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35"/>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Lst>
  <p:sldSz cx="9144000" cy="5143500" type="screen16x9"/>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364"/>
    <p:restoredTop sz="94610"/>
  </p:normalViewPr>
  <p:slideViewPr>
    <p:cSldViewPr snapToGrid="0" snapToObjects="1">
      <p:cViewPr>
        <p:scale>
          <a:sx n="150" d="100"/>
          <a:sy n="150" d="100"/>
        </p:scale>
        <p:origin x="424" y="17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notesMaster" Target="notesMasters/notesMaster1.xml"/><Relationship Id="rId8" Type="http://schemas.openxmlformats.org/officeDocument/2006/relationships/slide" Target="slides/slide7.xml"/><Relationship Id="rId3"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05182688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19</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29</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8.xml"/><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2.xml"/><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2E1F1C"/>
        </a:solidFill>
        <a:effectLst/>
      </p:bgPr>
    </p:bg>
    <p:spTree>
      <p:nvGrpSpPr>
        <p:cNvPr id="1" name=""/>
        <p:cNvGrpSpPr/>
        <p:nvPr/>
      </p:nvGrpSpPr>
      <p:grpSpPr>
        <a:xfrm>
          <a:off x="0" y="0"/>
          <a:ext cx="0" cy="0"/>
          <a:chOff x="0" y="0"/>
          <a:chExt cx="0" cy="0"/>
        </a:xfrm>
      </p:grpSpPr>
      <p:sp>
        <p:nvSpPr>
          <p:cNvPr id="2" name="Shape 0"/>
          <p:cNvSpPr/>
          <p:nvPr/>
        </p:nvSpPr>
        <p:spPr>
          <a:xfrm>
            <a:off x="0" y="0"/>
            <a:ext cx="228600" cy="5143500"/>
          </a:xfrm>
          <a:prstGeom prst="rect">
            <a:avLst/>
          </a:prstGeom>
          <a:solidFill>
            <a:srgbClr val="B85042"/>
          </a:solidFill>
          <a:ln/>
        </p:spPr>
        <p:txBody>
          <a:bodyPr/>
          <a:lstStyle/>
          <a:p>
            <a:endParaRPr lang="en-US"/>
          </a:p>
        </p:txBody>
      </p:sp>
      <p:sp>
        <p:nvSpPr>
          <p:cNvPr id="3" name="Text 1"/>
          <p:cNvSpPr/>
          <p:nvPr/>
        </p:nvSpPr>
        <p:spPr>
          <a:xfrm>
            <a:off x="640080" y="1280160"/>
            <a:ext cx="7863840" cy="731520"/>
          </a:xfrm>
          <a:prstGeom prst="rect">
            <a:avLst/>
          </a:prstGeom>
          <a:noFill/>
          <a:ln/>
        </p:spPr>
        <p:txBody>
          <a:bodyPr wrap="square" lIns="0" tIns="0" rIns="0" bIns="0" rtlCol="0" anchor="ctr"/>
          <a:lstStyle/>
          <a:p>
            <a:pPr marL="0" indent="0" algn="l">
              <a:buNone/>
            </a:pPr>
            <a:r>
              <a:rPr lang="en-US" sz="5600" b="1" kern="0" spc="400" dirty="0">
                <a:solidFill>
                  <a:srgbClr val="FFFFFF"/>
                </a:solidFill>
                <a:latin typeface="Georgia" pitchFamily="34" charset="0"/>
                <a:ea typeface="Georgia" pitchFamily="34" charset="-122"/>
                <a:cs typeface="Georgia" pitchFamily="34" charset="-120"/>
              </a:rPr>
              <a:t>ETHICAL AI</a:t>
            </a:r>
            <a:endParaRPr lang="en-US" sz="5600" dirty="0"/>
          </a:p>
        </p:txBody>
      </p:sp>
      <p:sp>
        <p:nvSpPr>
          <p:cNvPr id="4" name="Text 2"/>
          <p:cNvSpPr/>
          <p:nvPr/>
        </p:nvSpPr>
        <p:spPr>
          <a:xfrm>
            <a:off x="640080" y="1965960"/>
            <a:ext cx="7863840" cy="640080"/>
          </a:xfrm>
          <a:prstGeom prst="rect">
            <a:avLst/>
          </a:prstGeom>
          <a:noFill/>
          <a:ln/>
        </p:spPr>
        <p:txBody>
          <a:bodyPr wrap="square" lIns="0" tIns="0" rIns="0" bIns="0" rtlCol="0" anchor="ctr"/>
          <a:lstStyle/>
          <a:p>
            <a:pPr marL="0" indent="0" algn="l">
              <a:buNone/>
            </a:pPr>
            <a:r>
              <a:rPr lang="en-US" sz="3600" i="1" dirty="0">
                <a:solidFill>
                  <a:srgbClr val="EDE3CE"/>
                </a:solidFill>
                <a:latin typeface="Georgia" pitchFamily="34" charset="0"/>
                <a:ea typeface="Georgia" pitchFamily="34" charset="-122"/>
                <a:cs typeface="Georgia" pitchFamily="34" charset="-120"/>
              </a:rPr>
              <a:t>for English Learners</a:t>
            </a:r>
            <a:endParaRPr lang="en-US" sz="3600" dirty="0"/>
          </a:p>
        </p:txBody>
      </p:sp>
      <p:sp>
        <p:nvSpPr>
          <p:cNvPr id="5" name="Shape 3"/>
          <p:cNvSpPr/>
          <p:nvPr/>
        </p:nvSpPr>
        <p:spPr>
          <a:xfrm>
            <a:off x="640080" y="2788920"/>
            <a:ext cx="1097280" cy="0"/>
          </a:xfrm>
          <a:prstGeom prst="line">
            <a:avLst/>
          </a:prstGeom>
          <a:noFill/>
          <a:ln w="25400">
            <a:solidFill>
              <a:srgbClr val="B85042"/>
            </a:solidFill>
            <a:prstDash val="solid"/>
          </a:ln>
        </p:spPr>
        <p:txBody>
          <a:bodyPr/>
          <a:lstStyle/>
          <a:p>
            <a:endParaRPr lang="en-US"/>
          </a:p>
        </p:txBody>
      </p:sp>
      <p:sp>
        <p:nvSpPr>
          <p:cNvPr id="6" name="Text 4"/>
          <p:cNvSpPr/>
          <p:nvPr/>
        </p:nvSpPr>
        <p:spPr>
          <a:xfrm>
            <a:off x="640080" y="2926080"/>
            <a:ext cx="7863840" cy="457200"/>
          </a:xfrm>
          <a:prstGeom prst="rect">
            <a:avLst/>
          </a:prstGeom>
          <a:noFill/>
          <a:ln/>
        </p:spPr>
        <p:txBody>
          <a:bodyPr wrap="square" lIns="0" tIns="0" rIns="0" bIns="0" rtlCol="0" anchor="ctr"/>
          <a:lstStyle/>
          <a:p>
            <a:pPr marL="0" indent="0" algn="l">
              <a:buNone/>
            </a:pPr>
            <a:r>
              <a:rPr lang="en-US" sz="1600" dirty="0">
                <a:solidFill>
                  <a:srgbClr val="EDE3CE"/>
                </a:solidFill>
                <a:latin typeface="Calibri" pitchFamily="34" charset="0"/>
                <a:ea typeface="Calibri" pitchFamily="34" charset="-122"/>
                <a:cs typeface="Calibri" pitchFamily="34" charset="-120"/>
              </a:rPr>
              <a:t>Lessons from Taiwan on amplifying voice without replacing thinking</a:t>
            </a:r>
            <a:endParaRPr lang="en-US" sz="1600" dirty="0"/>
          </a:p>
        </p:txBody>
      </p:sp>
      <p:sp>
        <p:nvSpPr>
          <p:cNvPr id="7" name="Text 5"/>
          <p:cNvSpPr/>
          <p:nvPr/>
        </p:nvSpPr>
        <p:spPr>
          <a:xfrm>
            <a:off x="640080" y="4206240"/>
            <a:ext cx="7863840" cy="365760"/>
          </a:xfrm>
          <a:prstGeom prst="rect">
            <a:avLst/>
          </a:prstGeom>
          <a:noFill/>
          <a:ln/>
        </p:spPr>
        <p:txBody>
          <a:bodyPr wrap="square" lIns="0" tIns="0" rIns="0" bIns="0" rtlCol="0" anchor="ctr"/>
          <a:lstStyle/>
          <a:p>
            <a:pPr marL="0" indent="0" algn="l">
              <a:buNone/>
            </a:pPr>
            <a:r>
              <a:rPr lang="en-US" sz="1400" b="1" dirty="0">
                <a:solidFill>
                  <a:srgbClr val="FFFFFF"/>
                </a:solidFill>
                <a:latin typeface="Calibri" pitchFamily="34" charset="0"/>
                <a:ea typeface="Calibri" pitchFamily="34" charset="-122"/>
                <a:cs typeface="Calibri" pitchFamily="34" charset="-120"/>
              </a:rPr>
              <a:t>Seth Fleischauer  •  Banyan Global Learning</a:t>
            </a:r>
            <a:endParaRPr lang="en-US" sz="14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2E1F1C"/>
        </a:solidFill>
        <a:effectLst/>
      </p:bgPr>
    </p:bg>
    <p:spTree>
      <p:nvGrpSpPr>
        <p:cNvPr id="1" name=""/>
        <p:cNvGrpSpPr/>
        <p:nvPr/>
      </p:nvGrpSpPr>
      <p:grpSpPr>
        <a:xfrm>
          <a:off x="0" y="0"/>
          <a:ext cx="0" cy="0"/>
          <a:chOff x="0" y="0"/>
          <a:chExt cx="0" cy="0"/>
        </a:xfrm>
      </p:grpSpPr>
      <p:sp>
        <p:nvSpPr>
          <p:cNvPr id="2" name="Text 0"/>
          <p:cNvSpPr/>
          <p:nvPr/>
        </p:nvSpPr>
        <p:spPr>
          <a:xfrm>
            <a:off x="640080" y="1554480"/>
            <a:ext cx="7863840" cy="457200"/>
          </a:xfrm>
          <a:prstGeom prst="rect">
            <a:avLst/>
          </a:prstGeom>
          <a:noFill/>
          <a:ln/>
        </p:spPr>
        <p:txBody>
          <a:bodyPr wrap="square" lIns="0" tIns="0" rIns="0" bIns="0" rtlCol="0" anchor="ctr"/>
          <a:lstStyle/>
          <a:p>
            <a:pPr marL="0" indent="0" algn="l">
              <a:buNone/>
            </a:pPr>
            <a:r>
              <a:rPr lang="en-US" sz="1400" b="1" kern="0" spc="800" dirty="0">
                <a:solidFill>
                  <a:srgbClr val="B85042"/>
                </a:solidFill>
                <a:latin typeface="Calibri" pitchFamily="34" charset="0"/>
                <a:ea typeface="Calibri" pitchFamily="34" charset="-122"/>
                <a:cs typeface="Calibri" pitchFamily="34" charset="-120"/>
              </a:rPr>
              <a:t>THREE MOMENTS</a:t>
            </a:r>
            <a:endParaRPr lang="en-US" sz="1400" dirty="0"/>
          </a:p>
        </p:txBody>
      </p:sp>
      <p:sp>
        <p:nvSpPr>
          <p:cNvPr id="3" name="Text 1"/>
          <p:cNvSpPr/>
          <p:nvPr/>
        </p:nvSpPr>
        <p:spPr>
          <a:xfrm>
            <a:off x="640080" y="2057400"/>
            <a:ext cx="8229600" cy="1280160"/>
          </a:xfrm>
          <a:prstGeom prst="rect">
            <a:avLst/>
          </a:prstGeom>
          <a:noFill/>
          <a:ln/>
        </p:spPr>
        <p:txBody>
          <a:bodyPr wrap="square" lIns="0" tIns="0" rIns="0" bIns="0" rtlCol="0" anchor="ctr"/>
          <a:lstStyle/>
          <a:p>
            <a:pPr marL="0" indent="0" algn="l">
              <a:buNone/>
            </a:pPr>
            <a:r>
              <a:rPr lang="en-US" sz="4000" b="1" dirty="0">
                <a:solidFill>
                  <a:srgbClr val="FFFFFF"/>
                </a:solidFill>
                <a:latin typeface="Georgia" pitchFamily="34" charset="0"/>
                <a:ea typeface="Georgia" pitchFamily="34" charset="-122"/>
                <a:cs typeface="Georgia" pitchFamily="34" charset="-120"/>
              </a:rPr>
              <a:t>from JH classrooms in Taiwan</a:t>
            </a:r>
            <a:endParaRPr lang="en-US" sz="4000" dirty="0"/>
          </a:p>
        </p:txBody>
      </p:sp>
      <p:sp>
        <p:nvSpPr>
          <p:cNvPr id="4" name="Shape 2"/>
          <p:cNvSpPr/>
          <p:nvPr/>
        </p:nvSpPr>
        <p:spPr>
          <a:xfrm>
            <a:off x="640080" y="3520440"/>
            <a:ext cx="1371600" cy="0"/>
          </a:xfrm>
          <a:prstGeom prst="line">
            <a:avLst/>
          </a:prstGeom>
          <a:noFill/>
          <a:ln w="25400">
            <a:solidFill>
              <a:srgbClr val="B85042"/>
            </a:solidFill>
            <a:prstDash val="solid"/>
          </a:ln>
        </p:spPr>
        <p:txBody>
          <a:bodyPr/>
          <a:lstStyle/>
          <a:p>
            <a:endParaRPr lang="en-US"/>
          </a:p>
        </p:txBody>
      </p:sp>
      <p:sp>
        <p:nvSpPr>
          <p:cNvPr id="5" name="Text 3"/>
          <p:cNvSpPr/>
          <p:nvPr/>
        </p:nvSpPr>
        <p:spPr>
          <a:xfrm>
            <a:off x="640080" y="3657600"/>
            <a:ext cx="7863840" cy="548640"/>
          </a:xfrm>
          <a:prstGeom prst="rect">
            <a:avLst/>
          </a:prstGeom>
          <a:noFill/>
          <a:ln/>
        </p:spPr>
        <p:txBody>
          <a:bodyPr wrap="square" lIns="0" tIns="0" rIns="0" bIns="0" rtlCol="0" anchor="ctr"/>
          <a:lstStyle/>
          <a:p>
            <a:pPr marL="0" indent="0" algn="l">
              <a:buNone/>
            </a:pPr>
            <a:r>
              <a:rPr lang="en-US" sz="1600" i="1" dirty="0">
                <a:solidFill>
                  <a:srgbClr val="EDE3CE"/>
                </a:solidFill>
                <a:latin typeface="Georgia" pitchFamily="34" charset="0"/>
                <a:ea typeface="Georgia" pitchFamily="34" charset="-122"/>
                <a:cs typeface="Georgia" pitchFamily="34" charset="-120"/>
              </a:rPr>
              <a:t>Two where AI made student work better. One where it replaced student thinking.</a:t>
            </a:r>
            <a:endParaRPr lang="en-US" sz="16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FFFFFF"/>
        </a:solidFill>
        <a:effectLst/>
      </p:bgPr>
    </p:bg>
    <p:spTree>
      <p:nvGrpSpPr>
        <p:cNvPr id="1" name=""/>
        <p:cNvGrpSpPr/>
        <p:nvPr/>
      </p:nvGrpSpPr>
      <p:grpSpPr>
        <a:xfrm>
          <a:off x="0" y="0"/>
          <a:ext cx="0" cy="0"/>
          <a:chOff x="0" y="0"/>
          <a:chExt cx="0" cy="0"/>
        </a:xfrm>
      </p:grpSpPr>
      <p:sp>
        <p:nvSpPr>
          <p:cNvPr id="2" name="Text 0"/>
          <p:cNvSpPr/>
          <p:nvPr/>
        </p:nvSpPr>
        <p:spPr>
          <a:xfrm>
            <a:off x="457200" y="365760"/>
            <a:ext cx="6126480" cy="640080"/>
          </a:xfrm>
          <a:prstGeom prst="rect">
            <a:avLst/>
          </a:prstGeom>
          <a:noFill/>
          <a:ln/>
        </p:spPr>
        <p:txBody>
          <a:bodyPr wrap="square" lIns="0" tIns="0" rIns="0" bIns="0" rtlCol="0" anchor="ctr"/>
          <a:lstStyle/>
          <a:p>
            <a:pPr marL="0" indent="0" algn="l">
              <a:buNone/>
            </a:pPr>
            <a:r>
              <a:rPr lang="en-US" sz="2600" b="1" dirty="0">
                <a:solidFill>
                  <a:srgbClr val="1F1F23"/>
                </a:solidFill>
                <a:latin typeface="Georgia" pitchFamily="34" charset="0"/>
                <a:ea typeface="Georgia" pitchFamily="34" charset="-122"/>
                <a:cs typeface="Georgia" pitchFamily="34" charset="-120"/>
              </a:rPr>
              <a:t>Scenario 1  •  World of 8 Billion</a:t>
            </a:r>
            <a:endParaRPr lang="en-US" sz="2600" dirty="0"/>
          </a:p>
        </p:txBody>
      </p:sp>
      <p:sp>
        <p:nvSpPr>
          <p:cNvPr id="3" name="Shape 1"/>
          <p:cNvSpPr/>
          <p:nvPr/>
        </p:nvSpPr>
        <p:spPr>
          <a:xfrm>
            <a:off x="7223760" y="292608"/>
            <a:ext cx="1554480" cy="256032"/>
          </a:xfrm>
          <a:prstGeom prst="rect">
            <a:avLst/>
          </a:prstGeom>
          <a:solidFill>
            <a:srgbClr val="7A9989"/>
          </a:solidFill>
          <a:ln/>
        </p:spPr>
        <p:txBody>
          <a:bodyPr/>
          <a:lstStyle/>
          <a:p>
            <a:endParaRPr lang="en-US"/>
          </a:p>
        </p:txBody>
      </p:sp>
      <p:sp>
        <p:nvSpPr>
          <p:cNvPr id="4" name="Text 2"/>
          <p:cNvSpPr/>
          <p:nvPr/>
        </p:nvSpPr>
        <p:spPr>
          <a:xfrm>
            <a:off x="7223760" y="292608"/>
            <a:ext cx="1554480" cy="256032"/>
          </a:xfrm>
          <a:prstGeom prst="rect">
            <a:avLst/>
          </a:prstGeom>
          <a:noFill/>
          <a:ln/>
        </p:spPr>
        <p:txBody>
          <a:bodyPr wrap="square" lIns="0" tIns="0" rIns="0" bIns="0" rtlCol="0" anchor="ctr"/>
          <a:lstStyle/>
          <a:p>
            <a:pPr marL="0" indent="0" algn="ctr">
              <a:buNone/>
            </a:pPr>
            <a:r>
              <a:rPr lang="en-US" sz="900" b="1" kern="0" spc="400" dirty="0">
                <a:solidFill>
                  <a:srgbClr val="FFFFFF"/>
                </a:solidFill>
                <a:latin typeface="Calibri" pitchFamily="34" charset="0"/>
                <a:ea typeface="Calibri" pitchFamily="34" charset="-122"/>
                <a:cs typeface="Calibri" pitchFamily="34" charset="-120"/>
              </a:rPr>
              <a:t>ESL-SPECIFIC</a:t>
            </a:r>
            <a:endParaRPr lang="en-US" sz="900" dirty="0"/>
          </a:p>
        </p:txBody>
      </p:sp>
      <p:sp>
        <p:nvSpPr>
          <p:cNvPr id="5" name="Text 3"/>
          <p:cNvSpPr/>
          <p:nvPr/>
        </p:nvSpPr>
        <p:spPr>
          <a:xfrm>
            <a:off x="457200" y="1051560"/>
            <a:ext cx="8229600" cy="274320"/>
          </a:xfrm>
          <a:prstGeom prst="rect">
            <a:avLst/>
          </a:prstGeom>
          <a:noFill/>
          <a:ln/>
        </p:spPr>
        <p:txBody>
          <a:bodyPr wrap="square" lIns="0" tIns="0" rIns="0" bIns="0" rtlCol="0" anchor="ctr"/>
          <a:lstStyle/>
          <a:p>
            <a:pPr marL="0" indent="0" algn="l">
              <a:buNone/>
            </a:pPr>
            <a:r>
              <a:rPr lang="en-US" sz="1000" b="1" kern="0" spc="300" dirty="0">
                <a:solidFill>
                  <a:srgbClr val="5C5A57"/>
                </a:solidFill>
                <a:latin typeface="Calibri" pitchFamily="34" charset="0"/>
                <a:ea typeface="Calibri" pitchFamily="34" charset="-122"/>
                <a:cs typeface="Calibri" pitchFamily="34" charset="-120"/>
              </a:rPr>
              <a:t>7TH GRADE  •  EXTERNAL SUSTAINABILITY COMPETITION</a:t>
            </a:r>
            <a:endParaRPr lang="en-US" sz="1000" dirty="0"/>
          </a:p>
        </p:txBody>
      </p:sp>
      <p:sp>
        <p:nvSpPr>
          <p:cNvPr id="6" name="Text 4"/>
          <p:cNvSpPr/>
          <p:nvPr/>
        </p:nvSpPr>
        <p:spPr>
          <a:xfrm>
            <a:off x="457200" y="1371600"/>
            <a:ext cx="8229600" cy="365760"/>
          </a:xfrm>
          <a:prstGeom prst="rect">
            <a:avLst/>
          </a:prstGeom>
          <a:noFill/>
          <a:ln/>
        </p:spPr>
        <p:txBody>
          <a:bodyPr wrap="square" lIns="0" tIns="0" rIns="0" bIns="0" rtlCol="0" anchor="ctr"/>
          <a:lstStyle/>
          <a:p>
            <a:pPr marL="0" indent="0" algn="l">
              <a:buNone/>
            </a:pPr>
            <a:r>
              <a:rPr lang="en-US" dirty="0">
                <a:solidFill>
                  <a:srgbClr val="1F1F23"/>
                </a:solidFill>
                <a:latin typeface="Calibri" pitchFamily="34" charset="0"/>
                <a:ea typeface="Calibri" pitchFamily="34" charset="-122"/>
                <a:cs typeface="Calibri" pitchFamily="34" charset="-120"/>
              </a:rPr>
              <a:t>Topics fixed by contest organizers. Resources written above students' English level.</a:t>
            </a:r>
            <a:endParaRPr lang="en-US" dirty="0"/>
          </a:p>
        </p:txBody>
      </p:sp>
      <p:sp>
        <p:nvSpPr>
          <p:cNvPr id="7" name="Text 5"/>
          <p:cNvSpPr/>
          <p:nvPr/>
        </p:nvSpPr>
        <p:spPr>
          <a:xfrm>
            <a:off x="457200" y="1874520"/>
            <a:ext cx="8229600" cy="274320"/>
          </a:xfrm>
          <a:prstGeom prst="rect">
            <a:avLst/>
          </a:prstGeom>
          <a:noFill/>
          <a:ln/>
        </p:spPr>
        <p:txBody>
          <a:bodyPr wrap="square" lIns="0" tIns="0" rIns="0" bIns="0" rtlCol="0" anchor="ctr"/>
          <a:lstStyle/>
          <a:p>
            <a:pPr marL="0" indent="0" algn="l">
              <a:buNone/>
            </a:pPr>
            <a:r>
              <a:rPr lang="en-US" sz="1000" b="1" kern="0" spc="300" dirty="0">
                <a:solidFill>
                  <a:srgbClr val="B85042"/>
                </a:solidFill>
                <a:latin typeface="Calibri" pitchFamily="34" charset="0"/>
                <a:ea typeface="Calibri" pitchFamily="34" charset="-122"/>
                <a:cs typeface="Calibri" pitchFamily="34" charset="-120"/>
              </a:rPr>
              <a:t>AI DID THREE JOBS</a:t>
            </a:r>
            <a:endParaRPr lang="en-US" sz="1000" dirty="0"/>
          </a:p>
        </p:txBody>
      </p:sp>
      <p:sp>
        <p:nvSpPr>
          <p:cNvPr id="8" name="Shape 6"/>
          <p:cNvSpPr/>
          <p:nvPr/>
        </p:nvSpPr>
        <p:spPr>
          <a:xfrm>
            <a:off x="502920" y="2258568"/>
            <a:ext cx="228600" cy="228600"/>
          </a:xfrm>
          <a:prstGeom prst="ellipse">
            <a:avLst/>
          </a:prstGeom>
          <a:solidFill>
            <a:srgbClr val="B85042"/>
          </a:solidFill>
          <a:ln/>
        </p:spPr>
        <p:txBody>
          <a:bodyPr/>
          <a:lstStyle/>
          <a:p>
            <a:endParaRPr lang="en-US"/>
          </a:p>
        </p:txBody>
      </p:sp>
      <p:sp>
        <p:nvSpPr>
          <p:cNvPr id="9" name="Text 7"/>
          <p:cNvSpPr/>
          <p:nvPr/>
        </p:nvSpPr>
        <p:spPr>
          <a:xfrm>
            <a:off x="502920" y="2258568"/>
            <a:ext cx="228600" cy="228600"/>
          </a:xfrm>
          <a:prstGeom prst="rect">
            <a:avLst/>
          </a:prstGeom>
          <a:noFill/>
          <a:ln/>
        </p:spPr>
        <p:txBody>
          <a:bodyPr wrap="square" lIns="0" tIns="0" rIns="0" bIns="0" rtlCol="0" anchor="ctr"/>
          <a:lstStyle/>
          <a:p>
            <a:pPr marL="0" indent="0" algn="ctr">
              <a:buNone/>
            </a:pPr>
            <a:r>
              <a:rPr lang="en-US" sz="1000" b="1" dirty="0">
                <a:solidFill>
                  <a:srgbClr val="FFFFFF"/>
                </a:solidFill>
                <a:latin typeface="Calibri" pitchFamily="34" charset="0"/>
                <a:ea typeface="Calibri" pitchFamily="34" charset="-122"/>
                <a:cs typeface="Calibri" pitchFamily="34" charset="-120"/>
              </a:rPr>
              <a:t>1</a:t>
            </a:r>
            <a:endParaRPr lang="en-US" sz="1000" dirty="0"/>
          </a:p>
        </p:txBody>
      </p:sp>
      <p:sp>
        <p:nvSpPr>
          <p:cNvPr id="10" name="Text 8"/>
          <p:cNvSpPr/>
          <p:nvPr/>
        </p:nvSpPr>
        <p:spPr>
          <a:xfrm>
            <a:off x="868680" y="2194560"/>
            <a:ext cx="7772400" cy="365760"/>
          </a:xfrm>
          <a:prstGeom prst="rect">
            <a:avLst/>
          </a:prstGeom>
          <a:noFill/>
          <a:ln/>
        </p:spPr>
        <p:txBody>
          <a:bodyPr wrap="square" lIns="0" tIns="0" rIns="0" bIns="0" rtlCol="0" anchor="ctr"/>
          <a:lstStyle/>
          <a:p>
            <a:pPr marL="0" indent="0" algn="l">
              <a:buNone/>
            </a:pPr>
            <a:r>
              <a:rPr lang="en-US" sz="1600" dirty="0">
                <a:solidFill>
                  <a:srgbClr val="1F1F23"/>
                </a:solidFill>
                <a:latin typeface="Calibri" pitchFamily="34" charset="0"/>
                <a:ea typeface="Calibri" pitchFamily="34" charset="-122"/>
                <a:cs typeface="Calibri" pitchFamily="34" charset="-120"/>
              </a:rPr>
              <a:t>Lowered the reading level of source materials</a:t>
            </a:r>
            <a:endParaRPr lang="en-US" sz="1600" dirty="0"/>
          </a:p>
        </p:txBody>
      </p:sp>
      <p:sp>
        <p:nvSpPr>
          <p:cNvPr id="11" name="Shape 9"/>
          <p:cNvSpPr/>
          <p:nvPr/>
        </p:nvSpPr>
        <p:spPr>
          <a:xfrm>
            <a:off x="502920" y="2624328"/>
            <a:ext cx="228600" cy="228600"/>
          </a:xfrm>
          <a:prstGeom prst="ellipse">
            <a:avLst/>
          </a:prstGeom>
          <a:solidFill>
            <a:srgbClr val="B85042"/>
          </a:solidFill>
          <a:ln/>
        </p:spPr>
        <p:txBody>
          <a:bodyPr/>
          <a:lstStyle/>
          <a:p>
            <a:endParaRPr lang="en-US"/>
          </a:p>
        </p:txBody>
      </p:sp>
      <p:sp>
        <p:nvSpPr>
          <p:cNvPr id="12" name="Text 10"/>
          <p:cNvSpPr/>
          <p:nvPr/>
        </p:nvSpPr>
        <p:spPr>
          <a:xfrm>
            <a:off x="502920" y="2624328"/>
            <a:ext cx="228600" cy="228600"/>
          </a:xfrm>
          <a:prstGeom prst="rect">
            <a:avLst/>
          </a:prstGeom>
          <a:noFill/>
          <a:ln/>
        </p:spPr>
        <p:txBody>
          <a:bodyPr wrap="square" lIns="0" tIns="0" rIns="0" bIns="0" rtlCol="0" anchor="ctr"/>
          <a:lstStyle/>
          <a:p>
            <a:pPr marL="0" indent="0" algn="ctr">
              <a:buNone/>
            </a:pPr>
            <a:r>
              <a:rPr lang="en-US" sz="1000" b="1" dirty="0">
                <a:solidFill>
                  <a:srgbClr val="FFFFFF"/>
                </a:solidFill>
                <a:latin typeface="Calibri" pitchFamily="34" charset="0"/>
                <a:ea typeface="Calibri" pitchFamily="34" charset="-122"/>
                <a:cs typeface="Calibri" pitchFamily="34" charset="-120"/>
              </a:rPr>
              <a:t>2</a:t>
            </a:r>
            <a:endParaRPr lang="en-US" sz="1000" dirty="0"/>
          </a:p>
        </p:txBody>
      </p:sp>
      <p:sp>
        <p:nvSpPr>
          <p:cNvPr id="13" name="Text 11"/>
          <p:cNvSpPr/>
          <p:nvPr/>
        </p:nvSpPr>
        <p:spPr>
          <a:xfrm>
            <a:off x="868680" y="2560320"/>
            <a:ext cx="7772400" cy="365760"/>
          </a:xfrm>
          <a:prstGeom prst="rect">
            <a:avLst/>
          </a:prstGeom>
          <a:noFill/>
          <a:ln/>
        </p:spPr>
        <p:txBody>
          <a:bodyPr wrap="square" lIns="0" tIns="0" rIns="0" bIns="0" rtlCol="0" anchor="ctr"/>
          <a:lstStyle/>
          <a:p>
            <a:pPr marL="0" indent="0" algn="l">
              <a:buNone/>
            </a:pPr>
            <a:r>
              <a:rPr lang="en-US" sz="1600" dirty="0">
                <a:solidFill>
                  <a:srgbClr val="1F1F23"/>
                </a:solidFill>
                <a:latin typeface="Calibri" pitchFamily="34" charset="0"/>
                <a:ea typeface="Calibri" pitchFamily="34" charset="-122"/>
                <a:cs typeface="Calibri" pitchFamily="34" charset="-120"/>
              </a:rPr>
              <a:t>Generated actionable solutions as starting points</a:t>
            </a:r>
            <a:endParaRPr lang="en-US" sz="1600" dirty="0"/>
          </a:p>
        </p:txBody>
      </p:sp>
      <p:sp>
        <p:nvSpPr>
          <p:cNvPr id="14" name="Shape 12"/>
          <p:cNvSpPr/>
          <p:nvPr/>
        </p:nvSpPr>
        <p:spPr>
          <a:xfrm>
            <a:off x="502920" y="2990088"/>
            <a:ext cx="228600" cy="228600"/>
          </a:xfrm>
          <a:prstGeom prst="ellipse">
            <a:avLst/>
          </a:prstGeom>
          <a:solidFill>
            <a:srgbClr val="B85042"/>
          </a:solidFill>
          <a:ln/>
        </p:spPr>
        <p:txBody>
          <a:bodyPr/>
          <a:lstStyle/>
          <a:p>
            <a:endParaRPr lang="en-US"/>
          </a:p>
        </p:txBody>
      </p:sp>
      <p:sp>
        <p:nvSpPr>
          <p:cNvPr id="15" name="Text 13"/>
          <p:cNvSpPr/>
          <p:nvPr/>
        </p:nvSpPr>
        <p:spPr>
          <a:xfrm>
            <a:off x="502920" y="2990088"/>
            <a:ext cx="228600" cy="228600"/>
          </a:xfrm>
          <a:prstGeom prst="rect">
            <a:avLst/>
          </a:prstGeom>
          <a:noFill/>
          <a:ln/>
        </p:spPr>
        <p:txBody>
          <a:bodyPr wrap="square" lIns="0" tIns="0" rIns="0" bIns="0" rtlCol="0" anchor="ctr"/>
          <a:lstStyle/>
          <a:p>
            <a:pPr marL="0" indent="0" algn="ctr">
              <a:buNone/>
            </a:pPr>
            <a:r>
              <a:rPr lang="en-US" sz="1000" b="1" dirty="0">
                <a:solidFill>
                  <a:srgbClr val="FFFFFF"/>
                </a:solidFill>
                <a:latin typeface="Calibri" pitchFamily="34" charset="0"/>
                <a:ea typeface="Calibri" pitchFamily="34" charset="-122"/>
                <a:cs typeface="Calibri" pitchFamily="34" charset="-120"/>
              </a:rPr>
              <a:t>3</a:t>
            </a:r>
            <a:endParaRPr lang="en-US" sz="1000" dirty="0"/>
          </a:p>
        </p:txBody>
      </p:sp>
      <p:sp>
        <p:nvSpPr>
          <p:cNvPr id="16" name="Text 14"/>
          <p:cNvSpPr/>
          <p:nvPr/>
        </p:nvSpPr>
        <p:spPr>
          <a:xfrm>
            <a:off x="868680" y="2926080"/>
            <a:ext cx="7772400" cy="365760"/>
          </a:xfrm>
          <a:prstGeom prst="rect">
            <a:avLst/>
          </a:prstGeom>
          <a:noFill/>
          <a:ln/>
        </p:spPr>
        <p:txBody>
          <a:bodyPr wrap="square" lIns="0" tIns="0" rIns="0" bIns="0" rtlCol="0" anchor="ctr"/>
          <a:lstStyle/>
          <a:p>
            <a:pPr marL="0" indent="0" algn="l">
              <a:buNone/>
            </a:pPr>
            <a:r>
              <a:rPr lang="en-US" sz="1600" dirty="0">
                <a:solidFill>
                  <a:srgbClr val="1F1F23"/>
                </a:solidFill>
                <a:latin typeface="Calibri" pitchFamily="34" charset="0"/>
                <a:ea typeface="Calibri" pitchFamily="34" charset="-122"/>
                <a:cs typeface="Calibri" pitchFamily="34" charset="-120"/>
              </a:rPr>
              <a:t>Drafted scripts that teachers then workshopped with students</a:t>
            </a:r>
            <a:endParaRPr lang="en-US" sz="1600" dirty="0"/>
          </a:p>
        </p:txBody>
      </p:sp>
      <p:sp>
        <p:nvSpPr>
          <p:cNvPr id="17" name="Shape 15"/>
          <p:cNvSpPr/>
          <p:nvPr/>
        </p:nvSpPr>
        <p:spPr>
          <a:xfrm>
            <a:off x="457200" y="3520440"/>
            <a:ext cx="8229600" cy="914400"/>
          </a:xfrm>
          <a:prstGeom prst="rect">
            <a:avLst/>
          </a:prstGeom>
          <a:solidFill>
            <a:srgbClr val="F8F4ED"/>
          </a:solidFill>
          <a:ln/>
        </p:spPr>
        <p:txBody>
          <a:bodyPr/>
          <a:lstStyle/>
          <a:p>
            <a:endParaRPr lang="en-US"/>
          </a:p>
        </p:txBody>
      </p:sp>
      <p:sp>
        <p:nvSpPr>
          <p:cNvPr id="18" name="Shape 16"/>
          <p:cNvSpPr/>
          <p:nvPr/>
        </p:nvSpPr>
        <p:spPr>
          <a:xfrm>
            <a:off x="457200" y="3520440"/>
            <a:ext cx="91440" cy="914400"/>
          </a:xfrm>
          <a:prstGeom prst="rect">
            <a:avLst/>
          </a:prstGeom>
          <a:solidFill>
            <a:srgbClr val="7A9989"/>
          </a:solidFill>
          <a:ln/>
        </p:spPr>
        <p:txBody>
          <a:bodyPr/>
          <a:lstStyle/>
          <a:p>
            <a:endParaRPr lang="en-US"/>
          </a:p>
        </p:txBody>
      </p:sp>
      <p:sp>
        <p:nvSpPr>
          <p:cNvPr id="19" name="Text 17"/>
          <p:cNvSpPr/>
          <p:nvPr/>
        </p:nvSpPr>
        <p:spPr>
          <a:xfrm>
            <a:off x="685800" y="3611880"/>
            <a:ext cx="7955280" cy="777240"/>
          </a:xfrm>
          <a:prstGeom prst="rect">
            <a:avLst/>
          </a:prstGeom>
          <a:noFill/>
          <a:ln/>
        </p:spPr>
        <p:txBody>
          <a:bodyPr wrap="square" lIns="0" tIns="0" rIns="0" bIns="0" rtlCol="0" anchor="ctr"/>
          <a:lstStyle/>
          <a:p>
            <a:pPr marL="0" indent="0" algn="l">
              <a:buNone/>
            </a:pPr>
            <a:r>
              <a:rPr lang="en-US" sz="1400" i="1" dirty="0">
                <a:solidFill>
                  <a:srgbClr val="1F1F23"/>
                </a:solidFill>
                <a:latin typeface="Georgia" pitchFamily="34" charset="0"/>
                <a:ea typeface="Georgia" pitchFamily="34" charset="-122"/>
                <a:cs typeface="Georgia" pitchFamily="34" charset="-120"/>
              </a:rPr>
              <a:t>“Their originality really shone through whenever they had to design the video themselves and create the images and draw them.”  — Rose</a:t>
            </a:r>
            <a:endParaRPr lang="en-US" sz="1400" dirty="0"/>
          </a:p>
        </p:txBody>
      </p:sp>
      <p:sp>
        <p:nvSpPr>
          <p:cNvPr id="20" name="Text 18"/>
          <p:cNvSpPr/>
          <p:nvPr/>
        </p:nvSpPr>
        <p:spPr>
          <a:xfrm>
            <a:off x="8229600" y="4754880"/>
            <a:ext cx="731520" cy="274320"/>
          </a:xfrm>
          <a:prstGeom prst="rect">
            <a:avLst/>
          </a:prstGeom>
          <a:noFill/>
          <a:ln/>
        </p:spPr>
        <p:txBody>
          <a:bodyPr wrap="square" lIns="0" tIns="0" rIns="0" bIns="0" rtlCol="0" anchor="ctr"/>
          <a:lstStyle/>
          <a:p>
            <a:pPr marL="0" indent="0" algn="r">
              <a:buNone/>
            </a:pPr>
            <a:r>
              <a:rPr lang="en-US" sz="900" dirty="0">
                <a:solidFill>
                  <a:srgbClr val="8E8B86"/>
                </a:solidFill>
                <a:latin typeface="Calibri" pitchFamily="34" charset="0"/>
                <a:ea typeface="Calibri" pitchFamily="34" charset="-122"/>
                <a:cs typeface="Calibri" pitchFamily="34" charset="-120"/>
              </a:rPr>
              <a:t>11 / 33</a:t>
            </a:r>
            <a:endParaRPr lang="en-US" sz="900" dirty="0"/>
          </a:p>
        </p:txBody>
      </p:sp>
      <p:sp>
        <p:nvSpPr>
          <p:cNvPr id="21" name="Text 19"/>
          <p:cNvSpPr/>
          <p:nvPr/>
        </p:nvSpPr>
        <p:spPr>
          <a:xfrm>
            <a:off x="365760" y="4754880"/>
            <a:ext cx="6400800" cy="274320"/>
          </a:xfrm>
          <a:prstGeom prst="rect">
            <a:avLst/>
          </a:prstGeom>
          <a:noFill/>
          <a:ln/>
        </p:spPr>
        <p:txBody>
          <a:bodyPr wrap="square" lIns="0" tIns="0" rIns="0" bIns="0" rtlCol="0" anchor="ctr"/>
          <a:lstStyle/>
          <a:p>
            <a:pPr marL="0" indent="0" algn="l">
              <a:buNone/>
            </a:pPr>
            <a:r>
              <a:rPr lang="en-US" sz="900" dirty="0">
                <a:solidFill>
                  <a:srgbClr val="8E8B86"/>
                </a:solidFill>
                <a:latin typeface="Calibri" pitchFamily="34" charset="0"/>
                <a:ea typeface="Calibri" pitchFamily="34" charset="-122"/>
                <a:cs typeface="Calibri" pitchFamily="34" charset="-120"/>
              </a:rPr>
              <a:t>Ethical AI for English Learners — Seth Fleischauer</a:t>
            </a:r>
            <a:endParaRPr lang="en-US" sz="9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FFFFFF"/>
        </a:solidFill>
        <a:effectLst/>
      </p:bgPr>
    </p:bg>
    <p:spTree>
      <p:nvGrpSpPr>
        <p:cNvPr id="1" name=""/>
        <p:cNvGrpSpPr/>
        <p:nvPr/>
      </p:nvGrpSpPr>
      <p:grpSpPr>
        <a:xfrm>
          <a:off x="0" y="0"/>
          <a:ext cx="0" cy="0"/>
          <a:chOff x="0" y="0"/>
          <a:chExt cx="0" cy="0"/>
        </a:xfrm>
      </p:grpSpPr>
      <p:sp>
        <p:nvSpPr>
          <p:cNvPr id="2" name="Text 0"/>
          <p:cNvSpPr/>
          <p:nvPr/>
        </p:nvSpPr>
        <p:spPr>
          <a:xfrm>
            <a:off x="457200" y="365760"/>
            <a:ext cx="6126480" cy="640080"/>
          </a:xfrm>
          <a:prstGeom prst="rect">
            <a:avLst/>
          </a:prstGeom>
          <a:noFill/>
          <a:ln/>
        </p:spPr>
        <p:txBody>
          <a:bodyPr wrap="square" lIns="0" tIns="0" rIns="0" bIns="0" rtlCol="0" anchor="ctr"/>
          <a:lstStyle/>
          <a:p>
            <a:pPr marL="0" indent="0" algn="l">
              <a:buNone/>
            </a:pPr>
            <a:r>
              <a:rPr lang="en-US" sz="2600" b="1" dirty="0">
                <a:solidFill>
                  <a:srgbClr val="1F1F23"/>
                </a:solidFill>
                <a:latin typeface="Georgia" pitchFamily="34" charset="0"/>
                <a:ea typeface="Georgia" pitchFamily="34" charset="-122"/>
                <a:cs typeface="Georgia" pitchFamily="34" charset="-120"/>
              </a:rPr>
              <a:t>Scenario 2  •  Festival videos</a:t>
            </a:r>
            <a:endParaRPr lang="en-US" sz="2600" dirty="0"/>
          </a:p>
        </p:txBody>
      </p:sp>
      <p:sp>
        <p:nvSpPr>
          <p:cNvPr id="3" name="Shape 1"/>
          <p:cNvSpPr/>
          <p:nvPr/>
        </p:nvSpPr>
        <p:spPr>
          <a:xfrm>
            <a:off x="7223760" y="292608"/>
            <a:ext cx="1554480" cy="256032"/>
          </a:xfrm>
          <a:prstGeom prst="rect">
            <a:avLst/>
          </a:prstGeom>
          <a:solidFill>
            <a:srgbClr val="B85042"/>
          </a:solidFill>
          <a:ln/>
        </p:spPr>
        <p:txBody>
          <a:bodyPr/>
          <a:lstStyle/>
          <a:p>
            <a:endParaRPr lang="en-US"/>
          </a:p>
        </p:txBody>
      </p:sp>
      <p:sp>
        <p:nvSpPr>
          <p:cNvPr id="4" name="Text 2"/>
          <p:cNvSpPr/>
          <p:nvPr/>
        </p:nvSpPr>
        <p:spPr>
          <a:xfrm>
            <a:off x="7223760" y="292608"/>
            <a:ext cx="1554480" cy="256032"/>
          </a:xfrm>
          <a:prstGeom prst="rect">
            <a:avLst/>
          </a:prstGeom>
          <a:noFill/>
          <a:ln/>
        </p:spPr>
        <p:txBody>
          <a:bodyPr wrap="square" lIns="0" tIns="0" rIns="0" bIns="0" rtlCol="0" anchor="ctr"/>
          <a:lstStyle/>
          <a:p>
            <a:pPr marL="0" indent="0" algn="ctr">
              <a:buNone/>
            </a:pPr>
            <a:r>
              <a:rPr lang="en-US" sz="900" b="1" kern="0" spc="400" dirty="0">
                <a:solidFill>
                  <a:srgbClr val="FFFFFF"/>
                </a:solidFill>
                <a:latin typeface="Calibri" pitchFamily="34" charset="0"/>
                <a:ea typeface="Calibri" pitchFamily="34" charset="-122"/>
                <a:cs typeface="Calibri" pitchFamily="34" charset="-120"/>
              </a:rPr>
              <a:t>UNIVERSAL</a:t>
            </a:r>
            <a:endParaRPr lang="en-US" sz="900" dirty="0"/>
          </a:p>
        </p:txBody>
      </p:sp>
      <p:sp>
        <p:nvSpPr>
          <p:cNvPr id="5" name="Text 3"/>
          <p:cNvSpPr/>
          <p:nvPr/>
        </p:nvSpPr>
        <p:spPr>
          <a:xfrm>
            <a:off x="457200" y="1051560"/>
            <a:ext cx="8229600" cy="274320"/>
          </a:xfrm>
          <a:prstGeom prst="rect">
            <a:avLst/>
          </a:prstGeom>
          <a:noFill/>
          <a:ln/>
        </p:spPr>
        <p:txBody>
          <a:bodyPr wrap="square" lIns="0" tIns="0" rIns="0" bIns="0" rtlCol="0" anchor="ctr"/>
          <a:lstStyle/>
          <a:p>
            <a:pPr marL="0" indent="0" algn="l">
              <a:buNone/>
            </a:pPr>
            <a:r>
              <a:rPr lang="en-US" sz="1000" b="1" kern="0" spc="300" dirty="0">
                <a:solidFill>
                  <a:srgbClr val="5C5A57"/>
                </a:solidFill>
                <a:latin typeface="Calibri" pitchFamily="34" charset="0"/>
                <a:ea typeface="Calibri" pitchFamily="34" charset="-122"/>
                <a:cs typeface="Calibri" pitchFamily="34" charset="-120"/>
              </a:rPr>
              <a:t>GLOBAL LEARNING LIVE  •  FESTIVALS UNIT</a:t>
            </a:r>
            <a:endParaRPr lang="en-US" sz="1000" dirty="0"/>
          </a:p>
        </p:txBody>
      </p:sp>
      <p:sp>
        <p:nvSpPr>
          <p:cNvPr id="6" name="Text 4"/>
          <p:cNvSpPr/>
          <p:nvPr/>
        </p:nvSpPr>
        <p:spPr>
          <a:xfrm>
            <a:off x="457200" y="1371600"/>
            <a:ext cx="8229600" cy="548640"/>
          </a:xfrm>
          <a:prstGeom prst="rect">
            <a:avLst/>
          </a:prstGeom>
          <a:noFill/>
          <a:ln/>
        </p:spPr>
        <p:txBody>
          <a:bodyPr wrap="square" lIns="0" tIns="0" rIns="0" bIns="0" rtlCol="0" anchor="t"/>
          <a:lstStyle/>
          <a:p>
            <a:pPr marL="0" indent="0" algn="l">
              <a:buNone/>
            </a:pPr>
            <a:r>
              <a:rPr lang="en-US" sz="1600" dirty="0">
                <a:solidFill>
                  <a:srgbClr val="1F1F23"/>
                </a:solidFill>
                <a:latin typeface="Calibri" pitchFamily="34" charset="0"/>
                <a:ea typeface="Calibri" pitchFamily="34" charset="-122"/>
                <a:cs typeface="Calibri" pitchFamily="34" charset="-120"/>
              </a:rPr>
              <a:t>Students wrote descriptions of their festival ideas. </a:t>
            </a:r>
          </a:p>
          <a:p>
            <a:pPr marL="0" indent="0" algn="l">
              <a:buNone/>
            </a:pPr>
            <a:r>
              <a:rPr lang="en-US" sz="1600" dirty="0">
                <a:solidFill>
                  <a:srgbClr val="1F1F23"/>
                </a:solidFill>
                <a:latin typeface="Calibri" pitchFamily="34" charset="0"/>
                <a:ea typeface="Calibri" pitchFamily="34" charset="-122"/>
                <a:cs typeface="Calibri" pitchFamily="34" charset="-120"/>
              </a:rPr>
              <a:t>Their writing was then turned into AI-generated short videos.</a:t>
            </a:r>
            <a:endParaRPr lang="en-US" sz="1600" dirty="0"/>
          </a:p>
        </p:txBody>
      </p:sp>
      <p:sp>
        <p:nvSpPr>
          <p:cNvPr id="7" name="Shape 5"/>
          <p:cNvSpPr/>
          <p:nvPr/>
        </p:nvSpPr>
        <p:spPr>
          <a:xfrm>
            <a:off x="457200" y="2057400"/>
            <a:ext cx="8229600" cy="502920"/>
          </a:xfrm>
          <a:prstGeom prst="rect">
            <a:avLst/>
          </a:prstGeom>
          <a:solidFill>
            <a:srgbClr val="EDE3CE"/>
          </a:solidFill>
          <a:ln/>
        </p:spPr>
        <p:txBody>
          <a:bodyPr/>
          <a:lstStyle/>
          <a:p>
            <a:endParaRPr lang="en-US"/>
          </a:p>
        </p:txBody>
      </p:sp>
      <p:sp>
        <p:nvSpPr>
          <p:cNvPr id="8" name="Text 6"/>
          <p:cNvSpPr/>
          <p:nvPr/>
        </p:nvSpPr>
        <p:spPr>
          <a:xfrm>
            <a:off x="640080" y="2057400"/>
            <a:ext cx="7863840" cy="502920"/>
          </a:xfrm>
          <a:prstGeom prst="rect">
            <a:avLst/>
          </a:prstGeom>
          <a:noFill/>
          <a:ln/>
        </p:spPr>
        <p:txBody>
          <a:bodyPr wrap="square" lIns="0" tIns="0" rIns="0" bIns="0" rtlCol="0" anchor="ctr"/>
          <a:lstStyle/>
          <a:p>
            <a:pPr marL="0" indent="0" algn="l">
              <a:buNone/>
            </a:pPr>
            <a:r>
              <a:rPr lang="en-US" sz="1400" b="1" dirty="0">
                <a:solidFill>
                  <a:srgbClr val="1F1F23"/>
                </a:solidFill>
                <a:latin typeface="Georgia" pitchFamily="34" charset="0"/>
                <a:ea typeface="Georgia" pitchFamily="34" charset="-122"/>
                <a:cs typeface="Georgia" pitchFamily="34" charset="-120"/>
              </a:rPr>
              <a:t>The change happened BEFORE the writing started — when students learned the videos were coming.</a:t>
            </a:r>
            <a:endParaRPr lang="en-US" sz="1400" dirty="0"/>
          </a:p>
        </p:txBody>
      </p:sp>
      <p:sp>
        <p:nvSpPr>
          <p:cNvPr id="9" name="Text 7"/>
          <p:cNvSpPr/>
          <p:nvPr/>
        </p:nvSpPr>
        <p:spPr>
          <a:xfrm>
            <a:off x="457200" y="2743200"/>
            <a:ext cx="640080" cy="731520"/>
          </a:xfrm>
          <a:prstGeom prst="rect">
            <a:avLst/>
          </a:prstGeom>
          <a:noFill/>
          <a:ln/>
        </p:spPr>
        <p:txBody>
          <a:bodyPr wrap="square" lIns="0" tIns="0" rIns="0" bIns="0" rtlCol="0" anchor="t"/>
          <a:lstStyle/>
          <a:p>
            <a:pPr marL="0" indent="0" algn="l">
              <a:buNone/>
            </a:pPr>
            <a:r>
              <a:rPr lang="en-US" sz="8000" b="1" dirty="0">
                <a:solidFill>
                  <a:srgbClr val="B85042"/>
                </a:solidFill>
                <a:latin typeface="Georgia" pitchFamily="34" charset="0"/>
                <a:ea typeface="Georgia" pitchFamily="34" charset="-122"/>
                <a:cs typeface="Georgia" pitchFamily="34" charset="-120"/>
              </a:rPr>
              <a:t>“</a:t>
            </a:r>
            <a:endParaRPr lang="en-US" sz="8000" dirty="0"/>
          </a:p>
        </p:txBody>
      </p:sp>
      <p:sp>
        <p:nvSpPr>
          <p:cNvPr id="10" name="Text 8"/>
          <p:cNvSpPr/>
          <p:nvPr/>
        </p:nvSpPr>
        <p:spPr>
          <a:xfrm>
            <a:off x="1097280" y="2788920"/>
            <a:ext cx="7589520" cy="1280160"/>
          </a:xfrm>
          <a:prstGeom prst="rect">
            <a:avLst/>
          </a:prstGeom>
          <a:noFill/>
          <a:ln/>
        </p:spPr>
        <p:txBody>
          <a:bodyPr wrap="square" lIns="0" tIns="0" rIns="0" bIns="0" rtlCol="0" anchor="t"/>
          <a:lstStyle/>
          <a:p>
            <a:pPr marL="0" indent="0" algn="l">
              <a:lnSpc>
                <a:spcPct val="150000"/>
              </a:lnSpc>
              <a:buNone/>
            </a:pPr>
            <a:r>
              <a:rPr lang="en-US" sz="1600" i="1" dirty="0">
                <a:solidFill>
                  <a:srgbClr val="1F1F23"/>
                </a:solidFill>
                <a:latin typeface="Georgia" pitchFamily="34" charset="0"/>
                <a:ea typeface="Georgia" pitchFamily="34" charset="-122"/>
                <a:cs typeface="Georgia" pitchFamily="34" charset="-120"/>
              </a:rPr>
              <a:t>As soon as I told them that their responses were going to result in an AI video of their festival, the responses completely changed. They were more detailed because they wanted to see certain things in the AI video. It increased the motivation aspect of the assignment, and it actually increased their language production.</a:t>
            </a:r>
            <a:endParaRPr lang="en-US" sz="1600" dirty="0"/>
          </a:p>
        </p:txBody>
      </p:sp>
      <p:sp>
        <p:nvSpPr>
          <p:cNvPr id="11" name="Text 9"/>
          <p:cNvSpPr/>
          <p:nvPr/>
        </p:nvSpPr>
        <p:spPr>
          <a:xfrm>
            <a:off x="1097280" y="4287523"/>
            <a:ext cx="7589520" cy="274320"/>
          </a:xfrm>
          <a:prstGeom prst="rect">
            <a:avLst/>
          </a:prstGeom>
          <a:noFill/>
          <a:ln/>
        </p:spPr>
        <p:txBody>
          <a:bodyPr wrap="square" lIns="0" tIns="0" rIns="0" bIns="0" rtlCol="0" anchor="ctr"/>
          <a:lstStyle/>
          <a:p>
            <a:pPr marL="0" indent="0" algn="l">
              <a:buNone/>
            </a:pPr>
            <a:r>
              <a:rPr lang="en-US" sz="1200" b="1" dirty="0">
                <a:solidFill>
                  <a:srgbClr val="B85042"/>
                </a:solidFill>
                <a:latin typeface="Calibri" pitchFamily="34" charset="0"/>
                <a:ea typeface="Calibri" pitchFamily="34" charset="-122"/>
                <a:cs typeface="Calibri" pitchFamily="34" charset="-120"/>
              </a:rPr>
              <a:t>— Rose</a:t>
            </a:r>
            <a:endParaRPr lang="en-US" sz="1200" dirty="0"/>
          </a:p>
        </p:txBody>
      </p:sp>
      <p:sp>
        <p:nvSpPr>
          <p:cNvPr id="12" name="Text 10"/>
          <p:cNvSpPr/>
          <p:nvPr/>
        </p:nvSpPr>
        <p:spPr>
          <a:xfrm>
            <a:off x="8229600" y="4754880"/>
            <a:ext cx="731520" cy="274320"/>
          </a:xfrm>
          <a:prstGeom prst="rect">
            <a:avLst/>
          </a:prstGeom>
          <a:noFill/>
          <a:ln/>
        </p:spPr>
        <p:txBody>
          <a:bodyPr wrap="square" lIns="0" tIns="0" rIns="0" bIns="0" rtlCol="0" anchor="ctr"/>
          <a:lstStyle/>
          <a:p>
            <a:pPr marL="0" indent="0" algn="r">
              <a:buNone/>
            </a:pPr>
            <a:r>
              <a:rPr lang="en-US" sz="900" dirty="0">
                <a:solidFill>
                  <a:srgbClr val="8E8B86"/>
                </a:solidFill>
                <a:latin typeface="Calibri" pitchFamily="34" charset="0"/>
                <a:ea typeface="Calibri" pitchFamily="34" charset="-122"/>
                <a:cs typeface="Calibri" pitchFamily="34" charset="-120"/>
              </a:rPr>
              <a:t>12 / 33</a:t>
            </a:r>
            <a:endParaRPr lang="en-US" sz="900" dirty="0"/>
          </a:p>
        </p:txBody>
      </p:sp>
      <p:sp>
        <p:nvSpPr>
          <p:cNvPr id="13" name="Text 11"/>
          <p:cNvSpPr/>
          <p:nvPr/>
        </p:nvSpPr>
        <p:spPr>
          <a:xfrm>
            <a:off x="365760" y="4754880"/>
            <a:ext cx="6400800" cy="274320"/>
          </a:xfrm>
          <a:prstGeom prst="rect">
            <a:avLst/>
          </a:prstGeom>
          <a:noFill/>
          <a:ln/>
        </p:spPr>
        <p:txBody>
          <a:bodyPr wrap="square" lIns="0" tIns="0" rIns="0" bIns="0" rtlCol="0" anchor="ctr"/>
          <a:lstStyle/>
          <a:p>
            <a:pPr marL="0" indent="0" algn="l">
              <a:buNone/>
            </a:pPr>
            <a:r>
              <a:rPr lang="en-US" sz="900" dirty="0">
                <a:solidFill>
                  <a:srgbClr val="8E8B86"/>
                </a:solidFill>
                <a:latin typeface="Calibri" pitchFamily="34" charset="0"/>
                <a:ea typeface="Calibri" pitchFamily="34" charset="-122"/>
                <a:cs typeface="Calibri" pitchFamily="34" charset="-120"/>
              </a:rPr>
              <a:t>Ethical AI for English Learners — Seth Fleischauer</a:t>
            </a:r>
            <a:endParaRPr lang="en-US" sz="9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FFFFFF"/>
        </a:solidFill>
        <a:effectLst/>
      </p:bgPr>
    </p:bg>
    <p:spTree>
      <p:nvGrpSpPr>
        <p:cNvPr id="1" name=""/>
        <p:cNvGrpSpPr/>
        <p:nvPr/>
      </p:nvGrpSpPr>
      <p:grpSpPr>
        <a:xfrm>
          <a:off x="0" y="0"/>
          <a:ext cx="0" cy="0"/>
          <a:chOff x="0" y="0"/>
          <a:chExt cx="0" cy="0"/>
        </a:xfrm>
      </p:grpSpPr>
      <p:sp>
        <p:nvSpPr>
          <p:cNvPr id="2" name="Text 0"/>
          <p:cNvSpPr/>
          <p:nvPr/>
        </p:nvSpPr>
        <p:spPr>
          <a:xfrm>
            <a:off x="457200" y="365760"/>
            <a:ext cx="6126480" cy="640080"/>
          </a:xfrm>
          <a:prstGeom prst="rect">
            <a:avLst/>
          </a:prstGeom>
          <a:noFill/>
          <a:ln/>
        </p:spPr>
        <p:txBody>
          <a:bodyPr wrap="square" lIns="0" tIns="0" rIns="0" bIns="0" rtlCol="0" anchor="ctr"/>
          <a:lstStyle/>
          <a:p>
            <a:pPr marL="0" indent="0" algn="l">
              <a:buNone/>
            </a:pPr>
            <a:r>
              <a:rPr lang="en-US" sz="2600" b="1" dirty="0">
                <a:solidFill>
                  <a:srgbClr val="1F1F23"/>
                </a:solidFill>
                <a:latin typeface="Georgia" pitchFamily="34" charset="0"/>
                <a:ea typeface="Georgia" pitchFamily="34" charset="-122"/>
                <a:cs typeface="Georgia" pitchFamily="34" charset="-120"/>
              </a:rPr>
              <a:t>Scenario 3  •  When AI replaces</a:t>
            </a:r>
            <a:endParaRPr lang="en-US" sz="2600" dirty="0"/>
          </a:p>
        </p:txBody>
      </p:sp>
      <p:sp>
        <p:nvSpPr>
          <p:cNvPr id="3" name="Shape 1"/>
          <p:cNvSpPr/>
          <p:nvPr/>
        </p:nvSpPr>
        <p:spPr>
          <a:xfrm>
            <a:off x="7223760" y="292608"/>
            <a:ext cx="1554480" cy="256032"/>
          </a:xfrm>
          <a:prstGeom prst="rect">
            <a:avLst/>
          </a:prstGeom>
          <a:solidFill>
            <a:srgbClr val="B85042"/>
          </a:solidFill>
          <a:ln/>
        </p:spPr>
        <p:txBody>
          <a:bodyPr/>
          <a:lstStyle/>
          <a:p>
            <a:endParaRPr lang="en-US"/>
          </a:p>
        </p:txBody>
      </p:sp>
      <p:sp>
        <p:nvSpPr>
          <p:cNvPr id="4" name="Text 2"/>
          <p:cNvSpPr/>
          <p:nvPr/>
        </p:nvSpPr>
        <p:spPr>
          <a:xfrm>
            <a:off x="7223760" y="292608"/>
            <a:ext cx="1554480" cy="256032"/>
          </a:xfrm>
          <a:prstGeom prst="rect">
            <a:avLst/>
          </a:prstGeom>
          <a:noFill/>
          <a:ln/>
        </p:spPr>
        <p:txBody>
          <a:bodyPr wrap="square" lIns="0" tIns="0" rIns="0" bIns="0" rtlCol="0" anchor="ctr"/>
          <a:lstStyle/>
          <a:p>
            <a:pPr marL="0" indent="0" algn="ctr">
              <a:buNone/>
            </a:pPr>
            <a:r>
              <a:rPr lang="en-US" sz="900" b="1" kern="0" spc="400" dirty="0">
                <a:solidFill>
                  <a:srgbClr val="FFFFFF"/>
                </a:solidFill>
                <a:latin typeface="Calibri" pitchFamily="34" charset="0"/>
                <a:ea typeface="Calibri" pitchFamily="34" charset="-122"/>
                <a:cs typeface="Calibri" pitchFamily="34" charset="-120"/>
              </a:rPr>
              <a:t>UNIVERSAL</a:t>
            </a:r>
            <a:endParaRPr lang="en-US" sz="900" dirty="0"/>
          </a:p>
        </p:txBody>
      </p:sp>
      <p:sp>
        <p:nvSpPr>
          <p:cNvPr id="5" name="Text 3"/>
          <p:cNvSpPr/>
          <p:nvPr/>
        </p:nvSpPr>
        <p:spPr>
          <a:xfrm>
            <a:off x="457200" y="987552"/>
            <a:ext cx="8229600" cy="640080"/>
          </a:xfrm>
          <a:prstGeom prst="rect">
            <a:avLst/>
          </a:prstGeom>
          <a:noFill/>
          <a:ln/>
        </p:spPr>
        <p:txBody>
          <a:bodyPr wrap="square" lIns="0" tIns="0" rIns="0" bIns="0" rtlCol="0" anchor="t"/>
          <a:lstStyle/>
          <a:p>
            <a:pPr marL="0" indent="0" algn="l">
              <a:buNone/>
            </a:pPr>
            <a:r>
              <a:rPr lang="en-US" sz="1600" dirty="0">
                <a:solidFill>
                  <a:srgbClr val="1F1F23"/>
                </a:solidFill>
                <a:latin typeface="Calibri" pitchFamily="34" charset="0"/>
                <a:ea typeface="Calibri" pitchFamily="34" charset="-122"/>
                <a:cs typeface="Calibri" pitchFamily="34" charset="-120"/>
              </a:rPr>
              <a:t>What it looked like: 8th grade movie storyboards. Christine installed two Google Classroom extensions — </a:t>
            </a:r>
            <a:r>
              <a:rPr lang="en-US" sz="1600" b="1" dirty="0">
                <a:solidFill>
                  <a:srgbClr val="1F1F23"/>
                </a:solidFill>
                <a:latin typeface="Calibri" pitchFamily="34" charset="0"/>
                <a:ea typeface="Calibri" pitchFamily="34" charset="-122"/>
                <a:cs typeface="Calibri" pitchFamily="34" charset="-120"/>
              </a:rPr>
              <a:t>GPTZero and SchoolAI </a:t>
            </a:r>
            <a:r>
              <a:rPr lang="en-US" sz="1600" dirty="0">
                <a:solidFill>
                  <a:srgbClr val="1F1F23"/>
                </a:solidFill>
                <a:latin typeface="Calibri" pitchFamily="34" charset="0"/>
                <a:ea typeface="Calibri" pitchFamily="34" charset="-122"/>
                <a:cs typeface="Calibri" pitchFamily="34" charset="-120"/>
              </a:rPr>
              <a:t>— that play back the keystrokes and version history of how a document was written.</a:t>
            </a:r>
            <a:endParaRPr lang="en-US" sz="1600" dirty="0"/>
          </a:p>
        </p:txBody>
      </p:sp>
      <p:sp>
        <p:nvSpPr>
          <p:cNvPr id="6" name="Shape 4"/>
          <p:cNvSpPr/>
          <p:nvPr/>
        </p:nvSpPr>
        <p:spPr>
          <a:xfrm>
            <a:off x="457200" y="1828800"/>
            <a:ext cx="4069080" cy="2606040"/>
          </a:xfrm>
          <a:prstGeom prst="rect">
            <a:avLst/>
          </a:prstGeom>
          <a:solidFill>
            <a:srgbClr val="F8F4ED"/>
          </a:solidFill>
          <a:ln/>
        </p:spPr>
        <p:txBody>
          <a:bodyPr/>
          <a:lstStyle/>
          <a:p>
            <a:endParaRPr lang="en-US"/>
          </a:p>
        </p:txBody>
      </p:sp>
      <p:sp>
        <p:nvSpPr>
          <p:cNvPr id="7" name="Shape 5"/>
          <p:cNvSpPr/>
          <p:nvPr/>
        </p:nvSpPr>
        <p:spPr>
          <a:xfrm>
            <a:off x="457200" y="1828800"/>
            <a:ext cx="4069080" cy="73152"/>
          </a:xfrm>
          <a:prstGeom prst="rect">
            <a:avLst/>
          </a:prstGeom>
          <a:solidFill>
            <a:srgbClr val="B85042"/>
          </a:solidFill>
          <a:ln/>
        </p:spPr>
        <p:txBody>
          <a:bodyPr/>
          <a:lstStyle/>
          <a:p>
            <a:endParaRPr lang="en-US"/>
          </a:p>
        </p:txBody>
      </p:sp>
      <p:sp>
        <p:nvSpPr>
          <p:cNvPr id="8" name="Text 6"/>
          <p:cNvSpPr/>
          <p:nvPr/>
        </p:nvSpPr>
        <p:spPr>
          <a:xfrm>
            <a:off x="640080" y="1993392"/>
            <a:ext cx="3749040" cy="274320"/>
          </a:xfrm>
          <a:prstGeom prst="rect">
            <a:avLst/>
          </a:prstGeom>
          <a:noFill/>
          <a:ln/>
        </p:spPr>
        <p:txBody>
          <a:bodyPr wrap="square" lIns="0" tIns="0" rIns="0" bIns="0" rtlCol="0" anchor="ctr"/>
          <a:lstStyle/>
          <a:p>
            <a:pPr marL="0" indent="0" algn="l">
              <a:buNone/>
            </a:pPr>
            <a:r>
              <a:rPr lang="en-US" sz="1600" b="1" kern="0" spc="300" dirty="0">
                <a:solidFill>
                  <a:srgbClr val="B85042"/>
                </a:solidFill>
                <a:latin typeface="Calibri" pitchFamily="34" charset="0"/>
                <a:ea typeface="Calibri" pitchFamily="34" charset="-122"/>
                <a:cs typeface="Calibri" pitchFamily="34" charset="-120"/>
              </a:rPr>
              <a:t>OBSERVATION 1</a:t>
            </a:r>
            <a:endParaRPr lang="en-US" sz="1600" dirty="0"/>
          </a:p>
        </p:txBody>
      </p:sp>
      <p:sp>
        <p:nvSpPr>
          <p:cNvPr id="9" name="Text 7"/>
          <p:cNvSpPr/>
          <p:nvPr/>
        </p:nvSpPr>
        <p:spPr>
          <a:xfrm>
            <a:off x="640080" y="2240280"/>
            <a:ext cx="3749040" cy="274320"/>
          </a:xfrm>
          <a:prstGeom prst="rect">
            <a:avLst/>
          </a:prstGeom>
          <a:noFill/>
          <a:ln/>
        </p:spPr>
        <p:txBody>
          <a:bodyPr wrap="square" lIns="0" tIns="0" rIns="0" bIns="0" rtlCol="0" anchor="ctr"/>
          <a:lstStyle/>
          <a:p>
            <a:pPr marL="0" indent="0" algn="l">
              <a:buNone/>
            </a:pPr>
            <a:r>
              <a:rPr lang="en-US" sz="1600" i="1" dirty="0">
                <a:solidFill>
                  <a:srgbClr val="5C5A57"/>
                </a:solidFill>
                <a:latin typeface="Calibri" pitchFamily="34" charset="0"/>
                <a:ea typeface="Calibri" pitchFamily="34" charset="-122"/>
                <a:cs typeface="Calibri" pitchFamily="34" charset="-120"/>
              </a:rPr>
              <a:t>Christine on what the play-by-play reveals</a:t>
            </a:r>
            <a:endParaRPr lang="en-US" sz="1600" dirty="0"/>
          </a:p>
        </p:txBody>
      </p:sp>
      <p:sp>
        <p:nvSpPr>
          <p:cNvPr id="10" name="Text 8"/>
          <p:cNvSpPr/>
          <p:nvPr/>
        </p:nvSpPr>
        <p:spPr>
          <a:xfrm>
            <a:off x="640080" y="2560320"/>
            <a:ext cx="3749040" cy="1783080"/>
          </a:xfrm>
          <a:prstGeom prst="rect">
            <a:avLst/>
          </a:prstGeom>
          <a:noFill/>
          <a:ln/>
        </p:spPr>
        <p:txBody>
          <a:bodyPr wrap="square" lIns="0" tIns="0" rIns="0" bIns="0" rtlCol="0" anchor="t"/>
          <a:lstStyle/>
          <a:p>
            <a:pPr marL="0" indent="0" algn="l">
              <a:buNone/>
            </a:pPr>
            <a:r>
              <a:rPr lang="en-US" sz="1600" i="1" dirty="0">
                <a:solidFill>
                  <a:srgbClr val="1F1F23"/>
                </a:solidFill>
                <a:latin typeface="Georgia" pitchFamily="34" charset="0"/>
                <a:ea typeface="Georgia" pitchFamily="34" charset="-122"/>
                <a:cs typeface="Georgia" pitchFamily="34" charset="-120"/>
              </a:rPr>
              <a:t>“You see the students who copy and paste all at the last five minutes of when the assignment's due. Or you see the students who copy and paste and then go back and change words to make it sound a little bit more like their own work.”</a:t>
            </a:r>
            <a:endParaRPr lang="en-US" sz="1600" dirty="0"/>
          </a:p>
        </p:txBody>
      </p:sp>
      <p:sp>
        <p:nvSpPr>
          <p:cNvPr id="11" name="Shape 9"/>
          <p:cNvSpPr/>
          <p:nvPr/>
        </p:nvSpPr>
        <p:spPr>
          <a:xfrm>
            <a:off x="4617720" y="1828800"/>
            <a:ext cx="4069080" cy="2606040"/>
          </a:xfrm>
          <a:prstGeom prst="rect">
            <a:avLst/>
          </a:prstGeom>
          <a:solidFill>
            <a:srgbClr val="F8F4ED"/>
          </a:solidFill>
          <a:ln/>
        </p:spPr>
        <p:txBody>
          <a:bodyPr/>
          <a:lstStyle/>
          <a:p>
            <a:endParaRPr lang="en-US"/>
          </a:p>
        </p:txBody>
      </p:sp>
      <p:sp>
        <p:nvSpPr>
          <p:cNvPr id="12" name="Shape 10"/>
          <p:cNvSpPr/>
          <p:nvPr/>
        </p:nvSpPr>
        <p:spPr>
          <a:xfrm>
            <a:off x="4617720" y="1828800"/>
            <a:ext cx="4069080" cy="73152"/>
          </a:xfrm>
          <a:prstGeom prst="rect">
            <a:avLst/>
          </a:prstGeom>
          <a:solidFill>
            <a:srgbClr val="B85042"/>
          </a:solidFill>
          <a:ln/>
        </p:spPr>
        <p:txBody>
          <a:bodyPr/>
          <a:lstStyle/>
          <a:p>
            <a:endParaRPr lang="en-US"/>
          </a:p>
        </p:txBody>
      </p:sp>
      <p:sp>
        <p:nvSpPr>
          <p:cNvPr id="13" name="Text 11"/>
          <p:cNvSpPr/>
          <p:nvPr/>
        </p:nvSpPr>
        <p:spPr>
          <a:xfrm>
            <a:off x="4800600" y="1993392"/>
            <a:ext cx="3749040" cy="274320"/>
          </a:xfrm>
          <a:prstGeom prst="rect">
            <a:avLst/>
          </a:prstGeom>
          <a:noFill/>
          <a:ln/>
        </p:spPr>
        <p:txBody>
          <a:bodyPr wrap="square" lIns="0" tIns="0" rIns="0" bIns="0" rtlCol="0" anchor="ctr"/>
          <a:lstStyle/>
          <a:p>
            <a:pPr marL="0" indent="0" algn="l">
              <a:buNone/>
            </a:pPr>
            <a:r>
              <a:rPr lang="en-US" sz="1600" b="1" kern="0" spc="300" dirty="0">
                <a:solidFill>
                  <a:srgbClr val="B85042"/>
                </a:solidFill>
                <a:latin typeface="Calibri" pitchFamily="34" charset="0"/>
                <a:ea typeface="Calibri" pitchFamily="34" charset="-122"/>
                <a:cs typeface="Calibri" pitchFamily="34" charset="-120"/>
              </a:rPr>
              <a:t>OBSERVATION 2</a:t>
            </a:r>
            <a:endParaRPr lang="en-US" sz="1600" dirty="0"/>
          </a:p>
        </p:txBody>
      </p:sp>
      <p:sp>
        <p:nvSpPr>
          <p:cNvPr id="14" name="Text 12"/>
          <p:cNvSpPr/>
          <p:nvPr/>
        </p:nvSpPr>
        <p:spPr>
          <a:xfrm>
            <a:off x="4800600" y="2240280"/>
            <a:ext cx="3749040" cy="274320"/>
          </a:xfrm>
          <a:prstGeom prst="rect">
            <a:avLst/>
          </a:prstGeom>
          <a:noFill/>
          <a:ln/>
        </p:spPr>
        <p:txBody>
          <a:bodyPr wrap="square" lIns="0" tIns="0" rIns="0" bIns="0" rtlCol="0" anchor="ctr"/>
          <a:lstStyle/>
          <a:p>
            <a:pPr marL="0" indent="0" algn="l">
              <a:buNone/>
            </a:pPr>
            <a:r>
              <a:rPr lang="en-US" sz="1600" i="1" dirty="0">
                <a:solidFill>
                  <a:srgbClr val="5C5A57"/>
                </a:solidFill>
                <a:latin typeface="Calibri" pitchFamily="34" charset="0"/>
                <a:ea typeface="Calibri" pitchFamily="34" charset="-122"/>
                <a:cs typeface="Calibri" pitchFamily="34" charset="-120"/>
              </a:rPr>
              <a:t>Rose on what causes the bypass</a:t>
            </a:r>
            <a:endParaRPr lang="en-US" sz="1600" dirty="0"/>
          </a:p>
        </p:txBody>
      </p:sp>
      <p:sp>
        <p:nvSpPr>
          <p:cNvPr id="15" name="Text 13"/>
          <p:cNvSpPr/>
          <p:nvPr/>
        </p:nvSpPr>
        <p:spPr>
          <a:xfrm>
            <a:off x="4800600" y="2560320"/>
            <a:ext cx="3749040" cy="1783080"/>
          </a:xfrm>
          <a:prstGeom prst="rect">
            <a:avLst/>
          </a:prstGeom>
          <a:noFill/>
          <a:ln/>
        </p:spPr>
        <p:txBody>
          <a:bodyPr wrap="square" lIns="0" tIns="0" rIns="0" bIns="0" rtlCol="0" anchor="t"/>
          <a:lstStyle/>
          <a:p>
            <a:pPr marL="0" indent="0" algn="l">
              <a:buNone/>
            </a:pPr>
            <a:r>
              <a:rPr lang="en-US" sz="1600" i="1" dirty="0">
                <a:solidFill>
                  <a:srgbClr val="1F1F23"/>
                </a:solidFill>
                <a:latin typeface="Georgia" pitchFamily="34" charset="0"/>
                <a:ea typeface="Georgia" pitchFamily="34" charset="-122"/>
                <a:cs typeface="Georgia" pitchFamily="34" charset="-120"/>
              </a:rPr>
              <a:t>“</a:t>
            </a:r>
            <a:r>
              <a:rPr lang="en-US" sz="1600" b="1" i="1" dirty="0">
                <a:solidFill>
                  <a:srgbClr val="1F1F23"/>
                </a:solidFill>
                <a:latin typeface="Georgia" pitchFamily="34" charset="0"/>
                <a:ea typeface="Georgia" pitchFamily="34" charset="-122"/>
                <a:cs typeface="Georgia" pitchFamily="34" charset="-120"/>
              </a:rPr>
              <a:t>When the assignment is less scaffolded, there's more AI usage</a:t>
            </a:r>
            <a:r>
              <a:rPr lang="en-US" sz="1600" i="1" dirty="0">
                <a:solidFill>
                  <a:srgbClr val="1F1F23"/>
                </a:solidFill>
                <a:latin typeface="Georgia" pitchFamily="34" charset="0"/>
                <a:ea typeface="Georgia" pitchFamily="34" charset="-122"/>
                <a:cs typeface="Georgia" pitchFamily="34" charset="-120"/>
              </a:rPr>
              <a:t>. When they see a blank page, they're just kind of like, 'Let me copy paste the instructions into this AI and get this done.'”</a:t>
            </a:r>
            <a:endParaRPr lang="en-US" sz="1600" dirty="0"/>
          </a:p>
        </p:txBody>
      </p:sp>
      <p:sp>
        <p:nvSpPr>
          <p:cNvPr id="16" name="Text 14"/>
          <p:cNvSpPr/>
          <p:nvPr/>
        </p:nvSpPr>
        <p:spPr>
          <a:xfrm>
            <a:off x="8229600" y="4754880"/>
            <a:ext cx="731520" cy="274320"/>
          </a:xfrm>
          <a:prstGeom prst="rect">
            <a:avLst/>
          </a:prstGeom>
          <a:noFill/>
          <a:ln/>
        </p:spPr>
        <p:txBody>
          <a:bodyPr wrap="square" lIns="0" tIns="0" rIns="0" bIns="0" rtlCol="0" anchor="ctr"/>
          <a:lstStyle/>
          <a:p>
            <a:pPr marL="0" indent="0" algn="r">
              <a:buNone/>
            </a:pPr>
            <a:r>
              <a:rPr lang="en-US" sz="900" dirty="0">
                <a:solidFill>
                  <a:srgbClr val="8E8B86"/>
                </a:solidFill>
                <a:latin typeface="Calibri" pitchFamily="34" charset="0"/>
                <a:ea typeface="Calibri" pitchFamily="34" charset="-122"/>
                <a:cs typeface="Calibri" pitchFamily="34" charset="-120"/>
              </a:rPr>
              <a:t>13 / 33</a:t>
            </a:r>
            <a:endParaRPr lang="en-US" sz="900" dirty="0"/>
          </a:p>
        </p:txBody>
      </p:sp>
      <p:sp>
        <p:nvSpPr>
          <p:cNvPr id="17" name="Text 15"/>
          <p:cNvSpPr/>
          <p:nvPr/>
        </p:nvSpPr>
        <p:spPr>
          <a:xfrm>
            <a:off x="365760" y="4754880"/>
            <a:ext cx="6400800" cy="274320"/>
          </a:xfrm>
          <a:prstGeom prst="rect">
            <a:avLst/>
          </a:prstGeom>
          <a:noFill/>
          <a:ln/>
        </p:spPr>
        <p:txBody>
          <a:bodyPr wrap="square" lIns="0" tIns="0" rIns="0" bIns="0" rtlCol="0" anchor="ctr"/>
          <a:lstStyle/>
          <a:p>
            <a:pPr marL="0" indent="0" algn="l">
              <a:buNone/>
            </a:pPr>
            <a:r>
              <a:rPr lang="en-US" sz="900" dirty="0">
                <a:solidFill>
                  <a:srgbClr val="8E8B86"/>
                </a:solidFill>
                <a:latin typeface="Calibri" pitchFamily="34" charset="0"/>
                <a:ea typeface="Calibri" pitchFamily="34" charset="-122"/>
                <a:cs typeface="Calibri" pitchFamily="34" charset="-120"/>
              </a:rPr>
              <a:t>Ethical AI for English Learners — Seth Fleischauer</a:t>
            </a:r>
            <a:endParaRPr lang="en-US" sz="9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F8F4ED"/>
        </a:solidFill>
        <a:effectLst/>
      </p:bgPr>
    </p:bg>
    <p:spTree>
      <p:nvGrpSpPr>
        <p:cNvPr id="1" name=""/>
        <p:cNvGrpSpPr/>
        <p:nvPr/>
      </p:nvGrpSpPr>
      <p:grpSpPr>
        <a:xfrm>
          <a:off x="0" y="0"/>
          <a:ext cx="0" cy="0"/>
          <a:chOff x="0" y="0"/>
          <a:chExt cx="0" cy="0"/>
        </a:xfrm>
      </p:grpSpPr>
      <p:sp>
        <p:nvSpPr>
          <p:cNvPr id="2" name="Text 0"/>
          <p:cNvSpPr/>
          <p:nvPr/>
        </p:nvSpPr>
        <p:spPr>
          <a:xfrm>
            <a:off x="457200" y="365760"/>
            <a:ext cx="6126480" cy="640080"/>
          </a:xfrm>
          <a:prstGeom prst="rect">
            <a:avLst/>
          </a:prstGeom>
          <a:noFill/>
          <a:ln/>
        </p:spPr>
        <p:txBody>
          <a:bodyPr wrap="square" lIns="0" tIns="0" rIns="0" bIns="0" rtlCol="0" anchor="ctr"/>
          <a:lstStyle/>
          <a:p>
            <a:pPr marL="0" indent="0" algn="l">
              <a:buNone/>
            </a:pPr>
            <a:r>
              <a:rPr lang="en-US" sz="2600" b="1" dirty="0">
                <a:solidFill>
                  <a:srgbClr val="1F1F23"/>
                </a:solidFill>
                <a:latin typeface="Georgia" pitchFamily="34" charset="0"/>
                <a:ea typeface="Georgia" pitchFamily="34" charset="-122"/>
                <a:cs typeface="Georgia" pitchFamily="34" charset="-120"/>
              </a:rPr>
              <a:t>Pair-share  •  2 minutes</a:t>
            </a:r>
            <a:endParaRPr lang="en-US" sz="2600" dirty="0"/>
          </a:p>
        </p:txBody>
      </p:sp>
      <p:sp>
        <p:nvSpPr>
          <p:cNvPr id="3" name="Shape 1"/>
          <p:cNvSpPr/>
          <p:nvPr/>
        </p:nvSpPr>
        <p:spPr>
          <a:xfrm>
            <a:off x="640080" y="1463040"/>
            <a:ext cx="7863840" cy="2560320"/>
          </a:xfrm>
          <a:prstGeom prst="rect">
            <a:avLst/>
          </a:prstGeom>
          <a:solidFill>
            <a:srgbClr val="FFFFFF"/>
          </a:solidFill>
          <a:ln/>
        </p:spPr>
        <p:txBody>
          <a:bodyPr/>
          <a:lstStyle/>
          <a:p>
            <a:endParaRPr lang="en-US"/>
          </a:p>
        </p:txBody>
      </p:sp>
      <p:sp>
        <p:nvSpPr>
          <p:cNvPr id="4" name="Shape 2"/>
          <p:cNvSpPr/>
          <p:nvPr/>
        </p:nvSpPr>
        <p:spPr>
          <a:xfrm>
            <a:off x="640080" y="1463040"/>
            <a:ext cx="109728" cy="2560320"/>
          </a:xfrm>
          <a:prstGeom prst="rect">
            <a:avLst/>
          </a:prstGeom>
          <a:solidFill>
            <a:srgbClr val="B85042"/>
          </a:solidFill>
          <a:ln/>
        </p:spPr>
        <p:txBody>
          <a:bodyPr/>
          <a:lstStyle/>
          <a:p>
            <a:endParaRPr lang="en-US"/>
          </a:p>
        </p:txBody>
      </p:sp>
      <p:sp>
        <p:nvSpPr>
          <p:cNvPr id="5" name="Text 3"/>
          <p:cNvSpPr/>
          <p:nvPr/>
        </p:nvSpPr>
        <p:spPr>
          <a:xfrm>
            <a:off x="914400" y="1691640"/>
            <a:ext cx="7315200" cy="548640"/>
          </a:xfrm>
          <a:prstGeom prst="rect">
            <a:avLst/>
          </a:prstGeom>
          <a:noFill/>
          <a:ln/>
        </p:spPr>
        <p:txBody>
          <a:bodyPr wrap="square" lIns="0" tIns="0" rIns="0" bIns="0" rtlCol="0" anchor="t"/>
          <a:lstStyle/>
          <a:p>
            <a:pPr marL="0" indent="0" algn="l">
              <a:buNone/>
            </a:pPr>
            <a:r>
              <a:rPr lang="en-US" sz="1800" dirty="0">
                <a:solidFill>
                  <a:srgbClr val="1F1F23"/>
                </a:solidFill>
                <a:latin typeface="Georgia" pitchFamily="34" charset="0"/>
                <a:ea typeface="Georgia" pitchFamily="34" charset="-122"/>
                <a:cs typeface="Georgia" pitchFamily="34" charset="-120"/>
              </a:rPr>
              <a:t>In the first two examples, it looks like AI removed roadblocks and provided inspiration. In the third, it took on too much of the cognitive load.</a:t>
            </a:r>
            <a:endParaRPr lang="en-US" sz="1800" dirty="0"/>
          </a:p>
        </p:txBody>
      </p:sp>
      <p:sp>
        <p:nvSpPr>
          <p:cNvPr id="7" name="Text 5"/>
          <p:cNvSpPr/>
          <p:nvPr/>
        </p:nvSpPr>
        <p:spPr>
          <a:xfrm>
            <a:off x="914400" y="2926080"/>
            <a:ext cx="7315200" cy="640080"/>
          </a:xfrm>
          <a:prstGeom prst="rect">
            <a:avLst/>
          </a:prstGeom>
          <a:noFill/>
          <a:ln/>
        </p:spPr>
        <p:txBody>
          <a:bodyPr wrap="square" lIns="0" tIns="0" rIns="0" bIns="0" rtlCol="0" anchor="t"/>
          <a:lstStyle/>
          <a:p>
            <a:r>
              <a:rPr lang="en-US" dirty="0">
                <a:latin typeface="Georgia" panose="02040502050405020303" pitchFamily="18" charset="0"/>
              </a:rPr>
              <a:t>Think of one assignment in your own classroom where AI showed up. Was it closer to the first two examples or the third? What made it that way?</a:t>
            </a:r>
            <a:endParaRPr lang="en-US" sz="1800" dirty="0">
              <a:latin typeface="Georgia" panose="02040502050405020303" pitchFamily="18" charset="0"/>
            </a:endParaRPr>
          </a:p>
        </p:txBody>
      </p:sp>
      <p:sp>
        <p:nvSpPr>
          <p:cNvPr id="8" name="Text 6"/>
          <p:cNvSpPr/>
          <p:nvPr/>
        </p:nvSpPr>
        <p:spPr>
          <a:xfrm>
            <a:off x="8229600" y="4754880"/>
            <a:ext cx="731520" cy="274320"/>
          </a:xfrm>
          <a:prstGeom prst="rect">
            <a:avLst/>
          </a:prstGeom>
          <a:noFill/>
          <a:ln/>
        </p:spPr>
        <p:txBody>
          <a:bodyPr wrap="square" lIns="0" tIns="0" rIns="0" bIns="0" rtlCol="0" anchor="ctr"/>
          <a:lstStyle/>
          <a:p>
            <a:pPr marL="0" indent="0" algn="r">
              <a:buNone/>
            </a:pPr>
            <a:r>
              <a:rPr lang="en-US" sz="900" dirty="0">
                <a:solidFill>
                  <a:srgbClr val="8E8B86"/>
                </a:solidFill>
                <a:latin typeface="Calibri" pitchFamily="34" charset="0"/>
                <a:ea typeface="Calibri" pitchFamily="34" charset="-122"/>
                <a:cs typeface="Calibri" pitchFamily="34" charset="-120"/>
              </a:rPr>
              <a:t>14 / 33</a:t>
            </a:r>
            <a:endParaRPr lang="en-US" sz="900" dirty="0"/>
          </a:p>
        </p:txBody>
      </p:sp>
      <p:sp>
        <p:nvSpPr>
          <p:cNvPr id="9" name="Text 7"/>
          <p:cNvSpPr/>
          <p:nvPr/>
        </p:nvSpPr>
        <p:spPr>
          <a:xfrm>
            <a:off x="365760" y="4754880"/>
            <a:ext cx="6400800" cy="274320"/>
          </a:xfrm>
          <a:prstGeom prst="rect">
            <a:avLst/>
          </a:prstGeom>
          <a:noFill/>
          <a:ln/>
        </p:spPr>
        <p:txBody>
          <a:bodyPr wrap="square" lIns="0" tIns="0" rIns="0" bIns="0" rtlCol="0" anchor="ctr"/>
          <a:lstStyle/>
          <a:p>
            <a:pPr marL="0" indent="0" algn="l">
              <a:buNone/>
            </a:pPr>
            <a:r>
              <a:rPr lang="en-US" sz="900" dirty="0">
                <a:solidFill>
                  <a:srgbClr val="8E8B86"/>
                </a:solidFill>
                <a:latin typeface="Calibri" pitchFamily="34" charset="0"/>
                <a:ea typeface="Calibri" pitchFamily="34" charset="-122"/>
                <a:cs typeface="Calibri" pitchFamily="34" charset="-120"/>
              </a:rPr>
              <a:t>Ethical AI for English Learners — Seth Fleischauer</a:t>
            </a:r>
            <a:endParaRPr lang="en-US" sz="900" dirty="0"/>
          </a:p>
        </p:txBody>
      </p:sp>
      <p:sp>
        <p:nvSpPr>
          <p:cNvPr id="10" name="Text 4">
            <a:extLst>
              <a:ext uri="{FF2B5EF4-FFF2-40B4-BE49-F238E27FC236}">
                <a16:creationId xmlns:a16="http://schemas.microsoft.com/office/drawing/2014/main" id="{41AEDC65-8821-ECF7-80F0-E496B5A0F567}"/>
              </a:ext>
            </a:extLst>
          </p:cNvPr>
          <p:cNvSpPr/>
          <p:nvPr/>
        </p:nvSpPr>
        <p:spPr>
          <a:xfrm>
            <a:off x="914400" y="2491740"/>
            <a:ext cx="7315200" cy="502920"/>
          </a:xfrm>
          <a:prstGeom prst="rect">
            <a:avLst/>
          </a:prstGeom>
          <a:noFill/>
          <a:ln/>
        </p:spPr>
        <p:txBody>
          <a:bodyPr wrap="square" lIns="0" tIns="0" rIns="0" bIns="0" rtlCol="0" anchor="ctr"/>
          <a:lstStyle/>
          <a:p>
            <a:pPr marL="0" indent="0" algn="l">
              <a:buNone/>
            </a:pPr>
            <a:r>
              <a:rPr lang="en-US" sz="2200" b="1" i="1" dirty="0">
                <a:solidFill>
                  <a:srgbClr val="B85042"/>
                </a:solidFill>
                <a:latin typeface="Georgia" pitchFamily="34" charset="0"/>
                <a:ea typeface="Georgia" pitchFamily="34" charset="-122"/>
                <a:cs typeface="Georgia" pitchFamily="34" charset="-120"/>
              </a:rPr>
              <a:t>Think-Pair-Share</a:t>
            </a:r>
            <a:endParaRPr lang="en-US" sz="22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bg>
      <p:bgPr>
        <a:solidFill>
          <a:srgbClr val="FFFFFF"/>
        </a:solidFill>
        <a:effectLst/>
      </p:bgPr>
    </p:bg>
    <p:spTree>
      <p:nvGrpSpPr>
        <p:cNvPr id="1" name=""/>
        <p:cNvGrpSpPr/>
        <p:nvPr/>
      </p:nvGrpSpPr>
      <p:grpSpPr>
        <a:xfrm>
          <a:off x="0" y="0"/>
          <a:ext cx="0" cy="0"/>
          <a:chOff x="0" y="0"/>
          <a:chExt cx="0" cy="0"/>
        </a:xfrm>
      </p:grpSpPr>
      <p:sp>
        <p:nvSpPr>
          <p:cNvPr id="2" name="Text 0"/>
          <p:cNvSpPr/>
          <p:nvPr/>
        </p:nvSpPr>
        <p:spPr>
          <a:xfrm>
            <a:off x="457200" y="365760"/>
            <a:ext cx="6126480" cy="640080"/>
          </a:xfrm>
          <a:prstGeom prst="rect">
            <a:avLst/>
          </a:prstGeom>
          <a:noFill/>
          <a:ln/>
        </p:spPr>
        <p:txBody>
          <a:bodyPr wrap="square" lIns="0" tIns="0" rIns="0" bIns="0" rtlCol="0" anchor="ctr"/>
          <a:lstStyle/>
          <a:p>
            <a:pPr marL="0" indent="0" algn="l">
              <a:buNone/>
            </a:pPr>
            <a:r>
              <a:rPr lang="en-US" sz="2600" b="1" dirty="0">
                <a:solidFill>
                  <a:srgbClr val="1F1F23"/>
                </a:solidFill>
                <a:latin typeface="Georgia" pitchFamily="34" charset="0"/>
                <a:ea typeface="Georgia" pitchFamily="34" charset="-122"/>
                <a:cs typeface="Georgia" pitchFamily="34" charset="-120"/>
              </a:rPr>
              <a:t>Working principle</a:t>
            </a:r>
            <a:endParaRPr lang="en-US" sz="2600" dirty="0"/>
          </a:p>
        </p:txBody>
      </p:sp>
      <p:sp>
        <p:nvSpPr>
          <p:cNvPr id="3" name="Shape 1"/>
          <p:cNvSpPr/>
          <p:nvPr/>
        </p:nvSpPr>
        <p:spPr>
          <a:xfrm>
            <a:off x="7223760" y="292608"/>
            <a:ext cx="1554480" cy="256032"/>
          </a:xfrm>
          <a:prstGeom prst="rect">
            <a:avLst/>
          </a:prstGeom>
          <a:solidFill>
            <a:srgbClr val="B85042"/>
          </a:solidFill>
          <a:ln/>
        </p:spPr>
        <p:txBody>
          <a:bodyPr/>
          <a:lstStyle/>
          <a:p>
            <a:endParaRPr lang="en-US"/>
          </a:p>
        </p:txBody>
      </p:sp>
      <p:sp>
        <p:nvSpPr>
          <p:cNvPr id="4" name="Text 2"/>
          <p:cNvSpPr/>
          <p:nvPr/>
        </p:nvSpPr>
        <p:spPr>
          <a:xfrm>
            <a:off x="7223760" y="292608"/>
            <a:ext cx="1554480" cy="256032"/>
          </a:xfrm>
          <a:prstGeom prst="rect">
            <a:avLst/>
          </a:prstGeom>
          <a:noFill/>
          <a:ln/>
        </p:spPr>
        <p:txBody>
          <a:bodyPr wrap="square" lIns="0" tIns="0" rIns="0" bIns="0" rtlCol="0" anchor="ctr"/>
          <a:lstStyle/>
          <a:p>
            <a:pPr marL="0" indent="0" algn="ctr">
              <a:buNone/>
            </a:pPr>
            <a:r>
              <a:rPr lang="en-US" sz="900" b="1" kern="0" spc="400" dirty="0">
                <a:solidFill>
                  <a:srgbClr val="FFFFFF"/>
                </a:solidFill>
                <a:latin typeface="Calibri" pitchFamily="34" charset="0"/>
                <a:ea typeface="Calibri" pitchFamily="34" charset="-122"/>
                <a:cs typeface="Calibri" pitchFamily="34" charset="-120"/>
              </a:rPr>
              <a:t>UNIVERSAL</a:t>
            </a:r>
            <a:endParaRPr lang="en-US" sz="900" dirty="0"/>
          </a:p>
        </p:txBody>
      </p:sp>
      <p:sp>
        <p:nvSpPr>
          <p:cNvPr id="5" name="Shape 3"/>
          <p:cNvSpPr/>
          <p:nvPr/>
        </p:nvSpPr>
        <p:spPr>
          <a:xfrm>
            <a:off x="457200" y="1097280"/>
            <a:ext cx="4069080" cy="3246120"/>
          </a:xfrm>
          <a:prstGeom prst="rect">
            <a:avLst/>
          </a:prstGeom>
          <a:solidFill>
            <a:srgbClr val="F8F4ED"/>
          </a:solidFill>
          <a:ln/>
        </p:spPr>
        <p:txBody>
          <a:bodyPr/>
          <a:lstStyle/>
          <a:p>
            <a:endParaRPr lang="en-US"/>
          </a:p>
        </p:txBody>
      </p:sp>
      <p:sp>
        <p:nvSpPr>
          <p:cNvPr id="6" name="Shape 4"/>
          <p:cNvSpPr/>
          <p:nvPr/>
        </p:nvSpPr>
        <p:spPr>
          <a:xfrm>
            <a:off x="457200" y="1097280"/>
            <a:ext cx="4069080" cy="73152"/>
          </a:xfrm>
          <a:prstGeom prst="rect">
            <a:avLst/>
          </a:prstGeom>
          <a:solidFill>
            <a:srgbClr val="7A9989"/>
          </a:solidFill>
          <a:ln/>
        </p:spPr>
        <p:txBody>
          <a:bodyPr/>
          <a:lstStyle/>
          <a:p>
            <a:endParaRPr lang="en-US"/>
          </a:p>
        </p:txBody>
      </p:sp>
      <p:sp>
        <p:nvSpPr>
          <p:cNvPr id="7" name="Text 5"/>
          <p:cNvSpPr/>
          <p:nvPr/>
        </p:nvSpPr>
        <p:spPr>
          <a:xfrm>
            <a:off x="640080" y="1234440"/>
            <a:ext cx="3749040" cy="320040"/>
          </a:xfrm>
          <a:prstGeom prst="rect">
            <a:avLst/>
          </a:prstGeom>
          <a:noFill/>
          <a:ln/>
        </p:spPr>
        <p:txBody>
          <a:bodyPr wrap="square" lIns="0" tIns="0" rIns="0" bIns="0" rtlCol="0" anchor="ctr"/>
          <a:lstStyle/>
          <a:p>
            <a:pPr marL="0" indent="0" algn="l">
              <a:buNone/>
            </a:pPr>
            <a:r>
              <a:rPr lang="en-US" sz="1200" b="1" kern="0" spc="400" dirty="0">
                <a:solidFill>
                  <a:srgbClr val="7A9989"/>
                </a:solidFill>
                <a:latin typeface="Calibri" pitchFamily="34" charset="0"/>
                <a:ea typeface="Calibri" pitchFamily="34" charset="-122"/>
                <a:cs typeface="Calibri" pitchFamily="34" charset="-120"/>
              </a:rPr>
              <a:t>AI AMPLIFIES</a:t>
            </a:r>
            <a:endParaRPr lang="en-US" sz="1200" dirty="0"/>
          </a:p>
        </p:txBody>
      </p:sp>
      <p:sp>
        <p:nvSpPr>
          <p:cNvPr id="8" name="Text 6"/>
          <p:cNvSpPr/>
          <p:nvPr/>
        </p:nvSpPr>
        <p:spPr>
          <a:xfrm>
            <a:off x="640080" y="1554480"/>
            <a:ext cx="3749040" cy="365760"/>
          </a:xfrm>
          <a:prstGeom prst="rect">
            <a:avLst/>
          </a:prstGeom>
          <a:noFill/>
          <a:ln/>
        </p:spPr>
        <p:txBody>
          <a:bodyPr wrap="square" lIns="0" tIns="0" rIns="0" bIns="0" rtlCol="0" anchor="t"/>
          <a:lstStyle/>
          <a:p>
            <a:pPr marL="0" indent="0" algn="l">
              <a:buNone/>
            </a:pPr>
            <a:r>
              <a:rPr lang="en-US" sz="1400" i="1" dirty="0">
                <a:solidFill>
                  <a:srgbClr val="1F1F23"/>
                </a:solidFill>
                <a:latin typeface="Georgia" pitchFamily="34" charset="0"/>
                <a:ea typeface="Georgia" pitchFamily="34" charset="-122"/>
                <a:cs typeface="Georgia" pitchFamily="34" charset="-120"/>
              </a:rPr>
              <a:t>when it changes what's around the thinking</a:t>
            </a:r>
            <a:endParaRPr lang="en-US" sz="1400" dirty="0"/>
          </a:p>
        </p:txBody>
      </p:sp>
      <p:sp>
        <p:nvSpPr>
          <p:cNvPr id="9" name="Text 7"/>
          <p:cNvSpPr/>
          <p:nvPr/>
        </p:nvSpPr>
        <p:spPr>
          <a:xfrm>
            <a:off x="640080" y="2057400"/>
            <a:ext cx="274320" cy="274320"/>
          </a:xfrm>
          <a:prstGeom prst="rect">
            <a:avLst/>
          </a:prstGeom>
          <a:noFill/>
          <a:ln/>
        </p:spPr>
        <p:txBody>
          <a:bodyPr wrap="square" lIns="0" tIns="0" rIns="0" bIns="0" rtlCol="0" anchor="t"/>
          <a:lstStyle/>
          <a:p>
            <a:pPr marL="0" indent="0" algn="l">
              <a:buNone/>
            </a:pPr>
            <a:r>
              <a:rPr lang="en-US" sz="1400" b="1" dirty="0">
                <a:solidFill>
                  <a:srgbClr val="7A9989"/>
                </a:solidFill>
                <a:latin typeface="Calibri" pitchFamily="34" charset="0"/>
                <a:ea typeface="Calibri" pitchFamily="34" charset="-122"/>
                <a:cs typeface="Calibri" pitchFamily="34" charset="-120"/>
              </a:rPr>
              <a:t>→</a:t>
            </a:r>
            <a:endParaRPr lang="en-US" sz="1400" dirty="0"/>
          </a:p>
        </p:txBody>
      </p:sp>
      <p:sp>
        <p:nvSpPr>
          <p:cNvPr id="10" name="Text 8"/>
          <p:cNvSpPr/>
          <p:nvPr/>
        </p:nvSpPr>
        <p:spPr>
          <a:xfrm>
            <a:off x="914400" y="2057400"/>
            <a:ext cx="3520440" cy="594360"/>
          </a:xfrm>
          <a:prstGeom prst="rect">
            <a:avLst/>
          </a:prstGeom>
          <a:noFill/>
          <a:ln/>
        </p:spPr>
        <p:txBody>
          <a:bodyPr wrap="square" lIns="0" tIns="0" rIns="0" bIns="0" rtlCol="0" anchor="t"/>
          <a:lstStyle/>
          <a:p>
            <a:pPr marL="0" indent="0" algn="l">
              <a:buNone/>
            </a:pPr>
            <a:r>
              <a:rPr lang="en-US" sz="1600" b="1" dirty="0">
                <a:solidFill>
                  <a:srgbClr val="1F1F23"/>
                </a:solidFill>
                <a:latin typeface="Calibri" pitchFamily="34" charset="0"/>
                <a:ea typeface="Calibri" pitchFamily="34" charset="-122"/>
                <a:cs typeface="Calibri" pitchFamily="34" charset="-120"/>
              </a:rPr>
              <a:t>Making source material readable </a:t>
            </a:r>
            <a:r>
              <a:rPr lang="en-US" sz="1600" i="1" dirty="0">
                <a:solidFill>
                  <a:srgbClr val="5C5A57"/>
                </a:solidFill>
                <a:latin typeface="Calibri" pitchFamily="34" charset="0"/>
                <a:ea typeface="Calibri" pitchFamily="34" charset="-122"/>
                <a:cs typeface="Calibri" pitchFamily="34" charset="-120"/>
              </a:rPr>
              <a:t>at the student's level (W8B)</a:t>
            </a:r>
            <a:endParaRPr lang="en-US" sz="1600" dirty="0"/>
          </a:p>
        </p:txBody>
      </p:sp>
      <p:sp>
        <p:nvSpPr>
          <p:cNvPr id="11" name="Text 9"/>
          <p:cNvSpPr/>
          <p:nvPr/>
        </p:nvSpPr>
        <p:spPr>
          <a:xfrm>
            <a:off x="640080" y="2743200"/>
            <a:ext cx="274320" cy="274320"/>
          </a:xfrm>
          <a:prstGeom prst="rect">
            <a:avLst/>
          </a:prstGeom>
          <a:noFill/>
          <a:ln/>
        </p:spPr>
        <p:txBody>
          <a:bodyPr wrap="square" lIns="0" tIns="0" rIns="0" bIns="0" rtlCol="0" anchor="t"/>
          <a:lstStyle/>
          <a:p>
            <a:pPr marL="0" indent="0" algn="l">
              <a:buNone/>
            </a:pPr>
            <a:r>
              <a:rPr lang="en-US" sz="1400" b="1" dirty="0">
                <a:solidFill>
                  <a:srgbClr val="7A9989"/>
                </a:solidFill>
                <a:latin typeface="Calibri" pitchFamily="34" charset="0"/>
                <a:ea typeface="Calibri" pitchFamily="34" charset="-122"/>
                <a:cs typeface="Calibri" pitchFamily="34" charset="-120"/>
              </a:rPr>
              <a:t>→</a:t>
            </a:r>
            <a:endParaRPr lang="en-US" sz="1400" dirty="0"/>
          </a:p>
        </p:txBody>
      </p:sp>
      <p:sp>
        <p:nvSpPr>
          <p:cNvPr id="12" name="Text 10"/>
          <p:cNvSpPr/>
          <p:nvPr/>
        </p:nvSpPr>
        <p:spPr>
          <a:xfrm>
            <a:off x="914400" y="2743200"/>
            <a:ext cx="3520440" cy="594360"/>
          </a:xfrm>
          <a:prstGeom prst="rect">
            <a:avLst/>
          </a:prstGeom>
          <a:noFill/>
          <a:ln/>
        </p:spPr>
        <p:txBody>
          <a:bodyPr wrap="square" lIns="0" tIns="0" rIns="0" bIns="0" rtlCol="0" anchor="t"/>
          <a:lstStyle/>
          <a:p>
            <a:pPr marL="0" indent="0" algn="l">
              <a:buNone/>
            </a:pPr>
            <a:r>
              <a:rPr lang="en-US" sz="1600" b="1" dirty="0">
                <a:solidFill>
                  <a:srgbClr val="1F1F23"/>
                </a:solidFill>
                <a:latin typeface="Calibri" pitchFamily="34" charset="0"/>
                <a:ea typeface="Calibri" pitchFamily="34" charset="-122"/>
                <a:cs typeface="Calibri" pitchFamily="34" charset="-120"/>
              </a:rPr>
              <a:t>Becoming the audience </a:t>
            </a:r>
            <a:r>
              <a:rPr lang="en-US" sz="1600" i="1" dirty="0">
                <a:solidFill>
                  <a:srgbClr val="5C5A57"/>
                </a:solidFill>
                <a:latin typeface="Calibri" pitchFamily="34" charset="0"/>
                <a:ea typeface="Calibri" pitchFamily="34" charset="-122"/>
                <a:cs typeface="Calibri" pitchFamily="34" charset="-120"/>
              </a:rPr>
              <a:t>the work is built for (festival videos)</a:t>
            </a:r>
            <a:endParaRPr lang="en-US" sz="1600" dirty="0"/>
          </a:p>
        </p:txBody>
      </p:sp>
      <p:sp>
        <p:nvSpPr>
          <p:cNvPr id="13" name="Text 11"/>
          <p:cNvSpPr/>
          <p:nvPr/>
        </p:nvSpPr>
        <p:spPr>
          <a:xfrm>
            <a:off x="640080" y="3429000"/>
            <a:ext cx="274320" cy="274320"/>
          </a:xfrm>
          <a:prstGeom prst="rect">
            <a:avLst/>
          </a:prstGeom>
          <a:noFill/>
          <a:ln/>
        </p:spPr>
        <p:txBody>
          <a:bodyPr wrap="square" lIns="0" tIns="0" rIns="0" bIns="0" rtlCol="0" anchor="t"/>
          <a:lstStyle/>
          <a:p>
            <a:pPr marL="0" indent="0" algn="l">
              <a:buNone/>
            </a:pPr>
            <a:r>
              <a:rPr lang="en-US" sz="1400" b="1" dirty="0">
                <a:solidFill>
                  <a:srgbClr val="7A9989"/>
                </a:solidFill>
                <a:latin typeface="Calibri" pitchFamily="34" charset="0"/>
                <a:ea typeface="Calibri" pitchFamily="34" charset="-122"/>
                <a:cs typeface="Calibri" pitchFamily="34" charset="-120"/>
              </a:rPr>
              <a:t>→</a:t>
            </a:r>
            <a:endParaRPr lang="en-US" sz="1400" dirty="0"/>
          </a:p>
        </p:txBody>
      </p:sp>
      <p:sp>
        <p:nvSpPr>
          <p:cNvPr id="14" name="Text 12"/>
          <p:cNvSpPr/>
          <p:nvPr/>
        </p:nvSpPr>
        <p:spPr>
          <a:xfrm>
            <a:off x="914400" y="3429000"/>
            <a:ext cx="3520440" cy="594360"/>
          </a:xfrm>
          <a:prstGeom prst="rect">
            <a:avLst/>
          </a:prstGeom>
          <a:noFill/>
          <a:ln/>
        </p:spPr>
        <p:txBody>
          <a:bodyPr wrap="square" lIns="0" tIns="0" rIns="0" bIns="0" rtlCol="0" anchor="t"/>
          <a:lstStyle/>
          <a:p>
            <a:pPr marL="0" indent="0" algn="l">
              <a:buNone/>
            </a:pPr>
            <a:r>
              <a:rPr lang="en-US" sz="1600" b="1" dirty="0">
                <a:solidFill>
                  <a:srgbClr val="1F1F23"/>
                </a:solidFill>
                <a:latin typeface="Calibri" pitchFamily="34" charset="0"/>
                <a:ea typeface="Calibri" pitchFamily="34" charset="-122"/>
                <a:cs typeface="Calibri" pitchFamily="34" charset="-120"/>
              </a:rPr>
              <a:t>Giving structure </a:t>
            </a:r>
            <a:r>
              <a:rPr lang="en-US" sz="1600" i="1" dirty="0">
                <a:solidFill>
                  <a:srgbClr val="5C5A57"/>
                </a:solidFill>
                <a:latin typeface="Calibri" pitchFamily="34" charset="0"/>
                <a:ea typeface="Calibri" pitchFamily="34" charset="-122"/>
                <a:cs typeface="Calibri" pitchFamily="34" charset="-120"/>
              </a:rPr>
              <a:t>outlines, sentence starters, scaffolding</a:t>
            </a:r>
            <a:endParaRPr lang="en-US" sz="1600" dirty="0"/>
          </a:p>
        </p:txBody>
      </p:sp>
      <p:sp>
        <p:nvSpPr>
          <p:cNvPr id="15" name="Shape 13"/>
          <p:cNvSpPr/>
          <p:nvPr/>
        </p:nvSpPr>
        <p:spPr>
          <a:xfrm>
            <a:off x="4617720" y="1097280"/>
            <a:ext cx="4069080" cy="3246120"/>
          </a:xfrm>
          <a:prstGeom prst="rect">
            <a:avLst/>
          </a:prstGeom>
          <a:solidFill>
            <a:srgbClr val="F8F4ED"/>
          </a:solidFill>
          <a:ln/>
        </p:spPr>
        <p:txBody>
          <a:bodyPr/>
          <a:lstStyle/>
          <a:p>
            <a:endParaRPr lang="en-US"/>
          </a:p>
        </p:txBody>
      </p:sp>
      <p:sp>
        <p:nvSpPr>
          <p:cNvPr id="16" name="Shape 14"/>
          <p:cNvSpPr/>
          <p:nvPr/>
        </p:nvSpPr>
        <p:spPr>
          <a:xfrm>
            <a:off x="4617720" y="1097280"/>
            <a:ext cx="4069080" cy="73152"/>
          </a:xfrm>
          <a:prstGeom prst="rect">
            <a:avLst/>
          </a:prstGeom>
          <a:solidFill>
            <a:srgbClr val="B85042"/>
          </a:solidFill>
          <a:ln/>
        </p:spPr>
        <p:txBody>
          <a:bodyPr/>
          <a:lstStyle/>
          <a:p>
            <a:endParaRPr lang="en-US"/>
          </a:p>
        </p:txBody>
      </p:sp>
      <p:sp>
        <p:nvSpPr>
          <p:cNvPr id="17" name="Text 15"/>
          <p:cNvSpPr/>
          <p:nvPr/>
        </p:nvSpPr>
        <p:spPr>
          <a:xfrm>
            <a:off x="4800600" y="1234440"/>
            <a:ext cx="3749040" cy="320040"/>
          </a:xfrm>
          <a:prstGeom prst="rect">
            <a:avLst/>
          </a:prstGeom>
          <a:noFill/>
          <a:ln/>
        </p:spPr>
        <p:txBody>
          <a:bodyPr wrap="square" lIns="0" tIns="0" rIns="0" bIns="0" rtlCol="0" anchor="ctr"/>
          <a:lstStyle/>
          <a:p>
            <a:pPr marL="0" indent="0" algn="l">
              <a:buNone/>
            </a:pPr>
            <a:r>
              <a:rPr lang="en-US" sz="1200" b="1" kern="0" spc="400" dirty="0">
                <a:solidFill>
                  <a:srgbClr val="B85042"/>
                </a:solidFill>
                <a:latin typeface="Calibri" pitchFamily="34" charset="0"/>
                <a:ea typeface="Calibri" pitchFamily="34" charset="-122"/>
                <a:cs typeface="Calibri" pitchFamily="34" charset="-120"/>
              </a:rPr>
              <a:t>AI REPLACES</a:t>
            </a:r>
            <a:endParaRPr lang="en-US" sz="1200" dirty="0"/>
          </a:p>
        </p:txBody>
      </p:sp>
      <p:sp>
        <p:nvSpPr>
          <p:cNvPr id="18" name="Text 16"/>
          <p:cNvSpPr/>
          <p:nvPr/>
        </p:nvSpPr>
        <p:spPr>
          <a:xfrm>
            <a:off x="4800600" y="1554480"/>
            <a:ext cx="3749040" cy="365760"/>
          </a:xfrm>
          <a:prstGeom prst="rect">
            <a:avLst/>
          </a:prstGeom>
          <a:noFill/>
          <a:ln/>
        </p:spPr>
        <p:txBody>
          <a:bodyPr wrap="square" lIns="0" tIns="0" rIns="0" bIns="0" rtlCol="0" anchor="t"/>
          <a:lstStyle/>
          <a:p>
            <a:pPr marL="0" indent="0" algn="l">
              <a:buNone/>
            </a:pPr>
            <a:r>
              <a:rPr lang="en-US" sz="1400" i="1" dirty="0">
                <a:solidFill>
                  <a:srgbClr val="1F1F23"/>
                </a:solidFill>
                <a:latin typeface="Georgia" pitchFamily="34" charset="0"/>
                <a:ea typeface="Georgia" pitchFamily="34" charset="-122"/>
                <a:cs typeface="Georgia" pitchFamily="34" charset="-120"/>
              </a:rPr>
              <a:t>when it does the thinking work itself</a:t>
            </a:r>
            <a:endParaRPr lang="en-US" sz="1400" dirty="0"/>
          </a:p>
        </p:txBody>
      </p:sp>
      <p:sp>
        <p:nvSpPr>
          <p:cNvPr id="19" name="Text 17"/>
          <p:cNvSpPr/>
          <p:nvPr/>
        </p:nvSpPr>
        <p:spPr>
          <a:xfrm>
            <a:off x="4800600" y="2057400"/>
            <a:ext cx="274320" cy="274320"/>
          </a:xfrm>
          <a:prstGeom prst="rect">
            <a:avLst/>
          </a:prstGeom>
          <a:noFill/>
          <a:ln/>
        </p:spPr>
        <p:txBody>
          <a:bodyPr wrap="square" lIns="0" tIns="0" rIns="0" bIns="0" rtlCol="0" anchor="t"/>
          <a:lstStyle/>
          <a:p>
            <a:pPr marL="0" indent="0" algn="l">
              <a:buNone/>
            </a:pPr>
            <a:r>
              <a:rPr lang="en-US" sz="1400" b="1" dirty="0">
                <a:solidFill>
                  <a:srgbClr val="B85042"/>
                </a:solidFill>
                <a:latin typeface="Calibri" pitchFamily="34" charset="0"/>
                <a:ea typeface="Calibri" pitchFamily="34" charset="-122"/>
                <a:cs typeface="Calibri" pitchFamily="34" charset="-120"/>
              </a:rPr>
              <a:t>→</a:t>
            </a:r>
            <a:endParaRPr lang="en-US" sz="1400" dirty="0"/>
          </a:p>
        </p:txBody>
      </p:sp>
      <p:sp>
        <p:nvSpPr>
          <p:cNvPr id="20" name="Text 18"/>
          <p:cNvSpPr/>
          <p:nvPr/>
        </p:nvSpPr>
        <p:spPr>
          <a:xfrm>
            <a:off x="5074920" y="2057400"/>
            <a:ext cx="3520440" cy="731520"/>
          </a:xfrm>
          <a:prstGeom prst="rect">
            <a:avLst/>
          </a:prstGeom>
          <a:noFill/>
          <a:ln/>
        </p:spPr>
        <p:txBody>
          <a:bodyPr wrap="square" lIns="0" tIns="0" rIns="0" bIns="0" rtlCol="0" anchor="t"/>
          <a:lstStyle/>
          <a:p>
            <a:pPr marL="0" indent="0" algn="l">
              <a:buNone/>
            </a:pPr>
            <a:r>
              <a:rPr lang="en-US" sz="1600" b="1" dirty="0">
                <a:solidFill>
                  <a:srgbClr val="1F1F23"/>
                </a:solidFill>
                <a:latin typeface="Calibri" pitchFamily="34" charset="0"/>
                <a:ea typeface="Calibri" pitchFamily="34" charset="-122"/>
                <a:cs typeface="Calibri" pitchFamily="34" charset="-120"/>
              </a:rPr>
              <a:t>Generating the writing </a:t>
            </a:r>
            <a:r>
              <a:rPr lang="en-US" sz="1600" i="1" dirty="0">
                <a:solidFill>
                  <a:srgbClr val="5C5A57"/>
                </a:solidFill>
                <a:latin typeface="Calibri" pitchFamily="34" charset="0"/>
                <a:ea typeface="Calibri" pitchFamily="34" charset="-122"/>
                <a:cs typeface="Calibri" pitchFamily="34" charset="-120"/>
              </a:rPr>
              <a:t>the student was supposed to produce</a:t>
            </a:r>
            <a:endParaRPr lang="en-US" sz="1600" dirty="0"/>
          </a:p>
        </p:txBody>
      </p:sp>
      <p:sp>
        <p:nvSpPr>
          <p:cNvPr id="21" name="Text 19"/>
          <p:cNvSpPr/>
          <p:nvPr/>
        </p:nvSpPr>
        <p:spPr>
          <a:xfrm>
            <a:off x="4800600" y="2834640"/>
            <a:ext cx="274320" cy="274320"/>
          </a:xfrm>
          <a:prstGeom prst="rect">
            <a:avLst/>
          </a:prstGeom>
          <a:noFill/>
          <a:ln/>
        </p:spPr>
        <p:txBody>
          <a:bodyPr wrap="square" lIns="0" tIns="0" rIns="0" bIns="0" rtlCol="0" anchor="t"/>
          <a:lstStyle/>
          <a:p>
            <a:pPr marL="0" indent="0" algn="l">
              <a:buNone/>
            </a:pPr>
            <a:r>
              <a:rPr lang="en-US" sz="1400" b="1" dirty="0">
                <a:solidFill>
                  <a:srgbClr val="B85042"/>
                </a:solidFill>
                <a:latin typeface="Calibri" pitchFamily="34" charset="0"/>
                <a:ea typeface="Calibri" pitchFamily="34" charset="-122"/>
                <a:cs typeface="Calibri" pitchFamily="34" charset="-120"/>
              </a:rPr>
              <a:t>→</a:t>
            </a:r>
            <a:endParaRPr lang="en-US" sz="1400" dirty="0"/>
          </a:p>
        </p:txBody>
      </p:sp>
      <p:sp>
        <p:nvSpPr>
          <p:cNvPr id="22" name="Text 20"/>
          <p:cNvSpPr/>
          <p:nvPr/>
        </p:nvSpPr>
        <p:spPr>
          <a:xfrm>
            <a:off x="5074920" y="2834640"/>
            <a:ext cx="3520440" cy="731520"/>
          </a:xfrm>
          <a:prstGeom prst="rect">
            <a:avLst/>
          </a:prstGeom>
          <a:noFill/>
          <a:ln/>
        </p:spPr>
        <p:txBody>
          <a:bodyPr wrap="square" lIns="0" tIns="0" rIns="0" bIns="0" rtlCol="0" anchor="t"/>
          <a:lstStyle/>
          <a:p>
            <a:pPr marL="0" indent="0" algn="l">
              <a:buNone/>
            </a:pPr>
            <a:r>
              <a:rPr lang="en-US" sz="1600" b="1" dirty="0">
                <a:solidFill>
                  <a:srgbClr val="1F1F23"/>
                </a:solidFill>
                <a:latin typeface="Calibri" pitchFamily="34" charset="0"/>
                <a:ea typeface="Calibri" pitchFamily="34" charset="-122"/>
                <a:cs typeface="Calibri" pitchFamily="34" charset="-120"/>
              </a:rPr>
              <a:t>Filling structure </a:t>
            </a:r>
            <a:r>
              <a:rPr lang="en-US" sz="1600" i="1" dirty="0">
                <a:solidFill>
                  <a:srgbClr val="5C5A57"/>
                </a:solidFill>
                <a:latin typeface="Calibri" pitchFamily="34" charset="0"/>
                <a:ea typeface="Calibri" pitchFamily="34" charset="-122"/>
                <a:cs typeface="Calibri" pitchFamily="34" charset="-120"/>
              </a:rPr>
              <a:t>when the assignment didn't make clear where the thinking happens (storyboards)</a:t>
            </a:r>
            <a:endParaRPr lang="en-US" sz="1600" dirty="0"/>
          </a:p>
        </p:txBody>
      </p:sp>
      <p:sp>
        <p:nvSpPr>
          <p:cNvPr id="23" name="Text 21"/>
          <p:cNvSpPr/>
          <p:nvPr/>
        </p:nvSpPr>
        <p:spPr>
          <a:xfrm>
            <a:off x="457200" y="4480560"/>
            <a:ext cx="8229600" cy="365760"/>
          </a:xfrm>
          <a:prstGeom prst="rect">
            <a:avLst/>
          </a:prstGeom>
          <a:noFill/>
          <a:ln/>
        </p:spPr>
        <p:txBody>
          <a:bodyPr wrap="square" lIns="0" tIns="0" rIns="0" bIns="0" rtlCol="0" anchor="ctr"/>
          <a:lstStyle/>
          <a:p>
            <a:pPr marL="0" indent="0" algn="ctr">
              <a:buNone/>
            </a:pPr>
            <a:r>
              <a:rPr lang="en-US" sz="1400" i="1" dirty="0">
                <a:solidFill>
                  <a:srgbClr val="B85042"/>
                </a:solidFill>
                <a:latin typeface="Georgia" pitchFamily="34" charset="0"/>
                <a:ea typeface="Georgia" pitchFamily="34" charset="-122"/>
                <a:cs typeface="Georgia" pitchFamily="34" charset="-120"/>
              </a:rPr>
              <a:t>Whether AI amplifies or replaces depends on the assignment design more than on the AI.</a:t>
            </a:r>
            <a:endParaRPr lang="en-US" sz="1400" dirty="0"/>
          </a:p>
        </p:txBody>
      </p:sp>
      <p:sp>
        <p:nvSpPr>
          <p:cNvPr id="24" name="Text 22"/>
          <p:cNvSpPr/>
          <p:nvPr/>
        </p:nvSpPr>
        <p:spPr>
          <a:xfrm>
            <a:off x="8229600" y="4754880"/>
            <a:ext cx="731520" cy="274320"/>
          </a:xfrm>
          <a:prstGeom prst="rect">
            <a:avLst/>
          </a:prstGeom>
          <a:noFill/>
          <a:ln/>
        </p:spPr>
        <p:txBody>
          <a:bodyPr wrap="square" lIns="0" tIns="0" rIns="0" bIns="0" rtlCol="0" anchor="ctr"/>
          <a:lstStyle/>
          <a:p>
            <a:pPr marL="0" indent="0" algn="r">
              <a:buNone/>
            </a:pPr>
            <a:r>
              <a:rPr lang="en-US" sz="900" dirty="0">
                <a:solidFill>
                  <a:srgbClr val="8E8B86"/>
                </a:solidFill>
                <a:latin typeface="Calibri" pitchFamily="34" charset="0"/>
                <a:ea typeface="Calibri" pitchFamily="34" charset="-122"/>
                <a:cs typeface="Calibri" pitchFamily="34" charset="-120"/>
              </a:rPr>
              <a:t>15 / 33</a:t>
            </a:r>
            <a:endParaRPr lang="en-US" sz="900" dirty="0"/>
          </a:p>
        </p:txBody>
      </p:sp>
      <p:sp>
        <p:nvSpPr>
          <p:cNvPr id="25" name="Text 23"/>
          <p:cNvSpPr/>
          <p:nvPr/>
        </p:nvSpPr>
        <p:spPr>
          <a:xfrm>
            <a:off x="365760" y="4754880"/>
            <a:ext cx="6400800" cy="274320"/>
          </a:xfrm>
          <a:prstGeom prst="rect">
            <a:avLst/>
          </a:prstGeom>
          <a:noFill/>
          <a:ln/>
        </p:spPr>
        <p:txBody>
          <a:bodyPr wrap="square" lIns="0" tIns="0" rIns="0" bIns="0" rtlCol="0" anchor="ctr"/>
          <a:lstStyle/>
          <a:p>
            <a:pPr marL="0" indent="0" algn="l">
              <a:buNone/>
            </a:pPr>
            <a:r>
              <a:rPr lang="en-US" sz="900" dirty="0">
                <a:solidFill>
                  <a:srgbClr val="8E8B86"/>
                </a:solidFill>
                <a:latin typeface="Calibri" pitchFamily="34" charset="0"/>
                <a:ea typeface="Calibri" pitchFamily="34" charset="-122"/>
                <a:cs typeface="Calibri" pitchFamily="34" charset="-120"/>
              </a:rPr>
              <a:t>Ethical AI for English Learners — Seth Fleischauer</a:t>
            </a:r>
            <a:endParaRPr lang="en-US" sz="9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Slide 16">
    <p:bg>
      <p:bgPr>
        <a:solidFill>
          <a:srgbClr val="FFFFFF"/>
        </a:solidFill>
        <a:effectLst/>
      </p:bgPr>
    </p:bg>
    <p:spTree>
      <p:nvGrpSpPr>
        <p:cNvPr id="1" name=""/>
        <p:cNvGrpSpPr/>
        <p:nvPr/>
      </p:nvGrpSpPr>
      <p:grpSpPr>
        <a:xfrm>
          <a:off x="0" y="0"/>
          <a:ext cx="0" cy="0"/>
          <a:chOff x="0" y="0"/>
          <a:chExt cx="0" cy="0"/>
        </a:xfrm>
      </p:grpSpPr>
      <p:sp>
        <p:nvSpPr>
          <p:cNvPr id="2" name="Text 0"/>
          <p:cNvSpPr/>
          <p:nvPr/>
        </p:nvSpPr>
        <p:spPr>
          <a:xfrm>
            <a:off x="457200" y="365760"/>
            <a:ext cx="6126480" cy="640080"/>
          </a:xfrm>
          <a:prstGeom prst="rect">
            <a:avLst/>
          </a:prstGeom>
          <a:noFill/>
          <a:ln/>
        </p:spPr>
        <p:txBody>
          <a:bodyPr wrap="square" lIns="0" tIns="0" rIns="0" bIns="0" rtlCol="0" anchor="ctr"/>
          <a:lstStyle/>
          <a:p>
            <a:pPr marL="0" indent="0" algn="l">
              <a:buNone/>
            </a:pPr>
            <a:r>
              <a:rPr lang="en-US" sz="2600" b="1" dirty="0">
                <a:solidFill>
                  <a:srgbClr val="1F1F23"/>
                </a:solidFill>
                <a:latin typeface="Georgia" pitchFamily="34" charset="0"/>
                <a:ea typeface="Georgia" pitchFamily="34" charset="-122"/>
                <a:cs typeface="Georgia" pitchFamily="34" charset="-120"/>
              </a:rPr>
              <a:t>Taiwan MOE  •  four forms</a:t>
            </a:r>
            <a:endParaRPr lang="en-US" sz="2600" dirty="0"/>
          </a:p>
        </p:txBody>
      </p:sp>
      <p:sp>
        <p:nvSpPr>
          <p:cNvPr id="3" name="Shape 1"/>
          <p:cNvSpPr/>
          <p:nvPr/>
        </p:nvSpPr>
        <p:spPr>
          <a:xfrm>
            <a:off x="7223760" y="292608"/>
            <a:ext cx="1554480" cy="256032"/>
          </a:xfrm>
          <a:prstGeom prst="rect">
            <a:avLst/>
          </a:prstGeom>
          <a:solidFill>
            <a:srgbClr val="C9968D"/>
          </a:solidFill>
          <a:ln/>
        </p:spPr>
        <p:txBody>
          <a:bodyPr/>
          <a:lstStyle/>
          <a:p>
            <a:endParaRPr lang="en-US"/>
          </a:p>
        </p:txBody>
      </p:sp>
      <p:sp>
        <p:nvSpPr>
          <p:cNvPr id="4" name="Text 2"/>
          <p:cNvSpPr/>
          <p:nvPr/>
        </p:nvSpPr>
        <p:spPr>
          <a:xfrm>
            <a:off x="7223760" y="292608"/>
            <a:ext cx="1554480" cy="256032"/>
          </a:xfrm>
          <a:prstGeom prst="rect">
            <a:avLst/>
          </a:prstGeom>
          <a:noFill/>
          <a:ln/>
        </p:spPr>
        <p:txBody>
          <a:bodyPr wrap="square" lIns="0" tIns="0" rIns="0" bIns="0" rtlCol="0" anchor="ctr"/>
          <a:lstStyle/>
          <a:p>
            <a:pPr marL="0" indent="0" algn="ctr">
              <a:buNone/>
            </a:pPr>
            <a:r>
              <a:rPr lang="en-US" sz="900" b="1" kern="0" spc="400" dirty="0">
                <a:solidFill>
                  <a:srgbClr val="FFFFFF"/>
                </a:solidFill>
                <a:latin typeface="Calibri" pitchFamily="34" charset="0"/>
                <a:ea typeface="Calibri" pitchFamily="34" charset="-122"/>
                <a:cs typeface="Calibri" pitchFamily="34" charset="-120"/>
              </a:rPr>
              <a:t>CROSS-CULTURAL</a:t>
            </a:r>
            <a:endParaRPr lang="en-US" sz="900" dirty="0"/>
          </a:p>
        </p:txBody>
      </p:sp>
      <p:sp>
        <p:nvSpPr>
          <p:cNvPr id="5" name="Text 3"/>
          <p:cNvSpPr/>
          <p:nvPr/>
        </p:nvSpPr>
        <p:spPr>
          <a:xfrm>
            <a:off x="457200" y="1051560"/>
            <a:ext cx="8229600" cy="365760"/>
          </a:xfrm>
          <a:prstGeom prst="rect">
            <a:avLst/>
          </a:prstGeom>
          <a:noFill/>
          <a:ln/>
        </p:spPr>
        <p:txBody>
          <a:bodyPr wrap="square" lIns="0" tIns="0" rIns="0" bIns="0" rtlCol="0" anchor="ctr"/>
          <a:lstStyle/>
          <a:p>
            <a:pPr marL="0" indent="0" algn="l">
              <a:buNone/>
            </a:pPr>
            <a:r>
              <a:rPr lang="en-US" sz="1100" i="1" dirty="0">
                <a:solidFill>
                  <a:srgbClr val="5C5A57"/>
                </a:solidFill>
                <a:latin typeface="Calibri" pitchFamily="34" charset="0"/>
                <a:ea typeface="Calibri" pitchFamily="34" charset="-122"/>
                <a:cs typeface="Calibri" pitchFamily="34" charset="-120"/>
              </a:rPr>
              <a:t>Guidelines for Senior High School Students, Dec 2024 / June 2025  •  organized by who does which part</a:t>
            </a:r>
            <a:endParaRPr lang="en-US" sz="1100" dirty="0"/>
          </a:p>
        </p:txBody>
      </p:sp>
      <p:sp>
        <p:nvSpPr>
          <p:cNvPr id="6" name="Shape 4"/>
          <p:cNvSpPr/>
          <p:nvPr/>
        </p:nvSpPr>
        <p:spPr>
          <a:xfrm>
            <a:off x="502920" y="1645920"/>
            <a:ext cx="365760" cy="365760"/>
          </a:xfrm>
          <a:prstGeom prst="ellipse">
            <a:avLst/>
          </a:prstGeom>
          <a:solidFill>
            <a:srgbClr val="C9968D"/>
          </a:solidFill>
          <a:ln/>
        </p:spPr>
        <p:txBody>
          <a:bodyPr/>
          <a:lstStyle/>
          <a:p>
            <a:endParaRPr lang="en-US"/>
          </a:p>
        </p:txBody>
      </p:sp>
      <p:sp>
        <p:nvSpPr>
          <p:cNvPr id="7" name="Text 5"/>
          <p:cNvSpPr/>
          <p:nvPr/>
        </p:nvSpPr>
        <p:spPr>
          <a:xfrm>
            <a:off x="502920" y="1645920"/>
            <a:ext cx="365760" cy="365760"/>
          </a:xfrm>
          <a:prstGeom prst="rect">
            <a:avLst/>
          </a:prstGeom>
          <a:noFill/>
          <a:ln/>
        </p:spPr>
        <p:txBody>
          <a:bodyPr wrap="square" lIns="0" tIns="0" rIns="0" bIns="0" rtlCol="0" anchor="ctr"/>
          <a:lstStyle/>
          <a:p>
            <a:pPr marL="0" indent="0" algn="ctr">
              <a:buNone/>
            </a:pPr>
            <a:r>
              <a:rPr lang="en-US" sz="1400" b="1" dirty="0">
                <a:solidFill>
                  <a:srgbClr val="FFFFFF"/>
                </a:solidFill>
                <a:latin typeface="Calibri" pitchFamily="34" charset="0"/>
                <a:ea typeface="Calibri" pitchFamily="34" charset="-122"/>
                <a:cs typeface="Calibri" pitchFamily="34" charset="-120"/>
              </a:rPr>
              <a:t>1</a:t>
            </a:r>
            <a:endParaRPr lang="en-US" sz="1400" dirty="0"/>
          </a:p>
        </p:txBody>
      </p:sp>
      <p:sp>
        <p:nvSpPr>
          <p:cNvPr id="8" name="Text 6"/>
          <p:cNvSpPr/>
          <p:nvPr/>
        </p:nvSpPr>
        <p:spPr>
          <a:xfrm>
            <a:off x="1051560" y="1600200"/>
            <a:ext cx="7589520" cy="457200"/>
          </a:xfrm>
          <a:prstGeom prst="rect">
            <a:avLst/>
          </a:prstGeom>
          <a:noFill/>
          <a:ln/>
        </p:spPr>
        <p:txBody>
          <a:bodyPr wrap="square" lIns="0" tIns="0" rIns="0" bIns="0" rtlCol="0" anchor="ctr"/>
          <a:lstStyle/>
          <a:p>
            <a:pPr marL="0" indent="0" algn="l">
              <a:buNone/>
            </a:pPr>
            <a:r>
              <a:rPr lang="en-US" sz="1400" b="1" dirty="0">
                <a:solidFill>
                  <a:srgbClr val="1F1F23"/>
                </a:solidFill>
                <a:latin typeface="Calibri" pitchFamily="34" charset="0"/>
                <a:ea typeface="Calibri" pitchFamily="34" charset="-122"/>
                <a:cs typeface="Calibri" pitchFamily="34" charset="-120"/>
              </a:rPr>
              <a:t>Student writes</a:t>
            </a:r>
            <a:r>
              <a:rPr lang="en-US" sz="1400" b="1" dirty="0">
                <a:solidFill>
                  <a:srgbClr val="C9968D"/>
                </a:solidFill>
                <a:latin typeface="Calibri" pitchFamily="34" charset="0"/>
                <a:ea typeface="Calibri" pitchFamily="34" charset="-122"/>
                <a:cs typeface="Calibri" pitchFamily="34" charset="-120"/>
              </a:rPr>
              <a:t>  →  </a:t>
            </a:r>
            <a:r>
              <a:rPr lang="en-US" sz="1400" dirty="0">
                <a:solidFill>
                  <a:srgbClr val="1F1F23"/>
                </a:solidFill>
                <a:latin typeface="Calibri" pitchFamily="34" charset="0"/>
                <a:ea typeface="Calibri" pitchFamily="34" charset="-122"/>
                <a:cs typeface="Calibri" pitchFamily="34" charset="-120"/>
              </a:rPr>
              <a:t>AI revises</a:t>
            </a:r>
            <a:endParaRPr lang="en-US" sz="1400" dirty="0"/>
          </a:p>
        </p:txBody>
      </p:sp>
      <p:sp>
        <p:nvSpPr>
          <p:cNvPr id="9" name="Shape 7"/>
          <p:cNvSpPr/>
          <p:nvPr/>
        </p:nvSpPr>
        <p:spPr>
          <a:xfrm>
            <a:off x="502920" y="2286000"/>
            <a:ext cx="365760" cy="365760"/>
          </a:xfrm>
          <a:prstGeom prst="ellipse">
            <a:avLst/>
          </a:prstGeom>
          <a:solidFill>
            <a:srgbClr val="C9968D"/>
          </a:solidFill>
          <a:ln/>
        </p:spPr>
        <p:txBody>
          <a:bodyPr/>
          <a:lstStyle/>
          <a:p>
            <a:endParaRPr lang="en-US"/>
          </a:p>
        </p:txBody>
      </p:sp>
      <p:sp>
        <p:nvSpPr>
          <p:cNvPr id="10" name="Text 8"/>
          <p:cNvSpPr/>
          <p:nvPr/>
        </p:nvSpPr>
        <p:spPr>
          <a:xfrm>
            <a:off x="502920" y="2286000"/>
            <a:ext cx="365760" cy="365760"/>
          </a:xfrm>
          <a:prstGeom prst="rect">
            <a:avLst/>
          </a:prstGeom>
          <a:noFill/>
          <a:ln/>
        </p:spPr>
        <p:txBody>
          <a:bodyPr wrap="square" lIns="0" tIns="0" rIns="0" bIns="0" rtlCol="0" anchor="ctr"/>
          <a:lstStyle/>
          <a:p>
            <a:pPr marL="0" indent="0" algn="ctr">
              <a:buNone/>
            </a:pPr>
            <a:r>
              <a:rPr lang="en-US" sz="1400" b="1" dirty="0">
                <a:solidFill>
                  <a:srgbClr val="FFFFFF"/>
                </a:solidFill>
                <a:latin typeface="Calibri" pitchFamily="34" charset="0"/>
                <a:ea typeface="Calibri" pitchFamily="34" charset="-122"/>
                <a:cs typeface="Calibri" pitchFamily="34" charset="-120"/>
              </a:rPr>
              <a:t>2</a:t>
            </a:r>
            <a:endParaRPr lang="en-US" sz="1400" dirty="0"/>
          </a:p>
        </p:txBody>
      </p:sp>
      <p:sp>
        <p:nvSpPr>
          <p:cNvPr id="11" name="Text 9"/>
          <p:cNvSpPr/>
          <p:nvPr/>
        </p:nvSpPr>
        <p:spPr>
          <a:xfrm>
            <a:off x="1051560" y="2240280"/>
            <a:ext cx="7589520" cy="457200"/>
          </a:xfrm>
          <a:prstGeom prst="rect">
            <a:avLst/>
          </a:prstGeom>
          <a:noFill/>
          <a:ln/>
        </p:spPr>
        <p:txBody>
          <a:bodyPr wrap="square" lIns="0" tIns="0" rIns="0" bIns="0" rtlCol="0" anchor="ctr"/>
          <a:lstStyle/>
          <a:p>
            <a:pPr marL="0" indent="0" algn="l">
              <a:buNone/>
            </a:pPr>
            <a:r>
              <a:rPr lang="en-US" sz="1400" b="1" dirty="0">
                <a:solidFill>
                  <a:srgbClr val="1F1F23"/>
                </a:solidFill>
                <a:latin typeface="Calibri" pitchFamily="34" charset="0"/>
                <a:ea typeface="Calibri" pitchFamily="34" charset="-122"/>
                <a:cs typeface="Calibri" pitchFamily="34" charset="-120"/>
              </a:rPr>
              <a:t>AI generates structure</a:t>
            </a:r>
            <a:r>
              <a:rPr lang="en-US" sz="1400" b="1" dirty="0">
                <a:solidFill>
                  <a:srgbClr val="C9968D"/>
                </a:solidFill>
                <a:latin typeface="Calibri" pitchFamily="34" charset="0"/>
                <a:ea typeface="Calibri" pitchFamily="34" charset="-122"/>
                <a:cs typeface="Calibri" pitchFamily="34" charset="-120"/>
              </a:rPr>
              <a:t>  →  </a:t>
            </a:r>
            <a:r>
              <a:rPr lang="en-US" sz="1400" dirty="0">
                <a:solidFill>
                  <a:srgbClr val="1F1F23"/>
                </a:solidFill>
                <a:latin typeface="Calibri" pitchFamily="34" charset="0"/>
                <a:ea typeface="Calibri" pitchFamily="34" charset="-122"/>
                <a:cs typeface="Calibri" pitchFamily="34" charset="-120"/>
              </a:rPr>
              <a:t>Student writes content</a:t>
            </a:r>
            <a:endParaRPr lang="en-US" sz="1400" dirty="0"/>
          </a:p>
        </p:txBody>
      </p:sp>
      <p:sp>
        <p:nvSpPr>
          <p:cNvPr id="12" name="Shape 10"/>
          <p:cNvSpPr/>
          <p:nvPr/>
        </p:nvSpPr>
        <p:spPr>
          <a:xfrm>
            <a:off x="502920" y="2926080"/>
            <a:ext cx="365760" cy="365760"/>
          </a:xfrm>
          <a:prstGeom prst="ellipse">
            <a:avLst/>
          </a:prstGeom>
          <a:solidFill>
            <a:srgbClr val="C9968D"/>
          </a:solidFill>
          <a:ln/>
        </p:spPr>
        <p:txBody>
          <a:bodyPr/>
          <a:lstStyle/>
          <a:p>
            <a:endParaRPr lang="en-US"/>
          </a:p>
        </p:txBody>
      </p:sp>
      <p:sp>
        <p:nvSpPr>
          <p:cNvPr id="13" name="Text 11"/>
          <p:cNvSpPr/>
          <p:nvPr/>
        </p:nvSpPr>
        <p:spPr>
          <a:xfrm>
            <a:off x="502920" y="2926080"/>
            <a:ext cx="365760" cy="365760"/>
          </a:xfrm>
          <a:prstGeom prst="rect">
            <a:avLst/>
          </a:prstGeom>
          <a:noFill/>
          <a:ln/>
        </p:spPr>
        <p:txBody>
          <a:bodyPr wrap="square" lIns="0" tIns="0" rIns="0" bIns="0" rtlCol="0" anchor="ctr"/>
          <a:lstStyle/>
          <a:p>
            <a:pPr marL="0" indent="0" algn="ctr">
              <a:buNone/>
            </a:pPr>
            <a:r>
              <a:rPr lang="en-US" sz="1400" b="1" dirty="0">
                <a:solidFill>
                  <a:srgbClr val="FFFFFF"/>
                </a:solidFill>
                <a:latin typeface="Calibri" pitchFamily="34" charset="0"/>
                <a:ea typeface="Calibri" pitchFamily="34" charset="-122"/>
                <a:cs typeface="Calibri" pitchFamily="34" charset="-120"/>
              </a:rPr>
              <a:t>3</a:t>
            </a:r>
            <a:endParaRPr lang="en-US" sz="1400" dirty="0"/>
          </a:p>
        </p:txBody>
      </p:sp>
      <p:sp>
        <p:nvSpPr>
          <p:cNvPr id="14" name="Text 12"/>
          <p:cNvSpPr/>
          <p:nvPr/>
        </p:nvSpPr>
        <p:spPr>
          <a:xfrm>
            <a:off x="1051560" y="2880360"/>
            <a:ext cx="7589520" cy="457200"/>
          </a:xfrm>
          <a:prstGeom prst="rect">
            <a:avLst/>
          </a:prstGeom>
          <a:noFill/>
          <a:ln/>
        </p:spPr>
        <p:txBody>
          <a:bodyPr wrap="square" lIns="0" tIns="0" rIns="0" bIns="0" rtlCol="0" anchor="ctr"/>
          <a:lstStyle/>
          <a:p>
            <a:pPr marL="0" indent="0" algn="l">
              <a:buNone/>
            </a:pPr>
            <a:r>
              <a:rPr lang="en-US" sz="1400" b="1" dirty="0">
                <a:solidFill>
                  <a:srgbClr val="1F1F23"/>
                </a:solidFill>
                <a:latin typeface="Calibri" pitchFamily="34" charset="0"/>
                <a:ea typeface="Calibri" pitchFamily="34" charset="-122"/>
                <a:cs typeface="Calibri" pitchFamily="34" charset="-120"/>
              </a:rPr>
              <a:t>Student drafts structure</a:t>
            </a:r>
            <a:r>
              <a:rPr lang="en-US" sz="1400" b="1" dirty="0">
                <a:solidFill>
                  <a:srgbClr val="C9968D"/>
                </a:solidFill>
                <a:latin typeface="Calibri" pitchFamily="34" charset="0"/>
                <a:ea typeface="Calibri" pitchFamily="34" charset="-122"/>
                <a:cs typeface="Calibri" pitchFamily="34" charset="-120"/>
              </a:rPr>
              <a:t>  →  </a:t>
            </a:r>
            <a:r>
              <a:rPr lang="en-US" sz="1400" dirty="0">
                <a:solidFill>
                  <a:srgbClr val="1F1F23"/>
                </a:solidFill>
                <a:latin typeface="Calibri" pitchFamily="34" charset="0"/>
                <a:ea typeface="Calibri" pitchFamily="34" charset="-122"/>
                <a:cs typeface="Calibri" pitchFamily="34" charset="-120"/>
              </a:rPr>
              <a:t>AI generates content → student modifies</a:t>
            </a:r>
            <a:endParaRPr lang="en-US" sz="1400" dirty="0"/>
          </a:p>
        </p:txBody>
      </p:sp>
      <p:sp>
        <p:nvSpPr>
          <p:cNvPr id="15" name="Shape 13"/>
          <p:cNvSpPr/>
          <p:nvPr/>
        </p:nvSpPr>
        <p:spPr>
          <a:xfrm>
            <a:off x="502920" y="3566160"/>
            <a:ext cx="365760" cy="365760"/>
          </a:xfrm>
          <a:prstGeom prst="ellipse">
            <a:avLst/>
          </a:prstGeom>
          <a:solidFill>
            <a:srgbClr val="C9968D"/>
          </a:solidFill>
          <a:ln/>
        </p:spPr>
        <p:txBody>
          <a:bodyPr/>
          <a:lstStyle/>
          <a:p>
            <a:endParaRPr lang="en-US"/>
          </a:p>
        </p:txBody>
      </p:sp>
      <p:sp>
        <p:nvSpPr>
          <p:cNvPr id="16" name="Text 14"/>
          <p:cNvSpPr/>
          <p:nvPr/>
        </p:nvSpPr>
        <p:spPr>
          <a:xfrm>
            <a:off x="502920" y="3566160"/>
            <a:ext cx="365760" cy="365760"/>
          </a:xfrm>
          <a:prstGeom prst="rect">
            <a:avLst/>
          </a:prstGeom>
          <a:noFill/>
          <a:ln/>
        </p:spPr>
        <p:txBody>
          <a:bodyPr wrap="square" lIns="0" tIns="0" rIns="0" bIns="0" rtlCol="0" anchor="ctr"/>
          <a:lstStyle/>
          <a:p>
            <a:pPr marL="0" indent="0" algn="ctr">
              <a:buNone/>
            </a:pPr>
            <a:r>
              <a:rPr lang="en-US" sz="1400" b="1" dirty="0">
                <a:solidFill>
                  <a:srgbClr val="FFFFFF"/>
                </a:solidFill>
                <a:latin typeface="Calibri" pitchFamily="34" charset="0"/>
                <a:ea typeface="Calibri" pitchFamily="34" charset="-122"/>
                <a:cs typeface="Calibri" pitchFamily="34" charset="-120"/>
              </a:rPr>
              <a:t>4</a:t>
            </a:r>
            <a:endParaRPr lang="en-US" sz="1400" dirty="0"/>
          </a:p>
        </p:txBody>
      </p:sp>
      <p:sp>
        <p:nvSpPr>
          <p:cNvPr id="17" name="Text 15"/>
          <p:cNvSpPr/>
          <p:nvPr/>
        </p:nvSpPr>
        <p:spPr>
          <a:xfrm>
            <a:off x="1051560" y="3520440"/>
            <a:ext cx="7589520" cy="457200"/>
          </a:xfrm>
          <a:prstGeom prst="rect">
            <a:avLst/>
          </a:prstGeom>
          <a:noFill/>
          <a:ln/>
        </p:spPr>
        <p:txBody>
          <a:bodyPr wrap="square" lIns="0" tIns="0" rIns="0" bIns="0" rtlCol="0" anchor="ctr"/>
          <a:lstStyle/>
          <a:p>
            <a:pPr marL="0" indent="0" algn="l">
              <a:buNone/>
            </a:pPr>
            <a:r>
              <a:rPr lang="en-US" sz="1400" b="1" dirty="0">
                <a:solidFill>
                  <a:srgbClr val="1F1F23"/>
                </a:solidFill>
                <a:latin typeface="Calibri" pitchFamily="34" charset="0"/>
                <a:ea typeface="Calibri" pitchFamily="34" charset="-122"/>
                <a:cs typeface="Calibri" pitchFamily="34" charset="-120"/>
              </a:rPr>
              <a:t>AI not allowed</a:t>
            </a:r>
            <a:endParaRPr lang="en-US" sz="1400" dirty="0"/>
          </a:p>
        </p:txBody>
      </p:sp>
      <p:sp>
        <p:nvSpPr>
          <p:cNvPr id="18" name="Text 16"/>
          <p:cNvSpPr/>
          <p:nvPr/>
        </p:nvSpPr>
        <p:spPr>
          <a:xfrm>
            <a:off x="457200" y="4297680"/>
            <a:ext cx="8229600" cy="274320"/>
          </a:xfrm>
          <a:prstGeom prst="rect">
            <a:avLst/>
          </a:prstGeom>
          <a:noFill/>
          <a:ln/>
        </p:spPr>
        <p:txBody>
          <a:bodyPr wrap="square" lIns="0" tIns="0" rIns="0" bIns="0" rtlCol="0" anchor="ctr"/>
          <a:lstStyle/>
          <a:p>
            <a:pPr marL="0" indent="0" algn="l">
              <a:buNone/>
            </a:pPr>
            <a:r>
              <a:rPr lang="en-US" sz="1100" i="1" dirty="0">
                <a:solidFill>
                  <a:srgbClr val="5C5A57"/>
                </a:solidFill>
                <a:latin typeface="Calibri" pitchFamily="34" charset="0"/>
                <a:ea typeface="Calibri" pitchFamily="34" charset="-122"/>
                <a:cs typeface="Calibri" pitchFamily="34" charset="-120"/>
              </a:rPr>
              <a:t>APA citation format recommended for AI sources.</a:t>
            </a:r>
            <a:endParaRPr lang="en-US" sz="1100" dirty="0"/>
          </a:p>
        </p:txBody>
      </p:sp>
      <p:sp>
        <p:nvSpPr>
          <p:cNvPr id="19" name="Text 17"/>
          <p:cNvSpPr/>
          <p:nvPr/>
        </p:nvSpPr>
        <p:spPr>
          <a:xfrm>
            <a:off x="8229600" y="4754880"/>
            <a:ext cx="731520" cy="274320"/>
          </a:xfrm>
          <a:prstGeom prst="rect">
            <a:avLst/>
          </a:prstGeom>
          <a:noFill/>
          <a:ln/>
        </p:spPr>
        <p:txBody>
          <a:bodyPr wrap="square" lIns="0" tIns="0" rIns="0" bIns="0" rtlCol="0" anchor="ctr"/>
          <a:lstStyle/>
          <a:p>
            <a:pPr marL="0" indent="0" algn="r">
              <a:buNone/>
            </a:pPr>
            <a:r>
              <a:rPr lang="en-US" sz="900" dirty="0">
                <a:solidFill>
                  <a:srgbClr val="8E8B86"/>
                </a:solidFill>
                <a:latin typeface="Calibri" pitchFamily="34" charset="0"/>
                <a:ea typeface="Calibri" pitchFamily="34" charset="-122"/>
                <a:cs typeface="Calibri" pitchFamily="34" charset="-120"/>
              </a:rPr>
              <a:t>16 / 33</a:t>
            </a:r>
            <a:endParaRPr lang="en-US" sz="900" dirty="0"/>
          </a:p>
        </p:txBody>
      </p:sp>
      <p:sp>
        <p:nvSpPr>
          <p:cNvPr id="20" name="Text 18"/>
          <p:cNvSpPr/>
          <p:nvPr/>
        </p:nvSpPr>
        <p:spPr>
          <a:xfrm>
            <a:off x="365760" y="4754880"/>
            <a:ext cx="6400800" cy="274320"/>
          </a:xfrm>
          <a:prstGeom prst="rect">
            <a:avLst/>
          </a:prstGeom>
          <a:noFill/>
          <a:ln/>
        </p:spPr>
        <p:txBody>
          <a:bodyPr wrap="square" lIns="0" tIns="0" rIns="0" bIns="0" rtlCol="0" anchor="ctr"/>
          <a:lstStyle/>
          <a:p>
            <a:pPr marL="0" indent="0" algn="l">
              <a:buNone/>
            </a:pPr>
            <a:r>
              <a:rPr lang="en-US" sz="900" dirty="0">
                <a:solidFill>
                  <a:srgbClr val="8E8B86"/>
                </a:solidFill>
                <a:latin typeface="Calibri" pitchFamily="34" charset="0"/>
                <a:ea typeface="Calibri" pitchFamily="34" charset="-122"/>
                <a:cs typeface="Calibri" pitchFamily="34" charset="-120"/>
              </a:rPr>
              <a:t>Ethical AI for English Learners — Seth Fleischauer</a:t>
            </a:r>
            <a:endParaRPr lang="en-US" sz="9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name="Slide 17">
    <p:bg>
      <p:bgPr>
        <a:solidFill>
          <a:srgbClr val="FFFFFF"/>
        </a:solidFill>
        <a:effectLst/>
      </p:bgPr>
    </p:bg>
    <p:spTree>
      <p:nvGrpSpPr>
        <p:cNvPr id="1" name=""/>
        <p:cNvGrpSpPr/>
        <p:nvPr/>
      </p:nvGrpSpPr>
      <p:grpSpPr>
        <a:xfrm>
          <a:off x="0" y="0"/>
          <a:ext cx="0" cy="0"/>
          <a:chOff x="0" y="0"/>
          <a:chExt cx="0" cy="0"/>
        </a:xfrm>
      </p:grpSpPr>
      <p:sp>
        <p:nvSpPr>
          <p:cNvPr id="2" name="Text 0"/>
          <p:cNvSpPr/>
          <p:nvPr/>
        </p:nvSpPr>
        <p:spPr>
          <a:xfrm>
            <a:off x="457200" y="365760"/>
            <a:ext cx="6126480" cy="640080"/>
          </a:xfrm>
          <a:prstGeom prst="rect">
            <a:avLst/>
          </a:prstGeom>
          <a:noFill/>
          <a:ln/>
        </p:spPr>
        <p:txBody>
          <a:bodyPr wrap="square" lIns="0" tIns="0" rIns="0" bIns="0" rtlCol="0" anchor="ctr"/>
          <a:lstStyle/>
          <a:p>
            <a:pPr marL="0" indent="0" algn="l">
              <a:buNone/>
            </a:pPr>
            <a:r>
              <a:rPr lang="en-US" sz="2600" b="1" dirty="0">
                <a:solidFill>
                  <a:srgbClr val="1F1F23"/>
                </a:solidFill>
                <a:latin typeface="Georgia" pitchFamily="34" charset="0"/>
                <a:ea typeface="Georgia" pitchFamily="34" charset="-122"/>
                <a:cs typeface="Georgia" pitchFamily="34" charset="-120"/>
              </a:rPr>
              <a:t>Tsai Hsing  •  5-level spectrum</a:t>
            </a:r>
            <a:endParaRPr lang="en-US" sz="2600" dirty="0"/>
          </a:p>
        </p:txBody>
      </p:sp>
      <p:sp>
        <p:nvSpPr>
          <p:cNvPr id="3" name="Shape 1"/>
          <p:cNvSpPr/>
          <p:nvPr/>
        </p:nvSpPr>
        <p:spPr>
          <a:xfrm>
            <a:off x="7223760" y="292608"/>
            <a:ext cx="1554480" cy="256032"/>
          </a:xfrm>
          <a:prstGeom prst="rect">
            <a:avLst/>
          </a:prstGeom>
          <a:solidFill>
            <a:srgbClr val="C9968D"/>
          </a:solidFill>
          <a:ln/>
        </p:spPr>
        <p:txBody>
          <a:bodyPr/>
          <a:lstStyle/>
          <a:p>
            <a:endParaRPr lang="en-US"/>
          </a:p>
        </p:txBody>
      </p:sp>
      <p:sp>
        <p:nvSpPr>
          <p:cNvPr id="4" name="Text 2"/>
          <p:cNvSpPr/>
          <p:nvPr/>
        </p:nvSpPr>
        <p:spPr>
          <a:xfrm>
            <a:off x="7223760" y="292608"/>
            <a:ext cx="1554480" cy="256032"/>
          </a:xfrm>
          <a:prstGeom prst="rect">
            <a:avLst/>
          </a:prstGeom>
          <a:noFill/>
          <a:ln/>
        </p:spPr>
        <p:txBody>
          <a:bodyPr wrap="square" lIns="0" tIns="0" rIns="0" bIns="0" rtlCol="0" anchor="ctr"/>
          <a:lstStyle/>
          <a:p>
            <a:pPr marL="0" indent="0" algn="ctr">
              <a:buNone/>
            </a:pPr>
            <a:r>
              <a:rPr lang="en-US" sz="900" b="1" kern="0" spc="400" dirty="0">
                <a:solidFill>
                  <a:srgbClr val="FFFFFF"/>
                </a:solidFill>
                <a:latin typeface="Calibri" pitchFamily="34" charset="0"/>
                <a:ea typeface="Calibri" pitchFamily="34" charset="-122"/>
                <a:cs typeface="Calibri" pitchFamily="34" charset="-120"/>
              </a:rPr>
              <a:t>CROSS-CULTURAL</a:t>
            </a:r>
            <a:endParaRPr lang="en-US" sz="900" dirty="0"/>
          </a:p>
        </p:txBody>
      </p:sp>
      <p:sp>
        <p:nvSpPr>
          <p:cNvPr id="5" name="Shape 3"/>
          <p:cNvSpPr/>
          <p:nvPr/>
        </p:nvSpPr>
        <p:spPr>
          <a:xfrm>
            <a:off x="457200" y="1188720"/>
            <a:ext cx="1627632" cy="640080"/>
          </a:xfrm>
          <a:prstGeom prst="rect">
            <a:avLst/>
          </a:prstGeom>
          <a:solidFill>
            <a:srgbClr val="D85A4A"/>
          </a:solidFill>
          <a:ln/>
        </p:spPr>
        <p:txBody>
          <a:bodyPr/>
          <a:lstStyle/>
          <a:p>
            <a:endParaRPr lang="en-US"/>
          </a:p>
        </p:txBody>
      </p:sp>
      <p:sp>
        <p:nvSpPr>
          <p:cNvPr id="6" name="Text 4"/>
          <p:cNvSpPr/>
          <p:nvPr/>
        </p:nvSpPr>
        <p:spPr>
          <a:xfrm>
            <a:off x="457200" y="1188720"/>
            <a:ext cx="1627632" cy="640080"/>
          </a:xfrm>
          <a:prstGeom prst="rect">
            <a:avLst/>
          </a:prstGeom>
          <a:noFill/>
          <a:ln/>
        </p:spPr>
        <p:txBody>
          <a:bodyPr wrap="square" lIns="635" tIns="635" rIns="635" bIns="635" rtlCol="0" anchor="ctr"/>
          <a:lstStyle/>
          <a:p>
            <a:pPr marL="0" indent="0" algn="ctr">
              <a:buNone/>
            </a:pPr>
            <a:r>
              <a:rPr lang="en-US" sz="1000" b="1" kern="0" spc="200" dirty="0">
                <a:solidFill>
                  <a:srgbClr val="FFFFFF"/>
                </a:solidFill>
                <a:latin typeface="Calibri" pitchFamily="34" charset="0"/>
                <a:ea typeface="Calibri" pitchFamily="34" charset="-122"/>
                <a:cs typeface="Calibri" pitchFamily="34" charset="-120"/>
              </a:rPr>
              <a:t>NO AI USE</a:t>
            </a:r>
            <a:endParaRPr lang="en-US" sz="1000" dirty="0"/>
          </a:p>
        </p:txBody>
      </p:sp>
      <p:sp>
        <p:nvSpPr>
          <p:cNvPr id="7" name="Shape 5"/>
          <p:cNvSpPr/>
          <p:nvPr/>
        </p:nvSpPr>
        <p:spPr>
          <a:xfrm>
            <a:off x="457200" y="1828800"/>
            <a:ext cx="1627632" cy="1325880"/>
          </a:xfrm>
          <a:prstGeom prst="rect">
            <a:avLst/>
          </a:prstGeom>
          <a:solidFill>
            <a:srgbClr val="F8F4ED"/>
          </a:solidFill>
          <a:ln/>
        </p:spPr>
        <p:txBody>
          <a:bodyPr/>
          <a:lstStyle/>
          <a:p>
            <a:endParaRPr lang="en-US"/>
          </a:p>
        </p:txBody>
      </p:sp>
      <p:sp>
        <p:nvSpPr>
          <p:cNvPr id="8" name="Text 6"/>
          <p:cNvSpPr/>
          <p:nvPr/>
        </p:nvSpPr>
        <p:spPr>
          <a:xfrm>
            <a:off x="548640" y="1920240"/>
            <a:ext cx="1444752" cy="1188720"/>
          </a:xfrm>
          <a:prstGeom prst="rect">
            <a:avLst/>
          </a:prstGeom>
          <a:noFill/>
          <a:ln/>
        </p:spPr>
        <p:txBody>
          <a:bodyPr wrap="square" lIns="0" tIns="0" rIns="0" bIns="0" rtlCol="0" anchor="t"/>
          <a:lstStyle/>
          <a:p>
            <a:pPr marL="0" indent="0" algn="ctr">
              <a:buNone/>
            </a:pPr>
            <a:r>
              <a:rPr lang="en-US" dirty="0">
                <a:solidFill>
                  <a:srgbClr val="1F1F23"/>
                </a:solidFill>
                <a:latin typeface="Calibri" pitchFamily="34" charset="0"/>
                <a:ea typeface="Calibri" pitchFamily="34" charset="-122"/>
                <a:cs typeface="Calibri" pitchFamily="34" charset="-120"/>
              </a:rPr>
              <a:t>All your own work.</a:t>
            </a:r>
            <a:endParaRPr lang="en-US" dirty="0"/>
          </a:p>
        </p:txBody>
      </p:sp>
      <p:sp>
        <p:nvSpPr>
          <p:cNvPr id="9" name="Shape 7"/>
          <p:cNvSpPr/>
          <p:nvPr/>
        </p:nvSpPr>
        <p:spPr>
          <a:xfrm>
            <a:off x="457200" y="3154680"/>
            <a:ext cx="1627632" cy="1234440"/>
          </a:xfrm>
          <a:prstGeom prst="rect">
            <a:avLst/>
          </a:prstGeom>
          <a:solidFill>
            <a:srgbClr val="D85A4A">
              <a:alpha val="25000"/>
            </a:srgbClr>
          </a:solidFill>
          <a:ln/>
        </p:spPr>
        <p:txBody>
          <a:bodyPr/>
          <a:lstStyle/>
          <a:p>
            <a:endParaRPr lang="en-US" dirty="0"/>
          </a:p>
        </p:txBody>
      </p:sp>
      <p:sp>
        <p:nvSpPr>
          <p:cNvPr id="10" name="Text 8"/>
          <p:cNvSpPr/>
          <p:nvPr/>
        </p:nvSpPr>
        <p:spPr>
          <a:xfrm>
            <a:off x="548640" y="3246120"/>
            <a:ext cx="1444752" cy="1097280"/>
          </a:xfrm>
          <a:prstGeom prst="rect">
            <a:avLst/>
          </a:prstGeom>
          <a:noFill/>
          <a:ln/>
        </p:spPr>
        <p:txBody>
          <a:bodyPr wrap="square" lIns="0" tIns="0" rIns="0" bIns="0" rtlCol="0" anchor="t"/>
          <a:lstStyle/>
          <a:p>
            <a:pPr marL="0" indent="0" algn="ctr">
              <a:buNone/>
            </a:pPr>
            <a:r>
              <a:rPr lang="en-US" i="1" dirty="0">
                <a:solidFill>
                  <a:srgbClr val="1F1F23"/>
                </a:solidFill>
                <a:latin typeface="Calibri" pitchFamily="34" charset="0"/>
                <a:ea typeface="Calibri" pitchFamily="34" charset="-122"/>
                <a:cs typeface="Calibri" pitchFamily="34" charset="-120"/>
              </a:rPr>
              <a:t>Nothing to submit about AI.</a:t>
            </a:r>
            <a:endParaRPr lang="en-US" dirty="0"/>
          </a:p>
        </p:txBody>
      </p:sp>
      <p:sp>
        <p:nvSpPr>
          <p:cNvPr id="11" name="Shape 9"/>
          <p:cNvSpPr/>
          <p:nvPr/>
        </p:nvSpPr>
        <p:spPr>
          <a:xfrm>
            <a:off x="2130552" y="1188720"/>
            <a:ext cx="1627632" cy="640080"/>
          </a:xfrm>
          <a:prstGeom prst="rect">
            <a:avLst/>
          </a:prstGeom>
          <a:solidFill>
            <a:srgbClr val="E89544"/>
          </a:solidFill>
          <a:ln/>
        </p:spPr>
        <p:txBody>
          <a:bodyPr/>
          <a:lstStyle/>
          <a:p>
            <a:endParaRPr lang="en-US"/>
          </a:p>
        </p:txBody>
      </p:sp>
      <p:sp>
        <p:nvSpPr>
          <p:cNvPr id="12" name="Text 10"/>
          <p:cNvSpPr/>
          <p:nvPr/>
        </p:nvSpPr>
        <p:spPr>
          <a:xfrm>
            <a:off x="2130552" y="1188720"/>
            <a:ext cx="1627632" cy="640080"/>
          </a:xfrm>
          <a:prstGeom prst="rect">
            <a:avLst/>
          </a:prstGeom>
          <a:noFill/>
          <a:ln/>
        </p:spPr>
        <p:txBody>
          <a:bodyPr wrap="square" lIns="635" tIns="635" rIns="635" bIns="635" rtlCol="0" anchor="ctr"/>
          <a:lstStyle/>
          <a:p>
            <a:pPr marL="0" indent="0" algn="ctr">
              <a:buNone/>
            </a:pPr>
            <a:r>
              <a:rPr lang="en-US" sz="1000" b="1" kern="0" spc="200" dirty="0">
                <a:solidFill>
                  <a:srgbClr val="FFFFFF"/>
                </a:solidFill>
                <a:latin typeface="Calibri" pitchFamily="34" charset="0"/>
                <a:ea typeface="Calibri" pitchFamily="34" charset="-122"/>
                <a:cs typeface="Calibri" pitchFamily="34" charset="-120"/>
              </a:rPr>
              <a:t>BRAINSTORMING</a:t>
            </a:r>
            <a:endParaRPr lang="en-US" sz="1000" dirty="0"/>
          </a:p>
        </p:txBody>
      </p:sp>
      <p:sp>
        <p:nvSpPr>
          <p:cNvPr id="13" name="Shape 11"/>
          <p:cNvSpPr/>
          <p:nvPr/>
        </p:nvSpPr>
        <p:spPr>
          <a:xfrm>
            <a:off x="2130552" y="1828800"/>
            <a:ext cx="1627632" cy="1325880"/>
          </a:xfrm>
          <a:prstGeom prst="rect">
            <a:avLst/>
          </a:prstGeom>
          <a:solidFill>
            <a:srgbClr val="F8F4ED"/>
          </a:solidFill>
          <a:ln/>
        </p:spPr>
        <p:txBody>
          <a:bodyPr/>
          <a:lstStyle/>
          <a:p>
            <a:endParaRPr lang="en-US"/>
          </a:p>
        </p:txBody>
      </p:sp>
      <p:sp>
        <p:nvSpPr>
          <p:cNvPr id="14" name="Text 12"/>
          <p:cNvSpPr/>
          <p:nvPr/>
        </p:nvSpPr>
        <p:spPr>
          <a:xfrm>
            <a:off x="2221992" y="1920240"/>
            <a:ext cx="1444752" cy="1188720"/>
          </a:xfrm>
          <a:prstGeom prst="rect">
            <a:avLst/>
          </a:prstGeom>
          <a:noFill/>
          <a:ln/>
        </p:spPr>
        <p:txBody>
          <a:bodyPr wrap="square" lIns="0" tIns="0" rIns="0" bIns="0" rtlCol="0" anchor="t"/>
          <a:lstStyle/>
          <a:p>
            <a:pPr marL="0" indent="0" algn="ctr">
              <a:buNone/>
            </a:pPr>
            <a:r>
              <a:rPr lang="en-US" dirty="0">
                <a:solidFill>
                  <a:srgbClr val="1F1F23"/>
                </a:solidFill>
                <a:latin typeface="Calibri" pitchFamily="34" charset="0"/>
                <a:ea typeface="Calibri" pitchFamily="34" charset="-122"/>
                <a:cs typeface="Calibri" pitchFamily="34" charset="-120"/>
              </a:rPr>
              <a:t>Used AI for ideas or to plan.</a:t>
            </a:r>
            <a:endParaRPr lang="en-US" dirty="0"/>
          </a:p>
        </p:txBody>
      </p:sp>
      <p:sp>
        <p:nvSpPr>
          <p:cNvPr id="15" name="Shape 13"/>
          <p:cNvSpPr/>
          <p:nvPr/>
        </p:nvSpPr>
        <p:spPr>
          <a:xfrm>
            <a:off x="2130552" y="3154680"/>
            <a:ext cx="1627632" cy="1234440"/>
          </a:xfrm>
          <a:prstGeom prst="rect">
            <a:avLst/>
          </a:prstGeom>
          <a:solidFill>
            <a:srgbClr val="E89544">
              <a:alpha val="25000"/>
            </a:srgbClr>
          </a:solidFill>
          <a:ln/>
        </p:spPr>
        <p:txBody>
          <a:bodyPr/>
          <a:lstStyle/>
          <a:p>
            <a:endParaRPr lang="en-US"/>
          </a:p>
        </p:txBody>
      </p:sp>
      <p:sp>
        <p:nvSpPr>
          <p:cNvPr id="16" name="Text 14"/>
          <p:cNvSpPr/>
          <p:nvPr/>
        </p:nvSpPr>
        <p:spPr>
          <a:xfrm>
            <a:off x="2221992" y="3246120"/>
            <a:ext cx="1444752" cy="1097280"/>
          </a:xfrm>
          <a:prstGeom prst="rect">
            <a:avLst/>
          </a:prstGeom>
          <a:noFill/>
          <a:ln/>
        </p:spPr>
        <p:txBody>
          <a:bodyPr wrap="square" lIns="0" tIns="0" rIns="0" bIns="0" rtlCol="0" anchor="t"/>
          <a:lstStyle/>
          <a:p>
            <a:pPr marL="0" indent="0" algn="ctr">
              <a:buNone/>
            </a:pPr>
            <a:r>
              <a:rPr lang="en-US" i="1" dirty="0">
                <a:solidFill>
                  <a:srgbClr val="1F1F23"/>
                </a:solidFill>
                <a:latin typeface="Calibri" pitchFamily="34" charset="0"/>
                <a:ea typeface="Calibri" pitchFamily="34" charset="-122"/>
                <a:cs typeface="Calibri" pitchFamily="34" charset="-120"/>
              </a:rPr>
              <a:t>Say how you used AI. Include chat links.</a:t>
            </a:r>
            <a:endParaRPr lang="en-US" dirty="0"/>
          </a:p>
        </p:txBody>
      </p:sp>
      <p:sp>
        <p:nvSpPr>
          <p:cNvPr id="17" name="Shape 15"/>
          <p:cNvSpPr/>
          <p:nvPr/>
        </p:nvSpPr>
        <p:spPr>
          <a:xfrm>
            <a:off x="3803904" y="1188720"/>
            <a:ext cx="1627632" cy="640080"/>
          </a:xfrm>
          <a:prstGeom prst="rect">
            <a:avLst/>
          </a:prstGeom>
          <a:solidFill>
            <a:srgbClr val="E8C547"/>
          </a:solidFill>
          <a:ln/>
        </p:spPr>
        <p:txBody>
          <a:bodyPr/>
          <a:lstStyle/>
          <a:p>
            <a:endParaRPr lang="en-US"/>
          </a:p>
        </p:txBody>
      </p:sp>
      <p:sp>
        <p:nvSpPr>
          <p:cNvPr id="18" name="Text 16"/>
          <p:cNvSpPr/>
          <p:nvPr/>
        </p:nvSpPr>
        <p:spPr>
          <a:xfrm>
            <a:off x="3803904" y="1188720"/>
            <a:ext cx="1627632" cy="640080"/>
          </a:xfrm>
          <a:prstGeom prst="rect">
            <a:avLst/>
          </a:prstGeom>
          <a:noFill/>
          <a:ln/>
        </p:spPr>
        <p:txBody>
          <a:bodyPr wrap="square" lIns="635" tIns="635" rIns="635" bIns="635" rtlCol="0" anchor="ctr"/>
          <a:lstStyle/>
          <a:p>
            <a:pPr marL="0" indent="0" algn="ctr">
              <a:buNone/>
            </a:pPr>
            <a:r>
              <a:rPr lang="en-US" sz="1000" b="1" kern="0" spc="200" dirty="0">
                <a:solidFill>
                  <a:srgbClr val="FFFFFF"/>
                </a:solidFill>
                <a:latin typeface="Calibri" pitchFamily="34" charset="0"/>
                <a:ea typeface="Calibri" pitchFamily="34" charset="-122"/>
                <a:cs typeface="Calibri" pitchFamily="34" charset="-120"/>
              </a:rPr>
              <a:t>EDITING</a:t>
            </a:r>
            <a:endParaRPr lang="en-US" sz="1000" dirty="0"/>
          </a:p>
        </p:txBody>
      </p:sp>
      <p:sp>
        <p:nvSpPr>
          <p:cNvPr id="19" name="Shape 17"/>
          <p:cNvSpPr/>
          <p:nvPr/>
        </p:nvSpPr>
        <p:spPr>
          <a:xfrm>
            <a:off x="3803904" y="1828800"/>
            <a:ext cx="1627632" cy="1325880"/>
          </a:xfrm>
          <a:prstGeom prst="rect">
            <a:avLst/>
          </a:prstGeom>
          <a:solidFill>
            <a:srgbClr val="F8F4ED"/>
          </a:solidFill>
          <a:ln/>
        </p:spPr>
        <p:txBody>
          <a:bodyPr/>
          <a:lstStyle/>
          <a:p>
            <a:endParaRPr lang="en-US"/>
          </a:p>
        </p:txBody>
      </p:sp>
      <p:sp>
        <p:nvSpPr>
          <p:cNvPr id="20" name="Text 18"/>
          <p:cNvSpPr/>
          <p:nvPr/>
        </p:nvSpPr>
        <p:spPr>
          <a:xfrm>
            <a:off x="3895344" y="1920240"/>
            <a:ext cx="1444752" cy="1188720"/>
          </a:xfrm>
          <a:prstGeom prst="rect">
            <a:avLst/>
          </a:prstGeom>
          <a:noFill/>
          <a:ln/>
        </p:spPr>
        <p:txBody>
          <a:bodyPr wrap="square" lIns="0" tIns="0" rIns="0" bIns="0" rtlCol="0" anchor="t"/>
          <a:lstStyle/>
          <a:p>
            <a:pPr marL="0" indent="0" algn="ctr">
              <a:buNone/>
            </a:pPr>
            <a:r>
              <a:rPr lang="en-US" dirty="0">
                <a:solidFill>
                  <a:srgbClr val="1F1F23"/>
                </a:solidFill>
                <a:latin typeface="Calibri" pitchFamily="34" charset="0"/>
                <a:ea typeface="Calibri" pitchFamily="34" charset="-122"/>
                <a:cs typeface="Calibri" pitchFamily="34" charset="-120"/>
              </a:rPr>
              <a:t>AI helped clarify your writing — no new content.</a:t>
            </a:r>
            <a:endParaRPr lang="en-US" dirty="0"/>
          </a:p>
        </p:txBody>
      </p:sp>
      <p:sp>
        <p:nvSpPr>
          <p:cNvPr id="21" name="Shape 19"/>
          <p:cNvSpPr/>
          <p:nvPr/>
        </p:nvSpPr>
        <p:spPr>
          <a:xfrm>
            <a:off x="3803904" y="3154680"/>
            <a:ext cx="1627632" cy="1234440"/>
          </a:xfrm>
          <a:prstGeom prst="rect">
            <a:avLst/>
          </a:prstGeom>
          <a:solidFill>
            <a:srgbClr val="E8C547">
              <a:alpha val="25000"/>
            </a:srgbClr>
          </a:solidFill>
          <a:ln/>
        </p:spPr>
        <p:txBody>
          <a:bodyPr/>
          <a:lstStyle/>
          <a:p>
            <a:endParaRPr lang="en-US"/>
          </a:p>
        </p:txBody>
      </p:sp>
      <p:sp>
        <p:nvSpPr>
          <p:cNvPr id="22" name="Text 20"/>
          <p:cNvSpPr/>
          <p:nvPr/>
        </p:nvSpPr>
        <p:spPr>
          <a:xfrm>
            <a:off x="3895344" y="3246120"/>
            <a:ext cx="1444752" cy="1097280"/>
          </a:xfrm>
          <a:prstGeom prst="rect">
            <a:avLst/>
          </a:prstGeom>
          <a:noFill/>
          <a:ln/>
        </p:spPr>
        <p:txBody>
          <a:bodyPr wrap="square" lIns="0" tIns="0" rIns="0" bIns="0" rtlCol="0" anchor="t"/>
          <a:lstStyle/>
          <a:p>
            <a:pPr marL="0" indent="0" algn="ctr">
              <a:buNone/>
            </a:pPr>
            <a:r>
              <a:rPr lang="en-US" i="1" dirty="0">
                <a:solidFill>
                  <a:srgbClr val="1F1F23"/>
                </a:solidFill>
                <a:latin typeface="Calibri" pitchFamily="34" charset="0"/>
                <a:ea typeface="Calibri" pitchFamily="34" charset="-122"/>
                <a:cs typeface="Calibri" pitchFamily="34" charset="-120"/>
              </a:rPr>
              <a:t>Say how you used AI. Include chat links.</a:t>
            </a:r>
            <a:endParaRPr lang="en-US" dirty="0"/>
          </a:p>
        </p:txBody>
      </p:sp>
      <p:sp>
        <p:nvSpPr>
          <p:cNvPr id="23" name="Shape 21"/>
          <p:cNvSpPr/>
          <p:nvPr/>
        </p:nvSpPr>
        <p:spPr>
          <a:xfrm>
            <a:off x="5477256" y="1188720"/>
            <a:ext cx="1627632" cy="640080"/>
          </a:xfrm>
          <a:prstGeom prst="rect">
            <a:avLst/>
          </a:prstGeom>
          <a:solidFill>
            <a:srgbClr val="5BAA5C"/>
          </a:solidFill>
          <a:ln/>
        </p:spPr>
        <p:txBody>
          <a:bodyPr/>
          <a:lstStyle/>
          <a:p>
            <a:endParaRPr lang="en-US"/>
          </a:p>
        </p:txBody>
      </p:sp>
      <p:sp>
        <p:nvSpPr>
          <p:cNvPr id="24" name="Text 22"/>
          <p:cNvSpPr/>
          <p:nvPr/>
        </p:nvSpPr>
        <p:spPr>
          <a:xfrm>
            <a:off x="5477256" y="1188720"/>
            <a:ext cx="1627632" cy="640080"/>
          </a:xfrm>
          <a:prstGeom prst="rect">
            <a:avLst/>
          </a:prstGeom>
          <a:noFill/>
          <a:ln/>
        </p:spPr>
        <p:txBody>
          <a:bodyPr wrap="square" lIns="635" tIns="635" rIns="635" bIns="635" rtlCol="0" anchor="ctr"/>
          <a:lstStyle/>
          <a:p>
            <a:pPr marL="0" indent="0" algn="ctr">
              <a:buNone/>
            </a:pPr>
            <a:r>
              <a:rPr lang="en-US" sz="1000" b="1" kern="0" spc="200" dirty="0">
                <a:solidFill>
                  <a:srgbClr val="FFFFFF"/>
                </a:solidFill>
                <a:latin typeface="Calibri" pitchFamily="34" charset="0"/>
                <a:ea typeface="Calibri" pitchFamily="34" charset="-122"/>
                <a:cs typeface="Calibri" pitchFamily="34" charset="-120"/>
              </a:rPr>
              <a:t>PART OF WORK</a:t>
            </a:r>
            <a:endParaRPr lang="en-US" sz="1000" dirty="0"/>
          </a:p>
        </p:txBody>
      </p:sp>
      <p:sp>
        <p:nvSpPr>
          <p:cNvPr id="25" name="Shape 23"/>
          <p:cNvSpPr/>
          <p:nvPr/>
        </p:nvSpPr>
        <p:spPr>
          <a:xfrm>
            <a:off x="5477256" y="1828800"/>
            <a:ext cx="1627632" cy="1325880"/>
          </a:xfrm>
          <a:prstGeom prst="rect">
            <a:avLst/>
          </a:prstGeom>
          <a:solidFill>
            <a:srgbClr val="F8F4ED"/>
          </a:solidFill>
          <a:ln/>
        </p:spPr>
        <p:txBody>
          <a:bodyPr/>
          <a:lstStyle/>
          <a:p>
            <a:endParaRPr lang="en-US"/>
          </a:p>
        </p:txBody>
      </p:sp>
      <p:sp>
        <p:nvSpPr>
          <p:cNvPr id="26" name="Text 24"/>
          <p:cNvSpPr/>
          <p:nvPr/>
        </p:nvSpPr>
        <p:spPr>
          <a:xfrm>
            <a:off x="5568696" y="1920240"/>
            <a:ext cx="1444752" cy="1188720"/>
          </a:xfrm>
          <a:prstGeom prst="rect">
            <a:avLst/>
          </a:prstGeom>
          <a:noFill/>
          <a:ln/>
        </p:spPr>
        <p:txBody>
          <a:bodyPr wrap="square" lIns="0" tIns="0" rIns="0" bIns="0" rtlCol="0" anchor="t"/>
          <a:lstStyle/>
          <a:p>
            <a:pPr marL="0" indent="0" algn="ctr">
              <a:buNone/>
            </a:pPr>
            <a:r>
              <a:rPr lang="en-US" dirty="0">
                <a:solidFill>
                  <a:srgbClr val="1F1F23"/>
                </a:solidFill>
                <a:latin typeface="Calibri" pitchFamily="34" charset="0"/>
                <a:ea typeface="Calibri" pitchFamily="34" charset="-122"/>
                <a:cs typeface="Calibri" pitchFamily="34" charset="-120"/>
              </a:rPr>
              <a:t>AI did some parts; you checked and edited.</a:t>
            </a:r>
            <a:endParaRPr lang="en-US" dirty="0"/>
          </a:p>
        </p:txBody>
      </p:sp>
      <p:sp>
        <p:nvSpPr>
          <p:cNvPr id="27" name="Shape 25"/>
          <p:cNvSpPr/>
          <p:nvPr/>
        </p:nvSpPr>
        <p:spPr>
          <a:xfrm>
            <a:off x="5477256" y="3154680"/>
            <a:ext cx="1627632" cy="1234440"/>
          </a:xfrm>
          <a:prstGeom prst="rect">
            <a:avLst/>
          </a:prstGeom>
          <a:solidFill>
            <a:srgbClr val="5BAA5C">
              <a:alpha val="25000"/>
            </a:srgbClr>
          </a:solidFill>
          <a:ln/>
        </p:spPr>
        <p:txBody>
          <a:bodyPr/>
          <a:lstStyle/>
          <a:p>
            <a:endParaRPr lang="en-US"/>
          </a:p>
        </p:txBody>
      </p:sp>
      <p:sp>
        <p:nvSpPr>
          <p:cNvPr id="28" name="Text 26"/>
          <p:cNvSpPr/>
          <p:nvPr/>
        </p:nvSpPr>
        <p:spPr>
          <a:xfrm>
            <a:off x="5568696" y="3246120"/>
            <a:ext cx="1444752" cy="1097280"/>
          </a:xfrm>
          <a:prstGeom prst="rect">
            <a:avLst/>
          </a:prstGeom>
          <a:noFill/>
          <a:ln/>
        </p:spPr>
        <p:txBody>
          <a:bodyPr wrap="square" lIns="0" tIns="0" rIns="0" bIns="0" rtlCol="0" anchor="t"/>
          <a:lstStyle/>
          <a:p>
            <a:pPr marL="0" indent="0" algn="ctr">
              <a:buNone/>
            </a:pPr>
            <a:r>
              <a:rPr lang="en-US" i="1" dirty="0">
                <a:solidFill>
                  <a:srgbClr val="1F1F23"/>
                </a:solidFill>
                <a:latin typeface="Calibri" pitchFamily="34" charset="0"/>
                <a:ea typeface="Calibri" pitchFamily="34" charset="-122"/>
                <a:cs typeface="Calibri" pitchFamily="34" charset="-120"/>
              </a:rPr>
              <a:t>Cite it all. MLA or APA style.</a:t>
            </a:r>
            <a:endParaRPr lang="en-US" dirty="0"/>
          </a:p>
        </p:txBody>
      </p:sp>
      <p:sp>
        <p:nvSpPr>
          <p:cNvPr id="29" name="Shape 27"/>
          <p:cNvSpPr/>
          <p:nvPr/>
        </p:nvSpPr>
        <p:spPr>
          <a:xfrm>
            <a:off x="7150608" y="1188720"/>
            <a:ext cx="1627632" cy="640080"/>
          </a:xfrm>
          <a:prstGeom prst="rect">
            <a:avLst/>
          </a:prstGeom>
          <a:solidFill>
            <a:srgbClr val="6FB7DC"/>
          </a:solidFill>
          <a:ln/>
        </p:spPr>
        <p:txBody>
          <a:bodyPr/>
          <a:lstStyle/>
          <a:p>
            <a:endParaRPr lang="en-US"/>
          </a:p>
        </p:txBody>
      </p:sp>
      <p:sp>
        <p:nvSpPr>
          <p:cNvPr id="30" name="Text 28"/>
          <p:cNvSpPr/>
          <p:nvPr/>
        </p:nvSpPr>
        <p:spPr>
          <a:xfrm>
            <a:off x="7150608" y="1188720"/>
            <a:ext cx="1627632" cy="640080"/>
          </a:xfrm>
          <a:prstGeom prst="rect">
            <a:avLst/>
          </a:prstGeom>
          <a:noFill/>
          <a:ln/>
        </p:spPr>
        <p:txBody>
          <a:bodyPr wrap="square" lIns="635" tIns="635" rIns="635" bIns="635" rtlCol="0" anchor="ctr"/>
          <a:lstStyle/>
          <a:p>
            <a:pPr marL="0" indent="0" algn="ctr">
              <a:buNone/>
            </a:pPr>
            <a:r>
              <a:rPr lang="en-US" sz="1000" b="1" kern="0" spc="200" dirty="0">
                <a:solidFill>
                  <a:srgbClr val="FFFFFF"/>
                </a:solidFill>
                <a:latin typeface="Calibri" pitchFamily="34" charset="0"/>
                <a:ea typeface="Calibri" pitchFamily="34" charset="-122"/>
                <a:cs typeface="Calibri" pitchFamily="34" charset="-120"/>
              </a:rPr>
              <a:t>FULL AI SUPPORT</a:t>
            </a:r>
            <a:endParaRPr lang="en-US" sz="1000" dirty="0"/>
          </a:p>
        </p:txBody>
      </p:sp>
      <p:sp>
        <p:nvSpPr>
          <p:cNvPr id="31" name="Shape 29"/>
          <p:cNvSpPr/>
          <p:nvPr/>
        </p:nvSpPr>
        <p:spPr>
          <a:xfrm>
            <a:off x="7150608" y="1828800"/>
            <a:ext cx="1627632" cy="1325880"/>
          </a:xfrm>
          <a:prstGeom prst="rect">
            <a:avLst/>
          </a:prstGeom>
          <a:solidFill>
            <a:srgbClr val="F8F4ED"/>
          </a:solidFill>
          <a:ln/>
        </p:spPr>
        <p:txBody>
          <a:bodyPr/>
          <a:lstStyle/>
          <a:p>
            <a:endParaRPr lang="en-US"/>
          </a:p>
        </p:txBody>
      </p:sp>
      <p:sp>
        <p:nvSpPr>
          <p:cNvPr id="32" name="Text 30"/>
          <p:cNvSpPr/>
          <p:nvPr/>
        </p:nvSpPr>
        <p:spPr>
          <a:xfrm>
            <a:off x="7242048" y="1920240"/>
            <a:ext cx="1444752" cy="1188720"/>
          </a:xfrm>
          <a:prstGeom prst="rect">
            <a:avLst/>
          </a:prstGeom>
          <a:noFill/>
          <a:ln/>
        </p:spPr>
        <p:txBody>
          <a:bodyPr wrap="square" lIns="0" tIns="0" rIns="0" bIns="0" rtlCol="0" anchor="t"/>
          <a:lstStyle/>
          <a:p>
            <a:pPr marL="0" indent="0" algn="ctr">
              <a:buNone/>
            </a:pPr>
            <a:r>
              <a:rPr lang="en-US" dirty="0">
                <a:solidFill>
                  <a:srgbClr val="1F1F23"/>
                </a:solidFill>
                <a:latin typeface="Calibri" pitchFamily="34" charset="0"/>
                <a:ea typeface="Calibri" pitchFamily="34" charset="-122"/>
                <a:cs typeface="Calibri" pitchFamily="34" charset="-120"/>
              </a:rPr>
              <a:t>AI as helper or co-writer; you checked everything.</a:t>
            </a:r>
            <a:endParaRPr lang="en-US" dirty="0"/>
          </a:p>
        </p:txBody>
      </p:sp>
      <p:sp>
        <p:nvSpPr>
          <p:cNvPr id="33" name="Shape 31"/>
          <p:cNvSpPr/>
          <p:nvPr/>
        </p:nvSpPr>
        <p:spPr>
          <a:xfrm>
            <a:off x="7150608" y="3154680"/>
            <a:ext cx="1627632" cy="1234440"/>
          </a:xfrm>
          <a:prstGeom prst="rect">
            <a:avLst/>
          </a:prstGeom>
          <a:solidFill>
            <a:srgbClr val="6FB7DC">
              <a:alpha val="25000"/>
            </a:srgbClr>
          </a:solidFill>
          <a:ln/>
        </p:spPr>
        <p:txBody>
          <a:bodyPr/>
          <a:lstStyle/>
          <a:p>
            <a:endParaRPr lang="en-US"/>
          </a:p>
        </p:txBody>
      </p:sp>
      <p:sp>
        <p:nvSpPr>
          <p:cNvPr id="34" name="Text 32"/>
          <p:cNvSpPr/>
          <p:nvPr/>
        </p:nvSpPr>
        <p:spPr>
          <a:xfrm>
            <a:off x="7242048" y="3246120"/>
            <a:ext cx="1444752" cy="1097280"/>
          </a:xfrm>
          <a:prstGeom prst="rect">
            <a:avLst/>
          </a:prstGeom>
          <a:noFill/>
          <a:ln/>
        </p:spPr>
        <p:txBody>
          <a:bodyPr wrap="square" lIns="0" tIns="0" rIns="0" bIns="0" rtlCol="0" anchor="t"/>
          <a:lstStyle/>
          <a:p>
            <a:pPr marL="0" indent="0" algn="ctr">
              <a:buNone/>
            </a:pPr>
            <a:r>
              <a:rPr lang="en-US" i="1" dirty="0">
                <a:solidFill>
                  <a:srgbClr val="1F1F23"/>
                </a:solidFill>
                <a:latin typeface="Calibri" pitchFamily="34" charset="0"/>
                <a:ea typeface="Calibri" pitchFamily="34" charset="-122"/>
                <a:cs typeface="Calibri" pitchFamily="34" charset="-120"/>
              </a:rPr>
              <a:t>Cite it all. MLA or APA style.</a:t>
            </a:r>
            <a:endParaRPr lang="en-US" dirty="0"/>
          </a:p>
        </p:txBody>
      </p:sp>
      <p:sp>
        <p:nvSpPr>
          <p:cNvPr id="35" name="Text 33"/>
          <p:cNvSpPr/>
          <p:nvPr/>
        </p:nvSpPr>
        <p:spPr>
          <a:xfrm>
            <a:off x="457200" y="4526280"/>
            <a:ext cx="8229600" cy="274320"/>
          </a:xfrm>
          <a:prstGeom prst="rect">
            <a:avLst/>
          </a:prstGeom>
          <a:noFill/>
          <a:ln/>
        </p:spPr>
        <p:txBody>
          <a:bodyPr wrap="square" lIns="0" tIns="0" rIns="0" bIns="0" rtlCol="0" anchor="ctr"/>
          <a:lstStyle/>
          <a:p>
            <a:pPr marL="0" indent="0" algn="ctr">
              <a:buNone/>
            </a:pPr>
            <a:r>
              <a:rPr lang="en-US" sz="1000" i="1" dirty="0">
                <a:solidFill>
                  <a:srgbClr val="5C5A57"/>
                </a:solidFill>
                <a:latin typeface="Calibri" pitchFamily="34" charset="0"/>
                <a:ea typeface="Calibri" pitchFamily="34" charset="-122"/>
                <a:cs typeface="Calibri" pitchFamily="34" charset="-120"/>
              </a:rPr>
              <a:t>Each color is teacher-assigned per assignment. Students see the level on the assignment itself.</a:t>
            </a:r>
            <a:endParaRPr lang="en-US" sz="1000" dirty="0"/>
          </a:p>
        </p:txBody>
      </p:sp>
      <p:sp>
        <p:nvSpPr>
          <p:cNvPr id="36" name="Text 34"/>
          <p:cNvSpPr/>
          <p:nvPr/>
        </p:nvSpPr>
        <p:spPr>
          <a:xfrm>
            <a:off x="8229600" y="4754880"/>
            <a:ext cx="731520" cy="274320"/>
          </a:xfrm>
          <a:prstGeom prst="rect">
            <a:avLst/>
          </a:prstGeom>
          <a:noFill/>
          <a:ln/>
        </p:spPr>
        <p:txBody>
          <a:bodyPr wrap="square" lIns="0" tIns="0" rIns="0" bIns="0" rtlCol="0" anchor="ctr"/>
          <a:lstStyle/>
          <a:p>
            <a:pPr marL="0" indent="0" algn="r">
              <a:buNone/>
            </a:pPr>
            <a:r>
              <a:rPr lang="en-US" sz="900" dirty="0">
                <a:solidFill>
                  <a:srgbClr val="8E8B86"/>
                </a:solidFill>
                <a:latin typeface="Calibri" pitchFamily="34" charset="0"/>
                <a:ea typeface="Calibri" pitchFamily="34" charset="-122"/>
                <a:cs typeface="Calibri" pitchFamily="34" charset="-120"/>
              </a:rPr>
              <a:t>17 / 33</a:t>
            </a:r>
            <a:endParaRPr lang="en-US" sz="900" dirty="0"/>
          </a:p>
        </p:txBody>
      </p:sp>
      <p:sp>
        <p:nvSpPr>
          <p:cNvPr id="37" name="Text 35"/>
          <p:cNvSpPr/>
          <p:nvPr/>
        </p:nvSpPr>
        <p:spPr>
          <a:xfrm>
            <a:off x="365760" y="4754880"/>
            <a:ext cx="6400800" cy="274320"/>
          </a:xfrm>
          <a:prstGeom prst="rect">
            <a:avLst/>
          </a:prstGeom>
          <a:noFill/>
          <a:ln/>
        </p:spPr>
        <p:txBody>
          <a:bodyPr wrap="square" lIns="0" tIns="0" rIns="0" bIns="0" rtlCol="0" anchor="ctr"/>
          <a:lstStyle/>
          <a:p>
            <a:pPr marL="0" indent="0" algn="l">
              <a:buNone/>
            </a:pPr>
            <a:r>
              <a:rPr lang="en-US" sz="900" dirty="0">
                <a:solidFill>
                  <a:srgbClr val="8E8B86"/>
                </a:solidFill>
                <a:latin typeface="Calibri" pitchFamily="34" charset="0"/>
                <a:ea typeface="Calibri" pitchFamily="34" charset="-122"/>
                <a:cs typeface="Calibri" pitchFamily="34" charset="-120"/>
              </a:rPr>
              <a:t>Ethical AI for English Learners — Seth Fleischauer</a:t>
            </a:r>
            <a:endParaRPr lang="en-US" sz="9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name="Slide 18">
    <p:bg>
      <p:bgPr>
        <a:solidFill>
          <a:srgbClr val="F8F4ED"/>
        </a:solidFill>
        <a:effectLst/>
      </p:bgPr>
    </p:bg>
    <p:spTree>
      <p:nvGrpSpPr>
        <p:cNvPr id="1" name=""/>
        <p:cNvGrpSpPr/>
        <p:nvPr/>
      </p:nvGrpSpPr>
      <p:grpSpPr>
        <a:xfrm>
          <a:off x="0" y="0"/>
          <a:ext cx="0" cy="0"/>
          <a:chOff x="0" y="0"/>
          <a:chExt cx="0" cy="0"/>
        </a:xfrm>
      </p:grpSpPr>
      <p:sp>
        <p:nvSpPr>
          <p:cNvPr id="2" name="Text 0"/>
          <p:cNvSpPr/>
          <p:nvPr/>
        </p:nvSpPr>
        <p:spPr>
          <a:xfrm>
            <a:off x="457200" y="365760"/>
            <a:ext cx="6126480" cy="640080"/>
          </a:xfrm>
          <a:prstGeom prst="rect">
            <a:avLst/>
          </a:prstGeom>
          <a:noFill/>
          <a:ln/>
        </p:spPr>
        <p:txBody>
          <a:bodyPr wrap="square" lIns="0" tIns="0" rIns="0" bIns="0" rtlCol="0" anchor="ctr"/>
          <a:lstStyle/>
          <a:p>
            <a:pPr marL="0" indent="0" algn="l">
              <a:buNone/>
            </a:pPr>
            <a:r>
              <a:rPr lang="en-US" sz="2600" b="1" dirty="0">
                <a:solidFill>
                  <a:srgbClr val="1F1F23"/>
                </a:solidFill>
                <a:latin typeface="Georgia" pitchFamily="34" charset="0"/>
                <a:ea typeface="Georgia" pitchFamily="34" charset="-122"/>
                <a:cs typeface="Georgia" pitchFamily="34" charset="-120"/>
              </a:rPr>
              <a:t>The hidden cultural assumption</a:t>
            </a:r>
            <a:endParaRPr lang="en-US" sz="2600" dirty="0"/>
          </a:p>
        </p:txBody>
      </p:sp>
      <p:sp>
        <p:nvSpPr>
          <p:cNvPr id="3" name="Shape 1"/>
          <p:cNvSpPr/>
          <p:nvPr/>
        </p:nvSpPr>
        <p:spPr>
          <a:xfrm>
            <a:off x="7223760" y="292608"/>
            <a:ext cx="1554480" cy="256032"/>
          </a:xfrm>
          <a:prstGeom prst="rect">
            <a:avLst/>
          </a:prstGeom>
          <a:solidFill>
            <a:srgbClr val="C9968D"/>
          </a:solidFill>
          <a:ln/>
        </p:spPr>
        <p:txBody>
          <a:bodyPr/>
          <a:lstStyle/>
          <a:p>
            <a:endParaRPr lang="en-US"/>
          </a:p>
        </p:txBody>
      </p:sp>
      <p:sp>
        <p:nvSpPr>
          <p:cNvPr id="4" name="Text 2"/>
          <p:cNvSpPr/>
          <p:nvPr/>
        </p:nvSpPr>
        <p:spPr>
          <a:xfrm>
            <a:off x="7223760" y="292608"/>
            <a:ext cx="1554480" cy="256032"/>
          </a:xfrm>
          <a:prstGeom prst="rect">
            <a:avLst/>
          </a:prstGeom>
          <a:noFill/>
          <a:ln/>
        </p:spPr>
        <p:txBody>
          <a:bodyPr wrap="square" lIns="0" tIns="0" rIns="0" bIns="0" rtlCol="0" anchor="ctr"/>
          <a:lstStyle/>
          <a:p>
            <a:pPr marL="0" indent="0" algn="ctr">
              <a:buNone/>
            </a:pPr>
            <a:r>
              <a:rPr lang="en-US" sz="900" b="1" kern="0" spc="400" dirty="0">
                <a:solidFill>
                  <a:srgbClr val="FFFFFF"/>
                </a:solidFill>
                <a:latin typeface="Calibri" pitchFamily="34" charset="0"/>
                <a:ea typeface="Calibri" pitchFamily="34" charset="-122"/>
                <a:cs typeface="Calibri" pitchFamily="34" charset="-120"/>
              </a:rPr>
              <a:t>CROSS-CULTURAL</a:t>
            </a:r>
            <a:endParaRPr lang="en-US" sz="900" dirty="0"/>
          </a:p>
        </p:txBody>
      </p:sp>
      <p:sp>
        <p:nvSpPr>
          <p:cNvPr id="5" name="Text 3"/>
          <p:cNvSpPr/>
          <p:nvPr/>
        </p:nvSpPr>
        <p:spPr>
          <a:xfrm>
            <a:off x="457200" y="822960"/>
            <a:ext cx="1097280" cy="1280160"/>
          </a:xfrm>
          <a:prstGeom prst="rect">
            <a:avLst/>
          </a:prstGeom>
          <a:noFill/>
          <a:ln/>
        </p:spPr>
        <p:txBody>
          <a:bodyPr wrap="square" lIns="0" tIns="0" rIns="0" bIns="0" rtlCol="0" anchor="t"/>
          <a:lstStyle/>
          <a:p>
            <a:pPr marL="0" indent="0" algn="l">
              <a:buNone/>
            </a:pPr>
            <a:r>
              <a:rPr lang="en-US" sz="14000" b="1" dirty="0">
                <a:solidFill>
                  <a:srgbClr val="B85042"/>
                </a:solidFill>
                <a:latin typeface="Georgia" pitchFamily="34" charset="0"/>
                <a:ea typeface="Georgia" pitchFamily="34" charset="-122"/>
                <a:cs typeface="Georgia" pitchFamily="34" charset="-120"/>
              </a:rPr>
              <a:t>“</a:t>
            </a:r>
            <a:endParaRPr lang="en-US" sz="14000" dirty="0"/>
          </a:p>
        </p:txBody>
      </p:sp>
      <p:sp>
        <p:nvSpPr>
          <p:cNvPr id="6" name="Text 4"/>
          <p:cNvSpPr/>
          <p:nvPr/>
        </p:nvSpPr>
        <p:spPr>
          <a:xfrm>
            <a:off x="1371600" y="1280160"/>
            <a:ext cx="7315200" cy="2377440"/>
          </a:xfrm>
          <a:prstGeom prst="rect">
            <a:avLst/>
          </a:prstGeom>
          <a:noFill/>
          <a:ln/>
        </p:spPr>
        <p:txBody>
          <a:bodyPr wrap="square" lIns="0" tIns="0" rIns="0" bIns="0" rtlCol="0" anchor="t"/>
          <a:lstStyle/>
          <a:p>
            <a:pPr marL="0" indent="0" algn="l">
              <a:spcAft>
                <a:spcPts val="600"/>
              </a:spcAft>
              <a:buNone/>
            </a:pPr>
            <a:r>
              <a:rPr lang="en-US" sz="2200" i="1" dirty="0">
                <a:solidFill>
                  <a:srgbClr val="1F1F23"/>
                </a:solidFill>
                <a:latin typeface="Georgia" pitchFamily="34" charset="0"/>
                <a:ea typeface="Georgia" pitchFamily="34" charset="-122"/>
                <a:cs typeface="Georgia" pitchFamily="34" charset="-120"/>
              </a:rPr>
              <a:t>Especially for the Taiwanese students, specifically culturally, that word 'drafting' is hard. The idea of drafting — they need to have more practice with it. They need to understand that this is not the final version yet.</a:t>
            </a:r>
            <a:endParaRPr lang="en-US" sz="2200" dirty="0"/>
          </a:p>
        </p:txBody>
      </p:sp>
      <p:sp>
        <p:nvSpPr>
          <p:cNvPr id="7" name="Text 5"/>
          <p:cNvSpPr/>
          <p:nvPr/>
        </p:nvSpPr>
        <p:spPr>
          <a:xfrm>
            <a:off x="1371600" y="3749040"/>
            <a:ext cx="7315200" cy="457200"/>
          </a:xfrm>
          <a:prstGeom prst="rect">
            <a:avLst/>
          </a:prstGeom>
          <a:noFill/>
          <a:ln/>
        </p:spPr>
        <p:txBody>
          <a:bodyPr wrap="square" lIns="0" tIns="0" rIns="0" bIns="0" rtlCol="0" anchor="ctr"/>
          <a:lstStyle/>
          <a:p>
            <a:pPr marL="0" indent="0" algn="l">
              <a:buNone/>
            </a:pPr>
            <a:r>
              <a:rPr lang="en-US" sz="1400" b="1" dirty="0">
                <a:solidFill>
                  <a:srgbClr val="B85042"/>
                </a:solidFill>
                <a:latin typeface="Calibri" pitchFamily="34" charset="0"/>
                <a:ea typeface="Calibri" pitchFamily="34" charset="-122"/>
                <a:cs typeface="Calibri" pitchFamily="34" charset="-120"/>
              </a:rPr>
              <a:t>— Christine, on what the spectrum assumes</a:t>
            </a:r>
            <a:endParaRPr lang="en-US" sz="1400" dirty="0"/>
          </a:p>
        </p:txBody>
      </p:sp>
      <p:sp>
        <p:nvSpPr>
          <p:cNvPr id="8" name="Text 6"/>
          <p:cNvSpPr/>
          <p:nvPr/>
        </p:nvSpPr>
        <p:spPr>
          <a:xfrm>
            <a:off x="8229600" y="4754880"/>
            <a:ext cx="731520" cy="274320"/>
          </a:xfrm>
          <a:prstGeom prst="rect">
            <a:avLst/>
          </a:prstGeom>
          <a:noFill/>
          <a:ln/>
        </p:spPr>
        <p:txBody>
          <a:bodyPr wrap="square" lIns="0" tIns="0" rIns="0" bIns="0" rtlCol="0" anchor="ctr"/>
          <a:lstStyle/>
          <a:p>
            <a:pPr marL="0" indent="0" algn="r">
              <a:buNone/>
            </a:pPr>
            <a:r>
              <a:rPr lang="en-US" sz="900" dirty="0">
                <a:solidFill>
                  <a:srgbClr val="8E8B86"/>
                </a:solidFill>
                <a:latin typeface="Calibri" pitchFamily="34" charset="0"/>
                <a:ea typeface="Calibri" pitchFamily="34" charset="-122"/>
                <a:cs typeface="Calibri" pitchFamily="34" charset="-120"/>
              </a:rPr>
              <a:t>18 / 33</a:t>
            </a:r>
            <a:endParaRPr lang="en-US" sz="900" dirty="0"/>
          </a:p>
        </p:txBody>
      </p:sp>
      <p:sp>
        <p:nvSpPr>
          <p:cNvPr id="9" name="Text 7"/>
          <p:cNvSpPr/>
          <p:nvPr/>
        </p:nvSpPr>
        <p:spPr>
          <a:xfrm>
            <a:off x="365760" y="4754880"/>
            <a:ext cx="6400800" cy="274320"/>
          </a:xfrm>
          <a:prstGeom prst="rect">
            <a:avLst/>
          </a:prstGeom>
          <a:noFill/>
          <a:ln/>
        </p:spPr>
        <p:txBody>
          <a:bodyPr wrap="square" lIns="0" tIns="0" rIns="0" bIns="0" rtlCol="0" anchor="ctr"/>
          <a:lstStyle/>
          <a:p>
            <a:pPr marL="0" indent="0" algn="l">
              <a:buNone/>
            </a:pPr>
            <a:r>
              <a:rPr lang="en-US" sz="900" dirty="0">
                <a:solidFill>
                  <a:srgbClr val="8E8B86"/>
                </a:solidFill>
                <a:latin typeface="Calibri" pitchFamily="34" charset="0"/>
                <a:ea typeface="Calibri" pitchFamily="34" charset="-122"/>
                <a:cs typeface="Calibri" pitchFamily="34" charset="-120"/>
              </a:rPr>
              <a:t>Ethical AI for English Learners — Seth Fleischauer</a:t>
            </a:r>
            <a:endParaRPr lang="en-US" sz="9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name="Slide 19">
    <p:bg>
      <p:bgPr>
        <a:solidFill>
          <a:srgbClr val="F8F4ED"/>
        </a:solidFill>
        <a:effectLst/>
      </p:bgPr>
    </p:bg>
    <p:spTree>
      <p:nvGrpSpPr>
        <p:cNvPr id="1" name=""/>
        <p:cNvGrpSpPr/>
        <p:nvPr/>
      </p:nvGrpSpPr>
      <p:grpSpPr>
        <a:xfrm>
          <a:off x="0" y="0"/>
          <a:ext cx="0" cy="0"/>
          <a:chOff x="0" y="0"/>
          <a:chExt cx="0" cy="0"/>
        </a:xfrm>
      </p:grpSpPr>
      <p:sp>
        <p:nvSpPr>
          <p:cNvPr id="2" name="Text 0"/>
          <p:cNvSpPr/>
          <p:nvPr/>
        </p:nvSpPr>
        <p:spPr>
          <a:xfrm>
            <a:off x="457200" y="365760"/>
            <a:ext cx="6126480" cy="640080"/>
          </a:xfrm>
          <a:prstGeom prst="rect">
            <a:avLst/>
          </a:prstGeom>
          <a:noFill/>
          <a:ln/>
        </p:spPr>
        <p:txBody>
          <a:bodyPr wrap="square" lIns="0" tIns="0" rIns="0" bIns="0" rtlCol="0" anchor="ctr"/>
          <a:lstStyle/>
          <a:p>
            <a:pPr marL="0" indent="0" algn="l">
              <a:buNone/>
            </a:pPr>
            <a:r>
              <a:rPr lang="en-US" sz="2600" b="1" dirty="0">
                <a:solidFill>
                  <a:srgbClr val="1F1F23"/>
                </a:solidFill>
                <a:latin typeface="Georgia" pitchFamily="34" charset="0"/>
                <a:ea typeface="Georgia" pitchFamily="34" charset="-122"/>
                <a:cs typeface="Georgia" pitchFamily="34" charset="-120"/>
              </a:rPr>
              <a:t>The cost of the framework</a:t>
            </a:r>
            <a:endParaRPr lang="en-US" sz="2600" dirty="0"/>
          </a:p>
        </p:txBody>
      </p:sp>
      <p:sp>
        <p:nvSpPr>
          <p:cNvPr id="3" name="Shape 1"/>
          <p:cNvSpPr/>
          <p:nvPr/>
        </p:nvSpPr>
        <p:spPr>
          <a:xfrm>
            <a:off x="7223760" y="292608"/>
            <a:ext cx="1554480" cy="256032"/>
          </a:xfrm>
          <a:prstGeom prst="rect">
            <a:avLst/>
          </a:prstGeom>
          <a:solidFill>
            <a:srgbClr val="B85042"/>
          </a:solidFill>
          <a:ln/>
        </p:spPr>
        <p:txBody>
          <a:bodyPr/>
          <a:lstStyle/>
          <a:p>
            <a:endParaRPr lang="en-US"/>
          </a:p>
        </p:txBody>
      </p:sp>
      <p:sp>
        <p:nvSpPr>
          <p:cNvPr id="4" name="Text 2"/>
          <p:cNvSpPr/>
          <p:nvPr/>
        </p:nvSpPr>
        <p:spPr>
          <a:xfrm>
            <a:off x="7223760" y="292608"/>
            <a:ext cx="1554480" cy="256032"/>
          </a:xfrm>
          <a:prstGeom prst="rect">
            <a:avLst/>
          </a:prstGeom>
          <a:noFill/>
          <a:ln/>
        </p:spPr>
        <p:txBody>
          <a:bodyPr wrap="square" lIns="0" tIns="0" rIns="0" bIns="0" rtlCol="0" anchor="ctr"/>
          <a:lstStyle/>
          <a:p>
            <a:pPr marL="0" indent="0" algn="ctr">
              <a:buNone/>
            </a:pPr>
            <a:r>
              <a:rPr lang="en-US" sz="900" b="1" kern="0" spc="400" dirty="0">
                <a:solidFill>
                  <a:srgbClr val="FFFFFF"/>
                </a:solidFill>
                <a:latin typeface="Calibri" pitchFamily="34" charset="0"/>
                <a:ea typeface="Calibri" pitchFamily="34" charset="-122"/>
                <a:cs typeface="Calibri" pitchFamily="34" charset="-120"/>
              </a:rPr>
              <a:t>UNIVERSAL</a:t>
            </a:r>
            <a:endParaRPr lang="en-US" sz="900" dirty="0"/>
          </a:p>
        </p:txBody>
      </p:sp>
      <p:sp>
        <p:nvSpPr>
          <p:cNvPr id="5" name="Text 3"/>
          <p:cNvSpPr/>
          <p:nvPr/>
        </p:nvSpPr>
        <p:spPr>
          <a:xfrm>
            <a:off x="457200" y="1097280"/>
            <a:ext cx="914400" cy="1097280"/>
          </a:xfrm>
          <a:prstGeom prst="rect">
            <a:avLst/>
          </a:prstGeom>
          <a:noFill/>
          <a:ln/>
        </p:spPr>
        <p:txBody>
          <a:bodyPr wrap="square" lIns="0" tIns="0" rIns="0" bIns="0" rtlCol="0" anchor="t"/>
          <a:lstStyle/>
          <a:p>
            <a:pPr marL="0" indent="0" algn="l">
              <a:buNone/>
            </a:pPr>
            <a:r>
              <a:rPr lang="en-US" sz="11000" b="1" dirty="0">
                <a:solidFill>
                  <a:srgbClr val="B85042"/>
                </a:solidFill>
                <a:latin typeface="Georgia" pitchFamily="34" charset="0"/>
                <a:ea typeface="Georgia" pitchFamily="34" charset="-122"/>
                <a:cs typeface="Georgia" pitchFamily="34" charset="-120"/>
              </a:rPr>
              <a:t>“</a:t>
            </a:r>
            <a:endParaRPr lang="en-US" sz="11000" dirty="0"/>
          </a:p>
        </p:txBody>
      </p:sp>
      <p:sp>
        <p:nvSpPr>
          <p:cNvPr id="6" name="Text 4"/>
          <p:cNvSpPr/>
          <p:nvPr/>
        </p:nvSpPr>
        <p:spPr>
          <a:xfrm>
            <a:off x="1280160" y="1280160"/>
            <a:ext cx="7406640" cy="1051560"/>
          </a:xfrm>
          <a:prstGeom prst="rect">
            <a:avLst/>
          </a:prstGeom>
          <a:noFill/>
          <a:ln/>
        </p:spPr>
        <p:txBody>
          <a:bodyPr wrap="square" lIns="0" tIns="0" rIns="0" bIns="0" rtlCol="0" anchor="t"/>
          <a:lstStyle/>
          <a:p>
            <a:pPr marL="0" indent="0" algn="l">
              <a:buNone/>
            </a:pPr>
            <a:r>
              <a:rPr lang="en-US" sz="1900" i="1" dirty="0">
                <a:solidFill>
                  <a:srgbClr val="1F1F23"/>
                </a:solidFill>
                <a:latin typeface="Georgia" pitchFamily="34" charset="0"/>
                <a:ea typeface="Georgia" pitchFamily="34" charset="-122"/>
                <a:cs typeface="Georgia" pitchFamily="34" charset="-120"/>
              </a:rPr>
              <a:t>I have ninety students. Making sure everyone only did AI for editing — that's gonna be very time consuming.</a:t>
            </a:r>
            <a:endParaRPr lang="en-US" sz="1900" dirty="0"/>
          </a:p>
        </p:txBody>
      </p:sp>
      <p:sp>
        <p:nvSpPr>
          <p:cNvPr id="7" name="Text 5"/>
          <p:cNvSpPr/>
          <p:nvPr/>
        </p:nvSpPr>
        <p:spPr>
          <a:xfrm>
            <a:off x="1280160" y="2377440"/>
            <a:ext cx="7406640" cy="274320"/>
          </a:xfrm>
          <a:prstGeom prst="rect">
            <a:avLst/>
          </a:prstGeom>
          <a:noFill/>
          <a:ln/>
        </p:spPr>
        <p:txBody>
          <a:bodyPr wrap="square" lIns="0" tIns="0" rIns="0" bIns="0" rtlCol="0" anchor="ctr"/>
          <a:lstStyle/>
          <a:p>
            <a:pPr marL="0" indent="0" algn="l">
              <a:buNone/>
            </a:pPr>
            <a:r>
              <a:rPr lang="en-US" sz="1300" b="1" dirty="0">
                <a:solidFill>
                  <a:srgbClr val="B85042"/>
                </a:solidFill>
                <a:latin typeface="Calibri" pitchFamily="34" charset="0"/>
                <a:ea typeface="Calibri" pitchFamily="34" charset="-122"/>
                <a:cs typeface="Calibri" pitchFamily="34" charset="-120"/>
              </a:rPr>
              <a:t>— Nell</a:t>
            </a:r>
            <a:endParaRPr lang="en-US" sz="1300" dirty="0"/>
          </a:p>
        </p:txBody>
      </p:sp>
      <p:sp>
        <p:nvSpPr>
          <p:cNvPr id="8" name="Shape 6"/>
          <p:cNvSpPr/>
          <p:nvPr/>
        </p:nvSpPr>
        <p:spPr>
          <a:xfrm>
            <a:off x="457200" y="2971800"/>
            <a:ext cx="8229600" cy="1463040"/>
          </a:xfrm>
          <a:prstGeom prst="rect">
            <a:avLst/>
          </a:prstGeom>
          <a:solidFill>
            <a:srgbClr val="FFFFFF"/>
          </a:solidFill>
          <a:ln/>
        </p:spPr>
        <p:txBody>
          <a:bodyPr/>
          <a:lstStyle/>
          <a:p>
            <a:endParaRPr lang="en-US"/>
          </a:p>
        </p:txBody>
      </p:sp>
      <p:sp>
        <p:nvSpPr>
          <p:cNvPr id="9" name="Shape 7"/>
          <p:cNvSpPr/>
          <p:nvPr/>
        </p:nvSpPr>
        <p:spPr>
          <a:xfrm>
            <a:off x="457200" y="2971800"/>
            <a:ext cx="91440" cy="1463040"/>
          </a:xfrm>
          <a:prstGeom prst="rect">
            <a:avLst/>
          </a:prstGeom>
          <a:solidFill>
            <a:srgbClr val="B85042"/>
          </a:solidFill>
          <a:ln/>
        </p:spPr>
        <p:txBody>
          <a:bodyPr/>
          <a:lstStyle/>
          <a:p>
            <a:endParaRPr lang="en-US"/>
          </a:p>
        </p:txBody>
      </p:sp>
      <p:sp>
        <p:nvSpPr>
          <p:cNvPr id="10" name="Text 8"/>
          <p:cNvSpPr/>
          <p:nvPr/>
        </p:nvSpPr>
        <p:spPr>
          <a:xfrm>
            <a:off x="685800" y="3108960"/>
            <a:ext cx="8229600" cy="274320"/>
          </a:xfrm>
          <a:prstGeom prst="rect">
            <a:avLst/>
          </a:prstGeom>
          <a:noFill/>
          <a:ln/>
        </p:spPr>
        <p:txBody>
          <a:bodyPr wrap="square" lIns="0" tIns="0" rIns="0" bIns="0" rtlCol="0" anchor="ctr"/>
          <a:lstStyle/>
          <a:p>
            <a:pPr marL="0" indent="0" algn="l">
              <a:buNone/>
            </a:pPr>
            <a:r>
              <a:rPr lang="en-US" sz="1100" b="1" kern="0" spc="300" dirty="0">
                <a:solidFill>
                  <a:srgbClr val="B85042"/>
                </a:solidFill>
                <a:latin typeface="Calibri" pitchFamily="34" charset="0"/>
                <a:ea typeface="Calibri" pitchFamily="34" charset="-122"/>
                <a:cs typeface="Calibri" pitchFamily="34" charset="-120"/>
              </a:rPr>
              <a:t>COST ISN'T ONLY ON THE TEACHER</a:t>
            </a:r>
            <a:endParaRPr lang="en-US" sz="1100" dirty="0"/>
          </a:p>
        </p:txBody>
      </p:sp>
      <p:sp>
        <p:nvSpPr>
          <p:cNvPr id="11" name="Text 9"/>
          <p:cNvSpPr/>
          <p:nvPr/>
        </p:nvSpPr>
        <p:spPr>
          <a:xfrm>
            <a:off x="685800" y="3429000"/>
            <a:ext cx="7955280" cy="960120"/>
          </a:xfrm>
          <a:prstGeom prst="rect">
            <a:avLst/>
          </a:prstGeom>
          <a:noFill/>
          <a:ln/>
        </p:spPr>
        <p:txBody>
          <a:bodyPr wrap="square" lIns="0" tIns="0" rIns="0" bIns="0" rtlCol="0" anchor="t"/>
          <a:lstStyle/>
          <a:p>
            <a:pPr marL="0" indent="0" algn="l">
              <a:buNone/>
            </a:pPr>
            <a:r>
              <a:rPr lang="en-US" sz="1400" dirty="0">
                <a:solidFill>
                  <a:srgbClr val="1F1F23"/>
                </a:solidFill>
                <a:latin typeface="Calibri" pitchFamily="34" charset="0"/>
                <a:ea typeface="Calibri" pitchFamily="34" charset="-122"/>
                <a:cs typeface="Calibri" pitchFamily="34" charset="-120"/>
              </a:rPr>
              <a:t>Every disclosure rule, every reflection prompt, every metacognitive log adds time on the student side too. A five-minute question becomes a ten-minute question.</a:t>
            </a:r>
            <a:endParaRPr lang="en-US" sz="1400" dirty="0"/>
          </a:p>
        </p:txBody>
      </p:sp>
      <p:sp>
        <p:nvSpPr>
          <p:cNvPr id="12" name="Text 10"/>
          <p:cNvSpPr/>
          <p:nvPr/>
        </p:nvSpPr>
        <p:spPr>
          <a:xfrm>
            <a:off x="8229600" y="4754880"/>
            <a:ext cx="731520" cy="274320"/>
          </a:xfrm>
          <a:prstGeom prst="rect">
            <a:avLst/>
          </a:prstGeom>
          <a:noFill/>
          <a:ln/>
        </p:spPr>
        <p:txBody>
          <a:bodyPr wrap="square" lIns="0" tIns="0" rIns="0" bIns="0" rtlCol="0" anchor="ctr"/>
          <a:lstStyle/>
          <a:p>
            <a:pPr marL="0" indent="0" algn="r">
              <a:buNone/>
            </a:pPr>
            <a:r>
              <a:rPr lang="en-US" sz="900" dirty="0">
                <a:solidFill>
                  <a:srgbClr val="8E8B86"/>
                </a:solidFill>
                <a:latin typeface="Calibri" pitchFamily="34" charset="0"/>
                <a:ea typeface="Calibri" pitchFamily="34" charset="-122"/>
                <a:cs typeface="Calibri" pitchFamily="34" charset="-120"/>
              </a:rPr>
              <a:t>19 / 33</a:t>
            </a:r>
            <a:endParaRPr lang="en-US" sz="900" dirty="0"/>
          </a:p>
        </p:txBody>
      </p:sp>
      <p:sp>
        <p:nvSpPr>
          <p:cNvPr id="13" name="Text 11"/>
          <p:cNvSpPr/>
          <p:nvPr/>
        </p:nvSpPr>
        <p:spPr>
          <a:xfrm>
            <a:off x="365760" y="4754880"/>
            <a:ext cx="6400800" cy="274320"/>
          </a:xfrm>
          <a:prstGeom prst="rect">
            <a:avLst/>
          </a:prstGeom>
          <a:noFill/>
          <a:ln/>
        </p:spPr>
        <p:txBody>
          <a:bodyPr wrap="square" lIns="0" tIns="0" rIns="0" bIns="0" rtlCol="0" anchor="ctr"/>
          <a:lstStyle/>
          <a:p>
            <a:pPr marL="0" indent="0" algn="l">
              <a:buNone/>
            </a:pPr>
            <a:r>
              <a:rPr lang="en-US" sz="900" dirty="0">
                <a:solidFill>
                  <a:srgbClr val="8E8B86"/>
                </a:solidFill>
                <a:latin typeface="Calibri" pitchFamily="34" charset="0"/>
                <a:ea typeface="Calibri" pitchFamily="34" charset="-122"/>
                <a:cs typeface="Calibri" pitchFamily="34" charset="-120"/>
              </a:rPr>
              <a:t>Ethical AI for English Learners — Seth Fleischauer</a:t>
            </a:r>
            <a:endParaRPr lang="en-US" sz="9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FFFFF"/>
        </a:solidFill>
        <a:effectLst/>
      </p:bgPr>
    </p:bg>
    <p:spTree>
      <p:nvGrpSpPr>
        <p:cNvPr id="1" name=""/>
        <p:cNvGrpSpPr/>
        <p:nvPr/>
      </p:nvGrpSpPr>
      <p:grpSpPr>
        <a:xfrm>
          <a:off x="0" y="0"/>
          <a:ext cx="0" cy="0"/>
          <a:chOff x="0" y="0"/>
          <a:chExt cx="0" cy="0"/>
        </a:xfrm>
      </p:grpSpPr>
      <p:sp>
        <p:nvSpPr>
          <p:cNvPr id="2" name="Text 0"/>
          <p:cNvSpPr/>
          <p:nvPr/>
        </p:nvSpPr>
        <p:spPr>
          <a:xfrm>
            <a:off x="457200" y="365760"/>
            <a:ext cx="6126480" cy="640080"/>
          </a:xfrm>
          <a:prstGeom prst="rect">
            <a:avLst/>
          </a:prstGeom>
          <a:noFill/>
          <a:ln/>
        </p:spPr>
        <p:txBody>
          <a:bodyPr wrap="square" lIns="0" tIns="0" rIns="0" bIns="0" rtlCol="0" anchor="ctr"/>
          <a:lstStyle/>
          <a:p>
            <a:pPr marL="0" indent="0" algn="l">
              <a:buNone/>
            </a:pPr>
            <a:r>
              <a:rPr lang="en-US" sz="2600" b="1" dirty="0">
                <a:solidFill>
                  <a:srgbClr val="1F1F23"/>
                </a:solidFill>
                <a:latin typeface="Georgia" pitchFamily="34" charset="0"/>
                <a:ea typeface="Georgia" pitchFamily="34" charset="-122"/>
                <a:cs typeface="Georgia" pitchFamily="34" charset="-120"/>
              </a:rPr>
              <a:t>What this session is</a:t>
            </a:r>
            <a:endParaRPr lang="en-US" sz="2600" dirty="0"/>
          </a:p>
        </p:txBody>
      </p:sp>
      <p:sp>
        <p:nvSpPr>
          <p:cNvPr id="3" name="Text 1"/>
          <p:cNvSpPr/>
          <p:nvPr/>
        </p:nvSpPr>
        <p:spPr>
          <a:xfrm>
            <a:off x="457200" y="1051560"/>
            <a:ext cx="8229600" cy="365760"/>
          </a:xfrm>
          <a:prstGeom prst="rect">
            <a:avLst/>
          </a:prstGeom>
          <a:noFill/>
          <a:ln/>
        </p:spPr>
        <p:txBody>
          <a:bodyPr wrap="square" lIns="0" tIns="0" rIns="0" bIns="0" rtlCol="0" anchor="ctr"/>
          <a:lstStyle/>
          <a:p>
            <a:pPr marL="0" indent="0" algn="l">
              <a:buNone/>
            </a:pPr>
            <a:r>
              <a:rPr lang="en-US" sz="1800" i="1" dirty="0">
                <a:solidFill>
                  <a:srgbClr val="B85042"/>
                </a:solidFill>
                <a:latin typeface="Georgia" pitchFamily="34" charset="0"/>
                <a:ea typeface="Georgia" pitchFamily="34" charset="-122"/>
                <a:cs typeface="Georgia" pitchFamily="34" charset="-120"/>
              </a:rPr>
              <a:t>A working conversation, not a set of best practices.</a:t>
            </a:r>
            <a:endParaRPr lang="en-US" sz="1800" dirty="0"/>
          </a:p>
        </p:txBody>
      </p:sp>
      <p:sp>
        <p:nvSpPr>
          <p:cNvPr id="4" name="Shape 2"/>
          <p:cNvSpPr/>
          <p:nvPr/>
        </p:nvSpPr>
        <p:spPr>
          <a:xfrm>
            <a:off x="502920" y="1737360"/>
            <a:ext cx="365760" cy="365760"/>
          </a:xfrm>
          <a:prstGeom prst="ellipse">
            <a:avLst/>
          </a:prstGeom>
          <a:solidFill>
            <a:srgbClr val="B85042"/>
          </a:solidFill>
          <a:ln/>
        </p:spPr>
        <p:txBody>
          <a:bodyPr/>
          <a:lstStyle/>
          <a:p>
            <a:endParaRPr lang="en-US"/>
          </a:p>
        </p:txBody>
      </p:sp>
      <p:sp>
        <p:nvSpPr>
          <p:cNvPr id="5" name="Text 3"/>
          <p:cNvSpPr/>
          <p:nvPr/>
        </p:nvSpPr>
        <p:spPr>
          <a:xfrm>
            <a:off x="502920" y="1737360"/>
            <a:ext cx="365760" cy="365760"/>
          </a:xfrm>
          <a:prstGeom prst="rect">
            <a:avLst/>
          </a:prstGeom>
          <a:noFill/>
          <a:ln/>
        </p:spPr>
        <p:txBody>
          <a:bodyPr wrap="square" lIns="0" tIns="0" rIns="0" bIns="0" rtlCol="0" anchor="ctr"/>
          <a:lstStyle/>
          <a:p>
            <a:pPr marL="0" indent="0" algn="ctr">
              <a:buNone/>
            </a:pPr>
            <a:r>
              <a:rPr lang="en-US" sz="1400" b="1" dirty="0">
                <a:solidFill>
                  <a:srgbClr val="FFFFFF"/>
                </a:solidFill>
                <a:latin typeface="Calibri" pitchFamily="34" charset="0"/>
                <a:ea typeface="Calibri" pitchFamily="34" charset="-122"/>
                <a:cs typeface="Calibri" pitchFamily="34" charset="-120"/>
              </a:rPr>
              <a:t>1</a:t>
            </a:r>
            <a:endParaRPr lang="en-US" sz="1400" dirty="0"/>
          </a:p>
        </p:txBody>
      </p:sp>
      <p:sp>
        <p:nvSpPr>
          <p:cNvPr id="6" name="Text 4"/>
          <p:cNvSpPr/>
          <p:nvPr/>
        </p:nvSpPr>
        <p:spPr>
          <a:xfrm>
            <a:off x="1051560" y="1691640"/>
            <a:ext cx="7589520" cy="457200"/>
          </a:xfrm>
          <a:prstGeom prst="rect">
            <a:avLst/>
          </a:prstGeom>
          <a:noFill/>
          <a:ln/>
        </p:spPr>
        <p:txBody>
          <a:bodyPr wrap="square" lIns="0" tIns="0" rIns="0" bIns="0" rtlCol="0" anchor="ctr"/>
          <a:lstStyle/>
          <a:p>
            <a:pPr marL="0" indent="0" algn="l">
              <a:buNone/>
            </a:pPr>
            <a:r>
              <a:rPr lang="en-US" sz="1600" dirty="0">
                <a:solidFill>
                  <a:srgbClr val="1F1F23"/>
                </a:solidFill>
                <a:latin typeface="Calibri" pitchFamily="34" charset="0"/>
                <a:ea typeface="Calibri" pitchFamily="34" charset="-122"/>
                <a:cs typeface="Calibri" pitchFamily="34" charset="-120"/>
              </a:rPr>
              <a:t>A reality check on AI for English learners, drawn from teachers in Taiwan</a:t>
            </a:r>
            <a:endParaRPr lang="en-US" sz="1600" dirty="0"/>
          </a:p>
        </p:txBody>
      </p:sp>
      <p:sp>
        <p:nvSpPr>
          <p:cNvPr id="7" name="Shape 5"/>
          <p:cNvSpPr/>
          <p:nvPr/>
        </p:nvSpPr>
        <p:spPr>
          <a:xfrm>
            <a:off x="502920" y="2331720"/>
            <a:ext cx="365760" cy="365760"/>
          </a:xfrm>
          <a:prstGeom prst="ellipse">
            <a:avLst/>
          </a:prstGeom>
          <a:solidFill>
            <a:srgbClr val="B85042"/>
          </a:solidFill>
          <a:ln/>
        </p:spPr>
        <p:txBody>
          <a:bodyPr/>
          <a:lstStyle/>
          <a:p>
            <a:endParaRPr lang="en-US"/>
          </a:p>
        </p:txBody>
      </p:sp>
      <p:sp>
        <p:nvSpPr>
          <p:cNvPr id="8" name="Text 6"/>
          <p:cNvSpPr/>
          <p:nvPr/>
        </p:nvSpPr>
        <p:spPr>
          <a:xfrm>
            <a:off x="502920" y="2331720"/>
            <a:ext cx="365760" cy="365760"/>
          </a:xfrm>
          <a:prstGeom prst="rect">
            <a:avLst/>
          </a:prstGeom>
          <a:noFill/>
          <a:ln/>
        </p:spPr>
        <p:txBody>
          <a:bodyPr wrap="square" lIns="0" tIns="0" rIns="0" bIns="0" rtlCol="0" anchor="ctr"/>
          <a:lstStyle/>
          <a:p>
            <a:pPr marL="0" indent="0" algn="ctr">
              <a:buNone/>
            </a:pPr>
            <a:r>
              <a:rPr lang="en-US" sz="1400" b="1" dirty="0">
                <a:solidFill>
                  <a:srgbClr val="FFFFFF"/>
                </a:solidFill>
                <a:latin typeface="Calibri" pitchFamily="34" charset="0"/>
                <a:ea typeface="Calibri" pitchFamily="34" charset="-122"/>
                <a:cs typeface="Calibri" pitchFamily="34" charset="-120"/>
              </a:rPr>
              <a:t>2</a:t>
            </a:r>
            <a:endParaRPr lang="en-US" sz="1400" dirty="0"/>
          </a:p>
        </p:txBody>
      </p:sp>
      <p:sp>
        <p:nvSpPr>
          <p:cNvPr id="9" name="Text 7"/>
          <p:cNvSpPr/>
          <p:nvPr/>
        </p:nvSpPr>
        <p:spPr>
          <a:xfrm>
            <a:off x="1051560" y="2286000"/>
            <a:ext cx="7589520" cy="457200"/>
          </a:xfrm>
          <a:prstGeom prst="rect">
            <a:avLst/>
          </a:prstGeom>
          <a:noFill/>
          <a:ln/>
        </p:spPr>
        <p:txBody>
          <a:bodyPr wrap="square" lIns="0" tIns="0" rIns="0" bIns="0" rtlCol="0" anchor="ctr"/>
          <a:lstStyle/>
          <a:p>
            <a:pPr marL="0" indent="0" algn="l">
              <a:buNone/>
            </a:pPr>
            <a:r>
              <a:rPr lang="en-US" sz="1600" dirty="0">
                <a:solidFill>
                  <a:srgbClr val="1F1F23"/>
                </a:solidFill>
                <a:latin typeface="Calibri" pitchFamily="34" charset="0"/>
                <a:ea typeface="Calibri" pitchFamily="34" charset="-122"/>
                <a:cs typeface="Calibri" pitchFamily="34" charset="-120"/>
              </a:rPr>
              <a:t>A framework you can pressure-test against your own context</a:t>
            </a:r>
            <a:endParaRPr lang="en-US" sz="1600" dirty="0"/>
          </a:p>
        </p:txBody>
      </p:sp>
      <p:sp>
        <p:nvSpPr>
          <p:cNvPr id="10" name="Shape 8"/>
          <p:cNvSpPr/>
          <p:nvPr/>
        </p:nvSpPr>
        <p:spPr>
          <a:xfrm>
            <a:off x="502920" y="2926080"/>
            <a:ext cx="365760" cy="365760"/>
          </a:xfrm>
          <a:prstGeom prst="ellipse">
            <a:avLst/>
          </a:prstGeom>
          <a:solidFill>
            <a:srgbClr val="B85042"/>
          </a:solidFill>
          <a:ln/>
        </p:spPr>
        <p:txBody>
          <a:bodyPr/>
          <a:lstStyle/>
          <a:p>
            <a:endParaRPr lang="en-US"/>
          </a:p>
        </p:txBody>
      </p:sp>
      <p:sp>
        <p:nvSpPr>
          <p:cNvPr id="11" name="Text 9"/>
          <p:cNvSpPr/>
          <p:nvPr/>
        </p:nvSpPr>
        <p:spPr>
          <a:xfrm>
            <a:off x="502920" y="2926080"/>
            <a:ext cx="365760" cy="365760"/>
          </a:xfrm>
          <a:prstGeom prst="rect">
            <a:avLst/>
          </a:prstGeom>
          <a:noFill/>
          <a:ln/>
        </p:spPr>
        <p:txBody>
          <a:bodyPr wrap="square" lIns="0" tIns="0" rIns="0" bIns="0" rtlCol="0" anchor="ctr"/>
          <a:lstStyle/>
          <a:p>
            <a:pPr marL="0" indent="0" algn="ctr">
              <a:buNone/>
            </a:pPr>
            <a:r>
              <a:rPr lang="en-US" sz="1400" b="1" dirty="0">
                <a:solidFill>
                  <a:srgbClr val="FFFFFF"/>
                </a:solidFill>
                <a:latin typeface="Calibri" pitchFamily="34" charset="0"/>
                <a:ea typeface="Calibri" pitchFamily="34" charset="-122"/>
                <a:cs typeface="Calibri" pitchFamily="34" charset="-120"/>
              </a:rPr>
              <a:t>3</a:t>
            </a:r>
            <a:endParaRPr lang="en-US" sz="1400" dirty="0"/>
          </a:p>
        </p:txBody>
      </p:sp>
      <p:sp>
        <p:nvSpPr>
          <p:cNvPr id="12" name="Text 10"/>
          <p:cNvSpPr/>
          <p:nvPr/>
        </p:nvSpPr>
        <p:spPr>
          <a:xfrm>
            <a:off x="1051560" y="2880360"/>
            <a:ext cx="7589520" cy="457200"/>
          </a:xfrm>
          <a:prstGeom prst="rect">
            <a:avLst/>
          </a:prstGeom>
          <a:noFill/>
          <a:ln/>
        </p:spPr>
        <p:txBody>
          <a:bodyPr wrap="square" lIns="0" tIns="0" rIns="0" bIns="0" rtlCol="0" anchor="ctr"/>
          <a:lstStyle/>
          <a:p>
            <a:pPr marL="0" indent="0" algn="l">
              <a:buNone/>
            </a:pPr>
            <a:r>
              <a:rPr lang="en-US" sz="1600" dirty="0">
                <a:solidFill>
                  <a:srgbClr val="1F1F23"/>
                </a:solidFill>
                <a:latin typeface="Calibri" pitchFamily="34" charset="0"/>
                <a:ea typeface="Calibri" pitchFamily="34" charset="-122"/>
                <a:cs typeface="Calibri" pitchFamily="34" charset="-120"/>
              </a:rPr>
              <a:t>A design lab on one of your assignments</a:t>
            </a:r>
            <a:endParaRPr lang="en-US" sz="1600" dirty="0"/>
          </a:p>
        </p:txBody>
      </p:sp>
      <p:sp>
        <p:nvSpPr>
          <p:cNvPr id="13" name="Shape 11"/>
          <p:cNvSpPr/>
          <p:nvPr/>
        </p:nvSpPr>
        <p:spPr>
          <a:xfrm>
            <a:off x="502920" y="3520440"/>
            <a:ext cx="365760" cy="365760"/>
          </a:xfrm>
          <a:prstGeom prst="ellipse">
            <a:avLst/>
          </a:prstGeom>
          <a:solidFill>
            <a:srgbClr val="B85042"/>
          </a:solidFill>
          <a:ln/>
        </p:spPr>
        <p:txBody>
          <a:bodyPr/>
          <a:lstStyle/>
          <a:p>
            <a:endParaRPr lang="en-US"/>
          </a:p>
        </p:txBody>
      </p:sp>
      <p:sp>
        <p:nvSpPr>
          <p:cNvPr id="14" name="Text 12"/>
          <p:cNvSpPr/>
          <p:nvPr/>
        </p:nvSpPr>
        <p:spPr>
          <a:xfrm>
            <a:off x="502920" y="3520440"/>
            <a:ext cx="365760" cy="365760"/>
          </a:xfrm>
          <a:prstGeom prst="rect">
            <a:avLst/>
          </a:prstGeom>
          <a:noFill/>
          <a:ln/>
        </p:spPr>
        <p:txBody>
          <a:bodyPr wrap="square" lIns="0" tIns="0" rIns="0" bIns="0" rtlCol="0" anchor="ctr"/>
          <a:lstStyle/>
          <a:p>
            <a:pPr marL="0" indent="0" algn="ctr">
              <a:buNone/>
            </a:pPr>
            <a:r>
              <a:rPr lang="en-US" sz="1400" b="1" dirty="0">
                <a:solidFill>
                  <a:srgbClr val="FFFFFF"/>
                </a:solidFill>
                <a:latin typeface="Calibri" pitchFamily="34" charset="0"/>
                <a:ea typeface="Calibri" pitchFamily="34" charset="-122"/>
                <a:cs typeface="Calibri" pitchFamily="34" charset="-120"/>
              </a:rPr>
              <a:t>4</a:t>
            </a:r>
            <a:endParaRPr lang="en-US" sz="1400" dirty="0"/>
          </a:p>
        </p:txBody>
      </p:sp>
      <p:sp>
        <p:nvSpPr>
          <p:cNvPr id="15" name="Text 13"/>
          <p:cNvSpPr/>
          <p:nvPr/>
        </p:nvSpPr>
        <p:spPr>
          <a:xfrm>
            <a:off x="1051560" y="3474720"/>
            <a:ext cx="7589520" cy="457200"/>
          </a:xfrm>
          <a:prstGeom prst="rect">
            <a:avLst/>
          </a:prstGeom>
          <a:noFill/>
          <a:ln/>
        </p:spPr>
        <p:txBody>
          <a:bodyPr wrap="square" lIns="0" tIns="0" rIns="0" bIns="0" rtlCol="0" anchor="ctr"/>
          <a:lstStyle/>
          <a:p>
            <a:pPr marL="0" indent="0" algn="l">
              <a:buNone/>
            </a:pPr>
            <a:r>
              <a:rPr lang="en-US" sz="1600" dirty="0">
                <a:solidFill>
                  <a:srgbClr val="1F1F23"/>
                </a:solidFill>
                <a:latin typeface="Calibri" pitchFamily="34" charset="0"/>
                <a:ea typeface="Calibri" pitchFamily="34" charset="-122"/>
                <a:cs typeface="Calibri" pitchFamily="34" charset="-120"/>
              </a:rPr>
              <a:t>One specific commitment you'll leave with</a:t>
            </a:r>
            <a:endParaRPr lang="en-US" sz="1600" dirty="0"/>
          </a:p>
        </p:txBody>
      </p:sp>
      <p:sp>
        <p:nvSpPr>
          <p:cNvPr id="16" name="Text 14"/>
          <p:cNvSpPr/>
          <p:nvPr/>
        </p:nvSpPr>
        <p:spPr>
          <a:xfrm>
            <a:off x="8229600" y="4754880"/>
            <a:ext cx="731520" cy="274320"/>
          </a:xfrm>
          <a:prstGeom prst="rect">
            <a:avLst/>
          </a:prstGeom>
          <a:noFill/>
          <a:ln/>
        </p:spPr>
        <p:txBody>
          <a:bodyPr wrap="square" lIns="0" tIns="0" rIns="0" bIns="0" rtlCol="0" anchor="ctr"/>
          <a:lstStyle/>
          <a:p>
            <a:pPr marL="0" indent="0" algn="r">
              <a:buNone/>
            </a:pPr>
            <a:r>
              <a:rPr lang="en-US" sz="900" dirty="0">
                <a:solidFill>
                  <a:srgbClr val="8E8B86"/>
                </a:solidFill>
                <a:latin typeface="Calibri" pitchFamily="34" charset="0"/>
                <a:ea typeface="Calibri" pitchFamily="34" charset="-122"/>
                <a:cs typeface="Calibri" pitchFamily="34" charset="-120"/>
              </a:rPr>
              <a:t>2 / 33</a:t>
            </a:r>
            <a:endParaRPr lang="en-US" sz="900" dirty="0"/>
          </a:p>
        </p:txBody>
      </p:sp>
      <p:sp>
        <p:nvSpPr>
          <p:cNvPr id="17" name="Text 15"/>
          <p:cNvSpPr/>
          <p:nvPr/>
        </p:nvSpPr>
        <p:spPr>
          <a:xfrm>
            <a:off x="365760" y="4754880"/>
            <a:ext cx="6400800" cy="274320"/>
          </a:xfrm>
          <a:prstGeom prst="rect">
            <a:avLst/>
          </a:prstGeom>
          <a:noFill/>
          <a:ln/>
        </p:spPr>
        <p:txBody>
          <a:bodyPr wrap="square" lIns="0" tIns="0" rIns="0" bIns="0" rtlCol="0" anchor="ctr"/>
          <a:lstStyle/>
          <a:p>
            <a:pPr marL="0" indent="0" algn="l">
              <a:buNone/>
            </a:pPr>
            <a:r>
              <a:rPr lang="en-US" sz="900" dirty="0">
                <a:solidFill>
                  <a:srgbClr val="8E8B86"/>
                </a:solidFill>
                <a:latin typeface="Calibri" pitchFamily="34" charset="0"/>
                <a:ea typeface="Calibri" pitchFamily="34" charset="-122"/>
                <a:cs typeface="Calibri" pitchFamily="34" charset="-120"/>
              </a:rPr>
              <a:t>Ethical AI for English Learners — Seth Fleischauer</a:t>
            </a:r>
            <a:endParaRPr lang="en-US" sz="9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name="Slide 20">
    <p:bg>
      <p:bgPr>
        <a:solidFill>
          <a:srgbClr val="2E1F1C"/>
        </a:solidFill>
        <a:effectLst/>
      </p:bgPr>
    </p:bg>
    <p:spTree>
      <p:nvGrpSpPr>
        <p:cNvPr id="1" name=""/>
        <p:cNvGrpSpPr/>
        <p:nvPr/>
      </p:nvGrpSpPr>
      <p:grpSpPr>
        <a:xfrm>
          <a:off x="0" y="0"/>
          <a:ext cx="0" cy="0"/>
          <a:chOff x="0" y="0"/>
          <a:chExt cx="0" cy="0"/>
        </a:xfrm>
      </p:grpSpPr>
      <p:sp>
        <p:nvSpPr>
          <p:cNvPr id="2" name="Text 0"/>
          <p:cNvSpPr/>
          <p:nvPr/>
        </p:nvSpPr>
        <p:spPr>
          <a:xfrm>
            <a:off x="640080" y="731520"/>
            <a:ext cx="7863840" cy="365760"/>
          </a:xfrm>
          <a:prstGeom prst="rect">
            <a:avLst/>
          </a:prstGeom>
          <a:noFill/>
          <a:ln/>
        </p:spPr>
        <p:txBody>
          <a:bodyPr wrap="square" lIns="0" tIns="0" rIns="0" bIns="0" rtlCol="0" anchor="ctr"/>
          <a:lstStyle/>
          <a:p>
            <a:pPr marL="0" indent="0" algn="l">
              <a:buNone/>
            </a:pPr>
            <a:r>
              <a:rPr lang="en-US" sz="1200" b="1" kern="0" spc="600" dirty="0">
                <a:solidFill>
                  <a:srgbClr val="B85042"/>
                </a:solidFill>
                <a:latin typeface="Calibri" pitchFamily="34" charset="0"/>
                <a:ea typeface="Calibri" pitchFamily="34" charset="-122"/>
                <a:cs typeface="Calibri" pitchFamily="34" charset="-120"/>
              </a:rPr>
              <a:t>THE OPERATIONAL PHILOSOPHY</a:t>
            </a:r>
            <a:endParaRPr lang="en-US" sz="1200" dirty="0"/>
          </a:p>
        </p:txBody>
      </p:sp>
      <p:sp>
        <p:nvSpPr>
          <p:cNvPr id="3" name="Text 1"/>
          <p:cNvSpPr/>
          <p:nvPr/>
        </p:nvSpPr>
        <p:spPr>
          <a:xfrm>
            <a:off x="640080" y="1371600"/>
            <a:ext cx="7863840" cy="1005840"/>
          </a:xfrm>
          <a:prstGeom prst="rect">
            <a:avLst/>
          </a:prstGeom>
          <a:noFill/>
          <a:ln/>
        </p:spPr>
        <p:txBody>
          <a:bodyPr wrap="square" lIns="0" tIns="0" rIns="0" bIns="0" rtlCol="0" anchor="ctr"/>
          <a:lstStyle/>
          <a:p>
            <a:pPr marL="0" indent="0" algn="l">
              <a:buNone/>
            </a:pPr>
            <a:r>
              <a:rPr lang="en-US" sz="5400" b="1" dirty="0">
                <a:solidFill>
                  <a:srgbClr val="FFFFFF"/>
                </a:solidFill>
                <a:latin typeface="Georgia" pitchFamily="34" charset="0"/>
                <a:ea typeface="Georgia" pitchFamily="34" charset="-122"/>
                <a:cs typeface="Georgia" pitchFamily="34" charset="-120"/>
              </a:rPr>
              <a:t>Writing is thinking.</a:t>
            </a:r>
            <a:endParaRPr lang="en-US" sz="5400" dirty="0"/>
          </a:p>
        </p:txBody>
      </p:sp>
      <p:sp>
        <p:nvSpPr>
          <p:cNvPr id="4" name="Text 2"/>
          <p:cNvSpPr/>
          <p:nvPr/>
        </p:nvSpPr>
        <p:spPr>
          <a:xfrm>
            <a:off x="640080" y="2606040"/>
            <a:ext cx="7863840" cy="868680"/>
          </a:xfrm>
          <a:prstGeom prst="rect">
            <a:avLst/>
          </a:prstGeom>
          <a:noFill/>
          <a:ln/>
        </p:spPr>
        <p:txBody>
          <a:bodyPr wrap="square" lIns="0" tIns="0" rIns="0" bIns="0" rtlCol="0" anchor="ctr"/>
          <a:lstStyle/>
          <a:p>
            <a:pPr marL="0" indent="0" algn="l">
              <a:buNone/>
            </a:pPr>
            <a:r>
              <a:rPr lang="en-US" sz="4200" b="1" dirty="0">
                <a:solidFill>
                  <a:srgbClr val="EDE3CE"/>
                </a:solidFill>
                <a:latin typeface="Georgia" pitchFamily="34" charset="0"/>
                <a:ea typeface="Georgia" pitchFamily="34" charset="-122"/>
                <a:cs typeface="Georgia" pitchFamily="34" charset="-120"/>
              </a:rPr>
              <a:t>If you don't write,</a:t>
            </a:r>
            <a:endParaRPr lang="en-US" sz="4200" dirty="0"/>
          </a:p>
        </p:txBody>
      </p:sp>
      <p:sp>
        <p:nvSpPr>
          <p:cNvPr id="5" name="Text 3"/>
          <p:cNvSpPr/>
          <p:nvPr/>
        </p:nvSpPr>
        <p:spPr>
          <a:xfrm>
            <a:off x="640080" y="3520440"/>
            <a:ext cx="7863840" cy="868680"/>
          </a:xfrm>
          <a:prstGeom prst="rect">
            <a:avLst/>
          </a:prstGeom>
          <a:noFill/>
          <a:ln/>
        </p:spPr>
        <p:txBody>
          <a:bodyPr wrap="square" lIns="0" tIns="0" rIns="0" bIns="0" rtlCol="0" anchor="ctr"/>
          <a:lstStyle/>
          <a:p>
            <a:pPr marL="0" indent="0" algn="l">
              <a:buNone/>
            </a:pPr>
            <a:r>
              <a:rPr lang="en-US" sz="4200" b="1" dirty="0">
                <a:solidFill>
                  <a:srgbClr val="EDE3CE"/>
                </a:solidFill>
                <a:latin typeface="Georgia" pitchFamily="34" charset="0"/>
                <a:ea typeface="Georgia" pitchFamily="34" charset="-122"/>
                <a:cs typeface="Georgia" pitchFamily="34" charset="-120"/>
              </a:rPr>
              <a:t>you aren't thinking.</a:t>
            </a:r>
            <a:endParaRPr lang="en-US" sz="4200" dirty="0"/>
          </a:p>
        </p:txBody>
      </p:sp>
      <p:sp>
        <p:nvSpPr>
          <p:cNvPr id="6" name="Text 4"/>
          <p:cNvSpPr/>
          <p:nvPr/>
        </p:nvSpPr>
        <p:spPr>
          <a:xfrm>
            <a:off x="640080" y="4617720"/>
            <a:ext cx="7863840" cy="274320"/>
          </a:xfrm>
          <a:prstGeom prst="rect">
            <a:avLst/>
          </a:prstGeom>
          <a:noFill/>
          <a:ln/>
        </p:spPr>
        <p:txBody>
          <a:bodyPr wrap="square" lIns="0" tIns="0" rIns="0" bIns="0" rtlCol="0" anchor="ctr"/>
          <a:lstStyle/>
          <a:p>
            <a:pPr marL="0" indent="0" algn="l">
              <a:buNone/>
            </a:pPr>
            <a:r>
              <a:rPr lang="en-US" sz="1100" i="1" dirty="0">
                <a:solidFill>
                  <a:srgbClr val="8E8B86"/>
                </a:solidFill>
                <a:latin typeface="Calibri" pitchFamily="34" charset="0"/>
                <a:ea typeface="Calibri" pitchFamily="34" charset="-122"/>
                <a:cs typeface="Calibri" pitchFamily="34" charset="-120"/>
              </a:rPr>
              <a:t>Tsai Hsing 8th grade — Original Work materials</a:t>
            </a:r>
            <a:endParaRPr lang="en-US" sz="1100"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name="Slide 21">
    <p:bg>
      <p:bgPr>
        <a:solidFill>
          <a:srgbClr val="FFFFFF"/>
        </a:solidFill>
        <a:effectLst/>
      </p:bgPr>
    </p:bg>
    <p:spTree>
      <p:nvGrpSpPr>
        <p:cNvPr id="1" name=""/>
        <p:cNvGrpSpPr/>
        <p:nvPr/>
      </p:nvGrpSpPr>
      <p:grpSpPr>
        <a:xfrm>
          <a:off x="0" y="0"/>
          <a:ext cx="0" cy="0"/>
          <a:chOff x="0" y="0"/>
          <a:chExt cx="0" cy="0"/>
        </a:xfrm>
      </p:grpSpPr>
      <p:sp>
        <p:nvSpPr>
          <p:cNvPr id="2" name="Text 0"/>
          <p:cNvSpPr/>
          <p:nvPr/>
        </p:nvSpPr>
        <p:spPr>
          <a:xfrm>
            <a:off x="457200" y="365760"/>
            <a:ext cx="6126480" cy="640080"/>
          </a:xfrm>
          <a:prstGeom prst="rect">
            <a:avLst/>
          </a:prstGeom>
          <a:noFill/>
          <a:ln/>
        </p:spPr>
        <p:txBody>
          <a:bodyPr wrap="square" lIns="0" tIns="0" rIns="0" bIns="0" rtlCol="0" anchor="ctr"/>
          <a:lstStyle/>
          <a:p>
            <a:pPr marL="0" indent="0" algn="l">
              <a:buNone/>
            </a:pPr>
            <a:r>
              <a:rPr lang="en-US" sz="2600" b="1" dirty="0">
                <a:solidFill>
                  <a:srgbClr val="1F1F23"/>
                </a:solidFill>
                <a:latin typeface="Georgia" pitchFamily="34" charset="0"/>
                <a:ea typeface="Georgia" pitchFamily="34" charset="-122"/>
                <a:cs typeface="Georgia" pitchFamily="34" charset="-120"/>
              </a:rPr>
              <a:t>The operational rule</a:t>
            </a:r>
            <a:endParaRPr lang="en-US" sz="2600" dirty="0"/>
          </a:p>
        </p:txBody>
      </p:sp>
      <p:sp>
        <p:nvSpPr>
          <p:cNvPr id="3" name="Shape 1"/>
          <p:cNvSpPr/>
          <p:nvPr/>
        </p:nvSpPr>
        <p:spPr>
          <a:xfrm>
            <a:off x="7223760" y="292608"/>
            <a:ext cx="1554480" cy="256032"/>
          </a:xfrm>
          <a:prstGeom prst="rect">
            <a:avLst/>
          </a:prstGeom>
          <a:solidFill>
            <a:srgbClr val="B85042"/>
          </a:solidFill>
          <a:ln/>
        </p:spPr>
        <p:txBody>
          <a:bodyPr/>
          <a:lstStyle/>
          <a:p>
            <a:endParaRPr lang="en-US"/>
          </a:p>
        </p:txBody>
      </p:sp>
      <p:sp>
        <p:nvSpPr>
          <p:cNvPr id="4" name="Text 2"/>
          <p:cNvSpPr/>
          <p:nvPr/>
        </p:nvSpPr>
        <p:spPr>
          <a:xfrm>
            <a:off x="7223760" y="292608"/>
            <a:ext cx="1554480" cy="256032"/>
          </a:xfrm>
          <a:prstGeom prst="rect">
            <a:avLst/>
          </a:prstGeom>
          <a:noFill/>
          <a:ln/>
        </p:spPr>
        <p:txBody>
          <a:bodyPr wrap="square" lIns="0" tIns="0" rIns="0" bIns="0" rtlCol="0" anchor="ctr"/>
          <a:lstStyle/>
          <a:p>
            <a:pPr marL="0" indent="0" algn="ctr">
              <a:buNone/>
            </a:pPr>
            <a:r>
              <a:rPr lang="en-US" sz="900" b="1" kern="0" spc="400" dirty="0">
                <a:solidFill>
                  <a:srgbClr val="FFFFFF"/>
                </a:solidFill>
                <a:latin typeface="Calibri" pitchFamily="34" charset="0"/>
                <a:ea typeface="Calibri" pitchFamily="34" charset="-122"/>
                <a:cs typeface="Calibri" pitchFamily="34" charset="-120"/>
              </a:rPr>
              <a:t>UNIVERSAL</a:t>
            </a:r>
            <a:endParaRPr lang="en-US" sz="900" dirty="0"/>
          </a:p>
        </p:txBody>
      </p:sp>
      <p:sp>
        <p:nvSpPr>
          <p:cNvPr id="5" name="Shape 3"/>
          <p:cNvSpPr/>
          <p:nvPr/>
        </p:nvSpPr>
        <p:spPr>
          <a:xfrm>
            <a:off x="457200" y="1280160"/>
            <a:ext cx="8229600" cy="2743200"/>
          </a:xfrm>
          <a:prstGeom prst="rect">
            <a:avLst/>
          </a:prstGeom>
          <a:solidFill>
            <a:srgbClr val="F8F4ED"/>
          </a:solidFill>
          <a:ln/>
        </p:spPr>
        <p:txBody>
          <a:bodyPr/>
          <a:lstStyle/>
          <a:p>
            <a:endParaRPr lang="en-US"/>
          </a:p>
        </p:txBody>
      </p:sp>
      <p:sp>
        <p:nvSpPr>
          <p:cNvPr id="6" name="Text 4"/>
          <p:cNvSpPr/>
          <p:nvPr/>
        </p:nvSpPr>
        <p:spPr>
          <a:xfrm>
            <a:off x="731520" y="1554480"/>
            <a:ext cx="7680960" cy="2194560"/>
          </a:xfrm>
          <a:prstGeom prst="rect">
            <a:avLst/>
          </a:prstGeom>
          <a:noFill/>
          <a:ln/>
        </p:spPr>
        <p:txBody>
          <a:bodyPr wrap="square" lIns="0" tIns="0" rIns="0" bIns="0" rtlCol="0" anchor="ctr"/>
          <a:lstStyle/>
          <a:p>
            <a:pPr marL="0" indent="0" algn="ctr">
              <a:spcAft>
                <a:spcPts val="800"/>
              </a:spcAft>
              <a:buNone/>
            </a:pPr>
            <a:r>
              <a:rPr lang="en-US" sz="2400" dirty="0">
                <a:solidFill>
                  <a:srgbClr val="1F1F23"/>
                </a:solidFill>
                <a:latin typeface="Georgia" pitchFamily="34" charset="0"/>
                <a:ea typeface="Georgia" pitchFamily="34" charset="-122"/>
                <a:cs typeface="Georgia" pitchFamily="34" charset="-120"/>
              </a:rPr>
              <a:t>If your </a:t>
            </a:r>
            <a:r>
              <a:rPr lang="en-US" sz="2400" b="1" dirty="0">
                <a:solidFill>
                  <a:srgbClr val="B85042"/>
                </a:solidFill>
                <a:latin typeface="Georgia" pitchFamily="34" charset="0"/>
                <a:ea typeface="Georgia" pitchFamily="34" charset="-122"/>
                <a:cs typeface="Georgia" pitchFamily="34" charset="-120"/>
              </a:rPr>
              <a:t>hands </a:t>
            </a:r>
            <a:r>
              <a:rPr lang="en-US" sz="2400" dirty="0">
                <a:solidFill>
                  <a:srgbClr val="1F1F23"/>
                </a:solidFill>
                <a:latin typeface="Georgia" pitchFamily="34" charset="0"/>
                <a:ea typeface="Georgia" pitchFamily="34" charset="-122"/>
                <a:cs typeface="Georgia" pitchFamily="34" charset="-120"/>
              </a:rPr>
              <a:t>aren't typing the sentence and your </a:t>
            </a:r>
            <a:r>
              <a:rPr lang="en-US" sz="2400" b="1" dirty="0">
                <a:solidFill>
                  <a:srgbClr val="B85042"/>
                </a:solidFill>
                <a:latin typeface="Georgia" pitchFamily="34" charset="0"/>
                <a:ea typeface="Georgia" pitchFamily="34" charset="-122"/>
                <a:cs typeface="Georgia" pitchFamily="34" charset="-120"/>
              </a:rPr>
              <a:t>brain </a:t>
            </a:r>
            <a:r>
              <a:rPr lang="en-US" sz="2400" dirty="0">
                <a:solidFill>
                  <a:srgbClr val="1F1F23"/>
                </a:solidFill>
                <a:latin typeface="Georgia" pitchFamily="34" charset="0"/>
                <a:ea typeface="Georgia" pitchFamily="34" charset="-122"/>
                <a:cs typeface="Georgia" pitchFamily="34" charset="-120"/>
              </a:rPr>
              <a:t>isn't creating the structure of the sentence,</a:t>
            </a:r>
            <a:endParaRPr lang="en-US" sz="2400" dirty="0"/>
          </a:p>
          <a:p>
            <a:pPr algn="ctr">
              <a:spcAft>
                <a:spcPts val="800"/>
              </a:spcAft>
            </a:pPr>
            <a:r>
              <a:rPr lang="en-US" sz="2400" dirty="0">
                <a:solidFill>
                  <a:srgbClr val="1F1F23"/>
                </a:solidFill>
                <a:latin typeface="Georgia" pitchFamily="34" charset="0"/>
                <a:ea typeface="Georgia" pitchFamily="34" charset="-122"/>
                <a:cs typeface="Georgia" pitchFamily="34" charset="-120"/>
              </a:rPr>
              <a:t>it isn't your </a:t>
            </a:r>
            <a:r>
              <a:rPr lang="en-US" sz="2400" b="1" dirty="0">
                <a:solidFill>
                  <a:srgbClr val="B85042"/>
                </a:solidFill>
                <a:latin typeface="Georgia" pitchFamily="34" charset="0"/>
                <a:ea typeface="Georgia" pitchFamily="34" charset="-122"/>
                <a:cs typeface="Georgia" pitchFamily="34" charset="-120"/>
              </a:rPr>
              <a:t>original work</a:t>
            </a:r>
            <a:r>
              <a:rPr lang="en-US" sz="2400" dirty="0">
                <a:solidFill>
                  <a:srgbClr val="1F1F23"/>
                </a:solidFill>
                <a:latin typeface="Georgia" pitchFamily="34" charset="0"/>
                <a:ea typeface="Georgia" pitchFamily="34" charset="-122"/>
                <a:cs typeface="Georgia" pitchFamily="34" charset="-120"/>
              </a:rPr>
              <a:t>.</a:t>
            </a:r>
            <a:endParaRPr lang="en-US" sz="2400" dirty="0"/>
          </a:p>
        </p:txBody>
      </p:sp>
      <p:sp>
        <p:nvSpPr>
          <p:cNvPr id="7" name="Text 5"/>
          <p:cNvSpPr/>
          <p:nvPr/>
        </p:nvSpPr>
        <p:spPr>
          <a:xfrm>
            <a:off x="457200" y="4160520"/>
            <a:ext cx="8229600" cy="274320"/>
          </a:xfrm>
          <a:prstGeom prst="rect">
            <a:avLst/>
          </a:prstGeom>
          <a:noFill/>
          <a:ln/>
        </p:spPr>
        <p:txBody>
          <a:bodyPr wrap="square" lIns="0" tIns="0" rIns="0" bIns="0" rtlCol="0" anchor="ctr"/>
          <a:lstStyle/>
          <a:p>
            <a:pPr marL="0" indent="0" algn="ctr">
              <a:buNone/>
            </a:pPr>
            <a:r>
              <a:rPr lang="en-US" sz="1100" i="1" dirty="0">
                <a:solidFill>
                  <a:srgbClr val="5C5A57"/>
                </a:solidFill>
                <a:latin typeface="Calibri" pitchFamily="34" charset="0"/>
                <a:ea typeface="Calibri" pitchFamily="34" charset="-122"/>
                <a:cs typeface="Calibri" pitchFamily="34" charset="-120"/>
              </a:rPr>
              <a:t>Tsai Hsing 8th grade — Original Work</a:t>
            </a:r>
            <a:endParaRPr lang="en-US" sz="1100" dirty="0"/>
          </a:p>
        </p:txBody>
      </p:sp>
      <p:sp>
        <p:nvSpPr>
          <p:cNvPr id="8" name="Text 6"/>
          <p:cNvSpPr/>
          <p:nvPr/>
        </p:nvSpPr>
        <p:spPr>
          <a:xfrm>
            <a:off x="8229600" y="4754880"/>
            <a:ext cx="731520" cy="274320"/>
          </a:xfrm>
          <a:prstGeom prst="rect">
            <a:avLst/>
          </a:prstGeom>
          <a:noFill/>
          <a:ln/>
        </p:spPr>
        <p:txBody>
          <a:bodyPr wrap="square" lIns="0" tIns="0" rIns="0" bIns="0" rtlCol="0" anchor="ctr"/>
          <a:lstStyle/>
          <a:p>
            <a:pPr marL="0" indent="0" algn="r">
              <a:buNone/>
            </a:pPr>
            <a:r>
              <a:rPr lang="en-US" sz="900" dirty="0">
                <a:solidFill>
                  <a:srgbClr val="8E8B86"/>
                </a:solidFill>
                <a:latin typeface="Calibri" pitchFamily="34" charset="0"/>
                <a:ea typeface="Calibri" pitchFamily="34" charset="-122"/>
                <a:cs typeface="Calibri" pitchFamily="34" charset="-120"/>
              </a:rPr>
              <a:t>21 / 33</a:t>
            </a:r>
            <a:endParaRPr lang="en-US" sz="900" dirty="0"/>
          </a:p>
        </p:txBody>
      </p:sp>
      <p:sp>
        <p:nvSpPr>
          <p:cNvPr id="9" name="Text 7"/>
          <p:cNvSpPr/>
          <p:nvPr/>
        </p:nvSpPr>
        <p:spPr>
          <a:xfrm>
            <a:off x="365760" y="4754880"/>
            <a:ext cx="6400800" cy="274320"/>
          </a:xfrm>
          <a:prstGeom prst="rect">
            <a:avLst/>
          </a:prstGeom>
          <a:noFill/>
          <a:ln/>
        </p:spPr>
        <p:txBody>
          <a:bodyPr wrap="square" lIns="0" tIns="0" rIns="0" bIns="0" rtlCol="0" anchor="ctr"/>
          <a:lstStyle/>
          <a:p>
            <a:pPr marL="0" indent="0" algn="l">
              <a:buNone/>
            </a:pPr>
            <a:r>
              <a:rPr lang="en-US" sz="900" dirty="0">
                <a:solidFill>
                  <a:srgbClr val="8E8B86"/>
                </a:solidFill>
                <a:latin typeface="Calibri" pitchFamily="34" charset="0"/>
                <a:ea typeface="Calibri" pitchFamily="34" charset="-122"/>
                <a:cs typeface="Calibri" pitchFamily="34" charset="-120"/>
              </a:rPr>
              <a:t>Ethical AI for English Learners — Seth Fleischauer</a:t>
            </a:r>
            <a:endParaRPr lang="en-US" sz="900"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name="Slide 22">
    <p:bg>
      <p:bgPr>
        <a:solidFill>
          <a:srgbClr val="FFFFFF"/>
        </a:solidFill>
        <a:effectLst/>
      </p:bgPr>
    </p:bg>
    <p:spTree>
      <p:nvGrpSpPr>
        <p:cNvPr id="1" name=""/>
        <p:cNvGrpSpPr/>
        <p:nvPr/>
      </p:nvGrpSpPr>
      <p:grpSpPr>
        <a:xfrm>
          <a:off x="0" y="0"/>
          <a:ext cx="0" cy="0"/>
          <a:chOff x="0" y="0"/>
          <a:chExt cx="0" cy="0"/>
        </a:xfrm>
      </p:grpSpPr>
      <p:sp>
        <p:nvSpPr>
          <p:cNvPr id="2" name="Text 0"/>
          <p:cNvSpPr/>
          <p:nvPr/>
        </p:nvSpPr>
        <p:spPr>
          <a:xfrm>
            <a:off x="457200" y="365760"/>
            <a:ext cx="6126480" cy="640080"/>
          </a:xfrm>
          <a:prstGeom prst="rect">
            <a:avLst/>
          </a:prstGeom>
          <a:noFill/>
          <a:ln/>
        </p:spPr>
        <p:txBody>
          <a:bodyPr wrap="square" lIns="0" tIns="0" rIns="0" bIns="0" rtlCol="0" anchor="ctr"/>
          <a:lstStyle/>
          <a:p>
            <a:pPr marL="0" indent="0" algn="l">
              <a:buNone/>
            </a:pPr>
            <a:r>
              <a:rPr lang="en-US" sz="2600" b="1" dirty="0">
                <a:solidFill>
                  <a:srgbClr val="1F1F23"/>
                </a:solidFill>
                <a:latin typeface="Georgia" pitchFamily="34" charset="0"/>
                <a:ea typeface="Georgia" pitchFamily="34" charset="-122"/>
                <a:cs typeface="Georgia" pitchFamily="34" charset="-120"/>
              </a:rPr>
              <a:t>Student-facing resource grid</a:t>
            </a:r>
            <a:endParaRPr lang="en-US" sz="2600" dirty="0"/>
          </a:p>
        </p:txBody>
      </p:sp>
      <p:sp>
        <p:nvSpPr>
          <p:cNvPr id="3" name="Shape 1"/>
          <p:cNvSpPr/>
          <p:nvPr/>
        </p:nvSpPr>
        <p:spPr>
          <a:xfrm>
            <a:off x="7223760" y="292608"/>
            <a:ext cx="1554480" cy="256032"/>
          </a:xfrm>
          <a:prstGeom prst="rect">
            <a:avLst/>
          </a:prstGeom>
          <a:solidFill>
            <a:srgbClr val="B85042"/>
          </a:solidFill>
          <a:ln/>
        </p:spPr>
        <p:txBody>
          <a:bodyPr/>
          <a:lstStyle/>
          <a:p>
            <a:endParaRPr lang="en-US"/>
          </a:p>
        </p:txBody>
      </p:sp>
      <p:sp>
        <p:nvSpPr>
          <p:cNvPr id="4" name="Text 2"/>
          <p:cNvSpPr/>
          <p:nvPr/>
        </p:nvSpPr>
        <p:spPr>
          <a:xfrm>
            <a:off x="7223760" y="292608"/>
            <a:ext cx="1554480" cy="256032"/>
          </a:xfrm>
          <a:prstGeom prst="rect">
            <a:avLst/>
          </a:prstGeom>
          <a:noFill/>
          <a:ln/>
        </p:spPr>
        <p:txBody>
          <a:bodyPr wrap="square" lIns="0" tIns="0" rIns="0" bIns="0" rtlCol="0" anchor="ctr"/>
          <a:lstStyle/>
          <a:p>
            <a:pPr marL="0" indent="0" algn="ctr">
              <a:buNone/>
            </a:pPr>
            <a:r>
              <a:rPr lang="en-US" sz="900" b="1" kern="0" spc="400" dirty="0">
                <a:solidFill>
                  <a:srgbClr val="FFFFFF"/>
                </a:solidFill>
                <a:latin typeface="Calibri" pitchFamily="34" charset="0"/>
                <a:ea typeface="Calibri" pitchFamily="34" charset="-122"/>
                <a:cs typeface="Calibri" pitchFamily="34" charset="-120"/>
              </a:rPr>
              <a:t>UNIVERSAL</a:t>
            </a:r>
            <a:endParaRPr lang="en-US" sz="900" dirty="0"/>
          </a:p>
        </p:txBody>
      </p:sp>
      <p:graphicFrame>
        <p:nvGraphicFramePr>
          <p:cNvPr id="23" name="Table 0"/>
          <p:cNvGraphicFramePr>
            <a:graphicFrameLocks noGrp="1"/>
          </p:cNvGraphicFramePr>
          <p:nvPr>
            <p:extLst>
              <p:ext uri="{D42A27DB-BD31-4B8C-83A1-F6EECF244321}">
                <p14:modId xmlns:p14="http://schemas.microsoft.com/office/powerpoint/2010/main" val="982437763"/>
              </p:ext>
            </p:extLst>
          </p:nvPr>
        </p:nvGraphicFramePr>
        <p:xfrm>
          <a:off x="457200" y="1188720"/>
          <a:ext cx="8229600" cy="3703320"/>
        </p:xfrm>
        <a:graphic>
          <a:graphicData uri="http://schemas.openxmlformats.org/drawingml/2006/table">
            <a:tbl>
              <a:tblPr/>
              <a:tblGrid>
                <a:gridCol w="2377440">
                  <a:extLst>
                    <a:ext uri="{9D8B030D-6E8A-4147-A177-3AD203B41FA5}">
                      <a16:colId xmlns:a16="http://schemas.microsoft.com/office/drawing/2014/main" val="20000"/>
                    </a:ext>
                  </a:extLst>
                </a:gridCol>
                <a:gridCol w="914400">
                  <a:extLst>
                    <a:ext uri="{9D8B030D-6E8A-4147-A177-3AD203B41FA5}">
                      <a16:colId xmlns:a16="http://schemas.microsoft.com/office/drawing/2014/main" val="20001"/>
                    </a:ext>
                  </a:extLst>
                </a:gridCol>
                <a:gridCol w="4937760">
                  <a:extLst>
                    <a:ext uri="{9D8B030D-6E8A-4147-A177-3AD203B41FA5}">
                      <a16:colId xmlns:a16="http://schemas.microsoft.com/office/drawing/2014/main" val="20002"/>
                    </a:ext>
                  </a:extLst>
                </a:gridCol>
              </a:tblGrid>
              <a:tr h="502920">
                <a:tc>
                  <a:txBody>
                    <a:bodyPr/>
                    <a:lstStyle/>
                    <a:p>
                      <a:pPr marL="0" indent="0" algn="l">
                        <a:buNone/>
                      </a:pPr>
                      <a:r>
                        <a:rPr lang="en-US" sz="1800" b="1" dirty="0">
                          <a:solidFill>
                            <a:srgbClr val="FFFFFF"/>
                          </a:solidFill>
                          <a:latin typeface="Calibri" pitchFamily="34" charset="0"/>
                          <a:ea typeface="Calibri" pitchFamily="34" charset="-122"/>
                          <a:cs typeface="Calibri" pitchFamily="34" charset="-120"/>
                        </a:rPr>
                        <a:t>RESOURCE</a:t>
                      </a:r>
                      <a:endParaRPr lang="en-US" sz="1800" dirty="0">
                        <a:latin typeface="Calibri" charset="0"/>
                        <a:ea typeface="Calibri" charset="0"/>
                        <a:cs typeface="Calibri" charset="0"/>
                      </a:endParaRPr>
                    </a:p>
                  </a:txBody>
                  <a:tcPr anchor="ctr">
                    <a:lnL w="6350" cap="flat" cmpd="sng" algn="ctr">
                      <a:solidFill>
                        <a:srgbClr val="D9CCAF"/>
                      </a:solidFill>
                      <a:prstDash val="solid"/>
                      <a:round/>
                      <a:headEnd type="none" w="med" len="med"/>
                      <a:tailEnd type="none" w="med" len="med"/>
                    </a:lnL>
                    <a:lnR w="6350" cap="flat" cmpd="sng" algn="ctr">
                      <a:solidFill>
                        <a:srgbClr val="D9CCAF"/>
                      </a:solidFill>
                      <a:prstDash val="solid"/>
                      <a:round/>
                      <a:headEnd type="none" w="med" len="med"/>
                      <a:tailEnd type="none" w="med" len="med"/>
                    </a:lnR>
                    <a:lnT w="6350" cap="flat" cmpd="sng" algn="ctr">
                      <a:solidFill>
                        <a:srgbClr val="D9CCAF"/>
                      </a:solidFill>
                      <a:prstDash val="solid"/>
                      <a:round/>
                      <a:headEnd type="none" w="med" len="med"/>
                      <a:tailEnd type="none" w="med" len="med"/>
                    </a:lnT>
                    <a:lnB w="6350" cap="flat" cmpd="sng" algn="ctr">
                      <a:solidFill>
                        <a:srgbClr val="D9CCAF"/>
                      </a:solidFill>
                      <a:prstDash val="solid"/>
                      <a:round/>
                      <a:headEnd type="none" w="med" len="med"/>
                      <a:tailEnd type="none" w="med" len="med"/>
                    </a:lnB>
                    <a:solidFill>
                      <a:srgbClr val="B85042"/>
                    </a:solidFill>
                  </a:tcPr>
                </a:tc>
                <a:tc>
                  <a:txBody>
                    <a:bodyPr/>
                    <a:lstStyle/>
                    <a:p>
                      <a:pPr marL="0" indent="0" algn="ctr">
                        <a:buNone/>
                      </a:pPr>
                      <a:r>
                        <a:rPr lang="en-US" sz="1800" b="1" dirty="0">
                          <a:solidFill>
                            <a:srgbClr val="FFFFFF"/>
                          </a:solidFill>
                          <a:latin typeface="Calibri" pitchFamily="34" charset="0"/>
                          <a:ea typeface="Calibri" pitchFamily="34" charset="-122"/>
                          <a:cs typeface="Calibri" pitchFamily="34" charset="-120"/>
                        </a:rPr>
                        <a:t>OK?</a:t>
                      </a:r>
                      <a:endParaRPr lang="en-US" sz="1800" dirty="0">
                        <a:latin typeface="Calibri" charset="0"/>
                        <a:ea typeface="Calibri" charset="0"/>
                        <a:cs typeface="Calibri" charset="0"/>
                      </a:endParaRPr>
                    </a:p>
                  </a:txBody>
                  <a:tcPr anchor="ctr">
                    <a:lnL w="6350" cap="flat" cmpd="sng" algn="ctr">
                      <a:solidFill>
                        <a:srgbClr val="D9CCAF"/>
                      </a:solidFill>
                      <a:prstDash val="solid"/>
                      <a:round/>
                      <a:headEnd type="none" w="med" len="med"/>
                      <a:tailEnd type="none" w="med" len="med"/>
                    </a:lnL>
                    <a:lnR w="6350" cap="flat" cmpd="sng" algn="ctr">
                      <a:solidFill>
                        <a:srgbClr val="D9CCAF"/>
                      </a:solidFill>
                      <a:prstDash val="solid"/>
                      <a:round/>
                      <a:headEnd type="none" w="med" len="med"/>
                      <a:tailEnd type="none" w="med" len="med"/>
                    </a:lnR>
                    <a:lnT w="6350" cap="flat" cmpd="sng" algn="ctr">
                      <a:solidFill>
                        <a:srgbClr val="D9CCAF"/>
                      </a:solidFill>
                      <a:prstDash val="solid"/>
                      <a:round/>
                      <a:headEnd type="none" w="med" len="med"/>
                      <a:tailEnd type="none" w="med" len="med"/>
                    </a:lnT>
                    <a:lnB w="6350" cap="flat" cmpd="sng" algn="ctr">
                      <a:solidFill>
                        <a:srgbClr val="D9CCAF"/>
                      </a:solidFill>
                      <a:prstDash val="solid"/>
                      <a:round/>
                      <a:headEnd type="none" w="med" len="med"/>
                      <a:tailEnd type="none" w="med" len="med"/>
                    </a:lnB>
                    <a:solidFill>
                      <a:srgbClr val="B85042"/>
                    </a:solidFill>
                  </a:tcPr>
                </a:tc>
                <a:tc>
                  <a:txBody>
                    <a:bodyPr/>
                    <a:lstStyle/>
                    <a:p>
                      <a:pPr marL="0" indent="0" algn="l">
                        <a:buNone/>
                      </a:pPr>
                      <a:r>
                        <a:rPr lang="en-US" sz="1800" b="1" dirty="0">
                          <a:solidFill>
                            <a:srgbClr val="FFFFFF"/>
                          </a:solidFill>
                          <a:latin typeface="Calibri" pitchFamily="34" charset="0"/>
                          <a:ea typeface="Calibri" pitchFamily="34" charset="-122"/>
                          <a:cs typeface="Calibri" pitchFamily="34" charset="-120"/>
                        </a:rPr>
                        <a:t>WHY</a:t>
                      </a:r>
                      <a:endParaRPr lang="en-US" sz="1800" dirty="0">
                        <a:latin typeface="Calibri" charset="0"/>
                        <a:ea typeface="Calibri" charset="0"/>
                        <a:cs typeface="Calibri" charset="0"/>
                      </a:endParaRPr>
                    </a:p>
                  </a:txBody>
                  <a:tcPr anchor="ctr">
                    <a:lnL w="6350" cap="flat" cmpd="sng" algn="ctr">
                      <a:solidFill>
                        <a:srgbClr val="D9CCAF"/>
                      </a:solidFill>
                      <a:prstDash val="solid"/>
                      <a:round/>
                      <a:headEnd type="none" w="med" len="med"/>
                      <a:tailEnd type="none" w="med" len="med"/>
                    </a:lnL>
                    <a:lnR w="6350" cap="flat" cmpd="sng" algn="ctr">
                      <a:solidFill>
                        <a:srgbClr val="D9CCAF"/>
                      </a:solidFill>
                      <a:prstDash val="solid"/>
                      <a:round/>
                      <a:headEnd type="none" w="med" len="med"/>
                      <a:tailEnd type="none" w="med" len="med"/>
                    </a:lnR>
                    <a:lnT w="6350" cap="flat" cmpd="sng" algn="ctr">
                      <a:solidFill>
                        <a:srgbClr val="D9CCAF"/>
                      </a:solidFill>
                      <a:prstDash val="solid"/>
                      <a:round/>
                      <a:headEnd type="none" w="med" len="med"/>
                      <a:tailEnd type="none" w="med" len="med"/>
                    </a:lnT>
                    <a:lnB w="6350" cap="flat" cmpd="sng" algn="ctr">
                      <a:solidFill>
                        <a:srgbClr val="D9CCAF"/>
                      </a:solidFill>
                      <a:prstDash val="solid"/>
                      <a:round/>
                      <a:headEnd type="none" w="med" len="med"/>
                      <a:tailEnd type="none" w="med" len="med"/>
                    </a:lnB>
                    <a:solidFill>
                      <a:srgbClr val="B85042"/>
                    </a:solidFill>
                  </a:tcPr>
                </a:tc>
                <a:extLst>
                  <a:ext uri="{0D108BD9-81ED-4DB2-BD59-A6C34878D82A}">
                    <a16:rowId xmlns:a16="http://schemas.microsoft.com/office/drawing/2014/main" val="10000"/>
                  </a:ext>
                </a:extLst>
              </a:tr>
              <a:tr h="502920">
                <a:tc>
                  <a:txBody>
                    <a:bodyPr/>
                    <a:lstStyle/>
                    <a:p>
                      <a:pPr marL="0" indent="0">
                        <a:buNone/>
                      </a:pPr>
                      <a:r>
                        <a:rPr lang="en-US" sz="1800" dirty="0">
                          <a:solidFill>
                            <a:srgbClr val="1F1F23"/>
                          </a:solidFill>
                          <a:latin typeface="Calibri" pitchFamily="34" charset="0"/>
                          <a:ea typeface="Calibri" pitchFamily="34" charset="-122"/>
                          <a:cs typeface="Calibri" pitchFamily="34" charset="-120"/>
                        </a:rPr>
                        <a:t>Dictionary</a:t>
                      </a:r>
                      <a:endParaRPr lang="en-US" sz="1800" dirty="0">
                        <a:latin typeface="Calibri" charset="0"/>
                        <a:ea typeface="Calibri" charset="0"/>
                        <a:cs typeface="Calibri" charset="0"/>
                      </a:endParaRPr>
                    </a:p>
                  </a:txBody>
                  <a:tcPr anchor="ctr">
                    <a:lnL w="6350" cap="flat" cmpd="sng" algn="ctr">
                      <a:solidFill>
                        <a:srgbClr val="D9CCAF"/>
                      </a:solidFill>
                      <a:prstDash val="solid"/>
                      <a:round/>
                      <a:headEnd type="none" w="med" len="med"/>
                      <a:tailEnd type="none" w="med" len="med"/>
                    </a:lnL>
                    <a:lnR w="6350" cap="flat" cmpd="sng" algn="ctr">
                      <a:solidFill>
                        <a:srgbClr val="D9CCAF"/>
                      </a:solidFill>
                      <a:prstDash val="solid"/>
                      <a:round/>
                      <a:headEnd type="none" w="med" len="med"/>
                      <a:tailEnd type="none" w="med" len="med"/>
                    </a:lnR>
                    <a:lnT w="6350" cap="flat" cmpd="sng" algn="ctr">
                      <a:solidFill>
                        <a:srgbClr val="D9CCAF"/>
                      </a:solidFill>
                      <a:prstDash val="solid"/>
                      <a:round/>
                      <a:headEnd type="none" w="med" len="med"/>
                      <a:tailEnd type="none" w="med" len="med"/>
                    </a:lnT>
                    <a:lnB w="6350" cap="flat" cmpd="sng" algn="ctr">
                      <a:solidFill>
                        <a:srgbClr val="D9CCAF"/>
                      </a:solidFill>
                      <a:prstDash val="solid"/>
                      <a:round/>
                      <a:headEnd type="none" w="med" len="med"/>
                      <a:tailEnd type="none" w="med" len="med"/>
                    </a:lnB>
                    <a:solidFill>
                      <a:srgbClr val="F8F4ED"/>
                    </a:solidFill>
                  </a:tcPr>
                </a:tc>
                <a:tc>
                  <a:txBody>
                    <a:bodyPr/>
                    <a:lstStyle/>
                    <a:p>
                      <a:pPr marL="0" indent="0" algn="ctr">
                        <a:buNone/>
                      </a:pPr>
                      <a:r>
                        <a:rPr lang="en-US" sz="1800" b="1" dirty="0">
                          <a:solidFill>
                            <a:srgbClr val="1E7A1E"/>
                          </a:solidFill>
                          <a:latin typeface="Calibri" pitchFamily="34" charset="0"/>
                          <a:ea typeface="Calibri" pitchFamily="34" charset="-122"/>
                          <a:cs typeface="Calibri" pitchFamily="34" charset="-120"/>
                        </a:rPr>
                        <a:t>Yes</a:t>
                      </a:r>
                      <a:endParaRPr lang="en-US" sz="1800" dirty="0">
                        <a:latin typeface="Calibri" charset="0"/>
                        <a:ea typeface="Calibri" charset="0"/>
                        <a:cs typeface="Calibri" charset="0"/>
                      </a:endParaRPr>
                    </a:p>
                  </a:txBody>
                  <a:tcPr anchor="ctr">
                    <a:lnL w="6350" cap="flat" cmpd="sng" algn="ctr">
                      <a:solidFill>
                        <a:srgbClr val="D9CCAF"/>
                      </a:solidFill>
                      <a:prstDash val="solid"/>
                      <a:round/>
                      <a:headEnd type="none" w="med" len="med"/>
                      <a:tailEnd type="none" w="med" len="med"/>
                    </a:lnL>
                    <a:lnR w="6350" cap="flat" cmpd="sng" algn="ctr">
                      <a:solidFill>
                        <a:srgbClr val="D9CCAF"/>
                      </a:solidFill>
                      <a:prstDash val="solid"/>
                      <a:round/>
                      <a:headEnd type="none" w="med" len="med"/>
                      <a:tailEnd type="none" w="med" len="med"/>
                    </a:lnR>
                    <a:lnT w="6350" cap="flat" cmpd="sng" algn="ctr">
                      <a:solidFill>
                        <a:srgbClr val="D9CCAF"/>
                      </a:solidFill>
                      <a:prstDash val="solid"/>
                      <a:round/>
                      <a:headEnd type="none" w="med" len="med"/>
                      <a:tailEnd type="none" w="med" len="med"/>
                    </a:lnT>
                    <a:lnB w="6350" cap="flat" cmpd="sng" algn="ctr">
                      <a:solidFill>
                        <a:srgbClr val="D9CCAF"/>
                      </a:solidFill>
                      <a:prstDash val="solid"/>
                      <a:round/>
                      <a:headEnd type="none" w="med" len="med"/>
                      <a:tailEnd type="none" w="med" len="med"/>
                    </a:lnB>
                    <a:solidFill>
                      <a:srgbClr val="F8F4ED"/>
                    </a:solidFill>
                  </a:tcPr>
                </a:tc>
                <a:tc>
                  <a:txBody>
                    <a:bodyPr/>
                    <a:lstStyle/>
                    <a:p>
                      <a:pPr marL="0" indent="0">
                        <a:buNone/>
                      </a:pPr>
                      <a:r>
                        <a:rPr lang="en-US" sz="1800" dirty="0">
                          <a:solidFill>
                            <a:srgbClr val="1F1F23"/>
                          </a:solidFill>
                          <a:latin typeface="Calibri" pitchFamily="34" charset="0"/>
                          <a:ea typeface="Calibri" pitchFamily="34" charset="-122"/>
                          <a:cs typeface="Calibri" pitchFamily="34" charset="-120"/>
                        </a:rPr>
                        <a:t>Vocabulary growth</a:t>
                      </a:r>
                      <a:endParaRPr lang="en-US" sz="1800" dirty="0">
                        <a:latin typeface="Calibri" charset="0"/>
                        <a:ea typeface="Calibri" charset="0"/>
                        <a:cs typeface="Calibri" charset="0"/>
                      </a:endParaRPr>
                    </a:p>
                  </a:txBody>
                  <a:tcPr anchor="ctr">
                    <a:lnL w="6350" cap="flat" cmpd="sng" algn="ctr">
                      <a:solidFill>
                        <a:srgbClr val="D9CCAF"/>
                      </a:solidFill>
                      <a:prstDash val="solid"/>
                      <a:round/>
                      <a:headEnd type="none" w="med" len="med"/>
                      <a:tailEnd type="none" w="med" len="med"/>
                    </a:lnL>
                    <a:lnR w="6350" cap="flat" cmpd="sng" algn="ctr">
                      <a:solidFill>
                        <a:srgbClr val="D9CCAF"/>
                      </a:solidFill>
                      <a:prstDash val="solid"/>
                      <a:round/>
                      <a:headEnd type="none" w="med" len="med"/>
                      <a:tailEnd type="none" w="med" len="med"/>
                    </a:lnR>
                    <a:lnT w="6350" cap="flat" cmpd="sng" algn="ctr">
                      <a:solidFill>
                        <a:srgbClr val="D9CCAF"/>
                      </a:solidFill>
                      <a:prstDash val="solid"/>
                      <a:round/>
                      <a:headEnd type="none" w="med" len="med"/>
                      <a:tailEnd type="none" w="med" len="med"/>
                    </a:lnT>
                    <a:lnB w="6350" cap="flat" cmpd="sng" algn="ctr">
                      <a:solidFill>
                        <a:srgbClr val="D9CCAF"/>
                      </a:solidFill>
                      <a:prstDash val="solid"/>
                      <a:round/>
                      <a:headEnd type="none" w="med" len="med"/>
                      <a:tailEnd type="none" w="med" len="med"/>
                    </a:lnB>
                    <a:solidFill>
                      <a:srgbClr val="F8F4ED"/>
                    </a:solidFill>
                  </a:tcPr>
                </a:tc>
                <a:extLst>
                  <a:ext uri="{0D108BD9-81ED-4DB2-BD59-A6C34878D82A}">
                    <a16:rowId xmlns:a16="http://schemas.microsoft.com/office/drawing/2014/main" val="10001"/>
                  </a:ext>
                </a:extLst>
              </a:tr>
              <a:tr h="502920">
                <a:tc>
                  <a:txBody>
                    <a:bodyPr/>
                    <a:lstStyle/>
                    <a:p>
                      <a:pPr marL="0" indent="0">
                        <a:buNone/>
                      </a:pPr>
                      <a:r>
                        <a:rPr lang="en-US" sz="1800" dirty="0">
                          <a:solidFill>
                            <a:srgbClr val="1F1F23"/>
                          </a:solidFill>
                          <a:latin typeface="Calibri" pitchFamily="34" charset="0"/>
                          <a:ea typeface="Calibri" pitchFamily="34" charset="-122"/>
                          <a:cs typeface="Calibri" pitchFamily="34" charset="-120"/>
                        </a:rPr>
                        <a:t>Copy &amp; paste</a:t>
                      </a:r>
                      <a:endParaRPr lang="en-US" sz="1800" dirty="0">
                        <a:latin typeface="Calibri" charset="0"/>
                        <a:ea typeface="Calibri" charset="0"/>
                        <a:cs typeface="Calibri" charset="0"/>
                      </a:endParaRPr>
                    </a:p>
                  </a:txBody>
                  <a:tcPr anchor="ctr">
                    <a:lnL w="6350" cap="flat" cmpd="sng" algn="ctr">
                      <a:solidFill>
                        <a:srgbClr val="D9CCAF"/>
                      </a:solidFill>
                      <a:prstDash val="solid"/>
                      <a:round/>
                      <a:headEnd type="none" w="med" len="med"/>
                      <a:tailEnd type="none" w="med" len="med"/>
                    </a:lnL>
                    <a:lnR w="6350" cap="flat" cmpd="sng" algn="ctr">
                      <a:solidFill>
                        <a:srgbClr val="D9CCAF"/>
                      </a:solidFill>
                      <a:prstDash val="solid"/>
                      <a:round/>
                      <a:headEnd type="none" w="med" len="med"/>
                      <a:tailEnd type="none" w="med" len="med"/>
                    </a:lnR>
                    <a:lnT w="6350" cap="flat" cmpd="sng" algn="ctr">
                      <a:solidFill>
                        <a:srgbClr val="D9CCAF"/>
                      </a:solidFill>
                      <a:prstDash val="solid"/>
                      <a:round/>
                      <a:headEnd type="none" w="med" len="med"/>
                      <a:tailEnd type="none" w="med" len="med"/>
                    </a:lnT>
                    <a:lnB w="6350" cap="flat" cmpd="sng" algn="ctr">
                      <a:solidFill>
                        <a:srgbClr val="D9CCAF"/>
                      </a:solidFill>
                      <a:prstDash val="solid"/>
                      <a:round/>
                      <a:headEnd type="none" w="med" len="med"/>
                      <a:tailEnd type="none" w="med" len="med"/>
                    </a:lnB>
                    <a:solidFill>
                      <a:srgbClr val="F8F4ED"/>
                    </a:solidFill>
                  </a:tcPr>
                </a:tc>
                <a:tc>
                  <a:txBody>
                    <a:bodyPr/>
                    <a:lstStyle/>
                    <a:p>
                      <a:pPr marL="0" indent="0" algn="ctr">
                        <a:buNone/>
                      </a:pPr>
                      <a:r>
                        <a:rPr lang="en-US" sz="1800" b="1" dirty="0">
                          <a:solidFill>
                            <a:srgbClr val="C0392B"/>
                          </a:solidFill>
                          <a:latin typeface="Calibri" pitchFamily="34" charset="0"/>
                          <a:ea typeface="Calibri" pitchFamily="34" charset="-122"/>
                          <a:cs typeface="Calibri" pitchFamily="34" charset="-120"/>
                        </a:rPr>
                        <a:t>No</a:t>
                      </a:r>
                      <a:endParaRPr lang="en-US" sz="1800" dirty="0">
                        <a:latin typeface="Calibri" charset="0"/>
                        <a:ea typeface="Calibri" charset="0"/>
                        <a:cs typeface="Calibri" charset="0"/>
                      </a:endParaRPr>
                    </a:p>
                  </a:txBody>
                  <a:tcPr anchor="ctr">
                    <a:lnL w="6350" cap="flat" cmpd="sng" algn="ctr">
                      <a:solidFill>
                        <a:srgbClr val="D9CCAF"/>
                      </a:solidFill>
                      <a:prstDash val="solid"/>
                      <a:round/>
                      <a:headEnd type="none" w="med" len="med"/>
                      <a:tailEnd type="none" w="med" len="med"/>
                    </a:lnL>
                    <a:lnR w="6350" cap="flat" cmpd="sng" algn="ctr">
                      <a:solidFill>
                        <a:srgbClr val="D9CCAF"/>
                      </a:solidFill>
                      <a:prstDash val="solid"/>
                      <a:round/>
                      <a:headEnd type="none" w="med" len="med"/>
                      <a:tailEnd type="none" w="med" len="med"/>
                    </a:lnR>
                    <a:lnT w="6350" cap="flat" cmpd="sng" algn="ctr">
                      <a:solidFill>
                        <a:srgbClr val="D9CCAF"/>
                      </a:solidFill>
                      <a:prstDash val="solid"/>
                      <a:round/>
                      <a:headEnd type="none" w="med" len="med"/>
                      <a:tailEnd type="none" w="med" len="med"/>
                    </a:lnT>
                    <a:lnB w="6350" cap="flat" cmpd="sng" algn="ctr">
                      <a:solidFill>
                        <a:srgbClr val="D9CCAF"/>
                      </a:solidFill>
                      <a:prstDash val="solid"/>
                      <a:round/>
                      <a:headEnd type="none" w="med" len="med"/>
                      <a:tailEnd type="none" w="med" len="med"/>
                    </a:lnB>
                    <a:solidFill>
                      <a:srgbClr val="F8F4ED"/>
                    </a:solidFill>
                  </a:tcPr>
                </a:tc>
                <a:tc>
                  <a:txBody>
                    <a:bodyPr/>
                    <a:lstStyle/>
                    <a:p>
                      <a:pPr marL="0" indent="0">
                        <a:buNone/>
                      </a:pPr>
                      <a:r>
                        <a:rPr lang="en-US" sz="1800" dirty="0">
                          <a:solidFill>
                            <a:srgbClr val="1F1F23"/>
                          </a:solidFill>
                          <a:latin typeface="Calibri" pitchFamily="34" charset="0"/>
                          <a:ea typeface="Calibri" pitchFamily="34" charset="-122"/>
                          <a:cs typeface="Calibri" pitchFamily="34" charset="-120"/>
                        </a:rPr>
                        <a:t>Word-swap doesn't make thinking yours</a:t>
                      </a:r>
                      <a:endParaRPr lang="en-US" sz="1800" dirty="0">
                        <a:latin typeface="Calibri" charset="0"/>
                        <a:ea typeface="Calibri" charset="0"/>
                        <a:cs typeface="Calibri" charset="0"/>
                      </a:endParaRPr>
                    </a:p>
                  </a:txBody>
                  <a:tcPr anchor="ctr">
                    <a:lnL w="6350" cap="flat" cmpd="sng" algn="ctr">
                      <a:solidFill>
                        <a:srgbClr val="D9CCAF"/>
                      </a:solidFill>
                      <a:prstDash val="solid"/>
                      <a:round/>
                      <a:headEnd type="none" w="med" len="med"/>
                      <a:tailEnd type="none" w="med" len="med"/>
                    </a:lnL>
                    <a:lnR w="6350" cap="flat" cmpd="sng" algn="ctr">
                      <a:solidFill>
                        <a:srgbClr val="D9CCAF"/>
                      </a:solidFill>
                      <a:prstDash val="solid"/>
                      <a:round/>
                      <a:headEnd type="none" w="med" len="med"/>
                      <a:tailEnd type="none" w="med" len="med"/>
                    </a:lnR>
                    <a:lnT w="6350" cap="flat" cmpd="sng" algn="ctr">
                      <a:solidFill>
                        <a:srgbClr val="D9CCAF"/>
                      </a:solidFill>
                      <a:prstDash val="solid"/>
                      <a:round/>
                      <a:headEnd type="none" w="med" len="med"/>
                      <a:tailEnd type="none" w="med" len="med"/>
                    </a:lnT>
                    <a:lnB w="6350" cap="flat" cmpd="sng" algn="ctr">
                      <a:solidFill>
                        <a:srgbClr val="D9CCAF"/>
                      </a:solidFill>
                      <a:prstDash val="solid"/>
                      <a:round/>
                      <a:headEnd type="none" w="med" len="med"/>
                      <a:tailEnd type="none" w="med" len="med"/>
                    </a:lnB>
                    <a:solidFill>
                      <a:srgbClr val="F8F4ED"/>
                    </a:solidFill>
                  </a:tcPr>
                </a:tc>
                <a:extLst>
                  <a:ext uri="{0D108BD9-81ED-4DB2-BD59-A6C34878D82A}">
                    <a16:rowId xmlns:a16="http://schemas.microsoft.com/office/drawing/2014/main" val="10002"/>
                  </a:ext>
                </a:extLst>
              </a:tr>
              <a:tr h="502920">
                <a:tc>
                  <a:txBody>
                    <a:bodyPr/>
                    <a:lstStyle/>
                    <a:p>
                      <a:pPr marL="0" indent="0">
                        <a:buNone/>
                      </a:pPr>
                      <a:r>
                        <a:rPr lang="en-US" sz="1800" dirty="0">
                          <a:solidFill>
                            <a:srgbClr val="1F1F23"/>
                          </a:solidFill>
                          <a:latin typeface="Calibri" pitchFamily="34" charset="0"/>
                          <a:ea typeface="Calibri" pitchFamily="34" charset="-122"/>
                          <a:cs typeface="Calibri" pitchFamily="34" charset="-120"/>
                        </a:rPr>
                        <a:t>Google Translate, single words</a:t>
                      </a:r>
                      <a:endParaRPr lang="en-US" sz="1800" dirty="0">
                        <a:latin typeface="Calibri" charset="0"/>
                        <a:ea typeface="Calibri" charset="0"/>
                        <a:cs typeface="Calibri" charset="0"/>
                      </a:endParaRPr>
                    </a:p>
                  </a:txBody>
                  <a:tcPr anchor="ctr">
                    <a:lnL w="6350" cap="flat" cmpd="sng" algn="ctr">
                      <a:solidFill>
                        <a:srgbClr val="D9CCAF"/>
                      </a:solidFill>
                      <a:prstDash val="solid"/>
                      <a:round/>
                      <a:headEnd type="none" w="med" len="med"/>
                      <a:tailEnd type="none" w="med" len="med"/>
                    </a:lnL>
                    <a:lnR w="6350" cap="flat" cmpd="sng" algn="ctr">
                      <a:solidFill>
                        <a:srgbClr val="D9CCAF"/>
                      </a:solidFill>
                      <a:prstDash val="solid"/>
                      <a:round/>
                      <a:headEnd type="none" w="med" len="med"/>
                      <a:tailEnd type="none" w="med" len="med"/>
                    </a:lnR>
                    <a:lnT w="6350" cap="flat" cmpd="sng" algn="ctr">
                      <a:solidFill>
                        <a:srgbClr val="D9CCAF"/>
                      </a:solidFill>
                      <a:prstDash val="solid"/>
                      <a:round/>
                      <a:headEnd type="none" w="med" len="med"/>
                      <a:tailEnd type="none" w="med" len="med"/>
                    </a:lnT>
                    <a:lnB w="6350" cap="flat" cmpd="sng" algn="ctr">
                      <a:solidFill>
                        <a:srgbClr val="D9CCAF"/>
                      </a:solidFill>
                      <a:prstDash val="solid"/>
                      <a:round/>
                      <a:headEnd type="none" w="med" len="med"/>
                      <a:tailEnd type="none" w="med" len="med"/>
                    </a:lnB>
                    <a:solidFill>
                      <a:srgbClr val="F8F4ED"/>
                    </a:solidFill>
                  </a:tcPr>
                </a:tc>
                <a:tc>
                  <a:txBody>
                    <a:bodyPr/>
                    <a:lstStyle/>
                    <a:p>
                      <a:pPr marL="0" indent="0" algn="ctr">
                        <a:buNone/>
                      </a:pPr>
                      <a:r>
                        <a:rPr lang="en-US" sz="1800" b="1" dirty="0">
                          <a:solidFill>
                            <a:srgbClr val="1E7A1E"/>
                          </a:solidFill>
                          <a:latin typeface="Calibri" pitchFamily="34" charset="0"/>
                          <a:ea typeface="Calibri" pitchFamily="34" charset="-122"/>
                          <a:cs typeface="Calibri" pitchFamily="34" charset="-120"/>
                        </a:rPr>
                        <a:t>Yes</a:t>
                      </a:r>
                      <a:endParaRPr lang="en-US" sz="1800" dirty="0">
                        <a:latin typeface="Calibri" charset="0"/>
                        <a:ea typeface="Calibri" charset="0"/>
                        <a:cs typeface="Calibri" charset="0"/>
                      </a:endParaRPr>
                    </a:p>
                  </a:txBody>
                  <a:tcPr anchor="ctr">
                    <a:lnL w="6350" cap="flat" cmpd="sng" algn="ctr">
                      <a:solidFill>
                        <a:srgbClr val="D9CCAF"/>
                      </a:solidFill>
                      <a:prstDash val="solid"/>
                      <a:round/>
                      <a:headEnd type="none" w="med" len="med"/>
                      <a:tailEnd type="none" w="med" len="med"/>
                    </a:lnL>
                    <a:lnR w="6350" cap="flat" cmpd="sng" algn="ctr">
                      <a:solidFill>
                        <a:srgbClr val="D9CCAF"/>
                      </a:solidFill>
                      <a:prstDash val="solid"/>
                      <a:round/>
                      <a:headEnd type="none" w="med" len="med"/>
                      <a:tailEnd type="none" w="med" len="med"/>
                    </a:lnR>
                    <a:lnT w="6350" cap="flat" cmpd="sng" algn="ctr">
                      <a:solidFill>
                        <a:srgbClr val="D9CCAF"/>
                      </a:solidFill>
                      <a:prstDash val="solid"/>
                      <a:round/>
                      <a:headEnd type="none" w="med" len="med"/>
                      <a:tailEnd type="none" w="med" len="med"/>
                    </a:lnT>
                    <a:lnB w="6350" cap="flat" cmpd="sng" algn="ctr">
                      <a:solidFill>
                        <a:srgbClr val="D9CCAF"/>
                      </a:solidFill>
                      <a:prstDash val="solid"/>
                      <a:round/>
                      <a:headEnd type="none" w="med" len="med"/>
                      <a:tailEnd type="none" w="med" len="med"/>
                    </a:lnB>
                    <a:solidFill>
                      <a:srgbClr val="F8F4ED"/>
                    </a:solidFill>
                  </a:tcPr>
                </a:tc>
                <a:tc>
                  <a:txBody>
                    <a:bodyPr/>
                    <a:lstStyle/>
                    <a:p>
                      <a:pPr marL="0" indent="0">
                        <a:buNone/>
                      </a:pPr>
                      <a:r>
                        <a:rPr lang="en-US" sz="1800" dirty="0">
                          <a:solidFill>
                            <a:srgbClr val="1F1F23"/>
                          </a:solidFill>
                          <a:latin typeface="Calibri" pitchFamily="34" charset="0"/>
                          <a:ea typeface="Calibri" pitchFamily="34" charset="-122"/>
                          <a:cs typeface="Calibri" pitchFamily="34" charset="-120"/>
                        </a:rPr>
                        <a:t>Translation aid is growth</a:t>
                      </a:r>
                      <a:endParaRPr lang="en-US" sz="1800" dirty="0">
                        <a:latin typeface="Calibri" charset="0"/>
                        <a:ea typeface="Calibri" charset="0"/>
                        <a:cs typeface="Calibri" charset="0"/>
                      </a:endParaRPr>
                    </a:p>
                  </a:txBody>
                  <a:tcPr anchor="ctr">
                    <a:lnL w="6350" cap="flat" cmpd="sng" algn="ctr">
                      <a:solidFill>
                        <a:srgbClr val="D9CCAF"/>
                      </a:solidFill>
                      <a:prstDash val="solid"/>
                      <a:round/>
                      <a:headEnd type="none" w="med" len="med"/>
                      <a:tailEnd type="none" w="med" len="med"/>
                    </a:lnL>
                    <a:lnR w="6350" cap="flat" cmpd="sng" algn="ctr">
                      <a:solidFill>
                        <a:srgbClr val="D9CCAF"/>
                      </a:solidFill>
                      <a:prstDash val="solid"/>
                      <a:round/>
                      <a:headEnd type="none" w="med" len="med"/>
                      <a:tailEnd type="none" w="med" len="med"/>
                    </a:lnR>
                    <a:lnT w="6350" cap="flat" cmpd="sng" algn="ctr">
                      <a:solidFill>
                        <a:srgbClr val="D9CCAF"/>
                      </a:solidFill>
                      <a:prstDash val="solid"/>
                      <a:round/>
                      <a:headEnd type="none" w="med" len="med"/>
                      <a:tailEnd type="none" w="med" len="med"/>
                    </a:lnT>
                    <a:lnB w="6350" cap="flat" cmpd="sng" algn="ctr">
                      <a:solidFill>
                        <a:srgbClr val="D9CCAF"/>
                      </a:solidFill>
                      <a:prstDash val="solid"/>
                      <a:round/>
                      <a:headEnd type="none" w="med" len="med"/>
                      <a:tailEnd type="none" w="med" len="med"/>
                    </a:lnB>
                    <a:solidFill>
                      <a:srgbClr val="F8F4ED"/>
                    </a:solidFill>
                  </a:tcPr>
                </a:tc>
                <a:extLst>
                  <a:ext uri="{0D108BD9-81ED-4DB2-BD59-A6C34878D82A}">
                    <a16:rowId xmlns:a16="http://schemas.microsoft.com/office/drawing/2014/main" val="10003"/>
                  </a:ext>
                </a:extLst>
              </a:tr>
              <a:tr h="502920">
                <a:tc>
                  <a:txBody>
                    <a:bodyPr/>
                    <a:lstStyle/>
                    <a:p>
                      <a:pPr marL="0" indent="0">
                        <a:buNone/>
                      </a:pPr>
                      <a:r>
                        <a:rPr lang="en-US" sz="1800" dirty="0">
                          <a:solidFill>
                            <a:srgbClr val="1F1F23"/>
                          </a:solidFill>
                          <a:latin typeface="Calibri" pitchFamily="34" charset="0"/>
                          <a:ea typeface="Calibri" pitchFamily="34" charset="-122"/>
                          <a:cs typeface="Calibri" pitchFamily="34" charset="-120"/>
                        </a:rPr>
                        <a:t>Google Translate, full sentences</a:t>
                      </a:r>
                      <a:endParaRPr lang="en-US" sz="1800" dirty="0">
                        <a:latin typeface="Calibri" charset="0"/>
                        <a:ea typeface="Calibri" charset="0"/>
                        <a:cs typeface="Calibri" charset="0"/>
                      </a:endParaRPr>
                    </a:p>
                  </a:txBody>
                  <a:tcPr anchor="ctr">
                    <a:lnL w="6350" cap="flat" cmpd="sng" algn="ctr">
                      <a:solidFill>
                        <a:srgbClr val="D9CCAF"/>
                      </a:solidFill>
                      <a:prstDash val="solid"/>
                      <a:round/>
                      <a:headEnd type="none" w="med" len="med"/>
                      <a:tailEnd type="none" w="med" len="med"/>
                    </a:lnL>
                    <a:lnR w="6350" cap="flat" cmpd="sng" algn="ctr">
                      <a:solidFill>
                        <a:srgbClr val="D9CCAF"/>
                      </a:solidFill>
                      <a:prstDash val="solid"/>
                      <a:round/>
                      <a:headEnd type="none" w="med" len="med"/>
                      <a:tailEnd type="none" w="med" len="med"/>
                    </a:lnR>
                    <a:lnT w="6350" cap="flat" cmpd="sng" algn="ctr">
                      <a:solidFill>
                        <a:srgbClr val="D9CCAF"/>
                      </a:solidFill>
                      <a:prstDash val="solid"/>
                      <a:round/>
                      <a:headEnd type="none" w="med" len="med"/>
                      <a:tailEnd type="none" w="med" len="med"/>
                    </a:lnT>
                    <a:lnB w="6350" cap="flat" cmpd="sng" algn="ctr">
                      <a:solidFill>
                        <a:srgbClr val="D9CCAF"/>
                      </a:solidFill>
                      <a:prstDash val="solid"/>
                      <a:round/>
                      <a:headEnd type="none" w="med" len="med"/>
                      <a:tailEnd type="none" w="med" len="med"/>
                    </a:lnB>
                    <a:solidFill>
                      <a:srgbClr val="F8F4ED"/>
                    </a:solidFill>
                  </a:tcPr>
                </a:tc>
                <a:tc>
                  <a:txBody>
                    <a:bodyPr/>
                    <a:lstStyle/>
                    <a:p>
                      <a:pPr marL="0" indent="0" algn="ctr">
                        <a:buNone/>
                      </a:pPr>
                      <a:r>
                        <a:rPr lang="en-US" sz="1800" b="1" dirty="0">
                          <a:solidFill>
                            <a:srgbClr val="C0392B"/>
                          </a:solidFill>
                          <a:latin typeface="Calibri" pitchFamily="34" charset="0"/>
                          <a:ea typeface="Calibri" pitchFamily="34" charset="-122"/>
                          <a:cs typeface="Calibri" pitchFamily="34" charset="-120"/>
                        </a:rPr>
                        <a:t>No</a:t>
                      </a:r>
                      <a:endParaRPr lang="en-US" sz="1800" dirty="0">
                        <a:latin typeface="Calibri" charset="0"/>
                        <a:ea typeface="Calibri" charset="0"/>
                        <a:cs typeface="Calibri" charset="0"/>
                      </a:endParaRPr>
                    </a:p>
                  </a:txBody>
                  <a:tcPr anchor="ctr">
                    <a:lnL w="6350" cap="flat" cmpd="sng" algn="ctr">
                      <a:solidFill>
                        <a:srgbClr val="D9CCAF"/>
                      </a:solidFill>
                      <a:prstDash val="solid"/>
                      <a:round/>
                      <a:headEnd type="none" w="med" len="med"/>
                      <a:tailEnd type="none" w="med" len="med"/>
                    </a:lnL>
                    <a:lnR w="6350" cap="flat" cmpd="sng" algn="ctr">
                      <a:solidFill>
                        <a:srgbClr val="D9CCAF"/>
                      </a:solidFill>
                      <a:prstDash val="solid"/>
                      <a:round/>
                      <a:headEnd type="none" w="med" len="med"/>
                      <a:tailEnd type="none" w="med" len="med"/>
                    </a:lnR>
                    <a:lnT w="6350" cap="flat" cmpd="sng" algn="ctr">
                      <a:solidFill>
                        <a:srgbClr val="D9CCAF"/>
                      </a:solidFill>
                      <a:prstDash val="solid"/>
                      <a:round/>
                      <a:headEnd type="none" w="med" len="med"/>
                      <a:tailEnd type="none" w="med" len="med"/>
                    </a:lnT>
                    <a:lnB w="6350" cap="flat" cmpd="sng" algn="ctr">
                      <a:solidFill>
                        <a:srgbClr val="D9CCAF"/>
                      </a:solidFill>
                      <a:prstDash val="solid"/>
                      <a:round/>
                      <a:headEnd type="none" w="med" len="med"/>
                      <a:tailEnd type="none" w="med" len="med"/>
                    </a:lnB>
                    <a:solidFill>
                      <a:srgbClr val="F8F4ED"/>
                    </a:solidFill>
                  </a:tcPr>
                </a:tc>
                <a:tc>
                  <a:txBody>
                    <a:bodyPr/>
                    <a:lstStyle/>
                    <a:p>
                      <a:pPr marL="0" indent="0">
                        <a:buNone/>
                      </a:pPr>
                      <a:r>
                        <a:rPr lang="en-US" sz="1800" dirty="0">
                          <a:solidFill>
                            <a:srgbClr val="1F1F23"/>
                          </a:solidFill>
                          <a:latin typeface="Calibri" pitchFamily="34" charset="0"/>
                          <a:ea typeface="Calibri" pitchFamily="34" charset="-122"/>
                          <a:cs typeface="Calibri" pitchFamily="34" charset="-120"/>
                        </a:rPr>
                        <a:t>The brain isn't thinking</a:t>
                      </a:r>
                      <a:endParaRPr lang="en-US" sz="1800" dirty="0">
                        <a:latin typeface="Calibri" charset="0"/>
                        <a:ea typeface="Calibri" charset="0"/>
                        <a:cs typeface="Calibri" charset="0"/>
                      </a:endParaRPr>
                    </a:p>
                  </a:txBody>
                  <a:tcPr anchor="ctr">
                    <a:lnL w="6350" cap="flat" cmpd="sng" algn="ctr">
                      <a:solidFill>
                        <a:srgbClr val="D9CCAF"/>
                      </a:solidFill>
                      <a:prstDash val="solid"/>
                      <a:round/>
                      <a:headEnd type="none" w="med" len="med"/>
                      <a:tailEnd type="none" w="med" len="med"/>
                    </a:lnL>
                    <a:lnR w="6350" cap="flat" cmpd="sng" algn="ctr">
                      <a:solidFill>
                        <a:srgbClr val="D9CCAF"/>
                      </a:solidFill>
                      <a:prstDash val="solid"/>
                      <a:round/>
                      <a:headEnd type="none" w="med" len="med"/>
                      <a:tailEnd type="none" w="med" len="med"/>
                    </a:lnR>
                    <a:lnT w="6350" cap="flat" cmpd="sng" algn="ctr">
                      <a:solidFill>
                        <a:srgbClr val="D9CCAF"/>
                      </a:solidFill>
                      <a:prstDash val="solid"/>
                      <a:round/>
                      <a:headEnd type="none" w="med" len="med"/>
                      <a:tailEnd type="none" w="med" len="med"/>
                    </a:lnT>
                    <a:lnB w="6350" cap="flat" cmpd="sng" algn="ctr">
                      <a:solidFill>
                        <a:srgbClr val="D9CCAF"/>
                      </a:solidFill>
                      <a:prstDash val="solid"/>
                      <a:round/>
                      <a:headEnd type="none" w="med" len="med"/>
                      <a:tailEnd type="none" w="med" len="med"/>
                    </a:lnB>
                    <a:solidFill>
                      <a:srgbClr val="F8F4ED"/>
                    </a:solidFill>
                  </a:tcPr>
                </a:tc>
                <a:extLst>
                  <a:ext uri="{0D108BD9-81ED-4DB2-BD59-A6C34878D82A}">
                    <a16:rowId xmlns:a16="http://schemas.microsoft.com/office/drawing/2014/main" val="10004"/>
                  </a:ext>
                </a:extLst>
              </a:tr>
              <a:tr h="502920">
                <a:tc>
                  <a:txBody>
                    <a:bodyPr/>
                    <a:lstStyle/>
                    <a:p>
                      <a:pPr marL="0" indent="0">
                        <a:buNone/>
                      </a:pPr>
                      <a:r>
                        <a:rPr lang="en-US" sz="1800" dirty="0">
                          <a:solidFill>
                            <a:srgbClr val="1F1F23"/>
                          </a:solidFill>
                          <a:latin typeface="Calibri" pitchFamily="34" charset="0"/>
                          <a:ea typeface="Calibri" pitchFamily="34" charset="-122"/>
                          <a:cs typeface="Calibri" pitchFamily="34" charset="-120"/>
                        </a:rPr>
                        <a:t>AI / ChatGPT</a:t>
                      </a:r>
                      <a:endParaRPr lang="en-US" sz="1800" dirty="0">
                        <a:latin typeface="Calibri" charset="0"/>
                        <a:ea typeface="Calibri" charset="0"/>
                        <a:cs typeface="Calibri" charset="0"/>
                      </a:endParaRPr>
                    </a:p>
                  </a:txBody>
                  <a:tcPr anchor="ctr">
                    <a:lnL w="6350" cap="flat" cmpd="sng" algn="ctr">
                      <a:solidFill>
                        <a:srgbClr val="D9CCAF"/>
                      </a:solidFill>
                      <a:prstDash val="solid"/>
                      <a:round/>
                      <a:headEnd type="none" w="med" len="med"/>
                      <a:tailEnd type="none" w="med" len="med"/>
                    </a:lnL>
                    <a:lnR w="6350" cap="flat" cmpd="sng" algn="ctr">
                      <a:solidFill>
                        <a:srgbClr val="D9CCAF"/>
                      </a:solidFill>
                      <a:prstDash val="solid"/>
                      <a:round/>
                      <a:headEnd type="none" w="med" len="med"/>
                      <a:tailEnd type="none" w="med" len="med"/>
                    </a:lnR>
                    <a:lnT w="6350" cap="flat" cmpd="sng" algn="ctr">
                      <a:solidFill>
                        <a:srgbClr val="D9CCAF"/>
                      </a:solidFill>
                      <a:prstDash val="solid"/>
                      <a:round/>
                      <a:headEnd type="none" w="med" len="med"/>
                      <a:tailEnd type="none" w="med" len="med"/>
                    </a:lnT>
                    <a:lnB w="6350" cap="flat" cmpd="sng" algn="ctr">
                      <a:solidFill>
                        <a:srgbClr val="D9CCAF"/>
                      </a:solidFill>
                      <a:prstDash val="solid"/>
                      <a:round/>
                      <a:headEnd type="none" w="med" len="med"/>
                      <a:tailEnd type="none" w="med" len="med"/>
                    </a:lnB>
                    <a:solidFill>
                      <a:srgbClr val="F8F4ED"/>
                    </a:solidFill>
                  </a:tcPr>
                </a:tc>
                <a:tc>
                  <a:txBody>
                    <a:bodyPr/>
                    <a:lstStyle/>
                    <a:p>
                      <a:pPr marL="0" indent="0" algn="ctr">
                        <a:buNone/>
                      </a:pPr>
                      <a:r>
                        <a:rPr lang="en-US" sz="1800" b="1" dirty="0">
                          <a:solidFill>
                            <a:srgbClr val="B8740A"/>
                          </a:solidFill>
                          <a:latin typeface="Calibri" pitchFamily="34" charset="0"/>
                          <a:ea typeface="Calibri" pitchFamily="34" charset="-122"/>
                          <a:cs typeface="Calibri" pitchFamily="34" charset="-120"/>
                        </a:rPr>
                        <a:t>Some-times</a:t>
                      </a:r>
                      <a:endParaRPr lang="en-US" sz="1800" dirty="0">
                        <a:latin typeface="Calibri" charset="0"/>
                        <a:ea typeface="Calibri" charset="0"/>
                        <a:cs typeface="Calibri" charset="0"/>
                      </a:endParaRPr>
                    </a:p>
                  </a:txBody>
                  <a:tcPr anchor="ctr">
                    <a:lnL w="6350" cap="flat" cmpd="sng" algn="ctr">
                      <a:solidFill>
                        <a:srgbClr val="D9CCAF"/>
                      </a:solidFill>
                      <a:prstDash val="solid"/>
                      <a:round/>
                      <a:headEnd type="none" w="med" len="med"/>
                      <a:tailEnd type="none" w="med" len="med"/>
                    </a:lnL>
                    <a:lnR w="6350" cap="flat" cmpd="sng" algn="ctr">
                      <a:solidFill>
                        <a:srgbClr val="D9CCAF"/>
                      </a:solidFill>
                      <a:prstDash val="solid"/>
                      <a:round/>
                      <a:headEnd type="none" w="med" len="med"/>
                      <a:tailEnd type="none" w="med" len="med"/>
                    </a:lnR>
                    <a:lnT w="6350" cap="flat" cmpd="sng" algn="ctr">
                      <a:solidFill>
                        <a:srgbClr val="D9CCAF"/>
                      </a:solidFill>
                      <a:prstDash val="solid"/>
                      <a:round/>
                      <a:headEnd type="none" w="med" len="med"/>
                      <a:tailEnd type="none" w="med" len="med"/>
                    </a:lnT>
                    <a:lnB w="6350" cap="flat" cmpd="sng" algn="ctr">
                      <a:solidFill>
                        <a:srgbClr val="D9CCAF"/>
                      </a:solidFill>
                      <a:prstDash val="solid"/>
                      <a:round/>
                      <a:headEnd type="none" w="med" len="med"/>
                      <a:tailEnd type="none" w="med" len="med"/>
                    </a:lnB>
                    <a:solidFill>
                      <a:srgbClr val="F8F4ED"/>
                    </a:solidFill>
                  </a:tcPr>
                </a:tc>
                <a:tc>
                  <a:txBody>
                    <a:bodyPr/>
                    <a:lstStyle/>
                    <a:p>
                      <a:pPr marL="0" indent="0">
                        <a:buNone/>
                      </a:pPr>
                      <a:r>
                        <a:rPr lang="en-US" sz="1800" dirty="0">
                          <a:solidFill>
                            <a:srgbClr val="1F1F23"/>
                          </a:solidFill>
                          <a:latin typeface="Calibri" pitchFamily="34" charset="0"/>
                          <a:ea typeface="Calibri" pitchFamily="34" charset="-122"/>
                          <a:cs typeface="Calibri" pitchFamily="34" charset="-120"/>
                        </a:rPr>
                        <a:t>Only when teacher allows. Default examples: brainstorming and grammar/spelling. Higher levels possible when explicitly assigned.</a:t>
                      </a:r>
                      <a:endParaRPr lang="en-US" sz="1800" dirty="0">
                        <a:latin typeface="Calibri" charset="0"/>
                        <a:ea typeface="Calibri" charset="0"/>
                        <a:cs typeface="Calibri" charset="0"/>
                      </a:endParaRPr>
                    </a:p>
                  </a:txBody>
                  <a:tcPr anchor="ctr">
                    <a:lnL w="6350" cap="flat" cmpd="sng" algn="ctr">
                      <a:solidFill>
                        <a:srgbClr val="D9CCAF"/>
                      </a:solidFill>
                      <a:prstDash val="solid"/>
                      <a:round/>
                      <a:headEnd type="none" w="med" len="med"/>
                      <a:tailEnd type="none" w="med" len="med"/>
                    </a:lnL>
                    <a:lnR w="6350" cap="flat" cmpd="sng" algn="ctr">
                      <a:solidFill>
                        <a:srgbClr val="D9CCAF"/>
                      </a:solidFill>
                      <a:prstDash val="solid"/>
                      <a:round/>
                      <a:headEnd type="none" w="med" len="med"/>
                      <a:tailEnd type="none" w="med" len="med"/>
                    </a:lnR>
                    <a:lnT w="6350" cap="flat" cmpd="sng" algn="ctr">
                      <a:solidFill>
                        <a:srgbClr val="D9CCAF"/>
                      </a:solidFill>
                      <a:prstDash val="solid"/>
                      <a:round/>
                      <a:headEnd type="none" w="med" len="med"/>
                      <a:tailEnd type="none" w="med" len="med"/>
                    </a:lnT>
                    <a:lnB w="6350" cap="flat" cmpd="sng" algn="ctr">
                      <a:solidFill>
                        <a:srgbClr val="D9CCAF"/>
                      </a:solidFill>
                      <a:prstDash val="solid"/>
                      <a:round/>
                      <a:headEnd type="none" w="med" len="med"/>
                      <a:tailEnd type="none" w="med" len="med"/>
                    </a:lnB>
                    <a:solidFill>
                      <a:srgbClr val="F8F4ED"/>
                    </a:solidFill>
                  </a:tcPr>
                </a:tc>
                <a:extLst>
                  <a:ext uri="{0D108BD9-81ED-4DB2-BD59-A6C34878D82A}">
                    <a16:rowId xmlns:a16="http://schemas.microsoft.com/office/drawing/2014/main" val="10005"/>
                  </a:ext>
                </a:extLst>
              </a:tr>
            </a:tbl>
          </a:graphicData>
        </a:graphic>
      </p:graphicFrame>
      <p:sp>
        <p:nvSpPr>
          <p:cNvPr id="6" name="Text 3"/>
          <p:cNvSpPr/>
          <p:nvPr/>
        </p:nvSpPr>
        <p:spPr>
          <a:xfrm>
            <a:off x="8229600" y="4754880"/>
            <a:ext cx="731520" cy="274320"/>
          </a:xfrm>
          <a:prstGeom prst="rect">
            <a:avLst/>
          </a:prstGeom>
          <a:noFill/>
          <a:ln/>
        </p:spPr>
        <p:txBody>
          <a:bodyPr wrap="square" lIns="0" tIns="0" rIns="0" bIns="0" rtlCol="0" anchor="ctr"/>
          <a:lstStyle/>
          <a:p>
            <a:pPr marL="0" indent="0" algn="r">
              <a:buNone/>
            </a:pPr>
            <a:r>
              <a:rPr lang="en-US" sz="900" dirty="0">
                <a:solidFill>
                  <a:srgbClr val="8E8B86"/>
                </a:solidFill>
                <a:latin typeface="Calibri" pitchFamily="34" charset="0"/>
                <a:ea typeface="Calibri" pitchFamily="34" charset="-122"/>
                <a:cs typeface="Calibri" pitchFamily="34" charset="-120"/>
              </a:rPr>
              <a:t>22 / 33</a:t>
            </a:r>
            <a:endParaRPr lang="en-US" sz="900" dirty="0"/>
          </a:p>
        </p:txBody>
      </p:sp>
      <p:sp>
        <p:nvSpPr>
          <p:cNvPr id="7" name="Text 4"/>
          <p:cNvSpPr/>
          <p:nvPr/>
        </p:nvSpPr>
        <p:spPr>
          <a:xfrm>
            <a:off x="365760" y="4754880"/>
            <a:ext cx="6400800" cy="274320"/>
          </a:xfrm>
          <a:prstGeom prst="rect">
            <a:avLst/>
          </a:prstGeom>
          <a:noFill/>
          <a:ln/>
        </p:spPr>
        <p:txBody>
          <a:bodyPr wrap="square" lIns="0" tIns="0" rIns="0" bIns="0" rtlCol="0" anchor="ctr"/>
          <a:lstStyle/>
          <a:p>
            <a:pPr marL="0" indent="0" algn="l">
              <a:buNone/>
            </a:pPr>
            <a:r>
              <a:rPr lang="en-US" sz="900" dirty="0">
                <a:solidFill>
                  <a:srgbClr val="8E8B86"/>
                </a:solidFill>
                <a:latin typeface="Calibri" pitchFamily="34" charset="0"/>
                <a:ea typeface="Calibri" pitchFamily="34" charset="-122"/>
                <a:cs typeface="Calibri" pitchFamily="34" charset="-120"/>
              </a:rPr>
              <a:t>Ethical AI for English Learners — Seth Fleischauer</a:t>
            </a:r>
            <a:endParaRPr lang="en-US" sz="900"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name="Slide 23">
    <p:bg>
      <p:bgPr>
        <a:solidFill>
          <a:srgbClr val="F8F4ED"/>
        </a:solidFill>
        <a:effectLst/>
      </p:bgPr>
    </p:bg>
    <p:spTree>
      <p:nvGrpSpPr>
        <p:cNvPr id="1" name=""/>
        <p:cNvGrpSpPr/>
        <p:nvPr/>
      </p:nvGrpSpPr>
      <p:grpSpPr>
        <a:xfrm>
          <a:off x="0" y="0"/>
          <a:ext cx="0" cy="0"/>
          <a:chOff x="0" y="0"/>
          <a:chExt cx="0" cy="0"/>
        </a:xfrm>
      </p:grpSpPr>
      <p:sp>
        <p:nvSpPr>
          <p:cNvPr id="2" name="Text 0"/>
          <p:cNvSpPr/>
          <p:nvPr/>
        </p:nvSpPr>
        <p:spPr>
          <a:xfrm>
            <a:off x="457200" y="365760"/>
            <a:ext cx="6126480" cy="640080"/>
          </a:xfrm>
          <a:prstGeom prst="rect">
            <a:avLst/>
          </a:prstGeom>
          <a:noFill/>
          <a:ln/>
        </p:spPr>
        <p:txBody>
          <a:bodyPr wrap="square" lIns="0" tIns="0" rIns="0" bIns="0" rtlCol="0" anchor="ctr"/>
          <a:lstStyle/>
          <a:p>
            <a:pPr marL="0" indent="0" algn="l">
              <a:buNone/>
            </a:pPr>
            <a:r>
              <a:rPr lang="en-US" sz="2600" b="1" dirty="0">
                <a:solidFill>
                  <a:srgbClr val="1F1F23"/>
                </a:solidFill>
                <a:latin typeface="Georgia" pitchFamily="34" charset="0"/>
                <a:ea typeface="Georgia" pitchFamily="34" charset="-122"/>
                <a:cs typeface="Georgia" pitchFamily="34" charset="-120"/>
              </a:rPr>
              <a:t>Brand, not integrity</a:t>
            </a:r>
            <a:endParaRPr lang="en-US" sz="2600" dirty="0"/>
          </a:p>
        </p:txBody>
      </p:sp>
      <p:sp>
        <p:nvSpPr>
          <p:cNvPr id="3" name="Shape 1"/>
          <p:cNvSpPr/>
          <p:nvPr/>
        </p:nvSpPr>
        <p:spPr>
          <a:xfrm>
            <a:off x="7223760" y="292608"/>
            <a:ext cx="1554480" cy="256032"/>
          </a:xfrm>
          <a:prstGeom prst="rect">
            <a:avLst/>
          </a:prstGeom>
          <a:solidFill>
            <a:srgbClr val="C9968D"/>
          </a:solidFill>
          <a:ln/>
        </p:spPr>
        <p:txBody>
          <a:bodyPr/>
          <a:lstStyle/>
          <a:p>
            <a:endParaRPr lang="en-US"/>
          </a:p>
        </p:txBody>
      </p:sp>
      <p:sp>
        <p:nvSpPr>
          <p:cNvPr id="4" name="Text 2"/>
          <p:cNvSpPr/>
          <p:nvPr/>
        </p:nvSpPr>
        <p:spPr>
          <a:xfrm>
            <a:off x="7223760" y="292608"/>
            <a:ext cx="1554480" cy="256032"/>
          </a:xfrm>
          <a:prstGeom prst="rect">
            <a:avLst/>
          </a:prstGeom>
          <a:noFill/>
          <a:ln/>
        </p:spPr>
        <p:txBody>
          <a:bodyPr wrap="square" lIns="0" tIns="0" rIns="0" bIns="0" rtlCol="0" anchor="ctr"/>
          <a:lstStyle/>
          <a:p>
            <a:pPr marL="0" indent="0" algn="ctr">
              <a:buNone/>
            </a:pPr>
            <a:r>
              <a:rPr lang="en-US" sz="900" b="1" kern="0" spc="400" dirty="0">
                <a:solidFill>
                  <a:srgbClr val="FFFFFF"/>
                </a:solidFill>
                <a:latin typeface="Calibri" pitchFamily="34" charset="0"/>
                <a:ea typeface="Calibri" pitchFamily="34" charset="-122"/>
                <a:cs typeface="Calibri" pitchFamily="34" charset="-120"/>
              </a:rPr>
              <a:t>CROSS-CULTURAL</a:t>
            </a:r>
            <a:endParaRPr lang="en-US" sz="900" dirty="0"/>
          </a:p>
        </p:txBody>
      </p:sp>
      <p:sp>
        <p:nvSpPr>
          <p:cNvPr id="5" name="Text 3"/>
          <p:cNvSpPr/>
          <p:nvPr/>
        </p:nvSpPr>
        <p:spPr>
          <a:xfrm>
            <a:off x="457200" y="1097280"/>
            <a:ext cx="914400" cy="1097280"/>
          </a:xfrm>
          <a:prstGeom prst="rect">
            <a:avLst/>
          </a:prstGeom>
          <a:noFill/>
          <a:ln/>
        </p:spPr>
        <p:txBody>
          <a:bodyPr wrap="square" lIns="0" tIns="0" rIns="0" bIns="0" rtlCol="0" anchor="t"/>
          <a:lstStyle/>
          <a:p>
            <a:pPr marL="0" indent="0" algn="l">
              <a:buNone/>
            </a:pPr>
            <a:r>
              <a:rPr lang="en-US" sz="11000" b="1" dirty="0">
                <a:solidFill>
                  <a:srgbClr val="C9968D"/>
                </a:solidFill>
                <a:latin typeface="Georgia" pitchFamily="34" charset="0"/>
                <a:ea typeface="Georgia" pitchFamily="34" charset="-122"/>
                <a:cs typeface="Georgia" pitchFamily="34" charset="-120"/>
              </a:rPr>
              <a:t>“</a:t>
            </a:r>
            <a:endParaRPr lang="en-US" sz="11000" dirty="0"/>
          </a:p>
        </p:txBody>
      </p:sp>
      <p:sp>
        <p:nvSpPr>
          <p:cNvPr id="6" name="Text 4"/>
          <p:cNvSpPr/>
          <p:nvPr/>
        </p:nvSpPr>
        <p:spPr>
          <a:xfrm>
            <a:off x="1280160" y="1325880"/>
            <a:ext cx="7406640" cy="868680"/>
          </a:xfrm>
          <a:prstGeom prst="rect">
            <a:avLst/>
          </a:prstGeom>
          <a:noFill/>
          <a:ln/>
        </p:spPr>
        <p:txBody>
          <a:bodyPr wrap="square" lIns="0" tIns="0" rIns="0" bIns="0" rtlCol="0" anchor="t"/>
          <a:lstStyle/>
          <a:p>
            <a:pPr marL="0" indent="0" algn="l">
              <a:buNone/>
            </a:pPr>
            <a:r>
              <a:rPr lang="en-US" sz="1800" i="1" dirty="0">
                <a:solidFill>
                  <a:srgbClr val="1F1F23"/>
                </a:solidFill>
                <a:latin typeface="Georgia" pitchFamily="34" charset="0"/>
                <a:ea typeface="Georgia" pitchFamily="34" charset="-122"/>
                <a:cs typeface="Georgia" pitchFamily="34" charset="-120"/>
              </a:rPr>
              <a:t>In the professional world, your name is your brand. Your brand is your work and achievements.</a:t>
            </a:r>
            <a:endParaRPr lang="en-US" sz="1800" dirty="0"/>
          </a:p>
        </p:txBody>
      </p:sp>
      <p:sp>
        <p:nvSpPr>
          <p:cNvPr id="7" name="Text 5"/>
          <p:cNvSpPr/>
          <p:nvPr/>
        </p:nvSpPr>
        <p:spPr>
          <a:xfrm>
            <a:off x="1280160" y="2240280"/>
            <a:ext cx="7406640" cy="1280160"/>
          </a:xfrm>
          <a:prstGeom prst="rect">
            <a:avLst/>
          </a:prstGeom>
          <a:noFill/>
          <a:ln/>
        </p:spPr>
        <p:txBody>
          <a:bodyPr wrap="square" lIns="0" tIns="0" rIns="0" bIns="0" rtlCol="0" anchor="t"/>
          <a:lstStyle/>
          <a:p>
            <a:pPr marL="0" indent="0" algn="l">
              <a:buNone/>
            </a:pPr>
            <a:r>
              <a:rPr lang="en-US" sz="1800" i="1" dirty="0">
                <a:solidFill>
                  <a:srgbClr val="1F1F23"/>
                </a:solidFill>
                <a:latin typeface="Georgia" pitchFamily="34" charset="0"/>
                <a:ea typeface="Georgia" pitchFamily="34" charset="-122"/>
                <a:cs typeface="Georgia" pitchFamily="34" charset="-120"/>
              </a:rPr>
              <a:t>This isn't about one assignment. It's about whether you want to be the person who uses tools, or the person who is replaced by them.</a:t>
            </a:r>
            <a:endParaRPr lang="en-US" sz="1800" dirty="0"/>
          </a:p>
        </p:txBody>
      </p:sp>
      <p:sp>
        <p:nvSpPr>
          <p:cNvPr id="8" name="Text 6"/>
          <p:cNvSpPr/>
          <p:nvPr/>
        </p:nvSpPr>
        <p:spPr>
          <a:xfrm>
            <a:off x="1280160" y="3657600"/>
            <a:ext cx="7406640" cy="274320"/>
          </a:xfrm>
          <a:prstGeom prst="rect">
            <a:avLst/>
          </a:prstGeom>
          <a:noFill/>
          <a:ln/>
        </p:spPr>
        <p:txBody>
          <a:bodyPr wrap="square" lIns="0" tIns="0" rIns="0" bIns="0" rtlCol="0" anchor="ctr"/>
          <a:lstStyle/>
          <a:p>
            <a:pPr marL="0" indent="0" algn="l">
              <a:buNone/>
            </a:pPr>
            <a:r>
              <a:rPr lang="en-US" sz="1200" b="1" dirty="0">
                <a:solidFill>
                  <a:srgbClr val="C9968D"/>
                </a:solidFill>
                <a:latin typeface="Calibri" pitchFamily="34" charset="0"/>
                <a:ea typeface="Calibri" pitchFamily="34" charset="-122"/>
                <a:cs typeface="Calibri" pitchFamily="34" charset="-120"/>
              </a:rPr>
              <a:t>Tsai Hsing 8th grade — Original Work materials</a:t>
            </a:r>
            <a:endParaRPr lang="en-US" sz="1200" dirty="0"/>
          </a:p>
        </p:txBody>
      </p:sp>
      <p:sp>
        <p:nvSpPr>
          <p:cNvPr id="9" name="Text 7"/>
          <p:cNvSpPr/>
          <p:nvPr/>
        </p:nvSpPr>
        <p:spPr>
          <a:xfrm>
            <a:off x="8229600" y="4754880"/>
            <a:ext cx="731520" cy="274320"/>
          </a:xfrm>
          <a:prstGeom prst="rect">
            <a:avLst/>
          </a:prstGeom>
          <a:noFill/>
          <a:ln/>
        </p:spPr>
        <p:txBody>
          <a:bodyPr wrap="square" lIns="0" tIns="0" rIns="0" bIns="0" rtlCol="0" anchor="ctr"/>
          <a:lstStyle/>
          <a:p>
            <a:pPr marL="0" indent="0" algn="r">
              <a:buNone/>
            </a:pPr>
            <a:r>
              <a:rPr lang="en-US" sz="900" dirty="0">
                <a:solidFill>
                  <a:srgbClr val="8E8B86"/>
                </a:solidFill>
                <a:latin typeface="Calibri" pitchFamily="34" charset="0"/>
                <a:ea typeface="Calibri" pitchFamily="34" charset="-122"/>
                <a:cs typeface="Calibri" pitchFamily="34" charset="-120"/>
              </a:rPr>
              <a:t>23 / 33</a:t>
            </a:r>
            <a:endParaRPr lang="en-US" sz="900" dirty="0"/>
          </a:p>
        </p:txBody>
      </p:sp>
      <p:sp>
        <p:nvSpPr>
          <p:cNvPr id="10" name="Text 8"/>
          <p:cNvSpPr/>
          <p:nvPr/>
        </p:nvSpPr>
        <p:spPr>
          <a:xfrm>
            <a:off x="365760" y="4754880"/>
            <a:ext cx="6400800" cy="274320"/>
          </a:xfrm>
          <a:prstGeom prst="rect">
            <a:avLst/>
          </a:prstGeom>
          <a:noFill/>
          <a:ln/>
        </p:spPr>
        <p:txBody>
          <a:bodyPr wrap="square" lIns="0" tIns="0" rIns="0" bIns="0" rtlCol="0" anchor="ctr"/>
          <a:lstStyle/>
          <a:p>
            <a:pPr marL="0" indent="0" algn="l">
              <a:buNone/>
            </a:pPr>
            <a:r>
              <a:rPr lang="en-US" sz="900" dirty="0">
                <a:solidFill>
                  <a:srgbClr val="8E8B86"/>
                </a:solidFill>
                <a:latin typeface="Calibri" pitchFamily="34" charset="0"/>
                <a:ea typeface="Calibri" pitchFamily="34" charset="-122"/>
                <a:cs typeface="Calibri" pitchFamily="34" charset="-120"/>
              </a:rPr>
              <a:t>Ethical AI for English Learners — Seth Fleischauer</a:t>
            </a:r>
            <a:endParaRPr lang="en-US" sz="900"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name="Slide 24">
    <p:bg>
      <p:bgPr>
        <a:solidFill>
          <a:srgbClr val="F8F4ED"/>
        </a:solidFill>
        <a:effectLst/>
      </p:bgPr>
    </p:bg>
    <p:spTree>
      <p:nvGrpSpPr>
        <p:cNvPr id="1" name=""/>
        <p:cNvGrpSpPr/>
        <p:nvPr/>
      </p:nvGrpSpPr>
      <p:grpSpPr>
        <a:xfrm>
          <a:off x="0" y="0"/>
          <a:ext cx="0" cy="0"/>
          <a:chOff x="0" y="0"/>
          <a:chExt cx="0" cy="0"/>
        </a:xfrm>
      </p:grpSpPr>
      <p:sp>
        <p:nvSpPr>
          <p:cNvPr id="2" name="Text 0"/>
          <p:cNvSpPr/>
          <p:nvPr/>
        </p:nvSpPr>
        <p:spPr>
          <a:xfrm>
            <a:off x="457200" y="365760"/>
            <a:ext cx="6126480" cy="640080"/>
          </a:xfrm>
          <a:prstGeom prst="rect">
            <a:avLst/>
          </a:prstGeom>
          <a:noFill/>
          <a:ln/>
        </p:spPr>
        <p:txBody>
          <a:bodyPr wrap="square" lIns="0" tIns="0" rIns="0" bIns="0" rtlCol="0" anchor="ctr"/>
          <a:lstStyle/>
          <a:p>
            <a:pPr marL="0" indent="0" algn="l">
              <a:buNone/>
            </a:pPr>
            <a:r>
              <a:rPr lang="en-US" sz="2600" b="1" dirty="0">
                <a:solidFill>
                  <a:srgbClr val="1F1F23"/>
                </a:solidFill>
                <a:latin typeface="Georgia" pitchFamily="34" charset="0"/>
                <a:ea typeface="Georgia" pitchFamily="34" charset="-122"/>
                <a:cs typeface="Georgia" pitchFamily="34" charset="-120"/>
              </a:rPr>
              <a:t>Why "brand" lands here</a:t>
            </a:r>
            <a:endParaRPr lang="en-US" sz="2600" dirty="0"/>
          </a:p>
        </p:txBody>
      </p:sp>
      <p:sp>
        <p:nvSpPr>
          <p:cNvPr id="3" name="Shape 1"/>
          <p:cNvSpPr/>
          <p:nvPr/>
        </p:nvSpPr>
        <p:spPr>
          <a:xfrm>
            <a:off x="7223760" y="292608"/>
            <a:ext cx="1554480" cy="256032"/>
          </a:xfrm>
          <a:prstGeom prst="rect">
            <a:avLst/>
          </a:prstGeom>
          <a:solidFill>
            <a:srgbClr val="C9968D"/>
          </a:solidFill>
          <a:ln/>
        </p:spPr>
        <p:txBody>
          <a:bodyPr/>
          <a:lstStyle/>
          <a:p>
            <a:endParaRPr lang="en-US"/>
          </a:p>
        </p:txBody>
      </p:sp>
      <p:sp>
        <p:nvSpPr>
          <p:cNvPr id="4" name="Text 2"/>
          <p:cNvSpPr/>
          <p:nvPr/>
        </p:nvSpPr>
        <p:spPr>
          <a:xfrm>
            <a:off x="7223760" y="292608"/>
            <a:ext cx="1554480" cy="256032"/>
          </a:xfrm>
          <a:prstGeom prst="rect">
            <a:avLst/>
          </a:prstGeom>
          <a:noFill/>
          <a:ln/>
        </p:spPr>
        <p:txBody>
          <a:bodyPr wrap="square" lIns="0" tIns="0" rIns="0" bIns="0" rtlCol="0" anchor="ctr"/>
          <a:lstStyle/>
          <a:p>
            <a:pPr marL="0" indent="0" algn="ctr">
              <a:buNone/>
            </a:pPr>
            <a:r>
              <a:rPr lang="en-US" sz="900" b="1" kern="0" spc="400" dirty="0">
                <a:solidFill>
                  <a:srgbClr val="FFFFFF"/>
                </a:solidFill>
                <a:latin typeface="Calibri" pitchFamily="34" charset="0"/>
                <a:ea typeface="Calibri" pitchFamily="34" charset="-122"/>
                <a:cs typeface="Calibri" pitchFamily="34" charset="-120"/>
              </a:rPr>
              <a:t>CROSS-CULTURAL</a:t>
            </a:r>
            <a:endParaRPr lang="en-US" sz="900" dirty="0"/>
          </a:p>
        </p:txBody>
      </p:sp>
      <p:sp>
        <p:nvSpPr>
          <p:cNvPr id="5" name="Text 3"/>
          <p:cNvSpPr/>
          <p:nvPr/>
        </p:nvSpPr>
        <p:spPr>
          <a:xfrm>
            <a:off x="457200" y="822960"/>
            <a:ext cx="1097280" cy="1280160"/>
          </a:xfrm>
          <a:prstGeom prst="rect">
            <a:avLst/>
          </a:prstGeom>
          <a:noFill/>
          <a:ln/>
        </p:spPr>
        <p:txBody>
          <a:bodyPr wrap="square" lIns="0" tIns="0" rIns="0" bIns="0" rtlCol="0" anchor="t"/>
          <a:lstStyle/>
          <a:p>
            <a:pPr marL="0" indent="0" algn="l">
              <a:buNone/>
            </a:pPr>
            <a:r>
              <a:rPr lang="en-US" sz="14000" b="1" dirty="0">
                <a:solidFill>
                  <a:srgbClr val="B85042"/>
                </a:solidFill>
                <a:latin typeface="Georgia" pitchFamily="34" charset="0"/>
                <a:ea typeface="Georgia" pitchFamily="34" charset="-122"/>
                <a:cs typeface="Georgia" pitchFamily="34" charset="-120"/>
              </a:rPr>
              <a:t>“</a:t>
            </a:r>
            <a:endParaRPr lang="en-US" sz="14000" dirty="0"/>
          </a:p>
        </p:txBody>
      </p:sp>
      <p:sp>
        <p:nvSpPr>
          <p:cNvPr id="6" name="Text 4"/>
          <p:cNvSpPr/>
          <p:nvPr/>
        </p:nvSpPr>
        <p:spPr>
          <a:xfrm>
            <a:off x="1371600" y="1280160"/>
            <a:ext cx="7315200" cy="2377440"/>
          </a:xfrm>
          <a:prstGeom prst="rect">
            <a:avLst/>
          </a:prstGeom>
          <a:noFill/>
          <a:ln/>
        </p:spPr>
        <p:txBody>
          <a:bodyPr wrap="square" lIns="0" tIns="0" rIns="0" bIns="0" rtlCol="0" anchor="t"/>
          <a:lstStyle/>
          <a:p>
            <a:pPr marL="0" indent="0" algn="l">
              <a:spcAft>
                <a:spcPts val="600"/>
              </a:spcAft>
              <a:buNone/>
            </a:pPr>
            <a:r>
              <a:rPr lang="en-US" sz="2200" i="1" dirty="0">
                <a:solidFill>
                  <a:srgbClr val="1F1F23"/>
                </a:solidFill>
                <a:latin typeface="Georgia" pitchFamily="34" charset="0"/>
                <a:ea typeface="Georgia" pitchFamily="34" charset="-122"/>
                <a:cs typeface="Georgia" pitchFamily="34" charset="-120"/>
              </a:rPr>
              <a:t>They want to be perfect. That pressure to be perfect, especially with our students, is so, so strong that they will do anything to get perfect.</a:t>
            </a:r>
            <a:endParaRPr lang="en-US" sz="2200" dirty="0"/>
          </a:p>
        </p:txBody>
      </p:sp>
      <p:sp>
        <p:nvSpPr>
          <p:cNvPr id="7" name="Text 5"/>
          <p:cNvSpPr/>
          <p:nvPr/>
        </p:nvSpPr>
        <p:spPr>
          <a:xfrm>
            <a:off x="1371600" y="3749040"/>
            <a:ext cx="7315200" cy="457200"/>
          </a:xfrm>
          <a:prstGeom prst="rect">
            <a:avLst/>
          </a:prstGeom>
          <a:noFill/>
          <a:ln/>
        </p:spPr>
        <p:txBody>
          <a:bodyPr wrap="square" lIns="0" tIns="0" rIns="0" bIns="0" rtlCol="0" anchor="ctr"/>
          <a:lstStyle/>
          <a:p>
            <a:pPr marL="0" indent="0" algn="l">
              <a:buNone/>
            </a:pPr>
            <a:r>
              <a:rPr lang="en-US" sz="1400" b="1" dirty="0">
                <a:solidFill>
                  <a:srgbClr val="B85042"/>
                </a:solidFill>
                <a:latin typeface="Calibri" pitchFamily="34" charset="0"/>
                <a:ea typeface="Calibri" pitchFamily="34" charset="-122"/>
                <a:cs typeface="Calibri" pitchFamily="34" charset="-120"/>
              </a:rPr>
              <a:t>— Trish, on what the brand framing redirects</a:t>
            </a:r>
            <a:endParaRPr lang="en-US" sz="1400" dirty="0"/>
          </a:p>
        </p:txBody>
      </p:sp>
      <p:sp>
        <p:nvSpPr>
          <p:cNvPr id="8" name="Text 6"/>
          <p:cNvSpPr/>
          <p:nvPr/>
        </p:nvSpPr>
        <p:spPr>
          <a:xfrm>
            <a:off x="8229600" y="4754880"/>
            <a:ext cx="731520" cy="274320"/>
          </a:xfrm>
          <a:prstGeom prst="rect">
            <a:avLst/>
          </a:prstGeom>
          <a:noFill/>
          <a:ln/>
        </p:spPr>
        <p:txBody>
          <a:bodyPr wrap="square" lIns="0" tIns="0" rIns="0" bIns="0" rtlCol="0" anchor="ctr"/>
          <a:lstStyle/>
          <a:p>
            <a:pPr marL="0" indent="0" algn="r">
              <a:buNone/>
            </a:pPr>
            <a:r>
              <a:rPr lang="en-US" sz="900" dirty="0">
                <a:solidFill>
                  <a:srgbClr val="8E8B86"/>
                </a:solidFill>
                <a:latin typeface="Calibri" pitchFamily="34" charset="0"/>
                <a:ea typeface="Calibri" pitchFamily="34" charset="-122"/>
                <a:cs typeface="Calibri" pitchFamily="34" charset="-120"/>
              </a:rPr>
              <a:t>24 / 33</a:t>
            </a:r>
            <a:endParaRPr lang="en-US" sz="900" dirty="0"/>
          </a:p>
        </p:txBody>
      </p:sp>
      <p:sp>
        <p:nvSpPr>
          <p:cNvPr id="9" name="Text 7"/>
          <p:cNvSpPr/>
          <p:nvPr/>
        </p:nvSpPr>
        <p:spPr>
          <a:xfrm>
            <a:off x="365760" y="4754880"/>
            <a:ext cx="6400800" cy="274320"/>
          </a:xfrm>
          <a:prstGeom prst="rect">
            <a:avLst/>
          </a:prstGeom>
          <a:noFill/>
          <a:ln/>
        </p:spPr>
        <p:txBody>
          <a:bodyPr wrap="square" lIns="0" tIns="0" rIns="0" bIns="0" rtlCol="0" anchor="ctr"/>
          <a:lstStyle/>
          <a:p>
            <a:pPr marL="0" indent="0" algn="l">
              <a:buNone/>
            </a:pPr>
            <a:r>
              <a:rPr lang="en-US" sz="900" dirty="0">
                <a:solidFill>
                  <a:srgbClr val="8E8B86"/>
                </a:solidFill>
                <a:latin typeface="Calibri" pitchFamily="34" charset="0"/>
                <a:ea typeface="Calibri" pitchFamily="34" charset="-122"/>
                <a:cs typeface="Calibri" pitchFamily="34" charset="-120"/>
              </a:rPr>
              <a:t>Ethical AI for English Learners — Seth Fleischauer</a:t>
            </a:r>
            <a:endParaRPr lang="en-US" sz="900"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name="Slide 25">
    <p:bg>
      <p:bgPr>
        <a:solidFill>
          <a:srgbClr val="FFFFFF"/>
        </a:solidFill>
        <a:effectLst/>
      </p:bgPr>
    </p:bg>
    <p:spTree>
      <p:nvGrpSpPr>
        <p:cNvPr id="1" name=""/>
        <p:cNvGrpSpPr/>
        <p:nvPr/>
      </p:nvGrpSpPr>
      <p:grpSpPr>
        <a:xfrm>
          <a:off x="0" y="0"/>
          <a:ext cx="0" cy="0"/>
          <a:chOff x="0" y="0"/>
          <a:chExt cx="0" cy="0"/>
        </a:xfrm>
      </p:grpSpPr>
      <p:sp>
        <p:nvSpPr>
          <p:cNvPr id="2" name="Text 0"/>
          <p:cNvSpPr/>
          <p:nvPr/>
        </p:nvSpPr>
        <p:spPr>
          <a:xfrm>
            <a:off x="457200" y="365760"/>
            <a:ext cx="6126480" cy="640080"/>
          </a:xfrm>
          <a:prstGeom prst="rect">
            <a:avLst/>
          </a:prstGeom>
          <a:noFill/>
          <a:ln/>
        </p:spPr>
        <p:txBody>
          <a:bodyPr wrap="square" lIns="0" tIns="0" rIns="0" bIns="0" rtlCol="0" anchor="ctr"/>
          <a:lstStyle/>
          <a:p>
            <a:pPr marL="0" indent="0" algn="l">
              <a:buNone/>
            </a:pPr>
            <a:r>
              <a:rPr lang="en-US" sz="2600" b="1" dirty="0">
                <a:solidFill>
                  <a:srgbClr val="1F1F23"/>
                </a:solidFill>
                <a:latin typeface="Georgia" pitchFamily="34" charset="0"/>
                <a:ea typeface="Georgia" pitchFamily="34" charset="-122"/>
                <a:cs typeface="Georgia" pitchFamily="34" charset="-120"/>
              </a:rPr>
              <a:t>Design Lab  •  10 minutes</a:t>
            </a:r>
            <a:endParaRPr lang="en-US" sz="2600" dirty="0"/>
          </a:p>
        </p:txBody>
      </p:sp>
      <p:sp>
        <p:nvSpPr>
          <p:cNvPr id="3" name="Shape 1"/>
          <p:cNvSpPr/>
          <p:nvPr/>
        </p:nvSpPr>
        <p:spPr>
          <a:xfrm>
            <a:off x="7223760" y="292608"/>
            <a:ext cx="1554480" cy="256032"/>
          </a:xfrm>
          <a:prstGeom prst="rect">
            <a:avLst/>
          </a:prstGeom>
          <a:solidFill>
            <a:srgbClr val="B85042"/>
          </a:solidFill>
          <a:ln/>
        </p:spPr>
        <p:txBody>
          <a:bodyPr/>
          <a:lstStyle/>
          <a:p>
            <a:endParaRPr lang="en-US"/>
          </a:p>
        </p:txBody>
      </p:sp>
      <p:sp>
        <p:nvSpPr>
          <p:cNvPr id="4" name="Text 2"/>
          <p:cNvSpPr/>
          <p:nvPr/>
        </p:nvSpPr>
        <p:spPr>
          <a:xfrm>
            <a:off x="7223760" y="292608"/>
            <a:ext cx="1554480" cy="256032"/>
          </a:xfrm>
          <a:prstGeom prst="rect">
            <a:avLst/>
          </a:prstGeom>
          <a:noFill/>
          <a:ln/>
        </p:spPr>
        <p:txBody>
          <a:bodyPr wrap="square" lIns="0" tIns="0" rIns="0" bIns="0" rtlCol="0" anchor="ctr"/>
          <a:lstStyle/>
          <a:p>
            <a:pPr marL="0" indent="0" algn="ctr">
              <a:buNone/>
            </a:pPr>
            <a:r>
              <a:rPr lang="en-US" sz="900" b="1" kern="0" spc="400" dirty="0">
                <a:solidFill>
                  <a:srgbClr val="FFFFFF"/>
                </a:solidFill>
                <a:latin typeface="Calibri" pitchFamily="34" charset="0"/>
                <a:ea typeface="Calibri" pitchFamily="34" charset="-122"/>
                <a:cs typeface="Calibri" pitchFamily="34" charset="-120"/>
              </a:rPr>
              <a:t>UNIVERSAL</a:t>
            </a:r>
            <a:endParaRPr lang="en-US" sz="900" dirty="0"/>
          </a:p>
        </p:txBody>
      </p:sp>
      <p:sp>
        <p:nvSpPr>
          <p:cNvPr id="5" name="Text 3"/>
          <p:cNvSpPr/>
          <p:nvPr/>
        </p:nvSpPr>
        <p:spPr>
          <a:xfrm>
            <a:off x="365760" y="1051560"/>
            <a:ext cx="8595360" cy="365760"/>
          </a:xfrm>
          <a:prstGeom prst="rect">
            <a:avLst/>
          </a:prstGeom>
          <a:noFill/>
          <a:ln/>
        </p:spPr>
        <p:txBody>
          <a:bodyPr wrap="square" lIns="0" tIns="0" rIns="0" bIns="0" rtlCol="0" anchor="ctr"/>
          <a:lstStyle/>
          <a:p>
            <a:pPr marL="0" indent="0" algn="l">
              <a:buNone/>
            </a:pPr>
            <a:r>
              <a:rPr lang="en-US" i="1" dirty="0">
                <a:solidFill>
                  <a:srgbClr val="5C5A57"/>
                </a:solidFill>
                <a:latin typeface="Calibri" pitchFamily="34" charset="0"/>
                <a:ea typeface="Calibri" pitchFamily="34" charset="-122"/>
                <a:cs typeface="Calibri" pitchFamily="34" charset="-120"/>
              </a:rPr>
              <a:t>Pick one specific assignment from your context. Work with one person. Identify ONE change.</a:t>
            </a:r>
            <a:endParaRPr lang="en-US" dirty="0"/>
          </a:p>
        </p:txBody>
      </p:sp>
      <p:sp>
        <p:nvSpPr>
          <p:cNvPr id="6" name="Shape 4"/>
          <p:cNvSpPr/>
          <p:nvPr/>
        </p:nvSpPr>
        <p:spPr>
          <a:xfrm>
            <a:off x="502920" y="1554480"/>
            <a:ext cx="457200" cy="457200"/>
          </a:xfrm>
          <a:prstGeom prst="ellipse">
            <a:avLst/>
          </a:prstGeom>
          <a:solidFill>
            <a:srgbClr val="B85042"/>
          </a:solidFill>
          <a:ln/>
        </p:spPr>
        <p:txBody>
          <a:bodyPr/>
          <a:lstStyle/>
          <a:p>
            <a:endParaRPr lang="en-US"/>
          </a:p>
        </p:txBody>
      </p:sp>
      <p:sp>
        <p:nvSpPr>
          <p:cNvPr id="7" name="Text 5"/>
          <p:cNvSpPr/>
          <p:nvPr/>
        </p:nvSpPr>
        <p:spPr>
          <a:xfrm>
            <a:off x="502920" y="1554480"/>
            <a:ext cx="457200" cy="457200"/>
          </a:xfrm>
          <a:prstGeom prst="rect">
            <a:avLst/>
          </a:prstGeom>
          <a:noFill/>
          <a:ln/>
        </p:spPr>
        <p:txBody>
          <a:bodyPr wrap="square" lIns="0" tIns="0" rIns="0" bIns="0" rtlCol="0" anchor="ctr"/>
          <a:lstStyle/>
          <a:p>
            <a:pPr marL="0" indent="0" algn="ctr">
              <a:buNone/>
            </a:pPr>
            <a:r>
              <a:rPr lang="en-US" sz="1800" b="1" dirty="0">
                <a:solidFill>
                  <a:srgbClr val="FFFFFF"/>
                </a:solidFill>
                <a:latin typeface="Calibri" pitchFamily="34" charset="0"/>
                <a:ea typeface="Calibri" pitchFamily="34" charset="-122"/>
                <a:cs typeface="Calibri" pitchFamily="34" charset="-120"/>
              </a:rPr>
              <a:t>1</a:t>
            </a:r>
            <a:endParaRPr lang="en-US" sz="1800" dirty="0"/>
          </a:p>
        </p:txBody>
      </p:sp>
      <p:sp>
        <p:nvSpPr>
          <p:cNvPr id="8" name="Text 6"/>
          <p:cNvSpPr/>
          <p:nvPr/>
        </p:nvSpPr>
        <p:spPr>
          <a:xfrm>
            <a:off x="1143000" y="1508760"/>
            <a:ext cx="7498080" cy="502920"/>
          </a:xfrm>
          <a:prstGeom prst="rect">
            <a:avLst/>
          </a:prstGeom>
          <a:noFill/>
          <a:ln/>
        </p:spPr>
        <p:txBody>
          <a:bodyPr wrap="square" lIns="0" tIns="0" rIns="0" bIns="0" rtlCol="0" anchor="t"/>
          <a:lstStyle/>
          <a:p>
            <a:pPr marL="0" indent="0" algn="l">
              <a:buNone/>
            </a:pPr>
            <a:r>
              <a:rPr lang="en-US" b="1" dirty="0">
                <a:solidFill>
                  <a:srgbClr val="1F1F23"/>
                </a:solidFill>
                <a:latin typeface="Georgia" pitchFamily="34" charset="0"/>
                <a:ea typeface="Georgia" pitchFamily="34" charset="-122"/>
                <a:cs typeface="Georgia" pitchFamily="34" charset="-120"/>
              </a:rPr>
              <a:t>What are you actually assessing?</a:t>
            </a:r>
            <a:endParaRPr lang="en-US" dirty="0"/>
          </a:p>
        </p:txBody>
      </p:sp>
      <p:sp>
        <p:nvSpPr>
          <p:cNvPr id="9" name="Text 7"/>
          <p:cNvSpPr/>
          <p:nvPr/>
        </p:nvSpPr>
        <p:spPr>
          <a:xfrm>
            <a:off x="1143000" y="2011680"/>
            <a:ext cx="7498080" cy="411480"/>
          </a:xfrm>
          <a:prstGeom prst="rect">
            <a:avLst/>
          </a:prstGeom>
          <a:noFill/>
          <a:ln/>
        </p:spPr>
        <p:txBody>
          <a:bodyPr wrap="square" lIns="0" tIns="0" rIns="0" bIns="0" rtlCol="0" anchor="t"/>
          <a:lstStyle/>
          <a:p>
            <a:pPr marL="0" indent="0" algn="l">
              <a:buNone/>
            </a:pPr>
            <a:r>
              <a:rPr lang="en-US" i="1" dirty="0">
                <a:solidFill>
                  <a:srgbClr val="5C5A57"/>
                </a:solidFill>
                <a:latin typeface="Calibri" pitchFamily="34" charset="0"/>
                <a:ea typeface="Calibri" pitchFamily="34" charset="-122"/>
                <a:cs typeface="Calibri" pitchFamily="34" charset="-120"/>
              </a:rPr>
              <a:t>Where would AI use undermine that assessment?</a:t>
            </a:r>
            <a:endParaRPr lang="en-US" dirty="0"/>
          </a:p>
        </p:txBody>
      </p:sp>
      <p:sp>
        <p:nvSpPr>
          <p:cNvPr id="10" name="Shape 8"/>
          <p:cNvSpPr/>
          <p:nvPr/>
        </p:nvSpPr>
        <p:spPr>
          <a:xfrm>
            <a:off x="502920" y="2514600"/>
            <a:ext cx="457200" cy="457200"/>
          </a:xfrm>
          <a:prstGeom prst="ellipse">
            <a:avLst/>
          </a:prstGeom>
          <a:solidFill>
            <a:srgbClr val="B85042"/>
          </a:solidFill>
          <a:ln/>
        </p:spPr>
        <p:txBody>
          <a:bodyPr/>
          <a:lstStyle/>
          <a:p>
            <a:endParaRPr lang="en-US"/>
          </a:p>
        </p:txBody>
      </p:sp>
      <p:sp>
        <p:nvSpPr>
          <p:cNvPr id="11" name="Text 9"/>
          <p:cNvSpPr/>
          <p:nvPr/>
        </p:nvSpPr>
        <p:spPr>
          <a:xfrm>
            <a:off x="502920" y="2514600"/>
            <a:ext cx="457200" cy="457200"/>
          </a:xfrm>
          <a:prstGeom prst="rect">
            <a:avLst/>
          </a:prstGeom>
          <a:noFill/>
          <a:ln/>
        </p:spPr>
        <p:txBody>
          <a:bodyPr wrap="square" lIns="0" tIns="0" rIns="0" bIns="0" rtlCol="0" anchor="ctr"/>
          <a:lstStyle/>
          <a:p>
            <a:pPr marL="0" indent="0" algn="ctr">
              <a:buNone/>
            </a:pPr>
            <a:r>
              <a:rPr lang="en-US" sz="1800" b="1" dirty="0">
                <a:solidFill>
                  <a:srgbClr val="FFFFFF"/>
                </a:solidFill>
                <a:latin typeface="Calibri" pitchFamily="34" charset="0"/>
                <a:ea typeface="Calibri" pitchFamily="34" charset="-122"/>
                <a:cs typeface="Calibri" pitchFamily="34" charset="-120"/>
              </a:rPr>
              <a:t>2</a:t>
            </a:r>
            <a:endParaRPr lang="en-US" sz="1800" dirty="0"/>
          </a:p>
        </p:txBody>
      </p:sp>
      <p:sp>
        <p:nvSpPr>
          <p:cNvPr id="12" name="Text 10"/>
          <p:cNvSpPr/>
          <p:nvPr/>
        </p:nvSpPr>
        <p:spPr>
          <a:xfrm>
            <a:off x="1143000" y="2468880"/>
            <a:ext cx="7818120" cy="502920"/>
          </a:xfrm>
          <a:prstGeom prst="rect">
            <a:avLst/>
          </a:prstGeom>
          <a:noFill/>
          <a:ln/>
        </p:spPr>
        <p:txBody>
          <a:bodyPr wrap="square" lIns="0" tIns="0" rIns="0" bIns="0" rtlCol="0" anchor="t"/>
          <a:lstStyle/>
          <a:p>
            <a:pPr marL="0" indent="0" algn="l">
              <a:buNone/>
            </a:pPr>
            <a:r>
              <a:rPr lang="en-US" b="1" dirty="0">
                <a:solidFill>
                  <a:srgbClr val="1F1F23"/>
                </a:solidFill>
                <a:latin typeface="Georgia" pitchFamily="34" charset="0"/>
                <a:ea typeface="Georgia" pitchFamily="34" charset="-122"/>
                <a:cs typeface="Georgia" pitchFamily="34" charset="-120"/>
              </a:rPr>
              <a:t>Where is language the bottleneck — but not the assessment target?</a:t>
            </a:r>
            <a:endParaRPr lang="en-US" dirty="0"/>
          </a:p>
        </p:txBody>
      </p:sp>
      <p:sp>
        <p:nvSpPr>
          <p:cNvPr id="13" name="Text 11"/>
          <p:cNvSpPr/>
          <p:nvPr/>
        </p:nvSpPr>
        <p:spPr>
          <a:xfrm>
            <a:off x="1143000" y="2971800"/>
            <a:ext cx="7498080" cy="411480"/>
          </a:xfrm>
          <a:prstGeom prst="rect">
            <a:avLst/>
          </a:prstGeom>
          <a:noFill/>
          <a:ln/>
        </p:spPr>
        <p:txBody>
          <a:bodyPr wrap="square" lIns="0" tIns="0" rIns="0" bIns="0" rtlCol="0" anchor="t"/>
          <a:lstStyle/>
          <a:p>
            <a:pPr marL="0" indent="0" algn="l">
              <a:buNone/>
            </a:pPr>
            <a:r>
              <a:rPr lang="en-US" i="1" dirty="0">
                <a:solidFill>
                  <a:srgbClr val="5C5A57"/>
                </a:solidFill>
                <a:latin typeface="Calibri" pitchFamily="34" charset="0"/>
                <a:ea typeface="Calibri" pitchFamily="34" charset="-122"/>
                <a:cs typeface="Calibri" pitchFamily="34" charset="-120"/>
              </a:rPr>
              <a:t>Could AI move that bottleneck without changing what you're measuring?</a:t>
            </a:r>
            <a:endParaRPr lang="en-US" dirty="0"/>
          </a:p>
        </p:txBody>
      </p:sp>
      <p:sp>
        <p:nvSpPr>
          <p:cNvPr id="14" name="Shape 12"/>
          <p:cNvSpPr/>
          <p:nvPr/>
        </p:nvSpPr>
        <p:spPr>
          <a:xfrm>
            <a:off x="502920" y="3474720"/>
            <a:ext cx="457200" cy="457200"/>
          </a:xfrm>
          <a:prstGeom prst="ellipse">
            <a:avLst/>
          </a:prstGeom>
          <a:solidFill>
            <a:srgbClr val="B85042"/>
          </a:solidFill>
          <a:ln/>
        </p:spPr>
        <p:txBody>
          <a:bodyPr/>
          <a:lstStyle/>
          <a:p>
            <a:endParaRPr lang="en-US"/>
          </a:p>
        </p:txBody>
      </p:sp>
      <p:sp>
        <p:nvSpPr>
          <p:cNvPr id="15" name="Text 13"/>
          <p:cNvSpPr/>
          <p:nvPr/>
        </p:nvSpPr>
        <p:spPr>
          <a:xfrm>
            <a:off x="502920" y="3474720"/>
            <a:ext cx="457200" cy="457200"/>
          </a:xfrm>
          <a:prstGeom prst="rect">
            <a:avLst/>
          </a:prstGeom>
          <a:noFill/>
          <a:ln/>
        </p:spPr>
        <p:txBody>
          <a:bodyPr wrap="square" lIns="0" tIns="0" rIns="0" bIns="0" rtlCol="0" anchor="ctr"/>
          <a:lstStyle/>
          <a:p>
            <a:pPr marL="0" indent="0" algn="ctr">
              <a:buNone/>
            </a:pPr>
            <a:r>
              <a:rPr lang="en-US" sz="1800" b="1" dirty="0">
                <a:solidFill>
                  <a:srgbClr val="FFFFFF"/>
                </a:solidFill>
                <a:latin typeface="Calibri" pitchFamily="34" charset="0"/>
                <a:ea typeface="Calibri" pitchFamily="34" charset="-122"/>
                <a:cs typeface="Calibri" pitchFamily="34" charset="-120"/>
              </a:rPr>
              <a:t>3</a:t>
            </a:r>
            <a:endParaRPr lang="en-US" sz="1800" dirty="0"/>
          </a:p>
        </p:txBody>
      </p:sp>
      <p:sp>
        <p:nvSpPr>
          <p:cNvPr id="16" name="Text 14"/>
          <p:cNvSpPr/>
          <p:nvPr/>
        </p:nvSpPr>
        <p:spPr>
          <a:xfrm>
            <a:off x="1143000" y="3429000"/>
            <a:ext cx="7498080" cy="502920"/>
          </a:xfrm>
          <a:prstGeom prst="rect">
            <a:avLst/>
          </a:prstGeom>
          <a:noFill/>
          <a:ln/>
        </p:spPr>
        <p:txBody>
          <a:bodyPr wrap="square" lIns="0" tIns="0" rIns="0" bIns="0" rtlCol="0" anchor="t"/>
          <a:lstStyle/>
          <a:p>
            <a:pPr marL="0" indent="0" algn="l">
              <a:buNone/>
            </a:pPr>
            <a:r>
              <a:rPr lang="en-US" b="1" dirty="0">
                <a:solidFill>
                  <a:srgbClr val="1F1F23"/>
                </a:solidFill>
                <a:latin typeface="Georgia" pitchFamily="34" charset="0"/>
                <a:ea typeface="Georgia" pitchFamily="34" charset="-122"/>
                <a:cs typeface="Georgia" pitchFamily="34" charset="-120"/>
              </a:rPr>
              <a:t>What's your enforcement realism?</a:t>
            </a:r>
            <a:endParaRPr lang="en-US" dirty="0"/>
          </a:p>
        </p:txBody>
      </p:sp>
      <p:sp>
        <p:nvSpPr>
          <p:cNvPr id="17" name="Text 15"/>
          <p:cNvSpPr/>
          <p:nvPr/>
        </p:nvSpPr>
        <p:spPr>
          <a:xfrm>
            <a:off x="1143000" y="3931920"/>
            <a:ext cx="7498080" cy="411480"/>
          </a:xfrm>
          <a:prstGeom prst="rect">
            <a:avLst/>
          </a:prstGeom>
          <a:noFill/>
          <a:ln/>
        </p:spPr>
        <p:txBody>
          <a:bodyPr wrap="square" lIns="0" tIns="0" rIns="0" bIns="0" rtlCol="0" anchor="t"/>
          <a:lstStyle/>
          <a:p>
            <a:pPr marL="0" indent="0" algn="l">
              <a:buNone/>
            </a:pPr>
            <a:r>
              <a:rPr lang="en-US" i="1" dirty="0">
                <a:solidFill>
                  <a:srgbClr val="5C5A57"/>
                </a:solidFill>
                <a:latin typeface="Calibri" pitchFamily="34" charset="0"/>
                <a:ea typeface="Calibri" pitchFamily="34" charset="-122"/>
                <a:cs typeface="Calibri" pitchFamily="34" charset="-120"/>
              </a:rPr>
              <a:t>If you tell students “AI for editing only,” how would you actually know? What's a disclosure scaffold a student could plausibly comply with?</a:t>
            </a:r>
            <a:endParaRPr lang="en-US" dirty="0"/>
          </a:p>
        </p:txBody>
      </p:sp>
      <p:sp>
        <p:nvSpPr>
          <p:cNvPr id="18" name="Text 16"/>
          <p:cNvSpPr/>
          <p:nvPr/>
        </p:nvSpPr>
        <p:spPr>
          <a:xfrm>
            <a:off x="457200" y="4542367"/>
            <a:ext cx="8229600" cy="274320"/>
          </a:xfrm>
          <a:prstGeom prst="rect">
            <a:avLst/>
          </a:prstGeom>
          <a:noFill/>
          <a:ln/>
        </p:spPr>
        <p:txBody>
          <a:bodyPr wrap="square" lIns="0" tIns="0" rIns="0" bIns="0" rtlCol="0" anchor="ctr"/>
          <a:lstStyle/>
          <a:p>
            <a:pPr marL="0" indent="0" algn="ctr">
              <a:buNone/>
            </a:pPr>
            <a:r>
              <a:rPr lang="en-US" sz="1200" b="1" dirty="0">
                <a:solidFill>
                  <a:srgbClr val="B85042"/>
                </a:solidFill>
                <a:latin typeface="Calibri" pitchFamily="34" charset="0"/>
                <a:ea typeface="Calibri" pitchFamily="34" charset="-122"/>
                <a:cs typeface="Calibri" pitchFamily="34" charset="-120"/>
              </a:rPr>
              <a:t>Don't try to redesign the whole assignment.</a:t>
            </a:r>
            <a:endParaRPr lang="en-US" sz="1200" dirty="0"/>
          </a:p>
        </p:txBody>
      </p:sp>
      <p:sp>
        <p:nvSpPr>
          <p:cNvPr id="19" name="Text 17"/>
          <p:cNvSpPr/>
          <p:nvPr/>
        </p:nvSpPr>
        <p:spPr>
          <a:xfrm>
            <a:off x="8229600" y="4754880"/>
            <a:ext cx="731520" cy="274320"/>
          </a:xfrm>
          <a:prstGeom prst="rect">
            <a:avLst/>
          </a:prstGeom>
          <a:noFill/>
          <a:ln/>
        </p:spPr>
        <p:txBody>
          <a:bodyPr wrap="square" lIns="0" tIns="0" rIns="0" bIns="0" rtlCol="0" anchor="ctr"/>
          <a:lstStyle/>
          <a:p>
            <a:pPr marL="0" indent="0" algn="r">
              <a:buNone/>
            </a:pPr>
            <a:r>
              <a:rPr lang="en-US" sz="900" dirty="0">
                <a:solidFill>
                  <a:srgbClr val="8E8B86"/>
                </a:solidFill>
                <a:latin typeface="Calibri" pitchFamily="34" charset="0"/>
                <a:ea typeface="Calibri" pitchFamily="34" charset="-122"/>
                <a:cs typeface="Calibri" pitchFamily="34" charset="-120"/>
              </a:rPr>
              <a:t>25 / 33</a:t>
            </a:r>
            <a:endParaRPr lang="en-US" sz="900" dirty="0"/>
          </a:p>
        </p:txBody>
      </p:sp>
      <p:sp>
        <p:nvSpPr>
          <p:cNvPr id="20" name="Text 18"/>
          <p:cNvSpPr/>
          <p:nvPr/>
        </p:nvSpPr>
        <p:spPr>
          <a:xfrm>
            <a:off x="365760" y="4754880"/>
            <a:ext cx="6400800" cy="274320"/>
          </a:xfrm>
          <a:prstGeom prst="rect">
            <a:avLst/>
          </a:prstGeom>
          <a:noFill/>
          <a:ln/>
        </p:spPr>
        <p:txBody>
          <a:bodyPr wrap="square" lIns="0" tIns="0" rIns="0" bIns="0" rtlCol="0" anchor="ctr"/>
          <a:lstStyle/>
          <a:p>
            <a:pPr marL="0" indent="0" algn="l">
              <a:buNone/>
            </a:pPr>
            <a:r>
              <a:rPr lang="en-US" sz="900" dirty="0">
                <a:solidFill>
                  <a:srgbClr val="8E8B86"/>
                </a:solidFill>
                <a:latin typeface="Calibri" pitchFamily="34" charset="0"/>
                <a:ea typeface="Calibri" pitchFamily="34" charset="-122"/>
                <a:cs typeface="Calibri" pitchFamily="34" charset="-120"/>
              </a:rPr>
              <a:t>Ethical AI for English Learners — Seth Fleischauer</a:t>
            </a:r>
            <a:endParaRPr lang="en-US" sz="900"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name="Slide 26">
    <p:bg>
      <p:bgPr>
        <a:solidFill>
          <a:srgbClr val="F8F4ED"/>
        </a:solidFill>
        <a:effectLst/>
      </p:bgPr>
    </p:bg>
    <p:spTree>
      <p:nvGrpSpPr>
        <p:cNvPr id="1" name=""/>
        <p:cNvGrpSpPr/>
        <p:nvPr/>
      </p:nvGrpSpPr>
      <p:grpSpPr>
        <a:xfrm>
          <a:off x="0" y="0"/>
          <a:ext cx="0" cy="0"/>
          <a:chOff x="0" y="0"/>
          <a:chExt cx="0" cy="0"/>
        </a:xfrm>
      </p:grpSpPr>
      <p:sp>
        <p:nvSpPr>
          <p:cNvPr id="2" name="Text 0"/>
          <p:cNvSpPr/>
          <p:nvPr/>
        </p:nvSpPr>
        <p:spPr>
          <a:xfrm>
            <a:off x="457200" y="365760"/>
            <a:ext cx="6126480" cy="640080"/>
          </a:xfrm>
          <a:prstGeom prst="rect">
            <a:avLst/>
          </a:prstGeom>
          <a:noFill/>
          <a:ln/>
        </p:spPr>
        <p:txBody>
          <a:bodyPr wrap="square" lIns="0" tIns="0" rIns="0" bIns="0" rtlCol="0" anchor="ctr"/>
          <a:lstStyle/>
          <a:p>
            <a:pPr marL="0" indent="0" algn="l">
              <a:buNone/>
            </a:pPr>
            <a:r>
              <a:rPr lang="en-US" sz="2600" b="1" dirty="0">
                <a:solidFill>
                  <a:srgbClr val="1F1F23"/>
                </a:solidFill>
                <a:latin typeface="Georgia" pitchFamily="34" charset="0"/>
                <a:ea typeface="Georgia" pitchFamily="34" charset="-122"/>
                <a:cs typeface="Georgia" pitchFamily="34" charset="-120"/>
              </a:rPr>
              <a:t>Two confrontations</a:t>
            </a:r>
            <a:endParaRPr lang="en-US" sz="2600" dirty="0"/>
          </a:p>
        </p:txBody>
      </p:sp>
      <p:sp>
        <p:nvSpPr>
          <p:cNvPr id="3" name="Shape 1"/>
          <p:cNvSpPr/>
          <p:nvPr/>
        </p:nvSpPr>
        <p:spPr>
          <a:xfrm>
            <a:off x="7223760" y="292608"/>
            <a:ext cx="1554480" cy="256032"/>
          </a:xfrm>
          <a:prstGeom prst="rect">
            <a:avLst/>
          </a:prstGeom>
          <a:solidFill>
            <a:srgbClr val="B85042"/>
          </a:solidFill>
          <a:ln/>
        </p:spPr>
        <p:txBody>
          <a:bodyPr/>
          <a:lstStyle/>
          <a:p>
            <a:endParaRPr lang="en-US"/>
          </a:p>
        </p:txBody>
      </p:sp>
      <p:sp>
        <p:nvSpPr>
          <p:cNvPr id="4" name="Text 2"/>
          <p:cNvSpPr/>
          <p:nvPr/>
        </p:nvSpPr>
        <p:spPr>
          <a:xfrm>
            <a:off x="7223760" y="292608"/>
            <a:ext cx="1554480" cy="256032"/>
          </a:xfrm>
          <a:prstGeom prst="rect">
            <a:avLst/>
          </a:prstGeom>
          <a:noFill/>
          <a:ln/>
        </p:spPr>
        <p:txBody>
          <a:bodyPr wrap="square" lIns="0" tIns="0" rIns="0" bIns="0" rtlCol="0" anchor="ctr"/>
          <a:lstStyle/>
          <a:p>
            <a:pPr marL="0" indent="0" algn="ctr">
              <a:buNone/>
            </a:pPr>
            <a:r>
              <a:rPr lang="en-US" sz="900" b="1" kern="0" spc="400" dirty="0">
                <a:solidFill>
                  <a:srgbClr val="FFFFFF"/>
                </a:solidFill>
                <a:latin typeface="Calibri" pitchFamily="34" charset="0"/>
                <a:ea typeface="Calibri" pitchFamily="34" charset="-122"/>
                <a:cs typeface="Calibri" pitchFamily="34" charset="-120"/>
              </a:rPr>
              <a:t>UNIVERSAL</a:t>
            </a:r>
            <a:endParaRPr lang="en-US" sz="900" dirty="0"/>
          </a:p>
        </p:txBody>
      </p:sp>
      <p:sp>
        <p:nvSpPr>
          <p:cNvPr id="5" name="Text 3"/>
          <p:cNvSpPr/>
          <p:nvPr/>
        </p:nvSpPr>
        <p:spPr>
          <a:xfrm>
            <a:off x="457200" y="822960"/>
            <a:ext cx="1097280" cy="1280160"/>
          </a:xfrm>
          <a:prstGeom prst="rect">
            <a:avLst/>
          </a:prstGeom>
          <a:noFill/>
          <a:ln/>
        </p:spPr>
        <p:txBody>
          <a:bodyPr wrap="square" lIns="0" tIns="0" rIns="0" bIns="0" rtlCol="0" anchor="t"/>
          <a:lstStyle/>
          <a:p>
            <a:pPr marL="0" indent="0" algn="l">
              <a:buNone/>
            </a:pPr>
            <a:r>
              <a:rPr lang="en-US" sz="14000" b="1" dirty="0">
                <a:solidFill>
                  <a:srgbClr val="B85042"/>
                </a:solidFill>
                <a:latin typeface="Georgia" pitchFamily="34" charset="0"/>
                <a:ea typeface="Georgia" pitchFamily="34" charset="-122"/>
                <a:cs typeface="Georgia" pitchFamily="34" charset="-120"/>
              </a:rPr>
              <a:t>“</a:t>
            </a:r>
            <a:endParaRPr lang="en-US" sz="14000" dirty="0"/>
          </a:p>
        </p:txBody>
      </p:sp>
      <p:sp>
        <p:nvSpPr>
          <p:cNvPr id="6" name="Text 4"/>
          <p:cNvSpPr/>
          <p:nvPr/>
        </p:nvSpPr>
        <p:spPr>
          <a:xfrm>
            <a:off x="1371600" y="1280160"/>
            <a:ext cx="7315200" cy="2377440"/>
          </a:xfrm>
          <a:prstGeom prst="rect">
            <a:avLst/>
          </a:prstGeom>
          <a:noFill/>
          <a:ln/>
        </p:spPr>
        <p:txBody>
          <a:bodyPr wrap="square" lIns="0" tIns="0" rIns="0" bIns="0" rtlCol="0" anchor="t"/>
          <a:lstStyle/>
          <a:p>
            <a:pPr marL="0" indent="0" algn="l">
              <a:spcAft>
                <a:spcPts val="600"/>
              </a:spcAft>
              <a:buNone/>
            </a:pPr>
            <a:r>
              <a:rPr lang="en-US" sz="2200" i="1" dirty="0">
                <a:solidFill>
                  <a:srgbClr val="1F1F23"/>
                </a:solidFill>
                <a:latin typeface="Georgia" pitchFamily="34" charset="0"/>
                <a:ea typeface="Georgia" pitchFamily="34" charset="-122"/>
                <a:cs typeface="Georgia" pitchFamily="34" charset="-120"/>
              </a:rPr>
              <a:t>I was like, 'oh, is that really like you, or was that from AI?' And because I was laughing, then they started giggling and they were like, yep. I used humor and lightheartedness with it, and they were definitely like, 'yep, it was AI.' Then I was like, okay, how can we change it to make it your own words?</a:t>
            </a:r>
            <a:endParaRPr lang="en-US" sz="2200" dirty="0"/>
          </a:p>
        </p:txBody>
      </p:sp>
      <p:sp>
        <p:nvSpPr>
          <p:cNvPr id="7" name="Text 5"/>
          <p:cNvSpPr/>
          <p:nvPr/>
        </p:nvSpPr>
        <p:spPr>
          <a:xfrm>
            <a:off x="1371600" y="3749040"/>
            <a:ext cx="7315200" cy="457200"/>
          </a:xfrm>
          <a:prstGeom prst="rect">
            <a:avLst/>
          </a:prstGeom>
          <a:noFill/>
          <a:ln/>
        </p:spPr>
        <p:txBody>
          <a:bodyPr wrap="square" lIns="0" tIns="0" rIns="0" bIns="0" rtlCol="0" anchor="ctr"/>
          <a:lstStyle/>
          <a:p>
            <a:pPr marL="0" indent="0" algn="l">
              <a:buNone/>
            </a:pPr>
            <a:r>
              <a:rPr lang="en-US" sz="1400" b="1" dirty="0">
                <a:solidFill>
                  <a:srgbClr val="B85042"/>
                </a:solidFill>
                <a:latin typeface="Calibri" pitchFamily="34" charset="0"/>
                <a:ea typeface="Calibri" pitchFamily="34" charset="-122"/>
                <a:cs typeface="Calibri" pitchFamily="34" charset="-120"/>
              </a:rPr>
              <a:t>— Megan, same school as Rose, different disposition</a:t>
            </a:r>
            <a:endParaRPr lang="en-US" sz="1400" dirty="0"/>
          </a:p>
        </p:txBody>
      </p:sp>
      <p:sp>
        <p:nvSpPr>
          <p:cNvPr id="8" name="Text 6"/>
          <p:cNvSpPr/>
          <p:nvPr/>
        </p:nvSpPr>
        <p:spPr>
          <a:xfrm>
            <a:off x="8229600" y="4754880"/>
            <a:ext cx="731520" cy="274320"/>
          </a:xfrm>
          <a:prstGeom prst="rect">
            <a:avLst/>
          </a:prstGeom>
          <a:noFill/>
          <a:ln/>
        </p:spPr>
        <p:txBody>
          <a:bodyPr wrap="square" lIns="0" tIns="0" rIns="0" bIns="0" rtlCol="0" anchor="ctr"/>
          <a:lstStyle/>
          <a:p>
            <a:pPr marL="0" indent="0" algn="r">
              <a:buNone/>
            </a:pPr>
            <a:r>
              <a:rPr lang="en-US" sz="900" dirty="0">
                <a:solidFill>
                  <a:srgbClr val="8E8B86"/>
                </a:solidFill>
                <a:latin typeface="Calibri" pitchFamily="34" charset="0"/>
                <a:ea typeface="Calibri" pitchFamily="34" charset="-122"/>
                <a:cs typeface="Calibri" pitchFamily="34" charset="-120"/>
              </a:rPr>
              <a:t>26 / 33</a:t>
            </a:r>
            <a:endParaRPr lang="en-US" sz="900" dirty="0"/>
          </a:p>
        </p:txBody>
      </p:sp>
      <p:sp>
        <p:nvSpPr>
          <p:cNvPr id="9" name="Text 7"/>
          <p:cNvSpPr/>
          <p:nvPr/>
        </p:nvSpPr>
        <p:spPr>
          <a:xfrm>
            <a:off x="365760" y="4754880"/>
            <a:ext cx="6400800" cy="274320"/>
          </a:xfrm>
          <a:prstGeom prst="rect">
            <a:avLst/>
          </a:prstGeom>
          <a:noFill/>
          <a:ln/>
        </p:spPr>
        <p:txBody>
          <a:bodyPr wrap="square" lIns="0" tIns="0" rIns="0" bIns="0" rtlCol="0" anchor="ctr"/>
          <a:lstStyle/>
          <a:p>
            <a:pPr marL="0" indent="0" algn="l">
              <a:buNone/>
            </a:pPr>
            <a:r>
              <a:rPr lang="en-US" sz="900" dirty="0">
                <a:solidFill>
                  <a:srgbClr val="8E8B86"/>
                </a:solidFill>
                <a:latin typeface="Calibri" pitchFamily="34" charset="0"/>
                <a:ea typeface="Calibri" pitchFamily="34" charset="-122"/>
                <a:cs typeface="Calibri" pitchFamily="34" charset="-120"/>
              </a:rPr>
              <a:t>Ethical AI for English Learners — Seth Fleischauer</a:t>
            </a:r>
            <a:endParaRPr lang="en-US" sz="900"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name="Slide 27">
    <p:bg>
      <p:bgPr>
        <a:solidFill>
          <a:srgbClr val="FFFFFF"/>
        </a:solidFill>
        <a:effectLst/>
      </p:bgPr>
    </p:bg>
    <p:spTree>
      <p:nvGrpSpPr>
        <p:cNvPr id="1" name=""/>
        <p:cNvGrpSpPr/>
        <p:nvPr/>
      </p:nvGrpSpPr>
      <p:grpSpPr>
        <a:xfrm>
          <a:off x="0" y="0"/>
          <a:ext cx="0" cy="0"/>
          <a:chOff x="0" y="0"/>
          <a:chExt cx="0" cy="0"/>
        </a:xfrm>
      </p:grpSpPr>
      <p:sp>
        <p:nvSpPr>
          <p:cNvPr id="2" name="Text 0"/>
          <p:cNvSpPr/>
          <p:nvPr/>
        </p:nvSpPr>
        <p:spPr>
          <a:xfrm>
            <a:off x="457200" y="365760"/>
            <a:ext cx="6126480" cy="640080"/>
          </a:xfrm>
          <a:prstGeom prst="rect">
            <a:avLst/>
          </a:prstGeom>
          <a:noFill/>
          <a:ln/>
        </p:spPr>
        <p:txBody>
          <a:bodyPr wrap="square" lIns="0" tIns="0" rIns="0" bIns="0" rtlCol="0" anchor="ctr"/>
          <a:lstStyle/>
          <a:p>
            <a:pPr marL="0" indent="0" algn="l">
              <a:buNone/>
            </a:pPr>
            <a:r>
              <a:rPr lang="en-US" sz="2600" b="1" dirty="0">
                <a:solidFill>
                  <a:srgbClr val="1F1F23"/>
                </a:solidFill>
                <a:latin typeface="Georgia" pitchFamily="34" charset="0"/>
                <a:ea typeface="Georgia" pitchFamily="34" charset="-122"/>
                <a:cs typeface="Georgia" pitchFamily="34" charset="-120"/>
              </a:rPr>
              <a:t>Three approaches teachers are taking</a:t>
            </a:r>
            <a:endParaRPr lang="en-US" sz="2600" dirty="0"/>
          </a:p>
        </p:txBody>
      </p:sp>
      <p:sp>
        <p:nvSpPr>
          <p:cNvPr id="3" name="Shape 1"/>
          <p:cNvSpPr/>
          <p:nvPr/>
        </p:nvSpPr>
        <p:spPr>
          <a:xfrm>
            <a:off x="7223760" y="292608"/>
            <a:ext cx="1554480" cy="256032"/>
          </a:xfrm>
          <a:prstGeom prst="rect">
            <a:avLst/>
          </a:prstGeom>
          <a:solidFill>
            <a:srgbClr val="B85042"/>
          </a:solidFill>
          <a:ln/>
        </p:spPr>
        <p:txBody>
          <a:bodyPr/>
          <a:lstStyle/>
          <a:p>
            <a:endParaRPr lang="en-US"/>
          </a:p>
        </p:txBody>
      </p:sp>
      <p:sp>
        <p:nvSpPr>
          <p:cNvPr id="4" name="Text 2"/>
          <p:cNvSpPr/>
          <p:nvPr/>
        </p:nvSpPr>
        <p:spPr>
          <a:xfrm>
            <a:off x="7223760" y="292608"/>
            <a:ext cx="1554480" cy="256032"/>
          </a:xfrm>
          <a:prstGeom prst="rect">
            <a:avLst/>
          </a:prstGeom>
          <a:noFill/>
          <a:ln/>
        </p:spPr>
        <p:txBody>
          <a:bodyPr wrap="square" lIns="0" tIns="0" rIns="0" bIns="0" rtlCol="0" anchor="ctr"/>
          <a:lstStyle/>
          <a:p>
            <a:pPr marL="0" indent="0" algn="ctr">
              <a:buNone/>
            </a:pPr>
            <a:r>
              <a:rPr lang="en-US" sz="900" b="1" kern="0" spc="400" dirty="0">
                <a:solidFill>
                  <a:srgbClr val="FFFFFF"/>
                </a:solidFill>
                <a:latin typeface="Calibri" pitchFamily="34" charset="0"/>
                <a:ea typeface="Calibri" pitchFamily="34" charset="-122"/>
                <a:cs typeface="Calibri" pitchFamily="34" charset="-120"/>
              </a:rPr>
              <a:t>UNIVERSAL</a:t>
            </a:r>
            <a:endParaRPr lang="en-US" sz="900" dirty="0"/>
          </a:p>
        </p:txBody>
      </p:sp>
      <p:sp>
        <p:nvSpPr>
          <p:cNvPr id="5" name="Text 3"/>
          <p:cNvSpPr/>
          <p:nvPr/>
        </p:nvSpPr>
        <p:spPr>
          <a:xfrm>
            <a:off x="110067" y="1051560"/>
            <a:ext cx="9033933" cy="320040"/>
          </a:xfrm>
          <a:prstGeom prst="rect">
            <a:avLst/>
          </a:prstGeom>
          <a:noFill/>
          <a:ln/>
        </p:spPr>
        <p:txBody>
          <a:bodyPr wrap="square" lIns="0" tIns="0" rIns="0" bIns="0" rtlCol="0" anchor="ctr"/>
          <a:lstStyle/>
          <a:p>
            <a:pPr marL="0" indent="0" algn="l">
              <a:buNone/>
            </a:pPr>
            <a:r>
              <a:rPr lang="en-US" sz="1600" i="1" dirty="0">
                <a:solidFill>
                  <a:srgbClr val="5C5A57"/>
                </a:solidFill>
                <a:latin typeface="Calibri" pitchFamily="34" charset="0"/>
                <a:ea typeface="Calibri" pitchFamily="34" charset="-122"/>
                <a:cs typeface="Calibri" pitchFamily="34" charset="-120"/>
              </a:rPr>
              <a:t>From The Homework Machine Episode 3 “The Duplicitous Nature of Humanity” — Justin Reich, MIT TeachLab</a:t>
            </a:r>
            <a:endParaRPr lang="en-US" sz="1600" dirty="0"/>
          </a:p>
        </p:txBody>
      </p:sp>
      <p:graphicFrame>
        <p:nvGraphicFramePr>
          <p:cNvPr id="28" name="Table 0"/>
          <p:cNvGraphicFramePr>
            <a:graphicFrameLocks noGrp="1"/>
          </p:cNvGraphicFramePr>
          <p:nvPr>
            <p:extLst>
              <p:ext uri="{D42A27DB-BD31-4B8C-83A1-F6EECF244321}">
                <p14:modId xmlns:p14="http://schemas.microsoft.com/office/powerpoint/2010/main" val="4260876409"/>
              </p:ext>
            </p:extLst>
          </p:nvPr>
        </p:nvGraphicFramePr>
        <p:xfrm>
          <a:off x="457200" y="1417320"/>
          <a:ext cx="8229600" cy="3048000"/>
        </p:xfrm>
        <a:graphic>
          <a:graphicData uri="http://schemas.openxmlformats.org/drawingml/2006/table">
            <a:tbl>
              <a:tblPr/>
              <a:tblGrid>
                <a:gridCol w="1645920">
                  <a:extLst>
                    <a:ext uri="{9D8B030D-6E8A-4147-A177-3AD203B41FA5}">
                      <a16:colId xmlns:a16="http://schemas.microsoft.com/office/drawing/2014/main" val="20000"/>
                    </a:ext>
                  </a:extLst>
                </a:gridCol>
                <a:gridCol w="2743200">
                  <a:extLst>
                    <a:ext uri="{9D8B030D-6E8A-4147-A177-3AD203B41FA5}">
                      <a16:colId xmlns:a16="http://schemas.microsoft.com/office/drawing/2014/main" val="20001"/>
                    </a:ext>
                  </a:extLst>
                </a:gridCol>
                <a:gridCol w="3840480">
                  <a:extLst>
                    <a:ext uri="{9D8B030D-6E8A-4147-A177-3AD203B41FA5}">
                      <a16:colId xmlns:a16="http://schemas.microsoft.com/office/drawing/2014/main" val="20002"/>
                    </a:ext>
                  </a:extLst>
                </a:gridCol>
              </a:tblGrid>
              <a:tr h="685800">
                <a:tc>
                  <a:txBody>
                    <a:bodyPr/>
                    <a:lstStyle/>
                    <a:p>
                      <a:pPr marL="0" indent="0" algn="l">
                        <a:buNone/>
                      </a:pPr>
                      <a:r>
                        <a:rPr lang="en-US" sz="1400" b="1" dirty="0">
                          <a:solidFill>
                            <a:srgbClr val="FFFFFF"/>
                          </a:solidFill>
                          <a:latin typeface="Calibri" pitchFamily="34" charset="0"/>
                          <a:ea typeface="Calibri" pitchFamily="34" charset="-122"/>
                          <a:cs typeface="Calibri" pitchFamily="34" charset="-120"/>
                        </a:rPr>
                        <a:t>APPROACH</a:t>
                      </a:r>
                      <a:endParaRPr lang="en-US" sz="1400" dirty="0">
                        <a:latin typeface="Calibri" charset="0"/>
                        <a:ea typeface="Calibri" charset="0"/>
                        <a:cs typeface="Calibri" charset="0"/>
                      </a:endParaRPr>
                    </a:p>
                  </a:txBody>
                  <a:tcPr anchor="ctr">
                    <a:lnL w="6350" cap="flat" cmpd="sng" algn="ctr">
                      <a:solidFill>
                        <a:srgbClr val="D9CCAF"/>
                      </a:solidFill>
                      <a:prstDash val="solid"/>
                      <a:round/>
                      <a:headEnd type="none" w="med" len="med"/>
                      <a:tailEnd type="none" w="med" len="med"/>
                    </a:lnL>
                    <a:lnR w="6350" cap="flat" cmpd="sng" algn="ctr">
                      <a:solidFill>
                        <a:srgbClr val="D9CCAF"/>
                      </a:solidFill>
                      <a:prstDash val="solid"/>
                      <a:round/>
                      <a:headEnd type="none" w="med" len="med"/>
                      <a:tailEnd type="none" w="med" len="med"/>
                    </a:lnR>
                    <a:lnT w="6350" cap="flat" cmpd="sng" algn="ctr">
                      <a:solidFill>
                        <a:srgbClr val="D9CCAF"/>
                      </a:solidFill>
                      <a:prstDash val="solid"/>
                      <a:round/>
                      <a:headEnd type="none" w="med" len="med"/>
                      <a:tailEnd type="none" w="med" len="med"/>
                    </a:lnT>
                    <a:lnB w="6350" cap="flat" cmpd="sng" algn="ctr">
                      <a:solidFill>
                        <a:srgbClr val="D9CCAF"/>
                      </a:solidFill>
                      <a:prstDash val="solid"/>
                      <a:round/>
                      <a:headEnd type="none" w="med" len="med"/>
                      <a:tailEnd type="none" w="med" len="med"/>
                    </a:lnB>
                    <a:solidFill>
                      <a:srgbClr val="B85042"/>
                    </a:solidFill>
                  </a:tcPr>
                </a:tc>
                <a:tc>
                  <a:txBody>
                    <a:bodyPr/>
                    <a:lstStyle/>
                    <a:p>
                      <a:pPr marL="0" indent="0" algn="l">
                        <a:buNone/>
                      </a:pPr>
                      <a:r>
                        <a:rPr lang="en-US" sz="1400" b="1" dirty="0">
                          <a:solidFill>
                            <a:srgbClr val="FFFFFF"/>
                          </a:solidFill>
                          <a:latin typeface="Calibri" pitchFamily="34" charset="0"/>
                          <a:ea typeface="Calibri" pitchFamily="34" charset="-122"/>
                          <a:cs typeface="Calibri" pitchFamily="34" charset="-120"/>
                        </a:rPr>
                        <a:t>STANCE</a:t>
                      </a:r>
                      <a:endParaRPr lang="en-US" sz="1400" dirty="0">
                        <a:latin typeface="Calibri" charset="0"/>
                        <a:ea typeface="Calibri" charset="0"/>
                        <a:cs typeface="Calibri" charset="0"/>
                      </a:endParaRPr>
                    </a:p>
                  </a:txBody>
                  <a:tcPr anchor="ctr">
                    <a:lnL w="6350" cap="flat" cmpd="sng" algn="ctr">
                      <a:solidFill>
                        <a:srgbClr val="D9CCAF"/>
                      </a:solidFill>
                      <a:prstDash val="solid"/>
                      <a:round/>
                      <a:headEnd type="none" w="med" len="med"/>
                      <a:tailEnd type="none" w="med" len="med"/>
                    </a:lnL>
                    <a:lnR w="6350" cap="flat" cmpd="sng" algn="ctr">
                      <a:solidFill>
                        <a:srgbClr val="D9CCAF"/>
                      </a:solidFill>
                      <a:prstDash val="solid"/>
                      <a:round/>
                      <a:headEnd type="none" w="med" len="med"/>
                      <a:tailEnd type="none" w="med" len="med"/>
                    </a:lnR>
                    <a:lnT w="6350" cap="flat" cmpd="sng" algn="ctr">
                      <a:solidFill>
                        <a:srgbClr val="D9CCAF"/>
                      </a:solidFill>
                      <a:prstDash val="solid"/>
                      <a:round/>
                      <a:headEnd type="none" w="med" len="med"/>
                      <a:tailEnd type="none" w="med" len="med"/>
                    </a:lnT>
                    <a:lnB w="6350" cap="flat" cmpd="sng" algn="ctr">
                      <a:solidFill>
                        <a:srgbClr val="D9CCAF"/>
                      </a:solidFill>
                      <a:prstDash val="solid"/>
                      <a:round/>
                      <a:headEnd type="none" w="med" len="med"/>
                      <a:tailEnd type="none" w="med" len="med"/>
                    </a:lnB>
                    <a:solidFill>
                      <a:srgbClr val="B85042"/>
                    </a:solidFill>
                  </a:tcPr>
                </a:tc>
                <a:tc>
                  <a:txBody>
                    <a:bodyPr/>
                    <a:lstStyle/>
                    <a:p>
                      <a:pPr marL="0" indent="0" algn="l">
                        <a:buNone/>
                      </a:pPr>
                      <a:r>
                        <a:rPr lang="en-US" sz="1400" b="1" dirty="0">
                          <a:solidFill>
                            <a:srgbClr val="FFFFFF"/>
                          </a:solidFill>
                          <a:latin typeface="Calibri" pitchFamily="34" charset="0"/>
                          <a:ea typeface="Calibri" pitchFamily="34" charset="-122"/>
                          <a:cs typeface="Calibri" pitchFamily="34" charset="-120"/>
                        </a:rPr>
                        <a:t>METHODS</a:t>
                      </a:r>
                      <a:endParaRPr lang="en-US" sz="1400" dirty="0">
                        <a:latin typeface="Calibri" charset="0"/>
                        <a:ea typeface="Calibri" charset="0"/>
                        <a:cs typeface="Calibri" charset="0"/>
                      </a:endParaRPr>
                    </a:p>
                  </a:txBody>
                  <a:tcPr anchor="ctr">
                    <a:lnL w="6350" cap="flat" cmpd="sng" algn="ctr">
                      <a:solidFill>
                        <a:srgbClr val="D9CCAF"/>
                      </a:solidFill>
                      <a:prstDash val="solid"/>
                      <a:round/>
                      <a:headEnd type="none" w="med" len="med"/>
                      <a:tailEnd type="none" w="med" len="med"/>
                    </a:lnL>
                    <a:lnR w="6350" cap="flat" cmpd="sng" algn="ctr">
                      <a:solidFill>
                        <a:srgbClr val="D9CCAF"/>
                      </a:solidFill>
                      <a:prstDash val="solid"/>
                      <a:round/>
                      <a:headEnd type="none" w="med" len="med"/>
                      <a:tailEnd type="none" w="med" len="med"/>
                    </a:lnR>
                    <a:lnT w="6350" cap="flat" cmpd="sng" algn="ctr">
                      <a:solidFill>
                        <a:srgbClr val="D9CCAF"/>
                      </a:solidFill>
                      <a:prstDash val="solid"/>
                      <a:round/>
                      <a:headEnd type="none" w="med" len="med"/>
                      <a:tailEnd type="none" w="med" len="med"/>
                    </a:lnT>
                    <a:lnB w="6350" cap="flat" cmpd="sng" algn="ctr">
                      <a:solidFill>
                        <a:srgbClr val="D9CCAF"/>
                      </a:solidFill>
                      <a:prstDash val="solid"/>
                      <a:round/>
                      <a:headEnd type="none" w="med" len="med"/>
                      <a:tailEnd type="none" w="med" len="med"/>
                    </a:lnB>
                    <a:solidFill>
                      <a:srgbClr val="B85042"/>
                    </a:solidFill>
                  </a:tcPr>
                </a:tc>
                <a:extLst>
                  <a:ext uri="{0D108BD9-81ED-4DB2-BD59-A6C34878D82A}">
                    <a16:rowId xmlns:a16="http://schemas.microsoft.com/office/drawing/2014/main" val="10000"/>
                  </a:ext>
                </a:extLst>
              </a:tr>
              <a:tr h="685800">
                <a:tc>
                  <a:txBody>
                    <a:bodyPr/>
                    <a:lstStyle/>
                    <a:p>
                      <a:pPr marL="0" indent="0">
                        <a:buNone/>
                      </a:pPr>
                      <a:r>
                        <a:rPr lang="en-US" sz="1400" b="1" dirty="0">
                          <a:solidFill>
                            <a:srgbClr val="B85042"/>
                          </a:solidFill>
                          <a:latin typeface="Calibri" pitchFamily="34" charset="0"/>
                          <a:ea typeface="Calibri" pitchFamily="34" charset="-122"/>
                          <a:cs typeface="Calibri" pitchFamily="34" charset="-120"/>
                        </a:rPr>
                        <a:t>Prohibitive</a:t>
                      </a:r>
                      <a:endParaRPr lang="en-US" sz="1400" dirty="0">
                        <a:latin typeface="Calibri" charset="0"/>
                        <a:ea typeface="Calibri" charset="0"/>
                        <a:cs typeface="Calibri" charset="0"/>
                      </a:endParaRPr>
                    </a:p>
                    <a:p>
                      <a:pPr marL="0" indent="0">
                        <a:buNone/>
                      </a:pPr>
                      <a:r>
                        <a:rPr lang="en-US" sz="1400" b="1" dirty="0">
                          <a:solidFill>
                            <a:srgbClr val="B85042"/>
                          </a:solidFill>
                          <a:latin typeface="Calibri" pitchFamily="34" charset="0"/>
                          <a:ea typeface="Calibri" pitchFamily="34" charset="-122"/>
                          <a:cs typeface="Calibri" pitchFamily="34" charset="-120"/>
                        </a:rPr>
                        <a:t>“Banners”</a:t>
                      </a:r>
                      <a:endParaRPr lang="en-US" sz="1400" dirty="0">
                        <a:latin typeface="Calibri" charset="0"/>
                        <a:ea typeface="Calibri" charset="0"/>
                        <a:cs typeface="Calibri" charset="0"/>
                      </a:endParaRPr>
                    </a:p>
                  </a:txBody>
                  <a:tcPr>
                    <a:lnL w="6350" cap="flat" cmpd="sng" algn="ctr">
                      <a:solidFill>
                        <a:srgbClr val="D9CCAF"/>
                      </a:solidFill>
                      <a:prstDash val="solid"/>
                      <a:round/>
                      <a:headEnd type="none" w="med" len="med"/>
                      <a:tailEnd type="none" w="med" len="med"/>
                    </a:lnL>
                    <a:lnR w="6350" cap="flat" cmpd="sng" algn="ctr">
                      <a:solidFill>
                        <a:srgbClr val="D9CCAF"/>
                      </a:solidFill>
                      <a:prstDash val="solid"/>
                      <a:round/>
                      <a:headEnd type="none" w="med" len="med"/>
                      <a:tailEnd type="none" w="med" len="med"/>
                    </a:lnR>
                    <a:lnT w="6350" cap="flat" cmpd="sng" algn="ctr">
                      <a:solidFill>
                        <a:srgbClr val="D9CCAF"/>
                      </a:solidFill>
                      <a:prstDash val="solid"/>
                      <a:round/>
                      <a:headEnd type="none" w="med" len="med"/>
                      <a:tailEnd type="none" w="med" len="med"/>
                    </a:lnT>
                    <a:lnB w="6350" cap="flat" cmpd="sng" algn="ctr">
                      <a:solidFill>
                        <a:srgbClr val="D9CCAF"/>
                      </a:solidFill>
                      <a:prstDash val="solid"/>
                      <a:round/>
                      <a:headEnd type="none" w="med" len="med"/>
                      <a:tailEnd type="none" w="med" len="med"/>
                    </a:lnB>
                    <a:solidFill>
                      <a:srgbClr val="F8F4ED"/>
                    </a:solidFill>
                  </a:tcPr>
                </a:tc>
                <a:tc>
                  <a:txBody>
                    <a:bodyPr/>
                    <a:lstStyle/>
                    <a:p>
                      <a:pPr marL="0" indent="0">
                        <a:buNone/>
                      </a:pPr>
                      <a:r>
                        <a:rPr lang="en-US" sz="1400" dirty="0">
                          <a:solidFill>
                            <a:srgbClr val="1F1F23"/>
                          </a:solidFill>
                          <a:latin typeface="Calibri" pitchFamily="34" charset="0"/>
                          <a:ea typeface="Calibri" pitchFamily="34" charset="-122"/>
                          <a:cs typeface="Calibri" pitchFamily="34" charset="-120"/>
                        </a:rPr>
                        <a:t>AI is a threat to academic integrity. Ban it.</a:t>
                      </a:r>
                      <a:endParaRPr lang="en-US" sz="1400" dirty="0">
                        <a:latin typeface="Calibri" charset="0"/>
                        <a:ea typeface="Calibri" charset="0"/>
                        <a:cs typeface="Calibri" charset="0"/>
                      </a:endParaRPr>
                    </a:p>
                  </a:txBody>
                  <a:tcPr>
                    <a:lnL w="6350" cap="flat" cmpd="sng" algn="ctr">
                      <a:solidFill>
                        <a:srgbClr val="D9CCAF"/>
                      </a:solidFill>
                      <a:prstDash val="solid"/>
                      <a:round/>
                      <a:headEnd type="none" w="med" len="med"/>
                      <a:tailEnd type="none" w="med" len="med"/>
                    </a:lnL>
                    <a:lnR w="6350" cap="flat" cmpd="sng" algn="ctr">
                      <a:solidFill>
                        <a:srgbClr val="D9CCAF"/>
                      </a:solidFill>
                      <a:prstDash val="solid"/>
                      <a:round/>
                      <a:headEnd type="none" w="med" len="med"/>
                      <a:tailEnd type="none" w="med" len="med"/>
                    </a:lnR>
                    <a:lnT w="6350" cap="flat" cmpd="sng" algn="ctr">
                      <a:solidFill>
                        <a:srgbClr val="D9CCAF"/>
                      </a:solidFill>
                      <a:prstDash val="solid"/>
                      <a:round/>
                      <a:headEnd type="none" w="med" len="med"/>
                      <a:tailEnd type="none" w="med" len="med"/>
                    </a:lnT>
                    <a:lnB w="6350" cap="flat" cmpd="sng" algn="ctr">
                      <a:solidFill>
                        <a:srgbClr val="D9CCAF"/>
                      </a:solidFill>
                      <a:prstDash val="solid"/>
                      <a:round/>
                      <a:headEnd type="none" w="med" len="med"/>
                      <a:tailEnd type="none" w="med" len="med"/>
                    </a:lnB>
                    <a:solidFill>
                      <a:srgbClr val="F8F4ED"/>
                    </a:solidFill>
                  </a:tcPr>
                </a:tc>
                <a:tc>
                  <a:txBody>
                    <a:bodyPr/>
                    <a:lstStyle/>
                    <a:p>
                      <a:pPr marL="0" indent="0">
                        <a:buNone/>
                      </a:pPr>
                      <a:r>
                        <a:rPr lang="en-US" sz="1400" dirty="0">
                          <a:solidFill>
                            <a:srgbClr val="1F1F23"/>
                          </a:solidFill>
                          <a:latin typeface="Calibri" pitchFamily="34" charset="0"/>
                          <a:ea typeface="Calibri" pitchFamily="34" charset="-122"/>
                          <a:cs typeface="Calibri" pitchFamily="34" charset="-120"/>
                        </a:rPr>
                        <a:t>Detection tools, blue-book essays, handwritten work, oral exams.</a:t>
                      </a:r>
                      <a:endParaRPr lang="en-US" sz="1400" dirty="0">
                        <a:latin typeface="Calibri" charset="0"/>
                        <a:ea typeface="Calibri" charset="0"/>
                        <a:cs typeface="Calibri" charset="0"/>
                      </a:endParaRPr>
                    </a:p>
                  </a:txBody>
                  <a:tcPr>
                    <a:lnL w="6350" cap="flat" cmpd="sng" algn="ctr">
                      <a:solidFill>
                        <a:srgbClr val="D9CCAF"/>
                      </a:solidFill>
                      <a:prstDash val="solid"/>
                      <a:round/>
                      <a:headEnd type="none" w="med" len="med"/>
                      <a:tailEnd type="none" w="med" len="med"/>
                    </a:lnL>
                    <a:lnR w="6350" cap="flat" cmpd="sng" algn="ctr">
                      <a:solidFill>
                        <a:srgbClr val="D9CCAF"/>
                      </a:solidFill>
                      <a:prstDash val="solid"/>
                      <a:round/>
                      <a:headEnd type="none" w="med" len="med"/>
                      <a:tailEnd type="none" w="med" len="med"/>
                    </a:lnR>
                    <a:lnT w="6350" cap="flat" cmpd="sng" algn="ctr">
                      <a:solidFill>
                        <a:srgbClr val="D9CCAF"/>
                      </a:solidFill>
                      <a:prstDash val="solid"/>
                      <a:round/>
                      <a:headEnd type="none" w="med" len="med"/>
                      <a:tailEnd type="none" w="med" len="med"/>
                    </a:lnT>
                    <a:lnB w="6350" cap="flat" cmpd="sng" algn="ctr">
                      <a:solidFill>
                        <a:srgbClr val="D9CCAF"/>
                      </a:solidFill>
                      <a:prstDash val="solid"/>
                      <a:round/>
                      <a:headEnd type="none" w="med" len="med"/>
                      <a:tailEnd type="none" w="med" len="med"/>
                    </a:lnB>
                    <a:solidFill>
                      <a:srgbClr val="F8F4ED"/>
                    </a:solidFill>
                  </a:tcPr>
                </a:tc>
                <a:extLst>
                  <a:ext uri="{0D108BD9-81ED-4DB2-BD59-A6C34878D82A}">
                    <a16:rowId xmlns:a16="http://schemas.microsoft.com/office/drawing/2014/main" val="10001"/>
                  </a:ext>
                </a:extLst>
              </a:tr>
              <a:tr h="685800">
                <a:tc>
                  <a:txBody>
                    <a:bodyPr/>
                    <a:lstStyle/>
                    <a:p>
                      <a:pPr marL="0" indent="0">
                        <a:buNone/>
                      </a:pPr>
                      <a:r>
                        <a:rPr lang="en-US" sz="1400" b="1" dirty="0">
                          <a:solidFill>
                            <a:srgbClr val="B85042"/>
                          </a:solidFill>
                          <a:latin typeface="Calibri" pitchFamily="34" charset="0"/>
                          <a:ea typeface="Calibri" pitchFamily="34" charset="-122"/>
                          <a:cs typeface="Calibri" pitchFamily="34" charset="-120"/>
                        </a:rPr>
                        <a:t>Integrated</a:t>
                      </a:r>
                      <a:endParaRPr lang="en-US" sz="1400" dirty="0">
                        <a:latin typeface="Calibri" charset="0"/>
                        <a:ea typeface="Calibri" charset="0"/>
                        <a:cs typeface="Calibri" charset="0"/>
                      </a:endParaRPr>
                    </a:p>
                    <a:p>
                      <a:pPr marL="0" indent="0">
                        <a:buNone/>
                      </a:pPr>
                      <a:r>
                        <a:rPr lang="en-US" sz="1400" b="1" dirty="0">
                          <a:solidFill>
                            <a:srgbClr val="B85042"/>
                          </a:solidFill>
                          <a:latin typeface="Calibri" pitchFamily="34" charset="0"/>
                          <a:ea typeface="Calibri" pitchFamily="34" charset="-122"/>
                          <a:cs typeface="Calibri" pitchFamily="34" charset="-120"/>
                        </a:rPr>
                        <a:t>“Adapters”</a:t>
                      </a:r>
                      <a:endParaRPr lang="en-US" sz="1400" dirty="0">
                        <a:latin typeface="Calibri" charset="0"/>
                        <a:ea typeface="Calibri" charset="0"/>
                        <a:cs typeface="Calibri" charset="0"/>
                      </a:endParaRPr>
                    </a:p>
                  </a:txBody>
                  <a:tcPr>
                    <a:lnL w="6350" cap="flat" cmpd="sng" algn="ctr">
                      <a:solidFill>
                        <a:srgbClr val="D9CCAF"/>
                      </a:solidFill>
                      <a:prstDash val="solid"/>
                      <a:round/>
                      <a:headEnd type="none" w="med" len="med"/>
                      <a:tailEnd type="none" w="med" len="med"/>
                    </a:lnL>
                    <a:lnR w="6350" cap="flat" cmpd="sng" algn="ctr">
                      <a:solidFill>
                        <a:srgbClr val="D9CCAF"/>
                      </a:solidFill>
                      <a:prstDash val="solid"/>
                      <a:round/>
                      <a:headEnd type="none" w="med" len="med"/>
                      <a:tailEnd type="none" w="med" len="med"/>
                    </a:lnR>
                    <a:lnT w="6350" cap="flat" cmpd="sng" algn="ctr">
                      <a:solidFill>
                        <a:srgbClr val="D9CCAF"/>
                      </a:solidFill>
                      <a:prstDash val="solid"/>
                      <a:round/>
                      <a:headEnd type="none" w="med" len="med"/>
                      <a:tailEnd type="none" w="med" len="med"/>
                    </a:lnT>
                    <a:lnB w="6350" cap="flat" cmpd="sng" algn="ctr">
                      <a:solidFill>
                        <a:srgbClr val="D9CCAF"/>
                      </a:solidFill>
                      <a:prstDash val="solid"/>
                      <a:round/>
                      <a:headEnd type="none" w="med" len="med"/>
                      <a:tailEnd type="none" w="med" len="med"/>
                    </a:lnB>
                    <a:solidFill>
                      <a:srgbClr val="F8F4ED"/>
                    </a:solidFill>
                  </a:tcPr>
                </a:tc>
                <a:tc>
                  <a:txBody>
                    <a:bodyPr/>
                    <a:lstStyle/>
                    <a:p>
                      <a:pPr marL="0" indent="0">
                        <a:buNone/>
                      </a:pPr>
                      <a:r>
                        <a:rPr lang="en-US" sz="1400" dirty="0">
                          <a:solidFill>
                            <a:srgbClr val="1F1F23"/>
                          </a:solidFill>
                          <a:latin typeface="Calibri" pitchFamily="34" charset="0"/>
                          <a:ea typeface="Calibri" pitchFamily="34" charset="-122"/>
                          <a:cs typeface="Calibri" pitchFamily="34" charset="-120"/>
                        </a:rPr>
                        <a:t>AI is a permanent feature. Teach students to use it responsibly.</a:t>
                      </a:r>
                      <a:endParaRPr lang="en-US" sz="1400" dirty="0">
                        <a:latin typeface="Calibri" charset="0"/>
                        <a:ea typeface="Calibri" charset="0"/>
                        <a:cs typeface="Calibri" charset="0"/>
                      </a:endParaRPr>
                    </a:p>
                  </a:txBody>
                  <a:tcPr>
                    <a:lnL w="6350" cap="flat" cmpd="sng" algn="ctr">
                      <a:solidFill>
                        <a:srgbClr val="D9CCAF"/>
                      </a:solidFill>
                      <a:prstDash val="solid"/>
                      <a:round/>
                      <a:headEnd type="none" w="med" len="med"/>
                      <a:tailEnd type="none" w="med" len="med"/>
                    </a:lnL>
                    <a:lnR w="6350" cap="flat" cmpd="sng" algn="ctr">
                      <a:solidFill>
                        <a:srgbClr val="D9CCAF"/>
                      </a:solidFill>
                      <a:prstDash val="solid"/>
                      <a:round/>
                      <a:headEnd type="none" w="med" len="med"/>
                      <a:tailEnd type="none" w="med" len="med"/>
                    </a:lnR>
                    <a:lnT w="6350" cap="flat" cmpd="sng" algn="ctr">
                      <a:solidFill>
                        <a:srgbClr val="D9CCAF"/>
                      </a:solidFill>
                      <a:prstDash val="solid"/>
                      <a:round/>
                      <a:headEnd type="none" w="med" len="med"/>
                      <a:tailEnd type="none" w="med" len="med"/>
                    </a:lnT>
                    <a:lnB w="6350" cap="flat" cmpd="sng" algn="ctr">
                      <a:solidFill>
                        <a:srgbClr val="D9CCAF"/>
                      </a:solidFill>
                      <a:prstDash val="solid"/>
                      <a:round/>
                      <a:headEnd type="none" w="med" len="med"/>
                      <a:tailEnd type="none" w="med" len="med"/>
                    </a:lnB>
                    <a:solidFill>
                      <a:srgbClr val="F8F4ED"/>
                    </a:solidFill>
                  </a:tcPr>
                </a:tc>
                <a:tc>
                  <a:txBody>
                    <a:bodyPr/>
                    <a:lstStyle/>
                    <a:p>
                      <a:pPr marL="0" indent="0">
                        <a:buNone/>
                      </a:pPr>
                      <a:r>
                        <a:rPr lang="en-US" sz="1400" dirty="0">
                          <a:solidFill>
                            <a:srgbClr val="1F1F23"/>
                          </a:solidFill>
                          <a:latin typeface="Calibri" pitchFamily="34" charset="0"/>
                          <a:ea typeface="Calibri" pitchFamily="34" charset="-122"/>
                          <a:cs typeface="Calibri" pitchFamily="34" charset="-120"/>
                        </a:rPr>
                        <a:t>Allowed for brainstorming, outlining, feedback. Citation, version history, “human in the loop” required.</a:t>
                      </a:r>
                      <a:endParaRPr lang="en-US" sz="1400" dirty="0">
                        <a:latin typeface="Calibri" charset="0"/>
                        <a:ea typeface="Calibri" charset="0"/>
                        <a:cs typeface="Calibri" charset="0"/>
                      </a:endParaRPr>
                    </a:p>
                  </a:txBody>
                  <a:tcPr>
                    <a:lnL w="6350" cap="flat" cmpd="sng" algn="ctr">
                      <a:solidFill>
                        <a:srgbClr val="D9CCAF"/>
                      </a:solidFill>
                      <a:prstDash val="solid"/>
                      <a:round/>
                      <a:headEnd type="none" w="med" len="med"/>
                      <a:tailEnd type="none" w="med" len="med"/>
                    </a:lnL>
                    <a:lnR w="6350" cap="flat" cmpd="sng" algn="ctr">
                      <a:solidFill>
                        <a:srgbClr val="D9CCAF"/>
                      </a:solidFill>
                      <a:prstDash val="solid"/>
                      <a:round/>
                      <a:headEnd type="none" w="med" len="med"/>
                      <a:tailEnd type="none" w="med" len="med"/>
                    </a:lnR>
                    <a:lnT w="6350" cap="flat" cmpd="sng" algn="ctr">
                      <a:solidFill>
                        <a:srgbClr val="D9CCAF"/>
                      </a:solidFill>
                      <a:prstDash val="solid"/>
                      <a:round/>
                      <a:headEnd type="none" w="med" len="med"/>
                      <a:tailEnd type="none" w="med" len="med"/>
                    </a:lnT>
                    <a:lnB w="6350" cap="flat" cmpd="sng" algn="ctr">
                      <a:solidFill>
                        <a:srgbClr val="D9CCAF"/>
                      </a:solidFill>
                      <a:prstDash val="solid"/>
                      <a:round/>
                      <a:headEnd type="none" w="med" len="med"/>
                      <a:tailEnd type="none" w="med" len="med"/>
                    </a:lnB>
                    <a:solidFill>
                      <a:srgbClr val="F8F4ED"/>
                    </a:solidFill>
                  </a:tcPr>
                </a:tc>
                <a:extLst>
                  <a:ext uri="{0D108BD9-81ED-4DB2-BD59-A6C34878D82A}">
                    <a16:rowId xmlns:a16="http://schemas.microsoft.com/office/drawing/2014/main" val="10002"/>
                  </a:ext>
                </a:extLst>
              </a:tr>
              <a:tr h="685800">
                <a:tc>
                  <a:txBody>
                    <a:bodyPr/>
                    <a:lstStyle/>
                    <a:p>
                      <a:pPr marL="0" indent="0">
                        <a:buNone/>
                      </a:pPr>
                      <a:r>
                        <a:rPr lang="en-US" sz="1400" b="1" dirty="0">
                          <a:solidFill>
                            <a:srgbClr val="B85042"/>
                          </a:solidFill>
                          <a:latin typeface="Calibri" pitchFamily="34" charset="0"/>
                          <a:ea typeface="Calibri" pitchFamily="34" charset="-122"/>
                          <a:cs typeface="Calibri" pitchFamily="34" charset="-120"/>
                        </a:rPr>
                        <a:t>Relational</a:t>
                      </a:r>
                      <a:endParaRPr lang="en-US" sz="1400" dirty="0">
                        <a:latin typeface="Calibri" charset="0"/>
                        <a:ea typeface="Calibri" charset="0"/>
                        <a:cs typeface="Calibri" charset="0"/>
                      </a:endParaRPr>
                    </a:p>
                    <a:p>
                      <a:pPr marL="0" indent="0">
                        <a:buNone/>
                      </a:pPr>
                      <a:r>
                        <a:rPr lang="en-US" sz="1400" b="1" dirty="0">
                          <a:solidFill>
                            <a:srgbClr val="B85042"/>
                          </a:solidFill>
                          <a:latin typeface="Calibri" pitchFamily="34" charset="0"/>
                          <a:ea typeface="Calibri" pitchFamily="34" charset="-122"/>
                          <a:cs typeface="Calibri" pitchFamily="34" charset="-120"/>
                        </a:rPr>
                        <a:t>“Negotiators”</a:t>
                      </a:r>
                      <a:endParaRPr lang="en-US" sz="1400" dirty="0">
                        <a:latin typeface="Calibri" charset="0"/>
                        <a:ea typeface="Calibri" charset="0"/>
                        <a:cs typeface="Calibri" charset="0"/>
                      </a:endParaRPr>
                    </a:p>
                  </a:txBody>
                  <a:tcPr>
                    <a:lnL w="6350" cap="flat" cmpd="sng" algn="ctr">
                      <a:solidFill>
                        <a:srgbClr val="D9CCAF"/>
                      </a:solidFill>
                      <a:prstDash val="solid"/>
                      <a:round/>
                      <a:headEnd type="none" w="med" len="med"/>
                      <a:tailEnd type="none" w="med" len="med"/>
                    </a:lnL>
                    <a:lnR w="6350" cap="flat" cmpd="sng" algn="ctr">
                      <a:solidFill>
                        <a:srgbClr val="D9CCAF"/>
                      </a:solidFill>
                      <a:prstDash val="solid"/>
                      <a:round/>
                      <a:headEnd type="none" w="med" len="med"/>
                      <a:tailEnd type="none" w="med" len="med"/>
                    </a:lnR>
                    <a:lnT w="6350" cap="flat" cmpd="sng" algn="ctr">
                      <a:solidFill>
                        <a:srgbClr val="D9CCAF"/>
                      </a:solidFill>
                      <a:prstDash val="solid"/>
                      <a:round/>
                      <a:headEnd type="none" w="med" len="med"/>
                      <a:tailEnd type="none" w="med" len="med"/>
                    </a:lnT>
                    <a:lnB w="6350" cap="flat" cmpd="sng" algn="ctr">
                      <a:solidFill>
                        <a:srgbClr val="D9CCAF"/>
                      </a:solidFill>
                      <a:prstDash val="solid"/>
                      <a:round/>
                      <a:headEnd type="none" w="med" len="med"/>
                      <a:tailEnd type="none" w="med" len="med"/>
                    </a:lnB>
                    <a:solidFill>
                      <a:srgbClr val="F8F4ED"/>
                    </a:solidFill>
                  </a:tcPr>
                </a:tc>
                <a:tc>
                  <a:txBody>
                    <a:bodyPr/>
                    <a:lstStyle/>
                    <a:p>
                      <a:pPr marL="0" indent="0">
                        <a:buNone/>
                      </a:pPr>
                      <a:r>
                        <a:rPr lang="en-US" sz="1400" dirty="0">
                          <a:solidFill>
                            <a:srgbClr val="1F1F23"/>
                          </a:solidFill>
                          <a:latin typeface="Calibri" pitchFamily="34" charset="0"/>
                          <a:ea typeface="Calibri" pitchFamily="34" charset="-122"/>
                          <a:cs typeface="Calibri" pitchFamily="34" charset="-120"/>
                        </a:rPr>
                        <a:t>The line between help and cheating is blurry. Focus on relationship and assignment design.</a:t>
                      </a:r>
                      <a:endParaRPr lang="en-US" sz="1400" dirty="0">
                        <a:latin typeface="Calibri" charset="0"/>
                        <a:ea typeface="Calibri" charset="0"/>
                        <a:cs typeface="Calibri" charset="0"/>
                      </a:endParaRPr>
                    </a:p>
                  </a:txBody>
                  <a:tcPr>
                    <a:lnL w="6350" cap="flat" cmpd="sng" algn="ctr">
                      <a:solidFill>
                        <a:srgbClr val="D9CCAF"/>
                      </a:solidFill>
                      <a:prstDash val="solid"/>
                      <a:round/>
                      <a:headEnd type="none" w="med" len="med"/>
                      <a:tailEnd type="none" w="med" len="med"/>
                    </a:lnL>
                    <a:lnR w="6350" cap="flat" cmpd="sng" algn="ctr">
                      <a:solidFill>
                        <a:srgbClr val="D9CCAF"/>
                      </a:solidFill>
                      <a:prstDash val="solid"/>
                      <a:round/>
                      <a:headEnd type="none" w="med" len="med"/>
                      <a:tailEnd type="none" w="med" len="med"/>
                    </a:lnR>
                    <a:lnT w="6350" cap="flat" cmpd="sng" algn="ctr">
                      <a:solidFill>
                        <a:srgbClr val="D9CCAF"/>
                      </a:solidFill>
                      <a:prstDash val="solid"/>
                      <a:round/>
                      <a:headEnd type="none" w="med" len="med"/>
                      <a:tailEnd type="none" w="med" len="med"/>
                    </a:lnT>
                    <a:lnB w="6350" cap="flat" cmpd="sng" algn="ctr">
                      <a:solidFill>
                        <a:srgbClr val="D9CCAF"/>
                      </a:solidFill>
                      <a:prstDash val="solid"/>
                      <a:round/>
                      <a:headEnd type="none" w="med" len="med"/>
                      <a:tailEnd type="none" w="med" len="med"/>
                    </a:lnB>
                    <a:solidFill>
                      <a:srgbClr val="F8F4ED"/>
                    </a:solidFill>
                  </a:tcPr>
                </a:tc>
                <a:tc>
                  <a:txBody>
                    <a:bodyPr/>
                    <a:lstStyle/>
                    <a:p>
                      <a:pPr marL="0" indent="0">
                        <a:buNone/>
                      </a:pPr>
                      <a:r>
                        <a:rPr lang="en-US" sz="1400" dirty="0">
                          <a:solidFill>
                            <a:srgbClr val="1F1F23"/>
                          </a:solidFill>
                          <a:latin typeface="Calibri" pitchFamily="34" charset="0"/>
                          <a:ea typeface="Calibri" pitchFamily="34" charset="-122"/>
                          <a:cs typeface="Calibri" pitchFamily="34" charset="-120"/>
                        </a:rPr>
                        <a:t>Academic-integrity conversations. Differentiated permissions. Redesigned assignments where AI can't easily complete the work.</a:t>
                      </a:r>
                      <a:endParaRPr lang="en-US" sz="1400" dirty="0">
                        <a:latin typeface="Calibri" charset="0"/>
                        <a:ea typeface="Calibri" charset="0"/>
                        <a:cs typeface="Calibri" charset="0"/>
                      </a:endParaRPr>
                    </a:p>
                  </a:txBody>
                  <a:tcPr>
                    <a:lnL w="6350" cap="flat" cmpd="sng" algn="ctr">
                      <a:solidFill>
                        <a:srgbClr val="D9CCAF"/>
                      </a:solidFill>
                      <a:prstDash val="solid"/>
                      <a:round/>
                      <a:headEnd type="none" w="med" len="med"/>
                      <a:tailEnd type="none" w="med" len="med"/>
                    </a:lnL>
                    <a:lnR w="6350" cap="flat" cmpd="sng" algn="ctr">
                      <a:solidFill>
                        <a:srgbClr val="D9CCAF"/>
                      </a:solidFill>
                      <a:prstDash val="solid"/>
                      <a:round/>
                      <a:headEnd type="none" w="med" len="med"/>
                      <a:tailEnd type="none" w="med" len="med"/>
                    </a:lnR>
                    <a:lnT w="6350" cap="flat" cmpd="sng" algn="ctr">
                      <a:solidFill>
                        <a:srgbClr val="D9CCAF"/>
                      </a:solidFill>
                      <a:prstDash val="solid"/>
                      <a:round/>
                      <a:headEnd type="none" w="med" len="med"/>
                      <a:tailEnd type="none" w="med" len="med"/>
                    </a:lnT>
                    <a:lnB w="6350" cap="flat" cmpd="sng" algn="ctr">
                      <a:solidFill>
                        <a:srgbClr val="D9CCAF"/>
                      </a:solidFill>
                      <a:prstDash val="solid"/>
                      <a:round/>
                      <a:headEnd type="none" w="med" len="med"/>
                      <a:tailEnd type="none" w="med" len="med"/>
                    </a:lnB>
                    <a:solidFill>
                      <a:srgbClr val="F8F4ED"/>
                    </a:solidFill>
                  </a:tcPr>
                </a:tc>
                <a:extLst>
                  <a:ext uri="{0D108BD9-81ED-4DB2-BD59-A6C34878D82A}">
                    <a16:rowId xmlns:a16="http://schemas.microsoft.com/office/drawing/2014/main" val="10003"/>
                  </a:ext>
                </a:extLst>
              </a:tr>
            </a:tbl>
          </a:graphicData>
        </a:graphic>
      </p:graphicFrame>
      <p:sp>
        <p:nvSpPr>
          <p:cNvPr id="7" name="Text 4"/>
          <p:cNvSpPr/>
          <p:nvPr/>
        </p:nvSpPr>
        <p:spPr>
          <a:xfrm>
            <a:off x="457200" y="4503420"/>
            <a:ext cx="8229600" cy="274320"/>
          </a:xfrm>
          <a:prstGeom prst="rect">
            <a:avLst/>
          </a:prstGeom>
          <a:noFill/>
          <a:ln/>
        </p:spPr>
        <p:txBody>
          <a:bodyPr wrap="square" lIns="0" tIns="0" rIns="0" bIns="0" rtlCol="0" anchor="ctr"/>
          <a:lstStyle/>
          <a:p>
            <a:pPr marL="0" indent="0" algn="l">
              <a:buNone/>
            </a:pPr>
            <a:r>
              <a:rPr lang="en-US" sz="1100" i="1" dirty="0">
                <a:solidFill>
                  <a:srgbClr val="B85042"/>
                </a:solidFill>
                <a:latin typeface="Calibri" pitchFamily="34" charset="0"/>
                <a:ea typeface="Calibri" pitchFamily="34" charset="-122"/>
                <a:cs typeface="Calibri" pitchFamily="34" charset="-120"/>
              </a:rPr>
              <a:t>Tsai Hsing's policy is Integrated. Megan's instinct is Relational. Rose's is Prohibitive-with-Relational-repair.</a:t>
            </a:r>
            <a:endParaRPr lang="en-US" sz="1100" dirty="0"/>
          </a:p>
        </p:txBody>
      </p:sp>
      <p:sp>
        <p:nvSpPr>
          <p:cNvPr id="8" name="Text 5"/>
          <p:cNvSpPr/>
          <p:nvPr/>
        </p:nvSpPr>
        <p:spPr>
          <a:xfrm>
            <a:off x="8229600" y="4754880"/>
            <a:ext cx="731520" cy="274320"/>
          </a:xfrm>
          <a:prstGeom prst="rect">
            <a:avLst/>
          </a:prstGeom>
          <a:noFill/>
          <a:ln/>
        </p:spPr>
        <p:txBody>
          <a:bodyPr wrap="square" lIns="0" tIns="0" rIns="0" bIns="0" rtlCol="0" anchor="ctr"/>
          <a:lstStyle/>
          <a:p>
            <a:pPr marL="0" indent="0" algn="r">
              <a:buNone/>
            </a:pPr>
            <a:r>
              <a:rPr lang="en-US" sz="900" dirty="0">
                <a:solidFill>
                  <a:srgbClr val="8E8B86"/>
                </a:solidFill>
                <a:latin typeface="Calibri" pitchFamily="34" charset="0"/>
                <a:ea typeface="Calibri" pitchFamily="34" charset="-122"/>
                <a:cs typeface="Calibri" pitchFamily="34" charset="-120"/>
              </a:rPr>
              <a:t>27 / 33</a:t>
            </a:r>
            <a:endParaRPr lang="en-US" sz="900" dirty="0"/>
          </a:p>
        </p:txBody>
      </p:sp>
      <p:sp>
        <p:nvSpPr>
          <p:cNvPr id="9" name="Text 6"/>
          <p:cNvSpPr/>
          <p:nvPr/>
        </p:nvSpPr>
        <p:spPr>
          <a:xfrm>
            <a:off x="365760" y="4754880"/>
            <a:ext cx="6400800" cy="274320"/>
          </a:xfrm>
          <a:prstGeom prst="rect">
            <a:avLst/>
          </a:prstGeom>
          <a:noFill/>
          <a:ln/>
        </p:spPr>
        <p:txBody>
          <a:bodyPr wrap="square" lIns="0" tIns="0" rIns="0" bIns="0" rtlCol="0" anchor="ctr"/>
          <a:lstStyle/>
          <a:p>
            <a:pPr marL="0" indent="0" algn="l">
              <a:buNone/>
            </a:pPr>
            <a:r>
              <a:rPr lang="en-US" sz="900" dirty="0">
                <a:solidFill>
                  <a:srgbClr val="8E8B86"/>
                </a:solidFill>
                <a:latin typeface="Calibri" pitchFamily="34" charset="0"/>
                <a:ea typeface="Calibri" pitchFamily="34" charset="-122"/>
                <a:cs typeface="Calibri" pitchFamily="34" charset="-120"/>
              </a:rPr>
              <a:t>Ethical AI for English Learners — Seth Fleischauer</a:t>
            </a:r>
            <a:endParaRPr lang="en-US" sz="900"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name="Slide 28">
    <p:bg>
      <p:bgPr>
        <a:solidFill>
          <a:srgbClr val="FFFFFF"/>
        </a:solidFill>
        <a:effectLst/>
      </p:bgPr>
    </p:bg>
    <p:spTree>
      <p:nvGrpSpPr>
        <p:cNvPr id="1" name=""/>
        <p:cNvGrpSpPr/>
        <p:nvPr/>
      </p:nvGrpSpPr>
      <p:grpSpPr>
        <a:xfrm>
          <a:off x="0" y="0"/>
          <a:ext cx="0" cy="0"/>
          <a:chOff x="0" y="0"/>
          <a:chExt cx="0" cy="0"/>
        </a:xfrm>
      </p:grpSpPr>
      <p:sp>
        <p:nvSpPr>
          <p:cNvPr id="2" name="Text 0"/>
          <p:cNvSpPr/>
          <p:nvPr/>
        </p:nvSpPr>
        <p:spPr>
          <a:xfrm>
            <a:off x="457200" y="365760"/>
            <a:ext cx="6126480" cy="640080"/>
          </a:xfrm>
          <a:prstGeom prst="rect">
            <a:avLst/>
          </a:prstGeom>
          <a:noFill/>
          <a:ln/>
        </p:spPr>
        <p:txBody>
          <a:bodyPr wrap="square" lIns="0" tIns="0" rIns="0" bIns="0" rtlCol="0" anchor="ctr"/>
          <a:lstStyle/>
          <a:p>
            <a:pPr marL="0" indent="0" algn="l">
              <a:buNone/>
            </a:pPr>
            <a:r>
              <a:rPr lang="en-US" sz="2600" b="1" dirty="0">
                <a:solidFill>
                  <a:srgbClr val="1F1F23"/>
                </a:solidFill>
                <a:latin typeface="Georgia" pitchFamily="34" charset="0"/>
                <a:ea typeface="Georgia" pitchFamily="34" charset="-122"/>
                <a:cs typeface="Georgia" pitchFamily="34" charset="-120"/>
              </a:rPr>
              <a:t>More from Justin Reich</a:t>
            </a:r>
            <a:endParaRPr lang="en-US" sz="2600" dirty="0"/>
          </a:p>
        </p:txBody>
      </p:sp>
      <p:sp>
        <p:nvSpPr>
          <p:cNvPr id="3" name="Shape 1"/>
          <p:cNvSpPr/>
          <p:nvPr/>
        </p:nvSpPr>
        <p:spPr>
          <a:xfrm>
            <a:off x="7223760" y="292608"/>
            <a:ext cx="1554480" cy="256032"/>
          </a:xfrm>
          <a:prstGeom prst="rect">
            <a:avLst/>
          </a:prstGeom>
          <a:solidFill>
            <a:srgbClr val="B85042"/>
          </a:solidFill>
          <a:ln/>
        </p:spPr>
        <p:txBody>
          <a:bodyPr/>
          <a:lstStyle/>
          <a:p>
            <a:endParaRPr lang="en-US"/>
          </a:p>
        </p:txBody>
      </p:sp>
      <p:sp>
        <p:nvSpPr>
          <p:cNvPr id="4" name="Text 2"/>
          <p:cNvSpPr/>
          <p:nvPr/>
        </p:nvSpPr>
        <p:spPr>
          <a:xfrm>
            <a:off x="7223760" y="292608"/>
            <a:ext cx="1554480" cy="256032"/>
          </a:xfrm>
          <a:prstGeom prst="rect">
            <a:avLst/>
          </a:prstGeom>
          <a:noFill/>
          <a:ln/>
        </p:spPr>
        <p:txBody>
          <a:bodyPr wrap="square" lIns="0" tIns="0" rIns="0" bIns="0" rtlCol="0" anchor="ctr"/>
          <a:lstStyle/>
          <a:p>
            <a:pPr marL="0" indent="0" algn="ctr">
              <a:buNone/>
            </a:pPr>
            <a:r>
              <a:rPr lang="en-US" sz="900" b="1" kern="0" spc="400" dirty="0">
                <a:solidFill>
                  <a:srgbClr val="FFFFFF"/>
                </a:solidFill>
                <a:latin typeface="Calibri" pitchFamily="34" charset="0"/>
                <a:ea typeface="Calibri" pitchFamily="34" charset="-122"/>
                <a:cs typeface="Calibri" pitchFamily="34" charset="-120"/>
              </a:rPr>
              <a:t>UNIVERSAL</a:t>
            </a:r>
            <a:endParaRPr lang="en-US" sz="900" dirty="0"/>
          </a:p>
        </p:txBody>
      </p:sp>
      <p:sp>
        <p:nvSpPr>
          <p:cNvPr id="5" name="Shape 3"/>
          <p:cNvSpPr/>
          <p:nvPr/>
        </p:nvSpPr>
        <p:spPr>
          <a:xfrm>
            <a:off x="457200" y="1188720"/>
            <a:ext cx="5212080" cy="914400"/>
          </a:xfrm>
          <a:prstGeom prst="rect">
            <a:avLst/>
          </a:prstGeom>
          <a:solidFill>
            <a:srgbClr val="F8F4ED"/>
          </a:solidFill>
          <a:ln/>
        </p:spPr>
        <p:txBody>
          <a:bodyPr/>
          <a:lstStyle/>
          <a:p>
            <a:endParaRPr lang="en-US"/>
          </a:p>
        </p:txBody>
      </p:sp>
      <p:sp>
        <p:nvSpPr>
          <p:cNvPr id="6" name="Shape 4"/>
          <p:cNvSpPr/>
          <p:nvPr/>
        </p:nvSpPr>
        <p:spPr>
          <a:xfrm>
            <a:off x="457200" y="1188720"/>
            <a:ext cx="91440" cy="914400"/>
          </a:xfrm>
          <a:prstGeom prst="rect">
            <a:avLst/>
          </a:prstGeom>
          <a:solidFill>
            <a:srgbClr val="B85042"/>
          </a:solidFill>
          <a:ln/>
        </p:spPr>
        <p:txBody>
          <a:bodyPr/>
          <a:lstStyle/>
          <a:p>
            <a:endParaRPr lang="en-US"/>
          </a:p>
        </p:txBody>
      </p:sp>
      <p:sp>
        <p:nvSpPr>
          <p:cNvPr id="7" name="Text 5"/>
          <p:cNvSpPr/>
          <p:nvPr/>
        </p:nvSpPr>
        <p:spPr>
          <a:xfrm>
            <a:off x="685800" y="1280160"/>
            <a:ext cx="4937760" cy="274320"/>
          </a:xfrm>
          <a:prstGeom prst="rect">
            <a:avLst/>
          </a:prstGeom>
          <a:noFill/>
          <a:ln/>
        </p:spPr>
        <p:txBody>
          <a:bodyPr wrap="square" lIns="0" tIns="0" rIns="0" bIns="0" rtlCol="0" anchor="ctr"/>
          <a:lstStyle/>
          <a:p>
            <a:pPr marL="0" indent="0" algn="l">
              <a:buNone/>
            </a:pPr>
            <a:r>
              <a:rPr lang="en-US" sz="950" b="1" kern="0" spc="300" dirty="0">
                <a:solidFill>
                  <a:srgbClr val="B85042"/>
                </a:solidFill>
                <a:latin typeface="Calibri" pitchFamily="34" charset="0"/>
                <a:ea typeface="Calibri" pitchFamily="34" charset="-122"/>
                <a:cs typeface="Calibri" pitchFamily="34" charset="-120"/>
              </a:rPr>
              <a:t>THE HOMEWORK MACHINE  •  Ep 3</a:t>
            </a:r>
            <a:endParaRPr lang="en-US" sz="950" dirty="0"/>
          </a:p>
        </p:txBody>
      </p:sp>
      <p:sp>
        <p:nvSpPr>
          <p:cNvPr id="8" name="Text 6"/>
          <p:cNvSpPr/>
          <p:nvPr/>
        </p:nvSpPr>
        <p:spPr>
          <a:xfrm>
            <a:off x="685800" y="1536192"/>
            <a:ext cx="4937760" cy="320040"/>
          </a:xfrm>
          <a:prstGeom prst="rect">
            <a:avLst/>
          </a:prstGeom>
          <a:noFill/>
          <a:ln/>
        </p:spPr>
        <p:txBody>
          <a:bodyPr wrap="square" lIns="0" tIns="0" rIns="0" bIns="0" rtlCol="0" anchor="ctr"/>
          <a:lstStyle/>
          <a:p>
            <a:pPr marL="0" indent="0" algn="l">
              <a:buNone/>
            </a:pPr>
            <a:r>
              <a:rPr lang="en-US" sz="1300" b="1" dirty="0">
                <a:solidFill>
                  <a:srgbClr val="1F1F23"/>
                </a:solidFill>
                <a:latin typeface="Georgia" pitchFamily="34" charset="0"/>
                <a:ea typeface="Georgia" pitchFamily="34" charset="-122"/>
                <a:cs typeface="Georgia" pitchFamily="34" charset="-120"/>
              </a:rPr>
              <a:t>“The Duplicitous Nature of Humanity”</a:t>
            </a:r>
            <a:endParaRPr lang="en-US" sz="1300" dirty="0"/>
          </a:p>
        </p:txBody>
      </p:sp>
      <p:sp>
        <p:nvSpPr>
          <p:cNvPr id="9" name="Text 7"/>
          <p:cNvSpPr/>
          <p:nvPr/>
        </p:nvSpPr>
        <p:spPr>
          <a:xfrm>
            <a:off x="685800" y="1847088"/>
            <a:ext cx="4937760" cy="228600"/>
          </a:xfrm>
          <a:prstGeom prst="rect">
            <a:avLst/>
          </a:prstGeom>
          <a:noFill/>
          <a:ln/>
        </p:spPr>
        <p:txBody>
          <a:bodyPr wrap="square" lIns="0" tIns="0" rIns="0" bIns="0" rtlCol="0" anchor="ctr"/>
          <a:lstStyle/>
          <a:p>
            <a:pPr marL="0" indent="0" algn="l">
              <a:buNone/>
            </a:pPr>
            <a:r>
              <a:rPr lang="en-US" sz="1000" i="1" dirty="0">
                <a:solidFill>
                  <a:srgbClr val="5C5A57"/>
                </a:solidFill>
                <a:latin typeface="Calibri" pitchFamily="34" charset="0"/>
                <a:ea typeface="Calibri" pitchFamily="34" charset="-122"/>
                <a:cs typeface="Calibri" pitchFamily="34" charset="-120"/>
              </a:rPr>
              <a:t>TeachLab, MIT Teaching Systems Lab</a:t>
            </a:r>
            <a:endParaRPr lang="en-US" sz="1000" dirty="0"/>
          </a:p>
        </p:txBody>
      </p:sp>
      <p:sp>
        <p:nvSpPr>
          <p:cNvPr id="10" name="Shape 8"/>
          <p:cNvSpPr/>
          <p:nvPr/>
        </p:nvSpPr>
        <p:spPr>
          <a:xfrm>
            <a:off x="457200" y="2240280"/>
            <a:ext cx="5212080" cy="914400"/>
          </a:xfrm>
          <a:prstGeom prst="rect">
            <a:avLst/>
          </a:prstGeom>
          <a:solidFill>
            <a:srgbClr val="F8F4ED"/>
          </a:solidFill>
          <a:ln/>
        </p:spPr>
        <p:txBody>
          <a:bodyPr/>
          <a:lstStyle/>
          <a:p>
            <a:endParaRPr lang="en-US"/>
          </a:p>
        </p:txBody>
      </p:sp>
      <p:sp>
        <p:nvSpPr>
          <p:cNvPr id="11" name="Shape 9"/>
          <p:cNvSpPr/>
          <p:nvPr/>
        </p:nvSpPr>
        <p:spPr>
          <a:xfrm>
            <a:off x="457200" y="2240280"/>
            <a:ext cx="91440" cy="914400"/>
          </a:xfrm>
          <a:prstGeom prst="rect">
            <a:avLst/>
          </a:prstGeom>
          <a:solidFill>
            <a:srgbClr val="B85042"/>
          </a:solidFill>
          <a:ln/>
        </p:spPr>
        <p:txBody>
          <a:bodyPr/>
          <a:lstStyle/>
          <a:p>
            <a:endParaRPr lang="en-US"/>
          </a:p>
        </p:txBody>
      </p:sp>
      <p:sp>
        <p:nvSpPr>
          <p:cNvPr id="12" name="Text 10"/>
          <p:cNvSpPr/>
          <p:nvPr/>
        </p:nvSpPr>
        <p:spPr>
          <a:xfrm>
            <a:off x="685800" y="2331720"/>
            <a:ext cx="4937760" cy="274320"/>
          </a:xfrm>
          <a:prstGeom prst="rect">
            <a:avLst/>
          </a:prstGeom>
          <a:noFill/>
          <a:ln/>
        </p:spPr>
        <p:txBody>
          <a:bodyPr wrap="square" lIns="0" tIns="0" rIns="0" bIns="0" rtlCol="0" anchor="ctr"/>
          <a:lstStyle/>
          <a:p>
            <a:pPr marL="0" indent="0" algn="l">
              <a:buNone/>
            </a:pPr>
            <a:r>
              <a:rPr lang="en-US" sz="950" b="1" kern="0" spc="300" dirty="0">
                <a:solidFill>
                  <a:srgbClr val="B85042"/>
                </a:solidFill>
                <a:latin typeface="Calibri" pitchFamily="34" charset="0"/>
                <a:ea typeface="Calibri" pitchFamily="34" charset="-122"/>
                <a:cs typeface="Calibri" pitchFamily="34" charset="-120"/>
              </a:rPr>
              <a:t>MAKE IT MINDFUL  •  Ep 32</a:t>
            </a:r>
            <a:endParaRPr lang="en-US" sz="950" dirty="0"/>
          </a:p>
        </p:txBody>
      </p:sp>
      <p:sp>
        <p:nvSpPr>
          <p:cNvPr id="13" name="Text 11"/>
          <p:cNvSpPr/>
          <p:nvPr/>
        </p:nvSpPr>
        <p:spPr>
          <a:xfrm>
            <a:off x="685800" y="2587752"/>
            <a:ext cx="4937760" cy="320040"/>
          </a:xfrm>
          <a:prstGeom prst="rect">
            <a:avLst/>
          </a:prstGeom>
          <a:noFill/>
          <a:ln/>
        </p:spPr>
        <p:txBody>
          <a:bodyPr wrap="square" lIns="0" tIns="0" rIns="0" bIns="0" rtlCol="0" anchor="ctr"/>
          <a:lstStyle/>
          <a:p>
            <a:pPr marL="0" indent="0" algn="l">
              <a:buNone/>
            </a:pPr>
            <a:r>
              <a:rPr lang="en-US" sz="1300" b="1" dirty="0">
                <a:solidFill>
                  <a:srgbClr val="1F1F23"/>
                </a:solidFill>
                <a:latin typeface="Georgia" pitchFamily="34" charset="0"/>
                <a:ea typeface="Georgia" pitchFamily="34" charset="-122"/>
                <a:cs typeface="Georgia" pitchFamily="34" charset="-120"/>
              </a:rPr>
              <a:t>“AI Is Overhyped But Also Fun and Weird”</a:t>
            </a:r>
            <a:endParaRPr lang="en-US" sz="1300" dirty="0"/>
          </a:p>
        </p:txBody>
      </p:sp>
      <p:sp>
        <p:nvSpPr>
          <p:cNvPr id="14" name="Text 12"/>
          <p:cNvSpPr/>
          <p:nvPr/>
        </p:nvSpPr>
        <p:spPr>
          <a:xfrm>
            <a:off x="685800" y="2898648"/>
            <a:ext cx="4937760" cy="228600"/>
          </a:xfrm>
          <a:prstGeom prst="rect">
            <a:avLst/>
          </a:prstGeom>
          <a:noFill/>
          <a:ln/>
        </p:spPr>
        <p:txBody>
          <a:bodyPr wrap="square" lIns="0" tIns="0" rIns="0" bIns="0" rtlCol="0" anchor="ctr"/>
          <a:lstStyle/>
          <a:p>
            <a:pPr marL="0" indent="0" algn="l">
              <a:buNone/>
            </a:pPr>
            <a:r>
              <a:rPr lang="en-US" sz="1000" i="1" dirty="0">
                <a:solidFill>
                  <a:srgbClr val="5C5A57"/>
                </a:solidFill>
                <a:latin typeface="Calibri" pitchFamily="34" charset="0"/>
                <a:ea typeface="Calibri" pitchFamily="34" charset="-122"/>
                <a:cs typeface="Calibri" pitchFamily="34" charset="-120"/>
              </a:rPr>
              <a:t>Banyan Global Learning  •  with Justin Reich</a:t>
            </a:r>
            <a:endParaRPr lang="en-US" sz="1000" dirty="0"/>
          </a:p>
        </p:txBody>
      </p:sp>
      <p:sp>
        <p:nvSpPr>
          <p:cNvPr id="15" name="Shape 13"/>
          <p:cNvSpPr/>
          <p:nvPr/>
        </p:nvSpPr>
        <p:spPr>
          <a:xfrm>
            <a:off x="457200" y="3291840"/>
            <a:ext cx="5212080" cy="914400"/>
          </a:xfrm>
          <a:prstGeom prst="rect">
            <a:avLst/>
          </a:prstGeom>
          <a:solidFill>
            <a:srgbClr val="F8F4ED"/>
          </a:solidFill>
          <a:ln/>
        </p:spPr>
        <p:txBody>
          <a:bodyPr/>
          <a:lstStyle/>
          <a:p>
            <a:endParaRPr lang="en-US"/>
          </a:p>
        </p:txBody>
      </p:sp>
      <p:sp>
        <p:nvSpPr>
          <p:cNvPr id="16" name="Shape 14"/>
          <p:cNvSpPr/>
          <p:nvPr/>
        </p:nvSpPr>
        <p:spPr>
          <a:xfrm>
            <a:off x="457200" y="3291840"/>
            <a:ext cx="91440" cy="914400"/>
          </a:xfrm>
          <a:prstGeom prst="rect">
            <a:avLst/>
          </a:prstGeom>
          <a:solidFill>
            <a:srgbClr val="B85042"/>
          </a:solidFill>
          <a:ln/>
        </p:spPr>
        <p:txBody>
          <a:bodyPr/>
          <a:lstStyle/>
          <a:p>
            <a:endParaRPr lang="en-US"/>
          </a:p>
        </p:txBody>
      </p:sp>
      <p:sp>
        <p:nvSpPr>
          <p:cNvPr id="17" name="Text 15"/>
          <p:cNvSpPr/>
          <p:nvPr/>
        </p:nvSpPr>
        <p:spPr>
          <a:xfrm>
            <a:off x="685800" y="3383280"/>
            <a:ext cx="4937760" cy="274320"/>
          </a:xfrm>
          <a:prstGeom prst="rect">
            <a:avLst/>
          </a:prstGeom>
          <a:noFill/>
          <a:ln/>
        </p:spPr>
        <p:txBody>
          <a:bodyPr wrap="square" lIns="0" tIns="0" rIns="0" bIns="0" rtlCol="0" anchor="ctr"/>
          <a:lstStyle/>
          <a:p>
            <a:pPr marL="0" indent="0" algn="l">
              <a:buNone/>
            </a:pPr>
            <a:r>
              <a:rPr lang="en-US" sz="950" b="1" kern="0" spc="300" dirty="0">
                <a:solidFill>
                  <a:srgbClr val="B85042"/>
                </a:solidFill>
                <a:latin typeface="Calibri" pitchFamily="34" charset="0"/>
                <a:ea typeface="Calibri" pitchFamily="34" charset="-122"/>
                <a:cs typeface="Calibri" pitchFamily="34" charset="-120"/>
              </a:rPr>
              <a:t>MAKE IT MINDFUL  •  Ep 76</a:t>
            </a:r>
            <a:endParaRPr lang="en-US" sz="950" dirty="0"/>
          </a:p>
        </p:txBody>
      </p:sp>
      <p:sp>
        <p:nvSpPr>
          <p:cNvPr id="18" name="Text 16"/>
          <p:cNvSpPr/>
          <p:nvPr/>
        </p:nvSpPr>
        <p:spPr>
          <a:xfrm>
            <a:off x="685800" y="3639312"/>
            <a:ext cx="4937760" cy="320040"/>
          </a:xfrm>
          <a:prstGeom prst="rect">
            <a:avLst/>
          </a:prstGeom>
          <a:noFill/>
          <a:ln/>
        </p:spPr>
        <p:txBody>
          <a:bodyPr wrap="square" lIns="0" tIns="0" rIns="0" bIns="0" rtlCol="0" anchor="ctr"/>
          <a:lstStyle/>
          <a:p>
            <a:pPr marL="0" indent="0" algn="l">
              <a:buNone/>
            </a:pPr>
            <a:r>
              <a:rPr lang="en-US" sz="1300" b="1" dirty="0">
                <a:solidFill>
                  <a:srgbClr val="1F1F23"/>
                </a:solidFill>
                <a:latin typeface="Georgia" pitchFamily="34" charset="0"/>
                <a:ea typeface="Georgia" pitchFamily="34" charset="-122"/>
                <a:cs typeface="Georgia" pitchFamily="34" charset="-120"/>
              </a:rPr>
              <a:t>“AI Is an Experiment: Local Science and Tech Hype Cycles”</a:t>
            </a:r>
            <a:endParaRPr lang="en-US" sz="1300" dirty="0"/>
          </a:p>
        </p:txBody>
      </p:sp>
      <p:sp>
        <p:nvSpPr>
          <p:cNvPr id="19" name="Text 17"/>
          <p:cNvSpPr/>
          <p:nvPr/>
        </p:nvSpPr>
        <p:spPr>
          <a:xfrm>
            <a:off x="685800" y="3950208"/>
            <a:ext cx="4937760" cy="228600"/>
          </a:xfrm>
          <a:prstGeom prst="rect">
            <a:avLst/>
          </a:prstGeom>
          <a:noFill/>
          <a:ln/>
        </p:spPr>
        <p:txBody>
          <a:bodyPr wrap="square" lIns="0" tIns="0" rIns="0" bIns="0" rtlCol="0" anchor="ctr"/>
          <a:lstStyle/>
          <a:p>
            <a:pPr marL="0" indent="0" algn="l">
              <a:buNone/>
            </a:pPr>
            <a:r>
              <a:rPr lang="en-US" sz="1000" i="1" dirty="0">
                <a:solidFill>
                  <a:srgbClr val="5C5A57"/>
                </a:solidFill>
                <a:latin typeface="Calibri" pitchFamily="34" charset="0"/>
                <a:ea typeface="Calibri" pitchFamily="34" charset="-122"/>
                <a:cs typeface="Calibri" pitchFamily="34" charset="-120"/>
              </a:rPr>
              <a:t>Banyan Global Learning  •  with Justin Reich</a:t>
            </a:r>
            <a:endParaRPr lang="en-US" sz="1000" dirty="0"/>
          </a:p>
        </p:txBody>
      </p:sp>
      <p:sp>
        <p:nvSpPr>
          <p:cNvPr id="20" name="Shape 18"/>
          <p:cNvSpPr/>
          <p:nvPr/>
        </p:nvSpPr>
        <p:spPr>
          <a:xfrm>
            <a:off x="5852160" y="1188720"/>
            <a:ext cx="2834640" cy="3154680"/>
          </a:xfrm>
          <a:prstGeom prst="rect">
            <a:avLst/>
          </a:prstGeom>
          <a:solidFill>
            <a:srgbClr val="F8F4ED"/>
          </a:solidFill>
          <a:ln/>
        </p:spPr>
        <p:txBody>
          <a:bodyPr/>
          <a:lstStyle/>
          <a:p>
            <a:endParaRPr lang="en-US"/>
          </a:p>
        </p:txBody>
      </p:sp>
      <p:sp>
        <p:nvSpPr>
          <p:cNvPr id="21" name="Text 19"/>
          <p:cNvSpPr/>
          <p:nvPr/>
        </p:nvSpPr>
        <p:spPr>
          <a:xfrm>
            <a:off x="5943600" y="1325880"/>
            <a:ext cx="2743200" cy="228600"/>
          </a:xfrm>
          <a:prstGeom prst="rect">
            <a:avLst/>
          </a:prstGeom>
          <a:noFill/>
          <a:ln/>
        </p:spPr>
        <p:txBody>
          <a:bodyPr wrap="square" lIns="0" tIns="0" rIns="0" bIns="0" rtlCol="0" anchor="ctr"/>
          <a:lstStyle/>
          <a:p>
            <a:pPr marL="0" indent="0" algn="l">
              <a:buNone/>
            </a:pPr>
            <a:r>
              <a:rPr lang="en-US" sz="900" b="1" kern="0" spc="300" dirty="0">
                <a:solidFill>
                  <a:srgbClr val="B85042"/>
                </a:solidFill>
                <a:latin typeface="Calibri" pitchFamily="34" charset="0"/>
                <a:ea typeface="Calibri" pitchFamily="34" charset="-122"/>
                <a:cs typeface="Calibri" pitchFamily="34" charset="-120"/>
              </a:rPr>
              <a:t>SUBSCRIBE</a:t>
            </a:r>
            <a:endParaRPr lang="en-US" sz="900" dirty="0"/>
          </a:p>
        </p:txBody>
      </p:sp>
      <p:sp>
        <p:nvSpPr>
          <p:cNvPr id="22" name="Text 20"/>
          <p:cNvSpPr/>
          <p:nvPr/>
        </p:nvSpPr>
        <p:spPr>
          <a:xfrm>
            <a:off x="5943600" y="1554480"/>
            <a:ext cx="2743200" cy="320040"/>
          </a:xfrm>
          <a:prstGeom prst="rect">
            <a:avLst/>
          </a:prstGeom>
          <a:noFill/>
          <a:ln/>
        </p:spPr>
        <p:txBody>
          <a:bodyPr wrap="square" lIns="0" tIns="0" rIns="0" bIns="0" rtlCol="0" anchor="ctr"/>
          <a:lstStyle/>
          <a:p>
            <a:pPr marL="0" indent="0" algn="l">
              <a:buNone/>
            </a:pPr>
            <a:r>
              <a:rPr lang="en-US" sz="1600" b="1" dirty="0">
                <a:solidFill>
                  <a:srgbClr val="1F1F23"/>
                </a:solidFill>
                <a:latin typeface="Georgia" pitchFamily="34" charset="0"/>
                <a:ea typeface="Georgia" pitchFamily="34" charset="-122"/>
                <a:cs typeface="Georgia" pitchFamily="34" charset="-120"/>
              </a:rPr>
              <a:t>Make It Mindful</a:t>
            </a:r>
            <a:endParaRPr lang="en-US" sz="1600" dirty="0"/>
          </a:p>
        </p:txBody>
      </p:sp>
      <p:sp>
        <p:nvSpPr>
          <p:cNvPr id="23" name="Text 21"/>
          <p:cNvSpPr/>
          <p:nvPr/>
        </p:nvSpPr>
        <p:spPr>
          <a:xfrm>
            <a:off x="5943600" y="1874520"/>
            <a:ext cx="2743200" cy="457200"/>
          </a:xfrm>
          <a:prstGeom prst="rect">
            <a:avLst/>
          </a:prstGeom>
          <a:noFill/>
          <a:ln/>
        </p:spPr>
        <p:txBody>
          <a:bodyPr wrap="square" lIns="0" tIns="0" rIns="0" bIns="0" rtlCol="0" anchor="t"/>
          <a:lstStyle/>
          <a:p>
            <a:pPr marL="0" indent="0" algn="l">
              <a:buNone/>
            </a:pPr>
            <a:r>
              <a:rPr lang="en-US" sz="1600" i="1" dirty="0">
                <a:solidFill>
                  <a:srgbClr val="5C5A57"/>
                </a:solidFill>
                <a:latin typeface="Calibri" pitchFamily="34" charset="0"/>
                <a:ea typeface="Calibri" pitchFamily="34" charset="-122"/>
                <a:cs typeface="Calibri" pitchFamily="34" charset="-120"/>
              </a:rPr>
              <a:t>Long-form conversations with educators worldwide.</a:t>
            </a:r>
            <a:endParaRPr lang="en-US" sz="1600" dirty="0"/>
          </a:p>
        </p:txBody>
      </p:sp>
      <p:pic>
        <p:nvPicPr>
          <p:cNvPr id="24" name="Image 0" descr="podcast_qr.png"/>
          <p:cNvPicPr>
            <a:picLocks noChangeAspect="1"/>
          </p:cNvPicPr>
          <p:nvPr/>
        </p:nvPicPr>
        <p:blipFill>
          <a:blip r:embed="rId3"/>
          <a:stretch>
            <a:fillRect/>
          </a:stretch>
        </p:blipFill>
        <p:spPr>
          <a:xfrm>
            <a:off x="6263640" y="2423160"/>
            <a:ext cx="1828800" cy="1828800"/>
          </a:xfrm>
          <a:prstGeom prst="rect">
            <a:avLst/>
          </a:prstGeom>
        </p:spPr>
      </p:pic>
      <p:sp>
        <p:nvSpPr>
          <p:cNvPr id="25" name="Text 22"/>
          <p:cNvSpPr/>
          <p:nvPr/>
        </p:nvSpPr>
        <p:spPr>
          <a:xfrm>
            <a:off x="8229600" y="4754880"/>
            <a:ext cx="731520" cy="274320"/>
          </a:xfrm>
          <a:prstGeom prst="rect">
            <a:avLst/>
          </a:prstGeom>
          <a:noFill/>
          <a:ln/>
        </p:spPr>
        <p:txBody>
          <a:bodyPr wrap="square" lIns="0" tIns="0" rIns="0" bIns="0" rtlCol="0" anchor="ctr"/>
          <a:lstStyle/>
          <a:p>
            <a:pPr marL="0" indent="0" algn="r">
              <a:buNone/>
            </a:pPr>
            <a:r>
              <a:rPr lang="en-US" sz="900" dirty="0">
                <a:solidFill>
                  <a:srgbClr val="8E8B86"/>
                </a:solidFill>
                <a:latin typeface="Calibri" pitchFamily="34" charset="0"/>
                <a:ea typeface="Calibri" pitchFamily="34" charset="-122"/>
                <a:cs typeface="Calibri" pitchFamily="34" charset="-120"/>
              </a:rPr>
              <a:t>28 / 33</a:t>
            </a:r>
            <a:endParaRPr lang="en-US" sz="900" dirty="0"/>
          </a:p>
        </p:txBody>
      </p:sp>
      <p:sp>
        <p:nvSpPr>
          <p:cNvPr id="26" name="Text 23"/>
          <p:cNvSpPr/>
          <p:nvPr/>
        </p:nvSpPr>
        <p:spPr>
          <a:xfrm>
            <a:off x="365760" y="4754880"/>
            <a:ext cx="6400800" cy="274320"/>
          </a:xfrm>
          <a:prstGeom prst="rect">
            <a:avLst/>
          </a:prstGeom>
          <a:noFill/>
          <a:ln/>
        </p:spPr>
        <p:txBody>
          <a:bodyPr wrap="square" lIns="0" tIns="0" rIns="0" bIns="0" rtlCol="0" anchor="ctr"/>
          <a:lstStyle/>
          <a:p>
            <a:pPr marL="0" indent="0" algn="l">
              <a:buNone/>
            </a:pPr>
            <a:r>
              <a:rPr lang="en-US" sz="900" dirty="0">
                <a:solidFill>
                  <a:srgbClr val="8E8B86"/>
                </a:solidFill>
                <a:latin typeface="Calibri" pitchFamily="34" charset="0"/>
                <a:ea typeface="Calibri" pitchFamily="34" charset="-122"/>
                <a:cs typeface="Calibri" pitchFamily="34" charset="-120"/>
              </a:rPr>
              <a:t>Ethical AI for English Learners — Seth Fleischauer</a:t>
            </a:r>
            <a:endParaRPr lang="en-US" sz="900"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name="Slide 29">
    <p:bg>
      <p:bgPr>
        <a:solidFill>
          <a:srgbClr val="F8F4ED"/>
        </a:solidFill>
        <a:effectLst/>
      </p:bgPr>
    </p:bg>
    <p:spTree>
      <p:nvGrpSpPr>
        <p:cNvPr id="1" name=""/>
        <p:cNvGrpSpPr/>
        <p:nvPr/>
      </p:nvGrpSpPr>
      <p:grpSpPr>
        <a:xfrm>
          <a:off x="0" y="0"/>
          <a:ext cx="0" cy="0"/>
          <a:chOff x="0" y="0"/>
          <a:chExt cx="0" cy="0"/>
        </a:xfrm>
      </p:grpSpPr>
      <p:sp>
        <p:nvSpPr>
          <p:cNvPr id="2" name="Text 0"/>
          <p:cNvSpPr/>
          <p:nvPr/>
        </p:nvSpPr>
        <p:spPr>
          <a:xfrm>
            <a:off x="457200" y="365760"/>
            <a:ext cx="6126480" cy="640080"/>
          </a:xfrm>
          <a:prstGeom prst="rect">
            <a:avLst/>
          </a:prstGeom>
          <a:noFill/>
          <a:ln/>
        </p:spPr>
        <p:txBody>
          <a:bodyPr wrap="square" lIns="0" tIns="0" rIns="0" bIns="0" rtlCol="0" anchor="ctr"/>
          <a:lstStyle/>
          <a:p>
            <a:pPr marL="0" indent="0" algn="l">
              <a:buNone/>
            </a:pPr>
            <a:r>
              <a:rPr lang="en-US" sz="2600" b="1" dirty="0">
                <a:solidFill>
                  <a:srgbClr val="1F1F23"/>
                </a:solidFill>
                <a:latin typeface="Georgia" pitchFamily="34" charset="0"/>
                <a:ea typeface="Georgia" pitchFamily="34" charset="-122"/>
                <a:cs typeface="Georgia" pitchFamily="34" charset="-120"/>
              </a:rPr>
              <a:t>The leadership move</a:t>
            </a:r>
            <a:endParaRPr lang="en-US" sz="2600" dirty="0"/>
          </a:p>
        </p:txBody>
      </p:sp>
      <p:sp>
        <p:nvSpPr>
          <p:cNvPr id="3" name="Shape 1"/>
          <p:cNvSpPr/>
          <p:nvPr/>
        </p:nvSpPr>
        <p:spPr>
          <a:xfrm>
            <a:off x="7223760" y="292608"/>
            <a:ext cx="1554480" cy="256032"/>
          </a:xfrm>
          <a:prstGeom prst="rect">
            <a:avLst/>
          </a:prstGeom>
          <a:solidFill>
            <a:srgbClr val="B85042"/>
          </a:solidFill>
          <a:ln/>
        </p:spPr>
        <p:txBody>
          <a:bodyPr/>
          <a:lstStyle/>
          <a:p>
            <a:endParaRPr lang="en-US"/>
          </a:p>
        </p:txBody>
      </p:sp>
      <p:sp>
        <p:nvSpPr>
          <p:cNvPr id="4" name="Text 2"/>
          <p:cNvSpPr/>
          <p:nvPr/>
        </p:nvSpPr>
        <p:spPr>
          <a:xfrm>
            <a:off x="7223760" y="292608"/>
            <a:ext cx="1554480" cy="256032"/>
          </a:xfrm>
          <a:prstGeom prst="rect">
            <a:avLst/>
          </a:prstGeom>
          <a:noFill/>
          <a:ln/>
        </p:spPr>
        <p:txBody>
          <a:bodyPr wrap="square" lIns="0" tIns="0" rIns="0" bIns="0" rtlCol="0" anchor="ctr"/>
          <a:lstStyle/>
          <a:p>
            <a:pPr marL="0" indent="0" algn="ctr">
              <a:buNone/>
            </a:pPr>
            <a:r>
              <a:rPr lang="en-US" sz="900" b="1" kern="0" spc="400" dirty="0">
                <a:solidFill>
                  <a:srgbClr val="FFFFFF"/>
                </a:solidFill>
                <a:latin typeface="Calibri" pitchFamily="34" charset="0"/>
                <a:ea typeface="Calibri" pitchFamily="34" charset="-122"/>
                <a:cs typeface="Calibri" pitchFamily="34" charset="-120"/>
              </a:rPr>
              <a:t>UNIVERSAL</a:t>
            </a:r>
            <a:endParaRPr lang="en-US" sz="900" dirty="0"/>
          </a:p>
        </p:txBody>
      </p:sp>
      <p:sp>
        <p:nvSpPr>
          <p:cNvPr id="5" name="Text 3"/>
          <p:cNvSpPr/>
          <p:nvPr/>
        </p:nvSpPr>
        <p:spPr>
          <a:xfrm>
            <a:off x="457200" y="822960"/>
            <a:ext cx="1097280" cy="1280160"/>
          </a:xfrm>
          <a:prstGeom prst="rect">
            <a:avLst/>
          </a:prstGeom>
          <a:noFill/>
          <a:ln/>
        </p:spPr>
        <p:txBody>
          <a:bodyPr wrap="square" lIns="0" tIns="0" rIns="0" bIns="0" rtlCol="0" anchor="t"/>
          <a:lstStyle/>
          <a:p>
            <a:pPr marL="0" indent="0" algn="l">
              <a:buNone/>
            </a:pPr>
            <a:r>
              <a:rPr lang="en-US" sz="14000" b="1" dirty="0">
                <a:solidFill>
                  <a:srgbClr val="B85042"/>
                </a:solidFill>
                <a:latin typeface="Georgia" pitchFamily="34" charset="0"/>
                <a:ea typeface="Georgia" pitchFamily="34" charset="-122"/>
                <a:cs typeface="Georgia" pitchFamily="34" charset="-120"/>
              </a:rPr>
              <a:t>“</a:t>
            </a:r>
            <a:endParaRPr lang="en-US" sz="14000" dirty="0"/>
          </a:p>
        </p:txBody>
      </p:sp>
      <p:sp>
        <p:nvSpPr>
          <p:cNvPr id="6" name="Text 4"/>
          <p:cNvSpPr/>
          <p:nvPr/>
        </p:nvSpPr>
        <p:spPr>
          <a:xfrm>
            <a:off x="1371600" y="1280160"/>
            <a:ext cx="7315200" cy="2377440"/>
          </a:xfrm>
          <a:prstGeom prst="rect">
            <a:avLst/>
          </a:prstGeom>
          <a:noFill/>
          <a:ln/>
        </p:spPr>
        <p:txBody>
          <a:bodyPr wrap="square" lIns="0" tIns="0" rIns="0" bIns="0" rtlCol="0" anchor="t"/>
          <a:lstStyle/>
          <a:p>
            <a:pPr marL="0" indent="0" algn="l">
              <a:spcAft>
                <a:spcPts val="600"/>
              </a:spcAft>
              <a:buNone/>
            </a:pPr>
            <a:r>
              <a:rPr lang="en-US" sz="2200" i="1" dirty="0">
                <a:solidFill>
                  <a:srgbClr val="1F1F23"/>
                </a:solidFill>
                <a:latin typeface="Georgia" pitchFamily="34" charset="0"/>
                <a:ea typeface="Georgia" pitchFamily="34" charset="-122"/>
                <a:cs typeface="Georgia" pitchFamily="34" charset="-120"/>
              </a:rPr>
              <a:t>Rather than say what we don't want them to do, we've changed our approach to what we do want them to do. We want original work. That's our goal. We want your thinking. We want your creativity.</a:t>
            </a:r>
            <a:endParaRPr lang="en-US" sz="2200" dirty="0"/>
          </a:p>
        </p:txBody>
      </p:sp>
      <p:sp>
        <p:nvSpPr>
          <p:cNvPr id="7" name="Text 5"/>
          <p:cNvSpPr/>
          <p:nvPr/>
        </p:nvSpPr>
        <p:spPr>
          <a:xfrm>
            <a:off x="1371600" y="3749040"/>
            <a:ext cx="7315200" cy="457200"/>
          </a:xfrm>
          <a:prstGeom prst="rect">
            <a:avLst/>
          </a:prstGeom>
          <a:noFill/>
          <a:ln/>
        </p:spPr>
        <p:txBody>
          <a:bodyPr wrap="square" lIns="0" tIns="0" rIns="0" bIns="0" rtlCol="0" anchor="ctr"/>
          <a:lstStyle/>
          <a:p>
            <a:pPr marL="0" indent="0" algn="l">
              <a:buNone/>
            </a:pPr>
            <a:r>
              <a:rPr lang="en-US" sz="1400" b="1" dirty="0">
                <a:solidFill>
                  <a:srgbClr val="B85042"/>
                </a:solidFill>
                <a:latin typeface="Calibri" pitchFamily="34" charset="0"/>
                <a:ea typeface="Calibri" pitchFamily="34" charset="-122"/>
                <a:cs typeface="Calibri" pitchFamily="34" charset="-120"/>
              </a:rPr>
              <a:t>— Courtney, JH program lead, Banyan Global Learning</a:t>
            </a:r>
            <a:endParaRPr lang="en-US" sz="1400" dirty="0"/>
          </a:p>
        </p:txBody>
      </p:sp>
      <p:sp>
        <p:nvSpPr>
          <p:cNvPr id="8" name="Text 6"/>
          <p:cNvSpPr/>
          <p:nvPr/>
        </p:nvSpPr>
        <p:spPr>
          <a:xfrm>
            <a:off x="8229600" y="4754880"/>
            <a:ext cx="731520" cy="274320"/>
          </a:xfrm>
          <a:prstGeom prst="rect">
            <a:avLst/>
          </a:prstGeom>
          <a:noFill/>
          <a:ln/>
        </p:spPr>
        <p:txBody>
          <a:bodyPr wrap="square" lIns="0" tIns="0" rIns="0" bIns="0" rtlCol="0" anchor="ctr"/>
          <a:lstStyle/>
          <a:p>
            <a:pPr marL="0" indent="0" algn="r">
              <a:buNone/>
            </a:pPr>
            <a:r>
              <a:rPr lang="en-US" sz="900" dirty="0">
                <a:solidFill>
                  <a:srgbClr val="8E8B86"/>
                </a:solidFill>
                <a:latin typeface="Calibri" pitchFamily="34" charset="0"/>
                <a:ea typeface="Calibri" pitchFamily="34" charset="-122"/>
                <a:cs typeface="Calibri" pitchFamily="34" charset="-120"/>
              </a:rPr>
              <a:t>29 / 33</a:t>
            </a:r>
            <a:endParaRPr lang="en-US" sz="900" dirty="0"/>
          </a:p>
        </p:txBody>
      </p:sp>
      <p:sp>
        <p:nvSpPr>
          <p:cNvPr id="9" name="Text 7"/>
          <p:cNvSpPr/>
          <p:nvPr/>
        </p:nvSpPr>
        <p:spPr>
          <a:xfrm>
            <a:off x="365760" y="4754880"/>
            <a:ext cx="6400800" cy="274320"/>
          </a:xfrm>
          <a:prstGeom prst="rect">
            <a:avLst/>
          </a:prstGeom>
          <a:noFill/>
          <a:ln/>
        </p:spPr>
        <p:txBody>
          <a:bodyPr wrap="square" lIns="0" tIns="0" rIns="0" bIns="0" rtlCol="0" anchor="ctr"/>
          <a:lstStyle/>
          <a:p>
            <a:pPr marL="0" indent="0" algn="l">
              <a:buNone/>
            </a:pPr>
            <a:r>
              <a:rPr lang="en-US" sz="900" dirty="0">
                <a:solidFill>
                  <a:srgbClr val="8E8B86"/>
                </a:solidFill>
                <a:latin typeface="Calibri" pitchFamily="34" charset="0"/>
                <a:ea typeface="Calibri" pitchFamily="34" charset="-122"/>
                <a:cs typeface="Calibri" pitchFamily="34" charset="-120"/>
              </a:rPr>
              <a:t>Ethical AI for English Learners — Seth Fleischauer</a:t>
            </a:r>
            <a:endParaRPr lang="en-US" sz="9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FFFFF"/>
        </a:solidFill>
        <a:effectLst/>
      </p:bgPr>
    </p:bg>
    <p:spTree>
      <p:nvGrpSpPr>
        <p:cNvPr id="1" name=""/>
        <p:cNvGrpSpPr/>
        <p:nvPr/>
      </p:nvGrpSpPr>
      <p:grpSpPr>
        <a:xfrm>
          <a:off x="0" y="0"/>
          <a:ext cx="0" cy="0"/>
          <a:chOff x="0" y="0"/>
          <a:chExt cx="0" cy="0"/>
        </a:xfrm>
      </p:grpSpPr>
      <p:sp>
        <p:nvSpPr>
          <p:cNvPr id="2" name="Text 0"/>
          <p:cNvSpPr/>
          <p:nvPr/>
        </p:nvSpPr>
        <p:spPr>
          <a:xfrm>
            <a:off x="457200" y="365760"/>
            <a:ext cx="6126480" cy="640080"/>
          </a:xfrm>
          <a:prstGeom prst="rect">
            <a:avLst/>
          </a:prstGeom>
          <a:noFill/>
          <a:ln/>
        </p:spPr>
        <p:txBody>
          <a:bodyPr wrap="square" lIns="0" tIns="0" rIns="0" bIns="0" rtlCol="0" anchor="ctr"/>
          <a:lstStyle/>
          <a:p>
            <a:pPr marL="0" indent="0" algn="l">
              <a:buNone/>
            </a:pPr>
            <a:r>
              <a:rPr lang="en-US" sz="2600" b="1" dirty="0">
                <a:solidFill>
                  <a:srgbClr val="1F1F23"/>
                </a:solidFill>
                <a:latin typeface="Georgia" pitchFamily="34" charset="0"/>
                <a:ea typeface="Georgia" pitchFamily="34" charset="-122"/>
                <a:cs typeface="Georgia" pitchFamily="34" charset="-120"/>
              </a:rPr>
              <a:t>Where are you with AI in your classroom right now?</a:t>
            </a:r>
            <a:endParaRPr lang="en-US" sz="2600" dirty="0"/>
          </a:p>
        </p:txBody>
      </p:sp>
      <p:sp>
        <p:nvSpPr>
          <p:cNvPr id="3" name="Text 1"/>
          <p:cNvSpPr/>
          <p:nvPr/>
        </p:nvSpPr>
        <p:spPr>
          <a:xfrm>
            <a:off x="502920" y="1188720"/>
            <a:ext cx="457200" cy="411480"/>
          </a:xfrm>
          <a:prstGeom prst="rect">
            <a:avLst/>
          </a:prstGeom>
          <a:noFill/>
          <a:ln/>
        </p:spPr>
        <p:txBody>
          <a:bodyPr wrap="square" lIns="0" tIns="0" rIns="0" bIns="0" rtlCol="0" anchor="ctr"/>
          <a:lstStyle/>
          <a:p>
            <a:pPr marL="0" indent="0" algn="l">
              <a:buNone/>
            </a:pPr>
            <a:r>
              <a:rPr lang="en-US" sz="1800" b="1" dirty="0">
                <a:solidFill>
                  <a:srgbClr val="B85042"/>
                </a:solidFill>
                <a:latin typeface="Georgia" pitchFamily="34" charset="0"/>
                <a:ea typeface="Georgia" pitchFamily="34" charset="-122"/>
                <a:cs typeface="Georgia" pitchFamily="34" charset="-120"/>
              </a:rPr>
              <a:t>1.</a:t>
            </a:r>
            <a:endParaRPr lang="en-US" sz="1800" dirty="0"/>
          </a:p>
        </p:txBody>
      </p:sp>
      <p:sp>
        <p:nvSpPr>
          <p:cNvPr id="4" name="Text 2"/>
          <p:cNvSpPr/>
          <p:nvPr/>
        </p:nvSpPr>
        <p:spPr>
          <a:xfrm>
            <a:off x="914400" y="1188720"/>
            <a:ext cx="4206240" cy="411480"/>
          </a:xfrm>
          <a:prstGeom prst="rect">
            <a:avLst/>
          </a:prstGeom>
          <a:noFill/>
          <a:ln/>
        </p:spPr>
        <p:txBody>
          <a:bodyPr wrap="square" lIns="0" tIns="0" rIns="0" bIns="0" rtlCol="0" anchor="ctr"/>
          <a:lstStyle/>
          <a:p>
            <a:pPr marL="0" indent="0" algn="l">
              <a:buNone/>
            </a:pPr>
            <a:r>
              <a:rPr lang="en-US" sz="1400" dirty="0">
                <a:solidFill>
                  <a:srgbClr val="1F1F23"/>
                </a:solidFill>
                <a:latin typeface="Calibri" pitchFamily="34" charset="0"/>
                <a:ea typeface="Calibri" pitchFamily="34" charset="-122"/>
                <a:cs typeface="Calibri" pitchFamily="34" charset="-120"/>
              </a:rPr>
              <a:t>Excited — actively using or wanting to</a:t>
            </a:r>
            <a:endParaRPr lang="en-US" sz="1400" dirty="0"/>
          </a:p>
        </p:txBody>
      </p:sp>
      <p:sp>
        <p:nvSpPr>
          <p:cNvPr id="5" name="Text 3"/>
          <p:cNvSpPr/>
          <p:nvPr/>
        </p:nvSpPr>
        <p:spPr>
          <a:xfrm>
            <a:off x="502920" y="1691640"/>
            <a:ext cx="457200" cy="411480"/>
          </a:xfrm>
          <a:prstGeom prst="rect">
            <a:avLst/>
          </a:prstGeom>
          <a:noFill/>
          <a:ln/>
        </p:spPr>
        <p:txBody>
          <a:bodyPr wrap="square" lIns="0" tIns="0" rIns="0" bIns="0" rtlCol="0" anchor="ctr"/>
          <a:lstStyle/>
          <a:p>
            <a:pPr marL="0" indent="0" algn="l">
              <a:buNone/>
            </a:pPr>
            <a:r>
              <a:rPr lang="en-US" sz="1800" b="1" dirty="0">
                <a:solidFill>
                  <a:srgbClr val="B85042"/>
                </a:solidFill>
                <a:latin typeface="Georgia" pitchFamily="34" charset="0"/>
                <a:ea typeface="Georgia" pitchFamily="34" charset="-122"/>
                <a:cs typeface="Georgia" pitchFamily="34" charset="-120"/>
              </a:rPr>
              <a:t>2.</a:t>
            </a:r>
            <a:endParaRPr lang="en-US" sz="1800" dirty="0"/>
          </a:p>
        </p:txBody>
      </p:sp>
      <p:sp>
        <p:nvSpPr>
          <p:cNvPr id="6" name="Text 4"/>
          <p:cNvSpPr/>
          <p:nvPr/>
        </p:nvSpPr>
        <p:spPr>
          <a:xfrm>
            <a:off x="914400" y="1691640"/>
            <a:ext cx="4206240" cy="411480"/>
          </a:xfrm>
          <a:prstGeom prst="rect">
            <a:avLst/>
          </a:prstGeom>
          <a:noFill/>
          <a:ln/>
        </p:spPr>
        <p:txBody>
          <a:bodyPr wrap="square" lIns="0" tIns="0" rIns="0" bIns="0" rtlCol="0" anchor="ctr"/>
          <a:lstStyle/>
          <a:p>
            <a:pPr marL="0" indent="0" algn="l">
              <a:buNone/>
            </a:pPr>
            <a:r>
              <a:rPr lang="en-US" sz="1400" dirty="0">
                <a:solidFill>
                  <a:srgbClr val="1F1F23"/>
                </a:solidFill>
                <a:latin typeface="Calibri" pitchFamily="34" charset="0"/>
                <a:ea typeface="Calibri" pitchFamily="34" charset="-122"/>
                <a:cs typeface="Calibri" pitchFamily="34" charset="-120"/>
              </a:rPr>
              <a:t>Banning — AI in student work is cheating, full stop</a:t>
            </a:r>
            <a:endParaRPr lang="en-US" sz="1400" dirty="0"/>
          </a:p>
        </p:txBody>
      </p:sp>
      <p:sp>
        <p:nvSpPr>
          <p:cNvPr id="7" name="Text 5"/>
          <p:cNvSpPr/>
          <p:nvPr/>
        </p:nvSpPr>
        <p:spPr>
          <a:xfrm>
            <a:off x="502920" y="2194560"/>
            <a:ext cx="457200" cy="411480"/>
          </a:xfrm>
          <a:prstGeom prst="rect">
            <a:avLst/>
          </a:prstGeom>
          <a:noFill/>
          <a:ln/>
        </p:spPr>
        <p:txBody>
          <a:bodyPr wrap="square" lIns="0" tIns="0" rIns="0" bIns="0" rtlCol="0" anchor="ctr"/>
          <a:lstStyle/>
          <a:p>
            <a:pPr marL="0" indent="0" algn="l">
              <a:buNone/>
            </a:pPr>
            <a:r>
              <a:rPr lang="en-US" sz="1800" b="1" dirty="0">
                <a:solidFill>
                  <a:srgbClr val="B85042"/>
                </a:solidFill>
                <a:latin typeface="Georgia" pitchFamily="34" charset="0"/>
                <a:ea typeface="Georgia" pitchFamily="34" charset="-122"/>
                <a:cs typeface="Georgia" pitchFamily="34" charset="-120"/>
              </a:rPr>
              <a:t>3.</a:t>
            </a:r>
            <a:endParaRPr lang="en-US" sz="1800" dirty="0"/>
          </a:p>
        </p:txBody>
      </p:sp>
      <p:sp>
        <p:nvSpPr>
          <p:cNvPr id="8" name="Text 6"/>
          <p:cNvSpPr/>
          <p:nvPr/>
        </p:nvSpPr>
        <p:spPr>
          <a:xfrm>
            <a:off x="914400" y="2194560"/>
            <a:ext cx="4206240" cy="411480"/>
          </a:xfrm>
          <a:prstGeom prst="rect">
            <a:avLst/>
          </a:prstGeom>
          <a:noFill/>
          <a:ln/>
        </p:spPr>
        <p:txBody>
          <a:bodyPr wrap="square" lIns="0" tIns="0" rIns="0" bIns="0" rtlCol="0" anchor="ctr"/>
          <a:lstStyle/>
          <a:p>
            <a:pPr marL="0" indent="0" algn="l">
              <a:buNone/>
            </a:pPr>
            <a:r>
              <a:rPr lang="en-US" sz="1400" dirty="0">
                <a:solidFill>
                  <a:srgbClr val="1F1F23"/>
                </a:solidFill>
                <a:latin typeface="Calibri" pitchFamily="34" charset="0"/>
                <a:ea typeface="Calibri" pitchFamily="34" charset="-122"/>
                <a:cs typeface="Calibri" pitchFamily="34" charset="-120"/>
              </a:rPr>
              <a:t>Avoiding — hoping the conversation passes</a:t>
            </a:r>
            <a:endParaRPr lang="en-US" sz="1400" dirty="0"/>
          </a:p>
        </p:txBody>
      </p:sp>
      <p:sp>
        <p:nvSpPr>
          <p:cNvPr id="9" name="Text 7"/>
          <p:cNvSpPr/>
          <p:nvPr/>
        </p:nvSpPr>
        <p:spPr>
          <a:xfrm>
            <a:off x="502920" y="2697480"/>
            <a:ext cx="457200" cy="411480"/>
          </a:xfrm>
          <a:prstGeom prst="rect">
            <a:avLst/>
          </a:prstGeom>
          <a:noFill/>
          <a:ln/>
        </p:spPr>
        <p:txBody>
          <a:bodyPr wrap="square" lIns="0" tIns="0" rIns="0" bIns="0" rtlCol="0" anchor="ctr"/>
          <a:lstStyle/>
          <a:p>
            <a:pPr marL="0" indent="0" algn="l">
              <a:buNone/>
            </a:pPr>
            <a:r>
              <a:rPr lang="en-US" sz="1800" b="1" dirty="0">
                <a:solidFill>
                  <a:srgbClr val="B85042"/>
                </a:solidFill>
                <a:latin typeface="Georgia" pitchFamily="34" charset="0"/>
                <a:ea typeface="Georgia" pitchFamily="34" charset="-122"/>
                <a:cs typeface="Georgia" pitchFamily="34" charset="-120"/>
              </a:rPr>
              <a:t>4.</a:t>
            </a:r>
            <a:endParaRPr lang="en-US" sz="1800" dirty="0"/>
          </a:p>
        </p:txBody>
      </p:sp>
      <p:sp>
        <p:nvSpPr>
          <p:cNvPr id="10" name="Text 8"/>
          <p:cNvSpPr/>
          <p:nvPr/>
        </p:nvSpPr>
        <p:spPr>
          <a:xfrm>
            <a:off x="914400" y="2697480"/>
            <a:ext cx="4206240" cy="411480"/>
          </a:xfrm>
          <a:prstGeom prst="rect">
            <a:avLst/>
          </a:prstGeom>
          <a:noFill/>
          <a:ln/>
        </p:spPr>
        <p:txBody>
          <a:bodyPr wrap="square" lIns="0" tIns="0" rIns="0" bIns="0" rtlCol="0" anchor="ctr"/>
          <a:lstStyle/>
          <a:p>
            <a:pPr marL="0" indent="0" algn="l">
              <a:buNone/>
            </a:pPr>
            <a:r>
              <a:rPr lang="en-US" sz="1400" dirty="0">
                <a:solidFill>
                  <a:srgbClr val="1F1F23"/>
                </a:solidFill>
                <a:latin typeface="Calibri" pitchFamily="34" charset="0"/>
                <a:ea typeface="Calibri" pitchFamily="34" charset="-122"/>
                <a:cs typeface="Calibri" pitchFamily="34" charset="-120"/>
              </a:rPr>
              <a:t>In the middle — actively trying to figure this out</a:t>
            </a:r>
            <a:endParaRPr lang="en-US" sz="1400" dirty="0"/>
          </a:p>
        </p:txBody>
      </p:sp>
      <p:sp>
        <p:nvSpPr>
          <p:cNvPr id="11" name="Shape 9"/>
          <p:cNvSpPr/>
          <p:nvPr/>
        </p:nvSpPr>
        <p:spPr>
          <a:xfrm>
            <a:off x="5394960" y="1188720"/>
            <a:ext cx="3383280" cy="3200400"/>
          </a:xfrm>
          <a:prstGeom prst="rect">
            <a:avLst/>
          </a:prstGeom>
          <a:solidFill>
            <a:srgbClr val="EDE3CE"/>
          </a:solidFill>
          <a:ln/>
        </p:spPr>
        <p:txBody>
          <a:bodyPr/>
          <a:lstStyle/>
          <a:p>
            <a:endParaRPr lang="en-US"/>
          </a:p>
        </p:txBody>
      </p:sp>
      <p:sp>
        <p:nvSpPr>
          <p:cNvPr id="12" name="Shape 10"/>
          <p:cNvSpPr/>
          <p:nvPr/>
        </p:nvSpPr>
        <p:spPr>
          <a:xfrm>
            <a:off x="5394960" y="1188720"/>
            <a:ext cx="73152" cy="3200400"/>
          </a:xfrm>
          <a:prstGeom prst="rect">
            <a:avLst/>
          </a:prstGeom>
          <a:solidFill>
            <a:srgbClr val="B85042"/>
          </a:solidFill>
          <a:ln/>
        </p:spPr>
        <p:txBody>
          <a:bodyPr/>
          <a:lstStyle/>
          <a:p>
            <a:endParaRPr lang="en-US"/>
          </a:p>
        </p:txBody>
      </p:sp>
      <p:sp>
        <p:nvSpPr>
          <p:cNvPr id="13" name="Text 11"/>
          <p:cNvSpPr/>
          <p:nvPr/>
        </p:nvSpPr>
        <p:spPr>
          <a:xfrm>
            <a:off x="5577840" y="1325880"/>
            <a:ext cx="3108960" cy="320040"/>
          </a:xfrm>
          <a:prstGeom prst="rect">
            <a:avLst/>
          </a:prstGeom>
          <a:noFill/>
          <a:ln/>
        </p:spPr>
        <p:txBody>
          <a:bodyPr wrap="square" lIns="0" tIns="0" rIns="0" bIns="0" rtlCol="0" anchor="ctr"/>
          <a:lstStyle/>
          <a:p>
            <a:pPr marL="0" indent="0" algn="l">
              <a:buNone/>
            </a:pPr>
            <a:r>
              <a:rPr lang="en-US" sz="1000" b="1" kern="0" spc="300" dirty="0">
                <a:solidFill>
                  <a:srgbClr val="B85042"/>
                </a:solidFill>
                <a:latin typeface="Calibri" pitchFamily="34" charset="0"/>
                <a:ea typeface="Calibri" pitchFamily="34" charset="-122"/>
                <a:cs typeface="Calibri" pitchFamily="34" charset="-120"/>
              </a:rPr>
              <a:t>WITH A PARTNER  •  2 MIN</a:t>
            </a:r>
            <a:endParaRPr lang="en-US" sz="1000" dirty="0"/>
          </a:p>
        </p:txBody>
      </p:sp>
      <p:sp>
        <p:nvSpPr>
          <p:cNvPr id="14" name="Text 12"/>
          <p:cNvSpPr/>
          <p:nvPr/>
        </p:nvSpPr>
        <p:spPr>
          <a:xfrm>
            <a:off x="5577840" y="1691640"/>
            <a:ext cx="3108960" cy="2606040"/>
          </a:xfrm>
          <a:prstGeom prst="rect">
            <a:avLst/>
          </a:prstGeom>
          <a:noFill/>
          <a:ln/>
        </p:spPr>
        <p:txBody>
          <a:bodyPr wrap="square" lIns="0" tIns="0" rIns="0" bIns="0" rtlCol="0" anchor="t"/>
          <a:lstStyle/>
          <a:p>
            <a:pPr marL="0" indent="0" algn="l">
              <a:spcAft>
                <a:spcPts val="600"/>
              </a:spcAft>
              <a:buNone/>
            </a:pPr>
            <a:r>
              <a:rPr lang="en-US" sz="1400" dirty="0">
                <a:solidFill>
                  <a:srgbClr val="1F1F23"/>
                </a:solidFill>
                <a:latin typeface="Georgia" pitchFamily="34" charset="0"/>
                <a:ea typeface="Georgia" pitchFamily="34" charset="-122"/>
                <a:cs typeface="Georgia" pitchFamily="34" charset="-120"/>
              </a:rPr>
              <a:t>Tell your partner about one assignment this year where AI showed up in student work.</a:t>
            </a:r>
            <a:endParaRPr lang="en-US" sz="1400" dirty="0"/>
          </a:p>
          <a:p>
            <a:pPr marL="0" indent="0" algn="l">
              <a:spcAft>
                <a:spcPts val="600"/>
              </a:spcAft>
              <a:buNone/>
            </a:pPr>
            <a:endParaRPr lang="en-US" sz="1400" dirty="0"/>
          </a:p>
          <a:p>
            <a:pPr marL="0" indent="0" algn="l">
              <a:spcAft>
                <a:spcPts val="600"/>
              </a:spcAft>
              <a:buNone/>
            </a:pPr>
            <a:r>
              <a:rPr lang="en-US" sz="1400" dirty="0">
                <a:solidFill>
                  <a:srgbClr val="1F1F23"/>
                </a:solidFill>
                <a:latin typeface="Georgia" pitchFamily="34" charset="0"/>
                <a:ea typeface="Georgia" pitchFamily="34" charset="-122"/>
                <a:cs typeface="Georgia" pitchFamily="34" charset="-120"/>
              </a:rPr>
              <a:t>What was the assignment?</a:t>
            </a:r>
            <a:endParaRPr lang="en-US" sz="1400" dirty="0"/>
          </a:p>
          <a:p>
            <a:pPr marL="0" indent="0" algn="l">
              <a:spcAft>
                <a:spcPts val="600"/>
              </a:spcAft>
              <a:buNone/>
            </a:pPr>
            <a:r>
              <a:rPr lang="en-US" sz="1400" dirty="0">
                <a:solidFill>
                  <a:srgbClr val="1F1F23"/>
                </a:solidFill>
                <a:latin typeface="Georgia" pitchFamily="34" charset="0"/>
                <a:ea typeface="Georgia" pitchFamily="34" charset="-122"/>
                <a:cs typeface="Georgia" pitchFamily="34" charset="-120"/>
              </a:rPr>
              <a:t>What did you see?</a:t>
            </a:r>
            <a:endParaRPr lang="en-US" sz="1400" dirty="0"/>
          </a:p>
          <a:p>
            <a:pPr marL="0" indent="0" algn="l">
              <a:spcAft>
                <a:spcPts val="600"/>
              </a:spcAft>
              <a:buNone/>
            </a:pPr>
            <a:r>
              <a:rPr lang="en-US" sz="1400" dirty="0">
                <a:solidFill>
                  <a:srgbClr val="1F1F23"/>
                </a:solidFill>
                <a:latin typeface="Georgia" pitchFamily="34" charset="0"/>
                <a:ea typeface="Georgia" pitchFamily="34" charset="-122"/>
                <a:cs typeface="Georgia" pitchFamily="34" charset="-120"/>
              </a:rPr>
              <a:t>What did you do?</a:t>
            </a:r>
            <a:endParaRPr lang="en-US" sz="1400" dirty="0"/>
          </a:p>
        </p:txBody>
      </p:sp>
      <p:sp>
        <p:nvSpPr>
          <p:cNvPr id="15" name="Text 13"/>
          <p:cNvSpPr/>
          <p:nvPr/>
        </p:nvSpPr>
        <p:spPr>
          <a:xfrm>
            <a:off x="8229600" y="4754880"/>
            <a:ext cx="731520" cy="274320"/>
          </a:xfrm>
          <a:prstGeom prst="rect">
            <a:avLst/>
          </a:prstGeom>
          <a:noFill/>
          <a:ln/>
        </p:spPr>
        <p:txBody>
          <a:bodyPr wrap="square" lIns="0" tIns="0" rIns="0" bIns="0" rtlCol="0" anchor="ctr"/>
          <a:lstStyle/>
          <a:p>
            <a:pPr marL="0" indent="0" algn="r">
              <a:buNone/>
            </a:pPr>
            <a:r>
              <a:rPr lang="en-US" sz="900" dirty="0">
                <a:solidFill>
                  <a:srgbClr val="8E8B86"/>
                </a:solidFill>
                <a:latin typeface="Calibri" pitchFamily="34" charset="0"/>
                <a:ea typeface="Calibri" pitchFamily="34" charset="-122"/>
                <a:cs typeface="Calibri" pitchFamily="34" charset="-120"/>
              </a:rPr>
              <a:t>3 / 33</a:t>
            </a:r>
            <a:endParaRPr lang="en-US" sz="900" dirty="0"/>
          </a:p>
        </p:txBody>
      </p:sp>
      <p:sp>
        <p:nvSpPr>
          <p:cNvPr id="16" name="Text 14"/>
          <p:cNvSpPr/>
          <p:nvPr/>
        </p:nvSpPr>
        <p:spPr>
          <a:xfrm>
            <a:off x="365760" y="4754880"/>
            <a:ext cx="6400800" cy="274320"/>
          </a:xfrm>
          <a:prstGeom prst="rect">
            <a:avLst/>
          </a:prstGeom>
          <a:noFill/>
          <a:ln/>
        </p:spPr>
        <p:txBody>
          <a:bodyPr wrap="square" lIns="0" tIns="0" rIns="0" bIns="0" rtlCol="0" anchor="ctr"/>
          <a:lstStyle/>
          <a:p>
            <a:pPr marL="0" indent="0" algn="l">
              <a:buNone/>
            </a:pPr>
            <a:r>
              <a:rPr lang="en-US" sz="900" dirty="0">
                <a:solidFill>
                  <a:srgbClr val="8E8B86"/>
                </a:solidFill>
                <a:latin typeface="Calibri" pitchFamily="34" charset="0"/>
                <a:ea typeface="Calibri" pitchFamily="34" charset="-122"/>
                <a:cs typeface="Calibri" pitchFamily="34" charset="-120"/>
              </a:rPr>
              <a:t>Ethical AI for English Learners — Seth Fleischauer</a:t>
            </a:r>
            <a:endParaRPr lang="en-US" sz="900"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name="Slide 30">
    <p:bg>
      <p:bgPr>
        <a:solidFill>
          <a:srgbClr val="F8F4ED"/>
        </a:solidFill>
        <a:effectLst/>
      </p:bgPr>
    </p:bg>
    <p:spTree>
      <p:nvGrpSpPr>
        <p:cNvPr id="1" name=""/>
        <p:cNvGrpSpPr/>
        <p:nvPr/>
      </p:nvGrpSpPr>
      <p:grpSpPr>
        <a:xfrm>
          <a:off x="0" y="0"/>
          <a:ext cx="0" cy="0"/>
          <a:chOff x="0" y="0"/>
          <a:chExt cx="0" cy="0"/>
        </a:xfrm>
      </p:grpSpPr>
      <p:sp>
        <p:nvSpPr>
          <p:cNvPr id="2" name="Text 0"/>
          <p:cNvSpPr/>
          <p:nvPr/>
        </p:nvSpPr>
        <p:spPr>
          <a:xfrm>
            <a:off x="457200" y="365760"/>
            <a:ext cx="6126480" cy="640080"/>
          </a:xfrm>
          <a:prstGeom prst="rect">
            <a:avLst/>
          </a:prstGeom>
          <a:noFill/>
          <a:ln/>
        </p:spPr>
        <p:txBody>
          <a:bodyPr wrap="square" lIns="0" tIns="0" rIns="0" bIns="0" rtlCol="0" anchor="ctr"/>
          <a:lstStyle/>
          <a:p>
            <a:pPr marL="0" indent="0" algn="l">
              <a:buNone/>
            </a:pPr>
            <a:r>
              <a:rPr lang="en-US" sz="2600" b="1" dirty="0">
                <a:solidFill>
                  <a:srgbClr val="1F1F23"/>
                </a:solidFill>
                <a:latin typeface="Georgia" pitchFamily="34" charset="0"/>
                <a:ea typeface="Georgia" pitchFamily="34" charset="-122"/>
                <a:cs typeface="Georgia" pitchFamily="34" charset="-120"/>
              </a:rPr>
              <a:t>30 seconds</a:t>
            </a:r>
            <a:endParaRPr lang="en-US" sz="2600" dirty="0"/>
          </a:p>
        </p:txBody>
      </p:sp>
      <p:sp>
        <p:nvSpPr>
          <p:cNvPr id="3" name="Shape 1"/>
          <p:cNvSpPr/>
          <p:nvPr/>
        </p:nvSpPr>
        <p:spPr>
          <a:xfrm>
            <a:off x="7223760" y="292608"/>
            <a:ext cx="1554480" cy="256032"/>
          </a:xfrm>
          <a:prstGeom prst="rect">
            <a:avLst/>
          </a:prstGeom>
          <a:solidFill>
            <a:srgbClr val="B85042"/>
          </a:solidFill>
          <a:ln/>
        </p:spPr>
        <p:txBody>
          <a:bodyPr/>
          <a:lstStyle/>
          <a:p>
            <a:endParaRPr lang="en-US"/>
          </a:p>
        </p:txBody>
      </p:sp>
      <p:sp>
        <p:nvSpPr>
          <p:cNvPr id="4" name="Text 2"/>
          <p:cNvSpPr/>
          <p:nvPr/>
        </p:nvSpPr>
        <p:spPr>
          <a:xfrm>
            <a:off x="7223760" y="292608"/>
            <a:ext cx="1554480" cy="256032"/>
          </a:xfrm>
          <a:prstGeom prst="rect">
            <a:avLst/>
          </a:prstGeom>
          <a:noFill/>
          <a:ln/>
        </p:spPr>
        <p:txBody>
          <a:bodyPr wrap="square" lIns="0" tIns="0" rIns="0" bIns="0" rtlCol="0" anchor="ctr"/>
          <a:lstStyle/>
          <a:p>
            <a:pPr marL="0" indent="0" algn="ctr">
              <a:buNone/>
            </a:pPr>
            <a:r>
              <a:rPr lang="en-US" sz="900" b="1" kern="0" spc="400" dirty="0">
                <a:solidFill>
                  <a:srgbClr val="FFFFFF"/>
                </a:solidFill>
                <a:latin typeface="Calibri" pitchFamily="34" charset="0"/>
                <a:ea typeface="Calibri" pitchFamily="34" charset="-122"/>
                <a:cs typeface="Calibri" pitchFamily="34" charset="-120"/>
              </a:rPr>
              <a:t>UNIVERSAL</a:t>
            </a:r>
            <a:endParaRPr lang="en-US" sz="900" dirty="0"/>
          </a:p>
        </p:txBody>
      </p:sp>
      <p:sp>
        <p:nvSpPr>
          <p:cNvPr id="5" name="Shape 3"/>
          <p:cNvSpPr/>
          <p:nvPr/>
        </p:nvSpPr>
        <p:spPr>
          <a:xfrm>
            <a:off x="640080" y="1417320"/>
            <a:ext cx="7863840" cy="2697480"/>
          </a:xfrm>
          <a:prstGeom prst="rect">
            <a:avLst/>
          </a:prstGeom>
          <a:solidFill>
            <a:srgbClr val="FFFFFF"/>
          </a:solidFill>
          <a:ln/>
        </p:spPr>
        <p:txBody>
          <a:bodyPr/>
          <a:lstStyle/>
          <a:p>
            <a:endParaRPr lang="en-US"/>
          </a:p>
        </p:txBody>
      </p:sp>
      <p:sp>
        <p:nvSpPr>
          <p:cNvPr id="6" name="Shape 4"/>
          <p:cNvSpPr/>
          <p:nvPr/>
        </p:nvSpPr>
        <p:spPr>
          <a:xfrm>
            <a:off x="640080" y="1417320"/>
            <a:ext cx="109728" cy="2697480"/>
          </a:xfrm>
          <a:prstGeom prst="rect">
            <a:avLst/>
          </a:prstGeom>
          <a:solidFill>
            <a:srgbClr val="B85042"/>
          </a:solidFill>
          <a:ln/>
        </p:spPr>
        <p:txBody>
          <a:bodyPr/>
          <a:lstStyle/>
          <a:p>
            <a:endParaRPr lang="en-US"/>
          </a:p>
        </p:txBody>
      </p:sp>
      <p:sp>
        <p:nvSpPr>
          <p:cNvPr id="7" name="Text 5"/>
          <p:cNvSpPr/>
          <p:nvPr/>
        </p:nvSpPr>
        <p:spPr>
          <a:xfrm>
            <a:off x="914400" y="1691640"/>
            <a:ext cx="7315200" cy="548640"/>
          </a:xfrm>
          <a:prstGeom prst="rect">
            <a:avLst/>
          </a:prstGeom>
          <a:noFill/>
          <a:ln/>
        </p:spPr>
        <p:txBody>
          <a:bodyPr wrap="square" lIns="0" tIns="0" rIns="0" bIns="0" rtlCol="0" anchor="ctr"/>
          <a:lstStyle/>
          <a:p>
            <a:pPr marL="0" indent="0" algn="l">
              <a:buNone/>
            </a:pPr>
            <a:r>
              <a:rPr lang="en-US" sz="2400" b="1" dirty="0">
                <a:solidFill>
                  <a:srgbClr val="1F1F23"/>
                </a:solidFill>
                <a:latin typeface="Georgia" pitchFamily="34" charset="0"/>
                <a:ea typeface="Georgia" pitchFamily="34" charset="-122"/>
                <a:cs typeface="Georgia" pitchFamily="34" charset="-120"/>
              </a:rPr>
              <a:t>Write down one specific change</a:t>
            </a:r>
            <a:endParaRPr lang="en-US" sz="2400" dirty="0"/>
          </a:p>
        </p:txBody>
      </p:sp>
      <p:sp>
        <p:nvSpPr>
          <p:cNvPr id="8" name="Text 6"/>
          <p:cNvSpPr/>
          <p:nvPr/>
        </p:nvSpPr>
        <p:spPr>
          <a:xfrm>
            <a:off x="914400" y="2240280"/>
            <a:ext cx="7315200" cy="502920"/>
          </a:xfrm>
          <a:prstGeom prst="rect">
            <a:avLst/>
          </a:prstGeom>
          <a:noFill/>
          <a:ln/>
        </p:spPr>
        <p:txBody>
          <a:bodyPr wrap="square" lIns="0" tIns="0" rIns="0" bIns="0" rtlCol="0" anchor="ctr"/>
          <a:lstStyle/>
          <a:p>
            <a:pPr marL="0" indent="0" algn="l">
              <a:buNone/>
            </a:pPr>
            <a:r>
              <a:rPr lang="en-US" sz="2200" dirty="0">
                <a:solidFill>
                  <a:srgbClr val="1F1F23"/>
                </a:solidFill>
                <a:latin typeface="Georgia" pitchFamily="34" charset="0"/>
                <a:ea typeface="Georgia" pitchFamily="34" charset="-122"/>
                <a:cs typeface="Georgia" pitchFamily="34" charset="-120"/>
              </a:rPr>
              <a:t>you're going to try this week,</a:t>
            </a:r>
            <a:endParaRPr lang="en-US" sz="2200" dirty="0"/>
          </a:p>
        </p:txBody>
      </p:sp>
      <p:sp>
        <p:nvSpPr>
          <p:cNvPr id="9" name="Text 7"/>
          <p:cNvSpPr/>
          <p:nvPr/>
        </p:nvSpPr>
        <p:spPr>
          <a:xfrm>
            <a:off x="914400" y="2743200"/>
            <a:ext cx="7315200" cy="502920"/>
          </a:xfrm>
          <a:prstGeom prst="rect">
            <a:avLst/>
          </a:prstGeom>
          <a:noFill/>
          <a:ln/>
        </p:spPr>
        <p:txBody>
          <a:bodyPr wrap="square" lIns="0" tIns="0" rIns="0" bIns="0" rtlCol="0" anchor="ctr"/>
          <a:lstStyle/>
          <a:p>
            <a:pPr marL="0" indent="0" algn="l">
              <a:buNone/>
            </a:pPr>
            <a:r>
              <a:rPr lang="en-US" sz="2200" dirty="0">
                <a:solidFill>
                  <a:srgbClr val="1F1F23"/>
                </a:solidFill>
                <a:latin typeface="Georgia" pitchFamily="34" charset="0"/>
                <a:ea typeface="Georgia" pitchFamily="34" charset="-122"/>
                <a:cs typeface="Georgia" pitchFamily="34" charset="-120"/>
              </a:rPr>
              <a:t>in one specific assignment, in your context.</a:t>
            </a:r>
            <a:endParaRPr lang="en-US" sz="2200" dirty="0"/>
          </a:p>
        </p:txBody>
      </p:sp>
      <p:sp>
        <p:nvSpPr>
          <p:cNvPr id="10" name="Text 8"/>
          <p:cNvSpPr/>
          <p:nvPr/>
        </p:nvSpPr>
        <p:spPr>
          <a:xfrm>
            <a:off x="914400" y="3383280"/>
            <a:ext cx="7315200" cy="457200"/>
          </a:xfrm>
          <a:prstGeom prst="rect">
            <a:avLst/>
          </a:prstGeom>
          <a:noFill/>
          <a:ln/>
        </p:spPr>
        <p:txBody>
          <a:bodyPr wrap="square" lIns="0" tIns="0" rIns="0" bIns="0" rtlCol="0" anchor="ctr"/>
          <a:lstStyle/>
          <a:p>
            <a:pPr marL="0" indent="0" algn="l">
              <a:buNone/>
            </a:pPr>
            <a:r>
              <a:rPr lang="en-US" sz="2000" i="1" dirty="0">
                <a:solidFill>
                  <a:srgbClr val="B85042"/>
                </a:solidFill>
                <a:latin typeface="Georgia" pitchFamily="34" charset="0"/>
                <a:ea typeface="Georgia" pitchFamily="34" charset="-122"/>
                <a:cs typeface="Georgia" pitchFamily="34" charset="-120"/>
              </a:rPr>
              <a:t>Start small.</a:t>
            </a:r>
            <a:endParaRPr lang="en-US" sz="2000" dirty="0"/>
          </a:p>
        </p:txBody>
      </p:sp>
      <p:sp>
        <p:nvSpPr>
          <p:cNvPr id="11" name="Text 9"/>
          <p:cNvSpPr/>
          <p:nvPr/>
        </p:nvSpPr>
        <p:spPr>
          <a:xfrm>
            <a:off x="8229600" y="4754880"/>
            <a:ext cx="731520" cy="274320"/>
          </a:xfrm>
          <a:prstGeom prst="rect">
            <a:avLst/>
          </a:prstGeom>
          <a:noFill/>
          <a:ln/>
        </p:spPr>
        <p:txBody>
          <a:bodyPr wrap="square" lIns="0" tIns="0" rIns="0" bIns="0" rtlCol="0" anchor="ctr"/>
          <a:lstStyle/>
          <a:p>
            <a:pPr marL="0" indent="0" algn="r">
              <a:buNone/>
            </a:pPr>
            <a:r>
              <a:rPr lang="en-US" sz="900" dirty="0">
                <a:solidFill>
                  <a:srgbClr val="8E8B86"/>
                </a:solidFill>
                <a:latin typeface="Calibri" pitchFamily="34" charset="0"/>
                <a:ea typeface="Calibri" pitchFamily="34" charset="-122"/>
                <a:cs typeface="Calibri" pitchFamily="34" charset="-120"/>
              </a:rPr>
              <a:t>30 / 33</a:t>
            </a:r>
            <a:endParaRPr lang="en-US" sz="900" dirty="0"/>
          </a:p>
        </p:txBody>
      </p:sp>
      <p:sp>
        <p:nvSpPr>
          <p:cNvPr id="12" name="Text 10"/>
          <p:cNvSpPr/>
          <p:nvPr/>
        </p:nvSpPr>
        <p:spPr>
          <a:xfrm>
            <a:off x="365760" y="4754880"/>
            <a:ext cx="6400800" cy="274320"/>
          </a:xfrm>
          <a:prstGeom prst="rect">
            <a:avLst/>
          </a:prstGeom>
          <a:noFill/>
          <a:ln/>
        </p:spPr>
        <p:txBody>
          <a:bodyPr wrap="square" lIns="0" tIns="0" rIns="0" bIns="0" rtlCol="0" anchor="ctr"/>
          <a:lstStyle/>
          <a:p>
            <a:pPr marL="0" indent="0" algn="l">
              <a:buNone/>
            </a:pPr>
            <a:r>
              <a:rPr lang="en-US" sz="900" dirty="0">
                <a:solidFill>
                  <a:srgbClr val="8E8B86"/>
                </a:solidFill>
                <a:latin typeface="Calibri" pitchFamily="34" charset="0"/>
                <a:ea typeface="Calibri" pitchFamily="34" charset="-122"/>
                <a:cs typeface="Calibri" pitchFamily="34" charset="-120"/>
              </a:rPr>
              <a:t>Ethical AI for English Learners — Seth Fleischauer</a:t>
            </a:r>
            <a:endParaRPr lang="en-US" sz="900"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name="Slide 31">
    <p:bg>
      <p:bgPr>
        <a:solidFill>
          <a:srgbClr val="FFFFFF"/>
        </a:solidFill>
        <a:effectLst/>
      </p:bgPr>
    </p:bg>
    <p:spTree>
      <p:nvGrpSpPr>
        <p:cNvPr id="1" name=""/>
        <p:cNvGrpSpPr/>
        <p:nvPr/>
      </p:nvGrpSpPr>
      <p:grpSpPr>
        <a:xfrm>
          <a:off x="0" y="0"/>
          <a:ext cx="0" cy="0"/>
          <a:chOff x="0" y="0"/>
          <a:chExt cx="0" cy="0"/>
        </a:xfrm>
      </p:grpSpPr>
      <p:sp>
        <p:nvSpPr>
          <p:cNvPr id="2" name="Text 0"/>
          <p:cNvSpPr/>
          <p:nvPr/>
        </p:nvSpPr>
        <p:spPr>
          <a:xfrm>
            <a:off x="457200" y="365760"/>
            <a:ext cx="6126480" cy="640080"/>
          </a:xfrm>
          <a:prstGeom prst="rect">
            <a:avLst/>
          </a:prstGeom>
          <a:noFill/>
          <a:ln/>
        </p:spPr>
        <p:txBody>
          <a:bodyPr wrap="square" lIns="0" tIns="0" rIns="0" bIns="0" rtlCol="0" anchor="ctr"/>
          <a:lstStyle/>
          <a:p>
            <a:pPr marL="0" indent="0" algn="l">
              <a:buNone/>
            </a:pPr>
            <a:r>
              <a:rPr lang="en-US" sz="2600" b="1" dirty="0">
                <a:solidFill>
                  <a:srgbClr val="1F1F23"/>
                </a:solidFill>
                <a:latin typeface="Georgia" pitchFamily="34" charset="0"/>
                <a:ea typeface="Georgia" pitchFamily="34" charset="-122"/>
                <a:cs typeface="Georgia" pitchFamily="34" charset="-120"/>
              </a:rPr>
              <a:t>Three things to take with you</a:t>
            </a:r>
            <a:endParaRPr lang="en-US" sz="2600" dirty="0"/>
          </a:p>
        </p:txBody>
      </p:sp>
      <p:sp>
        <p:nvSpPr>
          <p:cNvPr id="3" name="Shape 1"/>
          <p:cNvSpPr/>
          <p:nvPr/>
        </p:nvSpPr>
        <p:spPr>
          <a:xfrm>
            <a:off x="502920" y="1234440"/>
            <a:ext cx="502920" cy="502920"/>
          </a:xfrm>
          <a:prstGeom prst="ellipse">
            <a:avLst/>
          </a:prstGeom>
          <a:solidFill>
            <a:srgbClr val="B85042"/>
          </a:solidFill>
          <a:ln/>
        </p:spPr>
        <p:txBody>
          <a:bodyPr/>
          <a:lstStyle/>
          <a:p>
            <a:endParaRPr lang="en-US"/>
          </a:p>
        </p:txBody>
      </p:sp>
      <p:sp>
        <p:nvSpPr>
          <p:cNvPr id="4" name="Text 2"/>
          <p:cNvSpPr/>
          <p:nvPr/>
        </p:nvSpPr>
        <p:spPr>
          <a:xfrm>
            <a:off x="502920" y="1234440"/>
            <a:ext cx="502920" cy="502920"/>
          </a:xfrm>
          <a:prstGeom prst="rect">
            <a:avLst/>
          </a:prstGeom>
          <a:noFill/>
          <a:ln/>
        </p:spPr>
        <p:txBody>
          <a:bodyPr wrap="square" lIns="0" tIns="0" rIns="0" bIns="0" rtlCol="0" anchor="ctr"/>
          <a:lstStyle/>
          <a:p>
            <a:pPr marL="0" indent="0" algn="ctr">
              <a:buNone/>
            </a:pPr>
            <a:r>
              <a:rPr lang="en-US" sz="2200" b="1" dirty="0">
                <a:solidFill>
                  <a:srgbClr val="FFFFFF"/>
                </a:solidFill>
                <a:latin typeface="Calibri" pitchFamily="34" charset="0"/>
                <a:ea typeface="Calibri" pitchFamily="34" charset="-122"/>
                <a:cs typeface="Calibri" pitchFamily="34" charset="-120"/>
              </a:rPr>
              <a:t>1</a:t>
            </a:r>
            <a:endParaRPr lang="en-US" sz="2200" dirty="0"/>
          </a:p>
        </p:txBody>
      </p:sp>
      <p:sp>
        <p:nvSpPr>
          <p:cNvPr id="5" name="Text 3"/>
          <p:cNvSpPr/>
          <p:nvPr/>
        </p:nvSpPr>
        <p:spPr>
          <a:xfrm>
            <a:off x="1188720" y="1188720"/>
            <a:ext cx="7406640" cy="457200"/>
          </a:xfrm>
          <a:prstGeom prst="rect">
            <a:avLst/>
          </a:prstGeom>
          <a:noFill/>
          <a:ln/>
        </p:spPr>
        <p:txBody>
          <a:bodyPr wrap="square" lIns="0" tIns="0" rIns="0" bIns="0" rtlCol="0" anchor="ctr"/>
          <a:lstStyle/>
          <a:p>
            <a:pPr marL="0" indent="0" algn="l">
              <a:buNone/>
            </a:pPr>
            <a:r>
              <a:rPr lang="en-US" sz="1800" b="1" dirty="0">
                <a:solidFill>
                  <a:srgbClr val="1F1F23"/>
                </a:solidFill>
                <a:latin typeface="Georgia" pitchFamily="34" charset="0"/>
                <a:ea typeface="Georgia" pitchFamily="34" charset="-122"/>
                <a:cs typeface="Georgia" pitchFamily="34" charset="-120"/>
              </a:rPr>
              <a:t>Detection has bias built in</a:t>
            </a:r>
            <a:endParaRPr lang="en-US" sz="1800" dirty="0"/>
          </a:p>
        </p:txBody>
      </p:sp>
      <p:sp>
        <p:nvSpPr>
          <p:cNvPr id="6" name="Text 4"/>
          <p:cNvSpPr/>
          <p:nvPr/>
        </p:nvSpPr>
        <p:spPr>
          <a:xfrm>
            <a:off x="1188720" y="1645920"/>
            <a:ext cx="7406640" cy="502920"/>
          </a:xfrm>
          <a:prstGeom prst="rect">
            <a:avLst/>
          </a:prstGeom>
          <a:noFill/>
          <a:ln/>
        </p:spPr>
        <p:txBody>
          <a:bodyPr wrap="square" lIns="0" tIns="0" rIns="0" bIns="0" rtlCol="0" anchor="t"/>
          <a:lstStyle/>
          <a:p>
            <a:pPr marL="0" indent="0" algn="l">
              <a:buNone/>
            </a:pPr>
            <a:r>
              <a:rPr lang="en-US" sz="1600" dirty="0">
                <a:solidFill>
                  <a:srgbClr val="5C5A57"/>
                </a:solidFill>
                <a:latin typeface="Calibri" pitchFamily="34" charset="0"/>
                <a:ea typeface="Calibri" pitchFamily="34" charset="-122"/>
                <a:cs typeface="Calibri" pitchFamily="34" charset="-120"/>
              </a:rPr>
              <a:t>Build enforcement around relationships and assignment design, not detection scores.</a:t>
            </a:r>
            <a:endParaRPr lang="en-US" sz="1600" dirty="0"/>
          </a:p>
        </p:txBody>
      </p:sp>
      <p:sp>
        <p:nvSpPr>
          <p:cNvPr id="7" name="Shape 5"/>
          <p:cNvSpPr/>
          <p:nvPr/>
        </p:nvSpPr>
        <p:spPr>
          <a:xfrm>
            <a:off x="502920" y="2286000"/>
            <a:ext cx="502920" cy="502920"/>
          </a:xfrm>
          <a:prstGeom prst="ellipse">
            <a:avLst/>
          </a:prstGeom>
          <a:solidFill>
            <a:srgbClr val="B85042"/>
          </a:solidFill>
          <a:ln/>
        </p:spPr>
        <p:txBody>
          <a:bodyPr/>
          <a:lstStyle/>
          <a:p>
            <a:endParaRPr lang="en-US"/>
          </a:p>
        </p:txBody>
      </p:sp>
      <p:sp>
        <p:nvSpPr>
          <p:cNvPr id="8" name="Text 6"/>
          <p:cNvSpPr/>
          <p:nvPr/>
        </p:nvSpPr>
        <p:spPr>
          <a:xfrm>
            <a:off x="502920" y="2286000"/>
            <a:ext cx="502920" cy="502920"/>
          </a:xfrm>
          <a:prstGeom prst="rect">
            <a:avLst/>
          </a:prstGeom>
          <a:noFill/>
          <a:ln/>
        </p:spPr>
        <p:txBody>
          <a:bodyPr wrap="square" lIns="0" tIns="0" rIns="0" bIns="0" rtlCol="0" anchor="ctr"/>
          <a:lstStyle/>
          <a:p>
            <a:pPr marL="0" indent="0" algn="ctr">
              <a:buNone/>
            </a:pPr>
            <a:r>
              <a:rPr lang="en-US" sz="2200" b="1" dirty="0">
                <a:solidFill>
                  <a:srgbClr val="FFFFFF"/>
                </a:solidFill>
                <a:latin typeface="Calibri" pitchFamily="34" charset="0"/>
                <a:ea typeface="Calibri" pitchFamily="34" charset="-122"/>
                <a:cs typeface="Calibri" pitchFamily="34" charset="-120"/>
              </a:rPr>
              <a:t>2</a:t>
            </a:r>
            <a:endParaRPr lang="en-US" sz="2200" dirty="0"/>
          </a:p>
        </p:txBody>
      </p:sp>
      <p:sp>
        <p:nvSpPr>
          <p:cNvPr id="9" name="Text 7"/>
          <p:cNvSpPr/>
          <p:nvPr/>
        </p:nvSpPr>
        <p:spPr>
          <a:xfrm>
            <a:off x="1188720" y="2240280"/>
            <a:ext cx="7406640" cy="457200"/>
          </a:xfrm>
          <a:prstGeom prst="rect">
            <a:avLst/>
          </a:prstGeom>
          <a:noFill/>
          <a:ln/>
        </p:spPr>
        <p:txBody>
          <a:bodyPr wrap="square" lIns="0" tIns="0" rIns="0" bIns="0" rtlCol="0" anchor="ctr"/>
          <a:lstStyle/>
          <a:p>
            <a:pPr marL="0" indent="0" algn="l">
              <a:buNone/>
            </a:pPr>
            <a:r>
              <a:rPr lang="en-US" sz="1800" b="1" dirty="0">
                <a:solidFill>
                  <a:srgbClr val="1F1F23"/>
                </a:solidFill>
                <a:latin typeface="Georgia" pitchFamily="34" charset="0"/>
                <a:ea typeface="Georgia" pitchFamily="34" charset="-122"/>
                <a:cs typeface="Georgia" pitchFamily="34" charset="-120"/>
              </a:rPr>
              <a:t>Stop asking “did the student use AI?”</a:t>
            </a:r>
            <a:endParaRPr lang="en-US" sz="1800" dirty="0"/>
          </a:p>
        </p:txBody>
      </p:sp>
      <p:sp>
        <p:nvSpPr>
          <p:cNvPr id="10" name="Text 8"/>
          <p:cNvSpPr/>
          <p:nvPr/>
        </p:nvSpPr>
        <p:spPr>
          <a:xfrm>
            <a:off x="1188720" y="2697480"/>
            <a:ext cx="7406640" cy="502920"/>
          </a:xfrm>
          <a:prstGeom prst="rect">
            <a:avLst/>
          </a:prstGeom>
          <a:noFill/>
          <a:ln/>
        </p:spPr>
        <p:txBody>
          <a:bodyPr wrap="square" lIns="0" tIns="0" rIns="0" bIns="0" rtlCol="0" anchor="t"/>
          <a:lstStyle/>
          <a:p>
            <a:pPr marL="0" indent="0" algn="l">
              <a:buNone/>
            </a:pPr>
            <a:r>
              <a:rPr lang="en-US" sz="1600" dirty="0">
                <a:solidFill>
                  <a:srgbClr val="5C5A57"/>
                </a:solidFill>
                <a:latin typeface="Calibri" pitchFamily="34" charset="0"/>
                <a:ea typeface="Calibri" pitchFamily="34" charset="-122"/>
                <a:cs typeface="Calibri" pitchFamily="34" charset="-120"/>
              </a:rPr>
              <a:t>Ask what the student was supposed to be thinking, and whether the AI use bypassed that thinking.</a:t>
            </a:r>
            <a:endParaRPr lang="en-US" sz="1600" dirty="0"/>
          </a:p>
        </p:txBody>
      </p:sp>
      <p:sp>
        <p:nvSpPr>
          <p:cNvPr id="11" name="Shape 9"/>
          <p:cNvSpPr/>
          <p:nvPr/>
        </p:nvSpPr>
        <p:spPr>
          <a:xfrm>
            <a:off x="502920" y="3337560"/>
            <a:ext cx="502920" cy="502920"/>
          </a:xfrm>
          <a:prstGeom prst="ellipse">
            <a:avLst/>
          </a:prstGeom>
          <a:solidFill>
            <a:srgbClr val="B85042"/>
          </a:solidFill>
          <a:ln/>
        </p:spPr>
        <p:txBody>
          <a:bodyPr/>
          <a:lstStyle/>
          <a:p>
            <a:endParaRPr lang="en-US"/>
          </a:p>
        </p:txBody>
      </p:sp>
      <p:sp>
        <p:nvSpPr>
          <p:cNvPr id="12" name="Text 10"/>
          <p:cNvSpPr/>
          <p:nvPr/>
        </p:nvSpPr>
        <p:spPr>
          <a:xfrm>
            <a:off x="502920" y="3337560"/>
            <a:ext cx="502920" cy="502920"/>
          </a:xfrm>
          <a:prstGeom prst="rect">
            <a:avLst/>
          </a:prstGeom>
          <a:noFill/>
          <a:ln/>
        </p:spPr>
        <p:txBody>
          <a:bodyPr wrap="square" lIns="0" tIns="0" rIns="0" bIns="0" rtlCol="0" anchor="ctr"/>
          <a:lstStyle/>
          <a:p>
            <a:pPr marL="0" indent="0" algn="ctr">
              <a:buNone/>
            </a:pPr>
            <a:r>
              <a:rPr lang="en-US" sz="2200" b="1" dirty="0">
                <a:solidFill>
                  <a:srgbClr val="FFFFFF"/>
                </a:solidFill>
                <a:latin typeface="Calibri" pitchFamily="34" charset="0"/>
                <a:ea typeface="Calibri" pitchFamily="34" charset="-122"/>
                <a:cs typeface="Calibri" pitchFamily="34" charset="-120"/>
              </a:rPr>
              <a:t>3</a:t>
            </a:r>
            <a:endParaRPr lang="en-US" sz="2200" dirty="0"/>
          </a:p>
        </p:txBody>
      </p:sp>
      <p:sp>
        <p:nvSpPr>
          <p:cNvPr id="13" name="Text 11"/>
          <p:cNvSpPr/>
          <p:nvPr/>
        </p:nvSpPr>
        <p:spPr>
          <a:xfrm>
            <a:off x="1188720" y="3291840"/>
            <a:ext cx="7406640" cy="457200"/>
          </a:xfrm>
          <a:prstGeom prst="rect">
            <a:avLst/>
          </a:prstGeom>
          <a:noFill/>
          <a:ln/>
        </p:spPr>
        <p:txBody>
          <a:bodyPr wrap="square" lIns="0" tIns="0" rIns="0" bIns="0" rtlCol="0" anchor="ctr"/>
          <a:lstStyle/>
          <a:p>
            <a:pPr marL="0" indent="0" algn="l">
              <a:buNone/>
            </a:pPr>
            <a:r>
              <a:rPr lang="en-US" sz="1800" b="1" dirty="0">
                <a:solidFill>
                  <a:srgbClr val="1F1F23"/>
                </a:solidFill>
                <a:latin typeface="Georgia" pitchFamily="34" charset="0"/>
                <a:ea typeface="Georgia" pitchFamily="34" charset="-122"/>
                <a:cs typeface="Georgia" pitchFamily="34" charset="-120"/>
              </a:rPr>
              <a:t>Frameworks need a philosophy underneath</a:t>
            </a:r>
            <a:endParaRPr lang="en-US" sz="1800" dirty="0"/>
          </a:p>
        </p:txBody>
      </p:sp>
      <p:sp>
        <p:nvSpPr>
          <p:cNvPr id="14" name="Text 12"/>
          <p:cNvSpPr/>
          <p:nvPr/>
        </p:nvSpPr>
        <p:spPr>
          <a:xfrm>
            <a:off x="1188720" y="3749040"/>
            <a:ext cx="7406640" cy="502920"/>
          </a:xfrm>
          <a:prstGeom prst="rect">
            <a:avLst/>
          </a:prstGeom>
          <a:noFill/>
          <a:ln/>
        </p:spPr>
        <p:txBody>
          <a:bodyPr wrap="square" lIns="0" tIns="0" rIns="0" bIns="0" rtlCol="0" anchor="t"/>
          <a:lstStyle/>
          <a:p>
            <a:pPr marL="0" indent="0" algn="l">
              <a:buNone/>
            </a:pPr>
            <a:r>
              <a:rPr lang="en-US" sz="1600" dirty="0">
                <a:solidFill>
                  <a:srgbClr val="5C5A57"/>
                </a:solidFill>
                <a:latin typeface="Calibri" pitchFamily="34" charset="0"/>
                <a:ea typeface="Calibri" pitchFamily="34" charset="-122"/>
                <a:cs typeface="Calibri" pitchFamily="34" charset="-120"/>
              </a:rPr>
              <a:t>Tsai Hsing's is “writing is thinking” and elevating the idea of original work as critical to your personal brand. Yours might be different, but you need one.</a:t>
            </a:r>
            <a:endParaRPr lang="en-US" sz="1600" dirty="0"/>
          </a:p>
        </p:txBody>
      </p:sp>
      <p:sp>
        <p:nvSpPr>
          <p:cNvPr id="15" name="Text 13"/>
          <p:cNvSpPr/>
          <p:nvPr/>
        </p:nvSpPr>
        <p:spPr>
          <a:xfrm>
            <a:off x="8229600" y="4754880"/>
            <a:ext cx="731520" cy="274320"/>
          </a:xfrm>
          <a:prstGeom prst="rect">
            <a:avLst/>
          </a:prstGeom>
          <a:noFill/>
          <a:ln/>
        </p:spPr>
        <p:txBody>
          <a:bodyPr wrap="square" lIns="0" tIns="0" rIns="0" bIns="0" rtlCol="0" anchor="ctr"/>
          <a:lstStyle/>
          <a:p>
            <a:pPr marL="0" indent="0" algn="r">
              <a:buNone/>
            </a:pPr>
            <a:r>
              <a:rPr lang="en-US" sz="900" dirty="0">
                <a:solidFill>
                  <a:srgbClr val="8E8B86"/>
                </a:solidFill>
                <a:latin typeface="Calibri" pitchFamily="34" charset="0"/>
                <a:ea typeface="Calibri" pitchFamily="34" charset="-122"/>
                <a:cs typeface="Calibri" pitchFamily="34" charset="-120"/>
              </a:rPr>
              <a:t>31 / 33</a:t>
            </a:r>
            <a:endParaRPr lang="en-US" sz="900" dirty="0"/>
          </a:p>
        </p:txBody>
      </p:sp>
      <p:sp>
        <p:nvSpPr>
          <p:cNvPr id="16" name="Text 14"/>
          <p:cNvSpPr/>
          <p:nvPr/>
        </p:nvSpPr>
        <p:spPr>
          <a:xfrm>
            <a:off x="365760" y="4754880"/>
            <a:ext cx="6400800" cy="274320"/>
          </a:xfrm>
          <a:prstGeom prst="rect">
            <a:avLst/>
          </a:prstGeom>
          <a:noFill/>
          <a:ln/>
        </p:spPr>
        <p:txBody>
          <a:bodyPr wrap="square" lIns="0" tIns="0" rIns="0" bIns="0" rtlCol="0" anchor="ctr"/>
          <a:lstStyle/>
          <a:p>
            <a:pPr marL="0" indent="0" algn="l">
              <a:buNone/>
            </a:pPr>
            <a:r>
              <a:rPr lang="en-US" sz="900" dirty="0">
                <a:solidFill>
                  <a:srgbClr val="8E8B86"/>
                </a:solidFill>
                <a:latin typeface="Calibri" pitchFamily="34" charset="0"/>
                <a:ea typeface="Calibri" pitchFamily="34" charset="-122"/>
                <a:cs typeface="Calibri" pitchFamily="34" charset="-120"/>
              </a:rPr>
              <a:t>Ethical AI for English Learners — Seth Fleischauer</a:t>
            </a:r>
            <a:endParaRPr lang="en-US" sz="900"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name="Slide 32">
    <p:bg>
      <p:bgPr>
        <a:solidFill>
          <a:srgbClr val="FFFFFF"/>
        </a:solidFill>
        <a:effectLst/>
      </p:bgPr>
    </p:bg>
    <p:spTree>
      <p:nvGrpSpPr>
        <p:cNvPr id="1" name=""/>
        <p:cNvGrpSpPr/>
        <p:nvPr/>
      </p:nvGrpSpPr>
      <p:grpSpPr>
        <a:xfrm>
          <a:off x="0" y="0"/>
          <a:ext cx="0" cy="0"/>
          <a:chOff x="0" y="0"/>
          <a:chExt cx="0" cy="0"/>
        </a:xfrm>
      </p:grpSpPr>
      <p:sp>
        <p:nvSpPr>
          <p:cNvPr id="2" name="Text 0"/>
          <p:cNvSpPr/>
          <p:nvPr/>
        </p:nvSpPr>
        <p:spPr>
          <a:xfrm>
            <a:off x="457200" y="365760"/>
            <a:ext cx="8229600" cy="640080"/>
          </a:xfrm>
          <a:prstGeom prst="rect">
            <a:avLst/>
          </a:prstGeom>
          <a:noFill/>
          <a:ln/>
        </p:spPr>
        <p:txBody>
          <a:bodyPr wrap="square" lIns="0" tIns="0" rIns="0" bIns="0" rtlCol="0" anchor="ctr"/>
          <a:lstStyle/>
          <a:p>
            <a:pPr marL="0" indent="0" algn="l">
              <a:buNone/>
            </a:pPr>
            <a:r>
              <a:rPr lang="en-US" sz="2600" b="1" dirty="0">
                <a:solidFill>
                  <a:srgbClr val="1F1F23"/>
                </a:solidFill>
                <a:latin typeface="Georgia" pitchFamily="34" charset="0"/>
                <a:ea typeface="Georgia" pitchFamily="34" charset="-122"/>
                <a:cs typeface="Georgia" pitchFamily="34" charset="-120"/>
              </a:rPr>
              <a:t>If this resonates at the district level</a:t>
            </a:r>
            <a:endParaRPr lang="en-US" sz="2600" dirty="0"/>
          </a:p>
        </p:txBody>
      </p:sp>
      <p:sp>
        <p:nvSpPr>
          <p:cNvPr id="3" name="Text 1"/>
          <p:cNvSpPr/>
          <p:nvPr/>
        </p:nvSpPr>
        <p:spPr>
          <a:xfrm>
            <a:off x="457200" y="1051560"/>
            <a:ext cx="4937760" cy="365760"/>
          </a:xfrm>
          <a:prstGeom prst="rect">
            <a:avLst/>
          </a:prstGeom>
          <a:noFill/>
          <a:ln/>
        </p:spPr>
        <p:txBody>
          <a:bodyPr wrap="square" lIns="0" tIns="0" rIns="0" bIns="0" rtlCol="0" anchor="ctr"/>
          <a:lstStyle/>
          <a:p>
            <a:pPr marL="0" indent="0" algn="l">
              <a:buNone/>
            </a:pPr>
            <a:r>
              <a:rPr lang="en-US" sz="1600" i="1" dirty="0">
                <a:solidFill>
                  <a:srgbClr val="B85042"/>
                </a:solidFill>
                <a:latin typeface="Georgia" pitchFamily="34" charset="0"/>
                <a:ea typeface="Georgia" pitchFamily="34" charset="-122"/>
                <a:cs typeface="Georgia" pitchFamily="34" charset="-120"/>
              </a:rPr>
              <a:t>Banyan's AI Governance work for K–12 districts</a:t>
            </a:r>
            <a:endParaRPr lang="en-US" sz="1600" dirty="0"/>
          </a:p>
        </p:txBody>
      </p:sp>
      <p:sp>
        <p:nvSpPr>
          <p:cNvPr id="4" name="Text 2"/>
          <p:cNvSpPr/>
          <p:nvPr/>
        </p:nvSpPr>
        <p:spPr>
          <a:xfrm>
            <a:off x="457200" y="1508760"/>
            <a:ext cx="4937760" cy="274320"/>
          </a:xfrm>
          <a:prstGeom prst="rect">
            <a:avLst/>
          </a:prstGeom>
          <a:noFill/>
          <a:ln/>
        </p:spPr>
        <p:txBody>
          <a:bodyPr wrap="square" lIns="0" tIns="0" rIns="0" bIns="0" rtlCol="0" anchor="ctr"/>
          <a:lstStyle/>
          <a:p>
            <a:pPr marL="0" indent="0" algn="l">
              <a:buNone/>
            </a:pPr>
            <a:r>
              <a:rPr lang="en-US" sz="1100" b="1" dirty="0">
                <a:solidFill>
                  <a:srgbClr val="1F1F23"/>
                </a:solidFill>
                <a:latin typeface="Calibri" pitchFamily="34" charset="0"/>
                <a:ea typeface="Calibri" pitchFamily="34" charset="-122"/>
                <a:cs typeface="Calibri" pitchFamily="34" charset="-120"/>
              </a:rPr>
              <a:t>Built on the 5-Layer Framework:</a:t>
            </a:r>
            <a:endParaRPr lang="en-US" sz="1100" dirty="0"/>
          </a:p>
        </p:txBody>
      </p:sp>
      <p:sp>
        <p:nvSpPr>
          <p:cNvPr id="5" name="Text 3"/>
          <p:cNvSpPr/>
          <p:nvPr/>
        </p:nvSpPr>
        <p:spPr>
          <a:xfrm>
            <a:off x="548640" y="1828800"/>
            <a:ext cx="4846320" cy="1691640"/>
          </a:xfrm>
          <a:prstGeom prst="rect">
            <a:avLst/>
          </a:prstGeom>
          <a:noFill/>
          <a:ln/>
        </p:spPr>
        <p:txBody>
          <a:bodyPr wrap="square" lIns="0" tIns="0" rIns="0" bIns="0" rtlCol="0" anchor="t"/>
          <a:lstStyle/>
          <a:p>
            <a:pPr marL="0" indent="0" algn="l">
              <a:spcAft>
                <a:spcPts val="300"/>
              </a:spcAft>
              <a:buNone/>
            </a:pPr>
            <a:r>
              <a:rPr lang="en-US" sz="1100" dirty="0">
                <a:solidFill>
                  <a:srgbClr val="1F1F23"/>
                </a:solidFill>
                <a:latin typeface="Calibri" pitchFamily="34" charset="0"/>
                <a:ea typeface="Calibri" pitchFamily="34" charset="-122"/>
                <a:cs typeface="Calibri" pitchFamily="34" charset="-120"/>
              </a:rPr>
              <a:t>L1  Strategic Clarity</a:t>
            </a:r>
            <a:endParaRPr lang="en-US" sz="1100" dirty="0"/>
          </a:p>
          <a:p>
            <a:pPr marL="0" indent="0" algn="l">
              <a:spcAft>
                <a:spcPts val="300"/>
              </a:spcAft>
              <a:buNone/>
            </a:pPr>
            <a:r>
              <a:rPr lang="en-US" sz="1100" dirty="0">
                <a:solidFill>
                  <a:srgbClr val="1F1F23"/>
                </a:solidFill>
                <a:latin typeface="Calibri" pitchFamily="34" charset="0"/>
                <a:ea typeface="Calibri" pitchFamily="34" charset="-122"/>
                <a:cs typeface="Calibri" pitchFamily="34" charset="-120"/>
              </a:rPr>
              <a:t>L2  Risk &amp; Compliance</a:t>
            </a:r>
            <a:endParaRPr lang="en-US" sz="1100" dirty="0"/>
          </a:p>
          <a:p>
            <a:pPr marL="0" indent="0" algn="l">
              <a:spcAft>
                <a:spcPts val="300"/>
              </a:spcAft>
              <a:buNone/>
            </a:pPr>
            <a:r>
              <a:rPr lang="en-US" sz="1100" dirty="0">
                <a:solidFill>
                  <a:srgbClr val="1F1F23"/>
                </a:solidFill>
                <a:latin typeface="Calibri" pitchFamily="34" charset="0"/>
                <a:ea typeface="Calibri" pitchFamily="34" charset="-122"/>
                <a:cs typeface="Calibri" pitchFamily="34" charset="-120"/>
              </a:rPr>
              <a:t>L3  Instructional Integration  (cognitive integrity)</a:t>
            </a:r>
            <a:endParaRPr lang="en-US" sz="1100" dirty="0"/>
          </a:p>
          <a:p>
            <a:pPr marL="0" indent="0" algn="l">
              <a:spcAft>
                <a:spcPts val="300"/>
              </a:spcAft>
              <a:buNone/>
            </a:pPr>
            <a:r>
              <a:rPr lang="en-US" sz="1100" dirty="0">
                <a:solidFill>
                  <a:srgbClr val="1F1F23"/>
                </a:solidFill>
                <a:latin typeface="Calibri" pitchFamily="34" charset="0"/>
                <a:ea typeface="Calibri" pitchFamily="34" charset="-122"/>
                <a:cs typeface="Calibri" pitchFamily="34" charset="-120"/>
              </a:rPr>
              <a:t>L4  Operational Implementation</a:t>
            </a:r>
            <a:endParaRPr lang="en-US" sz="1100" dirty="0"/>
          </a:p>
          <a:p>
            <a:pPr marL="0" indent="0" algn="l">
              <a:spcAft>
                <a:spcPts val="300"/>
              </a:spcAft>
              <a:buNone/>
            </a:pPr>
            <a:r>
              <a:rPr lang="en-US" sz="1100" dirty="0">
                <a:solidFill>
                  <a:srgbClr val="1F1F23"/>
                </a:solidFill>
                <a:latin typeface="Calibri" pitchFamily="34" charset="0"/>
                <a:ea typeface="Calibri" pitchFamily="34" charset="-122"/>
                <a:cs typeface="Calibri" pitchFamily="34" charset="-120"/>
              </a:rPr>
              <a:t>L5  Infrastructure &amp; Future-Readiness</a:t>
            </a:r>
            <a:endParaRPr lang="en-US" sz="1100" dirty="0"/>
          </a:p>
        </p:txBody>
      </p:sp>
      <p:sp>
        <p:nvSpPr>
          <p:cNvPr id="6" name="Shape 4"/>
          <p:cNvSpPr/>
          <p:nvPr/>
        </p:nvSpPr>
        <p:spPr>
          <a:xfrm>
            <a:off x="457200" y="3657600"/>
            <a:ext cx="4937760" cy="777240"/>
          </a:xfrm>
          <a:prstGeom prst="rect">
            <a:avLst/>
          </a:prstGeom>
          <a:solidFill>
            <a:srgbClr val="F8F4ED"/>
          </a:solidFill>
          <a:ln/>
        </p:spPr>
        <p:txBody>
          <a:bodyPr/>
          <a:lstStyle/>
          <a:p>
            <a:endParaRPr lang="en-US"/>
          </a:p>
        </p:txBody>
      </p:sp>
      <p:sp>
        <p:nvSpPr>
          <p:cNvPr id="7" name="Shape 5"/>
          <p:cNvSpPr/>
          <p:nvPr/>
        </p:nvSpPr>
        <p:spPr>
          <a:xfrm>
            <a:off x="457200" y="3657600"/>
            <a:ext cx="73152" cy="777240"/>
          </a:xfrm>
          <a:prstGeom prst="rect">
            <a:avLst/>
          </a:prstGeom>
          <a:solidFill>
            <a:srgbClr val="B85042"/>
          </a:solidFill>
          <a:ln/>
        </p:spPr>
        <p:txBody>
          <a:bodyPr/>
          <a:lstStyle/>
          <a:p>
            <a:endParaRPr lang="en-US"/>
          </a:p>
        </p:txBody>
      </p:sp>
      <p:sp>
        <p:nvSpPr>
          <p:cNvPr id="8" name="Text 6"/>
          <p:cNvSpPr/>
          <p:nvPr/>
        </p:nvSpPr>
        <p:spPr>
          <a:xfrm>
            <a:off x="640080" y="3703320"/>
            <a:ext cx="4709160" cy="685800"/>
          </a:xfrm>
          <a:prstGeom prst="rect">
            <a:avLst/>
          </a:prstGeom>
          <a:noFill/>
          <a:ln/>
        </p:spPr>
        <p:txBody>
          <a:bodyPr wrap="square" lIns="0" tIns="0" rIns="0" bIns="0" rtlCol="0" anchor="ctr"/>
          <a:lstStyle/>
          <a:p>
            <a:pPr marL="0" indent="0" algn="l">
              <a:buNone/>
            </a:pPr>
            <a:r>
              <a:rPr lang="en-US" sz="950" b="1" kern="0" spc="200" dirty="0">
                <a:solidFill>
                  <a:srgbClr val="B85042"/>
                </a:solidFill>
                <a:latin typeface="Calibri" pitchFamily="34" charset="0"/>
                <a:ea typeface="Calibri" pitchFamily="34" charset="-122"/>
                <a:cs typeface="Calibri" pitchFamily="34" charset="-120"/>
              </a:rPr>
              <a:t>FIVE ENGAGEMENT TIERS  </a:t>
            </a:r>
            <a:r>
              <a:rPr lang="en-US" sz="1100" dirty="0">
                <a:solidFill>
                  <a:srgbClr val="1F1F23"/>
                </a:solidFill>
                <a:latin typeface="Calibri" pitchFamily="34" charset="0"/>
                <a:ea typeface="Calibri" pitchFamily="34" charset="-122"/>
                <a:cs typeface="Calibri" pitchFamily="34" charset="-120"/>
              </a:rPr>
              <a:t>from a free 10-min Snapshot to a 3-month Blueprint. Title II-A, Title IV-A, and state AI grants can fund engagements.</a:t>
            </a:r>
            <a:endParaRPr lang="en-US" sz="950" dirty="0"/>
          </a:p>
        </p:txBody>
      </p:sp>
      <p:sp>
        <p:nvSpPr>
          <p:cNvPr id="9" name="Shape 7"/>
          <p:cNvSpPr/>
          <p:nvPr/>
        </p:nvSpPr>
        <p:spPr>
          <a:xfrm>
            <a:off x="5669280" y="1051560"/>
            <a:ext cx="3017520" cy="3383280"/>
          </a:xfrm>
          <a:prstGeom prst="rect">
            <a:avLst/>
          </a:prstGeom>
          <a:solidFill>
            <a:srgbClr val="F8F4ED"/>
          </a:solidFill>
          <a:ln/>
        </p:spPr>
        <p:txBody>
          <a:bodyPr/>
          <a:lstStyle/>
          <a:p>
            <a:endParaRPr lang="en-US"/>
          </a:p>
        </p:txBody>
      </p:sp>
      <p:sp>
        <p:nvSpPr>
          <p:cNvPr id="10" name="Shape 8"/>
          <p:cNvSpPr/>
          <p:nvPr/>
        </p:nvSpPr>
        <p:spPr>
          <a:xfrm>
            <a:off x="5852160" y="1234440"/>
            <a:ext cx="640080" cy="256032"/>
          </a:xfrm>
          <a:prstGeom prst="rect">
            <a:avLst/>
          </a:prstGeom>
          <a:solidFill>
            <a:srgbClr val="7A9989"/>
          </a:solidFill>
          <a:ln/>
        </p:spPr>
        <p:txBody>
          <a:bodyPr/>
          <a:lstStyle/>
          <a:p>
            <a:endParaRPr lang="en-US"/>
          </a:p>
        </p:txBody>
      </p:sp>
      <p:sp>
        <p:nvSpPr>
          <p:cNvPr id="11" name="Text 9"/>
          <p:cNvSpPr/>
          <p:nvPr/>
        </p:nvSpPr>
        <p:spPr>
          <a:xfrm>
            <a:off x="5852160" y="1234440"/>
            <a:ext cx="640080" cy="256032"/>
          </a:xfrm>
          <a:prstGeom prst="rect">
            <a:avLst/>
          </a:prstGeom>
          <a:noFill/>
          <a:ln/>
        </p:spPr>
        <p:txBody>
          <a:bodyPr wrap="square" lIns="0" tIns="0" rIns="0" bIns="0" rtlCol="0" anchor="ctr"/>
          <a:lstStyle/>
          <a:p>
            <a:pPr marL="0" indent="0" algn="ctr">
              <a:buNone/>
            </a:pPr>
            <a:r>
              <a:rPr lang="en-US" sz="900" b="1" kern="0" spc="300" dirty="0">
                <a:solidFill>
                  <a:srgbClr val="FFFFFF"/>
                </a:solidFill>
                <a:latin typeface="Calibri" pitchFamily="34" charset="0"/>
                <a:ea typeface="Calibri" pitchFamily="34" charset="-122"/>
                <a:cs typeface="Calibri" pitchFamily="34" charset="-120"/>
              </a:rPr>
              <a:t>FREE</a:t>
            </a:r>
            <a:endParaRPr lang="en-US" sz="900" dirty="0"/>
          </a:p>
        </p:txBody>
      </p:sp>
      <p:sp>
        <p:nvSpPr>
          <p:cNvPr id="12" name="Text 10"/>
          <p:cNvSpPr/>
          <p:nvPr/>
        </p:nvSpPr>
        <p:spPr>
          <a:xfrm>
            <a:off x="6583680" y="1207008"/>
            <a:ext cx="2011680" cy="301752"/>
          </a:xfrm>
          <a:prstGeom prst="rect">
            <a:avLst/>
          </a:prstGeom>
          <a:noFill/>
          <a:ln/>
        </p:spPr>
        <p:txBody>
          <a:bodyPr wrap="square" lIns="0" tIns="0" rIns="0" bIns="0" rtlCol="0" anchor="ctr"/>
          <a:lstStyle/>
          <a:p>
            <a:pPr marL="0" indent="0" algn="l">
              <a:buNone/>
            </a:pPr>
            <a:r>
              <a:rPr lang="en-US" sz="1300" b="1" dirty="0">
                <a:solidFill>
                  <a:srgbClr val="1F1F23"/>
                </a:solidFill>
                <a:latin typeface="Georgia" pitchFamily="34" charset="0"/>
                <a:ea typeface="Georgia" pitchFamily="34" charset="-122"/>
                <a:cs typeface="Georgia" pitchFamily="34" charset="-120"/>
              </a:rPr>
              <a:t>5-Layer AI Readiness Snapshot</a:t>
            </a:r>
            <a:endParaRPr lang="en-US" sz="1300" dirty="0"/>
          </a:p>
        </p:txBody>
      </p:sp>
      <p:pic>
        <p:nvPicPr>
          <p:cNvPr id="13" name="Image 0" descr="snapshot_qr.png"/>
          <p:cNvPicPr>
            <a:picLocks noChangeAspect="1"/>
          </p:cNvPicPr>
          <p:nvPr/>
        </p:nvPicPr>
        <p:blipFill>
          <a:blip r:embed="rId3"/>
          <a:stretch>
            <a:fillRect/>
          </a:stretch>
        </p:blipFill>
        <p:spPr>
          <a:xfrm>
            <a:off x="5943600" y="1645920"/>
            <a:ext cx="2468880" cy="2468880"/>
          </a:xfrm>
          <a:prstGeom prst="rect">
            <a:avLst/>
          </a:prstGeom>
        </p:spPr>
      </p:pic>
      <p:sp>
        <p:nvSpPr>
          <p:cNvPr id="14" name="Text 11"/>
          <p:cNvSpPr/>
          <p:nvPr/>
        </p:nvSpPr>
        <p:spPr>
          <a:xfrm>
            <a:off x="5669280" y="4160520"/>
            <a:ext cx="3017520" cy="228600"/>
          </a:xfrm>
          <a:prstGeom prst="rect">
            <a:avLst/>
          </a:prstGeom>
          <a:noFill/>
          <a:ln/>
        </p:spPr>
        <p:txBody>
          <a:bodyPr wrap="square" lIns="0" tIns="0" rIns="0" bIns="0" rtlCol="0" anchor="ctr"/>
          <a:lstStyle/>
          <a:p>
            <a:pPr marL="0" indent="0" algn="ctr">
              <a:buNone/>
            </a:pPr>
            <a:r>
              <a:rPr lang="en-US" sz="950" i="1" dirty="0">
                <a:solidFill>
                  <a:srgbClr val="5C5A57"/>
                </a:solidFill>
                <a:latin typeface="Calibri" pitchFamily="34" charset="0"/>
                <a:ea typeface="Calibri" pitchFamily="34" charset="-122"/>
                <a:cs typeface="Calibri" pitchFamily="34" charset="-120"/>
              </a:rPr>
              <a:t>10 minutes  •  no commitment  •  personalized 2-page report</a:t>
            </a:r>
            <a:endParaRPr lang="en-US" sz="950" dirty="0"/>
          </a:p>
        </p:txBody>
      </p:sp>
      <p:sp>
        <p:nvSpPr>
          <p:cNvPr id="15" name="Text 12"/>
          <p:cNvSpPr/>
          <p:nvPr/>
        </p:nvSpPr>
        <p:spPr>
          <a:xfrm>
            <a:off x="8229600" y="4754880"/>
            <a:ext cx="731520" cy="274320"/>
          </a:xfrm>
          <a:prstGeom prst="rect">
            <a:avLst/>
          </a:prstGeom>
          <a:noFill/>
          <a:ln/>
        </p:spPr>
        <p:txBody>
          <a:bodyPr wrap="square" lIns="0" tIns="0" rIns="0" bIns="0" rtlCol="0" anchor="ctr"/>
          <a:lstStyle/>
          <a:p>
            <a:pPr marL="0" indent="0" algn="r">
              <a:buNone/>
            </a:pPr>
            <a:r>
              <a:rPr lang="en-US" sz="900" dirty="0">
                <a:solidFill>
                  <a:srgbClr val="8E8B86"/>
                </a:solidFill>
                <a:latin typeface="Calibri" pitchFamily="34" charset="0"/>
                <a:ea typeface="Calibri" pitchFamily="34" charset="-122"/>
                <a:cs typeface="Calibri" pitchFamily="34" charset="-120"/>
              </a:rPr>
              <a:t>32 / 33</a:t>
            </a:r>
            <a:endParaRPr lang="en-US" sz="900" dirty="0"/>
          </a:p>
        </p:txBody>
      </p:sp>
      <p:sp>
        <p:nvSpPr>
          <p:cNvPr id="16" name="Text 13"/>
          <p:cNvSpPr/>
          <p:nvPr/>
        </p:nvSpPr>
        <p:spPr>
          <a:xfrm>
            <a:off x="365760" y="4754880"/>
            <a:ext cx="6400800" cy="274320"/>
          </a:xfrm>
          <a:prstGeom prst="rect">
            <a:avLst/>
          </a:prstGeom>
          <a:noFill/>
          <a:ln/>
        </p:spPr>
        <p:txBody>
          <a:bodyPr wrap="square" lIns="0" tIns="0" rIns="0" bIns="0" rtlCol="0" anchor="ctr"/>
          <a:lstStyle/>
          <a:p>
            <a:pPr marL="0" indent="0" algn="l">
              <a:buNone/>
            </a:pPr>
            <a:r>
              <a:rPr lang="en-US" sz="900" dirty="0">
                <a:solidFill>
                  <a:srgbClr val="8E8B86"/>
                </a:solidFill>
                <a:latin typeface="Calibri" pitchFamily="34" charset="0"/>
                <a:ea typeface="Calibri" pitchFamily="34" charset="-122"/>
                <a:cs typeface="Calibri" pitchFamily="34" charset="-120"/>
              </a:rPr>
              <a:t>Ethical AI for English Learners — Seth Fleischauer</a:t>
            </a:r>
            <a:endParaRPr lang="en-US" sz="900"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name="Slide 33">
    <p:bg>
      <p:bgPr>
        <a:solidFill>
          <a:srgbClr val="2E1F1C"/>
        </a:solidFill>
        <a:effectLst/>
      </p:bgPr>
    </p:bg>
    <p:spTree>
      <p:nvGrpSpPr>
        <p:cNvPr id="1" name=""/>
        <p:cNvGrpSpPr/>
        <p:nvPr/>
      </p:nvGrpSpPr>
      <p:grpSpPr>
        <a:xfrm>
          <a:off x="0" y="0"/>
          <a:ext cx="0" cy="0"/>
          <a:chOff x="0" y="0"/>
          <a:chExt cx="0" cy="0"/>
        </a:xfrm>
      </p:grpSpPr>
      <p:sp>
        <p:nvSpPr>
          <p:cNvPr id="2" name="Text 0"/>
          <p:cNvSpPr/>
          <p:nvPr/>
        </p:nvSpPr>
        <p:spPr>
          <a:xfrm>
            <a:off x="640080" y="365760"/>
            <a:ext cx="7863840" cy="365760"/>
          </a:xfrm>
          <a:prstGeom prst="rect">
            <a:avLst/>
          </a:prstGeom>
          <a:noFill/>
          <a:ln/>
        </p:spPr>
        <p:txBody>
          <a:bodyPr wrap="square" lIns="0" tIns="0" rIns="0" bIns="0" rtlCol="0" anchor="ctr"/>
          <a:lstStyle/>
          <a:p>
            <a:pPr marL="0" indent="0" algn="l">
              <a:buNone/>
            </a:pPr>
            <a:r>
              <a:rPr lang="en-US" sz="1200" b="1" kern="0" spc="500" dirty="0">
                <a:solidFill>
                  <a:srgbClr val="B85042"/>
                </a:solidFill>
                <a:latin typeface="Calibri" pitchFamily="34" charset="0"/>
                <a:ea typeface="Calibri" pitchFamily="34" charset="-122"/>
                <a:cs typeface="Calibri" pitchFamily="34" charset="-120"/>
              </a:rPr>
              <a:t>RESOURCES &amp; CONTACT</a:t>
            </a:r>
            <a:endParaRPr lang="en-US" sz="1200" dirty="0"/>
          </a:p>
        </p:txBody>
      </p:sp>
      <p:sp>
        <p:nvSpPr>
          <p:cNvPr id="3" name="Text 1"/>
          <p:cNvSpPr/>
          <p:nvPr/>
        </p:nvSpPr>
        <p:spPr>
          <a:xfrm>
            <a:off x="640080" y="777240"/>
            <a:ext cx="7863840" cy="548640"/>
          </a:xfrm>
          <a:prstGeom prst="rect">
            <a:avLst/>
          </a:prstGeom>
          <a:noFill/>
          <a:ln/>
        </p:spPr>
        <p:txBody>
          <a:bodyPr wrap="square" lIns="0" tIns="0" rIns="0" bIns="0" rtlCol="0" anchor="ctr"/>
          <a:lstStyle/>
          <a:p>
            <a:pPr marL="0" indent="0" algn="l">
              <a:buNone/>
            </a:pPr>
            <a:r>
              <a:rPr lang="en-US" sz="3200" b="1" dirty="0">
                <a:solidFill>
                  <a:srgbClr val="FFFFFF"/>
                </a:solidFill>
                <a:latin typeface="Georgia" pitchFamily="34" charset="0"/>
                <a:ea typeface="Georgia" pitchFamily="34" charset="-122"/>
                <a:cs typeface="Georgia" pitchFamily="34" charset="-120"/>
              </a:rPr>
              <a:t>Thank you</a:t>
            </a:r>
            <a:endParaRPr lang="en-US" sz="3200" dirty="0"/>
          </a:p>
        </p:txBody>
      </p:sp>
      <p:sp>
        <p:nvSpPr>
          <p:cNvPr id="4" name="Text 2"/>
          <p:cNvSpPr/>
          <p:nvPr/>
        </p:nvSpPr>
        <p:spPr>
          <a:xfrm>
            <a:off x="640080" y="1463040"/>
            <a:ext cx="3931920" cy="274320"/>
          </a:xfrm>
          <a:prstGeom prst="rect">
            <a:avLst/>
          </a:prstGeom>
          <a:noFill/>
          <a:ln/>
        </p:spPr>
        <p:txBody>
          <a:bodyPr wrap="square" lIns="0" tIns="0" rIns="0" bIns="0" rtlCol="0" anchor="ctr"/>
          <a:lstStyle/>
          <a:p>
            <a:pPr marL="0" indent="0" algn="l">
              <a:buNone/>
            </a:pPr>
            <a:r>
              <a:rPr lang="en-US" sz="1000" b="1" kern="0" spc="300" dirty="0">
                <a:solidFill>
                  <a:srgbClr val="B85042"/>
                </a:solidFill>
                <a:latin typeface="Calibri" pitchFamily="34" charset="0"/>
                <a:ea typeface="Calibri" pitchFamily="34" charset="-122"/>
                <a:cs typeface="Calibri" pitchFamily="34" charset="-120"/>
              </a:rPr>
              <a:t>STUDIES CITED</a:t>
            </a:r>
            <a:endParaRPr lang="en-US" sz="1000" dirty="0"/>
          </a:p>
        </p:txBody>
      </p:sp>
      <p:sp>
        <p:nvSpPr>
          <p:cNvPr id="5" name="Text 3"/>
          <p:cNvSpPr/>
          <p:nvPr/>
        </p:nvSpPr>
        <p:spPr>
          <a:xfrm>
            <a:off x="640080" y="1783080"/>
            <a:ext cx="3931920" cy="2743200"/>
          </a:xfrm>
          <a:prstGeom prst="rect">
            <a:avLst/>
          </a:prstGeom>
          <a:noFill/>
          <a:ln/>
        </p:spPr>
        <p:txBody>
          <a:bodyPr wrap="square" lIns="0" tIns="0" rIns="0" bIns="0" rtlCol="0" anchor="t"/>
          <a:lstStyle/>
          <a:p>
            <a:pPr marL="342900" indent="-342900" algn="l">
              <a:spcAft>
                <a:spcPts val="400"/>
              </a:spcAft>
              <a:buSzPct val="100000"/>
              <a:buChar char="▪"/>
            </a:pPr>
            <a:r>
              <a:rPr lang="en-US" sz="950" dirty="0">
                <a:solidFill>
                  <a:srgbClr val="EDE3CE"/>
                </a:solidFill>
                <a:latin typeface="Calibri" pitchFamily="34" charset="0"/>
                <a:ea typeface="Calibri" pitchFamily="34" charset="-122"/>
                <a:cs typeface="Calibri" pitchFamily="34" charset="-120"/>
              </a:rPr>
              <a:t>Liang et al. (2023) — GPT detectors biased against non-native English writers, Patterns 4(7)</a:t>
            </a:r>
            <a:endParaRPr lang="en-US" sz="950" dirty="0"/>
          </a:p>
          <a:p>
            <a:pPr marL="342900" indent="-342900" algn="l">
              <a:spcAft>
                <a:spcPts val="400"/>
              </a:spcAft>
              <a:buSzPct val="100000"/>
              <a:buChar char="▪"/>
            </a:pPr>
            <a:r>
              <a:rPr lang="en-US" sz="950" dirty="0">
                <a:solidFill>
                  <a:srgbClr val="EDE3CE"/>
                </a:solidFill>
                <a:latin typeface="Calibri" pitchFamily="34" charset="0"/>
                <a:ea typeface="Calibri" pitchFamily="34" charset="-122"/>
                <a:cs typeface="Calibri" pitchFamily="34" charset="-120"/>
              </a:rPr>
              <a:t>Tindall &amp; Curtis (2019) — Academic Honesty, Linguistic Dishonesty, J. Academic Ethics</a:t>
            </a:r>
            <a:endParaRPr lang="en-US" sz="950" dirty="0"/>
          </a:p>
          <a:p>
            <a:pPr marL="342900" indent="-342900" algn="l">
              <a:spcAft>
                <a:spcPts val="400"/>
              </a:spcAft>
              <a:buSzPct val="100000"/>
              <a:buChar char="▪"/>
            </a:pPr>
            <a:r>
              <a:rPr lang="en-US" sz="950" dirty="0">
                <a:solidFill>
                  <a:srgbClr val="EDE3CE"/>
                </a:solidFill>
                <a:latin typeface="Calibri" pitchFamily="34" charset="0"/>
                <a:ea typeface="Calibri" pitchFamily="34" charset="-122"/>
                <a:cs typeface="Calibri" pitchFamily="34" charset="-120"/>
              </a:rPr>
              <a:t>Howard (1992) — Patchwriting concept, J. Teaching Writing</a:t>
            </a:r>
            <a:endParaRPr lang="en-US" sz="950" dirty="0"/>
          </a:p>
          <a:p>
            <a:pPr marL="342900" indent="-342900" algn="l">
              <a:spcAft>
                <a:spcPts val="400"/>
              </a:spcAft>
              <a:buSzPct val="100000"/>
              <a:buChar char="▪"/>
            </a:pPr>
            <a:r>
              <a:rPr lang="en-US" sz="950" dirty="0">
                <a:solidFill>
                  <a:srgbClr val="EDE3CE"/>
                </a:solidFill>
                <a:latin typeface="Calibri" pitchFamily="34" charset="0"/>
                <a:ea typeface="Calibri" pitchFamily="34" charset="-122"/>
                <a:cs typeface="Calibri" pitchFamily="34" charset="-120"/>
              </a:rPr>
              <a:t>Tour, Pegrum &amp; Macdonald (2025) — Engaging ELLs in AI literacy practices, English Australia Journal</a:t>
            </a:r>
            <a:endParaRPr lang="en-US" sz="950" dirty="0"/>
          </a:p>
          <a:p>
            <a:pPr marL="342900" indent="-342900" algn="l">
              <a:spcAft>
                <a:spcPts val="400"/>
              </a:spcAft>
              <a:buSzPct val="100000"/>
              <a:buChar char="▪"/>
            </a:pPr>
            <a:r>
              <a:rPr lang="en-US" sz="950" dirty="0">
                <a:solidFill>
                  <a:srgbClr val="EDE3CE"/>
                </a:solidFill>
                <a:latin typeface="Calibri" pitchFamily="34" charset="0"/>
                <a:ea typeface="Calibri" pitchFamily="34" charset="-122"/>
                <a:cs typeface="Calibri" pitchFamily="34" charset="-120"/>
              </a:rPr>
              <a:t>Yang (2017) — Taiwanese students' perceptions of plagiarism, Ethics &amp; Behavior</a:t>
            </a:r>
            <a:endParaRPr lang="en-US" sz="950" dirty="0"/>
          </a:p>
          <a:p>
            <a:pPr marL="342900" indent="-342900" algn="l">
              <a:spcAft>
                <a:spcPts val="400"/>
              </a:spcAft>
              <a:buSzPct val="100000"/>
              <a:buChar char="▪"/>
            </a:pPr>
            <a:r>
              <a:rPr lang="en-US" sz="950" dirty="0">
                <a:solidFill>
                  <a:srgbClr val="EDE3CE"/>
                </a:solidFill>
                <a:latin typeface="Calibri" pitchFamily="34" charset="0"/>
                <a:ea typeface="Calibri" pitchFamily="34" charset="-122"/>
                <a:cs typeface="Calibri" pitchFamily="34" charset="-120"/>
              </a:rPr>
              <a:t>Taiwan MOE Letters (Dec 2024 / June 2025) — Generative AI guidelines for senior high students</a:t>
            </a:r>
            <a:endParaRPr lang="en-US" sz="950" dirty="0"/>
          </a:p>
        </p:txBody>
      </p:sp>
      <p:sp>
        <p:nvSpPr>
          <p:cNvPr id="6" name="Text 4"/>
          <p:cNvSpPr/>
          <p:nvPr/>
        </p:nvSpPr>
        <p:spPr>
          <a:xfrm>
            <a:off x="4846320" y="1463040"/>
            <a:ext cx="3931920" cy="274320"/>
          </a:xfrm>
          <a:prstGeom prst="rect">
            <a:avLst/>
          </a:prstGeom>
          <a:noFill/>
          <a:ln/>
        </p:spPr>
        <p:txBody>
          <a:bodyPr wrap="square" lIns="0" tIns="0" rIns="0" bIns="0" rtlCol="0" anchor="ctr"/>
          <a:lstStyle/>
          <a:p>
            <a:pPr marL="0" indent="0" algn="l">
              <a:buNone/>
            </a:pPr>
            <a:r>
              <a:rPr lang="en-US" sz="1000" b="1" kern="0" spc="300" dirty="0">
                <a:solidFill>
                  <a:srgbClr val="B85042"/>
                </a:solidFill>
                <a:latin typeface="Calibri" pitchFamily="34" charset="0"/>
                <a:ea typeface="Calibri" pitchFamily="34" charset="-122"/>
                <a:cs typeface="Calibri" pitchFamily="34" charset="-120"/>
              </a:rPr>
              <a:t>PODCASTS</a:t>
            </a:r>
            <a:endParaRPr lang="en-US" sz="1000" dirty="0"/>
          </a:p>
        </p:txBody>
      </p:sp>
      <p:sp>
        <p:nvSpPr>
          <p:cNvPr id="7" name="Text 5"/>
          <p:cNvSpPr/>
          <p:nvPr/>
        </p:nvSpPr>
        <p:spPr>
          <a:xfrm>
            <a:off x="4846320" y="1783080"/>
            <a:ext cx="3931920" cy="1097280"/>
          </a:xfrm>
          <a:prstGeom prst="rect">
            <a:avLst/>
          </a:prstGeom>
          <a:noFill/>
          <a:ln/>
        </p:spPr>
        <p:txBody>
          <a:bodyPr wrap="square" lIns="0" tIns="0" rIns="0" bIns="0" rtlCol="0" anchor="t"/>
          <a:lstStyle/>
          <a:p>
            <a:pPr marL="342900" indent="-342900" algn="l">
              <a:spcAft>
                <a:spcPts val="400"/>
              </a:spcAft>
              <a:buSzPct val="100000"/>
              <a:buChar char="▪"/>
            </a:pPr>
            <a:r>
              <a:rPr lang="en-US" sz="950" dirty="0">
                <a:solidFill>
                  <a:srgbClr val="EDE3CE"/>
                </a:solidFill>
                <a:latin typeface="Calibri" pitchFamily="34" charset="0"/>
                <a:ea typeface="Calibri" pitchFamily="34" charset="-122"/>
                <a:cs typeface="Calibri" pitchFamily="34" charset="-120"/>
              </a:rPr>
              <a:t>The Homework Machine, Ep 3 — TeachLab (MIT)</a:t>
            </a:r>
            <a:endParaRPr lang="en-US" sz="950" dirty="0"/>
          </a:p>
          <a:p>
            <a:pPr marL="342900" indent="-342900" algn="l">
              <a:spcAft>
                <a:spcPts val="400"/>
              </a:spcAft>
              <a:buSzPct val="100000"/>
              <a:buChar char="▪"/>
            </a:pPr>
            <a:r>
              <a:rPr lang="en-US" sz="950" dirty="0">
                <a:solidFill>
                  <a:srgbClr val="EDE3CE"/>
                </a:solidFill>
                <a:latin typeface="Calibri" pitchFamily="34" charset="0"/>
                <a:ea typeface="Calibri" pitchFamily="34" charset="-122"/>
                <a:cs typeface="Calibri" pitchFamily="34" charset="-120"/>
              </a:rPr>
              <a:t>Make It Mindful, Ep 32 — Banyan Global Learning</a:t>
            </a:r>
            <a:endParaRPr lang="en-US" sz="950" dirty="0"/>
          </a:p>
          <a:p>
            <a:pPr marL="342900" indent="-342900" algn="l">
              <a:spcAft>
                <a:spcPts val="400"/>
              </a:spcAft>
              <a:buSzPct val="100000"/>
              <a:buChar char="▪"/>
            </a:pPr>
            <a:r>
              <a:rPr lang="en-US" sz="950" dirty="0">
                <a:solidFill>
                  <a:srgbClr val="EDE3CE"/>
                </a:solidFill>
                <a:latin typeface="Calibri" pitchFamily="34" charset="0"/>
                <a:ea typeface="Calibri" pitchFamily="34" charset="-122"/>
                <a:cs typeface="Calibri" pitchFamily="34" charset="-120"/>
              </a:rPr>
              <a:t>Make It Mindful, Ep 76 — Banyan Global Learning</a:t>
            </a:r>
            <a:endParaRPr lang="en-US" sz="950" dirty="0"/>
          </a:p>
        </p:txBody>
      </p:sp>
      <p:sp>
        <p:nvSpPr>
          <p:cNvPr id="8" name="Text 6"/>
          <p:cNvSpPr/>
          <p:nvPr/>
        </p:nvSpPr>
        <p:spPr>
          <a:xfrm>
            <a:off x="4846320" y="3017520"/>
            <a:ext cx="3931920" cy="274320"/>
          </a:xfrm>
          <a:prstGeom prst="rect">
            <a:avLst/>
          </a:prstGeom>
          <a:noFill/>
          <a:ln/>
        </p:spPr>
        <p:txBody>
          <a:bodyPr wrap="square" lIns="0" tIns="0" rIns="0" bIns="0" rtlCol="0" anchor="ctr"/>
          <a:lstStyle/>
          <a:p>
            <a:pPr marL="0" indent="0" algn="l">
              <a:buNone/>
            </a:pPr>
            <a:r>
              <a:rPr lang="en-US" sz="1000" b="1" kern="0" spc="300" dirty="0">
                <a:solidFill>
                  <a:srgbClr val="B85042"/>
                </a:solidFill>
                <a:latin typeface="Calibri" pitchFamily="34" charset="0"/>
                <a:ea typeface="Calibri" pitchFamily="34" charset="-122"/>
                <a:cs typeface="Calibri" pitchFamily="34" charset="-120"/>
              </a:rPr>
              <a:t>CONTACT</a:t>
            </a:r>
            <a:endParaRPr lang="en-US" sz="1000" dirty="0"/>
          </a:p>
        </p:txBody>
      </p:sp>
      <p:sp>
        <p:nvSpPr>
          <p:cNvPr id="9" name="Text 7"/>
          <p:cNvSpPr/>
          <p:nvPr/>
        </p:nvSpPr>
        <p:spPr>
          <a:xfrm>
            <a:off x="4846320" y="3337560"/>
            <a:ext cx="3931920" cy="320040"/>
          </a:xfrm>
          <a:prstGeom prst="rect">
            <a:avLst/>
          </a:prstGeom>
          <a:noFill/>
          <a:ln/>
        </p:spPr>
        <p:txBody>
          <a:bodyPr wrap="square" lIns="0" tIns="0" rIns="0" bIns="0" rtlCol="0" anchor="ctr"/>
          <a:lstStyle/>
          <a:p>
            <a:pPr marL="0" indent="0" algn="l">
              <a:buNone/>
            </a:pPr>
            <a:r>
              <a:rPr lang="en-US" sz="1400" b="1" dirty="0">
                <a:solidFill>
                  <a:srgbClr val="FFFFFF"/>
                </a:solidFill>
                <a:latin typeface="Calibri" pitchFamily="34" charset="0"/>
                <a:ea typeface="Calibri" pitchFamily="34" charset="-122"/>
                <a:cs typeface="Calibri" pitchFamily="34" charset="-120"/>
              </a:rPr>
              <a:t>Seth Fleischauer</a:t>
            </a:r>
            <a:endParaRPr lang="en-US" sz="1400" dirty="0"/>
          </a:p>
        </p:txBody>
      </p:sp>
      <p:sp>
        <p:nvSpPr>
          <p:cNvPr id="10" name="Text 8"/>
          <p:cNvSpPr/>
          <p:nvPr/>
        </p:nvSpPr>
        <p:spPr>
          <a:xfrm>
            <a:off x="4846320" y="3611880"/>
            <a:ext cx="3931920" cy="274320"/>
          </a:xfrm>
          <a:prstGeom prst="rect">
            <a:avLst/>
          </a:prstGeom>
          <a:noFill/>
          <a:ln/>
        </p:spPr>
        <p:txBody>
          <a:bodyPr wrap="square" lIns="0" tIns="0" rIns="0" bIns="0" rtlCol="0" anchor="ctr"/>
          <a:lstStyle/>
          <a:p>
            <a:pPr marL="0" indent="0" algn="l">
              <a:buNone/>
            </a:pPr>
            <a:r>
              <a:rPr lang="en-US" sz="1200" dirty="0">
                <a:solidFill>
                  <a:srgbClr val="EDE3CE"/>
                </a:solidFill>
                <a:latin typeface="Calibri" pitchFamily="34" charset="0"/>
                <a:ea typeface="Calibri" pitchFamily="34" charset="-122"/>
                <a:cs typeface="Calibri" pitchFamily="34" charset="-120"/>
              </a:rPr>
              <a:t>seth@banyangloballearning.com</a:t>
            </a:r>
            <a:endParaRPr lang="en-US" sz="1200" dirty="0"/>
          </a:p>
        </p:txBody>
      </p:sp>
      <p:sp>
        <p:nvSpPr>
          <p:cNvPr id="11" name="Text 9"/>
          <p:cNvSpPr/>
          <p:nvPr/>
        </p:nvSpPr>
        <p:spPr>
          <a:xfrm>
            <a:off x="4846320" y="3886200"/>
            <a:ext cx="3931920" cy="274320"/>
          </a:xfrm>
          <a:prstGeom prst="rect">
            <a:avLst/>
          </a:prstGeom>
          <a:noFill/>
          <a:ln/>
        </p:spPr>
        <p:txBody>
          <a:bodyPr wrap="square" lIns="0" tIns="0" rIns="0" bIns="0" rtlCol="0" anchor="ctr"/>
          <a:lstStyle/>
          <a:p>
            <a:pPr marL="0" indent="0" algn="l">
              <a:buNone/>
            </a:pPr>
            <a:r>
              <a:rPr lang="en-US" sz="1200" i="1" dirty="0">
                <a:solidFill>
                  <a:srgbClr val="EDE3CE"/>
                </a:solidFill>
                <a:latin typeface="Calibri" pitchFamily="34" charset="0"/>
                <a:ea typeface="Calibri" pitchFamily="34" charset="-122"/>
                <a:cs typeface="Calibri" pitchFamily="34" charset="-120"/>
              </a:rPr>
              <a:t>Banyan Global Learning</a:t>
            </a:r>
            <a:endParaRPr lang="en-US" sz="1200" dirty="0"/>
          </a:p>
        </p:txBody>
      </p:sp>
      <p:sp>
        <p:nvSpPr>
          <p:cNvPr id="12" name="Text 10"/>
          <p:cNvSpPr/>
          <p:nvPr/>
        </p:nvSpPr>
        <p:spPr>
          <a:xfrm>
            <a:off x="4846320" y="4160520"/>
            <a:ext cx="3931920" cy="457200"/>
          </a:xfrm>
          <a:prstGeom prst="rect">
            <a:avLst/>
          </a:prstGeom>
          <a:noFill/>
          <a:ln/>
        </p:spPr>
        <p:txBody>
          <a:bodyPr wrap="square" lIns="0" tIns="0" rIns="0" bIns="0" rtlCol="0" anchor="t"/>
          <a:lstStyle/>
          <a:p>
            <a:pPr marL="0" indent="0" algn="l">
              <a:buNone/>
            </a:pPr>
            <a:r>
              <a:rPr lang="en-US" sz="1000" i="1" dirty="0">
                <a:solidFill>
                  <a:srgbClr val="8E8B86"/>
                </a:solidFill>
                <a:latin typeface="Calibri" pitchFamily="34" charset="0"/>
                <a:ea typeface="Calibri" pitchFamily="34" charset="-122"/>
                <a:cs typeface="Calibri" pitchFamily="34" charset="-120"/>
              </a:rPr>
              <a:t>Globalized English programs and AI governance work for international schools</a:t>
            </a:r>
            <a:endParaRPr lang="en-US" sz="10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FFFFF"/>
        </a:solidFill>
        <a:effectLst/>
      </p:bgPr>
    </p:bg>
    <p:spTree>
      <p:nvGrpSpPr>
        <p:cNvPr id="1" name=""/>
        <p:cNvGrpSpPr/>
        <p:nvPr/>
      </p:nvGrpSpPr>
      <p:grpSpPr>
        <a:xfrm>
          <a:off x="0" y="0"/>
          <a:ext cx="0" cy="0"/>
          <a:chOff x="0" y="0"/>
          <a:chExt cx="0" cy="0"/>
        </a:xfrm>
      </p:grpSpPr>
      <p:sp>
        <p:nvSpPr>
          <p:cNvPr id="2" name="Text 0"/>
          <p:cNvSpPr/>
          <p:nvPr/>
        </p:nvSpPr>
        <p:spPr>
          <a:xfrm>
            <a:off x="457200" y="365760"/>
            <a:ext cx="6126480" cy="640080"/>
          </a:xfrm>
          <a:prstGeom prst="rect">
            <a:avLst/>
          </a:prstGeom>
          <a:noFill/>
          <a:ln/>
        </p:spPr>
        <p:txBody>
          <a:bodyPr wrap="square" lIns="0" tIns="0" rIns="0" bIns="0" rtlCol="0" anchor="ctr"/>
          <a:lstStyle/>
          <a:p>
            <a:pPr marL="0" indent="0" algn="l">
              <a:buNone/>
            </a:pPr>
            <a:r>
              <a:rPr lang="en-US" sz="2600" b="1" dirty="0">
                <a:solidFill>
                  <a:srgbClr val="1F1F23"/>
                </a:solidFill>
                <a:latin typeface="Georgia" pitchFamily="34" charset="0"/>
                <a:ea typeface="Georgia" pitchFamily="34" charset="-122"/>
                <a:cs typeface="Georgia" pitchFamily="34" charset="-120"/>
              </a:rPr>
              <a:t>Three layers — I'll flag each as we go</a:t>
            </a:r>
            <a:endParaRPr lang="en-US" sz="2600" dirty="0"/>
          </a:p>
        </p:txBody>
      </p:sp>
      <p:sp>
        <p:nvSpPr>
          <p:cNvPr id="3" name="Shape 1"/>
          <p:cNvSpPr/>
          <p:nvPr/>
        </p:nvSpPr>
        <p:spPr>
          <a:xfrm>
            <a:off x="502920" y="1280160"/>
            <a:ext cx="137160" cy="868680"/>
          </a:xfrm>
          <a:prstGeom prst="rect">
            <a:avLst/>
          </a:prstGeom>
          <a:solidFill>
            <a:srgbClr val="B85042"/>
          </a:solidFill>
          <a:ln/>
        </p:spPr>
        <p:txBody>
          <a:bodyPr/>
          <a:lstStyle/>
          <a:p>
            <a:endParaRPr lang="en-US"/>
          </a:p>
        </p:txBody>
      </p:sp>
      <p:sp>
        <p:nvSpPr>
          <p:cNvPr id="4" name="Shape 2"/>
          <p:cNvSpPr/>
          <p:nvPr/>
        </p:nvSpPr>
        <p:spPr>
          <a:xfrm>
            <a:off x="640080" y="1280160"/>
            <a:ext cx="8001000" cy="868680"/>
          </a:xfrm>
          <a:prstGeom prst="rect">
            <a:avLst/>
          </a:prstGeom>
          <a:solidFill>
            <a:srgbClr val="F8F4ED"/>
          </a:solidFill>
          <a:ln/>
        </p:spPr>
        <p:txBody>
          <a:bodyPr/>
          <a:lstStyle/>
          <a:p>
            <a:endParaRPr lang="en-US"/>
          </a:p>
        </p:txBody>
      </p:sp>
      <p:sp>
        <p:nvSpPr>
          <p:cNvPr id="5" name="Text 3"/>
          <p:cNvSpPr/>
          <p:nvPr/>
        </p:nvSpPr>
        <p:spPr>
          <a:xfrm>
            <a:off x="822960" y="1353312"/>
            <a:ext cx="2743200" cy="274320"/>
          </a:xfrm>
          <a:prstGeom prst="rect">
            <a:avLst/>
          </a:prstGeom>
          <a:noFill/>
          <a:ln/>
        </p:spPr>
        <p:txBody>
          <a:bodyPr wrap="square" lIns="0" tIns="0" rIns="0" bIns="0" rtlCol="0" anchor="ctr"/>
          <a:lstStyle/>
          <a:p>
            <a:pPr marL="0" indent="0" algn="l">
              <a:buNone/>
            </a:pPr>
            <a:r>
              <a:rPr lang="en-US" sz="1100" b="1" kern="0" spc="400" dirty="0">
                <a:solidFill>
                  <a:srgbClr val="B85042"/>
                </a:solidFill>
                <a:latin typeface="Calibri" pitchFamily="34" charset="0"/>
                <a:ea typeface="Calibri" pitchFamily="34" charset="-122"/>
                <a:cs typeface="Calibri" pitchFamily="34" charset="-120"/>
              </a:rPr>
              <a:t>UNIVERSAL</a:t>
            </a:r>
            <a:endParaRPr lang="en-US" sz="1100" dirty="0"/>
          </a:p>
        </p:txBody>
      </p:sp>
      <p:sp>
        <p:nvSpPr>
          <p:cNvPr id="6" name="Text 4"/>
          <p:cNvSpPr/>
          <p:nvPr/>
        </p:nvSpPr>
        <p:spPr>
          <a:xfrm>
            <a:off x="822960" y="1627632"/>
            <a:ext cx="7680960" cy="502920"/>
          </a:xfrm>
          <a:prstGeom prst="rect">
            <a:avLst/>
          </a:prstGeom>
          <a:noFill/>
          <a:ln/>
        </p:spPr>
        <p:txBody>
          <a:bodyPr wrap="square" lIns="0" tIns="0" rIns="0" bIns="0" rtlCol="0" anchor="t"/>
          <a:lstStyle/>
          <a:p>
            <a:pPr marL="0" indent="0" algn="l">
              <a:buNone/>
            </a:pPr>
            <a:r>
              <a:rPr lang="en-US" sz="1300" dirty="0">
                <a:solidFill>
                  <a:srgbClr val="1F1F23"/>
                </a:solidFill>
                <a:latin typeface="Calibri" pitchFamily="34" charset="0"/>
                <a:ea typeface="Calibri" pitchFamily="34" charset="-122"/>
                <a:cs typeface="Calibri" pitchFamily="34" charset="-120"/>
              </a:rPr>
              <a:t>Applies to anyone working with AI in a classroom — regardless of subject, language, or country.</a:t>
            </a:r>
            <a:endParaRPr lang="en-US" sz="1300" dirty="0"/>
          </a:p>
        </p:txBody>
      </p:sp>
      <p:sp>
        <p:nvSpPr>
          <p:cNvPr id="7" name="Shape 5"/>
          <p:cNvSpPr/>
          <p:nvPr/>
        </p:nvSpPr>
        <p:spPr>
          <a:xfrm>
            <a:off x="502920" y="2331720"/>
            <a:ext cx="137160" cy="868680"/>
          </a:xfrm>
          <a:prstGeom prst="rect">
            <a:avLst/>
          </a:prstGeom>
          <a:solidFill>
            <a:srgbClr val="7A9989"/>
          </a:solidFill>
          <a:ln/>
        </p:spPr>
        <p:txBody>
          <a:bodyPr/>
          <a:lstStyle/>
          <a:p>
            <a:endParaRPr lang="en-US"/>
          </a:p>
        </p:txBody>
      </p:sp>
      <p:sp>
        <p:nvSpPr>
          <p:cNvPr id="8" name="Shape 6"/>
          <p:cNvSpPr/>
          <p:nvPr/>
        </p:nvSpPr>
        <p:spPr>
          <a:xfrm>
            <a:off x="640080" y="2331720"/>
            <a:ext cx="8001000" cy="868680"/>
          </a:xfrm>
          <a:prstGeom prst="rect">
            <a:avLst/>
          </a:prstGeom>
          <a:solidFill>
            <a:srgbClr val="F8F4ED"/>
          </a:solidFill>
          <a:ln/>
        </p:spPr>
        <p:txBody>
          <a:bodyPr/>
          <a:lstStyle/>
          <a:p>
            <a:endParaRPr lang="en-US"/>
          </a:p>
        </p:txBody>
      </p:sp>
      <p:sp>
        <p:nvSpPr>
          <p:cNvPr id="9" name="Text 7"/>
          <p:cNvSpPr/>
          <p:nvPr/>
        </p:nvSpPr>
        <p:spPr>
          <a:xfrm>
            <a:off x="822960" y="2404872"/>
            <a:ext cx="2743200" cy="274320"/>
          </a:xfrm>
          <a:prstGeom prst="rect">
            <a:avLst/>
          </a:prstGeom>
          <a:noFill/>
          <a:ln/>
        </p:spPr>
        <p:txBody>
          <a:bodyPr wrap="square" lIns="0" tIns="0" rIns="0" bIns="0" rtlCol="0" anchor="ctr"/>
          <a:lstStyle/>
          <a:p>
            <a:pPr marL="0" indent="0" algn="l">
              <a:buNone/>
            </a:pPr>
            <a:r>
              <a:rPr lang="en-US" sz="1100" b="1" kern="0" spc="400" dirty="0">
                <a:solidFill>
                  <a:srgbClr val="7A9989"/>
                </a:solidFill>
                <a:latin typeface="Calibri" pitchFamily="34" charset="0"/>
                <a:ea typeface="Calibri" pitchFamily="34" charset="-122"/>
                <a:cs typeface="Calibri" pitchFamily="34" charset="-120"/>
              </a:rPr>
              <a:t>ESL-SPECIFIC</a:t>
            </a:r>
            <a:endParaRPr lang="en-US" sz="1100" dirty="0"/>
          </a:p>
        </p:txBody>
      </p:sp>
      <p:sp>
        <p:nvSpPr>
          <p:cNvPr id="10" name="Text 8"/>
          <p:cNvSpPr/>
          <p:nvPr/>
        </p:nvSpPr>
        <p:spPr>
          <a:xfrm>
            <a:off x="822960" y="2679192"/>
            <a:ext cx="7680960" cy="502920"/>
          </a:xfrm>
          <a:prstGeom prst="rect">
            <a:avLst/>
          </a:prstGeom>
          <a:noFill/>
          <a:ln/>
        </p:spPr>
        <p:txBody>
          <a:bodyPr wrap="square" lIns="0" tIns="0" rIns="0" bIns="0" rtlCol="0" anchor="t"/>
          <a:lstStyle/>
          <a:p>
            <a:pPr marL="0" indent="0" algn="l">
              <a:buNone/>
            </a:pPr>
            <a:r>
              <a:rPr lang="en-US" sz="1300" dirty="0">
                <a:solidFill>
                  <a:srgbClr val="1F1F23"/>
                </a:solidFill>
                <a:latin typeface="Calibri" pitchFamily="34" charset="0"/>
                <a:ea typeface="Calibri" pitchFamily="34" charset="-122"/>
                <a:cs typeface="Calibri" pitchFamily="34" charset="-120"/>
              </a:rPr>
              <a:t>Applies to teachers of multilingual or English learners in any country.</a:t>
            </a:r>
            <a:endParaRPr lang="en-US" sz="1300" dirty="0"/>
          </a:p>
        </p:txBody>
      </p:sp>
      <p:sp>
        <p:nvSpPr>
          <p:cNvPr id="11" name="Shape 9"/>
          <p:cNvSpPr/>
          <p:nvPr/>
        </p:nvSpPr>
        <p:spPr>
          <a:xfrm>
            <a:off x="502920" y="3383280"/>
            <a:ext cx="137160" cy="868680"/>
          </a:xfrm>
          <a:prstGeom prst="rect">
            <a:avLst/>
          </a:prstGeom>
          <a:solidFill>
            <a:srgbClr val="C9968D"/>
          </a:solidFill>
          <a:ln/>
        </p:spPr>
        <p:txBody>
          <a:bodyPr/>
          <a:lstStyle/>
          <a:p>
            <a:endParaRPr lang="en-US"/>
          </a:p>
        </p:txBody>
      </p:sp>
      <p:sp>
        <p:nvSpPr>
          <p:cNvPr id="12" name="Shape 10"/>
          <p:cNvSpPr/>
          <p:nvPr/>
        </p:nvSpPr>
        <p:spPr>
          <a:xfrm>
            <a:off x="640080" y="3383280"/>
            <a:ext cx="8001000" cy="868680"/>
          </a:xfrm>
          <a:prstGeom prst="rect">
            <a:avLst/>
          </a:prstGeom>
          <a:solidFill>
            <a:srgbClr val="F8F4ED"/>
          </a:solidFill>
          <a:ln/>
        </p:spPr>
        <p:txBody>
          <a:bodyPr/>
          <a:lstStyle/>
          <a:p>
            <a:endParaRPr lang="en-US"/>
          </a:p>
        </p:txBody>
      </p:sp>
      <p:sp>
        <p:nvSpPr>
          <p:cNvPr id="13" name="Text 11"/>
          <p:cNvSpPr/>
          <p:nvPr/>
        </p:nvSpPr>
        <p:spPr>
          <a:xfrm>
            <a:off x="822960" y="3456432"/>
            <a:ext cx="2743200" cy="274320"/>
          </a:xfrm>
          <a:prstGeom prst="rect">
            <a:avLst/>
          </a:prstGeom>
          <a:noFill/>
          <a:ln/>
        </p:spPr>
        <p:txBody>
          <a:bodyPr wrap="square" lIns="0" tIns="0" rIns="0" bIns="0" rtlCol="0" anchor="ctr"/>
          <a:lstStyle/>
          <a:p>
            <a:pPr marL="0" indent="0" algn="l">
              <a:buNone/>
            </a:pPr>
            <a:r>
              <a:rPr lang="en-US" sz="1100" b="1" kern="0" spc="400" dirty="0">
                <a:solidFill>
                  <a:srgbClr val="C9968D"/>
                </a:solidFill>
                <a:latin typeface="Calibri" pitchFamily="34" charset="0"/>
                <a:ea typeface="Calibri" pitchFamily="34" charset="-122"/>
                <a:cs typeface="Calibri" pitchFamily="34" charset="-120"/>
              </a:rPr>
              <a:t>CROSS-CULTURAL</a:t>
            </a:r>
            <a:endParaRPr lang="en-US" sz="1100" dirty="0"/>
          </a:p>
        </p:txBody>
      </p:sp>
      <p:sp>
        <p:nvSpPr>
          <p:cNvPr id="14" name="Text 12"/>
          <p:cNvSpPr/>
          <p:nvPr/>
        </p:nvSpPr>
        <p:spPr>
          <a:xfrm>
            <a:off x="822960" y="3730752"/>
            <a:ext cx="7680960" cy="502920"/>
          </a:xfrm>
          <a:prstGeom prst="rect">
            <a:avLst/>
          </a:prstGeom>
          <a:noFill/>
          <a:ln/>
        </p:spPr>
        <p:txBody>
          <a:bodyPr wrap="square" lIns="0" tIns="0" rIns="0" bIns="0" rtlCol="0" anchor="t"/>
          <a:lstStyle/>
          <a:p>
            <a:pPr marL="0" indent="0" algn="l">
              <a:buNone/>
            </a:pPr>
            <a:r>
              <a:rPr lang="en-US" sz="1300" dirty="0">
                <a:solidFill>
                  <a:srgbClr val="1F1F23"/>
                </a:solidFill>
                <a:latin typeface="Calibri" pitchFamily="34" charset="0"/>
                <a:ea typeface="Calibri" pitchFamily="34" charset="-122"/>
                <a:cs typeface="Calibri" pitchFamily="34" charset="-120"/>
              </a:rPr>
              <a:t>Specific to high-achievement East Asian school contexts — illustrating the kinds of cross-cultural differences any teacher should consider when transferring an AI framework.</a:t>
            </a:r>
            <a:endParaRPr lang="en-US" sz="1300" dirty="0"/>
          </a:p>
        </p:txBody>
      </p:sp>
      <p:sp>
        <p:nvSpPr>
          <p:cNvPr id="15" name="Text 13"/>
          <p:cNvSpPr/>
          <p:nvPr/>
        </p:nvSpPr>
        <p:spPr>
          <a:xfrm>
            <a:off x="8229600" y="4754880"/>
            <a:ext cx="731520" cy="274320"/>
          </a:xfrm>
          <a:prstGeom prst="rect">
            <a:avLst/>
          </a:prstGeom>
          <a:noFill/>
          <a:ln/>
        </p:spPr>
        <p:txBody>
          <a:bodyPr wrap="square" lIns="0" tIns="0" rIns="0" bIns="0" rtlCol="0" anchor="ctr"/>
          <a:lstStyle/>
          <a:p>
            <a:pPr marL="0" indent="0" algn="r">
              <a:buNone/>
            </a:pPr>
            <a:r>
              <a:rPr lang="en-US" sz="900" dirty="0">
                <a:solidFill>
                  <a:srgbClr val="8E8B86"/>
                </a:solidFill>
                <a:latin typeface="Calibri" pitchFamily="34" charset="0"/>
                <a:ea typeface="Calibri" pitchFamily="34" charset="-122"/>
                <a:cs typeface="Calibri" pitchFamily="34" charset="-120"/>
              </a:rPr>
              <a:t>4 / 33</a:t>
            </a:r>
            <a:endParaRPr lang="en-US" sz="900" dirty="0"/>
          </a:p>
        </p:txBody>
      </p:sp>
      <p:sp>
        <p:nvSpPr>
          <p:cNvPr id="16" name="Text 14"/>
          <p:cNvSpPr/>
          <p:nvPr/>
        </p:nvSpPr>
        <p:spPr>
          <a:xfrm>
            <a:off x="365760" y="4754880"/>
            <a:ext cx="6400800" cy="274320"/>
          </a:xfrm>
          <a:prstGeom prst="rect">
            <a:avLst/>
          </a:prstGeom>
          <a:noFill/>
          <a:ln/>
        </p:spPr>
        <p:txBody>
          <a:bodyPr wrap="square" lIns="0" tIns="0" rIns="0" bIns="0" rtlCol="0" anchor="ctr"/>
          <a:lstStyle/>
          <a:p>
            <a:pPr marL="0" indent="0" algn="l">
              <a:buNone/>
            </a:pPr>
            <a:r>
              <a:rPr lang="en-US" sz="900" dirty="0">
                <a:solidFill>
                  <a:srgbClr val="8E8B86"/>
                </a:solidFill>
                <a:latin typeface="Calibri" pitchFamily="34" charset="0"/>
                <a:ea typeface="Calibri" pitchFamily="34" charset="-122"/>
                <a:cs typeface="Calibri" pitchFamily="34" charset="-120"/>
              </a:rPr>
              <a:t>Ethical AI for English Learners — Seth Fleischauer</a:t>
            </a:r>
            <a:endParaRPr lang="en-US" sz="9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FFFFF"/>
        </a:solidFill>
        <a:effectLst/>
      </p:bgPr>
    </p:bg>
    <p:spTree>
      <p:nvGrpSpPr>
        <p:cNvPr id="1" name=""/>
        <p:cNvGrpSpPr/>
        <p:nvPr/>
      </p:nvGrpSpPr>
      <p:grpSpPr>
        <a:xfrm>
          <a:off x="0" y="0"/>
          <a:ext cx="0" cy="0"/>
          <a:chOff x="0" y="0"/>
          <a:chExt cx="0" cy="0"/>
        </a:xfrm>
      </p:grpSpPr>
      <p:sp>
        <p:nvSpPr>
          <p:cNvPr id="2" name="Text 0"/>
          <p:cNvSpPr/>
          <p:nvPr/>
        </p:nvSpPr>
        <p:spPr>
          <a:xfrm>
            <a:off x="457200" y="365760"/>
            <a:ext cx="8503920" cy="640080"/>
          </a:xfrm>
          <a:prstGeom prst="rect">
            <a:avLst/>
          </a:prstGeom>
          <a:noFill/>
          <a:ln/>
        </p:spPr>
        <p:txBody>
          <a:bodyPr wrap="square" lIns="0" tIns="0" rIns="0" bIns="0" rtlCol="0" anchor="ctr"/>
          <a:lstStyle/>
          <a:p>
            <a:pPr marL="0" indent="0" algn="l">
              <a:buNone/>
            </a:pPr>
            <a:r>
              <a:rPr lang="en-US" sz="2600" b="1" dirty="0">
                <a:solidFill>
                  <a:srgbClr val="1F1F23"/>
                </a:solidFill>
                <a:latin typeface="Georgia" pitchFamily="34" charset="0"/>
                <a:ea typeface="Georgia" pitchFamily="34" charset="-122"/>
                <a:cs typeface="Georgia" pitchFamily="34" charset="-120"/>
              </a:rPr>
              <a:t>The original proposal — and what I actually found</a:t>
            </a:r>
            <a:endParaRPr lang="en-US" sz="2600" dirty="0"/>
          </a:p>
        </p:txBody>
      </p:sp>
      <p:sp>
        <p:nvSpPr>
          <p:cNvPr id="3" name="Shape 1"/>
          <p:cNvSpPr/>
          <p:nvPr/>
        </p:nvSpPr>
        <p:spPr>
          <a:xfrm>
            <a:off x="457200" y="1143000"/>
            <a:ext cx="8229600" cy="868680"/>
          </a:xfrm>
          <a:prstGeom prst="rect">
            <a:avLst/>
          </a:prstGeom>
          <a:solidFill>
            <a:srgbClr val="F8F4ED"/>
          </a:solidFill>
          <a:ln/>
        </p:spPr>
        <p:txBody>
          <a:bodyPr/>
          <a:lstStyle/>
          <a:p>
            <a:endParaRPr lang="en-US"/>
          </a:p>
        </p:txBody>
      </p:sp>
      <p:sp>
        <p:nvSpPr>
          <p:cNvPr id="4" name="Text 2"/>
          <p:cNvSpPr/>
          <p:nvPr/>
        </p:nvSpPr>
        <p:spPr>
          <a:xfrm>
            <a:off x="640080" y="1234440"/>
            <a:ext cx="4572000" cy="274320"/>
          </a:xfrm>
          <a:prstGeom prst="rect">
            <a:avLst/>
          </a:prstGeom>
          <a:noFill/>
          <a:ln/>
        </p:spPr>
        <p:txBody>
          <a:bodyPr wrap="square" lIns="0" tIns="0" rIns="0" bIns="0" rtlCol="0" anchor="ctr"/>
          <a:lstStyle/>
          <a:p>
            <a:pPr marL="0" indent="0" algn="l">
              <a:buNone/>
            </a:pPr>
            <a:r>
              <a:rPr lang="en-US" sz="1000" b="1" kern="0" spc="400" dirty="0">
                <a:solidFill>
                  <a:srgbClr val="5C5A57"/>
                </a:solidFill>
                <a:latin typeface="Calibri" pitchFamily="34" charset="0"/>
                <a:ea typeface="Calibri" pitchFamily="34" charset="-122"/>
                <a:cs typeface="Calibri" pitchFamily="34" charset="-120"/>
              </a:rPr>
              <a:t>THE PROPOSAL</a:t>
            </a:r>
            <a:endParaRPr lang="en-US" sz="1000" dirty="0"/>
          </a:p>
        </p:txBody>
      </p:sp>
      <p:sp>
        <p:nvSpPr>
          <p:cNvPr id="5" name="Text 3"/>
          <p:cNvSpPr/>
          <p:nvPr/>
        </p:nvSpPr>
        <p:spPr>
          <a:xfrm>
            <a:off x="640080" y="1508760"/>
            <a:ext cx="7863840" cy="457200"/>
          </a:xfrm>
          <a:prstGeom prst="rect">
            <a:avLst/>
          </a:prstGeom>
          <a:noFill/>
          <a:ln/>
        </p:spPr>
        <p:txBody>
          <a:bodyPr wrap="square" lIns="0" tIns="0" rIns="0" bIns="0" rtlCol="0" anchor="ctr"/>
          <a:lstStyle/>
          <a:p>
            <a:pPr marL="0" indent="0" algn="l">
              <a:buNone/>
            </a:pPr>
            <a:r>
              <a:rPr lang="en-US" sz="1800" i="1" dirty="0">
                <a:solidFill>
                  <a:srgbClr val="1F1F23"/>
                </a:solidFill>
                <a:latin typeface="Georgia" pitchFamily="34" charset="0"/>
                <a:ea typeface="Georgia" pitchFamily="34" charset="-122"/>
                <a:cs typeface="Georgia" pitchFamily="34" charset="-120"/>
              </a:rPr>
              <a:t>“Amplifying voice without replacing thinking.”</a:t>
            </a:r>
            <a:endParaRPr lang="en-US" sz="1800" dirty="0"/>
          </a:p>
        </p:txBody>
      </p:sp>
      <p:sp>
        <p:nvSpPr>
          <p:cNvPr id="6" name="Text 4"/>
          <p:cNvSpPr/>
          <p:nvPr/>
        </p:nvSpPr>
        <p:spPr>
          <a:xfrm>
            <a:off x="457200" y="2240280"/>
            <a:ext cx="8229600" cy="274320"/>
          </a:xfrm>
          <a:prstGeom prst="rect">
            <a:avLst/>
          </a:prstGeom>
          <a:noFill/>
          <a:ln/>
        </p:spPr>
        <p:txBody>
          <a:bodyPr wrap="square" lIns="0" tIns="0" rIns="0" bIns="0" rtlCol="0" anchor="ctr"/>
          <a:lstStyle/>
          <a:p>
            <a:pPr marL="0" indent="0" algn="l">
              <a:buNone/>
            </a:pPr>
            <a:r>
              <a:rPr lang="en-US" sz="1100" b="1" kern="0" spc="300" dirty="0">
                <a:solidFill>
                  <a:srgbClr val="B85042"/>
                </a:solidFill>
                <a:latin typeface="Calibri" pitchFamily="34" charset="0"/>
                <a:ea typeface="Calibri" pitchFamily="34" charset="-122"/>
                <a:cs typeface="Calibri" pitchFamily="34" charset="-120"/>
              </a:rPr>
              <a:t>WHAT I FOUND WHEN I ASKED THE TEACHERS</a:t>
            </a:r>
            <a:endParaRPr lang="en-US" sz="1100" dirty="0"/>
          </a:p>
        </p:txBody>
      </p:sp>
      <p:sp>
        <p:nvSpPr>
          <p:cNvPr id="7" name="Text 5"/>
          <p:cNvSpPr/>
          <p:nvPr/>
        </p:nvSpPr>
        <p:spPr>
          <a:xfrm>
            <a:off x="502920" y="2606040"/>
            <a:ext cx="365760" cy="365760"/>
          </a:xfrm>
          <a:prstGeom prst="rect">
            <a:avLst/>
          </a:prstGeom>
          <a:noFill/>
          <a:ln/>
        </p:spPr>
        <p:txBody>
          <a:bodyPr wrap="square" lIns="0" tIns="0" rIns="0" bIns="0" rtlCol="0" anchor="t"/>
          <a:lstStyle/>
          <a:p>
            <a:pPr marL="0" indent="0" algn="l">
              <a:buNone/>
            </a:pPr>
            <a:r>
              <a:rPr lang="en-US" sz="1800" b="1" dirty="0">
                <a:solidFill>
                  <a:srgbClr val="B85042"/>
                </a:solidFill>
                <a:latin typeface="Calibri" pitchFamily="34" charset="0"/>
                <a:ea typeface="Calibri" pitchFamily="34" charset="-122"/>
                <a:cs typeface="Calibri" pitchFamily="34" charset="-120"/>
              </a:rPr>
              <a:t>✓</a:t>
            </a:r>
            <a:endParaRPr lang="en-US" sz="1800" dirty="0"/>
          </a:p>
        </p:txBody>
      </p:sp>
      <p:sp>
        <p:nvSpPr>
          <p:cNvPr id="8" name="Text 6"/>
          <p:cNvSpPr/>
          <p:nvPr/>
        </p:nvSpPr>
        <p:spPr>
          <a:xfrm>
            <a:off x="914400" y="2606040"/>
            <a:ext cx="7680960" cy="502920"/>
          </a:xfrm>
          <a:prstGeom prst="rect">
            <a:avLst/>
          </a:prstGeom>
          <a:noFill/>
          <a:ln/>
        </p:spPr>
        <p:txBody>
          <a:bodyPr wrap="square" lIns="0" tIns="0" rIns="0" bIns="0" rtlCol="0" anchor="t"/>
          <a:lstStyle/>
          <a:p>
            <a:pPr marL="0" indent="0" algn="l">
              <a:buNone/>
            </a:pPr>
            <a:r>
              <a:rPr lang="en-US" sz="1500" dirty="0">
                <a:solidFill>
                  <a:srgbClr val="1F1F23"/>
                </a:solidFill>
                <a:latin typeface="Calibri" pitchFamily="34" charset="0"/>
                <a:ea typeface="Calibri" pitchFamily="34" charset="-122"/>
                <a:cs typeface="Calibri" pitchFamily="34" charset="-120"/>
              </a:rPr>
              <a:t>Real amplification cases exist — I'll show you a few from our classrooms</a:t>
            </a:r>
            <a:endParaRPr lang="en-US" sz="1500" dirty="0"/>
          </a:p>
        </p:txBody>
      </p:sp>
      <p:sp>
        <p:nvSpPr>
          <p:cNvPr id="9" name="Text 7"/>
          <p:cNvSpPr/>
          <p:nvPr/>
        </p:nvSpPr>
        <p:spPr>
          <a:xfrm>
            <a:off x="502920" y="3154680"/>
            <a:ext cx="365760" cy="365760"/>
          </a:xfrm>
          <a:prstGeom prst="rect">
            <a:avLst/>
          </a:prstGeom>
          <a:noFill/>
          <a:ln/>
        </p:spPr>
        <p:txBody>
          <a:bodyPr wrap="square" lIns="0" tIns="0" rIns="0" bIns="0" rtlCol="0" anchor="t"/>
          <a:lstStyle/>
          <a:p>
            <a:pPr marL="0" indent="0" algn="l">
              <a:buNone/>
            </a:pPr>
            <a:r>
              <a:rPr lang="en-US" sz="1800" b="1" dirty="0">
                <a:solidFill>
                  <a:srgbClr val="B85042"/>
                </a:solidFill>
                <a:latin typeface="Calibri" pitchFamily="34" charset="0"/>
                <a:ea typeface="Calibri" pitchFamily="34" charset="-122"/>
                <a:cs typeface="Calibri" pitchFamily="34" charset="-120"/>
              </a:rPr>
              <a:t>→</a:t>
            </a:r>
            <a:endParaRPr lang="en-US" sz="1800" dirty="0"/>
          </a:p>
        </p:txBody>
      </p:sp>
      <p:sp>
        <p:nvSpPr>
          <p:cNvPr id="10" name="Text 8"/>
          <p:cNvSpPr/>
          <p:nvPr/>
        </p:nvSpPr>
        <p:spPr>
          <a:xfrm>
            <a:off x="914400" y="3154680"/>
            <a:ext cx="7680960" cy="502920"/>
          </a:xfrm>
          <a:prstGeom prst="rect">
            <a:avLst/>
          </a:prstGeom>
          <a:noFill/>
          <a:ln/>
        </p:spPr>
        <p:txBody>
          <a:bodyPr wrap="square" lIns="0" tIns="0" rIns="0" bIns="0" rtlCol="0" anchor="t"/>
          <a:lstStyle/>
          <a:p>
            <a:pPr marL="0" indent="0" algn="l">
              <a:buNone/>
            </a:pPr>
            <a:r>
              <a:rPr lang="en-US" sz="1500" dirty="0">
                <a:solidFill>
                  <a:srgbClr val="1F1F23"/>
                </a:solidFill>
                <a:latin typeface="Calibri" pitchFamily="34" charset="0"/>
                <a:ea typeface="Calibri" pitchFamily="34" charset="-122"/>
                <a:cs typeface="Calibri" pitchFamily="34" charset="-120"/>
              </a:rPr>
              <a:t>They're more specific than the proposal title suggested</a:t>
            </a:r>
            <a:endParaRPr lang="en-US" sz="1500" dirty="0"/>
          </a:p>
        </p:txBody>
      </p:sp>
      <p:sp>
        <p:nvSpPr>
          <p:cNvPr id="11" name="Text 9"/>
          <p:cNvSpPr/>
          <p:nvPr/>
        </p:nvSpPr>
        <p:spPr>
          <a:xfrm>
            <a:off x="502920" y="3703320"/>
            <a:ext cx="365760" cy="365760"/>
          </a:xfrm>
          <a:prstGeom prst="rect">
            <a:avLst/>
          </a:prstGeom>
          <a:noFill/>
          <a:ln/>
        </p:spPr>
        <p:txBody>
          <a:bodyPr wrap="square" lIns="0" tIns="0" rIns="0" bIns="0" rtlCol="0" anchor="t"/>
          <a:lstStyle/>
          <a:p>
            <a:pPr marL="0" indent="0" algn="l">
              <a:buNone/>
            </a:pPr>
            <a:r>
              <a:rPr lang="en-US" sz="1800" b="1" dirty="0">
                <a:solidFill>
                  <a:srgbClr val="B85042"/>
                </a:solidFill>
                <a:latin typeface="Calibri" pitchFamily="34" charset="0"/>
                <a:ea typeface="Calibri" pitchFamily="34" charset="-122"/>
                <a:cs typeface="Calibri" pitchFamily="34" charset="-120"/>
              </a:rPr>
              <a:t>→</a:t>
            </a:r>
            <a:endParaRPr lang="en-US" sz="1800" dirty="0"/>
          </a:p>
        </p:txBody>
      </p:sp>
      <p:sp>
        <p:nvSpPr>
          <p:cNvPr id="12" name="Text 10"/>
          <p:cNvSpPr/>
          <p:nvPr/>
        </p:nvSpPr>
        <p:spPr>
          <a:xfrm>
            <a:off x="914400" y="3703320"/>
            <a:ext cx="7680960" cy="502920"/>
          </a:xfrm>
          <a:prstGeom prst="rect">
            <a:avLst/>
          </a:prstGeom>
          <a:noFill/>
          <a:ln/>
        </p:spPr>
        <p:txBody>
          <a:bodyPr wrap="square" lIns="0" tIns="0" rIns="0" bIns="0" rtlCol="0" anchor="t"/>
          <a:lstStyle/>
          <a:p>
            <a:pPr marL="0" indent="0" algn="l">
              <a:buNone/>
            </a:pPr>
            <a:r>
              <a:rPr lang="en-US" sz="1500" dirty="0">
                <a:solidFill>
                  <a:srgbClr val="1F1F23"/>
                </a:solidFill>
                <a:latin typeface="Calibri" pitchFamily="34" charset="0"/>
                <a:ea typeface="Calibri" pitchFamily="34" charset="-122"/>
                <a:cs typeface="Calibri" pitchFamily="34" charset="-120"/>
              </a:rPr>
              <a:t>Most of what's happening is what the rest of the field is dealing with: AI showed up before the design did</a:t>
            </a:r>
            <a:endParaRPr lang="en-US" sz="1500" dirty="0"/>
          </a:p>
        </p:txBody>
      </p:sp>
      <p:sp>
        <p:nvSpPr>
          <p:cNvPr id="13" name="Text 11"/>
          <p:cNvSpPr/>
          <p:nvPr/>
        </p:nvSpPr>
        <p:spPr>
          <a:xfrm>
            <a:off x="8229600" y="4754880"/>
            <a:ext cx="731520" cy="274320"/>
          </a:xfrm>
          <a:prstGeom prst="rect">
            <a:avLst/>
          </a:prstGeom>
          <a:noFill/>
          <a:ln/>
        </p:spPr>
        <p:txBody>
          <a:bodyPr wrap="square" lIns="0" tIns="0" rIns="0" bIns="0" rtlCol="0" anchor="ctr"/>
          <a:lstStyle/>
          <a:p>
            <a:pPr marL="0" indent="0" algn="r">
              <a:buNone/>
            </a:pPr>
            <a:r>
              <a:rPr lang="en-US" sz="900" dirty="0">
                <a:solidFill>
                  <a:srgbClr val="8E8B86"/>
                </a:solidFill>
                <a:latin typeface="Calibri" pitchFamily="34" charset="0"/>
                <a:ea typeface="Calibri" pitchFamily="34" charset="-122"/>
                <a:cs typeface="Calibri" pitchFamily="34" charset="-120"/>
              </a:rPr>
              <a:t>5 / 33</a:t>
            </a:r>
            <a:endParaRPr lang="en-US" sz="900" dirty="0"/>
          </a:p>
        </p:txBody>
      </p:sp>
      <p:sp>
        <p:nvSpPr>
          <p:cNvPr id="14" name="Text 12"/>
          <p:cNvSpPr/>
          <p:nvPr/>
        </p:nvSpPr>
        <p:spPr>
          <a:xfrm>
            <a:off x="365760" y="4754880"/>
            <a:ext cx="6400800" cy="274320"/>
          </a:xfrm>
          <a:prstGeom prst="rect">
            <a:avLst/>
          </a:prstGeom>
          <a:noFill/>
          <a:ln/>
        </p:spPr>
        <p:txBody>
          <a:bodyPr wrap="square" lIns="0" tIns="0" rIns="0" bIns="0" rtlCol="0" anchor="ctr"/>
          <a:lstStyle/>
          <a:p>
            <a:pPr marL="0" indent="0" algn="l">
              <a:buNone/>
            </a:pPr>
            <a:r>
              <a:rPr lang="en-US" sz="900" dirty="0">
                <a:solidFill>
                  <a:srgbClr val="8E8B86"/>
                </a:solidFill>
                <a:latin typeface="Calibri" pitchFamily="34" charset="0"/>
                <a:ea typeface="Calibri" pitchFamily="34" charset="-122"/>
                <a:cs typeface="Calibri" pitchFamily="34" charset="-120"/>
              </a:rPr>
              <a:t>Ethical AI for English Learners — Seth Fleischauer</a:t>
            </a:r>
            <a:endParaRPr lang="en-US" sz="9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8F4ED"/>
        </a:solidFill>
        <a:effectLst/>
      </p:bgPr>
    </p:bg>
    <p:spTree>
      <p:nvGrpSpPr>
        <p:cNvPr id="1" name=""/>
        <p:cNvGrpSpPr/>
        <p:nvPr/>
      </p:nvGrpSpPr>
      <p:grpSpPr>
        <a:xfrm>
          <a:off x="0" y="0"/>
          <a:ext cx="0" cy="0"/>
          <a:chOff x="0" y="0"/>
          <a:chExt cx="0" cy="0"/>
        </a:xfrm>
      </p:grpSpPr>
      <p:sp>
        <p:nvSpPr>
          <p:cNvPr id="2" name="Text 0"/>
          <p:cNvSpPr/>
          <p:nvPr/>
        </p:nvSpPr>
        <p:spPr>
          <a:xfrm>
            <a:off x="457200" y="365760"/>
            <a:ext cx="6126480" cy="640080"/>
          </a:xfrm>
          <a:prstGeom prst="rect">
            <a:avLst/>
          </a:prstGeom>
          <a:noFill/>
          <a:ln/>
        </p:spPr>
        <p:txBody>
          <a:bodyPr wrap="square" lIns="0" tIns="0" rIns="0" bIns="0" rtlCol="0" anchor="ctr"/>
          <a:lstStyle/>
          <a:p>
            <a:pPr marL="0" indent="0" algn="l">
              <a:buNone/>
            </a:pPr>
            <a:r>
              <a:rPr lang="en-US" sz="2600" b="1" dirty="0">
                <a:solidFill>
                  <a:srgbClr val="1F1F23"/>
                </a:solidFill>
                <a:latin typeface="Georgia" pitchFamily="34" charset="0"/>
                <a:ea typeface="Georgia" pitchFamily="34" charset="-122"/>
                <a:cs typeface="Georgia" pitchFamily="34" charset="-120"/>
              </a:rPr>
              <a:t>Where we are, honestly</a:t>
            </a:r>
            <a:endParaRPr lang="en-US" sz="2600" dirty="0"/>
          </a:p>
        </p:txBody>
      </p:sp>
      <p:sp>
        <p:nvSpPr>
          <p:cNvPr id="3" name="Shape 1"/>
          <p:cNvSpPr/>
          <p:nvPr/>
        </p:nvSpPr>
        <p:spPr>
          <a:xfrm>
            <a:off x="7223760" y="292608"/>
            <a:ext cx="1554480" cy="256032"/>
          </a:xfrm>
          <a:prstGeom prst="rect">
            <a:avLst/>
          </a:prstGeom>
          <a:solidFill>
            <a:srgbClr val="B85042"/>
          </a:solidFill>
          <a:ln/>
        </p:spPr>
        <p:txBody>
          <a:bodyPr/>
          <a:lstStyle/>
          <a:p>
            <a:endParaRPr lang="en-US"/>
          </a:p>
        </p:txBody>
      </p:sp>
      <p:sp>
        <p:nvSpPr>
          <p:cNvPr id="4" name="Text 2"/>
          <p:cNvSpPr/>
          <p:nvPr/>
        </p:nvSpPr>
        <p:spPr>
          <a:xfrm>
            <a:off x="7223760" y="292608"/>
            <a:ext cx="1554480" cy="256032"/>
          </a:xfrm>
          <a:prstGeom prst="rect">
            <a:avLst/>
          </a:prstGeom>
          <a:noFill/>
          <a:ln/>
        </p:spPr>
        <p:txBody>
          <a:bodyPr wrap="square" lIns="0" tIns="0" rIns="0" bIns="0" rtlCol="0" anchor="ctr"/>
          <a:lstStyle/>
          <a:p>
            <a:pPr marL="0" indent="0" algn="ctr">
              <a:buNone/>
            </a:pPr>
            <a:r>
              <a:rPr lang="en-US" sz="900" b="1" kern="0" spc="400" dirty="0">
                <a:solidFill>
                  <a:srgbClr val="FFFFFF"/>
                </a:solidFill>
                <a:latin typeface="Calibri" pitchFamily="34" charset="0"/>
                <a:ea typeface="Calibri" pitchFamily="34" charset="-122"/>
                <a:cs typeface="Calibri" pitchFamily="34" charset="-120"/>
              </a:rPr>
              <a:t>UNIVERSAL</a:t>
            </a:r>
            <a:endParaRPr lang="en-US" sz="900" dirty="0"/>
          </a:p>
        </p:txBody>
      </p:sp>
      <p:sp>
        <p:nvSpPr>
          <p:cNvPr id="5" name="Text 3"/>
          <p:cNvSpPr/>
          <p:nvPr/>
        </p:nvSpPr>
        <p:spPr>
          <a:xfrm>
            <a:off x="457200" y="822960"/>
            <a:ext cx="1097280" cy="1280160"/>
          </a:xfrm>
          <a:prstGeom prst="rect">
            <a:avLst/>
          </a:prstGeom>
          <a:noFill/>
          <a:ln/>
        </p:spPr>
        <p:txBody>
          <a:bodyPr wrap="square" lIns="0" tIns="0" rIns="0" bIns="0" rtlCol="0" anchor="t"/>
          <a:lstStyle/>
          <a:p>
            <a:pPr marL="0" indent="0" algn="l">
              <a:buNone/>
            </a:pPr>
            <a:r>
              <a:rPr lang="en-US" sz="14000" b="1" dirty="0">
                <a:solidFill>
                  <a:srgbClr val="B85042"/>
                </a:solidFill>
                <a:latin typeface="Georgia" pitchFamily="34" charset="0"/>
                <a:ea typeface="Georgia" pitchFamily="34" charset="-122"/>
                <a:cs typeface="Georgia" pitchFamily="34" charset="-120"/>
              </a:rPr>
              <a:t>“</a:t>
            </a:r>
            <a:endParaRPr lang="en-US" sz="14000" dirty="0"/>
          </a:p>
        </p:txBody>
      </p:sp>
      <p:sp>
        <p:nvSpPr>
          <p:cNvPr id="6" name="Text 4"/>
          <p:cNvSpPr/>
          <p:nvPr/>
        </p:nvSpPr>
        <p:spPr>
          <a:xfrm>
            <a:off x="1371600" y="1280160"/>
            <a:ext cx="7315200" cy="2377440"/>
          </a:xfrm>
          <a:prstGeom prst="rect">
            <a:avLst/>
          </a:prstGeom>
          <a:noFill/>
          <a:ln/>
        </p:spPr>
        <p:txBody>
          <a:bodyPr wrap="square" lIns="0" tIns="0" rIns="0" bIns="0" rtlCol="0" anchor="t"/>
          <a:lstStyle/>
          <a:p>
            <a:pPr marL="0" indent="0" algn="l">
              <a:spcAft>
                <a:spcPts val="600"/>
              </a:spcAft>
              <a:buNone/>
            </a:pPr>
            <a:r>
              <a:rPr lang="en-US" sz="2200" i="1" dirty="0">
                <a:solidFill>
                  <a:srgbClr val="1F1F23"/>
                </a:solidFill>
                <a:latin typeface="Georgia" pitchFamily="34" charset="0"/>
                <a:ea typeface="Georgia" pitchFamily="34" charset="-122"/>
                <a:cs typeface="Georgia" pitchFamily="34" charset="-120"/>
              </a:rPr>
              <a:t>I don't feel like we've gotten to a point in eighth grade where we have used it for eighth graders to make their work better, because we're stuck on how to implement it. This year, among any other year, it like boomed even more.</a:t>
            </a:r>
            <a:endParaRPr lang="en-US" sz="2200" dirty="0"/>
          </a:p>
        </p:txBody>
      </p:sp>
      <p:sp>
        <p:nvSpPr>
          <p:cNvPr id="7" name="Text 5"/>
          <p:cNvSpPr/>
          <p:nvPr/>
        </p:nvSpPr>
        <p:spPr>
          <a:xfrm>
            <a:off x="1371600" y="3749040"/>
            <a:ext cx="7315200" cy="457200"/>
          </a:xfrm>
          <a:prstGeom prst="rect">
            <a:avLst/>
          </a:prstGeom>
          <a:noFill/>
          <a:ln/>
        </p:spPr>
        <p:txBody>
          <a:bodyPr wrap="square" lIns="0" tIns="0" rIns="0" bIns="0" rtlCol="0" anchor="ctr"/>
          <a:lstStyle/>
          <a:p>
            <a:pPr marL="0" indent="0" algn="l">
              <a:buNone/>
            </a:pPr>
            <a:r>
              <a:rPr lang="en-US" sz="1400" b="1" dirty="0">
                <a:solidFill>
                  <a:srgbClr val="B85042"/>
                </a:solidFill>
                <a:latin typeface="Calibri" pitchFamily="34" charset="0"/>
                <a:ea typeface="Calibri" pitchFamily="34" charset="-122"/>
                <a:cs typeface="Calibri" pitchFamily="34" charset="-120"/>
              </a:rPr>
              <a:t>— Nell, 8th grade</a:t>
            </a:r>
            <a:endParaRPr lang="en-US" sz="1400" dirty="0"/>
          </a:p>
        </p:txBody>
      </p:sp>
      <p:sp>
        <p:nvSpPr>
          <p:cNvPr id="8" name="Text 6"/>
          <p:cNvSpPr/>
          <p:nvPr/>
        </p:nvSpPr>
        <p:spPr>
          <a:xfrm>
            <a:off x="8229600" y="4754880"/>
            <a:ext cx="731520" cy="274320"/>
          </a:xfrm>
          <a:prstGeom prst="rect">
            <a:avLst/>
          </a:prstGeom>
          <a:noFill/>
          <a:ln/>
        </p:spPr>
        <p:txBody>
          <a:bodyPr wrap="square" lIns="0" tIns="0" rIns="0" bIns="0" rtlCol="0" anchor="ctr"/>
          <a:lstStyle/>
          <a:p>
            <a:pPr marL="0" indent="0" algn="r">
              <a:buNone/>
            </a:pPr>
            <a:r>
              <a:rPr lang="en-US" sz="900" dirty="0">
                <a:solidFill>
                  <a:srgbClr val="8E8B86"/>
                </a:solidFill>
                <a:latin typeface="Calibri" pitchFamily="34" charset="0"/>
                <a:ea typeface="Calibri" pitchFamily="34" charset="-122"/>
                <a:cs typeface="Calibri" pitchFamily="34" charset="-120"/>
              </a:rPr>
              <a:t>6 / 33</a:t>
            </a:r>
            <a:endParaRPr lang="en-US" sz="900" dirty="0"/>
          </a:p>
        </p:txBody>
      </p:sp>
      <p:sp>
        <p:nvSpPr>
          <p:cNvPr id="9" name="Text 7"/>
          <p:cNvSpPr/>
          <p:nvPr/>
        </p:nvSpPr>
        <p:spPr>
          <a:xfrm>
            <a:off x="365760" y="4754880"/>
            <a:ext cx="6400800" cy="274320"/>
          </a:xfrm>
          <a:prstGeom prst="rect">
            <a:avLst/>
          </a:prstGeom>
          <a:noFill/>
          <a:ln/>
        </p:spPr>
        <p:txBody>
          <a:bodyPr wrap="square" lIns="0" tIns="0" rIns="0" bIns="0" rtlCol="0" anchor="ctr"/>
          <a:lstStyle/>
          <a:p>
            <a:pPr marL="0" indent="0" algn="l">
              <a:buNone/>
            </a:pPr>
            <a:r>
              <a:rPr lang="en-US" sz="900" dirty="0">
                <a:solidFill>
                  <a:srgbClr val="8E8B86"/>
                </a:solidFill>
                <a:latin typeface="Calibri" pitchFamily="34" charset="0"/>
                <a:ea typeface="Calibri" pitchFamily="34" charset="-122"/>
                <a:cs typeface="Calibri" pitchFamily="34" charset="-120"/>
              </a:rPr>
              <a:t>Ethical AI for English Learners — Seth Fleischauer</a:t>
            </a:r>
            <a:endParaRPr lang="en-US" sz="9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FFFFF"/>
        </a:solidFill>
        <a:effectLst/>
      </p:bgPr>
    </p:bg>
    <p:spTree>
      <p:nvGrpSpPr>
        <p:cNvPr id="1" name=""/>
        <p:cNvGrpSpPr/>
        <p:nvPr/>
      </p:nvGrpSpPr>
      <p:grpSpPr>
        <a:xfrm>
          <a:off x="0" y="0"/>
          <a:ext cx="0" cy="0"/>
          <a:chOff x="0" y="0"/>
          <a:chExt cx="0" cy="0"/>
        </a:xfrm>
      </p:grpSpPr>
      <p:sp>
        <p:nvSpPr>
          <p:cNvPr id="2" name="Text 0"/>
          <p:cNvSpPr/>
          <p:nvPr/>
        </p:nvSpPr>
        <p:spPr>
          <a:xfrm>
            <a:off x="457200" y="365760"/>
            <a:ext cx="6126480" cy="640080"/>
          </a:xfrm>
          <a:prstGeom prst="rect">
            <a:avLst/>
          </a:prstGeom>
          <a:noFill/>
          <a:ln/>
        </p:spPr>
        <p:txBody>
          <a:bodyPr wrap="square" lIns="0" tIns="0" rIns="0" bIns="0" rtlCol="0" anchor="ctr"/>
          <a:lstStyle/>
          <a:p>
            <a:pPr marL="0" indent="0" algn="l">
              <a:buNone/>
            </a:pPr>
            <a:r>
              <a:rPr lang="en-US" sz="2600" b="1" dirty="0">
                <a:solidFill>
                  <a:srgbClr val="1F1F23"/>
                </a:solidFill>
                <a:latin typeface="Georgia" pitchFamily="34" charset="0"/>
                <a:ea typeface="Georgia" pitchFamily="34" charset="-122"/>
                <a:cs typeface="Georgia" pitchFamily="34" charset="-120"/>
              </a:rPr>
              <a:t>The reframe</a:t>
            </a:r>
            <a:endParaRPr lang="en-US" sz="2600" dirty="0"/>
          </a:p>
        </p:txBody>
      </p:sp>
      <p:sp>
        <p:nvSpPr>
          <p:cNvPr id="3" name="Shape 1"/>
          <p:cNvSpPr/>
          <p:nvPr/>
        </p:nvSpPr>
        <p:spPr>
          <a:xfrm>
            <a:off x="7223760" y="292608"/>
            <a:ext cx="1554480" cy="256032"/>
          </a:xfrm>
          <a:prstGeom prst="rect">
            <a:avLst/>
          </a:prstGeom>
          <a:solidFill>
            <a:srgbClr val="7A9989"/>
          </a:solidFill>
          <a:ln/>
        </p:spPr>
        <p:txBody>
          <a:bodyPr/>
          <a:lstStyle/>
          <a:p>
            <a:endParaRPr lang="en-US"/>
          </a:p>
        </p:txBody>
      </p:sp>
      <p:sp>
        <p:nvSpPr>
          <p:cNvPr id="4" name="Text 2"/>
          <p:cNvSpPr/>
          <p:nvPr/>
        </p:nvSpPr>
        <p:spPr>
          <a:xfrm>
            <a:off x="7223760" y="292608"/>
            <a:ext cx="1554480" cy="256032"/>
          </a:xfrm>
          <a:prstGeom prst="rect">
            <a:avLst/>
          </a:prstGeom>
          <a:noFill/>
          <a:ln/>
        </p:spPr>
        <p:txBody>
          <a:bodyPr wrap="square" lIns="0" tIns="0" rIns="0" bIns="0" rtlCol="0" anchor="ctr"/>
          <a:lstStyle/>
          <a:p>
            <a:pPr marL="0" indent="0" algn="ctr">
              <a:buNone/>
            </a:pPr>
            <a:r>
              <a:rPr lang="en-US" sz="900" b="1" kern="0" spc="400" dirty="0">
                <a:solidFill>
                  <a:srgbClr val="FFFFFF"/>
                </a:solidFill>
                <a:latin typeface="Calibri" pitchFamily="34" charset="0"/>
                <a:ea typeface="Calibri" pitchFamily="34" charset="-122"/>
                <a:cs typeface="Calibri" pitchFamily="34" charset="-120"/>
              </a:rPr>
              <a:t>ESL-SPECIFIC</a:t>
            </a:r>
            <a:endParaRPr lang="en-US" sz="900" dirty="0"/>
          </a:p>
        </p:txBody>
      </p:sp>
      <p:sp>
        <p:nvSpPr>
          <p:cNvPr id="5" name="Shape 3"/>
          <p:cNvSpPr/>
          <p:nvPr/>
        </p:nvSpPr>
        <p:spPr>
          <a:xfrm>
            <a:off x="457200" y="1097280"/>
            <a:ext cx="8229600" cy="1508760"/>
          </a:xfrm>
          <a:prstGeom prst="rect">
            <a:avLst/>
          </a:prstGeom>
          <a:solidFill>
            <a:srgbClr val="F8F4ED"/>
          </a:solidFill>
          <a:ln/>
        </p:spPr>
        <p:txBody>
          <a:bodyPr/>
          <a:lstStyle/>
          <a:p>
            <a:endParaRPr lang="en-US"/>
          </a:p>
        </p:txBody>
      </p:sp>
      <p:sp>
        <p:nvSpPr>
          <p:cNvPr id="6" name="Shape 4"/>
          <p:cNvSpPr/>
          <p:nvPr/>
        </p:nvSpPr>
        <p:spPr>
          <a:xfrm>
            <a:off x="457200" y="1097280"/>
            <a:ext cx="91440" cy="1508760"/>
          </a:xfrm>
          <a:prstGeom prst="rect">
            <a:avLst/>
          </a:prstGeom>
          <a:solidFill>
            <a:srgbClr val="B85042"/>
          </a:solidFill>
          <a:ln/>
        </p:spPr>
        <p:txBody>
          <a:bodyPr/>
          <a:lstStyle/>
          <a:p>
            <a:endParaRPr lang="en-US"/>
          </a:p>
        </p:txBody>
      </p:sp>
      <p:sp>
        <p:nvSpPr>
          <p:cNvPr id="7" name="Text 5"/>
          <p:cNvSpPr/>
          <p:nvPr/>
        </p:nvSpPr>
        <p:spPr>
          <a:xfrm>
            <a:off x="685800" y="1188720"/>
            <a:ext cx="7955280" cy="274320"/>
          </a:xfrm>
          <a:prstGeom prst="rect">
            <a:avLst/>
          </a:prstGeom>
          <a:noFill/>
          <a:ln/>
        </p:spPr>
        <p:txBody>
          <a:bodyPr wrap="square" lIns="0" tIns="0" rIns="0" bIns="0" rtlCol="0" anchor="ctr"/>
          <a:lstStyle/>
          <a:p>
            <a:pPr marL="0" indent="0" algn="l">
              <a:buNone/>
            </a:pPr>
            <a:r>
              <a:rPr lang="en-US" sz="1000" b="1" kern="0" spc="300" dirty="0">
                <a:solidFill>
                  <a:srgbClr val="B85042"/>
                </a:solidFill>
                <a:latin typeface="Calibri" pitchFamily="34" charset="0"/>
                <a:ea typeface="Calibri" pitchFamily="34" charset="-122"/>
                <a:cs typeface="Calibri" pitchFamily="34" charset="-120"/>
              </a:rPr>
              <a:t>THE UNIVERSAL MOVE — something the field has mostly figured out</a:t>
            </a:r>
            <a:endParaRPr lang="en-US" sz="1000" dirty="0"/>
          </a:p>
        </p:txBody>
      </p:sp>
      <p:sp>
        <p:nvSpPr>
          <p:cNvPr id="8" name="Text 6"/>
          <p:cNvSpPr/>
          <p:nvPr/>
        </p:nvSpPr>
        <p:spPr>
          <a:xfrm>
            <a:off x="685800" y="1508760"/>
            <a:ext cx="7955280" cy="1051560"/>
          </a:xfrm>
          <a:prstGeom prst="rect">
            <a:avLst/>
          </a:prstGeom>
          <a:noFill/>
          <a:ln/>
        </p:spPr>
        <p:txBody>
          <a:bodyPr wrap="square" lIns="0" tIns="0" rIns="0" bIns="0" rtlCol="0" anchor="t"/>
          <a:lstStyle/>
          <a:p>
            <a:pPr marL="0" indent="0" algn="l">
              <a:buNone/>
            </a:pPr>
            <a:r>
              <a:rPr lang="en-US" sz="1700" i="1" dirty="0">
                <a:solidFill>
                  <a:srgbClr val="1F1F23"/>
                </a:solidFill>
                <a:latin typeface="Georgia" pitchFamily="34" charset="0"/>
                <a:ea typeface="Georgia" pitchFamily="34" charset="-122"/>
                <a:cs typeface="Georgia" pitchFamily="34" charset="-120"/>
              </a:rPr>
              <a:t>Identify the part of an assignment where students are stuck on something that isn't what you're trying to assess. Ask whether AI can move that obstacle without replacing the thinking.</a:t>
            </a:r>
            <a:endParaRPr lang="en-US" sz="1700" dirty="0"/>
          </a:p>
        </p:txBody>
      </p:sp>
      <p:sp>
        <p:nvSpPr>
          <p:cNvPr id="9" name="Shape 7"/>
          <p:cNvSpPr/>
          <p:nvPr/>
        </p:nvSpPr>
        <p:spPr>
          <a:xfrm>
            <a:off x="457200" y="2788920"/>
            <a:ext cx="8229600" cy="1691640"/>
          </a:xfrm>
          <a:prstGeom prst="rect">
            <a:avLst/>
          </a:prstGeom>
          <a:solidFill>
            <a:srgbClr val="F8F4ED"/>
          </a:solidFill>
          <a:ln/>
        </p:spPr>
        <p:txBody>
          <a:bodyPr/>
          <a:lstStyle/>
          <a:p>
            <a:endParaRPr lang="en-US"/>
          </a:p>
        </p:txBody>
      </p:sp>
      <p:sp>
        <p:nvSpPr>
          <p:cNvPr id="10" name="Shape 8"/>
          <p:cNvSpPr/>
          <p:nvPr/>
        </p:nvSpPr>
        <p:spPr>
          <a:xfrm>
            <a:off x="457200" y="2788920"/>
            <a:ext cx="91440" cy="1691640"/>
          </a:xfrm>
          <a:prstGeom prst="rect">
            <a:avLst/>
          </a:prstGeom>
          <a:solidFill>
            <a:srgbClr val="7A9989"/>
          </a:solidFill>
          <a:ln/>
        </p:spPr>
        <p:txBody>
          <a:bodyPr/>
          <a:lstStyle/>
          <a:p>
            <a:endParaRPr lang="en-US"/>
          </a:p>
        </p:txBody>
      </p:sp>
      <p:sp>
        <p:nvSpPr>
          <p:cNvPr id="11" name="Text 9"/>
          <p:cNvSpPr/>
          <p:nvPr/>
        </p:nvSpPr>
        <p:spPr>
          <a:xfrm>
            <a:off x="685800" y="2880360"/>
            <a:ext cx="7955280" cy="274320"/>
          </a:xfrm>
          <a:prstGeom prst="rect">
            <a:avLst/>
          </a:prstGeom>
          <a:noFill/>
          <a:ln/>
        </p:spPr>
        <p:txBody>
          <a:bodyPr wrap="square" lIns="0" tIns="0" rIns="0" bIns="0" rtlCol="0" anchor="ctr"/>
          <a:lstStyle/>
          <a:p>
            <a:pPr marL="0" indent="0" algn="l">
              <a:buNone/>
            </a:pPr>
            <a:r>
              <a:rPr lang="en-US" sz="1000" b="1" kern="0" spc="300" dirty="0">
                <a:solidFill>
                  <a:srgbClr val="7A9989"/>
                </a:solidFill>
                <a:latin typeface="Calibri" pitchFamily="34" charset="0"/>
                <a:ea typeface="Calibri" pitchFamily="34" charset="-122"/>
                <a:cs typeface="Calibri" pitchFamily="34" charset="-120"/>
              </a:rPr>
              <a:t>THE ESL-SPECIFIC VERSION — what this workshop is actually about</a:t>
            </a:r>
            <a:endParaRPr lang="en-US" sz="1000" dirty="0"/>
          </a:p>
        </p:txBody>
      </p:sp>
      <p:sp>
        <p:nvSpPr>
          <p:cNvPr id="12" name="Text 10"/>
          <p:cNvSpPr/>
          <p:nvPr/>
        </p:nvSpPr>
        <p:spPr>
          <a:xfrm>
            <a:off x="685800" y="3200400"/>
            <a:ext cx="7955280" cy="1234440"/>
          </a:xfrm>
          <a:prstGeom prst="rect">
            <a:avLst/>
          </a:prstGeom>
          <a:noFill/>
          <a:ln/>
        </p:spPr>
        <p:txBody>
          <a:bodyPr wrap="square" lIns="0" tIns="0" rIns="0" bIns="0" rtlCol="0" anchor="t"/>
          <a:lstStyle/>
          <a:p>
            <a:pPr marL="0" indent="0" algn="l">
              <a:buNone/>
            </a:pPr>
            <a:r>
              <a:rPr lang="en-US" sz="1700" i="1" dirty="0">
                <a:solidFill>
                  <a:srgbClr val="1F1F23"/>
                </a:solidFill>
                <a:latin typeface="Georgia" pitchFamily="34" charset="0"/>
                <a:ea typeface="Georgia" pitchFamily="34" charset="-122"/>
                <a:cs typeface="Georgia" pitchFamily="34" charset="-120"/>
              </a:rPr>
              <a:t>For English learners, the obstacle that most often isn't the assessment target is language itself. AI's most useful role is to remove language as the bottleneck so other forms of student thinking can surface — without replacing the thinking itself.</a:t>
            </a:r>
            <a:endParaRPr lang="en-US" sz="1700" dirty="0"/>
          </a:p>
        </p:txBody>
      </p:sp>
      <p:sp>
        <p:nvSpPr>
          <p:cNvPr id="13" name="Text 11"/>
          <p:cNvSpPr/>
          <p:nvPr/>
        </p:nvSpPr>
        <p:spPr>
          <a:xfrm>
            <a:off x="8229600" y="4754880"/>
            <a:ext cx="731520" cy="274320"/>
          </a:xfrm>
          <a:prstGeom prst="rect">
            <a:avLst/>
          </a:prstGeom>
          <a:noFill/>
          <a:ln/>
        </p:spPr>
        <p:txBody>
          <a:bodyPr wrap="square" lIns="0" tIns="0" rIns="0" bIns="0" rtlCol="0" anchor="ctr"/>
          <a:lstStyle/>
          <a:p>
            <a:pPr marL="0" indent="0" algn="r">
              <a:buNone/>
            </a:pPr>
            <a:r>
              <a:rPr lang="en-US" sz="900" dirty="0">
                <a:solidFill>
                  <a:srgbClr val="8E8B86"/>
                </a:solidFill>
                <a:latin typeface="Calibri" pitchFamily="34" charset="0"/>
                <a:ea typeface="Calibri" pitchFamily="34" charset="-122"/>
                <a:cs typeface="Calibri" pitchFamily="34" charset="-120"/>
              </a:rPr>
              <a:t>7 / 33</a:t>
            </a:r>
            <a:endParaRPr lang="en-US" sz="900" dirty="0"/>
          </a:p>
        </p:txBody>
      </p:sp>
      <p:sp>
        <p:nvSpPr>
          <p:cNvPr id="14" name="Text 12"/>
          <p:cNvSpPr/>
          <p:nvPr/>
        </p:nvSpPr>
        <p:spPr>
          <a:xfrm>
            <a:off x="365760" y="4754880"/>
            <a:ext cx="6400800" cy="274320"/>
          </a:xfrm>
          <a:prstGeom prst="rect">
            <a:avLst/>
          </a:prstGeom>
          <a:noFill/>
          <a:ln/>
        </p:spPr>
        <p:txBody>
          <a:bodyPr wrap="square" lIns="0" tIns="0" rIns="0" bIns="0" rtlCol="0" anchor="ctr"/>
          <a:lstStyle/>
          <a:p>
            <a:pPr marL="0" indent="0" algn="l">
              <a:buNone/>
            </a:pPr>
            <a:r>
              <a:rPr lang="en-US" sz="900" dirty="0">
                <a:solidFill>
                  <a:srgbClr val="8E8B86"/>
                </a:solidFill>
                <a:latin typeface="Calibri" pitchFamily="34" charset="0"/>
                <a:ea typeface="Calibri" pitchFamily="34" charset="-122"/>
                <a:cs typeface="Calibri" pitchFamily="34" charset="-120"/>
              </a:rPr>
              <a:t>Ethical AI for English Learners — Seth Fleischauer</a:t>
            </a:r>
            <a:endParaRPr lang="en-US" sz="9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FFFFF"/>
        </a:solidFill>
        <a:effectLst/>
      </p:bgPr>
    </p:bg>
    <p:spTree>
      <p:nvGrpSpPr>
        <p:cNvPr id="1" name=""/>
        <p:cNvGrpSpPr/>
        <p:nvPr/>
      </p:nvGrpSpPr>
      <p:grpSpPr>
        <a:xfrm>
          <a:off x="0" y="0"/>
          <a:ext cx="0" cy="0"/>
          <a:chOff x="0" y="0"/>
          <a:chExt cx="0" cy="0"/>
        </a:xfrm>
      </p:grpSpPr>
      <p:sp>
        <p:nvSpPr>
          <p:cNvPr id="2" name="Text 0"/>
          <p:cNvSpPr/>
          <p:nvPr/>
        </p:nvSpPr>
        <p:spPr>
          <a:xfrm>
            <a:off x="457200" y="365760"/>
            <a:ext cx="6126480" cy="640080"/>
          </a:xfrm>
          <a:prstGeom prst="rect">
            <a:avLst/>
          </a:prstGeom>
          <a:noFill/>
          <a:ln/>
        </p:spPr>
        <p:txBody>
          <a:bodyPr wrap="square" lIns="0" tIns="0" rIns="0" bIns="0" rtlCol="0" anchor="ctr"/>
          <a:lstStyle/>
          <a:p>
            <a:pPr marL="0" indent="0" algn="l">
              <a:buNone/>
            </a:pPr>
            <a:r>
              <a:rPr lang="en-US" sz="2600" b="1" dirty="0">
                <a:solidFill>
                  <a:srgbClr val="1F1F23"/>
                </a:solidFill>
                <a:latin typeface="Georgia" pitchFamily="34" charset="0"/>
                <a:ea typeface="Georgia" pitchFamily="34" charset="-122"/>
                <a:cs typeface="Georgia" pitchFamily="34" charset="-120"/>
              </a:rPr>
              <a:t>Detection: an old finding</a:t>
            </a:r>
            <a:endParaRPr lang="en-US" sz="2600" dirty="0"/>
          </a:p>
        </p:txBody>
      </p:sp>
      <p:sp>
        <p:nvSpPr>
          <p:cNvPr id="3" name="Shape 1"/>
          <p:cNvSpPr/>
          <p:nvPr/>
        </p:nvSpPr>
        <p:spPr>
          <a:xfrm>
            <a:off x="7223760" y="292608"/>
            <a:ext cx="1554480" cy="256032"/>
          </a:xfrm>
          <a:prstGeom prst="rect">
            <a:avLst/>
          </a:prstGeom>
          <a:solidFill>
            <a:srgbClr val="7A9989"/>
          </a:solidFill>
          <a:ln/>
        </p:spPr>
        <p:txBody>
          <a:bodyPr/>
          <a:lstStyle/>
          <a:p>
            <a:endParaRPr lang="en-US"/>
          </a:p>
        </p:txBody>
      </p:sp>
      <p:sp>
        <p:nvSpPr>
          <p:cNvPr id="4" name="Text 2"/>
          <p:cNvSpPr/>
          <p:nvPr/>
        </p:nvSpPr>
        <p:spPr>
          <a:xfrm>
            <a:off x="7223760" y="292608"/>
            <a:ext cx="1554480" cy="256032"/>
          </a:xfrm>
          <a:prstGeom prst="rect">
            <a:avLst/>
          </a:prstGeom>
          <a:noFill/>
          <a:ln/>
        </p:spPr>
        <p:txBody>
          <a:bodyPr wrap="square" lIns="0" tIns="0" rIns="0" bIns="0" rtlCol="0" anchor="ctr"/>
          <a:lstStyle/>
          <a:p>
            <a:pPr marL="0" indent="0" algn="ctr">
              <a:buNone/>
            </a:pPr>
            <a:r>
              <a:rPr lang="en-US" sz="900" b="1" kern="0" spc="400" dirty="0">
                <a:solidFill>
                  <a:srgbClr val="FFFFFF"/>
                </a:solidFill>
                <a:latin typeface="Calibri" pitchFamily="34" charset="0"/>
                <a:ea typeface="Calibri" pitchFamily="34" charset="-122"/>
                <a:cs typeface="Calibri" pitchFamily="34" charset="-120"/>
              </a:rPr>
              <a:t>ESL-SPECIFIC</a:t>
            </a:r>
            <a:endParaRPr lang="en-US" sz="900" dirty="0"/>
          </a:p>
        </p:txBody>
      </p:sp>
      <p:sp>
        <p:nvSpPr>
          <p:cNvPr id="5" name="Text 3"/>
          <p:cNvSpPr/>
          <p:nvPr/>
        </p:nvSpPr>
        <p:spPr>
          <a:xfrm>
            <a:off x="457200" y="1188720"/>
            <a:ext cx="3657600" cy="1371600"/>
          </a:xfrm>
          <a:prstGeom prst="rect">
            <a:avLst/>
          </a:prstGeom>
          <a:noFill/>
          <a:ln/>
        </p:spPr>
        <p:txBody>
          <a:bodyPr wrap="square" lIns="0" tIns="0" rIns="0" bIns="0" rtlCol="0" anchor="ctr"/>
          <a:lstStyle/>
          <a:p>
            <a:pPr marL="0" indent="0" algn="l">
              <a:buNone/>
            </a:pPr>
            <a:r>
              <a:rPr lang="en-US" sz="8000" b="1" dirty="0">
                <a:solidFill>
                  <a:srgbClr val="B85042"/>
                </a:solidFill>
                <a:latin typeface="Georgia" pitchFamily="34" charset="0"/>
                <a:ea typeface="Georgia" pitchFamily="34" charset="-122"/>
                <a:cs typeface="Georgia" pitchFamily="34" charset="-120"/>
              </a:rPr>
              <a:t>61.3%</a:t>
            </a:r>
            <a:endParaRPr lang="en-US" sz="8000" dirty="0"/>
          </a:p>
        </p:txBody>
      </p:sp>
      <p:sp>
        <p:nvSpPr>
          <p:cNvPr id="6" name="Text 4"/>
          <p:cNvSpPr/>
          <p:nvPr/>
        </p:nvSpPr>
        <p:spPr>
          <a:xfrm>
            <a:off x="4023360" y="1234440"/>
            <a:ext cx="4663440" cy="1325880"/>
          </a:xfrm>
          <a:prstGeom prst="rect">
            <a:avLst/>
          </a:prstGeom>
          <a:noFill/>
          <a:ln/>
        </p:spPr>
        <p:txBody>
          <a:bodyPr wrap="square" lIns="0" tIns="0" rIns="0" bIns="0" rtlCol="0" anchor="t"/>
          <a:lstStyle/>
          <a:p>
            <a:pPr marL="0" indent="0" algn="l">
              <a:buNone/>
            </a:pPr>
            <a:r>
              <a:rPr lang="en-US" sz="1400" dirty="0">
                <a:solidFill>
                  <a:srgbClr val="1F1F23"/>
                </a:solidFill>
                <a:latin typeface="Calibri" pitchFamily="34" charset="0"/>
                <a:ea typeface="Calibri" pitchFamily="34" charset="-122"/>
                <a:cs typeface="Calibri" pitchFamily="34" charset="-120"/>
              </a:rPr>
              <a:t>of TOEFL essays from non-native English writers were flagged as AI-generated by seven leading detectors.</a:t>
            </a:r>
            <a:endParaRPr lang="en-US" sz="1400" dirty="0"/>
          </a:p>
        </p:txBody>
      </p:sp>
      <p:sp>
        <p:nvSpPr>
          <p:cNvPr id="7" name="Text 5"/>
          <p:cNvSpPr/>
          <p:nvPr/>
        </p:nvSpPr>
        <p:spPr>
          <a:xfrm>
            <a:off x="4023360" y="2331720"/>
            <a:ext cx="4663440" cy="274320"/>
          </a:xfrm>
          <a:prstGeom prst="rect">
            <a:avLst/>
          </a:prstGeom>
          <a:noFill/>
          <a:ln/>
        </p:spPr>
        <p:txBody>
          <a:bodyPr wrap="square" lIns="0" tIns="0" rIns="0" bIns="0" rtlCol="0" anchor="ctr"/>
          <a:lstStyle/>
          <a:p>
            <a:pPr marL="0" indent="0" algn="l">
              <a:buNone/>
            </a:pPr>
            <a:r>
              <a:rPr lang="en-US" sz="1000" i="1" dirty="0">
                <a:solidFill>
                  <a:srgbClr val="5C5A57"/>
                </a:solidFill>
                <a:latin typeface="Calibri" pitchFamily="34" charset="0"/>
                <a:ea typeface="Calibri" pitchFamily="34" charset="-122"/>
                <a:cs typeface="Calibri" pitchFamily="34" charset="-120"/>
              </a:rPr>
              <a:t>Stanford 2023 — Liang, Yuksekgonul, Mao, Wu &amp; Zou, Patterns 4(7)</a:t>
            </a:r>
            <a:endParaRPr lang="en-US" sz="1000" dirty="0"/>
          </a:p>
        </p:txBody>
      </p:sp>
      <p:sp>
        <p:nvSpPr>
          <p:cNvPr id="8" name="Shape 6"/>
          <p:cNvSpPr/>
          <p:nvPr/>
        </p:nvSpPr>
        <p:spPr>
          <a:xfrm>
            <a:off x="457200" y="2880360"/>
            <a:ext cx="8229600" cy="0"/>
          </a:xfrm>
          <a:prstGeom prst="line">
            <a:avLst/>
          </a:prstGeom>
          <a:noFill/>
          <a:ln w="12700">
            <a:solidFill>
              <a:srgbClr val="D9CCAF"/>
            </a:solidFill>
            <a:prstDash val="solid"/>
          </a:ln>
        </p:spPr>
        <p:txBody>
          <a:bodyPr/>
          <a:lstStyle/>
          <a:p>
            <a:endParaRPr lang="en-US"/>
          </a:p>
        </p:txBody>
      </p:sp>
      <p:sp>
        <p:nvSpPr>
          <p:cNvPr id="9" name="Text 7"/>
          <p:cNvSpPr/>
          <p:nvPr/>
        </p:nvSpPr>
        <p:spPr>
          <a:xfrm>
            <a:off x="457200" y="3017520"/>
            <a:ext cx="8229600" cy="274320"/>
          </a:xfrm>
          <a:prstGeom prst="rect">
            <a:avLst/>
          </a:prstGeom>
          <a:noFill/>
          <a:ln/>
        </p:spPr>
        <p:txBody>
          <a:bodyPr wrap="square" lIns="0" tIns="0" rIns="0" bIns="0" rtlCol="0" anchor="ctr"/>
          <a:lstStyle/>
          <a:p>
            <a:pPr marL="0" indent="0" algn="l">
              <a:buNone/>
            </a:pPr>
            <a:r>
              <a:rPr lang="en-US" sz="1100" b="1" kern="0" spc="300" dirty="0">
                <a:solidFill>
                  <a:srgbClr val="7A9989"/>
                </a:solidFill>
                <a:latin typeface="Calibri" pitchFamily="34" charset="0"/>
                <a:ea typeface="Calibri" pitchFamily="34" charset="-122"/>
                <a:cs typeface="Calibri" pitchFamily="34" charset="-120"/>
              </a:rPr>
              <a:t>THE CURRENT QUESTION</a:t>
            </a:r>
            <a:endParaRPr lang="en-US" sz="1100" dirty="0"/>
          </a:p>
        </p:txBody>
      </p:sp>
      <p:sp>
        <p:nvSpPr>
          <p:cNvPr id="10" name="Text 8"/>
          <p:cNvSpPr/>
          <p:nvPr/>
        </p:nvSpPr>
        <p:spPr>
          <a:xfrm>
            <a:off x="457200" y="3337560"/>
            <a:ext cx="8229600" cy="1280160"/>
          </a:xfrm>
          <a:prstGeom prst="rect">
            <a:avLst/>
          </a:prstGeom>
          <a:noFill/>
          <a:ln/>
        </p:spPr>
        <p:txBody>
          <a:bodyPr wrap="square" lIns="0" tIns="0" rIns="0" bIns="0" rtlCol="0" anchor="t"/>
          <a:lstStyle/>
          <a:p>
            <a:pPr marL="0" indent="0" algn="l">
              <a:buNone/>
            </a:pPr>
            <a:r>
              <a:rPr lang="en-US" sz="1700" i="1" dirty="0">
                <a:solidFill>
                  <a:srgbClr val="1F1F23"/>
                </a:solidFill>
                <a:latin typeface="Georgia" pitchFamily="34" charset="0"/>
                <a:ea typeface="Georgia" pitchFamily="34" charset="-122"/>
                <a:cs typeface="Georgia" pitchFamily="34" charset="-120"/>
              </a:rPr>
              <a:t>Any detection method assumes what “normal” student writing looks like. English learners stretch those assumptions in ways most tools weren't designed for.</a:t>
            </a:r>
            <a:endParaRPr lang="en-US" sz="1700" dirty="0"/>
          </a:p>
        </p:txBody>
      </p:sp>
      <p:sp>
        <p:nvSpPr>
          <p:cNvPr id="11" name="Text 9"/>
          <p:cNvSpPr/>
          <p:nvPr/>
        </p:nvSpPr>
        <p:spPr>
          <a:xfrm>
            <a:off x="8229600" y="4754880"/>
            <a:ext cx="731520" cy="274320"/>
          </a:xfrm>
          <a:prstGeom prst="rect">
            <a:avLst/>
          </a:prstGeom>
          <a:noFill/>
          <a:ln/>
        </p:spPr>
        <p:txBody>
          <a:bodyPr wrap="square" lIns="0" tIns="0" rIns="0" bIns="0" rtlCol="0" anchor="ctr"/>
          <a:lstStyle/>
          <a:p>
            <a:pPr marL="0" indent="0" algn="r">
              <a:buNone/>
            </a:pPr>
            <a:r>
              <a:rPr lang="en-US" sz="900" dirty="0">
                <a:solidFill>
                  <a:srgbClr val="8E8B86"/>
                </a:solidFill>
                <a:latin typeface="Calibri" pitchFamily="34" charset="0"/>
                <a:ea typeface="Calibri" pitchFamily="34" charset="-122"/>
                <a:cs typeface="Calibri" pitchFamily="34" charset="-120"/>
              </a:rPr>
              <a:t>8 / 33</a:t>
            </a:r>
            <a:endParaRPr lang="en-US" sz="900" dirty="0"/>
          </a:p>
        </p:txBody>
      </p:sp>
      <p:sp>
        <p:nvSpPr>
          <p:cNvPr id="12" name="Text 10"/>
          <p:cNvSpPr/>
          <p:nvPr/>
        </p:nvSpPr>
        <p:spPr>
          <a:xfrm>
            <a:off x="365760" y="4754880"/>
            <a:ext cx="6400800" cy="274320"/>
          </a:xfrm>
          <a:prstGeom prst="rect">
            <a:avLst/>
          </a:prstGeom>
          <a:noFill/>
          <a:ln/>
        </p:spPr>
        <p:txBody>
          <a:bodyPr wrap="square" lIns="0" tIns="0" rIns="0" bIns="0" rtlCol="0" anchor="ctr"/>
          <a:lstStyle/>
          <a:p>
            <a:pPr marL="0" indent="0" algn="l">
              <a:buNone/>
            </a:pPr>
            <a:r>
              <a:rPr lang="en-US" sz="900" dirty="0">
                <a:solidFill>
                  <a:srgbClr val="8E8B86"/>
                </a:solidFill>
                <a:latin typeface="Calibri" pitchFamily="34" charset="0"/>
                <a:ea typeface="Calibri" pitchFamily="34" charset="-122"/>
                <a:cs typeface="Calibri" pitchFamily="34" charset="-120"/>
              </a:rPr>
              <a:t>Ethical AI for English Learners — Seth Fleischauer</a:t>
            </a:r>
            <a:endParaRPr lang="en-US" sz="9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8F4ED"/>
        </a:solidFill>
        <a:effectLst/>
      </p:bgPr>
    </p:bg>
    <p:spTree>
      <p:nvGrpSpPr>
        <p:cNvPr id="1" name=""/>
        <p:cNvGrpSpPr/>
        <p:nvPr/>
      </p:nvGrpSpPr>
      <p:grpSpPr>
        <a:xfrm>
          <a:off x="0" y="0"/>
          <a:ext cx="0" cy="0"/>
          <a:chOff x="0" y="0"/>
          <a:chExt cx="0" cy="0"/>
        </a:xfrm>
      </p:grpSpPr>
      <p:sp>
        <p:nvSpPr>
          <p:cNvPr id="2" name="Text 0"/>
          <p:cNvSpPr/>
          <p:nvPr/>
        </p:nvSpPr>
        <p:spPr>
          <a:xfrm>
            <a:off x="457200" y="365760"/>
            <a:ext cx="6126480" cy="640080"/>
          </a:xfrm>
          <a:prstGeom prst="rect">
            <a:avLst/>
          </a:prstGeom>
          <a:noFill/>
          <a:ln/>
        </p:spPr>
        <p:txBody>
          <a:bodyPr wrap="square" lIns="0" tIns="0" rIns="0" bIns="0" rtlCol="0" anchor="ctr"/>
          <a:lstStyle/>
          <a:p>
            <a:pPr marL="0" indent="0" algn="l">
              <a:buNone/>
            </a:pPr>
            <a:r>
              <a:rPr lang="en-US" sz="2600" b="1" dirty="0">
                <a:solidFill>
                  <a:srgbClr val="1F1F23"/>
                </a:solidFill>
                <a:latin typeface="Georgia" pitchFamily="34" charset="0"/>
                <a:ea typeface="Georgia" pitchFamily="34" charset="-122"/>
                <a:cs typeface="Georgia" pitchFamily="34" charset="-120"/>
              </a:rPr>
              <a:t>The equity finding</a:t>
            </a:r>
            <a:endParaRPr lang="en-US" sz="2600" dirty="0"/>
          </a:p>
        </p:txBody>
      </p:sp>
      <p:sp>
        <p:nvSpPr>
          <p:cNvPr id="3" name="Shape 1"/>
          <p:cNvSpPr/>
          <p:nvPr/>
        </p:nvSpPr>
        <p:spPr>
          <a:xfrm>
            <a:off x="7223760" y="292608"/>
            <a:ext cx="1554480" cy="256032"/>
          </a:xfrm>
          <a:prstGeom prst="rect">
            <a:avLst/>
          </a:prstGeom>
          <a:solidFill>
            <a:srgbClr val="B85042"/>
          </a:solidFill>
          <a:ln/>
        </p:spPr>
        <p:txBody>
          <a:bodyPr/>
          <a:lstStyle/>
          <a:p>
            <a:endParaRPr lang="en-US"/>
          </a:p>
        </p:txBody>
      </p:sp>
      <p:sp>
        <p:nvSpPr>
          <p:cNvPr id="4" name="Text 2"/>
          <p:cNvSpPr/>
          <p:nvPr/>
        </p:nvSpPr>
        <p:spPr>
          <a:xfrm>
            <a:off x="7223760" y="292608"/>
            <a:ext cx="1554480" cy="256032"/>
          </a:xfrm>
          <a:prstGeom prst="rect">
            <a:avLst/>
          </a:prstGeom>
          <a:noFill/>
          <a:ln/>
        </p:spPr>
        <p:txBody>
          <a:bodyPr wrap="square" lIns="0" tIns="0" rIns="0" bIns="0" rtlCol="0" anchor="ctr"/>
          <a:lstStyle/>
          <a:p>
            <a:pPr marL="0" indent="0" algn="ctr">
              <a:buNone/>
            </a:pPr>
            <a:r>
              <a:rPr lang="en-US" sz="900" b="1" kern="0" spc="400" dirty="0">
                <a:solidFill>
                  <a:srgbClr val="FFFFFF"/>
                </a:solidFill>
                <a:latin typeface="Calibri" pitchFamily="34" charset="0"/>
                <a:ea typeface="Calibri" pitchFamily="34" charset="-122"/>
                <a:cs typeface="Calibri" pitchFamily="34" charset="-120"/>
              </a:rPr>
              <a:t>UNIVERSAL</a:t>
            </a:r>
            <a:endParaRPr lang="en-US" sz="900" dirty="0"/>
          </a:p>
        </p:txBody>
      </p:sp>
      <p:sp>
        <p:nvSpPr>
          <p:cNvPr id="5" name="Text 3"/>
          <p:cNvSpPr/>
          <p:nvPr/>
        </p:nvSpPr>
        <p:spPr>
          <a:xfrm>
            <a:off x="457200" y="822960"/>
            <a:ext cx="1097280" cy="1280160"/>
          </a:xfrm>
          <a:prstGeom prst="rect">
            <a:avLst/>
          </a:prstGeom>
          <a:noFill/>
          <a:ln/>
        </p:spPr>
        <p:txBody>
          <a:bodyPr wrap="square" lIns="0" tIns="0" rIns="0" bIns="0" rtlCol="0" anchor="t"/>
          <a:lstStyle/>
          <a:p>
            <a:pPr marL="0" indent="0" algn="l">
              <a:buNone/>
            </a:pPr>
            <a:r>
              <a:rPr lang="en-US" sz="14000" b="1" dirty="0">
                <a:solidFill>
                  <a:srgbClr val="B85042"/>
                </a:solidFill>
                <a:latin typeface="Georgia" pitchFamily="34" charset="0"/>
                <a:ea typeface="Georgia" pitchFamily="34" charset="-122"/>
                <a:cs typeface="Georgia" pitchFamily="34" charset="-120"/>
              </a:rPr>
              <a:t>“</a:t>
            </a:r>
            <a:endParaRPr lang="en-US" sz="14000" dirty="0"/>
          </a:p>
        </p:txBody>
      </p:sp>
      <p:sp>
        <p:nvSpPr>
          <p:cNvPr id="6" name="Text 4"/>
          <p:cNvSpPr/>
          <p:nvPr/>
        </p:nvSpPr>
        <p:spPr>
          <a:xfrm>
            <a:off x="1371600" y="1280160"/>
            <a:ext cx="7315200" cy="2377440"/>
          </a:xfrm>
          <a:prstGeom prst="rect">
            <a:avLst/>
          </a:prstGeom>
          <a:noFill/>
          <a:ln/>
        </p:spPr>
        <p:txBody>
          <a:bodyPr wrap="square" lIns="0" tIns="0" rIns="0" bIns="0" rtlCol="0" anchor="t"/>
          <a:lstStyle/>
          <a:p>
            <a:pPr marL="0" indent="0" algn="l">
              <a:spcAft>
                <a:spcPts val="600"/>
              </a:spcAft>
              <a:buNone/>
            </a:pPr>
            <a:r>
              <a:rPr lang="en-US" sz="2200" i="1" dirty="0">
                <a:solidFill>
                  <a:srgbClr val="1F1F23"/>
                </a:solidFill>
                <a:latin typeface="Georgia" pitchFamily="34" charset="0"/>
                <a:ea typeface="Georgia" pitchFamily="34" charset="-122"/>
                <a:cs typeface="Georgia" pitchFamily="34" charset="-120"/>
              </a:rPr>
              <a:t>If we're looking at the student's paragraph or sentences and we think it's coming from them and it's not, then we don't understand their English level correctly. And maybe we start giving assignments and work that is far above what they can actually do and produce.</a:t>
            </a:r>
            <a:endParaRPr lang="en-US" sz="2200" dirty="0"/>
          </a:p>
        </p:txBody>
      </p:sp>
      <p:sp>
        <p:nvSpPr>
          <p:cNvPr id="7" name="Text 5"/>
          <p:cNvSpPr/>
          <p:nvPr/>
        </p:nvSpPr>
        <p:spPr>
          <a:xfrm>
            <a:off x="1371600" y="3749040"/>
            <a:ext cx="7315200" cy="457200"/>
          </a:xfrm>
          <a:prstGeom prst="rect">
            <a:avLst/>
          </a:prstGeom>
          <a:noFill/>
          <a:ln/>
        </p:spPr>
        <p:txBody>
          <a:bodyPr wrap="square" lIns="0" tIns="0" rIns="0" bIns="0" rtlCol="0" anchor="ctr"/>
          <a:lstStyle/>
          <a:p>
            <a:pPr marL="0" indent="0" algn="l">
              <a:buNone/>
            </a:pPr>
            <a:r>
              <a:rPr lang="en-US" sz="1400" b="1" dirty="0">
                <a:solidFill>
                  <a:srgbClr val="B85042"/>
                </a:solidFill>
                <a:latin typeface="Calibri" pitchFamily="34" charset="0"/>
                <a:ea typeface="Calibri" pitchFamily="34" charset="-122"/>
                <a:cs typeface="Calibri" pitchFamily="34" charset="-120"/>
              </a:rPr>
              <a:t>— Christine, 8th grade</a:t>
            </a:r>
            <a:endParaRPr lang="en-US" sz="1400" dirty="0"/>
          </a:p>
        </p:txBody>
      </p:sp>
      <p:sp>
        <p:nvSpPr>
          <p:cNvPr id="8" name="Text 6"/>
          <p:cNvSpPr/>
          <p:nvPr/>
        </p:nvSpPr>
        <p:spPr>
          <a:xfrm>
            <a:off x="8229600" y="4754880"/>
            <a:ext cx="731520" cy="274320"/>
          </a:xfrm>
          <a:prstGeom prst="rect">
            <a:avLst/>
          </a:prstGeom>
          <a:noFill/>
          <a:ln/>
        </p:spPr>
        <p:txBody>
          <a:bodyPr wrap="square" lIns="0" tIns="0" rIns="0" bIns="0" rtlCol="0" anchor="ctr"/>
          <a:lstStyle/>
          <a:p>
            <a:pPr marL="0" indent="0" algn="r">
              <a:buNone/>
            </a:pPr>
            <a:r>
              <a:rPr lang="en-US" sz="900" dirty="0">
                <a:solidFill>
                  <a:srgbClr val="8E8B86"/>
                </a:solidFill>
                <a:latin typeface="Calibri" pitchFamily="34" charset="0"/>
                <a:ea typeface="Calibri" pitchFamily="34" charset="-122"/>
                <a:cs typeface="Calibri" pitchFamily="34" charset="-120"/>
              </a:rPr>
              <a:t>9 / 33</a:t>
            </a:r>
            <a:endParaRPr lang="en-US" sz="900" dirty="0"/>
          </a:p>
        </p:txBody>
      </p:sp>
      <p:sp>
        <p:nvSpPr>
          <p:cNvPr id="9" name="Text 7"/>
          <p:cNvSpPr/>
          <p:nvPr/>
        </p:nvSpPr>
        <p:spPr>
          <a:xfrm>
            <a:off x="365760" y="4754880"/>
            <a:ext cx="6400800" cy="274320"/>
          </a:xfrm>
          <a:prstGeom prst="rect">
            <a:avLst/>
          </a:prstGeom>
          <a:noFill/>
          <a:ln/>
        </p:spPr>
        <p:txBody>
          <a:bodyPr wrap="square" lIns="0" tIns="0" rIns="0" bIns="0" rtlCol="0" anchor="ctr"/>
          <a:lstStyle/>
          <a:p>
            <a:pPr marL="0" indent="0" algn="l">
              <a:buNone/>
            </a:pPr>
            <a:r>
              <a:rPr lang="en-US" sz="900" dirty="0">
                <a:solidFill>
                  <a:srgbClr val="8E8B86"/>
                </a:solidFill>
                <a:latin typeface="Calibri" pitchFamily="34" charset="0"/>
                <a:ea typeface="Calibri" pitchFamily="34" charset="-122"/>
                <a:cs typeface="Calibri" pitchFamily="34" charset="-120"/>
              </a:rPr>
              <a:t>Ethical AI for English Learners — Seth Fleischauer</a:t>
            </a:r>
            <a:endParaRPr lang="en-US" sz="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40</TotalTime>
  <Words>2841</Words>
  <Application>Microsoft Macintosh PowerPoint</Application>
  <PresentationFormat>On-screen Show (16:9)</PresentationFormat>
  <Paragraphs>399</Paragraphs>
  <Slides>33</Slides>
  <Notes>33</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33</vt:i4>
      </vt:variant>
    </vt:vector>
  </HeadingPairs>
  <TitlesOfParts>
    <vt:vector size="37" baseType="lpstr">
      <vt:lpstr>Arial</vt:lpstr>
      <vt:lpstr>Calibri</vt:lpstr>
      <vt:lpstr>Georgia</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Ethical AI for English Learners</dc:title>
  <dc:subject>PptxGenJS Presentation</dc:subject>
  <dc:creator>Seth Fleischauer</dc:creator>
  <cp:lastModifiedBy>Teacher Seth</cp:lastModifiedBy>
  <cp:revision>2</cp:revision>
  <dcterms:created xsi:type="dcterms:W3CDTF">2026-05-12T15:34:34Z</dcterms:created>
  <dcterms:modified xsi:type="dcterms:W3CDTF">2026-05-12T20:37:40Z</dcterms:modified>
</cp:coreProperties>
</file>