
<file path=[Content_Types].xml><?xml version="1.0" encoding="utf-8"?>
<Types xmlns="http://schemas.openxmlformats.org/package/2006/content-types">
  <Default ContentType="image/jpeg" Extension="jpg"/>
  <Default ContentType="application/xml" Extension="xml"/>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15.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20.xml"/>
  <Override ContentType="application/vnd.openxmlformats-officedocument.presentationml.notesSlide+xml" PartName="/ppt/notesSlides/notesSlide17.xml"/>
  <Override ContentType="application/vnd.openxmlformats-officedocument.presentationml.notesSlide+xml" PartName="/ppt/notesSlides/notesSlide19.xml"/>
  <Override ContentType="application/vnd.openxmlformats-officedocument.presentationml.notesSlide+xml" PartName="/ppt/notesSlides/notesSlide16.xml"/>
  <Override ContentType="application/vnd.openxmlformats-officedocument.presentationml.notesSlide+xml" PartName="/ppt/notesSlides/notesSlide21.xml"/>
  <Override ContentType="application/vnd.openxmlformats-officedocument.presentationml.notesSlide+xml" PartName="/ppt/notesSlides/notesSlide8.xml"/>
  <Override ContentType="application/vnd.openxmlformats-officedocument.presentationml.notesSlide+xml" PartName="/ppt/notesSlides/notesSlide14.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2.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2.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19.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60" r:id="rId4"/>
    <p:sldMasterId id="2147483661" r:id="rId5"/>
  </p:sldMasterIdLst>
  <p:notesMasterIdLst>
    <p:notesMasterId r:id="rId6"/>
  </p:notesMasterIdLst>
  <p:sldIdLst>
    <p:sldId id="256" r:id="rId7"/>
    <p:sldId id="257" r:id="rId8"/>
    <p:sldId id="258" r:id="rId9"/>
    <p:sldId id="259" r:id="rId10"/>
    <p:sldId id="260" r:id="rId11"/>
    <p:sldId id="261" r:id="rId12"/>
    <p:sldId id="262" r:id="rId13"/>
    <p:sldId id="263" r:id="rId14"/>
    <p:sldId id="264" r:id="rId15"/>
    <p:sldId id="265" r:id="rId16"/>
    <p:sldId id="266" r:id="rId17"/>
    <p:sldId id="267" r:id="rId18"/>
    <p:sldId id="268" r:id="rId19"/>
    <p:sldId id="269" r:id="rId20"/>
    <p:sldId id="270" r:id="rId21"/>
    <p:sldId id="271" r:id="rId22"/>
    <p:sldId id="272" r:id="rId23"/>
    <p:sldId id="273" r:id="rId24"/>
    <p:sldId id="274" r:id="rId25"/>
    <p:sldId id="275" r:id="rId26"/>
    <p:sldId id="276" r:id="rId27"/>
  </p:sldIdLst>
  <p:sldSz cy="5143500" cx="9144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747775"/>
          </p15:clr>
        </p15:guide>
        <p15:guide id="2" pos="2880">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slide" Target="slides/slide14.xml"/><Relationship Id="rId22" Type="http://schemas.openxmlformats.org/officeDocument/2006/relationships/slide" Target="slides/slide16.xml"/><Relationship Id="rId21" Type="http://schemas.openxmlformats.org/officeDocument/2006/relationships/slide" Target="slides/slide15.xml"/><Relationship Id="rId24" Type="http://schemas.openxmlformats.org/officeDocument/2006/relationships/slide" Target="slides/slide18.xml"/><Relationship Id="rId23" Type="http://schemas.openxmlformats.org/officeDocument/2006/relationships/slide" Target="slides/slide17.xml"/><Relationship Id="rId1" Type="http://schemas.openxmlformats.org/officeDocument/2006/relationships/theme" Target="theme/theme3.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3.xml"/><Relationship Id="rId26" Type="http://schemas.openxmlformats.org/officeDocument/2006/relationships/slide" Target="slides/slide20.xml"/><Relationship Id="rId25" Type="http://schemas.openxmlformats.org/officeDocument/2006/relationships/slide" Target="slides/slide19.xml"/><Relationship Id="rId27" Type="http://schemas.openxmlformats.org/officeDocument/2006/relationships/slide" Target="slides/slide21.xml"/><Relationship Id="rId5" Type="http://schemas.openxmlformats.org/officeDocument/2006/relationships/slideMaster" Target="slideMasters/slideMaster2.xml"/><Relationship Id="rId6" Type="http://schemas.openxmlformats.org/officeDocument/2006/relationships/notesMaster" Target="notesMasters/notesMaster1.xml"/><Relationship Id="rId7" Type="http://schemas.openxmlformats.org/officeDocument/2006/relationships/slide" Target="slides/slide1.xml"/><Relationship Id="rId8" Type="http://schemas.openxmlformats.org/officeDocument/2006/relationships/slide" Target="slides/slide2.xml"/><Relationship Id="rId11" Type="http://schemas.openxmlformats.org/officeDocument/2006/relationships/slide" Target="slides/slide5.xml"/><Relationship Id="rId10" Type="http://schemas.openxmlformats.org/officeDocument/2006/relationships/slide" Target="slides/slide4.xml"/><Relationship Id="rId13" Type="http://schemas.openxmlformats.org/officeDocument/2006/relationships/slide" Target="slides/slide7.xml"/><Relationship Id="rId12" Type="http://schemas.openxmlformats.org/officeDocument/2006/relationships/slide" Target="slides/slide6.xml"/><Relationship Id="rId15" Type="http://schemas.openxmlformats.org/officeDocument/2006/relationships/slide" Target="slides/slide9.xml"/><Relationship Id="rId14" Type="http://schemas.openxmlformats.org/officeDocument/2006/relationships/slide" Target="slides/slide8.xml"/><Relationship Id="rId17" Type="http://schemas.openxmlformats.org/officeDocument/2006/relationships/slide" Target="slides/slide11.xml"/><Relationship Id="rId16" Type="http://schemas.openxmlformats.org/officeDocument/2006/relationships/slide" Target="slides/slide10.xml"/><Relationship Id="rId19" Type="http://schemas.openxmlformats.org/officeDocument/2006/relationships/slide" Target="slides/slide13.xml"/><Relationship Id="rId18"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2" name="Shape 52"/>
        <p:cNvGrpSpPr/>
        <p:nvPr/>
      </p:nvGrpSpPr>
      <p:grpSpPr>
        <a:xfrm>
          <a:off x="0" y="0"/>
          <a:ext cx="0" cy="0"/>
          <a:chOff x="0" y="0"/>
          <a:chExt cx="0" cy="0"/>
        </a:xfrm>
      </p:grpSpPr>
      <p:sp>
        <p:nvSpPr>
          <p:cNvPr id="53" name="Google Shape;53;g3df580656ea_2_2:notes"/>
          <p:cNvSpPr/>
          <p:nvPr>
            <p:ph idx="2" type="sldImg"/>
          </p:nvPr>
        </p:nvSpPr>
        <p:spPr>
          <a:xfrm>
            <a:off x="914400" y="1143000"/>
            <a:ext cx="73152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54" name="Google Shape;54;g3df580656ea_2_2:notes"/>
          <p:cNvSpPr txBox="1"/>
          <p:nvPr>
            <p:ph idx="1" type="body"/>
          </p:nvPr>
        </p:nvSpPr>
        <p:spPr>
          <a:xfrm>
            <a:off x="914400" y="4400550"/>
            <a:ext cx="7315200" cy="3600450"/>
          </a:xfrm>
          <a:prstGeom prst="rect">
            <a:avLst/>
          </a:prstGeom>
          <a:noFill/>
          <a:ln>
            <a:noFill/>
          </a:ln>
        </p:spPr>
        <p:txBody>
          <a:bodyPr anchorCtr="0" anchor="t" bIns="45700" lIns="91425" spcFirstLastPara="1" rIns="91425" wrap="square" tIns="45700">
            <a:noAutofit/>
          </a:bodyPr>
          <a:lstStyle/>
          <a:p>
            <a:pPr indent="0" lvl="0" marL="0" rtl="0" algn="l">
              <a:lnSpc>
                <a:spcPct val="115000"/>
              </a:lnSpc>
              <a:spcBef>
                <a:spcPts val="1200"/>
              </a:spcBef>
              <a:spcAft>
                <a:spcPts val="0"/>
              </a:spcAft>
              <a:buClr>
                <a:schemeClr val="dk1"/>
              </a:buClr>
              <a:buSzPts val="1100"/>
              <a:buFont typeface="Arial"/>
              <a:buNone/>
            </a:pPr>
            <a:r>
              <a:rPr b="1" lang="en">
                <a:solidFill>
                  <a:schemeClr val="dk1"/>
                </a:solidFill>
                <a:highlight>
                  <a:schemeClr val="accent4"/>
                </a:highlight>
              </a:rPr>
              <a:t>4.5 minutes total</a:t>
            </a:r>
            <a:endParaRPr b="1">
              <a:solidFill>
                <a:schemeClr val="dk1"/>
              </a:solidFill>
              <a:highlight>
                <a:schemeClr val="accent4"/>
              </a:highlight>
            </a:endParaRPr>
          </a:p>
          <a:p>
            <a:pPr indent="0" lvl="0" marL="0" rtl="0" algn="l">
              <a:lnSpc>
                <a:spcPct val="115000"/>
              </a:lnSpc>
              <a:spcBef>
                <a:spcPts val="1200"/>
              </a:spcBef>
              <a:spcAft>
                <a:spcPts val="0"/>
              </a:spcAft>
              <a:buClr>
                <a:schemeClr val="dk1"/>
              </a:buClr>
              <a:buSzPts val="1100"/>
              <a:buFont typeface="Arial"/>
              <a:buNone/>
            </a:pPr>
            <a:r>
              <a:rPr b="1" lang="en">
                <a:solidFill>
                  <a:schemeClr val="dk1"/>
                </a:solidFill>
              </a:rPr>
              <a:t>2 minutes wait while people enter and look around</a:t>
            </a:r>
            <a:endParaRPr b="1">
              <a:solidFill>
                <a:schemeClr val="dk1"/>
              </a:solidFill>
            </a:endParaRPr>
          </a:p>
          <a:p>
            <a:pPr indent="0" lvl="0" marL="0" rtl="0" algn="l">
              <a:lnSpc>
                <a:spcPct val="115000"/>
              </a:lnSpc>
              <a:spcBef>
                <a:spcPts val="1200"/>
              </a:spcBef>
              <a:spcAft>
                <a:spcPts val="0"/>
              </a:spcAft>
              <a:buClr>
                <a:schemeClr val="dk1"/>
              </a:buClr>
              <a:buSzPts val="1100"/>
              <a:buFont typeface="Arial"/>
              <a:buNone/>
            </a:pPr>
            <a:r>
              <a:rPr b="1" lang="en" sz="1200">
                <a:solidFill>
                  <a:schemeClr val="dk1"/>
                </a:solidFill>
              </a:rPr>
              <a:t>30 second introduction</a:t>
            </a:r>
            <a:endParaRPr b="1" sz="1200">
              <a:solidFill>
                <a:schemeClr val="dk1"/>
              </a:solidFill>
            </a:endParaRPr>
          </a:p>
          <a:p>
            <a:pPr indent="0" lvl="0" marL="0" rtl="0" algn="l">
              <a:lnSpc>
                <a:spcPct val="115000"/>
              </a:lnSpc>
              <a:spcBef>
                <a:spcPts val="1200"/>
              </a:spcBef>
              <a:spcAft>
                <a:spcPts val="0"/>
              </a:spcAft>
              <a:buSzPts val="1100"/>
              <a:buNone/>
            </a:pPr>
            <a:r>
              <a:rPr lang="en" sz="1400">
                <a:solidFill>
                  <a:schemeClr val="dk1"/>
                </a:solidFill>
              </a:rPr>
              <a:t>Welcome. I'm Tia Knuth, founder of JoyMath where I work to Rewild Mathematics and help people see the relationship of joy and math. </a:t>
            </a:r>
            <a:endParaRPr sz="1400">
              <a:solidFill>
                <a:schemeClr val="dk1"/>
              </a:solidFill>
            </a:endParaRPr>
          </a:p>
          <a:p>
            <a:pPr indent="0" lvl="0" marL="0" rtl="0" algn="l">
              <a:lnSpc>
                <a:spcPct val="115000"/>
              </a:lnSpc>
              <a:spcBef>
                <a:spcPts val="1200"/>
              </a:spcBef>
              <a:spcAft>
                <a:spcPts val="0"/>
              </a:spcAft>
              <a:buClr>
                <a:schemeClr val="dk1"/>
              </a:buClr>
              <a:buSzPts val="1100"/>
              <a:buFont typeface="Arial"/>
              <a:buNone/>
            </a:pPr>
            <a:r>
              <a:rPr lang="en" sz="1400">
                <a:solidFill>
                  <a:schemeClr val="dk1"/>
                </a:solidFill>
              </a:rPr>
              <a:t>Take a couple more minutes to read the room. Write something on the wall charts if something is already coming up for you.</a:t>
            </a:r>
            <a:endParaRPr sz="1400">
              <a:solidFill>
                <a:schemeClr val="dk1"/>
              </a:solidFill>
            </a:endParaRPr>
          </a:p>
          <a:p>
            <a:pPr indent="0" lvl="0" marL="0" rtl="0" algn="l">
              <a:lnSpc>
                <a:spcPct val="115000"/>
              </a:lnSpc>
              <a:spcBef>
                <a:spcPts val="1200"/>
              </a:spcBef>
              <a:spcAft>
                <a:spcPts val="0"/>
              </a:spcAft>
              <a:buClr>
                <a:schemeClr val="dk1"/>
              </a:buClr>
              <a:buSzPts val="1100"/>
              <a:buFont typeface="Arial"/>
              <a:buNone/>
            </a:pPr>
            <a:r>
              <a:rPr b="1" lang="en">
                <a:solidFill>
                  <a:schemeClr val="dk1"/>
                </a:solidFill>
              </a:rPr>
              <a:t>2 more minutes</a:t>
            </a:r>
            <a:endParaRPr b="1">
              <a:solidFill>
                <a:schemeClr val="dk1"/>
              </a:solidFill>
            </a:endParaRPr>
          </a:p>
          <a:p>
            <a:pPr indent="0" lvl="0" marL="0" rtl="0" algn="l">
              <a:spcBef>
                <a:spcPts val="1200"/>
              </a:spcBef>
              <a:spcAft>
                <a:spcPts val="0"/>
              </a:spcAft>
              <a:buNone/>
            </a:pPr>
            <a:r>
              <a:t/>
            </a:r>
            <a:endParaRPr/>
          </a:p>
        </p:txBody>
      </p:sp>
      <p:sp>
        <p:nvSpPr>
          <p:cNvPr id="55" name="Google Shape;55;g3df580656ea_2_2:notes"/>
          <p:cNvSpPr txBox="1"/>
          <p:nvPr>
            <p:ph idx="12" type="sldNum"/>
          </p:nvPr>
        </p:nvSpPr>
        <p:spPr>
          <a:xfrm>
            <a:off x="5179484" y="8685213"/>
            <a:ext cx="39624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
              <a:t>‹#›</a:t>
            </a:fld>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7" name="Shape 137"/>
        <p:cNvGrpSpPr/>
        <p:nvPr/>
      </p:nvGrpSpPr>
      <p:grpSpPr>
        <a:xfrm>
          <a:off x="0" y="0"/>
          <a:ext cx="0" cy="0"/>
          <a:chOff x="0" y="0"/>
          <a:chExt cx="0" cy="0"/>
        </a:xfrm>
      </p:grpSpPr>
      <p:sp>
        <p:nvSpPr>
          <p:cNvPr id="138" name="Google Shape;138;g3df580656ea_2_97:notes"/>
          <p:cNvSpPr/>
          <p:nvPr>
            <p:ph idx="2" type="sldImg"/>
          </p:nvPr>
        </p:nvSpPr>
        <p:spPr>
          <a:xfrm>
            <a:off x="914400" y="1143000"/>
            <a:ext cx="73152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39" name="Google Shape;139;g3df580656ea_2_97:notes"/>
          <p:cNvSpPr txBox="1"/>
          <p:nvPr>
            <p:ph idx="1" type="body"/>
          </p:nvPr>
        </p:nvSpPr>
        <p:spPr>
          <a:xfrm>
            <a:off x="914400" y="4400550"/>
            <a:ext cx="7315200" cy="3600450"/>
          </a:xfrm>
          <a:prstGeom prst="rect">
            <a:avLst/>
          </a:prstGeom>
          <a:noFill/>
          <a:ln>
            <a:noFill/>
          </a:ln>
        </p:spPr>
        <p:txBody>
          <a:bodyPr anchorCtr="0" anchor="t" bIns="45700" lIns="91425" spcFirstLastPara="1" rIns="91425" wrap="square" tIns="45700">
            <a:noAutofit/>
          </a:bodyPr>
          <a:lstStyle/>
          <a:p>
            <a:pPr indent="0" lvl="0" marL="0" rtl="0" algn="l">
              <a:lnSpc>
                <a:spcPct val="115000"/>
              </a:lnSpc>
              <a:spcBef>
                <a:spcPts val="1200"/>
              </a:spcBef>
              <a:spcAft>
                <a:spcPts val="0"/>
              </a:spcAft>
              <a:buSzPts val="1100"/>
              <a:buNone/>
            </a:pPr>
            <a:r>
              <a:rPr b="1" lang="en">
                <a:solidFill>
                  <a:schemeClr val="dk1"/>
                </a:solidFill>
                <a:highlight>
                  <a:schemeClr val="accent4"/>
                </a:highlight>
              </a:rPr>
              <a:t>6</a:t>
            </a:r>
            <a:r>
              <a:rPr b="1" lang="en">
                <a:solidFill>
                  <a:schemeClr val="dk1"/>
                </a:solidFill>
                <a:highlight>
                  <a:schemeClr val="accent4"/>
                </a:highlight>
              </a:rPr>
              <a:t> minutes total</a:t>
            </a:r>
            <a:endParaRPr b="1">
              <a:solidFill>
                <a:schemeClr val="dk1"/>
              </a:solidFill>
              <a:highlight>
                <a:schemeClr val="accent4"/>
              </a:highlight>
            </a:endParaRPr>
          </a:p>
          <a:p>
            <a:pPr indent="0" lvl="0" marL="0" rtl="0" algn="l">
              <a:lnSpc>
                <a:spcPct val="115000"/>
              </a:lnSpc>
              <a:spcBef>
                <a:spcPts val="1200"/>
              </a:spcBef>
              <a:spcAft>
                <a:spcPts val="0"/>
              </a:spcAft>
              <a:buClr>
                <a:schemeClr val="dk1"/>
              </a:buClr>
              <a:buSzPts val="1100"/>
              <a:buFont typeface="Arial"/>
              <a:buNone/>
            </a:pPr>
            <a:r>
              <a:rPr lang="en">
                <a:solidFill>
                  <a:schemeClr val="dk1"/>
                </a:solidFill>
                <a:highlight>
                  <a:schemeClr val="accent4"/>
                </a:highlight>
              </a:rPr>
              <a:t>3 minutes:</a:t>
            </a:r>
            <a:r>
              <a:rPr lang="en" sz="1400">
                <a:solidFill>
                  <a:schemeClr val="dk1"/>
                </a:solidFill>
              </a:rPr>
              <a:t> </a:t>
            </a:r>
            <a:r>
              <a:rPr lang="en" sz="1400">
                <a:solidFill>
                  <a:schemeClr val="dk1"/>
                </a:solidFill>
              </a:rPr>
              <a:t>Now we are going to apply mathematical pressure by </a:t>
            </a:r>
            <a:r>
              <a:rPr lang="en" sz="1400">
                <a:solidFill>
                  <a:schemeClr val="dk1"/>
                </a:solidFill>
              </a:rPr>
              <a:t>naming an assumption or something missing. </a:t>
            </a:r>
            <a:endParaRPr sz="1400">
              <a:solidFill>
                <a:schemeClr val="dk1"/>
              </a:solidFill>
            </a:endParaRPr>
          </a:p>
          <a:p>
            <a:pPr indent="0" lvl="0" marL="0" rtl="0" algn="l">
              <a:lnSpc>
                <a:spcPct val="115000"/>
              </a:lnSpc>
              <a:spcBef>
                <a:spcPts val="1200"/>
              </a:spcBef>
              <a:spcAft>
                <a:spcPts val="0"/>
              </a:spcAft>
              <a:buClr>
                <a:schemeClr val="dk1"/>
              </a:buClr>
              <a:buSzPts val="1100"/>
              <a:buFont typeface="Arial"/>
              <a:buNone/>
            </a:pPr>
            <a:r>
              <a:rPr lang="en" sz="1400">
                <a:solidFill>
                  <a:schemeClr val="dk1"/>
                </a:solidFill>
              </a:rPr>
              <a:t>Let's do it together as a room first. I'd like to hear from three different people.</a:t>
            </a:r>
            <a:endParaRPr sz="1400">
              <a:solidFill>
                <a:schemeClr val="dk1"/>
              </a:solidFill>
            </a:endParaRPr>
          </a:p>
          <a:p>
            <a:pPr indent="0" lvl="0" marL="0" rtl="0" algn="l">
              <a:lnSpc>
                <a:spcPct val="115000"/>
              </a:lnSpc>
              <a:spcBef>
                <a:spcPts val="1200"/>
              </a:spcBef>
              <a:spcAft>
                <a:spcPts val="0"/>
              </a:spcAft>
              <a:buClr>
                <a:schemeClr val="dk1"/>
              </a:buClr>
              <a:buSzPts val="1100"/>
              <a:buFont typeface="Arial"/>
              <a:buNone/>
            </a:pPr>
            <a:r>
              <a:rPr b="1" lang="en">
                <a:solidFill>
                  <a:schemeClr val="dk1"/>
                </a:solidFill>
              </a:rPr>
              <a:t>Pick one for the parking lot chart. (Parking Lot Attendant Role)</a:t>
            </a:r>
            <a:endParaRPr b="1">
              <a:solidFill>
                <a:schemeClr val="dk1"/>
              </a:solidFill>
            </a:endParaRPr>
          </a:p>
          <a:p>
            <a:pPr indent="0" lvl="0" marL="0" rtl="0" algn="l">
              <a:lnSpc>
                <a:spcPct val="115000"/>
              </a:lnSpc>
              <a:spcBef>
                <a:spcPts val="1200"/>
              </a:spcBef>
              <a:spcAft>
                <a:spcPts val="0"/>
              </a:spcAft>
              <a:buClr>
                <a:schemeClr val="dk1"/>
              </a:buClr>
              <a:buSzPts val="1100"/>
              <a:buFont typeface="Arial"/>
              <a:buNone/>
            </a:pPr>
            <a:r>
              <a:rPr lang="en" sz="1400">
                <a:solidFill>
                  <a:schemeClr val="dk1"/>
                </a:solidFill>
              </a:rPr>
              <a:t>Now (</a:t>
            </a:r>
            <a:r>
              <a:rPr b="1" lang="en">
                <a:solidFill>
                  <a:schemeClr val="dk1"/>
                </a:solidFill>
              </a:rPr>
              <a:t>original person</a:t>
            </a:r>
            <a:r>
              <a:rPr lang="en" sz="1400">
                <a:solidFill>
                  <a:schemeClr val="dk1"/>
                </a:solidFill>
              </a:rPr>
              <a:t>) feed that answer into your AI ChatBot.</a:t>
            </a:r>
            <a:endParaRPr sz="1400">
              <a:solidFill>
                <a:schemeClr val="dk1"/>
              </a:solidFill>
            </a:endParaRPr>
          </a:p>
          <a:p>
            <a:pPr indent="0" lvl="0" marL="0" rtl="0" algn="l">
              <a:lnSpc>
                <a:spcPct val="115000"/>
              </a:lnSpc>
              <a:spcBef>
                <a:spcPts val="1200"/>
              </a:spcBef>
              <a:spcAft>
                <a:spcPts val="0"/>
              </a:spcAft>
              <a:buSzPts val="1100"/>
              <a:buNone/>
            </a:pPr>
            <a:r>
              <a:rPr b="1" lang="en">
                <a:solidFill>
                  <a:schemeClr val="dk1"/>
                </a:solidFill>
              </a:rPr>
              <a:t>Have the same participant type the revised prompt. Wait for the response together. Ask them to read it outloud to the room</a:t>
            </a:r>
            <a:endParaRPr b="1">
              <a:solidFill>
                <a:schemeClr val="dk1"/>
              </a:solidFill>
            </a:endParaRPr>
          </a:p>
          <a:p>
            <a:pPr indent="0" lvl="0" marL="0" rtl="0" algn="l">
              <a:lnSpc>
                <a:spcPct val="115000"/>
              </a:lnSpc>
              <a:spcBef>
                <a:spcPts val="1200"/>
              </a:spcBef>
              <a:spcAft>
                <a:spcPts val="0"/>
              </a:spcAft>
              <a:buSzPts val="1100"/>
              <a:buNone/>
            </a:pPr>
            <a:r>
              <a:rPr lang="en" sz="1400">
                <a:solidFill>
                  <a:schemeClr val="dk1"/>
                </a:solidFill>
              </a:rPr>
              <a:t>What changed? </a:t>
            </a:r>
            <a:r>
              <a:rPr b="1" lang="en">
                <a:solidFill>
                  <a:schemeClr val="dk1"/>
                </a:solidFill>
              </a:rPr>
              <a:t>Elicit a couple responses.</a:t>
            </a:r>
            <a:endParaRPr b="1">
              <a:solidFill>
                <a:schemeClr val="dk1"/>
              </a:solidFill>
            </a:endParaRPr>
          </a:p>
          <a:p>
            <a:pPr indent="0" lvl="0" marL="0" rtl="0" algn="l">
              <a:lnSpc>
                <a:spcPct val="115000"/>
              </a:lnSpc>
              <a:spcBef>
                <a:spcPts val="1200"/>
              </a:spcBef>
              <a:spcAft>
                <a:spcPts val="0"/>
              </a:spcAft>
              <a:buClr>
                <a:schemeClr val="dk1"/>
              </a:buClr>
              <a:buSzPts val="1100"/>
              <a:buFont typeface="Arial"/>
              <a:buNone/>
            </a:pPr>
            <a:r>
              <a:rPr lang="en">
                <a:solidFill>
                  <a:schemeClr val="dk1"/>
                </a:solidFill>
                <a:highlight>
                  <a:schemeClr val="accent4"/>
                </a:highlight>
              </a:rPr>
              <a:t>3 minutes:</a:t>
            </a:r>
            <a:r>
              <a:rPr lang="en" sz="1400">
                <a:solidFill>
                  <a:schemeClr val="dk1"/>
                </a:solidFill>
              </a:rPr>
              <a:t> Now take a couple minutes to add your own missing conditions to your prompt.</a:t>
            </a:r>
            <a:endParaRPr sz="1400">
              <a:solidFill>
                <a:schemeClr val="dk1"/>
              </a:solidFill>
            </a:endParaRPr>
          </a:p>
          <a:p>
            <a:pPr indent="0" lvl="0" marL="0" rtl="0" algn="l">
              <a:lnSpc>
                <a:spcPct val="115000"/>
              </a:lnSpc>
              <a:spcBef>
                <a:spcPts val="1200"/>
              </a:spcBef>
              <a:spcAft>
                <a:spcPts val="0"/>
              </a:spcAft>
              <a:buClr>
                <a:schemeClr val="dk1"/>
              </a:buClr>
              <a:buSzPts val="1100"/>
              <a:buFont typeface="Arial"/>
              <a:buNone/>
            </a:pPr>
            <a:r>
              <a:rPr lang="en" sz="1400">
                <a:solidFill>
                  <a:schemeClr val="dk1"/>
                </a:solidFill>
              </a:rPr>
              <a:t>Then read and respond silently</a:t>
            </a:r>
            <a:endParaRPr sz="1400">
              <a:solidFill>
                <a:schemeClr val="dk1"/>
              </a:solidFill>
            </a:endParaRPr>
          </a:p>
          <a:p>
            <a:pPr indent="0" lvl="0" marL="0" rtl="0" algn="l">
              <a:lnSpc>
                <a:spcPct val="115000"/>
              </a:lnSpc>
              <a:spcBef>
                <a:spcPts val="1200"/>
              </a:spcBef>
              <a:spcAft>
                <a:spcPts val="0"/>
              </a:spcAft>
              <a:buClr>
                <a:schemeClr val="dk1"/>
              </a:buClr>
              <a:buSzPts val="1100"/>
              <a:buFont typeface="Arial"/>
              <a:buNone/>
            </a:pPr>
            <a:r>
              <a:t/>
            </a:r>
            <a:endParaRPr>
              <a:solidFill>
                <a:schemeClr val="dk1"/>
              </a:solidFill>
            </a:endParaRPr>
          </a:p>
          <a:p>
            <a:pPr indent="0" lvl="0" marL="0" rtl="0" algn="l">
              <a:lnSpc>
                <a:spcPct val="115000"/>
              </a:lnSpc>
              <a:spcBef>
                <a:spcPts val="1200"/>
              </a:spcBef>
              <a:spcAft>
                <a:spcPts val="1200"/>
              </a:spcAft>
              <a:buSzPts val="1100"/>
              <a:buNone/>
            </a:pPr>
            <a:r>
              <a:t/>
            </a:r>
            <a:endParaRPr sz="1400"/>
          </a:p>
        </p:txBody>
      </p:sp>
      <p:sp>
        <p:nvSpPr>
          <p:cNvPr id="140" name="Google Shape;140;g3df580656ea_2_97:notes"/>
          <p:cNvSpPr txBox="1"/>
          <p:nvPr>
            <p:ph idx="12" type="sldNum"/>
          </p:nvPr>
        </p:nvSpPr>
        <p:spPr>
          <a:xfrm>
            <a:off x="5179484" y="8685213"/>
            <a:ext cx="39624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
              <a:t>‹#›</a:t>
            </a:fld>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2" name="Shape 152"/>
        <p:cNvGrpSpPr/>
        <p:nvPr/>
      </p:nvGrpSpPr>
      <p:grpSpPr>
        <a:xfrm>
          <a:off x="0" y="0"/>
          <a:ext cx="0" cy="0"/>
          <a:chOff x="0" y="0"/>
          <a:chExt cx="0" cy="0"/>
        </a:xfrm>
      </p:grpSpPr>
      <p:sp>
        <p:nvSpPr>
          <p:cNvPr id="153" name="Google Shape;153;g3df580656ea_2_44:notes"/>
          <p:cNvSpPr/>
          <p:nvPr>
            <p:ph idx="2" type="sldImg"/>
          </p:nvPr>
        </p:nvSpPr>
        <p:spPr>
          <a:xfrm>
            <a:off x="914400" y="1143000"/>
            <a:ext cx="73152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54" name="Google Shape;154;g3df580656ea_2_44:notes"/>
          <p:cNvSpPr txBox="1"/>
          <p:nvPr>
            <p:ph idx="1" type="body"/>
          </p:nvPr>
        </p:nvSpPr>
        <p:spPr>
          <a:xfrm>
            <a:off x="914400" y="4400550"/>
            <a:ext cx="7315200" cy="3600450"/>
          </a:xfrm>
          <a:prstGeom prst="rect">
            <a:avLst/>
          </a:prstGeom>
          <a:noFill/>
          <a:ln>
            <a:noFill/>
          </a:ln>
        </p:spPr>
        <p:txBody>
          <a:bodyPr anchorCtr="0" anchor="t" bIns="45700" lIns="91425" spcFirstLastPara="1" rIns="91425" wrap="square" tIns="45700">
            <a:noAutofit/>
          </a:bodyPr>
          <a:lstStyle/>
          <a:p>
            <a:pPr indent="0" lvl="0" marL="0" rtl="0" algn="l">
              <a:lnSpc>
                <a:spcPct val="115000"/>
              </a:lnSpc>
              <a:spcBef>
                <a:spcPts val="1200"/>
              </a:spcBef>
              <a:spcAft>
                <a:spcPts val="0"/>
              </a:spcAft>
              <a:buSzPts val="1100"/>
              <a:buNone/>
            </a:pPr>
            <a:r>
              <a:rPr lang="en">
                <a:highlight>
                  <a:schemeClr val="accent4"/>
                </a:highlight>
              </a:rPr>
              <a:t>1 minute</a:t>
            </a:r>
            <a:endParaRPr>
              <a:highlight>
                <a:schemeClr val="accent4"/>
              </a:highlight>
            </a:endParaRPr>
          </a:p>
          <a:p>
            <a:pPr indent="0" lvl="0" marL="0" rtl="0" algn="l">
              <a:lnSpc>
                <a:spcPct val="115000"/>
              </a:lnSpc>
              <a:spcBef>
                <a:spcPts val="1200"/>
              </a:spcBef>
              <a:spcAft>
                <a:spcPts val="0"/>
              </a:spcAft>
              <a:buSzPts val="1100"/>
              <a:buNone/>
            </a:pPr>
            <a:r>
              <a:rPr b="1" lang="en"/>
              <a:t>Read slide title.</a:t>
            </a:r>
            <a:r>
              <a:rPr b="1" lang="en" sz="1400"/>
              <a:t> </a:t>
            </a:r>
            <a:endParaRPr b="1" sz="1400"/>
          </a:p>
          <a:p>
            <a:pPr indent="0" lvl="0" marL="0" rtl="0" algn="l">
              <a:lnSpc>
                <a:spcPct val="115000"/>
              </a:lnSpc>
              <a:spcBef>
                <a:spcPts val="1200"/>
              </a:spcBef>
              <a:spcAft>
                <a:spcPts val="0"/>
              </a:spcAft>
              <a:buSzPts val="1100"/>
              <a:buNone/>
            </a:pPr>
            <a:r>
              <a:rPr lang="en" sz="1400"/>
              <a:t>So why can't we just stop there? The response sounded reasonable.</a:t>
            </a:r>
            <a:endParaRPr sz="1400"/>
          </a:p>
          <a:p>
            <a:pPr indent="0" lvl="0" marL="0" rtl="0" algn="l">
              <a:lnSpc>
                <a:spcPct val="115000"/>
              </a:lnSpc>
              <a:spcBef>
                <a:spcPts val="1200"/>
              </a:spcBef>
              <a:spcAft>
                <a:spcPts val="0"/>
              </a:spcAft>
              <a:buSzPts val="1100"/>
              <a:buNone/>
            </a:pPr>
            <a:r>
              <a:rPr b="1" lang="en"/>
              <a:t>Point to the cascade.</a:t>
            </a:r>
            <a:endParaRPr b="1"/>
          </a:p>
          <a:p>
            <a:pPr indent="0" lvl="0" marL="0" rtl="0" algn="l">
              <a:lnSpc>
                <a:spcPct val="115000"/>
              </a:lnSpc>
              <a:spcBef>
                <a:spcPts val="1200"/>
              </a:spcBef>
              <a:spcAft>
                <a:spcPts val="0"/>
              </a:spcAft>
              <a:buSzPts val="1100"/>
              <a:buNone/>
            </a:pPr>
            <a:r>
              <a:rPr lang="en" sz="1400"/>
              <a:t>Because a flawed premise doesn't stay a flawed premise. It evolves. It becomes a flawed structure. That becomes flawed action. That becomes harm. And harm gets followed by blame — blame that lands on a teacher or a student rather than on the system that started it.</a:t>
            </a:r>
            <a:endParaRPr sz="1400"/>
          </a:p>
          <a:p>
            <a:pPr indent="0" lvl="0" marL="0" rtl="0" algn="l">
              <a:lnSpc>
                <a:spcPct val="115000"/>
              </a:lnSpc>
              <a:spcBef>
                <a:spcPts val="1200"/>
              </a:spcBef>
              <a:spcAft>
                <a:spcPts val="0"/>
              </a:spcAft>
              <a:buSzPts val="1100"/>
              <a:buNone/>
            </a:pPr>
            <a:r>
              <a:rPr lang="en" sz="1400"/>
              <a:t>This is why we interrogate early and often</a:t>
            </a:r>
            <a:endParaRPr sz="1400"/>
          </a:p>
          <a:p>
            <a:pPr indent="0" lvl="0" marL="0" rtl="0" algn="l">
              <a:spcBef>
                <a:spcPts val="1200"/>
              </a:spcBef>
              <a:spcAft>
                <a:spcPts val="0"/>
              </a:spcAft>
              <a:buNone/>
            </a:pPr>
            <a:r>
              <a:t/>
            </a:r>
            <a:endParaRPr/>
          </a:p>
        </p:txBody>
      </p:sp>
      <p:sp>
        <p:nvSpPr>
          <p:cNvPr id="155" name="Google Shape;155;g3df580656ea_2_44:notes"/>
          <p:cNvSpPr txBox="1"/>
          <p:nvPr>
            <p:ph idx="12" type="sldNum"/>
          </p:nvPr>
        </p:nvSpPr>
        <p:spPr>
          <a:xfrm>
            <a:off x="5179484" y="8685213"/>
            <a:ext cx="39624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
              <a:t>‹#›</a:t>
            </a:fld>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1" name="Shape 181"/>
        <p:cNvGrpSpPr/>
        <p:nvPr/>
      </p:nvGrpSpPr>
      <p:grpSpPr>
        <a:xfrm>
          <a:off x="0" y="0"/>
          <a:ext cx="0" cy="0"/>
          <a:chOff x="0" y="0"/>
          <a:chExt cx="0" cy="0"/>
        </a:xfrm>
      </p:grpSpPr>
      <p:sp>
        <p:nvSpPr>
          <p:cNvPr id="182" name="Google Shape;182;g3df580656ea_2_118:notes"/>
          <p:cNvSpPr/>
          <p:nvPr>
            <p:ph idx="2" type="sldImg"/>
          </p:nvPr>
        </p:nvSpPr>
        <p:spPr>
          <a:xfrm>
            <a:off x="914400" y="1143000"/>
            <a:ext cx="73152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83" name="Google Shape;183;g3df580656ea_2_118:notes"/>
          <p:cNvSpPr txBox="1"/>
          <p:nvPr>
            <p:ph idx="1" type="body"/>
          </p:nvPr>
        </p:nvSpPr>
        <p:spPr>
          <a:xfrm>
            <a:off x="914400" y="4400550"/>
            <a:ext cx="7315200" cy="3600450"/>
          </a:xfrm>
          <a:prstGeom prst="rect">
            <a:avLst/>
          </a:prstGeom>
          <a:noFill/>
          <a:ln>
            <a:noFill/>
          </a:ln>
        </p:spPr>
        <p:txBody>
          <a:bodyPr anchorCtr="0" anchor="t" bIns="45700" lIns="91425" spcFirstLastPara="1" rIns="91425" wrap="square" tIns="45700">
            <a:noAutofit/>
          </a:bodyPr>
          <a:lstStyle/>
          <a:p>
            <a:pPr indent="0" lvl="0" marL="0" rtl="0" algn="l">
              <a:lnSpc>
                <a:spcPct val="115000"/>
              </a:lnSpc>
              <a:spcBef>
                <a:spcPts val="1200"/>
              </a:spcBef>
              <a:spcAft>
                <a:spcPts val="0"/>
              </a:spcAft>
              <a:buClr>
                <a:schemeClr val="dk1"/>
              </a:buClr>
              <a:buSzPts val="1100"/>
              <a:buFont typeface="Arial"/>
              <a:buNone/>
            </a:pPr>
            <a:r>
              <a:rPr b="1" lang="en">
                <a:highlight>
                  <a:schemeClr val="accent4"/>
                </a:highlight>
              </a:rPr>
              <a:t>30 seconds</a:t>
            </a:r>
            <a:endParaRPr b="1">
              <a:highlight>
                <a:schemeClr val="accent4"/>
              </a:highlight>
            </a:endParaRPr>
          </a:p>
          <a:p>
            <a:pPr indent="0" lvl="0" marL="0" rtl="0" algn="l">
              <a:lnSpc>
                <a:spcPct val="115000"/>
              </a:lnSpc>
              <a:spcBef>
                <a:spcPts val="1200"/>
              </a:spcBef>
              <a:spcAft>
                <a:spcPts val="0"/>
              </a:spcAft>
              <a:buClr>
                <a:schemeClr val="dk1"/>
              </a:buClr>
              <a:buSzPts val="1100"/>
              <a:buFont typeface="Arial"/>
              <a:buNone/>
            </a:pPr>
            <a:r>
              <a:rPr lang="en" sz="1400">
                <a:solidFill>
                  <a:schemeClr val="dk1"/>
                </a:solidFill>
              </a:rPr>
              <a:t>Mathematical pressure is the tool. But before we use it well, we have to keep asking: how do I actually know this? That critical question underneath everything is epistemology.</a:t>
            </a:r>
            <a:endParaRPr sz="1400">
              <a:solidFill>
                <a:schemeClr val="dk1"/>
              </a:solidFill>
            </a:endParaRPr>
          </a:p>
          <a:p>
            <a:pPr indent="0" lvl="0" marL="0" rtl="0" algn="l">
              <a:lnSpc>
                <a:spcPct val="115000"/>
              </a:lnSpc>
              <a:spcBef>
                <a:spcPts val="1200"/>
              </a:spcBef>
              <a:spcAft>
                <a:spcPts val="0"/>
              </a:spcAft>
              <a:buClr>
                <a:schemeClr val="dk1"/>
              </a:buClr>
              <a:buSzPts val="1100"/>
              <a:buFont typeface="Arial"/>
              <a:buNone/>
            </a:pPr>
            <a:r>
              <a:rPr b="1" lang="en" sz="1400"/>
              <a:t>Read </a:t>
            </a:r>
            <a:endParaRPr b="1" sz="1400"/>
          </a:p>
          <a:p>
            <a:pPr indent="0" lvl="0" marL="0" rtl="0" algn="l">
              <a:lnSpc>
                <a:spcPct val="115000"/>
              </a:lnSpc>
              <a:spcBef>
                <a:spcPts val="1200"/>
              </a:spcBef>
              <a:spcAft>
                <a:spcPts val="0"/>
              </a:spcAft>
              <a:buClr>
                <a:schemeClr val="dk1"/>
              </a:buClr>
              <a:buSzPts val="1100"/>
              <a:buFont typeface="Arial"/>
              <a:buNone/>
            </a:pPr>
            <a:r>
              <a:rPr lang="en" sz="1400"/>
              <a:t>if you never ask it, of the AI, of yourself, of your students, confident nonsense survives.</a:t>
            </a:r>
            <a:endParaRPr b="1"/>
          </a:p>
          <a:p>
            <a:pPr indent="0" lvl="0" marL="0" rtl="0" algn="l">
              <a:spcBef>
                <a:spcPts val="1200"/>
              </a:spcBef>
              <a:spcAft>
                <a:spcPts val="0"/>
              </a:spcAft>
              <a:buNone/>
            </a:pPr>
            <a:r>
              <a:t/>
            </a:r>
            <a:endParaRPr/>
          </a:p>
        </p:txBody>
      </p:sp>
      <p:sp>
        <p:nvSpPr>
          <p:cNvPr id="184" name="Google Shape;184;g3df580656ea_2_118:notes"/>
          <p:cNvSpPr txBox="1"/>
          <p:nvPr>
            <p:ph idx="12" type="sldNum"/>
          </p:nvPr>
        </p:nvSpPr>
        <p:spPr>
          <a:xfrm>
            <a:off x="5179484" y="8685213"/>
            <a:ext cx="39624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
              <a:t>‹#›</a:t>
            </a:fld>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9" name="Shape 189"/>
        <p:cNvGrpSpPr/>
        <p:nvPr/>
      </p:nvGrpSpPr>
      <p:grpSpPr>
        <a:xfrm>
          <a:off x="0" y="0"/>
          <a:ext cx="0" cy="0"/>
          <a:chOff x="0" y="0"/>
          <a:chExt cx="0" cy="0"/>
        </a:xfrm>
      </p:grpSpPr>
      <p:sp>
        <p:nvSpPr>
          <p:cNvPr id="190" name="Google Shape;190;g3df580656ea_2_125:notes"/>
          <p:cNvSpPr/>
          <p:nvPr>
            <p:ph idx="2" type="sldImg"/>
          </p:nvPr>
        </p:nvSpPr>
        <p:spPr>
          <a:xfrm>
            <a:off x="914400" y="1143000"/>
            <a:ext cx="73152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91" name="Google Shape;191;g3df580656ea_2_125:notes"/>
          <p:cNvSpPr txBox="1"/>
          <p:nvPr>
            <p:ph idx="1" type="body"/>
          </p:nvPr>
        </p:nvSpPr>
        <p:spPr>
          <a:xfrm>
            <a:off x="914400" y="4400550"/>
            <a:ext cx="7315200" cy="3600450"/>
          </a:xfrm>
          <a:prstGeom prst="rect">
            <a:avLst/>
          </a:prstGeom>
          <a:noFill/>
          <a:ln>
            <a:noFill/>
          </a:ln>
        </p:spPr>
        <p:txBody>
          <a:bodyPr anchorCtr="0" anchor="t" bIns="45700" lIns="91425" spcFirstLastPara="1" rIns="91425" wrap="square" tIns="45700">
            <a:noAutofit/>
          </a:bodyPr>
          <a:lstStyle/>
          <a:p>
            <a:pPr indent="0" lvl="0" marL="0" rtl="0" algn="l">
              <a:lnSpc>
                <a:spcPct val="115000"/>
              </a:lnSpc>
              <a:spcBef>
                <a:spcPts val="1200"/>
              </a:spcBef>
              <a:spcAft>
                <a:spcPts val="0"/>
              </a:spcAft>
              <a:buSzPts val="1100"/>
              <a:buNone/>
            </a:pPr>
            <a:r>
              <a:rPr b="1" lang="en">
                <a:highlight>
                  <a:schemeClr val="accent4"/>
                </a:highlight>
              </a:rPr>
              <a:t>1 minute</a:t>
            </a:r>
            <a:endParaRPr>
              <a:solidFill>
                <a:schemeClr val="dk1"/>
              </a:solidFill>
            </a:endParaRPr>
          </a:p>
          <a:p>
            <a:pPr indent="0" lvl="0" marL="0" rtl="0" algn="l">
              <a:lnSpc>
                <a:spcPct val="115000"/>
              </a:lnSpc>
              <a:spcBef>
                <a:spcPts val="1200"/>
              </a:spcBef>
              <a:spcAft>
                <a:spcPts val="0"/>
              </a:spcAft>
              <a:buClr>
                <a:schemeClr val="dk1"/>
              </a:buClr>
              <a:buSzPts val="1100"/>
              <a:buFont typeface="Arial"/>
              <a:buNone/>
            </a:pPr>
            <a:r>
              <a:rPr i="1" lang="en">
                <a:solidFill>
                  <a:schemeClr val="dk1"/>
                </a:solidFill>
              </a:rPr>
              <a:t>This is where your values come in — your school's mission, your teaching principles, what you can justify. In your breakout groups you'll feed something you value directly into your prompt. We'll see what that changes.</a:t>
            </a:r>
            <a:endParaRPr sz="1400"/>
          </a:p>
          <a:p>
            <a:pPr indent="0" lvl="0" marL="0" rtl="0" algn="l">
              <a:lnSpc>
                <a:spcPct val="115000"/>
              </a:lnSpc>
              <a:spcBef>
                <a:spcPts val="1200"/>
              </a:spcBef>
              <a:spcAft>
                <a:spcPts val="0"/>
              </a:spcAft>
              <a:buClr>
                <a:schemeClr val="dk1"/>
              </a:buClr>
              <a:buSzPts val="1100"/>
              <a:buFont typeface="Arial"/>
              <a:buNone/>
            </a:pPr>
            <a:r>
              <a:rPr lang="en" sz="1400"/>
              <a:t>Epistemology tells us how we know. Ethics asks what we do with what we know.</a:t>
            </a:r>
            <a:endParaRPr sz="1400"/>
          </a:p>
          <a:p>
            <a:pPr indent="0" lvl="0" marL="0" rtl="0" algn="l">
              <a:lnSpc>
                <a:spcPct val="115000"/>
              </a:lnSpc>
              <a:spcBef>
                <a:spcPts val="1200"/>
              </a:spcBef>
              <a:spcAft>
                <a:spcPts val="0"/>
              </a:spcAft>
              <a:buClr>
                <a:schemeClr val="dk1"/>
              </a:buClr>
              <a:buSzPts val="1100"/>
              <a:buFont typeface="Arial"/>
              <a:buNone/>
            </a:pPr>
            <a:r>
              <a:rPr b="1" lang="en"/>
              <a:t>Read the slide.</a:t>
            </a:r>
            <a:endParaRPr b="1"/>
          </a:p>
          <a:p>
            <a:pPr indent="0" lvl="0" marL="0" rtl="0" algn="l">
              <a:lnSpc>
                <a:spcPct val="115000"/>
              </a:lnSpc>
              <a:spcBef>
                <a:spcPts val="1200"/>
              </a:spcBef>
              <a:spcAft>
                <a:spcPts val="0"/>
              </a:spcAft>
              <a:buClr>
                <a:schemeClr val="dk1"/>
              </a:buClr>
              <a:buSzPts val="1100"/>
              <a:buFont typeface="Arial"/>
              <a:buNone/>
            </a:pPr>
            <a:r>
              <a:rPr lang="en" sz="1400">
                <a:solidFill>
                  <a:schemeClr val="dk1"/>
                </a:solidFill>
              </a:rPr>
              <a:t>This is where your values come in — your school's mission, your teaching principles, what you can justify. In your breakout groups you'll feed something you value directly into your prompt. We'll see what that changes.</a:t>
            </a:r>
            <a:endParaRPr sz="1700"/>
          </a:p>
          <a:p>
            <a:pPr indent="0" lvl="0" marL="0" rtl="0" algn="l">
              <a:spcBef>
                <a:spcPts val="1200"/>
              </a:spcBef>
              <a:spcAft>
                <a:spcPts val="0"/>
              </a:spcAft>
              <a:buNone/>
            </a:pPr>
            <a:r>
              <a:t/>
            </a:r>
            <a:endParaRPr/>
          </a:p>
        </p:txBody>
      </p:sp>
      <p:sp>
        <p:nvSpPr>
          <p:cNvPr id="192" name="Google Shape;192;g3df580656ea_2_125:notes"/>
          <p:cNvSpPr txBox="1"/>
          <p:nvPr>
            <p:ph idx="12" type="sldNum"/>
          </p:nvPr>
        </p:nvSpPr>
        <p:spPr>
          <a:xfrm>
            <a:off x="5179484" y="8685213"/>
            <a:ext cx="39624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
              <a:t>‹#›</a:t>
            </a:fld>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9" name="Shape 199"/>
        <p:cNvGrpSpPr/>
        <p:nvPr/>
      </p:nvGrpSpPr>
      <p:grpSpPr>
        <a:xfrm>
          <a:off x="0" y="0"/>
          <a:ext cx="0" cy="0"/>
          <a:chOff x="0" y="0"/>
          <a:chExt cx="0" cy="0"/>
        </a:xfrm>
      </p:grpSpPr>
      <p:sp>
        <p:nvSpPr>
          <p:cNvPr id="200" name="Google Shape;200;g3df580656ea_2_135:notes"/>
          <p:cNvSpPr/>
          <p:nvPr>
            <p:ph idx="2" type="sldImg"/>
          </p:nvPr>
        </p:nvSpPr>
        <p:spPr>
          <a:xfrm>
            <a:off x="914400" y="1143000"/>
            <a:ext cx="73152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01" name="Google Shape;201;g3df580656ea_2_135:notes"/>
          <p:cNvSpPr txBox="1"/>
          <p:nvPr>
            <p:ph idx="1" type="body"/>
          </p:nvPr>
        </p:nvSpPr>
        <p:spPr>
          <a:xfrm>
            <a:off x="914400" y="4400550"/>
            <a:ext cx="7315200" cy="3600450"/>
          </a:xfrm>
          <a:prstGeom prst="rect">
            <a:avLst/>
          </a:prstGeom>
          <a:noFill/>
          <a:ln>
            <a:noFill/>
          </a:ln>
        </p:spPr>
        <p:txBody>
          <a:bodyPr anchorCtr="0" anchor="t" bIns="45700" lIns="91425" spcFirstLastPara="1" rIns="91425" wrap="square" tIns="45700">
            <a:noAutofit/>
          </a:bodyPr>
          <a:lstStyle/>
          <a:p>
            <a:pPr indent="0" lvl="0" marL="0" rtl="0" algn="l">
              <a:lnSpc>
                <a:spcPct val="115000"/>
              </a:lnSpc>
              <a:spcBef>
                <a:spcPts val="1200"/>
              </a:spcBef>
              <a:spcAft>
                <a:spcPts val="0"/>
              </a:spcAft>
              <a:buSzPts val="1100"/>
              <a:buNone/>
            </a:pPr>
            <a:r>
              <a:rPr b="1" lang="en">
                <a:solidFill>
                  <a:schemeClr val="dk1"/>
                </a:solidFill>
                <a:highlight>
                  <a:schemeClr val="accent4"/>
                </a:highlight>
              </a:rPr>
              <a:t>2</a:t>
            </a:r>
            <a:r>
              <a:rPr b="1" lang="en">
                <a:solidFill>
                  <a:schemeClr val="dk1"/>
                </a:solidFill>
                <a:highlight>
                  <a:schemeClr val="accent4"/>
                </a:highlight>
              </a:rPr>
              <a:t> minutes</a:t>
            </a:r>
            <a:endParaRPr>
              <a:highlight>
                <a:schemeClr val="accent4"/>
              </a:highlight>
            </a:endParaRPr>
          </a:p>
          <a:p>
            <a:pPr indent="0" lvl="0" marL="0" rtl="0" algn="l">
              <a:lnSpc>
                <a:spcPct val="115000"/>
              </a:lnSpc>
              <a:spcBef>
                <a:spcPts val="1200"/>
              </a:spcBef>
              <a:spcAft>
                <a:spcPts val="0"/>
              </a:spcAft>
              <a:buSzPts val="1100"/>
              <a:buNone/>
            </a:pPr>
            <a:r>
              <a:rPr b="1" lang="en">
                <a:solidFill>
                  <a:schemeClr val="dk1"/>
                </a:solidFill>
              </a:rPr>
              <a:t>Point left</a:t>
            </a:r>
            <a:endParaRPr b="1">
              <a:solidFill>
                <a:schemeClr val="dk1"/>
              </a:solidFill>
            </a:endParaRPr>
          </a:p>
          <a:p>
            <a:pPr indent="0" lvl="0" marL="0" rtl="0" algn="l">
              <a:lnSpc>
                <a:spcPct val="115000"/>
              </a:lnSpc>
              <a:spcBef>
                <a:spcPts val="1200"/>
              </a:spcBef>
              <a:spcAft>
                <a:spcPts val="0"/>
              </a:spcAft>
              <a:buClr>
                <a:schemeClr val="dk1"/>
              </a:buClr>
              <a:buSzPts val="1100"/>
              <a:buFont typeface="Arial"/>
              <a:buNone/>
            </a:pPr>
            <a:r>
              <a:rPr lang="en" sz="1400">
                <a:solidFill>
                  <a:schemeClr val="dk1"/>
                </a:solidFill>
              </a:rPr>
              <a:t>Mathematical pressure–– Rigorous, but without direction. It can optimize for anything, including harm. There's a famous AI thought experiment about this: a paperclip maximizer that destroys everything in pursuit of one goal. Method without values.</a:t>
            </a:r>
            <a:endParaRPr sz="1400">
              <a:solidFill>
                <a:schemeClr val="dk1"/>
              </a:solidFill>
            </a:endParaRPr>
          </a:p>
          <a:p>
            <a:pPr indent="0" lvl="0" marL="0" rtl="0" algn="l">
              <a:lnSpc>
                <a:spcPct val="115000"/>
              </a:lnSpc>
              <a:spcBef>
                <a:spcPts val="1200"/>
              </a:spcBef>
              <a:spcAft>
                <a:spcPts val="0"/>
              </a:spcAft>
              <a:buClr>
                <a:schemeClr val="dk1"/>
              </a:buClr>
              <a:buSzPts val="1100"/>
              <a:buFont typeface="Arial"/>
              <a:buNone/>
            </a:pPr>
            <a:r>
              <a:rPr b="1" lang="en">
                <a:solidFill>
                  <a:schemeClr val="dk1"/>
                </a:solidFill>
              </a:rPr>
              <a:t>Point right.</a:t>
            </a:r>
            <a:endParaRPr b="1">
              <a:solidFill>
                <a:schemeClr val="dk1"/>
              </a:solidFill>
            </a:endParaRPr>
          </a:p>
          <a:p>
            <a:pPr indent="0" lvl="0" marL="0" rtl="0" algn="l">
              <a:lnSpc>
                <a:spcPct val="115000"/>
              </a:lnSpc>
              <a:spcBef>
                <a:spcPts val="1200"/>
              </a:spcBef>
              <a:spcAft>
                <a:spcPts val="0"/>
              </a:spcAft>
              <a:buSzPts val="1100"/>
              <a:buNone/>
            </a:pPr>
            <a:r>
              <a:rPr lang="en" sz="1400">
                <a:solidFill>
                  <a:schemeClr val="dk1"/>
                </a:solidFill>
              </a:rPr>
              <a:t>Ethics — the desire without the means. Values without method, disguised as good intentions.</a:t>
            </a:r>
            <a:endParaRPr sz="1400">
              <a:solidFill>
                <a:schemeClr val="dk1"/>
              </a:solidFill>
            </a:endParaRPr>
          </a:p>
          <a:p>
            <a:pPr indent="0" lvl="0" marL="0" rtl="0" algn="l">
              <a:lnSpc>
                <a:spcPct val="115000"/>
              </a:lnSpc>
              <a:spcBef>
                <a:spcPts val="1200"/>
              </a:spcBef>
              <a:spcAft>
                <a:spcPts val="0"/>
              </a:spcAft>
              <a:buSzPts val="1100"/>
              <a:buNone/>
            </a:pPr>
            <a:r>
              <a:rPr b="1" lang="en">
                <a:solidFill>
                  <a:schemeClr val="dk1"/>
                </a:solidFill>
              </a:rPr>
              <a:t>Pause.</a:t>
            </a:r>
            <a:endParaRPr b="1">
              <a:solidFill>
                <a:schemeClr val="dk1"/>
              </a:solidFill>
            </a:endParaRPr>
          </a:p>
          <a:p>
            <a:pPr indent="0" lvl="0" marL="0" rtl="0" algn="l">
              <a:lnSpc>
                <a:spcPct val="115000"/>
              </a:lnSpc>
              <a:spcBef>
                <a:spcPts val="1200"/>
              </a:spcBef>
              <a:spcAft>
                <a:spcPts val="0"/>
              </a:spcAft>
              <a:buSzPts val="1100"/>
              <a:buNone/>
            </a:pPr>
            <a:r>
              <a:rPr lang="en" sz="1400">
                <a:solidFill>
                  <a:schemeClr val="dk1"/>
                </a:solidFill>
              </a:rPr>
              <a:t>How many of you have read your district's mission statement and thought — yes, this is exactly right. And then gone back to your classroom and had no idea how to actually do it?</a:t>
            </a:r>
            <a:endParaRPr sz="1400">
              <a:solidFill>
                <a:schemeClr val="dk1"/>
              </a:solidFill>
            </a:endParaRPr>
          </a:p>
          <a:p>
            <a:pPr indent="0" lvl="0" marL="0" rtl="0" algn="l">
              <a:lnSpc>
                <a:spcPct val="115000"/>
              </a:lnSpc>
              <a:spcBef>
                <a:spcPts val="1200"/>
              </a:spcBef>
              <a:spcAft>
                <a:spcPts val="0"/>
              </a:spcAft>
              <a:buSzPts val="1100"/>
              <a:buNone/>
            </a:pPr>
            <a:r>
              <a:rPr b="1" lang="en">
                <a:solidFill>
                  <a:schemeClr val="dk1"/>
                </a:solidFill>
              </a:rPr>
              <a:t>Let the room react.</a:t>
            </a:r>
            <a:endParaRPr b="1">
              <a:solidFill>
                <a:schemeClr val="dk1"/>
              </a:solidFill>
            </a:endParaRPr>
          </a:p>
          <a:p>
            <a:pPr indent="0" lvl="0" marL="0" rtl="0" algn="l">
              <a:lnSpc>
                <a:spcPct val="115000"/>
              </a:lnSpc>
              <a:spcBef>
                <a:spcPts val="1200"/>
              </a:spcBef>
              <a:spcAft>
                <a:spcPts val="0"/>
              </a:spcAft>
              <a:buClr>
                <a:schemeClr val="dk1"/>
              </a:buClr>
              <a:buSzPts val="1100"/>
              <a:buFont typeface="Arial"/>
              <a:buNone/>
            </a:pPr>
            <a:r>
              <a:rPr lang="en" sz="1400">
                <a:solidFill>
                  <a:schemeClr val="dk1"/>
                </a:solidFill>
              </a:rPr>
              <a:t>That's ethics without method. The values are real, but he structure doesn't hold them.</a:t>
            </a:r>
            <a:endParaRPr sz="1400">
              <a:solidFill>
                <a:schemeClr val="dk1"/>
              </a:solidFill>
            </a:endParaRPr>
          </a:p>
          <a:p>
            <a:pPr indent="0" lvl="0" marL="0" rtl="0" algn="l">
              <a:lnSpc>
                <a:spcPct val="115000"/>
              </a:lnSpc>
              <a:spcBef>
                <a:spcPts val="1200"/>
              </a:spcBef>
              <a:spcAft>
                <a:spcPts val="0"/>
              </a:spcAft>
              <a:buClr>
                <a:schemeClr val="dk1"/>
              </a:buClr>
              <a:buSzPts val="1100"/>
              <a:buFont typeface="Arial"/>
              <a:buNone/>
            </a:pPr>
            <a:r>
              <a:rPr b="1" lang="en">
                <a:solidFill>
                  <a:schemeClr val="dk1"/>
                </a:solidFill>
              </a:rPr>
              <a:t>Point to center.</a:t>
            </a:r>
            <a:endParaRPr b="1">
              <a:solidFill>
                <a:schemeClr val="dk1"/>
              </a:solidFill>
            </a:endParaRPr>
          </a:p>
          <a:p>
            <a:pPr indent="0" lvl="0" marL="0" rtl="0" algn="l">
              <a:lnSpc>
                <a:spcPct val="115000"/>
              </a:lnSpc>
              <a:spcBef>
                <a:spcPts val="1200"/>
              </a:spcBef>
              <a:spcAft>
                <a:spcPts val="0"/>
              </a:spcAft>
              <a:buClr>
                <a:schemeClr val="dk1"/>
              </a:buClr>
              <a:buSzPts val="1100"/>
              <a:buFont typeface="Arial"/>
              <a:buNone/>
            </a:pPr>
            <a:r>
              <a:rPr lang="en" sz="1400">
                <a:solidFill>
                  <a:schemeClr val="dk1"/>
                </a:solidFill>
              </a:rPr>
              <a:t>Together — equity. Not a goal you chase. What emerges when you practice justified action consistently. Mathematical pressure gives you the method. Ethics gives you the direction. Together they produce equity.</a:t>
            </a:r>
            <a:endParaRPr sz="1400">
              <a:solidFill>
                <a:schemeClr val="dk1"/>
              </a:solidFill>
            </a:endParaRPr>
          </a:p>
          <a:p>
            <a:pPr indent="0" lvl="0" marL="0" rtl="0" algn="l">
              <a:lnSpc>
                <a:spcPct val="115000"/>
              </a:lnSpc>
              <a:spcBef>
                <a:spcPts val="1200"/>
              </a:spcBef>
              <a:spcAft>
                <a:spcPts val="0"/>
              </a:spcAft>
              <a:buClr>
                <a:schemeClr val="dk1"/>
              </a:buClr>
              <a:buSzPts val="1100"/>
              <a:buFont typeface="Arial"/>
              <a:buNone/>
            </a:pPr>
            <a:r>
              <a:rPr b="1" lang="en">
                <a:solidFill>
                  <a:schemeClr val="dk1"/>
                </a:solidFill>
              </a:rPr>
              <a:t>Point to outer ring.</a:t>
            </a:r>
            <a:endParaRPr b="1">
              <a:solidFill>
                <a:schemeClr val="dk1"/>
              </a:solidFill>
            </a:endParaRPr>
          </a:p>
          <a:p>
            <a:pPr indent="0" lvl="0" marL="0" rtl="0" algn="l">
              <a:lnSpc>
                <a:spcPct val="115000"/>
              </a:lnSpc>
              <a:spcBef>
                <a:spcPts val="1200"/>
              </a:spcBef>
              <a:spcAft>
                <a:spcPts val="0"/>
              </a:spcAft>
              <a:buClr>
                <a:schemeClr val="dk1"/>
              </a:buClr>
              <a:buSzPts val="1100"/>
              <a:buFont typeface="Arial"/>
              <a:buNone/>
            </a:pPr>
            <a:r>
              <a:rPr lang="en" sz="1400">
                <a:solidFill>
                  <a:schemeClr val="dk1"/>
                </a:solidFill>
              </a:rPr>
              <a:t>Epistemology holds it all. The commitment to keep asking how we know.</a:t>
            </a:r>
            <a:endParaRPr i="1">
              <a:solidFill>
                <a:schemeClr val="dk1"/>
              </a:solidFill>
            </a:endParaRPr>
          </a:p>
          <a:p>
            <a:pPr indent="0" lvl="0" marL="0" rtl="0" algn="l">
              <a:lnSpc>
                <a:spcPct val="115000"/>
              </a:lnSpc>
              <a:spcBef>
                <a:spcPts val="1200"/>
              </a:spcBef>
              <a:spcAft>
                <a:spcPts val="0"/>
              </a:spcAft>
              <a:buClr>
                <a:schemeClr val="dk1"/>
              </a:buClr>
              <a:buSzPts val="1100"/>
              <a:buFont typeface="Arial"/>
              <a:buNone/>
            </a:pPr>
            <a:r>
              <a:t/>
            </a:r>
            <a:endParaRPr i="1">
              <a:solidFill>
                <a:schemeClr val="dk1"/>
              </a:solidFill>
            </a:endParaRPr>
          </a:p>
          <a:p>
            <a:pPr indent="0" lvl="0" marL="0" rtl="0" algn="l">
              <a:lnSpc>
                <a:spcPct val="115000"/>
              </a:lnSpc>
              <a:spcBef>
                <a:spcPts val="1200"/>
              </a:spcBef>
              <a:spcAft>
                <a:spcPts val="0"/>
              </a:spcAft>
              <a:buClr>
                <a:schemeClr val="dk1"/>
              </a:buClr>
              <a:buSzPts val="1100"/>
              <a:buFont typeface="Arial"/>
              <a:buNone/>
            </a:pPr>
            <a:r>
              <a:t/>
            </a:r>
            <a:endParaRPr>
              <a:solidFill>
                <a:schemeClr val="dk1"/>
              </a:solidFill>
            </a:endParaRPr>
          </a:p>
          <a:p>
            <a:pPr indent="0" lvl="0" marL="0" rtl="0" algn="l">
              <a:lnSpc>
                <a:spcPct val="115000"/>
              </a:lnSpc>
              <a:spcBef>
                <a:spcPts val="1200"/>
              </a:spcBef>
              <a:spcAft>
                <a:spcPts val="0"/>
              </a:spcAft>
              <a:buClr>
                <a:schemeClr val="dk1"/>
              </a:buClr>
              <a:buSzPts val="1100"/>
              <a:buFont typeface="Arial"/>
              <a:buNone/>
            </a:pPr>
            <a:r>
              <a:t/>
            </a:r>
            <a:endParaRPr>
              <a:solidFill>
                <a:schemeClr val="dk1"/>
              </a:solidFill>
            </a:endParaRPr>
          </a:p>
          <a:p>
            <a:pPr indent="0" lvl="0" marL="0" rtl="0" algn="l">
              <a:lnSpc>
                <a:spcPct val="115000"/>
              </a:lnSpc>
              <a:spcBef>
                <a:spcPts val="0"/>
              </a:spcBef>
              <a:spcAft>
                <a:spcPts val="0"/>
              </a:spcAft>
              <a:buClr>
                <a:schemeClr val="dk1"/>
              </a:buClr>
              <a:buSzPts val="1100"/>
              <a:buFont typeface="Arial"/>
              <a:buNone/>
            </a:pPr>
            <a:r>
              <a:t/>
            </a:r>
            <a:endParaRPr>
              <a:solidFill>
                <a:schemeClr val="dk1"/>
              </a:solidFill>
            </a:endParaRPr>
          </a:p>
          <a:p>
            <a:pPr indent="0" lvl="0" marL="0" rtl="0" algn="l">
              <a:spcBef>
                <a:spcPts val="0"/>
              </a:spcBef>
              <a:spcAft>
                <a:spcPts val="0"/>
              </a:spcAft>
              <a:buNone/>
            </a:pPr>
            <a:r>
              <a:t/>
            </a:r>
            <a:endParaRPr sz="1400"/>
          </a:p>
        </p:txBody>
      </p:sp>
      <p:sp>
        <p:nvSpPr>
          <p:cNvPr id="202" name="Google Shape;202;g3df580656ea_2_135:notes"/>
          <p:cNvSpPr txBox="1"/>
          <p:nvPr>
            <p:ph idx="12" type="sldNum"/>
          </p:nvPr>
        </p:nvSpPr>
        <p:spPr>
          <a:xfrm>
            <a:off x="5179484" y="8685213"/>
            <a:ext cx="39624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
              <a:t>‹#›</a:t>
            </a:fld>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8" name="Shape 218"/>
        <p:cNvGrpSpPr/>
        <p:nvPr/>
      </p:nvGrpSpPr>
      <p:grpSpPr>
        <a:xfrm>
          <a:off x="0" y="0"/>
          <a:ext cx="0" cy="0"/>
          <a:chOff x="0" y="0"/>
          <a:chExt cx="0" cy="0"/>
        </a:xfrm>
      </p:grpSpPr>
      <p:sp>
        <p:nvSpPr>
          <p:cNvPr id="219" name="Google Shape;219;g3df580656ea_2_154:notes"/>
          <p:cNvSpPr/>
          <p:nvPr>
            <p:ph idx="2" type="sldImg"/>
          </p:nvPr>
        </p:nvSpPr>
        <p:spPr>
          <a:xfrm>
            <a:off x="914400" y="1143000"/>
            <a:ext cx="73152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20" name="Google Shape;220;g3df580656ea_2_154:notes"/>
          <p:cNvSpPr txBox="1"/>
          <p:nvPr>
            <p:ph idx="1" type="body"/>
          </p:nvPr>
        </p:nvSpPr>
        <p:spPr>
          <a:xfrm>
            <a:off x="914400" y="4400550"/>
            <a:ext cx="7315200" cy="3600450"/>
          </a:xfrm>
          <a:prstGeom prst="rect">
            <a:avLst/>
          </a:prstGeom>
          <a:noFill/>
          <a:ln>
            <a:noFill/>
          </a:ln>
        </p:spPr>
        <p:txBody>
          <a:bodyPr anchorCtr="0" anchor="t" bIns="45700" lIns="91425" spcFirstLastPara="1" rIns="91425" wrap="square" tIns="45700">
            <a:noAutofit/>
          </a:bodyPr>
          <a:lstStyle/>
          <a:p>
            <a:pPr indent="0" lvl="0" marL="0" rtl="0" algn="l">
              <a:lnSpc>
                <a:spcPct val="115000"/>
              </a:lnSpc>
              <a:spcBef>
                <a:spcPts val="1200"/>
              </a:spcBef>
              <a:spcAft>
                <a:spcPts val="0"/>
              </a:spcAft>
              <a:buSzPts val="1100"/>
              <a:buNone/>
            </a:pPr>
            <a:r>
              <a:rPr b="1" lang="en">
                <a:highlight>
                  <a:schemeClr val="accent4"/>
                </a:highlight>
              </a:rPr>
              <a:t>20 minutes</a:t>
            </a:r>
            <a:endParaRPr b="1">
              <a:highlight>
                <a:schemeClr val="accent4"/>
              </a:highlight>
            </a:endParaRPr>
          </a:p>
          <a:p>
            <a:pPr indent="0" lvl="0" marL="0" rtl="0" algn="l">
              <a:lnSpc>
                <a:spcPct val="115000"/>
              </a:lnSpc>
              <a:spcBef>
                <a:spcPts val="1200"/>
              </a:spcBef>
              <a:spcAft>
                <a:spcPts val="0"/>
              </a:spcAft>
              <a:buClr>
                <a:schemeClr val="dk1"/>
              </a:buClr>
              <a:buSzPts val="1100"/>
              <a:buFont typeface="Arial"/>
              <a:buNone/>
            </a:pPr>
            <a:r>
              <a:rPr lang="en" sz="1400"/>
              <a:t>Your turn. Get into pairs or trios.</a:t>
            </a:r>
            <a:endParaRPr sz="1400"/>
          </a:p>
          <a:p>
            <a:pPr indent="0" lvl="0" marL="0" rtl="0" algn="l">
              <a:lnSpc>
                <a:spcPct val="115000"/>
              </a:lnSpc>
              <a:spcBef>
                <a:spcPts val="1200"/>
              </a:spcBef>
              <a:spcAft>
                <a:spcPts val="0"/>
              </a:spcAft>
              <a:buClr>
                <a:schemeClr val="dk1"/>
              </a:buClr>
              <a:buSzPts val="1100"/>
              <a:buFont typeface="Arial"/>
              <a:buNone/>
            </a:pPr>
            <a:r>
              <a:rPr lang="en" sz="1400"/>
              <a:t>Choose a question from your own work. Something real. Something you actually don't know the answer to.</a:t>
            </a:r>
            <a:endParaRPr b="1"/>
          </a:p>
          <a:p>
            <a:pPr indent="0" lvl="0" marL="0" rtl="0" algn="l">
              <a:lnSpc>
                <a:spcPct val="115000"/>
              </a:lnSpc>
              <a:spcBef>
                <a:spcPts val="1200"/>
              </a:spcBef>
              <a:spcAft>
                <a:spcPts val="0"/>
              </a:spcAft>
              <a:buClr>
                <a:schemeClr val="dk1"/>
              </a:buClr>
              <a:buSzPts val="1100"/>
              <a:buFont typeface="Arial"/>
              <a:buNone/>
            </a:pPr>
            <a:r>
              <a:rPr b="1" lang="en"/>
              <a:t>PAUSE — start the timer and step back.</a:t>
            </a:r>
            <a:endParaRPr b="1"/>
          </a:p>
          <a:p>
            <a:pPr indent="0" lvl="0" marL="0" rtl="0" algn="l">
              <a:spcBef>
                <a:spcPts val="1200"/>
              </a:spcBef>
              <a:spcAft>
                <a:spcPts val="0"/>
              </a:spcAft>
              <a:buNone/>
            </a:pPr>
            <a:r>
              <a:t/>
            </a:r>
            <a:endParaRPr/>
          </a:p>
        </p:txBody>
      </p:sp>
      <p:sp>
        <p:nvSpPr>
          <p:cNvPr id="221" name="Google Shape;221;g3df580656ea_2_154:notes"/>
          <p:cNvSpPr txBox="1"/>
          <p:nvPr>
            <p:ph idx="12" type="sldNum"/>
          </p:nvPr>
        </p:nvSpPr>
        <p:spPr>
          <a:xfrm>
            <a:off x="5179484" y="8685213"/>
            <a:ext cx="39624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
              <a:t>‹#›</a:t>
            </a:fld>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40" name="Shape 240"/>
        <p:cNvGrpSpPr/>
        <p:nvPr/>
      </p:nvGrpSpPr>
      <p:grpSpPr>
        <a:xfrm>
          <a:off x="0" y="0"/>
          <a:ext cx="0" cy="0"/>
          <a:chOff x="0" y="0"/>
          <a:chExt cx="0" cy="0"/>
        </a:xfrm>
      </p:grpSpPr>
      <p:sp>
        <p:nvSpPr>
          <p:cNvPr id="241" name="Google Shape;241;g3df580656ea_2_174:notes"/>
          <p:cNvSpPr/>
          <p:nvPr>
            <p:ph idx="2" type="sldImg"/>
          </p:nvPr>
        </p:nvSpPr>
        <p:spPr>
          <a:xfrm>
            <a:off x="914400" y="1143000"/>
            <a:ext cx="73152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42" name="Google Shape;242;g3df580656ea_2_174:notes"/>
          <p:cNvSpPr txBox="1"/>
          <p:nvPr>
            <p:ph idx="1" type="body"/>
          </p:nvPr>
        </p:nvSpPr>
        <p:spPr>
          <a:xfrm>
            <a:off x="914400" y="4400550"/>
            <a:ext cx="7315200" cy="3600450"/>
          </a:xfrm>
          <a:prstGeom prst="rect">
            <a:avLst/>
          </a:prstGeom>
          <a:noFill/>
          <a:ln>
            <a:noFill/>
          </a:ln>
        </p:spPr>
        <p:txBody>
          <a:bodyPr anchorCtr="0" anchor="t" bIns="45700" lIns="91425" spcFirstLastPara="1" rIns="91425" wrap="square" tIns="45700">
            <a:noAutofit/>
          </a:bodyPr>
          <a:lstStyle/>
          <a:p>
            <a:pPr indent="0" lvl="0" marL="0" rtl="0" algn="l">
              <a:lnSpc>
                <a:spcPct val="115000"/>
              </a:lnSpc>
              <a:spcBef>
                <a:spcPts val="1200"/>
              </a:spcBef>
              <a:spcAft>
                <a:spcPts val="0"/>
              </a:spcAft>
              <a:buSzPts val="1100"/>
              <a:buNone/>
            </a:pPr>
            <a:r>
              <a:rPr b="1" lang="en">
                <a:highlight>
                  <a:schemeClr val="accent4"/>
                </a:highlight>
              </a:rPr>
              <a:t>8 minutes</a:t>
            </a:r>
            <a:endParaRPr b="1">
              <a:highlight>
                <a:schemeClr val="accent4"/>
              </a:highlight>
            </a:endParaRPr>
          </a:p>
          <a:p>
            <a:pPr indent="0" lvl="0" marL="0" rtl="0" algn="l">
              <a:lnSpc>
                <a:spcPct val="115000"/>
              </a:lnSpc>
              <a:spcBef>
                <a:spcPts val="1200"/>
              </a:spcBef>
              <a:spcAft>
                <a:spcPts val="0"/>
              </a:spcAft>
              <a:buClr>
                <a:schemeClr val="dk1"/>
              </a:buClr>
              <a:buSzPts val="1100"/>
              <a:buFont typeface="Arial"/>
              <a:buNone/>
            </a:pPr>
            <a:r>
              <a:rPr lang="en" sz="1400"/>
              <a:t>Let's hear from each group. Who would like to share first?</a:t>
            </a:r>
            <a:endParaRPr/>
          </a:p>
          <a:p>
            <a:pPr indent="0" lvl="0" marL="0" rtl="0" algn="l">
              <a:spcBef>
                <a:spcPts val="1200"/>
              </a:spcBef>
              <a:spcAft>
                <a:spcPts val="0"/>
              </a:spcAft>
              <a:buNone/>
            </a:pPr>
            <a:r>
              <a:t/>
            </a:r>
            <a:endParaRPr/>
          </a:p>
        </p:txBody>
      </p:sp>
      <p:sp>
        <p:nvSpPr>
          <p:cNvPr id="243" name="Google Shape;243;g3df580656ea_2_174:notes"/>
          <p:cNvSpPr txBox="1"/>
          <p:nvPr>
            <p:ph idx="12" type="sldNum"/>
          </p:nvPr>
        </p:nvSpPr>
        <p:spPr>
          <a:xfrm>
            <a:off x="5179484" y="8685213"/>
            <a:ext cx="39624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
              <a:t>‹#›</a:t>
            </a:fld>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56" name="Shape 256"/>
        <p:cNvGrpSpPr/>
        <p:nvPr/>
      </p:nvGrpSpPr>
      <p:grpSpPr>
        <a:xfrm>
          <a:off x="0" y="0"/>
          <a:ext cx="0" cy="0"/>
          <a:chOff x="0" y="0"/>
          <a:chExt cx="0" cy="0"/>
        </a:xfrm>
      </p:grpSpPr>
      <p:sp>
        <p:nvSpPr>
          <p:cNvPr id="257" name="Google Shape;257;g3df580656ea_2_189:notes"/>
          <p:cNvSpPr/>
          <p:nvPr>
            <p:ph idx="2" type="sldImg"/>
          </p:nvPr>
        </p:nvSpPr>
        <p:spPr>
          <a:xfrm>
            <a:off x="914400" y="1143000"/>
            <a:ext cx="73152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58" name="Google Shape;258;g3df580656ea_2_189:notes"/>
          <p:cNvSpPr txBox="1"/>
          <p:nvPr>
            <p:ph idx="1" type="body"/>
          </p:nvPr>
        </p:nvSpPr>
        <p:spPr>
          <a:xfrm>
            <a:off x="914400" y="4400550"/>
            <a:ext cx="7315200" cy="3600450"/>
          </a:xfrm>
          <a:prstGeom prst="rect">
            <a:avLst/>
          </a:prstGeom>
          <a:noFill/>
          <a:ln>
            <a:noFill/>
          </a:ln>
        </p:spPr>
        <p:txBody>
          <a:bodyPr anchorCtr="0" anchor="t" bIns="45700" lIns="91425" spcFirstLastPara="1" rIns="91425" wrap="square" tIns="45700">
            <a:noAutofit/>
          </a:bodyPr>
          <a:lstStyle/>
          <a:p>
            <a:pPr indent="0" lvl="0" marL="0" rtl="0" algn="l">
              <a:lnSpc>
                <a:spcPct val="115000"/>
              </a:lnSpc>
              <a:spcBef>
                <a:spcPts val="1200"/>
              </a:spcBef>
              <a:spcAft>
                <a:spcPts val="0"/>
              </a:spcAft>
              <a:buClr>
                <a:schemeClr val="dk1"/>
              </a:buClr>
              <a:buSzPts val="1100"/>
              <a:buFont typeface="Arial"/>
              <a:buNone/>
            </a:pPr>
            <a:r>
              <a:rPr b="1" lang="en">
                <a:highlight>
                  <a:schemeClr val="accent4"/>
                </a:highlight>
              </a:rPr>
              <a:t>30 seconds</a:t>
            </a:r>
            <a:endParaRPr b="1">
              <a:highlight>
                <a:schemeClr val="accent4"/>
              </a:highlight>
            </a:endParaRPr>
          </a:p>
          <a:p>
            <a:pPr indent="0" lvl="0" marL="0" rtl="0" algn="l">
              <a:lnSpc>
                <a:spcPct val="115000"/>
              </a:lnSpc>
              <a:spcBef>
                <a:spcPts val="1200"/>
              </a:spcBef>
              <a:spcAft>
                <a:spcPts val="0"/>
              </a:spcAft>
              <a:buClr>
                <a:schemeClr val="dk1"/>
              </a:buClr>
              <a:buSzPts val="1100"/>
              <a:buFont typeface="Arial"/>
              <a:buNone/>
            </a:pPr>
            <a:r>
              <a:rPr lang="en" sz="1400">
                <a:solidFill>
                  <a:schemeClr val="dk1"/>
                </a:solidFill>
              </a:rPr>
              <a:t>The Questioner role is the most important thing you take from today.</a:t>
            </a:r>
            <a:endParaRPr sz="1400">
              <a:solidFill>
                <a:schemeClr val="dk1"/>
              </a:solidFill>
            </a:endParaRPr>
          </a:p>
          <a:p>
            <a:pPr indent="0" lvl="0" marL="0" rtl="0" algn="l">
              <a:lnSpc>
                <a:spcPct val="115000"/>
              </a:lnSpc>
              <a:spcBef>
                <a:spcPts val="1200"/>
              </a:spcBef>
              <a:spcAft>
                <a:spcPts val="0"/>
              </a:spcAft>
              <a:buSzPts val="1100"/>
              <a:buNone/>
            </a:pPr>
            <a:r>
              <a:rPr lang="en" sz="1400">
                <a:solidFill>
                  <a:schemeClr val="dk1"/>
                </a:solidFill>
              </a:rPr>
              <a:t>When equity depends on people remembering to care, it gets pushed aside the moment something more urgent appears. And in education, something more urgent always appears.</a:t>
            </a:r>
            <a:endParaRPr sz="1400">
              <a:solidFill>
                <a:schemeClr val="dk1"/>
              </a:solidFill>
            </a:endParaRPr>
          </a:p>
          <a:p>
            <a:pPr indent="0" lvl="0" marL="0" rtl="0" algn="l">
              <a:lnSpc>
                <a:spcPct val="115000"/>
              </a:lnSpc>
              <a:spcBef>
                <a:spcPts val="1200"/>
              </a:spcBef>
              <a:spcAft>
                <a:spcPts val="0"/>
              </a:spcAft>
              <a:buSzPts val="1100"/>
              <a:buNone/>
            </a:pPr>
            <a:r>
              <a:rPr lang="en" sz="1400">
                <a:solidFill>
                  <a:schemeClr val="dk1"/>
                </a:solidFill>
              </a:rPr>
              <a:t>When equity is built into the structure — named, assigned, required in roles and protocols— it survives.</a:t>
            </a:r>
            <a:endParaRPr sz="1400">
              <a:solidFill>
                <a:schemeClr val="dk1"/>
              </a:solidFill>
            </a:endParaRPr>
          </a:p>
          <a:p>
            <a:pPr indent="0" lvl="0" marL="0" rtl="0" algn="l">
              <a:lnSpc>
                <a:spcPct val="115000"/>
              </a:lnSpc>
              <a:spcBef>
                <a:spcPts val="1200"/>
              </a:spcBef>
              <a:spcAft>
                <a:spcPts val="0"/>
              </a:spcAft>
              <a:buClr>
                <a:schemeClr val="dk1"/>
              </a:buClr>
              <a:buSzPts val="1100"/>
              <a:buFont typeface="Arial"/>
              <a:buNone/>
            </a:pPr>
            <a:r>
              <a:rPr lang="en" sz="1400">
                <a:solidFill>
                  <a:schemeClr val="dk1"/>
                </a:solidFill>
              </a:rPr>
              <a:t>That's the difference between equity as a value and equity as a practice.</a:t>
            </a:r>
            <a:endParaRPr sz="1400">
              <a:solidFill>
                <a:schemeClr val="dk1"/>
              </a:solidFill>
            </a:endParaRPr>
          </a:p>
          <a:p>
            <a:pPr indent="0" lvl="0" marL="0" rtl="0" algn="l">
              <a:spcBef>
                <a:spcPts val="1200"/>
              </a:spcBef>
              <a:spcAft>
                <a:spcPts val="0"/>
              </a:spcAft>
              <a:buNone/>
            </a:pPr>
            <a:r>
              <a:t/>
            </a:r>
            <a:endParaRPr sz="1500"/>
          </a:p>
        </p:txBody>
      </p:sp>
      <p:sp>
        <p:nvSpPr>
          <p:cNvPr id="259" name="Google Shape;259;g3df580656ea_2_189:notes"/>
          <p:cNvSpPr txBox="1"/>
          <p:nvPr>
            <p:ph idx="12" type="sldNum"/>
          </p:nvPr>
        </p:nvSpPr>
        <p:spPr>
          <a:xfrm>
            <a:off x="5179484" y="8685213"/>
            <a:ext cx="39624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
              <a:t>‹#›</a:t>
            </a:fld>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66" name="Shape 266"/>
        <p:cNvGrpSpPr/>
        <p:nvPr/>
      </p:nvGrpSpPr>
      <p:grpSpPr>
        <a:xfrm>
          <a:off x="0" y="0"/>
          <a:ext cx="0" cy="0"/>
          <a:chOff x="0" y="0"/>
          <a:chExt cx="0" cy="0"/>
        </a:xfrm>
      </p:grpSpPr>
      <p:sp>
        <p:nvSpPr>
          <p:cNvPr id="267" name="Google Shape;267;g3df580656ea_2_200:notes"/>
          <p:cNvSpPr/>
          <p:nvPr>
            <p:ph idx="2" type="sldImg"/>
          </p:nvPr>
        </p:nvSpPr>
        <p:spPr>
          <a:xfrm>
            <a:off x="914400" y="1143000"/>
            <a:ext cx="73152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68" name="Google Shape;268;g3df580656ea_2_200:notes"/>
          <p:cNvSpPr txBox="1"/>
          <p:nvPr>
            <p:ph idx="1" type="body"/>
          </p:nvPr>
        </p:nvSpPr>
        <p:spPr>
          <a:xfrm>
            <a:off x="914400" y="4400550"/>
            <a:ext cx="7315200" cy="3600450"/>
          </a:xfrm>
          <a:prstGeom prst="rect">
            <a:avLst/>
          </a:prstGeom>
          <a:noFill/>
          <a:ln>
            <a:noFill/>
          </a:ln>
        </p:spPr>
        <p:txBody>
          <a:bodyPr anchorCtr="0" anchor="t" bIns="45700" lIns="91425" spcFirstLastPara="1" rIns="91425" wrap="square" tIns="45700">
            <a:noAutofit/>
          </a:bodyPr>
          <a:lstStyle/>
          <a:p>
            <a:pPr indent="0" lvl="0" marL="0" rtl="0" algn="l">
              <a:lnSpc>
                <a:spcPct val="115000"/>
              </a:lnSpc>
              <a:spcBef>
                <a:spcPts val="1200"/>
              </a:spcBef>
              <a:spcAft>
                <a:spcPts val="0"/>
              </a:spcAft>
              <a:buSzPts val="1100"/>
              <a:buNone/>
            </a:pPr>
            <a:r>
              <a:rPr b="1" lang="en">
                <a:highlight>
                  <a:schemeClr val="accent4"/>
                </a:highlight>
              </a:rPr>
              <a:t>30 seconds</a:t>
            </a:r>
            <a:endParaRPr b="1">
              <a:highlight>
                <a:schemeClr val="accent4"/>
              </a:highlight>
            </a:endParaRPr>
          </a:p>
          <a:p>
            <a:pPr indent="0" lvl="0" marL="0" rtl="0" algn="l">
              <a:lnSpc>
                <a:spcPct val="115000"/>
              </a:lnSpc>
              <a:spcBef>
                <a:spcPts val="1200"/>
              </a:spcBef>
              <a:spcAft>
                <a:spcPts val="0"/>
              </a:spcAft>
              <a:buSzPts val="1100"/>
              <a:buNone/>
            </a:pPr>
            <a:r>
              <a:rPr lang="en" sz="1400"/>
              <a:t>Here's a </a:t>
            </a:r>
            <a:r>
              <a:rPr lang="en" sz="1400"/>
              <a:t>challenge for </a:t>
            </a:r>
            <a:r>
              <a:rPr lang="en" sz="1400"/>
              <a:t>you</a:t>
            </a:r>
            <a:r>
              <a:rPr lang="en" sz="1400"/>
              <a:t> this week. </a:t>
            </a:r>
            <a:endParaRPr sz="1400"/>
          </a:p>
          <a:p>
            <a:pPr indent="0" lvl="0" marL="0" rtl="0" algn="l">
              <a:lnSpc>
                <a:spcPct val="115000"/>
              </a:lnSpc>
              <a:spcBef>
                <a:spcPts val="1200"/>
              </a:spcBef>
              <a:spcAft>
                <a:spcPts val="0"/>
              </a:spcAft>
              <a:buClr>
                <a:schemeClr val="dk1"/>
              </a:buClr>
              <a:buSzPts val="1100"/>
              <a:buFont typeface="Arial"/>
              <a:buNone/>
            </a:pPr>
            <a:r>
              <a:rPr b="1" lang="en"/>
              <a:t>Read</a:t>
            </a:r>
            <a:endParaRPr/>
          </a:p>
          <a:p>
            <a:pPr indent="0" lvl="0" marL="0" rtl="0" algn="l">
              <a:lnSpc>
                <a:spcPct val="115000"/>
              </a:lnSpc>
              <a:spcBef>
                <a:spcPts val="1200"/>
              </a:spcBef>
              <a:spcAft>
                <a:spcPts val="0"/>
              </a:spcAft>
              <a:buClr>
                <a:schemeClr val="dk1"/>
              </a:buClr>
              <a:buSzPts val="1100"/>
              <a:buFont typeface="Arial"/>
              <a:buNone/>
            </a:pPr>
            <a:r>
              <a:rPr lang="en" sz="1400"/>
              <a:t>I'm Tia Knuth. JoyMath is at joymath.me. These slides are on the conference website. My email is on the card taped to your pencil along with some takeaways for you. I'd love to be in touch!</a:t>
            </a:r>
            <a:endParaRPr sz="1400"/>
          </a:p>
          <a:p>
            <a:pPr indent="0" lvl="0" marL="0" rtl="0" algn="l">
              <a:lnSpc>
                <a:spcPct val="115000"/>
              </a:lnSpc>
              <a:spcBef>
                <a:spcPts val="1200"/>
              </a:spcBef>
              <a:spcAft>
                <a:spcPts val="0"/>
              </a:spcAft>
              <a:buClr>
                <a:schemeClr val="dk1"/>
              </a:buClr>
              <a:buSzPts val="1100"/>
              <a:buFont typeface="Arial"/>
              <a:buNone/>
            </a:pPr>
            <a:r>
              <a:rPr b="1" lang="en"/>
              <a:t>Pencils and cards should already be on tables. Leave the wall charts up. Let people photograph them. Stay available.</a:t>
            </a:r>
            <a:endParaRPr b="1"/>
          </a:p>
          <a:p>
            <a:pPr indent="0" lvl="0" marL="0" rtl="0" algn="l">
              <a:spcBef>
                <a:spcPts val="1200"/>
              </a:spcBef>
              <a:spcAft>
                <a:spcPts val="0"/>
              </a:spcAft>
              <a:buNone/>
            </a:pPr>
            <a:r>
              <a:t/>
            </a:r>
            <a:endParaRPr/>
          </a:p>
        </p:txBody>
      </p:sp>
      <p:sp>
        <p:nvSpPr>
          <p:cNvPr id="269" name="Google Shape;269;g3df580656ea_2_200:notes"/>
          <p:cNvSpPr txBox="1"/>
          <p:nvPr>
            <p:ph idx="12" type="sldNum"/>
          </p:nvPr>
        </p:nvSpPr>
        <p:spPr>
          <a:xfrm>
            <a:off x="5179484" y="8685213"/>
            <a:ext cx="39624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
              <a:t>‹#›</a:t>
            </a:fld>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77" name="Shape 277"/>
        <p:cNvGrpSpPr/>
        <p:nvPr/>
      </p:nvGrpSpPr>
      <p:grpSpPr>
        <a:xfrm>
          <a:off x="0" y="0"/>
          <a:ext cx="0" cy="0"/>
          <a:chOff x="0" y="0"/>
          <a:chExt cx="0" cy="0"/>
        </a:xfrm>
      </p:grpSpPr>
      <p:sp>
        <p:nvSpPr>
          <p:cNvPr id="278" name="Google Shape;278;g3df580656ea_2_210:notes"/>
          <p:cNvSpPr/>
          <p:nvPr>
            <p:ph idx="2" type="sldImg"/>
          </p:nvPr>
        </p:nvSpPr>
        <p:spPr>
          <a:xfrm>
            <a:off x="914400" y="1143000"/>
            <a:ext cx="73152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79" name="Google Shape;279;g3df580656ea_2_210:notes"/>
          <p:cNvSpPr txBox="1"/>
          <p:nvPr>
            <p:ph idx="1" type="body"/>
          </p:nvPr>
        </p:nvSpPr>
        <p:spPr>
          <a:xfrm>
            <a:off x="914400" y="4400550"/>
            <a:ext cx="73152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80" name="Google Shape;280;g3df580656ea_2_210:notes"/>
          <p:cNvSpPr txBox="1"/>
          <p:nvPr>
            <p:ph idx="12" type="sldNum"/>
          </p:nvPr>
        </p:nvSpPr>
        <p:spPr>
          <a:xfrm>
            <a:off x="5179484" y="8685213"/>
            <a:ext cx="39624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
              <a:t>‹#›</a:t>
            </a:fld>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2" name="Shape 62"/>
        <p:cNvGrpSpPr/>
        <p:nvPr/>
      </p:nvGrpSpPr>
      <p:grpSpPr>
        <a:xfrm>
          <a:off x="0" y="0"/>
          <a:ext cx="0" cy="0"/>
          <a:chOff x="0" y="0"/>
          <a:chExt cx="0" cy="0"/>
        </a:xfrm>
      </p:grpSpPr>
      <p:sp>
        <p:nvSpPr>
          <p:cNvPr id="63" name="Google Shape;63;g3df580656ea_2_12:notes"/>
          <p:cNvSpPr/>
          <p:nvPr>
            <p:ph idx="2" type="sldImg"/>
          </p:nvPr>
        </p:nvSpPr>
        <p:spPr>
          <a:xfrm>
            <a:off x="914400" y="1143000"/>
            <a:ext cx="73152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4" name="Google Shape;64;g3df580656ea_2_12:notes"/>
          <p:cNvSpPr txBox="1"/>
          <p:nvPr>
            <p:ph idx="1" type="body"/>
          </p:nvPr>
        </p:nvSpPr>
        <p:spPr>
          <a:xfrm>
            <a:off x="914400" y="4400550"/>
            <a:ext cx="7315200" cy="3600450"/>
          </a:xfrm>
          <a:prstGeom prst="rect">
            <a:avLst/>
          </a:prstGeom>
          <a:noFill/>
          <a:ln>
            <a:noFill/>
          </a:ln>
        </p:spPr>
        <p:txBody>
          <a:bodyPr anchorCtr="0" anchor="t" bIns="45700" lIns="91425" spcFirstLastPara="1" rIns="91425" wrap="square" tIns="45700">
            <a:noAutofit/>
          </a:bodyPr>
          <a:lstStyle/>
          <a:p>
            <a:pPr indent="0" lvl="0" marL="0" rtl="0" algn="l">
              <a:lnSpc>
                <a:spcPct val="115000"/>
              </a:lnSpc>
              <a:spcBef>
                <a:spcPts val="1200"/>
              </a:spcBef>
              <a:spcAft>
                <a:spcPts val="0"/>
              </a:spcAft>
              <a:buSzPts val="1100"/>
              <a:buNone/>
            </a:pPr>
            <a:r>
              <a:rPr b="1" lang="en">
                <a:highlight>
                  <a:schemeClr val="accent4"/>
                </a:highlight>
              </a:rPr>
              <a:t>30 seconds</a:t>
            </a:r>
            <a:endParaRPr b="1">
              <a:highlight>
                <a:schemeClr val="accent4"/>
              </a:highlight>
            </a:endParaRPr>
          </a:p>
          <a:p>
            <a:pPr indent="0" lvl="0" marL="0" rtl="0" algn="l">
              <a:lnSpc>
                <a:spcPct val="115000"/>
              </a:lnSpc>
              <a:spcBef>
                <a:spcPts val="1200"/>
              </a:spcBef>
              <a:spcAft>
                <a:spcPts val="0"/>
              </a:spcAft>
              <a:buClr>
                <a:schemeClr val="dk1"/>
              </a:buClr>
              <a:buSzPts val="1100"/>
              <a:buFont typeface="Arial"/>
              <a:buNone/>
            </a:pPr>
            <a:r>
              <a:rPr b="1" lang="en"/>
              <a:t>Read it aloud slowly. Let it land.</a:t>
            </a:r>
            <a:endParaRPr b="1"/>
          </a:p>
          <a:p>
            <a:pPr indent="0" lvl="0" marL="0" rtl="0" algn="l">
              <a:lnSpc>
                <a:spcPct val="115000"/>
              </a:lnSpc>
              <a:spcBef>
                <a:spcPts val="1200"/>
              </a:spcBef>
              <a:spcAft>
                <a:spcPts val="0"/>
              </a:spcAft>
              <a:buClr>
                <a:schemeClr val="dk1"/>
              </a:buClr>
              <a:buSzPts val="1100"/>
              <a:buFont typeface="Arial"/>
              <a:buNone/>
            </a:pPr>
            <a:r>
              <a:rPr lang="en" sz="1400"/>
              <a:t>This is the question the whole session will answer through experience</a:t>
            </a:r>
            <a:endParaRPr sz="1400"/>
          </a:p>
          <a:p>
            <a:pPr indent="0" lvl="0" marL="0" rtl="0" algn="l">
              <a:lnSpc>
                <a:spcPct val="115000"/>
              </a:lnSpc>
              <a:spcBef>
                <a:spcPts val="1200"/>
              </a:spcBef>
              <a:spcAft>
                <a:spcPts val="1200"/>
              </a:spcAft>
              <a:buClr>
                <a:schemeClr val="dk1"/>
              </a:buClr>
              <a:buSzPts val="1100"/>
              <a:buFont typeface="Arial"/>
              <a:buNone/>
            </a:pPr>
            <a:r>
              <a:rPr b="1" lang="en"/>
              <a:t>PAUSE </a:t>
            </a:r>
            <a:endParaRPr/>
          </a:p>
        </p:txBody>
      </p:sp>
      <p:sp>
        <p:nvSpPr>
          <p:cNvPr id="65" name="Google Shape;65;g3df580656ea_2_12:notes"/>
          <p:cNvSpPr txBox="1"/>
          <p:nvPr>
            <p:ph idx="12" type="sldNum"/>
          </p:nvPr>
        </p:nvSpPr>
        <p:spPr>
          <a:xfrm>
            <a:off x="5179484" y="8685213"/>
            <a:ext cx="39624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
              <a:t>‹#›</a:t>
            </a:fld>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00" name="Shape 300"/>
        <p:cNvGrpSpPr/>
        <p:nvPr/>
      </p:nvGrpSpPr>
      <p:grpSpPr>
        <a:xfrm>
          <a:off x="0" y="0"/>
          <a:ext cx="0" cy="0"/>
          <a:chOff x="0" y="0"/>
          <a:chExt cx="0" cy="0"/>
        </a:xfrm>
      </p:grpSpPr>
      <p:sp>
        <p:nvSpPr>
          <p:cNvPr id="301" name="Google Shape;301;g3df580656ea_2_232:notes"/>
          <p:cNvSpPr/>
          <p:nvPr>
            <p:ph idx="2" type="sldImg"/>
          </p:nvPr>
        </p:nvSpPr>
        <p:spPr>
          <a:xfrm>
            <a:off x="914400" y="1143000"/>
            <a:ext cx="73152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302" name="Google Shape;302;g3df580656ea_2_232:notes"/>
          <p:cNvSpPr txBox="1"/>
          <p:nvPr>
            <p:ph idx="1" type="body"/>
          </p:nvPr>
        </p:nvSpPr>
        <p:spPr>
          <a:xfrm>
            <a:off x="914400" y="4400550"/>
            <a:ext cx="73152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303" name="Google Shape;303;g3df580656ea_2_232:notes"/>
          <p:cNvSpPr txBox="1"/>
          <p:nvPr>
            <p:ph idx="12" type="sldNum"/>
          </p:nvPr>
        </p:nvSpPr>
        <p:spPr>
          <a:xfrm>
            <a:off x="5179484" y="8685213"/>
            <a:ext cx="39624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
              <a:t>‹#›</a:t>
            </a:fld>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19" name="Shape 319"/>
        <p:cNvGrpSpPr/>
        <p:nvPr/>
      </p:nvGrpSpPr>
      <p:grpSpPr>
        <a:xfrm>
          <a:off x="0" y="0"/>
          <a:ext cx="0" cy="0"/>
          <a:chOff x="0" y="0"/>
          <a:chExt cx="0" cy="0"/>
        </a:xfrm>
      </p:grpSpPr>
      <p:sp>
        <p:nvSpPr>
          <p:cNvPr id="320" name="Google Shape;320;g3df580656ea_2_250:notes"/>
          <p:cNvSpPr/>
          <p:nvPr>
            <p:ph idx="2" type="sldImg"/>
          </p:nvPr>
        </p:nvSpPr>
        <p:spPr>
          <a:xfrm>
            <a:off x="914400" y="1143000"/>
            <a:ext cx="73152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321" name="Google Shape;321;g3df580656ea_2_250:notes"/>
          <p:cNvSpPr txBox="1"/>
          <p:nvPr>
            <p:ph idx="1" type="body"/>
          </p:nvPr>
        </p:nvSpPr>
        <p:spPr>
          <a:xfrm>
            <a:off x="914400" y="4400550"/>
            <a:ext cx="73152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322" name="Google Shape;322;g3df580656ea_2_250:notes"/>
          <p:cNvSpPr txBox="1"/>
          <p:nvPr>
            <p:ph idx="12" type="sldNum"/>
          </p:nvPr>
        </p:nvSpPr>
        <p:spPr>
          <a:xfrm>
            <a:off x="5179484" y="8685213"/>
            <a:ext cx="39624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
              <a:t>‹#›</a:t>
            </a:fld>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8" name="Shape 68"/>
        <p:cNvGrpSpPr/>
        <p:nvPr/>
      </p:nvGrpSpPr>
      <p:grpSpPr>
        <a:xfrm>
          <a:off x="0" y="0"/>
          <a:ext cx="0" cy="0"/>
          <a:chOff x="0" y="0"/>
          <a:chExt cx="0" cy="0"/>
        </a:xfrm>
      </p:grpSpPr>
      <p:sp>
        <p:nvSpPr>
          <p:cNvPr id="69" name="Google Shape;69;g3df580656ea_2_17:notes"/>
          <p:cNvSpPr/>
          <p:nvPr>
            <p:ph idx="2" type="sldImg"/>
          </p:nvPr>
        </p:nvSpPr>
        <p:spPr>
          <a:xfrm>
            <a:off x="914400" y="1143000"/>
            <a:ext cx="73152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70" name="Google Shape;70;g3df580656ea_2_17:notes"/>
          <p:cNvSpPr txBox="1"/>
          <p:nvPr>
            <p:ph idx="1" type="body"/>
          </p:nvPr>
        </p:nvSpPr>
        <p:spPr>
          <a:xfrm>
            <a:off x="914400" y="4400550"/>
            <a:ext cx="7315200" cy="3600450"/>
          </a:xfrm>
          <a:prstGeom prst="rect">
            <a:avLst/>
          </a:prstGeom>
          <a:noFill/>
          <a:ln>
            <a:noFill/>
          </a:ln>
        </p:spPr>
        <p:txBody>
          <a:bodyPr anchorCtr="0" anchor="t" bIns="45700" lIns="91425" spcFirstLastPara="1" rIns="91425" wrap="square" tIns="45700">
            <a:noAutofit/>
          </a:bodyPr>
          <a:lstStyle/>
          <a:p>
            <a:pPr indent="0" lvl="0" marL="0" rtl="0" algn="l">
              <a:lnSpc>
                <a:spcPct val="115000"/>
              </a:lnSpc>
              <a:spcBef>
                <a:spcPts val="1200"/>
              </a:spcBef>
              <a:spcAft>
                <a:spcPts val="0"/>
              </a:spcAft>
              <a:buSzPts val="1100"/>
              <a:buNone/>
            </a:pPr>
            <a:r>
              <a:rPr b="1" lang="en" sz="1200">
                <a:highlight>
                  <a:schemeClr val="accent4"/>
                </a:highlight>
              </a:rPr>
              <a:t>2 minutes</a:t>
            </a:r>
            <a:endParaRPr b="1" sz="1200">
              <a:highlight>
                <a:schemeClr val="accent4"/>
              </a:highlight>
            </a:endParaRPr>
          </a:p>
          <a:p>
            <a:pPr indent="0" lvl="0" marL="0" rtl="0" algn="l">
              <a:lnSpc>
                <a:spcPct val="115000"/>
              </a:lnSpc>
              <a:spcBef>
                <a:spcPts val="1200"/>
              </a:spcBef>
              <a:spcAft>
                <a:spcPts val="0"/>
              </a:spcAft>
              <a:buClr>
                <a:schemeClr val="dk1"/>
              </a:buClr>
              <a:buSzPts val="1100"/>
              <a:buFont typeface="Arial"/>
              <a:buNone/>
            </a:pPr>
            <a:r>
              <a:rPr lang="en" sz="1400"/>
              <a:t>Here's a scenario every teacher in this room has lived.</a:t>
            </a:r>
            <a:endParaRPr sz="1400"/>
          </a:p>
          <a:p>
            <a:pPr indent="0" lvl="0" marL="0" rtl="0" algn="l">
              <a:lnSpc>
                <a:spcPct val="115000"/>
              </a:lnSpc>
              <a:spcBef>
                <a:spcPts val="1200"/>
              </a:spcBef>
              <a:spcAft>
                <a:spcPts val="0"/>
              </a:spcAft>
              <a:buClr>
                <a:schemeClr val="dk1"/>
              </a:buClr>
              <a:buSzPts val="1100"/>
              <a:buFont typeface="Arial"/>
              <a:buNone/>
            </a:pPr>
            <a:r>
              <a:rPr b="1" lang="en"/>
              <a:t>Read. PAUSE</a:t>
            </a:r>
            <a:r>
              <a:rPr lang="en"/>
              <a:t> </a:t>
            </a:r>
            <a:r>
              <a:rPr b="1" lang="en"/>
              <a:t>—</a:t>
            </a:r>
            <a:r>
              <a:rPr b="1" lang="en"/>
              <a:t> let them feel it</a:t>
            </a:r>
            <a:endParaRPr b="1"/>
          </a:p>
          <a:p>
            <a:pPr indent="0" lvl="0" marL="0" rtl="0" algn="l">
              <a:lnSpc>
                <a:spcPct val="115000"/>
              </a:lnSpc>
              <a:spcBef>
                <a:spcPts val="1200"/>
              </a:spcBef>
              <a:spcAft>
                <a:spcPts val="0"/>
              </a:spcAft>
              <a:buClr>
                <a:schemeClr val="dk1"/>
              </a:buClr>
              <a:buSzPts val="1100"/>
              <a:buFont typeface="Arial"/>
              <a:buNone/>
            </a:pPr>
            <a:r>
              <a:rPr b="1" lang="en"/>
              <a:t>you'll need a device with a browser for the next slide, go ahead and open an incognito window now. If you don't have a device, please share with someone next to you.</a:t>
            </a:r>
            <a:endParaRPr b="1"/>
          </a:p>
          <a:p>
            <a:pPr indent="0" lvl="0" marL="0" rtl="0" algn="l">
              <a:lnSpc>
                <a:spcPct val="115000"/>
              </a:lnSpc>
              <a:spcBef>
                <a:spcPts val="1200"/>
              </a:spcBef>
              <a:spcAft>
                <a:spcPts val="0"/>
              </a:spcAft>
              <a:buClr>
                <a:schemeClr val="dk1"/>
              </a:buClr>
              <a:buSzPts val="1100"/>
              <a:buFont typeface="Arial"/>
              <a:buNone/>
            </a:pPr>
            <a:r>
              <a:rPr b="1" lang="en"/>
              <a:t>Give instructions</a:t>
            </a:r>
            <a:endParaRPr b="1"/>
          </a:p>
          <a:p>
            <a:pPr indent="0" lvl="0" marL="0" rtl="0" algn="l">
              <a:spcBef>
                <a:spcPts val="1200"/>
              </a:spcBef>
              <a:spcAft>
                <a:spcPts val="0"/>
              </a:spcAft>
              <a:buNone/>
            </a:pPr>
            <a:r>
              <a:t/>
            </a:r>
            <a:endParaRPr/>
          </a:p>
        </p:txBody>
      </p:sp>
      <p:sp>
        <p:nvSpPr>
          <p:cNvPr id="71" name="Google Shape;71;g3df580656ea_2_17:notes"/>
          <p:cNvSpPr txBox="1"/>
          <p:nvPr>
            <p:ph idx="12" type="sldNum"/>
          </p:nvPr>
        </p:nvSpPr>
        <p:spPr>
          <a:xfrm>
            <a:off x="5179484" y="8685213"/>
            <a:ext cx="39624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
              <a:t>‹#›</a:t>
            </a:fld>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8" name="Shape 78"/>
        <p:cNvGrpSpPr/>
        <p:nvPr/>
      </p:nvGrpSpPr>
      <p:grpSpPr>
        <a:xfrm>
          <a:off x="0" y="0"/>
          <a:ext cx="0" cy="0"/>
          <a:chOff x="0" y="0"/>
          <a:chExt cx="0" cy="0"/>
        </a:xfrm>
      </p:grpSpPr>
      <p:sp>
        <p:nvSpPr>
          <p:cNvPr id="79" name="Google Shape;79;g3df580656ea_2_27:notes"/>
          <p:cNvSpPr/>
          <p:nvPr>
            <p:ph idx="2" type="sldImg"/>
          </p:nvPr>
        </p:nvSpPr>
        <p:spPr>
          <a:xfrm>
            <a:off x="914400" y="1143000"/>
            <a:ext cx="73152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80" name="Google Shape;80;g3df580656ea_2_27:notes"/>
          <p:cNvSpPr txBox="1"/>
          <p:nvPr>
            <p:ph idx="1" type="body"/>
          </p:nvPr>
        </p:nvSpPr>
        <p:spPr>
          <a:xfrm>
            <a:off x="914400" y="4400550"/>
            <a:ext cx="7315200" cy="3600450"/>
          </a:xfrm>
          <a:prstGeom prst="rect">
            <a:avLst/>
          </a:prstGeom>
          <a:noFill/>
          <a:ln>
            <a:noFill/>
          </a:ln>
        </p:spPr>
        <p:txBody>
          <a:bodyPr anchorCtr="0" anchor="t" bIns="45700" lIns="91425" spcFirstLastPara="1" rIns="91425" wrap="square" tIns="45700">
            <a:noAutofit/>
          </a:bodyPr>
          <a:lstStyle/>
          <a:p>
            <a:pPr indent="0" lvl="0" marL="0" rtl="0" algn="l">
              <a:lnSpc>
                <a:spcPct val="115000"/>
              </a:lnSpc>
              <a:spcBef>
                <a:spcPts val="1200"/>
              </a:spcBef>
              <a:spcAft>
                <a:spcPts val="0"/>
              </a:spcAft>
              <a:buSzPts val="1100"/>
              <a:buNone/>
            </a:pPr>
            <a:r>
              <a:rPr b="1" lang="en" sz="1200">
                <a:highlight>
                  <a:schemeClr val="accent4"/>
                </a:highlight>
              </a:rPr>
              <a:t>2 minutes</a:t>
            </a:r>
            <a:endParaRPr b="1" sz="1200">
              <a:highlight>
                <a:schemeClr val="accent4"/>
              </a:highlight>
            </a:endParaRPr>
          </a:p>
          <a:p>
            <a:pPr indent="0" lvl="0" marL="0" rtl="0" algn="l">
              <a:lnSpc>
                <a:spcPct val="115000"/>
              </a:lnSpc>
              <a:spcBef>
                <a:spcPts val="1200"/>
              </a:spcBef>
              <a:spcAft>
                <a:spcPts val="0"/>
              </a:spcAft>
              <a:buClr>
                <a:schemeClr val="dk1"/>
              </a:buClr>
              <a:buSzPts val="1100"/>
              <a:buFont typeface="Arial"/>
              <a:buNone/>
            </a:pPr>
            <a:r>
              <a:rPr lang="en" sz="1400"/>
              <a:t>Type this prompt into your AI. Take a minute to read the response and sit with it. </a:t>
            </a:r>
            <a:endParaRPr sz="1400"/>
          </a:p>
          <a:p>
            <a:pPr indent="0" lvl="0" marL="0" rtl="0" algn="l">
              <a:lnSpc>
                <a:spcPct val="115000"/>
              </a:lnSpc>
              <a:spcBef>
                <a:spcPts val="1200"/>
              </a:spcBef>
              <a:spcAft>
                <a:spcPts val="0"/>
              </a:spcAft>
              <a:buClr>
                <a:schemeClr val="dk1"/>
              </a:buClr>
              <a:buSzPts val="1100"/>
              <a:buFont typeface="Arial"/>
              <a:buNone/>
            </a:pPr>
            <a:r>
              <a:rPr lang="en" sz="1400"/>
              <a:t>Then I'll ask one person to read theirs aloud.</a:t>
            </a:r>
            <a:endParaRPr b="1"/>
          </a:p>
          <a:p>
            <a:pPr indent="0" lvl="0" marL="0" rtl="0" algn="l">
              <a:lnSpc>
                <a:spcPct val="115000"/>
              </a:lnSpc>
              <a:spcBef>
                <a:spcPts val="1200"/>
              </a:spcBef>
              <a:spcAft>
                <a:spcPts val="0"/>
              </a:spcAft>
              <a:buSzPts val="1100"/>
              <a:buNone/>
            </a:pPr>
            <a:r>
              <a:rPr b="1" lang="en"/>
              <a:t>PAUSE — the answer will sound good. That's the point. Let that land.</a:t>
            </a:r>
            <a:endParaRPr b="1"/>
          </a:p>
          <a:p>
            <a:pPr indent="0" lvl="0" marL="0" rtl="0" algn="l">
              <a:spcBef>
                <a:spcPts val="1200"/>
              </a:spcBef>
              <a:spcAft>
                <a:spcPts val="0"/>
              </a:spcAft>
              <a:buNone/>
            </a:pPr>
            <a:r>
              <a:t/>
            </a:r>
            <a:endParaRPr/>
          </a:p>
        </p:txBody>
      </p:sp>
      <p:sp>
        <p:nvSpPr>
          <p:cNvPr id="81" name="Google Shape;81;g3df580656ea_2_27:notes"/>
          <p:cNvSpPr txBox="1"/>
          <p:nvPr>
            <p:ph idx="12" type="sldNum"/>
          </p:nvPr>
        </p:nvSpPr>
        <p:spPr>
          <a:xfrm>
            <a:off x="5179484" y="8685213"/>
            <a:ext cx="39624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
              <a:t>‹#›</a:t>
            </a:fld>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6" name="Shape 86"/>
        <p:cNvGrpSpPr/>
        <p:nvPr/>
      </p:nvGrpSpPr>
      <p:grpSpPr>
        <a:xfrm>
          <a:off x="0" y="0"/>
          <a:ext cx="0" cy="0"/>
          <a:chOff x="0" y="0"/>
          <a:chExt cx="0" cy="0"/>
        </a:xfrm>
      </p:grpSpPr>
      <p:sp>
        <p:nvSpPr>
          <p:cNvPr id="87" name="Google Shape;87;g3df580656ea_2_37:notes"/>
          <p:cNvSpPr/>
          <p:nvPr>
            <p:ph idx="2" type="sldImg"/>
          </p:nvPr>
        </p:nvSpPr>
        <p:spPr>
          <a:xfrm>
            <a:off x="914400" y="1143000"/>
            <a:ext cx="73152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88" name="Google Shape;88;g3df580656ea_2_37:notes"/>
          <p:cNvSpPr txBox="1"/>
          <p:nvPr>
            <p:ph idx="1" type="body"/>
          </p:nvPr>
        </p:nvSpPr>
        <p:spPr>
          <a:xfrm>
            <a:off x="914400" y="4400550"/>
            <a:ext cx="7315200" cy="3600450"/>
          </a:xfrm>
          <a:prstGeom prst="rect">
            <a:avLst/>
          </a:prstGeom>
          <a:noFill/>
          <a:ln>
            <a:noFill/>
          </a:ln>
        </p:spPr>
        <p:txBody>
          <a:bodyPr anchorCtr="0" anchor="t" bIns="45700" lIns="91425" spcFirstLastPara="1" rIns="91425" wrap="square" tIns="45700">
            <a:noAutofit/>
          </a:bodyPr>
          <a:lstStyle/>
          <a:p>
            <a:pPr indent="0" lvl="0" marL="0" rtl="0" algn="l">
              <a:lnSpc>
                <a:spcPct val="115000"/>
              </a:lnSpc>
              <a:spcBef>
                <a:spcPts val="1200"/>
              </a:spcBef>
              <a:spcAft>
                <a:spcPts val="0"/>
              </a:spcAft>
              <a:buSzPts val="1100"/>
              <a:buNone/>
            </a:pPr>
            <a:r>
              <a:rPr b="1" lang="en" sz="1200">
                <a:highlight>
                  <a:schemeClr val="accent4"/>
                </a:highlight>
              </a:rPr>
              <a:t>30 seconds</a:t>
            </a:r>
            <a:endParaRPr b="1" sz="1200">
              <a:highlight>
                <a:schemeClr val="accent4"/>
              </a:highlight>
            </a:endParaRPr>
          </a:p>
          <a:p>
            <a:pPr indent="0" lvl="0" marL="0" rtl="0" algn="l">
              <a:lnSpc>
                <a:spcPct val="115000"/>
              </a:lnSpc>
              <a:spcBef>
                <a:spcPts val="1200"/>
              </a:spcBef>
              <a:spcAft>
                <a:spcPts val="0"/>
              </a:spcAft>
              <a:buSzPts val="1100"/>
              <a:buNone/>
            </a:pPr>
            <a:r>
              <a:rPr b="1" lang="en"/>
              <a:t>Read slide</a:t>
            </a:r>
            <a:endParaRPr b="1"/>
          </a:p>
          <a:p>
            <a:pPr indent="0" lvl="0" marL="0" rtl="0" algn="l">
              <a:lnSpc>
                <a:spcPct val="115000"/>
              </a:lnSpc>
              <a:spcBef>
                <a:spcPts val="1200"/>
              </a:spcBef>
              <a:spcAft>
                <a:spcPts val="0"/>
              </a:spcAft>
              <a:buClr>
                <a:schemeClr val="dk1"/>
              </a:buClr>
              <a:buSzPts val="1100"/>
              <a:buFont typeface="Arial"/>
              <a:buNone/>
            </a:pPr>
            <a:r>
              <a:rPr lang="en" sz="1400"/>
              <a:t>That is what we just heard: confident nonsense.</a:t>
            </a:r>
            <a:endParaRPr sz="1400"/>
          </a:p>
          <a:p>
            <a:pPr indent="0" lvl="0" marL="0" rtl="0" algn="l">
              <a:lnSpc>
                <a:spcPct val="115000"/>
              </a:lnSpc>
              <a:spcBef>
                <a:spcPts val="1200"/>
              </a:spcBef>
              <a:spcAft>
                <a:spcPts val="0"/>
              </a:spcAft>
              <a:buClr>
                <a:schemeClr val="dk1"/>
              </a:buClr>
              <a:buSzPts val="1100"/>
              <a:buFont typeface="Arial"/>
              <a:buNone/>
            </a:pPr>
            <a:r>
              <a:rPr b="1" lang="en"/>
              <a:t>PAUSE — let them sit with the recognition.</a:t>
            </a:r>
            <a:endParaRPr b="1"/>
          </a:p>
          <a:p>
            <a:pPr indent="0" lvl="0" marL="0" rtl="0" algn="l">
              <a:spcBef>
                <a:spcPts val="1200"/>
              </a:spcBef>
              <a:spcAft>
                <a:spcPts val="0"/>
              </a:spcAft>
              <a:buNone/>
            </a:pPr>
            <a:r>
              <a:t/>
            </a:r>
            <a:endParaRPr/>
          </a:p>
        </p:txBody>
      </p:sp>
      <p:sp>
        <p:nvSpPr>
          <p:cNvPr id="89" name="Google Shape;89;g3df580656ea_2_37:notes"/>
          <p:cNvSpPr txBox="1"/>
          <p:nvPr>
            <p:ph idx="12" type="sldNum"/>
          </p:nvPr>
        </p:nvSpPr>
        <p:spPr>
          <a:xfrm>
            <a:off x="5179484" y="8685213"/>
            <a:ext cx="39624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
              <a:t>‹#›</a:t>
            </a:fld>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4" name="Shape 94"/>
        <p:cNvGrpSpPr/>
        <p:nvPr/>
      </p:nvGrpSpPr>
      <p:grpSpPr>
        <a:xfrm>
          <a:off x="0" y="0"/>
          <a:ext cx="0" cy="0"/>
          <a:chOff x="0" y="0"/>
          <a:chExt cx="0" cy="0"/>
        </a:xfrm>
      </p:grpSpPr>
      <p:sp>
        <p:nvSpPr>
          <p:cNvPr id="95" name="Google Shape;95;g3dfe3058cb1_0_21:notes"/>
          <p:cNvSpPr/>
          <p:nvPr>
            <p:ph idx="2" type="sldImg"/>
          </p:nvPr>
        </p:nvSpPr>
        <p:spPr>
          <a:xfrm>
            <a:off x="914400" y="1143000"/>
            <a:ext cx="73152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96" name="Google Shape;96;g3dfe3058cb1_0_21:notes"/>
          <p:cNvSpPr txBox="1"/>
          <p:nvPr>
            <p:ph idx="1" type="body"/>
          </p:nvPr>
        </p:nvSpPr>
        <p:spPr>
          <a:xfrm>
            <a:off x="914400" y="4400550"/>
            <a:ext cx="7315200" cy="3600600"/>
          </a:xfrm>
          <a:prstGeom prst="rect">
            <a:avLst/>
          </a:prstGeom>
          <a:noFill/>
          <a:ln>
            <a:noFill/>
          </a:ln>
        </p:spPr>
        <p:txBody>
          <a:bodyPr anchorCtr="0" anchor="t" bIns="45700" lIns="91425" spcFirstLastPara="1" rIns="91425" wrap="square" tIns="45700">
            <a:noAutofit/>
          </a:bodyPr>
          <a:lstStyle/>
          <a:p>
            <a:pPr indent="0" lvl="0" marL="0" rtl="0" algn="l">
              <a:lnSpc>
                <a:spcPct val="115000"/>
              </a:lnSpc>
              <a:spcBef>
                <a:spcPts val="1200"/>
              </a:spcBef>
              <a:spcAft>
                <a:spcPts val="0"/>
              </a:spcAft>
              <a:buClr>
                <a:schemeClr val="dk1"/>
              </a:buClr>
              <a:buSzPts val="1100"/>
              <a:buFont typeface="Arial"/>
              <a:buNone/>
            </a:pPr>
            <a:r>
              <a:rPr b="1" lang="en">
                <a:solidFill>
                  <a:schemeClr val="dk1"/>
                </a:solidFill>
                <a:highlight>
                  <a:schemeClr val="accent4"/>
                </a:highlight>
              </a:rPr>
              <a:t>30 seconds</a:t>
            </a:r>
            <a:endParaRPr sz="1400"/>
          </a:p>
          <a:p>
            <a:pPr indent="0" lvl="0" marL="0" rtl="0" algn="l">
              <a:lnSpc>
                <a:spcPct val="115000"/>
              </a:lnSpc>
              <a:spcBef>
                <a:spcPts val="1200"/>
              </a:spcBef>
              <a:spcAft>
                <a:spcPts val="0"/>
              </a:spcAft>
              <a:buSzPts val="1100"/>
              <a:buNone/>
            </a:pPr>
            <a:r>
              <a:rPr lang="en" sz="1400"/>
              <a:t>So how do we poke the answer? </a:t>
            </a:r>
            <a:endParaRPr sz="1400"/>
          </a:p>
          <a:p>
            <a:pPr indent="0" lvl="0" marL="0" rtl="0" algn="l">
              <a:lnSpc>
                <a:spcPct val="115000"/>
              </a:lnSpc>
              <a:spcBef>
                <a:spcPts val="1200"/>
              </a:spcBef>
              <a:spcAft>
                <a:spcPts val="0"/>
              </a:spcAft>
              <a:buSzPts val="1100"/>
              <a:buNone/>
            </a:pPr>
            <a:r>
              <a:rPr b="1" lang="en" sz="1200"/>
              <a:t>Read slide</a:t>
            </a:r>
            <a:endParaRPr b="1" sz="1200"/>
          </a:p>
          <a:p>
            <a:pPr indent="0" lvl="0" marL="0" rtl="0" algn="l">
              <a:lnSpc>
                <a:spcPct val="115000"/>
              </a:lnSpc>
              <a:spcBef>
                <a:spcPts val="1200"/>
              </a:spcBef>
              <a:spcAft>
                <a:spcPts val="0"/>
              </a:spcAft>
              <a:buSzPts val="1100"/>
              <a:buNone/>
            </a:pPr>
            <a:r>
              <a:rPr lang="en" sz="1400"/>
              <a:t>The first step is to understand the claim.</a:t>
            </a:r>
            <a:endParaRPr sz="1400"/>
          </a:p>
          <a:p>
            <a:pPr indent="0" lvl="0" marL="0" rtl="0" algn="l">
              <a:lnSpc>
                <a:spcPct val="115000"/>
              </a:lnSpc>
              <a:spcBef>
                <a:spcPts val="1200"/>
              </a:spcBef>
              <a:spcAft>
                <a:spcPts val="0"/>
              </a:spcAft>
              <a:buSzPts val="1100"/>
              <a:buNone/>
            </a:pPr>
            <a:r>
              <a:rPr lang="en" sz="1400"/>
              <a:t>To do this, I've created two roles to prepare us for our interrogation.</a:t>
            </a:r>
            <a:endParaRPr b="1"/>
          </a:p>
          <a:p>
            <a:pPr indent="0" lvl="0" marL="0" rtl="0" algn="l">
              <a:spcBef>
                <a:spcPts val="1200"/>
              </a:spcBef>
              <a:spcAft>
                <a:spcPts val="0"/>
              </a:spcAft>
              <a:buNone/>
            </a:pPr>
            <a:r>
              <a:t/>
            </a:r>
            <a:endParaRPr/>
          </a:p>
        </p:txBody>
      </p:sp>
      <p:sp>
        <p:nvSpPr>
          <p:cNvPr id="97" name="Google Shape;97;g3dfe3058cb1_0_21:notes"/>
          <p:cNvSpPr txBox="1"/>
          <p:nvPr>
            <p:ph idx="12" type="sldNum"/>
          </p:nvPr>
        </p:nvSpPr>
        <p:spPr>
          <a:xfrm>
            <a:off x="5179484" y="8685213"/>
            <a:ext cx="3962400" cy="45870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
              <a:t>‹#›</a:t>
            </a:fld>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2" name="Shape 102"/>
        <p:cNvGrpSpPr/>
        <p:nvPr/>
      </p:nvGrpSpPr>
      <p:grpSpPr>
        <a:xfrm>
          <a:off x="0" y="0"/>
          <a:ext cx="0" cy="0"/>
          <a:chOff x="0" y="0"/>
          <a:chExt cx="0" cy="0"/>
        </a:xfrm>
      </p:grpSpPr>
      <p:sp>
        <p:nvSpPr>
          <p:cNvPr id="103" name="Google Shape;103;g3df580656ea_2_72:notes"/>
          <p:cNvSpPr/>
          <p:nvPr>
            <p:ph idx="2" type="sldImg"/>
          </p:nvPr>
        </p:nvSpPr>
        <p:spPr>
          <a:xfrm>
            <a:off x="914400" y="1143000"/>
            <a:ext cx="73152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04" name="Google Shape;104;g3df580656ea_2_72:notes"/>
          <p:cNvSpPr txBox="1"/>
          <p:nvPr>
            <p:ph idx="1" type="body"/>
          </p:nvPr>
        </p:nvSpPr>
        <p:spPr>
          <a:xfrm>
            <a:off x="914400" y="4400550"/>
            <a:ext cx="7315200" cy="3600450"/>
          </a:xfrm>
          <a:prstGeom prst="rect">
            <a:avLst/>
          </a:prstGeom>
          <a:noFill/>
          <a:ln>
            <a:noFill/>
          </a:ln>
        </p:spPr>
        <p:txBody>
          <a:bodyPr anchorCtr="0" anchor="t" bIns="45700" lIns="91425" spcFirstLastPara="1" rIns="91425" wrap="square" tIns="45700">
            <a:noAutofit/>
          </a:bodyPr>
          <a:lstStyle/>
          <a:p>
            <a:pPr indent="0" lvl="0" marL="0" rtl="0" algn="l">
              <a:lnSpc>
                <a:spcPct val="115000"/>
              </a:lnSpc>
              <a:spcBef>
                <a:spcPts val="1200"/>
              </a:spcBef>
              <a:spcAft>
                <a:spcPts val="0"/>
              </a:spcAft>
              <a:buSzPts val="1100"/>
              <a:buNone/>
            </a:pPr>
            <a:r>
              <a:rPr b="1" lang="en">
                <a:highlight>
                  <a:schemeClr val="accent4"/>
                </a:highlight>
              </a:rPr>
              <a:t>1 </a:t>
            </a:r>
            <a:r>
              <a:rPr b="1" lang="en">
                <a:solidFill>
                  <a:schemeClr val="dk1"/>
                </a:solidFill>
                <a:highlight>
                  <a:schemeClr val="accent4"/>
                </a:highlight>
              </a:rPr>
              <a:t>minute</a:t>
            </a:r>
            <a:endParaRPr>
              <a:highlight>
                <a:schemeClr val="accent4"/>
              </a:highlight>
            </a:endParaRPr>
          </a:p>
          <a:p>
            <a:pPr indent="0" lvl="0" marL="0" rtl="0" algn="l">
              <a:lnSpc>
                <a:spcPct val="115000"/>
              </a:lnSpc>
              <a:spcBef>
                <a:spcPts val="1200"/>
              </a:spcBef>
              <a:spcAft>
                <a:spcPts val="0"/>
              </a:spcAft>
              <a:buClr>
                <a:schemeClr val="dk1"/>
              </a:buClr>
              <a:buSzPts val="1100"/>
              <a:buFont typeface="Arial"/>
              <a:buNone/>
            </a:pPr>
            <a:r>
              <a:rPr lang="en" sz="1400"/>
              <a:t>The first role is the Noticer.</a:t>
            </a:r>
            <a:endParaRPr sz="1400"/>
          </a:p>
          <a:p>
            <a:pPr indent="0" lvl="0" marL="0" rtl="0" algn="l">
              <a:lnSpc>
                <a:spcPct val="115000"/>
              </a:lnSpc>
              <a:spcBef>
                <a:spcPts val="1200"/>
              </a:spcBef>
              <a:spcAft>
                <a:spcPts val="0"/>
              </a:spcAft>
              <a:buClr>
                <a:schemeClr val="dk1"/>
              </a:buClr>
              <a:buSzPts val="1100"/>
              <a:buFont typeface="Arial"/>
              <a:buNone/>
            </a:pPr>
            <a:r>
              <a:rPr b="1" lang="en"/>
              <a:t>Read</a:t>
            </a:r>
            <a:endParaRPr b="1"/>
          </a:p>
          <a:p>
            <a:pPr indent="0" lvl="0" marL="0" rtl="0" algn="l">
              <a:lnSpc>
                <a:spcPct val="115000"/>
              </a:lnSpc>
              <a:spcBef>
                <a:spcPts val="1200"/>
              </a:spcBef>
              <a:spcAft>
                <a:spcPts val="0"/>
              </a:spcAft>
              <a:buSzPts val="1100"/>
              <a:buNone/>
            </a:pPr>
            <a:r>
              <a:rPr lang="en" sz="1400"/>
              <a:t>Let's all take a minute to write down something you noticed in your AI response. We won't share them just yet.</a:t>
            </a:r>
            <a:endParaRPr sz="1400"/>
          </a:p>
          <a:p>
            <a:pPr indent="0" lvl="0" marL="0" rtl="0" algn="l">
              <a:lnSpc>
                <a:spcPct val="115000"/>
              </a:lnSpc>
              <a:spcBef>
                <a:spcPts val="1200"/>
              </a:spcBef>
              <a:spcAft>
                <a:spcPts val="0"/>
              </a:spcAft>
              <a:buSzPts val="1100"/>
              <a:buNone/>
            </a:pPr>
            <a:r>
              <a:rPr b="1" lang="en"/>
              <a:t>PAUSE </a:t>
            </a:r>
            <a:endParaRPr b="1"/>
          </a:p>
          <a:p>
            <a:pPr indent="0" lvl="0" marL="0" rtl="0" algn="l">
              <a:lnSpc>
                <a:spcPct val="115000"/>
              </a:lnSpc>
              <a:spcBef>
                <a:spcPts val="1200"/>
              </a:spcBef>
              <a:spcAft>
                <a:spcPts val="1200"/>
              </a:spcAft>
              <a:buSzPts val="1100"/>
              <a:buNone/>
            </a:pPr>
            <a:r>
              <a:t/>
            </a:r>
            <a:endParaRPr b="1"/>
          </a:p>
        </p:txBody>
      </p:sp>
      <p:sp>
        <p:nvSpPr>
          <p:cNvPr id="105" name="Google Shape;105;g3df580656ea_2_72:notes"/>
          <p:cNvSpPr txBox="1"/>
          <p:nvPr>
            <p:ph idx="12" type="sldNum"/>
          </p:nvPr>
        </p:nvSpPr>
        <p:spPr>
          <a:xfrm>
            <a:off x="5179484" y="8685213"/>
            <a:ext cx="39624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
              <a:t>‹#›</a:t>
            </a:fld>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5" name="Shape 115"/>
        <p:cNvGrpSpPr/>
        <p:nvPr/>
      </p:nvGrpSpPr>
      <p:grpSpPr>
        <a:xfrm>
          <a:off x="0" y="0"/>
          <a:ext cx="0" cy="0"/>
          <a:chOff x="0" y="0"/>
          <a:chExt cx="0" cy="0"/>
        </a:xfrm>
      </p:grpSpPr>
      <p:sp>
        <p:nvSpPr>
          <p:cNvPr id="116" name="Google Shape;116;g3df580656ea_2_84:notes"/>
          <p:cNvSpPr/>
          <p:nvPr>
            <p:ph idx="2" type="sldImg"/>
          </p:nvPr>
        </p:nvSpPr>
        <p:spPr>
          <a:xfrm>
            <a:off x="914400" y="1143000"/>
            <a:ext cx="73152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17" name="Google Shape;117;g3df580656ea_2_84:notes"/>
          <p:cNvSpPr txBox="1"/>
          <p:nvPr>
            <p:ph idx="1" type="body"/>
          </p:nvPr>
        </p:nvSpPr>
        <p:spPr>
          <a:xfrm>
            <a:off x="914400" y="4400550"/>
            <a:ext cx="7315200" cy="3600450"/>
          </a:xfrm>
          <a:prstGeom prst="rect">
            <a:avLst/>
          </a:prstGeom>
          <a:noFill/>
          <a:ln>
            <a:noFill/>
          </a:ln>
        </p:spPr>
        <p:txBody>
          <a:bodyPr anchorCtr="0" anchor="t" bIns="45700" lIns="91425" spcFirstLastPara="1" rIns="91425" wrap="square" tIns="45700">
            <a:noAutofit/>
          </a:bodyPr>
          <a:lstStyle/>
          <a:p>
            <a:pPr indent="0" lvl="0" marL="0" rtl="0" algn="l">
              <a:lnSpc>
                <a:spcPct val="115000"/>
              </a:lnSpc>
              <a:spcBef>
                <a:spcPts val="1200"/>
              </a:spcBef>
              <a:spcAft>
                <a:spcPts val="0"/>
              </a:spcAft>
              <a:buSzPts val="1100"/>
              <a:buNone/>
            </a:pPr>
            <a:r>
              <a:rPr b="1" lang="en">
                <a:solidFill>
                  <a:schemeClr val="dk1"/>
                </a:solidFill>
                <a:highlight>
                  <a:schemeClr val="accent4"/>
                </a:highlight>
              </a:rPr>
              <a:t>2</a:t>
            </a:r>
            <a:r>
              <a:rPr b="1" lang="en">
                <a:solidFill>
                  <a:schemeClr val="dk1"/>
                </a:solidFill>
                <a:highlight>
                  <a:schemeClr val="accent4"/>
                </a:highlight>
              </a:rPr>
              <a:t> minutes</a:t>
            </a:r>
            <a:endParaRPr>
              <a:highlight>
                <a:schemeClr val="accent4"/>
              </a:highlight>
            </a:endParaRPr>
          </a:p>
          <a:p>
            <a:pPr indent="0" lvl="0" marL="0" rtl="0" algn="l">
              <a:lnSpc>
                <a:spcPct val="115000"/>
              </a:lnSpc>
              <a:spcBef>
                <a:spcPts val="1200"/>
              </a:spcBef>
              <a:spcAft>
                <a:spcPts val="0"/>
              </a:spcAft>
              <a:buClr>
                <a:schemeClr val="dk1"/>
              </a:buClr>
              <a:buSzPts val="1100"/>
              <a:buFont typeface="Arial"/>
              <a:buNone/>
            </a:pPr>
            <a:r>
              <a:rPr lang="en" sz="1400"/>
              <a:t>The second role is the Questioner. </a:t>
            </a:r>
            <a:endParaRPr sz="1400"/>
          </a:p>
          <a:p>
            <a:pPr indent="0" lvl="0" marL="0" rtl="0" algn="l">
              <a:lnSpc>
                <a:spcPct val="115000"/>
              </a:lnSpc>
              <a:spcBef>
                <a:spcPts val="1200"/>
              </a:spcBef>
              <a:spcAft>
                <a:spcPts val="0"/>
              </a:spcAft>
              <a:buClr>
                <a:schemeClr val="dk1"/>
              </a:buClr>
              <a:buSzPts val="1100"/>
              <a:buFont typeface="Arial"/>
              <a:buNone/>
            </a:pPr>
            <a:r>
              <a:rPr b="1" lang="en"/>
              <a:t>Read. </a:t>
            </a:r>
            <a:endParaRPr b="1"/>
          </a:p>
          <a:p>
            <a:pPr indent="0" lvl="0" marL="0" rtl="0" algn="l">
              <a:lnSpc>
                <a:spcPct val="115000"/>
              </a:lnSpc>
              <a:spcBef>
                <a:spcPts val="1200"/>
              </a:spcBef>
              <a:spcAft>
                <a:spcPts val="0"/>
              </a:spcAft>
              <a:buClr>
                <a:schemeClr val="dk1"/>
              </a:buClr>
              <a:buSzPts val="1100"/>
              <a:buFont typeface="Arial"/>
              <a:buNone/>
            </a:pPr>
            <a:r>
              <a:rPr lang="en" sz="1500"/>
              <a:t>N</a:t>
            </a:r>
            <a:r>
              <a:rPr lang="en" sz="1400">
                <a:solidFill>
                  <a:schemeClr val="dk1"/>
                </a:solidFill>
              </a:rPr>
              <a:t>otice what your AI includes and what it leaves out</a:t>
            </a:r>
            <a:r>
              <a:rPr lang="en" sz="1300">
                <a:solidFill>
                  <a:schemeClr val="dk1"/>
                </a:solidFill>
              </a:rPr>
              <a:t>, then t</a:t>
            </a:r>
            <a:r>
              <a:rPr lang="en" sz="1400">
                <a:solidFill>
                  <a:schemeClr val="dk1"/>
                </a:solidFill>
              </a:rPr>
              <a:t>ake a minute to write a question.</a:t>
            </a:r>
            <a:endParaRPr sz="1300">
              <a:solidFill>
                <a:schemeClr val="dk1"/>
              </a:solidFill>
            </a:endParaRPr>
          </a:p>
          <a:p>
            <a:pPr indent="0" lvl="0" marL="0" rtl="0" algn="l">
              <a:lnSpc>
                <a:spcPct val="115000"/>
              </a:lnSpc>
              <a:spcBef>
                <a:spcPts val="1200"/>
              </a:spcBef>
              <a:spcAft>
                <a:spcPts val="0"/>
              </a:spcAft>
              <a:buClr>
                <a:schemeClr val="dk1"/>
              </a:buClr>
              <a:buSzPts val="1100"/>
              <a:buFont typeface="Arial"/>
              <a:buNone/>
            </a:pPr>
            <a:r>
              <a:rPr lang="en" sz="1400">
                <a:solidFill>
                  <a:schemeClr val="dk1"/>
                </a:solidFill>
              </a:rPr>
              <a:t>We'll compare in a moment. </a:t>
            </a:r>
            <a:endParaRPr sz="1700"/>
          </a:p>
          <a:p>
            <a:pPr indent="0" lvl="0" marL="0" rtl="0" algn="l">
              <a:lnSpc>
                <a:spcPct val="115000"/>
              </a:lnSpc>
              <a:spcBef>
                <a:spcPts val="1200"/>
              </a:spcBef>
              <a:spcAft>
                <a:spcPts val="0"/>
              </a:spcAft>
              <a:buSzPts val="1100"/>
              <a:buNone/>
            </a:pPr>
            <a:r>
              <a:rPr b="1" lang="en"/>
              <a:t>PAUSE </a:t>
            </a:r>
            <a:endParaRPr b="1"/>
          </a:p>
          <a:p>
            <a:pPr indent="0" lvl="0" marL="0" rtl="0" algn="l">
              <a:spcBef>
                <a:spcPts val="1200"/>
              </a:spcBef>
              <a:spcAft>
                <a:spcPts val="0"/>
              </a:spcAft>
              <a:buNone/>
            </a:pPr>
            <a:r>
              <a:t/>
            </a:r>
            <a:endParaRPr/>
          </a:p>
        </p:txBody>
      </p:sp>
      <p:sp>
        <p:nvSpPr>
          <p:cNvPr id="118" name="Google Shape;118;g3df580656ea_2_84:notes"/>
          <p:cNvSpPr txBox="1"/>
          <p:nvPr>
            <p:ph idx="12" type="sldNum"/>
          </p:nvPr>
        </p:nvSpPr>
        <p:spPr>
          <a:xfrm>
            <a:off x="5179484" y="8685213"/>
            <a:ext cx="39624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
              <a:t>‹#›</a:t>
            </a:fld>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9" name="Shape 129"/>
        <p:cNvGrpSpPr/>
        <p:nvPr/>
      </p:nvGrpSpPr>
      <p:grpSpPr>
        <a:xfrm>
          <a:off x="0" y="0"/>
          <a:ext cx="0" cy="0"/>
          <a:chOff x="0" y="0"/>
          <a:chExt cx="0" cy="0"/>
        </a:xfrm>
      </p:grpSpPr>
      <p:sp>
        <p:nvSpPr>
          <p:cNvPr id="130" name="Google Shape;130;g3df580656ea_2_111:notes"/>
          <p:cNvSpPr/>
          <p:nvPr>
            <p:ph idx="2" type="sldImg"/>
          </p:nvPr>
        </p:nvSpPr>
        <p:spPr>
          <a:xfrm>
            <a:off x="914400" y="1143000"/>
            <a:ext cx="73152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31" name="Google Shape;131;g3df580656ea_2_111:notes"/>
          <p:cNvSpPr txBox="1"/>
          <p:nvPr>
            <p:ph idx="1" type="body"/>
          </p:nvPr>
        </p:nvSpPr>
        <p:spPr>
          <a:xfrm>
            <a:off x="914400" y="4400550"/>
            <a:ext cx="7315200" cy="3600450"/>
          </a:xfrm>
          <a:prstGeom prst="rect">
            <a:avLst/>
          </a:prstGeom>
          <a:noFill/>
          <a:ln>
            <a:noFill/>
          </a:ln>
        </p:spPr>
        <p:txBody>
          <a:bodyPr anchorCtr="0" anchor="t" bIns="45700" lIns="91425" spcFirstLastPara="1" rIns="91425" wrap="square" tIns="45700">
            <a:noAutofit/>
          </a:bodyPr>
          <a:lstStyle/>
          <a:p>
            <a:pPr indent="0" lvl="0" marL="0" rtl="0" algn="l">
              <a:lnSpc>
                <a:spcPct val="115000"/>
              </a:lnSpc>
              <a:spcBef>
                <a:spcPts val="1200"/>
              </a:spcBef>
              <a:spcAft>
                <a:spcPts val="0"/>
              </a:spcAft>
              <a:buSzPts val="1100"/>
              <a:buNone/>
            </a:pPr>
            <a:r>
              <a:rPr lang="en">
                <a:solidFill>
                  <a:schemeClr val="dk1"/>
                </a:solidFill>
                <a:highlight>
                  <a:schemeClr val="accent4"/>
                </a:highlight>
              </a:rPr>
              <a:t>30 seconds</a:t>
            </a:r>
            <a:endParaRPr>
              <a:highlight>
                <a:schemeClr val="accent4"/>
              </a:highlight>
            </a:endParaRPr>
          </a:p>
          <a:p>
            <a:pPr indent="0" lvl="0" marL="0" rtl="0" algn="l">
              <a:lnSpc>
                <a:spcPct val="115000"/>
              </a:lnSpc>
              <a:spcBef>
                <a:spcPts val="1200"/>
              </a:spcBef>
              <a:spcAft>
                <a:spcPts val="0"/>
              </a:spcAft>
              <a:buClr>
                <a:schemeClr val="dk1"/>
              </a:buClr>
              <a:buSzPts val="1100"/>
              <a:buFont typeface="Arial"/>
              <a:buNone/>
            </a:pPr>
            <a:r>
              <a:rPr b="1" lang="en"/>
              <a:t>Read</a:t>
            </a:r>
            <a:endParaRPr b="1"/>
          </a:p>
          <a:p>
            <a:pPr indent="0" lvl="0" marL="0" rtl="0" algn="l">
              <a:lnSpc>
                <a:spcPct val="115000"/>
              </a:lnSpc>
              <a:spcBef>
                <a:spcPts val="1200"/>
              </a:spcBef>
              <a:spcAft>
                <a:spcPts val="0"/>
              </a:spcAft>
              <a:buSzPts val="1100"/>
              <a:buNone/>
            </a:pPr>
            <a:r>
              <a:rPr lang="en" sz="1400"/>
              <a:t>Could someone please volunteer to read the definition from the Word Wall?</a:t>
            </a:r>
            <a:endParaRPr sz="1400"/>
          </a:p>
          <a:p>
            <a:pPr indent="0" lvl="0" marL="0" rtl="0" algn="l">
              <a:lnSpc>
                <a:spcPct val="115000"/>
              </a:lnSpc>
              <a:spcBef>
                <a:spcPts val="1200"/>
              </a:spcBef>
              <a:spcAft>
                <a:spcPts val="0"/>
              </a:spcAft>
              <a:buClr>
                <a:schemeClr val="dk1"/>
              </a:buClr>
              <a:buSzPts val="1100"/>
              <a:buFont typeface="Arial"/>
              <a:buNone/>
            </a:pPr>
            <a:r>
              <a:rPr b="1" lang="en"/>
              <a:t>Brief pause. Let it settle before moving on.</a:t>
            </a:r>
            <a:endParaRPr b="1"/>
          </a:p>
          <a:p>
            <a:pPr indent="0" lvl="0" marL="0" rtl="0" algn="l">
              <a:spcBef>
                <a:spcPts val="1200"/>
              </a:spcBef>
              <a:spcAft>
                <a:spcPts val="0"/>
              </a:spcAft>
              <a:buNone/>
            </a:pPr>
            <a:r>
              <a:t/>
            </a:r>
            <a:endParaRPr sz="1400"/>
          </a:p>
        </p:txBody>
      </p:sp>
      <p:sp>
        <p:nvSpPr>
          <p:cNvPr id="132" name="Google Shape;132;g3df580656ea_2_111:notes"/>
          <p:cNvSpPr txBox="1"/>
          <p:nvPr>
            <p:ph idx="12" type="sldNum"/>
          </p:nvPr>
        </p:nvSpPr>
        <p:spPr>
          <a:xfrm>
            <a:off x="5179484" y="8685213"/>
            <a:ext cx="39624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
              <a:t>‹#›</a:t>
            </a:fld>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txBox="1"/>
          <p:nvPr>
            <p:ph type="ctrTitle"/>
          </p:nvPr>
        </p:nvSpPr>
        <p:spPr>
          <a:xfrm>
            <a:off x="311708" y="744575"/>
            <a:ext cx="8520600" cy="2052600"/>
          </a:xfrm>
          <a:prstGeom prst="rect">
            <a:avLst/>
          </a:prstGeom>
        </p:spPr>
        <p:txBody>
          <a:bodyPr anchorCtr="0" anchor="b" bIns="91425" lIns="91425" spcFirstLastPara="1" rIns="91425" wrap="square" tIns="91425">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11" name="Google Shape;11;p2"/>
          <p:cNvSpPr txBox="1"/>
          <p:nvPr>
            <p:ph idx="1" type="subTitle"/>
          </p:nvPr>
        </p:nvSpPr>
        <p:spPr>
          <a:xfrm>
            <a:off x="311700" y="2834125"/>
            <a:ext cx="8520600" cy="7926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2" name="Google Shape;12;p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4" name="Shape 44"/>
        <p:cNvGrpSpPr/>
        <p:nvPr/>
      </p:nvGrpSpPr>
      <p:grpSpPr>
        <a:xfrm>
          <a:off x="0" y="0"/>
          <a:ext cx="0" cy="0"/>
          <a:chOff x="0" y="0"/>
          <a:chExt cx="0" cy="0"/>
        </a:xfrm>
      </p:grpSpPr>
      <p:sp>
        <p:nvSpPr>
          <p:cNvPr id="45" name="Google Shape;45;p11"/>
          <p:cNvSpPr txBox="1"/>
          <p:nvPr>
            <p:ph hasCustomPrompt="1" type="title"/>
          </p:nvPr>
        </p:nvSpPr>
        <p:spPr>
          <a:xfrm>
            <a:off x="311700" y="1106125"/>
            <a:ext cx="8520600" cy="1963500"/>
          </a:xfrm>
          <a:prstGeom prst="rect">
            <a:avLst/>
          </a:prstGeom>
        </p:spPr>
        <p:txBody>
          <a:bodyPr anchorCtr="0" anchor="b" bIns="91425" lIns="91425" spcFirstLastPara="1" rIns="91425" wrap="square" tIns="91425">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p:nvPr>
            <p:ph idx="1" type="body"/>
          </p:nvPr>
        </p:nvSpPr>
        <p:spPr>
          <a:xfrm>
            <a:off x="311700" y="3152225"/>
            <a:ext cx="8520600" cy="1300800"/>
          </a:xfrm>
          <a:prstGeom prst="rect">
            <a:avLst/>
          </a:prstGeom>
        </p:spPr>
        <p:txBody>
          <a:bodyPr anchorCtr="0" anchor="t" bIns="91425" lIns="91425" spcFirstLastPara="1" rIns="91425" wrap="square" tIns="91425">
            <a:normAutofit/>
          </a:bodyPr>
          <a:lstStyle>
            <a:lvl1pPr indent="-342900" lvl="0" marL="457200" algn="ctr">
              <a:spcBef>
                <a:spcPts val="0"/>
              </a:spcBef>
              <a:spcAft>
                <a:spcPts val="0"/>
              </a:spcAft>
              <a:buSzPts val="1800"/>
              <a:buChar char="●"/>
              <a:defRPr/>
            </a:lvl1pPr>
            <a:lvl2pPr indent="-317500" lvl="1" marL="914400" algn="ctr">
              <a:spcBef>
                <a:spcPts val="0"/>
              </a:spcBef>
              <a:spcAft>
                <a:spcPts val="0"/>
              </a:spcAft>
              <a:buSzPts val="1400"/>
              <a:buChar char="○"/>
              <a:defRPr/>
            </a:lvl2pPr>
            <a:lvl3pPr indent="-317500" lvl="2" marL="1371600" algn="ctr">
              <a:spcBef>
                <a:spcPts val="0"/>
              </a:spcBef>
              <a:spcAft>
                <a:spcPts val="0"/>
              </a:spcAft>
              <a:buSzPts val="1400"/>
              <a:buChar char="■"/>
              <a:defRPr/>
            </a:lvl3pPr>
            <a:lvl4pPr indent="-317500" lvl="3" marL="1828800" algn="ctr">
              <a:spcBef>
                <a:spcPts val="0"/>
              </a:spcBef>
              <a:spcAft>
                <a:spcPts val="0"/>
              </a:spcAft>
              <a:buSzPts val="1400"/>
              <a:buChar char="●"/>
              <a:defRPr/>
            </a:lvl4pPr>
            <a:lvl5pPr indent="-317500" lvl="4" marL="2286000" algn="ctr">
              <a:spcBef>
                <a:spcPts val="0"/>
              </a:spcBef>
              <a:spcAft>
                <a:spcPts val="0"/>
              </a:spcAft>
              <a:buSzPts val="1400"/>
              <a:buChar char="○"/>
              <a:defRPr/>
            </a:lvl5pPr>
            <a:lvl6pPr indent="-317500" lvl="5" marL="2743200" algn="ctr">
              <a:spcBef>
                <a:spcPts val="0"/>
              </a:spcBef>
              <a:spcAft>
                <a:spcPts val="0"/>
              </a:spcAft>
              <a:buSzPts val="1400"/>
              <a:buChar char="■"/>
              <a:defRPr/>
            </a:lvl6pPr>
            <a:lvl7pPr indent="-317500" lvl="6" marL="3200400" algn="ctr">
              <a:spcBef>
                <a:spcPts val="0"/>
              </a:spcBef>
              <a:spcAft>
                <a:spcPts val="0"/>
              </a:spcAft>
              <a:buSzPts val="1400"/>
              <a:buChar char="●"/>
              <a:defRPr/>
            </a:lvl7pPr>
            <a:lvl8pPr indent="-317500" lvl="7" marL="3657600" algn="ctr">
              <a:spcBef>
                <a:spcPts val="0"/>
              </a:spcBef>
              <a:spcAft>
                <a:spcPts val="0"/>
              </a:spcAft>
              <a:buSzPts val="1400"/>
              <a:buChar char="○"/>
              <a:defRPr/>
            </a:lvl8pPr>
            <a:lvl9pPr indent="-317500" lvl="8" marL="4114800" algn="ctr">
              <a:spcBef>
                <a:spcPts val="0"/>
              </a:spcBef>
              <a:spcAft>
                <a:spcPts val="0"/>
              </a:spcAft>
              <a:buSzPts val="1400"/>
              <a:buChar char="■"/>
              <a:defRPr/>
            </a:lvl9pPr>
          </a:lstStyle>
          <a:p/>
        </p:txBody>
      </p:sp>
      <p:sp>
        <p:nvSpPr>
          <p:cNvPr id="47" name="Google Shape;47;p11"/>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8" name="Shape 48"/>
        <p:cNvGrpSpPr/>
        <p:nvPr/>
      </p:nvGrpSpPr>
      <p:grpSpPr>
        <a:xfrm>
          <a:off x="0" y="0"/>
          <a:ext cx="0" cy="0"/>
          <a:chOff x="0" y="0"/>
          <a:chExt cx="0" cy="0"/>
        </a:xfrm>
      </p:grpSpPr>
      <p:sp>
        <p:nvSpPr>
          <p:cNvPr id="49" name="Google Shape;49;p1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DEFAULT">
  <p:cSld name="DEFAULT">
    <p:bg>
      <p:bgPr>
        <a:solidFill>
          <a:schemeClr val="lt1"/>
        </a:solidFill>
      </p:bgPr>
    </p:bg>
    <p:spTree>
      <p:nvGrpSpPr>
        <p:cNvPr id="51" name="Shape 51"/>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3" name="Shape 13"/>
        <p:cNvGrpSpPr/>
        <p:nvPr/>
      </p:nvGrpSpPr>
      <p:grpSpPr>
        <a:xfrm>
          <a:off x="0" y="0"/>
          <a:ext cx="0" cy="0"/>
          <a:chOff x="0" y="0"/>
          <a:chExt cx="0" cy="0"/>
        </a:xfrm>
      </p:grpSpPr>
      <p:sp>
        <p:nvSpPr>
          <p:cNvPr id="14" name="Google Shape;14;p3"/>
          <p:cNvSpPr txBox="1"/>
          <p:nvPr>
            <p:ph type="title"/>
          </p:nvPr>
        </p:nvSpPr>
        <p:spPr>
          <a:xfrm>
            <a:off x="311700" y="2150850"/>
            <a:ext cx="8520600" cy="841800"/>
          </a:xfrm>
          <a:prstGeom prst="rect">
            <a:avLst/>
          </a:prstGeom>
        </p:spPr>
        <p:txBody>
          <a:bodyPr anchorCtr="0" anchor="ctr" bIns="91425" lIns="91425" spcFirstLastPara="1" rIns="91425" wrap="square" tIns="91425">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
        <p:nvSpPr>
          <p:cNvPr id="15" name="Google Shape;15;p3"/>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6" name="Shape 16"/>
        <p:cNvGrpSpPr/>
        <p:nvPr/>
      </p:nvGrpSpPr>
      <p:grpSpPr>
        <a:xfrm>
          <a:off x="0" y="0"/>
          <a:ext cx="0" cy="0"/>
          <a:chOff x="0" y="0"/>
          <a:chExt cx="0" cy="0"/>
        </a:xfrm>
      </p:grpSpPr>
      <p:sp>
        <p:nvSpPr>
          <p:cNvPr id="17" name="Google Shape;17;p4"/>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18" name="Google Shape;18;p4"/>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19" name="Google Shape;19;p4"/>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0" name="Shape 20"/>
        <p:cNvGrpSpPr/>
        <p:nvPr/>
      </p:nvGrpSpPr>
      <p:grpSpPr>
        <a:xfrm>
          <a:off x="0" y="0"/>
          <a:ext cx="0" cy="0"/>
          <a:chOff x="0" y="0"/>
          <a:chExt cx="0" cy="0"/>
        </a:xfrm>
      </p:grpSpPr>
      <p:sp>
        <p:nvSpPr>
          <p:cNvPr id="21" name="Google Shape;21;p5"/>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2" name="Google Shape;22;p5"/>
          <p:cNvSpPr txBox="1"/>
          <p:nvPr>
            <p:ph idx="1" type="body"/>
          </p:nvPr>
        </p:nvSpPr>
        <p:spPr>
          <a:xfrm>
            <a:off x="3117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3" name="Google Shape;23;p5"/>
          <p:cNvSpPr txBox="1"/>
          <p:nvPr>
            <p:ph idx="2" type="body"/>
          </p:nvPr>
        </p:nvSpPr>
        <p:spPr>
          <a:xfrm>
            <a:off x="48324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4" name="Google Shape;24;p5"/>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5" name="Shape 25"/>
        <p:cNvGrpSpPr/>
        <p:nvPr/>
      </p:nvGrpSpPr>
      <p:grpSpPr>
        <a:xfrm>
          <a:off x="0" y="0"/>
          <a:ext cx="0" cy="0"/>
          <a:chOff x="0" y="0"/>
          <a:chExt cx="0" cy="0"/>
        </a:xfrm>
      </p:grpSpPr>
      <p:sp>
        <p:nvSpPr>
          <p:cNvPr id="26" name="Google Shape;26;p6"/>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7" name="Google Shape;27;p6"/>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8" name="Shape 28"/>
        <p:cNvGrpSpPr/>
        <p:nvPr/>
      </p:nvGrpSpPr>
      <p:grpSpPr>
        <a:xfrm>
          <a:off x="0" y="0"/>
          <a:ext cx="0" cy="0"/>
          <a:chOff x="0" y="0"/>
          <a:chExt cx="0" cy="0"/>
        </a:xfrm>
      </p:grpSpPr>
      <p:sp>
        <p:nvSpPr>
          <p:cNvPr id="29" name="Google Shape;29;p7"/>
          <p:cNvSpPr txBox="1"/>
          <p:nvPr>
            <p:ph type="title"/>
          </p:nvPr>
        </p:nvSpPr>
        <p:spPr>
          <a:xfrm>
            <a:off x="311700" y="555600"/>
            <a:ext cx="2808000" cy="755700"/>
          </a:xfrm>
          <a:prstGeom prst="rect">
            <a:avLst/>
          </a:prstGeom>
        </p:spPr>
        <p:txBody>
          <a:bodyPr anchorCtr="0" anchor="b" bIns="91425" lIns="91425" spcFirstLastPara="1" rIns="91425" wrap="square" tIns="91425">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0" name="Google Shape;30;p7"/>
          <p:cNvSpPr txBox="1"/>
          <p:nvPr>
            <p:ph idx="1" type="body"/>
          </p:nvPr>
        </p:nvSpPr>
        <p:spPr>
          <a:xfrm>
            <a:off x="311700" y="1389600"/>
            <a:ext cx="2808000" cy="3179400"/>
          </a:xfrm>
          <a:prstGeom prst="rect">
            <a:avLst/>
          </a:prstGeom>
        </p:spPr>
        <p:txBody>
          <a:bodyPr anchorCtr="0" anchor="t" bIns="91425" lIns="91425" spcFirstLastPara="1" rIns="91425" wrap="square" tIns="91425">
            <a:normAutofit/>
          </a:bodyPr>
          <a:lstStyle>
            <a:lvl1pPr indent="-304800" lvl="0" marL="457200">
              <a:spcBef>
                <a:spcPts val="0"/>
              </a:spcBef>
              <a:spcAft>
                <a:spcPts val="0"/>
              </a:spcAft>
              <a:buSzPts val="1200"/>
              <a:buChar char="●"/>
              <a:defRPr sz="12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31" name="Google Shape;31;p7"/>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2" name="Shape 32"/>
        <p:cNvGrpSpPr/>
        <p:nvPr/>
      </p:nvGrpSpPr>
      <p:grpSpPr>
        <a:xfrm>
          <a:off x="0" y="0"/>
          <a:ext cx="0" cy="0"/>
          <a:chOff x="0" y="0"/>
          <a:chExt cx="0" cy="0"/>
        </a:xfrm>
      </p:grpSpPr>
      <p:sp>
        <p:nvSpPr>
          <p:cNvPr id="33" name="Google Shape;33;p8"/>
          <p:cNvSpPr txBox="1"/>
          <p:nvPr>
            <p:ph type="title"/>
          </p:nvPr>
        </p:nvSpPr>
        <p:spPr>
          <a:xfrm>
            <a:off x="490250" y="450150"/>
            <a:ext cx="6367800" cy="4090800"/>
          </a:xfrm>
          <a:prstGeom prst="rect">
            <a:avLst/>
          </a:prstGeom>
        </p:spPr>
        <p:txBody>
          <a:bodyPr anchorCtr="0" anchor="ctr" bIns="91425" lIns="91425" spcFirstLastPara="1" rIns="91425" wrap="square" tIns="91425">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34" name="Google Shape;34;p8"/>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 name="Google Shape;37;p9"/>
          <p:cNvSpPr txBox="1"/>
          <p:nvPr>
            <p:ph type="title"/>
          </p:nvPr>
        </p:nvSpPr>
        <p:spPr>
          <a:xfrm>
            <a:off x="265500" y="1233175"/>
            <a:ext cx="4045200" cy="1482300"/>
          </a:xfrm>
          <a:prstGeom prst="rect">
            <a:avLst/>
          </a:prstGeom>
        </p:spPr>
        <p:txBody>
          <a:bodyPr anchorCtr="0" anchor="b" bIns="91425" lIns="91425" spcFirstLastPara="1" rIns="91425" wrap="square" tIns="91425">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38" name="Google Shape;38;p9"/>
          <p:cNvSpPr txBox="1"/>
          <p:nvPr>
            <p:ph idx="1" type="subTitle"/>
          </p:nvPr>
        </p:nvSpPr>
        <p:spPr>
          <a:xfrm>
            <a:off x="265500" y="2803075"/>
            <a:ext cx="4045200" cy="12351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39" name="Google Shape;39;p9"/>
          <p:cNvSpPr txBox="1"/>
          <p:nvPr>
            <p:ph idx="2" type="body"/>
          </p:nvPr>
        </p:nvSpPr>
        <p:spPr>
          <a:xfrm>
            <a:off x="4939500" y="724075"/>
            <a:ext cx="3837000" cy="3695100"/>
          </a:xfrm>
          <a:prstGeom prst="rect">
            <a:avLst/>
          </a:prstGeom>
        </p:spPr>
        <p:txBody>
          <a:bodyPr anchorCtr="0" anchor="ctr"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40" name="Google Shape;40;p9"/>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1" name="Shape 41"/>
        <p:cNvGrpSpPr/>
        <p:nvPr/>
      </p:nvGrpSpPr>
      <p:grpSpPr>
        <a:xfrm>
          <a:off x="0" y="0"/>
          <a:ext cx="0" cy="0"/>
          <a:chOff x="0" y="0"/>
          <a:chExt cx="0" cy="0"/>
        </a:xfrm>
      </p:grpSpPr>
      <p:sp>
        <p:nvSpPr>
          <p:cNvPr id="42" name="Google Shape;42;p10"/>
          <p:cNvSpPr txBox="1"/>
          <p:nvPr>
            <p:ph idx="1" type="body"/>
          </p:nvPr>
        </p:nvSpPr>
        <p:spPr>
          <a:xfrm>
            <a:off x="311700" y="4230575"/>
            <a:ext cx="5998800" cy="605100"/>
          </a:xfrm>
          <a:prstGeom prst="rect">
            <a:avLst/>
          </a:prstGeom>
        </p:spPr>
        <p:txBody>
          <a:bodyPr anchorCtr="0" anchor="ctr" bIns="91425" lIns="91425" spcFirstLastPara="1" rIns="91425" wrap="square" tIns="91425">
            <a:normAutofit/>
          </a:bodyPr>
          <a:lstStyle>
            <a:lvl1pPr indent="-228600" lvl="0" marL="457200">
              <a:lnSpc>
                <a:spcPct val="100000"/>
              </a:lnSpc>
              <a:spcBef>
                <a:spcPts val="0"/>
              </a:spcBef>
              <a:spcAft>
                <a:spcPts val="0"/>
              </a:spcAft>
              <a:buSzPts val="1800"/>
              <a:buNone/>
              <a:defRPr/>
            </a:lvl1pPr>
          </a:lstStyle>
          <a:p/>
        </p:txBody>
      </p:sp>
      <p:sp>
        <p:nvSpPr>
          <p:cNvPr id="43" name="Google Shape;43;p10"/>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3.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_rels/slideMaster2.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p:txBody>
      </p:sp>
      <p:sp>
        <p:nvSpPr>
          <p:cNvPr id="7" name="Google Shape;7;p1"/>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rmAutofit/>
          </a:bodyPr>
          <a:lstStyle>
            <a:lvl1pPr indent="-342900" lvl="0" marL="457200">
              <a:lnSpc>
                <a:spcPct val="115000"/>
              </a:lnSpc>
              <a:spcBef>
                <a:spcPts val="0"/>
              </a:spcBef>
              <a:spcAft>
                <a:spcPts val="0"/>
              </a:spcAft>
              <a:buClr>
                <a:schemeClr val="dk2"/>
              </a:buClr>
              <a:buSzPts val="1800"/>
              <a:buChar char="●"/>
              <a:defRPr sz="1800">
                <a:solidFill>
                  <a:schemeClr val="dk2"/>
                </a:solidFill>
              </a:defRPr>
            </a:lvl1pPr>
            <a:lvl2pPr indent="-317500" lvl="1" marL="914400">
              <a:lnSpc>
                <a:spcPct val="115000"/>
              </a:lnSpc>
              <a:spcBef>
                <a:spcPts val="0"/>
              </a:spcBef>
              <a:spcAft>
                <a:spcPts val="0"/>
              </a:spcAft>
              <a:buClr>
                <a:schemeClr val="dk2"/>
              </a:buClr>
              <a:buSzPts val="1400"/>
              <a:buChar char="○"/>
              <a:defRPr>
                <a:solidFill>
                  <a:schemeClr val="dk2"/>
                </a:solidFill>
              </a:defRPr>
            </a:lvl2pPr>
            <a:lvl3pPr indent="-317500" lvl="2" marL="1371600">
              <a:lnSpc>
                <a:spcPct val="115000"/>
              </a:lnSpc>
              <a:spcBef>
                <a:spcPts val="0"/>
              </a:spcBef>
              <a:spcAft>
                <a:spcPts val="0"/>
              </a:spcAft>
              <a:buClr>
                <a:schemeClr val="dk2"/>
              </a:buClr>
              <a:buSzPts val="1400"/>
              <a:buChar char="■"/>
              <a:defRPr>
                <a:solidFill>
                  <a:schemeClr val="dk2"/>
                </a:solidFill>
              </a:defRPr>
            </a:lvl3pPr>
            <a:lvl4pPr indent="-317500" lvl="3" marL="1828800">
              <a:lnSpc>
                <a:spcPct val="115000"/>
              </a:lnSpc>
              <a:spcBef>
                <a:spcPts val="0"/>
              </a:spcBef>
              <a:spcAft>
                <a:spcPts val="0"/>
              </a:spcAft>
              <a:buClr>
                <a:schemeClr val="dk2"/>
              </a:buClr>
              <a:buSzPts val="1400"/>
              <a:buChar char="●"/>
              <a:defRPr>
                <a:solidFill>
                  <a:schemeClr val="dk2"/>
                </a:solidFill>
              </a:defRPr>
            </a:lvl4pPr>
            <a:lvl5pPr indent="-317500" lvl="4" marL="2286000">
              <a:lnSpc>
                <a:spcPct val="115000"/>
              </a:lnSpc>
              <a:spcBef>
                <a:spcPts val="0"/>
              </a:spcBef>
              <a:spcAft>
                <a:spcPts val="0"/>
              </a:spcAft>
              <a:buClr>
                <a:schemeClr val="dk2"/>
              </a:buClr>
              <a:buSzPts val="1400"/>
              <a:buChar char="○"/>
              <a:defRPr>
                <a:solidFill>
                  <a:schemeClr val="dk2"/>
                </a:solidFill>
              </a:defRPr>
            </a:lvl5pPr>
            <a:lvl6pPr indent="-317500" lvl="5" marL="2743200">
              <a:lnSpc>
                <a:spcPct val="115000"/>
              </a:lnSpc>
              <a:spcBef>
                <a:spcPts val="0"/>
              </a:spcBef>
              <a:spcAft>
                <a:spcPts val="0"/>
              </a:spcAft>
              <a:buClr>
                <a:schemeClr val="dk2"/>
              </a:buClr>
              <a:buSzPts val="1400"/>
              <a:buChar char="■"/>
              <a:defRPr>
                <a:solidFill>
                  <a:schemeClr val="dk2"/>
                </a:solidFill>
              </a:defRPr>
            </a:lvl6pPr>
            <a:lvl7pPr indent="-317500" lvl="6" marL="3200400">
              <a:lnSpc>
                <a:spcPct val="115000"/>
              </a:lnSpc>
              <a:spcBef>
                <a:spcPts val="0"/>
              </a:spcBef>
              <a:spcAft>
                <a:spcPts val="0"/>
              </a:spcAft>
              <a:buClr>
                <a:schemeClr val="dk2"/>
              </a:buClr>
              <a:buSzPts val="1400"/>
              <a:buChar char="●"/>
              <a:defRPr>
                <a:solidFill>
                  <a:schemeClr val="dk2"/>
                </a:solidFill>
              </a:defRPr>
            </a:lvl7pPr>
            <a:lvl8pPr indent="-317500" lvl="7" marL="3657600">
              <a:lnSpc>
                <a:spcPct val="115000"/>
              </a:lnSpc>
              <a:spcBef>
                <a:spcPts val="0"/>
              </a:spcBef>
              <a:spcAft>
                <a:spcPts val="0"/>
              </a:spcAft>
              <a:buClr>
                <a:schemeClr val="dk2"/>
              </a:buClr>
              <a:buSzPts val="1400"/>
              <a:buChar char="○"/>
              <a:defRPr>
                <a:solidFill>
                  <a:schemeClr val="dk2"/>
                </a:solidFill>
              </a:defRPr>
            </a:lvl8pPr>
            <a:lvl9pPr indent="-317500" lvl="8" marL="4114800">
              <a:lnSpc>
                <a:spcPct val="115000"/>
              </a:lnSpc>
              <a:spcBef>
                <a:spcPts val="0"/>
              </a:spcBef>
              <a:spcAft>
                <a:spcPts val="0"/>
              </a:spcAft>
              <a:buClr>
                <a:schemeClr val="dk2"/>
              </a:buClr>
              <a:buSzPts val="1400"/>
              <a:buChar char="■"/>
              <a:defRPr>
                <a:solidFill>
                  <a:schemeClr val="dk2"/>
                </a:solidFill>
              </a:defRPr>
            </a:lvl9pPr>
          </a:lstStyle>
          <a:p/>
        </p:txBody>
      </p:sp>
      <p:sp>
        <p:nvSpPr>
          <p:cNvPr id="8" name="Google Shape;8;p1"/>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0" name="Shape 50"/>
        <p:cNvGrpSpPr/>
        <p:nvPr/>
      </p:nvGrpSpPr>
      <p:grpSpPr>
        <a:xfrm>
          <a:off x="0" y="0"/>
          <a:ext cx="0" cy="0"/>
          <a:chOff x="0" y="0"/>
          <a:chExt cx="0" cy="0"/>
        </a:xfrm>
      </p:grpSpPr>
    </p:spTree>
  </p:cSld>
  <p:clrMap accent1="accent1" accent2="accent2" accent3="accent3" accent4="accent4" accent5="accent5" accent6="accent6" bg1="lt1" bg2="dk2" tx1="dk1" tx2="lt2" folHlink="folHlink" hlink="hlink"/>
  <p:sldLayoutIdLst>
    <p:sldLayoutId id="2147483659" r:id="rId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15.xml"/><Relationship Id="rId3" Type="http://schemas.openxmlformats.org/officeDocument/2006/relationships/hyperlink" Target="http://www.youtube.com/watch?v=UYtVQYwE1cE" TargetMode="External"/><Relationship Id="rId4" Type="http://schemas.openxmlformats.org/officeDocument/2006/relationships/image" Target="../media/image1.jpg"/></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2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2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1A1535"/>
        </a:solidFill>
      </p:bgPr>
    </p:bg>
    <p:spTree>
      <p:nvGrpSpPr>
        <p:cNvPr id="56" name="Shape 56"/>
        <p:cNvGrpSpPr/>
        <p:nvPr/>
      </p:nvGrpSpPr>
      <p:grpSpPr>
        <a:xfrm>
          <a:off x="0" y="0"/>
          <a:ext cx="0" cy="0"/>
          <a:chOff x="0" y="0"/>
          <a:chExt cx="0" cy="0"/>
        </a:xfrm>
      </p:grpSpPr>
      <p:sp>
        <p:nvSpPr>
          <p:cNvPr id="57" name="Google Shape;57;p15"/>
          <p:cNvSpPr/>
          <p:nvPr/>
        </p:nvSpPr>
        <p:spPr>
          <a:xfrm>
            <a:off x="457200" y="256032"/>
            <a:ext cx="8229600" cy="201168"/>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C4A882"/>
              </a:buClr>
              <a:buSzPts val="800"/>
              <a:buFont typeface="Courier New"/>
              <a:buNone/>
            </a:pPr>
            <a:r>
              <a:rPr b="0" i="0" lang="en" sz="800" u="none" cap="none" strike="noStrike">
                <a:solidFill>
                  <a:srgbClr val="C4A882"/>
                </a:solidFill>
                <a:latin typeface="Courier New"/>
                <a:ea typeface="Courier New"/>
                <a:cs typeface="Courier New"/>
                <a:sym typeface="Courier New"/>
              </a:rPr>
              <a:t>AI EMPOWERED EDU 2026  ·  UNIVERSITY OF PORTLAND</a:t>
            </a:r>
            <a:endParaRPr b="0" i="0" sz="800" u="none" cap="none" strike="noStrike">
              <a:solidFill>
                <a:schemeClr val="dk1"/>
              </a:solidFill>
              <a:latin typeface="Calibri"/>
              <a:ea typeface="Calibri"/>
              <a:cs typeface="Calibri"/>
              <a:sym typeface="Calibri"/>
            </a:endParaRPr>
          </a:p>
        </p:txBody>
      </p:sp>
      <p:cxnSp>
        <p:nvCxnSpPr>
          <p:cNvPr id="58" name="Google Shape;58;p15"/>
          <p:cNvCxnSpPr/>
          <p:nvPr/>
        </p:nvCxnSpPr>
        <p:spPr>
          <a:xfrm>
            <a:off x="457200" y="512064"/>
            <a:ext cx="1097280" cy="0"/>
          </a:xfrm>
          <a:prstGeom prst="straightConnector1">
            <a:avLst/>
          </a:prstGeom>
          <a:noFill/>
          <a:ln cap="flat" cmpd="sng" w="9525">
            <a:solidFill>
              <a:srgbClr val="C4A882"/>
            </a:solidFill>
            <a:prstDash val="solid"/>
            <a:round/>
            <a:headEnd len="sm" w="sm" type="none"/>
            <a:tailEnd len="sm" w="sm" type="none"/>
          </a:ln>
        </p:spPr>
      </p:cxnSp>
      <p:sp>
        <p:nvSpPr>
          <p:cNvPr id="59" name="Google Shape;59;p15"/>
          <p:cNvSpPr/>
          <p:nvPr/>
        </p:nvSpPr>
        <p:spPr>
          <a:xfrm>
            <a:off x="457200" y="731520"/>
            <a:ext cx="8229600" cy="2560320"/>
          </a:xfrm>
          <a:prstGeom prst="rect">
            <a:avLst/>
          </a:prstGeom>
          <a:noFill/>
          <a:ln>
            <a:noFill/>
          </a:ln>
        </p:spPr>
        <p:txBody>
          <a:bodyPr anchorCtr="0" anchor="ctr" bIns="0" lIns="0" spcFirstLastPara="1" rIns="0" wrap="square" tIns="0">
            <a:noAutofit/>
          </a:bodyPr>
          <a:lstStyle/>
          <a:p>
            <a:pPr indent="0" lvl="0" marL="0" marR="0" rtl="0" algn="ctr">
              <a:spcBef>
                <a:spcPts val="0"/>
              </a:spcBef>
              <a:spcAft>
                <a:spcPts val="0"/>
              </a:spcAft>
              <a:buClr>
                <a:srgbClr val="F5F0E8"/>
              </a:buClr>
              <a:buSzPts val="4800"/>
              <a:buFont typeface="Georgia"/>
              <a:buNone/>
            </a:pPr>
            <a:r>
              <a:rPr b="0" i="0" lang="en" sz="7200" u="none" cap="none" strike="noStrike">
                <a:solidFill>
                  <a:srgbClr val="F5F0E8"/>
                </a:solidFill>
                <a:latin typeface="Georgia"/>
                <a:ea typeface="Georgia"/>
                <a:cs typeface="Georgia"/>
                <a:sym typeface="Georgia"/>
              </a:rPr>
              <a:t>Interrogating</a:t>
            </a:r>
            <a:br>
              <a:rPr b="0" i="0" lang="en" sz="7200" u="none" cap="none" strike="noStrike">
                <a:solidFill>
                  <a:srgbClr val="F5F0E8"/>
                </a:solidFill>
                <a:latin typeface="Georgia"/>
                <a:ea typeface="Georgia"/>
                <a:cs typeface="Georgia"/>
                <a:sym typeface="Georgia"/>
              </a:rPr>
            </a:br>
            <a:r>
              <a:rPr b="0" i="1" lang="en" sz="7200" u="none" cap="none" strike="noStrike">
                <a:solidFill>
                  <a:srgbClr val="D4BFA0"/>
                </a:solidFill>
                <a:latin typeface="Georgia"/>
                <a:ea typeface="Georgia"/>
                <a:cs typeface="Georgia"/>
                <a:sym typeface="Georgia"/>
              </a:rPr>
              <a:t>Confident Nonsense</a:t>
            </a:r>
            <a:endParaRPr b="0" i="0" sz="7200" u="none" cap="none" strike="noStrike">
              <a:solidFill>
                <a:schemeClr val="dk1"/>
              </a:solidFill>
              <a:latin typeface="Calibri"/>
              <a:ea typeface="Calibri"/>
              <a:cs typeface="Calibri"/>
              <a:sym typeface="Calibri"/>
            </a:endParaRPr>
          </a:p>
        </p:txBody>
      </p:sp>
      <p:sp>
        <p:nvSpPr>
          <p:cNvPr id="60" name="Google Shape;60;p15"/>
          <p:cNvSpPr/>
          <p:nvPr/>
        </p:nvSpPr>
        <p:spPr>
          <a:xfrm>
            <a:off x="457200" y="3474728"/>
            <a:ext cx="8229600" cy="736200"/>
          </a:xfrm>
          <a:prstGeom prst="rect">
            <a:avLst/>
          </a:prstGeom>
          <a:noFill/>
          <a:ln>
            <a:noFill/>
          </a:ln>
        </p:spPr>
        <p:txBody>
          <a:bodyPr anchorCtr="0" anchor="ctr" bIns="0" lIns="0" spcFirstLastPara="1" rIns="0" wrap="square" tIns="0">
            <a:noAutofit/>
          </a:bodyPr>
          <a:lstStyle/>
          <a:p>
            <a:pPr indent="0" lvl="0" marL="0" marR="0" rtl="0" algn="ctr">
              <a:spcBef>
                <a:spcPts val="0"/>
              </a:spcBef>
              <a:spcAft>
                <a:spcPts val="0"/>
              </a:spcAft>
              <a:buClr>
                <a:srgbClr val="8A84A8"/>
              </a:buClr>
              <a:buSzPts val="1600"/>
              <a:buFont typeface="Georgia"/>
              <a:buNone/>
            </a:pPr>
            <a:r>
              <a:rPr b="0" i="1" lang="en" sz="3100" u="none" cap="none" strike="noStrike">
                <a:solidFill>
                  <a:srgbClr val="8A84A8"/>
                </a:solidFill>
                <a:latin typeface="Georgia"/>
                <a:ea typeface="Georgia"/>
                <a:cs typeface="Georgia"/>
                <a:sym typeface="Georgia"/>
              </a:rPr>
              <a:t>How mathematical pressure reveals structure</a:t>
            </a:r>
            <a:endParaRPr b="0" i="0" sz="3100" u="none" cap="none" strike="noStrike">
              <a:solidFill>
                <a:schemeClr val="dk1"/>
              </a:solidFill>
              <a:latin typeface="Calibri"/>
              <a:ea typeface="Calibri"/>
              <a:cs typeface="Calibri"/>
              <a:sym typeface="Calibri"/>
            </a:endParaRPr>
          </a:p>
        </p:txBody>
      </p:sp>
      <p:sp>
        <p:nvSpPr>
          <p:cNvPr id="61" name="Google Shape;61;p15"/>
          <p:cNvSpPr/>
          <p:nvPr/>
        </p:nvSpPr>
        <p:spPr>
          <a:xfrm>
            <a:off x="457200" y="4572000"/>
            <a:ext cx="8229600" cy="320040"/>
          </a:xfrm>
          <a:prstGeom prst="rect">
            <a:avLst/>
          </a:prstGeom>
          <a:noFill/>
          <a:ln>
            <a:noFill/>
          </a:ln>
        </p:spPr>
        <p:txBody>
          <a:bodyPr anchorCtr="0" anchor="ctr" bIns="0" lIns="0" spcFirstLastPara="1" rIns="0" wrap="square" tIns="0">
            <a:noAutofit/>
          </a:bodyPr>
          <a:lstStyle/>
          <a:p>
            <a:pPr indent="0" lvl="0" marL="0" marR="0" rtl="0" algn="ctr">
              <a:spcBef>
                <a:spcPts val="0"/>
              </a:spcBef>
              <a:spcAft>
                <a:spcPts val="0"/>
              </a:spcAft>
              <a:buClr>
                <a:srgbClr val="3D3470"/>
              </a:buClr>
              <a:buSzPts val="800"/>
              <a:buFont typeface="Courier New"/>
              <a:buNone/>
            </a:pPr>
            <a:r>
              <a:rPr b="0" i="0" lang="en" sz="800" u="none" cap="none" strike="noStrike">
                <a:solidFill>
                  <a:srgbClr val="3D3470"/>
                </a:solidFill>
                <a:latin typeface="Courier New"/>
                <a:ea typeface="Courier New"/>
                <a:cs typeface="Courier New"/>
                <a:sym typeface="Courier New"/>
              </a:rPr>
              <a:t>Tia Knuth  ·  JoyMath LLC  ·  joymath.me  ·  May 12, 2026</a:t>
            </a:r>
            <a:endParaRPr b="0" i="0" sz="800" u="none" cap="none" strike="noStrike">
              <a:solidFill>
                <a:schemeClr val="dk1"/>
              </a:solidFill>
              <a:latin typeface="Calibri"/>
              <a:ea typeface="Calibri"/>
              <a:cs typeface="Calibri"/>
              <a:sym typeface="Calibri"/>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1A1535"/>
        </a:solidFill>
      </p:bgPr>
    </p:bg>
    <p:spTree>
      <p:nvGrpSpPr>
        <p:cNvPr id="141" name="Shape 141"/>
        <p:cNvGrpSpPr/>
        <p:nvPr/>
      </p:nvGrpSpPr>
      <p:grpSpPr>
        <a:xfrm>
          <a:off x="0" y="0"/>
          <a:ext cx="0" cy="0"/>
          <a:chOff x="0" y="0"/>
          <a:chExt cx="0" cy="0"/>
        </a:xfrm>
      </p:grpSpPr>
      <p:sp>
        <p:nvSpPr>
          <p:cNvPr id="142" name="Google Shape;142;p24"/>
          <p:cNvSpPr/>
          <p:nvPr/>
        </p:nvSpPr>
        <p:spPr>
          <a:xfrm>
            <a:off x="457200" y="256032"/>
            <a:ext cx="8229600" cy="201168"/>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C4A882"/>
              </a:buClr>
              <a:buSzPts val="800"/>
              <a:buFont typeface="Courier New"/>
              <a:buNone/>
            </a:pPr>
            <a:r>
              <a:rPr b="0" i="0" lang="en" sz="800" u="none" cap="none" strike="noStrike">
                <a:solidFill>
                  <a:srgbClr val="C4A882"/>
                </a:solidFill>
                <a:latin typeface="Courier New"/>
                <a:ea typeface="Courier New"/>
                <a:cs typeface="Courier New"/>
                <a:sym typeface="Courier New"/>
              </a:rPr>
              <a:t>APPLY PRESSURE</a:t>
            </a:r>
            <a:endParaRPr b="0" i="0" sz="800" u="none" cap="none" strike="noStrike">
              <a:solidFill>
                <a:schemeClr val="dk1"/>
              </a:solidFill>
              <a:latin typeface="Calibri"/>
              <a:ea typeface="Calibri"/>
              <a:cs typeface="Calibri"/>
              <a:sym typeface="Calibri"/>
            </a:endParaRPr>
          </a:p>
        </p:txBody>
      </p:sp>
      <p:cxnSp>
        <p:nvCxnSpPr>
          <p:cNvPr id="143" name="Google Shape;143;p24"/>
          <p:cNvCxnSpPr/>
          <p:nvPr/>
        </p:nvCxnSpPr>
        <p:spPr>
          <a:xfrm>
            <a:off x="457200" y="512064"/>
            <a:ext cx="1097280" cy="0"/>
          </a:xfrm>
          <a:prstGeom prst="straightConnector1">
            <a:avLst/>
          </a:prstGeom>
          <a:noFill/>
          <a:ln cap="flat" cmpd="sng" w="9525">
            <a:solidFill>
              <a:srgbClr val="C4A882"/>
            </a:solidFill>
            <a:prstDash val="solid"/>
            <a:round/>
            <a:headEnd len="sm" w="sm" type="none"/>
            <a:tailEnd len="sm" w="sm" type="none"/>
          </a:ln>
        </p:spPr>
      </p:cxnSp>
      <p:sp>
        <p:nvSpPr>
          <p:cNvPr id="144" name="Google Shape;144;p24"/>
          <p:cNvSpPr/>
          <p:nvPr/>
        </p:nvSpPr>
        <p:spPr>
          <a:xfrm>
            <a:off x="457200" y="822960"/>
            <a:ext cx="457200" cy="64008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C4A882"/>
              </a:buClr>
              <a:buSzPts val="2800"/>
              <a:buFont typeface="Courier New"/>
              <a:buNone/>
            </a:pPr>
            <a:r>
              <a:rPr b="0" i="0" lang="en" sz="2800" u="none" cap="none" strike="noStrike">
                <a:solidFill>
                  <a:srgbClr val="C4A882"/>
                </a:solidFill>
                <a:latin typeface="Courier New"/>
                <a:ea typeface="Courier New"/>
                <a:cs typeface="Courier New"/>
                <a:sym typeface="Courier New"/>
              </a:rPr>
              <a:t>1</a:t>
            </a:r>
            <a:endParaRPr b="0" i="0" sz="2800" u="none" cap="none" strike="noStrike">
              <a:solidFill>
                <a:schemeClr val="dk1"/>
              </a:solidFill>
              <a:latin typeface="Calibri"/>
              <a:ea typeface="Calibri"/>
              <a:cs typeface="Calibri"/>
              <a:sym typeface="Calibri"/>
            </a:endParaRPr>
          </a:p>
        </p:txBody>
      </p:sp>
      <p:sp>
        <p:nvSpPr>
          <p:cNvPr id="145" name="Google Shape;145;p24"/>
          <p:cNvSpPr/>
          <p:nvPr/>
        </p:nvSpPr>
        <p:spPr>
          <a:xfrm>
            <a:off x="1097280" y="822960"/>
            <a:ext cx="7498080" cy="64008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F5F0E8"/>
              </a:buClr>
              <a:buSzPts val="2200"/>
              <a:buFont typeface="Georgia"/>
              <a:buNone/>
            </a:pPr>
            <a:r>
              <a:rPr b="0" i="0" lang="en" sz="2200" u="none" cap="none" strike="noStrike">
                <a:solidFill>
                  <a:srgbClr val="F5F0E8"/>
                </a:solidFill>
                <a:latin typeface="Georgia"/>
                <a:ea typeface="Georgia"/>
                <a:cs typeface="Georgia"/>
                <a:sym typeface="Georgia"/>
              </a:rPr>
              <a:t>Name an assumption or </a:t>
            </a:r>
            <a:r>
              <a:rPr lang="en" sz="2200">
                <a:solidFill>
                  <a:srgbClr val="F5F0E8"/>
                </a:solidFill>
                <a:latin typeface="Georgia"/>
                <a:ea typeface="Georgia"/>
                <a:cs typeface="Georgia"/>
                <a:sym typeface="Georgia"/>
              </a:rPr>
              <a:t>something </a:t>
            </a:r>
            <a:r>
              <a:rPr b="0" i="0" lang="en" sz="2200" u="none" cap="none" strike="noStrike">
                <a:solidFill>
                  <a:srgbClr val="F5F0E8"/>
                </a:solidFill>
                <a:latin typeface="Georgia"/>
                <a:ea typeface="Georgia"/>
                <a:cs typeface="Georgia"/>
                <a:sym typeface="Georgia"/>
              </a:rPr>
              <a:t>missing.</a:t>
            </a:r>
            <a:endParaRPr b="0" i="0" sz="2200" u="none" cap="none" strike="noStrike">
              <a:solidFill>
                <a:schemeClr val="dk1"/>
              </a:solidFill>
              <a:latin typeface="Calibri"/>
              <a:ea typeface="Calibri"/>
              <a:cs typeface="Calibri"/>
              <a:sym typeface="Calibri"/>
            </a:endParaRPr>
          </a:p>
        </p:txBody>
      </p:sp>
      <p:sp>
        <p:nvSpPr>
          <p:cNvPr id="146" name="Google Shape;146;p24"/>
          <p:cNvSpPr/>
          <p:nvPr/>
        </p:nvSpPr>
        <p:spPr>
          <a:xfrm>
            <a:off x="457200" y="1828800"/>
            <a:ext cx="457200" cy="64008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C4A882"/>
              </a:buClr>
              <a:buSzPts val="2800"/>
              <a:buFont typeface="Courier New"/>
              <a:buNone/>
            </a:pPr>
            <a:r>
              <a:rPr b="0" i="0" lang="en" sz="2800" u="none" cap="none" strike="noStrike">
                <a:solidFill>
                  <a:srgbClr val="C4A882"/>
                </a:solidFill>
                <a:latin typeface="Courier New"/>
                <a:ea typeface="Courier New"/>
                <a:cs typeface="Courier New"/>
                <a:sym typeface="Courier New"/>
              </a:rPr>
              <a:t>2</a:t>
            </a:r>
            <a:endParaRPr b="0" i="0" sz="2800" u="none" cap="none" strike="noStrike">
              <a:solidFill>
                <a:schemeClr val="dk1"/>
              </a:solidFill>
              <a:latin typeface="Calibri"/>
              <a:ea typeface="Calibri"/>
              <a:cs typeface="Calibri"/>
              <a:sym typeface="Calibri"/>
            </a:endParaRPr>
          </a:p>
        </p:txBody>
      </p:sp>
      <p:sp>
        <p:nvSpPr>
          <p:cNvPr id="147" name="Google Shape;147;p24"/>
          <p:cNvSpPr/>
          <p:nvPr/>
        </p:nvSpPr>
        <p:spPr>
          <a:xfrm>
            <a:off x="1097280" y="1828800"/>
            <a:ext cx="7498080" cy="64008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F5F0E8"/>
              </a:buClr>
              <a:buSzPts val="2200"/>
              <a:buFont typeface="Georgia"/>
              <a:buNone/>
            </a:pPr>
            <a:r>
              <a:rPr b="0" i="0" lang="en" sz="2200" u="none" cap="none" strike="noStrike">
                <a:solidFill>
                  <a:srgbClr val="F5F0E8"/>
                </a:solidFill>
                <a:latin typeface="Georgia"/>
                <a:ea typeface="Georgia"/>
                <a:cs typeface="Georgia"/>
                <a:sym typeface="Georgia"/>
              </a:rPr>
              <a:t>Feed it back in.</a:t>
            </a:r>
            <a:endParaRPr b="0" i="0" sz="2200" u="none" cap="none" strike="noStrike">
              <a:solidFill>
                <a:schemeClr val="dk1"/>
              </a:solidFill>
              <a:latin typeface="Calibri"/>
              <a:ea typeface="Calibri"/>
              <a:cs typeface="Calibri"/>
              <a:sym typeface="Calibri"/>
            </a:endParaRPr>
          </a:p>
        </p:txBody>
      </p:sp>
      <p:sp>
        <p:nvSpPr>
          <p:cNvPr id="148" name="Google Shape;148;p24"/>
          <p:cNvSpPr/>
          <p:nvPr/>
        </p:nvSpPr>
        <p:spPr>
          <a:xfrm>
            <a:off x="457200" y="2834640"/>
            <a:ext cx="457200" cy="64008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C4A882"/>
              </a:buClr>
              <a:buSzPts val="2800"/>
              <a:buFont typeface="Courier New"/>
              <a:buNone/>
            </a:pPr>
            <a:r>
              <a:rPr b="0" i="0" lang="en" sz="2800" u="none" cap="none" strike="noStrike">
                <a:solidFill>
                  <a:srgbClr val="C4A882"/>
                </a:solidFill>
                <a:latin typeface="Courier New"/>
                <a:ea typeface="Courier New"/>
                <a:cs typeface="Courier New"/>
                <a:sym typeface="Courier New"/>
              </a:rPr>
              <a:t>3</a:t>
            </a:r>
            <a:endParaRPr b="0" i="0" sz="2800" u="none" cap="none" strike="noStrike">
              <a:solidFill>
                <a:schemeClr val="dk1"/>
              </a:solidFill>
              <a:latin typeface="Calibri"/>
              <a:ea typeface="Calibri"/>
              <a:cs typeface="Calibri"/>
              <a:sym typeface="Calibri"/>
            </a:endParaRPr>
          </a:p>
        </p:txBody>
      </p:sp>
      <p:sp>
        <p:nvSpPr>
          <p:cNvPr id="149" name="Google Shape;149;p24"/>
          <p:cNvSpPr/>
          <p:nvPr/>
        </p:nvSpPr>
        <p:spPr>
          <a:xfrm>
            <a:off x="1097280" y="2834640"/>
            <a:ext cx="7498080" cy="64008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F5F0E8"/>
              </a:buClr>
              <a:buSzPts val="2200"/>
              <a:buFont typeface="Georgia"/>
              <a:buNone/>
            </a:pPr>
            <a:r>
              <a:rPr lang="en" sz="2200">
                <a:solidFill>
                  <a:srgbClr val="F5F0E8"/>
                </a:solidFill>
                <a:latin typeface="Georgia"/>
                <a:ea typeface="Georgia"/>
                <a:cs typeface="Georgia"/>
                <a:sym typeface="Georgia"/>
              </a:rPr>
              <a:t>What changed? What didn't?</a:t>
            </a:r>
            <a:endParaRPr b="0" i="0" sz="2200" u="none" cap="none" strike="noStrike">
              <a:solidFill>
                <a:schemeClr val="dk1"/>
              </a:solidFill>
              <a:latin typeface="Calibri"/>
              <a:ea typeface="Calibri"/>
              <a:cs typeface="Calibri"/>
              <a:sym typeface="Calibri"/>
            </a:endParaRPr>
          </a:p>
        </p:txBody>
      </p:sp>
      <p:sp>
        <p:nvSpPr>
          <p:cNvPr id="150" name="Google Shape;150;p24"/>
          <p:cNvSpPr/>
          <p:nvPr/>
        </p:nvSpPr>
        <p:spPr>
          <a:xfrm>
            <a:off x="457200" y="3840480"/>
            <a:ext cx="457200" cy="64008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C4A882"/>
              </a:buClr>
              <a:buSzPts val="2800"/>
              <a:buFont typeface="Courier New"/>
              <a:buNone/>
            </a:pPr>
            <a:r>
              <a:rPr b="0" i="0" lang="en" sz="2800" u="none" cap="none" strike="noStrike">
                <a:solidFill>
                  <a:srgbClr val="C4A882"/>
                </a:solidFill>
                <a:latin typeface="Courier New"/>
                <a:ea typeface="Courier New"/>
                <a:cs typeface="Courier New"/>
                <a:sym typeface="Courier New"/>
              </a:rPr>
              <a:t>4</a:t>
            </a:r>
            <a:endParaRPr b="0" i="0" sz="2800" u="none" cap="none" strike="noStrike">
              <a:solidFill>
                <a:schemeClr val="dk1"/>
              </a:solidFill>
              <a:latin typeface="Calibri"/>
              <a:ea typeface="Calibri"/>
              <a:cs typeface="Calibri"/>
              <a:sym typeface="Calibri"/>
            </a:endParaRPr>
          </a:p>
        </p:txBody>
      </p:sp>
      <p:sp>
        <p:nvSpPr>
          <p:cNvPr id="151" name="Google Shape;151;p24"/>
          <p:cNvSpPr/>
          <p:nvPr/>
        </p:nvSpPr>
        <p:spPr>
          <a:xfrm>
            <a:off x="1097280" y="3840480"/>
            <a:ext cx="7498080" cy="64008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F5F0E8"/>
              </a:buClr>
              <a:buSzPts val="2200"/>
              <a:buFont typeface="Georgia"/>
              <a:buNone/>
            </a:pPr>
            <a:r>
              <a:rPr b="0" i="0" lang="en" sz="2200" u="none" cap="none" strike="noStrike">
                <a:solidFill>
                  <a:srgbClr val="F5F0E8"/>
                </a:solidFill>
                <a:latin typeface="Georgia"/>
                <a:ea typeface="Georgia"/>
                <a:cs typeface="Georgia"/>
                <a:sym typeface="Georgia"/>
              </a:rPr>
              <a:t>Consider what conditions are worth naming for your context.</a:t>
            </a:r>
            <a:endParaRPr b="0" i="0" sz="2200" u="none" cap="none" strike="noStrike">
              <a:solidFill>
                <a:schemeClr val="dk1"/>
              </a:solidFill>
              <a:latin typeface="Calibri"/>
              <a:ea typeface="Calibri"/>
              <a:cs typeface="Calibri"/>
              <a:sym typeface="Calibri"/>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2D2654"/>
        </a:solidFill>
      </p:bgPr>
    </p:bg>
    <p:spTree>
      <p:nvGrpSpPr>
        <p:cNvPr id="156" name="Shape 156"/>
        <p:cNvGrpSpPr/>
        <p:nvPr/>
      </p:nvGrpSpPr>
      <p:grpSpPr>
        <a:xfrm>
          <a:off x="0" y="0"/>
          <a:ext cx="0" cy="0"/>
          <a:chOff x="0" y="0"/>
          <a:chExt cx="0" cy="0"/>
        </a:xfrm>
      </p:grpSpPr>
      <p:sp>
        <p:nvSpPr>
          <p:cNvPr id="157" name="Google Shape;157;p25"/>
          <p:cNvSpPr/>
          <p:nvPr/>
        </p:nvSpPr>
        <p:spPr>
          <a:xfrm>
            <a:off x="457200" y="256032"/>
            <a:ext cx="8229600" cy="201168"/>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C4A882"/>
              </a:buClr>
              <a:buSzPts val="800"/>
              <a:buFont typeface="Courier New"/>
              <a:buNone/>
            </a:pPr>
            <a:r>
              <a:rPr b="0" i="0" lang="en" sz="800" u="none" cap="none" strike="noStrike">
                <a:solidFill>
                  <a:srgbClr val="C4A882"/>
                </a:solidFill>
                <a:latin typeface="Courier New"/>
                <a:ea typeface="Courier New"/>
                <a:cs typeface="Courier New"/>
                <a:sym typeface="Courier New"/>
              </a:rPr>
              <a:t>WHY THIS MATTERS</a:t>
            </a:r>
            <a:endParaRPr b="0" i="0" sz="800" u="none" cap="none" strike="noStrike">
              <a:solidFill>
                <a:schemeClr val="dk1"/>
              </a:solidFill>
              <a:latin typeface="Calibri"/>
              <a:ea typeface="Calibri"/>
              <a:cs typeface="Calibri"/>
              <a:sym typeface="Calibri"/>
            </a:endParaRPr>
          </a:p>
        </p:txBody>
      </p:sp>
      <p:cxnSp>
        <p:nvCxnSpPr>
          <p:cNvPr id="158" name="Google Shape;158;p25"/>
          <p:cNvCxnSpPr/>
          <p:nvPr/>
        </p:nvCxnSpPr>
        <p:spPr>
          <a:xfrm>
            <a:off x="457200" y="512064"/>
            <a:ext cx="1097280" cy="0"/>
          </a:xfrm>
          <a:prstGeom prst="straightConnector1">
            <a:avLst/>
          </a:prstGeom>
          <a:noFill/>
          <a:ln cap="flat" cmpd="sng" w="9525">
            <a:solidFill>
              <a:srgbClr val="C4A882"/>
            </a:solidFill>
            <a:prstDash val="solid"/>
            <a:round/>
            <a:headEnd len="sm" w="sm" type="none"/>
            <a:tailEnd len="sm" w="sm" type="none"/>
          </a:ln>
        </p:spPr>
      </p:cxnSp>
      <p:sp>
        <p:nvSpPr>
          <p:cNvPr id="159" name="Google Shape;159;p25"/>
          <p:cNvSpPr/>
          <p:nvPr/>
        </p:nvSpPr>
        <p:spPr>
          <a:xfrm>
            <a:off x="457200" y="412625"/>
            <a:ext cx="8229600" cy="7965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D4BFA0"/>
              </a:buClr>
              <a:buSzPts val="2000"/>
              <a:buFont typeface="Georgia"/>
              <a:buNone/>
            </a:pPr>
            <a:r>
              <a:t/>
            </a:r>
            <a:endParaRPr b="0" i="0" sz="2000" u="none" cap="none" strike="noStrike">
              <a:solidFill>
                <a:schemeClr val="dk1"/>
              </a:solidFill>
              <a:latin typeface="Calibri"/>
              <a:ea typeface="Calibri"/>
              <a:cs typeface="Calibri"/>
              <a:sym typeface="Calibri"/>
            </a:endParaRPr>
          </a:p>
          <a:p>
            <a:pPr indent="0" lvl="0" marL="0" marR="0" rtl="0" algn="ctr">
              <a:spcBef>
                <a:spcPts val="0"/>
              </a:spcBef>
              <a:spcAft>
                <a:spcPts val="0"/>
              </a:spcAft>
              <a:buClr>
                <a:srgbClr val="D4BFA0"/>
              </a:buClr>
              <a:buSzPts val="2000"/>
              <a:buFont typeface="Georgia"/>
              <a:buNone/>
            </a:pPr>
            <a:r>
              <a:rPr i="1" lang="en" sz="4300">
                <a:solidFill>
                  <a:srgbClr val="D4BFA0"/>
                </a:solidFill>
                <a:latin typeface="Georgia"/>
                <a:ea typeface="Georgia"/>
                <a:cs typeface="Georgia"/>
                <a:sym typeface="Georgia"/>
              </a:rPr>
              <a:t>Why should we keep pressing?</a:t>
            </a:r>
            <a:endParaRPr b="0" i="0" sz="4300" u="none" cap="none" strike="noStrike">
              <a:solidFill>
                <a:schemeClr val="dk1"/>
              </a:solidFill>
              <a:latin typeface="Calibri"/>
              <a:ea typeface="Calibri"/>
              <a:cs typeface="Calibri"/>
              <a:sym typeface="Calibri"/>
            </a:endParaRPr>
          </a:p>
        </p:txBody>
      </p:sp>
      <p:sp>
        <p:nvSpPr>
          <p:cNvPr id="160" name="Google Shape;160;p25"/>
          <p:cNvSpPr/>
          <p:nvPr/>
        </p:nvSpPr>
        <p:spPr>
          <a:xfrm>
            <a:off x="365760" y="1600200"/>
            <a:ext cx="1554480" cy="594360"/>
          </a:xfrm>
          <a:prstGeom prst="rect">
            <a:avLst/>
          </a:prstGeom>
          <a:solidFill>
            <a:srgbClr val="2D2654"/>
          </a:solidFill>
          <a:ln cap="flat" cmpd="sng" w="9525">
            <a:solidFill>
              <a:srgbClr val="C4A88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1" name="Google Shape;161;p25"/>
          <p:cNvSpPr/>
          <p:nvPr/>
        </p:nvSpPr>
        <p:spPr>
          <a:xfrm>
            <a:off x="365760" y="1600200"/>
            <a:ext cx="1554600" cy="594300"/>
          </a:xfrm>
          <a:prstGeom prst="rect">
            <a:avLst/>
          </a:prstGeom>
          <a:solidFill>
            <a:srgbClr val="4A3585"/>
          </a:solidFill>
          <a:ln>
            <a:noFill/>
          </a:ln>
        </p:spPr>
        <p:txBody>
          <a:bodyPr anchorCtr="0" anchor="ctr" bIns="0" lIns="0" spcFirstLastPara="1" rIns="0" wrap="square" tIns="0">
            <a:noAutofit/>
          </a:bodyPr>
          <a:lstStyle/>
          <a:p>
            <a:pPr indent="0" lvl="0" marL="0" marR="0" rtl="0" algn="ctr">
              <a:spcBef>
                <a:spcPts val="0"/>
              </a:spcBef>
              <a:spcAft>
                <a:spcPts val="0"/>
              </a:spcAft>
              <a:buClr>
                <a:srgbClr val="F5F0E8"/>
              </a:buClr>
              <a:buSzPts val="1300"/>
              <a:buFont typeface="Georgia"/>
              <a:buNone/>
            </a:pPr>
            <a:r>
              <a:rPr b="0" i="0" lang="en" sz="1800" u="none" cap="none" strike="noStrike">
                <a:solidFill>
                  <a:srgbClr val="F5F0E8"/>
                </a:solidFill>
                <a:latin typeface="Georgia"/>
                <a:ea typeface="Georgia"/>
                <a:cs typeface="Georgia"/>
                <a:sym typeface="Georgia"/>
              </a:rPr>
              <a:t>Flawed</a:t>
            </a:r>
            <a:endParaRPr b="0" i="0" sz="1800" u="none" cap="none" strike="noStrike">
              <a:solidFill>
                <a:schemeClr val="dk1"/>
              </a:solidFill>
              <a:latin typeface="Calibri"/>
              <a:ea typeface="Calibri"/>
              <a:cs typeface="Calibri"/>
              <a:sym typeface="Calibri"/>
            </a:endParaRPr>
          </a:p>
          <a:p>
            <a:pPr indent="0" lvl="0" marL="0" marR="0" rtl="0" algn="ctr">
              <a:spcBef>
                <a:spcPts val="0"/>
              </a:spcBef>
              <a:spcAft>
                <a:spcPts val="0"/>
              </a:spcAft>
              <a:buClr>
                <a:srgbClr val="F5F0E8"/>
              </a:buClr>
              <a:buSzPts val="1300"/>
              <a:buFont typeface="Georgia"/>
              <a:buNone/>
            </a:pPr>
            <a:r>
              <a:rPr b="0" i="0" lang="en" sz="1800" u="none" cap="none" strike="noStrike">
                <a:solidFill>
                  <a:srgbClr val="F5F0E8"/>
                </a:solidFill>
                <a:latin typeface="Georgia"/>
                <a:ea typeface="Georgia"/>
                <a:cs typeface="Georgia"/>
                <a:sym typeface="Georgia"/>
              </a:rPr>
              <a:t>premise</a:t>
            </a:r>
            <a:endParaRPr b="0" i="0" sz="1800" u="none" cap="none" strike="noStrike">
              <a:solidFill>
                <a:schemeClr val="dk1"/>
              </a:solidFill>
              <a:latin typeface="Calibri"/>
              <a:ea typeface="Calibri"/>
              <a:cs typeface="Calibri"/>
              <a:sym typeface="Calibri"/>
            </a:endParaRPr>
          </a:p>
        </p:txBody>
      </p:sp>
      <p:cxnSp>
        <p:nvCxnSpPr>
          <p:cNvPr id="162" name="Google Shape;162;p25"/>
          <p:cNvCxnSpPr/>
          <p:nvPr/>
        </p:nvCxnSpPr>
        <p:spPr>
          <a:xfrm>
            <a:off x="1938528" y="1879092"/>
            <a:ext cx="548640" cy="0"/>
          </a:xfrm>
          <a:prstGeom prst="straightConnector1">
            <a:avLst/>
          </a:prstGeom>
          <a:noFill/>
          <a:ln cap="flat" cmpd="sng" w="19050">
            <a:solidFill>
              <a:srgbClr val="C4A882"/>
            </a:solidFill>
            <a:prstDash val="solid"/>
            <a:round/>
            <a:headEnd len="sm" w="sm" type="none"/>
            <a:tailEnd len="sm" w="sm" type="none"/>
          </a:ln>
        </p:spPr>
      </p:cxnSp>
      <p:sp>
        <p:nvSpPr>
          <p:cNvPr id="163" name="Google Shape;163;p25"/>
          <p:cNvSpPr/>
          <p:nvPr/>
        </p:nvSpPr>
        <p:spPr>
          <a:xfrm rot="5400000">
            <a:off x="2377440" y="1787652"/>
            <a:ext cx="182880" cy="182880"/>
          </a:xfrm>
          <a:prstGeom prst="triangle">
            <a:avLst>
              <a:gd fmla="val 50000" name="adj"/>
            </a:avLst>
          </a:prstGeom>
          <a:solidFill>
            <a:srgbClr val="C4A882"/>
          </a:solidFill>
          <a:ln cap="flat" cmpd="sng" w="12700">
            <a:solidFill>
              <a:srgbClr val="C4A88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4" name="Google Shape;164;p25"/>
          <p:cNvSpPr/>
          <p:nvPr/>
        </p:nvSpPr>
        <p:spPr>
          <a:xfrm>
            <a:off x="2514600" y="1600200"/>
            <a:ext cx="1554480" cy="594360"/>
          </a:xfrm>
          <a:prstGeom prst="rect">
            <a:avLst/>
          </a:prstGeom>
          <a:solidFill>
            <a:srgbClr val="3D3070"/>
          </a:solidFill>
          <a:ln cap="flat" cmpd="sng" w="9525">
            <a:solidFill>
              <a:srgbClr val="C4A88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5" name="Google Shape;165;p25"/>
          <p:cNvSpPr/>
          <p:nvPr/>
        </p:nvSpPr>
        <p:spPr>
          <a:xfrm>
            <a:off x="2514600" y="1600200"/>
            <a:ext cx="1554480" cy="594360"/>
          </a:xfrm>
          <a:prstGeom prst="rect">
            <a:avLst/>
          </a:prstGeom>
          <a:solidFill>
            <a:srgbClr val="4A3585"/>
          </a:solidFill>
          <a:ln>
            <a:noFill/>
          </a:ln>
        </p:spPr>
        <p:txBody>
          <a:bodyPr anchorCtr="0" anchor="ctr" bIns="0" lIns="0" spcFirstLastPara="1" rIns="0" wrap="square" tIns="0">
            <a:noAutofit/>
          </a:bodyPr>
          <a:lstStyle/>
          <a:p>
            <a:pPr indent="0" lvl="0" marL="0" marR="0" rtl="0" algn="ctr">
              <a:spcBef>
                <a:spcPts val="0"/>
              </a:spcBef>
              <a:spcAft>
                <a:spcPts val="0"/>
              </a:spcAft>
              <a:buClr>
                <a:srgbClr val="F5F0E8"/>
              </a:buClr>
              <a:buSzPts val="1300"/>
              <a:buFont typeface="Georgia"/>
              <a:buNone/>
            </a:pPr>
            <a:r>
              <a:rPr b="0" i="0" lang="en" sz="1800" u="none" cap="none" strike="noStrike">
                <a:solidFill>
                  <a:srgbClr val="F5F0E8"/>
                </a:solidFill>
                <a:latin typeface="Georgia"/>
                <a:ea typeface="Georgia"/>
                <a:cs typeface="Georgia"/>
                <a:sym typeface="Georgia"/>
              </a:rPr>
              <a:t>Flawed</a:t>
            </a:r>
            <a:endParaRPr b="0" i="0" sz="1800" u="none" cap="none" strike="noStrike">
              <a:solidFill>
                <a:schemeClr val="dk1"/>
              </a:solidFill>
              <a:latin typeface="Calibri"/>
              <a:ea typeface="Calibri"/>
              <a:cs typeface="Calibri"/>
              <a:sym typeface="Calibri"/>
            </a:endParaRPr>
          </a:p>
          <a:p>
            <a:pPr indent="0" lvl="0" marL="0" marR="0" rtl="0" algn="ctr">
              <a:spcBef>
                <a:spcPts val="0"/>
              </a:spcBef>
              <a:spcAft>
                <a:spcPts val="0"/>
              </a:spcAft>
              <a:buClr>
                <a:srgbClr val="F5F0E8"/>
              </a:buClr>
              <a:buSzPts val="1300"/>
              <a:buFont typeface="Georgia"/>
              <a:buNone/>
            </a:pPr>
            <a:r>
              <a:rPr b="0" i="0" lang="en" sz="1800" u="none" cap="none" strike="noStrike">
                <a:solidFill>
                  <a:srgbClr val="F5F0E8"/>
                </a:solidFill>
                <a:latin typeface="Georgia"/>
                <a:ea typeface="Georgia"/>
                <a:cs typeface="Georgia"/>
                <a:sym typeface="Georgia"/>
              </a:rPr>
              <a:t>structure</a:t>
            </a:r>
            <a:endParaRPr b="0" i="0" sz="1800" u="none" cap="none" strike="noStrike">
              <a:solidFill>
                <a:schemeClr val="dk1"/>
              </a:solidFill>
              <a:latin typeface="Calibri"/>
              <a:ea typeface="Calibri"/>
              <a:cs typeface="Calibri"/>
              <a:sym typeface="Calibri"/>
            </a:endParaRPr>
          </a:p>
        </p:txBody>
      </p:sp>
      <p:cxnSp>
        <p:nvCxnSpPr>
          <p:cNvPr id="166" name="Google Shape;166;p25"/>
          <p:cNvCxnSpPr/>
          <p:nvPr/>
        </p:nvCxnSpPr>
        <p:spPr>
          <a:xfrm>
            <a:off x="4087368" y="1879092"/>
            <a:ext cx="548640" cy="0"/>
          </a:xfrm>
          <a:prstGeom prst="straightConnector1">
            <a:avLst/>
          </a:prstGeom>
          <a:noFill/>
          <a:ln cap="flat" cmpd="sng" w="19050">
            <a:solidFill>
              <a:srgbClr val="C4A882"/>
            </a:solidFill>
            <a:prstDash val="solid"/>
            <a:round/>
            <a:headEnd len="sm" w="sm" type="none"/>
            <a:tailEnd len="sm" w="sm" type="none"/>
          </a:ln>
        </p:spPr>
      </p:cxnSp>
      <p:sp>
        <p:nvSpPr>
          <p:cNvPr id="167" name="Google Shape;167;p25"/>
          <p:cNvSpPr/>
          <p:nvPr/>
        </p:nvSpPr>
        <p:spPr>
          <a:xfrm rot="5400000">
            <a:off x="4526280" y="1787652"/>
            <a:ext cx="182880" cy="182880"/>
          </a:xfrm>
          <a:prstGeom prst="triangle">
            <a:avLst>
              <a:gd fmla="val 50000" name="adj"/>
            </a:avLst>
          </a:prstGeom>
          <a:solidFill>
            <a:srgbClr val="C4A882"/>
          </a:solidFill>
          <a:ln cap="flat" cmpd="sng" w="12700">
            <a:solidFill>
              <a:srgbClr val="C4A88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8" name="Google Shape;168;p25"/>
          <p:cNvSpPr/>
          <p:nvPr/>
        </p:nvSpPr>
        <p:spPr>
          <a:xfrm>
            <a:off x="4663440" y="1600200"/>
            <a:ext cx="1554480" cy="594360"/>
          </a:xfrm>
          <a:prstGeom prst="rect">
            <a:avLst/>
          </a:prstGeom>
          <a:solidFill>
            <a:srgbClr val="4A3485"/>
          </a:solidFill>
          <a:ln cap="flat" cmpd="sng" w="9525">
            <a:solidFill>
              <a:srgbClr val="C4A88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9" name="Google Shape;169;p25"/>
          <p:cNvSpPr/>
          <p:nvPr/>
        </p:nvSpPr>
        <p:spPr>
          <a:xfrm>
            <a:off x="4663440" y="1600200"/>
            <a:ext cx="1554480" cy="594360"/>
          </a:xfrm>
          <a:prstGeom prst="rect">
            <a:avLst/>
          </a:prstGeom>
          <a:solidFill>
            <a:srgbClr val="4A3585"/>
          </a:solidFill>
          <a:ln>
            <a:noFill/>
          </a:ln>
        </p:spPr>
        <p:txBody>
          <a:bodyPr anchorCtr="0" anchor="ctr" bIns="0" lIns="0" spcFirstLastPara="1" rIns="0" wrap="square" tIns="0">
            <a:noAutofit/>
          </a:bodyPr>
          <a:lstStyle/>
          <a:p>
            <a:pPr indent="0" lvl="0" marL="0" marR="0" rtl="0" algn="ctr">
              <a:spcBef>
                <a:spcPts val="0"/>
              </a:spcBef>
              <a:spcAft>
                <a:spcPts val="0"/>
              </a:spcAft>
              <a:buClr>
                <a:srgbClr val="F5F0E8"/>
              </a:buClr>
              <a:buSzPts val="1300"/>
              <a:buFont typeface="Georgia"/>
              <a:buNone/>
            </a:pPr>
            <a:r>
              <a:rPr b="0" i="0" lang="en" sz="1800" u="none" cap="none" strike="noStrike">
                <a:solidFill>
                  <a:srgbClr val="F5F0E8"/>
                </a:solidFill>
                <a:latin typeface="Georgia"/>
                <a:ea typeface="Georgia"/>
                <a:cs typeface="Georgia"/>
                <a:sym typeface="Georgia"/>
              </a:rPr>
              <a:t>Flawed</a:t>
            </a:r>
            <a:endParaRPr b="0" i="0" sz="1800" u="none" cap="none" strike="noStrike">
              <a:solidFill>
                <a:schemeClr val="dk1"/>
              </a:solidFill>
              <a:latin typeface="Calibri"/>
              <a:ea typeface="Calibri"/>
              <a:cs typeface="Calibri"/>
              <a:sym typeface="Calibri"/>
            </a:endParaRPr>
          </a:p>
          <a:p>
            <a:pPr indent="0" lvl="0" marL="0" marR="0" rtl="0" algn="ctr">
              <a:spcBef>
                <a:spcPts val="0"/>
              </a:spcBef>
              <a:spcAft>
                <a:spcPts val="0"/>
              </a:spcAft>
              <a:buClr>
                <a:srgbClr val="F5F0E8"/>
              </a:buClr>
              <a:buSzPts val="1300"/>
              <a:buFont typeface="Georgia"/>
              <a:buNone/>
            </a:pPr>
            <a:r>
              <a:rPr b="0" i="0" lang="en" sz="1800" u="none" cap="none" strike="noStrike">
                <a:solidFill>
                  <a:srgbClr val="F5F0E8"/>
                </a:solidFill>
                <a:latin typeface="Georgia"/>
                <a:ea typeface="Georgia"/>
                <a:cs typeface="Georgia"/>
                <a:sym typeface="Georgia"/>
              </a:rPr>
              <a:t>action</a:t>
            </a:r>
            <a:endParaRPr b="0" i="0" sz="1800" u="none" cap="none" strike="noStrike">
              <a:solidFill>
                <a:schemeClr val="dk1"/>
              </a:solidFill>
              <a:latin typeface="Calibri"/>
              <a:ea typeface="Calibri"/>
              <a:cs typeface="Calibri"/>
              <a:sym typeface="Calibri"/>
            </a:endParaRPr>
          </a:p>
        </p:txBody>
      </p:sp>
      <p:cxnSp>
        <p:nvCxnSpPr>
          <p:cNvPr id="170" name="Google Shape;170;p25"/>
          <p:cNvCxnSpPr/>
          <p:nvPr/>
        </p:nvCxnSpPr>
        <p:spPr>
          <a:xfrm>
            <a:off x="5440680" y="2194560"/>
            <a:ext cx="0" cy="411480"/>
          </a:xfrm>
          <a:prstGeom prst="straightConnector1">
            <a:avLst/>
          </a:prstGeom>
          <a:noFill/>
          <a:ln cap="flat" cmpd="sng" w="19050">
            <a:solidFill>
              <a:srgbClr val="C4A882"/>
            </a:solidFill>
            <a:prstDash val="solid"/>
            <a:round/>
            <a:headEnd len="sm" w="sm" type="none"/>
            <a:tailEnd len="sm" w="sm" type="none"/>
          </a:ln>
        </p:spPr>
      </p:cxnSp>
      <p:sp>
        <p:nvSpPr>
          <p:cNvPr id="171" name="Google Shape;171;p25"/>
          <p:cNvSpPr/>
          <p:nvPr/>
        </p:nvSpPr>
        <p:spPr>
          <a:xfrm rot="10800000">
            <a:off x="5349240" y="2496312"/>
            <a:ext cx="182880" cy="182880"/>
          </a:xfrm>
          <a:prstGeom prst="triangle">
            <a:avLst>
              <a:gd fmla="val 50000" name="adj"/>
            </a:avLst>
          </a:prstGeom>
          <a:solidFill>
            <a:srgbClr val="C4A882"/>
          </a:solidFill>
          <a:ln cap="flat" cmpd="sng" w="12700">
            <a:solidFill>
              <a:srgbClr val="C4A88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2" name="Google Shape;172;p25"/>
          <p:cNvSpPr/>
          <p:nvPr/>
        </p:nvSpPr>
        <p:spPr>
          <a:xfrm>
            <a:off x="4663440" y="2788920"/>
            <a:ext cx="1554480" cy="594360"/>
          </a:xfrm>
          <a:prstGeom prst="rect">
            <a:avLst/>
          </a:prstGeom>
          <a:solidFill>
            <a:srgbClr val="6A2A1A"/>
          </a:solidFill>
          <a:ln cap="flat" cmpd="sng" w="9525">
            <a:solidFill>
              <a:srgbClr val="C4A88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3" name="Google Shape;173;p25"/>
          <p:cNvSpPr/>
          <p:nvPr/>
        </p:nvSpPr>
        <p:spPr>
          <a:xfrm>
            <a:off x="4663440" y="2788920"/>
            <a:ext cx="1554480" cy="594360"/>
          </a:xfrm>
          <a:prstGeom prst="rect">
            <a:avLst/>
          </a:prstGeom>
          <a:noFill/>
          <a:ln>
            <a:noFill/>
          </a:ln>
        </p:spPr>
        <p:txBody>
          <a:bodyPr anchorCtr="0" anchor="ctr" bIns="0" lIns="0" spcFirstLastPara="1" rIns="0" wrap="square" tIns="0">
            <a:noAutofit/>
          </a:bodyPr>
          <a:lstStyle/>
          <a:p>
            <a:pPr indent="0" lvl="0" marL="0" marR="0" rtl="0" algn="ctr">
              <a:spcBef>
                <a:spcPts val="0"/>
              </a:spcBef>
              <a:spcAft>
                <a:spcPts val="0"/>
              </a:spcAft>
              <a:buClr>
                <a:srgbClr val="F5F0E8"/>
              </a:buClr>
              <a:buSzPts val="1300"/>
              <a:buFont typeface="Georgia"/>
              <a:buNone/>
            </a:pPr>
            <a:r>
              <a:rPr b="0" i="0" lang="en" sz="2200" u="none" cap="none" strike="noStrike">
                <a:solidFill>
                  <a:srgbClr val="F5F0E8"/>
                </a:solidFill>
                <a:latin typeface="Georgia"/>
                <a:ea typeface="Georgia"/>
                <a:cs typeface="Georgia"/>
                <a:sym typeface="Georgia"/>
              </a:rPr>
              <a:t>Harm</a:t>
            </a:r>
            <a:endParaRPr b="0" i="0" sz="2200" u="none" cap="none" strike="noStrike">
              <a:solidFill>
                <a:schemeClr val="dk1"/>
              </a:solidFill>
              <a:latin typeface="Calibri"/>
              <a:ea typeface="Calibri"/>
              <a:cs typeface="Calibri"/>
              <a:sym typeface="Calibri"/>
            </a:endParaRPr>
          </a:p>
        </p:txBody>
      </p:sp>
      <p:cxnSp>
        <p:nvCxnSpPr>
          <p:cNvPr id="174" name="Google Shape;174;p25"/>
          <p:cNvCxnSpPr/>
          <p:nvPr/>
        </p:nvCxnSpPr>
        <p:spPr>
          <a:xfrm>
            <a:off x="6236208" y="3067812"/>
            <a:ext cx="566928" cy="0"/>
          </a:xfrm>
          <a:prstGeom prst="straightConnector1">
            <a:avLst/>
          </a:prstGeom>
          <a:noFill/>
          <a:ln cap="flat" cmpd="sng" w="19050">
            <a:solidFill>
              <a:srgbClr val="C4A882"/>
            </a:solidFill>
            <a:prstDash val="solid"/>
            <a:round/>
            <a:headEnd len="sm" w="sm" type="none"/>
            <a:tailEnd len="sm" w="sm" type="none"/>
          </a:ln>
        </p:spPr>
      </p:cxnSp>
      <p:sp>
        <p:nvSpPr>
          <p:cNvPr id="175" name="Google Shape;175;p25"/>
          <p:cNvSpPr/>
          <p:nvPr/>
        </p:nvSpPr>
        <p:spPr>
          <a:xfrm rot="5400000">
            <a:off x="6693408" y="2976372"/>
            <a:ext cx="182880" cy="182880"/>
          </a:xfrm>
          <a:prstGeom prst="triangle">
            <a:avLst>
              <a:gd fmla="val 50000" name="adj"/>
            </a:avLst>
          </a:prstGeom>
          <a:solidFill>
            <a:srgbClr val="C4A882"/>
          </a:solidFill>
          <a:ln cap="flat" cmpd="sng" w="12700">
            <a:solidFill>
              <a:srgbClr val="C4A88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6" name="Google Shape;176;p25"/>
          <p:cNvSpPr/>
          <p:nvPr/>
        </p:nvSpPr>
        <p:spPr>
          <a:xfrm>
            <a:off x="6812280" y="2788920"/>
            <a:ext cx="1554480" cy="594360"/>
          </a:xfrm>
          <a:prstGeom prst="rect">
            <a:avLst/>
          </a:prstGeom>
          <a:solidFill>
            <a:srgbClr val="8A3A1A"/>
          </a:solidFill>
          <a:ln cap="flat" cmpd="sng" w="9525">
            <a:solidFill>
              <a:srgbClr val="C4A88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7" name="Google Shape;177;p25"/>
          <p:cNvSpPr/>
          <p:nvPr/>
        </p:nvSpPr>
        <p:spPr>
          <a:xfrm>
            <a:off x="6812280" y="2788920"/>
            <a:ext cx="1554480" cy="594360"/>
          </a:xfrm>
          <a:prstGeom prst="rect">
            <a:avLst/>
          </a:prstGeom>
          <a:noFill/>
          <a:ln>
            <a:noFill/>
          </a:ln>
        </p:spPr>
        <p:txBody>
          <a:bodyPr anchorCtr="0" anchor="ctr" bIns="0" lIns="0" spcFirstLastPara="1" rIns="0" wrap="square" tIns="0">
            <a:noAutofit/>
          </a:bodyPr>
          <a:lstStyle/>
          <a:p>
            <a:pPr indent="0" lvl="0" marL="0" marR="0" rtl="0" algn="ctr">
              <a:spcBef>
                <a:spcPts val="0"/>
              </a:spcBef>
              <a:spcAft>
                <a:spcPts val="0"/>
              </a:spcAft>
              <a:buClr>
                <a:srgbClr val="F5F0E8"/>
              </a:buClr>
              <a:buSzPts val="1300"/>
              <a:buFont typeface="Georgia"/>
              <a:buNone/>
            </a:pPr>
            <a:r>
              <a:rPr b="0" i="0" lang="en" sz="2200" u="none" cap="none" strike="noStrike">
                <a:solidFill>
                  <a:srgbClr val="F5F0E8"/>
                </a:solidFill>
                <a:latin typeface="Georgia"/>
                <a:ea typeface="Georgia"/>
                <a:cs typeface="Georgia"/>
                <a:sym typeface="Georgia"/>
              </a:rPr>
              <a:t>Blame</a:t>
            </a:r>
            <a:endParaRPr b="0" i="0" sz="2200" u="none" cap="none" strike="noStrike">
              <a:solidFill>
                <a:schemeClr val="dk1"/>
              </a:solidFill>
              <a:latin typeface="Calibri"/>
              <a:ea typeface="Calibri"/>
              <a:cs typeface="Calibri"/>
              <a:sym typeface="Calibri"/>
            </a:endParaRPr>
          </a:p>
        </p:txBody>
      </p:sp>
      <p:sp>
        <p:nvSpPr>
          <p:cNvPr id="178" name="Google Shape;178;p25"/>
          <p:cNvSpPr/>
          <p:nvPr/>
        </p:nvSpPr>
        <p:spPr>
          <a:xfrm>
            <a:off x="4636000" y="3474750"/>
            <a:ext cx="3730800" cy="594300"/>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8A84A8"/>
              </a:buClr>
              <a:buSzPts val="1200"/>
              <a:buFont typeface="Georgia"/>
              <a:buNone/>
            </a:pPr>
            <a:r>
              <a:rPr b="0" i="1" lang="en" sz="1800" u="none" cap="none" strike="noStrike">
                <a:solidFill>
                  <a:schemeClr val="lt1"/>
                </a:solidFill>
                <a:latin typeface="Georgia"/>
                <a:ea typeface="Georgia"/>
                <a:cs typeface="Georgia"/>
                <a:sym typeface="Georgia"/>
              </a:rPr>
              <a:t>looks like someone’s fault</a:t>
            </a:r>
            <a:endParaRPr b="0" i="0" sz="1800" u="none" cap="none" strike="noStrike">
              <a:solidFill>
                <a:schemeClr val="lt1"/>
              </a:solidFill>
              <a:latin typeface="Calibri"/>
              <a:ea typeface="Calibri"/>
              <a:cs typeface="Calibri"/>
              <a:sym typeface="Calibri"/>
            </a:endParaRPr>
          </a:p>
          <a:p>
            <a:pPr indent="0" lvl="0" marL="0" marR="0" rtl="0" algn="l">
              <a:spcBef>
                <a:spcPts val="0"/>
              </a:spcBef>
              <a:spcAft>
                <a:spcPts val="0"/>
              </a:spcAft>
              <a:buClr>
                <a:srgbClr val="8A84A8"/>
              </a:buClr>
              <a:buSzPts val="1200"/>
              <a:buFont typeface="Georgia"/>
              <a:buNone/>
            </a:pPr>
            <a:r>
              <a:rPr b="0" i="1" lang="en" sz="1800" u="none" cap="none" strike="noStrike">
                <a:solidFill>
                  <a:schemeClr val="lt1"/>
                </a:solidFill>
                <a:latin typeface="Georgia"/>
                <a:ea typeface="Georgia"/>
                <a:cs typeface="Georgia"/>
                <a:sym typeface="Georgia"/>
              </a:rPr>
              <a:t>rather than the system’s</a:t>
            </a:r>
            <a:endParaRPr b="0" i="0" sz="1800" u="none" cap="none" strike="noStrike">
              <a:solidFill>
                <a:schemeClr val="lt1"/>
              </a:solidFill>
              <a:latin typeface="Calibri"/>
              <a:ea typeface="Calibri"/>
              <a:cs typeface="Calibri"/>
              <a:sym typeface="Calibri"/>
            </a:endParaRPr>
          </a:p>
        </p:txBody>
      </p:sp>
      <p:sp>
        <p:nvSpPr>
          <p:cNvPr id="179" name="Google Shape;179;p25"/>
          <p:cNvSpPr/>
          <p:nvPr/>
        </p:nvSpPr>
        <p:spPr>
          <a:xfrm>
            <a:off x="457200" y="4160520"/>
            <a:ext cx="8229600" cy="685800"/>
          </a:xfrm>
          <a:prstGeom prst="rect">
            <a:avLst/>
          </a:prstGeom>
          <a:solidFill>
            <a:srgbClr val="1A1535"/>
          </a:solidFill>
          <a:ln cap="flat" cmpd="sng" w="9525">
            <a:solidFill>
              <a:srgbClr val="C4A88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0" name="Google Shape;180;p25"/>
          <p:cNvSpPr/>
          <p:nvPr/>
        </p:nvSpPr>
        <p:spPr>
          <a:xfrm>
            <a:off x="457075" y="4187950"/>
            <a:ext cx="8229600" cy="621900"/>
          </a:xfrm>
          <a:prstGeom prst="rect">
            <a:avLst/>
          </a:prstGeom>
          <a:noFill/>
          <a:ln>
            <a:noFill/>
          </a:ln>
        </p:spPr>
        <p:txBody>
          <a:bodyPr anchorCtr="0" anchor="ctr" bIns="0" lIns="0" spcFirstLastPara="1" rIns="0" wrap="square" tIns="0">
            <a:noAutofit/>
          </a:bodyPr>
          <a:lstStyle/>
          <a:p>
            <a:pPr indent="0" lvl="0" marL="0" marR="0" rtl="0" algn="ctr">
              <a:spcBef>
                <a:spcPts val="0"/>
              </a:spcBef>
              <a:spcAft>
                <a:spcPts val="0"/>
              </a:spcAft>
              <a:buClr>
                <a:srgbClr val="F5F0E8"/>
              </a:buClr>
              <a:buSzPts val="1400"/>
              <a:buFont typeface="Georgia"/>
              <a:buNone/>
            </a:pPr>
            <a:r>
              <a:rPr b="0" i="0" lang="en" sz="2100" u="none" cap="none" strike="noStrike">
                <a:solidFill>
                  <a:srgbClr val="F5F0E8"/>
                </a:solidFill>
                <a:latin typeface="Georgia"/>
                <a:ea typeface="Georgia"/>
                <a:cs typeface="Georgia"/>
                <a:sym typeface="Georgia"/>
              </a:rPr>
              <a:t>Pressure at the start is preventative.</a:t>
            </a:r>
            <a:r>
              <a:rPr lang="en" sz="2100">
                <a:solidFill>
                  <a:schemeClr val="dk1"/>
                </a:solidFill>
                <a:latin typeface="Calibri"/>
                <a:ea typeface="Calibri"/>
                <a:cs typeface="Calibri"/>
                <a:sym typeface="Calibri"/>
              </a:rPr>
              <a:t> </a:t>
            </a:r>
            <a:r>
              <a:rPr lang="en" sz="2100">
                <a:solidFill>
                  <a:srgbClr val="F5F0E8"/>
                </a:solidFill>
                <a:latin typeface="Georgia"/>
                <a:ea typeface="Georgia"/>
                <a:cs typeface="Georgia"/>
                <a:sym typeface="Georgia"/>
              </a:rPr>
              <a:t>Catch it early or carry it later.</a:t>
            </a:r>
            <a:endParaRPr b="0" i="0" sz="2100" u="none" cap="none" strike="noStrike">
              <a:solidFill>
                <a:schemeClr val="dk1"/>
              </a:solidFill>
              <a:latin typeface="Calibri"/>
              <a:ea typeface="Calibri"/>
              <a:cs typeface="Calibri"/>
              <a:sym typeface="Calibri"/>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2D2654"/>
        </a:solidFill>
      </p:bgPr>
    </p:bg>
    <p:spTree>
      <p:nvGrpSpPr>
        <p:cNvPr id="185" name="Shape 185"/>
        <p:cNvGrpSpPr/>
        <p:nvPr/>
      </p:nvGrpSpPr>
      <p:grpSpPr>
        <a:xfrm>
          <a:off x="0" y="0"/>
          <a:ext cx="0" cy="0"/>
          <a:chOff x="0" y="0"/>
          <a:chExt cx="0" cy="0"/>
        </a:xfrm>
      </p:grpSpPr>
      <p:sp>
        <p:nvSpPr>
          <p:cNvPr id="186" name="Google Shape;186;p26"/>
          <p:cNvSpPr/>
          <p:nvPr/>
        </p:nvSpPr>
        <p:spPr>
          <a:xfrm>
            <a:off x="457200" y="256032"/>
            <a:ext cx="8229600" cy="201168"/>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C4A882"/>
              </a:buClr>
              <a:buSzPts val="800"/>
              <a:buFont typeface="Courier New"/>
              <a:buNone/>
            </a:pPr>
            <a:r>
              <a:rPr b="0" i="0" lang="en" sz="800" u="none" cap="none" strike="noStrike">
                <a:solidFill>
                  <a:srgbClr val="C4A882"/>
                </a:solidFill>
                <a:latin typeface="Courier New"/>
                <a:ea typeface="Courier New"/>
                <a:cs typeface="Courier New"/>
                <a:sym typeface="Courier New"/>
              </a:rPr>
              <a:t>EPISTEMOLOGY</a:t>
            </a:r>
            <a:endParaRPr b="0" i="0" sz="800" u="none" cap="none" strike="noStrike">
              <a:solidFill>
                <a:schemeClr val="dk1"/>
              </a:solidFill>
              <a:latin typeface="Calibri"/>
              <a:ea typeface="Calibri"/>
              <a:cs typeface="Calibri"/>
              <a:sym typeface="Calibri"/>
            </a:endParaRPr>
          </a:p>
        </p:txBody>
      </p:sp>
      <p:cxnSp>
        <p:nvCxnSpPr>
          <p:cNvPr id="187" name="Google Shape;187;p26"/>
          <p:cNvCxnSpPr/>
          <p:nvPr/>
        </p:nvCxnSpPr>
        <p:spPr>
          <a:xfrm>
            <a:off x="457200" y="512064"/>
            <a:ext cx="1097280" cy="0"/>
          </a:xfrm>
          <a:prstGeom prst="straightConnector1">
            <a:avLst/>
          </a:prstGeom>
          <a:noFill/>
          <a:ln cap="flat" cmpd="sng" w="9525">
            <a:solidFill>
              <a:srgbClr val="C4A882"/>
            </a:solidFill>
            <a:prstDash val="solid"/>
            <a:round/>
            <a:headEnd len="sm" w="sm" type="none"/>
            <a:tailEnd len="sm" w="sm" type="none"/>
          </a:ln>
        </p:spPr>
      </p:cxnSp>
      <p:sp>
        <p:nvSpPr>
          <p:cNvPr id="188" name="Google Shape;188;p26"/>
          <p:cNvSpPr/>
          <p:nvPr/>
        </p:nvSpPr>
        <p:spPr>
          <a:xfrm>
            <a:off x="640080" y="0"/>
            <a:ext cx="7863840" cy="5143500"/>
          </a:xfrm>
          <a:prstGeom prst="rect">
            <a:avLst/>
          </a:prstGeom>
          <a:noFill/>
          <a:ln>
            <a:noFill/>
          </a:ln>
        </p:spPr>
        <p:txBody>
          <a:bodyPr anchorCtr="0" anchor="ctr" bIns="0" lIns="0" spcFirstLastPara="1" rIns="0" wrap="square" tIns="0">
            <a:noAutofit/>
          </a:bodyPr>
          <a:lstStyle/>
          <a:p>
            <a:pPr indent="0" lvl="0" marL="0" marR="0" rtl="0" algn="ctr">
              <a:spcBef>
                <a:spcPts val="0"/>
              </a:spcBef>
              <a:spcAft>
                <a:spcPts val="0"/>
              </a:spcAft>
              <a:buClr>
                <a:srgbClr val="F5F0E8"/>
              </a:buClr>
              <a:buSzPts val="4400"/>
              <a:buFont typeface="Georgia"/>
              <a:buNone/>
            </a:pPr>
            <a:r>
              <a:rPr b="0" i="1" lang="en" sz="7500" u="none" cap="none" strike="noStrike">
                <a:solidFill>
                  <a:srgbClr val="F5F0E8"/>
                </a:solidFill>
                <a:latin typeface="Georgia"/>
                <a:ea typeface="Georgia"/>
                <a:cs typeface="Georgia"/>
                <a:sym typeface="Georgia"/>
              </a:rPr>
              <a:t>How do you know</a:t>
            </a:r>
            <a:endParaRPr b="0" i="0" sz="7500" u="none" cap="none" strike="noStrike">
              <a:solidFill>
                <a:schemeClr val="dk1"/>
              </a:solidFill>
              <a:latin typeface="Calibri"/>
              <a:ea typeface="Calibri"/>
              <a:cs typeface="Calibri"/>
              <a:sym typeface="Calibri"/>
            </a:endParaRPr>
          </a:p>
          <a:p>
            <a:pPr indent="0" lvl="0" marL="0" marR="0" rtl="0" algn="ctr">
              <a:spcBef>
                <a:spcPts val="0"/>
              </a:spcBef>
              <a:spcAft>
                <a:spcPts val="0"/>
              </a:spcAft>
              <a:buClr>
                <a:srgbClr val="F5F0E8"/>
              </a:buClr>
              <a:buSzPts val="4400"/>
              <a:buFont typeface="Georgia"/>
              <a:buNone/>
            </a:pPr>
            <a:r>
              <a:rPr b="0" i="1" lang="en" sz="7500" u="none" cap="none" strike="noStrike">
                <a:solidFill>
                  <a:srgbClr val="F5F0E8"/>
                </a:solidFill>
                <a:latin typeface="Georgia"/>
                <a:ea typeface="Georgia"/>
                <a:cs typeface="Georgia"/>
                <a:sym typeface="Georgia"/>
              </a:rPr>
              <a:t>what you know?</a:t>
            </a:r>
            <a:endParaRPr b="0" i="0" sz="7500" u="none" cap="none" strike="noStrike">
              <a:solidFill>
                <a:schemeClr val="dk1"/>
              </a:solidFill>
              <a:latin typeface="Calibri"/>
              <a:ea typeface="Calibri"/>
              <a:cs typeface="Calibri"/>
              <a:sym typeface="Calibri"/>
            </a:endParaRP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1A1535"/>
        </a:solidFill>
      </p:bgPr>
    </p:bg>
    <p:spTree>
      <p:nvGrpSpPr>
        <p:cNvPr id="193" name="Shape 193"/>
        <p:cNvGrpSpPr/>
        <p:nvPr/>
      </p:nvGrpSpPr>
      <p:grpSpPr>
        <a:xfrm>
          <a:off x="0" y="0"/>
          <a:ext cx="0" cy="0"/>
          <a:chOff x="0" y="0"/>
          <a:chExt cx="0" cy="0"/>
        </a:xfrm>
      </p:grpSpPr>
      <p:sp>
        <p:nvSpPr>
          <p:cNvPr id="194" name="Google Shape;194;p27"/>
          <p:cNvSpPr/>
          <p:nvPr/>
        </p:nvSpPr>
        <p:spPr>
          <a:xfrm>
            <a:off x="457200" y="256032"/>
            <a:ext cx="8229600" cy="201168"/>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C4A882"/>
              </a:buClr>
              <a:buSzPts val="800"/>
              <a:buFont typeface="Courier New"/>
              <a:buNone/>
            </a:pPr>
            <a:r>
              <a:rPr b="0" i="0" lang="en" sz="800" u="none" cap="none" strike="noStrike">
                <a:solidFill>
                  <a:srgbClr val="C4A882"/>
                </a:solidFill>
                <a:latin typeface="Courier New"/>
                <a:ea typeface="Courier New"/>
                <a:cs typeface="Courier New"/>
                <a:sym typeface="Courier New"/>
              </a:rPr>
              <a:t>ETHICS</a:t>
            </a:r>
            <a:endParaRPr b="0" i="0" sz="800" u="none" cap="none" strike="noStrike">
              <a:solidFill>
                <a:schemeClr val="dk1"/>
              </a:solidFill>
              <a:latin typeface="Calibri"/>
              <a:ea typeface="Calibri"/>
              <a:cs typeface="Calibri"/>
              <a:sym typeface="Calibri"/>
            </a:endParaRPr>
          </a:p>
        </p:txBody>
      </p:sp>
      <p:cxnSp>
        <p:nvCxnSpPr>
          <p:cNvPr id="195" name="Google Shape;195;p27"/>
          <p:cNvCxnSpPr/>
          <p:nvPr/>
        </p:nvCxnSpPr>
        <p:spPr>
          <a:xfrm>
            <a:off x="457200" y="512064"/>
            <a:ext cx="1097280" cy="0"/>
          </a:xfrm>
          <a:prstGeom prst="straightConnector1">
            <a:avLst/>
          </a:prstGeom>
          <a:noFill/>
          <a:ln cap="flat" cmpd="sng" w="9525">
            <a:solidFill>
              <a:srgbClr val="C4A882"/>
            </a:solidFill>
            <a:prstDash val="solid"/>
            <a:round/>
            <a:headEnd len="sm" w="sm" type="none"/>
            <a:tailEnd len="sm" w="sm" type="none"/>
          </a:ln>
        </p:spPr>
      </p:cxnSp>
      <p:sp>
        <p:nvSpPr>
          <p:cNvPr id="196" name="Google Shape;196;p27"/>
          <p:cNvSpPr/>
          <p:nvPr/>
        </p:nvSpPr>
        <p:spPr>
          <a:xfrm>
            <a:off x="457200" y="735275"/>
            <a:ext cx="8229600" cy="25998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F5F0E8"/>
              </a:buClr>
              <a:buSzPts val="3000"/>
              <a:buFont typeface="Georgia"/>
              <a:buNone/>
            </a:pPr>
            <a:br>
              <a:rPr lang="en" sz="4100">
                <a:solidFill>
                  <a:srgbClr val="F5F0E8"/>
                </a:solidFill>
                <a:latin typeface="Georgia"/>
                <a:ea typeface="Georgia"/>
                <a:cs typeface="Georgia"/>
                <a:sym typeface="Georgia"/>
              </a:rPr>
            </a:br>
            <a:endParaRPr sz="1200">
              <a:solidFill>
                <a:srgbClr val="F5F0E8"/>
              </a:solidFill>
              <a:latin typeface="Georgia"/>
              <a:ea typeface="Georgia"/>
              <a:cs typeface="Georgia"/>
              <a:sym typeface="Georgia"/>
            </a:endParaRPr>
          </a:p>
          <a:p>
            <a:pPr indent="0" lvl="0" marL="0" marR="0" rtl="0" algn="ctr">
              <a:spcBef>
                <a:spcPts val="0"/>
              </a:spcBef>
              <a:spcAft>
                <a:spcPts val="0"/>
              </a:spcAft>
              <a:buClr>
                <a:srgbClr val="F5F0E8"/>
              </a:buClr>
              <a:buSzPts val="3000"/>
              <a:buFont typeface="Georgia"/>
              <a:buNone/>
            </a:pPr>
            <a:r>
              <a:rPr lang="en" sz="5000">
                <a:solidFill>
                  <a:srgbClr val="F5F0E8"/>
                </a:solidFill>
                <a:latin typeface="Georgia"/>
                <a:ea typeface="Georgia"/>
                <a:cs typeface="Georgia"/>
                <a:sym typeface="Georgia"/>
              </a:rPr>
              <a:t>H</a:t>
            </a:r>
            <a:r>
              <a:rPr b="0" i="0" lang="en" sz="5000" u="none" cap="none" strike="noStrike">
                <a:solidFill>
                  <a:srgbClr val="F5F0E8"/>
                </a:solidFill>
                <a:latin typeface="Georgia"/>
                <a:ea typeface="Georgia"/>
                <a:cs typeface="Georgia"/>
                <a:sym typeface="Georgia"/>
              </a:rPr>
              <a:t>ow do we decide what to do</a:t>
            </a:r>
            <a:endParaRPr b="0" i="0" sz="5000" u="none" cap="none" strike="noStrike">
              <a:solidFill>
                <a:schemeClr val="dk1"/>
              </a:solidFill>
              <a:latin typeface="Calibri"/>
              <a:ea typeface="Calibri"/>
              <a:cs typeface="Calibri"/>
              <a:sym typeface="Calibri"/>
            </a:endParaRPr>
          </a:p>
          <a:p>
            <a:pPr indent="0" lvl="0" marL="0" marR="0" rtl="0" algn="ctr">
              <a:spcBef>
                <a:spcPts val="0"/>
              </a:spcBef>
              <a:spcAft>
                <a:spcPts val="0"/>
              </a:spcAft>
              <a:buClr>
                <a:srgbClr val="F5F0E8"/>
              </a:buClr>
              <a:buSzPts val="3000"/>
              <a:buFont typeface="Georgia"/>
              <a:buNone/>
            </a:pPr>
            <a:r>
              <a:rPr b="0" i="0" lang="en" sz="5000" u="none" cap="none" strike="noStrike">
                <a:solidFill>
                  <a:srgbClr val="F5F0E8"/>
                </a:solidFill>
                <a:latin typeface="Georgia"/>
                <a:ea typeface="Georgia"/>
                <a:cs typeface="Georgia"/>
                <a:sym typeface="Georgia"/>
              </a:rPr>
              <a:t>with what we know?</a:t>
            </a:r>
            <a:endParaRPr b="0" i="0" sz="5000" u="none" cap="none" strike="noStrike">
              <a:solidFill>
                <a:schemeClr val="dk1"/>
              </a:solidFill>
              <a:latin typeface="Calibri"/>
              <a:ea typeface="Calibri"/>
              <a:cs typeface="Calibri"/>
              <a:sym typeface="Calibri"/>
            </a:endParaRPr>
          </a:p>
        </p:txBody>
      </p:sp>
      <p:sp>
        <p:nvSpPr>
          <p:cNvPr id="197" name="Google Shape;197;p27"/>
          <p:cNvSpPr/>
          <p:nvPr/>
        </p:nvSpPr>
        <p:spPr>
          <a:xfrm>
            <a:off x="457200" y="4069080"/>
            <a:ext cx="8229600" cy="749700"/>
          </a:xfrm>
          <a:prstGeom prst="rect">
            <a:avLst/>
          </a:prstGeom>
          <a:solidFill>
            <a:srgbClr val="2D2654"/>
          </a:solidFill>
          <a:ln cap="flat" cmpd="sng" w="9525">
            <a:solidFill>
              <a:srgbClr val="C4A88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8" name="Google Shape;198;p27"/>
          <p:cNvSpPr/>
          <p:nvPr/>
        </p:nvSpPr>
        <p:spPr>
          <a:xfrm>
            <a:off x="640080" y="4114800"/>
            <a:ext cx="7863900" cy="658500"/>
          </a:xfrm>
          <a:prstGeom prst="rect">
            <a:avLst/>
          </a:prstGeom>
          <a:noFill/>
          <a:ln>
            <a:noFill/>
          </a:ln>
        </p:spPr>
        <p:txBody>
          <a:bodyPr anchorCtr="0" anchor="ctr" bIns="0" lIns="0" spcFirstLastPara="1" rIns="0" wrap="square" tIns="0">
            <a:noAutofit/>
          </a:bodyPr>
          <a:lstStyle/>
          <a:p>
            <a:pPr indent="0" lvl="0" marL="0" marR="0" rtl="0" algn="ctr">
              <a:spcBef>
                <a:spcPts val="0"/>
              </a:spcBef>
              <a:spcAft>
                <a:spcPts val="0"/>
              </a:spcAft>
              <a:buClr>
                <a:srgbClr val="F5F0E8"/>
              </a:buClr>
              <a:buSzPts val="1800"/>
              <a:buFont typeface="Georgia"/>
              <a:buNone/>
            </a:pPr>
            <a:r>
              <a:rPr b="0" i="1" lang="en" sz="3000" u="none" cap="none" strike="noStrike">
                <a:solidFill>
                  <a:srgbClr val="F5F0E8"/>
                </a:solidFill>
                <a:latin typeface="Georgia"/>
                <a:ea typeface="Georgia"/>
                <a:cs typeface="Georgia"/>
                <a:sym typeface="Georgia"/>
              </a:rPr>
              <a:t>Align your action with what you value.</a:t>
            </a:r>
            <a:endParaRPr b="0" i="0" sz="3000" u="none" cap="none" strike="noStrike">
              <a:solidFill>
                <a:schemeClr val="dk1"/>
              </a:solidFill>
              <a:latin typeface="Calibri"/>
              <a:ea typeface="Calibri"/>
              <a:cs typeface="Calibri"/>
              <a:sym typeface="Calibri"/>
            </a:endParaRPr>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2D2654"/>
        </a:solidFill>
      </p:bgPr>
    </p:bg>
    <p:spTree>
      <p:nvGrpSpPr>
        <p:cNvPr id="203" name="Shape 203"/>
        <p:cNvGrpSpPr/>
        <p:nvPr/>
      </p:nvGrpSpPr>
      <p:grpSpPr>
        <a:xfrm>
          <a:off x="0" y="0"/>
          <a:ext cx="0" cy="0"/>
          <a:chOff x="0" y="0"/>
          <a:chExt cx="0" cy="0"/>
        </a:xfrm>
      </p:grpSpPr>
      <p:sp>
        <p:nvSpPr>
          <p:cNvPr id="204" name="Google Shape;204;p28"/>
          <p:cNvSpPr/>
          <p:nvPr/>
        </p:nvSpPr>
        <p:spPr>
          <a:xfrm>
            <a:off x="457200" y="256032"/>
            <a:ext cx="8229600" cy="201168"/>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C4A882"/>
              </a:buClr>
              <a:buSzPts val="800"/>
              <a:buFont typeface="Courier New"/>
              <a:buNone/>
            </a:pPr>
            <a:r>
              <a:rPr b="0" i="0" lang="en" sz="800" u="none" cap="none" strike="noStrike">
                <a:solidFill>
                  <a:srgbClr val="C4A882"/>
                </a:solidFill>
                <a:latin typeface="Courier New"/>
                <a:ea typeface="Courier New"/>
                <a:cs typeface="Courier New"/>
                <a:sym typeface="Courier New"/>
              </a:rPr>
              <a:t>WHERE THE WORK LIVES</a:t>
            </a:r>
            <a:endParaRPr b="0" i="0" sz="800" u="none" cap="none" strike="noStrike">
              <a:solidFill>
                <a:schemeClr val="dk1"/>
              </a:solidFill>
              <a:latin typeface="Calibri"/>
              <a:ea typeface="Calibri"/>
              <a:cs typeface="Calibri"/>
              <a:sym typeface="Calibri"/>
            </a:endParaRPr>
          </a:p>
        </p:txBody>
      </p:sp>
      <p:cxnSp>
        <p:nvCxnSpPr>
          <p:cNvPr id="205" name="Google Shape;205;p28"/>
          <p:cNvCxnSpPr/>
          <p:nvPr/>
        </p:nvCxnSpPr>
        <p:spPr>
          <a:xfrm>
            <a:off x="457200" y="512064"/>
            <a:ext cx="1097280" cy="0"/>
          </a:xfrm>
          <a:prstGeom prst="straightConnector1">
            <a:avLst/>
          </a:prstGeom>
          <a:noFill/>
          <a:ln cap="flat" cmpd="sng" w="9525">
            <a:solidFill>
              <a:srgbClr val="C4A882"/>
            </a:solidFill>
            <a:prstDash val="solid"/>
            <a:round/>
            <a:headEnd len="sm" w="sm" type="none"/>
            <a:tailEnd len="sm" w="sm" type="none"/>
          </a:ln>
        </p:spPr>
      </p:cxnSp>
      <p:sp>
        <p:nvSpPr>
          <p:cNvPr id="206" name="Google Shape;206;p28"/>
          <p:cNvSpPr/>
          <p:nvPr/>
        </p:nvSpPr>
        <p:spPr>
          <a:xfrm>
            <a:off x="137160" y="566928"/>
            <a:ext cx="8869680" cy="4343400"/>
          </a:xfrm>
          <a:prstGeom prst="ellipse">
            <a:avLst/>
          </a:prstGeom>
          <a:solidFill>
            <a:srgbClr val="1A1535">
              <a:alpha val="0"/>
            </a:srgbClr>
          </a:solidFill>
          <a:ln cap="flat" cmpd="sng" w="9525">
            <a:solidFill>
              <a:srgbClr val="C4A882"/>
            </a:solidFill>
            <a:prstDash val="dash"/>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7" name="Google Shape;207;p28"/>
          <p:cNvSpPr/>
          <p:nvPr/>
        </p:nvSpPr>
        <p:spPr>
          <a:xfrm>
            <a:off x="3806700" y="562288"/>
            <a:ext cx="1530600" cy="201300"/>
          </a:xfrm>
          <a:prstGeom prst="rect">
            <a:avLst/>
          </a:prstGeom>
          <a:solidFill>
            <a:srgbClr val="2D2654"/>
          </a:solidFill>
          <a:ln>
            <a:noFill/>
          </a:ln>
        </p:spPr>
        <p:txBody>
          <a:bodyPr anchorCtr="0" anchor="ctr" bIns="0" lIns="0" spcFirstLastPara="1" rIns="0" wrap="square" tIns="0">
            <a:noAutofit/>
          </a:bodyPr>
          <a:lstStyle/>
          <a:p>
            <a:pPr indent="0" lvl="0" marL="0" rtl="0" algn="ctr">
              <a:spcBef>
                <a:spcPts val="0"/>
              </a:spcBef>
              <a:spcAft>
                <a:spcPts val="0"/>
              </a:spcAft>
              <a:buClr>
                <a:srgbClr val="4A4468"/>
              </a:buClr>
              <a:buSzPts val="700"/>
              <a:buFont typeface="Courier New"/>
              <a:buNone/>
            </a:pPr>
            <a:r>
              <a:rPr b="1" lang="en" sz="1200">
                <a:solidFill>
                  <a:schemeClr val="lt2"/>
                </a:solidFill>
                <a:latin typeface="Calibri"/>
                <a:ea typeface="Calibri"/>
                <a:cs typeface="Calibri"/>
                <a:sym typeface="Calibri"/>
              </a:rPr>
              <a:t>EPISTEMOLOGY</a:t>
            </a:r>
            <a:endParaRPr b="1" sz="1200">
              <a:solidFill>
                <a:schemeClr val="lt2"/>
              </a:solidFill>
              <a:latin typeface="Calibri"/>
              <a:ea typeface="Calibri"/>
              <a:cs typeface="Calibri"/>
              <a:sym typeface="Calibri"/>
            </a:endParaRPr>
          </a:p>
        </p:txBody>
      </p:sp>
      <p:sp>
        <p:nvSpPr>
          <p:cNvPr id="208" name="Google Shape;208;p28"/>
          <p:cNvSpPr/>
          <p:nvPr/>
        </p:nvSpPr>
        <p:spPr>
          <a:xfrm>
            <a:off x="1645920" y="4736592"/>
            <a:ext cx="5852160" cy="201168"/>
          </a:xfrm>
          <a:prstGeom prst="rect">
            <a:avLst/>
          </a:prstGeom>
          <a:noFill/>
          <a:ln>
            <a:noFill/>
          </a:ln>
        </p:spPr>
        <p:txBody>
          <a:bodyPr anchorCtr="0" anchor="ctr" bIns="0" lIns="0" spcFirstLastPara="1" rIns="0" wrap="square" tIns="0">
            <a:noAutofit/>
          </a:bodyPr>
          <a:lstStyle/>
          <a:p>
            <a:pPr indent="0" lvl="0" marL="0" marR="0" rtl="0" algn="ctr">
              <a:spcBef>
                <a:spcPts val="0"/>
              </a:spcBef>
              <a:spcAft>
                <a:spcPts val="0"/>
              </a:spcAft>
              <a:buClr>
                <a:srgbClr val="3A3458"/>
              </a:buClr>
              <a:buSzPts val="700"/>
              <a:buFont typeface="Courier New"/>
              <a:buNone/>
            </a:pPr>
            <a:r>
              <a:rPr b="0" i="0" lang="en" sz="700" u="none" cap="none" strike="noStrike">
                <a:solidFill>
                  <a:srgbClr val="3A3458"/>
                </a:solidFill>
                <a:latin typeface="Courier New"/>
                <a:ea typeface="Courier New"/>
                <a:cs typeface="Courier New"/>
                <a:sym typeface="Courier New"/>
              </a:rPr>
              <a:t>the environment that makes both circles possible</a:t>
            </a:r>
            <a:endParaRPr b="0" i="0" sz="700" u="none" cap="none" strike="noStrike">
              <a:solidFill>
                <a:schemeClr val="dk1"/>
              </a:solidFill>
              <a:latin typeface="Calibri"/>
              <a:ea typeface="Calibri"/>
              <a:cs typeface="Calibri"/>
              <a:sym typeface="Calibri"/>
            </a:endParaRPr>
          </a:p>
        </p:txBody>
      </p:sp>
      <p:sp>
        <p:nvSpPr>
          <p:cNvPr id="209" name="Google Shape;209;p28"/>
          <p:cNvSpPr/>
          <p:nvPr/>
        </p:nvSpPr>
        <p:spPr>
          <a:xfrm>
            <a:off x="502920" y="868680"/>
            <a:ext cx="4389000" cy="3749100"/>
          </a:xfrm>
          <a:prstGeom prst="ellipse">
            <a:avLst/>
          </a:prstGeom>
          <a:solidFill>
            <a:srgbClr val="C4A882">
              <a:alpha val="12156"/>
            </a:srgbClr>
          </a:solidFill>
          <a:ln cap="flat" cmpd="sng" w="9525">
            <a:solidFill>
              <a:srgbClr val="C4A88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0" name="Google Shape;210;p28"/>
          <p:cNvSpPr/>
          <p:nvPr/>
        </p:nvSpPr>
        <p:spPr>
          <a:xfrm>
            <a:off x="4251960" y="868680"/>
            <a:ext cx="4389120" cy="3749040"/>
          </a:xfrm>
          <a:prstGeom prst="ellipse">
            <a:avLst/>
          </a:prstGeom>
          <a:solidFill>
            <a:srgbClr val="8A84A8">
              <a:alpha val="12156"/>
            </a:srgbClr>
          </a:solidFill>
          <a:ln cap="flat" cmpd="sng" w="9525">
            <a:solidFill>
              <a:srgbClr val="8A84A8"/>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1" name="Google Shape;211;p28"/>
          <p:cNvSpPr/>
          <p:nvPr/>
        </p:nvSpPr>
        <p:spPr>
          <a:xfrm>
            <a:off x="3127248" y="969264"/>
            <a:ext cx="2889504" cy="3547872"/>
          </a:xfrm>
          <a:prstGeom prst="ellipse">
            <a:avLst/>
          </a:prstGeom>
          <a:solidFill>
            <a:srgbClr val="C4A882">
              <a:alpha val="30196"/>
            </a:srgbClr>
          </a:solidFill>
          <a:ln cap="flat" cmpd="sng" w="12700">
            <a:solidFill>
              <a:srgbClr val="C4A882">
                <a:alpha val="0"/>
              </a:srgbClr>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2" name="Google Shape;212;p28"/>
          <p:cNvSpPr/>
          <p:nvPr/>
        </p:nvSpPr>
        <p:spPr>
          <a:xfrm>
            <a:off x="270850" y="2491825"/>
            <a:ext cx="3136500" cy="777300"/>
          </a:xfrm>
          <a:prstGeom prst="rect">
            <a:avLst/>
          </a:prstGeom>
          <a:noFill/>
          <a:ln>
            <a:noFill/>
          </a:ln>
        </p:spPr>
        <p:txBody>
          <a:bodyPr anchorCtr="0" anchor="ctr" bIns="0" lIns="0" spcFirstLastPara="1" rIns="0" wrap="square" tIns="0">
            <a:noAutofit/>
          </a:bodyPr>
          <a:lstStyle/>
          <a:p>
            <a:pPr indent="0" lvl="0" marL="0" marR="0" rtl="0" algn="ctr">
              <a:spcBef>
                <a:spcPts val="0"/>
              </a:spcBef>
              <a:spcAft>
                <a:spcPts val="0"/>
              </a:spcAft>
              <a:buClr>
                <a:srgbClr val="F5F0E8"/>
              </a:buClr>
              <a:buSzPts val="1600"/>
              <a:buFont typeface="Georgia"/>
              <a:buNone/>
            </a:pPr>
            <a:r>
              <a:rPr b="0" i="1" lang="en" sz="3000" u="none" cap="none" strike="noStrike">
                <a:solidFill>
                  <a:srgbClr val="F5F0E8"/>
                </a:solidFill>
                <a:latin typeface="Georgia"/>
                <a:ea typeface="Georgia"/>
                <a:cs typeface="Georgia"/>
                <a:sym typeface="Georgia"/>
              </a:rPr>
              <a:t>Mathematical</a:t>
            </a:r>
            <a:endParaRPr b="0" i="0" sz="3000" u="none" cap="none" strike="noStrike">
              <a:solidFill>
                <a:schemeClr val="dk1"/>
              </a:solidFill>
              <a:latin typeface="Calibri"/>
              <a:ea typeface="Calibri"/>
              <a:cs typeface="Calibri"/>
              <a:sym typeface="Calibri"/>
            </a:endParaRPr>
          </a:p>
          <a:p>
            <a:pPr indent="0" lvl="0" marL="0" marR="0" rtl="0" algn="ctr">
              <a:spcBef>
                <a:spcPts val="0"/>
              </a:spcBef>
              <a:spcAft>
                <a:spcPts val="0"/>
              </a:spcAft>
              <a:buClr>
                <a:srgbClr val="F5F0E8"/>
              </a:buClr>
              <a:buSzPts val="1600"/>
              <a:buFont typeface="Georgia"/>
              <a:buNone/>
            </a:pPr>
            <a:r>
              <a:rPr b="0" i="1" lang="en" sz="3000" u="none" cap="none" strike="noStrike">
                <a:solidFill>
                  <a:srgbClr val="F5F0E8"/>
                </a:solidFill>
                <a:latin typeface="Georgia"/>
                <a:ea typeface="Georgia"/>
                <a:cs typeface="Georgia"/>
                <a:sym typeface="Georgia"/>
              </a:rPr>
              <a:t>pressure</a:t>
            </a:r>
            <a:endParaRPr b="0" i="0" sz="3000" u="none" cap="none" strike="noStrike">
              <a:solidFill>
                <a:schemeClr val="dk1"/>
              </a:solidFill>
              <a:latin typeface="Calibri"/>
              <a:ea typeface="Calibri"/>
              <a:cs typeface="Calibri"/>
              <a:sym typeface="Calibri"/>
            </a:endParaRPr>
          </a:p>
        </p:txBody>
      </p:sp>
      <p:sp>
        <p:nvSpPr>
          <p:cNvPr id="213" name="Google Shape;213;p28"/>
          <p:cNvSpPr/>
          <p:nvPr/>
        </p:nvSpPr>
        <p:spPr>
          <a:xfrm>
            <a:off x="1219750" y="3426675"/>
            <a:ext cx="2187600" cy="640200"/>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8A84A8"/>
              </a:buClr>
              <a:buSzPts val="800"/>
              <a:buFont typeface="Courier New"/>
              <a:buNone/>
            </a:pPr>
            <a:r>
              <a:rPr b="1" lang="en" sz="1800">
                <a:solidFill>
                  <a:srgbClr val="8A84A8"/>
                </a:solidFill>
                <a:latin typeface="Courier New"/>
                <a:ea typeface="Courier New"/>
                <a:cs typeface="Courier New"/>
                <a:sym typeface="Courier New"/>
              </a:rPr>
              <a:t>r</a:t>
            </a:r>
            <a:r>
              <a:rPr b="1" i="0" lang="en" sz="1800" u="none" cap="none" strike="noStrike">
                <a:solidFill>
                  <a:srgbClr val="8A84A8"/>
                </a:solidFill>
                <a:latin typeface="Courier New"/>
                <a:ea typeface="Courier New"/>
                <a:cs typeface="Courier New"/>
                <a:sym typeface="Courier New"/>
              </a:rPr>
              <a:t>igorous</a:t>
            </a:r>
            <a:r>
              <a:rPr b="1" lang="en" sz="1800">
                <a:solidFill>
                  <a:srgbClr val="8A84A8"/>
                </a:solidFill>
                <a:latin typeface="Courier New"/>
                <a:ea typeface="Courier New"/>
                <a:cs typeface="Courier New"/>
                <a:sym typeface="Courier New"/>
              </a:rPr>
              <a:t> </a:t>
            </a:r>
            <a:r>
              <a:rPr b="1" i="0" lang="en" sz="1800" u="none" cap="none" strike="noStrike">
                <a:solidFill>
                  <a:srgbClr val="8A84A8"/>
                </a:solidFill>
                <a:latin typeface="Courier New"/>
                <a:ea typeface="Courier New"/>
                <a:cs typeface="Courier New"/>
                <a:sym typeface="Courier New"/>
              </a:rPr>
              <a:t>but </a:t>
            </a:r>
            <a:r>
              <a:rPr b="1" lang="en" sz="1800">
                <a:solidFill>
                  <a:srgbClr val="8A84A8"/>
                </a:solidFill>
                <a:latin typeface="Courier New"/>
                <a:ea typeface="Courier New"/>
                <a:cs typeface="Courier New"/>
                <a:sym typeface="Courier New"/>
              </a:rPr>
              <a:t>needs direction</a:t>
            </a:r>
            <a:endParaRPr b="1" i="0" sz="1800" u="none" cap="none" strike="noStrike">
              <a:solidFill>
                <a:schemeClr val="dk1"/>
              </a:solidFill>
              <a:latin typeface="Calibri"/>
              <a:ea typeface="Calibri"/>
              <a:cs typeface="Calibri"/>
              <a:sym typeface="Calibri"/>
            </a:endParaRPr>
          </a:p>
        </p:txBody>
      </p:sp>
      <p:sp>
        <p:nvSpPr>
          <p:cNvPr id="214" name="Google Shape;214;p28"/>
          <p:cNvSpPr/>
          <p:nvPr/>
        </p:nvSpPr>
        <p:spPr>
          <a:xfrm>
            <a:off x="6016760" y="2629065"/>
            <a:ext cx="2286000" cy="502800"/>
          </a:xfrm>
          <a:prstGeom prst="rect">
            <a:avLst/>
          </a:prstGeom>
          <a:noFill/>
          <a:ln>
            <a:noFill/>
          </a:ln>
        </p:spPr>
        <p:txBody>
          <a:bodyPr anchorCtr="0" anchor="ctr" bIns="0" lIns="0" spcFirstLastPara="1" rIns="0" wrap="square" tIns="0">
            <a:noAutofit/>
          </a:bodyPr>
          <a:lstStyle/>
          <a:p>
            <a:pPr indent="0" lvl="0" marL="0" marR="0" rtl="0" algn="ctr">
              <a:spcBef>
                <a:spcPts val="0"/>
              </a:spcBef>
              <a:spcAft>
                <a:spcPts val="0"/>
              </a:spcAft>
              <a:buClr>
                <a:srgbClr val="F5F0E8"/>
              </a:buClr>
              <a:buSzPts val="1600"/>
              <a:buFont typeface="Georgia"/>
              <a:buNone/>
            </a:pPr>
            <a:r>
              <a:rPr b="0" i="1" lang="en" sz="3000" u="none" cap="none" strike="noStrike">
                <a:solidFill>
                  <a:srgbClr val="F5F0E8"/>
                </a:solidFill>
                <a:latin typeface="Georgia"/>
                <a:ea typeface="Georgia"/>
                <a:cs typeface="Georgia"/>
                <a:sym typeface="Georgia"/>
              </a:rPr>
              <a:t>Ethics</a:t>
            </a:r>
            <a:endParaRPr b="0" i="0" sz="3000" u="none" cap="none" strike="noStrike">
              <a:solidFill>
                <a:schemeClr val="dk1"/>
              </a:solidFill>
              <a:latin typeface="Calibri"/>
              <a:ea typeface="Calibri"/>
              <a:cs typeface="Calibri"/>
              <a:sym typeface="Calibri"/>
            </a:endParaRPr>
          </a:p>
        </p:txBody>
      </p:sp>
      <p:sp>
        <p:nvSpPr>
          <p:cNvPr id="215" name="Google Shape;215;p28"/>
          <p:cNvSpPr/>
          <p:nvPr/>
        </p:nvSpPr>
        <p:spPr>
          <a:xfrm>
            <a:off x="6322903" y="3343125"/>
            <a:ext cx="1673700" cy="548700"/>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8A84A8"/>
              </a:buClr>
              <a:buSzPts val="800"/>
              <a:buFont typeface="Courier New"/>
              <a:buNone/>
            </a:pPr>
            <a:r>
              <a:rPr b="1" lang="en" sz="1800">
                <a:solidFill>
                  <a:srgbClr val="8A84A8"/>
                </a:solidFill>
                <a:latin typeface="Courier New"/>
                <a:ea typeface="Courier New"/>
                <a:cs typeface="Courier New"/>
                <a:sym typeface="Courier New"/>
              </a:rPr>
              <a:t>V</a:t>
            </a:r>
            <a:r>
              <a:rPr b="1" i="0" lang="en" sz="1800" u="none" cap="none" strike="noStrike">
                <a:solidFill>
                  <a:srgbClr val="8A84A8"/>
                </a:solidFill>
                <a:latin typeface="Courier New"/>
                <a:ea typeface="Courier New"/>
                <a:cs typeface="Courier New"/>
                <a:sym typeface="Courier New"/>
              </a:rPr>
              <a:t>alues</a:t>
            </a:r>
            <a:r>
              <a:rPr b="1" lang="en" sz="1800">
                <a:solidFill>
                  <a:srgbClr val="8A84A8"/>
                </a:solidFill>
                <a:latin typeface="Courier New"/>
                <a:ea typeface="Courier New"/>
                <a:cs typeface="Courier New"/>
                <a:sym typeface="Courier New"/>
              </a:rPr>
              <a:t> but needs method</a:t>
            </a:r>
            <a:endParaRPr b="1" i="0" sz="1800" u="none" cap="none" strike="noStrike">
              <a:solidFill>
                <a:schemeClr val="dk1"/>
              </a:solidFill>
              <a:latin typeface="Calibri"/>
              <a:ea typeface="Calibri"/>
              <a:cs typeface="Calibri"/>
              <a:sym typeface="Calibri"/>
            </a:endParaRPr>
          </a:p>
        </p:txBody>
      </p:sp>
      <p:sp>
        <p:nvSpPr>
          <p:cNvPr id="216" name="Google Shape;216;p28"/>
          <p:cNvSpPr/>
          <p:nvPr/>
        </p:nvSpPr>
        <p:spPr>
          <a:xfrm>
            <a:off x="3200400" y="1748850"/>
            <a:ext cx="2743200" cy="548700"/>
          </a:xfrm>
          <a:prstGeom prst="rect">
            <a:avLst/>
          </a:prstGeom>
          <a:noFill/>
          <a:ln>
            <a:noFill/>
          </a:ln>
        </p:spPr>
        <p:txBody>
          <a:bodyPr anchorCtr="0" anchor="ctr" bIns="0" lIns="0" spcFirstLastPara="1" rIns="0" wrap="square" tIns="0">
            <a:noAutofit/>
          </a:bodyPr>
          <a:lstStyle/>
          <a:p>
            <a:pPr indent="0" lvl="0" marL="0" rtl="0" algn="ctr">
              <a:spcBef>
                <a:spcPts val="0"/>
              </a:spcBef>
              <a:spcAft>
                <a:spcPts val="0"/>
              </a:spcAft>
              <a:buClr>
                <a:srgbClr val="F5F0E8"/>
              </a:buClr>
              <a:buSzPts val="1600"/>
              <a:buFont typeface="Georgia"/>
              <a:buNone/>
            </a:pPr>
            <a:r>
              <a:rPr i="1" lang="en" sz="4200">
                <a:solidFill>
                  <a:srgbClr val="F5F0E8"/>
                </a:solidFill>
                <a:latin typeface="Georgia"/>
                <a:ea typeface="Georgia"/>
                <a:cs typeface="Georgia"/>
                <a:sym typeface="Georgia"/>
              </a:rPr>
              <a:t>Equity</a:t>
            </a:r>
            <a:endParaRPr b="0" i="0" sz="4100" u="none" cap="none" strike="noStrike">
              <a:solidFill>
                <a:srgbClr val="F5F0E8"/>
              </a:solidFill>
              <a:latin typeface="Calibri"/>
              <a:ea typeface="Calibri"/>
              <a:cs typeface="Calibri"/>
              <a:sym typeface="Calibri"/>
            </a:endParaRPr>
          </a:p>
        </p:txBody>
      </p:sp>
      <p:sp>
        <p:nvSpPr>
          <p:cNvPr id="217" name="Google Shape;217;p28"/>
          <p:cNvSpPr/>
          <p:nvPr/>
        </p:nvSpPr>
        <p:spPr>
          <a:xfrm>
            <a:off x="3478200" y="2491650"/>
            <a:ext cx="2187600" cy="640200"/>
          </a:xfrm>
          <a:prstGeom prst="rect">
            <a:avLst/>
          </a:prstGeom>
          <a:noFill/>
          <a:ln>
            <a:noFill/>
          </a:ln>
        </p:spPr>
        <p:txBody>
          <a:bodyPr anchorCtr="0" anchor="t" bIns="0" lIns="0" spcFirstLastPara="1" rIns="0" wrap="square" tIns="0">
            <a:noAutofit/>
          </a:bodyPr>
          <a:lstStyle/>
          <a:p>
            <a:pPr indent="0" lvl="0" marL="0" rtl="0" algn="ctr">
              <a:spcBef>
                <a:spcPts val="0"/>
              </a:spcBef>
              <a:spcAft>
                <a:spcPts val="0"/>
              </a:spcAft>
              <a:buClr>
                <a:srgbClr val="FAF8F4"/>
              </a:buClr>
              <a:buSzPts val="1800"/>
              <a:buFont typeface="Georgia"/>
              <a:buNone/>
            </a:pPr>
            <a:r>
              <a:rPr b="1" lang="en" sz="2000">
                <a:solidFill>
                  <a:srgbClr val="E8E2D4"/>
                </a:solidFill>
                <a:latin typeface="Courier New"/>
                <a:ea typeface="Courier New"/>
                <a:cs typeface="Courier New"/>
                <a:sym typeface="Courier New"/>
              </a:rPr>
              <a:t>Justified</a:t>
            </a:r>
            <a:endParaRPr b="1" sz="2000">
              <a:solidFill>
                <a:srgbClr val="E8E2D4"/>
              </a:solidFill>
              <a:latin typeface="Courier New"/>
              <a:ea typeface="Courier New"/>
              <a:cs typeface="Courier New"/>
              <a:sym typeface="Courier New"/>
            </a:endParaRPr>
          </a:p>
          <a:p>
            <a:pPr indent="0" lvl="0" marL="0" rtl="0" algn="ctr">
              <a:spcBef>
                <a:spcPts val="0"/>
              </a:spcBef>
              <a:spcAft>
                <a:spcPts val="0"/>
              </a:spcAft>
              <a:buClr>
                <a:srgbClr val="FAF8F4"/>
              </a:buClr>
              <a:buSzPts val="1800"/>
              <a:buFont typeface="Georgia"/>
              <a:buNone/>
            </a:pPr>
            <a:r>
              <a:rPr b="1" lang="en" sz="2000">
                <a:solidFill>
                  <a:srgbClr val="E8E2D4"/>
                </a:solidFill>
                <a:latin typeface="Courier New"/>
                <a:ea typeface="Courier New"/>
                <a:cs typeface="Courier New"/>
                <a:sym typeface="Courier New"/>
              </a:rPr>
              <a:t>Action</a:t>
            </a:r>
            <a:endParaRPr b="1" sz="2000">
              <a:solidFill>
                <a:srgbClr val="E8E2D4"/>
              </a:solidFill>
              <a:latin typeface="Courier New"/>
              <a:ea typeface="Courier New"/>
              <a:cs typeface="Courier New"/>
              <a:sym typeface="Courier New"/>
            </a:endParaRPr>
          </a:p>
          <a:p>
            <a:pPr indent="0" lvl="0" marL="0" marR="0" rtl="0" algn="ctr">
              <a:spcBef>
                <a:spcPts val="0"/>
              </a:spcBef>
              <a:spcAft>
                <a:spcPts val="0"/>
              </a:spcAft>
              <a:buClr>
                <a:srgbClr val="FAF8F4"/>
              </a:buClr>
              <a:buSzPts val="1200"/>
              <a:buFont typeface="Georgia"/>
              <a:buNone/>
            </a:pPr>
            <a:r>
              <a:t/>
            </a:r>
            <a:endParaRPr b="1">
              <a:solidFill>
                <a:srgbClr val="D4BFA0"/>
              </a:solidFill>
              <a:latin typeface="Courier New"/>
              <a:ea typeface="Courier New"/>
              <a:cs typeface="Courier New"/>
              <a:sym typeface="Courier New"/>
            </a:endParaRPr>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1A1535"/>
        </a:solidFill>
      </p:bgPr>
    </p:bg>
    <p:spTree>
      <p:nvGrpSpPr>
        <p:cNvPr id="222" name="Shape 222"/>
        <p:cNvGrpSpPr/>
        <p:nvPr/>
      </p:nvGrpSpPr>
      <p:grpSpPr>
        <a:xfrm>
          <a:off x="0" y="0"/>
          <a:ext cx="0" cy="0"/>
          <a:chOff x="0" y="0"/>
          <a:chExt cx="0" cy="0"/>
        </a:xfrm>
      </p:grpSpPr>
      <p:sp>
        <p:nvSpPr>
          <p:cNvPr id="223" name="Google Shape;223;p29"/>
          <p:cNvSpPr/>
          <p:nvPr/>
        </p:nvSpPr>
        <p:spPr>
          <a:xfrm>
            <a:off x="457200" y="256032"/>
            <a:ext cx="8229600" cy="201168"/>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C4A882"/>
              </a:buClr>
              <a:buSzPts val="800"/>
              <a:buFont typeface="Courier New"/>
              <a:buNone/>
            </a:pPr>
            <a:r>
              <a:rPr b="0" i="0" lang="en" sz="800" u="none" cap="none" strike="noStrike">
                <a:solidFill>
                  <a:srgbClr val="C4A882"/>
                </a:solidFill>
                <a:latin typeface="Courier New"/>
                <a:ea typeface="Courier New"/>
                <a:cs typeface="Courier New"/>
                <a:sym typeface="Courier New"/>
              </a:rPr>
              <a:t>YOUR TURN  ·  BREAKOUT</a:t>
            </a:r>
            <a:endParaRPr b="0" i="0" sz="800" u="none" cap="none" strike="noStrike">
              <a:solidFill>
                <a:schemeClr val="dk1"/>
              </a:solidFill>
              <a:latin typeface="Calibri"/>
              <a:ea typeface="Calibri"/>
              <a:cs typeface="Calibri"/>
              <a:sym typeface="Calibri"/>
            </a:endParaRPr>
          </a:p>
        </p:txBody>
      </p:sp>
      <p:cxnSp>
        <p:nvCxnSpPr>
          <p:cNvPr id="224" name="Google Shape;224;p29"/>
          <p:cNvCxnSpPr/>
          <p:nvPr/>
        </p:nvCxnSpPr>
        <p:spPr>
          <a:xfrm>
            <a:off x="457200" y="512064"/>
            <a:ext cx="1097280" cy="0"/>
          </a:xfrm>
          <a:prstGeom prst="straightConnector1">
            <a:avLst/>
          </a:prstGeom>
          <a:noFill/>
          <a:ln cap="flat" cmpd="sng" w="9525">
            <a:solidFill>
              <a:srgbClr val="C4A882"/>
            </a:solidFill>
            <a:prstDash val="solid"/>
            <a:round/>
            <a:headEnd len="sm" w="sm" type="none"/>
            <a:tailEnd len="sm" w="sm" type="none"/>
          </a:ln>
        </p:spPr>
      </p:cxnSp>
      <p:sp>
        <p:nvSpPr>
          <p:cNvPr id="225" name="Google Shape;225;p29"/>
          <p:cNvSpPr/>
          <p:nvPr/>
        </p:nvSpPr>
        <p:spPr>
          <a:xfrm>
            <a:off x="411480" y="777240"/>
            <a:ext cx="2468880" cy="1005840"/>
          </a:xfrm>
          <a:prstGeom prst="rect">
            <a:avLst/>
          </a:prstGeom>
          <a:noFill/>
          <a:ln>
            <a:noFill/>
          </a:ln>
        </p:spPr>
        <p:txBody>
          <a:bodyPr anchorCtr="0" anchor="ctr" bIns="0" lIns="0" spcFirstLastPara="1" rIns="0" wrap="square" tIns="0">
            <a:noAutofit/>
          </a:bodyPr>
          <a:lstStyle/>
          <a:p>
            <a:pPr indent="0" lvl="0" marL="0" marR="0" rtl="0" algn="ctr">
              <a:spcBef>
                <a:spcPts val="0"/>
              </a:spcBef>
              <a:spcAft>
                <a:spcPts val="0"/>
              </a:spcAft>
              <a:buClr>
                <a:srgbClr val="C4A882"/>
              </a:buClr>
              <a:buSzPts val="6400"/>
              <a:buFont typeface="Courier New"/>
              <a:buNone/>
            </a:pPr>
            <a:r>
              <a:rPr b="0" i="0" lang="en" sz="6400" u="none" cap="none" strike="noStrike">
                <a:solidFill>
                  <a:srgbClr val="C4A882"/>
                </a:solidFill>
                <a:latin typeface="Courier New"/>
                <a:ea typeface="Courier New"/>
                <a:cs typeface="Courier New"/>
                <a:sym typeface="Courier New"/>
              </a:rPr>
              <a:t>20</a:t>
            </a:r>
            <a:endParaRPr b="0" i="0" sz="6400" u="none" cap="none" strike="noStrike">
              <a:solidFill>
                <a:schemeClr val="dk1"/>
              </a:solidFill>
              <a:latin typeface="Calibri"/>
              <a:ea typeface="Calibri"/>
              <a:cs typeface="Calibri"/>
              <a:sym typeface="Calibri"/>
            </a:endParaRPr>
          </a:p>
        </p:txBody>
      </p:sp>
      <p:sp>
        <p:nvSpPr>
          <p:cNvPr id="226" name="Google Shape;226;p29"/>
          <p:cNvSpPr/>
          <p:nvPr/>
        </p:nvSpPr>
        <p:spPr>
          <a:xfrm>
            <a:off x="411480" y="1828800"/>
            <a:ext cx="2468880" cy="228600"/>
          </a:xfrm>
          <a:prstGeom prst="rect">
            <a:avLst/>
          </a:prstGeom>
          <a:noFill/>
          <a:ln>
            <a:noFill/>
          </a:ln>
        </p:spPr>
        <p:txBody>
          <a:bodyPr anchorCtr="0" anchor="ctr" bIns="0" lIns="0" spcFirstLastPara="1" rIns="0" wrap="square" tIns="0">
            <a:noAutofit/>
          </a:bodyPr>
          <a:lstStyle/>
          <a:p>
            <a:pPr indent="0" lvl="0" marL="0" marR="0" rtl="0" algn="ctr">
              <a:spcBef>
                <a:spcPts val="0"/>
              </a:spcBef>
              <a:spcAft>
                <a:spcPts val="0"/>
              </a:spcAft>
              <a:buClr>
                <a:srgbClr val="8A84A8"/>
              </a:buClr>
              <a:buSzPts val="800"/>
              <a:buFont typeface="Courier New"/>
              <a:buNone/>
            </a:pPr>
            <a:r>
              <a:rPr b="1" i="0" lang="en" sz="800" u="none" cap="none" strike="noStrike">
                <a:solidFill>
                  <a:srgbClr val="8A84A8"/>
                </a:solidFill>
                <a:latin typeface="Courier New"/>
                <a:ea typeface="Courier New"/>
                <a:cs typeface="Courier New"/>
                <a:sym typeface="Courier New"/>
              </a:rPr>
              <a:t>MINUTES</a:t>
            </a:r>
            <a:endParaRPr b="1" i="0" sz="800" u="none" cap="none" strike="noStrike">
              <a:solidFill>
                <a:schemeClr val="dk1"/>
              </a:solidFill>
              <a:latin typeface="Calibri"/>
              <a:ea typeface="Calibri"/>
              <a:cs typeface="Calibri"/>
              <a:sym typeface="Calibri"/>
            </a:endParaRPr>
          </a:p>
        </p:txBody>
      </p:sp>
      <p:sp>
        <p:nvSpPr>
          <p:cNvPr id="227" name="Google Shape;227;p29"/>
          <p:cNvSpPr/>
          <p:nvPr/>
        </p:nvSpPr>
        <p:spPr>
          <a:xfrm>
            <a:off x="411475" y="2121403"/>
            <a:ext cx="2469000" cy="329100"/>
          </a:xfrm>
          <a:prstGeom prst="rect">
            <a:avLst/>
          </a:prstGeom>
          <a:noFill/>
          <a:ln>
            <a:noFill/>
          </a:ln>
        </p:spPr>
        <p:txBody>
          <a:bodyPr anchorCtr="0" anchor="t" bIns="0" lIns="0" spcFirstLastPara="1" rIns="0" wrap="square" tIns="0">
            <a:noAutofit/>
          </a:bodyPr>
          <a:lstStyle/>
          <a:p>
            <a:pPr indent="0" lvl="0" marL="0" marR="0" rtl="0" algn="ctr">
              <a:spcBef>
                <a:spcPts val="0"/>
              </a:spcBef>
              <a:spcAft>
                <a:spcPts val="0"/>
              </a:spcAft>
              <a:buClr>
                <a:srgbClr val="F5F0E8"/>
              </a:buClr>
              <a:buSzPts val="1500"/>
              <a:buFont typeface="Georgia"/>
              <a:buNone/>
            </a:pPr>
            <a:r>
              <a:rPr b="0" i="1" lang="en" sz="1500" u="none" cap="none" strike="noStrike">
                <a:solidFill>
                  <a:srgbClr val="F5F0E8"/>
                </a:solidFill>
                <a:latin typeface="Georgia"/>
                <a:ea typeface="Georgia"/>
                <a:cs typeface="Georgia"/>
                <a:sym typeface="Georgia"/>
              </a:rPr>
              <a:t>Choose your own question</a:t>
            </a:r>
            <a:endParaRPr b="0" i="0" sz="1500" u="none" cap="none" strike="noStrike">
              <a:solidFill>
                <a:schemeClr val="dk1"/>
              </a:solidFill>
              <a:latin typeface="Calibri"/>
              <a:ea typeface="Calibri"/>
              <a:cs typeface="Calibri"/>
              <a:sym typeface="Calibri"/>
            </a:endParaRPr>
          </a:p>
        </p:txBody>
      </p:sp>
      <p:sp>
        <p:nvSpPr>
          <p:cNvPr id="228" name="Google Shape;228;p29"/>
          <p:cNvSpPr/>
          <p:nvPr/>
        </p:nvSpPr>
        <p:spPr>
          <a:xfrm>
            <a:off x="411475" y="2571750"/>
            <a:ext cx="2469000" cy="1438800"/>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8A84A8"/>
              </a:buClr>
              <a:buSzPts val="1100"/>
              <a:buFont typeface="Georgia"/>
              <a:buNone/>
            </a:pPr>
            <a:r>
              <a:rPr b="0" i="0" lang="en" sz="2300" u="none" cap="none" strike="noStrike">
                <a:solidFill>
                  <a:srgbClr val="8A84A8"/>
                </a:solidFill>
                <a:latin typeface="Georgia"/>
                <a:ea typeface="Georgia"/>
                <a:cs typeface="Georgia"/>
                <a:sym typeface="Georgia"/>
              </a:rPr>
              <a:t>Any topic. Any AI.</a:t>
            </a:r>
            <a:endParaRPr b="0" i="0" sz="2300" u="none" cap="none" strike="noStrike">
              <a:solidFill>
                <a:schemeClr val="dk1"/>
              </a:solidFill>
              <a:latin typeface="Calibri"/>
              <a:ea typeface="Calibri"/>
              <a:cs typeface="Calibri"/>
              <a:sym typeface="Calibri"/>
            </a:endParaRPr>
          </a:p>
          <a:p>
            <a:pPr indent="0" lvl="0" marL="0" marR="0" rtl="0" algn="ctr">
              <a:spcBef>
                <a:spcPts val="0"/>
              </a:spcBef>
              <a:spcAft>
                <a:spcPts val="0"/>
              </a:spcAft>
              <a:buClr>
                <a:srgbClr val="8A84A8"/>
              </a:buClr>
              <a:buSzPts val="1100"/>
              <a:buFont typeface="Georgia"/>
              <a:buNone/>
            </a:pPr>
            <a:r>
              <a:rPr b="0" i="0" lang="en" sz="2300" u="none" cap="none" strike="noStrike">
                <a:solidFill>
                  <a:srgbClr val="8A84A8"/>
                </a:solidFill>
                <a:latin typeface="Georgia"/>
                <a:ea typeface="Georgia"/>
                <a:cs typeface="Georgia"/>
                <a:sym typeface="Georgia"/>
              </a:rPr>
              <a:t>Incognito tab. Fresh bot.</a:t>
            </a:r>
            <a:endParaRPr b="0" i="0" sz="2300" u="none" cap="none" strike="noStrike">
              <a:solidFill>
                <a:schemeClr val="dk1"/>
              </a:solidFill>
              <a:latin typeface="Calibri"/>
              <a:ea typeface="Calibri"/>
              <a:cs typeface="Calibri"/>
              <a:sym typeface="Calibri"/>
            </a:endParaRPr>
          </a:p>
          <a:p>
            <a:pPr indent="0" lvl="0" marL="0" marR="0" rtl="0" algn="ctr">
              <a:spcBef>
                <a:spcPts val="0"/>
              </a:spcBef>
              <a:spcAft>
                <a:spcPts val="0"/>
              </a:spcAft>
              <a:buClr>
                <a:srgbClr val="8A84A8"/>
              </a:buClr>
              <a:buSzPts val="1100"/>
              <a:buFont typeface="Georgia"/>
              <a:buNone/>
            </a:pPr>
            <a:r>
              <a:rPr b="0" i="0" lang="en" sz="2300" u="none" cap="none" strike="noStrike">
                <a:solidFill>
                  <a:srgbClr val="8A84A8"/>
                </a:solidFill>
                <a:latin typeface="Georgia"/>
                <a:ea typeface="Georgia"/>
                <a:cs typeface="Georgia"/>
                <a:sym typeface="Georgia"/>
              </a:rPr>
              <a:t>Pairs or trios.</a:t>
            </a:r>
            <a:endParaRPr b="0" i="0" sz="2300" u="none" cap="none" strike="noStrike">
              <a:solidFill>
                <a:schemeClr val="dk1"/>
              </a:solidFill>
              <a:latin typeface="Calibri"/>
              <a:ea typeface="Calibri"/>
              <a:cs typeface="Calibri"/>
              <a:sym typeface="Calibri"/>
            </a:endParaRPr>
          </a:p>
        </p:txBody>
      </p:sp>
      <p:cxnSp>
        <p:nvCxnSpPr>
          <p:cNvPr id="229" name="Google Shape;229;p29"/>
          <p:cNvCxnSpPr/>
          <p:nvPr/>
        </p:nvCxnSpPr>
        <p:spPr>
          <a:xfrm>
            <a:off x="3063240" y="1097280"/>
            <a:ext cx="0" cy="2011680"/>
          </a:xfrm>
          <a:prstGeom prst="straightConnector1">
            <a:avLst/>
          </a:prstGeom>
          <a:noFill/>
          <a:ln cap="flat" cmpd="sng" w="9525">
            <a:solidFill>
              <a:srgbClr val="C4A882">
                <a:alpha val="40000"/>
              </a:srgbClr>
            </a:solidFill>
            <a:prstDash val="solid"/>
            <a:round/>
            <a:headEnd len="sm" w="sm" type="none"/>
            <a:tailEnd len="sm" w="sm" type="none"/>
          </a:ln>
        </p:spPr>
      </p:cxnSp>
      <p:sp>
        <p:nvSpPr>
          <p:cNvPr id="230" name="Google Shape;230;p29"/>
          <p:cNvSpPr/>
          <p:nvPr/>
        </p:nvSpPr>
        <p:spPr>
          <a:xfrm>
            <a:off x="3310128" y="777240"/>
            <a:ext cx="2468880" cy="1005840"/>
          </a:xfrm>
          <a:prstGeom prst="rect">
            <a:avLst/>
          </a:prstGeom>
          <a:noFill/>
          <a:ln>
            <a:noFill/>
          </a:ln>
        </p:spPr>
        <p:txBody>
          <a:bodyPr anchorCtr="0" anchor="ctr" bIns="0" lIns="0" spcFirstLastPara="1" rIns="0" wrap="square" tIns="0">
            <a:noAutofit/>
          </a:bodyPr>
          <a:lstStyle/>
          <a:p>
            <a:pPr indent="0" lvl="0" marL="0" marR="0" rtl="0" algn="ctr">
              <a:spcBef>
                <a:spcPts val="0"/>
              </a:spcBef>
              <a:spcAft>
                <a:spcPts val="0"/>
              </a:spcAft>
              <a:buClr>
                <a:srgbClr val="C4A882"/>
              </a:buClr>
              <a:buSzPts val="6400"/>
              <a:buFont typeface="Courier New"/>
              <a:buNone/>
            </a:pPr>
            <a:r>
              <a:rPr b="0" i="0" lang="en" sz="6400" u="none" cap="none" strike="noStrike">
                <a:solidFill>
                  <a:srgbClr val="C4A882"/>
                </a:solidFill>
                <a:latin typeface="Courier New"/>
                <a:ea typeface="Courier New"/>
                <a:cs typeface="Courier New"/>
                <a:sym typeface="Courier New"/>
              </a:rPr>
              <a:t>2</a:t>
            </a:r>
            <a:endParaRPr b="0" i="0" sz="6400" u="none" cap="none" strike="noStrike">
              <a:solidFill>
                <a:schemeClr val="dk1"/>
              </a:solidFill>
              <a:latin typeface="Calibri"/>
              <a:ea typeface="Calibri"/>
              <a:cs typeface="Calibri"/>
              <a:sym typeface="Calibri"/>
            </a:endParaRPr>
          </a:p>
        </p:txBody>
      </p:sp>
      <p:sp>
        <p:nvSpPr>
          <p:cNvPr id="231" name="Google Shape;231;p29"/>
          <p:cNvSpPr/>
          <p:nvPr/>
        </p:nvSpPr>
        <p:spPr>
          <a:xfrm>
            <a:off x="3310128" y="1828800"/>
            <a:ext cx="2468880" cy="228600"/>
          </a:xfrm>
          <a:prstGeom prst="rect">
            <a:avLst/>
          </a:prstGeom>
          <a:noFill/>
          <a:ln>
            <a:noFill/>
          </a:ln>
        </p:spPr>
        <p:txBody>
          <a:bodyPr anchorCtr="0" anchor="ctr" bIns="0" lIns="0" spcFirstLastPara="1" rIns="0" wrap="square" tIns="0">
            <a:noAutofit/>
          </a:bodyPr>
          <a:lstStyle/>
          <a:p>
            <a:pPr indent="0" lvl="0" marL="0" marR="0" rtl="0" algn="ctr">
              <a:spcBef>
                <a:spcPts val="0"/>
              </a:spcBef>
              <a:spcAft>
                <a:spcPts val="0"/>
              </a:spcAft>
              <a:buClr>
                <a:srgbClr val="8A84A8"/>
              </a:buClr>
              <a:buSzPts val="800"/>
              <a:buFont typeface="Courier New"/>
              <a:buNone/>
            </a:pPr>
            <a:r>
              <a:rPr b="1" i="0" lang="en" sz="800" u="none" cap="none" strike="noStrike">
                <a:solidFill>
                  <a:srgbClr val="8A84A8"/>
                </a:solidFill>
                <a:latin typeface="Courier New"/>
                <a:ea typeface="Courier New"/>
                <a:cs typeface="Courier New"/>
                <a:sym typeface="Courier New"/>
              </a:rPr>
              <a:t>ROLES</a:t>
            </a:r>
            <a:endParaRPr b="1" i="0" sz="800" u="none" cap="none" strike="noStrike">
              <a:solidFill>
                <a:schemeClr val="dk1"/>
              </a:solidFill>
              <a:latin typeface="Calibri"/>
              <a:ea typeface="Calibri"/>
              <a:cs typeface="Calibri"/>
              <a:sym typeface="Calibri"/>
            </a:endParaRPr>
          </a:p>
        </p:txBody>
      </p:sp>
      <p:sp>
        <p:nvSpPr>
          <p:cNvPr id="232" name="Google Shape;232;p29"/>
          <p:cNvSpPr/>
          <p:nvPr/>
        </p:nvSpPr>
        <p:spPr>
          <a:xfrm>
            <a:off x="3310128" y="2121408"/>
            <a:ext cx="2468880" cy="502920"/>
          </a:xfrm>
          <a:prstGeom prst="rect">
            <a:avLst/>
          </a:prstGeom>
          <a:noFill/>
          <a:ln>
            <a:noFill/>
          </a:ln>
        </p:spPr>
        <p:txBody>
          <a:bodyPr anchorCtr="0" anchor="t" bIns="0" lIns="0" spcFirstLastPara="1" rIns="0" wrap="square" tIns="0">
            <a:noAutofit/>
          </a:bodyPr>
          <a:lstStyle/>
          <a:p>
            <a:pPr indent="0" lvl="0" marL="0" marR="0" rtl="0" algn="ctr">
              <a:spcBef>
                <a:spcPts val="0"/>
              </a:spcBef>
              <a:spcAft>
                <a:spcPts val="0"/>
              </a:spcAft>
              <a:buClr>
                <a:srgbClr val="F5F0E8"/>
              </a:buClr>
              <a:buSzPts val="1500"/>
              <a:buFont typeface="Georgia"/>
              <a:buNone/>
            </a:pPr>
            <a:r>
              <a:rPr b="0" i="1" lang="en" sz="1500" u="none" cap="none" strike="noStrike">
                <a:solidFill>
                  <a:srgbClr val="F5F0E8"/>
                </a:solidFill>
                <a:latin typeface="Georgia"/>
                <a:ea typeface="Georgia"/>
                <a:cs typeface="Georgia"/>
                <a:sym typeface="Georgia"/>
              </a:rPr>
              <a:t>Noticer and Questioner</a:t>
            </a:r>
            <a:endParaRPr b="0" i="0" sz="1500" u="none" cap="none" strike="noStrike">
              <a:solidFill>
                <a:schemeClr val="dk1"/>
              </a:solidFill>
              <a:latin typeface="Calibri"/>
              <a:ea typeface="Calibri"/>
              <a:cs typeface="Calibri"/>
              <a:sym typeface="Calibri"/>
            </a:endParaRPr>
          </a:p>
        </p:txBody>
      </p:sp>
      <p:sp>
        <p:nvSpPr>
          <p:cNvPr id="233" name="Google Shape;233;p29"/>
          <p:cNvSpPr/>
          <p:nvPr/>
        </p:nvSpPr>
        <p:spPr>
          <a:xfrm>
            <a:off x="3063250" y="2450500"/>
            <a:ext cx="2898600" cy="2011800"/>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8A84A8"/>
              </a:buClr>
              <a:buSzPts val="1100"/>
              <a:buFont typeface="Georgia"/>
              <a:buNone/>
            </a:pPr>
            <a:r>
              <a:t/>
            </a:r>
            <a:endParaRPr sz="1700">
              <a:solidFill>
                <a:srgbClr val="8A84A8"/>
              </a:solidFill>
              <a:latin typeface="Georgia"/>
              <a:ea typeface="Georgia"/>
              <a:cs typeface="Georgia"/>
              <a:sym typeface="Georgia"/>
            </a:endParaRPr>
          </a:p>
          <a:p>
            <a:pPr indent="0" lvl="0" marL="0" marR="0" rtl="0" algn="ctr">
              <a:spcBef>
                <a:spcPts val="0"/>
              </a:spcBef>
              <a:spcAft>
                <a:spcPts val="0"/>
              </a:spcAft>
              <a:buClr>
                <a:srgbClr val="8A84A8"/>
              </a:buClr>
              <a:buSzPts val="1100"/>
              <a:buFont typeface="Georgia"/>
              <a:buNone/>
            </a:pPr>
            <a:r>
              <a:rPr lang="en" sz="2100">
                <a:solidFill>
                  <a:srgbClr val="8A84A8"/>
                </a:solidFill>
                <a:latin typeface="Georgia"/>
                <a:ea typeface="Georgia"/>
                <a:cs typeface="Georgia"/>
                <a:sym typeface="Georgia"/>
              </a:rPr>
              <a:t>Divide or share roles.</a:t>
            </a:r>
            <a:endParaRPr b="0" i="0" sz="2100" u="none" cap="none" strike="noStrike">
              <a:solidFill>
                <a:schemeClr val="dk1"/>
              </a:solidFill>
              <a:latin typeface="Calibri"/>
              <a:ea typeface="Calibri"/>
              <a:cs typeface="Calibri"/>
              <a:sym typeface="Calibri"/>
            </a:endParaRPr>
          </a:p>
          <a:p>
            <a:pPr indent="0" lvl="0" marL="0" marR="0" rtl="0" algn="ctr">
              <a:spcBef>
                <a:spcPts val="0"/>
              </a:spcBef>
              <a:spcAft>
                <a:spcPts val="0"/>
              </a:spcAft>
              <a:buClr>
                <a:srgbClr val="8A84A8"/>
              </a:buClr>
              <a:buSzPts val="1100"/>
              <a:buFont typeface="Georgia"/>
              <a:buNone/>
            </a:pPr>
            <a:r>
              <a:rPr b="0" i="0" lang="en" sz="2100" u="none" cap="none" strike="noStrike">
                <a:solidFill>
                  <a:srgbClr val="8A84A8"/>
                </a:solidFill>
                <a:latin typeface="Georgia"/>
                <a:ea typeface="Georgia"/>
                <a:cs typeface="Georgia"/>
                <a:sym typeface="Georgia"/>
              </a:rPr>
              <a:t>Name </a:t>
            </a:r>
            <a:r>
              <a:rPr lang="en" sz="2100">
                <a:solidFill>
                  <a:srgbClr val="8A84A8"/>
                </a:solidFill>
                <a:latin typeface="Georgia"/>
                <a:ea typeface="Georgia"/>
                <a:cs typeface="Georgia"/>
                <a:sym typeface="Georgia"/>
              </a:rPr>
              <a:t>variables and </a:t>
            </a:r>
            <a:r>
              <a:rPr b="0" i="0" lang="en" sz="2100" u="none" cap="none" strike="noStrike">
                <a:solidFill>
                  <a:srgbClr val="8A84A8"/>
                </a:solidFill>
                <a:latin typeface="Georgia"/>
                <a:ea typeface="Georgia"/>
                <a:cs typeface="Georgia"/>
                <a:sym typeface="Georgia"/>
              </a:rPr>
              <a:t>constraints.</a:t>
            </a:r>
            <a:endParaRPr b="0" i="0" sz="2100" u="none" cap="none" strike="noStrike">
              <a:solidFill>
                <a:schemeClr val="dk1"/>
              </a:solidFill>
              <a:latin typeface="Calibri"/>
              <a:ea typeface="Calibri"/>
              <a:cs typeface="Calibri"/>
              <a:sym typeface="Calibri"/>
            </a:endParaRPr>
          </a:p>
          <a:p>
            <a:pPr indent="0" lvl="0" marL="0" marR="0" rtl="0" algn="ctr">
              <a:spcBef>
                <a:spcPts val="0"/>
              </a:spcBef>
              <a:spcAft>
                <a:spcPts val="0"/>
              </a:spcAft>
              <a:buClr>
                <a:srgbClr val="8A84A8"/>
              </a:buClr>
              <a:buSzPts val="1100"/>
              <a:buFont typeface="Georgia"/>
              <a:buNone/>
            </a:pPr>
            <a:r>
              <a:rPr b="0" i="0" lang="en" sz="2100" u="none" cap="none" strike="noStrike">
                <a:solidFill>
                  <a:srgbClr val="8A84A8"/>
                </a:solidFill>
                <a:latin typeface="Georgia"/>
                <a:ea typeface="Georgia"/>
                <a:cs typeface="Georgia"/>
                <a:sym typeface="Georgia"/>
              </a:rPr>
              <a:t>Include </a:t>
            </a:r>
            <a:r>
              <a:rPr lang="en" sz="2100">
                <a:solidFill>
                  <a:srgbClr val="8A84A8"/>
                </a:solidFill>
                <a:latin typeface="Georgia"/>
                <a:ea typeface="Georgia"/>
                <a:cs typeface="Georgia"/>
                <a:sym typeface="Georgia"/>
              </a:rPr>
              <a:t>your </a:t>
            </a:r>
            <a:r>
              <a:rPr lang="en" sz="2100">
                <a:solidFill>
                  <a:srgbClr val="8A84A8"/>
                </a:solidFill>
                <a:latin typeface="Georgia"/>
                <a:ea typeface="Georgia"/>
                <a:cs typeface="Georgia"/>
                <a:sym typeface="Georgia"/>
              </a:rPr>
              <a:t>individual</a:t>
            </a:r>
            <a:r>
              <a:rPr lang="en" sz="2100">
                <a:solidFill>
                  <a:srgbClr val="8A84A8"/>
                </a:solidFill>
                <a:latin typeface="Georgia"/>
                <a:ea typeface="Georgia"/>
                <a:cs typeface="Georgia"/>
                <a:sym typeface="Georgia"/>
              </a:rPr>
              <a:t>, class or school </a:t>
            </a:r>
            <a:r>
              <a:rPr b="0" i="0" lang="en" sz="2100" u="none" cap="none" strike="noStrike">
                <a:solidFill>
                  <a:srgbClr val="8A84A8"/>
                </a:solidFill>
                <a:latin typeface="Georgia"/>
                <a:ea typeface="Georgia"/>
                <a:cs typeface="Georgia"/>
                <a:sym typeface="Georgia"/>
              </a:rPr>
              <a:t>value</a:t>
            </a:r>
            <a:r>
              <a:rPr lang="en" sz="2100">
                <a:solidFill>
                  <a:srgbClr val="8A84A8"/>
                </a:solidFill>
                <a:latin typeface="Georgia"/>
                <a:ea typeface="Georgia"/>
                <a:cs typeface="Georgia"/>
                <a:sym typeface="Georgia"/>
              </a:rPr>
              <a:t>s </a:t>
            </a:r>
            <a:endParaRPr b="0" i="0" sz="2100" u="none" cap="none" strike="noStrike">
              <a:solidFill>
                <a:schemeClr val="dk1"/>
              </a:solidFill>
              <a:latin typeface="Calibri"/>
              <a:ea typeface="Calibri"/>
              <a:cs typeface="Calibri"/>
              <a:sym typeface="Calibri"/>
            </a:endParaRPr>
          </a:p>
        </p:txBody>
      </p:sp>
      <p:cxnSp>
        <p:nvCxnSpPr>
          <p:cNvPr id="234" name="Google Shape;234;p29"/>
          <p:cNvCxnSpPr/>
          <p:nvPr/>
        </p:nvCxnSpPr>
        <p:spPr>
          <a:xfrm>
            <a:off x="5961888" y="1097280"/>
            <a:ext cx="0" cy="2011680"/>
          </a:xfrm>
          <a:prstGeom prst="straightConnector1">
            <a:avLst/>
          </a:prstGeom>
          <a:noFill/>
          <a:ln cap="flat" cmpd="sng" w="9525">
            <a:solidFill>
              <a:srgbClr val="C4A882">
                <a:alpha val="40000"/>
              </a:srgbClr>
            </a:solidFill>
            <a:prstDash val="solid"/>
            <a:round/>
            <a:headEnd len="sm" w="sm" type="none"/>
            <a:tailEnd len="sm" w="sm" type="none"/>
          </a:ln>
        </p:spPr>
      </p:cxnSp>
      <p:sp>
        <p:nvSpPr>
          <p:cNvPr id="235" name="Google Shape;235;p29"/>
          <p:cNvSpPr/>
          <p:nvPr/>
        </p:nvSpPr>
        <p:spPr>
          <a:xfrm>
            <a:off x="6208776" y="777240"/>
            <a:ext cx="2468880" cy="1005840"/>
          </a:xfrm>
          <a:prstGeom prst="rect">
            <a:avLst/>
          </a:prstGeom>
          <a:noFill/>
          <a:ln>
            <a:noFill/>
          </a:ln>
        </p:spPr>
        <p:txBody>
          <a:bodyPr anchorCtr="0" anchor="ctr" bIns="0" lIns="0" spcFirstLastPara="1" rIns="0" wrap="square" tIns="0">
            <a:noAutofit/>
          </a:bodyPr>
          <a:lstStyle/>
          <a:p>
            <a:pPr indent="0" lvl="0" marL="0" marR="0" rtl="0" algn="ctr">
              <a:spcBef>
                <a:spcPts val="0"/>
              </a:spcBef>
              <a:spcAft>
                <a:spcPts val="0"/>
              </a:spcAft>
              <a:buClr>
                <a:srgbClr val="C4A882"/>
              </a:buClr>
              <a:buSzPts val="6400"/>
              <a:buFont typeface="Courier New"/>
              <a:buNone/>
            </a:pPr>
            <a:r>
              <a:rPr b="0" i="0" lang="en" sz="6400" u="none" cap="none" strike="noStrike">
                <a:solidFill>
                  <a:srgbClr val="C4A882"/>
                </a:solidFill>
                <a:latin typeface="Courier New"/>
                <a:ea typeface="Courier New"/>
                <a:cs typeface="Courier New"/>
                <a:sym typeface="Courier New"/>
              </a:rPr>
              <a:t>1</a:t>
            </a:r>
            <a:endParaRPr b="0" i="0" sz="6400" u="none" cap="none" strike="noStrike">
              <a:solidFill>
                <a:schemeClr val="dk1"/>
              </a:solidFill>
              <a:latin typeface="Calibri"/>
              <a:ea typeface="Calibri"/>
              <a:cs typeface="Calibri"/>
              <a:sym typeface="Calibri"/>
            </a:endParaRPr>
          </a:p>
        </p:txBody>
      </p:sp>
      <p:sp>
        <p:nvSpPr>
          <p:cNvPr id="236" name="Google Shape;236;p29"/>
          <p:cNvSpPr/>
          <p:nvPr/>
        </p:nvSpPr>
        <p:spPr>
          <a:xfrm>
            <a:off x="6208776" y="1828800"/>
            <a:ext cx="2468880" cy="228600"/>
          </a:xfrm>
          <a:prstGeom prst="rect">
            <a:avLst/>
          </a:prstGeom>
          <a:noFill/>
          <a:ln>
            <a:noFill/>
          </a:ln>
        </p:spPr>
        <p:txBody>
          <a:bodyPr anchorCtr="0" anchor="ctr" bIns="0" lIns="0" spcFirstLastPara="1" rIns="0" wrap="square" tIns="0">
            <a:noAutofit/>
          </a:bodyPr>
          <a:lstStyle/>
          <a:p>
            <a:pPr indent="0" lvl="0" marL="0" marR="0" rtl="0" algn="ctr">
              <a:spcBef>
                <a:spcPts val="0"/>
              </a:spcBef>
              <a:spcAft>
                <a:spcPts val="0"/>
              </a:spcAft>
              <a:buClr>
                <a:srgbClr val="8A84A8"/>
              </a:buClr>
              <a:buSzPts val="800"/>
              <a:buFont typeface="Courier New"/>
              <a:buNone/>
            </a:pPr>
            <a:r>
              <a:rPr b="1" i="0" lang="en" sz="800" u="none" cap="none" strike="noStrike">
                <a:solidFill>
                  <a:srgbClr val="8A84A8"/>
                </a:solidFill>
                <a:latin typeface="Courier New"/>
                <a:ea typeface="Courier New"/>
                <a:cs typeface="Courier New"/>
                <a:sym typeface="Courier New"/>
              </a:rPr>
              <a:t>INSIGHT</a:t>
            </a:r>
            <a:endParaRPr b="1" i="0" sz="800" u="none" cap="none" strike="noStrike">
              <a:solidFill>
                <a:schemeClr val="dk1"/>
              </a:solidFill>
              <a:latin typeface="Calibri"/>
              <a:ea typeface="Calibri"/>
              <a:cs typeface="Calibri"/>
              <a:sym typeface="Calibri"/>
            </a:endParaRPr>
          </a:p>
        </p:txBody>
      </p:sp>
      <p:sp>
        <p:nvSpPr>
          <p:cNvPr id="237" name="Google Shape;237;p29"/>
          <p:cNvSpPr/>
          <p:nvPr/>
        </p:nvSpPr>
        <p:spPr>
          <a:xfrm>
            <a:off x="6208776" y="2121408"/>
            <a:ext cx="2468880" cy="502920"/>
          </a:xfrm>
          <a:prstGeom prst="rect">
            <a:avLst/>
          </a:prstGeom>
          <a:noFill/>
          <a:ln>
            <a:noFill/>
          </a:ln>
        </p:spPr>
        <p:txBody>
          <a:bodyPr anchorCtr="0" anchor="t" bIns="0" lIns="0" spcFirstLastPara="1" rIns="0" wrap="square" tIns="0">
            <a:noAutofit/>
          </a:bodyPr>
          <a:lstStyle/>
          <a:p>
            <a:pPr indent="0" lvl="0" marL="0" marR="0" rtl="0" algn="ctr">
              <a:spcBef>
                <a:spcPts val="0"/>
              </a:spcBef>
              <a:spcAft>
                <a:spcPts val="0"/>
              </a:spcAft>
              <a:buClr>
                <a:srgbClr val="F5F0E8"/>
              </a:buClr>
              <a:buSzPts val="1500"/>
              <a:buFont typeface="Georgia"/>
              <a:buNone/>
            </a:pPr>
            <a:r>
              <a:rPr b="0" i="1" lang="en" sz="1500" u="none" cap="none" strike="noStrike">
                <a:solidFill>
                  <a:srgbClr val="F5F0E8"/>
                </a:solidFill>
                <a:latin typeface="Georgia"/>
                <a:ea typeface="Georgia"/>
                <a:cs typeface="Georgia"/>
                <a:sym typeface="Georgia"/>
              </a:rPr>
              <a:t>To bring back to the room</a:t>
            </a:r>
            <a:endParaRPr b="0" i="0" sz="1500" u="none" cap="none" strike="noStrike">
              <a:solidFill>
                <a:schemeClr val="dk1"/>
              </a:solidFill>
              <a:latin typeface="Calibri"/>
              <a:ea typeface="Calibri"/>
              <a:cs typeface="Calibri"/>
              <a:sym typeface="Calibri"/>
            </a:endParaRPr>
          </a:p>
        </p:txBody>
      </p:sp>
      <p:sp>
        <p:nvSpPr>
          <p:cNvPr id="238" name="Google Shape;238;p29"/>
          <p:cNvSpPr/>
          <p:nvPr/>
        </p:nvSpPr>
        <p:spPr>
          <a:xfrm>
            <a:off x="6208775" y="2624325"/>
            <a:ext cx="2469000" cy="1687200"/>
          </a:xfrm>
          <a:prstGeom prst="rect">
            <a:avLst/>
          </a:prstGeom>
          <a:noFill/>
          <a:ln>
            <a:noFill/>
          </a:ln>
        </p:spPr>
        <p:txBody>
          <a:bodyPr anchorCtr="0" anchor="t" bIns="0" lIns="0" spcFirstLastPara="1" rIns="0" wrap="square" tIns="0">
            <a:noAutofit/>
          </a:bodyPr>
          <a:lstStyle/>
          <a:p>
            <a:pPr indent="0" lvl="0" marL="0" marR="0" rtl="0" algn="ctr">
              <a:spcBef>
                <a:spcPts val="0"/>
              </a:spcBef>
              <a:spcAft>
                <a:spcPts val="0"/>
              </a:spcAft>
              <a:buClr>
                <a:srgbClr val="8A84A8"/>
              </a:buClr>
              <a:buSzPts val="1100"/>
              <a:buFont typeface="Georgia"/>
              <a:buNone/>
            </a:pPr>
            <a:r>
              <a:rPr b="0" i="0" lang="en" sz="2400" u="none" cap="none" strike="noStrike">
                <a:solidFill>
                  <a:srgbClr val="8A84A8"/>
                </a:solidFill>
                <a:latin typeface="Georgia"/>
                <a:ea typeface="Georgia"/>
                <a:cs typeface="Georgia"/>
                <a:sym typeface="Georgia"/>
              </a:rPr>
              <a:t>What did pressure reveal</a:t>
            </a:r>
            <a:endParaRPr b="0" i="0" sz="2400" u="none" cap="none" strike="noStrike">
              <a:solidFill>
                <a:schemeClr val="dk1"/>
              </a:solidFill>
              <a:latin typeface="Calibri"/>
              <a:ea typeface="Calibri"/>
              <a:cs typeface="Calibri"/>
              <a:sym typeface="Calibri"/>
            </a:endParaRPr>
          </a:p>
          <a:p>
            <a:pPr indent="0" lvl="0" marL="0" marR="0" rtl="0" algn="ctr">
              <a:spcBef>
                <a:spcPts val="0"/>
              </a:spcBef>
              <a:spcAft>
                <a:spcPts val="0"/>
              </a:spcAft>
              <a:buClr>
                <a:srgbClr val="8A84A8"/>
              </a:buClr>
              <a:buSzPts val="1100"/>
              <a:buFont typeface="Georgia"/>
              <a:buNone/>
            </a:pPr>
            <a:r>
              <a:rPr b="0" i="0" lang="en" sz="2400" u="none" cap="none" strike="noStrike">
                <a:solidFill>
                  <a:srgbClr val="8A84A8"/>
                </a:solidFill>
                <a:latin typeface="Georgia"/>
                <a:ea typeface="Georgia"/>
                <a:cs typeface="Georgia"/>
                <a:sym typeface="Georgia"/>
              </a:rPr>
              <a:t>that the first answer hid?</a:t>
            </a:r>
            <a:endParaRPr b="0" i="0" sz="2400" u="none" cap="none" strike="noStrike">
              <a:solidFill>
                <a:schemeClr val="dk1"/>
              </a:solidFill>
              <a:latin typeface="Calibri"/>
              <a:ea typeface="Calibri"/>
              <a:cs typeface="Calibri"/>
              <a:sym typeface="Calibri"/>
            </a:endParaRPr>
          </a:p>
        </p:txBody>
      </p:sp>
      <p:pic>
        <p:nvPicPr>
          <p:cNvPr descr="This is a 20 Minute Visual Timer. No sound, just at the end soft notification sound. If you like this video please subscribe." id="239" name="Google Shape;239;p29" title="20 Minute Visual Timer">
            <a:hlinkClick r:id="rId3"/>
          </p:cNvPr>
          <p:cNvPicPr preferRelativeResize="0"/>
          <p:nvPr/>
        </p:nvPicPr>
        <p:blipFill>
          <a:blip r:embed="rId4">
            <a:alphaModFix/>
          </a:blip>
          <a:stretch>
            <a:fillRect/>
          </a:stretch>
        </p:blipFill>
        <p:spPr>
          <a:xfrm>
            <a:off x="86800" y="4114700"/>
            <a:ext cx="1623900" cy="913450"/>
          </a:xfrm>
          <a:prstGeom prst="rect">
            <a:avLst/>
          </a:prstGeom>
          <a:noFill/>
          <a:ln>
            <a:noFill/>
          </a:ln>
        </p:spPr>
      </p:pic>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39"/>
                                        </p:tgtEl>
                                        <p:attrNameLst>
                                          <p:attrName>style.visibility</p:attrName>
                                        </p:attrNameLst>
                                      </p:cBhvr>
                                      <p:to>
                                        <p:strVal val="visible"/>
                                      </p:to>
                                    </p:set>
                                    <p:animEffect filter="fade" transition="in">
                                      <p:cBhvr>
                                        <p:cTn dur="1000"/>
                                        <p:tgtEl>
                                          <p:spTgt spid="239"/>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2D2654"/>
        </a:solidFill>
      </p:bgPr>
    </p:bg>
    <p:spTree>
      <p:nvGrpSpPr>
        <p:cNvPr id="244" name="Shape 244"/>
        <p:cNvGrpSpPr/>
        <p:nvPr/>
      </p:nvGrpSpPr>
      <p:grpSpPr>
        <a:xfrm>
          <a:off x="0" y="0"/>
          <a:ext cx="0" cy="0"/>
          <a:chOff x="0" y="0"/>
          <a:chExt cx="0" cy="0"/>
        </a:xfrm>
      </p:grpSpPr>
      <p:sp>
        <p:nvSpPr>
          <p:cNvPr id="245" name="Google Shape;245;p30"/>
          <p:cNvSpPr/>
          <p:nvPr/>
        </p:nvSpPr>
        <p:spPr>
          <a:xfrm>
            <a:off x="457200" y="256032"/>
            <a:ext cx="8229600" cy="201168"/>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C4A882"/>
              </a:buClr>
              <a:buSzPts val="800"/>
              <a:buFont typeface="Courier New"/>
              <a:buNone/>
            </a:pPr>
            <a:r>
              <a:rPr b="0" i="0" lang="en" sz="800" u="none" cap="none" strike="noStrike">
                <a:solidFill>
                  <a:srgbClr val="C4A882"/>
                </a:solidFill>
                <a:latin typeface="Courier New"/>
                <a:ea typeface="Courier New"/>
                <a:cs typeface="Courier New"/>
                <a:sym typeface="Courier New"/>
              </a:rPr>
              <a:t>HARVEST  ·  SHARING PROTOCOL</a:t>
            </a:r>
            <a:endParaRPr b="0" i="0" sz="800" u="none" cap="none" strike="noStrike">
              <a:solidFill>
                <a:schemeClr val="dk1"/>
              </a:solidFill>
              <a:latin typeface="Calibri"/>
              <a:ea typeface="Calibri"/>
              <a:cs typeface="Calibri"/>
              <a:sym typeface="Calibri"/>
            </a:endParaRPr>
          </a:p>
        </p:txBody>
      </p:sp>
      <p:cxnSp>
        <p:nvCxnSpPr>
          <p:cNvPr id="246" name="Google Shape;246;p30"/>
          <p:cNvCxnSpPr/>
          <p:nvPr/>
        </p:nvCxnSpPr>
        <p:spPr>
          <a:xfrm>
            <a:off x="457200" y="512064"/>
            <a:ext cx="1097280" cy="0"/>
          </a:xfrm>
          <a:prstGeom prst="straightConnector1">
            <a:avLst/>
          </a:prstGeom>
          <a:noFill/>
          <a:ln cap="flat" cmpd="sng" w="9525">
            <a:solidFill>
              <a:srgbClr val="C4A882"/>
            </a:solidFill>
            <a:prstDash val="solid"/>
            <a:round/>
            <a:headEnd len="sm" w="sm" type="none"/>
            <a:tailEnd len="sm" w="sm" type="none"/>
          </a:ln>
        </p:spPr>
      </p:cxnSp>
      <p:sp>
        <p:nvSpPr>
          <p:cNvPr id="247" name="Google Shape;247;p30"/>
          <p:cNvSpPr/>
          <p:nvPr/>
        </p:nvSpPr>
        <p:spPr>
          <a:xfrm>
            <a:off x="457200" y="804672"/>
            <a:ext cx="411480" cy="64008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C4A882"/>
              </a:buClr>
              <a:buSzPts val="2200"/>
              <a:buFont typeface="Courier New"/>
              <a:buNone/>
            </a:pPr>
            <a:r>
              <a:rPr b="0" i="0" lang="en" sz="2200" u="none" cap="none" strike="noStrike">
                <a:solidFill>
                  <a:srgbClr val="C4A882"/>
                </a:solidFill>
                <a:latin typeface="Courier New"/>
                <a:ea typeface="Courier New"/>
                <a:cs typeface="Courier New"/>
                <a:sym typeface="Courier New"/>
              </a:rPr>
              <a:t>1</a:t>
            </a:r>
            <a:endParaRPr b="0" i="0" sz="2200" u="none" cap="none" strike="noStrike">
              <a:solidFill>
                <a:schemeClr val="dk1"/>
              </a:solidFill>
              <a:latin typeface="Calibri"/>
              <a:ea typeface="Calibri"/>
              <a:cs typeface="Calibri"/>
              <a:sym typeface="Calibri"/>
            </a:endParaRPr>
          </a:p>
        </p:txBody>
      </p:sp>
      <p:sp>
        <p:nvSpPr>
          <p:cNvPr id="248" name="Google Shape;248;p30"/>
          <p:cNvSpPr/>
          <p:nvPr/>
        </p:nvSpPr>
        <p:spPr>
          <a:xfrm>
            <a:off x="1005840" y="804672"/>
            <a:ext cx="7589520" cy="77724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F5F0E8"/>
              </a:buClr>
              <a:buSzPts val="1900"/>
              <a:buFont typeface="Georgia"/>
              <a:buNone/>
            </a:pPr>
            <a:r>
              <a:rPr b="0" i="0" lang="en" sz="2000" u="none" cap="none" strike="noStrike">
                <a:solidFill>
                  <a:srgbClr val="F5F0E8"/>
                </a:solidFill>
                <a:latin typeface="Georgia"/>
                <a:ea typeface="Georgia"/>
                <a:cs typeface="Georgia"/>
                <a:sym typeface="Georgia"/>
              </a:rPr>
              <a:t>What was your original question and which AI did you use?</a:t>
            </a:r>
            <a:endParaRPr b="0" i="0" sz="2000" u="none" cap="none" strike="noStrike">
              <a:solidFill>
                <a:schemeClr val="dk1"/>
              </a:solidFill>
              <a:latin typeface="Calibri"/>
              <a:ea typeface="Calibri"/>
              <a:cs typeface="Calibri"/>
              <a:sym typeface="Calibri"/>
            </a:endParaRPr>
          </a:p>
        </p:txBody>
      </p:sp>
      <p:sp>
        <p:nvSpPr>
          <p:cNvPr id="249" name="Google Shape;249;p30"/>
          <p:cNvSpPr/>
          <p:nvPr/>
        </p:nvSpPr>
        <p:spPr>
          <a:xfrm>
            <a:off x="457200" y="1810512"/>
            <a:ext cx="411480" cy="64008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C4A882"/>
              </a:buClr>
              <a:buSzPts val="2200"/>
              <a:buFont typeface="Courier New"/>
              <a:buNone/>
            </a:pPr>
            <a:r>
              <a:rPr b="0" i="0" lang="en" sz="2200" u="none" cap="none" strike="noStrike">
                <a:solidFill>
                  <a:srgbClr val="C4A882"/>
                </a:solidFill>
                <a:latin typeface="Courier New"/>
                <a:ea typeface="Courier New"/>
                <a:cs typeface="Courier New"/>
                <a:sym typeface="Courier New"/>
              </a:rPr>
              <a:t>2</a:t>
            </a:r>
            <a:endParaRPr b="0" i="0" sz="2200" u="none" cap="none" strike="noStrike">
              <a:solidFill>
                <a:schemeClr val="dk1"/>
              </a:solidFill>
              <a:latin typeface="Calibri"/>
              <a:ea typeface="Calibri"/>
              <a:cs typeface="Calibri"/>
              <a:sym typeface="Calibri"/>
            </a:endParaRPr>
          </a:p>
        </p:txBody>
      </p:sp>
      <p:sp>
        <p:nvSpPr>
          <p:cNvPr id="250" name="Google Shape;250;p30"/>
          <p:cNvSpPr/>
          <p:nvPr/>
        </p:nvSpPr>
        <p:spPr>
          <a:xfrm>
            <a:off x="1005840" y="1810512"/>
            <a:ext cx="7589520" cy="77724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F5F0E8"/>
              </a:buClr>
              <a:buSzPts val="1900"/>
              <a:buFont typeface="Georgia"/>
              <a:buNone/>
            </a:pPr>
            <a:r>
              <a:rPr b="0" i="0" lang="en" sz="2000" u="none" cap="none" strike="noStrike">
                <a:solidFill>
                  <a:srgbClr val="F5F0E8"/>
                </a:solidFill>
                <a:latin typeface="Georgia"/>
                <a:ea typeface="Georgia"/>
                <a:cs typeface="Georgia"/>
                <a:sym typeface="Georgia"/>
              </a:rPr>
              <a:t>What mathematical pressure did you apply and what did it reveal?</a:t>
            </a:r>
            <a:endParaRPr b="0" i="0" sz="2000" u="none" cap="none" strike="noStrike">
              <a:solidFill>
                <a:schemeClr val="dk1"/>
              </a:solidFill>
              <a:latin typeface="Calibri"/>
              <a:ea typeface="Calibri"/>
              <a:cs typeface="Calibri"/>
              <a:sym typeface="Calibri"/>
            </a:endParaRPr>
          </a:p>
        </p:txBody>
      </p:sp>
      <p:sp>
        <p:nvSpPr>
          <p:cNvPr id="251" name="Google Shape;251;p30"/>
          <p:cNvSpPr/>
          <p:nvPr/>
        </p:nvSpPr>
        <p:spPr>
          <a:xfrm>
            <a:off x="457200" y="2816352"/>
            <a:ext cx="411480" cy="64008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C4A882"/>
              </a:buClr>
              <a:buSzPts val="2200"/>
              <a:buFont typeface="Courier New"/>
              <a:buNone/>
            </a:pPr>
            <a:r>
              <a:rPr b="0" i="0" lang="en" sz="2200" u="none" cap="none" strike="noStrike">
                <a:solidFill>
                  <a:srgbClr val="C4A882"/>
                </a:solidFill>
                <a:latin typeface="Courier New"/>
                <a:ea typeface="Courier New"/>
                <a:cs typeface="Courier New"/>
                <a:sym typeface="Courier New"/>
              </a:rPr>
              <a:t>3</a:t>
            </a:r>
            <a:endParaRPr b="0" i="0" sz="2200" u="none" cap="none" strike="noStrike">
              <a:solidFill>
                <a:schemeClr val="dk1"/>
              </a:solidFill>
              <a:latin typeface="Calibri"/>
              <a:ea typeface="Calibri"/>
              <a:cs typeface="Calibri"/>
              <a:sym typeface="Calibri"/>
            </a:endParaRPr>
          </a:p>
        </p:txBody>
      </p:sp>
      <p:sp>
        <p:nvSpPr>
          <p:cNvPr id="252" name="Google Shape;252;p30"/>
          <p:cNvSpPr/>
          <p:nvPr/>
        </p:nvSpPr>
        <p:spPr>
          <a:xfrm>
            <a:off x="1005840" y="2816352"/>
            <a:ext cx="7589520" cy="77724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F5F0E8"/>
              </a:buClr>
              <a:buSzPts val="1900"/>
              <a:buFont typeface="Georgia"/>
              <a:buNone/>
            </a:pPr>
            <a:r>
              <a:rPr b="0" i="0" lang="en" sz="2000" u="none" cap="none" strike="noStrike">
                <a:solidFill>
                  <a:srgbClr val="F5F0E8"/>
                </a:solidFill>
                <a:latin typeface="Georgia"/>
                <a:ea typeface="Georgia"/>
                <a:cs typeface="Georgia"/>
                <a:sym typeface="Georgia"/>
              </a:rPr>
              <a:t>What values did you add — and what did that reveal?</a:t>
            </a:r>
            <a:endParaRPr b="0" i="0" sz="2000" u="none" cap="none" strike="noStrike">
              <a:solidFill>
                <a:schemeClr val="dk1"/>
              </a:solidFill>
              <a:latin typeface="Calibri"/>
              <a:ea typeface="Calibri"/>
              <a:cs typeface="Calibri"/>
              <a:sym typeface="Calibri"/>
            </a:endParaRPr>
          </a:p>
        </p:txBody>
      </p:sp>
      <p:sp>
        <p:nvSpPr>
          <p:cNvPr id="253" name="Google Shape;253;p30"/>
          <p:cNvSpPr/>
          <p:nvPr/>
        </p:nvSpPr>
        <p:spPr>
          <a:xfrm>
            <a:off x="457200" y="3822192"/>
            <a:ext cx="411480" cy="64008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C4A882"/>
              </a:buClr>
              <a:buSzPts val="2200"/>
              <a:buFont typeface="Courier New"/>
              <a:buNone/>
            </a:pPr>
            <a:r>
              <a:rPr b="0" i="0" lang="en" sz="2200" u="none" cap="none" strike="noStrike">
                <a:solidFill>
                  <a:srgbClr val="C4A882"/>
                </a:solidFill>
                <a:latin typeface="Courier New"/>
                <a:ea typeface="Courier New"/>
                <a:cs typeface="Courier New"/>
                <a:sym typeface="Courier New"/>
              </a:rPr>
              <a:t>4</a:t>
            </a:r>
            <a:endParaRPr b="0" i="0" sz="2200" u="none" cap="none" strike="noStrike">
              <a:solidFill>
                <a:schemeClr val="dk1"/>
              </a:solidFill>
              <a:latin typeface="Calibri"/>
              <a:ea typeface="Calibri"/>
              <a:cs typeface="Calibri"/>
              <a:sym typeface="Calibri"/>
            </a:endParaRPr>
          </a:p>
        </p:txBody>
      </p:sp>
      <p:sp>
        <p:nvSpPr>
          <p:cNvPr id="254" name="Google Shape;254;p30"/>
          <p:cNvSpPr/>
          <p:nvPr/>
        </p:nvSpPr>
        <p:spPr>
          <a:xfrm>
            <a:off x="1005840" y="3822192"/>
            <a:ext cx="7589520" cy="77724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F5F0E8"/>
              </a:buClr>
              <a:buSzPts val="1900"/>
              <a:buFont typeface="Georgia"/>
              <a:buNone/>
            </a:pPr>
            <a:r>
              <a:rPr b="0" i="0" lang="en" sz="2000" u="none" cap="none" strike="noStrike">
                <a:solidFill>
                  <a:srgbClr val="F5F0E8"/>
                </a:solidFill>
                <a:latin typeface="Georgia"/>
                <a:ea typeface="Georgia"/>
                <a:cs typeface="Georgia"/>
                <a:sym typeface="Georgia"/>
              </a:rPr>
              <a:t>What insight, surprise, or lingering question are you leaving with?</a:t>
            </a:r>
            <a:endParaRPr b="0" i="0" sz="2000" u="none" cap="none" strike="noStrike">
              <a:solidFill>
                <a:schemeClr val="dk1"/>
              </a:solidFill>
              <a:latin typeface="Calibri"/>
              <a:ea typeface="Calibri"/>
              <a:cs typeface="Calibri"/>
              <a:sym typeface="Calibri"/>
            </a:endParaRPr>
          </a:p>
        </p:txBody>
      </p:sp>
      <p:sp>
        <p:nvSpPr>
          <p:cNvPr id="255" name="Google Shape;255;p30"/>
          <p:cNvSpPr/>
          <p:nvPr/>
        </p:nvSpPr>
        <p:spPr>
          <a:xfrm>
            <a:off x="457200" y="4681728"/>
            <a:ext cx="8229600" cy="27432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8A84A8"/>
              </a:buClr>
              <a:buSzPts val="800"/>
              <a:buFont typeface="Courier New"/>
              <a:buNone/>
            </a:pPr>
            <a:r>
              <a:rPr b="0" i="0" lang="en" sz="800" u="none" cap="none" strike="noStrike">
                <a:solidFill>
                  <a:srgbClr val="8A84A8"/>
                </a:solidFill>
                <a:latin typeface="Courier New"/>
                <a:ea typeface="Courier New"/>
                <a:cs typeface="Courier New"/>
                <a:sym typeface="Courier New"/>
              </a:rPr>
              <a:t>Each group shares. Everyone listens. If time allows, respond to any question that stays with you.</a:t>
            </a:r>
            <a:endParaRPr b="0" i="0" sz="800" u="none" cap="none" strike="noStrike">
              <a:solidFill>
                <a:schemeClr val="dk1"/>
              </a:solidFill>
              <a:latin typeface="Calibri"/>
              <a:ea typeface="Calibri"/>
              <a:cs typeface="Calibri"/>
              <a:sym typeface="Calibri"/>
            </a:endParaRPr>
          </a:p>
        </p:txBody>
      </p:sp>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1A1535"/>
        </a:solidFill>
      </p:bgPr>
    </p:bg>
    <p:spTree>
      <p:nvGrpSpPr>
        <p:cNvPr id="260" name="Shape 260"/>
        <p:cNvGrpSpPr/>
        <p:nvPr/>
      </p:nvGrpSpPr>
      <p:grpSpPr>
        <a:xfrm>
          <a:off x="0" y="0"/>
          <a:ext cx="0" cy="0"/>
          <a:chOff x="0" y="0"/>
          <a:chExt cx="0" cy="0"/>
        </a:xfrm>
      </p:grpSpPr>
      <p:sp>
        <p:nvSpPr>
          <p:cNvPr id="261" name="Google Shape;261;p31"/>
          <p:cNvSpPr/>
          <p:nvPr/>
        </p:nvSpPr>
        <p:spPr>
          <a:xfrm>
            <a:off x="457200" y="256032"/>
            <a:ext cx="8229600" cy="201168"/>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C4A882"/>
              </a:buClr>
              <a:buSzPts val="800"/>
              <a:buFont typeface="Courier New"/>
              <a:buNone/>
            </a:pPr>
            <a:r>
              <a:rPr b="0" i="0" lang="en" sz="800" u="none" cap="none" strike="noStrike">
                <a:solidFill>
                  <a:srgbClr val="C4A882"/>
                </a:solidFill>
                <a:latin typeface="Courier New"/>
                <a:ea typeface="Courier New"/>
                <a:cs typeface="Courier New"/>
                <a:sym typeface="Courier New"/>
              </a:rPr>
              <a:t>APPLY THIS ANYWHERE</a:t>
            </a:r>
            <a:endParaRPr b="0" i="0" sz="800" u="none" cap="none" strike="noStrike">
              <a:solidFill>
                <a:schemeClr val="dk1"/>
              </a:solidFill>
              <a:latin typeface="Calibri"/>
              <a:ea typeface="Calibri"/>
              <a:cs typeface="Calibri"/>
              <a:sym typeface="Calibri"/>
            </a:endParaRPr>
          </a:p>
        </p:txBody>
      </p:sp>
      <p:cxnSp>
        <p:nvCxnSpPr>
          <p:cNvPr id="262" name="Google Shape;262;p31"/>
          <p:cNvCxnSpPr/>
          <p:nvPr/>
        </p:nvCxnSpPr>
        <p:spPr>
          <a:xfrm>
            <a:off x="457200" y="512064"/>
            <a:ext cx="1097280" cy="0"/>
          </a:xfrm>
          <a:prstGeom prst="straightConnector1">
            <a:avLst/>
          </a:prstGeom>
          <a:noFill/>
          <a:ln cap="flat" cmpd="sng" w="9525">
            <a:solidFill>
              <a:srgbClr val="C4A882"/>
            </a:solidFill>
            <a:prstDash val="solid"/>
            <a:round/>
            <a:headEnd len="sm" w="sm" type="none"/>
            <a:tailEnd len="sm" w="sm" type="none"/>
          </a:ln>
        </p:spPr>
      </p:cxnSp>
      <p:sp>
        <p:nvSpPr>
          <p:cNvPr id="263" name="Google Shape;263;p31"/>
          <p:cNvSpPr/>
          <p:nvPr/>
        </p:nvSpPr>
        <p:spPr>
          <a:xfrm>
            <a:off x="457200" y="822960"/>
            <a:ext cx="8229600" cy="777240"/>
          </a:xfrm>
          <a:prstGeom prst="rect">
            <a:avLst/>
          </a:prstGeom>
          <a:noFill/>
          <a:ln>
            <a:noFill/>
          </a:ln>
        </p:spPr>
        <p:txBody>
          <a:bodyPr anchorCtr="0" anchor="ctr" bIns="0" lIns="0" spcFirstLastPara="1" rIns="0" wrap="square" tIns="0">
            <a:noAutofit/>
          </a:bodyPr>
          <a:lstStyle/>
          <a:p>
            <a:pPr indent="0" lvl="0" marL="0" marR="0" rtl="0" algn="ctr">
              <a:spcBef>
                <a:spcPts val="0"/>
              </a:spcBef>
              <a:spcAft>
                <a:spcPts val="0"/>
              </a:spcAft>
              <a:buClr>
                <a:srgbClr val="F5F0E8"/>
              </a:buClr>
              <a:buSzPts val="2800"/>
              <a:buFont typeface="Georgia"/>
              <a:buNone/>
            </a:pPr>
            <a:r>
              <a:rPr b="0" i="0" lang="en" sz="4100" u="none" cap="none" strike="noStrike">
                <a:solidFill>
                  <a:srgbClr val="F5F0E8"/>
                </a:solidFill>
                <a:latin typeface="Georgia"/>
                <a:ea typeface="Georgia"/>
                <a:cs typeface="Georgia"/>
                <a:sym typeface="Georgia"/>
              </a:rPr>
              <a:t>This works with or without AI.</a:t>
            </a:r>
            <a:endParaRPr b="0" i="0" sz="4100" u="none" cap="none" strike="noStrike">
              <a:solidFill>
                <a:schemeClr val="dk1"/>
              </a:solidFill>
              <a:latin typeface="Calibri"/>
              <a:ea typeface="Calibri"/>
              <a:cs typeface="Calibri"/>
              <a:sym typeface="Calibri"/>
            </a:endParaRPr>
          </a:p>
        </p:txBody>
      </p:sp>
      <p:cxnSp>
        <p:nvCxnSpPr>
          <p:cNvPr id="264" name="Google Shape;264;p31"/>
          <p:cNvCxnSpPr/>
          <p:nvPr/>
        </p:nvCxnSpPr>
        <p:spPr>
          <a:xfrm>
            <a:off x="1828825" y="1600200"/>
            <a:ext cx="5486400" cy="0"/>
          </a:xfrm>
          <a:prstGeom prst="straightConnector1">
            <a:avLst/>
          </a:prstGeom>
          <a:noFill/>
          <a:ln cap="flat" cmpd="sng" w="9525">
            <a:solidFill>
              <a:srgbClr val="C4A882">
                <a:alpha val="40000"/>
              </a:srgbClr>
            </a:solidFill>
            <a:prstDash val="solid"/>
            <a:round/>
            <a:headEnd len="sm" w="sm" type="none"/>
            <a:tailEnd len="sm" w="sm" type="none"/>
          </a:ln>
        </p:spPr>
      </p:cxnSp>
      <p:sp>
        <p:nvSpPr>
          <p:cNvPr id="265" name="Google Shape;265;p31"/>
          <p:cNvSpPr/>
          <p:nvPr/>
        </p:nvSpPr>
        <p:spPr>
          <a:xfrm>
            <a:off x="1554475" y="1911075"/>
            <a:ext cx="6372000" cy="2316900"/>
          </a:xfrm>
          <a:prstGeom prst="rect">
            <a:avLst/>
          </a:prstGeom>
          <a:solidFill>
            <a:srgbClr val="8A84A8"/>
          </a:solidFill>
          <a:ln>
            <a:noFill/>
          </a:ln>
        </p:spPr>
        <p:txBody>
          <a:bodyPr anchorCtr="0" anchor="ctr" bIns="0" lIns="0" spcFirstLastPara="1" rIns="0" wrap="square" tIns="0">
            <a:noAutofit/>
          </a:bodyPr>
          <a:lstStyle/>
          <a:p>
            <a:pPr indent="0" lvl="0" marL="0" marR="0" rtl="0" algn="ctr">
              <a:spcBef>
                <a:spcPts val="0"/>
              </a:spcBef>
              <a:spcAft>
                <a:spcPts val="0"/>
              </a:spcAft>
              <a:buClr>
                <a:srgbClr val="F5F0E8"/>
              </a:buClr>
              <a:buSzPts val="1900"/>
              <a:buFont typeface="Georgia"/>
              <a:buNone/>
            </a:pPr>
            <a:r>
              <a:rPr b="0" i="0" lang="en" sz="5100" u="none" cap="none" strike="noStrike">
                <a:solidFill>
                  <a:srgbClr val="F5F0E8"/>
                </a:solidFill>
                <a:latin typeface="Georgia"/>
                <a:ea typeface="Georgia"/>
                <a:cs typeface="Georgia"/>
                <a:sym typeface="Georgia"/>
              </a:rPr>
              <a:t>Name </a:t>
            </a:r>
            <a:r>
              <a:rPr lang="en" sz="5100">
                <a:solidFill>
                  <a:srgbClr val="F5F0E8"/>
                </a:solidFill>
                <a:latin typeface="Georgia"/>
                <a:ea typeface="Georgia"/>
                <a:cs typeface="Georgia"/>
                <a:sym typeface="Georgia"/>
              </a:rPr>
              <a:t>constraints</a:t>
            </a:r>
            <a:r>
              <a:rPr b="0" i="0" lang="en" sz="5100" u="none" cap="none" strike="noStrike">
                <a:solidFill>
                  <a:srgbClr val="F5F0E8"/>
                </a:solidFill>
                <a:latin typeface="Georgia"/>
                <a:ea typeface="Georgia"/>
                <a:cs typeface="Georgia"/>
                <a:sym typeface="Georgia"/>
              </a:rPr>
              <a:t>. </a:t>
            </a:r>
            <a:endParaRPr b="0" i="0" sz="5100" u="none" cap="none" strike="noStrike">
              <a:solidFill>
                <a:srgbClr val="F5F0E8"/>
              </a:solidFill>
              <a:latin typeface="Georgia"/>
              <a:ea typeface="Georgia"/>
              <a:cs typeface="Georgia"/>
              <a:sym typeface="Georgia"/>
            </a:endParaRPr>
          </a:p>
          <a:p>
            <a:pPr indent="0" lvl="0" marL="0" marR="0" rtl="0" algn="ctr">
              <a:spcBef>
                <a:spcPts val="0"/>
              </a:spcBef>
              <a:spcAft>
                <a:spcPts val="0"/>
              </a:spcAft>
              <a:buClr>
                <a:srgbClr val="F5F0E8"/>
              </a:buClr>
              <a:buSzPts val="1900"/>
              <a:buFont typeface="Georgia"/>
              <a:buNone/>
            </a:pPr>
            <a:r>
              <a:rPr b="0" i="0" lang="en" sz="5100" u="none" cap="none" strike="noStrike">
                <a:solidFill>
                  <a:srgbClr val="F5F0E8"/>
                </a:solidFill>
                <a:latin typeface="Georgia"/>
                <a:ea typeface="Georgia"/>
                <a:cs typeface="Georgia"/>
                <a:sym typeface="Georgia"/>
              </a:rPr>
              <a:t>State your values. </a:t>
            </a:r>
            <a:endParaRPr b="0" i="0" sz="5100" u="none" cap="none" strike="noStrike">
              <a:solidFill>
                <a:srgbClr val="F5F0E8"/>
              </a:solidFill>
              <a:latin typeface="Georgia"/>
              <a:ea typeface="Georgia"/>
              <a:cs typeface="Georgia"/>
              <a:sym typeface="Georgia"/>
            </a:endParaRPr>
          </a:p>
          <a:p>
            <a:pPr indent="0" lvl="0" marL="0" marR="0" rtl="0" algn="ctr">
              <a:spcBef>
                <a:spcPts val="0"/>
              </a:spcBef>
              <a:spcAft>
                <a:spcPts val="0"/>
              </a:spcAft>
              <a:buClr>
                <a:srgbClr val="F5F0E8"/>
              </a:buClr>
              <a:buSzPts val="1900"/>
              <a:buFont typeface="Georgia"/>
              <a:buNone/>
            </a:pPr>
            <a:r>
              <a:rPr b="0" i="0" lang="en" sz="5100" u="none" cap="none" strike="noStrike">
                <a:solidFill>
                  <a:srgbClr val="F5F0E8"/>
                </a:solidFill>
                <a:latin typeface="Georgia"/>
                <a:ea typeface="Georgia"/>
                <a:cs typeface="Georgia"/>
                <a:sym typeface="Georgia"/>
              </a:rPr>
              <a:t>Justify the action.</a:t>
            </a:r>
            <a:endParaRPr b="0" i="0" sz="5100" u="none" cap="none" strike="noStrike">
              <a:solidFill>
                <a:schemeClr val="dk1"/>
              </a:solidFill>
              <a:latin typeface="Calibri"/>
              <a:ea typeface="Calibri"/>
              <a:cs typeface="Calibri"/>
              <a:sym typeface="Calibri"/>
            </a:endParaRPr>
          </a:p>
        </p:txBody>
      </p:sp>
    </p:spTree>
  </p:cSld>
  <p:clrMapOvr>
    <a:masterClrMapping/>
  </p:clrMapOvr>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2D2654"/>
        </a:solidFill>
      </p:bgPr>
    </p:bg>
    <p:spTree>
      <p:nvGrpSpPr>
        <p:cNvPr id="270" name="Shape 270"/>
        <p:cNvGrpSpPr/>
        <p:nvPr/>
      </p:nvGrpSpPr>
      <p:grpSpPr>
        <a:xfrm>
          <a:off x="0" y="0"/>
          <a:ext cx="0" cy="0"/>
          <a:chOff x="0" y="0"/>
          <a:chExt cx="0" cy="0"/>
        </a:xfrm>
      </p:grpSpPr>
      <p:sp>
        <p:nvSpPr>
          <p:cNvPr id="271" name="Google Shape;271;p32"/>
          <p:cNvSpPr/>
          <p:nvPr/>
        </p:nvSpPr>
        <p:spPr>
          <a:xfrm>
            <a:off x="457200" y="256032"/>
            <a:ext cx="8229600" cy="201168"/>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C4A882"/>
              </a:buClr>
              <a:buSzPts val="800"/>
              <a:buFont typeface="Courier New"/>
              <a:buNone/>
            </a:pPr>
            <a:r>
              <a:rPr b="0" i="0" lang="en" sz="800" u="none" cap="none" strike="noStrike">
                <a:solidFill>
                  <a:srgbClr val="C4A882"/>
                </a:solidFill>
                <a:latin typeface="Courier New"/>
                <a:ea typeface="Courier New"/>
                <a:cs typeface="Courier New"/>
                <a:sym typeface="Courier New"/>
              </a:rPr>
              <a:t>YOUR CHALLENGE THIS WEEK</a:t>
            </a:r>
            <a:endParaRPr b="0" i="0" sz="800" u="none" cap="none" strike="noStrike">
              <a:solidFill>
                <a:schemeClr val="dk1"/>
              </a:solidFill>
              <a:latin typeface="Calibri"/>
              <a:ea typeface="Calibri"/>
              <a:cs typeface="Calibri"/>
              <a:sym typeface="Calibri"/>
            </a:endParaRPr>
          </a:p>
        </p:txBody>
      </p:sp>
      <p:cxnSp>
        <p:nvCxnSpPr>
          <p:cNvPr id="272" name="Google Shape;272;p32"/>
          <p:cNvCxnSpPr/>
          <p:nvPr/>
        </p:nvCxnSpPr>
        <p:spPr>
          <a:xfrm>
            <a:off x="457200" y="512064"/>
            <a:ext cx="1097280" cy="0"/>
          </a:xfrm>
          <a:prstGeom prst="straightConnector1">
            <a:avLst/>
          </a:prstGeom>
          <a:noFill/>
          <a:ln cap="flat" cmpd="sng" w="9525">
            <a:solidFill>
              <a:srgbClr val="C4A882"/>
            </a:solidFill>
            <a:prstDash val="solid"/>
            <a:round/>
            <a:headEnd len="sm" w="sm" type="none"/>
            <a:tailEnd len="sm" w="sm" type="none"/>
          </a:ln>
        </p:spPr>
      </p:cxnSp>
      <p:sp>
        <p:nvSpPr>
          <p:cNvPr id="273" name="Google Shape;273;p32"/>
          <p:cNvSpPr/>
          <p:nvPr/>
        </p:nvSpPr>
        <p:spPr>
          <a:xfrm>
            <a:off x="457200" y="685800"/>
            <a:ext cx="8229600" cy="1737360"/>
          </a:xfrm>
          <a:prstGeom prst="rect">
            <a:avLst/>
          </a:prstGeom>
          <a:solidFill>
            <a:srgbClr val="1A1535"/>
          </a:solidFill>
          <a:ln cap="flat" cmpd="sng" w="9525">
            <a:solidFill>
              <a:srgbClr val="C4A882">
                <a:alpha val="60000"/>
              </a:srgbClr>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74" name="Google Shape;274;p32"/>
          <p:cNvSpPr/>
          <p:nvPr/>
        </p:nvSpPr>
        <p:spPr>
          <a:xfrm>
            <a:off x="374250" y="777250"/>
            <a:ext cx="8387100" cy="1645800"/>
          </a:xfrm>
          <a:prstGeom prst="rect">
            <a:avLst/>
          </a:prstGeom>
          <a:noFill/>
          <a:ln>
            <a:noFill/>
          </a:ln>
        </p:spPr>
        <p:txBody>
          <a:bodyPr anchorCtr="0" anchor="ctr" bIns="0" lIns="0" spcFirstLastPara="1" rIns="0" wrap="square" tIns="0">
            <a:noAutofit/>
          </a:bodyPr>
          <a:lstStyle/>
          <a:p>
            <a:pPr indent="0" lvl="0" marL="0" marR="0" rtl="0" algn="ctr">
              <a:spcBef>
                <a:spcPts val="0"/>
              </a:spcBef>
              <a:spcAft>
                <a:spcPts val="0"/>
              </a:spcAft>
              <a:buClr>
                <a:srgbClr val="F5F0E8"/>
              </a:buClr>
              <a:buSzPts val="2200"/>
              <a:buFont typeface="Georgia"/>
              <a:buNone/>
            </a:pPr>
            <a:r>
              <a:rPr b="0" i="1" lang="en" sz="2800" u="none" cap="none" strike="noStrike">
                <a:solidFill>
                  <a:srgbClr val="F5F0E8"/>
                </a:solidFill>
                <a:latin typeface="Georgia"/>
                <a:ea typeface="Georgia"/>
                <a:cs typeface="Georgia"/>
                <a:sym typeface="Georgia"/>
              </a:rPr>
              <a:t>Ask AI one question you actually need answered.</a:t>
            </a:r>
            <a:endParaRPr b="0" i="0" sz="2800" u="none" cap="none" strike="noStrike">
              <a:solidFill>
                <a:schemeClr val="dk1"/>
              </a:solidFill>
              <a:latin typeface="Calibri"/>
              <a:ea typeface="Calibri"/>
              <a:cs typeface="Calibri"/>
              <a:sym typeface="Calibri"/>
            </a:endParaRPr>
          </a:p>
          <a:p>
            <a:pPr indent="0" lvl="0" marL="0" marR="0" rtl="0" algn="ctr">
              <a:spcBef>
                <a:spcPts val="0"/>
              </a:spcBef>
              <a:spcAft>
                <a:spcPts val="0"/>
              </a:spcAft>
              <a:buClr>
                <a:srgbClr val="F5F0E8"/>
              </a:buClr>
              <a:buSzPts val="2200"/>
              <a:buFont typeface="Georgia"/>
              <a:buNone/>
            </a:pPr>
            <a:r>
              <a:rPr b="0" i="1" lang="en" sz="2800" u="none" cap="none" strike="noStrike">
                <a:solidFill>
                  <a:srgbClr val="F5F0E8"/>
                </a:solidFill>
                <a:latin typeface="Georgia"/>
                <a:ea typeface="Georgia"/>
                <a:cs typeface="Georgia"/>
                <a:sym typeface="Georgia"/>
              </a:rPr>
              <a:t>Then ask it: what did you leave out?</a:t>
            </a:r>
            <a:endParaRPr b="0" i="0" sz="2800" u="none" cap="none" strike="noStrike">
              <a:solidFill>
                <a:schemeClr val="dk1"/>
              </a:solidFill>
              <a:latin typeface="Calibri"/>
              <a:ea typeface="Calibri"/>
              <a:cs typeface="Calibri"/>
              <a:sym typeface="Calibri"/>
            </a:endParaRPr>
          </a:p>
        </p:txBody>
      </p:sp>
      <p:sp>
        <p:nvSpPr>
          <p:cNvPr id="275" name="Google Shape;275;p32"/>
          <p:cNvSpPr/>
          <p:nvPr/>
        </p:nvSpPr>
        <p:spPr>
          <a:xfrm>
            <a:off x="457200" y="2743200"/>
            <a:ext cx="8229600" cy="777240"/>
          </a:xfrm>
          <a:prstGeom prst="rect">
            <a:avLst/>
          </a:prstGeom>
          <a:noFill/>
          <a:ln>
            <a:noFill/>
          </a:ln>
        </p:spPr>
        <p:txBody>
          <a:bodyPr anchorCtr="0" anchor="t" bIns="0" lIns="0" spcFirstLastPara="1" rIns="0" wrap="square" tIns="0">
            <a:noAutofit/>
          </a:bodyPr>
          <a:lstStyle/>
          <a:p>
            <a:pPr indent="0" lvl="0" marL="0" marR="0" rtl="0" algn="ctr">
              <a:spcBef>
                <a:spcPts val="0"/>
              </a:spcBef>
              <a:spcAft>
                <a:spcPts val="0"/>
              </a:spcAft>
              <a:buClr>
                <a:srgbClr val="8A84A8"/>
              </a:buClr>
              <a:buSzPts val="1200"/>
              <a:buFont typeface="Courier New"/>
              <a:buNone/>
            </a:pPr>
            <a:r>
              <a:rPr b="0" i="0" lang="en" sz="1200" u="none" cap="none" strike="noStrike">
                <a:solidFill>
                  <a:srgbClr val="8A84A8"/>
                </a:solidFill>
                <a:latin typeface="Courier New"/>
                <a:ea typeface="Courier New"/>
                <a:cs typeface="Courier New"/>
                <a:sym typeface="Courier New"/>
              </a:rPr>
              <a:t>Tia Knuth  </a:t>
            </a:r>
            <a:r>
              <a:rPr b="0" i="0" lang="en" sz="1200" u="none" cap="none" strike="noStrike">
                <a:solidFill>
                  <a:srgbClr val="C4A882"/>
                </a:solidFill>
                <a:latin typeface="Courier New"/>
                <a:ea typeface="Courier New"/>
                <a:cs typeface="Courier New"/>
                <a:sym typeface="Courier New"/>
              </a:rPr>
              <a:t>·</a:t>
            </a:r>
            <a:r>
              <a:rPr b="0" i="0" lang="en" sz="1200" u="none" cap="none" strike="noStrike">
                <a:solidFill>
                  <a:srgbClr val="8A84A8"/>
                </a:solidFill>
                <a:latin typeface="Courier New"/>
                <a:ea typeface="Courier New"/>
                <a:cs typeface="Courier New"/>
                <a:sym typeface="Courier New"/>
              </a:rPr>
              <a:t>  JoyMath LLC</a:t>
            </a:r>
            <a:endParaRPr b="0" i="0" sz="1200" u="none" cap="none" strike="noStrike">
              <a:solidFill>
                <a:schemeClr val="dk1"/>
              </a:solidFill>
              <a:latin typeface="Calibri"/>
              <a:ea typeface="Calibri"/>
              <a:cs typeface="Calibri"/>
              <a:sym typeface="Calibri"/>
            </a:endParaRPr>
          </a:p>
          <a:p>
            <a:pPr indent="0" lvl="0" marL="0" marR="0" rtl="0" algn="ctr">
              <a:spcBef>
                <a:spcPts val="0"/>
              </a:spcBef>
              <a:spcAft>
                <a:spcPts val="0"/>
              </a:spcAft>
              <a:buClr>
                <a:srgbClr val="D4BFA0"/>
              </a:buClr>
              <a:buSzPts val="1200"/>
              <a:buFont typeface="Courier New"/>
              <a:buNone/>
            </a:pPr>
            <a:r>
              <a:rPr b="0" i="0" lang="en" sz="1200" u="none" cap="none" strike="noStrike">
                <a:solidFill>
                  <a:srgbClr val="D4BFA0"/>
                </a:solidFill>
                <a:latin typeface="Courier New"/>
                <a:ea typeface="Courier New"/>
                <a:cs typeface="Courier New"/>
                <a:sym typeface="Courier New"/>
              </a:rPr>
              <a:t>joymath.me</a:t>
            </a:r>
            <a:r>
              <a:rPr b="0" i="0" lang="en" sz="1200" u="none" cap="none" strike="noStrike">
                <a:solidFill>
                  <a:srgbClr val="8A84A8"/>
                </a:solidFill>
                <a:latin typeface="Courier New"/>
                <a:ea typeface="Courier New"/>
                <a:cs typeface="Courier New"/>
                <a:sym typeface="Courier New"/>
              </a:rPr>
              <a:t>  ·  tia@joymath.me</a:t>
            </a:r>
            <a:endParaRPr b="0" i="0" sz="1200" u="none" cap="none" strike="noStrike">
              <a:solidFill>
                <a:schemeClr val="dk1"/>
              </a:solidFill>
              <a:latin typeface="Calibri"/>
              <a:ea typeface="Calibri"/>
              <a:cs typeface="Calibri"/>
              <a:sym typeface="Calibri"/>
            </a:endParaRPr>
          </a:p>
        </p:txBody>
      </p:sp>
      <p:sp>
        <p:nvSpPr>
          <p:cNvPr id="276" name="Google Shape;276;p32"/>
          <p:cNvSpPr/>
          <p:nvPr/>
        </p:nvSpPr>
        <p:spPr>
          <a:xfrm>
            <a:off x="457200" y="3749040"/>
            <a:ext cx="8229600" cy="777240"/>
          </a:xfrm>
          <a:prstGeom prst="rect">
            <a:avLst/>
          </a:prstGeom>
          <a:noFill/>
          <a:ln>
            <a:noFill/>
          </a:ln>
        </p:spPr>
        <p:txBody>
          <a:bodyPr anchorCtr="0" anchor="t" bIns="0" lIns="0" spcFirstLastPara="1" rIns="0" wrap="square" tIns="0">
            <a:noAutofit/>
          </a:bodyPr>
          <a:lstStyle/>
          <a:p>
            <a:pPr indent="0" lvl="0" marL="0" marR="0" rtl="0" algn="ctr">
              <a:spcBef>
                <a:spcPts val="0"/>
              </a:spcBef>
              <a:spcAft>
                <a:spcPts val="0"/>
              </a:spcAft>
              <a:buClr>
                <a:srgbClr val="3D3470"/>
              </a:buClr>
              <a:buSzPts val="1300"/>
              <a:buFont typeface="Georgia"/>
              <a:buNone/>
            </a:pPr>
            <a:r>
              <a:rPr b="0" i="1" lang="en" sz="1300" u="none" cap="none" strike="noStrike">
                <a:solidFill>
                  <a:srgbClr val="3D3470"/>
                </a:solidFill>
                <a:latin typeface="Georgia"/>
                <a:ea typeface="Georgia"/>
                <a:cs typeface="Georgia"/>
                <a:sym typeface="Georgia"/>
              </a:rPr>
              <a:t>JoyMath: a human relationship with mathematics first.</a:t>
            </a:r>
            <a:endParaRPr b="0" i="0" sz="1300" u="none" cap="none" strike="noStrike">
              <a:solidFill>
                <a:schemeClr val="dk1"/>
              </a:solidFill>
              <a:latin typeface="Calibri"/>
              <a:ea typeface="Calibri"/>
              <a:cs typeface="Calibri"/>
              <a:sym typeface="Calibri"/>
            </a:endParaRPr>
          </a:p>
          <a:p>
            <a:pPr indent="0" lvl="0" marL="0" marR="0" rtl="0" algn="ctr">
              <a:spcBef>
                <a:spcPts val="0"/>
              </a:spcBef>
              <a:spcAft>
                <a:spcPts val="0"/>
              </a:spcAft>
              <a:buClr>
                <a:srgbClr val="3D3470"/>
              </a:buClr>
              <a:buSzPts val="1300"/>
              <a:buFont typeface="Georgia"/>
              <a:buNone/>
            </a:pPr>
            <a:r>
              <a:rPr b="0" i="1" lang="en" sz="1300" u="none" cap="none" strike="noStrike">
                <a:solidFill>
                  <a:srgbClr val="3D3470"/>
                </a:solidFill>
                <a:latin typeface="Georgia"/>
                <a:ea typeface="Georgia"/>
                <a:cs typeface="Georgia"/>
                <a:sym typeface="Georgia"/>
              </a:rPr>
              <a:t>Find me if you want to keep interrogating things together.</a:t>
            </a:r>
            <a:endParaRPr b="0" i="0" sz="1300" u="none" cap="none" strike="noStrike">
              <a:solidFill>
                <a:schemeClr val="dk1"/>
              </a:solidFill>
              <a:latin typeface="Calibri"/>
              <a:ea typeface="Calibri"/>
              <a:cs typeface="Calibri"/>
              <a:sym typeface="Calibri"/>
            </a:endParaRPr>
          </a:p>
        </p:txBody>
      </p:sp>
    </p:spTree>
  </p:cSld>
  <p:clrMapOvr>
    <a:masterClrMapping/>
  </p:clrMapOvr>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1A1535"/>
        </a:solidFill>
      </p:bgPr>
    </p:bg>
    <p:spTree>
      <p:nvGrpSpPr>
        <p:cNvPr id="281" name="Shape 281"/>
        <p:cNvGrpSpPr/>
        <p:nvPr/>
      </p:nvGrpSpPr>
      <p:grpSpPr>
        <a:xfrm>
          <a:off x="0" y="0"/>
          <a:ext cx="0" cy="0"/>
          <a:chOff x="0" y="0"/>
          <a:chExt cx="0" cy="0"/>
        </a:xfrm>
      </p:grpSpPr>
      <p:sp>
        <p:nvSpPr>
          <p:cNvPr id="282" name="Google Shape;282;p33"/>
          <p:cNvSpPr/>
          <p:nvPr/>
        </p:nvSpPr>
        <p:spPr>
          <a:xfrm>
            <a:off x="457200" y="256032"/>
            <a:ext cx="8229600" cy="201168"/>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C4A882"/>
              </a:buClr>
              <a:buSzPts val="800"/>
              <a:buFont typeface="Courier New"/>
              <a:buNone/>
            </a:pPr>
            <a:r>
              <a:rPr b="0" i="0" lang="en" sz="800" u="none" cap="none" strike="noStrike">
                <a:solidFill>
                  <a:srgbClr val="C4A882"/>
                </a:solidFill>
                <a:latin typeface="Courier New"/>
                <a:ea typeface="Courier New"/>
                <a:cs typeface="Courier New"/>
                <a:sym typeface="Courier New"/>
              </a:rPr>
              <a:t>REFERENCE  ·  WORD WALL DEFINITIONS  ·  1 OF 2</a:t>
            </a:r>
            <a:endParaRPr b="0" i="0" sz="800" u="none" cap="none" strike="noStrike">
              <a:solidFill>
                <a:schemeClr val="dk1"/>
              </a:solidFill>
              <a:latin typeface="Calibri"/>
              <a:ea typeface="Calibri"/>
              <a:cs typeface="Calibri"/>
              <a:sym typeface="Calibri"/>
            </a:endParaRPr>
          </a:p>
        </p:txBody>
      </p:sp>
      <p:cxnSp>
        <p:nvCxnSpPr>
          <p:cNvPr id="283" name="Google Shape;283;p33"/>
          <p:cNvCxnSpPr/>
          <p:nvPr/>
        </p:nvCxnSpPr>
        <p:spPr>
          <a:xfrm>
            <a:off x="457200" y="512064"/>
            <a:ext cx="1097280" cy="0"/>
          </a:xfrm>
          <a:prstGeom prst="straightConnector1">
            <a:avLst/>
          </a:prstGeom>
          <a:noFill/>
          <a:ln cap="flat" cmpd="sng" w="9525">
            <a:solidFill>
              <a:srgbClr val="C4A882"/>
            </a:solidFill>
            <a:prstDash val="solid"/>
            <a:round/>
            <a:headEnd len="sm" w="sm" type="none"/>
            <a:tailEnd len="sm" w="sm" type="none"/>
          </a:ln>
        </p:spPr>
      </p:cxnSp>
      <p:sp>
        <p:nvSpPr>
          <p:cNvPr id="284" name="Google Shape;284;p33"/>
          <p:cNvSpPr/>
          <p:nvPr/>
        </p:nvSpPr>
        <p:spPr>
          <a:xfrm>
            <a:off x="365760" y="658368"/>
            <a:ext cx="4023360" cy="201168"/>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C4A882"/>
              </a:buClr>
              <a:buSzPts val="800"/>
              <a:buFont typeface="Courier New"/>
              <a:buNone/>
            </a:pPr>
            <a:r>
              <a:rPr b="0" i="0" lang="en" sz="800" u="none" cap="none" strike="noStrike">
                <a:solidFill>
                  <a:srgbClr val="C4A882"/>
                </a:solidFill>
                <a:latin typeface="Courier New"/>
                <a:ea typeface="Courier New"/>
                <a:cs typeface="Courier New"/>
                <a:sym typeface="Courier New"/>
              </a:rPr>
              <a:t>CONFIDENT NONSENSE</a:t>
            </a:r>
            <a:endParaRPr b="0" i="0" sz="800" u="none" cap="none" strike="noStrike">
              <a:solidFill>
                <a:schemeClr val="dk1"/>
              </a:solidFill>
              <a:latin typeface="Calibri"/>
              <a:ea typeface="Calibri"/>
              <a:cs typeface="Calibri"/>
              <a:sym typeface="Calibri"/>
            </a:endParaRPr>
          </a:p>
        </p:txBody>
      </p:sp>
      <p:sp>
        <p:nvSpPr>
          <p:cNvPr id="285" name="Google Shape;285;p33"/>
          <p:cNvSpPr/>
          <p:nvPr/>
        </p:nvSpPr>
        <p:spPr>
          <a:xfrm>
            <a:off x="365760" y="886968"/>
            <a:ext cx="4023360" cy="457200"/>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F5F0E8"/>
              </a:buClr>
              <a:buSzPts val="1100"/>
              <a:buFont typeface="Georgia"/>
              <a:buNone/>
            </a:pPr>
            <a:r>
              <a:rPr b="0" i="1" lang="en" sz="1100" u="none" cap="none" strike="noStrike">
                <a:solidFill>
                  <a:srgbClr val="F5F0E8"/>
                </a:solidFill>
                <a:latin typeface="Georgia"/>
                <a:ea typeface="Georgia"/>
                <a:cs typeface="Georgia"/>
                <a:sym typeface="Georgia"/>
              </a:rPr>
              <a:t>An answer that sounds complete — fluent, structured, sufficient. Until it isn’t.</a:t>
            </a:r>
            <a:endParaRPr b="0" i="0" sz="1100" u="none" cap="none" strike="noStrike">
              <a:solidFill>
                <a:schemeClr val="dk1"/>
              </a:solidFill>
              <a:latin typeface="Calibri"/>
              <a:ea typeface="Calibri"/>
              <a:cs typeface="Calibri"/>
              <a:sym typeface="Calibri"/>
            </a:endParaRPr>
          </a:p>
        </p:txBody>
      </p:sp>
      <p:sp>
        <p:nvSpPr>
          <p:cNvPr id="286" name="Google Shape;286;p33"/>
          <p:cNvSpPr/>
          <p:nvPr/>
        </p:nvSpPr>
        <p:spPr>
          <a:xfrm>
            <a:off x="365760" y="1408176"/>
            <a:ext cx="4023360" cy="804672"/>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8A84A8"/>
              </a:buClr>
              <a:buSzPts val="1000"/>
              <a:buFont typeface="Georgia"/>
              <a:buNone/>
            </a:pPr>
            <a:r>
              <a:rPr b="0" i="0" lang="en" sz="1000" u="none" cap="none" strike="noStrike">
                <a:solidFill>
                  <a:srgbClr val="8A84A8"/>
                </a:solidFill>
                <a:latin typeface="Georgia"/>
                <a:ea typeface="Georgia"/>
                <a:cs typeface="Georgia"/>
                <a:sym typeface="Georgia"/>
              </a:rPr>
              <a:t>In action: A teacher asks an AI how to re-engage students after a fire drill. The AI gives three strategies. They sound reasonable — and are written for a classroom with no specific students, no 504 plans, no history, and unlimited time. It sounds like enough. It isn’t.</a:t>
            </a:r>
            <a:endParaRPr b="0" i="0" sz="1000" u="none" cap="none" strike="noStrike">
              <a:solidFill>
                <a:schemeClr val="dk1"/>
              </a:solidFill>
              <a:latin typeface="Calibri"/>
              <a:ea typeface="Calibri"/>
              <a:cs typeface="Calibri"/>
              <a:sym typeface="Calibri"/>
            </a:endParaRPr>
          </a:p>
        </p:txBody>
      </p:sp>
      <p:sp>
        <p:nvSpPr>
          <p:cNvPr id="287" name="Google Shape;287;p33"/>
          <p:cNvSpPr/>
          <p:nvPr/>
        </p:nvSpPr>
        <p:spPr>
          <a:xfrm>
            <a:off x="365760" y="2267712"/>
            <a:ext cx="4023360" cy="438912"/>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6A2A1A"/>
              </a:buClr>
              <a:buSzPts val="1000"/>
              <a:buFont typeface="Georgia"/>
              <a:buNone/>
            </a:pPr>
            <a:r>
              <a:rPr b="0" i="1" lang="en" sz="1000" u="none" cap="none" strike="noStrike">
                <a:solidFill>
                  <a:srgbClr val="6A2A1A"/>
                </a:solidFill>
                <a:latin typeface="Georgia"/>
                <a:ea typeface="Georgia"/>
                <a:cs typeface="Georgia"/>
                <a:sym typeface="Georgia"/>
              </a:rPr>
              <a:t>The danger: That it sounds true. Thinking fluency is truth. The answer sounds complete so we stop asking.</a:t>
            </a:r>
            <a:endParaRPr b="0" i="0" sz="1000" u="none" cap="none" strike="noStrike">
              <a:solidFill>
                <a:schemeClr val="dk1"/>
              </a:solidFill>
              <a:latin typeface="Calibri"/>
              <a:ea typeface="Calibri"/>
              <a:cs typeface="Calibri"/>
              <a:sym typeface="Calibri"/>
            </a:endParaRPr>
          </a:p>
        </p:txBody>
      </p:sp>
      <p:sp>
        <p:nvSpPr>
          <p:cNvPr id="288" name="Google Shape;288;p33"/>
          <p:cNvSpPr/>
          <p:nvPr/>
        </p:nvSpPr>
        <p:spPr>
          <a:xfrm>
            <a:off x="4663440" y="658368"/>
            <a:ext cx="4023360" cy="201168"/>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C4A882"/>
              </a:buClr>
              <a:buSzPts val="800"/>
              <a:buFont typeface="Courier New"/>
              <a:buNone/>
            </a:pPr>
            <a:r>
              <a:rPr b="0" i="0" lang="en" sz="800" u="none" cap="none" strike="noStrike">
                <a:solidFill>
                  <a:srgbClr val="C4A882"/>
                </a:solidFill>
                <a:latin typeface="Courier New"/>
                <a:ea typeface="Courier New"/>
                <a:cs typeface="Courier New"/>
                <a:sym typeface="Courier New"/>
              </a:rPr>
              <a:t>MATHEMATICAL PRESSURE</a:t>
            </a:r>
            <a:endParaRPr b="0" i="0" sz="800" u="none" cap="none" strike="noStrike">
              <a:solidFill>
                <a:schemeClr val="dk1"/>
              </a:solidFill>
              <a:latin typeface="Calibri"/>
              <a:ea typeface="Calibri"/>
              <a:cs typeface="Calibri"/>
              <a:sym typeface="Calibri"/>
            </a:endParaRPr>
          </a:p>
        </p:txBody>
      </p:sp>
      <p:sp>
        <p:nvSpPr>
          <p:cNvPr id="289" name="Google Shape;289;p33"/>
          <p:cNvSpPr/>
          <p:nvPr/>
        </p:nvSpPr>
        <p:spPr>
          <a:xfrm>
            <a:off x="4663440" y="886968"/>
            <a:ext cx="4023360" cy="457200"/>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F5F0E8"/>
              </a:buClr>
              <a:buSzPts val="1100"/>
              <a:buFont typeface="Georgia"/>
              <a:buNone/>
            </a:pPr>
            <a:r>
              <a:rPr b="0" i="1" lang="en" sz="1100" u="none" cap="none" strike="noStrike">
                <a:solidFill>
                  <a:srgbClr val="F5F0E8"/>
                </a:solidFill>
                <a:latin typeface="Georgia"/>
                <a:ea typeface="Georgia"/>
                <a:cs typeface="Georgia"/>
                <a:sym typeface="Georgia"/>
              </a:rPr>
              <a:t>Applying the logic of mathematics to any claim, naming variables, surfacing assumptions, testing what breaks, to find out if something is actually true or just true enough for the easy cases.</a:t>
            </a:r>
            <a:endParaRPr b="0" i="0" sz="1100" u="none" cap="none" strike="noStrike">
              <a:solidFill>
                <a:schemeClr val="dk1"/>
              </a:solidFill>
              <a:latin typeface="Calibri"/>
              <a:ea typeface="Calibri"/>
              <a:cs typeface="Calibri"/>
              <a:sym typeface="Calibri"/>
            </a:endParaRPr>
          </a:p>
        </p:txBody>
      </p:sp>
      <p:sp>
        <p:nvSpPr>
          <p:cNvPr id="290" name="Google Shape;290;p33"/>
          <p:cNvSpPr/>
          <p:nvPr/>
        </p:nvSpPr>
        <p:spPr>
          <a:xfrm>
            <a:off x="4663440" y="1408176"/>
            <a:ext cx="4023360" cy="804672"/>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8A84A8"/>
              </a:buClr>
              <a:buSzPts val="1000"/>
              <a:buFont typeface="Georgia"/>
              <a:buNone/>
            </a:pPr>
            <a:r>
              <a:rPr b="0" i="0" lang="en" sz="1000" u="none" cap="none" strike="noStrike">
                <a:solidFill>
                  <a:srgbClr val="8A84A8"/>
                </a:solidFill>
                <a:latin typeface="Georgia"/>
                <a:ea typeface="Georgia"/>
                <a:cs typeface="Georgia"/>
                <a:sym typeface="Georgia"/>
              </a:rPr>
              <a:t>In action: A teacher asks: what if the student doesn’t have a regulated state to return to? What if calm-down takes 40 minutes for one child and there are 29 others? One variable changed. The strategy breaks. Now we know something true.</a:t>
            </a:r>
            <a:endParaRPr b="0" i="0" sz="1000" u="none" cap="none" strike="noStrike">
              <a:solidFill>
                <a:schemeClr val="dk1"/>
              </a:solidFill>
              <a:latin typeface="Calibri"/>
              <a:ea typeface="Calibri"/>
              <a:cs typeface="Calibri"/>
              <a:sym typeface="Calibri"/>
            </a:endParaRPr>
          </a:p>
        </p:txBody>
      </p:sp>
      <p:sp>
        <p:nvSpPr>
          <p:cNvPr id="291" name="Google Shape;291;p33"/>
          <p:cNvSpPr/>
          <p:nvPr/>
        </p:nvSpPr>
        <p:spPr>
          <a:xfrm>
            <a:off x="4663440" y="2267712"/>
            <a:ext cx="4023360" cy="438912"/>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6A2A1A"/>
              </a:buClr>
              <a:buSzPts val="1000"/>
              <a:buFont typeface="Georgia"/>
              <a:buNone/>
            </a:pPr>
            <a:r>
              <a:rPr b="0" i="1" lang="en" sz="1000" u="none" cap="none" strike="noStrike">
                <a:solidFill>
                  <a:srgbClr val="6A2A1A"/>
                </a:solidFill>
                <a:latin typeface="Georgia"/>
                <a:ea typeface="Georgia"/>
                <a:cs typeface="Georgia"/>
                <a:sym typeface="Georgia"/>
              </a:rPr>
              <a:t>The danger: Skipping it. Moving straight from question to action without naming what you don’t know.</a:t>
            </a:r>
            <a:endParaRPr b="0" i="0" sz="1000" u="none" cap="none" strike="noStrike">
              <a:solidFill>
                <a:schemeClr val="dk1"/>
              </a:solidFill>
              <a:latin typeface="Calibri"/>
              <a:ea typeface="Calibri"/>
              <a:cs typeface="Calibri"/>
              <a:sym typeface="Calibri"/>
            </a:endParaRPr>
          </a:p>
        </p:txBody>
      </p:sp>
      <p:sp>
        <p:nvSpPr>
          <p:cNvPr id="292" name="Google Shape;292;p33"/>
          <p:cNvSpPr/>
          <p:nvPr/>
        </p:nvSpPr>
        <p:spPr>
          <a:xfrm>
            <a:off x="365760" y="2761488"/>
            <a:ext cx="4023360" cy="201168"/>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C4A882"/>
              </a:buClr>
              <a:buSzPts val="800"/>
              <a:buFont typeface="Courier New"/>
              <a:buNone/>
            </a:pPr>
            <a:r>
              <a:rPr b="0" i="0" lang="en" sz="800" u="none" cap="none" strike="noStrike">
                <a:solidFill>
                  <a:srgbClr val="C4A882"/>
                </a:solidFill>
                <a:latin typeface="Courier New"/>
                <a:ea typeface="Courier New"/>
                <a:cs typeface="Courier New"/>
                <a:sym typeface="Courier New"/>
              </a:rPr>
              <a:t>EPISTEMOLOGY</a:t>
            </a:r>
            <a:endParaRPr b="0" i="0" sz="800" u="none" cap="none" strike="noStrike">
              <a:solidFill>
                <a:schemeClr val="dk1"/>
              </a:solidFill>
              <a:latin typeface="Calibri"/>
              <a:ea typeface="Calibri"/>
              <a:cs typeface="Calibri"/>
              <a:sym typeface="Calibri"/>
            </a:endParaRPr>
          </a:p>
        </p:txBody>
      </p:sp>
      <p:sp>
        <p:nvSpPr>
          <p:cNvPr id="293" name="Google Shape;293;p33"/>
          <p:cNvSpPr/>
          <p:nvPr/>
        </p:nvSpPr>
        <p:spPr>
          <a:xfrm>
            <a:off x="365760" y="2990088"/>
            <a:ext cx="4023360" cy="457200"/>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F5F0E8"/>
              </a:buClr>
              <a:buSzPts val="1100"/>
              <a:buFont typeface="Georgia"/>
              <a:buNone/>
            </a:pPr>
            <a:r>
              <a:rPr b="0" i="1" lang="en" sz="1100" u="none" cap="none" strike="noStrike">
                <a:solidFill>
                  <a:srgbClr val="F5F0E8"/>
                </a:solidFill>
                <a:latin typeface="Georgia"/>
                <a:ea typeface="Georgia"/>
                <a:cs typeface="Georgia"/>
                <a:sym typeface="Georgia"/>
              </a:rPr>
              <a:t>How we know what we know.</a:t>
            </a:r>
            <a:endParaRPr b="0" i="0" sz="1100" u="none" cap="none" strike="noStrike">
              <a:solidFill>
                <a:schemeClr val="dk1"/>
              </a:solidFill>
              <a:latin typeface="Calibri"/>
              <a:ea typeface="Calibri"/>
              <a:cs typeface="Calibri"/>
              <a:sym typeface="Calibri"/>
            </a:endParaRPr>
          </a:p>
        </p:txBody>
      </p:sp>
      <p:sp>
        <p:nvSpPr>
          <p:cNvPr id="294" name="Google Shape;294;p33"/>
          <p:cNvSpPr/>
          <p:nvPr/>
        </p:nvSpPr>
        <p:spPr>
          <a:xfrm>
            <a:off x="365760" y="3511296"/>
            <a:ext cx="4023360" cy="804672"/>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8A84A8"/>
              </a:buClr>
              <a:buSzPts val="1000"/>
              <a:buFont typeface="Georgia"/>
              <a:buNone/>
            </a:pPr>
            <a:r>
              <a:rPr b="0" i="0" lang="en" sz="1000" u="none" cap="none" strike="noStrike">
                <a:solidFill>
                  <a:srgbClr val="8A84A8"/>
                </a:solidFill>
                <a:latin typeface="Georgia"/>
                <a:ea typeface="Georgia"/>
                <a:cs typeface="Georgia"/>
                <a:sym typeface="Georgia"/>
              </a:rPr>
              <a:t>In action: A teacher gets an AI response and thinks “That sounds right.” Epistemology asks: how do you know? Because it’s fluent? Because it matches what you already believed? The moment you ask how you know, you’re no longer just accepting the answer.</a:t>
            </a:r>
            <a:endParaRPr b="0" i="0" sz="1000" u="none" cap="none" strike="noStrike">
              <a:solidFill>
                <a:schemeClr val="dk1"/>
              </a:solidFill>
              <a:latin typeface="Calibri"/>
              <a:ea typeface="Calibri"/>
              <a:cs typeface="Calibri"/>
              <a:sym typeface="Calibri"/>
            </a:endParaRPr>
          </a:p>
        </p:txBody>
      </p:sp>
      <p:sp>
        <p:nvSpPr>
          <p:cNvPr id="295" name="Google Shape;295;p33"/>
          <p:cNvSpPr/>
          <p:nvPr/>
        </p:nvSpPr>
        <p:spPr>
          <a:xfrm>
            <a:off x="365760" y="4370832"/>
            <a:ext cx="4023360" cy="438912"/>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6A2A1A"/>
              </a:buClr>
              <a:buSzPts val="1000"/>
              <a:buFont typeface="Georgia"/>
              <a:buNone/>
            </a:pPr>
            <a:r>
              <a:rPr b="0" i="1" lang="en" sz="1000" u="none" cap="none" strike="noStrike">
                <a:solidFill>
                  <a:srgbClr val="6A2A1A"/>
                </a:solidFill>
                <a:latin typeface="Georgia"/>
                <a:ea typeface="Georgia"/>
                <a:cs typeface="Georgia"/>
                <a:sym typeface="Georgia"/>
              </a:rPr>
              <a:t>The danger: Never asking how you know. Mistaking familiarity for understanding. Mistaking confidence for evidence.</a:t>
            </a:r>
            <a:endParaRPr b="0" i="0" sz="1000" u="none" cap="none" strike="noStrike">
              <a:solidFill>
                <a:schemeClr val="dk1"/>
              </a:solidFill>
              <a:latin typeface="Calibri"/>
              <a:ea typeface="Calibri"/>
              <a:cs typeface="Calibri"/>
              <a:sym typeface="Calibri"/>
            </a:endParaRPr>
          </a:p>
        </p:txBody>
      </p:sp>
      <p:sp>
        <p:nvSpPr>
          <p:cNvPr id="296" name="Google Shape;296;p33"/>
          <p:cNvSpPr/>
          <p:nvPr/>
        </p:nvSpPr>
        <p:spPr>
          <a:xfrm>
            <a:off x="4663440" y="2761488"/>
            <a:ext cx="4023360" cy="201168"/>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C4A882"/>
              </a:buClr>
              <a:buSzPts val="800"/>
              <a:buFont typeface="Courier New"/>
              <a:buNone/>
            </a:pPr>
            <a:r>
              <a:rPr b="0" i="0" lang="en" sz="800" u="none" cap="none" strike="noStrike">
                <a:solidFill>
                  <a:srgbClr val="C4A882"/>
                </a:solidFill>
                <a:latin typeface="Courier New"/>
                <a:ea typeface="Courier New"/>
                <a:cs typeface="Courier New"/>
                <a:sym typeface="Courier New"/>
              </a:rPr>
              <a:t>ETHICS</a:t>
            </a:r>
            <a:endParaRPr b="0" i="0" sz="800" u="none" cap="none" strike="noStrike">
              <a:solidFill>
                <a:schemeClr val="dk1"/>
              </a:solidFill>
              <a:latin typeface="Calibri"/>
              <a:ea typeface="Calibri"/>
              <a:cs typeface="Calibri"/>
              <a:sym typeface="Calibri"/>
            </a:endParaRPr>
          </a:p>
        </p:txBody>
      </p:sp>
      <p:sp>
        <p:nvSpPr>
          <p:cNvPr id="297" name="Google Shape;297;p33"/>
          <p:cNvSpPr/>
          <p:nvPr/>
        </p:nvSpPr>
        <p:spPr>
          <a:xfrm>
            <a:off x="4663440" y="2990088"/>
            <a:ext cx="4023360" cy="457200"/>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F5F0E8"/>
              </a:buClr>
              <a:buSzPts val="1100"/>
              <a:buFont typeface="Georgia"/>
              <a:buNone/>
            </a:pPr>
            <a:r>
              <a:rPr b="0" i="1" lang="en" sz="1100" u="none" cap="none" strike="noStrike">
                <a:solidFill>
                  <a:srgbClr val="F5F0E8"/>
                </a:solidFill>
                <a:latin typeface="Georgia"/>
                <a:ea typeface="Georgia"/>
                <a:cs typeface="Georgia"/>
                <a:sym typeface="Georgia"/>
              </a:rPr>
              <a:t>How we decide what to do with what we know.</a:t>
            </a:r>
            <a:endParaRPr b="0" i="0" sz="1100" u="none" cap="none" strike="noStrike">
              <a:solidFill>
                <a:schemeClr val="dk1"/>
              </a:solidFill>
              <a:latin typeface="Calibri"/>
              <a:ea typeface="Calibri"/>
              <a:cs typeface="Calibri"/>
              <a:sym typeface="Calibri"/>
            </a:endParaRPr>
          </a:p>
        </p:txBody>
      </p:sp>
      <p:sp>
        <p:nvSpPr>
          <p:cNvPr id="298" name="Google Shape;298;p33"/>
          <p:cNvSpPr/>
          <p:nvPr/>
        </p:nvSpPr>
        <p:spPr>
          <a:xfrm>
            <a:off x="4663440" y="3511296"/>
            <a:ext cx="4023360" cy="804672"/>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8A84A8"/>
              </a:buClr>
              <a:buSzPts val="1000"/>
              <a:buFont typeface="Georgia"/>
              <a:buNone/>
            </a:pPr>
            <a:r>
              <a:rPr b="0" i="0" lang="en" sz="1000" u="none" cap="none" strike="noStrike">
                <a:solidFill>
                  <a:srgbClr val="8A84A8"/>
                </a:solidFill>
                <a:latin typeface="Georgia"/>
                <a:ea typeface="Georgia"/>
                <a:cs typeface="Georgia"/>
                <a:sym typeface="Georgia"/>
              </a:rPr>
              <a:t>In action: A teacher knows the pacing guide says move on. She also knows three students haven’t understood fractions yet. Ethics asks: given what I know, what action can I justify — to myself, to those students, to their families? The justification is the ethical act.</a:t>
            </a:r>
            <a:endParaRPr b="0" i="0" sz="1000" u="none" cap="none" strike="noStrike">
              <a:solidFill>
                <a:schemeClr val="dk1"/>
              </a:solidFill>
              <a:latin typeface="Calibri"/>
              <a:ea typeface="Calibri"/>
              <a:cs typeface="Calibri"/>
              <a:sym typeface="Calibri"/>
            </a:endParaRPr>
          </a:p>
        </p:txBody>
      </p:sp>
      <p:sp>
        <p:nvSpPr>
          <p:cNvPr id="299" name="Google Shape;299;p33"/>
          <p:cNvSpPr/>
          <p:nvPr/>
        </p:nvSpPr>
        <p:spPr>
          <a:xfrm>
            <a:off x="4663440" y="4370832"/>
            <a:ext cx="4023360" cy="438912"/>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6A2A1A"/>
              </a:buClr>
              <a:buSzPts val="1000"/>
              <a:buFont typeface="Georgia"/>
              <a:buNone/>
            </a:pPr>
            <a:r>
              <a:rPr b="0" i="1" lang="en" sz="1000" u="none" cap="none" strike="noStrike">
                <a:solidFill>
                  <a:srgbClr val="6A2A1A"/>
                </a:solidFill>
                <a:latin typeface="Georgia"/>
                <a:ea typeface="Georgia"/>
                <a:cs typeface="Georgia"/>
                <a:sym typeface="Georgia"/>
              </a:rPr>
              <a:t>The danger: Confusing compliance with justification. Following the rule without asking whether the rule is right.</a:t>
            </a:r>
            <a:endParaRPr b="0" i="0" sz="1000" u="none" cap="none" strike="noStrike">
              <a:solidFill>
                <a:schemeClr val="dk1"/>
              </a:solidFill>
              <a:latin typeface="Calibri"/>
              <a:ea typeface="Calibri"/>
              <a:cs typeface="Calibri"/>
              <a:sym typeface="Calibri"/>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1A1535"/>
        </a:solidFill>
      </p:bgPr>
    </p:bg>
    <p:spTree>
      <p:nvGrpSpPr>
        <p:cNvPr id="66" name="Shape 66"/>
        <p:cNvGrpSpPr/>
        <p:nvPr/>
      </p:nvGrpSpPr>
      <p:grpSpPr>
        <a:xfrm>
          <a:off x="0" y="0"/>
          <a:ext cx="0" cy="0"/>
          <a:chOff x="0" y="0"/>
          <a:chExt cx="0" cy="0"/>
        </a:xfrm>
      </p:grpSpPr>
      <p:sp>
        <p:nvSpPr>
          <p:cNvPr id="67" name="Google Shape;67;p16"/>
          <p:cNvSpPr/>
          <p:nvPr/>
        </p:nvSpPr>
        <p:spPr>
          <a:xfrm>
            <a:off x="640080" y="0"/>
            <a:ext cx="7863840" cy="5143500"/>
          </a:xfrm>
          <a:prstGeom prst="rect">
            <a:avLst/>
          </a:prstGeom>
          <a:noFill/>
          <a:ln>
            <a:noFill/>
          </a:ln>
        </p:spPr>
        <p:txBody>
          <a:bodyPr anchorCtr="0" anchor="ctr" bIns="0" lIns="0" spcFirstLastPara="1" rIns="0" wrap="square" tIns="0">
            <a:noAutofit/>
          </a:bodyPr>
          <a:lstStyle/>
          <a:p>
            <a:pPr indent="0" lvl="0" marL="0" marR="0" rtl="0" algn="ctr">
              <a:spcBef>
                <a:spcPts val="0"/>
              </a:spcBef>
              <a:spcAft>
                <a:spcPts val="0"/>
              </a:spcAft>
              <a:buClr>
                <a:srgbClr val="F5F0E8"/>
              </a:buClr>
              <a:buSzPts val="3800"/>
              <a:buFont typeface="Georgia"/>
              <a:buNone/>
            </a:pPr>
            <a:r>
              <a:rPr b="0" i="1" lang="en" sz="6700" u="none" cap="none" strike="noStrike">
                <a:solidFill>
                  <a:srgbClr val="F5F0E8"/>
                </a:solidFill>
                <a:latin typeface="Georgia"/>
                <a:ea typeface="Georgia"/>
                <a:cs typeface="Georgia"/>
                <a:sym typeface="Georgia"/>
              </a:rPr>
              <a:t>What do we do</a:t>
            </a:r>
            <a:endParaRPr b="0" i="0" sz="6700" u="none" cap="none" strike="noStrike">
              <a:solidFill>
                <a:schemeClr val="dk1"/>
              </a:solidFill>
              <a:latin typeface="Calibri"/>
              <a:ea typeface="Calibri"/>
              <a:cs typeface="Calibri"/>
              <a:sym typeface="Calibri"/>
            </a:endParaRPr>
          </a:p>
          <a:p>
            <a:pPr indent="0" lvl="0" marL="0" marR="0" rtl="0" algn="ctr">
              <a:spcBef>
                <a:spcPts val="0"/>
              </a:spcBef>
              <a:spcAft>
                <a:spcPts val="0"/>
              </a:spcAft>
              <a:buClr>
                <a:srgbClr val="F5F0E8"/>
              </a:buClr>
              <a:buSzPts val="3800"/>
              <a:buFont typeface="Georgia"/>
              <a:buNone/>
            </a:pPr>
            <a:r>
              <a:rPr b="0" i="1" lang="en" sz="6700" u="none" cap="none" strike="noStrike">
                <a:solidFill>
                  <a:srgbClr val="F5F0E8"/>
                </a:solidFill>
                <a:latin typeface="Georgia"/>
                <a:ea typeface="Georgia"/>
                <a:cs typeface="Georgia"/>
                <a:sym typeface="Georgia"/>
              </a:rPr>
              <a:t>when we don’t know</a:t>
            </a:r>
            <a:endParaRPr b="0" i="0" sz="6700" u="none" cap="none" strike="noStrike">
              <a:solidFill>
                <a:schemeClr val="dk1"/>
              </a:solidFill>
              <a:latin typeface="Calibri"/>
              <a:ea typeface="Calibri"/>
              <a:cs typeface="Calibri"/>
              <a:sym typeface="Calibri"/>
            </a:endParaRPr>
          </a:p>
          <a:p>
            <a:pPr indent="0" lvl="0" marL="0" marR="0" rtl="0" algn="ctr">
              <a:spcBef>
                <a:spcPts val="0"/>
              </a:spcBef>
              <a:spcAft>
                <a:spcPts val="0"/>
              </a:spcAft>
              <a:buClr>
                <a:srgbClr val="F5F0E8"/>
              </a:buClr>
              <a:buSzPts val="3800"/>
              <a:buFont typeface="Georgia"/>
              <a:buNone/>
            </a:pPr>
            <a:r>
              <a:rPr b="0" i="1" lang="en" sz="6700" u="none" cap="none" strike="noStrike">
                <a:solidFill>
                  <a:srgbClr val="F5F0E8"/>
                </a:solidFill>
                <a:latin typeface="Georgia"/>
                <a:ea typeface="Georgia"/>
                <a:cs typeface="Georgia"/>
                <a:sym typeface="Georgia"/>
              </a:rPr>
              <a:t>what to do?</a:t>
            </a:r>
            <a:endParaRPr b="0" i="0" sz="6700" u="none" cap="none" strike="noStrike">
              <a:solidFill>
                <a:schemeClr val="dk1"/>
              </a:solidFill>
              <a:latin typeface="Calibri"/>
              <a:ea typeface="Calibri"/>
              <a:cs typeface="Calibri"/>
              <a:sym typeface="Calibri"/>
            </a:endParaRPr>
          </a:p>
        </p:txBody>
      </p:sp>
    </p:spTree>
  </p:cSld>
  <p:clrMapOvr>
    <a:masterClrMapping/>
  </p:clrMapOvr>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1A1535"/>
        </a:solidFill>
      </p:bgPr>
    </p:bg>
    <p:spTree>
      <p:nvGrpSpPr>
        <p:cNvPr id="304" name="Shape 304"/>
        <p:cNvGrpSpPr/>
        <p:nvPr/>
      </p:nvGrpSpPr>
      <p:grpSpPr>
        <a:xfrm>
          <a:off x="0" y="0"/>
          <a:ext cx="0" cy="0"/>
          <a:chOff x="0" y="0"/>
          <a:chExt cx="0" cy="0"/>
        </a:xfrm>
      </p:grpSpPr>
      <p:sp>
        <p:nvSpPr>
          <p:cNvPr id="305" name="Google Shape;305;p34"/>
          <p:cNvSpPr/>
          <p:nvPr/>
        </p:nvSpPr>
        <p:spPr>
          <a:xfrm>
            <a:off x="457200" y="256032"/>
            <a:ext cx="8229600" cy="201168"/>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C4A882"/>
              </a:buClr>
              <a:buSzPts val="800"/>
              <a:buFont typeface="Courier New"/>
              <a:buNone/>
            </a:pPr>
            <a:r>
              <a:rPr b="0" i="0" lang="en" sz="800" u="none" cap="none" strike="noStrike">
                <a:solidFill>
                  <a:srgbClr val="C4A882"/>
                </a:solidFill>
                <a:latin typeface="Courier New"/>
                <a:ea typeface="Courier New"/>
                <a:cs typeface="Courier New"/>
                <a:sym typeface="Courier New"/>
              </a:rPr>
              <a:t>REFERENCE  ·  WORD WALL DEFINITIONS  ·  2 OF 2</a:t>
            </a:r>
            <a:endParaRPr b="0" i="0" sz="800" u="none" cap="none" strike="noStrike">
              <a:solidFill>
                <a:schemeClr val="dk1"/>
              </a:solidFill>
              <a:latin typeface="Calibri"/>
              <a:ea typeface="Calibri"/>
              <a:cs typeface="Calibri"/>
              <a:sym typeface="Calibri"/>
            </a:endParaRPr>
          </a:p>
        </p:txBody>
      </p:sp>
      <p:cxnSp>
        <p:nvCxnSpPr>
          <p:cNvPr id="306" name="Google Shape;306;p34"/>
          <p:cNvCxnSpPr/>
          <p:nvPr/>
        </p:nvCxnSpPr>
        <p:spPr>
          <a:xfrm>
            <a:off x="457200" y="512064"/>
            <a:ext cx="1097280" cy="0"/>
          </a:xfrm>
          <a:prstGeom prst="straightConnector1">
            <a:avLst/>
          </a:prstGeom>
          <a:noFill/>
          <a:ln cap="flat" cmpd="sng" w="9525">
            <a:solidFill>
              <a:srgbClr val="C4A882"/>
            </a:solidFill>
            <a:prstDash val="solid"/>
            <a:round/>
            <a:headEnd len="sm" w="sm" type="none"/>
            <a:tailEnd len="sm" w="sm" type="none"/>
          </a:ln>
        </p:spPr>
      </p:cxnSp>
      <p:sp>
        <p:nvSpPr>
          <p:cNvPr id="307" name="Google Shape;307;p34"/>
          <p:cNvSpPr/>
          <p:nvPr/>
        </p:nvSpPr>
        <p:spPr>
          <a:xfrm>
            <a:off x="365760" y="658368"/>
            <a:ext cx="4023360" cy="201168"/>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C4A882"/>
              </a:buClr>
              <a:buSzPts val="800"/>
              <a:buFont typeface="Courier New"/>
              <a:buNone/>
            </a:pPr>
            <a:r>
              <a:rPr b="0" i="0" lang="en" sz="800" u="none" cap="none" strike="noStrike">
                <a:solidFill>
                  <a:srgbClr val="C4A882"/>
                </a:solidFill>
                <a:latin typeface="Courier New"/>
                <a:ea typeface="Courier New"/>
                <a:cs typeface="Courier New"/>
                <a:sym typeface="Courier New"/>
              </a:rPr>
              <a:t>EQUITY</a:t>
            </a:r>
            <a:endParaRPr b="0" i="0" sz="800" u="none" cap="none" strike="noStrike">
              <a:solidFill>
                <a:schemeClr val="dk1"/>
              </a:solidFill>
              <a:latin typeface="Calibri"/>
              <a:ea typeface="Calibri"/>
              <a:cs typeface="Calibri"/>
              <a:sym typeface="Calibri"/>
            </a:endParaRPr>
          </a:p>
        </p:txBody>
      </p:sp>
      <p:sp>
        <p:nvSpPr>
          <p:cNvPr id="308" name="Google Shape;308;p34"/>
          <p:cNvSpPr/>
          <p:nvPr/>
        </p:nvSpPr>
        <p:spPr>
          <a:xfrm>
            <a:off x="365760" y="886968"/>
            <a:ext cx="4023360" cy="457200"/>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F5F0E8"/>
              </a:buClr>
              <a:buSzPts val="1100"/>
              <a:buFont typeface="Georgia"/>
              <a:buNone/>
            </a:pPr>
            <a:r>
              <a:rPr b="0" i="1" lang="en" sz="1100" u="none" cap="none" strike="noStrike">
                <a:solidFill>
                  <a:srgbClr val="F5F0E8"/>
                </a:solidFill>
                <a:latin typeface="Georgia"/>
                <a:ea typeface="Georgia"/>
                <a:cs typeface="Georgia"/>
                <a:sym typeface="Georgia"/>
              </a:rPr>
              <a:t>Equal ground, always.</a:t>
            </a:r>
            <a:endParaRPr b="0" i="0" sz="1100" u="none" cap="none" strike="noStrike">
              <a:solidFill>
                <a:schemeClr val="dk1"/>
              </a:solidFill>
              <a:latin typeface="Calibri"/>
              <a:ea typeface="Calibri"/>
              <a:cs typeface="Calibri"/>
              <a:sym typeface="Calibri"/>
            </a:endParaRPr>
          </a:p>
        </p:txBody>
      </p:sp>
      <p:sp>
        <p:nvSpPr>
          <p:cNvPr id="309" name="Google Shape;309;p34"/>
          <p:cNvSpPr/>
          <p:nvPr/>
        </p:nvSpPr>
        <p:spPr>
          <a:xfrm>
            <a:off x="365760" y="1408176"/>
            <a:ext cx="4023360" cy="804672"/>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8A84A8"/>
              </a:buClr>
              <a:buSzPts val="1000"/>
              <a:buFont typeface="Georgia"/>
              <a:buNone/>
            </a:pPr>
            <a:r>
              <a:rPr b="0" i="0" lang="en" sz="1000" u="none" cap="none" strike="noStrike">
                <a:solidFill>
                  <a:srgbClr val="8A84A8"/>
                </a:solidFill>
                <a:latin typeface="Georgia"/>
                <a:ea typeface="Georgia"/>
                <a:cs typeface="Georgia"/>
                <a:sym typeface="Georgia"/>
              </a:rPr>
              <a:t>In action: A staff meeting where the same three people always speak. Equity isn’t asking those people to speak less. It’s redesigning the meeting so every voice has a structural moment. The structure carries the load. The people get to think.</a:t>
            </a:r>
            <a:endParaRPr b="0" i="0" sz="1000" u="none" cap="none" strike="noStrike">
              <a:solidFill>
                <a:schemeClr val="dk1"/>
              </a:solidFill>
              <a:latin typeface="Calibri"/>
              <a:ea typeface="Calibri"/>
              <a:cs typeface="Calibri"/>
              <a:sym typeface="Calibri"/>
            </a:endParaRPr>
          </a:p>
        </p:txBody>
      </p:sp>
      <p:sp>
        <p:nvSpPr>
          <p:cNvPr id="310" name="Google Shape;310;p34"/>
          <p:cNvSpPr/>
          <p:nvPr/>
        </p:nvSpPr>
        <p:spPr>
          <a:xfrm>
            <a:off x="365760" y="2267712"/>
            <a:ext cx="4023360" cy="438912"/>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6A2A1A"/>
              </a:buClr>
              <a:buSzPts val="1000"/>
              <a:buFont typeface="Georgia"/>
              <a:buNone/>
            </a:pPr>
            <a:r>
              <a:rPr b="0" i="1" lang="en" sz="1000" u="none" cap="none" strike="noStrike">
                <a:solidFill>
                  <a:srgbClr val="6A2A1A"/>
                </a:solidFill>
                <a:latin typeface="Georgia"/>
                <a:ea typeface="Georgia"/>
                <a:cs typeface="Georgia"/>
                <a:sym typeface="Georgia"/>
              </a:rPr>
              <a:t>The danger: Treating it as a destination. Thinking it is something to achieve rather than practice. Not seeing that the ground was never equal to begin with.</a:t>
            </a:r>
            <a:endParaRPr b="0" i="0" sz="1000" u="none" cap="none" strike="noStrike">
              <a:solidFill>
                <a:schemeClr val="dk1"/>
              </a:solidFill>
              <a:latin typeface="Calibri"/>
              <a:ea typeface="Calibri"/>
              <a:cs typeface="Calibri"/>
              <a:sym typeface="Calibri"/>
            </a:endParaRPr>
          </a:p>
        </p:txBody>
      </p:sp>
      <p:sp>
        <p:nvSpPr>
          <p:cNvPr id="311" name="Google Shape;311;p34"/>
          <p:cNvSpPr/>
          <p:nvPr/>
        </p:nvSpPr>
        <p:spPr>
          <a:xfrm>
            <a:off x="4663440" y="658368"/>
            <a:ext cx="4023360" cy="201168"/>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C4A882"/>
              </a:buClr>
              <a:buSzPts val="800"/>
              <a:buFont typeface="Courier New"/>
              <a:buNone/>
            </a:pPr>
            <a:r>
              <a:rPr b="0" i="0" lang="en" sz="800" u="none" cap="none" strike="noStrike">
                <a:solidFill>
                  <a:srgbClr val="C4A882"/>
                </a:solidFill>
                <a:latin typeface="Courier New"/>
                <a:ea typeface="Courier New"/>
                <a:cs typeface="Courier New"/>
                <a:sym typeface="Courier New"/>
              </a:rPr>
              <a:t>VARIABLES</a:t>
            </a:r>
            <a:endParaRPr b="0" i="0" sz="800" u="none" cap="none" strike="noStrike">
              <a:solidFill>
                <a:schemeClr val="dk1"/>
              </a:solidFill>
              <a:latin typeface="Calibri"/>
              <a:ea typeface="Calibri"/>
              <a:cs typeface="Calibri"/>
              <a:sym typeface="Calibri"/>
            </a:endParaRPr>
          </a:p>
        </p:txBody>
      </p:sp>
      <p:sp>
        <p:nvSpPr>
          <p:cNvPr id="312" name="Google Shape;312;p34"/>
          <p:cNvSpPr/>
          <p:nvPr/>
        </p:nvSpPr>
        <p:spPr>
          <a:xfrm>
            <a:off x="4663440" y="886968"/>
            <a:ext cx="4023360" cy="457200"/>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F5F0E8"/>
              </a:buClr>
              <a:buSzPts val="1100"/>
              <a:buFont typeface="Georgia"/>
              <a:buNone/>
            </a:pPr>
            <a:r>
              <a:rPr b="0" i="1" lang="en" sz="1100" u="none" cap="none" strike="noStrike">
                <a:solidFill>
                  <a:srgbClr val="F5F0E8"/>
                </a:solidFill>
                <a:latin typeface="Georgia"/>
                <a:ea typeface="Georgia"/>
                <a:cs typeface="Georgia"/>
                <a:sym typeface="Georgia"/>
              </a:rPr>
              <a:t>The conditions that change what’s true.</a:t>
            </a:r>
            <a:endParaRPr b="0" i="0" sz="1100" u="none" cap="none" strike="noStrike">
              <a:solidFill>
                <a:schemeClr val="dk1"/>
              </a:solidFill>
              <a:latin typeface="Calibri"/>
              <a:ea typeface="Calibri"/>
              <a:cs typeface="Calibri"/>
              <a:sym typeface="Calibri"/>
            </a:endParaRPr>
          </a:p>
        </p:txBody>
      </p:sp>
      <p:sp>
        <p:nvSpPr>
          <p:cNvPr id="313" name="Google Shape;313;p34"/>
          <p:cNvSpPr/>
          <p:nvPr/>
        </p:nvSpPr>
        <p:spPr>
          <a:xfrm>
            <a:off x="4663440" y="1408176"/>
            <a:ext cx="4023360" cy="804672"/>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8A84A8"/>
              </a:buClr>
              <a:buSzPts val="1000"/>
              <a:buFont typeface="Georgia"/>
              <a:buNone/>
            </a:pPr>
            <a:r>
              <a:rPr b="0" i="0" lang="en" sz="1000" u="none" cap="none" strike="noStrike">
                <a:solidFill>
                  <a:srgbClr val="8A84A8"/>
                </a:solidFill>
                <a:latin typeface="Georgia"/>
                <a:ea typeface="Georgia"/>
                <a:cs typeface="Georgia"/>
                <a:sym typeface="Georgia"/>
              </a:rPr>
              <a:t>In action: An AI gives advice assuming 20 students, one teacher, adequate time. Class size is a variable. Time is a variable. When a teacher names those explicitly, the advice that follows is more honest. More useful.</a:t>
            </a:r>
            <a:endParaRPr b="0" i="0" sz="1000" u="none" cap="none" strike="noStrike">
              <a:solidFill>
                <a:schemeClr val="dk1"/>
              </a:solidFill>
              <a:latin typeface="Calibri"/>
              <a:ea typeface="Calibri"/>
              <a:cs typeface="Calibri"/>
              <a:sym typeface="Calibri"/>
            </a:endParaRPr>
          </a:p>
        </p:txBody>
      </p:sp>
      <p:sp>
        <p:nvSpPr>
          <p:cNvPr id="314" name="Google Shape;314;p34"/>
          <p:cNvSpPr/>
          <p:nvPr/>
        </p:nvSpPr>
        <p:spPr>
          <a:xfrm>
            <a:off x="4663440" y="2267712"/>
            <a:ext cx="4023360" cy="438912"/>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6A2A1A"/>
              </a:buClr>
              <a:buSzPts val="1000"/>
              <a:buFont typeface="Georgia"/>
              <a:buNone/>
            </a:pPr>
            <a:r>
              <a:rPr b="0" i="1" lang="en" sz="1000" u="none" cap="none" strike="noStrike">
                <a:solidFill>
                  <a:srgbClr val="6A2A1A"/>
                </a:solidFill>
                <a:latin typeface="Georgia"/>
                <a:ea typeface="Georgia"/>
                <a:cs typeface="Georgia"/>
                <a:sym typeface="Georgia"/>
              </a:rPr>
              <a:t>The danger: Assuming the variables are fixed. Accepting the problem as given rather than asking what’s actually changeable.</a:t>
            </a:r>
            <a:endParaRPr b="0" i="0" sz="1000" u="none" cap="none" strike="noStrike">
              <a:solidFill>
                <a:schemeClr val="dk1"/>
              </a:solidFill>
              <a:latin typeface="Calibri"/>
              <a:ea typeface="Calibri"/>
              <a:cs typeface="Calibri"/>
              <a:sym typeface="Calibri"/>
            </a:endParaRPr>
          </a:p>
        </p:txBody>
      </p:sp>
      <p:sp>
        <p:nvSpPr>
          <p:cNvPr id="315" name="Google Shape;315;p34"/>
          <p:cNvSpPr/>
          <p:nvPr/>
        </p:nvSpPr>
        <p:spPr>
          <a:xfrm>
            <a:off x="365760" y="2761488"/>
            <a:ext cx="4023360" cy="201168"/>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C4A882"/>
              </a:buClr>
              <a:buSzPts val="800"/>
              <a:buFont typeface="Courier New"/>
              <a:buNone/>
            </a:pPr>
            <a:r>
              <a:rPr b="0" i="0" lang="en" sz="800" u="none" cap="none" strike="noStrike">
                <a:solidFill>
                  <a:srgbClr val="C4A882"/>
                </a:solidFill>
                <a:latin typeface="Courier New"/>
                <a:ea typeface="Courier New"/>
                <a:cs typeface="Courier New"/>
                <a:sym typeface="Courier New"/>
              </a:rPr>
              <a:t>CONSTRAINTS</a:t>
            </a:r>
            <a:endParaRPr b="0" i="0" sz="800" u="none" cap="none" strike="noStrike">
              <a:solidFill>
                <a:schemeClr val="dk1"/>
              </a:solidFill>
              <a:latin typeface="Calibri"/>
              <a:ea typeface="Calibri"/>
              <a:cs typeface="Calibri"/>
              <a:sym typeface="Calibri"/>
            </a:endParaRPr>
          </a:p>
        </p:txBody>
      </p:sp>
      <p:sp>
        <p:nvSpPr>
          <p:cNvPr id="316" name="Google Shape;316;p34"/>
          <p:cNvSpPr/>
          <p:nvPr/>
        </p:nvSpPr>
        <p:spPr>
          <a:xfrm>
            <a:off x="365760" y="2990088"/>
            <a:ext cx="4023360" cy="457200"/>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F5F0E8"/>
              </a:buClr>
              <a:buSzPts val="1100"/>
              <a:buFont typeface="Georgia"/>
              <a:buNone/>
            </a:pPr>
            <a:r>
              <a:rPr b="0" i="1" lang="en" sz="1100" u="none" cap="none" strike="noStrike">
                <a:solidFill>
                  <a:srgbClr val="F5F0E8"/>
                </a:solidFill>
                <a:latin typeface="Georgia"/>
                <a:ea typeface="Georgia"/>
                <a:cs typeface="Georgia"/>
                <a:sym typeface="Georgia"/>
              </a:rPr>
              <a:t>The real and present limits of a situation — your honest starting conditions.</a:t>
            </a:r>
            <a:endParaRPr b="0" i="0" sz="1100" u="none" cap="none" strike="noStrike">
              <a:solidFill>
                <a:schemeClr val="dk1"/>
              </a:solidFill>
              <a:latin typeface="Calibri"/>
              <a:ea typeface="Calibri"/>
              <a:cs typeface="Calibri"/>
              <a:sym typeface="Calibri"/>
            </a:endParaRPr>
          </a:p>
        </p:txBody>
      </p:sp>
      <p:sp>
        <p:nvSpPr>
          <p:cNvPr id="317" name="Google Shape;317;p34"/>
          <p:cNvSpPr/>
          <p:nvPr/>
        </p:nvSpPr>
        <p:spPr>
          <a:xfrm>
            <a:off x="365760" y="3511296"/>
            <a:ext cx="4023360" cy="804672"/>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8A84A8"/>
              </a:buClr>
              <a:buSzPts val="1000"/>
              <a:buFont typeface="Georgia"/>
              <a:buNone/>
            </a:pPr>
            <a:r>
              <a:rPr b="0" i="0" lang="en" sz="1000" u="none" cap="none" strike="noStrike">
                <a:solidFill>
                  <a:srgbClr val="8A84A8"/>
                </a:solidFill>
                <a:latin typeface="Georgia"/>
                <a:ea typeface="Georgia"/>
                <a:cs typeface="Georgia"/>
                <a:sym typeface="Georgia"/>
              </a:rPr>
              <a:t>In action: A teacher asks for differentiation strategies. The AI suggests four requiring individual conferences. The constraint: 30 students, 45 minutes. Naming it makes the advice honest. Now the question becomes: what is actually possible within these conditions?</a:t>
            </a:r>
            <a:endParaRPr b="0" i="0" sz="1000" u="none" cap="none" strike="noStrike">
              <a:solidFill>
                <a:schemeClr val="dk1"/>
              </a:solidFill>
              <a:latin typeface="Calibri"/>
              <a:ea typeface="Calibri"/>
              <a:cs typeface="Calibri"/>
              <a:sym typeface="Calibri"/>
            </a:endParaRPr>
          </a:p>
        </p:txBody>
      </p:sp>
      <p:sp>
        <p:nvSpPr>
          <p:cNvPr id="318" name="Google Shape;318;p34"/>
          <p:cNvSpPr/>
          <p:nvPr/>
        </p:nvSpPr>
        <p:spPr>
          <a:xfrm>
            <a:off x="365760" y="4370832"/>
            <a:ext cx="4023360" cy="438912"/>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6A2A1A"/>
              </a:buClr>
              <a:buSzPts val="1000"/>
              <a:buFont typeface="Georgia"/>
              <a:buNone/>
            </a:pPr>
            <a:r>
              <a:rPr b="0" i="1" lang="en" sz="1000" u="none" cap="none" strike="noStrike">
                <a:solidFill>
                  <a:srgbClr val="6A2A1A"/>
                </a:solidFill>
                <a:latin typeface="Georgia"/>
                <a:ea typeface="Georgia"/>
                <a:cs typeface="Georgia"/>
                <a:sym typeface="Georgia"/>
              </a:rPr>
              <a:t>The danger: Pretending they don’t exist. Or stopping when you find them.</a:t>
            </a:r>
            <a:endParaRPr b="0" i="0" sz="1000" u="none" cap="none" strike="noStrike">
              <a:solidFill>
                <a:schemeClr val="dk1"/>
              </a:solidFill>
              <a:latin typeface="Calibri"/>
              <a:ea typeface="Calibri"/>
              <a:cs typeface="Calibri"/>
              <a:sym typeface="Calibri"/>
            </a:endParaRPr>
          </a:p>
        </p:txBody>
      </p:sp>
    </p:spTree>
  </p:cSld>
  <p:clrMapOvr>
    <a:masterClrMapping/>
  </p:clrMapOvr>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1A1535"/>
        </a:solidFill>
      </p:bgPr>
    </p:bg>
    <p:spTree>
      <p:nvGrpSpPr>
        <p:cNvPr id="323" name="Shape 323"/>
        <p:cNvGrpSpPr/>
        <p:nvPr/>
      </p:nvGrpSpPr>
      <p:grpSpPr>
        <a:xfrm>
          <a:off x="0" y="0"/>
          <a:ext cx="0" cy="0"/>
          <a:chOff x="0" y="0"/>
          <a:chExt cx="0" cy="0"/>
        </a:xfrm>
      </p:grpSpPr>
      <p:sp>
        <p:nvSpPr>
          <p:cNvPr id="324" name="Google Shape;324;p35"/>
          <p:cNvSpPr/>
          <p:nvPr/>
        </p:nvSpPr>
        <p:spPr>
          <a:xfrm>
            <a:off x="457200" y="256032"/>
            <a:ext cx="8229600" cy="201168"/>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C4A882"/>
              </a:buClr>
              <a:buSzPts val="800"/>
              <a:buFont typeface="Courier New"/>
              <a:buNone/>
            </a:pPr>
            <a:r>
              <a:rPr b="0" i="0" lang="en" sz="800" u="none" cap="none" strike="noStrike">
                <a:solidFill>
                  <a:srgbClr val="C4A882"/>
                </a:solidFill>
                <a:latin typeface="Courier New"/>
                <a:ea typeface="Courier New"/>
                <a:cs typeface="Courier New"/>
                <a:sym typeface="Courier New"/>
              </a:rPr>
              <a:t>REFERENCE  ·  PROTOCOL ROLES</a:t>
            </a:r>
            <a:endParaRPr b="0" i="0" sz="800" u="none" cap="none" strike="noStrike">
              <a:solidFill>
                <a:schemeClr val="dk1"/>
              </a:solidFill>
              <a:latin typeface="Calibri"/>
              <a:ea typeface="Calibri"/>
              <a:cs typeface="Calibri"/>
              <a:sym typeface="Calibri"/>
            </a:endParaRPr>
          </a:p>
        </p:txBody>
      </p:sp>
      <p:cxnSp>
        <p:nvCxnSpPr>
          <p:cNvPr id="325" name="Google Shape;325;p35"/>
          <p:cNvCxnSpPr/>
          <p:nvPr/>
        </p:nvCxnSpPr>
        <p:spPr>
          <a:xfrm>
            <a:off x="457200" y="512064"/>
            <a:ext cx="1097280" cy="0"/>
          </a:xfrm>
          <a:prstGeom prst="straightConnector1">
            <a:avLst/>
          </a:prstGeom>
          <a:noFill/>
          <a:ln cap="flat" cmpd="sng" w="9525">
            <a:solidFill>
              <a:srgbClr val="C4A882"/>
            </a:solidFill>
            <a:prstDash val="solid"/>
            <a:round/>
            <a:headEnd len="sm" w="sm" type="none"/>
            <a:tailEnd len="sm" w="sm" type="none"/>
          </a:ln>
        </p:spPr>
      </p:cxnSp>
      <p:sp>
        <p:nvSpPr>
          <p:cNvPr id="326" name="Google Shape;326;p35"/>
          <p:cNvSpPr/>
          <p:nvPr/>
        </p:nvSpPr>
        <p:spPr>
          <a:xfrm>
            <a:off x="365760" y="658368"/>
            <a:ext cx="4023360" cy="274320"/>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C4A882"/>
              </a:buClr>
              <a:buSzPts val="1200"/>
              <a:buFont typeface="Courier New"/>
              <a:buNone/>
            </a:pPr>
            <a:r>
              <a:rPr b="1" i="0" lang="en" sz="1200" u="none" cap="none" strike="noStrike">
                <a:solidFill>
                  <a:srgbClr val="C4A882"/>
                </a:solidFill>
                <a:latin typeface="Courier New"/>
                <a:ea typeface="Courier New"/>
                <a:cs typeface="Courier New"/>
                <a:sym typeface="Courier New"/>
              </a:rPr>
              <a:t>THE NOTICER</a:t>
            </a:r>
            <a:endParaRPr b="0" i="0" sz="1200" u="none" cap="none" strike="noStrike">
              <a:solidFill>
                <a:schemeClr val="dk1"/>
              </a:solidFill>
              <a:latin typeface="Calibri"/>
              <a:ea typeface="Calibri"/>
              <a:cs typeface="Calibri"/>
              <a:sym typeface="Calibri"/>
            </a:endParaRPr>
          </a:p>
        </p:txBody>
      </p:sp>
      <p:sp>
        <p:nvSpPr>
          <p:cNvPr id="327" name="Google Shape;327;p35"/>
          <p:cNvSpPr/>
          <p:nvPr/>
        </p:nvSpPr>
        <p:spPr>
          <a:xfrm>
            <a:off x="365760" y="960120"/>
            <a:ext cx="4023360" cy="256032"/>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8A84A8"/>
              </a:buClr>
              <a:buSzPts val="1000"/>
              <a:buFont typeface="Courier New"/>
              <a:buNone/>
            </a:pPr>
            <a:r>
              <a:rPr b="0" i="0" lang="en" sz="1000" u="none" cap="none" strike="noStrike">
                <a:solidFill>
                  <a:srgbClr val="8A84A8"/>
                </a:solidFill>
                <a:latin typeface="Courier New"/>
                <a:ea typeface="Courier New"/>
                <a:cs typeface="Courier New"/>
                <a:sym typeface="Courier New"/>
              </a:rPr>
              <a:t>illuminates what is present</a:t>
            </a:r>
            <a:endParaRPr b="0" i="0" sz="1000" u="none" cap="none" strike="noStrike">
              <a:solidFill>
                <a:schemeClr val="dk1"/>
              </a:solidFill>
              <a:latin typeface="Calibri"/>
              <a:ea typeface="Calibri"/>
              <a:cs typeface="Calibri"/>
              <a:sym typeface="Calibri"/>
            </a:endParaRPr>
          </a:p>
        </p:txBody>
      </p:sp>
      <p:sp>
        <p:nvSpPr>
          <p:cNvPr id="328" name="Google Shape;328;p35"/>
          <p:cNvSpPr/>
          <p:nvPr/>
        </p:nvSpPr>
        <p:spPr>
          <a:xfrm>
            <a:off x="365760" y="1261872"/>
            <a:ext cx="4023360" cy="685800"/>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F5F0E8"/>
              </a:buClr>
              <a:buSzPts val="1100"/>
              <a:buFont typeface="Georgia"/>
              <a:buNone/>
            </a:pPr>
            <a:r>
              <a:rPr b="0" i="1" lang="en" sz="1100" u="none" cap="none" strike="noStrike">
                <a:solidFill>
                  <a:srgbClr val="F5F0E8"/>
                </a:solidFill>
                <a:latin typeface="Georgia"/>
                <a:ea typeface="Georgia"/>
                <a:cs typeface="Georgia"/>
                <a:sym typeface="Georgia"/>
              </a:rPr>
              <a:t>Tracks and illuminates what is present; the claims being made, the assumptions underneath them, and the structure holding it all together.</a:t>
            </a:r>
            <a:endParaRPr b="0" i="0" sz="1100" u="none" cap="none" strike="noStrike">
              <a:solidFill>
                <a:schemeClr val="dk1"/>
              </a:solidFill>
              <a:latin typeface="Calibri"/>
              <a:ea typeface="Calibri"/>
              <a:cs typeface="Calibri"/>
              <a:sym typeface="Calibri"/>
            </a:endParaRPr>
          </a:p>
        </p:txBody>
      </p:sp>
      <p:sp>
        <p:nvSpPr>
          <p:cNvPr id="329" name="Google Shape;329;p35"/>
          <p:cNvSpPr/>
          <p:nvPr/>
        </p:nvSpPr>
        <p:spPr>
          <a:xfrm>
            <a:off x="457200" y="2029968"/>
            <a:ext cx="3840480" cy="365760"/>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E8E2D4"/>
              </a:buClr>
              <a:buSzPts val="1100"/>
              <a:buFont typeface="Georgia"/>
              <a:buNone/>
            </a:pPr>
            <a:r>
              <a:rPr b="0" i="0" lang="en" sz="1100" u="none" cap="none" strike="noStrike">
                <a:solidFill>
                  <a:srgbClr val="E8E2D4"/>
                </a:solidFill>
                <a:latin typeface="Georgia"/>
                <a:ea typeface="Georgia"/>
                <a:cs typeface="Georgia"/>
                <a:sym typeface="Georgia"/>
              </a:rPr>
              <a:t>What claims are being made?</a:t>
            </a:r>
            <a:endParaRPr b="0" i="0" sz="1100" u="none" cap="none" strike="noStrike">
              <a:solidFill>
                <a:schemeClr val="dk1"/>
              </a:solidFill>
              <a:latin typeface="Calibri"/>
              <a:ea typeface="Calibri"/>
              <a:cs typeface="Calibri"/>
              <a:sym typeface="Calibri"/>
            </a:endParaRPr>
          </a:p>
        </p:txBody>
      </p:sp>
      <p:sp>
        <p:nvSpPr>
          <p:cNvPr id="330" name="Google Shape;330;p35"/>
          <p:cNvSpPr/>
          <p:nvPr/>
        </p:nvSpPr>
        <p:spPr>
          <a:xfrm>
            <a:off x="457200" y="2441448"/>
            <a:ext cx="3840480" cy="365760"/>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E8E2D4"/>
              </a:buClr>
              <a:buSzPts val="1100"/>
              <a:buFont typeface="Georgia"/>
              <a:buNone/>
            </a:pPr>
            <a:r>
              <a:rPr b="0" i="0" lang="en" sz="1100" u="none" cap="none" strike="noStrike">
                <a:solidFill>
                  <a:srgbClr val="E8E2D4"/>
                </a:solidFill>
                <a:latin typeface="Georgia"/>
                <a:ea typeface="Georgia"/>
                <a:cs typeface="Georgia"/>
                <a:sym typeface="Georgia"/>
              </a:rPr>
              <a:t>What assumptions are underneath them?</a:t>
            </a:r>
            <a:endParaRPr b="0" i="0" sz="1100" u="none" cap="none" strike="noStrike">
              <a:solidFill>
                <a:schemeClr val="dk1"/>
              </a:solidFill>
              <a:latin typeface="Calibri"/>
              <a:ea typeface="Calibri"/>
              <a:cs typeface="Calibri"/>
              <a:sym typeface="Calibri"/>
            </a:endParaRPr>
          </a:p>
        </p:txBody>
      </p:sp>
      <p:sp>
        <p:nvSpPr>
          <p:cNvPr id="331" name="Google Shape;331;p35"/>
          <p:cNvSpPr/>
          <p:nvPr/>
        </p:nvSpPr>
        <p:spPr>
          <a:xfrm>
            <a:off x="457200" y="2852928"/>
            <a:ext cx="3840480" cy="365760"/>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E8E2D4"/>
              </a:buClr>
              <a:buSzPts val="1100"/>
              <a:buFont typeface="Georgia"/>
              <a:buNone/>
            </a:pPr>
            <a:r>
              <a:rPr b="0" i="0" lang="en" sz="1100" u="none" cap="none" strike="noStrike">
                <a:solidFill>
                  <a:srgbClr val="E8E2D4"/>
                </a:solidFill>
                <a:latin typeface="Georgia"/>
                <a:ea typeface="Georgia"/>
                <a:cs typeface="Georgia"/>
                <a:sym typeface="Georgia"/>
              </a:rPr>
              <a:t>What do you notice about the structure of this response?</a:t>
            </a:r>
            <a:endParaRPr b="0" i="0" sz="1100" u="none" cap="none" strike="noStrike">
              <a:solidFill>
                <a:schemeClr val="dk1"/>
              </a:solidFill>
              <a:latin typeface="Calibri"/>
              <a:ea typeface="Calibri"/>
              <a:cs typeface="Calibri"/>
              <a:sym typeface="Calibri"/>
            </a:endParaRPr>
          </a:p>
        </p:txBody>
      </p:sp>
      <p:sp>
        <p:nvSpPr>
          <p:cNvPr id="332" name="Google Shape;332;p35"/>
          <p:cNvSpPr/>
          <p:nvPr/>
        </p:nvSpPr>
        <p:spPr>
          <a:xfrm>
            <a:off x="365760" y="4069080"/>
            <a:ext cx="4023360" cy="685800"/>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6A2A1A"/>
              </a:buClr>
              <a:buSzPts val="1000"/>
              <a:buFont typeface="Georgia"/>
              <a:buNone/>
            </a:pPr>
            <a:r>
              <a:rPr b="0" i="1" lang="en" sz="1000" u="none" cap="none" strike="noStrike">
                <a:solidFill>
                  <a:srgbClr val="6A2A1A"/>
                </a:solidFill>
                <a:latin typeface="Georgia"/>
                <a:ea typeface="Georgia"/>
                <a:cs typeface="Georgia"/>
                <a:sym typeface="Georgia"/>
              </a:rPr>
              <a:t>The danger: Looking for proof, not truth.</a:t>
            </a:r>
            <a:endParaRPr b="0" i="0" sz="1000" u="none" cap="none" strike="noStrike">
              <a:solidFill>
                <a:schemeClr val="dk1"/>
              </a:solidFill>
              <a:latin typeface="Calibri"/>
              <a:ea typeface="Calibri"/>
              <a:cs typeface="Calibri"/>
              <a:sym typeface="Calibri"/>
            </a:endParaRPr>
          </a:p>
        </p:txBody>
      </p:sp>
      <p:sp>
        <p:nvSpPr>
          <p:cNvPr id="333" name="Google Shape;333;p35"/>
          <p:cNvSpPr/>
          <p:nvPr/>
        </p:nvSpPr>
        <p:spPr>
          <a:xfrm>
            <a:off x="4663440" y="658368"/>
            <a:ext cx="4023360" cy="274320"/>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C4A882"/>
              </a:buClr>
              <a:buSzPts val="1200"/>
              <a:buFont typeface="Courier New"/>
              <a:buNone/>
            </a:pPr>
            <a:r>
              <a:rPr b="1" i="0" lang="en" sz="1200" u="none" cap="none" strike="noStrike">
                <a:solidFill>
                  <a:srgbClr val="C4A882"/>
                </a:solidFill>
                <a:latin typeface="Courier New"/>
                <a:ea typeface="Courier New"/>
                <a:cs typeface="Courier New"/>
                <a:sym typeface="Courier New"/>
              </a:rPr>
              <a:t>THE QUESTIONER</a:t>
            </a:r>
            <a:endParaRPr b="0" i="0" sz="1200" u="none" cap="none" strike="noStrike">
              <a:solidFill>
                <a:schemeClr val="dk1"/>
              </a:solidFill>
              <a:latin typeface="Calibri"/>
              <a:ea typeface="Calibri"/>
              <a:cs typeface="Calibri"/>
              <a:sym typeface="Calibri"/>
            </a:endParaRPr>
          </a:p>
        </p:txBody>
      </p:sp>
      <p:sp>
        <p:nvSpPr>
          <p:cNvPr id="334" name="Google Shape;334;p35"/>
          <p:cNvSpPr/>
          <p:nvPr/>
        </p:nvSpPr>
        <p:spPr>
          <a:xfrm>
            <a:off x="4663440" y="960120"/>
            <a:ext cx="4023360" cy="256032"/>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8A84A8"/>
              </a:buClr>
              <a:buSzPts val="1000"/>
              <a:buFont typeface="Courier New"/>
              <a:buNone/>
            </a:pPr>
            <a:r>
              <a:rPr b="0" i="0" lang="en" sz="1000" u="none" cap="none" strike="noStrike">
                <a:solidFill>
                  <a:srgbClr val="8A84A8"/>
                </a:solidFill>
                <a:latin typeface="Courier New"/>
                <a:ea typeface="Courier New"/>
                <a:cs typeface="Courier New"/>
                <a:sym typeface="Courier New"/>
              </a:rPr>
              <a:t>draws out what remains in shadow</a:t>
            </a:r>
            <a:endParaRPr b="0" i="0" sz="1000" u="none" cap="none" strike="noStrike">
              <a:solidFill>
                <a:schemeClr val="dk1"/>
              </a:solidFill>
              <a:latin typeface="Calibri"/>
              <a:ea typeface="Calibri"/>
              <a:cs typeface="Calibri"/>
              <a:sym typeface="Calibri"/>
            </a:endParaRPr>
          </a:p>
        </p:txBody>
      </p:sp>
      <p:sp>
        <p:nvSpPr>
          <p:cNvPr id="335" name="Google Shape;335;p35"/>
          <p:cNvSpPr/>
          <p:nvPr/>
        </p:nvSpPr>
        <p:spPr>
          <a:xfrm>
            <a:off x="4663440" y="1261872"/>
            <a:ext cx="4023360" cy="685800"/>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F5F0E8"/>
              </a:buClr>
              <a:buSzPts val="1100"/>
              <a:buFont typeface="Georgia"/>
              <a:buNone/>
            </a:pPr>
            <a:r>
              <a:rPr b="0" i="1" lang="en" sz="1100" u="none" cap="none" strike="noStrike">
                <a:solidFill>
                  <a:srgbClr val="F5F0E8"/>
                </a:solidFill>
                <a:latin typeface="Georgia"/>
                <a:ea typeface="Georgia"/>
                <a:cs typeface="Georgia"/>
                <a:sym typeface="Georgia"/>
              </a:rPr>
              <a:t>Tracks and draws out what’s absent; who is missing, what conditions were never named, what wasn’t said.</a:t>
            </a:r>
            <a:endParaRPr b="0" i="0" sz="1100" u="none" cap="none" strike="noStrike">
              <a:solidFill>
                <a:schemeClr val="dk1"/>
              </a:solidFill>
              <a:latin typeface="Calibri"/>
              <a:ea typeface="Calibri"/>
              <a:cs typeface="Calibri"/>
              <a:sym typeface="Calibri"/>
            </a:endParaRPr>
          </a:p>
        </p:txBody>
      </p:sp>
      <p:sp>
        <p:nvSpPr>
          <p:cNvPr id="336" name="Google Shape;336;p35"/>
          <p:cNvSpPr/>
          <p:nvPr/>
        </p:nvSpPr>
        <p:spPr>
          <a:xfrm>
            <a:off x="4754880" y="2029968"/>
            <a:ext cx="3840480" cy="365760"/>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E8E2D4"/>
              </a:buClr>
              <a:buSzPts val="1100"/>
              <a:buFont typeface="Georgia"/>
              <a:buNone/>
            </a:pPr>
            <a:r>
              <a:rPr b="0" i="0" lang="en" sz="1100" u="none" cap="none" strike="noStrike">
                <a:solidFill>
                  <a:srgbClr val="E8E2D4"/>
                </a:solidFill>
                <a:latin typeface="Georgia"/>
                <a:ea typeface="Georgia"/>
                <a:cs typeface="Georgia"/>
                <a:sym typeface="Georgia"/>
              </a:rPr>
              <a:t>What is absent?</a:t>
            </a:r>
            <a:endParaRPr b="0" i="0" sz="1100" u="none" cap="none" strike="noStrike">
              <a:solidFill>
                <a:schemeClr val="dk1"/>
              </a:solidFill>
              <a:latin typeface="Calibri"/>
              <a:ea typeface="Calibri"/>
              <a:cs typeface="Calibri"/>
              <a:sym typeface="Calibri"/>
            </a:endParaRPr>
          </a:p>
        </p:txBody>
      </p:sp>
      <p:sp>
        <p:nvSpPr>
          <p:cNvPr id="337" name="Google Shape;337;p35"/>
          <p:cNvSpPr/>
          <p:nvPr/>
        </p:nvSpPr>
        <p:spPr>
          <a:xfrm>
            <a:off x="4754880" y="2441448"/>
            <a:ext cx="3840480" cy="365760"/>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E8E2D4"/>
              </a:buClr>
              <a:buSzPts val="1100"/>
              <a:buFont typeface="Georgia"/>
              <a:buNone/>
            </a:pPr>
            <a:r>
              <a:rPr b="0" i="0" lang="en" sz="1100" u="none" cap="none" strike="noStrike">
                <a:solidFill>
                  <a:srgbClr val="E8E2D4"/>
                </a:solidFill>
                <a:latin typeface="Georgia"/>
                <a:ea typeface="Georgia"/>
                <a:cs typeface="Georgia"/>
                <a:sym typeface="Georgia"/>
              </a:rPr>
              <a:t>Who is missing?</a:t>
            </a:r>
            <a:endParaRPr b="0" i="0" sz="1100" u="none" cap="none" strike="noStrike">
              <a:solidFill>
                <a:schemeClr val="dk1"/>
              </a:solidFill>
              <a:latin typeface="Calibri"/>
              <a:ea typeface="Calibri"/>
              <a:cs typeface="Calibri"/>
              <a:sym typeface="Calibri"/>
            </a:endParaRPr>
          </a:p>
        </p:txBody>
      </p:sp>
      <p:sp>
        <p:nvSpPr>
          <p:cNvPr id="338" name="Google Shape;338;p35"/>
          <p:cNvSpPr/>
          <p:nvPr/>
        </p:nvSpPr>
        <p:spPr>
          <a:xfrm>
            <a:off x="4754880" y="2852928"/>
            <a:ext cx="3840480" cy="365760"/>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E8E2D4"/>
              </a:buClr>
              <a:buSzPts val="1100"/>
              <a:buFont typeface="Georgia"/>
              <a:buNone/>
            </a:pPr>
            <a:r>
              <a:rPr b="0" i="0" lang="en" sz="1100" u="none" cap="none" strike="noStrike">
                <a:solidFill>
                  <a:srgbClr val="E8E2D4"/>
                </a:solidFill>
                <a:latin typeface="Georgia"/>
                <a:ea typeface="Georgia"/>
                <a:cs typeface="Georgia"/>
                <a:sym typeface="Georgia"/>
              </a:rPr>
              <a:t>What conditions are not named?</a:t>
            </a:r>
            <a:endParaRPr b="0" i="0" sz="1100" u="none" cap="none" strike="noStrike">
              <a:solidFill>
                <a:schemeClr val="dk1"/>
              </a:solidFill>
              <a:latin typeface="Calibri"/>
              <a:ea typeface="Calibri"/>
              <a:cs typeface="Calibri"/>
              <a:sym typeface="Calibri"/>
            </a:endParaRPr>
          </a:p>
        </p:txBody>
      </p:sp>
      <p:sp>
        <p:nvSpPr>
          <p:cNvPr id="339" name="Google Shape;339;p35"/>
          <p:cNvSpPr/>
          <p:nvPr/>
        </p:nvSpPr>
        <p:spPr>
          <a:xfrm>
            <a:off x="4754880" y="3264408"/>
            <a:ext cx="3840480" cy="365760"/>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E8E2D4"/>
              </a:buClr>
              <a:buSzPts val="1100"/>
              <a:buFont typeface="Georgia"/>
              <a:buNone/>
            </a:pPr>
            <a:r>
              <a:rPr b="0" i="0" lang="en" sz="1100" u="none" cap="none" strike="noStrike">
                <a:solidFill>
                  <a:srgbClr val="E8E2D4"/>
                </a:solidFill>
                <a:latin typeface="Georgia"/>
                <a:ea typeface="Georgia"/>
                <a:cs typeface="Georgia"/>
                <a:sym typeface="Georgia"/>
              </a:rPr>
              <a:t>What wasn’t said?</a:t>
            </a:r>
            <a:endParaRPr b="0" i="0" sz="1100" u="none" cap="none" strike="noStrike">
              <a:solidFill>
                <a:schemeClr val="dk1"/>
              </a:solidFill>
              <a:latin typeface="Calibri"/>
              <a:ea typeface="Calibri"/>
              <a:cs typeface="Calibri"/>
              <a:sym typeface="Calibri"/>
            </a:endParaRPr>
          </a:p>
        </p:txBody>
      </p:sp>
      <p:sp>
        <p:nvSpPr>
          <p:cNvPr id="340" name="Google Shape;340;p35"/>
          <p:cNvSpPr/>
          <p:nvPr/>
        </p:nvSpPr>
        <p:spPr>
          <a:xfrm>
            <a:off x="4663440" y="4069080"/>
            <a:ext cx="4023360" cy="685800"/>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6A2A1A"/>
              </a:buClr>
              <a:buSzPts val="1000"/>
              <a:buFont typeface="Georgia"/>
              <a:buNone/>
            </a:pPr>
            <a:r>
              <a:rPr b="0" i="1" lang="en" sz="1000" u="none" cap="none" strike="noStrike">
                <a:solidFill>
                  <a:srgbClr val="6A2A1A"/>
                </a:solidFill>
                <a:latin typeface="Georgia"/>
                <a:ea typeface="Georgia"/>
                <a:cs typeface="Georgia"/>
                <a:sym typeface="Georgia"/>
              </a:rPr>
              <a:t>The danger: Not having one. In any group, any system, any decision — if nobody holds this role, what’s absent stays absent.</a:t>
            </a:r>
            <a:endParaRPr b="0" i="0" sz="1000" u="none" cap="none" strike="noStrike">
              <a:solidFill>
                <a:schemeClr val="dk1"/>
              </a:solidFill>
              <a:latin typeface="Calibri"/>
              <a:ea typeface="Calibri"/>
              <a:cs typeface="Calibri"/>
              <a:sym typeface="Calibri"/>
            </a:endParaRPr>
          </a:p>
        </p:txBody>
      </p:sp>
      <p:cxnSp>
        <p:nvCxnSpPr>
          <p:cNvPr id="341" name="Google Shape;341;p35"/>
          <p:cNvCxnSpPr/>
          <p:nvPr/>
        </p:nvCxnSpPr>
        <p:spPr>
          <a:xfrm>
            <a:off x="4462272" y="658368"/>
            <a:ext cx="0" cy="4114800"/>
          </a:xfrm>
          <a:prstGeom prst="straightConnector1">
            <a:avLst/>
          </a:prstGeom>
          <a:noFill/>
          <a:ln cap="flat" cmpd="sng" w="9525">
            <a:solidFill>
              <a:srgbClr val="C4A882">
                <a:alpha val="40000"/>
              </a:srgbClr>
            </a:solidFill>
            <a:prstDash val="solid"/>
            <a:round/>
            <a:headEnd len="sm" w="sm" type="none"/>
            <a:tailEnd len="sm" w="sm" type="none"/>
          </a:ln>
        </p:spPr>
      </p:cxn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2D2654"/>
        </a:solidFill>
      </p:bgPr>
    </p:bg>
    <p:spTree>
      <p:nvGrpSpPr>
        <p:cNvPr id="72" name="Shape 72"/>
        <p:cNvGrpSpPr/>
        <p:nvPr/>
      </p:nvGrpSpPr>
      <p:grpSpPr>
        <a:xfrm>
          <a:off x="0" y="0"/>
          <a:ext cx="0" cy="0"/>
          <a:chOff x="0" y="0"/>
          <a:chExt cx="0" cy="0"/>
        </a:xfrm>
      </p:grpSpPr>
      <p:sp>
        <p:nvSpPr>
          <p:cNvPr id="73" name="Google Shape;73;p17"/>
          <p:cNvSpPr/>
          <p:nvPr/>
        </p:nvSpPr>
        <p:spPr>
          <a:xfrm>
            <a:off x="457200" y="256032"/>
            <a:ext cx="8229600" cy="201168"/>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C4A882"/>
              </a:buClr>
              <a:buSzPts val="800"/>
              <a:buFont typeface="Courier New"/>
              <a:buNone/>
            </a:pPr>
            <a:r>
              <a:rPr b="0" i="0" lang="en" sz="800" u="none" cap="none" strike="noStrike">
                <a:solidFill>
                  <a:srgbClr val="C4A882"/>
                </a:solidFill>
                <a:latin typeface="Courier New"/>
                <a:ea typeface="Courier New"/>
                <a:cs typeface="Courier New"/>
                <a:sym typeface="Courier New"/>
              </a:rPr>
              <a:t>A REAL TEACHER CONSTRAINT</a:t>
            </a:r>
            <a:endParaRPr b="0" i="0" sz="800" u="none" cap="none" strike="noStrike">
              <a:solidFill>
                <a:schemeClr val="dk1"/>
              </a:solidFill>
              <a:latin typeface="Calibri"/>
              <a:ea typeface="Calibri"/>
              <a:cs typeface="Calibri"/>
              <a:sym typeface="Calibri"/>
            </a:endParaRPr>
          </a:p>
        </p:txBody>
      </p:sp>
      <p:cxnSp>
        <p:nvCxnSpPr>
          <p:cNvPr id="74" name="Google Shape;74;p17"/>
          <p:cNvCxnSpPr/>
          <p:nvPr/>
        </p:nvCxnSpPr>
        <p:spPr>
          <a:xfrm>
            <a:off x="457200" y="512064"/>
            <a:ext cx="1097280" cy="0"/>
          </a:xfrm>
          <a:prstGeom prst="straightConnector1">
            <a:avLst/>
          </a:prstGeom>
          <a:noFill/>
          <a:ln cap="flat" cmpd="sng" w="9525">
            <a:solidFill>
              <a:srgbClr val="C4A882"/>
            </a:solidFill>
            <a:prstDash val="solid"/>
            <a:round/>
            <a:headEnd len="sm" w="sm" type="none"/>
            <a:tailEnd len="sm" w="sm" type="none"/>
          </a:ln>
        </p:spPr>
      </p:cxnSp>
      <p:sp>
        <p:nvSpPr>
          <p:cNvPr id="75" name="Google Shape;75;p17"/>
          <p:cNvSpPr/>
          <p:nvPr/>
        </p:nvSpPr>
        <p:spPr>
          <a:xfrm>
            <a:off x="548650" y="749800"/>
            <a:ext cx="8046600" cy="2232300"/>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F5F0E8"/>
              </a:buClr>
              <a:buSzPts val="2600"/>
              <a:buFont typeface="Georgia"/>
              <a:buNone/>
            </a:pPr>
            <a:r>
              <a:rPr b="0" i="0" lang="en" sz="2600" u="none" cap="none" strike="noStrike">
                <a:solidFill>
                  <a:srgbClr val="F5F0E8"/>
                </a:solidFill>
                <a:latin typeface="Georgia"/>
                <a:ea typeface="Georgia"/>
                <a:cs typeface="Georgia"/>
                <a:sym typeface="Georgia"/>
              </a:rPr>
              <a:t>Yo</a:t>
            </a:r>
            <a:r>
              <a:rPr lang="en" sz="2600">
                <a:solidFill>
                  <a:srgbClr val="F5F0E8"/>
                </a:solidFill>
                <a:latin typeface="Georgia"/>
                <a:ea typeface="Georgia"/>
                <a:cs typeface="Georgia"/>
                <a:sym typeface="Georgia"/>
              </a:rPr>
              <a:t>u'</a:t>
            </a:r>
            <a:r>
              <a:rPr b="0" i="0" lang="en" sz="2600" u="none" cap="none" strike="noStrike">
                <a:solidFill>
                  <a:srgbClr val="F5F0E8"/>
                </a:solidFill>
                <a:latin typeface="Georgia"/>
                <a:ea typeface="Georgia"/>
                <a:cs typeface="Georgia"/>
                <a:sym typeface="Georgia"/>
              </a:rPr>
              <a:t>re planning tomorrow's math lesson. There's a fire drill scheduled mid-class. Student</a:t>
            </a:r>
            <a:r>
              <a:rPr lang="en" sz="2600">
                <a:solidFill>
                  <a:srgbClr val="F5F0E8"/>
                </a:solidFill>
                <a:latin typeface="Georgia"/>
                <a:ea typeface="Georgia"/>
                <a:cs typeface="Georgia"/>
                <a:sym typeface="Georgia"/>
              </a:rPr>
              <a:t>s always come back dysregulated. Usually you just let them on the computers until the period ends. </a:t>
            </a:r>
            <a:br>
              <a:rPr lang="en" sz="2600">
                <a:solidFill>
                  <a:srgbClr val="F5F0E8"/>
                </a:solidFill>
                <a:latin typeface="Georgia"/>
                <a:ea typeface="Georgia"/>
                <a:cs typeface="Georgia"/>
                <a:sym typeface="Georgia"/>
              </a:rPr>
            </a:br>
            <a:br>
              <a:rPr lang="en" sz="1000">
                <a:solidFill>
                  <a:srgbClr val="F5F0E8"/>
                </a:solidFill>
                <a:latin typeface="Georgia"/>
                <a:ea typeface="Georgia"/>
                <a:cs typeface="Georgia"/>
                <a:sym typeface="Georgia"/>
              </a:rPr>
            </a:br>
            <a:r>
              <a:rPr lang="en" sz="2600">
                <a:solidFill>
                  <a:srgbClr val="F5F0E8"/>
                </a:solidFill>
                <a:latin typeface="Georgia"/>
                <a:ea typeface="Georgia"/>
                <a:cs typeface="Georgia"/>
                <a:sym typeface="Georgia"/>
              </a:rPr>
              <a:t>You'd like it to go differently this time. </a:t>
            </a:r>
            <a:endParaRPr sz="2600">
              <a:solidFill>
                <a:srgbClr val="F5F0E8"/>
              </a:solidFill>
              <a:latin typeface="Georgia"/>
              <a:ea typeface="Georgia"/>
              <a:cs typeface="Georgia"/>
              <a:sym typeface="Georgia"/>
            </a:endParaRPr>
          </a:p>
        </p:txBody>
      </p:sp>
      <p:sp>
        <p:nvSpPr>
          <p:cNvPr id="76" name="Google Shape;76;p17"/>
          <p:cNvSpPr/>
          <p:nvPr/>
        </p:nvSpPr>
        <p:spPr>
          <a:xfrm>
            <a:off x="457200" y="3383280"/>
            <a:ext cx="8229600" cy="1417320"/>
          </a:xfrm>
          <a:prstGeom prst="rect">
            <a:avLst/>
          </a:prstGeom>
          <a:solidFill>
            <a:srgbClr val="C4A882">
              <a:alpha val="12156"/>
            </a:srgbClr>
          </a:solidFill>
          <a:ln cap="flat" cmpd="sng" w="9525">
            <a:solidFill>
              <a:srgbClr val="C4A88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7" name="Google Shape;77;p17"/>
          <p:cNvSpPr/>
          <p:nvPr/>
        </p:nvSpPr>
        <p:spPr>
          <a:xfrm>
            <a:off x="640080" y="3493008"/>
            <a:ext cx="7863840" cy="1097280"/>
          </a:xfrm>
          <a:prstGeom prst="rect">
            <a:avLst/>
          </a:prstGeom>
          <a:noFill/>
          <a:ln>
            <a:noFill/>
          </a:ln>
        </p:spPr>
        <p:txBody>
          <a:bodyPr anchorCtr="0" anchor="ctr" bIns="0" lIns="0" spcFirstLastPara="1" rIns="0" wrap="square" tIns="0">
            <a:noAutofit/>
          </a:bodyPr>
          <a:lstStyle/>
          <a:p>
            <a:pPr indent="0" lvl="0" marL="0" marR="0" rtl="0" algn="ctr">
              <a:spcBef>
                <a:spcPts val="0"/>
              </a:spcBef>
              <a:spcAft>
                <a:spcPts val="0"/>
              </a:spcAft>
              <a:buClr>
                <a:srgbClr val="F5F0E8"/>
              </a:buClr>
              <a:buSzPts val="2200"/>
              <a:buFont typeface="Georgia"/>
              <a:buNone/>
            </a:pPr>
            <a:r>
              <a:rPr b="0" i="1" lang="en" sz="2200" u="none" cap="none" strike="noStrike">
                <a:solidFill>
                  <a:srgbClr val="F5F0E8"/>
                </a:solidFill>
                <a:latin typeface="Georgia"/>
                <a:ea typeface="Georgia"/>
                <a:cs typeface="Georgia"/>
                <a:sym typeface="Georgia"/>
              </a:rPr>
              <a:t>You don’t know what to do.</a:t>
            </a:r>
            <a:endParaRPr b="0" i="0" sz="2200" u="none" cap="none" strike="noStrike">
              <a:solidFill>
                <a:schemeClr val="dk1"/>
              </a:solidFill>
              <a:latin typeface="Calibri"/>
              <a:ea typeface="Calibri"/>
              <a:cs typeface="Calibri"/>
              <a:sym typeface="Calibri"/>
            </a:endParaRPr>
          </a:p>
          <a:p>
            <a:pPr indent="0" lvl="0" marL="0" marR="0" rtl="0" algn="ctr">
              <a:spcBef>
                <a:spcPts val="0"/>
              </a:spcBef>
              <a:spcAft>
                <a:spcPts val="0"/>
              </a:spcAft>
              <a:buClr>
                <a:srgbClr val="F5F0E8"/>
              </a:buClr>
              <a:buSzPts val="2200"/>
              <a:buFont typeface="Georgia"/>
              <a:buNone/>
            </a:pPr>
            <a:r>
              <a:rPr b="0" i="1" lang="en" sz="2200" u="none" cap="none" strike="noStrike">
                <a:solidFill>
                  <a:srgbClr val="F5F0E8"/>
                </a:solidFill>
                <a:latin typeface="Georgia"/>
                <a:ea typeface="Georgia"/>
                <a:cs typeface="Georgia"/>
                <a:sym typeface="Georgia"/>
              </a:rPr>
              <a:t>So you ask an AI.</a:t>
            </a:r>
            <a:endParaRPr b="0" i="0" sz="2200" u="none" cap="none" strike="noStrike">
              <a:solidFill>
                <a:schemeClr val="dk1"/>
              </a:solidFill>
              <a:latin typeface="Calibri"/>
              <a:ea typeface="Calibri"/>
              <a:cs typeface="Calibri"/>
              <a:sym typeface="Calibri"/>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1A1535"/>
        </a:solidFill>
      </p:bgPr>
    </p:bg>
    <p:spTree>
      <p:nvGrpSpPr>
        <p:cNvPr id="82" name="Shape 82"/>
        <p:cNvGrpSpPr/>
        <p:nvPr/>
      </p:nvGrpSpPr>
      <p:grpSpPr>
        <a:xfrm>
          <a:off x="0" y="0"/>
          <a:ext cx="0" cy="0"/>
          <a:chOff x="0" y="0"/>
          <a:chExt cx="0" cy="0"/>
        </a:xfrm>
      </p:grpSpPr>
      <p:sp>
        <p:nvSpPr>
          <p:cNvPr id="83" name="Google Shape;83;p18"/>
          <p:cNvSpPr/>
          <p:nvPr/>
        </p:nvSpPr>
        <p:spPr>
          <a:xfrm>
            <a:off x="457200" y="256032"/>
            <a:ext cx="8229600" cy="201168"/>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C4A882"/>
              </a:buClr>
              <a:buSzPts val="800"/>
              <a:buFont typeface="Courier New"/>
              <a:buNone/>
            </a:pPr>
            <a:r>
              <a:rPr b="0" i="0" lang="en" sz="800" u="none" cap="none" strike="noStrike">
                <a:solidFill>
                  <a:srgbClr val="C4A882"/>
                </a:solidFill>
                <a:latin typeface="Courier New"/>
                <a:ea typeface="Courier New"/>
                <a:cs typeface="Courier New"/>
                <a:sym typeface="Courier New"/>
              </a:rPr>
              <a:t>THE QUESTION WE ASK</a:t>
            </a:r>
            <a:endParaRPr b="0" i="0" sz="800" u="none" cap="none" strike="noStrike">
              <a:solidFill>
                <a:schemeClr val="dk1"/>
              </a:solidFill>
              <a:latin typeface="Calibri"/>
              <a:ea typeface="Calibri"/>
              <a:cs typeface="Calibri"/>
              <a:sym typeface="Calibri"/>
            </a:endParaRPr>
          </a:p>
        </p:txBody>
      </p:sp>
      <p:cxnSp>
        <p:nvCxnSpPr>
          <p:cNvPr id="84" name="Google Shape;84;p18"/>
          <p:cNvCxnSpPr/>
          <p:nvPr/>
        </p:nvCxnSpPr>
        <p:spPr>
          <a:xfrm>
            <a:off x="457200" y="512064"/>
            <a:ext cx="1097280" cy="0"/>
          </a:xfrm>
          <a:prstGeom prst="straightConnector1">
            <a:avLst/>
          </a:prstGeom>
          <a:noFill/>
          <a:ln cap="flat" cmpd="sng" w="9525">
            <a:solidFill>
              <a:srgbClr val="C4A882"/>
            </a:solidFill>
            <a:prstDash val="solid"/>
            <a:round/>
            <a:headEnd len="sm" w="sm" type="none"/>
            <a:tailEnd len="sm" w="sm" type="none"/>
          </a:ln>
        </p:spPr>
      </p:cxnSp>
      <p:sp>
        <p:nvSpPr>
          <p:cNvPr id="85" name="Google Shape;85;p18"/>
          <p:cNvSpPr/>
          <p:nvPr/>
        </p:nvSpPr>
        <p:spPr>
          <a:xfrm>
            <a:off x="640075" y="822927"/>
            <a:ext cx="7863900" cy="2569200"/>
          </a:xfrm>
          <a:prstGeom prst="rect">
            <a:avLst/>
          </a:prstGeom>
          <a:noFill/>
          <a:ln>
            <a:noFill/>
          </a:ln>
        </p:spPr>
        <p:txBody>
          <a:bodyPr anchorCtr="0" anchor="ctr" bIns="0" lIns="0" spcFirstLastPara="1" rIns="0" wrap="square" tIns="0">
            <a:noAutofit/>
          </a:bodyPr>
          <a:lstStyle/>
          <a:p>
            <a:pPr indent="0" lvl="0" marL="0" rtl="0" algn="l">
              <a:spcBef>
                <a:spcPts val="0"/>
              </a:spcBef>
              <a:spcAft>
                <a:spcPts val="0"/>
              </a:spcAft>
              <a:buClr>
                <a:srgbClr val="F5F0E8"/>
              </a:buClr>
              <a:buSzPts val="2200"/>
              <a:buFont typeface="Georgia"/>
              <a:buNone/>
            </a:pPr>
            <a:r>
              <a:t/>
            </a:r>
            <a:endParaRPr sz="4200">
              <a:solidFill>
                <a:schemeClr val="dk1"/>
              </a:solidFill>
              <a:latin typeface="Calibri"/>
              <a:ea typeface="Calibri"/>
              <a:cs typeface="Calibri"/>
              <a:sym typeface="Calibri"/>
            </a:endParaRPr>
          </a:p>
          <a:p>
            <a:pPr indent="0" lvl="0" marL="0" marR="0" rtl="0" algn="ctr">
              <a:spcBef>
                <a:spcPts val="0"/>
              </a:spcBef>
              <a:spcAft>
                <a:spcPts val="0"/>
              </a:spcAft>
              <a:buClr>
                <a:srgbClr val="F5F0E8"/>
              </a:buClr>
              <a:buSzPts val="2200"/>
              <a:buFont typeface="Georgia"/>
              <a:buNone/>
            </a:pPr>
            <a:r>
              <a:rPr b="0" i="1" lang="en" sz="4200" u="none" cap="none" strike="noStrike">
                <a:solidFill>
                  <a:srgbClr val="F5F0E8"/>
                </a:solidFill>
                <a:latin typeface="Georgia"/>
                <a:ea typeface="Georgia"/>
                <a:cs typeface="Georgia"/>
                <a:sym typeface="Georgia"/>
              </a:rPr>
              <a:t>“How can I re-engage students after a fire drill?</a:t>
            </a:r>
            <a:endParaRPr b="0" i="0" sz="4200" u="none" cap="none" strike="noStrike">
              <a:solidFill>
                <a:schemeClr val="dk1"/>
              </a:solidFill>
              <a:latin typeface="Calibri"/>
              <a:ea typeface="Calibri"/>
              <a:cs typeface="Calibri"/>
              <a:sym typeface="Calibri"/>
            </a:endParaRPr>
          </a:p>
          <a:p>
            <a:pPr indent="0" lvl="0" marL="0" marR="0" rtl="0" algn="ctr">
              <a:spcBef>
                <a:spcPts val="0"/>
              </a:spcBef>
              <a:spcAft>
                <a:spcPts val="0"/>
              </a:spcAft>
              <a:buClr>
                <a:srgbClr val="F5F0E8"/>
              </a:buClr>
              <a:buSzPts val="2200"/>
              <a:buFont typeface="Georgia"/>
              <a:buNone/>
            </a:pPr>
            <a:r>
              <a:rPr b="0" i="1" lang="en" sz="4200" u="none" cap="none" strike="noStrike">
                <a:solidFill>
                  <a:srgbClr val="F5F0E8"/>
                </a:solidFill>
                <a:latin typeface="Georgia"/>
                <a:ea typeface="Georgia"/>
                <a:cs typeface="Georgia"/>
                <a:sym typeface="Georgia"/>
              </a:rPr>
              <a:t>Give me 3 strategies.”</a:t>
            </a:r>
            <a:endParaRPr b="0" i="0" sz="4200" u="none" cap="none" strike="noStrike">
              <a:solidFill>
                <a:schemeClr val="dk1"/>
              </a:solidFill>
              <a:latin typeface="Calibri"/>
              <a:ea typeface="Calibri"/>
              <a:cs typeface="Calibri"/>
              <a:sym typeface="Calibri"/>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1A1535"/>
        </a:solidFill>
      </p:bgPr>
    </p:bg>
    <p:spTree>
      <p:nvGrpSpPr>
        <p:cNvPr id="90" name="Shape 90"/>
        <p:cNvGrpSpPr/>
        <p:nvPr/>
      </p:nvGrpSpPr>
      <p:grpSpPr>
        <a:xfrm>
          <a:off x="0" y="0"/>
          <a:ext cx="0" cy="0"/>
          <a:chOff x="0" y="0"/>
          <a:chExt cx="0" cy="0"/>
        </a:xfrm>
      </p:grpSpPr>
      <p:sp>
        <p:nvSpPr>
          <p:cNvPr id="91" name="Google Shape;91;p19"/>
          <p:cNvSpPr/>
          <p:nvPr/>
        </p:nvSpPr>
        <p:spPr>
          <a:xfrm>
            <a:off x="457200" y="256032"/>
            <a:ext cx="8229600" cy="201168"/>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C4A882"/>
              </a:buClr>
              <a:buSzPts val="800"/>
              <a:buFont typeface="Courier New"/>
              <a:buNone/>
            </a:pPr>
            <a:r>
              <a:rPr b="0" i="0" lang="en" sz="800" u="none" cap="none" strike="noStrike">
                <a:solidFill>
                  <a:srgbClr val="C4A882"/>
                </a:solidFill>
                <a:latin typeface="Courier New"/>
                <a:ea typeface="Courier New"/>
                <a:cs typeface="Courier New"/>
                <a:sym typeface="Courier New"/>
              </a:rPr>
              <a:t>CONFIDENT NONSENSE</a:t>
            </a:r>
            <a:endParaRPr b="0" i="0" sz="800" u="none" cap="none" strike="noStrike">
              <a:solidFill>
                <a:schemeClr val="dk1"/>
              </a:solidFill>
              <a:latin typeface="Calibri"/>
              <a:ea typeface="Calibri"/>
              <a:cs typeface="Calibri"/>
              <a:sym typeface="Calibri"/>
            </a:endParaRPr>
          </a:p>
        </p:txBody>
      </p:sp>
      <p:cxnSp>
        <p:nvCxnSpPr>
          <p:cNvPr id="92" name="Google Shape;92;p19"/>
          <p:cNvCxnSpPr/>
          <p:nvPr/>
        </p:nvCxnSpPr>
        <p:spPr>
          <a:xfrm>
            <a:off x="457200" y="512064"/>
            <a:ext cx="1097280" cy="0"/>
          </a:xfrm>
          <a:prstGeom prst="straightConnector1">
            <a:avLst/>
          </a:prstGeom>
          <a:noFill/>
          <a:ln cap="flat" cmpd="sng" w="9525">
            <a:solidFill>
              <a:srgbClr val="C4A882"/>
            </a:solidFill>
            <a:prstDash val="solid"/>
            <a:round/>
            <a:headEnd len="sm" w="sm" type="none"/>
            <a:tailEnd len="sm" w="sm" type="none"/>
          </a:ln>
        </p:spPr>
      </p:cxnSp>
      <p:sp>
        <p:nvSpPr>
          <p:cNvPr id="93" name="Google Shape;93;p19"/>
          <p:cNvSpPr/>
          <p:nvPr/>
        </p:nvSpPr>
        <p:spPr>
          <a:xfrm>
            <a:off x="640080" y="822960"/>
            <a:ext cx="7863840" cy="3840480"/>
          </a:xfrm>
          <a:prstGeom prst="rect">
            <a:avLst/>
          </a:prstGeom>
          <a:noFill/>
          <a:ln>
            <a:noFill/>
          </a:ln>
        </p:spPr>
        <p:txBody>
          <a:bodyPr anchorCtr="0" anchor="ctr" bIns="0" lIns="0" spcFirstLastPara="1" rIns="0" wrap="square" tIns="0">
            <a:noAutofit/>
          </a:bodyPr>
          <a:lstStyle/>
          <a:p>
            <a:pPr indent="0" lvl="0" marL="0" marR="0" rtl="0" algn="ctr">
              <a:spcBef>
                <a:spcPts val="0"/>
              </a:spcBef>
              <a:spcAft>
                <a:spcPts val="0"/>
              </a:spcAft>
              <a:buClr>
                <a:srgbClr val="F5F0E8"/>
              </a:buClr>
              <a:buSzPts val="3400"/>
              <a:buFont typeface="Georgia"/>
              <a:buNone/>
            </a:pPr>
            <a:r>
              <a:rPr b="0" i="1" lang="en" sz="4200" u="none" cap="none" strike="noStrike">
                <a:solidFill>
                  <a:srgbClr val="F5F0E8"/>
                </a:solidFill>
                <a:latin typeface="Georgia"/>
                <a:ea typeface="Georgia"/>
                <a:cs typeface="Georgia"/>
                <a:sym typeface="Georgia"/>
              </a:rPr>
              <a:t>An answer that sounds complete </a:t>
            </a:r>
            <a:endParaRPr b="0" i="0" sz="4200" u="none" cap="none" strike="noStrike">
              <a:solidFill>
                <a:schemeClr val="dk1"/>
              </a:solidFill>
              <a:latin typeface="Calibri"/>
              <a:ea typeface="Calibri"/>
              <a:cs typeface="Calibri"/>
              <a:sym typeface="Calibri"/>
            </a:endParaRPr>
          </a:p>
          <a:p>
            <a:pPr indent="0" lvl="0" marL="0" marR="0" rtl="0" algn="ctr">
              <a:spcBef>
                <a:spcPts val="0"/>
              </a:spcBef>
              <a:spcAft>
                <a:spcPts val="0"/>
              </a:spcAft>
              <a:buClr>
                <a:srgbClr val="F5F0E8"/>
              </a:buClr>
              <a:buSzPts val="3400"/>
              <a:buFont typeface="Georgia"/>
              <a:buNone/>
            </a:pPr>
            <a:r>
              <a:rPr i="1" lang="en" sz="4200">
                <a:solidFill>
                  <a:srgbClr val="F5F0E8"/>
                </a:solidFill>
                <a:latin typeface="Georgia"/>
                <a:ea typeface="Georgia"/>
                <a:cs typeface="Georgia"/>
                <a:sym typeface="Georgia"/>
              </a:rPr>
              <a:t>F</a:t>
            </a:r>
            <a:r>
              <a:rPr b="0" i="1" lang="en" sz="4200" u="none" cap="none" strike="noStrike">
                <a:solidFill>
                  <a:srgbClr val="F5F0E8"/>
                </a:solidFill>
                <a:latin typeface="Georgia"/>
                <a:ea typeface="Georgia"/>
                <a:cs typeface="Georgia"/>
                <a:sym typeface="Georgia"/>
              </a:rPr>
              <a:t>luent, structured, </a:t>
            </a:r>
            <a:r>
              <a:rPr i="1" lang="en" sz="4200">
                <a:solidFill>
                  <a:srgbClr val="F5F0E8"/>
                </a:solidFill>
                <a:latin typeface="Georgia"/>
                <a:ea typeface="Georgia"/>
                <a:cs typeface="Georgia"/>
                <a:sym typeface="Georgia"/>
              </a:rPr>
              <a:t>convincing</a:t>
            </a:r>
            <a:endParaRPr b="0" i="0" sz="4200" u="none" cap="none" strike="noStrike">
              <a:solidFill>
                <a:schemeClr val="dk1"/>
              </a:solidFill>
              <a:latin typeface="Calibri"/>
              <a:ea typeface="Calibri"/>
              <a:cs typeface="Calibri"/>
              <a:sym typeface="Calibri"/>
            </a:endParaRPr>
          </a:p>
          <a:p>
            <a:pPr indent="0" lvl="0" marL="0" marR="0" rtl="0" algn="ctr">
              <a:spcBef>
                <a:spcPts val="0"/>
              </a:spcBef>
              <a:spcAft>
                <a:spcPts val="0"/>
              </a:spcAft>
              <a:buClr>
                <a:schemeClr val="dk1"/>
              </a:buClr>
              <a:buSzPts val="3400"/>
              <a:buFont typeface="Calibri"/>
              <a:buNone/>
            </a:pPr>
            <a:r>
              <a:t/>
            </a:r>
            <a:endParaRPr b="0" i="0" sz="4200" u="none" cap="none" strike="noStrike">
              <a:solidFill>
                <a:schemeClr val="dk1"/>
              </a:solidFill>
              <a:latin typeface="Calibri"/>
              <a:ea typeface="Calibri"/>
              <a:cs typeface="Calibri"/>
              <a:sym typeface="Calibri"/>
            </a:endParaRPr>
          </a:p>
          <a:p>
            <a:pPr indent="0" lvl="0" marL="0" marR="0" rtl="0" algn="ctr">
              <a:spcBef>
                <a:spcPts val="0"/>
              </a:spcBef>
              <a:spcAft>
                <a:spcPts val="0"/>
              </a:spcAft>
              <a:buClr>
                <a:srgbClr val="F5F0E8"/>
              </a:buClr>
              <a:buSzPts val="3400"/>
              <a:buFont typeface="Georgia"/>
              <a:buNone/>
            </a:pPr>
            <a:r>
              <a:rPr b="0" i="1" lang="en" sz="4200" u="none" cap="none" strike="noStrike">
                <a:solidFill>
                  <a:srgbClr val="F5F0E8"/>
                </a:solidFill>
                <a:latin typeface="Georgia"/>
                <a:ea typeface="Georgia"/>
                <a:cs typeface="Georgia"/>
                <a:sym typeface="Georgia"/>
              </a:rPr>
              <a:t>Until </a:t>
            </a:r>
            <a:r>
              <a:rPr i="1" lang="en" sz="4200">
                <a:solidFill>
                  <a:srgbClr val="F5F0E8"/>
                </a:solidFill>
                <a:latin typeface="Georgia"/>
                <a:ea typeface="Georgia"/>
                <a:cs typeface="Georgia"/>
                <a:sym typeface="Georgia"/>
              </a:rPr>
              <a:t>you poke it.</a:t>
            </a:r>
            <a:endParaRPr b="0" i="0" sz="4200" u="none" cap="none" strike="noStrike">
              <a:solidFill>
                <a:schemeClr val="dk1"/>
              </a:solidFill>
              <a:latin typeface="Calibri"/>
              <a:ea typeface="Calibri"/>
              <a:cs typeface="Calibri"/>
              <a:sym typeface="Calibri"/>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1A1535"/>
        </a:solidFill>
      </p:bgPr>
    </p:bg>
    <p:spTree>
      <p:nvGrpSpPr>
        <p:cNvPr id="98" name="Shape 98"/>
        <p:cNvGrpSpPr/>
        <p:nvPr/>
      </p:nvGrpSpPr>
      <p:grpSpPr>
        <a:xfrm>
          <a:off x="0" y="0"/>
          <a:ext cx="0" cy="0"/>
          <a:chOff x="0" y="0"/>
          <a:chExt cx="0" cy="0"/>
        </a:xfrm>
      </p:grpSpPr>
      <p:sp>
        <p:nvSpPr>
          <p:cNvPr id="99" name="Google Shape;99;p20"/>
          <p:cNvSpPr/>
          <p:nvPr/>
        </p:nvSpPr>
        <p:spPr>
          <a:xfrm>
            <a:off x="457200" y="256032"/>
            <a:ext cx="8229600" cy="2013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C4A882"/>
              </a:buClr>
              <a:buSzPts val="800"/>
              <a:buFont typeface="Courier New"/>
              <a:buNone/>
            </a:pPr>
            <a:r>
              <a:rPr b="0" i="0" lang="en" sz="800" u="none" cap="none" strike="noStrike">
                <a:solidFill>
                  <a:srgbClr val="C4A882"/>
                </a:solidFill>
                <a:latin typeface="Courier New"/>
                <a:ea typeface="Courier New"/>
                <a:cs typeface="Courier New"/>
                <a:sym typeface="Courier New"/>
              </a:rPr>
              <a:t>CONFIDENT NONSENSE</a:t>
            </a:r>
            <a:endParaRPr b="0" i="0" sz="800" u="none" cap="none" strike="noStrike">
              <a:solidFill>
                <a:schemeClr val="dk1"/>
              </a:solidFill>
              <a:latin typeface="Calibri"/>
              <a:ea typeface="Calibri"/>
              <a:cs typeface="Calibri"/>
              <a:sym typeface="Calibri"/>
            </a:endParaRPr>
          </a:p>
        </p:txBody>
      </p:sp>
      <p:cxnSp>
        <p:nvCxnSpPr>
          <p:cNvPr id="100" name="Google Shape;100;p20"/>
          <p:cNvCxnSpPr/>
          <p:nvPr/>
        </p:nvCxnSpPr>
        <p:spPr>
          <a:xfrm>
            <a:off x="457200" y="512064"/>
            <a:ext cx="1097400" cy="0"/>
          </a:xfrm>
          <a:prstGeom prst="straightConnector1">
            <a:avLst/>
          </a:prstGeom>
          <a:noFill/>
          <a:ln cap="flat" cmpd="sng" w="9525">
            <a:solidFill>
              <a:srgbClr val="C4A882"/>
            </a:solidFill>
            <a:prstDash val="solid"/>
            <a:round/>
            <a:headEnd len="sm" w="sm" type="none"/>
            <a:tailEnd len="sm" w="sm" type="none"/>
          </a:ln>
        </p:spPr>
      </p:cxnSp>
      <p:sp>
        <p:nvSpPr>
          <p:cNvPr id="101" name="Google Shape;101;p20"/>
          <p:cNvSpPr/>
          <p:nvPr/>
        </p:nvSpPr>
        <p:spPr>
          <a:xfrm>
            <a:off x="640075" y="1109250"/>
            <a:ext cx="7863900" cy="3202200"/>
          </a:xfrm>
          <a:prstGeom prst="rect">
            <a:avLst/>
          </a:prstGeom>
          <a:noFill/>
          <a:ln>
            <a:noFill/>
          </a:ln>
        </p:spPr>
        <p:txBody>
          <a:bodyPr anchorCtr="0" anchor="ctr" bIns="0" lIns="0" spcFirstLastPara="1" rIns="0" wrap="square" tIns="0">
            <a:noAutofit/>
          </a:bodyPr>
          <a:lstStyle/>
          <a:p>
            <a:pPr indent="0" lvl="0" marL="0" marR="0" rtl="0" algn="ctr">
              <a:spcBef>
                <a:spcPts val="0"/>
              </a:spcBef>
              <a:spcAft>
                <a:spcPts val="0"/>
              </a:spcAft>
              <a:buClr>
                <a:srgbClr val="F5F0E8"/>
              </a:buClr>
              <a:buSzPts val="3400"/>
              <a:buFont typeface="Georgia"/>
              <a:buNone/>
            </a:pPr>
            <a:r>
              <a:rPr i="1" lang="en" sz="7800">
                <a:solidFill>
                  <a:srgbClr val="F5F0E8"/>
                </a:solidFill>
                <a:latin typeface="Georgia"/>
                <a:ea typeface="Georgia"/>
                <a:cs typeface="Georgia"/>
                <a:sym typeface="Georgia"/>
              </a:rPr>
              <a:t>How do we evaluate a claim?</a:t>
            </a:r>
            <a:endParaRPr b="0" i="0" sz="7800" u="none" cap="none" strike="noStrike">
              <a:solidFill>
                <a:schemeClr val="dk1"/>
              </a:solidFill>
              <a:latin typeface="Calibri"/>
              <a:ea typeface="Calibri"/>
              <a:cs typeface="Calibri"/>
              <a:sym typeface="Calibri"/>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1A1535"/>
        </a:solidFill>
      </p:bgPr>
    </p:bg>
    <p:spTree>
      <p:nvGrpSpPr>
        <p:cNvPr id="106" name="Shape 106"/>
        <p:cNvGrpSpPr/>
        <p:nvPr/>
      </p:nvGrpSpPr>
      <p:grpSpPr>
        <a:xfrm>
          <a:off x="0" y="0"/>
          <a:ext cx="0" cy="0"/>
          <a:chOff x="0" y="0"/>
          <a:chExt cx="0" cy="0"/>
        </a:xfrm>
      </p:grpSpPr>
      <p:sp>
        <p:nvSpPr>
          <p:cNvPr id="107" name="Google Shape;107;p21"/>
          <p:cNvSpPr/>
          <p:nvPr/>
        </p:nvSpPr>
        <p:spPr>
          <a:xfrm rot="8100000">
            <a:off x="3474720" y="-182880"/>
            <a:ext cx="5852160" cy="5669280"/>
          </a:xfrm>
          <a:prstGeom prst="triangle">
            <a:avLst>
              <a:gd fmla="val 50000" name="adj"/>
            </a:avLst>
          </a:prstGeom>
          <a:solidFill>
            <a:srgbClr val="C4A882">
              <a:alpha val="12941"/>
            </a:srgbClr>
          </a:solidFill>
          <a:ln cap="flat" cmpd="sng" w="12700">
            <a:solidFill>
              <a:srgbClr val="C4A882">
                <a:alpha val="0"/>
              </a:srgbClr>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8" name="Google Shape;108;p21"/>
          <p:cNvSpPr/>
          <p:nvPr/>
        </p:nvSpPr>
        <p:spPr>
          <a:xfrm>
            <a:off x="457200" y="256032"/>
            <a:ext cx="8229600" cy="201168"/>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C4A882"/>
              </a:buClr>
              <a:buSzPts val="800"/>
              <a:buFont typeface="Courier New"/>
              <a:buNone/>
            </a:pPr>
            <a:r>
              <a:rPr b="0" i="0" lang="en" sz="800" u="none" cap="none" strike="noStrike">
                <a:solidFill>
                  <a:srgbClr val="C4A882"/>
                </a:solidFill>
                <a:latin typeface="Courier New"/>
                <a:ea typeface="Courier New"/>
                <a:cs typeface="Courier New"/>
                <a:sym typeface="Courier New"/>
              </a:rPr>
              <a:t>ROLE ONE  ·  WHAT IS PRESENT</a:t>
            </a:r>
            <a:endParaRPr b="0" i="0" sz="800" u="none" cap="none" strike="noStrike">
              <a:solidFill>
                <a:schemeClr val="dk1"/>
              </a:solidFill>
              <a:latin typeface="Calibri"/>
              <a:ea typeface="Calibri"/>
              <a:cs typeface="Calibri"/>
              <a:sym typeface="Calibri"/>
            </a:endParaRPr>
          </a:p>
        </p:txBody>
      </p:sp>
      <p:cxnSp>
        <p:nvCxnSpPr>
          <p:cNvPr id="109" name="Google Shape;109;p21"/>
          <p:cNvCxnSpPr/>
          <p:nvPr/>
        </p:nvCxnSpPr>
        <p:spPr>
          <a:xfrm>
            <a:off x="457200" y="512064"/>
            <a:ext cx="1097280" cy="0"/>
          </a:xfrm>
          <a:prstGeom prst="straightConnector1">
            <a:avLst/>
          </a:prstGeom>
          <a:noFill/>
          <a:ln cap="flat" cmpd="sng" w="9525">
            <a:solidFill>
              <a:srgbClr val="C4A882"/>
            </a:solidFill>
            <a:prstDash val="solid"/>
            <a:round/>
            <a:headEnd len="sm" w="sm" type="none"/>
            <a:tailEnd len="sm" w="sm" type="none"/>
          </a:ln>
        </p:spPr>
      </p:cxnSp>
      <p:sp>
        <p:nvSpPr>
          <p:cNvPr id="110" name="Google Shape;110;p21"/>
          <p:cNvSpPr/>
          <p:nvPr/>
        </p:nvSpPr>
        <p:spPr>
          <a:xfrm>
            <a:off x="457200" y="685800"/>
            <a:ext cx="5943600" cy="9144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F5F0E8"/>
              </a:buClr>
              <a:buSzPts val="5200"/>
              <a:buFont typeface="Georgia"/>
              <a:buNone/>
            </a:pPr>
            <a:r>
              <a:rPr b="0" i="1" lang="en" sz="5200" u="none" cap="none" strike="noStrike">
                <a:solidFill>
                  <a:srgbClr val="F5F0E8"/>
                </a:solidFill>
                <a:latin typeface="Georgia"/>
                <a:ea typeface="Georgia"/>
                <a:cs typeface="Georgia"/>
                <a:sym typeface="Georgia"/>
              </a:rPr>
              <a:t>The Noticer</a:t>
            </a:r>
            <a:endParaRPr b="0" i="0" sz="5200" u="none" cap="none" strike="noStrike">
              <a:solidFill>
                <a:schemeClr val="dk1"/>
              </a:solidFill>
              <a:latin typeface="Calibri"/>
              <a:ea typeface="Calibri"/>
              <a:cs typeface="Calibri"/>
              <a:sym typeface="Calibri"/>
            </a:endParaRPr>
          </a:p>
        </p:txBody>
      </p:sp>
      <p:sp>
        <p:nvSpPr>
          <p:cNvPr id="111" name="Google Shape;111;p21"/>
          <p:cNvSpPr/>
          <p:nvPr/>
        </p:nvSpPr>
        <p:spPr>
          <a:xfrm>
            <a:off x="457200" y="1600200"/>
            <a:ext cx="5486400" cy="36576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C4A882"/>
              </a:buClr>
              <a:buSzPts val="1300"/>
              <a:buFont typeface="Courier New"/>
              <a:buNone/>
            </a:pPr>
            <a:r>
              <a:rPr b="1" i="0" lang="en" sz="1300" u="none" cap="none" strike="noStrike">
                <a:solidFill>
                  <a:srgbClr val="C4A882"/>
                </a:solidFill>
                <a:latin typeface="Courier New"/>
                <a:ea typeface="Courier New"/>
                <a:cs typeface="Courier New"/>
                <a:sym typeface="Courier New"/>
              </a:rPr>
              <a:t>illuminates what is present</a:t>
            </a:r>
            <a:endParaRPr b="1" i="0" sz="1300" u="none" cap="none" strike="noStrike">
              <a:solidFill>
                <a:schemeClr val="dk1"/>
              </a:solidFill>
              <a:latin typeface="Calibri"/>
              <a:ea typeface="Calibri"/>
              <a:cs typeface="Calibri"/>
              <a:sym typeface="Calibri"/>
            </a:endParaRPr>
          </a:p>
        </p:txBody>
      </p:sp>
      <p:sp>
        <p:nvSpPr>
          <p:cNvPr id="112" name="Google Shape;112;p21"/>
          <p:cNvSpPr/>
          <p:nvPr/>
        </p:nvSpPr>
        <p:spPr>
          <a:xfrm>
            <a:off x="457200" y="2286000"/>
            <a:ext cx="8046720" cy="64008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E8E2D4"/>
              </a:buClr>
              <a:buSzPts val="2200"/>
              <a:buFont typeface="Georgia"/>
              <a:buNone/>
            </a:pPr>
            <a:r>
              <a:rPr b="0" i="0" lang="en" sz="2200" u="none" cap="none" strike="noStrike">
                <a:solidFill>
                  <a:srgbClr val="E8E2D4"/>
                </a:solidFill>
                <a:latin typeface="Georgia"/>
                <a:ea typeface="Georgia"/>
                <a:cs typeface="Georgia"/>
                <a:sym typeface="Georgia"/>
              </a:rPr>
              <a:t>What claims are being made?</a:t>
            </a:r>
            <a:endParaRPr b="0" i="0" sz="2200" u="none" cap="none" strike="noStrike">
              <a:solidFill>
                <a:schemeClr val="dk1"/>
              </a:solidFill>
              <a:latin typeface="Calibri"/>
              <a:ea typeface="Calibri"/>
              <a:cs typeface="Calibri"/>
              <a:sym typeface="Calibri"/>
            </a:endParaRPr>
          </a:p>
        </p:txBody>
      </p:sp>
      <p:sp>
        <p:nvSpPr>
          <p:cNvPr id="113" name="Google Shape;113;p21"/>
          <p:cNvSpPr/>
          <p:nvPr/>
        </p:nvSpPr>
        <p:spPr>
          <a:xfrm>
            <a:off x="457200" y="3090672"/>
            <a:ext cx="8046720" cy="64008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E8E2D4"/>
              </a:buClr>
              <a:buSzPts val="2200"/>
              <a:buFont typeface="Georgia"/>
              <a:buNone/>
            </a:pPr>
            <a:r>
              <a:rPr b="0" i="0" lang="en" sz="2200" u="none" cap="none" strike="noStrike">
                <a:solidFill>
                  <a:srgbClr val="E8E2D4"/>
                </a:solidFill>
                <a:latin typeface="Georgia"/>
                <a:ea typeface="Georgia"/>
                <a:cs typeface="Georgia"/>
                <a:sym typeface="Georgia"/>
              </a:rPr>
              <a:t>What assumptions are underneath them?</a:t>
            </a:r>
            <a:endParaRPr b="0" i="0" sz="2200" u="none" cap="none" strike="noStrike">
              <a:solidFill>
                <a:schemeClr val="dk1"/>
              </a:solidFill>
              <a:latin typeface="Calibri"/>
              <a:ea typeface="Calibri"/>
              <a:cs typeface="Calibri"/>
              <a:sym typeface="Calibri"/>
            </a:endParaRPr>
          </a:p>
        </p:txBody>
      </p:sp>
      <p:sp>
        <p:nvSpPr>
          <p:cNvPr id="114" name="Google Shape;114;p21"/>
          <p:cNvSpPr/>
          <p:nvPr/>
        </p:nvSpPr>
        <p:spPr>
          <a:xfrm>
            <a:off x="457200" y="3895344"/>
            <a:ext cx="8046720" cy="64008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E8E2D4"/>
              </a:buClr>
              <a:buSzPts val="2200"/>
              <a:buFont typeface="Georgia"/>
              <a:buNone/>
            </a:pPr>
            <a:r>
              <a:rPr b="0" i="0" lang="en" sz="2200" u="none" cap="none" strike="noStrike">
                <a:solidFill>
                  <a:srgbClr val="E8E2D4"/>
                </a:solidFill>
                <a:latin typeface="Georgia"/>
                <a:ea typeface="Georgia"/>
                <a:cs typeface="Georgia"/>
                <a:sym typeface="Georgia"/>
              </a:rPr>
              <a:t>What do you notice about the structure of this response?</a:t>
            </a:r>
            <a:endParaRPr b="0" i="0" sz="2200" u="none" cap="none" strike="noStrike">
              <a:solidFill>
                <a:schemeClr val="dk1"/>
              </a:solidFill>
              <a:latin typeface="Calibri"/>
              <a:ea typeface="Calibri"/>
              <a:cs typeface="Calibri"/>
              <a:sym typeface="Calibri"/>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2D2654"/>
        </a:solidFill>
      </p:bgPr>
    </p:bg>
    <p:spTree>
      <p:nvGrpSpPr>
        <p:cNvPr id="119" name="Shape 119"/>
        <p:cNvGrpSpPr/>
        <p:nvPr/>
      </p:nvGrpSpPr>
      <p:grpSpPr>
        <a:xfrm>
          <a:off x="0" y="0"/>
          <a:ext cx="0" cy="0"/>
          <a:chOff x="0" y="0"/>
          <a:chExt cx="0" cy="0"/>
        </a:xfrm>
      </p:grpSpPr>
      <p:sp>
        <p:nvSpPr>
          <p:cNvPr id="120" name="Google Shape;120;p22"/>
          <p:cNvSpPr/>
          <p:nvPr/>
        </p:nvSpPr>
        <p:spPr>
          <a:xfrm>
            <a:off x="-1371600" y="3200400"/>
            <a:ext cx="3657600" cy="3657600"/>
          </a:xfrm>
          <a:prstGeom prst="ellipse">
            <a:avLst/>
          </a:prstGeom>
          <a:solidFill>
            <a:srgbClr val="0D0B20">
              <a:alpha val="60000"/>
            </a:srgbClr>
          </a:solidFill>
          <a:ln cap="flat" cmpd="sng" w="12700">
            <a:solidFill>
              <a:srgbClr val="0D0B20">
                <a:alpha val="0"/>
              </a:srgbClr>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1" name="Google Shape;121;p22"/>
          <p:cNvSpPr/>
          <p:nvPr/>
        </p:nvSpPr>
        <p:spPr>
          <a:xfrm>
            <a:off x="457200" y="256032"/>
            <a:ext cx="8229600" cy="201168"/>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C4A882"/>
              </a:buClr>
              <a:buSzPts val="800"/>
              <a:buFont typeface="Courier New"/>
              <a:buNone/>
            </a:pPr>
            <a:r>
              <a:rPr b="0" i="0" lang="en" sz="800" u="none" cap="none" strike="noStrike">
                <a:solidFill>
                  <a:srgbClr val="C4A882"/>
                </a:solidFill>
                <a:latin typeface="Courier New"/>
                <a:ea typeface="Courier New"/>
                <a:cs typeface="Courier New"/>
                <a:sym typeface="Courier New"/>
              </a:rPr>
              <a:t>ROLE TWO  ·  WHAT IS ABSENT</a:t>
            </a:r>
            <a:endParaRPr b="0" i="0" sz="800" u="none" cap="none" strike="noStrike">
              <a:solidFill>
                <a:schemeClr val="dk1"/>
              </a:solidFill>
              <a:latin typeface="Calibri"/>
              <a:ea typeface="Calibri"/>
              <a:cs typeface="Calibri"/>
              <a:sym typeface="Calibri"/>
            </a:endParaRPr>
          </a:p>
        </p:txBody>
      </p:sp>
      <p:cxnSp>
        <p:nvCxnSpPr>
          <p:cNvPr id="122" name="Google Shape;122;p22"/>
          <p:cNvCxnSpPr/>
          <p:nvPr/>
        </p:nvCxnSpPr>
        <p:spPr>
          <a:xfrm>
            <a:off x="457200" y="512064"/>
            <a:ext cx="1097280" cy="0"/>
          </a:xfrm>
          <a:prstGeom prst="straightConnector1">
            <a:avLst/>
          </a:prstGeom>
          <a:noFill/>
          <a:ln cap="flat" cmpd="sng" w="9525">
            <a:solidFill>
              <a:srgbClr val="C4A882"/>
            </a:solidFill>
            <a:prstDash val="solid"/>
            <a:round/>
            <a:headEnd len="sm" w="sm" type="none"/>
            <a:tailEnd len="sm" w="sm" type="none"/>
          </a:ln>
        </p:spPr>
      </p:cxnSp>
      <p:sp>
        <p:nvSpPr>
          <p:cNvPr id="123" name="Google Shape;123;p22"/>
          <p:cNvSpPr/>
          <p:nvPr/>
        </p:nvSpPr>
        <p:spPr>
          <a:xfrm>
            <a:off x="457200" y="685800"/>
            <a:ext cx="7772400" cy="9144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F5F0E8"/>
              </a:buClr>
              <a:buSzPts val="5200"/>
              <a:buFont typeface="Georgia"/>
              <a:buNone/>
            </a:pPr>
            <a:r>
              <a:rPr b="0" i="1" lang="en" sz="5200" u="none" cap="none" strike="noStrike">
                <a:solidFill>
                  <a:srgbClr val="F5F0E8"/>
                </a:solidFill>
                <a:latin typeface="Georgia"/>
                <a:ea typeface="Georgia"/>
                <a:cs typeface="Georgia"/>
                <a:sym typeface="Georgia"/>
              </a:rPr>
              <a:t>The Questioner</a:t>
            </a:r>
            <a:endParaRPr b="0" i="0" sz="5200" u="none" cap="none" strike="noStrike">
              <a:solidFill>
                <a:schemeClr val="dk1"/>
              </a:solidFill>
              <a:latin typeface="Calibri"/>
              <a:ea typeface="Calibri"/>
              <a:cs typeface="Calibri"/>
              <a:sym typeface="Calibri"/>
            </a:endParaRPr>
          </a:p>
        </p:txBody>
      </p:sp>
      <p:sp>
        <p:nvSpPr>
          <p:cNvPr id="124" name="Google Shape;124;p22"/>
          <p:cNvSpPr/>
          <p:nvPr/>
        </p:nvSpPr>
        <p:spPr>
          <a:xfrm>
            <a:off x="457200" y="1600200"/>
            <a:ext cx="6400800" cy="36576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8A84A8"/>
              </a:buClr>
              <a:buSzPts val="1300"/>
              <a:buFont typeface="Courier New"/>
              <a:buNone/>
            </a:pPr>
            <a:r>
              <a:rPr b="1" i="0" lang="en" sz="1300" u="none" cap="none" strike="noStrike">
                <a:solidFill>
                  <a:srgbClr val="8A84A8"/>
                </a:solidFill>
                <a:latin typeface="Courier New"/>
                <a:ea typeface="Courier New"/>
                <a:cs typeface="Courier New"/>
                <a:sym typeface="Courier New"/>
              </a:rPr>
              <a:t>draws out what remains in shadow</a:t>
            </a:r>
            <a:endParaRPr b="1" i="0" sz="1300" u="none" cap="none" strike="noStrike">
              <a:solidFill>
                <a:schemeClr val="dk1"/>
              </a:solidFill>
              <a:latin typeface="Calibri"/>
              <a:ea typeface="Calibri"/>
              <a:cs typeface="Calibri"/>
              <a:sym typeface="Calibri"/>
            </a:endParaRPr>
          </a:p>
        </p:txBody>
      </p:sp>
      <p:sp>
        <p:nvSpPr>
          <p:cNvPr id="125" name="Google Shape;125;p22"/>
          <p:cNvSpPr/>
          <p:nvPr/>
        </p:nvSpPr>
        <p:spPr>
          <a:xfrm>
            <a:off x="457200" y="2240280"/>
            <a:ext cx="8046720" cy="566928"/>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E8E2D4"/>
              </a:buClr>
              <a:buSzPts val="2200"/>
              <a:buFont typeface="Georgia"/>
              <a:buNone/>
            </a:pPr>
            <a:r>
              <a:rPr b="0" i="0" lang="en" sz="2200" u="none" cap="none" strike="noStrike">
                <a:solidFill>
                  <a:srgbClr val="E8E2D4"/>
                </a:solidFill>
                <a:latin typeface="Georgia"/>
                <a:ea typeface="Georgia"/>
                <a:cs typeface="Georgia"/>
                <a:sym typeface="Georgia"/>
              </a:rPr>
              <a:t>What is absent?</a:t>
            </a:r>
            <a:endParaRPr b="0" i="0" sz="2200" u="none" cap="none" strike="noStrike">
              <a:solidFill>
                <a:schemeClr val="dk1"/>
              </a:solidFill>
              <a:latin typeface="Calibri"/>
              <a:ea typeface="Calibri"/>
              <a:cs typeface="Calibri"/>
              <a:sym typeface="Calibri"/>
            </a:endParaRPr>
          </a:p>
        </p:txBody>
      </p:sp>
      <p:sp>
        <p:nvSpPr>
          <p:cNvPr id="126" name="Google Shape;126;p22"/>
          <p:cNvSpPr/>
          <p:nvPr/>
        </p:nvSpPr>
        <p:spPr>
          <a:xfrm>
            <a:off x="457200" y="2926080"/>
            <a:ext cx="8046720" cy="566928"/>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E8E2D4"/>
              </a:buClr>
              <a:buSzPts val="2200"/>
              <a:buFont typeface="Georgia"/>
              <a:buNone/>
            </a:pPr>
            <a:r>
              <a:rPr b="0" i="0" lang="en" sz="2200" u="none" cap="none" strike="noStrike">
                <a:solidFill>
                  <a:srgbClr val="E8E2D4"/>
                </a:solidFill>
                <a:latin typeface="Georgia"/>
                <a:ea typeface="Georgia"/>
                <a:cs typeface="Georgia"/>
                <a:sym typeface="Georgia"/>
              </a:rPr>
              <a:t>Who is missing?</a:t>
            </a:r>
            <a:endParaRPr b="0" i="0" sz="2200" u="none" cap="none" strike="noStrike">
              <a:solidFill>
                <a:schemeClr val="dk1"/>
              </a:solidFill>
              <a:latin typeface="Calibri"/>
              <a:ea typeface="Calibri"/>
              <a:cs typeface="Calibri"/>
              <a:sym typeface="Calibri"/>
            </a:endParaRPr>
          </a:p>
        </p:txBody>
      </p:sp>
      <p:sp>
        <p:nvSpPr>
          <p:cNvPr id="127" name="Google Shape;127;p22"/>
          <p:cNvSpPr/>
          <p:nvPr/>
        </p:nvSpPr>
        <p:spPr>
          <a:xfrm>
            <a:off x="457200" y="3611880"/>
            <a:ext cx="8046720" cy="566928"/>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E8E2D4"/>
              </a:buClr>
              <a:buSzPts val="2200"/>
              <a:buFont typeface="Georgia"/>
              <a:buNone/>
            </a:pPr>
            <a:r>
              <a:rPr b="0" i="0" lang="en" sz="2200" u="none" cap="none" strike="noStrike">
                <a:solidFill>
                  <a:srgbClr val="E8E2D4"/>
                </a:solidFill>
                <a:latin typeface="Georgia"/>
                <a:ea typeface="Georgia"/>
                <a:cs typeface="Georgia"/>
                <a:sym typeface="Georgia"/>
              </a:rPr>
              <a:t>What conditions are not named?</a:t>
            </a:r>
            <a:endParaRPr b="0" i="0" sz="2200" u="none" cap="none" strike="noStrike">
              <a:solidFill>
                <a:schemeClr val="dk1"/>
              </a:solidFill>
              <a:latin typeface="Calibri"/>
              <a:ea typeface="Calibri"/>
              <a:cs typeface="Calibri"/>
              <a:sym typeface="Calibri"/>
            </a:endParaRPr>
          </a:p>
        </p:txBody>
      </p:sp>
      <p:sp>
        <p:nvSpPr>
          <p:cNvPr id="128" name="Google Shape;128;p22"/>
          <p:cNvSpPr/>
          <p:nvPr/>
        </p:nvSpPr>
        <p:spPr>
          <a:xfrm>
            <a:off x="457200" y="4297680"/>
            <a:ext cx="8046720" cy="566928"/>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E8E2D4"/>
              </a:buClr>
              <a:buSzPts val="2200"/>
              <a:buFont typeface="Georgia"/>
              <a:buNone/>
            </a:pPr>
            <a:r>
              <a:rPr b="0" i="0" lang="en" sz="2200" u="none" cap="none" strike="noStrike">
                <a:solidFill>
                  <a:srgbClr val="E8E2D4"/>
                </a:solidFill>
                <a:latin typeface="Georgia"/>
                <a:ea typeface="Georgia"/>
                <a:cs typeface="Georgia"/>
                <a:sym typeface="Georgia"/>
              </a:rPr>
              <a:t>What wasn’t said?</a:t>
            </a:r>
            <a:endParaRPr b="0" i="0" sz="2200" u="none" cap="none" strike="noStrike">
              <a:solidFill>
                <a:schemeClr val="dk1"/>
              </a:solidFill>
              <a:latin typeface="Calibri"/>
              <a:ea typeface="Calibri"/>
              <a:cs typeface="Calibri"/>
              <a:sym typeface="Calibri"/>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1A1535"/>
        </a:solidFill>
      </p:bgPr>
    </p:bg>
    <p:spTree>
      <p:nvGrpSpPr>
        <p:cNvPr id="133" name="Shape 133"/>
        <p:cNvGrpSpPr/>
        <p:nvPr/>
      </p:nvGrpSpPr>
      <p:grpSpPr>
        <a:xfrm>
          <a:off x="0" y="0"/>
          <a:ext cx="0" cy="0"/>
          <a:chOff x="0" y="0"/>
          <a:chExt cx="0" cy="0"/>
        </a:xfrm>
      </p:grpSpPr>
      <p:sp>
        <p:nvSpPr>
          <p:cNvPr id="134" name="Google Shape;134;p23"/>
          <p:cNvSpPr/>
          <p:nvPr/>
        </p:nvSpPr>
        <p:spPr>
          <a:xfrm>
            <a:off x="457200" y="256032"/>
            <a:ext cx="8229600" cy="201168"/>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C4A882"/>
              </a:buClr>
              <a:buSzPts val="800"/>
              <a:buFont typeface="Courier New"/>
              <a:buNone/>
            </a:pPr>
            <a:r>
              <a:rPr b="0" i="0" lang="en" sz="800" u="none" cap="none" strike="noStrike">
                <a:solidFill>
                  <a:srgbClr val="C4A882"/>
                </a:solidFill>
                <a:latin typeface="Courier New"/>
                <a:ea typeface="Courier New"/>
                <a:cs typeface="Courier New"/>
                <a:sym typeface="Courier New"/>
              </a:rPr>
              <a:t>MATHEMATICAL PRESSURE</a:t>
            </a:r>
            <a:endParaRPr b="0" i="0" sz="800" u="none" cap="none" strike="noStrike">
              <a:solidFill>
                <a:schemeClr val="dk1"/>
              </a:solidFill>
              <a:latin typeface="Calibri"/>
              <a:ea typeface="Calibri"/>
              <a:cs typeface="Calibri"/>
              <a:sym typeface="Calibri"/>
            </a:endParaRPr>
          </a:p>
        </p:txBody>
      </p:sp>
      <p:cxnSp>
        <p:nvCxnSpPr>
          <p:cNvPr id="135" name="Google Shape;135;p23"/>
          <p:cNvCxnSpPr/>
          <p:nvPr/>
        </p:nvCxnSpPr>
        <p:spPr>
          <a:xfrm>
            <a:off x="457200" y="512064"/>
            <a:ext cx="1097280" cy="0"/>
          </a:xfrm>
          <a:prstGeom prst="straightConnector1">
            <a:avLst/>
          </a:prstGeom>
          <a:noFill/>
          <a:ln cap="flat" cmpd="sng" w="9525">
            <a:solidFill>
              <a:srgbClr val="C4A882"/>
            </a:solidFill>
            <a:prstDash val="solid"/>
            <a:round/>
            <a:headEnd len="sm" w="sm" type="none"/>
            <a:tailEnd len="sm" w="sm" type="none"/>
          </a:ln>
        </p:spPr>
      </p:cxnSp>
      <p:sp>
        <p:nvSpPr>
          <p:cNvPr id="136" name="Google Shape;136;p23"/>
          <p:cNvSpPr/>
          <p:nvPr/>
        </p:nvSpPr>
        <p:spPr>
          <a:xfrm>
            <a:off x="640080" y="822960"/>
            <a:ext cx="7863840" cy="4023360"/>
          </a:xfrm>
          <a:prstGeom prst="rect">
            <a:avLst/>
          </a:prstGeom>
          <a:noFill/>
          <a:ln>
            <a:noFill/>
          </a:ln>
        </p:spPr>
        <p:txBody>
          <a:bodyPr anchorCtr="0" anchor="ctr" bIns="0" lIns="0" spcFirstLastPara="1" rIns="0" wrap="square" tIns="0">
            <a:noAutofit/>
          </a:bodyPr>
          <a:lstStyle/>
          <a:p>
            <a:pPr indent="0" lvl="0" marL="0" marR="0" rtl="0" algn="ctr">
              <a:spcBef>
                <a:spcPts val="0"/>
              </a:spcBef>
              <a:spcAft>
                <a:spcPts val="0"/>
              </a:spcAft>
              <a:buClr>
                <a:srgbClr val="F5F0E8"/>
              </a:buClr>
              <a:buSzPts val="2600"/>
              <a:buFont typeface="Georgia"/>
              <a:buNone/>
            </a:pPr>
            <a:r>
              <a:rPr i="1" lang="en" sz="5900">
                <a:solidFill>
                  <a:srgbClr val="F5F0E8"/>
                </a:solidFill>
                <a:latin typeface="Georgia"/>
                <a:ea typeface="Georgia"/>
                <a:cs typeface="Georgia"/>
                <a:sym typeface="Georgia"/>
              </a:rPr>
              <a:t>Now </a:t>
            </a:r>
            <a:r>
              <a:rPr i="1" lang="en" sz="5900">
                <a:solidFill>
                  <a:srgbClr val="F5F0E8"/>
                </a:solidFill>
                <a:latin typeface="Georgia"/>
                <a:ea typeface="Georgia"/>
                <a:cs typeface="Georgia"/>
                <a:sym typeface="Georgia"/>
              </a:rPr>
              <a:t>we </a:t>
            </a:r>
            <a:r>
              <a:rPr i="1" lang="en" sz="5900">
                <a:solidFill>
                  <a:srgbClr val="F5F0E8"/>
                </a:solidFill>
                <a:latin typeface="Georgia"/>
                <a:ea typeface="Georgia"/>
                <a:cs typeface="Georgia"/>
                <a:sym typeface="Georgia"/>
              </a:rPr>
              <a:t>apply mathematical pressure</a:t>
            </a:r>
            <a:endParaRPr b="0" i="0" sz="5900" u="none" cap="none" strike="noStrike">
              <a:solidFill>
                <a:schemeClr val="dk1"/>
              </a:solidFill>
              <a:latin typeface="Calibri"/>
              <a:ea typeface="Calibri"/>
              <a:cs typeface="Calibri"/>
              <a:sym typeface="Calibri"/>
            </a:endParaRPr>
          </a:p>
        </p:txBody>
      </p:sp>
    </p:spTree>
  </p:cSld>
  <p:clrMapOvr>
    <a:masterClrMapping/>
  </p:clrMapOvr>
</p:sld>
</file>

<file path=ppt/theme/theme1.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3.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