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6858000" cx="12192000"/>
  <p:notesSz cx="6858000" cy="9144000"/>
  <p:embeddedFontLst>
    <p:embeddedFont>
      <p:font typeface="Urbanist"/>
      <p:regular r:id="rId27"/>
      <p:bold r:id="rId28"/>
      <p:italic r:id="rId29"/>
      <p:boldItalic r:id="rId30"/>
    </p:embeddedFont>
    <p:embeddedFont>
      <p:font typeface="Azeret Mono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Urbanist-bold.fntdata"/><Relationship Id="rId27" Type="http://schemas.openxmlformats.org/officeDocument/2006/relationships/font" Target="fonts/Urbanis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Urbanis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zeretMono-regular.fntdata"/><Relationship Id="rId30" Type="http://schemas.openxmlformats.org/officeDocument/2006/relationships/font" Target="fonts/Urbanist-boldItalic.fntdata"/><Relationship Id="rId11" Type="http://schemas.openxmlformats.org/officeDocument/2006/relationships/slide" Target="slides/slide6.xml"/><Relationship Id="rId33" Type="http://schemas.openxmlformats.org/officeDocument/2006/relationships/font" Target="fonts/AzeretMono-italic.fntdata"/><Relationship Id="rId10" Type="http://schemas.openxmlformats.org/officeDocument/2006/relationships/slide" Target="slides/slide5.xml"/><Relationship Id="rId32" Type="http://schemas.openxmlformats.org/officeDocument/2006/relationships/font" Target="fonts/AzeretMon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AzeretMono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5e46331f4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3e5e46331f4_0_1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5e46331f4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e5e46331f4_0_1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e5e46331f4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3e5e46331f4_0_1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5e46331f4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e5e46331f4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e5e46331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e5e46331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e5e46331f4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3e5e46331f4_0_1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e5e46331f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3e5e46331f4_0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e5e46331f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e5e46331f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5e46331f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5e46331f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5e46331f4_0_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e5e46331f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e5e46331f4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e5e46331f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e5e46331f4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e5e46331f4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5e46331f4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e5e46331f4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indent="-406400" lvl="1" marL="91440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indent="-381000" lvl="2" marL="137160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indent="-355600" lvl="3" marL="1828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Relationship Id="rId5" Type="http://schemas.openxmlformats.org/officeDocument/2006/relationships/image" Target="../media/image23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lelandbaptist.com/" TargetMode="External"/><Relationship Id="rId4" Type="http://schemas.openxmlformats.org/officeDocument/2006/relationships/hyperlink" Target="https://lelandbaptist.com/press" TargetMode="External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Relationship Id="rId9" Type="http://schemas.openxmlformats.org/officeDocument/2006/relationships/image" Target="../media/image38.png"/><Relationship Id="rId5" Type="http://schemas.openxmlformats.org/officeDocument/2006/relationships/image" Target="../media/image43.jpg"/><Relationship Id="rId6" Type="http://schemas.openxmlformats.org/officeDocument/2006/relationships/image" Target="../media/image41.jpg"/><Relationship Id="rId7" Type="http://schemas.openxmlformats.org/officeDocument/2006/relationships/image" Target="../media/image39.jpg"/><Relationship Id="rId8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8" name="Google Shape;8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9" name="Google Shape;8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8125" y="2174676"/>
            <a:ext cx="4095750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/>
        </p:nvSpPr>
        <p:spPr>
          <a:xfrm>
            <a:off x="905351" y="2774751"/>
            <a:ext cx="10381297" cy="712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1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The Executive </a:t>
            </a:r>
            <a:r>
              <a:rPr b="1" i="0" lang="en-US" sz="5100" u="none" cap="none" strike="noStrike">
                <a:solidFill>
                  <a:srgbClr val="BD53ED"/>
                </a:solidFill>
                <a:latin typeface="Urbanist"/>
                <a:ea typeface="Urbanist"/>
                <a:cs typeface="Urbanist"/>
                <a:sym typeface="Urbanist"/>
              </a:rPr>
              <a:t>OS</a:t>
            </a:r>
            <a:endParaRPr/>
          </a:p>
        </p:txBody>
      </p:sp>
      <p:sp>
        <p:nvSpPr>
          <p:cNvPr id="91" name="Google Shape;91;p14"/>
          <p:cNvSpPr txBox="1"/>
          <p:nvPr/>
        </p:nvSpPr>
        <p:spPr>
          <a:xfrm>
            <a:off x="2286000" y="3677691"/>
            <a:ext cx="7620000" cy="10054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A0AEC0"/>
                </a:solidFill>
                <a:latin typeface="Urbanist"/>
                <a:ea typeface="Urbanist"/>
                <a:cs typeface="Urbanist"/>
                <a:sym typeface="Urbanist"/>
              </a:rPr>
              <a:t>An advanced software terminal workshop prepared for the </a:t>
            </a:r>
            <a:r>
              <a:rPr b="0" i="0" lang="en-US" sz="1650" u="none" cap="none" strike="noStrike">
                <a:solidFill>
                  <a:srgbClr val="00F0FF"/>
                </a:solidFill>
                <a:latin typeface="Urbanist"/>
                <a:ea typeface="Urbanist"/>
                <a:cs typeface="Urbanist"/>
                <a:sym typeface="Urbanist"/>
              </a:rPr>
              <a:t>National Black MBA Association</a:t>
            </a:r>
            <a:r>
              <a:rPr b="0" i="0" lang="en-US" sz="1650" u="none" cap="none" strike="noStrike">
                <a:solidFill>
                  <a:srgbClr val="A0AEC0"/>
                </a:solidFill>
                <a:latin typeface="Urbanist"/>
                <a:ea typeface="Urbanist"/>
                <a:cs typeface="Urbanist"/>
                <a:sym typeface="Urbanist"/>
              </a:rPr>
              <a:t>. Translating elite management theory into deployed intelligence pipelines.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61" name="Google Shape;16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1088849" y="1070025"/>
            <a:ext cx="10014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Where Have We Seen This?</a:t>
            </a:r>
            <a:endParaRPr b="1" sz="42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1595412" y="251079"/>
            <a:ext cx="900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What Is ‘AI’?</a:t>
            </a:r>
            <a:endParaRPr/>
          </a:p>
        </p:txBody>
      </p:sp>
      <p:pic>
        <p:nvPicPr>
          <p:cNvPr id="164" name="Google Shape;164;p23" title="Screenshot 2026-06-01 at 10.27.45 AM.png"/>
          <p:cNvPicPr preferRelativeResize="0"/>
          <p:nvPr/>
        </p:nvPicPr>
        <p:blipFill rotWithShape="1">
          <a:blip r:embed="rId4">
            <a:alphaModFix/>
          </a:blip>
          <a:srcRect b="5696" l="0" r="0" t="0"/>
          <a:stretch/>
        </p:blipFill>
        <p:spPr>
          <a:xfrm>
            <a:off x="2011250" y="2554400"/>
            <a:ext cx="8169498" cy="424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69" name="Google Shape;16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0" name="Google Shape;17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525" y="2620416"/>
            <a:ext cx="3390900" cy="2360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1" name="Google Shape;17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0550" y="2620416"/>
            <a:ext cx="3390900" cy="23601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2" name="Google Shape;17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29575" y="2620416"/>
            <a:ext cx="3390900" cy="236011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/>
        </p:nvSpPr>
        <p:spPr>
          <a:xfrm>
            <a:off x="1066800" y="3563391"/>
            <a:ext cx="2940367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Morning Briefing</a:t>
            </a:r>
            <a:endParaRPr/>
          </a:p>
        </p:txBody>
      </p:sp>
      <p:sp>
        <p:nvSpPr>
          <p:cNvPr id="174" name="Google Shape;174;p24"/>
          <p:cNvSpPr txBox="1"/>
          <p:nvPr/>
        </p:nvSpPr>
        <p:spPr>
          <a:xfrm>
            <a:off x="1066800" y="3953916"/>
            <a:ext cx="2800350" cy="731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Dynamic AI-curated analysis of top action tasks, calendar roadblocks, and key daily initiatives waiting in queues.</a:t>
            </a:r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4695825" y="3563391"/>
            <a:ext cx="2940367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Inbox Intelligence</a:t>
            </a:r>
            <a:endParaRPr/>
          </a:p>
        </p:txBody>
      </p:sp>
      <p:sp>
        <p:nvSpPr>
          <p:cNvPr id="176" name="Google Shape;176;p24"/>
          <p:cNvSpPr txBox="1"/>
          <p:nvPr/>
        </p:nvSpPr>
        <p:spPr>
          <a:xfrm>
            <a:off x="4695825" y="3953916"/>
            <a:ext cx="2800350" cy="731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Natural language parsing node grouping high-priority communications into scannable single-sentence alerts.</a:t>
            </a:r>
            <a:endParaRPr/>
          </a:p>
        </p:txBody>
      </p:sp>
      <p:sp>
        <p:nvSpPr>
          <p:cNvPr id="177" name="Google Shape;177;p24"/>
          <p:cNvSpPr txBox="1"/>
          <p:nvPr/>
        </p:nvSpPr>
        <p:spPr>
          <a:xfrm>
            <a:off x="8324850" y="3563391"/>
            <a:ext cx="2940367" cy="276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Jarvis Protocol</a:t>
            </a:r>
            <a:endParaRPr/>
          </a:p>
        </p:txBody>
      </p:sp>
      <p:sp>
        <p:nvSpPr>
          <p:cNvPr id="178" name="Google Shape;178;p24"/>
          <p:cNvSpPr txBox="1"/>
          <p:nvPr/>
        </p:nvSpPr>
        <p:spPr>
          <a:xfrm>
            <a:off x="8324850" y="3953916"/>
            <a:ext cx="2800350" cy="7313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A persistent motivation portal delivering high-frequency, tactical corporate philosophy quotes instantly upon launch.</a:t>
            </a:r>
            <a:endParaRPr/>
          </a:p>
        </p:txBody>
      </p:sp>
      <p:pic>
        <p:nvPicPr>
          <p:cNvPr descr="image.png" id="179" name="Google Shape;179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6800" y="2944266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0" name="Google Shape;180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95825" y="2944266"/>
            <a:ext cx="3810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81" name="Google Shape;181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24850" y="2944266"/>
            <a:ext cx="3429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 txBox="1"/>
          <p:nvPr/>
        </p:nvSpPr>
        <p:spPr>
          <a:xfrm>
            <a:off x="914400" y="581025"/>
            <a:ext cx="11031378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Core System Grid</a:t>
            </a:r>
            <a:endParaRPr/>
          </a:p>
        </p:txBody>
      </p:sp>
      <p:sp>
        <p:nvSpPr>
          <p:cNvPr id="183" name="Google Shape;183;p24"/>
          <p:cNvSpPr/>
          <p:nvPr/>
        </p:nvSpPr>
        <p:spPr>
          <a:xfrm>
            <a:off x="771525" y="581025"/>
            <a:ext cx="47625" cy="45720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8" name="Google Shape;18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505426" y="620192"/>
            <a:ext cx="1118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What You Will Create</a:t>
            </a: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771450" y="5998808"/>
            <a:ext cx="10649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D700"/>
                </a:solidFill>
                <a:latin typeface="Azeret Mono"/>
                <a:ea typeface="Azeret Mono"/>
                <a:cs typeface="Azeret Mono"/>
                <a:sym typeface="Azeret Mono"/>
              </a:rPr>
              <a:t>Here’s Your Base System</a:t>
            </a:r>
            <a:endParaRPr/>
          </a:p>
        </p:txBody>
      </p:sp>
      <p:pic>
        <p:nvPicPr>
          <p:cNvPr id="191" name="Google Shape;191;p25" title="Executive OS.png"/>
          <p:cNvPicPr preferRelativeResize="0"/>
          <p:nvPr/>
        </p:nvPicPr>
        <p:blipFill rotWithShape="1">
          <a:blip r:embed="rId4">
            <a:alphaModFix/>
          </a:blip>
          <a:srcRect b="0" l="6468" r="6477" t="0"/>
          <a:stretch/>
        </p:blipFill>
        <p:spPr>
          <a:xfrm>
            <a:off x="4325515" y="1451500"/>
            <a:ext cx="3899535" cy="447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96" name="Google Shape;19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914400" y="581025"/>
            <a:ext cx="484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The Only Tool We Need </a:t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771525" y="581025"/>
            <a:ext cx="47625" cy="45720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.png" id="199" name="Google Shape;19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9525"/>
            <a:ext cx="6086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771525" y="1323975"/>
            <a:ext cx="4990623" cy="323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Projections Live Calculation</a:t>
            </a:r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771525" y="1790700"/>
            <a:ext cx="4752975" cy="822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Integrating predictive finance algorithms directly into the executive terminal. Users track target retirement timelines dynamically computed against variables.</a:t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771525" y="2804070"/>
            <a:ext cx="4752975" cy="822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Instant changes in monthly corporate deposits dynamically recalculate compound runways, illustrating future equity horizons inside the dashboard environment.</a:t>
            </a:r>
            <a:endParaRPr/>
          </a:p>
        </p:txBody>
      </p:sp>
      <p:pic>
        <p:nvPicPr>
          <p:cNvPr id="203" name="Google Shape;203;p26" title="QR-Lovable Referral Lin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4700" y="1052512"/>
            <a:ext cx="4752973" cy="475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08" name="Google Shape;20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209" name="Google Shape;20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525" y="2894558"/>
            <a:ext cx="508635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771525" y="4370933"/>
            <a:ext cx="5086350" cy="3351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5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MINDFUL REST WINDOW</a:t>
            </a:r>
            <a:endParaRPr/>
          </a:p>
        </p:txBody>
      </p:sp>
      <p:sp>
        <p:nvSpPr>
          <p:cNvPr id="211" name="Google Shape;211;p27"/>
          <p:cNvSpPr txBox="1"/>
          <p:nvPr/>
        </p:nvSpPr>
        <p:spPr>
          <a:xfrm>
            <a:off x="6262925" y="1355387"/>
            <a:ext cx="534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Scan This</a:t>
            </a:r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914400" y="581025"/>
            <a:ext cx="1103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Follow These Instructions</a:t>
            </a:r>
            <a:endParaRPr/>
          </a:p>
        </p:txBody>
      </p:sp>
      <p:sp>
        <p:nvSpPr>
          <p:cNvPr id="213" name="Google Shape;213;p27"/>
          <p:cNvSpPr/>
          <p:nvPr/>
        </p:nvSpPr>
        <p:spPr>
          <a:xfrm>
            <a:off x="771525" y="581025"/>
            <a:ext cx="47625" cy="45720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7" title="QR-Executive OS Prompt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8875" y="1910275"/>
            <a:ext cx="4271427" cy="4271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 title="Screenshot 2026-06-01 at 10.54.39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650" y="2003050"/>
            <a:ext cx="5560092" cy="4271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/>
        </p:nvSpPr>
        <p:spPr>
          <a:xfrm>
            <a:off x="914400" y="581025"/>
            <a:ext cx="1103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Do It For Me…</a:t>
            </a:r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771525" y="581025"/>
            <a:ext cx="47625" cy="457200"/>
          </a:xfrm>
          <a:prstGeom prst="rect">
            <a:avLst/>
          </a:prstGeom>
          <a:solidFill>
            <a:srgbClr val="A855F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8" title="Screenshot 2026-06-01 at 10.43.10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61" y="0"/>
            <a:ext cx="12087076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28" name="Google Shape;2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9"/>
          <p:cNvSpPr txBox="1"/>
          <p:nvPr/>
        </p:nvSpPr>
        <p:spPr>
          <a:xfrm>
            <a:off x="1595437" y="2777579"/>
            <a:ext cx="9001125" cy="5866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No-Code AI Architectures</a:t>
            </a:r>
            <a:endParaRPr/>
          </a:p>
        </p:txBody>
      </p:sp>
      <p:sp>
        <p:nvSpPr>
          <p:cNvPr id="230" name="Google Shape;230;p29"/>
          <p:cNvSpPr txBox="1"/>
          <p:nvPr/>
        </p:nvSpPr>
        <p:spPr>
          <a:xfrm>
            <a:off x="1809750" y="3592859"/>
            <a:ext cx="8572500" cy="10970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Moving from high-level wireframes to live engineering databases using Lovable. How natural language prompts completely replace thousands of legacy code blocks in modern engineering teams.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35" name="Google Shape;23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505301" y="2496442"/>
            <a:ext cx="11181397" cy="819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Deploy Your System</a:t>
            </a:r>
            <a:endParaRPr/>
          </a:p>
        </p:txBody>
      </p:sp>
      <p:sp>
        <p:nvSpPr>
          <p:cNvPr id="237" name="Google Shape;237;p30"/>
          <p:cNvSpPr txBox="1"/>
          <p:nvPr/>
        </p:nvSpPr>
        <p:spPr>
          <a:xfrm>
            <a:off x="771525" y="3506092"/>
            <a:ext cx="10648950" cy="274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Access prompt files and templates. Begin your build in Lovable.</a:t>
            </a:r>
            <a:endParaRPr/>
          </a:p>
        </p:txBody>
      </p:sp>
      <p:sp>
        <p:nvSpPr>
          <p:cNvPr id="238" name="Google Shape;238;p30"/>
          <p:cNvSpPr txBox="1"/>
          <p:nvPr/>
        </p:nvSpPr>
        <p:spPr>
          <a:xfrm>
            <a:off x="771525" y="4161383"/>
            <a:ext cx="10648950" cy="20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50" u="none" cap="none" strike="noStrike">
                <a:solidFill>
                  <a:srgbClr val="FFD700"/>
                </a:solidFill>
                <a:latin typeface="Azeret Mono"/>
                <a:ea typeface="Azeret Mono"/>
                <a:cs typeface="Azeret Mono"/>
                <a:sym typeface="Azeret Mono"/>
              </a:rPr>
              <a:t>NBMBAA Chapter AI Readiness Summit • Cisco RTP Campus Building 10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43" name="Google Shape;24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1"/>
          <p:cNvSpPr txBox="1"/>
          <p:nvPr/>
        </p:nvSpPr>
        <p:spPr>
          <a:xfrm>
            <a:off x="505426" y="620192"/>
            <a:ext cx="1118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Deploy Your System</a:t>
            </a:r>
            <a:endParaRPr/>
          </a:p>
        </p:txBody>
      </p:sp>
      <p:sp>
        <p:nvSpPr>
          <p:cNvPr id="245" name="Google Shape;245;p31"/>
          <p:cNvSpPr txBox="1"/>
          <p:nvPr/>
        </p:nvSpPr>
        <p:spPr>
          <a:xfrm>
            <a:off x="771450" y="5998808"/>
            <a:ext cx="10649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D700"/>
                </a:solidFill>
                <a:latin typeface="Azeret Mono"/>
                <a:ea typeface="Azeret Mono"/>
                <a:cs typeface="Azeret Mono"/>
                <a:sym typeface="Azeret Mono"/>
              </a:rPr>
              <a:t>Here’s Your Base System</a:t>
            </a:r>
            <a:endParaRPr/>
          </a:p>
        </p:txBody>
      </p:sp>
      <p:pic>
        <p:nvPicPr>
          <p:cNvPr id="246" name="Google Shape;246;p31" title="Screenshot 2026-06-01 at 8.43.3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515" y="1451500"/>
            <a:ext cx="3899534" cy="447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51" name="Google Shape;25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2"/>
          <p:cNvSpPr txBox="1"/>
          <p:nvPr/>
        </p:nvSpPr>
        <p:spPr>
          <a:xfrm>
            <a:off x="505426" y="620192"/>
            <a:ext cx="1118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400" u="none" cap="none" strike="noStrike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Deploy Your System</a:t>
            </a:r>
            <a:endParaRPr/>
          </a:p>
        </p:txBody>
      </p:sp>
      <p:sp>
        <p:nvSpPr>
          <p:cNvPr id="253" name="Google Shape;253;p32"/>
          <p:cNvSpPr txBox="1"/>
          <p:nvPr/>
        </p:nvSpPr>
        <p:spPr>
          <a:xfrm>
            <a:off x="771450" y="5998808"/>
            <a:ext cx="10649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D700"/>
                </a:solidFill>
                <a:latin typeface="Azeret Mono"/>
                <a:ea typeface="Azeret Mono"/>
                <a:cs typeface="Azeret Mono"/>
                <a:sym typeface="Azeret Mono"/>
              </a:rPr>
              <a:t>Here’s Your Base System</a:t>
            </a:r>
            <a:endParaRPr/>
          </a:p>
        </p:txBody>
      </p:sp>
      <p:pic>
        <p:nvPicPr>
          <p:cNvPr id="254" name="Google Shape;254;p32" title="Executive OS.png"/>
          <p:cNvPicPr preferRelativeResize="0"/>
          <p:nvPr/>
        </p:nvPicPr>
        <p:blipFill rotWithShape="1">
          <a:blip r:embed="rId4">
            <a:alphaModFix/>
          </a:blip>
          <a:srcRect b="0" l="6468" r="6477" t="0"/>
          <a:stretch/>
        </p:blipFill>
        <p:spPr>
          <a:xfrm>
            <a:off x="4325515" y="1451500"/>
            <a:ext cx="3899535" cy="447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/>
          <p:nvPr>
            <p:ph type="title"/>
          </p:nvPr>
        </p:nvSpPr>
        <p:spPr>
          <a:xfrm>
            <a:off x="415600" y="3647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About Leland Baptist</a:t>
            </a:r>
            <a:endParaRPr/>
          </a:p>
        </p:txBody>
      </p:sp>
      <p:sp>
        <p:nvSpPr>
          <p:cNvPr id="97" name="Google Shape;97;p15"/>
          <p:cNvSpPr txBox="1"/>
          <p:nvPr>
            <p:ph idx="1" type="body"/>
          </p:nvPr>
        </p:nvSpPr>
        <p:spPr>
          <a:xfrm>
            <a:off x="415600" y="1625517"/>
            <a:ext cx="61224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600">
                <a:solidFill>
                  <a:schemeClr val="dk1"/>
                </a:solidFill>
              </a:rPr>
              <a:t>"Leland Baptist is a visionary </a:t>
            </a:r>
            <a:r>
              <a:rPr b="1" lang="en-US" sz="1600">
                <a:solidFill>
                  <a:schemeClr val="dk1"/>
                </a:solidFill>
              </a:rPr>
              <a:t>Systems Architect</a:t>
            </a:r>
            <a:r>
              <a:rPr lang="en-US" sz="1600">
                <a:solidFill>
                  <a:schemeClr val="dk1"/>
                </a:solidFill>
              </a:rPr>
              <a:t> and </a:t>
            </a:r>
            <a:r>
              <a:rPr b="1" lang="en-US" sz="1600">
                <a:solidFill>
                  <a:schemeClr val="dk1"/>
                </a:solidFill>
              </a:rPr>
              <a:t>Information Strategist</a:t>
            </a:r>
            <a:r>
              <a:rPr lang="en-US" sz="1600">
                <a:solidFill>
                  <a:schemeClr val="dk1"/>
                </a:solidFill>
              </a:rPr>
              <a:t> dedicated to bridging the 'Complexity Gap' for operator-led, mid-market service firms. As a </a:t>
            </a:r>
            <a:r>
              <a:rPr b="1" lang="en-US" sz="1600">
                <a:solidFill>
                  <a:schemeClr val="dk1"/>
                </a:solidFill>
              </a:rPr>
              <a:t>Global Executive MBA</a:t>
            </a:r>
            <a:r>
              <a:rPr lang="en-US" sz="1600">
                <a:solidFill>
                  <a:schemeClr val="dk1"/>
                </a:solidFill>
              </a:rPr>
              <a:t> at the </a:t>
            </a:r>
            <a:r>
              <a:rPr b="1" lang="en-US" sz="1600">
                <a:solidFill>
                  <a:schemeClr val="dk1"/>
                </a:solidFill>
              </a:rPr>
              <a:t>University of Notre Dame</a:t>
            </a:r>
            <a:r>
              <a:rPr lang="en-US" sz="1600">
                <a:solidFill>
                  <a:schemeClr val="dk1"/>
                </a:solidFill>
              </a:rPr>
              <a:t> and a </a:t>
            </a:r>
            <a:r>
              <a:rPr b="1" lang="en-US" sz="1600">
                <a:solidFill>
                  <a:schemeClr val="dk1"/>
                </a:solidFill>
              </a:rPr>
              <a:t>lecturer</a:t>
            </a:r>
            <a:r>
              <a:rPr lang="en-US" sz="1600">
                <a:solidFill>
                  <a:schemeClr val="dk1"/>
                </a:solidFill>
              </a:rPr>
              <a:t> at the </a:t>
            </a:r>
            <a:r>
              <a:rPr b="1" lang="en-US" sz="1600">
                <a:solidFill>
                  <a:schemeClr val="dk1"/>
                </a:solidFill>
              </a:rPr>
              <a:t>UNCG Bryan School of Business and Economics</a:t>
            </a:r>
            <a:r>
              <a:rPr lang="en-US" sz="1600">
                <a:solidFill>
                  <a:schemeClr val="dk1"/>
                </a:solidFill>
              </a:rPr>
              <a:t>, he merges institutional-grade business theory with 'in-the-trenches' technical execution.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As the Chief Systems Architect at </a:t>
            </a:r>
            <a:r>
              <a:rPr b="1" lang="en-US" sz="1600">
                <a:solidFill>
                  <a:schemeClr val="dk1"/>
                </a:solidFill>
              </a:rPr>
              <a:t>Ignite Business Software</a:t>
            </a:r>
            <a:r>
              <a:rPr lang="en-US" sz="1600">
                <a:solidFill>
                  <a:schemeClr val="dk1"/>
                </a:solidFill>
              </a:rPr>
              <a:t>, Leland has deployed proprietary frameworks like the </a:t>
            </a:r>
            <a:r>
              <a:rPr b="1" lang="en-US" sz="1600">
                <a:solidFill>
                  <a:schemeClr val="dk1"/>
                </a:solidFill>
              </a:rPr>
              <a:t>C.L.E.A.R.™ Infrastructure</a:t>
            </a:r>
            <a:r>
              <a:rPr lang="en-US" sz="1600"/>
              <a:t>, </a:t>
            </a:r>
            <a:r>
              <a:rPr lang="en-US" sz="1600">
                <a:solidFill>
                  <a:schemeClr val="dk1"/>
                </a:solidFill>
              </a:rPr>
              <a:t>a methodology used to audit and automate operational pillars for firms generating </a:t>
            </a:r>
            <a:r>
              <a:rPr b="1" lang="en-US" sz="1600">
                <a:solidFill>
                  <a:schemeClr val="dk1"/>
                </a:solidFill>
              </a:rPr>
              <a:t>$600k to $10M+</a:t>
            </a:r>
            <a:r>
              <a:rPr lang="en-US" sz="1600">
                <a:solidFill>
                  <a:schemeClr val="dk1"/>
                </a:solidFill>
              </a:rPr>
              <a:t>. His work, recognized by </a:t>
            </a:r>
            <a:r>
              <a:rPr i="1" lang="en-US" sz="1600">
                <a:solidFill>
                  <a:schemeClr val="dk1"/>
                </a:solidFill>
              </a:rPr>
              <a:t>Insider Weekly</a:t>
            </a:r>
            <a:r>
              <a:rPr lang="en-US" sz="1600">
                <a:solidFill>
                  <a:schemeClr val="dk1"/>
                </a:solidFill>
              </a:rPr>
              <a:t> as the </a:t>
            </a:r>
            <a:r>
              <a:rPr b="1" lang="en-US" sz="1600">
                <a:solidFill>
                  <a:schemeClr val="dk1"/>
                </a:solidFill>
              </a:rPr>
              <a:t>Most Innovative AI Company of 2026</a:t>
            </a:r>
            <a:r>
              <a:rPr lang="en-US" sz="1600">
                <a:solidFill>
                  <a:schemeClr val="dk1"/>
                </a:solidFill>
              </a:rPr>
              <a:t>, focuses on providing mid-market enterprises with the 'Operational Certainty' and 'Revenue Protection' typically reserved for Fortune 500 companies."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</a:rPr>
              <a:t>Website:</a:t>
            </a:r>
            <a:r>
              <a:rPr lang="en-US" sz="1600">
                <a:solidFill>
                  <a:schemeClr val="dk1"/>
                </a:solidFill>
              </a:rPr>
              <a:t> </a:t>
            </a:r>
            <a:r>
              <a:rPr b="1" lang="en-US" sz="1600" u="sng">
                <a:solidFill>
                  <a:schemeClr val="hlink"/>
                </a:solidFill>
                <a:hlinkClick r:id="rId3"/>
              </a:rPr>
              <a:t>https://lelandbaptist.com/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</a:rPr>
              <a:t>Press: </a:t>
            </a:r>
            <a:r>
              <a:rPr b="1" lang="en-US" sz="1600" u="sng">
                <a:solidFill>
                  <a:schemeClr val="hlink"/>
                </a:solidFill>
                <a:hlinkClick r:id="rId4"/>
              </a:rPr>
              <a:t>https://lelandbaptist.com/press</a:t>
            </a:r>
            <a:r>
              <a:rPr b="1" lang="en-US" sz="1600">
                <a:solidFill>
                  <a:schemeClr val="dk1"/>
                </a:solidFill>
              </a:rPr>
              <a:t>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98" name="Google Shape;98;p15"/>
          <p:cNvPicPr preferRelativeResize="0"/>
          <p:nvPr/>
        </p:nvPicPr>
        <p:blipFill rotWithShape="1">
          <a:blip r:embed="rId5">
            <a:alphaModFix/>
          </a:blip>
          <a:srcRect b="0" l="8289" r="7642" t="0"/>
          <a:stretch/>
        </p:blipFill>
        <p:spPr>
          <a:xfrm>
            <a:off x="7103850" y="1463950"/>
            <a:ext cx="4283026" cy="509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59" name="Google Shape;25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 txBox="1"/>
          <p:nvPr/>
        </p:nvSpPr>
        <p:spPr>
          <a:xfrm>
            <a:off x="505426" y="620192"/>
            <a:ext cx="1118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Connect With Leland Baptist</a:t>
            </a:r>
            <a:endParaRPr/>
          </a:p>
        </p:txBody>
      </p:sp>
      <p:sp>
        <p:nvSpPr>
          <p:cNvPr id="261" name="Google Shape;261;p33"/>
          <p:cNvSpPr txBox="1"/>
          <p:nvPr/>
        </p:nvSpPr>
        <p:spPr>
          <a:xfrm>
            <a:off x="771450" y="5998808"/>
            <a:ext cx="106491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FFD700"/>
                </a:solidFill>
                <a:latin typeface="Azeret Mono"/>
                <a:ea typeface="Azeret Mono"/>
                <a:cs typeface="Azeret Mono"/>
                <a:sym typeface="Azeret Mono"/>
              </a:rPr>
              <a:t>Here’s Your Base System</a:t>
            </a:r>
            <a:endParaRPr/>
          </a:p>
        </p:txBody>
      </p:sp>
      <p:pic>
        <p:nvPicPr>
          <p:cNvPr id="262" name="Google Shape;262;p33" title="QR-Linq Profile (2).png"/>
          <p:cNvPicPr preferRelativeResize="0"/>
          <p:nvPr/>
        </p:nvPicPr>
        <p:blipFill rotWithShape="1">
          <a:blip r:embed="rId4">
            <a:alphaModFix/>
          </a:blip>
          <a:srcRect b="27506" l="22185" r="23532" t="22959"/>
          <a:stretch/>
        </p:blipFill>
        <p:spPr>
          <a:xfrm>
            <a:off x="3811988" y="1512163"/>
            <a:ext cx="4568026" cy="44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67" name="Google Shape;26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4"/>
          <p:cNvSpPr txBox="1"/>
          <p:nvPr/>
        </p:nvSpPr>
        <p:spPr>
          <a:xfrm>
            <a:off x="505426" y="620192"/>
            <a:ext cx="11181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Review &amp; Bonus</a:t>
            </a:r>
            <a:endParaRPr/>
          </a:p>
        </p:txBody>
      </p:sp>
      <p:pic>
        <p:nvPicPr>
          <p:cNvPr id="269" name="Google Shape;269;p34" title="QR-Review Google.png"/>
          <p:cNvPicPr preferRelativeResize="0"/>
          <p:nvPr/>
        </p:nvPicPr>
        <p:blipFill rotWithShape="1">
          <a:blip r:embed="rId4">
            <a:alphaModFix/>
          </a:blip>
          <a:srcRect b="27383" l="21913" r="22243" t="17981"/>
          <a:stretch/>
        </p:blipFill>
        <p:spPr>
          <a:xfrm>
            <a:off x="3740862" y="1451500"/>
            <a:ext cx="4710424" cy="4819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ctrTitle"/>
          </p:nvPr>
        </p:nvSpPr>
        <p:spPr>
          <a:xfrm>
            <a:off x="415611" y="282567"/>
            <a:ext cx="11360700" cy="2736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Companies I’ve Worked With…</a:t>
            </a:r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0" y="4538700"/>
            <a:ext cx="3761966" cy="21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1633" y="5127867"/>
            <a:ext cx="4215033" cy="14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1564" y="4538700"/>
            <a:ext cx="3130070" cy="229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61366" y="2962100"/>
            <a:ext cx="2191402" cy="197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800" y="3360033"/>
            <a:ext cx="5259034" cy="117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 title="icbc_logo-removebg-preview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34559" y="3019376"/>
            <a:ext cx="1844534" cy="1693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7" title="Image_20250715_08151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8009" y="38517"/>
            <a:ext cx="2349691" cy="157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 title="Image_20250715_080827.jpeg"/>
          <p:cNvPicPr preferRelativeResize="0"/>
          <p:nvPr/>
        </p:nvPicPr>
        <p:blipFill rotWithShape="1">
          <a:blip r:embed="rId4">
            <a:alphaModFix/>
          </a:blip>
          <a:srcRect b="28668" l="0" r="1701" t="0"/>
          <a:stretch/>
        </p:blipFill>
        <p:spPr>
          <a:xfrm>
            <a:off x="119300" y="3128966"/>
            <a:ext cx="3813366" cy="368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 title="Image_20250715_08080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7883" y="3233273"/>
            <a:ext cx="4968305" cy="359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 title="NewsFeature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813371" cy="286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 title="Image_20250715_080919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46076" y="1915154"/>
            <a:ext cx="2349692" cy="280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 title="Screenshot 2026-04-23 at 9.07.50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67894" y="4805554"/>
            <a:ext cx="1706041" cy="2013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 title="Screenshot 2026-04-23 at 9.08.01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32667" y="37833"/>
            <a:ext cx="5135131" cy="2784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/>
          <p:nvPr>
            <p:ph type="ctrTitle"/>
          </p:nvPr>
        </p:nvSpPr>
        <p:spPr>
          <a:xfrm>
            <a:off x="2209800" y="13710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That Matters...</a:t>
            </a:r>
            <a:endParaRPr/>
          </a:p>
        </p:txBody>
      </p:sp>
      <p:pic>
        <p:nvPicPr>
          <p:cNvPr id="126" name="Google Shape;126;p18" title="Screenshot 2026-05-13 at 11.28.2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59500"/>
            <a:ext cx="11887199" cy="245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 title="Screenshot 2026-05-13 at 11.28.55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8300" y="4299508"/>
            <a:ext cx="9675407" cy="233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type="ctrTitle"/>
          </p:nvPr>
        </p:nvSpPr>
        <p:spPr>
          <a:xfrm>
            <a:off x="2209800" y="89625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You’re Going To Be Just Fine!</a:t>
            </a:r>
            <a:endParaRPr/>
          </a:p>
        </p:txBody>
      </p:sp>
      <p:pic>
        <p:nvPicPr>
          <p:cNvPr id="133" name="Google Shape;133;p19" title="W180621_AZOULAY_OLDERENTREPRENEURS_36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600" y="1391675"/>
            <a:ext cx="2974796" cy="499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/>
          <p:nvPr>
            <p:ph type="ctrTitle"/>
          </p:nvPr>
        </p:nvSpPr>
        <p:spPr>
          <a:xfrm>
            <a:off x="2209800" y="11155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FREE GIFT #1</a:t>
            </a:r>
            <a:endParaRPr/>
          </a:p>
        </p:txBody>
      </p:sp>
      <p:sp>
        <p:nvSpPr>
          <p:cNvPr id="139" name="Google Shape;139;p20"/>
          <p:cNvSpPr txBox="1"/>
          <p:nvPr>
            <p:ph idx="1" type="subTitle"/>
          </p:nvPr>
        </p:nvSpPr>
        <p:spPr>
          <a:xfrm>
            <a:off x="1387800" y="1898150"/>
            <a:ext cx="94164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EMBA Frameworks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</a:rPr>
              <a:t>https://founder.ignitebusinesssoftware.com/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140" name="Google Shape;140;p20" title="Screenshot 2026-05-13 at 11.44.0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3363" y="3251775"/>
            <a:ext cx="6965274" cy="343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45" name="Google Shape;14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1"/>
          <p:cNvSpPr txBox="1"/>
          <p:nvPr/>
        </p:nvSpPr>
        <p:spPr>
          <a:xfrm>
            <a:off x="1088849" y="3062225"/>
            <a:ext cx="10014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Operating</a:t>
            </a:r>
            <a:r>
              <a:rPr b="1" lang="en-US" sz="42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 System For Busy Professionals</a:t>
            </a:r>
            <a:endParaRPr b="1" sz="42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1"/>
          <p:cNvSpPr txBox="1"/>
          <p:nvPr/>
        </p:nvSpPr>
        <p:spPr>
          <a:xfrm>
            <a:off x="1809750" y="5158559"/>
            <a:ext cx="85725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Modern executives digest over 10,000 data signals daily. True performance requires a structured personal command center, designed to prioritize focus, mental clarity, and tactical execution.</a:t>
            </a: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1809762" y="1532504"/>
            <a:ext cx="900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What We Will Create…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53" name="Google Shape;15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1088849" y="2790475"/>
            <a:ext cx="10014300" cy="9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What is ‘GPT’?</a:t>
            </a:r>
            <a:endParaRPr b="1" sz="42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1809750" y="5158559"/>
            <a:ext cx="85725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9CB3C9"/>
                </a:solidFill>
                <a:latin typeface="Urbanist"/>
                <a:ea typeface="Urbanist"/>
                <a:cs typeface="Urbanist"/>
                <a:sym typeface="Urbanist"/>
              </a:rPr>
              <a:t>Modern executives digest over 10,000 data signals daily. True performance requires a structured personal command center, designed to prioritize focus, mental clarity, and tactical execution.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1809762" y="1532504"/>
            <a:ext cx="900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Urbanist"/>
                <a:ea typeface="Urbanist"/>
                <a:cs typeface="Urbanist"/>
                <a:sym typeface="Urbanist"/>
              </a:rPr>
              <a:t>What Is ‘AI’?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