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Poppins" charset="1" panose="00000500000000000000"/>
      <p:regular r:id="rId17"/>
    </p:embeddedFont>
    <p:embeddedFont>
      <p:font typeface="Poppins Bold" charset="1" panose="00000800000000000000"/>
      <p:regular r:id="rId18"/>
    </p:embeddedFont>
    <p:embeddedFont>
      <p:font typeface="Distillery Strong" charset="1" panose="00000000000000000000"/>
      <p:regular r:id="rId19"/>
    </p:embeddedFont>
    <p:embeddedFont>
      <p:font typeface="True Typewriter" charset="1" panose="02060704040205020404"/>
      <p:regular r:id="rId20"/>
    </p:embeddedFont>
    <p:embeddedFont>
      <p:font typeface="Coco Gothic Bold" charset="1" panose="00000000000000000000"/>
      <p:regular r:id="rId21"/>
    </p:embeddedFont>
    <p:embeddedFont>
      <p:font typeface="Have Heart One" charset="1" panose="000000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6.jpeg" Type="http://schemas.openxmlformats.org/officeDocument/2006/relationships/image"/><Relationship Id="rId4" Target="../media/image7.jpeg" Type="http://schemas.openxmlformats.org/officeDocument/2006/relationships/image"/><Relationship Id="rId5" Target="https://drive.google.com/drive/my-drive?q=type:video%20parent:0AHZhI7ViEXPnUk9PVA" TargetMode="External" Type="http://schemas.openxmlformats.org/officeDocument/2006/relationships/hyperlink"/><Relationship Id="rId6" Target="https://drive.google.com/drive/my-drive?q=type:video%20parent:0AHZhI7ViEXPnUk9PVA" TargetMode="External" Type="http://schemas.openxmlformats.org/officeDocument/2006/relationships/hyperlink"/><Relationship Id="rId7" Target="https://drive.google.com/drive/my-drive?q=type:video%20parent:0AHZhI7ViEXPnUk9PVA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https://docs.google.com/spreadsheets/d/1YlylyrA7YTB5EeXbB5SCanzhoV6qazmdyCrh_RdANXc/edit?usp=sharing" TargetMode="External" Type="http://schemas.openxmlformats.org/officeDocument/2006/relationships/hyperlink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702130" y="4423344"/>
            <a:ext cx="10883740" cy="3102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96"/>
              </a:lnSpc>
            </a:pPr>
            <a:r>
              <a:rPr lang="en-US" sz="17211">
                <a:solidFill>
                  <a:srgbClr val="741F89"/>
                </a:solidFill>
                <a:latin typeface="Poppins"/>
                <a:ea typeface="Poppins"/>
                <a:cs typeface="Poppins"/>
                <a:sym typeface="Poppins"/>
              </a:rPr>
              <a:t>TICKET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4821981" y="7361278"/>
            <a:ext cx="8644038" cy="518981"/>
            <a:chOff x="0" y="0"/>
            <a:chExt cx="2276619" cy="13668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76619" cy="136686"/>
            </a:xfrm>
            <a:custGeom>
              <a:avLst/>
              <a:gdLst/>
              <a:ahLst/>
              <a:cxnLst/>
              <a:rect r="r" b="b" t="t" l="l"/>
              <a:pathLst>
                <a:path h="136686" w="2276619">
                  <a:moveTo>
                    <a:pt x="0" y="0"/>
                  </a:moveTo>
                  <a:lnTo>
                    <a:pt x="2276619" y="0"/>
                  </a:lnTo>
                  <a:lnTo>
                    <a:pt x="2276619" y="136686"/>
                  </a:lnTo>
                  <a:lnTo>
                    <a:pt x="0" y="136686"/>
                  </a:lnTo>
                  <a:close/>
                </a:path>
              </a:pathLst>
            </a:custGeom>
            <a:solidFill>
              <a:srgbClr val="8A1E9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2276619" cy="1938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0" y="8164641"/>
            <a:ext cx="2605575" cy="2122359"/>
          </a:xfrm>
          <a:custGeom>
            <a:avLst/>
            <a:gdLst/>
            <a:ahLst/>
            <a:cxnLst/>
            <a:rect r="r" b="b" t="t" l="l"/>
            <a:pathLst>
              <a:path h="2122359" w="2605575">
                <a:moveTo>
                  <a:pt x="0" y="0"/>
                </a:moveTo>
                <a:lnTo>
                  <a:pt x="2605575" y="0"/>
                </a:lnTo>
                <a:lnTo>
                  <a:pt x="2605575" y="2122359"/>
                </a:lnTo>
                <a:lnTo>
                  <a:pt x="0" y="21223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5682425" y="8164641"/>
            <a:ext cx="2605575" cy="2122359"/>
          </a:xfrm>
          <a:custGeom>
            <a:avLst/>
            <a:gdLst/>
            <a:ahLst/>
            <a:cxnLst/>
            <a:rect r="r" b="b" t="t" l="l"/>
            <a:pathLst>
              <a:path h="2122359" w="2605575">
                <a:moveTo>
                  <a:pt x="2605575" y="0"/>
                </a:moveTo>
                <a:lnTo>
                  <a:pt x="0" y="0"/>
                </a:lnTo>
                <a:lnTo>
                  <a:pt x="0" y="2122359"/>
                </a:lnTo>
                <a:lnTo>
                  <a:pt x="2605575" y="2122359"/>
                </a:lnTo>
                <a:lnTo>
                  <a:pt x="260557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431399" y="2054317"/>
            <a:ext cx="11425201" cy="2213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111"/>
              </a:lnSpc>
            </a:pPr>
            <a:r>
              <a:rPr lang="en-US" b="true" sz="12222">
                <a:solidFill>
                  <a:srgbClr val="EE65FF"/>
                </a:solidFill>
                <a:latin typeface="Poppins Bold"/>
                <a:ea typeface="Poppins Bold"/>
                <a:cs typeface="Poppins Bold"/>
                <a:sym typeface="Poppins Bold"/>
              </a:rPr>
              <a:t>HERE’S YOUR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41968" y="7382252"/>
            <a:ext cx="7804064" cy="746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38"/>
              </a:lnSpc>
            </a:pPr>
            <a:r>
              <a:rPr lang="en-US" sz="2098" spc="5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COURTNEY JOHNSON 5</a:t>
            </a:r>
            <a:r>
              <a:rPr lang="en-US" sz="2098" spc="5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2098" spc="5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GRADE ELAR</a:t>
            </a:r>
          </a:p>
          <a:p>
            <a:pPr algn="ctr">
              <a:lnSpc>
                <a:spcPts val="2938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37585" y="2511828"/>
            <a:ext cx="15621715" cy="1735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2"/>
              </a:lnSpc>
              <a:spcBef>
                <a:spcPct val="0"/>
              </a:spcBef>
            </a:pPr>
            <a:r>
              <a:rPr lang="en-US" sz="47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Find people in your content and create a question based on what you are currently teaching.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257487" y="1804619"/>
            <a:ext cx="12268246" cy="78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5"/>
              </a:lnSpc>
            </a:pPr>
            <a:r>
              <a:rPr lang="en-US" b="true" sz="5295" spc="984">
                <a:solidFill>
                  <a:srgbClr val="000000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LET’S PRACTICE!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855020" y="2496893"/>
            <a:ext cx="941258" cy="1178414"/>
          </a:xfrm>
          <a:custGeom>
            <a:avLst/>
            <a:gdLst/>
            <a:ahLst/>
            <a:cxnLst/>
            <a:rect r="r" b="b" t="t" l="l"/>
            <a:pathLst>
              <a:path h="1178414" w="941258">
                <a:moveTo>
                  <a:pt x="0" y="0"/>
                </a:moveTo>
                <a:lnTo>
                  <a:pt x="941258" y="0"/>
                </a:lnTo>
                <a:lnTo>
                  <a:pt x="941258" y="1178414"/>
                </a:lnTo>
                <a:lnTo>
                  <a:pt x="0" y="11784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96327" y="4554293"/>
            <a:ext cx="941258" cy="1178414"/>
          </a:xfrm>
          <a:custGeom>
            <a:avLst/>
            <a:gdLst/>
            <a:ahLst/>
            <a:cxnLst/>
            <a:rect r="r" b="b" t="t" l="l"/>
            <a:pathLst>
              <a:path h="1178414" w="941258">
                <a:moveTo>
                  <a:pt x="0" y="0"/>
                </a:moveTo>
                <a:lnTo>
                  <a:pt x="941258" y="0"/>
                </a:lnTo>
                <a:lnTo>
                  <a:pt x="941258" y="1178414"/>
                </a:lnTo>
                <a:lnTo>
                  <a:pt x="0" y="11784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96278" y="4392368"/>
            <a:ext cx="15621715" cy="1735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2"/>
              </a:lnSpc>
              <a:spcBef>
                <a:spcPct val="0"/>
              </a:spcBef>
            </a:pPr>
            <a:r>
              <a:rPr lang="en-US" sz="47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Create an example of a Not Quite There, Getting There, and a Yes!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96327" y="6127951"/>
            <a:ext cx="941258" cy="1178414"/>
          </a:xfrm>
          <a:custGeom>
            <a:avLst/>
            <a:gdLst/>
            <a:ahLst/>
            <a:cxnLst/>
            <a:rect r="r" b="b" t="t" l="l"/>
            <a:pathLst>
              <a:path h="1178414" w="941258">
                <a:moveTo>
                  <a:pt x="0" y="0"/>
                </a:moveTo>
                <a:lnTo>
                  <a:pt x="941258" y="0"/>
                </a:lnTo>
                <a:lnTo>
                  <a:pt x="941258" y="1178415"/>
                </a:lnTo>
                <a:lnTo>
                  <a:pt x="0" y="11784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96278" y="5966026"/>
            <a:ext cx="15621715" cy="258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2"/>
              </a:lnSpc>
              <a:spcBef>
                <a:spcPct val="0"/>
              </a:spcBef>
            </a:pPr>
            <a:r>
              <a:rPr lang="en-US" sz="47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Discuss with your group ways you could potentially implement this in your subject area. Feel free to take this time to make additional examples.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08780" y="472711"/>
            <a:ext cx="15292792" cy="7769721"/>
            <a:chOff x="0" y="0"/>
            <a:chExt cx="20390389" cy="10359629"/>
          </a:xfrm>
        </p:grpSpPr>
        <p:sp>
          <p:nvSpPr>
            <p:cNvPr name="TextBox 4" id="4"/>
            <p:cNvSpPr txBox="true"/>
            <p:nvPr/>
          </p:nvSpPr>
          <p:spPr>
            <a:xfrm rot="-347998">
              <a:off x="392161" y="2915606"/>
              <a:ext cx="18367628" cy="46721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095"/>
                </a:lnSpc>
              </a:pPr>
              <a:r>
                <a:rPr lang="en-US" sz="32900">
                  <a:solidFill>
                    <a:srgbClr val="0171D3"/>
                  </a:solidFill>
                  <a:latin typeface="Have Heart One"/>
                  <a:ea typeface="Have Heart One"/>
                  <a:cs typeface="Have Heart One"/>
                  <a:sym typeface="Have Heart One"/>
                </a:rPr>
                <a:t>Thank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2613003" y="5505458"/>
              <a:ext cx="17777387" cy="48541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766"/>
                </a:lnSpc>
              </a:pPr>
              <a:r>
                <a:rPr lang="en-US" sz="34121">
                  <a:solidFill>
                    <a:srgbClr val="0171D3"/>
                  </a:solidFill>
                  <a:latin typeface="Have Heart One"/>
                  <a:ea typeface="Have Heart One"/>
                  <a:cs typeface="Have Heart One"/>
                  <a:sym typeface="Have Heart One"/>
                </a:rPr>
                <a:t>you!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295" y="1028700"/>
            <a:ext cx="16965409" cy="7619011"/>
          </a:xfrm>
          <a:custGeom>
            <a:avLst/>
            <a:gdLst/>
            <a:ahLst/>
            <a:cxnLst/>
            <a:rect r="r" b="b" t="t" l="l"/>
            <a:pathLst>
              <a:path h="7619011" w="16965409">
                <a:moveTo>
                  <a:pt x="0" y="0"/>
                </a:moveTo>
                <a:lnTo>
                  <a:pt x="16965410" y="0"/>
                </a:lnTo>
                <a:lnTo>
                  <a:pt x="16965410" y="7619011"/>
                </a:lnTo>
                <a:lnTo>
                  <a:pt x="0" y="76190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900020" y="1118982"/>
            <a:ext cx="9398970" cy="7438446"/>
            <a:chOff x="0" y="0"/>
            <a:chExt cx="12531961" cy="991792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359551" y="209550"/>
              <a:ext cx="11733599" cy="44127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076"/>
                </a:lnSpc>
              </a:pPr>
              <a:r>
                <a:rPr lang="en-US" sz="9357">
                  <a:solidFill>
                    <a:srgbClr val="663399"/>
                  </a:solidFill>
                  <a:latin typeface="Distillery Strong"/>
                  <a:ea typeface="Distillery Strong"/>
                  <a:cs typeface="Distillery Strong"/>
                  <a:sym typeface="Distillery Strong"/>
                </a:rPr>
                <a:t>MISCONCEPTIONS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909764"/>
              <a:ext cx="12531961" cy="50081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7"/>
                </a:lnSpc>
              </a:pPr>
              <a:r>
                <a:rPr lang="en-US" sz="54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Band...</a:t>
              </a:r>
            </a:p>
            <a:p>
              <a:pPr algn="ctr">
                <a:lnSpc>
                  <a:spcPts val="3277"/>
                </a:lnSpc>
              </a:pPr>
            </a:p>
            <a:p>
              <a:pPr algn="ctr">
                <a:lnSpc>
                  <a:spcPts val="3277"/>
                </a:lnSpc>
              </a:pPr>
              <a:r>
                <a:rPr lang="en-US" sz="5461">
                  <a:solidFill>
                    <a:srgbClr val="CCA3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Too Much Work</a:t>
              </a:r>
            </a:p>
            <a:p>
              <a:pPr algn="l">
                <a:lnSpc>
                  <a:spcPts val="3277"/>
                </a:lnSpc>
              </a:pPr>
              <a:r>
                <a:rPr lang="en-US" sz="54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Time: </a:t>
              </a:r>
            </a:p>
            <a:p>
              <a:pPr algn="ctr">
                <a:lnSpc>
                  <a:spcPts val="3277"/>
                </a:lnSpc>
              </a:pPr>
              <a:r>
                <a:rPr lang="en-US" sz="54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 </a:t>
              </a:r>
            </a:p>
            <a:p>
              <a:pPr algn="ctr">
                <a:lnSpc>
                  <a:spcPts val="3277"/>
                </a:lnSpc>
              </a:pPr>
              <a:r>
                <a:rPr lang="en-US" sz="5461">
                  <a:solidFill>
                    <a:srgbClr val="663399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Consuming</a:t>
              </a:r>
            </a:p>
            <a:p>
              <a:pPr algn="l">
                <a:lnSpc>
                  <a:spcPts val="3277"/>
                </a:lnSpc>
              </a:pPr>
              <a:r>
                <a:rPr lang="en-US" sz="54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Where:</a:t>
              </a:r>
            </a:p>
            <a:p>
              <a:pPr algn="ctr">
                <a:lnSpc>
                  <a:spcPts val="2737"/>
                </a:lnSpc>
              </a:pPr>
            </a:p>
            <a:p>
              <a:pPr algn="ctr">
                <a:lnSpc>
                  <a:spcPts val="2737"/>
                </a:lnSpc>
              </a:pPr>
              <a:r>
                <a:rPr lang="en-US" sz="4561">
                  <a:solidFill>
                    <a:srgbClr val="CCA3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Does it Really Make a Difference?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295" y="1028700"/>
            <a:ext cx="16965409" cy="7619011"/>
          </a:xfrm>
          <a:custGeom>
            <a:avLst/>
            <a:gdLst/>
            <a:ahLst/>
            <a:cxnLst/>
            <a:rect r="r" b="b" t="t" l="l"/>
            <a:pathLst>
              <a:path h="7619011" w="16965409">
                <a:moveTo>
                  <a:pt x="0" y="0"/>
                </a:moveTo>
                <a:lnTo>
                  <a:pt x="16965410" y="0"/>
                </a:lnTo>
                <a:lnTo>
                  <a:pt x="16965410" y="7619011"/>
                </a:lnTo>
                <a:lnTo>
                  <a:pt x="0" y="76190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929742" y="1468528"/>
            <a:ext cx="9398970" cy="6738245"/>
            <a:chOff x="0" y="0"/>
            <a:chExt cx="12531961" cy="898432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529933" y="228600"/>
              <a:ext cx="7472095" cy="2653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55"/>
                </a:lnSpc>
              </a:pPr>
              <a:r>
                <a:rPr lang="en-US" sz="10057">
                  <a:solidFill>
                    <a:srgbClr val="741F89"/>
                  </a:solidFill>
                  <a:latin typeface="Distillery Strong"/>
                  <a:ea typeface="Distillery Strong"/>
                  <a:cs typeface="Distillery Strong"/>
                  <a:sym typeface="Distillery Strong"/>
                </a:rPr>
                <a:t>REALITY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148760"/>
              <a:ext cx="12531961" cy="58355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37"/>
                </a:lnSpc>
              </a:pPr>
              <a:r>
                <a:rPr lang="en-US" sz="60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Band: </a:t>
              </a:r>
            </a:p>
            <a:p>
              <a:pPr algn="ctr">
                <a:lnSpc>
                  <a:spcPts val="3637"/>
                </a:lnSpc>
              </a:pPr>
            </a:p>
            <a:p>
              <a:pPr algn="ctr">
                <a:lnSpc>
                  <a:spcPts val="3637"/>
                </a:lnSpc>
              </a:pPr>
              <a:r>
                <a:rPr lang="en-US" sz="6061">
                  <a:solidFill>
                    <a:srgbClr val="663399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Solid Feedback</a:t>
              </a:r>
            </a:p>
            <a:p>
              <a:pPr algn="l">
                <a:lnSpc>
                  <a:spcPts val="3637"/>
                </a:lnSpc>
              </a:pPr>
              <a:r>
                <a:rPr lang="en-US" sz="60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Time:</a:t>
              </a:r>
            </a:p>
            <a:p>
              <a:pPr algn="ctr">
                <a:lnSpc>
                  <a:spcPts val="3637"/>
                </a:lnSpc>
              </a:pPr>
            </a:p>
            <a:p>
              <a:pPr algn="ctr">
                <a:lnSpc>
                  <a:spcPts val="3637"/>
                </a:lnSpc>
              </a:pPr>
              <a:r>
                <a:rPr lang="en-US" sz="6061">
                  <a:solidFill>
                    <a:srgbClr val="CCA3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Minimal</a:t>
              </a:r>
            </a:p>
            <a:p>
              <a:pPr algn="l">
                <a:lnSpc>
                  <a:spcPts val="3637"/>
                </a:lnSpc>
              </a:pPr>
              <a:r>
                <a:rPr lang="en-US" sz="60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Where: </a:t>
              </a:r>
            </a:p>
            <a:p>
              <a:pPr algn="l">
                <a:lnSpc>
                  <a:spcPts val="3637"/>
                </a:lnSpc>
              </a:pPr>
            </a:p>
            <a:p>
              <a:pPr algn="ctr">
                <a:lnSpc>
                  <a:spcPts val="3637"/>
                </a:lnSpc>
              </a:pPr>
              <a:r>
                <a:rPr lang="en-US" sz="6061">
                  <a:solidFill>
                    <a:srgbClr val="663399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Data Speaks Volumes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295" y="1028700"/>
            <a:ext cx="16965409" cy="7619011"/>
          </a:xfrm>
          <a:custGeom>
            <a:avLst/>
            <a:gdLst/>
            <a:ahLst/>
            <a:cxnLst/>
            <a:rect r="r" b="b" t="t" l="l"/>
            <a:pathLst>
              <a:path h="7619011" w="16965409">
                <a:moveTo>
                  <a:pt x="0" y="0"/>
                </a:moveTo>
                <a:lnTo>
                  <a:pt x="16965410" y="0"/>
                </a:lnTo>
                <a:lnTo>
                  <a:pt x="16965410" y="7619011"/>
                </a:lnTo>
                <a:lnTo>
                  <a:pt x="0" y="76190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929742" y="1468528"/>
            <a:ext cx="9398970" cy="6376279"/>
            <a:chOff x="0" y="0"/>
            <a:chExt cx="12531961" cy="850170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1990099" y="228600"/>
              <a:ext cx="8551763" cy="2927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55"/>
                </a:lnSpc>
              </a:pPr>
              <a:r>
                <a:rPr lang="en-US" sz="10057">
                  <a:solidFill>
                    <a:srgbClr val="741F89"/>
                  </a:solidFill>
                  <a:latin typeface="Distillery Strong"/>
                  <a:ea typeface="Distillery Strong"/>
                  <a:cs typeface="Distillery Strong"/>
                  <a:sym typeface="Distillery Strong"/>
                </a:rPr>
                <a:t>STRATEGY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384956"/>
              <a:ext cx="12531961" cy="5116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17"/>
                </a:lnSpc>
              </a:pPr>
              <a:r>
                <a:rPr lang="en-US" sz="53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The process: </a:t>
              </a:r>
            </a:p>
            <a:p>
              <a:pPr algn="l">
                <a:lnSpc>
                  <a:spcPts val="3217"/>
                </a:lnSpc>
              </a:pPr>
            </a:p>
            <a:p>
              <a:pPr algn="l">
                <a:lnSpc>
                  <a:spcPts val="3217"/>
                </a:lnSpc>
              </a:pPr>
              <a:r>
                <a:rPr lang="en-US" sz="53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Whole Group Teach</a:t>
              </a:r>
            </a:p>
            <a:p>
              <a:pPr algn="l">
                <a:lnSpc>
                  <a:spcPts val="3217"/>
                </a:lnSpc>
              </a:pPr>
            </a:p>
            <a:p>
              <a:pPr algn="l">
                <a:lnSpc>
                  <a:spcPts val="3217"/>
                </a:lnSpc>
              </a:pPr>
              <a:r>
                <a:rPr lang="en-US" sz="53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Explaining the Steps</a:t>
              </a:r>
            </a:p>
            <a:p>
              <a:pPr algn="l">
                <a:lnSpc>
                  <a:spcPts val="3217"/>
                </a:lnSpc>
              </a:pPr>
            </a:p>
            <a:p>
              <a:pPr algn="l">
                <a:lnSpc>
                  <a:spcPts val="3217"/>
                </a:lnSpc>
              </a:pPr>
              <a:r>
                <a:rPr lang="en-US" sz="53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Giving The Ticket </a:t>
              </a:r>
            </a:p>
            <a:p>
              <a:pPr algn="l">
                <a:lnSpc>
                  <a:spcPts val="3217"/>
                </a:lnSpc>
              </a:pPr>
            </a:p>
            <a:p>
              <a:pPr algn="l">
                <a:lnSpc>
                  <a:spcPts val="3217"/>
                </a:lnSpc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295" y="1028700"/>
            <a:ext cx="16965409" cy="7619011"/>
          </a:xfrm>
          <a:custGeom>
            <a:avLst/>
            <a:gdLst/>
            <a:ahLst/>
            <a:cxnLst/>
            <a:rect r="r" b="b" t="t" l="l"/>
            <a:pathLst>
              <a:path h="7619011" w="16965409">
                <a:moveTo>
                  <a:pt x="0" y="0"/>
                </a:moveTo>
                <a:lnTo>
                  <a:pt x="16965410" y="0"/>
                </a:lnTo>
                <a:lnTo>
                  <a:pt x="16965410" y="7619011"/>
                </a:lnTo>
                <a:lnTo>
                  <a:pt x="0" y="76190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620024" y="1130363"/>
            <a:ext cx="10240921" cy="7338922"/>
            <a:chOff x="0" y="0"/>
            <a:chExt cx="13654561" cy="978522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74883" y="228600"/>
              <a:ext cx="11982195" cy="43136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55"/>
                </a:lnSpc>
              </a:pPr>
              <a:r>
                <a:rPr lang="en-US" sz="10057">
                  <a:solidFill>
                    <a:srgbClr val="741F89"/>
                  </a:solidFill>
                  <a:latin typeface="Distillery Strong"/>
                  <a:ea typeface="Distillery Strong"/>
                  <a:cs typeface="Distillery Strong"/>
                  <a:sym typeface="Distillery Strong"/>
                </a:rPr>
                <a:t>WAYS TO CHECK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789880"/>
              <a:ext cx="13654561" cy="49953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05"/>
                </a:lnSpc>
              </a:pPr>
              <a:r>
                <a:rPr lang="en-US" sz="5842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Take One - Whole Group Discussion</a:t>
              </a:r>
            </a:p>
            <a:p>
              <a:pPr algn="l">
                <a:lnSpc>
                  <a:spcPts val="3505"/>
                </a:lnSpc>
              </a:pPr>
            </a:p>
            <a:p>
              <a:pPr algn="l">
                <a:lnSpc>
                  <a:spcPts val="3505"/>
                </a:lnSpc>
              </a:pPr>
              <a:r>
                <a:rPr lang="en-US" sz="5842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Take Two - Tables Sort</a:t>
              </a:r>
            </a:p>
            <a:p>
              <a:pPr algn="l">
                <a:lnSpc>
                  <a:spcPts val="3505"/>
                </a:lnSpc>
              </a:pPr>
            </a:p>
            <a:p>
              <a:pPr algn="l">
                <a:lnSpc>
                  <a:spcPts val="3505"/>
                </a:lnSpc>
              </a:pPr>
              <a:r>
                <a:rPr lang="en-US" sz="5842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Take Three - Self Accountability</a:t>
              </a:r>
            </a:p>
            <a:p>
              <a:pPr algn="l">
                <a:lnSpc>
                  <a:spcPts val="3505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74362" y="2058307"/>
            <a:ext cx="5783222" cy="7710963"/>
          </a:xfrm>
          <a:custGeom>
            <a:avLst/>
            <a:gdLst/>
            <a:ahLst/>
            <a:cxnLst/>
            <a:rect r="r" b="b" t="t" l="l"/>
            <a:pathLst>
              <a:path h="7710963" w="5783222">
                <a:moveTo>
                  <a:pt x="0" y="0"/>
                </a:moveTo>
                <a:lnTo>
                  <a:pt x="5783222" y="0"/>
                </a:lnTo>
                <a:lnTo>
                  <a:pt x="5783222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46520" y="2058307"/>
            <a:ext cx="5783222" cy="7710963"/>
          </a:xfrm>
          <a:custGeom>
            <a:avLst/>
            <a:gdLst/>
            <a:ahLst/>
            <a:cxnLst/>
            <a:rect r="r" b="b" t="t" l="l"/>
            <a:pathLst>
              <a:path h="7710963" w="5783222">
                <a:moveTo>
                  <a:pt x="0" y="0"/>
                </a:moveTo>
                <a:lnTo>
                  <a:pt x="5783222" y="0"/>
                </a:lnTo>
                <a:lnTo>
                  <a:pt x="5783222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4444515" y="0"/>
            <a:ext cx="9398970" cy="3180885"/>
            <a:chOff x="0" y="0"/>
            <a:chExt cx="12531961" cy="424118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2226686" y="228600"/>
              <a:ext cx="8078589" cy="27871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55"/>
                </a:lnSpc>
              </a:pPr>
              <a:r>
                <a:rPr lang="en-US" sz="10057">
                  <a:solidFill>
                    <a:srgbClr val="741F89"/>
                  </a:solidFill>
                  <a:latin typeface="Distillery Strong"/>
                  <a:ea typeface="Distillery Strong"/>
                  <a:cs typeface="Distillery Strong"/>
                  <a:sym typeface="Distillery Strong"/>
                </a:rPr>
                <a:t>EXAMPLE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282413"/>
              <a:ext cx="12531961" cy="9587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37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7678986" y="4186886"/>
            <a:ext cx="3346133" cy="1726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4961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  <a:hlinkClick r:id="rId5" tooltip="https://drive.google.com/drive/my-drive?q=type:video%20parent:0AHZhI7ViEXPnUk9PVA"/>
              </a:rPr>
              <a:t>Let’s s</a:t>
            </a:r>
            <a:r>
              <a:rPr lang="en-US" sz="4961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ee</a:t>
            </a:r>
            <a:r>
              <a:rPr lang="en-US" sz="4961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  <a:hlinkClick r:id="rId6" tooltip="https://drive.google.com/drive/my-drive?q=type:video%20parent:0AHZhI7ViEXPnUk9PVA"/>
              </a:rPr>
              <a:t> </a:t>
            </a:r>
          </a:p>
          <a:p>
            <a:pPr algn="ctr">
              <a:lnSpc>
                <a:spcPts val="6386"/>
              </a:lnSpc>
              <a:spcBef>
                <a:spcPct val="0"/>
              </a:spcBef>
            </a:pPr>
            <a:r>
              <a:rPr lang="en-US" sz="4561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  <a:hlinkClick r:id="rId7" tooltip="https://drive.google.com/drive/my-drive?q=type:video%20parent:0AHZhI7ViEXPnUk9PVA"/>
              </a:rPr>
              <a:t>how it works!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312273" y="539673"/>
            <a:ext cx="9663455" cy="7090659"/>
            <a:chOff x="0" y="0"/>
            <a:chExt cx="12884606" cy="945421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228600"/>
              <a:ext cx="12884606" cy="49521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55"/>
                </a:lnSpc>
              </a:pPr>
              <a:r>
                <a:rPr lang="en-US" sz="10057">
                  <a:solidFill>
                    <a:srgbClr val="741F89"/>
                  </a:solidFill>
                  <a:latin typeface="Distillery Strong"/>
                  <a:ea typeface="Distillery Strong"/>
                  <a:cs typeface="Distillery Strong"/>
                  <a:sym typeface="Distillery Strong"/>
                </a:rPr>
                <a:t>TRACK THE DATA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76323" y="5447444"/>
              <a:ext cx="12531961" cy="40067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37"/>
                </a:lnSpc>
              </a:pPr>
            </a:p>
            <a:p>
              <a:pPr algn="l">
                <a:lnSpc>
                  <a:spcPts val="3637"/>
                </a:lnSpc>
              </a:pPr>
            </a:p>
            <a:p>
              <a:pPr algn="l">
                <a:lnSpc>
                  <a:spcPts val="3637"/>
                </a:lnSpc>
              </a:pPr>
            </a:p>
            <a:p>
              <a:pPr algn="l">
                <a:lnSpc>
                  <a:spcPts val="3637"/>
                </a:lnSpc>
              </a:pPr>
              <a:r>
                <a:rPr lang="en-US" sz="60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Stations Example: </a:t>
              </a:r>
            </a:p>
            <a:p>
              <a:pPr algn="l">
                <a:lnSpc>
                  <a:spcPts val="3637"/>
                </a:lnSpc>
              </a:pPr>
              <a:r>
                <a:rPr lang="en-US" sz="6061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https://canva.link/p1juh97md7dhrzo 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6269652" y="4554369"/>
            <a:ext cx="5748695" cy="99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06"/>
              </a:lnSpc>
              <a:spcBef>
                <a:spcPct val="0"/>
              </a:spcBef>
            </a:pPr>
            <a:r>
              <a:rPr lang="en-US" sz="5361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  <a:hlinkClick r:id="rId3" tooltip="https://docs.google.com/spreadsheets/d/1YlylyrA7YTB5EeXbB5SCanzhoV6qazmdyCrh_RdANXc/edit?usp=sharing"/>
              </a:rPr>
              <a:t>Your paragraph text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8031" y="-180080"/>
            <a:ext cx="17447612" cy="13169878"/>
            <a:chOff x="0" y="0"/>
            <a:chExt cx="23263483" cy="1755983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361950"/>
              <a:ext cx="22978600" cy="11159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924"/>
                </a:lnSpc>
              </a:pPr>
              <a:r>
                <a:rPr lang="en-US" sz="16417">
                  <a:solidFill>
                    <a:srgbClr val="741F89"/>
                  </a:solidFill>
                  <a:latin typeface="Distillery Strong"/>
                  <a:ea typeface="Distillery Strong"/>
                  <a:cs typeface="Distillery Strong"/>
                  <a:sym typeface="Distillery Strong"/>
                </a:rPr>
                <a:t>WAYS TO INCORPORATE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6569" y="16601069"/>
              <a:ext cx="23246914" cy="9587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37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5210532" y="4491821"/>
            <a:ext cx="7866936" cy="3265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86"/>
              </a:lnSpc>
            </a:pPr>
            <a:r>
              <a:rPr lang="en-US" sz="6061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Student Led Discussions</a:t>
            </a:r>
          </a:p>
          <a:p>
            <a:pPr algn="ctr">
              <a:lnSpc>
                <a:spcPts val="8486"/>
              </a:lnSpc>
            </a:pPr>
            <a:r>
              <a:rPr lang="en-US" sz="6061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Independent Reviews</a:t>
            </a:r>
          </a:p>
          <a:p>
            <a:pPr algn="ctr">
              <a:lnSpc>
                <a:spcPts val="8486"/>
              </a:lnSpc>
              <a:spcBef>
                <a:spcPct val="0"/>
              </a:spcBef>
            </a:pPr>
            <a:r>
              <a:rPr lang="en-US" sz="6061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Teacher Evaluations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37585" y="2511828"/>
            <a:ext cx="15621715" cy="8899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2"/>
              </a:lnSpc>
            </a:pPr>
            <a:r>
              <a:rPr lang="en-US" sz="47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Math: Finding the Errors</a:t>
            </a:r>
          </a:p>
          <a:p>
            <a:pPr algn="ctr">
              <a:lnSpc>
                <a:spcPts val="6712"/>
              </a:lnSpc>
            </a:pPr>
            <a:r>
              <a:rPr lang="en-US" sz="47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Writing Out the Process</a:t>
            </a:r>
          </a:p>
          <a:p>
            <a:pPr algn="ctr">
              <a:lnSpc>
                <a:spcPts val="6712"/>
              </a:lnSpc>
            </a:pPr>
            <a:r>
              <a:rPr lang="en-US" sz="47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Science: </a:t>
            </a:r>
          </a:p>
          <a:p>
            <a:pPr algn="ctr">
              <a:lnSpc>
                <a:spcPts val="6712"/>
              </a:lnSpc>
            </a:pPr>
            <a:r>
              <a:rPr lang="en-US" sz="47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Explaining the process</a:t>
            </a:r>
          </a:p>
          <a:p>
            <a:pPr algn="ctr">
              <a:lnSpc>
                <a:spcPts val="6712"/>
              </a:lnSpc>
            </a:pPr>
            <a:r>
              <a:rPr lang="en-US" sz="47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Really, it can work for ANY content area!</a:t>
            </a:r>
          </a:p>
          <a:p>
            <a:pPr algn="ctr">
              <a:lnSpc>
                <a:spcPts val="5732"/>
              </a:lnSpc>
            </a:pPr>
            <a:r>
              <a:rPr lang="en-US" sz="4094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TIP: I always use the assessments to create the exit tickets. This helps prepare them for what they will see. I will often take a multiple choice question and have them write it out. </a:t>
            </a:r>
          </a:p>
          <a:p>
            <a:pPr algn="ctr">
              <a:lnSpc>
                <a:spcPts val="9792"/>
              </a:lnSpc>
            </a:pPr>
          </a:p>
          <a:p>
            <a:pPr algn="ctr">
              <a:lnSpc>
                <a:spcPts val="9792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257487" y="322529"/>
            <a:ext cx="12268246" cy="22713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5"/>
              </a:lnSpc>
            </a:pPr>
            <a:r>
              <a:rPr lang="en-US" b="true" sz="5295" spc="984">
                <a:solidFill>
                  <a:srgbClr val="000000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HOW TO INCORPORATE INTO DIFFERENT CONTENTS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DAG9qVeMaY0</dc:identifier>
  <dcterms:modified xsi:type="dcterms:W3CDTF">2011-08-01T06:04:30Z</dcterms:modified>
  <cp:revision>1</cp:revision>
  <dc:title>Here’s Your</dc:title>
</cp:coreProperties>
</file>