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KG Primary Penmanship" charset="1" panose="02000506000000020003"/>
      <p:regular r:id="rId16"/>
    </p:embeddedFont>
    <p:embeddedFont>
      <p:font typeface="Architects Daughter" charset="1" panose="00000000000000000000"/>
      <p:regular r:id="rId17"/>
    </p:embeddedFont>
    <p:embeddedFont>
      <p:font typeface="Apricots" charset="1" panose="000000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.png" Type="http://schemas.openxmlformats.org/officeDocument/2006/relationships/image"/><Relationship Id="rId4" Target="../media/image6.png" Type="http://schemas.openxmlformats.org/officeDocument/2006/relationships/image"/><Relationship Id="rId5" Target="../media/image7.png" Type="http://schemas.openxmlformats.org/officeDocument/2006/relationships/image"/><Relationship Id="rId6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.png" Type="http://schemas.openxmlformats.org/officeDocument/2006/relationships/image"/><Relationship Id="rId4" Target="../media/image10.pn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5.png" Type="http://schemas.openxmlformats.org/officeDocument/2006/relationships/image"/><Relationship Id="rId6" Target="../media/image1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7.png" Type="http://schemas.openxmlformats.org/officeDocument/2006/relationships/image"/><Relationship Id="rId4" Target="../media/image1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19.png" Type="http://schemas.openxmlformats.org/officeDocument/2006/relationships/image"/><Relationship Id="rId6" Target="../media/image20.png" Type="http://schemas.openxmlformats.org/officeDocument/2006/relationships/image"/><Relationship Id="rId7" Target="../media/image21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22.png" Type="http://schemas.openxmlformats.org/officeDocument/2006/relationships/image"/><Relationship Id="rId6" Target="../media/image23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Relationship Id="rId5" Target="../media/image24.png" Type="http://schemas.openxmlformats.org/officeDocument/2006/relationships/image"/><Relationship Id="rId6" Target="../media/image25.png" Type="http://schemas.openxmlformats.org/officeDocument/2006/relationships/image"/><Relationship Id="rId7" Target="../media/image26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243" t="-35829" r="-12243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447657" y="1337417"/>
            <a:ext cx="2332834" cy="3217703"/>
          </a:xfrm>
          <a:custGeom>
            <a:avLst/>
            <a:gdLst/>
            <a:ahLst/>
            <a:cxnLst/>
            <a:rect r="r" b="b" t="t" l="l"/>
            <a:pathLst>
              <a:path h="3217703" w="2332834">
                <a:moveTo>
                  <a:pt x="0" y="0"/>
                </a:moveTo>
                <a:lnTo>
                  <a:pt x="2332834" y="0"/>
                </a:lnTo>
                <a:lnTo>
                  <a:pt x="2332834" y="3217703"/>
                </a:lnTo>
                <a:lnTo>
                  <a:pt x="0" y="3217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590957" y="4853863"/>
            <a:ext cx="10046234" cy="1392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384"/>
              </a:lnSpc>
            </a:pPr>
            <a:r>
              <a:rPr lang="en-US" sz="5439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BACK-TO-SCHOOL: BLUEBONNET MATH APPLICATION COMPONENT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236602" y="6606205"/>
            <a:ext cx="6754944" cy="1390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97"/>
              </a:lnSpc>
              <a:spcBef>
                <a:spcPct val="0"/>
              </a:spcBef>
            </a:pPr>
            <a:r>
              <a:rPr lang="en-US" sz="2641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Supporting Elementary Teachers for Effective Math Practice</a:t>
            </a:r>
          </a:p>
          <a:p>
            <a:pPr algn="ctr" marL="0" indent="0" lvl="0">
              <a:lnSpc>
                <a:spcPts val="3697"/>
              </a:lnSpc>
              <a:spcBef>
                <a:spcPct val="0"/>
              </a:spcBef>
            </a:pPr>
            <a:r>
              <a:rPr lang="en-US" sz="2641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Anam MacBale </a:t>
            </a:r>
          </a:p>
        </p:txBody>
      </p: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1868698" y="3583431"/>
            <a:ext cx="4924702" cy="4924682"/>
            <a:chOff x="0" y="0"/>
            <a:chExt cx="6350000" cy="634997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243" t="-35829" r="-12243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409128" y="947467"/>
            <a:ext cx="1482282" cy="2044527"/>
          </a:xfrm>
          <a:custGeom>
            <a:avLst/>
            <a:gdLst/>
            <a:ahLst/>
            <a:cxnLst/>
            <a:rect r="r" b="b" t="t" l="l"/>
            <a:pathLst>
              <a:path h="2044527" w="1482282">
                <a:moveTo>
                  <a:pt x="0" y="0"/>
                </a:moveTo>
                <a:lnTo>
                  <a:pt x="1482282" y="0"/>
                </a:lnTo>
                <a:lnTo>
                  <a:pt x="1482282" y="2044526"/>
                </a:lnTo>
                <a:lnTo>
                  <a:pt x="0" y="20445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793673" y="2990208"/>
            <a:ext cx="14700654" cy="1717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990"/>
              </a:lnSpc>
              <a:spcBef>
                <a:spcPct val="0"/>
              </a:spcBef>
            </a:pPr>
            <a:r>
              <a:rPr lang="en-US" sz="9992">
                <a:solidFill>
                  <a:srgbClr val="FFFFFF"/>
                </a:solidFill>
                <a:latin typeface="Apricots"/>
                <a:ea typeface="Apricots"/>
                <a:cs typeface="Apricots"/>
                <a:sym typeface="Apricots"/>
              </a:rPr>
              <a:t>Thank you!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799942" y="5012863"/>
            <a:ext cx="14700654" cy="24371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319"/>
              </a:lnSpc>
            </a:pPr>
            <a:r>
              <a:rPr lang="en-US" sz="6195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Thank you for your commitment to building strong problem solvers!</a:t>
            </a:r>
          </a:p>
          <a:p>
            <a:pPr algn="ctr" marL="0" indent="0" lvl="0">
              <a:lnSpc>
                <a:spcPts val="6319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793673" y="7034019"/>
            <a:ext cx="14700654" cy="15254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17"/>
              </a:lnSpc>
            </a:pPr>
            <a:r>
              <a:rPr lang="en-US" sz="2941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Anam MacBale</a:t>
            </a:r>
          </a:p>
          <a:p>
            <a:pPr algn="ctr">
              <a:lnSpc>
                <a:spcPts val="4117"/>
              </a:lnSpc>
            </a:pPr>
            <a:r>
              <a:rPr lang="en-US" sz="2941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4</a:t>
            </a:r>
            <a:r>
              <a:rPr lang="en-US" sz="2941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th</a:t>
            </a:r>
            <a:r>
              <a:rPr lang="en-US" sz="2941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Math Harlow Elem.entary</a:t>
            </a:r>
          </a:p>
          <a:p>
            <a:pPr algn="ctr">
              <a:lnSpc>
                <a:spcPts val="4117"/>
              </a:lnSpc>
              <a:spcBef>
                <a:spcPct val="0"/>
              </a:spcBef>
            </a:pPr>
            <a:r>
              <a:rPr lang="en-US" sz="2941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anam..macbale@annaisd.org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243" t="-35829" r="-12243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924033" y="2947427"/>
            <a:ext cx="9076316" cy="43254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16"/>
              </a:lnSpc>
              <a:spcBef>
                <a:spcPct val="0"/>
              </a:spcBef>
            </a:pPr>
            <a:r>
              <a:rPr lang="en-US" sz="3512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The Application Component is a</a:t>
            </a:r>
            <a:r>
              <a:rPr lang="en-US" sz="3512" u="sng">
                <a:solidFill>
                  <a:srgbClr val="FFCC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daily 5-10 minute opportunity</a:t>
            </a:r>
            <a:r>
              <a:rPr lang="en-US" sz="3512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for students to apply their math learning. </a:t>
            </a:r>
          </a:p>
          <a:p>
            <a:pPr algn="ctr" marL="0" indent="0" lvl="0">
              <a:lnSpc>
                <a:spcPts val="4916"/>
              </a:lnSpc>
              <a:spcBef>
                <a:spcPct val="0"/>
              </a:spcBef>
            </a:pPr>
            <a:r>
              <a:rPr lang="en-US" sz="3512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Purpose: deepen understanding through </a:t>
            </a:r>
            <a:r>
              <a:rPr lang="en-US" sz="3512" u="sng">
                <a:solidFill>
                  <a:srgbClr val="FFCC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consistent problem-solving</a:t>
            </a:r>
            <a:r>
              <a:rPr lang="en-US" sz="3512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in a structured, supportive format. </a:t>
            </a:r>
          </a:p>
          <a:p>
            <a:pPr algn="ctr" marL="0" indent="0" lvl="0">
              <a:lnSpc>
                <a:spcPts val="4916"/>
              </a:lnSpc>
              <a:spcBef>
                <a:spcPct val="0"/>
              </a:spcBef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1538878" y="1992945"/>
            <a:ext cx="9846626" cy="662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3"/>
              </a:lnSpc>
              <a:spcBef>
                <a:spcPct val="0"/>
              </a:spcBef>
            </a:pPr>
            <a:r>
              <a:rPr lang="en-US" sz="3909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WHAT IS THE APPLICATION COMPONENT?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5400000">
            <a:off x="12076886" y="416391"/>
            <a:ext cx="4855057" cy="3880120"/>
          </a:xfrm>
          <a:custGeom>
            <a:avLst/>
            <a:gdLst/>
            <a:ahLst/>
            <a:cxnLst/>
            <a:rect r="r" b="b" t="t" l="l"/>
            <a:pathLst>
              <a:path h="3880120" w="4855057">
                <a:moveTo>
                  <a:pt x="0" y="0"/>
                </a:moveTo>
                <a:lnTo>
                  <a:pt x="4855057" y="0"/>
                </a:lnTo>
                <a:lnTo>
                  <a:pt x="4855057" y="3880120"/>
                </a:lnTo>
                <a:lnTo>
                  <a:pt x="0" y="38801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1707854" y="3407950"/>
            <a:ext cx="5246391" cy="5246370"/>
            <a:chOff x="0" y="0"/>
            <a:chExt cx="6350000" cy="634997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-931638">
            <a:off x="1239402" y="302425"/>
            <a:ext cx="826566" cy="1686869"/>
          </a:xfrm>
          <a:custGeom>
            <a:avLst/>
            <a:gdLst/>
            <a:ahLst/>
            <a:cxnLst/>
            <a:rect r="r" b="b" t="t" l="l"/>
            <a:pathLst>
              <a:path h="1686869" w="826566">
                <a:moveTo>
                  <a:pt x="0" y="0"/>
                </a:moveTo>
                <a:lnTo>
                  <a:pt x="826565" y="0"/>
                </a:lnTo>
                <a:lnTo>
                  <a:pt x="826565" y="1686868"/>
                </a:lnTo>
                <a:lnTo>
                  <a:pt x="0" y="16868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730004" y="7187173"/>
            <a:ext cx="9464373" cy="6809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17"/>
              </a:lnSpc>
              <a:spcBef>
                <a:spcPct val="0"/>
              </a:spcBef>
            </a:pPr>
            <a:r>
              <a:rPr lang="en-US" sz="3941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*This is </a:t>
            </a:r>
            <a:r>
              <a:rPr lang="en-US" sz="3941">
                <a:solidFill>
                  <a:srgbClr val="F03E4B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NOT</a:t>
            </a:r>
            <a:r>
              <a:rPr lang="en-US" sz="3941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a time f</a:t>
            </a:r>
            <a:r>
              <a:rPr lang="en-US" sz="3941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or new content*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243" t="-35829" r="-12243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14358153" y="3787190"/>
            <a:ext cx="2764608" cy="3793630"/>
          </a:xfrm>
          <a:custGeom>
            <a:avLst/>
            <a:gdLst/>
            <a:ahLst/>
            <a:cxnLst/>
            <a:rect r="r" b="b" t="t" l="l"/>
            <a:pathLst>
              <a:path h="3793630" w="2764608">
                <a:moveTo>
                  <a:pt x="0" y="0"/>
                </a:moveTo>
                <a:lnTo>
                  <a:pt x="2764608" y="0"/>
                </a:lnTo>
                <a:lnTo>
                  <a:pt x="2764608" y="3793630"/>
                </a:lnTo>
                <a:lnTo>
                  <a:pt x="0" y="37936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13855434" y="-152920"/>
            <a:ext cx="4205514" cy="4415881"/>
          </a:xfrm>
          <a:prstGeom prst="rect">
            <a:avLst/>
          </a:prstGeom>
        </p:spPr>
      </p:pic>
      <p:sp>
        <p:nvSpPr>
          <p:cNvPr name="Freeform 5" id="5"/>
          <p:cNvSpPr/>
          <p:nvPr/>
        </p:nvSpPr>
        <p:spPr>
          <a:xfrm flipH="false" flipV="false" rot="0">
            <a:off x="462759" y="547113"/>
            <a:ext cx="1603538" cy="2045982"/>
          </a:xfrm>
          <a:custGeom>
            <a:avLst/>
            <a:gdLst/>
            <a:ahLst/>
            <a:cxnLst/>
            <a:rect r="r" b="b" t="t" l="l"/>
            <a:pathLst>
              <a:path h="2045982" w="1603538">
                <a:moveTo>
                  <a:pt x="0" y="0"/>
                </a:moveTo>
                <a:lnTo>
                  <a:pt x="1603538" y="0"/>
                </a:lnTo>
                <a:lnTo>
                  <a:pt x="1603538" y="2045982"/>
                </a:lnTo>
                <a:lnTo>
                  <a:pt x="0" y="20459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031641" y="1393351"/>
            <a:ext cx="9603104" cy="15007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07"/>
              </a:lnSpc>
              <a:spcBef>
                <a:spcPct val="0"/>
              </a:spcBef>
            </a:pPr>
            <a:r>
              <a:rPr lang="en-US" sz="429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BUILDING UNDERSTANDING THROUGH TOOLS AND MODELS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548987" y="3236671"/>
            <a:ext cx="8418819" cy="12505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96"/>
              </a:lnSpc>
              <a:spcBef>
                <a:spcPct val="0"/>
              </a:spcBef>
            </a:pPr>
            <a:r>
              <a:rPr lang="en-US" sz="3640">
                <a:solidFill>
                  <a:srgbClr val="F37B88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Tools:</a:t>
            </a:r>
            <a:r>
              <a:rPr lang="en-US" sz="364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</a:t>
            </a:r>
            <a:r>
              <a:rPr lang="en-US" sz="364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Number lines, tape diagrams, and drawings 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0" y="7232219"/>
            <a:ext cx="17919874" cy="13311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77"/>
              </a:lnSpc>
              <a:spcBef>
                <a:spcPct val="0"/>
              </a:spcBef>
            </a:pPr>
            <a:r>
              <a:rPr lang="en-US" sz="3841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*Tools and models support </a:t>
            </a:r>
            <a:r>
              <a:rPr lang="en-US" sz="3841" u="sng">
                <a:solidFill>
                  <a:srgbClr val="FFCC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deeper conceptual understanding </a:t>
            </a:r>
            <a:r>
              <a:rPr lang="en-US" sz="3841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and builds </a:t>
            </a:r>
            <a:r>
              <a:rPr lang="en-US" sz="3841" u="sng">
                <a:solidFill>
                  <a:srgbClr val="FFCC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strong problem-solving skills*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031641" y="4829810"/>
            <a:ext cx="7128867" cy="16417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57"/>
              </a:lnSpc>
            </a:pPr>
            <a:r>
              <a:rPr lang="en-US" sz="3541">
                <a:solidFill>
                  <a:srgbClr val="F37B88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Why do we  use tools/models?</a:t>
            </a:r>
            <a:r>
              <a:rPr lang="en-US" sz="3541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</a:t>
            </a:r>
          </a:p>
          <a:p>
            <a:pPr algn="l" marL="634746" indent="-317373" lvl="1">
              <a:lnSpc>
                <a:spcPts val="4116"/>
              </a:lnSpc>
              <a:buFont typeface="Arial"/>
              <a:buChar char="•"/>
            </a:pPr>
            <a:r>
              <a:rPr lang="en-US" sz="294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Flexible thinking</a:t>
            </a:r>
          </a:p>
          <a:p>
            <a:pPr algn="l" marL="634746" indent="-317373" lvl="1">
              <a:lnSpc>
                <a:spcPts val="4116"/>
              </a:lnSpc>
              <a:spcBef>
                <a:spcPct val="0"/>
              </a:spcBef>
              <a:buFont typeface="Arial"/>
              <a:buChar char="•"/>
            </a:pPr>
            <a:r>
              <a:rPr lang="en-US" sz="294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recognizing patterns and relationships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243" t="-35829" r="-12243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12939732" y="134715"/>
            <a:ext cx="2782634" cy="4114800"/>
          </a:xfrm>
          <a:custGeom>
            <a:avLst/>
            <a:gdLst/>
            <a:ahLst/>
            <a:cxnLst/>
            <a:rect r="r" b="b" t="t" l="l"/>
            <a:pathLst>
              <a:path h="4114800" w="2782634">
                <a:moveTo>
                  <a:pt x="0" y="0"/>
                </a:moveTo>
                <a:lnTo>
                  <a:pt x="2782634" y="0"/>
                </a:lnTo>
                <a:lnTo>
                  <a:pt x="27826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1707854" y="3407950"/>
            <a:ext cx="5246391" cy="5246370"/>
            <a:chOff x="0" y="0"/>
            <a:chExt cx="6350000" cy="634997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411073" y="1199618"/>
            <a:ext cx="1876797" cy="1396388"/>
          </a:xfrm>
          <a:custGeom>
            <a:avLst/>
            <a:gdLst/>
            <a:ahLst/>
            <a:cxnLst/>
            <a:rect r="r" b="b" t="t" l="l"/>
            <a:pathLst>
              <a:path h="1396388" w="1876797">
                <a:moveTo>
                  <a:pt x="0" y="0"/>
                </a:moveTo>
                <a:lnTo>
                  <a:pt x="1876797" y="0"/>
                </a:lnTo>
                <a:lnTo>
                  <a:pt x="1876797" y="1396388"/>
                </a:lnTo>
                <a:lnTo>
                  <a:pt x="0" y="13963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28" t="0" r="-528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981550" y="1494165"/>
            <a:ext cx="9603104" cy="11018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093"/>
              </a:lnSpc>
              <a:spcBef>
                <a:spcPct val="0"/>
              </a:spcBef>
            </a:pPr>
            <a:r>
              <a:rPr lang="en-US" sz="6495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THE RDW PROCESS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564783" y="3124414"/>
            <a:ext cx="8949502" cy="3971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273"/>
              </a:lnSpc>
              <a:spcBef>
                <a:spcPct val="0"/>
              </a:spcBef>
            </a:pPr>
            <a:r>
              <a:rPr lang="en-US" sz="3766" u="sng">
                <a:solidFill>
                  <a:srgbClr val="F37B88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Read:</a:t>
            </a:r>
            <a:r>
              <a:rPr lang="en-US" sz="3766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Understand the problem carefully.</a:t>
            </a:r>
          </a:p>
          <a:p>
            <a:pPr algn="ctr" marL="0" indent="0" lvl="0">
              <a:lnSpc>
                <a:spcPts val="5273"/>
              </a:lnSpc>
              <a:spcBef>
                <a:spcPct val="0"/>
              </a:spcBef>
            </a:pPr>
            <a:r>
              <a:rPr lang="en-US" sz="3766" u="sng">
                <a:solidFill>
                  <a:srgbClr val="F37B88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Draw:</a:t>
            </a:r>
            <a:r>
              <a:rPr lang="en-US" sz="3766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Create a model or diagram representing the problem.</a:t>
            </a:r>
          </a:p>
          <a:p>
            <a:pPr algn="ctr" marL="0" indent="0" lvl="0">
              <a:lnSpc>
                <a:spcPts val="5273"/>
              </a:lnSpc>
              <a:spcBef>
                <a:spcPct val="0"/>
              </a:spcBef>
            </a:pPr>
            <a:r>
              <a:rPr lang="en-US" sz="3766" u="sng">
                <a:solidFill>
                  <a:srgbClr val="F37B88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Write:</a:t>
            </a:r>
            <a:r>
              <a:rPr lang="en-US" sz="3766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Formulate an equation or statement explaining the reasoning.</a:t>
            </a:r>
          </a:p>
          <a:p>
            <a:pPr algn="ctr" marL="0" indent="0" lvl="0">
              <a:lnSpc>
                <a:spcPts val="5273"/>
              </a:lnSpc>
              <a:spcBef>
                <a:spcPct val="0"/>
              </a:spcBef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517432" y="7240174"/>
            <a:ext cx="11413620" cy="1250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97"/>
              </a:lnSpc>
              <a:spcBef>
                <a:spcPct val="0"/>
              </a:spcBef>
            </a:pPr>
            <a:r>
              <a:rPr lang="en-US" sz="3641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*This routine helps students</a:t>
            </a:r>
            <a:r>
              <a:rPr lang="en-US" sz="3641" u="sng">
                <a:solidFill>
                  <a:srgbClr val="FFCC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organize thinking</a:t>
            </a:r>
            <a:r>
              <a:rPr lang="en-US" sz="3641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and </a:t>
            </a:r>
            <a:r>
              <a:rPr lang="en-US" sz="3641" u="sng">
                <a:solidFill>
                  <a:srgbClr val="FFCC66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communicate clearly.*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243" t="-35829" r="-12243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2279354" y="2012293"/>
            <a:ext cx="5246391" cy="5246370"/>
            <a:chOff x="0" y="0"/>
            <a:chExt cx="6350000" cy="634997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451719" y="977441"/>
            <a:ext cx="1387590" cy="2051509"/>
          </a:xfrm>
          <a:custGeom>
            <a:avLst/>
            <a:gdLst/>
            <a:ahLst/>
            <a:cxnLst/>
            <a:rect r="r" b="b" t="t" l="l"/>
            <a:pathLst>
              <a:path h="2051509" w="1387590">
                <a:moveTo>
                  <a:pt x="0" y="0"/>
                </a:moveTo>
                <a:lnTo>
                  <a:pt x="1387590" y="0"/>
                </a:lnTo>
                <a:lnTo>
                  <a:pt x="1387590" y="2051509"/>
                </a:lnTo>
                <a:lnTo>
                  <a:pt x="0" y="20515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407944" y="882191"/>
            <a:ext cx="9603104" cy="8532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45"/>
              </a:lnSpc>
              <a:spcBef>
                <a:spcPct val="0"/>
              </a:spcBef>
            </a:pPr>
            <a:r>
              <a:rPr lang="en-US" sz="5032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WHAT APPLICATION SUPPORTS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407944" y="2077869"/>
            <a:ext cx="7731274" cy="47812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18"/>
              </a:lnSpc>
              <a:spcBef>
                <a:spcPct val="0"/>
              </a:spcBef>
            </a:pPr>
            <a:r>
              <a:rPr lang="en-US" sz="3013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• </a:t>
            </a:r>
            <a:r>
              <a:rPr lang="en-US" sz="3013">
                <a:solidFill>
                  <a:srgbClr val="F37B88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Connects</a:t>
            </a:r>
            <a:r>
              <a:rPr lang="en-US" sz="3013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math concepts to real-world situations</a:t>
            </a:r>
          </a:p>
          <a:p>
            <a:pPr algn="ctr" marL="0" indent="0" lvl="0">
              <a:lnSpc>
                <a:spcPts val="4218"/>
              </a:lnSpc>
              <a:spcBef>
                <a:spcPct val="0"/>
              </a:spcBef>
            </a:pPr>
            <a:r>
              <a:rPr lang="en-US" sz="3013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• </a:t>
            </a:r>
            <a:r>
              <a:rPr lang="en-US" sz="3013">
                <a:solidFill>
                  <a:srgbClr val="F37B88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Encourages</a:t>
            </a:r>
            <a:r>
              <a:rPr lang="en-US" sz="3013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explaining and justifying thinking</a:t>
            </a:r>
          </a:p>
          <a:p>
            <a:pPr algn="ctr" marL="0" indent="0" lvl="0">
              <a:lnSpc>
                <a:spcPts val="4218"/>
              </a:lnSpc>
              <a:spcBef>
                <a:spcPct val="0"/>
              </a:spcBef>
            </a:pPr>
            <a:r>
              <a:rPr lang="en-US" sz="3013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• </a:t>
            </a:r>
            <a:r>
              <a:rPr lang="en-US" sz="3013">
                <a:solidFill>
                  <a:srgbClr val="F37B88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Builds</a:t>
            </a:r>
            <a:r>
              <a:rPr lang="en-US" sz="3013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independence and confidence in problem solving</a:t>
            </a:r>
          </a:p>
          <a:p>
            <a:pPr algn="ctr" marL="0" indent="0" lvl="0">
              <a:lnSpc>
                <a:spcPts val="4218"/>
              </a:lnSpc>
              <a:spcBef>
                <a:spcPct val="0"/>
              </a:spcBef>
            </a:pPr>
            <a:r>
              <a:rPr lang="en-US" sz="3013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• </a:t>
            </a:r>
            <a:r>
              <a:rPr lang="en-US" sz="3013">
                <a:solidFill>
                  <a:srgbClr val="F37B88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Practices</a:t>
            </a:r>
            <a:r>
              <a:rPr lang="en-US" sz="3013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perseverance with challenging problems</a:t>
            </a:r>
          </a:p>
          <a:p>
            <a:pPr algn="ctr" marL="0" indent="0" lvl="0">
              <a:lnSpc>
                <a:spcPts val="4218"/>
              </a:lnSpc>
              <a:spcBef>
                <a:spcPct val="0"/>
              </a:spcBef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934005" y="6714991"/>
            <a:ext cx="10679154" cy="1162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77"/>
              </a:lnSpc>
              <a:spcBef>
                <a:spcPct val="0"/>
              </a:spcBef>
            </a:pPr>
            <a:r>
              <a:rPr lang="en-US" sz="3341">
                <a:solidFill>
                  <a:srgbClr val="F03E4B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*Remember</a:t>
            </a:r>
            <a:r>
              <a:rPr lang="en-US" sz="3341">
                <a:solidFill>
                  <a:srgbClr val="FFCC66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:</a:t>
            </a:r>
            <a:r>
              <a:rPr lang="en-US" sz="3341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F</a:t>
            </a:r>
            <a:r>
              <a:rPr lang="en-US" sz="3341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ocus on </a:t>
            </a:r>
            <a:r>
              <a:rPr lang="en-US" sz="3341" u="sng">
                <a:solidFill>
                  <a:srgbClr val="FFCC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strengthening understanding</a:t>
            </a:r>
            <a:r>
              <a:rPr lang="en-US" sz="3341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, </a:t>
            </a:r>
            <a:r>
              <a:rPr lang="en-US" sz="3341" u="sng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not </a:t>
            </a:r>
            <a:r>
              <a:rPr lang="en-US" sz="3341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introducing new content.*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243" t="-35829" r="-12243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12939732" y="134715"/>
            <a:ext cx="2782634" cy="4114800"/>
          </a:xfrm>
          <a:custGeom>
            <a:avLst/>
            <a:gdLst/>
            <a:ahLst/>
            <a:cxnLst/>
            <a:rect r="r" b="b" t="t" l="l"/>
            <a:pathLst>
              <a:path h="4114800" w="2782634">
                <a:moveTo>
                  <a:pt x="0" y="0"/>
                </a:moveTo>
                <a:lnTo>
                  <a:pt x="2782634" y="0"/>
                </a:lnTo>
                <a:lnTo>
                  <a:pt x="27826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1707854" y="3407950"/>
            <a:ext cx="5246391" cy="5246370"/>
            <a:chOff x="0" y="0"/>
            <a:chExt cx="6350000" cy="634997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502115" y="641613"/>
            <a:ext cx="1216920" cy="1169765"/>
          </a:xfrm>
          <a:custGeom>
            <a:avLst/>
            <a:gdLst/>
            <a:ahLst/>
            <a:cxnLst/>
            <a:rect r="r" b="b" t="t" l="l"/>
            <a:pathLst>
              <a:path h="1169765" w="1216920">
                <a:moveTo>
                  <a:pt x="0" y="0"/>
                </a:moveTo>
                <a:lnTo>
                  <a:pt x="1216920" y="0"/>
                </a:lnTo>
                <a:lnTo>
                  <a:pt x="1216920" y="1169765"/>
                </a:lnTo>
                <a:lnTo>
                  <a:pt x="0" y="116976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910423" y="2881526"/>
            <a:ext cx="9603104" cy="54083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04"/>
              </a:lnSpc>
              <a:spcBef>
                <a:spcPct val="0"/>
              </a:spcBef>
            </a:pPr>
            <a:r>
              <a:rPr lang="en-US" sz="3074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• Present problems in</a:t>
            </a:r>
            <a:r>
              <a:rPr lang="en-US" sz="3074">
                <a:solidFill>
                  <a:srgbClr val="FFCC66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varied</a:t>
            </a:r>
            <a:r>
              <a:rPr lang="en-US" sz="3074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ways based on student ability</a:t>
            </a:r>
          </a:p>
          <a:p>
            <a:pPr algn="ctr" marL="0" indent="0" lvl="0">
              <a:lnSpc>
                <a:spcPts val="4304"/>
              </a:lnSpc>
              <a:spcBef>
                <a:spcPct val="0"/>
              </a:spcBef>
            </a:pPr>
            <a:r>
              <a:rPr lang="en-US" sz="3074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• </a:t>
            </a:r>
            <a:r>
              <a:rPr lang="en-US" sz="3074">
                <a:solidFill>
                  <a:srgbClr val="FFCC66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Scaffold</a:t>
            </a:r>
            <a:r>
              <a:rPr lang="en-US" sz="3074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or </a:t>
            </a:r>
            <a:r>
              <a:rPr lang="en-US" sz="3074">
                <a:solidFill>
                  <a:srgbClr val="FFCC66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model</a:t>
            </a:r>
            <a:r>
              <a:rPr lang="en-US" sz="3074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problem-solving with think-alouds</a:t>
            </a:r>
          </a:p>
          <a:p>
            <a:pPr algn="ctr" marL="0" indent="0" lvl="0">
              <a:lnSpc>
                <a:spcPts val="4304"/>
              </a:lnSpc>
              <a:spcBef>
                <a:spcPct val="0"/>
              </a:spcBef>
            </a:pPr>
            <a:r>
              <a:rPr lang="en-US" sz="3074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• Use guided whole group, partner work, or independent practice</a:t>
            </a:r>
          </a:p>
          <a:p>
            <a:pPr algn="ctr" marL="0" indent="0" lvl="0">
              <a:lnSpc>
                <a:spcPts val="4304"/>
              </a:lnSpc>
              <a:spcBef>
                <a:spcPct val="0"/>
              </a:spcBef>
            </a:pPr>
            <a:r>
              <a:rPr lang="en-US" sz="3074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• Adjust </a:t>
            </a:r>
            <a:r>
              <a:rPr lang="en-US" sz="3074">
                <a:solidFill>
                  <a:srgbClr val="FFCC66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timing</a:t>
            </a:r>
            <a:r>
              <a:rPr lang="en-US" sz="3074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(usually 5-10 minutes) for student needs</a:t>
            </a:r>
          </a:p>
          <a:p>
            <a:pPr algn="ctr" marL="0" indent="0" lvl="0">
              <a:lnSpc>
                <a:spcPts val="4304"/>
              </a:lnSpc>
              <a:spcBef>
                <a:spcPct val="0"/>
              </a:spcBef>
            </a:pPr>
            <a:r>
              <a:rPr lang="en-US" sz="3074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• Incorporate </a:t>
            </a:r>
            <a:r>
              <a:rPr lang="en-US" sz="3074">
                <a:solidFill>
                  <a:srgbClr val="FFCC66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turn and talk</a:t>
            </a:r>
            <a:r>
              <a:rPr lang="en-US" sz="3074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to boost engagement</a:t>
            </a:r>
          </a:p>
          <a:p>
            <a:pPr algn="ctr" marL="0" indent="0" lvl="0">
              <a:lnSpc>
                <a:spcPts val="4304"/>
              </a:lnSpc>
              <a:spcBef>
                <a:spcPct val="0"/>
              </a:spcBef>
            </a:pPr>
            <a:r>
              <a:rPr lang="en-US" sz="3074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• Prepare</a:t>
            </a:r>
            <a:r>
              <a:rPr lang="en-US" sz="3074">
                <a:solidFill>
                  <a:srgbClr val="FFCC66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strategic questions</a:t>
            </a:r>
            <a:r>
              <a:rPr lang="en-US" sz="3074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to encourage deeper thinking and multiple strategies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910423" y="1744703"/>
            <a:ext cx="9603104" cy="596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49"/>
              </a:lnSpc>
              <a:spcBef>
                <a:spcPct val="0"/>
              </a:spcBef>
            </a:pPr>
            <a:r>
              <a:rPr lang="en-US" sz="3535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PLANNING CONSIDERATIONS FOR TEACHERS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243" t="-35829" r="-12243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104749" y="3379375"/>
            <a:ext cx="8465758" cy="4270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21233" indent="-360617" lvl="1">
              <a:lnSpc>
                <a:spcPts val="4209"/>
              </a:lnSpc>
              <a:buFont typeface="Arial"/>
              <a:buChar char="•"/>
            </a:pPr>
            <a:r>
              <a:rPr lang="en-US" sz="3340">
                <a:solidFill>
                  <a:srgbClr val="FFCC66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Internalize </a:t>
            </a:r>
            <a:r>
              <a:rPr lang="en-US" sz="334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the purpose to keep Application </a:t>
            </a:r>
            <a:r>
              <a:rPr lang="en-US" sz="3340">
                <a:solidFill>
                  <a:srgbClr val="FFCC66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student-centered</a:t>
            </a:r>
            <a:r>
              <a:rPr lang="en-US" sz="334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and meaningful</a:t>
            </a:r>
          </a:p>
          <a:p>
            <a:pPr algn="l" marL="721233" indent="-360617" lvl="1">
              <a:lnSpc>
                <a:spcPts val="4209"/>
              </a:lnSpc>
              <a:buFont typeface="Arial"/>
              <a:buChar char="•"/>
            </a:pPr>
            <a:r>
              <a:rPr lang="en-US" sz="334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Focus daily on</a:t>
            </a:r>
            <a:r>
              <a:rPr lang="en-US" sz="3340">
                <a:solidFill>
                  <a:srgbClr val="FFCC66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building</a:t>
            </a:r>
            <a:r>
              <a:rPr lang="en-US" sz="334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problem-solving skills, not speed</a:t>
            </a:r>
          </a:p>
          <a:p>
            <a:pPr algn="l" marL="721233" indent="-360617" lvl="1">
              <a:lnSpc>
                <a:spcPts val="4209"/>
              </a:lnSpc>
              <a:buFont typeface="Arial"/>
              <a:buChar char="•"/>
            </a:pPr>
            <a:r>
              <a:rPr lang="en-US" sz="334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Share and discuss strategies with colleagues</a:t>
            </a:r>
          </a:p>
          <a:p>
            <a:pPr algn="ctr" marL="0" indent="0" lvl="0">
              <a:lnSpc>
                <a:spcPts val="4209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2272214" y="1828611"/>
            <a:ext cx="9603104" cy="10194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187"/>
              </a:lnSpc>
              <a:spcBef>
                <a:spcPct val="0"/>
              </a:spcBef>
            </a:pPr>
            <a:r>
              <a:rPr lang="en-US" sz="2991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MAKING THE APPLICATION WORK IN YOUR CLASSROOM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5400000">
            <a:off x="12939732" y="134715"/>
            <a:ext cx="2782634" cy="4114800"/>
          </a:xfrm>
          <a:custGeom>
            <a:avLst/>
            <a:gdLst/>
            <a:ahLst/>
            <a:cxnLst/>
            <a:rect r="r" b="b" t="t" l="l"/>
            <a:pathLst>
              <a:path h="4114800" w="2782634">
                <a:moveTo>
                  <a:pt x="0" y="0"/>
                </a:moveTo>
                <a:lnTo>
                  <a:pt x="2782634" y="0"/>
                </a:lnTo>
                <a:lnTo>
                  <a:pt x="27826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1707854" y="3407950"/>
            <a:ext cx="5246391" cy="5246370"/>
            <a:chOff x="0" y="0"/>
            <a:chExt cx="6350000" cy="634997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525664" y="384549"/>
            <a:ext cx="2823675" cy="1288302"/>
          </a:xfrm>
          <a:custGeom>
            <a:avLst/>
            <a:gdLst/>
            <a:ahLst/>
            <a:cxnLst/>
            <a:rect r="r" b="b" t="t" l="l"/>
            <a:pathLst>
              <a:path h="1288302" w="2823675">
                <a:moveTo>
                  <a:pt x="0" y="0"/>
                </a:moveTo>
                <a:lnTo>
                  <a:pt x="2823675" y="0"/>
                </a:lnTo>
                <a:lnTo>
                  <a:pt x="2823675" y="1288302"/>
                </a:lnTo>
                <a:lnTo>
                  <a:pt x="0" y="12883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937501" y="7385997"/>
            <a:ext cx="9603104" cy="12683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67"/>
              </a:lnSpc>
              <a:spcBef>
                <a:spcPct val="0"/>
              </a:spcBef>
            </a:pPr>
            <a:r>
              <a:rPr lang="en-US" sz="369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*</a:t>
            </a:r>
            <a:r>
              <a:rPr lang="en-US" sz="3690">
                <a:solidFill>
                  <a:srgbClr val="FFCC66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REFLECT</a:t>
            </a:r>
            <a:r>
              <a:rPr lang="en-US" sz="369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</a:t>
            </a:r>
            <a:r>
              <a:rPr lang="en-US" sz="369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ON WHAT WORKS AND ADJUST ACCORDINGLY*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243" t="-35829" r="-12243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5400000">
            <a:off x="12939732" y="134715"/>
            <a:ext cx="2782634" cy="4114800"/>
          </a:xfrm>
          <a:custGeom>
            <a:avLst/>
            <a:gdLst/>
            <a:ahLst/>
            <a:cxnLst/>
            <a:rect r="r" b="b" t="t" l="l"/>
            <a:pathLst>
              <a:path h="4114800" w="2782634">
                <a:moveTo>
                  <a:pt x="0" y="0"/>
                </a:moveTo>
                <a:lnTo>
                  <a:pt x="2782634" y="0"/>
                </a:lnTo>
                <a:lnTo>
                  <a:pt x="27826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1707854" y="3407950"/>
            <a:ext cx="5246391" cy="5246370"/>
            <a:chOff x="0" y="0"/>
            <a:chExt cx="6350000" cy="634997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861363" y="1028700"/>
            <a:ext cx="1805131" cy="1432822"/>
          </a:xfrm>
          <a:custGeom>
            <a:avLst/>
            <a:gdLst/>
            <a:ahLst/>
            <a:cxnLst/>
            <a:rect r="r" b="b" t="t" l="l"/>
            <a:pathLst>
              <a:path h="1432822" w="1805131">
                <a:moveTo>
                  <a:pt x="0" y="0"/>
                </a:moveTo>
                <a:lnTo>
                  <a:pt x="1805130" y="0"/>
                </a:lnTo>
                <a:lnTo>
                  <a:pt x="1805130" y="1432822"/>
                </a:lnTo>
                <a:lnTo>
                  <a:pt x="0" y="14328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196164" y="2918669"/>
            <a:ext cx="10160130" cy="5605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• Dedicate</a:t>
            </a:r>
            <a:r>
              <a:rPr lang="en-US" sz="3200">
                <a:solidFill>
                  <a:srgbClr val="FFCC66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time</a:t>
            </a:r>
            <a:r>
              <a:rPr lang="en-US" sz="32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to planning Application activities for upcoming lessons</a:t>
            </a:r>
          </a:p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• Select and adapt problems that </a:t>
            </a:r>
            <a:r>
              <a:rPr lang="en-US" sz="3200">
                <a:solidFill>
                  <a:srgbClr val="FFCC66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align</a:t>
            </a:r>
            <a:r>
              <a:rPr lang="en-US" sz="32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with your </a:t>
            </a:r>
            <a:r>
              <a:rPr lang="en-US" sz="3200" u="sng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curriculum</a:t>
            </a:r>
            <a:r>
              <a:rPr lang="en-US" sz="32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and </a:t>
            </a:r>
            <a:r>
              <a:rPr lang="en-US" sz="3200" u="sng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student needs</a:t>
            </a:r>
          </a:p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• Consider </a:t>
            </a:r>
            <a:r>
              <a:rPr lang="en-US" sz="3200">
                <a:solidFill>
                  <a:srgbClr val="FFCC66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scaffolding</a:t>
            </a:r>
            <a:r>
              <a:rPr lang="en-US" sz="32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approaches for diverse learners and skill levels</a:t>
            </a:r>
          </a:p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• Encourage </a:t>
            </a:r>
            <a:r>
              <a:rPr lang="en-US" sz="3200">
                <a:solidFill>
                  <a:srgbClr val="FFCC66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teacher collaboration:</a:t>
            </a:r>
            <a:r>
              <a:rPr lang="en-US" sz="32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share ideas, strategies, and resources with colleagues</a:t>
            </a:r>
          </a:p>
          <a:p>
            <a:pPr algn="ctr" marL="0" indent="0" lvl="0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• Prepare questions that </a:t>
            </a:r>
            <a:r>
              <a:rPr lang="en-US" sz="3200">
                <a:solidFill>
                  <a:srgbClr val="FFCC66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promote</a:t>
            </a:r>
            <a:r>
              <a:rPr lang="en-US" sz="32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deeper thinking and multiple problem-solving strategies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666493" y="981075"/>
            <a:ext cx="9846626" cy="10194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187"/>
              </a:lnSpc>
              <a:spcBef>
                <a:spcPct val="0"/>
              </a:spcBef>
            </a:pPr>
            <a:r>
              <a:rPr lang="en-US" sz="2991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PLANNING TIME: PREPARING FOR THE FIRST TWO WEEKS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243" t="-35829" r="-12243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39803" y="1726923"/>
            <a:ext cx="10941897" cy="7885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935"/>
              </a:lnSpc>
            </a:pPr>
            <a:r>
              <a:rPr lang="en-US" sz="5995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OVERVIEW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0" y="3826771"/>
            <a:ext cx="17764492" cy="2544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52"/>
              </a:lnSpc>
              <a:spcBef>
                <a:spcPct val="0"/>
              </a:spcBef>
            </a:pPr>
            <a:r>
              <a:rPr lang="en-US" sz="4823" u="sng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Strong </a:t>
            </a:r>
            <a:r>
              <a:rPr lang="en-US" sz="4823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internalization ensures that Application time remains </a:t>
            </a:r>
            <a:r>
              <a:rPr lang="en-US" sz="4823">
                <a:solidFill>
                  <a:srgbClr val="F37B88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purposeful, student-centered, </a:t>
            </a:r>
            <a:r>
              <a:rPr lang="en-US" sz="4823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and</a:t>
            </a:r>
            <a:r>
              <a:rPr lang="en-US" sz="4823">
                <a:solidFill>
                  <a:srgbClr val="F37B88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focused</a:t>
            </a:r>
            <a:r>
              <a:rPr lang="en-US" sz="4823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on building problem-solving skills!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DAHQtv0sAOw</dc:identifier>
  <dcterms:modified xsi:type="dcterms:W3CDTF">2011-08-01T06:04:30Z</dcterms:modified>
  <cp:revision>1</cp:revision>
  <dc:title>Application Presentation-BTS</dc:title>
</cp:coreProperties>
</file>