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A3E999-542F-4E33-97A9-FDE95E6E0A75}">
  <a:tblStyle styleId="{D5A3E999-542F-4E33-97A9-FDE95E6E0A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8ddbd56b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188" name="Google Shape;188;g3d8ddbd56be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8e50ea6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197" name="Google Shape;197;g3d8e50ea67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898b9c32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Preeti</a:t>
            </a:r>
            <a:endParaRPr/>
          </a:p>
        </p:txBody>
      </p:sp>
      <p:sp>
        <p:nvSpPr>
          <p:cNvPr id="217" name="Google Shape;217;g3d898b9c32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Preeti</a:t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Lizzy</a:t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898b9c32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252" name="Google Shape;252;g3d898b9c320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898b9c320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d898b9c320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8a7d6d3d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d8a7d6d3d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Preeti</a:t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Lizzy</a:t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Lizzy</a:t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Lizzy</a:t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8ddbd56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</a:t>
            </a:r>
            <a:endParaRPr/>
          </a:p>
        </p:txBody>
      </p:sp>
      <p:sp>
        <p:nvSpPr>
          <p:cNvPr id="179" name="Google Shape;179;g3d8ddbd56be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7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53.png"/><Relationship Id="rId5" Type="http://schemas.openxmlformats.org/officeDocument/2006/relationships/image" Target="../media/image33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Relationship Id="rId8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.png"/><Relationship Id="rId22" Type="http://schemas.openxmlformats.org/officeDocument/2006/relationships/image" Target="../media/image44.png"/><Relationship Id="rId21" Type="http://schemas.openxmlformats.org/officeDocument/2006/relationships/image" Target="../media/image21.png"/><Relationship Id="rId24" Type="http://schemas.openxmlformats.org/officeDocument/2006/relationships/image" Target="../media/image9.png"/><Relationship Id="rId2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Relationship Id="rId26" Type="http://schemas.openxmlformats.org/officeDocument/2006/relationships/image" Target="../media/image11.png"/><Relationship Id="rId25" Type="http://schemas.openxmlformats.org/officeDocument/2006/relationships/image" Target="../media/image5.png"/><Relationship Id="rId28" Type="http://schemas.openxmlformats.org/officeDocument/2006/relationships/image" Target="../media/image28.png"/><Relationship Id="rId27" Type="http://schemas.openxmlformats.org/officeDocument/2006/relationships/image" Target="../media/image47.png"/><Relationship Id="rId5" Type="http://schemas.openxmlformats.org/officeDocument/2006/relationships/image" Target="../media/image37.png"/><Relationship Id="rId6" Type="http://schemas.openxmlformats.org/officeDocument/2006/relationships/image" Target="../media/image17.png"/><Relationship Id="rId29" Type="http://schemas.openxmlformats.org/officeDocument/2006/relationships/image" Target="../media/image42.png"/><Relationship Id="rId7" Type="http://schemas.openxmlformats.org/officeDocument/2006/relationships/image" Target="../media/image31.png"/><Relationship Id="rId8" Type="http://schemas.openxmlformats.org/officeDocument/2006/relationships/image" Target="../media/image34.png"/><Relationship Id="rId31" Type="http://schemas.openxmlformats.org/officeDocument/2006/relationships/image" Target="../media/image36.png"/><Relationship Id="rId30" Type="http://schemas.openxmlformats.org/officeDocument/2006/relationships/image" Target="../media/image43.png"/><Relationship Id="rId11" Type="http://schemas.openxmlformats.org/officeDocument/2006/relationships/image" Target="../media/image54.png"/><Relationship Id="rId10" Type="http://schemas.openxmlformats.org/officeDocument/2006/relationships/image" Target="../media/image50.png"/><Relationship Id="rId32" Type="http://schemas.openxmlformats.org/officeDocument/2006/relationships/image" Target="../media/image35.png"/><Relationship Id="rId13" Type="http://schemas.openxmlformats.org/officeDocument/2006/relationships/image" Target="../media/image23.png"/><Relationship Id="rId12" Type="http://schemas.openxmlformats.org/officeDocument/2006/relationships/image" Target="../media/image41.png"/><Relationship Id="rId15" Type="http://schemas.openxmlformats.org/officeDocument/2006/relationships/image" Target="../media/image1.png"/><Relationship Id="rId14" Type="http://schemas.openxmlformats.org/officeDocument/2006/relationships/image" Target="../media/image25.png"/><Relationship Id="rId17" Type="http://schemas.openxmlformats.org/officeDocument/2006/relationships/image" Target="../media/image8.png"/><Relationship Id="rId16" Type="http://schemas.openxmlformats.org/officeDocument/2006/relationships/image" Target="../media/image27.png"/><Relationship Id="rId19" Type="http://schemas.openxmlformats.org/officeDocument/2006/relationships/image" Target="../media/image30.png"/><Relationship Id="rId18" Type="http://schemas.openxmlformats.org/officeDocument/2006/relationships/image" Target="../media/image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55.png"/><Relationship Id="rId5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stkate.app.box.com/s/vkms5iz2lcqlo1o1ooh16p2fng2lria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NYI1dm8vkJSyYaHhcjcGqrWKgw8ROkrD46YoJKosspo/edit?usp=sharing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7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988250" y="2907125"/>
            <a:ext cx="14311500" cy="29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457A75"/>
                </a:solidFill>
              </a:rPr>
              <a:t>Development and Implementation </a:t>
            </a:r>
            <a:endParaRPr b="1" sz="5600">
              <a:solidFill>
                <a:srgbClr val="457A75"/>
              </a:solidFill>
            </a:endParaRPr>
          </a:p>
          <a:p>
            <a:pPr indent="0" lvl="0" marL="0" marR="0" rtl="0" algn="ctr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457A75"/>
                </a:solidFill>
              </a:rPr>
              <a:t>of a Research Journal </a:t>
            </a:r>
            <a:endParaRPr b="1" sz="5600">
              <a:solidFill>
                <a:srgbClr val="457A75"/>
              </a:solidFill>
            </a:endParaRPr>
          </a:p>
          <a:p>
            <a:pPr indent="0" lvl="0" marL="0" marR="0" rtl="0" algn="ctr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457A75"/>
                </a:solidFill>
              </a:rPr>
              <a:t>in a First Year Seminar Course</a:t>
            </a:r>
            <a:endParaRPr b="1" sz="5600">
              <a:solidFill>
                <a:srgbClr val="457A75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 rot="2157222">
            <a:off x="-1259910" y="5515530"/>
            <a:ext cx="5082532" cy="5179651"/>
          </a:xfrm>
          <a:custGeom>
            <a:rect b="b" l="l" r="r" t="t"/>
            <a:pathLst>
              <a:path extrusionOk="0" h="5176401" w="5079343">
                <a:moveTo>
                  <a:pt x="0" y="0"/>
                </a:moveTo>
                <a:lnTo>
                  <a:pt x="5079343" y="0"/>
                </a:lnTo>
                <a:lnTo>
                  <a:pt x="5079343" y="5176401"/>
                </a:lnTo>
                <a:lnTo>
                  <a:pt x="0" y="5176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4"/>
          <p:cNvSpPr/>
          <p:nvPr/>
        </p:nvSpPr>
        <p:spPr>
          <a:xfrm rot="-10020323">
            <a:off x="14024817" y="-1117690"/>
            <a:ext cx="5037628" cy="5133888"/>
          </a:xfrm>
          <a:custGeom>
            <a:rect b="b" l="l" r="r" t="t"/>
            <a:pathLst>
              <a:path extrusionOk="0" h="5130682" w="5034482">
                <a:moveTo>
                  <a:pt x="5034482" y="5130682"/>
                </a:moveTo>
                <a:lnTo>
                  <a:pt x="0" y="5130682"/>
                </a:lnTo>
                <a:lnTo>
                  <a:pt x="0" y="0"/>
                </a:lnTo>
                <a:lnTo>
                  <a:pt x="5034482" y="0"/>
                </a:lnTo>
                <a:lnTo>
                  <a:pt x="5034482" y="513068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4"/>
          <p:cNvSpPr/>
          <p:nvPr/>
        </p:nvSpPr>
        <p:spPr>
          <a:xfrm rot="-693275">
            <a:off x="14343118" y="6171489"/>
            <a:ext cx="4707184" cy="4557466"/>
          </a:xfrm>
          <a:custGeom>
            <a:rect b="b" l="l" r="r" t="t"/>
            <a:pathLst>
              <a:path extrusionOk="0" h="4114800" w="4099369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4"/>
          <p:cNvSpPr/>
          <p:nvPr/>
        </p:nvSpPr>
        <p:spPr>
          <a:xfrm rot="6955494">
            <a:off x="-1801732" y="-1311131"/>
            <a:ext cx="5783965" cy="5747814"/>
          </a:xfrm>
          <a:custGeom>
            <a:rect b="b" l="l" r="r" t="t"/>
            <a:pathLst>
              <a:path extrusionOk="0" h="5743777" w="5779902">
                <a:moveTo>
                  <a:pt x="0" y="0"/>
                </a:moveTo>
                <a:lnTo>
                  <a:pt x="5779902" y="0"/>
                </a:lnTo>
                <a:lnTo>
                  <a:pt x="5779902" y="5743778"/>
                </a:lnTo>
                <a:lnTo>
                  <a:pt x="0" y="5743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4"/>
          <p:cNvSpPr/>
          <p:nvPr/>
        </p:nvSpPr>
        <p:spPr>
          <a:xfrm>
            <a:off x="4939307" y="7697832"/>
            <a:ext cx="4271935" cy="4191837"/>
          </a:xfrm>
          <a:custGeom>
            <a:rect b="b" l="l" r="r" t="t"/>
            <a:pathLst>
              <a:path extrusionOk="0" h="4191837" w="4271935">
                <a:moveTo>
                  <a:pt x="0" y="0"/>
                </a:moveTo>
                <a:lnTo>
                  <a:pt x="4271936" y="0"/>
                </a:lnTo>
                <a:lnTo>
                  <a:pt x="4271936" y="4191836"/>
                </a:lnTo>
                <a:lnTo>
                  <a:pt x="0" y="4191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4"/>
          <p:cNvGrpSpPr/>
          <p:nvPr/>
        </p:nvGrpSpPr>
        <p:grpSpPr>
          <a:xfrm>
            <a:off x="3887727" y="6086425"/>
            <a:ext cx="10512540" cy="1209335"/>
            <a:chOff x="-3046321" y="0"/>
            <a:chExt cx="14647540" cy="2639317"/>
          </a:xfrm>
        </p:grpSpPr>
        <p:sp>
          <p:nvSpPr>
            <p:cNvPr id="95" name="Google Shape;95;p14"/>
            <p:cNvSpPr/>
            <p:nvPr/>
          </p:nvSpPr>
          <p:spPr>
            <a:xfrm>
              <a:off x="-3046321" y="0"/>
              <a:ext cx="10017546" cy="2639317"/>
            </a:xfrm>
            <a:custGeom>
              <a:rect b="b" l="l" r="r" t="t"/>
              <a:pathLst>
                <a:path extrusionOk="0" h="2639317" w="6689513">
                  <a:moveTo>
                    <a:pt x="0" y="0"/>
                  </a:moveTo>
                  <a:lnTo>
                    <a:pt x="6689513" y="0"/>
                  </a:lnTo>
                  <a:lnTo>
                    <a:pt x="6689513" y="2639317"/>
                  </a:lnTo>
                  <a:lnTo>
                    <a:pt x="0" y="2639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6" name="Google Shape;96;p14"/>
            <p:cNvSpPr/>
            <p:nvPr/>
          </p:nvSpPr>
          <p:spPr>
            <a:xfrm>
              <a:off x="4911706" y="0"/>
              <a:ext cx="6689513" cy="2639317"/>
            </a:xfrm>
            <a:custGeom>
              <a:rect b="b" l="l" r="r" t="t"/>
              <a:pathLst>
                <a:path extrusionOk="0" h="2639317" w="6689513">
                  <a:moveTo>
                    <a:pt x="0" y="0"/>
                  </a:moveTo>
                  <a:lnTo>
                    <a:pt x="6689513" y="0"/>
                  </a:lnTo>
                  <a:lnTo>
                    <a:pt x="6689513" y="2639317"/>
                  </a:lnTo>
                  <a:lnTo>
                    <a:pt x="0" y="2639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7" name="Google Shape;97;p14"/>
            <p:cNvSpPr txBox="1"/>
            <p:nvPr/>
          </p:nvSpPr>
          <p:spPr>
            <a:xfrm>
              <a:off x="-1811133" y="23843"/>
              <a:ext cx="12537300" cy="249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EAEAEA"/>
                  </a:solidFill>
                </a:rPr>
                <a:t>Anne Beschnett, Lizzy Tegeler &amp; Preeti Gupton</a:t>
              </a:r>
              <a:endParaRPr b="1" sz="3100">
                <a:solidFill>
                  <a:srgbClr val="EAEAEA"/>
                </a:solidFill>
              </a:endParaRPr>
            </a:p>
            <a:p>
              <a:pPr indent="0" lvl="1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b="1" lang="en-US" sz="3100">
                  <a:solidFill>
                    <a:srgbClr val="EAEAEA"/>
                  </a:solidFill>
                </a:rPr>
                <a:t>St. Catherine </a:t>
              </a:r>
              <a:r>
                <a:rPr b="1" lang="en-US" sz="3100">
                  <a:solidFill>
                    <a:srgbClr val="EAEAEA"/>
                  </a:solidFill>
                </a:rPr>
                <a:t>University</a:t>
              </a:r>
              <a:endParaRPr b="1" sz="3100">
                <a:solidFill>
                  <a:srgbClr val="EAEAEA"/>
                </a:solidFill>
              </a:endParaRPr>
            </a:p>
          </p:txBody>
        </p:sp>
      </p:grpSp>
      <p:sp>
        <p:nvSpPr>
          <p:cNvPr id="98" name="Google Shape;98;p14"/>
          <p:cNvSpPr/>
          <p:nvPr/>
        </p:nvSpPr>
        <p:spPr>
          <a:xfrm rot="10800000">
            <a:off x="8375177" y="-1936151"/>
            <a:ext cx="5136948" cy="4351401"/>
          </a:xfrm>
          <a:custGeom>
            <a:rect b="b" l="l" r="r" t="t"/>
            <a:pathLst>
              <a:path extrusionOk="0" h="4114800" w="4193427">
                <a:moveTo>
                  <a:pt x="0" y="0"/>
                </a:moveTo>
                <a:lnTo>
                  <a:pt x="4193427" y="0"/>
                </a:lnTo>
                <a:lnTo>
                  <a:pt x="4193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>
            <a:off x="-1513850" y="6300100"/>
            <a:ext cx="4170328" cy="4027775"/>
          </a:xfrm>
          <a:custGeom>
            <a:rect b="b" l="l" r="r" t="t"/>
            <a:pathLst>
              <a:path extrusionOk="0" h="3140565" w="3418302">
                <a:moveTo>
                  <a:pt x="0" y="0"/>
                </a:moveTo>
                <a:lnTo>
                  <a:pt x="3418302" y="0"/>
                </a:lnTo>
                <a:lnTo>
                  <a:pt x="3418302" y="3140565"/>
                </a:lnTo>
                <a:lnTo>
                  <a:pt x="0" y="3140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3"/>
          <p:cNvSpPr txBox="1"/>
          <p:nvPr/>
        </p:nvSpPr>
        <p:spPr>
          <a:xfrm>
            <a:off x="2925604" y="196225"/>
            <a:ext cx="12436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61966E"/>
                </a:solidFill>
              </a:rPr>
              <a:t>Assessment</a:t>
            </a:r>
            <a:endParaRPr sz="3000"/>
          </a:p>
        </p:txBody>
      </p:sp>
      <p:sp>
        <p:nvSpPr>
          <p:cNvPr id="192" name="Google Shape;192;p23"/>
          <p:cNvSpPr/>
          <p:nvPr/>
        </p:nvSpPr>
        <p:spPr>
          <a:xfrm>
            <a:off x="15549273" y="6916150"/>
            <a:ext cx="3243282" cy="3412862"/>
          </a:xfrm>
          <a:custGeom>
            <a:rect b="b" l="l" r="r" t="t"/>
            <a:pathLst>
              <a:path extrusionOk="0" h="2546912" w="2579151">
                <a:moveTo>
                  <a:pt x="0" y="0"/>
                </a:moveTo>
                <a:lnTo>
                  <a:pt x="2579152" y="0"/>
                </a:lnTo>
                <a:lnTo>
                  <a:pt x="2579152" y="2546912"/>
                </a:lnTo>
                <a:lnTo>
                  <a:pt x="0" y="2546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93" name="Google Shape;193;p23"/>
          <p:cNvGraphicFramePr/>
          <p:nvPr/>
        </p:nvGraphicFramePr>
        <p:xfrm>
          <a:off x="2765975" y="258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{D5A3E999-542F-4E33-97A9-FDE95E6E0A75}</a:tableStyleId>
              </a:tblPr>
              <a:tblGrid>
                <a:gridCol w="8524450"/>
                <a:gridCol w="1492300"/>
                <a:gridCol w="1247000"/>
                <a:gridCol w="1492300"/>
              </a:tblGrid>
              <a:tr h="110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Disagree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Agree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Strongly Agree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110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The Research Journal was presented in a clear and organized manner	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71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The content of the Research Journal supported my course	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110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Students reacted positively to the Research Journal and incorporated skills into their assignments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110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 would recommend using the Research Journal to other TRW faculty	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</a:tbl>
          </a:graphicData>
        </a:graphic>
      </p:graphicFrame>
      <p:sp>
        <p:nvSpPr>
          <p:cNvPr id="194" name="Google Shape;194;p23"/>
          <p:cNvSpPr txBox="1"/>
          <p:nvPr/>
        </p:nvSpPr>
        <p:spPr>
          <a:xfrm>
            <a:off x="2593950" y="1388475"/>
            <a:ext cx="12283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Please indicate your level of agreement with the following statements regarding the Research Journal assignment: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-264050" y="5375406"/>
            <a:ext cx="2519723" cy="2365390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4"/>
          <p:cNvSpPr/>
          <p:nvPr/>
        </p:nvSpPr>
        <p:spPr>
          <a:xfrm>
            <a:off x="-264049" y="8015284"/>
            <a:ext cx="2519723" cy="2365390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4"/>
          <p:cNvSpPr txBox="1"/>
          <p:nvPr/>
        </p:nvSpPr>
        <p:spPr>
          <a:xfrm>
            <a:off x="4319846" y="247199"/>
            <a:ext cx="11801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6400">
                <a:solidFill>
                  <a:srgbClr val="61966E"/>
                </a:solidFill>
              </a:rPr>
              <a:t>Assessment</a:t>
            </a:r>
            <a:endParaRPr b="1">
              <a:solidFill>
                <a:srgbClr val="F26A95"/>
              </a:solidFill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3583550" y="1319700"/>
            <a:ext cx="14035200" cy="89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Successes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Engagement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Sequencing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Project-based learning approach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Challenges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Seen as “busywork” 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Disconnect between research journal and class assignment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Online vs. in-person delivery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Opportunities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Reorganization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Content timing</a:t>
            </a:r>
            <a:endParaRPr sz="3299"/>
          </a:p>
          <a:p>
            <a:pPr indent="-438087" lvl="1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Formatting</a:t>
            </a:r>
            <a:endParaRPr sz="3299"/>
          </a:p>
          <a:p>
            <a:pPr indent="0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99"/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/>
          </a:p>
        </p:txBody>
      </p:sp>
      <p:sp>
        <p:nvSpPr>
          <p:cNvPr id="203" name="Google Shape;203;p24"/>
          <p:cNvSpPr/>
          <p:nvPr/>
        </p:nvSpPr>
        <p:spPr>
          <a:xfrm>
            <a:off x="-264040" y="116401"/>
            <a:ext cx="2519723" cy="2365390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4"/>
          <p:cNvSpPr/>
          <p:nvPr/>
        </p:nvSpPr>
        <p:spPr>
          <a:xfrm>
            <a:off x="-264039" y="2735528"/>
            <a:ext cx="2519723" cy="2365390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/>
          <p:nvPr/>
        </p:nvSpPr>
        <p:spPr>
          <a:xfrm rot="-967356">
            <a:off x="-2379047" y="7713953"/>
            <a:ext cx="5365360" cy="5244640"/>
          </a:xfrm>
          <a:custGeom>
            <a:rect b="b" l="l" r="r" t="t"/>
            <a:pathLst>
              <a:path extrusionOk="0" h="5248299" w="5369103">
                <a:moveTo>
                  <a:pt x="0" y="0"/>
                </a:moveTo>
                <a:lnTo>
                  <a:pt x="5369103" y="0"/>
                </a:lnTo>
                <a:lnTo>
                  <a:pt x="5369103" y="5248299"/>
                </a:lnTo>
                <a:lnTo>
                  <a:pt x="0" y="5248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5"/>
          <p:cNvSpPr/>
          <p:nvPr/>
        </p:nvSpPr>
        <p:spPr>
          <a:xfrm rot="-1840136">
            <a:off x="14638061" y="-782228"/>
            <a:ext cx="5368298" cy="5247512"/>
          </a:xfrm>
          <a:custGeom>
            <a:rect b="b" l="l" r="r" t="t"/>
            <a:pathLst>
              <a:path extrusionOk="0" h="5248299" w="5369103">
                <a:moveTo>
                  <a:pt x="0" y="0"/>
                </a:moveTo>
                <a:lnTo>
                  <a:pt x="5369103" y="0"/>
                </a:lnTo>
                <a:lnTo>
                  <a:pt x="5369103" y="5248299"/>
                </a:lnTo>
                <a:lnTo>
                  <a:pt x="0" y="5248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5"/>
          <p:cNvSpPr txBox="1"/>
          <p:nvPr/>
        </p:nvSpPr>
        <p:spPr>
          <a:xfrm>
            <a:off x="748875" y="1260700"/>
            <a:ext cx="11631600" cy="2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Fewer TRW sections offered</a:t>
            </a:r>
            <a:endParaRPr sz="3599"/>
          </a:p>
          <a:p>
            <a:pPr indent="-4571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○"/>
            </a:pPr>
            <a:r>
              <a:rPr lang="en-US" sz="3599">
                <a:solidFill>
                  <a:schemeClr val="dk1"/>
                </a:solidFill>
              </a:rPr>
              <a:t>2 in-person; 2 online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Small changes in number/order of journal entries</a:t>
            </a:r>
            <a:endParaRPr sz="3599"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/>
          </a:p>
        </p:txBody>
      </p:sp>
      <p:sp>
        <p:nvSpPr>
          <p:cNvPr id="212" name="Google Shape;212;p25"/>
          <p:cNvSpPr txBox="1"/>
          <p:nvPr/>
        </p:nvSpPr>
        <p:spPr>
          <a:xfrm>
            <a:off x="4387650" y="312575"/>
            <a:ext cx="951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61966E"/>
                </a:solidFill>
              </a:rPr>
              <a:t>Changes for Spring 2025</a:t>
            </a:r>
            <a:endParaRPr b="1" sz="2200"/>
          </a:p>
        </p:txBody>
      </p:sp>
      <p:sp>
        <p:nvSpPr>
          <p:cNvPr id="213" name="Google Shape;213;p25"/>
          <p:cNvSpPr txBox="1"/>
          <p:nvPr/>
        </p:nvSpPr>
        <p:spPr>
          <a:xfrm>
            <a:off x="681303" y="3805900"/>
            <a:ext cx="88923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2024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Brainstorming a Research Question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Background Information/Concept Mapping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Types of Sources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Search Strategies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Evaluating for Authority/Quality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6: Critical Reading and Evaluating for Relevance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 Citing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 Reflecting on Research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9573603" y="3805900"/>
            <a:ext cx="88923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2025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Exploratory Research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2: Background Information/Concept Mapping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Brainstorming a Research Question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Types of Sources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Search Strategies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6: Evaluating for Authority/Quality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 Critical Reading &amp; Evaluating for Relevance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 Citing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 Reflecting on the Research Process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5614250" y="1921000"/>
            <a:ext cx="11191800" cy="6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7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●"/>
            </a:pPr>
            <a:r>
              <a:rPr lang="en-US" sz="3199"/>
              <a:t>TRW major course redesign, Research Journal had to change in response</a:t>
            </a:r>
            <a:endParaRPr sz="3199"/>
          </a:p>
          <a:p>
            <a:pPr indent="-4317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○"/>
            </a:pPr>
            <a:r>
              <a:rPr lang="en-US" sz="3199"/>
              <a:t>Removed the research assignment, new writing assignment not conducive to the research process</a:t>
            </a:r>
            <a:endParaRPr sz="3199"/>
          </a:p>
          <a:p>
            <a:pPr indent="-4317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●"/>
            </a:pPr>
            <a:r>
              <a:rPr lang="en-US" sz="3199"/>
              <a:t>Also wanted to incorporate faculty feedback</a:t>
            </a:r>
            <a:endParaRPr sz="3199"/>
          </a:p>
          <a:p>
            <a:pPr indent="-4317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●"/>
            </a:pPr>
            <a:r>
              <a:rPr lang="en-US" sz="3199"/>
              <a:t>Research Journal Changes:</a:t>
            </a:r>
            <a:endParaRPr sz="3199"/>
          </a:p>
          <a:p>
            <a:pPr indent="-4317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○"/>
            </a:pPr>
            <a:r>
              <a:rPr lang="en-US" sz="3199"/>
              <a:t>Shortened journal overall</a:t>
            </a:r>
            <a:endParaRPr sz="3199"/>
          </a:p>
          <a:p>
            <a:pPr indent="-4317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○"/>
            </a:pPr>
            <a:r>
              <a:rPr lang="en-US" sz="3199"/>
              <a:t>Moved around some entries for a better flow</a:t>
            </a:r>
            <a:endParaRPr sz="3199"/>
          </a:p>
          <a:p>
            <a:pPr indent="-4317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○"/>
            </a:pPr>
            <a:r>
              <a:rPr lang="en-US" sz="3199"/>
              <a:t>Updated the example</a:t>
            </a:r>
            <a:endParaRPr sz="3199"/>
          </a:p>
          <a:p>
            <a:pPr indent="-4317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199"/>
              <a:buChar char="○"/>
            </a:pPr>
            <a:r>
              <a:rPr lang="en-US" sz="3199"/>
              <a:t>Made a truncated version for 7 week courses</a:t>
            </a:r>
            <a:endParaRPr sz="3199"/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9"/>
          </a:p>
        </p:txBody>
      </p:sp>
      <p:sp>
        <p:nvSpPr>
          <p:cNvPr id="220" name="Google Shape;220;p26"/>
          <p:cNvSpPr txBox="1"/>
          <p:nvPr/>
        </p:nvSpPr>
        <p:spPr>
          <a:xfrm>
            <a:off x="6453800" y="331450"/>
            <a:ext cx="951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61966E"/>
                </a:solidFill>
              </a:rPr>
              <a:t>Changes for Fall 2025</a:t>
            </a:r>
            <a:endParaRPr b="1" sz="2200">
              <a:solidFill>
                <a:srgbClr val="61966E"/>
              </a:solidFill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-665776" y="5250723"/>
            <a:ext cx="4936113" cy="5250715"/>
          </a:xfrm>
          <a:custGeom>
            <a:rect b="b" l="l" r="r" t="t"/>
            <a:pathLst>
              <a:path extrusionOk="0" h="5883154" w="5824322">
                <a:moveTo>
                  <a:pt x="0" y="0"/>
                </a:moveTo>
                <a:lnTo>
                  <a:pt x="5824322" y="0"/>
                </a:lnTo>
                <a:lnTo>
                  <a:pt x="5824322" y="5883154"/>
                </a:lnTo>
                <a:lnTo>
                  <a:pt x="0" y="5883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6"/>
          <p:cNvSpPr/>
          <p:nvPr/>
        </p:nvSpPr>
        <p:spPr>
          <a:xfrm>
            <a:off x="-665776" y="-2"/>
            <a:ext cx="4936113" cy="5250715"/>
          </a:xfrm>
          <a:custGeom>
            <a:rect b="b" l="l" r="r" t="t"/>
            <a:pathLst>
              <a:path extrusionOk="0" h="5883154" w="5824322">
                <a:moveTo>
                  <a:pt x="0" y="0"/>
                </a:moveTo>
                <a:lnTo>
                  <a:pt x="5824322" y="0"/>
                </a:lnTo>
                <a:lnTo>
                  <a:pt x="5824322" y="5883154"/>
                </a:lnTo>
                <a:lnTo>
                  <a:pt x="0" y="5883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-113250" y="6658050"/>
            <a:ext cx="2848213" cy="4238244"/>
          </a:xfrm>
          <a:custGeom>
            <a:rect b="b" l="l" r="r" t="t"/>
            <a:pathLst>
              <a:path extrusionOk="0" h="4114800" w="2571750">
                <a:moveTo>
                  <a:pt x="0" y="0"/>
                </a:moveTo>
                <a:lnTo>
                  <a:pt x="2571750" y="0"/>
                </a:lnTo>
                <a:lnTo>
                  <a:pt x="2571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7"/>
          <p:cNvSpPr/>
          <p:nvPr/>
        </p:nvSpPr>
        <p:spPr>
          <a:xfrm>
            <a:off x="15893675" y="6461917"/>
            <a:ext cx="2571750" cy="4114800"/>
          </a:xfrm>
          <a:custGeom>
            <a:rect b="b" l="l" r="r" t="t"/>
            <a:pathLst>
              <a:path extrusionOk="0" h="4114800" w="2571750">
                <a:moveTo>
                  <a:pt x="0" y="0"/>
                </a:moveTo>
                <a:lnTo>
                  <a:pt x="2571750" y="0"/>
                </a:lnTo>
                <a:lnTo>
                  <a:pt x="2571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7"/>
          <p:cNvSpPr txBox="1"/>
          <p:nvPr/>
        </p:nvSpPr>
        <p:spPr>
          <a:xfrm>
            <a:off x="4067650" y="870475"/>
            <a:ext cx="10644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61966E"/>
                </a:solidFill>
              </a:rPr>
              <a:t>2026 Revised Research Journal</a:t>
            </a:r>
            <a:endParaRPr b="1" sz="1900"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4326" y="2640775"/>
            <a:ext cx="10039350" cy="70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88000" y="1849875"/>
            <a:ext cx="4336775" cy="43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7">
            <a:alphaModFix/>
          </a:blip>
          <a:srcRect b="0" l="1533" r="1436" t="0"/>
          <a:stretch/>
        </p:blipFill>
        <p:spPr>
          <a:xfrm>
            <a:off x="363400" y="593875"/>
            <a:ext cx="3706176" cy="305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409" y="3594721"/>
            <a:ext cx="3706174" cy="289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/>
          <p:nvPr/>
        </p:nvSpPr>
        <p:spPr>
          <a:xfrm rot="-2785015">
            <a:off x="16611518" y="308033"/>
            <a:ext cx="3974205" cy="4118347"/>
          </a:xfrm>
          <a:custGeom>
            <a:rect b="b" l="l" r="r" t="t"/>
            <a:pathLst>
              <a:path extrusionOk="0" h="4114800" w="3970782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8"/>
          <p:cNvSpPr/>
          <p:nvPr/>
        </p:nvSpPr>
        <p:spPr>
          <a:xfrm flipH="1" rot="806735">
            <a:off x="-1101920" y="7584946"/>
            <a:ext cx="2953207" cy="3013477"/>
          </a:xfrm>
          <a:custGeom>
            <a:rect b="b" l="l" r="r" t="t"/>
            <a:pathLst>
              <a:path extrusionOk="0" h="3013760" w="2953484">
                <a:moveTo>
                  <a:pt x="2953485" y="0"/>
                </a:moveTo>
                <a:lnTo>
                  <a:pt x="0" y="0"/>
                </a:lnTo>
                <a:lnTo>
                  <a:pt x="0" y="3013760"/>
                </a:lnTo>
                <a:lnTo>
                  <a:pt x="2953485" y="3013760"/>
                </a:lnTo>
                <a:lnTo>
                  <a:pt x="295348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8"/>
          <p:cNvSpPr txBox="1"/>
          <p:nvPr/>
        </p:nvSpPr>
        <p:spPr>
          <a:xfrm>
            <a:off x="3431257" y="303250"/>
            <a:ext cx="1142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26A95"/>
                </a:solidFill>
              </a:rPr>
              <a:t>Feedback from Fall 2025</a:t>
            </a:r>
            <a:endParaRPr sz="2000"/>
          </a:p>
        </p:txBody>
      </p:sp>
      <p:sp>
        <p:nvSpPr>
          <p:cNvPr id="241" name="Google Shape;241;p28"/>
          <p:cNvSpPr txBox="1"/>
          <p:nvPr/>
        </p:nvSpPr>
        <p:spPr>
          <a:xfrm>
            <a:off x="1427250" y="862412"/>
            <a:ext cx="15433500" cy="9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Reflecting on the Research Journal as a whole, what worked well? What could be improved?</a:t>
            </a:r>
            <a:endParaRPr b="1" sz="3500"/>
          </a:p>
          <a:p>
            <a:pPr indent="-450850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I liked the journal, but I think that there were so many diff erent journals through TRW that some students felt like it was just another in a long line.</a:t>
            </a:r>
            <a:endParaRPr sz="3500"/>
          </a:p>
          <a:p>
            <a:pPr indent="-450850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I really like this assignment, but students often describe it as busywork. What could we do to change that?</a:t>
            </a:r>
            <a:endParaRPr sz="3500"/>
          </a:p>
          <a:p>
            <a:pPr indent="-450850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I used this journal both as a place for students to take notes on their readings and to summarize their research. I think this worked well; however, giving students a clearer format may make grading easier.</a:t>
            </a:r>
            <a:endParaRPr sz="3500"/>
          </a:p>
          <a:p>
            <a:pPr indent="-450850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Yes, it continues to be an excellent learning activity for students, especially with interaction from a class librarian.</a:t>
            </a:r>
            <a:endParaRPr sz="3500"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/>
          <p:nvPr/>
        </p:nvSpPr>
        <p:spPr>
          <a:xfrm>
            <a:off x="15740414" y="110786"/>
            <a:ext cx="3767821" cy="2392566"/>
          </a:xfrm>
          <a:custGeom>
            <a:rect b="b" l="l" r="r" t="t"/>
            <a:pathLst>
              <a:path extrusionOk="0" h="2392566" w="3767821">
                <a:moveTo>
                  <a:pt x="0" y="0"/>
                </a:moveTo>
                <a:lnTo>
                  <a:pt x="3767820" y="0"/>
                </a:lnTo>
                <a:lnTo>
                  <a:pt x="3767820" y="2392567"/>
                </a:lnTo>
                <a:lnTo>
                  <a:pt x="0" y="2392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9"/>
          <p:cNvSpPr/>
          <p:nvPr/>
        </p:nvSpPr>
        <p:spPr>
          <a:xfrm flipH="1">
            <a:off x="-1462748" y="68038"/>
            <a:ext cx="3767821" cy="2392566"/>
          </a:xfrm>
          <a:custGeom>
            <a:rect b="b" l="l" r="r" t="t"/>
            <a:pathLst>
              <a:path extrusionOk="0" h="2392566" w="3767821">
                <a:moveTo>
                  <a:pt x="3767820" y="0"/>
                </a:moveTo>
                <a:lnTo>
                  <a:pt x="0" y="0"/>
                </a:lnTo>
                <a:lnTo>
                  <a:pt x="0" y="2392567"/>
                </a:lnTo>
                <a:lnTo>
                  <a:pt x="3767820" y="2392567"/>
                </a:lnTo>
                <a:lnTo>
                  <a:pt x="376782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9"/>
          <p:cNvSpPr txBox="1"/>
          <p:nvPr/>
        </p:nvSpPr>
        <p:spPr>
          <a:xfrm>
            <a:off x="2475159" y="2157370"/>
            <a:ext cx="13337700" cy="6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7-week TRW sections are now offered in our College for Adults </a:t>
            </a:r>
            <a:endParaRPr sz="3599"/>
          </a:p>
          <a:p>
            <a:pPr indent="-4571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○"/>
            </a:pPr>
            <a:r>
              <a:rPr lang="en-US" sz="3599"/>
              <a:t>Less faculty buy-in with this model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Faculty buy-in &amp; implementation remains inconsistent</a:t>
            </a:r>
            <a:endParaRPr sz="3599"/>
          </a:p>
          <a:p>
            <a:pPr indent="-4571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○"/>
            </a:pPr>
            <a:r>
              <a:rPr lang="en-US" sz="3599"/>
              <a:t>Journal encouraged, but not required</a:t>
            </a:r>
            <a:endParaRPr sz="3599"/>
          </a:p>
          <a:p>
            <a:pPr indent="-457137" lvl="1" marL="91440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○"/>
            </a:pPr>
            <a:r>
              <a:rPr lang="en-US" sz="3599">
                <a:solidFill>
                  <a:schemeClr val="dk1"/>
                </a:solidFill>
              </a:rPr>
              <a:t>Structural challenges with TRW hamper journal usage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Points vs. completion vs. honor system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Role of librarian feedback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Older </a:t>
            </a:r>
            <a:r>
              <a:rPr lang="en-US" sz="3599"/>
              <a:t>versions in Canvas Commons</a:t>
            </a:r>
            <a:r>
              <a:rPr lang="en-US" sz="3599"/>
              <a:t> still cause trouble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Not (yet) AI-proofed</a:t>
            </a:r>
            <a:endParaRPr sz="3599"/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/>
          </a:p>
        </p:txBody>
      </p:sp>
      <p:sp>
        <p:nvSpPr>
          <p:cNvPr id="249" name="Google Shape;249;p29"/>
          <p:cNvSpPr txBox="1"/>
          <p:nvPr/>
        </p:nvSpPr>
        <p:spPr>
          <a:xfrm>
            <a:off x="5024268" y="678400"/>
            <a:ext cx="8828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61966E"/>
                </a:solidFill>
              </a:rPr>
              <a:t>Overall Challenges</a:t>
            </a:r>
            <a:endParaRPr b="1"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/>
          <p:nvPr/>
        </p:nvSpPr>
        <p:spPr>
          <a:xfrm>
            <a:off x="13757487" y="8326463"/>
            <a:ext cx="1930966" cy="1938234"/>
          </a:xfrm>
          <a:custGeom>
            <a:rect b="b" l="l" r="r" t="t"/>
            <a:pathLst>
              <a:path extrusionOk="0" h="1938234" w="1930966">
                <a:moveTo>
                  <a:pt x="0" y="0"/>
                </a:moveTo>
                <a:lnTo>
                  <a:pt x="1930965" y="0"/>
                </a:lnTo>
                <a:lnTo>
                  <a:pt x="1930965" y="1938234"/>
                </a:lnTo>
                <a:lnTo>
                  <a:pt x="0" y="1938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30"/>
          <p:cNvSpPr/>
          <p:nvPr/>
        </p:nvSpPr>
        <p:spPr>
          <a:xfrm>
            <a:off x="2687363" y="8326463"/>
            <a:ext cx="1930966" cy="1938234"/>
          </a:xfrm>
          <a:custGeom>
            <a:rect b="b" l="l" r="r" t="t"/>
            <a:pathLst>
              <a:path extrusionOk="0" h="1938234" w="1930966">
                <a:moveTo>
                  <a:pt x="0" y="0"/>
                </a:moveTo>
                <a:lnTo>
                  <a:pt x="1930965" y="0"/>
                </a:lnTo>
                <a:lnTo>
                  <a:pt x="1930965" y="1938234"/>
                </a:lnTo>
                <a:lnTo>
                  <a:pt x="0" y="1938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30"/>
          <p:cNvSpPr/>
          <p:nvPr/>
        </p:nvSpPr>
        <p:spPr>
          <a:xfrm>
            <a:off x="15945658" y="8086166"/>
            <a:ext cx="2446333" cy="2296495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30"/>
          <p:cNvSpPr/>
          <p:nvPr/>
        </p:nvSpPr>
        <p:spPr>
          <a:xfrm>
            <a:off x="-103991" y="8086166"/>
            <a:ext cx="2446333" cy="2296495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30"/>
          <p:cNvSpPr/>
          <p:nvPr/>
        </p:nvSpPr>
        <p:spPr>
          <a:xfrm>
            <a:off x="5012894" y="8326463"/>
            <a:ext cx="2073498" cy="2034620"/>
          </a:xfrm>
          <a:custGeom>
            <a:rect b="b" l="l" r="r" t="t"/>
            <a:pathLst>
              <a:path extrusionOk="0" h="2034620" w="2073498">
                <a:moveTo>
                  <a:pt x="0" y="0"/>
                </a:moveTo>
                <a:lnTo>
                  <a:pt x="2073498" y="0"/>
                </a:lnTo>
                <a:lnTo>
                  <a:pt x="2073498" y="2034620"/>
                </a:lnTo>
                <a:lnTo>
                  <a:pt x="0" y="2034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30"/>
          <p:cNvSpPr/>
          <p:nvPr/>
        </p:nvSpPr>
        <p:spPr>
          <a:xfrm>
            <a:off x="11201608" y="8326463"/>
            <a:ext cx="2073498" cy="2034620"/>
          </a:xfrm>
          <a:custGeom>
            <a:rect b="b" l="l" r="r" t="t"/>
            <a:pathLst>
              <a:path extrusionOk="0" h="2034620" w="2073498">
                <a:moveTo>
                  <a:pt x="0" y="0"/>
                </a:moveTo>
                <a:lnTo>
                  <a:pt x="2073498" y="0"/>
                </a:lnTo>
                <a:lnTo>
                  <a:pt x="2073498" y="2034620"/>
                </a:lnTo>
                <a:lnTo>
                  <a:pt x="0" y="2034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30"/>
          <p:cNvSpPr/>
          <p:nvPr/>
        </p:nvSpPr>
        <p:spPr>
          <a:xfrm>
            <a:off x="7395529" y="8326463"/>
            <a:ext cx="3496942" cy="2141877"/>
          </a:xfrm>
          <a:custGeom>
            <a:rect b="b" l="l" r="r" t="t"/>
            <a:pathLst>
              <a:path extrusionOk="0" h="2141877" w="3496942">
                <a:moveTo>
                  <a:pt x="0" y="0"/>
                </a:moveTo>
                <a:lnTo>
                  <a:pt x="3496942" y="0"/>
                </a:lnTo>
                <a:lnTo>
                  <a:pt x="3496942" y="2141877"/>
                </a:lnTo>
                <a:lnTo>
                  <a:pt x="0" y="2141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30"/>
          <p:cNvSpPr txBox="1"/>
          <p:nvPr/>
        </p:nvSpPr>
        <p:spPr>
          <a:xfrm>
            <a:off x="3243146" y="308475"/>
            <a:ext cx="1180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EE996C"/>
                </a:solidFill>
              </a:rPr>
              <a:t>Future of the Research Journal</a:t>
            </a:r>
            <a:endParaRPr b="1">
              <a:solidFill>
                <a:srgbClr val="EE996C"/>
              </a:solidFill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945750" y="1481200"/>
            <a:ext cx="16396500" cy="6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Adapt for “new” TRW and/or move to Global Search for Justice (GSJ)</a:t>
            </a:r>
            <a:endParaRPr sz="3299"/>
          </a:p>
          <a:p>
            <a:pPr indent="-4380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GSJ was formerly the undergraduate Capstone course; will transition to a second year course in 2025-26</a:t>
            </a:r>
            <a:endParaRPr sz="3299"/>
          </a:p>
          <a:p>
            <a:pPr indent="-4380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Opportunity to incorporate Research Journal into a more traditional research process</a:t>
            </a:r>
            <a:endParaRPr sz="3299"/>
          </a:p>
          <a:p>
            <a:pPr indent="-4380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Investigate how to assess student learning outcomes more effectively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Longer interviews with faculty to understand perceptions of student research habits and assess journal effectiveness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AI proof the journal</a:t>
            </a:r>
            <a:endParaRPr sz="3299"/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/>
          <p:nvPr/>
        </p:nvSpPr>
        <p:spPr>
          <a:xfrm rot="5400000">
            <a:off x="7004403" y="-1071057"/>
            <a:ext cx="3870619" cy="6268208"/>
          </a:xfrm>
          <a:custGeom>
            <a:rect b="b" l="l" r="r" t="t"/>
            <a:pathLst>
              <a:path extrusionOk="0" h="6268208" w="3870619">
                <a:moveTo>
                  <a:pt x="0" y="0"/>
                </a:moveTo>
                <a:lnTo>
                  <a:pt x="3870619" y="0"/>
                </a:lnTo>
                <a:lnTo>
                  <a:pt x="3870619" y="6268209"/>
                </a:lnTo>
                <a:lnTo>
                  <a:pt x="0" y="6268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31"/>
          <p:cNvSpPr/>
          <p:nvPr/>
        </p:nvSpPr>
        <p:spPr>
          <a:xfrm>
            <a:off x="4074476" y="5800280"/>
            <a:ext cx="4442274" cy="4358981"/>
          </a:xfrm>
          <a:custGeom>
            <a:rect b="b" l="l" r="r" t="t"/>
            <a:pathLst>
              <a:path extrusionOk="0" h="4358981" w="4442274">
                <a:moveTo>
                  <a:pt x="0" y="0"/>
                </a:moveTo>
                <a:lnTo>
                  <a:pt x="4442274" y="0"/>
                </a:lnTo>
                <a:lnTo>
                  <a:pt x="4442274" y="4358982"/>
                </a:lnTo>
                <a:lnTo>
                  <a:pt x="0" y="4358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31"/>
          <p:cNvSpPr/>
          <p:nvPr/>
        </p:nvSpPr>
        <p:spPr>
          <a:xfrm flipH="1">
            <a:off x="9771250" y="5800280"/>
            <a:ext cx="4442274" cy="4358981"/>
          </a:xfrm>
          <a:custGeom>
            <a:rect b="b" l="l" r="r" t="t"/>
            <a:pathLst>
              <a:path extrusionOk="0" h="4358981" w="4442274">
                <a:moveTo>
                  <a:pt x="4442274" y="0"/>
                </a:moveTo>
                <a:lnTo>
                  <a:pt x="0" y="0"/>
                </a:lnTo>
                <a:lnTo>
                  <a:pt x="0" y="4358982"/>
                </a:lnTo>
                <a:lnTo>
                  <a:pt x="4442274" y="4358982"/>
                </a:lnTo>
                <a:lnTo>
                  <a:pt x="444227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31"/>
          <p:cNvSpPr/>
          <p:nvPr/>
        </p:nvSpPr>
        <p:spPr>
          <a:xfrm>
            <a:off x="-393947" y="127738"/>
            <a:ext cx="6454588" cy="4114800"/>
          </a:xfrm>
          <a:custGeom>
            <a:rect b="b" l="l" r="r" t="t"/>
            <a:pathLst>
              <a:path extrusionOk="0" h="4114800" w="6454588">
                <a:moveTo>
                  <a:pt x="0" y="0"/>
                </a:moveTo>
                <a:lnTo>
                  <a:pt x="6454588" y="0"/>
                </a:lnTo>
                <a:lnTo>
                  <a:pt x="6454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31"/>
          <p:cNvSpPr/>
          <p:nvPr/>
        </p:nvSpPr>
        <p:spPr>
          <a:xfrm flipH="1">
            <a:off x="11891793" y="127738"/>
            <a:ext cx="6454588" cy="4114800"/>
          </a:xfrm>
          <a:custGeom>
            <a:rect b="b" l="l" r="r" t="t"/>
            <a:pathLst>
              <a:path extrusionOk="0" h="4114800" w="6454588">
                <a:moveTo>
                  <a:pt x="6454588" y="0"/>
                </a:moveTo>
                <a:lnTo>
                  <a:pt x="0" y="0"/>
                </a:lnTo>
                <a:lnTo>
                  <a:pt x="0" y="4114800"/>
                </a:lnTo>
                <a:lnTo>
                  <a:pt x="6454588" y="4114800"/>
                </a:lnTo>
                <a:lnTo>
                  <a:pt x="645458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31"/>
          <p:cNvSpPr/>
          <p:nvPr/>
        </p:nvSpPr>
        <p:spPr>
          <a:xfrm>
            <a:off x="40313" y="4666862"/>
            <a:ext cx="3336049" cy="5233018"/>
          </a:xfrm>
          <a:custGeom>
            <a:rect b="b" l="l" r="r" t="t"/>
            <a:pathLst>
              <a:path extrusionOk="0" h="5233018" w="3336049">
                <a:moveTo>
                  <a:pt x="0" y="0"/>
                </a:moveTo>
                <a:lnTo>
                  <a:pt x="3336049" y="0"/>
                </a:lnTo>
                <a:lnTo>
                  <a:pt x="3336049" y="5233018"/>
                </a:lnTo>
                <a:lnTo>
                  <a:pt x="0" y="5233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31"/>
          <p:cNvSpPr/>
          <p:nvPr/>
        </p:nvSpPr>
        <p:spPr>
          <a:xfrm flipH="1">
            <a:off x="14576072" y="4666862"/>
            <a:ext cx="3336049" cy="5233018"/>
          </a:xfrm>
          <a:custGeom>
            <a:rect b="b" l="l" r="r" t="t"/>
            <a:pathLst>
              <a:path extrusionOk="0" h="5233018" w="3336049">
                <a:moveTo>
                  <a:pt x="3336049" y="0"/>
                </a:moveTo>
                <a:lnTo>
                  <a:pt x="0" y="0"/>
                </a:lnTo>
                <a:lnTo>
                  <a:pt x="0" y="5233018"/>
                </a:lnTo>
                <a:lnTo>
                  <a:pt x="3336049" y="5233018"/>
                </a:lnTo>
                <a:lnTo>
                  <a:pt x="333604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31"/>
          <p:cNvSpPr/>
          <p:nvPr/>
        </p:nvSpPr>
        <p:spPr>
          <a:xfrm>
            <a:off x="2495289" y="1424664"/>
            <a:ext cx="13297422" cy="7204785"/>
          </a:xfrm>
          <a:custGeom>
            <a:rect b="b" l="l" r="r" t="t"/>
            <a:pathLst>
              <a:path extrusionOk="0" h="7204785" w="13297422">
                <a:moveTo>
                  <a:pt x="0" y="0"/>
                </a:moveTo>
                <a:lnTo>
                  <a:pt x="13297422" y="0"/>
                </a:lnTo>
                <a:lnTo>
                  <a:pt x="13297422" y="7204785"/>
                </a:lnTo>
                <a:lnTo>
                  <a:pt x="0" y="7204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31"/>
          <p:cNvSpPr txBox="1"/>
          <p:nvPr/>
        </p:nvSpPr>
        <p:spPr>
          <a:xfrm>
            <a:off x="3078301" y="2922054"/>
            <a:ext cx="121314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69">
                <a:solidFill>
                  <a:srgbClr val="37716C"/>
                </a:solidFill>
              </a:rPr>
              <a:t>Questions for us?</a:t>
            </a:r>
            <a:endParaRPr sz="100">
              <a:solidFill>
                <a:srgbClr val="37716C"/>
              </a:solidFill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354034" y="4378621"/>
            <a:ext cx="97251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questions for you too!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What trends are you seeing in assignments &amp; info literacy (re: </a:t>
            </a:r>
            <a:r>
              <a:rPr lang="en-US" sz="3200">
                <a:solidFill>
                  <a:schemeClr val="dk1"/>
                </a:solidFill>
              </a:rPr>
              <a:t>students</a:t>
            </a:r>
            <a:r>
              <a:rPr lang="en-US" sz="3200">
                <a:solidFill>
                  <a:schemeClr val="dk1"/>
                </a:solidFill>
              </a:rPr>
              <a:t>)?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What trends are you seeing in research assignments (re: faculty)?</a:t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/>
          <p:nvPr/>
        </p:nvSpPr>
        <p:spPr>
          <a:xfrm>
            <a:off x="5499850" y="6678273"/>
            <a:ext cx="7001123" cy="4384454"/>
          </a:xfrm>
          <a:custGeom>
            <a:rect b="b" l="l" r="r" t="t"/>
            <a:pathLst>
              <a:path extrusionOk="0" h="4384454" w="7001123">
                <a:moveTo>
                  <a:pt x="0" y="0"/>
                </a:moveTo>
                <a:lnTo>
                  <a:pt x="7001123" y="0"/>
                </a:lnTo>
                <a:lnTo>
                  <a:pt x="7001123" y="4384454"/>
                </a:lnTo>
                <a:lnTo>
                  <a:pt x="0" y="4384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32"/>
          <p:cNvSpPr/>
          <p:nvPr/>
        </p:nvSpPr>
        <p:spPr>
          <a:xfrm>
            <a:off x="-776870" y="6896062"/>
            <a:ext cx="6294857" cy="3721834"/>
          </a:xfrm>
          <a:custGeom>
            <a:rect b="b" l="l" r="r" t="t"/>
            <a:pathLst>
              <a:path extrusionOk="0" h="3721834" w="6294857">
                <a:moveTo>
                  <a:pt x="0" y="0"/>
                </a:moveTo>
                <a:lnTo>
                  <a:pt x="6294858" y="0"/>
                </a:lnTo>
                <a:lnTo>
                  <a:pt x="6294858" y="3721835"/>
                </a:lnTo>
                <a:lnTo>
                  <a:pt x="0" y="372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32"/>
          <p:cNvSpPr/>
          <p:nvPr/>
        </p:nvSpPr>
        <p:spPr>
          <a:xfrm>
            <a:off x="12500979" y="6896062"/>
            <a:ext cx="6294857" cy="3721834"/>
          </a:xfrm>
          <a:custGeom>
            <a:rect b="b" l="l" r="r" t="t"/>
            <a:pathLst>
              <a:path extrusionOk="0" h="3721834" w="6294857">
                <a:moveTo>
                  <a:pt x="0" y="0"/>
                </a:moveTo>
                <a:lnTo>
                  <a:pt x="6294857" y="0"/>
                </a:lnTo>
                <a:lnTo>
                  <a:pt x="6294857" y="3721835"/>
                </a:lnTo>
                <a:lnTo>
                  <a:pt x="0" y="372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32"/>
          <p:cNvSpPr txBox="1"/>
          <p:nvPr/>
        </p:nvSpPr>
        <p:spPr>
          <a:xfrm>
            <a:off x="12422202" y="1158792"/>
            <a:ext cx="44925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11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Hello</a:t>
            </a:r>
            <a:endParaRPr/>
          </a:p>
          <a:p>
            <a:pPr indent="0" lvl="1" marL="0" marR="0" rtl="0" algn="ctr">
              <a:lnSpc>
                <a:spcPct val="13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11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there!</a:t>
            </a: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4734025" y="1922025"/>
            <a:ext cx="8334900" cy="5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Anne Beschnett</a:t>
            </a:r>
            <a:endParaRPr b="1" sz="3100"/>
          </a:p>
          <a:p>
            <a:pPr indent="0" lvl="0" marL="457200" marR="0" rtl="0" algn="ctr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ambeschnett@stkate.edu</a:t>
            </a:r>
            <a:endParaRPr sz="3100"/>
          </a:p>
          <a:p>
            <a:pPr indent="0" lvl="0" marL="0" marR="0" rtl="0" algn="ctr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Lizzy Tegeler</a:t>
            </a:r>
            <a:endParaRPr b="1" sz="3100"/>
          </a:p>
          <a:p>
            <a:pPr indent="0" lvl="0" marL="457200" marR="0" rtl="0" algn="ctr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ejtegeler865@stkate.edu</a:t>
            </a:r>
            <a:endParaRPr sz="3100"/>
          </a:p>
          <a:p>
            <a:pPr indent="0" lvl="0" marL="0" marR="0" rtl="0" algn="ctr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</a:rPr>
              <a:t>Preeti Gupton</a:t>
            </a:r>
            <a:endParaRPr b="1" sz="3100">
              <a:solidFill>
                <a:schemeClr val="dk1"/>
              </a:solidFill>
            </a:endParaRPr>
          </a:p>
          <a:p>
            <a:pPr indent="0" lvl="0" marL="457200" marR="0" rtl="0" algn="ctr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pgupton986@stkate.edu</a:t>
            </a:r>
            <a:endParaRPr sz="3100"/>
          </a:p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286" name="Google Shape;286;p32"/>
          <p:cNvSpPr txBox="1"/>
          <p:nvPr/>
        </p:nvSpPr>
        <p:spPr>
          <a:xfrm>
            <a:off x="3507441" y="166596"/>
            <a:ext cx="112731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69">
                <a:solidFill>
                  <a:srgbClr val="FF5D42"/>
                </a:solidFill>
              </a:rPr>
              <a:t>Thank you!</a:t>
            </a:r>
            <a:endParaRPr sz="200">
              <a:solidFill>
                <a:srgbClr val="FF5D4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14575893" y="6743300"/>
            <a:ext cx="3971325" cy="4006381"/>
          </a:xfrm>
          <a:custGeom>
            <a:rect b="b" l="l" r="r" t="t"/>
            <a:pathLst>
              <a:path extrusionOk="0" h="4006381" w="3971325">
                <a:moveTo>
                  <a:pt x="0" y="0"/>
                </a:moveTo>
                <a:lnTo>
                  <a:pt x="3971325" y="0"/>
                </a:lnTo>
                <a:lnTo>
                  <a:pt x="3971325" y="4006380"/>
                </a:lnTo>
                <a:lnTo>
                  <a:pt x="0" y="4006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5"/>
          <p:cNvSpPr/>
          <p:nvPr/>
        </p:nvSpPr>
        <p:spPr>
          <a:xfrm rot="5400000">
            <a:off x="-232305" y="-25173"/>
            <a:ext cx="2634825" cy="2685172"/>
          </a:xfrm>
          <a:custGeom>
            <a:rect b="b" l="l" r="r" t="t"/>
            <a:pathLst>
              <a:path extrusionOk="0" h="2685172" w="2634825">
                <a:moveTo>
                  <a:pt x="0" y="0"/>
                </a:moveTo>
                <a:lnTo>
                  <a:pt x="2634825" y="0"/>
                </a:lnTo>
                <a:lnTo>
                  <a:pt x="2634825" y="2685172"/>
                </a:lnTo>
                <a:lnTo>
                  <a:pt x="0" y="2685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5"/>
          <p:cNvSpPr txBox="1"/>
          <p:nvPr/>
        </p:nvSpPr>
        <p:spPr>
          <a:xfrm>
            <a:off x="10849800" y="4058925"/>
            <a:ext cx="67971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5 Reference &amp; Instruction Librarians </a:t>
            </a:r>
            <a:endParaRPr sz="3000"/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3 Technical Services Librarians </a:t>
            </a:r>
            <a:endParaRPr sz="3000"/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1 Archivist</a:t>
            </a:r>
            <a:endParaRPr sz="3000"/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1 Director</a:t>
            </a:r>
            <a:endParaRPr sz="30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11797438" y="2739352"/>
            <a:ext cx="4056718" cy="877190"/>
            <a:chOff x="0" y="-28575"/>
            <a:chExt cx="1068429" cy="202304"/>
          </a:xfrm>
        </p:grpSpPr>
        <p:sp>
          <p:nvSpPr>
            <p:cNvPr id="107" name="Google Shape;107;p15"/>
            <p:cNvSpPr/>
            <p:nvPr/>
          </p:nvSpPr>
          <p:spPr>
            <a:xfrm>
              <a:off x="0" y="0"/>
              <a:ext cx="1068429" cy="173729"/>
            </a:xfrm>
            <a:custGeom>
              <a:rect b="b" l="l" r="r" t="t"/>
              <a:pathLst>
                <a:path extrusionOk="0" h="173729" w="1068429">
                  <a:moveTo>
                    <a:pt x="86864" y="0"/>
                  </a:moveTo>
                  <a:lnTo>
                    <a:pt x="981564" y="0"/>
                  </a:lnTo>
                  <a:cubicBezTo>
                    <a:pt x="1029538" y="0"/>
                    <a:pt x="1068429" y="38890"/>
                    <a:pt x="1068429" y="86864"/>
                  </a:cubicBezTo>
                  <a:lnTo>
                    <a:pt x="1068429" y="86864"/>
                  </a:lnTo>
                  <a:cubicBezTo>
                    <a:pt x="1068429" y="109902"/>
                    <a:pt x="1059277" y="131996"/>
                    <a:pt x="1042987" y="148287"/>
                  </a:cubicBezTo>
                  <a:cubicBezTo>
                    <a:pt x="1026696" y="164577"/>
                    <a:pt x="1004602" y="173729"/>
                    <a:pt x="981564" y="173729"/>
                  </a:cubicBezTo>
                  <a:lnTo>
                    <a:pt x="86864" y="173729"/>
                  </a:lnTo>
                  <a:cubicBezTo>
                    <a:pt x="63826" y="173729"/>
                    <a:pt x="41732" y="164577"/>
                    <a:pt x="25442" y="148287"/>
                  </a:cubicBezTo>
                  <a:cubicBezTo>
                    <a:pt x="9152" y="131996"/>
                    <a:pt x="0" y="109902"/>
                    <a:pt x="0" y="86864"/>
                  </a:cubicBezTo>
                  <a:lnTo>
                    <a:pt x="0" y="86864"/>
                  </a:lnTo>
                  <a:cubicBezTo>
                    <a:pt x="0" y="63826"/>
                    <a:pt x="9152" y="41732"/>
                    <a:pt x="25442" y="25442"/>
                  </a:cubicBezTo>
                  <a:cubicBezTo>
                    <a:pt x="41732" y="9152"/>
                    <a:pt x="63826" y="0"/>
                    <a:pt x="86864" y="0"/>
                  </a:cubicBezTo>
                  <a:close/>
                </a:path>
              </a:pathLst>
            </a:custGeom>
            <a:solidFill>
              <a:srgbClr val="FF5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0" y="-28575"/>
              <a:ext cx="1068429" cy="20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9134701" y="3033025"/>
            <a:ext cx="2622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2673342" y="1216025"/>
            <a:ext cx="12941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99">
                <a:solidFill>
                  <a:srgbClr val="61966E"/>
                </a:solidFill>
              </a:rPr>
              <a:t>Who We Are</a:t>
            </a:r>
            <a:endParaRPr b="1" sz="2100"/>
          </a:p>
        </p:txBody>
      </p:sp>
      <p:sp>
        <p:nvSpPr>
          <p:cNvPr id="111" name="Google Shape;111;p15"/>
          <p:cNvSpPr txBox="1"/>
          <p:nvPr/>
        </p:nvSpPr>
        <p:spPr>
          <a:xfrm>
            <a:off x="1346574" y="4058925"/>
            <a:ext cx="63132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for Women: 14</a:t>
            </a:r>
            <a:r>
              <a:rPr lang="en-US" sz="3000"/>
              <a:t>71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students </a:t>
            </a:r>
            <a:endParaRPr b="0" i="0" sz="3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BIPOC: </a:t>
            </a:r>
            <a:r>
              <a:rPr lang="en-US" sz="3000"/>
              <a:t>52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Generation: </a:t>
            </a:r>
            <a:r>
              <a:rPr lang="en-US" sz="3000"/>
              <a:t>42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for Adults (Bachelor’s and Associate): 11</a:t>
            </a:r>
            <a:r>
              <a:rPr lang="en-US" sz="3000"/>
              <a:t>31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 College: 1</a:t>
            </a:r>
            <a:r>
              <a:rPr lang="en-US" sz="3000"/>
              <a:t>097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1722680" y="2651462"/>
            <a:ext cx="5560959" cy="1052972"/>
            <a:chOff x="0" y="-28575"/>
            <a:chExt cx="1068429" cy="202304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1068429" cy="173729"/>
            </a:xfrm>
            <a:custGeom>
              <a:rect b="b" l="l" r="r" t="t"/>
              <a:pathLst>
                <a:path extrusionOk="0" h="173729" w="1068429">
                  <a:moveTo>
                    <a:pt x="86864" y="0"/>
                  </a:moveTo>
                  <a:lnTo>
                    <a:pt x="981564" y="0"/>
                  </a:lnTo>
                  <a:cubicBezTo>
                    <a:pt x="1029538" y="0"/>
                    <a:pt x="1068429" y="38890"/>
                    <a:pt x="1068429" y="86864"/>
                  </a:cubicBezTo>
                  <a:lnTo>
                    <a:pt x="1068429" y="86864"/>
                  </a:lnTo>
                  <a:cubicBezTo>
                    <a:pt x="1068429" y="109902"/>
                    <a:pt x="1059277" y="131996"/>
                    <a:pt x="1042987" y="148287"/>
                  </a:cubicBezTo>
                  <a:cubicBezTo>
                    <a:pt x="1026696" y="164577"/>
                    <a:pt x="1004602" y="173729"/>
                    <a:pt x="981564" y="173729"/>
                  </a:cubicBezTo>
                  <a:lnTo>
                    <a:pt x="86864" y="173729"/>
                  </a:lnTo>
                  <a:cubicBezTo>
                    <a:pt x="63826" y="173729"/>
                    <a:pt x="41732" y="164577"/>
                    <a:pt x="25442" y="148287"/>
                  </a:cubicBezTo>
                  <a:cubicBezTo>
                    <a:pt x="9152" y="131996"/>
                    <a:pt x="0" y="109902"/>
                    <a:pt x="0" y="86864"/>
                  </a:cubicBezTo>
                  <a:lnTo>
                    <a:pt x="0" y="86864"/>
                  </a:lnTo>
                  <a:cubicBezTo>
                    <a:pt x="0" y="63826"/>
                    <a:pt x="9152" y="41732"/>
                    <a:pt x="25442" y="25442"/>
                  </a:cubicBezTo>
                  <a:cubicBezTo>
                    <a:pt x="41732" y="9152"/>
                    <a:pt x="63826" y="0"/>
                    <a:pt x="86864" y="0"/>
                  </a:cubicBezTo>
                  <a:close/>
                </a:path>
              </a:pathLst>
            </a:custGeom>
            <a:solidFill>
              <a:srgbClr val="FF5D42"/>
            </a:solidFill>
            <a:ln>
              <a:noFill/>
            </a:ln>
          </p:spPr>
          <p:txBody>
            <a:bodyPr anchorCtr="0" anchor="ctr" bIns="125325" lIns="125325" spcFirstLastPara="1" rIns="125325" wrap="square" tIns="1253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0" y="-28575"/>
              <a:ext cx="1068429" cy="20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650" lIns="69650" spcFirstLastPara="1" rIns="69650" wrap="square" tIns="696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5"/>
          <p:cNvSpPr txBox="1"/>
          <p:nvPr/>
        </p:nvSpPr>
        <p:spPr>
          <a:xfrm>
            <a:off x="1913563" y="2976573"/>
            <a:ext cx="5179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EAEAEA"/>
                </a:solidFill>
              </a:rPr>
              <a:t>St. Catherine University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2720610" y="2976575"/>
            <a:ext cx="2210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EAEAEA"/>
                </a:solidFill>
              </a:rPr>
              <a:t>Library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EAEAE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/>
        </p:nvSpPr>
        <p:spPr>
          <a:xfrm>
            <a:off x="5061727" y="485775"/>
            <a:ext cx="8164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70" u="none" cap="none" strike="noStrike">
                <a:solidFill>
                  <a:srgbClr val="61966E"/>
                </a:solidFill>
                <a:latin typeface="Arial"/>
                <a:ea typeface="Arial"/>
                <a:cs typeface="Arial"/>
                <a:sym typeface="Arial"/>
              </a:rPr>
              <a:t>Resource  Page</a:t>
            </a:r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9755280" y="8772684"/>
            <a:ext cx="768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 u="none" cap="none" strike="noStrike">
                <a:solidFill>
                  <a:srgbClr val="F26A95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 Happy designing! </a:t>
            </a:r>
            <a:endParaRPr/>
          </a:p>
        </p:txBody>
      </p:sp>
      <p:sp>
        <p:nvSpPr>
          <p:cNvPr id="293" name="Google Shape;293;p33"/>
          <p:cNvSpPr txBox="1"/>
          <p:nvPr/>
        </p:nvSpPr>
        <p:spPr>
          <a:xfrm>
            <a:off x="851784" y="8772684"/>
            <a:ext cx="39870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94" name="Google Shape;294;p33"/>
          <p:cNvSpPr txBox="1"/>
          <p:nvPr/>
        </p:nvSpPr>
        <p:spPr>
          <a:xfrm>
            <a:off x="9556796" y="9187021"/>
            <a:ext cx="787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 Dingos Stamp Headers: Kollektif Body Copy: Kollektif</a:t>
            </a:r>
            <a:endParaRPr/>
          </a:p>
        </p:txBody>
      </p:sp>
      <p:sp>
        <p:nvSpPr>
          <p:cNvPr id="295" name="Google Shape;295;p33"/>
          <p:cNvSpPr txBox="1"/>
          <p:nvPr/>
        </p:nvSpPr>
        <p:spPr>
          <a:xfrm>
            <a:off x="5560561" y="8772684"/>
            <a:ext cx="36696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grpSp>
        <p:nvGrpSpPr>
          <p:cNvPr id="296" name="Google Shape;296;p33"/>
          <p:cNvGrpSpPr/>
          <p:nvPr/>
        </p:nvGrpSpPr>
        <p:grpSpPr>
          <a:xfrm>
            <a:off x="556910" y="1781407"/>
            <a:ext cx="17174294" cy="6456249"/>
            <a:chOff x="0" y="-28575"/>
            <a:chExt cx="4523241" cy="1700400"/>
          </a:xfrm>
        </p:grpSpPr>
        <p:sp>
          <p:nvSpPr>
            <p:cNvPr id="297" name="Google Shape;297;p33"/>
            <p:cNvSpPr/>
            <p:nvPr/>
          </p:nvSpPr>
          <p:spPr>
            <a:xfrm>
              <a:off x="0" y="0"/>
              <a:ext cx="4523241" cy="1671709"/>
            </a:xfrm>
            <a:custGeom>
              <a:rect b="b" l="l" r="r" t="t"/>
              <a:pathLst>
                <a:path extrusionOk="0" h="1671709" w="4523241">
                  <a:moveTo>
                    <a:pt x="13073" y="0"/>
                  </a:moveTo>
                  <a:lnTo>
                    <a:pt x="4510168" y="0"/>
                  </a:lnTo>
                  <a:cubicBezTo>
                    <a:pt x="4513635" y="0"/>
                    <a:pt x="4516960" y="1377"/>
                    <a:pt x="4519412" y="3829"/>
                  </a:cubicBezTo>
                  <a:cubicBezTo>
                    <a:pt x="4521864" y="6281"/>
                    <a:pt x="4523241" y="9606"/>
                    <a:pt x="4523241" y="13073"/>
                  </a:cubicBezTo>
                  <a:lnTo>
                    <a:pt x="4523241" y="1658636"/>
                  </a:lnTo>
                  <a:cubicBezTo>
                    <a:pt x="4523241" y="1662103"/>
                    <a:pt x="4521864" y="1665428"/>
                    <a:pt x="4519412" y="1667880"/>
                  </a:cubicBezTo>
                  <a:cubicBezTo>
                    <a:pt x="4516960" y="1670332"/>
                    <a:pt x="4513635" y="1671709"/>
                    <a:pt x="4510168" y="1671709"/>
                  </a:cubicBezTo>
                  <a:lnTo>
                    <a:pt x="13073" y="1671709"/>
                  </a:lnTo>
                  <a:cubicBezTo>
                    <a:pt x="9606" y="1671709"/>
                    <a:pt x="6281" y="1670332"/>
                    <a:pt x="3829" y="1667880"/>
                  </a:cubicBezTo>
                  <a:cubicBezTo>
                    <a:pt x="1377" y="1665428"/>
                    <a:pt x="0" y="1662103"/>
                    <a:pt x="0" y="1658636"/>
                  </a:cubicBezTo>
                  <a:lnTo>
                    <a:pt x="0" y="13073"/>
                  </a:lnTo>
                  <a:cubicBezTo>
                    <a:pt x="0" y="9606"/>
                    <a:pt x="1377" y="6281"/>
                    <a:pt x="3829" y="3829"/>
                  </a:cubicBezTo>
                  <a:cubicBezTo>
                    <a:pt x="6281" y="1377"/>
                    <a:pt x="9606" y="0"/>
                    <a:pt x="13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0" y="-28575"/>
              <a:ext cx="4523100" cy="17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33"/>
          <p:cNvSpPr/>
          <p:nvPr/>
        </p:nvSpPr>
        <p:spPr>
          <a:xfrm>
            <a:off x="11256162" y="6499914"/>
            <a:ext cx="841616" cy="825836"/>
          </a:xfrm>
          <a:custGeom>
            <a:rect b="b" l="l" r="r" t="t"/>
            <a:pathLst>
              <a:path extrusionOk="0" h="825836" w="841616">
                <a:moveTo>
                  <a:pt x="0" y="0"/>
                </a:moveTo>
                <a:lnTo>
                  <a:pt x="841616" y="0"/>
                </a:lnTo>
                <a:lnTo>
                  <a:pt x="841616" y="825836"/>
                </a:lnTo>
                <a:lnTo>
                  <a:pt x="0" y="825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33"/>
          <p:cNvSpPr/>
          <p:nvPr/>
        </p:nvSpPr>
        <p:spPr>
          <a:xfrm>
            <a:off x="12550064" y="6369551"/>
            <a:ext cx="692683" cy="1086561"/>
          </a:xfrm>
          <a:custGeom>
            <a:rect b="b" l="l" r="r" t="t"/>
            <a:pathLst>
              <a:path extrusionOk="0" h="1086561" w="692683">
                <a:moveTo>
                  <a:pt x="0" y="0"/>
                </a:moveTo>
                <a:lnTo>
                  <a:pt x="692682" y="0"/>
                </a:lnTo>
                <a:lnTo>
                  <a:pt x="692682" y="1086561"/>
                </a:lnTo>
                <a:lnTo>
                  <a:pt x="0" y="1086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33"/>
          <p:cNvSpPr/>
          <p:nvPr/>
        </p:nvSpPr>
        <p:spPr>
          <a:xfrm flipH="1">
            <a:off x="8780879" y="2583704"/>
            <a:ext cx="1509971" cy="962606"/>
          </a:xfrm>
          <a:custGeom>
            <a:rect b="b" l="l" r="r" t="t"/>
            <a:pathLst>
              <a:path extrusionOk="0" h="962606" w="1509971">
                <a:moveTo>
                  <a:pt x="1509970" y="0"/>
                </a:moveTo>
                <a:lnTo>
                  <a:pt x="0" y="0"/>
                </a:lnTo>
                <a:lnTo>
                  <a:pt x="0" y="962606"/>
                </a:lnTo>
                <a:lnTo>
                  <a:pt x="1509970" y="962606"/>
                </a:lnTo>
                <a:lnTo>
                  <a:pt x="150997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33"/>
          <p:cNvSpPr/>
          <p:nvPr/>
        </p:nvSpPr>
        <p:spPr>
          <a:xfrm flipH="1">
            <a:off x="3010378" y="4583964"/>
            <a:ext cx="1201900" cy="763206"/>
          </a:xfrm>
          <a:custGeom>
            <a:rect b="b" l="l" r="r" t="t"/>
            <a:pathLst>
              <a:path extrusionOk="0" h="763206" w="1201900">
                <a:moveTo>
                  <a:pt x="1201899" y="0"/>
                </a:moveTo>
                <a:lnTo>
                  <a:pt x="0" y="0"/>
                </a:lnTo>
                <a:lnTo>
                  <a:pt x="0" y="763206"/>
                </a:lnTo>
                <a:lnTo>
                  <a:pt x="1201899" y="763206"/>
                </a:lnTo>
                <a:lnTo>
                  <a:pt x="120189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33"/>
          <p:cNvSpPr/>
          <p:nvPr/>
        </p:nvSpPr>
        <p:spPr>
          <a:xfrm>
            <a:off x="1438962" y="2481453"/>
            <a:ext cx="1193973" cy="1167109"/>
          </a:xfrm>
          <a:custGeom>
            <a:rect b="b" l="l" r="r" t="t"/>
            <a:pathLst>
              <a:path extrusionOk="0" h="1167109" w="1193973">
                <a:moveTo>
                  <a:pt x="0" y="0"/>
                </a:moveTo>
                <a:lnTo>
                  <a:pt x="1193973" y="0"/>
                </a:lnTo>
                <a:lnTo>
                  <a:pt x="1193973" y="1167108"/>
                </a:lnTo>
                <a:lnTo>
                  <a:pt x="0" y="116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33"/>
          <p:cNvSpPr/>
          <p:nvPr/>
        </p:nvSpPr>
        <p:spPr>
          <a:xfrm>
            <a:off x="7024881" y="2539281"/>
            <a:ext cx="1047510" cy="1051453"/>
          </a:xfrm>
          <a:custGeom>
            <a:rect b="b" l="l" r="r" t="t"/>
            <a:pathLst>
              <a:path extrusionOk="0" h="1051453" w="1047510">
                <a:moveTo>
                  <a:pt x="0" y="0"/>
                </a:moveTo>
                <a:lnTo>
                  <a:pt x="1047509" y="0"/>
                </a:lnTo>
                <a:lnTo>
                  <a:pt x="1047509" y="1051452"/>
                </a:lnTo>
                <a:lnTo>
                  <a:pt x="0" y="1051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33"/>
          <p:cNvSpPr/>
          <p:nvPr/>
        </p:nvSpPr>
        <p:spPr>
          <a:xfrm>
            <a:off x="15952846" y="2617013"/>
            <a:ext cx="954448" cy="895988"/>
          </a:xfrm>
          <a:custGeom>
            <a:rect b="b" l="l" r="r" t="t"/>
            <a:pathLst>
              <a:path extrusionOk="0" h="895988" w="954448">
                <a:moveTo>
                  <a:pt x="0" y="0"/>
                </a:moveTo>
                <a:lnTo>
                  <a:pt x="954448" y="0"/>
                </a:lnTo>
                <a:lnTo>
                  <a:pt x="954448" y="895988"/>
                </a:lnTo>
                <a:lnTo>
                  <a:pt x="0" y="895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33"/>
          <p:cNvSpPr/>
          <p:nvPr/>
        </p:nvSpPr>
        <p:spPr>
          <a:xfrm>
            <a:off x="15689239" y="4572462"/>
            <a:ext cx="1273214" cy="786210"/>
          </a:xfrm>
          <a:custGeom>
            <a:rect b="b" l="l" r="r" t="t"/>
            <a:pathLst>
              <a:path extrusionOk="0" h="786210" w="1273214">
                <a:moveTo>
                  <a:pt x="0" y="0"/>
                </a:moveTo>
                <a:lnTo>
                  <a:pt x="1273214" y="0"/>
                </a:lnTo>
                <a:lnTo>
                  <a:pt x="1273214" y="786210"/>
                </a:lnTo>
                <a:lnTo>
                  <a:pt x="0" y="786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33"/>
          <p:cNvSpPr/>
          <p:nvPr/>
        </p:nvSpPr>
        <p:spPr>
          <a:xfrm flipH="1" rot="5400000">
            <a:off x="3348529" y="2496600"/>
            <a:ext cx="1122605" cy="1136815"/>
          </a:xfrm>
          <a:custGeom>
            <a:rect b="b" l="l" r="r" t="t"/>
            <a:pathLst>
              <a:path extrusionOk="0" h="1136815" w="1122605">
                <a:moveTo>
                  <a:pt x="0" y="1136815"/>
                </a:moveTo>
                <a:lnTo>
                  <a:pt x="1122604" y="1136815"/>
                </a:lnTo>
                <a:lnTo>
                  <a:pt x="1122604" y="0"/>
                </a:lnTo>
                <a:lnTo>
                  <a:pt x="0" y="0"/>
                </a:lnTo>
                <a:lnTo>
                  <a:pt x="0" y="1136815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33"/>
          <p:cNvSpPr/>
          <p:nvPr/>
        </p:nvSpPr>
        <p:spPr>
          <a:xfrm>
            <a:off x="1438962" y="4423128"/>
            <a:ext cx="1074028" cy="1084877"/>
          </a:xfrm>
          <a:custGeom>
            <a:rect b="b" l="l" r="r" t="t"/>
            <a:pathLst>
              <a:path extrusionOk="0" h="1084877" w="1074028">
                <a:moveTo>
                  <a:pt x="0" y="0"/>
                </a:moveTo>
                <a:lnTo>
                  <a:pt x="1074028" y="0"/>
                </a:lnTo>
                <a:lnTo>
                  <a:pt x="1074028" y="1084878"/>
                </a:lnTo>
                <a:lnTo>
                  <a:pt x="0" y="108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33"/>
          <p:cNvSpPr/>
          <p:nvPr/>
        </p:nvSpPr>
        <p:spPr>
          <a:xfrm>
            <a:off x="14313095" y="2590478"/>
            <a:ext cx="931263" cy="949058"/>
          </a:xfrm>
          <a:custGeom>
            <a:rect b="b" l="l" r="r" t="t"/>
            <a:pathLst>
              <a:path extrusionOk="0" h="949058" w="931263">
                <a:moveTo>
                  <a:pt x="0" y="0"/>
                </a:moveTo>
                <a:lnTo>
                  <a:pt x="931263" y="0"/>
                </a:lnTo>
                <a:lnTo>
                  <a:pt x="931263" y="949058"/>
                </a:lnTo>
                <a:lnTo>
                  <a:pt x="0" y="949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33"/>
          <p:cNvSpPr/>
          <p:nvPr/>
        </p:nvSpPr>
        <p:spPr>
          <a:xfrm>
            <a:off x="10999338" y="2610884"/>
            <a:ext cx="891216" cy="908246"/>
          </a:xfrm>
          <a:custGeom>
            <a:rect b="b" l="l" r="r" t="t"/>
            <a:pathLst>
              <a:path extrusionOk="0" h="908246" w="891216">
                <a:moveTo>
                  <a:pt x="891216" y="908246"/>
                </a:moveTo>
                <a:lnTo>
                  <a:pt x="0" y="908246"/>
                </a:lnTo>
                <a:lnTo>
                  <a:pt x="0" y="0"/>
                </a:lnTo>
                <a:lnTo>
                  <a:pt x="891216" y="0"/>
                </a:lnTo>
                <a:lnTo>
                  <a:pt x="891216" y="908246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33"/>
          <p:cNvSpPr/>
          <p:nvPr/>
        </p:nvSpPr>
        <p:spPr>
          <a:xfrm>
            <a:off x="12599042" y="2560333"/>
            <a:ext cx="1005564" cy="1009349"/>
          </a:xfrm>
          <a:custGeom>
            <a:rect b="b" l="l" r="r" t="t"/>
            <a:pathLst>
              <a:path extrusionOk="0" h="1009349" w="1005564">
                <a:moveTo>
                  <a:pt x="0" y="0"/>
                </a:moveTo>
                <a:lnTo>
                  <a:pt x="1005564" y="0"/>
                </a:lnTo>
                <a:lnTo>
                  <a:pt x="1005564" y="1009349"/>
                </a:lnTo>
                <a:lnTo>
                  <a:pt x="0" y="1009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33"/>
          <p:cNvSpPr/>
          <p:nvPr/>
        </p:nvSpPr>
        <p:spPr>
          <a:xfrm>
            <a:off x="5186727" y="2503705"/>
            <a:ext cx="1129665" cy="1122605"/>
          </a:xfrm>
          <a:custGeom>
            <a:rect b="b" l="l" r="r" t="t"/>
            <a:pathLst>
              <a:path extrusionOk="0" h="1122605" w="1129665">
                <a:moveTo>
                  <a:pt x="0" y="0"/>
                </a:moveTo>
                <a:lnTo>
                  <a:pt x="1129665" y="0"/>
                </a:lnTo>
                <a:lnTo>
                  <a:pt x="1129665" y="1122605"/>
                </a:lnTo>
                <a:lnTo>
                  <a:pt x="0" y="112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33"/>
          <p:cNvSpPr/>
          <p:nvPr/>
        </p:nvSpPr>
        <p:spPr>
          <a:xfrm>
            <a:off x="13695033" y="6588258"/>
            <a:ext cx="1645306" cy="649148"/>
          </a:xfrm>
          <a:custGeom>
            <a:rect b="b" l="l" r="r" t="t"/>
            <a:pathLst>
              <a:path extrusionOk="0" h="649148" w="1645306">
                <a:moveTo>
                  <a:pt x="0" y="0"/>
                </a:moveTo>
                <a:lnTo>
                  <a:pt x="1645305" y="0"/>
                </a:lnTo>
                <a:lnTo>
                  <a:pt x="1645305" y="649148"/>
                </a:lnTo>
                <a:lnTo>
                  <a:pt x="0" y="64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33"/>
          <p:cNvSpPr/>
          <p:nvPr/>
        </p:nvSpPr>
        <p:spPr>
          <a:xfrm>
            <a:off x="4709665" y="4509943"/>
            <a:ext cx="903275" cy="911248"/>
          </a:xfrm>
          <a:custGeom>
            <a:rect b="b" l="l" r="r" t="t"/>
            <a:pathLst>
              <a:path extrusionOk="0" h="911248" w="903275">
                <a:moveTo>
                  <a:pt x="0" y="0"/>
                </a:moveTo>
                <a:lnTo>
                  <a:pt x="903275" y="0"/>
                </a:lnTo>
                <a:lnTo>
                  <a:pt x="903275" y="911248"/>
                </a:lnTo>
                <a:lnTo>
                  <a:pt x="0" y="911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33"/>
          <p:cNvSpPr/>
          <p:nvPr/>
        </p:nvSpPr>
        <p:spPr>
          <a:xfrm rot="5400000">
            <a:off x="14187122" y="4458448"/>
            <a:ext cx="995222" cy="1014238"/>
          </a:xfrm>
          <a:custGeom>
            <a:rect b="b" l="l" r="r" t="t"/>
            <a:pathLst>
              <a:path extrusionOk="0" h="1014238" w="995222">
                <a:moveTo>
                  <a:pt x="0" y="0"/>
                </a:moveTo>
                <a:lnTo>
                  <a:pt x="995222" y="0"/>
                </a:lnTo>
                <a:lnTo>
                  <a:pt x="995222" y="1014238"/>
                </a:lnTo>
                <a:lnTo>
                  <a:pt x="0" y="1014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33"/>
          <p:cNvSpPr/>
          <p:nvPr/>
        </p:nvSpPr>
        <p:spPr>
          <a:xfrm>
            <a:off x="12189981" y="4498934"/>
            <a:ext cx="1490246" cy="933266"/>
          </a:xfrm>
          <a:custGeom>
            <a:rect b="b" l="l" r="r" t="t"/>
            <a:pathLst>
              <a:path extrusionOk="0" h="933266" w="1490246">
                <a:moveTo>
                  <a:pt x="0" y="0"/>
                </a:moveTo>
                <a:lnTo>
                  <a:pt x="1490245" y="0"/>
                </a:lnTo>
                <a:lnTo>
                  <a:pt x="1490245" y="933266"/>
                </a:lnTo>
                <a:lnTo>
                  <a:pt x="0" y="93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33"/>
          <p:cNvSpPr/>
          <p:nvPr/>
        </p:nvSpPr>
        <p:spPr>
          <a:xfrm>
            <a:off x="10252667" y="4539889"/>
            <a:ext cx="1439926" cy="851356"/>
          </a:xfrm>
          <a:custGeom>
            <a:rect b="b" l="l" r="r" t="t"/>
            <a:pathLst>
              <a:path extrusionOk="0" h="851356" w="1439926">
                <a:moveTo>
                  <a:pt x="0" y="0"/>
                </a:moveTo>
                <a:lnTo>
                  <a:pt x="1439926" y="0"/>
                </a:lnTo>
                <a:lnTo>
                  <a:pt x="1439926" y="851356"/>
                </a:lnTo>
                <a:lnTo>
                  <a:pt x="0" y="851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33"/>
          <p:cNvSpPr/>
          <p:nvPr/>
        </p:nvSpPr>
        <p:spPr>
          <a:xfrm>
            <a:off x="15792624" y="6511551"/>
            <a:ext cx="1114670" cy="802562"/>
          </a:xfrm>
          <a:custGeom>
            <a:rect b="b" l="l" r="r" t="t"/>
            <a:pathLst>
              <a:path extrusionOk="0" h="802562" w="1114670">
                <a:moveTo>
                  <a:pt x="0" y="0"/>
                </a:moveTo>
                <a:lnTo>
                  <a:pt x="1114670" y="0"/>
                </a:lnTo>
                <a:lnTo>
                  <a:pt x="1114670" y="802562"/>
                </a:lnTo>
                <a:lnTo>
                  <a:pt x="0" y="802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33"/>
          <p:cNvSpPr/>
          <p:nvPr/>
        </p:nvSpPr>
        <p:spPr>
          <a:xfrm>
            <a:off x="5402204" y="6398017"/>
            <a:ext cx="1049304" cy="1029629"/>
          </a:xfrm>
          <a:custGeom>
            <a:rect b="b" l="l" r="r" t="t"/>
            <a:pathLst>
              <a:path extrusionOk="0" h="1029629" w="1049304">
                <a:moveTo>
                  <a:pt x="0" y="0"/>
                </a:moveTo>
                <a:lnTo>
                  <a:pt x="1049304" y="0"/>
                </a:lnTo>
                <a:lnTo>
                  <a:pt x="1049304" y="1029630"/>
                </a:lnTo>
                <a:lnTo>
                  <a:pt x="0" y="1029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33"/>
          <p:cNvSpPr/>
          <p:nvPr/>
        </p:nvSpPr>
        <p:spPr>
          <a:xfrm>
            <a:off x="8792109" y="4523110"/>
            <a:ext cx="963171" cy="884913"/>
          </a:xfrm>
          <a:custGeom>
            <a:rect b="b" l="l" r="r" t="t"/>
            <a:pathLst>
              <a:path extrusionOk="0" h="884913" w="963171">
                <a:moveTo>
                  <a:pt x="0" y="0"/>
                </a:moveTo>
                <a:lnTo>
                  <a:pt x="963171" y="0"/>
                </a:lnTo>
                <a:lnTo>
                  <a:pt x="963171" y="884914"/>
                </a:lnTo>
                <a:lnTo>
                  <a:pt x="0" y="884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33"/>
          <p:cNvSpPr/>
          <p:nvPr/>
        </p:nvSpPr>
        <p:spPr>
          <a:xfrm>
            <a:off x="7247212" y="4448359"/>
            <a:ext cx="1047510" cy="1034416"/>
          </a:xfrm>
          <a:custGeom>
            <a:rect b="b" l="l" r="r" t="t"/>
            <a:pathLst>
              <a:path extrusionOk="0" h="1034416" w="1047510">
                <a:moveTo>
                  <a:pt x="0" y="0"/>
                </a:moveTo>
                <a:lnTo>
                  <a:pt x="1047510" y="0"/>
                </a:lnTo>
                <a:lnTo>
                  <a:pt x="1047510" y="1034416"/>
                </a:lnTo>
                <a:lnTo>
                  <a:pt x="0" y="1034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33"/>
          <p:cNvSpPr/>
          <p:nvPr/>
        </p:nvSpPr>
        <p:spPr>
          <a:xfrm>
            <a:off x="10009083" y="6279531"/>
            <a:ext cx="794793" cy="1266603"/>
          </a:xfrm>
          <a:custGeom>
            <a:rect b="b" l="l" r="r" t="t"/>
            <a:pathLst>
              <a:path extrusionOk="0" h="1266603" w="794793">
                <a:moveTo>
                  <a:pt x="0" y="0"/>
                </a:moveTo>
                <a:lnTo>
                  <a:pt x="794793" y="0"/>
                </a:lnTo>
                <a:lnTo>
                  <a:pt x="794793" y="1266602"/>
                </a:lnTo>
                <a:lnTo>
                  <a:pt x="0" y="126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33"/>
          <p:cNvSpPr/>
          <p:nvPr/>
        </p:nvSpPr>
        <p:spPr>
          <a:xfrm>
            <a:off x="8789493" y="6494683"/>
            <a:ext cx="767304" cy="836298"/>
          </a:xfrm>
          <a:custGeom>
            <a:rect b="b" l="l" r="r" t="t"/>
            <a:pathLst>
              <a:path extrusionOk="0" h="836298" w="767304">
                <a:moveTo>
                  <a:pt x="0" y="0"/>
                </a:moveTo>
                <a:lnTo>
                  <a:pt x="767303" y="0"/>
                </a:lnTo>
                <a:lnTo>
                  <a:pt x="767303" y="836298"/>
                </a:lnTo>
                <a:lnTo>
                  <a:pt x="0" y="836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33"/>
          <p:cNvSpPr/>
          <p:nvPr/>
        </p:nvSpPr>
        <p:spPr>
          <a:xfrm>
            <a:off x="6110327" y="4453969"/>
            <a:ext cx="639498" cy="1023197"/>
          </a:xfrm>
          <a:custGeom>
            <a:rect b="b" l="l" r="r" t="t"/>
            <a:pathLst>
              <a:path extrusionOk="0" h="1023197" w="639498">
                <a:moveTo>
                  <a:pt x="0" y="0"/>
                </a:moveTo>
                <a:lnTo>
                  <a:pt x="639498" y="0"/>
                </a:lnTo>
                <a:lnTo>
                  <a:pt x="639498" y="1023196"/>
                </a:lnTo>
                <a:lnTo>
                  <a:pt x="0" y="1023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33"/>
          <p:cNvSpPr/>
          <p:nvPr/>
        </p:nvSpPr>
        <p:spPr>
          <a:xfrm>
            <a:off x="4237239" y="6343826"/>
            <a:ext cx="712680" cy="1138011"/>
          </a:xfrm>
          <a:custGeom>
            <a:rect b="b" l="l" r="r" t="t"/>
            <a:pathLst>
              <a:path extrusionOk="0" h="1138011" w="712680">
                <a:moveTo>
                  <a:pt x="0" y="0"/>
                </a:moveTo>
                <a:lnTo>
                  <a:pt x="712679" y="0"/>
                </a:lnTo>
                <a:lnTo>
                  <a:pt x="712679" y="1138011"/>
                </a:lnTo>
                <a:lnTo>
                  <a:pt x="0" y="1138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33"/>
          <p:cNvSpPr/>
          <p:nvPr/>
        </p:nvSpPr>
        <p:spPr>
          <a:xfrm>
            <a:off x="6903794" y="6475641"/>
            <a:ext cx="1433412" cy="874382"/>
          </a:xfrm>
          <a:custGeom>
            <a:rect b="b" l="l" r="r" t="t"/>
            <a:pathLst>
              <a:path extrusionOk="0" h="874382" w="1433412">
                <a:moveTo>
                  <a:pt x="0" y="0"/>
                </a:moveTo>
                <a:lnTo>
                  <a:pt x="1433413" y="0"/>
                </a:lnTo>
                <a:lnTo>
                  <a:pt x="1433413" y="874382"/>
                </a:lnTo>
                <a:lnTo>
                  <a:pt x="0" y="874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33"/>
          <p:cNvSpPr/>
          <p:nvPr/>
        </p:nvSpPr>
        <p:spPr>
          <a:xfrm>
            <a:off x="1371650" y="6369603"/>
            <a:ext cx="1048432" cy="1086458"/>
          </a:xfrm>
          <a:custGeom>
            <a:rect b="b" l="l" r="r" t="t"/>
            <a:pathLst>
              <a:path extrusionOk="0" h="1086458" w="1048432">
                <a:moveTo>
                  <a:pt x="0" y="0"/>
                </a:moveTo>
                <a:lnTo>
                  <a:pt x="1048431" y="0"/>
                </a:lnTo>
                <a:lnTo>
                  <a:pt x="1048431" y="1086458"/>
                </a:lnTo>
                <a:lnTo>
                  <a:pt x="0" y="10864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33"/>
          <p:cNvSpPr/>
          <p:nvPr/>
        </p:nvSpPr>
        <p:spPr>
          <a:xfrm flipH="1">
            <a:off x="2872367" y="6447227"/>
            <a:ext cx="912585" cy="931210"/>
          </a:xfrm>
          <a:custGeom>
            <a:rect b="b" l="l" r="r" t="t"/>
            <a:pathLst>
              <a:path extrusionOk="0" h="931210" w="912585">
                <a:moveTo>
                  <a:pt x="912586" y="0"/>
                </a:moveTo>
                <a:lnTo>
                  <a:pt x="0" y="0"/>
                </a:lnTo>
                <a:lnTo>
                  <a:pt x="0" y="931210"/>
                </a:lnTo>
                <a:lnTo>
                  <a:pt x="912586" y="931210"/>
                </a:lnTo>
                <a:lnTo>
                  <a:pt x="912586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EAEAEA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/>
          <p:nvPr/>
        </p:nvSpPr>
        <p:spPr>
          <a:xfrm>
            <a:off x="2299983" y="1253443"/>
            <a:ext cx="4339542" cy="1084886"/>
          </a:xfrm>
          <a:custGeom>
            <a:rect b="b" l="l" r="r" t="t"/>
            <a:pathLst>
              <a:path extrusionOk="0" h="1084886" w="4339542">
                <a:moveTo>
                  <a:pt x="0" y="0"/>
                </a:moveTo>
                <a:lnTo>
                  <a:pt x="4339542" y="0"/>
                </a:lnTo>
                <a:lnTo>
                  <a:pt x="4339542" y="1084885"/>
                </a:lnTo>
                <a:lnTo>
                  <a:pt x="0" y="1084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34"/>
          <p:cNvSpPr/>
          <p:nvPr/>
        </p:nvSpPr>
        <p:spPr>
          <a:xfrm>
            <a:off x="11955513" y="4775766"/>
            <a:ext cx="4032504" cy="4114800"/>
          </a:xfrm>
          <a:custGeom>
            <a:rect b="b" l="l" r="r" t="t"/>
            <a:pathLst>
              <a:path extrusionOk="0" h="4114800" w="4032504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34"/>
          <p:cNvSpPr/>
          <p:nvPr/>
        </p:nvSpPr>
        <p:spPr>
          <a:xfrm>
            <a:off x="12590391" y="1340634"/>
            <a:ext cx="3397626" cy="3033153"/>
          </a:xfrm>
          <a:custGeom>
            <a:rect b="b" l="l" r="r" t="t"/>
            <a:pathLst>
              <a:path extrusionOk="0" h="3033153" w="3397626">
                <a:moveTo>
                  <a:pt x="0" y="0"/>
                </a:moveTo>
                <a:lnTo>
                  <a:pt x="3397626" y="0"/>
                </a:lnTo>
                <a:lnTo>
                  <a:pt x="3397626" y="3033154"/>
                </a:lnTo>
                <a:lnTo>
                  <a:pt x="0" y="3033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34"/>
          <p:cNvSpPr txBox="1"/>
          <p:nvPr/>
        </p:nvSpPr>
        <p:spPr>
          <a:xfrm>
            <a:off x="2299983" y="7326538"/>
            <a:ext cx="8183328" cy="11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9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/>
          </a:p>
          <a:p>
            <a:pPr indent="0" lvl="0" marL="0" marR="0" rtl="0" algn="l">
              <a:lnSpc>
                <a:spcPct val="199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/>
          </a:p>
        </p:txBody>
      </p:sp>
      <p:sp>
        <p:nvSpPr>
          <p:cNvPr id="337" name="Google Shape;337;p34"/>
          <p:cNvSpPr txBox="1"/>
          <p:nvPr/>
        </p:nvSpPr>
        <p:spPr>
          <a:xfrm>
            <a:off x="2299983" y="5010825"/>
            <a:ext cx="6159892" cy="1811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38" name="Google Shape;338;p34"/>
          <p:cNvSpPr txBox="1"/>
          <p:nvPr/>
        </p:nvSpPr>
        <p:spPr>
          <a:xfrm>
            <a:off x="2299983" y="3844896"/>
            <a:ext cx="7726128" cy="700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70" u="none" cap="none" strike="noStrike">
                <a:solidFill>
                  <a:srgbClr val="61966E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12706166" y="1736348"/>
            <a:ext cx="3166076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26A95"/>
                </a:solidFill>
                <a:latin typeface="Arial"/>
                <a:ea typeface="Arial"/>
                <a:cs typeface="Arial"/>
                <a:sym typeface="Arial"/>
              </a:rPr>
              <a:t>Happy</a:t>
            </a:r>
            <a:endParaRPr/>
          </a:p>
          <a:p>
            <a:pPr indent="0" lvl="0" marL="0" marR="0" rtl="0" algn="ctr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26A95"/>
                </a:solidFill>
                <a:latin typeface="Arial"/>
                <a:ea typeface="Arial"/>
                <a:cs typeface="Arial"/>
                <a:sym typeface="Arial"/>
              </a:rPr>
              <a:t>Designing!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5643437" y="8082198"/>
            <a:ext cx="7001123" cy="4384454"/>
          </a:xfrm>
          <a:custGeom>
            <a:rect b="b" l="l" r="r" t="t"/>
            <a:pathLst>
              <a:path extrusionOk="0" h="4384454" w="7001123">
                <a:moveTo>
                  <a:pt x="0" y="0"/>
                </a:moveTo>
                <a:lnTo>
                  <a:pt x="7001123" y="0"/>
                </a:lnTo>
                <a:lnTo>
                  <a:pt x="7001123" y="4384454"/>
                </a:lnTo>
                <a:lnTo>
                  <a:pt x="0" y="4384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6"/>
          <p:cNvSpPr/>
          <p:nvPr/>
        </p:nvSpPr>
        <p:spPr>
          <a:xfrm>
            <a:off x="-578479" y="8082212"/>
            <a:ext cx="6294857" cy="3721834"/>
          </a:xfrm>
          <a:custGeom>
            <a:rect b="b" l="l" r="r" t="t"/>
            <a:pathLst>
              <a:path extrusionOk="0" h="3721834" w="6294857">
                <a:moveTo>
                  <a:pt x="0" y="0"/>
                </a:moveTo>
                <a:lnTo>
                  <a:pt x="6294858" y="0"/>
                </a:lnTo>
                <a:lnTo>
                  <a:pt x="6294858" y="3721835"/>
                </a:lnTo>
                <a:lnTo>
                  <a:pt x="0" y="372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6"/>
          <p:cNvSpPr/>
          <p:nvPr/>
        </p:nvSpPr>
        <p:spPr>
          <a:xfrm>
            <a:off x="12525179" y="8009462"/>
            <a:ext cx="6294857" cy="3721834"/>
          </a:xfrm>
          <a:custGeom>
            <a:rect b="b" l="l" r="r" t="t"/>
            <a:pathLst>
              <a:path extrusionOk="0" h="3721834" w="6294857">
                <a:moveTo>
                  <a:pt x="0" y="0"/>
                </a:moveTo>
                <a:lnTo>
                  <a:pt x="6294857" y="0"/>
                </a:lnTo>
                <a:lnTo>
                  <a:pt x="6294857" y="3721835"/>
                </a:lnTo>
                <a:lnTo>
                  <a:pt x="0" y="372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6"/>
          <p:cNvSpPr txBox="1"/>
          <p:nvPr/>
        </p:nvSpPr>
        <p:spPr>
          <a:xfrm>
            <a:off x="12422202" y="1158792"/>
            <a:ext cx="4492597" cy="2268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11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Hello</a:t>
            </a:r>
            <a:endParaRPr/>
          </a:p>
          <a:p>
            <a:pPr indent="0" lvl="1" marL="0" marR="0" rtl="0" algn="ctr">
              <a:lnSpc>
                <a:spcPct val="13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11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there!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92275" y="1037922"/>
            <a:ext cx="17597700" cy="7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First term shared experience course</a:t>
            </a:r>
            <a:endParaRPr sz="2800"/>
          </a:p>
          <a:p>
            <a:pPr indent="-406400" lvl="1" marL="9144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21 College for Women sections (in-person only) in Fall 2024</a:t>
            </a:r>
            <a:endParaRPr sz="2800"/>
          </a:p>
          <a:p>
            <a:pPr indent="-406400" lvl="1" marL="9144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8 College for Adults/Associates sections (online only) in Fall 2024</a:t>
            </a:r>
            <a:endParaRPr sz="2800"/>
          </a:p>
          <a:p>
            <a:pPr indent="-406400" lvl="0" marL="4572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Part of Core curriculum</a:t>
            </a:r>
            <a:endParaRPr sz="2800"/>
          </a:p>
          <a:p>
            <a:pPr indent="-406400" lvl="0" marL="4572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Writing Intensive course</a:t>
            </a:r>
            <a:endParaRPr sz="2800"/>
          </a:p>
          <a:p>
            <a:pPr indent="-406400" lvl="0" marL="4572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Taught for the past 30+ years</a:t>
            </a:r>
            <a:endParaRPr sz="2800"/>
          </a:p>
          <a:p>
            <a:pPr indent="-406400" lvl="1" marL="9144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Library involvement since the beginning </a:t>
            </a:r>
            <a:r>
              <a:rPr lang="en-US" sz="2800">
                <a:highlight>
                  <a:srgbClr val="FFFF00"/>
                </a:highlight>
              </a:rPr>
              <a:t> </a:t>
            </a:r>
            <a:endParaRPr sz="2800">
              <a:highlight>
                <a:srgbClr val="FFFF00"/>
              </a:highlight>
            </a:endParaRPr>
          </a:p>
          <a:p>
            <a:pPr indent="-406400" lvl="0" marL="4572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Many different iterations with different Core directors, different curricula, students goals, etc.</a:t>
            </a:r>
            <a:endParaRPr sz="2800"/>
          </a:p>
          <a:p>
            <a:pPr indent="-406400" lvl="0" marL="45720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Library involvement ranging from nothing to single info lit sessions to embedded librarianship scaffolded throughout course</a:t>
            </a:r>
            <a:endParaRPr sz="2800"/>
          </a:p>
          <a:p>
            <a:pPr indent="0" lvl="0" marL="0" marR="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126" name="Google Shape;126;p16"/>
          <p:cNvSpPr txBox="1"/>
          <p:nvPr/>
        </p:nvSpPr>
        <p:spPr>
          <a:xfrm>
            <a:off x="2673292" y="171047"/>
            <a:ext cx="1294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99">
                <a:solidFill>
                  <a:srgbClr val="61966E"/>
                </a:solidFill>
              </a:rPr>
              <a:t>The Reflective Woman (TRW)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-840686" y="8142291"/>
            <a:ext cx="4193427" cy="4114800"/>
          </a:xfrm>
          <a:custGeom>
            <a:rect b="b" l="l" r="r" t="t"/>
            <a:pathLst>
              <a:path extrusionOk="0" h="4114800" w="4193427">
                <a:moveTo>
                  <a:pt x="0" y="0"/>
                </a:moveTo>
                <a:lnTo>
                  <a:pt x="4193427" y="0"/>
                </a:lnTo>
                <a:lnTo>
                  <a:pt x="4193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7"/>
          <p:cNvSpPr/>
          <p:nvPr/>
        </p:nvSpPr>
        <p:spPr>
          <a:xfrm>
            <a:off x="-840674" y="4027491"/>
            <a:ext cx="4193427" cy="4114800"/>
          </a:xfrm>
          <a:custGeom>
            <a:rect b="b" l="l" r="r" t="t"/>
            <a:pathLst>
              <a:path extrusionOk="0" h="4114800" w="4193427">
                <a:moveTo>
                  <a:pt x="0" y="0"/>
                </a:moveTo>
                <a:lnTo>
                  <a:pt x="4193427" y="0"/>
                </a:lnTo>
                <a:lnTo>
                  <a:pt x="4193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7"/>
          <p:cNvSpPr/>
          <p:nvPr/>
        </p:nvSpPr>
        <p:spPr>
          <a:xfrm>
            <a:off x="-840686" y="-87309"/>
            <a:ext cx="4193427" cy="4114800"/>
          </a:xfrm>
          <a:custGeom>
            <a:rect b="b" l="l" r="r" t="t"/>
            <a:pathLst>
              <a:path extrusionOk="0" h="4114800" w="4193427">
                <a:moveTo>
                  <a:pt x="0" y="0"/>
                </a:moveTo>
                <a:lnTo>
                  <a:pt x="4193427" y="0"/>
                </a:lnTo>
                <a:lnTo>
                  <a:pt x="4193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7"/>
          <p:cNvSpPr txBox="1"/>
          <p:nvPr/>
        </p:nvSpPr>
        <p:spPr>
          <a:xfrm>
            <a:off x="4159750" y="1990003"/>
            <a:ext cx="13448700" cy="7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0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●"/>
            </a:pPr>
            <a:r>
              <a:rPr lang="en-US" sz="2999"/>
              <a:t>TRW was being redesigned and new opportunities to collaborate!</a:t>
            </a:r>
            <a:endParaRPr sz="2999"/>
          </a:p>
          <a:p>
            <a:pPr indent="-4190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●"/>
            </a:pPr>
            <a:r>
              <a:rPr lang="en-US" sz="2999"/>
              <a:t>More consistent teaching experience across 5 different R &amp; I librarians in order to create a more consistent TRW experience</a:t>
            </a:r>
            <a:endParaRPr sz="2999"/>
          </a:p>
          <a:p>
            <a:pPr indent="-4190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●"/>
            </a:pPr>
            <a:r>
              <a:rPr lang="en-US" sz="2999"/>
              <a:t>Break the research process into stages </a:t>
            </a:r>
            <a:endParaRPr sz="2999"/>
          </a:p>
          <a:p>
            <a:pPr indent="-4190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○"/>
            </a:pPr>
            <a:r>
              <a:rPr lang="en-US" sz="2999"/>
              <a:t>Research journal works students through the process and helps them not jump ahead and get overwhelmed</a:t>
            </a:r>
            <a:endParaRPr sz="2999"/>
          </a:p>
          <a:p>
            <a:pPr indent="-4190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●"/>
            </a:pPr>
            <a:r>
              <a:rPr lang="en-US" sz="2999"/>
              <a:t>Updated</a:t>
            </a:r>
            <a:r>
              <a:rPr lang="en-US" sz="2999"/>
              <a:t> </a:t>
            </a:r>
            <a:r>
              <a:rPr lang="en-US" sz="2999" u="sng">
                <a:solidFill>
                  <a:schemeClr val="hlink"/>
                </a:solidFill>
                <a:hlinkClick r:id="rId5"/>
              </a:rPr>
              <a:t>Information Literacy Student Learning Outcomes</a:t>
            </a:r>
            <a:r>
              <a:rPr lang="en-US" sz="2999"/>
              <a:t> in 2023</a:t>
            </a:r>
            <a:endParaRPr sz="2999"/>
          </a:p>
          <a:p>
            <a:pPr indent="-4190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○"/>
            </a:pPr>
            <a:r>
              <a:rPr lang="en-US" sz="2999"/>
              <a:t>based on the ACRL Standards and St. Kate’s University Goals</a:t>
            </a:r>
            <a:endParaRPr sz="2999"/>
          </a:p>
          <a:p>
            <a:pPr indent="-4190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●"/>
            </a:pPr>
            <a:r>
              <a:rPr lang="en-US" sz="2999"/>
              <a:t>TRW course  infotmation literacy learning outcome </a:t>
            </a:r>
            <a:endParaRPr sz="2999"/>
          </a:p>
          <a:p>
            <a:pPr indent="-419037" lvl="1" marL="91440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2999"/>
              <a:buChar char="○"/>
            </a:pPr>
            <a:r>
              <a:rPr lang="en-US" sz="2999"/>
              <a:t>Utilize sources that are credible, authoritative and appropriate to the real world question(s) and/or topic(s) under consideration</a:t>
            </a:r>
            <a:endParaRPr sz="2999"/>
          </a:p>
          <a:p>
            <a:pPr indent="0" lvl="0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999"/>
            </a:br>
            <a:endParaRPr sz="2999"/>
          </a:p>
        </p:txBody>
      </p:sp>
      <p:sp>
        <p:nvSpPr>
          <p:cNvPr id="135" name="Google Shape;135;p17"/>
          <p:cNvSpPr txBox="1"/>
          <p:nvPr/>
        </p:nvSpPr>
        <p:spPr>
          <a:xfrm>
            <a:off x="5110740" y="612722"/>
            <a:ext cx="11546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61966E"/>
                </a:solidFill>
              </a:rPr>
              <a:t>Why a Research Journal?</a:t>
            </a:r>
            <a:r>
              <a:rPr b="1" lang="en-US" sz="4800">
                <a:solidFill>
                  <a:srgbClr val="61966E"/>
                </a:solidFill>
              </a:rPr>
              <a:t> </a:t>
            </a:r>
            <a:endParaRPr>
              <a:solidFill>
                <a:srgbClr val="61966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679625" y="1660500"/>
            <a:ext cx="13677300" cy="7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3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●"/>
            </a:pPr>
            <a:r>
              <a:rPr lang="en-US" sz="3099"/>
              <a:t>A very fancy </a:t>
            </a:r>
            <a:r>
              <a:rPr lang="en-US" sz="3099" u="sng">
                <a:solidFill>
                  <a:schemeClr val="hlink"/>
                </a:solidFill>
                <a:hlinkClick r:id="rId3"/>
              </a:rPr>
              <a:t>Google doc</a:t>
            </a:r>
            <a:r>
              <a:rPr lang="en-US" sz="3099"/>
              <a:t> that scaffolds the research process throughout the semester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Background Information Gathering &amp; Concept Mapping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Brainstorming a Research Topic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Types of Sources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Search Strategies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Critical Reading &amp; Evaluating for Relevance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Citing Your Sources</a:t>
            </a:r>
            <a:endParaRPr sz="3099"/>
          </a:p>
          <a:p>
            <a:pPr indent="-4253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 sz="3099"/>
              <a:t>Reflecting on the Research Process</a:t>
            </a:r>
            <a:endParaRPr sz="3099"/>
          </a:p>
          <a:p>
            <a:pPr indent="-4253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●"/>
            </a:pPr>
            <a:r>
              <a:rPr lang="en-US" sz="3099"/>
              <a:t>Carries one example (book bans) throughout the journal, and invites the student to practice with their own topic that is connected to their final project</a:t>
            </a:r>
            <a:endParaRPr sz="3099"/>
          </a:p>
          <a:p>
            <a:pPr indent="-4253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099"/>
              <a:buChar char="●"/>
            </a:pPr>
            <a:r>
              <a:rPr lang="en-US" sz="3099"/>
              <a:t>Integrates videos, learning modules, and activities along with text</a:t>
            </a:r>
            <a:endParaRPr sz="2899"/>
          </a:p>
        </p:txBody>
      </p:sp>
      <p:sp>
        <p:nvSpPr>
          <p:cNvPr id="141" name="Google Shape;141;p18"/>
          <p:cNvSpPr/>
          <p:nvPr/>
        </p:nvSpPr>
        <p:spPr>
          <a:xfrm>
            <a:off x="-509250" y="7123808"/>
            <a:ext cx="3837044" cy="3509581"/>
          </a:xfrm>
          <a:custGeom>
            <a:rect b="b" l="l" r="r" t="t"/>
            <a:pathLst>
              <a:path extrusionOk="0" h="3140565" w="3418302">
                <a:moveTo>
                  <a:pt x="0" y="0"/>
                </a:moveTo>
                <a:lnTo>
                  <a:pt x="3418302" y="0"/>
                </a:lnTo>
                <a:lnTo>
                  <a:pt x="3418302" y="3140565"/>
                </a:lnTo>
                <a:lnTo>
                  <a:pt x="0" y="3140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8"/>
          <p:cNvSpPr txBox="1"/>
          <p:nvPr/>
        </p:nvSpPr>
        <p:spPr>
          <a:xfrm>
            <a:off x="4299879" y="673372"/>
            <a:ext cx="1243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61966E"/>
                </a:solidFill>
              </a:rPr>
              <a:t>What is the Research Journal?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-392853" y="3587276"/>
            <a:ext cx="3417375" cy="3374658"/>
          </a:xfrm>
          <a:custGeom>
            <a:rect b="b" l="l" r="r" t="t"/>
            <a:pathLst>
              <a:path extrusionOk="0" h="2546912" w="2579151">
                <a:moveTo>
                  <a:pt x="0" y="0"/>
                </a:moveTo>
                <a:lnTo>
                  <a:pt x="2579152" y="0"/>
                </a:lnTo>
                <a:lnTo>
                  <a:pt x="2579152" y="2546912"/>
                </a:lnTo>
                <a:lnTo>
                  <a:pt x="0" y="2546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8"/>
          <p:cNvSpPr/>
          <p:nvPr/>
        </p:nvSpPr>
        <p:spPr>
          <a:xfrm>
            <a:off x="-509250" y="-100742"/>
            <a:ext cx="3837044" cy="3509581"/>
          </a:xfrm>
          <a:custGeom>
            <a:rect b="b" l="l" r="r" t="t"/>
            <a:pathLst>
              <a:path extrusionOk="0" h="3140565" w="3418302">
                <a:moveTo>
                  <a:pt x="0" y="0"/>
                </a:moveTo>
                <a:lnTo>
                  <a:pt x="3418302" y="0"/>
                </a:lnTo>
                <a:lnTo>
                  <a:pt x="3418302" y="3140565"/>
                </a:lnTo>
                <a:lnTo>
                  <a:pt x="0" y="3140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-729987" y="7772582"/>
            <a:ext cx="6076582" cy="3752290"/>
          </a:xfrm>
          <a:custGeom>
            <a:rect b="b" l="l" r="r" t="t"/>
            <a:pathLst>
              <a:path extrusionOk="0" h="3752290" w="6076582">
                <a:moveTo>
                  <a:pt x="0" y="0"/>
                </a:moveTo>
                <a:lnTo>
                  <a:pt x="6076583" y="0"/>
                </a:lnTo>
                <a:lnTo>
                  <a:pt x="6076583" y="3752290"/>
                </a:lnTo>
                <a:lnTo>
                  <a:pt x="0" y="3752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9"/>
          <p:cNvSpPr/>
          <p:nvPr/>
        </p:nvSpPr>
        <p:spPr>
          <a:xfrm>
            <a:off x="5740715" y="7639694"/>
            <a:ext cx="6076582" cy="3752290"/>
          </a:xfrm>
          <a:custGeom>
            <a:rect b="b" l="l" r="r" t="t"/>
            <a:pathLst>
              <a:path extrusionOk="0" h="3752290" w="6076582">
                <a:moveTo>
                  <a:pt x="0" y="0"/>
                </a:moveTo>
                <a:lnTo>
                  <a:pt x="6076583" y="0"/>
                </a:lnTo>
                <a:lnTo>
                  <a:pt x="6076583" y="3752290"/>
                </a:lnTo>
                <a:lnTo>
                  <a:pt x="0" y="3752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9"/>
          <p:cNvSpPr/>
          <p:nvPr/>
        </p:nvSpPr>
        <p:spPr>
          <a:xfrm>
            <a:off x="12211418" y="7772582"/>
            <a:ext cx="6076582" cy="3752290"/>
          </a:xfrm>
          <a:custGeom>
            <a:rect b="b" l="l" r="r" t="t"/>
            <a:pathLst>
              <a:path extrusionOk="0" h="3752290" w="6076582">
                <a:moveTo>
                  <a:pt x="0" y="0"/>
                </a:moveTo>
                <a:lnTo>
                  <a:pt x="6076582" y="0"/>
                </a:lnTo>
                <a:lnTo>
                  <a:pt x="6076582" y="3752290"/>
                </a:lnTo>
                <a:lnTo>
                  <a:pt x="0" y="3752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9"/>
          <p:cNvSpPr txBox="1"/>
          <p:nvPr/>
        </p:nvSpPr>
        <p:spPr>
          <a:xfrm>
            <a:off x="3395221" y="305400"/>
            <a:ext cx="1076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6A919"/>
                </a:solidFill>
              </a:rPr>
              <a:t>Implementing the Journal</a:t>
            </a:r>
            <a:endParaRPr>
              <a:solidFill>
                <a:srgbClr val="F6A919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256175" y="1508950"/>
            <a:ext cx="15606000" cy="56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First used in courses in Fall 2024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Timing of TRW’s redesign worked in our favor, since built-out assignment ideas were welcome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Modules in Canvas Commons allow instructors to connect the journal to their gradebook</a:t>
            </a:r>
            <a:endParaRPr sz="3299"/>
          </a:p>
          <a:p>
            <a:pPr indent="-43808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●"/>
            </a:pPr>
            <a:r>
              <a:rPr lang="en-US" sz="3299"/>
              <a:t>Google Doc’s “force copy” (/copy) allows students to have their own version</a:t>
            </a:r>
            <a:endParaRPr sz="3299"/>
          </a:p>
          <a:p>
            <a:pPr indent="-4380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Then they share with their instructor and librarian</a:t>
            </a:r>
            <a:endParaRPr sz="3299"/>
          </a:p>
          <a:p>
            <a:pPr indent="-43808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○"/>
            </a:pPr>
            <a:r>
              <a:rPr lang="en-US" sz="3299"/>
              <a:t>Librarians provide </a:t>
            </a:r>
            <a:r>
              <a:rPr lang="en-US" sz="3299"/>
              <a:t>feedback</a:t>
            </a:r>
            <a:r>
              <a:rPr lang="en-US" sz="3299"/>
              <a:t> for select entries</a:t>
            </a:r>
            <a:endParaRPr sz="3299"/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 rot="-1251582">
            <a:off x="-76594" y="6001741"/>
            <a:ext cx="3136172" cy="4545155"/>
          </a:xfrm>
          <a:custGeom>
            <a:rect b="b" l="l" r="r" t="t"/>
            <a:pathLst>
              <a:path extrusionOk="0" h="4114800" w="2582037">
                <a:moveTo>
                  <a:pt x="0" y="0"/>
                </a:moveTo>
                <a:lnTo>
                  <a:pt x="2582036" y="0"/>
                </a:lnTo>
                <a:lnTo>
                  <a:pt x="2582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20"/>
          <p:cNvSpPr/>
          <p:nvPr/>
        </p:nvSpPr>
        <p:spPr>
          <a:xfrm rot="1298759">
            <a:off x="14652927" y="6837846"/>
            <a:ext cx="3842579" cy="3810326"/>
          </a:xfrm>
          <a:custGeom>
            <a:rect b="b" l="l" r="r" t="t"/>
            <a:pathLst>
              <a:path extrusionOk="0" h="3059140" w="2806761">
                <a:moveTo>
                  <a:pt x="0" y="0"/>
                </a:moveTo>
                <a:lnTo>
                  <a:pt x="2806761" y="0"/>
                </a:lnTo>
                <a:lnTo>
                  <a:pt x="2806761" y="3059140"/>
                </a:lnTo>
                <a:lnTo>
                  <a:pt x="0" y="3059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20"/>
          <p:cNvSpPr txBox="1"/>
          <p:nvPr/>
        </p:nvSpPr>
        <p:spPr>
          <a:xfrm>
            <a:off x="4327050" y="134619"/>
            <a:ext cx="963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61966E"/>
                </a:solidFill>
              </a:rPr>
              <a:t>2024 Research Journal</a:t>
            </a:r>
            <a:r>
              <a:rPr b="1" lang="en-US" sz="4800">
                <a:solidFill>
                  <a:srgbClr val="61966E"/>
                </a:solidFill>
              </a:rPr>
              <a:t>–the OG</a:t>
            </a:r>
            <a:endParaRPr>
              <a:solidFill>
                <a:srgbClr val="61966E"/>
              </a:solidFill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319" y="2620375"/>
            <a:ext cx="9610725" cy="71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39695" y="990300"/>
            <a:ext cx="5843670" cy="5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837220"/>
            <a:ext cx="4700624" cy="487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/>
        </p:nvSpPr>
        <p:spPr>
          <a:xfrm>
            <a:off x="13757487" y="8326463"/>
            <a:ext cx="1930966" cy="1938234"/>
          </a:xfrm>
          <a:custGeom>
            <a:rect b="b" l="l" r="r" t="t"/>
            <a:pathLst>
              <a:path extrusionOk="0" h="1938234" w="1930966">
                <a:moveTo>
                  <a:pt x="0" y="0"/>
                </a:moveTo>
                <a:lnTo>
                  <a:pt x="1930965" y="0"/>
                </a:lnTo>
                <a:lnTo>
                  <a:pt x="1930965" y="1938234"/>
                </a:lnTo>
                <a:lnTo>
                  <a:pt x="0" y="1938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21"/>
          <p:cNvSpPr/>
          <p:nvPr/>
        </p:nvSpPr>
        <p:spPr>
          <a:xfrm>
            <a:off x="2687363" y="8326463"/>
            <a:ext cx="1930966" cy="1938234"/>
          </a:xfrm>
          <a:custGeom>
            <a:rect b="b" l="l" r="r" t="t"/>
            <a:pathLst>
              <a:path extrusionOk="0" h="1938234" w="1930966">
                <a:moveTo>
                  <a:pt x="0" y="0"/>
                </a:moveTo>
                <a:lnTo>
                  <a:pt x="1930965" y="0"/>
                </a:lnTo>
                <a:lnTo>
                  <a:pt x="1930965" y="1938234"/>
                </a:lnTo>
                <a:lnTo>
                  <a:pt x="0" y="1938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21"/>
          <p:cNvSpPr/>
          <p:nvPr/>
        </p:nvSpPr>
        <p:spPr>
          <a:xfrm>
            <a:off x="15945658" y="8086166"/>
            <a:ext cx="2446333" cy="2296495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21"/>
          <p:cNvSpPr/>
          <p:nvPr/>
        </p:nvSpPr>
        <p:spPr>
          <a:xfrm>
            <a:off x="-103991" y="8086166"/>
            <a:ext cx="2446333" cy="2296495"/>
          </a:xfrm>
          <a:custGeom>
            <a:rect b="b" l="l" r="r" t="t"/>
            <a:pathLst>
              <a:path extrusionOk="0" h="2296495" w="2446333">
                <a:moveTo>
                  <a:pt x="0" y="0"/>
                </a:moveTo>
                <a:lnTo>
                  <a:pt x="2446333" y="0"/>
                </a:lnTo>
                <a:lnTo>
                  <a:pt x="2446333" y="2296495"/>
                </a:lnTo>
                <a:lnTo>
                  <a:pt x="0" y="229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21"/>
          <p:cNvSpPr/>
          <p:nvPr/>
        </p:nvSpPr>
        <p:spPr>
          <a:xfrm>
            <a:off x="5012894" y="8326463"/>
            <a:ext cx="2073498" cy="2034620"/>
          </a:xfrm>
          <a:custGeom>
            <a:rect b="b" l="l" r="r" t="t"/>
            <a:pathLst>
              <a:path extrusionOk="0" h="2034620" w="2073498">
                <a:moveTo>
                  <a:pt x="0" y="0"/>
                </a:moveTo>
                <a:lnTo>
                  <a:pt x="2073498" y="0"/>
                </a:lnTo>
                <a:lnTo>
                  <a:pt x="2073498" y="2034620"/>
                </a:lnTo>
                <a:lnTo>
                  <a:pt x="0" y="2034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21"/>
          <p:cNvSpPr/>
          <p:nvPr/>
        </p:nvSpPr>
        <p:spPr>
          <a:xfrm>
            <a:off x="11201608" y="8326463"/>
            <a:ext cx="2073498" cy="2034620"/>
          </a:xfrm>
          <a:custGeom>
            <a:rect b="b" l="l" r="r" t="t"/>
            <a:pathLst>
              <a:path extrusionOk="0" h="2034620" w="2073498">
                <a:moveTo>
                  <a:pt x="0" y="0"/>
                </a:moveTo>
                <a:lnTo>
                  <a:pt x="2073498" y="0"/>
                </a:lnTo>
                <a:lnTo>
                  <a:pt x="2073498" y="2034620"/>
                </a:lnTo>
                <a:lnTo>
                  <a:pt x="0" y="2034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21"/>
          <p:cNvSpPr/>
          <p:nvPr/>
        </p:nvSpPr>
        <p:spPr>
          <a:xfrm>
            <a:off x="7395529" y="8326463"/>
            <a:ext cx="3496942" cy="2141877"/>
          </a:xfrm>
          <a:custGeom>
            <a:rect b="b" l="l" r="r" t="t"/>
            <a:pathLst>
              <a:path extrusionOk="0" h="2141877" w="3496942">
                <a:moveTo>
                  <a:pt x="0" y="0"/>
                </a:moveTo>
                <a:lnTo>
                  <a:pt x="3496942" y="0"/>
                </a:lnTo>
                <a:lnTo>
                  <a:pt x="3496942" y="2141877"/>
                </a:lnTo>
                <a:lnTo>
                  <a:pt x="0" y="2141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21"/>
          <p:cNvSpPr txBox="1"/>
          <p:nvPr/>
        </p:nvSpPr>
        <p:spPr>
          <a:xfrm>
            <a:off x="3243146" y="386746"/>
            <a:ext cx="1180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EE996C"/>
                </a:solidFill>
              </a:rPr>
              <a:t>Reactions &amp; Assesment</a:t>
            </a:r>
            <a:endParaRPr b="1">
              <a:solidFill>
                <a:srgbClr val="EE996C"/>
              </a:solidFill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572700" y="1583974"/>
            <a:ext cx="17142600" cy="7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Anecdotally - positive reaction from faculty</a:t>
            </a:r>
            <a:endParaRPr sz="3599"/>
          </a:p>
          <a:p>
            <a:pPr indent="-457137" lvl="0" marL="4572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 sz="3599"/>
              <a:t>Distributed Faculty Survey after Fall 2025 semester</a:t>
            </a:r>
            <a:endParaRPr sz="3599"/>
          </a:p>
          <a:p>
            <a:pPr indent="-457137" lvl="1" marL="9144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599"/>
              <a:buChar char="○"/>
            </a:pPr>
            <a:r>
              <a:rPr lang="en-US" sz="3599"/>
              <a:t>Part of standard TRW survey, but with added questions specific to the journal</a:t>
            </a:r>
            <a:endParaRPr sz="3599"/>
          </a:p>
          <a:p>
            <a:pPr indent="-438087" lvl="2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■"/>
            </a:pPr>
            <a:r>
              <a:rPr lang="en-US" sz="3299"/>
              <a:t>Was the Research Journal a graded activity?</a:t>
            </a:r>
            <a:endParaRPr sz="3299"/>
          </a:p>
          <a:p>
            <a:pPr indent="-438087" lvl="2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■"/>
            </a:pPr>
            <a:r>
              <a:rPr lang="en-US" sz="3299"/>
              <a:t>Please indicate your level of agreement with the </a:t>
            </a:r>
            <a:r>
              <a:rPr lang="en-US" sz="3299"/>
              <a:t>following</a:t>
            </a:r>
            <a:r>
              <a:rPr lang="en-US" sz="3299"/>
              <a:t> statements regarding the Research Journal assignment…</a:t>
            </a:r>
            <a:endParaRPr sz="3299"/>
          </a:p>
          <a:p>
            <a:pPr indent="-438087" lvl="2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■"/>
            </a:pPr>
            <a:r>
              <a:rPr lang="en-US" sz="3299"/>
              <a:t>Please rate the effectiveness of each Research Journal entry…</a:t>
            </a:r>
            <a:endParaRPr sz="3299"/>
          </a:p>
          <a:p>
            <a:pPr indent="-438087" lvl="2" marL="137160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SzPts val="3299"/>
              <a:buChar char="■"/>
            </a:pPr>
            <a:r>
              <a:rPr lang="en-US" sz="3299"/>
              <a:t>Reflecting on the Research Journal as a whole, what worked well?  What could be improved?</a:t>
            </a:r>
            <a:endParaRPr sz="3299"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99"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AEA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14793489" y="177127"/>
            <a:ext cx="3767821" cy="2392566"/>
          </a:xfrm>
          <a:custGeom>
            <a:rect b="b" l="l" r="r" t="t"/>
            <a:pathLst>
              <a:path extrusionOk="0" h="2392566" w="3767821">
                <a:moveTo>
                  <a:pt x="0" y="0"/>
                </a:moveTo>
                <a:lnTo>
                  <a:pt x="3767820" y="0"/>
                </a:lnTo>
                <a:lnTo>
                  <a:pt x="3767820" y="2392567"/>
                </a:lnTo>
                <a:lnTo>
                  <a:pt x="0" y="2392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22"/>
          <p:cNvSpPr/>
          <p:nvPr/>
        </p:nvSpPr>
        <p:spPr>
          <a:xfrm flipH="1">
            <a:off x="-668459" y="177127"/>
            <a:ext cx="3767821" cy="2392566"/>
          </a:xfrm>
          <a:custGeom>
            <a:rect b="b" l="l" r="r" t="t"/>
            <a:pathLst>
              <a:path extrusionOk="0" h="2392566" w="3767821">
                <a:moveTo>
                  <a:pt x="3767820" y="0"/>
                </a:moveTo>
                <a:lnTo>
                  <a:pt x="0" y="0"/>
                </a:lnTo>
                <a:lnTo>
                  <a:pt x="0" y="2392567"/>
                </a:lnTo>
                <a:lnTo>
                  <a:pt x="3767820" y="2392567"/>
                </a:lnTo>
                <a:lnTo>
                  <a:pt x="376782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22"/>
          <p:cNvSpPr txBox="1"/>
          <p:nvPr/>
        </p:nvSpPr>
        <p:spPr>
          <a:xfrm>
            <a:off x="4729792" y="780250"/>
            <a:ext cx="8828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61966E"/>
                </a:solidFill>
              </a:rPr>
              <a:t>Assessment</a:t>
            </a:r>
            <a:endParaRPr b="1" sz="3000"/>
          </a:p>
        </p:txBody>
      </p:sp>
      <p:graphicFrame>
        <p:nvGraphicFramePr>
          <p:cNvPr id="184" name="Google Shape;184;p22"/>
          <p:cNvGraphicFramePr/>
          <p:nvPr/>
        </p:nvGraphicFramePr>
        <p:xfrm>
          <a:off x="2830224" y="3171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{D5A3E999-542F-4E33-97A9-FDE95E6E0A75}</a:tableStyleId>
              </a:tblPr>
              <a:tblGrid>
                <a:gridCol w="7026350"/>
                <a:gridCol w="1915050"/>
                <a:gridCol w="1104850"/>
                <a:gridCol w="1107300"/>
                <a:gridCol w="1328750"/>
              </a:tblGrid>
              <a:tr h="89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Needs Improvement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Fair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Good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Excellent</a:t>
                      </a:r>
                      <a:endParaRPr sz="18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1: Brainstorming a Research Question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2: Background Information Gathering &amp; Concept Mapping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3: Types of Sources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4: Search Strategies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5: Evaluating for Authority/Quality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6: Critical Reading and Evaluating for Relevance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63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7: Citing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  <a:tr h="102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8: Entry 8: Reflecting on Research/Taking Stock of What You Have	</a:t>
                      </a:r>
                      <a:endParaRPr sz="18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</a:t>
                      </a:r>
                      <a:endParaRPr sz="2000"/>
                    </a:p>
                  </a:txBody>
                  <a:tcPr marT="127000" marB="127000" marR="127000" marL="1270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T="127000" marB="127000" marR="127000" marL="127000"/>
                </a:tc>
              </a:tr>
            </a:tbl>
          </a:graphicData>
        </a:graphic>
      </p:graphicFrame>
      <p:sp>
        <p:nvSpPr>
          <p:cNvPr id="185" name="Google Shape;185;p22"/>
          <p:cNvSpPr txBox="1"/>
          <p:nvPr/>
        </p:nvSpPr>
        <p:spPr>
          <a:xfrm>
            <a:off x="2653098" y="2392598"/>
            <a:ext cx="124824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/>
              <a:t>Please rate the effectiveness of each Research Journal entry:</a:t>
            </a:r>
            <a:endParaRPr b="1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