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8288000" cy="10287000"/>
  <p:notesSz cx="6858000" cy="9144000"/>
  <p:embeddedFontLst>
    <p:embeddedFont>
      <p:font typeface="Tropika" charset="1" panose="00000500000000000000"/>
      <p:regular r:id="rId20"/>
    </p:embeddedFont>
    <p:embeddedFont>
      <p:font typeface="Yellowtail" charset="1" panose="02000503000000000000"/>
      <p:regular r:id="rId21"/>
    </p:embeddedFont>
    <p:embeddedFont>
      <p:font typeface="DM Sans" charset="1" panose="00000000000000000000"/>
      <p:regular r:id="rId22"/>
    </p:embeddedFont>
    <p:embeddedFont>
      <p:font typeface="DM Sans Bold" charset="1" panose="00000000000000000000"/>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 Id="rId3" Target="../media/image18.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image2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jpeg" Type="http://schemas.openxmlformats.org/officeDocument/2006/relationships/image"/><Relationship Id="rId3" Target="../media/image22.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3.jpe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https://docs.google.com/document/d/10fCh360zUee3tPYlAM6Yvvy-vSTT-hw4JNbuFRGtCS8/edit?usp=sharing"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10.jpe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https://docs.google.com/document/d/1qhVD9wICnkDUB2KN4KLz3jXZlJdBQVMFi_TaXddBamE/edit?usp=sharing"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11.pn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1.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3.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4.jpe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image1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11430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3" id="3"/>
          <p:cNvSpPr/>
          <p:nvPr/>
        </p:nvSpPr>
        <p:spPr>
          <a:xfrm flipH="false" flipV="false" rot="0">
            <a:off x="29718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4" id="4"/>
          <p:cNvSpPr/>
          <p:nvPr/>
        </p:nvSpPr>
        <p:spPr>
          <a:xfrm flipH="false" flipV="false" rot="0">
            <a:off x="70866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5" id="5"/>
          <p:cNvSpPr/>
          <p:nvPr/>
        </p:nvSpPr>
        <p:spPr>
          <a:xfrm flipH="false" flipV="false" rot="0">
            <a:off x="112014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6" id="6"/>
          <p:cNvSpPr/>
          <p:nvPr/>
        </p:nvSpPr>
        <p:spPr>
          <a:xfrm flipH="false" flipV="false" rot="0">
            <a:off x="153162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7" id="7"/>
          <p:cNvSpPr/>
          <p:nvPr/>
        </p:nvSpPr>
        <p:spPr>
          <a:xfrm flipH="false" flipV="false" rot="0">
            <a:off x="-11430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8" id="8"/>
          <p:cNvSpPr/>
          <p:nvPr/>
        </p:nvSpPr>
        <p:spPr>
          <a:xfrm flipH="false" flipV="false" rot="0">
            <a:off x="29718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9" id="9"/>
          <p:cNvSpPr/>
          <p:nvPr/>
        </p:nvSpPr>
        <p:spPr>
          <a:xfrm flipH="false" flipV="false" rot="0">
            <a:off x="70866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10" id="10"/>
          <p:cNvSpPr/>
          <p:nvPr/>
        </p:nvSpPr>
        <p:spPr>
          <a:xfrm flipH="false" flipV="false" rot="0">
            <a:off x="112014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11" id="11"/>
          <p:cNvSpPr/>
          <p:nvPr/>
        </p:nvSpPr>
        <p:spPr>
          <a:xfrm flipH="false" flipV="false" rot="0">
            <a:off x="153162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12" id="12"/>
          <p:cNvSpPr/>
          <p:nvPr/>
        </p:nvSpPr>
        <p:spPr>
          <a:xfrm flipH="false" flipV="false" rot="0">
            <a:off x="16232602" y="5697568"/>
            <a:ext cx="1026698" cy="1081770"/>
          </a:xfrm>
          <a:custGeom>
            <a:avLst/>
            <a:gdLst/>
            <a:ahLst/>
            <a:cxnLst/>
            <a:rect r="r" b="b" t="t" l="l"/>
            <a:pathLst>
              <a:path h="1081770" w="1026698">
                <a:moveTo>
                  <a:pt x="0" y="0"/>
                </a:moveTo>
                <a:lnTo>
                  <a:pt x="1026698" y="0"/>
                </a:lnTo>
                <a:lnTo>
                  <a:pt x="1026698" y="1081770"/>
                </a:lnTo>
                <a:lnTo>
                  <a:pt x="0" y="108177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3" id="13"/>
          <p:cNvSpPr txBox="true"/>
          <p:nvPr/>
        </p:nvSpPr>
        <p:spPr>
          <a:xfrm rot="0">
            <a:off x="1462053" y="4478022"/>
            <a:ext cx="15363894" cy="3168438"/>
          </a:xfrm>
          <a:prstGeom prst="rect">
            <a:avLst/>
          </a:prstGeom>
        </p:spPr>
        <p:txBody>
          <a:bodyPr anchor="t" rtlCol="false" tIns="0" lIns="0" bIns="0" rIns="0">
            <a:spAutoFit/>
          </a:bodyPr>
          <a:lstStyle/>
          <a:p>
            <a:pPr algn="ctr">
              <a:lnSpc>
                <a:spcPts val="25911"/>
              </a:lnSpc>
            </a:pPr>
            <a:r>
              <a:rPr lang="en-US" sz="18508">
                <a:solidFill>
                  <a:srgbClr val="1A7446"/>
                </a:solidFill>
                <a:latin typeface="Tropika"/>
                <a:ea typeface="Tropika"/>
                <a:cs typeface="Tropika"/>
                <a:sym typeface="Tropika"/>
              </a:rPr>
              <a:t>PIZZA PROBLEM</a:t>
            </a:r>
          </a:p>
        </p:txBody>
      </p:sp>
      <p:sp>
        <p:nvSpPr>
          <p:cNvPr name="TextBox 14" id="14"/>
          <p:cNvSpPr txBox="true"/>
          <p:nvPr/>
        </p:nvSpPr>
        <p:spPr>
          <a:xfrm rot="-112790">
            <a:off x="3388848" y="2755733"/>
            <a:ext cx="11587034" cy="3597274"/>
          </a:xfrm>
          <a:prstGeom prst="rect">
            <a:avLst/>
          </a:prstGeom>
        </p:spPr>
        <p:txBody>
          <a:bodyPr anchor="t" rtlCol="false" tIns="0" lIns="0" bIns="0" rIns="0">
            <a:spAutoFit/>
          </a:bodyPr>
          <a:lstStyle/>
          <a:p>
            <a:pPr algn="ctr">
              <a:lnSpc>
                <a:spcPts val="28000"/>
              </a:lnSpc>
            </a:pPr>
            <a:r>
              <a:rPr lang="en-US" sz="20000">
                <a:solidFill>
                  <a:srgbClr val="ED3810"/>
                </a:solidFill>
                <a:latin typeface="Yellowtail"/>
                <a:ea typeface="Yellowtail"/>
                <a:cs typeface="Yellowtail"/>
                <a:sym typeface="Yellowtail"/>
              </a:rPr>
              <a:t>The Galion</a:t>
            </a:r>
          </a:p>
        </p:txBody>
      </p:sp>
      <p:sp>
        <p:nvSpPr>
          <p:cNvPr name="TextBox 15" id="15"/>
          <p:cNvSpPr txBox="true"/>
          <p:nvPr/>
        </p:nvSpPr>
        <p:spPr>
          <a:xfrm rot="0">
            <a:off x="4414000" y="7692404"/>
            <a:ext cx="9460001" cy="596901"/>
          </a:xfrm>
          <a:prstGeom prst="rect">
            <a:avLst/>
          </a:prstGeom>
        </p:spPr>
        <p:txBody>
          <a:bodyPr anchor="t" rtlCol="false" tIns="0" lIns="0" bIns="0" rIns="0">
            <a:spAutoFit/>
          </a:bodyPr>
          <a:lstStyle/>
          <a:p>
            <a:pPr algn="ctr">
              <a:lnSpc>
                <a:spcPts val="4899"/>
              </a:lnSpc>
              <a:spcBef>
                <a:spcPct val="0"/>
              </a:spcBef>
            </a:pPr>
            <a:r>
              <a:rPr lang="en-US" sz="3499">
                <a:solidFill>
                  <a:srgbClr val="ED3810"/>
                </a:solidFill>
                <a:latin typeface="DM Sans"/>
                <a:ea typeface="DM Sans"/>
                <a:cs typeface="DM Sans"/>
                <a:sym typeface="DM Sans"/>
              </a:rPr>
              <a:t>- </a:t>
            </a:r>
            <a:r>
              <a:rPr lang="en-US" sz="3499">
                <a:solidFill>
                  <a:srgbClr val="ED3810"/>
                </a:solidFill>
                <a:latin typeface="DM Sans"/>
                <a:ea typeface="DM Sans"/>
                <a:cs typeface="DM Sans"/>
                <a:sym typeface="DM Sans"/>
              </a:rPr>
              <a:t>A SLICE OF HAPPINESS IN EVERY STEP -</a:t>
            </a:r>
          </a:p>
        </p:txBody>
      </p:sp>
      <p:sp>
        <p:nvSpPr>
          <p:cNvPr name="Freeform 16" id="16"/>
          <p:cNvSpPr/>
          <p:nvPr/>
        </p:nvSpPr>
        <p:spPr>
          <a:xfrm flipH="false" flipV="false" rot="0">
            <a:off x="1123553" y="5697568"/>
            <a:ext cx="1026698" cy="1081770"/>
          </a:xfrm>
          <a:custGeom>
            <a:avLst/>
            <a:gdLst/>
            <a:ahLst/>
            <a:cxnLst/>
            <a:rect r="r" b="b" t="t" l="l"/>
            <a:pathLst>
              <a:path h="1081770" w="1026698">
                <a:moveTo>
                  <a:pt x="0" y="0"/>
                </a:moveTo>
                <a:lnTo>
                  <a:pt x="1026697" y="0"/>
                </a:lnTo>
                <a:lnTo>
                  <a:pt x="1026697" y="1081770"/>
                </a:lnTo>
                <a:lnTo>
                  <a:pt x="0" y="108177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7" id="17"/>
          <p:cNvSpPr txBox="true"/>
          <p:nvPr/>
        </p:nvSpPr>
        <p:spPr>
          <a:xfrm rot="-670409">
            <a:off x="2499212" y="1776672"/>
            <a:ext cx="8333277" cy="2585911"/>
          </a:xfrm>
          <a:prstGeom prst="rect">
            <a:avLst/>
          </a:prstGeom>
        </p:spPr>
        <p:txBody>
          <a:bodyPr anchor="t" rtlCol="false" tIns="0" lIns="0" bIns="0" rIns="0">
            <a:spAutoFit/>
          </a:bodyPr>
          <a:lstStyle/>
          <a:p>
            <a:pPr algn="ctr">
              <a:lnSpc>
                <a:spcPts val="4809"/>
              </a:lnSpc>
              <a:spcBef>
                <a:spcPct val="0"/>
              </a:spcBef>
            </a:pPr>
            <a:r>
              <a:rPr lang="en-US" b="true" sz="3435" spc="1666">
                <a:solidFill>
                  <a:srgbClr val="1A7446"/>
                </a:solidFill>
                <a:latin typeface="DM Sans Bold"/>
                <a:ea typeface="DM Sans Bold"/>
                <a:cs typeface="DM Sans Bold"/>
                <a:sym typeface="DM Sans Bold"/>
              </a:rPr>
              <a:t>GALION MIDDLE SCHOOL</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11342815" y="1229953"/>
            <a:ext cx="6494398" cy="8659197"/>
          </a:xfrm>
          <a:custGeom>
            <a:avLst/>
            <a:gdLst/>
            <a:ahLst/>
            <a:cxnLst/>
            <a:rect r="r" b="b" t="t" l="l"/>
            <a:pathLst>
              <a:path h="8659197" w="6494398">
                <a:moveTo>
                  <a:pt x="0" y="0"/>
                </a:moveTo>
                <a:lnTo>
                  <a:pt x="6494398" y="0"/>
                </a:lnTo>
                <a:lnTo>
                  <a:pt x="6494398" y="8659198"/>
                </a:lnTo>
                <a:lnTo>
                  <a:pt x="0" y="8659198"/>
                </a:lnTo>
                <a:lnTo>
                  <a:pt x="0" y="0"/>
                </a:lnTo>
                <a:close/>
              </a:path>
            </a:pathLst>
          </a:custGeom>
          <a:blipFill>
            <a:blip r:embed="rId2"/>
            <a:stretch>
              <a:fillRect l="0" t="0" r="0" b="0"/>
            </a:stretch>
          </a:blipFill>
        </p:spPr>
      </p:sp>
      <p:sp>
        <p:nvSpPr>
          <p:cNvPr name="Freeform 3" id="3"/>
          <p:cNvSpPr/>
          <p:nvPr/>
        </p:nvSpPr>
        <p:spPr>
          <a:xfrm flipH="false" flipV="false" rot="0">
            <a:off x="708874" y="1703230"/>
            <a:ext cx="10073426" cy="7555070"/>
          </a:xfrm>
          <a:custGeom>
            <a:avLst/>
            <a:gdLst/>
            <a:ahLst/>
            <a:cxnLst/>
            <a:rect r="r" b="b" t="t" l="l"/>
            <a:pathLst>
              <a:path h="7555070" w="10073426">
                <a:moveTo>
                  <a:pt x="0" y="0"/>
                </a:moveTo>
                <a:lnTo>
                  <a:pt x="10073426" y="0"/>
                </a:lnTo>
                <a:lnTo>
                  <a:pt x="10073426" y="7555070"/>
                </a:lnTo>
                <a:lnTo>
                  <a:pt x="0" y="7555070"/>
                </a:lnTo>
                <a:lnTo>
                  <a:pt x="0" y="0"/>
                </a:lnTo>
                <a:close/>
              </a:path>
            </a:pathLst>
          </a:custGeom>
          <a:blipFill>
            <a:blip r:embed="rId3"/>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8957078" y="520907"/>
            <a:ext cx="8774978" cy="6581234"/>
          </a:xfrm>
          <a:custGeom>
            <a:avLst/>
            <a:gdLst/>
            <a:ahLst/>
            <a:cxnLst/>
            <a:rect r="r" b="b" t="t" l="l"/>
            <a:pathLst>
              <a:path h="6581234" w="8774978">
                <a:moveTo>
                  <a:pt x="0" y="0"/>
                </a:moveTo>
                <a:lnTo>
                  <a:pt x="8774979" y="0"/>
                </a:lnTo>
                <a:lnTo>
                  <a:pt x="8774979" y="6581234"/>
                </a:lnTo>
                <a:lnTo>
                  <a:pt x="0" y="6581234"/>
                </a:lnTo>
                <a:lnTo>
                  <a:pt x="0" y="0"/>
                </a:lnTo>
                <a:close/>
              </a:path>
            </a:pathLst>
          </a:custGeom>
          <a:blipFill>
            <a:blip r:embed="rId2"/>
            <a:stretch>
              <a:fillRect l="0" t="0" r="0" b="0"/>
            </a:stretch>
          </a:blipFill>
        </p:spPr>
      </p:sp>
      <p:sp>
        <p:nvSpPr>
          <p:cNvPr name="Freeform 3" id="3"/>
          <p:cNvSpPr/>
          <p:nvPr/>
        </p:nvSpPr>
        <p:spPr>
          <a:xfrm flipH="false" flipV="false" rot="0">
            <a:off x="419100" y="3483864"/>
            <a:ext cx="8329970" cy="6247478"/>
          </a:xfrm>
          <a:custGeom>
            <a:avLst/>
            <a:gdLst/>
            <a:ahLst/>
            <a:cxnLst/>
            <a:rect r="r" b="b" t="t" l="l"/>
            <a:pathLst>
              <a:path h="6247478" w="8329970">
                <a:moveTo>
                  <a:pt x="0" y="0"/>
                </a:moveTo>
                <a:lnTo>
                  <a:pt x="8329970" y="0"/>
                </a:lnTo>
                <a:lnTo>
                  <a:pt x="8329970" y="6247478"/>
                </a:lnTo>
                <a:lnTo>
                  <a:pt x="0" y="6247478"/>
                </a:lnTo>
                <a:lnTo>
                  <a:pt x="0" y="0"/>
                </a:lnTo>
                <a:close/>
              </a:path>
            </a:pathLst>
          </a:custGeom>
          <a:blipFill>
            <a:blip r:embed="rId3"/>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7946797" y="1028700"/>
            <a:ext cx="9837313" cy="7377985"/>
          </a:xfrm>
          <a:custGeom>
            <a:avLst/>
            <a:gdLst/>
            <a:ahLst/>
            <a:cxnLst/>
            <a:rect r="r" b="b" t="t" l="l"/>
            <a:pathLst>
              <a:path h="7377985" w="9837313">
                <a:moveTo>
                  <a:pt x="0" y="0"/>
                </a:moveTo>
                <a:lnTo>
                  <a:pt x="9837313" y="0"/>
                </a:lnTo>
                <a:lnTo>
                  <a:pt x="9837313" y="7377985"/>
                </a:lnTo>
                <a:lnTo>
                  <a:pt x="0" y="7377985"/>
                </a:lnTo>
                <a:lnTo>
                  <a:pt x="0" y="0"/>
                </a:lnTo>
                <a:close/>
              </a:path>
            </a:pathLst>
          </a:custGeom>
          <a:blipFill>
            <a:blip r:embed="rId2"/>
            <a:stretch>
              <a:fillRect l="0" t="0" r="0" b="0"/>
            </a:stretch>
          </a:blipFill>
        </p:spPr>
      </p:sp>
      <p:sp>
        <p:nvSpPr>
          <p:cNvPr name="Freeform 3" id="3"/>
          <p:cNvSpPr/>
          <p:nvPr/>
        </p:nvSpPr>
        <p:spPr>
          <a:xfrm flipH="false" flipV="false" rot="0">
            <a:off x="564699" y="443861"/>
            <a:ext cx="6876005" cy="9168007"/>
          </a:xfrm>
          <a:custGeom>
            <a:avLst/>
            <a:gdLst/>
            <a:ahLst/>
            <a:cxnLst/>
            <a:rect r="r" b="b" t="t" l="l"/>
            <a:pathLst>
              <a:path h="9168007" w="6876005">
                <a:moveTo>
                  <a:pt x="0" y="0"/>
                </a:moveTo>
                <a:lnTo>
                  <a:pt x="6876005" y="0"/>
                </a:lnTo>
                <a:lnTo>
                  <a:pt x="6876005" y="9168006"/>
                </a:lnTo>
                <a:lnTo>
                  <a:pt x="0" y="9168006"/>
                </a:lnTo>
                <a:lnTo>
                  <a:pt x="0" y="0"/>
                </a:lnTo>
                <a:close/>
              </a:path>
            </a:pathLst>
          </a:custGeom>
          <a:blipFill>
            <a:blip r:embed="rId3"/>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907679"/>
            <a:chOff x="0" y="0"/>
            <a:chExt cx="4816593" cy="239059"/>
          </a:xfrm>
        </p:grpSpPr>
        <p:sp>
          <p:nvSpPr>
            <p:cNvPr name="Freeform 3" id="3"/>
            <p:cNvSpPr/>
            <p:nvPr/>
          </p:nvSpPr>
          <p:spPr>
            <a:xfrm flipH="false" flipV="false" rot="0">
              <a:off x="0" y="0"/>
              <a:ext cx="4816592" cy="239059"/>
            </a:xfrm>
            <a:custGeom>
              <a:avLst/>
              <a:gdLst/>
              <a:ahLst/>
              <a:cxnLst/>
              <a:rect r="r" b="b" t="t" l="l"/>
              <a:pathLst>
                <a:path h="239059" w="4816592">
                  <a:moveTo>
                    <a:pt x="0" y="0"/>
                  </a:moveTo>
                  <a:lnTo>
                    <a:pt x="4816592" y="0"/>
                  </a:lnTo>
                  <a:lnTo>
                    <a:pt x="4816592" y="239059"/>
                  </a:lnTo>
                  <a:lnTo>
                    <a:pt x="0" y="239059"/>
                  </a:lnTo>
                  <a:close/>
                </a:path>
              </a:pathLst>
            </a:custGeom>
            <a:solidFill>
              <a:srgbClr val="1A7446"/>
            </a:solidFill>
          </p:spPr>
        </p:sp>
        <p:sp>
          <p:nvSpPr>
            <p:cNvPr name="TextBox 4" id="4"/>
            <p:cNvSpPr txBox="true"/>
            <p:nvPr/>
          </p:nvSpPr>
          <p:spPr>
            <a:xfrm>
              <a:off x="0" y="-38100"/>
              <a:ext cx="4816593" cy="277159"/>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30147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6" id="6"/>
          <p:cNvSpPr/>
          <p:nvPr/>
        </p:nvSpPr>
        <p:spPr>
          <a:xfrm flipH="false" flipV="false" rot="0">
            <a:off x="281333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7" id="7"/>
          <p:cNvSpPr/>
          <p:nvPr/>
        </p:nvSpPr>
        <p:spPr>
          <a:xfrm flipH="false" flipV="false" rot="0">
            <a:off x="692813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8" id="8"/>
          <p:cNvSpPr/>
          <p:nvPr/>
        </p:nvSpPr>
        <p:spPr>
          <a:xfrm flipH="false" flipV="false" rot="0">
            <a:off x="1104293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9" id="9"/>
          <p:cNvSpPr/>
          <p:nvPr/>
        </p:nvSpPr>
        <p:spPr>
          <a:xfrm flipH="false" flipV="false" rot="0">
            <a:off x="1515773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grpSp>
        <p:nvGrpSpPr>
          <p:cNvPr name="Group 10" id="10"/>
          <p:cNvGrpSpPr/>
          <p:nvPr/>
        </p:nvGrpSpPr>
        <p:grpSpPr>
          <a:xfrm rot="0">
            <a:off x="747320" y="4526916"/>
            <a:ext cx="6749770" cy="2906394"/>
            <a:chOff x="0" y="0"/>
            <a:chExt cx="1045716" cy="450277"/>
          </a:xfrm>
        </p:grpSpPr>
        <p:sp>
          <p:nvSpPr>
            <p:cNvPr name="Freeform 11" id="11"/>
            <p:cNvSpPr/>
            <p:nvPr/>
          </p:nvSpPr>
          <p:spPr>
            <a:xfrm flipH="false" flipV="false" rot="0">
              <a:off x="0" y="0"/>
              <a:ext cx="1045716" cy="450277"/>
            </a:xfrm>
            <a:custGeom>
              <a:avLst/>
              <a:gdLst/>
              <a:ahLst/>
              <a:cxnLst/>
              <a:rect r="r" b="b" t="t" l="l"/>
              <a:pathLst>
                <a:path h="450277" w="1045716">
                  <a:moveTo>
                    <a:pt x="67672" y="0"/>
                  </a:moveTo>
                  <a:lnTo>
                    <a:pt x="978044" y="0"/>
                  </a:lnTo>
                  <a:cubicBezTo>
                    <a:pt x="1015418" y="0"/>
                    <a:pt x="1045716" y="30298"/>
                    <a:pt x="1045716" y="67672"/>
                  </a:cubicBezTo>
                  <a:lnTo>
                    <a:pt x="1045716" y="382604"/>
                  </a:lnTo>
                  <a:cubicBezTo>
                    <a:pt x="1045716" y="419979"/>
                    <a:pt x="1015418" y="450277"/>
                    <a:pt x="978044" y="450277"/>
                  </a:cubicBezTo>
                  <a:lnTo>
                    <a:pt x="67672" y="450277"/>
                  </a:lnTo>
                  <a:cubicBezTo>
                    <a:pt x="30298" y="450277"/>
                    <a:pt x="0" y="419979"/>
                    <a:pt x="0" y="382604"/>
                  </a:cubicBezTo>
                  <a:lnTo>
                    <a:pt x="0" y="67672"/>
                  </a:lnTo>
                  <a:cubicBezTo>
                    <a:pt x="0" y="30298"/>
                    <a:pt x="30298" y="0"/>
                    <a:pt x="67672" y="0"/>
                  </a:cubicBezTo>
                  <a:close/>
                </a:path>
              </a:pathLst>
            </a:custGeom>
            <a:blipFill>
              <a:blip r:embed="rId4"/>
              <a:stretch>
                <a:fillRect l="0" t="-27364" r="0" b="-27364"/>
              </a:stretch>
            </a:blipFill>
            <a:ln w="247650" cap="rnd">
              <a:solidFill>
                <a:srgbClr val="FFB800"/>
              </a:solidFill>
              <a:prstDash val="solid"/>
              <a:round/>
            </a:ln>
          </p:spPr>
        </p:sp>
      </p:grpSp>
      <p:sp>
        <p:nvSpPr>
          <p:cNvPr name="Freeform 12" id="12"/>
          <p:cNvSpPr/>
          <p:nvPr/>
        </p:nvSpPr>
        <p:spPr>
          <a:xfrm flipH="false" flipV="false" rot="0">
            <a:off x="16075018" y="1482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0">
            <a:off x="16807849" y="1482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false" rot="0">
            <a:off x="17540680" y="1482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187962" y="1482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false" rot="0">
            <a:off x="920793" y="1482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false" flipV="false" rot="0">
            <a:off x="1653624" y="1482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8" id="18"/>
          <p:cNvSpPr txBox="true"/>
          <p:nvPr/>
        </p:nvSpPr>
        <p:spPr>
          <a:xfrm rot="0">
            <a:off x="187962" y="640979"/>
            <a:ext cx="9767797" cy="2404000"/>
          </a:xfrm>
          <a:prstGeom prst="rect">
            <a:avLst/>
          </a:prstGeom>
        </p:spPr>
        <p:txBody>
          <a:bodyPr anchor="t" rtlCol="false" tIns="0" lIns="0" bIns="0" rIns="0">
            <a:spAutoFit/>
          </a:bodyPr>
          <a:lstStyle/>
          <a:p>
            <a:pPr algn="l">
              <a:lnSpc>
                <a:spcPts val="19696"/>
              </a:lnSpc>
            </a:pPr>
            <a:r>
              <a:rPr lang="en-US" sz="14068">
                <a:solidFill>
                  <a:srgbClr val="ED3810"/>
                </a:solidFill>
                <a:latin typeface="Tropika"/>
                <a:ea typeface="Tropika"/>
                <a:cs typeface="Tropika"/>
                <a:sym typeface="Tropika"/>
              </a:rPr>
              <a:t>EXTENSIONS</a:t>
            </a:r>
          </a:p>
        </p:txBody>
      </p:sp>
      <p:sp>
        <p:nvSpPr>
          <p:cNvPr name="TextBox 19" id="19"/>
          <p:cNvSpPr txBox="true"/>
          <p:nvPr/>
        </p:nvSpPr>
        <p:spPr>
          <a:xfrm rot="-112790">
            <a:off x="494472" y="1715994"/>
            <a:ext cx="7385578" cy="2519013"/>
          </a:xfrm>
          <a:prstGeom prst="rect">
            <a:avLst/>
          </a:prstGeom>
        </p:spPr>
        <p:txBody>
          <a:bodyPr anchor="t" rtlCol="false" tIns="0" lIns="0" bIns="0" rIns="0">
            <a:spAutoFit/>
          </a:bodyPr>
          <a:lstStyle/>
          <a:p>
            <a:pPr algn="l">
              <a:lnSpc>
                <a:spcPts val="19656"/>
              </a:lnSpc>
            </a:pPr>
            <a:r>
              <a:rPr lang="en-US" sz="14040">
                <a:solidFill>
                  <a:srgbClr val="1A7446"/>
                </a:solidFill>
                <a:latin typeface="Yellowtail"/>
                <a:ea typeface="Yellowtail"/>
                <a:cs typeface="Yellowtail"/>
                <a:sym typeface="Yellowtail"/>
              </a:rPr>
              <a:t>Adaptations</a:t>
            </a:r>
          </a:p>
        </p:txBody>
      </p:sp>
      <p:sp>
        <p:nvSpPr>
          <p:cNvPr name="TextBox 20" id="20"/>
          <p:cNvSpPr txBox="true"/>
          <p:nvPr/>
        </p:nvSpPr>
        <p:spPr>
          <a:xfrm rot="0">
            <a:off x="8572917" y="1501776"/>
            <a:ext cx="8967762" cy="5707380"/>
          </a:xfrm>
          <a:prstGeom prst="rect">
            <a:avLst/>
          </a:prstGeom>
        </p:spPr>
        <p:txBody>
          <a:bodyPr anchor="t" rtlCol="false" tIns="0" lIns="0" bIns="0" rIns="0">
            <a:spAutoFit/>
          </a:bodyPr>
          <a:lstStyle/>
          <a:p>
            <a:pPr algn="l">
              <a:lnSpc>
                <a:spcPts val="3509"/>
              </a:lnSpc>
            </a:pPr>
            <a:r>
              <a:rPr lang="en-US" sz="2999" spc="-113">
                <a:solidFill>
                  <a:srgbClr val="ED3810"/>
                </a:solidFill>
                <a:latin typeface="DM Sans"/>
                <a:ea typeface="DM Sans"/>
                <a:cs typeface="DM Sans"/>
                <a:sym typeface="DM Sans"/>
              </a:rPr>
              <a:t>Extentions</a:t>
            </a:r>
          </a:p>
          <a:p>
            <a:pPr algn="l" marL="647690" indent="-323845" lvl="1">
              <a:lnSpc>
                <a:spcPts val="3509"/>
              </a:lnSpc>
              <a:buFont typeface="Arial"/>
              <a:buChar char="•"/>
            </a:pPr>
            <a:r>
              <a:rPr lang="en-US" sz="2999" spc="-113">
                <a:solidFill>
                  <a:srgbClr val="ED3810"/>
                </a:solidFill>
                <a:latin typeface="DM Sans"/>
                <a:ea typeface="DM Sans"/>
                <a:cs typeface="DM Sans"/>
                <a:sym typeface="DM Sans"/>
              </a:rPr>
              <a:t>Having students present to the entire grade or writing individually about how the toppings affected the cost</a:t>
            </a:r>
          </a:p>
          <a:p>
            <a:pPr algn="l" marL="647690" indent="-323845" lvl="1">
              <a:lnSpc>
                <a:spcPts val="3509"/>
              </a:lnSpc>
              <a:buFont typeface="Arial"/>
              <a:buChar char="•"/>
            </a:pPr>
            <a:r>
              <a:rPr lang="en-US" sz="2999" spc="-113">
                <a:solidFill>
                  <a:srgbClr val="ED3810"/>
                </a:solidFill>
                <a:latin typeface="DM Sans"/>
                <a:ea typeface="DM Sans"/>
                <a:cs typeface="DM Sans"/>
                <a:sym typeface="DM Sans"/>
              </a:rPr>
              <a:t>Rating each pizza place 1-10 and using data to practice mean, median, mode, and other graphiing methods</a:t>
            </a:r>
          </a:p>
          <a:p>
            <a:pPr algn="l">
              <a:lnSpc>
                <a:spcPts val="3509"/>
              </a:lnSpc>
            </a:pPr>
          </a:p>
          <a:p>
            <a:pPr algn="l">
              <a:lnSpc>
                <a:spcPts val="3509"/>
              </a:lnSpc>
            </a:pPr>
            <a:r>
              <a:rPr lang="en-US" sz="2999" spc="-113">
                <a:solidFill>
                  <a:srgbClr val="ED3810"/>
                </a:solidFill>
                <a:latin typeface="DM Sans"/>
                <a:ea typeface="DM Sans"/>
                <a:cs typeface="DM Sans"/>
                <a:sym typeface="DM Sans"/>
              </a:rPr>
              <a:t>Adaptations</a:t>
            </a:r>
          </a:p>
          <a:p>
            <a:pPr algn="l" marL="647690" indent="-323845" lvl="1">
              <a:lnSpc>
                <a:spcPts val="3509"/>
              </a:lnSpc>
              <a:buFont typeface="Arial"/>
              <a:buChar char="•"/>
            </a:pPr>
            <a:r>
              <a:rPr lang="en-US" sz="2999" spc="-113">
                <a:solidFill>
                  <a:srgbClr val="ED3810"/>
                </a:solidFill>
                <a:latin typeface="DM Sans"/>
                <a:ea typeface="DM Sans"/>
                <a:cs typeface="DM Sans"/>
                <a:sym typeface="DM Sans"/>
              </a:rPr>
              <a:t>using rating systems to create a data project instead of linear equations project</a:t>
            </a:r>
          </a:p>
          <a:p>
            <a:pPr algn="l" marL="647690" indent="-323845" lvl="1">
              <a:lnSpc>
                <a:spcPts val="3509"/>
              </a:lnSpc>
              <a:buFont typeface="Arial"/>
              <a:buChar char="•"/>
            </a:pPr>
            <a:r>
              <a:rPr lang="en-US" sz="2999" spc="-113">
                <a:solidFill>
                  <a:srgbClr val="ED3810"/>
                </a:solidFill>
                <a:latin typeface="DM Sans"/>
                <a:ea typeface="DM Sans"/>
                <a:cs typeface="DM Sans"/>
                <a:sym typeface="DM Sans"/>
              </a:rPr>
              <a:t>Including concepts of slope and y-intercept for higher level standards</a:t>
            </a:r>
          </a:p>
        </p:txBody>
      </p:sp>
      <p:sp>
        <p:nvSpPr>
          <p:cNvPr name="TextBox 21" id="21"/>
          <p:cNvSpPr txBox="true"/>
          <p:nvPr/>
        </p:nvSpPr>
        <p:spPr>
          <a:xfrm rot="0">
            <a:off x="2761415" y="140701"/>
            <a:ext cx="12640601" cy="596901"/>
          </a:xfrm>
          <a:prstGeom prst="rect">
            <a:avLst/>
          </a:prstGeom>
        </p:spPr>
        <p:txBody>
          <a:bodyPr anchor="t" rtlCol="false" tIns="0" lIns="0" bIns="0" rIns="0">
            <a:spAutoFit/>
          </a:bodyPr>
          <a:lstStyle/>
          <a:p>
            <a:pPr algn="ctr">
              <a:lnSpc>
                <a:spcPts val="4899"/>
              </a:lnSpc>
              <a:spcBef>
                <a:spcPct val="0"/>
              </a:spcBef>
            </a:pPr>
            <a:r>
              <a:rPr lang="en-US" sz="3499" spc="1210">
                <a:solidFill>
                  <a:srgbClr val="F6F4EA"/>
                </a:solidFill>
                <a:latin typeface="DM Sans"/>
                <a:ea typeface="DM Sans"/>
                <a:cs typeface="DM Sans"/>
                <a:sym typeface="DM Sans"/>
              </a:rPr>
              <a:t>- YOUR PERFECT SLICE IS WAITING</a:t>
            </a:r>
            <a:r>
              <a:rPr lang="en-US" sz="3499" spc="1210">
                <a:solidFill>
                  <a:srgbClr val="F6F4EA"/>
                </a:solidFill>
                <a:latin typeface="DM Sans"/>
                <a:ea typeface="DM Sans"/>
                <a:cs typeface="DM Sans"/>
                <a:sym typeface="DM Sans"/>
              </a:rPr>
              <a:t>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11430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3" id="3"/>
          <p:cNvSpPr/>
          <p:nvPr/>
        </p:nvSpPr>
        <p:spPr>
          <a:xfrm flipH="false" flipV="false" rot="0">
            <a:off x="29718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4" id="4"/>
          <p:cNvSpPr/>
          <p:nvPr/>
        </p:nvSpPr>
        <p:spPr>
          <a:xfrm flipH="false" flipV="false" rot="0">
            <a:off x="70866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5" id="5"/>
          <p:cNvSpPr/>
          <p:nvPr/>
        </p:nvSpPr>
        <p:spPr>
          <a:xfrm flipH="false" flipV="false" rot="0">
            <a:off x="112014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6" id="6"/>
          <p:cNvSpPr/>
          <p:nvPr/>
        </p:nvSpPr>
        <p:spPr>
          <a:xfrm flipH="false" flipV="false" rot="0">
            <a:off x="15316200" y="828930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7" id="7"/>
          <p:cNvSpPr/>
          <p:nvPr/>
        </p:nvSpPr>
        <p:spPr>
          <a:xfrm flipH="false" flipV="false" rot="0">
            <a:off x="-11430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8" id="8"/>
          <p:cNvSpPr/>
          <p:nvPr/>
        </p:nvSpPr>
        <p:spPr>
          <a:xfrm flipH="false" flipV="false" rot="0">
            <a:off x="29718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9" id="9"/>
          <p:cNvSpPr/>
          <p:nvPr/>
        </p:nvSpPr>
        <p:spPr>
          <a:xfrm flipH="false" flipV="false" rot="0">
            <a:off x="70866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10" id="10"/>
          <p:cNvSpPr/>
          <p:nvPr/>
        </p:nvSpPr>
        <p:spPr>
          <a:xfrm flipH="false" flipV="false" rot="0">
            <a:off x="112014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11" id="11"/>
          <p:cNvSpPr/>
          <p:nvPr/>
        </p:nvSpPr>
        <p:spPr>
          <a:xfrm flipH="false" flipV="false" rot="0">
            <a:off x="15316200" y="-96899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TextBox 12" id="12"/>
          <p:cNvSpPr txBox="true"/>
          <p:nvPr/>
        </p:nvSpPr>
        <p:spPr>
          <a:xfrm rot="-112790">
            <a:off x="4126136" y="1023938"/>
            <a:ext cx="9416503" cy="5367918"/>
          </a:xfrm>
          <a:prstGeom prst="rect">
            <a:avLst/>
          </a:prstGeom>
        </p:spPr>
        <p:txBody>
          <a:bodyPr anchor="t" rtlCol="false" tIns="0" lIns="0" bIns="0" rIns="0">
            <a:spAutoFit/>
          </a:bodyPr>
          <a:lstStyle/>
          <a:p>
            <a:pPr algn="ctr">
              <a:lnSpc>
                <a:spcPts val="41907"/>
              </a:lnSpc>
            </a:pPr>
            <a:r>
              <a:rPr lang="en-US" sz="29934">
                <a:solidFill>
                  <a:srgbClr val="ED3810"/>
                </a:solidFill>
                <a:latin typeface="Yellowtail"/>
                <a:ea typeface="Yellowtail"/>
                <a:cs typeface="Yellowtail"/>
                <a:sym typeface="Yellowtail"/>
              </a:rPr>
              <a:t>Thank</a:t>
            </a:r>
          </a:p>
        </p:txBody>
      </p:sp>
      <p:sp>
        <p:nvSpPr>
          <p:cNvPr name="TextBox 13" id="13"/>
          <p:cNvSpPr txBox="true"/>
          <p:nvPr/>
        </p:nvSpPr>
        <p:spPr>
          <a:xfrm rot="0">
            <a:off x="6797205" y="3769586"/>
            <a:ext cx="4693590" cy="3168438"/>
          </a:xfrm>
          <a:prstGeom prst="rect">
            <a:avLst/>
          </a:prstGeom>
        </p:spPr>
        <p:txBody>
          <a:bodyPr anchor="t" rtlCol="false" tIns="0" lIns="0" bIns="0" rIns="0">
            <a:spAutoFit/>
          </a:bodyPr>
          <a:lstStyle/>
          <a:p>
            <a:pPr algn="ctr">
              <a:lnSpc>
                <a:spcPts val="25911"/>
              </a:lnSpc>
            </a:pPr>
            <a:r>
              <a:rPr lang="en-US" sz="18508">
                <a:solidFill>
                  <a:srgbClr val="1A7446"/>
                </a:solidFill>
                <a:latin typeface="Tropika"/>
                <a:ea typeface="Tropika"/>
                <a:cs typeface="Tropika"/>
                <a:sym typeface="Tropika"/>
              </a:rPr>
              <a:t>YOU</a:t>
            </a:r>
          </a:p>
        </p:txBody>
      </p:sp>
      <p:sp>
        <p:nvSpPr>
          <p:cNvPr name="TextBox 14" id="14"/>
          <p:cNvSpPr txBox="true"/>
          <p:nvPr/>
        </p:nvSpPr>
        <p:spPr>
          <a:xfrm rot="0">
            <a:off x="3449975" y="6980519"/>
            <a:ext cx="11388051" cy="596901"/>
          </a:xfrm>
          <a:prstGeom prst="rect">
            <a:avLst/>
          </a:prstGeom>
        </p:spPr>
        <p:txBody>
          <a:bodyPr anchor="t" rtlCol="false" tIns="0" lIns="0" bIns="0" rIns="0">
            <a:spAutoFit/>
          </a:bodyPr>
          <a:lstStyle/>
          <a:p>
            <a:pPr algn="ctr">
              <a:lnSpc>
                <a:spcPts val="4899"/>
              </a:lnSpc>
              <a:spcBef>
                <a:spcPct val="0"/>
              </a:spcBef>
            </a:pPr>
            <a:r>
              <a:rPr lang="en-US" sz="3499">
                <a:solidFill>
                  <a:srgbClr val="ED3810"/>
                </a:solidFill>
                <a:latin typeface="DM Sans"/>
                <a:ea typeface="DM Sans"/>
                <a:cs typeface="DM Sans"/>
                <a:sym typeface="DM Sans"/>
              </a:rPr>
              <a:t>- PIZZA IS LIFE, SHARED ONE SLICE AT A TIM</a:t>
            </a:r>
            <a:r>
              <a:rPr lang="en-US" sz="3499">
                <a:solidFill>
                  <a:srgbClr val="ED3810"/>
                </a:solidFill>
                <a:latin typeface="DM Sans"/>
                <a:ea typeface="DM Sans"/>
                <a:cs typeface="DM Sans"/>
                <a:sym typeface="DM Sans"/>
              </a:rPr>
              <a:t>E -</a:t>
            </a:r>
          </a:p>
        </p:txBody>
      </p:sp>
      <p:sp>
        <p:nvSpPr>
          <p:cNvPr name="Freeform 15" id="15"/>
          <p:cNvSpPr/>
          <p:nvPr/>
        </p:nvSpPr>
        <p:spPr>
          <a:xfrm flipH="false" flipV="false" rot="0">
            <a:off x="3259287" y="3883310"/>
            <a:ext cx="1617046" cy="1703784"/>
          </a:xfrm>
          <a:custGeom>
            <a:avLst/>
            <a:gdLst/>
            <a:ahLst/>
            <a:cxnLst/>
            <a:rect r="r" b="b" t="t" l="l"/>
            <a:pathLst>
              <a:path h="1703784" w="1617046">
                <a:moveTo>
                  <a:pt x="0" y="0"/>
                </a:moveTo>
                <a:lnTo>
                  <a:pt x="1617046" y="0"/>
                </a:lnTo>
                <a:lnTo>
                  <a:pt x="1617046" y="1703785"/>
                </a:lnTo>
                <a:lnTo>
                  <a:pt x="0" y="170378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3628149" y="3826233"/>
            <a:ext cx="1617046" cy="1703784"/>
          </a:xfrm>
          <a:custGeom>
            <a:avLst/>
            <a:gdLst/>
            <a:ahLst/>
            <a:cxnLst/>
            <a:rect r="r" b="b" t="t" l="l"/>
            <a:pathLst>
              <a:path h="1703784" w="1617046">
                <a:moveTo>
                  <a:pt x="0" y="0"/>
                </a:moveTo>
                <a:lnTo>
                  <a:pt x="1617046" y="0"/>
                </a:lnTo>
                <a:lnTo>
                  <a:pt x="1617046" y="1703785"/>
                </a:lnTo>
                <a:lnTo>
                  <a:pt x="0" y="170378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1143000" y="-477082"/>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3" id="3"/>
          <p:cNvSpPr/>
          <p:nvPr/>
        </p:nvSpPr>
        <p:spPr>
          <a:xfrm flipH="false" flipV="false" rot="0">
            <a:off x="2971800" y="-477082"/>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4" id="4"/>
          <p:cNvSpPr/>
          <p:nvPr/>
        </p:nvSpPr>
        <p:spPr>
          <a:xfrm flipH="false" flipV="false" rot="0">
            <a:off x="7086600" y="-477082"/>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5" id="5"/>
          <p:cNvSpPr/>
          <p:nvPr/>
        </p:nvSpPr>
        <p:spPr>
          <a:xfrm flipH="false" flipV="false" rot="0">
            <a:off x="11201400" y="-477082"/>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6" id="6"/>
          <p:cNvSpPr/>
          <p:nvPr/>
        </p:nvSpPr>
        <p:spPr>
          <a:xfrm flipH="false" flipV="false" rot="0">
            <a:off x="15316200" y="-477082"/>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grpSp>
        <p:nvGrpSpPr>
          <p:cNvPr name="Group 7" id="7"/>
          <p:cNvGrpSpPr/>
          <p:nvPr/>
        </p:nvGrpSpPr>
        <p:grpSpPr>
          <a:xfrm rot="0">
            <a:off x="0" y="9319136"/>
            <a:ext cx="18288000" cy="1066149"/>
            <a:chOff x="0" y="0"/>
            <a:chExt cx="4816593" cy="280796"/>
          </a:xfrm>
        </p:grpSpPr>
        <p:sp>
          <p:nvSpPr>
            <p:cNvPr name="Freeform 8" id="8"/>
            <p:cNvSpPr/>
            <p:nvPr/>
          </p:nvSpPr>
          <p:spPr>
            <a:xfrm flipH="false" flipV="false" rot="0">
              <a:off x="0" y="0"/>
              <a:ext cx="4816592" cy="280796"/>
            </a:xfrm>
            <a:custGeom>
              <a:avLst/>
              <a:gdLst/>
              <a:ahLst/>
              <a:cxnLst/>
              <a:rect r="r" b="b" t="t" l="l"/>
              <a:pathLst>
                <a:path h="280796" w="4816592">
                  <a:moveTo>
                    <a:pt x="0" y="0"/>
                  </a:moveTo>
                  <a:lnTo>
                    <a:pt x="4816592" y="0"/>
                  </a:lnTo>
                  <a:lnTo>
                    <a:pt x="4816592" y="280796"/>
                  </a:lnTo>
                  <a:lnTo>
                    <a:pt x="0" y="280796"/>
                  </a:lnTo>
                  <a:close/>
                </a:path>
              </a:pathLst>
            </a:custGeom>
            <a:solidFill>
              <a:srgbClr val="ED3810"/>
            </a:solidFill>
          </p:spPr>
        </p:sp>
        <p:sp>
          <p:nvSpPr>
            <p:cNvPr name="TextBox 9" id="9"/>
            <p:cNvSpPr txBox="true"/>
            <p:nvPr/>
          </p:nvSpPr>
          <p:spPr>
            <a:xfrm>
              <a:off x="0" y="-38100"/>
              <a:ext cx="4816593" cy="318896"/>
            </a:xfrm>
            <a:prstGeom prst="rect">
              <a:avLst/>
            </a:prstGeom>
          </p:spPr>
          <p:txBody>
            <a:bodyPr anchor="ctr" rtlCol="false" tIns="50800" lIns="50800" bIns="50800" rIns="50800"/>
            <a:lstStyle/>
            <a:p>
              <a:pPr algn="ctr">
                <a:lnSpc>
                  <a:spcPts val="2659"/>
                </a:lnSpc>
                <a:spcBef>
                  <a:spcPct val="0"/>
                </a:spcBef>
              </a:pPr>
            </a:p>
          </p:txBody>
        </p:sp>
      </p:grpSp>
      <p:sp>
        <p:nvSpPr>
          <p:cNvPr name="TextBox 10" id="10"/>
          <p:cNvSpPr txBox="true"/>
          <p:nvPr/>
        </p:nvSpPr>
        <p:spPr>
          <a:xfrm rot="0">
            <a:off x="-2398902" y="887586"/>
            <a:ext cx="17631882" cy="2878114"/>
          </a:xfrm>
          <a:prstGeom prst="rect">
            <a:avLst/>
          </a:prstGeom>
        </p:spPr>
        <p:txBody>
          <a:bodyPr anchor="t" rtlCol="false" tIns="0" lIns="0" bIns="0" rIns="0">
            <a:spAutoFit/>
          </a:bodyPr>
          <a:lstStyle/>
          <a:p>
            <a:pPr algn="ctr">
              <a:lnSpc>
                <a:spcPts val="23538"/>
              </a:lnSpc>
            </a:pPr>
            <a:r>
              <a:rPr lang="en-US" sz="16813">
                <a:solidFill>
                  <a:srgbClr val="ED3810"/>
                </a:solidFill>
                <a:latin typeface="Tropika"/>
                <a:ea typeface="Tropika"/>
                <a:cs typeface="Tropika"/>
                <a:sym typeface="Tropika"/>
              </a:rPr>
              <a:t>BACKGROUND</a:t>
            </a:r>
          </a:p>
        </p:txBody>
      </p:sp>
      <p:sp>
        <p:nvSpPr>
          <p:cNvPr name="TextBox 11" id="11"/>
          <p:cNvSpPr txBox="true"/>
          <p:nvPr/>
        </p:nvSpPr>
        <p:spPr>
          <a:xfrm rot="0">
            <a:off x="337658" y="3765700"/>
            <a:ext cx="17662446" cy="5269230"/>
          </a:xfrm>
          <a:prstGeom prst="rect">
            <a:avLst/>
          </a:prstGeom>
        </p:spPr>
        <p:txBody>
          <a:bodyPr anchor="t" rtlCol="false" tIns="0" lIns="0" bIns="0" rIns="0">
            <a:spAutoFit/>
          </a:bodyPr>
          <a:lstStyle/>
          <a:p>
            <a:pPr algn="l" marL="647690" indent="-323845" lvl="1">
              <a:lnSpc>
                <a:spcPts val="3509"/>
              </a:lnSpc>
              <a:buFont typeface="Arial"/>
              <a:buChar char="•"/>
            </a:pPr>
            <a:r>
              <a:rPr lang="en-US" sz="2999" spc="-113">
                <a:solidFill>
                  <a:srgbClr val="ED3810"/>
                </a:solidFill>
                <a:latin typeface="DM Sans"/>
                <a:ea typeface="DM Sans"/>
                <a:cs typeface="DM Sans"/>
                <a:sym typeface="DM Sans"/>
              </a:rPr>
              <a:t>Authentic Learning Challenge</a:t>
            </a:r>
          </a:p>
          <a:p>
            <a:pPr algn="l" marL="647690" indent="-323845" lvl="1">
              <a:lnSpc>
                <a:spcPts val="3509"/>
              </a:lnSpc>
              <a:buFont typeface="Arial"/>
              <a:buChar char="•"/>
            </a:pPr>
            <a:r>
              <a:rPr lang="en-US" sz="2999" spc="-113">
                <a:solidFill>
                  <a:srgbClr val="ED3810"/>
                </a:solidFill>
                <a:latin typeface="DM Sans"/>
                <a:ea typeface="DM Sans"/>
                <a:cs typeface="DM Sans"/>
                <a:sym typeface="DM Sans"/>
              </a:rPr>
              <a:t>Extension of Equations Unit/Working with Two-Variables</a:t>
            </a:r>
          </a:p>
          <a:p>
            <a:pPr algn="l" marL="647690" indent="-323845" lvl="1">
              <a:lnSpc>
                <a:spcPts val="3509"/>
              </a:lnSpc>
              <a:buFont typeface="Arial"/>
              <a:buChar char="•"/>
            </a:pPr>
            <a:r>
              <a:rPr lang="en-US" sz="2999" spc="-113">
                <a:solidFill>
                  <a:srgbClr val="ED3810"/>
                </a:solidFill>
                <a:latin typeface="DM Sans"/>
                <a:ea typeface="DM Sans"/>
                <a:cs typeface="DM Sans"/>
                <a:sym typeface="DM Sans"/>
              </a:rPr>
              <a:t>The Standards Covered: </a:t>
            </a:r>
          </a:p>
          <a:p>
            <a:pPr algn="l">
              <a:lnSpc>
                <a:spcPts val="3509"/>
              </a:lnSpc>
            </a:pPr>
            <a:r>
              <a:rPr lang="en-US" sz="2999" spc="-113">
                <a:solidFill>
                  <a:srgbClr val="ED3810"/>
                </a:solidFill>
                <a:latin typeface="DM Sans"/>
                <a:ea typeface="DM Sans"/>
                <a:cs typeface="DM Sans"/>
                <a:sym typeface="DM Sans"/>
              </a:rPr>
              <a:t>6.EE.9 Use variables to represent two quantities in a real-world problem that change in relationship to one another; write an equation to express one quantity, thought of as the dependent variable, in terms of the other quantity, thought of as the independent variable. Analyze the relationship between the dependent and independent variables using graphs and tables, and relate these to the equation. 7.EE.4 Use variables to represent quantities in a real-world or mathematical problem, and construct simple equations and inequalities to solve problems by reasoning about the quantities. a. Solve word problems leading to equations of the form px + q = r and p(x + q) = r, where p, q, and r are specific rational numbers. Solve equations of these forms fluently. Compare an algebraic solution to an arithmetic solution, identifying the sequence of the operations used in each approach.</a:t>
            </a:r>
          </a:p>
        </p:txBody>
      </p:sp>
      <p:sp>
        <p:nvSpPr>
          <p:cNvPr name="Freeform 12" id="12"/>
          <p:cNvSpPr/>
          <p:nvPr/>
        </p:nvSpPr>
        <p:spPr>
          <a:xfrm flipH="false" flipV="false" rot="0">
            <a:off x="15558050" y="9477793"/>
            <a:ext cx="674553" cy="710736"/>
          </a:xfrm>
          <a:custGeom>
            <a:avLst/>
            <a:gdLst/>
            <a:ahLst/>
            <a:cxnLst/>
            <a:rect r="r" b="b" t="t" l="l"/>
            <a:pathLst>
              <a:path h="710736" w="674553">
                <a:moveTo>
                  <a:pt x="0" y="0"/>
                </a:moveTo>
                <a:lnTo>
                  <a:pt x="674552" y="0"/>
                </a:lnTo>
                <a:lnTo>
                  <a:pt x="674552" y="710735"/>
                </a:lnTo>
                <a:lnTo>
                  <a:pt x="0" y="7107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16441800" y="9477793"/>
            <a:ext cx="674553" cy="710736"/>
          </a:xfrm>
          <a:custGeom>
            <a:avLst/>
            <a:gdLst/>
            <a:ahLst/>
            <a:cxnLst/>
            <a:rect r="r" b="b" t="t" l="l"/>
            <a:pathLst>
              <a:path h="710736" w="674553">
                <a:moveTo>
                  <a:pt x="0" y="0"/>
                </a:moveTo>
                <a:lnTo>
                  <a:pt x="674553" y="0"/>
                </a:lnTo>
                <a:lnTo>
                  <a:pt x="674553" y="710735"/>
                </a:lnTo>
                <a:lnTo>
                  <a:pt x="0" y="7107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17325551" y="9477793"/>
            <a:ext cx="674553" cy="710736"/>
          </a:xfrm>
          <a:custGeom>
            <a:avLst/>
            <a:gdLst/>
            <a:ahLst/>
            <a:cxnLst/>
            <a:rect r="r" b="b" t="t" l="l"/>
            <a:pathLst>
              <a:path h="710736" w="674553">
                <a:moveTo>
                  <a:pt x="0" y="0"/>
                </a:moveTo>
                <a:lnTo>
                  <a:pt x="674553" y="0"/>
                </a:lnTo>
                <a:lnTo>
                  <a:pt x="674553" y="710735"/>
                </a:lnTo>
                <a:lnTo>
                  <a:pt x="0" y="7107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0">
            <a:off x="288278" y="9477793"/>
            <a:ext cx="674553" cy="710736"/>
          </a:xfrm>
          <a:custGeom>
            <a:avLst/>
            <a:gdLst/>
            <a:ahLst/>
            <a:cxnLst/>
            <a:rect r="r" b="b" t="t" l="l"/>
            <a:pathLst>
              <a:path h="710736" w="674553">
                <a:moveTo>
                  <a:pt x="0" y="0"/>
                </a:moveTo>
                <a:lnTo>
                  <a:pt x="674553" y="0"/>
                </a:lnTo>
                <a:lnTo>
                  <a:pt x="674553" y="710735"/>
                </a:lnTo>
                <a:lnTo>
                  <a:pt x="0" y="7107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6" id="16"/>
          <p:cNvSpPr/>
          <p:nvPr/>
        </p:nvSpPr>
        <p:spPr>
          <a:xfrm flipH="false" flipV="false" rot="0">
            <a:off x="1172029" y="9477793"/>
            <a:ext cx="674553" cy="710736"/>
          </a:xfrm>
          <a:custGeom>
            <a:avLst/>
            <a:gdLst/>
            <a:ahLst/>
            <a:cxnLst/>
            <a:rect r="r" b="b" t="t" l="l"/>
            <a:pathLst>
              <a:path h="710736" w="674553">
                <a:moveTo>
                  <a:pt x="0" y="0"/>
                </a:moveTo>
                <a:lnTo>
                  <a:pt x="674552" y="0"/>
                </a:lnTo>
                <a:lnTo>
                  <a:pt x="674552" y="710735"/>
                </a:lnTo>
                <a:lnTo>
                  <a:pt x="0" y="7107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false" flipV="false" rot="0">
            <a:off x="2055779" y="9477793"/>
            <a:ext cx="674553" cy="710736"/>
          </a:xfrm>
          <a:custGeom>
            <a:avLst/>
            <a:gdLst/>
            <a:ahLst/>
            <a:cxnLst/>
            <a:rect r="r" b="b" t="t" l="l"/>
            <a:pathLst>
              <a:path h="710736" w="674553">
                <a:moveTo>
                  <a:pt x="0" y="0"/>
                </a:moveTo>
                <a:lnTo>
                  <a:pt x="674553" y="0"/>
                </a:lnTo>
                <a:lnTo>
                  <a:pt x="674553" y="710735"/>
                </a:lnTo>
                <a:lnTo>
                  <a:pt x="0" y="7107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8" id="18"/>
          <p:cNvSpPr txBox="true"/>
          <p:nvPr/>
        </p:nvSpPr>
        <p:spPr>
          <a:xfrm rot="0">
            <a:off x="2939882" y="9520422"/>
            <a:ext cx="12293098" cy="596901"/>
          </a:xfrm>
          <a:prstGeom prst="rect">
            <a:avLst/>
          </a:prstGeom>
        </p:spPr>
        <p:txBody>
          <a:bodyPr anchor="t" rtlCol="false" tIns="0" lIns="0" bIns="0" rIns="0">
            <a:spAutoFit/>
          </a:bodyPr>
          <a:lstStyle/>
          <a:p>
            <a:pPr algn="ctr">
              <a:lnSpc>
                <a:spcPts val="4899"/>
              </a:lnSpc>
              <a:spcBef>
                <a:spcPct val="0"/>
              </a:spcBef>
            </a:pPr>
            <a:r>
              <a:rPr lang="en-US" sz="3499" spc="402">
                <a:solidFill>
                  <a:srgbClr val="F6F4EA"/>
                </a:solidFill>
                <a:latin typeface="DM Sans"/>
                <a:ea typeface="DM Sans"/>
                <a:cs typeface="DM Sans"/>
                <a:sym typeface="DM Sans"/>
              </a:rPr>
              <a:t>- </a:t>
            </a:r>
            <a:r>
              <a:rPr lang="en-US" sz="3499" spc="402">
                <a:solidFill>
                  <a:srgbClr val="F6F4EA"/>
                </a:solidFill>
                <a:latin typeface="DM Sans"/>
                <a:ea typeface="DM Sans"/>
                <a:cs typeface="DM Sans"/>
                <a:sym typeface="DM Sans"/>
              </a:rPr>
              <a:t>PIZZA CONNECTS PEOPLE THROUGH FLAVOR </a:t>
            </a:r>
            <a:r>
              <a:rPr lang="en-US" sz="3499" spc="402">
                <a:solidFill>
                  <a:srgbClr val="F6F4EA"/>
                </a:solidFill>
                <a:latin typeface="DM Sans"/>
                <a:ea typeface="DM Sans"/>
                <a:cs typeface="DM Sans"/>
                <a:sym typeface="DM Sans"/>
              </a:rPr>
              <a:t>-</a:t>
            </a:r>
          </a:p>
        </p:txBody>
      </p:sp>
      <p:sp>
        <p:nvSpPr>
          <p:cNvPr name="Freeform 19" id="19"/>
          <p:cNvSpPr/>
          <p:nvPr/>
        </p:nvSpPr>
        <p:spPr>
          <a:xfrm flipH="false" flipV="false" rot="0">
            <a:off x="12201619" y="1520613"/>
            <a:ext cx="2689444" cy="2640545"/>
          </a:xfrm>
          <a:custGeom>
            <a:avLst/>
            <a:gdLst/>
            <a:ahLst/>
            <a:cxnLst/>
            <a:rect r="r" b="b" t="t" l="l"/>
            <a:pathLst>
              <a:path h="2640545" w="2689444">
                <a:moveTo>
                  <a:pt x="0" y="0"/>
                </a:moveTo>
                <a:lnTo>
                  <a:pt x="2689444" y="0"/>
                </a:lnTo>
                <a:lnTo>
                  <a:pt x="2689444" y="2640544"/>
                </a:lnTo>
                <a:lnTo>
                  <a:pt x="0" y="2640544"/>
                </a:lnTo>
                <a:lnTo>
                  <a:pt x="0" y="0"/>
                </a:lnTo>
                <a:close/>
              </a:path>
            </a:pathLst>
          </a:custGeom>
          <a:blipFill>
            <a:blip r:embed="rId6"/>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77082"/>
            <a:ext cx="7390526" cy="3588027"/>
          </a:xfrm>
          <a:custGeom>
            <a:avLst/>
            <a:gdLst/>
            <a:ahLst/>
            <a:cxnLst/>
            <a:rect r="r" b="b" t="t" l="l"/>
            <a:pathLst>
              <a:path h="3588027" w="7390526">
                <a:moveTo>
                  <a:pt x="0" y="0"/>
                </a:moveTo>
                <a:lnTo>
                  <a:pt x="7390526" y="0"/>
                </a:lnTo>
                <a:lnTo>
                  <a:pt x="7390526" y="3588027"/>
                </a:lnTo>
                <a:lnTo>
                  <a:pt x="0" y="3588027"/>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3" id="3"/>
          <p:cNvSpPr/>
          <p:nvPr/>
        </p:nvSpPr>
        <p:spPr>
          <a:xfrm flipH="false" flipV="false" rot="0">
            <a:off x="1028700" y="3110945"/>
            <a:ext cx="7390526" cy="3588027"/>
          </a:xfrm>
          <a:custGeom>
            <a:avLst/>
            <a:gdLst/>
            <a:ahLst/>
            <a:cxnLst/>
            <a:rect r="r" b="b" t="t" l="l"/>
            <a:pathLst>
              <a:path h="3588027" w="7390526">
                <a:moveTo>
                  <a:pt x="0" y="0"/>
                </a:moveTo>
                <a:lnTo>
                  <a:pt x="7390526" y="0"/>
                </a:lnTo>
                <a:lnTo>
                  <a:pt x="7390526" y="3588028"/>
                </a:lnTo>
                <a:lnTo>
                  <a:pt x="0" y="3588028"/>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4" id="4"/>
          <p:cNvSpPr/>
          <p:nvPr/>
        </p:nvSpPr>
        <p:spPr>
          <a:xfrm flipH="false" flipV="false" rot="0">
            <a:off x="1028700" y="6698973"/>
            <a:ext cx="7390526" cy="3588027"/>
          </a:xfrm>
          <a:custGeom>
            <a:avLst/>
            <a:gdLst/>
            <a:ahLst/>
            <a:cxnLst/>
            <a:rect r="r" b="b" t="t" l="l"/>
            <a:pathLst>
              <a:path h="3588027" w="7390526">
                <a:moveTo>
                  <a:pt x="0" y="0"/>
                </a:moveTo>
                <a:lnTo>
                  <a:pt x="7390526" y="0"/>
                </a:lnTo>
                <a:lnTo>
                  <a:pt x="7390526" y="3588027"/>
                </a:lnTo>
                <a:lnTo>
                  <a:pt x="0" y="3588027"/>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grpSp>
        <p:nvGrpSpPr>
          <p:cNvPr name="Group 5" id="5"/>
          <p:cNvGrpSpPr/>
          <p:nvPr/>
        </p:nvGrpSpPr>
        <p:grpSpPr>
          <a:xfrm rot="0">
            <a:off x="-532875" y="0"/>
            <a:ext cx="1561575" cy="10491274"/>
            <a:chOff x="0" y="0"/>
            <a:chExt cx="411279" cy="2763134"/>
          </a:xfrm>
        </p:grpSpPr>
        <p:sp>
          <p:nvSpPr>
            <p:cNvPr name="Freeform 6" id="6"/>
            <p:cNvSpPr/>
            <p:nvPr/>
          </p:nvSpPr>
          <p:spPr>
            <a:xfrm flipH="false" flipV="false" rot="0">
              <a:off x="0" y="0"/>
              <a:ext cx="411279" cy="2763134"/>
            </a:xfrm>
            <a:custGeom>
              <a:avLst/>
              <a:gdLst/>
              <a:ahLst/>
              <a:cxnLst/>
              <a:rect r="r" b="b" t="t" l="l"/>
              <a:pathLst>
                <a:path h="2763134" w="411279">
                  <a:moveTo>
                    <a:pt x="0" y="0"/>
                  </a:moveTo>
                  <a:lnTo>
                    <a:pt x="411279" y="0"/>
                  </a:lnTo>
                  <a:lnTo>
                    <a:pt x="411279" y="2763134"/>
                  </a:lnTo>
                  <a:lnTo>
                    <a:pt x="0" y="2763134"/>
                  </a:lnTo>
                  <a:close/>
                </a:path>
              </a:pathLst>
            </a:custGeom>
            <a:solidFill>
              <a:srgbClr val="ED3810"/>
            </a:solidFill>
          </p:spPr>
        </p:sp>
        <p:sp>
          <p:nvSpPr>
            <p:cNvPr name="TextBox 7" id="7"/>
            <p:cNvSpPr txBox="true"/>
            <p:nvPr/>
          </p:nvSpPr>
          <p:spPr>
            <a:xfrm>
              <a:off x="0" y="-38100"/>
              <a:ext cx="411279" cy="2801234"/>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895661" y="1118261"/>
            <a:ext cx="5588232" cy="8254753"/>
            <a:chOff x="0" y="0"/>
            <a:chExt cx="865763" cy="1278877"/>
          </a:xfrm>
        </p:grpSpPr>
        <p:sp>
          <p:nvSpPr>
            <p:cNvPr name="Freeform 9" id="9"/>
            <p:cNvSpPr/>
            <p:nvPr/>
          </p:nvSpPr>
          <p:spPr>
            <a:xfrm flipH="false" flipV="false" rot="0">
              <a:off x="0" y="0"/>
              <a:ext cx="865763" cy="1278877"/>
            </a:xfrm>
            <a:custGeom>
              <a:avLst/>
              <a:gdLst/>
              <a:ahLst/>
              <a:cxnLst/>
              <a:rect r="r" b="b" t="t" l="l"/>
              <a:pathLst>
                <a:path h="1278877" w="865763">
                  <a:moveTo>
                    <a:pt x="81738" y="0"/>
                  </a:moveTo>
                  <a:lnTo>
                    <a:pt x="784025" y="0"/>
                  </a:lnTo>
                  <a:cubicBezTo>
                    <a:pt x="829168" y="0"/>
                    <a:pt x="865763" y="36596"/>
                    <a:pt x="865763" y="81738"/>
                  </a:cubicBezTo>
                  <a:lnTo>
                    <a:pt x="865763" y="1197139"/>
                  </a:lnTo>
                  <a:cubicBezTo>
                    <a:pt x="865763" y="1218817"/>
                    <a:pt x="857152" y="1239608"/>
                    <a:pt x="841823" y="1254937"/>
                  </a:cubicBezTo>
                  <a:cubicBezTo>
                    <a:pt x="826494" y="1270266"/>
                    <a:pt x="805703" y="1278877"/>
                    <a:pt x="784025" y="1278877"/>
                  </a:cubicBezTo>
                  <a:lnTo>
                    <a:pt x="81738" y="1278877"/>
                  </a:lnTo>
                  <a:cubicBezTo>
                    <a:pt x="36596" y="1278877"/>
                    <a:pt x="0" y="1242282"/>
                    <a:pt x="0" y="1197139"/>
                  </a:cubicBezTo>
                  <a:lnTo>
                    <a:pt x="0" y="81738"/>
                  </a:lnTo>
                  <a:cubicBezTo>
                    <a:pt x="0" y="36596"/>
                    <a:pt x="36596" y="0"/>
                    <a:pt x="81738" y="0"/>
                  </a:cubicBezTo>
                  <a:close/>
                </a:path>
              </a:pathLst>
            </a:custGeom>
            <a:blipFill>
              <a:blip r:embed="rId4"/>
              <a:stretch>
                <a:fillRect l="-1608" t="0" r="-1608" b="0"/>
              </a:stretch>
            </a:blipFill>
            <a:ln w="247650" cap="rnd">
              <a:solidFill>
                <a:srgbClr val="FFB800"/>
              </a:solidFill>
              <a:prstDash val="solid"/>
              <a:round/>
            </a:ln>
          </p:spPr>
        </p:sp>
      </p:grpSp>
      <p:sp>
        <p:nvSpPr>
          <p:cNvPr name="Freeform 10" id="10"/>
          <p:cNvSpPr/>
          <p:nvPr/>
        </p:nvSpPr>
        <p:spPr>
          <a:xfrm flipH="false" flipV="false" rot="0">
            <a:off x="13645958" y="8492986"/>
            <a:ext cx="998090" cy="1051627"/>
          </a:xfrm>
          <a:custGeom>
            <a:avLst/>
            <a:gdLst/>
            <a:ahLst/>
            <a:cxnLst/>
            <a:rect r="r" b="b" t="t" l="l"/>
            <a:pathLst>
              <a:path h="1051627" w="998090">
                <a:moveTo>
                  <a:pt x="0" y="0"/>
                </a:moveTo>
                <a:lnTo>
                  <a:pt x="998090" y="0"/>
                </a:lnTo>
                <a:lnTo>
                  <a:pt x="998090" y="1051628"/>
                </a:lnTo>
                <a:lnTo>
                  <a:pt x="0" y="105162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4953584" y="8492986"/>
            <a:ext cx="998090" cy="1051627"/>
          </a:xfrm>
          <a:custGeom>
            <a:avLst/>
            <a:gdLst/>
            <a:ahLst/>
            <a:cxnLst/>
            <a:rect r="r" b="b" t="t" l="l"/>
            <a:pathLst>
              <a:path h="1051627" w="998090">
                <a:moveTo>
                  <a:pt x="0" y="0"/>
                </a:moveTo>
                <a:lnTo>
                  <a:pt x="998090" y="0"/>
                </a:lnTo>
                <a:lnTo>
                  <a:pt x="998090" y="1051628"/>
                </a:lnTo>
                <a:lnTo>
                  <a:pt x="0" y="105162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16261210" y="8492986"/>
            <a:ext cx="998090" cy="1051627"/>
          </a:xfrm>
          <a:custGeom>
            <a:avLst/>
            <a:gdLst/>
            <a:ahLst/>
            <a:cxnLst/>
            <a:rect r="r" b="b" t="t" l="l"/>
            <a:pathLst>
              <a:path h="1051627" w="998090">
                <a:moveTo>
                  <a:pt x="0" y="0"/>
                </a:moveTo>
                <a:lnTo>
                  <a:pt x="998090" y="0"/>
                </a:lnTo>
                <a:lnTo>
                  <a:pt x="998090" y="1051628"/>
                </a:lnTo>
                <a:lnTo>
                  <a:pt x="0" y="105162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0">
            <a:off x="148943" y="146367"/>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148943" y="9373014"/>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5" id="15"/>
          <p:cNvSpPr txBox="true"/>
          <p:nvPr/>
        </p:nvSpPr>
        <p:spPr>
          <a:xfrm rot="0">
            <a:off x="8925208" y="-196533"/>
            <a:ext cx="8478850" cy="3071258"/>
          </a:xfrm>
          <a:prstGeom prst="rect">
            <a:avLst/>
          </a:prstGeom>
        </p:spPr>
        <p:txBody>
          <a:bodyPr anchor="t" rtlCol="false" tIns="0" lIns="0" bIns="0" rIns="0">
            <a:spAutoFit/>
          </a:bodyPr>
          <a:lstStyle/>
          <a:p>
            <a:pPr algn="l">
              <a:lnSpc>
                <a:spcPts val="25143"/>
              </a:lnSpc>
            </a:pPr>
            <a:r>
              <a:rPr lang="en-US" sz="17959">
                <a:solidFill>
                  <a:srgbClr val="ED3810"/>
                </a:solidFill>
                <a:latin typeface="Tropika"/>
                <a:ea typeface="Tropika"/>
                <a:cs typeface="Tropika"/>
                <a:sym typeface="Tropika"/>
              </a:rPr>
              <a:t>THE</a:t>
            </a:r>
          </a:p>
        </p:txBody>
      </p:sp>
      <p:sp>
        <p:nvSpPr>
          <p:cNvPr name="TextBox 16" id="16"/>
          <p:cNvSpPr txBox="true"/>
          <p:nvPr/>
        </p:nvSpPr>
        <p:spPr>
          <a:xfrm rot="-112790">
            <a:off x="8967889" y="754322"/>
            <a:ext cx="8208170" cy="3956032"/>
          </a:xfrm>
          <a:prstGeom prst="rect">
            <a:avLst/>
          </a:prstGeom>
        </p:spPr>
        <p:txBody>
          <a:bodyPr anchor="t" rtlCol="false" tIns="0" lIns="0" bIns="0" rIns="0">
            <a:spAutoFit/>
          </a:bodyPr>
          <a:lstStyle/>
          <a:p>
            <a:pPr algn="l">
              <a:lnSpc>
                <a:spcPts val="30801"/>
              </a:lnSpc>
            </a:pPr>
            <a:r>
              <a:rPr lang="en-US" sz="22000">
                <a:solidFill>
                  <a:srgbClr val="1A7446"/>
                </a:solidFill>
                <a:latin typeface="Yellowtail"/>
                <a:ea typeface="Yellowtail"/>
                <a:cs typeface="Yellowtail"/>
                <a:sym typeface="Yellowtail"/>
              </a:rPr>
              <a:t>Question</a:t>
            </a:r>
          </a:p>
        </p:txBody>
      </p:sp>
      <p:sp>
        <p:nvSpPr>
          <p:cNvPr name="TextBox 17" id="17"/>
          <p:cNvSpPr txBox="true"/>
          <p:nvPr/>
        </p:nvSpPr>
        <p:spPr>
          <a:xfrm rot="0">
            <a:off x="8925208" y="4853443"/>
            <a:ext cx="8730972" cy="3271456"/>
          </a:xfrm>
          <a:prstGeom prst="rect">
            <a:avLst/>
          </a:prstGeom>
        </p:spPr>
        <p:txBody>
          <a:bodyPr anchor="t" rtlCol="false" tIns="0" lIns="0" bIns="0" rIns="0">
            <a:spAutoFit/>
          </a:bodyPr>
          <a:lstStyle/>
          <a:p>
            <a:pPr algn="just">
              <a:lnSpc>
                <a:spcPts val="5849"/>
              </a:lnSpc>
            </a:pPr>
            <a:r>
              <a:rPr lang="en-US" sz="4999" spc="-189">
                <a:solidFill>
                  <a:srgbClr val="ED3810"/>
                </a:solidFill>
                <a:latin typeface="DM Sans"/>
                <a:ea typeface="DM Sans"/>
                <a:cs typeface="DM Sans"/>
                <a:sym typeface="DM Sans"/>
              </a:rPr>
              <a:t>When you want pizza, where do you go? How do you know which place has the best deal? The best pizza?</a:t>
            </a:r>
          </a:p>
          <a:p>
            <a:pPr algn="just">
              <a:lnSpc>
                <a:spcPts val="2690"/>
              </a:lnSpc>
            </a:pPr>
          </a:p>
        </p:txBody>
      </p:sp>
      <p:sp>
        <p:nvSpPr>
          <p:cNvPr name="TextBox 18" id="18"/>
          <p:cNvSpPr txBox="true"/>
          <p:nvPr/>
        </p:nvSpPr>
        <p:spPr>
          <a:xfrm rot="-5400000">
            <a:off x="-3485924" y="4845050"/>
            <a:ext cx="7877611" cy="596901"/>
          </a:xfrm>
          <a:prstGeom prst="rect">
            <a:avLst/>
          </a:prstGeom>
        </p:spPr>
        <p:txBody>
          <a:bodyPr anchor="t" rtlCol="false" tIns="0" lIns="0" bIns="0" rIns="0">
            <a:spAutoFit/>
          </a:bodyPr>
          <a:lstStyle/>
          <a:p>
            <a:pPr algn="ctr">
              <a:lnSpc>
                <a:spcPts val="4899"/>
              </a:lnSpc>
              <a:spcBef>
                <a:spcPct val="0"/>
              </a:spcBef>
            </a:pPr>
            <a:r>
              <a:rPr lang="en-US" sz="3499" spc="703">
                <a:solidFill>
                  <a:srgbClr val="F6F4EA"/>
                </a:solidFill>
                <a:latin typeface="DM Sans"/>
                <a:ea typeface="DM Sans"/>
                <a:cs typeface="DM Sans"/>
                <a:sym typeface="DM Sans"/>
              </a:rPr>
              <a:t>- A SLICE FOR EVERYONE</a:t>
            </a:r>
            <a:r>
              <a:rPr lang="en-US" sz="3499" spc="703">
                <a:solidFill>
                  <a:srgbClr val="F6F4EA"/>
                </a:solidFill>
                <a:latin typeface="DM Sans"/>
                <a:ea typeface="DM Sans"/>
                <a:cs typeface="DM Sans"/>
                <a:sym typeface="DM Sans"/>
              </a:rPr>
              <a:t> -</a:t>
            </a:r>
          </a:p>
        </p:txBody>
      </p:sp>
      <p:sp>
        <p:nvSpPr>
          <p:cNvPr name="TextBox 19" id="19"/>
          <p:cNvSpPr txBox="true"/>
          <p:nvPr/>
        </p:nvSpPr>
        <p:spPr>
          <a:xfrm rot="0">
            <a:off x="8695451" y="9210675"/>
            <a:ext cx="2637175" cy="495301"/>
          </a:xfrm>
          <a:prstGeom prst="rect">
            <a:avLst/>
          </a:prstGeom>
        </p:spPr>
        <p:txBody>
          <a:bodyPr anchor="t" rtlCol="false" tIns="0" lIns="0" bIns="0" rIns="0">
            <a:spAutoFit/>
          </a:bodyPr>
          <a:lstStyle/>
          <a:p>
            <a:pPr algn="ctr">
              <a:lnSpc>
                <a:spcPts val="4199"/>
              </a:lnSpc>
              <a:spcBef>
                <a:spcPct val="0"/>
              </a:spcBef>
            </a:pPr>
            <a:r>
              <a:rPr lang="en-US" sz="2999" u="sng">
                <a:solidFill>
                  <a:srgbClr val="000000"/>
                </a:solidFill>
                <a:latin typeface="Canva Sans"/>
                <a:ea typeface="Canva Sans"/>
                <a:cs typeface="Canva Sans"/>
                <a:sym typeface="Canva Sans"/>
                <a:hlinkClick r:id="rId9" tooltip="https://docs.google.com/document/d/1qhVD9wICnkDUB2KN4KLz3jXZlJdBQVMFi_TaXddBamE/edit?usp=sharing"/>
              </a:rPr>
              <a:t>Project Packet</a:t>
            </a:r>
          </a:p>
        </p:txBody>
      </p:sp>
      <p:sp>
        <p:nvSpPr>
          <p:cNvPr name="TextBox 20" id="20"/>
          <p:cNvSpPr txBox="true"/>
          <p:nvPr/>
        </p:nvSpPr>
        <p:spPr>
          <a:xfrm rot="0">
            <a:off x="8695451" y="8523499"/>
            <a:ext cx="2404289" cy="495301"/>
          </a:xfrm>
          <a:prstGeom prst="rect">
            <a:avLst/>
          </a:prstGeom>
        </p:spPr>
        <p:txBody>
          <a:bodyPr anchor="t" rtlCol="false" tIns="0" lIns="0" bIns="0" rIns="0">
            <a:spAutoFit/>
          </a:bodyPr>
          <a:lstStyle/>
          <a:p>
            <a:pPr algn="ctr">
              <a:lnSpc>
                <a:spcPts val="4199"/>
              </a:lnSpc>
              <a:spcBef>
                <a:spcPct val="0"/>
              </a:spcBef>
            </a:pPr>
            <a:r>
              <a:rPr lang="en-US" sz="2999" u="sng">
                <a:solidFill>
                  <a:srgbClr val="000000"/>
                </a:solidFill>
                <a:latin typeface="Canva Sans"/>
                <a:ea typeface="Canva Sans"/>
                <a:cs typeface="Canva Sans"/>
                <a:sym typeface="Canva Sans"/>
                <a:hlinkClick r:id="rId10" tooltip="https://docs.google.com/document/d/10fCh360zUee3tPYlAM6Yvvy-vSTT-hw4JNbuFRGtCS8/edit?usp=sharing"/>
              </a:rPr>
              <a:t>Intro Activity</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grpSp>
        <p:nvGrpSpPr>
          <p:cNvPr name="Group 2" id="2"/>
          <p:cNvGrpSpPr/>
          <p:nvPr/>
        </p:nvGrpSpPr>
        <p:grpSpPr>
          <a:xfrm rot="0">
            <a:off x="-660291" y="6833622"/>
            <a:ext cx="19608582" cy="306950"/>
            <a:chOff x="0" y="0"/>
            <a:chExt cx="5164400" cy="80843"/>
          </a:xfrm>
        </p:grpSpPr>
        <p:sp>
          <p:nvSpPr>
            <p:cNvPr name="Freeform 3" id="3"/>
            <p:cNvSpPr/>
            <p:nvPr/>
          </p:nvSpPr>
          <p:spPr>
            <a:xfrm flipH="false" flipV="false" rot="0">
              <a:off x="0" y="0"/>
              <a:ext cx="5164400" cy="80843"/>
            </a:xfrm>
            <a:custGeom>
              <a:avLst/>
              <a:gdLst/>
              <a:ahLst/>
              <a:cxnLst/>
              <a:rect r="r" b="b" t="t" l="l"/>
              <a:pathLst>
                <a:path h="80843" w="5164400">
                  <a:moveTo>
                    <a:pt x="0" y="0"/>
                  </a:moveTo>
                  <a:lnTo>
                    <a:pt x="5164400" y="0"/>
                  </a:lnTo>
                  <a:lnTo>
                    <a:pt x="5164400" y="80843"/>
                  </a:lnTo>
                  <a:lnTo>
                    <a:pt x="0" y="80843"/>
                  </a:lnTo>
                  <a:close/>
                </a:path>
              </a:pathLst>
            </a:custGeom>
            <a:solidFill>
              <a:srgbClr val="1A7446"/>
            </a:solidFill>
          </p:spPr>
        </p:sp>
        <p:sp>
          <p:nvSpPr>
            <p:cNvPr name="TextBox 4" id="4"/>
            <p:cNvSpPr txBox="true"/>
            <p:nvPr/>
          </p:nvSpPr>
          <p:spPr>
            <a:xfrm>
              <a:off x="0" y="-38100"/>
              <a:ext cx="5164400" cy="118943"/>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0" y="7126636"/>
            <a:ext cx="18288000" cy="3687640"/>
            <a:chOff x="0" y="0"/>
            <a:chExt cx="4816593" cy="971230"/>
          </a:xfrm>
        </p:grpSpPr>
        <p:sp>
          <p:nvSpPr>
            <p:cNvPr name="Freeform 6" id="6"/>
            <p:cNvSpPr/>
            <p:nvPr/>
          </p:nvSpPr>
          <p:spPr>
            <a:xfrm flipH="false" flipV="false" rot="0">
              <a:off x="0" y="0"/>
              <a:ext cx="4816592" cy="971230"/>
            </a:xfrm>
            <a:custGeom>
              <a:avLst/>
              <a:gdLst/>
              <a:ahLst/>
              <a:cxnLst/>
              <a:rect r="r" b="b" t="t" l="l"/>
              <a:pathLst>
                <a:path h="971230" w="4816592">
                  <a:moveTo>
                    <a:pt x="0" y="0"/>
                  </a:moveTo>
                  <a:lnTo>
                    <a:pt x="4816592" y="0"/>
                  </a:lnTo>
                  <a:lnTo>
                    <a:pt x="4816592" y="971230"/>
                  </a:lnTo>
                  <a:lnTo>
                    <a:pt x="0" y="971230"/>
                  </a:lnTo>
                  <a:close/>
                </a:path>
              </a:pathLst>
            </a:custGeom>
            <a:solidFill>
              <a:srgbClr val="ED3810"/>
            </a:solidFill>
          </p:spPr>
        </p:sp>
        <p:sp>
          <p:nvSpPr>
            <p:cNvPr name="TextBox 7" id="7"/>
            <p:cNvSpPr txBox="true"/>
            <p:nvPr/>
          </p:nvSpPr>
          <p:spPr>
            <a:xfrm>
              <a:off x="0" y="-38100"/>
              <a:ext cx="4816593" cy="1009330"/>
            </a:xfrm>
            <a:prstGeom prst="rect">
              <a:avLst/>
            </a:prstGeom>
          </p:spPr>
          <p:txBody>
            <a:bodyPr anchor="ctr" rtlCol="false" tIns="50800" lIns="50800" bIns="50800" rIns="50800"/>
            <a:lstStyle/>
            <a:p>
              <a:pPr algn="ctr">
                <a:lnSpc>
                  <a:spcPts val="2659"/>
                </a:lnSpc>
                <a:spcBef>
                  <a:spcPct val="0"/>
                </a:spcBef>
              </a:pPr>
            </a:p>
          </p:txBody>
        </p:sp>
      </p:grpSp>
      <p:sp>
        <p:nvSpPr>
          <p:cNvPr name="Freeform 8" id="8"/>
          <p:cNvSpPr/>
          <p:nvPr/>
        </p:nvSpPr>
        <p:spPr>
          <a:xfrm flipH="false" flipV="false" rot="0">
            <a:off x="-1143000" y="7126636"/>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9" id="9"/>
          <p:cNvSpPr/>
          <p:nvPr/>
        </p:nvSpPr>
        <p:spPr>
          <a:xfrm flipH="false" flipV="false" rot="0">
            <a:off x="2971800" y="7126636"/>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10" id="10"/>
          <p:cNvSpPr/>
          <p:nvPr/>
        </p:nvSpPr>
        <p:spPr>
          <a:xfrm flipH="false" flipV="false" rot="0">
            <a:off x="7086600" y="7126636"/>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11" id="11"/>
          <p:cNvSpPr/>
          <p:nvPr/>
        </p:nvSpPr>
        <p:spPr>
          <a:xfrm flipH="false" flipV="false" rot="0">
            <a:off x="-43207" y="0"/>
            <a:ext cx="3807068" cy="4011279"/>
          </a:xfrm>
          <a:custGeom>
            <a:avLst/>
            <a:gdLst/>
            <a:ahLst/>
            <a:cxnLst/>
            <a:rect r="r" b="b" t="t" l="l"/>
            <a:pathLst>
              <a:path h="4011279" w="3807068">
                <a:moveTo>
                  <a:pt x="0" y="0"/>
                </a:moveTo>
                <a:lnTo>
                  <a:pt x="3807068" y="0"/>
                </a:lnTo>
                <a:lnTo>
                  <a:pt x="3807068" y="4011279"/>
                </a:lnTo>
                <a:lnTo>
                  <a:pt x="0" y="401127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1470050" y="1652232"/>
            <a:ext cx="3003499" cy="3026196"/>
          </a:xfrm>
          <a:custGeom>
            <a:avLst/>
            <a:gdLst/>
            <a:ahLst/>
            <a:cxnLst/>
            <a:rect r="r" b="b" t="t" l="l"/>
            <a:pathLst>
              <a:path h="3026196" w="3003499">
                <a:moveTo>
                  <a:pt x="0" y="0"/>
                </a:moveTo>
                <a:lnTo>
                  <a:pt x="3003500" y="0"/>
                </a:lnTo>
                <a:lnTo>
                  <a:pt x="3003500" y="3026196"/>
                </a:lnTo>
                <a:lnTo>
                  <a:pt x="0" y="3026196"/>
                </a:lnTo>
                <a:lnTo>
                  <a:pt x="0" y="0"/>
                </a:lnTo>
                <a:close/>
              </a:path>
            </a:pathLst>
          </a:custGeom>
          <a:blipFill>
            <a:blip r:embed="rId6"/>
            <a:stretch>
              <a:fillRect l="0" t="0" r="0" b="0"/>
            </a:stretch>
          </a:blipFill>
        </p:spPr>
      </p:sp>
      <p:sp>
        <p:nvSpPr>
          <p:cNvPr name="Freeform 13" id="13"/>
          <p:cNvSpPr/>
          <p:nvPr/>
        </p:nvSpPr>
        <p:spPr>
          <a:xfrm flipH="false" flipV="false" rot="0">
            <a:off x="11201400" y="7126636"/>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14" id="14"/>
          <p:cNvSpPr/>
          <p:nvPr/>
        </p:nvSpPr>
        <p:spPr>
          <a:xfrm flipH="false" flipV="false" rot="0">
            <a:off x="15316200" y="7126636"/>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15" id="15"/>
          <p:cNvSpPr/>
          <p:nvPr/>
        </p:nvSpPr>
        <p:spPr>
          <a:xfrm flipH="false" flipV="false" rot="0">
            <a:off x="15571795" y="938019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16455546" y="938019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0">
            <a:off x="17339297" y="9380198"/>
            <a:ext cx="674553" cy="710736"/>
          </a:xfrm>
          <a:custGeom>
            <a:avLst/>
            <a:gdLst/>
            <a:ahLst/>
            <a:cxnLst/>
            <a:rect r="r" b="b" t="t" l="l"/>
            <a:pathLst>
              <a:path h="710736" w="674553">
                <a:moveTo>
                  <a:pt x="0" y="0"/>
                </a:moveTo>
                <a:lnTo>
                  <a:pt x="674552" y="0"/>
                </a:lnTo>
                <a:lnTo>
                  <a:pt x="674552" y="710736"/>
                </a:lnTo>
                <a:lnTo>
                  <a:pt x="0" y="7107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8" id="18"/>
          <p:cNvSpPr/>
          <p:nvPr/>
        </p:nvSpPr>
        <p:spPr>
          <a:xfrm flipH="false" flipV="false" rot="0">
            <a:off x="302023" y="938019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1185774" y="938019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2069525" y="938019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1" id="21"/>
          <p:cNvSpPr txBox="true"/>
          <p:nvPr/>
        </p:nvSpPr>
        <p:spPr>
          <a:xfrm rot="0">
            <a:off x="4641506" y="-276225"/>
            <a:ext cx="8416065" cy="2555358"/>
          </a:xfrm>
          <a:prstGeom prst="rect">
            <a:avLst/>
          </a:prstGeom>
        </p:spPr>
        <p:txBody>
          <a:bodyPr anchor="t" rtlCol="false" tIns="0" lIns="0" bIns="0" rIns="0">
            <a:spAutoFit/>
          </a:bodyPr>
          <a:lstStyle/>
          <a:p>
            <a:pPr algn="l">
              <a:lnSpc>
                <a:spcPts val="21003"/>
              </a:lnSpc>
            </a:pPr>
            <a:r>
              <a:rPr lang="en-US" sz="15002">
                <a:solidFill>
                  <a:srgbClr val="ED3810"/>
                </a:solidFill>
                <a:latin typeface="Tropika"/>
                <a:ea typeface="Tropika"/>
                <a:cs typeface="Tropika"/>
                <a:sym typeface="Tropika"/>
              </a:rPr>
              <a:t>HOW WE</a:t>
            </a:r>
          </a:p>
        </p:txBody>
      </p:sp>
      <p:sp>
        <p:nvSpPr>
          <p:cNvPr name="TextBox 22" id="22"/>
          <p:cNvSpPr txBox="true"/>
          <p:nvPr/>
        </p:nvSpPr>
        <p:spPr>
          <a:xfrm rot="-112790">
            <a:off x="7131592" y="210960"/>
            <a:ext cx="7670971" cy="4145285"/>
          </a:xfrm>
          <a:prstGeom prst="rect">
            <a:avLst/>
          </a:prstGeom>
        </p:spPr>
        <p:txBody>
          <a:bodyPr anchor="t" rtlCol="false" tIns="0" lIns="0" bIns="0" rIns="0">
            <a:spAutoFit/>
          </a:bodyPr>
          <a:lstStyle/>
          <a:p>
            <a:pPr algn="l">
              <a:lnSpc>
                <a:spcPts val="32244"/>
              </a:lnSpc>
            </a:pPr>
            <a:r>
              <a:rPr lang="en-US" sz="23031">
                <a:solidFill>
                  <a:srgbClr val="1A7446"/>
                </a:solidFill>
                <a:latin typeface="Yellowtail"/>
                <a:ea typeface="Yellowtail"/>
                <a:cs typeface="Yellowtail"/>
                <a:sym typeface="Yellowtail"/>
              </a:rPr>
              <a:t>Started</a:t>
            </a:r>
          </a:p>
        </p:txBody>
      </p:sp>
      <p:sp>
        <p:nvSpPr>
          <p:cNvPr name="TextBox 23" id="23"/>
          <p:cNvSpPr txBox="true"/>
          <p:nvPr/>
        </p:nvSpPr>
        <p:spPr>
          <a:xfrm rot="0">
            <a:off x="4224233" y="3617982"/>
            <a:ext cx="13035067" cy="2958465"/>
          </a:xfrm>
          <a:prstGeom prst="rect">
            <a:avLst/>
          </a:prstGeom>
        </p:spPr>
        <p:txBody>
          <a:bodyPr anchor="t" rtlCol="false" tIns="0" lIns="0" bIns="0" rIns="0">
            <a:spAutoFit/>
          </a:bodyPr>
          <a:lstStyle/>
          <a:p>
            <a:pPr algn="l">
              <a:lnSpc>
                <a:spcPts val="4679"/>
              </a:lnSpc>
            </a:pPr>
          </a:p>
          <a:p>
            <a:pPr algn="l" marL="863585" indent="-431792" lvl="1">
              <a:lnSpc>
                <a:spcPts val="4679"/>
              </a:lnSpc>
              <a:buFont typeface="Arial"/>
              <a:buChar char="•"/>
            </a:pPr>
            <a:r>
              <a:rPr lang="en-US" sz="3999" spc="-151">
                <a:solidFill>
                  <a:srgbClr val="ED3810"/>
                </a:solidFill>
                <a:latin typeface="DM Sans"/>
                <a:ea typeface="DM Sans"/>
                <a:cs typeface="DM Sans"/>
                <a:sym typeface="DM Sans"/>
              </a:rPr>
              <a:t>Day 1 Guest Speaker</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To introduce the project we had the owner of East of Chicago in Galion come talk with the class about being a small business owner, expenses and profits</a:t>
            </a:r>
          </a:p>
        </p:txBody>
      </p:sp>
      <p:sp>
        <p:nvSpPr>
          <p:cNvPr name="TextBox 24" id="24"/>
          <p:cNvSpPr txBox="true"/>
          <p:nvPr/>
        </p:nvSpPr>
        <p:spPr>
          <a:xfrm rot="0">
            <a:off x="3011388" y="9422828"/>
            <a:ext cx="12293098" cy="596901"/>
          </a:xfrm>
          <a:prstGeom prst="rect">
            <a:avLst/>
          </a:prstGeom>
        </p:spPr>
        <p:txBody>
          <a:bodyPr anchor="t" rtlCol="false" tIns="0" lIns="0" bIns="0" rIns="0">
            <a:spAutoFit/>
          </a:bodyPr>
          <a:lstStyle/>
          <a:p>
            <a:pPr algn="ctr">
              <a:lnSpc>
                <a:spcPts val="4899"/>
              </a:lnSpc>
              <a:spcBef>
                <a:spcPct val="0"/>
              </a:spcBef>
            </a:pPr>
            <a:r>
              <a:rPr lang="en-US" sz="3499" spc="216">
                <a:solidFill>
                  <a:srgbClr val="F6F4EA"/>
                </a:solidFill>
                <a:latin typeface="DM Sans"/>
                <a:ea typeface="DM Sans"/>
                <a:cs typeface="DM Sans"/>
                <a:sym typeface="DM Sans"/>
              </a:rPr>
              <a:t>- FROM HUMBLE FLATBREAD TO GLOBAL DELIGHT</a:t>
            </a:r>
            <a:r>
              <a:rPr lang="en-US" sz="3499" spc="216">
                <a:solidFill>
                  <a:srgbClr val="F6F4EA"/>
                </a:solidFill>
                <a:latin typeface="DM Sans"/>
                <a:ea typeface="DM Sans"/>
                <a:cs typeface="DM Sans"/>
                <a:sym typeface="DM Sans"/>
              </a:rPr>
              <a:t>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1901460" y="3923958"/>
            <a:ext cx="2484253" cy="2439084"/>
          </a:xfrm>
          <a:custGeom>
            <a:avLst/>
            <a:gdLst/>
            <a:ahLst/>
            <a:cxnLst/>
            <a:rect r="r" b="b" t="t" l="l"/>
            <a:pathLst>
              <a:path h="2439084" w="2484253">
                <a:moveTo>
                  <a:pt x="0" y="0"/>
                </a:moveTo>
                <a:lnTo>
                  <a:pt x="2484253" y="0"/>
                </a:lnTo>
                <a:lnTo>
                  <a:pt x="2484253" y="2439084"/>
                </a:lnTo>
                <a:lnTo>
                  <a:pt x="0" y="2439084"/>
                </a:lnTo>
                <a:lnTo>
                  <a:pt x="0" y="0"/>
                </a:lnTo>
                <a:close/>
              </a:path>
            </a:pathLst>
          </a:custGeom>
          <a:blipFill>
            <a:blip r:embed="rId2"/>
            <a:stretch>
              <a:fillRect l="0" t="0" r="0" b="0"/>
            </a:stretch>
          </a:blipFill>
        </p:spPr>
      </p:sp>
      <p:sp>
        <p:nvSpPr>
          <p:cNvPr name="Freeform 3" id="3"/>
          <p:cNvSpPr/>
          <p:nvPr/>
        </p:nvSpPr>
        <p:spPr>
          <a:xfrm flipH="false" flipV="false" rot="0">
            <a:off x="274770" y="1257179"/>
            <a:ext cx="2694024" cy="2714382"/>
          </a:xfrm>
          <a:custGeom>
            <a:avLst/>
            <a:gdLst/>
            <a:ahLst/>
            <a:cxnLst/>
            <a:rect r="r" b="b" t="t" l="l"/>
            <a:pathLst>
              <a:path h="2714382" w="2694024">
                <a:moveTo>
                  <a:pt x="0" y="0"/>
                </a:moveTo>
                <a:lnTo>
                  <a:pt x="2694023" y="0"/>
                </a:lnTo>
                <a:lnTo>
                  <a:pt x="2694023" y="2714381"/>
                </a:lnTo>
                <a:lnTo>
                  <a:pt x="0" y="2714381"/>
                </a:lnTo>
                <a:lnTo>
                  <a:pt x="0" y="0"/>
                </a:lnTo>
                <a:close/>
              </a:path>
            </a:pathLst>
          </a:custGeom>
          <a:blipFill>
            <a:blip r:embed="rId3"/>
            <a:stretch>
              <a:fillRect l="0" t="0" r="0" b="0"/>
            </a:stretch>
          </a:blipFill>
        </p:spPr>
      </p:sp>
      <p:grpSp>
        <p:nvGrpSpPr>
          <p:cNvPr name="Group 4" id="4"/>
          <p:cNvGrpSpPr/>
          <p:nvPr/>
        </p:nvGrpSpPr>
        <p:grpSpPr>
          <a:xfrm rot="0">
            <a:off x="0" y="-49018"/>
            <a:ext cx="18288000" cy="907679"/>
            <a:chOff x="0" y="0"/>
            <a:chExt cx="4816593" cy="239059"/>
          </a:xfrm>
        </p:grpSpPr>
        <p:sp>
          <p:nvSpPr>
            <p:cNvPr name="Freeform 5" id="5"/>
            <p:cNvSpPr/>
            <p:nvPr/>
          </p:nvSpPr>
          <p:spPr>
            <a:xfrm flipH="false" flipV="false" rot="0">
              <a:off x="0" y="0"/>
              <a:ext cx="4816592" cy="239059"/>
            </a:xfrm>
            <a:custGeom>
              <a:avLst/>
              <a:gdLst/>
              <a:ahLst/>
              <a:cxnLst/>
              <a:rect r="r" b="b" t="t" l="l"/>
              <a:pathLst>
                <a:path h="239059" w="4816592">
                  <a:moveTo>
                    <a:pt x="0" y="0"/>
                  </a:moveTo>
                  <a:lnTo>
                    <a:pt x="4816592" y="0"/>
                  </a:lnTo>
                  <a:lnTo>
                    <a:pt x="4816592" y="239059"/>
                  </a:lnTo>
                  <a:lnTo>
                    <a:pt x="0" y="239059"/>
                  </a:lnTo>
                  <a:close/>
                </a:path>
              </a:pathLst>
            </a:custGeom>
            <a:solidFill>
              <a:srgbClr val="ED3810"/>
            </a:solidFill>
          </p:spPr>
        </p:sp>
        <p:sp>
          <p:nvSpPr>
            <p:cNvPr name="TextBox 6" id="6"/>
            <p:cNvSpPr txBox="true"/>
            <p:nvPr/>
          </p:nvSpPr>
          <p:spPr>
            <a:xfrm>
              <a:off x="0" y="-38100"/>
              <a:ext cx="4816593" cy="277159"/>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0">
            <a:off x="-1143000" y="9326253"/>
            <a:ext cx="4114800" cy="1997695"/>
          </a:xfrm>
          <a:custGeom>
            <a:avLst/>
            <a:gdLst/>
            <a:ahLst/>
            <a:cxnLst/>
            <a:rect r="r" b="b" t="t" l="l"/>
            <a:pathLst>
              <a:path h="1997695" w="4114800">
                <a:moveTo>
                  <a:pt x="0" y="0"/>
                </a:moveTo>
                <a:lnTo>
                  <a:pt x="4114800" y="0"/>
                </a:lnTo>
                <a:lnTo>
                  <a:pt x="4114800" y="1997694"/>
                </a:lnTo>
                <a:lnTo>
                  <a:pt x="0" y="1997694"/>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8" id="8"/>
          <p:cNvSpPr/>
          <p:nvPr/>
        </p:nvSpPr>
        <p:spPr>
          <a:xfrm flipH="false" flipV="false" rot="0">
            <a:off x="2971800" y="9326253"/>
            <a:ext cx="4114800" cy="1997695"/>
          </a:xfrm>
          <a:custGeom>
            <a:avLst/>
            <a:gdLst/>
            <a:ahLst/>
            <a:cxnLst/>
            <a:rect r="r" b="b" t="t" l="l"/>
            <a:pathLst>
              <a:path h="1997695" w="4114800">
                <a:moveTo>
                  <a:pt x="0" y="0"/>
                </a:moveTo>
                <a:lnTo>
                  <a:pt x="4114800" y="0"/>
                </a:lnTo>
                <a:lnTo>
                  <a:pt x="4114800" y="1997694"/>
                </a:lnTo>
                <a:lnTo>
                  <a:pt x="0" y="1997694"/>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9" id="9"/>
          <p:cNvSpPr/>
          <p:nvPr/>
        </p:nvSpPr>
        <p:spPr>
          <a:xfrm flipH="false" flipV="false" rot="0">
            <a:off x="7086600" y="9326253"/>
            <a:ext cx="4114800" cy="1997695"/>
          </a:xfrm>
          <a:custGeom>
            <a:avLst/>
            <a:gdLst/>
            <a:ahLst/>
            <a:cxnLst/>
            <a:rect r="r" b="b" t="t" l="l"/>
            <a:pathLst>
              <a:path h="1997695" w="4114800">
                <a:moveTo>
                  <a:pt x="0" y="0"/>
                </a:moveTo>
                <a:lnTo>
                  <a:pt x="4114800" y="0"/>
                </a:lnTo>
                <a:lnTo>
                  <a:pt x="4114800" y="1997694"/>
                </a:lnTo>
                <a:lnTo>
                  <a:pt x="0" y="1997694"/>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10" id="10"/>
          <p:cNvSpPr/>
          <p:nvPr/>
        </p:nvSpPr>
        <p:spPr>
          <a:xfrm flipH="false" flipV="false" rot="0">
            <a:off x="11201400" y="9326253"/>
            <a:ext cx="4114800" cy="1997695"/>
          </a:xfrm>
          <a:custGeom>
            <a:avLst/>
            <a:gdLst/>
            <a:ahLst/>
            <a:cxnLst/>
            <a:rect r="r" b="b" t="t" l="l"/>
            <a:pathLst>
              <a:path h="1997695" w="4114800">
                <a:moveTo>
                  <a:pt x="0" y="0"/>
                </a:moveTo>
                <a:lnTo>
                  <a:pt x="4114800" y="0"/>
                </a:lnTo>
                <a:lnTo>
                  <a:pt x="4114800" y="1997694"/>
                </a:lnTo>
                <a:lnTo>
                  <a:pt x="0" y="1997694"/>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11" id="11"/>
          <p:cNvSpPr/>
          <p:nvPr/>
        </p:nvSpPr>
        <p:spPr>
          <a:xfrm flipH="false" flipV="false" rot="0">
            <a:off x="15316200" y="9326253"/>
            <a:ext cx="4114800" cy="1997695"/>
          </a:xfrm>
          <a:custGeom>
            <a:avLst/>
            <a:gdLst/>
            <a:ahLst/>
            <a:cxnLst/>
            <a:rect r="r" b="b" t="t" l="l"/>
            <a:pathLst>
              <a:path h="1997695" w="4114800">
                <a:moveTo>
                  <a:pt x="0" y="0"/>
                </a:moveTo>
                <a:lnTo>
                  <a:pt x="4114800" y="0"/>
                </a:lnTo>
                <a:lnTo>
                  <a:pt x="4114800" y="1997694"/>
                </a:lnTo>
                <a:lnTo>
                  <a:pt x="0" y="1997694"/>
                </a:lnTo>
                <a:lnTo>
                  <a:pt x="0" y="0"/>
                </a:lnTo>
                <a:close/>
              </a:path>
            </a:pathLst>
          </a:custGeom>
          <a:blipFill>
            <a:blip r:embed="rId4">
              <a:extLst>
                <a:ext uri="{96DAC541-7B7A-43D3-8B79-37D633B846F1}">
                  <asvg:svgBlip xmlns:asvg="http://schemas.microsoft.com/office/drawing/2016/SVG/main" r:embed="rId5"/>
                </a:ext>
              </a:extLst>
            </a:blip>
            <a:stretch>
              <a:fillRect l="0" t="-105977" r="0" b="0"/>
            </a:stretch>
          </a:blipFill>
        </p:spPr>
      </p:sp>
      <p:sp>
        <p:nvSpPr>
          <p:cNvPr name="Freeform 12" id="12"/>
          <p:cNvSpPr/>
          <p:nvPr/>
        </p:nvSpPr>
        <p:spPr>
          <a:xfrm flipH="false" flipV="false" rot="0">
            <a:off x="16043176" y="1101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16776007" y="1101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17508837" y="1101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156120" y="1101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888951" y="1101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1621781" y="110141"/>
            <a:ext cx="559358" cy="589362"/>
          </a:xfrm>
          <a:custGeom>
            <a:avLst/>
            <a:gdLst/>
            <a:ahLst/>
            <a:cxnLst/>
            <a:rect r="r" b="b" t="t" l="l"/>
            <a:pathLst>
              <a:path h="589362" w="559358">
                <a:moveTo>
                  <a:pt x="0" y="0"/>
                </a:moveTo>
                <a:lnTo>
                  <a:pt x="559358" y="0"/>
                </a:lnTo>
                <a:lnTo>
                  <a:pt x="559358" y="589361"/>
                </a:lnTo>
                <a:lnTo>
                  <a:pt x="0" y="58936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156120" y="6568528"/>
            <a:ext cx="2748037" cy="2552239"/>
          </a:xfrm>
          <a:custGeom>
            <a:avLst/>
            <a:gdLst/>
            <a:ahLst/>
            <a:cxnLst/>
            <a:rect r="r" b="b" t="t" l="l"/>
            <a:pathLst>
              <a:path h="2552239" w="2748037">
                <a:moveTo>
                  <a:pt x="0" y="0"/>
                </a:moveTo>
                <a:lnTo>
                  <a:pt x="2748037" y="0"/>
                </a:lnTo>
                <a:lnTo>
                  <a:pt x="2748037" y="2552239"/>
                </a:lnTo>
                <a:lnTo>
                  <a:pt x="0" y="2552239"/>
                </a:lnTo>
                <a:lnTo>
                  <a:pt x="0" y="0"/>
                </a:lnTo>
                <a:close/>
              </a:path>
            </a:pathLst>
          </a:custGeom>
          <a:blipFill>
            <a:blip r:embed="rId8"/>
            <a:stretch>
              <a:fillRect l="0" t="0" r="0" b="0"/>
            </a:stretch>
          </a:blipFill>
        </p:spPr>
      </p:sp>
      <p:sp>
        <p:nvSpPr>
          <p:cNvPr name="TextBox 19" id="19"/>
          <p:cNvSpPr txBox="true"/>
          <p:nvPr/>
        </p:nvSpPr>
        <p:spPr>
          <a:xfrm rot="0">
            <a:off x="3143587" y="771525"/>
            <a:ext cx="9188084" cy="2267628"/>
          </a:xfrm>
          <a:prstGeom prst="rect">
            <a:avLst/>
          </a:prstGeom>
        </p:spPr>
        <p:txBody>
          <a:bodyPr anchor="t" rtlCol="false" tIns="0" lIns="0" bIns="0" rIns="0">
            <a:spAutoFit/>
          </a:bodyPr>
          <a:lstStyle/>
          <a:p>
            <a:pPr algn="l">
              <a:lnSpc>
                <a:spcPts val="18527"/>
              </a:lnSpc>
            </a:pPr>
            <a:r>
              <a:rPr lang="en-US" sz="13233">
                <a:solidFill>
                  <a:srgbClr val="ED3810"/>
                </a:solidFill>
                <a:latin typeface="Tropika"/>
                <a:ea typeface="Tropika"/>
                <a:cs typeface="Tropika"/>
                <a:sym typeface="Tropika"/>
              </a:rPr>
              <a:t>THE PROCESS</a:t>
            </a:r>
          </a:p>
        </p:txBody>
      </p:sp>
      <p:sp>
        <p:nvSpPr>
          <p:cNvPr name="TextBox 20" id="20"/>
          <p:cNvSpPr txBox="true"/>
          <p:nvPr/>
        </p:nvSpPr>
        <p:spPr>
          <a:xfrm rot="-112790">
            <a:off x="3812008" y="2090939"/>
            <a:ext cx="7843118" cy="1648912"/>
          </a:xfrm>
          <a:prstGeom prst="rect">
            <a:avLst/>
          </a:prstGeom>
        </p:spPr>
        <p:txBody>
          <a:bodyPr anchor="t" rtlCol="false" tIns="0" lIns="0" bIns="0" rIns="0">
            <a:spAutoFit/>
          </a:bodyPr>
          <a:lstStyle/>
          <a:p>
            <a:pPr algn="l">
              <a:lnSpc>
                <a:spcPts val="12883"/>
              </a:lnSpc>
            </a:pPr>
            <a:r>
              <a:rPr lang="en-US" sz="9202">
                <a:solidFill>
                  <a:srgbClr val="1A7446"/>
                </a:solidFill>
                <a:latin typeface="Yellowtail"/>
                <a:ea typeface="Yellowtail"/>
                <a:cs typeface="Yellowtail"/>
                <a:sym typeface="Yellowtail"/>
              </a:rPr>
              <a:t>Work To Be Done</a:t>
            </a:r>
          </a:p>
        </p:txBody>
      </p:sp>
      <p:sp>
        <p:nvSpPr>
          <p:cNvPr name="TextBox 21" id="21"/>
          <p:cNvSpPr txBox="true"/>
          <p:nvPr/>
        </p:nvSpPr>
        <p:spPr>
          <a:xfrm rot="0">
            <a:off x="2729573" y="102601"/>
            <a:ext cx="12640601" cy="596901"/>
          </a:xfrm>
          <a:prstGeom prst="rect">
            <a:avLst/>
          </a:prstGeom>
        </p:spPr>
        <p:txBody>
          <a:bodyPr anchor="t" rtlCol="false" tIns="0" lIns="0" bIns="0" rIns="0">
            <a:spAutoFit/>
          </a:bodyPr>
          <a:lstStyle/>
          <a:p>
            <a:pPr algn="ctr">
              <a:lnSpc>
                <a:spcPts val="4899"/>
              </a:lnSpc>
              <a:spcBef>
                <a:spcPct val="0"/>
              </a:spcBef>
            </a:pPr>
            <a:r>
              <a:rPr lang="en-US" sz="3499" spc="402">
                <a:solidFill>
                  <a:srgbClr val="F6F4EA"/>
                </a:solidFill>
                <a:latin typeface="DM Sans"/>
                <a:ea typeface="DM Sans"/>
                <a:cs typeface="DM Sans"/>
                <a:sym typeface="DM Sans"/>
              </a:rPr>
              <a:t>- SIMPLE INGREDIENTS, ENDLESS CREATIVITY</a:t>
            </a:r>
            <a:r>
              <a:rPr lang="en-US" sz="3499" spc="402">
                <a:solidFill>
                  <a:srgbClr val="F6F4EA"/>
                </a:solidFill>
                <a:latin typeface="DM Sans"/>
                <a:ea typeface="DM Sans"/>
                <a:cs typeface="DM Sans"/>
                <a:sym typeface="DM Sans"/>
              </a:rPr>
              <a:t> -</a:t>
            </a:r>
          </a:p>
        </p:txBody>
      </p:sp>
      <p:sp>
        <p:nvSpPr>
          <p:cNvPr name="TextBox 22" id="22"/>
          <p:cNvSpPr txBox="true"/>
          <p:nvPr/>
        </p:nvSpPr>
        <p:spPr>
          <a:xfrm rot="0">
            <a:off x="4933616" y="3382053"/>
            <a:ext cx="13134579" cy="3549015"/>
          </a:xfrm>
          <a:prstGeom prst="rect">
            <a:avLst/>
          </a:prstGeom>
        </p:spPr>
        <p:txBody>
          <a:bodyPr anchor="t" rtlCol="false" tIns="0" lIns="0" bIns="0" rIns="0">
            <a:spAutoFit/>
          </a:bodyPr>
          <a:lstStyle/>
          <a:p>
            <a:pPr algn="l">
              <a:lnSpc>
                <a:spcPts val="4679"/>
              </a:lnSpc>
            </a:pPr>
          </a:p>
          <a:p>
            <a:pPr algn="l" marL="863585" indent="-431792" lvl="1">
              <a:lnSpc>
                <a:spcPts val="4679"/>
              </a:lnSpc>
              <a:buFont typeface="Arial"/>
              <a:buChar char="•"/>
            </a:pPr>
            <a:r>
              <a:rPr lang="en-US" sz="3999" spc="-151">
                <a:solidFill>
                  <a:srgbClr val="ED3810"/>
                </a:solidFill>
                <a:latin typeface="DM Sans"/>
                <a:ea typeface="DM Sans"/>
                <a:cs typeface="DM Sans"/>
                <a:sym typeface="DM Sans"/>
              </a:rPr>
              <a:t>Day 2 Introduction and Research</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Students practiced completing a table and writing an equation using a fictional pizza place scenario</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Students started the project by researching 2 of 5 different pizza places in Galion in their small groups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5867118"/>
            <a:chOff x="0" y="0"/>
            <a:chExt cx="4816593" cy="1545249"/>
          </a:xfrm>
        </p:grpSpPr>
        <p:sp>
          <p:nvSpPr>
            <p:cNvPr name="Freeform 3" id="3"/>
            <p:cNvSpPr/>
            <p:nvPr/>
          </p:nvSpPr>
          <p:spPr>
            <a:xfrm flipH="false" flipV="false" rot="0">
              <a:off x="0" y="0"/>
              <a:ext cx="4816592" cy="1545249"/>
            </a:xfrm>
            <a:custGeom>
              <a:avLst/>
              <a:gdLst/>
              <a:ahLst/>
              <a:cxnLst/>
              <a:rect r="r" b="b" t="t" l="l"/>
              <a:pathLst>
                <a:path h="1545249" w="4816592">
                  <a:moveTo>
                    <a:pt x="0" y="0"/>
                  </a:moveTo>
                  <a:lnTo>
                    <a:pt x="4816592" y="0"/>
                  </a:lnTo>
                  <a:lnTo>
                    <a:pt x="4816592" y="1545249"/>
                  </a:lnTo>
                  <a:lnTo>
                    <a:pt x="0" y="1545249"/>
                  </a:lnTo>
                  <a:close/>
                </a:path>
              </a:pathLst>
            </a:custGeom>
            <a:solidFill>
              <a:srgbClr val="ED3810"/>
            </a:solidFill>
          </p:spPr>
        </p:sp>
        <p:sp>
          <p:nvSpPr>
            <p:cNvPr name="TextBox 4" id="4"/>
            <p:cNvSpPr txBox="true"/>
            <p:nvPr/>
          </p:nvSpPr>
          <p:spPr>
            <a:xfrm>
              <a:off x="0" y="-38100"/>
              <a:ext cx="4816593" cy="1583349"/>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5285058" y="3869423"/>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6" id="6"/>
          <p:cNvSpPr/>
          <p:nvPr/>
        </p:nvSpPr>
        <p:spPr>
          <a:xfrm flipH="false" flipV="false" rot="0">
            <a:off x="11170258" y="3869423"/>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7" id="7"/>
          <p:cNvSpPr/>
          <p:nvPr/>
        </p:nvSpPr>
        <p:spPr>
          <a:xfrm flipH="false" flipV="false" rot="0">
            <a:off x="7024315" y="3869423"/>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8" id="8"/>
          <p:cNvSpPr/>
          <p:nvPr/>
        </p:nvSpPr>
        <p:spPr>
          <a:xfrm flipH="false" flipV="false" rot="0">
            <a:off x="-1136607" y="3869423"/>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9" id="9"/>
          <p:cNvSpPr/>
          <p:nvPr/>
        </p:nvSpPr>
        <p:spPr>
          <a:xfrm flipH="false" flipV="false" rot="0">
            <a:off x="2971800" y="3869423"/>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10" id="10"/>
          <p:cNvSpPr/>
          <p:nvPr/>
        </p:nvSpPr>
        <p:spPr>
          <a:xfrm flipH="false" flipV="false" rot="0">
            <a:off x="717024" y="597934"/>
            <a:ext cx="3248849" cy="3423117"/>
          </a:xfrm>
          <a:custGeom>
            <a:avLst/>
            <a:gdLst/>
            <a:ahLst/>
            <a:cxnLst/>
            <a:rect r="r" b="b" t="t" l="l"/>
            <a:pathLst>
              <a:path h="3423117" w="3248849">
                <a:moveTo>
                  <a:pt x="0" y="0"/>
                </a:moveTo>
                <a:lnTo>
                  <a:pt x="3248849" y="0"/>
                </a:lnTo>
                <a:lnTo>
                  <a:pt x="3248849" y="3423117"/>
                </a:lnTo>
                <a:lnTo>
                  <a:pt x="0" y="342311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7977695" y="388384"/>
            <a:ext cx="9839757" cy="1796322"/>
          </a:xfrm>
          <a:prstGeom prst="rect">
            <a:avLst/>
          </a:prstGeom>
        </p:spPr>
        <p:txBody>
          <a:bodyPr anchor="t" rtlCol="false" tIns="0" lIns="0" bIns="0" rIns="0">
            <a:spAutoFit/>
          </a:bodyPr>
          <a:lstStyle/>
          <a:p>
            <a:pPr algn="l">
              <a:lnSpc>
                <a:spcPts val="14622"/>
              </a:lnSpc>
            </a:pPr>
            <a:r>
              <a:rPr lang="en-US" sz="10444">
                <a:solidFill>
                  <a:srgbClr val="F6F4EA"/>
                </a:solidFill>
                <a:latin typeface="Tropika"/>
                <a:ea typeface="Tropika"/>
                <a:cs typeface="Tropika"/>
                <a:sym typeface="Tropika"/>
              </a:rPr>
              <a:t>THE PROCESS</a:t>
            </a:r>
          </a:p>
        </p:txBody>
      </p:sp>
      <p:sp>
        <p:nvSpPr>
          <p:cNvPr name="TextBox 12" id="12"/>
          <p:cNvSpPr txBox="true"/>
          <p:nvPr/>
        </p:nvSpPr>
        <p:spPr>
          <a:xfrm rot="-112790">
            <a:off x="9171873" y="637002"/>
            <a:ext cx="10211670" cy="2686052"/>
          </a:xfrm>
          <a:prstGeom prst="rect">
            <a:avLst/>
          </a:prstGeom>
        </p:spPr>
        <p:txBody>
          <a:bodyPr anchor="t" rtlCol="false" tIns="0" lIns="0" bIns="0" rIns="0">
            <a:spAutoFit/>
          </a:bodyPr>
          <a:lstStyle/>
          <a:p>
            <a:pPr algn="l">
              <a:lnSpc>
                <a:spcPts val="20999"/>
              </a:lnSpc>
            </a:pPr>
            <a:r>
              <a:rPr lang="en-US" sz="14999">
                <a:solidFill>
                  <a:srgbClr val="FFB800"/>
                </a:solidFill>
                <a:latin typeface="Yellowtail"/>
                <a:ea typeface="Yellowtail"/>
                <a:cs typeface="Yellowtail"/>
                <a:sym typeface="Yellowtail"/>
              </a:rPr>
              <a:t>Continued</a:t>
            </a:r>
          </a:p>
        </p:txBody>
      </p:sp>
      <p:grpSp>
        <p:nvGrpSpPr>
          <p:cNvPr name="Group 13" id="13"/>
          <p:cNvGrpSpPr/>
          <p:nvPr/>
        </p:nvGrpSpPr>
        <p:grpSpPr>
          <a:xfrm rot="0">
            <a:off x="0" y="9355930"/>
            <a:ext cx="18288000" cy="969170"/>
            <a:chOff x="0" y="0"/>
            <a:chExt cx="4816593" cy="255255"/>
          </a:xfrm>
        </p:grpSpPr>
        <p:sp>
          <p:nvSpPr>
            <p:cNvPr name="Freeform 14" id="14"/>
            <p:cNvSpPr/>
            <p:nvPr/>
          </p:nvSpPr>
          <p:spPr>
            <a:xfrm flipH="false" flipV="false" rot="0">
              <a:off x="0" y="0"/>
              <a:ext cx="4816592" cy="255255"/>
            </a:xfrm>
            <a:custGeom>
              <a:avLst/>
              <a:gdLst/>
              <a:ahLst/>
              <a:cxnLst/>
              <a:rect r="r" b="b" t="t" l="l"/>
              <a:pathLst>
                <a:path h="255255" w="4816592">
                  <a:moveTo>
                    <a:pt x="0" y="0"/>
                  </a:moveTo>
                  <a:lnTo>
                    <a:pt x="4816592" y="0"/>
                  </a:lnTo>
                  <a:lnTo>
                    <a:pt x="4816592" y="255255"/>
                  </a:lnTo>
                  <a:lnTo>
                    <a:pt x="0" y="255255"/>
                  </a:lnTo>
                  <a:close/>
                </a:path>
              </a:pathLst>
            </a:custGeom>
            <a:solidFill>
              <a:srgbClr val="1A7446"/>
            </a:solidFill>
          </p:spPr>
        </p:sp>
        <p:sp>
          <p:nvSpPr>
            <p:cNvPr name="TextBox 15" id="15"/>
            <p:cNvSpPr txBox="true"/>
            <p:nvPr/>
          </p:nvSpPr>
          <p:spPr>
            <a:xfrm>
              <a:off x="0" y="-38100"/>
              <a:ext cx="4816593" cy="293355"/>
            </a:xfrm>
            <a:prstGeom prst="rect">
              <a:avLst/>
            </a:prstGeom>
          </p:spPr>
          <p:txBody>
            <a:bodyPr anchor="ctr" rtlCol="false" tIns="50800" lIns="50800" bIns="50800" rIns="50800"/>
            <a:lstStyle/>
            <a:p>
              <a:pPr algn="ctr">
                <a:lnSpc>
                  <a:spcPts val="2659"/>
                </a:lnSpc>
                <a:spcBef>
                  <a:spcPct val="0"/>
                </a:spcBef>
              </a:pPr>
            </a:p>
          </p:txBody>
        </p:sp>
      </p:grpSp>
      <p:sp>
        <p:nvSpPr>
          <p:cNvPr name="Freeform 16" id="16"/>
          <p:cNvSpPr/>
          <p:nvPr/>
        </p:nvSpPr>
        <p:spPr>
          <a:xfrm flipH="false" flipV="false" rot="0">
            <a:off x="16075018" y="9545834"/>
            <a:ext cx="559358" cy="589362"/>
          </a:xfrm>
          <a:custGeom>
            <a:avLst/>
            <a:gdLst/>
            <a:ahLst/>
            <a:cxnLst/>
            <a:rect r="r" b="b" t="t" l="l"/>
            <a:pathLst>
              <a:path h="589362" w="559358">
                <a:moveTo>
                  <a:pt x="0" y="0"/>
                </a:moveTo>
                <a:lnTo>
                  <a:pt x="559358" y="0"/>
                </a:lnTo>
                <a:lnTo>
                  <a:pt x="559358" y="589362"/>
                </a:lnTo>
                <a:lnTo>
                  <a:pt x="0" y="5893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16807849" y="9545834"/>
            <a:ext cx="559358" cy="589362"/>
          </a:xfrm>
          <a:custGeom>
            <a:avLst/>
            <a:gdLst/>
            <a:ahLst/>
            <a:cxnLst/>
            <a:rect r="r" b="b" t="t" l="l"/>
            <a:pathLst>
              <a:path h="589362" w="559358">
                <a:moveTo>
                  <a:pt x="0" y="0"/>
                </a:moveTo>
                <a:lnTo>
                  <a:pt x="559358" y="0"/>
                </a:lnTo>
                <a:lnTo>
                  <a:pt x="559358" y="589362"/>
                </a:lnTo>
                <a:lnTo>
                  <a:pt x="0" y="5893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17540680" y="9545834"/>
            <a:ext cx="559358" cy="589362"/>
          </a:xfrm>
          <a:custGeom>
            <a:avLst/>
            <a:gdLst/>
            <a:ahLst/>
            <a:cxnLst/>
            <a:rect r="r" b="b" t="t" l="l"/>
            <a:pathLst>
              <a:path h="589362" w="559358">
                <a:moveTo>
                  <a:pt x="0" y="0"/>
                </a:moveTo>
                <a:lnTo>
                  <a:pt x="559358" y="0"/>
                </a:lnTo>
                <a:lnTo>
                  <a:pt x="559358" y="589362"/>
                </a:lnTo>
                <a:lnTo>
                  <a:pt x="0" y="5893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9" id="19"/>
          <p:cNvSpPr/>
          <p:nvPr/>
        </p:nvSpPr>
        <p:spPr>
          <a:xfrm flipH="false" flipV="false" rot="0">
            <a:off x="187962" y="9545834"/>
            <a:ext cx="559358" cy="589362"/>
          </a:xfrm>
          <a:custGeom>
            <a:avLst/>
            <a:gdLst/>
            <a:ahLst/>
            <a:cxnLst/>
            <a:rect r="r" b="b" t="t" l="l"/>
            <a:pathLst>
              <a:path h="589362" w="559358">
                <a:moveTo>
                  <a:pt x="0" y="0"/>
                </a:moveTo>
                <a:lnTo>
                  <a:pt x="559358" y="0"/>
                </a:lnTo>
                <a:lnTo>
                  <a:pt x="559358" y="589362"/>
                </a:lnTo>
                <a:lnTo>
                  <a:pt x="0" y="5893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0" id="20"/>
          <p:cNvSpPr/>
          <p:nvPr/>
        </p:nvSpPr>
        <p:spPr>
          <a:xfrm flipH="false" flipV="false" rot="0">
            <a:off x="920793" y="9545834"/>
            <a:ext cx="559358" cy="589362"/>
          </a:xfrm>
          <a:custGeom>
            <a:avLst/>
            <a:gdLst/>
            <a:ahLst/>
            <a:cxnLst/>
            <a:rect r="r" b="b" t="t" l="l"/>
            <a:pathLst>
              <a:path h="589362" w="559358">
                <a:moveTo>
                  <a:pt x="0" y="0"/>
                </a:moveTo>
                <a:lnTo>
                  <a:pt x="559358" y="0"/>
                </a:lnTo>
                <a:lnTo>
                  <a:pt x="559358" y="589362"/>
                </a:lnTo>
                <a:lnTo>
                  <a:pt x="0" y="5893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false" flipV="false" rot="0">
            <a:off x="1653624" y="9545834"/>
            <a:ext cx="559358" cy="589362"/>
          </a:xfrm>
          <a:custGeom>
            <a:avLst/>
            <a:gdLst/>
            <a:ahLst/>
            <a:cxnLst/>
            <a:rect r="r" b="b" t="t" l="l"/>
            <a:pathLst>
              <a:path h="589362" w="559358">
                <a:moveTo>
                  <a:pt x="0" y="0"/>
                </a:moveTo>
                <a:lnTo>
                  <a:pt x="559358" y="0"/>
                </a:lnTo>
                <a:lnTo>
                  <a:pt x="559358" y="589362"/>
                </a:lnTo>
                <a:lnTo>
                  <a:pt x="0" y="5893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22" id="22"/>
          <p:cNvSpPr txBox="true"/>
          <p:nvPr/>
        </p:nvSpPr>
        <p:spPr>
          <a:xfrm rot="0">
            <a:off x="2761415" y="9538294"/>
            <a:ext cx="12640601" cy="596901"/>
          </a:xfrm>
          <a:prstGeom prst="rect">
            <a:avLst/>
          </a:prstGeom>
        </p:spPr>
        <p:txBody>
          <a:bodyPr anchor="t" rtlCol="false" tIns="0" lIns="0" bIns="0" rIns="0">
            <a:spAutoFit/>
          </a:bodyPr>
          <a:lstStyle/>
          <a:p>
            <a:pPr algn="ctr">
              <a:lnSpc>
                <a:spcPts val="4899"/>
              </a:lnSpc>
              <a:spcBef>
                <a:spcPct val="0"/>
              </a:spcBef>
            </a:pPr>
            <a:r>
              <a:rPr lang="en-US" sz="3499" spc="2799">
                <a:solidFill>
                  <a:srgbClr val="F6F4EA"/>
                </a:solidFill>
                <a:latin typeface="DM Sans"/>
                <a:ea typeface="DM Sans"/>
                <a:cs typeface="DM Sans"/>
                <a:sym typeface="DM Sans"/>
              </a:rPr>
              <a:t>-A GLOBAL FAVORITE</a:t>
            </a:r>
            <a:r>
              <a:rPr lang="en-US" sz="3499" spc="2799">
                <a:solidFill>
                  <a:srgbClr val="F6F4EA"/>
                </a:solidFill>
                <a:latin typeface="DM Sans"/>
                <a:ea typeface="DM Sans"/>
                <a:cs typeface="DM Sans"/>
                <a:sym typeface="DM Sans"/>
              </a:rPr>
              <a:t> -</a:t>
            </a:r>
          </a:p>
        </p:txBody>
      </p:sp>
      <p:sp>
        <p:nvSpPr>
          <p:cNvPr name="Freeform 23" id="23"/>
          <p:cNvSpPr/>
          <p:nvPr/>
        </p:nvSpPr>
        <p:spPr>
          <a:xfrm flipH="false" flipV="false" rot="0">
            <a:off x="2341449" y="311643"/>
            <a:ext cx="4024714" cy="4055128"/>
          </a:xfrm>
          <a:custGeom>
            <a:avLst/>
            <a:gdLst/>
            <a:ahLst/>
            <a:cxnLst/>
            <a:rect r="r" b="b" t="t" l="l"/>
            <a:pathLst>
              <a:path h="4055128" w="4024714">
                <a:moveTo>
                  <a:pt x="0" y="0"/>
                </a:moveTo>
                <a:lnTo>
                  <a:pt x="4024714" y="0"/>
                </a:lnTo>
                <a:lnTo>
                  <a:pt x="4024714" y="4055128"/>
                </a:lnTo>
                <a:lnTo>
                  <a:pt x="0" y="4055128"/>
                </a:lnTo>
                <a:lnTo>
                  <a:pt x="0" y="0"/>
                </a:lnTo>
                <a:close/>
              </a:path>
            </a:pathLst>
          </a:custGeom>
          <a:blipFill>
            <a:blip r:embed="rId8"/>
            <a:stretch>
              <a:fillRect l="0" t="0" r="0" b="0"/>
            </a:stretch>
          </a:blipFill>
        </p:spPr>
      </p:sp>
      <p:sp>
        <p:nvSpPr>
          <p:cNvPr name="TextBox 24" id="24"/>
          <p:cNvSpPr txBox="true"/>
          <p:nvPr/>
        </p:nvSpPr>
        <p:spPr>
          <a:xfrm rot="0">
            <a:off x="0" y="5709285"/>
            <a:ext cx="17632396" cy="3549015"/>
          </a:xfrm>
          <a:prstGeom prst="rect">
            <a:avLst/>
          </a:prstGeom>
        </p:spPr>
        <p:txBody>
          <a:bodyPr anchor="t" rtlCol="false" tIns="0" lIns="0" bIns="0" rIns="0">
            <a:spAutoFit/>
          </a:bodyPr>
          <a:lstStyle/>
          <a:p>
            <a:pPr algn="l">
              <a:lnSpc>
                <a:spcPts val="4679"/>
              </a:lnSpc>
            </a:pPr>
          </a:p>
          <a:p>
            <a:pPr algn="l" marL="863585" indent="-431792" lvl="1">
              <a:lnSpc>
                <a:spcPts val="4679"/>
              </a:lnSpc>
              <a:buFont typeface="Arial"/>
              <a:buChar char="•"/>
            </a:pPr>
            <a:r>
              <a:rPr lang="en-US" sz="3999" spc="-151">
                <a:solidFill>
                  <a:srgbClr val="ED3810"/>
                </a:solidFill>
                <a:latin typeface="DM Sans"/>
                <a:ea typeface="DM Sans"/>
                <a:cs typeface="DM Sans"/>
                <a:sym typeface="DM Sans"/>
              </a:rPr>
              <a:t>Days 3 and 4 Work Days</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Students used the information they found to complete the questions from their packets</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They created a digital or physical presentation on what they found including a graph to present to the class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1129064" y="767735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3" id="3"/>
          <p:cNvSpPr/>
          <p:nvPr/>
        </p:nvSpPr>
        <p:spPr>
          <a:xfrm flipH="false" flipV="false" rot="0">
            <a:off x="2985736" y="767735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4" id="4"/>
          <p:cNvSpPr/>
          <p:nvPr/>
        </p:nvSpPr>
        <p:spPr>
          <a:xfrm flipH="false" flipV="false" rot="0">
            <a:off x="7100536" y="767735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5" id="5"/>
          <p:cNvSpPr/>
          <p:nvPr/>
        </p:nvSpPr>
        <p:spPr>
          <a:xfrm flipH="false" flipV="false" rot="0">
            <a:off x="11215336" y="767735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6" id="6"/>
          <p:cNvSpPr/>
          <p:nvPr/>
        </p:nvSpPr>
        <p:spPr>
          <a:xfrm flipH="false" flipV="false" rot="0">
            <a:off x="15330136" y="7677355"/>
            <a:ext cx="4114800" cy="1997695"/>
          </a:xfrm>
          <a:custGeom>
            <a:avLst/>
            <a:gdLst/>
            <a:ahLst/>
            <a:cxnLst/>
            <a:rect r="r" b="b" t="t" l="l"/>
            <a:pathLst>
              <a:path h="1997695" w="4114800">
                <a:moveTo>
                  <a:pt x="0" y="0"/>
                </a:moveTo>
                <a:lnTo>
                  <a:pt x="4114800" y="0"/>
                </a:lnTo>
                <a:lnTo>
                  <a:pt x="4114800" y="1997695"/>
                </a:lnTo>
                <a:lnTo>
                  <a:pt x="0" y="1997695"/>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grpSp>
        <p:nvGrpSpPr>
          <p:cNvPr name="Group 7" id="7"/>
          <p:cNvGrpSpPr/>
          <p:nvPr/>
        </p:nvGrpSpPr>
        <p:grpSpPr>
          <a:xfrm rot="0">
            <a:off x="0" y="9163050"/>
            <a:ext cx="18288000" cy="1555976"/>
            <a:chOff x="0" y="0"/>
            <a:chExt cx="4816593" cy="409804"/>
          </a:xfrm>
        </p:grpSpPr>
        <p:sp>
          <p:nvSpPr>
            <p:cNvPr name="Freeform 8" id="8"/>
            <p:cNvSpPr/>
            <p:nvPr/>
          </p:nvSpPr>
          <p:spPr>
            <a:xfrm flipH="false" flipV="false" rot="0">
              <a:off x="0" y="0"/>
              <a:ext cx="4816592" cy="409804"/>
            </a:xfrm>
            <a:custGeom>
              <a:avLst/>
              <a:gdLst/>
              <a:ahLst/>
              <a:cxnLst/>
              <a:rect r="r" b="b" t="t" l="l"/>
              <a:pathLst>
                <a:path h="409804" w="4816592">
                  <a:moveTo>
                    <a:pt x="0" y="0"/>
                  </a:moveTo>
                  <a:lnTo>
                    <a:pt x="4816592" y="0"/>
                  </a:lnTo>
                  <a:lnTo>
                    <a:pt x="4816592" y="409804"/>
                  </a:lnTo>
                  <a:lnTo>
                    <a:pt x="0" y="409804"/>
                  </a:lnTo>
                  <a:close/>
                </a:path>
              </a:pathLst>
            </a:custGeom>
            <a:solidFill>
              <a:srgbClr val="1A7446"/>
            </a:solidFill>
          </p:spPr>
        </p:sp>
        <p:sp>
          <p:nvSpPr>
            <p:cNvPr name="TextBox 9" id="9"/>
            <p:cNvSpPr txBox="true"/>
            <p:nvPr/>
          </p:nvSpPr>
          <p:spPr>
            <a:xfrm>
              <a:off x="0" y="-38100"/>
              <a:ext cx="4816593" cy="447904"/>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false" rot="0">
            <a:off x="15571795" y="939924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16455546" y="939924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17339297" y="9399248"/>
            <a:ext cx="674553" cy="710736"/>
          </a:xfrm>
          <a:custGeom>
            <a:avLst/>
            <a:gdLst/>
            <a:ahLst/>
            <a:cxnLst/>
            <a:rect r="r" b="b" t="t" l="l"/>
            <a:pathLst>
              <a:path h="710736" w="674553">
                <a:moveTo>
                  <a:pt x="0" y="0"/>
                </a:moveTo>
                <a:lnTo>
                  <a:pt x="674552" y="0"/>
                </a:lnTo>
                <a:lnTo>
                  <a:pt x="674552" y="710736"/>
                </a:lnTo>
                <a:lnTo>
                  <a:pt x="0" y="7107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302023" y="939924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4" id="14"/>
          <p:cNvSpPr/>
          <p:nvPr/>
        </p:nvSpPr>
        <p:spPr>
          <a:xfrm flipH="false" flipV="false" rot="0">
            <a:off x="1185774" y="939924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5" id="15"/>
          <p:cNvSpPr/>
          <p:nvPr/>
        </p:nvSpPr>
        <p:spPr>
          <a:xfrm flipH="false" flipV="false" rot="0">
            <a:off x="2069525" y="9399248"/>
            <a:ext cx="674553" cy="710736"/>
          </a:xfrm>
          <a:custGeom>
            <a:avLst/>
            <a:gdLst/>
            <a:ahLst/>
            <a:cxnLst/>
            <a:rect r="r" b="b" t="t" l="l"/>
            <a:pathLst>
              <a:path h="710736" w="674553">
                <a:moveTo>
                  <a:pt x="0" y="0"/>
                </a:moveTo>
                <a:lnTo>
                  <a:pt x="674553" y="0"/>
                </a:lnTo>
                <a:lnTo>
                  <a:pt x="674553" y="710736"/>
                </a:lnTo>
                <a:lnTo>
                  <a:pt x="0" y="71073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6" id="16"/>
          <p:cNvSpPr txBox="true"/>
          <p:nvPr/>
        </p:nvSpPr>
        <p:spPr>
          <a:xfrm rot="0">
            <a:off x="1118526" y="28423"/>
            <a:ext cx="8984961" cy="3417045"/>
          </a:xfrm>
          <a:prstGeom prst="rect">
            <a:avLst/>
          </a:prstGeom>
        </p:spPr>
        <p:txBody>
          <a:bodyPr anchor="t" rtlCol="false" tIns="0" lIns="0" bIns="0" rIns="0">
            <a:spAutoFit/>
          </a:bodyPr>
          <a:lstStyle/>
          <a:p>
            <a:pPr algn="l">
              <a:lnSpc>
                <a:spcPts val="27978"/>
              </a:lnSpc>
            </a:pPr>
            <a:r>
              <a:rPr lang="en-US" sz="19984">
                <a:solidFill>
                  <a:srgbClr val="ED3810"/>
                </a:solidFill>
                <a:latin typeface="Tropika"/>
                <a:ea typeface="Tropika"/>
                <a:cs typeface="Tropika"/>
                <a:sym typeface="Tropika"/>
              </a:rPr>
              <a:t>MAKING</a:t>
            </a:r>
          </a:p>
        </p:txBody>
      </p:sp>
      <p:grpSp>
        <p:nvGrpSpPr>
          <p:cNvPr name="Group 17" id="17"/>
          <p:cNvGrpSpPr/>
          <p:nvPr/>
        </p:nvGrpSpPr>
        <p:grpSpPr>
          <a:xfrm rot="0">
            <a:off x="12994514" y="469295"/>
            <a:ext cx="5019336" cy="5952346"/>
            <a:chOff x="0" y="0"/>
            <a:chExt cx="777626" cy="922174"/>
          </a:xfrm>
        </p:grpSpPr>
        <p:sp>
          <p:nvSpPr>
            <p:cNvPr name="Freeform 18" id="18"/>
            <p:cNvSpPr/>
            <p:nvPr/>
          </p:nvSpPr>
          <p:spPr>
            <a:xfrm flipH="false" flipV="false" rot="0">
              <a:off x="0" y="0"/>
              <a:ext cx="777626" cy="922174"/>
            </a:xfrm>
            <a:custGeom>
              <a:avLst/>
              <a:gdLst/>
              <a:ahLst/>
              <a:cxnLst/>
              <a:rect r="r" b="b" t="t" l="l"/>
              <a:pathLst>
                <a:path h="922174" w="777626">
                  <a:moveTo>
                    <a:pt x="91003" y="0"/>
                  </a:moveTo>
                  <a:lnTo>
                    <a:pt x="686624" y="0"/>
                  </a:lnTo>
                  <a:cubicBezTo>
                    <a:pt x="710759" y="0"/>
                    <a:pt x="733906" y="9588"/>
                    <a:pt x="750972" y="26654"/>
                  </a:cubicBezTo>
                  <a:cubicBezTo>
                    <a:pt x="768039" y="43720"/>
                    <a:pt x="777626" y="66867"/>
                    <a:pt x="777626" y="91003"/>
                  </a:cubicBezTo>
                  <a:lnTo>
                    <a:pt x="777626" y="831171"/>
                  </a:lnTo>
                  <a:cubicBezTo>
                    <a:pt x="777626" y="855307"/>
                    <a:pt x="768039" y="878454"/>
                    <a:pt x="750972" y="895520"/>
                  </a:cubicBezTo>
                  <a:cubicBezTo>
                    <a:pt x="733906" y="912586"/>
                    <a:pt x="710759" y="922174"/>
                    <a:pt x="686624" y="922174"/>
                  </a:cubicBezTo>
                  <a:lnTo>
                    <a:pt x="91003" y="922174"/>
                  </a:lnTo>
                  <a:cubicBezTo>
                    <a:pt x="66867" y="922174"/>
                    <a:pt x="43720" y="912586"/>
                    <a:pt x="26654" y="895520"/>
                  </a:cubicBezTo>
                  <a:cubicBezTo>
                    <a:pt x="9588" y="878454"/>
                    <a:pt x="0" y="855307"/>
                    <a:pt x="0" y="831171"/>
                  </a:cubicBezTo>
                  <a:lnTo>
                    <a:pt x="0" y="91003"/>
                  </a:lnTo>
                  <a:cubicBezTo>
                    <a:pt x="0" y="66867"/>
                    <a:pt x="9588" y="43720"/>
                    <a:pt x="26654" y="26654"/>
                  </a:cubicBezTo>
                  <a:cubicBezTo>
                    <a:pt x="43720" y="9588"/>
                    <a:pt x="66867" y="0"/>
                    <a:pt x="91003" y="0"/>
                  </a:cubicBezTo>
                  <a:close/>
                </a:path>
              </a:pathLst>
            </a:custGeom>
            <a:blipFill>
              <a:blip r:embed="rId6"/>
              <a:stretch>
                <a:fillRect l="-38941" t="0" r="-38941" b="0"/>
              </a:stretch>
            </a:blipFill>
            <a:ln w="247650" cap="rnd">
              <a:solidFill>
                <a:srgbClr val="FFB800"/>
              </a:solidFill>
              <a:prstDash val="solid"/>
              <a:round/>
            </a:ln>
          </p:spPr>
        </p:sp>
      </p:grpSp>
      <p:sp>
        <p:nvSpPr>
          <p:cNvPr name="TextBox 19" id="19"/>
          <p:cNvSpPr txBox="true"/>
          <p:nvPr/>
        </p:nvSpPr>
        <p:spPr>
          <a:xfrm rot="-112790">
            <a:off x="2435472" y="1308916"/>
            <a:ext cx="7245067" cy="2705100"/>
          </a:xfrm>
          <a:prstGeom prst="rect">
            <a:avLst/>
          </a:prstGeom>
        </p:spPr>
        <p:txBody>
          <a:bodyPr anchor="t" rtlCol="false" tIns="0" lIns="0" bIns="0" rIns="0">
            <a:spAutoFit/>
          </a:bodyPr>
          <a:lstStyle/>
          <a:p>
            <a:pPr algn="l">
              <a:lnSpc>
                <a:spcPts val="21000"/>
              </a:lnSpc>
            </a:pPr>
            <a:r>
              <a:rPr lang="en-US" sz="15000">
                <a:solidFill>
                  <a:srgbClr val="1A7446"/>
                </a:solidFill>
                <a:latin typeface="Yellowtail"/>
                <a:ea typeface="Yellowtail"/>
                <a:cs typeface="Yellowtail"/>
                <a:sym typeface="Yellowtail"/>
              </a:rPr>
              <a:t>Choices</a:t>
            </a:r>
          </a:p>
        </p:txBody>
      </p:sp>
      <p:sp>
        <p:nvSpPr>
          <p:cNvPr name="TextBox 20" id="20"/>
          <p:cNvSpPr txBox="true"/>
          <p:nvPr/>
        </p:nvSpPr>
        <p:spPr>
          <a:xfrm rot="0">
            <a:off x="3011388" y="9441878"/>
            <a:ext cx="12293098" cy="596901"/>
          </a:xfrm>
          <a:prstGeom prst="rect">
            <a:avLst/>
          </a:prstGeom>
        </p:spPr>
        <p:txBody>
          <a:bodyPr anchor="t" rtlCol="false" tIns="0" lIns="0" bIns="0" rIns="0">
            <a:spAutoFit/>
          </a:bodyPr>
          <a:lstStyle/>
          <a:p>
            <a:pPr algn="ctr">
              <a:lnSpc>
                <a:spcPts val="4899"/>
              </a:lnSpc>
              <a:spcBef>
                <a:spcPct val="0"/>
              </a:spcBef>
            </a:pPr>
            <a:r>
              <a:rPr lang="en-US" sz="3499" spc="2092">
                <a:solidFill>
                  <a:srgbClr val="F6F4EA"/>
                </a:solidFill>
                <a:latin typeface="DM Sans"/>
                <a:ea typeface="DM Sans"/>
                <a:cs typeface="DM Sans"/>
                <a:sym typeface="DM Sans"/>
              </a:rPr>
              <a:t>- FROM DOUGH TO OVEN</a:t>
            </a:r>
            <a:r>
              <a:rPr lang="en-US" sz="3499" spc="2092">
                <a:solidFill>
                  <a:srgbClr val="F6F4EA"/>
                </a:solidFill>
                <a:latin typeface="DM Sans"/>
                <a:ea typeface="DM Sans"/>
                <a:cs typeface="DM Sans"/>
                <a:sym typeface="DM Sans"/>
              </a:rPr>
              <a:t> -</a:t>
            </a:r>
          </a:p>
        </p:txBody>
      </p:sp>
      <p:sp>
        <p:nvSpPr>
          <p:cNvPr name="TextBox 21" id="21"/>
          <p:cNvSpPr txBox="true"/>
          <p:nvPr/>
        </p:nvSpPr>
        <p:spPr>
          <a:xfrm rot="0">
            <a:off x="0" y="3454993"/>
            <a:ext cx="12603196" cy="3549015"/>
          </a:xfrm>
          <a:prstGeom prst="rect">
            <a:avLst/>
          </a:prstGeom>
        </p:spPr>
        <p:txBody>
          <a:bodyPr anchor="t" rtlCol="false" tIns="0" lIns="0" bIns="0" rIns="0">
            <a:spAutoFit/>
          </a:bodyPr>
          <a:lstStyle/>
          <a:p>
            <a:pPr algn="l">
              <a:lnSpc>
                <a:spcPts val="4679"/>
              </a:lnSpc>
            </a:pPr>
          </a:p>
          <a:p>
            <a:pPr algn="l" marL="863585" indent="-431792" lvl="1">
              <a:lnSpc>
                <a:spcPts val="4679"/>
              </a:lnSpc>
              <a:buFont typeface="Arial"/>
              <a:buChar char="•"/>
            </a:pPr>
            <a:r>
              <a:rPr lang="en-US" sz="3999" spc="-151">
                <a:solidFill>
                  <a:srgbClr val="ED3810"/>
                </a:solidFill>
                <a:latin typeface="DM Sans"/>
                <a:ea typeface="DM Sans"/>
                <a:cs typeface="DM Sans"/>
                <a:sym typeface="DM Sans"/>
              </a:rPr>
              <a:t>Day 5 Presentations</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Students presented what they found including the equation, how they organized the information and a graph to represent the prices for their two pizza places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10897474" y="-136404"/>
            <a:ext cx="7390526" cy="3588027"/>
          </a:xfrm>
          <a:custGeom>
            <a:avLst/>
            <a:gdLst/>
            <a:ahLst/>
            <a:cxnLst/>
            <a:rect r="r" b="b" t="t" l="l"/>
            <a:pathLst>
              <a:path h="3588027" w="7390526">
                <a:moveTo>
                  <a:pt x="0" y="0"/>
                </a:moveTo>
                <a:lnTo>
                  <a:pt x="7390526" y="0"/>
                </a:lnTo>
                <a:lnTo>
                  <a:pt x="7390526" y="3588027"/>
                </a:lnTo>
                <a:lnTo>
                  <a:pt x="0" y="3588027"/>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3" id="3"/>
          <p:cNvSpPr/>
          <p:nvPr/>
        </p:nvSpPr>
        <p:spPr>
          <a:xfrm flipH="false" flipV="false" rot="0">
            <a:off x="10897474" y="3451623"/>
            <a:ext cx="7390526" cy="3588027"/>
          </a:xfrm>
          <a:custGeom>
            <a:avLst/>
            <a:gdLst/>
            <a:ahLst/>
            <a:cxnLst/>
            <a:rect r="r" b="b" t="t" l="l"/>
            <a:pathLst>
              <a:path h="3588027" w="7390526">
                <a:moveTo>
                  <a:pt x="0" y="0"/>
                </a:moveTo>
                <a:lnTo>
                  <a:pt x="7390526" y="0"/>
                </a:lnTo>
                <a:lnTo>
                  <a:pt x="7390526" y="3588028"/>
                </a:lnTo>
                <a:lnTo>
                  <a:pt x="0" y="3588028"/>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sp>
        <p:nvSpPr>
          <p:cNvPr name="Freeform 4" id="4"/>
          <p:cNvSpPr/>
          <p:nvPr/>
        </p:nvSpPr>
        <p:spPr>
          <a:xfrm flipH="false" flipV="false" rot="0">
            <a:off x="10897474" y="7039651"/>
            <a:ext cx="7390526" cy="3588027"/>
          </a:xfrm>
          <a:custGeom>
            <a:avLst/>
            <a:gdLst/>
            <a:ahLst/>
            <a:cxnLst/>
            <a:rect r="r" b="b" t="t" l="l"/>
            <a:pathLst>
              <a:path h="3588027" w="7390526">
                <a:moveTo>
                  <a:pt x="0" y="0"/>
                </a:moveTo>
                <a:lnTo>
                  <a:pt x="7390526" y="0"/>
                </a:lnTo>
                <a:lnTo>
                  <a:pt x="7390526" y="3588027"/>
                </a:lnTo>
                <a:lnTo>
                  <a:pt x="0" y="3588027"/>
                </a:lnTo>
                <a:lnTo>
                  <a:pt x="0" y="0"/>
                </a:lnTo>
                <a:close/>
              </a:path>
            </a:pathLst>
          </a:custGeom>
          <a:blipFill>
            <a:blip r:embed="rId2">
              <a:extLst>
                <a:ext uri="{96DAC541-7B7A-43D3-8B79-37D633B846F1}">
                  <asvg:svgBlip xmlns:asvg="http://schemas.microsoft.com/office/drawing/2016/SVG/main" r:embed="rId3"/>
                </a:ext>
              </a:extLst>
            </a:blip>
            <a:stretch>
              <a:fillRect l="0" t="-105977" r="0" b="0"/>
            </a:stretch>
          </a:blipFill>
        </p:spPr>
      </p:sp>
      <p:grpSp>
        <p:nvGrpSpPr>
          <p:cNvPr name="Group 5" id="5"/>
          <p:cNvGrpSpPr/>
          <p:nvPr/>
        </p:nvGrpSpPr>
        <p:grpSpPr>
          <a:xfrm rot="0">
            <a:off x="9788889" y="0"/>
            <a:ext cx="1108585" cy="10491274"/>
            <a:chOff x="0" y="0"/>
            <a:chExt cx="291973" cy="2763134"/>
          </a:xfrm>
        </p:grpSpPr>
        <p:sp>
          <p:nvSpPr>
            <p:cNvPr name="Freeform 6" id="6"/>
            <p:cNvSpPr/>
            <p:nvPr/>
          </p:nvSpPr>
          <p:spPr>
            <a:xfrm flipH="false" flipV="false" rot="0">
              <a:off x="0" y="0"/>
              <a:ext cx="291973" cy="2763134"/>
            </a:xfrm>
            <a:custGeom>
              <a:avLst/>
              <a:gdLst/>
              <a:ahLst/>
              <a:cxnLst/>
              <a:rect r="r" b="b" t="t" l="l"/>
              <a:pathLst>
                <a:path h="2763134" w="291973">
                  <a:moveTo>
                    <a:pt x="0" y="0"/>
                  </a:moveTo>
                  <a:lnTo>
                    <a:pt x="291973" y="0"/>
                  </a:lnTo>
                  <a:lnTo>
                    <a:pt x="291973" y="2763134"/>
                  </a:lnTo>
                  <a:lnTo>
                    <a:pt x="0" y="2763134"/>
                  </a:lnTo>
                  <a:close/>
                </a:path>
              </a:pathLst>
            </a:custGeom>
            <a:solidFill>
              <a:srgbClr val="ED3810"/>
            </a:solidFill>
          </p:spPr>
        </p:sp>
        <p:sp>
          <p:nvSpPr>
            <p:cNvPr name="TextBox 7" id="7"/>
            <p:cNvSpPr txBox="true"/>
            <p:nvPr/>
          </p:nvSpPr>
          <p:spPr>
            <a:xfrm>
              <a:off x="0" y="-38100"/>
              <a:ext cx="291973" cy="2801234"/>
            </a:xfrm>
            <a:prstGeom prst="rect">
              <a:avLst/>
            </a:prstGeom>
          </p:spPr>
          <p:txBody>
            <a:bodyPr anchor="ctr" rtlCol="false" tIns="50800" lIns="50800" bIns="50800" rIns="50800"/>
            <a:lstStyle/>
            <a:p>
              <a:pPr algn="ctr">
                <a:lnSpc>
                  <a:spcPts val="2659"/>
                </a:lnSpc>
                <a:spcBef>
                  <a:spcPct val="0"/>
                </a:spcBef>
              </a:pPr>
            </a:p>
          </p:txBody>
        </p:sp>
      </p:grpSp>
      <p:grpSp>
        <p:nvGrpSpPr>
          <p:cNvPr name="Group 8" id="8"/>
          <p:cNvGrpSpPr/>
          <p:nvPr/>
        </p:nvGrpSpPr>
        <p:grpSpPr>
          <a:xfrm rot="0">
            <a:off x="11798621" y="857103"/>
            <a:ext cx="5588232" cy="8254753"/>
            <a:chOff x="0" y="0"/>
            <a:chExt cx="865763" cy="1278877"/>
          </a:xfrm>
        </p:grpSpPr>
        <p:sp>
          <p:nvSpPr>
            <p:cNvPr name="Freeform 9" id="9"/>
            <p:cNvSpPr/>
            <p:nvPr/>
          </p:nvSpPr>
          <p:spPr>
            <a:xfrm flipH="false" flipV="false" rot="0">
              <a:off x="0" y="0"/>
              <a:ext cx="865763" cy="1278877"/>
            </a:xfrm>
            <a:custGeom>
              <a:avLst/>
              <a:gdLst/>
              <a:ahLst/>
              <a:cxnLst/>
              <a:rect r="r" b="b" t="t" l="l"/>
              <a:pathLst>
                <a:path h="1278877" w="865763">
                  <a:moveTo>
                    <a:pt x="81738" y="0"/>
                  </a:moveTo>
                  <a:lnTo>
                    <a:pt x="784025" y="0"/>
                  </a:lnTo>
                  <a:cubicBezTo>
                    <a:pt x="829168" y="0"/>
                    <a:pt x="865763" y="36596"/>
                    <a:pt x="865763" y="81738"/>
                  </a:cubicBezTo>
                  <a:lnTo>
                    <a:pt x="865763" y="1197139"/>
                  </a:lnTo>
                  <a:cubicBezTo>
                    <a:pt x="865763" y="1218817"/>
                    <a:pt x="857152" y="1239608"/>
                    <a:pt x="841823" y="1254937"/>
                  </a:cubicBezTo>
                  <a:cubicBezTo>
                    <a:pt x="826494" y="1270266"/>
                    <a:pt x="805703" y="1278877"/>
                    <a:pt x="784025" y="1278877"/>
                  </a:cubicBezTo>
                  <a:lnTo>
                    <a:pt x="81738" y="1278877"/>
                  </a:lnTo>
                  <a:cubicBezTo>
                    <a:pt x="36596" y="1278877"/>
                    <a:pt x="0" y="1242282"/>
                    <a:pt x="0" y="1197139"/>
                  </a:cubicBezTo>
                  <a:lnTo>
                    <a:pt x="0" y="81738"/>
                  </a:lnTo>
                  <a:cubicBezTo>
                    <a:pt x="0" y="36596"/>
                    <a:pt x="36596" y="0"/>
                    <a:pt x="81738" y="0"/>
                  </a:cubicBezTo>
                  <a:close/>
                </a:path>
              </a:pathLst>
            </a:custGeom>
            <a:blipFill>
              <a:blip r:embed="rId4"/>
              <a:stretch>
                <a:fillRect l="0" t="-772" r="0" b="-772"/>
              </a:stretch>
            </a:blipFill>
            <a:ln w="247650" cap="rnd">
              <a:solidFill>
                <a:srgbClr val="FFB800"/>
              </a:solidFill>
              <a:prstDash val="solid"/>
              <a:round/>
            </a:ln>
          </p:spPr>
        </p:sp>
      </p:grpSp>
      <p:sp>
        <p:nvSpPr>
          <p:cNvPr name="Freeform 10" id="10"/>
          <p:cNvSpPr/>
          <p:nvPr/>
        </p:nvSpPr>
        <p:spPr>
          <a:xfrm flipH="false" flipV="false" rot="0">
            <a:off x="10017717" y="174809"/>
            <a:ext cx="674553" cy="710736"/>
          </a:xfrm>
          <a:custGeom>
            <a:avLst/>
            <a:gdLst/>
            <a:ahLst/>
            <a:cxnLst/>
            <a:rect r="r" b="b" t="t" l="l"/>
            <a:pathLst>
              <a:path h="710736" w="674553">
                <a:moveTo>
                  <a:pt x="0" y="0"/>
                </a:moveTo>
                <a:lnTo>
                  <a:pt x="674553" y="0"/>
                </a:lnTo>
                <a:lnTo>
                  <a:pt x="674553" y="710735"/>
                </a:lnTo>
                <a:lnTo>
                  <a:pt x="0" y="7107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0017717" y="9401456"/>
            <a:ext cx="674553" cy="710736"/>
          </a:xfrm>
          <a:custGeom>
            <a:avLst/>
            <a:gdLst/>
            <a:ahLst/>
            <a:cxnLst/>
            <a:rect r="r" b="b" t="t" l="l"/>
            <a:pathLst>
              <a:path h="710736" w="674553">
                <a:moveTo>
                  <a:pt x="0" y="0"/>
                </a:moveTo>
                <a:lnTo>
                  <a:pt x="674553" y="0"/>
                </a:lnTo>
                <a:lnTo>
                  <a:pt x="674553" y="710735"/>
                </a:lnTo>
                <a:lnTo>
                  <a:pt x="0" y="71073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2" id="12"/>
          <p:cNvSpPr txBox="true"/>
          <p:nvPr/>
        </p:nvSpPr>
        <p:spPr>
          <a:xfrm rot="-5400000">
            <a:off x="6183022" y="4866596"/>
            <a:ext cx="8253644" cy="596901"/>
          </a:xfrm>
          <a:prstGeom prst="rect">
            <a:avLst/>
          </a:prstGeom>
        </p:spPr>
        <p:txBody>
          <a:bodyPr anchor="t" rtlCol="false" tIns="0" lIns="0" bIns="0" rIns="0">
            <a:spAutoFit/>
          </a:bodyPr>
          <a:lstStyle/>
          <a:p>
            <a:pPr algn="ctr">
              <a:lnSpc>
                <a:spcPts val="4899"/>
              </a:lnSpc>
              <a:spcBef>
                <a:spcPct val="0"/>
              </a:spcBef>
            </a:pPr>
            <a:r>
              <a:rPr lang="en-US" sz="3499" spc="1746">
                <a:solidFill>
                  <a:srgbClr val="F6F4EA"/>
                </a:solidFill>
                <a:latin typeface="DM Sans"/>
                <a:ea typeface="DM Sans"/>
                <a:cs typeface="DM Sans"/>
                <a:sym typeface="DM Sans"/>
              </a:rPr>
              <a:t>-SHARING A SLICE </a:t>
            </a:r>
            <a:r>
              <a:rPr lang="en-US" sz="3499" spc="1746">
                <a:solidFill>
                  <a:srgbClr val="F6F4EA"/>
                </a:solidFill>
                <a:latin typeface="DM Sans"/>
                <a:ea typeface="DM Sans"/>
                <a:cs typeface="DM Sans"/>
                <a:sym typeface="DM Sans"/>
              </a:rPr>
              <a:t>-</a:t>
            </a:r>
          </a:p>
        </p:txBody>
      </p:sp>
      <p:sp>
        <p:nvSpPr>
          <p:cNvPr name="TextBox 13" id="13"/>
          <p:cNvSpPr txBox="true"/>
          <p:nvPr/>
        </p:nvSpPr>
        <p:spPr>
          <a:xfrm rot="0">
            <a:off x="1025746" y="104623"/>
            <a:ext cx="8553593" cy="2774088"/>
          </a:xfrm>
          <a:prstGeom prst="rect">
            <a:avLst/>
          </a:prstGeom>
        </p:spPr>
        <p:txBody>
          <a:bodyPr anchor="t" rtlCol="false" tIns="0" lIns="0" bIns="0" rIns="0">
            <a:spAutoFit/>
          </a:bodyPr>
          <a:lstStyle/>
          <a:p>
            <a:pPr algn="l">
              <a:lnSpc>
                <a:spcPts val="22755"/>
              </a:lnSpc>
            </a:pPr>
            <a:r>
              <a:rPr lang="en-US" sz="16254">
                <a:solidFill>
                  <a:srgbClr val="ED3810"/>
                </a:solidFill>
                <a:latin typeface="Tropika"/>
                <a:ea typeface="Tropika"/>
                <a:cs typeface="Tropika"/>
                <a:sym typeface="Tropika"/>
              </a:rPr>
              <a:t>PIZZA AND</a:t>
            </a:r>
          </a:p>
        </p:txBody>
      </p:sp>
      <p:sp>
        <p:nvSpPr>
          <p:cNvPr name="TextBox 14" id="14"/>
          <p:cNvSpPr txBox="true"/>
          <p:nvPr/>
        </p:nvSpPr>
        <p:spPr>
          <a:xfrm rot="-112790">
            <a:off x="707152" y="1257648"/>
            <a:ext cx="7948810" cy="2813732"/>
          </a:xfrm>
          <a:prstGeom prst="rect">
            <a:avLst/>
          </a:prstGeom>
        </p:spPr>
        <p:txBody>
          <a:bodyPr anchor="t" rtlCol="false" tIns="0" lIns="0" bIns="0" rIns="0">
            <a:spAutoFit/>
          </a:bodyPr>
          <a:lstStyle/>
          <a:p>
            <a:pPr algn="l">
              <a:lnSpc>
                <a:spcPts val="21928"/>
              </a:lnSpc>
            </a:pPr>
            <a:r>
              <a:rPr lang="en-US" sz="15663">
                <a:solidFill>
                  <a:srgbClr val="1A7446"/>
                </a:solidFill>
                <a:latin typeface="Yellowtail"/>
                <a:ea typeface="Yellowtail"/>
                <a:cs typeface="Yellowtail"/>
                <a:sym typeface="Yellowtail"/>
              </a:rPr>
              <a:t>Community</a:t>
            </a:r>
          </a:p>
        </p:txBody>
      </p:sp>
      <p:sp>
        <p:nvSpPr>
          <p:cNvPr name="TextBox 15" id="15"/>
          <p:cNvSpPr txBox="true"/>
          <p:nvPr/>
        </p:nvSpPr>
        <p:spPr>
          <a:xfrm rot="0">
            <a:off x="285750" y="3845609"/>
            <a:ext cx="8598264" cy="5911215"/>
          </a:xfrm>
          <a:prstGeom prst="rect">
            <a:avLst/>
          </a:prstGeom>
        </p:spPr>
        <p:txBody>
          <a:bodyPr anchor="t" rtlCol="false" tIns="0" lIns="0" bIns="0" rIns="0">
            <a:spAutoFit/>
          </a:bodyPr>
          <a:lstStyle/>
          <a:p>
            <a:pPr algn="l">
              <a:lnSpc>
                <a:spcPts val="4679"/>
              </a:lnSpc>
            </a:pPr>
          </a:p>
          <a:p>
            <a:pPr algn="l" marL="863585" indent="-431792" lvl="1">
              <a:lnSpc>
                <a:spcPts val="4679"/>
              </a:lnSpc>
              <a:buFont typeface="Arial"/>
              <a:buChar char="•"/>
            </a:pPr>
            <a:r>
              <a:rPr lang="en-US" sz="3999" spc="-151">
                <a:solidFill>
                  <a:srgbClr val="ED3810"/>
                </a:solidFill>
                <a:latin typeface="DM Sans"/>
                <a:ea typeface="DM Sans"/>
                <a:cs typeface="DM Sans"/>
                <a:sym typeface="DM Sans"/>
              </a:rPr>
              <a:t>Day 6 Final Choice</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We brought in pizza from 4 of the 5 places we researched </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Students tasted all the pizzas and were able to vote based on taste</a:t>
            </a:r>
          </a:p>
          <a:p>
            <a:pPr algn="l" marL="1727170" indent="-575723" lvl="2">
              <a:lnSpc>
                <a:spcPts val="4679"/>
              </a:lnSpc>
              <a:buFont typeface="Arial"/>
              <a:buChar char="⚬"/>
            </a:pPr>
            <a:r>
              <a:rPr lang="en-US" sz="3999" spc="-151">
                <a:solidFill>
                  <a:srgbClr val="ED3810"/>
                </a:solidFill>
                <a:latin typeface="DM Sans"/>
                <a:ea typeface="DM Sans"/>
                <a:cs typeface="DM Sans"/>
                <a:sym typeface="DM Sans"/>
              </a:rPr>
              <a:t>We discussed price, customer service and taste to make our final decision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6F4EA"/>
        </a:solidFill>
      </p:bgPr>
    </p:bg>
    <p:spTree>
      <p:nvGrpSpPr>
        <p:cNvPr id="1" name=""/>
        <p:cNvGrpSpPr/>
        <p:nvPr/>
      </p:nvGrpSpPr>
      <p:grpSpPr>
        <a:xfrm>
          <a:off x="0" y="0"/>
          <a:ext cx="0" cy="0"/>
          <a:chOff x="0" y="0"/>
          <a:chExt cx="0" cy="0"/>
        </a:xfrm>
      </p:grpSpPr>
      <p:sp>
        <p:nvSpPr>
          <p:cNvPr name="Freeform 2" id="2"/>
          <p:cNvSpPr/>
          <p:nvPr/>
        </p:nvSpPr>
        <p:spPr>
          <a:xfrm flipH="false" flipV="false" rot="0">
            <a:off x="442174" y="491181"/>
            <a:ext cx="8701826" cy="6526370"/>
          </a:xfrm>
          <a:custGeom>
            <a:avLst/>
            <a:gdLst/>
            <a:ahLst/>
            <a:cxnLst/>
            <a:rect r="r" b="b" t="t" l="l"/>
            <a:pathLst>
              <a:path h="6526370" w="8701826">
                <a:moveTo>
                  <a:pt x="0" y="0"/>
                </a:moveTo>
                <a:lnTo>
                  <a:pt x="8701826" y="0"/>
                </a:lnTo>
                <a:lnTo>
                  <a:pt x="8701826" y="6526370"/>
                </a:lnTo>
                <a:lnTo>
                  <a:pt x="0" y="6526370"/>
                </a:lnTo>
                <a:lnTo>
                  <a:pt x="0" y="0"/>
                </a:lnTo>
                <a:close/>
              </a:path>
            </a:pathLst>
          </a:custGeom>
          <a:blipFill>
            <a:blip r:embed="rId2"/>
            <a:stretch>
              <a:fillRect l="0" t="0" r="0" b="0"/>
            </a:stretch>
          </a:blipFill>
        </p:spPr>
      </p:sp>
      <p:sp>
        <p:nvSpPr>
          <p:cNvPr name="Freeform 3" id="3"/>
          <p:cNvSpPr/>
          <p:nvPr/>
        </p:nvSpPr>
        <p:spPr>
          <a:xfrm flipH="false" flipV="false" rot="0">
            <a:off x="9426332" y="3481198"/>
            <a:ext cx="8419494" cy="6314621"/>
          </a:xfrm>
          <a:custGeom>
            <a:avLst/>
            <a:gdLst/>
            <a:ahLst/>
            <a:cxnLst/>
            <a:rect r="r" b="b" t="t" l="l"/>
            <a:pathLst>
              <a:path h="6314621" w="8419494">
                <a:moveTo>
                  <a:pt x="0" y="0"/>
                </a:moveTo>
                <a:lnTo>
                  <a:pt x="8419494" y="0"/>
                </a:lnTo>
                <a:lnTo>
                  <a:pt x="8419494" y="6314621"/>
                </a:lnTo>
                <a:lnTo>
                  <a:pt x="0" y="6314621"/>
                </a:lnTo>
                <a:lnTo>
                  <a:pt x="0" y="0"/>
                </a:lnTo>
                <a:close/>
              </a:path>
            </a:pathLst>
          </a:custGeom>
          <a:blipFill>
            <a:blip r:embed="rId3"/>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DAHOjgTw0_c</dc:identifier>
  <dcterms:modified xsi:type="dcterms:W3CDTF">2011-08-01T06:04:30Z</dcterms:modified>
  <cp:revision>1</cp:revision>
  <dc:title>Galion Pizza Problem</dc:title>
</cp:coreProperties>
</file>