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Playfair Display"/>
      <p:bold r:id="rId28"/>
      <p:boldItalic r:id="rId29"/>
    </p:embeddedFont>
    <p:embeddedFont>
      <p:font typeface="Lora"/>
      <p:regular r:id="rId30"/>
      <p:bold r:id="rId31"/>
      <p:italic r:id="rId32"/>
      <p:boldItalic r:id="rId33"/>
    </p:embeddedFont>
    <p:embeddedFont>
      <p:font typeface="Playfair Display Black"/>
      <p:bold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layfairDisplay-bold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layfairDispl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ora-bold.fntdata"/><Relationship Id="rId30" Type="http://schemas.openxmlformats.org/officeDocument/2006/relationships/font" Target="fonts/Lora-regular.fntdata"/><Relationship Id="rId11" Type="http://schemas.openxmlformats.org/officeDocument/2006/relationships/slide" Target="slides/slide6.xml"/><Relationship Id="rId33" Type="http://schemas.openxmlformats.org/officeDocument/2006/relationships/font" Target="fonts/Lora-boldItalic.fntdata"/><Relationship Id="rId10" Type="http://schemas.openxmlformats.org/officeDocument/2006/relationships/slide" Target="slides/slide5.xml"/><Relationship Id="rId32" Type="http://schemas.openxmlformats.org/officeDocument/2006/relationships/font" Target="fonts/Lora-italic.fntdata"/><Relationship Id="rId13" Type="http://schemas.openxmlformats.org/officeDocument/2006/relationships/slide" Target="slides/slide8.xml"/><Relationship Id="rId35" Type="http://schemas.openxmlformats.org/officeDocument/2006/relationships/font" Target="fonts/PlayfairDisplayBlack-boldItalic.fntdata"/><Relationship Id="rId12" Type="http://schemas.openxmlformats.org/officeDocument/2006/relationships/slide" Target="slides/slide7.xml"/><Relationship Id="rId34" Type="http://schemas.openxmlformats.org/officeDocument/2006/relationships/font" Target="fonts/PlayfairDisplayBlack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b348c4cf6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eb348c4cf6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b9379620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eb9379620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eb9379620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eb9379620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b9379620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eb9379620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b9379620f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eb9379620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eb937962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eb937962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eb9379620f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eb9379620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eb9379620f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eb9379620f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eb9379620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eb9379620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eb9379620f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eb9379620f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b348c4cf6_0_20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b348c4cf6_0_2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b9379620f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eb9379620f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b9379620f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b9379620f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eb9379620f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eb9379620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b348c4cf6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eb348c4cf6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b348c4cf6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eb348c4cf6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b348c4cf6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b348c4cf6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b348c4cf6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b348c4cf6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b348c4cf6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eb348c4cf6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b9379620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eb9379620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b348c4cf6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eb348c4cf6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hyperlink" Target="https://www.wbur.org/kindworld/2016/04/14/kind-world-22-so-chocolate-bar" TargetMode="External"/><Relationship Id="rId5" Type="http://schemas.openxmlformats.org/officeDocument/2006/relationships/image" Target="../media/image26.png"/><Relationship Id="rId6" Type="http://schemas.openxmlformats.org/officeDocument/2006/relationships/hyperlink" Target="https://www.cbc.ca/radio/taiaskswhy/how-do-we-fix-recycling-1.6413710" TargetMode="External"/><Relationship Id="rId7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311468" y="952500"/>
            <a:ext cx="8520600" cy="2286000"/>
            <a:chOff x="311468" y="952500"/>
            <a:chExt cx="8520600" cy="2286000"/>
          </a:xfrm>
        </p:grpSpPr>
        <p:sp>
          <p:nvSpPr>
            <p:cNvPr id="55" name="Google Shape;55;p13"/>
            <p:cNvSpPr/>
            <p:nvPr/>
          </p:nvSpPr>
          <p:spPr>
            <a:xfrm>
              <a:off x="311468" y="952500"/>
              <a:ext cx="8520600" cy="2286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3"/>
            <p:cNvSpPr txBox="1"/>
            <p:nvPr/>
          </p:nvSpPr>
          <p:spPr>
            <a:xfrm>
              <a:off x="311468" y="952500"/>
              <a:ext cx="85206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64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Shaping Perspectives</a:t>
              </a:r>
              <a:br>
                <a:rPr b="0" lang="en" sz="64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</a:br>
              <a:r>
                <a:rPr b="0" lang="en" sz="64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through Podcasting</a:t>
              </a:r>
              <a:endParaRPr b="0" sz="64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57" name="Google Shape;57;p13"/>
          <p:cNvGrpSpPr/>
          <p:nvPr/>
        </p:nvGrpSpPr>
        <p:grpSpPr>
          <a:xfrm>
            <a:off x="952500" y="3429000"/>
            <a:ext cx="7239000" cy="76200"/>
            <a:chOff x="952500" y="3429000"/>
            <a:chExt cx="7239000" cy="76200"/>
          </a:xfrm>
        </p:grpSpPr>
        <p:cxnSp>
          <p:nvCxnSpPr>
            <p:cNvPr id="58" name="Google Shape;58;p13"/>
            <p:cNvCxnSpPr/>
            <p:nvPr/>
          </p:nvCxnSpPr>
          <p:spPr>
            <a:xfrm>
              <a:off x="952500" y="3429000"/>
              <a:ext cx="72390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13"/>
            <p:cNvCxnSpPr/>
            <p:nvPr/>
          </p:nvCxnSpPr>
          <p:spPr>
            <a:xfrm>
              <a:off x="952500" y="3505200"/>
              <a:ext cx="7239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" name="Google Shape;60;p13"/>
          <p:cNvGrpSpPr/>
          <p:nvPr/>
        </p:nvGrpSpPr>
        <p:grpSpPr>
          <a:xfrm>
            <a:off x="1238250" y="3619500"/>
            <a:ext cx="6667500" cy="762000"/>
            <a:chOff x="1238250" y="3619500"/>
            <a:chExt cx="6667500" cy="762000"/>
          </a:xfrm>
        </p:grpSpPr>
        <p:sp>
          <p:nvSpPr>
            <p:cNvPr id="61" name="Google Shape;61;p13"/>
            <p:cNvSpPr/>
            <p:nvPr/>
          </p:nvSpPr>
          <p:spPr>
            <a:xfrm>
              <a:off x="1238250" y="3619500"/>
              <a:ext cx="66675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3"/>
            <p:cNvSpPr txBox="1"/>
            <p:nvPr/>
          </p:nvSpPr>
          <p:spPr>
            <a:xfrm>
              <a:off x="1238250" y="3619500"/>
              <a:ext cx="6667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22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Let's Brainstorm how to Guide Students with the Right Balance of Choice and Structure</a:t>
              </a:r>
              <a:endParaRPr b="0" i="1" sz="22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63" name="Google Shape;63;p13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64" name="Google Shape;64;p13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5" name="Google Shape;65;p13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2"/>
          <p:cNvPicPr preferRelativeResize="0"/>
          <p:nvPr/>
        </p:nvPicPr>
        <p:blipFill rotWithShape="1">
          <a:blip r:embed="rId3">
            <a:alphaModFix/>
          </a:blip>
          <a:srcRect b="0" l="1513" r="1522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22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02" name="Google Shape;202;p22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2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The Framework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04" name="Google Shape;204;p22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05" name="Google Shape;205;p22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6" name="Google Shape;206;p22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7" name="Google Shape;207;p22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" name="Google Shape;208;p22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GUIDANCE FOR SUCCESSFUL PODCASTING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09" name="Google Shape;209;p22"/>
            <p:cNvSpPr txBox="1"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Core Philosophy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Center around a driving question and a quest for answers.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 good question can't be a yes/no; it must require exploration.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Topic must spark personal passion.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Ensure the topic appeals to a broader audience.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Exemplar: Students connected well with Mark Rober.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210" name="Google Shape;210;p22"/>
            <p:cNvSpPr txBox="1"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Recommended Structure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Why: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AutoNum type="arabicPeriod"/>
              </a:pPr>
              <a:r>
                <a:rPr b="0"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Explain why the topic matters and share initial research.</a:t>
              </a:r>
              <a:endParaRPr b="0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Journey: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AutoNum type="arabicPeriod"/>
              </a:pPr>
              <a:r>
                <a:rPr b="0"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Chart your path of exploration and discovery.</a:t>
              </a:r>
              <a:endParaRPr b="0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Results: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AutoNum type="arabicPeriod"/>
              </a:pPr>
              <a:r>
                <a:rPr b="0"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Discuss what was learned and the final outcomes.</a:t>
              </a:r>
              <a:endParaRPr b="0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11" name="Google Shape;211;p22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212" name="Google Shape;212;p22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3" name="Google Shape;213;p22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23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20" name="Google Shape;220;p23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3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Expected Discovery</a:t>
              </a:r>
              <a:endParaRPr b="0" sz="3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22" name="Google Shape;222;p23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23" name="Google Shape;223;p23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24" name="Google Shape;224;p23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5" name="Google Shape;225;p23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ADULTS’ IDEAS VS. STUDENT REALITY</a:t>
              </a:r>
              <a:endParaRPr b="1" sz="16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26" name="Google Shape;226;p23"/>
            <p:cNvSpPr txBox="1"/>
            <p:nvPr/>
          </p:nvSpPr>
          <p:spPr>
            <a:xfrm>
              <a:off x="619125" y="1905000"/>
              <a:ext cx="7905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Expected Topics: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Bullying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Litter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Animals (adopt black cats, learn about Emperor Tamarin Monkey)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Screen time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Homework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Immigration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27" name="Google Shape;227;p23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228" name="Google Shape;228;p23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9" name="Google Shape;229;p23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24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36" name="Google Shape;236;p24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4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Unexpected Discovery</a:t>
              </a:r>
              <a:endParaRPr b="0" sz="3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39" name="Google Shape;239;p24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40" name="Google Shape;240;p24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1" name="Google Shape;241;p24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ADULTS’ IDEAS VS. STUDENT REALITY</a:t>
              </a:r>
              <a:endParaRPr b="1" sz="16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42" name="Google Shape;242;p24"/>
            <p:cNvSpPr txBox="1"/>
            <p:nvPr/>
          </p:nvSpPr>
          <p:spPr>
            <a:xfrm>
              <a:off x="619125" y="1905000"/>
              <a:ext cx="7905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Unexpected Topics: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12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Black holes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What am I Going to Be when I Grow Up?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price of medical care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Sports (friendships, career impact, NCAA v. NCA, football history)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Conspiracy theories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How would the Wizarding World of Harry Potter have reacted to COVID? To AI?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43" name="Google Shape;243;p24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244" name="Google Shape;244;p24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5" name="Google Shape;245;p24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25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52" name="Google Shape;252;p25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5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Internal Struggle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54" name="Google Shape;254;p25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55" name="Google Shape;255;p25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56" name="Google Shape;256;p25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7" name="Google Shape;257;p25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SECOND DISCOVERY: NAVIGATING COMPETING DESIRES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cxnSp>
          <p:nvCxnSpPr>
            <p:cNvPr id="258" name="Google Shape;258;p25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59" name="Google Shape;259;p25"/>
          <p:cNvSpPr txBox="1"/>
          <p:nvPr/>
        </p:nvSpPr>
        <p:spPr>
          <a:xfrm>
            <a:off x="501967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 Desire for Excellence</a:t>
            </a:r>
            <a:endParaRPr b="1" sz="15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On the one hand, I want students to deliver what NPR is looking for:</a:t>
            </a:r>
            <a:endParaRPr b="0"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04800" lvl="0" marL="457200" rtl="0" algn="l">
              <a:spcBef>
                <a:spcPts val="75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Lora"/>
              <a:buChar char="●"/>
            </a:pPr>
            <a:r>
              <a:rPr b="0" lang="en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Want them to have success</a:t>
            </a:r>
            <a:endParaRPr b="0" sz="12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04800" lvl="0" marL="457200" rtl="0" algn="l">
              <a:spcBef>
                <a:spcPts val="800"/>
              </a:spcBef>
              <a:spcAft>
                <a:spcPts val="800"/>
              </a:spcAft>
              <a:buClr>
                <a:srgbClr val="1A1A1A"/>
              </a:buClr>
              <a:buSzPts val="1200"/>
              <a:buFont typeface="Lora"/>
              <a:buChar char="●"/>
            </a:pPr>
            <a:r>
              <a:rPr b="0" lang="en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Would love personal accolades for my work</a:t>
            </a:r>
            <a:endParaRPr b="0" sz="12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60" name="Google Shape;260;p25"/>
          <p:cNvSpPr txBox="1"/>
          <p:nvPr/>
        </p:nvSpPr>
        <p:spPr>
          <a:xfrm>
            <a:off x="4762500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 Commitment to Voice</a:t>
            </a:r>
            <a:endParaRPr b="1" sz="15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On the other hand, I want to really hear them:</a:t>
            </a:r>
            <a:endParaRPr b="0"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04800" lvl="0" marL="457200" rtl="0" algn="l">
              <a:spcBef>
                <a:spcPts val="75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Lora"/>
              <a:buChar char="●"/>
            </a:pPr>
            <a:r>
              <a:rPr b="0" lang="en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Don’t want to be the one to tell them to fit inside of the box an adult has imagined for them</a:t>
            </a:r>
            <a:endParaRPr b="0" sz="12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04800" lvl="0" marL="457200" rtl="0" algn="l">
              <a:spcBef>
                <a:spcPts val="800"/>
              </a:spcBef>
              <a:spcAft>
                <a:spcPts val="800"/>
              </a:spcAft>
              <a:buClr>
                <a:srgbClr val="1A1A1A"/>
              </a:buClr>
              <a:buSzPts val="1200"/>
              <a:buFont typeface="Lora"/>
              <a:buChar char="●"/>
            </a:pPr>
            <a:r>
              <a:rPr b="0" lang="en"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When I heard the passion behind the student’s choice to focus on conspiracy theories, I couldn’t tell him his passion wasn’t good enough</a:t>
            </a:r>
            <a:endParaRPr b="0" sz="12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grpSp>
        <p:nvGrpSpPr>
          <p:cNvPr id="261" name="Google Shape;261;p25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262" name="Google Shape;262;p25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3" name="Google Shape;263;p25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26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69" name="Google Shape;269;p26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6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The Quality vs. Choice Dilemma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71" name="Google Shape;271;p26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72" name="Google Shape;272;p26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73" name="Google Shape;273;p26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4" name="Google Shape;274;p26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5" name="Google Shape;275;p26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OBSERVATIONS BASED ON INTERNAL STRUGGLE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76" name="Google Shape;276;p26"/>
          <p:cNvGrpSpPr/>
          <p:nvPr/>
        </p:nvGrpSpPr>
        <p:grpSpPr>
          <a:xfrm>
            <a:off x="501967" y="1905000"/>
            <a:ext cx="3879600" cy="2667000"/>
            <a:chOff x="501968" y="1905000"/>
            <a:chExt cx="3879600" cy="2667000"/>
          </a:xfrm>
        </p:grpSpPr>
        <p:sp>
          <p:nvSpPr>
            <p:cNvPr id="277" name="Google Shape;277;p26"/>
            <p:cNvSpPr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6"/>
            <p:cNvSpPr txBox="1"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Risk of Abandonment</a:t>
              </a:r>
              <a:endParaRPr b="1"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Project after project is abandoned after a few years because teams feel they can't guarantee work quality.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Consequently, they pivot to other tasks that offer more rigid structure.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79" name="Google Shape;279;p26"/>
          <p:cNvGrpSpPr/>
          <p:nvPr/>
        </p:nvGrpSpPr>
        <p:grpSpPr>
          <a:xfrm>
            <a:off x="4762500" y="1905000"/>
            <a:ext cx="3879600" cy="2667000"/>
            <a:chOff x="4762500" y="1905000"/>
            <a:chExt cx="3879600" cy="2667000"/>
          </a:xfrm>
        </p:grpSpPr>
        <p:sp>
          <p:nvSpPr>
            <p:cNvPr id="280" name="Google Shape;280;p26"/>
            <p:cNvSpPr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6"/>
            <p:cNvSpPr txBox="1"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"Clamp Down" Effect</a:t>
              </a:r>
              <a:endParaRPr b="1"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On the other hand, teachers often "clamp down," sacrificing student choice to ensure a baseline of quality.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This leads to abandoning opportunities for student agency in favor of predictability.</a:t>
              </a:r>
              <a:endParaRPr b="0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82" name="Google Shape;282;p26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283" name="Google Shape;283;p26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4" name="Google Shape;284;p26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27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290" name="Google Shape;290;p27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7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Why This Project Has Been So Special…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292" name="Google Shape;292;p27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293" name="Google Shape;293;p27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94" name="Google Shape;294;p27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95" name="Google Shape;295;p27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VOICES FROM THE CLASSROOM: THE POWER OF CHOICE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96" name="Google Shape;296;p27"/>
          <p:cNvGrpSpPr/>
          <p:nvPr/>
        </p:nvGrpSpPr>
        <p:grpSpPr>
          <a:xfrm>
            <a:off x="501967" y="1905000"/>
            <a:ext cx="3879600" cy="2667000"/>
            <a:chOff x="501968" y="1905000"/>
            <a:chExt cx="3879600" cy="2667000"/>
          </a:xfrm>
        </p:grpSpPr>
        <p:sp>
          <p:nvSpPr>
            <p:cNvPr id="297" name="Google Shape;297;p27"/>
            <p:cNvSpPr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7"/>
            <p:cNvSpPr txBox="1"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Stakeholder Feedback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“As long as I don’t have to write an essay, I’m so excited to research!” </a:t>
              </a:r>
              <a:r>
                <a:rPr b="1" i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— Student</a:t>
              </a:r>
              <a:endParaRPr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“I feel like this gives me a chance to really SEE them in a new way.” </a:t>
              </a:r>
              <a:r>
                <a:rPr b="1" i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— Parent</a:t>
              </a:r>
              <a:endParaRPr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“Can we continue making episodes to our podcast?” </a:t>
              </a:r>
              <a:r>
                <a:rPr b="1" i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— Student</a:t>
              </a:r>
              <a:endParaRPr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“Can students start a Barrington podcast?” </a:t>
              </a:r>
              <a:r>
                <a:rPr b="1" i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— Teacher</a:t>
              </a:r>
              <a:endParaRPr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cxnSp>
        <p:nvCxnSpPr>
          <p:cNvPr id="299" name="Google Shape;299;p27"/>
          <p:cNvCxnSpPr/>
          <p:nvPr/>
        </p:nvCxnSpPr>
        <p:spPr>
          <a:xfrm>
            <a:off x="4572000" y="1762125"/>
            <a:ext cx="0" cy="3000300"/>
          </a:xfrm>
          <a:prstGeom prst="straightConnector1">
            <a:avLst/>
          </a:prstGeom>
          <a:solidFill>
            <a:srgbClr val="FFFFFF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0" name="Google Shape;300;p27"/>
          <p:cNvGrpSpPr/>
          <p:nvPr/>
        </p:nvGrpSpPr>
        <p:grpSpPr>
          <a:xfrm>
            <a:off x="4762500" y="1905000"/>
            <a:ext cx="3879600" cy="2667000"/>
            <a:chOff x="4762500" y="1905000"/>
            <a:chExt cx="3879600" cy="2667000"/>
          </a:xfrm>
        </p:grpSpPr>
        <p:sp>
          <p:nvSpPr>
            <p:cNvPr id="301" name="Google Shape;301;p27"/>
            <p:cNvSpPr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7"/>
            <p:cNvSpPr txBox="1"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"Choice" Reflection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Would I have gotten this feedback if I had clamped down on student choice for topics?</a:t>
              </a:r>
              <a:endParaRPr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Maybe some…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303" name="Google Shape;303;p27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304" name="Google Shape;304;p27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5" name="Google Shape;305;p27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8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311" name="Google Shape;311;p28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8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Reflection: The Value of Perspective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313" name="Google Shape;313;p28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314" name="Google Shape;314;p28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15" name="Google Shape;315;p28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6" name="Google Shape;316;p28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7" name="Google Shape;317;p28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STUDENT INSIGHTS ON AI vs. HUMAN VOICE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sp>
        <p:nvSpPr>
          <p:cNvPr id="318" name="Google Shape;318;p28"/>
          <p:cNvSpPr txBox="1"/>
          <p:nvPr/>
        </p:nvSpPr>
        <p:spPr>
          <a:xfrm>
            <a:off x="501967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 Sonnet Comparison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i="1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“5th graders were able to articulate that the sonnet didn’t have their unique perspective or voice.”</a:t>
            </a:r>
            <a:endParaRPr b="0" i="1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EOY Activity: Students compared their own sonnets to AI-generated versions. Despite the "funny" results, they felt a profound loss of identity in the AI content.</a:t>
            </a:r>
            <a:endParaRPr b="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19" name="Google Shape;319;p28"/>
          <p:cNvSpPr txBox="1"/>
          <p:nvPr/>
        </p:nvSpPr>
        <p:spPr>
          <a:xfrm>
            <a:off x="4762500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 9th Grade Gap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Rising 9th graders in summer tutoring view AI usage through a binary lens:</a:t>
            </a:r>
            <a:endParaRPr b="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7500" lvl="0" marL="457200" rtl="0" algn="l">
              <a:spcBef>
                <a:spcPts val="75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Lora"/>
              <a:buChar char="●"/>
            </a:pPr>
            <a:r>
              <a:rPr b="1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“Cheating”</a:t>
            </a:r>
            <a:endParaRPr b="1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Lora"/>
              <a:buChar char="●"/>
            </a:pPr>
            <a:r>
              <a:rPr b="1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“Lazy”</a:t>
            </a:r>
            <a:endParaRPr b="1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i="1" lang="en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“They cannot articulate any ideas about the value of their unique perspective.”</a:t>
            </a:r>
            <a:endParaRPr b="0" i="1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grpSp>
        <p:nvGrpSpPr>
          <p:cNvPr id="320" name="Google Shape;320;p28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321" name="Google Shape;321;p28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2" name="Google Shape;322;p28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AI ETHICS &amp; EDUCATION REPORT | REFLECTION SERIES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29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328" name="Google Shape;328;p29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9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Reflection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330" name="Google Shape;330;p29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331" name="Google Shape;331;p29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32" name="Google Shape;332;p29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3" name="Google Shape;333;p29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CULTIVATING AUTHENTIC VOICES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sp>
        <p:nvSpPr>
          <p:cNvPr id="334" name="Google Shape;334;p29"/>
          <p:cNvSpPr txBox="1"/>
          <p:nvPr/>
        </p:nvSpPr>
        <p:spPr>
          <a:xfrm>
            <a:off x="762000" y="2000250"/>
            <a:ext cx="76200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2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“Listening - really listening - to a child matters!!!”</a:t>
            </a:r>
            <a:endParaRPr i="1" sz="3200">
              <a:solidFill>
                <a:srgbClr val="1A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225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Their ideas are </a:t>
            </a:r>
            <a:r>
              <a:rPr b="1" lang="en" sz="2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“Out of This World!”</a:t>
            </a:r>
            <a:endParaRPr b="0" sz="24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grpSp>
        <p:nvGrpSpPr>
          <p:cNvPr id="335" name="Google Shape;335;p29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336" name="Google Shape;336;p29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7" name="Google Shape;337;p29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30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343" name="Google Shape;343;p30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0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Where I was Coming From...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345" name="Google Shape;345;p30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346" name="Google Shape;346;p30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47" name="Google Shape;347;p30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8" name="Google Shape;348;p30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9" name="Google Shape;349;p30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PEDAGOGICAL REFLECTIONS &amp; CHALLENGES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350" name="Google Shape;350;p30"/>
            <p:cNvSpPr txBox="1"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The CCSS Connection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Coaching students to perform a verbal 5-paragraph essay using interviews as textual evidence.</a:t>
              </a:r>
              <a:endParaRPr b="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Results:</a:t>
              </a:r>
              <a:endParaRPr b="0"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Many i</a:t>
              </a: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nternalized structure </a:t>
              </a:r>
              <a:r>
                <a:rPr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(some went </a:t>
              </a: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"completely rogue")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1150" lvl="0" marL="457200" rtl="0" algn="l">
                <a:spcBef>
                  <a:spcPts val="800"/>
                </a:spcBef>
                <a:spcAft>
                  <a:spcPts val="800"/>
                </a:spcAft>
                <a:buClr>
                  <a:srgbClr val="1A1A1A"/>
                </a:buClr>
                <a:buSzPts val="1300"/>
                <a:buFont typeface="Lora"/>
                <a:buChar char="●"/>
              </a:pPr>
              <a:r>
                <a:rPr b="0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Rigid structure conflicted with the process of discovery.</a:t>
              </a:r>
              <a:endParaRPr b="0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351" name="Google Shape;351;p30"/>
            <p:cNvSpPr txBox="1"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Conservation Alignment</a:t>
              </a:r>
              <a:endParaRPr b="1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Placing the podcasting unit immediately after ocean conservation essays.</a:t>
              </a:r>
              <a:endParaRPr b="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b="0" i="1" lang="en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“Hoping to capitalize on the ‘save the world’ mindset (really didn’t work).”</a:t>
              </a:r>
              <a:endParaRPr b="0" i="1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352" name="Google Shape;352;p30"/>
          <p:cNvGrpSpPr/>
          <p:nvPr/>
        </p:nvGrpSpPr>
        <p:grpSpPr>
          <a:xfrm>
            <a:off x="311468" y="4905375"/>
            <a:ext cx="8521200" cy="190500"/>
            <a:chOff x="311468" y="4905375"/>
            <a:chExt cx="8521200" cy="190500"/>
          </a:xfrm>
        </p:grpSpPr>
        <p:cxnSp>
          <p:nvCxnSpPr>
            <p:cNvPr id="353" name="Google Shape;353;p30"/>
            <p:cNvCxnSpPr/>
            <p:nvPr/>
          </p:nvCxnSpPr>
          <p:spPr>
            <a:xfrm>
              <a:off x="311468" y="490537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4" name="Google Shape;354;p30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PEDAGOGY &amp; PRACTICE | REFLECTION SERIES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31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360" name="Google Shape;360;p31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61" name="Google Shape;361;p31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2" name="Google Shape;362;p31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63" name="Google Shape;363;p31"/>
          <p:cNvGrpSpPr/>
          <p:nvPr/>
        </p:nvGrpSpPr>
        <p:grpSpPr>
          <a:xfrm>
            <a:off x="311468" y="4905375"/>
            <a:ext cx="8521200" cy="190500"/>
            <a:chOff x="311468" y="4905375"/>
            <a:chExt cx="8521200" cy="190500"/>
          </a:xfrm>
        </p:grpSpPr>
        <p:cxnSp>
          <p:nvCxnSpPr>
            <p:cNvPr id="364" name="Google Shape;364;p31"/>
            <p:cNvCxnSpPr/>
            <p:nvPr/>
          </p:nvCxnSpPr>
          <p:spPr>
            <a:xfrm>
              <a:off x="311468" y="490537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5" name="Google Shape;365;p31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CURRICULUM EVOLUTION | STRATEGY REPORT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sp>
        <p:nvSpPr>
          <p:cNvPr id="366" name="Google Shape;366;p31"/>
          <p:cNvSpPr txBox="1"/>
          <p:nvPr>
            <p:ph type="title"/>
          </p:nvPr>
        </p:nvSpPr>
        <p:spPr>
          <a:xfrm>
            <a:off x="311944" y="285750"/>
            <a:ext cx="85200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Next Iterations…</a:t>
            </a:r>
            <a:endParaRPr b="0" sz="3600">
              <a:solidFill>
                <a:srgbClr val="1A1A1A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367" name="Google Shape;367;p31"/>
          <p:cNvSpPr txBox="1"/>
          <p:nvPr/>
        </p:nvSpPr>
        <p:spPr>
          <a:xfrm>
            <a:off x="311468" y="1333500"/>
            <a:ext cx="85212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FROM ANALYSIS TO ACTION: THE PODCASTING PIVOT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68" name="Google Shape;368;p31"/>
          <p:cNvSpPr txBox="1"/>
          <p:nvPr>
            <p:ph idx="1" type="body"/>
          </p:nvPr>
        </p:nvSpPr>
        <p:spPr>
          <a:xfrm>
            <a:off x="501967" y="1905000"/>
            <a:ext cx="3879600" cy="2857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Structural Realignment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Moving the project to follow the novel </a:t>
            </a:r>
            <a:r>
              <a:rPr i="1"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The Science of Breakable Things</a:t>
            </a: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 by Tae Keller.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Students maintain a year-long journal exploring a "driving question".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Utilizing </a:t>
            </a:r>
            <a:r>
              <a:rPr b="1"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SOBT</a:t>
            </a: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 as the primary exemplar for discovery as opposed to a 5-paragraph essay exemplar.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75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Shift from "oceanic conservation" essays to authentic research journeys.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69" name="Google Shape;369;p31"/>
          <p:cNvSpPr txBox="1"/>
          <p:nvPr/>
        </p:nvSpPr>
        <p:spPr>
          <a:xfrm>
            <a:off x="4762500" y="1905000"/>
            <a:ext cx="38796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Pedagogical Goals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"Focus on the journey, not just the destination."</a:t>
            </a:r>
            <a:endParaRPr i="1"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Reframing "wrong avenues" as research interest points.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80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Identity shift: From "influencer" to "researcher".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80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Connecting to Mark Rober's methodology and the recycling exemplar.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-311150" lvl="0" marL="457200" rtl="0" algn="l">
              <a:spcBef>
                <a:spcPts val="80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Lora"/>
              <a:buChar char="●"/>
            </a:pPr>
            <a:r>
              <a:rPr lang="en" sz="13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Enhancing critical thinking through non-traditional forms.</a:t>
            </a:r>
            <a:endParaRPr sz="13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4"/>
          <p:cNvGrpSpPr/>
          <p:nvPr/>
        </p:nvGrpSpPr>
        <p:grpSpPr>
          <a:xfrm>
            <a:off x="311468" y="285750"/>
            <a:ext cx="8520600" cy="857400"/>
            <a:chOff x="311468" y="285750"/>
            <a:chExt cx="8520600" cy="857400"/>
          </a:xfrm>
        </p:grpSpPr>
        <p:sp>
          <p:nvSpPr>
            <p:cNvPr id="71" name="Google Shape;71;p14"/>
            <p:cNvSpPr/>
            <p:nvPr/>
          </p:nvSpPr>
          <p:spPr>
            <a:xfrm>
              <a:off x="311468" y="285750"/>
              <a:ext cx="85206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4"/>
            <p:cNvSpPr txBox="1"/>
            <p:nvPr/>
          </p:nvSpPr>
          <p:spPr>
            <a:xfrm>
              <a:off x="311468" y="285750"/>
              <a:ext cx="85206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Who am I?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73" name="Google Shape;73;p14"/>
          <p:cNvGrpSpPr/>
          <p:nvPr/>
        </p:nvGrpSpPr>
        <p:grpSpPr>
          <a:xfrm>
            <a:off x="381000" y="1333500"/>
            <a:ext cx="4762500" cy="3429000"/>
            <a:chOff x="381000" y="1333500"/>
            <a:chExt cx="4762500" cy="3429000"/>
          </a:xfrm>
        </p:grpSpPr>
        <p:sp>
          <p:nvSpPr>
            <p:cNvPr id="74" name="Google Shape;74;p14"/>
            <p:cNvSpPr/>
            <p:nvPr/>
          </p:nvSpPr>
          <p:spPr>
            <a:xfrm>
              <a:off x="381000" y="1333500"/>
              <a:ext cx="47625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75" name="Google Shape;75;p14"/>
            <p:cNvCxnSpPr/>
            <p:nvPr/>
          </p:nvCxnSpPr>
          <p:spPr>
            <a:xfrm>
              <a:off x="381000" y="1762125"/>
              <a:ext cx="47625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6" name="Google Shape;76;p14"/>
            <p:cNvSpPr txBox="1"/>
            <p:nvPr/>
          </p:nvSpPr>
          <p:spPr>
            <a:xfrm>
              <a:off x="381000" y="1333500"/>
              <a:ext cx="47625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PROFESSIONAL BACKGROUND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77" name="Google Shape;77;p14"/>
            <p:cNvSpPr txBox="1"/>
            <p:nvPr/>
          </p:nvSpPr>
          <p:spPr>
            <a:xfrm>
              <a:off x="571500" y="1905000"/>
              <a:ext cx="4381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NYC Experience:</a:t>
              </a:r>
              <a:r>
                <a:rPr b="0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 Taught at an all-gifted school with a PBL-focused curriculum.</a:t>
              </a:r>
              <a:endParaRPr b="0" sz="13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298450" lvl="0" marL="457200" rtl="0" algn="l">
                <a:spcBef>
                  <a:spcPts val="1200"/>
                </a:spcBef>
                <a:spcAft>
                  <a:spcPts val="0"/>
                </a:spcAft>
                <a:buClr>
                  <a:srgbClr val="333333"/>
                </a:buClr>
                <a:buSzPts val="1100"/>
                <a:buFont typeface="Lora"/>
                <a:buChar char="●"/>
              </a:pPr>
              <a:r>
                <a:rPr b="0" i="1" lang="en" sz="11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Overlap with progressive principles, but lacked emphasis on democratic principles and advocacy.</a:t>
              </a:r>
              <a:endParaRPr b="0" i="1" sz="11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UA Transition:</a:t>
              </a:r>
              <a:r>
                <a:rPr b="0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 Moved to UA and taught in the Progressive Program.</a:t>
              </a:r>
              <a:endParaRPr b="0" sz="13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Current Role:</a:t>
              </a:r>
              <a:r>
                <a:rPr b="0" lang="en" sz="13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 In the gifted program, continuing to infuse progressive education and PBL principles.</a:t>
              </a:r>
              <a:endParaRPr b="0" sz="13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78" name="Google Shape;78;p14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79" name="Google Shape;79;p14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0" name="Google Shape;80;p14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pic>
        <p:nvPicPr>
          <p:cNvPr id="81" name="Google Shape;8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8650" y="1333500"/>
            <a:ext cx="3333900" cy="33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32"/>
          <p:cNvGrpSpPr/>
          <p:nvPr/>
        </p:nvGrpSpPr>
        <p:grpSpPr>
          <a:xfrm>
            <a:off x="311468" y="1333500"/>
            <a:ext cx="8521200" cy="3571875"/>
            <a:chOff x="311468" y="1333500"/>
            <a:chExt cx="8521200" cy="3571875"/>
          </a:xfrm>
        </p:grpSpPr>
        <p:sp>
          <p:nvSpPr>
            <p:cNvPr id="375" name="Google Shape;375;p32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76" name="Google Shape;376;p32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7" name="Google Shape;377;p32"/>
            <p:cNvCxnSpPr/>
            <p:nvPr/>
          </p:nvCxnSpPr>
          <p:spPr>
            <a:xfrm>
              <a:off x="311468" y="490537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78" name="Google Shape;378;p32"/>
          <p:cNvSpPr txBox="1"/>
          <p:nvPr>
            <p:ph type="title"/>
          </p:nvPr>
        </p:nvSpPr>
        <p:spPr>
          <a:xfrm>
            <a:off x="311944" y="285750"/>
            <a:ext cx="85200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Next Iterations…</a:t>
            </a:r>
            <a:endParaRPr b="0" sz="3600">
              <a:solidFill>
                <a:srgbClr val="1A1A1A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379" name="Google Shape;379;p32"/>
          <p:cNvSpPr txBox="1"/>
          <p:nvPr/>
        </p:nvSpPr>
        <p:spPr>
          <a:xfrm>
            <a:off x="311468" y="1333500"/>
            <a:ext cx="8521200" cy="428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OPEN FORUM: COLLABORATIVE BRAINSTORMING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80" name="Google Shape;380;p32"/>
          <p:cNvSpPr txBox="1"/>
          <p:nvPr>
            <p:ph idx="1" type="body"/>
          </p:nvPr>
        </p:nvSpPr>
        <p:spPr>
          <a:xfrm>
            <a:off x="762000" y="1857375"/>
            <a:ext cx="7620000" cy="2857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“Would welcome any feedback from you!”</a:t>
            </a:r>
            <a:endParaRPr b="1" i="1" sz="22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spcBef>
                <a:spcPts val="1500"/>
              </a:spcBef>
              <a:spcAft>
                <a:spcPts val="1200"/>
              </a:spcAft>
              <a:buNone/>
            </a:pPr>
            <a:r>
              <a:rPr b="0" lang="en" sz="14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rPr>
              <a:t>(And maybe your feedback will help get others’ juices flowing during brainstorming period)</a:t>
            </a:r>
            <a:endParaRPr b="0" sz="1400">
              <a:solidFill>
                <a:srgbClr val="595959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81" name="Google Shape;381;p32"/>
          <p:cNvSpPr txBox="1"/>
          <p:nvPr/>
        </p:nvSpPr>
        <p:spPr>
          <a:xfrm>
            <a:off x="311468" y="4905375"/>
            <a:ext cx="85212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rPr>
              <a:t>EDITION NO. 2026-06-12 | CURRICULUM EVOLUTION | STRATEGY REPORT</a:t>
            </a:r>
            <a:endParaRPr sz="900">
              <a:solidFill>
                <a:srgbClr val="595959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33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387" name="Google Shape;387;p33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3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6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Brainstorming Time</a:t>
              </a:r>
              <a:endParaRPr b="0" sz="36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389" name="Google Shape;389;p33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390" name="Google Shape;390;p33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91" name="Google Shape;391;p33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2" name="Google Shape;392;p33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93" name="Google Shape;393;p33"/>
          <p:cNvSpPr txBox="1"/>
          <p:nvPr/>
        </p:nvSpPr>
        <p:spPr>
          <a:xfrm>
            <a:off x="311468" y="1333500"/>
            <a:ext cx="85212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REFLECTIVE QUESTIONS FOR CURRICULUM PLANNING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grpSp>
        <p:nvGrpSpPr>
          <p:cNvPr id="394" name="Google Shape;394;p33"/>
          <p:cNvGrpSpPr/>
          <p:nvPr/>
        </p:nvGrpSpPr>
        <p:grpSpPr>
          <a:xfrm>
            <a:off x="501967" y="1905000"/>
            <a:ext cx="3879600" cy="2857500"/>
            <a:chOff x="501968" y="1905000"/>
            <a:chExt cx="3879600" cy="2857500"/>
          </a:xfrm>
        </p:grpSpPr>
        <p:sp>
          <p:nvSpPr>
            <p:cNvPr id="395" name="Google Shape;395;p33"/>
            <p:cNvSpPr/>
            <p:nvPr/>
          </p:nvSpPr>
          <p:spPr>
            <a:xfrm>
              <a:off x="501967" y="1905000"/>
              <a:ext cx="3879600" cy="2857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3"/>
            <p:cNvSpPr txBox="1"/>
            <p:nvPr/>
          </p:nvSpPr>
          <p:spPr>
            <a:xfrm>
              <a:off x="501967" y="1905000"/>
              <a:ext cx="38796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Podcasting Integration</a:t>
              </a:r>
              <a:endParaRPr b="1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i="1"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“Whether you submit to NPR or not...”</a:t>
              </a:r>
              <a:endParaRPr b="0" i="1"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600"/>
                </a:spcAft>
                <a:buNone/>
              </a:pPr>
              <a:r>
                <a:rPr b="0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Could you incorporate podcasting into your curriculum next year? How?</a:t>
              </a:r>
              <a:endParaRPr b="0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397" name="Google Shape;397;p33"/>
          <p:cNvGrpSpPr/>
          <p:nvPr/>
        </p:nvGrpSpPr>
        <p:grpSpPr>
          <a:xfrm>
            <a:off x="4762500" y="1905000"/>
            <a:ext cx="3879600" cy="2857500"/>
            <a:chOff x="4762500" y="1905000"/>
            <a:chExt cx="3879600" cy="2857500"/>
          </a:xfrm>
        </p:grpSpPr>
        <p:sp>
          <p:nvSpPr>
            <p:cNvPr id="398" name="Google Shape;398;p33"/>
            <p:cNvSpPr/>
            <p:nvPr/>
          </p:nvSpPr>
          <p:spPr>
            <a:xfrm>
              <a:off x="4762500" y="1905000"/>
              <a:ext cx="3879600" cy="2857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3"/>
            <p:cNvSpPr txBox="1"/>
            <p:nvPr/>
          </p:nvSpPr>
          <p:spPr>
            <a:xfrm>
              <a:off x="4762500" y="1905000"/>
              <a:ext cx="38796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Unrestricted Choice</a:t>
              </a:r>
              <a:endParaRPr b="1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i="1"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“Fostering agency through autonomy...”</a:t>
              </a:r>
              <a:endParaRPr b="0" i="1"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600"/>
                </a:spcAft>
                <a:buNone/>
              </a:pPr>
              <a:r>
                <a:rPr b="0"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Are there ways you can incorporate more unrestricted choice into your curriculum for next year, even if you aren’t doing a podcasting project? How?</a:t>
              </a:r>
              <a:endParaRPr b="0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400" name="Google Shape;400;p33"/>
          <p:cNvGrpSpPr/>
          <p:nvPr/>
        </p:nvGrpSpPr>
        <p:grpSpPr>
          <a:xfrm>
            <a:off x="311468" y="4905375"/>
            <a:ext cx="8521200" cy="190500"/>
            <a:chOff x="311468" y="4905375"/>
            <a:chExt cx="8521200" cy="190500"/>
          </a:xfrm>
        </p:grpSpPr>
        <p:cxnSp>
          <p:nvCxnSpPr>
            <p:cNvPr id="401" name="Google Shape;401;p33"/>
            <p:cNvCxnSpPr/>
            <p:nvPr/>
          </p:nvCxnSpPr>
          <p:spPr>
            <a:xfrm>
              <a:off x="311468" y="490537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2" name="Google Shape;402;p33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PEDAGOGY &amp; PRACTICE | BRAINSTORMING SESSION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34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408" name="Google Shape;408;p34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4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3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Final Thought</a:t>
              </a:r>
              <a:endParaRPr b="0" sz="3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410" name="Google Shape;410;p34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411" name="Google Shape;411;p34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12" name="Google Shape;412;p34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13" name="Google Shape;413;p34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14" name="Google Shape;414;p34"/>
          <p:cNvSpPr txBox="1"/>
          <p:nvPr/>
        </p:nvSpPr>
        <p:spPr>
          <a:xfrm>
            <a:off x="311468" y="1333500"/>
            <a:ext cx="85212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IT REALLY ISN'T ABOUT PODCASTING</a:t>
            </a:r>
            <a:endParaRPr b="1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15" name="Google Shape;415;p34"/>
          <p:cNvSpPr txBox="1"/>
          <p:nvPr/>
        </p:nvSpPr>
        <p:spPr>
          <a:xfrm>
            <a:off x="501967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Human Voice in the AI Era</a:t>
            </a:r>
            <a:endParaRPr b="1" sz="19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i="1" lang="en"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"It’s about creating a classroom culture in which every student knows they have something to say (that AI can’t say) that is worthy of being heard."</a:t>
            </a:r>
            <a:endParaRPr b="0" i="1" sz="17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16" name="Google Shape;416;p34"/>
          <p:cNvSpPr txBox="1"/>
          <p:nvPr/>
        </p:nvSpPr>
        <p:spPr>
          <a:xfrm>
            <a:off x="4762500" y="1905000"/>
            <a:ext cx="38796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Fostering Agency</a:t>
            </a:r>
            <a:endParaRPr b="1" sz="19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I think we all have tried-and-true beginning-of-year activities that establish the value of each student’s contribution.</a:t>
            </a:r>
            <a:endParaRPr b="0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0" lang="en"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rPr>
              <a:t>What are ways to tie these to ideas of responsible AI use so we foster students who don’t want to surrender their power by using AI?</a:t>
            </a:r>
            <a:endParaRPr b="0" sz="1600">
              <a:solidFill>
                <a:srgbClr val="1A1A1A"/>
              </a:solidFill>
              <a:latin typeface="Lora"/>
              <a:ea typeface="Lora"/>
              <a:cs typeface="Lora"/>
              <a:sym typeface="Lora"/>
            </a:endParaRPr>
          </a:p>
        </p:txBody>
      </p:sp>
      <p:grpSp>
        <p:nvGrpSpPr>
          <p:cNvPr id="417" name="Google Shape;417;p34"/>
          <p:cNvGrpSpPr/>
          <p:nvPr/>
        </p:nvGrpSpPr>
        <p:grpSpPr>
          <a:xfrm>
            <a:off x="311468" y="4905375"/>
            <a:ext cx="8521200" cy="190500"/>
            <a:chOff x="311468" y="4905375"/>
            <a:chExt cx="8521200" cy="190500"/>
          </a:xfrm>
        </p:grpSpPr>
        <p:cxnSp>
          <p:nvCxnSpPr>
            <p:cNvPr id="418" name="Google Shape;418;p34"/>
            <p:cNvCxnSpPr/>
            <p:nvPr/>
          </p:nvCxnSpPr>
          <p:spPr>
            <a:xfrm>
              <a:off x="311468" y="490537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9" name="Google Shape;419;p34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FINAL THOUGHTS | REFLECTION SERIES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" y="90488"/>
            <a:ext cx="9048900" cy="40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>
            <p:ph type="title"/>
          </p:nvPr>
        </p:nvSpPr>
        <p:spPr>
          <a:xfrm>
            <a:off x="311700" y="285750"/>
            <a:ext cx="85206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NPR Student Podcast Challenge</a:t>
            </a:r>
            <a:endParaRPr b="0" sz="4200">
              <a:solidFill>
                <a:srgbClr val="1A1A1A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grpSp>
        <p:nvGrpSpPr>
          <p:cNvPr id="88" name="Google Shape;88;p15"/>
          <p:cNvGrpSpPr/>
          <p:nvPr/>
        </p:nvGrpSpPr>
        <p:grpSpPr>
          <a:xfrm>
            <a:off x="476250" y="1333500"/>
            <a:ext cx="2476500" cy="3429000"/>
            <a:chOff x="476250" y="1333500"/>
            <a:chExt cx="2476500" cy="3429000"/>
          </a:xfrm>
        </p:grpSpPr>
        <p:sp>
          <p:nvSpPr>
            <p:cNvPr id="89" name="Google Shape;89;p15"/>
            <p:cNvSpPr/>
            <p:nvPr/>
          </p:nvSpPr>
          <p:spPr>
            <a:xfrm>
              <a:off x="476250" y="1333500"/>
              <a:ext cx="24765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90" name="Google Shape;90;p15"/>
            <p:cNvCxnSpPr/>
            <p:nvPr/>
          </p:nvCxnSpPr>
          <p:spPr>
            <a:xfrm>
              <a:off x="476250" y="1762125"/>
              <a:ext cx="24765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1" name="Google Shape;91;p15"/>
            <p:cNvSpPr txBox="1"/>
            <p:nvPr/>
          </p:nvSpPr>
          <p:spPr>
            <a:xfrm>
              <a:off x="571500" y="1381125"/>
              <a:ext cx="22860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CONTESTS FOR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92" name="Google Shape;92;p15"/>
            <p:cNvSpPr txBox="1"/>
            <p:nvPr/>
          </p:nvSpPr>
          <p:spPr>
            <a:xfrm>
              <a:off x="571500" y="1857375"/>
              <a:ext cx="2286000" cy="28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2875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4th Grade</a:t>
              </a:r>
              <a:br>
                <a:rPr lang="en" sz="14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</a:br>
              <a:r>
                <a:rPr i="1" lang="en" sz="11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Elementary Division</a:t>
              </a:r>
              <a:endParaRPr sz="14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875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Middle School</a:t>
              </a:r>
              <a:br>
                <a:rPr lang="en" sz="14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</a:br>
              <a:r>
                <a:rPr i="1" lang="en" sz="11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Grades 5th - 8th</a:t>
              </a:r>
              <a:endParaRPr sz="14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875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High School</a:t>
              </a:r>
              <a:br>
                <a:rPr lang="en" sz="14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</a:br>
              <a:r>
                <a:rPr i="1" lang="en" sz="1100">
                  <a:solidFill>
                    <a:srgbClr val="333333"/>
                  </a:solidFill>
                  <a:latin typeface="Lora"/>
                  <a:ea typeface="Lora"/>
                  <a:cs typeface="Lora"/>
                  <a:sym typeface="Lora"/>
                </a:rPr>
                <a:t>Grades 9th - 12th</a:t>
              </a:r>
              <a:endParaRPr sz="1400">
                <a:solidFill>
                  <a:srgbClr val="333333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93" name="Google Shape;93;p15"/>
          <p:cNvGrpSpPr/>
          <p:nvPr/>
        </p:nvGrpSpPr>
        <p:grpSpPr>
          <a:xfrm>
            <a:off x="3143250" y="1333500"/>
            <a:ext cx="5524500" cy="3429000"/>
            <a:chOff x="3143250" y="1333500"/>
            <a:chExt cx="5524500" cy="3429000"/>
          </a:xfrm>
        </p:grpSpPr>
        <p:sp>
          <p:nvSpPr>
            <p:cNvPr id="94" name="Google Shape;94;p15"/>
            <p:cNvSpPr/>
            <p:nvPr/>
          </p:nvSpPr>
          <p:spPr>
            <a:xfrm>
              <a:off x="3143250" y="1333500"/>
              <a:ext cx="55245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95" name="Google Shape;95;p15"/>
            <p:cNvCxnSpPr/>
            <p:nvPr/>
          </p:nvCxnSpPr>
          <p:spPr>
            <a:xfrm>
              <a:off x="3143250" y="1762125"/>
              <a:ext cx="55245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6" name="Google Shape;96;p15"/>
            <p:cNvSpPr txBox="1"/>
            <p:nvPr/>
          </p:nvSpPr>
          <p:spPr>
            <a:xfrm>
              <a:off x="3238500" y="1381125"/>
              <a:ext cx="53340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RULES &amp; EDITORIAL GUIDELINES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97" name="Google Shape;97;p15"/>
            <p:cNvSpPr txBox="1"/>
            <p:nvPr/>
          </p:nvSpPr>
          <p:spPr>
            <a:xfrm>
              <a:off x="3333750" y="1857375"/>
              <a:ext cx="5143500" cy="28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DURATION</a:t>
              </a:r>
              <a:r>
                <a:rPr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: Entries must be between 3 and 8 minutes in length.</a:t>
              </a:r>
              <a:endParaRPr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AUTHENTICITY</a:t>
              </a:r>
              <a:r>
                <a:rPr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: Submissions must be entirely original student work.</a:t>
              </a:r>
              <a:endParaRPr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PLATFORM</a:t>
              </a:r>
              <a:r>
                <a:rPr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: Audio files must be hosted on SoundCloud for judging.</a:t>
              </a:r>
              <a:endParaRPr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MUSIC</a:t>
              </a:r>
              <a:r>
                <a:rPr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: Use only self-composed music; no copyrighted external tracks.</a:t>
              </a:r>
              <a:endParaRPr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LEGAL</a:t>
              </a:r>
              <a:r>
                <a:rPr lang="en" sz="12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: Ensure no privacy, copyright, or intellectual property violations.</a:t>
              </a:r>
              <a:endParaRPr sz="12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98" name="Google Shape;98;p15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99" name="Google Shape;99;p15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0" name="Google Shape;100;p15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6"/>
          <p:cNvGrpSpPr/>
          <p:nvPr/>
        </p:nvGrpSpPr>
        <p:grpSpPr>
          <a:xfrm>
            <a:off x="311468" y="285750"/>
            <a:ext cx="8520600" cy="857400"/>
            <a:chOff x="311468" y="285750"/>
            <a:chExt cx="8520600" cy="857400"/>
          </a:xfrm>
        </p:grpSpPr>
        <p:sp>
          <p:nvSpPr>
            <p:cNvPr id="106" name="Google Shape;106;p16"/>
            <p:cNvSpPr/>
            <p:nvPr/>
          </p:nvSpPr>
          <p:spPr>
            <a:xfrm>
              <a:off x="311468" y="285750"/>
              <a:ext cx="85206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6"/>
            <p:cNvSpPr txBox="1"/>
            <p:nvPr/>
          </p:nvSpPr>
          <p:spPr>
            <a:xfrm>
              <a:off x="311468" y="285750"/>
              <a:ext cx="85206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Grand Prize Rewards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08" name="Google Shape;108;p16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09" name="Google Shape;109;p16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0" name="Google Shape;110;p16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1" name="Google Shape;111;p16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WHAT THE GRAND PRIZE WINNERS RECEIVE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112" name="Google Shape;112;p16"/>
            <p:cNvSpPr txBox="1"/>
            <p:nvPr/>
          </p:nvSpPr>
          <p:spPr>
            <a:xfrm>
              <a:off x="476250" y="1905000"/>
              <a:ext cx="8191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8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Each of the Grand Prize winning Entrants (each, a "Grand Prize Winner"), will receive the following "Grand Prize":</a:t>
              </a:r>
              <a:endParaRPr b="1" sz="148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0833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1A1A1A"/>
                </a:buClr>
                <a:buSzPts val="1295"/>
                <a:buFont typeface="Lora"/>
                <a:buChar char="●"/>
              </a:pPr>
              <a:r>
                <a:rPr b="1"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Expert Mentorship:</a:t>
              </a:r>
              <a:r>
                <a:rPr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An NPR and/or NPR member station journalist or journalist will meet and interview each Grand Prize Winner and the student(s) who contributed to the winning Submission in or around August 2025.</a:t>
              </a:r>
              <a:endParaRPr sz="1295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0833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1A1A1A"/>
                </a:buClr>
                <a:buSzPts val="1295"/>
                <a:buFont typeface="Lora"/>
                <a:buChar char="●"/>
              </a:pPr>
              <a:r>
                <a:rPr b="1"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National Broadcast:</a:t>
              </a:r>
              <a:r>
                <a:rPr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NPR will air a segment on an episode of NPR's </a:t>
              </a:r>
              <a:r>
                <a:rPr i="1"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All Things Considered</a:t>
              </a:r>
              <a:r>
                <a:rPr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or </a:t>
              </a:r>
              <a:r>
                <a:rPr i="1"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Morning Edition</a:t>
              </a:r>
              <a:r>
                <a:rPr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which will discuss the winning Submission; that segment may include portions of the Submission itself and/or recorded audio from NPR's visit to the Grand Prize Winner's school.</a:t>
              </a:r>
              <a:endParaRPr sz="1295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0833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1A1A1A"/>
                </a:buClr>
                <a:buSzPts val="1295"/>
                <a:buFont typeface="Lora"/>
                <a:buChar char="●"/>
              </a:pPr>
              <a:r>
                <a:rPr b="1"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Official Recognition:</a:t>
              </a:r>
              <a:r>
                <a:rPr lang="en" sz="1295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A trophy and a certificate!</a:t>
              </a:r>
              <a:endParaRPr sz="1295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13" name="Google Shape;113;p16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14" name="Google Shape;114;p16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5" name="Google Shape;115;p16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121" name="Google Shape;121;p17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7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Topic Recommendations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23" name="Google Shape;123;p17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24" name="Google Shape;124;p17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25" name="Google Shape;125;p17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6" name="Google Shape;126;p17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NPR'S SUGGESTED ENTRY POINTS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476250" y="1905000"/>
              <a:ext cx="8191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While topic choice is completely free, NPR recommends these five starting points:</a:t>
              </a:r>
              <a:endParaRPr b="1"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7500" lvl="0" marL="457200" rtl="0" algn="l">
                <a:spcBef>
                  <a:spcPts val="1200"/>
                </a:spcBef>
                <a:spcAft>
                  <a:spcPts val="0"/>
                </a:spcAft>
                <a:buClr>
                  <a:srgbClr val="1A1A1A"/>
                </a:buClr>
                <a:buSzPts val="1400"/>
                <a:buFont typeface="Lora"/>
                <a:buChar char="●"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Local Stories:</a:t>
              </a:r>
              <a:r>
                <a:rPr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Tell us a story about your school or community: about something that happened there — recently or in the past — that your audience should know about.</a:t>
              </a:r>
              <a:endParaRPr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7500" lvl="0" marL="457200" rtl="0" algn="l">
                <a:spcBef>
                  <a:spcPts val="1000"/>
                </a:spcBef>
                <a:spcAft>
                  <a:spcPts val="0"/>
                </a:spcAft>
                <a:buClr>
                  <a:srgbClr val="1A1A1A"/>
                </a:buClr>
                <a:buSzPts val="1400"/>
                <a:buFont typeface="Lora"/>
                <a:buChar char="●"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Historical Moments:</a:t>
              </a:r>
              <a:r>
                <a:rPr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What is a moment in history that all students should learn about?</a:t>
              </a:r>
              <a:endParaRPr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7500" lvl="0" marL="457200" rtl="0" algn="l">
                <a:spcBef>
                  <a:spcPts val="1000"/>
                </a:spcBef>
                <a:spcAft>
                  <a:spcPts val="0"/>
                </a:spcAft>
                <a:buClr>
                  <a:srgbClr val="1A1A1A"/>
                </a:buClr>
                <a:buSzPts val="1400"/>
                <a:buFont typeface="Lora"/>
                <a:buChar char="●"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Debate:</a:t>
              </a:r>
              <a:r>
                <a:rPr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Show us both sides of a debate about an issue that's important to you.</a:t>
              </a:r>
              <a:endParaRPr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7500" lvl="0" marL="457200" rtl="0" algn="l">
                <a:spcBef>
                  <a:spcPts val="1000"/>
                </a:spcBef>
                <a:spcAft>
                  <a:spcPts val="0"/>
                </a:spcAft>
                <a:buClr>
                  <a:srgbClr val="1A1A1A"/>
                </a:buClr>
                <a:buSzPts val="1400"/>
                <a:buFont typeface="Lora"/>
                <a:buChar char="●"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Future Change:</a:t>
              </a:r>
              <a:r>
                <a:rPr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What do you want to change about the world? What's a big change that you want to make in the future?</a:t>
              </a:r>
              <a:endParaRPr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17500" lvl="0" marL="457200" rtl="0" algn="l">
                <a:spcBef>
                  <a:spcPts val="1000"/>
                </a:spcBef>
                <a:spcAft>
                  <a:spcPts val="0"/>
                </a:spcAft>
                <a:buClr>
                  <a:srgbClr val="1A1A1A"/>
                </a:buClr>
                <a:buSzPts val="1400"/>
                <a:buFont typeface="Lora"/>
                <a:buChar char="●"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Youth Perspective:</a:t>
              </a:r>
              <a:r>
                <a:rPr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Explain something to us that kids understand and grown-ups don't.</a:t>
              </a:r>
              <a:endParaRPr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28" name="Google Shape;128;p17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29" name="Google Shape;129;p17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0" name="Google Shape;130;p17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8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136" name="Google Shape;136;p18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8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Podcast Exemplars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38" name="Google Shape;138;p18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39" name="Google Shape;139;p18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0" name="Google Shape;140;p18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1" name="Google Shape;141;p18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TOP PICKS RECOMMENDED BY NPR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142" name="Google Shape;142;p18"/>
          <p:cNvSpPr txBox="1"/>
          <p:nvPr/>
        </p:nvSpPr>
        <p:spPr>
          <a:xfrm>
            <a:off x="571500" y="1905000"/>
            <a:ext cx="3810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 Chocolate Bar</a:t>
            </a:r>
            <a:endParaRPr b="1" sz="1800">
              <a:solidFill>
                <a:srgbClr val="1A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5">
            <a:alphaModFix/>
          </a:blip>
          <a:srcRect b="2034" l="0" r="0" t="2034"/>
          <a:stretch/>
        </p:blipFill>
        <p:spPr>
          <a:xfrm>
            <a:off x="762000" y="2381250"/>
            <a:ext cx="3429000" cy="219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4762500" y="1905000"/>
            <a:ext cx="3810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Do We Fix Recycling?</a:t>
            </a:r>
            <a:endParaRPr b="1" sz="1800">
              <a:solidFill>
                <a:srgbClr val="1A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5" name="Google Shape;145;p18"/>
          <p:cNvPicPr preferRelativeResize="0"/>
          <p:nvPr/>
        </p:nvPicPr>
        <p:blipFill rotWithShape="1">
          <a:blip r:embed="rId7">
            <a:alphaModFix/>
          </a:blip>
          <a:srcRect b="0" l="5978" r="5978" t="0"/>
          <a:stretch/>
        </p:blipFill>
        <p:spPr>
          <a:xfrm>
            <a:off x="4953000" y="2381250"/>
            <a:ext cx="3429000" cy="2190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18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47" name="Google Shape;147;p18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8" name="Google Shape;148;p18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9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154" name="Google Shape;154;p19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9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The Motivation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56" name="Google Shape;156;p19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57" name="Google Shape;157;p19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8" name="Google Shape;158;p19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9" name="Google Shape;159;p19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WHY PODCASTING WORKS FOR STUDENTS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160" name="Google Shape;160;p19"/>
            <p:cNvSpPr txBox="1"/>
            <p:nvPr/>
          </p:nvSpPr>
          <p:spPr>
            <a:xfrm>
              <a:off x="619125" y="1905000"/>
              <a:ext cx="7905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Influencer Culture:</a:t>
              </a:r>
              <a:r>
                <a:rPr b="0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Students are exposed enough to the concept of influencers to be thrilled at the idea of making their own podcast.</a:t>
              </a:r>
              <a:endParaRPr b="0"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Authentic Task:</a:t>
              </a:r>
              <a:r>
                <a:rPr b="0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The task feels authentic - a real radio station is asking for this and wants to hear from them. This isn’t just something their teacher made up!</a:t>
              </a:r>
              <a:endParaRPr b="0"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Creative Freedom:</a:t>
              </a:r>
              <a:r>
                <a:rPr b="0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The task is loosely structured - students have completely free choice about what they want to do.</a:t>
              </a:r>
              <a:endParaRPr b="0"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Collaborative Communication:</a:t>
              </a:r>
              <a:r>
                <a:rPr b="0" lang="en" sz="14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Multimedia communication enables students with unique strengths to shine and collaborate together.</a:t>
              </a:r>
              <a:endParaRPr b="0" sz="14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61" name="Google Shape;161;p19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62" name="Google Shape;162;p19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3" name="Google Shape;163;p19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0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169" name="Google Shape;169;p20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0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The Enthusiasm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71" name="Google Shape;171;p20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72" name="Google Shape;172;p20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73" name="Google Shape;173;p20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4" name="Google Shape;174;p20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THE IMPACT OF AUTHENTIC ENGAGEMENT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175" name="Google Shape;175;p20"/>
            <p:cNvSpPr txBox="1"/>
            <p:nvPr/>
          </p:nvSpPr>
          <p:spPr>
            <a:xfrm>
              <a:off x="619125" y="1905000"/>
              <a:ext cx="7905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Introduced the project on a Friday and told students we would learn more about how to get started on Monday…</a:t>
              </a:r>
              <a:endParaRPr b="1"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Students came in on Monday with scripts already written!</a:t>
              </a:r>
              <a:endParaRPr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23850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1A1A1A"/>
                </a:buClr>
                <a:buSzPts val="1500"/>
                <a:buFont typeface="Lora"/>
                <a:buChar char="●"/>
              </a:pPr>
              <a:r>
                <a:rPr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Led to some </a:t>
              </a:r>
              <a:r>
                <a:rPr i="1"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“quality control”</a:t>
              </a:r>
              <a:r>
                <a:rPr lang="en" sz="15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 issues, but when else do you have students who cannot be stopped from completing a research project than when you’ve convinced them it is truly authentic and that their voice matters?</a:t>
              </a:r>
              <a:endParaRPr sz="15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76" name="Google Shape;176;p20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77" name="Google Shape;177;p20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8" name="Google Shape;178;p20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2026-06-12 | CLASSROOM INNOVATION REPORT | NEW YORK</a:t>
              </a:r>
              <a:endParaRPr b="0"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1"/>
          <p:cNvGrpSpPr/>
          <p:nvPr/>
        </p:nvGrpSpPr>
        <p:grpSpPr>
          <a:xfrm>
            <a:off x="311944" y="285750"/>
            <a:ext cx="8520000" cy="857400"/>
            <a:chOff x="311944" y="285750"/>
            <a:chExt cx="8520000" cy="857400"/>
          </a:xfrm>
        </p:grpSpPr>
        <p:sp>
          <p:nvSpPr>
            <p:cNvPr id="184" name="Google Shape;184;p21"/>
            <p:cNvSpPr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1"/>
            <p:cNvSpPr txBox="1"/>
            <p:nvPr/>
          </p:nvSpPr>
          <p:spPr>
            <a:xfrm>
              <a:off x="311944" y="285750"/>
              <a:ext cx="85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4200">
                  <a:solidFill>
                    <a:srgbClr val="1A1A1A"/>
                  </a:solidFill>
                  <a:latin typeface="Playfair Display Black"/>
                  <a:ea typeface="Playfair Display Black"/>
                  <a:cs typeface="Playfair Display Black"/>
                  <a:sym typeface="Playfair Display Black"/>
                </a:rPr>
                <a:t>The Problem</a:t>
              </a:r>
              <a:endParaRPr b="0" sz="4200">
                <a:solidFill>
                  <a:srgbClr val="1A1A1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endParaRPr>
            </a:p>
          </p:txBody>
        </p:sp>
      </p:grpSp>
      <p:grpSp>
        <p:nvGrpSpPr>
          <p:cNvPr id="186" name="Google Shape;186;p21"/>
          <p:cNvGrpSpPr/>
          <p:nvPr/>
        </p:nvGrpSpPr>
        <p:grpSpPr>
          <a:xfrm>
            <a:off x="311468" y="1333500"/>
            <a:ext cx="8521200" cy="3429000"/>
            <a:chOff x="311468" y="1333500"/>
            <a:chExt cx="8521200" cy="3429000"/>
          </a:xfrm>
        </p:grpSpPr>
        <p:sp>
          <p:nvSpPr>
            <p:cNvPr id="187" name="Google Shape;187;p21"/>
            <p:cNvSpPr/>
            <p:nvPr/>
          </p:nvSpPr>
          <p:spPr>
            <a:xfrm>
              <a:off x="311468" y="1333500"/>
              <a:ext cx="8521200" cy="3429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8" name="Google Shape;188;p21"/>
            <p:cNvCxnSpPr/>
            <p:nvPr/>
          </p:nvCxnSpPr>
          <p:spPr>
            <a:xfrm>
              <a:off x="311468" y="1762125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21"/>
            <p:cNvCxnSpPr/>
            <p:nvPr/>
          </p:nvCxnSpPr>
          <p:spPr>
            <a:xfrm>
              <a:off x="4572000" y="1762125"/>
              <a:ext cx="0" cy="300030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0" name="Google Shape;190;p21"/>
            <p:cNvSpPr txBox="1"/>
            <p:nvPr/>
          </p:nvSpPr>
          <p:spPr>
            <a:xfrm>
              <a:off x="311468" y="1333500"/>
              <a:ext cx="8521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1A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GUIDING WITHOUT STEERING</a:t>
              </a:r>
              <a:endParaRPr b="1" sz="18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191" name="Google Shape;191;p21"/>
            <p:cNvSpPr txBox="1"/>
            <p:nvPr/>
          </p:nvSpPr>
          <p:spPr>
            <a:xfrm>
              <a:off x="501967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Past: Five Years Ago</a:t>
              </a:r>
              <a:endParaRPr b="1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Students had limited prior knowledge, making them highly receptive to guidance.</a:t>
              </a:r>
              <a:endParaRPr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75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"Right there with me" in guidance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No competing ideas in themes or structure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92" name="Google Shape;192;p21"/>
            <p:cNvSpPr txBox="1"/>
            <p:nvPr/>
          </p:nvSpPr>
          <p:spPr>
            <a:xfrm>
              <a:off x="4762500" y="1905000"/>
              <a:ext cx="38796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Present: Current Challenges</a:t>
              </a:r>
              <a:endParaRPr b="1" sz="19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Students enter with fixed favorites and preconceived structures.</a:t>
              </a:r>
              <a:endParaRPr sz="17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75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Scripts finished before structure presentation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Fitting ideas into forced structures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Resistance to exemplar podcasts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-33020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1A1A1A"/>
                </a:buClr>
                <a:buSzPts val="1600"/>
                <a:buFont typeface="Lora"/>
                <a:buChar char="●"/>
              </a:pPr>
              <a:r>
                <a:rPr lang="en" sz="1600">
                  <a:solidFill>
                    <a:srgbClr val="1A1A1A"/>
                  </a:solidFill>
                  <a:latin typeface="Lora"/>
                  <a:ea typeface="Lora"/>
                  <a:cs typeface="Lora"/>
                  <a:sym typeface="Lora"/>
                </a:rPr>
                <a:t>Exploration day felt meaningless</a:t>
              </a:r>
              <a:endParaRPr sz="1600">
                <a:solidFill>
                  <a:srgbClr val="1A1A1A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93" name="Google Shape;193;p21"/>
          <p:cNvGrpSpPr/>
          <p:nvPr/>
        </p:nvGrpSpPr>
        <p:grpSpPr>
          <a:xfrm>
            <a:off x="311468" y="4857750"/>
            <a:ext cx="8521200" cy="238125"/>
            <a:chOff x="311468" y="4857750"/>
            <a:chExt cx="8521200" cy="238125"/>
          </a:xfrm>
        </p:grpSpPr>
        <p:cxnSp>
          <p:nvCxnSpPr>
            <p:cNvPr id="194" name="Google Shape;194;p21"/>
            <p:cNvCxnSpPr/>
            <p:nvPr/>
          </p:nvCxnSpPr>
          <p:spPr>
            <a:xfrm>
              <a:off x="311468" y="4857750"/>
              <a:ext cx="85212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1A1A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5" name="Google Shape;195;p21"/>
            <p:cNvSpPr txBox="1"/>
            <p:nvPr/>
          </p:nvSpPr>
          <p:spPr>
            <a:xfrm>
              <a:off x="311468" y="4905375"/>
              <a:ext cx="85212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595959"/>
                  </a:solidFill>
                  <a:latin typeface="Lora"/>
                  <a:ea typeface="Lora"/>
                  <a:cs typeface="Lora"/>
                  <a:sym typeface="Lora"/>
                </a:rPr>
                <a:t>EDITION NO. 2026-05-28 | LATEST NATIONAL NEWS | WASHINGTON D.C.</a:t>
              </a:r>
              <a:endParaRPr sz="900">
                <a:solidFill>
                  <a:srgbClr val="595959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