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/>
  <p:notesSz cx="6858000" cy="9144000"/>
  <p:embeddedFontLst>
    <p:embeddedFont>
      <p:font typeface="Jua" pitchFamily="2" charset="-127"/>
      <p:regular r:id="rId39"/>
    </p:embeddedFont>
    <p:embeddedFont>
      <p:font typeface="Bobby Jones" pitchFamily="2" charset="0"/>
      <p:regular r:id="rId40"/>
    </p:embeddedFont>
    <p:embeddedFont>
      <p:font typeface="Comic Sans" panose="030F0902030302020204" pitchFamily="66" charset="0"/>
      <p:regular r:id="rId41"/>
      <p:bold r:id="rId42"/>
      <p:boldItalic r:id="rId43"/>
    </p:embeddedFont>
    <p:embeddedFont>
      <p:font typeface="Comic Sans Bold" panose="03000902030302020204" pitchFamily="66" charset="0"/>
      <p:regular r:id="rId44"/>
      <p:bold r:id="rId45"/>
    </p:embeddedFont>
    <p:embeddedFont>
      <p:font typeface="DINOT 1" panose="02000503030000020004" pitchFamily="2" charset="77"/>
      <p:regular r:id="rId46"/>
    </p:embeddedFont>
    <p:embeddedFont>
      <p:font typeface="DINOT 1 Heavy" panose="02010A06030101020104" pitchFamily="2" charset="77"/>
      <p:regular r:id="rId47"/>
      <p:bold r:id="rId48"/>
    </p:embeddedFont>
    <p:embeddedFont>
      <p:font typeface="DINOT 1 Italics" panose="02010504040101020104" pitchFamily="2" charset="77"/>
      <p:regular r:id="rId49"/>
      <p:italic r:id="rId50"/>
    </p:embeddedFont>
    <p:embeddedFont>
      <p:font typeface="DINOT 2 Heavy" panose="02010A04030101020104" pitchFamily="2" charset="77"/>
      <p:regular r:id="rId51"/>
      <p:bold r:id="rId52"/>
    </p:embeddedFont>
    <p:embeddedFont>
      <p:font typeface="DINOT 2 Italics" panose="02010504040101020104" pitchFamily="2" charset="77"/>
      <p:regular r:id="rId53"/>
      <p:italic r:id="rId54"/>
    </p:embeddedFont>
    <p:embeddedFont>
      <p:font typeface="Frankfurter Normal" panose="020F0504020204080C04" pitchFamily="34" charset="77"/>
      <p:regular r:id="rId55"/>
    </p:embeddedFont>
    <p:embeddedFont>
      <p:font typeface="Gladiola" pitchFamily="2" charset="77"/>
      <p:regular r:id="rId56"/>
    </p:embeddedFont>
    <p:embeddedFont>
      <p:font typeface="Handelson Three" pitchFamily="2" charset="77"/>
      <p:regular r:id="rId57"/>
    </p:embeddedFont>
    <p:embeddedFont>
      <p:font typeface="Hyperwave One" pitchFamily="2" charset="0"/>
      <p:regular r:id="rId58"/>
    </p:embeddedFont>
    <p:embeddedFont>
      <p:font typeface="KG Primary Penmanship" panose="02000506000000020003"/>
      <p:regular r:id="rId59"/>
    </p:embeddedFont>
    <p:embeddedFont>
      <p:font typeface="Mr Dafoe" panose="02000000000000000000" pitchFamily="2" charset="77"/>
      <p:regular r:id="rId60"/>
    </p:embeddedFont>
    <p:embeddedFont>
      <p:font typeface="Poppins" pitchFamily="2" charset="77"/>
      <p:regular r:id="rId61"/>
    </p:embeddedFont>
    <p:embeddedFont>
      <p:font typeface="Roboto" panose="02000000000000000000" pitchFamily="2" charset="0"/>
      <p:regular r:id="rId62"/>
      <p:bold r:id="rId63"/>
      <p:italic r:id="rId64"/>
      <p:boldItalic r:id="rId65"/>
    </p:embeddedFont>
    <p:embeddedFont>
      <p:font typeface="Trend Sans One" pitchFamily="2" charset="77"/>
      <p:regular r:id="rId66"/>
    </p:embeddedFont>
    <p:embeddedFont>
      <p:font typeface="Trend Slab Four" pitchFamily="2" charset="77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14" autoAdjust="0"/>
  </p:normalViewPr>
  <p:slideViewPr>
    <p:cSldViewPr>
      <p:cViewPr varScale="1">
        <p:scale>
          <a:sx n="75" d="100"/>
          <a:sy n="75" d="100"/>
        </p:scale>
        <p:origin x="71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63" Type="http://schemas.openxmlformats.org/officeDocument/2006/relationships/font" Target="fonts/font25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font" Target="fonts/font28.fntdata"/><Relationship Id="rId5" Type="http://schemas.openxmlformats.org/officeDocument/2006/relationships/slide" Target="slides/slide4.xml"/><Relationship Id="rId61" Type="http://schemas.openxmlformats.org/officeDocument/2006/relationships/font" Target="fonts/font2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font" Target="fonts/font26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font" Target="fonts/font29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font" Target="fonts/font2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1.fntdata"/><Relationship Id="rId34" Type="http://schemas.openxmlformats.org/officeDocument/2006/relationships/slide" Target="slides/slide33.xml"/><Relationship Id="rId50" Type="http://schemas.openxmlformats.org/officeDocument/2006/relationships/font" Target="fonts/font12.fntdata"/><Relationship Id="rId55" Type="http://schemas.openxmlformats.org/officeDocument/2006/relationships/font" Target="fonts/font1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90462" y="-643683"/>
            <a:ext cx="3351137" cy="2614017"/>
          </a:xfrm>
          <a:custGeom>
            <a:avLst/>
            <a:gdLst/>
            <a:ahLst/>
            <a:cxnLst/>
            <a:rect l="l" t="t" r="r" b="b"/>
            <a:pathLst>
              <a:path w="3351137" h="2614017">
                <a:moveTo>
                  <a:pt x="0" y="0"/>
                </a:moveTo>
                <a:lnTo>
                  <a:pt x="3351137" y="0"/>
                </a:lnTo>
                <a:lnTo>
                  <a:pt x="3351137" y="2614017"/>
                </a:lnTo>
                <a:lnTo>
                  <a:pt x="0" y="26140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052220">
            <a:off x="142820" y="8530443"/>
            <a:ext cx="1771761" cy="1895853"/>
          </a:xfrm>
          <a:custGeom>
            <a:avLst/>
            <a:gdLst/>
            <a:ahLst/>
            <a:cxnLst/>
            <a:rect l="l" t="t" r="r" b="b"/>
            <a:pathLst>
              <a:path w="1771761" h="1895853">
                <a:moveTo>
                  <a:pt x="0" y="0"/>
                </a:moveTo>
                <a:lnTo>
                  <a:pt x="1771760" y="0"/>
                </a:lnTo>
                <a:lnTo>
                  <a:pt x="1771760" y="1895853"/>
                </a:lnTo>
                <a:lnTo>
                  <a:pt x="0" y="18958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8796605" y="-1064462"/>
            <a:ext cx="4236390" cy="3034796"/>
          </a:xfrm>
          <a:custGeom>
            <a:avLst/>
            <a:gdLst/>
            <a:ahLst/>
            <a:cxnLst/>
            <a:rect l="l" t="t" r="r" b="b"/>
            <a:pathLst>
              <a:path w="4236390" h="3034796">
                <a:moveTo>
                  <a:pt x="0" y="0"/>
                </a:moveTo>
                <a:lnTo>
                  <a:pt x="4236389" y="0"/>
                </a:lnTo>
                <a:lnTo>
                  <a:pt x="4236389" y="3034796"/>
                </a:lnTo>
                <a:lnTo>
                  <a:pt x="0" y="3034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830194" y="3129376"/>
            <a:ext cx="5976280" cy="5858679"/>
          </a:xfrm>
          <a:custGeom>
            <a:avLst/>
            <a:gdLst/>
            <a:ahLst/>
            <a:cxnLst/>
            <a:rect l="l" t="t" r="r" b="b"/>
            <a:pathLst>
              <a:path w="5976280" h="5858679">
                <a:moveTo>
                  <a:pt x="0" y="0"/>
                </a:moveTo>
                <a:lnTo>
                  <a:pt x="5976280" y="0"/>
                </a:lnTo>
                <a:lnTo>
                  <a:pt x="5976280" y="5858679"/>
                </a:lnTo>
                <a:lnTo>
                  <a:pt x="0" y="58586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159038" y="1228725"/>
            <a:ext cx="7710115" cy="4677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47"/>
              </a:lnSpc>
            </a:pPr>
            <a:r>
              <a:rPr lang="en-US" sz="12047">
                <a:solidFill>
                  <a:srgbClr val="5170FF"/>
                </a:solidFill>
                <a:latin typeface="Bobby Jones"/>
                <a:ea typeface="Bobby Jones"/>
                <a:cs typeface="Bobby Jones"/>
                <a:sym typeface="Bobby Jones"/>
              </a:rPr>
              <a:t>MINDS IN MOTION</a:t>
            </a:r>
          </a:p>
          <a:p>
            <a:pPr marL="0" lvl="0" indent="0" algn="ctr">
              <a:lnSpc>
                <a:spcPts val="12047"/>
              </a:lnSpc>
            </a:pPr>
            <a:endParaRPr lang="en-US" sz="12047">
              <a:solidFill>
                <a:srgbClr val="5170FF"/>
              </a:solidFill>
              <a:latin typeface="Bobby Jones"/>
              <a:ea typeface="Bobby Jones"/>
              <a:cs typeface="Bobby Jones"/>
              <a:sym typeface="Bobby Jone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828390" y="5452560"/>
            <a:ext cx="8371410" cy="1845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5"/>
              </a:lnSpc>
              <a:spcBef>
                <a:spcPct val="0"/>
              </a:spcBef>
            </a:pPr>
            <a:r>
              <a:rPr lang="en-US" sz="4960">
                <a:gradFill>
                  <a:gsLst>
                    <a:gs pos="0">
                      <a:srgbClr val="FF7A3C">
                        <a:alpha val="100000"/>
                      </a:srgbClr>
                    </a:gs>
                    <a:gs pos="100000">
                      <a:srgbClr val="FFCE81">
                        <a:alpha val="100000"/>
                      </a:srgbClr>
                    </a:gs>
                  </a:gsLst>
                  <a:lin ang="18900000"/>
                </a:gradFill>
                <a:latin typeface="Jua"/>
                <a:ea typeface="Jua"/>
                <a:cs typeface="Jua"/>
                <a:sym typeface="Jua"/>
              </a:rPr>
              <a:t>A CREATIVE STEM JOURNEY FOR EVERY CHILD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5621"/>
            <a:ext cx="2837956" cy="2585577"/>
          </a:xfrm>
          <a:custGeom>
            <a:avLst/>
            <a:gdLst/>
            <a:ahLst/>
            <a:cxnLst/>
            <a:rect l="l" t="t" r="r" b="b"/>
            <a:pathLst>
              <a:path w="2837956" h="2585577">
                <a:moveTo>
                  <a:pt x="0" y="0"/>
                </a:moveTo>
                <a:lnTo>
                  <a:pt x="2837956" y="0"/>
                </a:lnTo>
                <a:lnTo>
                  <a:pt x="2837956" y="2585577"/>
                </a:lnTo>
                <a:lnTo>
                  <a:pt x="0" y="25855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97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242312" y="2867784"/>
            <a:ext cx="9803377" cy="7419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50"/>
              </a:lnSpc>
            </a:pPr>
            <a:r>
              <a:rPr lang="en-US" sz="7420">
                <a:solidFill>
                  <a:srgbClr val="5C94CE"/>
                </a:solidFill>
                <a:latin typeface="Jua"/>
                <a:ea typeface="Jua"/>
                <a:cs typeface="Jua"/>
                <a:sym typeface="Jua"/>
              </a:rPr>
              <a:t>STEM</a:t>
            </a:r>
          </a:p>
          <a:p>
            <a:pPr algn="ctr">
              <a:lnSpc>
                <a:spcPts val="11650"/>
              </a:lnSpc>
            </a:pPr>
            <a:r>
              <a:rPr lang="en-US" sz="7420">
                <a:solidFill>
                  <a:srgbClr val="5C94CE"/>
                </a:solidFill>
                <a:latin typeface="Jua"/>
                <a:ea typeface="Jua"/>
                <a:cs typeface="Jua"/>
                <a:sym typeface="Jua"/>
              </a:rPr>
              <a:t>Student Agency</a:t>
            </a:r>
          </a:p>
          <a:p>
            <a:pPr algn="ctr">
              <a:lnSpc>
                <a:spcPts val="11650"/>
              </a:lnSpc>
            </a:pPr>
            <a:r>
              <a:rPr lang="en-US" sz="7420">
                <a:solidFill>
                  <a:srgbClr val="5C94CE"/>
                </a:solidFill>
                <a:latin typeface="Jua"/>
                <a:ea typeface="Jua"/>
                <a:cs typeface="Jua"/>
                <a:sym typeface="Jua"/>
              </a:rPr>
              <a:t>Collaboration</a:t>
            </a:r>
          </a:p>
          <a:p>
            <a:pPr algn="ctr">
              <a:lnSpc>
                <a:spcPts val="11650"/>
              </a:lnSpc>
            </a:pPr>
            <a:r>
              <a:rPr lang="en-US" sz="7420">
                <a:solidFill>
                  <a:srgbClr val="5C94CE"/>
                </a:solidFill>
                <a:latin typeface="Jua"/>
                <a:ea typeface="Jua"/>
                <a:cs typeface="Jua"/>
                <a:sym typeface="Jua"/>
              </a:rPr>
              <a:t>Interdisciplinary Studies</a:t>
            </a:r>
          </a:p>
          <a:p>
            <a:pPr algn="ctr">
              <a:lnSpc>
                <a:spcPts val="11650"/>
              </a:lnSpc>
              <a:spcBef>
                <a:spcPct val="0"/>
              </a:spcBef>
            </a:pPr>
            <a:r>
              <a:rPr lang="en-US" sz="7420">
                <a:solidFill>
                  <a:srgbClr val="5C94CE"/>
                </a:solidFill>
                <a:latin typeface="Jua"/>
                <a:ea typeface="Jua"/>
                <a:cs typeface="Jua"/>
                <a:sym typeface="Jua"/>
              </a:rPr>
              <a:t>Culture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242312" y="921509"/>
            <a:ext cx="11373131" cy="135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99"/>
              </a:lnSpc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PROJECT TARGETS</a:t>
            </a:r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0785" y="447875"/>
            <a:ext cx="9727983" cy="9229424"/>
          </a:xfrm>
          <a:custGeom>
            <a:avLst/>
            <a:gdLst/>
            <a:ahLst/>
            <a:cxnLst/>
            <a:rect l="l" t="t" r="r" b="b"/>
            <a:pathLst>
              <a:path w="9727983" h="9229424">
                <a:moveTo>
                  <a:pt x="0" y="0"/>
                </a:moveTo>
                <a:lnTo>
                  <a:pt x="9727984" y="0"/>
                </a:lnTo>
                <a:lnTo>
                  <a:pt x="9727984" y="9229424"/>
                </a:lnTo>
                <a:lnTo>
                  <a:pt x="0" y="9229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540201" y="1378215"/>
            <a:ext cx="8872270" cy="4897567"/>
            <a:chOff x="0" y="0"/>
            <a:chExt cx="11829694" cy="6530090"/>
          </a:xfrm>
        </p:grpSpPr>
        <p:sp>
          <p:nvSpPr>
            <p:cNvPr id="4" name="TextBox 4"/>
            <p:cNvSpPr txBox="1"/>
            <p:nvPr/>
          </p:nvSpPr>
          <p:spPr>
            <a:xfrm>
              <a:off x="577035" y="5000009"/>
              <a:ext cx="11252659" cy="15300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421"/>
                </a:lnSpc>
              </a:pPr>
              <a:r>
                <a:rPr lang="en-US" sz="9277" spc="-834">
                  <a:solidFill>
                    <a:srgbClr val="FE95F6"/>
                  </a:solidFill>
                  <a:latin typeface="Frankfurter Normal"/>
                  <a:ea typeface="Frankfurter Normal"/>
                  <a:cs typeface="Frankfurter Normal"/>
                  <a:sym typeface="Frankfurter Normal"/>
                </a:rPr>
                <a:t>video games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76275"/>
              <a:ext cx="11521122" cy="398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153"/>
                </a:lnSpc>
              </a:pPr>
              <a:r>
                <a:rPr lang="en-US" sz="14505">
                  <a:solidFill>
                    <a:srgbClr val="398602"/>
                  </a:solidFill>
                  <a:latin typeface="Handelson Three"/>
                  <a:ea typeface="Handelson Three"/>
                  <a:cs typeface="Handelson Three"/>
                  <a:sym typeface="Handelson Three"/>
                </a:rPr>
                <a:t>STEM Project 1</a:t>
              </a:r>
            </a:p>
          </p:txBody>
        </p:sp>
      </p:grp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1402" y="106364"/>
            <a:ext cx="17645195" cy="1644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</a:pPr>
            <a:r>
              <a:rPr lang="en-US" sz="950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Video Game Development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11296" y="2632859"/>
            <a:ext cx="16665407" cy="6567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i="1">
                <a:solidFill>
                  <a:srgbClr val="F2B492"/>
                </a:solidFill>
                <a:latin typeface="DINOT 1 Italics"/>
                <a:ea typeface="DINOT 1 Italics"/>
                <a:cs typeface="DINOT 1 Italics"/>
                <a:sym typeface="DINOT 1 Italics"/>
              </a:rPr>
              <a:t>High School Students from Olentangy Academy</a:t>
            </a:r>
          </a:p>
          <a:p>
            <a:pPr algn="ctr">
              <a:lnSpc>
                <a:spcPts val="8119"/>
              </a:lnSpc>
            </a:pPr>
            <a:r>
              <a:rPr lang="en-US" sz="5799" i="1">
                <a:solidFill>
                  <a:srgbClr val="F2B492"/>
                </a:solidFill>
                <a:latin typeface="DINOT 1 Italics"/>
                <a:ea typeface="DINOT 1 Italics"/>
                <a:cs typeface="DINOT 1 Italics"/>
                <a:sym typeface="DINOT 1 Italics"/>
              </a:rPr>
              <a:t>My Students from Heritage Elementary</a:t>
            </a:r>
          </a:p>
          <a:p>
            <a:pPr algn="ctr">
              <a:lnSpc>
                <a:spcPts val="8373"/>
              </a:lnSpc>
            </a:pPr>
            <a:endParaRPr lang="en-US" sz="5799" i="1">
              <a:solidFill>
                <a:srgbClr val="F2B492"/>
              </a:solidFill>
              <a:latin typeface="DINOT 1 Italics"/>
              <a:ea typeface="DINOT 1 Italics"/>
              <a:cs typeface="DINOT 1 Italics"/>
              <a:sym typeface="DINOT 1 Italics"/>
            </a:endParaRPr>
          </a:p>
          <a:p>
            <a:pPr algn="ctr">
              <a:lnSpc>
                <a:spcPts val="9221"/>
              </a:lnSpc>
            </a:pPr>
            <a:r>
              <a:rPr lang="en-US" sz="6586">
                <a:solidFill>
                  <a:srgbClr val="5CE1E6"/>
                </a:solidFill>
                <a:latin typeface="Jua"/>
                <a:ea typeface="Jua"/>
                <a:cs typeface="Jua"/>
                <a:sym typeface="Jua"/>
              </a:rPr>
              <a:t>Story Creation- Elementary Students</a:t>
            </a:r>
          </a:p>
          <a:p>
            <a:pPr algn="ctr">
              <a:lnSpc>
                <a:spcPts val="9221"/>
              </a:lnSpc>
            </a:pPr>
            <a:r>
              <a:rPr lang="en-US" sz="6586">
                <a:solidFill>
                  <a:srgbClr val="5CE1E6"/>
                </a:solidFill>
                <a:latin typeface="Jua"/>
                <a:ea typeface="Jua"/>
                <a:cs typeface="Jua"/>
                <a:sym typeface="Jua"/>
              </a:rPr>
              <a:t>Video Game Developers- High School Students</a:t>
            </a:r>
          </a:p>
          <a:p>
            <a:pPr algn="ctr">
              <a:lnSpc>
                <a:spcPts val="9221"/>
              </a:lnSpc>
            </a:pPr>
            <a:endParaRPr lang="en-US" sz="6586">
              <a:solidFill>
                <a:srgbClr val="5CE1E6"/>
              </a:solidFill>
              <a:latin typeface="Jua"/>
              <a:ea typeface="Jua"/>
              <a:cs typeface="Jua"/>
              <a:sym typeface="Jua"/>
            </a:endParaRPr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3252" y="2143754"/>
            <a:ext cx="16530787" cy="743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48"/>
              </a:lnSpc>
            </a:pPr>
            <a:r>
              <a:rPr lang="en-US" sz="4677" spc="-420">
                <a:solidFill>
                  <a:srgbClr val="B38F72"/>
                </a:solidFill>
                <a:latin typeface="Comic Sans"/>
                <a:ea typeface="Comic Sans"/>
                <a:cs typeface="Comic Sans"/>
                <a:sym typeface="Comic Sans"/>
              </a:rPr>
              <a:t>August</a:t>
            </a:r>
          </a:p>
          <a:p>
            <a:pPr algn="ctr">
              <a:lnSpc>
                <a:spcPts val="6548"/>
              </a:lnSpc>
            </a:pPr>
            <a:r>
              <a:rPr lang="en-US" sz="4677" spc="-420">
                <a:solidFill>
                  <a:srgbClr val="FFFFFF"/>
                </a:solidFill>
                <a:latin typeface="Comic Sans"/>
                <a:ea typeface="Comic Sans"/>
                <a:cs typeface="Comic Sans"/>
                <a:sym typeface="Comic Sans"/>
              </a:rPr>
              <a:t>Elementary Students Use Story Maps to Develop their Video Games</a:t>
            </a:r>
          </a:p>
          <a:p>
            <a:pPr algn="ctr">
              <a:lnSpc>
                <a:spcPts val="6548"/>
              </a:lnSpc>
            </a:pPr>
            <a:r>
              <a:rPr lang="en-US" sz="4677" spc="-420">
                <a:solidFill>
                  <a:srgbClr val="B38F72"/>
                </a:solidFill>
                <a:latin typeface="Comic Sans"/>
                <a:ea typeface="Comic Sans"/>
                <a:cs typeface="Comic Sans"/>
                <a:sym typeface="Comic Sans"/>
              </a:rPr>
              <a:t>September</a:t>
            </a:r>
          </a:p>
          <a:p>
            <a:pPr algn="ctr">
              <a:lnSpc>
                <a:spcPts val="6548"/>
              </a:lnSpc>
            </a:pPr>
            <a:r>
              <a:rPr lang="en-US" sz="4677" spc="-420">
                <a:solidFill>
                  <a:srgbClr val="FFFFFF"/>
                </a:solidFill>
                <a:latin typeface="Comic Sans"/>
                <a:ea typeface="Comic Sans"/>
                <a:cs typeface="Comic Sans"/>
                <a:sym typeface="Comic Sans"/>
              </a:rPr>
              <a:t>Elementary Students meet with their high buddies to share their video game ideas</a:t>
            </a:r>
          </a:p>
          <a:p>
            <a:pPr algn="ctr">
              <a:lnSpc>
                <a:spcPts val="6548"/>
              </a:lnSpc>
            </a:pPr>
            <a:r>
              <a:rPr lang="en-US" sz="4677" spc="-420">
                <a:solidFill>
                  <a:srgbClr val="B38F72"/>
                </a:solidFill>
                <a:latin typeface="Comic Sans"/>
                <a:ea typeface="Comic Sans"/>
                <a:cs typeface="Comic Sans"/>
                <a:sym typeface="Comic Sans"/>
              </a:rPr>
              <a:t>November</a:t>
            </a:r>
          </a:p>
          <a:p>
            <a:pPr algn="ctr">
              <a:lnSpc>
                <a:spcPts val="6548"/>
              </a:lnSpc>
              <a:spcBef>
                <a:spcPct val="0"/>
              </a:spcBef>
            </a:pPr>
            <a:r>
              <a:rPr lang="en-US" sz="4677" spc="-420">
                <a:solidFill>
                  <a:srgbClr val="FFFFFF"/>
                </a:solidFill>
                <a:latin typeface="Comic Sans"/>
                <a:ea typeface="Comic Sans"/>
                <a:cs typeface="Comic Sans"/>
                <a:sym typeface="Comic Sans"/>
              </a:rPr>
              <a:t>High school students share the coded games with the elementary students.  The elementary students proide feedback and fill out a rubric for their high school buddy.</a:t>
            </a:r>
          </a:p>
        </p:txBody>
      </p:sp>
      <p:sp>
        <p:nvSpPr>
          <p:cNvPr id="3" name="Freeform 3"/>
          <p:cNvSpPr/>
          <p:nvPr/>
        </p:nvSpPr>
        <p:spPr>
          <a:xfrm>
            <a:off x="13511484" y="375634"/>
            <a:ext cx="2311679" cy="2311679"/>
          </a:xfrm>
          <a:custGeom>
            <a:avLst/>
            <a:gdLst/>
            <a:ahLst/>
            <a:cxnLst/>
            <a:rect l="l" t="t" r="r" b="b"/>
            <a:pathLst>
              <a:path w="2311679" h="2311679">
                <a:moveTo>
                  <a:pt x="0" y="0"/>
                </a:moveTo>
                <a:lnTo>
                  <a:pt x="2311679" y="0"/>
                </a:lnTo>
                <a:lnTo>
                  <a:pt x="2311679" y="2311678"/>
                </a:lnTo>
                <a:lnTo>
                  <a:pt x="0" y="23116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48574" y="185134"/>
            <a:ext cx="10437912" cy="1496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8"/>
              </a:lnSpc>
              <a:spcBef>
                <a:spcPct val="0"/>
              </a:spcBef>
            </a:pPr>
            <a:r>
              <a:rPr lang="en-US" sz="8577" spc="-771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Video Game Project Timeline</a:t>
            </a:r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0785" y="447875"/>
            <a:ext cx="9727983" cy="9229424"/>
          </a:xfrm>
          <a:custGeom>
            <a:avLst/>
            <a:gdLst/>
            <a:ahLst/>
            <a:cxnLst/>
            <a:rect l="l" t="t" r="r" b="b"/>
            <a:pathLst>
              <a:path w="9727983" h="9229424">
                <a:moveTo>
                  <a:pt x="0" y="0"/>
                </a:moveTo>
                <a:lnTo>
                  <a:pt x="9727984" y="0"/>
                </a:lnTo>
                <a:lnTo>
                  <a:pt x="9727984" y="9229424"/>
                </a:lnTo>
                <a:lnTo>
                  <a:pt x="0" y="9229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540201" y="1378215"/>
            <a:ext cx="8872270" cy="4795341"/>
            <a:chOff x="0" y="0"/>
            <a:chExt cx="11829694" cy="6393788"/>
          </a:xfrm>
        </p:grpSpPr>
        <p:sp>
          <p:nvSpPr>
            <p:cNvPr id="4" name="TextBox 4"/>
            <p:cNvSpPr txBox="1"/>
            <p:nvPr/>
          </p:nvSpPr>
          <p:spPr>
            <a:xfrm>
              <a:off x="577035" y="4980959"/>
              <a:ext cx="11252659" cy="1412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61"/>
                </a:lnSpc>
              </a:pPr>
              <a:r>
                <a:rPr lang="en-US" sz="8577" spc="-771">
                  <a:solidFill>
                    <a:srgbClr val="FE95F6"/>
                  </a:solidFill>
                  <a:latin typeface="Frankfurter Normal"/>
                  <a:ea typeface="Frankfurter Normal"/>
                  <a:cs typeface="Frankfurter Normal"/>
                  <a:sym typeface="Frankfurter Normal"/>
                </a:rPr>
                <a:t>Valentine’s day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76275"/>
              <a:ext cx="11521122" cy="398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153"/>
                </a:lnSpc>
              </a:pPr>
              <a:r>
                <a:rPr lang="en-US" sz="14505">
                  <a:solidFill>
                    <a:srgbClr val="398602"/>
                  </a:solidFill>
                  <a:latin typeface="Handelson Three"/>
                  <a:ea typeface="Handelson Three"/>
                  <a:cs typeface="Handelson Three"/>
                  <a:sym typeface="Handelson Three"/>
                </a:rPr>
                <a:t>STEM Project 2</a:t>
              </a:r>
            </a:p>
          </p:txBody>
        </p:sp>
      </p:grpSp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547815"/>
            <a:ext cx="9525" cy="107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83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914971" y="2870553"/>
            <a:ext cx="14467582" cy="7363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0"/>
              </a:lnSpc>
            </a:pPr>
            <a:r>
              <a:rPr lang="en-US" sz="5843" b="1">
                <a:gradFill>
                  <a:gsLst>
                    <a:gs pos="0">
                      <a:srgbClr val="FFF7AD">
                        <a:alpha val="100000"/>
                      </a:srgbClr>
                    </a:gs>
                    <a:gs pos="100000">
                      <a:srgbClr val="FFA9F9">
                        <a:alpha val="100000"/>
                      </a:srgbClr>
                    </a:gs>
                  </a:gsLst>
                  <a:lin ang="0"/>
                </a:gradFill>
                <a:latin typeface="DINOT 1 Heavy"/>
                <a:ea typeface="DINOT 1 Heavy"/>
                <a:cs typeface="DINOT 1 Heavy"/>
                <a:sym typeface="DINOT 1 Heavy"/>
              </a:rPr>
              <a:t>Mrs. Knapp’s Students</a:t>
            </a:r>
          </a:p>
          <a:p>
            <a:pPr algn="ctr">
              <a:lnSpc>
                <a:spcPts val="8180"/>
              </a:lnSpc>
            </a:pPr>
            <a:r>
              <a:rPr lang="en-US" sz="5843" b="1">
                <a:gradFill>
                  <a:gsLst>
                    <a:gs pos="0">
                      <a:srgbClr val="FFF7AD">
                        <a:alpha val="100000"/>
                      </a:srgbClr>
                    </a:gs>
                    <a:gs pos="100000">
                      <a:srgbClr val="FFA9F9">
                        <a:alpha val="100000"/>
                      </a:srgbClr>
                    </a:gs>
                  </a:gsLst>
                  <a:lin ang="0"/>
                </a:gradFill>
                <a:latin typeface="DINOT 1 Heavy"/>
                <a:ea typeface="DINOT 1 Heavy"/>
                <a:cs typeface="DINOT 1 Heavy"/>
                <a:sym typeface="DINOT 1 Heavy"/>
              </a:rPr>
              <a:t>Her Classroom</a:t>
            </a:r>
          </a:p>
          <a:p>
            <a:pPr algn="ctr">
              <a:lnSpc>
                <a:spcPts val="6165"/>
              </a:lnSpc>
            </a:pPr>
            <a:endParaRPr lang="en-US" sz="5843" b="1">
              <a:gradFill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  <a:latin typeface="DINOT 1 Heavy"/>
              <a:ea typeface="DINOT 1 Heavy"/>
              <a:cs typeface="DINOT 1 Heavy"/>
              <a:sym typeface="DINOT 1 Heavy"/>
            </a:endParaRPr>
          </a:p>
          <a:p>
            <a:pPr algn="ctr">
              <a:lnSpc>
                <a:spcPts val="9105"/>
              </a:lnSpc>
            </a:pPr>
            <a:r>
              <a:rPr lang="en-US" sz="6504">
                <a:solidFill>
                  <a:srgbClr val="FF66C4"/>
                </a:solidFill>
                <a:latin typeface="Jua"/>
                <a:ea typeface="Jua"/>
                <a:cs typeface="Jua"/>
                <a:sym typeface="Jua"/>
              </a:rPr>
              <a:t>Theme: Dissolving Candy Hearts</a:t>
            </a:r>
          </a:p>
          <a:p>
            <a:pPr algn="ctr">
              <a:lnSpc>
                <a:spcPts val="9105"/>
              </a:lnSpc>
            </a:pPr>
            <a:r>
              <a:rPr lang="en-US" sz="6504">
                <a:solidFill>
                  <a:srgbClr val="D9D9D9"/>
                </a:solidFill>
                <a:latin typeface="Jua"/>
                <a:ea typeface="Jua"/>
                <a:cs typeface="Jua"/>
                <a:sym typeface="Jua"/>
              </a:rPr>
              <a:t>What happens when we put candy hearts</a:t>
            </a:r>
          </a:p>
          <a:p>
            <a:pPr algn="ctr">
              <a:lnSpc>
                <a:spcPts val="9105"/>
              </a:lnSpc>
            </a:pPr>
            <a:r>
              <a:rPr lang="en-US" sz="6504">
                <a:solidFill>
                  <a:srgbClr val="D9D9D9"/>
                </a:solidFill>
                <a:latin typeface="Jua"/>
                <a:ea typeface="Jua"/>
                <a:cs typeface="Jua"/>
                <a:sym typeface="Jua"/>
              </a:rPr>
              <a:t> in water, soda and vinegar?</a:t>
            </a:r>
          </a:p>
          <a:p>
            <a:pPr algn="ctr">
              <a:lnSpc>
                <a:spcPts val="8545"/>
              </a:lnSpc>
            </a:pPr>
            <a:endParaRPr lang="en-US" sz="6504">
              <a:solidFill>
                <a:srgbClr val="D9D9D9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3383678" y="2267453"/>
            <a:ext cx="3595059" cy="2876047"/>
          </a:xfrm>
          <a:custGeom>
            <a:avLst/>
            <a:gdLst/>
            <a:ahLst/>
            <a:cxnLst/>
            <a:rect l="l" t="t" r="r" b="b"/>
            <a:pathLst>
              <a:path w="3595059" h="2876047">
                <a:moveTo>
                  <a:pt x="0" y="0"/>
                </a:moveTo>
                <a:lnTo>
                  <a:pt x="3595059" y="0"/>
                </a:lnTo>
                <a:lnTo>
                  <a:pt x="3595059" y="2876047"/>
                </a:lnTo>
                <a:lnTo>
                  <a:pt x="0" y="28760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46664" y="354813"/>
            <a:ext cx="11218784" cy="1727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Valentine’s Day STEM</a:t>
            </a:r>
          </a:p>
        </p:txBody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28126" y="1778057"/>
            <a:ext cx="3226676" cy="4302234"/>
          </a:xfrm>
          <a:custGeom>
            <a:avLst/>
            <a:gdLst/>
            <a:ahLst/>
            <a:cxnLst/>
            <a:rect l="l" t="t" r="r" b="b"/>
            <a:pathLst>
              <a:path w="3226676" h="4302234">
                <a:moveTo>
                  <a:pt x="0" y="0"/>
                </a:moveTo>
                <a:lnTo>
                  <a:pt x="3226676" y="0"/>
                </a:lnTo>
                <a:lnTo>
                  <a:pt x="3226676" y="4302235"/>
                </a:lnTo>
                <a:lnTo>
                  <a:pt x="0" y="4302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560327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491581" y="560327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0785" y="447875"/>
            <a:ext cx="9727983" cy="9229424"/>
          </a:xfrm>
          <a:custGeom>
            <a:avLst/>
            <a:gdLst/>
            <a:ahLst/>
            <a:cxnLst/>
            <a:rect l="l" t="t" r="r" b="b"/>
            <a:pathLst>
              <a:path w="9727983" h="9229424">
                <a:moveTo>
                  <a:pt x="0" y="0"/>
                </a:moveTo>
                <a:lnTo>
                  <a:pt x="9727984" y="0"/>
                </a:lnTo>
                <a:lnTo>
                  <a:pt x="9727984" y="9229424"/>
                </a:lnTo>
                <a:lnTo>
                  <a:pt x="0" y="9229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540201" y="1378215"/>
            <a:ext cx="8872270" cy="4795341"/>
            <a:chOff x="0" y="0"/>
            <a:chExt cx="11829694" cy="6393788"/>
          </a:xfrm>
        </p:grpSpPr>
        <p:sp>
          <p:nvSpPr>
            <p:cNvPr id="4" name="TextBox 4"/>
            <p:cNvSpPr txBox="1"/>
            <p:nvPr/>
          </p:nvSpPr>
          <p:spPr>
            <a:xfrm>
              <a:off x="577035" y="4980959"/>
              <a:ext cx="11252659" cy="1412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61"/>
                </a:lnSpc>
              </a:pPr>
              <a:r>
                <a:rPr lang="en-US" sz="8577" spc="-771">
                  <a:solidFill>
                    <a:srgbClr val="FE95F6"/>
                  </a:solidFill>
                  <a:latin typeface="Frankfurter Normal"/>
                  <a:ea typeface="Frankfurter Normal"/>
                  <a:cs typeface="Frankfurter Normal"/>
                  <a:sym typeface="Frankfurter Normal"/>
                </a:rPr>
                <a:t>Earth day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76275"/>
              <a:ext cx="11521122" cy="398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153"/>
                </a:lnSpc>
              </a:pPr>
              <a:r>
                <a:rPr lang="en-US" sz="14505">
                  <a:solidFill>
                    <a:srgbClr val="398602"/>
                  </a:solidFill>
                  <a:latin typeface="Handelson Three"/>
                  <a:ea typeface="Handelson Three"/>
                  <a:cs typeface="Handelson Three"/>
                  <a:sym typeface="Handelson Three"/>
                </a:rPr>
                <a:t>STEM Project 3</a:t>
              </a:r>
            </a:p>
          </p:txBody>
        </p:sp>
      </p:grpSp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808957"/>
            <a:ext cx="12998551" cy="6616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i="1">
                <a:gradFill>
                  <a:gsLst>
                    <a:gs pos="0">
                      <a:srgbClr val="0097B2">
                        <a:alpha val="100000"/>
                      </a:srgbClr>
                    </a:gs>
                    <a:gs pos="100000">
                      <a:srgbClr val="7ED957">
                        <a:alpha val="100000"/>
                      </a:srgbClr>
                    </a:gs>
                  </a:gsLst>
                  <a:lin ang="0"/>
                </a:gradFill>
                <a:latin typeface="DINOT 2 Italics"/>
                <a:ea typeface="DINOT 2 Italics"/>
                <a:cs typeface="DINOT 2 Italics"/>
                <a:sym typeface="DINOT 2 Italics"/>
              </a:rPr>
              <a:t>Mrs. Knapp’s Students</a:t>
            </a:r>
          </a:p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i="1">
                <a:gradFill>
                  <a:gsLst>
                    <a:gs pos="0">
                      <a:srgbClr val="0097B2">
                        <a:alpha val="100000"/>
                      </a:srgbClr>
                    </a:gs>
                    <a:gs pos="100000">
                      <a:srgbClr val="7ED957">
                        <a:alpha val="100000"/>
                      </a:srgbClr>
                    </a:gs>
                  </a:gsLst>
                  <a:lin ang="0"/>
                </a:gradFill>
                <a:latin typeface="DINOT 2 Italics"/>
                <a:ea typeface="DINOT 2 Italics"/>
                <a:cs typeface="DINOT 2 Italics"/>
                <a:sym typeface="DINOT 2 Italics"/>
              </a:rPr>
              <a:t>Her Classroom</a:t>
            </a:r>
          </a:p>
          <a:p>
            <a:pPr algn="ctr">
              <a:lnSpc>
                <a:spcPts val="8960"/>
              </a:lnSpc>
              <a:spcBef>
                <a:spcPct val="0"/>
              </a:spcBef>
            </a:pPr>
            <a:endParaRPr lang="en-US" sz="5800" i="1">
              <a:gradFill>
                <a:gsLst>
                  <a:gs pos="0">
                    <a:srgbClr val="0097B2">
                      <a:alpha val="100000"/>
                    </a:srgbClr>
                  </a:gs>
                  <a:gs pos="100000">
                    <a:srgbClr val="7ED957">
                      <a:alpha val="100000"/>
                    </a:srgbClr>
                  </a:gs>
                </a:gsLst>
                <a:lin ang="0"/>
              </a:gradFill>
              <a:latin typeface="DINOT 2 Italics"/>
              <a:ea typeface="DINOT 2 Italics"/>
              <a:cs typeface="DINOT 2 Italics"/>
              <a:sym typeface="DINOT 2 Italics"/>
            </a:endParaRPr>
          </a:p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C2DCFF"/>
                </a:solidFill>
                <a:latin typeface="Bobby Jones"/>
                <a:ea typeface="Bobby Jones"/>
                <a:cs typeface="Bobby Jones"/>
                <a:sym typeface="Bobby Jones"/>
              </a:rPr>
              <a:t>Theme: What happens when</a:t>
            </a:r>
          </a:p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C2DCFF"/>
                </a:solidFill>
                <a:latin typeface="Bobby Jones"/>
                <a:ea typeface="Bobby Jones"/>
                <a:cs typeface="Bobby Jones"/>
                <a:sym typeface="Bobby Jones"/>
              </a:rPr>
              <a:t> the Earth </a:t>
            </a:r>
          </a:p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C2DCFF"/>
                </a:solidFill>
                <a:latin typeface="Bobby Jones"/>
                <a:ea typeface="Bobby Jones"/>
                <a:cs typeface="Bobby Jones"/>
                <a:sym typeface="Bobby Jones"/>
              </a:rPr>
              <a:t>becomes polluted?</a:t>
            </a:r>
          </a:p>
        </p:txBody>
      </p:sp>
      <p:sp>
        <p:nvSpPr>
          <p:cNvPr id="3" name="Freeform 3"/>
          <p:cNvSpPr/>
          <p:nvPr/>
        </p:nvSpPr>
        <p:spPr>
          <a:xfrm>
            <a:off x="13086424" y="2932782"/>
            <a:ext cx="4172876" cy="4172876"/>
          </a:xfrm>
          <a:custGeom>
            <a:avLst/>
            <a:gdLst/>
            <a:ahLst/>
            <a:cxnLst/>
            <a:rect l="l" t="t" r="r" b="b"/>
            <a:pathLst>
              <a:path w="4172876" h="4172876">
                <a:moveTo>
                  <a:pt x="0" y="0"/>
                </a:moveTo>
                <a:lnTo>
                  <a:pt x="4172876" y="0"/>
                </a:lnTo>
                <a:lnTo>
                  <a:pt x="4172876" y="4172876"/>
                </a:lnTo>
                <a:lnTo>
                  <a:pt x="0" y="41728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64905" y="60325"/>
            <a:ext cx="9861479" cy="1727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Earth Day STEM</a:t>
            </a:r>
          </a:p>
        </p:txBody>
      </p:sp>
    </p:spTree>
  </p:cSld>
  <p:clrMapOvr>
    <a:masterClrMapping/>
  </p:clrMapOvr>
  <p:transition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9953" y="621400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5400000">
            <a:off x="9989737" y="416932"/>
            <a:ext cx="5074422" cy="6765895"/>
          </a:xfrm>
          <a:custGeom>
            <a:avLst/>
            <a:gdLst/>
            <a:ahLst/>
            <a:cxnLst/>
            <a:rect l="l" t="t" r="r" b="b"/>
            <a:pathLst>
              <a:path w="5074422" h="6765895">
                <a:moveTo>
                  <a:pt x="0" y="0"/>
                </a:moveTo>
                <a:lnTo>
                  <a:pt x="5074421" y="0"/>
                </a:lnTo>
                <a:lnTo>
                  <a:pt x="5074421" y="6765895"/>
                </a:lnTo>
                <a:lnTo>
                  <a:pt x="0" y="67658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80284" y="344056"/>
            <a:ext cx="9511586" cy="8003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Presented by:</a:t>
            </a:r>
          </a:p>
          <a:p>
            <a:pPr algn="ctr">
              <a:lnSpc>
                <a:spcPts val="9871"/>
              </a:lnSpc>
            </a:pPr>
            <a:endParaRPr lang="en-US" sz="9999">
              <a:solidFill>
                <a:srgbClr val="FFFFFF"/>
              </a:solidFill>
              <a:latin typeface="Bobby Jones"/>
              <a:ea typeface="Bobby Jones"/>
              <a:cs typeface="Bobby Jones"/>
              <a:sym typeface="Bobby Jones"/>
            </a:endParaRPr>
          </a:p>
          <a:p>
            <a:pPr algn="ctr">
              <a:lnSpc>
                <a:spcPts val="9871"/>
              </a:lnSpc>
            </a:pPr>
            <a:r>
              <a:rPr lang="en-US" sz="7051">
                <a:solidFill>
                  <a:srgbClr val="7ED957"/>
                </a:solidFill>
                <a:latin typeface="Roboto"/>
                <a:ea typeface="Roboto"/>
                <a:cs typeface="Roboto"/>
                <a:sym typeface="Roboto"/>
              </a:rPr>
              <a:t>Theresa Knapp</a:t>
            </a:r>
          </a:p>
          <a:p>
            <a:pPr algn="ctr">
              <a:lnSpc>
                <a:spcPts val="9871"/>
              </a:lnSpc>
            </a:pPr>
            <a:r>
              <a:rPr lang="en-US" sz="7051">
                <a:solidFill>
                  <a:srgbClr val="7ED957"/>
                </a:solidFill>
                <a:latin typeface="Roboto"/>
                <a:ea typeface="Roboto"/>
                <a:cs typeface="Roboto"/>
                <a:sym typeface="Roboto"/>
              </a:rPr>
              <a:t>Intervention Specialist</a:t>
            </a:r>
          </a:p>
          <a:p>
            <a:pPr algn="ctr">
              <a:lnSpc>
                <a:spcPts val="9871"/>
              </a:lnSpc>
            </a:pPr>
            <a:r>
              <a:rPr lang="en-US" sz="7051">
                <a:solidFill>
                  <a:srgbClr val="7ED957"/>
                </a:solidFill>
                <a:latin typeface="Roboto"/>
                <a:ea typeface="Roboto"/>
                <a:cs typeface="Roboto"/>
                <a:sym typeface="Roboto"/>
              </a:rPr>
              <a:t>Heritage Elementary</a:t>
            </a:r>
          </a:p>
          <a:p>
            <a:pPr algn="ctr">
              <a:lnSpc>
                <a:spcPts val="9871"/>
              </a:lnSpc>
            </a:pPr>
            <a:r>
              <a:rPr lang="en-US" sz="7051">
                <a:solidFill>
                  <a:srgbClr val="7ED957"/>
                </a:solidFill>
                <a:latin typeface="Roboto"/>
                <a:ea typeface="Roboto"/>
                <a:cs typeface="Roboto"/>
                <a:sym typeface="Roboto"/>
              </a:rPr>
              <a:t>theresa_knapp@olsd.us</a:t>
            </a:r>
          </a:p>
        </p:txBody>
      </p:sp>
      <p:sp>
        <p:nvSpPr>
          <p:cNvPr id="3" name="Freeform 3"/>
          <p:cNvSpPr/>
          <p:nvPr/>
        </p:nvSpPr>
        <p:spPr>
          <a:xfrm>
            <a:off x="13268260" y="3014289"/>
            <a:ext cx="4459893" cy="4459893"/>
          </a:xfrm>
          <a:custGeom>
            <a:avLst/>
            <a:gdLst/>
            <a:ahLst/>
            <a:cxnLst/>
            <a:rect l="l" t="t" r="r" b="b"/>
            <a:pathLst>
              <a:path w="4459893" h="4459893">
                <a:moveTo>
                  <a:pt x="0" y="0"/>
                </a:moveTo>
                <a:lnTo>
                  <a:pt x="4459893" y="0"/>
                </a:lnTo>
                <a:lnTo>
                  <a:pt x="4459893" y="4459893"/>
                </a:lnTo>
                <a:lnTo>
                  <a:pt x="0" y="4459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0785" y="447875"/>
            <a:ext cx="9727983" cy="9229424"/>
          </a:xfrm>
          <a:custGeom>
            <a:avLst/>
            <a:gdLst/>
            <a:ahLst/>
            <a:cxnLst/>
            <a:rect l="l" t="t" r="r" b="b"/>
            <a:pathLst>
              <a:path w="9727983" h="9229424">
                <a:moveTo>
                  <a:pt x="0" y="0"/>
                </a:moveTo>
                <a:lnTo>
                  <a:pt x="9727984" y="0"/>
                </a:lnTo>
                <a:lnTo>
                  <a:pt x="9727984" y="9229424"/>
                </a:lnTo>
                <a:lnTo>
                  <a:pt x="0" y="9229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540201" y="1378215"/>
            <a:ext cx="8872270" cy="6528891"/>
            <a:chOff x="0" y="0"/>
            <a:chExt cx="11829694" cy="8705188"/>
          </a:xfrm>
        </p:grpSpPr>
        <p:sp>
          <p:nvSpPr>
            <p:cNvPr id="4" name="TextBox 4"/>
            <p:cNvSpPr txBox="1"/>
            <p:nvPr/>
          </p:nvSpPr>
          <p:spPr>
            <a:xfrm>
              <a:off x="577035" y="4980959"/>
              <a:ext cx="11252659" cy="37242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61"/>
                </a:lnSpc>
              </a:pPr>
              <a:r>
                <a:rPr lang="en-US" sz="8577" spc="-771">
                  <a:solidFill>
                    <a:srgbClr val="FE95F6"/>
                  </a:solidFill>
                  <a:latin typeface="Frankfurter Normal"/>
                  <a:ea typeface="Frankfurter Normal"/>
                  <a:cs typeface="Frankfurter Normal"/>
                  <a:sym typeface="Frankfurter Normal"/>
                </a:rPr>
                <a:t>The most magnificent thing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76275"/>
              <a:ext cx="11521122" cy="398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153"/>
                </a:lnSpc>
              </a:pPr>
              <a:r>
                <a:rPr lang="en-US" sz="14505">
                  <a:solidFill>
                    <a:srgbClr val="398602"/>
                  </a:solidFill>
                  <a:latin typeface="Handelson Three"/>
                  <a:ea typeface="Handelson Three"/>
                  <a:cs typeface="Handelson Three"/>
                  <a:sym typeface="Handelson Three"/>
                </a:rPr>
                <a:t>STEM Project 4</a:t>
              </a:r>
            </a:p>
          </p:txBody>
        </p:sp>
      </p:grpSp>
    </p:spTree>
  </p:cSld>
  <p:clrMapOvr>
    <a:masterClrMapping/>
  </p:clrMapOvr>
  <p:transition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5035" y="4149590"/>
            <a:ext cx="17717930" cy="5450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i="1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5CE1E6">
                        <a:alpha val="100000"/>
                      </a:srgbClr>
                    </a:gs>
                  </a:gsLst>
                  <a:lin ang="0"/>
                </a:gradFill>
                <a:latin typeface="DINOT 1 Italics"/>
                <a:ea typeface="DINOT 1 Italics"/>
                <a:cs typeface="DINOT 1 Italics"/>
                <a:sym typeface="DINOT 1 Italics"/>
              </a:rPr>
              <a:t>Mrs. Knapp’s Students</a:t>
            </a:r>
          </a:p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i="1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5CE1E6">
                        <a:alpha val="100000"/>
                      </a:srgbClr>
                    </a:gs>
                  </a:gsLst>
                  <a:lin ang="0"/>
                </a:gradFill>
                <a:latin typeface="DINOT 1 Italics"/>
                <a:ea typeface="DINOT 1 Italics"/>
                <a:cs typeface="DINOT 1 Italics"/>
                <a:sym typeface="DINOT 1 Italics"/>
              </a:rPr>
              <a:t>Her Classroom</a:t>
            </a:r>
          </a:p>
          <a:p>
            <a:pPr algn="ctr">
              <a:lnSpc>
                <a:spcPts val="8120"/>
              </a:lnSpc>
              <a:spcBef>
                <a:spcPct val="0"/>
              </a:spcBef>
            </a:pPr>
            <a:endParaRPr lang="en-US" sz="5800" i="1">
              <a:gradFill>
                <a:gsLst>
                  <a:gs pos="0">
                    <a:srgbClr val="8C52FF">
                      <a:alpha val="100000"/>
                    </a:srgbClr>
                  </a:gs>
                  <a:gs pos="100000">
                    <a:srgbClr val="5CE1E6">
                      <a:alpha val="100000"/>
                    </a:srgbClr>
                  </a:gs>
                </a:gsLst>
                <a:lin ang="0"/>
              </a:gradFill>
              <a:latin typeface="DINOT 1 Italics"/>
              <a:ea typeface="DINOT 1 Italics"/>
              <a:cs typeface="DINOT 1 Italics"/>
              <a:sym typeface="DINOT 1 Italics"/>
            </a:endParaRPr>
          </a:p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I</a:t>
            </a:r>
            <a:r>
              <a:rPr lang="en-US" sz="6800">
                <a:solidFill>
                  <a:srgbClr val="E2A9F1"/>
                </a:solidFill>
                <a:latin typeface="Jua"/>
                <a:ea typeface="Jua"/>
                <a:cs typeface="Jua"/>
                <a:sym typeface="Jua"/>
              </a:rPr>
              <a:t>nterdisciplinary Studies:  Phonics, Vocabulary,</a:t>
            </a:r>
          </a:p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>
                <a:solidFill>
                  <a:srgbClr val="E2A9F1"/>
                </a:solidFill>
                <a:latin typeface="Jua"/>
                <a:ea typeface="Jua"/>
                <a:cs typeface="Jua"/>
                <a:sym typeface="Jua"/>
              </a:rPr>
              <a:t>Writing, Math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0" y="79375"/>
            <a:ext cx="11202303" cy="309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</a:pPr>
            <a:r>
              <a:rPr lang="en-US" sz="8799" u="sng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The Most magnificant thing</a:t>
            </a:r>
            <a:r>
              <a:rPr lang="en-US" sz="87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 by Ashley Spires</a:t>
            </a:r>
          </a:p>
        </p:txBody>
      </p:sp>
    </p:spTree>
  </p:cSld>
  <p:clrMapOvr>
    <a:masterClrMapping/>
  </p:clrMapOvr>
  <p:transition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1694475" y="1172585"/>
            <a:ext cx="6440497" cy="4830372"/>
          </a:xfrm>
          <a:custGeom>
            <a:avLst/>
            <a:gdLst/>
            <a:ahLst/>
            <a:cxnLst/>
            <a:rect l="l" t="t" r="r" b="b"/>
            <a:pathLst>
              <a:path w="6440497" h="4830372">
                <a:moveTo>
                  <a:pt x="0" y="0"/>
                </a:moveTo>
                <a:lnTo>
                  <a:pt x="6440497" y="0"/>
                </a:lnTo>
                <a:lnTo>
                  <a:pt x="6440497" y="4830372"/>
                </a:lnTo>
                <a:lnTo>
                  <a:pt x="0" y="48303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4103384" y="1720215"/>
            <a:ext cx="811339" cy="878619"/>
          </a:xfrm>
          <a:custGeom>
            <a:avLst/>
            <a:gdLst/>
            <a:ahLst/>
            <a:cxnLst/>
            <a:rect l="l" t="t" r="r" b="b"/>
            <a:pathLst>
              <a:path w="811339" h="878619">
                <a:moveTo>
                  <a:pt x="0" y="0"/>
                </a:moveTo>
                <a:lnTo>
                  <a:pt x="811339" y="0"/>
                </a:lnTo>
                <a:lnTo>
                  <a:pt x="811339" y="878619"/>
                </a:lnTo>
                <a:lnTo>
                  <a:pt x="0" y="8786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249" r="-21249" b="-18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84390" y="4149590"/>
            <a:ext cx="15432529" cy="5450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i="1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5CE1E6">
                        <a:alpha val="100000"/>
                      </a:srgbClr>
                    </a:gs>
                  </a:gsLst>
                  <a:lin ang="0"/>
                </a:gradFill>
                <a:latin typeface="DINOT 1 Italics"/>
                <a:ea typeface="DINOT 1 Italics"/>
                <a:cs typeface="DINOT 1 Italics"/>
                <a:sym typeface="DINOT 1 Italics"/>
              </a:rPr>
              <a:t>Mrs. Knapp’s Students</a:t>
            </a:r>
          </a:p>
          <a:p>
            <a:pPr algn="ctr">
              <a:lnSpc>
                <a:spcPts val="8120"/>
              </a:lnSpc>
              <a:spcBef>
                <a:spcPct val="0"/>
              </a:spcBef>
            </a:pPr>
            <a:r>
              <a:rPr lang="en-US" sz="5800" i="1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5CE1E6">
                        <a:alpha val="100000"/>
                      </a:srgbClr>
                    </a:gs>
                  </a:gsLst>
                  <a:lin ang="0"/>
                </a:gradFill>
                <a:latin typeface="DINOT 1 Italics"/>
                <a:ea typeface="DINOT 1 Italics"/>
                <a:cs typeface="DINOT 1 Italics"/>
                <a:sym typeface="DINOT 1 Italics"/>
              </a:rPr>
              <a:t>Her Classroom</a:t>
            </a:r>
          </a:p>
          <a:p>
            <a:pPr algn="ctr">
              <a:lnSpc>
                <a:spcPts val="8120"/>
              </a:lnSpc>
              <a:spcBef>
                <a:spcPct val="0"/>
              </a:spcBef>
            </a:pPr>
            <a:endParaRPr lang="en-US" sz="5800" i="1">
              <a:gradFill>
                <a:gsLst>
                  <a:gs pos="0">
                    <a:srgbClr val="8C52FF">
                      <a:alpha val="100000"/>
                    </a:srgbClr>
                  </a:gs>
                  <a:gs pos="100000">
                    <a:srgbClr val="5CE1E6">
                      <a:alpha val="100000"/>
                    </a:srgbClr>
                  </a:gs>
                </a:gsLst>
                <a:lin ang="0"/>
              </a:gradFill>
              <a:latin typeface="DINOT 1 Italics"/>
              <a:ea typeface="DINOT 1 Italics"/>
              <a:cs typeface="DINOT 1 Italics"/>
              <a:sym typeface="DINOT 1 Italics"/>
            </a:endParaRPr>
          </a:p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sz="6800">
                <a:solidFill>
                  <a:srgbClr val="8E8F2F"/>
                </a:solidFill>
                <a:latin typeface="Jua"/>
                <a:ea typeface="Jua"/>
                <a:cs typeface="Jua"/>
                <a:sym typeface="Jua"/>
              </a:rPr>
              <a:t>STEM Project- create a magnificent thing for this classroom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79375"/>
            <a:ext cx="11202303" cy="309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</a:pPr>
            <a:r>
              <a:rPr lang="en-US" sz="8799" u="sng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The Most magnificant thing</a:t>
            </a:r>
            <a:r>
              <a:rPr lang="en-US" sz="87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 by Ashley Spires</a:t>
            </a:r>
          </a:p>
        </p:txBody>
      </p:sp>
    </p:spTree>
  </p:cSld>
  <p:clrMapOvr>
    <a:masterClrMapping/>
  </p:clrMapOvr>
  <p:transition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0785" y="447875"/>
            <a:ext cx="9727983" cy="9229424"/>
          </a:xfrm>
          <a:custGeom>
            <a:avLst/>
            <a:gdLst/>
            <a:ahLst/>
            <a:cxnLst/>
            <a:rect l="l" t="t" r="r" b="b"/>
            <a:pathLst>
              <a:path w="9727983" h="9229424">
                <a:moveTo>
                  <a:pt x="0" y="0"/>
                </a:moveTo>
                <a:lnTo>
                  <a:pt x="9727984" y="0"/>
                </a:lnTo>
                <a:lnTo>
                  <a:pt x="9727984" y="9229424"/>
                </a:lnTo>
                <a:lnTo>
                  <a:pt x="0" y="9229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540201" y="2664090"/>
            <a:ext cx="8872270" cy="4376241"/>
            <a:chOff x="0" y="0"/>
            <a:chExt cx="11829694" cy="5834988"/>
          </a:xfrm>
        </p:grpSpPr>
        <p:sp>
          <p:nvSpPr>
            <p:cNvPr id="4" name="TextBox 4"/>
            <p:cNvSpPr txBox="1"/>
            <p:nvPr/>
          </p:nvSpPr>
          <p:spPr>
            <a:xfrm>
              <a:off x="577035" y="3266459"/>
              <a:ext cx="11252659" cy="2568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61"/>
                </a:lnSpc>
              </a:pPr>
              <a:r>
                <a:rPr lang="en-US" sz="8577" spc="-771">
                  <a:solidFill>
                    <a:srgbClr val="FE95F6"/>
                  </a:solidFill>
                  <a:latin typeface="Frankfurter Normal"/>
                  <a:ea typeface="Frankfurter Normal"/>
                  <a:cs typeface="Frankfurter Normal"/>
                  <a:sym typeface="Frankfurter Normal"/>
                </a:rPr>
                <a:t>End of the Year Fun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76275"/>
              <a:ext cx="11521122" cy="2266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153"/>
                </a:lnSpc>
              </a:pPr>
              <a:r>
                <a:rPr lang="en-US" sz="14505">
                  <a:solidFill>
                    <a:srgbClr val="398602"/>
                  </a:solidFill>
                  <a:latin typeface="Handelson Three"/>
                  <a:ea typeface="Handelson Three"/>
                  <a:cs typeface="Handelson Three"/>
                  <a:sym typeface="Handelson Three"/>
                </a:rPr>
                <a:t>Final Project </a:t>
              </a:r>
            </a:p>
          </p:txBody>
        </p:sp>
      </p:grpSp>
    </p:spTree>
  </p:cSld>
  <p:clrMapOvr>
    <a:masterClrMapping/>
  </p:clrMapOvr>
  <p:transition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06900" y="1453024"/>
            <a:ext cx="12778405" cy="597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4299" b="1">
                <a:solidFill>
                  <a:srgbClr val="7A9999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The High School students came over for one last morning of STEM activities.</a:t>
            </a:r>
          </a:p>
          <a:p>
            <a:pPr marL="777240" lvl="1" indent="-388620" algn="l">
              <a:lnSpc>
                <a:spcPts val="5040"/>
              </a:lnSpc>
              <a:buAutoNum type="arabicPeriod"/>
            </a:pPr>
            <a:r>
              <a:rPr lang="en-US" sz="3600">
                <a:solidFill>
                  <a:srgbClr val="FFFFFF"/>
                </a:solidFill>
                <a:latin typeface="DINOT 1"/>
                <a:ea typeface="DINOT 1"/>
                <a:cs typeface="DINOT 1"/>
                <a:sym typeface="DINOT 1"/>
              </a:rPr>
              <a:t>They challenged elementary kids to build the tallest tower made of noodles and marshmellows.</a:t>
            </a:r>
          </a:p>
          <a:p>
            <a:pPr marL="777240" lvl="1" indent="-388620" algn="l">
              <a:lnSpc>
                <a:spcPts val="5040"/>
              </a:lnSpc>
              <a:buAutoNum type="arabicPeriod"/>
            </a:pPr>
            <a:r>
              <a:rPr lang="en-US" sz="3600">
                <a:solidFill>
                  <a:srgbClr val="FFFFFF"/>
                </a:solidFill>
                <a:latin typeface="DINOT 1"/>
                <a:ea typeface="DINOT 1"/>
                <a:cs typeface="DINOT 1"/>
                <a:sym typeface="DINOT 1"/>
              </a:rPr>
              <a:t>Then they took them outside to shoot off film canister rockets.  Elementary kids had to decided how many alka seltzer tablets they were going to use.</a:t>
            </a:r>
          </a:p>
          <a:p>
            <a:pPr marL="777240" lvl="1" indent="-388620" algn="l">
              <a:lnSpc>
                <a:spcPts val="5040"/>
              </a:lnSpc>
              <a:buAutoNum type="arabicPeriod"/>
            </a:pPr>
            <a:r>
              <a:rPr lang="en-US" sz="3600">
                <a:solidFill>
                  <a:srgbClr val="FFFFFF"/>
                </a:solidFill>
                <a:latin typeface="DINOT 1"/>
                <a:ea typeface="DINOT 1"/>
                <a:cs typeface="DINOT 1"/>
                <a:sym typeface="DINOT 1"/>
              </a:rPr>
              <a:t>Finally, the high school students made elephant toothpaste with their elementary friends.</a:t>
            </a:r>
          </a:p>
        </p:txBody>
      </p:sp>
      <p:sp>
        <p:nvSpPr>
          <p:cNvPr id="3" name="Freeform 3"/>
          <p:cNvSpPr/>
          <p:nvPr/>
        </p:nvSpPr>
        <p:spPr>
          <a:xfrm>
            <a:off x="1415133" y="5886116"/>
            <a:ext cx="2452932" cy="3679398"/>
          </a:xfrm>
          <a:custGeom>
            <a:avLst/>
            <a:gdLst/>
            <a:ahLst/>
            <a:cxnLst/>
            <a:rect l="l" t="t" r="r" b="b"/>
            <a:pathLst>
              <a:path w="2452932" h="3679398">
                <a:moveTo>
                  <a:pt x="0" y="0"/>
                </a:moveTo>
                <a:lnTo>
                  <a:pt x="2452931" y="0"/>
                </a:lnTo>
                <a:lnTo>
                  <a:pt x="2452931" y="3679397"/>
                </a:lnTo>
                <a:lnTo>
                  <a:pt x="0" y="36793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8700" y="1538749"/>
            <a:ext cx="3225797" cy="2430309"/>
          </a:xfrm>
          <a:custGeom>
            <a:avLst/>
            <a:gdLst/>
            <a:ahLst/>
            <a:cxnLst/>
            <a:rect l="l" t="t" r="r" b="b"/>
            <a:pathLst>
              <a:path w="3225797" h="2430309">
                <a:moveTo>
                  <a:pt x="0" y="0"/>
                </a:moveTo>
                <a:lnTo>
                  <a:pt x="3225797" y="0"/>
                </a:lnTo>
                <a:lnTo>
                  <a:pt x="3225797" y="2430310"/>
                </a:lnTo>
                <a:lnTo>
                  <a:pt x="0" y="24303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2559660" y="7429645"/>
            <a:ext cx="2476418" cy="2476418"/>
          </a:xfrm>
          <a:custGeom>
            <a:avLst/>
            <a:gdLst/>
            <a:ahLst/>
            <a:cxnLst/>
            <a:rect l="l" t="t" r="r" b="b"/>
            <a:pathLst>
              <a:path w="2476418" h="2476418">
                <a:moveTo>
                  <a:pt x="0" y="0"/>
                </a:moveTo>
                <a:lnTo>
                  <a:pt x="2476418" y="0"/>
                </a:lnTo>
                <a:lnTo>
                  <a:pt x="2476418" y="2476417"/>
                </a:lnTo>
                <a:lnTo>
                  <a:pt x="0" y="24764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228675" y="9524"/>
            <a:ext cx="10270716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FFFFFF"/>
                </a:solidFill>
                <a:latin typeface="DINOT 2 Heavy"/>
                <a:ea typeface="DINOT 2 Heavy"/>
                <a:cs typeface="DINOT 2 Heavy"/>
                <a:sym typeface="DINOT 2 Heavy"/>
              </a:rPr>
              <a:t>End of the Year STEM Fun</a:t>
            </a:r>
          </a:p>
        </p:txBody>
      </p:sp>
    </p:spTree>
  </p:cSld>
  <p:clrMapOvr>
    <a:masterClrMapping/>
  </p:clrMapOvr>
  <p:transition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44915" y="916640"/>
            <a:ext cx="4228224" cy="3171168"/>
          </a:xfrm>
          <a:custGeom>
            <a:avLst/>
            <a:gdLst/>
            <a:ahLst/>
            <a:cxnLst/>
            <a:rect l="l" t="t" r="r" b="b"/>
            <a:pathLst>
              <a:path w="4228224" h="3171168">
                <a:moveTo>
                  <a:pt x="0" y="0"/>
                </a:moveTo>
                <a:lnTo>
                  <a:pt x="4228224" y="0"/>
                </a:lnTo>
                <a:lnTo>
                  <a:pt x="4228224" y="3171168"/>
                </a:lnTo>
                <a:lnTo>
                  <a:pt x="0" y="31711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5400000">
            <a:off x="6165652" y="1862261"/>
            <a:ext cx="4618403" cy="3463802"/>
          </a:xfrm>
          <a:custGeom>
            <a:avLst/>
            <a:gdLst/>
            <a:ahLst/>
            <a:cxnLst/>
            <a:rect l="l" t="t" r="r" b="b"/>
            <a:pathLst>
              <a:path w="4618403" h="3463802">
                <a:moveTo>
                  <a:pt x="0" y="0"/>
                </a:moveTo>
                <a:lnTo>
                  <a:pt x="4618403" y="0"/>
                </a:lnTo>
                <a:lnTo>
                  <a:pt x="4618403" y="3463801"/>
                </a:lnTo>
                <a:lnTo>
                  <a:pt x="0" y="34638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556228">
            <a:off x="11462925" y="6164825"/>
            <a:ext cx="4319029" cy="3322369"/>
          </a:xfrm>
          <a:custGeom>
            <a:avLst/>
            <a:gdLst/>
            <a:ahLst/>
            <a:cxnLst/>
            <a:rect l="l" t="t" r="r" b="b"/>
            <a:pathLst>
              <a:path w="4319029" h="3322369">
                <a:moveTo>
                  <a:pt x="0" y="189935"/>
                </a:moveTo>
                <a:lnTo>
                  <a:pt x="4176577" y="0"/>
                </a:lnTo>
                <a:lnTo>
                  <a:pt x="4319029" y="3132432"/>
                </a:lnTo>
                <a:lnTo>
                  <a:pt x="142452" y="3322368"/>
                </a:lnTo>
                <a:lnTo>
                  <a:pt x="0" y="189935"/>
                </a:lnTo>
                <a:close/>
              </a:path>
            </a:pathLst>
          </a:custGeom>
          <a:blipFill>
            <a:blip r:embed="rId4"/>
            <a:stretch>
              <a:fillRect l="-1282" r="-12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>
            <a:off x="871807" y="5750156"/>
            <a:ext cx="4595558" cy="3446668"/>
          </a:xfrm>
          <a:custGeom>
            <a:avLst/>
            <a:gdLst/>
            <a:ahLst/>
            <a:cxnLst/>
            <a:rect l="l" t="t" r="r" b="b"/>
            <a:pathLst>
              <a:path w="4595558" h="3446668">
                <a:moveTo>
                  <a:pt x="0" y="0"/>
                </a:moveTo>
                <a:lnTo>
                  <a:pt x="4595558" y="0"/>
                </a:lnTo>
                <a:lnTo>
                  <a:pt x="4595558" y="3446669"/>
                </a:lnTo>
                <a:lnTo>
                  <a:pt x="0" y="34466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209110" y="7233947"/>
            <a:ext cx="546725" cy="592062"/>
          </a:xfrm>
          <a:custGeom>
            <a:avLst/>
            <a:gdLst/>
            <a:ahLst/>
            <a:cxnLst/>
            <a:rect l="l" t="t" r="r" b="b"/>
            <a:pathLst>
              <a:path w="546725" h="592062">
                <a:moveTo>
                  <a:pt x="0" y="0"/>
                </a:moveTo>
                <a:lnTo>
                  <a:pt x="546726" y="0"/>
                </a:lnTo>
                <a:lnTo>
                  <a:pt x="546726" y="592062"/>
                </a:lnTo>
                <a:lnTo>
                  <a:pt x="0" y="5920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1249" r="-21249" b="-18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512267" y="7003291"/>
            <a:ext cx="486356" cy="526687"/>
          </a:xfrm>
          <a:custGeom>
            <a:avLst/>
            <a:gdLst/>
            <a:ahLst/>
            <a:cxnLst/>
            <a:rect l="l" t="t" r="r" b="b"/>
            <a:pathLst>
              <a:path w="486356" h="526687">
                <a:moveTo>
                  <a:pt x="0" y="0"/>
                </a:moveTo>
                <a:lnTo>
                  <a:pt x="486356" y="0"/>
                </a:lnTo>
                <a:lnTo>
                  <a:pt x="486356" y="526687"/>
                </a:lnTo>
                <a:lnTo>
                  <a:pt x="0" y="5266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1249" r="-21249" b="-18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5400000">
            <a:off x="13700010" y="849398"/>
            <a:ext cx="4407537" cy="3305653"/>
          </a:xfrm>
          <a:custGeom>
            <a:avLst/>
            <a:gdLst/>
            <a:ahLst/>
            <a:cxnLst/>
            <a:rect l="l" t="t" r="r" b="b"/>
            <a:pathLst>
              <a:path w="4407537" h="3305653">
                <a:moveTo>
                  <a:pt x="0" y="0"/>
                </a:moveTo>
                <a:lnTo>
                  <a:pt x="4407537" y="0"/>
                </a:lnTo>
                <a:lnTo>
                  <a:pt x="4407537" y="3305652"/>
                </a:lnTo>
                <a:lnTo>
                  <a:pt x="0" y="33056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8579" y="2499368"/>
            <a:ext cx="17610842" cy="6758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20"/>
              </a:lnSpc>
              <a:spcBef>
                <a:spcPct val="0"/>
              </a:spcBef>
            </a:pPr>
            <a:r>
              <a:rPr lang="en-US" sz="5800" i="1">
                <a:solidFill>
                  <a:srgbClr val="F2BB98"/>
                </a:solidFill>
                <a:latin typeface="DINOT 1 Italics"/>
                <a:ea typeface="DINOT 1 Italics"/>
                <a:cs typeface="DINOT 1 Italics"/>
                <a:sym typeface="DINOT 1 Italics"/>
              </a:rPr>
              <a:t>Mrs. Knapp’s Students</a:t>
            </a:r>
          </a:p>
          <a:p>
            <a:pPr algn="l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0CC0DF"/>
                </a:solidFill>
                <a:latin typeface="Jua"/>
                <a:ea typeface="Jua"/>
                <a:cs typeface="Jua"/>
                <a:sym typeface="Jua"/>
              </a:rPr>
              <a:t>Lean into Curiosity to Solve Problems- in our classroom, in our school, with our own learning:</a:t>
            </a:r>
          </a:p>
          <a:p>
            <a:pPr algn="ctr">
              <a:lnSpc>
                <a:spcPts val="9100"/>
              </a:lnSpc>
              <a:spcBef>
                <a:spcPct val="0"/>
              </a:spcBef>
            </a:pPr>
            <a:endParaRPr lang="en-US" sz="6500">
              <a:solidFill>
                <a:srgbClr val="0CC0DF"/>
              </a:solidFill>
              <a:latin typeface="Jua"/>
              <a:ea typeface="Jua"/>
              <a:cs typeface="Jua"/>
              <a:sym typeface="Jua"/>
            </a:endParaRPr>
          </a:p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FFDE59"/>
                </a:solidFill>
                <a:latin typeface="Jua"/>
                <a:ea typeface="Jua"/>
                <a:cs typeface="Jua"/>
                <a:sym typeface="Jua"/>
              </a:rPr>
              <a:t>Digital Portfolios, Student Led Conferences, Students Becoming Teachers</a:t>
            </a:r>
          </a:p>
        </p:txBody>
      </p:sp>
      <p:sp>
        <p:nvSpPr>
          <p:cNvPr id="3" name="Freeform 3"/>
          <p:cNvSpPr/>
          <p:nvPr/>
        </p:nvSpPr>
        <p:spPr>
          <a:xfrm>
            <a:off x="14212384" y="528464"/>
            <a:ext cx="3439318" cy="2094729"/>
          </a:xfrm>
          <a:custGeom>
            <a:avLst/>
            <a:gdLst/>
            <a:ahLst/>
            <a:cxnLst/>
            <a:rect l="l" t="t" r="r" b="b"/>
            <a:pathLst>
              <a:path w="3439318" h="2094729">
                <a:moveTo>
                  <a:pt x="0" y="0"/>
                </a:moveTo>
                <a:lnTo>
                  <a:pt x="3439319" y="0"/>
                </a:lnTo>
                <a:lnTo>
                  <a:pt x="3439319" y="2094729"/>
                </a:lnTo>
                <a:lnTo>
                  <a:pt x="0" y="20947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89482" y="60325"/>
            <a:ext cx="13240544" cy="1727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Embedded stem thinking</a:t>
            </a:r>
          </a:p>
        </p:txBody>
      </p:sp>
    </p:spTree>
  </p:cSld>
  <p:clrMapOvr>
    <a:masterClrMapping/>
  </p:clrMapOvr>
  <p:transition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6807" y="339122"/>
            <a:ext cx="10086027" cy="9770839"/>
          </a:xfrm>
          <a:custGeom>
            <a:avLst/>
            <a:gdLst/>
            <a:ahLst/>
            <a:cxnLst/>
            <a:rect l="l" t="t" r="r" b="b"/>
            <a:pathLst>
              <a:path w="10086027" h="9770839">
                <a:moveTo>
                  <a:pt x="0" y="0"/>
                </a:moveTo>
                <a:lnTo>
                  <a:pt x="10086027" y="0"/>
                </a:lnTo>
                <a:lnTo>
                  <a:pt x="10086027" y="9770839"/>
                </a:lnTo>
                <a:lnTo>
                  <a:pt x="0" y="97708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613453" y="320287"/>
            <a:ext cx="13356744" cy="9582380"/>
            <a:chOff x="0" y="0"/>
            <a:chExt cx="17808992" cy="12776506"/>
          </a:xfrm>
        </p:grpSpPr>
        <p:sp>
          <p:nvSpPr>
            <p:cNvPr id="4" name="TextBox 4"/>
            <p:cNvSpPr txBox="1"/>
            <p:nvPr/>
          </p:nvSpPr>
          <p:spPr>
            <a:xfrm rot="-360933">
              <a:off x="2431451" y="6207954"/>
              <a:ext cx="15115639" cy="57924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850"/>
                </a:lnSpc>
              </a:pPr>
              <a:r>
                <a:rPr lang="en-US" sz="18011">
                  <a:solidFill>
                    <a:srgbClr val="FFFFFF"/>
                  </a:solidFill>
                  <a:latin typeface="Mr Dafoe"/>
                  <a:ea typeface="Mr Dafoe"/>
                  <a:cs typeface="Mr Dafoe"/>
                  <a:sym typeface="Mr Dafoe"/>
                </a:rPr>
                <a:t>Authentic Learning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 rot="-359764">
              <a:off x="321483" y="2508438"/>
              <a:ext cx="16663010" cy="37131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757"/>
                </a:lnSpc>
              </a:pPr>
              <a:r>
                <a:rPr lang="en-US" sz="26456">
                  <a:solidFill>
                    <a:srgbClr val="FF7828"/>
                  </a:solidFill>
                  <a:latin typeface="Hyperwave One"/>
                  <a:ea typeface="Hyperwave One"/>
                  <a:cs typeface="Hyperwave One"/>
                  <a:sym typeface="Hyperwave One"/>
                </a:rPr>
                <a:t> FUN</a:t>
              </a:r>
            </a:p>
          </p:txBody>
        </p:sp>
      </p:grpSp>
    </p:spTree>
  </p:cSld>
  <p:clrMapOvr>
    <a:masterClrMapping/>
  </p:clrMapOvr>
  <p:transition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9447" y="2085625"/>
            <a:ext cx="9409939" cy="6610482"/>
          </a:xfrm>
          <a:custGeom>
            <a:avLst/>
            <a:gdLst/>
            <a:ahLst/>
            <a:cxnLst/>
            <a:rect l="l" t="t" r="r" b="b"/>
            <a:pathLst>
              <a:path w="9409939" h="6610482">
                <a:moveTo>
                  <a:pt x="0" y="0"/>
                </a:moveTo>
                <a:lnTo>
                  <a:pt x="9409939" y="0"/>
                </a:lnTo>
                <a:lnTo>
                  <a:pt x="9409939" y="6610482"/>
                </a:lnTo>
                <a:lnTo>
                  <a:pt x="0" y="6610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 rot="-1427201">
            <a:off x="-1034688" y="893210"/>
            <a:ext cx="10582643" cy="3731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6757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Question asked by my students</a:t>
            </a:r>
          </a:p>
        </p:txBody>
      </p:sp>
      <p:sp>
        <p:nvSpPr>
          <p:cNvPr id="4" name="Freeform 4"/>
          <p:cNvSpPr/>
          <p:nvPr/>
        </p:nvSpPr>
        <p:spPr>
          <a:xfrm>
            <a:off x="11013973" y="2355320"/>
            <a:ext cx="6245327" cy="3477790"/>
          </a:xfrm>
          <a:custGeom>
            <a:avLst/>
            <a:gdLst/>
            <a:ahLst/>
            <a:cxnLst/>
            <a:rect l="l" t="t" r="r" b="b"/>
            <a:pathLst>
              <a:path w="6245327" h="3477790">
                <a:moveTo>
                  <a:pt x="0" y="0"/>
                </a:moveTo>
                <a:lnTo>
                  <a:pt x="6245327" y="0"/>
                </a:lnTo>
                <a:lnTo>
                  <a:pt x="6245327" y="3477790"/>
                </a:lnTo>
                <a:lnTo>
                  <a:pt x="0" y="34777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701194" y="4358640"/>
            <a:ext cx="8706445" cy="1775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099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DINOT 2 Heavy"/>
                <a:ea typeface="DINOT 2 Heavy"/>
                <a:cs typeface="DINOT 2 Heavy"/>
                <a:sym typeface="DINOT 2 Heavy"/>
              </a:rPr>
              <a:t>How do we bring learning fun</a:t>
            </a:r>
          </a:p>
          <a:p>
            <a:pPr algn="ctr">
              <a:lnSpc>
                <a:spcPts val="7139"/>
              </a:lnSpc>
            </a:pPr>
            <a:r>
              <a:rPr lang="en-US" sz="5099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DINOT 2 Heavy"/>
                <a:ea typeface="DINOT 2 Heavy"/>
                <a:cs typeface="DINOT 2 Heavy"/>
                <a:sym typeface="DINOT 2 Heavy"/>
              </a:rPr>
              <a:t> to others?</a:t>
            </a:r>
          </a:p>
        </p:txBody>
      </p:sp>
    </p:spTree>
  </p:cSld>
  <p:clrMapOvr>
    <a:masterClrMapping/>
  </p:clrMapOvr>
  <p:transition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1164" y="2507642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6376485" y="3491862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191807" y="3715543"/>
            <a:ext cx="5958777" cy="4469083"/>
          </a:xfrm>
          <a:custGeom>
            <a:avLst/>
            <a:gdLst/>
            <a:ahLst/>
            <a:cxnLst/>
            <a:rect l="l" t="t" r="r" b="b"/>
            <a:pathLst>
              <a:path w="5958777" h="4469083">
                <a:moveTo>
                  <a:pt x="0" y="0"/>
                </a:moveTo>
                <a:lnTo>
                  <a:pt x="5958777" y="0"/>
                </a:lnTo>
                <a:lnTo>
                  <a:pt x="5958777" y="4469083"/>
                </a:lnTo>
                <a:lnTo>
                  <a:pt x="0" y="44690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40819" y="866775"/>
            <a:ext cx="17206363" cy="129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E4002B"/>
                </a:solidFill>
                <a:latin typeface="Bobby Jones"/>
                <a:ea typeface="Bobby Jones"/>
                <a:cs typeface="Bobby Jones"/>
                <a:sym typeface="Bobby Jones"/>
              </a:rPr>
              <a:t>International Talk Like a Piarate Day!</a:t>
            </a: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254970" y="563111"/>
            <a:ext cx="1965414" cy="2620551"/>
          </a:xfrm>
          <a:custGeom>
            <a:avLst/>
            <a:gdLst/>
            <a:ahLst/>
            <a:cxnLst/>
            <a:rect l="l" t="t" r="r" b="b"/>
            <a:pathLst>
              <a:path w="1965414" h="2620551">
                <a:moveTo>
                  <a:pt x="0" y="0"/>
                </a:moveTo>
                <a:lnTo>
                  <a:pt x="1965414" y="0"/>
                </a:lnTo>
                <a:lnTo>
                  <a:pt x="1965414" y="2620551"/>
                </a:lnTo>
                <a:lnTo>
                  <a:pt x="0" y="26205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834996" y="4300646"/>
            <a:ext cx="3231205" cy="2423404"/>
          </a:xfrm>
          <a:custGeom>
            <a:avLst/>
            <a:gdLst/>
            <a:ahLst/>
            <a:cxnLst/>
            <a:rect l="l" t="t" r="r" b="b"/>
            <a:pathLst>
              <a:path w="3231205" h="2423404">
                <a:moveTo>
                  <a:pt x="0" y="0"/>
                </a:moveTo>
                <a:lnTo>
                  <a:pt x="3231205" y="0"/>
                </a:lnTo>
                <a:lnTo>
                  <a:pt x="3231205" y="2423404"/>
                </a:lnTo>
                <a:lnTo>
                  <a:pt x="0" y="24234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237677" y="7117227"/>
            <a:ext cx="2239108" cy="3002995"/>
          </a:xfrm>
          <a:custGeom>
            <a:avLst/>
            <a:gdLst/>
            <a:ahLst/>
            <a:cxnLst/>
            <a:rect l="l" t="t" r="r" b="b"/>
            <a:pathLst>
              <a:path w="2239108" h="3002995">
                <a:moveTo>
                  <a:pt x="0" y="0"/>
                </a:moveTo>
                <a:lnTo>
                  <a:pt x="2239108" y="0"/>
                </a:lnTo>
                <a:lnTo>
                  <a:pt x="2239108" y="3002995"/>
                </a:lnTo>
                <a:lnTo>
                  <a:pt x="0" y="30029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576320" y="1638226"/>
            <a:ext cx="2071538" cy="2071538"/>
          </a:xfrm>
          <a:custGeom>
            <a:avLst/>
            <a:gdLst/>
            <a:ahLst/>
            <a:cxnLst/>
            <a:rect l="l" t="t" r="r" b="b"/>
            <a:pathLst>
              <a:path w="2071538" h="2071538">
                <a:moveTo>
                  <a:pt x="0" y="0"/>
                </a:moveTo>
                <a:lnTo>
                  <a:pt x="2071538" y="0"/>
                </a:lnTo>
                <a:lnTo>
                  <a:pt x="2071538" y="2071538"/>
                </a:lnTo>
                <a:lnTo>
                  <a:pt x="0" y="20715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155017" y="7380384"/>
            <a:ext cx="2670027" cy="2476680"/>
          </a:xfrm>
          <a:custGeom>
            <a:avLst/>
            <a:gdLst/>
            <a:ahLst/>
            <a:cxnLst/>
            <a:rect l="l" t="t" r="r" b="b"/>
            <a:pathLst>
              <a:path w="2670027" h="2476680">
                <a:moveTo>
                  <a:pt x="0" y="0"/>
                </a:moveTo>
                <a:lnTo>
                  <a:pt x="2670027" y="0"/>
                </a:lnTo>
                <a:lnTo>
                  <a:pt x="2670027" y="2476681"/>
                </a:lnTo>
                <a:lnTo>
                  <a:pt x="0" y="24766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4730008" y="3709764"/>
            <a:ext cx="2980752" cy="2980752"/>
          </a:xfrm>
          <a:custGeom>
            <a:avLst/>
            <a:gdLst/>
            <a:ahLst/>
            <a:cxnLst/>
            <a:rect l="l" t="t" r="r" b="b"/>
            <a:pathLst>
              <a:path w="2980752" h="2980752">
                <a:moveTo>
                  <a:pt x="0" y="0"/>
                </a:moveTo>
                <a:lnTo>
                  <a:pt x="2980752" y="0"/>
                </a:lnTo>
                <a:lnTo>
                  <a:pt x="2980752" y="2980752"/>
                </a:lnTo>
                <a:lnTo>
                  <a:pt x="0" y="29807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584490" y="219687"/>
            <a:ext cx="10016951" cy="1211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71"/>
              </a:lnSpc>
              <a:spcBef>
                <a:spcPct val="0"/>
              </a:spcBef>
            </a:pPr>
            <a:r>
              <a:rPr lang="en-US" sz="705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Presenter Theresa Knapp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4490" y="1847326"/>
            <a:ext cx="9157894" cy="8259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1488" lvl="1" indent="-430744" algn="l">
              <a:lnSpc>
                <a:spcPts val="4389"/>
              </a:lnSpc>
              <a:buFont typeface="Arial"/>
              <a:buChar char="•"/>
            </a:pPr>
            <a:r>
              <a:rPr lang="en-US" sz="3990">
                <a:solidFill>
                  <a:srgbClr val="C2DC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K-5 Intervention Specialist for 23 years</a:t>
            </a:r>
          </a:p>
          <a:p>
            <a:pPr marL="861488" lvl="1" indent="-430744" algn="l">
              <a:lnSpc>
                <a:spcPts val="4389"/>
              </a:lnSpc>
              <a:buFont typeface="Arial"/>
              <a:buChar char="•"/>
            </a:pPr>
            <a:r>
              <a:rPr lang="en-US" sz="3990">
                <a:solidFill>
                  <a:srgbClr val="C2DC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Olentangy Schools</a:t>
            </a:r>
          </a:p>
          <a:p>
            <a:pPr marL="861488" lvl="1" indent="-430744" algn="l">
              <a:lnSpc>
                <a:spcPts val="4389"/>
              </a:lnSpc>
              <a:buFont typeface="Arial"/>
              <a:buChar char="•"/>
            </a:pPr>
            <a:r>
              <a:rPr lang="en-US" sz="3990">
                <a:solidFill>
                  <a:srgbClr val="C2DC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Masters in Special Education from Bowling Green State University</a:t>
            </a:r>
          </a:p>
          <a:p>
            <a:pPr marL="861488" lvl="1" indent="-430744" algn="l">
              <a:lnSpc>
                <a:spcPts val="4389"/>
              </a:lnSpc>
              <a:buFont typeface="Arial"/>
              <a:buChar char="•"/>
            </a:pPr>
            <a:r>
              <a:rPr lang="en-US" sz="3990">
                <a:solidFill>
                  <a:srgbClr val="C2DC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Bachelors in Speech Pathology and Audiology from Miami University</a:t>
            </a:r>
          </a:p>
          <a:p>
            <a:pPr marL="861488" lvl="1" indent="-430744" algn="l">
              <a:lnSpc>
                <a:spcPts val="4389"/>
              </a:lnSpc>
              <a:buFont typeface="Arial"/>
              <a:buChar char="•"/>
            </a:pPr>
            <a:r>
              <a:rPr lang="en-US" sz="3990">
                <a:solidFill>
                  <a:srgbClr val="C2DC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Passionate about STEM, Student Agency and Authentic Learning</a:t>
            </a:r>
          </a:p>
          <a:p>
            <a:pPr algn="l">
              <a:lnSpc>
                <a:spcPts val="4389"/>
              </a:lnSpc>
            </a:pPr>
            <a:r>
              <a:rPr lang="en-US" sz="3990">
                <a:solidFill>
                  <a:srgbClr val="F3C52E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Outside of School</a:t>
            </a:r>
          </a:p>
          <a:p>
            <a:pPr marL="861488" lvl="1" indent="-430744" algn="l">
              <a:lnSpc>
                <a:spcPts val="4389"/>
              </a:lnSpc>
              <a:buFont typeface="Arial"/>
              <a:buChar char="•"/>
            </a:pPr>
            <a:r>
              <a:rPr lang="en-US" sz="3990">
                <a:solidFill>
                  <a:srgbClr val="C2DC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Ghostbusting with my husband, Jamie</a:t>
            </a:r>
          </a:p>
          <a:p>
            <a:pPr marL="861488" lvl="1" indent="-430744" algn="l">
              <a:lnSpc>
                <a:spcPts val="4389"/>
              </a:lnSpc>
              <a:buFont typeface="Arial"/>
              <a:buChar char="•"/>
            </a:pPr>
            <a:r>
              <a:rPr lang="en-US" sz="3990">
                <a:solidFill>
                  <a:srgbClr val="C2DC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Dog Parent of Dana (Lab/Beagle mix) and Luna (Husky/French Bulldog)</a:t>
            </a:r>
          </a:p>
          <a:p>
            <a:pPr marL="861488" lvl="1" indent="-430744" algn="l">
              <a:lnSpc>
                <a:spcPts val="4389"/>
              </a:lnSpc>
              <a:buFont typeface="Arial"/>
              <a:buChar char="•"/>
            </a:pPr>
            <a:r>
              <a:rPr lang="en-US" sz="3990">
                <a:solidFill>
                  <a:srgbClr val="C2DC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Foster with Rico Pet Recover and Heart of Michigan Bernese Rescue</a:t>
            </a:r>
          </a:p>
          <a:p>
            <a:pPr algn="l">
              <a:lnSpc>
                <a:spcPts val="4013"/>
              </a:lnSpc>
            </a:pPr>
            <a:endParaRPr lang="en-US" sz="3990">
              <a:solidFill>
                <a:srgbClr val="C2DCFF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  <p:transition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1701" y="1787525"/>
            <a:ext cx="4008501" cy="5344668"/>
          </a:xfrm>
          <a:custGeom>
            <a:avLst/>
            <a:gdLst/>
            <a:ahLst/>
            <a:cxnLst/>
            <a:rect l="l" t="t" r="r" b="b"/>
            <a:pathLst>
              <a:path w="4008501" h="5344668">
                <a:moveTo>
                  <a:pt x="0" y="0"/>
                </a:moveTo>
                <a:lnTo>
                  <a:pt x="4008500" y="0"/>
                </a:lnTo>
                <a:lnTo>
                  <a:pt x="4008500" y="5344668"/>
                </a:lnTo>
                <a:lnTo>
                  <a:pt x="0" y="53446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255333" y="2448600"/>
            <a:ext cx="5539251" cy="4154438"/>
          </a:xfrm>
          <a:custGeom>
            <a:avLst/>
            <a:gdLst/>
            <a:ahLst/>
            <a:cxnLst/>
            <a:rect l="l" t="t" r="r" b="b"/>
            <a:pathLst>
              <a:path w="5539251" h="4154438">
                <a:moveTo>
                  <a:pt x="0" y="0"/>
                </a:moveTo>
                <a:lnTo>
                  <a:pt x="5539251" y="0"/>
                </a:lnTo>
                <a:lnTo>
                  <a:pt x="5539251" y="4154438"/>
                </a:lnTo>
                <a:lnTo>
                  <a:pt x="0" y="41544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530464" y="2731024"/>
            <a:ext cx="3618714" cy="4824952"/>
          </a:xfrm>
          <a:custGeom>
            <a:avLst/>
            <a:gdLst/>
            <a:ahLst/>
            <a:cxnLst/>
            <a:rect l="l" t="t" r="r" b="b"/>
            <a:pathLst>
              <a:path w="3618714" h="4824952">
                <a:moveTo>
                  <a:pt x="0" y="0"/>
                </a:moveTo>
                <a:lnTo>
                  <a:pt x="3618714" y="0"/>
                </a:lnTo>
                <a:lnTo>
                  <a:pt x="3618714" y="4824952"/>
                </a:lnTo>
                <a:lnTo>
                  <a:pt x="0" y="48249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319654" y="450850"/>
            <a:ext cx="6670041" cy="129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5170FF"/>
                </a:solidFill>
                <a:latin typeface="Bobby Jones"/>
                <a:ea typeface="Bobby Jones"/>
                <a:cs typeface="Bobby Jones"/>
                <a:sym typeface="Bobby Jones"/>
              </a:rPr>
              <a:t>Super Hero Day!!</a:t>
            </a:r>
          </a:p>
        </p:txBody>
      </p:sp>
    </p:spTree>
  </p:cSld>
  <p:clrMapOvr>
    <a:masterClrMapping/>
  </p:clrMapOvr>
  <p:transition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8920" y="2205657"/>
            <a:ext cx="16970380" cy="811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0"/>
              </a:lnSpc>
            </a:pPr>
            <a:r>
              <a:rPr lang="en-US" sz="5621" i="1">
                <a:solidFill>
                  <a:srgbClr val="7ED957"/>
                </a:solidFill>
                <a:latin typeface="DINOT 1 Italics"/>
                <a:ea typeface="DINOT 1 Italics"/>
                <a:cs typeface="DINOT 1 Italics"/>
                <a:sym typeface="DINOT 1 Italics"/>
              </a:rPr>
              <a:t>2 First Grade Classrooms</a:t>
            </a:r>
          </a:p>
          <a:p>
            <a:pPr algn="ctr">
              <a:lnSpc>
                <a:spcPts val="7870"/>
              </a:lnSpc>
            </a:pPr>
            <a:r>
              <a:rPr lang="en-US" sz="5621" i="1">
                <a:solidFill>
                  <a:srgbClr val="7ED957"/>
                </a:solidFill>
                <a:latin typeface="DINOT 1 Italics"/>
                <a:ea typeface="DINOT 1 Italics"/>
                <a:cs typeface="DINOT 1 Italics"/>
                <a:sym typeface="DINOT 1 Italics"/>
              </a:rPr>
              <a:t>Mrs. Knapp’s Students</a:t>
            </a:r>
          </a:p>
          <a:p>
            <a:pPr algn="ctr">
              <a:lnSpc>
                <a:spcPts val="6601"/>
              </a:lnSpc>
            </a:pPr>
            <a:endParaRPr lang="en-US" sz="5621" i="1">
              <a:solidFill>
                <a:srgbClr val="7ED957"/>
              </a:solidFill>
              <a:latin typeface="DINOT 1 Italics"/>
              <a:ea typeface="DINOT 1 Italics"/>
              <a:cs typeface="DINOT 1 Italics"/>
              <a:sym typeface="DINOT 1 Italics"/>
            </a:endParaRPr>
          </a:p>
          <a:p>
            <a:pPr algn="ctr">
              <a:lnSpc>
                <a:spcPts val="8421"/>
              </a:lnSpc>
            </a:pPr>
            <a:r>
              <a:rPr lang="en-US" sz="6015">
                <a:solidFill>
                  <a:srgbClr val="BB9E2B"/>
                </a:solidFill>
                <a:latin typeface="Jua"/>
                <a:ea typeface="Jua"/>
                <a:cs typeface="Jua"/>
                <a:sym typeface="Jua"/>
              </a:rPr>
              <a:t>Theme:  Gingerbread</a:t>
            </a:r>
          </a:p>
          <a:p>
            <a:pPr algn="ctr">
              <a:lnSpc>
                <a:spcPts val="8421"/>
              </a:lnSpc>
            </a:pPr>
            <a:endParaRPr lang="en-US" sz="6015">
              <a:solidFill>
                <a:srgbClr val="BB9E2B"/>
              </a:solidFill>
              <a:latin typeface="Jua"/>
              <a:ea typeface="Jua"/>
              <a:cs typeface="Jua"/>
              <a:sym typeface="Jua"/>
            </a:endParaRPr>
          </a:p>
          <a:p>
            <a:pPr algn="ctr">
              <a:lnSpc>
                <a:spcPts val="8421"/>
              </a:lnSpc>
            </a:pPr>
            <a:r>
              <a:rPr lang="en-US" sz="6015">
                <a:solidFill>
                  <a:srgbClr val="F2BB98"/>
                </a:solidFill>
                <a:latin typeface="Jua"/>
                <a:ea typeface="Jua"/>
                <a:cs typeface="Jua"/>
                <a:sym typeface="Jua"/>
              </a:rPr>
              <a:t>Interdisciplinary Studies:  Reading, Writing, Science</a:t>
            </a:r>
          </a:p>
          <a:p>
            <a:pPr algn="ctr">
              <a:lnSpc>
                <a:spcPts val="8421"/>
              </a:lnSpc>
            </a:pPr>
            <a:r>
              <a:rPr lang="en-US" sz="6015">
                <a:solidFill>
                  <a:srgbClr val="F2BB98"/>
                </a:solidFill>
                <a:latin typeface="Jua"/>
                <a:ea typeface="Jua"/>
                <a:cs typeface="Jua"/>
                <a:sym typeface="Jua"/>
              </a:rPr>
              <a:t>STEM</a:t>
            </a:r>
          </a:p>
          <a:p>
            <a:pPr algn="ctr">
              <a:lnSpc>
                <a:spcPts val="8421"/>
              </a:lnSpc>
            </a:pPr>
            <a:r>
              <a:rPr lang="en-US" sz="6015">
                <a:solidFill>
                  <a:srgbClr val="F2BB98"/>
                </a:solidFill>
                <a:latin typeface="Jua"/>
                <a:ea typeface="Jua"/>
                <a:cs typeface="Jua"/>
                <a:sym typeface="Jua"/>
              </a:rPr>
              <a:t>German Culture</a:t>
            </a:r>
          </a:p>
        </p:txBody>
      </p:sp>
      <p:sp>
        <p:nvSpPr>
          <p:cNvPr id="3" name="Freeform 3"/>
          <p:cNvSpPr/>
          <p:nvPr/>
        </p:nvSpPr>
        <p:spPr>
          <a:xfrm>
            <a:off x="13679740" y="269881"/>
            <a:ext cx="4137765" cy="3560402"/>
          </a:xfrm>
          <a:custGeom>
            <a:avLst/>
            <a:gdLst/>
            <a:ahLst/>
            <a:cxnLst/>
            <a:rect l="l" t="t" r="r" b="b"/>
            <a:pathLst>
              <a:path w="4137765" h="3560402">
                <a:moveTo>
                  <a:pt x="0" y="0"/>
                </a:moveTo>
                <a:lnTo>
                  <a:pt x="4137765" y="0"/>
                </a:lnTo>
                <a:lnTo>
                  <a:pt x="4137765" y="3560402"/>
                </a:lnTo>
                <a:lnTo>
                  <a:pt x="0" y="35604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88920" y="431806"/>
            <a:ext cx="11264738" cy="1355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99"/>
              </a:lnSpc>
              <a:spcBef>
                <a:spcPct val="0"/>
              </a:spcBef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GINGERBREAD BOOK</a:t>
            </a:r>
          </a:p>
        </p:txBody>
      </p:sp>
    </p:spTree>
  </p:cSld>
  <p:clrMapOvr>
    <a:masterClrMapping/>
  </p:clrMapOvr>
  <p:transition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466303"/>
            <a:ext cx="16661083" cy="5614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3"/>
              </a:lnSpc>
            </a:pPr>
            <a:r>
              <a:rPr lang="en-US" sz="5845" i="1">
                <a:solidFill>
                  <a:srgbClr val="5170FF"/>
                </a:solidFill>
                <a:latin typeface="DINOT 1 Italics"/>
                <a:ea typeface="DINOT 1 Italics"/>
                <a:cs typeface="DINOT 1 Italics"/>
                <a:sym typeface="DINOT 1 Italics"/>
              </a:rPr>
              <a:t>Cross Grade Level- K, 1, 2, 3,Service Learning Group</a:t>
            </a:r>
          </a:p>
          <a:p>
            <a:pPr algn="ctr">
              <a:lnSpc>
                <a:spcPts val="8883"/>
              </a:lnSpc>
            </a:pPr>
            <a:endParaRPr lang="en-US" sz="5845" i="1">
              <a:solidFill>
                <a:srgbClr val="5170FF"/>
              </a:solidFill>
              <a:latin typeface="DINOT 1 Italics"/>
              <a:ea typeface="DINOT 1 Italics"/>
              <a:cs typeface="DINOT 1 Italics"/>
              <a:sym typeface="DINOT 1 Italics"/>
            </a:endParaRPr>
          </a:p>
          <a:p>
            <a:pPr algn="ctr">
              <a:lnSpc>
                <a:spcPts val="9163"/>
              </a:lnSpc>
            </a:pPr>
            <a:r>
              <a:rPr lang="en-US" sz="6545">
                <a:solidFill>
                  <a:srgbClr val="C1FF72"/>
                </a:solidFill>
                <a:latin typeface="Jua"/>
                <a:ea typeface="Jua"/>
                <a:cs typeface="Jua"/>
                <a:sym typeface="Jua"/>
              </a:rPr>
              <a:t>Theme: “Saving the Bees” </a:t>
            </a:r>
          </a:p>
          <a:p>
            <a:pPr algn="ctr">
              <a:lnSpc>
                <a:spcPts val="9163"/>
              </a:lnSpc>
            </a:pPr>
            <a:r>
              <a:rPr lang="en-US" sz="6545">
                <a:solidFill>
                  <a:srgbClr val="E2A9F1"/>
                </a:solidFill>
                <a:latin typeface="Jua"/>
                <a:ea typeface="Jua"/>
                <a:cs typeface="Jua"/>
                <a:sym typeface="Jua"/>
              </a:rPr>
              <a:t>STEM Thinking</a:t>
            </a:r>
          </a:p>
          <a:p>
            <a:pPr algn="ctr">
              <a:lnSpc>
                <a:spcPts val="9163"/>
              </a:lnSpc>
            </a:pPr>
            <a:r>
              <a:rPr lang="en-US" sz="6545">
                <a:solidFill>
                  <a:srgbClr val="E2A9F1"/>
                </a:solidFill>
                <a:latin typeface="Jua"/>
                <a:ea typeface="Jua"/>
                <a:cs typeface="Jua"/>
                <a:sym typeface="Jua"/>
              </a:rPr>
              <a:t>Student Agency</a:t>
            </a:r>
          </a:p>
        </p:txBody>
      </p:sp>
      <p:sp>
        <p:nvSpPr>
          <p:cNvPr id="3" name="Freeform 3"/>
          <p:cNvSpPr/>
          <p:nvPr/>
        </p:nvSpPr>
        <p:spPr>
          <a:xfrm>
            <a:off x="657592" y="4762572"/>
            <a:ext cx="3850652" cy="2983751"/>
          </a:xfrm>
          <a:custGeom>
            <a:avLst/>
            <a:gdLst/>
            <a:ahLst/>
            <a:cxnLst/>
            <a:rect l="l" t="t" r="r" b="b"/>
            <a:pathLst>
              <a:path w="3850652" h="2983751">
                <a:moveTo>
                  <a:pt x="0" y="0"/>
                </a:moveTo>
                <a:lnTo>
                  <a:pt x="3850651" y="0"/>
                </a:lnTo>
                <a:lnTo>
                  <a:pt x="3850651" y="2983751"/>
                </a:lnTo>
                <a:lnTo>
                  <a:pt x="0" y="29837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918387"/>
            <a:ext cx="15247701" cy="1355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99"/>
              </a:lnSpc>
              <a:spcBef>
                <a:spcPct val="0"/>
              </a:spcBef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NATURE SQUAD HUSKY HUDDLE</a:t>
            </a:r>
          </a:p>
        </p:txBody>
      </p:sp>
    </p:spTree>
  </p:cSld>
  <p:clrMapOvr>
    <a:masterClrMapping/>
  </p:clrMapOvr>
  <p:transition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9534" y="2220212"/>
            <a:ext cx="17525736" cy="6864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56541" lvl="1" indent="-578271" algn="l">
              <a:lnSpc>
                <a:spcPts val="7499"/>
              </a:lnSpc>
              <a:buFont typeface="Arial"/>
              <a:buChar char="•"/>
            </a:pPr>
            <a:r>
              <a:rPr lang="en-US" sz="5356">
                <a:solidFill>
                  <a:srgbClr val="FFEB99"/>
                </a:solidFill>
                <a:latin typeface="Comic Sans"/>
                <a:ea typeface="Comic Sans"/>
                <a:cs typeface="Comic Sans"/>
                <a:sym typeface="Comic Sans"/>
              </a:rPr>
              <a:t>Putting together our Maker’s space</a:t>
            </a:r>
          </a:p>
          <a:p>
            <a:pPr algn="l">
              <a:lnSpc>
                <a:spcPts val="3299"/>
              </a:lnSpc>
            </a:pPr>
            <a:endParaRPr lang="en-US" sz="5356">
              <a:solidFill>
                <a:srgbClr val="FFEB99"/>
              </a:solidFill>
              <a:latin typeface="Comic Sans"/>
              <a:ea typeface="Comic Sans"/>
              <a:cs typeface="Comic Sans"/>
              <a:sym typeface="Comic Sans"/>
            </a:endParaRPr>
          </a:p>
          <a:p>
            <a:pPr marL="1156541" lvl="1" indent="-578271" algn="l">
              <a:lnSpc>
                <a:spcPts val="7499"/>
              </a:lnSpc>
              <a:buFont typeface="Arial"/>
              <a:buChar char="•"/>
            </a:pPr>
            <a:r>
              <a:rPr lang="en-US" sz="5356">
                <a:solidFill>
                  <a:srgbClr val="FFEB99"/>
                </a:solidFill>
                <a:latin typeface="Comic Sans"/>
                <a:ea typeface="Comic Sans"/>
                <a:cs typeface="Comic Sans"/>
                <a:sym typeface="Comic Sans"/>
              </a:rPr>
              <a:t>Future Planning with Kelsey Smith Oletangy Academy (High School)</a:t>
            </a:r>
          </a:p>
          <a:p>
            <a:pPr algn="l">
              <a:lnSpc>
                <a:spcPts val="3359"/>
              </a:lnSpc>
            </a:pPr>
            <a:endParaRPr lang="en-US" sz="5356">
              <a:solidFill>
                <a:srgbClr val="FFEB99"/>
              </a:solidFill>
              <a:latin typeface="Comic Sans"/>
              <a:ea typeface="Comic Sans"/>
              <a:cs typeface="Comic Sans"/>
              <a:sym typeface="Comic Sans"/>
            </a:endParaRPr>
          </a:p>
          <a:p>
            <a:pPr marL="1156541" lvl="1" indent="-578271" algn="l">
              <a:lnSpc>
                <a:spcPts val="7499"/>
              </a:lnSpc>
              <a:buFont typeface="Arial"/>
              <a:buChar char="•"/>
            </a:pPr>
            <a:r>
              <a:rPr lang="en-US" sz="5356">
                <a:solidFill>
                  <a:srgbClr val="FFEB99"/>
                </a:solidFill>
                <a:latin typeface="Comic Sans"/>
                <a:ea typeface="Comic Sans"/>
                <a:cs typeface="Comic Sans"/>
                <a:sym typeface="Comic Sans"/>
              </a:rPr>
              <a:t>Bring more STEM Thinking and Activities into my classroom</a:t>
            </a:r>
          </a:p>
          <a:p>
            <a:pPr algn="l">
              <a:lnSpc>
                <a:spcPts val="3359"/>
              </a:lnSpc>
            </a:pPr>
            <a:endParaRPr lang="en-US" sz="5356">
              <a:solidFill>
                <a:srgbClr val="FFEB99"/>
              </a:solidFill>
              <a:latin typeface="Comic Sans"/>
              <a:ea typeface="Comic Sans"/>
              <a:cs typeface="Comic Sans"/>
              <a:sym typeface="Comic Sans"/>
            </a:endParaRPr>
          </a:p>
          <a:p>
            <a:pPr marL="1156541" lvl="1" indent="-578271" algn="l">
              <a:lnSpc>
                <a:spcPts val="7499"/>
              </a:lnSpc>
              <a:buFont typeface="Arial"/>
              <a:buChar char="•"/>
            </a:pPr>
            <a:r>
              <a:rPr lang="en-US" sz="5356">
                <a:solidFill>
                  <a:srgbClr val="FFEB99"/>
                </a:solidFill>
                <a:latin typeface="Comic Sans"/>
                <a:ea typeface="Comic Sans"/>
                <a:cs typeface="Comic Sans"/>
                <a:sym typeface="Comic Sans"/>
              </a:rPr>
              <a:t>Continued Collaboration with 1st grade</a:t>
            </a:r>
          </a:p>
        </p:txBody>
      </p:sp>
      <p:sp>
        <p:nvSpPr>
          <p:cNvPr id="3" name="Freeform 3"/>
          <p:cNvSpPr/>
          <p:nvPr/>
        </p:nvSpPr>
        <p:spPr>
          <a:xfrm>
            <a:off x="13381117" y="521447"/>
            <a:ext cx="4614153" cy="2532157"/>
          </a:xfrm>
          <a:custGeom>
            <a:avLst/>
            <a:gdLst/>
            <a:ahLst/>
            <a:cxnLst/>
            <a:rect l="l" t="t" r="r" b="b"/>
            <a:pathLst>
              <a:path w="4614153" h="2532157">
                <a:moveTo>
                  <a:pt x="0" y="0"/>
                </a:moveTo>
                <a:lnTo>
                  <a:pt x="4614153" y="0"/>
                </a:lnTo>
                <a:lnTo>
                  <a:pt x="4614153" y="2532157"/>
                </a:lnTo>
                <a:lnTo>
                  <a:pt x="0" y="2532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0" y="60325"/>
            <a:ext cx="7508596" cy="1727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Next Steps</a:t>
            </a:r>
          </a:p>
        </p:txBody>
      </p:sp>
    </p:spTree>
  </p:cSld>
  <p:clrMapOvr>
    <a:masterClrMapping/>
  </p:clrMapOvr>
  <p:transition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443462"/>
            <a:ext cx="16610075" cy="4946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8" lvl="1" indent="-431799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7A9999"/>
                </a:solidFill>
                <a:latin typeface="Poppins"/>
                <a:ea typeface="Poppins"/>
                <a:cs typeface="Poppins"/>
                <a:sym typeface="Poppins"/>
              </a:rPr>
              <a:t>Introduce the Design Thinking Process in a Simple Way</a:t>
            </a:r>
          </a:p>
          <a:p>
            <a:pPr marL="863598" lvl="1" indent="-431799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7A9999"/>
                </a:solidFill>
                <a:latin typeface="Poppins"/>
                <a:ea typeface="Poppins"/>
                <a:cs typeface="Poppins"/>
                <a:sym typeface="Poppins"/>
              </a:rPr>
              <a:t>Start with small STEM projects</a:t>
            </a:r>
          </a:p>
          <a:p>
            <a:pPr marL="863598" lvl="1" indent="-431799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7A9999"/>
                </a:solidFill>
                <a:latin typeface="Poppins"/>
                <a:ea typeface="Poppins"/>
                <a:cs typeface="Poppins"/>
                <a:sym typeface="Poppins"/>
              </a:rPr>
              <a:t>Maybe focus on holidays</a:t>
            </a:r>
          </a:p>
          <a:p>
            <a:pPr marL="863598" lvl="1" indent="-431799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7A9999"/>
                </a:solidFill>
                <a:latin typeface="Poppins"/>
                <a:ea typeface="Poppins"/>
                <a:cs typeface="Poppins"/>
                <a:sym typeface="Poppins"/>
              </a:rPr>
              <a:t>Or, activities that tie in with curriculum that you need to teach</a:t>
            </a:r>
          </a:p>
          <a:p>
            <a:pPr marL="863598" lvl="1" indent="-431799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7A9999"/>
                </a:solidFill>
                <a:latin typeface="Poppins"/>
                <a:ea typeface="Poppins"/>
                <a:cs typeface="Poppins"/>
                <a:sym typeface="Poppins"/>
              </a:rPr>
              <a:t>Look for partners in your school, your district and your community</a:t>
            </a:r>
          </a:p>
          <a:p>
            <a:pPr marL="863598" lvl="1" indent="-431799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7A9999"/>
                </a:solidFill>
                <a:latin typeface="Poppins"/>
                <a:ea typeface="Poppins"/>
                <a:cs typeface="Poppins"/>
                <a:sym typeface="Poppins"/>
              </a:rPr>
              <a:t>Remember that you failing moves you forward</a:t>
            </a:r>
          </a:p>
        </p:txBody>
      </p:sp>
      <p:sp>
        <p:nvSpPr>
          <p:cNvPr id="3" name="Freeform 3"/>
          <p:cNvSpPr/>
          <p:nvPr/>
        </p:nvSpPr>
        <p:spPr>
          <a:xfrm>
            <a:off x="1219944" y="354175"/>
            <a:ext cx="4786884" cy="3560095"/>
          </a:xfrm>
          <a:custGeom>
            <a:avLst/>
            <a:gdLst/>
            <a:ahLst/>
            <a:cxnLst/>
            <a:rect l="l" t="t" r="r" b="b"/>
            <a:pathLst>
              <a:path w="4786884" h="3560095">
                <a:moveTo>
                  <a:pt x="0" y="0"/>
                </a:moveTo>
                <a:lnTo>
                  <a:pt x="4786884" y="0"/>
                </a:lnTo>
                <a:lnTo>
                  <a:pt x="4786884" y="3560095"/>
                </a:lnTo>
                <a:lnTo>
                  <a:pt x="0" y="35600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9651771" y="392120"/>
            <a:ext cx="5830267" cy="1130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Words of Advice</a:t>
            </a:r>
          </a:p>
        </p:txBody>
      </p:sp>
    </p:spTree>
  </p:cSld>
  <p:clrMapOvr>
    <a:masterClrMapping/>
  </p:clrMapOvr>
  <p:transition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47486" y="6299872"/>
            <a:ext cx="5211814" cy="3621354"/>
          </a:xfrm>
          <a:custGeom>
            <a:avLst/>
            <a:gdLst/>
            <a:ahLst/>
            <a:cxnLst/>
            <a:rect l="l" t="t" r="r" b="b"/>
            <a:pathLst>
              <a:path w="5211814" h="3621354">
                <a:moveTo>
                  <a:pt x="0" y="0"/>
                </a:moveTo>
                <a:lnTo>
                  <a:pt x="5211814" y="0"/>
                </a:lnTo>
                <a:lnTo>
                  <a:pt x="5211814" y="3621354"/>
                </a:lnTo>
                <a:lnTo>
                  <a:pt x="0" y="36213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2155" y="392120"/>
            <a:ext cx="5515719" cy="1130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Discussion Time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99726" y="2055311"/>
            <a:ext cx="13516128" cy="3793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56"/>
              </a:lnSpc>
            </a:pPr>
            <a:r>
              <a:rPr lang="en-US" sz="532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can we use STEM experiences to:</a:t>
            </a:r>
          </a:p>
          <a:p>
            <a:pPr algn="ctr">
              <a:lnSpc>
                <a:spcPts val="7456"/>
              </a:lnSpc>
            </a:pPr>
            <a:r>
              <a:rPr lang="en-US" sz="5325">
                <a:solidFill>
                  <a:srgbClr val="B38F72"/>
                </a:solidFill>
                <a:latin typeface="Poppins"/>
                <a:ea typeface="Poppins"/>
                <a:cs typeface="Poppins"/>
                <a:sym typeface="Poppins"/>
              </a:rPr>
              <a:t>Reimagine Education</a:t>
            </a:r>
          </a:p>
          <a:p>
            <a:pPr algn="ctr">
              <a:lnSpc>
                <a:spcPts val="7456"/>
              </a:lnSpc>
            </a:pPr>
            <a:r>
              <a:rPr lang="en-US" sz="5325">
                <a:solidFill>
                  <a:srgbClr val="ED8B00"/>
                </a:solidFill>
                <a:latin typeface="Poppins"/>
                <a:ea typeface="Poppins"/>
                <a:cs typeface="Poppins"/>
                <a:sym typeface="Poppins"/>
              </a:rPr>
              <a:t>Reconnect with the joy of teaching</a:t>
            </a:r>
          </a:p>
          <a:p>
            <a:pPr algn="ctr">
              <a:lnSpc>
                <a:spcPts val="7456"/>
              </a:lnSpc>
            </a:pPr>
            <a:r>
              <a:rPr lang="en-US" sz="5325">
                <a:solidFill>
                  <a:srgbClr val="8E8F2F"/>
                </a:solidFill>
                <a:latin typeface="Poppins"/>
                <a:ea typeface="Poppins"/>
                <a:cs typeface="Poppins"/>
                <a:sym typeface="Poppins"/>
              </a:rPr>
              <a:t>Empower Students to Change the World</a:t>
            </a:r>
          </a:p>
        </p:txBody>
      </p:sp>
    </p:spTree>
  </p:cSld>
  <p:clrMapOvr>
    <a:masterClrMapping/>
  </p:clrMapOvr>
  <p:transition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86274" y="4506920"/>
            <a:ext cx="10515451" cy="1130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planning/collaborating time</a:t>
            </a:r>
          </a:p>
        </p:txBody>
      </p:sp>
    </p:spTree>
  </p:cSld>
  <p:clrMapOvr>
    <a:masterClrMapping/>
  </p:clrMapOvr>
  <p:transition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77062" y="3313399"/>
            <a:ext cx="5082238" cy="5082238"/>
          </a:xfrm>
          <a:custGeom>
            <a:avLst/>
            <a:gdLst/>
            <a:ahLst/>
            <a:cxnLst/>
            <a:rect l="l" t="t" r="r" b="b"/>
            <a:pathLst>
              <a:path w="5082238" h="5082238">
                <a:moveTo>
                  <a:pt x="0" y="0"/>
                </a:moveTo>
                <a:lnTo>
                  <a:pt x="5082238" y="0"/>
                </a:lnTo>
                <a:lnTo>
                  <a:pt x="5082238" y="5082238"/>
                </a:lnTo>
                <a:lnTo>
                  <a:pt x="0" y="50822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6723" y="4980588"/>
            <a:ext cx="9174923" cy="5029217"/>
          </a:xfrm>
          <a:custGeom>
            <a:avLst/>
            <a:gdLst/>
            <a:ahLst/>
            <a:cxnLst/>
            <a:rect l="l" t="t" r="r" b="b"/>
            <a:pathLst>
              <a:path w="9174923" h="5029217">
                <a:moveTo>
                  <a:pt x="0" y="0"/>
                </a:moveTo>
                <a:lnTo>
                  <a:pt x="9174923" y="0"/>
                </a:lnTo>
                <a:lnTo>
                  <a:pt x="9174923" y="5029218"/>
                </a:lnTo>
                <a:lnTo>
                  <a:pt x="0" y="50292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522916" y="284989"/>
            <a:ext cx="5865683" cy="3451930"/>
            <a:chOff x="0" y="0"/>
            <a:chExt cx="7820911" cy="4602573"/>
          </a:xfrm>
        </p:grpSpPr>
        <p:sp>
          <p:nvSpPr>
            <p:cNvPr id="5" name="TextBox 5"/>
            <p:cNvSpPr txBox="1"/>
            <p:nvPr/>
          </p:nvSpPr>
          <p:spPr>
            <a:xfrm>
              <a:off x="1686792" y="161925"/>
              <a:ext cx="4121968" cy="12749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64"/>
                </a:lnSpc>
              </a:pPr>
              <a:r>
                <a:rPr lang="en-US" sz="5539">
                  <a:gradFill>
                    <a:gsLst>
                      <a:gs pos="0">
                        <a:srgbClr val="CDFFD8">
                          <a:alpha val="100000"/>
                        </a:srgbClr>
                      </a:gs>
                      <a:gs pos="100000">
                        <a:srgbClr val="94B9FF">
                          <a:alpha val="100000"/>
                        </a:srgbClr>
                      </a:gs>
                    </a:gsLst>
                    <a:lin ang="0"/>
                  </a:gradFill>
                  <a:latin typeface="Trend Sans One"/>
                  <a:ea typeface="Trend Sans One"/>
                  <a:cs typeface="Trend Sans One"/>
                  <a:sym typeface="Trend Sans One"/>
                </a:rPr>
                <a:t>thank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903579"/>
              <a:ext cx="7820911" cy="2698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403"/>
                </a:lnSpc>
              </a:pPr>
              <a:r>
                <a:rPr lang="en-US" sz="15585" spc="-358">
                  <a:gradFill>
                    <a:gsLst>
                      <a:gs pos="0">
                        <a:srgbClr val="CDFFD8">
                          <a:alpha val="100000"/>
                        </a:srgbClr>
                      </a:gs>
                      <a:gs pos="100000">
                        <a:srgbClr val="94B9FF">
                          <a:alpha val="100000"/>
                        </a:srgbClr>
                      </a:gs>
                    </a:gsLst>
                    <a:lin ang="0"/>
                  </a:gradFill>
                  <a:latin typeface="Trend Slab Four"/>
                  <a:ea typeface="Trend Slab Four"/>
                  <a:cs typeface="Trend Slab Four"/>
                  <a:sym typeface="Trend Slab Four"/>
                </a:rPr>
                <a:t>you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868381" y="3850304"/>
            <a:ext cx="5174754" cy="1130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0"/>
              </a:lnSpc>
              <a:spcBef>
                <a:spcPct val="0"/>
              </a:spcBef>
            </a:pPr>
            <a:r>
              <a:rPr lang="en-US" sz="6500">
                <a:solidFill>
                  <a:srgbClr val="CDFFD8"/>
                </a:solidFill>
                <a:latin typeface="Bobby Jones"/>
                <a:ea typeface="Bobby Jones"/>
                <a:cs typeface="Bobby Jones"/>
                <a:sym typeface="Bobby Jones"/>
              </a:rPr>
              <a:t>for Attending!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579469" y="8616609"/>
            <a:ext cx="7283202" cy="842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2565CD"/>
                </a:solidFill>
                <a:latin typeface="Poppins"/>
                <a:ea typeface="Poppins"/>
                <a:cs typeface="Poppins"/>
                <a:sym typeface="Poppins"/>
              </a:rPr>
              <a:t>theresa_knapp@olsd.us</a:t>
            </a:r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81529" y="3836439"/>
            <a:ext cx="15602712" cy="6450561"/>
            <a:chOff x="0" y="0"/>
            <a:chExt cx="1966013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66013" cy="812800"/>
            </a:xfrm>
            <a:custGeom>
              <a:avLst/>
              <a:gdLst/>
              <a:ahLst/>
              <a:cxnLst/>
              <a:rect l="l" t="t" r="r" b="b"/>
              <a:pathLst>
                <a:path w="1966013" h="812800">
                  <a:moveTo>
                    <a:pt x="983006" y="0"/>
                  </a:moveTo>
                  <a:cubicBezTo>
                    <a:pt x="440107" y="0"/>
                    <a:pt x="0" y="181951"/>
                    <a:pt x="0" y="406400"/>
                  </a:cubicBezTo>
                  <a:cubicBezTo>
                    <a:pt x="0" y="630849"/>
                    <a:pt x="440107" y="812800"/>
                    <a:pt x="983006" y="812800"/>
                  </a:cubicBezTo>
                  <a:cubicBezTo>
                    <a:pt x="1525906" y="812800"/>
                    <a:pt x="1966013" y="630849"/>
                    <a:pt x="1966013" y="406400"/>
                  </a:cubicBezTo>
                  <a:cubicBezTo>
                    <a:pt x="1966013" y="181951"/>
                    <a:pt x="1525906" y="0"/>
                    <a:pt x="983006" y="0"/>
                  </a:cubicBezTo>
                  <a:close/>
                </a:path>
              </a:pathLst>
            </a:custGeom>
            <a:solidFill>
              <a:srgbClr val="D0E7F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84314" y="38100"/>
              <a:ext cx="1597385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20342" y="693189"/>
            <a:ext cx="8030457" cy="258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25"/>
              </a:lnSpc>
            </a:pPr>
            <a:r>
              <a:rPr lang="en-US" sz="12032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Gladiola"/>
                <a:ea typeface="Gladiola"/>
                <a:cs typeface="Gladiola"/>
                <a:sym typeface="Gladiola"/>
              </a:rPr>
              <a:t>Whose in the Room?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96726" y="3999898"/>
            <a:ext cx="11438111" cy="540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74"/>
              </a:lnSpc>
            </a:pPr>
            <a:r>
              <a:rPr lang="en-US" sz="6124">
                <a:solidFill>
                  <a:srgbClr val="AE2573"/>
                </a:solidFill>
                <a:latin typeface="Roboto"/>
                <a:ea typeface="Roboto"/>
                <a:cs typeface="Roboto"/>
                <a:sym typeface="Roboto"/>
              </a:rPr>
              <a:t>Tell Me:</a:t>
            </a:r>
          </a:p>
          <a:p>
            <a:pPr algn="ctr">
              <a:lnSpc>
                <a:spcPts val="8574"/>
              </a:lnSpc>
            </a:pPr>
            <a:r>
              <a:rPr lang="en-US" sz="6124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5CE1E6">
                        <a:alpha val="100000"/>
                      </a:srgbClr>
                    </a:gs>
                  </a:gsLst>
                  <a:lin ang="0"/>
                </a:gradFill>
                <a:latin typeface="Roboto"/>
                <a:ea typeface="Roboto"/>
                <a:cs typeface="Roboto"/>
                <a:sym typeface="Roboto"/>
              </a:rPr>
              <a:t>Your Name</a:t>
            </a:r>
          </a:p>
          <a:p>
            <a:pPr algn="ctr">
              <a:lnSpc>
                <a:spcPts val="8574"/>
              </a:lnSpc>
            </a:pPr>
            <a:r>
              <a:rPr lang="en-US" sz="6124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5CE1E6">
                        <a:alpha val="100000"/>
                      </a:srgbClr>
                    </a:gs>
                  </a:gsLst>
                  <a:lin ang="0"/>
                </a:gradFill>
                <a:latin typeface="Roboto"/>
                <a:ea typeface="Roboto"/>
                <a:cs typeface="Roboto"/>
                <a:sym typeface="Roboto"/>
              </a:rPr>
              <a:t>Your Occupation</a:t>
            </a:r>
          </a:p>
          <a:p>
            <a:pPr algn="ctr">
              <a:lnSpc>
                <a:spcPts val="8574"/>
              </a:lnSpc>
            </a:pPr>
            <a:r>
              <a:rPr lang="en-US" sz="6124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5CE1E6">
                        <a:alpha val="100000"/>
                      </a:srgbClr>
                    </a:gs>
                  </a:gsLst>
                  <a:lin ang="0"/>
                </a:gradFill>
                <a:latin typeface="Roboto"/>
                <a:ea typeface="Roboto"/>
                <a:cs typeface="Roboto"/>
                <a:sym typeface="Roboto"/>
              </a:rPr>
              <a:t>Grade Level(s) You Work With</a:t>
            </a:r>
          </a:p>
          <a:p>
            <a:pPr algn="ctr">
              <a:lnSpc>
                <a:spcPts val="8574"/>
              </a:lnSpc>
              <a:spcBef>
                <a:spcPct val="0"/>
              </a:spcBef>
            </a:pPr>
            <a:r>
              <a:rPr lang="en-US" sz="6124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5CE1E6">
                        <a:alpha val="100000"/>
                      </a:srgbClr>
                    </a:gs>
                  </a:gsLst>
                  <a:lin ang="0"/>
                </a:gradFill>
                <a:latin typeface="Roboto"/>
                <a:ea typeface="Roboto"/>
                <a:cs typeface="Roboto"/>
                <a:sym typeface="Roboto"/>
              </a:rPr>
              <a:t>Your Experience Level with STEM</a:t>
            </a:r>
          </a:p>
        </p:txBody>
      </p: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83025" y="-2667700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333818" y="9258300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0" y="2070819"/>
            <a:ext cx="18288000" cy="7553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20884" lvl="1" indent="-660442" algn="l">
              <a:lnSpc>
                <a:spcPts val="8565"/>
              </a:lnSpc>
              <a:buFont typeface="Arial"/>
              <a:buChar char="•"/>
            </a:pPr>
            <a:r>
              <a:rPr lang="en-US" sz="6118">
                <a:solidFill>
                  <a:srgbClr val="F2B492"/>
                </a:solidFill>
                <a:latin typeface="Jua"/>
                <a:ea typeface="Jua"/>
                <a:cs typeface="Jua"/>
                <a:sym typeface="Jua"/>
              </a:rPr>
              <a:t>Define STEM for my students</a:t>
            </a:r>
          </a:p>
          <a:p>
            <a:pPr marL="1320884" lvl="1" indent="-660442" algn="l">
              <a:lnSpc>
                <a:spcPts val="8565"/>
              </a:lnSpc>
              <a:buFont typeface="Arial"/>
              <a:buChar char="•"/>
            </a:pPr>
            <a:r>
              <a:rPr lang="en-US" sz="6118">
                <a:solidFill>
                  <a:srgbClr val="F2B492"/>
                </a:solidFill>
                <a:latin typeface="Jua"/>
                <a:ea typeface="Jua"/>
                <a:cs typeface="Jua"/>
                <a:sym typeface="Jua"/>
              </a:rPr>
              <a:t>Adapt the Design Thinking Process </a:t>
            </a:r>
          </a:p>
          <a:p>
            <a:pPr marL="1320884" lvl="1" indent="-660442" algn="l">
              <a:lnSpc>
                <a:spcPts val="8565"/>
              </a:lnSpc>
              <a:buFont typeface="Arial"/>
              <a:buChar char="•"/>
            </a:pPr>
            <a:r>
              <a:rPr lang="en-US" sz="6118">
                <a:solidFill>
                  <a:srgbClr val="F2B492"/>
                </a:solidFill>
                <a:latin typeface="Jua"/>
                <a:ea typeface="Jua"/>
                <a:cs typeface="Jua"/>
                <a:sym typeface="Jua"/>
              </a:rPr>
              <a:t>Engage in STEM activities with my students</a:t>
            </a:r>
          </a:p>
          <a:p>
            <a:pPr marL="1320884" lvl="1" indent="-660442" algn="l">
              <a:lnSpc>
                <a:spcPts val="8565"/>
              </a:lnSpc>
              <a:buFont typeface="Arial"/>
              <a:buChar char="•"/>
            </a:pPr>
            <a:r>
              <a:rPr lang="en-US" sz="6118">
                <a:solidFill>
                  <a:srgbClr val="F2B492"/>
                </a:solidFill>
                <a:latin typeface="Jua"/>
                <a:ea typeface="Jua"/>
                <a:cs typeface="Jua"/>
                <a:sym typeface="Jua"/>
              </a:rPr>
              <a:t>Collaborate on STEM activities</a:t>
            </a:r>
          </a:p>
          <a:p>
            <a:pPr marL="1320884" lvl="1" indent="-660442" algn="l">
              <a:lnSpc>
                <a:spcPts val="8565"/>
              </a:lnSpc>
              <a:buFont typeface="Arial"/>
              <a:buChar char="•"/>
            </a:pPr>
            <a:r>
              <a:rPr lang="en-US" sz="6118">
                <a:solidFill>
                  <a:srgbClr val="F2B492"/>
                </a:solidFill>
                <a:latin typeface="Jua"/>
                <a:ea typeface="Jua"/>
                <a:cs typeface="Jua"/>
                <a:sym typeface="Jua"/>
              </a:rPr>
              <a:t>Grow my STEM knowledge</a:t>
            </a:r>
          </a:p>
          <a:p>
            <a:pPr marL="1320884" lvl="1" indent="-660442" algn="l">
              <a:lnSpc>
                <a:spcPts val="8565"/>
              </a:lnSpc>
              <a:buFont typeface="Arial"/>
              <a:buChar char="•"/>
            </a:pPr>
            <a:r>
              <a:rPr lang="en-US" sz="6118">
                <a:solidFill>
                  <a:srgbClr val="F2B492"/>
                </a:solidFill>
                <a:latin typeface="Jua"/>
                <a:ea typeface="Jua"/>
                <a:cs typeface="Jua"/>
                <a:sym typeface="Jua"/>
              </a:rPr>
              <a:t>Build an Accessible Maker’s Space</a:t>
            </a:r>
          </a:p>
          <a:p>
            <a:pPr algn="l">
              <a:lnSpc>
                <a:spcPts val="7218"/>
              </a:lnSpc>
            </a:pPr>
            <a:endParaRPr lang="en-US" sz="6118">
              <a:solidFill>
                <a:srgbClr val="F2B492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0" y="431800"/>
            <a:ext cx="11570338" cy="135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99"/>
              </a:lnSpc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STEPS OF MY JOURNEY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85338" y="4725301"/>
            <a:ext cx="3758126" cy="4764660"/>
          </a:xfrm>
          <a:custGeom>
            <a:avLst/>
            <a:gdLst/>
            <a:ahLst/>
            <a:cxnLst/>
            <a:rect l="l" t="t" r="r" b="b"/>
            <a:pathLst>
              <a:path w="3758126" h="4764660">
                <a:moveTo>
                  <a:pt x="0" y="0"/>
                </a:moveTo>
                <a:lnTo>
                  <a:pt x="3758126" y="0"/>
                </a:lnTo>
                <a:lnTo>
                  <a:pt x="3758126" y="4764660"/>
                </a:lnTo>
                <a:lnTo>
                  <a:pt x="0" y="47646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44218" y="2596249"/>
            <a:ext cx="10134853" cy="578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31"/>
              </a:lnSpc>
            </a:pPr>
            <a:r>
              <a:rPr lang="en-US" sz="5879" i="1">
                <a:solidFill>
                  <a:srgbClr val="D9D9D9"/>
                </a:solidFill>
                <a:latin typeface="DINOT 1 Italics"/>
                <a:ea typeface="DINOT 1 Italics"/>
                <a:cs typeface="DINOT 1 Italics"/>
                <a:sym typeface="DINOT 1 Italics"/>
              </a:rPr>
              <a:t>According to the Ohio STEM Learning Network:</a:t>
            </a:r>
          </a:p>
          <a:p>
            <a:pPr algn="ctr">
              <a:lnSpc>
                <a:spcPts val="8231"/>
              </a:lnSpc>
            </a:pPr>
            <a:endParaRPr lang="en-US" sz="5879" i="1">
              <a:solidFill>
                <a:srgbClr val="D9D9D9"/>
              </a:solidFill>
              <a:latin typeface="DINOT 1 Italics"/>
              <a:ea typeface="DINOT 1 Italics"/>
              <a:cs typeface="DINOT 1 Italics"/>
              <a:sym typeface="DINOT 1 Italics"/>
            </a:endParaRPr>
          </a:p>
          <a:p>
            <a:pPr algn="ctr">
              <a:lnSpc>
                <a:spcPts val="10657"/>
              </a:lnSpc>
              <a:spcBef>
                <a:spcPct val="0"/>
              </a:spcBef>
            </a:pPr>
            <a:r>
              <a:rPr lang="en-US" sz="7612">
                <a:solidFill>
                  <a:srgbClr val="FFDE59"/>
                </a:solidFill>
                <a:latin typeface="Jua"/>
                <a:ea typeface="Jua"/>
                <a:cs typeface="Jua"/>
                <a:sym typeface="Jua"/>
              </a:rPr>
              <a:t>Strategies to Engage Minds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44218" y="695479"/>
            <a:ext cx="9279608" cy="135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99"/>
              </a:lnSpc>
            </a:pPr>
            <a:r>
              <a:rPr lang="en-US" sz="9999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WHAT IS STEM?</a:t>
            </a:r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9447" y="2085625"/>
            <a:ext cx="9409939" cy="6610482"/>
          </a:xfrm>
          <a:custGeom>
            <a:avLst/>
            <a:gdLst/>
            <a:ahLst/>
            <a:cxnLst/>
            <a:rect l="l" t="t" r="r" b="b"/>
            <a:pathLst>
              <a:path w="9409939" h="6610482">
                <a:moveTo>
                  <a:pt x="0" y="0"/>
                </a:moveTo>
                <a:lnTo>
                  <a:pt x="9409939" y="0"/>
                </a:lnTo>
                <a:lnTo>
                  <a:pt x="9409939" y="6610482"/>
                </a:lnTo>
                <a:lnTo>
                  <a:pt x="0" y="6610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632645" y="697535"/>
            <a:ext cx="6757044" cy="12475897"/>
          </a:xfrm>
          <a:custGeom>
            <a:avLst/>
            <a:gdLst/>
            <a:ahLst/>
            <a:cxnLst/>
            <a:rect l="l" t="t" r="r" b="b"/>
            <a:pathLst>
              <a:path w="6757044" h="12475897">
                <a:moveTo>
                  <a:pt x="0" y="0"/>
                </a:moveTo>
                <a:lnTo>
                  <a:pt x="6757044" y="0"/>
                </a:lnTo>
                <a:lnTo>
                  <a:pt x="6757044" y="12475897"/>
                </a:lnTo>
                <a:lnTo>
                  <a:pt x="0" y="12475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106512" y="3811908"/>
            <a:ext cx="7895809" cy="3355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6"/>
              </a:lnSpc>
            </a:pPr>
            <a:r>
              <a:rPr lang="en-US" sz="6104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What are the steps in designing and building a STEM project?</a:t>
            </a:r>
          </a:p>
        </p:txBody>
      </p:sp>
      <p:sp>
        <p:nvSpPr>
          <p:cNvPr id="5" name="TextBox 5"/>
          <p:cNvSpPr txBox="1"/>
          <p:nvPr/>
        </p:nvSpPr>
        <p:spPr>
          <a:xfrm rot="-1427201">
            <a:off x="1679155" y="1370973"/>
            <a:ext cx="3536108" cy="1532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6757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Question</a:t>
            </a:r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933770" y="-3086100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1" y="0"/>
                </a:lnTo>
                <a:lnTo>
                  <a:pt x="41525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445366" y="9125864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1152531" y="1571765"/>
            <a:ext cx="682416" cy="68241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52531" y="5241258"/>
            <a:ext cx="682416" cy="68241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152531" y="3430839"/>
            <a:ext cx="682416" cy="68241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152531" y="7100332"/>
            <a:ext cx="682416" cy="682416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52531" y="2501302"/>
            <a:ext cx="682416" cy="682416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152531" y="6170795"/>
            <a:ext cx="682416" cy="682416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152531" y="4360376"/>
            <a:ext cx="682416" cy="682416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152531" y="8029869"/>
            <a:ext cx="682416" cy="682416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29206" y="1306922"/>
            <a:ext cx="4034572" cy="4034572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2133785" y="1381265"/>
            <a:ext cx="3806885" cy="87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11"/>
              </a:lnSpc>
            </a:pPr>
            <a:r>
              <a:rPr lang="en-US" sz="4508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Ask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133785" y="5050758"/>
            <a:ext cx="4094676" cy="87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11"/>
              </a:lnSpc>
            </a:pPr>
            <a:r>
              <a:rPr lang="en-US" sz="4508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Test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133785" y="3240339"/>
            <a:ext cx="4094676" cy="87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11"/>
              </a:lnSpc>
            </a:pPr>
            <a:r>
              <a:rPr lang="en-US" sz="4508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Plan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133785" y="6909832"/>
            <a:ext cx="4389784" cy="87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11"/>
              </a:lnSpc>
            </a:pPr>
            <a:r>
              <a:rPr lang="en-US" sz="4508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Communicate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33785" y="2310802"/>
            <a:ext cx="3806885" cy="87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11"/>
              </a:lnSpc>
            </a:pPr>
            <a:r>
              <a:rPr lang="en-US" sz="4508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Research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133785" y="5980295"/>
            <a:ext cx="4608361" cy="87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11"/>
              </a:lnSpc>
            </a:pPr>
            <a:r>
              <a:rPr lang="en-US" sz="4508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Improve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133785" y="4169876"/>
            <a:ext cx="4094676" cy="87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11"/>
              </a:lnSpc>
            </a:pPr>
            <a:r>
              <a:rPr lang="en-US" sz="4508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Create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133785" y="7839369"/>
            <a:ext cx="4608361" cy="87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11"/>
              </a:lnSpc>
            </a:pPr>
            <a:r>
              <a:rPr lang="en-US" sz="4508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Reflect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252766" y="1491026"/>
            <a:ext cx="481945" cy="66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6"/>
              </a:lnSpc>
            </a:pPr>
            <a:r>
              <a:rPr lang="en-US" sz="3182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1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252766" y="5160519"/>
            <a:ext cx="481945" cy="66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6"/>
              </a:lnSpc>
            </a:pPr>
            <a:r>
              <a:rPr lang="en-US" sz="3182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5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252766" y="3350100"/>
            <a:ext cx="481945" cy="66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6"/>
              </a:lnSpc>
            </a:pPr>
            <a:r>
              <a:rPr lang="en-US" sz="3182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3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252766" y="7019593"/>
            <a:ext cx="481945" cy="66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6"/>
              </a:lnSpc>
            </a:pPr>
            <a:r>
              <a:rPr lang="en-US" sz="3182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7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252766" y="2420563"/>
            <a:ext cx="481945" cy="66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6"/>
              </a:lnSpc>
            </a:pPr>
            <a:r>
              <a:rPr lang="en-US" sz="3182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252766" y="6090056"/>
            <a:ext cx="481945" cy="66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6"/>
              </a:lnSpc>
            </a:pPr>
            <a:r>
              <a:rPr lang="en-US" sz="3182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6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252766" y="4279637"/>
            <a:ext cx="481945" cy="66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6"/>
              </a:lnSpc>
            </a:pPr>
            <a:r>
              <a:rPr lang="en-US" sz="3182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4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252766" y="7949130"/>
            <a:ext cx="481945" cy="66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6"/>
              </a:lnSpc>
            </a:pPr>
            <a:r>
              <a:rPr lang="en-US" sz="3182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8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21414" y="5535204"/>
            <a:ext cx="9050155" cy="3464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29"/>
              </a:lnSpc>
              <a:spcBef>
                <a:spcPct val="0"/>
              </a:spcBef>
            </a:pPr>
            <a:r>
              <a:rPr lang="en-US" sz="8841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STEPS IN DESIGNING AND BUILDING A STEM PROJECT</a:t>
            </a:r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0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14232" y="2095181"/>
            <a:ext cx="11289378" cy="789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65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This Year I introduced Each Step Using Kid Friendly Language</a:t>
            </a:r>
          </a:p>
          <a:p>
            <a:pPr algn="l">
              <a:lnSpc>
                <a:spcPts val="5652"/>
              </a:lnSpc>
            </a:pPr>
            <a:endParaRPr lang="en-US" sz="3600">
              <a:solidFill>
                <a:srgbClr val="FFFFFF"/>
              </a:solidFill>
              <a:latin typeface="Jua"/>
              <a:ea typeface="Jua"/>
              <a:cs typeface="Jua"/>
              <a:sym typeface="Jua"/>
            </a:endParaRPr>
          </a:p>
          <a:p>
            <a:pPr marL="777240" lvl="1" indent="-388620" algn="l">
              <a:lnSpc>
                <a:spcPts val="565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Next Year, high school freshmen STEM students will be explaining the steps</a:t>
            </a:r>
          </a:p>
          <a:p>
            <a:pPr algn="l">
              <a:lnSpc>
                <a:spcPts val="5652"/>
              </a:lnSpc>
            </a:pPr>
            <a:endParaRPr lang="en-US" sz="3600">
              <a:solidFill>
                <a:srgbClr val="FFFFFF"/>
              </a:solidFill>
              <a:latin typeface="Jua"/>
              <a:ea typeface="Jua"/>
              <a:cs typeface="Jua"/>
              <a:sym typeface="Jua"/>
            </a:endParaRPr>
          </a:p>
          <a:p>
            <a:pPr marL="777240" lvl="1" indent="-388620" algn="l">
              <a:lnSpc>
                <a:spcPts val="565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In the future- search for books or videos geared for elementary students to introduce design thinking</a:t>
            </a:r>
          </a:p>
          <a:p>
            <a:pPr marL="777240" lvl="1" indent="-388620" algn="l">
              <a:lnSpc>
                <a:spcPts val="5652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Or, find a community partner that could explain it to students</a:t>
            </a:r>
          </a:p>
        </p:txBody>
      </p:sp>
      <p:sp>
        <p:nvSpPr>
          <p:cNvPr id="3" name="Freeform 3"/>
          <p:cNvSpPr/>
          <p:nvPr/>
        </p:nvSpPr>
        <p:spPr>
          <a:xfrm>
            <a:off x="711717" y="2678420"/>
            <a:ext cx="5625724" cy="5625724"/>
          </a:xfrm>
          <a:custGeom>
            <a:avLst/>
            <a:gdLst/>
            <a:ahLst/>
            <a:cxnLst/>
            <a:rect l="l" t="t" r="r" b="b"/>
            <a:pathLst>
              <a:path w="5625724" h="5625724">
                <a:moveTo>
                  <a:pt x="0" y="0"/>
                </a:moveTo>
                <a:lnTo>
                  <a:pt x="5625724" y="0"/>
                </a:lnTo>
                <a:lnTo>
                  <a:pt x="5625724" y="5625724"/>
                </a:lnTo>
                <a:lnTo>
                  <a:pt x="0" y="562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0" y="536257"/>
            <a:ext cx="14923902" cy="920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399" b="1">
                <a:solidFill>
                  <a:srgbClr val="B38F72"/>
                </a:solidFill>
                <a:latin typeface="DINOT 2 Heavy"/>
                <a:ea typeface="DINOT 2 Heavy"/>
                <a:cs typeface="DINOT 2 Heavy"/>
                <a:sym typeface="DINOT 2 Heavy"/>
              </a:rPr>
              <a:t>Introducing the Steps of STEM to my Students</a:t>
            </a:r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808</Words>
  <Application>Microsoft Macintosh PowerPoint</Application>
  <PresentationFormat>Custom</PresentationFormat>
  <Paragraphs>172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9" baseType="lpstr">
      <vt:lpstr>Jua</vt:lpstr>
      <vt:lpstr>Handelson Three</vt:lpstr>
      <vt:lpstr>Mr Dafoe</vt:lpstr>
      <vt:lpstr>Trend Slab Four</vt:lpstr>
      <vt:lpstr>KG Primary Penmanship</vt:lpstr>
      <vt:lpstr>Poppins</vt:lpstr>
      <vt:lpstr>Comic Sans</vt:lpstr>
      <vt:lpstr>DINOT 2 Italics</vt:lpstr>
      <vt:lpstr>Hyperwave One</vt:lpstr>
      <vt:lpstr>Frankfurter Normal</vt:lpstr>
      <vt:lpstr>DINOT 1</vt:lpstr>
      <vt:lpstr>DINOT 2 Heavy</vt:lpstr>
      <vt:lpstr>Bobby Jones</vt:lpstr>
      <vt:lpstr>Roboto</vt:lpstr>
      <vt:lpstr>Trend Sans One</vt:lpstr>
      <vt:lpstr>Comic Sans Bold</vt:lpstr>
      <vt:lpstr>DINOT 1 Italics</vt:lpstr>
      <vt:lpstr>Arial</vt:lpstr>
      <vt:lpstr>DINOT 1 Heavy</vt:lpstr>
      <vt:lpstr>Gladiola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Minds in Motion: A Creative STEM Journey for Every Child Summer Institute 26</dc:title>
  <cp:lastModifiedBy>Knapp, Theresa</cp:lastModifiedBy>
  <cp:revision>1</cp:revision>
  <dcterms:created xsi:type="dcterms:W3CDTF">2006-08-16T00:00:00Z</dcterms:created>
  <dcterms:modified xsi:type="dcterms:W3CDTF">2026-07-16T03:33:09Z</dcterms:modified>
  <dc:identifier>DAHPZ1po93I</dc:identifier>
</cp:coreProperties>
</file>