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8288000" cy="10287000"/>
  <p:notesSz cx="6858000" cy="9144000"/>
  <p:embeddedFontLst>
    <p:embeddedFont>
      <p:font typeface="Chewy" panose="02000000000000000000" pitchFamily="2" charset="0"/>
      <p:regular r:id="rId34"/>
    </p:embeddedFont>
    <p:embeddedFont>
      <p:font typeface="Genty" pitchFamily="2" charset="77"/>
      <p:regular r:id="rId35"/>
    </p:embeddedFont>
    <p:embeddedFont>
      <p:font typeface="Gladiola" pitchFamily="2" charset="77"/>
      <p:regular r:id="rId36"/>
    </p:embeddedFont>
    <p:embeddedFont>
      <p:font typeface="KG Primary Penmanship" panose="02000506000000020003" pitchFamily="2" charset="77"/>
      <p:regular r:id="rId37"/>
    </p:embeddedFont>
    <p:embeddedFont>
      <p:font typeface="Norwester" pitchFamily="2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14" autoAdjust="0"/>
  </p:normalViewPr>
  <p:slideViewPr>
    <p:cSldViewPr>
      <p:cViewPr varScale="1">
        <p:scale>
          <a:sx n="75" d="100"/>
          <a:sy n="75" d="100"/>
        </p:scale>
        <p:origin x="71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31272" y="3270202"/>
            <a:ext cx="5536271" cy="6220529"/>
          </a:xfrm>
          <a:custGeom>
            <a:avLst/>
            <a:gdLst/>
            <a:ahLst/>
            <a:cxnLst/>
            <a:rect l="l" t="t" r="r" b="b"/>
            <a:pathLst>
              <a:path w="5536271" h="6220529">
                <a:moveTo>
                  <a:pt x="0" y="0"/>
                </a:moveTo>
                <a:lnTo>
                  <a:pt x="5536271" y="0"/>
                </a:lnTo>
                <a:lnTo>
                  <a:pt x="5536271" y="6220529"/>
                </a:lnTo>
                <a:lnTo>
                  <a:pt x="0" y="62205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 flipH="1">
            <a:off x="11194480" y="1346440"/>
            <a:ext cx="8080942" cy="9355649"/>
          </a:xfrm>
          <a:custGeom>
            <a:avLst/>
            <a:gdLst/>
            <a:ahLst/>
            <a:cxnLst/>
            <a:rect l="l" t="t" r="r" b="b"/>
            <a:pathLst>
              <a:path w="8080942" h="9355649">
                <a:moveTo>
                  <a:pt x="8080942" y="0"/>
                </a:moveTo>
                <a:lnTo>
                  <a:pt x="0" y="0"/>
                </a:lnTo>
                <a:lnTo>
                  <a:pt x="0" y="9355649"/>
                </a:lnTo>
                <a:lnTo>
                  <a:pt x="8080942" y="9355649"/>
                </a:lnTo>
                <a:lnTo>
                  <a:pt x="8080942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4535587" y="1451215"/>
            <a:ext cx="9216825" cy="67298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19"/>
              </a:lnSpc>
            </a:pPr>
            <a:r>
              <a:rPr lang="en-US" sz="11562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Reimaging </a:t>
            </a:r>
          </a:p>
          <a:p>
            <a:pPr algn="ctr">
              <a:lnSpc>
                <a:spcPts val="12719"/>
              </a:lnSpc>
            </a:pPr>
            <a:r>
              <a:rPr lang="en-US" sz="11562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Special Education </a:t>
            </a:r>
          </a:p>
          <a:p>
            <a:pPr algn="ctr">
              <a:lnSpc>
                <a:spcPts val="14588"/>
              </a:lnSpc>
            </a:pPr>
            <a:endParaRPr lang="en-US" sz="11562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388982" y="2057400"/>
            <a:ext cx="5215509" cy="8229600"/>
          </a:xfrm>
          <a:custGeom>
            <a:avLst/>
            <a:gdLst/>
            <a:ahLst/>
            <a:cxnLst/>
            <a:rect l="l" t="t" r="r" b="b"/>
            <a:pathLst>
              <a:path w="5215509" h="8229600">
                <a:moveTo>
                  <a:pt x="0" y="0"/>
                </a:moveTo>
                <a:lnTo>
                  <a:pt x="5215509" y="0"/>
                </a:lnTo>
                <a:lnTo>
                  <a:pt x="52155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Shifting Student Mindset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90631" y="2796086"/>
            <a:ext cx="9798352" cy="6014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</a:pPr>
            <a:r>
              <a:rPr lang="en-US" sz="4800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Students felt that they were pulled out because: </a:t>
            </a:r>
            <a:r>
              <a:rPr lang="en-US" sz="48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needed to get better at reading, writing; 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needed more support than others with reading, spelling writing; 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They think differently than others; 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Not as good at OG as others in my class; </a:t>
            </a:r>
          </a:p>
          <a:p>
            <a:pPr algn="ctr">
              <a:lnSpc>
                <a:spcPts val="5280"/>
              </a:lnSpc>
            </a:pPr>
            <a:endParaRPr lang="en-US" sz="4800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772305" y="3928963"/>
            <a:ext cx="5047696" cy="4700666"/>
          </a:xfrm>
          <a:custGeom>
            <a:avLst/>
            <a:gdLst/>
            <a:ahLst/>
            <a:cxnLst/>
            <a:rect l="l" t="t" r="r" b="b"/>
            <a:pathLst>
              <a:path w="5047696" h="4700666">
                <a:moveTo>
                  <a:pt x="0" y="0"/>
                </a:moveTo>
                <a:lnTo>
                  <a:pt x="5047696" y="0"/>
                </a:lnTo>
                <a:lnTo>
                  <a:pt x="5047696" y="4700666"/>
                </a:lnTo>
                <a:lnTo>
                  <a:pt x="0" y="4700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1: Student Involvement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12685" y="2777283"/>
            <a:ext cx="9617878" cy="6512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252215" lvl="1" indent="-626107" algn="l">
              <a:lnSpc>
                <a:spcPts val="6379"/>
              </a:lnSpc>
              <a:buFont typeface="Arial"/>
              <a:buChar char="•"/>
            </a:pPr>
            <a:r>
              <a:rPr lang="en-US" sz="57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Introduce the concepts of special education services and IEPs to students.</a:t>
            </a:r>
          </a:p>
          <a:p>
            <a:pPr marL="1252215" lvl="1" indent="-626107" algn="l">
              <a:lnSpc>
                <a:spcPts val="6379"/>
              </a:lnSpc>
              <a:buFont typeface="Arial"/>
              <a:buChar char="•"/>
            </a:pPr>
            <a:r>
              <a:rPr lang="en-US" sz="57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Make sure that parents are aware of the conversation and that they understand talking to their child about their disability is crucial.</a:t>
            </a:r>
          </a:p>
        </p:txBody>
      </p:sp>
    </p:spTree>
  </p:cSld>
  <p:clrMapOvr>
    <a:masterClrMapping/>
  </p:clrMapOvr>
  <p:transition>
    <p:circl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H="1">
            <a:off x="11937472" y="4009391"/>
            <a:ext cx="5145167" cy="2739801"/>
          </a:xfrm>
          <a:custGeom>
            <a:avLst/>
            <a:gdLst/>
            <a:ahLst/>
            <a:cxnLst/>
            <a:rect l="l" t="t" r="r" b="b"/>
            <a:pathLst>
              <a:path w="5145167" h="2739801">
                <a:moveTo>
                  <a:pt x="5145167" y="0"/>
                </a:moveTo>
                <a:lnTo>
                  <a:pt x="0" y="0"/>
                </a:lnTo>
                <a:lnTo>
                  <a:pt x="0" y="2739801"/>
                </a:lnTo>
                <a:lnTo>
                  <a:pt x="5145167" y="2739801"/>
                </a:lnTo>
                <a:lnTo>
                  <a:pt x="5145167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1 Cont.: Kid Friendly IEP Goals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37719" y="2710531"/>
            <a:ext cx="10281167" cy="6848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35904" lvl="1" indent="-417952" algn="l">
              <a:lnSpc>
                <a:spcPts val="4258"/>
              </a:lnSpc>
              <a:buFont typeface="Arial"/>
              <a:buChar char="•"/>
            </a:pPr>
            <a:r>
              <a:rPr lang="en-US" sz="3871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Created IEP Objective sheets for each student.</a:t>
            </a:r>
          </a:p>
          <a:p>
            <a:pPr marL="835904" lvl="1" indent="-417952" algn="l">
              <a:lnSpc>
                <a:spcPts val="4258"/>
              </a:lnSpc>
              <a:buFont typeface="Arial"/>
              <a:buChar char="•"/>
            </a:pPr>
            <a:r>
              <a:rPr lang="en-US" sz="3871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Objectives were summarized to focus on the main skill</a:t>
            </a:r>
          </a:p>
          <a:p>
            <a:pPr marL="835904" lvl="1" indent="-417952" algn="l">
              <a:lnSpc>
                <a:spcPts val="4258"/>
              </a:lnSpc>
              <a:buFont typeface="Arial"/>
              <a:buChar char="•"/>
            </a:pPr>
            <a:r>
              <a:rPr lang="en-US" sz="3871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Criteria was often changed from a percentage to a fraction out of 10 to make it easier for students to understand.</a:t>
            </a:r>
          </a:p>
          <a:p>
            <a:pPr marL="835904" lvl="1" indent="-417952" algn="l">
              <a:lnSpc>
                <a:spcPts val="4258"/>
              </a:lnSpc>
              <a:buFont typeface="Arial"/>
              <a:buChar char="•"/>
            </a:pPr>
            <a:r>
              <a:rPr lang="en-US" sz="3871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Behavior and writing rubrics were also rewritten so that students could understand and score them with me.</a:t>
            </a:r>
          </a:p>
          <a:p>
            <a:pPr marL="835904" lvl="1" indent="-417952" algn="l">
              <a:lnSpc>
                <a:spcPts val="4258"/>
              </a:lnSpc>
              <a:buFont typeface="Arial"/>
              <a:buChar char="•"/>
            </a:pPr>
            <a:r>
              <a:rPr lang="en-US" sz="3871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Goals lines were highlighted.</a:t>
            </a:r>
          </a:p>
          <a:p>
            <a:pPr marL="835904" lvl="1" indent="-417952" algn="l">
              <a:lnSpc>
                <a:spcPts val="4258"/>
              </a:lnSpc>
              <a:buFont typeface="Arial"/>
              <a:buChar char="•"/>
            </a:pPr>
            <a:r>
              <a:rPr lang="en-US" sz="3871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Many discussions about the “rolling hills” of progress. Progress isn’t just a straight shot up the mountain. It ebbs and flows.</a:t>
            </a:r>
          </a:p>
          <a:p>
            <a:pPr algn="l">
              <a:lnSpc>
                <a:spcPts val="7375"/>
              </a:lnSpc>
            </a:pPr>
            <a:endParaRPr lang="en-US" sz="3871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circl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26733"/>
            <a:ext cx="15848231" cy="9666763"/>
          </a:xfrm>
          <a:custGeom>
            <a:avLst/>
            <a:gdLst/>
            <a:ahLst/>
            <a:cxnLst/>
            <a:rect l="l" t="t" r="r" b="b"/>
            <a:pathLst>
              <a:path w="15848231" h="9666763">
                <a:moveTo>
                  <a:pt x="0" y="0"/>
                </a:moveTo>
                <a:lnTo>
                  <a:pt x="15848231" y="0"/>
                </a:lnTo>
                <a:lnTo>
                  <a:pt x="15848231" y="9666763"/>
                </a:lnTo>
                <a:lnTo>
                  <a:pt x="0" y="96667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02616" y="129499"/>
            <a:ext cx="14706772" cy="9778016"/>
          </a:xfrm>
          <a:custGeom>
            <a:avLst/>
            <a:gdLst/>
            <a:ahLst/>
            <a:cxnLst/>
            <a:rect l="l" t="t" r="r" b="b"/>
            <a:pathLst>
              <a:path w="14706772" h="9778016">
                <a:moveTo>
                  <a:pt x="0" y="0"/>
                </a:moveTo>
                <a:lnTo>
                  <a:pt x="14706772" y="0"/>
                </a:lnTo>
                <a:lnTo>
                  <a:pt x="14706772" y="9778016"/>
                </a:lnTo>
                <a:lnTo>
                  <a:pt x="0" y="97780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70689" y="244059"/>
            <a:ext cx="15222877" cy="9719870"/>
          </a:xfrm>
          <a:custGeom>
            <a:avLst/>
            <a:gdLst/>
            <a:ahLst/>
            <a:cxnLst/>
            <a:rect l="l" t="t" r="r" b="b"/>
            <a:pathLst>
              <a:path w="15222877" h="9719870">
                <a:moveTo>
                  <a:pt x="0" y="0"/>
                </a:moveTo>
                <a:lnTo>
                  <a:pt x="15222877" y="0"/>
                </a:lnTo>
                <a:lnTo>
                  <a:pt x="15222877" y="9719870"/>
                </a:lnTo>
                <a:lnTo>
                  <a:pt x="0" y="97198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854175" y="2411642"/>
            <a:ext cx="3787207" cy="5170249"/>
          </a:xfrm>
          <a:custGeom>
            <a:avLst/>
            <a:gdLst/>
            <a:ahLst/>
            <a:cxnLst/>
            <a:rect l="l" t="t" r="r" b="b"/>
            <a:pathLst>
              <a:path w="3787207" h="5170249">
                <a:moveTo>
                  <a:pt x="0" y="0"/>
                </a:moveTo>
                <a:lnTo>
                  <a:pt x="3787208" y="0"/>
                </a:lnTo>
                <a:lnTo>
                  <a:pt x="3787208" y="5170249"/>
                </a:lnTo>
                <a:lnTo>
                  <a:pt x="0" y="51702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2459267"/>
            <a:ext cx="9016299" cy="5854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39"/>
              </a:lnSpc>
            </a:pPr>
            <a:r>
              <a:rPr lang="en-US" sz="6399">
                <a:solidFill>
                  <a:srgbClr val="E4002B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Through Read Aloud Lessons:</a:t>
            </a:r>
          </a:p>
          <a:p>
            <a:pPr algn="l">
              <a:lnSpc>
                <a:spcPts val="3960"/>
              </a:lnSpc>
            </a:pPr>
            <a:r>
              <a:rPr lang="en-US" sz="3600" u="sng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So Many Smart</a:t>
            </a:r>
            <a:r>
              <a:rPr lang="en-US" sz="36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 by by Michael Genhart</a:t>
            </a:r>
          </a:p>
          <a:p>
            <a:pPr marL="777240" lvl="1" indent="-388620" algn="l">
              <a:lnSpc>
                <a:spcPts val="3960"/>
              </a:lnSpc>
              <a:buFont typeface="Arial"/>
              <a:buChar char="•"/>
            </a:pPr>
            <a:r>
              <a:rPr lang="en-US" sz="36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Discuss Student's smarts</a:t>
            </a:r>
          </a:p>
          <a:p>
            <a:pPr marL="777240" lvl="1" indent="-388620" algn="l">
              <a:lnSpc>
                <a:spcPts val="3960"/>
              </a:lnSpc>
              <a:buFont typeface="Arial"/>
              <a:buChar char="•"/>
            </a:pPr>
            <a:r>
              <a:rPr lang="en-US" sz="36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Draw a picture of their Smarts</a:t>
            </a:r>
          </a:p>
          <a:p>
            <a:pPr algn="l">
              <a:lnSpc>
                <a:spcPts val="3960"/>
              </a:lnSpc>
            </a:pPr>
            <a:endParaRPr lang="en-US" sz="3600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3960"/>
              </a:lnSpc>
            </a:pPr>
            <a:endParaRPr lang="en-US" sz="3600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3960"/>
              </a:lnSpc>
            </a:pPr>
            <a:endParaRPr lang="en-US" sz="3600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l">
              <a:lnSpc>
                <a:spcPts val="3960"/>
              </a:lnSpc>
            </a:pPr>
            <a:r>
              <a:rPr lang="en-US" sz="3600" u="sng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Just Ask,</a:t>
            </a:r>
            <a:r>
              <a:rPr lang="en-US" sz="36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by Sonia Sotomayor</a:t>
            </a:r>
          </a:p>
          <a:p>
            <a:pPr marL="777240" lvl="1" indent="-388620" algn="l">
              <a:lnSpc>
                <a:spcPts val="3960"/>
              </a:lnSpc>
              <a:buFont typeface="Arial"/>
              <a:buChar char="•"/>
            </a:pPr>
            <a:r>
              <a:rPr lang="en-US" sz="36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Shows kids differences in the world.</a:t>
            </a:r>
          </a:p>
          <a:p>
            <a:pPr marL="777240" lvl="1" indent="-388620" algn="l">
              <a:lnSpc>
                <a:spcPts val="3960"/>
              </a:lnSpc>
              <a:buFont typeface="Arial"/>
              <a:buChar char="•"/>
            </a:pPr>
            <a:r>
              <a:rPr lang="en-US" sz="3600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Students can research famous people and the challenges they overcame.</a:t>
            </a:r>
          </a:p>
        </p:txBody>
      </p:sp>
      <p:sp>
        <p:nvSpPr>
          <p:cNvPr id="11" name="Freeform 11"/>
          <p:cNvSpPr/>
          <p:nvPr/>
        </p:nvSpPr>
        <p:spPr>
          <a:xfrm>
            <a:off x="7678490" y="3438240"/>
            <a:ext cx="2385660" cy="2800557"/>
          </a:xfrm>
          <a:custGeom>
            <a:avLst/>
            <a:gdLst/>
            <a:ahLst/>
            <a:cxnLst/>
            <a:rect l="l" t="t" r="r" b="b"/>
            <a:pathLst>
              <a:path w="2385660" h="2800557">
                <a:moveTo>
                  <a:pt x="0" y="0"/>
                </a:moveTo>
                <a:lnTo>
                  <a:pt x="2385660" y="0"/>
                </a:lnTo>
                <a:lnTo>
                  <a:pt x="2385660" y="2800556"/>
                </a:lnTo>
                <a:lnTo>
                  <a:pt x="0" y="28005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9371303" y="6899608"/>
            <a:ext cx="2057140" cy="2513157"/>
          </a:xfrm>
          <a:custGeom>
            <a:avLst/>
            <a:gdLst/>
            <a:ahLst/>
            <a:cxnLst/>
            <a:rect l="l" t="t" r="r" b="b"/>
            <a:pathLst>
              <a:path w="2057140" h="2513157">
                <a:moveTo>
                  <a:pt x="0" y="0"/>
                </a:moveTo>
                <a:lnTo>
                  <a:pt x="2057141" y="0"/>
                </a:lnTo>
                <a:lnTo>
                  <a:pt x="2057141" y="2513156"/>
                </a:lnTo>
                <a:lnTo>
                  <a:pt x="0" y="25131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2:  Building Self Esteem</a:t>
            </a:r>
          </a:p>
        </p:txBody>
      </p:sp>
    </p:spTree>
  </p:cSld>
  <p:clrMapOvr>
    <a:masterClrMapping/>
  </p:clrMapOvr>
  <p:transition>
    <p:circl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66054" y="2524282"/>
            <a:ext cx="3949346" cy="6868427"/>
          </a:xfrm>
          <a:custGeom>
            <a:avLst/>
            <a:gdLst/>
            <a:ahLst/>
            <a:cxnLst/>
            <a:rect l="l" t="t" r="r" b="b"/>
            <a:pathLst>
              <a:path w="3949346" h="6868427">
                <a:moveTo>
                  <a:pt x="0" y="0"/>
                </a:moveTo>
                <a:lnTo>
                  <a:pt x="3949346" y="0"/>
                </a:lnTo>
                <a:lnTo>
                  <a:pt x="3949346" y="6868427"/>
                </a:lnTo>
                <a:lnTo>
                  <a:pt x="0" y="6868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826047"/>
            <a:ext cx="15653720" cy="158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56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2 Cont: Create resilient learners through SEL lessons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316378" y="2990240"/>
            <a:ext cx="10654482" cy="62269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7488"/>
              </a:lnSpc>
            </a:pPr>
            <a:r>
              <a:rPr lang="en-US" sz="6807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Work on Keys to Success:</a:t>
            </a:r>
          </a:p>
          <a:p>
            <a:pPr marL="1361810" lvl="1" indent="-680905" algn="l">
              <a:lnSpc>
                <a:spcPts val="6938"/>
              </a:lnSpc>
              <a:buFont typeface="Arial"/>
              <a:buChar char="•"/>
            </a:pPr>
            <a:r>
              <a:rPr lang="en-US" sz="630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Perserverance</a:t>
            </a:r>
          </a:p>
          <a:p>
            <a:pPr marL="1361810" lvl="1" indent="-680905" algn="l">
              <a:lnSpc>
                <a:spcPts val="6938"/>
              </a:lnSpc>
              <a:buFont typeface="Arial"/>
              <a:buChar char="•"/>
            </a:pPr>
            <a:r>
              <a:rPr lang="en-US" sz="630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Resilence</a:t>
            </a:r>
          </a:p>
          <a:p>
            <a:pPr marL="1361810" lvl="1" indent="-680905" algn="l">
              <a:lnSpc>
                <a:spcPts val="6938"/>
              </a:lnSpc>
              <a:buFont typeface="Arial"/>
              <a:buChar char="•"/>
            </a:pPr>
            <a:r>
              <a:rPr lang="en-US" sz="630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Fail Foward</a:t>
            </a:r>
          </a:p>
          <a:p>
            <a:pPr marL="1361810" lvl="1" indent="-680905" algn="l">
              <a:lnSpc>
                <a:spcPts val="6938"/>
              </a:lnSpc>
              <a:buFont typeface="Arial"/>
              <a:buChar char="•"/>
            </a:pPr>
            <a:r>
              <a:rPr lang="en-US" sz="630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Supporting Others</a:t>
            </a:r>
          </a:p>
          <a:p>
            <a:pPr marL="1361810" lvl="1" indent="-680905" algn="l">
              <a:lnSpc>
                <a:spcPts val="6938"/>
              </a:lnSpc>
              <a:buFont typeface="Arial"/>
              <a:buChar char="•"/>
            </a:pPr>
            <a:r>
              <a:rPr lang="en-US" sz="6307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Learning about people with disabilities who have succeeded</a:t>
            </a:r>
          </a:p>
        </p:txBody>
      </p:sp>
    </p:spTree>
  </p:cSld>
  <p:clrMapOvr>
    <a:masterClrMapping/>
  </p:clrMapOvr>
  <p:transition>
    <p:circl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7140" y="826047"/>
            <a:ext cx="15653720" cy="158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56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2 Cont: Create resilient learners through SEL lessons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316378" y="2961665"/>
            <a:ext cx="10654482" cy="6099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99"/>
              </a:lnSpc>
            </a:pPr>
            <a:r>
              <a:rPr lang="en-US" sz="3999">
                <a:solidFill>
                  <a:srgbClr val="EFC24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Great Way to Start the Year- 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 some social emotional lessons at the start of school while you are working on building your schedule and creating relationships with students.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Weave more SEL lessons into the year during four day weeks when IEP minutes can be more flexible. 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Weave in IEP skills into these lessons such as students reading the lesson book aloud or writing about what they learned.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Invite staff, parents, older students to teach SEL Lessons as well.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75134" y="2805351"/>
            <a:ext cx="4569418" cy="4946596"/>
          </a:xfrm>
          <a:custGeom>
            <a:avLst/>
            <a:gdLst/>
            <a:ahLst/>
            <a:cxnLst/>
            <a:rect l="l" t="t" r="r" b="b"/>
            <a:pathLst>
              <a:path w="4569418" h="4946596">
                <a:moveTo>
                  <a:pt x="0" y="0"/>
                </a:moveTo>
                <a:lnTo>
                  <a:pt x="4569418" y="0"/>
                </a:lnTo>
                <a:lnTo>
                  <a:pt x="4569418" y="4946596"/>
                </a:lnTo>
                <a:lnTo>
                  <a:pt x="0" y="49465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7140" y="826047"/>
            <a:ext cx="15653720" cy="804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56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2 Cont: Curating Student’s Keys to Success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92388" y="2870144"/>
            <a:ext cx="10654482" cy="4994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Generate a list of tools or accommodations to help students be successful.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 often pull these from books we have read aloud and discussed.  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We have created a bulletin board of all the keys we have learned about.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r>
              <a:rPr lang="en-US" sz="3999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Then students select the ones they feel would help them and record them in their IEP binders.  </a:t>
            </a:r>
          </a:p>
          <a:p>
            <a:pPr marL="863598" lvl="1" indent="-431799" algn="l">
              <a:lnSpc>
                <a:spcPts val="4399"/>
              </a:lnSpc>
              <a:buFont typeface="Arial"/>
              <a:buChar char="•"/>
            </a:pPr>
            <a:endParaRPr lang="en-US" sz="3999">
              <a:solidFill>
                <a:srgbClr val="00A3E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2046870" y="3727616"/>
            <a:ext cx="5047696" cy="4700666"/>
          </a:xfrm>
          <a:custGeom>
            <a:avLst/>
            <a:gdLst/>
            <a:ahLst/>
            <a:cxnLst/>
            <a:rect l="l" t="t" r="r" b="b"/>
            <a:pathLst>
              <a:path w="5047696" h="4700666">
                <a:moveTo>
                  <a:pt x="0" y="0"/>
                </a:moveTo>
                <a:lnTo>
                  <a:pt x="5047695" y="0"/>
                </a:lnTo>
                <a:lnTo>
                  <a:pt x="5047695" y="4700666"/>
                </a:lnTo>
                <a:lnTo>
                  <a:pt x="0" y="470066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828135" y="-8740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69447" y="1398498"/>
            <a:ext cx="8032747" cy="7262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K-5 Intervention Specialist for 23 years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Olentangy Schools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Masters in Special Education from Bowling Green State University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Bachelors in Speech Pathology and Audiology from Miami University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Passionate about STEM, Student Agency and Authentic Learning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E4002B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Outside of School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Ghostbusting with my husband, Jamie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Dog Parent of Dana (Lab/Beagle mix) and Luna (Husky/French Bulldog)</a:t>
            </a:r>
          </a:p>
          <a:p>
            <a:pPr algn="l">
              <a:lnSpc>
                <a:spcPts val="3849"/>
              </a:lnSpc>
            </a:pPr>
            <a:r>
              <a:rPr lang="en-US" sz="3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Foster with Rico Pet Recover and Heart of Michigan Bernese Rescue</a:t>
            </a:r>
          </a:p>
          <a:p>
            <a:pPr algn="l">
              <a:lnSpc>
                <a:spcPts val="3519"/>
              </a:lnSpc>
            </a:pPr>
            <a:endParaRPr lang="en-US" sz="3499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1813341" y="6497163"/>
            <a:ext cx="3231205" cy="2423404"/>
          </a:xfrm>
          <a:custGeom>
            <a:avLst/>
            <a:gdLst/>
            <a:ahLst/>
            <a:cxnLst/>
            <a:rect l="l" t="t" r="r" b="b"/>
            <a:pathLst>
              <a:path w="3231205" h="2423404">
                <a:moveTo>
                  <a:pt x="0" y="0"/>
                </a:moveTo>
                <a:lnTo>
                  <a:pt x="3231205" y="0"/>
                </a:lnTo>
                <a:lnTo>
                  <a:pt x="3231205" y="2423404"/>
                </a:lnTo>
                <a:lnTo>
                  <a:pt x="0" y="24234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8"/>
          <p:cNvSpPr/>
          <p:nvPr/>
        </p:nvSpPr>
        <p:spPr>
          <a:xfrm>
            <a:off x="14578780" y="5143500"/>
            <a:ext cx="2239108" cy="3002995"/>
          </a:xfrm>
          <a:custGeom>
            <a:avLst/>
            <a:gdLst/>
            <a:ahLst/>
            <a:cxnLst/>
            <a:rect l="l" t="t" r="r" b="b"/>
            <a:pathLst>
              <a:path w="2239108" h="3002995">
                <a:moveTo>
                  <a:pt x="0" y="0"/>
                </a:moveTo>
                <a:lnTo>
                  <a:pt x="2239108" y="0"/>
                </a:lnTo>
                <a:lnTo>
                  <a:pt x="2239108" y="3002995"/>
                </a:lnTo>
                <a:lnTo>
                  <a:pt x="0" y="30029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14254970" y="563111"/>
            <a:ext cx="1965414" cy="2620551"/>
          </a:xfrm>
          <a:custGeom>
            <a:avLst/>
            <a:gdLst/>
            <a:ahLst/>
            <a:cxnLst/>
            <a:rect l="l" t="t" r="r" b="b"/>
            <a:pathLst>
              <a:path w="1965414" h="2620551">
                <a:moveTo>
                  <a:pt x="0" y="0"/>
                </a:moveTo>
                <a:lnTo>
                  <a:pt x="1965414" y="0"/>
                </a:lnTo>
                <a:lnTo>
                  <a:pt x="1965414" y="2620551"/>
                </a:lnTo>
                <a:lnTo>
                  <a:pt x="0" y="262055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359407"/>
            <a:ext cx="15653720" cy="669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0"/>
              </a:lnSpc>
            </a:pPr>
            <a:r>
              <a:rPr lang="en-US" sz="47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Presenter Theresa Knapp</a:t>
            </a:r>
          </a:p>
        </p:txBody>
      </p:sp>
      <p:sp>
        <p:nvSpPr>
          <p:cNvPr id="11" name="Freeform 11"/>
          <p:cNvSpPr/>
          <p:nvPr/>
        </p:nvSpPr>
        <p:spPr>
          <a:xfrm>
            <a:off x="1141217" y="895935"/>
            <a:ext cx="4575455" cy="4575455"/>
          </a:xfrm>
          <a:custGeom>
            <a:avLst/>
            <a:gdLst/>
            <a:ahLst/>
            <a:cxnLst/>
            <a:rect l="l" t="t" r="r" b="b"/>
            <a:pathLst>
              <a:path w="4575455" h="4575455">
                <a:moveTo>
                  <a:pt x="0" y="0"/>
                </a:moveTo>
                <a:lnTo>
                  <a:pt x="4575454" y="0"/>
                </a:lnTo>
                <a:lnTo>
                  <a:pt x="4575454" y="4575454"/>
                </a:lnTo>
                <a:lnTo>
                  <a:pt x="0" y="45754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203663" y="2606576"/>
            <a:ext cx="6765131" cy="5073848"/>
          </a:xfrm>
          <a:custGeom>
            <a:avLst/>
            <a:gdLst/>
            <a:ahLst/>
            <a:cxnLst/>
            <a:rect l="l" t="t" r="r" b="b"/>
            <a:pathLst>
              <a:path w="6765131" h="5073848">
                <a:moveTo>
                  <a:pt x="0" y="0"/>
                </a:moveTo>
                <a:lnTo>
                  <a:pt x="6765131" y="0"/>
                </a:lnTo>
                <a:lnTo>
                  <a:pt x="6765131" y="5073848"/>
                </a:lnTo>
                <a:lnTo>
                  <a:pt x="0" y="507384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 rot="5400000">
            <a:off x="7706192" y="2996264"/>
            <a:ext cx="4676976" cy="3507732"/>
          </a:xfrm>
          <a:custGeom>
            <a:avLst/>
            <a:gdLst/>
            <a:ahLst/>
            <a:cxnLst/>
            <a:rect l="l" t="t" r="r" b="b"/>
            <a:pathLst>
              <a:path w="4676976" h="3507732">
                <a:moveTo>
                  <a:pt x="0" y="0"/>
                </a:moveTo>
                <a:lnTo>
                  <a:pt x="4676976" y="0"/>
                </a:lnTo>
                <a:lnTo>
                  <a:pt x="4676976" y="3507733"/>
                </a:lnTo>
                <a:lnTo>
                  <a:pt x="0" y="350773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120566" y="5737257"/>
            <a:ext cx="4858555" cy="3643916"/>
          </a:xfrm>
          <a:custGeom>
            <a:avLst/>
            <a:gdLst/>
            <a:ahLst/>
            <a:cxnLst/>
            <a:rect l="l" t="t" r="r" b="b"/>
            <a:pathLst>
              <a:path w="4858555" h="3643916">
                <a:moveTo>
                  <a:pt x="0" y="0"/>
                </a:moveTo>
                <a:lnTo>
                  <a:pt x="4858555" y="0"/>
                </a:lnTo>
                <a:lnTo>
                  <a:pt x="4858555" y="3643916"/>
                </a:lnTo>
                <a:lnTo>
                  <a:pt x="0" y="364391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317140" y="826047"/>
            <a:ext cx="15653720" cy="158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56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2 Cont: Keys to Success</a:t>
            </a:r>
          </a:p>
          <a:p>
            <a:pPr algn="ctr">
              <a:lnSpc>
                <a:spcPts val="6160"/>
              </a:lnSpc>
            </a:pPr>
            <a:endParaRPr lang="en-US" sz="5600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</p:spTree>
  </p:cSld>
  <p:clrMapOvr>
    <a:masterClrMapping/>
  </p:clrMapOvr>
  <p:transition>
    <p:circl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77" y="119342"/>
            <a:ext cx="18167523" cy="11504606"/>
          </a:xfrm>
          <a:custGeom>
            <a:avLst/>
            <a:gdLst/>
            <a:ahLst/>
            <a:cxnLst/>
            <a:rect l="l" t="t" r="r" b="b"/>
            <a:pathLst>
              <a:path w="18167523" h="11504606">
                <a:moveTo>
                  <a:pt x="0" y="0"/>
                </a:moveTo>
                <a:lnTo>
                  <a:pt x="18167523" y="0"/>
                </a:lnTo>
                <a:lnTo>
                  <a:pt x="18167523" y="11504606"/>
                </a:lnTo>
                <a:lnTo>
                  <a:pt x="0" y="11504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18" b="-92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27394" y="549129"/>
            <a:ext cx="3554036" cy="3032680"/>
          </a:xfrm>
          <a:custGeom>
            <a:avLst/>
            <a:gdLst/>
            <a:ahLst/>
            <a:cxnLst/>
            <a:rect l="l" t="t" r="r" b="b"/>
            <a:pathLst>
              <a:path w="3554036" h="3032680">
                <a:moveTo>
                  <a:pt x="0" y="0"/>
                </a:moveTo>
                <a:lnTo>
                  <a:pt x="3554036" y="0"/>
                </a:lnTo>
                <a:lnTo>
                  <a:pt x="3554036" y="3032680"/>
                </a:lnTo>
                <a:lnTo>
                  <a:pt x="0" y="3032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659863" y="4219984"/>
            <a:ext cx="13506006" cy="5363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517"/>
              </a:lnSpc>
            </a:pPr>
            <a:r>
              <a:rPr lang="en-US" sz="16896">
                <a:solidFill>
                  <a:srgbClr val="7ED957"/>
                </a:solidFill>
                <a:latin typeface="Gladiola"/>
                <a:ea typeface="Gladiola"/>
                <a:cs typeface="Gladiola"/>
                <a:sym typeface="Gladiola"/>
              </a:rPr>
              <a:t>Reconnecting with the joy of teaching</a:t>
            </a:r>
          </a:p>
        </p:txBody>
      </p:sp>
    </p:spTree>
  </p:cSld>
  <p:clrMapOvr>
    <a:masterClrMapping/>
  </p:clrMapOvr>
  <p:transition>
    <p:circl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1388982" y="2057400"/>
            <a:ext cx="5215509" cy="8229600"/>
          </a:xfrm>
          <a:custGeom>
            <a:avLst/>
            <a:gdLst/>
            <a:ahLst/>
            <a:cxnLst/>
            <a:rect l="l" t="t" r="r" b="b"/>
            <a:pathLst>
              <a:path w="5215509" h="8229600">
                <a:moveTo>
                  <a:pt x="0" y="0"/>
                </a:moveTo>
                <a:lnTo>
                  <a:pt x="5215509" y="0"/>
                </a:lnTo>
                <a:lnTo>
                  <a:pt x="5215509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953085"/>
            <a:ext cx="15653720" cy="22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3: Authentic Learning</a:t>
            </a:r>
          </a:p>
          <a:p>
            <a:pPr algn="ctr">
              <a:lnSpc>
                <a:spcPts val="8800"/>
              </a:lnSpc>
            </a:pPr>
            <a:endParaRPr lang="en-US" sz="8000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87936" y="2796086"/>
            <a:ext cx="10201046" cy="6014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Students are in charge.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Pick subjects that help students showcase their learned skills that encompass IEP goals.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Use these lessons as formative assessments to ensure students are retaining skills.</a:t>
            </a:r>
          </a:p>
          <a:p>
            <a:pPr marL="1036328" lvl="1" indent="-518164" algn="l">
              <a:lnSpc>
                <a:spcPts val="5280"/>
              </a:lnSpc>
              <a:buFont typeface="Arial"/>
              <a:buChar char="•"/>
            </a:pPr>
            <a:r>
              <a:rPr lang="en-US" sz="4800">
                <a:solidFill>
                  <a:srgbClr val="00A3E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Have students push into younger grade classrooms. Former teachers love to see their growth!</a:t>
            </a:r>
          </a:p>
          <a:p>
            <a:pPr algn="ctr">
              <a:lnSpc>
                <a:spcPts val="5280"/>
              </a:lnSpc>
            </a:pPr>
            <a:endParaRPr lang="en-US" sz="4800">
              <a:solidFill>
                <a:srgbClr val="00A3E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circl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098179" y="2735826"/>
            <a:ext cx="4091641" cy="5455522"/>
          </a:xfrm>
          <a:custGeom>
            <a:avLst/>
            <a:gdLst/>
            <a:ahLst/>
            <a:cxnLst/>
            <a:rect l="l" t="t" r="r" b="b"/>
            <a:pathLst>
              <a:path w="4091641" h="5455522">
                <a:moveTo>
                  <a:pt x="0" y="0"/>
                </a:moveTo>
                <a:lnTo>
                  <a:pt x="4091642" y="0"/>
                </a:lnTo>
                <a:lnTo>
                  <a:pt x="4091642" y="5455522"/>
                </a:lnTo>
                <a:lnTo>
                  <a:pt x="0" y="545552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2170025" y="2735826"/>
            <a:ext cx="4034340" cy="5379120"/>
          </a:xfrm>
          <a:custGeom>
            <a:avLst/>
            <a:gdLst/>
            <a:ahLst/>
            <a:cxnLst/>
            <a:rect l="l" t="t" r="r" b="b"/>
            <a:pathLst>
              <a:path w="4034340" h="5379120">
                <a:moveTo>
                  <a:pt x="0" y="0"/>
                </a:moveTo>
                <a:lnTo>
                  <a:pt x="4034340" y="0"/>
                </a:lnTo>
                <a:lnTo>
                  <a:pt x="4034340" y="5379120"/>
                </a:lnTo>
                <a:lnTo>
                  <a:pt x="0" y="53791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17140" y="953085"/>
            <a:ext cx="15653720" cy="10547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30"/>
              </a:lnSpc>
            </a:pPr>
            <a:r>
              <a:rPr lang="en-US" sz="73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3: Student Led Literacy Centers</a:t>
            </a:r>
          </a:p>
        </p:txBody>
      </p:sp>
      <p:sp>
        <p:nvSpPr>
          <p:cNvPr id="12" name="Freeform 12"/>
          <p:cNvSpPr/>
          <p:nvPr/>
        </p:nvSpPr>
        <p:spPr>
          <a:xfrm>
            <a:off x="11772305" y="3928963"/>
            <a:ext cx="5047696" cy="4700666"/>
          </a:xfrm>
          <a:custGeom>
            <a:avLst/>
            <a:gdLst/>
            <a:ahLst/>
            <a:cxnLst/>
            <a:rect l="l" t="t" r="r" b="b"/>
            <a:pathLst>
              <a:path w="5047696" h="4700666">
                <a:moveTo>
                  <a:pt x="0" y="0"/>
                </a:moveTo>
                <a:lnTo>
                  <a:pt x="5047696" y="0"/>
                </a:lnTo>
                <a:lnTo>
                  <a:pt x="5047696" y="4700666"/>
                </a:lnTo>
                <a:lnTo>
                  <a:pt x="0" y="47006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869946" y="2490118"/>
            <a:ext cx="7563192" cy="5672394"/>
          </a:xfrm>
          <a:custGeom>
            <a:avLst/>
            <a:gdLst/>
            <a:ahLst/>
            <a:cxnLst/>
            <a:rect l="l" t="t" r="r" b="b"/>
            <a:pathLst>
              <a:path w="7563192" h="5672394">
                <a:moveTo>
                  <a:pt x="0" y="0"/>
                </a:moveTo>
                <a:lnTo>
                  <a:pt x="7563192" y="0"/>
                </a:lnTo>
                <a:lnTo>
                  <a:pt x="7563192" y="5672394"/>
                </a:lnTo>
                <a:lnTo>
                  <a:pt x="0" y="567239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4374954" y="2661489"/>
            <a:ext cx="816091" cy="816091"/>
          </a:xfrm>
          <a:custGeom>
            <a:avLst/>
            <a:gdLst/>
            <a:ahLst/>
            <a:cxnLst/>
            <a:rect l="l" t="t" r="r" b="b"/>
            <a:pathLst>
              <a:path w="816091" h="816091">
                <a:moveTo>
                  <a:pt x="0" y="0"/>
                </a:moveTo>
                <a:lnTo>
                  <a:pt x="816092" y="0"/>
                </a:lnTo>
                <a:lnTo>
                  <a:pt x="816092" y="816091"/>
                </a:lnTo>
                <a:lnTo>
                  <a:pt x="0" y="81609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690218" y="949325"/>
            <a:ext cx="15653720" cy="22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3: Small Group Read Aloud</a:t>
            </a:r>
          </a:p>
          <a:p>
            <a:pPr algn="ctr">
              <a:lnSpc>
                <a:spcPts val="8800"/>
              </a:lnSpc>
            </a:pPr>
            <a:endParaRPr lang="en-US" sz="8000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12" name="Freeform 12"/>
          <p:cNvSpPr/>
          <p:nvPr/>
        </p:nvSpPr>
        <p:spPr>
          <a:xfrm flipH="1">
            <a:off x="10610351" y="3956414"/>
            <a:ext cx="5145167" cy="2739801"/>
          </a:xfrm>
          <a:custGeom>
            <a:avLst/>
            <a:gdLst/>
            <a:ahLst/>
            <a:cxnLst/>
            <a:rect l="l" t="t" r="r" b="b"/>
            <a:pathLst>
              <a:path w="5145167" h="2739801">
                <a:moveTo>
                  <a:pt x="5145166" y="0"/>
                </a:moveTo>
                <a:lnTo>
                  <a:pt x="0" y="0"/>
                </a:lnTo>
                <a:lnTo>
                  <a:pt x="0" y="2739801"/>
                </a:lnTo>
                <a:lnTo>
                  <a:pt x="5145166" y="2739801"/>
                </a:lnTo>
                <a:lnTo>
                  <a:pt x="5145166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77" y="119342"/>
            <a:ext cx="18167523" cy="11504606"/>
          </a:xfrm>
          <a:custGeom>
            <a:avLst/>
            <a:gdLst/>
            <a:ahLst/>
            <a:cxnLst/>
            <a:rect l="l" t="t" r="r" b="b"/>
            <a:pathLst>
              <a:path w="18167523" h="11504606">
                <a:moveTo>
                  <a:pt x="0" y="0"/>
                </a:moveTo>
                <a:lnTo>
                  <a:pt x="18167523" y="0"/>
                </a:lnTo>
                <a:lnTo>
                  <a:pt x="18167523" y="11504606"/>
                </a:lnTo>
                <a:lnTo>
                  <a:pt x="0" y="11504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18" b="-92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27394" y="549129"/>
            <a:ext cx="3554036" cy="3032680"/>
          </a:xfrm>
          <a:custGeom>
            <a:avLst/>
            <a:gdLst/>
            <a:ahLst/>
            <a:cxnLst/>
            <a:rect l="l" t="t" r="r" b="b"/>
            <a:pathLst>
              <a:path w="3554036" h="3032680">
                <a:moveTo>
                  <a:pt x="0" y="0"/>
                </a:moveTo>
                <a:lnTo>
                  <a:pt x="3554036" y="0"/>
                </a:lnTo>
                <a:lnTo>
                  <a:pt x="3554036" y="3032680"/>
                </a:lnTo>
                <a:lnTo>
                  <a:pt x="0" y="3032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5431431" y="1485900"/>
            <a:ext cx="8501313" cy="257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65"/>
              </a:lnSpc>
            </a:pPr>
            <a:r>
              <a:rPr lang="en-US" sz="11957">
                <a:solidFill>
                  <a:srgbClr val="FFD400"/>
                </a:solidFill>
                <a:latin typeface="Gladiola"/>
                <a:ea typeface="Gladiola"/>
                <a:cs typeface="Gladiola"/>
                <a:sym typeface="Gladiola"/>
              </a:rPr>
              <a:t>Reimaging</a:t>
            </a:r>
          </a:p>
          <a:p>
            <a:pPr algn="ctr">
              <a:lnSpc>
                <a:spcPts val="9565"/>
              </a:lnSpc>
            </a:pPr>
            <a:r>
              <a:rPr lang="en-US" sz="11957">
                <a:solidFill>
                  <a:srgbClr val="FFD400"/>
                </a:solidFill>
                <a:latin typeface="Gladiola"/>
                <a:ea typeface="Gladiola"/>
                <a:cs typeface="Gladiola"/>
                <a:sym typeface="Gladiola"/>
              </a:rPr>
              <a:t>Education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32631" y="6048346"/>
            <a:ext cx="8800113" cy="26693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01"/>
              </a:lnSpc>
            </a:pPr>
            <a:r>
              <a:rPr lang="en-US" sz="12377">
                <a:solidFill>
                  <a:srgbClr val="9578AA"/>
                </a:solidFill>
                <a:latin typeface="Gladiola"/>
                <a:ea typeface="Gladiola"/>
                <a:cs typeface="Gladiola"/>
                <a:sym typeface="Gladiola"/>
              </a:rPr>
              <a:t>Empowering Students</a:t>
            </a:r>
          </a:p>
        </p:txBody>
      </p:sp>
    </p:spTree>
  </p:cSld>
  <p:clrMapOvr>
    <a:masterClrMapping/>
  </p:clrMapOvr>
  <p:transition>
    <p:circl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4: Student Agency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83088" y="2764920"/>
            <a:ext cx="9312697" cy="61565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16"/>
              </a:lnSpc>
            </a:pPr>
            <a:r>
              <a:rPr lang="en-US" sz="6196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 Led Conferences</a:t>
            </a:r>
          </a:p>
          <a:p>
            <a:pPr marL="752578" lvl="1" indent="-376289" algn="l">
              <a:lnSpc>
                <a:spcPts val="3834"/>
              </a:lnSpc>
              <a:buFont typeface="Arial"/>
              <a:buChar char="•"/>
            </a:pPr>
            <a:r>
              <a:rPr lang="en-US" sz="3485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Virtual and In Person Conferences</a:t>
            </a:r>
          </a:p>
          <a:p>
            <a:pPr marL="752578" lvl="1" indent="-376289" algn="l">
              <a:lnSpc>
                <a:spcPts val="3834"/>
              </a:lnSpc>
              <a:buFont typeface="Arial"/>
              <a:buChar char="•"/>
            </a:pPr>
            <a:r>
              <a:rPr lang="en-US" sz="3485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Step by Step Script for Students</a:t>
            </a:r>
          </a:p>
          <a:p>
            <a:pPr marL="752578" lvl="1" indent="-376289" algn="l">
              <a:lnSpc>
                <a:spcPts val="3834"/>
              </a:lnSpc>
              <a:buFont typeface="Arial"/>
              <a:buChar char="•"/>
            </a:pPr>
            <a:r>
              <a:rPr lang="en-US" sz="3485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Practice sessions with peers provided practice with language skills and executive functioning skills</a:t>
            </a:r>
          </a:p>
          <a:p>
            <a:pPr marL="752578" lvl="1" indent="-376289" algn="l">
              <a:lnSpc>
                <a:spcPts val="3834"/>
              </a:lnSpc>
              <a:buFont typeface="Arial"/>
              <a:buChar char="•"/>
            </a:pPr>
            <a:r>
              <a:rPr lang="en-US" sz="3485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Shared IEP binders with parents and discussed progress with goals</a:t>
            </a:r>
          </a:p>
          <a:p>
            <a:pPr marL="752578" lvl="1" indent="-376289" algn="l">
              <a:lnSpc>
                <a:spcPts val="3834"/>
              </a:lnSpc>
              <a:buFont typeface="Arial"/>
              <a:buChar char="•"/>
            </a:pPr>
            <a:r>
              <a:rPr lang="en-US" sz="3485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The next year, used digital portfolios to share with parents</a:t>
            </a:r>
          </a:p>
          <a:p>
            <a:pPr marL="752578" lvl="1" indent="-376289" algn="l">
              <a:lnSpc>
                <a:spcPts val="3834"/>
              </a:lnSpc>
              <a:buFont typeface="Arial"/>
              <a:buChar char="•"/>
            </a:pPr>
            <a:r>
              <a:rPr lang="en-US" sz="3485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Discussed future goals and the help they needed to reach those goals</a:t>
            </a:r>
          </a:p>
          <a:p>
            <a:pPr algn="l">
              <a:lnSpc>
                <a:spcPts val="3834"/>
              </a:lnSpc>
            </a:pPr>
            <a:endParaRPr lang="en-US" sz="3485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566054" y="2524282"/>
            <a:ext cx="3949346" cy="6868427"/>
          </a:xfrm>
          <a:custGeom>
            <a:avLst/>
            <a:gdLst/>
            <a:ahLst/>
            <a:cxnLst/>
            <a:rect l="l" t="t" r="r" b="b"/>
            <a:pathLst>
              <a:path w="3949346" h="6868427">
                <a:moveTo>
                  <a:pt x="0" y="0"/>
                </a:moveTo>
                <a:lnTo>
                  <a:pt x="3949346" y="0"/>
                </a:lnTo>
                <a:lnTo>
                  <a:pt x="3949346" y="6868427"/>
                </a:lnTo>
                <a:lnTo>
                  <a:pt x="0" y="68684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3162231" y="2978567"/>
            <a:ext cx="3808629" cy="3546786"/>
          </a:xfrm>
          <a:custGeom>
            <a:avLst/>
            <a:gdLst/>
            <a:ahLst/>
            <a:cxnLst/>
            <a:rect l="l" t="t" r="r" b="b"/>
            <a:pathLst>
              <a:path w="3808629" h="3546786">
                <a:moveTo>
                  <a:pt x="0" y="0"/>
                </a:moveTo>
                <a:lnTo>
                  <a:pt x="3808629" y="0"/>
                </a:lnTo>
                <a:lnTo>
                  <a:pt x="3808629" y="3546786"/>
                </a:lnTo>
                <a:lnTo>
                  <a:pt x="0" y="35467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849671" y="2535106"/>
            <a:ext cx="8435252" cy="6723194"/>
          </a:xfrm>
          <a:custGeom>
            <a:avLst/>
            <a:gdLst/>
            <a:ahLst/>
            <a:cxnLst/>
            <a:rect l="l" t="t" r="r" b="b"/>
            <a:pathLst>
              <a:path w="8435252" h="6723194">
                <a:moveTo>
                  <a:pt x="0" y="0"/>
                </a:moveTo>
                <a:lnTo>
                  <a:pt x="8435252" y="0"/>
                </a:lnTo>
                <a:lnTo>
                  <a:pt x="8435252" y="6723194"/>
                </a:lnTo>
                <a:lnTo>
                  <a:pt x="0" y="672319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4: Student Agency</a:t>
            </a:r>
          </a:p>
        </p:txBody>
      </p:sp>
    </p:spTree>
  </p:cSld>
  <p:clrMapOvr>
    <a:masterClrMapping/>
  </p:clrMapOvr>
  <p:transition>
    <p:circl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175134" y="741640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Step 4: Student Agency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43621" y="2468792"/>
            <a:ext cx="12324032" cy="66394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8"/>
              </a:lnSpc>
            </a:pPr>
            <a:r>
              <a:rPr lang="en-US" sz="66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Helping Parents Foster Agency</a:t>
            </a:r>
          </a:p>
          <a:p>
            <a:pPr marL="813556" lvl="1" indent="-406778" algn="l">
              <a:lnSpc>
                <a:spcPts val="4145"/>
              </a:lnSpc>
              <a:buFont typeface="Arial"/>
              <a:buChar char="•"/>
            </a:pPr>
            <a:r>
              <a:rPr lang="en-US" sz="3768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Discussed how to Talk about IEPs, 504s and Differences with Their Children</a:t>
            </a:r>
          </a:p>
          <a:p>
            <a:pPr marL="813556" lvl="1" indent="-406778" algn="l">
              <a:lnSpc>
                <a:spcPts val="4145"/>
              </a:lnSpc>
              <a:buFont typeface="Arial"/>
              <a:buChar char="•"/>
            </a:pPr>
            <a:r>
              <a:rPr lang="en-US" sz="3768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Recommended building an open relationship with their child so they feel comfortable to tell them things.  </a:t>
            </a:r>
          </a:p>
          <a:p>
            <a:pPr marL="813556" lvl="1" indent="-406778" algn="l">
              <a:lnSpc>
                <a:spcPts val="4145"/>
              </a:lnSpc>
              <a:buFont typeface="Arial"/>
              <a:buChar char="•"/>
            </a:pPr>
            <a:r>
              <a:rPr lang="en-US" sz="3768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Conversation starters can be: What do you need in school? What is going great in school? What is a struggle?</a:t>
            </a:r>
          </a:p>
          <a:p>
            <a:pPr marL="813556" lvl="1" indent="-406778" algn="l">
              <a:lnSpc>
                <a:spcPts val="4145"/>
              </a:lnSpc>
              <a:buFont typeface="Arial"/>
              <a:buChar char="•"/>
            </a:pPr>
            <a:r>
              <a:rPr lang="en-US" sz="3768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Use an analogy that pulls in your child’s interests- They are going to be the captain of their school journey. Or they are going to be the quarterback of their school experience.</a:t>
            </a:r>
          </a:p>
          <a:p>
            <a:pPr marL="813556" lvl="1" indent="-406778" algn="l">
              <a:lnSpc>
                <a:spcPts val="4145"/>
              </a:lnSpc>
              <a:buFont typeface="Arial"/>
              <a:buChar char="•"/>
            </a:pPr>
            <a:r>
              <a:rPr lang="en-US" sz="3768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Talk about human diversity (and neurodiversity) with children</a:t>
            </a:r>
          </a:p>
          <a:p>
            <a:pPr algn="l">
              <a:lnSpc>
                <a:spcPts val="4145"/>
              </a:lnSpc>
            </a:pPr>
            <a:endParaRPr lang="en-US" sz="3768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11" name="Freeform 11"/>
          <p:cNvSpPr/>
          <p:nvPr/>
        </p:nvSpPr>
        <p:spPr>
          <a:xfrm>
            <a:off x="14067653" y="3647469"/>
            <a:ext cx="3094738" cy="4224899"/>
          </a:xfrm>
          <a:custGeom>
            <a:avLst/>
            <a:gdLst/>
            <a:ahLst/>
            <a:cxnLst/>
            <a:rect l="l" t="t" r="r" b="b"/>
            <a:pathLst>
              <a:path w="3094738" h="4224899">
                <a:moveTo>
                  <a:pt x="0" y="0"/>
                </a:moveTo>
                <a:lnTo>
                  <a:pt x="3094739" y="0"/>
                </a:lnTo>
                <a:lnTo>
                  <a:pt x="3094739" y="4224899"/>
                </a:lnTo>
                <a:lnTo>
                  <a:pt x="0" y="422489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11435" y="322088"/>
            <a:ext cx="16805770" cy="10209030"/>
          </a:xfrm>
          <a:custGeom>
            <a:avLst/>
            <a:gdLst/>
            <a:ahLst/>
            <a:cxnLst/>
            <a:rect l="l" t="t" r="r" b="b"/>
            <a:pathLst>
              <a:path w="16805770" h="10209030">
                <a:moveTo>
                  <a:pt x="0" y="0"/>
                </a:moveTo>
                <a:lnTo>
                  <a:pt x="16805770" y="0"/>
                </a:lnTo>
                <a:lnTo>
                  <a:pt x="16805770" y="10209030"/>
                </a:lnTo>
                <a:lnTo>
                  <a:pt x="0" y="102090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837" b="-4837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14078923" y="7057402"/>
            <a:ext cx="3180377" cy="2768799"/>
          </a:xfrm>
          <a:custGeom>
            <a:avLst/>
            <a:gdLst/>
            <a:ahLst/>
            <a:cxnLst/>
            <a:rect l="l" t="t" r="r" b="b"/>
            <a:pathLst>
              <a:path w="3180377" h="2768799">
                <a:moveTo>
                  <a:pt x="0" y="0"/>
                </a:moveTo>
                <a:lnTo>
                  <a:pt x="3180377" y="0"/>
                </a:lnTo>
                <a:lnTo>
                  <a:pt x="3180377" y="2768798"/>
                </a:lnTo>
                <a:lnTo>
                  <a:pt x="0" y="27687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236539" y="3092821"/>
            <a:ext cx="12719447" cy="4739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66674" lvl="1" indent="-583337" algn="l">
              <a:lnSpc>
                <a:spcPts val="7565"/>
              </a:lnSpc>
              <a:buAutoNum type="arabicPeriod"/>
            </a:pPr>
            <a:r>
              <a:rPr lang="en-US" sz="5403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Introduce one new idea a quarter</a:t>
            </a:r>
          </a:p>
          <a:p>
            <a:pPr marL="1166674" lvl="1" indent="-583337" algn="l">
              <a:lnSpc>
                <a:spcPts val="7565"/>
              </a:lnSpc>
              <a:buAutoNum type="arabicPeriod"/>
            </a:pPr>
            <a:r>
              <a:rPr lang="en-US" sz="5403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is the easiest thing for you to start with?</a:t>
            </a:r>
          </a:p>
          <a:p>
            <a:pPr marL="1166674" lvl="1" indent="-583337" algn="l">
              <a:lnSpc>
                <a:spcPts val="7565"/>
              </a:lnSpc>
              <a:buAutoNum type="arabicPeriod"/>
            </a:pPr>
            <a:r>
              <a:rPr lang="en-US" sz="5403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Is their a colleague or parent that could help you?</a:t>
            </a:r>
          </a:p>
          <a:p>
            <a:pPr marL="1166674" lvl="1" indent="-583337" algn="l">
              <a:lnSpc>
                <a:spcPts val="7565"/>
              </a:lnSpc>
              <a:buAutoNum type="arabicPeriod"/>
            </a:pPr>
            <a:r>
              <a:rPr lang="en-US" sz="5403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Give yourself grace if things don’t work out well</a:t>
            </a:r>
          </a:p>
          <a:p>
            <a:pPr marL="1166674" lvl="1" indent="-583337" algn="l">
              <a:lnSpc>
                <a:spcPts val="7565"/>
              </a:lnSpc>
              <a:spcBef>
                <a:spcPct val="0"/>
              </a:spcBef>
              <a:buAutoNum type="arabicPeriod"/>
            </a:pPr>
            <a:r>
              <a:rPr lang="en-US" sz="5403">
                <a:solidFill>
                  <a:srgbClr val="FFFFFF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Get input from students, parents, coworkers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63961" y="1349211"/>
            <a:ext cx="16230600" cy="12871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24"/>
              </a:lnSpc>
            </a:pPr>
            <a:r>
              <a:rPr lang="en-US" sz="12320">
                <a:solidFill>
                  <a:srgbClr val="FED5FF"/>
                </a:solidFill>
                <a:latin typeface="Genty"/>
                <a:ea typeface="Genty"/>
                <a:cs typeface="Genty"/>
                <a:sym typeface="Genty"/>
              </a:rPr>
              <a:t>Some Advice</a:t>
            </a:r>
          </a:p>
        </p:txBody>
      </p:sp>
    </p:spTree>
  </p:cSld>
  <p:clrMapOvr>
    <a:masterClrMapping/>
  </p:clrMapOvr>
  <p:transition>
    <p:circl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84358" y="1730542"/>
            <a:ext cx="4732020" cy="8229600"/>
          </a:xfrm>
          <a:custGeom>
            <a:avLst/>
            <a:gdLst/>
            <a:ahLst/>
            <a:cxnLst/>
            <a:rect l="l" t="t" r="r" b="b"/>
            <a:pathLst>
              <a:path w="4732020" h="8229600">
                <a:moveTo>
                  <a:pt x="0" y="0"/>
                </a:moveTo>
                <a:lnTo>
                  <a:pt x="4732020" y="0"/>
                </a:lnTo>
                <a:lnTo>
                  <a:pt x="473202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953085"/>
            <a:ext cx="15653720" cy="22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Whose in the Room?</a:t>
            </a:r>
          </a:p>
          <a:p>
            <a:pPr algn="ctr">
              <a:lnSpc>
                <a:spcPts val="8800"/>
              </a:lnSpc>
            </a:pPr>
            <a:endParaRPr lang="en-US" sz="8000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144753" y="3380790"/>
            <a:ext cx="9617878" cy="6234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81759" lvl="1" indent="-690880" algn="l">
              <a:lnSpc>
                <a:spcPts val="7039"/>
              </a:lnSpc>
              <a:buFont typeface="Arial"/>
              <a:buChar char="•"/>
            </a:pPr>
            <a:r>
              <a:rPr lang="en-US" sz="6399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Tell me your name</a:t>
            </a:r>
          </a:p>
          <a:p>
            <a:pPr marL="1381759" lvl="1" indent="-690880" algn="l">
              <a:lnSpc>
                <a:spcPts val="7039"/>
              </a:lnSpc>
              <a:buFont typeface="Arial"/>
              <a:buChar char="•"/>
            </a:pPr>
            <a:r>
              <a:rPr lang="en-US" sz="6399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Tell me your occupation</a:t>
            </a:r>
          </a:p>
          <a:p>
            <a:pPr marL="1381759" lvl="1" indent="-690880" algn="l">
              <a:lnSpc>
                <a:spcPts val="7039"/>
              </a:lnSpc>
              <a:buFont typeface="Arial"/>
              <a:buChar char="•"/>
            </a:pPr>
            <a:r>
              <a:rPr lang="en-US" sz="6399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grade level(s) do you work with?</a:t>
            </a:r>
          </a:p>
          <a:p>
            <a:pPr marL="1381759" lvl="1" indent="-690880" algn="l">
              <a:lnSpc>
                <a:spcPts val="7039"/>
              </a:lnSpc>
              <a:buFont typeface="Arial"/>
              <a:buChar char="•"/>
            </a:pPr>
            <a:r>
              <a:rPr lang="en-US" sz="6399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is your experience level with special education?</a:t>
            </a:r>
          </a:p>
          <a:p>
            <a:pPr algn="just">
              <a:lnSpc>
                <a:spcPts val="7039"/>
              </a:lnSpc>
            </a:pPr>
            <a:endParaRPr lang="en-US" sz="6399">
              <a:solidFill>
                <a:srgbClr val="ED8B00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circl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2187" y="162025"/>
            <a:ext cx="18646638" cy="12116485"/>
          </a:xfrm>
          <a:custGeom>
            <a:avLst/>
            <a:gdLst/>
            <a:ahLst/>
            <a:cxnLst/>
            <a:rect l="l" t="t" r="r" b="b"/>
            <a:pathLst>
              <a:path w="18646638" h="12116485">
                <a:moveTo>
                  <a:pt x="0" y="0"/>
                </a:moveTo>
                <a:lnTo>
                  <a:pt x="18646638" y="0"/>
                </a:lnTo>
                <a:lnTo>
                  <a:pt x="18646638" y="12116485"/>
                </a:lnTo>
                <a:lnTo>
                  <a:pt x="0" y="121164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968" b="-3692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6013448" y="176590"/>
            <a:ext cx="11825611" cy="12861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Turn and Talk:</a:t>
            </a:r>
          </a:p>
          <a:p>
            <a:pPr algn="ctr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312E26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Where you want to start with your special education journey?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5600">
              <a:solidFill>
                <a:srgbClr val="312E26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1122678" lvl="1" indent="-561339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AE2573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Kid Friendly IEP Goals</a:t>
            </a:r>
          </a:p>
          <a:p>
            <a:pPr marL="1122678" lvl="1" indent="-561339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7ED95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AUTHENTIC LEARNING</a:t>
            </a:r>
          </a:p>
          <a:p>
            <a:pPr marL="1122678" lvl="1" indent="-561339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E4002B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Explaining IEPs and Special Education to Students</a:t>
            </a:r>
          </a:p>
          <a:p>
            <a:pPr marL="1122678" lvl="1" indent="-561339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SEL Lessons</a:t>
            </a:r>
          </a:p>
          <a:p>
            <a:pPr marL="1122678" lvl="1" indent="-561339" algn="l">
              <a:lnSpc>
                <a:spcPts val="7279"/>
              </a:lnSpc>
              <a:buFont typeface="Arial"/>
              <a:buChar char="•"/>
            </a:pPr>
            <a:r>
              <a:rPr lang="en-US" sz="5199">
                <a:solidFill>
                  <a:srgbClr val="9578AA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Students Tracking IEP Goals</a:t>
            </a: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5199">
              <a:solidFill>
                <a:srgbClr val="9578AA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5199">
              <a:solidFill>
                <a:srgbClr val="9578AA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ctr">
              <a:lnSpc>
                <a:spcPts val="8679"/>
              </a:lnSpc>
              <a:spcBef>
                <a:spcPct val="0"/>
              </a:spcBef>
            </a:pPr>
            <a:endParaRPr lang="en-US" sz="5199">
              <a:solidFill>
                <a:srgbClr val="9578AA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72187" y="162025"/>
            <a:ext cx="6079218" cy="6830582"/>
          </a:xfrm>
          <a:custGeom>
            <a:avLst/>
            <a:gdLst/>
            <a:ahLst/>
            <a:cxnLst/>
            <a:rect l="l" t="t" r="r" b="b"/>
            <a:pathLst>
              <a:path w="6079218" h="6830582">
                <a:moveTo>
                  <a:pt x="0" y="0"/>
                </a:moveTo>
                <a:lnTo>
                  <a:pt x="6079217" y="0"/>
                </a:lnTo>
                <a:lnTo>
                  <a:pt x="6079217" y="6830581"/>
                </a:lnTo>
                <a:lnTo>
                  <a:pt x="0" y="68305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circl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28800" y="1028700"/>
            <a:ext cx="14630400" cy="8229600"/>
          </a:xfrm>
          <a:custGeom>
            <a:avLst/>
            <a:gdLst/>
            <a:ahLst/>
            <a:cxnLst/>
            <a:rect l="l" t="t" r="r" b="b"/>
            <a:pathLst>
              <a:path w="14630400" h="8229600">
                <a:moveTo>
                  <a:pt x="0" y="0"/>
                </a:moveTo>
                <a:lnTo>
                  <a:pt x="14630400" y="0"/>
                </a:lnTo>
                <a:lnTo>
                  <a:pt x="146304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7600650" y="2655808"/>
            <a:ext cx="8449860" cy="5156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23"/>
              </a:lnSpc>
            </a:pPr>
            <a:r>
              <a:rPr lang="en-US" sz="10125">
                <a:solidFill>
                  <a:srgbClr val="FFFFFF"/>
                </a:solidFill>
                <a:latin typeface="Chewy"/>
                <a:ea typeface="Chewy"/>
                <a:cs typeface="Chewy"/>
                <a:sym typeface="Chewy"/>
              </a:rPr>
              <a:t>Planning</a:t>
            </a:r>
          </a:p>
          <a:p>
            <a:pPr algn="ctr">
              <a:lnSpc>
                <a:spcPts val="10023"/>
              </a:lnSpc>
            </a:pPr>
            <a:r>
              <a:rPr lang="en-US" sz="10125">
                <a:solidFill>
                  <a:srgbClr val="FFFFFF"/>
                </a:solidFill>
                <a:latin typeface="Chewy"/>
                <a:ea typeface="Chewy"/>
                <a:cs typeface="Chewy"/>
                <a:sym typeface="Chewy"/>
              </a:rPr>
              <a:t>Exploring Collaborating Time</a:t>
            </a:r>
          </a:p>
        </p:txBody>
      </p:sp>
    </p:spTree>
  </p:cSld>
  <p:clrMapOvr>
    <a:masterClrMapping/>
  </p:clrMapOvr>
  <p:transition>
    <p:circl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H="1">
            <a:off x="1763749" y="2844366"/>
            <a:ext cx="5825185" cy="6005345"/>
          </a:xfrm>
          <a:custGeom>
            <a:avLst/>
            <a:gdLst/>
            <a:ahLst/>
            <a:cxnLst/>
            <a:rect l="l" t="t" r="r" b="b"/>
            <a:pathLst>
              <a:path w="5825185" h="6005345">
                <a:moveTo>
                  <a:pt x="5825185" y="0"/>
                </a:moveTo>
                <a:lnTo>
                  <a:pt x="0" y="0"/>
                </a:lnTo>
                <a:lnTo>
                  <a:pt x="0" y="6005345"/>
                </a:lnTo>
                <a:lnTo>
                  <a:pt x="5825185" y="6005345"/>
                </a:lnTo>
                <a:lnTo>
                  <a:pt x="582518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735529"/>
            <a:ext cx="15653720" cy="1087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60"/>
              </a:lnSpc>
            </a:pPr>
            <a:r>
              <a:rPr lang="en-US" sz="76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Wrap Up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510057" y="2872941"/>
            <a:ext cx="9838457" cy="250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71545" lvl="1" indent="-485773" algn="l">
              <a:lnSpc>
                <a:spcPts val="4949"/>
              </a:lnSpc>
              <a:buAutoNum type="arabicPeriod"/>
            </a:pPr>
            <a:r>
              <a:rPr lang="en-US" sz="4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Help Students develop a sense of purpose.</a:t>
            </a:r>
          </a:p>
          <a:p>
            <a:pPr marL="971545" lvl="1" indent="-485773" algn="l">
              <a:lnSpc>
                <a:spcPts val="4949"/>
              </a:lnSpc>
              <a:buAutoNum type="arabicPeriod"/>
            </a:pPr>
            <a:r>
              <a:rPr lang="en-US" sz="4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Get students more involved in their learning.</a:t>
            </a:r>
          </a:p>
          <a:p>
            <a:pPr marL="971545" lvl="1" indent="-485773" algn="l">
              <a:lnSpc>
                <a:spcPts val="4949"/>
              </a:lnSpc>
              <a:buAutoNum type="arabicPeriod"/>
            </a:pPr>
            <a:r>
              <a:rPr lang="en-US" sz="44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Provide opportunities for positive learning experiences at school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168905" y="6141659"/>
            <a:ext cx="7718317" cy="36916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48"/>
              </a:lnSpc>
              <a:spcBef>
                <a:spcPct val="0"/>
              </a:spcBef>
            </a:pPr>
            <a:r>
              <a:rPr lang="en-US" sz="3534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Thank You </a:t>
            </a:r>
          </a:p>
          <a:p>
            <a:pPr algn="ctr">
              <a:lnSpc>
                <a:spcPts val="4948"/>
              </a:lnSpc>
              <a:spcBef>
                <a:spcPct val="0"/>
              </a:spcBef>
            </a:pPr>
            <a:r>
              <a:rPr lang="en-US" sz="3534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for Coming Today!! </a:t>
            </a:r>
          </a:p>
          <a:p>
            <a:pPr algn="ctr">
              <a:lnSpc>
                <a:spcPts val="4948"/>
              </a:lnSpc>
              <a:spcBef>
                <a:spcPct val="0"/>
              </a:spcBef>
            </a:pPr>
            <a:endParaRPr lang="en-US" sz="3534">
              <a:gradFill>
                <a:gsLst>
                  <a:gs pos="0">
                    <a:srgbClr val="5170FF">
                      <a:alpha val="100000"/>
                    </a:srgbClr>
                  </a:gs>
                  <a:gs pos="100000">
                    <a:srgbClr val="FF66C4">
                      <a:alpha val="100000"/>
                    </a:srgbClr>
                  </a:gs>
                </a:gsLst>
                <a:lin ang="0"/>
              </a:gra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ctr">
              <a:lnSpc>
                <a:spcPts val="4948"/>
              </a:lnSpc>
              <a:spcBef>
                <a:spcPct val="0"/>
              </a:spcBef>
            </a:pPr>
            <a:r>
              <a:rPr lang="en-US" sz="3534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Questions/Comments/Thoughts:</a:t>
            </a:r>
          </a:p>
          <a:p>
            <a:pPr algn="ctr">
              <a:lnSpc>
                <a:spcPts val="4948"/>
              </a:lnSpc>
              <a:spcBef>
                <a:spcPct val="0"/>
              </a:spcBef>
            </a:pPr>
            <a:r>
              <a:rPr lang="en-US" sz="3534">
                <a:gradFill>
                  <a:gsLst>
                    <a:gs pos="0">
                      <a:srgbClr val="5170FF">
                        <a:alpha val="100000"/>
                      </a:srgbClr>
                    </a:gs>
                    <a:gs pos="100000">
                      <a:srgbClr val="FF66C4">
                        <a:alpha val="100000"/>
                      </a:srgbClr>
                    </a:gs>
                  </a:gsLst>
                  <a:lin ang="0"/>
                </a:gra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email me at theresa_knapp@olsd.us</a:t>
            </a:r>
          </a:p>
          <a:p>
            <a:pPr algn="ctr">
              <a:lnSpc>
                <a:spcPts val="4948"/>
              </a:lnSpc>
              <a:spcBef>
                <a:spcPct val="0"/>
              </a:spcBef>
            </a:pPr>
            <a:endParaRPr lang="en-US" sz="3534">
              <a:gradFill>
                <a:gsLst>
                  <a:gs pos="0">
                    <a:srgbClr val="5170FF">
                      <a:alpha val="100000"/>
                    </a:srgbClr>
                  </a:gs>
                  <a:gs pos="100000">
                    <a:srgbClr val="FF66C4">
                      <a:alpha val="100000"/>
                    </a:srgbClr>
                  </a:gs>
                </a:gsLst>
                <a:lin ang="0"/>
              </a:gra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circl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77" y="119342"/>
            <a:ext cx="18167523" cy="11504606"/>
          </a:xfrm>
          <a:custGeom>
            <a:avLst/>
            <a:gdLst/>
            <a:ahLst/>
            <a:cxnLst/>
            <a:rect l="l" t="t" r="r" b="b"/>
            <a:pathLst>
              <a:path w="18167523" h="11504606">
                <a:moveTo>
                  <a:pt x="0" y="0"/>
                </a:moveTo>
                <a:lnTo>
                  <a:pt x="18167523" y="0"/>
                </a:lnTo>
                <a:lnTo>
                  <a:pt x="18167523" y="11504606"/>
                </a:lnTo>
                <a:lnTo>
                  <a:pt x="0" y="11504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18" b="-92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27394" y="549129"/>
            <a:ext cx="3554036" cy="3032680"/>
          </a:xfrm>
          <a:custGeom>
            <a:avLst/>
            <a:gdLst/>
            <a:ahLst/>
            <a:cxnLst/>
            <a:rect l="l" t="t" r="r" b="b"/>
            <a:pathLst>
              <a:path w="3554036" h="3032680">
                <a:moveTo>
                  <a:pt x="0" y="0"/>
                </a:moveTo>
                <a:lnTo>
                  <a:pt x="3554036" y="0"/>
                </a:lnTo>
                <a:lnTo>
                  <a:pt x="3554036" y="3032680"/>
                </a:lnTo>
                <a:lnTo>
                  <a:pt x="0" y="3032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68341" y="4044315"/>
            <a:ext cx="13506006" cy="4086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97"/>
              </a:lnSpc>
            </a:pPr>
            <a:r>
              <a:rPr lang="en-US" sz="18996">
                <a:solidFill>
                  <a:srgbClr val="FFD400"/>
                </a:solidFill>
                <a:latin typeface="Gladiola"/>
                <a:ea typeface="Gladiola"/>
                <a:cs typeface="Gladiola"/>
                <a:sym typeface="Gladiola"/>
              </a:rPr>
              <a:t>Reimaging</a:t>
            </a:r>
          </a:p>
          <a:p>
            <a:pPr algn="ctr">
              <a:lnSpc>
                <a:spcPts val="15197"/>
              </a:lnSpc>
            </a:pPr>
            <a:r>
              <a:rPr lang="en-US" sz="18996">
                <a:solidFill>
                  <a:srgbClr val="FFD400"/>
                </a:solidFill>
                <a:latin typeface="Gladiola"/>
                <a:ea typeface="Gladiola"/>
                <a:cs typeface="Gladiola"/>
                <a:sym typeface="Gladiola"/>
              </a:rPr>
              <a:t>Education</a:t>
            </a:r>
          </a:p>
        </p:txBody>
      </p:sp>
    </p:spTree>
  </p:cSld>
  <p:clrMapOvr>
    <a:masterClrMapping/>
  </p:clrMapOvr>
  <p:transition>
    <p:circl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923362" y="4822112"/>
            <a:ext cx="4863930" cy="4863930"/>
          </a:xfrm>
          <a:custGeom>
            <a:avLst/>
            <a:gdLst/>
            <a:ahLst/>
            <a:cxnLst/>
            <a:rect l="l" t="t" r="r" b="b"/>
            <a:pathLst>
              <a:path w="4863930" h="4863930">
                <a:moveTo>
                  <a:pt x="0" y="0"/>
                </a:moveTo>
                <a:lnTo>
                  <a:pt x="4863930" y="0"/>
                </a:lnTo>
                <a:lnTo>
                  <a:pt x="4863930" y="4863929"/>
                </a:lnTo>
                <a:lnTo>
                  <a:pt x="0" y="48639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7592672" y="5783128"/>
            <a:ext cx="3102657" cy="2941897"/>
          </a:xfrm>
          <a:custGeom>
            <a:avLst/>
            <a:gdLst/>
            <a:ahLst/>
            <a:cxnLst/>
            <a:rect l="l" t="t" r="r" b="b"/>
            <a:pathLst>
              <a:path w="3102657" h="2941897">
                <a:moveTo>
                  <a:pt x="0" y="0"/>
                </a:moveTo>
                <a:lnTo>
                  <a:pt x="3102656" y="0"/>
                </a:lnTo>
                <a:lnTo>
                  <a:pt x="3102656" y="2941897"/>
                </a:lnTo>
                <a:lnTo>
                  <a:pt x="0" y="29418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12414278" y="5170014"/>
            <a:ext cx="3445593" cy="3448958"/>
          </a:xfrm>
          <a:custGeom>
            <a:avLst/>
            <a:gdLst/>
            <a:ahLst/>
            <a:cxnLst/>
            <a:rect l="l" t="t" r="r" b="b"/>
            <a:pathLst>
              <a:path w="3445593" h="3448958">
                <a:moveTo>
                  <a:pt x="0" y="0"/>
                </a:moveTo>
                <a:lnTo>
                  <a:pt x="3445594" y="0"/>
                </a:lnTo>
                <a:lnTo>
                  <a:pt x="3445594" y="3448958"/>
                </a:lnTo>
                <a:lnTo>
                  <a:pt x="0" y="3448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546431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00A3E0"/>
                </a:solidFill>
                <a:latin typeface="Norwester"/>
                <a:ea typeface="Norwester"/>
                <a:cs typeface="Norwester"/>
                <a:sym typeface="Norwester"/>
              </a:rPr>
              <a:t>My Purpose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236115" y="3488645"/>
            <a:ext cx="8274352" cy="1894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9"/>
              </a:lnSpc>
            </a:pPr>
            <a:r>
              <a:rPr lang="en-US" sz="66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From Eye Rolls and Sighs</a:t>
            </a:r>
          </a:p>
          <a:p>
            <a:pPr algn="ctr">
              <a:lnSpc>
                <a:spcPts val="7369"/>
              </a:lnSpc>
            </a:pPr>
            <a:r>
              <a:rPr lang="en-US" sz="66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 to Smiles and Skipping</a:t>
            </a:r>
          </a:p>
        </p:txBody>
      </p:sp>
    </p:spTree>
  </p:cSld>
  <p:clrMapOvr>
    <a:masterClrMapping/>
  </p:clrMapOvr>
  <p:transition>
    <p:circl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9902273" y="2936488"/>
            <a:ext cx="6831109" cy="6754259"/>
          </a:xfrm>
          <a:custGeom>
            <a:avLst/>
            <a:gdLst/>
            <a:ahLst/>
            <a:cxnLst/>
            <a:rect l="l" t="t" r="r" b="b"/>
            <a:pathLst>
              <a:path w="6831109" h="6754259">
                <a:moveTo>
                  <a:pt x="0" y="0"/>
                </a:moveTo>
                <a:lnTo>
                  <a:pt x="6831109" y="0"/>
                </a:lnTo>
                <a:lnTo>
                  <a:pt x="6831109" y="6754260"/>
                </a:lnTo>
                <a:lnTo>
                  <a:pt x="0" y="67542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14805663" y="3577931"/>
            <a:ext cx="1457878" cy="1441974"/>
          </a:xfrm>
          <a:custGeom>
            <a:avLst/>
            <a:gdLst/>
            <a:ahLst/>
            <a:cxnLst/>
            <a:rect l="l" t="t" r="r" b="b"/>
            <a:pathLst>
              <a:path w="1457878" h="1441974">
                <a:moveTo>
                  <a:pt x="0" y="0"/>
                </a:moveTo>
                <a:lnTo>
                  <a:pt x="1457878" y="0"/>
                </a:lnTo>
                <a:lnTo>
                  <a:pt x="1457878" y="1441974"/>
                </a:lnTo>
                <a:lnTo>
                  <a:pt x="0" y="14419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TextBox 11"/>
          <p:cNvSpPr txBox="1"/>
          <p:nvPr/>
        </p:nvSpPr>
        <p:spPr>
          <a:xfrm>
            <a:off x="1317140" y="953085"/>
            <a:ext cx="15653720" cy="1158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Questions to Reflect On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17140" y="2984113"/>
            <a:ext cx="7826860" cy="6014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</a:pPr>
            <a:r>
              <a:rPr lang="en-US" sz="4800">
                <a:solidFill>
                  <a:srgbClr val="E4002B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What does it mean for students with Individualized Education Plans (IEPs) to have a reimagined school experience?</a:t>
            </a:r>
          </a:p>
          <a:p>
            <a:pPr algn="ctr">
              <a:lnSpc>
                <a:spcPts val="5280"/>
              </a:lnSpc>
            </a:pPr>
            <a:endParaRPr lang="en-US" sz="4800">
              <a:solidFill>
                <a:srgbClr val="E4002B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algn="ctr">
              <a:lnSpc>
                <a:spcPts val="5280"/>
              </a:lnSpc>
            </a:pPr>
            <a:r>
              <a:rPr lang="en-US" sz="4800">
                <a:solidFill>
                  <a:srgbClr val="ED8B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How do we get students more involved so that they have a positive experience with special education services?</a:t>
            </a:r>
          </a:p>
        </p:txBody>
      </p:sp>
    </p:spTree>
  </p:cSld>
  <p:clrMapOvr>
    <a:masterClrMapping/>
  </p:clrMapOvr>
  <p:transition>
    <p:circl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 flipH="1">
            <a:off x="1763749" y="2844366"/>
            <a:ext cx="5825185" cy="6005345"/>
          </a:xfrm>
          <a:custGeom>
            <a:avLst/>
            <a:gdLst/>
            <a:ahLst/>
            <a:cxnLst/>
            <a:rect l="l" t="t" r="r" b="b"/>
            <a:pathLst>
              <a:path w="5825185" h="6005345">
                <a:moveTo>
                  <a:pt x="5825185" y="0"/>
                </a:moveTo>
                <a:lnTo>
                  <a:pt x="0" y="0"/>
                </a:lnTo>
                <a:lnTo>
                  <a:pt x="0" y="6005345"/>
                </a:lnTo>
                <a:lnTo>
                  <a:pt x="5825185" y="6005345"/>
                </a:lnTo>
                <a:lnTo>
                  <a:pt x="5825185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726004"/>
            <a:ext cx="15653720" cy="2079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50"/>
              </a:lnSpc>
            </a:pPr>
            <a:r>
              <a:rPr lang="en-US" sz="55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Building Success </a:t>
            </a:r>
          </a:p>
          <a:p>
            <a:pPr algn="ctr">
              <a:lnSpc>
                <a:spcPts val="6050"/>
              </a:lnSpc>
            </a:pPr>
            <a:r>
              <a:rPr lang="en-US" sz="55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in Special Education</a:t>
            </a:r>
          </a:p>
          <a:p>
            <a:pPr algn="ctr">
              <a:lnSpc>
                <a:spcPts val="4400"/>
              </a:lnSpc>
            </a:pPr>
            <a:endParaRPr lang="en-US" sz="5500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6839534" y="3605213"/>
            <a:ext cx="9838457" cy="4326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338566" lvl="1" indent="-669283" algn="l">
              <a:lnSpc>
                <a:spcPts val="6819"/>
              </a:lnSpc>
              <a:buAutoNum type="arabicPeriod"/>
            </a:pPr>
            <a:r>
              <a:rPr lang="en-US" sz="61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Gets Students Involved in their IEPs and the IEP Process</a:t>
            </a:r>
          </a:p>
          <a:p>
            <a:pPr marL="1338566" lvl="1" indent="-669283" algn="l">
              <a:lnSpc>
                <a:spcPts val="6819"/>
              </a:lnSpc>
              <a:buAutoNum type="arabicPeriod"/>
            </a:pPr>
            <a:r>
              <a:rPr lang="en-US" sz="61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Build Student Self Esteem</a:t>
            </a:r>
          </a:p>
          <a:p>
            <a:pPr marL="1338566" lvl="1" indent="-669283" algn="l">
              <a:lnSpc>
                <a:spcPts val="6819"/>
              </a:lnSpc>
              <a:buAutoNum type="arabicPeriod"/>
            </a:pPr>
            <a:r>
              <a:rPr lang="en-US" sz="61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Authentic Learning Experiences</a:t>
            </a:r>
          </a:p>
          <a:p>
            <a:pPr marL="1338566" lvl="1" indent="-669283" algn="l">
              <a:lnSpc>
                <a:spcPts val="6819"/>
              </a:lnSpc>
              <a:buAutoNum type="arabicPeriod"/>
            </a:pPr>
            <a:r>
              <a:rPr lang="en-US" sz="61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 Agency</a:t>
            </a:r>
          </a:p>
        </p:txBody>
      </p:sp>
    </p:spTree>
  </p:cSld>
  <p:clrMapOvr>
    <a:masterClrMapping/>
  </p:clrMapOvr>
  <p:transition>
    <p:circl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0477" y="119342"/>
            <a:ext cx="18167523" cy="11504606"/>
          </a:xfrm>
          <a:custGeom>
            <a:avLst/>
            <a:gdLst/>
            <a:ahLst/>
            <a:cxnLst/>
            <a:rect l="l" t="t" r="r" b="b"/>
            <a:pathLst>
              <a:path w="18167523" h="11504606">
                <a:moveTo>
                  <a:pt x="0" y="0"/>
                </a:moveTo>
                <a:lnTo>
                  <a:pt x="18167523" y="0"/>
                </a:lnTo>
                <a:lnTo>
                  <a:pt x="18167523" y="11504606"/>
                </a:lnTo>
                <a:lnTo>
                  <a:pt x="0" y="115046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218" b="-9218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527394" y="549129"/>
            <a:ext cx="3554036" cy="3032680"/>
          </a:xfrm>
          <a:custGeom>
            <a:avLst/>
            <a:gdLst/>
            <a:ahLst/>
            <a:cxnLst/>
            <a:rect l="l" t="t" r="r" b="b"/>
            <a:pathLst>
              <a:path w="3554036" h="3032680">
                <a:moveTo>
                  <a:pt x="0" y="0"/>
                </a:moveTo>
                <a:lnTo>
                  <a:pt x="3554036" y="0"/>
                </a:lnTo>
                <a:lnTo>
                  <a:pt x="3554036" y="3032680"/>
                </a:lnTo>
                <a:lnTo>
                  <a:pt x="0" y="30326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568341" y="4042752"/>
            <a:ext cx="13506006" cy="4089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97"/>
              </a:lnSpc>
            </a:pPr>
            <a:r>
              <a:rPr lang="en-US" sz="18996">
                <a:solidFill>
                  <a:srgbClr val="9578AA"/>
                </a:solidFill>
                <a:latin typeface="Gladiola"/>
                <a:ea typeface="Gladiola"/>
                <a:cs typeface="Gladiola"/>
                <a:sym typeface="Gladiola"/>
              </a:rPr>
              <a:t>Empowering Students</a:t>
            </a:r>
          </a:p>
        </p:txBody>
      </p:sp>
    </p:spTree>
  </p:cSld>
  <p:clrMapOvr>
    <a:masterClrMapping/>
  </p:clrMapOvr>
  <p:transition>
    <p:circl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38888" b="-388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3" name="Group 3"/>
          <p:cNvGrpSpPr/>
          <p:nvPr/>
        </p:nvGrpSpPr>
        <p:grpSpPr>
          <a:xfrm>
            <a:off x="1028700" y="596252"/>
            <a:ext cx="16230600" cy="9094495"/>
            <a:chOff x="0" y="0"/>
            <a:chExt cx="4274726" cy="23952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274726" cy="2395258"/>
            </a:xfrm>
            <a:custGeom>
              <a:avLst/>
              <a:gdLst/>
              <a:ahLst/>
              <a:cxnLst/>
              <a:rect l="l" t="t" r="r" b="b"/>
              <a:pathLst>
                <a:path w="4274726" h="2395258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2344458"/>
                  </a:lnTo>
                  <a:lnTo>
                    <a:pt x="2137363" y="2395258"/>
                  </a:lnTo>
                  <a:lnTo>
                    <a:pt x="0" y="2344458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2225"/>
              <a:ext cx="4274726" cy="23920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028700" y="596252"/>
            <a:ext cx="16230600" cy="1815390"/>
            <a:chOff x="0" y="0"/>
            <a:chExt cx="4274726" cy="47812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274726" cy="478127"/>
            </a:xfrm>
            <a:custGeom>
              <a:avLst/>
              <a:gdLst/>
              <a:ahLst/>
              <a:cxnLst/>
              <a:rect l="l" t="t" r="r" b="b"/>
              <a:pathLst>
                <a:path w="4274726" h="478127">
                  <a:moveTo>
                    <a:pt x="0" y="50800"/>
                  </a:moveTo>
                  <a:lnTo>
                    <a:pt x="2137363" y="0"/>
                  </a:lnTo>
                  <a:lnTo>
                    <a:pt x="4274726" y="50800"/>
                  </a:lnTo>
                  <a:lnTo>
                    <a:pt x="4274726" y="427327"/>
                  </a:lnTo>
                  <a:lnTo>
                    <a:pt x="2137363" y="478127"/>
                  </a:lnTo>
                  <a:lnTo>
                    <a:pt x="0" y="427327"/>
                  </a:lnTo>
                  <a:lnTo>
                    <a:pt x="0" y="50800"/>
                  </a:lnTo>
                  <a:close/>
                </a:path>
              </a:pathLst>
            </a:custGeom>
            <a:solidFill>
              <a:srgbClr val="FFFFFF"/>
            </a:solidFill>
            <a:ln w="76200" cap="sq">
              <a:solidFill>
                <a:srgbClr val="11275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2225"/>
              <a:ext cx="4274726" cy="4749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28700" y="2411642"/>
            <a:ext cx="6654854" cy="7204172"/>
          </a:xfrm>
          <a:custGeom>
            <a:avLst/>
            <a:gdLst/>
            <a:ahLst/>
            <a:cxnLst/>
            <a:rect l="l" t="t" r="r" b="b"/>
            <a:pathLst>
              <a:path w="6654854" h="7204172">
                <a:moveTo>
                  <a:pt x="0" y="0"/>
                </a:moveTo>
                <a:lnTo>
                  <a:pt x="6654854" y="0"/>
                </a:lnTo>
                <a:lnTo>
                  <a:pt x="6654854" y="7204172"/>
                </a:lnTo>
                <a:lnTo>
                  <a:pt x="0" y="72041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1317140" y="953085"/>
            <a:ext cx="15653720" cy="227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00"/>
              </a:lnSpc>
            </a:pPr>
            <a:r>
              <a:rPr lang="en-US" sz="8000">
                <a:solidFill>
                  <a:srgbClr val="112758"/>
                </a:solidFill>
                <a:latin typeface="Norwester"/>
                <a:ea typeface="Norwester"/>
                <a:cs typeface="Norwester"/>
                <a:sym typeface="Norwester"/>
              </a:rPr>
              <a:t>The Beginning of My Journey</a:t>
            </a:r>
          </a:p>
          <a:p>
            <a:pPr algn="ctr">
              <a:lnSpc>
                <a:spcPts val="8800"/>
              </a:lnSpc>
            </a:pPr>
            <a:endParaRPr lang="en-US" sz="8000">
              <a:solidFill>
                <a:srgbClr val="112758"/>
              </a:solidFill>
              <a:latin typeface="Norwester"/>
              <a:ea typeface="Norwester"/>
              <a:cs typeface="Norwester"/>
              <a:sym typeface="Norwester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079301" y="2626956"/>
            <a:ext cx="8254299" cy="68021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87" lvl="1" indent="-442594" algn="l">
              <a:lnSpc>
                <a:spcPts val="4509"/>
              </a:lnSpc>
              <a:buFont typeface="Arial"/>
              <a:buChar char="•"/>
            </a:pPr>
            <a:r>
              <a:rPr lang="en-US" sz="40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Eye rolls and Sighs from Students</a:t>
            </a:r>
          </a:p>
          <a:p>
            <a:pPr algn="l">
              <a:lnSpc>
                <a:spcPts val="4509"/>
              </a:lnSpc>
            </a:pPr>
            <a:endParaRPr lang="en-US" sz="4099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885187" lvl="1" indent="-442594" algn="l">
              <a:lnSpc>
                <a:spcPts val="4509"/>
              </a:lnSpc>
              <a:buFont typeface="Arial"/>
              <a:buChar char="•"/>
            </a:pPr>
            <a:r>
              <a:rPr lang="en-US" sz="40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 Surveys- Why do you work with Mrs. Knapp?</a:t>
            </a:r>
          </a:p>
          <a:p>
            <a:pPr algn="l">
              <a:lnSpc>
                <a:spcPts val="4509"/>
              </a:lnSpc>
            </a:pPr>
            <a:endParaRPr lang="en-US" sz="4099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885187" lvl="1" indent="-442594" algn="l">
              <a:lnSpc>
                <a:spcPts val="4509"/>
              </a:lnSpc>
              <a:buFont typeface="Arial"/>
              <a:buChar char="•"/>
            </a:pPr>
            <a:r>
              <a:rPr lang="en-US" sz="40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Students: Lack of understanding why they</a:t>
            </a:r>
          </a:p>
          <a:p>
            <a:pPr algn="l">
              <a:lnSpc>
                <a:spcPts val="4509"/>
              </a:lnSpc>
            </a:pPr>
            <a:r>
              <a:rPr lang="en-US" sz="40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worked with me. Many felt like they were dumb.</a:t>
            </a:r>
          </a:p>
          <a:p>
            <a:pPr algn="l">
              <a:lnSpc>
                <a:spcPts val="4509"/>
              </a:lnSpc>
            </a:pPr>
            <a:endParaRPr lang="en-US" sz="4099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  <a:p>
            <a:pPr marL="885187" lvl="1" indent="-442594" algn="l">
              <a:lnSpc>
                <a:spcPts val="4509"/>
              </a:lnSpc>
              <a:buFont typeface="Arial"/>
              <a:buChar char="•"/>
            </a:pPr>
            <a:r>
              <a:rPr lang="en-US" sz="40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Miscommunication/Misunderstandings with</a:t>
            </a:r>
          </a:p>
          <a:p>
            <a:pPr algn="l">
              <a:lnSpc>
                <a:spcPts val="4509"/>
              </a:lnSpc>
            </a:pPr>
            <a:r>
              <a:rPr lang="en-US" sz="4099">
                <a:solidFill>
                  <a:srgbClr val="112758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parents</a:t>
            </a:r>
          </a:p>
          <a:p>
            <a:pPr algn="l">
              <a:lnSpc>
                <a:spcPts val="3960"/>
              </a:lnSpc>
            </a:pPr>
            <a:endParaRPr lang="en-US" sz="4099">
              <a:solidFill>
                <a:srgbClr val="112758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</p:spTree>
  </p:cSld>
  <p:clrMapOvr>
    <a:masterClrMapping/>
  </p:clrMapOvr>
  <p:transition>
    <p:circl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1065</Words>
  <Application>Microsoft Macintosh PowerPoint</Application>
  <PresentationFormat>Custom</PresentationFormat>
  <Paragraphs>142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Calibri</vt:lpstr>
      <vt:lpstr>Chewy</vt:lpstr>
      <vt:lpstr>Genty</vt:lpstr>
      <vt:lpstr>Norwester</vt:lpstr>
      <vt:lpstr>Gladiola</vt:lpstr>
      <vt:lpstr>Arial</vt:lpstr>
      <vt:lpstr>KG Primary Penmanship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Reimaging Special Education</dc:title>
  <cp:lastModifiedBy>Knapp, Theresa</cp:lastModifiedBy>
  <cp:revision>1</cp:revision>
  <dcterms:created xsi:type="dcterms:W3CDTF">2006-08-16T00:00:00Z</dcterms:created>
  <dcterms:modified xsi:type="dcterms:W3CDTF">2026-07-16T02:07:24Z</dcterms:modified>
  <dc:identifier>DAHPgF2-CAM</dc:identifier>
</cp:coreProperties>
</file>