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9"/>
  </p:notesMasterIdLst>
  <p:sldIdLst>
    <p:sldId id="613" r:id="rId2"/>
    <p:sldId id="260" r:id="rId3"/>
    <p:sldId id="261" r:id="rId4"/>
    <p:sldId id="614" r:id="rId5"/>
    <p:sldId id="484" r:id="rId6"/>
    <p:sldId id="588" r:id="rId7"/>
    <p:sldId id="355" r:id="rId8"/>
    <p:sldId id="589" r:id="rId9"/>
    <p:sldId id="487" r:id="rId10"/>
    <p:sldId id="490" r:id="rId11"/>
    <p:sldId id="491" r:id="rId12"/>
    <p:sldId id="493" r:id="rId13"/>
    <p:sldId id="590" r:id="rId14"/>
    <p:sldId id="517" r:id="rId15"/>
    <p:sldId id="518" r:id="rId16"/>
    <p:sldId id="497" r:id="rId17"/>
    <p:sldId id="474" r:id="rId18"/>
    <p:sldId id="572" r:id="rId19"/>
    <p:sldId id="620" r:id="rId20"/>
    <p:sldId id="619" r:id="rId21"/>
    <p:sldId id="499" r:id="rId22"/>
    <p:sldId id="500" r:id="rId23"/>
    <p:sldId id="520" r:id="rId24"/>
    <p:sldId id="521" r:id="rId25"/>
    <p:sldId id="522" r:id="rId26"/>
    <p:sldId id="523" r:id="rId27"/>
    <p:sldId id="506" r:id="rId28"/>
    <p:sldId id="525" r:id="rId29"/>
    <p:sldId id="526" r:id="rId30"/>
    <p:sldId id="416" r:id="rId31"/>
    <p:sldId id="527" r:id="rId32"/>
    <p:sldId id="528" r:id="rId33"/>
    <p:sldId id="529" r:id="rId34"/>
    <p:sldId id="530" r:id="rId35"/>
    <p:sldId id="531" r:id="rId36"/>
    <p:sldId id="532" r:id="rId37"/>
    <p:sldId id="533" r:id="rId38"/>
    <p:sldId id="534" r:id="rId39"/>
    <p:sldId id="536" r:id="rId40"/>
    <p:sldId id="537" r:id="rId41"/>
    <p:sldId id="573" r:id="rId42"/>
    <p:sldId id="538" r:id="rId43"/>
    <p:sldId id="570" r:id="rId44"/>
    <p:sldId id="615" r:id="rId45"/>
    <p:sldId id="540" r:id="rId46"/>
    <p:sldId id="541" r:id="rId47"/>
    <p:sldId id="542" r:id="rId48"/>
    <p:sldId id="543" r:id="rId49"/>
    <p:sldId id="607" r:id="rId50"/>
    <p:sldId id="593" r:id="rId51"/>
    <p:sldId id="546" r:id="rId52"/>
    <p:sldId id="598" r:id="rId53"/>
    <p:sldId id="592" r:id="rId54"/>
    <p:sldId id="548" r:id="rId55"/>
    <p:sldId id="600" r:id="rId56"/>
    <p:sldId id="549" r:id="rId57"/>
    <p:sldId id="599" r:id="rId58"/>
    <p:sldId id="550" r:id="rId59"/>
    <p:sldId id="602" r:id="rId60"/>
    <p:sldId id="551" r:id="rId61"/>
    <p:sldId id="603" r:id="rId62"/>
    <p:sldId id="552" r:id="rId63"/>
    <p:sldId id="604" r:id="rId64"/>
    <p:sldId id="612" r:id="rId65"/>
    <p:sldId id="616" r:id="rId66"/>
    <p:sldId id="617" r:id="rId67"/>
    <p:sldId id="618"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DFF"/>
    <a:srgbClr val="0096FF"/>
    <a:srgbClr val="76D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17" d="100"/>
          <a:sy n="117" d="100"/>
        </p:scale>
        <p:origin x="808" y="168"/>
      </p:cViewPr>
      <p:guideLst/>
    </p:cSldViewPr>
  </p:slideViewPr>
  <p:notesTextViewPr>
    <p:cViewPr>
      <p:scale>
        <a:sx n="1" d="1"/>
        <a:sy n="1" d="1"/>
      </p:scale>
      <p:origin x="0" y="0"/>
    </p:cViewPr>
  </p:notesTextViewPr>
  <p:gridSpacing cx="72010" cy="7201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E6F1C3-E90B-C54D-ABB1-D057FEF35094}" type="datetimeFigureOut">
              <a:rPr lang="en-US" smtClean="0"/>
              <a:t>4/30/26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05454-89ED-F744-9184-28D8312010AA}" type="slidenum">
              <a:rPr lang="en-US" smtClean="0"/>
              <a:t>‹#›</a:t>
            </a:fld>
            <a:endParaRPr lang="en-US"/>
          </a:p>
        </p:txBody>
      </p:sp>
    </p:spTree>
    <p:extLst>
      <p:ext uri="{BB962C8B-B14F-4D97-AF65-F5344CB8AC3E}">
        <p14:creationId xmlns:p14="http://schemas.microsoft.com/office/powerpoint/2010/main" val="306886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157c10b89b_2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g1157c10b89b_2_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g1157c10b89b_2_8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a:t>
            </a:fld>
            <a:endParaRPr/>
          </a:p>
        </p:txBody>
      </p:sp>
    </p:spTree>
    <p:extLst>
      <p:ext uri="{BB962C8B-B14F-4D97-AF65-F5344CB8AC3E}">
        <p14:creationId xmlns:p14="http://schemas.microsoft.com/office/powerpoint/2010/main" val="2803155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b="1" baseline="30000" dirty="0">
                <a:solidFill>
                  <a:srgbClr val="FFFF00"/>
                </a:solidFill>
                <a:latin typeface="Arial" panose="020B0604020202020204" pitchFamily="34" charset="0"/>
                <a:cs typeface="Arial" panose="020B0604020202020204" pitchFamily="34" charset="0"/>
              </a:rPr>
              <a:t>8 </a:t>
            </a:r>
            <a:r>
              <a:rPr lang="en-CA" sz="1600" dirty="0">
                <a:latin typeface="Arial" panose="020B0604020202020204" pitchFamily="34" charset="0"/>
                <a:cs typeface="Arial" panose="020B0604020202020204" pitchFamily="34" charset="0"/>
              </a:rPr>
              <a:t>Government of Canada. (2022). Tri-council policy statement: Ethical conduct for research involving humans–TCPS 2 (2022).</a:t>
            </a:r>
          </a:p>
          <a:p>
            <a:endParaRPr lang="en-US" dirty="0"/>
          </a:p>
        </p:txBody>
      </p:sp>
      <p:sp>
        <p:nvSpPr>
          <p:cNvPr id="4" name="Slide Number Placeholder 3"/>
          <p:cNvSpPr>
            <a:spLocks noGrp="1"/>
          </p:cNvSpPr>
          <p:nvPr>
            <p:ph type="sldNum" sz="quarter" idx="5"/>
          </p:nvPr>
        </p:nvSpPr>
        <p:spPr/>
        <p:txBody>
          <a:bodyPr/>
          <a:lstStyle/>
          <a:p>
            <a:fld id="{11FB16E2-8A3B-7F40-8D09-5469FE04591D}" type="slidenum">
              <a:rPr lang="en-US" smtClean="0"/>
              <a:t>36</a:t>
            </a:fld>
            <a:endParaRPr lang="en-US"/>
          </a:p>
        </p:txBody>
      </p:sp>
    </p:spTree>
    <p:extLst>
      <p:ext uri="{BB962C8B-B14F-4D97-AF65-F5344CB8AC3E}">
        <p14:creationId xmlns:p14="http://schemas.microsoft.com/office/powerpoint/2010/main" val="1562579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b="1" baseline="30000" dirty="0">
                <a:solidFill>
                  <a:srgbClr val="FFFF00"/>
                </a:solidFill>
                <a:latin typeface="Arial" panose="020B0604020202020204" pitchFamily="34" charset="0"/>
                <a:cs typeface="Arial" panose="020B0604020202020204" pitchFamily="34" charset="0"/>
              </a:rPr>
              <a:t>8 </a:t>
            </a:r>
            <a:r>
              <a:rPr lang="en-CA" sz="1600" dirty="0">
                <a:latin typeface="Arial" panose="020B0604020202020204" pitchFamily="34" charset="0"/>
                <a:cs typeface="Arial" panose="020B0604020202020204" pitchFamily="34" charset="0"/>
              </a:rPr>
              <a:t>Government of Canada. (2022). Tri-council policy statement: Ethical conduct for research involving humans–TCPS 2 (2022).</a:t>
            </a:r>
          </a:p>
          <a:p>
            <a:endParaRPr lang="en-US" dirty="0"/>
          </a:p>
        </p:txBody>
      </p:sp>
      <p:sp>
        <p:nvSpPr>
          <p:cNvPr id="4" name="Slide Number Placeholder 3"/>
          <p:cNvSpPr>
            <a:spLocks noGrp="1"/>
          </p:cNvSpPr>
          <p:nvPr>
            <p:ph type="sldNum" sz="quarter" idx="5"/>
          </p:nvPr>
        </p:nvSpPr>
        <p:spPr/>
        <p:txBody>
          <a:bodyPr/>
          <a:lstStyle/>
          <a:p>
            <a:fld id="{11FB16E2-8A3B-7F40-8D09-5469FE04591D}" type="slidenum">
              <a:rPr lang="en-US" smtClean="0"/>
              <a:t>37</a:t>
            </a:fld>
            <a:endParaRPr lang="en-US"/>
          </a:p>
        </p:txBody>
      </p:sp>
    </p:spTree>
    <p:extLst>
      <p:ext uri="{BB962C8B-B14F-4D97-AF65-F5344CB8AC3E}">
        <p14:creationId xmlns:p14="http://schemas.microsoft.com/office/powerpoint/2010/main" val="4046294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b="1" baseline="30000" dirty="0">
                <a:solidFill>
                  <a:srgbClr val="FFFF00"/>
                </a:solidFill>
                <a:latin typeface="Arial" panose="020B0604020202020204" pitchFamily="34" charset="0"/>
                <a:cs typeface="Arial" panose="020B0604020202020204" pitchFamily="34" charset="0"/>
              </a:rPr>
              <a:t>8 </a:t>
            </a:r>
            <a:r>
              <a:rPr lang="en-CA" sz="1600" dirty="0">
                <a:latin typeface="Arial" panose="020B0604020202020204" pitchFamily="34" charset="0"/>
                <a:cs typeface="Arial" panose="020B0604020202020204" pitchFamily="34" charset="0"/>
              </a:rPr>
              <a:t>Government of Canada. (2022). Tri-council policy statement: Ethical conduct for research involving humans–TCPS 2 (2022).</a:t>
            </a:r>
          </a:p>
          <a:p>
            <a:endParaRPr lang="en-US" dirty="0"/>
          </a:p>
        </p:txBody>
      </p:sp>
      <p:sp>
        <p:nvSpPr>
          <p:cNvPr id="4" name="Slide Number Placeholder 3"/>
          <p:cNvSpPr>
            <a:spLocks noGrp="1"/>
          </p:cNvSpPr>
          <p:nvPr>
            <p:ph type="sldNum" sz="quarter" idx="5"/>
          </p:nvPr>
        </p:nvSpPr>
        <p:spPr/>
        <p:txBody>
          <a:bodyPr/>
          <a:lstStyle/>
          <a:p>
            <a:fld id="{11FB16E2-8A3B-7F40-8D09-5469FE04591D}" type="slidenum">
              <a:rPr lang="en-US" smtClean="0"/>
              <a:t>38</a:t>
            </a:fld>
            <a:endParaRPr lang="en-US"/>
          </a:p>
        </p:txBody>
      </p:sp>
    </p:spTree>
    <p:extLst>
      <p:ext uri="{BB962C8B-B14F-4D97-AF65-F5344CB8AC3E}">
        <p14:creationId xmlns:p14="http://schemas.microsoft.com/office/powerpoint/2010/main" val="4028036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b="1" baseline="30000" dirty="0">
                <a:solidFill>
                  <a:srgbClr val="FFFF00"/>
                </a:solidFill>
                <a:latin typeface="Arial" panose="020B0604020202020204" pitchFamily="34" charset="0"/>
                <a:cs typeface="Arial" panose="020B0604020202020204" pitchFamily="34" charset="0"/>
              </a:rPr>
              <a:t>8 </a:t>
            </a:r>
            <a:r>
              <a:rPr lang="en-CA" sz="1600" dirty="0">
                <a:latin typeface="Arial" panose="020B0604020202020204" pitchFamily="34" charset="0"/>
                <a:cs typeface="Arial" panose="020B0604020202020204" pitchFamily="34" charset="0"/>
              </a:rPr>
              <a:t>Government of Canada. (2022). Tri-council policy statement: Ethical conduct for research involving humans–TCPS 2 (2022).</a:t>
            </a:r>
          </a:p>
          <a:p>
            <a:endParaRPr lang="en-US" dirty="0"/>
          </a:p>
        </p:txBody>
      </p:sp>
      <p:sp>
        <p:nvSpPr>
          <p:cNvPr id="4" name="Slide Number Placeholder 3"/>
          <p:cNvSpPr>
            <a:spLocks noGrp="1"/>
          </p:cNvSpPr>
          <p:nvPr>
            <p:ph type="sldNum" sz="quarter" idx="5"/>
          </p:nvPr>
        </p:nvSpPr>
        <p:spPr/>
        <p:txBody>
          <a:bodyPr/>
          <a:lstStyle/>
          <a:p>
            <a:fld id="{11FB16E2-8A3B-7F40-8D09-5469FE04591D}" type="slidenum">
              <a:rPr lang="en-US" smtClean="0"/>
              <a:t>39</a:t>
            </a:fld>
            <a:endParaRPr lang="en-US"/>
          </a:p>
        </p:txBody>
      </p:sp>
    </p:spTree>
    <p:extLst>
      <p:ext uri="{BB962C8B-B14F-4D97-AF65-F5344CB8AC3E}">
        <p14:creationId xmlns:p14="http://schemas.microsoft.com/office/powerpoint/2010/main" val="1726741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b="1" baseline="30000" dirty="0">
                <a:solidFill>
                  <a:srgbClr val="FFFF00"/>
                </a:solidFill>
                <a:latin typeface="Arial" panose="020B0604020202020204" pitchFamily="34" charset="0"/>
                <a:cs typeface="Arial" panose="020B0604020202020204" pitchFamily="34" charset="0"/>
              </a:rPr>
              <a:t>8 </a:t>
            </a:r>
            <a:r>
              <a:rPr lang="en-CA" sz="1600" dirty="0">
                <a:latin typeface="Arial" panose="020B0604020202020204" pitchFamily="34" charset="0"/>
                <a:cs typeface="Arial" panose="020B0604020202020204" pitchFamily="34" charset="0"/>
              </a:rPr>
              <a:t>Government of Canada. (2022). Tri-council policy statement: Ethical conduct for research involving humans–TCPS 2 (2022).</a:t>
            </a:r>
          </a:p>
          <a:p>
            <a:endParaRPr lang="en-US" dirty="0"/>
          </a:p>
        </p:txBody>
      </p:sp>
      <p:sp>
        <p:nvSpPr>
          <p:cNvPr id="4" name="Slide Number Placeholder 3"/>
          <p:cNvSpPr>
            <a:spLocks noGrp="1"/>
          </p:cNvSpPr>
          <p:nvPr>
            <p:ph type="sldNum" sz="quarter" idx="5"/>
          </p:nvPr>
        </p:nvSpPr>
        <p:spPr/>
        <p:txBody>
          <a:bodyPr/>
          <a:lstStyle/>
          <a:p>
            <a:fld id="{11FB16E2-8A3B-7F40-8D09-5469FE04591D}" type="slidenum">
              <a:rPr lang="en-US" smtClean="0"/>
              <a:t>40</a:t>
            </a:fld>
            <a:endParaRPr lang="en-US"/>
          </a:p>
        </p:txBody>
      </p:sp>
    </p:spTree>
    <p:extLst>
      <p:ext uri="{BB962C8B-B14F-4D97-AF65-F5344CB8AC3E}">
        <p14:creationId xmlns:p14="http://schemas.microsoft.com/office/powerpoint/2010/main" val="234393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b="1" baseline="30000" dirty="0">
                <a:solidFill>
                  <a:srgbClr val="FFFF00"/>
                </a:solidFill>
                <a:latin typeface="Arial" panose="020B0604020202020204" pitchFamily="34" charset="0"/>
                <a:cs typeface="Arial" panose="020B0604020202020204" pitchFamily="34" charset="0"/>
              </a:rPr>
              <a:t>8 </a:t>
            </a:r>
            <a:r>
              <a:rPr lang="en-CA" sz="1600" dirty="0">
                <a:latin typeface="Arial" panose="020B0604020202020204" pitchFamily="34" charset="0"/>
                <a:cs typeface="Arial" panose="020B0604020202020204" pitchFamily="34" charset="0"/>
              </a:rPr>
              <a:t>Government of Canada. (2022). Tri-council policy statement: Ethical conduct for research involving humans–TCPS 2 (2022).</a:t>
            </a:r>
          </a:p>
          <a:p>
            <a:endParaRPr lang="en-US" dirty="0"/>
          </a:p>
        </p:txBody>
      </p:sp>
      <p:sp>
        <p:nvSpPr>
          <p:cNvPr id="4" name="Slide Number Placeholder 3"/>
          <p:cNvSpPr>
            <a:spLocks noGrp="1"/>
          </p:cNvSpPr>
          <p:nvPr>
            <p:ph type="sldNum" sz="quarter" idx="5"/>
          </p:nvPr>
        </p:nvSpPr>
        <p:spPr/>
        <p:txBody>
          <a:bodyPr/>
          <a:lstStyle/>
          <a:p>
            <a:fld id="{11FB16E2-8A3B-7F40-8D09-5469FE04591D}" type="slidenum">
              <a:rPr lang="en-US" smtClean="0"/>
              <a:t>41</a:t>
            </a:fld>
            <a:endParaRPr lang="en-US"/>
          </a:p>
        </p:txBody>
      </p:sp>
    </p:spTree>
    <p:extLst>
      <p:ext uri="{BB962C8B-B14F-4D97-AF65-F5344CB8AC3E}">
        <p14:creationId xmlns:p14="http://schemas.microsoft.com/office/powerpoint/2010/main" val="2311868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05454-89ED-F744-9184-28D8312010AA}" type="slidenum">
              <a:rPr lang="en-US" smtClean="0"/>
              <a:t>46</a:t>
            </a:fld>
            <a:endParaRPr lang="en-US"/>
          </a:p>
        </p:txBody>
      </p:sp>
    </p:spTree>
    <p:extLst>
      <p:ext uri="{BB962C8B-B14F-4D97-AF65-F5344CB8AC3E}">
        <p14:creationId xmlns:p14="http://schemas.microsoft.com/office/powerpoint/2010/main" val="1654624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05454-89ED-F744-9184-28D8312010AA}" type="slidenum">
              <a:rPr lang="en-US" smtClean="0"/>
              <a:t>48</a:t>
            </a:fld>
            <a:endParaRPr lang="en-US"/>
          </a:p>
        </p:txBody>
      </p:sp>
    </p:spTree>
    <p:extLst>
      <p:ext uri="{BB962C8B-B14F-4D97-AF65-F5344CB8AC3E}">
        <p14:creationId xmlns:p14="http://schemas.microsoft.com/office/powerpoint/2010/main" val="3351635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157c10b89b_2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g1157c10b89b_2_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g1157c10b89b_2_8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a:t>
            </a:fld>
            <a:endParaRPr/>
          </a:p>
        </p:txBody>
      </p:sp>
    </p:spTree>
    <p:extLst>
      <p:ext uri="{BB962C8B-B14F-4D97-AF65-F5344CB8AC3E}">
        <p14:creationId xmlns:p14="http://schemas.microsoft.com/office/powerpoint/2010/main" val="717631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Placeholder 2"/>
          <p:cNvSpPr>
            <a:spLocks noGrp="1" noRot="1" noChangeAspect="1" noChangeArrowheads="1" noTextEdit="1"/>
          </p:cNvSpPr>
          <p:nvPr>
            <p:ph type="sldImg"/>
          </p:nvPr>
        </p:nvSpPr>
        <p:spPr>
          <a:ln/>
        </p:spPr>
      </p:sp>
      <p:sp>
        <p:nvSpPr>
          <p:cNvPr id="45058" name="Placeholder 3"/>
          <p:cNvSpPr>
            <a:spLocks noGrp="1" noChangeArrowheads="1"/>
          </p:cNvSpPr>
          <p:nvPr>
            <p:ph type="body" idx="1"/>
          </p:nvPr>
        </p:nvSpPr>
        <p:spPr>
          <a:noFill/>
          <a:ln/>
        </p:spPr>
        <p:txBody>
          <a:bodyPr/>
          <a:lstStyle/>
          <a:p>
            <a:r>
              <a:rPr lang="en-US" dirty="0">
                <a:latin typeface="Arial" pitchFamily="127" charset="0"/>
                <a:ea typeface="ＭＳ Ｐゴシック" pitchFamily="127" charset="-128"/>
                <a:cs typeface="ＭＳ Ｐゴシック" pitchFamily="127" charset="-128"/>
              </a:rPr>
              <a:t>Source: https://</a:t>
            </a:r>
            <a:r>
              <a:rPr lang="en-US" dirty="0" err="1">
                <a:latin typeface="Arial" pitchFamily="127" charset="0"/>
                <a:ea typeface="ＭＳ Ｐゴシック" pitchFamily="127" charset="-128"/>
                <a:cs typeface="ＭＳ Ｐゴシック" pitchFamily="127" charset="-128"/>
              </a:rPr>
              <a:t>tabiera.weebly.com</a:t>
            </a:r>
            <a:r>
              <a:rPr lang="en-US" dirty="0">
                <a:latin typeface="Arial" pitchFamily="127" charset="0"/>
                <a:ea typeface="ＭＳ Ｐゴシック" pitchFamily="127" charset="-128"/>
                <a:cs typeface="ＭＳ Ｐゴシック" pitchFamily="127" charset="-128"/>
              </a:rPr>
              <a:t>/uploads/3/4/4/6/3446986/4720019_orig.png</a:t>
            </a:r>
          </a:p>
        </p:txBody>
      </p:sp>
    </p:spTree>
    <p:extLst>
      <p:ext uri="{BB962C8B-B14F-4D97-AF65-F5344CB8AC3E}">
        <p14:creationId xmlns:p14="http://schemas.microsoft.com/office/powerpoint/2010/main" val="1358203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FB16E2-8A3B-7F40-8D09-5469FE04591D}" type="slidenum">
              <a:rPr lang="en-US" smtClean="0"/>
              <a:t>26</a:t>
            </a:fld>
            <a:endParaRPr lang="en-US"/>
          </a:p>
        </p:txBody>
      </p:sp>
    </p:spTree>
    <p:extLst>
      <p:ext uri="{BB962C8B-B14F-4D97-AF65-F5344CB8AC3E}">
        <p14:creationId xmlns:p14="http://schemas.microsoft.com/office/powerpoint/2010/main" val="2022158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baseline="30000" dirty="0">
                <a:solidFill>
                  <a:schemeClr val="tx1"/>
                </a:solidFill>
                <a:effectLst/>
                <a:latin typeface="+mn-lt"/>
                <a:ea typeface="+mn-ea"/>
                <a:cs typeface="+mn-cs"/>
              </a:rPr>
              <a:t>3</a:t>
            </a:r>
            <a:r>
              <a:rPr lang="en-CA" sz="1200" b="0" i="0" kern="1200" dirty="0">
                <a:solidFill>
                  <a:schemeClr val="tx1"/>
                </a:solidFill>
                <a:effectLst/>
                <a:latin typeface="+mn-lt"/>
                <a:ea typeface="+mn-ea"/>
                <a:cs typeface="+mn-cs"/>
              </a:rPr>
              <a:t>Peacock, M., &amp; Ho, B. (2003). Student language learning strategies across eight disciplines. </a:t>
            </a:r>
            <a:r>
              <a:rPr lang="en-CA" sz="1200" b="0" i="1" kern="1200" dirty="0">
                <a:solidFill>
                  <a:schemeClr val="tx1"/>
                </a:solidFill>
                <a:effectLst/>
                <a:latin typeface="+mn-lt"/>
                <a:ea typeface="+mn-ea"/>
                <a:cs typeface="+mn-cs"/>
              </a:rPr>
              <a:t>International Journal of Applied Linguistics</a:t>
            </a:r>
            <a:r>
              <a:rPr lang="en-CA" sz="1200" b="0" i="0" kern="1200" dirty="0">
                <a:solidFill>
                  <a:schemeClr val="tx1"/>
                </a:solidFill>
                <a:effectLst/>
                <a:latin typeface="+mn-lt"/>
                <a:ea typeface="+mn-ea"/>
                <a:cs typeface="+mn-cs"/>
              </a:rPr>
              <a:t>, </a:t>
            </a:r>
            <a:r>
              <a:rPr lang="en-CA" sz="1200" b="0" i="1" kern="1200" dirty="0">
                <a:solidFill>
                  <a:schemeClr val="tx1"/>
                </a:solidFill>
                <a:effectLst/>
                <a:latin typeface="+mn-lt"/>
                <a:ea typeface="+mn-ea"/>
                <a:cs typeface="+mn-cs"/>
              </a:rPr>
              <a:t>13</a:t>
            </a:r>
            <a:r>
              <a:rPr lang="en-CA" sz="1200" b="0" i="0" kern="1200" dirty="0">
                <a:solidFill>
                  <a:schemeClr val="tx1"/>
                </a:solidFill>
                <a:effectLst/>
                <a:latin typeface="+mn-lt"/>
                <a:ea typeface="+mn-ea"/>
                <a:cs typeface="+mn-cs"/>
              </a:rPr>
              <a:t>(2), 179-200.</a:t>
            </a:r>
            <a:endParaRPr lang="en-US" dirty="0"/>
          </a:p>
        </p:txBody>
      </p:sp>
      <p:sp>
        <p:nvSpPr>
          <p:cNvPr id="4" name="Slide Number Placeholder 3"/>
          <p:cNvSpPr>
            <a:spLocks noGrp="1"/>
          </p:cNvSpPr>
          <p:nvPr>
            <p:ph type="sldNum" sz="quarter" idx="5"/>
          </p:nvPr>
        </p:nvSpPr>
        <p:spPr/>
        <p:txBody>
          <a:bodyPr/>
          <a:lstStyle/>
          <a:p>
            <a:fld id="{11FB16E2-8A3B-7F40-8D09-5469FE04591D}" type="slidenum">
              <a:rPr lang="en-US" smtClean="0"/>
              <a:t>27</a:t>
            </a:fld>
            <a:endParaRPr lang="en-US"/>
          </a:p>
        </p:txBody>
      </p:sp>
    </p:spTree>
    <p:extLst>
      <p:ext uri="{BB962C8B-B14F-4D97-AF65-F5344CB8AC3E}">
        <p14:creationId xmlns:p14="http://schemas.microsoft.com/office/powerpoint/2010/main" val="2570850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FB16E2-8A3B-7F40-8D09-5469FE04591D}" type="slidenum">
              <a:rPr lang="en-US" smtClean="0"/>
              <a:t>28</a:t>
            </a:fld>
            <a:endParaRPr lang="en-US"/>
          </a:p>
        </p:txBody>
      </p:sp>
    </p:spTree>
    <p:extLst>
      <p:ext uri="{BB962C8B-B14F-4D97-AF65-F5344CB8AC3E}">
        <p14:creationId xmlns:p14="http://schemas.microsoft.com/office/powerpoint/2010/main" val="1498439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FB16E2-8A3B-7F40-8D09-5469FE04591D}" type="slidenum">
              <a:rPr lang="en-US" smtClean="0"/>
              <a:t>33</a:t>
            </a:fld>
            <a:endParaRPr lang="en-US"/>
          </a:p>
        </p:txBody>
      </p:sp>
    </p:spTree>
    <p:extLst>
      <p:ext uri="{BB962C8B-B14F-4D97-AF65-F5344CB8AC3E}">
        <p14:creationId xmlns:p14="http://schemas.microsoft.com/office/powerpoint/2010/main" val="401177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FB16E2-8A3B-7F40-8D09-5469FE04591D}" type="slidenum">
              <a:rPr lang="en-US" smtClean="0"/>
              <a:t>34</a:t>
            </a:fld>
            <a:endParaRPr lang="en-US"/>
          </a:p>
        </p:txBody>
      </p:sp>
    </p:spTree>
    <p:extLst>
      <p:ext uri="{BB962C8B-B14F-4D97-AF65-F5344CB8AC3E}">
        <p14:creationId xmlns:p14="http://schemas.microsoft.com/office/powerpoint/2010/main" val="617982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FB16E2-8A3B-7F40-8D09-5469FE04591D}" type="slidenum">
              <a:rPr lang="en-US" smtClean="0"/>
              <a:t>35</a:t>
            </a:fld>
            <a:endParaRPr lang="en-US"/>
          </a:p>
        </p:txBody>
      </p:sp>
    </p:spTree>
    <p:extLst>
      <p:ext uri="{BB962C8B-B14F-4D97-AF65-F5344CB8AC3E}">
        <p14:creationId xmlns:p14="http://schemas.microsoft.com/office/powerpoint/2010/main" val="867863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194650"/>
          </a:xfrm>
        </p:spPr>
        <p:txBody>
          <a:bodyPr wrap="none" anchor="t">
            <a:normAutofit/>
          </a:bodyPr>
          <a:lstStyle>
            <a:lvl1pPr algn="r">
              <a:defRPr sz="7200" b="0" i="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charset="0"/>
              </a:defRPr>
            </a:lvl1pPr>
          </a:lstStyle>
          <a:p>
            <a:r>
              <a:rPr lang="en-US" dirty="0"/>
              <a:t>Click to edit Master title style</a:t>
            </a:r>
          </a:p>
        </p:txBody>
      </p:sp>
      <p:sp>
        <p:nvSpPr>
          <p:cNvPr id="3" name="Subtitle 2"/>
          <p:cNvSpPr>
            <a:spLocks noGrp="1"/>
          </p:cNvSpPr>
          <p:nvPr>
            <p:ph type="subTitle" idx="1"/>
          </p:nvPr>
        </p:nvSpPr>
        <p:spPr>
          <a:xfrm>
            <a:off x="2209799" y="3829879"/>
            <a:ext cx="9144000" cy="618523"/>
          </a:xfrm>
        </p:spPr>
        <p:txBody>
          <a:bodyPr anchor="b">
            <a:normAutofit/>
          </a:bodyPr>
          <a:lstStyle>
            <a:lvl1pPr marL="0" indent="0" algn="r">
              <a:buNone/>
              <a:defRPr sz="2400" b="0" i="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Date Placeholder 6"/>
          <p:cNvSpPr>
            <a:spLocks noGrp="1"/>
          </p:cNvSpPr>
          <p:nvPr>
            <p:ph type="dt" sz="half" idx="10"/>
          </p:nvPr>
        </p:nvSpPr>
        <p:spPr/>
        <p:txBody>
          <a:bodyPr/>
          <a:lstStyle/>
          <a:p>
            <a:pPr>
              <a:defRPr/>
            </a:pPr>
            <a:fld id="{35AB9F8E-6CEB-447B-ADC8-CB8BD740ED68}" type="datetime1">
              <a:rPr lang="en-US" smtClean="0"/>
              <a:t>4/30/26</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7E07F1ED-DB9D-4807-8E47-5C6317694A32}" type="slidenum">
              <a:rPr lang="en-US" smtClean="0"/>
              <a:pPr>
                <a:defRPr/>
              </a:pPr>
              <a:t>‹#›</a:t>
            </a:fld>
            <a:endParaRPr lang="en-US" dirty="0"/>
          </a:p>
        </p:txBody>
      </p:sp>
    </p:spTree>
    <p:extLst>
      <p:ext uri="{BB962C8B-B14F-4D97-AF65-F5344CB8AC3E}">
        <p14:creationId xmlns:p14="http://schemas.microsoft.com/office/powerpoint/2010/main" val="22370914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2"/>
            <a:ext cx="105156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7"/>
            <a:ext cx="105156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Drag picture to placeholder or click icon to add</a:t>
            </a:r>
          </a:p>
        </p:txBody>
      </p:sp>
      <p:sp>
        <p:nvSpPr>
          <p:cNvPr id="4" name="Text Placeholder 3"/>
          <p:cNvSpPr>
            <a:spLocks noGrp="1"/>
          </p:cNvSpPr>
          <p:nvPr>
            <p:ph type="body" sz="half" idx="2"/>
          </p:nvPr>
        </p:nvSpPr>
        <p:spPr>
          <a:xfrm>
            <a:off x="839789" y="5186516"/>
            <a:ext cx="10514012"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332FAE96-EDCD-4A10-A34A-A2A36768360F}" type="datetime1">
              <a:rPr lang="en-US" smtClean="0"/>
              <a:t>4/30/26</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667DDE15-0F8B-4032-A8B7-106878C81725}" type="slidenum">
              <a:rPr lang="en-US" smtClean="0"/>
              <a:pPr>
                <a:defRPr/>
              </a:pPr>
              <a:t>‹#›</a:t>
            </a:fld>
            <a:endParaRPr lang="en-US" dirty="0"/>
          </a:p>
        </p:txBody>
      </p:sp>
    </p:spTree>
    <p:extLst>
      <p:ext uri="{BB962C8B-B14F-4D97-AF65-F5344CB8AC3E}">
        <p14:creationId xmlns:p14="http://schemas.microsoft.com/office/powerpoint/2010/main" val="3322143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839789" y="4489399"/>
            <a:ext cx="10514012"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CFEDF4E5-33CE-45A1-BB03-D0AD8BB1784F}" type="datetime1">
              <a:rPr lang="en-US" smtClean="0"/>
              <a:t>4/30/26</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667DDE15-0F8B-4032-A8B7-106878C81725}" type="slidenum">
              <a:rPr lang="en-US" smtClean="0"/>
              <a:pPr>
                <a:defRPr/>
              </a:pPr>
              <a:t>‹#›</a:t>
            </a:fld>
            <a:endParaRPr lang="en-US" dirty="0"/>
          </a:p>
        </p:txBody>
      </p:sp>
    </p:spTree>
    <p:extLst>
      <p:ext uri="{BB962C8B-B14F-4D97-AF65-F5344CB8AC3E}">
        <p14:creationId xmlns:p14="http://schemas.microsoft.com/office/powerpoint/2010/main" val="327612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BDE7DD6D-560F-4D34-992D-D621012D6192}" type="datetime1">
              <a:rPr lang="en-US" smtClean="0"/>
              <a:t>4/30/26</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667DDE15-0F8B-4032-A8B7-106878C81725}" type="slidenum">
              <a:rPr lang="en-US" smtClean="0"/>
              <a:pPr>
                <a:defRPr/>
              </a:pPr>
              <a:t>‹#›</a:t>
            </a:fld>
            <a:endParaRPr lang="en-US" dirty="0"/>
          </a:p>
        </p:txBody>
      </p:sp>
      <p:sp>
        <p:nvSpPr>
          <p:cNvPr id="9" name="TextBox 8"/>
          <p:cNvSpPr txBox="1"/>
          <p:nvPr/>
        </p:nvSpPr>
        <p:spPr>
          <a:xfrm>
            <a:off x="1111044" y="786824"/>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b="0" i="0" dirty="0">
                <a:solidFill>
                  <a:schemeClr val="tx1"/>
                </a:solidFill>
                <a:effectLst/>
                <a:latin typeface="Arial Regular" charset="0"/>
              </a:rPr>
              <a:t>“</a:t>
            </a:r>
          </a:p>
        </p:txBody>
      </p:sp>
      <p:sp>
        <p:nvSpPr>
          <p:cNvPr id="10" name="TextBox 9"/>
          <p:cNvSpPr txBox="1"/>
          <p:nvPr/>
        </p:nvSpPr>
        <p:spPr>
          <a:xfrm>
            <a:off x="10437812" y="2743200"/>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b="0" i="0" dirty="0">
                <a:solidFill>
                  <a:schemeClr val="tx1"/>
                </a:solidFill>
                <a:effectLst/>
                <a:latin typeface="Arial Regular" charset="0"/>
              </a:rPr>
              <a:t>”</a:t>
            </a:r>
          </a:p>
        </p:txBody>
      </p:sp>
    </p:spTree>
    <p:extLst>
      <p:ext uri="{BB962C8B-B14F-4D97-AF65-F5344CB8AC3E}">
        <p14:creationId xmlns:p14="http://schemas.microsoft.com/office/powerpoint/2010/main" val="338955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9"/>
            <a:ext cx="105156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839789" y="4850581"/>
            <a:ext cx="10514012"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262AA894-B39C-419A-BBB2-BB8C188A5FF2}" type="datetime1">
              <a:rPr lang="en-US" smtClean="0"/>
              <a:t>4/30/26</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667DDE15-0F8B-4032-A8B7-106878C81725}" type="slidenum">
              <a:rPr lang="en-US" smtClean="0"/>
              <a:pPr>
                <a:defRPr/>
              </a:pPr>
              <a:t>‹#›</a:t>
            </a:fld>
            <a:endParaRPr lang="en-US" dirty="0"/>
          </a:p>
        </p:txBody>
      </p:sp>
    </p:spTree>
    <p:extLst>
      <p:ext uri="{BB962C8B-B14F-4D97-AF65-F5344CB8AC3E}">
        <p14:creationId xmlns:p14="http://schemas.microsoft.com/office/powerpoint/2010/main" val="1450070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7"/>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1" y="1885950"/>
            <a:ext cx="2946867"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1"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4587996" y="1885950"/>
            <a:ext cx="293624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7829037" y="1885950"/>
            <a:ext cx="2932113"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7" y="2571750"/>
            <a:ext cx="29321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D49F8C7B-792D-4EFD-B8C1-2C10BDA0925C}" type="datetime1">
              <a:rPr lang="en-US" smtClean="0"/>
              <a:t>4/30/26</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667DDE15-0F8B-4032-A8B7-106878C81725}" type="slidenum">
              <a:rPr lang="en-US" smtClean="0"/>
              <a:pPr>
                <a:defRPr/>
              </a:pPr>
              <a:t>‹#›</a:t>
            </a:fld>
            <a:endParaRPr lang="en-US" dirty="0"/>
          </a:p>
        </p:txBody>
      </p:sp>
    </p:spTree>
    <p:extLst>
      <p:ext uri="{BB962C8B-B14F-4D97-AF65-F5344CB8AC3E}">
        <p14:creationId xmlns:p14="http://schemas.microsoft.com/office/powerpoint/2010/main" val="2592921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7"/>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1"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Drag picture to placeholder or click icon to add</a:t>
            </a:r>
          </a:p>
        </p:txBody>
      </p:sp>
      <p:sp>
        <p:nvSpPr>
          <p:cNvPr id="21" name="Text Placeholder 3"/>
          <p:cNvSpPr>
            <a:spLocks noGrp="1"/>
          </p:cNvSpPr>
          <p:nvPr>
            <p:ph type="body" sz="half" idx="18"/>
          </p:nvPr>
        </p:nvSpPr>
        <p:spPr>
          <a:xfrm>
            <a:off x="1332085" y="4873767"/>
            <a:ext cx="2940051"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4568998" y="4297503"/>
            <a:ext cx="293052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Drag picture to placeholder or click icon to add</a:t>
            </a:r>
          </a:p>
        </p:txBody>
      </p:sp>
      <p:sp>
        <p:nvSpPr>
          <p:cNvPr id="24" name="Text Placeholder 3"/>
          <p:cNvSpPr>
            <a:spLocks noGrp="1"/>
          </p:cNvSpPr>
          <p:nvPr>
            <p:ph type="body" sz="half" idx="19"/>
          </p:nvPr>
        </p:nvSpPr>
        <p:spPr>
          <a:xfrm>
            <a:off x="4567645" y="4873766"/>
            <a:ext cx="2934407"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7804324" y="4297503"/>
            <a:ext cx="2932113"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7804322"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Drag picture to placeholder or click icon to add</a:t>
            </a:r>
          </a:p>
        </p:txBody>
      </p:sp>
      <p:sp>
        <p:nvSpPr>
          <p:cNvPr id="27" name="Text Placeholder 3"/>
          <p:cNvSpPr>
            <a:spLocks noGrp="1"/>
          </p:cNvSpPr>
          <p:nvPr>
            <p:ph type="body" sz="half" idx="20"/>
          </p:nvPr>
        </p:nvSpPr>
        <p:spPr>
          <a:xfrm>
            <a:off x="7804198" y="4873764"/>
            <a:ext cx="2935997"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2AD1DFA5-AFE2-4E33-BAD3-75A60B50869C}" type="datetime1">
              <a:rPr lang="en-US" smtClean="0"/>
              <a:t>4/30/26</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667DDE15-0F8B-4032-A8B7-106878C81725}" type="slidenum">
              <a:rPr lang="en-US" smtClean="0"/>
              <a:pPr>
                <a:defRPr/>
              </a:pPr>
              <a:t>‹#›</a:t>
            </a:fld>
            <a:endParaRPr lang="en-US" dirty="0"/>
          </a:p>
        </p:txBody>
      </p:sp>
    </p:spTree>
    <p:extLst>
      <p:ext uri="{BB962C8B-B14F-4D97-AF65-F5344CB8AC3E}">
        <p14:creationId xmlns:p14="http://schemas.microsoft.com/office/powerpoint/2010/main" val="987192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8EF0F228-5A8D-4893-AC74-28208CDCF7F3}" type="datetime1">
              <a:rPr lang="en-US" smtClean="0"/>
              <a:t>4/30/26</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8DEC95C-B4FC-4C50-8EAE-499F2F4D2CC2}" type="slidenum">
              <a:rPr lang="en-US" smtClean="0"/>
              <a:pPr>
                <a:defRPr/>
              </a:pPr>
              <a:t>‹#›</a:t>
            </a:fld>
            <a:endParaRPr lang="en-US" dirty="0"/>
          </a:p>
        </p:txBody>
      </p:sp>
    </p:spTree>
    <p:extLst>
      <p:ext uri="{BB962C8B-B14F-4D97-AF65-F5344CB8AC3E}">
        <p14:creationId xmlns:p14="http://schemas.microsoft.com/office/powerpoint/2010/main" val="1491799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465EF5FB-09F7-4F7B-A541-868086B6C6F6}" type="datetime1">
              <a:rPr lang="en-US" smtClean="0"/>
              <a:t>4/30/26</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CCF5635-7CD4-48DA-8C9D-652760B88BE7}" type="slidenum">
              <a:rPr lang="en-US" smtClean="0"/>
              <a:pPr>
                <a:defRPr/>
              </a:pPr>
              <a:t>‹#›</a:t>
            </a:fld>
            <a:endParaRPr lang="en-US" dirty="0"/>
          </a:p>
        </p:txBody>
      </p:sp>
    </p:spTree>
    <p:extLst>
      <p:ext uri="{BB962C8B-B14F-4D97-AF65-F5344CB8AC3E}">
        <p14:creationId xmlns:p14="http://schemas.microsoft.com/office/powerpoint/2010/main" val="20794083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D5B0DEE-7631-4533-A356-2F219E0DF6A0}" type="datetime1">
              <a:rPr lang="en-US" smtClean="0"/>
              <a:t>4/30/26</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9B8DB39-84DE-4940-9000-9A408EF11FF1}" type="slidenum">
              <a:rPr lang="en-US" smtClean="0"/>
              <a:pPr>
                <a:defRPr/>
              </a:pPr>
              <a:t>‹#›</a:t>
            </a:fld>
            <a:endParaRPr lang="en-US" dirty="0"/>
          </a:p>
        </p:txBody>
      </p:sp>
    </p:spTree>
    <p:extLst>
      <p:ext uri="{BB962C8B-B14F-4D97-AF65-F5344CB8AC3E}">
        <p14:creationId xmlns:p14="http://schemas.microsoft.com/office/powerpoint/2010/main" val="2750194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194650"/>
          </a:xfrm>
        </p:spPr>
        <p:txBody>
          <a:bodyPr wrap="none" anchor="t">
            <a:normAutofit/>
          </a:bodyPr>
          <a:lstStyle>
            <a:lvl1pPr algn="l">
              <a:defRPr sz="7200" b="0" i="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charset="0"/>
              </a:defRPr>
            </a:lvl1pPr>
          </a:lstStyle>
          <a:p>
            <a:r>
              <a:rPr lang="en-US" dirty="0"/>
              <a:t>Click to edit Master title style</a:t>
            </a:r>
          </a:p>
        </p:txBody>
      </p:sp>
      <p:sp>
        <p:nvSpPr>
          <p:cNvPr id="8" name="Subtitle 2"/>
          <p:cNvSpPr>
            <a:spLocks noGrp="1"/>
          </p:cNvSpPr>
          <p:nvPr>
            <p:ph type="subTitle" idx="1"/>
          </p:nvPr>
        </p:nvSpPr>
        <p:spPr>
          <a:xfrm>
            <a:off x="854532" y="3829878"/>
            <a:ext cx="9144000" cy="617822"/>
          </a:xfrm>
        </p:spPr>
        <p:txBody>
          <a:bodyPr anchor="b">
            <a:normAutofit/>
          </a:bodyPr>
          <a:lstStyle>
            <a:lvl1pPr marL="0" indent="0" algn="l">
              <a:buNone/>
              <a:defRPr sz="2400" b="0" i="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pPr>
              <a:defRPr/>
            </a:pPr>
            <a:fld id="{7D1B9F55-19C9-4AA2-8967-B1E6F97B44B5}" type="datetime1">
              <a:rPr lang="en-US" smtClean="0"/>
              <a:t>4/30/26</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D7A0E5A-33D2-4C24-9886-12D20368FD58}" type="slidenum">
              <a:rPr lang="en-US" smtClean="0"/>
              <a:pPr>
                <a:defRPr/>
              </a:pPr>
              <a:t>‹#›</a:t>
            </a:fld>
            <a:endParaRPr lang="en-US" dirty="0"/>
          </a:p>
        </p:txBody>
      </p:sp>
    </p:spTree>
    <p:extLst>
      <p:ext uri="{BB962C8B-B14F-4D97-AF65-F5344CB8AC3E}">
        <p14:creationId xmlns:p14="http://schemas.microsoft.com/office/powerpoint/2010/main" val="19930536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AEAE3F2C-9D63-4BE8-8B8D-1005CA4C293B}" type="datetime1">
              <a:rPr lang="en-US" smtClean="0"/>
              <a:t>4/30/26</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8F393654-3ED6-45EC-8926-432B38F849A9}" type="slidenum">
              <a:rPr lang="en-US" smtClean="0"/>
              <a:pPr>
                <a:defRPr/>
              </a:pPr>
              <a:t>‹#›</a:t>
            </a:fld>
            <a:endParaRPr lang="en-US" dirty="0"/>
          </a:p>
        </p:txBody>
      </p:sp>
    </p:spTree>
    <p:extLst>
      <p:ext uri="{BB962C8B-B14F-4D97-AF65-F5344CB8AC3E}">
        <p14:creationId xmlns:p14="http://schemas.microsoft.com/office/powerpoint/2010/main" val="208739572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1" y="1681163"/>
            <a:ext cx="5035548"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1"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0A133710-0351-4FC9-83D3-7905DAF1E7D1}" type="datetime1">
              <a:rPr lang="en-US" smtClean="0"/>
              <a:t>4/30/26</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8E9AD40D-C5F6-4BFE-93BD-94D654893322}" type="slidenum">
              <a:rPr lang="en-US" smtClean="0"/>
              <a:pPr>
                <a:defRPr/>
              </a:pPr>
              <a:t>‹#›</a:t>
            </a:fld>
            <a:endParaRPr lang="en-US" dirty="0"/>
          </a:p>
        </p:txBody>
      </p:sp>
    </p:spTree>
    <p:extLst>
      <p:ext uri="{BB962C8B-B14F-4D97-AF65-F5344CB8AC3E}">
        <p14:creationId xmlns:p14="http://schemas.microsoft.com/office/powerpoint/2010/main" val="15007415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01C75EEB-4586-4A37-8741-CDC507FECA99}" type="datetime1">
              <a:rPr lang="en-US" smtClean="0"/>
              <a:t>4/30/26</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626B7B91-8EA8-484E-86C5-A9696D66D2CF}" type="slidenum">
              <a:rPr lang="en-US" smtClean="0"/>
              <a:pPr>
                <a:defRPr/>
              </a:pPr>
              <a:t>‹#›</a:t>
            </a:fld>
            <a:endParaRPr lang="en-US" dirty="0"/>
          </a:p>
        </p:txBody>
      </p:sp>
    </p:spTree>
    <p:extLst>
      <p:ext uri="{BB962C8B-B14F-4D97-AF65-F5344CB8AC3E}">
        <p14:creationId xmlns:p14="http://schemas.microsoft.com/office/powerpoint/2010/main" val="1682804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1B6080A-7FE5-45B8-81F3-6350538BB7A9}" type="datetime1">
              <a:rPr lang="en-US" smtClean="0"/>
              <a:t>4/30/26</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6F98A4FE-7AA5-4883-A13D-312C77D48E8D}" type="slidenum">
              <a:rPr lang="en-US" smtClean="0"/>
              <a:pPr>
                <a:defRPr/>
              </a:pPr>
              <a:t>‹#›</a:t>
            </a:fld>
            <a:endParaRPr lang="en-US" dirty="0"/>
          </a:p>
        </p:txBody>
      </p:sp>
    </p:spTree>
    <p:extLst>
      <p:ext uri="{BB962C8B-B14F-4D97-AF65-F5344CB8AC3E}">
        <p14:creationId xmlns:p14="http://schemas.microsoft.com/office/powerpoint/2010/main" val="395533104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1" y="2057400"/>
            <a:ext cx="3652025"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AF6EEC0-EA8B-420D-8E7F-8E0F22101105}" type="datetime1">
              <a:rPr lang="en-US" smtClean="0"/>
              <a:t>4/30/26</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C8821239-BC20-4A5A-96D3-3ABF41AD7EF0}" type="slidenum">
              <a:rPr lang="en-US" smtClean="0"/>
              <a:pPr>
                <a:defRPr/>
              </a:pPr>
              <a:t>‹#›</a:t>
            </a:fld>
            <a:endParaRPr lang="en-US" dirty="0"/>
          </a:p>
        </p:txBody>
      </p:sp>
    </p:spTree>
    <p:extLst>
      <p:ext uri="{BB962C8B-B14F-4D97-AF65-F5344CB8AC3E}">
        <p14:creationId xmlns:p14="http://schemas.microsoft.com/office/powerpoint/2010/main" val="95035550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Drag picture to placeholder or click icon to add</a:t>
            </a:r>
          </a:p>
        </p:txBody>
      </p:sp>
      <p:sp>
        <p:nvSpPr>
          <p:cNvPr id="4" name="Text Placeholder 3"/>
          <p:cNvSpPr>
            <a:spLocks noGrp="1"/>
          </p:cNvSpPr>
          <p:nvPr>
            <p:ph type="body" sz="half" idx="2"/>
          </p:nvPr>
        </p:nvSpPr>
        <p:spPr>
          <a:xfrm>
            <a:off x="1120001" y="2057400"/>
            <a:ext cx="3652025"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1BF576B8-AC52-480D-A6C1-CA1A78992B0F}" type="datetime1">
              <a:rPr lang="en-US" smtClean="0"/>
              <a:t>4/30/26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FC93CE55-A8A2-43EE-BC20-37F83BF7CF00}" type="slidenum">
              <a:rPr lang="en-US" smtClean="0"/>
              <a:pPr>
                <a:defRPr/>
              </a:pPr>
              <a:t>‹#›</a:t>
            </a:fld>
            <a:endParaRPr lang="en-US" dirty="0"/>
          </a:p>
        </p:txBody>
      </p:sp>
    </p:spTree>
    <p:extLst>
      <p:ext uri="{BB962C8B-B14F-4D97-AF65-F5344CB8AC3E}">
        <p14:creationId xmlns:p14="http://schemas.microsoft.com/office/powerpoint/2010/main" val="1216651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91000"/>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b="0" i="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Arial Regular" charset="0"/>
              </a:defRPr>
            </a:lvl1pPr>
          </a:lstStyle>
          <a:p>
            <a:pPr>
              <a:defRPr/>
            </a:pPr>
            <a:fld id="{909CBFA4-5583-4E5C-B604-E7C54FD39DA2}" type="datetime1">
              <a:rPr lang="en-US" smtClean="0"/>
              <a:t>4/30/26</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b="0" i="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Arial Regular" charset="0"/>
              </a:defRPr>
            </a:lvl1pPr>
          </a:lstStyle>
          <a:p>
            <a:pPr>
              <a:defRPr/>
            </a:pPr>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b="0" i="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Arial Regular" charset="0"/>
              </a:defRPr>
            </a:lvl1pPr>
          </a:lstStyle>
          <a:p>
            <a:pPr>
              <a:defRPr/>
            </a:pPr>
            <a:fld id="{667DDE15-0F8B-4032-A8B7-106878C81725}" type="slidenum">
              <a:rPr lang="en-US" smtClean="0"/>
              <a:pPr>
                <a:defRPr/>
              </a:pPr>
              <a:t>‹#›</a:t>
            </a:fld>
            <a:endParaRPr lang="en-US" dirty="0"/>
          </a:p>
        </p:txBody>
      </p:sp>
    </p:spTree>
    <p:extLst>
      <p:ext uri="{BB962C8B-B14F-4D97-AF65-F5344CB8AC3E}">
        <p14:creationId xmlns:p14="http://schemas.microsoft.com/office/powerpoint/2010/main" val="272633576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685800" rtl="0" eaLnBrk="1" latinLnBrk="0" hangingPunct="1">
        <a:lnSpc>
          <a:spcPct val="90000"/>
        </a:lnSpc>
        <a:spcBef>
          <a:spcPct val="0"/>
        </a:spcBef>
        <a:buNone/>
        <a:defRPr sz="4400" b="0" i="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Arial"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b="0" i="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b="0" i="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b="0" i="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b="0" i="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b="0" i="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hyperlink" Target="https://doi-org.twu.idm.oclc.org/10.1007/s10805-025-09704-1"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2664EA-26CB-C2C3-6068-6E4B29F842F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98A4FE-7AA5-4883-A13D-312C77D48E8D}" type="slidenum">
              <a:rPr kumimoji="0" lang="en-US" sz="9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Arial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900" b="0" i="0" u="none" strike="noStrike" kern="1200" cap="none" spc="0" normalizeH="0" baseline="0" noProof="0" dirty="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Arial Regular" charset="0"/>
              <a:ea typeface="+mn-ea"/>
              <a:cs typeface="+mn-cs"/>
            </a:endParaRPr>
          </a:p>
        </p:txBody>
      </p:sp>
      <p:sp>
        <p:nvSpPr>
          <p:cNvPr id="4" name="TextBox 3">
            <a:extLst>
              <a:ext uri="{FF2B5EF4-FFF2-40B4-BE49-F238E27FC236}">
                <a16:creationId xmlns:a16="http://schemas.microsoft.com/office/drawing/2014/main" id="{5D0790DC-349B-0ED3-1C70-979219AEB2B9}"/>
              </a:ext>
            </a:extLst>
          </p:cNvPr>
          <p:cNvSpPr txBox="1"/>
          <p:nvPr/>
        </p:nvSpPr>
        <p:spPr>
          <a:xfrm>
            <a:off x="2411185" y="1418548"/>
            <a:ext cx="7369629" cy="2308324"/>
          </a:xfrm>
          <a:prstGeom prst="rect">
            <a:avLst/>
          </a:prstGeom>
          <a:noFill/>
        </p:spPr>
        <p:txBody>
          <a:bodyPr wrap="square" anchor="ctr">
            <a:spAutoFit/>
          </a:bodyPr>
          <a:lstStyle/>
          <a:p>
            <a:pPr algn="ctr"/>
            <a:r>
              <a:rPr lang="en-CA" sz="4800" dirty="0">
                <a:solidFill>
                  <a:srgbClr val="FFC000"/>
                </a:solidFill>
                <a:effectLst/>
                <a:latin typeface="Arial" panose="020B0604020202020204" pitchFamily="34" charset="0"/>
                <a:ea typeface="Yu Gothic" panose="020B0400000000000000" pitchFamily="34" charset="-128"/>
                <a:cs typeface="Arial" panose="020B0604020202020204" pitchFamily="34" charset="0"/>
              </a:rPr>
              <a:t>Does your research study have credibility? </a:t>
            </a:r>
          </a:p>
          <a:p>
            <a:pPr algn="ctr"/>
            <a:r>
              <a:rPr lang="en-CA" sz="4800" dirty="0">
                <a:solidFill>
                  <a:srgbClr val="FFC000"/>
                </a:solidFill>
                <a:effectLst/>
                <a:latin typeface="Arial" panose="020B0604020202020204" pitchFamily="34" charset="0"/>
                <a:ea typeface="Yu Gothic" panose="020B0400000000000000" pitchFamily="34" charset="-128"/>
                <a:cs typeface="Arial" panose="020B0604020202020204" pitchFamily="34" charset="0"/>
              </a:rPr>
              <a:t>Here’s how to tell!</a:t>
            </a:r>
            <a:r>
              <a:rPr lang="en-CA" sz="4800" dirty="0">
                <a:solidFill>
                  <a:srgbClr val="FFC000"/>
                </a:solidFill>
                <a:effectLst/>
                <a:latin typeface="Arial" panose="020B0604020202020204" pitchFamily="34" charset="0"/>
                <a:cs typeface="Arial" panose="020B0604020202020204" pitchFamily="34" charset="0"/>
              </a:rPr>
              <a:t> </a:t>
            </a:r>
            <a:endParaRPr lang="en-US" sz="4800" dirty="0">
              <a:solidFill>
                <a:srgbClr val="FFC0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3737B81-8E04-36A3-7DD2-7F26C6E29361}"/>
              </a:ext>
            </a:extLst>
          </p:cNvPr>
          <p:cNvSpPr txBox="1"/>
          <p:nvPr/>
        </p:nvSpPr>
        <p:spPr>
          <a:xfrm>
            <a:off x="3048000" y="4793121"/>
            <a:ext cx="6096000" cy="707886"/>
          </a:xfrm>
          <a:prstGeom prst="rect">
            <a:avLst/>
          </a:prstGeom>
          <a:noFill/>
        </p:spPr>
        <p:txBody>
          <a:bodyPr wrap="square">
            <a:spAutoFit/>
          </a:bodyPr>
          <a:lstStyle/>
          <a:p>
            <a:pPr algn="ctr"/>
            <a:r>
              <a:rPr lang="en-US" sz="2000" dirty="0">
                <a:latin typeface="Arial" panose="020B0604020202020204" pitchFamily="34" charset="0"/>
                <a:cs typeface="Arial" panose="020B0604020202020204" pitchFamily="34" charset="0"/>
              </a:rPr>
              <a:t>Gordon Moulden</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Trinity Western University</a:t>
            </a:r>
            <a:endParaRPr lang="en-US" sz="2000" dirty="0">
              <a:latin typeface="Arial Regular"/>
            </a:endParaRPr>
          </a:p>
        </p:txBody>
      </p:sp>
    </p:spTree>
    <p:extLst>
      <p:ext uri="{BB962C8B-B14F-4D97-AF65-F5344CB8AC3E}">
        <p14:creationId xmlns:p14="http://schemas.microsoft.com/office/powerpoint/2010/main" val="3448245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BFBDA-70D2-D145-994D-0BD79F104095}"/>
              </a:ext>
            </a:extLst>
          </p:cNvPr>
          <p:cNvSpPr>
            <a:spLocks noGrp="1"/>
          </p:cNvSpPr>
          <p:nvPr>
            <p:ph type="title"/>
          </p:nvPr>
        </p:nvSpPr>
        <p:spPr>
          <a:xfrm>
            <a:off x="990600" y="2616355"/>
            <a:ext cx="10515600" cy="1325563"/>
          </a:xfrm>
        </p:spPr>
        <p:txBody>
          <a:bodyPr>
            <a:normAutofit fontScale="90000"/>
          </a:bodyPr>
          <a:lstStyle/>
          <a:p>
            <a:pPr algn="ctr"/>
            <a:r>
              <a:rPr lang="en-US" dirty="0">
                <a:solidFill>
                  <a:schemeClr val="tx1"/>
                </a:solidFill>
              </a:rPr>
              <a:t>It is important that the researcher(s) and others concerned with the results of a particular study be satisfied that the results are trustworthy, that they have </a:t>
            </a:r>
            <a:r>
              <a:rPr lang="en-US" dirty="0">
                <a:solidFill>
                  <a:srgbClr val="FFFF00"/>
                </a:solidFill>
              </a:rPr>
              <a:t>credibility</a:t>
            </a:r>
            <a:r>
              <a:rPr lang="en-US" dirty="0">
                <a:solidFill>
                  <a:schemeClr val="tx1"/>
                </a:solidFill>
              </a:rPr>
              <a:t>.</a:t>
            </a:r>
            <a:endParaRPr lang="en-US" dirty="0">
              <a:solidFill>
                <a:srgbClr val="FFC000"/>
              </a:solidFill>
            </a:endParaRPr>
          </a:p>
        </p:txBody>
      </p:sp>
      <p:sp>
        <p:nvSpPr>
          <p:cNvPr id="3" name="Slide Number Placeholder 2">
            <a:extLst>
              <a:ext uri="{FF2B5EF4-FFF2-40B4-BE49-F238E27FC236}">
                <a16:creationId xmlns:a16="http://schemas.microsoft.com/office/drawing/2014/main" id="{1B28EF6E-D4D1-0347-B063-332AE9EF53EC}"/>
              </a:ext>
            </a:extLst>
          </p:cNvPr>
          <p:cNvSpPr>
            <a:spLocks noGrp="1"/>
          </p:cNvSpPr>
          <p:nvPr>
            <p:ph type="sldNum" sz="quarter" idx="12"/>
          </p:nvPr>
        </p:nvSpPr>
        <p:spPr/>
        <p:txBody>
          <a:bodyPr/>
          <a:lstStyle/>
          <a:p>
            <a:fld id="{20BD22AB-2B72-4A5D-9149-A6B1E6B8852D}" type="slidenum">
              <a:rPr lang="en-US" smtClean="0"/>
              <a:pPr/>
              <a:t>10</a:t>
            </a:fld>
            <a:endParaRPr lang="en-US" dirty="0"/>
          </a:p>
        </p:txBody>
      </p:sp>
    </p:spTree>
    <p:extLst>
      <p:ext uri="{BB962C8B-B14F-4D97-AF65-F5344CB8AC3E}">
        <p14:creationId xmlns:p14="http://schemas.microsoft.com/office/powerpoint/2010/main" val="97423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BFBDA-70D2-D145-994D-0BD79F104095}"/>
              </a:ext>
            </a:extLst>
          </p:cNvPr>
          <p:cNvSpPr>
            <a:spLocks noGrp="1"/>
          </p:cNvSpPr>
          <p:nvPr>
            <p:ph type="title"/>
          </p:nvPr>
        </p:nvSpPr>
        <p:spPr>
          <a:xfrm>
            <a:off x="914400" y="2846751"/>
            <a:ext cx="10515600" cy="1325563"/>
          </a:xfrm>
        </p:spPr>
        <p:txBody>
          <a:bodyPr>
            <a:normAutofit fontScale="90000"/>
          </a:bodyPr>
          <a:lstStyle/>
          <a:p>
            <a:pPr algn="ctr"/>
            <a:r>
              <a:rPr lang="en-US" dirty="0">
                <a:solidFill>
                  <a:schemeClr val="tx1"/>
                </a:solidFill>
              </a:rPr>
              <a:t>credibility in research is largely dependent on the quality of the </a:t>
            </a:r>
            <a:r>
              <a:rPr lang="en-US" dirty="0">
                <a:solidFill>
                  <a:srgbClr val="FFC000"/>
                </a:solidFill>
              </a:rPr>
              <a:t>processes</a:t>
            </a:r>
            <a:r>
              <a:rPr lang="en-US" dirty="0">
                <a:solidFill>
                  <a:schemeClr val="tx1"/>
                </a:solidFill>
              </a:rPr>
              <a:t> carried out by the researcher(s) involved. </a:t>
            </a:r>
            <a:br>
              <a:rPr lang="en-US" dirty="0"/>
            </a:br>
            <a:endParaRPr lang="en-US" dirty="0">
              <a:solidFill>
                <a:srgbClr val="FFC000"/>
              </a:solidFill>
            </a:endParaRPr>
          </a:p>
        </p:txBody>
      </p:sp>
      <p:sp>
        <p:nvSpPr>
          <p:cNvPr id="3" name="Slide Number Placeholder 2">
            <a:extLst>
              <a:ext uri="{FF2B5EF4-FFF2-40B4-BE49-F238E27FC236}">
                <a16:creationId xmlns:a16="http://schemas.microsoft.com/office/drawing/2014/main" id="{1B28EF6E-D4D1-0347-B063-332AE9EF53EC}"/>
              </a:ext>
            </a:extLst>
          </p:cNvPr>
          <p:cNvSpPr>
            <a:spLocks noGrp="1"/>
          </p:cNvSpPr>
          <p:nvPr>
            <p:ph type="sldNum" sz="quarter" idx="12"/>
          </p:nvPr>
        </p:nvSpPr>
        <p:spPr/>
        <p:txBody>
          <a:bodyPr/>
          <a:lstStyle/>
          <a:p>
            <a:fld id="{20BD22AB-2B72-4A5D-9149-A6B1E6B8852D}" type="slidenum">
              <a:rPr lang="en-US" smtClean="0"/>
              <a:pPr/>
              <a:t>11</a:t>
            </a:fld>
            <a:endParaRPr lang="en-US" dirty="0"/>
          </a:p>
        </p:txBody>
      </p:sp>
    </p:spTree>
    <p:extLst>
      <p:ext uri="{BB962C8B-B14F-4D97-AF65-F5344CB8AC3E}">
        <p14:creationId xmlns:p14="http://schemas.microsoft.com/office/powerpoint/2010/main" val="1422573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BFBDA-70D2-D145-994D-0BD79F104095}"/>
              </a:ext>
            </a:extLst>
          </p:cNvPr>
          <p:cNvSpPr>
            <a:spLocks noGrp="1"/>
          </p:cNvSpPr>
          <p:nvPr>
            <p:ph type="title"/>
          </p:nvPr>
        </p:nvSpPr>
        <p:spPr>
          <a:xfrm>
            <a:off x="838200" y="2646687"/>
            <a:ext cx="10515600" cy="1325563"/>
          </a:xfrm>
        </p:spPr>
        <p:txBody>
          <a:bodyPr>
            <a:normAutofit fontScale="90000"/>
          </a:bodyPr>
          <a:lstStyle/>
          <a:p>
            <a:pPr algn="ctr">
              <a:lnSpc>
                <a:spcPct val="100000"/>
              </a:lnSpc>
            </a:pPr>
            <a:r>
              <a:rPr lang="en-US" dirty="0">
                <a:solidFill>
                  <a:schemeClr val="tx1"/>
                </a:solidFill>
              </a:rPr>
              <a:t>Attaining </a:t>
            </a:r>
            <a:r>
              <a:rPr lang="en-US" dirty="0">
                <a:solidFill>
                  <a:srgbClr val="FFFF00"/>
                </a:solidFill>
              </a:rPr>
              <a:t>credibility </a:t>
            </a:r>
            <a:r>
              <a:rPr lang="en-US" dirty="0">
                <a:solidFill>
                  <a:schemeClr val="tx1"/>
                </a:solidFill>
              </a:rPr>
              <a:t>in a particular study involves taking the right steps in line with the </a:t>
            </a:r>
            <a:r>
              <a:rPr lang="en-US" dirty="0">
                <a:solidFill>
                  <a:srgbClr val="FFC000"/>
                </a:solidFill>
              </a:rPr>
              <a:t>approach</a:t>
            </a:r>
            <a:r>
              <a:rPr lang="en-US" dirty="0">
                <a:solidFill>
                  <a:schemeClr val="tx1"/>
                </a:solidFill>
              </a:rPr>
              <a:t> selected by the researcher(s) carrying out the study.</a:t>
            </a:r>
            <a:br>
              <a:rPr lang="en-US" dirty="0"/>
            </a:br>
            <a:endParaRPr lang="en-US" dirty="0">
              <a:solidFill>
                <a:srgbClr val="FFC000"/>
              </a:solidFill>
            </a:endParaRPr>
          </a:p>
        </p:txBody>
      </p:sp>
      <p:sp>
        <p:nvSpPr>
          <p:cNvPr id="3" name="Slide Number Placeholder 2">
            <a:extLst>
              <a:ext uri="{FF2B5EF4-FFF2-40B4-BE49-F238E27FC236}">
                <a16:creationId xmlns:a16="http://schemas.microsoft.com/office/drawing/2014/main" id="{1B28EF6E-D4D1-0347-B063-332AE9EF53EC}"/>
              </a:ext>
            </a:extLst>
          </p:cNvPr>
          <p:cNvSpPr>
            <a:spLocks noGrp="1"/>
          </p:cNvSpPr>
          <p:nvPr>
            <p:ph type="sldNum" sz="quarter" idx="12"/>
          </p:nvPr>
        </p:nvSpPr>
        <p:spPr/>
        <p:txBody>
          <a:bodyPr/>
          <a:lstStyle/>
          <a:p>
            <a:fld id="{20BD22AB-2B72-4A5D-9149-A6B1E6B8852D}" type="slidenum">
              <a:rPr lang="en-US" smtClean="0"/>
              <a:pPr/>
              <a:t>12</a:t>
            </a:fld>
            <a:endParaRPr lang="en-US" dirty="0"/>
          </a:p>
        </p:txBody>
      </p:sp>
    </p:spTree>
    <p:extLst>
      <p:ext uri="{BB962C8B-B14F-4D97-AF65-F5344CB8AC3E}">
        <p14:creationId xmlns:p14="http://schemas.microsoft.com/office/powerpoint/2010/main" val="2945703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B2BA10-0E07-6542-B93C-6457067ED1C1}"/>
              </a:ext>
            </a:extLst>
          </p:cNvPr>
          <p:cNvSpPr>
            <a:spLocks noGrp="1"/>
          </p:cNvSpPr>
          <p:nvPr>
            <p:ph type="sldNum" sz="quarter" idx="12"/>
          </p:nvPr>
        </p:nvSpPr>
        <p:spPr/>
        <p:txBody>
          <a:bodyPr/>
          <a:lstStyle/>
          <a:p>
            <a:pPr>
              <a:defRPr/>
            </a:pPr>
            <a:fld id="{6F98A4FE-7AA5-4883-A13D-312C77D48E8D}" type="slidenum">
              <a:rPr lang="en-US" smtClean="0"/>
              <a:pPr>
                <a:defRPr/>
              </a:pPr>
              <a:t>13</a:t>
            </a:fld>
            <a:endParaRPr lang="en-US" dirty="0"/>
          </a:p>
        </p:txBody>
      </p:sp>
      <p:pic>
        <p:nvPicPr>
          <p:cNvPr id="3" name="Picture 2">
            <a:extLst>
              <a:ext uri="{FF2B5EF4-FFF2-40B4-BE49-F238E27FC236}">
                <a16:creationId xmlns:a16="http://schemas.microsoft.com/office/drawing/2014/main" id="{42857DEE-707B-A444-8875-64AC576B4DA9}"/>
              </a:ext>
            </a:extLst>
          </p:cNvPr>
          <p:cNvPicPr>
            <a:picLocks noChangeAspect="1"/>
          </p:cNvPicPr>
          <p:nvPr/>
        </p:nvPicPr>
        <p:blipFill>
          <a:blip r:embed="rId2"/>
          <a:stretch>
            <a:fillRect/>
          </a:stretch>
        </p:blipFill>
        <p:spPr>
          <a:xfrm>
            <a:off x="4670109" y="136524"/>
            <a:ext cx="2810651" cy="6584954"/>
          </a:xfrm>
          <a:prstGeom prst="rect">
            <a:avLst/>
          </a:prstGeom>
        </p:spPr>
      </p:pic>
    </p:spTree>
    <p:extLst>
      <p:ext uri="{BB962C8B-B14F-4D97-AF65-F5344CB8AC3E}">
        <p14:creationId xmlns:p14="http://schemas.microsoft.com/office/powerpoint/2010/main" val="658312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A53D48-63B7-914B-B627-BF50341ED23E}"/>
              </a:ext>
            </a:extLst>
          </p:cNvPr>
          <p:cNvSpPr>
            <a:spLocks noGrp="1"/>
          </p:cNvSpPr>
          <p:nvPr>
            <p:ph type="sldNum" sz="quarter" idx="12"/>
          </p:nvPr>
        </p:nvSpPr>
        <p:spPr/>
        <p:txBody>
          <a:bodyPr/>
          <a:lstStyle/>
          <a:p>
            <a:pPr>
              <a:defRPr/>
            </a:pPr>
            <a:fld id="{6F98A4FE-7AA5-4883-A13D-312C77D48E8D}" type="slidenum">
              <a:rPr lang="en-US" smtClean="0"/>
              <a:pPr>
                <a:defRPr/>
              </a:pPr>
              <a:t>14</a:t>
            </a:fld>
            <a:endParaRPr lang="en-US" dirty="0"/>
          </a:p>
        </p:txBody>
      </p:sp>
      <p:sp>
        <p:nvSpPr>
          <p:cNvPr id="3" name="Rectangle 2">
            <a:extLst>
              <a:ext uri="{FF2B5EF4-FFF2-40B4-BE49-F238E27FC236}">
                <a16:creationId xmlns:a16="http://schemas.microsoft.com/office/drawing/2014/main" id="{E790CE72-0C8E-A448-9C03-DDE3D7966758}"/>
              </a:ext>
            </a:extLst>
          </p:cNvPr>
          <p:cNvSpPr/>
          <p:nvPr/>
        </p:nvSpPr>
        <p:spPr>
          <a:xfrm>
            <a:off x="2686866" y="2054727"/>
            <a:ext cx="6830716" cy="1938992"/>
          </a:xfrm>
          <a:prstGeom prst="rect">
            <a:avLst/>
          </a:prstGeom>
        </p:spPr>
        <p:txBody>
          <a:bodyPr wrap="none">
            <a:spAutoFit/>
          </a:bodyPr>
          <a:lstStyle/>
          <a:p>
            <a:pPr algn="ctr"/>
            <a:r>
              <a:rPr lang="en-US" sz="4000" b="1" dirty="0">
                <a:solidFill>
                  <a:srgbClr val="FFC000"/>
                </a:solidFill>
                <a:latin typeface="Arial" panose="020B0604020202020204" pitchFamily="34" charset="0"/>
                <a:cs typeface="Arial" panose="020B0604020202020204" pitchFamily="34" charset="0"/>
              </a:rPr>
              <a:t>General Credibility Criteria </a:t>
            </a:r>
          </a:p>
          <a:p>
            <a:pPr algn="ctr"/>
            <a:r>
              <a:rPr lang="en-US" sz="4000" b="1" dirty="0">
                <a:solidFill>
                  <a:srgbClr val="FFC000"/>
                </a:solidFill>
                <a:latin typeface="Arial" panose="020B0604020202020204" pitchFamily="34" charset="0"/>
                <a:cs typeface="Arial" panose="020B0604020202020204" pitchFamily="34" charset="0"/>
              </a:rPr>
              <a:t>for evaluating </a:t>
            </a:r>
          </a:p>
          <a:p>
            <a:pPr algn="ctr"/>
            <a:r>
              <a:rPr lang="en-US" sz="4000" b="1" dirty="0">
                <a:solidFill>
                  <a:srgbClr val="FFC000"/>
                </a:solidFill>
                <a:latin typeface="Arial" panose="020B0604020202020204" pitchFamily="34" charset="0"/>
                <a:cs typeface="Arial" panose="020B0604020202020204" pitchFamily="34" charset="0"/>
              </a:rPr>
              <a:t>educational research</a:t>
            </a:r>
          </a:p>
        </p:txBody>
      </p:sp>
    </p:spTree>
    <p:extLst>
      <p:ext uri="{BB962C8B-B14F-4D97-AF65-F5344CB8AC3E}">
        <p14:creationId xmlns:p14="http://schemas.microsoft.com/office/powerpoint/2010/main" val="2780886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363DBE-98BE-1D47-A29E-0720C8131E58}"/>
              </a:ext>
            </a:extLst>
          </p:cNvPr>
          <p:cNvSpPr>
            <a:spLocks noGrp="1"/>
          </p:cNvSpPr>
          <p:nvPr>
            <p:ph type="sldNum" sz="quarter" idx="12"/>
          </p:nvPr>
        </p:nvSpPr>
        <p:spPr/>
        <p:txBody>
          <a:bodyPr/>
          <a:lstStyle/>
          <a:p>
            <a:pPr>
              <a:defRPr/>
            </a:pPr>
            <a:fld id="{6F98A4FE-7AA5-4883-A13D-312C77D48E8D}" type="slidenum">
              <a:rPr lang="en-US" smtClean="0"/>
              <a:pPr>
                <a:defRPr/>
              </a:pPr>
              <a:t>15</a:t>
            </a:fld>
            <a:endParaRPr lang="en-US" dirty="0"/>
          </a:p>
        </p:txBody>
      </p:sp>
      <p:pic>
        <p:nvPicPr>
          <p:cNvPr id="3" name="Picture 2">
            <a:extLst>
              <a:ext uri="{FF2B5EF4-FFF2-40B4-BE49-F238E27FC236}">
                <a16:creationId xmlns:a16="http://schemas.microsoft.com/office/drawing/2014/main" id="{66861E61-EF89-4D4E-9B68-E52D009D057B}"/>
              </a:ext>
            </a:extLst>
          </p:cNvPr>
          <p:cNvPicPr>
            <a:picLocks noChangeAspect="1"/>
          </p:cNvPicPr>
          <p:nvPr/>
        </p:nvPicPr>
        <p:blipFill>
          <a:blip r:embed="rId2"/>
          <a:stretch>
            <a:fillRect/>
          </a:stretch>
        </p:blipFill>
        <p:spPr>
          <a:xfrm>
            <a:off x="238508" y="243265"/>
            <a:ext cx="11700886" cy="6201923"/>
          </a:xfrm>
          <a:prstGeom prst="rect">
            <a:avLst/>
          </a:prstGeom>
        </p:spPr>
      </p:pic>
    </p:spTree>
    <p:extLst>
      <p:ext uri="{BB962C8B-B14F-4D97-AF65-F5344CB8AC3E}">
        <p14:creationId xmlns:p14="http://schemas.microsoft.com/office/powerpoint/2010/main" val="1572343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6CC0E-7410-E34B-966F-EA78911D27C9}"/>
              </a:ext>
            </a:extLst>
          </p:cNvPr>
          <p:cNvSpPr>
            <a:spLocks noGrp="1"/>
          </p:cNvSpPr>
          <p:nvPr>
            <p:ph type="ctrTitle"/>
          </p:nvPr>
        </p:nvSpPr>
        <p:spPr>
          <a:xfrm>
            <a:off x="1526219" y="628875"/>
            <a:ext cx="9144000" cy="1194650"/>
          </a:xfrm>
        </p:spPr>
        <p:txBody>
          <a:bodyPr anchor="ctr">
            <a:normAutofit/>
          </a:bodyPr>
          <a:lstStyle/>
          <a:p>
            <a:pPr algn="ctr"/>
            <a:r>
              <a:rPr lang="en-GB" sz="3600" b="1" spc="0" dirty="0">
                <a:solidFill>
                  <a:schemeClr val="tx1"/>
                </a:solidFill>
                <a:effectLst/>
              </a:rPr>
              <a:t>Criterion #1: Identifying the research </a:t>
            </a:r>
            <a:r>
              <a:rPr lang="en-GB" sz="3600" b="1" spc="0" dirty="0">
                <a:solidFill>
                  <a:srgbClr val="76D6FF"/>
                </a:solidFill>
                <a:effectLst/>
              </a:rPr>
              <a:t>aim</a:t>
            </a:r>
            <a:endParaRPr lang="en-US" sz="3600" spc="0" dirty="0">
              <a:solidFill>
                <a:srgbClr val="76D6FF"/>
              </a:solidFill>
            </a:endParaRPr>
          </a:p>
        </p:txBody>
      </p:sp>
      <p:sp>
        <p:nvSpPr>
          <p:cNvPr id="3" name="Subtitle 2">
            <a:extLst>
              <a:ext uri="{FF2B5EF4-FFF2-40B4-BE49-F238E27FC236}">
                <a16:creationId xmlns:a16="http://schemas.microsoft.com/office/drawing/2014/main" id="{DA94E281-65D8-7A45-B385-DED34CDC0816}"/>
              </a:ext>
            </a:extLst>
          </p:cNvPr>
          <p:cNvSpPr>
            <a:spLocks noGrp="1"/>
          </p:cNvSpPr>
          <p:nvPr>
            <p:ph type="subTitle" idx="1"/>
          </p:nvPr>
        </p:nvSpPr>
        <p:spPr>
          <a:xfrm>
            <a:off x="1254278" y="2153479"/>
            <a:ext cx="10099522" cy="2177221"/>
          </a:xfrm>
        </p:spPr>
        <p:txBody>
          <a:bodyPr anchor="ctr">
            <a:normAutofit/>
          </a:bodyPr>
          <a:lstStyle/>
          <a:p>
            <a:pPr algn="ctr">
              <a:lnSpc>
                <a:spcPct val="100000"/>
              </a:lnSpc>
              <a:spcBef>
                <a:spcPts val="0"/>
              </a:spcBef>
            </a:pPr>
            <a:r>
              <a:rPr lang="en-US" sz="2800" dirty="0">
                <a:solidFill>
                  <a:srgbClr val="FFFF00"/>
                </a:solidFill>
              </a:rPr>
              <a:t>What are the research aims that motivate teacher classroom research?</a:t>
            </a:r>
          </a:p>
        </p:txBody>
      </p:sp>
      <p:sp>
        <p:nvSpPr>
          <p:cNvPr id="4" name="Slide Number Placeholder 3">
            <a:extLst>
              <a:ext uri="{FF2B5EF4-FFF2-40B4-BE49-F238E27FC236}">
                <a16:creationId xmlns:a16="http://schemas.microsoft.com/office/drawing/2014/main" id="{719D9028-A6F2-FA4D-9DC1-551495D720A7}"/>
              </a:ext>
            </a:extLst>
          </p:cNvPr>
          <p:cNvSpPr>
            <a:spLocks noGrp="1"/>
          </p:cNvSpPr>
          <p:nvPr>
            <p:ph type="sldNum" sz="quarter" idx="12"/>
          </p:nvPr>
        </p:nvSpPr>
        <p:spPr/>
        <p:txBody>
          <a:bodyPr/>
          <a:lstStyle/>
          <a:p>
            <a:fld id="{CFE5983F-D5E9-43AB-9B82-9DF936FF91CF}" type="slidenum">
              <a:rPr lang="en-US" smtClean="0"/>
              <a:pPr/>
              <a:t>16</a:t>
            </a:fld>
            <a:endParaRPr lang="en-US" dirty="0"/>
          </a:p>
        </p:txBody>
      </p:sp>
    </p:spTree>
    <p:extLst>
      <p:ext uri="{BB962C8B-B14F-4D97-AF65-F5344CB8AC3E}">
        <p14:creationId xmlns:p14="http://schemas.microsoft.com/office/powerpoint/2010/main" val="771824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80CBA97-6E32-324A-93ED-5C72F885B913}"/>
              </a:ext>
            </a:extLst>
          </p:cNvPr>
          <p:cNvSpPr>
            <a:spLocks noGrp="1"/>
          </p:cNvSpPr>
          <p:nvPr>
            <p:ph type="sldNum" sz="quarter" idx="12"/>
          </p:nvPr>
        </p:nvSpPr>
        <p:spPr/>
        <p:txBody>
          <a:bodyPr/>
          <a:lstStyle/>
          <a:p>
            <a:pPr fontAlgn="base">
              <a:spcBef>
                <a:spcPct val="0"/>
              </a:spcBef>
              <a:spcAft>
                <a:spcPct val="0"/>
              </a:spcAft>
              <a:defRPr/>
            </a:pPr>
            <a:fld id="{815A9CE9-093C-4FE1-8DCE-9921559B5BB9}" type="slidenum">
              <a:rPr lang="en-US"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a typeface="ＭＳ Ｐゴシック" pitchFamily="127" charset="-128"/>
              </a:rPr>
              <a:pPr fontAlgn="base">
                <a:spcBef>
                  <a:spcPct val="0"/>
                </a:spcBef>
                <a:spcAft>
                  <a:spcPct val="0"/>
                </a:spcAft>
                <a:defRPr/>
              </a:pPr>
              <a:t>17</a:t>
            </a:fld>
            <a:endParaRPr lang="en-US"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a typeface="ＭＳ Ｐゴシック" pitchFamily="127" charset="-128"/>
            </a:endParaRPr>
          </a:p>
        </p:txBody>
      </p:sp>
      <p:pic>
        <p:nvPicPr>
          <p:cNvPr id="4" name="Picture 3">
            <a:extLst>
              <a:ext uri="{FF2B5EF4-FFF2-40B4-BE49-F238E27FC236}">
                <a16:creationId xmlns:a16="http://schemas.microsoft.com/office/drawing/2014/main" id="{95E47A28-2539-8349-B288-12B9EFAE50B7}"/>
              </a:ext>
            </a:extLst>
          </p:cNvPr>
          <p:cNvPicPr>
            <a:picLocks noChangeAspect="1"/>
          </p:cNvPicPr>
          <p:nvPr/>
        </p:nvPicPr>
        <p:blipFill>
          <a:blip r:embed="rId2"/>
          <a:stretch>
            <a:fillRect/>
          </a:stretch>
        </p:blipFill>
        <p:spPr>
          <a:xfrm>
            <a:off x="1478836" y="738794"/>
            <a:ext cx="9165489" cy="5617558"/>
          </a:xfrm>
          <a:prstGeom prst="rect">
            <a:avLst/>
          </a:prstGeom>
        </p:spPr>
      </p:pic>
    </p:spTree>
    <p:extLst>
      <p:ext uri="{BB962C8B-B14F-4D97-AF65-F5344CB8AC3E}">
        <p14:creationId xmlns:p14="http://schemas.microsoft.com/office/powerpoint/2010/main" val="2366555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6CC0E-7410-E34B-966F-EA78911D27C9}"/>
              </a:ext>
            </a:extLst>
          </p:cNvPr>
          <p:cNvSpPr>
            <a:spLocks noGrp="1"/>
          </p:cNvSpPr>
          <p:nvPr>
            <p:ph type="ctrTitle"/>
          </p:nvPr>
        </p:nvSpPr>
        <p:spPr>
          <a:xfrm>
            <a:off x="1526219" y="628875"/>
            <a:ext cx="9144000" cy="1194650"/>
          </a:xfrm>
        </p:spPr>
        <p:txBody>
          <a:bodyPr anchor="ctr">
            <a:normAutofit/>
          </a:bodyPr>
          <a:lstStyle/>
          <a:p>
            <a:pPr algn="ctr"/>
            <a:r>
              <a:rPr lang="en-GB" sz="3600" b="1" spc="0" dirty="0">
                <a:solidFill>
                  <a:schemeClr val="tx1"/>
                </a:solidFill>
                <a:effectLst/>
              </a:rPr>
              <a:t>Criterion #2: selecting the right research </a:t>
            </a:r>
            <a:r>
              <a:rPr lang="en-GB" sz="3600" b="1" spc="0" dirty="0">
                <a:solidFill>
                  <a:srgbClr val="76D6FF"/>
                </a:solidFill>
                <a:effectLst/>
              </a:rPr>
              <a:t>approach</a:t>
            </a:r>
            <a:endParaRPr lang="en-US" sz="3600" spc="0" dirty="0">
              <a:solidFill>
                <a:srgbClr val="76D6FF"/>
              </a:solidFill>
            </a:endParaRPr>
          </a:p>
        </p:txBody>
      </p:sp>
      <p:sp>
        <p:nvSpPr>
          <p:cNvPr id="4" name="Slide Number Placeholder 3">
            <a:extLst>
              <a:ext uri="{FF2B5EF4-FFF2-40B4-BE49-F238E27FC236}">
                <a16:creationId xmlns:a16="http://schemas.microsoft.com/office/drawing/2014/main" id="{719D9028-A6F2-FA4D-9DC1-551495D720A7}"/>
              </a:ext>
            </a:extLst>
          </p:cNvPr>
          <p:cNvSpPr>
            <a:spLocks noGrp="1"/>
          </p:cNvSpPr>
          <p:nvPr>
            <p:ph type="sldNum" sz="quarter" idx="12"/>
          </p:nvPr>
        </p:nvSpPr>
        <p:spPr/>
        <p:txBody>
          <a:bodyPr/>
          <a:lstStyle/>
          <a:p>
            <a:fld id="{CFE5983F-D5E9-43AB-9B82-9DF936FF91CF}" type="slidenum">
              <a:rPr lang="en-US" smtClean="0"/>
              <a:pPr/>
              <a:t>18</a:t>
            </a:fld>
            <a:endParaRPr lang="en-US" dirty="0"/>
          </a:p>
        </p:txBody>
      </p:sp>
      <p:sp>
        <p:nvSpPr>
          <p:cNvPr id="6" name="Subtitle 5">
            <a:extLst>
              <a:ext uri="{FF2B5EF4-FFF2-40B4-BE49-F238E27FC236}">
                <a16:creationId xmlns:a16="http://schemas.microsoft.com/office/drawing/2014/main" id="{8A9BF8A0-B7B5-2042-9571-2188E8E0A90F}"/>
              </a:ext>
            </a:extLst>
          </p:cNvPr>
          <p:cNvSpPr>
            <a:spLocks noGrp="1"/>
          </p:cNvSpPr>
          <p:nvPr>
            <p:ph type="subTitle" idx="1"/>
          </p:nvPr>
        </p:nvSpPr>
        <p:spPr>
          <a:xfrm>
            <a:off x="1020191" y="2427207"/>
            <a:ext cx="9650028" cy="1549989"/>
          </a:xfrm>
        </p:spPr>
        <p:txBody>
          <a:bodyPr anchor="ctr">
            <a:normAutofit/>
          </a:bodyPr>
          <a:lstStyle/>
          <a:p>
            <a:pPr algn="ctr"/>
            <a:r>
              <a:rPr lang="en-US" sz="3200" dirty="0">
                <a:solidFill>
                  <a:srgbClr val="FFFF00"/>
                </a:solidFill>
              </a:rPr>
              <a:t>What are the research approaches used to achieve those aims?</a:t>
            </a:r>
          </a:p>
        </p:txBody>
      </p:sp>
    </p:spTree>
    <p:extLst>
      <p:ext uri="{BB962C8B-B14F-4D97-AF65-F5344CB8AC3E}">
        <p14:creationId xmlns:p14="http://schemas.microsoft.com/office/powerpoint/2010/main" val="1317165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451DE-06EB-FB3C-12CA-720538C283DF}"/>
              </a:ext>
            </a:extLst>
          </p:cNvPr>
          <p:cNvSpPr>
            <a:spLocks noGrp="1"/>
          </p:cNvSpPr>
          <p:nvPr>
            <p:ph type="ctrTitle"/>
          </p:nvPr>
        </p:nvSpPr>
        <p:spPr>
          <a:xfrm>
            <a:off x="1687285" y="1198313"/>
            <a:ext cx="9144000" cy="1194650"/>
          </a:xfrm>
        </p:spPr>
        <p:txBody>
          <a:bodyPr anchor="ctr">
            <a:normAutofit/>
          </a:bodyPr>
          <a:lstStyle/>
          <a:p>
            <a:pPr algn="ctr"/>
            <a:r>
              <a:rPr lang="en-US" sz="3600" spc="0" dirty="0"/>
              <a:t>As a researcher and research methods instructor,</a:t>
            </a:r>
            <a:br>
              <a:rPr lang="en-US" sz="3600" spc="0" dirty="0"/>
            </a:br>
            <a:r>
              <a:rPr lang="en-US" sz="3600" spc="0" dirty="0"/>
              <a:t>I’ve identified four common to educational research:</a:t>
            </a:r>
          </a:p>
        </p:txBody>
      </p:sp>
      <p:sp>
        <p:nvSpPr>
          <p:cNvPr id="3" name="Subtitle 2">
            <a:extLst>
              <a:ext uri="{FF2B5EF4-FFF2-40B4-BE49-F238E27FC236}">
                <a16:creationId xmlns:a16="http://schemas.microsoft.com/office/drawing/2014/main" id="{8F867986-E3B1-BEE1-E244-DADE944011FE}"/>
              </a:ext>
            </a:extLst>
          </p:cNvPr>
          <p:cNvSpPr>
            <a:spLocks noGrp="1"/>
          </p:cNvSpPr>
          <p:nvPr>
            <p:ph type="subTitle" idx="1"/>
          </p:nvPr>
        </p:nvSpPr>
        <p:spPr>
          <a:xfrm>
            <a:off x="1262741" y="3032650"/>
            <a:ext cx="10439402" cy="2159835"/>
          </a:xfrm>
        </p:spPr>
        <p:txBody>
          <a:bodyPr anchor="t">
            <a:normAutofit fontScale="77500" lnSpcReduction="20000"/>
          </a:bodyPr>
          <a:lstStyle/>
          <a:p>
            <a:pPr marL="342900" indent="-342900" algn="l">
              <a:lnSpc>
                <a:spcPct val="120000"/>
              </a:lnSpc>
              <a:spcBef>
                <a:spcPts val="0"/>
              </a:spcBef>
              <a:buFont typeface="Arial" panose="020B0604020202020204" pitchFamily="34" charset="0"/>
              <a:buChar char="•"/>
            </a:pPr>
            <a:r>
              <a:rPr lang="en-US" sz="2000" dirty="0">
                <a:solidFill>
                  <a:srgbClr val="76D6FF"/>
                </a:solidFill>
              </a:rPr>
              <a:t>Naturalistic research: </a:t>
            </a:r>
            <a:r>
              <a:rPr lang="en-US" sz="2000" dirty="0">
                <a:solidFill>
                  <a:srgbClr val="FFFF00"/>
                </a:solidFill>
              </a:rPr>
              <a:t>used to describe learning and/or learners</a:t>
            </a:r>
          </a:p>
          <a:p>
            <a:pPr marL="314325" indent="-314325" algn="l">
              <a:lnSpc>
                <a:spcPct val="120000"/>
              </a:lnSpc>
              <a:spcBef>
                <a:spcPts val="0"/>
              </a:spcBef>
            </a:pPr>
            <a:r>
              <a:rPr lang="en-US" sz="2000" dirty="0">
                <a:solidFill>
                  <a:srgbClr val="FFFF00"/>
                </a:solidFill>
              </a:rPr>
              <a:t>	in a particular educational setting</a:t>
            </a:r>
          </a:p>
          <a:p>
            <a:pPr marL="342900" indent="-342900" algn="l">
              <a:lnSpc>
                <a:spcPct val="120000"/>
              </a:lnSpc>
              <a:spcBef>
                <a:spcPts val="0"/>
              </a:spcBef>
              <a:buFont typeface="Arial" panose="020B0604020202020204" pitchFamily="34" charset="0"/>
              <a:buChar char="•"/>
            </a:pPr>
            <a:r>
              <a:rPr lang="en-US" sz="2000" dirty="0">
                <a:solidFill>
                  <a:srgbClr val="76D6FF"/>
                </a:solidFill>
              </a:rPr>
              <a:t>Multivariate/correlational research: </a:t>
            </a:r>
            <a:r>
              <a:rPr lang="en-US" sz="2000" dirty="0">
                <a:solidFill>
                  <a:srgbClr val="FFFF00"/>
                </a:solidFill>
              </a:rPr>
              <a:t>used to describe statistical effects and/or relationships among factors related to learning</a:t>
            </a:r>
          </a:p>
          <a:p>
            <a:pPr marL="342900" indent="-342900" algn="l">
              <a:lnSpc>
                <a:spcPct val="120000"/>
              </a:lnSpc>
              <a:spcBef>
                <a:spcPts val="0"/>
              </a:spcBef>
              <a:buFont typeface="Arial" panose="020B0604020202020204" pitchFamily="34" charset="0"/>
              <a:buChar char="•"/>
            </a:pPr>
            <a:r>
              <a:rPr lang="en-US" sz="2000" dirty="0">
                <a:solidFill>
                  <a:srgbClr val="76D6FF"/>
                </a:solidFill>
              </a:rPr>
              <a:t>Experimental research</a:t>
            </a:r>
            <a:r>
              <a:rPr lang="en-US" sz="2000" dirty="0">
                <a:solidFill>
                  <a:srgbClr val="00FDFF"/>
                </a:solidFill>
              </a:rPr>
              <a:t>: </a:t>
            </a:r>
            <a:r>
              <a:rPr lang="en-US" sz="2000" dirty="0">
                <a:solidFill>
                  <a:srgbClr val="FFFF00"/>
                </a:solidFill>
              </a:rPr>
              <a:t>used to examine the effect(s) of a particular technique or material/device on students’ learning</a:t>
            </a:r>
          </a:p>
          <a:p>
            <a:pPr marL="342900" indent="-342900" algn="l">
              <a:lnSpc>
                <a:spcPct val="120000"/>
              </a:lnSpc>
              <a:spcBef>
                <a:spcPts val="0"/>
              </a:spcBef>
              <a:buFont typeface="Arial" panose="020B0604020202020204" pitchFamily="34" charset="0"/>
              <a:buChar char="•"/>
            </a:pPr>
            <a:r>
              <a:rPr lang="en-US" sz="2000" dirty="0">
                <a:solidFill>
                  <a:srgbClr val="76D6FF"/>
                </a:solidFill>
              </a:rPr>
              <a:t>Action research: </a:t>
            </a:r>
            <a:r>
              <a:rPr lang="en-US" sz="2000" dirty="0">
                <a:solidFill>
                  <a:srgbClr val="FFFF00"/>
                </a:solidFill>
              </a:rPr>
              <a:t>used to measure the effect of a solution applied by one or more teachers to address a significant learning challenge experienced by one, some, or all students in a particular classroom</a:t>
            </a:r>
            <a:endParaRPr lang="en-US" sz="2000" dirty="0">
              <a:solidFill>
                <a:srgbClr val="00FDFF"/>
              </a:solidFill>
            </a:endParaRPr>
          </a:p>
          <a:p>
            <a:pPr marL="342900" indent="-342900" algn="l">
              <a:buFont typeface="Arial" panose="020B0604020202020204" pitchFamily="34" charset="0"/>
              <a:buChar char="•"/>
            </a:pPr>
            <a:endParaRPr lang="en-US" dirty="0">
              <a:solidFill>
                <a:srgbClr val="FFFF00"/>
              </a:solidFill>
            </a:endParaRPr>
          </a:p>
        </p:txBody>
      </p:sp>
      <p:sp>
        <p:nvSpPr>
          <p:cNvPr id="4" name="Slide Number Placeholder 3">
            <a:extLst>
              <a:ext uri="{FF2B5EF4-FFF2-40B4-BE49-F238E27FC236}">
                <a16:creationId xmlns:a16="http://schemas.microsoft.com/office/drawing/2014/main" id="{9DAC31EE-EE29-AA41-D700-7A442FA83683}"/>
              </a:ext>
            </a:extLst>
          </p:cNvPr>
          <p:cNvSpPr>
            <a:spLocks noGrp="1"/>
          </p:cNvSpPr>
          <p:nvPr>
            <p:ph type="sldNum" sz="quarter" idx="12"/>
          </p:nvPr>
        </p:nvSpPr>
        <p:spPr/>
        <p:txBody>
          <a:bodyPr/>
          <a:lstStyle/>
          <a:p>
            <a:pPr>
              <a:defRPr/>
            </a:pPr>
            <a:fld id="{7E07F1ED-DB9D-4807-8E47-5C6317694A32}" type="slidenum">
              <a:rPr lang="en-US" smtClean="0"/>
              <a:pPr>
                <a:defRPr/>
              </a:pPr>
              <a:t>19</a:t>
            </a:fld>
            <a:endParaRPr lang="en-US" dirty="0"/>
          </a:p>
        </p:txBody>
      </p:sp>
    </p:spTree>
    <p:extLst>
      <p:ext uri="{BB962C8B-B14F-4D97-AF65-F5344CB8AC3E}">
        <p14:creationId xmlns:p14="http://schemas.microsoft.com/office/powerpoint/2010/main" val="268492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xfrm>
            <a:off x="811568" y="754068"/>
            <a:ext cx="10382027" cy="947309"/>
          </a:xfrm>
          <a:prstGeom prst="rect">
            <a:avLst/>
          </a:prstGeom>
          <a:noFill/>
          <a:ln>
            <a:noFill/>
          </a:ln>
        </p:spPr>
        <p:txBody>
          <a:bodyPr spcFirstLastPara="1" vert="horz" wrap="square" lIns="91433" tIns="45700" rIns="91433" bIns="45700" rtlCol="0" anchor="ctr" anchorCtr="0">
            <a:normAutofit/>
          </a:bodyPr>
          <a:lstStyle/>
          <a:p>
            <a:pPr algn="ctr">
              <a:spcBef>
                <a:spcPts val="0"/>
              </a:spcBef>
              <a:buClr>
                <a:schemeClr val="dk1"/>
              </a:buClr>
              <a:buSzPts val="3300"/>
            </a:pPr>
            <a:r>
              <a:rPr lang="en" sz="4800" b="1" dirty="0">
                <a:solidFill>
                  <a:schemeClr val="tx2">
                    <a:lumMod val="75000"/>
                  </a:schemeClr>
                </a:solidFill>
                <a:latin typeface="Arial"/>
                <a:ea typeface="Arial"/>
                <a:cs typeface="Arial"/>
                <a:sym typeface="Arial"/>
              </a:rPr>
              <a:t>Presenter</a:t>
            </a:r>
            <a:endParaRPr dirty="0">
              <a:solidFill>
                <a:schemeClr val="tx2">
                  <a:lumMod val="75000"/>
                </a:schemeClr>
              </a:solidFill>
            </a:endParaRPr>
          </a:p>
        </p:txBody>
      </p:sp>
      <p:sp>
        <p:nvSpPr>
          <p:cNvPr id="2" name="Slide Number Placeholder 1">
            <a:extLst>
              <a:ext uri="{FF2B5EF4-FFF2-40B4-BE49-F238E27FC236}">
                <a16:creationId xmlns:a16="http://schemas.microsoft.com/office/drawing/2014/main" id="{88604CCD-3E43-2B4F-8E6D-D40B700A23B6}"/>
              </a:ext>
            </a:extLst>
          </p:cNvPr>
          <p:cNvSpPr>
            <a:spLocks noGrp="1"/>
          </p:cNvSpPr>
          <p:nvPr>
            <p:ph type="sldNum" sz="quarter" idx="12"/>
          </p:nvPr>
        </p:nvSpPr>
        <p:spPr/>
        <p:txBody>
          <a:bodyPr/>
          <a:lstStyle/>
          <a:p>
            <a:fld id="{A4491FEB-B73E-EA47-9E84-AFC072576A54}" type="slidenum">
              <a:rPr lang="en-US" smtClean="0"/>
              <a:t>2</a:t>
            </a:fld>
            <a:endParaRPr lang="en-US"/>
          </a:p>
        </p:txBody>
      </p:sp>
      <p:sp>
        <p:nvSpPr>
          <p:cNvPr id="137" name="Google Shape;137;p26"/>
          <p:cNvSpPr txBox="1"/>
          <p:nvPr/>
        </p:nvSpPr>
        <p:spPr>
          <a:xfrm>
            <a:off x="1495313" y="2013047"/>
            <a:ext cx="9535759" cy="2862282"/>
          </a:xfrm>
          <a:prstGeom prst="rect">
            <a:avLst/>
          </a:prstGeom>
          <a:noFill/>
          <a:ln>
            <a:noFill/>
          </a:ln>
        </p:spPr>
        <p:txBody>
          <a:bodyPr spcFirstLastPara="1" wrap="square" lIns="91433" tIns="45700" rIns="91433" bIns="45700" anchor="t" anchorCtr="0">
            <a:spAutoFit/>
          </a:bodyPr>
          <a:lstStyle/>
          <a:p>
            <a:pPr marL="287859" indent="-279393">
              <a:buClr>
                <a:schemeClr val="dk1"/>
              </a:buClr>
              <a:buSzPts val="1500"/>
              <a:buFont typeface="Arial"/>
              <a:buChar char="•"/>
            </a:pPr>
            <a:r>
              <a:rPr lang="en" sz="2000" dirty="0">
                <a:latin typeface="Arial"/>
                <a:ea typeface="Arial"/>
                <a:cs typeface="Arial"/>
                <a:sym typeface="Arial"/>
              </a:rPr>
              <a:t>born and raised in Vancouver, BC</a:t>
            </a:r>
            <a:endParaRPr sz="1467" dirty="0">
              <a:latin typeface="Arial Regular"/>
            </a:endParaRPr>
          </a:p>
          <a:p>
            <a:pPr marL="287859" indent="-279393">
              <a:buClr>
                <a:schemeClr val="dk1"/>
              </a:buClr>
              <a:buSzPts val="1500"/>
              <a:buFont typeface="Arial"/>
              <a:buChar char="•"/>
            </a:pPr>
            <a:r>
              <a:rPr lang="en" sz="2000" dirty="0">
                <a:latin typeface="Arial"/>
                <a:ea typeface="Arial"/>
                <a:cs typeface="Arial"/>
                <a:sym typeface="Arial"/>
              </a:rPr>
              <a:t>over twenty-years experience as an EFL/ESL teacher in Japan and Canada</a:t>
            </a:r>
            <a:endParaRPr sz="1467" dirty="0">
              <a:latin typeface="Arial Regular"/>
            </a:endParaRPr>
          </a:p>
          <a:p>
            <a:pPr marL="287859" indent="-279393">
              <a:buClr>
                <a:schemeClr val="dk1"/>
              </a:buClr>
              <a:buSzPts val="1500"/>
              <a:buFont typeface="Arial"/>
              <a:buChar char="•"/>
            </a:pPr>
            <a:r>
              <a:rPr lang="en" sz="2000" dirty="0">
                <a:latin typeface="Arial"/>
                <a:ea typeface="Arial"/>
                <a:cs typeface="Arial"/>
                <a:sym typeface="Arial"/>
              </a:rPr>
              <a:t>have served as instructor for research methods, assessment, and leadership courses at TWU for 15 years.</a:t>
            </a:r>
          </a:p>
          <a:p>
            <a:pPr marL="287859" indent="-279393">
              <a:buClr>
                <a:schemeClr val="dk1"/>
              </a:buClr>
              <a:buSzPts val="1500"/>
              <a:buFont typeface="Arial"/>
              <a:buChar char="•"/>
            </a:pPr>
            <a:r>
              <a:rPr lang="en-CA" sz="2000" dirty="0">
                <a:latin typeface="Arial"/>
                <a:cs typeface="Arial"/>
                <a:sym typeface="Arial"/>
              </a:rPr>
              <a:t>have done classroom research as a student and overseen research as a research-methods course instructor and thesis advisor</a:t>
            </a:r>
          </a:p>
          <a:p>
            <a:pPr marL="287859" indent="-279393">
              <a:buClr>
                <a:schemeClr val="dk1"/>
              </a:buClr>
              <a:buSzPts val="1500"/>
              <a:buFont typeface="Arial"/>
              <a:buChar char="•"/>
            </a:pPr>
            <a:r>
              <a:rPr lang="en-CA" sz="2000" dirty="0">
                <a:latin typeface="Arial"/>
                <a:cs typeface="Arial"/>
                <a:sym typeface="Arial"/>
              </a:rPr>
              <a:t>have conducted survey research both within TWU and externally</a:t>
            </a:r>
            <a:endParaRPr sz="1467" dirty="0">
              <a:latin typeface="Arial Regular"/>
            </a:endParaRPr>
          </a:p>
          <a:p>
            <a:pPr marL="287859" indent="-279393">
              <a:buClr>
                <a:schemeClr val="dk1"/>
              </a:buClr>
              <a:buSzPts val="1500"/>
              <a:buFont typeface="Arial"/>
              <a:buChar char="•"/>
            </a:pPr>
            <a:r>
              <a:rPr lang="en" sz="2000" dirty="0">
                <a:latin typeface="Arial"/>
                <a:ea typeface="Arial"/>
                <a:cs typeface="Arial"/>
                <a:sym typeface="Arial"/>
              </a:rPr>
              <a:t>professional interests: </a:t>
            </a:r>
            <a:r>
              <a:rPr lang="en-CA" sz="2000" dirty="0">
                <a:latin typeface="Arial"/>
                <a:ea typeface="Arial"/>
                <a:cs typeface="Arial"/>
                <a:sym typeface="Arial"/>
              </a:rPr>
              <a:t>promoting professional development in teachers;</a:t>
            </a:r>
            <a:endParaRPr lang="en-CA" sz="1467" dirty="0">
              <a:latin typeface="Arial Regular"/>
            </a:endParaRPr>
          </a:p>
          <a:p>
            <a:pPr marL="8466">
              <a:buClr>
                <a:schemeClr val="dk1"/>
              </a:buClr>
              <a:buSzPts val="1500"/>
            </a:pPr>
            <a:r>
              <a:rPr lang="en" sz="2000" dirty="0">
                <a:latin typeface="Arial"/>
                <a:ea typeface="Arial"/>
                <a:cs typeface="Arial"/>
                <a:sym typeface="Arial"/>
              </a:rPr>
              <a:t>     elements of credibility in assessment and in research </a:t>
            </a:r>
          </a:p>
        </p:txBody>
      </p:sp>
    </p:spTree>
    <p:extLst>
      <p:ext uri="{BB962C8B-B14F-4D97-AF65-F5344CB8AC3E}">
        <p14:creationId xmlns:p14="http://schemas.microsoft.com/office/powerpoint/2010/main" val="3464113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C1033-5FDA-9CE4-81F6-FFB5BAC0BD47}"/>
              </a:ext>
            </a:extLst>
          </p:cNvPr>
          <p:cNvSpPr>
            <a:spLocks noGrp="1"/>
          </p:cNvSpPr>
          <p:nvPr>
            <p:ph type="title"/>
          </p:nvPr>
        </p:nvSpPr>
        <p:spPr>
          <a:xfrm>
            <a:off x="957941" y="2103437"/>
            <a:ext cx="10874829" cy="1423534"/>
          </a:xfrm>
        </p:spPr>
        <p:txBody>
          <a:bodyPr>
            <a:normAutofit/>
          </a:bodyPr>
          <a:lstStyle/>
          <a:p>
            <a:r>
              <a:rPr lang="en-GB" sz="3600" b="1" spc="0" dirty="0">
                <a:solidFill>
                  <a:schemeClr val="tx1"/>
                </a:solidFill>
                <a:effectLst/>
              </a:rPr>
              <a:t>Criterion #3: selecting the right research </a:t>
            </a:r>
            <a:r>
              <a:rPr lang="en-GB" sz="3600" b="1" spc="0" dirty="0">
                <a:solidFill>
                  <a:srgbClr val="76D6FF"/>
                </a:solidFill>
                <a:effectLst/>
              </a:rPr>
              <a:t>design</a:t>
            </a:r>
            <a:endParaRPr lang="en-US" sz="3600" dirty="0">
              <a:solidFill>
                <a:srgbClr val="76D6FF"/>
              </a:solidFill>
            </a:endParaRPr>
          </a:p>
        </p:txBody>
      </p:sp>
      <p:sp>
        <p:nvSpPr>
          <p:cNvPr id="3" name="Slide Number Placeholder 2">
            <a:extLst>
              <a:ext uri="{FF2B5EF4-FFF2-40B4-BE49-F238E27FC236}">
                <a16:creationId xmlns:a16="http://schemas.microsoft.com/office/drawing/2014/main" id="{34B7D00A-39A2-D401-63DF-B85ABC773A12}"/>
              </a:ext>
            </a:extLst>
          </p:cNvPr>
          <p:cNvSpPr>
            <a:spLocks noGrp="1"/>
          </p:cNvSpPr>
          <p:nvPr>
            <p:ph type="sldNum" sz="quarter" idx="12"/>
          </p:nvPr>
        </p:nvSpPr>
        <p:spPr/>
        <p:txBody>
          <a:bodyPr/>
          <a:lstStyle/>
          <a:p>
            <a:pPr>
              <a:defRPr/>
            </a:pPr>
            <a:fld id="{626B7B91-8EA8-484E-86C5-A9696D66D2CF}" type="slidenum">
              <a:rPr lang="en-US" smtClean="0"/>
              <a:pPr>
                <a:defRPr/>
              </a:pPr>
              <a:t>20</a:t>
            </a:fld>
            <a:endParaRPr lang="en-US" dirty="0"/>
          </a:p>
        </p:txBody>
      </p:sp>
    </p:spTree>
    <p:extLst>
      <p:ext uri="{BB962C8B-B14F-4D97-AF65-F5344CB8AC3E}">
        <p14:creationId xmlns:p14="http://schemas.microsoft.com/office/powerpoint/2010/main" val="2735218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F5D76F-41BC-264F-AF60-C1B212772EC1}"/>
              </a:ext>
            </a:extLst>
          </p:cNvPr>
          <p:cNvSpPr>
            <a:spLocks noGrp="1"/>
          </p:cNvSpPr>
          <p:nvPr>
            <p:ph type="sldNum" sz="quarter" idx="12"/>
          </p:nvPr>
        </p:nvSpPr>
        <p:spPr/>
        <p:txBody>
          <a:bodyPr/>
          <a:lstStyle/>
          <a:p>
            <a:fld id="{517F1417-7226-4EE6-B76D-E89444DF6EBB}" type="slidenum">
              <a:rPr lang="en-US" smtClean="0"/>
              <a:pPr/>
              <a:t>21</a:t>
            </a:fld>
            <a:endParaRPr lang="en-US" dirty="0"/>
          </a:p>
        </p:txBody>
      </p:sp>
      <p:pic>
        <p:nvPicPr>
          <p:cNvPr id="3" name="Picture 2">
            <a:extLst>
              <a:ext uri="{FF2B5EF4-FFF2-40B4-BE49-F238E27FC236}">
                <a16:creationId xmlns:a16="http://schemas.microsoft.com/office/drawing/2014/main" id="{2129CD02-ED5E-4042-9822-5CEA21F4386E}"/>
              </a:ext>
            </a:extLst>
          </p:cNvPr>
          <p:cNvPicPr>
            <a:picLocks noChangeAspect="1"/>
          </p:cNvPicPr>
          <p:nvPr/>
        </p:nvPicPr>
        <p:blipFill>
          <a:blip r:embed="rId2"/>
          <a:stretch>
            <a:fillRect/>
          </a:stretch>
        </p:blipFill>
        <p:spPr>
          <a:xfrm>
            <a:off x="1663699" y="2082800"/>
            <a:ext cx="8839200" cy="3352800"/>
          </a:xfrm>
          <a:prstGeom prst="rect">
            <a:avLst/>
          </a:prstGeom>
        </p:spPr>
      </p:pic>
      <p:sp>
        <p:nvSpPr>
          <p:cNvPr id="4" name="TextBox 3">
            <a:extLst>
              <a:ext uri="{FF2B5EF4-FFF2-40B4-BE49-F238E27FC236}">
                <a16:creationId xmlns:a16="http://schemas.microsoft.com/office/drawing/2014/main" id="{958F546B-38EB-DE46-AE0E-ED3A39B899E1}"/>
              </a:ext>
            </a:extLst>
          </p:cNvPr>
          <p:cNvSpPr txBox="1"/>
          <p:nvPr/>
        </p:nvSpPr>
        <p:spPr>
          <a:xfrm>
            <a:off x="472372" y="728443"/>
            <a:ext cx="11221855" cy="646331"/>
          </a:xfrm>
          <a:prstGeom prst="rect">
            <a:avLst/>
          </a:prstGeom>
          <a:noFill/>
        </p:spPr>
        <p:txBody>
          <a:bodyPr wrap="none" rtlCol="0">
            <a:spAutoFit/>
          </a:bodyPr>
          <a:lstStyle/>
          <a:p>
            <a:r>
              <a:rPr lang="en-US" sz="3600" b="1" dirty="0">
                <a:latin typeface="Arial" panose="020B0604020202020204" pitchFamily="34" charset="0"/>
                <a:cs typeface="Arial" panose="020B0604020202020204" pitchFamily="34" charset="0"/>
              </a:rPr>
              <a:t>Common </a:t>
            </a:r>
            <a:r>
              <a:rPr lang="en-US" sz="3600" b="1" dirty="0">
                <a:solidFill>
                  <a:srgbClr val="76D6FF"/>
                </a:solidFill>
                <a:latin typeface="Arial" panose="020B0604020202020204" pitchFamily="34" charset="0"/>
                <a:cs typeface="Arial" panose="020B0604020202020204" pitchFamily="34" charset="0"/>
              </a:rPr>
              <a:t>Designs</a:t>
            </a:r>
            <a:r>
              <a:rPr lang="en-US" sz="3600" b="1" dirty="0">
                <a:latin typeface="Arial" panose="020B0604020202020204" pitchFamily="34" charset="0"/>
                <a:cs typeface="Arial" panose="020B0604020202020204" pitchFamily="34" charset="0"/>
              </a:rPr>
              <a:t> within each Research Approach</a:t>
            </a:r>
          </a:p>
        </p:txBody>
      </p:sp>
    </p:spTree>
    <p:extLst>
      <p:ext uri="{BB962C8B-B14F-4D97-AF65-F5344CB8AC3E}">
        <p14:creationId xmlns:p14="http://schemas.microsoft.com/office/powerpoint/2010/main" val="3471407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6CC0E-7410-E34B-966F-EA78911D27C9}"/>
              </a:ext>
            </a:extLst>
          </p:cNvPr>
          <p:cNvSpPr>
            <a:spLocks noGrp="1"/>
          </p:cNvSpPr>
          <p:nvPr>
            <p:ph type="ctrTitle"/>
          </p:nvPr>
        </p:nvSpPr>
        <p:spPr>
          <a:xfrm>
            <a:off x="1488119" y="888999"/>
            <a:ext cx="9144000" cy="1163125"/>
          </a:xfrm>
        </p:spPr>
        <p:txBody>
          <a:bodyPr anchor="ctr">
            <a:normAutofit/>
          </a:bodyPr>
          <a:lstStyle/>
          <a:p>
            <a:pPr algn="ctr"/>
            <a:r>
              <a:rPr lang="en-GB" sz="3600" b="1" spc="0" dirty="0">
                <a:solidFill>
                  <a:schemeClr val="tx1"/>
                </a:solidFill>
                <a:effectLst/>
              </a:rPr>
              <a:t>Criterion #4: knowledge of relevant </a:t>
            </a:r>
            <a:br>
              <a:rPr lang="en-GB" sz="3600" b="1" spc="0" dirty="0">
                <a:solidFill>
                  <a:schemeClr val="tx1"/>
                </a:solidFill>
                <a:effectLst/>
              </a:rPr>
            </a:br>
            <a:r>
              <a:rPr lang="en-GB" sz="3600" b="1" spc="0" dirty="0">
                <a:solidFill>
                  <a:srgbClr val="76D6FF"/>
                </a:solidFill>
                <a:effectLst/>
              </a:rPr>
              <a:t>theory and research </a:t>
            </a:r>
            <a:r>
              <a:rPr lang="en-GB" sz="3600" b="1" spc="0" dirty="0">
                <a:solidFill>
                  <a:schemeClr val="tx1"/>
                </a:solidFill>
                <a:effectLst/>
              </a:rPr>
              <a:t>(1)</a:t>
            </a:r>
            <a:endParaRPr lang="en-US" sz="3600" spc="0" dirty="0">
              <a:solidFill>
                <a:schemeClr val="tx1"/>
              </a:solidFill>
            </a:endParaRPr>
          </a:p>
        </p:txBody>
      </p:sp>
      <p:sp>
        <p:nvSpPr>
          <p:cNvPr id="3" name="Subtitle 2">
            <a:extLst>
              <a:ext uri="{FF2B5EF4-FFF2-40B4-BE49-F238E27FC236}">
                <a16:creationId xmlns:a16="http://schemas.microsoft.com/office/drawing/2014/main" id="{DA94E281-65D8-7A45-B385-DED34CDC0816}"/>
              </a:ext>
            </a:extLst>
          </p:cNvPr>
          <p:cNvSpPr>
            <a:spLocks noGrp="1"/>
          </p:cNvSpPr>
          <p:nvPr>
            <p:ph type="subTitle" idx="1"/>
          </p:nvPr>
        </p:nvSpPr>
        <p:spPr>
          <a:xfrm>
            <a:off x="1104097" y="2293179"/>
            <a:ext cx="10099522" cy="2177221"/>
          </a:xfrm>
        </p:spPr>
        <p:txBody>
          <a:bodyPr anchor="ctr">
            <a:normAutofit/>
          </a:bodyPr>
          <a:lstStyle/>
          <a:p>
            <a:pPr algn="ctr">
              <a:lnSpc>
                <a:spcPct val="100000"/>
              </a:lnSpc>
              <a:spcBef>
                <a:spcPts val="0"/>
              </a:spcBef>
            </a:pPr>
            <a:r>
              <a:rPr lang="en-US" sz="2800" dirty="0">
                <a:solidFill>
                  <a:srgbClr val="FFFF00"/>
                </a:solidFill>
              </a:rPr>
              <a:t>Displaying a through knowledge of the theory and research pertaining to the issue of focus is critical for enabling a researcher or team to be recognized as having the necessary </a:t>
            </a:r>
            <a:r>
              <a:rPr lang="en-US" sz="2800" b="1" dirty="0">
                <a:solidFill>
                  <a:srgbClr val="00B0F0"/>
                </a:solidFill>
              </a:rPr>
              <a:t>authority</a:t>
            </a:r>
            <a:r>
              <a:rPr lang="en-US" sz="2800" dirty="0">
                <a:solidFill>
                  <a:srgbClr val="FFFF00"/>
                </a:solidFill>
              </a:rPr>
              <a:t> for carrying out a credible study.</a:t>
            </a:r>
          </a:p>
        </p:txBody>
      </p:sp>
      <p:sp>
        <p:nvSpPr>
          <p:cNvPr id="4" name="Slide Number Placeholder 3">
            <a:extLst>
              <a:ext uri="{FF2B5EF4-FFF2-40B4-BE49-F238E27FC236}">
                <a16:creationId xmlns:a16="http://schemas.microsoft.com/office/drawing/2014/main" id="{719D9028-A6F2-FA4D-9DC1-551495D720A7}"/>
              </a:ext>
            </a:extLst>
          </p:cNvPr>
          <p:cNvSpPr>
            <a:spLocks noGrp="1"/>
          </p:cNvSpPr>
          <p:nvPr>
            <p:ph type="sldNum" sz="quarter" idx="12"/>
          </p:nvPr>
        </p:nvSpPr>
        <p:spPr/>
        <p:txBody>
          <a:bodyPr/>
          <a:lstStyle/>
          <a:p>
            <a:fld id="{CFE5983F-D5E9-43AB-9B82-9DF936FF91CF}" type="slidenum">
              <a:rPr lang="en-US" smtClean="0"/>
              <a:pPr/>
              <a:t>22</a:t>
            </a:fld>
            <a:endParaRPr lang="en-US" dirty="0"/>
          </a:p>
        </p:txBody>
      </p:sp>
    </p:spTree>
    <p:extLst>
      <p:ext uri="{BB962C8B-B14F-4D97-AF65-F5344CB8AC3E}">
        <p14:creationId xmlns:p14="http://schemas.microsoft.com/office/powerpoint/2010/main" val="3516430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6CC0E-7410-E34B-966F-EA78911D27C9}"/>
              </a:ext>
            </a:extLst>
          </p:cNvPr>
          <p:cNvSpPr>
            <a:spLocks noGrp="1"/>
          </p:cNvSpPr>
          <p:nvPr>
            <p:ph type="ctrTitle"/>
          </p:nvPr>
        </p:nvSpPr>
        <p:spPr>
          <a:xfrm>
            <a:off x="1488119" y="888999"/>
            <a:ext cx="9144000" cy="1163125"/>
          </a:xfrm>
        </p:spPr>
        <p:txBody>
          <a:bodyPr anchor="ctr">
            <a:normAutofit/>
          </a:bodyPr>
          <a:lstStyle/>
          <a:p>
            <a:pPr algn="ctr"/>
            <a:r>
              <a:rPr lang="en-GB" sz="3600" b="1" spc="0" dirty="0">
                <a:solidFill>
                  <a:schemeClr val="tx1"/>
                </a:solidFill>
                <a:effectLst/>
              </a:rPr>
              <a:t>Criterion #4: knowledge of relevant </a:t>
            </a:r>
            <a:br>
              <a:rPr lang="en-GB" sz="3600" b="1" spc="0" dirty="0">
                <a:solidFill>
                  <a:schemeClr val="tx1"/>
                </a:solidFill>
                <a:effectLst/>
              </a:rPr>
            </a:br>
            <a:r>
              <a:rPr lang="en-GB" sz="3600" b="1" spc="0" dirty="0">
                <a:solidFill>
                  <a:srgbClr val="76D6FF"/>
                </a:solidFill>
                <a:effectLst/>
              </a:rPr>
              <a:t>theory and research </a:t>
            </a:r>
            <a:r>
              <a:rPr lang="en-GB" sz="3600" b="1" spc="0" dirty="0">
                <a:solidFill>
                  <a:schemeClr val="tx1"/>
                </a:solidFill>
                <a:effectLst/>
              </a:rPr>
              <a:t>(2)</a:t>
            </a:r>
            <a:endParaRPr lang="en-US" sz="3600" spc="0" dirty="0">
              <a:solidFill>
                <a:schemeClr val="tx1"/>
              </a:solidFill>
            </a:endParaRPr>
          </a:p>
        </p:txBody>
      </p:sp>
      <p:sp>
        <p:nvSpPr>
          <p:cNvPr id="3" name="Subtitle 2">
            <a:extLst>
              <a:ext uri="{FF2B5EF4-FFF2-40B4-BE49-F238E27FC236}">
                <a16:creationId xmlns:a16="http://schemas.microsoft.com/office/drawing/2014/main" id="{DA94E281-65D8-7A45-B385-DED34CDC0816}"/>
              </a:ext>
            </a:extLst>
          </p:cNvPr>
          <p:cNvSpPr>
            <a:spLocks noGrp="1"/>
          </p:cNvSpPr>
          <p:nvPr>
            <p:ph type="subTitle" idx="1"/>
          </p:nvPr>
        </p:nvSpPr>
        <p:spPr>
          <a:xfrm>
            <a:off x="1104097" y="2293179"/>
            <a:ext cx="9805203" cy="1783521"/>
          </a:xfrm>
        </p:spPr>
        <p:txBody>
          <a:bodyPr anchor="ctr">
            <a:normAutofit lnSpcReduction="10000"/>
          </a:bodyPr>
          <a:lstStyle/>
          <a:p>
            <a:pPr algn="ctr">
              <a:lnSpc>
                <a:spcPct val="100000"/>
              </a:lnSpc>
              <a:spcBef>
                <a:spcPts val="0"/>
              </a:spcBef>
            </a:pPr>
            <a:r>
              <a:rPr lang="en-US" sz="2800" dirty="0">
                <a:solidFill>
                  <a:srgbClr val="FFFF00"/>
                </a:solidFill>
              </a:rPr>
              <a:t>The means of accomplishing this is by conducting, and reporting on, a thorough review of the learning theory relevant to your topic, and previous research studies in that topic area.  </a:t>
            </a:r>
          </a:p>
        </p:txBody>
      </p:sp>
      <p:sp>
        <p:nvSpPr>
          <p:cNvPr id="4" name="Slide Number Placeholder 3">
            <a:extLst>
              <a:ext uri="{FF2B5EF4-FFF2-40B4-BE49-F238E27FC236}">
                <a16:creationId xmlns:a16="http://schemas.microsoft.com/office/drawing/2014/main" id="{719D9028-A6F2-FA4D-9DC1-551495D720A7}"/>
              </a:ext>
            </a:extLst>
          </p:cNvPr>
          <p:cNvSpPr>
            <a:spLocks noGrp="1"/>
          </p:cNvSpPr>
          <p:nvPr>
            <p:ph type="sldNum" sz="quarter" idx="12"/>
          </p:nvPr>
        </p:nvSpPr>
        <p:spPr/>
        <p:txBody>
          <a:bodyPr/>
          <a:lstStyle/>
          <a:p>
            <a:fld id="{CFE5983F-D5E9-43AB-9B82-9DF936FF91CF}" type="slidenum">
              <a:rPr lang="en-US" smtClean="0"/>
              <a:pPr/>
              <a:t>23</a:t>
            </a:fld>
            <a:endParaRPr lang="en-US" dirty="0"/>
          </a:p>
        </p:txBody>
      </p:sp>
    </p:spTree>
    <p:extLst>
      <p:ext uri="{BB962C8B-B14F-4D97-AF65-F5344CB8AC3E}">
        <p14:creationId xmlns:p14="http://schemas.microsoft.com/office/powerpoint/2010/main" val="2694931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6CC0E-7410-E34B-966F-EA78911D27C9}"/>
              </a:ext>
            </a:extLst>
          </p:cNvPr>
          <p:cNvSpPr>
            <a:spLocks noGrp="1"/>
          </p:cNvSpPr>
          <p:nvPr>
            <p:ph type="ctrTitle"/>
          </p:nvPr>
        </p:nvSpPr>
        <p:spPr>
          <a:xfrm>
            <a:off x="1488119" y="888999"/>
            <a:ext cx="9144000" cy="1163125"/>
          </a:xfrm>
        </p:spPr>
        <p:txBody>
          <a:bodyPr anchor="ctr">
            <a:normAutofit/>
          </a:bodyPr>
          <a:lstStyle/>
          <a:p>
            <a:pPr algn="ctr"/>
            <a:r>
              <a:rPr lang="en-GB" sz="3600" b="1" spc="0" dirty="0">
                <a:solidFill>
                  <a:schemeClr val="tx1"/>
                </a:solidFill>
                <a:effectLst/>
              </a:rPr>
              <a:t>Criterion #4: knowledge of relevant </a:t>
            </a:r>
            <a:br>
              <a:rPr lang="en-GB" sz="3600" b="1" spc="0" dirty="0">
                <a:solidFill>
                  <a:schemeClr val="tx1"/>
                </a:solidFill>
                <a:effectLst/>
              </a:rPr>
            </a:br>
            <a:r>
              <a:rPr lang="en-GB" sz="3600" b="1" spc="0" dirty="0">
                <a:solidFill>
                  <a:srgbClr val="76D6FF"/>
                </a:solidFill>
                <a:effectLst/>
              </a:rPr>
              <a:t>theory and research </a:t>
            </a:r>
            <a:r>
              <a:rPr lang="en-GB" sz="3600" b="1" spc="0" dirty="0">
                <a:solidFill>
                  <a:schemeClr val="tx1"/>
                </a:solidFill>
                <a:effectLst/>
              </a:rPr>
              <a:t>(3)</a:t>
            </a:r>
            <a:endParaRPr lang="en-US" sz="3600" spc="0" dirty="0">
              <a:solidFill>
                <a:schemeClr val="tx1"/>
              </a:solidFill>
            </a:endParaRPr>
          </a:p>
        </p:txBody>
      </p:sp>
      <p:sp>
        <p:nvSpPr>
          <p:cNvPr id="3" name="Subtitle 2">
            <a:extLst>
              <a:ext uri="{FF2B5EF4-FFF2-40B4-BE49-F238E27FC236}">
                <a16:creationId xmlns:a16="http://schemas.microsoft.com/office/drawing/2014/main" id="{DA94E281-65D8-7A45-B385-DED34CDC0816}"/>
              </a:ext>
            </a:extLst>
          </p:cNvPr>
          <p:cNvSpPr>
            <a:spLocks noGrp="1"/>
          </p:cNvSpPr>
          <p:nvPr>
            <p:ph type="subTitle" idx="1"/>
          </p:nvPr>
        </p:nvSpPr>
        <p:spPr>
          <a:xfrm>
            <a:off x="1157517" y="2623916"/>
            <a:ext cx="9805203" cy="1783521"/>
          </a:xfrm>
        </p:spPr>
        <p:txBody>
          <a:bodyPr anchor="ctr">
            <a:normAutofit lnSpcReduction="10000"/>
          </a:bodyPr>
          <a:lstStyle/>
          <a:p>
            <a:pPr algn="ctr">
              <a:lnSpc>
                <a:spcPct val="100000"/>
              </a:lnSpc>
              <a:spcBef>
                <a:spcPts val="0"/>
              </a:spcBef>
            </a:pPr>
            <a:r>
              <a:rPr lang="en-US" sz="2800" dirty="0">
                <a:solidFill>
                  <a:srgbClr val="FFFF00"/>
                </a:solidFill>
              </a:rPr>
              <a:t>By discussing the theory, and especially the previous research relevant to your topic, one can also identify the gap in that area and thus provide a rationale for undertaking the specific study being planned.  </a:t>
            </a:r>
          </a:p>
        </p:txBody>
      </p:sp>
      <p:sp>
        <p:nvSpPr>
          <p:cNvPr id="4" name="Slide Number Placeholder 3">
            <a:extLst>
              <a:ext uri="{FF2B5EF4-FFF2-40B4-BE49-F238E27FC236}">
                <a16:creationId xmlns:a16="http://schemas.microsoft.com/office/drawing/2014/main" id="{719D9028-A6F2-FA4D-9DC1-551495D720A7}"/>
              </a:ext>
            </a:extLst>
          </p:cNvPr>
          <p:cNvSpPr>
            <a:spLocks noGrp="1"/>
          </p:cNvSpPr>
          <p:nvPr>
            <p:ph type="sldNum" sz="quarter" idx="12"/>
          </p:nvPr>
        </p:nvSpPr>
        <p:spPr/>
        <p:txBody>
          <a:bodyPr/>
          <a:lstStyle/>
          <a:p>
            <a:fld id="{CFE5983F-D5E9-43AB-9B82-9DF936FF91CF}" type="slidenum">
              <a:rPr lang="en-US" smtClean="0"/>
              <a:pPr/>
              <a:t>24</a:t>
            </a:fld>
            <a:endParaRPr lang="en-US" dirty="0"/>
          </a:p>
        </p:txBody>
      </p:sp>
    </p:spTree>
    <p:extLst>
      <p:ext uri="{BB962C8B-B14F-4D97-AF65-F5344CB8AC3E}">
        <p14:creationId xmlns:p14="http://schemas.microsoft.com/office/powerpoint/2010/main" val="3610896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6CC0E-7410-E34B-966F-EA78911D27C9}"/>
              </a:ext>
            </a:extLst>
          </p:cNvPr>
          <p:cNvSpPr>
            <a:spLocks noGrp="1"/>
          </p:cNvSpPr>
          <p:nvPr>
            <p:ph type="ctrTitle"/>
          </p:nvPr>
        </p:nvSpPr>
        <p:spPr>
          <a:xfrm>
            <a:off x="1488119" y="888999"/>
            <a:ext cx="9144000" cy="1163125"/>
          </a:xfrm>
        </p:spPr>
        <p:txBody>
          <a:bodyPr anchor="ctr">
            <a:normAutofit/>
          </a:bodyPr>
          <a:lstStyle/>
          <a:p>
            <a:pPr algn="ctr"/>
            <a:r>
              <a:rPr lang="en-GB" sz="3600" b="1" spc="0" dirty="0">
                <a:solidFill>
                  <a:schemeClr val="tx1"/>
                </a:solidFill>
                <a:effectLst/>
              </a:rPr>
              <a:t>Criterion #5: stating appropriate </a:t>
            </a:r>
            <a:r>
              <a:rPr lang="en-GB" sz="3600" b="1" spc="0" dirty="0">
                <a:solidFill>
                  <a:srgbClr val="76D6FF"/>
                </a:solidFill>
                <a:effectLst/>
              </a:rPr>
              <a:t>research </a:t>
            </a:r>
            <a:br>
              <a:rPr lang="en-GB" sz="3600" b="1" spc="0" dirty="0">
                <a:solidFill>
                  <a:srgbClr val="76D6FF"/>
                </a:solidFill>
                <a:effectLst/>
              </a:rPr>
            </a:br>
            <a:r>
              <a:rPr lang="en-GB" sz="3600" b="1" spc="0" dirty="0">
                <a:solidFill>
                  <a:srgbClr val="76D6FF"/>
                </a:solidFill>
                <a:effectLst/>
              </a:rPr>
              <a:t>questions/statements or hypotheses </a:t>
            </a:r>
            <a:r>
              <a:rPr lang="en-GB" sz="3600" b="1" spc="0" dirty="0">
                <a:solidFill>
                  <a:schemeClr val="tx1"/>
                </a:solidFill>
                <a:effectLst/>
              </a:rPr>
              <a:t>(1)</a:t>
            </a:r>
            <a:endParaRPr lang="en-US" sz="3600" spc="0" dirty="0">
              <a:solidFill>
                <a:schemeClr val="tx1"/>
              </a:solidFill>
            </a:endParaRPr>
          </a:p>
        </p:txBody>
      </p:sp>
      <p:sp>
        <p:nvSpPr>
          <p:cNvPr id="3" name="Subtitle 2">
            <a:extLst>
              <a:ext uri="{FF2B5EF4-FFF2-40B4-BE49-F238E27FC236}">
                <a16:creationId xmlns:a16="http://schemas.microsoft.com/office/drawing/2014/main" id="{DA94E281-65D8-7A45-B385-DED34CDC0816}"/>
              </a:ext>
            </a:extLst>
          </p:cNvPr>
          <p:cNvSpPr>
            <a:spLocks noGrp="1"/>
          </p:cNvSpPr>
          <p:nvPr>
            <p:ph type="subTitle" idx="1"/>
          </p:nvPr>
        </p:nvSpPr>
        <p:spPr>
          <a:xfrm>
            <a:off x="961977" y="2492107"/>
            <a:ext cx="10196283" cy="2379884"/>
          </a:xfrm>
        </p:spPr>
        <p:txBody>
          <a:bodyPr anchor="ctr">
            <a:normAutofit fontScale="92500" lnSpcReduction="10000"/>
          </a:bodyPr>
          <a:lstStyle/>
          <a:p>
            <a:pPr algn="ctr">
              <a:lnSpc>
                <a:spcPct val="100000"/>
              </a:lnSpc>
              <a:spcBef>
                <a:spcPts val="0"/>
              </a:spcBef>
            </a:pPr>
            <a:r>
              <a:rPr lang="en-US" sz="2800" dirty="0">
                <a:solidFill>
                  <a:srgbClr val="FFFF00"/>
                </a:solidFill>
              </a:rPr>
              <a:t>Once the research approach and design have been decided upon, and the specific focus for a planned study clarified based on the literature review, the next step is to articulate the </a:t>
            </a:r>
            <a:r>
              <a:rPr lang="en-US" sz="2800" dirty="0">
                <a:solidFill>
                  <a:srgbClr val="00FDFF"/>
                </a:solidFill>
              </a:rPr>
              <a:t>purpose</a:t>
            </a:r>
            <a:r>
              <a:rPr lang="en-US" sz="2800" dirty="0">
                <a:solidFill>
                  <a:srgbClr val="FFFF00"/>
                </a:solidFill>
              </a:rPr>
              <a:t> for which a study will be conducted (naturalistic research) or the specific research questions the researcher seeks to answer (multivariate, experimental, or action research).</a:t>
            </a:r>
          </a:p>
        </p:txBody>
      </p:sp>
      <p:sp>
        <p:nvSpPr>
          <p:cNvPr id="4" name="Slide Number Placeholder 3">
            <a:extLst>
              <a:ext uri="{FF2B5EF4-FFF2-40B4-BE49-F238E27FC236}">
                <a16:creationId xmlns:a16="http://schemas.microsoft.com/office/drawing/2014/main" id="{719D9028-A6F2-FA4D-9DC1-551495D720A7}"/>
              </a:ext>
            </a:extLst>
          </p:cNvPr>
          <p:cNvSpPr>
            <a:spLocks noGrp="1"/>
          </p:cNvSpPr>
          <p:nvPr>
            <p:ph type="sldNum" sz="quarter" idx="12"/>
          </p:nvPr>
        </p:nvSpPr>
        <p:spPr/>
        <p:txBody>
          <a:bodyPr/>
          <a:lstStyle/>
          <a:p>
            <a:fld id="{CFE5983F-D5E9-43AB-9B82-9DF936FF91CF}" type="slidenum">
              <a:rPr lang="en-US" smtClean="0"/>
              <a:pPr/>
              <a:t>25</a:t>
            </a:fld>
            <a:endParaRPr lang="en-US" dirty="0"/>
          </a:p>
        </p:txBody>
      </p:sp>
    </p:spTree>
    <p:extLst>
      <p:ext uri="{BB962C8B-B14F-4D97-AF65-F5344CB8AC3E}">
        <p14:creationId xmlns:p14="http://schemas.microsoft.com/office/powerpoint/2010/main" val="2539933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6CC0E-7410-E34B-966F-EA78911D27C9}"/>
              </a:ext>
            </a:extLst>
          </p:cNvPr>
          <p:cNvSpPr>
            <a:spLocks noGrp="1"/>
          </p:cNvSpPr>
          <p:nvPr>
            <p:ph type="ctrTitle"/>
          </p:nvPr>
        </p:nvSpPr>
        <p:spPr>
          <a:xfrm>
            <a:off x="1488119" y="888999"/>
            <a:ext cx="9144000" cy="1163125"/>
          </a:xfrm>
        </p:spPr>
        <p:txBody>
          <a:bodyPr anchor="ctr">
            <a:normAutofit/>
          </a:bodyPr>
          <a:lstStyle/>
          <a:p>
            <a:pPr algn="ctr"/>
            <a:r>
              <a:rPr lang="en-GB" sz="3600" b="1" spc="0" dirty="0">
                <a:solidFill>
                  <a:schemeClr val="tx1"/>
                </a:solidFill>
                <a:effectLst/>
              </a:rPr>
              <a:t>Criterion #5: stating appropriate </a:t>
            </a:r>
            <a:r>
              <a:rPr lang="en-GB" sz="3600" b="1" spc="0" dirty="0">
                <a:solidFill>
                  <a:srgbClr val="76D6FF"/>
                </a:solidFill>
                <a:effectLst/>
              </a:rPr>
              <a:t>research</a:t>
            </a:r>
            <a:r>
              <a:rPr lang="en-GB" sz="3600" b="1" spc="0" dirty="0">
                <a:solidFill>
                  <a:schemeClr val="tx1"/>
                </a:solidFill>
                <a:effectLst/>
              </a:rPr>
              <a:t> </a:t>
            </a:r>
            <a:br>
              <a:rPr lang="en-GB" sz="3600" b="1" spc="0" dirty="0">
                <a:solidFill>
                  <a:schemeClr val="tx1"/>
                </a:solidFill>
                <a:effectLst/>
              </a:rPr>
            </a:br>
            <a:r>
              <a:rPr lang="en-GB" sz="3600" b="1" spc="0" dirty="0">
                <a:solidFill>
                  <a:srgbClr val="76D6FF"/>
                </a:solidFill>
                <a:effectLst/>
              </a:rPr>
              <a:t>questions/statements or hypotheses </a:t>
            </a:r>
            <a:r>
              <a:rPr lang="en-GB" sz="3600" b="1" spc="0" dirty="0">
                <a:solidFill>
                  <a:schemeClr val="tx1"/>
                </a:solidFill>
                <a:effectLst/>
              </a:rPr>
              <a:t>(2)</a:t>
            </a:r>
            <a:endParaRPr lang="en-US" sz="3600" spc="0" dirty="0">
              <a:solidFill>
                <a:schemeClr val="tx1"/>
              </a:solidFill>
            </a:endParaRPr>
          </a:p>
        </p:txBody>
      </p:sp>
      <p:sp>
        <p:nvSpPr>
          <p:cNvPr id="3" name="Subtitle 2">
            <a:extLst>
              <a:ext uri="{FF2B5EF4-FFF2-40B4-BE49-F238E27FC236}">
                <a16:creationId xmlns:a16="http://schemas.microsoft.com/office/drawing/2014/main" id="{DA94E281-65D8-7A45-B385-DED34CDC0816}"/>
              </a:ext>
            </a:extLst>
          </p:cNvPr>
          <p:cNvSpPr>
            <a:spLocks noGrp="1"/>
          </p:cNvSpPr>
          <p:nvPr>
            <p:ph type="subTitle" idx="1"/>
          </p:nvPr>
        </p:nvSpPr>
        <p:spPr>
          <a:xfrm>
            <a:off x="1030517" y="2687416"/>
            <a:ext cx="10196283" cy="2379884"/>
          </a:xfrm>
        </p:spPr>
        <p:txBody>
          <a:bodyPr anchor="ctr">
            <a:normAutofit fontScale="92500"/>
          </a:bodyPr>
          <a:lstStyle/>
          <a:p>
            <a:pPr algn="ctr">
              <a:lnSpc>
                <a:spcPct val="100000"/>
              </a:lnSpc>
              <a:spcBef>
                <a:spcPts val="0"/>
              </a:spcBef>
            </a:pPr>
            <a:r>
              <a:rPr lang="en-US" sz="2800" dirty="0">
                <a:solidFill>
                  <a:srgbClr val="00B0F0"/>
                </a:solidFill>
              </a:rPr>
              <a:t>Naturalistic research</a:t>
            </a:r>
            <a:r>
              <a:rPr lang="en-US" sz="2800" dirty="0">
                <a:solidFill>
                  <a:srgbClr val="FFFF00"/>
                </a:solidFill>
              </a:rPr>
              <a:t>, which involves an inductive approach to arrive at a thorough understanding of the research context under investigation (a classroom, school, or a single or small group of learners), typically begins with a </a:t>
            </a:r>
            <a:r>
              <a:rPr lang="en-US" sz="2800" b="1" dirty="0">
                <a:solidFill>
                  <a:schemeClr val="tx1"/>
                </a:solidFill>
              </a:rPr>
              <a:t>general statement of purpose </a:t>
            </a:r>
            <a:r>
              <a:rPr lang="en-US" sz="2800" dirty="0">
                <a:solidFill>
                  <a:srgbClr val="FFFF00"/>
                </a:solidFill>
              </a:rPr>
              <a:t>to guide the study rather than any specific research question.</a:t>
            </a:r>
          </a:p>
        </p:txBody>
      </p:sp>
      <p:sp>
        <p:nvSpPr>
          <p:cNvPr id="4" name="Slide Number Placeholder 3">
            <a:extLst>
              <a:ext uri="{FF2B5EF4-FFF2-40B4-BE49-F238E27FC236}">
                <a16:creationId xmlns:a16="http://schemas.microsoft.com/office/drawing/2014/main" id="{719D9028-A6F2-FA4D-9DC1-551495D720A7}"/>
              </a:ext>
            </a:extLst>
          </p:cNvPr>
          <p:cNvSpPr>
            <a:spLocks noGrp="1"/>
          </p:cNvSpPr>
          <p:nvPr>
            <p:ph type="sldNum" sz="quarter" idx="12"/>
          </p:nvPr>
        </p:nvSpPr>
        <p:spPr/>
        <p:txBody>
          <a:bodyPr/>
          <a:lstStyle/>
          <a:p>
            <a:fld id="{CFE5983F-D5E9-43AB-9B82-9DF936FF91CF}" type="slidenum">
              <a:rPr lang="en-US" smtClean="0"/>
              <a:pPr/>
              <a:t>26</a:t>
            </a:fld>
            <a:endParaRPr lang="en-US" dirty="0"/>
          </a:p>
        </p:txBody>
      </p:sp>
    </p:spTree>
    <p:extLst>
      <p:ext uri="{BB962C8B-B14F-4D97-AF65-F5344CB8AC3E}">
        <p14:creationId xmlns:p14="http://schemas.microsoft.com/office/powerpoint/2010/main" val="1293701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6CC0E-7410-E34B-966F-EA78911D27C9}"/>
              </a:ext>
            </a:extLst>
          </p:cNvPr>
          <p:cNvSpPr>
            <a:spLocks noGrp="1"/>
          </p:cNvSpPr>
          <p:nvPr>
            <p:ph type="ctrTitle"/>
          </p:nvPr>
        </p:nvSpPr>
        <p:spPr>
          <a:xfrm>
            <a:off x="1488119" y="888999"/>
            <a:ext cx="9144000" cy="1163125"/>
          </a:xfrm>
        </p:spPr>
        <p:txBody>
          <a:bodyPr anchor="ctr">
            <a:normAutofit/>
          </a:bodyPr>
          <a:lstStyle/>
          <a:p>
            <a:pPr algn="ctr"/>
            <a:r>
              <a:rPr lang="en-GB" sz="3600" b="1" spc="0" dirty="0">
                <a:solidFill>
                  <a:schemeClr val="tx1"/>
                </a:solidFill>
                <a:effectLst/>
              </a:rPr>
              <a:t>Criterion #5: stating appropriate </a:t>
            </a:r>
            <a:r>
              <a:rPr lang="en-GB" sz="3600" b="1" spc="0" dirty="0">
                <a:solidFill>
                  <a:srgbClr val="76D6FF"/>
                </a:solidFill>
                <a:effectLst/>
              </a:rPr>
              <a:t>research </a:t>
            </a:r>
            <a:br>
              <a:rPr lang="en-GB" sz="3600" b="1" spc="0" dirty="0">
                <a:solidFill>
                  <a:srgbClr val="76D6FF"/>
                </a:solidFill>
                <a:effectLst/>
              </a:rPr>
            </a:br>
            <a:r>
              <a:rPr lang="en-GB" sz="3600" b="1" spc="0" dirty="0">
                <a:solidFill>
                  <a:srgbClr val="76D6FF"/>
                </a:solidFill>
                <a:effectLst/>
              </a:rPr>
              <a:t>questions/statements or hypotheses </a:t>
            </a:r>
            <a:r>
              <a:rPr lang="en-GB" sz="3600" b="1" spc="0" dirty="0">
                <a:solidFill>
                  <a:schemeClr val="tx1"/>
                </a:solidFill>
                <a:effectLst/>
              </a:rPr>
              <a:t>(3)</a:t>
            </a:r>
            <a:endParaRPr lang="en-US" sz="3600" spc="0" dirty="0">
              <a:solidFill>
                <a:schemeClr val="tx1"/>
              </a:solidFill>
            </a:endParaRPr>
          </a:p>
        </p:txBody>
      </p:sp>
      <p:sp>
        <p:nvSpPr>
          <p:cNvPr id="3" name="Subtitle 2">
            <a:extLst>
              <a:ext uri="{FF2B5EF4-FFF2-40B4-BE49-F238E27FC236}">
                <a16:creationId xmlns:a16="http://schemas.microsoft.com/office/drawing/2014/main" id="{DA94E281-65D8-7A45-B385-DED34CDC0816}"/>
              </a:ext>
            </a:extLst>
          </p:cNvPr>
          <p:cNvSpPr>
            <a:spLocks noGrp="1"/>
          </p:cNvSpPr>
          <p:nvPr>
            <p:ph type="subTitle" idx="1"/>
          </p:nvPr>
        </p:nvSpPr>
        <p:spPr>
          <a:xfrm>
            <a:off x="961977" y="2484216"/>
            <a:ext cx="10391823" cy="2697384"/>
          </a:xfrm>
        </p:spPr>
        <p:txBody>
          <a:bodyPr anchor="ctr">
            <a:normAutofit/>
          </a:bodyPr>
          <a:lstStyle/>
          <a:p>
            <a:pPr algn="ctr">
              <a:lnSpc>
                <a:spcPct val="100000"/>
              </a:lnSpc>
              <a:spcBef>
                <a:spcPts val="0"/>
              </a:spcBef>
            </a:pPr>
            <a:r>
              <a:rPr lang="en-US" sz="2800" dirty="0">
                <a:solidFill>
                  <a:srgbClr val="FFFF00"/>
                </a:solidFill>
              </a:rPr>
              <a:t>Most </a:t>
            </a:r>
            <a:r>
              <a:rPr lang="en-US" sz="2800" dirty="0">
                <a:solidFill>
                  <a:srgbClr val="00B0F0"/>
                </a:solidFill>
              </a:rPr>
              <a:t>multivariate and experimental studies</a:t>
            </a:r>
            <a:r>
              <a:rPr lang="en-CA" sz="2800" dirty="0">
                <a:solidFill>
                  <a:srgbClr val="00B0F0"/>
                </a:solidFill>
              </a:rPr>
              <a:t> </a:t>
            </a:r>
            <a:r>
              <a:rPr lang="en-CA" sz="2800" dirty="0">
                <a:solidFill>
                  <a:srgbClr val="FFFF00"/>
                </a:solidFill>
              </a:rPr>
              <a:t>on the other hand, are driven by one or more specific </a:t>
            </a:r>
            <a:r>
              <a:rPr lang="en-CA" sz="2800" b="1" dirty="0">
                <a:solidFill>
                  <a:schemeClr val="tx1"/>
                </a:solidFill>
              </a:rPr>
              <a:t>research questions </a:t>
            </a:r>
            <a:r>
              <a:rPr lang="en-CA" sz="2800" dirty="0">
                <a:solidFill>
                  <a:srgbClr val="FFFF00"/>
                </a:solidFill>
              </a:rPr>
              <a:t>that the researcher(s) seek to answer. </a:t>
            </a:r>
            <a:endParaRPr lang="en-US" sz="2800" b="1" baseline="30000" dirty="0">
              <a:solidFill>
                <a:srgbClr val="00B0F0"/>
              </a:solidFill>
            </a:endParaRPr>
          </a:p>
        </p:txBody>
      </p:sp>
      <p:sp>
        <p:nvSpPr>
          <p:cNvPr id="4" name="Slide Number Placeholder 3">
            <a:extLst>
              <a:ext uri="{FF2B5EF4-FFF2-40B4-BE49-F238E27FC236}">
                <a16:creationId xmlns:a16="http://schemas.microsoft.com/office/drawing/2014/main" id="{719D9028-A6F2-FA4D-9DC1-551495D720A7}"/>
              </a:ext>
            </a:extLst>
          </p:cNvPr>
          <p:cNvSpPr>
            <a:spLocks noGrp="1"/>
          </p:cNvSpPr>
          <p:nvPr>
            <p:ph type="sldNum" sz="quarter" idx="12"/>
          </p:nvPr>
        </p:nvSpPr>
        <p:spPr/>
        <p:txBody>
          <a:bodyPr/>
          <a:lstStyle/>
          <a:p>
            <a:fld id="{CFE5983F-D5E9-43AB-9B82-9DF936FF91CF}" type="slidenum">
              <a:rPr lang="en-US" smtClean="0"/>
              <a:pPr/>
              <a:t>27</a:t>
            </a:fld>
            <a:endParaRPr lang="en-US" dirty="0"/>
          </a:p>
        </p:txBody>
      </p:sp>
    </p:spTree>
    <p:extLst>
      <p:ext uri="{BB962C8B-B14F-4D97-AF65-F5344CB8AC3E}">
        <p14:creationId xmlns:p14="http://schemas.microsoft.com/office/powerpoint/2010/main" val="278295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6CC0E-7410-E34B-966F-EA78911D27C9}"/>
              </a:ext>
            </a:extLst>
          </p:cNvPr>
          <p:cNvSpPr>
            <a:spLocks noGrp="1"/>
          </p:cNvSpPr>
          <p:nvPr>
            <p:ph type="ctrTitle"/>
          </p:nvPr>
        </p:nvSpPr>
        <p:spPr>
          <a:xfrm>
            <a:off x="1523999" y="987535"/>
            <a:ext cx="9144000" cy="1163125"/>
          </a:xfrm>
        </p:spPr>
        <p:txBody>
          <a:bodyPr anchor="ctr">
            <a:normAutofit/>
          </a:bodyPr>
          <a:lstStyle/>
          <a:p>
            <a:pPr algn="ctr"/>
            <a:r>
              <a:rPr lang="en-GB" sz="3600" b="1" spc="0" dirty="0">
                <a:solidFill>
                  <a:schemeClr val="tx1"/>
                </a:solidFill>
                <a:effectLst/>
              </a:rPr>
              <a:t>Criterion #5: stating appropriate </a:t>
            </a:r>
            <a:r>
              <a:rPr lang="en-GB" sz="3600" b="1" spc="0" dirty="0">
                <a:solidFill>
                  <a:srgbClr val="76D6FF"/>
                </a:solidFill>
                <a:effectLst/>
              </a:rPr>
              <a:t>research </a:t>
            </a:r>
            <a:br>
              <a:rPr lang="en-GB" sz="3600" b="1" spc="0" dirty="0">
                <a:solidFill>
                  <a:srgbClr val="76D6FF"/>
                </a:solidFill>
                <a:effectLst/>
              </a:rPr>
            </a:br>
            <a:r>
              <a:rPr lang="en-GB" sz="3600" b="1" spc="0" dirty="0">
                <a:solidFill>
                  <a:srgbClr val="76D6FF"/>
                </a:solidFill>
                <a:effectLst/>
              </a:rPr>
              <a:t>questions/statements or hypotheses </a:t>
            </a:r>
            <a:r>
              <a:rPr lang="en-GB" sz="3600" b="1" spc="0" dirty="0">
                <a:solidFill>
                  <a:schemeClr val="tx1"/>
                </a:solidFill>
                <a:effectLst/>
              </a:rPr>
              <a:t>(4)</a:t>
            </a:r>
            <a:endParaRPr lang="en-US" sz="3600" spc="0" dirty="0">
              <a:solidFill>
                <a:schemeClr val="tx1"/>
              </a:solidFill>
            </a:endParaRPr>
          </a:p>
        </p:txBody>
      </p:sp>
      <p:sp>
        <p:nvSpPr>
          <p:cNvPr id="3" name="Subtitle 2">
            <a:extLst>
              <a:ext uri="{FF2B5EF4-FFF2-40B4-BE49-F238E27FC236}">
                <a16:creationId xmlns:a16="http://schemas.microsoft.com/office/drawing/2014/main" id="{DA94E281-65D8-7A45-B385-DED34CDC0816}"/>
              </a:ext>
            </a:extLst>
          </p:cNvPr>
          <p:cNvSpPr>
            <a:spLocks noGrp="1"/>
          </p:cNvSpPr>
          <p:nvPr>
            <p:ph type="subTitle" idx="1"/>
          </p:nvPr>
        </p:nvSpPr>
        <p:spPr>
          <a:xfrm>
            <a:off x="659659" y="2553997"/>
            <a:ext cx="10872681" cy="2995681"/>
          </a:xfrm>
        </p:spPr>
        <p:txBody>
          <a:bodyPr anchor="t">
            <a:normAutofit/>
          </a:bodyPr>
          <a:lstStyle/>
          <a:p>
            <a:pPr algn="ctr">
              <a:lnSpc>
                <a:spcPct val="100000"/>
              </a:lnSpc>
              <a:spcBef>
                <a:spcPts val="0"/>
              </a:spcBef>
            </a:pPr>
            <a:r>
              <a:rPr lang="en-US" sz="2200" dirty="0">
                <a:solidFill>
                  <a:srgbClr val="FFFF00"/>
                </a:solidFill>
              </a:rPr>
              <a:t>Finally, </a:t>
            </a:r>
            <a:r>
              <a:rPr lang="en-US" sz="2200" dirty="0">
                <a:solidFill>
                  <a:srgbClr val="00B0F0"/>
                </a:solidFill>
              </a:rPr>
              <a:t>action research studies </a:t>
            </a:r>
            <a:r>
              <a:rPr lang="en-US" sz="2200" dirty="0">
                <a:solidFill>
                  <a:srgbClr val="FFFF00"/>
                </a:solidFill>
              </a:rPr>
              <a:t>may feature an experimental, or, with very small groups, case-study design to evaluate the effectiveness of a technique or type of teaching material intended to provide a solution to a teaching or learning challenge observed by a teacher. </a:t>
            </a:r>
            <a:endParaRPr lang="en-US" sz="2200" b="1" baseline="30000" dirty="0">
              <a:solidFill>
                <a:srgbClr val="00B0F0"/>
              </a:solidFill>
            </a:endParaRPr>
          </a:p>
        </p:txBody>
      </p:sp>
      <p:sp>
        <p:nvSpPr>
          <p:cNvPr id="4" name="Slide Number Placeholder 3">
            <a:extLst>
              <a:ext uri="{FF2B5EF4-FFF2-40B4-BE49-F238E27FC236}">
                <a16:creationId xmlns:a16="http://schemas.microsoft.com/office/drawing/2014/main" id="{719D9028-A6F2-FA4D-9DC1-551495D720A7}"/>
              </a:ext>
            </a:extLst>
          </p:cNvPr>
          <p:cNvSpPr>
            <a:spLocks noGrp="1"/>
          </p:cNvSpPr>
          <p:nvPr>
            <p:ph type="sldNum" sz="quarter" idx="12"/>
          </p:nvPr>
        </p:nvSpPr>
        <p:spPr/>
        <p:txBody>
          <a:bodyPr/>
          <a:lstStyle/>
          <a:p>
            <a:fld id="{CFE5983F-D5E9-43AB-9B82-9DF936FF91CF}" type="slidenum">
              <a:rPr lang="en-US" smtClean="0"/>
              <a:pPr/>
              <a:t>28</a:t>
            </a:fld>
            <a:endParaRPr lang="en-US" dirty="0"/>
          </a:p>
        </p:txBody>
      </p:sp>
    </p:spTree>
    <p:extLst>
      <p:ext uri="{BB962C8B-B14F-4D97-AF65-F5344CB8AC3E}">
        <p14:creationId xmlns:p14="http://schemas.microsoft.com/office/powerpoint/2010/main" val="12602057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6CC0E-7410-E34B-966F-EA78911D27C9}"/>
              </a:ext>
            </a:extLst>
          </p:cNvPr>
          <p:cNvSpPr>
            <a:spLocks noGrp="1"/>
          </p:cNvSpPr>
          <p:nvPr>
            <p:ph type="ctrTitle"/>
          </p:nvPr>
        </p:nvSpPr>
        <p:spPr>
          <a:xfrm>
            <a:off x="1556658" y="1261861"/>
            <a:ext cx="9144000" cy="1163125"/>
          </a:xfrm>
        </p:spPr>
        <p:txBody>
          <a:bodyPr anchor="ctr">
            <a:normAutofit/>
          </a:bodyPr>
          <a:lstStyle/>
          <a:p>
            <a:pPr algn="ctr"/>
            <a:r>
              <a:rPr lang="en-GB" sz="3600" b="1" spc="0" dirty="0">
                <a:solidFill>
                  <a:schemeClr val="tx1"/>
                </a:solidFill>
                <a:effectLst/>
              </a:rPr>
              <a:t>Criterion #6: Designing or adapting appropriate </a:t>
            </a:r>
            <a:br>
              <a:rPr lang="en-GB" sz="3600" b="1" spc="0" dirty="0">
                <a:solidFill>
                  <a:schemeClr val="tx1"/>
                </a:solidFill>
                <a:effectLst/>
              </a:rPr>
            </a:br>
            <a:r>
              <a:rPr lang="en-GB" sz="3600" b="1" spc="0" dirty="0">
                <a:solidFill>
                  <a:schemeClr val="tx1"/>
                </a:solidFill>
                <a:effectLst/>
              </a:rPr>
              <a:t>and well-constructed </a:t>
            </a:r>
            <a:r>
              <a:rPr lang="en-GB" sz="3600" b="1" spc="0" dirty="0">
                <a:solidFill>
                  <a:srgbClr val="76D6FF"/>
                </a:solidFill>
                <a:effectLst/>
              </a:rPr>
              <a:t>data-collection tools</a:t>
            </a:r>
            <a:r>
              <a:rPr lang="en-CA" sz="3600" dirty="0">
                <a:solidFill>
                  <a:srgbClr val="76D6FF"/>
                </a:solidFill>
                <a:effectLst/>
              </a:rPr>
              <a:t> </a:t>
            </a:r>
            <a:r>
              <a:rPr lang="en-GB" sz="3600" b="1" spc="0" dirty="0">
                <a:solidFill>
                  <a:schemeClr val="tx1"/>
                </a:solidFill>
                <a:effectLst/>
              </a:rPr>
              <a:t>(1)</a:t>
            </a:r>
            <a:endParaRPr lang="en-US" sz="3600" spc="0" dirty="0">
              <a:solidFill>
                <a:schemeClr val="tx1"/>
              </a:solidFill>
            </a:endParaRPr>
          </a:p>
        </p:txBody>
      </p:sp>
      <p:sp>
        <p:nvSpPr>
          <p:cNvPr id="3" name="Subtitle 2">
            <a:extLst>
              <a:ext uri="{FF2B5EF4-FFF2-40B4-BE49-F238E27FC236}">
                <a16:creationId xmlns:a16="http://schemas.microsoft.com/office/drawing/2014/main" id="{DA94E281-65D8-7A45-B385-DED34CDC0816}"/>
              </a:ext>
            </a:extLst>
          </p:cNvPr>
          <p:cNvSpPr>
            <a:spLocks noGrp="1"/>
          </p:cNvSpPr>
          <p:nvPr>
            <p:ph type="subTitle" idx="1"/>
          </p:nvPr>
        </p:nvSpPr>
        <p:spPr>
          <a:xfrm>
            <a:off x="1030517" y="2687416"/>
            <a:ext cx="10196283" cy="2379884"/>
          </a:xfrm>
        </p:spPr>
        <p:txBody>
          <a:bodyPr anchor="ctr">
            <a:normAutofit/>
          </a:bodyPr>
          <a:lstStyle/>
          <a:p>
            <a:pPr algn="ctr">
              <a:lnSpc>
                <a:spcPct val="100000"/>
              </a:lnSpc>
              <a:spcBef>
                <a:spcPts val="0"/>
              </a:spcBef>
            </a:pPr>
            <a:r>
              <a:rPr lang="en-US" sz="2800" dirty="0">
                <a:solidFill>
                  <a:srgbClr val="FFFF00"/>
                </a:solidFill>
              </a:rPr>
              <a:t>Collecting data is a signature feature of empirical research. The type of data collected varies by research approach and design in keeping with their contrasting aims.</a:t>
            </a:r>
          </a:p>
        </p:txBody>
      </p:sp>
      <p:sp>
        <p:nvSpPr>
          <p:cNvPr id="4" name="Slide Number Placeholder 3">
            <a:extLst>
              <a:ext uri="{FF2B5EF4-FFF2-40B4-BE49-F238E27FC236}">
                <a16:creationId xmlns:a16="http://schemas.microsoft.com/office/drawing/2014/main" id="{719D9028-A6F2-FA4D-9DC1-551495D720A7}"/>
              </a:ext>
            </a:extLst>
          </p:cNvPr>
          <p:cNvSpPr>
            <a:spLocks noGrp="1"/>
          </p:cNvSpPr>
          <p:nvPr>
            <p:ph type="sldNum" sz="quarter" idx="12"/>
          </p:nvPr>
        </p:nvSpPr>
        <p:spPr/>
        <p:txBody>
          <a:bodyPr/>
          <a:lstStyle/>
          <a:p>
            <a:fld id="{CFE5983F-D5E9-43AB-9B82-9DF936FF91CF}" type="slidenum">
              <a:rPr lang="en-US" smtClean="0"/>
              <a:pPr/>
              <a:t>29</a:t>
            </a:fld>
            <a:endParaRPr lang="en-US" dirty="0"/>
          </a:p>
        </p:txBody>
      </p:sp>
    </p:spTree>
    <p:extLst>
      <p:ext uri="{BB962C8B-B14F-4D97-AF65-F5344CB8AC3E}">
        <p14:creationId xmlns:p14="http://schemas.microsoft.com/office/powerpoint/2010/main" val="187743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xfrm>
            <a:off x="847079" y="695483"/>
            <a:ext cx="10382027" cy="947309"/>
          </a:xfrm>
          <a:prstGeom prst="rect">
            <a:avLst/>
          </a:prstGeom>
          <a:noFill/>
          <a:ln>
            <a:noFill/>
          </a:ln>
        </p:spPr>
        <p:txBody>
          <a:bodyPr spcFirstLastPara="1" vert="horz" wrap="square" lIns="91433" tIns="45700" rIns="91433" bIns="45700" rtlCol="0" anchor="ctr" anchorCtr="0">
            <a:normAutofit/>
          </a:bodyPr>
          <a:lstStyle/>
          <a:p>
            <a:pPr algn="ctr">
              <a:spcBef>
                <a:spcPts val="0"/>
              </a:spcBef>
              <a:buClr>
                <a:schemeClr val="dk1"/>
              </a:buClr>
              <a:buSzPts val="3300"/>
            </a:pPr>
            <a:r>
              <a:rPr lang="en" sz="4800" b="1" dirty="0">
                <a:solidFill>
                  <a:schemeClr val="tx2">
                    <a:lumMod val="75000"/>
                  </a:schemeClr>
                </a:solidFill>
                <a:latin typeface="Arial"/>
                <a:ea typeface="Arial"/>
                <a:cs typeface="Arial"/>
                <a:sym typeface="Arial"/>
              </a:rPr>
              <a:t>Today’s </a:t>
            </a:r>
            <a:r>
              <a:rPr lang="en" sz="4800" b="1" dirty="0" err="1">
                <a:solidFill>
                  <a:schemeClr val="tx2">
                    <a:lumMod val="75000"/>
                  </a:schemeClr>
                </a:solidFill>
                <a:latin typeface="Arial"/>
                <a:ea typeface="Arial"/>
                <a:cs typeface="Arial"/>
                <a:sym typeface="Arial"/>
              </a:rPr>
              <a:t>pres</a:t>
            </a:r>
            <a:r>
              <a:rPr lang="en-CA" sz="4800" b="1" dirty="0" err="1">
                <a:solidFill>
                  <a:schemeClr val="tx2">
                    <a:lumMod val="75000"/>
                  </a:schemeClr>
                </a:solidFill>
                <a:latin typeface="Arial"/>
                <a:ea typeface="Arial"/>
                <a:cs typeface="Arial"/>
                <a:sym typeface="Arial"/>
              </a:rPr>
              <a:t>en</a:t>
            </a:r>
            <a:r>
              <a:rPr lang="en" sz="4800" b="1" dirty="0" err="1">
                <a:solidFill>
                  <a:schemeClr val="tx2">
                    <a:lumMod val="75000"/>
                  </a:schemeClr>
                </a:solidFill>
                <a:latin typeface="Arial"/>
                <a:ea typeface="Arial"/>
                <a:cs typeface="Arial"/>
                <a:sym typeface="Arial"/>
              </a:rPr>
              <a:t>tation</a:t>
            </a:r>
            <a:endParaRPr dirty="0">
              <a:solidFill>
                <a:schemeClr val="tx2">
                  <a:lumMod val="75000"/>
                </a:schemeClr>
              </a:solidFill>
            </a:endParaRPr>
          </a:p>
        </p:txBody>
      </p:sp>
      <p:sp>
        <p:nvSpPr>
          <p:cNvPr id="3" name="Slide Number Placeholder 2">
            <a:extLst>
              <a:ext uri="{FF2B5EF4-FFF2-40B4-BE49-F238E27FC236}">
                <a16:creationId xmlns:a16="http://schemas.microsoft.com/office/drawing/2014/main" id="{47FAF6E4-882D-4548-AACA-4060A116ED7E}"/>
              </a:ext>
            </a:extLst>
          </p:cNvPr>
          <p:cNvSpPr>
            <a:spLocks noGrp="1"/>
          </p:cNvSpPr>
          <p:nvPr>
            <p:ph type="sldNum" sz="quarter" idx="12"/>
          </p:nvPr>
        </p:nvSpPr>
        <p:spPr/>
        <p:txBody>
          <a:bodyPr/>
          <a:lstStyle/>
          <a:p>
            <a:fld id="{A4491FEB-B73E-EA47-9E84-AFC072576A54}" type="slidenum">
              <a:rPr lang="en-US" smtClean="0"/>
              <a:t>3</a:t>
            </a:fld>
            <a:endParaRPr lang="en-US"/>
          </a:p>
        </p:txBody>
      </p:sp>
      <p:sp>
        <p:nvSpPr>
          <p:cNvPr id="137" name="Google Shape;137;p26"/>
          <p:cNvSpPr txBox="1"/>
          <p:nvPr/>
        </p:nvSpPr>
        <p:spPr>
          <a:xfrm>
            <a:off x="1371026" y="2013047"/>
            <a:ext cx="9535759" cy="1631175"/>
          </a:xfrm>
          <a:prstGeom prst="rect">
            <a:avLst/>
          </a:prstGeom>
          <a:noFill/>
          <a:ln>
            <a:noFill/>
          </a:ln>
        </p:spPr>
        <p:txBody>
          <a:bodyPr spcFirstLastPara="1" wrap="square" lIns="91433" tIns="45700" rIns="91433" bIns="45700" anchor="t" anchorCtr="0">
            <a:spAutoFit/>
          </a:bodyPr>
          <a:lstStyle/>
          <a:p>
            <a:pPr marL="8466">
              <a:buClr>
                <a:schemeClr val="dk1"/>
              </a:buClr>
              <a:buSzPts val="1500"/>
            </a:pPr>
            <a:r>
              <a:rPr lang="en" sz="2000" b="1" dirty="0">
                <a:solidFill>
                  <a:srgbClr val="FFFF00"/>
                </a:solidFill>
                <a:latin typeface="Arial"/>
                <a:ea typeface="Arial"/>
                <a:cs typeface="Arial"/>
                <a:sym typeface="Arial"/>
              </a:rPr>
              <a:t>Focuses on </a:t>
            </a:r>
          </a:p>
          <a:p>
            <a:pPr marL="8466">
              <a:buClr>
                <a:schemeClr val="dk1"/>
              </a:buClr>
              <a:buSzPts val="1500"/>
            </a:pPr>
            <a:endParaRPr lang="en" sz="2000" dirty="0">
              <a:solidFill>
                <a:schemeClr val="dk1"/>
              </a:solidFill>
              <a:latin typeface="Arial"/>
              <a:ea typeface="Arial"/>
              <a:cs typeface="Arial"/>
              <a:sym typeface="Arial"/>
            </a:endParaRPr>
          </a:p>
          <a:p>
            <a:pPr marL="351366" indent="-342900">
              <a:buClr>
                <a:schemeClr val="dk1"/>
              </a:buClr>
              <a:buSzPts val="1500"/>
              <a:buFont typeface="Arial" panose="020B0604020202020204" pitchFamily="34" charset="0"/>
              <a:buChar char="•"/>
            </a:pPr>
            <a:r>
              <a:rPr lang="en-CA" sz="2000" dirty="0">
                <a:latin typeface="Arial"/>
                <a:ea typeface="Arial"/>
                <a:cs typeface="Arial"/>
                <a:sym typeface="Arial"/>
              </a:rPr>
              <a:t>the question of how to evaluate teacher classroom research</a:t>
            </a:r>
          </a:p>
          <a:p>
            <a:pPr marL="351366" indent="-342900">
              <a:buClr>
                <a:schemeClr val="dk1"/>
              </a:buClr>
              <a:buSzPts val="1500"/>
              <a:buFont typeface="Arial" panose="020B0604020202020204" pitchFamily="34" charset="0"/>
              <a:buChar char="•"/>
            </a:pPr>
            <a:r>
              <a:rPr lang="en-CA" sz="2000" dirty="0">
                <a:latin typeface="Arial"/>
                <a:ea typeface="Arial"/>
                <a:cs typeface="Arial"/>
                <a:sym typeface="Arial"/>
              </a:rPr>
              <a:t>the criteria for assessing credibility in classroom research</a:t>
            </a:r>
          </a:p>
          <a:p>
            <a:pPr marL="351366" indent="-342900">
              <a:buClr>
                <a:schemeClr val="dk1"/>
              </a:buClr>
              <a:buSzPts val="1500"/>
              <a:buFont typeface="Arial" panose="020B0604020202020204" pitchFamily="34" charset="0"/>
              <a:buChar char="•"/>
            </a:pPr>
            <a:r>
              <a:rPr lang="en-CA" sz="2000" dirty="0">
                <a:latin typeface="Arial"/>
                <a:ea typeface="Arial"/>
                <a:cs typeface="Arial"/>
                <a:sym typeface="Arial"/>
              </a:rPr>
              <a:t>the application of these criteria to evaluate the credibility of a specific study</a:t>
            </a:r>
            <a:endParaRPr lang="en" sz="2000" dirty="0">
              <a:latin typeface="Arial"/>
              <a:ea typeface="Arial"/>
              <a:cs typeface="Arial"/>
              <a:sym typeface="Arial"/>
            </a:endParaRPr>
          </a:p>
        </p:txBody>
      </p:sp>
      <p:sp>
        <p:nvSpPr>
          <p:cNvPr id="2" name="TextBox 1">
            <a:extLst>
              <a:ext uri="{FF2B5EF4-FFF2-40B4-BE49-F238E27FC236}">
                <a16:creationId xmlns:a16="http://schemas.microsoft.com/office/drawing/2014/main" id="{6E97BFD2-FB70-2561-FF7B-ACC5FB26AF34}"/>
              </a:ext>
            </a:extLst>
          </p:cNvPr>
          <p:cNvSpPr txBox="1"/>
          <p:nvPr/>
        </p:nvSpPr>
        <p:spPr>
          <a:xfrm>
            <a:off x="1164137" y="4822372"/>
            <a:ext cx="9863726" cy="923330"/>
          </a:xfrm>
          <a:prstGeom prst="rect">
            <a:avLst/>
          </a:prstGeom>
          <a:noFill/>
        </p:spPr>
        <p:txBody>
          <a:bodyPr wrap="none" rtlCol="0">
            <a:spAutoFit/>
          </a:bodyPr>
          <a:lstStyle/>
          <a:p>
            <a:r>
              <a:rPr lang="en-US" dirty="0"/>
              <a:t>Source: </a:t>
            </a:r>
            <a:r>
              <a:rPr lang="en-CA" b="0" i="0" dirty="0">
                <a:solidFill>
                  <a:srgbClr val="FFC000"/>
                </a:solidFill>
                <a:effectLst/>
                <a:latin typeface="Amazon Ember"/>
              </a:rPr>
              <a:t>TEACHER CLASSROOM RESEARCH FOR PROFESSIONAL DEVELOPMENT AND SOCIAL ADVOCACY: </a:t>
            </a:r>
          </a:p>
          <a:p>
            <a:r>
              <a:rPr lang="en-CA" b="0" i="0" dirty="0">
                <a:solidFill>
                  <a:srgbClr val="FFC000"/>
                </a:solidFill>
                <a:effectLst/>
                <a:latin typeface="Amazon Ember"/>
              </a:rPr>
              <a:t>Foundations for Success </a:t>
            </a:r>
            <a:r>
              <a:rPr lang="en-CA" b="0" i="0" dirty="0">
                <a:effectLst/>
                <a:latin typeface="Amazon Ember"/>
              </a:rPr>
              <a:t>by</a:t>
            </a:r>
            <a:r>
              <a:rPr lang="en-CA" b="0" i="0" dirty="0">
                <a:solidFill>
                  <a:srgbClr val="0F1111"/>
                </a:solidFill>
                <a:effectLst/>
                <a:latin typeface="Amazon Ember"/>
              </a:rPr>
              <a:t> </a:t>
            </a:r>
            <a:r>
              <a:rPr lang="en-CA" b="0" i="0" u="none" strike="noStrike" dirty="0">
                <a:solidFill>
                  <a:schemeClr val="tx2"/>
                </a:solidFill>
                <a:effectLst/>
                <a:latin typeface="Amazon Ember"/>
              </a:rPr>
              <a:t>Gordon Moulden</a:t>
            </a:r>
            <a:r>
              <a:rPr lang="en-CA" b="0" i="0" dirty="0">
                <a:solidFill>
                  <a:schemeClr val="tx2"/>
                </a:solidFill>
                <a:effectLst/>
                <a:latin typeface="Amazon Ember"/>
              </a:rPr>
              <a:t> </a:t>
            </a:r>
            <a:r>
              <a:rPr lang="en-CA" b="0" i="0" dirty="0">
                <a:effectLst/>
                <a:latin typeface="Amazon Ember"/>
              </a:rPr>
              <a:t>(Available on Amazon, both ebook and paperback.)</a:t>
            </a:r>
          </a:p>
          <a:p>
            <a:endParaRPr lang="en-US" dirty="0"/>
          </a:p>
        </p:txBody>
      </p:sp>
    </p:spTree>
    <p:extLst>
      <p:ext uri="{BB962C8B-B14F-4D97-AF65-F5344CB8AC3E}">
        <p14:creationId xmlns:p14="http://schemas.microsoft.com/office/powerpoint/2010/main" val="11205689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0" y="365128"/>
            <a:ext cx="8920163" cy="682525"/>
          </a:xfrm>
        </p:spPr>
        <p:txBody>
          <a:bodyPr>
            <a:noAutofit/>
          </a:bodyPr>
          <a:lstStyle/>
          <a:p>
            <a:pPr algn="ctr"/>
            <a:r>
              <a:rPr lang="en-US" sz="2800" b="1" dirty="0">
                <a:solidFill>
                  <a:srgbClr val="FFC000"/>
                </a:solidFill>
              </a:rPr>
              <a:t>Design, Data Collection, and Data Analysis</a:t>
            </a:r>
            <a:endParaRPr lang="en-US" sz="2800" b="1" dirty="0">
              <a:solidFill>
                <a:srgbClr val="DB7E00"/>
              </a:solidFill>
            </a:endParaRPr>
          </a:p>
        </p:txBody>
      </p:sp>
      <p:graphicFrame>
        <p:nvGraphicFramePr>
          <p:cNvPr id="7" name="Content Placeholder 6"/>
          <p:cNvGraphicFramePr>
            <a:graphicFrameLocks noGrp="1"/>
          </p:cNvGraphicFramePr>
          <p:nvPr>
            <p:ph idx="1"/>
          </p:nvPr>
        </p:nvGraphicFramePr>
        <p:xfrm>
          <a:off x="1400174" y="1171575"/>
          <a:ext cx="9229725" cy="5549901"/>
        </p:xfrm>
        <a:graphic>
          <a:graphicData uri="http://schemas.openxmlformats.org/drawingml/2006/table">
            <a:tbl>
              <a:tblPr firstRow="1" bandRow="1">
                <a:tableStyleId>{5C22544A-7EE6-4342-B048-85BDC9FD1C3A}</a:tableStyleId>
              </a:tblPr>
              <a:tblGrid>
                <a:gridCol w="1172674">
                  <a:extLst>
                    <a:ext uri="{9D8B030D-6E8A-4147-A177-3AD203B41FA5}">
                      <a16:colId xmlns:a16="http://schemas.microsoft.com/office/drawing/2014/main" val="20000"/>
                    </a:ext>
                  </a:extLst>
                </a:gridCol>
                <a:gridCol w="2230517">
                  <a:extLst>
                    <a:ext uri="{9D8B030D-6E8A-4147-A177-3AD203B41FA5}">
                      <a16:colId xmlns:a16="http://schemas.microsoft.com/office/drawing/2014/main" val="20001"/>
                    </a:ext>
                  </a:extLst>
                </a:gridCol>
                <a:gridCol w="2384345">
                  <a:extLst>
                    <a:ext uri="{9D8B030D-6E8A-4147-A177-3AD203B41FA5}">
                      <a16:colId xmlns:a16="http://schemas.microsoft.com/office/drawing/2014/main" val="20002"/>
                    </a:ext>
                  </a:extLst>
                </a:gridCol>
                <a:gridCol w="3442189">
                  <a:extLst>
                    <a:ext uri="{9D8B030D-6E8A-4147-A177-3AD203B41FA5}">
                      <a16:colId xmlns:a16="http://schemas.microsoft.com/office/drawing/2014/main" val="20003"/>
                    </a:ext>
                  </a:extLst>
                </a:gridCol>
              </a:tblGrid>
              <a:tr h="315085">
                <a:tc>
                  <a:txBody>
                    <a:bodyPr/>
                    <a:lstStyle/>
                    <a:p>
                      <a:pPr algn="ctr"/>
                      <a:r>
                        <a:rPr lang="en-US" sz="1200" b="0" dirty="0">
                          <a:solidFill>
                            <a:srgbClr val="FFFF00"/>
                          </a:solidFill>
                          <a:latin typeface="Arial" charset="0"/>
                          <a:ea typeface="Arial" charset="0"/>
                          <a:cs typeface="Arial" charset="0"/>
                        </a:rPr>
                        <a:t>Design</a:t>
                      </a:r>
                    </a:p>
                  </a:txBody>
                  <a:tcPr anchor="ctr">
                    <a:noFill/>
                  </a:tcPr>
                </a:tc>
                <a:tc>
                  <a:txBody>
                    <a:bodyPr/>
                    <a:lstStyle/>
                    <a:p>
                      <a:pPr algn="ctr"/>
                      <a:r>
                        <a:rPr lang="en-US" sz="1200" b="0" dirty="0">
                          <a:solidFill>
                            <a:srgbClr val="FFFF00"/>
                          </a:solidFill>
                          <a:latin typeface="Arial" charset="0"/>
                          <a:ea typeface="Arial" charset="0"/>
                          <a:cs typeface="Arial" charset="0"/>
                        </a:rPr>
                        <a:t>Data</a:t>
                      </a:r>
                      <a:r>
                        <a:rPr lang="en-US" sz="1200" b="0" baseline="0" dirty="0">
                          <a:solidFill>
                            <a:srgbClr val="FFFF00"/>
                          </a:solidFill>
                          <a:latin typeface="Arial" charset="0"/>
                          <a:ea typeface="Arial" charset="0"/>
                          <a:cs typeface="Arial" charset="0"/>
                        </a:rPr>
                        <a:t> Sources</a:t>
                      </a:r>
                      <a:endParaRPr lang="en-US" sz="1200" b="0" dirty="0">
                        <a:solidFill>
                          <a:srgbClr val="FFFF00"/>
                        </a:solidFill>
                        <a:latin typeface="Arial" charset="0"/>
                        <a:ea typeface="Arial" charset="0"/>
                        <a:cs typeface="Arial" charset="0"/>
                      </a:endParaRPr>
                    </a:p>
                  </a:txBody>
                  <a:tcPr anchor="ctr">
                    <a:noFill/>
                  </a:tcPr>
                </a:tc>
                <a:tc>
                  <a:txBody>
                    <a:bodyPr/>
                    <a:lstStyle/>
                    <a:p>
                      <a:pPr algn="ctr"/>
                      <a:r>
                        <a:rPr lang="en-US" sz="1200" b="0" dirty="0">
                          <a:solidFill>
                            <a:srgbClr val="FFFF00"/>
                          </a:solidFill>
                          <a:latin typeface="Arial" charset="0"/>
                          <a:ea typeface="Arial" charset="0"/>
                          <a:cs typeface="Arial" charset="0"/>
                        </a:rPr>
                        <a:t>Data Collected</a:t>
                      </a:r>
                    </a:p>
                  </a:txBody>
                  <a:tcPr anchor="ctr">
                    <a:noFill/>
                  </a:tcPr>
                </a:tc>
                <a:tc>
                  <a:txBody>
                    <a:bodyPr/>
                    <a:lstStyle/>
                    <a:p>
                      <a:pPr algn="ctr"/>
                      <a:r>
                        <a:rPr lang="en-US" sz="1200" b="0" dirty="0">
                          <a:solidFill>
                            <a:srgbClr val="FFFF00"/>
                          </a:solidFill>
                          <a:latin typeface="Arial" charset="0"/>
                          <a:ea typeface="Arial" charset="0"/>
                          <a:cs typeface="Arial" charset="0"/>
                        </a:rPr>
                        <a:t>Analytic</a:t>
                      </a:r>
                      <a:r>
                        <a:rPr lang="en-US" sz="1200" b="0" baseline="0" dirty="0">
                          <a:solidFill>
                            <a:srgbClr val="FFFF00"/>
                          </a:solidFill>
                          <a:latin typeface="Arial" charset="0"/>
                          <a:ea typeface="Arial" charset="0"/>
                          <a:cs typeface="Arial" charset="0"/>
                        </a:rPr>
                        <a:t> approach</a:t>
                      </a:r>
                      <a:endParaRPr lang="en-US" sz="1200" b="0" dirty="0">
                        <a:solidFill>
                          <a:srgbClr val="FFFF00"/>
                        </a:solidFill>
                        <a:latin typeface="Arial" charset="0"/>
                        <a:ea typeface="Arial" charset="0"/>
                        <a:cs typeface="Arial" charset="0"/>
                      </a:endParaRPr>
                    </a:p>
                  </a:txBody>
                  <a:tcPr anchor="ctr">
                    <a:noFill/>
                  </a:tcPr>
                </a:tc>
                <a:extLst>
                  <a:ext uri="{0D108BD9-81ED-4DB2-BD59-A6C34878D82A}">
                    <a16:rowId xmlns:a16="http://schemas.microsoft.com/office/drawing/2014/main" val="10000"/>
                  </a:ext>
                </a:extLst>
              </a:tr>
              <a:tr h="1433740">
                <a:tc>
                  <a:txBody>
                    <a:bodyPr/>
                    <a:lstStyle/>
                    <a:p>
                      <a:pPr algn="ctr"/>
                      <a:r>
                        <a:rPr lang="en-US" sz="1000" dirty="0">
                          <a:solidFill>
                            <a:schemeClr val="tx1"/>
                          </a:solidFill>
                          <a:latin typeface="Arial" charset="0"/>
                          <a:ea typeface="Arial" charset="0"/>
                          <a:cs typeface="Arial" charset="0"/>
                        </a:rPr>
                        <a:t>Ethnography</a:t>
                      </a:r>
                    </a:p>
                    <a:p>
                      <a:pPr algn="ctr"/>
                      <a:r>
                        <a:rPr lang="en-US" sz="1000" dirty="0">
                          <a:solidFill>
                            <a:schemeClr val="tx1"/>
                          </a:solidFill>
                          <a:latin typeface="Arial" charset="0"/>
                          <a:ea typeface="Arial" charset="0"/>
                          <a:cs typeface="Arial" charset="0"/>
                        </a:rPr>
                        <a:t>Case</a:t>
                      </a:r>
                      <a:r>
                        <a:rPr lang="en-US" sz="1000" baseline="0" dirty="0">
                          <a:solidFill>
                            <a:schemeClr val="tx1"/>
                          </a:solidFill>
                          <a:latin typeface="Arial" charset="0"/>
                          <a:ea typeface="Arial" charset="0"/>
                          <a:cs typeface="Arial" charset="0"/>
                        </a:rPr>
                        <a:t> study</a:t>
                      </a:r>
                      <a:endParaRPr lang="en-US" sz="1000" dirty="0">
                        <a:solidFill>
                          <a:schemeClr val="tx1"/>
                        </a:solidFill>
                        <a:latin typeface="Arial" charset="0"/>
                        <a:ea typeface="Arial" charset="0"/>
                        <a:cs typeface="Arial" charset="0"/>
                      </a:endParaRPr>
                    </a:p>
                  </a:txBody>
                  <a:tcPr anchor="ctr">
                    <a:noFill/>
                  </a:tcPr>
                </a:tc>
                <a:tc>
                  <a:txBody>
                    <a:bodyPr/>
                    <a:lstStyle/>
                    <a:p>
                      <a:pPr marL="285750" indent="-285750" algn="l">
                        <a:buFont typeface="Arial" charset="0"/>
                        <a:buChar char="•"/>
                      </a:pPr>
                      <a:r>
                        <a:rPr lang="en-US" sz="1000" dirty="0">
                          <a:solidFill>
                            <a:schemeClr val="tx1"/>
                          </a:solidFill>
                          <a:latin typeface="Arial" charset="0"/>
                          <a:ea typeface="Arial" charset="0"/>
                          <a:cs typeface="Arial" charset="0"/>
                        </a:rPr>
                        <a:t>Interviews</a:t>
                      </a:r>
                    </a:p>
                    <a:p>
                      <a:pPr marL="285750" indent="-285750" algn="l">
                        <a:buFont typeface="Arial" charset="0"/>
                        <a:buChar char="•"/>
                      </a:pPr>
                      <a:r>
                        <a:rPr lang="en-US" sz="1000" dirty="0">
                          <a:solidFill>
                            <a:schemeClr val="tx1"/>
                          </a:solidFill>
                          <a:latin typeface="Arial" charset="0"/>
                          <a:ea typeface="Arial" charset="0"/>
                          <a:cs typeface="Arial" charset="0"/>
                        </a:rPr>
                        <a:t>Questionnaires</a:t>
                      </a:r>
                    </a:p>
                    <a:p>
                      <a:pPr marL="285750" indent="-285750" algn="l">
                        <a:buFont typeface="Arial" charset="0"/>
                        <a:buChar char="•"/>
                      </a:pPr>
                      <a:r>
                        <a:rPr lang="en-US" sz="1000" dirty="0">
                          <a:solidFill>
                            <a:schemeClr val="tx1"/>
                          </a:solidFill>
                          <a:latin typeface="Arial" charset="0"/>
                          <a:ea typeface="Arial" charset="0"/>
                          <a:cs typeface="Arial" charset="0"/>
                        </a:rPr>
                        <a:t>Discussions</a:t>
                      </a:r>
                    </a:p>
                    <a:p>
                      <a:pPr marL="285750" indent="-285750" algn="l">
                        <a:buFont typeface="Arial" charset="0"/>
                        <a:buChar char="•"/>
                      </a:pPr>
                      <a:r>
                        <a:rPr lang="en-US" sz="1000" dirty="0">
                          <a:solidFill>
                            <a:schemeClr val="tx1"/>
                          </a:solidFill>
                          <a:latin typeface="Arial" charset="0"/>
                          <a:ea typeface="Arial" charset="0"/>
                          <a:cs typeface="Arial" charset="0"/>
                        </a:rPr>
                        <a:t>Observations</a:t>
                      </a:r>
                    </a:p>
                    <a:p>
                      <a:pPr marL="285750" indent="-285750" algn="l">
                        <a:buFont typeface="Arial" charset="0"/>
                        <a:buChar char="•"/>
                      </a:pPr>
                      <a:r>
                        <a:rPr lang="en-US" sz="1000" dirty="0">
                          <a:solidFill>
                            <a:schemeClr val="tx1"/>
                          </a:solidFill>
                          <a:latin typeface="Arial" charset="0"/>
                          <a:ea typeface="Arial" charset="0"/>
                          <a:cs typeface="Arial" charset="0"/>
                        </a:rPr>
                        <a:t>Journals</a:t>
                      </a:r>
                    </a:p>
                    <a:p>
                      <a:pPr marL="285750" indent="-285750" algn="l">
                        <a:buFont typeface="Arial" charset="0"/>
                        <a:buChar char="•"/>
                      </a:pPr>
                      <a:r>
                        <a:rPr lang="en-US" sz="1000" dirty="0">
                          <a:solidFill>
                            <a:schemeClr val="tx1"/>
                          </a:solidFill>
                          <a:latin typeface="Arial" charset="0"/>
                          <a:ea typeface="Arial" charset="0"/>
                          <a:cs typeface="Arial" charset="0"/>
                        </a:rPr>
                        <a:t>Recorded</a:t>
                      </a:r>
                      <a:r>
                        <a:rPr lang="en-US" sz="1000" baseline="0" dirty="0">
                          <a:solidFill>
                            <a:schemeClr val="tx1"/>
                          </a:solidFill>
                          <a:latin typeface="Arial" charset="0"/>
                          <a:ea typeface="Arial" charset="0"/>
                          <a:cs typeface="Arial" charset="0"/>
                        </a:rPr>
                        <a:t> activities</a:t>
                      </a:r>
                      <a:endParaRPr lang="en-US" sz="1000" dirty="0">
                        <a:solidFill>
                          <a:schemeClr val="tx1"/>
                        </a:solidFill>
                        <a:latin typeface="Arial" charset="0"/>
                        <a:ea typeface="Arial" charset="0"/>
                        <a:cs typeface="Arial" charset="0"/>
                      </a:endParaRPr>
                    </a:p>
                  </a:txBody>
                  <a:tcPr anchor="ctr">
                    <a:noFill/>
                  </a:tcPr>
                </a:tc>
                <a:tc>
                  <a:txBody>
                    <a:bodyPr/>
                    <a:lstStyle/>
                    <a:p>
                      <a:pPr marL="215900" indent="-215900" algn="l">
                        <a:buFont typeface="Arial" charset="0"/>
                        <a:buChar char="•"/>
                        <a:tabLst/>
                      </a:pPr>
                      <a:r>
                        <a:rPr lang="en-US" sz="1000" dirty="0">
                          <a:solidFill>
                            <a:schemeClr val="tx1"/>
                          </a:solidFill>
                          <a:latin typeface="Arial" charset="0"/>
                          <a:ea typeface="Arial" charset="0"/>
                          <a:cs typeface="Arial" charset="0"/>
                        </a:rPr>
                        <a:t>Transcribed</a:t>
                      </a:r>
                      <a:r>
                        <a:rPr lang="en-US" sz="1000" baseline="0" dirty="0">
                          <a:solidFill>
                            <a:schemeClr val="tx1"/>
                          </a:solidFill>
                          <a:latin typeface="Arial" charset="0"/>
                          <a:ea typeface="Arial" charset="0"/>
                          <a:cs typeface="Arial" charset="0"/>
                        </a:rPr>
                        <a:t> speech</a:t>
                      </a:r>
                    </a:p>
                    <a:p>
                      <a:pPr marL="215900" indent="-215900" algn="l">
                        <a:buFont typeface="Arial" charset="0"/>
                        <a:buChar char="•"/>
                        <a:tabLst/>
                      </a:pPr>
                      <a:r>
                        <a:rPr lang="en-US" sz="1000" baseline="0" dirty="0">
                          <a:solidFill>
                            <a:schemeClr val="tx1"/>
                          </a:solidFill>
                          <a:latin typeface="Arial" charset="0"/>
                          <a:ea typeface="Arial" charset="0"/>
                          <a:cs typeface="Arial" charset="0"/>
                        </a:rPr>
                        <a:t>Field notes</a:t>
                      </a:r>
                    </a:p>
                    <a:p>
                      <a:pPr marL="215900" indent="-215900" algn="l">
                        <a:buFont typeface="Arial" charset="0"/>
                        <a:buChar char="•"/>
                        <a:tabLst/>
                      </a:pPr>
                      <a:r>
                        <a:rPr lang="en-US" sz="1000" baseline="0" dirty="0">
                          <a:solidFill>
                            <a:schemeClr val="tx1"/>
                          </a:solidFill>
                          <a:latin typeface="Arial" charset="0"/>
                          <a:ea typeface="Arial" charset="0"/>
                          <a:cs typeface="Arial" charset="0"/>
                        </a:rPr>
                        <a:t>Writing (journal, essay, </a:t>
                      </a:r>
                    </a:p>
                    <a:p>
                      <a:pPr marL="0" indent="0" algn="l">
                        <a:buFont typeface="Arial" charset="0"/>
                        <a:buNone/>
                      </a:pPr>
                      <a:r>
                        <a:rPr lang="en-US" sz="1000" baseline="0" dirty="0">
                          <a:solidFill>
                            <a:schemeClr val="tx1"/>
                          </a:solidFill>
                          <a:latin typeface="Arial" charset="0"/>
                          <a:ea typeface="Arial" charset="0"/>
                          <a:cs typeface="Arial" charset="0"/>
                        </a:rPr>
                        <a:t>     test answers)</a:t>
                      </a:r>
                      <a:endParaRPr lang="en-US" sz="1000" dirty="0">
                        <a:solidFill>
                          <a:schemeClr val="tx1"/>
                        </a:solidFill>
                        <a:latin typeface="Arial" charset="0"/>
                        <a:ea typeface="Arial" charset="0"/>
                        <a:cs typeface="Arial" charset="0"/>
                      </a:endParaRPr>
                    </a:p>
                  </a:txBody>
                  <a:tcPr anchor="ctr">
                    <a:noFill/>
                  </a:tcPr>
                </a:tc>
                <a:tc>
                  <a:txBody>
                    <a:bodyPr/>
                    <a:lstStyle/>
                    <a:p>
                      <a:pPr marL="177800" indent="-177800" algn="l">
                        <a:buFont typeface="Arial" charset="0"/>
                        <a:buChar char="•"/>
                        <a:tabLst/>
                      </a:pPr>
                      <a:r>
                        <a:rPr lang="en-US" sz="1000" dirty="0">
                          <a:solidFill>
                            <a:schemeClr val="tx1"/>
                          </a:solidFill>
                          <a:latin typeface="Arial" charset="0"/>
                          <a:ea typeface="Arial" charset="0"/>
                          <a:cs typeface="Arial" charset="0"/>
                        </a:rPr>
                        <a:t>Longitudinal,</a:t>
                      </a:r>
                      <a:r>
                        <a:rPr lang="en-US" sz="1000" baseline="0" dirty="0">
                          <a:solidFill>
                            <a:schemeClr val="tx1"/>
                          </a:solidFill>
                          <a:latin typeface="Arial" charset="0"/>
                          <a:ea typeface="Arial" charset="0"/>
                          <a:cs typeface="Arial" charset="0"/>
                        </a:rPr>
                        <a:t> recursive approach to data collection and analysis</a:t>
                      </a:r>
                      <a:endParaRPr lang="en-US" sz="1000" dirty="0">
                        <a:solidFill>
                          <a:schemeClr val="tx1"/>
                        </a:solidFill>
                        <a:latin typeface="Arial" charset="0"/>
                        <a:ea typeface="Arial" charset="0"/>
                        <a:cs typeface="Arial" charset="0"/>
                      </a:endParaRPr>
                    </a:p>
                    <a:p>
                      <a:pPr marL="177800" indent="-177800" algn="l">
                        <a:buFont typeface="Arial" charset="0"/>
                        <a:buChar char="•"/>
                        <a:tabLst/>
                      </a:pPr>
                      <a:r>
                        <a:rPr lang="en-US" sz="1000" dirty="0">
                          <a:solidFill>
                            <a:schemeClr val="tx1"/>
                          </a:solidFill>
                          <a:latin typeface="Arial" charset="0"/>
                          <a:ea typeface="Arial" charset="0"/>
                          <a:cs typeface="Arial" charset="0"/>
                        </a:rPr>
                        <a:t>Coding for categories/themes</a:t>
                      </a:r>
                    </a:p>
                    <a:p>
                      <a:pPr marL="177800" indent="-177800" algn="l">
                        <a:buFont typeface="Arial" charset="0"/>
                        <a:buChar char="•"/>
                        <a:tabLst/>
                      </a:pPr>
                      <a:r>
                        <a:rPr lang="en-US" sz="1000" dirty="0">
                          <a:solidFill>
                            <a:schemeClr val="tx1"/>
                          </a:solidFill>
                          <a:latin typeface="Arial" charset="0"/>
                          <a:ea typeface="Arial" charset="0"/>
                          <a:cs typeface="Arial" charset="0"/>
                        </a:rPr>
                        <a:t>Aims</a:t>
                      </a:r>
                      <a:r>
                        <a:rPr lang="en-US" sz="1000" baseline="0" dirty="0">
                          <a:solidFill>
                            <a:schemeClr val="tx1"/>
                          </a:solidFill>
                          <a:latin typeface="Arial" charset="0"/>
                          <a:ea typeface="Arial" charset="0"/>
                          <a:cs typeface="Arial" charset="0"/>
                        </a:rPr>
                        <a:t> at triangulation to build credibility</a:t>
                      </a:r>
                      <a:endParaRPr lang="en-US" sz="1000" dirty="0">
                        <a:solidFill>
                          <a:schemeClr val="tx1"/>
                        </a:solidFill>
                        <a:latin typeface="Arial" charset="0"/>
                        <a:ea typeface="Arial" charset="0"/>
                        <a:cs typeface="Arial" charset="0"/>
                      </a:endParaRPr>
                    </a:p>
                    <a:p>
                      <a:pPr marL="177800" indent="-177800" algn="l">
                        <a:buFont typeface="Arial" charset="0"/>
                        <a:buChar char="•"/>
                        <a:tabLst/>
                      </a:pPr>
                      <a:r>
                        <a:rPr lang="en-US" sz="1000" dirty="0">
                          <a:solidFill>
                            <a:schemeClr val="tx1"/>
                          </a:solidFill>
                          <a:latin typeface="Arial" charset="0"/>
                          <a:ea typeface="Arial" charset="0"/>
                          <a:cs typeface="Arial" charset="0"/>
                        </a:rPr>
                        <a:t>Identification</a:t>
                      </a:r>
                      <a:r>
                        <a:rPr lang="en-US" sz="1000" baseline="0" dirty="0">
                          <a:solidFill>
                            <a:schemeClr val="tx1"/>
                          </a:solidFill>
                          <a:latin typeface="Arial" charset="0"/>
                          <a:ea typeface="Arial" charset="0"/>
                          <a:cs typeface="Arial" charset="0"/>
                        </a:rPr>
                        <a:t> of specific instances of speech acts, LREs, etc.</a:t>
                      </a:r>
                    </a:p>
                    <a:p>
                      <a:pPr marL="177800" indent="-177800" algn="l">
                        <a:buFont typeface="Arial" charset="0"/>
                        <a:buChar char="•"/>
                        <a:tabLst/>
                      </a:pPr>
                      <a:r>
                        <a:rPr lang="en-US" sz="1000" baseline="0" dirty="0">
                          <a:solidFill>
                            <a:schemeClr val="tx1"/>
                          </a:solidFill>
                          <a:latin typeface="Arial" charset="0"/>
                          <a:ea typeface="Arial" charset="0"/>
                          <a:cs typeface="Arial" charset="0"/>
                        </a:rPr>
                        <a:t>Data reduction (numbers or proportions of instances)</a:t>
                      </a:r>
                      <a:endParaRPr lang="en-US" sz="1000" dirty="0">
                        <a:solidFill>
                          <a:schemeClr val="tx1"/>
                        </a:solidFill>
                        <a:latin typeface="Arial" charset="0"/>
                        <a:ea typeface="Arial" charset="0"/>
                        <a:cs typeface="Arial" charset="0"/>
                      </a:endParaRPr>
                    </a:p>
                  </a:txBody>
                  <a:tcPr anchor="ctr">
                    <a:noFill/>
                  </a:tcPr>
                </a:tc>
                <a:extLst>
                  <a:ext uri="{0D108BD9-81ED-4DB2-BD59-A6C34878D82A}">
                    <a16:rowId xmlns:a16="http://schemas.microsoft.com/office/drawing/2014/main" val="10001"/>
                  </a:ext>
                </a:extLst>
              </a:tr>
              <a:tr h="1267025">
                <a:tc>
                  <a:txBody>
                    <a:bodyPr/>
                    <a:lstStyle/>
                    <a:p>
                      <a:pPr algn="ctr"/>
                      <a:r>
                        <a:rPr lang="en-US" sz="1000" dirty="0">
                          <a:solidFill>
                            <a:schemeClr val="tx1"/>
                          </a:solidFill>
                          <a:latin typeface="Arial" charset="0"/>
                          <a:ea typeface="Arial" charset="0"/>
                          <a:cs typeface="Arial" charset="0"/>
                        </a:rPr>
                        <a:t>Experiment</a:t>
                      </a:r>
                    </a:p>
                  </a:txBody>
                  <a:tcPr anchor="ctr">
                    <a:noFill/>
                  </a:tcPr>
                </a:tc>
                <a:tc>
                  <a:txBody>
                    <a:bodyPr/>
                    <a:lstStyle/>
                    <a:p>
                      <a:pPr marL="266700" indent="-266700" algn="l">
                        <a:buFont typeface="Arial" charset="0"/>
                        <a:buChar char="•"/>
                        <a:tabLst/>
                      </a:pPr>
                      <a:r>
                        <a:rPr lang="en-US" sz="1000" dirty="0">
                          <a:solidFill>
                            <a:schemeClr val="tx1"/>
                          </a:solidFill>
                          <a:latin typeface="Arial" charset="0"/>
                          <a:ea typeface="Arial" charset="0"/>
                          <a:cs typeface="Arial" charset="0"/>
                        </a:rPr>
                        <a:t>Test(s)</a:t>
                      </a:r>
                    </a:p>
                    <a:p>
                      <a:pPr marL="266700" indent="-266700" algn="l">
                        <a:buFont typeface="Arial" charset="0"/>
                        <a:buChar char="•"/>
                        <a:tabLst/>
                      </a:pPr>
                      <a:r>
                        <a:rPr lang="en-US" sz="1000" dirty="0">
                          <a:solidFill>
                            <a:schemeClr val="tx1"/>
                          </a:solidFill>
                          <a:latin typeface="Arial" charset="0"/>
                          <a:ea typeface="Arial" charset="0"/>
                          <a:cs typeface="Arial" charset="0"/>
                        </a:rPr>
                        <a:t>Task worksheets</a:t>
                      </a:r>
                    </a:p>
                    <a:p>
                      <a:pPr marL="266700" indent="-266700" algn="l">
                        <a:buFont typeface="Arial" charset="0"/>
                        <a:buChar char="•"/>
                        <a:tabLst/>
                      </a:pPr>
                      <a:r>
                        <a:rPr lang="en-US" sz="1000" dirty="0">
                          <a:solidFill>
                            <a:schemeClr val="tx1"/>
                          </a:solidFill>
                          <a:latin typeface="Arial" charset="0"/>
                          <a:ea typeface="Arial" charset="0"/>
                          <a:cs typeface="Arial" charset="0"/>
                        </a:rPr>
                        <a:t>Questionnaire(s)</a:t>
                      </a:r>
                    </a:p>
                    <a:p>
                      <a:pPr marL="266700" indent="-266700" algn="l">
                        <a:buFont typeface="Arial" charset="0"/>
                        <a:buChar char="•"/>
                        <a:tabLst/>
                      </a:pPr>
                      <a:r>
                        <a:rPr lang="en-US" sz="1000" dirty="0">
                          <a:solidFill>
                            <a:schemeClr val="tx1"/>
                          </a:solidFill>
                          <a:latin typeface="Arial" charset="0"/>
                          <a:ea typeface="Arial" charset="0"/>
                          <a:cs typeface="Arial" charset="0"/>
                        </a:rPr>
                        <a:t>Peer/Self assessment charts</a:t>
                      </a:r>
                    </a:p>
                    <a:p>
                      <a:pPr marL="266700" indent="-266700" algn="l">
                        <a:buFont typeface="Arial" charset="0"/>
                        <a:buChar char="•"/>
                        <a:tabLst/>
                      </a:pPr>
                      <a:r>
                        <a:rPr lang="en-US" sz="1000" dirty="0">
                          <a:solidFill>
                            <a:schemeClr val="tx1"/>
                          </a:solidFill>
                          <a:latin typeface="Arial" charset="0"/>
                          <a:ea typeface="Arial" charset="0"/>
                          <a:cs typeface="Arial" charset="0"/>
                        </a:rPr>
                        <a:t>Recorded activities</a:t>
                      </a:r>
                    </a:p>
                  </a:txBody>
                  <a:tcPr anchor="ctr">
                    <a:noFill/>
                  </a:tcPr>
                </a:tc>
                <a:tc>
                  <a:txBody>
                    <a:bodyPr/>
                    <a:lstStyle/>
                    <a:p>
                      <a:pPr marL="215900" indent="-215900" algn="l">
                        <a:buFont typeface="Arial" charset="0"/>
                        <a:buChar char="•"/>
                        <a:tabLst/>
                      </a:pPr>
                      <a:r>
                        <a:rPr lang="en-US" sz="1000" dirty="0">
                          <a:solidFill>
                            <a:schemeClr val="tx1"/>
                          </a:solidFill>
                          <a:latin typeface="Arial" charset="0"/>
                          <a:ea typeface="Arial" charset="0"/>
                          <a:cs typeface="Arial" charset="0"/>
                        </a:rPr>
                        <a:t>Test</a:t>
                      </a:r>
                      <a:r>
                        <a:rPr lang="en-US" sz="1000" baseline="0" dirty="0">
                          <a:solidFill>
                            <a:schemeClr val="tx1"/>
                          </a:solidFill>
                          <a:latin typeface="Arial" charset="0"/>
                          <a:ea typeface="Arial" charset="0"/>
                          <a:cs typeface="Arial" charset="0"/>
                        </a:rPr>
                        <a:t> answers</a:t>
                      </a:r>
                    </a:p>
                    <a:p>
                      <a:pPr marL="215900" indent="-215900" algn="l">
                        <a:buFont typeface="Arial" charset="0"/>
                        <a:buChar char="•"/>
                        <a:tabLst/>
                      </a:pPr>
                      <a:r>
                        <a:rPr lang="en-US" sz="1000" baseline="0" dirty="0">
                          <a:solidFill>
                            <a:schemeClr val="tx1"/>
                          </a:solidFill>
                          <a:latin typeface="Arial" charset="0"/>
                          <a:ea typeface="Arial" charset="0"/>
                          <a:cs typeface="Arial" charset="0"/>
                        </a:rPr>
                        <a:t>Completed tasks</a:t>
                      </a:r>
                    </a:p>
                    <a:p>
                      <a:pPr marL="215900" indent="-215900" algn="l">
                        <a:buFont typeface="Arial" charset="0"/>
                        <a:buChar char="•"/>
                        <a:tabLst/>
                      </a:pPr>
                      <a:r>
                        <a:rPr lang="en-US" sz="1000" baseline="0" dirty="0">
                          <a:solidFill>
                            <a:schemeClr val="tx1"/>
                          </a:solidFill>
                          <a:latin typeface="Arial" charset="0"/>
                          <a:ea typeface="Arial" charset="0"/>
                          <a:cs typeface="Arial" charset="0"/>
                        </a:rPr>
                        <a:t>Questionnaire responses</a:t>
                      </a:r>
                    </a:p>
                    <a:p>
                      <a:pPr marL="215900" indent="-215900" algn="l">
                        <a:buFont typeface="Arial" charset="0"/>
                        <a:buChar char="•"/>
                        <a:tabLst/>
                      </a:pPr>
                      <a:r>
                        <a:rPr lang="en-US" sz="1000" baseline="0" dirty="0">
                          <a:solidFill>
                            <a:schemeClr val="tx1"/>
                          </a:solidFill>
                          <a:latin typeface="Arial" charset="0"/>
                          <a:ea typeface="Arial" charset="0"/>
                          <a:cs typeface="Arial" charset="0"/>
                        </a:rPr>
                        <a:t>Assessment chart responses</a:t>
                      </a:r>
                    </a:p>
                    <a:p>
                      <a:pPr marL="215900" indent="-215900" algn="l">
                        <a:buFont typeface="Arial" charset="0"/>
                        <a:buChar char="•"/>
                        <a:tabLst/>
                      </a:pPr>
                      <a:r>
                        <a:rPr lang="en-US" sz="1000" baseline="0" dirty="0">
                          <a:solidFill>
                            <a:schemeClr val="tx1"/>
                          </a:solidFill>
                          <a:latin typeface="Arial" charset="0"/>
                          <a:ea typeface="Arial" charset="0"/>
                          <a:cs typeface="Arial" charset="0"/>
                        </a:rPr>
                        <a:t>Samples of specific types Transcribed speech</a:t>
                      </a:r>
                    </a:p>
                    <a:p>
                      <a:pPr marL="215900" indent="-215900" algn="l">
                        <a:buFont typeface="Arial" charset="0"/>
                        <a:buChar char="•"/>
                        <a:tabLst/>
                      </a:pPr>
                      <a:r>
                        <a:rPr lang="en-US" sz="1000" baseline="0" dirty="0">
                          <a:solidFill>
                            <a:schemeClr val="tx1"/>
                          </a:solidFill>
                          <a:latin typeface="Arial" charset="0"/>
                          <a:ea typeface="Arial" charset="0"/>
                          <a:cs typeface="Arial" charset="0"/>
                        </a:rPr>
                        <a:t>Writing (essays, test responses)</a:t>
                      </a:r>
                      <a:endParaRPr lang="en-US" sz="1000" dirty="0">
                        <a:solidFill>
                          <a:schemeClr val="tx1"/>
                        </a:solidFill>
                        <a:latin typeface="Arial" charset="0"/>
                        <a:ea typeface="Arial" charset="0"/>
                        <a:cs typeface="Arial" charset="0"/>
                      </a:endParaRPr>
                    </a:p>
                  </a:txBody>
                  <a:tcPr anchor="ctr">
                    <a:noFill/>
                  </a:tcPr>
                </a:tc>
                <a:tc>
                  <a:txBody>
                    <a:bodyPr/>
                    <a:lstStyle/>
                    <a:p>
                      <a:pPr marL="171450" indent="-171450" algn="l">
                        <a:buFont typeface="Arial" charset="0"/>
                        <a:buChar char="•"/>
                      </a:pPr>
                      <a:r>
                        <a:rPr lang="en-US" sz="1000" dirty="0">
                          <a:solidFill>
                            <a:schemeClr val="tx1"/>
                          </a:solidFill>
                          <a:latin typeface="Arial" charset="0"/>
                          <a:ea typeface="Arial" charset="0"/>
                          <a:cs typeface="Arial" charset="0"/>
                        </a:rPr>
                        <a:t>Cross-sectional</a:t>
                      </a:r>
                      <a:r>
                        <a:rPr lang="en-US" sz="1000" baseline="0" dirty="0">
                          <a:solidFill>
                            <a:schemeClr val="tx1"/>
                          </a:solidFill>
                          <a:latin typeface="Arial" charset="0"/>
                          <a:ea typeface="Arial" charset="0"/>
                          <a:cs typeface="Arial" charset="0"/>
                        </a:rPr>
                        <a:t>; data collection and analysis brief</a:t>
                      </a:r>
                      <a:endParaRPr lang="en-US" sz="1000" dirty="0">
                        <a:solidFill>
                          <a:schemeClr val="tx1"/>
                        </a:solidFill>
                        <a:latin typeface="Arial" charset="0"/>
                        <a:ea typeface="Arial" charset="0"/>
                        <a:cs typeface="Arial" charset="0"/>
                      </a:endParaRPr>
                    </a:p>
                    <a:p>
                      <a:pPr marL="171450" indent="-171450" algn="l">
                        <a:buFont typeface="Arial" charset="0"/>
                        <a:buChar char="•"/>
                      </a:pPr>
                      <a:r>
                        <a:rPr lang="en-US" sz="1000" dirty="0">
                          <a:solidFill>
                            <a:schemeClr val="tx1"/>
                          </a:solidFill>
                          <a:latin typeface="Arial" charset="0"/>
                          <a:ea typeface="Arial" charset="0"/>
                          <a:cs typeface="Arial" charset="0"/>
                        </a:rPr>
                        <a:t>Calculating</a:t>
                      </a:r>
                      <a:r>
                        <a:rPr lang="en-US" sz="1000" baseline="0" dirty="0">
                          <a:solidFill>
                            <a:schemeClr val="tx1"/>
                          </a:solidFill>
                          <a:latin typeface="Arial" charset="0"/>
                          <a:ea typeface="Arial" charset="0"/>
                          <a:cs typeface="Arial" charset="0"/>
                        </a:rPr>
                        <a:t> scores</a:t>
                      </a:r>
                    </a:p>
                    <a:p>
                      <a:pPr marL="171450" indent="-171450" algn="l">
                        <a:buFont typeface="Arial" charset="0"/>
                        <a:buChar char="•"/>
                      </a:pPr>
                      <a:r>
                        <a:rPr lang="en-US" sz="1000" baseline="0" dirty="0">
                          <a:solidFill>
                            <a:schemeClr val="tx1"/>
                          </a:solidFill>
                          <a:latin typeface="Arial" charset="0"/>
                          <a:ea typeface="Arial" charset="0"/>
                          <a:cs typeface="Arial" charset="0"/>
                        </a:rPr>
                        <a:t>Tabulating frequencies (questionnaire responses)</a:t>
                      </a:r>
                    </a:p>
                    <a:p>
                      <a:pPr marL="171450" indent="-171450" algn="l">
                        <a:buFont typeface="Arial" charset="0"/>
                        <a:buChar char="•"/>
                      </a:pPr>
                      <a:r>
                        <a:rPr lang="en-US" sz="1000" baseline="0" dirty="0">
                          <a:solidFill>
                            <a:schemeClr val="tx1"/>
                          </a:solidFill>
                          <a:latin typeface="Arial" charset="0"/>
                          <a:ea typeface="Arial" charset="0"/>
                          <a:cs typeface="Arial" charset="0"/>
                        </a:rPr>
                        <a:t>Counting instances of specific language types, (e.g., specific strategies)</a:t>
                      </a:r>
                    </a:p>
                    <a:p>
                      <a:pPr marL="171450" indent="-171450" algn="l">
                        <a:buFont typeface="Arial" charset="0"/>
                        <a:buChar char="•"/>
                      </a:pPr>
                      <a:r>
                        <a:rPr lang="en-US" sz="1000" baseline="0" dirty="0">
                          <a:solidFill>
                            <a:schemeClr val="tx1"/>
                          </a:solidFill>
                          <a:latin typeface="Arial" charset="0"/>
                          <a:ea typeface="Arial" charset="0"/>
                          <a:cs typeface="Arial" charset="0"/>
                        </a:rPr>
                        <a:t>Comparing total scores, frequency counts across tests, tasks and/or groups of learners</a:t>
                      </a:r>
                      <a:endParaRPr lang="en-US" sz="1000" dirty="0">
                        <a:solidFill>
                          <a:schemeClr val="tx1"/>
                        </a:solidFill>
                        <a:latin typeface="Arial" charset="0"/>
                        <a:ea typeface="Arial" charset="0"/>
                        <a:cs typeface="Arial" charset="0"/>
                      </a:endParaRPr>
                    </a:p>
                  </a:txBody>
                  <a:tcPr anchor="ctr">
                    <a:noFill/>
                  </a:tcPr>
                </a:tc>
                <a:extLst>
                  <a:ext uri="{0D108BD9-81ED-4DB2-BD59-A6C34878D82A}">
                    <a16:rowId xmlns:a16="http://schemas.microsoft.com/office/drawing/2014/main" val="10002"/>
                  </a:ext>
                </a:extLst>
              </a:tr>
              <a:tr h="1100311">
                <a:tc>
                  <a:txBody>
                    <a:bodyPr/>
                    <a:lstStyle/>
                    <a:p>
                      <a:pPr algn="ctr"/>
                      <a:r>
                        <a:rPr lang="en-US" sz="1000" dirty="0">
                          <a:solidFill>
                            <a:schemeClr val="tx1"/>
                          </a:solidFill>
                          <a:latin typeface="Arial" charset="0"/>
                          <a:ea typeface="Arial" charset="0"/>
                          <a:cs typeface="Arial" charset="0"/>
                        </a:rPr>
                        <a:t>Multivariate/</a:t>
                      </a:r>
                    </a:p>
                    <a:p>
                      <a:pPr algn="ctr"/>
                      <a:r>
                        <a:rPr lang="en-US" sz="1000" dirty="0">
                          <a:solidFill>
                            <a:schemeClr val="tx1"/>
                          </a:solidFill>
                          <a:latin typeface="Arial" charset="0"/>
                          <a:ea typeface="Arial" charset="0"/>
                          <a:cs typeface="Arial" charset="0"/>
                        </a:rPr>
                        <a:t>Correlational</a:t>
                      </a:r>
                      <a:r>
                        <a:rPr lang="en-US" sz="1000" baseline="0" dirty="0">
                          <a:solidFill>
                            <a:schemeClr val="tx1"/>
                          </a:solidFill>
                          <a:latin typeface="Arial" charset="0"/>
                          <a:ea typeface="Arial" charset="0"/>
                          <a:cs typeface="Arial" charset="0"/>
                        </a:rPr>
                        <a:t> </a:t>
                      </a:r>
                    </a:p>
                    <a:p>
                      <a:pPr algn="ctr"/>
                      <a:r>
                        <a:rPr lang="en-US" sz="1000" baseline="0" dirty="0">
                          <a:solidFill>
                            <a:schemeClr val="tx1"/>
                          </a:solidFill>
                          <a:latin typeface="Arial" charset="0"/>
                          <a:ea typeface="Arial" charset="0"/>
                          <a:cs typeface="Arial" charset="0"/>
                        </a:rPr>
                        <a:t>study</a:t>
                      </a:r>
                      <a:endParaRPr lang="en-US" sz="1000" dirty="0">
                        <a:solidFill>
                          <a:schemeClr val="tx1"/>
                        </a:solidFill>
                        <a:latin typeface="Arial" charset="0"/>
                        <a:ea typeface="Arial" charset="0"/>
                        <a:cs typeface="Arial" charset="0"/>
                      </a:endParaRPr>
                    </a:p>
                  </a:txBody>
                  <a:tcPr anchor="ctr">
                    <a:noFill/>
                  </a:tcPr>
                </a:tc>
                <a:tc>
                  <a:txBody>
                    <a:bodyPr/>
                    <a:lstStyle/>
                    <a:p>
                      <a:pPr marL="266700" indent="-266700" algn="l">
                        <a:buFont typeface="Arial" charset="0"/>
                        <a:buChar char="•"/>
                        <a:tabLst/>
                      </a:pPr>
                      <a:r>
                        <a:rPr lang="en-US" sz="1000" dirty="0">
                          <a:solidFill>
                            <a:schemeClr val="tx1"/>
                          </a:solidFill>
                          <a:latin typeface="Arial" charset="0"/>
                          <a:ea typeface="Arial" charset="0"/>
                          <a:cs typeface="Arial" charset="0"/>
                        </a:rPr>
                        <a:t>Survey</a:t>
                      </a:r>
                    </a:p>
                    <a:p>
                      <a:pPr marL="266700" indent="-266700" algn="l">
                        <a:buFont typeface="Arial" charset="0"/>
                        <a:buChar char="•"/>
                        <a:tabLst/>
                      </a:pPr>
                      <a:r>
                        <a:rPr lang="en-US" sz="1000" dirty="0">
                          <a:solidFill>
                            <a:schemeClr val="tx1"/>
                          </a:solidFill>
                          <a:latin typeface="Arial" charset="0"/>
                          <a:ea typeface="Arial" charset="0"/>
                          <a:cs typeface="Arial" charset="0"/>
                        </a:rPr>
                        <a:t>Test</a:t>
                      </a:r>
                    </a:p>
                    <a:p>
                      <a:pPr marL="266700" indent="-266700" algn="l">
                        <a:buFont typeface="Arial" charset="0"/>
                        <a:buChar char="•"/>
                        <a:tabLst/>
                      </a:pPr>
                      <a:r>
                        <a:rPr lang="en-US" sz="1000" dirty="0">
                          <a:solidFill>
                            <a:schemeClr val="tx1"/>
                          </a:solidFill>
                          <a:latin typeface="Arial" charset="0"/>
                          <a:ea typeface="Arial" charset="0"/>
                          <a:cs typeface="Arial" charset="0"/>
                        </a:rPr>
                        <a:t>Task</a:t>
                      </a:r>
                    </a:p>
                  </a:txBody>
                  <a:tcPr anchor="ctr">
                    <a:noFill/>
                  </a:tcPr>
                </a:tc>
                <a:tc>
                  <a:txBody>
                    <a:bodyPr/>
                    <a:lstStyle/>
                    <a:p>
                      <a:pPr marL="171450" marR="0" indent="-171450" algn="l" defTabSz="685800" rtl="0" eaLnBrk="1" fontAlgn="auto" latinLnBrk="0" hangingPunct="1">
                        <a:lnSpc>
                          <a:spcPct val="100000"/>
                        </a:lnSpc>
                        <a:spcBef>
                          <a:spcPts val="0"/>
                        </a:spcBef>
                        <a:spcAft>
                          <a:spcPts val="0"/>
                        </a:spcAft>
                        <a:buClrTx/>
                        <a:buSzTx/>
                        <a:buFont typeface="Arial" charset="0"/>
                        <a:buChar char="•"/>
                        <a:tabLst/>
                        <a:defRPr/>
                      </a:pPr>
                      <a:r>
                        <a:rPr lang="en-US" sz="1000" dirty="0">
                          <a:solidFill>
                            <a:schemeClr val="tx1"/>
                          </a:solidFill>
                          <a:latin typeface="Arial" charset="0"/>
                          <a:ea typeface="Arial" charset="0"/>
                          <a:cs typeface="Arial" charset="0"/>
                        </a:rPr>
                        <a:t>Survey responses</a:t>
                      </a:r>
                    </a:p>
                    <a:p>
                      <a:pPr marL="171450" marR="0" indent="-171450" algn="l" defTabSz="685800" rtl="0" eaLnBrk="1" fontAlgn="auto" latinLnBrk="0" hangingPunct="1">
                        <a:lnSpc>
                          <a:spcPct val="100000"/>
                        </a:lnSpc>
                        <a:spcBef>
                          <a:spcPts val="0"/>
                        </a:spcBef>
                        <a:spcAft>
                          <a:spcPts val="0"/>
                        </a:spcAft>
                        <a:buClrTx/>
                        <a:buSzTx/>
                        <a:buFont typeface="Arial" charset="0"/>
                        <a:buChar char="•"/>
                        <a:tabLst/>
                        <a:defRPr/>
                      </a:pPr>
                      <a:r>
                        <a:rPr lang="en-US" sz="1000" dirty="0">
                          <a:solidFill>
                            <a:schemeClr val="tx1"/>
                          </a:solidFill>
                          <a:latin typeface="Arial" charset="0"/>
                          <a:ea typeface="Arial" charset="0"/>
                          <a:cs typeface="Arial" charset="0"/>
                        </a:rPr>
                        <a:t>Biodata</a:t>
                      </a:r>
                    </a:p>
                    <a:p>
                      <a:pPr marL="177800" indent="-177800" algn="l">
                        <a:buFont typeface="Arial" charset="0"/>
                        <a:buChar char="•"/>
                        <a:tabLst/>
                      </a:pPr>
                      <a:r>
                        <a:rPr lang="en-US" sz="1000" dirty="0">
                          <a:solidFill>
                            <a:schemeClr val="tx1"/>
                          </a:solidFill>
                          <a:latin typeface="Arial" charset="0"/>
                          <a:ea typeface="Arial" charset="0"/>
                          <a:cs typeface="Arial" charset="0"/>
                        </a:rPr>
                        <a:t>Test</a:t>
                      </a:r>
                      <a:r>
                        <a:rPr lang="en-US" sz="1000" baseline="0" dirty="0">
                          <a:solidFill>
                            <a:schemeClr val="tx1"/>
                          </a:solidFill>
                          <a:latin typeface="Arial" charset="0"/>
                          <a:ea typeface="Arial" charset="0"/>
                          <a:cs typeface="Arial" charset="0"/>
                        </a:rPr>
                        <a:t> answers</a:t>
                      </a:r>
                    </a:p>
                    <a:p>
                      <a:pPr marL="177800" indent="-177800" algn="l">
                        <a:buFont typeface="Arial" charset="0"/>
                        <a:buChar char="•"/>
                        <a:tabLst/>
                      </a:pPr>
                      <a:r>
                        <a:rPr lang="en-US" sz="1000" baseline="0" dirty="0">
                          <a:solidFill>
                            <a:schemeClr val="tx1"/>
                          </a:solidFill>
                          <a:latin typeface="Arial" charset="0"/>
                          <a:ea typeface="Arial" charset="0"/>
                          <a:cs typeface="Arial" charset="0"/>
                        </a:rPr>
                        <a:t>Completed tasks</a:t>
                      </a:r>
                    </a:p>
                  </a:txBody>
                  <a:tcPr anchor="ctr">
                    <a:noFill/>
                  </a:tcPr>
                </a:tc>
                <a:tc>
                  <a:txBody>
                    <a:bodyPr/>
                    <a:lstStyle/>
                    <a:p>
                      <a:pPr marL="171450" indent="-171450" algn="l">
                        <a:buFont typeface="Arial" charset="0"/>
                        <a:buChar char="•"/>
                      </a:pPr>
                      <a:r>
                        <a:rPr lang="en-US" sz="1000" dirty="0">
                          <a:solidFill>
                            <a:schemeClr val="tx1"/>
                          </a:solidFill>
                          <a:latin typeface="Arial" charset="0"/>
                          <a:ea typeface="Arial" charset="0"/>
                          <a:cs typeface="Arial" charset="0"/>
                        </a:rPr>
                        <a:t>Calculating</a:t>
                      </a:r>
                      <a:r>
                        <a:rPr lang="en-US" sz="1000" baseline="0" dirty="0">
                          <a:solidFill>
                            <a:schemeClr val="tx1"/>
                          </a:solidFill>
                          <a:latin typeface="Arial" charset="0"/>
                          <a:ea typeface="Arial" charset="0"/>
                          <a:cs typeface="Arial" charset="0"/>
                        </a:rPr>
                        <a:t> scores on task, tasks</a:t>
                      </a:r>
                    </a:p>
                    <a:p>
                      <a:pPr marL="171450" indent="-171450" algn="l">
                        <a:buFont typeface="Arial" charset="0"/>
                        <a:buChar char="•"/>
                      </a:pPr>
                      <a:r>
                        <a:rPr lang="en-US" sz="1000" baseline="0" dirty="0">
                          <a:solidFill>
                            <a:schemeClr val="tx1"/>
                          </a:solidFill>
                          <a:latin typeface="Arial" charset="0"/>
                          <a:ea typeface="Arial" charset="0"/>
                          <a:cs typeface="Arial" charset="0"/>
                        </a:rPr>
                        <a:t>Tabulating frequencies (questionnaire responses)</a:t>
                      </a:r>
                    </a:p>
                    <a:p>
                      <a:pPr marL="171450" indent="-171450" algn="l">
                        <a:buFont typeface="Arial" charset="0"/>
                        <a:buChar char="•"/>
                      </a:pPr>
                      <a:r>
                        <a:rPr lang="en-US" sz="1000" baseline="0" dirty="0">
                          <a:solidFill>
                            <a:schemeClr val="tx1"/>
                          </a:solidFill>
                          <a:latin typeface="Arial" charset="0"/>
                          <a:ea typeface="Arial" charset="0"/>
                          <a:cs typeface="Arial" charset="0"/>
                        </a:rPr>
                        <a:t>Counting instances of specific language types, (e.g., specific strategies)</a:t>
                      </a:r>
                    </a:p>
                    <a:p>
                      <a:pPr marL="171450" indent="-171450" algn="l">
                        <a:buFont typeface="Arial" charset="0"/>
                        <a:buChar char="•"/>
                      </a:pPr>
                      <a:r>
                        <a:rPr lang="en-US" sz="1000" baseline="0" dirty="0">
                          <a:solidFill>
                            <a:schemeClr val="tx1"/>
                          </a:solidFill>
                          <a:latin typeface="Arial" charset="0"/>
                          <a:ea typeface="Arial" charset="0"/>
                          <a:cs typeface="Arial" charset="0"/>
                        </a:rPr>
                        <a:t>Assessing effects or strength of relationships among variables</a:t>
                      </a:r>
                    </a:p>
                  </a:txBody>
                  <a:tcPr anchor="ctr">
                    <a:noFill/>
                  </a:tcPr>
                </a:tc>
                <a:extLst>
                  <a:ext uri="{0D108BD9-81ED-4DB2-BD59-A6C34878D82A}">
                    <a16:rowId xmlns:a16="http://schemas.microsoft.com/office/drawing/2014/main" val="10003"/>
                  </a:ext>
                </a:extLst>
              </a:tr>
              <a:tr h="1433740">
                <a:tc>
                  <a:txBody>
                    <a:bodyPr/>
                    <a:lstStyle/>
                    <a:p>
                      <a:pPr algn="ctr"/>
                      <a:r>
                        <a:rPr lang="en-US" sz="1000" dirty="0">
                          <a:solidFill>
                            <a:schemeClr val="tx1"/>
                          </a:solidFill>
                          <a:latin typeface="Arial" charset="0"/>
                          <a:ea typeface="Arial" charset="0"/>
                          <a:cs typeface="Arial" charset="0"/>
                        </a:rPr>
                        <a:t>Action</a:t>
                      </a:r>
                      <a:r>
                        <a:rPr lang="en-US" sz="1000" baseline="0" dirty="0">
                          <a:solidFill>
                            <a:schemeClr val="tx1"/>
                          </a:solidFill>
                          <a:latin typeface="Arial" charset="0"/>
                          <a:ea typeface="Arial" charset="0"/>
                          <a:cs typeface="Arial" charset="0"/>
                        </a:rPr>
                        <a:t> Research study</a:t>
                      </a:r>
                      <a:endParaRPr lang="en-US" sz="1000" dirty="0">
                        <a:solidFill>
                          <a:schemeClr val="tx1"/>
                        </a:solidFill>
                        <a:latin typeface="Arial" charset="0"/>
                        <a:ea typeface="Arial" charset="0"/>
                        <a:cs typeface="Arial" charset="0"/>
                      </a:endParaRPr>
                    </a:p>
                  </a:txBody>
                  <a:tcPr anchor="ctr">
                    <a:noFill/>
                  </a:tcPr>
                </a:tc>
                <a:tc>
                  <a:txBody>
                    <a:bodyPr/>
                    <a:lstStyle/>
                    <a:p>
                      <a:pPr marL="266700" indent="-266700" algn="l">
                        <a:buFont typeface="Arial" charset="0"/>
                        <a:buChar char="•"/>
                        <a:tabLst/>
                      </a:pPr>
                      <a:r>
                        <a:rPr lang="en-US" sz="1000" dirty="0">
                          <a:solidFill>
                            <a:schemeClr val="tx1"/>
                          </a:solidFill>
                          <a:latin typeface="Arial" charset="0"/>
                          <a:ea typeface="Arial" charset="0"/>
                          <a:cs typeface="Arial" charset="0"/>
                        </a:rPr>
                        <a:t>Test(s)</a:t>
                      </a:r>
                    </a:p>
                    <a:p>
                      <a:pPr marL="266700" indent="-266700" algn="l">
                        <a:buFont typeface="Arial" charset="0"/>
                        <a:buChar char="•"/>
                        <a:tabLst/>
                      </a:pPr>
                      <a:r>
                        <a:rPr lang="en-US" sz="1000" dirty="0">
                          <a:solidFill>
                            <a:schemeClr val="tx1"/>
                          </a:solidFill>
                          <a:latin typeface="Arial" charset="0"/>
                          <a:ea typeface="Arial" charset="0"/>
                          <a:cs typeface="Arial" charset="0"/>
                        </a:rPr>
                        <a:t>Task worksheets</a:t>
                      </a:r>
                    </a:p>
                    <a:p>
                      <a:pPr marL="266700" indent="-266700" algn="l">
                        <a:buFont typeface="Arial" charset="0"/>
                        <a:buChar char="•"/>
                        <a:tabLst/>
                      </a:pPr>
                      <a:r>
                        <a:rPr lang="en-US" sz="1000" dirty="0">
                          <a:solidFill>
                            <a:schemeClr val="tx1"/>
                          </a:solidFill>
                          <a:latin typeface="Arial" charset="0"/>
                          <a:ea typeface="Arial" charset="0"/>
                          <a:cs typeface="Arial" charset="0"/>
                        </a:rPr>
                        <a:t>Questionnaire(s)</a:t>
                      </a:r>
                    </a:p>
                    <a:p>
                      <a:pPr marL="266700" indent="-266700" algn="l">
                        <a:buFont typeface="Arial" charset="0"/>
                        <a:buChar char="•"/>
                        <a:tabLst/>
                      </a:pPr>
                      <a:r>
                        <a:rPr lang="en-US" sz="1000" dirty="0">
                          <a:solidFill>
                            <a:schemeClr val="tx1"/>
                          </a:solidFill>
                          <a:latin typeface="Arial" charset="0"/>
                          <a:ea typeface="Arial" charset="0"/>
                          <a:cs typeface="Arial" charset="0"/>
                        </a:rPr>
                        <a:t>Teacher’s notes/diary</a:t>
                      </a:r>
                    </a:p>
                    <a:p>
                      <a:pPr marL="0" indent="0" algn="l">
                        <a:buFont typeface="Arial" charset="0"/>
                        <a:buNone/>
                        <a:tabLst/>
                      </a:pPr>
                      <a:endParaRPr lang="en-US" sz="1000" dirty="0">
                        <a:solidFill>
                          <a:schemeClr val="tx1"/>
                        </a:solidFill>
                        <a:latin typeface="Arial" charset="0"/>
                        <a:ea typeface="Arial" charset="0"/>
                        <a:cs typeface="Arial" charset="0"/>
                      </a:endParaRPr>
                    </a:p>
                    <a:p>
                      <a:pPr marL="0" indent="0" algn="l">
                        <a:buFont typeface="Arial" charset="0"/>
                        <a:buNone/>
                        <a:tabLst/>
                      </a:pPr>
                      <a:r>
                        <a:rPr lang="en-US" sz="1000" i="1" dirty="0">
                          <a:solidFill>
                            <a:schemeClr val="tx1"/>
                          </a:solidFill>
                          <a:latin typeface="Arial" charset="0"/>
                          <a:ea typeface="Arial" charset="0"/>
                          <a:cs typeface="Arial" charset="0"/>
                        </a:rPr>
                        <a:t>Others</a:t>
                      </a:r>
                      <a:r>
                        <a:rPr lang="en-US" sz="1000" i="1" baseline="0" dirty="0">
                          <a:solidFill>
                            <a:schemeClr val="tx1"/>
                          </a:solidFill>
                          <a:latin typeface="Arial" charset="0"/>
                          <a:ea typeface="Arial" charset="0"/>
                          <a:cs typeface="Arial" charset="0"/>
                        </a:rPr>
                        <a:t> less popular</a:t>
                      </a:r>
                      <a:endParaRPr lang="en-US" sz="1000" i="1" dirty="0">
                        <a:solidFill>
                          <a:schemeClr val="tx1"/>
                        </a:solidFill>
                        <a:latin typeface="Arial" charset="0"/>
                        <a:ea typeface="Arial" charset="0"/>
                        <a:cs typeface="Arial" charset="0"/>
                      </a:endParaRPr>
                    </a:p>
                  </a:txBody>
                  <a:tcPr anchor="ctr">
                    <a:noFill/>
                  </a:tcPr>
                </a:tc>
                <a:tc>
                  <a:txBody>
                    <a:bodyPr/>
                    <a:lstStyle/>
                    <a:p>
                      <a:pPr marL="215900" indent="-215900" algn="l">
                        <a:buFont typeface="Arial" charset="0"/>
                        <a:buChar char="•"/>
                        <a:tabLst/>
                      </a:pPr>
                      <a:r>
                        <a:rPr lang="en-US" sz="1000" dirty="0">
                          <a:solidFill>
                            <a:schemeClr val="tx1"/>
                          </a:solidFill>
                          <a:latin typeface="Arial" charset="0"/>
                          <a:ea typeface="Arial" charset="0"/>
                          <a:cs typeface="Arial" charset="0"/>
                        </a:rPr>
                        <a:t>Test</a:t>
                      </a:r>
                      <a:r>
                        <a:rPr lang="en-US" sz="1000" baseline="0" dirty="0">
                          <a:solidFill>
                            <a:schemeClr val="tx1"/>
                          </a:solidFill>
                          <a:latin typeface="Arial" charset="0"/>
                          <a:ea typeface="Arial" charset="0"/>
                          <a:cs typeface="Arial" charset="0"/>
                        </a:rPr>
                        <a:t> answers</a:t>
                      </a:r>
                    </a:p>
                    <a:p>
                      <a:pPr marL="215900" indent="-215900" algn="l">
                        <a:buFont typeface="Arial" charset="0"/>
                        <a:buChar char="•"/>
                        <a:tabLst/>
                      </a:pPr>
                      <a:r>
                        <a:rPr lang="en-US" sz="1000" baseline="0" dirty="0">
                          <a:solidFill>
                            <a:schemeClr val="tx1"/>
                          </a:solidFill>
                          <a:latin typeface="Arial" charset="0"/>
                          <a:ea typeface="Arial" charset="0"/>
                          <a:cs typeface="Arial" charset="0"/>
                        </a:rPr>
                        <a:t>Completed tasks</a:t>
                      </a:r>
                    </a:p>
                    <a:p>
                      <a:pPr marL="215900" indent="-215900" algn="l">
                        <a:buFont typeface="Arial" charset="0"/>
                        <a:buChar char="•"/>
                        <a:tabLst/>
                      </a:pPr>
                      <a:r>
                        <a:rPr lang="en-US" sz="1000" baseline="0" dirty="0">
                          <a:solidFill>
                            <a:schemeClr val="tx1"/>
                          </a:solidFill>
                          <a:latin typeface="Arial" charset="0"/>
                          <a:ea typeface="Arial" charset="0"/>
                          <a:cs typeface="Arial" charset="0"/>
                        </a:rPr>
                        <a:t>Questionnaire responses</a:t>
                      </a:r>
                    </a:p>
                    <a:p>
                      <a:pPr marL="215900" indent="-215900" algn="l">
                        <a:buFont typeface="Arial" charset="0"/>
                        <a:buChar char="•"/>
                        <a:tabLst/>
                      </a:pPr>
                      <a:r>
                        <a:rPr lang="en-US" sz="1000" baseline="0" dirty="0">
                          <a:solidFill>
                            <a:schemeClr val="tx1"/>
                          </a:solidFill>
                          <a:latin typeface="Arial" charset="0"/>
                          <a:ea typeface="Arial" charset="0"/>
                          <a:cs typeface="Arial" charset="0"/>
                        </a:rPr>
                        <a:t>Writing (teacher’s notes/diary)</a:t>
                      </a:r>
                    </a:p>
                  </a:txBody>
                  <a:tcPr anchor="ctr">
                    <a:noFill/>
                  </a:tcPr>
                </a:tc>
                <a:tc>
                  <a:txBody>
                    <a:bodyPr/>
                    <a:lstStyle/>
                    <a:p>
                      <a:pPr marL="171450" indent="-171450" algn="l">
                        <a:buFont typeface="Arial" charset="0"/>
                        <a:buChar char="•"/>
                      </a:pPr>
                      <a:r>
                        <a:rPr lang="en-US" sz="1000" dirty="0">
                          <a:solidFill>
                            <a:schemeClr val="tx1"/>
                          </a:solidFill>
                          <a:latin typeface="Arial" charset="0"/>
                          <a:ea typeface="Arial" charset="0"/>
                          <a:cs typeface="Arial" charset="0"/>
                        </a:rPr>
                        <a:t>Cross</a:t>
                      </a:r>
                      <a:r>
                        <a:rPr lang="en-US" sz="1000" baseline="0" dirty="0">
                          <a:solidFill>
                            <a:schemeClr val="tx1"/>
                          </a:solidFill>
                          <a:latin typeface="Arial" charset="0"/>
                          <a:ea typeface="Arial" charset="0"/>
                          <a:cs typeface="Arial" charset="0"/>
                        </a:rPr>
                        <a:t> sectional; data collection and analysis relatively brief</a:t>
                      </a:r>
                      <a:endParaRPr lang="en-US" sz="1000" dirty="0">
                        <a:solidFill>
                          <a:schemeClr val="tx1"/>
                        </a:solidFill>
                        <a:latin typeface="Arial" charset="0"/>
                        <a:ea typeface="Arial" charset="0"/>
                        <a:cs typeface="Arial" charset="0"/>
                      </a:endParaRPr>
                    </a:p>
                    <a:p>
                      <a:pPr marL="171450" indent="-171450" algn="l">
                        <a:buFont typeface="Arial" charset="0"/>
                        <a:buChar char="•"/>
                      </a:pPr>
                      <a:r>
                        <a:rPr lang="en-US" sz="1000" dirty="0">
                          <a:solidFill>
                            <a:schemeClr val="tx1"/>
                          </a:solidFill>
                          <a:latin typeface="Arial" charset="0"/>
                          <a:ea typeface="Arial" charset="0"/>
                          <a:cs typeface="Arial" charset="0"/>
                        </a:rPr>
                        <a:t>Calculating</a:t>
                      </a:r>
                      <a:r>
                        <a:rPr lang="en-US" sz="1000" baseline="0" dirty="0">
                          <a:solidFill>
                            <a:schemeClr val="tx1"/>
                          </a:solidFill>
                          <a:latin typeface="Arial" charset="0"/>
                          <a:ea typeface="Arial" charset="0"/>
                          <a:cs typeface="Arial" charset="0"/>
                        </a:rPr>
                        <a:t> scores on tests, tasks</a:t>
                      </a:r>
                    </a:p>
                    <a:p>
                      <a:pPr marL="171450" indent="-171450" algn="l">
                        <a:buFont typeface="Arial" charset="0"/>
                        <a:buChar char="•"/>
                      </a:pPr>
                      <a:r>
                        <a:rPr lang="en-US" sz="1000" baseline="0" dirty="0">
                          <a:solidFill>
                            <a:schemeClr val="tx1"/>
                          </a:solidFill>
                          <a:latin typeface="Arial" charset="0"/>
                          <a:ea typeface="Arial" charset="0"/>
                          <a:cs typeface="Arial" charset="0"/>
                        </a:rPr>
                        <a:t>Tabulating frequencies (questionnaire responses)</a:t>
                      </a:r>
                    </a:p>
                    <a:p>
                      <a:pPr marL="171450" indent="-171450" algn="l">
                        <a:buFont typeface="Arial" charset="0"/>
                        <a:buChar char="•"/>
                      </a:pPr>
                      <a:r>
                        <a:rPr lang="en-US" sz="1000" baseline="0" dirty="0">
                          <a:solidFill>
                            <a:schemeClr val="tx1"/>
                          </a:solidFill>
                          <a:latin typeface="Arial" charset="0"/>
                          <a:ea typeface="Arial" charset="0"/>
                          <a:cs typeface="Arial" charset="0"/>
                        </a:rPr>
                        <a:t>Coding responses to open ended items on questionnaires </a:t>
                      </a:r>
                    </a:p>
                    <a:p>
                      <a:pPr marL="171450" indent="-171450" algn="l">
                        <a:buFont typeface="Arial" charset="0"/>
                        <a:buChar char="•"/>
                      </a:pPr>
                      <a:r>
                        <a:rPr lang="en-US" sz="1000" baseline="0" dirty="0">
                          <a:solidFill>
                            <a:schemeClr val="tx1"/>
                          </a:solidFill>
                          <a:latin typeface="Arial" charset="0"/>
                          <a:ea typeface="Arial" charset="0"/>
                          <a:cs typeface="Arial" charset="0"/>
                        </a:rPr>
                        <a:t>Using teacher’s notes to check validity of other analyses’ results</a:t>
                      </a:r>
                    </a:p>
                  </a:txBody>
                  <a:tcPr anchor="ctr">
                    <a:noFill/>
                  </a:tcPr>
                </a:tc>
                <a:extLst>
                  <a:ext uri="{0D108BD9-81ED-4DB2-BD59-A6C34878D82A}">
                    <a16:rowId xmlns:a16="http://schemas.microsoft.com/office/drawing/2014/main" val="10004"/>
                  </a:ext>
                </a:extLst>
              </a:tr>
            </a:tbl>
          </a:graphicData>
        </a:graphic>
      </p:graphicFrame>
      <p:sp>
        <p:nvSpPr>
          <p:cNvPr id="2" name="Slide Number Placeholder 1">
            <a:extLst>
              <a:ext uri="{FF2B5EF4-FFF2-40B4-BE49-F238E27FC236}">
                <a16:creationId xmlns:a16="http://schemas.microsoft.com/office/drawing/2014/main" id="{E07DA105-D531-6A4E-BA8B-A9BA1CAA43F9}"/>
              </a:ext>
            </a:extLst>
          </p:cNvPr>
          <p:cNvSpPr>
            <a:spLocks noGrp="1"/>
          </p:cNvSpPr>
          <p:nvPr>
            <p:ph type="sldNum" sz="quarter" idx="12"/>
          </p:nvPr>
        </p:nvSpPr>
        <p:spPr/>
        <p:txBody>
          <a:bodyPr/>
          <a:lstStyle/>
          <a:p>
            <a:pPr fontAlgn="base">
              <a:spcBef>
                <a:spcPct val="0"/>
              </a:spcBef>
              <a:spcAft>
                <a:spcPct val="0"/>
              </a:spcAft>
            </a:pPr>
            <a:fld id="{A7E15DC8-EF92-4B7D-9E40-6763470ACCDC}" type="slidenum">
              <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a typeface="ＭＳ Ｐゴシック" pitchFamily="127" charset="-128"/>
              </a:rPr>
              <a:pPr fontAlgn="base">
                <a:spcBef>
                  <a:spcPct val="0"/>
                </a:spcBef>
                <a:spcAft>
                  <a:spcPct val="0"/>
                </a:spcAft>
              </a:pPr>
              <a:t>30</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a typeface="ＭＳ Ｐゴシック" pitchFamily="127" charset="-128"/>
            </a:endParaRPr>
          </a:p>
        </p:txBody>
      </p:sp>
    </p:spTree>
    <p:extLst>
      <p:ext uri="{BB962C8B-B14F-4D97-AF65-F5344CB8AC3E}">
        <p14:creationId xmlns:p14="http://schemas.microsoft.com/office/powerpoint/2010/main" val="7273678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6CC0E-7410-E34B-966F-EA78911D27C9}"/>
              </a:ext>
            </a:extLst>
          </p:cNvPr>
          <p:cNvSpPr>
            <a:spLocks noGrp="1"/>
          </p:cNvSpPr>
          <p:nvPr>
            <p:ph type="ctrTitle"/>
          </p:nvPr>
        </p:nvSpPr>
        <p:spPr>
          <a:xfrm>
            <a:off x="1488119" y="888999"/>
            <a:ext cx="9144000" cy="1163125"/>
          </a:xfrm>
        </p:spPr>
        <p:txBody>
          <a:bodyPr anchor="ctr">
            <a:normAutofit/>
          </a:bodyPr>
          <a:lstStyle/>
          <a:p>
            <a:pPr algn="ctr"/>
            <a:r>
              <a:rPr lang="en-GB" sz="3600" b="1" spc="0" dirty="0">
                <a:solidFill>
                  <a:schemeClr val="tx1"/>
                </a:solidFill>
                <a:effectLst/>
              </a:rPr>
              <a:t>Criterion #6: Designing or adapting appropriate </a:t>
            </a:r>
            <a:br>
              <a:rPr lang="en-GB" sz="3600" b="1" spc="0" dirty="0">
                <a:solidFill>
                  <a:schemeClr val="tx1"/>
                </a:solidFill>
                <a:effectLst/>
              </a:rPr>
            </a:br>
            <a:r>
              <a:rPr lang="en-GB" sz="3600" b="1" spc="0" dirty="0">
                <a:solidFill>
                  <a:schemeClr val="tx1"/>
                </a:solidFill>
                <a:effectLst/>
              </a:rPr>
              <a:t>and well-constructed </a:t>
            </a:r>
            <a:r>
              <a:rPr lang="en-GB" sz="3600" b="1" spc="0" dirty="0">
                <a:solidFill>
                  <a:srgbClr val="76D6FF"/>
                </a:solidFill>
                <a:effectLst/>
              </a:rPr>
              <a:t>data-collection tools</a:t>
            </a:r>
            <a:r>
              <a:rPr lang="en-CA" sz="3600" dirty="0">
                <a:solidFill>
                  <a:srgbClr val="76D6FF"/>
                </a:solidFill>
                <a:effectLst/>
              </a:rPr>
              <a:t> </a:t>
            </a:r>
            <a:r>
              <a:rPr lang="en-GB" sz="3600" b="1" spc="0" dirty="0">
                <a:solidFill>
                  <a:schemeClr val="tx1"/>
                </a:solidFill>
                <a:effectLst/>
              </a:rPr>
              <a:t>(2)</a:t>
            </a:r>
            <a:endParaRPr lang="en-US" sz="3600" spc="0" dirty="0">
              <a:solidFill>
                <a:schemeClr val="tx1"/>
              </a:solidFill>
            </a:endParaRPr>
          </a:p>
        </p:txBody>
      </p:sp>
      <p:sp>
        <p:nvSpPr>
          <p:cNvPr id="3" name="Subtitle 2">
            <a:extLst>
              <a:ext uri="{FF2B5EF4-FFF2-40B4-BE49-F238E27FC236}">
                <a16:creationId xmlns:a16="http://schemas.microsoft.com/office/drawing/2014/main" id="{DA94E281-65D8-7A45-B385-DED34CDC0816}"/>
              </a:ext>
            </a:extLst>
          </p:cNvPr>
          <p:cNvSpPr>
            <a:spLocks noGrp="1"/>
          </p:cNvSpPr>
          <p:nvPr>
            <p:ph type="subTitle" idx="1"/>
          </p:nvPr>
        </p:nvSpPr>
        <p:spPr>
          <a:xfrm>
            <a:off x="1030517" y="2687416"/>
            <a:ext cx="10196283" cy="2379884"/>
          </a:xfrm>
        </p:spPr>
        <p:txBody>
          <a:bodyPr anchor="ctr">
            <a:normAutofit/>
          </a:bodyPr>
          <a:lstStyle/>
          <a:p>
            <a:pPr algn="ctr">
              <a:lnSpc>
                <a:spcPct val="100000"/>
              </a:lnSpc>
              <a:spcBef>
                <a:spcPts val="0"/>
              </a:spcBef>
            </a:pPr>
            <a:r>
              <a:rPr lang="en-US" sz="2800" dirty="0">
                <a:solidFill>
                  <a:srgbClr val="FFFF00"/>
                </a:solidFill>
              </a:rPr>
              <a:t>As can be seen on the previous slide, the type of data collected depends on the source. Data collected by means of interviews, journals, and recorded in-class activities will be verbal in nature, as well as data collected from writing samples and open-ended items in questionnaires.</a:t>
            </a:r>
          </a:p>
        </p:txBody>
      </p:sp>
      <p:sp>
        <p:nvSpPr>
          <p:cNvPr id="4" name="Slide Number Placeholder 3">
            <a:extLst>
              <a:ext uri="{FF2B5EF4-FFF2-40B4-BE49-F238E27FC236}">
                <a16:creationId xmlns:a16="http://schemas.microsoft.com/office/drawing/2014/main" id="{719D9028-A6F2-FA4D-9DC1-551495D720A7}"/>
              </a:ext>
            </a:extLst>
          </p:cNvPr>
          <p:cNvSpPr>
            <a:spLocks noGrp="1"/>
          </p:cNvSpPr>
          <p:nvPr>
            <p:ph type="sldNum" sz="quarter" idx="12"/>
          </p:nvPr>
        </p:nvSpPr>
        <p:spPr/>
        <p:txBody>
          <a:bodyPr/>
          <a:lstStyle/>
          <a:p>
            <a:fld id="{CFE5983F-D5E9-43AB-9B82-9DF936FF91CF}" type="slidenum">
              <a:rPr lang="en-US" smtClean="0"/>
              <a:pPr/>
              <a:t>31</a:t>
            </a:fld>
            <a:endParaRPr lang="en-US" dirty="0"/>
          </a:p>
        </p:txBody>
      </p:sp>
    </p:spTree>
    <p:extLst>
      <p:ext uri="{BB962C8B-B14F-4D97-AF65-F5344CB8AC3E}">
        <p14:creationId xmlns:p14="http://schemas.microsoft.com/office/powerpoint/2010/main" val="25520415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6CC0E-7410-E34B-966F-EA78911D27C9}"/>
              </a:ext>
            </a:extLst>
          </p:cNvPr>
          <p:cNvSpPr>
            <a:spLocks noGrp="1"/>
          </p:cNvSpPr>
          <p:nvPr>
            <p:ph type="ctrTitle"/>
          </p:nvPr>
        </p:nvSpPr>
        <p:spPr>
          <a:xfrm>
            <a:off x="1488119" y="888999"/>
            <a:ext cx="9144000" cy="1163125"/>
          </a:xfrm>
        </p:spPr>
        <p:txBody>
          <a:bodyPr anchor="ctr">
            <a:normAutofit/>
          </a:bodyPr>
          <a:lstStyle/>
          <a:p>
            <a:pPr algn="ctr"/>
            <a:r>
              <a:rPr lang="en-GB" sz="3600" b="1" spc="0" dirty="0">
                <a:solidFill>
                  <a:schemeClr val="tx1"/>
                </a:solidFill>
                <a:effectLst/>
              </a:rPr>
              <a:t>Criterion #6: Designing or adapting appropriate </a:t>
            </a:r>
            <a:br>
              <a:rPr lang="en-GB" sz="3600" b="1" spc="0" dirty="0">
                <a:solidFill>
                  <a:schemeClr val="tx1"/>
                </a:solidFill>
                <a:effectLst/>
              </a:rPr>
            </a:br>
            <a:r>
              <a:rPr lang="en-GB" sz="3600" b="1" spc="0" dirty="0">
                <a:solidFill>
                  <a:schemeClr val="tx1"/>
                </a:solidFill>
                <a:effectLst/>
              </a:rPr>
              <a:t>and well-constructed </a:t>
            </a:r>
            <a:r>
              <a:rPr lang="en-GB" sz="3600" b="1" spc="0" dirty="0">
                <a:solidFill>
                  <a:srgbClr val="76D6FF"/>
                </a:solidFill>
                <a:effectLst/>
              </a:rPr>
              <a:t>data-collection tools</a:t>
            </a:r>
            <a:r>
              <a:rPr lang="en-CA" sz="3600" dirty="0">
                <a:solidFill>
                  <a:srgbClr val="76D6FF"/>
                </a:solidFill>
                <a:effectLst/>
              </a:rPr>
              <a:t> </a:t>
            </a:r>
            <a:r>
              <a:rPr lang="en-GB" sz="3600" b="1" spc="0" dirty="0">
                <a:solidFill>
                  <a:schemeClr val="tx1"/>
                </a:solidFill>
                <a:effectLst/>
              </a:rPr>
              <a:t>(3)</a:t>
            </a:r>
            <a:endParaRPr lang="en-US" sz="3600" spc="0" dirty="0">
              <a:solidFill>
                <a:schemeClr val="tx1"/>
              </a:solidFill>
            </a:endParaRPr>
          </a:p>
        </p:txBody>
      </p:sp>
      <p:sp>
        <p:nvSpPr>
          <p:cNvPr id="3" name="Subtitle 2">
            <a:extLst>
              <a:ext uri="{FF2B5EF4-FFF2-40B4-BE49-F238E27FC236}">
                <a16:creationId xmlns:a16="http://schemas.microsoft.com/office/drawing/2014/main" id="{DA94E281-65D8-7A45-B385-DED34CDC0816}"/>
              </a:ext>
            </a:extLst>
          </p:cNvPr>
          <p:cNvSpPr>
            <a:spLocks noGrp="1"/>
          </p:cNvSpPr>
          <p:nvPr>
            <p:ph type="subTitle" idx="1"/>
          </p:nvPr>
        </p:nvSpPr>
        <p:spPr>
          <a:xfrm>
            <a:off x="660352" y="2683301"/>
            <a:ext cx="10799534" cy="3041873"/>
          </a:xfrm>
        </p:spPr>
        <p:txBody>
          <a:bodyPr anchor="ctr">
            <a:normAutofit fontScale="92500" lnSpcReduction="10000"/>
          </a:bodyPr>
          <a:lstStyle/>
          <a:p>
            <a:pPr algn="ctr">
              <a:lnSpc>
                <a:spcPct val="110000"/>
              </a:lnSpc>
              <a:spcBef>
                <a:spcPts val="0"/>
              </a:spcBef>
            </a:pPr>
            <a:r>
              <a:rPr lang="en-US" sz="2800" dirty="0">
                <a:solidFill>
                  <a:srgbClr val="FFFF00"/>
                </a:solidFill>
              </a:rPr>
              <a:t>On the other hand, data collected by means of tests, Likert-style questionnaires, task worksheets, and self-assessment charts will be mostly or wholly numeric in nature. The different data types may be designed by the researcher, commercially used (e.g. sections of a math or English test), or adopted for the learner group featured in the study. Whatever the source, numeric and verbal data will require different means of analysis. </a:t>
            </a:r>
          </a:p>
        </p:txBody>
      </p:sp>
      <p:sp>
        <p:nvSpPr>
          <p:cNvPr id="4" name="Slide Number Placeholder 3">
            <a:extLst>
              <a:ext uri="{FF2B5EF4-FFF2-40B4-BE49-F238E27FC236}">
                <a16:creationId xmlns:a16="http://schemas.microsoft.com/office/drawing/2014/main" id="{719D9028-A6F2-FA4D-9DC1-551495D720A7}"/>
              </a:ext>
            </a:extLst>
          </p:cNvPr>
          <p:cNvSpPr>
            <a:spLocks noGrp="1"/>
          </p:cNvSpPr>
          <p:nvPr>
            <p:ph type="sldNum" sz="quarter" idx="12"/>
          </p:nvPr>
        </p:nvSpPr>
        <p:spPr/>
        <p:txBody>
          <a:bodyPr/>
          <a:lstStyle/>
          <a:p>
            <a:fld id="{CFE5983F-D5E9-43AB-9B82-9DF936FF91CF}" type="slidenum">
              <a:rPr lang="en-US" smtClean="0"/>
              <a:pPr/>
              <a:t>32</a:t>
            </a:fld>
            <a:endParaRPr lang="en-US" dirty="0"/>
          </a:p>
        </p:txBody>
      </p:sp>
    </p:spTree>
    <p:extLst>
      <p:ext uri="{BB962C8B-B14F-4D97-AF65-F5344CB8AC3E}">
        <p14:creationId xmlns:p14="http://schemas.microsoft.com/office/powerpoint/2010/main" val="35446543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6CC0E-7410-E34B-966F-EA78911D27C9}"/>
              </a:ext>
            </a:extLst>
          </p:cNvPr>
          <p:cNvSpPr>
            <a:spLocks noGrp="1"/>
          </p:cNvSpPr>
          <p:nvPr>
            <p:ph type="ctrTitle"/>
          </p:nvPr>
        </p:nvSpPr>
        <p:spPr>
          <a:xfrm>
            <a:off x="1488119" y="888999"/>
            <a:ext cx="9144000" cy="1163125"/>
          </a:xfrm>
        </p:spPr>
        <p:txBody>
          <a:bodyPr anchor="ctr">
            <a:normAutofit/>
          </a:bodyPr>
          <a:lstStyle/>
          <a:p>
            <a:pPr algn="ctr"/>
            <a:r>
              <a:rPr lang="en-GB" sz="3600" b="1" spc="0" dirty="0">
                <a:solidFill>
                  <a:schemeClr val="tx1"/>
                </a:solidFill>
                <a:effectLst/>
              </a:rPr>
              <a:t>Criterion #7: Carrying out suitable </a:t>
            </a:r>
            <a:br>
              <a:rPr lang="en-GB" sz="3600" b="1" spc="0" dirty="0">
                <a:solidFill>
                  <a:schemeClr val="tx1"/>
                </a:solidFill>
                <a:effectLst/>
              </a:rPr>
            </a:br>
            <a:r>
              <a:rPr lang="en-GB" sz="3600" b="1" spc="0" dirty="0">
                <a:solidFill>
                  <a:schemeClr val="tx1"/>
                </a:solidFill>
                <a:effectLst/>
              </a:rPr>
              <a:t>and sound </a:t>
            </a:r>
            <a:r>
              <a:rPr lang="en-GB" sz="3600" b="1" spc="0" dirty="0">
                <a:solidFill>
                  <a:srgbClr val="76D6FF"/>
                </a:solidFill>
                <a:effectLst/>
              </a:rPr>
              <a:t>research procedures</a:t>
            </a:r>
            <a:r>
              <a:rPr lang="en-CA" sz="3600" b="1" dirty="0">
                <a:solidFill>
                  <a:srgbClr val="76D6FF"/>
                </a:solidFill>
                <a:effectLst/>
              </a:rPr>
              <a:t> </a:t>
            </a:r>
            <a:r>
              <a:rPr lang="en-GB" sz="3600" b="1" spc="0" dirty="0">
                <a:solidFill>
                  <a:schemeClr val="tx1"/>
                </a:solidFill>
                <a:effectLst/>
              </a:rPr>
              <a:t>(1)</a:t>
            </a:r>
            <a:endParaRPr lang="en-US" sz="3600" b="1" spc="0" dirty="0">
              <a:solidFill>
                <a:schemeClr val="tx1"/>
              </a:solidFill>
            </a:endParaRPr>
          </a:p>
        </p:txBody>
      </p:sp>
      <p:sp>
        <p:nvSpPr>
          <p:cNvPr id="3" name="Subtitle 2">
            <a:extLst>
              <a:ext uri="{FF2B5EF4-FFF2-40B4-BE49-F238E27FC236}">
                <a16:creationId xmlns:a16="http://schemas.microsoft.com/office/drawing/2014/main" id="{DA94E281-65D8-7A45-B385-DED34CDC0816}"/>
              </a:ext>
            </a:extLst>
          </p:cNvPr>
          <p:cNvSpPr>
            <a:spLocks noGrp="1"/>
          </p:cNvSpPr>
          <p:nvPr>
            <p:ph type="subTitle" idx="1"/>
          </p:nvPr>
        </p:nvSpPr>
        <p:spPr>
          <a:xfrm>
            <a:off x="1030517" y="2687416"/>
            <a:ext cx="10196283" cy="2379884"/>
          </a:xfrm>
        </p:spPr>
        <p:txBody>
          <a:bodyPr anchor="ctr">
            <a:normAutofit fontScale="92500" lnSpcReduction="10000"/>
          </a:bodyPr>
          <a:lstStyle/>
          <a:p>
            <a:pPr algn="ctr">
              <a:lnSpc>
                <a:spcPct val="100000"/>
              </a:lnSpc>
              <a:spcBef>
                <a:spcPts val="0"/>
              </a:spcBef>
            </a:pPr>
            <a:r>
              <a:rPr lang="en-US" sz="2800" dirty="0">
                <a:solidFill>
                  <a:srgbClr val="FFFF00"/>
                </a:solidFill>
              </a:rPr>
              <a:t>Criterion #3 highlighted the importance of the researcher(s)selecting the right–most suitable–research design. Each research design involves a series of steps necessary for fulfilling the aim of a particular study. </a:t>
            </a:r>
            <a:r>
              <a:rPr lang="en-US" sz="2800" b="1" dirty="0">
                <a:solidFill>
                  <a:srgbClr val="37DFFF"/>
                </a:solidFill>
              </a:rPr>
              <a:t>Articulating general research statements, or specific questions and hypotheses</a:t>
            </a:r>
            <a:r>
              <a:rPr lang="en-US" sz="2800" dirty="0">
                <a:solidFill>
                  <a:srgbClr val="FFFF00"/>
                </a:solidFill>
              </a:rPr>
              <a:t>, are early stages in the research process.</a:t>
            </a:r>
          </a:p>
        </p:txBody>
      </p:sp>
      <p:sp>
        <p:nvSpPr>
          <p:cNvPr id="4" name="Slide Number Placeholder 3">
            <a:extLst>
              <a:ext uri="{FF2B5EF4-FFF2-40B4-BE49-F238E27FC236}">
                <a16:creationId xmlns:a16="http://schemas.microsoft.com/office/drawing/2014/main" id="{719D9028-A6F2-FA4D-9DC1-551495D720A7}"/>
              </a:ext>
            </a:extLst>
          </p:cNvPr>
          <p:cNvSpPr>
            <a:spLocks noGrp="1"/>
          </p:cNvSpPr>
          <p:nvPr>
            <p:ph type="sldNum" sz="quarter" idx="12"/>
          </p:nvPr>
        </p:nvSpPr>
        <p:spPr/>
        <p:txBody>
          <a:bodyPr/>
          <a:lstStyle/>
          <a:p>
            <a:fld id="{CFE5983F-D5E9-43AB-9B82-9DF936FF91CF}" type="slidenum">
              <a:rPr lang="en-US" smtClean="0"/>
              <a:pPr/>
              <a:t>33</a:t>
            </a:fld>
            <a:endParaRPr lang="en-US" dirty="0"/>
          </a:p>
        </p:txBody>
      </p:sp>
    </p:spTree>
    <p:extLst>
      <p:ext uri="{BB962C8B-B14F-4D97-AF65-F5344CB8AC3E}">
        <p14:creationId xmlns:p14="http://schemas.microsoft.com/office/powerpoint/2010/main" val="41434491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6CC0E-7410-E34B-966F-EA78911D27C9}"/>
              </a:ext>
            </a:extLst>
          </p:cNvPr>
          <p:cNvSpPr>
            <a:spLocks noGrp="1"/>
          </p:cNvSpPr>
          <p:nvPr>
            <p:ph type="ctrTitle"/>
          </p:nvPr>
        </p:nvSpPr>
        <p:spPr>
          <a:xfrm>
            <a:off x="1488119" y="888999"/>
            <a:ext cx="9144000" cy="1163125"/>
          </a:xfrm>
        </p:spPr>
        <p:txBody>
          <a:bodyPr anchor="ctr">
            <a:normAutofit/>
          </a:bodyPr>
          <a:lstStyle/>
          <a:p>
            <a:pPr algn="ctr"/>
            <a:r>
              <a:rPr lang="en-GB" sz="3600" b="1" spc="0" dirty="0">
                <a:solidFill>
                  <a:schemeClr val="tx1"/>
                </a:solidFill>
                <a:effectLst/>
              </a:rPr>
              <a:t>Criterion #7: Carrying out suitable </a:t>
            </a:r>
            <a:br>
              <a:rPr lang="en-GB" sz="3600" b="1" spc="0" dirty="0">
                <a:solidFill>
                  <a:schemeClr val="tx1"/>
                </a:solidFill>
                <a:effectLst/>
              </a:rPr>
            </a:br>
            <a:r>
              <a:rPr lang="en-GB" sz="3600" b="1" spc="0" dirty="0">
                <a:solidFill>
                  <a:schemeClr val="tx1"/>
                </a:solidFill>
                <a:effectLst/>
              </a:rPr>
              <a:t>and sound </a:t>
            </a:r>
            <a:r>
              <a:rPr lang="en-GB" sz="3600" b="1" spc="0" dirty="0">
                <a:solidFill>
                  <a:srgbClr val="76D6FF"/>
                </a:solidFill>
                <a:effectLst/>
              </a:rPr>
              <a:t>research procedures</a:t>
            </a:r>
            <a:r>
              <a:rPr lang="en-CA" sz="3600" b="1" dirty="0">
                <a:solidFill>
                  <a:srgbClr val="76D6FF"/>
                </a:solidFill>
                <a:effectLst/>
              </a:rPr>
              <a:t> </a:t>
            </a:r>
            <a:r>
              <a:rPr lang="en-GB" sz="3600" b="1" spc="0" dirty="0">
                <a:solidFill>
                  <a:schemeClr val="tx1"/>
                </a:solidFill>
                <a:effectLst/>
              </a:rPr>
              <a:t>(2)</a:t>
            </a:r>
            <a:endParaRPr lang="en-US" sz="3600" b="1" spc="0" dirty="0">
              <a:solidFill>
                <a:schemeClr val="tx1"/>
              </a:solidFill>
            </a:endParaRPr>
          </a:p>
        </p:txBody>
      </p:sp>
      <p:sp>
        <p:nvSpPr>
          <p:cNvPr id="3" name="Subtitle 2">
            <a:extLst>
              <a:ext uri="{FF2B5EF4-FFF2-40B4-BE49-F238E27FC236}">
                <a16:creationId xmlns:a16="http://schemas.microsoft.com/office/drawing/2014/main" id="{DA94E281-65D8-7A45-B385-DED34CDC0816}"/>
              </a:ext>
            </a:extLst>
          </p:cNvPr>
          <p:cNvSpPr>
            <a:spLocks noGrp="1"/>
          </p:cNvSpPr>
          <p:nvPr>
            <p:ph type="subTitle" idx="1"/>
          </p:nvPr>
        </p:nvSpPr>
        <p:spPr>
          <a:xfrm>
            <a:off x="1030517" y="2687416"/>
            <a:ext cx="10093203" cy="1707031"/>
          </a:xfrm>
        </p:spPr>
        <p:txBody>
          <a:bodyPr anchor="ctr">
            <a:normAutofit/>
          </a:bodyPr>
          <a:lstStyle/>
          <a:p>
            <a:pPr algn="ctr">
              <a:lnSpc>
                <a:spcPct val="100000"/>
              </a:lnSpc>
              <a:spcBef>
                <a:spcPts val="0"/>
              </a:spcBef>
            </a:pPr>
            <a:r>
              <a:rPr lang="en-US" sz="2800" dirty="0">
                <a:solidFill>
                  <a:srgbClr val="FFFF00"/>
                </a:solidFill>
              </a:rPr>
              <a:t>Once the design is selected and the general purpose statement or research questions and hypotheses articulated, the next step is to </a:t>
            </a:r>
            <a:r>
              <a:rPr lang="en-US" sz="2800" b="1" dirty="0">
                <a:solidFill>
                  <a:srgbClr val="37DFFF"/>
                </a:solidFill>
              </a:rPr>
              <a:t>identify and recruit participants</a:t>
            </a:r>
            <a:r>
              <a:rPr lang="en-US" sz="2800" dirty="0">
                <a:solidFill>
                  <a:srgbClr val="FFFF00"/>
                </a:solidFill>
              </a:rPr>
              <a:t>.</a:t>
            </a:r>
          </a:p>
        </p:txBody>
      </p:sp>
      <p:sp>
        <p:nvSpPr>
          <p:cNvPr id="4" name="Slide Number Placeholder 3">
            <a:extLst>
              <a:ext uri="{FF2B5EF4-FFF2-40B4-BE49-F238E27FC236}">
                <a16:creationId xmlns:a16="http://schemas.microsoft.com/office/drawing/2014/main" id="{719D9028-A6F2-FA4D-9DC1-551495D720A7}"/>
              </a:ext>
            </a:extLst>
          </p:cNvPr>
          <p:cNvSpPr>
            <a:spLocks noGrp="1"/>
          </p:cNvSpPr>
          <p:nvPr>
            <p:ph type="sldNum" sz="quarter" idx="12"/>
          </p:nvPr>
        </p:nvSpPr>
        <p:spPr/>
        <p:txBody>
          <a:bodyPr/>
          <a:lstStyle/>
          <a:p>
            <a:fld id="{CFE5983F-D5E9-43AB-9B82-9DF936FF91CF}" type="slidenum">
              <a:rPr lang="en-US" smtClean="0"/>
              <a:pPr/>
              <a:t>34</a:t>
            </a:fld>
            <a:endParaRPr lang="en-US" dirty="0"/>
          </a:p>
        </p:txBody>
      </p:sp>
    </p:spTree>
    <p:extLst>
      <p:ext uri="{BB962C8B-B14F-4D97-AF65-F5344CB8AC3E}">
        <p14:creationId xmlns:p14="http://schemas.microsoft.com/office/powerpoint/2010/main" val="26793289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6CC0E-7410-E34B-966F-EA78911D27C9}"/>
              </a:ext>
            </a:extLst>
          </p:cNvPr>
          <p:cNvSpPr>
            <a:spLocks noGrp="1"/>
          </p:cNvSpPr>
          <p:nvPr>
            <p:ph type="ctrTitle"/>
          </p:nvPr>
        </p:nvSpPr>
        <p:spPr>
          <a:xfrm>
            <a:off x="1488119" y="888999"/>
            <a:ext cx="9144000" cy="1163125"/>
          </a:xfrm>
        </p:spPr>
        <p:txBody>
          <a:bodyPr anchor="ctr">
            <a:normAutofit/>
          </a:bodyPr>
          <a:lstStyle/>
          <a:p>
            <a:pPr algn="ctr"/>
            <a:r>
              <a:rPr lang="en-GB" sz="3600" b="1" spc="0" dirty="0">
                <a:solidFill>
                  <a:schemeClr val="tx1"/>
                </a:solidFill>
                <a:effectLst/>
              </a:rPr>
              <a:t>Criterion #7: Carrying out suitable </a:t>
            </a:r>
            <a:br>
              <a:rPr lang="en-GB" sz="3600" b="1" spc="0" dirty="0">
                <a:solidFill>
                  <a:schemeClr val="tx1"/>
                </a:solidFill>
                <a:effectLst/>
              </a:rPr>
            </a:br>
            <a:r>
              <a:rPr lang="en-GB" sz="3600" b="1" spc="0" dirty="0">
                <a:solidFill>
                  <a:schemeClr val="tx1"/>
                </a:solidFill>
                <a:effectLst/>
              </a:rPr>
              <a:t>and sound </a:t>
            </a:r>
            <a:r>
              <a:rPr lang="en-GB" sz="3600" b="1" spc="0" dirty="0">
                <a:solidFill>
                  <a:srgbClr val="76D6FF"/>
                </a:solidFill>
                <a:effectLst/>
              </a:rPr>
              <a:t>research procedures</a:t>
            </a:r>
            <a:r>
              <a:rPr lang="en-CA" sz="3600" b="1" dirty="0">
                <a:solidFill>
                  <a:srgbClr val="76D6FF"/>
                </a:solidFill>
                <a:effectLst/>
              </a:rPr>
              <a:t> </a:t>
            </a:r>
            <a:r>
              <a:rPr lang="en-GB" sz="3600" b="1" spc="0" dirty="0">
                <a:solidFill>
                  <a:schemeClr val="tx1"/>
                </a:solidFill>
                <a:effectLst/>
              </a:rPr>
              <a:t>(3)</a:t>
            </a:r>
            <a:endParaRPr lang="en-US" sz="3600" b="1" spc="0" dirty="0">
              <a:solidFill>
                <a:schemeClr val="tx1"/>
              </a:solidFill>
            </a:endParaRPr>
          </a:p>
        </p:txBody>
      </p:sp>
      <p:sp>
        <p:nvSpPr>
          <p:cNvPr id="3" name="Subtitle 2">
            <a:extLst>
              <a:ext uri="{FF2B5EF4-FFF2-40B4-BE49-F238E27FC236}">
                <a16:creationId xmlns:a16="http://schemas.microsoft.com/office/drawing/2014/main" id="{DA94E281-65D8-7A45-B385-DED34CDC0816}"/>
              </a:ext>
            </a:extLst>
          </p:cNvPr>
          <p:cNvSpPr>
            <a:spLocks noGrp="1"/>
          </p:cNvSpPr>
          <p:nvPr>
            <p:ph type="subTitle" idx="1"/>
          </p:nvPr>
        </p:nvSpPr>
        <p:spPr>
          <a:xfrm>
            <a:off x="1030517" y="2687416"/>
            <a:ext cx="10528071" cy="2756122"/>
          </a:xfrm>
        </p:spPr>
        <p:txBody>
          <a:bodyPr anchor="ctr">
            <a:normAutofit fontScale="85000" lnSpcReduction="20000"/>
          </a:bodyPr>
          <a:lstStyle/>
          <a:p>
            <a:pPr algn="ctr">
              <a:lnSpc>
                <a:spcPct val="120000"/>
              </a:lnSpc>
              <a:spcBef>
                <a:spcPts val="0"/>
              </a:spcBef>
            </a:pPr>
            <a:r>
              <a:rPr lang="en-US" sz="2800" dirty="0">
                <a:solidFill>
                  <a:srgbClr val="FFFF00"/>
                </a:solidFill>
              </a:rPr>
              <a:t>These steps vary by design. For an ethnography or case study, the selection of the specific context may well have already been decided. However, </a:t>
            </a:r>
            <a:r>
              <a:rPr lang="en-US" sz="2800" b="1" dirty="0">
                <a:solidFill>
                  <a:srgbClr val="37DFFF"/>
                </a:solidFill>
              </a:rPr>
              <a:t>recruiting participants and gaining permission </a:t>
            </a:r>
            <a:r>
              <a:rPr lang="en-US" sz="2800" dirty="0">
                <a:solidFill>
                  <a:srgbClr val="FFFF00"/>
                </a:solidFill>
              </a:rPr>
              <a:t>to conduct the study in a specific location with a particular group of learners needs to be done with great care, particularly if the researcher is an outsider and/or is planning to do research using members of a vulnerable group (such as refugees and other immigrants), as well as minors and special needs learners.</a:t>
            </a:r>
          </a:p>
        </p:txBody>
      </p:sp>
      <p:sp>
        <p:nvSpPr>
          <p:cNvPr id="4" name="Slide Number Placeholder 3">
            <a:extLst>
              <a:ext uri="{FF2B5EF4-FFF2-40B4-BE49-F238E27FC236}">
                <a16:creationId xmlns:a16="http://schemas.microsoft.com/office/drawing/2014/main" id="{719D9028-A6F2-FA4D-9DC1-551495D720A7}"/>
              </a:ext>
            </a:extLst>
          </p:cNvPr>
          <p:cNvSpPr>
            <a:spLocks noGrp="1"/>
          </p:cNvSpPr>
          <p:nvPr>
            <p:ph type="sldNum" sz="quarter" idx="12"/>
          </p:nvPr>
        </p:nvSpPr>
        <p:spPr/>
        <p:txBody>
          <a:bodyPr/>
          <a:lstStyle/>
          <a:p>
            <a:fld id="{CFE5983F-D5E9-43AB-9B82-9DF936FF91CF}" type="slidenum">
              <a:rPr lang="en-US" smtClean="0"/>
              <a:pPr/>
              <a:t>35</a:t>
            </a:fld>
            <a:endParaRPr lang="en-US" dirty="0"/>
          </a:p>
        </p:txBody>
      </p:sp>
    </p:spTree>
    <p:extLst>
      <p:ext uri="{BB962C8B-B14F-4D97-AF65-F5344CB8AC3E}">
        <p14:creationId xmlns:p14="http://schemas.microsoft.com/office/powerpoint/2010/main" val="25227185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6CC0E-7410-E34B-966F-EA78911D27C9}"/>
              </a:ext>
            </a:extLst>
          </p:cNvPr>
          <p:cNvSpPr>
            <a:spLocks noGrp="1"/>
          </p:cNvSpPr>
          <p:nvPr>
            <p:ph type="ctrTitle"/>
          </p:nvPr>
        </p:nvSpPr>
        <p:spPr>
          <a:xfrm>
            <a:off x="1398472" y="530410"/>
            <a:ext cx="9144000" cy="1163125"/>
          </a:xfrm>
        </p:spPr>
        <p:txBody>
          <a:bodyPr anchor="ctr">
            <a:normAutofit/>
          </a:bodyPr>
          <a:lstStyle/>
          <a:p>
            <a:pPr algn="ctr"/>
            <a:r>
              <a:rPr lang="en-GB" sz="3600" b="1" spc="0" dirty="0">
                <a:solidFill>
                  <a:schemeClr val="tx1"/>
                </a:solidFill>
                <a:effectLst/>
              </a:rPr>
              <a:t>Criterion #7: Carrying out suitable </a:t>
            </a:r>
            <a:br>
              <a:rPr lang="en-GB" sz="3600" b="1" spc="0" dirty="0">
                <a:solidFill>
                  <a:schemeClr val="tx1"/>
                </a:solidFill>
                <a:effectLst/>
              </a:rPr>
            </a:br>
            <a:r>
              <a:rPr lang="en-GB" sz="3600" b="1" spc="0" dirty="0">
                <a:solidFill>
                  <a:schemeClr val="tx1"/>
                </a:solidFill>
                <a:effectLst/>
              </a:rPr>
              <a:t>and sound </a:t>
            </a:r>
            <a:r>
              <a:rPr lang="en-GB" sz="3600" b="1" spc="0" dirty="0">
                <a:solidFill>
                  <a:srgbClr val="76D6FF"/>
                </a:solidFill>
                <a:effectLst/>
              </a:rPr>
              <a:t>research procedures</a:t>
            </a:r>
            <a:r>
              <a:rPr lang="en-CA" sz="3600" b="1" dirty="0">
                <a:solidFill>
                  <a:srgbClr val="76D6FF"/>
                </a:solidFill>
                <a:effectLst/>
              </a:rPr>
              <a:t> </a:t>
            </a:r>
            <a:r>
              <a:rPr lang="en-GB" sz="3600" b="1" spc="0" dirty="0">
                <a:solidFill>
                  <a:schemeClr val="tx1"/>
                </a:solidFill>
                <a:effectLst/>
              </a:rPr>
              <a:t>(4)</a:t>
            </a:r>
            <a:endParaRPr lang="en-US" sz="3600" b="1" spc="0" dirty="0">
              <a:solidFill>
                <a:schemeClr val="tx1"/>
              </a:solidFill>
            </a:endParaRPr>
          </a:p>
        </p:txBody>
      </p:sp>
      <p:sp>
        <p:nvSpPr>
          <p:cNvPr id="3" name="Subtitle 2">
            <a:extLst>
              <a:ext uri="{FF2B5EF4-FFF2-40B4-BE49-F238E27FC236}">
                <a16:creationId xmlns:a16="http://schemas.microsoft.com/office/drawing/2014/main" id="{DA94E281-65D8-7A45-B385-DED34CDC0816}"/>
              </a:ext>
            </a:extLst>
          </p:cNvPr>
          <p:cNvSpPr>
            <a:spLocks noGrp="1"/>
          </p:cNvSpPr>
          <p:nvPr>
            <p:ph type="subTitle" idx="1"/>
          </p:nvPr>
        </p:nvSpPr>
        <p:spPr>
          <a:xfrm>
            <a:off x="608061" y="2092663"/>
            <a:ext cx="11314998" cy="4092984"/>
          </a:xfrm>
        </p:spPr>
        <p:txBody>
          <a:bodyPr anchor="ctr">
            <a:normAutofit fontScale="92500" lnSpcReduction="10000"/>
          </a:bodyPr>
          <a:lstStyle/>
          <a:p>
            <a:pPr algn="ctr">
              <a:lnSpc>
                <a:spcPct val="110000"/>
              </a:lnSpc>
            </a:pPr>
            <a:r>
              <a:rPr lang="en-US" sz="2800" b="1" dirty="0">
                <a:solidFill>
                  <a:srgbClr val="00B0F0"/>
                </a:solidFill>
              </a:rPr>
              <a:t>Research ethics </a:t>
            </a:r>
            <a:r>
              <a:rPr lang="en-US" sz="2800" dirty="0">
                <a:solidFill>
                  <a:srgbClr val="FFFF00"/>
                </a:solidFill>
              </a:rPr>
              <a:t>is a topic about which most teachers wishing to conduct a research study are likely unaware but one which they need to look into prior to actually recruiting participants. In Canada, the </a:t>
            </a:r>
            <a:r>
              <a:rPr lang="en-CA" sz="2800" b="1" dirty="0">
                <a:solidFill>
                  <a:schemeClr val="tx1"/>
                </a:solidFill>
              </a:rPr>
              <a:t>Tri-Council Policy Statement </a:t>
            </a:r>
            <a:r>
              <a:rPr lang="en-CA" sz="2800" dirty="0">
                <a:solidFill>
                  <a:srgbClr val="FFFF00"/>
                </a:solidFill>
              </a:rPr>
              <a:t>released every 3-4 years by the Government of Canada provides ethical guidelines relating to research in the areas of Health, Sciences, Engineering, the Social Sciences (incl. Education) and Humanities. It is of critical importance that educational researchers be aware of the guidelines for research involving people as participants and follow carefully the policies of both their home institution and administrators in the location where they wish to conduct their research.</a:t>
            </a:r>
            <a:endParaRPr lang="en-CA" sz="2800" dirty="0">
              <a:solidFill>
                <a:schemeClr val="tx1"/>
              </a:solidFill>
            </a:endParaRPr>
          </a:p>
        </p:txBody>
      </p:sp>
      <p:sp>
        <p:nvSpPr>
          <p:cNvPr id="4" name="Slide Number Placeholder 3">
            <a:extLst>
              <a:ext uri="{FF2B5EF4-FFF2-40B4-BE49-F238E27FC236}">
                <a16:creationId xmlns:a16="http://schemas.microsoft.com/office/drawing/2014/main" id="{719D9028-A6F2-FA4D-9DC1-551495D720A7}"/>
              </a:ext>
            </a:extLst>
          </p:cNvPr>
          <p:cNvSpPr>
            <a:spLocks noGrp="1"/>
          </p:cNvSpPr>
          <p:nvPr>
            <p:ph type="sldNum" sz="quarter" idx="12"/>
          </p:nvPr>
        </p:nvSpPr>
        <p:spPr/>
        <p:txBody>
          <a:bodyPr/>
          <a:lstStyle/>
          <a:p>
            <a:fld id="{CFE5983F-D5E9-43AB-9B82-9DF936FF91CF}" type="slidenum">
              <a:rPr lang="en-US" smtClean="0"/>
              <a:pPr/>
              <a:t>36</a:t>
            </a:fld>
            <a:endParaRPr lang="en-US" dirty="0"/>
          </a:p>
        </p:txBody>
      </p:sp>
    </p:spTree>
    <p:extLst>
      <p:ext uri="{BB962C8B-B14F-4D97-AF65-F5344CB8AC3E}">
        <p14:creationId xmlns:p14="http://schemas.microsoft.com/office/powerpoint/2010/main" val="37056335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6CC0E-7410-E34B-966F-EA78911D27C9}"/>
              </a:ext>
            </a:extLst>
          </p:cNvPr>
          <p:cNvSpPr>
            <a:spLocks noGrp="1"/>
          </p:cNvSpPr>
          <p:nvPr>
            <p:ph type="ctrTitle"/>
          </p:nvPr>
        </p:nvSpPr>
        <p:spPr>
          <a:xfrm>
            <a:off x="1506466" y="563142"/>
            <a:ext cx="9144000" cy="1163125"/>
          </a:xfrm>
        </p:spPr>
        <p:txBody>
          <a:bodyPr anchor="ctr">
            <a:normAutofit/>
          </a:bodyPr>
          <a:lstStyle/>
          <a:p>
            <a:pPr algn="ctr"/>
            <a:r>
              <a:rPr lang="en-GB" sz="3600" b="1" spc="0" dirty="0">
                <a:solidFill>
                  <a:schemeClr val="tx1"/>
                </a:solidFill>
                <a:effectLst/>
              </a:rPr>
              <a:t>Criterion #7: Carrying out suitable </a:t>
            </a:r>
            <a:br>
              <a:rPr lang="en-GB" sz="3600" b="1" spc="0" dirty="0">
                <a:solidFill>
                  <a:schemeClr val="tx1"/>
                </a:solidFill>
                <a:effectLst/>
              </a:rPr>
            </a:br>
            <a:r>
              <a:rPr lang="en-GB" sz="3600" b="1" spc="0" dirty="0">
                <a:solidFill>
                  <a:schemeClr val="tx1"/>
                </a:solidFill>
                <a:effectLst/>
              </a:rPr>
              <a:t>and sound </a:t>
            </a:r>
            <a:r>
              <a:rPr lang="en-GB" sz="3600" b="1" spc="0" dirty="0">
                <a:solidFill>
                  <a:srgbClr val="76D6FF"/>
                </a:solidFill>
                <a:effectLst/>
              </a:rPr>
              <a:t>research procedures</a:t>
            </a:r>
            <a:r>
              <a:rPr lang="en-CA" sz="3600" b="1" dirty="0">
                <a:solidFill>
                  <a:srgbClr val="76D6FF"/>
                </a:solidFill>
                <a:effectLst/>
              </a:rPr>
              <a:t> </a:t>
            </a:r>
            <a:r>
              <a:rPr lang="en-GB" sz="3600" b="1" spc="0" dirty="0">
                <a:solidFill>
                  <a:schemeClr val="tx1"/>
                </a:solidFill>
                <a:effectLst/>
              </a:rPr>
              <a:t>(5)</a:t>
            </a:r>
            <a:endParaRPr lang="en-US" sz="3600" b="1" spc="0" dirty="0">
              <a:solidFill>
                <a:schemeClr val="tx1"/>
              </a:solidFill>
            </a:endParaRPr>
          </a:p>
        </p:txBody>
      </p:sp>
      <p:sp>
        <p:nvSpPr>
          <p:cNvPr id="3" name="Subtitle 2">
            <a:extLst>
              <a:ext uri="{FF2B5EF4-FFF2-40B4-BE49-F238E27FC236}">
                <a16:creationId xmlns:a16="http://schemas.microsoft.com/office/drawing/2014/main" id="{DA94E281-65D8-7A45-B385-DED34CDC0816}"/>
              </a:ext>
            </a:extLst>
          </p:cNvPr>
          <p:cNvSpPr>
            <a:spLocks noGrp="1"/>
          </p:cNvSpPr>
          <p:nvPr>
            <p:ph type="subTitle" idx="1"/>
          </p:nvPr>
        </p:nvSpPr>
        <p:spPr>
          <a:xfrm>
            <a:off x="461757" y="2120095"/>
            <a:ext cx="11233419" cy="3448601"/>
          </a:xfrm>
        </p:spPr>
        <p:txBody>
          <a:bodyPr anchor="ctr">
            <a:normAutofit/>
          </a:bodyPr>
          <a:lstStyle/>
          <a:p>
            <a:pPr algn="ctr"/>
            <a:r>
              <a:rPr lang="en-CA" dirty="0">
                <a:solidFill>
                  <a:srgbClr val="FFFF00"/>
                </a:solidFill>
              </a:rPr>
              <a:t>In particular, it is important to gain informed consent from participants, and/or their guardians if participants are minors whether participation in a research study takes place online and/or in person. As well as consent, matters such as </a:t>
            </a:r>
            <a:r>
              <a:rPr lang="en-CA" b="1" dirty="0">
                <a:solidFill>
                  <a:srgbClr val="37DFFF"/>
                </a:solidFill>
                <a:latin typeface="Arial" panose="020B0604020202020204" pitchFamily="34" charset="0"/>
                <a:cs typeface="Arial" panose="020B0604020202020204" pitchFamily="34" charset="0"/>
              </a:rPr>
              <a:t>fairness and equity in research participation, privacy and confidentiality,</a:t>
            </a:r>
            <a:r>
              <a:rPr lang="en-CA" dirty="0">
                <a:solidFill>
                  <a:srgbClr val="37DFFF"/>
                </a:solidFill>
                <a:latin typeface="Arial" panose="020B0604020202020204" pitchFamily="34" charset="0"/>
                <a:cs typeface="Arial" panose="020B0604020202020204" pitchFamily="34" charset="0"/>
              </a:rPr>
              <a:t> </a:t>
            </a:r>
            <a:r>
              <a:rPr lang="en-CA" dirty="0">
                <a:solidFill>
                  <a:srgbClr val="FFFF00"/>
                </a:solidFill>
                <a:latin typeface="Arial" panose="020B0604020202020204" pitchFamily="34" charset="0"/>
                <a:cs typeface="Arial" panose="020B0604020202020204" pitchFamily="34" charset="0"/>
              </a:rPr>
              <a:t>and</a:t>
            </a:r>
            <a:r>
              <a:rPr lang="en-CA" dirty="0">
                <a:solidFill>
                  <a:schemeClr val="tx1"/>
                </a:solidFill>
                <a:latin typeface="Arial" panose="020B0604020202020204" pitchFamily="34" charset="0"/>
                <a:cs typeface="Arial" panose="020B0604020202020204" pitchFamily="34" charset="0"/>
              </a:rPr>
              <a:t> </a:t>
            </a:r>
            <a:r>
              <a:rPr lang="en-CA" b="1" dirty="0">
                <a:solidFill>
                  <a:srgbClr val="37DFFF"/>
                </a:solidFill>
                <a:latin typeface="Arial" panose="020B0604020202020204" pitchFamily="34" charset="0"/>
                <a:cs typeface="Arial" panose="020B0604020202020204" pitchFamily="34" charset="0"/>
              </a:rPr>
              <a:t>potential conflicts of interest</a:t>
            </a:r>
            <a:r>
              <a:rPr lang="en-CA" dirty="0">
                <a:solidFill>
                  <a:srgbClr val="37DFFF"/>
                </a:solidFill>
                <a:latin typeface="Arial" panose="020B0604020202020204" pitchFamily="34" charset="0"/>
                <a:cs typeface="Arial" panose="020B0604020202020204" pitchFamily="34" charset="0"/>
              </a:rPr>
              <a:t> </a:t>
            </a:r>
            <a:r>
              <a:rPr lang="en-CA" dirty="0">
                <a:solidFill>
                  <a:srgbClr val="FFFF00"/>
                </a:solidFill>
                <a:latin typeface="Arial" panose="020B0604020202020204" pitchFamily="34" charset="0"/>
                <a:cs typeface="Arial" panose="020B0604020202020204" pitchFamily="34" charset="0"/>
              </a:rPr>
              <a:t>on the part of the researcher(s) involved must be properly addressed to ensure that vulnerable participants–</a:t>
            </a:r>
            <a:r>
              <a:rPr lang="en-CA" dirty="0">
                <a:solidFill>
                  <a:schemeClr val="tx1"/>
                </a:solidFill>
                <a:latin typeface="Arial" panose="020B0604020202020204" pitchFamily="34" charset="0"/>
                <a:cs typeface="Arial" panose="020B0604020202020204" pitchFamily="34" charset="0"/>
              </a:rPr>
              <a:t>such as refugees, minorities, and special needs learners</a:t>
            </a:r>
            <a:r>
              <a:rPr lang="en-CA" dirty="0">
                <a:solidFill>
                  <a:srgbClr val="FFFF00"/>
                </a:solidFill>
                <a:latin typeface="Arial" panose="020B0604020202020204" pitchFamily="34" charset="0"/>
                <a:cs typeface="Arial" panose="020B0604020202020204" pitchFamily="34" charset="0"/>
              </a:rPr>
              <a:t>–can be well protected throughout the research process.</a:t>
            </a:r>
            <a:r>
              <a:rPr lang="en-CA" dirty="0">
                <a:solidFill>
                  <a:srgbClr val="FFFF00"/>
                </a:solidFill>
              </a:rPr>
              <a:t> </a:t>
            </a:r>
            <a:endParaRPr lang="en-CA" dirty="0">
              <a:solidFill>
                <a:schemeClr val="tx1"/>
              </a:solidFill>
            </a:endParaRPr>
          </a:p>
        </p:txBody>
      </p:sp>
      <p:sp>
        <p:nvSpPr>
          <p:cNvPr id="4" name="Slide Number Placeholder 3">
            <a:extLst>
              <a:ext uri="{FF2B5EF4-FFF2-40B4-BE49-F238E27FC236}">
                <a16:creationId xmlns:a16="http://schemas.microsoft.com/office/drawing/2014/main" id="{719D9028-A6F2-FA4D-9DC1-551495D720A7}"/>
              </a:ext>
            </a:extLst>
          </p:cNvPr>
          <p:cNvSpPr>
            <a:spLocks noGrp="1"/>
          </p:cNvSpPr>
          <p:nvPr>
            <p:ph type="sldNum" sz="quarter" idx="12"/>
          </p:nvPr>
        </p:nvSpPr>
        <p:spPr/>
        <p:txBody>
          <a:bodyPr/>
          <a:lstStyle/>
          <a:p>
            <a:fld id="{CFE5983F-D5E9-43AB-9B82-9DF936FF91CF}" type="slidenum">
              <a:rPr lang="en-US" smtClean="0"/>
              <a:pPr/>
              <a:t>37</a:t>
            </a:fld>
            <a:endParaRPr lang="en-US" dirty="0"/>
          </a:p>
        </p:txBody>
      </p:sp>
    </p:spTree>
    <p:extLst>
      <p:ext uri="{BB962C8B-B14F-4D97-AF65-F5344CB8AC3E}">
        <p14:creationId xmlns:p14="http://schemas.microsoft.com/office/powerpoint/2010/main" val="36376478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6CC0E-7410-E34B-966F-EA78911D27C9}"/>
              </a:ext>
            </a:extLst>
          </p:cNvPr>
          <p:cNvSpPr>
            <a:spLocks noGrp="1"/>
          </p:cNvSpPr>
          <p:nvPr>
            <p:ph type="ctrTitle"/>
          </p:nvPr>
        </p:nvSpPr>
        <p:spPr>
          <a:xfrm>
            <a:off x="1497322" y="928902"/>
            <a:ext cx="9144000" cy="1163125"/>
          </a:xfrm>
        </p:spPr>
        <p:txBody>
          <a:bodyPr anchor="ctr">
            <a:normAutofit/>
          </a:bodyPr>
          <a:lstStyle/>
          <a:p>
            <a:pPr algn="ctr"/>
            <a:r>
              <a:rPr lang="en-GB" sz="3600" b="1" spc="0" dirty="0">
                <a:solidFill>
                  <a:schemeClr val="tx1"/>
                </a:solidFill>
                <a:effectLst/>
              </a:rPr>
              <a:t>Criterion #7: Carrying out suitable </a:t>
            </a:r>
            <a:br>
              <a:rPr lang="en-GB" sz="3600" b="1" spc="0" dirty="0">
                <a:solidFill>
                  <a:schemeClr val="tx1"/>
                </a:solidFill>
                <a:effectLst/>
              </a:rPr>
            </a:br>
            <a:r>
              <a:rPr lang="en-GB" sz="3600" b="1" spc="0" dirty="0">
                <a:solidFill>
                  <a:schemeClr val="tx1"/>
                </a:solidFill>
                <a:effectLst/>
              </a:rPr>
              <a:t>and sound </a:t>
            </a:r>
            <a:r>
              <a:rPr lang="en-GB" sz="3600" b="1" spc="0" dirty="0">
                <a:solidFill>
                  <a:srgbClr val="76D6FF"/>
                </a:solidFill>
                <a:effectLst/>
              </a:rPr>
              <a:t>research procedures</a:t>
            </a:r>
            <a:r>
              <a:rPr lang="en-CA" sz="3600" b="1" dirty="0">
                <a:solidFill>
                  <a:srgbClr val="76D6FF"/>
                </a:solidFill>
                <a:effectLst/>
              </a:rPr>
              <a:t> </a:t>
            </a:r>
            <a:r>
              <a:rPr lang="en-GB" sz="3600" b="1" spc="0" dirty="0">
                <a:solidFill>
                  <a:schemeClr val="tx1"/>
                </a:solidFill>
                <a:effectLst/>
              </a:rPr>
              <a:t>(6)</a:t>
            </a:r>
            <a:endParaRPr lang="en-US" sz="3600" b="1" spc="0" dirty="0">
              <a:solidFill>
                <a:schemeClr val="tx1"/>
              </a:solidFill>
            </a:endParaRPr>
          </a:p>
        </p:txBody>
      </p:sp>
      <p:sp>
        <p:nvSpPr>
          <p:cNvPr id="3" name="Subtitle 2">
            <a:extLst>
              <a:ext uri="{FF2B5EF4-FFF2-40B4-BE49-F238E27FC236}">
                <a16:creationId xmlns:a16="http://schemas.microsoft.com/office/drawing/2014/main" id="{DA94E281-65D8-7A45-B385-DED34CDC0816}"/>
              </a:ext>
            </a:extLst>
          </p:cNvPr>
          <p:cNvSpPr>
            <a:spLocks noGrp="1"/>
          </p:cNvSpPr>
          <p:nvPr>
            <p:ph type="subTitle" idx="1"/>
          </p:nvPr>
        </p:nvSpPr>
        <p:spPr>
          <a:xfrm>
            <a:off x="2115673" y="2531575"/>
            <a:ext cx="7907297" cy="2278169"/>
          </a:xfrm>
        </p:spPr>
        <p:txBody>
          <a:bodyPr anchor="ctr">
            <a:normAutofit/>
          </a:bodyPr>
          <a:lstStyle/>
          <a:p>
            <a:pPr algn="ctr"/>
            <a:r>
              <a:rPr lang="en-CA" dirty="0">
                <a:solidFill>
                  <a:srgbClr val="FFFF00"/>
                </a:solidFill>
                <a:latin typeface="Arial" panose="020B0604020202020204" pitchFamily="34" charset="0"/>
                <a:cs typeface="Arial" panose="020B0604020202020204" pitchFamily="34" charset="0"/>
              </a:rPr>
              <a:t>Once the necessary permissions have been granted, </a:t>
            </a:r>
            <a:r>
              <a:rPr lang="en-CA" b="1" dirty="0">
                <a:solidFill>
                  <a:srgbClr val="37DFFF"/>
                </a:solidFill>
                <a:latin typeface="Arial" panose="020B0604020202020204" pitchFamily="34" charset="0"/>
                <a:cs typeface="Arial" panose="020B0604020202020204" pitchFamily="34" charset="0"/>
              </a:rPr>
              <a:t>active recruitment of participants </a:t>
            </a:r>
            <a:r>
              <a:rPr lang="en-CA" dirty="0">
                <a:solidFill>
                  <a:srgbClr val="FFFF00"/>
                </a:solidFill>
                <a:latin typeface="Arial" panose="020B0604020202020204" pitchFamily="34" charset="0"/>
                <a:cs typeface="Arial" panose="020B0604020202020204" pitchFamily="34" charset="0"/>
              </a:rPr>
              <a:t>and introduction of the researcher to the identified prospective participants can take place and </a:t>
            </a:r>
            <a:r>
              <a:rPr lang="en-CA" b="1" dirty="0">
                <a:solidFill>
                  <a:srgbClr val="37DFFF"/>
                </a:solidFill>
                <a:latin typeface="Arial" panose="020B0604020202020204" pitchFamily="34" charset="0"/>
                <a:cs typeface="Arial" panose="020B0604020202020204" pitchFamily="34" charset="0"/>
              </a:rPr>
              <a:t>necessary consent forms</a:t>
            </a:r>
            <a:r>
              <a:rPr lang="en-CA" dirty="0">
                <a:solidFill>
                  <a:srgbClr val="FFFF00"/>
                </a:solidFill>
                <a:latin typeface="Arial" panose="020B0604020202020204" pitchFamily="34" charset="0"/>
                <a:cs typeface="Arial" panose="020B0604020202020204" pitchFamily="34" charset="0"/>
              </a:rPr>
              <a:t> distributed and signed. The data collection process can begin once consenting participants have been identified. </a:t>
            </a:r>
          </a:p>
        </p:txBody>
      </p:sp>
      <p:sp>
        <p:nvSpPr>
          <p:cNvPr id="4" name="Slide Number Placeholder 3">
            <a:extLst>
              <a:ext uri="{FF2B5EF4-FFF2-40B4-BE49-F238E27FC236}">
                <a16:creationId xmlns:a16="http://schemas.microsoft.com/office/drawing/2014/main" id="{719D9028-A6F2-FA4D-9DC1-551495D720A7}"/>
              </a:ext>
            </a:extLst>
          </p:cNvPr>
          <p:cNvSpPr>
            <a:spLocks noGrp="1"/>
          </p:cNvSpPr>
          <p:nvPr>
            <p:ph type="sldNum" sz="quarter" idx="12"/>
          </p:nvPr>
        </p:nvSpPr>
        <p:spPr/>
        <p:txBody>
          <a:bodyPr/>
          <a:lstStyle/>
          <a:p>
            <a:fld id="{CFE5983F-D5E9-43AB-9B82-9DF936FF91CF}" type="slidenum">
              <a:rPr lang="en-US" smtClean="0"/>
              <a:pPr/>
              <a:t>38</a:t>
            </a:fld>
            <a:endParaRPr lang="en-US" dirty="0"/>
          </a:p>
        </p:txBody>
      </p:sp>
    </p:spTree>
    <p:extLst>
      <p:ext uri="{BB962C8B-B14F-4D97-AF65-F5344CB8AC3E}">
        <p14:creationId xmlns:p14="http://schemas.microsoft.com/office/powerpoint/2010/main" val="24920271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6CC0E-7410-E34B-966F-EA78911D27C9}"/>
              </a:ext>
            </a:extLst>
          </p:cNvPr>
          <p:cNvSpPr>
            <a:spLocks noGrp="1"/>
          </p:cNvSpPr>
          <p:nvPr>
            <p:ph type="ctrTitle"/>
          </p:nvPr>
        </p:nvSpPr>
        <p:spPr>
          <a:xfrm>
            <a:off x="1497322" y="928902"/>
            <a:ext cx="9144000" cy="1163125"/>
          </a:xfrm>
        </p:spPr>
        <p:txBody>
          <a:bodyPr anchor="ctr">
            <a:normAutofit/>
          </a:bodyPr>
          <a:lstStyle/>
          <a:p>
            <a:pPr algn="ctr"/>
            <a:r>
              <a:rPr lang="en-GB" sz="3600" b="1" spc="0" dirty="0">
                <a:solidFill>
                  <a:schemeClr val="tx1"/>
                </a:solidFill>
                <a:effectLst/>
              </a:rPr>
              <a:t>Criterion #8</a:t>
            </a:r>
            <a:r>
              <a:rPr lang="en-GB" sz="3600" b="1" dirty="0">
                <a:solidFill>
                  <a:schemeClr val="tx1"/>
                </a:solidFill>
                <a:effectLst/>
              </a:rPr>
              <a:t>: </a:t>
            </a:r>
            <a:r>
              <a:rPr lang="en-GB" sz="3600" b="1" spc="0" dirty="0">
                <a:solidFill>
                  <a:schemeClr val="tx1"/>
                </a:solidFill>
                <a:effectLst/>
              </a:rPr>
              <a:t>Conducting appropriate </a:t>
            </a:r>
            <a:r>
              <a:rPr lang="en-GB" sz="3600" b="1" spc="0" dirty="0">
                <a:solidFill>
                  <a:srgbClr val="76D6FF"/>
                </a:solidFill>
                <a:effectLst/>
              </a:rPr>
              <a:t>data analyses</a:t>
            </a:r>
            <a:r>
              <a:rPr lang="en-CA" sz="3600" b="1" spc="0" dirty="0">
                <a:solidFill>
                  <a:srgbClr val="76D6FF"/>
                </a:solidFill>
                <a:effectLst/>
              </a:rPr>
              <a:t> </a:t>
            </a:r>
            <a:endParaRPr lang="en-US" sz="3600" b="1" spc="0" dirty="0">
              <a:solidFill>
                <a:srgbClr val="76D6FF"/>
              </a:solidFill>
            </a:endParaRPr>
          </a:p>
        </p:txBody>
      </p:sp>
      <p:sp>
        <p:nvSpPr>
          <p:cNvPr id="3" name="Subtitle 2">
            <a:extLst>
              <a:ext uri="{FF2B5EF4-FFF2-40B4-BE49-F238E27FC236}">
                <a16:creationId xmlns:a16="http://schemas.microsoft.com/office/drawing/2014/main" id="{DA94E281-65D8-7A45-B385-DED34CDC0816}"/>
              </a:ext>
            </a:extLst>
          </p:cNvPr>
          <p:cNvSpPr>
            <a:spLocks noGrp="1"/>
          </p:cNvSpPr>
          <p:nvPr>
            <p:ph type="subTitle" idx="1"/>
          </p:nvPr>
        </p:nvSpPr>
        <p:spPr>
          <a:xfrm>
            <a:off x="1681152" y="2371503"/>
            <a:ext cx="8829695" cy="3320585"/>
          </a:xfrm>
        </p:spPr>
        <p:txBody>
          <a:bodyPr anchor="ctr">
            <a:normAutofit fontScale="77500" lnSpcReduction="20000"/>
          </a:bodyPr>
          <a:lstStyle/>
          <a:p>
            <a:pPr algn="ctr">
              <a:lnSpc>
                <a:spcPct val="120000"/>
              </a:lnSpc>
            </a:pPr>
            <a:r>
              <a:rPr lang="en-CA" dirty="0">
                <a:solidFill>
                  <a:srgbClr val="FFFF00"/>
                </a:solidFill>
                <a:latin typeface="Arial" panose="020B0604020202020204" pitchFamily="34" charset="0"/>
                <a:cs typeface="Arial" panose="020B0604020202020204" pitchFamily="34" charset="0"/>
              </a:rPr>
              <a:t>Data analysis in the case of experiments and surveys can be done in seconds using a statistical software program, although a mixed methods study involving interviews or a focus-group discussion will take considerably longer as the researcher(s) analyze the verbal data involved. Case studies and ethnographies feature a long and recursive inductive process of repeated data collection and analysis, which may include collection of quantitative data to achieve triangulation. It is recommended that researchers unsure of the most suitable analytic procedures, whether working with verbal or numerical data, seek advice from an experienced researcher to avoid making errors that can have a damaging effect on the credibility of the eventual findings.</a:t>
            </a:r>
            <a:endParaRPr lang="en-CA" dirty="0">
              <a:solidFill>
                <a:schemeClr val="tx1"/>
              </a:solidFill>
            </a:endParaRPr>
          </a:p>
        </p:txBody>
      </p:sp>
      <p:sp>
        <p:nvSpPr>
          <p:cNvPr id="4" name="Slide Number Placeholder 3">
            <a:extLst>
              <a:ext uri="{FF2B5EF4-FFF2-40B4-BE49-F238E27FC236}">
                <a16:creationId xmlns:a16="http://schemas.microsoft.com/office/drawing/2014/main" id="{719D9028-A6F2-FA4D-9DC1-551495D720A7}"/>
              </a:ext>
            </a:extLst>
          </p:cNvPr>
          <p:cNvSpPr>
            <a:spLocks noGrp="1"/>
          </p:cNvSpPr>
          <p:nvPr>
            <p:ph type="sldNum" sz="quarter" idx="12"/>
          </p:nvPr>
        </p:nvSpPr>
        <p:spPr/>
        <p:txBody>
          <a:bodyPr/>
          <a:lstStyle/>
          <a:p>
            <a:fld id="{CFE5983F-D5E9-43AB-9B82-9DF936FF91CF}" type="slidenum">
              <a:rPr lang="en-US" smtClean="0"/>
              <a:pPr/>
              <a:t>39</a:t>
            </a:fld>
            <a:endParaRPr lang="en-US" dirty="0"/>
          </a:p>
        </p:txBody>
      </p:sp>
    </p:spTree>
    <p:extLst>
      <p:ext uri="{BB962C8B-B14F-4D97-AF65-F5344CB8AC3E}">
        <p14:creationId xmlns:p14="http://schemas.microsoft.com/office/powerpoint/2010/main" val="468569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070F6B-5CB9-2164-AB87-4D416BC66B76}"/>
              </a:ext>
            </a:extLst>
          </p:cNvPr>
          <p:cNvSpPr>
            <a:spLocks noGrp="1"/>
          </p:cNvSpPr>
          <p:nvPr>
            <p:ph type="sldNum" sz="quarter" idx="12"/>
          </p:nvPr>
        </p:nvSpPr>
        <p:spPr/>
        <p:txBody>
          <a:bodyPr/>
          <a:lstStyle/>
          <a:p>
            <a:pPr>
              <a:defRPr/>
            </a:pPr>
            <a:fld id="{6F98A4FE-7AA5-4883-A13D-312C77D48E8D}" type="slidenum">
              <a:rPr lang="en-US" smtClean="0"/>
              <a:pPr>
                <a:defRPr/>
              </a:pPr>
              <a:t>4</a:t>
            </a:fld>
            <a:endParaRPr lang="en-US" dirty="0"/>
          </a:p>
        </p:txBody>
      </p:sp>
      <p:pic>
        <p:nvPicPr>
          <p:cNvPr id="3" name="Picture 2">
            <a:extLst>
              <a:ext uri="{FF2B5EF4-FFF2-40B4-BE49-F238E27FC236}">
                <a16:creationId xmlns:a16="http://schemas.microsoft.com/office/drawing/2014/main" id="{532FFF85-4031-DAA8-A722-5D261B0BABB9}"/>
              </a:ext>
            </a:extLst>
          </p:cNvPr>
          <p:cNvPicPr>
            <a:picLocks noChangeAspect="1"/>
          </p:cNvPicPr>
          <p:nvPr/>
        </p:nvPicPr>
        <p:blipFill>
          <a:blip r:embed="rId2"/>
          <a:stretch>
            <a:fillRect/>
          </a:stretch>
        </p:blipFill>
        <p:spPr>
          <a:xfrm>
            <a:off x="3962399" y="574491"/>
            <a:ext cx="4232821" cy="5663023"/>
          </a:xfrm>
          <a:prstGeom prst="rect">
            <a:avLst/>
          </a:prstGeom>
        </p:spPr>
      </p:pic>
    </p:spTree>
    <p:extLst>
      <p:ext uri="{BB962C8B-B14F-4D97-AF65-F5344CB8AC3E}">
        <p14:creationId xmlns:p14="http://schemas.microsoft.com/office/powerpoint/2010/main" val="26154964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6CC0E-7410-E34B-966F-EA78911D27C9}"/>
              </a:ext>
            </a:extLst>
          </p:cNvPr>
          <p:cNvSpPr>
            <a:spLocks noGrp="1"/>
          </p:cNvSpPr>
          <p:nvPr>
            <p:ph type="ctrTitle"/>
          </p:nvPr>
        </p:nvSpPr>
        <p:spPr>
          <a:xfrm>
            <a:off x="1497322" y="928902"/>
            <a:ext cx="9144000" cy="1163125"/>
          </a:xfrm>
        </p:spPr>
        <p:txBody>
          <a:bodyPr anchor="ctr">
            <a:normAutofit/>
          </a:bodyPr>
          <a:lstStyle/>
          <a:p>
            <a:pPr algn="ctr"/>
            <a:r>
              <a:rPr lang="en-GB" sz="3600" b="1" spc="0" dirty="0">
                <a:solidFill>
                  <a:schemeClr val="tx1"/>
                </a:solidFill>
                <a:effectLst/>
              </a:rPr>
              <a:t>Criterion #9</a:t>
            </a:r>
            <a:r>
              <a:rPr lang="en-GB" sz="3600" b="1" dirty="0">
                <a:solidFill>
                  <a:schemeClr val="tx1"/>
                </a:solidFill>
                <a:effectLst/>
              </a:rPr>
              <a:t>: </a:t>
            </a:r>
            <a:r>
              <a:rPr lang="en-GB" sz="3600" b="1" spc="0" dirty="0">
                <a:effectLst/>
              </a:rPr>
              <a:t>Making appropriate </a:t>
            </a:r>
            <a:br>
              <a:rPr lang="en-GB" sz="3600" b="1" spc="0" dirty="0">
                <a:effectLst/>
              </a:rPr>
            </a:br>
            <a:r>
              <a:rPr lang="en-GB" sz="3600" b="1" spc="0" dirty="0">
                <a:solidFill>
                  <a:srgbClr val="76D6FF"/>
                </a:solidFill>
                <a:effectLst/>
              </a:rPr>
              <a:t>interpretations and conclusions</a:t>
            </a:r>
            <a:r>
              <a:rPr lang="en-CA" sz="3600" spc="0" dirty="0">
                <a:solidFill>
                  <a:srgbClr val="76D6FF"/>
                </a:solidFill>
                <a:effectLst/>
              </a:rPr>
              <a:t> </a:t>
            </a:r>
            <a:endParaRPr lang="en-US" sz="3600" b="1" spc="0" dirty="0">
              <a:solidFill>
                <a:srgbClr val="76D6FF"/>
              </a:solidFill>
            </a:endParaRPr>
          </a:p>
        </p:txBody>
      </p:sp>
      <p:sp>
        <p:nvSpPr>
          <p:cNvPr id="3" name="Subtitle 2">
            <a:extLst>
              <a:ext uri="{FF2B5EF4-FFF2-40B4-BE49-F238E27FC236}">
                <a16:creationId xmlns:a16="http://schemas.microsoft.com/office/drawing/2014/main" id="{DA94E281-65D8-7A45-B385-DED34CDC0816}"/>
              </a:ext>
            </a:extLst>
          </p:cNvPr>
          <p:cNvSpPr>
            <a:spLocks noGrp="1"/>
          </p:cNvSpPr>
          <p:nvPr>
            <p:ph type="subTitle" idx="1"/>
          </p:nvPr>
        </p:nvSpPr>
        <p:spPr>
          <a:xfrm>
            <a:off x="2069953" y="2330407"/>
            <a:ext cx="8829695" cy="3320585"/>
          </a:xfrm>
        </p:spPr>
        <p:txBody>
          <a:bodyPr anchor="ctr">
            <a:normAutofit lnSpcReduction="10000"/>
          </a:bodyPr>
          <a:lstStyle/>
          <a:p>
            <a:pPr algn="ctr">
              <a:lnSpc>
                <a:spcPct val="100000"/>
              </a:lnSpc>
            </a:pPr>
            <a:r>
              <a:rPr lang="en-CA" dirty="0">
                <a:solidFill>
                  <a:srgbClr val="FFFF00"/>
                </a:solidFill>
                <a:latin typeface="Arial" panose="020B0604020202020204" pitchFamily="34" charset="0"/>
                <a:cs typeface="Arial" panose="020B0604020202020204" pitchFamily="34" charset="0"/>
              </a:rPr>
              <a:t>Finally, once the data analysis is complete, the researcher(s) can make their interpretations and draw conclusions based on the results. Accuracy for both is dependent on the reliability of the data collection instruments used and on an understanding of the information gleaned from the analytic procedure(s) conducted. An error in either step will severely compromise, and even negate, the credibility of the work carried out, all the more reason for less experienced researchers to seek the necessary advice from an expert.</a:t>
            </a:r>
            <a:endParaRPr lang="en-CA" dirty="0">
              <a:solidFill>
                <a:schemeClr val="tx1"/>
              </a:solidFill>
            </a:endParaRPr>
          </a:p>
        </p:txBody>
      </p:sp>
      <p:sp>
        <p:nvSpPr>
          <p:cNvPr id="4" name="Slide Number Placeholder 3">
            <a:extLst>
              <a:ext uri="{FF2B5EF4-FFF2-40B4-BE49-F238E27FC236}">
                <a16:creationId xmlns:a16="http://schemas.microsoft.com/office/drawing/2014/main" id="{719D9028-A6F2-FA4D-9DC1-551495D720A7}"/>
              </a:ext>
            </a:extLst>
          </p:cNvPr>
          <p:cNvSpPr>
            <a:spLocks noGrp="1"/>
          </p:cNvSpPr>
          <p:nvPr>
            <p:ph type="sldNum" sz="quarter" idx="12"/>
          </p:nvPr>
        </p:nvSpPr>
        <p:spPr/>
        <p:txBody>
          <a:bodyPr/>
          <a:lstStyle/>
          <a:p>
            <a:fld id="{CFE5983F-D5E9-43AB-9B82-9DF936FF91CF}" type="slidenum">
              <a:rPr lang="en-US" smtClean="0"/>
              <a:pPr/>
              <a:t>40</a:t>
            </a:fld>
            <a:endParaRPr lang="en-US" dirty="0"/>
          </a:p>
        </p:txBody>
      </p:sp>
    </p:spTree>
    <p:extLst>
      <p:ext uri="{BB962C8B-B14F-4D97-AF65-F5344CB8AC3E}">
        <p14:creationId xmlns:p14="http://schemas.microsoft.com/office/powerpoint/2010/main" val="1349413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6CC0E-7410-E34B-966F-EA78911D27C9}"/>
              </a:ext>
            </a:extLst>
          </p:cNvPr>
          <p:cNvSpPr>
            <a:spLocks noGrp="1"/>
          </p:cNvSpPr>
          <p:nvPr>
            <p:ph type="ctrTitle"/>
          </p:nvPr>
        </p:nvSpPr>
        <p:spPr>
          <a:xfrm>
            <a:off x="1497322" y="928902"/>
            <a:ext cx="9144000" cy="1163125"/>
          </a:xfrm>
        </p:spPr>
        <p:txBody>
          <a:bodyPr anchor="ctr">
            <a:normAutofit/>
          </a:bodyPr>
          <a:lstStyle/>
          <a:p>
            <a:pPr algn="ctr"/>
            <a:r>
              <a:rPr lang="en-GB" sz="3600" b="1" spc="0" dirty="0">
                <a:solidFill>
                  <a:schemeClr val="tx1"/>
                </a:solidFill>
                <a:effectLst/>
              </a:rPr>
              <a:t>Criterion #10</a:t>
            </a:r>
            <a:r>
              <a:rPr lang="en-GB" sz="3600" b="1" dirty="0">
                <a:solidFill>
                  <a:schemeClr val="tx1"/>
                </a:solidFill>
                <a:effectLst/>
              </a:rPr>
              <a:t>: </a:t>
            </a:r>
            <a:r>
              <a:rPr lang="en-CA" sz="3600" b="1" spc="0" dirty="0">
                <a:effectLst/>
              </a:rPr>
              <a:t>Applying the conclusions </a:t>
            </a:r>
            <a:br>
              <a:rPr lang="en-CA" sz="3600" b="1" spc="0" dirty="0">
                <a:effectLst/>
              </a:rPr>
            </a:br>
            <a:r>
              <a:rPr lang="en-CA" sz="3600" b="1" spc="0" dirty="0">
                <a:effectLst/>
              </a:rPr>
              <a:t>and </a:t>
            </a:r>
            <a:r>
              <a:rPr lang="en-CA" sz="3600" b="1" spc="0" dirty="0">
                <a:solidFill>
                  <a:srgbClr val="76D6FF"/>
                </a:solidFill>
                <a:effectLst/>
              </a:rPr>
              <a:t>evaluating the result(s)</a:t>
            </a:r>
            <a:endParaRPr lang="en-US" sz="3600" b="1" spc="0" dirty="0">
              <a:solidFill>
                <a:srgbClr val="76D6FF"/>
              </a:solidFill>
            </a:endParaRPr>
          </a:p>
        </p:txBody>
      </p:sp>
      <p:sp>
        <p:nvSpPr>
          <p:cNvPr id="3" name="Subtitle 2">
            <a:extLst>
              <a:ext uri="{FF2B5EF4-FFF2-40B4-BE49-F238E27FC236}">
                <a16:creationId xmlns:a16="http://schemas.microsoft.com/office/drawing/2014/main" id="{DA94E281-65D8-7A45-B385-DED34CDC0816}"/>
              </a:ext>
            </a:extLst>
          </p:cNvPr>
          <p:cNvSpPr>
            <a:spLocks noGrp="1"/>
          </p:cNvSpPr>
          <p:nvPr>
            <p:ph type="subTitle" idx="1"/>
          </p:nvPr>
        </p:nvSpPr>
        <p:spPr>
          <a:xfrm>
            <a:off x="2069953" y="2330407"/>
            <a:ext cx="8829695" cy="3320585"/>
          </a:xfrm>
        </p:spPr>
        <p:txBody>
          <a:bodyPr anchor="ctr">
            <a:normAutofit/>
          </a:bodyPr>
          <a:lstStyle/>
          <a:p>
            <a:pPr algn="ctr">
              <a:lnSpc>
                <a:spcPct val="100000"/>
              </a:lnSpc>
            </a:pPr>
            <a:r>
              <a:rPr lang="en-CA" dirty="0">
                <a:solidFill>
                  <a:srgbClr val="FFFF00"/>
                </a:solidFill>
                <a:latin typeface="Arial" panose="020B0604020202020204" pitchFamily="34" charset="0"/>
                <a:cs typeface="Arial" panose="020B0604020202020204" pitchFamily="34" charset="0"/>
              </a:rPr>
              <a:t>This step comes after a study has been completed and the findings put into practice. It is beyond the scope of a research article to discuss this step, although it may take the form of a debrief (summary) to stakeholders, or a subsequent report, workshop, webinar, or conference presentation.</a:t>
            </a:r>
            <a:endParaRPr lang="en-CA" dirty="0">
              <a:solidFill>
                <a:schemeClr val="tx1"/>
              </a:solidFill>
            </a:endParaRPr>
          </a:p>
        </p:txBody>
      </p:sp>
      <p:sp>
        <p:nvSpPr>
          <p:cNvPr id="4" name="Slide Number Placeholder 3">
            <a:extLst>
              <a:ext uri="{FF2B5EF4-FFF2-40B4-BE49-F238E27FC236}">
                <a16:creationId xmlns:a16="http://schemas.microsoft.com/office/drawing/2014/main" id="{719D9028-A6F2-FA4D-9DC1-551495D720A7}"/>
              </a:ext>
            </a:extLst>
          </p:cNvPr>
          <p:cNvSpPr>
            <a:spLocks noGrp="1"/>
          </p:cNvSpPr>
          <p:nvPr>
            <p:ph type="sldNum" sz="quarter" idx="12"/>
          </p:nvPr>
        </p:nvSpPr>
        <p:spPr/>
        <p:txBody>
          <a:bodyPr/>
          <a:lstStyle/>
          <a:p>
            <a:fld id="{CFE5983F-D5E9-43AB-9B82-9DF936FF91CF}" type="slidenum">
              <a:rPr lang="en-US" smtClean="0"/>
              <a:pPr/>
              <a:t>41</a:t>
            </a:fld>
            <a:endParaRPr lang="en-US" dirty="0"/>
          </a:p>
        </p:txBody>
      </p:sp>
    </p:spTree>
    <p:extLst>
      <p:ext uri="{BB962C8B-B14F-4D97-AF65-F5344CB8AC3E}">
        <p14:creationId xmlns:p14="http://schemas.microsoft.com/office/powerpoint/2010/main" val="17177487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CCDBE-16B9-CF4F-BC96-A5AD6F510B31}"/>
              </a:ext>
            </a:extLst>
          </p:cNvPr>
          <p:cNvSpPr>
            <a:spLocks noGrp="1"/>
          </p:cNvSpPr>
          <p:nvPr>
            <p:ph type="title"/>
          </p:nvPr>
        </p:nvSpPr>
        <p:spPr>
          <a:xfrm>
            <a:off x="1030224" y="2389592"/>
            <a:ext cx="10323576" cy="966168"/>
          </a:xfrm>
        </p:spPr>
        <p:txBody>
          <a:bodyPr>
            <a:normAutofit fontScale="90000"/>
          </a:bodyPr>
          <a:lstStyle/>
          <a:p>
            <a:pPr algn="ctr"/>
            <a:r>
              <a:rPr lang="en-US" b="1" dirty="0">
                <a:solidFill>
                  <a:schemeClr val="tx1"/>
                </a:solidFill>
              </a:rPr>
              <a:t>Evaluating </a:t>
            </a:r>
            <a:br>
              <a:rPr lang="en-US" b="1" dirty="0">
                <a:solidFill>
                  <a:schemeClr val="tx1"/>
                </a:solidFill>
              </a:rPr>
            </a:br>
            <a:r>
              <a:rPr lang="en-US" b="1" dirty="0">
                <a:solidFill>
                  <a:schemeClr val="tx1"/>
                </a:solidFill>
              </a:rPr>
              <a:t>a sample study</a:t>
            </a:r>
          </a:p>
        </p:txBody>
      </p:sp>
      <p:sp>
        <p:nvSpPr>
          <p:cNvPr id="3" name="Slide Number Placeholder 2">
            <a:extLst>
              <a:ext uri="{FF2B5EF4-FFF2-40B4-BE49-F238E27FC236}">
                <a16:creationId xmlns:a16="http://schemas.microsoft.com/office/drawing/2014/main" id="{FB3A84BE-ED8B-E64D-88E7-04DFF3C7D30A}"/>
              </a:ext>
            </a:extLst>
          </p:cNvPr>
          <p:cNvSpPr>
            <a:spLocks noGrp="1"/>
          </p:cNvSpPr>
          <p:nvPr>
            <p:ph type="sldNum" sz="quarter" idx="12"/>
          </p:nvPr>
        </p:nvSpPr>
        <p:spPr/>
        <p:txBody>
          <a:bodyPr/>
          <a:lstStyle/>
          <a:p>
            <a:fld id="{20BD22AB-2B72-4A5D-9149-A6B1E6B8852D}" type="slidenum">
              <a:rPr lang="en-US" smtClean="0"/>
              <a:pPr/>
              <a:t>42</a:t>
            </a:fld>
            <a:endParaRPr lang="en-US" dirty="0"/>
          </a:p>
        </p:txBody>
      </p:sp>
    </p:spTree>
    <p:extLst>
      <p:ext uri="{BB962C8B-B14F-4D97-AF65-F5344CB8AC3E}">
        <p14:creationId xmlns:p14="http://schemas.microsoft.com/office/powerpoint/2010/main" val="1056076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953074-E27E-C44D-8572-D1196B399693}"/>
              </a:ext>
            </a:extLst>
          </p:cNvPr>
          <p:cNvSpPr>
            <a:spLocks noGrp="1"/>
          </p:cNvSpPr>
          <p:nvPr>
            <p:ph type="sldNum" sz="quarter" idx="12"/>
          </p:nvPr>
        </p:nvSpPr>
        <p:spPr/>
        <p:txBody>
          <a:bodyPr/>
          <a:lstStyle/>
          <a:p>
            <a:pPr>
              <a:defRPr/>
            </a:pPr>
            <a:fld id="{6F98A4FE-7AA5-4883-A13D-312C77D48E8D}" type="slidenum">
              <a:rPr lang="en-US" smtClean="0"/>
              <a:pPr>
                <a:defRPr/>
              </a:pPr>
              <a:t>43</a:t>
            </a:fld>
            <a:endParaRPr lang="en-US" dirty="0"/>
          </a:p>
        </p:txBody>
      </p:sp>
      <p:sp>
        <p:nvSpPr>
          <p:cNvPr id="3" name="TextBox 2">
            <a:extLst>
              <a:ext uri="{FF2B5EF4-FFF2-40B4-BE49-F238E27FC236}">
                <a16:creationId xmlns:a16="http://schemas.microsoft.com/office/drawing/2014/main" id="{F472181E-4F4F-6141-98D8-9781753C5743}"/>
              </a:ext>
            </a:extLst>
          </p:cNvPr>
          <p:cNvSpPr txBox="1"/>
          <p:nvPr/>
        </p:nvSpPr>
        <p:spPr>
          <a:xfrm>
            <a:off x="1056876" y="1861181"/>
            <a:ext cx="10078247" cy="2308324"/>
          </a:xfrm>
          <a:prstGeom prst="rect">
            <a:avLst/>
          </a:prstGeom>
          <a:noFill/>
        </p:spPr>
        <p:txBody>
          <a:bodyPr wrap="square" rtlCol="0">
            <a:spAutoFit/>
          </a:bodyPr>
          <a:lstStyle/>
          <a:p>
            <a:pPr algn="ctr"/>
            <a:r>
              <a:rPr lang="en-US" sz="3600" dirty="0">
                <a:solidFill>
                  <a:srgbClr val="FFFF00"/>
                </a:solidFill>
                <a:latin typeface="Arial" panose="020B0604020202020204" pitchFamily="34" charset="0"/>
                <a:cs typeface="Arial" panose="020B0604020202020204" pitchFamily="34" charset="0"/>
              </a:rPr>
              <a:t>Article for Analysis</a:t>
            </a:r>
          </a:p>
          <a:p>
            <a:pPr algn="ctr"/>
            <a:endParaRPr lang="en-US" sz="2800" dirty="0">
              <a:solidFill>
                <a:srgbClr val="FFFF00"/>
              </a:solidFill>
              <a:latin typeface="Arial" panose="020B0604020202020204" pitchFamily="34" charset="0"/>
              <a:cs typeface="Arial" panose="020B0604020202020204" pitchFamily="34" charset="0"/>
            </a:endParaRPr>
          </a:p>
          <a:p>
            <a:r>
              <a:rPr lang="en-CA" sz="2000" b="0" i="0" dirty="0">
                <a:effectLst/>
                <a:latin typeface="Arial" panose="020B0604020202020204" pitchFamily="34" charset="0"/>
                <a:cs typeface="Arial" panose="020B0604020202020204" pitchFamily="34" charset="0"/>
              </a:rPr>
              <a:t>Ngo Cong-Lem. (2026). </a:t>
            </a:r>
            <a:r>
              <a:rPr lang="en-CA" sz="2000" b="0" i="0" dirty="0">
                <a:solidFill>
                  <a:srgbClr val="76D6FF"/>
                </a:solidFill>
                <a:effectLst/>
                <a:latin typeface="Arial" panose="020B0604020202020204" pitchFamily="34" charset="0"/>
                <a:cs typeface="Arial" panose="020B0604020202020204" pitchFamily="34" charset="0"/>
              </a:rPr>
              <a:t>“Is This Really Your Work?”: A Qualitative Study of Teacher-Led Interviews and Student Accountability in the Age of Generative AI.  </a:t>
            </a:r>
            <a:r>
              <a:rPr lang="en-CA" sz="2000" b="0" i="1" dirty="0">
                <a:effectLst/>
                <a:latin typeface="Arial" panose="020B0604020202020204" pitchFamily="34" charset="0"/>
                <a:cs typeface="Arial" panose="020B0604020202020204" pitchFamily="34" charset="0"/>
              </a:rPr>
              <a:t>Journal of Academic Ethics</a:t>
            </a:r>
            <a:r>
              <a:rPr lang="en-CA" sz="2000" b="0" i="0" dirty="0">
                <a:effectLst/>
                <a:latin typeface="Arial" panose="020B0604020202020204" pitchFamily="34" charset="0"/>
                <a:cs typeface="Arial" panose="020B0604020202020204" pitchFamily="34" charset="0"/>
              </a:rPr>
              <a:t>, </a:t>
            </a:r>
            <a:r>
              <a:rPr lang="en-CA" sz="2000" b="0" i="1" dirty="0">
                <a:effectLst/>
                <a:latin typeface="Arial" panose="020B0604020202020204" pitchFamily="34" charset="0"/>
                <a:cs typeface="Arial" panose="020B0604020202020204" pitchFamily="34" charset="0"/>
              </a:rPr>
              <a:t>24</a:t>
            </a:r>
            <a:r>
              <a:rPr lang="en-CA" sz="2000" b="0" i="0" dirty="0">
                <a:effectLst/>
                <a:latin typeface="Arial" panose="020B0604020202020204" pitchFamily="34" charset="0"/>
                <a:cs typeface="Arial" panose="020B0604020202020204" pitchFamily="34" charset="0"/>
              </a:rPr>
              <a:t>(1). </a:t>
            </a:r>
            <a:r>
              <a:rPr lang="en-CA" sz="2000" b="0" i="0" dirty="0">
                <a:effectLst/>
                <a:latin typeface="Arial" panose="020B0604020202020204" pitchFamily="34" charset="0"/>
                <a:cs typeface="Arial" panose="020B0604020202020204" pitchFamily="34" charset="0"/>
                <a:hlinkClick r:id="rId2"/>
              </a:rPr>
              <a:t>https://doi-org.twu.idm.oclc.org/10.1007/s10805-025-09704-1</a:t>
            </a:r>
            <a:endParaRPr lang="en-CA" sz="2000" b="0" i="0" dirty="0">
              <a:effectLst/>
              <a:latin typeface="Arial" panose="020B0604020202020204" pitchFamily="34" charset="0"/>
              <a:cs typeface="Arial" panose="020B0604020202020204" pitchFamily="34" charset="0"/>
            </a:endParaRPr>
          </a:p>
          <a:p>
            <a:endParaRPr lang="en-C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84631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E7904-B4CF-2279-4B7E-B8CCC3FE909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0E1A84-AEED-4E86-FC12-E3CFB5CE4F2A}"/>
              </a:ext>
            </a:extLst>
          </p:cNvPr>
          <p:cNvSpPr>
            <a:spLocks noGrp="1"/>
          </p:cNvSpPr>
          <p:nvPr>
            <p:ph type="sldNum" sz="quarter" idx="12"/>
          </p:nvPr>
        </p:nvSpPr>
        <p:spPr/>
        <p:txBody>
          <a:bodyPr/>
          <a:lstStyle/>
          <a:p>
            <a:pPr>
              <a:defRPr/>
            </a:pPr>
            <a:fld id="{6F98A4FE-7AA5-4883-A13D-312C77D48E8D}" type="slidenum">
              <a:rPr lang="en-US" smtClean="0"/>
              <a:pPr>
                <a:defRPr/>
              </a:pPr>
              <a:t>44</a:t>
            </a:fld>
            <a:endParaRPr lang="en-US" dirty="0"/>
          </a:p>
        </p:txBody>
      </p:sp>
      <p:sp>
        <p:nvSpPr>
          <p:cNvPr id="3" name="TextBox 2">
            <a:extLst>
              <a:ext uri="{FF2B5EF4-FFF2-40B4-BE49-F238E27FC236}">
                <a16:creationId xmlns:a16="http://schemas.microsoft.com/office/drawing/2014/main" id="{F5D84D32-E966-DBB8-6AEE-B503EAA3B900}"/>
              </a:ext>
            </a:extLst>
          </p:cNvPr>
          <p:cNvSpPr txBox="1"/>
          <p:nvPr/>
        </p:nvSpPr>
        <p:spPr>
          <a:xfrm>
            <a:off x="969790" y="1549253"/>
            <a:ext cx="10078247" cy="2739211"/>
          </a:xfrm>
          <a:prstGeom prst="rect">
            <a:avLst/>
          </a:prstGeom>
          <a:noFill/>
        </p:spPr>
        <p:txBody>
          <a:bodyPr wrap="square" rtlCol="0">
            <a:spAutoFit/>
          </a:bodyPr>
          <a:lstStyle/>
          <a:p>
            <a:pPr algn="ctr"/>
            <a:r>
              <a:rPr lang="en-US" sz="4800" dirty="0">
                <a:solidFill>
                  <a:srgbClr val="FFFF00"/>
                </a:solidFill>
                <a:latin typeface="Arial" panose="020B0604020202020204" pitchFamily="34" charset="0"/>
                <a:cs typeface="Arial" panose="020B0604020202020204" pitchFamily="34" charset="0"/>
              </a:rPr>
              <a:t>     Why this article?</a:t>
            </a:r>
          </a:p>
          <a:p>
            <a:pPr algn="ctr"/>
            <a:endParaRPr lang="en-US" sz="2800" dirty="0">
              <a:solidFill>
                <a:srgbClr val="FFFF00"/>
              </a:solidFill>
              <a:latin typeface="Arial" panose="020B0604020202020204" pitchFamily="34" charset="0"/>
              <a:cs typeface="Arial" panose="020B0604020202020204" pitchFamily="34" charset="0"/>
            </a:endParaRPr>
          </a:p>
          <a:p>
            <a:pPr marL="3200400" lvl="6"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currently relevant topic</a:t>
            </a:r>
          </a:p>
          <a:p>
            <a:pPr marL="3200400" lvl="6"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adult participants</a:t>
            </a:r>
          </a:p>
          <a:p>
            <a:pPr marL="3200400" lvl="6"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Non-native learners of English</a:t>
            </a:r>
          </a:p>
        </p:txBody>
      </p:sp>
    </p:spTree>
    <p:extLst>
      <p:ext uri="{BB962C8B-B14F-4D97-AF65-F5344CB8AC3E}">
        <p14:creationId xmlns:p14="http://schemas.microsoft.com/office/powerpoint/2010/main" val="30689679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462FA-9EB3-2C4C-BE49-1C13B91A10C0}"/>
              </a:ext>
            </a:extLst>
          </p:cNvPr>
          <p:cNvSpPr>
            <a:spLocks noGrp="1"/>
          </p:cNvSpPr>
          <p:nvPr>
            <p:ph type="title"/>
          </p:nvPr>
        </p:nvSpPr>
        <p:spPr/>
        <p:txBody>
          <a:bodyPr/>
          <a:lstStyle/>
          <a:p>
            <a:pPr algn="ctr"/>
            <a:r>
              <a:rPr lang="en-GB" b="1" dirty="0">
                <a:latin typeface="Arial" panose="020B0604020202020204" pitchFamily="34" charset="0"/>
                <a:cs typeface="Arial" panose="020B0604020202020204" pitchFamily="34" charset="0"/>
              </a:rPr>
              <a:t>Criterion #1: selecting the right </a:t>
            </a:r>
            <a:r>
              <a:rPr lang="en-GB" b="1" dirty="0">
                <a:solidFill>
                  <a:srgbClr val="76D6FF"/>
                </a:solidFill>
                <a:latin typeface="Arial" panose="020B0604020202020204" pitchFamily="34" charset="0"/>
                <a:cs typeface="Arial" panose="020B0604020202020204" pitchFamily="34" charset="0"/>
              </a:rPr>
              <a:t>research approach</a:t>
            </a:r>
            <a:endParaRPr lang="en-US" dirty="0">
              <a:solidFill>
                <a:srgbClr val="76D6FF"/>
              </a:solidFill>
            </a:endParaRPr>
          </a:p>
        </p:txBody>
      </p:sp>
      <p:graphicFrame>
        <p:nvGraphicFramePr>
          <p:cNvPr id="5" name="Content Placeholder 4">
            <a:extLst>
              <a:ext uri="{FF2B5EF4-FFF2-40B4-BE49-F238E27FC236}">
                <a16:creationId xmlns:a16="http://schemas.microsoft.com/office/drawing/2014/main" id="{5D607AD2-B6F3-6246-9F7C-84ED62C40C19}"/>
              </a:ext>
            </a:extLst>
          </p:cNvPr>
          <p:cNvGraphicFramePr>
            <a:graphicFrameLocks noGrp="1"/>
          </p:cNvGraphicFramePr>
          <p:nvPr>
            <p:ph idx="1"/>
            <p:extLst>
              <p:ext uri="{D42A27DB-BD31-4B8C-83A1-F6EECF244321}">
                <p14:modId xmlns:p14="http://schemas.microsoft.com/office/powerpoint/2010/main" val="1837738427"/>
              </p:ext>
            </p:extLst>
          </p:nvPr>
        </p:nvGraphicFramePr>
        <p:xfrm>
          <a:off x="702564" y="2218441"/>
          <a:ext cx="11075797" cy="798704"/>
        </p:xfrm>
        <a:graphic>
          <a:graphicData uri="http://schemas.openxmlformats.org/drawingml/2006/table">
            <a:tbl>
              <a:tblPr firstRow="1" bandRow="1">
                <a:tableStyleId>{5C22544A-7EE6-4342-B048-85BDC9FD1C3A}</a:tableStyleId>
              </a:tblPr>
              <a:tblGrid>
                <a:gridCol w="9334065">
                  <a:extLst>
                    <a:ext uri="{9D8B030D-6E8A-4147-A177-3AD203B41FA5}">
                      <a16:colId xmlns:a16="http://schemas.microsoft.com/office/drawing/2014/main" val="3686406770"/>
                    </a:ext>
                  </a:extLst>
                </a:gridCol>
                <a:gridCol w="1741732">
                  <a:extLst>
                    <a:ext uri="{9D8B030D-6E8A-4147-A177-3AD203B41FA5}">
                      <a16:colId xmlns:a16="http://schemas.microsoft.com/office/drawing/2014/main" val="3565834121"/>
                    </a:ext>
                  </a:extLst>
                </a:gridCol>
              </a:tblGrid>
              <a:tr h="798704">
                <a:tc>
                  <a:txBody>
                    <a:bodyPr/>
                    <a:lstStyle/>
                    <a:p>
                      <a:r>
                        <a:rPr lang="en-US" sz="1800" b="0" dirty="0">
                          <a:solidFill>
                            <a:srgbClr val="FFFF00"/>
                          </a:solidFill>
                          <a:latin typeface="Arial" panose="020B0604020202020204" pitchFamily="34" charset="0"/>
                          <a:cs typeface="Arial" panose="020B0604020202020204" pitchFamily="34" charset="0"/>
                        </a:rPr>
                        <a:t>A naturalistic study appears well suited for this study.</a:t>
                      </a:r>
                    </a:p>
                  </a:txBody>
                  <a:tcPr anchor="ctr">
                    <a:noFill/>
                  </a:tcPr>
                </a:tc>
                <a:tc>
                  <a:txBody>
                    <a:bodyPr/>
                    <a:lstStyle/>
                    <a:p>
                      <a:pPr algn="ctr"/>
                      <a:r>
                        <a:rPr lang="en-US" sz="1600" b="0" dirty="0">
                          <a:solidFill>
                            <a:schemeClr val="tx1"/>
                          </a:solidFill>
                          <a:latin typeface="Arial" panose="020B0604020202020204" pitchFamily="34" charset="0"/>
                          <a:cs typeface="Arial" panose="020B0604020202020204" pitchFamily="34" charset="0"/>
                        </a:rPr>
                        <a:t>Yes</a:t>
                      </a:r>
                    </a:p>
                  </a:txBody>
                  <a:tcPr anchor="ctr">
                    <a:noFill/>
                  </a:tcPr>
                </a:tc>
                <a:extLst>
                  <a:ext uri="{0D108BD9-81ED-4DB2-BD59-A6C34878D82A}">
                    <a16:rowId xmlns:a16="http://schemas.microsoft.com/office/drawing/2014/main" val="1868213005"/>
                  </a:ext>
                </a:extLst>
              </a:tr>
            </a:tbl>
          </a:graphicData>
        </a:graphic>
      </p:graphicFrame>
      <p:sp>
        <p:nvSpPr>
          <p:cNvPr id="4" name="Slide Number Placeholder 3">
            <a:extLst>
              <a:ext uri="{FF2B5EF4-FFF2-40B4-BE49-F238E27FC236}">
                <a16:creationId xmlns:a16="http://schemas.microsoft.com/office/drawing/2014/main" id="{95693DC9-E16E-B645-8C86-72B9EBA66066}"/>
              </a:ext>
            </a:extLst>
          </p:cNvPr>
          <p:cNvSpPr>
            <a:spLocks noGrp="1"/>
          </p:cNvSpPr>
          <p:nvPr>
            <p:ph type="sldNum" sz="quarter" idx="12"/>
          </p:nvPr>
        </p:nvSpPr>
        <p:spPr/>
        <p:txBody>
          <a:bodyPr/>
          <a:lstStyle/>
          <a:p>
            <a:fld id="{F813876B-78D8-4C78-B9F2-9F00AEAFA7D6}" type="slidenum">
              <a:rPr lang="en-US" smtClean="0"/>
              <a:pPr/>
              <a:t>45</a:t>
            </a:fld>
            <a:endParaRPr lang="en-US" dirty="0"/>
          </a:p>
        </p:txBody>
      </p:sp>
      <p:sp>
        <p:nvSpPr>
          <p:cNvPr id="3" name="TextBox 2">
            <a:extLst>
              <a:ext uri="{FF2B5EF4-FFF2-40B4-BE49-F238E27FC236}">
                <a16:creationId xmlns:a16="http://schemas.microsoft.com/office/drawing/2014/main" id="{1BD013AA-97E1-927F-9114-1E7C427F8836}"/>
              </a:ext>
            </a:extLst>
          </p:cNvPr>
          <p:cNvSpPr txBox="1"/>
          <p:nvPr/>
        </p:nvSpPr>
        <p:spPr>
          <a:xfrm>
            <a:off x="934948" y="4335694"/>
            <a:ext cx="184731" cy="369332"/>
          </a:xfrm>
          <a:prstGeom prst="rect">
            <a:avLst/>
          </a:prstGeom>
          <a:noFill/>
        </p:spPr>
        <p:txBody>
          <a:bodyPr wrap="none" rtlCol="0">
            <a:spAutoFit/>
          </a:bodyPr>
          <a:lstStyle/>
          <a:p>
            <a:endParaRPr lang="en-US" dirty="0"/>
          </a:p>
        </p:txBody>
      </p:sp>
      <p:graphicFrame>
        <p:nvGraphicFramePr>
          <p:cNvPr id="7" name="Table 6">
            <a:extLst>
              <a:ext uri="{FF2B5EF4-FFF2-40B4-BE49-F238E27FC236}">
                <a16:creationId xmlns:a16="http://schemas.microsoft.com/office/drawing/2014/main" id="{9C638548-9CC1-77C3-9A8A-39DDF2933F9D}"/>
              </a:ext>
            </a:extLst>
          </p:cNvPr>
          <p:cNvGraphicFramePr>
            <a:graphicFrameLocks noGrp="1"/>
          </p:cNvGraphicFramePr>
          <p:nvPr>
            <p:extLst>
              <p:ext uri="{D42A27DB-BD31-4B8C-83A1-F6EECF244321}">
                <p14:modId xmlns:p14="http://schemas.microsoft.com/office/powerpoint/2010/main" val="3394045257"/>
              </p:ext>
            </p:extLst>
          </p:nvPr>
        </p:nvGraphicFramePr>
        <p:xfrm>
          <a:off x="702565" y="3588850"/>
          <a:ext cx="11075796" cy="1097280"/>
        </p:xfrm>
        <a:graphic>
          <a:graphicData uri="http://schemas.openxmlformats.org/drawingml/2006/table">
            <a:tbl>
              <a:tblPr firstRow="1" bandRow="1">
                <a:tableStyleId>{5C22544A-7EE6-4342-B048-85BDC9FD1C3A}</a:tableStyleId>
              </a:tblPr>
              <a:tblGrid>
                <a:gridCol w="11075796">
                  <a:extLst>
                    <a:ext uri="{9D8B030D-6E8A-4147-A177-3AD203B41FA5}">
                      <a16:colId xmlns:a16="http://schemas.microsoft.com/office/drawing/2014/main" val="3121857055"/>
                    </a:ext>
                  </a:extLst>
                </a:gridCol>
              </a:tblGrid>
              <a:tr h="731932">
                <a:tc>
                  <a:txBody>
                    <a:bodyPr/>
                    <a:lstStyle/>
                    <a:p>
                      <a:r>
                        <a:rPr lang="en-US" sz="1600" dirty="0">
                          <a:solidFill>
                            <a:schemeClr val="tx2"/>
                          </a:solidFill>
                          <a:latin typeface="Arial" panose="020B0604020202020204" pitchFamily="34" charset="0"/>
                          <a:cs typeface="Arial" panose="020B0604020202020204" pitchFamily="34" charset="0"/>
                        </a:rPr>
                        <a:t>Reason.</a:t>
                      </a:r>
                    </a:p>
                    <a:p>
                      <a:endParaRPr lang="en-US" sz="1400" dirty="0">
                        <a:solidFill>
                          <a:srgbClr val="FFFF00"/>
                        </a:solidFill>
                        <a:latin typeface="Arial" panose="020B0604020202020204" pitchFamily="34" charset="0"/>
                        <a:cs typeface="Arial" panose="020B0604020202020204" pitchFamily="34" charset="0"/>
                      </a:endParaRPr>
                    </a:p>
                    <a:p>
                      <a:r>
                        <a:rPr lang="en-US" sz="1800" b="0" dirty="0">
                          <a:solidFill>
                            <a:schemeClr val="tx1"/>
                          </a:solidFill>
                          <a:latin typeface="Arial" panose="020B0604020202020204" pitchFamily="34" charset="0"/>
                          <a:cs typeface="Arial" panose="020B0604020202020204" pitchFamily="34" charset="0"/>
                        </a:rPr>
                        <a:t>Such an approach allows an opportunity for in-depth, reflective analysis of students’ use of AI for completing writing assignments.</a:t>
                      </a:r>
                    </a:p>
                  </a:txBody>
                  <a:tcPr anchor="ctr">
                    <a:noFill/>
                  </a:tcPr>
                </a:tc>
                <a:extLst>
                  <a:ext uri="{0D108BD9-81ED-4DB2-BD59-A6C34878D82A}">
                    <a16:rowId xmlns:a16="http://schemas.microsoft.com/office/drawing/2014/main" val="1971021654"/>
                  </a:ext>
                </a:extLst>
              </a:tr>
            </a:tbl>
          </a:graphicData>
        </a:graphic>
      </p:graphicFrame>
    </p:spTree>
    <p:extLst>
      <p:ext uri="{BB962C8B-B14F-4D97-AF65-F5344CB8AC3E}">
        <p14:creationId xmlns:p14="http://schemas.microsoft.com/office/powerpoint/2010/main" val="141849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462FA-9EB3-2C4C-BE49-1C13B91A10C0}"/>
              </a:ext>
            </a:extLst>
          </p:cNvPr>
          <p:cNvSpPr>
            <a:spLocks noGrp="1"/>
          </p:cNvSpPr>
          <p:nvPr>
            <p:ph type="title"/>
          </p:nvPr>
        </p:nvSpPr>
        <p:spPr>
          <a:xfrm>
            <a:off x="838199" y="511431"/>
            <a:ext cx="10515600" cy="1325563"/>
          </a:xfrm>
        </p:spPr>
        <p:txBody>
          <a:bodyPr/>
          <a:lstStyle/>
          <a:p>
            <a:pPr algn="ctr"/>
            <a:r>
              <a:rPr lang="en-GB" b="1" dirty="0">
                <a:latin typeface="Arial" panose="020B0604020202020204" pitchFamily="34" charset="0"/>
                <a:cs typeface="Arial" panose="020B0604020202020204" pitchFamily="34" charset="0"/>
              </a:rPr>
              <a:t>Criterion #2: selecting the right </a:t>
            </a:r>
            <a:r>
              <a:rPr lang="en-GB" b="1" dirty="0">
                <a:solidFill>
                  <a:srgbClr val="76D6FF"/>
                </a:solidFill>
                <a:latin typeface="Arial" panose="020B0604020202020204" pitchFamily="34" charset="0"/>
                <a:cs typeface="Arial" panose="020B0604020202020204" pitchFamily="34" charset="0"/>
              </a:rPr>
              <a:t>research design</a:t>
            </a:r>
            <a:endParaRPr lang="en-US" dirty="0">
              <a:solidFill>
                <a:srgbClr val="76D6FF"/>
              </a:solidFill>
            </a:endParaRPr>
          </a:p>
        </p:txBody>
      </p:sp>
      <p:graphicFrame>
        <p:nvGraphicFramePr>
          <p:cNvPr id="5" name="Content Placeholder 4">
            <a:extLst>
              <a:ext uri="{FF2B5EF4-FFF2-40B4-BE49-F238E27FC236}">
                <a16:creationId xmlns:a16="http://schemas.microsoft.com/office/drawing/2014/main" id="{5D607AD2-B6F3-6246-9F7C-84ED62C40C19}"/>
              </a:ext>
            </a:extLst>
          </p:cNvPr>
          <p:cNvGraphicFramePr>
            <a:graphicFrameLocks noGrp="1"/>
          </p:cNvGraphicFramePr>
          <p:nvPr>
            <p:ph idx="1"/>
            <p:extLst>
              <p:ext uri="{D42A27DB-BD31-4B8C-83A1-F6EECF244321}">
                <p14:modId xmlns:p14="http://schemas.microsoft.com/office/powerpoint/2010/main" val="2923958760"/>
              </p:ext>
            </p:extLst>
          </p:nvPr>
        </p:nvGraphicFramePr>
        <p:xfrm>
          <a:off x="1454117" y="2368583"/>
          <a:ext cx="9283764" cy="798704"/>
        </p:xfrm>
        <a:graphic>
          <a:graphicData uri="http://schemas.openxmlformats.org/drawingml/2006/table">
            <a:tbl>
              <a:tblPr firstRow="1" bandRow="1">
                <a:tableStyleId>{5C22544A-7EE6-4342-B048-85BDC9FD1C3A}</a:tableStyleId>
              </a:tblPr>
              <a:tblGrid>
                <a:gridCol w="7972912">
                  <a:extLst>
                    <a:ext uri="{9D8B030D-6E8A-4147-A177-3AD203B41FA5}">
                      <a16:colId xmlns:a16="http://schemas.microsoft.com/office/drawing/2014/main" val="3686406770"/>
                    </a:ext>
                  </a:extLst>
                </a:gridCol>
                <a:gridCol w="1310852">
                  <a:extLst>
                    <a:ext uri="{9D8B030D-6E8A-4147-A177-3AD203B41FA5}">
                      <a16:colId xmlns:a16="http://schemas.microsoft.com/office/drawing/2014/main" val="3565834121"/>
                    </a:ext>
                  </a:extLst>
                </a:gridCol>
              </a:tblGrid>
              <a:tr h="798704">
                <a:tc>
                  <a:txBody>
                    <a:bodyPr/>
                    <a:lstStyle/>
                    <a:p>
                      <a:r>
                        <a:rPr lang="en-US" sz="1600" b="0" dirty="0">
                          <a:solidFill>
                            <a:srgbClr val="FFFF00"/>
                          </a:solidFill>
                          <a:latin typeface="Arial" panose="020B0604020202020204" pitchFamily="34" charset="0"/>
                          <a:cs typeface="Arial" panose="020B0604020202020204" pitchFamily="34" charset="0"/>
                        </a:rPr>
                        <a:t>The research design selected appears to be the most suitable choice for the study.</a:t>
                      </a:r>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Arial" panose="020B0604020202020204" pitchFamily="34" charset="0"/>
                          <a:cs typeface="Arial" panose="020B0604020202020204" pitchFamily="34" charset="0"/>
                        </a:rPr>
                        <a:t>Yes.</a:t>
                      </a:r>
                    </a:p>
                  </a:txBody>
                  <a:tcPr anchor="ctr">
                    <a:noFill/>
                  </a:tcPr>
                </a:tc>
                <a:extLst>
                  <a:ext uri="{0D108BD9-81ED-4DB2-BD59-A6C34878D82A}">
                    <a16:rowId xmlns:a16="http://schemas.microsoft.com/office/drawing/2014/main" val="1868213005"/>
                  </a:ext>
                </a:extLst>
              </a:tr>
            </a:tbl>
          </a:graphicData>
        </a:graphic>
      </p:graphicFrame>
      <p:sp>
        <p:nvSpPr>
          <p:cNvPr id="4" name="Slide Number Placeholder 3">
            <a:extLst>
              <a:ext uri="{FF2B5EF4-FFF2-40B4-BE49-F238E27FC236}">
                <a16:creationId xmlns:a16="http://schemas.microsoft.com/office/drawing/2014/main" id="{95693DC9-E16E-B645-8C86-72B9EBA66066}"/>
              </a:ext>
            </a:extLst>
          </p:cNvPr>
          <p:cNvSpPr>
            <a:spLocks noGrp="1"/>
          </p:cNvSpPr>
          <p:nvPr>
            <p:ph type="sldNum" sz="quarter" idx="12"/>
          </p:nvPr>
        </p:nvSpPr>
        <p:spPr/>
        <p:txBody>
          <a:bodyPr/>
          <a:lstStyle/>
          <a:p>
            <a:fld id="{F813876B-78D8-4C78-B9F2-9F00AEAFA7D6}" type="slidenum">
              <a:rPr lang="en-US" smtClean="0"/>
              <a:pPr/>
              <a:t>46</a:t>
            </a:fld>
            <a:endParaRPr lang="en-US" dirty="0"/>
          </a:p>
        </p:txBody>
      </p:sp>
      <p:graphicFrame>
        <p:nvGraphicFramePr>
          <p:cNvPr id="6" name="Table 5">
            <a:extLst>
              <a:ext uri="{FF2B5EF4-FFF2-40B4-BE49-F238E27FC236}">
                <a16:creationId xmlns:a16="http://schemas.microsoft.com/office/drawing/2014/main" id="{4DADD143-630C-D7CC-0CC0-678883A83A97}"/>
              </a:ext>
            </a:extLst>
          </p:cNvPr>
          <p:cNvGraphicFramePr>
            <a:graphicFrameLocks noGrp="1"/>
          </p:cNvGraphicFramePr>
          <p:nvPr>
            <p:extLst>
              <p:ext uri="{D42A27DB-BD31-4B8C-83A1-F6EECF244321}">
                <p14:modId xmlns:p14="http://schemas.microsoft.com/office/powerpoint/2010/main" val="2648901268"/>
              </p:ext>
            </p:extLst>
          </p:nvPr>
        </p:nvGraphicFramePr>
        <p:xfrm>
          <a:off x="1454117" y="3540413"/>
          <a:ext cx="9283764" cy="1066800"/>
        </p:xfrm>
        <a:graphic>
          <a:graphicData uri="http://schemas.openxmlformats.org/drawingml/2006/table">
            <a:tbl>
              <a:tblPr firstRow="1" bandRow="1">
                <a:tableStyleId>{5C22544A-7EE6-4342-B048-85BDC9FD1C3A}</a:tableStyleId>
              </a:tblPr>
              <a:tblGrid>
                <a:gridCol w="9283764">
                  <a:extLst>
                    <a:ext uri="{9D8B030D-6E8A-4147-A177-3AD203B41FA5}">
                      <a16:colId xmlns:a16="http://schemas.microsoft.com/office/drawing/2014/main" val="2050335330"/>
                    </a:ext>
                  </a:extLst>
                </a:gridCol>
              </a:tblGrid>
              <a:tr h="466508">
                <a:tc>
                  <a:txBody>
                    <a:bodyPr/>
                    <a:lstStyle/>
                    <a:p>
                      <a:r>
                        <a:rPr lang="en-US" sz="1600" b="1" dirty="0">
                          <a:solidFill>
                            <a:schemeClr val="tx2"/>
                          </a:solidFill>
                          <a:latin typeface="Arial" panose="020B0604020202020204" pitchFamily="34" charset="0"/>
                          <a:cs typeface="Arial" panose="020B0604020202020204" pitchFamily="34" charset="0"/>
                        </a:rPr>
                        <a:t>Reason.</a:t>
                      </a:r>
                    </a:p>
                    <a:p>
                      <a:endParaRPr lang="en-US" sz="1200" dirty="0">
                        <a:solidFill>
                          <a:srgbClr val="FFFF00"/>
                        </a:solidFill>
                        <a:latin typeface="Arial" panose="020B0604020202020204" pitchFamily="34" charset="0"/>
                        <a:cs typeface="Arial" panose="020B0604020202020204" pitchFamily="34" charset="0"/>
                      </a:endParaRPr>
                    </a:p>
                    <a:p>
                      <a:r>
                        <a:rPr lang="en-CA" sz="1800" b="0" dirty="0">
                          <a:latin typeface="Arial" panose="020B0604020202020204" pitchFamily="34" charset="0"/>
                          <a:cs typeface="Arial" panose="020B0604020202020204" pitchFamily="34" charset="0"/>
                        </a:rPr>
                        <a:t>The researcher’s goal was to </a:t>
                      </a:r>
                      <a:r>
                        <a:rPr lang="en-CA" sz="1800" b="1" dirty="0">
                          <a:solidFill>
                            <a:srgbClr val="FFC000"/>
                          </a:solidFill>
                          <a:latin typeface="Arial" panose="020B0604020202020204" pitchFamily="34" charset="0"/>
                          <a:cs typeface="Arial" panose="020B0604020202020204" pitchFamily="34" charset="0"/>
                        </a:rPr>
                        <a:t>"explore how teacher-led interviews may foster ethical awareness, critical thinking, and academic accountability in MA-level coursework.”</a:t>
                      </a:r>
                      <a:endParaRPr lang="en-US" sz="1800" b="1" dirty="0">
                        <a:solidFill>
                          <a:srgbClr val="FFC000"/>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253284483"/>
                  </a:ext>
                </a:extLst>
              </a:tr>
            </a:tbl>
          </a:graphicData>
        </a:graphic>
      </p:graphicFrame>
    </p:spTree>
    <p:extLst>
      <p:ext uri="{BB962C8B-B14F-4D97-AF65-F5344CB8AC3E}">
        <p14:creationId xmlns:p14="http://schemas.microsoft.com/office/powerpoint/2010/main" val="319211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462FA-9EB3-2C4C-BE49-1C13B91A10C0}"/>
              </a:ext>
            </a:extLst>
          </p:cNvPr>
          <p:cNvSpPr>
            <a:spLocks noGrp="1"/>
          </p:cNvSpPr>
          <p:nvPr>
            <p:ph type="title"/>
          </p:nvPr>
        </p:nvSpPr>
        <p:spPr>
          <a:xfrm>
            <a:off x="838199" y="511431"/>
            <a:ext cx="10515600" cy="1325563"/>
          </a:xfrm>
        </p:spPr>
        <p:txBody>
          <a:bodyPr>
            <a:noAutofit/>
          </a:bodyPr>
          <a:lstStyle/>
          <a:p>
            <a:r>
              <a:rPr lang="en-GB" sz="3600" b="1" dirty="0">
                <a:latin typeface="Arial" panose="020B0604020202020204" pitchFamily="34" charset="0"/>
                <a:ea typeface="Times New Roman" panose="02020603050405020304" pitchFamily="18" charset="0"/>
                <a:cs typeface="Arial" panose="020B0604020202020204" pitchFamily="34" charset="0"/>
              </a:rPr>
              <a:t>Criterion #3: displaying thorough </a:t>
            </a:r>
            <a:r>
              <a:rPr lang="en-GB" sz="3600" b="1" dirty="0">
                <a:solidFill>
                  <a:srgbClr val="76D6FF"/>
                </a:solidFill>
                <a:latin typeface="Arial" panose="020B0604020202020204" pitchFamily="34" charset="0"/>
                <a:ea typeface="Times New Roman" panose="02020603050405020304" pitchFamily="18" charset="0"/>
                <a:cs typeface="Arial" panose="020B0604020202020204" pitchFamily="34" charset="0"/>
              </a:rPr>
              <a:t>knowledge of relevant theory and research</a:t>
            </a:r>
            <a:r>
              <a:rPr lang="en-GB" sz="3600" b="1" dirty="0">
                <a:latin typeface="Arial" panose="020B0604020202020204" pitchFamily="34" charset="0"/>
                <a:ea typeface="Times New Roman" panose="02020603050405020304" pitchFamily="18" charset="0"/>
                <a:cs typeface="Arial" panose="020B0604020202020204" pitchFamily="34" charset="0"/>
              </a:rPr>
              <a:t> pertaining to the research topic</a:t>
            </a:r>
            <a:endParaRPr lang="en-CA" sz="3600" dirty="0">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5" name="Content Placeholder 4">
            <a:extLst>
              <a:ext uri="{FF2B5EF4-FFF2-40B4-BE49-F238E27FC236}">
                <a16:creationId xmlns:a16="http://schemas.microsoft.com/office/drawing/2014/main" id="{5D607AD2-B6F3-6246-9F7C-84ED62C40C19}"/>
              </a:ext>
            </a:extLst>
          </p:cNvPr>
          <p:cNvGraphicFramePr>
            <a:graphicFrameLocks noGrp="1"/>
          </p:cNvGraphicFramePr>
          <p:nvPr>
            <p:ph idx="1"/>
            <p:extLst>
              <p:ext uri="{D42A27DB-BD31-4B8C-83A1-F6EECF244321}">
                <p14:modId xmlns:p14="http://schemas.microsoft.com/office/powerpoint/2010/main" val="1145163099"/>
              </p:ext>
            </p:extLst>
          </p:nvPr>
        </p:nvGraphicFramePr>
        <p:xfrm>
          <a:off x="766572" y="2565913"/>
          <a:ext cx="10786871" cy="798704"/>
        </p:xfrm>
        <a:graphic>
          <a:graphicData uri="http://schemas.openxmlformats.org/drawingml/2006/table">
            <a:tbl>
              <a:tblPr firstRow="1" bandRow="1">
                <a:tableStyleId>{5C22544A-7EE6-4342-B048-85BDC9FD1C3A}</a:tableStyleId>
              </a:tblPr>
              <a:tblGrid>
                <a:gridCol w="9389799">
                  <a:extLst>
                    <a:ext uri="{9D8B030D-6E8A-4147-A177-3AD203B41FA5}">
                      <a16:colId xmlns:a16="http://schemas.microsoft.com/office/drawing/2014/main" val="3686406770"/>
                    </a:ext>
                  </a:extLst>
                </a:gridCol>
                <a:gridCol w="1397072">
                  <a:extLst>
                    <a:ext uri="{9D8B030D-6E8A-4147-A177-3AD203B41FA5}">
                      <a16:colId xmlns:a16="http://schemas.microsoft.com/office/drawing/2014/main" val="3565834121"/>
                    </a:ext>
                  </a:extLst>
                </a:gridCol>
              </a:tblGrid>
              <a:tr h="798704">
                <a:tc>
                  <a:txBody>
                    <a:bodyPr/>
                    <a:lstStyle/>
                    <a:p>
                      <a:r>
                        <a:rPr lang="en-US" sz="1600" b="0" dirty="0">
                          <a:solidFill>
                            <a:srgbClr val="FFFF00"/>
                          </a:solidFill>
                          <a:latin typeface="Arial" panose="020B0604020202020204" pitchFamily="34" charset="0"/>
                          <a:cs typeface="Arial" panose="020B0604020202020204" pitchFamily="34" charset="0"/>
                        </a:rPr>
                        <a:t>The literature review indicates a thorough knowledge of the relevant theory/</a:t>
                      </a:r>
                      <a:r>
                        <a:rPr lang="en-US" sz="1600" b="0" dirty="0" err="1">
                          <a:solidFill>
                            <a:srgbClr val="FFFF00"/>
                          </a:solidFill>
                          <a:latin typeface="Arial" panose="020B0604020202020204" pitchFamily="34" charset="0"/>
                          <a:cs typeface="Arial" panose="020B0604020202020204" pitchFamily="34" charset="0"/>
                        </a:rPr>
                        <a:t>ies</a:t>
                      </a:r>
                      <a:r>
                        <a:rPr lang="en-US" sz="1600" b="0" dirty="0">
                          <a:solidFill>
                            <a:srgbClr val="FFFF00"/>
                          </a:solidFill>
                          <a:latin typeface="Arial" panose="020B0604020202020204" pitchFamily="34" charset="0"/>
                          <a:cs typeface="Arial" panose="020B0604020202020204" pitchFamily="34" charset="0"/>
                        </a:rPr>
                        <a:t> and previous research studies undertaken pertaining to the research topic.</a:t>
                      </a:r>
                    </a:p>
                  </a:txBody>
                  <a:tcPr anchor="ctr">
                    <a:noFill/>
                  </a:tcPr>
                </a:tc>
                <a:tc>
                  <a:txBody>
                    <a:bodyPr/>
                    <a:lstStyle/>
                    <a:p>
                      <a:pPr algn="ctr"/>
                      <a:r>
                        <a:rPr lang="en-US" sz="1800" b="0" dirty="0">
                          <a:latin typeface="Arial" panose="020B0604020202020204" pitchFamily="34" charset="0"/>
                          <a:cs typeface="Arial" panose="020B0604020202020204" pitchFamily="34" charset="0"/>
                        </a:rPr>
                        <a:t>Yes</a:t>
                      </a:r>
                    </a:p>
                  </a:txBody>
                  <a:tcPr anchor="ctr">
                    <a:noFill/>
                  </a:tcPr>
                </a:tc>
                <a:extLst>
                  <a:ext uri="{0D108BD9-81ED-4DB2-BD59-A6C34878D82A}">
                    <a16:rowId xmlns:a16="http://schemas.microsoft.com/office/drawing/2014/main" val="1868213005"/>
                  </a:ext>
                </a:extLst>
              </a:tr>
            </a:tbl>
          </a:graphicData>
        </a:graphic>
      </p:graphicFrame>
      <p:sp>
        <p:nvSpPr>
          <p:cNvPr id="4" name="Slide Number Placeholder 3">
            <a:extLst>
              <a:ext uri="{FF2B5EF4-FFF2-40B4-BE49-F238E27FC236}">
                <a16:creationId xmlns:a16="http://schemas.microsoft.com/office/drawing/2014/main" id="{95693DC9-E16E-B645-8C86-72B9EBA66066}"/>
              </a:ext>
            </a:extLst>
          </p:cNvPr>
          <p:cNvSpPr>
            <a:spLocks noGrp="1"/>
          </p:cNvSpPr>
          <p:nvPr>
            <p:ph type="sldNum" sz="quarter" idx="12"/>
          </p:nvPr>
        </p:nvSpPr>
        <p:spPr/>
        <p:txBody>
          <a:bodyPr/>
          <a:lstStyle/>
          <a:p>
            <a:fld id="{F813876B-78D8-4C78-B9F2-9F00AEAFA7D6}" type="slidenum">
              <a:rPr lang="en-US" smtClean="0"/>
              <a:pPr/>
              <a:t>47</a:t>
            </a:fld>
            <a:endParaRPr lang="en-US" dirty="0"/>
          </a:p>
        </p:txBody>
      </p:sp>
      <p:graphicFrame>
        <p:nvGraphicFramePr>
          <p:cNvPr id="6" name="Table 5">
            <a:extLst>
              <a:ext uri="{FF2B5EF4-FFF2-40B4-BE49-F238E27FC236}">
                <a16:creationId xmlns:a16="http://schemas.microsoft.com/office/drawing/2014/main" id="{EEFE93B7-0367-742E-2D70-0684247D2D6B}"/>
              </a:ext>
            </a:extLst>
          </p:cNvPr>
          <p:cNvGraphicFramePr>
            <a:graphicFrameLocks noGrp="1"/>
          </p:cNvGraphicFramePr>
          <p:nvPr>
            <p:extLst>
              <p:ext uri="{D42A27DB-BD31-4B8C-83A1-F6EECF244321}">
                <p14:modId xmlns:p14="http://schemas.microsoft.com/office/powerpoint/2010/main" val="3329296235"/>
              </p:ext>
            </p:extLst>
          </p:nvPr>
        </p:nvGraphicFramePr>
        <p:xfrm>
          <a:off x="702565" y="3845496"/>
          <a:ext cx="10876410" cy="1310640"/>
        </p:xfrm>
        <a:graphic>
          <a:graphicData uri="http://schemas.openxmlformats.org/drawingml/2006/table">
            <a:tbl>
              <a:tblPr firstRow="1" bandRow="1">
                <a:tableStyleId>{5C22544A-7EE6-4342-B048-85BDC9FD1C3A}</a:tableStyleId>
              </a:tblPr>
              <a:tblGrid>
                <a:gridCol w="10876410">
                  <a:extLst>
                    <a:ext uri="{9D8B030D-6E8A-4147-A177-3AD203B41FA5}">
                      <a16:colId xmlns:a16="http://schemas.microsoft.com/office/drawing/2014/main" val="2231052469"/>
                    </a:ext>
                  </a:extLst>
                </a:gridCol>
              </a:tblGrid>
              <a:tr h="890892">
                <a:tc>
                  <a:txBody>
                    <a:bodyPr/>
                    <a:lstStyle/>
                    <a:p>
                      <a:r>
                        <a:rPr lang="en-US" sz="1600" dirty="0">
                          <a:solidFill>
                            <a:srgbClr val="FFFF00"/>
                          </a:solidFill>
                          <a:latin typeface="Arial" panose="020B0604020202020204" pitchFamily="34" charset="0"/>
                          <a:cs typeface="Arial" panose="020B0604020202020204" pitchFamily="34" charset="0"/>
                        </a:rPr>
                        <a:t>Reason.</a:t>
                      </a:r>
                    </a:p>
                    <a:p>
                      <a:endParaRPr lang="en-US" sz="1600" dirty="0">
                        <a:solidFill>
                          <a:srgbClr val="FFFF00"/>
                        </a:solidFill>
                        <a:latin typeface="Arial" panose="020B0604020202020204" pitchFamily="34" charset="0"/>
                        <a:cs typeface="Arial" panose="020B0604020202020204" pitchFamily="34" charset="0"/>
                      </a:endParaRPr>
                    </a:p>
                    <a:p>
                      <a:r>
                        <a:rPr lang="en-US" sz="1600" b="0" dirty="0">
                          <a:solidFill>
                            <a:srgbClr val="00FDFF"/>
                          </a:solidFill>
                          <a:latin typeface="Arial" panose="020B0604020202020204" pitchFamily="34" charset="0"/>
                          <a:cs typeface="Arial" panose="020B0604020202020204" pitchFamily="34" charset="0"/>
                        </a:rPr>
                        <a:t>The literature review showed the researcher’s understanding of the ethical issues regarding the use of AI in higher ed. for completing writing assignments, as the value of interviews as a research tool, and of the research gap into which this particular study fits well.</a:t>
                      </a:r>
                    </a:p>
                  </a:txBody>
                  <a:tcPr>
                    <a:noFill/>
                  </a:tcPr>
                </a:tc>
                <a:extLst>
                  <a:ext uri="{0D108BD9-81ED-4DB2-BD59-A6C34878D82A}">
                    <a16:rowId xmlns:a16="http://schemas.microsoft.com/office/drawing/2014/main" val="1921838570"/>
                  </a:ext>
                </a:extLst>
              </a:tr>
            </a:tbl>
          </a:graphicData>
        </a:graphic>
      </p:graphicFrame>
    </p:spTree>
    <p:extLst>
      <p:ext uri="{BB962C8B-B14F-4D97-AF65-F5344CB8AC3E}">
        <p14:creationId xmlns:p14="http://schemas.microsoft.com/office/powerpoint/2010/main" val="348101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462FA-9EB3-2C4C-BE49-1C13B91A10C0}"/>
              </a:ext>
            </a:extLst>
          </p:cNvPr>
          <p:cNvSpPr>
            <a:spLocks noGrp="1"/>
          </p:cNvSpPr>
          <p:nvPr>
            <p:ph type="title"/>
          </p:nvPr>
        </p:nvSpPr>
        <p:spPr>
          <a:xfrm>
            <a:off x="838199" y="333632"/>
            <a:ext cx="11108269" cy="1081640"/>
          </a:xfrm>
        </p:spPr>
        <p:txBody>
          <a:bodyPr>
            <a:noAutofit/>
          </a:bodyPr>
          <a:lstStyle/>
          <a:p>
            <a:r>
              <a:rPr lang="en-GB" sz="3200" b="1" dirty="0">
                <a:solidFill>
                  <a:schemeClr val="tx1"/>
                </a:solidFill>
                <a:latin typeface="Arial" panose="020B0604020202020204" pitchFamily="34" charset="0"/>
                <a:cs typeface="Arial" panose="020B0604020202020204" pitchFamily="34" charset="0"/>
              </a:rPr>
              <a:t>Criterion #4: stating an </a:t>
            </a:r>
            <a:r>
              <a:rPr lang="en-GB" sz="3200" b="1" dirty="0">
                <a:solidFill>
                  <a:srgbClr val="76D6FF"/>
                </a:solidFill>
                <a:latin typeface="Arial" panose="020B0604020202020204" pitchFamily="34" charset="0"/>
                <a:cs typeface="Arial" panose="020B0604020202020204" pitchFamily="34" charset="0"/>
              </a:rPr>
              <a:t>appropriate purpose statement or research questions</a:t>
            </a:r>
            <a:endParaRPr lang="en-CA" sz="3200" dirty="0">
              <a:solidFill>
                <a:srgbClr val="76D6FF"/>
              </a:solidFill>
              <a:latin typeface="Arial" panose="020B0604020202020204" pitchFamily="34" charset="0"/>
              <a:cs typeface="Arial" panose="020B0604020202020204" pitchFamily="34" charset="0"/>
            </a:endParaRPr>
          </a:p>
        </p:txBody>
      </p:sp>
      <p:graphicFrame>
        <p:nvGraphicFramePr>
          <p:cNvPr id="5" name="Content Placeholder 4">
            <a:extLst>
              <a:ext uri="{FF2B5EF4-FFF2-40B4-BE49-F238E27FC236}">
                <a16:creationId xmlns:a16="http://schemas.microsoft.com/office/drawing/2014/main" id="{5D607AD2-B6F3-6246-9F7C-84ED62C40C19}"/>
              </a:ext>
            </a:extLst>
          </p:cNvPr>
          <p:cNvGraphicFramePr>
            <a:graphicFrameLocks noGrp="1"/>
          </p:cNvGraphicFramePr>
          <p:nvPr>
            <p:ph idx="1"/>
            <p:extLst>
              <p:ext uri="{D42A27DB-BD31-4B8C-83A1-F6EECF244321}">
                <p14:modId xmlns:p14="http://schemas.microsoft.com/office/powerpoint/2010/main" val="3482010398"/>
              </p:ext>
            </p:extLst>
          </p:nvPr>
        </p:nvGraphicFramePr>
        <p:xfrm>
          <a:off x="730748" y="2941419"/>
          <a:ext cx="10730503" cy="798704"/>
        </p:xfrm>
        <a:graphic>
          <a:graphicData uri="http://schemas.openxmlformats.org/drawingml/2006/table">
            <a:tbl>
              <a:tblPr firstRow="1" bandRow="1">
                <a:tableStyleId>{5C22544A-7EE6-4342-B048-85BDC9FD1C3A}</a:tableStyleId>
              </a:tblPr>
              <a:tblGrid>
                <a:gridCol w="8159305">
                  <a:extLst>
                    <a:ext uri="{9D8B030D-6E8A-4147-A177-3AD203B41FA5}">
                      <a16:colId xmlns:a16="http://schemas.microsoft.com/office/drawing/2014/main" val="3686406770"/>
                    </a:ext>
                  </a:extLst>
                </a:gridCol>
                <a:gridCol w="2571198">
                  <a:extLst>
                    <a:ext uri="{9D8B030D-6E8A-4147-A177-3AD203B41FA5}">
                      <a16:colId xmlns:a16="http://schemas.microsoft.com/office/drawing/2014/main" val="3565834121"/>
                    </a:ext>
                  </a:extLst>
                </a:gridCol>
              </a:tblGrid>
              <a:tr h="798704">
                <a:tc>
                  <a:txBody>
                    <a:bodyPr/>
                    <a:lstStyle/>
                    <a:p>
                      <a:r>
                        <a:rPr lang="en-US" sz="1600" b="0" dirty="0">
                          <a:solidFill>
                            <a:srgbClr val="FFFF00"/>
                          </a:solidFill>
                          <a:latin typeface="Arial" panose="020B0604020202020204" pitchFamily="34" charset="0"/>
                          <a:cs typeface="Arial" panose="020B0604020202020204" pitchFamily="34" charset="0"/>
                        </a:rPr>
                        <a:t>The research questions are clear and appear appropriate to the goal of the study.</a:t>
                      </a:r>
                    </a:p>
                  </a:txBody>
                  <a:tcPr anchor="ctr">
                    <a:noFill/>
                  </a:tcPr>
                </a:tc>
                <a:tc>
                  <a:txBody>
                    <a:bodyPr/>
                    <a:lstStyle/>
                    <a:p>
                      <a:pPr algn="ctr"/>
                      <a:r>
                        <a:rPr lang="en-US" sz="1600" b="0" dirty="0">
                          <a:latin typeface="Arial" panose="020B0604020202020204" pitchFamily="34" charset="0"/>
                          <a:cs typeface="Arial" panose="020B0604020202020204" pitchFamily="34" charset="0"/>
                        </a:rPr>
                        <a:t>Yes</a:t>
                      </a:r>
                    </a:p>
                  </a:txBody>
                  <a:tcPr anchor="ctr">
                    <a:noFill/>
                  </a:tcPr>
                </a:tc>
                <a:extLst>
                  <a:ext uri="{0D108BD9-81ED-4DB2-BD59-A6C34878D82A}">
                    <a16:rowId xmlns:a16="http://schemas.microsoft.com/office/drawing/2014/main" val="1868213005"/>
                  </a:ext>
                </a:extLst>
              </a:tr>
            </a:tbl>
          </a:graphicData>
        </a:graphic>
      </p:graphicFrame>
      <p:sp>
        <p:nvSpPr>
          <p:cNvPr id="4" name="Slide Number Placeholder 3">
            <a:extLst>
              <a:ext uri="{FF2B5EF4-FFF2-40B4-BE49-F238E27FC236}">
                <a16:creationId xmlns:a16="http://schemas.microsoft.com/office/drawing/2014/main" id="{95693DC9-E16E-B645-8C86-72B9EBA66066}"/>
              </a:ext>
            </a:extLst>
          </p:cNvPr>
          <p:cNvSpPr>
            <a:spLocks noGrp="1"/>
          </p:cNvSpPr>
          <p:nvPr>
            <p:ph type="sldNum" sz="quarter" idx="12"/>
          </p:nvPr>
        </p:nvSpPr>
        <p:spPr/>
        <p:txBody>
          <a:bodyPr/>
          <a:lstStyle/>
          <a:p>
            <a:fld id="{F813876B-78D8-4C78-B9F2-9F00AEAFA7D6}" type="slidenum">
              <a:rPr lang="en-US" smtClean="0"/>
              <a:pPr/>
              <a:t>48</a:t>
            </a:fld>
            <a:endParaRPr lang="en-US" dirty="0"/>
          </a:p>
        </p:txBody>
      </p:sp>
      <p:graphicFrame>
        <p:nvGraphicFramePr>
          <p:cNvPr id="7" name="Table 6">
            <a:extLst>
              <a:ext uri="{FF2B5EF4-FFF2-40B4-BE49-F238E27FC236}">
                <a16:creationId xmlns:a16="http://schemas.microsoft.com/office/drawing/2014/main" id="{DAFCE0ED-2BF1-F2CC-F560-6955BE9752D6}"/>
              </a:ext>
            </a:extLst>
          </p:cNvPr>
          <p:cNvGraphicFramePr>
            <a:graphicFrameLocks noGrp="1"/>
          </p:cNvGraphicFramePr>
          <p:nvPr>
            <p:extLst>
              <p:ext uri="{D42A27DB-BD31-4B8C-83A1-F6EECF244321}">
                <p14:modId xmlns:p14="http://schemas.microsoft.com/office/powerpoint/2010/main" val="2037519067"/>
              </p:ext>
            </p:extLst>
          </p:nvPr>
        </p:nvGraphicFramePr>
        <p:xfrm>
          <a:off x="730749" y="4273201"/>
          <a:ext cx="10730502" cy="1066800"/>
        </p:xfrm>
        <a:graphic>
          <a:graphicData uri="http://schemas.openxmlformats.org/drawingml/2006/table">
            <a:tbl>
              <a:tblPr firstRow="1" bandRow="1">
                <a:tableStyleId>{5C22544A-7EE6-4342-B048-85BDC9FD1C3A}</a:tableStyleId>
              </a:tblPr>
              <a:tblGrid>
                <a:gridCol w="10730502">
                  <a:extLst>
                    <a:ext uri="{9D8B030D-6E8A-4147-A177-3AD203B41FA5}">
                      <a16:colId xmlns:a16="http://schemas.microsoft.com/office/drawing/2014/main" val="167357314"/>
                    </a:ext>
                  </a:extLst>
                </a:gridCol>
              </a:tblGrid>
              <a:tr h="175625">
                <a:tc>
                  <a:txBody>
                    <a:bodyPr/>
                    <a:lstStyle/>
                    <a:p>
                      <a:r>
                        <a:rPr lang="en-US" sz="1600" b="0" dirty="0">
                          <a:solidFill>
                            <a:srgbClr val="FFFF00"/>
                          </a:solidFill>
                          <a:latin typeface="Arial" panose="020B0604020202020204" pitchFamily="34" charset="0"/>
                          <a:cs typeface="Arial" panose="020B0604020202020204" pitchFamily="34" charset="0"/>
                        </a:rPr>
                        <a:t>Reason.</a:t>
                      </a:r>
                    </a:p>
                    <a:p>
                      <a:endParaRPr lang="en-US" sz="1600" b="0" dirty="0">
                        <a:solidFill>
                          <a:srgbClr val="FFFF00"/>
                        </a:solidFill>
                        <a:latin typeface="Arial" panose="020B0604020202020204" pitchFamily="34" charset="0"/>
                        <a:cs typeface="Arial" panose="020B0604020202020204" pitchFamily="34" charset="0"/>
                      </a:endParaRPr>
                    </a:p>
                    <a:p>
                      <a:r>
                        <a:rPr lang="en-US" sz="1600" b="0" dirty="0">
                          <a:solidFill>
                            <a:srgbClr val="00FDFF"/>
                          </a:solidFill>
                          <a:latin typeface="Arial" panose="020B0604020202020204" pitchFamily="34" charset="0"/>
                          <a:cs typeface="Arial" panose="020B0604020202020204" pitchFamily="34" charset="0"/>
                        </a:rPr>
                        <a:t>They reflect the researcher’s goal to </a:t>
                      </a:r>
                      <a:r>
                        <a:rPr lang="en-CA" sz="1600" b="0" dirty="0">
                          <a:solidFill>
                            <a:schemeClr val="tx1"/>
                          </a:solidFill>
                          <a:latin typeface="Arial" panose="020B0604020202020204" pitchFamily="34" charset="0"/>
                          <a:cs typeface="Arial" panose="020B0604020202020204" pitchFamily="34" charset="0"/>
                        </a:rPr>
                        <a:t>"explore how teacher-led interviews may foster ethical awareness, critical thinking, and academic accountability.”</a:t>
                      </a:r>
                      <a:endParaRPr lang="en-US" sz="1600" b="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695706767"/>
                  </a:ext>
                </a:extLst>
              </a:tr>
            </a:tbl>
          </a:graphicData>
        </a:graphic>
      </p:graphicFrame>
      <p:graphicFrame>
        <p:nvGraphicFramePr>
          <p:cNvPr id="3" name="Table 2">
            <a:extLst>
              <a:ext uri="{FF2B5EF4-FFF2-40B4-BE49-F238E27FC236}">
                <a16:creationId xmlns:a16="http://schemas.microsoft.com/office/drawing/2014/main" id="{43DE8334-A106-D509-B534-7BA0729508A6}"/>
              </a:ext>
            </a:extLst>
          </p:cNvPr>
          <p:cNvGraphicFramePr>
            <a:graphicFrameLocks noGrp="1"/>
          </p:cNvGraphicFramePr>
          <p:nvPr>
            <p:extLst>
              <p:ext uri="{D42A27DB-BD31-4B8C-83A1-F6EECF244321}">
                <p14:modId xmlns:p14="http://schemas.microsoft.com/office/powerpoint/2010/main" val="3259057159"/>
              </p:ext>
            </p:extLst>
          </p:nvPr>
        </p:nvGraphicFramePr>
        <p:xfrm>
          <a:off x="838200" y="1535839"/>
          <a:ext cx="10730501" cy="944880"/>
        </p:xfrm>
        <a:graphic>
          <a:graphicData uri="http://schemas.openxmlformats.org/drawingml/2006/table">
            <a:tbl>
              <a:tblPr firstRow="1" bandRow="1">
                <a:tableStyleId>{5C22544A-7EE6-4342-B048-85BDC9FD1C3A}</a:tableStyleId>
              </a:tblPr>
              <a:tblGrid>
                <a:gridCol w="10730501">
                  <a:extLst>
                    <a:ext uri="{9D8B030D-6E8A-4147-A177-3AD203B41FA5}">
                      <a16:colId xmlns:a16="http://schemas.microsoft.com/office/drawing/2014/main" val="3329630197"/>
                    </a:ext>
                  </a:extLst>
                </a:gridCol>
              </a:tblGrid>
              <a:tr h="0">
                <a:tc>
                  <a:txBody>
                    <a:bodyPr/>
                    <a:lstStyle/>
                    <a:p>
                      <a:r>
                        <a:rPr lang="en-US" sz="1400" b="0" kern="1200" dirty="0">
                          <a:solidFill>
                            <a:srgbClr val="FFFF00"/>
                          </a:solidFill>
                          <a:effectLst/>
                          <a:latin typeface="Arial" panose="020B0604020202020204" pitchFamily="34" charset="0"/>
                          <a:ea typeface="+mn-ea"/>
                          <a:cs typeface="Arial" panose="020B0604020202020204" pitchFamily="34" charset="0"/>
                        </a:rPr>
                        <a:t>Research questions:</a:t>
                      </a:r>
                    </a:p>
                    <a:p>
                      <a:endParaRPr lang="en-US" sz="1400" b="0" kern="1200" dirty="0">
                        <a:solidFill>
                          <a:srgbClr val="FFFF00"/>
                        </a:solidFill>
                        <a:effectLst/>
                        <a:latin typeface="Arial" panose="020B0604020202020204" pitchFamily="34" charset="0"/>
                        <a:ea typeface="+mn-ea"/>
                        <a:cs typeface="Arial" panose="020B0604020202020204" pitchFamily="34" charset="0"/>
                      </a:endParaRPr>
                    </a:p>
                    <a:p>
                      <a:pPr marL="342900" indent="-342900">
                        <a:buAutoNum type="arabicParenBoth"/>
                      </a:pPr>
                      <a:r>
                        <a:rPr lang="en-CA" sz="1400" b="0" dirty="0">
                          <a:latin typeface="Arial" panose="020B0604020202020204" pitchFamily="34" charset="0"/>
                          <a:cs typeface="Arial" panose="020B0604020202020204" pitchFamily="34" charset="0"/>
                        </a:rPr>
                        <a:t>How do students perceive oral interviews as a means of verifying authorship and academic honesty in the age of </a:t>
                      </a:r>
                      <a:r>
                        <a:rPr lang="en-CA" sz="1400" b="0" dirty="0" err="1">
                          <a:latin typeface="Arial" panose="020B0604020202020204" pitchFamily="34" charset="0"/>
                          <a:cs typeface="Arial" panose="020B0604020202020204" pitchFamily="34" charset="0"/>
                        </a:rPr>
                        <a:t>GenAI</a:t>
                      </a:r>
                      <a:r>
                        <a:rPr lang="en-CA" sz="1400" b="0" dirty="0">
                          <a:latin typeface="Arial" panose="020B0604020202020204" pitchFamily="34" charset="0"/>
                          <a:cs typeface="Arial" panose="020B0604020202020204" pitchFamily="34" charset="0"/>
                        </a:rPr>
                        <a:t>? </a:t>
                      </a:r>
                    </a:p>
                    <a:p>
                      <a:pPr marL="342900" indent="-342900">
                        <a:buAutoNum type="arabicParenBoth"/>
                      </a:pPr>
                      <a:r>
                        <a:rPr lang="en-CA" sz="1400" b="0" dirty="0">
                          <a:latin typeface="Arial" panose="020B0604020202020204" pitchFamily="34" charset="0"/>
                          <a:cs typeface="Arial" panose="020B0604020202020204" pitchFamily="34" charset="0"/>
                        </a:rPr>
                        <a:t>In what ways do these interviews influence students’ preparation strategies, emotional responses, and critical thinking?</a:t>
                      </a:r>
                      <a:endParaRPr lang="en-CA" sz="1400" b="0" kern="1200" dirty="0">
                        <a:solidFill>
                          <a:schemeClr val="lt1"/>
                        </a:solidFill>
                        <a:effectLst/>
                        <a:latin typeface="Arial" panose="020B0604020202020204" pitchFamily="34" charset="0"/>
                        <a:ea typeface="+mn-ea"/>
                        <a:cs typeface="Arial" panose="020B0604020202020204" pitchFamily="34" charset="0"/>
                      </a:endParaRPr>
                    </a:p>
                  </a:txBody>
                  <a:tcPr>
                    <a:noFill/>
                  </a:tcPr>
                </a:tc>
                <a:extLst>
                  <a:ext uri="{0D108BD9-81ED-4DB2-BD59-A6C34878D82A}">
                    <a16:rowId xmlns:a16="http://schemas.microsoft.com/office/drawing/2014/main" val="2579088135"/>
                  </a:ext>
                </a:extLst>
              </a:tr>
            </a:tbl>
          </a:graphicData>
        </a:graphic>
      </p:graphicFrame>
    </p:spTree>
    <p:extLst>
      <p:ext uri="{BB962C8B-B14F-4D97-AF65-F5344CB8AC3E}">
        <p14:creationId xmlns:p14="http://schemas.microsoft.com/office/powerpoint/2010/main" val="33139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0F72A-FEA4-B15B-3853-17648F1957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46639B-BBC0-1B78-795F-CFF2D1A058A0}"/>
              </a:ext>
            </a:extLst>
          </p:cNvPr>
          <p:cNvSpPr>
            <a:spLocks noGrp="1"/>
          </p:cNvSpPr>
          <p:nvPr>
            <p:ph type="title"/>
          </p:nvPr>
        </p:nvSpPr>
        <p:spPr>
          <a:xfrm>
            <a:off x="838199" y="511431"/>
            <a:ext cx="10515600" cy="1325563"/>
          </a:xfrm>
        </p:spPr>
        <p:txBody>
          <a:bodyPr>
            <a:noAutofit/>
          </a:bodyPr>
          <a:lstStyle/>
          <a:p>
            <a:r>
              <a:rPr lang="en-GB" sz="3600" b="1" dirty="0">
                <a:latin typeface="Arial" panose="020B0604020202020204" pitchFamily="34" charset="0"/>
                <a:ea typeface="Times New Roman" panose="02020603050405020304" pitchFamily="18" charset="0"/>
                <a:cs typeface="Arial" panose="020B0604020202020204" pitchFamily="34" charset="0"/>
              </a:rPr>
              <a:t>Criterion #5: Designing or adapting appropriate and well-constructed </a:t>
            </a:r>
            <a:r>
              <a:rPr lang="en-GB" sz="3600" b="1" dirty="0">
                <a:solidFill>
                  <a:srgbClr val="76D6FF"/>
                </a:solidFill>
                <a:latin typeface="Arial" panose="020B0604020202020204" pitchFamily="34" charset="0"/>
                <a:ea typeface="Times New Roman" panose="02020603050405020304" pitchFamily="18" charset="0"/>
                <a:cs typeface="Arial" panose="020B0604020202020204" pitchFamily="34" charset="0"/>
              </a:rPr>
              <a:t>data-collection tools</a:t>
            </a:r>
            <a:endParaRPr lang="en-CA" sz="3600" dirty="0">
              <a:solidFill>
                <a:srgbClr val="76D6FF"/>
              </a:solidFill>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5" name="Content Placeholder 4">
            <a:extLst>
              <a:ext uri="{FF2B5EF4-FFF2-40B4-BE49-F238E27FC236}">
                <a16:creationId xmlns:a16="http://schemas.microsoft.com/office/drawing/2014/main" id="{95257B41-4277-7CDB-CB78-61AD59CE9712}"/>
              </a:ext>
            </a:extLst>
          </p:cNvPr>
          <p:cNvGraphicFramePr>
            <a:graphicFrameLocks noGrp="1"/>
          </p:cNvGraphicFramePr>
          <p:nvPr>
            <p:ph idx="1"/>
            <p:extLst>
              <p:ext uri="{D42A27DB-BD31-4B8C-83A1-F6EECF244321}">
                <p14:modId xmlns:p14="http://schemas.microsoft.com/office/powerpoint/2010/main" val="2219908226"/>
              </p:ext>
            </p:extLst>
          </p:nvPr>
        </p:nvGraphicFramePr>
        <p:xfrm>
          <a:off x="702563" y="2219239"/>
          <a:ext cx="10786871" cy="798704"/>
        </p:xfrm>
        <a:graphic>
          <a:graphicData uri="http://schemas.openxmlformats.org/drawingml/2006/table">
            <a:tbl>
              <a:tblPr firstRow="1" bandRow="1">
                <a:tableStyleId>{5C22544A-7EE6-4342-B048-85BDC9FD1C3A}</a:tableStyleId>
              </a:tblPr>
              <a:tblGrid>
                <a:gridCol w="9377608">
                  <a:extLst>
                    <a:ext uri="{9D8B030D-6E8A-4147-A177-3AD203B41FA5}">
                      <a16:colId xmlns:a16="http://schemas.microsoft.com/office/drawing/2014/main" val="3686406770"/>
                    </a:ext>
                  </a:extLst>
                </a:gridCol>
                <a:gridCol w="1409263">
                  <a:extLst>
                    <a:ext uri="{9D8B030D-6E8A-4147-A177-3AD203B41FA5}">
                      <a16:colId xmlns:a16="http://schemas.microsoft.com/office/drawing/2014/main" val="3565834121"/>
                    </a:ext>
                  </a:extLst>
                </a:gridCol>
              </a:tblGrid>
              <a:tr h="798704">
                <a:tc>
                  <a:txBody>
                    <a:bodyPr/>
                    <a:lstStyle/>
                    <a:p>
                      <a:r>
                        <a:rPr lang="en-US" sz="1600" b="0" dirty="0">
                          <a:solidFill>
                            <a:srgbClr val="FFFF00"/>
                          </a:solidFill>
                          <a:latin typeface="Arial" panose="020B0604020202020204" pitchFamily="34" charset="0"/>
                          <a:cs typeface="Arial" panose="020B0604020202020204" pitchFamily="34" charset="0"/>
                        </a:rPr>
                        <a:t>The data collection tools/activities were well chosen and designed and appear appropriate to the purpose of the study.</a:t>
                      </a:r>
                    </a:p>
                  </a:txBody>
                  <a:tcPr anchor="ctr">
                    <a:noFill/>
                  </a:tcPr>
                </a:tc>
                <a:tc>
                  <a:txBody>
                    <a:bodyPr/>
                    <a:lstStyle/>
                    <a:p>
                      <a:pPr algn="ctr"/>
                      <a:r>
                        <a:rPr lang="en-US" sz="1600" b="0" dirty="0">
                          <a:latin typeface="Arial" panose="020B0604020202020204" pitchFamily="34" charset="0"/>
                          <a:cs typeface="Arial" panose="020B0604020202020204" pitchFamily="34" charset="0"/>
                        </a:rPr>
                        <a:t>Yes, mostly.</a:t>
                      </a:r>
                    </a:p>
                  </a:txBody>
                  <a:tcPr anchor="ctr">
                    <a:noFill/>
                  </a:tcPr>
                </a:tc>
                <a:extLst>
                  <a:ext uri="{0D108BD9-81ED-4DB2-BD59-A6C34878D82A}">
                    <a16:rowId xmlns:a16="http://schemas.microsoft.com/office/drawing/2014/main" val="1868213005"/>
                  </a:ext>
                </a:extLst>
              </a:tr>
            </a:tbl>
          </a:graphicData>
        </a:graphic>
      </p:graphicFrame>
      <p:sp>
        <p:nvSpPr>
          <p:cNvPr id="4" name="Slide Number Placeholder 3">
            <a:extLst>
              <a:ext uri="{FF2B5EF4-FFF2-40B4-BE49-F238E27FC236}">
                <a16:creationId xmlns:a16="http://schemas.microsoft.com/office/drawing/2014/main" id="{11267595-AC49-F650-B891-B10170BCB4B1}"/>
              </a:ext>
            </a:extLst>
          </p:cNvPr>
          <p:cNvSpPr>
            <a:spLocks noGrp="1"/>
          </p:cNvSpPr>
          <p:nvPr>
            <p:ph type="sldNum" sz="quarter" idx="12"/>
          </p:nvPr>
        </p:nvSpPr>
        <p:spPr/>
        <p:txBody>
          <a:bodyPr/>
          <a:lstStyle/>
          <a:p>
            <a:fld id="{F813876B-78D8-4C78-B9F2-9F00AEAFA7D6}" type="slidenum">
              <a:rPr lang="en-US" smtClean="0"/>
              <a:pPr/>
              <a:t>49</a:t>
            </a:fld>
            <a:endParaRPr lang="en-US" dirty="0"/>
          </a:p>
        </p:txBody>
      </p:sp>
      <p:graphicFrame>
        <p:nvGraphicFramePr>
          <p:cNvPr id="6" name="Table 5">
            <a:extLst>
              <a:ext uri="{FF2B5EF4-FFF2-40B4-BE49-F238E27FC236}">
                <a16:creationId xmlns:a16="http://schemas.microsoft.com/office/drawing/2014/main" id="{283E4387-40BB-1DB9-2D95-C26092DA650C}"/>
              </a:ext>
            </a:extLst>
          </p:cNvPr>
          <p:cNvGraphicFramePr>
            <a:graphicFrameLocks noGrp="1"/>
          </p:cNvGraphicFramePr>
          <p:nvPr>
            <p:extLst>
              <p:ext uri="{D42A27DB-BD31-4B8C-83A1-F6EECF244321}">
                <p14:modId xmlns:p14="http://schemas.microsoft.com/office/powerpoint/2010/main" val="2028204661"/>
              </p:ext>
            </p:extLst>
          </p:nvPr>
        </p:nvGraphicFramePr>
        <p:xfrm>
          <a:off x="702563" y="3677527"/>
          <a:ext cx="10786871" cy="1554480"/>
        </p:xfrm>
        <a:graphic>
          <a:graphicData uri="http://schemas.openxmlformats.org/drawingml/2006/table">
            <a:tbl>
              <a:tblPr firstRow="1" bandRow="1">
                <a:tableStyleId>{5C22544A-7EE6-4342-B048-85BDC9FD1C3A}</a:tableStyleId>
              </a:tblPr>
              <a:tblGrid>
                <a:gridCol w="10786871">
                  <a:extLst>
                    <a:ext uri="{9D8B030D-6E8A-4147-A177-3AD203B41FA5}">
                      <a16:colId xmlns:a16="http://schemas.microsoft.com/office/drawing/2014/main" val="1367588968"/>
                    </a:ext>
                  </a:extLst>
                </a:gridCol>
              </a:tblGrid>
              <a:tr h="798704">
                <a:tc>
                  <a:txBody>
                    <a:bodyPr/>
                    <a:lstStyle/>
                    <a:p>
                      <a:r>
                        <a:rPr lang="en-US" sz="1600" b="0" dirty="0">
                          <a:solidFill>
                            <a:srgbClr val="FFFF00"/>
                          </a:solidFill>
                          <a:latin typeface="Arial" panose="020B0604020202020204" pitchFamily="34" charset="0"/>
                          <a:cs typeface="Arial" panose="020B0604020202020204" pitchFamily="34" charset="0"/>
                        </a:rPr>
                        <a:t>Reason:</a:t>
                      </a:r>
                    </a:p>
                    <a:p>
                      <a:endParaRPr lang="en-US" sz="1600" b="0" dirty="0">
                        <a:solidFill>
                          <a:srgbClr val="FFFF00"/>
                        </a:solidFill>
                        <a:latin typeface="Arial" panose="020B0604020202020204" pitchFamily="34" charset="0"/>
                        <a:cs typeface="Arial" panose="020B0604020202020204" pitchFamily="34" charset="0"/>
                      </a:endParaRPr>
                    </a:p>
                    <a:p>
                      <a:r>
                        <a:rPr lang="en-US" sz="1600" b="0" dirty="0">
                          <a:solidFill>
                            <a:srgbClr val="00FDFF"/>
                          </a:solidFill>
                          <a:latin typeface="Arial" panose="020B0604020202020204" pitchFamily="34" charset="0"/>
                          <a:cs typeface="Arial" panose="020B0604020202020204" pitchFamily="34" charset="0"/>
                        </a:rPr>
                        <a:t>The tools used were </a:t>
                      </a:r>
                      <a:r>
                        <a:rPr lang="en-US" sz="1600" b="0" dirty="0">
                          <a:solidFill>
                            <a:schemeClr val="tx1"/>
                          </a:solidFill>
                          <a:latin typeface="Arial" panose="020B0604020202020204" pitchFamily="34" charset="0"/>
                          <a:cs typeface="Arial" panose="020B0604020202020204" pitchFamily="34" charset="0"/>
                        </a:rPr>
                        <a:t>an open-ended questionnaire </a:t>
                      </a:r>
                      <a:r>
                        <a:rPr lang="en-US" sz="1600" b="0" dirty="0">
                          <a:solidFill>
                            <a:srgbClr val="00FDFF"/>
                          </a:solidFill>
                          <a:latin typeface="Arial" panose="020B0604020202020204" pitchFamily="34" charset="0"/>
                          <a:cs typeface="Arial" panose="020B0604020202020204" pitchFamily="34" charset="0"/>
                        </a:rPr>
                        <a:t>and </a:t>
                      </a:r>
                      <a:r>
                        <a:rPr lang="en-US" sz="1600" b="0" dirty="0">
                          <a:solidFill>
                            <a:schemeClr val="tx1"/>
                          </a:solidFill>
                          <a:latin typeface="Arial" panose="020B0604020202020204" pitchFamily="34" charset="0"/>
                          <a:cs typeface="Arial" panose="020B0604020202020204" pitchFamily="34" charset="0"/>
                        </a:rPr>
                        <a:t>an interview</a:t>
                      </a:r>
                      <a:r>
                        <a:rPr lang="en-US" sz="1600" b="0" dirty="0">
                          <a:solidFill>
                            <a:srgbClr val="00FDFF"/>
                          </a:solidFill>
                          <a:latin typeface="Arial" panose="020B0604020202020204" pitchFamily="34" charset="0"/>
                          <a:cs typeface="Arial" panose="020B0604020202020204" pitchFamily="34" charset="0"/>
                        </a:rPr>
                        <a:t>, both of which promote reflection on the part of the participants. It was stated in the article that the questionnaire, at least, allowed for Vietnamese and/or English responses. It is not clear whether this was also permitted in the interview, although the learners were studying at the master’s level.</a:t>
                      </a:r>
                      <a:endParaRPr lang="en-US" sz="1600" b="0" dirty="0">
                        <a:solidFill>
                          <a:srgbClr val="FFFF00"/>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973772176"/>
                  </a:ext>
                </a:extLst>
              </a:tr>
            </a:tbl>
          </a:graphicData>
        </a:graphic>
      </p:graphicFrame>
    </p:spTree>
    <p:extLst>
      <p:ext uri="{BB962C8B-B14F-4D97-AF65-F5344CB8AC3E}">
        <p14:creationId xmlns:p14="http://schemas.microsoft.com/office/powerpoint/2010/main" val="313542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BFBDA-70D2-D145-994D-0BD79F104095}"/>
              </a:ext>
            </a:extLst>
          </p:cNvPr>
          <p:cNvSpPr>
            <a:spLocks noGrp="1"/>
          </p:cNvSpPr>
          <p:nvPr>
            <p:ph type="title"/>
          </p:nvPr>
        </p:nvSpPr>
        <p:spPr>
          <a:xfrm>
            <a:off x="838200" y="1332794"/>
            <a:ext cx="10515600" cy="1325563"/>
          </a:xfrm>
        </p:spPr>
        <p:txBody>
          <a:bodyPr/>
          <a:lstStyle/>
          <a:p>
            <a:pPr algn="ctr"/>
            <a:r>
              <a:rPr lang="en-US" dirty="0">
                <a:solidFill>
                  <a:schemeClr val="tx1"/>
                </a:solidFill>
              </a:rPr>
              <a:t>What is the most important criterion for </a:t>
            </a:r>
            <a:r>
              <a:rPr lang="en-US" dirty="0">
                <a:solidFill>
                  <a:srgbClr val="00FDFF"/>
                </a:solidFill>
              </a:rPr>
              <a:t>evaluating</a:t>
            </a:r>
            <a:r>
              <a:rPr lang="en-US" dirty="0">
                <a:solidFill>
                  <a:schemeClr val="tx1"/>
                </a:solidFill>
              </a:rPr>
              <a:t> a research study?</a:t>
            </a:r>
          </a:p>
        </p:txBody>
      </p:sp>
      <p:sp>
        <p:nvSpPr>
          <p:cNvPr id="3" name="Slide Number Placeholder 2">
            <a:extLst>
              <a:ext uri="{FF2B5EF4-FFF2-40B4-BE49-F238E27FC236}">
                <a16:creationId xmlns:a16="http://schemas.microsoft.com/office/drawing/2014/main" id="{1B28EF6E-D4D1-0347-B063-332AE9EF53EC}"/>
              </a:ext>
            </a:extLst>
          </p:cNvPr>
          <p:cNvSpPr>
            <a:spLocks noGrp="1"/>
          </p:cNvSpPr>
          <p:nvPr>
            <p:ph type="sldNum" sz="quarter" idx="12"/>
          </p:nvPr>
        </p:nvSpPr>
        <p:spPr/>
        <p:txBody>
          <a:bodyPr/>
          <a:lstStyle/>
          <a:p>
            <a:fld id="{20BD22AB-2B72-4A5D-9149-A6B1E6B8852D}" type="slidenum">
              <a:rPr lang="en-US" smtClean="0"/>
              <a:pPr/>
              <a:t>5</a:t>
            </a:fld>
            <a:endParaRPr lang="en-US" dirty="0"/>
          </a:p>
        </p:txBody>
      </p:sp>
      <p:sp>
        <p:nvSpPr>
          <p:cNvPr id="4" name="TextBox 3">
            <a:extLst>
              <a:ext uri="{FF2B5EF4-FFF2-40B4-BE49-F238E27FC236}">
                <a16:creationId xmlns:a16="http://schemas.microsoft.com/office/drawing/2014/main" id="{C6249703-2E74-2F47-AB3F-B554F85E59DF}"/>
              </a:ext>
            </a:extLst>
          </p:cNvPr>
          <p:cNvSpPr txBox="1"/>
          <p:nvPr/>
        </p:nvSpPr>
        <p:spPr>
          <a:xfrm>
            <a:off x="3327674" y="3709219"/>
            <a:ext cx="5683160" cy="646331"/>
          </a:xfrm>
          <a:prstGeom prst="rect">
            <a:avLst/>
          </a:prstGeom>
          <a:noFill/>
        </p:spPr>
        <p:txBody>
          <a:bodyPr wrap="square" rtlCol="0">
            <a:spAutoFit/>
          </a:bodyPr>
          <a:lstStyle/>
          <a:p>
            <a:pPr algn="ctr"/>
            <a:r>
              <a:rPr lang="en-US" sz="3600" dirty="0">
                <a:solidFill>
                  <a:srgbClr val="FFFF00"/>
                </a:solidFill>
                <a:latin typeface="Arial" panose="020B0604020202020204" pitchFamily="34" charset="0"/>
                <a:cs typeface="Arial" panose="020B0604020202020204" pitchFamily="34" charset="0"/>
              </a:rPr>
              <a:t>What do you think?</a:t>
            </a:r>
          </a:p>
        </p:txBody>
      </p:sp>
    </p:spTree>
    <p:extLst>
      <p:ext uri="{BB962C8B-B14F-4D97-AF65-F5344CB8AC3E}">
        <p14:creationId xmlns:p14="http://schemas.microsoft.com/office/powerpoint/2010/main" val="15725217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361F9-3657-FEA2-4848-3105A77A07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504E31-5074-2372-F4D5-231945CFEBD5}"/>
              </a:ext>
            </a:extLst>
          </p:cNvPr>
          <p:cNvSpPr>
            <a:spLocks noGrp="1"/>
          </p:cNvSpPr>
          <p:nvPr>
            <p:ph type="title"/>
          </p:nvPr>
        </p:nvSpPr>
        <p:spPr>
          <a:xfrm>
            <a:off x="838199" y="511431"/>
            <a:ext cx="10515600" cy="1325563"/>
          </a:xfrm>
        </p:spPr>
        <p:txBody>
          <a:bodyPr>
            <a:noAutofit/>
          </a:bodyPr>
          <a:lstStyle/>
          <a:p>
            <a:r>
              <a:rPr lang="en-GB" sz="3600" b="1" dirty="0">
                <a:latin typeface="Arial" panose="020B0604020202020204" pitchFamily="34" charset="0"/>
                <a:ea typeface="Times New Roman" panose="02020603050405020304" pitchFamily="18" charset="0"/>
                <a:cs typeface="Arial" panose="020B0604020202020204" pitchFamily="34" charset="0"/>
              </a:rPr>
              <a:t>Criterion #6: Carrying out suitable and sound </a:t>
            </a:r>
            <a:r>
              <a:rPr lang="en-GB" sz="3600" b="1" dirty="0">
                <a:solidFill>
                  <a:srgbClr val="76D6FF"/>
                </a:solidFill>
                <a:latin typeface="Arial" panose="020B0604020202020204" pitchFamily="34" charset="0"/>
                <a:ea typeface="Times New Roman" panose="02020603050405020304" pitchFamily="18" charset="0"/>
                <a:cs typeface="Arial" panose="020B0604020202020204" pitchFamily="34" charset="0"/>
              </a:rPr>
              <a:t>research procedures </a:t>
            </a:r>
            <a:r>
              <a:rPr lang="en-GB" sz="3600" b="1" dirty="0">
                <a:latin typeface="Arial" panose="020B0604020202020204" pitchFamily="34" charset="0"/>
                <a:ea typeface="Times New Roman" panose="02020603050405020304" pitchFamily="18" charset="0"/>
                <a:cs typeface="Arial" panose="020B0604020202020204" pitchFamily="34" charset="0"/>
              </a:rPr>
              <a:t>(1)</a:t>
            </a:r>
            <a:endParaRPr lang="en-CA" sz="3600" dirty="0">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5" name="Content Placeholder 4">
            <a:extLst>
              <a:ext uri="{FF2B5EF4-FFF2-40B4-BE49-F238E27FC236}">
                <a16:creationId xmlns:a16="http://schemas.microsoft.com/office/drawing/2014/main" id="{A4ADB99F-2161-374E-FB17-6E5DB6B43ECF}"/>
              </a:ext>
            </a:extLst>
          </p:cNvPr>
          <p:cNvGraphicFramePr>
            <a:graphicFrameLocks noGrp="1"/>
          </p:cNvGraphicFramePr>
          <p:nvPr>
            <p:ph idx="1"/>
            <p:extLst>
              <p:ext uri="{D42A27DB-BD31-4B8C-83A1-F6EECF244321}">
                <p14:modId xmlns:p14="http://schemas.microsoft.com/office/powerpoint/2010/main" val="3716477030"/>
              </p:ext>
            </p:extLst>
          </p:nvPr>
        </p:nvGraphicFramePr>
        <p:xfrm>
          <a:off x="766572" y="2897845"/>
          <a:ext cx="10786871" cy="798704"/>
        </p:xfrm>
        <a:graphic>
          <a:graphicData uri="http://schemas.openxmlformats.org/drawingml/2006/table">
            <a:tbl>
              <a:tblPr firstRow="1" bandRow="1">
                <a:tableStyleId>{5C22544A-7EE6-4342-B048-85BDC9FD1C3A}</a:tableStyleId>
              </a:tblPr>
              <a:tblGrid>
                <a:gridCol w="9095885">
                  <a:extLst>
                    <a:ext uri="{9D8B030D-6E8A-4147-A177-3AD203B41FA5}">
                      <a16:colId xmlns:a16="http://schemas.microsoft.com/office/drawing/2014/main" val="3686406770"/>
                    </a:ext>
                  </a:extLst>
                </a:gridCol>
                <a:gridCol w="1690986">
                  <a:extLst>
                    <a:ext uri="{9D8B030D-6E8A-4147-A177-3AD203B41FA5}">
                      <a16:colId xmlns:a16="http://schemas.microsoft.com/office/drawing/2014/main" val="3565834121"/>
                    </a:ext>
                  </a:extLst>
                </a:gridCol>
              </a:tblGrid>
              <a:tr h="798704">
                <a:tc>
                  <a:txBody>
                    <a:bodyPr/>
                    <a:lstStyle/>
                    <a:p>
                      <a:r>
                        <a:rPr lang="en-US" sz="1600" b="0" kern="1200" dirty="0">
                          <a:solidFill>
                            <a:srgbClr val="FFFF00"/>
                          </a:solidFill>
                          <a:effectLst/>
                          <a:latin typeface="Arial" panose="020B0604020202020204" pitchFamily="34" charset="0"/>
                          <a:ea typeface="+mn-ea"/>
                          <a:cs typeface="Arial" panose="020B0604020202020204" pitchFamily="34" charset="0"/>
                        </a:rPr>
                        <a:t> </a:t>
                      </a:r>
                      <a:r>
                        <a:rPr lang="en-CA" sz="1600" b="0" kern="1200" dirty="0">
                          <a:solidFill>
                            <a:srgbClr val="FFFF00"/>
                          </a:solidFill>
                          <a:effectLst/>
                          <a:latin typeface="Arial" panose="020B0604020202020204" pitchFamily="34" charset="0"/>
                          <a:ea typeface="+mn-ea"/>
                          <a:cs typeface="Arial" panose="020B0604020202020204" pitchFamily="34" charset="0"/>
                        </a:rPr>
                        <a:t>Th</a:t>
                      </a:r>
                      <a:r>
                        <a:rPr lang="en-US" sz="1600" b="0" kern="1200" dirty="0">
                          <a:solidFill>
                            <a:srgbClr val="FFFF00"/>
                          </a:solidFill>
                          <a:effectLst/>
                          <a:latin typeface="Arial" panose="020B0604020202020204" pitchFamily="34" charset="0"/>
                          <a:ea typeface="+mn-ea"/>
                          <a:cs typeface="Arial" panose="020B0604020202020204" pitchFamily="34" charset="0"/>
                        </a:rPr>
                        <a:t>e selection of participants was appropriate to the purpose of the study.</a:t>
                      </a:r>
                      <a:endParaRPr lang="en-CA" sz="1600" b="0" kern="1200" dirty="0">
                        <a:solidFill>
                          <a:srgbClr val="FFFF00"/>
                        </a:solidFill>
                        <a:effectLst/>
                        <a:latin typeface="Arial" panose="020B0604020202020204" pitchFamily="34" charset="0"/>
                        <a:ea typeface="+mn-ea"/>
                        <a:cs typeface="Arial" panose="020B0604020202020204" pitchFamily="34" charset="0"/>
                      </a:endParaRPr>
                    </a:p>
                  </a:txBody>
                  <a:tcPr anchor="ctr">
                    <a:noFill/>
                  </a:tcPr>
                </a:tc>
                <a:tc>
                  <a:txBody>
                    <a:bodyPr/>
                    <a:lstStyle/>
                    <a:p>
                      <a:pPr algn="ctr"/>
                      <a:r>
                        <a:rPr lang="en-US" sz="1600" b="0" dirty="0">
                          <a:latin typeface="Arial" panose="020B0604020202020204" pitchFamily="34" charset="0"/>
                          <a:cs typeface="Arial" panose="020B0604020202020204" pitchFamily="34" charset="0"/>
                        </a:rPr>
                        <a:t>Somewhat.</a:t>
                      </a:r>
                    </a:p>
                  </a:txBody>
                  <a:tcPr anchor="ctr">
                    <a:noFill/>
                  </a:tcPr>
                </a:tc>
                <a:extLst>
                  <a:ext uri="{0D108BD9-81ED-4DB2-BD59-A6C34878D82A}">
                    <a16:rowId xmlns:a16="http://schemas.microsoft.com/office/drawing/2014/main" val="1868213005"/>
                  </a:ext>
                </a:extLst>
              </a:tr>
            </a:tbl>
          </a:graphicData>
        </a:graphic>
      </p:graphicFrame>
      <p:sp>
        <p:nvSpPr>
          <p:cNvPr id="4" name="Slide Number Placeholder 3">
            <a:extLst>
              <a:ext uri="{FF2B5EF4-FFF2-40B4-BE49-F238E27FC236}">
                <a16:creationId xmlns:a16="http://schemas.microsoft.com/office/drawing/2014/main" id="{E239EF3B-973D-07AC-7901-6198F6A848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13876B-78D8-4C78-B9F2-9F00AEAFA7D6}" type="slidenum">
              <a:rPr kumimoji="0" lang="en-US" sz="9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900" b="0" i="0" u="none" strike="noStrike" kern="1200" cap="none" spc="0" normalizeH="0" baseline="0" noProof="0" dirty="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Arial" charset="0"/>
              <a:ea typeface="+mn-ea"/>
              <a:cs typeface="+mn-cs"/>
            </a:endParaRPr>
          </a:p>
        </p:txBody>
      </p:sp>
      <p:graphicFrame>
        <p:nvGraphicFramePr>
          <p:cNvPr id="3" name="Table 2">
            <a:extLst>
              <a:ext uri="{FF2B5EF4-FFF2-40B4-BE49-F238E27FC236}">
                <a16:creationId xmlns:a16="http://schemas.microsoft.com/office/drawing/2014/main" id="{0A8B023B-B862-C086-C3E1-794AEC9D9C32}"/>
              </a:ext>
            </a:extLst>
          </p:cNvPr>
          <p:cNvGraphicFramePr>
            <a:graphicFrameLocks noGrp="1"/>
          </p:cNvGraphicFramePr>
          <p:nvPr>
            <p:extLst>
              <p:ext uri="{D42A27DB-BD31-4B8C-83A1-F6EECF244321}">
                <p14:modId xmlns:p14="http://schemas.microsoft.com/office/powerpoint/2010/main" val="3350056653"/>
              </p:ext>
            </p:extLst>
          </p:nvPr>
        </p:nvGraphicFramePr>
        <p:xfrm>
          <a:off x="766572" y="1926166"/>
          <a:ext cx="10752328" cy="822960"/>
        </p:xfrm>
        <a:graphic>
          <a:graphicData uri="http://schemas.openxmlformats.org/drawingml/2006/table">
            <a:tbl>
              <a:tblPr firstRow="1" bandRow="1">
                <a:tableStyleId>{5C22544A-7EE6-4342-B048-85BDC9FD1C3A}</a:tableStyleId>
              </a:tblPr>
              <a:tblGrid>
                <a:gridCol w="10752328">
                  <a:extLst>
                    <a:ext uri="{9D8B030D-6E8A-4147-A177-3AD203B41FA5}">
                      <a16:colId xmlns:a16="http://schemas.microsoft.com/office/drawing/2014/main" val="3574750139"/>
                    </a:ext>
                  </a:extLst>
                </a:gridCol>
              </a:tblGrid>
              <a:tr h="626534">
                <a:tc>
                  <a:txBody>
                    <a:bodyPr/>
                    <a:lstStyle/>
                    <a:p>
                      <a:r>
                        <a:rPr lang="en-US" sz="1600" b="0" kern="1200" dirty="0">
                          <a:solidFill>
                            <a:srgbClr val="00FDFF"/>
                          </a:solidFill>
                          <a:effectLst/>
                          <a:latin typeface="Arial" panose="020B0604020202020204" pitchFamily="34" charset="0"/>
                          <a:ea typeface="+mn-ea"/>
                          <a:cs typeface="Arial" panose="020B0604020202020204" pitchFamily="34" charset="0"/>
                        </a:rPr>
                        <a:t>Participants </a:t>
                      </a:r>
                      <a:r>
                        <a:rPr lang="en-US" sz="1600" b="0" kern="1200" dirty="0">
                          <a:solidFill>
                            <a:srgbClr val="FFFF00"/>
                          </a:solidFill>
                          <a:effectLst/>
                          <a:latin typeface="Arial" panose="020B0604020202020204" pitchFamily="34" charset="0"/>
                          <a:ea typeface="+mn-ea"/>
                          <a:cs typeface="Arial" panose="020B0604020202020204" pitchFamily="34" charset="0"/>
                        </a:rPr>
                        <a:t>chosen for the study: </a:t>
                      </a:r>
                    </a:p>
                    <a:p>
                      <a:endParaRPr lang="en-US" sz="1600" b="0" kern="1200" dirty="0">
                        <a:solidFill>
                          <a:srgbClr val="FFFF00"/>
                        </a:solidFill>
                        <a:effectLst/>
                        <a:latin typeface="Arial" panose="020B0604020202020204" pitchFamily="34" charset="0"/>
                        <a:ea typeface="+mn-ea"/>
                        <a:cs typeface="Arial" panose="020B0604020202020204" pitchFamily="34" charset="0"/>
                      </a:endParaRPr>
                    </a:p>
                    <a:p>
                      <a:r>
                        <a:rPr lang="en-US" sz="1600" b="0" dirty="0">
                          <a:solidFill>
                            <a:srgbClr val="00FDFF"/>
                          </a:solidFill>
                          <a:latin typeface="Arial" panose="020B0604020202020204" pitchFamily="34" charset="0"/>
                          <a:cs typeface="Arial" panose="020B0604020202020204" pitchFamily="34" charset="0"/>
                        </a:rPr>
                        <a:t>All were </a:t>
                      </a:r>
                      <a:r>
                        <a:rPr lang="en-CA" sz="1600" b="0" dirty="0">
                          <a:solidFill>
                            <a:srgbClr val="00FDFF"/>
                          </a:solidFill>
                          <a:latin typeface="Arial" panose="020B0604020202020204" pitchFamily="34" charset="0"/>
                          <a:cs typeface="Arial" panose="020B0604020202020204" pitchFamily="34" charset="0"/>
                        </a:rPr>
                        <a:t>students enrolled in an English Linguistics graduate program at a Vietnamese public university. </a:t>
                      </a:r>
                      <a:endParaRPr lang="en-US" sz="1600" b="0" dirty="0">
                        <a:solidFill>
                          <a:srgbClr val="00FDFF"/>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160707429"/>
                  </a:ext>
                </a:extLst>
              </a:tr>
            </a:tbl>
          </a:graphicData>
        </a:graphic>
      </p:graphicFrame>
      <p:graphicFrame>
        <p:nvGraphicFramePr>
          <p:cNvPr id="6" name="Table 5">
            <a:extLst>
              <a:ext uri="{FF2B5EF4-FFF2-40B4-BE49-F238E27FC236}">
                <a16:creationId xmlns:a16="http://schemas.microsoft.com/office/drawing/2014/main" id="{0B4C0104-6610-CF2E-BB3E-4B4D85EC1388}"/>
              </a:ext>
            </a:extLst>
          </p:cNvPr>
          <p:cNvGraphicFramePr>
            <a:graphicFrameLocks noGrp="1"/>
          </p:cNvGraphicFramePr>
          <p:nvPr>
            <p:extLst>
              <p:ext uri="{D42A27DB-BD31-4B8C-83A1-F6EECF244321}">
                <p14:modId xmlns:p14="http://schemas.microsoft.com/office/powerpoint/2010/main" val="409365115"/>
              </p:ext>
            </p:extLst>
          </p:nvPr>
        </p:nvGraphicFramePr>
        <p:xfrm>
          <a:off x="702563" y="4054263"/>
          <a:ext cx="10786871" cy="1310640"/>
        </p:xfrm>
        <a:graphic>
          <a:graphicData uri="http://schemas.openxmlformats.org/drawingml/2006/table">
            <a:tbl>
              <a:tblPr firstRow="1" bandRow="1">
                <a:tableStyleId>{5C22544A-7EE6-4342-B048-85BDC9FD1C3A}</a:tableStyleId>
              </a:tblPr>
              <a:tblGrid>
                <a:gridCol w="10786871">
                  <a:extLst>
                    <a:ext uri="{9D8B030D-6E8A-4147-A177-3AD203B41FA5}">
                      <a16:colId xmlns:a16="http://schemas.microsoft.com/office/drawing/2014/main" val="253206861"/>
                    </a:ext>
                  </a:extLst>
                </a:gridCol>
              </a:tblGrid>
              <a:tr h="370840">
                <a:tc>
                  <a:txBody>
                    <a:bodyPr/>
                    <a:lstStyle/>
                    <a:p>
                      <a:r>
                        <a:rPr lang="en-US" sz="1600" b="0" dirty="0">
                          <a:solidFill>
                            <a:srgbClr val="FFFF00"/>
                          </a:solidFill>
                          <a:latin typeface="Arial" panose="020B0604020202020204" pitchFamily="34" charset="0"/>
                          <a:cs typeface="Arial" panose="020B0604020202020204" pitchFamily="34" charset="0"/>
                        </a:rPr>
                        <a:t>Reason:</a:t>
                      </a:r>
                    </a:p>
                    <a:p>
                      <a:endParaRPr lang="en-US" sz="1600" b="0" dirty="0">
                        <a:solidFill>
                          <a:srgbClr val="FFFF00"/>
                        </a:solidFill>
                        <a:latin typeface="Arial" panose="020B0604020202020204" pitchFamily="34" charset="0"/>
                        <a:cs typeface="Arial" panose="020B0604020202020204" pitchFamily="34" charset="0"/>
                      </a:endParaRPr>
                    </a:p>
                    <a:p>
                      <a:r>
                        <a:rPr lang="en-US" sz="1600" b="0" dirty="0">
                          <a:solidFill>
                            <a:srgbClr val="00FDFF"/>
                          </a:solidFill>
                          <a:latin typeface="Arial" panose="020B0604020202020204" pitchFamily="34" charset="0"/>
                          <a:cs typeface="Arial" panose="020B0604020202020204" pitchFamily="34" charset="0"/>
                        </a:rPr>
                        <a:t>The use of participants from a single culture enrolled in a single program limits external validity. As well, some participants, but not all, </a:t>
                      </a:r>
                      <a:r>
                        <a:rPr lang="en-US" sz="1600" b="0" dirty="0">
                          <a:solidFill>
                            <a:schemeClr val="tx1"/>
                          </a:solidFill>
                          <a:latin typeface="Arial" panose="020B0604020202020204" pitchFamily="34" charset="0"/>
                          <a:cs typeface="Arial" panose="020B0604020202020204" pitchFamily="34" charset="0"/>
                        </a:rPr>
                        <a:t>“</a:t>
                      </a:r>
                      <a:r>
                        <a:rPr lang="en-CA" sz="1600" b="0" dirty="0">
                          <a:latin typeface="Arial" panose="020B0604020202020204" pitchFamily="34" charset="0"/>
                          <a:cs typeface="Arial" panose="020B0604020202020204" pitchFamily="34" charset="0"/>
                        </a:rPr>
                        <a:t>had previously attended a faculty-led workshop on the use of </a:t>
                      </a:r>
                      <a:r>
                        <a:rPr lang="en-CA" sz="1600" b="0" dirty="0" err="1">
                          <a:latin typeface="Arial" panose="020B0604020202020204" pitchFamily="34" charset="0"/>
                          <a:cs typeface="Arial" panose="020B0604020202020204" pitchFamily="34" charset="0"/>
                        </a:rPr>
                        <a:t>GenAI</a:t>
                      </a:r>
                      <a:r>
                        <a:rPr lang="en-CA" sz="1600" b="0" dirty="0">
                          <a:latin typeface="Arial" panose="020B0604020202020204" pitchFamily="34" charset="0"/>
                          <a:cs typeface="Arial" panose="020B0604020202020204" pitchFamily="34" charset="0"/>
                        </a:rPr>
                        <a:t> in academic contexts”. (p. 29)</a:t>
                      </a:r>
                      <a:r>
                        <a:rPr lang="en-CA" sz="1600" b="1" dirty="0">
                          <a:latin typeface="Arial" panose="020B0604020202020204" pitchFamily="34" charset="0"/>
                          <a:cs typeface="Arial" panose="020B0604020202020204" pitchFamily="34" charset="0"/>
                        </a:rPr>
                        <a:t>. </a:t>
                      </a:r>
                      <a:r>
                        <a:rPr lang="en-CA" sz="1600" b="0" dirty="0">
                          <a:solidFill>
                            <a:srgbClr val="00FDFF"/>
                          </a:solidFill>
                          <a:latin typeface="Arial" panose="020B0604020202020204" pitchFamily="34" charset="0"/>
                          <a:cs typeface="Arial" panose="020B0604020202020204" pitchFamily="34" charset="0"/>
                        </a:rPr>
                        <a:t>This fact would also potentially limit the validity of the results.</a:t>
                      </a:r>
                      <a:endParaRPr lang="en-US" sz="1600" b="0" dirty="0">
                        <a:solidFill>
                          <a:srgbClr val="00FDFF"/>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839485215"/>
                  </a:ext>
                </a:extLst>
              </a:tr>
            </a:tbl>
          </a:graphicData>
        </a:graphic>
      </p:graphicFrame>
    </p:spTree>
    <p:extLst>
      <p:ext uri="{BB962C8B-B14F-4D97-AF65-F5344CB8AC3E}">
        <p14:creationId xmlns:p14="http://schemas.microsoft.com/office/powerpoint/2010/main" val="151426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462FA-9EB3-2C4C-BE49-1C13B91A10C0}"/>
              </a:ext>
            </a:extLst>
          </p:cNvPr>
          <p:cNvSpPr>
            <a:spLocks noGrp="1"/>
          </p:cNvSpPr>
          <p:nvPr>
            <p:ph type="title"/>
          </p:nvPr>
        </p:nvSpPr>
        <p:spPr>
          <a:xfrm>
            <a:off x="838199" y="511431"/>
            <a:ext cx="10515600" cy="1325563"/>
          </a:xfrm>
        </p:spPr>
        <p:txBody>
          <a:bodyPr>
            <a:noAutofit/>
          </a:bodyPr>
          <a:lstStyle/>
          <a:p>
            <a:r>
              <a:rPr lang="en-GB" sz="3600" b="1" dirty="0">
                <a:latin typeface="Arial" panose="020B0604020202020204" pitchFamily="34" charset="0"/>
                <a:ea typeface="Times New Roman" panose="02020603050405020304" pitchFamily="18" charset="0"/>
                <a:cs typeface="Arial" panose="020B0604020202020204" pitchFamily="34" charset="0"/>
              </a:rPr>
              <a:t>Criterion #6: Carrying out suitable and sound </a:t>
            </a:r>
            <a:r>
              <a:rPr lang="en-GB" sz="3600" b="1" dirty="0">
                <a:solidFill>
                  <a:srgbClr val="76D6FF"/>
                </a:solidFill>
                <a:latin typeface="Arial" panose="020B0604020202020204" pitchFamily="34" charset="0"/>
                <a:ea typeface="Times New Roman" panose="02020603050405020304" pitchFamily="18" charset="0"/>
                <a:cs typeface="Arial" panose="020B0604020202020204" pitchFamily="34" charset="0"/>
              </a:rPr>
              <a:t>research procedures </a:t>
            </a:r>
            <a:r>
              <a:rPr lang="en-GB" sz="3600" b="1" dirty="0">
                <a:latin typeface="Arial" panose="020B0604020202020204" pitchFamily="34" charset="0"/>
                <a:ea typeface="Times New Roman" panose="02020603050405020304" pitchFamily="18" charset="0"/>
                <a:cs typeface="Arial" panose="020B0604020202020204" pitchFamily="34" charset="0"/>
              </a:rPr>
              <a:t>(2a)</a:t>
            </a:r>
            <a:endParaRPr lang="en-CA" sz="3600" dirty="0">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a:extLst>
              <a:ext uri="{FF2B5EF4-FFF2-40B4-BE49-F238E27FC236}">
                <a16:creationId xmlns:a16="http://schemas.microsoft.com/office/drawing/2014/main" id="{95693DC9-E16E-B645-8C86-72B9EBA66066}"/>
              </a:ext>
            </a:extLst>
          </p:cNvPr>
          <p:cNvSpPr>
            <a:spLocks noGrp="1"/>
          </p:cNvSpPr>
          <p:nvPr>
            <p:ph type="sldNum" sz="quarter" idx="12"/>
          </p:nvPr>
        </p:nvSpPr>
        <p:spPr/>
        <p:txBody>
          <a:bodyPr/>
          <a:lstStyle/>
          <a:p>
            <a:fld id="{F813876B-78D8-4C78-B9F2-9F00AEAFA7D6}" type="slidenum">
              <a:rPr lang="en-US" smtClean="0"/>
              <a:pPr/>
              <a:t>51</a:t>
            </a:fld>
            <a:endParaRPr lang="en-US" dirty="0"/>
          </a:p>
        </p:txBody>
      </p:sp>
      <p:graphicFrame>
        <p:nvGraphicFramePr>
          <p:cNvPr id="7" name="Table 6">
            <a:extLst>
              <a:ext uri="{FF2B5EF4-FFF2-40B4-BE49-F238E27FC236}">
                <a16:creationId xmlns:a16="http://schemas.microsoft.com/office/drawing/2014/main" id="{156FB75A-FF24-F5D8-A381-0ACD929EE3D7}"/>
              </a:ext>
            </a:extLst>
          </p:cNvPr>
          <p:cNvGraphicFramePr>
            <a:graphicFrameLocks noGrp="1"/>
          </p:cNvGraphicFramePr>
          <p:nvPr>
            <p:extLst>
              <p:ext uri="{D42A27DB-BD31-4B8C-83A1-F6EECF244321}">
                <p14:modId xmlns:p14="http://schemas.microsoft.com/office/powerpoint/2010/main" val="3672889463"/>
              </p:ext>
            </p:extLst>
          </p:nvPr>
        </p:nvGraphicFramePr>
        <p:xfrm>
          <a:off x="713486" y="1864928"/>
          <a:ext cx="10765026" cy="370840"/>
        </p:xfrm>
        <a:graphic>
          <a:graphicData uri="http://schemas.openxmlformats.org/drawingml/2006/table">
            <a:tbl>
              <a:tblPr firstRow="1" bandRow="1">
                <a:tableStyleId>{5C22544A-7EE6-4342-B048-85BDC9FD1C3A}</a:tableStyleId>
              </a:tblPr>
              <a:tblGrid>
                <a:gridCol w="10765026">
                  <a:extLst>
                    <a:ext uri="{9D8B030D-6E8A-4147-A177-3AD203B41FA5}">
                      <a16:colId xmlns:a16="http://schemas.microsoft.com/office/drawing/2014/main" val="1672188887"/>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0" dirty="0">
                          <a:solidFill>
                            <a:srgbClr val="00FDFF"/>
                          </a:solidFill>
                          <a:latin typeface="Arial" panose="020B0604020202020204" pitchFamily="34" charset="0"/>
                          <a:cs typeface="Arial" panose="020B0604020202020204" pitchFamily="34" charset="0"/>
                        </a:rPr>
                        <a:t>Ethical procedures </a:t>
                      </a:r>
                      <a:r>
                        <a:rPr lang="en-US" sz="1600" b="0" dirty="0">
                          <a:solidFill>
                            <a:srgbClr val="FFFF00"/>
                          </a:solidFill>
                          <a:latin typeface="Arial" panose="020B0604020202020204" pitchFamily="34" charset="0"/>
                          <a:cs typeface="Arial" panose="020B0604020202020204" pitchFamily="34" charset="0"/>
                        </a:rPr>
                        <a:t>carried out by the researcher(s) (page 29):</a:t>
                      </a:r>
                    </a:p>
                  </a:txBody>
                  <a:tcPr>
                    <a:noFill/>
                  </a:tcPr>
                </a:tc>
                <a:extLst>
                  <a:ext uri="{0D108BD9-81ED-4DB2-BD59-A6C34878D82A}">
                    <a16:rowId xmlns:a16="http://schemas.microsoft.com/office/drawing/2014/main" val="2521911315"/>
                  </a:ext>
                </a:extLst>
              </a:tr>
            </a:tbl>
          </a:graphicData>
        </a:graphic>
      </p:graphicFrame>
      <p:pic>
        <p:nvPicPr>
          <p:cNvPr id="3" name="Picture 2">
            <a:extLst>
              <a:ext uri="{FF2B5EF4-FFF2-40B4-BE49-F238E27FC236}">
                <a16:creationId xmlns:a16="http://schemas.microsoft.com/office/drawing/2014/main" id="{3E66AB8B-9EB4-F274-72F8-8C42F7C027EC}"/>
              </a:ext>
            </a:extLst>
          </p:cNvPr>
          <p:cNvPicPr>
            <a:picLocks noChangeAspect="1"/>
          </p:cNvPicPr>
          <p:nvPr/>
        </p:nvPicPr>
        <p:blipFill>
          <a:blip r:embed="rId2"/>
          <a:stretch>
            <a:fillRect/>
          </a:stretch>
        </p:blipFill>
        <p:spPr>
          <a:xfrm>
            <a:off x="1865218" y="2756628"/>
            <a:ext cx="8461564" cy="3200950"/>
          </a:xfrm>
          <a:prstGeom prst="rect">
            <a:avLst/>
          </a:prstGeom>
        </p:spPr>
      </p:pic>
    </p:spTree>
    <p:extLst>
      <p:ext uri="{BB962C8B-B14F-4D97-AF65-F5344CB8AC3E}">
        <p14:creationId xmlns:p14="http://schemas.microsoft.com/office/powerpoint/2010/main" val="3790187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5A7A7-2EB1-C48B-321F-DEA8F55526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246448-EE90-2EB1-0C50-9A5D18837FB1}"/>
              </a:ext>
            </a:extLst>
          </p:cNvPr>
          <p:cNvSpPr>
            <a:spLocks noGrp="1"/>
          </p:cNvSpPr>
          <p:nvPr>
            <p:ph type="title"/>
          </p:nvPr>
        </p:nvSpPr>
        <p:spPr>
          <a:xfrm>
            <a:off x="838199" y="511431"/>
            <a:ext cx="10515600" cy="1325563"/>
          </a:xfrm>
        </p:spPr>
        <p:txBody>
          <a:bodyPr>
            <a:noAutofit/>
          </a:bodyPr>
          <a:lstStyle/>
          <a:p>
            <a:r>
              <a:rPr lang="en-GB" sz="3600" b="1" dirty="0">
                <a:latin typeface="Arial" panose="020B0604020202020204" pitchFamily="34" charset="0"/>
                <a:ea typeface="Times New Roman" panose="02020603050405020304" pitchFamily="18" charset="0"/>
                <a:cs typeface="Arial" panose="020B0604020202020204" pitchFamily="34" charset="0"/>
              </a:rPr>
              <a:t>Criterion #6: Carrying out suitable and sound </a:t>
            </a:r>
            <a:r>
              <a:rPr lang="en-GB" sz="3600" b="1" dirty="0">
                <a:solidFill>
                  <a:srgbClr val="76D6FF"/>
                </a:solidFill>
                <a:latin typeface="Arial" panose="020B0604020202020204" pitchFamily="34" charset="0"/>
                <a:ea typeface="Times New Roman" panose="02020603050405020304" pitchFamily="18" charset="0"/>
                <a:cs typeface="Arial" panose="020B0604020202020204" pitchFamily="34" charset="0"/>
              </a:rPr>
              <a:t>research procedures </a:t>
            </a:r>
            <a:r>
              <a:rPr lang="en-GB" sz="3600" b="1" dirty="0">
                <a:latin typeface="Arial" panose="020B0604020202020204" pitchFamily="34" charset="0"/>
                <a:ea typeface="Times New Roman" panose="02020603050405020304" pitchFamily="18" charset="0"/>
                <a:cs typeface="Arial" panose="020B0604020202020204" pitchFamily="34" charset="0"/>
              </a:rPr>
              <a:t>(2b)</a:t>
            </a:r>
            <a:endParaRPr lang="en-CA" sz="3600" dirty="0">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5" name="Content Placeholder 4">
            <a:extLst>
              <a:ext uri="{FF2B5EF4-FFF2-40B4-BE49-F238E27FC236}">
                <a16:creationId xmlns:a16="http://schemas.microsoft.com/office/drawing/2014/main" id="{4E60D8AF-C63E-1E0C-64ED-E7A1637FB890}"/>
              </a:ext>
            </a:extLst>
          </p:cNvPr>
          <p:cNvGraphicFramePr>
            <a:graphicFrameLocks noGrp="1"/>
          </p:cNvGraphicFramePr>
          <p:nvPr>
            <p:ph idx="1"/>
            <p:extLst>
              <p:ext uri="{D42A27DB-BD31-4B8C-83A1-F6EECF244321}">
                <p14:modId xmlns:p14="http://schemas.microsoft.com/office/powerpoint/2010/main" val="3918939857"/>
              </p:ext>
            </p:extLst>
          </p:nvPr>
        </p:nvGraphicFramePr>
        <p:xfrm>
          <a:off x="648405" y="2276940"/>
          <a:ext cx="10871199" cy="822960"/>
        </p:xfrm>
        <a:graphic>
          <a:graphicData uri="http://schemas.openxmlformats.org/drawingml/2006/table">
            <a:tbl>
              <a:tblPr firstRow="1" bandRow="1">
                <a:tableStyleId>{5C22544A-7EE6-4342-B048-85BDC9FD1C3A}</a:tableStyleId>
              </a:tblPr>
              <a:tblGrid>
                <a:gridCol w="8458200">
                  <a:extLst>
                    <a:ext uri="{9D8B030D-6E8A-4147-A177-3AD203B41FA5}">
                      <a16:colId xmlns:a16="http://schemas.microsoft.com/office/drawing/2014/main" val="3686406770"/>
                    </a:ext>
                  </a:extLst>
                </a:gridCol>
                <a:gridCol w="2412999">
                  <a:extLst>
                    <a:ext uri="{9D8B030D-6E8A-4147-A177-3AD203B41FA5}">
                      <a16:colId xmlns:a16="http://schemas.microsoft.com/office/drawing/2014/main" val="3565834121"/>
                    </a:ext>
                  </a:extLst>
                </a:gridCol>
              </a:tblGrid>
              <a:tr h="798704">
                <a:tc>
                  <a:txBody>
                    <a:bodyPr/>
                    <a:lstStyle/>
                    <a:p>
                      <a:r>
                        <a:rPr lang="en-US" sz="1600" b="0" dirty="0">
                          <a:solidFill>
                            <a:srgbClr val="FFFF00"/>
                          </a:solidFill>
                          <a:latin typeface="Arial" panose="020B0604020202020204" pitchFamily="34" charset="0"/>
                          <a:cs typeface="Arial" panose="020B0604020202020204" pitchFamily="34" charset="0"/>
                        </a:rPr>
                        <a:t>The researcher(s) gained informed consent from participants and/or guardians and were careful to protect their anonymity and the confidentiality of their data. Vulnerable participants faced no unnecessary risks.</a:t>
                      </a:r>
                    </a:p>
                  </a:txBody>
                  <a:tcPr anchor="ctr">
                    <a:noFill/>
                  </a:tcPr>
                </a:tc>
                <a:tc>
                  <a:txBody>
                    <a:bodyPr/>
                    <a:lstStyle/>
                    <a:p>
                      <a:pPr algn="ctr"/>
                      <a:r>
                        <a:rPr lang="en-US" sz="1600" b="0" dirty="0">
                          <a:latin typeface="Arial" panose="020B0604020202020204" pitchFamily="34" charset="0"/>
                          <a:cs typeface="Arial" panose="020B0604020202020204" pitchFamily="34" charset="0"/>
                        </a:rPr>
                        <a:t>Mostly.</a:t>
                      </a:r>
                    </a:p>
                  </a:txBody>
                  <a:tcPr anchor="ctr">
                    <a:noFill/>
                  </a:tcPr>
                </a:tc>
                <a:extLst>
                  <a:ext uri="{0D108BD9-81ED-4DB2-BD59-A6C34878D82A}">
                    <a16:rowId xmlns:a16="http://schemas.microsoft.com/office/drawing/2014/main" val="1868213005"/>
                  </a:ext>
                </a:extLst>
              </a:tr>
            </a:tbl>
          </a:graphicData>
        </a:graphic>
      </p:graphicFrame>
      <p:sp>
        <p:nvSpPr>
          <p:cNvPr id="4" name="Slide Number Placeholder 3">
            <a:extLst>
              <a:ext uri="{FF2B5EF4-FFF2-40B4-BE49-F238E27FC236}">
                <a16:creationId xmlns:a16="http://schemas.microsoft.com/office/drawing/2014/main" id="{435F0D99-6C10-537A-55BB-6A390CB25907}"/>
              </a:ext>
            </a:extLst>
          </p:cNvPr>
          <p:cNvSpPr>
            <a:spLocks noGrp="1"/>
          </p:cNvSpPr>
          <p:nvPr>
            <p:ph type="sldNum" sz="quarter" idx="12"/>
          </p:nvPr>
        </p:nvSpPr>
        <p:spPr/>
        <p:txBody>
          <a:bodyPr/>
          <a:lstStyle/>
          <a:p>
            <a:fld id="{F813876B-78D8-4C78-B9F2-9F00AEAFA7D6}" type="slidenum">
              <a:rPr lang="en-US" smtClean="0"/>
              <a:pPr/>
              <a:t>52</a:t>
            </a:fld>
            <a:endParaRPr lang="en-US" dirty="0"/>
          </a:p>
        </p:txBody>
      </p:sp>
      <p:graphicFrame>
        <p:nvGraphicFramePr>
          <p:cNvPr id="8" name="Table 7">
            <a:extLst>
              <a:ext uri="{FF2B5EF4-FFF2-40B4-BE49-F238E27FC236}">
                <a16:creationId xmlns:a16="http://schemas.microsoft.com/office/drawing/2014/main" id="{55E4FD1D-D861-BABA-0794-7143D2074126}"/>
              </a:ext>
            </a:extLst>
          </p:cNvPr>
          <p:cNvGraphicFramePr>
            <a:graphicFrameLocks noGrp="1"/>
          </p:cNvGraphicFramePr>
          <p:nvPr>
            <p:extLst>
              <p:ext uri="{D42A27DB-BD31-4B8C-83A1-F6EECF244321}">
                <p14:modId xmlns:p14="http://schemas.microsoft.com/office/powerpoint/2010/main" val="2839769668"/>
              </p:ext>
            </p:extLst>
          </p:nvPr>
        </p:nvGraphicFramePr>
        <p:xfrm>
          <a:off x="648405" y="3984478"/>
          <a:ext cx="10859205" cy="1066800"/>
        </p:xfrm>
        <a:graphic>
          <a:graphicData uri="http://schemas.openxmlformats.org/drawingml/2006/table">
            <a:tbl>
              <a:tblPr firstRow="1" bandRow="1">
                <a:tableStyleId>{5C22544A-7EE6-4342-B048-85BDC9FD1C3A}</a:tableStyleId>
              </a:tblPr>
              <a:tblGrid>
                <a:gridCol w="10859205">
                  <a:extLst>
                    <a:ext uri="{9D8B030D-6E8A-4147-A177-3AD203B41FA5}">
                      <a16:colId xmlns:a16="http://schemas.microsoft.com/office/drawing/2014/main" val="1672188887"/>
                    </a:ext>
                  </a:extLst>
                </a:gridCol>
              </a:tblGrid>
              <a:tr h="370840">
                <a:tc>
                  <a:txBody>
                    <a:bodyPr/>
                    <a:lstStyle/>
                    <a:p>
                      <a:r>
                        <a:rPr lang="en-US" sz="1600" b="0" dirty="0">
                          <a:solidFill>
                            <a:srgbClr val="FFFF00"/>
                          </a:solidFill>
                          <a:latin typeface="Arial" panose="020B0604020202020204" pitchFamily="34" charset="0"/>
                          <a:cs typeface="Arial" panose="020B0604020202020204" pitchFamily="34" charset="0"/>
                        </a:rPr>
                        <a:t>Reason.</a:t>
                      </a:r>
                    </a:p>
                    <a:p>
                      <a:endParaRPr lang="en-US" sz="1600" b="0" dirty="0">
                        <a:solidFill>
                          <a:srgbClr val="FFFF00"/>
                        </a:solidFill>
                        <a:latin typeface="Arial" panose="020B0604020202020204" pitchFamily="34" charset="0"/>
                        <a:cs typeface="Arial" panose="020B0604020202020204" pitchFamily="34" charset="0"/>
                      </a:endParaRPr>
                    </a:p>
                    <a:p>
                      <a:r>
                        <a:rPr lang="en-US" sz="1600" b="0" dirty="0">
                          <a:solidFill>
                            <a:srgbClr val="00FDFF"/>
                          </a:solidFill>
                          <a:latin typeface="Arial" panose="020B0604020202020204" pitchFamily="34" charset="0"/>
                          <a:cs typeface="Arial" panose="020B0604020202020204" pitchFamily="34" charset="0"/>
                        </a:rPr>
                        <a:t>Most or all of the needed steps were taken. The only information lacking concerned the security of the data collected. However, other steps were carefully taken.</a:t>
                      </a:r>
                      <a:endParaRPr lang="en-US" sz="1600" b="0" dirty="0">
                        <a:solidFill>
                          <a:srgbClr val="FFFF00"/>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521911315"/>
                  </a:ext>
                </a:extLst>
              </a:tr>
            </a:tbl>
          </a:graphicData>
        </a:graphic>
      </p:graphicFrame>
    </p:spTree>
    <p:extLst>
      <p:ext uri="{BB962C8B-B14F-4D97-AF65-F5344CB8AC3E}">
        <p14:creationId xmlns:p14="http://schemas.microsoft.com/office/powerpoint/2010/main" val="279985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82ACE-BDCD-5828-0207-39D7EDB612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EEB62E-30CB-F3D0-FCE8-615F4DE0D399}"/>
              </a:ext>
            </a:extLst>
          </p:cNvPr>
          <p:cNvSpPr>
            <a:spLocks noGrp="1"/>
          </p:cNvSpPr>
          <p:nvPr>
            <p:ph type="title"/>
          </p:nvPr>
        </p:nvSpPr>
        <p:spPr>
          <a:xfrm>
            <a:off x="838199" y="511431"/>
            <a:ext cx="10515600" cy="1325563"/>
          </a:xfrm>
        </p:spPr>
        <p:txBody>
          <a:bodyPr>
            <a:noAutofit/>
          </a:bodyPr>
          <a:lstStyle/>
          <a:p>
            <a:r>
              <a:rPr lang="en-GB" sz="3600" b="1" dirty="0">
                <a:latin typeface="Arial" panose="020B0604020202020204" pitchFamily="34" charset="0"/>
                <a:ea typeface="Times New Roman" panose="02020603050405020304" pitchFamily="18" charset="0"/>
                <a:cs typeface="Arial" panose="020B0604020202020204" pitchFamily="34" charset="0"/>
              </a:rPr>
              <a:t>Criterion #6: Carrying out suitable and sound </a:t>
            </a:r>
            <a:r>
              <a:rPr lang="en-GB" sz="3600" b="1" dirty="0">
                <a:solidFill>
                  <a:srgbClr val="76D6FF"/>
                </a:solidFill>
                <a:latin typeface="Arial" panose="020B0604020202020204" pitchFamily="34" charset="0"/>
                <a:ea typeface="Times New Roman" panose="02020603050405020304" pitchFamily="18" charset="0"/>
                <a:cs typeface="Arial" panose="020B0604020202020204" pitchFamily="34" charset="0"/>
              </a:rPr>
              <a:t>research procedures </a:t>
            </a:r>
            <a:r>
              <a:rPr lang="en-GB" sz="3600" b="1" dirty="0">
                <a:latin typeface="Arial" panose="020B0604020202020204" pitchFamily="34" charset="0"/>
                <a:ea typeface="Times New Roman" panose="02020603050405020304" pitchFamily="18" charset="0"/>
                <a:cs typeface="Arial" panose="020B0604020202020204" pitchFamily="34" charset="0"/>
              </a:rPr>
              <a:t>(3)</a:t>
            </a:r>
            <a:endParaRPr lang="en-CA" sz="3600" dirty="0">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5" name="Content Placeholder 4">
            <a:extLst>
              <a:ext uri="{FF2B5EF4-FFF2-40B4-BE49-F238E27FC236}">
                <a16:creationId xmlns:a16="http://schemas.microsoft.com/office/drawing/2014/main" id="{A9A57D42-86B3-F001-DBC1-0BE588779984}"/>
              </a:ext>
            </a:extLst>
          </p:cNvPr>
          <p:cNvGraphicFramePr>
            <a:graphicFrameLocks noGrp="1"/>
          </p:cNvGraphicFramePr>
          <p:nvPr>
            <p:ph idx="1"/>
            <p:extLst>
              <p:ext uri="{D42A27DB-BD31-4B8C-83A1-F6EECF244321}">
                <p14:modId xmlns:p14="http://schemas.microsoft.com/office/powerpoint/2010/main" val="2298254907"/>
              </p:ext>
            </p:extLst>
          </p:nvPr>
        </p:nvGraphicFramePr>
        <p:xfrm>
          <a:off x="660399" y="3029648"/>
          <a:ext cx="10871199" cy="798704"/>
        </p:xfrm>
        <a:graphic>
          <a:graphicData uri="http://schemas.openxmlformats.org/drawingml/2006/table">
            <a:tbl>
              <a:tblPr firstRow="1" bandRow="1">
                <a:tableStyleId>{5C22544A-7EE6-4342-B048-85BDC9FD1C3A}</a:tableStyleId>
              </a:tblPr>
              <a:tblGrid>
                <a:gridCol w="8458200">
                  <a:extLst>
                    <a:ext uri="{9D8B030D-6E8A-4147-A177-3AD203B41FA5}">
                      <a16:colId xmlns:a16="http://schemas.microsoft.com/office/drawing/2014/main" val="3686406770"/>
                    </a:ext>
                  </a:extLst>
                </a:gridCol>
                <a:gridCol w="2412999">
                  <a:extLst>
                    <a:ext uri="{9D8B030D-6E8A-4147-A177-3AD203B41FA5}">
                      <a16:colId xmlns:a16="http://schemas.microsoft.com/office/drawing/2014/main" val="3565834121"/>
                    </a:ext>
                  </a:extLst>
                </a:gridCol>
              </a:tblGrid>
              <a:tr h="798704">
                <a:tc>
                  <a:txBody>
                    <a:bodyPr/>
                    <a:lstStyle/>
                    <a:p>
                      <a:r>
                        <a:rPr lang="en-US" sz="1600" b="0" dirty="0">
                          <a:solidFill>
                            <a:srgbClr val="FFFF00"/>
                          </a:solidFill>
                          <a:latin typeface="Arial" panose="020B0604020202020204" pitchFamily="34" charset="0"/>
                          <a:cs typeface="Arial" panose="020B0604020202020204" pitchFamily="34" charset="0"/>
                        </a:rPr>
                        <a:t>The researcher(s) took steps to check the reliability of their data collection tools and analyses and provided specific details.</a:t>
                      </a:r>
                    </a:p>
                  </a:txBody>
                  <a:tcPr anchor="ctr">
                    <a:noFill/>
                  </a:tcPr>
                </a:tc>
                <a:tc>
                  <a:txBody>
                    <a:bodyPr/>
                    <a:lstStyle/>
                    <a:p>
                      <a:pPr algn="ctr"/>
                      <a:r>
                        <a:rPr lang="en-US" sz="1600" b="0" dirty="0">
                          <a:latin typeface="Arial" panose="020B0604020202020204" pitchFamily="34" charset="0"/>
                          <a:cs typeface="Arial" panose="020B0604020202020204" pitchFamily="34" charset="0"/>
                        </a:rPr>
                        <a:t>Mostly</a:t>
                      </a:r>
                    </a:p>
                  </a:txBody>
                  <a:tcPr anchor="ctr">
                    <a:noFill/>
                  </a:tcPr>
                </a:tc>
                <a:extLst>
                  <a:ext uri="{0D108BD9-81ED-4DB2-BD59-A6C34878D82A}">
                    <a16:rowId xmlns:a16="http://schemas.microsoft.com/office/drawing/2014/main" val="1868213005"/>
                  </a:ext>
                </a:extLst>
              </a:tr>
            </a:tbl>
          </a:graphicData>
        </a:graphic>
      </p:graphicFrame>
      <p:sp>
        <p:nvSpPr>
          <p:cNvPr id="4" name="Slide Number Placeholder 3">
            <a:extLst>
              <a:ext uri="{FF2B5EF4-FFF2-40B4-BE49-F238E27FC236}">
                <a16:creationId xmlns:a16="http://schemas.microsoft.com/office/drawing/2014/main" id="{CB731513-B5F4-4F17-74E7-03477D093B8B}"/>
              </a:ext>
            </a:extLst>
          </p:cNvPr>
          <p:cNvSpPr>
            <a:spLocks noGrp="1"/>
          </p:cNvSpPr>
          <p:nvPr>
            <p:ph type="sldNum" sz="quarter" idx="12"/>
          </p:nvPr>
        </p:nvSpPr>
        <p:spPr/>
        <p:txBody>
          <a:bodyPr/>
          <a:lstStyle/>
          <a:p>
            <a:fld id="{F813876B-78D8-4C78-B9F2-9F00AEAFA7D6}" type="slidenum">
              <a:rPr lang="en-US" smtClean="0"/>
              <a:pPr/>
              <a:t>53</a:t>
            </a:fld>
            <a:endParaRPr lang="en-US" dirty="0"/>
          </a:p>
        </p:txBody>
      </p:sp>
      <p:graphicFrame>
        <p:nvGraphicFramePr>
          <p:cNvPr id="7" name="Table 6">
            <a:extLst>
              <a:ext uri="{FF2B5EF4-FFF2-40B4-BE49-F238E27FC236}">
                <a16:creationId xmlns:a16="http://schemas.microsoft.com/office/drawing/2014/main" id="{765B8513-E5EA-1F85-6D6B-1E9566E464DC}"/>
              </a:ext>
            </a:extLst>
          </p:cNvPr>
          <p:cNvGraphicFramePr>
            <a:graphicFrameLocks noGrp="1"/>
          </p:cNvGraphicFramePr>
          <p:nvPr>
            <p:extLst>
              <p:ext uri="{D42A27DB-BD31-4B8C-83A1-F6EECF244321}">
                <p14:modId xmlns:p14="http://schemas.microsoft.com/office/powerpoint/2010/main" val="3859239890"/>
              </p:ext>
            </p:extLst>
          </p:nvPr>
        </p:nvGraphicFramePr>
        <p:xfrm>
          <a:off x="754578" y="2182918"/>
          <a:ext cx="10785381" cy="370840"/>
        </p:xfrm>
        <a:graphic>
          <a:graphicData uri="http://schemas.openxmlformats.org/drawingml/2006/table">
            <a:tbl>
              <a:tblPr firstRow="1" bandRow="1">
                <a:tableStyleId>{5C22544A-7EE6-4342-B048-85BDC9FD1C3A}</a:tableStyleId>
              </a:tblPr>
              <a:tblGrid>
                <a:gridCol w="10785381">
                  <a:extLst>
                    <a:ext uri="{9D8B030D-6E8A-4147-A177-3AD203B41FA5}">
                      <a16:colId xmlns:a16="http://schemas.microsoft.com/office/drawing/2014/main" val="1672188887"/>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0" dirty="0">
                          <a:solidFill>
                            <a:srgbClr val="00FDFF"/>
                          </a:solidFill>
                          <a:latin typeface="Arial" panose="020B0604020202020204" pitchFamily="34" charset="0"/>
                          <a:cs typeface="Arial" panose="020B0604020202020204" pitchFamily="34" charset="0"/>
                        </a:rPr>
                        <a:t>Steps to check the reliability </a:t>
                      </a:r>
                      <a:r>
                        <a:rPr lang="en-US" sz="1600" b="0" dirty="0">
                          <a:solidFill>
                            <a:srgbClr val="FFFF00"/>
                          </a:solidFill>
                          <a:latin typeface="Arial" panose="020B0604020202020204" pitchFamily="34" charset="0"/>
                          <a:cs typeface="Arial" panose="020B0604020202020204" pitchFamily="34" charset="0"/>
                        </a:rPr>
                        <a:t>of their data collection tools and analyses </a:t>
                      </a:r>
                    </a:p>
                  </a:txBody>
                  <a:tcPr>
                    <a:noFill/>
                  </a:tcPr>
                </a:tc>
                <a:extLst>
                  <a:ext uri="{0D108BD9-81ED-4DB2-BD59-A6C34878D82A}">
                    <a16:rowId xmlns:a16="http://schemas.microsoft.com/office/drawing/2014/main" val="2521911315"/>
                  </a:ext>
                </a:extLst>
              </a:tr>
            </a:tbl>
          </a:graphicData>
        </a:graphic>
      </p:graphicFrame>
      <p:graphicFrame>
        <p:nvGraphicFramePr>
          <p:cNvPr id="8" name="Table 7">
            <a:extLst>
              <a:ext uri="{FF2B5EF4-FFF2-40B4-BE49-F238E27FC236}">
                <a16:creationId xmlns:a16="http://schemas.microsoft.com/office/drawing/2014/main" id="{8D90F5F2-C542-F75F-846D-8B53719CD93D}"/>
              </a:ext>
            </a:extLst>
          </p:cNvPr>
          <p:cNvGraphicFramePr>
            <a:graphicFrameLocks noGrp="1"/>
          </p:cNvGraphicFramePr>
          <p:nvPr>
            <p:extLst>
              <p:ext uri="{D42A27DB-BD31-4B8C-83A1-F6EECF244321}">
                <p14:modId xmlns:p14="http://schemas.microsoft.com/office/powerpoint/2010/main" val="157032075"/>
              </p:ext>
            </p:extLst>
          </p:nvPr>
        </p:nvGraphicFramePr>
        <p:xfrm>
          <a:off x="660399" y="4350238"/>
          <a:ext cx="10859205" cy="1066800"/>
        </p:xfrm>
        <a:graphic>
          <a:graphicData uri="http://schemas.openxmlformats.org/drawingml/2006/table">
            <a:tbl>
              <a:tblPr firstRow="1" bandRow="1">
                <a:tableStyleId>{5C22544A-7EE6-4342-B048-85BDC9FD1C3A}</a:tableStyleId>
              </a:tblPr>
              <a:tblGrid>
                <a:gridCol w="10859205">
                  <a:extLst>
                    <a:ext uri="{9D8B030D-6E8A-4147-A177-3AD203B41FA5}">
                      <a16:colId xmlns:a16="http://schemas.microsoft.com/office/drawing/2014/main" val="1672188887"/>
                    </a:ext>
                  </a:extLst>
                </a:gridCol>
              </a:tblGrid>
              <a:tr h="370840">
                <a:tc>
                  <a:txBody>
                    <a:bodyPr/>
                    <a:lstStyle/>
                    <a:p>
                      <a:r>
                        <a:rPr lang="en-US" sz="1600" b="0" dirty="0">
                          <a:solidFill>
                            <a:srgbClr val="FFFF00"/>
                          </a:solidFill>
                          <a:latin typeface="Arial" panose="020B0604020202020204" pitchFamily="34" charset="0"/>
                          <a:cs typeface="Arial" panose="020B0604020202020204" pitchFamily="34" charset="0"/>
                        </a:rPr>
                        <a:t>Reason.</a:t>
                      </a:r>
                    </a:p>
                    <a:p>
                      <a:endParaRPr lang="en-US" sz="1600" b="0" dirty="0">
                        <a:solidFill>
                          <a:srgbClr val="FFFF00"/>
                        </a:solidFill>
                        <a:latin typeface="Arial" panose="020B0604020202020204" pitchFamily="34" charset="0"/>
                        <a:cs typeface="Arial" panose="020B0604020202020204" pitchFamily="34" charset="0"/>
                      </a:endParaRPr>
                    </a:p>
                    <a:p>
                      <a:r>
                        <a:rPr lang="en-US" sz="1600" b="0" dirty="0">
                          <a:solidFill>
                            <a:srgbClr val="00FDFF"/>
                          </a:solidFill>
                          <a:latin typeface="Arial" panose="020B0604020202020204" pitchFamily="34" charset="0"/>
                          <a:cs typeface="Arial" panose="020B0604020202020204" pitchFamily="34" charset="0"/>
                        </a:rPr>
                        <a:t>The researchers compared and refined their coding but did not provide specifics regarding the reliability of their coding (% of agreement).</a:t>
                      </a:r>
                    </a:p>
                  </a:txBody>
                  <a:tcPr>
                    <a:noFill/>
                  </a:tcPr>
                </a:tc>
                <a:extLst>
                  <a:ext uri="{0D108BD9-81ED-4DB2-BD59-A6C34878D82A}">
                    <a16:rowId xmlns:a16="http://schemas.microsoft.com/office/drawing/2014/main" val="2521911315"/>
                  </a:ext>
                </a:extLst>
              </a:tr>
            </a:tbl>
          </a:graphicData>
        </a:graphic>
      </p:graphicFrame>
    </p:spTree>
    <p:extLst>
      <p:ext uri="{BB962C8B-B14F-4D97-AF65-F5344CB8AC3E}">
        <p14:creationId xmlns:p14="http://schemas.microsoft.com/office/powerpoint/2010/main" val="275983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462FA-9EB3-2C4C-BE49-1C13B91A10C0}"/>
              </a:ext>
            </a:extLst>
          </p:cNvPr>
          <p:cNvSpPr>
            <a:spLocks noGrp="1"/>
          </p:cNvSpPr>
          <p:nvPr>
            <p:ph type="title"/>
          </p:nvPr>
        </p:nvSpPr>
        <p:spPr>
          <a:xfrm>
            <a:off x="838199" y="511431"/>
            <a:ext cx="10419736" cy="1012569"/>
          </a:xfrm>
        </p:spPr>
        <p:txBody>
          <a:bodyPr>
            <a:noAutofit/>
          </a:bodyPr>
          <a:lstStyle/>
          <a:p>
            <a:r>
              <a:rPr lang="en-GB" sz="3600" b="1" dirty="0">
                <a:solidFill>
                  <a:schemeClr val="tx1"/>
                </a:solidFill>
                <a:latin typeface="Arial" panose="020B0604020202020204" pitchFamily="34" charset="0"/>
                <a:ea typeface="Times New Roman" panose="02020603050405020304" pitchFamily="18" charset="0"/>
                <a:cs typeface="Arial" panose="020B0604020202020204" pitchFamily="34" charset="0"/>
              </a:rPr>
              <a:t>Criterion #6: Carrying out suitable and sound research procedures (4a)</a:t>
            </a:r>
            <a:endParaRPr lang="en-CA" sz="36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a:extLst>
              <a:ext uri="{FF2B5EF4-FFF2-40B4-BE49-F238E27FC236}">
                <a16:creationId xmlns:a16="http://schemas.microsoft.com/office/drawing/2014/main" id="{95693DC9-E16E-B645-8C86-72B9EBA66066}"/>
              </a:ext>
            </a:extLst>
          </p:cNvPr>
          <p:cNvSpPr>
            <a:spLocks noGrp="1"/>
          </p:cNvSpPr>
          <p:nvPr>
            <p:ph type="sldNum" sz="quarter" idx="12"/>
          </p:nvPr>
        </p:nvSpPr>
        <p:spPr/>
        <p:txBody>
          <a:bodyPr/>
          <a:lstStyle/>
          <a:p>
            <a:fld id="{F813876B-78D8-4C78-B9F2-9F00AEAFA7D6}" type="slidenum">
              <a:rPr lang="en-US" smtClean="0"/>
              <a:pPr/>
              <a:t>54</a:t>
            </a:fld>
            <a:endParaRPr lang="en-US" dirty="0"/>
          </a:p>
        </p:txBody>
      </p:sp>
      <p:graphicFrame>
        <p:nvGraphicFramePr>
          <p:cNvPr id="6" name="Table 5">
            <a:extLst>
              <a:ext uri="{FF2B5EF4-FFF2-40B4-BE49-F238E27FC236}">
                <a16:creationId xmlns:a16="http://schemas.microsoft.com/office/drawing/2014/main" id="{94181D2D-2EEC-51FC-F9D7-BFFEECB98606}"/>
              </a:ext>
            </a:extLst>
          </p:cNvPr>
          <p:cNvGraphicFramePr>
            <a:graphicFrameLocks noGrp="1"/>
          </p:cNvGraphicFramePr>
          <p:nvPr>
            <p:extLst>
              <p:ext uri="{D42A27DB-BD31-4B8C-83A1-F6EECF244321}">
                <p14:modId xmlns:p14="http://schemas.microsoft.com/office/powerpoint/2010/main" val="896690711"/>
              </p:ext>
            </p:extLst>
          </p:nvPr>
        </p:nvGraphicFramePr>
        <p:xfrm>
          <a:off x="838199" y="1640022"/>
          <a:ext cx="10596718" cy="335280"/>
        </p:xfrm>
        <a:graphic>
          <a:graphicData uri="http://schemas.openxmlformats.org/drawingml/2006/table">
            <a:tbl>
              <a:tblPr firstRow="1" bandRow="1">
                <a:tableStyleId>{5C22544A-7EE6-4342-B048-85BDC9FD1C3A}</a:tableStyleId>
              </a:tblPr>
              <a:tblGrid>
                <a:gridCol w="10596718">
                  <a:extLst>
                    <a:ext uri="{9D8B030D-6E8A-4147-A177-3AD203B41FA5}">
                      <a16:colId xmlns:a16="http://schemas.microsoft.com/office/drawing/2014/main" val="2751726409"/>
                    </a:ext>
                  </a:extLst>
                </a:gridCol>
              </a:tblGrid>
              <a:tr h="0">
                <a:tc>
                  <a:txBody>
                    <a:bodyPr/>
                    <a:lstStyle/>
                    <a:p>
                      <a:pPr algn="ctr"/>
                      <a:r>
                        <a:rPr lang="en-US" sz="1600" b="0" kern="1200" dirty="0">
                          <a:solidFill>
                            <a:srgbClr val="FFFF00"/>
                          </a:solidFill>
                          <a:effectLst/>
                          <a:latin typeface="Arial" panose="020B0604020202020204" pitchFamily="34" charset="0"/>
                          <a:ea typeface="+mn-ea"/>
                          <a:cs typeface="Arial" panose="020B0604020202020204" pitchFamily="34" charset="0"/>
                        </a:rPr>
                        <a:t>Tables and charts, and/or other visual tools included in the article</a:t>
                      </a:r>
                      <a:endParaRPr lang="en-US" sz="1600" dirty="0"/>
                    </a:p>
                  </a:txBody>
                  <a:tcPr>
                    <a:noFill/>
                  </a:tcPr>
                </a:tc>
                <a:extLst>
                  <a:ext uri="{0D108BD9-81ED-4DB2-BD59-A6C34878D82A}">
                    <a16:rowId xmlns:a16="http://schemas.microsoft.com/office/drawing/2014/main" val="3468977478"/>
                  </a:ext>
                </a:extLst>
              </a:tr>
            </a:tbl>
          </a:graphicData>
        </a:graphic>
      </p:graphicFrame>
      <p:pic>
        <p:nvPicPr>
          <p:cNvPr id="3" name="Picture 2">
            <a:extLst>
              <a:ext uri="{FF2B5EF4-FFF2-40B4-BE49-F238E27FC236}">
                <a16:creationId xmlns:a16="http://schemas.microsoft.com/office/drawing/2014/main" id="{E57937F3-0517-93F4-16AB-816CCAD4E498}"/>
              </a:ext>
            </a:extLst>
          </p:cNvPr>
          <p:cNvPicPr>
            <a:picLocks noChangeAspect="1"/>
          </p:cNvPicPr>
          <p:nvPr/>
        </p:nvPicPr>
        <p:blipFill>
          <a:blip r:embed="rId2"/>
          <a:stretch>
            <a:fillRect/>
          </a:stretch>
        </p:blipFill>
        <p:spPr>
          <a:xfrm>
            <a:off x="746724" y="2234002"/>
            <a:ext cx="5301343" cy="4487475"/>
          </a:xfrm>
          <a:prstGeom prst="rect">
            <a:avLst/>
          </a:prstGeom>
        </p:spPr>
      </p:pic>
      <p:pic>
        <p:nvPicPr>
          <p:cNvPr id="5" name="Picture 4">
            <a:extLst>
              <a:ext uri="{FF2B5EF4-FFF2-40B4-BE49-F238E27FC236}">
                <a16:creationId xmlns:a16="http://schemas.microsoft.com/office/drawing/2014/main" id="{20101CCB-241F-0679-B6A7-8DCFB1AE061E}"/>
              </a:ext>
            </a:extLst>
          </p:cNvPr>
          <p:cNvPicPr>
            <a:picLocks noChangeAspect="1"/>
          </p:cNvPicPr>
          <p:nvPr/>
        </p:nvPicPr>
        <p:blipFill>
          <a:blip r:embed="rId3"/>
          <a:stretch>
            <a:fillRect/>
          </a:stretch>
        </p:blipFill>
        <p:spPr>
          <a:xfrm>
            <a:off x="6362700" y="2375517"/>
            <a:ext cx="5410201" cy="3091543"/>
          </a:xfrm>
          <a:prstGeom prst="rect">
            <a:avLst/>
          </a:prstGeom>
        </p:spPr>
      </p:pic>
    </p:spTree>
    <p:extLst>
      <p:ext uri="{BB962C8B-B14F-4D97-AF65-F5344CB8AC3E}">
        <p14:creationId xmlns:p14="http://schemas.microsoft.com/office/powerpoint/2010/main" val="12123797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5D175-BD3B-2D83-01B1-F981479D5E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21D67-1EAA-E7E5-D1C9-E7F6835B779A}"/>
              </a:ext>
            </a:extLst>
          </p:cNvPr>
          <p:cNvSpPr>
            <a:spLocks noGrp="1"/>
          </p:cNvSpPr>
          <p:nvPr>
            <p:ph type="title"/>
          </p:nvPr>
        </p:nvSpPr>
        <p:spPr>
          <a:xfrm>
            <a:off x="838199" y="511431"/>
            <a:ext cx="10515600" cy="1325563"/>
          </a:xfrm>
        </p:spPr>
        <p:txBody>
          <a:bodyPr>
            <a:noAutofit/>
          </a:bodyPr>
          <a:lstStyle/>
          <a:p>
            <a:r>
              <a:rPr lang="en-GB" sz="3600" b="1" dirty="0">
                <a:solidFill>
                  <a:schemeClr val="tx1"/>
                </a:solidFill>
                <a:latin typeface="Arial" panose="020B0604020202020204" pitchFamily="34" charset="0"/>
                <a:ea typeface="Times New Roman" panose="02020603050405020304" pitchFamily="18" charset="0"/>
                <a:cs typeface="Arial" panose="020B0604020202020204" pitchFamily="34" charset="0"/>
              </a:rPr>
              <a:t>Criterion #6: Carrying out suitable and sound </a:t>
            </a:r>
            <a:r>
              <a:rPr lang="en-GB" sz="3600" b="1" dirty="0">
                <a:solidFill>
                  <a:srgbClr val="76D6FF"/>
                </a:solidFill>
                <a:latin typeface="Arial" panose="020B0604020202020204" pitchFamily="34" charset="0"/>
                <a:ea typeface="Times New Roman" panose="02020603050405020304" pitchFamily="18" charset="0"/>
                <a:cs typeface="Arial" panose="020B0604020202020204" pitchFamily="34" charset="0"/>
              </a:rPr>
              <a:t>research procedures </a:t>
            </a:r>
            <a:r>
              <a:rPr lang="en-GB" sz="3600" b="1" dirty="0">
                <a:solidFill>
                  <a:schemeClr val="tx1"/>
                </a:solidFill>
                <a:latin typeface="Arial" panose="020B0604020202020204" pitchFamily="34" charset="0"/>
                <a:ea typeface="Times New Roman" panose="02020603050405020304" pitchFamily="18" charset="0"/>
                <a:cs typeface="Arial" panose="020B0604020202020204" pitchFamily="34" charset="0"/>
              </a:rPr>
              <a:t>(4b)</a:t>
            </a:r>
            <a:endParaRPr lang="en-CA" sz="36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5" name="Content Placeholder 4">
            <a:extLst>
              <a:ext uri="{FF2B5EF4-FFF2-40B4-BE49-F238E27FC236}">
                <a16:creationId xmlns:a16="http://schemas.microsoft.com/office/drawing/2014/main" id="{A3521805-0959-2815-3F7F-3DBD6626CC1E}"/>
              </a:ext>
            </a:extLst>
          </p:cNvPr>
          <p:cNvGraphicFramePr>
            <a:graphicFrameLocks noGrp="1"/>
          </p:cNvGraphicFramePr>
          <p:nvPr>
            <p:ph idx="1"/>
            <p:extLst>
              <p:ext uri="{D42A27DB-BD31-4B8C-83A1-F6EECF244321}">
                <p14:modId xmlns:p14="http://schemas.microsoft.com/office/powerpoint/2010/main" val="1671282330"/>
              </p:ext>
            </p:extLst>
          </p:nvPr>
        </p:nvGraphicFramePr>
        <p:xfrm>
          <a:off x="838196" y="2229495"/>
          <a:ext cx="10786871" cy="798704"/>
        </p:xfrm>
        <a:graphic>
          <a:graphicData uri="http://schemas.openxmlformats.org/drawingml/2006/table">
            <a:tbl>
              <a:tblPr firstRow="1" bandRow="1">
                <a:tableStyleId>{5C22544A-7EE6-4342-B048-85BDC9FD1C3A}</a:tableStyleId>
              </a:tblPr>
              <a:tblGrid>
                <a:gridCol w="8202167">
                  <a:extLst>
                    <a:ext uri="{9D8B030D-6E8A-4147-A177-3AD203B41FA5}">
                      <a16:colId xmlns:a16="http://schemas.microsoft.com/office/drawing/2014/main" val="3686406770"/>
                    </a:ext>
                  </a:extLst>
                </a:gridCol>
                <a:gridCol w="2584704">
                  <a:extLst>
                    <a:ext uri="{9D8B030D-6E8A-4147-A177-3AD203B41FA5}">
                      <a16:colId xmlns:a16="http://schemas.microsoft.com/office/drawing/2014/main" val="3565834121"/>
                    </a:ext>
                  </a:extLst>
                </a:gridCol>
              </a:tblGrid>
              <a:tr h="798704">
                <a:tc>
                  <a:txBody>
                    <a:bodyPr/>
                    <a:lstStyle/>
                    <a:p>
                      <a:r>
                        <a:rPr lang="en-US" sz="1600" b="0" kern="1200" dirty="0">
                          <a:solidFill>
                            <a:srgbClr val="FFFF00"/>
                          </a:solidFill>
                          <a:effectLst/>
                          <a:latin typeface="Arial" panose="020B0604020202020204" pitchFamily="34" charset="0"/>
                          <a:ea typeface="+mn-ea"/>
                          <a:cs typeface="Arial" panose="020B0604020202020204" pitchFamily="34" charset="0"/>
                        </a:rPr>
                        <a:t>The researcher(s) explained the procedures clearly through the text and the use of tables and charts, and/or other visual tools.</a:t>
                      </a:r>
                      <a:endParaRPr lang="en-CA" sz="1600" b="0" kern="1200" dirty="0">
                        <a:solidFill>
                          <a:srgbClr val="FFFF00"/>
                        </a:solidFill>
                        <a:effectLst/>
                        <a:latin typeface="Arial" panose="020B0604020202020204" pitchFamily="34" charset="0"/>
                        <a:ea typeface="+mn-ea"/>
                        <a:cs typeface="Arial" panose="020B0604020202020204" pitchFamily="34" charset="0"/>
                      </a:endParaRPr>
                    </a:p>
                  </a:txBody>
                  <a:tcPr anchor="ctr">
                    <a:noFill/>
                  </a:tcPr>
                </a:tc>
                <a:tc>
                  <a:txBody>
                    <a:bodyPr/>
                    <a:lstStyle/>
                    <a:p>
                      <a:pPr algn="ctr"/>
                      <a:r>
                        <a:rPr lang="en-US" sz="1600" b="0" dirty="0">
                          <a:latin typeface="Arial" panose="020B0604020202020204" pitchFamily="34" charset="0"/>
                          <a:cs typeface="Arial" panose="020B0604020202020204" pitchFamily="34" charset="0"/>
                        </a:rPr>
                        <a:t>Somewhat</a:t>
                      </a:r>
                    </a:p>
                  </a:txBody>
                  <a:tcPr anchor="ctr">
                    <a:noFill/>
                  </a:tcPr>
                </a:tc>
                <a:extLst>
                  <a:ext uri="{0D108BD9-81ED-4DB2-BD59-A6C34878D82A}">
                    <a16:rowId xmlns:a16="http://schemas.microsoft.com/office/drawing/2014/main" val="1868213005"/>
                  </a:ext>
                </a:extLst>
              </a:tr>
            </a:tbl>
          </a:graphicData>
        </a:graphic>
      </p:graphicFrame>
      <p:sp>
        <p:nvSpPr>
          <p:cNvPr id="4" name="Slide Number Placeholder 3">
            <a:extLst>
              <a:ext uri="{FF2B5EF4-FFF2-40B4-BE49-F238E27FC236}">
                <a16:creationId xmlns:a16="http://schemas.microsoft.com/office/drawing/2014/main" id="{03B827A8-8D57-4A70-7E49-A4441A0027C6}"/>
              </a:ext>
            </a:extLst>
          </p:cNvPr>
          <p:cNvSpPr>
            <a:spLocks noGrp="1"/>
          </p:cNvSpPr>
          <p:nvPr>
            <p:ph type="sldNum" sz="quarter" idx="12"/>
          </p:nvPr>
        </p:nvSpPr>
        <p:spPr/>
        <p:txBody>
          <a:bodyPr/>
          <a:lstStyle/>
          <a:p>
            <a:fld id="{F813876B-78D8-4C78-B9F2-9F00AEAFA7D6}" type="slidenum">
              <a:rPr lang="en-US" smtClean="0"/>
              <a:pPr/>
              <a:t>55</a:t>
            </a:fld>
            <a:endParaRPr lang="en-US" dirty="0"/>
          </a:p>
        </p:txBody>
      </p:sp>
      <p:graphicFrame>
        <p:nvGraphicFramePr>
          <p:cNvPr id="8" name="Table 7">
            <a:extLst>
              <a:ext uri="{FF2B5EF4-FFF2-40B4-BE49-F238E27FC236}">
                <a16:creationId xmlns:a16="http://schemas.microsoft.com/office/drawing/2014/main" id="{7F9D9726-6776-6542-F91E-21B7AF5B30CB}"/>
              </a:ext>
            </a:extLst>
          </p:cNvPr>
          <p:cNvGraphicFramePr>
            <a:graphicFrameLocks noGrp="1"/>
          </p:cNvGraphicFramePr>
          <p:nvPr>
            <p:extLst>
              <p:ext uri="{D42A27DB-BD31-4B8C-83A1-F6EECF244321}">
                <p14:modId xmlns:p14="http://schemas.microsoft.com/office/powerpoint/2010/main" val="2526426264"/>
              </p:ext>
            </p:extLst>
          </p:nvPr>
        </p:nvGraphicFramePr>
        <p:xfrm>
          <a:off x="838195" y="3656238"/>
          <a:ext cx="10786871" cy="1310640"/>
        </p:xfrm>
        <a:graphic>
          <a:graphicData uri="http://schemas.openxmlformats.org/drawingml/2006/table">
            <a:tbl>
              <a:tblPr firstRow="1" bandRow="1">
                <a:tableStyleId>{5C22544A-7EE6-4342-B048-85BDC9FD1C3A}</a:tableStyleId>
              </a:tblPr>
              <a:tblGrid>
                <a:gridCol w="10786871">
                  <a:extLst>
                    <a:ext uri="{9D8B030D-6E8A-4147-A177-3AD203B41FA5}">
                      <a16:colId xmlns:a16="http://schemas.microsoft.com/office/drawing/2014/main" val="4266258423"/>
                    </a:ext>
                  </a:extLst>
                </a:gridCol>
              </a:tblGrid>
              <a:tr h="370840">
                <a:tc>
                  <a:txBody>
                    <a:bodyPr/>
                    <a:lstStyle/>
                    <a:p>
                      <a:r>
                        <a:rPr lang="en-US" sz="1600" b="0" dirty="0">
                          <a:solidFill>
                            <a:srgbClr val="FFFF00"/>
                          </a:solidFill>
                          <a:latin typeface="Arial" panose="020B0604020202020204" pitchFamily="34" charset="0"/>
                          <a:cs typeface="Arial" panose="020B0604020202020204" pitchFamily="34" charset="0"/>
                        </a:rPr>
                        <a:t>Reason.</a:t>
                      </a:r>
                    </a:p>
                    <a:p>
                      <a:endParaRPr lang="en-US" sz="1600" b="0" dirty="0">
                        <a:solidFill>
                          <a:srgbClr val="FFFF00"/>
                        </a:solidFill>
                        <a:latin typeface="Arial" panose="020B0604020202020204" pitchFamily="34" charset="0"/>
                        <a:cs typeface="Arial" panose="020B0604020202020204" pitchFamily="34" charset="0"/>
                      </a:endParaRPr>
                    </a:p>
                    <a:p>
                      <a:r>
                        <a:rPr lang="en-US" sz="1600" b="0" dirty="0">
                          <a:solidFill>
                            <a:srgbClr val="00FDFF"/>
                          </a:solidFill>
                          <a:latin typeface="Arial" panose="020B0604020202020204" pitchFamily="34" charset="0"/>
                          <a:cs typeface="Arial" panose="020B0604020202020204" pitchFamily="34" charset="0"/>
                        </a:rPr>
                        <a:t>A table was included showing codes, themes, and sample answers to questions, and the Appendix showed a list of reflection questions for participants. However, no information was provided about participants’ details, such as age, cohort, and English proficiency level. This may have been due to ethical constraints.</a:t>
                      </a:r>
                      <a:endParaRPr lang="en-US" sz="1600" dirty="0">
                        <a:solidFill>
                          <a:srgbClr val="00FDFF"/>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634497697"/>
                  </a:ext>
                </a:extLst>
              </a:tr>
            </a:tbl>
          </a:graphicData>
        </a:graphic>
      </p:graphicFrame>
    </p:spTree>
    <p:extLst>
      <p:ext uri="{BB962C8B-B14F-4D97-AF65-F5344CB8AC3E}">
        <p14:creationId xmlns:p14="http://schemas.microsoft.com/office/powerpoint/2010/main" val="359608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462FA-9EB3-2C4C-BE49-1C13B91A10C0}"/>
              </a:ext>
            </a:extLst>
          </p:cNvPr>
          <p:cNvSpPr>
            <a:spLocks noGrp="1"/>
          </p:cNvSpPr>
          <p:nvPr>
            <p:ph type="title"/>
          </p:nvPr>
        </p:nvSpPr>
        <p:spPr>
          <a:xfrm>
            <a:off x="838199" y="511431"/>
            <a:ext cx="10608734" cy="558227"/>
          </a:xfrm>
        </p:spPr>
        <p:txBody>
          <a:bodyPr>
            <a:noAutofit/>
          </a:bodyPr>
          <a:lstStyle/>
          <a:p>
            <a:r>
              <a:rPr lang="en-GB" sz="3200" b="1" dirty="0">
                <a:solidFill>
                  <a:schemeClr val="tx1"/>
                </a:solidFill>
                <a:latin typeface="Arial" panose="020B0604020202020204" pitchFamily="34" charset="0"/>
                <a:ea typeface="Times New Roman" panose="02020603050405020304" pitchFamily="18" charset="0"/>
                <a:cs typeface="Arial" panose="020B0604020202020204" pitchFamily="34" charset="0"/>
              </a:rPr>
              <a:t>Criterion #7: Conducting appropriate </a:t>
            </a:r>
            <a:r>
              <a:rPr lang="en-GB" sz="3200" b="1" dirty="0">
                <a:solidFill>
                  <a:srgbClr val="76D6FF"/>
                </a:solidFill>
                <a:latin typeface="Arial" panose="020B0604020202020204" pitchFamily="34" charset="0"/>
                <a:ea typeface="Times New Roman" panose="02020603050405020304" pitchFamily="18" charset="0"/>
                <a:cs typeface="Arial" panose="020B0604020202020204" pitchFamily="34" charset="0"/>
              </a:rPr>
              <a:t>data analyses</a:t>
            </a:r>
            <a:r>
              <a:rPr lang="en-GB" sz="3200" b="1" dirty="0">
                <a:solidFill>
                  <a:schemeClr val="tx1"/>
                </a:solidFill>
                <a:latin typeface="Arial" panose="020B0604020202020204" pitchFamily="34" charset="0"/>
                <a:ea typeface="Times New Roman" panose="02020603050405020304" pitchFamily="18" charset="0"/>
                <a:cs typeface="Arial" panose="020B0604020202020204" pitchFamily="34" charset="0"/>
              </a:rPr>
              <a:t>(a)</a:t>
            </a:r>
            <a:endParaRPr lang="en-CA" sz="36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a:extLst>
              <a:ext uri="{FF2B5EF4-FFF2-40B4-BE49-F238E27FC236}">
                <a16:creationId xmlns:a16="http://schemas.microsoft.com/office/drawing/2014/main" id="{95693DC9-E16E-B645-8C86-72B9EBA66066}"/>
              </a:ext>
            </a:extLst>
          </p:cNvPr>
          <p:cNvSpPr>
            <a:spLocks noGrp="1"/>
          </p:cNvSpPr>
          <p:nvPr>
            <p:ph type="sldNum" sz="quarter" idx="12"/>
          </p:nvPr>
        </p:nvSpPr>
        <p:spPr/>
        <p:txBody>
          <a:bodyPr/>
          <a:lstStyle/>
          <a:p>
            <a:fld id="{F813876B-78D8-4C78-B9F2-9F00AEAFA7D6}" type="slidenum">
              <a:rPr lang="en-US" smtClean="0"/>
              <a:pPr/>
              <a:t>56</a:t>
            </a:fld>
            <a:endParaRPr lang="en-US" dirty="0"/>
          </a:p>
        </p:txBody>
      </p:sp>
      <p:graphicFrame>
        <p:nvGraphicFramePr>
          <p:cNvPr id="3" name="Table 2">
            <a:extLst>
              <a:ext uri="{FF2B5EF4-FFF2-40B4-BE49-F238E27FC236}">
                <a16:creationId xmlns:a16="http://schemas.microsoft.com/office/drawing/2014/main" id="{DE65CBDE-03E4-78D0-D352-ED869E8E7A65}"/>
              </a:ext>
            </a:extLst>
          </p:cNvPr>
          <p:cNvGraphicFramePr>
            <a:graphicFrameLocks noGrp="1"/>
          </p:cNvGraphicFramePr>
          <p:nvPr>
            <p:extLst>
              <p:ext uri="{D42A27DB-BD31-4B8C-83A1-F6EECF244321}">
                <p14:modId xmlns:p14="http://schemas.microsoft.com/office/powerpoint/2010/main" val="2821651163"/>
              </p:ext>
            </p:extLst>
          </p:nvPr>
        </p:nvGraphicFramePr>
        <p:xfrm>
          <a:off x="838199" y="1176958"/>
          <a:ext cx="10515600" cy="558226"/>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2515836233"/>
                    </a:ext>
                  </a:extLst>
                </a:gridCol>
              </a:tblGrid>
              <a:tr h="55822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0" dirty="0">
                          <a:solidFill>
                            <a:srgbClr val="FFFF00"/>
                          </a:solidFill>
                          <a:latin typeface="Arial" panose="020B0604020202020204" pitchFamily="34" charset="0"/>
                          <a:cs typeface="Arial" panose="020B0604020202020204" pitchFamily="34" charset="0"/>
                        </a:rPr>
                        <a:t>Data analysis/es carried out by the researcher(s):</a:t>
                      </a:r>
                    </a:p>
                  </a:txBody>
                  <a:tcPr>
                    <a:noFill/>
                  </a:tcPr>
                </a:tc>
                <a:extLst>
                  <a:ext uri="{0D108BD9-81ED-4DB2-BD59-A6C34878D82A}">
                    <a16:rowId xmlns:a16="http://schemas.microsoft.com/office/drawing/2014/main" val="1212874182"/>
                  </a:ext>
                </a:extLst>
              </a:tr>
            </a:tbl>
          </a:graphicData>
        </a:graphic>
      </p:graphicFrame>
      <p:pic>
        <p:nvPicPr>
          <p:cNvPr id="5" name="Picture 4">
            <a:extLst>
              <a:ext uri="{FF2B5EF4-FFF2-40B4-BE49-F238E27FC236}">
                <a16:creationId xmlns:a16="http://schemas.microsoft.com/office/drawing/2014/main" id="{B326E5B1-A2EF-35D8-A282-0C3B0E3A10E7}"/>
              </a:ext>
            </a:extLst>
          </p:cNvPr>
          <p:cNvPicPr>
            <a:picLocks noChangeAspect="1"/>
          </p:cNvPicPr>
          <p:nvPr/>
        </p:nvPicPr>
        <p:blipFill>
          <a:blip r:embed="rId2"/>
          <a:stretch>
            <a:fillRect/>
          </a:stretch>
        </p:blipFill>
        <p:spPr>
          <a:xfrm>
            <a:off x="2667000" y="1842484"/>
            <a:ext cx="5845629" cy="4728320"/>
          </a:xfrm>
          <a:prstGeom prst="rect">
            <a:avLst/>
          </a:prstGeom>
        </p:spPr>
      </p:pic>
    </p:spTree>
    <p:extLst>
      <p:ext uri="{BB962C8B-B14F-4D97-AF65-F5344CB8AC3E}">
        <p14:creationId xmlns:p14="http://schemas.microsoft.com/office/powerpoint/2010/main" val="7775316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90D8A-403A-083B-3788-1FAFF7C8D7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7A5265-8693-8CFC-C099-B95D13EA361B}"/>
              </a:ext>
            </a:extLst>
          </p:cNvPr>
          <p:cNvSpPr>
            <a:spLocks noGrp="1"/>
          </p:cNvSpPr>
          <p:nvPr>
            <p:ph type="title"/>
          </p:nvPr>
        </p:nvSpPr>
        <p:spPr>
          <a:xfrm>
            <a:off x="838198" y="511432"/>
            <a:ext cx="10891685" cy="973240"/>
          </a:xfrm>
        </p:spPr>
        <p:txBody>
          <a:bodyPr>
            <a:noAutofit/>
          </a:bodyPr>
          <a:lstStyle/>
          <a:p>
            <a:r>
              <a:rPr lang="en-GB" sz="3200" b="1" dirty="0">
                <a:solidFill>
                  <a:schemeClr val="tx1"/>
                </a:solidFill>
                <a:latin typeface="Arial" panose="020B0604020202020204" pitchFamily="34" charset="0"/>
                <a:ea typeface="Times New Roman" panose="02020603050405020304" pitchFamily="18" charset="0"/>
                <a:cs typeface="Arial" panose="020B0604020202020204" pitchFamily="34" charset="0"/>
              </a:rPr>
              <a:t>Criterion #7: Conducting appropriate </a:t>
            </a:r>
            <a:r>
              <a:rPr lang="en-GB" sz="3200" b="1" dirty="0">
                <a:solidFill>
                  <a:srgbClr val="76D6FF"/>
                </a:solidFill>
                <a:latin typeface="Arial" panose="020B0604020202020204" pitchFamily="34" charset="0"/>
                <a:ea typeface="Times New Roman" panose="02020603050405020304" pitchFamily="18" charset="0"/>
                <a:cs typeface="Arial" panose="020B0604020202020204" pitchFamily="34" charset="0"/>
              </a:rPr>
              <a:t>data analyses </a:t>
            </a:r>
            <a:r>
              <a:rPr lang="en-GB" sz="3200" b="1" dirty="0">
                <a:solidFill>
                  <a:schemeClr val="tx1"/>
                </a:solidFill>
                <a:latin typeface="Arial" panose="020B0604020202020204" pitchFamily="34" charset="0"/>
                <a:ea typeface="Times New Roman" panose="02020603050405020304" pitchFamily="18" charset="0"/>
                <a:cs typeface="Arial" panose="020B0604020202020204" pitchFamily="34" charset="0"/>
              </a:rPr>
              <a:t>(b)</a:t>
            </a:r>
            <a:endParaRPr lang="en-CA" sz="36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5" name="Content Placeholder 4">
            <a:extLst>
              <a:ext uri="{FF2B5EF4-FFF2-40B4-BE49-F238E27FC236}">
                <a16:creationId xmlns:a16="http://schemas.microsoft.com/office/drawing/2014/main" id="{271A427B-1141-DA69-2BED-FFEED09EF2FB}"/>
              </a:ext>
            </a:extLst>
          </p:cNvPr>
          <p:cNvGraphicFramePr>
            <a:graphicFrameLocks noGrp="1"/>
          </p:cNvGraphicFramePr>
          <p:nvPr>
            <p:ph idx="1"/>
            <p:extLst>
              <p:ext uri="{D42A27DB-BD31-4B8C-83A1-F6EECF244321}">
                <p14:modId xmlns:p14="http://schemas.microsoft.com/office/powerpoint/2010/main" val="3884860975"/>
              </p:ext>
            </p:extLst>
          </p:nvPr>
        </p:nvGraphicFramePr>
        <p:xfrm>
          <a:off x="792096" y="1993906"/>
          <a:ext cx="10561701" cy="798704"/>
        </p:xfrm>
        <a:graphic>
          <a:graphicData uri="http://schemas.openxmlformats.org/drawingml/2006/table">
            <a:tbl>
              <a:tblPr firstRow="1" bandRow="1">
                <a:tableStyleId>{5C22544A-7EE6-4342-B048-85BDC9FD1C3A}</a:tableStyleId>
              </a:tblPr>
              <a:tblGrid>
                <a:gridCol w="7976997">
                  <a:extLst>
                    <a:ext uri="{9D8B030D-6E8A-4147-A177-3AD203B41FA5}">
                      <a16:colId xmlns:a16="http://schemas.microsoft.com/office/drawing/2014/main" val="3686406770"/>
                    </a:ext>
                  </a:extLst>
                </a:gridCol>
                <a:gridCol w="2584704">
                  <a:extLst>
                    <a:ext uri="{9D8B030D-6E8A-4147-A177-3AD203B41FA5}">
                      <a16:colId xmlns:a16="http://schemas.microsoft.com/office/drawing/2014/main" val="3565834121"/>
                    </a:ext>
                  </a:extLst>
                </a:gridCol>
              </a:tblGrid>
              <a:tr h="798704">
                <a:tc>
                  <a:txBody>
                    <a:bodyPr/>
                    <a:lstStyle/>
                    <a:p>
                      <a:r>
                        <a:rPr lang="en-US" sz="1600" b="0" dirty="0">
                          <a:solidFill>
                            <a:srgbClr val="FFFF00"/>
                          </a:solidFill>
                          <a:latin typeface="Arial" panose="020B0604020202020204" pitchFamily="34" charset="0"/>
                          <a:cs typeface="Arial" panose="020B0604020202020204" pitchFamily="34" charset="0"/>
                        </a:rPr>
                        <a:t>The researcher(s) used data analytic procedures appropriate to the data collected during the study.</a:t>
                      </a:r>
                    </a:p>
                  </a:txBody>
                  <a:tcPr anchor="ctr">
                    <a:noFill/>
                  </a:tcPr>
                </a:tc>
                <a:tc>
                  <a:txBody>
                    <a:bodyPr/>
                    <a:lstStyle/>
                    <a:p>
                      <a:pPr algn="ctr"/>
                      <a:r>
                        <a:rPr lang="en-US" sz="1600" b="0" dirty="0">
                          <a:latin typeface="Arial" panose="020B0604020202020204" pitchFamily="34" charset="0"/>
                          <a:cs typeface="Arial" panose="020B0604020202020204" pitchFamily="34" charset="0"/>
                        </a:rPr>
                        <a:t>Mostly.</a:t>
                      </a:r>
                    </a:p>
                  </a:txBody>
                  <a:tcPr anchor="ctr">
                    <a:noFill/>
                  </a:tcPr>
                </a:tc>
                <a:extLst>
                  <a:ext uri="{0D108BD9-81ED-4DB2-BD59-A6C34878D82A}">
                    <a16:rowId xmlns:a16="http://schemas.microsoft.com/office/drawing/2014/main" val="1868213005"/>
                  </a:ext>
                </a:extLst>
              </a:tr>
            </a:tbl>
          </a:graphicData>
        </a:graphic>
      </p:graphicFrame>
      <p:sp>
        <p:nvSpPr>
          <p:cNvPr id="4" name="Slide Number Placeholder 3">
            <a:extLst>
              <a:ext uri="{FF2B5EF4-FFF2-40B4-BE49-F238E27FC236}">
                <a16:creationId xmlns:a16="http://schemas.microsoft.com/office/drawing/2014/main" id="{CEB31706-9A60-94EB-2732-93BC45DA9DE5}"/>
              </a:ext>
            </a:extLst>
          </p:cNvPr>
          <p:cNvSpPr>
            <a:spLocks noGrp="1"/>
          </p:cNvSpPr>
          <p:nvPr>
            <p:ph type="sldNum" sz="quarter" idx="12"/>
          </p:nvPr>
        </p:nvSpPr>
        <p:spPr/>
        <p:txBody>
          <a:bodyPr/>
          <a:lstStyle/>
          <a:p>
            <a:fld id="{F813876B-78D8-4C78-B9F2-9F00AEAFA7D6}" type="slidenum">
              <a:rPr lang="en-US" smtClean="0"/>
              <a:pPr/>
              <a:t>57</a:t>
            </a:fld>
            <a:endParaRPr lang="en-US" dirty="0"/>
          </a:p>
        </p:txBody>
      </p:sp>
      <p:graphicFrame>
        <p:nvGraphicFramePr>
          <p:cNvPr id="6" name="Table 5">
            <a:extLst>
              <a:ext uri="{FF2B5EF4-FFF2-40B4-BE49-F238E27FC236}">
                <a16:creationId xmlns:a16="http://schemas.microsoft.com/office/drawing/2014/main" id="{32478151-6357-8669-D31D-1E01F54B048D}"/>
              </a:ext>
            </a:extLst>
          </p:cNvPr>
          <p:cNvGraphicFramePr>
            <a:graphicFrameLocks noGrp="1"/>
          </p:cNvGraphicFramePr>
          <p:nvPr>
            <p:extLst>
              <p:ext uri="{D42A27DB-BD31-4B8C-83A1-F6EECF244321}">
                <p14:modId xmlns:p14="http://schemas.microsoft.com/office/powerpoint/2010/main" val="4193516184"/>
              </p:ext>
            </p:extLst>
          </p:nvPr>
        </p:nvGraphicFramePr>
        <p:xfrm>
          <a:off x="919916" y="3559420"/>
          <a:ext cx="10561701" cy="1066800"/>
        </p:xfrm>
        <a:graphic>
          <a:graphicData uri="http://schemas.openxmlformats.org/drawingml/2006/table">
            <a:tbl>
              <a:tblPr firstRow="1" bandRow="1">
                <a:tableStyleId>{5C22544A-7EE6-4342-B048-85BDC9FD1C3A}</a:tableStyleId>
              </a:tblPr>
              <a:tblGrid>
                <a:gridCol w="10561701">
                  <a:extLst>
                    <a:ext uri="{9D8B030D-6E8A-4147-A177-3AD203B41FA5}">
                      <a16:colId xmlns:a16="http://schemas.microsoft.com/office/drawing/2014/main" val="680885386"/>
                    </a:ext>
                  </a:extLst>
                </a:gridCol>
              </a:tblGrid>
              <a:tr h="370840">
                <a:tc>
                  <a:txBody>
                    <a:bodyPr/>
                    <a:lstStyle/>
                    <a:p>
                      <a:r>
                        <a:rPr lang="en-US" sz="1600" b="0" dirty="0">
                          <a:solidFill>
                            <a:srgbClr val="FFFF00"/>
                          </a:solidFill>
                          <a:latin typeface="Arial" panose="020B0604020202020204" pitchFamily="34" charset="0"/>
                          <a:cs typeface="Arial" panose="020B0604020202020204" pitchFamily="34" charset="0"/>
                        </a:rPr>
                        <a:t>Reason.</a:t>
                      </a:r>
                    </a:p>
                    <a:p>
                      <a:endParaRPr lang="en-US" sz="1600" b="0" dirty="0">
                        <a:solidFill>
                          <a:srgbClr val="FFFF00"/>
                        </a:solidFill>
                        <a:latin typeface="Arial" panose="020B0604020202020204" pitchFamily="34" charset="0"/>
                        <a:cs typeface="Arial" panose="020B0604020202020204" pitchFamily="34" charset="0"/>
                      </a:endParaRPr>
                    </a:p>
                    <a:p>
                      <a:r>
                        <a:rPr lang="en-US" sz="1600" b="0" dirty="0">
                          <a:solidFill>
                            <a:srgbClr val="00FDFF"/>
                          </a:solidFill>
                          <a:latin typeface="Arial" panose="020B0604020202020204" pitchFamily="34" charset="0"/>
                          <a:cs typeface="Arial" panose="020B0604020202020204" pitchFamily="34" charset="0"/>
                        </a:rPr>
                        <a:t>Qualitative data analytic producers were followed; the only “miss” was the lack of information about the statistical reliability of coding between researchers.</a:t>
                      </a:r>
                    </a:p>
                  </a:txBody>
                  <a:tcPr>
                    <a:noFill/>
                  </a:tcPr>
                </a:tc>
                <a:extLst>
                  <a:ext uri="{0D108BD9-81ED-4DB2-BD59-A6C34878D82A}">
                    <a16:rowId xmlns:a16="http://schemas.microsoft.com/office/drawing/2014/main" val="3447826537"/>
                  </a:ext>
                </a:extLst>
              </a:tr>
            </a:tbl>
          </a:graphicData>
        </a:graphic>
      </p:graphicFrame>
    </p:spTree>
    <p:extLst>
      <p:ext uri="{BB962C8B-B14F-4D97-AF65-F5344CB8AC3E}">
        <p14:creationId xmlns:p14="http://schemas.microsoft.com/office/powerpoint/2010/main" val="361230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462FA-9EB3-2C4C-BE49-1C13B91A10C0}"/>
              </a:ext>
            </a:extLst>
          </p:cNvPr>
          <p:cNvSpPr>
            <a:spLocks noGrp="1"/>
          </p:cNvSpPr>
          <p:nvPr>
            <p:ph type="title"/>
          </p:nvPr>
        </p:nvSpPr>
        <p:spPr>
          <a:xfrm>
            <a:off x="838199" y="511431"/>
            <a:ext cx="10515600" cy="1325563"/>
          </a:xfrm>
        </p:spPr>
        <p:txBody>
          <a:bodyPr>
            <a:noAutofit/>
          </a:bodyPr>
          <a:lstStyle/>
          <a:p>
            <a:r>
              <a:rPr lang="en-GB" sz="3200" b="1" dirty="0">
                <a:solidFill>
                  <a:schemeClr val="tx1"/>
                </a:solidFill>
                <a:latin typeface="Arial" panose="020B0604020202020204" pitchFamily="34" charset="0"/>
                <a:cs typeface="Arial" panose="020B0604020202020204" pitchFamily="34" charset="0"/>
              </a:rPr>
              <a:t>Criterion #8: Making appropriate </a:t>
            </a:r>
            <a:r>
              <a:rPr lang="en-GB" sz="3200" b="1" dirty="0">
                <a:solidFill>
                  <a:srgbClr val="76D6FF"/>
                </a:solidFill>
                <a:latin typeface="Arial" panose="020B0604020202020204" pitchFamily="34" charset="0"/>
                <a:cs typeface="Arial" panose="020B0604020202020204" pitchFamily="34" charset="0"/>
              </a:rPr>
              <a:t>interpretations and conclusions</a:t>
            </a:r>
            <a:r>
              <a:rPr lang="en-GB" sz="3200" b="1" dirty="0">
                <a:solidFill>
                  <a:schemeClr val="tx1"/>
                </a:solidFill>
                <a:latin typeface="Arial" panose="020B0604020202020204" pitchFamily="34" charset="0"/>
                <a:cs typeface="Arial" panose="020B0604020202020204" pitchFamily="34" charset="0"/>
              </a:rPr>
              <a:t> (1a)</a:t>
            </a:r>
            <a:endParaRPr lang="en-CA" sz="3200" dirty="0">
              <a:solidFill>
                <a:schemeClr val="tx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5693DC9-E16E-B645-8C86-72B9EBA66066}"/>
              </a:ext>
            </a:extLst>
          </p:cNvPr>
          <p:cNvSpPr>
            <a:spLocks noGrp="1"/>
          </p:cNvSpPr>
          <p:nvPr>
            <p:ph type="sldNum" sz="quarter" idx="12"/>
          </p:nvPr>
        </p:nvSpPr>
        <p:spPr/>
        <p:txBody>
          <a:bodyPr/>
          <a:lstStyle/>
          <a:p>
            <a:fld id="{F813876B-78D8-4C78-B9F2-9F00AEAFA7D6}" type="slidenum">
              <a:rPr lang="en-US" smtClean="0"/>
              <a:pPr/>
              <a:t>58</a:t>
            </a:fld>
            <a:endParaRPr lang="en-US" dirty="0"/>
          </a:p>
        </p:txBody>
      </p:sp>
      <p:graphicFrame>
        <p:nvGraphicFramePr>
          <p:cNvPr id="3" name="Table 2">
            <a:extLst>
              <a:ext uri="{FF2B5EF4-FFF2-40B4-BE49-F238E27FC236}">
                <a16:creationId xmlns:a16="http://schemas.microsoft.com/office/drawing/2014/main" id="{1C6BFFF1-C621-98FE-4CDE-487A84981F7C}"/>
              </a:ext>
            </a:extLst>
          </p:cNvPr>
          <p:cNvGraphicFramePr>
            <a:graphicFrameLocks noGrp="1"/>
          </p:cNvGraphicFramePr>
          <p:nvPr>
            <p:extLst>
              <p:ext uri="{D42A27DB-BD31-4B8C-83A1-F6EECF244321}">
                <p14:modId xmlns:p14="http://schemas.microsoft.com/office/powerpoint/2010/main" val="4113399698"/>
              </p:ext>
            </p:extLst>
          </p:nvPr>
        </p:nvGraphicFramePr>
        <p:xfrm>
          <a:off x="838199" y="1836994"/>
          <a:ext cx="10515600" cy="365125"/>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4191580873"/>
                    </a:ext>
                  </a:extLst>
                </a:gridCol>
              </a:tblGrid>
              <a:tr h="365125">
                <a:tc>
                  <a:txBody>
                    <a:bodyPr/>
                    <a:lstStyle/>
                    <a:p>
                      <a:r>
                        <a:rPr lang="en-US" sz="1600" b="0" dirty="0">
                          <a:solidFill>
                            <a:srgbClr val="00FDFF"/>
                          </a:solidFill>
                          <a:latin typeface="Arial" panose="020B0604020202020204" pitchFamily="34" charset="0"/>
                          <a:cs typeface="Arial" panose="020B0604020202020204" pitchFamily="34" charset="0"/>
                        </a:rPr>
                        <a:t>Interpretations made by the researchers </a:t>
                      </a:r>
                      <a:r>
                        <a:rPr lang="en-US" sz="1600" b="0" dirty="0">
                          <a:solidFill>
                            <a:srgbClr val="FFFF00"/>
                          </a:solidFill>
                          <a:latin typeface="Arial" panose="020B0604020202020204" pitchFamily="34" charset="0"/>
                          <a:cs typeface="Arial" panose="020B0604020202020204" pitchFamily="34" charset="0"/>
                        </a:rPr>
                        <a:t>based on the findings.</a:t>
                      </a:r>
                    </a:p>
                  </a:txBody>
                  <a:tcPr>
                    <a:noFill/>
                  </a:tcPr>
                </a:tc>
                <a:extLst>
                  <a:ext uri="{0D108BD9-81ED-4DB2-BD59-A6C34878D82A}">
                    <a16:rowId xmlns:a16="http://schemas.microsoft.com/office/drawing/2014/main" val="3987523969"/>
                  </a:ext>
                </a:extLst>
              </a:tr>
            </a:tbl>
          </a:graphicData>
        </a:graphic>
      </p:graphicFrame>
      <p:sp>
        <p:nvSpPr>
          <p:cNvPr id="5" name="TextBox 4">
            <a:extLst>
              <a:ext uri="{FF2B5EF4-FFF2-40B4-BE49-F238E27FC236}">
                <a16:creationId xmlns:a16="http://schemas.microsoft.com/office/drawing/2014/main" id="{5304B3CD-0F1E-7CB9-8631-25209BF0E1E8}"/>
              </a:ext>
            </a:extLst>
          </p:cNvPr>
          <p:cNvSpPr txBox="1"/>
          <p:nvPr/>
        </p:nvSpPr>
        <p:spPr>
          <a:xfrm>
            <a:off x="1807029" y="3129280"/>
            <a:ext cx="8175171" cy="584775"/>
          </a:xfrm>
          <a:prstGeom prst="rect">
            <a:avLst/>
          </a:prstGeom>
          <a:noFill/>
        </p:spPr>
        <p:txBody>
          <a:bodyPr wrap="square" rtlCol="0">
            <a:spAutoFit/>
          </a:bodyPr>
          <a:lstStyle/>
          <a:p>
            <a:r>
              <a:rPr lang="en-US" sz="1600" dirty="0">
                <a:solidFill>
                  <a:srgbClr val="00FDFF"/>
                </a:solidFill>
                <a:latin typeface="Arial" panose="020B0604020202020204" pitchFamily="34" charset="0"/>
                <a:cs typeface="Arial" panose="020B0604020202020204" pitchFamily="34" charset="0"/>
              </a:rPr>
              <a:t>Interpretations were discussed in detail based on </a:t>
            </a:r>
            <a:r>
              <a:rPr lang="en-US" sz="1600" dirty="0">
                <a:latin typeface="Arial" panose="020B0604020202020204" pitchFamily="34" charset="0"/>
                <a:cs typeface="Arial" panose="020B0604020202020204" pitchFamily="34" charset="0"/>
              </a:rPr>
              <a:t>findings from the data analyses </a:t>
            </a:r>
            <a:r>
              <a:rPr lang="en-US" sz="1600" dirty="0">
                <a:solidFill>
                  <a:srgbClr val="00FDFF"/>
                </a:solidFill>
                <a:latin typeface="Arial" panose="020B0604020202020204" pitchFamily="34" charset="0"/>
                <a:cs typeface="Arial" panose="020B0604020202020204" pitchFamily="34" charset="0"/>
              </a:rPr>
              <a:t>and </a:t>
            </a:r>
            <a:r>
              <a:rPr lang="en-US" sz="1600" dirty="0">
                <a:latin typeface="Arial" panose="020B0604020202020204" pitchFamily="34" charset="0"/>
                <a:cs typeface="Arial" panose="020B0604020202020204" pitchFamily="34" charset="0"/>
              </a:rPr>
              <a:t>on the literature reviewed by the researchers</a:t>
            </a:r>
            <a:r>
              <a:rPr lang="en-US" sz="1600" dirty="0">
                <a:solidFill>
                  <a:srgbClr val="00FDFF"/>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950348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1F56B-EF8D-639F-FCD6-B8EEBEE95F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35038C-2C15-A041-2DF4-1874E380DEFF}"/>
              </a:ext>
            </a:extLst>
          </p:cNvPr>
          <p:cNvSpPr>
            <a:spLocks noGrp="1"/>
          </p:cNvSpPr>
          <p:nvPr>
            <p:ph type="title"/>
          </p:nvPr>
        </p:nvSpPr>
        <p:spPr>
          <a:xfrm>
            <a:off x="838199" y="714729"/>
            <a:ext cx="10515601" cy="924079"/>
          </a:xfrm>
        </p:spPr>
        <p:txBody>
          <a:bodyPr>
            <a:noAutofit/>
          </a:bodyPr>
          <a:lstStyle/>
          <a:p>
            <a:r>
              <a:rPr lang="en-GB" sz="3200" b="1" dirty="0">
                <a:solidFill>
                  <a:schemeClr val="tx1"/>
                </a:solidFill>
                <a:latin typeface="Arial" panose="020B0604020202020204" pitchFamily="34" charset="0"/>
                <a:cs typeface="Arial" panose="020B0604020202020204" pitchFamily="34" charset="0"/>
              </a:rPr>
              <a:t>Criterion #8: Making appropriate </a:t>
            </a:r>
            <a:r>
              <a:rPr lang="en-GB" sz="3200" b="1" dirty="0">
                <a:solidFill>
                  <a:srgbClr val="76D6FF"/>
                </a:solidFill>
                <a:latin typeface="Arial" panose="020B0604020202020204" pitchFamily="34" charset="0"/>
                <a:cs typeface="Arial" panose="020B0604020202020204" pitchFamily="34" charset="0"/>
              </a:rPr>
              <a:t>interpretations and conclusions</a:t>
            </a:r>
            <a:r>
              <a:rPr lang="en-GB" sz="3200" b="1" dirty="0">
                <a:solidFill>
                  <a:schemeClr val="tx1"/>
                </a:solidFill>
                <a:latin typeface="Arial" panose="020B0604020202020204" pitchFamily="34" charset="0"/>
                <a:cs typeface="Arial" panose="020B0604020202020204" pitchFamily="34" charset="0"/>
              </a:rPr>
              <a:t> (1b)</a:t>
            </a:r>
            <a:endParaRPr lang="en-CA" sz="3200" dirty="0">
              <a:solidFill>
                <a:schemeClr val="tx1"/>
              </a:solidFill>
              <a:latin typeface="Arial" panose="020B0604020202020204" pitchFamily="34" charset="0"/>
              <a:cs typeface="Arial" panose="020B0604020202020204" pitchFamily="34" charset="0"/>
            </a:endParaRPr>
          </a:p>
        </p:txBody>
      </p:sp>
      <p:graphicFrame>
        <p:nvGraphicFramePr>
          <p:cNvPr id="5" name="Content Placeholder 4">
            <a:extLst>
              <a:ext uri="{FF2B5EF4-FFF2-40B4-BE49-F238E27FC236}">
                <a16:creationId xmlns:a16="http://schemas.microsoft.com/office/drawing/2014/main" id="{A9F38EDF-929A-CCDE-97DE-5EB944D6B362}"/>
              </a:ext>
            </a:extLst>
          </p:cNvPr>
          <p:cNvGraphicFramePr>
            <a:graphicFrameLocks noGrp="1"/>
          </p:cNvGraphicFramePr>
          <p:nvPr>
            <p:ph idx="1"/>
            <p:extLst>
              <p:ext uri="{D42A27DB-BD31-4B8C-83A1-F6EECF244321}">
                <p14:modId xmlns:p14="http://schemas.microsoft.com/office/powerpoint/2010/main" val="3712368275"/>
              </p:ext>
            </p:extLst>
          </p:nvPr>
        </p:nvGraphicFramePr>
        <p:xfrm>
          <a:off x="768096" y="1763486"/>
          <a:ext cx="10785347" cy="1098097"/>
        </p:xfrm>
        <a:graphic>
          <a:graphicData uri="http://schemas.openxmlformats.org/drawingml/2006/table">
            <a:tbl>
              <a:tblPr firstRow="1" bandRow="1">
                <a:tableStyleId>{5C22544A-7EE6-4342-B048-85BDC9FD1C3A}</a:tableStyleId>
              </a:tblPr>
              <a:tblGrid>
                <a:gridCol w="8200643">
                  <a:extLst>
                    <a:ext uri="{9D8B030D-6E8A-4147-A177-3AD203B41FA5}">
                      <a16:colId xmlns:a16="http://schemas.microsoft.com/office/drawing/2014/main" val="3686406770"/>
                    </a:ext>
                  </a:extLst>
                </a:gridCol>
                <a:gridCol w="2584704">
                  <a:extLst>
                    <a:ext uri="{9D8B030D-6E8A-4147-A177-3AD203B41FA5}">
                      <a16:colId xmlns:a16="http://schemas.microsoft.com/office/drawing/2014/main" val="3565834121"/>
                    </a:ext>
                  </a:extLst>
                </a:gridCol>
              </a:tblGrid>
              <a:tr h="1098097">
                <a:tc>
                  <a:txBody>
                    <a:bodyPr/>
                    <a:lstStyle/>
                    <a:p>
                      <a:r>
                        <a:rPr lang="en-US" sz="1600" b="0" dirty="0">
                          <a:solidFill>
                            <a:srgbClr val="FFFF00"/>
                          </a:solidFill>
                          <a:latin typeface="Arial" panose="020B0604020202020204" pitchFamily="34" charset="0"/>
                          <a:cs typeface="Arial" panose="020B0604020202020204" pitchFamily="34" charset="0"/>
                        </a:rPr>
                        <a:t>The interpretations were correct based on findings from the data analysis/</a:t>
                      </a:r>
                      <a:r>
                        <a:rPr lang="en-US" sz="1600" b="0" dirty="0" err="1">
                          <a:solidFill>
                            <a:srgbClr val="FFFF00"/>
                          </a:solidFill>
                          <a:latin typeface="Arial" panose="020B0604020202020204" pitchFamily="34" charset="0"/>
                          <a:cs typeface="Arial" panose="020B0604020202020204" pitchFamily="34" charset="0"/>
                        </a:rPr>
                        <a:t>es</a:t>
                      </a:r>
                      <a:r>
                        <a:rPr lang="en-US" sz="1600" b="0" dirty="0">
                          <a:solidFill>
                            <a:srgbClr val="FFFF00"/>
                          </a:solidFill>
                          <a:latin typeface="Arial" panose="020B0604020202020204" pitchFamily="34" charset="0"/>
                          <a:cs typeface="Arial" panose="020B0604020202020204" pitchFamily="34" charset="0"/>
                        </a:rPr>
                        <a:t>.</a:t>
                      </a:r>
                    </a:p>
                  </a:txBody>
                  <a:tcPr anchor="ctr">
                    <a:noFill/>
                  </a:tcPr>
                </a:tc>
                <a:tc>
                  <a:txBody>
                    <a:bodyPr/>
                    <a:lstStyle/>
                    <a:p>
                      <a:pPr algn="ctr"/>
                      <a:r>
                        <a:rPr lang="en-US" sz="1600" b="0" dirty="0">
                          <a:latin typeface="Arial" panose="020B0604020202020204" pitchFamily="34" charset="0"/>
                          <a:cs typeface="Arial" panose="020B0604020202020204" pitchFamily="34" charset="0"/>
                        </a:rPr>
                        <a:t>Yes</a:t>
                      </a:r>
                    </a:p>
                  </a:txBody>
                  <a:tcPr anchor="ctr">
                    <a:noFill/>
                  </a:tcPr>
                </a:tc>
                <a:extLst>
                  <a:ext uri="{0D108BD9-81ED-4DB2-BD59-A6C34878D82A}">
                    <a16:rowId xmlns:a16="http://schemas.microsoft.com/office/drawing/2014/main" val="1868213005"/>
                  </a:ext>
                </a:extLst>
              </a:tr>
            </a:tbl>
          </a:graphicData>
        </a:graphic>
      </p:graphicFrame>
      <p:sp>
        <p:nvSpPr>
          <p:cNvPr id="4" name="Slide Number Placeholder 3">
            <a:extLst>
              <a:ext uri="{FF2B5EF4-FFF2-40B4-BE49-F238E27FC236}">
                <a16:creationId xmlns:a16="http://schemas.microsoft.com/office/drawing/2014/main" id="{F980B435-6B17-05F1-229A-6F37B6A77EF2}"/>
              </a:ext>
            </a:extLst>
          </p:cNvPr>
          <p:cNvSpPr>
            <a:spLocks noGrp="1"/>
          </p:cNvSpPr>
          <p:nvPr>
            <p:ph type="sldNum" sz="quarter" idx="12"/>
          </p:nvPr>
        </p:nvSpPr>
        <p:spPr/>
        <p:txBody>
          <a:bodyPr/>
          <a:lstStyle/>
          <a:p>
            <a:fld id="{F813876B-78D8-4C78-B9F2-9F00AEAFA7D6}" type="slidenum">
              <a:rPr lang="en-US" smtClean="0"/>
              <a:pPr/>
              <a:t>59</a:t>
            </a:fld>
            <a:endParaRPr lang="en-US" dirty="0"/>
          </a:p>
        </p:txBody>
      </p:sp>
      <p:graphicFrame>
        <p:nvGraphicFramePr>
          <p:cNvPr id="7" name="Table 6">
            <a:extLst>
              <a:ext uri="{FF2B5EF4-FFF2-40B4-BE49-F238E27FC236}">
                <a16:creationId xmlns:a16="http://schemas.microsoft.com/office/drawing/2014/main" id="{9FF1013F-5FD8-F6E3-B328-04928D46064B}"/>
              </a:ext>
            </a:extLst>
          </p:cNvPr>
          <p:cNvGraphicFramePr>
            <a:graphicFrameLocks noGrp="1"/>
          </p:cNvGraphicFramePr>
          <p:nvPr>
            <p:extLst>
              <p:ext uri="{D42A27DB-BD31-4B8C-83A1-F6EECF244321}">
                <p14:modId xmlns:p14="http://schemas.microsoft.com/office/powerpoint/2010/main" val="1320334619"/>
              </p:ext>
            </p:extLst>
          </p:nvPr>
        </p:nvGraphicFramePr>
        <p:xfrm>
          <a:off x="768096" y="3525140"/>
          <a:ext cx="10681376" cy="1280160"/>
        </p:xfrm>
        <a:graphic>
          <a:graphicData uri="http://schemas.openxmlformats.org/drawingml/2006/table">
            <a:tbl>
              <a:tblPr firstRow="1" bandRow="1">
                <a:tableStyleId>{5C22544A-7EE6-4342-B048-85BDC9FD1C3A}</a:tableStyleId>
              </a:tblPr>
              <a:tblGrid>
                <a:gridCol w="10681376">
                  <a:extLst>
                    <a:ext uri="{9D8B030D-6E8A-4147-A177-3AD203B41FA5}">
                      <a16:colId xmlns:a16="http://schemas.microsoft.com/office/drawing/2014/main" val="2571291755"/>
                    </a:ext>
                  </a:extLst>
                </a:gridCol>
              </a:tblGrid>
              <a:tr h="370840">
                <a:tc>
                  <a:txBody>
                    <a:bodyPr/>
                    <a:lstStyle/>
                    <a:p>
                      <a:r>
                        <a:rPr lang="en-US" sz="1600" b="0" dirty="0">
                          <a:solidFill>
                            <a:srgbClr val="FFFF00"/>
                          </a:solidFill>
                          <a:latin typeface="Arial" panose="020B0604020202020204" pitchFamily="34" charset="0"/>
                          <a:cs typeface="Arial" panose="020B0604020202020204" pitchFamily="34" charset="0"/>
                        </a:rPr>
                        <a:t>Reason.</a:t>
                      </a:r>
                    </a:p>
                    <a:p>
                      <a:endParaRPr lang="en-US" sz="1600" b="0" dirty="0">
                        <a:solidFill>
                          <a:srgbClr val="FFFF00"/>
                        </a:solidFill>
                        <a:latin typeface="Arial" panose="020B0604020202020204" pitchFamily="34" charset="0"/>
                        <a:cs typeface="Arial" panose="020B0604020202020204" pitchFamily="34" charset="0"/>
                      </a:endParaRPr>
                    </a:p>
                    <a:p>
                      <a:r>
                        <a:rPr lang="en-US" sz="1600" b="0" dirty="0">
                          <a:solidFill>
                            <a:srgbClr val="00FDFF"/>
                          </a:solidFill>
                          <a:latin typeface="Arial" panose="020B0604020202020204" pitchFamily="34" charset="0"/>
                          <a:cs typeface="Arial" panose="020B0604020202020204" pitchFamily="34" charset="0"/>
                        </a:rPr>
                        <a:t>The researchers took the findings from the analyses into considerable account, as they applied expended considerable effort in this task.</a:t>
                      </a:r>
                    </a:p>
                    <a:p>
                      <a:endParaRPr lang="en-US" sz="1400" b="0" dirty="0">
                        <a:solidFill>
                          <a:srgbClr val="FFFF00"/>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630284059"/>
                  </a:ext>
                </a:extLst>
              </a:tr>
            </a:tbl>
          </a:graphicData>
        </a:graphic>
      </p:graphicFrame>
    </p:spTree>
    <p:extLst>
      <p:ext uri="{BB962C8B-B14F-4D97-AF65-F5344CB8AC3E}">
        <p14:creationId xmlns:p14="http://schemas.microsoft.com/office/powerpoint/2010/main" val="171909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BFBDA-70D2-D145-994D-0BD79F104095}"/>
              </a:ext>
            </a:extLst>
          </p:cNvPr>
          <p:cNvSpPr>
            <a:spLocks noGrp="1"/>
          </p:cNvSpPr>
          <p:nvPr>
            <p:ph type="title"/>
          </p:nvPr>
        </p:nvSpPr>
        <p:spPr>
          <a:xfrm>
            <a:off x="838200" y="1909842"/>
            <a:ext cx="10515600" cy="1325563"/>
          </a:xfrm>
        </p:spPr>
        <p:txBody>
          <a:bodyPr>
            <a:normAutofit fontScale="90000"/>
          </a:bodyPr>
          <a:lstStyle/>
          <a:p>
            <a:pPr algn="ctr"/>
            <a:r>
              <a:rPr lang="en-US" dirty="0">
                <a:solidFill>
                  <a:schemeClr val="tx1"/>
                </a:solidFill>
              </a:rPr>
              <a:t>Here’s a sample data-collection tool that could be used in study focused on proper language use. </a:t>
            </a:r>
            <a:br>
              <a:rPr lang="en-US" dirty="0">
                <a:solidFill>
                  <a:schemeClr val="tx1"/>
                </a:solidFill>
              </a:rPr>
            </a:br>
            <a:endParaRPr lang="en-US" dirty="0">
              <a:solidFill>
                <a:schemeClr val="tx1"/>
              </a:solidFill>
            </a:endParaRPr>
          </a:p>
        </p:txBody>
      </p:sp>
      <p:sp>
        <p:nvSpPr>
          <p:cNvPr id="3" name="Slide Number Placeholder 2">
            <a:extLst>
              <a:ext uri="{FF2B5EF4-FFF2-40B4-BE49-F238E27FC236}">
                <a16:creationId xmlns:a16="http://schemas.microsoft.com/office/drawing/2014/main" id="{1B28EF6E-D4D1-0347-B063-332AE9EF53EC}"/>
              </a:ext>
            </a:extLst>
          </p:cNvPr>
          <p:cNvSpPr>
            <a:spLocks noGrp="1"/>
          </p:cNvSpPr>
          <p:nvPr>
            <p:ph type="sldNum" sz="quarter" idx="12"/>
          </p:nvPr>
        </p:nvSpPr>
        <p:spPr/>
        <p:txBody>
          <a:bodyPr/>
          <a:lstStyle/>
          <a:p>
            <a:fld id="{20BD22AB-2B72-4A5D-9149-A6B1E6B8852D}" type="slidenum">
              <a:rPr lang="en-US" smtClean="0"/>
              <a:pPr/>
              <a:t>6</a:t>
            </a:fld>
            <a:endParaRPr lang="en-US" dirty="0"/>
          </a:p>
        </p:txBody>
      </p:sp>
      <p:sp>
        <p:nvSpPr>
          <p:cNvPr id="4" name="TextBox 3">
            <a:extLst>
              <a:ext uri="{FF2B5EF4-FFF2-40B4-BE49-F238E27FC236}">
                <a16:creationId xmlns:a16="http://schemas.microsoft.com/office/drawing/2014/main" id="{C6249703-2E74-2F47-AB3F-B554F85E59DF}"/>
              </a:ext>
            </a:extLst>
          </p:cNvPr>
          <p:cNvSpPr txBox="1"/>
          <p:nvPr/>
        </p:nvSpPr>
        <p:spPr>
          <a:xfrm>
            <a:off x="3254420" y="3753607"/>
            <a:ext cx="5683160" cy="1754326"/>
          </a:xfrm>
          <a:prstGeom prst="rect">
            <a:avLst/>
          </a:prstGeom>
          <a:noFill/>
        </p:spPr>
        <p:txBody>
          <a:bodyPr wrap="square" rtlCol="0">
            <a:spAutoFit/>
          </a:bodyPr>
          <a:lstStyle/>
          <a:p>
            <a:pPr algn="ctr"/>
            <a:r>
              <a:rPr lang="en-US" sz="3600" dirty="0">
                <a:solidFill>
                  <a:srgbClr val="FFFF00"/>
                </a:solidFill>
                <a:latin typeface="Arial" panose="020B0604020202020204" pitchFamily="34" charset="0"/>
                <a:cs typeface="Arial" panose="020B0604020202020204" pitchFamily="34" charset="0"/>
              </a:rPr>
              <a:t>What’s the most important criterion for evaluating the quality of this tool?</a:t>
            </a:r>
          </a:p>
        </p:txBody>
      </p:sp>
    </p:spTree>
    <p:extLst>
      <p:ext uri="{BB962C8B-B14F-4D97-AF65-F5344CB8AC3E}">
        <p14:creationId xmlns:p14="http://schemas.microsoft.com/office/powerpoint/2010/main" val="30898432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462FA-9EB3-2C4C-BE49-1C13B91A10C0}"/>
              </a:ext>
            </a:extLst>
          </p:cNvPr>
          <p:cNvSpPr>
            <a:spLocks noGrp="1"/>
          </p:cNvSpPr>
          <p:nvPr>
            <p:ph type="title"/>
          </p:nvPr>
        </p:nvSpPr>
        <p:spPr>
          <a:xfrm>
            <a:off x="838199" y="511432"/>
            <a:ext cx="10409904" cy="992904"/>
          </a:xfrm>
        </p:spPr>
        <p:txBody>
          <a:bodyPr>
            <a:noAutofit/>
          </a:bodyPr>
          <a:lstStyle/>
          <a:p>
            <a:r>
              <a:rPr lang="en-GB" sz="3200" b="1" dirty="0">
                <a:solidFill>
                  <a:schemeClr val="tx1"/>
                </a:solidFill>
                <a:latin typeface="Arial" panose="020B0604020202020204" pitchFamily="34" charset="0"/>
                <a:cs typeface="Arial" panose="020B0604020202020204" pitchFamily="34" charset="0"/>
              </a:rPr>
              <a:t>Criterion #8: Making appropriate </a:t>
            </a:r>
            <a:r>
              <a:rPr lang="en-GB" sz="3200" b="1" dirty="0">
                <a:solidFill>
                  <a:srgbClr val="76D6FF"/>
                </a:solidFill>
                <a:latin typeface="Arial" panose="020B0604020202020204" pitchFamily="34" charset="0"/>
                <a:cs typeface="Arial" panose="020B0604020202020204" pitchFamily="34" charset="0"/>
              </a:rPr>
              <a:t>interpretations and conclusions</a:t>
            </a:r>
            <a:r>
              <a:rPr lang="en-GB" sz="3200" b="1" dirty="0">
                <a:solidFill>
                  <a:schemeClr val="tx1"/>
                </a:solidFill>
                <a:latin typeface="Arial" panose="020B0604020202020204" pitchFamily="34" charset="0"/>
                <a:cs typeface="Arial" panose="020B0604020202020204" pitchFamily="34" charset="0"/>
              </a:rPr>
              <a:t> (2a)</a:t>
            </a:r>
            <a:endParaRPr lang="en-CA" sz="3200" dirty="0">
              <a:solidFill>
                <a:schemeClr val="tx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5693DC9-E16E-B645-8C86-72B9EBA66066}"/>
              </a:ext>
            </a:extLst>
          </p:cNvPr>
          <p:cNvSpPr>
            <a:spLocks noGrp="1"/>
          </p:cNvSpPr>
          <p:nvPr>
            <p:ph type="sldNum" sz="quarter" idx="12"/>
          </p:nvPr>
        </p:nvSpPr>
        <p:spPr/>
        <p:txBody>
          <a:bodyPr/>
          <a:lstStyle/>
          <a:p>
            <a:fld id="{F813876B-78D8-4C78-B9F2-9F00AEAFA7D6}" type="slidenum">
              <a:rPr lang="en-US" smtClean="0"/>
              <a:pPr/>
              <a:t>60</a:t>
            </a:fld>
            <a:endParaRPr lang="en-US" dirty="0"/>
          </a:p>
        </p:txBody>
      </p:sp>
      <p:graphicFrame>
        <p:nvGraphicFramePr>
          <p:cNvPr id="6" name="Table 5">
            <a:extLst>
              <a:ext uri="{FF2B5EF4-FFF2-40B4-BE49-F238E27FC236}">
                <a16:creationId xmlns:a16="http://schemas.microsoft.com/office/drawing/2014/main" id="{5EC5A8F6-9E3E-E067-AAEF-429BD0AF649D}"/>
              </a:ext>
            </a:extLst>
          </p:cNvPr>
          <p:cNvGraphicFramePr>
            <a:graphicFrameLocks noGrp="1"/>
          </p:cNvGraphicFramePr>
          <p:nvPr>
            <p:extLst>
              <p:ext uri="{D42A27DB-BD31-4B8C-83A1-F6EECF244321}">
                <p14:modId xmlns:p14="http://schemas.microsoft.com/office/powerpoint/2010/main" val="1898017662"/>
              </p:ext>
            </p:extLst>
          </p:nvPr>
        </p:nvGraphicFramePr>
        <p:xfrm>
          <a:off x="838199" y="1724291"/>
          <a:ext cx="10785347" cy="370840"/>
        </p:xfrm>
        <a:graphic>
          <a:graphicData uri="http://schemas.openxmlformats.org/drawingml/2006/table">
            <a:tbl>
              <a:tblPr firstRow="1" bandRow="1">
                <a:tableStyleId>{5C22544A-7EE6-4342-B048-85BDC9FD1C3A}</a:tableStyleId>
              </a:tblPr>
              <a:tblGrid>
                <a:gridCol w="10785347">
                  <a:extLst>
                    <a:ext uri="{9D8B030D-6E8A-4147-A177-3AD203B41FA5}">
                      <a16:colId xmlns:a16="http://schemas.microsoft.com/office/drawing/2014/main" val="2142994546"/>
                    </a:ext>
                  </a:extLst>
                </a:gridCol>
              </a:tblGrid>
              <a:tr h="370840">
                <a:tc>
                  <a:txBody>
                    <a:bodyPr/>
                    <a:lstStyle/>
                    <a:p>
                      <a:r>
                        <a:rPr lang="en-US" sz="1600" b="0" dirty="0">
                          <a:solidFill>
                            <a:srgbClr val="00FDFF"/>
                          </a:solidFill>
                          <a:latin typeface="Arial" panose="020B0604020202020204" pitchFamily="34" charset="0"/>
                          <a:cs typeface="Arial" panose="020B0604020202020204" pitchFamily="34" charset="0"/>
                        </a:rPr>
                        <a:t>Conclusions</a:t>
                      </a:r>
                      <a:r>
                        <a:rPr lang="en-US" sz="1600" b="0" dirty="0">
                          <a:solidFill>
                            <a:srgbClr val="FFFF00"/>
                          </a:solidFill>
                          <a:latin typeface="Arial" panose="020B0604020202020204" pitchFamily="34" charset="0"/>
                          <a:cs typeface="Arial" panose="020B0604020202020204" pitchFamily="34" charset="0"/>
                        </a:rPr>
                        <a:t> reached by the researchers: </a:t>
                      </a:r>
                    </a:p>
                  </a:txBody>
                  <a:tcPr>
                    <a:noFill/>
                  </a:tcPr>
                </a:tc>
                <a:extLst>
                  <a:ext uri="{0D108BD9-81ED-4DB2-BD59-A6C34878D82A}">
                    <a16:rowId xmlns:a16="http://schemas.microsoft.com/office/drawing/2014/main" val="919401004"/>
                  </a:ext>
                </a:extLst>
              </a:tr>
            </a:tbl>
          </a:graphicData>
        </a:graphic>
      </p:graphicFrame>
      <p:pic>
        <p:nvPicPr>
          <p:cNvPr id="3" name="Picture 2">
            <a:extLst>
              <a:ext uri="{FF2B5EF4-FFF2-40B4-BE49-F238E27FC236}">
                <a16:creationId xmlns:a16="http://schemas.microsoft.com/office/drawing/2014/main" id="{275DA5D5-35DC-93B1-7630-01DB40081192}"/>
              </a:ext>
            </a:extLst>
          </p:cNvPr>
          <p:cNvPicPr>
            <a:picLocks noChangeAspect="1"/>
          </p:cNvPicPr>
          <p:nvPr/>
        </p:nvPicPr>
        <p:blipFill>
          <a:blip r:embed="rId2"/>
          <a:stretch>
            <a:fillRect/>
          </a:stretch>
        </p:blipFill>
        <p:spPr>
          <a:xfrm>
            <a:off x="1458685" y="2560669"/>
            <a:ext cx="8151386" cy="3361160"/>
          </a:xfrm>
          <a:prstGeom prst="rect">
            <a:avLst/>
          </a:prstGeom>
        </p:spPr>
      </p:pic>
    </p:spTree>
    <p:extLst>
      <p:ext uri="{BB962C8B-B14F-4D97-AF65-F5344CB8AC3E}">
        <p14:creationId xmlns:p14="http://schemas.microsoft.com/office/powerpoint/2010/main" val="18537994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63C62-858F-5583-64EE-8A55BC7970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582EFE-6A1C-A34A-9EB1-E4C39C686638}"/>
              </a:ext>
            </a:extLst>
          </p:cNvPr>
          <p:cNvSpPr>
            <a:spLocks noGrp="1"/>
          </p:cNvSpPr>
          <p:nvPr>
            <p:ph type="title"/>
          </p:nvPr>
        </p:nvSpPr>
        <p:spPr>
          <a:xfrm>
            <a:off x="838199" y="511431"/>
            <a:ext cx="10515600" cy="1325563"/>
          </a:xfrm>
        </p:spPr>
        <p:txBody>
          <a:bodyPr>
            <a:noAutofit/>
          </a:bodyPr>
          <a:lstStyle/>
          <a:p>
            <a:r>
              <a:rPr lang="en-GB" sz="3200" b="1" dirty="0">
                <a:solidFill>
                  <a:schemeClr val="tx1"/>
                </a:solidFill>
                <a:latin typeface="Arial" panose="020B0604020202020204" pitchFamily="34" charset="0"/>
                <a:cs typeface="Arial" panose="020B0604020202020204" pitchFamily="34" charset="0"/>
              </a:rPr>
              <a:t>Criterion #8: Making appropriate </a:t>
            </a:r>
            <a:r>
              <a:rPr lang="en-GB" sz="3200" b="1" dirty="0">
                <a:solidFill>
                  <a:srgbClr val="76D6FF"/>
                </a:solidFill>
                <a:latin typeface="Arial" panose="020B0604020202020204" pitchFamily="34" charset="0"/>
                <a:cs typeface="Arial" panose="020B0604020202020204" pitchFamily="34" charset="0"/>
              </a:rPr>
              <a:t>interpretations and conclusions</a:t>
            </a:r>
            <a:r>
              <a:rPr lang="en-GB" sz="3200" b="1" dirty="0">
                <a:solidFill>
                  <a:schemeClr val="tx1"/>
                </a:solidFill>
                <a:latin typeface="Arial" panose="020B0604020202020204" pitchFamily="34" charset="0"/>
                <a:cs typeface="Arial" panose="020B0604020202020204" pitchFamily="34" charset="0"/>
              </a:rPr>
              <a:t> (2b)</a:t>
            </a:r>
            <a:endParaRPr lang="en-CA" sz="3200" dirty="0">
              <a:solidFill>
                <a:schemeClr val="tx1"/>
              </a:solidFill>
              <a:latin typeface="Arial" panose="020B0604020202020204" pitchFamily="34" charset="0"/>
              <a:cs typeface="Arial" panose="020B0604020202020204" pitchFamily="34" charset="0"/>
            </a:endParaRPr>
          </a:p>
        </p:txBody>
      </p:sp>
      <p:graphicFrame>
        <p:nvGraphicFramePr>
          <p:cNvPr id="5" name="Content Placeholder 4">
            <a:extLst>
              <a:ext uri="{FF2B5EF4-FFF2-40B4-BE49-F238E27FC236}">
                <a16:creationId xmlns:a16="http://schemas.microsoft.com/office/drawing/2014/main" id="{30651D5C-1F2D-69BF-A66F-4A88CAD67DD5}"/>
              </a:ext>
            </a:extLst>
          </p:cNvPr>
          <p:cNvGraphicFramePr>
            <a:graphicFrameLocks noGrp="1"/>
          </p:cNvGraphicFramePr>
          <p:nvPr>
            <p:ph idx="1"/>
            <p:extLst>
              <p:ext uri="{D42A27DB-BD31-4B8C-83A1-F6EECF244321}">
                <p14:modId xmlns:p14="http://schemas.microsoft.com/office/powerpoint/2010/main" val="3724240535"/>
              </p:ext>
            </p:extLst>
          </p:nvPr>
        </p:nvGraphicFramePr>
        <p:xfrm>
          <a:off x="838194" y="2025259"/>
          <a:ext cx="10785350" cy="649430"/>
        </p:xfrm>
        <a:graphic>
          <a:graphicData uri="http://schemas.openxmlformats.org/drawingml/2006/table">
            <a:tbl>
              <a:tblPr firstRow="1" bandRow="1">
                <a:tableStyleId>{5C22544A-7EE6-4342-B048-85BDC9FD1C3A}</a:tableStyleId>
              </a:tblPr>
              <a:tblGrid>
                <a:gridCol w="8343902">
                  <a:extLst>
                    <a:ext uri="{9D8B030D-6E8A-4147-A177-3AD203B41FA5}">
                      <a16:colId xmlns:a16="http://schemas.microsoft.com/office/drawing/2014/main" val="3686406770"/>
                    </a:ext>
                  </a:extLst>
                </a:gridCol>
                <a:gridCol w="2441448">
                  <a:extLst>
                    <a:ext uri="{9D8B030D-6E8A-4147-A177-3AD203B41FA5}">
                      <a16:colId xmlns:a16="http://schemas.microsoft.com/office/drawing/2014/main" val="3565834121"/>
                    </a:ext>
                  </a:extLst>
                </a:gridCol>
              </a:tblGrid>
              <a:tr h="649430">
                <a:tc>
                  <a:txBody>
                    <a:bodyPr/>
                    <a:lstStyle/>
                    <a:p>
                      <a:r>
                        <a:rPr lang="en-US" sz="1600" b="0" dirty="0">
                          <a:solidFill>
                            <a:srgbClr val="FFFF00"/>
                          </a:solidFill>
                          <a:latin typeface="Arial" panose="020B0604020202020204" pitchFamily="34" charset="0"/>
                          <a:cs typeface="Arial" panose="020B0604020202020204" pitchFamily="34" charset="0"/>
                        </a:rPr>
                        <a:t>The </a:t>
                      </a:r>
                      <a:r>
                        <a:rPr lang="en-US" sz="1600" b="0" dirty="0">
                          <a:solidFill>
                            <a:srgbClr val="00FDFF"/>
                          </a:solidFill>
                          <a:latin typeface="Arial" panose="020B0604020202020204" pitchFamily="34" charset="0"/>
                          <a:cs typeface="Arial" panose="020B0604020202020204" pitchFamily="34" charset="0"/>
                        </a:rPr>
                        <a:t>conclusion(s) </a:t>
                      </a:r>
                      <a:r>
                        <a:rPr lang="en-US" sz="1600" b="0" dirty="0">
                          <a:solidFill>
                            <a:srgbClr val="FFFF00"/>
                          </a:solidFill>
                          <a:latin typeface="Arial" panose="020B0604020202020204" pitchFamily="34" charset="0"/>
                          <a:cs typeface="Arial" panose="020B0604020202020204" pitchFamily="34" charset="0"/>
                        </a:rPr>
                        <a:t>reached were logical based on interpretations and were well connected to the research questions.</a:t>
                      </a:r>
                    </a:p>
                  </a:txBody>
                  <a:tcPr anchor="ctr">
                    <a:noFill/>
                  </a:tcPr>
                </a:tc>
                <a:tc>
                  <a:txBody>
                    <a:bodyPr/>
                    <a:lstStyle/>
                    <a:p>
                      <a:pPr algn="ctr"/>
                      <a:r>
                        <a:rPr lang="en-US" sz="1600" b="0" dirty="0">
                          <a:latin typeface="Arial" panose="020B0604020202020204" pitchFamily="34" charset="0"/>
                          <a:cs typeface="Arial" panose="020B0604020202020204" pitchFamily="34" charset="0"/>
                        </a:rPr>
                        <a:t>Somewhat</a:t>
                      </a:r>
                    </a:p>
                  </a:txBody>
                  <a:tcPr anchor="ctr">
                    <a:noFill/>
                  </a:tcPr>
                </a:tc>
                <a:extLst>
                  <a:ext uri="{0D108BD9-81ED-4DB2-BD59-A6C34878D82A}">
                    <a16:rowId xmlns:a16="http://schemas.microsoft.com/office/drawing/2014/main" val="1868213005"/>
                  </a:ext>
                </a:extLst>
              </a:tr>
            </a:tbl>
          </a:graphicData>
        </a:graphic>
      </p:graphicFrame>
      <p:sp>
        <p:nvSpPr>
          <p:cNvPr id="4" name="Slide Number Placeholder 3">
            <a:extLst>
              <a:ext uri="{FF2B5EF4-FFF2-40B4-BE49-F238E27FC236}">
                <a16:creationId xmlns:a16="http://schemas.microsoft.com/office/drawing/2014/main" id="{2A33460D-B638-C32A-094E-05CC75DE18C7}"/>
              </a:ext>
            </a:extLst>
          </p:cNvPr>
          <p:cNvSpPr>
            <a:spLocks noGrp="1"/>
          </p:cNvSpPr>
          <p:nvPr>
            <p:ph type="sldNum" sz="quarter" idx="12"/>
          </p:nvPr>
        </p:nvSpPr>
        <p:spPr/>
        <p:txBody>
          <a:bodyPr/>
          <a:lstStyle/>
          <a:p>
            <a:fld id="{F813876B-78D8-4C78-B9F2-9F00AEAFA7D6}" type="slidenum">
              <a:rPr lang="en-US" smtClean="0"/>
              <a:pPr/>
              <a:t>61</a:t>
            </a:fld>
            <a:endParaRPr lang="en-US" dirty="0"/>
          </a:p>
        </p:txBody>
      </p:sp>
      <p:graphicFrame>
        <p:nvGraphicFramePr>
          <p:cNvPr id="8" name="Table 7">
            <a:extLst>
              <a:ext uri="{FF2B5EF4-FFF2-40B4-BE49-F238E27FC236}">
                <a16:creationId xmlns:a16="http://schemas.microsoft.com/office/drawing/2014/main" id="{9DF9ABA2-15D0-4B18-E967-64CFACB416D2}"/>
              </a:ext>
            </a:extLst>
          </p:cNvPr>
          <p:cNvGraphicFramePr>
            <a:graphicFrameLocks noGrp="1"/>
          </p:cNvGraphicFramePr>
          <p:nvPr>
            <p:extLst>
              <p:ext uri="{D42A27DB-BD31-4B8C-83A1-F6EECF244321}">
                <p14:modId xmlns:p14="http://schemas.microsoft.com/office/powerpoint/2010/main" val="488613971"/>
              </p:ext>
            </p:extLst>
          </p:nvPr>
        </p:nvGraphicFramePr>
        <p:xfrm>
          <a:off x="818531" y="3195917"/>
          <a:ext cx="10785347" cy="1066800"/>
        </p:xfrm>
        <a:graphic>
          <a:graphicData uri="http://schemas.openxmlformats.org/drawingml/2006/table">
            <a:tbl>
              <a:tblPr firstRow="1" bandRow="1">
                <a:tableStyleId>{5C22544A-7EE6-4342-B048-85BDC9FD1C3A}</a:tableStyleId>
              </a:tblPr>
              <a:tblGrid>
                <a:gridCol w="10785347">
                  <a:extLst>
                    <a:ext uri="{9D8B030D-6E8A-4147-A177-3AD203B41FA5}">
                      <a16:colId xmlns:a16="http://schemas.microsoft.com/office/drawing/2014/main" val="4153296387"/>
                    </a:ext>
                  </a:extLst>
                </a:gridCol>
              </a:tblGrid>
              <a:tr h="370840">
                <a:tc>
                  <a:txBody>
                    <a:bodyPr/>
                    <a:lstStyle/>
                    <a:p>
                      <a:r>
                        <a:rPr lang="en-US" sz="1600" b="0" dirty="0">
                          <a:solidFill>
                            <a:srgbClr val="FFFF00"/>
                          </a:solidFill>
                          <a:latin typeface="Arial" panose="020B0604020202020204" pitchFamily="34" charset="0"/>
                          <a:cs typeface="Arial" panose="020B0604020202020204" pitchFamily="34" charset="0"/>
                        </a:rPr>
                        <a:t>Reason.</a:t>
                      </a:r>
                    </a:p>
                    <a:p>
                      <a:endParaRPr lang="en-US" sz="1600" b="0" dirty="0">
                        <a:solidFill>
                          <a:srgbClr val="FFFF00"/>
                        </a:solidFill>
                        <a:latin typeface="Arial" panose="020B0604020202020204" pitchFamily="34" charset="0"/>
                        <a:cs typeface="Arial" panose="020B0604020202020204" pitchFamily="34" charset="0"/>
                      </a:endParaRPr>
                    </a:p>
                    <a:p>
                      <a:r>
                        <a:rPr lang="en-US" sz="1600" b="0" dirty="0">
                          <a:solidFill>
                            <a:srgbClr val="00FDFF"/>
                          </a:solidFill>
                          <a:latin typeface="Arial" panose="020B0604020202020204" pitchFamily="34" charset="0"/>
                          <a:cs typeface="Arial" panose="020B0604020202020204" pitchFamily="34" charset="0"/>
                        </a:rPr>
                        <a:t>The conclusions were connected not only on the research questions but also on findings from the data analyses and the connection of these findings to the literature they reviewed.</a:t>
                      </a:r>
                    </a:p>
                  </a:txBody>
                  <a:tcPr>
                    <a:noFill/>
                  </a:tcPr>
                </a:tc>
                <a:extLst>
                  <a:ext uri="{0D108BD9-81ED-4DB2-BD59-A6C34878D82A}">
                    <a16:rowId xmlns:a16="http://schemas.microsoft.com/office/drawing/2014/main" val="469448933"/>
                  </a:ext>
                </a:extLst>
              </a:tr>
            </a:tbl>
          </a:graphicData>
        </a:graphic>
      </p:graphicFrame>
    </p:spTree>
    <p:extLst>
      <p:ext uri="{BB962C8B-B14F-4D97-AF65-F5344CB8AC3E}">
        <p14:creationId xmlns:p14="http://schemas.microsoft.com/office/powerpoint/2010/main" val="371407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462FA-9EB3-2C4C-BE49-1C13B91A10C0}"/>
              </a:ext>
            </a:extLst>
          </p:cNvPr>
          <p:cNvSpPr>
            <a:spLocks noGrp="1"/>
          </p:cNvSpPr>
          <p:nvPr>
            <p:ph type="title"/>
          </p:nvPr>
        </p:nvSpPr>
        <p:spPr>
          <a:xfrm>
            <a:off x="245806" y="286386"/>
            <a:ext cx="11700387" cy="563306"/>
          </a:xfrm>
        </p:spPr>
        <p:txBody>
          <a:bodyPr>
            <a:noAutofit/>
          </a:bodyPr>
          <a:lstStyle/>
          <a:p>
            <a:pPr algn="ctr"/>
            <a:r>
              <a:rPr lang="en-GB" sz="2600" b="1" dirty="0">
                <a:solidFill>
                  <a:schemeClr val="tx1"/>
                </a:solidFill>
                <a:latin typeface="Arial" panose="020B0604020202020204" pitchFamily="34" charset="0"/>
                <a:cs typeface="Arial" panose="020B0604020202020204" pitchFamily="34" charset="0"/>
              </a:rPr>
              <a:t>Criterion #8: Making appropriate </a:t>
            </a:r>
            <a:r>
              <a:rPr lang="en-GB" sz="2600" b="1" dirty="0">
                <a:solidFill>
                  <a:srgbClr val="76D6FF"/>
                </a:solidFill>
                <a:latin typeface="Arial" panose="020B0604020202020204" pitchFamily="34" charset="0"/>
                <a:cs typeface="Arial" panose="020B0604020202020204" pitchFamily="34" charset="0"/>
              </a:rPr>
              <a:t>interpretations and conclusions </a:t>
            </a:r>
            <a:r>
              <a:rPr lang="en-GB" sz="2600" b="1" dirty="0">
                <a:solidFill>
                  <a:schemeClr val="tx1"/>
                </a:solidFill>
                <a:latin typeface="Arial" panose="020B0604020202020204" pitchFamily="34" charset="0"/>
                <a:cs typeface="Arial" panose="020B0604020202020204" pitchFamily="34" charset="0"/>
              </a:rPr>
              <a:t>(3a)</a:t>
            </a:r>
            <a:endParaRPr lang="en-CA" sz="2600" dirty="0">
              <a:solidFill>
                <a:schemeClr val="tx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5693DC9-E16E-B645-8C86-72B9EBA66066}"/>
              </a:ext>
            </a:extLst>
          </p:cNvPr>
          <p:cNvSpPr>
            <a:spLocks noGrp="1"/>
          </p:cNvSpPr>
          <p:nvPr>
            <p:ph type="sldNum" sz="quarter" idx="12"/>
          </p:nvPr>
        </p:nvSpPr>
        <p:spPr>
          <a:xfrm>
            <a:off x="8693292" y="6389051"/>
            <a:ext cx="2743200" cy="365125"/>
          </a:xfrm>
        </p:spPr>
        <p:txBody>
          <a:bodyPr/>
          <a:lstStyle/>
          <a:p>
            <a:fld id="{F813876B-78D8-4C78-B9F2-9F00AEAFA7D6}" type="slidenum">
              <a:rPr lang="en-US" smtClean="0"/>
              <a:pPr/>
              <a:t>62</a:t>
            </a:fld>
            <a:endParaRPr lang="en-US" dirty="0"/>
          </a:p>
        </p:txBody>
      </p:sp>
      <p:graphicFrame>
        <p:nvGraphicFramePr>
          <p:cNvPr id="3" name="Table 2">
            <a:extLst>
              <a:ext uri="{FF2B5EF4-FFF2-40B4-BE49-F238E27FC236}">
                <a16:creationId xmlns:a16="http://schemas.microsoft.com/office/drawing/2014/main" id="{1DDA74B8-2DBC-93D1-EF3C-CB9FF4B0C513}"/>
              </a:ext>
            </a:extLst>
          </p:cNvPr>
          <p:cNvGraphicFramePr>
            <a:graphicFrameLocks noGrp="1"/>
          </p:cNvGraphicFramePr>
          <p:nvPr>
            <p:extLst>
              <p:ext uri="{D42A27DB-BD31-4B8C-83A1-F6EECF244321}">
                <p14:modId xmlns:p14="http://schemas.microsoft.com/office/powerpoint/2010/main" val="1568904828"/>
              </p:ext>
            </p:extLst>
          </p:nvPr>
        </p:nvGraphicFramePr>
        <p:xfrm>
          <a:off x="702097" y="849692"/>
          <a:ext cx="10787803" cy="335280"/>
        </p:xfrm>
        <a:graphic>
          <a:graphicData uri="http://schemas.openxmlformats.org/drawingml/2006/table">
            <a:tbl>
              <a:tblPr firstRow="1" bandRow="1">
                <a:tableStyleId>{5C22544A-7EE6-4342-B048-85BDC9FD1C3A}</a:tableStyleId>
              </a:tblPr>
              <a:tblGrid>
                <a:gridCol w="10787803">
                  <a:extLst>
                    <a:ext uri="{9D8B030D-6E8A-4147-A177-3AD203B41FA5}">
                      <a16:colId xmlns:a16="http://schemas.microsoft.com/office/drawing/2014/main" val="420221320"/>
                    </a:ext>
                  </a:extLst>
                </a:gridCol>
              </a:tblGrid>
              <a:tr h="249560">
                <a:tc>
                  <a:txBody>
                    <a:bodyPr/>
                    <a:lstStyle/>
                    <a:p>
                      <a:r>
                        <a:rPr lang="en-US" sz="1600" b="0" dirty="0">
                          <a:solidFill>
                            <a:srgbClr val="00FDFF"/>
                          </a:solidFill>
                          <a:latin typeface="Arial" panose="020B0604020202020204" pitchFamily="34" charset="0"/>
                          <a:cs typeface="Arial" panose="020B0604020202020204" pitchFamily="34" charset="0"/>
                        </a:rPr>
                        <a:t>Limitations</a:t>
                      </a:r>
                      <a:r>
                        <a:rPr lang="en-US" sz="1600" b="0" dirty="0">
                          <a:solidFill>
                            <a:srgbClr val="FFFF00"/>
                          </a:solidFill>
                          <a:latin typeface="Arial" panose="020B0604020202020204" pitchFamily="34" charset="0"/>
                          <a:cs typeface="Arial" panose="020B0604020202020204" pitchFamily="34" charset="0"/>
                        </a:rPr>
                        <a:t> of the study and </a:t>
                      </a:r>
                      <a:r>
                        <a:rPr lang="en-US" sz="1600" b="0" dirty="0">
                          <a:solidFill>
                            <a:srgbClr val="00FDFF"/>
                          </a:solidFill>
                          <a:latin typeface="Arial" panose="020B0604020202020204" pitchFamily="34" charset="0"/>
                          <a:cs typeface="Arial" panose="020B0604020202020204" pitchFamily="34" charset="0"/>
                        </a:rPr>
                        <a:t>suggestions for further research</a:t>
                      </a:r>
                      <a:r>
                        <a:rPr lang="en-US" sz="1600" b="0" dirty="0">
                          <a:solidFill>
                            <a:srgbClr val="FFFF00"/>
                          </a:solidFill>
                          <a:latin typeface="Arial" panose="020B0604020202020204" pitchFamily="34" charset="0"/>
                          <a:cs typeface="Arial" panose="020B0604020202020204" pitchFamily="34" charset="0"/>
                        </a:rPr>
                        <a:t>:</a:t>
                      </a:r>
                      <a:endParaRPr lang="en-US" sz="1600" dirty="0">
                        <a:solidFill>
                          <a:srgbClr val="FFFF00"/>
                        </a:solidFill>
                      </a:endParaRPr>
                    </a:p>
                  </a:txBody>
                  <a:tcPr>
                    <a:noFill/>
                  </a:tcPr>
                </a:tc>
                <a:extLst>
                  <a:ext uri="{0D108BD9-81ED-4DB2-BD59-A6C34878D82A}">
                    <a16:rowId xmlns:a16="http://schemas.microsoft.com/office/drawing/2014/main" val="719213117"/>
                  </a:ext>
                </a:extLst>
              </a:tr>
            </a:tbl>
          </a:graphicData>
        </a:graphic>
      </p:graphicFrame>
      <p:pic>
        <p:nvPicPr>
          <p:cNvPr id="6" name="Picture 5">
            <a:extLst>
              <a:ext uri="{FF2B5EF4-FFF2-40B4-BE49-F238E27FC236}">
                <a16:creationId xmlns:a16="http://schemas.microsoft.com/office/drawing/2014/main" id="{849504C4-4D2A-282F-7325-69ACD1F0A299}"/>
              </a:ext>
            </a:extLst>
          </p:cNvPr>
          <p:cNvPicPr>
            <a:picLocks noChangeAspect="1"/>
          </p:cNvPicPr>
          <p:nvPr/>
        </p:nvPicPr>
        <p:blipFill>
          <a:blip r:embed="rId2"/>
          <a:stretch>
            <a:fillRect/>
          </a:stretch>
        </p:blipFill>
        <p:spPr>
          <a:xfrm>
            <a:off x="702097" y="2617985"/>
            <a:ext cx="5253691" cy="1104900"/>
          </a:xfrm>
          <a:prstGeom prst="rect">
            <a:avLst/>
          </a:prstGeom>
        </p:spPr>
      </p:pic>
      <p:pic>
        <p:nvPicPr>
          <p:cNvPr id="7" name="Picture 6">
            <a:extLst>
              <a:ext uri="{FF2B5EF4-FFF2-40B4-BE49-F238E27FC236}">
                <a16:creationId xmlns:a16="http://schemas.microsoft.com/office/drawing/2014/main" id="{FBF51C08-E483-56ED-081D-8867F2379206}"/>
              </a:ext>
            </a:extLst>
          </p:cNvPr>
          <p:cNvPicPr>
            <a:picLocks noChangeAspect="1"/>
          </p:cNvPicPr>
          <p:nvPr/>
        </p:nvPicPr>
        <p:blipFill>
          <a:blip r:embed="rId3"/>
          <a:stretch>
            <a:fillRect/>
          </a:stretch>
        </p:blipFill>
        <p:spPr>
          <a:xfrm>
            <a:off x="6096000" y="1325912"/>
            <a:ext cx="5340492" cy="5075674"/>
          </a:xfrm>
          <a:prstGeom prst="rect">
            <a:avLst/>
          </a:prstGeom>
        </p:spPr>
      </p:pic>
    </p:spTree>
    <p:extLst>
      <p:ext uri="{BB962C8B-B14F-4D97-AF65-F5344CB8AC3E}">
        <p14:creationId xmlns:p14="http://schemas.microsoft.com/office/powerpoint/2010/main" val="40480926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6940C-E42E-F1A4-6DD4-E7D9590A67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5EFD6D-72AD-2F91-0648-CC36D8941BE1}"/>
              </a:ext>
            </a:extLst>
          </p:cNvPr>
          <p:cNvSpPr>
            <a:spLocks noGrp="1"/>
          </p:cNvSpPr>
          <p:nvPr>
            <p:ph type="title"/>
          </p:nvPr>
        </p:nvSpPr>
        <p:spPr>
          <a:xfrm>
            <a:off x="838199" y="511431"/>
            <a:ext cx="10515600" cy="1325563"/>
          </a:xfrm>
        </p:spPr>
        <p:txBody>
          <a:bodyPr>
            <a:noAutofit/>
          </a:bodyPr>
          <a:lstStyle/>
          <a:p>
            <a:r>
              <a:rPr lang="en-GB" sz="3200" b="1" dirty="0">
                <a:solidFill>
                  <a:schemeClr val="tx1"/>
                </a:solidFill>
                <a:latin typeface="Arial" panose="020B0604020202020204" pitchFamily="34" charset="0"/>
                <a:cs typeface="Arial" panose="020B0604020202020204" pitchFamily="34" charset="0"/>
              </a:rPr>
              <a:t>Criterion #8: Making appropriate </a:t>
            </a:r>
            <a:r>
              <a:rPr lang="en-GB" sz="3200" b="1" dirty="0">
                <a:solidFill>
                  <a:srgbClr val="76D6FF"/>
                </a:solidFill>
                <a:latin typeface="Arial" panose="020B0604020202020204" pitchFamily="34" charset="0"/>
                <a:cs typeface="Arial" panose="020B0604020202020204" pitchFamily="34" charset="0"/>
              </a:rPr>
              <a:t>interpretations and conclusions</a:t>
            </a:r>
            <a:r>
              <a:rPr lang="en-GB" sz="3200" b="1" dirty="0">
                <a:solidFill>
                  <a:schemeClr val="tx1"/>
                </a:solidFill>
                <a:latin typeface="Arial" panose="020B0604020202020204" pitchFamily="34" charset="0"/>
                <a:cs typeface="Arial" panose="020B0604020202020204" pitchFamily="34" charset="0"/>
              </a:rPr>
              <a:t> (3b)</a:t>
            </a:r>
            <a:endParaRPr lang="en-CA" sz="3200" dirty="0">
              <a:solidFill>
                <a:schemeClr val="tx1"/>
              </a:solidFill>
              <a:latin typeface="Arial" panose="020B0604020202020204" pitchFamily="34" charset="0"/>
              <a:cs typeface="Arial" panose="020B0604020202020204" pitchFamily="34" charset="0"/>
            </a:endParaRPr>
          </a:p>
        </p:txBody>
      </p:sp>
      <p:graphicFrame>
        <p:nvGraphicFramePr>
          <p:cNvPr id="5" name="Content Placeholder 4">
            <a:extLst>
              <a:ext uri="{FF2B5EF4-FFF2-40B4-BE49-F238E27FC236}">
                <a16:creationId xmlns:a16="http://schemas.microsoft.com/office/drawing/2014/main" id="{A9EA30D5-F572-9692-0EE9-748E52DC7E14}"/>
              </a:ext>
            </a:extLst>
          </p:cNvPr>
          <p:cNvGraphicFramePr>
            <a:graphicFrameLocks noGrp="1"/>
          </p:cNvGraphicFramePr>
          <p:nvPr>
            <p:ph idx="1"/>
            <p:extLst>
              <p:ext uri="{D42A27DB-BD31-4B8C-83A1-F6EECF244321}">
                <p14:modId xmlns:p14="http://schemas.microsoft.com/office/powerpoint/2010/main" val="2027369667"/>
              </p:ext>
            </p:extLst>
          </p:nvPr>
        </p:nvGraphicFramePr>
        <p:xfrm>
          <a:off x="703325" y="2025155"/>
          <a:ext cx="10785347" cy="798704"/>
        </p:xfrm>
        <a:graphic>
          <a:graphicData uri="http://schemas.openxmlformats.org/drawingml/2006/table">
            <a:tbl>
              <a:tblPr firstRow="1" bandRow="1">
                <a:tableStyleId>{5C22544A-7EE6-4342-B048-85BDC9FD1C3A}</a:tableStyleId>
              </a:tblPr>
              <a:tblGrid>
                <a:gridCol w="8200643">
                  <a:extLst>
                    <a:ext uri="{9D8B030D-6E8A-4147-A177-3AD203B41FA5}">
                      <a16:colId xmlns:a16="http://schemas.microsoft.com/office/drawing/2014/main" val="3686406770"/>
                    </a:ext>
                  </a:extLst>
                </a:gridCol>
                <a:gridCol w="2584704">
                  <a:extLst>
                    <a:ext uri="{9D8B030D-6E8A-4147-A177-3AD203B41FA5}">
                      <a16:colId xmlns:a16="http://schemas.microsoft.com/office/drawing/2014/main" val="3565834121"/>
                    </a:ext>
                  </a:extLst>
                </a:gridCol>
              </a:tblGrid>
              <a:tr h="798704">
                <a:tc>
                  <a:txBody>
                    <a:bodyPr/>
                    <a:lstStyle/>
                    <a:p>
                      <a:r>
                        <a:rPr lang="en-US" sz="1600" b="0" dirty="0">
                          <a:solidFill>
                            <a:srgbClr val="FFFF00"/>
                          </a:solidFill>
                          <a:latin typeface="Arial" panose="020B0604020202020204" pitchFamily="34" charset="0"/>
                          <a:cs typeface="Arial" panose="020B0604020202020204" pitchFamily="34" charset="0"/>
                        </a:rPr>
                        <a:t>The researcher(s) clearly identified the limitations of the study and provided suggestions for further research.</a:t>
                      </a:r>
                    </a:p>
                  </a:txBody>
                  <a:tcPr anchor="ctr">
                    <a:noFill/>
                  </a:tcPr>
                </a:tc>
                <a:tc>
                  <a:txBody>
                    <a:bodyPr/>
                    <a:lstStyle/>
                    <a:p>
                      <a:pPr algn="ctr"/>
                      <a:r>
                        <a:rPr lang="en-US" sz="1600" b="0" dirty="0">
                          <a:latin typeface="Arial" panose="020B0604020202020204" pitchFamily="34" charset="0"/>
                          <a:cs typeface="Arial" panose="020B0604020202020204" pitchFamily="34" charset="0"/>
                        </a:rPr>
                        <a:t>Mostly.</a:t>
                      </a:r>
                    </a:p>
                  </a:txBody>
                  <a:tcPr anchor="ctr">
                    <a:noFill/>
                  </a:tcPr>
                </a:tc>
                <a:extLst>
                  <a:ext uri="{0D108BD9-81ED-4DB2-BD59-A6C34878D82A}">
                    <a16:rowId xmlns:a16="http://schemas.microsoft.com/office/drawing/2014/main" val="1868213005"/>
                  </a:ext>
                </a:extLst>
              </a:tr>
            </a:tbl>
          </a:graphicData>
        </a:graphic>
      </p:graphicFrame>
      <p:sp>
        <p:nvSpPr>
          <p:cNvPr id="4" name="Slide Number Placeholder 3">
            <a:extLst>
              <a:ext uri="{FF2B5EF4-FFF2-40B4-BE49-F238E27FC236}">
                <a16:creationId xmlns:a16="http://schemas.microsoft.com/office/drawing/2014/main" id="{FA5304E8-94E4-DC3E-86FE-2FD0DC3463E3}"/>
              </a:ext>
            </a:extLst>
          </p:cNvPr>
          <p:cNvSpPr>
            <a:spLocks noGrp="1"/>
          </p:cNvSpPr>
          <p:nvPr>
            <p:ph type="sldNum" sz="quarter" idx="12"/>
          </p:nvPr>
        </p:nvSpPr>
        <p:spPr/>
        <p:txBody>
          <a:bodyPr/>
          <a:lstStyle/>
          <a:p>
            <a:fld id="{F813876B-78D8-4C78-B9F2-9F00AEAFA7D6}" type="slidenum">
              <a:rPr lang="en-US" smtClean="0"/>
              <a:pPr/>
              <a:t>63</a:t>
            </a:fld>
            <a:endParaRPr lang="en-US" dirty="0"/>
          </a:p>
        </p:txBody>
      </p:sp>
      <p:graphicFrame>
        <p:nvGraphicFramePr>
          <p:cNvPr id="8" name="Table 7">
            <a:extLst>
              <a:ext uri="{FF2B5EF4-FFF2-40B4-BE49-F238E27FC236}">
                <a16:creationId xmlns:a16="http://schemas.microsoft.com/office/drawing/2014/main" id="{F7258899-4A7F-2DBE-73F1-64F4AB327715}"/>
              </a:ext>
            </a:extLst>
          </p:cNvPr>
          <p:cNvGraphicFramePr>
            <a:graphicFrameLocks noGrp="1"/>
          </p:cNvGraphicFramePr>
          <p:nvPr>
            <p:extLst>
              <p:ext uri="{D42A27DB-BD31-4B8C-83A1-F6EECF244321}">
                <p14:modId xmlns:p14="http://schemas.microsoft.com/office/powerpoint/2010/main" val="3090928094"/>
              </p:ext>
            </p:extLst>
          </p:nvPr>
        </p:nvGraphicFramePr>
        <p:xfrm>
          <a:off x="764891" y="3429000"/>
          <a:ext cx="10785347" cy="1066800"/>
        </p:xfrm>
        <a:graphic>
          <a:graphicData uri="http://schemas.openxmlformats.org/drawingml/2006/table">
            <a:tbl>
              <a:tblPr firstRow="1" bandRow="1">
                <a:tableStyleId>{5C22544A-7EE6-4342-B048-85BDC9FD1C3A}</a:tableStyleId>
              </a:tblPr>
              <a:tblGrid>
                <a:gridCol w="10785347">
                  <a:extLst>
                    <a:ext uri="{9D8B030D-6E8A-4147-A177-3AD203B41FA5}">
                      <a16:colId xmlns:a16="http://schemas.microsoft.com/office/drawing/2014/main" val="3129503807"/>
                    </a:ext>
                  </a:extLst>
                </a:gridCol>
              </a:tblGrid>
              <a:tr h="975549">
                <a:tc>
                  <a:txBody>
                    <a:bodyPr/>
                    <a:lstStyle/>
                    <a:p>
                      <a:r>
                        <a:rPr lang="en-US" sz="1600" b="0" dirty="0">
                          <a:solidFill>
                            <a:srgbClr val="FFFF00"/>
                          </a:solidFill>
                          <a:latin typeface="Arial" panose="020B0604020202020204" pitchFamily="34" charset="0"/>
                          <a:cs typeface="Arial" panose="020B0604020202020204" pitchFamily="34" charset="0"/>
                        </a:rPr>
                        <a:t>Reason:</a:t>
                      </a:r>
                    </a:p>
                    <a:p>
                      <a:endParaRPr lang="en-US" sz="1600" b="0" dirty="0">
                        <a:solidFill>
                          <a:srgbClr val="FFFF00"/>
                        </a:solidFill>
                        <a:latin typeface="Arial" panose="020B0604020202020204" pitchFamily="34" charset="0"/>
                        <a:cs typeface="Arial" panose="020B0604020202020204" pitchFamily="34" charset="0"/>
                      </a:endParaRPr>
                    </a:p>
                    <a:p>
                      <a:r>
                        <a:rPr lang="en-US" sz="1600" b="0" dirty="0">
                          <a:solidFill>
                            <a:srgbClr val="00FDFF"/>
                          </a:solidFill>
                          <a:latin typeface="Arial" panose="020B0604020202020204" pitchFamily="34" charset="0"/>
                          <a:cs typeface="Arial" panose="020B0604020202020204" pitchFamily="34" charset="0"/>
                        </a:rPr>
                        <a:t>Most limitations were mentioned, aside from the potential impact of the AI workshop in which some participants had taken part in prior to the study. Suggestions for further research were duly discussed, however.</a:t>
                      </a:r>
                    </a:p>
                  </a:txBody>
                  <a:tcPr>
                    <a:noFill/>
                  </a:tcPr>
                </a:tc>
                <a:extLst>
                  <a:ext uri="{0D108BD9-81ED-4DB2-BD59-A6C34878D82A}">
                    <a16:rowId xmlns:a16="http://schemas.microsoft.com/office/drawing/2014/main" val="2526786170"/>
                  </a:ext>
                </a:extLst>
              </a:tr>
            </a:tbl>
          </a:graphicData>
        </a:graphic>
      </p:graphicFrame>
    </p:spTree>
    <p:extLst>
      <p:ext uri="{BB962C8B-B14F-4D97-AF65-F5344CB8AC3E}">
        <p14:creationId xmlns:p14="http://schemas.microsoft.com/office/powerpoint/2010/main" val="54638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7AE36-0388-8B3D-9F05-5DEDD9BBE5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0EA7DE-528A-59BB-66D9-D52CC96B13DD}"/>
              </a:ext>
            </a:extLst>
          </p:cNvPr>
          <p:cNvSpPr>
            <a:spLocks noGrp="1"/>
          </p:cNvSpPr>
          <p:nvPr>
            <p:ph type="ctrTitle"/>
          </p:nvPr>
        </p:nvSpPr>
        <p:spPr>
          <a:xfrm>
            <a:off x="1616034" y="1324604"/>
            <a:ext cx="9144000" cy="1194650"/>
          </a:xfrm>
        </p:spPr>
        <p:txBody>
          <a:bodyPr anchor="ctr">
            <a:noAutofit/>
          </a:bodyPr>
          <a:lstStyle/>
          <a:p>
            <a:pPr algn="ctr"/>
            <a:r>
              <a:rPr lang="en-CA" sz="4800" b="1" spc="0" dirty="0">
                <a:solidFill>
                  <a:schemeClr val="tx1"/>
                </a:solidFill>
                <a:latin typeface="Arial" panose="020B0604020202020204" pitchFamily="34" charset="0"/>
                <a:cs typeface="Arial" panose="020B0604020202020204" pitchFamily="34" charset="0"/>
              </a:rPr>
              <a:t>Summary</a:t>
            </a:r>
          </a:p>
        </p:txBody>
      </p:sp>
      <p:sp>
        <p:nvSpPr>
          <p:cNvPr id="6" name="Subtitle 5">
            <a:extLst>
              <a:ext uri="{FF2B5EF4-FFF2-40B4-BE49-F238E27FC236}">
                <a16:creationId xmlns:a16="http://schemas.microsoft.com/office/drawing/2014/main" id="{F362FDC3-6101-BAF5-66A9-CAF4B7CD6376}"/>
              </a:ext>
            </a:extLst>
          </p:cNvPr>
          <p:cNvSpPr>
            <a:spLocks noGrp="1"/>
          </p:cNvSpPr>
          <p:nvPr>
            <p:ph type="subTitle" idx="1"/>
          </p:nvPr>
        </p:nvSpPr>
        <p:spPr>
          <a:xfrm>
            <a:off x="2016825" y="3119738"/>
            <a:ext cx="9144000" cy="618523"/>
          </a:xfrm>
        </p:spPr>
        <p:txBody>
          <a:bodyPr anchor="ctr">
            <a:noAutofit/>
          </a:bodyPr>
          <a:lstStyle/>
          <a:p>
            <a:pPr algn="ctr">
              <a:lnSpc>
                <a:spcPct val="100000"/>
              </a:lnSpc>
              <a:spcBef>
                <a:spcPts val="0"/>
              </a:spcBef>
            </a:pPr>
            <a:r>
              <a:rPr lang="en-US" dirty="0">
                <a:solidFill>
                  <a:srgbClr val="FFFF00"/>
                </a:solidFill>
              </a:rPr>
              <a:t>A study conducted by keen researchers with a strong knowledge of their topic and a good understanding of ethical concerns and data analytic procedures involved. As an example of teacher classroom research, it was well and thoroughly done and written up.</a:t>
            </a:r>
          </a:p>
        </p:txBody>
      </p:sp>
      <p:sp>
        <p:nvSpPr>
          <p:cNvPr id="4" name="Slide Number Placeholder 3">
            <a:extLst>
              <a:ext uri="{FF2B5EF4-FFF2-40B4-BE49-F238E27FC236}">
                <a16:creationId xmlns:a16="http://schemas.microsoft.com/office/drawing/2014/main" id="{03912443-7DDE-6936-0988-A7AF7C595F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13876B-78D8-4C78-B9F2-9F00AEAFA7D6}" type="slidenum">
              <a:rPr kumimoji="0" lang="en-US" sz="9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900" b="0" i="0" u="none" strike="noStrike" kern="1200" cap="none" spc="0" normalizeH="0" baseline="0" noProof="0" dirty="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Arial" charset="0"/>
              <a:ea typeface="+mn-ea"/>
              <a:cs typeface="+mn-cs"/>
            </a:endParaRPr>
          </a:p>
        </p:txBody>
      </p:sp>
    </p:spTree>
    <p:extLst>
      <p:ext uri="{BB962C8B-B14F-4D97-AF65-F5344CB8AC3E}">
        <p14:creationId xmlns:p14="http://schemas.microsoft.com/office/powerpoint/2010/main" val="7843171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8B43D-EC7B-CD4E-BFB8-FB135808177D}"/>
              </a:ext>
            </a:extLst>
          </p:cNvPr>
          <p:cNvSpPr>
            <a:spLocks noGrp="1"/>
          </p:cNvSpPr>
          <p:nvPr>
            <p:ph type="ctrTitle"/>
          </p:nvPr>
        </p:nvSpPr>
        <p:spPr>
          <a:xfrm>
            <a:off x="1807028" y="1097393"/>
            <a:ext cx="9144000" cy="1194650"/>
          </a:xfrm>
        </p:spPr>
        <p:txBody>
          <a:bodyPr anchor="ctr">
            <a:normAutofit/>
          </a:bodyPr>
          <a:lstStyle/>
          <a:p>
            <a:pPr algn="ctr"/>
            <a:r>
              <a:rPr lang="en-US" sz="5400" spc="0" dirty="0">
                <a:solidFill>
                  <a:schemeClr val="tx1"/>
                </a:solidFill>
              </a:rPr>
              <a:t>Concluding remarks</a:t>
            </a:r>
          </a:p>
        </p:txBody>
      </p:sp>
      <p:sp>
        <p:nvSpPr>
          <p:cNvPr id="3" name="Subtitle 2">
            <a:extLst>
              <a:ext uri="{FF2B5EF4-FFF2-40B4-BE49-F238E27FC236}">
                <a16:creationId xmlns:a16="http://schemas.microsoft.com/office/drawing/2014/main" id="{A2DBC9C8-508F-0BBA-987B-1DBD3356D9C1}"/>
              </a:ext>
            </a:extLst>
          </p:cNvPr>
          <p:cNvSpPr>
            <a:spLocks noGrp="1"/>
          </p:cNvSpPr>
          <p:nvPr>
            <p:ph type="subTitle" idx="1"/>
          </p:nvPr>
        </p:nvSpPr>
        <p:spPr>
          <a:xfrm>
            <a:off x="1807028" y="3006420"/>
            <a:ext cx="9144000" cy="618523"/>
          </a:xfrm>
        </p:spPr>
        <p:txBody>
          <a:bodyPr anchor="t">
            <a:noAutofit/>
          </a:bodyPr>
          <a:lstStyle/>
          <a:p>
            <a:pPr algn="ctr"/>
            <a:r>
              <a:rPr lang="en-US" sz="4800" b="1" dirty="0">
                <a:solidFill>
                  <a:srgbClr val="FFC000"/>
                </a:solidFill>
              </a:rPr>
              <a:t>The Elephant in the room</a:t>
            </a:r>
          </a:p>
        </p:txBody>
      </p:sp>
      <p:sp>
        <p:nvSpPr>
          <p:cNvPr id="4" name="Slide Number Placeholder 3">
            <a:extLst>
              <a:ext uri="{FF2B5EF4-FFF2-40B4-BE49-F238E27FC236}">
                <a16:creationId xmlns:a16="http://schemas.microsoft.com/office/drawing/2014/main" id="{EBC0C08B-0D7F-F340-69F8-CCC23243D3D4}"/>
              </a:ext>
            </a:extLst>
          </p:cNvPr>
          <p:cNvSpPr>
            <a:spLocks noGrp="1"/>
          </p:cNvSpPr>
          <p:nvPr>
            <p:ph type="sldNum" sz="quarter" idx="12"/>
          </p:nvPr>
        </p:nvSpPr>
        <p:spPr/>
        <p:txBody>
          <a:bodyPr/>
          <a:lstStyle/>
          <a:p>
            <a:pPr>
              <a:defRPr/>
            </a:pPr>
            <a:fld id="{7E07F1ED-DB9D-4807-8E47-5C6317694A32}" type="slidenum">
              <a:rPr lang="en-US" smtClean="0"/>
              <a:pPr>
                <a:defRPr/>
              </a:pPr>
              <a:t>65</a:t>
            </a:fld>
            <a:endParaRPr lang="en-US" dirty="0"/>
          </a:p>
        </p:txBody>
      </p:sp>
    </p:spTree>
    <p:extLst>
      <p:ext uri="{BB962C8B-B14F-4D97-AF65-F5344CB8AC3E}">
        <p14:creationId xmlns:p14="http://schemas.microsoft.com/office/powerpoint/2010/main" val="1334669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4BB0F-663D-7585-0B99-6E62F2075A0C}"/>
              </a:ext>
            </a:extLst>
          </p:cNvPr>
          <p:cNvSpPr>
            <a:spLocks noGrp="1"/>
          </p:cNvSpPr>
          <p:nvPr>
            <p:ph type="title"/>
          </p:nvPr>
        </p:nvSpPr>
        <p:spPr>
          <a:xfrm>
            <a:off x="576942" y="2766218"/>
            <a:ext cx="10515600" cy="1325563"/>
          </a:xfrm>
        </p:spPr>
        <p:txBody>
          <a:bodyPr>
            <a:normAutofit fontScale="90000"/>
          </a:bodyPr>
          <a:lstStyle/>
          <a:p>
            <a:pPr algn="ctr"/>
            <a:r>
              <a:rPr lang="en-US" dirty="0">
                <a:solidFill>
                  <a:srgbClr val="FFFF00"/>
                </a:solidFill>
              </a:rPr>
              <a:t>When I wrote my textbook last year, there was one research credibility criterion that I did not consider because it does not pertain to the research process itself.</a:t>
            </a:r>
            <a:br>
              <a:rPr lang="en-US" dirty="0">
                <a:solidFill>
                  <a:srgbClr val="FFFF00"/>
                </a:solidFill>
              </a:rPr>
            </a:br>
            <a:br>
              <a:rPr lang="en-US" dirty="0">
                <a:solidFill>
                  <a:srgbClr val="FFFF00"/>
                </a:solidFill>
              </a:rPr>
            </a:br>
            <a:r>
              <a:rPr lang="en-US" dirty="0">
                <a:solidFill>
                  <a:srgbClr val="FFFF00"/>
                </a:solidFill>
              </a:rPr>
              <a:t>But this conference, and the article we’ve just looked at during this session, demands that I </a:t>
            </a:r>
            <a:br>
              <a:rPr lang="en-US" dirty="0">
                <a:solidFill>
                  <a:srgbClr val="FFFF00"/>
                </a:solidFill>
              </a:rPr>
            </a:br>
            <a:r>
              <a:rPr lang="en-US" dirty="0">
                <a:solidFill>
                  <a:srgbClr val="FFFF00"/>
                </a:solidFill>
              </a:rPr>
              <a:t>mention it because it pertains to the issue of professional ethics.</a:t>
            </a:r>
          </a:p>
        </p:txBody>
      </p:sp>
      <p:sp>
        <p:nvSpPr>
          <p:cNvPr id="3" name="Slide Number Placeholder 2">
            <a:extLst>
              <a:ext uri="{FF2B5EF4-FFF2-40B4-BE49-F238E27FC236}">
                <a16:creationId xmlns:a16="http://schemas.microsoft.com/office/drawing/2014/main" id="{CEA29FCC-8093-A2AA-4F1A-FAECD54EEA2E}"/>
              </a:ext>
            </a:extLst>
          </p:cNvPr>
          <p:cNvSpPr>
            <a:spLocks noGrp="1"/>
          </p:cNvSpPr>
          <p:nvPr>
            <p:ph type="sldNum" sz="quarter" idx="12"/>
          </p:nvPr>
        </p:nvSpPr>
        <p:spPr/>
        <p:txBody>
          <a:bodyPr/>
          <a:lstStyle/>
          <a:p>
            <a:pPr>
              <a:defRPr/>
            </a:pPr>
            <a:fld id="{626B7B91-8EA8-484E-86C5-A9696D66D2CF}" type="slidenum">
              <a:rPr lang="en-US" smtClean="0"/>
              <a:pPr>
                <a:defRPr/>
              </a:pPr>
              <a:t>66</a:t>
            </a:fld>
            <a:endParaRPr lang="en-US" dirty="0"/>
          </a:p>
        </p:txBody>
      </p:sp>
    </p:spTree>
    <p:extLst>
      <p:ext uri="{BB962C8B-B14F-4D97-AF65-F5344CB8AC3E}">
        <p14:creationId xmlns:p14="http://schemas.microsoft.com/office/powerpoint/2010/main" val="4746693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5D01E-FA38-C0E3-F288-9B9E9F8BFBC8}"/>
              </a:ext>
            </a:extLst>
          </p:cNvPr>
          <p:cNvSpPr>
            <a:spLocks noGrp="1"/>
          </p:cNvSpPr>
          <p:nvPr>
            <p:ph type="title"/>
          </p:nvPr>
        </p:nvSpPr>
        <p:spPr>
          <a:xfrm>
            <a:off x="838200" y="2215699"/>
            <a:ext cx="10515600" cy="1325563"/>
          </a:xfrm>
        </p:spPr>
        <p:txBody>
          <a:bodyPr>
            <a:normAutofit/>
          </a:bodyPr>
          <a:lstStyle/>
          <a:p>
            <a:pPr algn="ctr"/>
            <a:r>
              <a:rPr lang="en-US" sz="6000" dirty="0">
                <a:solidFill>
                  <a:schemeClr val="tx1"/>
                </a:solidFill>
              </a:rPr>
              <a:t>“Is this really your work?”</a:t>
            </a:r>
          </a:p>
        </p:txBody>
      </p:sp>
      <p:sp>
        <p:nvSpPr>
          <p:cNvPr id="3" name="Slide Number Placeholder 2">
            <a:extLst>
              <a:ext uri="{FF2B5EF4-FFF2-40B4-BE49-F238E27FC236}">
                <a16:creationId xmlns:a16="http://schemas.microsoft.com/office/drawing/2014/main" id="{43C8CA1C-2DC0-1AA9-BE67-474A43AC3A1A}"/>
              </a:ext>
            </a:extLst>
          </p:cNvPr>
          <p:cNvSpPr>
            <a:spLocks noGrp="1"/>
          </p:cNvSpPr>
          <p:nvPr>
            <p:ph type="sldNum" sz="quarter" idx="12"/>
          </p:nvPr>
        </p:nvSpPr>
        <p:spPr/>
        <p:txBody>
          <a:bodyPr/>
          <a:lstStyle/>
          <a:p>
            <a:pPr>
              <a:defRPr/>
            </a:pPr>
            <a:fld id="{626B7B91-8EA8-484E-86C5-A9696D66D2CF}" type="slidenum">
              <a:rPr lang="en-US" smtClean="0"/>
              <a:pPr>
                <a:defRPr/>
              </a:pPr>
              <a:t>67</a:t>
            </a:fld>
            <a:endParaRPr lang="en-US" dirty="0"/>
          </a:p>
        </p:txBody>
      </p:sp>
    </p:spTree>
    <p:extLst>
      <p:ext uri="{BB962C8B-B14F-4D97-AF65-F5344CB8AC3E}">
        <p14:creationId xmlns:p14="http://schemas.microsoft.com/office/powerpoint/2010/main" val="947360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1F7797-DAEC-CA43-BEB3-3304380F94A3}"/>
              </a:ext>
            </a:extLst>
          </p:cNvPr>
          <p:cNvSpPr>
            <a:spLocks noGrp="1"/>
          </p:cNvSpPr>
          <p:nvPr>
            <p:ph type="sldNum" sz="quarter" idx="12"/>
          </p:nvPr>
        </p:nvSpPr>
        <p:spPr/>
        <p:txBody>
          <a:bodyPr/>
          <a:lstStyle/>
          <a:p>
            <a:fld id="{CFE5983F-D5E9-43AB-9B82-9DF936FF91CF}" type="slidenum">
              <a:rPr lang="en-US" smtClean="0"/>
              <a:pPr/>
              <a:t>7</a:t>
            </a:fld>
            <a:endParaRPr lang="en-US" dirty="0"/>
          </a:p>
        </p:txBody>
      </p:sp>
      <p:pic>
        <p:nvPicPr>
          <p:cNvPr id="4" name="Picture 3">
            <a:extLst>
              <a:ext uri="{FF2B5EF4-FFF2-40B4-BE49-F238E27FC236}">
                <a16:creationId xmlns:a16="http://schemas.microsoft.com/office/drawing/2014/main" id="{AA43FDDA-AB8A-CDA7-3A8F-77D94DF80E04}"/>
              </a:ext>
            </a:extLst>
          </p:cNvPr>
          <p:cNvPicPr>
            <a:picLocks noChangeAspect="1"/>
          </p:cNvPicPr>
          <p:nvPr/>
        </p:nvPicPr>
        <p:blipFill>
          <a:blip r:embed="rId3"/>
          <a:stretch>
            <a:fillRect/>
          </a:stretch>
        </p:blipFill>
        <p:spPr>
          <a:xfrm>
            <a:off x="3332328" y="136523"/>
            <a:ext cx="5278272" cy="6548967"/>
          </a:xfrm>
          <a:prstGeom prst="rect">
            <a:avLst/>
          </a:prstGeom>
        </p:spPr>
      </p:pic>
    </p:spTree>
    <p:extLst>
      <p:ext uri="{BB962C8B-B14F-4D97-AF65-F5344CB8AC3E}">
        <p14:creationId xmlns:p14="http://schemas.microsoft.com/office/powerpoint/2010/main" val="3429140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D6994-B02D-5142-A9F1-02821124FB06}"/>
              </a:ext>
            </a:extLst>
          </p:cNvPr>
          <p:cNvSpPr>
            <a:spLocks noGrp="1"/>
          </p:cNvSpPr>
          <p:nvPr>
            <p:ph type="ctrTitle"/>
          </p:nvPr>
        </p:nvSpPr>
        <p:spPr>
          <a:xfrm>
            <a:off x="1694896" y="904083"/>
            <a:ext cx="9144000" cy="1194650"/>
          </a:xfrm>
        </p:spPr>
        <p:txBody>
          <a:bodyPr/>
          <a:lstStyle/>
          <a:p>
            <a:pPr algn="ctr"/>
            <a:r>
              <a:rPr lang="en-US" dirty="0">
                <a:solidFill>
                  <a:srgbClr val="FFFF00"/>
                </a:solidFill>
              </a:rPr>
              <a:t>Evaluation criteria</a:t>
            </a:r>
          </a:p>
        </p:txBody>
      </p:sp>
      <p:sp>
        <p:nvSpPr>
          <p:cNvPr id="3" name="Subtitle 2">
            <a:extLst>
              <a:ext uri="{FF2B5EF4-FFF2-40B4-BE49-F238E27FC236}">
                <a16:creationId xmlns:a16="http://schemas.microsoft.com/office/drawing/2014/main" id="{3C939EAB-E40A-7C4F-8A12-34B4847E45E8}"/>
              </a:ext>
            </a:extLst>
          </p:cNvPr>
          <p:cNvSpPr>
            <a:spLocks noGrp="1"/>
          </p:cNvSpPr>
          <p:nvPr>
            <p:ph type="subTitle" idx="1"/>
          </p:nvPr>
        </p:nvSpPr>
        <p:spPr>
          <a:xfrm>
            <a:off x="4152960" y="2917102"/>
            <a:ext cx="9144000" cy="1860707"/>
          </a:xfrm>
        </p:spPr>
        <p:txBody>
          <a:bodyPr anchor="t">
            <a:normAutofit/>
          </a:bodyPr>
          <a:lstStyle/>
          <a:p>
            <a:pPr marL="342900" indent="-342900" algn="l">
              <a:buFont typeface="Arial" panose="020B0604020202020204" pitchFamily="34" charset="0"/>
              <a:buChar char="•"/>
            </a:pPr>
            <a:r>
              <a:rPr lang="en-US" sz="3200" dirty="0">
                <a:solidFill>
                  <a:schemeClr val="tx1"/>
                </a:solidFill>
              </a:rPr>
              <a:t>Validity</a:t>
            </a:r>
          </a:p>
          <a:p>
            <a:pPr marL="342900" indent="-342900" algn="l">
              <a:buFont typeface="Arial" panose="020B0604020202020204" pitchFamily="34" charset="0"/>
              <a:buChar char="•"/>
            </a:pPr>
            <a:r>
              <a:rPr lang="en-US" sz="3200" dirty="0">
                <a:solidFill>
                  <a:schemeClr val="tx1"/>
                </a:solidFill>
              </a:rPr>
              <a:t>Reliability</a:t>
            </a:r>
          </a:p>
          <a:p>
            <a:pPr marL="342900" indent="-342900" algn="l">
              <a:buFont typeface="Arial" panose="020B0604020202020204" pitchFamily="34" charset="0"/>
              <a:buChar char="•"/>
            </a:pPr>
            <a:r>
              <a:rPr lang="en-US" sz="3200" dirty="0">
                <a:solidFill>
                  <a:schemeClr val="tx1"/>
                </a:solidFill>
              </a:rPr>
              <a:t>Authenticity</a:t>
            </a:r>
          </a:p>
        </p:txBody>
      </p:sp>
      <p:sp>
        <p:nvSpPr>
          <p:cNvPr id="4" name="Slide Number Placeholder 3">
            <a:extLst>
              <a:ext uri="{FF2B5EF4-FFF2-40B4-BE49-F238E27FC236}">
                <a16:creationId xmlns:a16="http://schemas.microsoft.com/office/drawing/2014/main" id="{16830035-1A98-E24A-A8F1-F4663F8F7CBB}"/>
              </a:ext>
            </a:extLst>
          </p:cNvPr>
          <p:cNvSpPr>
            <a:spLocks noGrp="1"/>
          </p:cNvSpPr>
          <p:nvPr>
            <p:ph type="sldNum" sz="quarter" idx="12"/>
          </p:nvPr>
        </p:nvSpPr>
        <p:spPr/>
        <p:txBody>
          <a:bodyPr/>
          <a:lstStyle/>
          <a:p>
            <a:pPr>
              <a:defRPr/>
            </a:pPr>
            <a:fld id="{7E07F1ED-DB9D-4807-8E47-5C6317694A32}" type="slidenum">
              <a:rPr lang="en-US" smtClean="0"/>
              <a:pPr>
                <a:defRPr/>
              </a:pPr>
              <a:t>8</a:t>
            </a:fld>
            <a:endParaRPr lang="en-US" dirty="0"/>
          </a:p>
        </p:txBody>
      </p:sp>
    </p:spTree>
    <p:extLst>
      <p:ext uri="{BB962C8B-B14F-4D97-AF65-F5344CB8AC3E}">
        <p14:creationId xmlns:p14="http://schemas.microsoft.com/office/powerpoint/2010/main" val="396885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BFBDA-70D2-D145-994D-0BD79F104095}"/>
              </a:ext>
            </a:extLst>
          </p:cNvPr>
          <p:cNvSpPr>
            <a:spLocks noGrp="1"/>
          </p:cNvSpPr>
          <p:nvPr>
            <p:ph type="title"/>
          </p:nvPr>
        </p:nvSpPr>
        <p:spPr>
          <a:xfrm>
            <a:off x="838200" y="3383536"/>
            <a:ext cx="10515600" cy="1325563"/>
          </a:xfrm>
        </p:spPr>
        <p:txBody>
          <a:bodyPr>
            <a:normAutofit fontScale="90000"/>
          </a:bodyPr>
          <a:lstStyle/>
          <a:p>
            <a:pPr algn="ctr"/>
            <a:r>
              <a:rPr lang="en-US" dirty="0">
                <a:solidFill>
                  <a:schemeClr val="tx1"/>
                </a:solidFill>
              </a:rPr>
              <a:t>Considering these quality criteria together, I realized there was one overarching criterion connecting them: </a:t>
            </a:r>
            <a:br>
              <a:rPr lang="en-US" dirty="0"/>
            </a:br>
            <a:br>
              <a:rPr lang="en-US" dirty="0"/>
            </a:br>
            <a:r>
              <a:rPr lang="en-US" dirty="0">
                <a:solidFill>
                  <a:srgbClr val="FFC000"/>
                </a:solidFill>
              </a:rPr>
              <a:t>credibility: the “believe-ability” of the results</a:t>
            </a:r>
            <a:br>
              <a:rPr lang="en-US" dirty="0"/>
            </a:br>
            <a:br>
              <a:rPr lang="en-US" dirty="0"/>
            </a:br>
            <a:endParaRPr lang="en-US" dirty="0">
              <a:solidFill>
                <a:srgbClr val="FFC000"/>
              </a:solidFill>
            </a:endParaRPr>
          </a:p>
        </p:txBody>
      </p:sp>
      <p:sp>
        <p:nvSpPr>
          <p:cNvPr id="3" name="Slide Number Placeholder 2">
            <a:extLst>
              <a:ext uri="{FF2B5EF4-FFF2-40B4-BE49-F238E27FC236}">
                <a16:creationId xmlns:a16="http://schemas.microsoft.com/office/drawing/2014/main" id="{1B28EF6E-D4D1-0347-B063-332AE9EF53EC}"/>
              </a:ext>
            </a:extLst>
          </p:cNvPr>
          <p:cNvSpPr>
            <a:spLocks noGrp="1"/>
          </p:cNvSpPr>
          <p:nvPr>
            <p:ph type="sldNum" sz="quarter" idx="12"/>
          </p:nvPr>
        </p:nvSpPr>
        <p:spPr/>
        <p:txBody>
          <a:bodyPr/>
          <a:lstStyle/>
          <a:p>
            <a:fld id="{20BD22AB-2B72-4A5D-9149-A6B1E6B8852D}" type="slidenum">
              <a:rPr lang="en-US" smtClean="0"/>
              <a:pPr/>
              <a:t>9</a:t>
            </a:fld>
            <a:endParaRPr lang="en-US" dirty="0"/>
          </a:p>
        </p:txBody>
      </p:sp>
    </p:spTree>
    <p:extLst>
      <p:ext uri="{BB962C8B-B14F-4D97-AF65-F5344CB8AC3E}">
        <p14:creationId xmlns:p14="http://schemas.microsoft.com/office/powerpoint/2010/main" val="2554111573"/>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6169</TotalTime>
  <Words>3898</Words>
  <Application>Microsoft Macintosh PowerPoint</Application>
  <PresentationFormat>Widescreen</PresentationFormat>
  <Paragraphs>358</Paragraphs>
  <Slides>67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67</vt:i4>
      </vt:variant>
    </vt:vector>
  </HeadingPairs>
  <TitlesOfParts>
    <vt:vector size="73" baseType="lpstr">
      <vt:lpstr>Amazon Ember</vt:lpstr>
      <vt:lpstr>Arial Regular</vt:lpstr>
      <vt:lpstr>ＭＳ Ｐゴシック</vt:lpstr>
      <vt:lpstr>Aptos</vt:lpstr>
      <vt:lpstr>Arial</vt:lpstr>
      <vt:lpstr>Depth</vt:lpstr>
      <vt:lpstr>PowerPoint Presentation</vt:lpstr>
      <vt:lpstr>Presenter</vt:lpstr>
      <vt:lpstr>Today’s presentation</vt:lpstr>
      <vt:lpstr>PowerPoint Presentation</vt:lpstr>
      <vt:lpstr>What is the most important criterion for evaluating a research study?</vt:lpstr>
      <vt:lpstr>Here’s a sample data-collection tool that could be used in study focused on proper language use.  </vt:lpstr>
      <vt:lpstr>PowerPoint Presentation</vt:lpstr>
      <vt:lpstr>Evaluation criteria</vt:lpstr>
      <vt:lpstr>Considering these quality criteria together, I realized there was one overarching criterion connecting them:   credibility: the “believe-ability” of the results  </vt:lpstr>
      <vt:lpstr>It is important that the researcher(s) and others concerned with the results of a particular study be satisfied that the results are trustworthy, that they have credibility.</vt:lpstr>
      <vt:lpstr>credibility in research is largely dependent on the quality of the processes carried out by the researcher(s) involved.  </vt:lpstr>
      <vt:lpstr>Attaining credibility in a particular study involves taking the right steps in line with the approach selected by the researcher(s) carrying out the study. </vt:lpstr>
      <vt:lpstr>PowerPoint Presentation</vt:lpstr>
      <vt:lpstr>PowerPoint Presentation</vt:lpstr>
      <vt:lpstr>PowerPoint Presentation</vt:lpstr>
      <vt:lpstr>Criterion #1: Identifying the research aim</vt:lpstr>
      <vt:lpstr>PowerPoint Presentation</vt:lpstr>
      <vt:lpstr>Criterion #2: selecting the right research approach</vt:lpstr>
      <vt:lpstr>As a researcher and research methods instructor, I’ve identified four common to educational research:</vt:lpstr>
      <vt:lpstr>Criterion #3: selecting the right research design</vt:lpstr>
      <vt:lpstr>PowerPoint Presentation</vt:lpstr>
      <vt:lpstr>Criterion #4: knowledge of relevant  theory and research (1)</vt:lpstr>
      <vt:lpstr>Criterion #4: knowledge of relevant  theory and research (2)</vt:lpstr>
      <vt:lpstr>Criterion #4: knowledge of relevant  theory and research (3)</vt:lpstr>
      <vt:lpstr>Criterion #5: stating appropriate research  questions/statements or hypotheses (1)</vt:lpstr>
      <vt:lpstr>Criterion #5: stating appropriate research  questions/statements or hypotheses (2)</vt:lpstr>
      <vt:lpstr>Criterion #5: stating appropriate research  questions/statements or hypotheses (3)</vt:lpstr>
      <vt:lpstr>Criterion #5: stating appropriate research  questions/statements or hypotheses (4)</vt:lpstr>
      <vt:lpstr>Criterion #6: Designing or adapting appropriate  and well-constructed data-collection tools (1)</vt:lpstr>
      <vt:lpstr>Design, Data Collection, and Data Analysis</vt:lpstr>
      <vt:lpstr>Criterion #6: Designing or adapting appropriate  and well-constructed data-collection tools (2)</vt:lpstr>
      <vt:lpstr>Criterion #6: Designing or adapting appropriate  and well-constructed data-collection tools (3)</vt:lpstr>
      <vt:lpstr>Criterion #7: Carrying out suitable  and sound research procedures (1)</vt:lpstr>
      <vt:lpstr>Criterion #7: Carrying out suitable  and sound research procedures (2)</vt:lpstr>
      <vt:lpstr>Criterion #7: Carrying out suitable  and sound research procedures (3)</vt:lpstr>
      <vt:lpstr>Criterion #7: Carrying out suitable  and sound research procedures (4)</vt:lpstr>
      <vt:lpstr>Criterion #7: Carrying out suitable  and sound research procedures (5)</vt:lpstr>
      <vt:lpstr>Criterion #7: Carrying out suitable  and sound research procedures (6)</vt:lpstr>
      <vt:lpstr>Criterion #8: Conducting appropriate data analyses </vt:lpstr>
      <vt:lpstr>Criterion #9: Making appropriate  interpretations and conclusions </vt:lpstr>
      <vt:lpstr>Criterion #10: Applying the conclusions  and evaluating the result(s)</vt:lpstr>
      <vt:lpstr>Evaluating  a sample study</vt:lpstr>
      <vt:lpstr>PowerPoint Presentation</vt:lpstr>
      <vt:lpstr>PowerPoint Presentation</vt:lpstr>
      <vt:lpstr>Criterion #1: selecting the right research approach</vt:lpstr>
      <vt:lpstr>Criterion #2: selecting the right research design</vt:lpstr>
      <vt:lpstr>Criterion #3: displaying thorough knowledge of relevant theory and research pertaining to the research topic</vt:lpstr>
      <vt:lpstr>Criterion #4: stating an appropriate purpose statement or research questions</vt:lpstr>
      <vt:lpstr>Criterion #5: Designing or adapting appropriate and well-constructed data-collection tools</vt:lpstr>
      <vt:lpstr>Criterion #6: Carrying out suitable and sound research procedures (1)</vt:lpstr>
      <vt:lpstr>Criterion #6: Carrying out suitable and sound research procedures (2a)</vt:lpstr>
      <vt:lpstr>Criterion #6: Carrying out suitable and sound research procedures (2b)</vt:lpstr>
      <vt:lpstr>Criterion #6: Carrying out suitable and sound research procedures (3)</vt:lpstr>
      <vt:lpstr>Criterion #6: Carrying out suitable and sound research procedures (4a)</vt:lpstr>
      <vt:lpstr>Criterion #6: Carrying out suitable and sound research procedures (4b)</vt:lpstr>
      <vt:lpstr>Criterion #7: Conducting appropriate data analyses(a)</vt:lpstr>
      <vt:lpstr>Criterion #7: Conducting appropriate data analyses (b)</vt:lpstr>
      <vt:lpstr>Criterion #8: Making appropriate interpretations and conclusions (1a)</vt:lpstr>
      <vt:lpstr>Criterion #8: Making appropriate interpretations and conclusions (1b)</vt:lpstr>
      <vt:lpstr>Criterion #8: Making appropriate interpretations and conclusions (2a)</vt:lpstr>
      <vt:lpstr>Criterion #8: Making appropriate interpretations and conclusions (2b)</vt:lpstr>
      <vt:lpstr>Criterion #8: Making appropriate interpretations and conclusions (3a)</vt:lpstr>
      <vt:lpstr>Criterion #8: Making appropriate interpretations and conclusions (3b)</vt:lpstr>
      <vt:lpstr>Summary</vt:lpstr>
      <vt:lpstr>Concluding remarks</vt:lpstr>
      <vt:lpstr>When I wrote my textbook last year, there was one research credibility criterion that I did not consider because it does not pertain to the research process itself.  But this conference, and the article we’ve just looked at during this session, demands that I  mention it because it pertains to the issue of professional ethics.</vt:lpstr>
      <vt:lpstr>“Is this really your 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Gordon Moulden</dc:creator>
  <cp:lastModifiedBy>Gordon Moulden</cp:lastModifiedBy>
  <cp:revision>44</cp:revision>
  <dcterms:created xsi:type="dcterms:W3CDTF">2026-04-14T23:47:39Z</dcterms:created>
  <dcterms:modified xsi:type="dcterms:W3CDTF">2026-05-01T00:11:43Z</dcterms:modified>
</cp:coreProperties>
</file>