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1"/>
  </p:notesMasterIdLst>
  <p:sldIdLst>
    <p:sldId id="414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4148" r:id="rId21"/>
    <p:sldId id="4149" r:id="rId22"/>
    <p:sldId id="277" r:id="rId23"/>
    <p:sldId id="4150" r:id="rId24"/>
    <p:sldId id="278" r:id="rId25"/>
    <p:sldId id="4152" r:id="rId26"/>
    <p:sldId id="275" r:id="rId27"/>
    <p:sldId id="276" r:id="rId28"/>
    <p:sldId id="280" r:id="rId29"/>
    <p:sldId id="284" r:id="rId30"/>
    <p:sldId id="285" r:id="rId31"/>
    <p:sldId id="4145" r:id="rId32"/>
    <p:sldId id="4146" r:id="rId33"/>
    <p:sldId id="4143" r:id="rId34"/>
    <p:sldId id="286" r:id="rId35"/>
    <p:sldId id="288" r:id="rId36"/>
    <p:sldId id="4151" r:id="rId37"/>
    <p:sldId id="289" r:id="rId38"/>
    <p:sldId id="319" r:id="rId39"/>
    <p:sldId id="320" r:id="rId40"/>
    <p:sldId id="290" r:id="rId41"/>
    <p:sldId id="4147" r:id="rId42"/>
    <p:sldId id="291" r:id="rId43"/>
    <p:sldId id="293" r:id="rId44"/>
    <p:sldId id="4144" r:id="rId45"/>
    <p:sldId id="297" r:id="rId46"/>
    <p:sldId id="295" r:id="rId47"/>
    <p:sldId id="296" r:id="rId48"/>
    <p:sldId id="301" r:id="rId49"/>
    <p:sldId id="302" r:id="rId50"/>
    <p:sldId id="305" r:id="rId51"/>
    <p:sldId id="306" r:id="rId52"/>
    <p:sldId id="309" r:id="rId53"/>
    <p:sldId id="844" r:id="rId54"/>
    <p:sldId id="4141" r:id="rId55"/>
    <p:sldId id="308" r:id="rId56"/>
    <p:sldId id="310" r:id="rId57"/>
    <p:sldId id="311" r:id="rId58"/>
    <p:sldId id="4154" r:id="rId59"/>
    <p:sldId id="317" r:id="rId60"/>
  </p:sldIdLst>
  <p:sldSz cx="12192000" cy="6858000"/>
  <p:notesSz cx="6858000" cy="9144000"/>
  <p:defaultTextStyle>
    <a:defPPr>
      <a:defRPr lang="en-US"/>
    </a:defPPr>
    <a:lvl1pPr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8"/>
    <p:restoredTop sz="94658"/>
  </p:normalViewPr>
  <p:slideViewPr>
    <p:cSldViewPr snapToGrid="0">
      <p:cViewPr varScale="1">
        <p:scale>
          <a:sx n="100" d="100"/>
          <a:sy n="100" d="100"/>
        </p:scale>
        <p:origin x="184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Date Placeholder"/>
          <p:cNvSpPr>
            <a:spLocks noGrp="1"/>
          </p:cNvSpPr>
          <p:nvPr>
            <p:ph type="dt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/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Open on the curling image. Let the room look before speaking. Then: Small practices can create seismic shifts.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Keep this human, not résumé-like. Give one sentence of context for each number, then move 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Introduce the four toolkits as the shared foundation. This is the bridge from credibility to practice.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Name Toolkit 1, cite its chapter number, then tell one fast classroom story. Replace the two placeholders before presenting.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Name Toolkit 2, cite its chapter number, then tell one fast classroom story. Replace the two placeholders before presenting.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Name Toolkit 3, cite its chapter number, then tell one fast classroom story. Replace the two placeholders before presenting.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Name Toolkit 4, cite its chapter number, then tell one fast classroom story. Replace the two placeholders before presenting.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Let WHAT sit for a beat.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Shift the energy. The talk now moves from ideas into the choreography of the classroom.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Say only: Launch. Then tell the story visible in the photograph.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54547-BE07-14B0-2C89-5C3695303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30A28D-1363-3911-4D33-88AA8CF17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A342C4-86D9-2AEE-AC77-DC0B2AEC1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Say only: Launch. Then tell the story visible in the photograph.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38C92-3567-87C5-F358-93D678D189BE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5467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Read it once. Pause.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D0336-25AA-914A-612B-DAB542A7E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09FF89-4AB1-FD24-2CDA-C0F8A41270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E02CF-945C-391F-ADD2-8D766F3FF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Say only: Launch. Then tell the story visible in the photograph.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56E47-8F85-6E2F-19F2-EE2489E0D7DA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8721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Randomness is valuable only if it is ready to use. Set up the animal-card story.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FD371-25A9-3820-29CA-DD08E6E23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8BDA26-92A9-7345-A7FD-0A6B3AD0A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36DEDD-5120-6C9B-E7B1-315A51B2E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Randomness is valuable only if it is ready to use. Set up the animal-card 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DEC21-D275-9DB0-6EDC-6E7068B01E6D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359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Explain what the cards encode and how students know what to do without waiting for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ACE22-AC95-26B4-CF11-053C7900C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C5E028-4084-F78E-24E6-E3D7C081D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DA5007-896C-234F-98E6-7BFBE2FF8F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Randomness is valuable only if it is ready to use. Set up the animal-card 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CBBC4-4E60-D3F9-B9A8-921EEF36BB04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5515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Every routine deserves a home. Explain how the pocket answers a question before it is asked.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Zoom into the tiny practice. The point is not the card; the point is a predictable home.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Move from grouping to the physical movement of materials.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Say only: Body. Then let the photograph establish the middle of the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Every interruption steals attention. Let that sentence be the verbal subtitle rather than putting more text on screen.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Complete the sentence: …the more time they spend figuring out the thinking.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9214C-A89D-6207-16E3-5E373FFC9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CEE61-6E10-DE35-96B7-9E400E9291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31A17F-E121-896E-AFE8-61749C4BA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Use one example. The point is that clarity narrows attention without narrowing thinking.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FCDAB-6C7D-09B3-358B-04860203EB4F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697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8A23D-F222-05AD-7559-40777CA0A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5A2B80-667B-B893-E163-62F01C9C9F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A29298-C976-792D-F4DA-7F13C4F68F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Use one example. The point is that clarity narrows attention without narrowing thinking.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3D358-A71B-2D4B-45DA-FCB3AA620981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6592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8F536-928E-C56C-31CF-1F34B020D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EF1F97-9B8C-3A54-E66B-C86DF3667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7420E9-1CFC-4BE3-F4C7-31DB7CD2E0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Every interruption steals attention. Let that sentence be the verbal subtitle rather than putting more text on screen.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2EB35-D91C-291C-00B7-88D782F0731C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560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Explain the problem the puck lights solve before revealing them in 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Summarize: students should not have to abandon the thinking to request support.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52EBA-A1E8-2436-C428-D2549D5E5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AE8972-7BB6-F7EC-3EA8-3E1A1389D2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C31175-BDB3-FF50-DF86-086B75D7D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Summarize: students should not have to abandon the thinking to request support.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1E1E5-9776-119B-5718-8AC7658D39CC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2827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Use one example. The point is that clarity narrows attention without narrowing thinking.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F910B-989A-AC56-A6F5-922A0DD8F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A39BC9-1F33-9154-6203-8944194B6C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36B6F7-2EED-B01E-1CA1-D4CDD5EFF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Summarize: students should not have to abandon the thinking to request support.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9BA4-CEA5-8FA8-01F7-EBA0E12572DF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84013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96484-A2F9-1828-E088-2128AE6A0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3DBA03-8DE7-8D3D-2165-81DEDB8F0F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A3FDF9-A3E4-D654-DE1A-2D1EFF771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Use one example. The point is that clarity narrows attention without narrowing thinking.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16383-7885-0D69-2A0E-63336B5AE43B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72479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Transition from help systems to task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Define it, then pause. The interruption questions begin on the next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123C0-A22A-4390-ED30-630F20B4B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BB79DB-9B76-6928-D38B-9D2B74B85C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513111-7624-2117-DABB-E45C10B62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Transition from help systems to task design.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0B343-9CF5-20D7-0CAD-A1E0466A0246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8349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Ask the audience what competes with thinking on this page. Do not answer immediately.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Keep this brisk. It is a punctuation slide, not a new argument.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9ACB1-84B0-3C60-4CFE-FE45B8388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8BEB81-426E-D261-14FA-D94B10E7B1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90FA23-EFD4-252F-CFDF-1AE702580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Keep this brisk. It is a punctuation slide, not a new argument.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26FF5-76B3-6CD5-C657-B58A044FBED9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0458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Pause. This line should sting a little—in a useful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The pointer lets you redirect attention without entering and taking over the group’s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Tell the story. The distance is purposeful, not neglectful.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Tell the standing story. Focus on the environment cue, not compliance.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The close begins by widening the view again. Let the image breathe.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Notes should preserve mathematical ideas students can reuse, not merely copy a worked procedure.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Let each question land like a small interruption. Do not narrate the list. Let the room feel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Explain the check-your-understanding routine as orientation: current position and next direction.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Everything changes here. Give the room the challenge, then move quickly into instructions.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Tell the one-third story. Let the number create curiosity before you explain what it means.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Give instructions cleanly: groups of three, at vertical non-permanent surfaces, fifteen minutes. Their task is to identify one source of friction and design one small practice that removes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Send them into the gallery walk. Say: Take pictures. Borrow shamelessly. Improve generously.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B52B7-DF1B-1E02-0372-8A74E2F2C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A05623-9CD5-3293-B3EB-E418A618D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C9CC35-6937-D0DF-2868-47C99BBF9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Emphasize WE. The room has produced a collective toolkit, not completed an activity.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9D523-7C78-E592-07AF-ADDC3590198A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75081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Close quietly. Tomorrow: find one source of friction, remove it, repeat. Do not add another summary after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Let each question land like a small interruption. Do not narrate the list. Let the room feel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Let each question land like a small interruption. Do not narrate the list. Let the room feel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Hold the silence. Then say: But they consume an incredible amount of instructional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Acknowledge that productive struggle should remain. The target is not difficulty; it is distraction.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513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E3F6F-E94E-24A2-B22C-0F342D0FF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671E5-F99C-DA3D-9BB0-D47B2E200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CA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FCF5E3-B8D6-9CA8-17F7-E37F19BB4EE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241941" y="1558030"/>
            <a:ext cx="34811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buildingthinkingclassrooms.com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514923-39F4-4F54-9756-382D5B965A60}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721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6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s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XNkRc0VlHlwrKSILm1ewBy34VOTkryNI?usp=sharing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F3AAC3-6F27-066E-008F-FD06FC581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0092" y="2536304"/>
            <a:ext cx="9144000" cy="2387600"/>
          </a:xfrm>
        </p:spPr>
        <p:txBody>
          <a:bodyPr/>
          <a:lstStyle/>
          <a:p>
            <a:r>
              <a:rPr lang="en-GB" b="1" dirty="0"/>
              <a:t>Building Thinking Classrooms</a:t>
            </a:r>
            <a:endParaRPr lang="en-CA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2AE18DA-3AE0-F1F5-4966-A47728596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9421" y="4923904"/>
            <a:ext cx="9144000" cy="1655762"/>
          </a:xfrm>
        </p:spPr>
        <p:txBody>
          <a:bodyPr/>
          <a:lstStyle/>
          <a:p>
            <a:r>
              <a:rPr lang="en-GB" dirty="0"/>
              <a:t>Jared Sliger</a:t>
            </a:r>
          </a:p>
          <a:p>
            <a:r>
              <a:rPr lang="en-GB" dirty="0" err="1"/>
              <a:t>jared@buildingthinkingclassrooms.com</a:t>
            </a:r>
            <a:endParaRPr lang="en-CA" dirty="0"/>
          </a:p>
        </p:txBody>
      </p:sp>
      <p:pic>
        <p:nvPicPr>
          <p:cNvPr id="7" name="Picture 6" descr="A logo for a classroom&#10;&#10;Description automatically generated">
            <a:extLst>
              <a:ext uri="{FF2B5EF4-FFF2-40B4-BE49-F238E27FC236}">
                <a16:creationId xmlns:a16="http://schemas.microsoft.com/office/drawing/2014/main" id="{E50DCD36-88F3-A6D9-672B-3DBA05AA8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" y="3441243"/>
            <a:ext cx="3474967" cy="3474967"/>
          </a:xfrm>
          <a:prstGeom prst="rect">
            <a:avLst/>
          </a:prstGeom>
        </p:spPr>
      </p:pic>
      <p:pic>
        <p:nvPicPr>
          <p:cNvPr id="2" name="Picture 1" descr="A group of people in a room&#10;&#10;Description automatically generated">
            <a:extLst>
              <a:ext uri="{FF2B5EF4-FFF2-40B4-BE49-F238E27FC236}">
                <a16:creationId xmlns:a16="http://schemas.microsoft.com/office/drawing/2014/main" id="{0D5740B9-49CB-B14C-8ED4-367C7199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" y="100747"/>
            <a:ext cx="11624441" cy="334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08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oto-drop-zone">
            <a:extLst>
              <a:ext uri="{FF2B5EF4-FFF2-40B4-BE49-F238E27FC236}">
                <a16:creationId xmlns:a16="http://schemas.microsoft.com/office/drawing/2014/main" id="{9E490ADF-275E-401E-BD1A-307C648A948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itle-scrim">
            <a:extLst>
              <a:ext uri="{FF2B5EF4-FFF2-40B4-BE49-F238E27FC236}">
                <a16:creationId xmlns:a16="http://schemas.microsoft.com/office/drawing/2014/main" id="{E140D084-1324-4403-83F2-419C9F80EB04}"/>
              </a:ext>
            </a:extLst>
          </p:cNvPr>
          <p:cNvSpPr>
            <a:spLocks noGrp="1"/>
          </p:cNvSpPr>
          <p:nvPr/>
        </p:nvSpPr>
        <p:spPr>
          <a:xfrm>
            <a:off x="0" y="4381500"/>
            <a:ext cx="12192000" cy="2476500"/>
          </a:xfrm>
          <a:prstGeom prst="rect">
            <a:avLst/>
          </a:prstGeom>
          <a:solidFill>
            <a:srgbClr val="050505">
              <a:alpha val="90980"/>
            </a:srgbClr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overlay-title">
            <a:extLst>
              <a:ext uri="{FF2B5EF4-FFF2-40B4-BE49-F238E27FC236}">
                <a16:creationId xmlns:a16="http://schemas.microsoft.com/office/drawing/2014/main" id="{265234A5-E8EC-46CB-A888-E9379BF986F2}"/>
              </a:ext>
            </a:extLst>
          </p:cNvPr>
          <p:cNvSpPr>
            <a:spLocks noGrp="1"/>
          </p:cNvSpPr>
          <p:nvPr/>
        </p:nvSpPr>
        <p:spPr>
          <a:xfrm>
            <a:off x="609600" y="4810125"/>
            <a:ext cx="10668000" cy="1238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3450" b="1" i="0">
                <a:solidFill>
                  <a:srgbClr val="F7F3EC"/>
                </a:solidFill>
              </a:defRPr>
            </a:pPr>
            <a:r>
              <a:rPr sz="3450" b="1" i="0">
                <a:solidFill>
                  <a:srgbClr val="F7F3EC"/>
                </a:solidFill>
              </a:rPr>
              <a:t>Great classrooms don’t eliminate challenge.</a:t>
            </a:r>
          </a:p>
          <a:p>
            <a:pPr algn="l">
              <a:defRPr sz="3450" b="1" i="0">
                <a:solidFill>
                  <a:srgbClr val="F7F3EC"/>
                </a:solidFill>
              </a:defRPr>
            </a:pPr>
            <a:r>
              <a:rPr sz="3450" b="1" i="0">
                <a:solidFill>
                  <a:srgbClr val="F7F3EC"/>
                </a:solidFill>
              </a:rPr>
              <a:t>They eliminate everything that competes with thinking.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ECB56-AE19-9C69-844C-FDADD173E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4" b="11957"/>
          <a:stretch>
            <a:fillRect/>
          </a:stretch>
        </p:blipFill>
        <p:spPr>
          <a:xfrm>
            <a:off x="2030163" y="405847"/>
            <a:ext cx="7458894" cy="41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87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yebrow-rule">
            <a:extLst>
              <a:ext uri="{FF2B5EF4-FFF2-40B4-BE49-F238E27FC236}">
                <a16:creationId xmlns:a16="http://schemas.microsoft.com/office/drawing/2014/main" id="{68D274B9-6149-468F-92F9-3B72D223F170}"/>
              </a:ext>
            </a:extLst>
          </p:cNvPr>
          <p:cNvSpPr>
            <a:spLocks noGrp="1"/>
          </p:cNvSpPr>
          <p:nvPr/>
        </p:nvSpPr>
        <p:spPr>
          <a:xfrm>
            <a:off x="609600" y="552450"/>
            <a:ext cx="400050" cy="38100"/>
          </a:xfrm>
          <a:prstGeom prst="rect">
            <a:avLst/>
          </a:prstGeom>
          <a:solidFill>
            <a:srgbClr val="FF4B3E"/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" name="eyebrow">
            <a:extLst>
              <a:ext uri="{FF2B5EF4-FFF2-40B4-BE49-F238E27FC236}">
                <a16:creationId xmlns:a16="http://schemas.microsoft.com/office/drawing/2014/main" id="{73F77B4C-73CC-4DF8-8D0D-8BAF8FFB467A}"/>
              </a:ext>
            </a:extLst>
          </p:cNvPr>
          <p:cNvSpPr>
            <a:spLocks noGrp="1"/>
          </p:cNvSpPr>
          <p:nvPr/>
        </p:nvSpPr>
        <p:spPr>
          <a:xfrm>
            <a:off x="1162050" y="409575"/>
            <a:ext cx="495300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275" b="1" i="0">
                <a:solidFill>
                  <a:srgbClr val="FF4B3E"/>
                </a:solidFill>
              </a:defRPr>
            </a:pPr>
            <a:r>
              <a:rPr sz="1275" b="1" i="0">
                <a:solidFill>
                  <a:srgbClr val="FF4B3E"/>
                </a:solidFill>
              </a:rPr>
              <a:t>WHY THESE IDEAS?</a:t>
            </a:r>
          </a:p>
        </p:txBody>
      </p:sp>
      <p:sp>
        <p:nvSpPr>
          <p:cNvPr id="3" name="stat-number">
            <a:extLst>
              <a:ext uri="{FF2B5EF4-FFF2-40B4-BE49-F238E27FC236}">
                <a16:creationId xmlns:a16="http://schemas.microsoft.com/office/drawing/2014/main" id="{097F0CB6-557E-4A2E-8AC1-61E3E6E81BCE}"/>
              </a:ext>
            </a:extLst>
          </p:cNvPr>
          <p:cNvSpPr>
            <a:spLocks noGrp="1"/>
          </p:cNvSpPr>
          <p:nvPr/>
        </p:nvSpPr>
        <p:spPr>
          <a:xfrm>
            <a:off x="685800" y="1790700"/>
            <a:ext cx="3333750" cy="1428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7500" b="1" i="0">
                <a:solidFill>
                  <a:srgbClr val="F7F3EC"/>
                </a:solidFill>
              </a:defRPr>
            </a:pPr>
            <a:r>
              <a:rPr sz="7500" b="1" i="0">
                <a:solidFill>
                  <a:srgbClr val="F7F3EC"/>
                </a:solidFill>
              </a:rPr>
              <a:t>32</a:t>
            </a:r>
          </a:p>
        </p:txBody>
      </p:sp>
      <p:sp>
        <p:nvSpPr>
          <p:cNvPr id="4" name="stat-label">
            <a:extLst>
              <a:ext uri="{FF2B5EF4-FFF2-40B4-BE49-F238E27FC236}">
                <a16:creationId xmlns:a16="http://schemas.microsoft.com/office/drawing/2014/main" id="{DB90B750-42E2-4274-A94E-E0950537A4C7}"/>
              </a:ext>
            </a:extLst>
          </p:cNvPr>
          <p:cNvSpPr>
            <a:spLocks noGrp="1"/>
          </p:cNvSpPr>
          <p:nvPr/>
        </p:nvSpPr>
        <p:spPr>
          <a:xfrm>
            <a:off x="685800" y="3429000"/>
            <a:ext cx="3333750" cy="666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1875" b="0" i="0">
                <a:solidFill>
                  <a:srgbClr val="A8A39B"/>
                </a:solidFill>
              </a:defRPr>
            </a:pPr>
            <a:r>
              <a:rPr sz="1875" b="0" i="0">
                <a:solidFill>
                  <a:srgbClr val="A8A39B"/>
                </a:solidFill>
              </a:rPr>
              <a:t>Years teaching</a:t>
            </a:r>
          </a:p>
        </p:txBody>
      </p:sp>
      <p:sp>
        <p:nvSpPr>
          <p:cNvPr id="5" name="stat-number">
            <a:extLst>
              <a:ext uri="{FF2B5EF4-FFF2-40B4-BE49-F238E27FC236}">
                <a16:creationId xmlns:a16="http://schemas.microsoft.com/office/drawing/2014/main" id="{329D8266-9E9F-4C2B-9C09-336F65A9A725}"/>
              </a:ext>
            </a:extLst>
          </p:cNvPr>
          <p:cNvSpPr>
            <a:spLocks noGrp="1"/>
          </p:cNvSpPr>
          <p:nvPr/>
        </p:nvSpPr>
        <p:spPr>
          <a:xfrm>
            <a:off x="4533900" y="1790700"/>
            <a:ext cx="3333750" cy="1428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7500" b="1" i="0">
                <a:solidFill>
                  <a:srgbClr val="FF4B3E"/>
                </a:solidFill>
              </a:defRPr>
            </a:pPr>
            <a:r>
              <a:rPr sz="7500" b="1" i="0">
                <a:solidFill>
                  <a:srgbClr val="FF4B3E"/>
                </a:solidFill>
              </a:rPr>
              <a:t>180</a:t>
            </a:r>
          </a:p>
        </p:txBody>
      </p:sp>
      <p:sp>
        <p:nvSpPr>
          <p:cNvPr id="6" name="stat-label">
            <a:extLst>
              <a:ext uri="{FF2B5EF4-FFF2-40B4-BE49-F238E27FC236}">
                <a16:creationId xmlns:a16="http://schemas.microsoft.com/office/drawing/2014/main" id="{07158A04-4C59-4503-9146-AD6EE08F08C1}"/>
              </a:ext>
            </a:extLst>
          </p:cNvPr>
          <p:cNvSpPr>
            <a:spLocks noGrp="1"/>
          </p:cNvSpPr>
          <p:nvPr/>
        </p:nvSpPr>
        <p:spPr>
          <a:xfrm>
            <a:off x="4533900" y="3429000"/>
            <a:ext cx="3333750" cy="666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1875" b="0" i="0">
                <a:solidFill>
                  <a:srgbClr val="A8A39B"/>
                </a:solidFill>
              </a:defRPr>
            </a:pPr>
            <a:r>
              <a:rPr sz="1875" b="0" i="0">
                <a:solidFill>
                  <a:srgbClr val="A8A39B"/>
                </a:solidFill>
              </a:rPr>
              <a:t>Students every year</a:t>
            </a:r>
          </a:p>
        </p:txBody>
      </p:sp>
      <p:sp>
        <p:nvSpPr>
          <p:cNvPr id="7" name="stat-number">
            <a:extLst>
              <a:ext uri="{FF2B5EF4-FFF2-40B4-BE49-F238E27FC236}">
                <a16:creationId xmlns:a16="http://schemas.microsoft.com/office/drawing/2014/main" id="{048EFAA6-51E9-450D-88E3-089964CBCED9}"/>
              </a:ext>
            </a:extLst>
          </p:cNvPr>
          <p:cNvSpPr>
            <a:spLocks noGrp="1"/>
          </p:cNvSpPr>
          <p:nvPr/>
        </p:nvSpPr>
        <p:spPr>
          <a:xfrm>
            <a:off x="8382000" y="1790700"/>
            <a:ext cx="3333750" cy="1428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7500" b="1" i="0">
                <a:solidFill>
                  <a:srgbClr val="F7F3EC"/>
                </a:solidFill>
              </a:defRPr>
            </a:pPr>
            <a:r>
              <a:rPr sz="7500" b="1" i="0">
                <a:solidFill>
                  <a:srgbClr val="F7F3EC"/>
                </a:solidFill>
              </a:rPr>
              <a:t>100+</a:t>
            </a:r>
          </a:p>
        </p:txBody>
      </p:sp>
      <p:sp>
        <p:nvSpPr>
          <p:cNvPr id="8" name="stat-label">
            <a:extLst>
              <a:ext uri="{FF2B5EF4-FFF2-40B4-BE49-F238E27FC236}">
                <a16:creationId xmlns:a16="http://schemas.microsoft.com/office/drawing/2014/main" id="{82750035-B231-4CA5-AC1F-552AD00EEF5B}"/>
              </a:ext>
            </a:extLst>
          </p:cNvPr>
          <p:cNvSpPr>
            <a:spLocks noGrp="1"/>
          </p:cNvSpPr>
          <p:nvPr/>
        </p:nvSpPr>
        <p:spPr>
          <a:xfrm>
            <a:off x="8382000" y="3429000"/>
            <a:ext cx="3333750" cy="666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1875" b="0" i="0">
                <a:solidFill>
                  <a:srgbClr val="A8A39B"/>
                </a:solidFill>
              </a:defRPr>
            </a:pPr>
            <a:r>
              <a:rPr sz="1875" b="0" i="0">
                <a:solidFill>
                  <a:srgbClr val="A8A39B"/>
                </a:solidFill>
              </a:rPr>
              <a:t>BTC classrooms visited</a:t>
            </a:r>
          </a:p>
        </p:txBody>
      </p:sp>
    </p:spTree>
    <p:extLst>
      <p:ext uri="{BB962C8B-B14F-4D97-AF65-F5344CB8AC3E}">
        <p14:creationId xmlns:p14="http://schemas.microsoft.com/office/powerpoint/2010/main" val="1686110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imary-statement">
            <a:extLst>
              <a:ext uri="{FF2B5EF4-FFF2-40B4-BE49-F238E27FC236}">
                <a16:creationId xmlns:a16="http://schemas.microsoft.com/office/drawing/2014/main" id="{32E89F66-51BE-43BD-BC9B-360B35F9C6A0}"/>
              </a:ext>
            </a:extLst>
          </p:cNvPr>
          <p:cNvSpPr>
            <a:spLocks noGrp="1"/>
          </p:cNvSpPr>
          <p:nvPr/>
        </p:nvSpPr>
        <p:spPr>
          <a:xfrm>
            <a:off x="952500" y="2286000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850" b="1" i="0">
                <a:solidFill>
                  <a:srgbClr val="F7F3EC"/>
                </a:solidFill>
              </a:defRPr>
            </a:pPr>
            <a:r>
              <a:rPr sz="5850" b="1" i="0">
                <a:solidFill>
                  <a:srgbClr val="F7F3EC"/>
                </a:solidFill>
              </a:rPr>
              <a:t>THE TOOLKITS</a:t>
            </a:r>
          </a:p>
        </p:txBody>
      </p:sp>
    </p:spTree>
    <p:extLst>
      <p:ext uri="{BB962C8B-B14F-4D97-AF65-F5344CB8AC3E}">
        <p14:creationId xmlns:p14="http://schemas.microsoft.com/office/powerpoint/2010/main" val="1557154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yebrow-rule">
            <a:extLst>
              <a:ext uri="{FF2B5EF4-FFF2-40B4-BE49-F238E27FC236}">
                <a16:creationId xmlns:a16="http://schemas.microsoft.com/office/drawing/2014/main" id="{2198A2B2-291B-42D9-AD3C-629E11792CF7}"/>
              </a:ext>
            </a:extLst>
          </p:cNvPr>
          <p:cNvSpPr>
            <a:spLocks noGrp="1"/>
          </p:cNvSpPr>
          <p:nvPr/>
        </p:nvSpPr>
        <p:spPr>
          <a:xfrm>
            <a:off x="609600" y="552450"/>
            <a:ext cx="400050" cy="38100"/>
          </a:xfrm>
          <a:prstGeom prst="rect">
            <a:avLst/>
          </a:prstGeom>
          <a:solidFill>
            <a:srgbClr val="FF4B3E"/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" name="eyebrow">
            <a:extLst>
              <a:ext uri="{FF2B5EF4-FFF2-40B4-BE49-F238E27FC236}">
                <a16:creationId xmlns:a16="http://schemas.microsoft.com/office/drawing/2014/main" id="{CE091B6A-0D9E-49C7-81A1-2A2360332902}"/>
              </a:ext>
            </a:extLst>
          </p:cNvPr>
          <p:cNvSpPr>
            <a:spLocks noGrp="1"/>
          </p:cNvSpPr>
          <p:nvPr/>
        </p:nvSpPr>
        <p:spPr>
          <a:xfrm>
            <a:off x="1162050" y="409575"/>
            <a:ext cx="495300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275" b="1" i="0">
                <a:solidFill>
                  <a:srgbClr val="FF4B3E"/>
                </a:solidFill>
              </a:defRPr>
            </a:pPr>
            <a:r>
              <a:rPr sz="1275" b="1" i="0">
                <a:solidFill>
                  <a:srgbClr val="FF4B3E"/>
                </a:solidFill>
              </a:rPr>
              <a:t>THE TOOLKITS</a:t>
            </a:r>
          </a:p>
        </p:txBody>
      </p:sp>
      <p:sp>
        <p:nvSpPr>
          <p:cNvPr id="3" name="toolkit-number">
            <a:extLst>
              <a:ext uri="{FF2B5EF4-FFF2-40B4-BE49-F238E27FC236}">
                <a16:creationId xmlns:a16="http://schemas.microsoft.com/office/drawing/2014/main" id="{55A591F9-D70F-4D1C-BF7D-D66701EF6C99}"/>
              </a:ext>
            </a:extLst>
          </p:cNvPr>
          <p:cNvSpPr>
            <a:spLocks noGrp="1"/>
          </p:cNvSpPr>
          <p:nvPr/>
        </p:nvSpPr>
        <p:spPr>
          <a:xfrm>
            <a:off x="590550" y="971550"/>
            <a:ext cx="3333750" cy="2476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4250" b="1" i="0">
                <a:solidFill>
                  <a:srgbClr val="FF4B3E"/>
                </a:solidFill>
              </a:defRPr>
            </a:pPr>
            <a:r>
              <a:rPr sz="14250" b="1" i="0">
                <a:solidFill>
                  <a:srgbClr val="FF4B3E"/>
                </a:solidFill>
              </a:rPr>
              <a:t>01</a:t>
            </a:r>
          </a:p>
        </p:txBody>
      </p:sp>
      <p:sp>
        <p:nvSpPr>
          <p:cNvPr id="4" name="toolkit-title">
            <a:extLst>
              <a:ext uri="{FF2B5EF4-FFF2-40B4-BE49-F238E27FC236}">
                <a16:creationId xmlns:a16="http://schemas.microsoft.com/office/drawing/2014/main" id="{E512A0B5-47EE-4852-A05C-BF9E7AE78635}"/>
              </a:ext>
            </a:extLst>
          </p:cNvPr>
          <p:cNvSpPr>
            <a:spLocks noGrp="1"/>
          </p:cNvSpPr>
          <p:nvPr/>
        </p:nvSpPr>
        <p:spPr>
          <a:xfrm>
            <a:off x="5000625" y="1476375"/>
            <a:ext cx="6191250" cy="857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4350" b="1" i="0">
                <a:solidFill>
                  <a:srgbClr val="F7F3EC"/>
                </a:solidFill>
              </a:defRPr>
            </a:pPr>
            <a:r>
              <a:rPr sz="4350" b="1" i="0" dirty="0">
                <a:solidFill>
                  <a:srgbClr val="F7F3EC"/>
                </a:solidFill>
              </a:rPr>
              <a:t>TOOLKIT 1</a:t>
            </a:r>
          </a:p>
        </p:txBody>
      </p:sp>
      <p:sp>
        <p:nvSpPr>
          <p:cNvPr id="6" name="rect">
            <a:extLst>
              <a:ext uri="{FF2B5EF4-FFF2-40B4-BE49-F238E27FC236}">
                <a16:creationId xmlns:a16="http://schemas.microsoft.com/office/drawing/2014/main" id="{E06813A9-AE3C-47A3-B94A-A1829367E741}"/>
              </a:ext>
            </a:extLst>
          </p:cNvPr>
          <p:cNvSpPr>
            <a:spLocks noGrp="1"/>
          </p:cNvSpPr>
          <p:nvPr/>
        </p:nvSpPr>
        <p:spPr>
          <a:xfrm>
            <a:off x="4953000" y="2295525"/>
            <a:ext cx="1143000" cy="38100"/>
          </a:xfrm>
          <a:prstGeom prst="rect">
            <a:avLst/>
          </a:prstGeom>
          <a:solidFill>
            <a:srgbClr val="FF4B3E"/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chapter-placeholder">
            <a:extLst>
              <a:ext uri="{FF2B5EF4-FFF2-40B4-BE49-F238E27FC236}">
                <a16:creationId xmlns:a16="http://schemas.microsoft.com/office/drawing/2014/main" id="{8F71EE00-CB55-4432-B3A1-E19F3C22E64F}"/>
              </a:ext>
            </a:extLst>
          </p:cNvPr>
          <p:cNvSpPr>
            <a:spLocks noGrp="1"/>
          </p:cNvSpPr>
          <p:nvPr/>
        </p:nvSpPr>
        <p:spPr>
          <a:xfrm>
            <a:off x="4143376" y="2564202"/>
            <a:ext cx="8048624" cy="4263246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1. Use thinking tasks</a:t>
            </a:r>
          </a:p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2. Frequently form visibly random groups</a:t>
            </a:r>
          </a:p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3. Use vertical non-permanent surfaces</a:t>
            </a:r>
          </a:p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12. Evaluate what you value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2E0DA9-7EC7-B2E8-7B9F-748E2610B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676" y="3519398"/>
            <a:ext cx="3505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90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yebrow-rule">
            <a:extLst>
              <a:ext uri="{FF2B5EF4-FFF2-40B4-BE49-F238E27FC236}">
                <a16:creationId xmlns:a16="http://schemas.microsoft.com/office/drawing/2014/main" id="{97073A99-5C0F-4548-9D3C-7BAD27F4319B}"/>
              </a:ext>
            </a:extLst>
          </p:cNvPr>
          <p:cNvSpPr>
            <a:spLocks noGrp="1"/>
          </p:cNvSpPr>
          <p:nvPr/>
        </p:nvSpPr>
        <p:spPr>
          <a:xfrm>
            <a:off x="609600" y="552450"/>
            <a:ext cx="400050" cy="38100"/>
          </a:xfrm>
          <a:prstGeom prst="rect">
            <a:avLst/>
          </a:prstGeom>
          <a:solidFill>
            <a:srgbClr val="FF4B3E"/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" name="eyebrow">
            <a:extLst>
              <a:ext uri="{FF2B5EF4-FFF2-40B4-BE49-F238E27FC236}">
                <a16:creationId xmlns:a16="http://schemas.microsoft.com/office/drawing/2014/main" id="{55FF8F36-58D6-449F-AD68-604FC90DA6F9}"/>
              </a:ext>
            </a:extLst>
          </p:cNvPr>
          <p:cNvSpPr>
            <a:spLocks noGrp="1"/>
          </p:cNvSpPr>
          <p:nvPr/>
        </p:nvSpPr>
        <p:spPr>
          <a:xfrm>
            <a:off x="1162050" y="409575"/>
            <a:ext cx="495300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275" b="1" i="0">
                <a:solidFill>
                  <a:srgbClr val="FF4B3E"/>
                </a:solidFill>
              </a:defRPr>
            </a:pPr>
            <a:r>
              <a:rPr sz="1275" b="1" i="0">
                <a:solidFill>
                  <a:srgbClr val="FF4B3E"/>
                </a:solidFill>
              </a:rPr>
              <a:t>THE TOOLKITS</a:t>
            </a:r>
          </a:p>
        </p:txBody>
      </p:sp>
      <p:sp>
        <p:nvSpPr>
          <p:cNvPr id="3" name="toolkit-number">
            <a:extLst>
              <a:ext uri="{FF2B5EF4-FFF2-40B4-BE49-F238E27FC236}">
                <a16:creationId xmlns:a16="http://schemas.microsoft.com/office/drawing/2014/main" id="{1C27DA85-1291-41B8-94FF-A98DD92DA41E}"/>
              </a:ext>
            </a:extLst>
          </p:cNvPr>
          <p:cNvSpPr>
            <a:spLocks noGrp="1"/>
          </p:cNvSpPr>
          <p:nvPr/>
        </p:nvSpPr>
        <p:spPr>
          <a:xfrm>
            <a:off x="590550" y="971550"/>
            <a:ext cx="3333750" cy="2476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4250" b="1" i="0">
                <a:solidFill>
                  <a:srgbClr val="FF4B3E"/>
                </a:solidFill>
              </a:defRPr>
            </a:pPr>
            <a:r>
              <a:rPr sz="14250" b="1" i="0">
                <a:solidFill>
                  <a:srgbClr val="FF4B3E"/>
                </a:solidFill>
              </a:rPr>
              <a:t>02</a:t>
            </a:r>
          </a:p>
        </p:txBody>
      </p:sp>
      <p:sp>
        <p:nvSpPr>
          <p:cNvPr id="4" name="toolkit-title">
            <a:extLst>
              <a:ext uri="{FF2B5EF4-FFF2-40B4-BE49-F238E27FC236}">
                <a16:creationId xmlns:a16="http://schemas.microsoft.com/office/drawing/2014/main" id="{EEF6A72D-13B2-42CD-9446-8EB5DD107B9B}"/>
              </a:ext>
            </a:extLst>
          </p:cNvPr>
          <p:cNvSpPr>
            <a:spLocks noGrp="1"/>
          </p:cNvSpPr>
          <p:nvPr/>
        </p:nvSpPr>
        <p:spPr>
          <a:xfrm>
            <a:off x="5000625" y="1476375"/>
            <a:ext cx="6191250" cy="857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4350" b="1" i="0">
                <a:solidFill>
                  <a:srgbClr val="F7F3EC"/>
                </a:solidFill>
              </a:defRPr>
            </a:pPr>
            <a:r>
              <a:rPr sz="4350" b="1" i="0">
                <a:solidFill>
                  <a:srgbClr val="F7F3EC"/>
                </a:solidFill>
              </a:rPr>
              <a:t>TOOLKIT 2</a:t>
            </a:r>
          </a:p>
        </p:txBody>
      </p:sp>
      <p:sp>
        <p:nvSpPr>
          <p:cNvPr id="6" name="rect">
            <a:extLst>
              <a:ext uri="{FF2B5EF4-FFF2-40B4-BE49-F238E27FC236}">
                <a16:creationId xmlns:a16="http://schemas.microsoft.com/office/drawing/2014/main" id="{81C91837-9734-403F-8C57-4460F478E768}"/>
              </a:ext>
            </a:extLst>
          </p:cNvPr>
          <p:cNvSpPr>
            <a:spLocks noGrp="1"/>
          </p:cNvSpPr>
          <p:nvPr/>
        </p:nvSpPr>
        <p:spPr>
          <a:xfrm>
            <a:off x="5000625" y="2333625"/>
            <a:ext cx="1143000" cy="38100"/>
          </a:xfrm>
          <a:prstGeom prst="rect">
            <a:avLst/>
          </a:prstGeom>
          <a:solidFill>
            <a:srgbClr val="FF4B3E"/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23C841-4ED7-EA3A-6596-BDA672480285}"/>
              </a:ext>
            </a:extLst>
          </p:cNvPr>
          <p:cNvSpPr txBox="1"/>
          <p:nvPr/>
        </p:nvSpPr>
        <p:spPr>
          <a:xfrm>
            <a:off x="2825151" y="2463770"/>
            <a:ext cx="9010290" cy="3683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4. De-front the classroom</a:t>
            </a:r>
          </a:p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5. Answer only keep-thinking questions</a:t>
            </a:r>
          </a:p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6. Launch early, standing, and verbally</a:t>
            </a:r>
          </a:p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8. Foster autonomy</a:t>
            </a:r>
          </a:p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9. Use flow</a:t>
            </a:r>
          </a:p>
        </p:txBody>
      </p:sp>
    </p:spTree>
    <p:extLst>
      <p:ext uri="{BB962C8B-B14F-4D97-AF65-F5344CB8AC3E}">
        <p14:creationId xmlns:p14="http://schemas.microsoft.com/office/powerpoint/2010/main" val="936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yebrow-rule">
            <a:extLst>
              <a:ext uri="{FF2B5EF4-FFF2-40B4-BE49-F238E27FC236}">
                <a16:creationId xmlns:a16="http://schemas.microsoft.com/office/drawing/2014/main" id="{185D60D4-6AD1-4A3C-9BA3-09D7B3999C78}"/>
              </a:ext>
            </a:extLst>
          </p:cNvPr>
          <p:cNvSpPr>
            <a:spLocks noGrp="1"/>
          </p:cNvSpPr>
          <p:nvPr/>
        </p:nvSpPr>
        <p:spPr>
          <a:xfrm>
            <a:off x="609600" y="552450"/>
            <a:ext cx="400050" cy="38100"/>
          </a:xfrm>
          <a:prstGeom prst="rect">
            <a:avLst/>
          </a:prstGeom>
          <a:solidFill>
            <a:srgbClr val="FF4B3E"/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" name="eyebrow">
            <a:extLst>
              <a:ext uri="{FF2B5EF4-FFF2-40B4-BE49-F238E27FC236}">
                <a16:creationId xmlns:a16="http://schemas.microsoft.com/office/drawing/2014/main" id="{27118C75-DB8B-4EC8-B116-E9912A900F16}"/>
              </a:ext>
            </a:extLst>
          </p:cNvPr>
          <p:cNvSpPr>
            <a:spLocks noGrp="1"/>
          </p:cNvSpPr>
          <p:nvPr/>
        </p:nvSpPr>
        <p:spPr>
          <a:xfrm>
            <a:off x="1162050" y="409575"/>
            <a:ext cx="495300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275" b="1" i="0">
                <a:solidFill>
                  <a:srgbClr val="FF4B3E"/>
                </a:solidFill>
              </a:defRPr>
            </a:pPr>
            <a:r>
              <a:rPr sz="1275" b="1" i="0">
                <a:solidFill>
                  <a:srgbClr val="FF4B3E"/>
                </a:solidFill>
              </a:rPr>
              <a:t>THE TOOLKITS</a:t>
            </a:r>
          </a:p>
        </p:txBody>
      </p:sp>
      <p:sp>
        <p:nvSpPr>
          <p:cNvPr id="3" name="toolkit-number">
            <a:extLst>
              <a:ext uri="{FF2B5EF4-FFF2-40B4-BE49-F238E27FC236}">
                <a16:creationId xmlns:a16="http://schemas.microsoft.com/office/drawing/2014/main" id="{B5BBF2E9-D53A-460A-A70F-C0A7AC0F348A}"/>
              </a:ext>
            </a:extLst>
          </p:cNvPr>
          <p:cNvSpPr>
            <a:spLocks noGrp="1"/>
          </p:cNvSpPr>
          <p:nvPr/>
        </p:nvSpPr>
        <p:spPr>
          <a:xfrm>
            <a:off x="590550" y="971550"/>
            <a:ext cx="3333750" cy="2476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4250" b="1" i="0">
                <a:solidFill>
                  <a:srgbClr val="FF4B3E"/>
                </a:solidFill>
              </a:defRPr>
            </a:pPr>
            <a:r>
              <a:rPr sz="14250" b="1" i="0">
                <a:solidFill>
                  <a:srgbClr val="FF4B3E"/>
                </a:solidFill>
              </a:rPr>
              <a:t>03</a:t>
            </a:r>
          </a:p>
        </p:txBody>
      </p:sp>
      <p:sp>
        <p:nvSpPr>
          <p:cNvPr id="4" name="toolkit-title">
            <a:extLst>
              <a:ext uri="{FF2B5EF4-FFF2-40B4-BE49-F238E27FC236}">
                <a16:creationId xmlns:a16="http://schemas.microsoft.com/office/drawing/2014/main" id="{76969665-8CF1-48DC-9198-56F76028BD37}"/>
              </a:ext>
            </a:extLst>
          </p:cNvPr>
          <p:cNvSpPr>
            <a:spLocks noGrp="1"/>
          </p:cNvSpPr>
          <p:nvPr/>
        </p:nvSpPr>
        <p:spPr>
          <a:xfrm>
            <a:off x="5000625" y="1476375"/>
            <a:ext cx="6191250" cy="857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4350" b="1" i="0">
                <a:solidFill>
                  <a:srgbClr val="F7F3EC"/>
                </a:solidFill>
              </a:defRPr>
            </a:pPr>
            <a:r>
              <a:rPr sz="4350" b="1" i="0">
                <a:solidFill>
                  <a:srgbClr val="F7F3EC"/>
                </a:solidFill>
              </a:rPr>
              <a:t>TOOLKIT 3</a:t>
            </a:r>
          </a:p>
        </p:txBody>
      </p:sp>
      <p:sp>
        <p:nvSpPr>
          <p:cNvPr id="6" name="rect">
            <a:extLst>
              <a:ext uri="{FF2B5EF4-FFF2-40B4-BE49-F238E27FC236}">
                <a16:creationId xmlns:a16="http://schemas.microsoft.com/office/drawing/2014/main" id="{9CA8C3E2-1704-466C-ABD2-AD6A3BB68CD6}"/>
              </a:ext>
            </a:extLst>
          </p:cNvPr>
          <p:cNvSpPr>
            <a:spLocks noGrp="1"/>
          </p:cNvSpPr>
          <p:nvPr/>
        </p:nvSpPr>
        <p:spPr>
          <a:xfrm>
            <a:off x="4953000" y="2356629"/>
            <a:ext cx="1143000" cy="38100"/>
          </a:xfrm>
          <a:prstGeom prst="rect">
            <a:avLst/>
          </a:prstGeom>
          <a:solidFill>
            <a:srgbClr val="FF4B3E"/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22D922-E249-63EB-CA55-794EA09189F7}"/>
              </a:ext>
            </a:extLst>
          </p:cNvPr>
          <p:cNvSpPr txBox="1"/>
          <p:nvPr/>
        </p:nvSpPr>
        <p:spPr>
          <a:xfrm>
            <a:off x="3083942" y="2912581"/>
            <a:ext cx="8862563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7. Give check-your-understanding questions</a:t>
            </a:r>
          </a:p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10. Consolidate from the bottom</a:t>
            </a:r>
          </a:p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11. Do note making</a:t>
            </a:r>
          </a:p>
        </p:txBody>
      </p:sp>
    </p:spTree>
    <p:extLst>
      <p:ext uri="{BB962C8B-B14F-4D97-AF65-F5344CB8AC3E}">
        <p14:creationId xmlns:p14="http://schemas.microsoft.com/office/powerpoint/2010/main" val="1868350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yebrow-rule">
            <a:extLst>
              <a:ext uri="{FF2B5EF4-FFF2-40B4-BE49-F238E27FC236}">
                <a16:creationId xmlns:a16="http://schemas.microsoft.com/office/drawing/2014/main" id="{6F4FEBAA-9E5F-49DA-97CF-F80A0D10E4F5}"/>
              </a:ext>
            </a:extLst>
          </p:cNvPr>
          <p:cNvSpPr>
            <a:spLocks noGrp="1"/>
          </p:cNvSpPr>
          <p:nvPr/>
        </p:nvSpPr>
        <p:spPr>
          <a:xfrm>
            <a:off x="609600" y="552450"/>
            <a:ext cx="400050" cy="38100"/>
          </a:xfrm>
          <a:prstGeom prst="rect">
            <a:avLst/>
          </a:prstGeom>
          <a:solidFill>
            <a:srgbClr val="FF4B3E"/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" name="eyebrow">
            <a:extLst>
              <a:ext uri="{FF2B5EF4-FFF2-40B4-BE49-F238E27FC236}">
                <a16:creationId xmlns:a16="http://schemas.microsoft.com/office/drawing/2014/main" id="{FD4AB48D-E6A7-443A-B60F-0B11652116BD}"/>
              </a:ext>
            </a:extLst>
          </p:cNvPr>
          <p:cNvSpPr>
            <a:spLocks noGrp="1"/>
          </p:cNvSpPr>
          <p:nvPr/>
        </p:nvSpPr>
        <p:spPr>
          <a:xfrm>
            <a:off x="1162050" y="409575"/>
            <a:ext cx="495300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275" b="1" i="0">
                <a:solidFill>
                  <a:srgbClr val="FF4B3E"/>
                </a:solidFill>
              </a:defRPr>
            </a:pPr>
            <a:r>
              <a:rPr sz="1275" b="1" i="0">
                <a:solidFill>
                  <a:srgbClr val="FF4B3E"/>
                </a:solidFill>
              </a:rPr>
              <a:t>THE TOOLKITS</a:t>
            </a:r>
          </a:p>
        </p:txBody>
      </p:sp>
      <p:sp>
        <p:nvSpPr>
          <p:cNvPr id="3" name="toolkit-number">
            <a:extLst>
              <a:ext uri="{FF2B5EF4-FFF2-40B4-BE49-F238E27FC236}">
                <a16:creationId xmlns:a16="http://schemas.microsoft.com/office/drawing/2014/main" id="{B913DA40-E77D-44FB-B12F-89A97D552B88}"/>
              </a:ext>
            </a:extLst>
          </p:cNvPr>
          <p:cNvSpPr>
            <a:spLocks noGrp="1"/>
          </p:cNvSpPr>
          <p:nvPr/>
        </p:nvSpPr>
        <p:spPr>
          <a:xfrm>
            <a:off x="590550" y="971550"/>
            <a:ext cx="3333750" cy="2476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4250" b="1" i="0">
                <a:solidFill>
                  <a:srgbClr val="FF4B3E"/>
                </a:solidFill>
              </a:defRPr>
            </a:pPr>
            <a:r>
              <a:rPr sz="14250" b="1" i="0">
                <a:solidFill>
                  <a:srgbClr val="FF4B3E"/>
                </a:solidFill>
              </a:rPr>
              <a:t>04</a:t>
            </a:r>
          </a:p>
        </p:txBody>
      </p:sp>
      <p:sp>
        <p:nvSpPr>
          <p:cNvPr id="4" name="toolkit-title">
            <a:extLst>
              <a:ext uri="{FF2B5EF4-FFF2-40B4-BE49-F238E27FC236}">
                <a16:creationId xmlns:a16="http://schemas.microsoft.com/office/drawing/2014/main" id="{9BFD5B78-E5F8-4C74-B34C-36130268BF82}"/>
              </a:ext>
            </a:extLst>
          </p:cNvPr>
          <p:cNvSpPr>
            <a:spLocks noGrp="1"/>
          </p:cNvSpPr>
          <p:nvPr/>
        </p:nvSpPr>
        <p:spPr>
          <a:xfrm>
            <a:off x="5000625" y="1476375"/>
            <a:ext cx="6191250" cy="857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4350" b="1" i="0">
                <a:solidFill>
                  <a:srgbClr val="F7F3EC"/>
                </a:solidFill>
              </a:defRPr>
            </a:pPr>
            <a:r>
              <a:rPr sz="4350" b="1" i="0">
                <a:solidFill>
                  <a:srgbClr val="F7F3EC"/>
                </a:solidFill>
              </a:rPr>
              <a:t>TOOLKIT 4</a:t>
            </a:r>
          </a:p>
        </p:txBody>
      </p:sp>
      <p:sp>
        <p:nvSpPr>
          <p:cNvPr id="6" name="rect">
            <a:extLst>
              <a:ext uri="{FF2B5EF4-FFF2-40B4-BE49-F238E27FC236}">
                <a16:creationId xmlns:a16="http://schemas.microsoft.com/office/drawing/2014/main" id="{9646C183-58AC-4DB2-9D49-651FD68C4637}"/>
              </a:ext>
            </a:extLst>
          </p:cNvPr>
          <p:cNvSpPr>
            <a:spLocks noGrp="1"/>
          </p:cNvSpPr>
          <p:nvPr/>
        </p:nvSpPr>
        <p:spPr>
          <a:xfrm>
            <a:off x="4823963" y="2362200"/>
            <a:ext cx="1143000" cy="38100"/>
          </a:xfrm>
          <a:prstGeom prst="rect">
            <a:avLst/>
          </a:prstGeom>
          <a:solidFill>
            <a:srgbClr val="FF4B3E"/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5B89D3-7067-944A-91F1-3C3DC61B0F2F}"/>
              </a:ext>
            </a:extLst>
          </p:cNvPr>
          <p:cNvSpPr txBox="1"/>
          <p:nvPr/>
        </p:nvSpPr>
        <p:spPr>
          <a:xfrm>
            <a:off x="3638550" y="2564865"/>
            <a:ext cx="7664570" cy="1959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13. Communicate to students where they are and where they are going</a:t>
            </a:r>
          </a:p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14. Grade based on data, not points</a:t>
            </a:r>
          </a:p>
        </p:txBody>
      </p:sp>
    </p:spTree>
    <p:extLst>
      <p:ext uri="{BB962C8B-B14F-4D97-AF65-F5344CB8AC3E}">
        <p14:creationId xmlns:p14="http://schemas.microsoft.com/office/powerpoint/2010/main" val="1609151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-statement">
            <a:extLst>
              <a:ext uri="{FF2B5EF4-FFF2-40B4-BE49-F238E27FC236}">
                <a16:creationId xmlns:a16="http://schemas.microsoft.com/office/drawing/2014/main" id="{FC5C31EE-E6FC-4D03-B7F7-23F85F3A9881}"/>
              </a:ext>
            </a:extLst>
          </p:cNvPr>
          <p:cNvSpPr>
            <a:spLocks noGrp="1"/>
          </p:cNvSpPr>
          <p:nvPr/>
        </p:nvSpPr>
        <p:spPr>
          <a:xfrm>
            <a:off x="952500" y="2286000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4875" b="1" i="0">
                <a:solidFill>
                  <a:srgbClr val="A8A39B"/>
                </a:solidFill>
              </a:defRPr>
            </a:pPr>
            <a:r>
              <a:rPr sz="4875" b="1" i="0" dirty="0">
                <a:solidFill>
                  <a:srgbClr val="A8A39B"/>
                </a:solidFill>
              </a:rPr>
              <a:t>The toolkits tell us </a:t>
            </a:r>
            <a:r>
              <a:rPr lang="en-US" sz="4875" b="1" i="0" dirty="0">
                <a:solidFill>
                  <a:srgbClr val="A8A39B"/>
                </a:solidFill>
              </a:rPr>
              <a:t>what to do</a:t>
            </a:r>
            <a:r>
              <a:rPr sz="4875" b="1" i="0" dirty="0">
                <a:solidFill>
                  <a:srgbClr val="A8A39B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8741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-statement">
            <a:extLst>
              <a:ext uri="{FF2B5EF4-FFF2-40B4-BE49-F238E27FC236}">
                <a16:creationId xmlns:a16="http://schemas.microsoft.com/office/drawing/2014/main" id="{B8231C5A-EBA6-4F3E-A679-45FC9F34310F}"/>
              </a:ext>
            </a:extLst>
          </p:cNvPr>
          <p:cNvSpPr>
            <a:spLocks noGrp="1"/>
          </p:cNvSpPr>
          <p:nvPr/>
        </p:nvSpPr>
        <p:spPr>
          <a:xfrm>
            <a:off x="952500" y="2286000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4875" b="1" i="0">
                <a:solidFill>
                  <a:srgbClr val="F7F3EC"/>
                </a:solidFill>
              </a:defRPr>
            </a:pPr>
            <a:r>
              <a:rPr sz="4875" b="1" i="0">
                <a:solidFill>
                  <a:srgbClr val="F7F3EC"/>
                </a:solidFill>
              </a:rPr>
              <a:t>Today I want to talk about HOW.</a:t>
            </a:r>
          </a:p>
        </p:txBody>
      </p:sp>
    </p:spTree>
    <p:extLst>
      <p:ext uri="{BB962C8B-B14F-4D97-AF65-F5344CB8AC3E}">
        <p14:creationId xmlns:p14="http://schemas.microsoft.com/office/powerpoint/2010/main" val="346547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oto-drop-zone">
            <a:extLst>
              <a:ext uri="{FF2B5EF4-FFF2-40B4-BE49-F238E27FC236}">
                <a16:creationId xmlns:a16="http://schemas.microsoft.com/office/drawing/2014/main" id="{32C698D1-5738-4AF4-A18B-C1D46FBA7DD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itle-scrim">
            <a:extLst>
              <a:ext uri="{FF2B5EF4-FFF2-40B4-BE49-F238E27FC236}">
                <a16:creationId xmlns:a16="http://schemas.microsoft.com/office/drawing/2014/main" id="{97DE693C-22DD-41A4-AC59-301D7CE1EA4B}"/>
              </a:ext>
            </a:extLst>
          </p:cNvPr>
          <p:cNvSpPr>
            <a:spLocks noGrp="1"/>
          </p:cNvSpPr>
          <p:nvPr/>
        </p:nvSpPr>
        <p:spPr>
          <a:xfrm>
            <a:off x="0" y="4381500"/>
            <a:ext cx="12192000" cy="2476500"/>
          </a:xfrm>
          <a:prstGeom prst="rect">
            <a:avLst/>
          </a:prstGeom>
          <a:solidFill>
            <a:srgbClr val="050505">
              <a:alpha val="90980"/>
            </a:srgbClr>
          </a:solidFill>
          <a:ln w="0">
            <a:noFill/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overlay-title">
            <a:extLst>
              <a:ext uri="{FF2B5EF4-FFF2-40B4-BE49-F238E27FC236}">
                <a16:creationId xmlns:a16="http://schemas.microsoft.com/office/drawing/2014/main" id="{4EC35023-23DC-4B7E-8646-40C017F36BB2}"/>
              </a:ext>
            </a:extLst>
          </p:cNvPr>
          <p:cNvSpPr>
            <a:spLocks noGrp="1"/>
          </p:cNvSpPr>
          <p:nvPr/>
        </p:nvSpPr>
        <p:spPr>
          <a:xfrm>
            <a:off x="609600" y="4810125"/>
            <a:ext cx="10668000" cy="1238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6600" b="1" i="0">
                <a:solidFill>
                  <a:srgbClr val="F7F3EC"/>
                </a:solidFill>
              </a:defRPr>
            </a:pPr>
            <a:r>
              <a:rPr sz="6600" b="1" i="0">
                <a:solidFill>
                  <a:srgbClr val="F7F3EC"/>
                </a:solidFill>
              </a:rPr>
              <a:t>LAUNCH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AF6F4D-63E2-FB66-053F-CA2AB854E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80" y="116169"/>
            <a:ext cx="2245316" cy="280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75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rling-photo-drop-zone">
            <a:extLst>
              <a:ext uri="{FF2B5EF4-FFF2-40B4-BE49-F238E27FC236}">
                <a16:creationId xmlns:a16="http://schemas.microsoft.com/office/drawing/2014/main" id="{BC60C4A8-AE0B-40A2-87D5-ED7CE4AE487D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rect">
            <a:extLst>
              <a:ext uri="{FF2B5EF4-FFF2-40B4-BE49-F238E27FC236}">
                <a16:creationId xmlns:a16="http://schemas.microsoft.com/office/drawing/2014/main" id="{76F629A7-7BF9-4D33-AE63-22B4C26BF4B7}"/>
              </a:ext>
            </a:extLst>
          </p:cNvPr>
          <p:cNvSpPr>
            <a:spLocks noGrp="1"/>
          </p:cNvSpPr>
          <p:nvPr/>
        </p:nvSpPr>
        <p:spPr>
          <a:xfrm>
            <a:off x="0" y="3638550"/>
            <a:ext cx="12192000" cy="3219450"/>
          </a:xfrm>
          <a:prstGeom prst="rect">
            <a:avLst/>
          </a:prstGeom>
          <a:solidFill>
            <a:srgbClr val="050505">
              <a:alpha val="91765"/>
            </a:srgbClr>
          </a:solidFill>
          <a:ln w="0">
            <a:noFill/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deck-title">
            <a:extLst>
              <a:ext uri="{FF2B5EF4-FFF2-40B4-BE49-F238E27FC236}">
                <a16:creationId xmlns:a16="http://schemas.microsoft.com/office/drawing/2014/main" id="{6218FC19-3C2C-4C64-BBA2-AA90B4718F1E}"/>
              </a:ext>
            </a:extLst>
          </p:cNvPr>
          <p:cNvSpPr>
            <a:spLocks noGrp="1"/>
          </p:cNvSpPr>
          <p:nvPr/>
        </p:nvSpPr>
        <p:spPr>
          <a:xfrm>
            <a:off x="671983" y="1769070"/>
            <a:ext cx="8667750" cy="2095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7050" b="1" i="0">
                <a:solidFill>
                  <a:srgbClr val="F7F3EC"/>
                </a:solidFill>
              </a:defRPr>
            </a:pPr>
            <a:r>
              <a:rPr sz="7050" b="1" i="0" dirty="0">
                <a:solidFill>
                  <a:srgbClr val="F7F3EC"/>
                </a:solidFill>
              </a:rPr>
              <a:t>REMOVE</a:t>
            </a:r>
          </a:p>
          <a:p>
            <a:pPr algn="l">
              <a:defRPr sz="7050" b="1" i="0">
                <a:solidFill>
                  <a:srgbClr val="F7F3EC"/>
                </a:solidFill>
              </a:defRPr>
            </a:pPr>
            <a:r>
              <a:rPr sz="7050" b="1" i="0" dirty="0">
                <a:solidFill>
                  <a:srgbClr val="F7F3EC"/>
                </a:solidFill>
              </a:rPr>
              <a:t>FRICTION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9A170-5F40-7E56-B114-22F403AD1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19" y="1008482"/>
            <a:ext cx="6655698" cy="442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96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9A286E-CB84-9B83-B2DF-C90ED3435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oto-drop-zone">
            <a:extLst>
              <a:ext uri="{FF2B5EF4-FFF2-40B4-BE49-F238E27FC236}">
                <a16:creationId xmlns:a16="http://schemas.microsoft.com/office/drawing/2014/main" id="{A63023A3-3792-7C17-5155-3FC7DEBABC3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itle-scrim">
            <a:extLst>
              <a:ext uri="{FF2B5EF4-FFF2-40B4-BE49-F238E27FC236}">
                <a16:creationId xmlns:a16="http://schemas.microsoft.com/office/drawing/2014/main" id="{F16ABDD1-09F6-976D-EB0E-0B06B52CD8B9}"/>
              </a:ext>
            </a:extLst>
          </p:cNvPr>
          <p:cNvSpPr>
            <a:spLocks noGrp="1"/>
          </p:cNvSpPr>
          <p:nvPr/>
        </p:nvSpPr>
        <p:spPr>
          <a:xfrm>
            <a:off x="0" y="4381500"/>
            <a:ext cx="12192000" cy="2476500"/>
          </a:xfrm>
          <a:prstGeom prst="rect">
            <a:avLst/>
          </a:prstGeom>
          <a:solidFill>
            <a:srgbClr val="050505">
              <a:alpha val="90980"/>
            </a:srgbClr>
          </a:solidFill>
          <a:ln w="0">
            <a:noFill/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overlay-title">
            <a:extLst>
              <a:ext uri="{FF2B5EF4-FFF2-40B4-BE49-F238E27FC236}">
                <a16:creationId xmlns:a16="http://schemas.microsoft.com/office/drawing/2014/main" id="{4B33F19E-9FEF-A9AA-9A6E-B3C5761C06AA}"/>
              </a:ext>
            </a:extLst>
          </p:cNvPr>
          <p:cNvSpPr>
            <a:spLocks noGrp="1"/>
          </p:cNvSpPr>
          <p:nvPr/>
        </p:nvSpPr>
        <p:spPr>
          <a:xfrm>
            <a:off x="609600" y="4810125"/>
            <a:ext cx="10668000" cy="1238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6600" b="1" i="0">
                <a:solidFill>
                  <a:srgbClr val="F7F3EC"/>
                </a:solidFill>
              </a:defRPr>
            </a:pPr>
            <a:r>
              <a:rPr lang="en-US" sz="6600" b="1" i="0" dirty="0">
                <a:solidFill>
                  <a:srgbClr val="F7F3EC"/>
                </a:solidFill>
              </a:rPr>
              <a:t>BODY</a:t>
            </a:r>
            <a:endParaRPr sz="6600" b="1" i="0" dirty="0">
              <a:solidFill>
                <a:srgbClr val="F7F3E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9A7FFA-32CF-D0FD-33A6-08D3AE338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165" y="83512"/>
            <a:ext cx="3266941" cy="408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63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0FEB6D-8673-BC69-6D95-3D6CD3D75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oto-drop-zone">
            <a:extLst>
              <a:ext uri="{FF2B5EF4-FFF2-40B4-BE49-F238E27FC236}">
                <a16:creationId xmlns:a16="http://schemas.microsoft.com/office/drawing/2014/main" id="{7B28E768-1A8D-24DE-207A-EAE2CF1F930A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itle-scrim">
            <a:extLst>
              <a:ext uri="{FF2B5EF4-FFF2-40B4-BE49-F238E27FC236}">
                <a16:creationId xmlns:a16="http://schemas.microsoft.com/office/drawing/2014/main" id="{AA675635-623D-BA4F-A47C-ED527580EC8B}"/>
              </a:ext>
            </a:extLst>
          </p:cNvPr>
          <p:cNvSpPr>
            <a:spLocks noGrp="1"/>
          </p:cNvSpPr>
          <p:nvPr/>
        </p:nvSpPr>
        <p:spPr>
          <a:xfrm>
            <a:off x="0" y="4381500"/>
            <a:ext cx="12192000" cy="2476500"/>
          </a:xfrm>
          <a:prstGeom prst="rect">
            <a:avLst/>
          </a:prstGeom>
          <a:solidFill>
            <a:srgbClr val="050505">
              <a:alpha val="90980"/>
            </a:srgbClr>
          </a:solidFill>
          <a:ln w="0">
            <a:noFill/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overlay-title">
            <a:extLst>
              <a:ext uri="{FF2B5EF4-FFF2-40B4-BE49-F238E27FC236}">
                <a16:creationId xmlns:a16="http://schemas.microsoft.com/office/drawing/2014/main" id="{E0F3F1CB-4F58-33BF-65E7-EDAEE40E9A43}"/>
              </a:ext>
            </a:extLst>
          </p:cNvPr>
          <p:cNvSpPr>
            <a:spLocks noGrp="1"/>
          </p:cNvSpPr>
          <p:nvPr/>
        </p:nvSpPr>
        <p:spPr>
          <a:xfrm>
            <a:off x="609600" y="4810125"/>
            <a:ext cx="10668000" cy="1238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r">
              <a:defRPr sz="6600" b="1" i="0">
                <a:solidFill>
                  <a:srgbClr val="F7F3EC"/>
                </a:solidFill>
              </a:defRPr>
            </a:pPr>
            <a:r>
              <a:rPr lang="en-US" sz="6600" b="1" i="0" dirty="0">
                <a:solidFill>
                  <a:srgbClr val="F7F3EC"/>
                </a:solidFill>
              </a:rPr>
              <a:t>CLOSE</a:t>
            </a:r>
            <a:endParaRPr sz="6600" b="1" i="0" dirty="0">
              <a:solidFill>
                <a:srgbClr val="F7F3E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072C2A-D1A5-81A6-2905-DF8724560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90" y="0"/>
            <a:ext cx="4635819" cy="579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65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250DE9-6FA2-F324-49ED-67DF98EBC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-1"/>
            <a:ext cx="8965721" cy="672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4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A6E318-B276-F0DD-0DE9-3EE47D447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imary-statement">
            <a:extLst>
              <a:ext uri="{FF2B5EF4-FFF2-40B4-BE49-F238E27FC236}">
                <a16:creationId xmlns:a16="http://schemas.microsoft.com/office/drawing/2014/main" id="{D9FAA04E-1AE2-663A-2866-798E8219B745}"/>
              </a:ext>
            </a:extLst>
          </p:cNvPr>
          <p:cNvSpPr>
            <a:spLocks noGrp="1"/>
          </p:cNvSpPr>
          <p:nvPr/>
        </p:nvSpPr>
        <p:spPr>
          <a:xfrm>
            <a:off x="952500" y="1440612"/>
            <a:ext cx="10287000" cy="1143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250" b="1" i="0">
                <a:solidFill>
                  <a:srgbClr val="F7F3EC"/>
                </a:solidFill>
              </a:defRPr>
            </a:pPr>
            <a:r>
              <a:rPr lang="en-US" sz="5250" b="1" i="0" dirty="0">
                <a:solidFill>
                  <a:srgbClr val="F7F3EC"/>
                </a:solidFill>
              </a:rPr>
              <a:t>2/3 Eye Rolls</a:t>
            </a:r>
            <a:endParaRPr sz="5250" b="1" i="0" dirty="0">
              <a:solidFill>
                <a:srgbClr val="F7F3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8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oto-drop-zone">
            <a:extLst>
              <a:ext uri="{FF2B5EF4-FFF2-40B4-BE49-F238E27FC236}">
                <a16:creationId xmlns:a16="http://schemas.microsoft.com/office/drawing/2014/main" id="{97EEFC39-0621-4097-8E0A-4D7D4C2C6697}"/>
              </a:ext>
            </a:extLst>
          </p:cNvPr>
          <p:cNvSpPr>
            <a:spLocks noGrp="1"/>
          </p:cNvSpPr>
          <p:nvPr/>
        </p:nvSpPr>
        <p:spPr>
          <a:xfrm>
            <a:off x="0" y="-414068"/>
            <a:ext cx="12192000" cy="68580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CB3159-E31E-FAC6-7384-2FF3049CB8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10" t="11644" r="17504" b="11434"/>
          <a:stretch>
            <a:fillRect/>
          </a:stretch>
        </p:blipFill>
        <p:spPr>
          <a:xfrm rot="5400000">
            <a:off x="2806268" y="-809255"/>
            <a:ext cx="6188399" cy="79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61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367E18-8C7B-E069-BB8B-8DC7E865A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imary-statement">
            <a:extLst>
              <a:ext uri="{FF2B5EF4-FFF2-40B4-BE49-F238E27FC236}">
                <a16:creationId xmlns:a16="http://schemas.microsoft.com/office/drawing/2014/main" id="{4F4D93FD-D76B-CF28-B6C5-254846FE0529}"/>
              </a:ext>
            </a:extLst>
          </p:cNvPr>
          <p:cNvSpPr>
            <a:spLocks noGrp="1"/>
          </p:cNvSpPr>
          <p:nvPr/>
        </p:nvSpPr>
        <p:spPr>
          <a:xfrm>
            <a:off x="952500" y="1032398"/>
            <a:ext cx="10287000" cy="1143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250" b="1" i="0">
                <a:solidFill>
                  <a:srgbClr val="F7F3EC"/>
                </a:solidFill>
              </a:defRPr>
            </a:pPr>
            <a:r>
              <a:rPr lang="en-US" sz="5250" b="1" i="0" dirty="0">
                <a:solidFill>
                  <a:srgbClr val="F7F3EC"/>
                </a:solidFill>
              </a:rPr>
              <a:t>Best Idea Ever</a:t>
            </a:r>
            <a:endParaRPr sz="5250" b="1" i="0" dirty="0">
              <a:solidFill>
                <a:srgbClr val="F7F3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92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oto-drop-zone">
            <a:extLst>
              <a:ext uri="{FF2B5EF4-FFF2-40B4-BE49-F238E27FC236}">
                <a16:creationId xmlns:a16="http://schemas.microsoft.com/office/drawing/2014/main" id="{4450DC6A-C6D3-4191-9D0D-9917A5EE4AAC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36938-697D-CF78-B594-90AFE153B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r="25715"/>
          <a:stretch>
            <a:fillRect/>
          </a:stretch>
        </p:blipFill>
        <p:spPr>
          <a:xfrm rot="5400000">
            <a:off x="4250870" y="1657352"/>
            <a:ext cx="3690260" cy="5143500"/>
          </a:xfrm>
          <a:prstGeom prst="rect">
            <a:avLst/>
          </a:prstGeom>
        </p:spPr>
      </p:pic>
      <p:sp>
        <p:nvSpPr>
          <p:cNvPr id="8" name="primary-statement">
            <a:extLst>
              <a:ext uri="{FF2B5EF4-FFF2-40B4-BE49-F238E27FC236}">
                <a16:creationId xmlns:a16="http://schemas.microsoft.com/office/drawing/2014/main" id="{D697A489-4023-69B9-CDCE-394BADD6EA0E}"/>
              </a:ext>
            </a:extLst>
          </p:cNvPr>
          <p:cNvSpPr>
            <a:spLocks noGrp="1"/>
          </p:cNvSpPr>
          <p:nvPr/>
        </p:nvSpPr>
        <p:spPr>
          <a:xfrm>
            <a:off x="952500" y="1032398"/>
            <a:ext cx="10287000" cy="1143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250" b="1" i="0">
                <a:solidFill>
                  <a:srgbClr val="F7F3EC"/>
                </a:solidFill>
              </a:defRPr>
            </a:pPr>
            <a:r>
              <a:rPr lang="en-US" sz="5250" b="1" i="0" dirty="0">
                <a:solidFill>
                  <a:srgbClr val="F7F3EC"/>
                </a:solidFill>
              </a:rPr>
              <a:t>Best Idea Ever</a:t>
            </a:r>
            <a:endParaRPr sz="5250" b="1" i="0" dirty="0">
              <a:solidFill>
                <a:srgbClr val="F7F3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55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oto-drop-zone">
            <a:extLst>
              <a:ext uri="{FF2B5EF4-FFF2-40B4-BE49-F238E27FC236}">
                <a16:creationId xmlns:a16="http://schemas.microsoft.com/office/drawing/2014/main" id="{72013EF7-8281-4665-B681-8394BDAFBADD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4D0C0-AB34-D1B3-1D4B-DE7A9CC9A9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3" t="-731" r="3728" b="7790"/>
          <a:stretch/>
        </p:blipFill>
        <p:spPr>
          <a:xfrm>
            <a:off x="2414228" y="1733341"/>
            <a:ext cx="6680786" cy="5142192"/>
          </a:xfrm>
          <a:prstGeom prst="rect">
            <a:avLst/>
          </a:prstGeom>
        </p:spPr>
      </p:pic>
      <p:sp>
        <p:nvSpPr>
          <p:cNvPr id="6" name="primary-statement">
            <a:extLst>
              <a:ext uri="{FF2B5EF4-FFF2-40B4-BE49-F238E27FC236}">
                <a16:creationId xmlns:a16="http://schemas.microsoft.com/office/drawing/2014/main" id="{F8F601F2-C04D-C2AE-BC19-9187C8AA8E6C}"/>
              </a:ext>
            </a:extLst>
          </p:cNvPr>
          <p:cNvSpPr>
            <a:spLocks noGrp="1"/>
          </p:cNvSpPr>
          <p:nvPr/>
        </p:nvSpPr>
        <p:spPr>
          <a:xfrm>
            <a:off x="437346" y="160421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250" b="1" i="0">
                <a:solidFill>
                  <a:srgbClr val="F7F3EC"/>
                </a:solidFill>
              </a:defRPr>
            </a:pPr>
            <a:r>
              <a:rPr lang="en-US" sz="5250" b="1" i="0" dirty="0">
                <a:solidFill>
                  <a:srgbClr val="F7F3EC"/>
                </a:solidFill>
              </a:rPr>
              <a:t>Trust the </a:t>
            </a:r>
          </a:p>
          <a:p>
            <a:pPr algn="ctr">
              <a:defRPr sz="5250" b="1" i="0">
                <a:solidFill>
                  <a:srgbClr val="F7F3EC"/>
                </a:solidFill>
              </a:defRPr>
            </a:pPr>
            <a:r>
              <a:rPr lang="en-US" sz="5250" b="1" i="0" dirty="0">
                <a:solidFill>
                  <a:srgbClr val="F7F3EC"/>
                </a:solidFill>
              </a:rPr>
              <a:t>Visual Randomness</a:t>
            </a:r>
            <a:endParaRPr sz="5250" b="1" i="0" dirty="0">
              <a:solidFill>
                <a:srgbClr val="F7F3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6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imary-statement">
            <a:extLst>
              <a:ext uri="{FF2B5EF4-FFF2-40B4-BE49-F238E27FC236}">
                <a16:creationId xmlns:a16="http://schemas.microsoft.com/office/drawing/2014/main" id="{08CBA2D7-DAD7-4D8C-AA50-D915DE1D0F43}"/>
              </a:ext>
            </a:extLst>
          </p:cNvPr>
          <p:cNvSpPr>
            <a:spLocks noGrp="1"/>
          </p:cNvSpPr>
          <p:nvPr/>
        </p:nvSpPr>
        <p:spPr>
          <a:xfrm>
            <a:off x="952500" y="1143000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250" b="1" i="0">
                <a:solidFill>
                  <a:srgbClr val="F7F3EC"/>
                </a:solidFill>
              </a:defRPr>
            </a:pPr>
            <a:r>
              <a:rPr lang="en-US" sz="5250" b="1" i="0" dirty="0">
                <a:solidFill>
                  <a:srgbClr val="F7F3EC"/>
                </a:solidFill>
              </a:rPr>
              <a:t>Practice your Transitions</a:t>
            </a:r>
            <a:endParaRPr sz="5250" b="1" i="0" dirty="0">
              <a:solidFill>
                <a:srgbClr val="F7F3E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60CEA-C083-7957-DB43-0DB18D176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07" y="2480128"/>
            <a:ext cx="3630387" cy="24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73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oto-drop-zone">
            <a:extLst>
              <a:ext uri="{FF2B5EF4-FFF2-40B4-BE49-F238E27FC236}">
                <a16:creationId xmlns:a16="http://schemas.microsoft.com/office/drawing/2014/main" id="{7A70E237-3F72-4F82-8C17-B8FCFBBC4104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itle-scrim">
            <a:extLst>
              <a:ext uri="{FF2B5EF4-FFF2-40B4-BE49-F238E27FC236}">
                <a16:creationId xmlns:a16="http://schemas.microsoft.com/office/drawing/2014/main" id="{47C45C86-45C1-4A88-BFCF-B8BB71564183}"/>
              </a:ext>
            </a:extLst>
          </p:cNvPr>
          <p:cNvSpPr>
            <a:spLocks noGrp="1"/>
          </p:cNvSpPr>
          <p:nvPr/>
        </p:nvSpPr>
        <p:spPr>
          <a:xfrm>
            <a:off x="0" y="4381500"/>
            <a:ext cx="12192000" cy="2476500"/>
          </a:xfrm>
          <a:prstGeom prst="rect">
            <a:avLst/>
          </a:prstGeom>
          <a:solidFill>
            <a:srgbClr val="050505">
              <a:alpha val="90980"/>
            </a:srgbClr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overlay-title">
            <a:extLst>
              <a:ext uri="{FF2B5EF4-FFF2-40B4-BE49-F238E27FC236}">
                <a16:creationId xmlns:a16="http://schemas.microsoft.com/office/drawing/2014/main" id="{AA3B59B3-BB27-46F6-8E4E-84999AD64E02}"/>
              </a:ext>
            </a:extLst>
          </p:cNvPr>
          <p:cNvSpPr>
            <a:spLocks noGrp="1"/>
          </p:cNvSpPr>
          <p:nvPr/>
        </p:nvSpPr>
        <p:spPr>
          <a:xfrm>
            <a:off x="609600" y="5270056"/>
            <a:ext cx="10668000" cy="1238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6600" b="1" i="0">
                <a:solidFill>
                  <a:srgbClr val="F7F3EC"/>
                </a:solidFill>
              </a:defRPr>
            </a:pPr>
            <a:r>
              <a:rPr sz="6600" b="1" i="0" dirty="0">
                <a:solidFill>
                  <a:srgbClr val="F7F3EC"/>
                </a:solidFill>
              </a:rPr>
              <a:t>BODY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F2FECB-1E4D-DEE9-C923-D611386B3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7174"/>
            <a:ext cx="10668000" cy="509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41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-statement">
            <a:extLst>
              <a:ext uri="{FF2B5EF4-FFF2-40B4-BE49-F238E27FC236}">
                <a16:creationId xmlns:a16="http://schemas.microsoft.com/office/drawing/2014/main" id="{23050929-07E4-4ABC-ADE3-AD98FBD02931}"/>
              </a:ext>
            </a:extLst>
          </p:cNvPr>
          <p:cNvSpPr>
            <a:spLocks noGrp="1"/>
          </p:cNvSpPr>
          <p:nvPr/>
        </p:nvSpPr>
        <p:spPr>
          <a:xfrm>
            <a:off x="952500" y="2286000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4350" b="1" i="0">
                <a:solidFill>
                  <a:srgbClr val="F7F3EC"/>
                </a:solidFill>
              </a:defRPr>
            </a:pPr>
            <a:r>
              <a:rPr sz="4350" b="1" i="0">
                <a:solidFill>
                  <a:srgbClr val="F7F3EC"/>
                </a:solidFill>
              </a:rPr>
              <a:t>The less time students spend</a:t>
            </a:r>
          </a:p>
          <a:p>
            <a:pPr algn="ctr">
              <a:defRPr sz="4350" b="1" i="0">
                <a:solidFill>
                  <a:srgbClr val="F7F3EC"/>
                </a:solidFill>
              </a:defRPr>
            </a:pPr>
            <a:r>
              <a:rPr sz="4350" b="1" i="0">
                <a:solidFill>
                  <a:srgbClr val="F7F3EC"/>
                </a:solidFill>
              </a:rPr>
              <a:t>figuring out the classroom…</a:t>
            </a:r>
          </a:p>
        </p:txBody>
      </p:sp>
    </p:spTree>
    <p:extLst>
      <p:ext uri="{BB962C8B-B14F-4D97-AF65-F5344CB8AC3E}">
        <p14:creationId xmlns:p14="http://schemas.microsoft.com/office/powerpoint/2010/main" val="1421788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yebrow-rule">
            <a:extLst>
              <a:ext uri="{FF2B5EF4-FFF2-40B4-BE49-F238E27FC236}">
                <a16:creationId xmlns:a16="http://schemas.microsoft.com/office/drawing/2014/main" id="{45F878E2-BEA7-4D65-A7C6-FC7887CD52D2}"/>
              </a:ext>
            </a:extLst>
          </p:cNvPr>
          <p:cNvSpPr>
            <a:spLocks noGrp="1"/>
          </p:cNvSpPr>
          <p:nvPr/>
        </p:nvSpPr>
        <p:spPr>
          <a:xfrm>
            <a:off x="609600" y="552450"/>
            <a:ext cx="400050" cy="38100"/>
          </a:xfrm>
          <a:prstGeom prst="rect">
            <a:avLst/>
          </a:prstGeom>
          <a:solidFill>
            <a:srgbClr val="FF4B3E"/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" name="eyebrow">
            <a:extLst>
              <a:ext uri="{FF2B5EF4-FFF2-40B4-BE49-F238E27FC236}">
                <a16:creationId xmlns:a16="http://schemas.microsoft.com/office/drawing/2014/main" id="{199F58E6-4CB6-4BF6-8B9C-B70E227BF65F}"/>
              </a:ext>
            </a:extLst>
          </p:cNvPr>
          <p:cNvSpPr>
            <a:spLocks noGrp="1"/>
          </p:cNvSpPr>
          <p:nvPr/>
        </p:nvSpPr>
        <p:spPr>
          <a:xfrm>
            <a:off x="1162050" y="409575"/>
            <a:ext cx="495300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275" b="1" i="0">
                <a:solidFill>
                  <a:srgbClr val="FF4B3E"/>
                </a:solidFill>
              </a:defRPr>
            </a:pPr>
            <a:r>
              <a:rPr sz="1275" b="1" i="0">
                <a:solidFill>
                  <a:srgbClr val="FF4B3E"/>
                </a:solidFill>
              </a:rPr>
              <a:t>BODY</a:t>
            </a:r>
          </a:p>
        </p:txBody>
      </p:sp>
      <p:sp>
        <p:nvSpPr>
          <p:cNvPr id="3" name="primary-statement">
            <a:extLst>
              <a:ext uri="{FF2B5EF4-FFF2-40B4-BE49-F238E27FC236}">
                <a16:creationId xmlns:a16="http://schemas.microsoft.com/office/drawing/2014/main" id="{EB91F46A-440B-4282-96D1-E9707209E240}"/>
              </a:ext>
            </a:extLst>
          </p:cNvPr>
          <p:cNvSpPr>
            <a:spLocks noGrp="1"/>
          </p:cNvSpPr>
          <p:nvPr/>
        </p:nvSpPr>
        <p:spPr>
          <a:xfrm>
            <a:off x="952500" y="2286000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550" b="1" i="0">
                <a:solidFill>
                  <a:srgbClr val="F7F3EC"/>
                </a:solidFill>
              </a:defRPr>
            </a:pPr>
            <a:r>
              <a:rPr sz="5550" b="1" i="0" dirty="0">
                <a:solidFill>
                  <a:srgbClr val="F7F3EC"/>
                </a:solidFill>
              </a:rPr>
              <a:t>Protect thinking.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A6E449DC-B0E8-4A6E-BCA0-8C7ACC8D1E84}"/>
              </a:ext>
            </a:extLst>
          </p:cNvPr>
          <p:cNvSpPr>
            <a:spLocks noGrp="1"/>
          </p:cNvSpPr>
          <p:nvPr/>
        </p:nvSpPr>
        <p:spPr>
          <a:xfrm>
            <a:off x="1714500" y="4629150"/>
            <a:ext cx="8763000" cy="571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2100" b="0" i="0">
                <a:solidFill>
                  <a:srgbClr val="A8A39B"/>
                </a:solidFill>
              </a:defRPr>
            </a:pPr>
            <a:r>
              <a:rPr sz="2100" b="0" i="0">
                <a:solidFill>
                  <a:srgbClr val="A8A39B"/>
                </a:solidFill>
              </a:rPr>
              <a:t>Every interruption steals attention.</a:t>
            </a:r>
          </a:p>
        </p:txBody>
      </p:sp>
    </p:spTree>
    <p:extLst>
      <p:ext uri="{BB962C8B-B14F-4D97-AF65-F5344CB8AC3E}">
        <p14:creationId xmlns:p14="http://schemas.microsoft.com/office/powerpoint/2010/main" val="1611726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52438-9366-AAA7-8200-B481988CD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oto-drop-zone">
            <a:extLst>
              <a:ext uri="{FF2B5EF4-FFF2-40B4-BE49-F238E27FC236}">
                <a16:creationId xmlns:a16="http://schemas.microsoft.com/office/drawing/2014/main" id="{DAD6D236-D362-BE9F-F357-997862A5A550}"/>
              </a:ext>
            </a:extLst>
          </p:cNvPr>
          <p:cNvSpPr>
            <a:spLocks noGrp="1"/>
          </p:cNvSpPr>
          <p:nvPr/>
        </p:nvSpPr>
        <p:spPr>
          <a:xfrm>
            <a:off x="0" y="-24650"/>
            <a:ext cx="12192000" cy="7081057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r>
              <a:rPr lang="en-US" dirty="0"/>
              <a:t>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2E1025-5034-3C5C-FE9B-A0A4F39C1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92" b="67120"/>
          <a:stretch>
            <a:fillRect/>
          </a:stretch>
        </p:blipFill>
        <p:spPr>
          <a:xfrm>
            <a:off x="596940" y="1627826"/>
            <a:ext cx="5569230" cy="4249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6343B6-B967-153C-C350-5ECE1867F248}"/>
              </a:ext>
            </a:extLst>
          </p:cNvPr>
          <p:cNvSpPr txBox="1"/>
          <p:nvPr/>
        </p:nvSpPr>
        <p:spPr>
          <a:xfrm>
            <a:off x="596940" y="417562"/>
            <a:ext cx="6487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Banner Method</a:t>
            </a:r>
          </a:p>
        </p:txBody>
      </p:sp>
      <p:sp>
        <p:nvSpPr>
          <p:cNvPr id="2" name="chapter-placeholder">
            <a:extLst>
              <a:ext uri="{FF2B5EF4-FFF2-40B4-BE49-F238E27FC236}">
                <a16:creationId xmlns:a16="http://schemas.microsoft.com/office/drawing/2014/main" id="{9C198760-7642-FD16-8C3B-CCE96BF06C9D}"/>
              </a:ext>
            </a:extLst>
          </p:cNvPr>
          <p:cNvSpPr>
            <a:spLocks noGrp="1"/>
          </p:cNvSpPr>
          <p:nvPr/>
        </p:nvSpPr>
        <p:spPr>
          <a:xfrm>
            <a:off x="6493974" y="749187"/>
            <a:ext cx="5569230" cy="6108813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Three Rules for the Banner</a:t>
            </a:r>
          </a:p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1. Whatever task you are working on, you put in the banner.</a:t>
            </a:r>
          </a:p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2. When you are done, look around and steal a task you haven’t done yet.</a:t>
            </a:r>
          </a:p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3. Never make up your own tasks</a:t>
            </a:r>
          </a:p>
        </p:txBody>
      </p:sp>
    </p:spTree>
    <p:extLst>
      <p:ext uri="{BB962C8B-B14F-4D97-AF65-F5344CB8AC3E}">
        <p14:creationId xmlns:p14="http://schemas.microsoft.com/office/powerpoint/2010/main" val="2284486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57690-7814-FCF2-D7D0-220787027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oto-drop-zone">
            <a:extLst>
              <a:ext uri="{FF2B5EF4-FFF2-40B4-BE49-F238E27FC236}">
                <a16:creationId xmlns:a16="http://schemas.microsoft.com/office/drawing/2014/main" id="{932AC4D6-4535-875E-4726-5E1E5739879F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7081057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2" name="chapter-placeholder">
            <a:extLst>
              <a:ext uri="{FF2B5EF4-FFF2-40B4-BE49-F238E27FC236}">
                <a16:creationId xmlns:a16="http://schemas.microsoft.com/office/drawing/2014/main" id="{81CE0FD0-4D80-0946-2F45-272526445178}"/>
              </a:ext>
            </a:extLst>
          </p:cNvPr>
          <p:cNvSpPr>
            <a:spLocks noGrp="1"/>
          </p:cNvSpPr>
          <p:nvPr/>
        </p:nvSpPr>
        <p:spPr>
          <a:xfrm>
            <a:off x="5846376" y="1565616"/>
            <a:ext cx="5569230" cy="6108813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marL="571500" indent="-571500">
              <a:spcAft>
                <a:spcPts val="1600"/>
              </a:spcAft>
              <a:buFont typeface="Arial" panose="020B0604020202020204" pitchFamily="34" charset="0"/>
              <a:buChar char="•"/>
              <a:defRPr sz="2400"/>
            </a:pPr>
            <a:r>
              <a:rPr lang="en-US" sz="3600" dirty="0">
                <a:solidFill>
                  <a:schemeClr val="bg1"/>
                </a:solidFill>
              </a:rPr>
              <a:t>Only three problems</a:t>
            </a:r>
          </a:p>
          <a:p>
            <a:pPr marL="1028700" lvl="1" indent="-571500">
              <a:spcAft>
                <a:spcPts val="1600"/>
              </a:spcAft>
              <a:buFont typeface="Arial" panose="020B0604020202020204" pitchFamily="34" charset="0"/>
              <a:buChar char="•"/>
              <a:defRPr sz="2400"/>
            </a:pPr>
            <a:r>
              <a:rPr lang="en-US" sz="3600" dirty="0">
                <a:solidFill>
                  <a:schemeClr val="bg1"/>
                </a:solidFill>
              </a:rPr>
              <a:t>Groups behind</a:t>
            </a:r>
          </a:p>
          <a:p>
            <a:pPr marL="1028700" lvl="1" indent="-571500">
              <a:spcAft>
                <a:spcPts val="1600"/>
              </a:spcAft>
              <a:buFont typeface="Arial" panose="020B0604020202020204" pitchFamily="34" charset="0"/>
              <a:buChar char="•"/>
              <a:defRPr sz="2400"/>
            </a:pPr>
            <a:r>
              <a:rPr lang="en-US" sz="3600" dirty="0">
                <a:solidFill>
                  <a:schemeClr val="bg1"/>
                </a:solidFill>
              </a:rPr>
              <a:t>Groups ahead</a:t>
            </a:r>
          </a:p>
          <a:p>
            <a:pPr marL="571500" indent="-571500">
              <a:spcAft>
                <a:spcPts val="1600"/>
              </a:spcAft>
              <a:buFont typeface="Arial" panose="020B0604020202020204" pitchFamily="34" charset="0"/>
              <a:buChar char="•"/>
              <a:defRPr sz="2400"/>
            </a:pPr>
            <a:r>
              <a:rPr lang="en-US" sz="3600" dirty="0">
                <a:solidFill>
                  <a:schemeClr val="bg1"/>
                </a:solidFill>
              </a:rPr>
              <a:t>Common Banner</a:t>
            </a:r>
          </a:p>
          <a:p>
            <a:pPr marL="1028700" lvl="1" indent="-571500">
              <a:spcAft>
                <a:spcPts val="1600"/>
              </a:spcAft>
              <a:buFont typeface="Arial" panose="020B0604020202020204" pitchFamily="34" charset="0"/>
              <a:buChar char="•"/>
              <a:defRPr sz="2400"/>
            </a:pPr>
            <a:r>
              <a:rPr lang="en-US" sz="3600" dirty="0">
                <a:solidFill>
                  <a:schemeClr val="bg1"/>
                </a:solidFill>
              </a:rPr>
              <a:t>Text rich tasks</a:t>
            </a:r>
          </a:p>
          <a:p>
            <a:pPr marL="1028700" lvl="1" indent="-571500">
              <a:spcAft>
                <a:spcPts val="1600"/>
              </a:spcAft>
              <a:buFont typeface="Arial" panose="020B0604020202020204" pitchFamily="34" charset="0"/>
              <a:buChar char="•"/>
              <a:defRPr sz="2400"/>
            </a:pPr>
            <a:r>
              <a:rPr lang="en-US" sz="3600" dirty="0">
                <a:solidFill>
                  <a:schemeClr val="bg1"/>
                </a:solidFill>
              </a:rPr>
              <a:t>Tasks with diagrams</a:t>
            </a:r>
          </a:p>
          <a:p>
            <a:pPr>
              <a:spcAft>
                <a:spcPts val="1600"/>
              </a:spcAft>
              <a:defRPr sz="2400"/>
            </a:pPr>
            <a:r>
              <a:rPr lang="en-US" sz="36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72B426-CE62-9487-668F-C62386B43BBC}"/>
              </a:ext>
            </a:extLst>
          </p:cNvPr>
          <p:cNvSpPr txBox="1"/>
          <p:nvPr/>
        </p:nvSpPr>
        <p:spPr>
          <a:xfrm>
            <a:off x="596940" y="417562"/>
            <a:ext cx="6487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Banner Method</a:t>
            </a:r>
          </a:p>
        </p:txBody>
      </p:sp>
    </p:spTree>
    <p:extLst>
      <p:ext uri="{BB962C8B-B14F-4D97-AF65-F5344CB8AC3E}">
        <p14:creationId xmlns:p14="http://schemas.microsoft.com/office/powerpoint/2010/main" val="2066654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9A4541-7558-BC6C-30E5-4BD69D8AF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imary-statement">
            <a:extLst>
              <a:ext uri="{FF2B5EF4-FFF2-40B4-BE49-F238E27FC236}">
                <a16:creationId xmlns:a16="http://schemas.microsoft.com/office/drawing/2014/main" id="{30AC17E2-09C7-0820-7E78-77E1D57A6D53}"/>
              </a:ext>
            </a:extLst>
          </p:cNvPr>
          <p:cNvSpPr>
            <a:spLocks noGrp="1"/>
          </p:cNvSpPr>
          <p:nvPr/>
        </p:nvSpPr>
        <p:spPr>
          <a:xfrm>
            <a:off x="952500" y="2286000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550" b="1" i="0">
                <a:solidFill>
                  <a:srgbClr val="F7F3EC"/>
                </a:solidFill>
              </a:defRPr>
            </a:pPr>
            <a:r>
              <a:rPr lang="en-US" sz="5550" b="1" i="0" dirty="0">
                <a:solidFill>
                  <a:srgbClr val="F7F3EC"/>
                </a:solidFill>
              </a:rPr>
              <a:t>The Smartest Person in the Room…</a:t>
            </a:r>
            <a:endParaRPr sz="5550" b="1" i="0" dirty="0">
              <a:solidFill>
                <a:srgbClr val="F7F3EC"/>
              </a:solidFill>
            </a:endParaRP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75C8743F-28D5-F128-47CE-06A8C863B438}"/>
              </a:ext>
            </a:extLst>
          </p:cNvPr>
          <p:cNvSpPr>
            <a:spLocks noGrp="1"/>
          </p:cNvSpPr>
          <p:nvPr/>
        </p:nvSpPr>
        <p:spPr>
          <a:xfrm>
            <a:off x="1714500" y="4629150"/>
            <a:ext cx="8763000" cy="571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2100" b="0" i="0">
                <a:solidFill>
                  <a:srgbClr val="A8A39B"/>
                </a:solidFill>
              </a:defRPr>
            </a:pPr>
            <a:r>
              <a:rPr lang="en-US" sz="2100" dirty="0">
                <a:solidFill>
                  <a:srgbClr val="A8A39B"/>
                </a:solidFill>
              </a:rPr>
              <a:t>is the room</a:t>
            </a:r>
            <a:endParaRPr sz="2100" b="0" i="0" dirty="0">
              <a:solidFill>
                <a:srgbClr val="A8A3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50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oto-drop-zone">
            <a:extLst>
              <a:ext uri="{FF2B5EF4-FFF2-40B4-BE49-F238E27FC236}">
                <a16:creationId xmlns:a16="http://schemas.microsoft.com/office/drawing/2014/main" id="{1111BFFB-EEE3-4CB3-A234-A0A2B1D43926}"/>
              </a:ext>
            </a:extLst>
          </p:cNvPr>
          <p:cNvSpPr>
            <a:spLocks noGrp="1"/>
          </p:cNvSpPr>
          <p:nvPr/>
        </p:nvSpPr>
        <p:spPr>
          <a:xfrm>
            <a:off x="76200" y="217714"/>
            <a:ext cx="12192000" cy="68580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9200BF-7284-EFFA-7D54-CFC1F80E3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4" b="16708"/>
          <a:stretch>
            <a:fillRect/>
          </a:stretch>
        </p:blipFill>
        <p:spPr>
          <a:xfrm>
            <a:off x="553849" y="408100"/>
            <a:ext cx="10786139" cy="359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EF26F2-8DEC-3A25-90E9-08ADD3DAC89A}"/>
              </a:ext>
            </a:extLst>
          </p:cNvPr>
          <p:cNvSpPr txBox="1"/>
          <p:nvPr/>
        </p:nvSpPr>
        <p:spPr>
          <a:xfrm>
            <a:off x="1284514" y="4484914"/>
            <a:ext cx="6259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ucherie Block" panose="02000506000000020004" pitchFamily="2" charset="77"/>
              </a:rPr>
              <a:t>Green – everything is good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BE6FF-B46B-C7B2-4A53-8A2DB1212F04}"/>
              </a:ext>
            </a:extLst>
          </p:cNvPr>
          <p:cNvSpPr txBox="1"/>
          <p:nvPr/>
        </p:nvSpPr>
        <p:spPr>
          <a:xfrm>
            <a:off x="1284513" y="5205797"/>
            <a:ext cx="8142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Boucherie Block" panose="02000506000000020004" pitchFamily="2" charset="77"/>
              </a:rPr>
              <a:t>Yellow – Articulate how you are stuck (in writing)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F799F6-BD92-DE5A-A642-28EFA80B9332}"/>
              </a:ext>
            </a:extLst>
          </p:cNvPr>
          <p:cNvSpPr txBox="1"/>
          <p:nvPr/>
        </p:nvSpPr>
        <p:spPr>
          <a:xfrm>
            <a:off x="1284514" y="5926680"/>
            <a:ext cx="6259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Boucherie Block" panose="02000506000000020004" pitchFamily="2" charset="77"/>
              </a:rPr>
              <a:t>Red – need teacher assistance</a:t>
            </a:r>
          </a:p>
        </p:txBody>
      </p:sp>
    </p:spTree>
    <p:extLst>
      <p:ext uri="{BB962C8B-B14F-4D97-AF65-F5344CB8AC3E}">
        <p14:creationId xmlns:p14="http://schemas.microsoft.com/office/powerpoint/2010/main" val="1791440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imary-statement">
            <a:extLst>
              <a:ext uri="{FF2B5EF4-FFF2-40B4-BE49-F238E27FC236}">
                <a16:creationId xmlns:a16="http://schemas.microsoft.com/office/drawing/2014/main" id="{013E2013-7C60-45C4-AFC4-1BC66C6CF15C}"/>
              </a:ext>
            </a:extLst>
          </p:cNvPr>
          <p:cNvSpPr>
            <a:spLocks noGrp="1"/>
          </p:cNvSpPr>
          <p:nvPr/>
        </p:nvSpPr>
        <p:spPr>
          <a:xfrm>
            <a:off x="1267005" y="409575"/>
            <a:ext cx="10287000" cy="1165704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400" b="1" i="0">
                <a:solidFill>
                  <a:srgbClr val="F7F3EC"/>
                </a:solidFill>
              </a:defRPr>
            </a:pPr>
            <a:r>
              <a:rPr lang="en-US" sz="5400" b="1" dirty="0">
                <a:solidFill>
                  <a:srgbClr val="F7F3EC"/>
                </a:solidFill>
              </a:rPr>
              <a:t>Body Language first…</a:t>
            </a:r>
            <a:endParaRPr sz="5400" b="1" i="0" dirty="0">
              <a:solidFill>
                <a:srgbClr val="F7F3E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80B2B6-6B39-7517-8796-49D7135AD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1575279"/>
            <a:ext cx="7772400" cy="51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23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744146-D30F-34DF-1A34-A36913D80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imary-statement">
            <a:extLst>
              <a:ext uri="{FF2B5EF4-FFF2-40B4-BE49-F238E27FC236}">
                <a16:creationId xmlns:a16="http://schemas.microsoft.com/office/drawing/2014/main" id="{0397B520-B47E-E2D0-76C9-9B76B67F1CAE}"/>
              </a:ext>
            </a:extLst>
          </p:cNvPr>
          <p:cNvSpPr>
            <a:spLocks noGrp="1"/>
          </p:cNvSpPr>
          <p:nvPr/>
        </p:nvSpPr>
        <p:spPr>
          <a:xfrm>
            <a:off x="1267005" y="409575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400" b="1" i="0">
                <a:solidFill>
                  <a:srgbClr val="F7F3EC"/>
                </a:solidFill>
              </a:defRPr>
            </a:pPr>
            <a:r>
              <a:rPr lang="en-US" sz="5400" b="1" i="0" dirty="0">
                <a:solidFill>
                  <a:srgbClr val="F7F3EC"/>
                </a:solidFill>
              </a:rPr>
              <a:t>…board second</a:t>
            </a:r>
            <a:endParaRPr sz="5400" b="1" i="0" dirty="0">
              <a:solidFill>
                <a:srgbClr val="F7F3E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6A31D-F1A3-F07E-F42A-F1BF001DD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1575279"/>
            <a:ext cx="7772400" cy="51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85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oto-drop-zone">
            <a:extLst>
              <a:ext uri="{FF2B5EF4-FFF2-40B4-BE49-F238E27FC236}">
                <a16:creationId xmlns:a16="http://schemas.microsoft.com/office/drawing/2014/main" id="{8FC00851-AD12-40F2-9BB3-E79F59B8DE23}"/>
              </a:ext>
            </a:extLst>
          </p:cNvPr>
          <p:cNvSpPr>
            <a:spLocks noGrp="1"/>
          </p:cNvSpPr>
          <p:nvPr/>
        </p:nvSpPr>
        <p:spPr>
          <a:xfrm>
            <a:off x="0" y="130628"/>
            <a:ext cx="12192000" cy="68580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r>
              <a:rPr lang="en-US" dirty="0"/>
              <a:t>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60664B-C0C0-2E5A-5ECF-83FAD4744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92" b="67120"/>
          <a:stretch>
            <a:fillRect/>
          </a:stretch>
        </p:blipFill>
        <p:spPr>
          <a:xfrm>
            <a:off x="4540929" y="1886617"/>
            <a:ext cx="5569230" cy="4249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48E13E-226B-933D-9BCB-F9DE3FA703A2}"/>
              </a:ext>
            </a:extLst>
          </p:cNvPr>
          <p:cNvSpPr txBox="1"/>
          <p:nvPr/>
        </p:nvSpPr>
        <p:spPr>
          <a:xfrm>
            <a:off x="596940" y="417562"/>
            <a:ext cx="6487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Single Item Rubric</a:t>
            </a:r>
          </a:p>
        </p:txBody>
      </p:sp>
    </p:spTree>
    <p:extLst>
      <p:ext uri="{BB962C8B-B14F-4D97-AF65-F5344CB8AC3E}">
        <p14:creationId xmlns:p14="http://schemas.microsoft.com/office/powerpoint/2010/main" val="1831609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685F28-A2E1-38E9-67C1-3BC73ECDB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imary-statement">
            <a:extLst>
              <a:ext uri="{FF2B5EF4-FFF2-40B4-BE49-F238E27FC236}">
                <a16:creationId xmlns:a16="http://schemas.microsoft.com/office/drawing/2014/main" id="{AA19481E-3ACA-4132-B6BB-BF2701C5294B}"/>
              </a:ext>
            </a:extLst>
          </p:cNvPr>
          <p:cNvSpPr>
            <a:spLocks noGrp="1"/>
          </p:cNvSpPr>
          <p:nvPr/>
        </p:nvSpPr>
        <p:spPr>
          <a:xfrm>
            <a:off x="952500" y="2286000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400" b="1" i="0">
                <a:solidFill>
                  <a:srgbClr val="F7F3EC"/>
                </a:solidFill>
              </a:defRPr>
            </a:pPr>
            <a:r>
              <a:rPr lang="en-US" sz="5400" b="1" i="0" dirty="0">
                <a:solidFill>
                  <a:srgbClr val="F7F3EC"/>
                </a:solidFill>
              </a:rPr>
              <a:t>Enter with a question.</a:t>
            </a:r>
            <a:endParaRPr sz="5400" b="1" i="0" dirty="0">
              <a:solidFill>
                <a:srgbClr val="F7F3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00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D83682-3096-5FA2-052D-829371F83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oto-drop-zone">
            <a:extLst>
              <a:ext uri="{FF2B5EF4-FFF2-40B4-BE49-F238E27FC236}">
                <a16:creationId xmlns:a16="http://schemas.microsoft.com/office/drawing/2014/main" id="{FEA22765-CDC6-C7C3-3C66-37551AC0677C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170838-A91A-5112-E57E-2255484BB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184" y="0"/>
            <a:ext cx="5403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54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imary-statement">
            <a:extLst>
              <a:ext uri="{FF2B5EF4-FFF2-40B4-BE49-F238E27FC236}">
                <a16:creationId xmlns:a16="http://schemas.microsoft.com/office/drawing/2014/main" id="{CCC3EC32-B3B6-4474-BD61-17018C54DC3B}"/>
              </a:ext>
            </a:extLst>
          </p:cNvPr>
          <p:cNvSpPr>
            <a:spLocks noGrp="1"/>
          </p:cNvSpPr>
          <p:nvPr/>
        </p:nvSpPr>
        <p:spPr>
          <a:xfrm>
            <a:off x="952500" y="1733550"/>
            <a:ext cx="10287000" cy="1428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3375" b="1" i="0">
                <a:solidFill>
                  <a:srgbClr val="A8A39B"/>
                </a:solidFill>
              </a:defRPr>
            </a:pPr>
            <a:r>
              <a:rPr sz="3375" b="1" i="0">
                <a:solidFill>
                  <a:srgbClr val="A8A39B"/>
                </a:solidFill>
              </a:rPr>
              <a:t>The less time students spend</a:t>
            </a:r>
          </a:p>
          <a:p>
            <a:pPr algn="ctr">
              <a:defRPr sz="3375" b="1" i="0">
                <a:solidFill>
                  <a:srgbClr val="A8A39B"/>
                </a:solidFill>
              </a:defRPr>
            </a:pPr>
            <a:r>
              <a:rPr sz="3375" b="1" i="0">
                <a:solidFill>
                  <a:srgbClr val="A8A39B"/>
                </a:solidFill>
              </a:rPr>
              <a:t>figuring out the classroom…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0FBF867C-B3D3-4D54-97DC-122B68777769}"/>
              </a:ext>
            </a:extLst>
          </p:cNvPr>
          <p:cNvSpPr>
            <a:spLocks noGrp="1"/>
          </p:cNvSpPr>
          <p:nvPr/>
        </p:nvSpPr>
        <p:spPr>
          <a:xfrm>
            <a:off x="1714500" y="3219450"/>
            <a:ext cx="8763000" cy="571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3150" b="0" i="0">
                <a:solidFill>
                  <a:srgbClr val="F7F3EC"/>
                </a:solidFill>
              </a:defRPr>
            </a:pPr>
            <a:r>
              <a:rPr sz="3150" b="0" i="0">
                <a:solidFill>
                  <a:srgbClr val="F7F3EC"/>
                </a:solidFill>
              </a:rPr>
              <a:t>…the more time they spend figuring out the thinking.</a:t>
            </a:r>
          </a:p>
        </p:txBody>
      </p:sp>
    </p:spTree>
    <p:extLst>
      <p:ext uri="{BB962C8B-B14F-4D97-AF65-F5344CB8AC3E}">
        <p14:creationId xmlns:p14="http://schemas.microsoft.com/office/powerpoint/2010/main" val="574780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imary-statement">
            <a:extLst>
              <a:ext uri="{FF2B5EF4-FFF2-40B4-BE49-F238E27FC236}">
                <a16:creationId xmlns:a16="http://schemas.microsoft.com/office/drawing/2014/main" id="{06D1444B-32D2-42E4-B884-CECB95268D1C}"/>
              </a:ext>
            </a:extLst>
          </p:cNvPr>
          <p:cNvSpPr>
            <a:spLocks noGrp="1"/>
          </p:cNvSpPr>
          <p:nvPr/>
        </p:nvSpPr>
        <p:spPr>
          <a:xfrm>
            <a:off x="809625" y="552450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700" b="1" i="0">
                <a:solidFill>
                  <a:srgbClr val="F7F3EC"/>
                </a:solidFill>
              </a:defRPr>
            </a:pPr>
            <a:r>
              <a:rPr lang="en-US" sz="5700" b="1" i="0" dirty="0">
                <a:solidFill>
                  <a:srgbClr val="F7F3EC"/>
                </a:solidFill>
              </a:rPr>
              <a:t>I can guarantee at least one of your answers is wrong…</a:t>
            </a:r>
            <a:endParaRPr sz="5700" b="1" i="0" dirty="0">
              <a:solidFill>
                <a:srgbClr val="F7F3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60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61523-E234-F832-2C19-C45D27AD0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49E98A-AD76-749B-C380-43CD6F01E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88" y="-1"/>
            <a:ext cx="8988443" cy="675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39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oto-drop-zone">
            <a:extLst>
              <a:ext uri="{FF2B5EF4-FFF2-40B4-BE49-F238E27FC236}">
                <a16:creationId xmlns:a16="http://schemas.microsoft.com/office/drawing/2014/main" id="{A6A17E00-6643-41A8-AFAF-B077E19440A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97D96-B905-E30E-DE37-05AF2645D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3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437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-statement">
            <a:extLst>
              <a:ext uri="{FF2B5EF4-FFF2-40B4-BE49-F238E27FC236}">
                <a16:creationId xmlns:a16="http://schemas.microsoft.com/office/drawing/2014/main" id="{7F318343-A88C-4D75-8AEA-A713AE1D9BED}"/>
              </a:ext>
            </a:extLst>
          </p:cNvPr>
          <p:cNvSpPr>
            <a:spLocks noGrp="1"/>
          </p:cNvSpPr>
          <p:nvPr/>
        </p:nvSpPr>
        <p:spPr>
          <a:xfrm>
            <a:off x="952500" y="2286000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850" b="1" i="0">
                <a:solidFill>
                  <a:srgbClr val="F7F3EC"/>
                </a:solidFill>
              </a:defRPr>
            </a:pPr>
            <a:r>
              <a:rPr lang="en-US" sz="5850" b="1" i="0" dirty="0">
                <a:solidFill>
                  <a:srgbClr val="F7F3EC"/>
                </a:solidFill>
              </a:rPr>
              <a:t>Smile and walk away…</a:t>
            </a:r>
            <a:endParaRPr sz="5850" b="1" i="0" dirty="0">
              <a:solidFill>
                <a:srgbClr val="F7F3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37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753FB8-7174-A174-2E09-ACEC65380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89CF29-7789-C5EE-B85C-5ABAD88FD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41" y="185237"/>
            <a:ext cx="8624333" cy="64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56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imary-statement">
            <a:extLst>
              <a:ext uri="{FF2B5EF4-FFF2-40B4-BE49-F238E27FC236}">
                <a16:creationId xmlns:a16="http://schemas.microsoft.com/office/drawing/2014/main" id="{33104447-A800-4864-B41A-1243CC412117}"/>
              </a:ext>
            </a:extLst>
          </p:cNvPr>
          <p:cNvSpPr>
            <a:spLocks noGrp="1"/>
          </p:cNvSpPr>
          <p:nvPr/>
        </p:nvSpPr>
        <p:spPr>
          <a:xfrm>
            <a:off x="952500" y="2286000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400" b="1" i="0">
                <a:solidFill>
                  <a:srgbClr val="F7F3EC"/>
                </a:solidFill>
              </a:defRPr>
            </a:pPr>
            <a:r>
              <a:rPr sz="5400" b="1" i="0">
                <a:solidFill>
                  <a:srgbClr val="F7F3EC"/>
                </a:solidFill>
              </a:rPr>
              <a:t>Don’t become the shortcut.</a:t>
            </a:r>
          </a:p>
        </p:txBody>
      </p:sp>
    </p:spTree>
    <p:extLst>
      <p:ext uri="{BB962C8B-B14F-4D97-AF65-F5344CB8AC3E}">
        <p14:creationId xmlns:p14="http://schemas.microsoft.com/office/powerpoint/2010/main" val="7096004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oto-drop-zone">
            <a:extLst>
              <a:ext uri="{FF2B5EF4-FFF2-40B4-BE49-F238E27FC236}">
                <a16:creationId xmlns:a16="http://schemas.microsoft.com/office/drawing/2014/main" id="{5934527D-F0F2-4CF1-B010-B3CEAE64FEA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primary-statement">
            <a:extLst>
              <a:ext uri="{FF2B5EF4-FFF2-40B4-BE49-F238E27FC236}">
                <a16:creationId xmlns:a16="http://schemas.microsoft.com/office/drawing/2014/main" id="{41E254C1-8A5A-C366-76CC-9BC2D2E9D2B8}"/>
              </a:ext>
            </a:extLst>
          </p:cNvPr>
          <p:cNvSpPr>
            <a:spLocks noGrp="1"/>
          </p:cNvSpPr>
          <p:nvPr/>
        </p:nvSpPr>
        <p:spPr>
          <a:xfrm>
            <a:off x="952500" y="2286000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850" b="1" i="0">
                <a:solidFill>
                  <a:srgbClr val="F7F3EC"/>
                </a:solidFill>
              </a:defRPr>
            </a:pPr>
            <a:r>
              <a:rPr lang="en-US" sz="5850" b="1" i="0" dirty="0">
                <a:solidFill>
                  <a:srgbClr val="F7F3EC"/>
                </a:solidFill>
              </a:rPr>
              <a:t>Laser Pointer</a:t>
            </a:r>
            <a:endParaRPr sz="5850" b="1" i="0" dirty="0">
              <a:solidFill>
                <a:srgbClr val="F7F3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263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oto-drop-zone">
            <a:extLst>
              <a:ext uri="{FF2B5EF4-FFF2-40B4-BE49-F238E27FC236}">
                <a16:creationId xmlns:a16="http://schemas.microsoft.com/office/drawing/2014/main" id="{C377C877-7E02-4A2C-A929-D4F30E652698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F7DB5-584E-FBFD-C302-BD48C2E00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64" y="434549"/>
            <a:ext cx="7772400" cy="598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903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04789A-30F9-43E4-648B-EAEA0C0A1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966" y="158607"/>
            <a:ext cx="6511698" cy="628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291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oto-drop-zone">
            <a:extLst>
              <a:ext uri="{FF2B5EF4-FFF2-40B4-BE49-F238E27FC236}">
                <a16:creationId xmlns:a16="http://schemas.microsoft.com/office/drawing/2014/main" id="{7301EAEE-204B-41F0-8571-651EE073228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itle-scrim">
            <a:extLst>
              <a:ext uri="{FF2B5EF4-FFF2-40B4-BE49-F238E27FC236}">
                <a16:creationId xmlns:a16="http://schemas.microsoft.com/office/drawing/2014/main" id="{0D31BE32-E722-4CFE-86B0-D211539EA43D}"/>
              </a:ext>
            </a:extLst>
          </p:cNvPr>
          <p:cNvSpPr>
            <a:spLocks noGrp="1"/>
          </p:cNvSpPr>
          <p:nvPr/>
        </p:nvSpPr>
        <p:spPr>
          <a:xfrm>
            <a:off x="0" y="4381500"/>
            <a:ext cx="12192000" cy="2476500"/>
          </a:xfrm>
          <a:prstGeom prst="rect">
            <a:avLst/>
          </a:prstGeom>
          <a:solidFill>
            <a:srgbClr val="050505">
              <a:alpha val="90980"/>
            </a:srgbClr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overlay-title">
            <a:extLst>
              <a:ext uri="{FF2B5EF4-FFF2-40B4-BE49-F238E27FC236}">
                <a16:creationId xmlns:a16="http://schemas.microsoft.com/office/drawing/2014/main" id="{CA54784D-23AE-4A11-8E13-2BEEC2E75B2C}"/>
              </a:ext>
            </a:extLst>
          </p:cNvPr>
          <p:cNvSpPr>
            <a:spLocks noGrp="1"/>
          </p:cNvSpPr>
          <p:nvPr/>
        </p:nvSpPr>
        <p:spPr>
          <a:xfrm>
            <a:off x="762000" y="5414282"/>
            <a:ext cx="10668000" cy="1238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r">
              <a:defRPr sz="6600" b="1" i="0">
                <a:solidFill>
                  <a:srgbClr val="F7F3EC"/>
                </a:solidFill>
              </a:defRPr>
            </a:pPr>
            <a:r>
              <a:rPr sz="6600" b="1" i="0" dirty="0">
                <a:solidFill>
                  <a:srgbClr val="F7F3EC"/>
                </a:solidFill>
              </a:rPr>
              <a:t>CLOSE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EE663F-E8D1-E2D5-F394-F7B39DB8A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35" y="205468"/>
            <a:ext cx="6750050" cy="501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98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imary-statement">
            <a:extLst>
              <a:ext uri="{FF2B5EF4-FFF2-40B4-BE49-F238E27FC236}">
                <a16:creationId xmlns:a16="http://schemas.microsoft.com/office/drawing/2014/main" id="{6B35E69A-0F7A-4D4D-A891-DF6706E1DF4E}"/>
              </a:ext>
            </a:extLst>
          </p:cNvPr>
          <p:cNvSpPr>
            <a:spLocks noGrp="1"/>
          </p:cNvSpPr>
          <p:nvPr/>
        </p:nvSpPr>
        <p:spPr>
          <a:xfrm>
            <a:off x="952500" y="2038350"/>
            <a:ext cx="10287000" cy="1047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6450" b="1" i="0">
                <a:solidFill>
                  <a:srgbClr val="F7F3EC"/>
                </a:solidFill>
              </a:defRPr>
            </a:pPr>
            <a:r>
              <a:rPr sz="6450" b="1" i="0">
                <a:solidFill>
                  <a:srgbClr val="F7F3EC"/>
                </a:solidFill>
              </a:rPr>
              <a:t>Friction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5AB9DD87-29D8-4BD0-A6B3-4EE641467E6C}"/>
              </a:ext>
            </a:extLst>
          </p:cNvPr>
          <p:cNvSpPr>
            <a:spLocks noGrp="1"/>
          </p:cNvSpPr>
          <p:nvPr/>
        </p:nvSpPr>
        <p:spPr>
          <a:xfrm>
            <a:off x="1714500" y="3143250"/>
            <a:ext cx="8763000" cy="571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2325" b="0" i="0">
                <a:solidFill>
                  <a:srgbClr val="A8A39B"/>
                </a:solidFill>
              </a:defRPr>
            </a:pPr>
            <a:r>
              <a:rPr sz="2325" b="0" i="0">
                <a:solidFill>
                  <a:srgbClr val="A8A39B"/>
                </a:solidFill>
              </a:rPr>
              <a:t>Anything that competes with thinking.</a:t>
            </a:r>
          </a:p>
        </p:txBody>
      </p:sp>
    </p:spTree>
    <p:extLst>
      <p:ext uri="{BB962C8B-B14F-4D97-AF65-F5344CB8AC3E}">
        <p14:creationId xmlns:p14="http://schemas.microsoft.com/office/powerpoint/2010/main" val="19261985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-photo-drop-zone">
            <a:extLst>
              <a:ext uri="{FF2B5EF4-FFF2-40B4-BE49-F238E27FC236}">
                <a16:creationId xmlns:a16="http://schemas.microsoft.com/office/drawing/2014/main" id="{0A700E4B-6228-4A5D-B4A2-1A217A01BDF8}"/>
              </a:ext>
            </a:extLst>
          </p:cNvPr>
          <p:cNvSpPr>
            <a:spLocks noGrp="1"/>
          </p:cNvSpPr>
          <p:nvPr/>
        </p:nvSpPr>
        <p:spPr>
          <a:xfrm>
            <a:off x="6305550" y="1104900"/>
            <a:ext cx="5276850" cy="47625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F7DBEE61-4A4E-4FA9-B4D8-544C461CC6AA}"/>
              </a:ext>
            </a:extLst>
          </p:cNvPr>
          <p:cNvSpPr>
            <a:spLocks noGrp="1"/>
          </p:cNvSpPr>
          <p:nvPr/>
        </p:nvSpPr>
        <p:spPr>
          <a:xfrm>
            <a:off x="6572250" y="1371600"/>
            <a:ext cx="152400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200" b="1" i="0">
                <a:solidFill>
                  <a:srgbClr val="FF4B3E"/>
                </a:solidFill>
              </a:defRPr>
            </a:pPr>
            <a:r>
              <a:rPr sz="1200" b="1" i="0">
                <a:solidFill>
                  <a:srgbClr val="FF4B3E"/>
                </a:solidFill>
              </a:rPr>
              <a:t>DROP PHOTO</a:t>
            </a: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53D916E8-4176-48A0-8AD1-295AD69CBF24}"/>
              </a:ext>
            </a:extLst>
          </p:cNvPr>
          <p:cNvSpPr>
            <a:spLocks noGrp="1"/>
          </p:cNvSpPr>
          <p:nvPr/>
        </p:nvSpPr>
        <p:spPr>
          <a:xfrm>
            <a:off x="6572250" y="1790700"/>
            <a:ext cx="4476750" cy="857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2100" b="1" i="0">
                <a:solidFill>
                  <a:srgbClr val="A8A39B"/>
                </a:solidFill>
              </a:defRPr>
            </a:pPr>
            <a:r>
              <a:rPr sz="2100" b="1" i="0">
                <a:solidFill>
                  <a:srgbClr val="A8A39B"/>
                </a:solidFill>
              </a:rPr>
              <a:t>Ideas captured after consolidation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C7D8C6-EEEF-2498-F105-50FD574FD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-155275"/>
            <a:ext cx="4739446" cy="6858000"/>
          </a:xfrm>
          <a:prstGeom prst="rect">
            <a:avLst/>
          </a:prstGeom>
        </p:spPr>
      </p:pic>
      <p:sp>
        <p:nvSpPr>
          <p:cNvPr id="18" name="primary-statement">
            <a:extLst>
              <a:ext uri="{FF2B5EF4-FFF2-40B4-BE49-F238E27FC236}">
                <a16:creationId xmlns:a16="http://schemas.microsoft.com/office/drawing/2014/main" id="{BEF6B657-A2C5-B852-CA74-169BDAA532F6}"/>
              </a:ext>
            </a:extLst>
          </p:cNvPr>
          <p:cNvSpPr>
            <a:spLocks noGrp="1"/>
          </p:cNvSpPr>
          <p:nvPr/>
        </p:nvSpPr>
        <p:spPr>
          <a:xfrm>
            <a:off x="-121129" y="1790700"/>
            <a:ext cx="6236179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400" b="1" i="0">
                <a:solidFill>
                  <a:srgbClr val="F7F3EC"/>
                </a:solidFill>
              </a:defRPr>
            </a:pPr>
            <a:r>
              <a:rPr lang="en-US" sz="5400" b="1" i="0" dirty="0">
                <a:solidFill>
                  <a:srgbClr val="F7F3EC"/>
                </a:solidFill>
              </a:rPr>
              <a:t>4 Quadrant</a:t>
            </a:r>
          </a:p>
          <a:p>
            <a:pPr algn="ctr">
              <a:defRPr sz="5400" b="1" i="0">
                <a:solidFill>
                  <a:srgbClr val="F7F3EC"/>
                </a:solidFill>
              </a:defRPr>
            </a:pPr>
            <a:r>
              <a:rPr lang="en-US" sz="5400" b="1" dirty="0">
                <a:solidFill>
                  <a:srgbClr val="F7F3EC"/>
                </a:solidFill>
              </a:rPr>
              <a:t>Notes</a:t>
            </a:r>
            <a:endParaRPr sz="5400" b="1" i="0" dirty="0">
              <a:solidFill>
                <a:srgbClr val="F7F3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69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yebrow-rule">
            <a:extLst>
              <a:ext uri="{FF2B5EF4-FFF2-40B4-BE49-F238E27FC236}">
                <a16:creationId xmlns:a16="http://schemas.microsoft.com/office/drawing/2014/main" id="{7241FB83-60EA-48BF-9269-CFFC95A12984}"/>
              </a:ext>
            </a:extLst>
          </p:cNvPr>
          <p:cNvSpPr>
            <a:spLocks noGrp="1"/>
          </p:cNvSpPr>
          <p:nvPr/>
        </p:nvSpPr>
        <p:spPr>
          <a:xfrm>
            <a:off x="609600" y="552450"/>
            <a:ext cx="400050" cy="38100"/>
          </a:xfrm>
          <a:prstGeom prst="rect">
            <a:avLst/>
          </a:prstGeom>
          <a:solidFill>
            <a:srgbClr val="FF4B3E"/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" name="eyebrow">
            <a:extLst>
              <a:ext uri="{FF2B5EF4-FFF2-40B4-BE49-F238E27FC236}">
                <a16:creationId xmlns:a16="http://schemas.microsoft.com/office/drawing/2014/main" id="{3A08C03B-1988-40DF-8465-75B89BE8E69E}"/>
              </a:ext>
            </a:extLst>
          </p:cNvPr>
          <p:cNvSpPr>
            <a:spLocks noGrp="1"/>
          </p:cNvSpPr>
          <p:nvPr/>
        </p:nvSpPr>
        <p:spPr>
          <a:xfrm>
            <a:off x="1162050" y="409575"/>
            <a:ext cx="495300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275" b="1" i="0">
                <a:solidFill>
                  <a:srgbClr val="FF4B3E"/>
                </a:solidFill>
              </a:defRPr>
            </a:pPr>
            <a:r>
              <a:rPr sz="1275" b="1" i="0">
                <a:solidFill>
                  <a:srgbClr val="FF4B3E"/>
                </a:solidFill>
              </a:rPr>
              <a:t>MAKE POSITION VISIBLE</a:t>
            </a:r>
          </a:p>
        </p:txBody>
      </p:sp>
      <p:sp>
        <p:nvSpPr>
          <p:cNvPr id="3" name="left-photo-drop-zone">
            <a:extLst>
              <a:ext uri="{FF2B5EF4-FFF2-40B4-BE49-F238E27FC236}">
                <a16:creationId xmlns:a16="http://schemas.microsoft.com/office/drawing/2014/main" id="{1C9977A8-B156-4EEF-8E15-B3F0B9D73623}"/>
              </a:ext>
            </a:extLst>
          </p:cNvPr>
          <p:cNvSpPr>
            <a:spLocks noGrp="1"/>
          </p:cNvSpPr>
          <p:nvPr/>
        </p:nvSpPr>
        <p:spPr>
          <a:xfrm>
            <a:off x="609600" y="1104900"/>
            <a:ext cx="5276850" cy="47625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ABEE5991-9B91-4C64-B94C-D1A621FD540A}"/>
              </a:ext>
            </a:extLst>
          </p:cNvPr>
          <p:cNvSpPr>
            <a:spLocks noGrp="1"/>
          </p:cNvSpPr>
          <p:nvPr/>
        </p:nvSpPr>
        <p:spPr>
          <a:xfrm>
            <a:off x="876300" y="1371600"/>
            <a:ext cx="1524000" cy="2667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200" b="1" i="0">
                <a:solidFill>
                  <a:srgbClr val="FF4B3E"/>
                </a:solidFill>
              </a:defRPr>
            </a:pPr>
            <a:r>
              <a:rPr sz="1200" b="1" i="0">
                <a:solidFill>
                  <a:srgbClr val="FF4B3E"/>
                </a:solidFill>
              </a:rPr>
              <a:t>DROP PHOTO</a:t>
            </a: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A7BCA879-C6E7-44F3-8AF9-FA5106E7A2CC}"/>
              </a:ext>
            </a:extLst>
          </p:cNvPr>
          <p:cNvSpPr>
            <a:spLocks noGrp="1"/>
          </p:cNvSpPr>
          <p:nvPr/>
        </p:nvSpPr>
        <p:spPr>
          <a:xfrm>
            <a:off x="876300" y="1790700"/>
            <a:ext cx="4476750" cy="857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2100" b="1" i="0">
                <a:solidFill>
                  <a:srgbClr val="A8A39B"/>
                </a:solidFill>
              </a:defRPr>
            </a:pPr>
            <a:r>
              <a:rPr sz="2100" b="1" i="0">
                <a:solidFill>
                  <a:srgbClr val="A8A39B"/>
                </a:solidFill>
              </a:rPr>
              <a:t>CYU check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372F22-785D-00F3-ED00-540FD38DF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5892800" cy="6464300"/>
          </a:xfrm>
          <a:prstGeom prst="rect">
            <a:avLst/>
          </a:prstGeom>
        </p:spPr>
      </p:pic>
      <p:sp>
        <p:nvSpPr>
          <p:cNvPr id="12" name="primary-statement">
            <a:extLst>
              <a:ext uri="{FF2B5EF4-FFF2-40B4-BE49-F238E27FC236}">
                <a16:creationId xmlns:a16="http://schemas.microsoft.com/office/drawing/2014/main" id="{ED0FC69F-AA9A-2B9F-FA1A-268749A18E74}"/>
              </a:ext>
            </a:extLst>
          </p:cNvPr>
          <p:cNvSpPr>
            <a:spLocks noGrp="1"/>
          </p:cNvSpPr>
          <p:nvPr/>
        </p:nvSpPr>
        <p:spPr>
          <a:xfrm>
            <a:off x="6299202" y="1602177"/>
            <a:ext cx="55499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400" b="1" i="0">
                <a:solidFill>
                  <a:srgbClr val="F7F3EC"/>
                </a:solidFill>
              </a:defRPr>
            </a:pPr>
            <a:r>
              <a:rPr lang="en-US" sz="5400" b="1" dirty="0">
                <a:solidFill>
                  <a:srgbClr val="F7F3EC"/>
                </a:solidFill>
              </a:rPr>
              <a:t>Check</a:t>
            </a:r>
          </a:p>
          <a:p>
            <a:pPr algn="ctr">
              <a:defRPr sz="5400" b="1" i="0">
                <a:solidFill>
                  <a:srgbClr val="F7F3EC"/>
                </a:solidFill>
              </a:defRPr>
            </a:pPr>
            <a:r>
              <a:rPr lang="en-US" sz="5400" b="1" dirty="0">
                <a:solidFill>
                  <a:srgbClr val="F7F3EC"/>
                </a:solidFill>
              </a:rPr>
              <a:t>Your </a:t>
            </a:r>
          </a:p>
          <a:p>
            <a:pPr algn="ctr">
              <a:defRPr sz="5400" b="1" i="0">
                <a:solidFill>
                  <a:srgbClr val="F7F3EC"/>
                </a:solidFill>
              </a:defRPr>
            </a:pPr>
            <a:r>
              <a:rPr lang="en-US" sz="5400" b="1" i="0" dirty="0">
                <a:solidFill>
                  <a:srgbClr val="F7F3EC"/>
                </a:solidFill>
              </a:rPr>
              <a:t>Understanding</a:t>
            </a:r>
          </a:p>
          <a:p>
            <a:pPr algn="ctr">
              <a:defRPr sz="5400" b="1" i="0">
                <a:solidFill>
                  <a:srgbClr val="F7F3EC"/>
                </a:solidFill>
              </a:defRPr>
            </a:pPr>
            <a:r>
              <a:rPr lang="en-US" sz="5400" b="1" dirty="0">
                <a:solidFill>
                  <a:srgbClr val="F7F3EC"/>
                </a:solidFill>
              </a:rPr>
              <a:t>Questions</a:t>
            </a:r>
            <a:endParaRPr sz="5400" b="1" i="0" dirty="0">
              <a:solidFill>
                <a:srgbClr val="F7F3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2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-statement">
            <a:extLst>
              <a:ext uri="{FF2B5EF4-FFF2-40B4-BE49-F238E27FC236}">
                <a16:creationId xmlns:a16="http://schemas.microsoft.com/office/drawing/2014/main" id="{B0A55772-3C57-4341-8483-97A78E9F1CCE}"/>
              </a:ext>
            </a:extLst>
          </p:cNvPr>
          <p:cNvSpPr>
            <a:spLocks noGrp="1"/>
          </p:cNvSpPr>
          <p:nvPr/>
        </p:nvSpPr>
        <p:spPr>
          <a:xfrm>
            <a:off x="952500" y="2286000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7800" b="1" i="0">
                <a:solidFill>
                  <a:srgbClr val="F5C84C"/>
                </a:solidFill>
              </a:defRPr>
            </a:pPr>
            <a:r>
              <a:rPr sz="7800" b="1" i="0">
                <a:solidFill>
                  <a:srgbClr val="F5C84C"/>
                </a:solidFill>
              </a:rPr>
              <a:t>YOUR TURN.</a:t>
            </a:r>
          </a:p>
        </p:txBody>
      </p:sp>
    </p:spTree>
    <p:extLst>
      <p:ext uri="{BB962C8B-B14F-4D97-AF65-F5344CB8AC3E}">
        <p14:creationId xmlns:p14="http://schemas.microsoft.com/office/powerpoint/2010/main" val="15523248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oab Mountain Biking Trail Guide — Discover Moab, Utah">
            <a:extLst>
              <a:ext uri="{FF2B5EF4-FFF2-40B4-BE49-F238E27FC236}">
                <a16:creationId xmlns:a16="http://schemas.microsoft.com/office/drawing/2014/main" id="{D741C558-8467-4080-80AD-4118C5AC2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43" y="1598945"/>
            <a:ext cx="8071635" cy="366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untain bike trails - Discover Tasmania">
            <a:extLst>
              <a:ext uri="{FF2B5EF4-FFF2-40B4-BE49-F238E27FC236}">
                <a16:creationId xmlns:a16="http://schemas.microsoft.com/office/drawing/2014/main" id="{7B563C92-39BC-42F9-AB71-847E7A77D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21" y="1541613"/>
            <a:ext cx="4653671" cy="309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🥇 Doctor Specializes in Mountain Bikers Shoulder Injuries - AC Joint  Separation">
            <a:extLst>
              <a:ext uri="{FF2B5EF4-FFF2-40B4-BE49-F238E27FC236}">
                <a16:creationId xmlns:a16="http://schemas.microsoft.com/office/drawing/2014/main" id="{2AEDB95C-BFE9-4C3E-A415-CBD68FE88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1" y="2197100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LiTUDE KiT on Twitter: &quot;Hey it's taco Tuesday. Post your favorite taco'd  wheel pic using #TacoWheelTuesday and #solitudekit. #mtb #cycling  http://t.co/A5fVHyCPXQ&quot; / Twitter">
            <a:extLst>
              <a:ext uri="{FF2B5EF4-FFF2-40B4-BE49-F238E27FC236}">
                <a16:creationId xmlns:a16="http://schemas.microsoft.com/office/drawing/2014/main" id="{A87E1F70-DABC-45BF-B583-C72E361DA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29" y="772337"/>
            <a:ext cx="3687788" cy="414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11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7CE24B-FC3E-BC4E-4FDF-0D8310019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No getting around it, boulder's a big problem on Rt. 52">
            <a:extLst>
              <a:ext uri="{FF2B5EF4-FFF2-40B4-BE49-F238E27FC236}">
                <a16:creationId xmlns:a16="http://schemas.microsoft.com/office/drawing/2014/main" id="{53CD1B61-2E82-542B-0DE9-CE7F88AD9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48" y="1313087"/>
            <a:ext cx="6015813" cy="45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50287A-A5BE-5336-7207-5BDE499A76EE}"/>
              </a:ext>
            </a:extLst>
          </p:cNvPr>
          <p:cNvSpPr txBox="1"/>
          <p:nvPr/>
        </p:nvSpPr>
        <p:spPr>
          <a:xfrm>
            <a:off x="6755252" y="2233929"/>
            <a:ext cx="5246967" cy="239014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Just keep peddling…</a:t>
            </a:r>
          </a:p>
          <a:p>
            <a:r>
              <a:rPr lang="en-US" sz="37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And keep your eyes on the prize…</a:t>
            </a:r>
          </a:p>
        </p:txBody>
      </p:sp>
    </p:spTree>
    <p:extLst>
      <p:ext uri="{BB962C8B-B14F-4D97-AF65-F5344CB8AC3E}">
        <p14:creationId xmlns:p14="http://schemas.microsoft.com/office/powerpoint/2010/main" val="290097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-statement">
            <a:extLst>
              <a:ext uri="{FF2B5EF4-FFF2-40B4-BE49-F238E27FC236}">
                <a16:creationId xmlns:a16="http://schemas.microsoft.com/office/drawing/2014/main" id="{2A372414-A201-4E78-AAF6-F452F6A4F8A2}"/>
              </a:ext>
            </a:extLst>
          </p:cNvPr>
          <p:cNvSpPr>
            <a:spLocks noGrp="1"/>
          </p:cNvSpPr>
          <p:nvPr/>
        </p:nvSpPr>
        <p:spPr>
          <a:xfrm>
            <a:off x="952500" y="-21566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11250" b="1" i="0">
                <a:solidFill>
                  <a:srgbClr val="FF4B3E"/>
                </a:solidFill>
              </a:defRPr>
            </a:pPr>
            <a:r>
              <a:rPr lang="en-US" sz="11250" b="1" i="0" dirty="0">
                <a:solidFill>
                  <a:srgbClr val="FF4B3E"/>
                </a:solidFill>
              </a:rPr>
              <a:t>Jared Sliger</a:t>
            </a:r>
          </a:p>
          <a:p>
            <a:pPr algn="ctr">
              <a:defRPr sz="11250" b="1" i="0">
                <a:solidFill>
                  <a:srgbClr val="FF4B3E"/>
                </a:solidFill>
              </a:defRPr>
            </a:pPr>
            <a:r>
              <a:rPr lang="en-US" sz="4800" b="1" dirty="0" err="1">
                <a:solidFill>
                  <a:srgbClr val="FF4B3E"/>
                </a:solidFill>
              </a:rPr>
              <a:t>jared@buildingthinkingclassrooms.com</a:t>
            </a:r>
            <a:endParaRPr sz="4800" b="1" i="0" dirty="0">
              <a:solidFill>
                <a:srgbClr val="FF4B3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2BAD4-95B6-07B6-43CF-93EC94EE6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66" y="2485366"/>
            <a:ext cx="4173268" cy="417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502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yebrow-rule">
            <a:extLst>
              <a:ext uri="{FF2B5EF4-FFF2-40B4-BE49-F238E27FC236}">
                <a16:creationId xmlns:a16="http://schemas.microsoft.com/office/drawing/2014/main" id="{91910C4A-1122-4EE0-8271-7F882CA18F14}"/>
              </a:ext>
            </a:extLst>
          </p:cNvPr>
          <p:cNvSpPr>
            <a:spLocks noGrp="1"/>
          </p:cNvSpPr>
          <p:nvPr/>
        </p:nvSpPr>
        <p:spPr>
          <a:xfrm>
            <a:off x="609600" y="552450"/>
            <a:ext cx="400050" cy="38100"/>
          </a:xfrm>
          <a:prstGeom prst="rect">
            <a:avLst/>
          </a:prstGeom>
          <a:solidFill>
            <a:srgbClr val="F5C84C"/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" name="eyebrow">
            <a:extLst>
              <a:ext uri="{FF2B5EF4-FFF2-40B4-BE49-F238E27FC236}">
                <a16:creationId xmlns:a16="http://schemas.microsoft.com/office/drawing/2014/main" id="{B8C7BC5D-F1BF-4EBC-A794-942EAD24AF0D}"/>
              </a:ext>
            </a:extLst>
          </p:cNvPr>
          <p:cNvSpPr>
            <a:spLocks noGrp="1"/>
          </p:cNvSpPr>
          <p:nvPr/>
        </p:nvSpPr>
        <p:spPr>
          <a:xfrm>
            <a:off x="1162050" y="409575"/>
            <a:ext cx="495300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275" b="1" i="0">
                <a:solidFill>
                  <a:srgbClr val="F5C84C"/>
                </a:solidFill>
              </a:defRPr>
            </a:pPr>
            <a:r>
              <a:rPr sz="1275" b="1" i="0">
                <a:solidFill>
                  <a:srgbClr val="F5C84C"/>
                </a:solidFill>
              </a:rPr>
              <a:t>FIND THE FRICTION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8A24B583-B5A9-4B14-B729-DD2CA2DB3A32}"/>
              </a:ext>
            </a:extLst>
          </p:cNvPr>
          <p:cNvSpPr>
            <a:spLocks noGrp="1"/>
          </p:cNvSpPr>
          <p:nvPr/>
        </p:nvSpPr>
        <p:spPr>
          <a:xfrm>
            <a:off x="838200" y="1666875"/>
            <a:ext cx="3143250" cy="952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5100" b="1" i="0">
                <a:solidFill>
                  <a:srgbClr val="F7F3EC"/>
                </a:solidFill>
              </a:defRPr>
            </a:pPr>
            <a:r>
              <a:rPr sz="5100" b="1" i="0">
                <a:solidFill>
                  <a:srgbClr val="F7F3EC"/>
                </a:solidFill>
              </a:rPr>
              <a:t>VNPS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6A2CD362-B2C5-480D-A7BD-4F1B60398E42}"/>
              </a:ext>
            </a:extLst>
          </p:cNvPr>
          <p:cNvSpPr>
            <a:spLocks noGrp="1"/>
          </p:cNvSpPr>
          <p:nvPr/>
        </p:nvSpPr>
        <p:spPr>
          <a:xfrm>
            <a:off x="4524375" y="1666875"/>
            <a:ext cx="3143250" cy="952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4350" b="1" i="0">
                <a:solidFill>
                  <a:srgbClr val="F7F3EC"/>
                </a:solidFill>
              </a:defRPr>
            </a:pPr>
            <a:r>
              <a:rPr sz="4350" b="1" i="0">
                <a:solidFill>
                  <a:srgbClr val="F7F3EC"/>
                </a:solidFill>
              </a:rPr>
              <a:t>GROUPS OF 3</a:t>
            </a: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738BCFFE-2AAB-41B0-893F-B5B9365E0776}"/>
              </a:ext>
            </a:extLst>
          </p:cNvPr>
          <p:cNvSpPr>
            <a:spLocks noGrp="1"/>
          </p:cNvSpPr>
          <p:nvPr/>
        </p:nvSpPr>
        <p:spPr>
          <a:xfrm>
            <a:off x="8210550" y="1666875"/>
            <a:ext cx="3143250" cy="952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4350" b="1" i="0">
                <a:solidFill>
                  <a:srgbClr val="F5C84C"/>
                </a:solidFill>
              </a:defRPr>
            </a:pPr>
            <a:r>
              <a:rPr sz="4350" b="1" i="0">
                <a:solidFill>
                  <a:srgbClr val="F5C84C"/>
                </a:solidFill>
              </a:rPr>
              <a:t>15 MINUTES</a:t>
            </a:r>
          </a:p>
        </p:txBody>
      </p:sp>
      <p:sp>
        <p:nvSpPr>
          <p:cNvPr id="6" name="rect">
            <a:extLst>
              <a:ext uri="{FF2B5EF4-FFF2-40B4-BE49-F238E27FC236}">
                <a16:creationId xmlns:a16="http://schemas.microsoft.com/office/drawing/2014/main" id="{F6FEBFC1-CC30-4666-87B1-2E3D2CDC957B}"/>
              </a:ext>
            </a:extLst>
          </p:cNvPr>
          <p:cNvSpPr>
            <a:spLocks noGrp="1"/>
          </p:cNvSpPr>
          <p:nvPr/>
        </p:nvSpPr>
        <p:spPr>
          <a:xfrm>
            <a:off x="1066800" y="3048000"/>
            <a:ext cx="10058400" cy="38100"/>
          </a:xfrm>
          <a:prstGeom prst="rect">
            <a:avLst/>
          </a:prstGeom>
          <a:solidFill>
            <a:srgbClr val="49443E"/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3BEDBEF0-E847-475E-9394-679F77E31D03}"/>
              </a:ext>
            </a:extLst>
          </p:cNvPr>
          <p:cNvSpPr>
            <a:spLocks noGrp="1"/>
          </p:cNvSpPr>
          <p:nvPr/>
        </p:nvSpPr>
        <p:spPr>
          <a:xfrm>
            <a:off x="1428750" y="3619500"/>
            <a:ext cx="9334500" cy="138112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3225" b="1" i="0">
                <a:solidFill>
                  <a:srgbClr val="F7F3EC"/>
                </a:solidFill>
              </a:defRPr>
            </a:pPr>
            <a:r>
              <a:rPr sz="3225" b="1" i="0">
                <a:solidFill>
                  <a:srgbClr val="F7F3EC"/>
                </a:solidFill>
              </a:rPr>
              <a:t>Find one source of friction.</a:t>
            </a:r>
          </a:p>
          <a:p>
            <a:pPr algn="ctr">
              <a:defRPr sz="3225" b="1" i="0">
                <a:solidFill>
                  <a:srgbClr val="F7F3EC"/>
                </a:solidFill>
              </a:defRPr>
            </a:pPr>
            <a:r>
              <a:rPr sz="3225" b="1" i="0">
                <a:solidFill>
                  <a:srgbClr val="F7F3EC"/>
                </a:solidFill>
              </a:rPr>
              <a:t>Design one small practice that removes it.</a:t>
            </a:r>
          </a:p>
        </p:txBody>
      </p:sp>
    </p:spTree>
    <p:extLst>
      <p:ext uri="{BB962C8B-B14F-4D97-AF65-F5344CB8AC3E}">
        <p14:creationId xmlns:p14="http://schemas.microsoft.com/office/powerpoint/2010/main" val="19560464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oto-drop-zone">
            <a:extLst>
              <a:ext uri="{FF2B5EF4-FFF2-40B4-BE49-F238E27FC236}">
                <a16:creationId xmlns:a16="http://schemas.microsoft.com/office/drawing/2014/main" id="{067E4C79-F64D-48F4-A9C0-D9D9CC03FE5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614"/>
          </a:solidFill>
          <a:ln w="19050">
            <a:solidFill>
              <a:srgbClr val="4944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" name="photo-label">
            <a:extLst>
              <a:ext uri="{FF2B5EF4-FFF2-40B4-BE49-F238E27FC236}">
                <a16:creationId xmlns:a16="http://schemas.microsoft.com/office/drawing/2014/main" id="{42098A46-CEDD-4E41-9F68-998398E10956}"/>
              </a:ext>
            </a:extLst>
          </p:cNvPr>
          <p:cNvSpPr>
            <a:spLocks noGrp="1"/>
          </p:cNvSpPr>
          <p:nvPr/>
        </p:nvSpPr>
        <p:spPr>
          <a:xfrm>
            <a:off x="609600" y="495300"/>
            <a:ext cx="180975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275" b="1" i="0">
                <a:solidFill>
                  <a:srgbClr val="FF4B3E"/>
                </a:solidFill>
              </a:defRPr>
            </a:pPr>
            <a:r>
              <a:rPr sz="1275" b="1" i="0">
                <a:solidFill>
                  <a:srgbClr val="FF4B3E"/>
                </a:solidFill>
              </a:rPr>
              <a:t>DROP PHOTO</a:t>
            </a:r>
          </a:p>
        </p:txBody>
      </p:sp>
      <p:sp>
        <p:nvSpPr>
          <p:cNvPr id="3" name="photo-description">
            <a:extLst>
              <a:ext uri="{FF2B5EF4-FFF2-40B4-BE49-F238E27FC236}">
                <a16:creationId xmlns:a16="http://schemas.microsoft.com/office/drawing/2014/main" id="{1E53D65B-66A6-4A48-94A1-0CE1CBB08F7B}"/>
              </a:ext>
            </a:extLst>
          </p:cNvPr>
          <p:cNvSpPr>
            <a:spLocks noGrp="1"/>
          </p:cNvSpPr>
          <p:nvPr/>
        </p:nvSpPr>
        <p:spPr>
          <a:xfrm>
            <a:off x="609600" y="876300"/>
            <a:ext cx="6762750" cy="9525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2550" b="1" i="0">
                <a:solidFill>
                  <a:srgbClr val="A8A39B"/>
                </a:solidFill>
              </a:defRPr>
            </a:pPr>
            <a:r>
              <a:rPr sz="2550" b="1" i="0">
                <a:solidFill>
                  <a:srgbClr val="A8A39B"/>
                </a:solidFill>
              </a:rPr>
              <a:t>Gallery walk — participants photographing one another’s boards.</a:t>
            </a:r>
          </a:p>
        </p:txBody>
      </p:sp>
      <p:sp>
        <p:nvSpPr>
          <p:cNvPr id="4" name="title-scrim">
            <a:extLst>
              <a:ext uri="{FF2B5EF4-FFF2-40B4-BE49-F238E27FC236}">
                <a16:creationId xmlns:a16="http://schemas.microsoft.com/office/drawing/2014/main" id="{066C421E-A121-4EE6-99F3-35352A4BC4C2}"/>
              </a:ext>
            </a:extLst>
          </p:cNvPr>
          <p:cNvSpPr>
            <a:spLocks noGrp="1"/>
          </p:cNvSpPr>
          <p:nvPr/>
        </p:nvSpPr>
        <p:spPr>
          <a:xfrm>
            <a:off x="0" y="4381500"/>
            <a:ext cx="12192000" cy="2476500"/>
          </a:xfrm>
          <a:prstGeom prst="rect">
            <a:avLst/>
          </a:prstGeom>
          <a:solidFill>
            <a:srgbClr val="050505">
              <a:alpha val="90980"/>
            </a:srgbClr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overlay-title">
            <a:extLst>
              <a:ext uri="{FF2B5EF4-FFF2-40B4-BE49-F238E27FC236}">
                <a16:creationId xmlns:a16="http://schemas.microsoft.com/office/drawing/2014/main" id="{F562EE10-82A9-40DF-8386-5C6932762F0D}"/>
              </a:ext>
            </a:extLst>
          </p:cNvPr>
          <p:cNvSpPr>
            <a:spLocks noGrp="1"/>
          </p:cNvSpPr>
          <p:nvPr/>
        </p:nvSpPr>
        <p:spPr>
          <a:xfrm>
            <a:off x="609600" y="4810125"/>
            <a:ext cx="10668000" cy="1238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5250" b="1" i="0">
                <a:solidFill>
                  <a:srgbClr val="F7F3EC"/>
                </a:solidFill>
              </a:defRPr>
            </a:pPr>
            <a:r>
              <a:rPr sz="5250" b="1" i="0">
                <a:solidFill>
                  <a:srgbClr val="F7F3EC"/>
                </a:solidFill>
              </a:rPr>
              <a:t>Take pictures.</a:t>
            </a:r>
          </a:p>
        </p:txBody>
      </p:sp>
    </p:spTree>
    <p:extLst>
      <p:ext uri="{BB962C8B-B14F-4D97-AF65-F5344CB8AC3E}">
        <p14:creationId xmlns:p14="http://schemas.microsoft.com/office/powerpoint/2010/main" val="1391488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7881F2-CF8F-4261-3105-B7C556C7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-statement">
            <a:extLst>
              <a:ext uri="{FF2B5EF4-FFF2-40B4-BE49-F238E27FC236}">
                <a16:creationId xmlns:a16="http://schemas.microsoft.com/office/drawing/2014/main" id="{3E7879C1-10DE-D3DF-6792-17455FBA736A}"/>
              </a:ext>
            </a:extLst>
          </p:cNvPr>
          <p:cNvSpPr>
            <a:spLocks noGrp="1"/>
          </p:cNvSpPr>
          <p:nvPr/>
        </p:nvSpPr>
        <p:spPr>
          <a:xfrm>
            <a:off x="952500" y="2286000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6150" b="1" i="0">
                <a:solidFill>
                  <a:srgbClr val="F5C84C"/>
                </a:solidFill>
              </a:defRPr>
            </a:pPr>
            <a:r>
              <a:rPr sz="6150" b="1" i="0">
                <a:solidFill>
                  <a:srgbClr val="F5C84C"/>
                </a:solidFill>
              </a:rPr>
              <a:t>Look what WE built.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062B1-D7E3-9ABE-2EFB-ADB4A3CD6142}"/>
              </a:ext>
            </a:extLst>
          </p:cNvPr>
          <p:cNvSpPr txBox="1"/>
          <p:nvPr/>
        </p:nvSpPr>
        <p:spPr>
          <a:xfrm>
            <a:off x="4191000" y="3568700"/>
            <a:ext cx="309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/>
              </a:rPr>
              <a:t>Link to images from the boards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378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yebrow-rule">
            <a:extLst>
              <a:ext uri="{FF2B5EF4-FFF2-40B4-BE49-F238E27FC236}">
                <a16:creationId xmlns:a16="http://schemas.microsoft.com/office/drawing/2014/main" id="{10F0C093-DCD7-485F-920A-A6482E1381E5}"/>
              </a:ext>
            </a:extLst>
          </p:cNvPr>
          <p:cNvSpPr>
            <a:spLocks noGrp="1"/>
          </p:cNvSpPr>
          <p:nvPr/>
        </p:nvSpPr>
        <p:spPr>
          <a:xfrm>
            <a:off x="609600" y="552450"/>
            <a:ext cx="400050" cy="38100"/>
          </a:xfrm>
          <a:prstGeom prst="rect">
            <a:avLst/>
          </a:prstGeom>
          <a:solidFill>
            <a:srgbClr val="FF4B3E"/>
          </a:solidFill>
          <a:ln w="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" name="eyebrow">
            <a:extLst>
              <a:ext uri="{FF2B5EF4-FFF2-40B4-BE49-F238E27FC236}">
                <a16:creationId xmlns:a16="http://schemas.microsoft.com/office/drawing/2014/main" id="{B8E534A8-098F-4B0A-9E5D-C7975C892A2E}"/>
              </a:ext>
            </a:extLst>
          </p:cNvPr>
          <p:cNvSpPr>
            <a:spLocks noGrp="1"/>
          </p:cNvSpPr>
          <p:nvPr/>
        </p:nvSpPr>
        <p:spPr>
          <a:xfrm>
            <a:off x="1162050" y="409575"/>
            <a:ext cx="4953000" cy="2857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275" b="1" i="0">
                <a:solidFill>
                  <a:srgbClr val="FF4B3E"/>
                </a:solidFill>
              </a:defRPr>
            </a:pPr>
            <a:r>
              <a:rPr sz="1275" b="1" i="0">
                <a:solidFill>
                  <a:srgbClr val="FF4B3E"/>
                </a:solidFill>
              </a:rPr>
              <a:t>TOMORROW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94564A74-9E32-49F9-9AC6-8B67544AAC2F}"/>
              </a:ext>
            </a:extLst>
          </p:cNvPr>
          <p:cNvSpPr>
            <a:spLocks noGrp="1"/>
          </p:cNvSpPr>
          <p:nvPr/>
        </p:nvSpPr>
        <p:spPr>
          <a:xfrm>
            <a:off x="1428750" y="1714500"/>
            <a:ext cx="9334500" cy="857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4350" b="1" i="0">
                <a:solidFill>
                  <a:srgbClr val="F7F3EC"/>
                </a:solidFill>
              </a:defRPr>
            </a:pPr>
            <a:r>
              <a:rPr sz="4350" b="1" i="0">
                <a:solidFill>
                  <a:srgbClr val="F7F3EC"/>
                </a:solidFill>
              </a:rPr>
              <a:t>Find one source of friction.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0C7DE68-9C9A-430A-9D8C-0A6861E80AD1}"/>
              </a:ext>
            </a:extLst>
          </p:cNvPr>
          <p:cNvSpPr>
            <a:spLocks noGrp="1"/>
          </p:cNvSpPr>
          <p:nvPr/>
        </p:nvSpPr>
        <p:spPr>
          <a:xfrm>
            <a:off x="1428750" y="2838450"/>
            <a:ext cx="9334500" cy="857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4350" b="1" i="0">
                <a:solidFill>
                  <a:srgbClr val="FF4B3E"/>
                </a:solidFill>
              </a:defRPr>
            </a:pPr>
            <a:r>
              <a:rPr sz="4350" b="1" i="0">
                <a:solidFill>
                  <a:srgbClr val="FF4B3E"/>
                </a:solidFill>
              </a:rPr>
              <a:t>Remove it.</a:t>
            </a: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7F26F25F-8630-43F2-9607-C321DF8A56E6}"/>
              </a:ext>
            </a:extLst>
          </p:cNvPr>
          <p:cNvSpPr>
            <a:spLocks noGrp="1"/>
          </p:cNvSpPr>
          <p:nvPr/>
        </p:nvSpPr>
        <p:spPr>
          <a:xfrm>
            <a:off x="1428750" y="3962400"/>
            <a:ext cx="9334500" cy="85725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4350" b="1" i="0">
                <a:solidFill>
                  <a:srgbClr val="F7F3EC"/>
                </a:solidFill>
              </a:defRPr>
            </a:pPr>
            <a:r>
              <a:rPr sz="4350" b="1" i="0">
                <a:solidFill>
                  <a:srgbClr val="F7F3EC"/>
                </a:solidFill>
              </a:rPr>
              <a:t>Repeat.</a:t>
            </a:r>
          </a:p>
        </p:txBody>
      </p:sp>
    </p:spTree>
    <p:extLst>
      <p:ext uri="{BB962C8B-B14F-4D97-AF65-F5344CB8AC3E}">
        <p14:creationId xmlns:p14="http://schemas.microsoft.com/office/powerpoint/2010/main" val="324412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iction-question">
            <a:extLst>
              <a:ext uri="{FF2B5EF4-FFF2-40B4-BE49-F238E27FC236}">
                <a16:creationId xmlns:a16="http://schemas.microsoft.com/office/drawing/2014/main" id="{E22C62F6-E83F-4D6C-87D5-E4A4D70F9891}"/>
              </a:ext>
            </a:extLst>
          </p:cNvPr>
          <p:cNvSpPr>
            <a:spLocks noGrp="1"/>
          </p:cNvSpPr>
          <p:nvPr/>
        </p:nvSpPr>
        <p:spPr>
          <a:xfrm>
            <a:off x="714375" y="876300"/>
            <a:ext cx="6286500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2325" b="0" i="0">
                <a:solidFill>
                  <a:srgbClr val="F7F3EC"/>
                </a:solidFill>
              </a:defRPr>
            </a:pPr>
            <a:r>
              <a:rPr sz="2325" b="0" i="0">
                <a:solidFill>
                  <a:srgbClr val="F7F3EC"/>
                </a:solidFill>
              </a:rPr>
              <a:t>Where do I put my card?</a:t>
            </a:r>
          </a:p>
        </p:txBody>
      </p:sp>
      <p:sp>
        <p:nvSpPr>
          <p:cNvPr id="2" name="friction-question">
            <a:extLst>
              <a:ext uri="{FF2B5EF4-FFF2-40B4-BE49-F238E27FC236}">
                <a16:creationId xmlns:a16="http://schemas.microsoft.com/office/drawing/2014/main" id="{87C4784F-6F23-4139-99CE-6F87C7203EAB}"/>
              </a:ext>
            </a:extLst>
          </p:cNvPr>
          <p:cNvSpPr>
            <a:spLocks noGrp="1"/>
          </p:cNvSpPr>
          <p:nvPr/>
        </p:nvSpPr>
        <p:spPr>
          <a:xfrm>
            <a:off x="7905750" y="1466850"/>
            <a:ext cx="3952875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875" b="0" i="0">
                <a:solidFill>
                  <a:srgbClr val="A8A39B"/>
                </a:solidFill>
              </a:defRPr>
            </a:pPr>
            <a:r>
              <a:rPr sz="1875" b="0" i="0">
                <a:solidFill>
                  <a:srgbClr val="A8A39B"/>
                </a:solidFill>
              </a:rPr>
              <a:t>Who am I with?</a:t>
            </a:r>
          </a:p>
        </p:txBody>
      </p:sp>
      <p:sp>
        <p:nvSpPr>
          <p:cNvPr id="3" name="friction-question">
            <a:extLst>
              <a:ext uri="{FF2B5EF4-FFF2-40B4-BE49-F238E27FC236}">
                <a16:creationId xmlns:a16="http://schemas.microsoft.com/office/drawing/2014/main" id="{24FA79BA-D65E-4436-9288-DCBF6D56B0E4}"/>
              </a:ext>
            </a:extLst>
          </p:cNvPr>
          <p:cNvSpPr>
            <a:spLocks noGrp="1"/>
          </p:cNvSpPr>
          <p:nvPr/>
        </p:nvSpPr>
        <p:spPr>
          <a:xfrm>
            <a:off x="4000500" y="2781300"/>
            <a:ext cx="6286500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3225" b="1" i="0">
                <a:solidFill>
                  <a:srgbClr val="FF4B3E"/>
                </a:solidFill>
              </a:defRPr>
            </a:pPr>
            <a:r>
              <a:rPr sz="3225" b="1" i="0">
                <a:solidFill>
                  <a:srgbClr val="FF4B3E"/>
                </a:solidFill>
              </a:rPr>
              <a:t>Which marker works?</a:t>
            </a:r>
          </a:p>
        </p:txBody>
      </p:sp>
      <p:sp>
        <p:nvSpPr>
          <p:cNvPr id="4" name="friction-question">
            <a:extLst>
              <a:ext uri="{FF2B5EF4-FFF2-40B4-BE49-F238E27FC236}">
                <a16:creationId xmlns:a16="http://schemas.microsoft.com/office/drawing/2014/main" id="{477276D9-67BC-46D7-8C01-E242ABE94E13}"/>
              </a:ext>
            </a:extLst>
          </p:cNvPr>
          <p:cNvSpPr>
            <a:spLocks noGrp="1"/>
          </p:cNvSpPr>
          <p:nvPr/>
        </p:nvSpPr>
        <p:spPr>
          <a:xfrm>
            <a:off x="904875" y="4819650"/>
            <a:ext cx="6286500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2025" b="0" i="0">
                <a:solidFill>
                  <a:srgbClr val="A8A39B"/>
                </a:solidFill>
              </a:defRPr>
            </a:pPr>
            <a:r>
              <a:rPr sz="2025" b="0" i="0">
                <a:solidFill>
                  <a:srgbClr val="A8A39B"/>
                </a:solidFill>
              </a:rPr>
              <a:t>Where do I stand?</a:t>
            </a:r>
          </a:p>
        </p:txBody>
      </p:sp>
    </p:spTree>
    <p:extLst>
      <p:ext uri="{BB962C8B-B14F-4D97-AF65-F5344CB8AC3E}">
        <p14:creationId xmlns:p14="http://schemas.microsoft.com/office/powerpoint/2010/main" val="630615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iction-question">
            <a:extLst>
              <a:ext uri="{FF2B5EF4-FFF2-40B4-BE49-F238E27FC236}">
                <a16:creationId xmlns:a16="http://schemas.microsoft.com/office/drawing/2014/main" id="{5A58CC04-5355-4936-882E-7C2C4C68096A}"/>
              </a:ext>
            </a:extLst>
          </p:cNvPr>
          <p:cNvSpPr>
            <a:spLocks noGrp="1"/>
          </p:cNvSpPr>
          <p:nvPr/>
        </p:nvSpPr>
        <p:spPr>
          <a:xfrm>
            <a:off x="714375" y="876300"/>
            <a:ext cx="6286500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2325" b="0" i="0">
                <a:solidFill>
                  <a:srgbClr val="F7F3EC"/>
                </a:solidFill>
              </a:defRPr>
            </a:pPr>
            <a:r>
              <a:rPr sz="2325" b="0" i="0">
                <a:solidFill>
                  <a:srgbClr val="F7F3EC"/>
                </a:solidFill>
              </a:rPr>
              <a:t>Where do I put my card?</a:t>
            </a:r>
          </a:p>
        </p:txBody>
      </p:sp>
      <p:sp>
        <p:nvSpPr>
          <p:cNvPr id="2" name="friction-question">
            <a:extLst>
              <a:ext uri="{FF2B5EF4-FFF2-40B4-BE49-F238E27FC236}">
                <a16:creationId xmlns:a16="http://schemas.microsoft.com/office/drawing/2014/main" id="{4DBFF51A-6674-4B62-B648-BCFA8BCC49E8}"/>
              </a:ext>
            </a:extLst>
          </p:cNvPr>
          <p:cNvSpPr>
            <a:spLocks noGrp="1"/>
          </p:cNvSpPr>
          <p:nvPr/>
        </p:nvSpPr>
        <p:spPr>
          <a:xfrm>
            <a:off x="7905750" y="1466850"/>
            <a:ext cx="3952875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875" b="0" i="0">
                <a:solidFill>
                  <a:srgbClr val="A8A39B"/>
                </a:solidFill>
              </a:defRPr>
            </a:pPr>
            <a:r>
              <a:rPr sz="1875" b="0" i="0">
                <a:solidFill>
                  <a:srgbClr val="A8A39B"/>
                </a:solidFill>
              </a:rPr>
              <a:t>Who am I with?</a:t>
            </a:r>
          </a:p>
        </p:txBody>
      </p:sp>
      <p:sp>
        <p:nvSpPr>
          <p:cNvPr id="3" name="friction-question">
            <a:extLst>
              <a:ext uri="{FF2B5EF4-FFF2-40B4-BE49-F238E27FC236}">
                <a16:creationId xmlns:a16="http://schemas.microsoft.com/office/drawing/2014/main" id="{6FEDCFA4-1682-4129-9138-2678A801A65D}"/>
              </a:ext>
            </a:extLst>
          </p:cNvPr>
          <p:cNvSpPr>
            <a:spLocks noGrp="1"/>
          </p:cNvSpPr>
          <p:nvPr/>
        </p:nvSpPr>
        <p:spPr>
          <a:xfrm>
            <a:off x="4000500" y="2781300"/>
            <a:ext cx="6286500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3225" b="1" i="0">
                <a:solidFill>
                  <a:srgbClr val="FF4B3E"/>
                </a:solidFill>
              </a:defRPr>
            </a:pPr>
            <a:r>
              <a:rPr sz="3225" b="1" i="0">
                <a:solidFill>
                  <a:srgbClr val="FF4B3E"/>
                </a:solidFill>
              </a:rPr>
              <a:t>Which marker works?</a:t>
            </a:r>
          </a:p>
        </p:txBody>
      </p:sp>
      <p:sp>
        <p:nvSpPr>
          <p:cNvPr id="4" name="friction-question">
            <a:extLst>
              <a:ext uri="{FF2B5EF4-FFF2-40B4-BE49-F238E27FC236}">
                <a16:creationId xmlns:a16="http://schemas.microsoft.com/office/drawing/2014/main" id="{6A0BF23B-BE9A-4742-90EF-F801E0FFC22C}"/>
              </a:ext>
            </a:extLst>
          </p:cNvPr>
          <p:cNvSpPr>
            <a:spLocks noGrp="1"/>
          </p:cNvSpPr>
          <p:nvPr/>
        </p:nvSpPr>
        <p:spPr>
          <a:xfrm>
            <a:off x="904875" y="4819650"/>
            <a:ext cx="6286500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2025" b="0" i="0">
                <a:solidFill>
                  <a:srgbClr val="A8A39B"/>
                </a:solidFill>
              </a:defRPr>
            </a:pPr>
            <a:r>
              <a:rPr sz="2025" b="0" i="0">
                <a:solidFill>
                  <a:srgbClr val="A8A39B"/>
                </a:solidFill>
              </a:rPr>
              <a:t>Where do I stand?</a:t>
            </a:r>
          </a:p>
        </p:txBody>
      </p:sp>
      <p:sp>
        <p:nvSpPr>
          <p:cNvPr id="5" name="friction-question">
            <a:extLst>
              <a:ext uri="{FF2B5EF4-FFF2-40B4-BE49-F238E27FC236}">
                <a16:creationId xmlns:a16="http://schemas.microsoft.com/office/drawing/2014/main" id="{71ECE5C6-3E33-42C0-B6EF-AC9303495241}"/>
              </a:ext>
            </a:extLst>
          </p:cNvPr>
          <p:cNvSpPr>
            <a:spLocks noGrp="1"/>
          </p:cNvSpPr>
          <p:nvPr/>
        </p:nvSpPr>
        <p:spPr>
          <a:xfrm>
            <a:off x="7353300" y="4286250"/>
            <a:ext cx="4505325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2925" b="0" i="0">
                <a:solidFill>
                  <a:srgbClr val="F7F3EC"/>
                </a:solidFill>
              </a:defRPr>
            </a:pPr>
            <a:r>
              <a:rPr sz="2925" b="0" i="0">
                <a:solidFill>
                  <a:srgbClr val="F7F3EC"/>
                </a:solidFill>
              </a:rPr>
              <a:t>Can I borrow tape?</a:t>
            </a:r>
          </a:p>
        </p:txBody>
      </p:sp>
      <p:sp>
        <p:nvSpPr>
          <p:cNvPr id="6" name="friction-question">
            <a:extLst>
              <a:ext uri="{FF2B5EF4-FFF2-40B4-BE49-F238E27FC236}">
                <a16:creationId xmlns:a16="http://schemas.microsoft.com/office/drawing/2014/main" id="{2EDD682F-3D05-4D48-B5E7-A849AE159237}"/>
              </a:ext>
            </a:extLst>
          </p:cNvPr>
          <p:cNvSpPr>
            <a:spLocks noGrp="1"/>
          </p:cNvSpPr>
          <p:nvPr/>
        </p:nvSpPr>
        <p:spPr>
          <a:xfrm>
            <a:off x="2733675" y="5734050"/>
            <a:ext cx="6286500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800" b="0" i="0">
                <a:solidFill>
                  <a:srgbClr val="F5C84C"/>
                </a:solidFill>
              </a:defRPr>
            </a:pPr>
            <a:r>
              <a:rPr sz="1800" b="0" i="0">
                <a:solidFill>
                  <a:srgbClr val="F5C84C"/>
                </a:solidFill>
              </a:rPr>
              <a:t>Can I use the bathroom?</a:t>
            </a:r>
          </a:p>
        </p:txBody>
      </p:sp>
      <p:sp>
        <p:nvSpPr>
          <p:cNvPr id="7" name="friction-question">
            <a:extLst>
              <a:ext uri="{FF2B5EF4-FFF2-40B4-BE49-F238E27FC236}">
                <a16:creationId xmlns:a16="http://schemas.microsoft.com/office/drawing/2014/main" id="{928980B6-6A7C-4AC5-9885-B953A82FE4A5}"/>
              </a:ext>
            </a:extLst>
          </p:cNvPr>
          <p:cNvSpPr>
            <a:spLocks noGrp="1"/>
          </p:cNvSpPr>
          <p:nvPr/>
        </p:nvSpPr>
        <p:spPr>
          <a:xfrm>
            <a:off x="8620125" y="590550"/>
            <a:ext cx="3238500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3825" b="1" i="0">
                <a:solidFill>
                  <a:srgbClr val="FF4B3E"/>
                </a:solidFill>
              </a:defRPr>
            </a:pPr>
            <a:r>
              <a:rPr sz="3825" b="1" i="0">
                <a:solidFill>
                  <a:srgbClr val="FF4B3E"/>
                </a:solidFill>
              </a:rPr>
              <a:t>Are we done?</a:t>
            </a:r>
          </a:p>
        </p:txBody>
      </p:sp>
      <p:sp>
        <p:nvSpPr>
          <p:cNvPr id="8" name="friction-question">
            <a:extLst>
              <a:ext uri="{FF2B5EF4-FFF2-40B4-BE49-F238E27FC236}">
                <a16:creationId xmlns:a16="http://schemas.microsoft.com/office/drawing/2014/main" id="{A04917A9-3E6A-4D40-BB38-EDE96003A01B}"/>
              </a:ext>
            </a:extLst>
          </p:cNvPr>
          <p:cNvSpPr>
            <a:spLocks noGrp="1"/>
          </p:cNvSpPr>
          <p:nvPr/>
        </p:nvSpPr>
        <p:spPr>
          <a:xfrm>
            <a:off x="857250" y="3524250"/>
            <a:ext cx="6286500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2850" b="0" i="0">
                <a:solidFill>
                  <a:srgbClr val="F7F3EC"/>
                </a:solidFill>
              </a:defRPr>
            </a:pPr>
            <a:r>
              <a:rPr sz="2850" b="0" i="0">
                <a:solidFill>
                  <a:srgbClr val="F7F3EC"/>
                </a:solidFill>
              </a:rPr>
              <a:t>What are we supposed to do?</a:t>
            </a:r>
          </a:p>
        </p:txBody>
      </p:sp>
    </p:spTree>
    <p:extLst>
      <p:ext uri="{BB962C8B-B14F-4D97-AF65-F5344CB8AC3E}">
        <p14:creationId xmlns:p14="http://schemas.microsoft.com/office/powerpoint/2010/main" val="429012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iction-question">
            <a:extLst>
              <a:ext uri="{FF2B5EF4-FFF2-40B4-BE49-F238E27FC236}">
                <a16:creationId xmlns:a16="http://schemas.microsoft.com/office/drawing/2014/main" id="{2D364DA2-D00F-46CA-A8AA-1CF36BAD401A}"/>
              </a:ext>
            </a:extLst>
          </p:cNvPr>
          <p:cNvSpPr>
            <a:spLocks noGrp="1"/>
          </p:cNvSpPr>
          <p:nvPr/>
        </p:nvSpPr>
        <p:spPr>
          <a:xfrm>
            <a:off x="714375" y="876300"/>
            <a:ext cx="6286500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2325" b="0" i="0">
                <a:solidFill>
                  <a:srgbClr val="F7F3EC"/>
                </a:solidFill>
              </a:defRPr>
            </a:pPr>
            <a:r>
              <a:rPr sz="2325" b="0" i="0">
                <a:solidFill>
                  <a:srgbClr val="F7F3EC"/>
                </a:solidFill>
              </a:rPr>
              <a:t>Where do I put my card?</a:t>
            </a:r>
          </a:p>
        </p:txBody>
      </p:sp>
      <p:sp>
        <p:nvSpPr>
          <p:cNvPr id="2" name="friction-question">
            <a:extLst>
              <a:ext uri="{FF2B5EF4-FFF2-40B4-BE49-F238E27FC236}">
                <a16:creationId xmlns:a16="http://schemas.microsoft.com/office/drawing/2014/main" id="{561A6C59-5F02-46F5-80C6-CB9430B69534}"/>
              </a:ext>
            </a:extLst>
          </p:cNvPr>
          <p:cNvSpPr>
            <a:spLocks noGrp="1"/>
          </p:cNvSpPr>
          <p:nvPr/>
        </p:nvSpPr>
        <p:spPr>
          <a:xfrm>
            <a:off x="7905750" y="1466850"/>
            <a:ext cx="3952875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875" b="0" i="0">
                <a:solidFill>
                  <a:srgbClr val="A8A39B"/>
                </a:solidFill>
              </a:defRPr>
            </a:pPr>
            <a:r>
              <a:rPr sz="1875" b="0" i="0">
                <a:solidFill>
                  <a:srgbClr val="A8A39B"/>
                </a:solidFill>
              </a:rPr>
              <a:t>Who am I with?</a:t>
            </a:r>
          </a:p>
        </p:txBody>
      </p:sp>
      <p:sp>
        <p:nvSpPr>
          <p:cNvPr id="3" name="friction-question">
            <a:extLst>
              <a:ext uri="{FF2B5EF4-FFF2-40B4-BE49-F238E27FC236}">
                <a16:creationId xmlns:a16="http://schemas.microsoft.com/office/drawing/2014/main" id="{053817B3-E32D-4860-84F8-7D06E7E11885}"/>
              </a:ext>
            </a:extLst>
          </p:cNvPr>
          <p:cNvSpPr>
            <a:spLocks noGrp="1"/>
          </p:cNvSpPr>
          <p:nvPr/>
        </p:nvSpPr>
        <p:spPr>
          <a:xfrm>
            <a:off x="4000500" y="2781300"/>
            <a:ext cx="6286500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3225" b="1" i="0">
                <a:solidFill>
                  <a:srgbClr val="FF4B3E"/>
                </a:solidFill>
              </a:defRPr>
            </a:pPr>
            <a:r>
              <a:rPr sz="3225" b="1" i="0">
                <a:solidFill>
                  <a:srgbClr val="FF4B3E"/>
                </a:solidFill>
              </a:rPr>
              <a:t>Which marker works?</a:t>
            </a:r>
          </a:p>
        </p:txBody>
      </p:sp>
      <p:sp>
        <p:nvSpPr>
          <p:cNvPr id="4" name="friction-question">
            <a:extLst>
              <a:ext uri="{FF2B5EF4-FFF2-40B4-BE49-F238E27FC236}">
                <a16:creationId xmlns:a16="http://schemas.microsoft.com/office/drawing/2014/main" id="{E8C00FD5-1CBD-4456-8099-8899FB70E2DC}"/>
              </a:ext>
            </a:extLst>
          </p:cNvPr>
          <p:cNvSpPr>
            <a:spLocks noGrp="1"/>
          </p:cNvSpPr>
          <p:nvPr/>
        </p:nvSpPr>
        <p:spPr>
          <a:xfrm>
            <a:off x="904875" y="4819650"/>
            <a:ext cx="6286500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2025" b="0" i="0">
                <a:solidFill>
                  <a:srgbClr val="A8A39B"/>
                </a:solidFill>
              </a:defRPr>
            </a:pPr>
            <a:r>
              <a:rPr sz="2025" b="0" i="0">
                <a:solidFill>
                  <a:srgbClr val="A8A39B"/>
                </a:solidFill>
              </a:rPr>
              <a:t>Where do I stand?</a:t>
            </a:r>
          </a:p>
        </p:txBody>
      </p:sp>
      <p:sp>
        <p:nvSpPr>
          <p:cNvPr id="5" name="friction-question">
            <a:extLst>
              <a:ext uri="{FF2B5EF4-FFF2-40B4-BE49-F238E27FC236}">
                <a16:creationId xmlns:a16="http://schemas.microsoft.com/office/drawing/2014/main" id="{3CCF7224-6476-4BB3-B406-133C25222176}"/>
              </a:ext>
            </a:extLst>
          </p:cNvPr>
          <p:cNvSpPr>
            <a:spLocks noGrp="1"/>
          </p:cNvSpPr>
          <p:nvPr/>
        </p:nvSpPr>
        <p:spPr>
          <a:xfrm>
            <a:off x="7353300" y="4286250"/>
            <a:ext cx="4505325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2925" b="0" i="0">
                <a:solidFill>
                  <a:srgbClr val="F7F3EC"/>
                </a:solidFill>
              </a:defRPr>
            </a:pPr>
            <a:r>
              <a:rPr sz="2925" b="0" i="0">
                <a:solidFill>
                  <a:srgbClr val="F7F3EC"/>
                </a:solidFill>
              </a:rPr>
              <a:t>Can I borrow tape?</a:t>
            </a:r>
          </a:p>
        </p:txBody>
      </p:sp>
      <p:sp>
        <p:nvSpPr>
          <p:cNvPr id="6" name="friction-question">
            <a:extLst>
              <a:ext uri="{FF2B5EF4-FFF2-40B4-BE49-F238E27FC236}">
                <a16:creationId xmlns:a16="http://schemas.microsoft.com/office/drawing/2014/main" id="{1E2BA31D-C157-478A-A86F-6048C11A9E50}"/>
              </a:ext>
            </a:extLst>
          </p:cNvPr>
          <p:cNvSpPr>
            <a:spLocks noGrp="1"/>
          </p:cNvSpPr>
          <p:nvPr/>
        </p:nvSpPr>
        <p:spPr>
          <a:xfrm>
            <a:off x="2733675" y="5734050"/>
            <a:ext cx="6286500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1800" b="0" i="0">
                <a:solidFill>
                  <a:srgbClr val="F5C84C"/>
                </a:solidFill>
              </a:defRPr>
            </a:pPr>
            <a:r>
              <a:rPr sz="1800" b="0" i="0">
                <a:solidFill>
                  <a:srgbClr val="F5C84C"/>
                </a:solidFill>
              </a:rPr>
              <a:t>Can I use the bathroom?</a:t>
            </a:r>
          </a:p>
        </p:txBody>
      </p:sp>
      <p:sp>
        <p:nvSpPr>
          <p:cNvPr id="7" name="friction-question">
            <a:extLst>
              <a:ext uri="{FF2B5EF4-FFF2-40B4-BE49-F238E27FC236}">
                <a16:creationId xmlns:a16="http://schemas.microsoft.com/office/drawing/2014/main" id="{8CDC7635-D578-4319-84AA-B68E1C311C20}"/>
              </a:ext>
            </a:extLst>
          </p:cNvPr>
          <p:cNvSpPr>
            <a:spLocks noGrp="1"/>
          </p:cNvSpPr>
          <p:nvPr/>
        </p:nvSpPr>
        <p:spPr>
          <a:xfrm>
            <a:off x="8620125" y="590550"/>
            <a:ext cx="3238500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3825" b="1" i="0">
                <a:solidFill>
                  <a:srgbClr val="FF4B3E"/>
                </a:solidFill>
              </a:defRPr>
            </a:pPr>
            <a:r>
              <a:rPr sz="3825" b="1" i="0">
                <a:solidFill>
                  <a:srgbClr val="FF4B3E"/>
                </a:solidFill>
              </a:rPr>
              <a:t>Are we done?</a:t>
            </a:r>
          </a:p>
        </p:txBody>
      </p:sp>
      <p:sp>
        <p:nvSpPr>
          <p:cNvPr id="8" name="friction-question">
            <a:extLst>
              <a:ext uri="{FF2B5EF4-FFF2-40B4-BE49-F238E27FC236}">
                <a16:creationId xmlns:a16="http://schemas.microsoft.com/office/drawing/2014/main" id="{D133A23D-5858-4905-8476-C5FAE32D953D}"/>
              </a:ext>
            </a:extLst>
          </p:cNvPr>
          <p:cNvSpPr>
            <a:spLocks noGrp="1"/>
          </p:cNvSpPr>
          <p:nvPr/>
        </p:nvSpPr>
        <p:spPr>
          <a:xfrm>
            <a:off x="857250" y="3524250"/>
            <a:ext cx="6286500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2850" b="0" i="0">
                <a:solidFill>
                  <a:srgbClr val="F7F3EC"/>
                </a:solidFill>
              </a:defRPr>
            </a:pPr>
            <a:r>
              <a:rPr sz="2850" b="0" i="0">
                <a:solidFill>
                  <a:srgbClr val="F7F3EC"/>
                </a:solidFill>
              </a:rPr>
              <a:t>What are we supposed to do?</a:t>
            </a:r>
          </a:p>
        </p:txBody>
      </p:sp>
      <p:sp>
        <p:nvSpPr>
          <p:cNvPr id="9" name="friction-question">
            <a:extLst>
              <a:ext uri="{FF2B5EF4-FFF2-40B4-BE49-F238E27FC236}">
                <a16:creationId xmlns:a16="http://schemas.microsoft.com/office/drawing/2014/main" id="{F7949A4D-7B7F-4E8D-941E-A551F4820988}"/>
              </a:ext>
            </a:extLst>
          </p:cNvPr>
          <p:cNvSpPr>
            <a:spLocks noGrp="1"/>
          </p:cNvSpPr>
          <p:nvPr/>
        </p:nvSpPr>
        <p:spPr>
          <a:xfrm>
            <a:off x="7905750" y="5476875"/>
            <a:ext cx="3952875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2025" b="0" i="0">
                <a:solidFill>
                  <a:srgbClr val="A8A39B"/>
                </a:solidFill>
              </a:defRPr>
            </a:pPr>
            <a:r>
              <a:rPr sz="2025" b="0" i="0">
                <a:solidFill>
                  <a:srgbClr val="A8A39B"/>
                </a:solidFill>
              </a:rPr>
              <a:t>Where’s the eraser?</a:t>
            </a:r>
          </a:p>
        </p:txBody>
      </p:sp>
      <p:sp>
        <p:nvSpPr>
          <p:cNvPr id="10" name="friction-question">
            <a:extLst>
              <a:ext uri="{FF2B5EF4-FFF2-40B4-BE49-F238E27FC236}">
                <a16:creationId xmlns:a16="http://schemas.microsoft.com/office/drawing/2014/main" id="{51BCE1BC-F1B2-4BCD-B2E9-5246CEE48A2A}"/>
              </a:ext>
            </a:extLst>
          </p:cNvPr>
          <p:cNvSpPr>
            <a:spLocks noGrp="1"/>
          </p:cNvSpPr>
          <p:nvPr/>
        </p:nvSpPr>
        <p:spPr>
          <a:xfrm>
            <a:off x="4686300" y="1000125"/>
            <a:ext cx="6286500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2325" b="0" i="0">
                <a:solidFill>
                  <a:srgbClr val="F7F3EC"/>
                </a:solidFill>
              </a:defRPr>
            </a:pPr>
            <a:r>
              <a:rPr sz="2325" b="0" i="0">
                <a:solidFill>
                  <a:srgbClr val="F7F3EC"/>
                </a:solidFill>
              </a:rPr>
              <a:t>Wait… what group was I in?</a:t>
            </a:r>
          </a:p>
        </p:txBody>
      </p:sp>
      <p:sp>
        <p:nvSpPr>
          <p:cNvPr id="11" name="friction-question">
            <a:extLst>
              <a:ext uri="{FF2B5EF4-FFF2-40B4-BE49-F238E27FC236}">
                <a16:creationId xmlns:a16="http://schemas.microsoft.com/office/drawing/2014/main" id="{CA3108E8-8BC4-4984-8780-77D90F8DF7EC}"/>
              </a:ext>
            </a:extLst>
          </p:cNvPr>
          <p:cNvSpPr>
            <a:spLocks noGrp="1"/>
          </p:cNvSpPr>
          <p:nvPr/>
        </p:nvSpPr>
        <p:spPr>
          <a:xfrm>
            <a:off x="10477500" y="3067050"/>
            <a:ext cx="1381125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2100" b="0" i="0">
                <a:solidFill>
                  <a:srgbClr val="FF4B3E"/>
                </a:solidFill>
              </a:defRPr>
            </a:pPr>
            <a:r>
              <a:rPr sz="2100" b="0" i="0">
                <a:solidFill>
                  <a:srgbClr val="FF4B3E"/>
                </a:solidFill>
              </a:rPr>
              <a:t>Can I…</a:t>
            </a:r>
          </a:p>
        </p:txBody>
      </p:sp>
      <p:sp>
        <p:nvSpPr>
          <p:cNvPr id="12" name="friction-question">
            <a:extLst>
              <a:ext uri="{FF2B5EF4-FFF2-40B4-BE49-F238E27FC236}">
                <a16:creationId xmlns:a16="http://schemas.microsoft.com/office/drawing/2014/main" id="{0C2FCE66-A02B-4DDA-A7CE-D1E287E3A280}"/>
              </a:ext>
            </a:extLst>
          </p:cNvPr>
          <p:cNvSpPr>
            <a:spLocks noGrp="1"/>
          </p:cNvSpPr>
          <p:nvPr/>
        </p:nvSpPr>
        <p:spPr>
          <a:xfrm>
            <a:off x="5305425" y="4953000"/>
            <a:ext cx="6286500" cy="7143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l">
              <a:defRPr sz="4050" b="1" i="0">
                <a:solidFill>
                  <a:srgbClr val="F7F3EC"/>
                </a:solidFill>
              </a:defRPr>
            </a:pPr>
            <a:r>
              <a:rPr sz="4050" b="1" i="0">
                <a:solidFill>
                  <a:srgbClr val="F7F3EC"/>
                </a:solidFill>
              </a:rPr>
              <a:t>Can I…</a:t>
            </a:r>
          </a:p>
        </p:txBody>
      </p:sp>
    </p:spTree>
    <p:extLst>
      <p:ext uri="{BB962C8B-B14F-4D97-AF65-F5344CB8AC3E}">
        <p14:creationId xmlns:p14="http://schemas.microsoft.com/office/powerpoint/2010/main" val="1021665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-statement">
            <a:extLst>
              <a:ext uri="{FF2B5EF4-FFF2-40B4-BE49-F238E27FC236}">
                <a16:creationId xmlns:a16="http://schemas.microsoft.com/office/drawing/2014/main" id="{80DFC316-6556-45BC-A5BE-5A5F77BFDB11}"/>
              </a:ext>
            </a:extLst>
          </p:cNvPr>
          <p:cNvSpPr>
            <a:spLocks noGrp="1"/>
          </p:cNvSpPr>
          <p:nvPr/>
        </p:nvSpPr>
        <p:spPr>
          <a:xfrm>
            <a:off x="952500" y="2286000"/>
            <a:ext cx="10287000" cy="22860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algn="ctr">
              <a:defRPr sz="4800" b="1" i="0">
                <a:solidFill>
                  <a:srgbClr val="F7F3EC"/>
                </a:solidFill>
              </a:defRPr>
            </a:pPr>
            <a:r>
              <a:rPr sz="4800" b="1" i="0">
                <a:solidFill>
                  <a:srgbClr val="F7F3EC"/>
                </a:solidFill>
              </a:rPr>
              <a:t>None of those questions</a:t>
            </a:r>
          </a:p>
          <a:p>
            <a:pPr algn="ctr">
              <a:defRPr sz="4800" b="1" i="0">
                <a:solidFill>
                  <a:srgbClr val="F7F3EC"/>
                </a:solidFill>
              </a:defRPr>
            </a:pPr>
            <a:r>
              <a:rPr sz="4800" b="1" i="0">
                <a:solidFill>
                  <a:srgbClr val="F7F3EC"/>
                </a:solidFill>
              </a:rPr>
              <a:t>improve student thinking.</a:t>
            </a:r>
          </a:p>
        </p:txBody>
      </p:sp>
    </p:spTree>
    <p:extLst>
      <p:ext uri="{BB962C8B-B14F-4D97-AF65-F5344CB8AC3E}">
        <p14:creationId xmlns:p14="http://schemas.microsoft.com/office/powerpoint/2010/main" val="251872340"/>
      </p:ext>
    </p:extLst>
  </p:cSld>
  <p:clrMapOvr>
    <a:masterClrMapping/>
  </p:clrMapOvr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10042</TotalTime>
  <Words>1539</Words>
  <Application>Microsoft Macintosh PowerPoint</Application>
  <DocSecurity>0</DocSecurity>
  <PresentationFormat>Widescreen</PresentationFormat>
  <Paragraphs>206</Paragraphs>
  <Slides>59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Arial Black</vt:lpstr>
      <vt:lpstr>Boucherie Block</vt:lpstr>
      <vt:lpstr>Calibri</vt:lpstr>
      <vt:lpstr>ChatGPT</vt:lpstr>
      <vt:lpstr>Building Thinking Classrooms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Walnut Exporter</dc:creator>
  <cp:lastModifiedBy>Jared Sliger</cp:lastModifiedBy>
  <cp:revision>5</cp:revision>
  <dcterms:created xsi:type="dcterms:W3CDTF">2026-06-27T00:04:30Z</dcterms:created>
  <dcterms:modified xsi:type="dcterms:W3CDTF">2026-07-04T19:33:20Z</dcterms:modified>
</cp:coreProperties>
</file>