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lligraffitti" panose="02000000000000000000" pitchFamily="2" charset="0"/>
      <p:regular r:id="rId17"/>
    </p:embeddedFont>
    <p:embeddedFont>
      <p:font typeface="Comic Sans MS" panose="030F0902030302020204" pitchFamily="66" charset="0"/>
      <p:regular r:id="rId18"/>
    </p:embeddedFont>
    <p:embeddedFont>
      <p:font typeface="Didact Gothic" pitchFamily="2" charset="0"/>
      <p:regular r:id="rId19"/>
    </p:embeddedFont>
    <p:embeddedFont>
      <p:font typeface="Righteous" panose="02010506000000020000" pitchFamily="2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>
      <p:cViewPr varScale="1">
        <p:scale>
          <a:sx n="144" d="100"/>
          <a:sy n="144" d="100"/>
        </p:scale>
        <p:origin x="72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a62b87a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ea62b87a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Janel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a62b87a4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ea62b87a4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Janel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ee5471c3f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ee5471c3f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e31c54931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e31c54931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Janel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ea4da8dc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ea4da8dc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e31c5493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e31c5493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31c54931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31c54931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Janel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a573316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ea573316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e31c54931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e31c54931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eeab4a8c2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eeab4a8c2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31c54931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e31c54931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Janel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ee5bf9fa48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ee5bf9fa48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Janel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e31c54931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e31c54931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start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Janel do rest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2703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5200"/>
              <a:buFont typeface="Didact Gothic"/>
              <a:buNone/>
              <a:defRPr sz="5200" b="1">
                <a:solidFill>
                  <a:srgbClr val="6D9EEB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5200"/>
              <a:buFont typeface="Didact Gothic"/>
              <a:buNone/>
              <a:defRPr sz="5200" b="1">
                <a:solidFill>
                  <a:srgbClr val="6D9EEB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5200"/>
              <a:buFont typeface="Didact Gothic"/>
              <a:buNone/>
              <a:defRPr sz="5200" b="1">
                <a:solidFill>
                  <a:srgbClr val="6D9EEB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5200"/>
              <a:buFont typeface="Didact Gothic"/>
              <a:buNone/>
              <a:defRPr sz="5200" b="1">
                <a:solidFill>
                  <a:srgbClr val="6D9EEB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5200"/>
              <a:buFont typeface="Didact Gothic"/>
              <a:buNone/>
              <a:defRPr sz="5200" b="1">
                <a:solidFill>
                  <a:srgbClr val="6D9EEB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5200"/>
              <a:buFont typeface="Didact Gothic"/>
              <a:buNone/>
              <a:defRPr sz="5200" b="1">
                <a:solidFill>
                  <a:srgbClr val="6D9EEB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5200"/>
              <a:buFont typeface="Didact Gothic"/>
              <a:buNone/>
              <a:defRPr sz="5200" b="1">
                <a:solidFill>
                  <a:srgbClr val="6D9EEB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5200"/>
              <a:buFont typeface="Didact Gothic"/>
              <a:buNone/>
              <a:defRPr sz="5200" b="1">
                <a:solidFill>
                  <a:srgbClr val="6D9EEB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5200"/>
              <a:buFont typeface="Didact Gothic"/>
              <a:buNone/>
              <a:defRPr sz="5200" b="1">
                <a:solidFill>
                  <a:srgbClr val="6D9EEB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3735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72657" y="2452175"/>
            <a:ext cx="1446624" cy="15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584" y="2452171"/>
            <a:ext cx="1177800" cy="1262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12000"/>
              <a:buFont typeface="Righteous"/>
              <a:buNone/>
              <a:defRPr sz="120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12000"/>
              <a:buFont typeface="Righteous"/>
              <a:buNone/>
              <a:defRPr sz="120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12000"/>
              <a:buFont typeface="Righteous"/>
              <a:buNone/>
              <a:defRPr sz="120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12000"/>
              <a:buFont typeface="Righteous"/>
              <a:buNone/>
              <a:defRPr sz="120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12000"/>
              <a:buFont typeface="Righteous"/>
              <a:buNone/>
              <a:defRPr sz="120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12000"/>
              <a:buFont typeface="Righteous"/>
              <a:buNone/>
              <a:defRPr sz="120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12000"/>
              <a:buFont typeface="Righteous"/>
              <a:buNone/>
              <a:defRPr sz="120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12000"/>
              <a:buFont typeface="Righteous"/>
              <a:buNone/>
              <a:defRPr sz="120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12000"/>
              <a:buFont typeface="Righteous"/>
              <a:buNone/>
              <a:defRPr sz="120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28343"/>
            <a:ext cx="640850" cy="6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760" y="4547093"/>
            <a:ext cx="548700" cy="588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1"/>
          <p:cNvCxnSpPr/>
          <p:nvPr/>
        </p:nvCxnSpPr>
        <p:spPr>
          <a:xfrm rot="10800000" flipH="1">
            <a:off x="640850" y="4841305"/>
            <a:ext cx="7944000" cy="315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28343"/>
            <a:ext cx="640850" cy="6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760" y="4547093"/>
            <a:ext cx="548700" cy="588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3"/>
          <p:cNvCxnSpPr/>
          <p:nvPr/>
        </p:nvCxnSpPr>
        <p:spPr>
          <a:xfrm rot="10800000" flipH="1">
            <a:off x="640850" y="4841305"/>
            <a:ext cx="7944000" cy="315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864275"/>
            <a:ext cx="8520600" cy="37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28343"/>
            <a:ext cx="640850" cy="6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760" y="4547093"/>
            <a:ext cx="548700" cy="5883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26" name="Google Shape;26;p4"/>
          <p:cNvCxnSpPr>
            <a:stCxn id="24" idx="3"/>
            <a:endCxn id="25" idx="2"/>
          </p:cNvCxnSpPr>
          <p:nvPr/>
        </p:nvCxnSpPr>
        <p:spPr>
          <a:xfrm rot="10800000" flipH="1">
            <a:off x="640850" y="4841305"/>
            <a:ext cx="7944000" cy="315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○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■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●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○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■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●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○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■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○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■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●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○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■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●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○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■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28343"/>
            <a:ext cx="640850" cy="6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760" y="4547093"/>
            <a:ext cx="548700" cy="5883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34" name="Google Shape;34;p5"/>
          <p:cNvCxnSpPr/>
          <p:nvPr/>
        </p:nvCxnSpPr>
        <p:spPr>
          <a:xfrm rot="10800000" flipH="1">
            <a:off x="640850" y="4841305"/>
            <a:ext cx="7944000" cy="315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28343"/>
            <a:ext cx="640850" cy="6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760" y="4547093"/>
            <a:ext cx="548700" cy="588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6"/>
          <p:cNvCxnSpPr/>
          <p:nvPr/>
        </p:nvCxnSpPr>
        <p:spPr>
          <a:xfrm rot="10800000" flipH="1">
            <a:off x="640850" y="4841305"/>
            <a:ext cx="7944000" cy="315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400"/>
              <a:buFont typeface="Righteous"/>
              <a:buNone/>
              <a:defRPr sz="24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400"/>
              <a:buFont typeface="Righteous"/>
              <a:buNone/>
              <a:defRPr sz="24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400"/>
              <a:buFont typeface="Righteous"/>
              <a:buNone/>
              <a:defRPr sz="24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400"/>
              <a:buFont typeface="Righteous"/>
              <a:buNone/>
              <a:defRPr sz="24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400"/>
              <a:buFont typeface="Righteous"/>
              <a:buNone/>
              <a:defRPr sz="24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400"/>
              <a:buFont typeface="Righteous"/>
              <a:buNone/>
              <a:defRPr sz="24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400"/>
              <a:buFont typeface="Righteous"/>
              <a:buNone/>
              <a:defRPr sz="24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400"/>
              <a:buFont typeface="Righteous"/>
              <a:buNone/>
              <a:defRPr sz="24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400"/>
              <a:buFont typeface="Righteous"/>
              <a:buNone/>
              <a:defRPr sz="24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Didact Gothic"/>
              <a:buChar char="●"/>
              <a:defRPr sz="1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Didact Gothic"/>
              <a:buChar char="○"/>
              <a:defRPr sz="1200"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Didact Gothic"/>
              <a:buChar char="■"/>
              <a:defRPr sz="1200"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Didact Gothic"/>
              <a:buChar char="●"/>
              <a:defRPr sz="1200"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Didact Gothic"/>
              <a:buChar char="○"/>
              <a:defRPr sz="1200"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Didact Gothic"/>
              <a:buChar char="■"/>
              <a:defRPr sz="1200"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Didact Gothic"/>
              <a:buChar char="●"/>
              <a:defRPr sz="1200"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Didact Gothic"/>
              <a:buChar char="○"/>
              <a:defRPr sz="1200"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Didact Gothic"/>
              <a:buChar char="■"/>
              <a:defRPr sz="12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28343"/>
            <a:ext cx="640850" cy="6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760" y="4547093"/>
            <a:ext cx="548700" cy="588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7"/>
          <p:cNvCxnSpPr/>
          <p:nvPr/>
        </p:nvCxnSpPr>
        <p:spPr>
          <a:xfrm rot="10800000" flipH="1">
            <a:off x="640850" y="4841305"/>
            <a:ext cx="7944000" cy="315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800"/>
              <a:buFont typeface="Righteous"/>
              <a:buNone/>
              <a:defRPr sz="4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800"/>
              <a:buFont typeface="Righteous"/>
              <a:buNone/>
              <a:defRPr sz="4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800"/>
              <a:buFont typeface="Righteous"/>
              <a:buNone/>
              <a:defRPr sz="4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800"/>
              <a:buFont typeface="Righteous"/>
              <a:buNone/>
              <a:defRPr sz="4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800"/>
              <a:buFont typeface="Righteous"/>
              <a:buNone/>
              <a:defRPr sz="4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800"/>
              <a:buFont typeface="Righteous"/>
              <a:buNone/>
              <a:defRPr sz="4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800"/>
              <a:buFont typeface="Righteous"/>
              <a:buNone/>
              <a:defRPr sz="4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800"/>
              <a:buFont typeface="Righteous"/>
              <a:buNone/>
              <a:defRPr sz="4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800"/>
              <a:buFont typeface="Righteous"/>
              <a:buNone/>
              <a:defRPr sz="4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" name="Google Shape;5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28343"/>
            <a:ext cx="640850" cy="6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760" y="4547093"/>
            <a:ext cx="548700" cy="588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8"/>
          <p:cNvCxnSpPr/>
          <p:nvPr/>
        </p:nvCxnSpPr>
        <p:spPr>
          <a:xfrm rot="10800000" flipH="1">
            <a:off x="640850" y="4841305"/>
            <a:ext cx="7944000" cy="315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200"/>
              <a:buFont typeface="Righteous"/>
              <a:buNone/>
              <a:defRPr sz="42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200"/>
              <a:buFont typeface="Righteous"/>
              <a:buNone/>
              <a:defRPr sz="42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200"/>
              <a:buFont typeface="Righteous"/>
              <a:buNone/>
              <a:defRPr sz="42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200"/>
              <a:buFont typeface="Righteous"/>
              <a:buNone/>
              <a:defRPr sz="42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200"/>
              <a:buFont typeface="Righteous"/>
              <a:buNone/>
              <a:defRPr sz="42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200"/>
              <a:buFont typeface="Righteous"/>
              <a:buNone/>
              <a:defRPr sz="42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200"/>
              <a:buFont typeface="Righteous"/>
              <a:buNone/>
              <a:defRPr sz="42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200"/>
              <a:buFont typeface="Righteous"/>
              <a:buNone/>
              <a:defRPr sz="42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4200"/>
              <a:buFont typeface="Righteous"/>
              <a:buNone/>
              <a:defRPr sz="42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idact Gothic"/>
              <a:buNone/>
              <a:defRPr sz="2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idact Gothic"/>
              <a:buNone/>
              <a:defRPr sz="2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idact Gothic"/>
              <a:buNone/>
              <a:defRPr sz="2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idact Gothic"/>
              <a:buNone/>
              <a:defRPr sz="2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idact Gothic"/>
              <a:buNone/>
              <a:defRPr sz="2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idact Gothic"/>
              <a:buNone/>
              <a:defRPr sz="2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idact Gothic"/>
              <a:buNone/>
              <a:defRPr sz="2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idact Gothic"/>
              <a:buNone/>
              <a:defRPr sz="2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idact Gothic"/>
              <a:buNone/>
              <a:defRPr sz="2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595308" y="-13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28343"/>
            <a:ext cx="640850" cy="6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760" y="4547093"/>
            <a:ext cx="548700" cy="58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28343"/>
            <a:ext cx="640850" cy="6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760" y="4547093"/>
            <a:ext cx="548700" cy="588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10"/>
          <p:cNvCxnSpPr/>
          <p:nvPr/>
        </p:nvCxnSpPr>
        <p:spPr>
          <a:xfrm rot="10800000" flipH="1">
            <a:off x="640850" y="4841305"/>
            <a:ext cx="7944000" cy="315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sz="2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sz="2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sz="2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sz="2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sz="2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sz="2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sz="2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sz="2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D9EEB"/>
              </a:buClr>
              <a:buSzPts val="2800"/>
              <a:buFont typeface="Righteous"/>
              <a:buNone/>
              <a:defRPr sz="2800" b="1">
                <a:solidFill>
                  <a:srgbClr val="6D9EEB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9EEB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ctrTitle"/>
          </p:nvPr>
        </p:nvSpPr>
        <p:spPr>
          <a:xfrm>
            <a:off x="311708" y="2703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8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Cultivating the Conditions: Leadership for a Sustainable Classroom</a:t>
            </a:r>
            <a:endParaRPr sz="3980">
              <a:solidFill>
                <a:schemeClr val="lt1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311700" y="40940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April Bright, ʻAikahi Elementary School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Janel Marr, Kailua-Kalāheo Complex Area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C857D-00E8-0E42-0288-A7680F9FAC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199" name="Google Shape;199;p2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195" y="640835"/>
            <a:ext cx="5917650" cy="365905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" name="Google Shape;200;p22"/>
          <p:cNvSpPr txBox="1"/>
          <p:nvPr/>
        </p:nvSpPr>
        <p:spPr>
          <a:xfrm>
            <a:off x="2880095" y="2910927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+15%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4085982" y="2903335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+19%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5291870" y="2903335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+8%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6549395" y="2903335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+3%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A987E-5976-FC97-CE69-2BA084DFB9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001" y="497524"/>
            <a:ext cx="6294900" cy="38923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210" name="Google Shape;210;p23"/>
          <p:cNvSpPr txBox="1"/>
          <p:nvPr/>
        </p:nvSpPr>
        <p:spPr>
          <a:xfrm>
            <a:off x="2451220" y="2877466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+17%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1" name="Google Shape;211;p23"/>
          <p:cNvSpPr txBox="1"/>
          <p:nvPr/>
        </p:nvSpPr>
        <p:spPr>
          <a:xfrm>
            <a:off x="3197545" y="2887794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+16%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3965415" y="2887816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+18%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4686207" y="2877482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+2%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5428545" y="2887807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+13%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5" name="Google Shape;215;p23"/>
          <p:cNvSpPr txBox="1"/>
          <p:nvPr/>
        </p:nvSpPr>
        <p:spPr>
          <a:xfrm>
            <a:off x="6218845" y="2887807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+10%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6943620" y="2887832"/>
            <a:ext cx="6171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+5%</a:t>
            </a:r>
            <a:endParaRPr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FEEDD3-651F-4425-A8DF-24C683F14A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for Next School Year</a:t>
            </a:r>
            <a:endParaRPr/>
          </a:p>
        </p:txBody>
      </p:sp>
      <p:pic>
        <p:nvPicPr>
          <p:cNvPr id="222" name="Google Shape;222;p24" title="Screenshot_2026-06-12_at_10.03.45_A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9">
            <a:off x="4449862" y="945051"/>
            <a:ext cx="4804875" cy="325339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 txBox="1">
            <a:spLocks noGrp="1"/>
          </p:cNvSpPr>
          <p:nvPr>
            <p:ph type="body" idx="1"/>
          </p:nvPr>
        </p:nvSpPr>
        <p:spPr>
          <a:xfrm>
            <a:off x="5688300" y="541425"/>
            <a:ext cx="2505600" cy="3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495"/>
              <a:t>Continue with BTC Toolkit 1, 2, and 3</a:t>
            </a:r>
            <a:endParaRPr sz="149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495"/>
              <a:t>Options of how to continue:</a:t>
            </a:r>
            <a:endParaRPr sz="1495"/>
          </a:p>
          <a:p>
            <a:pPr marL="457200" lvl="0" indent="-32353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 b="1"/>
              <a:t>How to lesson plan and incorporate BTC more into the existing curriculum</a:t>
            </a:r>
            <a:endParaRPr sz="1495" b="1"/>
          </a:p>
          <a:p>
            <a:pPr marL="914400" lvl="1" indent="-32353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 b="1"/>
              <a:t>Each grade-level creates one lesson per quarter</a:t>
            </a:r>
            <a:endParaRPr sz="1495" b="1"/>
          </a:p>
          <a:p>
            <a:pPr marL="457200" lvl="0" indent="-32353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Productive Struggle</a:t>
            </a:r>
            <a:endParaRPr sz="1495"/>
          </a:p>
          <a:p>
            <a:pPr marL="457200" lvl="0" indent="-32353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Incorporate Assessments (and building proficiency scales in data teams)</a:t>
            </a:r>
            <a:endParaRPr sz="1495"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1"/>
          </p:nvPr>
        </p:nvSpPr>
        <p:spPr>
          <a:xfrm>
            <a:off x="478048" y="995850"/>
            <a:ext cx="4210800" cy="32511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250" tIns="80250" rIns="80250" bIns="802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53"/>
              </a:spcAft>
              <a:buNone/>
            </a:pPr>
            <a:endParaRPr sz="1580"/>
          </a:p>
        </p:txBody>
      </p:sp>
      <p:pic>
        <p:nvPicPr>
          <p:cNvPr id="225" name="Google Shape;225;p24" title="Screenshot_2026-06-04_at_7.13.03_AM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128" y="2051692"/>
            <a:ext cx="4148739" cy="219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 title="Screenshot_2026-06-04_at_7.14.01_A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9289" y="3658293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 title="Screenshot_2026-06-04_at_7.14.01_A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8909" y="3055506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 title="Screenshot_2026-06-04_at_7.14.01_A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8786" y="3544494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 title="Screenshot_2026-06-04_at_7.14.01_A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7450" y="3106411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 title="Screenshot_2026-06-04_at_7.14.01_A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4842" y="3470573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 title="Screenshot_2026-06-04_at_7.14.01_A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29" y="3544494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 title="Screenshot_2026-06-04_at_7.14.01_A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725" y="1184735"/>
            <a:ext cx="1608774" cy="118883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1677309" y="4049729"/>
            <a:ext cx="4068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9"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TEACHER</a:t>
            </a:r>
            <a:endParaRPr sz="439" b="1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7BD46-B5B7-66CD-5CF2-8C229620D1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Takeaways</a:t>
            </a:r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body" idx="1"/>
          </p:nvPr>
        </p:nvSpPr>
        <p:spPr>
          <a:xfrm>
            <a:off x="311700" y="643174"/>
            <a:ext cx="4260300" cy="37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   What are 3 </a:t>
            </a:r>
            <a:r>
              <a:rPr lang="en" i="1"/>
              <a:t>points</a:t>
            </a:r>
            <a:r>
              <a:rPr lang="en"/>
              <a:t> that you can share with your site?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    What are some next steps that </a:t>
            </a:r>
            <a:r>
              <a:rPr lang="en" i="1"/>
              <a:t>square</a:t>
            </a:r>
            <a:r>
              <a:rPr lang="en"/>
              <a:t> with you?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    What are some questions still </a:t>
            </a:r>
            <a:r>
              <a:rPr lang="en" i="1"/>
              <a:t>circling</a:t>
            </a:r>
            <a:r>
              <a:rPr lang="en"/>
              <a:t> in your head?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      What are you celebrating?</a:t>
            </a:r>
            <a:endParaRPr/>
          </a:p>
        </p:txBody>
      </p:sp>
      <p:pic>
        <p:nvPicPr>
          <p:cNvPr id="240" name="Google Shape;2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4325" y="534778"/>
            <a:ext cx="2721389" cy="407393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/>
          <p:nvPr/>
        </p:nvSpPr>
        <p:spPr>
          <a:xfrm>
            <a:off x="6714475" y="2234275"/>
            <a:ext cx="768000" cy="803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242" name="Google Shape;242;p25"/>
          <p:cNvCxnSpPr>
            <a:stCxn id="241" idx="0"/>
          </p:cNvCxnSpPr>
          <p:nvPr/>
        </p:nvCxnSpPr>
        <p:spPr>
          <a:xfrm rot="10800000">
            <a:off x="7098475" y="1082275"/>
            <a:ext cx="0" cy="115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25"/>
          <p:cNvCxnSpPr>
            <a:stCxn id="241" idx="2"/>
          </p:cNvCxnSpPr>
          <p:nvPr/>
        </p:nvCxnSpPr>
        <p:spPr>
          <a:xfrm>
            <a:off x="7098475" y="3037375"/>
            <a:ext cx="0" cy="126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" name="Google Shape;244;p25"/>
          <p:cNvCxnSpPr/>
          <p:nvPr/>
        </p:nvCxnSpPr>
        <p:spPr>
          <a:xfrm rot="10800000" flipH="1">
            <a:off x="7482475" y="2629825"/>
            <a:ext cx="779700" cy="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" name="Google Shape;245;p25"/>
          <p:cNvSpPr/>
          <p:nvPr/>
        </p:nvSpPr>
        <p:spPr>
          <a:xfrm>
            <a:off x="6283925" y="1024112"/>
            <a:ext cx="349200" cy="3258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46" name="Google Shape;246;p25"/>
          <p:cNvSpPr/>
          <p:nvPr/>
        </p:nvSpPr>
        <p:spPr>
          <a:xfrm>
            <a:off x="664573" y="1925873"/>
            <a:ext cx="325800" cy="325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7645400" y="2711575"/>
            <a:ext cx="325800" cy="3258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641150" y="1105537"/>
            <a:ext cx="349200" cy="3258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7482475" y="1024112"/>
            <a:ext cx="325800" cy="325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652925" y="2676412"/>
            <a:ext cx="325800" cy="3258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251" name="Google Shape;251;p25"/>
          <p:cNvCxnSpPr/>
          <p:nvPr/>
        </p:nvCxnSpPr>
        <p:spPr>
          <a:xfrm flipH="1">
            <a:off x="5923075" y="2635825"/>
            <a:ext cx="791400" cy="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575" y="3426925"/>
            <a:ext cx="440925" cy="4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0625" y="2654013"/>
            <a:ext cx="440925" cy="4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810A09-4267-49EA-7818-8F1947B7A1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>
            <a:spLocks noGrp="1"/>
          </p:cNvSpPr>
          <p:nvPr>
            <p:ph type="body" idx="1"/>
          </p:nvPr>
        </p:nvSpPr>
        <p:spPr>
          <a:xfrm>
            <a:off x="2331725" y="1394450"/>
            <a:ext cx="5349300" cy="16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600">
                <a:latin typeface="Calligraffitti"/>
                <a:ea typeface="Calligraffitti"/>
                <a:cs typeface="Calligraffitti"/>
                <a:sym typeface="Calligraffitti"/>
              </a:rPr>
              <a:t>Mahalo</a:t>
            </a:r>
            <a:endParaRPr sz="9600">
              <a:latin typeface="Calligraffitti"/>
              <a:ea typeface="Calligraffitti"/>
              <a:cs typeface="Calligraffitti"/>
              <a:sym typeface="Calligraffitti"/>
            </a:endParaRPr>
          </a:p>
        </p:txBody>
      </p:sp>
      <p:pic>
        <p:nvPicPr>
          <p:cNvPr id="259" name="Google Shape;259;p26" title="Screenshot_2026-06-22_at_6.21.43_P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550" y="1160925"/>
            <a:ext cx="2026925" cy="206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 title="Screenshot_2026-06-22_at_6.21.43_P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5400" y="2774022"/>
            <a:ext cx="608075" cy="6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 title="Screenshot_2026-06-22_at_6.21.43_P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375" y="2431322"/>
            <a:ext cx="608075" cy="6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D73DE-7485-0539-2262-44CA252E73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311700" y="2278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Introductions</a:t>
            </a:r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311700" y="935305"/>
            <a:ext cx="3999900" cy="3416400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April Bright</a:t>
            </a:r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body" idx="2"/>
          </p:nvPr>
        </p:nvSpPr>
        <p:spPr>
          <a:xfrm>
            <a:off x="4832400" y="935305"/>
            <a:ext cx="3999900" cy="3416400"/>
          </a:xfrm>
          <a:prstGeom prst="rect">
            <a:avLst/>
          </a:prstGeom>
          <a:solidFill>
            <a:srgbClr val="CFE2F3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Janel Marr</a:t>
            </a:r>
            <a:endParaRPr/>
          </a:p>
        </p:txBody>
      </p:sp>
      <p:pic>
        <p:nvPicPr>
          <p:cNvPr id="90" name="Google Shape;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7337">
            <a:off x="7487525" y="1397755"/>
            <a:ext cx="1127749" cy="112774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14326">
            <a:off x="6973453" y="2896956"/>
            <a:ext cx="1597498" cy="112775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14873">
            <a:off x="5446002" y="1501155"/>
            <a:ext cx="1381412" cy="92094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95690">
            <a:off x="5360210" y="2962189"/>
            <a:ext cx="884456" cy="11282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Google Shape;94;p14" title="IMG_342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1192" y="2915130"/>
            <a:ext cx="916733" cy="122232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" name="Google Shape;95;p14" title="IMG_3416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49619">
            <a:off x="868090" y="1483698"/>
            <a:ext cx="1008176" cy="134423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96;p14" title="IMG_0448 (1)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6541" y="1193398"/>
            <a:ext cx="1008175" cy="134423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" name="Google Shape;97;p14" title="Screenshot_2026-06-03_at_3.52.44_PM-removebg-preview (1)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3800" y="3429275"/>
            <a:ext cx="1435479" cy="92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78C6CA-9CA3-BFAA-664E-17047E56DA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Journey - </a:t>
            </a:r>
            <a:r>
              <a:rPr lang="en" sz="2689"/>
              <a:t>Starts with Instructional Leadership Team (ILT)</a:t>
            </a:r>
            <a:endParaRPr sz="2689"/>
          </a:p>
        </p:txBody>
      </p:sp>
      <p:grpSp>
        <p:nvGrpSpPr>
          <p:cNvPr id="103" name="Google Shape;103;p15"/>
          <p:cNvGrpSpPr/>
          <p:nvPr/>
        </p:nvGrpSpPr>
        <p:grpSpPr>
          <a:xfrm>
            <a:off x="1114390" y="890827"/>
            <a:ext cx="6646299" cy="3430425"/>
            <a:chOff x="4822425" y="1451600"/>
            <a:chExt cx="3711150" cy="1915476"/>
          </a:xfrm>
        </p:grpSpPr>
        <p:pic>
          <p:nvPicPr>
            <p:cNvPr id="104" name="Google Shape;104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22425" y="1451600"/>
              <a:ext cx="1375900" cy="1915475"/>
            </a:xfrm>
            <a:prstGeom prst="rect">
              <a:avLst/>
            </a:prstGeom>
            <a:noFill/>
            <a:ln w="2857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5" name="Google Shape;105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95413" y="1451600"/>
              <a:ext cx="1216162" cy="1915476"/>
            </a:xfrm>
            <a:prstGeom prst="rect">
              <a:avLst/>
            </a:prstGeom>
            <a:noFill/>
            <a:ln w="2857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6" name="Google Shape;106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11580" y="1451600"/>
              <a:ext cx="1121995" cy="1915476"/>
            </a:xfrm>
            <a:prstGeom prst="rect">
              <a:avLst/>
            </a:prstGeom>
            <a:noFill/>
            <a:ln w="2857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7" name="Google Shape;107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309925" y="3152750"/>
              <a:ext cx="223650" cy="214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" name="Google Shape;10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0450" y="1031136"/>
            <a:ext cx="3594775" cy="3149800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AD7B2-F2F4-0D41-6E20-5CCAA6FB7B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Journey - Year 1 (SY 24-25)</a:t>
            </a:r>
            <a:endParaRPr sz="2689"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478048" y="995850"/>
            <a:ext cx="4210800" cy="32511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250" tIns="80250" rIns="80250" bIns="802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53"/>
              </a:spcAft>
              <a:buNone/>
            </a:pPr>
            <a:endParaRPr sz="1580"/>
          </a:p>
        </p:txBody>
      </p:sp>
      <p:pic>
        <p:nvPicPr>
          <p:cNvPr id="115" name="Google Shape;115;p16" title="Screenshot_2026-06-04_at_7.13.03_A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28" y="2051692"/>
            <a:ext cx="4148739" cy="219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 title="Screenshot_2026-06-04_at_7.14.01_AM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9289" y="3658293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 title="Screenshot_2026-06-04_at_7.14.01_AM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8909" y="3055506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 title="Screenshot_2026-06-04_at_7.14.01_AM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8786" y="3544494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 title="Screenshot_2026-06-04_at_7.14.01_AM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7450" y="3106411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 title="Screenshot_2026-06-04_at_7.14.01_AM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842" y="3470573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title="Screenshot_2026-06-04_at_7.14.01_AM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29" y="3544494"/>
            <a:ext cx="254037" cy="1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 title="Screenshot_2026-06-04_at_7.14.01_AM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725" y="1184735"/>
            <a:ext cx="1608774" cy="118883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 txBox="1"/>
          <p:nvPr/>
        </p:nvSpPr>
        <p:spPr>
          <a:xfrm>
            <a:off x="1677309" y="4049729"/>
            <a:ext cx="4068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9"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TEACHER</a:t>
            </a:r>
            <a:endParaRPr sz="439" b="1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24" name="Google Shape;124;p16" title="Screenshot_2026-06-12_at_10.03.45_A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150737" y="842038"/>
            <a:ext cx="5255801" cy="35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5317475" y="764775"/>
            <a:ext cx="30666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en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Schoolwide Focus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en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Materials 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en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Implement Toolkit 1</a:t>
            </a:r>
            <a:endParaRPr sz="1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6" name="Google Shape;126;p16" title="Screenshot 2026-06-12 at 10.49.02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90637">
            <a:off x="5662950" y="2982850"/>
            <a:ext cx="1035760" cy="1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 title="Screenshot 2026-06-12 at 10.49.13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33235">
            <a:off x="6889600" y="2960837"/>
            <a:ext cx="1229497" cy="158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1EFAA-92B9-2ACD-F397-7AA122BD46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Journey - Year 1 (SY 24-25)</a:t>
            </a:r>
            <a:endParaRPr sz="2689"/>
          </a:p>
        </p:txBody>
      </p:sp>
      <p:pic>
        <p:nvPicPr>
          <p:cNvPr id="133" name="Google Shape;133;p17" title="Screenshot_2026-06-12_at_10.03.45_A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9">
            <a:off x="4723513" y="848038"/>
            <a:ext cx="4715401" cy="3192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5774200" y="326225"/>
            <a:ext cx="27078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             </a:t>
            </a:r>
            <a:r>
              <a:rPr lang="en" sz="1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sz="18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Cycle 1</a:t>
            </a:r>
            <a:endParaRPr sz="1800" b="1" u="sng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Input training - non-curricular task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Reading 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Safe Practice - non-curricular tasks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Share @ articulation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ILT walkthrough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Input training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Peer Observations &amp; reflections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35" name="Google Shape;135;p17" title="Screenshot 2026-06-12 at 10.32.3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002" y="2689100"/>
            <a:ext cx="2416950" cy="1986776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17" title="Screenshot 2026-06-12 at 10.43.26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87081">
            <a:off x="311695" y="2571751"/>
            <a:ext cx="2566601" cy="1674626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17" title="Screenshot 2026-06-12 at 10.35.04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9625" y="857111"/>
            <a:ext cx="1734363" cy="1739651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17" title="Screenshot 2026-06-12 at 10.49.13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79864">
            <a:off x="521750" y="915500"/>
            <a:ext cx="1140224" cy="14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 title="Screenshot 2026-06-12 at 10.49.02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91697">
            <a:off x="1661225" y="835325"/>
            <a:ext cx="1035761" cy="145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E3210-8995-3979-187B-DBBF207749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Journey - Year 1 (SY 24-25)</a:t>
            </a:r>
            <a:endParaRPr sz="2689"/>
          </a:p>
        </p:txBody>
      </p:sp>
      <p:pic>
        <p:nvPicPr>
          <p:cNvPr id="145" name="Google Shape;145;p18" title="Screenshot_2026-06-12_at_10.03.45_A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9">
            <a:off x="4723513" y="848038"/>
            <a:ext cx="4715401" cy="31928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/>
        </p:nvSpPr>
        <p:spPr>
          <a:xfrm>
            <a:off x="5836825" y="445850"/>
            <a:ext cx="25983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             </a:t>
            </a:r>
            <a:r>
              <a:rPr lang="en" sz="18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Cycle 2</a:t>
            </a:r>
            <a:endParaRPr sz="1800" b="1" u="sng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Reading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Input training - curricular task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Safe practice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Input training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Reading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Reflection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47" name="Google Shape;147;p18" title="Screenshot 2026-06-12 at 10.30.1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0425" y="3121825"/>
            <a:ext cx="1858565" cy="1843424"/>
          </a:xfrm>
          <a:prstGeom prst="rect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18" title="Screenshot 2026-06-12 at 10.36.3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82940">
            <a:off x="309869" y="1886250"/>
            <a:ext cx="2158576" cy="2443201"/>
          </a:xfrm>
          <a:prstGeom prst="rect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18" title="Screenshot 2026-06-12 at 10.35.52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1182" y="849975"/>
            <a:ext cx="2598299" cy="2023538"/>
          </a:xfrm>
          <a:prstGeom prst="rect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E82027-678E-8CF2-537D-5AD334D1B0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Feedback</a:t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270700" y="3127500"/>
            <a:ext cx="4161000" cy="1062000"/>
          </a:xfrm>
          <a:prstGeom prst="rect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Teachers are seeing an increase in engagement and plan to continue to use the practices next year.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56" name="Google Shape;156;p19" title="Screenshot_2026-06-22_at_12.34.33_P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00" y="553318"/>
            <a:ext cx="2994825" cy="2753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 title="Screenshot_2026-06-22_at_12.34.19_PM-removebg-preview.png"/>
          <p:cNvPicPr preferRelativeResize="0"/>
          <p:nvPr/>
        </p:nvPicPr>
        <p:blipFill rotWithShape="1">
          <a:blip r:embed="rId4">
            <a:alphaModFix/>
          </a:blip>
          <a:srcRect t="-6290" b="6290"/>
          <a:stretch/>
        </p:blipFill>
        <p:spPr>
          <a:xfrm>
            <a:off x="3240225" y="288574"/>
            <a:ext cx="2945999" cy="25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 title="Screenshot_2026-06-22_at_12.34.13_P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5175" y="650550"/>
            <a:ext cx="2799215" cy="22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/>
          <p:nvPr/>
        </p:nvSpPr>
        <p:spPr>
          <a:xfrm rot="-349535">
            <a:off x="1219551" y="1150391"/>
            <a:ext cx="1829549" cy="166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“Kids LOVE it! They always ask if we are doing it. It has really helped my lower level students.”</a:t>
            </a:r>
            <a:endParaRPr sz="16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 rot="-315902">
            <a:off x="3793773" y="962419"/>
            <a:ext cx="1873304" cy="166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“I love that I can see who gets it right away, and who needs additional practice and support.”</a:t>
            </a:r>
            <a:endParaRPr sz="16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6386766" y="982591"/>
            <a:ext cx="16944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“Kids are EXCITED to do Math!”</a:t>
            </a:r>
            <a:endParaRPr sz="19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62" name="Google Shape;162;p19" title="Screenshot_2026-06-22_at_12.34.13_P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2875" y="2707300"/>
            <a:ext cx="2799215" cy="22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4752475" y="3127500"/>
            <a:ext cx="1634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“Students request math at whiteboards.”</a:t>
            </a:r>
            <a:endParaRPr sz="17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7098625" y="3048000"/>
            <a:ext cx="206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1661D3-0EF6-242E-7A68-234F524668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Feedback</a:t>
            </a:r>
            <a:endParaRPr/>
          </a:p>
        </p:txBody>
      </p:sp>
      <p:pic>
        <p:nvPicPr>
          <p:cNvPr id="170" name="Google Shape;170;p20" title="Screenshot_2026-06-22_at_12.34.33_P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50" y="553326"/>
            <a:ext cx="3349075" cy="30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 title="Screenshot_2026-06-22_at_12.34.19_PM-removebg-preview.png"/>
          <p:cNvPicPr preferRelativeResize="0"/>
          <p:nvPr/>
        </p:nvPicPr>
        <p:blipFill rotWithShape="1">
          <a:blip r:embed="rId4">
            <a:alphaModFix/>
          </a:blip>
          <a:srcRect t="-6290" b="6290"/>
          <a:stretch/>
        </p:blipFill>
        <p:spPr>
          <a:xfrm>
            <a:off x="3240225" y="288574"/>
            <a:ext cx="2945999" cy="25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 title="Screenshot_2026-06-22_at_12.34.13_PM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9225" y="-55225"/>
            <a:ext cx="3770019" cy="307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 rot="-349535">
            <a:off x="1087526" y="1138253"/>
            <a:ext cx="1829549" cy="2001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“I like working in groups at whiteboards because people have different ways of working.”</a:t>
            </a:r>
            <a:endParaRPr sz="17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 rot="-315902">
            <a:off x="3800673" y="962109"/>
            <a:ext cx="1873304" cy="18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“I like standing because it makes me participate more.”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 rot="-176536">
            <a:off x="6241273" y="557127"/>
            <a:ext cx="2203405" cy="227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“My friends help me learn math problems. They show me different ways to do a problem. Friends can help me do stuff I’m bad at.”</a:t>
            </a:r>
            <a:endParaRPr sz="17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76" name="Google Shape;176;p20" title="Screenshot_2026-06-22_at_12.34.19_PM-removebg-preview.png"/>
          <p:cNvPicPr preferRelativeResize="0"/>
          <p:nvPr/>
        </p:nvPicPr>
        <p:blipFill rotWithShape="1">
          <a:blip r:embed="rId4">
            <a:alphaModFix/>
          </a:blip>
          <a:srcRect t="-6290" b="6290"/>
          <a:stretch/>
        </p:blipFill>
        <p:spPr>
          <a:xfrm rot="473279">
            <a:off x="1892876" y="2186570"/>
            <a:ext cx="3400323" cy="2944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 rot="149313">
            <a:off x="2477642" y="2975484"/>
            <a:ext cx="2224798" cy="187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“I like writing on the whiteboard and hearing my peers’ ideas and correcting them a little if they make a mistake.”</a:t>
            </a:r>
            <a:endParaRPr sz="2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78" name="Google Shape;178;p20" title="Screenshot_2026-06-22_at_12.34.33_P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149" y="2688201"/>
            <a:ext cx="2774677" cy="255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0"/>
          <p:cNvSpPr txBox="1"/>
          <p:nvPr/>
        </p:nvSpPr>
        <p:spPr>
          <a:xfrm rot="-287459">
            <a:off x="5477757" y="3188693"/>
            <a:ext cx="1670236" cy="1231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“I like hearing others peoples ideas on a problem.”</a:t>
            </a:r>
            <a:endParaRPr sz="17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E34C88-4BEE-39D4-7147-1533A2E4C8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 title="Screenshot_2026-06-12_at_10.03.45_AM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9">
            <a:off x="-384050" y="1403901"/>
            <a:ext cx="4309450" cy="291794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>
            <a:off x="311700" y="1920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Journey - Year 2 (SY 25-26)</a:t>
            </a:r>
            <a:endParaRPr sz="2689"/>
          </a:p>
        </p:txBody>
      </p:sp>
      <p:pic>
        <p:nvPicPr>
          <p:cNvPr id="186" name="Google Shape;186;p21"/>
          <p:cNvPicPr preferRelativeResize="0"/>
          <p:nvPr/>
        </p:nvPicPr>
        <p:blipFill rotWithShape="1">
          <a:blip r:embed="rId4">
            <a:alphaModFix/>
          </a:blip>
          <a:srcRect r="2828"/>
          <a:stretch/>
        </p:blipFill>
        <p:spPr>
          <a:xfrm>
            <a:off x="5015674" y="373600"/>
            <a:ext cx="1710525" cy="2269924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21"/>
          <p:cNvSpPr txBox="1"/>
          <p:nvPr/>
        </p:nvSpPr>
        <p:spPr>
          <a:xfrm>
            <a:off x="690375" y="1194100"/>
            <a:ext cx="23172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 Days of Professional Learning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Focus on BTC practices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Lesson planning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Didact Gothic"/>
              <a:buChar char="●"/>
            </a:pPr>
            <a:r>
              <a:rPr lang="en" sz="2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Reflecting</a:t>
            </a:r>
            <a:endParaRPr sz="2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88" name="Google Shape;18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0883" y="708162"/>
            <a:ext cx="2317041" cy="1600799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2049" y="2571750"/>
            <a:ext cx="1937775" cy="1937775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9812" y="2084175"/>
            <a:ext cx="1710525" cy="2294497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p21"/>
          <p:cNvPicPr preferRelativeResize="0"/>
          <p:nvPr/>
        </p:nvPicPr>
        <p:blipFill rotWithShape="1">
          <a:blip r:embed="rId8">
            <a:alphaModFix/>
          </a:blip>
          <a:srcRect l="13266" t="24024" r="40170" b="14813"/>
          <a:stretch/>
        </p:blipFill>
        <p:spPr>
          <a:xfrm>
            <a:off x="3718499" y="2338500"/>
            <a:ext cx="1378151" cy="2404275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2" name="Google Shape;192;p21"/>
          <p:cNvSpPr txBox="1"/>
          <p:nvPr/>
        </p:nvSpPr>
        <p:spPr>
          <a:xfrm>
            <a:off x="3485150" y="871170"/>
            <a:ext cx="1378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PD planning doc</a:t>
            </a:r>
            <a:endParaRPr sz="13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93" name="Google Shape;19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63234" y="1194100"/>
            <a:ext cx="1022050" cy="10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A38DE5-344E-235D-1469-B7E5E52435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</Words>
  <Application>Microsoft Macintosh PowerPoint</Application>
  <PresentationFormat>On-screen Show (16:9)</PresentationFormat>
  <Paragraphs>103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Didact Gothic</vt:lpstr>
      <vt:lpstr>Calligraffitti</vt:lpstr>
      <vt:lpstr>Comic Sans MS</vt:lpstr>
      <vt:lpstr>Righteous</vt:lpstr>
      <vt:lpstr>Arial</vt:lpstr>
      <vt:lpstr>Simple Light</vt:lpstr>
      <vt:lpstr>Cultivating the Conditions: Leadership for a Sustainable Classroom</vt:lpstr>
      <vt:lpstr>Introductions</vt:lpstr>
      <vt:lpstr>Journey - Starts with Instructional Leadership Team (ILT)</vt:lpstr>
      <vt:lpstr>Journey - Year 1 (SY 24-25)</vt:lpstr>
      <vt:lpstr>Journey - Year 1 (SY 24-25)</vt:lpstr>
      <vt:lpstr>Journey - Year 1 (SY 24-25)</vt:lpstr>
      <vt:lpstr>Teacher Feedback</vt:lpstr>
      <vt:lpstr>Student Feedback</vt:lpstr>
      <vt:lpstr>Journey - Year 2 (SY 25-26)</vt:lpstr>
      <vt:lpstr>Results</vt:lpstr>
      <vt:lpstr>Results</vt:lpstr>
      <vt:lpstr>Planning for Next School Year</vt:lpstr>
      <vt:lpstr>Key 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Cultivating the Conditions: Leadership for a Sustainable Classroom</dc:title>
  <cp:lastModifiedBy>Microsoft Office User</cp:lastModifiedBy>
  <cp:revision>1</cp:revision>
  <dcterms:modified xsi:type="dcterms:W3CDTF">2026-06-29T02:22:54Z</dcterms:modified>
</cp:coreProperties>
</file>