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Inter SemiBold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Instrument Sans"/>
      <p:regular r:id="rId33"/>
      <p:bold r:id="rId34"/>
      <p:italic r:id="rId35"/>
      <p:boldItalic r:id="rId36"/>
    </p:embeddedFont>
    <p:embeddedFont>
      <p:font typeface="Poppins SemiBol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ADD110-FEC4-497A-8BB7-FA3D9A5AA283}">
  <a:tblStyle styleId="{9BADD110-FEC4-497A-8BB7-FA3D9A5AA2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20" Type="http://schemas.openxmlformats.org/officeDocument/2006/relationships/slide" Target="slides/slide14.xml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InterSemiBold-boldItalic.fntdata"/><Relationship Id="rId23" Type="http://schemas.openxmlformats.org/officeDocument/2006/relationships/font" Target="fonts/Inter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5.xml"/><Relationship Id="rId33" Type="http://schemas.openxmlformats.org/officeDocument/2006/relationships/font" Target="fonts/InstrumentSans-regular.fntdata"/><Relationship Id="rId10" Type="http://schemas.openxmlformats.org/officeDocument/2006/relationships/slide" Target="slides/slide4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35" Type="http://schemas.openxmlformats.org/officeDocument/2006/relationships/font" Target="fonts/InstrumentSans-italic.fntdata"/><Relationship Id="rId12" Type="http://schemas.openxmlformats.org/officeDocument/2006/relationships/slide" Target="slides/slide6.xml"/><Relationship Id="rId34" Type="http://schemas.openxmlformats.org/officeDocument/2006/relationships/font" Target="fonts/InstrumentSans-bold.fntdata"/><Relationship Id="rId15" Type="http://schemas.openxmlformats.org/officeDocument/2006/relationships/slide" Target="slides/slide9.xml"/><Relationship Id="rId37" Type="http://schemas.openxmlformats.org/officeDocument/2006/relationships/font" Target="fonts/PoppinsSemiBold-regular.fntdata"/><Relationship Id="rId14" Type="http://schemas.openxmlformats.org/officeDocument/2006/relationships/slide" Target="slides/slide8.xml"/><Relationship Id="rId36" Type="http://schemas.openxmlformats.org/officeDocument/2006/relationships/font" Target="fonts/Instrument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PoppinsSemiBold-italic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RVgYkCznKTfwYPgRArX1R6bLimi1EWC5OzHdGvyfPss/edit?tab=t.jsgmxfc9516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Handout: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https://docs.google.com/document/d/1RVgYkCznKTfwYPgRArX1R6bLimi1EWC5OzHdGvyfPss/edit?tab=t.jsgmxfc95161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e81a752f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ee81a752f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e81a752f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ee81a752f3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E9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32.jpg"/><Relationship Id="rId6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drive.google.com/file/d/1rjb36Xo3IKHH9ELRS4ArlZtm6CnLlZrP/view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35.jpg"/><Relationship Id="rId8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3.png"/><Relationship Id="rId13" Type="http://schemas.openxmlformats.org/officeDocument/2006/relationships/image" Target="../media/image3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15" Type="http://schemas.openxmlformats.org/officeDocument/2006/relationships/image" Target="../media/image10.png"/><Relationship Id="rId14" Type="http://schemas.openxmlformats.org/officeDocument/2006/relationships/image" Target="../media/image17.png"/><Relationship Id="rId17" Type="http://schemas.openxmlformats.org/officeDocument/2006/relationships/image" Target="../media/image24.png"/><Relationship Id="rId16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92925" y="1205678"/>
            <a:ext cx="90060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Lighting the Way: Growing Thinking Classrooms from a Single Spark to a Districtwide Movement </a:t>
            </a:r>
            <a:endParaRPr sz="4200"/>
          </a:p>
        </p:txBody>
      </p:sp>
      <p:sp>
        <p:nvSpPr>
          <p:cNvPr id="86" name="Google Shape;86;p13"/>
          <p:cNvSpPr txBox="1"/>
          <p:nvPr/>
        </p:nvSpPr>
        <p:spPr>
          <a:xfrm>
            <a:off x="2285925" y="3866760"/>
            <a:ext cx="762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Building Thinking Classrooms can grow beyond a classroom model—into a districtwide culture of curiosity, collaboration, and deep learning for both students and adults.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1" name="Google Shape;2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2" name="Google Shape;2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63" y="1195025"/>
            <a:ext cx="5133974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1047750" y="1253175"/>
            <a:ext cx="481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Encouraging Feedback </a:t>
            </a:r>
            <a:endParaRPr sz="2800"/>
          </a:p>
        </p:txBody>
      </p:sp>
      <p:sp>
        <p:nvSpPr>
          <p:cNvPr id="224" name="Google Shape;224;p22"/>
          <p:cNvSpPr txBox="1"/>
          <p:nvPr/>
        </p:nvSpPr>
        <p:spPr>
          <a:xfrm>
            <a:off x="1047750" y="1684275"/>
            <a:ext cx="4581600" cy="55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US" sz="17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Implementation &amp; Training</a:t>
            </a:r>
            <a:r>
              <a:rPr lang="en-US" sz="17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To support the district-wide launch of Building Thinking Classrooms , literacy  specialists participated in a BTC activity. This was followed by a  conference designed to support literacy specialists in adapting the framework for non-math environments.</a:t>
            </a:r>
            <a:endParaRPr sz="17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US" sz="17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Feedback &amp; Collaboration Channels</a:t>
            </a:r>
            <a:r>
              <a:rPr lang="en-US" sz="17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Teachers actively share feedback, insights, and successes with their specialists and department directors. Teachers email directors frequently about their successes and experiences with BTC for the newsletter. </a:t>
            </a:r>
            <a:endParaRPr sz="17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6562725" y="1628775"/>
            <a:ext cx="481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6562725" y="2057400"/>
            <a:ext cx="4581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6867525" y="2724150"/>
            <a:ext cx="427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6867525" y="3286125"/>
            <a:ext cx="427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6715125" y="5384100"/>
            <a:ext cx="50274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We continue to work on changing teacher and admin mindsets around the role of the teacher as facilitator versus being “maximally helpful” and </a:t>
            </a:r>
            <a:r>
              <a:rPr lang="en-US" sz="1600">
                <a:solidFill>
                  <a:srgbClr val="0000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over scaffolding</a:t>
            </a:r>
            <a:r>
              <a:rPr lang="en-US" sz="1600">
                <a:solidFill>
                  <a:srgbClr val="0000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 for students. </a:t>
            </a:r>
            <a:endParaRPr sz="1600">
              <a:solidFill>
                <a:srgbClr val="0000FF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771575" y="39757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C1917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Friction: Mindsets</a:t>
            </a:r>
            <a:endParaRPr sz="420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6641613" y="167550"/>
            <a:ext cx="46527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9900FF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Staying the course: we continually chose to highlight the positive changes people were making across the district to lessen the negativity. </a:t>
            </a:r>
            <a:endParaRPr i="1" sz="2000">
              <a:solidFill>
                <a:srgbClr val="9900FF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232" name="Google Shape;2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450" y="2086200"/>
            <a:ext cx="2767800" cy="28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43025" y="1776525"/>
            <a:ext cx="260985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8" name="Google Shape;2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9" name="Google Shape;2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2262187"/>
            <a:ext cx="10648950" cy="3105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23"/>
          <p:cNvGraphicFramePr/>
          <p:nvPr/>
        </p:nvGraphicFramePr>
        <p:xfrm>
          <a:off x="781050" y="13145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{9BADD110-FEC4-497A-8BB7-FA3D9A5AA283}</a:tableStyleId>
              </a:tblPr>
              <a:tblGrid>
                <a:gridCol w="1944350"/>
                <a:gridCol w="2486700"/>
                <a:gridCol w="2912125"/>
                <a:gridCol w="3286725"/>
              </a:tblGrid>
              <a:tr h="115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1C1917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Operational Domain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1C1917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Level 1: Emerging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1C1917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Level 2: Proficient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1C1917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Level 3: Exemplary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4"/>
                    </a:solidFill>
                  </a:tcPr>
                </a:tc>
              </a:tr>
              <a:tr h="115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44403C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Communication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Ad-hoc, isolated email updates sent within departments.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Consistent, scheduled newsletters covering some classroom highlights.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High-frequency weekly loops with classroom photos paired with clear academic tasks.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Parallel Practice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Traditional lecture-style administrative/staff meetings.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Principals experience student learning styles on an occasional basis.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All administrator &amp; teacher PD modeled on target classroom methods.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Friction Removal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Teachers expected to self-fund or request new classroom tools.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Vertical surfaces and curriculum resources purchased upon school request.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44403C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All materials (boards down to erasers) fully supplied and integrated.</a:t>
                      </a:r>
                      <a:endParaRPr sz="16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1" name="Google Shape;241;p23"/>
          <p:cNvSpPr/>
          <p:nvPr/>
        </p:nvSpPr>
        <p:spPr>
          <a:xfrm>
            <a:off x="781050" y="3724275"/>
            <a:ext cx="1580852" cy="9525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5212109" y="3724275"/>
            <a:ext cx="2912119" cy="9525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8124229" y="3724275"/>
            <a:ext cx="3286720" cy="9525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771525" y="581025"/>
            <a:ext cx="1118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r>
              <a:rPr b="1" i="0" lang="en-US" sz="285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 Rubric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9" name="Google Shape;2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/>
          <p:nvPr/>
        </p:nvSpPr>
        <p:spPr>
          <a:xfrm>
            <a:off x="781050" y="3724275"/>
            <a:ext cx="1581000" cy="9600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5212109" y="3724275"/>
            <a:ext cx="2912100" cy="9600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8124229" y="3724275"/>
            <a:ext cx="3286800" cy="9600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771525" y="58102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Rubric</a:t>
            </a:r>
            <a:r>
              <a:rPr b="1" lang="en-US" sz="4200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 Self-Evaluation </a:t>
            </a:r>
            <a:endParaRPr sz="4200"/>
          </a:p>
        </p:txBody>
      </p:sp>
      <p:sp>
        <p:nvSpPr>
          <p:cNvPr id="254" name="Google Shape;254;p24"/>
          <p:cNvSpPr txBox="1"/>
          <p:nvPr/>
        </p:nvSpPr>
        <p:spPr>
          <a:xfrm>
            <a:off x="4774025" y="1810950"/>
            <a:ext cx="69186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strument Sans"/>
              <a:buAutoNum type="arabicPeriod"/>
            </a:pPr>
            <a:r>
              <a:rPr lang="en-US" sz="28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Write down your specific BTC goal for your district. </a:t>
            </a:r>
            <a:endParaRPr sz="28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strument Sans"/>
              <a:buAutoNum type="arabicPeriod"/>
            </a:pPr>
            <a:r>
              <a:rPr lang="en-US" sz="28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Evaluate your district/school using the Implementation Rubric. </a:t>
            </a:r>
            <a:endParaRPr sz="28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strument Sans"/>
              <a:buAutoNum type="arabicPeriod"/>
            </a:pPr>
            <a:r>
              <a:rPr lang="en-US" sz="28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Identify one next step you can do this fall to move toward your goal. </a:t>
            </a:r>
            <a:endParaRPr sz="28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strument Sans"/>
              <a:buAutoNum type="arabicPeriod"/>
            </a:pPr>
            <a:r>
              <a:rPr lang="en-US" sz="28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Share with a table partner.</a:t>
            </a:r>
            <a:endParaRPr sz="2800"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75" y="1485200"/>
            <a:ext cx="3991550" cy="53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/>
        </p:nvSpPr>
        <p:spPr>
          <a:xfrm>
            <a:off x="628725" y="1536975"/>
            <a:ext cx="619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Drafting Operational Next Steps</a:t>
            </a:r>
            <a:endParaRPr sz="2800"/>
          </a:p>
        </p:txBody>
      </p:sp>
      <p:sp>
        <p:nvSpPr>
          <p:cNvPr id="261" name="Google Shape;261;p25"/>
          <p:cNvSpPr txBox="1"/>
          <p:nvPr/>
        </p:nvSpPr>
        <p:spPr>
          <a:xfrm>
            <a:off x="923925" y="2277513"/>
            <a:ext cx="590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Using today's diagnosis of Hamden's blueprint, record two highly specific, concrete "friction-reduction" actions to implement upon returning to your buildings: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1076325" y="3980850"/>
            <a:ext cx="5599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Action 1: Communication Loop</a:t>
            </a:r>
            <a:r>
              <a:rPr b="0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- How will you make high-quality instructional practices visibly celebrated in your district next 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year</a:t>
            </a:r>
            <a:r>
              <a:rPr b="0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1076325" y="5272163"/>
            <a:ext cx="55992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Action 2: Friction Removal</a:t>
            </a:r>
            <a:r>
              <a:rPr b="0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- What material, structural, or curricular hurdle can you clear immediately for your teaching 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and/or administrative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staff?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771525" y="58102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Your 2-Action Commitment</a:t>
            </a:r>
            <a:endParaRPr sz="4200"/>
          </a:p>
        </p:txBody>
      </p:sp>
      <p:pic>
        <p:nvPicPr>
          <p:cNvPr id="265" name="Google Shape;2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50" y="2277525"/>
            <a:ext cx="4504750" cy="33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70" name="Google Shape;2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6"/>
          <p:cNvSpPr txBox="1"/>
          <p:nvPr/>
        </p:nvSpPr>
        <p:spPr>
          <a:xfrm>
            <a:off x="505301" y="581025"/>
            <a:ext cx="1118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F766E"/>
                </a:solidFill>
                <a:latin typeface="Poppins"/>
                <a:ea typeface="Poppins"/>
                <a:cs typeface="Poppins"/>
                <a:sym typeface="Poppins"/>
              </a:rPr>
              <a:t>Qu</a:t>
            </a:r>
            <a:r>
              <a:rPr b="1" lang="en-US" sz="4800">
                <a:solidFill>
                  <a:srgbClr val="0F766E"/>
                </a:solidFill>
                <a:latin typeface="Poppins"/>
                <a:ea typeface="Poppins"/>
                <a:cs typeface="Poppins"/>
                <a:sym typeface="Poppins"/>
              </a:rPr>
              <a:t>estions &amp; Thank You</a:t>
            </a:r>
            <a:endParaRPr/>
          </a:p>
        </p:txBody>
      </p:sp>
      <p:pic>
        <p:nvPicPr>
          <p:cNvPr id="272" name="Google Shape;2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75" y="1715200"/>
            <a:ext cx="4745453" cy="44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448" y="2161136"/>
            <a:ext cx="5509775" cy="35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1345300"/>
            <a:ext cx="3422600" cy="42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4625" y="1393775"/>
            <a:ext cx="3422600" cy="42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7675" y="1442250"/>
            <a:ext cx="3422600" cy="4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36025" y="1610800"/>
            <a:ext cx="309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Hamden Story</a:t>
            </a:r>
            <a:endParaRPr sz="2000"/>
          </a:p>
        </p:txBody>
      </p:sp>
      <p:sp>
        <p:nvSpPr>
          <p:cNvPr id="96" name="Google Shape;96;p14"/>
          <p:cNvSpPr txBox="1"/>
          <p:nvPr/>
        </p:nvSpPr>
        <p:spPr>
          <a:xfrm>
            <a:off x="1009650" y="2185325"/>
            <a:ext cx="2946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Time: 20 Minutes</a:t>
            </a:r>
            <a:b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 in-depth chronological look at how one district successfully scaled math, ELA, and science innovations from pilot to district standard.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549100" y="1610800"/>
            <a:ext cx="309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Systemic Diagnosis</a:t>
            </a:r>
            <a:endParaRPr sz="2000"/>
          </a:p>
        </p:txBody>
      </p:sp>
      <p:sp>
        <p:nvSpPr>
          <p:cNvPr id="98" name="Google Shape;98;p14"/>
          <p:cNvSpPr txBox="1"/>
          <p:nvPr/>
        </p:nvSpPr>
        <p:spPr>
          <a:xfrm>
            <a:off x="4622750" y="2172675"/>
            <a:ext cx="2946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Time: 15 Minutes</a:t>
            </a:r>
            <a:b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Analyze the Five Domains of Systemic Scaling and evaluate your district's maturity level using our diagnostic rubric.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8326675" y="1610800"/>
            <a:ext cx="309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 Roadmap</a:t>
            </a:r>
            <a:endParaRPr sz="2000"/>
          </a:p>
        </p:txBody>
      </p:sp>
      <p:sp>
        <p:nvSpPr>
          <p:cNvPr id="100" name="Google Shape;100;p14"/>
          <p:cNvSpPr txBox="1"/>
          <p:nvPr/>
        </p:nvSpPr>
        <p:spPr>
          <a:xfrm>
            <a:off x="8235900" y="2172675"/>
            <a:ext cx="2946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Time: 15 Minutes</a:t>
            </a:r>
            <a:b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Draft 2 highly specific friction-reduction actions to implement immediately in your schools.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71525" y="581025"/>
            <a:ext cx="1118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Session 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5715075" y="1080137"/>
            <a:ext cx="762000" cy="38100"/>
          </a:xfrm>
          <a:prstGeom prst="rect">
            <a:avLst/>
          </a:prstGeom>
          <a:solidFill>
            <a:srgbClr val="0F76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575635" y="1892087"/>
            <a:ext cx="704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Part 1: The Hamden Story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2524175" y="3121487"/>
            <a:ext cx="71439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 multi-year timeline showing how classroom grass-roots "buzz" was transformed into structured, sustainable district architecture.</a:t>
            </a:r>
            <a:endParaRPr b="0" i="0" sz="2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Sample Newsletter</a:t>
            </a:r>
            <a:endParaRPr sz="2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776325" y="1485712"/>
            <a:ext cx="6199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Mathematics Spark (2021-2022)</a:t>
            </a:r>
            <a:endParaRPr sz="2800"/>
          </a:p>
        </p:txBody>
      </p:sp>
      <p:sp>
        <p:nvSpPr>
          <p:cNvPr id="116" name="Google Shape;116;p16"/>
          <p:cNvSpPr txBox="1"/>
          <p:nvPr/>
        </p:nvSpPr>
        <p:spPr>
          <a:xfrm>
            <a:off x="771525" y="2493325"/>
            <a:ext cx="5904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journey began when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 teacher received the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Building Thinking Classrooms (BTC) text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shared it with her principal and math specialist.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771525" y="3620925"/>
            <a:ext cx="5599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Organic Catalyst: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Early adopters "tried it out" in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elementary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classrooms, generating dynamic visual student work and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increased student engagement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71525" y="4698925"/>
            <a:ext cx="5599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Weekly Loop: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Director launched a weekly Math Newsletter (Mondays, 6:30 AM) to share photos and tasks directly with all math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teachers K-12.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771525" y="5776912"/>
            <a:ext cx="5599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Early Training: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Specialists and Assistant Superintendent attended i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ntroductory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training in late 2022 to build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 shared understanding of the BTC process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771525" y="58102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BTC Genesis &amp; Grassroots Buzz</a:t>
            </a:r>
            <a:endParaRPr sz="420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050" y="1376150"/>
            <a:ext cx="3978275" cy="52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623925" y="1358619"/>
            <a:ext cx="619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Literacy Strategy (2022-2024)</a:t>
            </a:r>
            <a:endParaRPr sz="2800"/>
          </a:p>
        </p:txBody>
      </p:sp>
      <p:sp>
        <p:nvSpPr>
          <p:cNvPr id="128" name="Google Shape;128;p17"/>
          <p:cNvSpPr txBox="1"/>
          <p:nvPr/>
        </p:nvSpPr>
        <p:spPr>
          <a:xfrm>
            <a:off x="771525" y="1920819"/>
            <a:ext cx="5904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 parallel, the district capitalized on state-level legislation and evidence-based structured literacy to build a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 aligned vision.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872488" y="2999906"/>
            <a:ext cx="55992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CSDE Masterclass Integration: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Launched district and School-Based Literacy Teams (SBLT) with immediate post-meeting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notes highlighting instruction aligned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with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the Science of Reading.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923925" y="4447994"/>
            <a:ext cx="5599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Newsletter Integration: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Eventually, both newsletters merged to become one weekly newsletter for all K-12 ELA and Math teachers. 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923925" y="5531274"/>
            <a:ext cx="55992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Intentional </a:t>
            </a: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Scaling: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newsletter sections focused more on an intentional photo matched with an explanation of an encouraged strategy so that people could identify it as they were implementing.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descr="image.png"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50" y="3037118"/>
            <a:ext cx="431100" cy="344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753" y="4447998"/>
            <a:ext cx="301772" cy="34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425" y="5531275"/>
            <a:ext cx="43110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771525" y="58102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Literacy &amp; Curricular Alignment</a:t>
            </a:r>
            <a:endParaRPr sz="4200"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5575" y="1167450"/>
            <a:ext cx="3516425" cy="30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2638" y="3202125"/>
            <a:ext cx="260985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4005252"/>
            <a:ext cx="2449125" cy="244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4738" y="1417488"/>
            <a:ext cx="2449125" cy="2188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7975" y="4005252"/>
            <a:ext cx="2449125" cy="244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1200" y="1436026"/>
            <a:ext cx="2449125" cy="21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771525" y="3795712"/>
            <a:ext cx="10648950" cy="38100"/>
          </a:xfrm>
          <a:prstGeom prst="rect">
            <a:avLst/>
          </a:prstGeom>
          <a:solidFill>
            <a:srgbClr val="E7E5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880318" y="4167187"/>
            <a:ext cx="223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2022-23: Launch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933450" y="4462462"/>
            <a:ext cx="2125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Math newsletter debuts. BTC immersion for Middle School. </a:t>
            </a: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Right to Read legislation served as a catalyst for literacy changes.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3613621" y="1611893"/>
            <a:ext cx="223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2023-24: ELA Joins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3666716" y="1918543"/>
            <a:ext cx="21252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ELA added to weekly newsletter. Phonics &amp; curriculum pilots featured. MS BTC tasks written into curriculum.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346775" y="4167187"/>
            <a:ext cx="223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2024-25: Multi-Subject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6399907" y="4462462"/>
            <a:ext cx="21252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Science &amp; ESOL join. Admin PD models BTC. 100% of MS/HS teachers trained in vertical alignment cohorts.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9080078" y="1703156"/>
            <a:ext cx="223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2025-26: HQI Shift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9133160" y="2007593"/>
            <a:ext cx="21252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District focus shifts to "High-Quality Instruction" (HQI). HS Social Studies joins. Unified multi-subject PD.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71525" y="193300"/>
            <a:ext cx="11181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Chronological Expansion o</a:t>
            </a:r>
            <a:r>
              <a:rPr b="1" lang="en-US" sz="3500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f District Instructional Practices Vision</a:t>
            </a:r>
            <a:endParaRPr sz="3500"/>
          </a:p>
        </p:txBody>
      </p:sp>
      <p:sp>
        <p:nvSpPr>
          <p:cNvPr id="157" name="Google Shape;157;p18"/>
          <p:cNvSpPr/>
          <p:nvPr/>
        </p:nvSpPr>
        <p:spPr>
          <a:xfrm>
            <a:off x="1919882" y="3738562"/>
            <a:ext cx="152400" cy="152400"/>
          </a:xfrm>
          <a:prstGeom prst="roundRect">
            <a:avLst>
              <a:gd fmla="val 50000" name="adj"/>
            </a:avLst>
          </a:prstGeom>
          <a:solidFill>
            <a:srgbClr val="FAFAF9"/>
          </a:solidFill>
          <a:ln cap="flat" cmpd="sng" w="38100">
            <a:solidFill>
              <a:srgbClr val="0F76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4653111" y="3738562"/>
            <a:ext cx="152400" cy="152400"/>
          </a:xfrm>
          <a:prstGeom prst="roundRect">
            <a:avLst>
              <a:gd fmla="val 50000" name="adj"/>
            </a:avLst>
          </a:prstGeom>
          <a:solidFill>
            <a:srgbClr val="FAFAF9"/>
          </a:solidFill>
          <a:ln cap="flat" cmpd="sng" w="38100">
            <a:solidFill>
              <a:srgbClr val="0F76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7386339" y="3738562"/>
            <a:ext cx="152400" cy="152400"/>
          </a:xfrm>
          <a:prstGeom prst="roundRect">
            <a:avLst>
              <a:gd fmla="val 50000" name="adj"/>
            </a:avLst>
          </a:prstGeom>
          <a:solidFill>
            <a:srgbClr val="FAFAF9"/>
          </a:solidFill>
          <a:ln cap="flat" cmpd="sng" w="38100">
            <a:solidFill>
              <a:srgbClr val="0F76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10119568" y="3738562"/>
            <a:ext cx="152400" cy="152400"/>
          </a:xfrm>
          <a:prstGeom prst="roundRect">
            <a:avLst>
              <a:gd fmla="val 50000" name="adj"/>
            </a:avLst>
          </a:prstGeom>
          <a:solidFill>
            <a:srgbClr val="FAFAF9"/>
          </a:solidFill>
          <a:ln cap="flat" cmpd="sng" w="38100">
            <a:solidFill>
              <a:srgbClr val="0F76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5642300" y="1116487"/>
            <a:ext cx="762000" cy="38100"/>
          </a:xfrm>
          <a:prstGeom prst="rect">
            <a:avLst/>
          </a:prstGeom>
          <a:solidFill>
            <a:srgbClr val="0F76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985636" y="1528587"/>
            <a:ext cx="822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Part 2: The Leadership Moves</a:t>
            </a:r>
            <a:endParaRPr sz="4200"/>
          </a:p>
        </p:txBody>
      </p:sp>
      <p:sp>
        <p:nvSpPr>
          <p:cNvPr id="168" name="Google Shape;168;p19"/>
          <p:cNvSpPr txBox="1"/>
          <p:nvPr/>
        </p:nvSpPr>
        <p:spPr>
          <a:xfrm>
            <a:off x="2524125" y="2393687"/>
            <a:ext cx="7143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Now, let's deconstruct the specific structural "moves" Hamden used, so you can evaluate where your district stands in relation to this blueprint.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1352550"/>
            <a:ext cx="34226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5" name="Google Shape;17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4625" y="1352550"/>
            <a:ext cx="3422600" cy="257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7725" y="1352550"/>
            <a:ext cx="34226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823" y="4322125"/>
            <a:ext cx="5217914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91263" y="4352925"/>
            <a:ext cx="5217914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9650" y="159067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1648775" y="1570463"/>
            <a:ext cx="2515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1.Communication Loops</a:t>
            </a:r>
            <a:endParaRPr sz="2200"/>
          </a:p>
        </p:txBody>
      </p:sp>
      <p:sp>
        <p:nvSpPr>
          <p:cNvPr id="181" name="Google Shape;181;p20"/>
          <p:cNvSpPr txBox="1"/>
          <p:nvPr/>
        </p:nvSpPr>
        <p:spPr>
          <a:xfrm>
            <a:off x="1009700" y="2316150"/>
            <a:ext cx="2946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High-frequency, highly visible loops (6:30 AM Monday cadence) featuring actual classroom photos paired with corresponding lesson tasks.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descr="image.png" id="182" name="Google Shape;182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22750" y="159067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5349775" y="1539713"/>
            <a:ext cx="2225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Parallel Practice</a:t>
            </a:r>
            <a:endParaRPr sz="2200"/>
          </a:p>
        </p:txBody>
      </p:sp>
      <p:sp>
        <p:nvSpPr>
          <p:cNvPr id="184" name="Google Shape;184;p20"/>
          <p:cNvSpPr txBox="1"/>
          <p:nvPr/>
        </p:nvSpPr>
        <p:spPr>
          <a:xfrm>
            <a:off x="4622775" y="2300750"/>
            <a:ext cx="2946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Deliberate structural modeling of classroom expectations at every layer of adult learning, specifically in all administrator PD.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descr="image.png" id="185" name="Google Shape;185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35850" y="159067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8903175" y="1539713"/>
            <a:ext cx="2505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Friction Removal</a:t>
            </a:r>
            <a:endParaRPr sz="2200"/>
          </a:p>
        </p:txBody>
      </p:sp>
      <p:sp>
        <p:nvSpPr>
          <p:cNvPr id="187" name="Google Shape;187;p20"/>
          <p:cNvSpPr txBox="1"/>
          <p:nvPr/>
        </p:nvSpPr>
        <p:spPr>
          <a:xfrm>
            <a:off x="8235850" y="2300763"/>
            <a:ext cx="2946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total elimination of structural barriers by supplying materials, curriculum integrations, and onboarding supports to teachers.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descr="image.png" id="188" name="Google Shape;188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0973" y="457717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1583677" y="4543425"/>
            <a:ext cx="417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4. Curricular Anchoring</a:t>
            </a:r>
            <a:endParaRPr sz="2400"/>
          </a:p>
        </p:txBody>
      </p:sp>
      <p:sp>
        <p:nvSpPr>
          <p:cNvPr id="190" name="Google Shape;190;p20"/>
          <p:cNvSpPr txBox="1"/>
          <p:nvPr/>
        </p:nvSpPr>
        <p:spPr>
          <a:xfrm>
            <a:off x="1020885" y="5353575"/>
            <a:ext cx="474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Formally codifying methods into curriculum scope, pilot plans, and connecting them straight to state-level legislative mandates.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descr="image.png" id="191" name="Google Shape;191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29363" y="457717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7003150" y="4602075"/>
            <a:ext cx="417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5. Systems Architecture</a:t>
            </a:r>
            <a:endParaRPr sz="2400"/>
          </a:p>
        </p:txBody>
      </p:sp>
      <p:sp>
        <p:nvSpPr>
          <p:cNvPr id="193" name="Google Shape;193;p20"/>
          <p:cNvSpPr txBox="1"/>
          <p:nvPr/>
        </p:nvSpPr>
        <p:spPr>
          <a:xfrm>
            <a:off x="6429313" y="5353575"/>
            <a:ext cx="474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Grouping cohorts (such as MS and HS vertically) so secondary teachers directly witness the high caliber of work students can achieve.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descr="image.png" id="194" name="Google Shape;194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0137" y="1704975"/>
            <a:ext cx="2381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37050" y="1704975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2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335863" y="1704975"/>
            <a:ext cx="2190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9651" y="4632825"/>
            <a:ext cx="238125" cy="207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 rot="10800000">
            <a:off x="6479371" y="4647978"/>
            <a:ext cx="319100" cy="2774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771525" y="58102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The Five Domains of Systemic Scaling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4" name="Google Shape;2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1352550"/>
            <a:ext cx="5133974" cy="53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047750" y="1382813"/>
            <a:ext cx="481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</a:t>
            </a:r>
            <a:r>
              <a:rPr lang="en-US" sz="2800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Importance of </a:t>
            </a: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Parallel Practice</a:t>
            </a:r>
            <a:endParaRPr sz="2800"/>
          </a:p>
        </p:txBody>
      </p:sp>
      <p:sp>
        <p:nvSpPr>
          <p:cNvPr id="207" name="Google Shape;207;p21"/>
          <p:cNvSpPr txBox="1"/>
          <p:nvPr/>
        </p:nvSpPr>
        <p:spPr>
          <a:xfrm>
            <a:off x="771525" y="2400000"/>
            <a:ext cx="4972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avoid "do as I say, not as I do" syndrome, adult learning spaces were radically reconstructed to match ideal student spaces: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6562725" y="1382825"/>
            <a:ext cx="481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Friction</a:t>
            </a:r>
            <a:r>
              <a:rPr lang="en-US" sz="2800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0" i="0" lang="en-US" sz="2800" u="none" cap="none" strike="noStrike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Removal: </a:t>
            </a:r>
            <a:r>
              <a:rPr lang="en-US" sz="2800">
                <a:solidFill>
                  <a:srgbClr val="0F766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Materials</a:t>
            </a:r>
            <a:endParaRPr sz="2800"/>
          </a:p>
        </p:txBody>
      </p:sp>
      <p:sp>
        <p:nvSpPr>
          <p:cNvPr id="209" name="Google Shape;209;p21"/>
          <p:cNvSpPr txBox="1"/>
          <p:nvPr/>
        </p:nvSpPr>
        <p:spPr>
          <a:xfrm>
            <a:off x="6286538" y="2291875"/>
            <a:ext cx="5133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Math and ELA directors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recognized that teachers cannot implement new routines if they have to scramble for basic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materials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1200150" y="3395075"/>
            <a:ext cx="4276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Admin PD Shift: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100% of administrator and principal PD was switched directly to the BTC structural format in 2024.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200150" y="4557650"/>
            <a:ext cx="4276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Standard Onboarding: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Integrated BTC training directly into New Teacher Orientation from 2023 onward.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1200150" y="5720225"/>
            <a:ext cx="4276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Yearly Boosters: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Implemented ongoing annual booster sessions at MS to deepen veteran practice and support new staff.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6867525" y="3490025"/>
            <a:ext cx="4276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Resource Prov</a:t>
            </a:r>
            <a:r>
              <a:rPr b="1"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ided</a:t>
            </a: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Purchased sets of vertical boards for MS core content areas and portable WipeBooks for HS.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6867525" y="4557650"/>
            <a:ext cx="427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Additional</a:t>
            </a: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Support: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Supplied 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markers and erasers.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6829575" y="5255975"/>
            <a:ext cx="42768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Curricular</a:t>
            </a:r>
            <a:r>
              <a:rPr b="1"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Changes</a:t>
            </a:r>
            <a:r>
              <a:rPr b="1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b="0" i="0" lang="en-US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Wrote specific BTC tasks directly into ELA and Math scope/sequence documents.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771525" y="581025"/>
            <a:ext cx="1118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1C1917"/>
                </a:solidFill>
                <a:latin typeface="Poppins"/>
                <a:ea typeface="Poppins"/>
                <a:cs typeface="Poppins"/>
                <a:sym typeface="Poppins"/>
              </a:rPr>
              <a:t>Intentional Leadership Moves</a:t>
            </a:r>
            <a:endParaRPr sz="4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