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83" r:id="rId4"/>
    <p:sldId id="258" r:id="rId5"/>
    <p:sldId id="259" r:id="rId6"/>
    <p:sldId id="260" r:id="rId7"/>
    <p:sldId id="268" r:id="rId8"/>
    <p:sldId id="269" r:id="rId9"/>
    <p:sldId id="274" r:id="rId10"/>
    <p:sldId id="271" r:id="rId11"/>
    <p:sldId id="262" r:id="rId12"/>
    <p:sldId id="275" r:id="rId13"/>
    <p:sldId id="265" r:id="rId14"/>
    <p:sldId id="266" r:id="rId15"/>
    <p:sldId id="280" r:id="rId16"/>
    <p:sldId id="276" r:id="rId17"/>
    <p:sldId id="267" r:id="rId18"/>
    <p:sldId id="278" r:id="rId19"/>
    <p:sldId id="279" r:id="rId20"/>
    <p:sldId id="281" r:id="rId21"/>
    <p:sldId id="282" r:id="rId22"/>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9" d="100"/>
          <a:sy n="59" d="100"/>
        </p:scale>
        <p:origin x="840"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6FF31-E924-453E-A276-E1C94EA8D3AA}" type="datetimeFigureOut">
              <a:rPr lang="en-US" smtClean="0"/>
              <a:t>6/29/2026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C99D7-5F3C-41FA-A6BA-519DE03CC4CD}" type="slidenum">
              <a:rPr lang="en-US" smtClean="0"/>
              <a:t>‹#›</a:t>
            </a:fld>
            <a:endParaRPr lang="en-US"/>
          </a:p>
        </p:txBody>
      </p:sp>
    </p:spTree>
    <p:extLst>
      <p:ext uri="{BB962C8B-B14F-4D97-AF65-F5344CB8AC3E}">
        <p14:creationId xmlns:p14="http://schemas.microsoft.com/office/powerpoint/2010/main" val="187128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C99D7-5F3C-41FA-A6BA-519DE03CC4CD}" type="slidenum">
              <a:rPr lang="en-US" smtClean="0"/>
              <a:t>1</a:t>
            </a:fld>
            <a:endParaRPr lang="en-US"/>
          </a:p>
        </p:txBody>
      </p:sp>
    </p:spTree>
    <p:extLst>
      <p:ext uri="{BB962C8B-B14F-4D97-AF65-F5344CB8AC3E}">
        <p14:creationId xmlns:p14="http://schemas.microsoft.com/office/powerpoint/2010/main" val="3442398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0DF18-AE66-5E97-3EA1-802BB6428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9FE63-B08C-3F6C-4226-9BD18718C1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E0735F-224F-32BA-8CC8-A1212817B5F9}"/>
              </a:ext>
            </a:extLst>
          </p:cNvPr>
          <p:cNvSpPr>
            <a:spLocks noGrp="1"/>
          </p:cNvSpPr>
          <p:nvPr>
            <p:ph type="body" idx="1"/>
          </p:nvPr>
        </p:nvSpPr>
        <p:spPr/>
        <p:txBody>
          <a:bodyPr/>
          <a:lstStyle/>
          <a:p>
            <a:r>
              <a:rPr lang="en-US" dirty="0"/>
              <a:t>Algebra 1 Unit 7 Lesson 8, do activity 2.  This lesson is looking at quadratic equations in standard and factored form.  The goal is to be able to rewrite each equation in the other form.  </a:t>
            </a:r>
          </a:p>
        </p:txBody>
      </p:sp>
      <p:sp>
        <p:nvSpPr>
          <p:cNvPr id="4" name="Slide Number Placeholder 3">
            <a:extLst>
              <a:ext uri="{FF2B5EF4-FFF2-40B4-BE49-F238E27FC236}">
                <a16:creationId xmlns:a16="http://schemas.microsoft.com/office/drawing/2014/main" id="{F4FFE252-D0E4-5716-0942-E1223867D177}"/>
              </a:ext>
            </a:extLst>
          </p:cNvPr>
          <p:cNvSpPr>
            <a:spLocks noGrp="1"/>
          </p:cNvSpPr>
          <p:nvPr>
            <p:ph type="sldNum" sz="quarter" idx="5"/>
          </p:nvPr>
        </p:nvSpPr>
        <p:spPr/>
        <p:txBody>
          <a:bodyPr/>
          <a:lstStyle/>
          <a:p>
            <a:fld id="{BEAC99D7-5F3C-41FA-A6BA-519DE03CC4CD}" type="slidenum">
              <a:rPr lang="en-US" smtClean="0"/>
              <a:t>3</a:t>
            </a:fld>
            <a:endParaRPr lang="en-US"/>
          </a:p>
        </p:txBody>
      </p:sp>
    </p:spTree>
    <p:extLst>
      <p:ext uri="{BB962C8B-B14F-4D97-AF65-F5344CB8AC3E}">
        <p14:creationId xmlns:p14="http://schemas.microsoft.com/office/powerpoint/2010/main" val="61570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this as gathered around the projection</a:t>
            </a:r>
          </a:p>
        </p:txBody>
      </p:sp>
      <p:sp>
        <p:nvSpPr>
          <p:cNvPr id="4" name="Slide Number Placeholder 3"/>
          <p:cNvSpPr>
            <a:spLocks noGrp="1"/>
          </p:cNvSpPr>
          <p:nvPr>
            <p:ph type="sldNum" sz="quarter" idx="5"/>
          </p:nvPr>
        </p:nvSpPr>
        <p:spPr/>
        <p:txBody>
          <a:bodyPr/>
          <a:lstStyle/>
          <a:p>
            <a:fld id="{BEAC99D7-5F3C-41FA-A6BA-519DE03CC4CD}" type="slidenum">
              <a:rPr lang="en-US" smtClean="0"/>
              <a:t>9</a:t>
            </a:fld>
            <a:endParaRPr lang="en-US"/>
          </a:p>
        </p:txBody>
      </p:sp>
    </p:spTree>
    <p:extLst>
      <p:ext uri="{BB962C8B-B14F-4D97-AF65-F5344CB8AC3E}">
        <p14:creationId xmlns:p14="http://schemas.microsoft.com/office/powerpoint/2010/main" val="881771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Tyler’s Walk.  Explain the goal of this lesson is to be able to find the COP from a graph.</a:t>
            </a:r>
          </a:p>
        </p:txBody>
      </p:sp>
      <p:sp>
        <p:nvSpPr>
          <p:cNvPr id="4" name="Slide Number Placeholder 3"/>
          <p:cNvSpPr>
            <a:spLocks noGrp="1"/>
          </p:cNvSpPr>
          <p:nvPr>
            <p:ph type="sldNum" sz="quarter" idx="5"/>
          </p:nvPr>
        </p:nvSpPr>
        <p:spPr/>
        <p:txBody>
          <a:bodyPr/>
          <a:lstStyle/>
          <a:p>
            <a:fld id="{BEAC99D7-5F3C-41FA-A6BA-519DE03CC4CD}" type="slidenum">
              <a:rPr lang="en-US" smtClean="0"/>
              <a:t>12</a:t>
            </a:fld>
            <a:endParaRPr lang="en-US"/>
          </a:p>
        </p:txBody>
      </p:sp>
    </p:spTree>
    <p:extLst>
      <p:ext uri="{BB962C8B-B14F-4D97-AF65-F5344CB8AC3E}">
        <p14:creationId xmlns:p14="http://schemas.microsoft.com/office/powerpoint/2010/main" val="4167398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Algebra 1 Unit 7 Lesson 8, do activity 2.  This lesson is looking at quadratic equations in standard and factored form.  The goal is to be able to rewrite each equation in the other form.  </a:t>
            </a:r>
          </a:p>
        </p:txBody>
      </p:sp>
      <p:sp>
        <p:nvSpPr>
          <p:cNvPr id="4" name="Slide Number Placeholder 3"/>
          <p:cNvSpPr>
            <a:spLocks noGrp="1"/>
          </p:cNvSpPr>
          <p:nvPr>
            <p:ph type="sldNum" sz="quarter" idx="5"/>
          </p:nvPr>
        </p:nvSpPr>
        <p:spPr/>
        <p:txBody>
          <a:bodyPr/>
          <a:lstStyle/>
          <a:p>
            <a:fld id="{BEAC99D7-5F3C-41FA-A6BA-519DE03CC4CD}" type="slidenum">
              <a:rPr lang="en-US" smtClean="0"/>
              <a:t>15</a:t>
            </a:fld>
            <a:endParaRPr lang="en-US"/>
          </a:p>
        </p:txBody>
      </p:sp>
    </p:spTree>
    <p:extLst>
      <p:ext uri="{BB962C8B-B14F-4D97-AF65-F5344CB8AC3E}">
        <p14:creationId xmlns:p14="http://schemas.microsoft.com/office/powerpoint/2010/main" val="1271587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C99D7-5F3C-41FA-A6BA-519DE03CC4CD}" type="slidenum">
              <a:rPr lang="en-US" smtClean="0"/>
              <a:t>16</a:t>
            </a:fld>
            <a:endParaRPr lang="en-US"/>
          </a:p>
        </p:txBody>
      </p:sp>
    </p:spTree>
    <p:extLst>
      <p:ext uri="{BB962C8B-B14F-4D97-AF65-F5344CB8AC3E}">
        <p14:creationId xmlns:p14="http://schemas.microsoft.com/office/powerpoint/2010/main" val="3701644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2A1F2-D3BB-0B71-CE5D-90FD23CEF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F7BF5-C019-DED7-43B9-BEC33EE37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E09B9-512D-01D0-698E-D892E10A0A97}"/>
              </a:ext>
            </a:extLst>
          </p:cNvPr>
          <p:cNvSpPr>
            <a:spLocks noGrp="1"/>
          </p:cNvSpPr>
          <p:nvPr>
            <p:ph type="body" idx="1"/>
          </p:nvPr>
        </p:nvSpPr>
        <p:spPr/>
        <p:txBody>
          <a:bodyPr/>
          <a:lstStyle/>
          <a:p>
            <a:r>
              <a:rPr lang="en-US" dirty="0"/>
              <a:t>Algebra 1 Unit 7 Lesson 8, do activity 2.  This lesson is looking at quadratic equations in standard and factored form.  The goal is to be able to rewrite each equation in the other form.  </a:t>
            </a:r>
          </a:p>
        </p:txBody>
      </p:sp>
      <p:sp>
        <p:nvSpPr>
          <p:cNvPr id="4" name="Slide Number Placeholder 3">
            <a:extLst>
              <a:ext uri="{FF2B5EF4-FFF2-40B4-BE49-F238E27FC236}">
                <a16:creationId xmlns:a16="http://schemas.microsoft.com/office/drawing/2014/main" id="{DFB87A30-8267-5E2A-80A8-B8F686BEAB47}"/>
              </a:ext>
            </a:extLst>
          </p:cNvPr>
          <p:cNvSpPr>
            <a:spLocks noGrp="1"/>
          </p:cNvSpPr>
          <p:nvPr>
            <p:ph type="sldNum" sz="quarter" idx="5"/>
          </p:nvPr>
        </p:nvSpPr>
        <p:spPr/>
        <p:txBody>
          <a:bodyPr/>
          <a:lstStyle/>
          <a:p>
            <a:fld id="{BEAC99D7-5F3C-41FA-A6BA-519DE03CC4CD}" type="slidenum">
              <a:rPr lang="en-US" smtClean="0"/>
              <a:t>20</a:t>
            </a:fld>
            <a:endParaRPr lang="en-US"/>
          </a:p>
        </p:txBody>
      </p:sp>
    </p:spTree>
    <p:extLst>
      <p:ext uri="{BB962C8B-B14F-4D97-AF65-F5344CB8AC3E}">
        <p14:creationId xmlns:p14="http://schemas.microsoft.com/office/powerpoint/2010/main" val="2510225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251B9-7A81-364C-62EF-249E25841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9B624-BABD-7A01-042C-616EE8A57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7171D8-8B9C-708D-9535-9CAD3D8604B2}"/>
              </a:ext>
            </a:extLst>
          </p:cNvPr>
          <p:cNvSpPr>
            <a:spLocks noGrp="1"/>
          </p:cNvSpPr>
          <p:nvPr>
            <p:ph type="body" idx="1"/>
          </p:nvPr>
        </p:nvSpPr>
        <p:spPr/>
        <p:txBody>
          <a:bodyPr/>
          <a:lstStyle/>
          <a:p>
            <a:r>
              <a:rPr lang="en-US" dirty="0"/>
              <a:t>Algebra 1 Unit 7 Lesson 8, do activity 2.  This lesson is looking at quadratic equations in standard and factored form.  The goal is to be able to rewrite each equation in the other form.  </a:t>
            </a:r>
          </a:p>
        </p:txBody>
      </p:sp>
      <p:sp>
        <p:nvSpPr>
          <p:cNvPr id="4" name="Slide Number Placeholder 3">
            <a:extLst>
              <a:ext uri="{FF2B5EF4-FFF2-40B4-BE49-F238E27FC236}">
                <a16:creationId xmlns:a16="http://schemas.microsoft.com/office/drawing/2014/main" id="{FA01EB0D-5C60-17AE-801B-11F7A1456391}"/>
              </a:ext>
            </a:extLst>
          </p:cNvPr>
          <p:cNvSpPr>
            <a:spLocks noGrp="1"/>
          </p:cNvSpPr>
          <p:nvPr>
            <p:ph type="sldNum" sz="quarter" idx="5"/>
          </p:nvPr>
        </p:nvSpPr>
        <p:spPr/>
        <p:txBody>
          <a:bodyPr/>
          <a:lstStyle/>
          <a:p>
            <a:fld id="{BEAC99D7-5F3C-41FA-A6BA-519DE03CC4CD}" type="slidenum">
              <a:rPr lang="en-US" smtClean="0"/>
              <a:t>21</a:t>
            </a:fld>
            <a:endParaRPr lang="en-US"/>
          </a:p>
        </p:txBody>
      </p:sp>
    </p:spTree>
    <p:extLst>
      <p:ext uri="{BB962C8B-B14F-4D97-AF65-F5344CB8AC3E}">
        <p14:creationId xmlns:p14="http://schemas.microsoft.com/office/powerpoint/2010/main" val="708205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https://docs.google.com/presentation/d/1YE_sevsNhEAzmeMyASw8BP3ZYfFhVvvnnDJdpQ1bG3g/edit?slide=id.g2a6aa60a0c_0_73#slide=id.g2a6aa60a0c_0_73"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docs.google.com/presentation/d/1LaTXNB5Qa5f8EHbPuShG_B6xa8VXrtTiAEeepZd4y0I/edit"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38100"/>
            <a:ext cx="16256000" cy="9067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D0D7DA-157D-6A53-D807-91C49A228335}"/>
              </a:ext>
            </a:extLst>
          </p:cNvPr>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CA4E6-C641-5A03-66BA-FAD814C8498B}"/>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FFF77070-5B69-D7DC-604A-E86C5C260A95}"/>
              </a:ext>
            </a:extLst>
          </p:cNvPr>
          <p:cNvPicPr>
            <a:picLocks noChangeAspect="1"/>
          </p:cNvPicPr>
          <p:nvPr/>
        </p:nvPicPr>
        <p:blipFill>
          <a:blip r:embed="rId3"/>
          <a:stretch>
            <a:fillRect/>
          </a:stretch>
        </p:blipFill>
        <p:spPr>
          <a:xfrm>
            <a:off x="0" y="38100"/>
            <a:ext cx="16256000" cy="9067800"/>
          </a:xfrm>
          <a:prstGeom prst="rect">
            <a:avLst/>
          </a:prstGeom>
        </p:spPr>
      </p:pic>
      <p:sp>
        <p:nvSpPr>
          <p:cNvPr id="4" name="TextBox 3">
            <a:extLst>
              <a:ext uri="{FF2B5EF4-FFF2-40B4-BE49-F238E27FC236}">
                <a16:creationId xmlns:a16="http://schemas.microsoft.com/office/drawing/2014/main" id="{12B75399-681C-DCCA-DF81-D1BF695024A4}"/>
              </a:ext>
            </a:extLst>
          </p:cNvPr>
          <p:cNvSpPr txBox="1"/>
          <p:nvPr/>
        </p:nvSpPr>
        <p:spPr>
          <a:xfrm>
            <a:off x="1803400" y="1295400"/>
            <a:ext cx="12573000" cy="1107996"/>
          </a:xfrm>
          <a:prstGeom prst="rect">
            <a:avLst/>
          </a:prstGeom>
          <a:noFill/>
        </p:spPr>
        <p:txBody>
          <a:bodyPr wrap="square" rtlCol="0">
            <a:spAutoFit/>
          </a:bodyPr>
          <a:lstStyle/>
          <a:p>
            <a:pPr algn="ctr"/>
            <a:r>
              <a:rPr lang="en-US" sz="6600" dirty="0">
                <a:latin typeface="Aharoni" panose="02010803020104030203" pitchFamily="2" charset="-79"/>
                <a:cs typeface="Aharoni" panose="02010803020104030203" pitchFamily="2" charset="-79"/>
                <a:hlinkClick r:id="rId4"/>
              </a:rPr>
              <a:t>7</a:t>
            </a:r>
            <a:r>
              <a:rPr lang="en-US" sz="6600" baseline="30000" dirty="0">
                <a:latin typeface="Aharoni" panose="02010803020104030203" pitchFamily="2" charset="-79"/>
                <a:cs typeface="Aharoni" panose="02010803020104030203" pitchFamily="2" charset="-79"/>
                <a:hlinkClick r:id="rId4"/>
              </a:rPr>
              <a:t>th</a:t>
            </a:r>
            <a:r>
              <a:rPr lang="en-US" sz="6600" dirty="0">
                <a:latin typeface="Aharoni" panose="02010803020104030203" pitchFamily="2" charset="-79"/>
                <a:cs typeface="Aharoni" panose="02010803020104030203" pitchFamily="2" charset="-79"/>
                <a:hlinkClick r:id="rId4"/>
              </a:rPr>
              <a:t> Grade Unit 2 Lesson 11</a:t>
            </a:r>
            <a:endParaRPr lang="en-US" sz="6600" dirty="0">
              <a:latin typeface="Aharoni" panose="02010803020104030203" pitchFamily="2" charset="-79"/>
              <a:cs typeface="Aharoni" panose="02010803020104030203" pitchFamily="2" charset="-79"/>
            </a:endParaRPr>
          </a:p>
        </p:txBody>
      </p:sp>
      <p:pic>
        <p:nvPicPr>
          <p:cNvPr id="6" name="Picture 5">
            <a:extLst>
              <a:ext uri="{FF2B5EF4-FFF2-40B4-BE49-F238E27FC236}">
                <a16:creationId xmlns:a16="http://schemas.microsoft.com/office/drawing/2014/main" id="{ED2172F8-A9C9-B547-6E82-542CE163F748}"/>
              </a:ext>
            </a:extLst>
          </p:cNvPr>
          <p:cNvPicPr>
            <a:picLocks noChangeAspect="1"/>
          </p:cNvPicPr>
          <p:nvPr/>
        </p:nvPicPr>
        <p:blipFill>
          <a:blip r:embed="rId5"/>
          <a:stretch>
            <a:fillRect/>
          </a:stretch>
        </p:blipFill>
        <p:spPr>
          <a:xfrm>
            <a:off x="2984500" y="2403396"/>
            <a:ext cx="10210800" cy="5680784"/>
          </a:xfrm>
          <a:prstGeom prst="rect">
            <a:avLst/>
          </a:prstGeom>
        </p:spPr>
      </p:pic>
    </p:spTree>
    <p:extLst>
      <p:ext uri="{BB962C8B-B14F-4D97-AF65-F5344CB8AC3E}">
        <p14:creationId xmlns:p14="http://schemas.microsoft.com/office/powerpoint/2010/main" val="1283795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
        <p:nvSpPr>
          <p:cNvPr id="3" name="TextBox 2">
            <a:extLst>
              <a:ext uri="{FF2B5EF4-FFF2-40B4-BE49-F238E27FC236}">
                <a16:creationId xmlns:a16="http://schemas.microsoft.com/office/drawing/2014/main" id="{5C266A6F-811D-15E2-59B3-EE63870A6B32}"/>
              </a:ext>
            </a:extLst>
          </p:cNvPr>
          <p:cNvSpPr txBox="1"/>
          <p:nvPr/>
        </p:nvSpPr>
        <p:spPr>
          <a:xfrm>
            <a:off x="1117600" y="1066800"/>
            <a:ext cx="14020800" cy="1015663"/>
          </a:xfrm>
          <a:prstGeom prst="rect">
            <a:avLst/>
          </a:prstGeom>
          <a:noFill/>
        </p:spPr>
        <p:txBody>
          <a:bodyPr wrap="square" rtlCol="0">
            <a:spAutoFit/>
          </a:bodyPr>
          <a:lstStyle/>
          <a:p>
            <a:pPr algn="ctr"/>
            <a:r>
              <a:rPr lang="en-US" sz="6000" dirty="0">
                <a:latin typeface="Aharoni" panose="02010803020104030203" pitchFamily="2" charset="-79"/>
                <a:cs typeface="Aharoni" panose="02010803020104030203" pitchFamily="2" charset="-79"/>
              </a:rPr>
              <a:t>Creating Thin-Sliced Problems</a:t>
            </a:r>
          </a:p>
        </p:txBody>
      </p:sp>
      <p:sp>
        <p:nvSpPr>
          <p:cNvPr id="4" name="TextBox 3">
            <a:extLst>
              <a:ext uri="{FF2B5EF4-FFF2-40B4-BE49-F238E27FC236}">
                <a16:creationId xmlns:a16="http://schemas.microsoft.com/office/drawing/2014/main" id="{77963DB4-0BDC-0FFC-F12F-DB134E38DF17}"/>
              </a:ext>
            </a:extLst>
          </p:cNvPr>
          <p:cNvSpPr txBox="1"/>
          <p:nvPr/>
        </p:nvSpPr>
        <p:spPr>
          <a:xfrm>
            <a:off x="1498600" y="2362200"/>
            <a:ext cx="6629400" cy="4031873"/>
          </a:xfrm>
          <a:prstGeom prst="rect">
            <a:avLst/>
          </a:prstGeom>
          <a:noFill/>
        </p:spPr>
        <p:txBody>
          <a:bodyPr wrap="square" rtlCol="0">
            <a:spAutoFit/>
          </a:bodyPr>
          <a:lstStyle/>
          <a:p>
            <a:pPr algn="ctr"/>
            <a:r>
              <a:rPr lang="en-US" sz="4000" b="1" u="sng" dirty="0">
                <a:latin typeface="Aharoni" panose="02010803020104030203" pitchFamily="2" charset="-79"/>
                <a:cs typeface="Aharoni" panose="02010803020104030203" pitchFamily="2" charset="-79"/>
              </a:rPr>
              <a:t>Sequence of Problems</a:t>
            </a:r>
          </a:p>
          <a:p>
            <a:pPr marL="457200" indent="-457200">
              <a:buFont typeface="Arial" panose="020B0604020202020204" pitchFamily="34" charset="0"/>
              <a:buChar char="•"/>
            </a:pPr>
            <a:r>
              <a:rPr lang="en-US" sz="3600" dirty="0">
                <a:latin typeface="Aharoni" panose="02010803020104030203" pitchFamily="2" charset="-79"/>
                <a:cs typeface="Aharoni" panose="02010803020104030203" pitchFamily="2" charset="-79"/>
              </a:rPr>
              <a:t>Start with a simple, accessible problem.</a:t>
            </a:r>
          </a:p>
          <a:p>
            <a:pPr marL="457200" indent="-457200">
              <a:buFont typeface="Arial" panose="020B0604020202020204" pitchFamily="34" charset="0"/>
              <a:buChar char="•"/>
            </a:pPr>
            <a:r>
              <a:rPr lang="en-US" sz="3600" dirty="0">
                <a:latin typeface="Aharoni" panose="02010803020104030203" pitchFamily="2" charset="-79"/>
                <a:cs typeface="Aharoni" panose="02010803020104030203" pitchFamily="2" charset="-79"/>
              </a:rPr>
              <a:t>Incrementally increase difficulty or complexity.</a:t>
            </a:r>
          </a:p>
          <a:p>
            <a:pPr marL="457200" indent="-457200">
              <a:buFont typeface="Arial" panose="020B0604020202020204" pitchFamily="34" charset="0"/>
              <a:buChar char="•"/>
            </a:pPr>
            <a:r>
              <a:rPr lang="en-US" sz="3600" dirty="0">
                <a:latin typeface="Aharoni" panose="02010803020104030203" pitchFamily="2" charset="-79"/>
                <a:cs typeface="Aharoni" panose="02010803020104030203" pitchFamily="2" charset="-79"/>
              </a:rPr>
              <a:t>Build towards the target concept.</a:t>
            </a:r>
          </a:p>
        </p:txBody>
      </p:sp>
      <p:sp>
        <p:nvSpPr>
          <p:cNvPr id="5" name="TextBox 4">
            <a:extLst>
              <a:ext uri="{FF2B5EF4-FFF2-40B4-BE49-F238E27FC236}">
                <a16:creationId xmlns:a16="http://schemas.microsoft.com/office/drawing/2014/main" id="{9BCE51DC-349D-97B0-EA5E-A8F1CB46BE94}"/>
              </a:ext>
            </a:extLst>
          </p:cNvPr>
          <p:cNvSpPr txBox="1"/>
          <p:nvPr/>
        </p:nvSpPr>
        <p:spPr>
          <a:xfrm>
            <a:off x="8710748" y="2362200"/>
            <a:ext cx="6580051" cy="5139869"/>
          </a:xfrm>
          <a:prstGeom prst="rect">
            <a:avLst/>
          </a:prstGeom>
          <a:noFill/>
        </p:spPr>
        <p:txBody>
          <a:bodyPr wrap="square" rtlCol="0">
            <a:spAutoFit/>
          </a:bodyPr>
          <a:lstStyle/>
          <a:p>
            <a:pPr algn="ctr"/>
            <a:r>
              <a:rPr lang="en-US" sz="4000" b="1" u="sng" dirty="0">
                <a:latin typeface="Aharoni" panose="02010803020104030203" pitchFamily="2" charset="-79"/>
                <a:cs typeface="Aharoni" panose="02010803020104030203" pitchFamily="2" charset="-79"/>
              </a:rPr>
              <a:t>Scaffolding Learning</a:t>
            </a:r>
          </a:p>
          <a:p>
            <a:pPr marL="457200" indent="-457200">
              <a:buFont typeface="Arial" panose="020B0604020202020204" pitchFamily="34" charset="0"/>
              <a:buChar char="•"/>
            </a:pPr>
            <a:r>
              <a:rPr lang="en-US" sz="3600" dirty="0">
                <a:latin typeface="Aharoni" panose="02010803020104030203" pitchFamily="2" charset="-79"/>
                <a:cs typeface="Aharoni" panose="02010803020104030203" pitchFamily="2" charset="-79"/>
              </a:rPr>
              <a:t>Focus on one small change per step.</a:t>
            </a:r>
          </a:p>
          <a:p>
            <a:pPr marL="457200" indent="-457200">
              <a:buFont typeface="Arial" panose="020B0604020202020204" pitchFamily="34" charset="0"/>
              <a:buChar char="•"/>
            </a:pPr>
            <a:r>
              <a:rPr lang="en-US" sz="3600" dirty="0">
                <a:latin typeface="Aharoni" panose="02010803020104030203" pitchFamily="2" charset="-79"/>
                <a:cs typeface="Aharoni" panose="02010803020104030203" pitchFamily="2" charset="-79"/>
              </a:rPr>
              <a:t>Think of your entry points to start low floor questions and build your way up to ceiling questions.</a:t>
            </a:r>
          </a:p>
          <a:p>
            <a:pPr marL="457200" indent="-457200">
              <a:buFont typeface="Arial" panose="020B0604020202020204" pitchFamily="34" charset="0"/>
              <a:buChar char="•"/>
            </a:pPr>
            <a:r>
              <a:rPr lang="en-US" sz="3600" dirty="0">
                <a:latin typeface="Aharoni" panose="02010803020104030203" pitchFamily="2" charset="-79"/>
                <a:cs typeface="Aharoni" panose="02010803020104030203" pitchFamily="2" charset="-79"/>
              </a:rPr>
              <a:t>Encourage pattern recognition (MP 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26F50-0CE8-4C0B-E20C-361F044569BD}"/>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174EE05A-6674-9614-E136-3525827F7D61}"/>
              </a:ext>
            </a:extLst>
          </p:cNvPr>
          <p:cNvPicPr>
            <a:picLocks noChangeAspect="1"/>
          </p:cNvPicPr>
          <p:nvPr/>
        </p:nvPicPr>
        <p:blipFill>
          <a:blip r:embed="rId3"/>
          <a:stretch>
            <a:fillRect/>
          </a:stretch>
        </p:blipFill>
        <p:spPr>
          <a:xfrm>
            <a:off x="0" y="38100"/>
            <a:ext cx="16256000" cy="9067800"/>
          </a:xfrm>
          <a:prstGeom prst="rect">
            <a:avLst/>
          </a:prstGeom>
        </p:spPr>
      </p:pic>
      <p:pic>
        <p:nvPicPr>
          <p:cNvPr id="4" name="Picture 3">
            <a:extLst>
              <a:ext uri="{FF2B5EF4-FFF2-40B4-BE49-F238E27FC236}">
                <a16:creationId xmlns:a16="http://schemas.microsoft.com/office/drawing/2014/main" id="{7C667EFE-DC7F-C409-AE74-CF5AD310D895}"/>
              </a:ext>
            </a:extLst>
          </p:cNvPr>
          <p:cNvPicPr>
            <a:picLocks noChangeAspect="1"/>
          </p:cNvPicPr>
          <p:nvPr/>
        </p:nvPicPr>
        <p:blipFill>
          <a:blip r:embed="rId4"/>
          <a:stretch>
            <a:fillRect/>
          </a:stretch>
        </p:blipFill>
        <p:spPr>
          <a:xfrm>
            <a:off x="4089400" y="2286000"/>
            <a:ext cx="8077200" cy="6001284"/>
          </a:xfrm>
          <a:prstGeom prst="rect">
            <a:avLst/>
          </a:prstGeom>
        </p:spPr>
      </p:pic>
      <p:sp>
        <p:nvSpPr>
          <p:cNvPr id="5" name="TextBox 4">
            <a:extLst>
              <a:ext uri="{FF2B5EF4-FFF2-40B4-BE49-F238E27FC236}">
                <a16:creationId xmlns:a16="http://schemas.microsoft.com/office/drawing/2014/main" id="{470DF670-07E1-3598-0978-F4A80271D523}"/>
              </a:ext>
            </a:extLst>
          </p:cNvPr>
          <p:cNvSpPr txBox="1"/>
          <p:nvPr/>
        </p:nvSpPr>
        <p:spPr>
          <a:xfrm>
            <a:off x="1803400" y="1295400"/>
            <a:ext cx="12573000" cy="1107996"/>
          </a:xfrm>
          <a:prstGeom prst="rect">
            <a:avLst/>
          </a:prstGeom>
          <a:noFill/>
        </p:spPr>
        <p:txBody>
          <a:bodyPr wrap="square" rtlCol="0">
            <a:spAutoFit/>
          </a:bodyPr>
          <a:lstStyle/>
          <a:p>
            <a:pPr algn="ctr"/>
            <a:r>
              <a:rPr lang="en-US" sz="6600" dirty="0">
                <a:latin typeface="Aharoni" panose="02010803020104030203" pitchFamily="2" charset="-79"/>
                <a:cs typeface="Aharoni" panose="02010803020104030203" pitchFamily="2" charset="-79"/>
                <a:hlinkClick r:id="rId5"/>
              </a:rPr>
              <a:t>Algebra 1 Unit 7 Lesson 8</a:t>
            </a:r>
            <a:endParaRPr lang="en-US" sz="66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687677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38100"/>
            <a:ext cx="16256000" cy="90678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pic>
        <p:nvPicPr>
          <p:cNvPr id="4" name="Picture 3">
            <a:extLst>
              <a:ext uri="{FF2B5EF4-FFF2-40B4-BE49-F238E27FC236}">
                <a16:creationId xmlns:a16="http://schemas.microsoft.com/office/drawing/2014/main" id="{EC24076B-97DB-3357-7648-213935E31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00251">
            <a:off x="2845610" y="2756986"/>
            <a:ext cx="3901540" cy="387822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F48F3-BDA8-D7DE-71E0-15D6DE8375B8}"/>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2572E038-9B39-230D-B751-CD6DC1E1FEE7}"/>
              </a:ext>
            </a:extLst>
          </p:cNvPr>
          <p:cNvPicPr>
            <a:picLocks noChangeAspect="1"/>
          </p:cNvPicPr>
          <p:nvPr/>
        </p:nvPicPr>
        <p:blipFill>
          <a:blip r:embed="rId3"/>
          <a:stretch>
            <a:fillRect/>
          </a:stretch>
        </p:blipFill>
        <p:spPr>
          <a:xfrm>
            <a:off x="0" y="38100"/>
            <a:ext cx="16256000" cy="9067800"/>
          </a:xfrm>
          <a:prstGeom prst="rect">
            <a:avLst/>
          </a:prstGeom>
        </p:spPr>
      </p:pic>
      <p:sp>
        <p:nvSpPr>
          <p:cNvPr id="5" name="TextBox 4">
            <a:extLst>
              <a:ext uri="{FF2B5EF4-FFF2-40B4-BE49-F238E27FC236}">
                <a16:creationId xmlns:a16="http://schemas.microsoft.com/office/drawing/2014/main" id="{B69CB328-102B-4F7A-3372-D2225EDB019A}"/>
              </a:ext>
            </a:extLst>
          </p:cNvPr>
          <p:cNvSpPr txBox="1"/>
          <p:nvPr/>
        </p:nvSpPr>
        <p:spPr>
          <a:xfrm>
            <a:off x="2032000" y="3464004"/>
            <a:ext cx="12573000" cy="2215991"/>
          </a:xfrm>
          <a:prstGeom prst="rect">
            <a:avLst/>
          </a:prstGeom>
          <a:noFill/>
        </p:spPr>
        <p:txBody>
          <a:bodyPr wrap="square" rtlCol="0">
            <a:spAutoFit/>
          </a:bodyPr>
          <a:lstStyle/>
          <a:p>
            <a:pPr algn="ctr"/>
            <a:r>
              <a:rPr lang="en-US" sz="13800" dirty="0">
                <a:latin typeface="Aharoni" panose="02010803020104030203" pitchFamily="2" charset="-79"/>
                <a:cs typeface="Aharoni" panose="02010803020104030203" pitchFamily="2" charset="-79"/>
              </a:rPr>
              <a:t>Questions?</a:t>
            </a:r>
          </a:p>
        </p:txBody>
      </p:sp>
    </p:spTree>
    <p:extLst>
      <p:ext uri="{BB962C8B-B14F-4D97-AF65-F5344CB8AC3E}">
        <p14:creationId xmlns:p14="http://schemas.microsoft.com/office/powerpoint/2010/main" val="1104287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5467C-B740-09FE-A9DF-F4E3B7DC128E}"/>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07EFB4D2-A4B4-A453-A7B7-6173B5C1FA64}"/>
              </a:ext>
            </a:extLst>
          </p:cNvPr>
          <p:cNvPicPr>
            <a:picLocks noChangeAspect="1"/>
          </p:cNvPicPr>
          <p:nvPr/>
        </p:nvPicPr>
        <p:blipFill>
          <a:blip r:embed="rId3"/>
          <a:stretch>
            <a:fillRect/>
          </a:stretch>
        </p:blipFill>
        <p:spPr>
          <a:xfrm>
            <a:off x="0" y="38100"/>
            <a:ext cx="16256000" cy="9067800"/>
          </a:xfrm>
          <a:prstGeom prst="rect">
            <a:avLst/>
          </a:prstGeom>
        </p:spPr>
      </p:pic>
      <p:sp>
        <p:nvSpPr>
          <p:cNvPr id="5" name="TextBox 4">
            <a:extLst>
              <a:ext uri="{FF2B5EF4-FFF2-40B4-BE49-F238E27FC236}">
                <a16:creationId xmlns:a16="http://schemas.microsoft.com/office/drawing/2014/main" id="{D4E7C0EB-EAC1-0A31-E826-B074B98694BC}"/>
              </a:ext>
            </a:extLst>
          </p:cNvPr>
          <p:cNvSpPr txBox="1"/>
          <p:nvPr/>
        </p:nvSpPr>
        <p:spPr>
          <a:xfrm>
            <a:off x="2032000" y="3464004"/>
            <a:ext cx="12573000" cy="2800767"/>
          </a:xfrm>
          <a:prstGeom prst="rect">
            <a:avLst/>
          </a:prstGeom>
          <a:noFill/>
        </p:spPr>
        <p:txBody>
          <a:bodyPr wrap="square" rtlCol="0">
            <a:spAutoFit/>
          </a:bodyPr>
          <a:lstStyle/>
          <a:p>
            <a:pPr algn="ctr"/>
            <a:r>
              <a:rPr lang="en-US" sz="8800" dirty="0">
                <a:latin typeface="Aharoni" panose="02010803020104030203" pitchFamily="2" charset="-79"/>
                <a:cs typeface="Aharoni" panose="02010803020104030203" pitchFamily="2" charset="-79"/>
              </a:rPr>
              <a:t>Becky Wood </a:t>
            </a:r>
          </a:p>
          <a:p>
            <a:pPr algn="ctr"/>
            <a:r>
              <a:rPr lang="en-US" sz="8800" dirty="0">
                <a:latin typeface="Aharoni" panose="02010803020104030203" pitchFamily="2" charset="-79"/>
                <a:cs typeface="Aharoni" panose="02010803020104030203" pitchFamily="2" charset="-79"/>
              </a:rPr>
              <a:t>Becky.wood@lz95.org</a:t>
            </a:r>
          </a:p>
        </p:txBody>
      </p:sp>
    </p:spTree>
    <p:extLst>
      <p:ext uri="{BB962C8B-B14F-4D97-AF65-F5344CB8AC3E}">
        <p14:creationId xmlns:p14="http://schemas.microsoft.com/office/powerpoint/2010/main" val="1957552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04327-AF44-9269-0F4F-9742C8D1227E}"/>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7A67D851-C90D-6AB5-66A6-130833C2D628}"/>
              </a:ext>
            </a:extLst>
          </p:cNvPr>
          <p:cNvPicPr>
            <a:picLocks noChangeAspect="1"/>
          </p:cNvPicPr>
          <p:nvPr/>
        </p:nvPicPr>
        <p:blipFill>
          <a:blip r:embed="rId3"/>
          <a:stretch>
            <a:fillRect/>
          </a:stretch>
        </p:blipFill>
        <p:spPr>
          <a:xfrm>
            <a:off x="0" y="38100"/>
            <a:ext cx="16256000" cy="9067800"/>
          </a:xfrm>
          <a:prstGeom prst="rect">
            <a:avLst/>
          </a:prstGeom>
        </p:spPr>
      </p:pic>
      <p:sp>
        <p:nvSpPr>
          <p:cNvPr id="5" name="TextBox 4">
            <a:extLst>
              <a:ext uri="{FF2B5EF4-FFF2-40B4-BE49-F238E27FC236}">
                <a16:creationId xmlns:a16="http://schemas.microsoft.com/office/drawing/2014/main" id="{43238E22-26F1-46F0-526E-1DE499EFEECF}"/>
              </a:ext>
            </a:extLst>
          </p:cNvPr>
          <p:cNvSpPr txBox="1"/>
          <p:nvPr/>
        </p:nvSpPr>
        <p:spPr>
          <a:xfrm>
            <a:off x="1841500" y="609600"/>
            <a:ext cx="12573000" cy="8309967"/>
          </a:xfrm>
          <a:prstGeom prst="rect">
            <a:avLst/>
          </a:prstGeom>
          <a:noFill/>
        </p:spPr>
        <p:txBody>
          <a:bodyPr wrap="square" rtlCol="0">
            <a:spAutoFit/>
          </a:bodyPr>
          <a:lstStyle/>
          <a:p>
            <a:pPr algn="ctr"/>
            <a:r>
              <a:rPr lang="en-US" sz="13800" dirty="0">
                <a:latin typeface="Aharoni" panose="02010803020104030203" pitchFamily="2" charset="-79"/>
                <a:cs typeface="Aharoni" panose="02010803020104030203" pitchFamily="2" charset="-79"/>
              </a:rPr>
              <a:t>Agenda</a:t>
            </a:r>
          </a:p>
          <a:p>
            <a:pPr marL="857250" indent="-857250">
              <a:buFont typeface="Arial" panose="020B0604020202020204" pitchFamily="34" charset="0"/>
              <a:buChar char="•"/>
            </a:pPr>
            <a:r>
              <a:rPr lang="en-US" sz="6600" dirty="0">
                <a:latin typeface="Aharoni" panose="02010803020104030203" pitchFamily="2" charset="-79"/>
                <a:cs typeface="Aharoni" panose="02010803020104030203" pitchFamily="2" charset="-79"/>
              </a:rPr>
              <a:t>The Launch</a:t>
            </a:r>
          </a:p>
          <a:p>
            <a:pPr marL="857250" indent="-857250">
              <a:buFont typeface="Arial" panose="020B0604020202020204" pitchFamily="34" charset="0"/>
              <a:buChar char="•"/>
            </a:pPr>
            <a:r>
              <a:rPr lang="en-US" sz="6600" dirty="0">
                <a:latin typeface="Aharoni" panose="02010803020104030203" pitchFamily="2" charset="-79"/>
                <a:cs typeface="Aharoni" panose="02010803020104030203" pitchFamily="2" charset="-79"/>
              </a:rPr>
              <a:t>Transforming Activities for the Board</a:t>
            </a:r>
          </a:p>
          <a:p>
            <a:pPr marL="857250" indent="-857250">
              <a:buFont typeface="Arial" panose="020B0604020202020204" pitchFamily="34" charset="0"/>
              <a:buChar char="•"/>
            </a:pPr>
            <a:r>
              <a:rPr lang="en-US" sz="6600" dirty="0">
                <a:latin typeface="Aharoni" panose="02010803020104030203" pitchFamily="2" charset="-79"/>
                <a:cs typeface="Aharoni" panose="02010803020104030203" pitchFamily="2" charset="-79"/>
              </a:rPr>
              <a:t>Thin-Slice</a:t>
            </a:r>
          </a:p>
          <a:p>
            <a:pPr marL="857250" indent="-857250">
              <a:buFont typeface="Arial" panose="020B0604020202020204" pitchFamily="34" charset="0"/>
              <a:buChar char="•"/>
            </a:pPr>
            <a:endParaRPr lang="en-US" sz="6600" dirty="0">
              <a:latin typeface="Aharoni" panose="02010803020104030203" pitchFamily="2" charset="-79"/>
              <a:cs typeface="Aharoni" panose="02010803020104030203" pitchFamily="2" charset="-79"/>
            </a:endParaRPr>
          </a:p>
          <a:p>
            <a:pPr marL="857250" indent="-857250">
              <a:buFont typeface="Arial" panose="020B0604020202020204" pitchFamily="34" charset="0"/>
              <a:buChar char="•"/>
            </a:pPr>
            <a:endParaRPr lang="en-US" sz="66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58854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13DCDE-2142-D446-AD25-FFAB8D9CE81B}"/>
              </a:ext>
            </a:extLst>
          </p:cNvPr>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15E302-9CAC-F6C1-30C1-E611613D5359}"/>
              </a:ext>
            </a:extLst>
          </p:cNvPr>
          <p:cNvPicPr>
            <a:picLocks noChangeAspect="1"/>
          </p:cNvPicPr>
          <p:nvPr/>
        </p:nvPicPr>
        <p:blipFill>
          <a:blip r:embed="rId2"/>
          <a:stretch>
            <a:fillRect/>
          </a:stretch>
        </p:blipFill>
        <p:spPr>
          <a:xfrm>
            <a:off x="0" y="46383"/>
            <a:ext cx="16256000" cy="9067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0EA745-949C-46C7-6B61-35F990B2551C}"/>
              </a:ext>
            </a:extLst>
          </p:cNvPr>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78E2F-E604-E6BC-7D17-32E240C52E2D}"/>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DF0CE11D-C29C-B51D-6571-FA11C89DCCCA}"/>
              </a:ext>
            </a:extLst>
          </p:cNvPr>
          <p:cNvPicPr>
            <a:picLocks noChangeAspect="1"/>
          </p:cNvPicPr>
          <p:nvPr/>
        </p:nvPicPr>
        <p:blipFill>
          <a:blip r:embed="rId3"/>
          <a:stretch>
            <a:fillRect/>
          </a:stretch>
        </p:blipFill>
        <p:spPr>
          <a:xfrm>
            <a:off x="0" y="38100"/>
            <a:ext cx="16256000" cy="9067800"/>
          </a:xfrm>
          <a:prstGeom prst="rect">
            <a:avLst/>
          </a:prstGeom>
        </p:spPr>
      </p:pic>
      <p:pic>
        <p:nvPicPr>
          <p:cNvPr id="4" name="Picture 3">
            <a:extLst>
              <a:ext uri="{FF2B5EF4-FFF2-40B4-BE49-F238E27FC236}">
                <a16:creationId xmlns:a16="http://schemas.microsoft.com/office/drawing/2014/main" id="{702F9310-D7A6-2D83-6BCD-5075266B6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200" y="749933"/>
            <a:ext cx="10515600" cy="7644133"/>
          </a:xfrm>
          <a:prstGeom prst="rect">
            <a:avLst/>
          </a:prstGeom>
        </p:spPr>
      </p:pic>
    </p:spTree>
    <p:extLst>
      <p:ext uri="{BB962C8B-B14F-4D97-AF65-F5344CB8AC3E}">
        <p14:creationId xmlns:p14="http://schemas.microsoft.com/office/powerpoint/2010/main" val="109734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3678</TotalTime>
  <Words>287</Words>
  <Application>Microsoft Office PowerPoint</Application>
  <PresentationFormat>Custom</PresentationFormat>
  <Paragraphs>32</Paragraphs>
  <Slides>21</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Aharoni</vt:lpstr>
      <vt:lpstr>Aptos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Wood, Becky</dc:creator>
  <cp:lastModifiedBy>Wood, Becky</cp:lastModifiedBy>
  <cp:revision>7</cp:revision>
  <dcterms:created xsi:type="dcterms:W3CDTF">2006-08-16T00:00:00Z</dcterms:created>
  <dcterms:modified xsi:type="dcterms:W3CDTF">2026-06-29T16:52:38Z</dcterms:modified>
</cp:coreProperties>
</file>