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732" r:id="rId1"/>
  </p:sldMasterIdLst>
  <p:notesMasterIdLst>
    <p:notesMasterId r:id="rId44"/>
  </p:notesMasterIdLst>
  <p:sldIdLst>
    <p:sldId id="256" r:id="rId2"/>
    <p:sldId id="258" r:id="rId3"/>
    <p:sldId id="2762" r:id="rId4"/>
    <p:sldId id="2763" r:id="rId5"/>
    <p:sldId id="2027" r:id="rId6"/>
    <p:sldId id="2764" r:id="rId7"/>
    <p:sldId id="2040" r:id="rId8"/>
    <p:sldId id="2776" r:id="rId9"/>
    <p:sldId id="2765" r:id="rId10"/>
    <p:sldId id="2766" r:id="rId11"/>
    <p:sldId id="2043" r:id="rId12"/>
    <p:sldId id="1138" r:id="rId13"/>
    <p:sldId id="1852" r:id="rId14"/>
    <p:sldId id="1795" r:id="rId15"/>
    <p:sldId id="1483" r:id="rId16"/>
    <p:sldId id="1854" r:id="rId17"/>
    <p:sldId id="1855" r:id="rId18"/>
    <p:sldId id="2031" r:id="rId19"/>
    <p:sldId id="2742" r:id="rId20"/>
    <p:sldId id="2743" r:id="rId21"/>
    <p:sldId id="1400" r:id="rId22"/>
    <p:sldId id="1856" r:id="rId23"/>
    <p:sldId id="2747" r:id="rId24"/>
    <p:sldId id="2767" r:id="rId25"/>
    <p:sldId id="1860" r:id="rId26"/>
    <p:sldId id="1823" r:id="rId27"/>
    <p:sldId id="1848" r:id="rId28"/>
    <p:sldId id="2768" r:id="rId29"/>
    <p:sldId id="2770" r:id="rId30"/>
    <p:sldId id="2769" r:id="rId31"/>
    <p:sldId id="2771" r:id="rId32"/>
    <p:sldId id="1862" r:id="rId33"/>
    <p:sldId id="2772" r:id="rId34"/>
    <p:sldId id="1477" r:id="rId35"/>
    <p:sldId id="1863" r:id="rId36"/>
    <p:sldId id="2753" r:id="rId37"/>
    <p:sldId id="2773" r:id="rId38"/>
    <p:sldId id="2775" r:id="rId39"/>
    <p:sldId id="2774" r:id="rId40"/>
    <p:sldId id="2778" r:id="rId41"/>
    <p:sldId id="2777" r:id="rId42"/>
    <p:sldId id="1105" r:id="rId4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7E79"/>
    <a:srgbClr val="008F00"/>
    <a:srgbClr val="FFE900"/>
    <a:srgbClr val="A80504"/>
    <a:srgbClr val="E9CA00"/>
    <a:srgbClr val="D65E05"/>
    <a:srgbClr val="D67A05"/>
    <a:srgbClr val="E9DB4E"/>
    <a:srgbClr val="CE7A07"/>
    <a:srgbClr val="E387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74795" autoAdjust="0"/>
  </p:normalViewPr>
  <p:slideViewPr>
    <p:cSldViewPr snapToGrid="0">
      <p:cViewPr varScale="1">
        <p:scale>
          <a:sx n="89" d="100"/>
          <a:sy n="89" d="100"/>
        </p:scale>
        <p:origin x="1920"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40"/>
      <c:rotY val="320"/>
      <c:depthPercent val="100"/>
      <c:rAngAx val="1"/>
    </c:view3D>
    <c:floor>
      <c:thickness val="0"/>
      <c:spPr>
        <a:noFill/>
        <a:ln>
          <a:noFill/>
        </a:ln>
        <a:effectLst/>
        <a:sp3d/>
      </c:spPr>
    </c:floor>
    <c:sideWall>
      <c:thickness val="0"/>
      <c:spPr>
        <a:noFill/>
        <a:ln>
          <a:solidFill>
            <a:schemeClr val="accent1"/>
          </a:solidFill>
        </a:ln>
        <a:effectLst>
          <a:glow>
            <a:schemeClr val="accent1"/>
          </a:glow>
          <a:softEdge rad="0"/>
        </a:effectLst>
        <a:scene3d>
          <a:camera prst="orthographicFront"/>
          <a:lightRig rig="threePt" dir="t"/>
        </a:scene3d>
        <a:sp3d>
          <a:bevelT w="6350"/>
          <a:contourClr>
            <a:schemeClr val="accent1"/>
          </a:contourClr>
        </a:sp3d>
      </c:spPr>
    </c:sideWall>
    <c:backWall>
      <c:thickness val="0"/>
      <c:spPr>
        <a:noFill/>
        <a:ln>
          <a:solidFill>
            <a:schemeClr val="accent1"/>
          </a:solidFill>
        </a:ln>
        <a:effectLst>
          <a:glow>
            <a:schemeClr val="accent1"/>
          </a:glow>
          <a:softEdge rad="0"/>
        </a:effectLst>
        <a:scene3d>
          <a:camera prst="orthographicFront"/>
          <a:lightRig rig="threePt" dir="t"/>
        </a:scene3d>
        <a:sp3d>
          <a:bevelT w="6350"/>
          <a:contourClr>
            <a:schemeClr val="accent1"/>
          </a:contourClr>
        </a:sp3d>
      </c:spPr>
    </c:backWall>
    <c:plotArea>
      <c:layout>
        <c:manualLayout>
          <c:layoutTarget val="inner"/>
          <c:xMode val="edge"/>
          <c:yMode val="edge"/>
          <c:x val="6.0527751041920846E-2"/>
          <c:y val="1.4812856859652914E-2"/>
          <c:w val="0.87390810008598496"/>
          <c:h val="0.74486488224189573"/>
        </c:manualLayout>
      </c:layout>
      <c:pie3DChart>
        <c:varyColors val="1"/>
        <c:dLbls>
          <c:showLegendKey val="0"/>
          <c:showVal val="0"/>
          <c:showCatName val="0"/>
          <c:showSerName val="0"/>
          <c:showPercent val="0"/>
          <c:showBubbleSize val="0"/>
          <c:showLeaderLines val="0"/>
        </c:dLbls>
      </c:pie3DChart>
      <c:spPr>
        <a:noFill/>
        <a:ln w="25400">
          <a:noFill/>
        </a:ln>
        <a:effectLst/>
      </c:spPr>
    </c:plotArea>
    <c:legend>
      <c:legendPos val="b"/>
      <c:layout>
        <c:manualLayout>
          <c:xMode val="edge"/>
          <c:yMode val="edge"/>
          <c:x val="0"/>
          <c:y val="0.74286408263644255"/>
          <c:w val="0.6385643910110913"/>
          <c:h val="0.2571359173635574"/>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Roboto" panose="02000000000000000000" pitchFamily="2" charset="0"/>
              <a:ea typeface="Roboto" panose="02000000000000000000" pitchFamily="2" charset="0"/>
              <a:cs typeface="Roboto" panose="02000000000000000000" pitchFamily="2"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40"/>
      <c:rotY val="320"/>
      <c:depthPercent val="100"/>
      <c:rAngAx val="1"/>
    </c:view3D>
    <c:floor>
      <c:thickness val="0"/>
      <c:spPr>
        <a:noFill/>
        <a:ln>
          <a:noFill/>
        </a:ln>
        <a:effectLst/>
        <a:sp3d/>
      </c:spPr>
    </c:floor>
    <c:sideWall>
      <c:thickness val="0"/>
      <c:spPr>
        <a:noFill/>
        <a:ln>
          <a:solidFill>
            <a:schemeClr val="accent1"/>
          </a:solidFill>
        </a:ln>
        <a:effectLst>
          <a:glow>
            <a:schemeClr val="accent1"/>
          </a:glow>
          <a:softEdge rad="0"/>
        </a:effectLst>
        <a:scene3d>
          <a:camera prst="orthographicFront"/>
          <a:lightRig rig="threePt" dir="t"/>
        </a:scene3d>
        <a:sp3d>
          <a:bevelT w="6350"/>
          <a:contourClr>
            <a:schemeClr val="accent1"/>
          </a:contourClr>
        </a:sp3d>
      </c:spPr>
    </c:sideWall>
    <c:backWall>
      <c:thickness val="0"/>
      <c:spPr>
        <a:noFill/>
        <a:ln>
          <a:solidFill>
            <a:schemeClr val="accent1"/>
          </a:solidFill>
        </a:ln>
        <a:effectLst>
          <a:glow>
            <a:schemeClr val="accent1"/>
          </a:glow>
          <a:softEdge rad="0"/>
        </a:effectLst>
        <a:scene3d>
          <a:camera prst="orthographicFront"/>
          <a:lightRig rig="threePt" dir="t"/>
        </a:scene3d>
        <a:sp3d>
          <a:bevelT w="6350"/>
          <a:contourClr>
            <a:schemeClr val="accent1"/>
          </a:contourClr>
        </a:sp3d>
      </c:spPr>
    </c:backWall>
    <c:plotArea>
      <c:layout>
        <c:manualLayout>
          <c:layoutTarget val="inner"/>
          <c:xMode val="edge"/>
          <c:yMode val="edge"/>
          <c:x val="6.9415505796142168E-2"/>
          <c:y val="1.9693409735540828E-2"/>
          <c:w val="0.83191904070116651"/>
          <c:h val="0.70922197164742962"/>
        </c:manualLayout>
      </c:layout>
      <c:pie3DChart>
        <c:varyColors val="1"/>
        <c:ser>
          <c:idx val="0"/>
          <c:order val="0"/>
          <c:tx>
            <c:strRef>
              <c:f>Sheet1!$B$1</c:f>
              <c:strCache>
                <c:ptCount val="1"/>
                <c:pt idx="0">
                  <c:v>Column1</c:v>
                </c:pt>
              </c:strCache>
            </c:strRef>
          </c:tx>
          <c:spPr>
            <a:solidFill>
              <a:schemeClr val="tx2"/>
            </a:solidFill>
            <a:ln>
              <a:noFill/>
            </a:ln>
          </c:spPr>
          <c:dPt>
            <c:idx val="0"/>
            <c:bubble3D val="0"/>
            <c:spPr>
              <a:solidFill>
                <a:schemeClr val="accent1">
                  <a:lumMod val="75000"/>
                </a:schemeClr>
              </a:solidFill>
              <a:ln>
                <a:noFill/>
              </a:ln>
              <a:effectLst/>
              <a:sp3d>
                <a:contourClr>
                  <a:srgbClr val="1D5888"/>
                </a:contourClr>
              </a:sp3d>
            </c:spPr>
            <c:extLst>
              <c:ext xmlns:c16="http://schemas.microsoft.com/office/drawing/2014/chart" uri="{C3380CC4-5D6E-409C-BE32-E72D297353CC}">
                <c16:uniqueId val="{00000001-1B8C-0948-85F9-C566182FA1B6}"/>
              </c:ext>
            </c:extLst>
          </c:dPt>
          <c:dPt>
            <c:idx val="1"/>
            <c:bubble3D val="0"/>
            <c:spPr>
              <a:solidFill>
                <a:srgbClr val="C00000"/>
              </a:solidFill>
              <a:ln>
                <a:noFill/>
              </a:ln>
              <a:effectLst/>
              <a:sp3d/>
            </c:spPr>
            <c:extLst>
              <c:ext xmlns:c16="http://schemas.microsoft.com/office/drawing/2014/chart" uri="{C3380CC4-5D6E-409C-BE32-E72D297353CC}">
                <c16:uniqueId val="{00000003-1B8C-0948-85F9-C566182FA1B6}"/>
              </c:ext>
            </c:extLst>
          </c:dPt>
          <c:dPt>
            <c:idx val="2"/>
            <c:bubble3D val="0"/>
            <c:spPr>
              <a:solidFill>
                <a:srgbClr val="008F00"/>
              </a:solidFill>
              <a:ln>
                <a:noFill/>
              </a:ln>
              <a:effectLst/>
              <a:sp3d/>
            </c:spPr>
            <c:extLst>
              <c:ext xmlns:c16="http://schemas.microsoft.com/office/drawing/2014/chart" uri="{C3380CC4-5D6E-409C-BE32-E72D297353CC}">
                <c16:uniqueId val="{00000005-1B8C-0948-85F9-C566182FA1B6}"/>
              </c:ext>
            </c:extLst>
          </c:dPt>
          <c:dLbls>
            <c:dLbl>
              <c:idx val="0"/>
              <c:layout>
                <c:manualLayout>
                  <c:x val="-0.22734459257064915"/>
                  <c:y val="8.4301364904364365E-2"/>
                </c:manualLayout>
              </c:layout>
              <c:dLblPos val="bestFi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1B8C-0948-85F9-C566182FA1B6}"/>
                </c:ext>
              </c:extLst>
            </c:dLbl>
            <c:dLbl>
              <c:idx val="1"/>
              <c:layout>
                <c:manualLayout>
                  <c:x val="0.1183652615432971"/>
                  <c:y val="-0.23184762195072808"/>
                </c:manualLayout>
              </c:layout>
              <c:dLblPos val="bestFi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1B8C-0948-85F9-C566182FA1B6}"/>
                </c:ext>
              </c:extLst>
            </c:dLbl>
            <c:dLbl>
              <c:idx val="2"/>
              <c:layout>
                <c:manualLayout>
                  <c:x val="0.14665199584650038"/>
                  <c:y val="-9.8207361607451443E-2"/>
                </c:manualLayout>
              </c:layout>
              <c:dLblPos val="bestFi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5-1B8C-0948-85F9-C566182FA1B6}"/>
                </c:ext>
              </c:extLst>
            </c:dLbl>
            <c:spPr>
              <a:noFill/>
              <a:ln>
                <a:noFill/>
              </a:ln>
              <a:effectLst/>
            </c:spPr>
            <c:txPr>
              <a:bodyPr rot="0" spcFirstLastPara="1" vertOverflow="ellipsis" vert="horz" wrap="square" anchor="ctr" anchorCtr="1"/>
              <a:lstStyle/>
              <a:p>
                <a:pPr>
                  <a:defRPr sz="2800" b="0" i="0" u="none" strike="noStrike" kern="1200" baseline="0">
                    <a:solidFill>
                      <a:schemeClr val="bg1"/>
                    </a:solidFill>
                    <a:latin typeface="Roboto" panose="02000000000000000000" pitchFamily="2" charset="0"/>
                    <a:ea typeface="Roboto" panose="02000000000000000000" pitchFamily="2" charset="0"/>
                    <a:cs typeface="Roboto" panose="02000000000000000000" pitchFamily="2" charset="0"/>
                  </a:defRPr>
                </a:pPr>
                <a:endParaRPr lang="en-US"/>
              </a:p>
            </c:txPr>
            <c:dLblPos val="inEnd"/>
            <c:showLegendKey val="0"/>
            <c:showVal val="1"/>
            <c:showCatName val="0"/>
            <c:showSerName val="0"/>
            <c:showPercent val="0"/>
            <c:showBubbleSize val="0"/>
            <c:separator>, </c:separator>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Sheet1!$A$2:$A$4</c:f>
              <c:strCache>
                <c:ptCount val="3"/>
                <c:pt idx="0">
                  <c:v>Agree</c:v>
                </c:pt>
                <c:pt idx="1">
                  <c:v>Disagree</c:v>
                </c:pt>
                <c:pt idx="2">
                  <c:v>Unsure</c:v>
                </c:pt>
              </c:strCache>
            </c:strRef>
          </c:cat>
          <c:val>
            <c:numRef>
              <c:f>Sheet1!$B$2:$B$4</c:f>
              <c:numCache>
                <c:formatCode>0%</c:formatCode>
                <c:ptCount val="3"/>
                <c:pt idx="0">
                  <c:v>0.65</c:v>
                </c:pt>
                <c:pt idx="1">
                  <c:v>0.03</c:v>
                </c:pt>
                <c:pt idx="2">
                  <c:v>0.32</c:v>
                </c:pt>
              </c:numCache>
            </c:numRef>
          </c:val>
          <c:extLst>
            <c:ext xmlns:c16="http://schemas.microsoft.com/office/drawing/2014/chart" uri="{C3380CC4-5D6E-409C-BE32-E72D297353CC}">
              <c16:uniqueId val="{00000006-1B8C-0948-85F9-C566182FA1B6}"/>
            </c:ext>
          </c:extLst>
        </c:ser>
        <c:dLbls>
          <c:showLegendKey val="0"/>
          <c:showVal val="0"/>
          <c:showCatName val="0"/>
          <c:showSerName val="0"/>
          <c:showPercent val="0"/>
          <c:showBubbleSize val="0"/>
          <c:showLeaderLines val="1"/>
        </c:dLbls>
      </c:pie3DChart>
      <c:spPr>
        <a:noFill/>
        <a:ln>
          <a:noFill/>
        </a:ln>
        <a:effectLst/>
      </c:spPr>
    </c:plotArea>
    <c:legend>
      <c:legendPos val="b"/>
      <c:layout>
        <c:manualLayout>
          <c:xMode val="edge"/>
          <c:yMode val="edge"/>
          <c:x val="5.5985401475942699E-2"/>
          <c:y val="0.69498255186140745"/>
          <c:w val="0.38103157290103784"/>
          <c:h val="0.29277871529820843"/>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Roboto" panose="02000000000000000000" pitchFamily="2" charset="0"/>
              <a:ea typeface="Roboto" panose="02000000000000000000" pitchFamily="2" charset="0"/>
              <a:cs typeface="Roboto" panose="02000000000000000000" pitchFamily="2"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600">
          <a:latin typeface="Roboto" panose="02000000000000000000" pitchFamily="2" charset="0"/>
          <a:ea typeface="Roboto" panose="02000000000000000000" pitchFamily="2" charset="0"/>
          <a:cs typeface="Roboto" panose="02000000000000000000" pitchFamily="2" charset="0"/>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326515683073858"/>
          <c:y val="3.7897171520818812E-2"/>
          <c:w val="0.75458822264249392"/>
          <c:h val="0.88591992177717249"/>
        </c:manualLayout>
      </c:layout>
      <c:barChart>
        <c:barDir val="bar"/>
        <c:grouping val="percentStacked"/>
        <c:varyColors val="0"/>
        <c:ser>
          <c:idx val="0"/>
          <c:order val="0"/>
          <c:tx>
            <c:strRef>
              <c:f>Sheet1!$B$1</c:f>
              <c:strCache>
                <c:ptCount val="1"/>
                <c:pt idx="0">
                  <c:v>Agree</c:v>
                </c:pt>
              </c:strCache>
            </c:strRef>
          </c:tx>
          <c:spPr>
            <a:solidFill>
              <a:schemeClr val="accent1">
                <a:lumMod val="75000"/>
              </a:schemeClr>
            </a:solidFill>
            <a:ln>
              <a:noFill/>
            </a:ln>
            <a:effectLst/>
          </c:spPr>
          <c:invertIfNegative val="0"/>
          <c:dLbls>
            <c:dLbl>
              <c:idx val="4"/>
              <c:layout>
                <c:manualLayout>
                  <c:x val="1.0514807456902744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F23-B540-AA99-3A2536CBF025}"/>
                </c:ext>
              </c:extLst>
            </c:dLbl>
            <c:dLbl>
              <c:idx val="10"/>
              <c:layout>
                <c:manualLayout>
                  <c:x val="1.6458333633317543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F23-B540-AA99-3A2536CBF025}"/>
                </c:ext>
              </c:extLst>
            </c:dLbl>
            <c:dLbl>
              <c:idx val="17"/>
              <c:layout>
                <c:manualLayout>
                  <c:x val="7.3148149481410962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F23-B540-AA99-3A2536CBF025}"/>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Roboto" panose="02000000000000000000" pitchFamily="2" charset="0"/>
                    <a:ea typeface="Roboto" panose="02000000000000000000" pitchFamily="2" charset="0"/>
                    <a:cs typeface="Roboto" panose="02000000000000000000" pitchFamily="2"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More 20 Yrs</c:v>
                </c:pt>
                <c:pt idx="1">
                  <c:v>11-20 Yrs</c:v>
                </c:pt>
                <c:pt idx="2">
                  <c:v>6-10 Yrs</c:v>
                </c:pt>
                <c:pt idx="3">
                  <c:v>Less 5 Yrs</c:v>
                </c:pt>
                <c:pt idx="5">
                  <c:v>No Child in HH</c:v>
                </c:pt>
                <c:pt idx="6">
                  <c:v>Child in HH</c:v>
                </c:pt>
                <c:pt idx="8">
                  <c:v>Republican</c:v>
                </c:pt>
                <c:pt idx="9">
                  <c:v>Democrat</c:v>
                </c:pt>
                <c:pt idx="10">
                  <c:v>Unaffiliated</c:v>
                </c:pt>
                <c:pt idx="12">
                  <c:v>65+</c:v>
                </c:pt>
                <c:pt idx="13">
                  <c:v>45-64</c:v>
                </c:pt>
                <c:pt idx="14">
                  <c:v>18-44</c:v>
                </c:pt>
                <c:pt idx="16">
                  <c:v>Men</c:v>
                </c:pt>
                <c:pt idx="17">
                  <c:v>Women</c:v>
                </c:pt>
              </c:strCache>
            </c:strRef>
          </c:cat>
          <c:val>
            <c:numRef>
              <c:f>Sheet1!$B$2:$B$19</c:f>
              <c:numCache>
                <c:formatCode>0%</c:formatCode>
                <c:ptCount val="18"/>
                <c:pt idx="0">
                  <c:v>0.62</c:v>
                </c:pt>
                <c:pt idx="1">
                  <c:v>0.76</c:v>
                </c:pt>
                <c:pt idx="2">
                  <c:v>0.67</c:v>
                </c:pt>
                <c:pt idx="3">
                  <c:v>0.57999999999999996</c:v>
                </c:pt>
                <c:pt idx="5">
                  <c:v>0.66</c:v>
                </c:pt>
                <c:pt idx="6">
                  <c:v>0.64</c:v>
                </c:pt>
                <c:pt idx="8">
                  <c:v>0.52</c:v>
                </c:pt>
                <c:pt idx="9">
                  <c:v>0.69</c:v>
                </c:pt>
                <c:pt idx="10">
                  <c:v>0.66</c:v>
                </c:pt>
                <c:pt idx="12">
                  <c:v>0.68</c:v>
                </c:pt>
                <c:pt idx="13">
                  <c:v>0.56999999999999995</c:v>
                </c:pt>
                <c:pt idx="14">
                  <c:v>0.72</c:v>
                </c:pt>
                <c:pt idx="16">
                  <c:v>0.62</c:v>
                </c:pt>
                <c:pt idx="17">
                  <c:v>0.68</c:v>
                </c:pt>
              </c:numCache>
            </c:numRef>
          </c:val>
          <c:extLst>
            <c:ext xmlns:c16="http://schemas.microsoft.com/office/drawing/2014/chart" uri="{C3380CC4-5D6E-409C-BE32-E72D297353CC}">
              <c16:uniqueId val="{00000003-9508-844F-B8E0-118D569EAF6C}"/>
            </c:ext>
          </c:extLst>
        </c:ser>
        <c:ser>
          <c:idx val="1"/>
          <c:order val="1"/>
          <c:tx>
            <c:strRef>
              <c:f>Sheet1!$C$1</c:f>
              <c:strCache>
                <c:ptCount val="1"/>
                <c:pt idx="0">
                  <c:v>Disagree</c:v>
                </c:pt>
              </c:strCache>
            </c:strRef>
          </c:tx>
          <c:spPr>
            <a:solidFill>
              <a:srgbClr val="C00000"/>
            </a:solidFill>
            <a:ln>
              <a:noFill/>
            </a:ln>
            <a:effectLst/>
          </c:spPr>
          <c:invertIfNegative val="0"/>
          <c:dLbls>
            <c:dLbl>
              <c:idx val="14"/>
              <c:layout>
                <c:manualLayout>
                  <c:x val="3.5091034986590806E-3"/>
                  <c:y val="-3.5772845846066971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F23-B540-AA99-3A2536CBF025}"/>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Roboto" panose="02000000000000000000" pitchFamily="2" charset="0"/>
                    <a:ea typeface="Roboto" panose="02000000000000000000" pitchFamily="2" charset="0"/>
                    <a:cs typeface="Roboto" panose="02000000000000000000" pitchFamily="2"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More 20 Yrs</c:v>
                </c:pt>
                <c:pt idx="1">
                  <c:v>11-20 Yrs</c:v>
                </c:pt>
                <c:pt idx="2">
                  <c:v>6-10 Yrs</c:v>
                </c:pt>
                <c:pt idx="3">
                  <c:v>Less 5 Yrs</c:v>
                </c:pt>
                <c:pt idx="5">
                  <c:v>No Child in HH</c:v>
                </c:pt>
                <c:pt idx="6">
                  <c:v>Child in HH</c:v>
                </c:pt>
                <c:pt idx="8">
                  <c:v>Republican</c:v>
                </c:pt>
                <c:pt idx="9">
                  <c:v>Democrat</c:v>
                </c:pt>
                <c:pt idx="10">
                  <c:v>Unaffiliated</c:v>
                </c:pt>
                <c:pt idx="12">
                  <c:v>65+</c:v>
                </c:pt>
                <c:pt idx="13">
                  <c:v>45-64</c:v>
                </c:pt>
                <c:pt idx="14">
                  <c:v>18-44</c:v>
                </c:pt>
                <c:pt idx="16">
                  <c:v>Men</c:v>
                </c:pt>
                <c:pt idx="17">
                  <c:v>Women</c:v>
                </c:pt>
              </c:strCache>
            </c:strRef>
          </c:cat>
          <c:val>
            <c:numRef>
              <c:f>Sheet1!$C$2:$C$19</c:f>
              <c:numCache>
                <c:formatCode>0%</c:formatCode>
                <c:ptCount val="18"/>
                <c:pt idx="0">
                  <c:v>0.03</c:v>
                </c:pt>
                <c:pt idx="1">
                  <c:v>0.03</c:v>
                </c:pt>
                <c:pt idx="2">
                  <c:v>0.02</c:v>
                </c:pt>
                <c:pt idx="3">
                  <c:v>0.02</c:v>
                </c:pt>
                <c:pt idx="5">
                  <c:v>0.02</c:v>
                </c:pt>
                <c:pt idx="6">
                  <c:v>0.04</c:v>
                </c:pt>
                <c:pt idx="8">
                  <c:v>0.06</c:v>
                </c:pt>
                <c:pt idx="10">
                  <c:v>0.03</c:v>
                </c:pt>
                <c:pt idx="13">
                  <c:v>0.04</c:v>
                </c:pt>
                <c:pt idx="14">
                  <c:v>0.04</c:v>
                </c:pt>
                <c:pt idx="16">
                  <c:v>0.03</c:v>
                </c:pt>
                <c:pt idx="17">
                  <c:v>0.02</c:v>
                </c:pt>
              </c:numCache>
            </c:numRef>
          </c:val>
          <c:extLst>
            <c:ext xmlns:c16="http://schemas.microsoft.com/office/drawing/2014/chart" uri="{C3380CC4-5D6E-409C-BE32-E72D297353CC}">
              <c16:uniqueId val="{00000004-9508-844F-B8E0-118D569EAF6C}"/>
            </c:ext>
          </c:extLst>
        </c:ser>
        <c:ser>
          <c:idx val="2"/>
          <c:order val="2"/>
          <c:tx>
            <c:strRef>
              <c:f>Sheet1!$D$1</c:f>
              <c:strCache>
                <c:ptCount val="1"/>
                <c:pt idx="0">
                  <c:v>Unsure</c:v>
                </c:pt>
              </c:strCache>
            </c:strRef>
          </c:tx>
          <c:spPr>
            <a:solidFill>
              <a:srgbClr val="008F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Roboto" panose="02000000000000000000" pitchFamily="2" charset="0"/>
                    <a:ea typeface="Roboto" panose="02000000000000000000" pitchFamily="2" charset="0"/>
                    <a:cs typeface="Roboto" panose="02000000000000000000" pitchFamily="2"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More 20 Yrs</c:v>
                </c:pt>
                <c:pt idx="1">
                  <c:v>11-20 Yrs</c:v>
                </c:pt>
                <c:pt idx="2">
                  <c:v>6-10 Yrs</c:v>
                </c:pt>
                <c:pt idx="3">
                  <c:v>Less 5 Yrs</c:v>
                </c:pt>
                <c:pt idx="5">
                  <c:v>No Child in HH</c:v>
                </c:pt>
                <c:pt idx="6">
                  <c:v>Child in HH</c:v>
                </c:pt>
                <c:pt idx="8">
                  <c:v>Republican</c:v>
                </c:pt>
                <c:pt idx="9">
                  <c:v>Democrat</c:v>
                </c:pt>
                <c:pt idx="10">
                  <c:v>Unaffiliated</c:v>
                </c:pt>
                <c:pt idx="12">
                  <c:v>65+</c:v>
                </c:pt>
                <c:pt idx="13">
                  <c:v>45-64</c:v>
                </c:pt>
                <c:pt idx="14">
                  <c:v>18-44</c:v>
                </c:pt>
                <c:pt idx="16">
                  <c:v>Men</c:v>
                </c:pt>
                <c:pt idx="17">
                  <c:v>Women</c:v>
                </c:pt>
              </c:strCache>
            </c:strRef>
          </c:cat>
          <c:val>
            <c:numRef>
              <c:f>Sheet1!$D$2:$D$19</c:f>
              <c:numCache>
                <c:formatCode>0%</c:formatCode>
                <c:ptCount val="18"/>
                <c:pt idx="0">
                  <c:v>0.35</c:v>
                </c:pt>
                <c:pt idx="1">
                  <c:v>0.21</c:v>
                </c:pt>
                <c:pt idx="2">
                  <c:v>0.31</c:v>
                </c:pt>
                <c:pt idx="3">
                  <c:v>0.4</c:v>
                </c:pt>
                <c:pt idx="5">
                  <c:v>0.32</c:v>
                </c:pt>
                <c:pt idx="6">
                  <c:v>0.32</c:v>
                </c:pt>
                <c:pt idx="8">
                  <c:v>0.42</c:v>
                </c:pt>
                <c:pt idx="9">
                  <c:v>0.31</c:v>
                </c:pt>
                <c:pt idx="10">
                  <c:v>0.31</c:v>
                </c:pt>
                <c:pt idx="12">
                  <c:v>0.32</c:v>
                </c:pt>
                <c:pt idx="13">
                  <c:v>0.39</c:v>
                </c:pt>
                <c:pt idx="14">
                  <c:v>0.24</c:v>
                </c:pt>
                <c:pt idx="16">
                  <c:v>0.35</c:v>
                </c:pt>
                <c:pt idx="17">
                  <c:v>0.3</c:v>
                </c:pt>
              </c:numCache>
            </c:numRef>
          </c:val>
          <c:extLst>
            <c:ext xmlns:c16="http://schemas.microsoft.com/office/drawing/2014/chart" uri="{C3380CC4-5D6E-409C-BE32-E72D297353CC}">
              <c16:uniqueId val="{00000005-9508-844F-B8E0-118D569EAF6C}"/>
            </c:ext>
          </c:extLst>
        </c:ser>
        <c:dLbls>
          <c:dLblPos val="ctr"/>
          <c:showLegendKey val="0"/>
          <c:showVal val="1"/>
          <c:showCatName val="0"/>
          <c:showSerName val="0"/>
          <c:showPercent val="0"/>
          <c:showBubbleSize val="0"/>
        </c:dLbls>
        <c:gapWidth val="30"/>
        <c:overlap val="100"/>
        <c:axId val="1970440064"/>
        <c:axId val="1970294672"/>
      </c:barChart>
      <c:catAx>
        <c:axId val="1970440064"/>
        <c:scaling>
          <c:orientation val="minMax"/>
        </c:scaling>
        <c:delete val="0"/>
        <c:axPos val="l"/>
        <c:majorGridlines>
          <c:spPr>
            <a:ln w="9525" cap="flat" cmpd="sng" algn="ctr">
              <a:noFill/>
              <a:round/>
            </a:ln>
            <a:effectLst/>
          </c:spPr>
        </c:majorGridlines>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defRPr sz="1400" b="0" i="0" u="none" strike="noStrike" kern="1200" baseline="0">
                <a:solidFill>
                  <a:schemeClr val="tx1"/>
                </a:solidFill>
                <a:latin typeface="Roboto" panose="02000000000000000000" pitchFamily="2" charset="0"/>
                <a:ea typeface="Roboto" panose="02000000000000000000" pitchFamily="2" charset="0"/>
                <a:cs typeface="Roboto" panose="02000000000000000000" pitchFamily="2" charset="0"/>
              </a:defRPr>
            </a:pPr>
            <a:endParaRPr lang="en-US"/>
          </a:p>
        </c:txPr>
        <c:crossAx val="1970294672"/>
        <c:crosses val="autoZero"/>
        <c:auto val="1"/>
        <c:lblAlgn val="ctr"/>
        <c:lblOffset val="100"/>
        <c:noMultiLvlLbl val="0"/>
      </c:catAx>
      <c:valAx>
        <c:axId val="1970294672"/>
        <c:scaling>
          <c:orientation val="minMax"/>
        </c:scaling>
        <c:delete val="1"/>
        <c:axPos val="b"/>
        <c:numFmt formatCode="0%" sourceLinked="1"/>
        <c:majorTickMark val="none"/>
        <c:minorTickMark val="none"/>
        <c:tickLblPos val="nextTo"/>
        <c:crossAx val="1970440064"/>
        <c:crosses val="autoZero"/>
        <c:crossBetween val="between"/>
      </c:valAx>
      <c:spPr>
        <a:noFill/>
        <a:ln>
          <a:noFill/>
        </a:ln>
        <a:effectLst/>
      </c:spPr>
    </c:plotArea>
    <c:legend>
      <c:legendPos val="b"/>
      <c:layout>
        <c:manualLayout>
          <c:xMode val="edge"/>
          <c:yMode val="edge"/>
          <c:x val="9.7015716593931725E-2"/>
          <c:y val="0.94153522746722562"/>
          <c:w val="0.88513407553781864"/>
          <c:h val="4.6896822136175194E-2"/>
        </c:manualLayout>
      </c:layout>
      <c:overlay val="0"/>
      <c:spPr>
        <a:noFill/>
        <a:ln>
          <a:noFill/>
        </a:ln>
        <a:effectLst/>
      </c:spPr>
      <c:txPr>
        <a:bodyPr rot="0" spcFirstLastPara="1" vertOverflow="ellipsis" vert="horz" wrap="square" anchor="ctr" anchorCtr="1"/>
        <a:lstStyle/>
        <a:p>
          <a:pPr>
            <a:defRPr sz="2400" b="0" i="0" u="none" strike="noStrike" kern="1200" baseline="0">
              <a:solidFill>
                <a:schemeClr val="tx1"/>
              </a:solidFill>
              <a:latin typeface="Roboto" panose="02000000000000000000" pitchFamily="2" charset="0"/>
              <a:ea typeface="Roboto" panose="02000000000000000000" pitchFamily="2" charset="0"/>
              <a:cs typeface="Roboto" panose="02000000000000000000" pitchFamily="2"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40"/>
      <c:rotY val="320"/>
      <c:depthPercent val="100"/>
      <c:rAngAx val="1"/>
    </c:view3D>
    <c:floor>
      <c:thickness val="0"/>
      <c:spPr>
        <a:noFill/>
        <a:ln>
          <a:noFill/>
        </a:ln>
        <a:effectLst/>
        <a:sp3d/>
      </c:spPr>
    </c:floor>
    <c:sideWall>
      <c:thickness val="0"/>
      <c:spPr>
        <a:noFill/>
        <a:ln>
          <a:solidFill>
            <a:schemeClr val="accent1"/>
          </a:solidFill>
        </a:ln>
        <a:effectLst>
          <a:glow>
            <a:schemeClr val="accent1"/>
          </a:glow>
          <a:softEdge rad="0"/>
        </a:effectLst>
        <a:scene3d>
          <a:camera prst="orthographicFront"/>
          <a:lightRig rig="threePt" dir="t"/>
        </a:scene3d>
        <a:sp3d>
          <a:bevelT w="6350"/>
          <a:contourClr>
            <a:schemeClr val="accent1"/>
          </a:contourClr>
        </a:sp3d>
      </c:spPr>
    </c:sideWall>
    <c:backWall>
      <c:thickness val="0"/>
      <c:spPr>
        <a:noFill/>
        <a:ln>
          <a:solidFill>
            <a:schemeClr val="accent1"/>
          </a:solidFill>
        </a:ln>
        <a:effectLst>
          <a:glow>
            <a:schemeClr val="accent1"/>
          </a:glow>
          <a:softEdge rad="0"/>
        </a:effectLst>
        <a:scene3d>
          <a:camera prst="orthographicFront"/>
          <a:lightRig rig="threePt" dir="t"/>
        </a:scene3d>
        <a:sp3d>
          <a:bevelT w="6350"/>
          <a:contourClr>
            <a:schemeClr val="accent1"/>
          </a:contourClr>
        </a:sp3d>
      </c:spPr>
    </c:backWall>
    <c:plotArea>
      <c:layout>
        <c:manualLayout>
          <c:layoutTarget val="inner"/>
          <c:xMode val="edge"/>
          <c:yMode val="edge"/>
          <c:x val="6.0527751041920846E-2"/>
          <c:y val="1.4812856859652914E-2"/>
          <c:w val="0.87390810008598496"/>
          <c:h val="0.74486488224189573"/>
        </c:manualLayout>
      </c:layout>
      <c:pie3DChart>
        <c:varyColors val="1"/>
        <c:dLbls>
          <c:showLegendKey val="0"/>
          <c:showVal val="0"/>
          <c:showCatName val="0"/>
          <c:showSerName val="0"/>
          <c:showPercent val="0"/>
          <c:showBubbleSize val="0"/>
          <c:showLeaderLines val="0"/>
        </c:dLbls>
      </c:pie3DChart>
      <c:spPr>
        <a:noFill/>
        <a:ln w="25400">
          <a:noFill/>
        </a:ln>
        <a:effectLst/>
      </c:spPr>
    </c:plotArea>
    <c:legend>
      <c:legendPos val="b"/>
      <c:layout>
        <c:manualLayout>
          <c:xMode val="edge"/>
          <c:yMode val="edge"/>
          <c:x val="0"/>
          <c:y val="0.74286408263644255"/>
          <c:w val="0.6385643910110913"/>
          <c:h val="0.2571359173635574"/>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Roboto" panose="02000000000000000000" pitchFamily="2" charset="0"/>
              <a:ea typeface="Roboto" panose="02000000000000000000" pitchFamily="2" charset="0"/>
              <a:cs typeface="Roboto" panose="02000000000000000000" pitchFamily="2"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40"/>
      <c:rotY val="320"/>
      <c:depthPercent val="100"/>
      <c:rAngAx val="1"/>
    </c:view3D>
    <c:floor>
      <c:thickness val="0"/>
      <c:spPr>
        <a:noFill/>
        <a:ln>
          <a:noFill/>
        </a:ln>
        <a:effectLst/>
        <a:sp3d/>
      </c:spPr>
    </c:floor>
    <c:sideWall>
      <c:thickness val="0"/>
      <c:spPr>
        <a:noFill/>
        <a:ln>
          <a:solidFill>
            <a:schemeClr val="accent1"/>
          </a:solidFill>
        </a:ln>
        <a:effectLst>
          <a:glow>
            <a:schemeClr val="accent1"/>
          </a:glow>
          <a:softEdge rad="0"/>
        </a:effectLst>
        <a:scene3d>
          <a:camera prst="orthographicFront"/>
          <a:lightRig rig="threePt" dir="t"/>
        </a:scene3d>
        <a:sp3d>
          <a:bevelT w="6350"/>
          <a:contourClr>
            <a:schemeClr val="accent1"/>
          </a:contourClr>
        </a:sp3d>
      </c:spPr>
    </c:sideWall>
    <c:backWall>
      <c:thickness val="0"/>
      <c:spPr>
        <a:noFill/>
        <a:ln>
          <a:solidFill>
            <a:schemeClr val="accent1"/>
          </a:solidFill>
        </a:ln>
        <a:effectLst>
          <a:glow>
            <a:schemeClr val="accent1"/>
          </a:glow>
          <a:softEdge rad="0"/>
        </a:effectLst>
        <a:scene3d>
          <a:camera prst="orthographicFront"/>
          <a:lightRig rig="threePt" dir="t"/>
        </a:scene3d>
        <a:sp3d>
          <a:bevelT w="6350"/>
          <a:contourClr>
            <a:schemeClr val="accent1"/>
          </a:contourClr>
        </a:sp3d>
      </c:spPr>
    </c:backWall>
    <c:plotArea>
      <c:layout>
        <c:manualLayout>
          <c:layoutTarget val="inner"/>
          <c:xMode val="edge"/>
          <c:yMode val="edge"/>
          <c:x val="6.9415505796142168E-2"/>
          <c:y val="1.9693409735540828E-2"/>
          <c:w val="0.83191904070116651"/>
          <c:h val="0.70922197164742962"/>
        </c:manualLayout>
      </c:layout>
      <c:pie3DChart>
        <c:varyColors val="1"/>
        <c:ser>
          <c:idx val="0"/>
          <c:order val="0"/>
          <c:tx>
            <c:strRef>
              <c:f>Sheet1!$B$1</c:f>
              <c:strCache>
                <c:ptCount val="1"/>
                <c:pt idx="0">
                  <c:v>Column1</c:v>
                </c:pt>
              </c:strCache>
            </c:strRef>
          </c:tx>
          <c:spPr>
            <a:solidFill>
              <a:schemeClr val="tx2"/>
            </a:solidFill>
            <a:ln>
              <a:noFill/>
            </a:ln>
          </c:spPr>
          <c:dPt>
            <c:idx val="0"/>
            <c:bubble3D val="0"/>
            <c:spPr>
              <a:solidFill>
                <a:schemeClr val="accent1">
                  <a:lumMod val="75000"/>
                </a:schemeClr>
              </a:solidFill>
              <a:ln>
                <a:noFill/>
              </a:ln>
              <a:effectLst/>
              <a:sp3d>
                <a:contourClr>
                  <a:srgbClr val="1D5888"/>
                </a:contourClr>
              </a:sp3d>
            </c:spPr>
            <c:extLst>
              <c:ext xmlns:c16="http://schemas.microsoft.com/office/drawing/2014/chart" uri="{C3380CC4-5D6E-409C-BE32-E72D297353CC}">
                <c16:uniqueId val="{00000001-1B8C-0948-85F9-C566182FA1B6}"/>
              </c:ext>
            </c:extLst>
          </c:dPt>
          <c:dPt>
            <c:idx val="1"/>
            <c:bubble3D val="0"/>
            <c:spPr>
              <a:solidFill>
                <a:srgbClr val="C00000"/>
              </a:solidFill>
              <a:ln>
                <a:noFill/>
              </a:ln>
              <a:effectLst/>
              <a:sp3d/>
            </c:spPr>
            <c:extLst>
              <c:ext xmlns:c16="http://schemas.microsoft.com/office/drawing/2014/chart" uri="{C3380CC4-5D6E-409C-BE32-E72D297353CC}">
                <c16:uniqueId val="{00000003-1B8C-0948-85F9-C566182FA1B6}"/>
              </c:ext>
            </c:extLst>
          </c:dPt>
          <c:dPt>
            <c:idx val="2"/>
            <c:bubble3D val="0"/>
            <c:spPr>
              <a:solidFill>
                <a:srgbClr val="008F00"/>
              </a:solidFill>
              <a:ln>
                <a:noFill/>
              </a:ln>
              <a:effectLst/>
              <a:sp3d/>
            </c:spPr>
            <c:extLst>
              <c:ext xmlns:c16="http://schemas.microsoft.com/office/drawing/2014/chart" uri="{C3380CC4-5D6E-409C-BE32-E72D297353CC}">
                <c16:uniqueId val="{00000005-1B8C-0948-85F9-C566182FA1B6}"/>
              </c:ext>
            </c:extLst>
          </c:dPt>
          <c:dLbls>
            <c:dLbl>
              <c:idx val="0"/>
              <c:layout>
                <c:manualLayout>
                  <c:x val="-0.19655262175888058"/>
                  <c:y val="0.14323936227767878"/>
                </c:manualLayout>
              </c:layout>
              <c:dLblPos val="bestFi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1B8C-0948-85F9-C566182FA1B6}"/>
                </c:ext>
              </c:extLst>
            </c:dLbl>
            <c:dLbl>
              <c:idx val="1"/>
              <c:layout>
                <c:manualLayout>
                  <c:x val="-0.17555809620540197"/>
                  <c:y val="-0.26286762056826196"/>
                </c:manualLayout>
              </c:layout>
              <c:dLblPos val="bestFi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1B8C-0948-85F9-C566182FA1B6}"/>
                </c:ext>
              </c:extLst>
            </c:dLbl>
            <c:dLbl>
              <c:idx val="2"/>
              <c:layout>
                <c:manualLayout>
                  <c:x val="0.20263739732244307"/>
                  <c:y val="-0.1571453589807659"/>
                </c:manualLayout>
              </c:layout>
              <c:dLblPos val="bestFi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5-1B8C-0948-85F9-C566182FA1B6}"/>
                </c:ext>
              </c:extLst>
            </c:dLbl>
            <c:spPr>
              <a:noFill/>
              <a:ln>
                <a:noFill/>
              </a:ln>
              <a:effectLst/>
            </c:spPr>
            <c:txPr>
              <a:bodyPr rot="0" spcFirstLastPara="1" vertOverflow="ellipsis" vert="horz" wrap="square" anchor="ctr" anchorCtr="1"/>
              <a:lstStyle/>
              <a:p>
                <a:pPr>
                  <a:defRPr sz="2800" b="0" i="0" u="none" strike="noStrike" kern="1200" baseline="0">
                    <a:solidFill>
                      <a:schemeClr val="bg1"/>
                    </a:solidFill>
                    <a:latin typeface="Roboto" panose="02000000000000000000" pitchFamily="2" charset="0"/>
                    <a:ea typeface="Roboto" panose="02000000000000000000" pitchFamily="2" charset="0"/>
                    <a:cs typeface="Roboto" panose="02000000000000000000" pitchFamily="2" charset="0"/>
                  </a:defRPr>
                </a:pPr>
                <a:endParaRPr lang="en-US"/>
              </a:p>
            </c:txPr>
            <c:dLblPos val="inEnd"/>
            <c:showLegendKey val="0"/>
            <c:showVal val="1"/>
            <c:showCatName val="0"/>
            <c:showSerName val="0"/>
            <c:showPercent val="0"/>
            <c:showBubbleSize val="0"/>
            <c:separator>, </c:separator>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Sheet1!$A$2:$A$4</c:f>
              <c:strCache>
                <c:ptCount val="3"/>
                <c:pt idx="0">
                  <c:v>Yes</c:v>
                </c:pt>
                <c:pt idx="1">
                  <c:v>No</c:v>
                </c:pt>
                <c:pt idx="2">
                  <c:v>Unsure</c:v>
                </c:pt>
              </c:strCache>
            </c:strRef>
          </c:cat>
          <c:val>
            <c:numRef>
              <c:f>Sheet1!$B$2:$B$4</c:f>
              <c:numCache>
                <c:formatCode>0%</c:formatCode>
                <c:ptCount val="3"/>
                <c:pt idx="0">
                  <c:v>0.44</c:v>
                </c:pt>
                <c:pt idx="1">
                  <c:v>0.18</c:v>
                </c:pt>
                <c:pt idx="2">
                  <c:v>0.38</c:v>
                </c:pt>
              </c:numCache>
            </c:numRef>
          </c:val>
          <c:extLst>
            <c:ext xmlns:c16="http://schemas.microsoft.com/office/drawing/2014/chart" uri="{C3380CC4-5D6E-409C-BE32-E72D297353CC}">
              <c16:uniqueId val="{00000006-1B8C-0948-85F9-C566182FA1B6}"/>
            </c:ext>
          </c:extLst>
        </c:ser>
        <c:dLbls>
          <c:showLegendKey val="0"/>
          <c:showVal val="0"/>
          <c:showCatName val="0"/>
          <c:showSerName val="0"/>
          <c:showPercent val="0"/>
          <c:showBubbleSize val="0"/>
          <c:showLeaderLines val="1"/>
        </c:dLbls>
      </c:pie3DChart>
      <c:spPr>
        <a:noFill/>
        <a:ln>
          <a:noFill/>
        </a:ln>
        <a:effectLst/>
      </c:spPr>
    </c:plotArea>
    <c:legend>
      <c:legendPos val="b"/>
      <c:layout>
        <c:manualLayout>
          <c:xMode val="edge"/>
          <c:yMode val="edge"/>
          <c:x val="5.5985401475942699E-2"/>
          <c:y val="0.69498255186140745"/>
          <c:w val="0.38103157290103784"/>
          <c:h val="0.29277871529820843"/>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Roboto" panose="02000000000000000000" pitchFamily="2" charset="0"/>
              <a:ea typeface="Roboto" panose="02000000000000000000" pitchFamily="2" charset="0"/>
              <a:cs typeface="Roboto" panose="02000000000000000000" pitchFamily="2"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600">
          <a:latin typeface="Roboto" panose="02000000000000000000" pitchFamily="2" charset="0"/>
          <a:ea typeface="Roboto" panose="02000000000000000000" pitchFamily="2" charset="0"/>
          <a:cs typeface="Roboto" panose="02000000000000000000" pitchFamily="2" charset="0"/>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821297660947656"/>
          <c:y val="3.7897171520818812E-2"/>
          <c:w val="0.81178702339052344"/>
          <c:h val="0.88591992177717249"/>
        </c:manualLayout>
      </c:layout>
      <c:barChart>
        <c:barDir val="bar"/>
        <c:grouping val="percentStacked"/>
        <c:varyColors val="0"/>
        <c:ser>
          <c:idx val="0"/>
          <c:order val="0"/>
          <c:tx>
            <c:strRef>
              <c:f>Sheet1!$B$1</c:f>
              <c:strCache>
                <c:ptCount val="1"/>
                <c:pt idx="0">
                  <c:v>Yes</c:v>
                </c:pt>
              </c:strCache>
            </c:strRef>
          </c:tx>
          <c:spPr>
            <a:solidFill>
              <a:schemeClr val="accent1">
                <a:lumMod val="75000"/>
              </a:schemeClr>
            </a:solidFill>
            <a:ln>
              <a:noFill/>
            </a:ln>
            <a:effectLst/>
          </c:spPr>
          <c:invertIfNegative val="0"/>
          <c:dLbls>
            <c:dLbl>
              <c:idx val="4"/>
              <c:layout>
                <c:manualLayout>
                  <c:x val="1.0514807456902744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F23-B540-AA99-3A2536CBF025}"/>
                </c:ext>
              </c:extLst>
            </c:dLbl>
            <c:dLbl>
              <c:idx val="10"/>
              <c:layout>
                <c:manualLayout>
                  <c:x val="1.6458333633317543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F23-B540-AA99-3A2536CBF025}"/>
                </c:ext>
              </c:extLst>
            </c:dLbl>
            <c:dLbl>
              <c:idx val="17"/>
              <c:layout>
                <c:manualLayout>
                  <c:x val="7.3148149481410962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F23-B540-AA99-3A2536CBF025}"/>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Roboto" panose="02000000000000000000" pitchFamily="2" charset="0"/>
                    <a:ea typeface="Roboto" panose="02000000000000000000" pitchFamily="2" charset="0"/>
                    <a:cs typeface="Roboto" panose="02000000000000000000" pitchFamily="2"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More 20 Yrs</c:v>
                </c:pt>
                <c:pt idx="1">
                  <c:v>11-20 Yrs</c:v>
                </c:pt>
                <c:pt idx="2">
                  <c:v>6-10 Yrs</c:v>
                </c:pt>
                <c:pt idx="3">
                  <c:v>Less 5 Yrs</c:v>
                </c:pt>
                <c:pt idx="5">
                  <c:v>No Child in HH</c:v>
                </c:pt>
                <c:pt idx="6">
                  <c:v>Child in HH</c:v>
                </c:pt>
                <c:pt idx="8">
                  <c:v>Republican</c:v>
                </c:pt>
                <c:pt idx="9">
                  <c:v>Democrat</c:v>
                </c:pt>
                <c:pt idx="10">
                  <c:v>Unaffiliated</c:v>
                </c:pt>
                <c:pt idx="12">
                  <c:v>65+</c:v>
                </c:pt>
                <c:pt idx="13">
                  <c:v>45-64</c:v>
                </c:pt>
                <c:pt idx="14">
                  <c:v>18-44</c:v>
                </c:pt>
                <c:pt idx="16">
                  <c:v>Men</c:v>
                </c:pt>
                <c:pt idx="17">
                  <c:v>Women</c:v>
                </c:pt>
              </c:strCache>
            </c:strRef>
          </c:cat>
          <c:val>
            <c:numRef>
              <c:f>Sheet1!$B$2:$B$19</c:f>
              <c:numCache>
                <c:formatCode>0%</c:formatCode>
                <c:ptCount val="18"/>
                <c:pt idx="0">
                  <c:v>0.47</c:v>
                </c:pt>
                <c:pt idx="1">
                  <c:v>0.43</c:v>
                </c:pt>
                <c:pt idx="2">
                  <c:v>0.38</c:v>
                </c:pt>
                <c:pt idx="3">
                  <c:v>0.41</c:v>
                </c:pt>
                <c:pt idx="5">
                  <c:v>0.44</c:v>
                </c:pt>
                <c:pt idx="6">
                  <c:v>0.46</c:v>
                </c:pt>
                <c:pt idx="8">
                  <c:v>0.53</c:v>
                </c:pt>
                <c:pt idx="9">
                  <c:v>0.4</c:v>
                </c:pt>
                <c:pt idx="10">
                  <c:v>0.44</c:v>
                </c:pt>
                <c:pt idx="12">
                  <c:v>0.39</c:v>
                </c:pt>
                <c:pt idx="13">
                  <c:v>0.43</c:v>
                </c:pt>
                <c:pt idx="14">
                  <c:v>0.54</c:v>
                </c:pt>
                <c:pt idx="16">
                  <c:v>0.47</c:v>
                </c:pt>
                <c:pt idx="17">
                  <c:v>0.41</c:v>
                </c:pt>
              </c:numCache>
            </c:numRef>
          </c:val>
          <c:extLst>
            <c:ext xmlns:c16="http://schemas.microsoft.com/office/drawing/2014/chart" uri="{C3380CC4-5D6E-409C-BE32-E72D297353CC}">
              <c16:uniqueId val="{00000003-9508-844F-B8E0-118D569EAF6C}"/>
            </c:ext>
          </c:extLst>
        </c:ser>
        <c:ser>
          <c:idx val="1"/>
          <c:order val="1"/>
          <c:tx>
            <c:strRef>
              <c:f>Sheet1!$C$1</c:f>
              <c:strCache>
                <c:ptCount val="1"/>
                <c:pt idx="0">
                  <c:v>No</c:v>
                </c:pt>
              </c:strCache>
            </c:strRef>
          </c:tx>
          <c:spPr>
            <a:solidFill>
              <a:srgbClr val="C00000"/>
            </a:solidFill>
            <a:ln>
              <a:noFill/>
            </a:ln>
            <a:effectLst/>
          </c:spPr>
          <c:invertIfNegative val="0"/>
          <c:dLbls>
            <c:dLbl>
              <c:idx val="14"/>
              <c:layout>
                <c:manualLayout>
                  <c:x val="3.5091034986590806E-3"/>
                  <c:y val="-3.5772845846066971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F23-B540-AA99-3A2536CBF025}"/>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Roboto" panose="02000000000000000000" pitchFamily="2" charset="0"/>
                    <a:ea typeface="Roboto" panose="02000000000000000000" pitchFamily="2" charset="0"/>
                    <a:cs typeface="Roboto" panose="02000000000000000000" pitchFamily="2"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More 20 Yrs</c:v>
                </c:pt>
                <c:pt idx="1">
                  <c:v>11-20 Yrs</c:v>
                </c:pt>
                <c:pt idx="2">
                  <c:v>6-10 Yrs</c:v>
                </c:pt>
                <c:pt idx="3">
                  <c:v>Less 5 Yrs</c:v>
                </c:pt>
                <c:pt idx="5">
                  <c:v>No Child in HH</c:v>
                </c:pt>
                <c:pt idx="6">
                  <c:v>Child in HH</c:v>
                </c:pt>
                <c:pt idx="8">
                  <c:v>Republican</c:v>
                </c:pt>
                <c:pt idx="9">
                  <c:v>Democrat</c:v>
                </c:pt>
                <c:pt idx="10">
                  <c:v>Unaffiliated</c:v>
                </c:pt>
                <c:pt idx="12">
                  <c:v>65+</c:v>
                </c:pt>
                <c:pt idx="13">
                  <c:v>45-64</c:v>
                </c:pt>
                <c:pt idx="14">
                  <c:v>18-44</c:v>
                </c:pt>
                <c:pt idx="16">
                  <c:v>Men</c:v>
                </c:pt>
                <c:pt idx="17">
                  <c:v>Women</c:v>
                </c:pt>
              </c:strCache>
            </c:strRef>
          </c:cat>
          <c:val>
            <c:numRef>
              <c:f>Sheet1!$C$2:$C$19</c:f>
              <c:numCache>
                <c:formatCode>0%</c:formatCode>
                <c:ptCount val="18"/>
                <c:pt idx="0">
                  <c:v>0.14000000000000001</c:v>
                </c:pt>
                <c:pt idx="1">
                  <c:v>0.24</c:v>
                </c:pt>
                <c:pt idx="2">
                  <c:v>0.2</c:v>
                </c:pt>
                <c:pt idx="3">
                  <c:v>0.19</c:v>
                </c:pt>
                <c:pt idx="5">
                  <c:v>0.19</c:v>
                </c:pt>
                <c:pt idx="6">
                  <c:v>0.14000000000000001</c:v>
                </c:pt>
                <c:pt idx="8">
                  <c:v>0.1</c:v>
                </c:pt>
                <c:pt idx="9">
                  <c:v>0.23</c:v>
                </c:pt>
                <c:pt idx="10">
                  <c:v>0.16</c:v>
                </c:pt>
                <c:pt idx="12">
                  <c:v>0.19</c:v>
                </c:pt>
                <c:pt idx="13">
                  <c:v>0.16</c:v>
                </c:pt>
                <c:pt idx="14">
                  <c:v>0.18</c:v>
                </c:pt>
                <c:pt idx="16">
                  <c:v>0.16</c:v>
                </c:pt>
                <c:pt idx="17">
                  <c:v>0.19</c:v>
                </c:pt>
              </c:numCache>
            </c:numRef>
          </c:val>
          <c:extLst>
            <c:ext xmlns:c16="http://schemas.microsoft.com/office/drawing/2014/chart" uri="{C3380CC4-5D6E-409C-BE32-E72D297353CC}">
              <c16:uniqueId val="{00000004-9508-844F-B8E0-118D569EAF6C}"/>
            </c:ext>
          </c:extLst>
        </c:ser>
        <c:ser>
          <c:idx val="2"/>
          <c:order val="2"/>
          <c:tx>
            <c:strRef>
              <c:f>Sheet1!$D$1</c:f>
              <c:strCache>
                <c:ptCount val="1"/>
                <c:pt idx="0">
                  <c:v>Unsure</c:v>
                </c:pt>
              </c:strCache>
            </c:strRef>
          </c:tx>
          <c:spPr>
            <a:solidFill>
              <a:srgbClr val="008F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Roboto" panose="02000000000000000000" pitchFamily="2" charset="0"/>
                    <a:ea typeface="Roboto" panose="02000000000000000000" pitchFamily="2" charset="0"/>
                    <a:cs typeface="Roboto" panose="02000000000000000000" pitchFamily="2"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More 20 Yrs</c:v>
                </c:pt>
                <c:pt idx="1">
                  <c:v>11-20 Yrs</c:v>
                </c:pt>
                <c:pt idx="2">
                  <c:v>6-10 Yrs</c:v>
                </c:pt>
                <c:pt idx="3">
                  <c:v>Less 5 Yrs</c:v>
                </c:pt>
                <c:pt idx="5">
                  <c:v>No Child in HH</c:v>
                </c:pt>
                <c:pt idx="6">
                  <c:v>Child in HH</c:v>
                </c:pt>
                <c:pt idx="8">
                  <c:v>Republican</c:v>
                </c:pt>
                <c:pt idx="9">
                  <c:v>Democrat</c:v>
                </c:pt>
                <c:pt idx="10">
                  <c:v>Unaffiliated</c:v>
                </c:pt>
                <c:pt idx="12">
                  <c:v>65+</c:v>
                </c:pt>
                <c:pt idx="13">
                  <c:v>45-64</c:v>
                </c:pt>
                <c:pt idx="14">
                  <c:v>18-44</c:v>
                </c:pt>
                <c:pt idx="16">
                  <c:v>Men</c:v>
                </c:pt>
                <c:pt idx="17">
                  <c:v>Women</c:v>
                </c:pt>
              </c:strCache>
            </c:strRef>
          </c:cat>
          <c:val>
            <c:numRef>
              <c:f>Sheet1!$D$2:$D$19</c:f>
              <c:numCache>
                <c:formatCode>0%</c:formatCode>
                <c:ptCount val="18"/>
                <c:pt idx="0">
                  <c:v>0.39</c:v>
                </c:pt>
                <c:pt idx="1">
                  <c:v>0.33</c:v>
                </c:pt>
                <c:pt idx="2">
                  <c:v>0.42</c:v>
                </c:pt>
                <c:pt idx="3">
                  <c:v>0.4</c:v>
                </c:pt>
                <c:pt idx="5">
                  <c:v>0.37</c:v>
                </c:pt>
                <c:pt idx="6">
                  <c:v>0.4</c:v>
                </c:pt>
                <c:pt idx="8">
                  <c:v>0.37</c:v>
                </c:pt>
                <c:pt idx="9">
                  <c:v>0.37</c:v>
                </c:pt>
                <c:pt idx="10">
                  <c:v>0.4</c:v>
                </c:pt>
                <c:pt idx="12">
                  <c:v>0.42</c:v>
                </c:pt>
                <c:pt idx="13">
                  <c:v>0.41</c:v>
                </c:pt>
                <c:pt idx="14">
                  <c:v>0.28000000000000003</c:v>
                </c:pt>
                <c:pt idx="16">
                  <c:v>0.37</c:v>
                </c:pt>
                <c:pt idx="17">
                  <c:v>0.4</c:v>
                </c:pt>
              </c:numCache>
            </c:numRef>
          </c:val>
          <c:extLst>
            <c:ext xmlns:c16="http://schemas.microsoft.com/office/drawing/2014/chart" uri="{C3380CC4-5D6E-409C-BE32-E72D297353CC}">
              <c16:uniqueId val="{00000005-9508-844F-B8E0-118D569EAF6C}"/>
            </c:ext>
          </c:extLst>
        </c:ser>
        <c:dLbls>
          <c:dLblPos val="ctr"/>
          <c:showLegendKey val="0"/>
          <c:showVal val="1"/>
          <c:showCatName val="0"/>
          <c:showSerName val="0"/>
          <c:showPercent val="0"/>
          <c:showBubbleSize val="0"/>
        </c:dLbls>
        <c:gapWidth val="30"/>
        <c:overlap val="100"/>
        <c:axId val="1970440064"/>
        <c:axId val="1970294672"/>
      </c:barChart>
      <c:catAx>
        <c:axId val="1970440064"/>
        <c:scaling>
          <c:orientation val="minMax"/>
        </c:scaling>
        <c:delete val="0"/>
        <c:axPos val="l"/>
        <c:majorGridlines>
          <c:spPr>
            <a:ln w="9525" cap="flat" cmpd="sng" algn="ctr">
              <a:noFill/>
              <a:round/>
            </a:ln>
            <a:effectLst/>
          </c:spPr>
        </c:majorGridlines>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defRPr sz="1400" b="0" i="0" u="none" strike="noStrike" kern="1200" baseline="0">
                <a:solidFill>
                  <a:schemeClr val="tx1"/>
                </a:solidFill>
                <a:latin typeface="Roboto" panose="02000000000000000000" pitchFamily="2" charset="0"/>
                <a:ea typeface="Roboto" panose="02000000000000000000" pitchFamily="2" charset="0"/>
                <a:cs typeface="Roboto" panose="02000000000000000000" pitchFamily="2" charset="0"/>
              </a:defRPr>
            </a:pPr>
            <a:endParaRPr lang="en-US"/>
          </a:p>
        </c:txPr>
        <c:crossAx val="1970294672"/>
        <c:crosses val="autoZero"/>
        <c:auto val="1"/>
        <c:lblAlgn val="ctr"/>
        <c:lblOffset val="100"/>
        <c:noMultiLvlLbl val="0"/>
      </c:catAx>
      <c:valAx>
        <c:axId val="1970294672"/>
        <c:scaling>
          <c:orientation val="minMax"/>
        </c:scaling>
        <c:delete val="1"/>
        <c:axPos val="b"/>
        <c:numFmt formatCode="0%" sourceLinked="1"/>
        <c:majorTickMark val="none"/>
        <c:minorTickMark val="none"/>
        <c:tickLblPos val="nextTo"/>
        <c:crossAx val="1970440064"/>
        <c:crosses val="autoZero"/>
        <c:crossBetween val="between"/>
      </c:valAx>
      <c:spPr>
        <a:noFill/>
        <a:ln>
          <a:noFill/>
        </a:ln>
        <a:effectLst/>
      </c:spPr>
    </c:plotArea>
    <c:legend>
      <c:legendPos val="b"/>
      <c:layout>
        <c:manualLayout>
          <c:xMode val="edge"/>
          <c:yMode val="edge"/>
          <c:x val="9.7015716593931725E-2"/>
          <c:y val="0.92592507804306501"/>
          <c:w val="0.88513407553781864"/>
          <c:h val="6.2506971560335828E-2"/>
        </c:manualLayout>
      </c:layout>
      <c:overlay val="0"/>
      <c:spPr>
        <a:noFill/>
        <a:ln>
          <a:noFill/>
        </a:ln>
        <a:effectLst/>
      </c:spPr>
      <c:txPr>
        <a:bodyPr rot="0" spcFirstLastPara="1" vertOverflow="ellipsis" vert="horz" wrap="square" anchor="ctr" anchorCtr="1"/>
        <a:lstStyle/>
        <a:p>
          <a:pPr>
            <a:defRPr sz="2400" b="0" i="0" u="none" strike="noStrike" kern="1200" baseline="0">
              <a:solidFill>
                <a:schemeClr val="tx1"/>
              </a:solidFill>
              <a:latin typeface="Roboto" panose="02000000000000000000" pitchFamily="2" charset="0"/>
              <a:ea typeface="Roboto" panose="02000000000000000000" pitchFamily="2" charset="0"/>
              <a:cs typeface="Roboto" panose="02000000000000000000" pitchFamily="2"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40"/>
      <c:rotY val="320"/>
      <c:depthPercent val="100"/>
      <c:rAngAx val="1"/>
    </c:view3D>
    <c:floor>
      <c:thickness val="0"/>
      <c:spPr>
        <a:noFill/>
        <a:ln>
          <a:noFill/>
        </a:ln>
        <a:effectLst/>
        <a:sp3d/>
      </c:spPr>
    </c:floor>
    <c:sideWall>
      <c:thickness val="0"/>
      <c:spPr>
        <a:noFill/>
        <a:ln>
          <a:solidFill>
            <a:schemeClr val="accent1"/>
          </a:solidFill>
        </a:ln>
        <a:effectLst>
          <a:glow>
            <a:schemeClr val="accent1"/>
          </a:glow>
          <a:softEdge rad="0"/>
        </a:effectLst>
        <a:scene3d>
          <a:camera prst="orthographicFront"/>
          <a:lightRig rig="threePt" dir="t"/>
        </a:scene3d>
        <a:sp3d>
          <a:bevelT w="6350"/>
          <a:contourClr>
            <a:schemeClr val="accent1"/>
          </a:contourClr>
        </a:sp3d>
      </c:spPr>
    </c:sideWall>
    <c:backWall>
      <c:thickness val="0"/>
      <c:spPr>
        <a:noFill/>
        <a:ln>
          <a:solidFill>
            <a:schemeClr val="accent1"/>
          </a:solidFill>
        </a:ln>
        <a:effectLst>
          <a:glow>
            <a:schemeClr val="accent1"/>
          </a:glow>
          <a:softEdge rad="0"/>
        </a:effectLst>
        <a:scene3d>
          <a:camera prst="orthographicFront"/>
          <a:lightRig rig="threePt" dir="t"/>
        </a:scene3d>
        <a:sp3d>
          <a:bevelT w="6350"/>
          <a:contourClr>
            <a:schemeClr val="accent1"/>
          </a:contourClr>
        </a:sp3d>
      </c:spPr>
    </c:backWall>
    <c:plotArea>
      <c:layout>
        <c:manualLayout>
          <c:layoutTarget val="inner"/>
          <c:xMode val="edge"/>
          <c:yMode val="edge"/>
          <c:x val="6.0527751041920846E-2"/>
          <c:y val="1.4812856859652914E-2"/>
          <c:w val="0.87390810008598496"/>
          <c:h val="0.74486488224189573"/>
        </c:manualLayout>
      </c:layout>
      <c:pie3DChart>
        <c:varyColors val="1"/>
        <c:dLbls>
          <c:showLegendKey val="0"/>
          <c:showVal val="0"/>
          <c:showCatName val="0"/>
          <c:showSerName val="0"/>
          <c:showPercent val="0"/>
          <c:showBubbleSize val="0"/>
          <c:showLeaderLines val="0"/>
        </c:dLbls>
      </c:pie3DChart>
      <c:spPr>
        <a:noFill/>
        <a:ln w="25400">
          <a:noFill/>
        </a:ln>
        <a:effectLst/>
      </c:spPr>
    </c:plotArea>
    <c:legend>
      <c:legendPos val="b"/>
      <c:layout>
        <c:manualLayout>
          <c:xMode val="edge"/>
          <c:yMode val="edge"/>
          <c:x val="0"/>
          <c:y val="0.74286408263644255"/>
          <c:w val="0.6385643910110913"/>
          <c:h val="0.2571359173635574"/>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Roboto" panose="02000000000000000000" pitchFamily="2" charset="0"/>
              <a:ea typeface="Roboto" panose="02000000000000000000" pitchFamily="2" charset="0"/>
              <a:cs typeface="Roboto" panose="02000000000000000000" pitchFamily="2"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40"/>
      <c:rotY val="320"/>
      <c:depthPercent val="100"/>
      <c:rAngAx val="1"/>
    </c:view3D>
    <c:floor>
      <c:thickness val="0"/>
      <c:spPr>
        <a:noFill/>
        <a:ln>
          <a:noFill/>
        </a:ln>
        <a:effectLst/>
        <a:sp3d/>
      </c:spPr>
    </c:floor>
    <c:sideWall>
      <c:thickness val="0"/>
      <c:spPr>
        <a:noFill/>
        <a:ln>
          <a:solidFill>
            <a:schemeClr val="accent1"/>
          </a:solidFill>
        </a:ln>
        <a:effectLst>
          <a:glow>
            <a:schemeClr val="accent1"/>
          </a:glow>
          <a:softEdge rad="0"/>
        </a:effectLst>
        <a:scene3d>
          <a:camera prst="orthographicFront"/>
          <a:lightRig rig="threePt" dir="t"/>
        </a:scene3d>
        <a:sp3d>
          <a:bevelT w="6350"/>
          <a:contourClr>
            <a:schemeClr val="accent1"/>
          </a:contourClr>
        </a:sp3d>
      </c:spPr>
    </c:sideWall>
    <c:backWall>
      <c:thickness val="0"/>
      <c:spPr>
        <a:noFill/>
        <a:ln>
          <a:solidFill>
            <a:schemeClr val="accent1"/>
          </a:solidFill>
        </a:ln>
        <a:effectLst>
          <a:glow>
            <a:schemeClr val="accent1"/>
          </a:glow>
          <a:softEdge rad="0"/>
        </a:effectLst>
        <a:scene3d>
          <a:camera prst="orthographicFront"/>
          <a:lightRig rig="threePt" dir="t"/>
        </a:scene3d>
        <a:sp3d>
          <a:bevelT w="6350"/>
          <a:contourClr>
            <a:schemeClr val="accent1"/>
          </a:contourClr>
        </a:sp3d>
      </c:spPr>
    </c:backWall>
    <c:plotArea>
      <c:layout>
        <c:manualLayout>
          <c:layoutTarget val="inner"/>
          <c:xMode val="edge"/>
          <c:yMode val="edge"/>
          <c:x val="6.9415505796142168E-2"/>
          <c:y val="1.9693409735540828E-2"/>
          <c:w val="0.83191904070116651"/>
          <c:h val="0.70922197164742962"/>
        </c:manualLayout>
      </c:layout>
      <c:pie3DChart>
        <c:varyColors val="1"/>
        <c:ser>
          <c:idx val="0"/>
          <c:order val="0"/>
          <c:tx>
            <c:strRef>
              <c:f>Sheet1!$B$1</c:f>
              <c:strCache>
                <c:ptCount val="1"/>
                <c:pt idx="0">
                  <c:v>Column1</c:v>
                </c:pt>
              </c:strCache>
            </c:strRef>
          </c:tx>
          <c:spPr>
            <a:solidFill>
              <a:schemeClr val="tx2"/>
            </a:solidFill>
            <a:ln>
              <a:noFill/>
            </a:ln>
          </c:spPr>
          <c:dPt>
            <c:idx val="0"/>
            <c:bubble3D val="0"/>
            <c:spPr>
              <a:solidFill>
                <a:schemeClr val="accent1">
                  <a:lumMod val="75000"/>
                </a:schemeClr>
              </a:solidFill>
              <a:ln>
                <a:noFill/>
              </a:ln>
              <a:effectLst/>
              <a:sp3d>
                <a:contourClr>
                  <a:srgbClr val="1D5888"/>
                </a:contourClr>
              </a:sp3d>
            </c:spPr>
            <c:extLst>
              <c:ext xmlns:c16="http://schemas.microsoft.com/office/drawing/2014/chart" uri="{C3380CC4-5D6E-409C-BE32-E72D297353CC}">
                <c16:uniqueId val="{00000001-1B8C-0948-85F9-C566182FA1B6}"/>
              </c:ext>
            </c:extLst>
          </c:dPt>
          <c:dPt>
            <c:idx val="1"/>
            <c:bubble3D val="0"/>
            <c:spPr>
              <a:solidFill>
                <a:srgbClr val="C00000"/>
              </a:solidFill>
              <a:ln>
                <a:noFill/>
              </a:ln>
              <a:effectLst/>
              <a:sp3d/>
            </c:spPr>
            <c:extLst>
              <c:ext xmlns:c16="http://schemas.microsoft.com/office/drawing/2014/chart" uri="{C3380CC4-5D6E-409C-BE32-E72D297353CC}">
                <c16:uniqueId val="{00000003-1B8C-0948-85F9-C566182FA1B6}"/>
              </c:ext>
            </c:extLst>
          </c:dPt>
          <c:dPt>
            <c:idx val="2"/>
            <c:bubble3D val="0"/>
            <c:spPr>
              <a:solidFill>
                <a:srgbClr val="008F00"/>
              </a:solidFill>
              <a:ln>
                <a:noFill/>
              </a:ln>
              <a:effectLst/>
              <a:sp3d/>
            </c:spPr>
            <c:extLst>
              <c:ext xmlns:c16="http://schemas.microsoft.com/office/drawing/2014/chart" uri="{C3380CC4-5D6E-409C-BE32-E72D297353CC}">
                <c16:uniqueId val="{00000005-1B8C-0948-85F9-C566182FA1B6}"/>
              </c:ext>
            </c:extLst>
          </c:dPt>
          <c:dLbls>
            <c:dLbl>
              <c:idx val="0"/>
              <c:layout>
                <c:manualLayout>
                  <c:x val="-0.21614751227546053"/>
                  <c:y val="-9.5614627077332426E-2"/>
                </c:manualLayout>
              </c:layout>
              <c:dLblPos val="bestFi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1B8C-0948-85F9-C566182FA1B6}"/>
                </c:ext>
              </c:extLst>
            </c:dLbl>
            <c:dLbl>
              <c:idx val="1"/>
              <c:layout>
                <c:manualLayout>
                  <c:x val="0.10077372265669686"/>
                  <c:y val="-9.8461627895332207E-2"/>
                </c:manualLayout>
              </c:layout>
              <c:dLblPos val="bestFi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1B8C-0948-85F9-C566182FA1B6}"/>
                </c:ext>
              </c:extLst>
            </c:dLbl>
            <c:dLbl>
              <c:idx val="2"/>
              <c:layout>
                <c:manualLayout>
                  <c:x val="0.14665199584650035"/>
                  <c:y val="4.8905103962181978E-2"/>
                </c:manualLayout>
              </c:layout>
              <c:dLblPos val="bestFi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5-1B8C-0948-85F9-C566182FA1B6}"/>
                </c:ext>
              </c:extLst>
            </c:dLbl>
            <c:spPr>
              <a:noFill/>
              <a:ln>
                <a:noFill/>
              </a:ln>
              <a:effectLst/>
            </c:spPr>
            <c:txPr>
              <a:bodyPr rot="0" spcFirstLastPara="1" vertOverflow="ellipsis" vert="horz" wrap="square" anchor="ctr" anchorCtr="1"/>
              <a:lstStyle/>
              <a:p>
                <a:pPr>
                  <a:defRPr sz="2800" b="0" i="0" u="none" strike="noStrike" kern="1200" baseline="0">
                    <a:solidFill>
                      <a:schemeClr val="bg1"/>
                    </a:solidFill>
                    <a:latin typeface="Roboto" panose="02000000000000000000" pitchFamily="2" charset="0"/>
                    <a:ea typeface="Roboto" panose="02000000000000000000" pitchFamily="2" charset="0"/>
                    <a:cs typeface="Roboto" panose="02000000000000000000" pitchFamily="2" charset="0"/>
                  </a:defRPr>
                </a:pPr>
                <a:endParaRPr lang="en-US"/>
              </a:p>
            </c:txPr>
            <c:dLblPos val="inEnd"/>
            <c:showLegendKey val="0"/>
            <c:showVal val="1"/>
            <c:showCatName val="0"/>
            <c:showSerName val="0"/>
            <c:showPercent val="0"/>
            <c:showBubbleSize val="0"/>
            <c:separator>, </c:separator>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Sheet1!$A$2:$A$4</c:f>
              <c:strCache>
                <c:ptCount val="3"/>
                <c:pt idx="0">
                  <c:v>Yes, Approve</c:v>
                </c:pt>
                <c:pt idx="1">
                  <c:v>No, Reject</c:v>
                </c:pt>
                <c:pt idx="2">
                  <c:v>Undecided</c:v>
                </c:pt>
              </c:strCache>
            </c:strRef>
          </c:cat>
          <c:val>
            <c:numRef>
              <c:f>Sheet1!$B$2:$B$4</c:f>
              <c:numCache>
                <c:formatCode>0%</c:formatCode>
                <c:ptCount val="3"/>
                <c:pt idx="0">
                  <c:v>0.79</c:v>
                </c:pt>
                <c:pt idx="1">
                  <c:v>0.13</c:v>
                </c:pt>
                <c:pt idx="2">
                  <c:v>0.08</c:v>
                </c:pt>
              </c:numCache>
            </c:numRef>
          </c:val>
          <c:extLst>
            <c:ext xmlns:c16="http://schemas.microsoft.com/office/drawing/2014/chart" uri="{C3380CC4-5D6E-409C-BE32-E72D297353CC}">
              <c16:uniqueId val="{00000006-1B8C-0948-85F9-C566182FA1B6}"/>
            </c:ext>
          </c:extLst>
        </c:ser>
        <c:dLbls>
          <c:showLegendKey val="0"/>
          <c:showVal val="0"/>
          <c:showCatName val="0"/>
          <c:showSerName val="0"/>
          <c:showPercent val="0"/>
          <c:showBubbleSize val="0"/>
          <c:showLeaderLines val="1"/>
        </c:dLbls>
      </c:pie3DChart>
      <c:spPr>
        <a:noFill/>
        <a:ln>
          <a:noFill/>
        </a:ln>
        <a:effectLst/>
      </c:spPr>
    </c:plotArea>
    <c:legend>
      <c:legendPos val="b"/>
      <c:layout>
        <c:manualLayout>
          <c:xMode val="edge"/>
          <c:yMode val="edge"/>
          <c:x val="5.5985401475942699E-2"/>
          <c:y val="0.69498255186140745"/>
          <c:w val="0.48282430835631629"/>
          <c:h val="0.29277871529820843"/>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Roboto" panose="02000000000000000000" pitchFamily="2" charset="0"/>
              <a:ea typeface="Roboto" panose="02000000000000000000" pitchFamily="2" charset="0"/>
              <a:cs typeface="Roboto" panose="02000000000000000000" pitchFamily="2"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600">
          <a:latin typeface="Roboto" panose="02000000000000000000" pitchFamily="2" charset="0"/>
          <a:ea typeface="Roboto" panose="02000000000000000000" pitchFamily="2" charset="0"/>
          <a:cs typeface="Roboto" panose="02000000000000000000" pitchFamily="2" charset="0"/>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022327589705177"/>
          <c:y val="3.7897171520818812E-2"/>
          <c:w val="0.74763006929508735"/>
          <c:h val="0.88591992177717249"/>
        </c:manualLayout>
      </c:layout>
      <c:barChart>
        <c:barDir val="bar"/>
        <c:grouping val="percentStacked"/>
        <c:varyColors val="0"/>
        <c:ser>
          <c:idx val="0"/>
          <c:order val="0"/>
          <c:tx>
            <c:strRef>
              <c:f>Sheet1!$B$1</c:f>
              <c:strCache>
                <c:ptCount val="1"/>
                <c:pt idx="0">
                  <c:v>Yes, Approve</c:v>
                </c:pt>
              </c:strCache>
            </c:strRef>
          </c:tx>
          <c:spPr>
            <a:solidFill>
              <a:schemeClr val="accent1">
                <a:lumMod val="75000"/>
              </a:schemeClr>
            </a:solidFill>
            <a:ln>
              <a:noFill/>
            </a:ln>
            <a:effectLst/>
          </c:spPr>
          <c:invertIfNegative val="0"/>
          <c:dLbls>
            <c:dLbl>
              <c:idx val="4"/>
              <c:layout>
                <c:manualLayout>
                  <c:x val="1.0514807456902744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F23-B540-AA99-3A2536CBF025}"/>
                </c:ext>
              </c:extLst>
            </c:dLbl>
            <c:dLbl>
              <c:idx val="10"/>
              <c:layout>
                <c:manualLayout>
                  <c:x val="1.6458333633317543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F23-B540-AA99-3A2536CBF025}"/>
                </c:ext>
              </c:extLst>
            </c:dLbl>
            <c:dLbl>
              <c:idx val="17"/>
              <c:layout>
                <c:manualLayout>
                  <c:x val="7.3148149481410962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F23-B540-AA99-3A2536CBF025}"/>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Roboto" panose="02000000000000000000" pitchFamily="2" charset="0"/>
                    <a:ea typeface="Roboto" panose="02000000000000000000" pitchFamily="2" charset="0"/>
                    <a:cs typeface="Roboto" panose="02000000000000000000" pitchFamily="2"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More 20 Yrs</c:v>
                </c:pt>
                <c:pt idx="1">
                  <c:v>11-20 Yrs</c:v>
                </c:pt>
                <c:pt idx="2">
                  <c:v>6-10 Yrs</c:v>
                </c:pt>
                <c:pt idx="3">
                  <c:v>Less 5 Yrs</c:v>
                </c:pt>
                <c:pt idx="5">
                  <c:v>No Child in HH</c:v>
                </c:pt>
                <c:pt idx="6">
                  <c:v>Child in HH</c:v>
                </c:pt>
                <c:pt idx="8">
                  <c:v>Republican</c:v>
                </c:pt>
                <c:pt idx="9">
                  <c:v>Democrat</c:v>
                </c:pt>
                <c:pt idx="10">
                  <c:v>Unaffiliated</c:v>
                </c:pt>
                <c:pt idx="12">
                  <c:v>65+</c:v>
                </c:pt>
                <c:pt idx="13">
                  <c:v>45-64</c:v>
                </c:pt>
                <c:pt idx="14">
                  <c:v>18-44</c:v>
                </c:pt>
                <c:pt idx="16">
                  <c:v>Men</c:v>
                </c:pt>
                <c:pt idx="17">
                  <c:v>Women</c:v>
                </c:pt>
              </c:strCache>
            </c:strRef>
          </c:cat>
          <c:val>
            <c:numRef>
              <c:f>Sheet1!$B$2:$B$19</c:f>
              <c:numCache>
                <c:formatCode>0%</c:formatCode>
                <c:ptCount val="18"/>
                <c:pt idx="0">
                  <c:v>0.74</c:v>
                </c:pt>
                <c:pt idx="1">
                  <c:v>0.83</c:v>
                </c:pt>
                <c:pt idx="2">
                  <c:v>0.85</c:v>
                </c:pt>
                <c:pt idx="3">
                  <c:v>0.84</c:v>
                </c:pt>
                <c:pt idx="5">
                  <c:v>0.8</c:v>
                </c:pt>
                <c:pt idx="6">
                  <c:v>0.79</c:v>
                </c:pt>
                <c:pt idx="8">
                  <c:v>0.61</c:v>
                </c:pt>
                <c:pt idx="9">
                  <c:v>0.9</c:v>
                </c:pt>
                <c:pt idx="10">
                  <c:v>0.76</c:v>
                </c:pt>
                <c:pt idx="12">
                  <c:v>0.79</c:v>
                </c:pt>
                <c:pt idx="13">
                  <c:v>0.79</c:v>
                </c:pt>
                <c:pt idx="14">
                  <c:v>0.79</c:v>
                </c:pt>
                <c:pt idx="16">
                  <c:v>0.77</c:v>
                </c:pt>
                <c:pt idx="17">
                  <c:v>0.81</c:v>
                </c:pt>
              </c:numCache>
            </c:numRef>
          </c:val>
          <c:extLst>
            <c:ext xmlns:c16="http://schemas.microsoft.com/office/drawing/2014/chart" uri="{C3380CC4-5D6E-409C-BE32-E72D297353CC}">
              <c16:uniqueId val="{00000003-9508-844F-B8E0-118D569EAF6C}"/>
            </c:ext>
          </c:extLst>
        </c:ser>
        <c:ser>
          <c:idx val="1"/>
          <c:order val="1"/>
          <c:tx>
            <c:strRef>
              <c:f>Sheet1!$C$1</c:f>
              <c:strCache>
                <c:ptCount val="1"/>
                <c:pt idx="0">
                  <c:v>No, Reject</c:v>
                </c:pt>
              </c:strCache>
            </c:strRef>
          </c:tx>
          <c:spPr>
            <a:solidFill>
              <a:srgbClr val="C00000"/>
            </a:solidFill>
            <a:ln>
              <a:noFill/>
            </a:ln>
            <a:effectLst/>
          </c:spPr>
          <c:invertIfNegative val="0"/>
          <c:dLbls>
            <c:dLbl>
              <c:idx val="14"/>
              <c:layout>
                <c:manualLayout>
                  <c:x val="3.5091034986590806E-3"/>
                  <c:y val="-3.5772845846066971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F23-B540-AA99-3A2536CBF025}"/>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Roboto" panose="02000000000000000000" pitchFamily="2" charset="0"/>
                    <a:ea typeface="Roboto" panose="02000000000000000000" pitchFamily="2" charset="0"/>
                    <a:cs typeface="Roboto" panose="02000000000000000000" pitchFamily="2"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More 20 Yrs</c:v>
                </c:pt>
                <c:pt idx="1">
                  <c:v>11-20 Yrs</c:v>
                </c:pt>
                <c:pt idx="2">
                  <c:v>6-10 Yrs</c:v>
                </c:pt>
                <c:pt idx="3">
                  <c:v>Less 5 Yrs</c:v>
                </c:pt>
                <c:pt idx="5">
                  <c:v>No Child in HH</c:v>
                </c:pt>
                <c:pt idx="6">
                  <c:v>Child in HH</c:v>
                </c:pt>
                <c:pt idx="8">
                  <c:v>Republican</c:v>
                </c:pt>
                <c:pt idx="9">
                  <c:v>Democrat</c:v>
                </c:pt>
                <c:pt idx="10">
                  <c:v>Unaffiliated</c:v>
                </c:pt>
                <c:pt idx="12">
                  <c:v>65+</c:v>
                </c:pt>
                <c:pt idx="13">
                  <c:v>45-64</c:v>
                </c:pt>
                <c:pt idx="14">
                  <c:v>18-44</c:v>
                </c:pt>
                <c:pt idx="16">
                  <c:v>Men</c:v>
                </c:pt>
                <c:pt idx="17">
                  <c:v>Women</c:v>
                </c:pt>
              </c:strCache>
            </c:strRef>
          </c:cat>
          <c:val>
            <c:numRef>
              <c:f>Sheet1!$C$2:$C$19</c:f>
              <c:numCache>
                <c:formatCode>0%</c:formatCode>
                <c:ptCount val="18"/>
                <c:pt idx="0">
                  <c:v>0.17</c:v>
                </c:pt>
                <c:pt idx="1">
                  <c:v>0.11</c:v>
                </c:pt>
                <c:pt idx="2">
                  <c:v>7.0000000000000007E-2</c:v>
                </c:pt>
                <c:pt idx="3">
                  <c:v>0.12</c:v>
                </c:pt>
                <c:pt idx="5">
                  <c:v>0.12</c:v>
                </c:pt>
                <c:pt idx="6">
                  <c:v>0.15</c:v>
                </c:pt>
                <c:pt idx="8">
                  <c:v>0.24</c:v>
                </c:pt>
                <c:pt idx="9">
                  <c:v>0.06</c:v>
                </c:pt>
                <c:pt idx="10">
                  <c:v>0.16</c:v>
                </c:pt>
                <c:pt idx="12">
                  <c:v>0.13</c:v>
                </c:pt>
                <c:pt idx="13">
                  <c:v>0.15</c:v>
                </c:pt>
                <c:pt idx="14">
                  <c:v>0.12</c:v>
                </c:pt>
                <c:pt idx="16">
                  <c:v>0.18</c:v>
                </c:pt>
                <c:pt idx="17">
                  <c:v>0.09</c:v>
                </c:pt>
              </c:numCache>
            </c:numRef>
          </c:val>
          <c:extLst>
            <c:ext xmlns:c16="http://schemas.microsoft.com/office/drawing/2014/chart" uri="{C3380CC4-5D6E-409C-BE32-E72D297353CC}">
              <c16:uniqueId val="{00000004-9508-844F-B8E0-118D569EAF6C}"/>
            </c:ext>
          </c:extLst>
        </c:ser>
        <c:ser>
          <c:idx val="2"/>
          <c:order val="2"/>
          <c:tx>
            <c:strRef>
              <c:f>Sheet1!$D$1</c:f>
              <c:strCache>
                <c:ptCount val="1"/>
                <c:pt idx="0">
                  <c:v>Undecided</c:v>
                </c:pt>
              </c:strCache>
            </c:strRef>
          </c:tx>
          <c:spPr>
            <a:solidFill>
              <a:srgbClr val="008F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Roboto" panose="02000000000000000000" pitchFamily="2" charset="0"/>
                    <a:ea typeface="Roboto" panose="02000000000000000000" pitchFamily="2" charset="0"/>
                    <a:cs typeface="Roboto" panose="02000000000000000000" pitchFamily="2"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More 20 Yrs</c:v>
                </c:pt>
                <c:pt idx="1">
                  <c:v>11-20 Yrs</c:v>
                </c:pt>
                <c:pt idx="2">
                  <c:v>6-10 Yrs</c:v>
                </c:pt>
                <c:pt idx="3">
                  <c:v>Less 5 Yrs</c:v>
                </c:pt>
                <c:pt idx="5">
                  <c:v>No Child in HH</c:v>
                </c:pt>
                <c:pt idx="6">
                  <c:v>Child in HH</c:v>
                </c:pt>
                <c:pt idx="8">
                  <c:v>Republican</c:v>
                </c:pt>
                <c:pt idx="9">
                  <c:v>Democrat</c:v>
                </c:pt>
                <c:pt idx="10">
                  <c:v>Unaffiliated</c:v>
                </c:pt>
                <c:pt idx="12">
                  <c:v>65+</c:v>
                </c:pt>
                <c:pt idx="13">
                  <c:v>45-64</c:v>
                </c:pt>
                <c:pt idx="14">
                  <c:v>18-44</c:v>
                </c:pt>
                <c:pt idx="16">
                  <c:v>Men</c:v>
                </c:pt>
                <c:pt idx="17">
                  <c:v>Women</c:v>
                </c:pt>
              </c:strCache>
            </c:strRef>
          </c:cat>
          <c:val>
            <c:numRef>
              <c:f>Sheet1!$D$2:$D$19</c:f>
              <c:numCache>
                <c:formatCode>0%</c:formatCode>
                <c:ptCount val="18"/>
                <c:pt idx="0">
                  <c:v>0.09</c:v>
                </c:pt>
                <c:pt idx="1">
                  <c:v>0.06</c:v>
                </c:pt>
                <c:pt idx="2">
                  <c:v>0.08</c:v>
                </c:pt>
                <c:pt idx="3">
                  <c:v>0.04</c:v>
                </c:pt>
                <c:pt idx="5">
                  <c:v>0.08</c:v>
                </c:pt>
                <c:pt idx="6">
                  <c:v>0.06</c:v>
                </c:pt>
                <c:pt idx="8">
                  <c:v>0.15</c:v>
                </c:pt>
                <c:pt idx="9">
                  <c:v>0.04</c:v>
                </c:pt>
                <c:pt idx="10">
                  <c:v>0.08</c:v>
                </c:pt>
                <c:pt idx="12">
                  <c:v>0.08</c:v>
                </c:pt>
                <c:pt idx="13">
                  <c:v>0.06</c:v>
                </c:pt>
                <c:pt idx="14">
                  <c:v>0.09</c:v>
                </c:pt>
                <c:pt idx="16">
                  <c:v>0.05</c:v>
                </c:pt>
                <c:pt idx="17">
                  <c:v>0.1</c:v>
                </c:pt>
              </c:numCache>
            </c:numRef>
          </c:val>
          <c:extLst>
            <c:ext xmlns:c16="http://schemas.microsoft.com/office/drawing/2014/chart" uri="{C3380CC4-5D6E-409C-BE32-E72D297353CC}">
              <c16:uniqueId val="{00000005-9508-844F-B8E0-118D569EAF6C}"/>
            </c:ext>
          </c:extLst>
        </c:ser>
        <c:dLbls>
          <c:dLblPos val="ctr"/>
          <c:showLegendKey val="0"/>
          <c:showVal val="1"/>
          <c:showCatName val="0"/>
          <c:showSerName val="0"/>
          <c:showPercent val="0"/>
          <c:showBubbleSize val="0"/>
        </c:dLbls>
        <c:gapWidth val="30"/>
        <c:overlap val="100"/>
        <c:axId val="1970440064"/>
        <c:axId val="1970294672"/>
      </c:barChart>
      <c:catAx>
        <c:axId val="1970440064"/>
        <c:scaling>
          <c:orientation val="minMax"/>
        </c:scaling>
        <c:delete val="0"/>
        <c:axPos val="l"/>
        <c:majorGridlines>
          <c:spPr>
            <a:ln w="9525" cap="flat" cmpd="sng" algn="ctr">
              <a:noFill/>
              <a:round/>
            </a:ln>
            <a:effectLst/>
          </c:spPr>
        </c:majorGridlines>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defRPr sz="1400" b="0" i="0" u="none" strike="noStrike" kern="1200" baseline="0">
                <a:solidFill>
                  <a:schemeClr val="tx1"/>
                </a:solidFill>
                <a:latin typeface="Roboto" panose="02000000000000000000" pitchFamily="2" charset="0"/>
                <a:ea typeface="Roboto" panose="02000000000000000000" pitchFamily="2" charset="0"/>
                <a:cs typeface="Roboto" panose="02000000000000000000" pitchFamily="2" charset="0"/>
              </a:defRPr>
            </a:pPr>
            <a:endParaRPr lang="en-US"/>
          </a:p>
        </c:txPr>
        <c:crossAx val="1970294672"/>
        <c:crosses val="autoZero"/>
        <c:auto val="1"/>
        <c:lblAlgn val="ctr"/>
        <c:lblOffset val="100"/>
        <c:noMultiLvlLbl val="0"/>
      </c:catAx>
      <c:valAx>
        <c:axId val="1970294672"/>
        <c:scaling>
          <c:orientation val="minMax"/>
        </c:scaling>
        <c:delete val="1"/>
        <c:axPos val="b"/>
        <c:numFmt formatCode="0%" sourceLinked="1"/>
        <c:majorTickMark val="none"/>
        <c:minorTickMark val="none"/>
        <c:tickLblPos val="nextTo"/>
        <c:crossAx val="1970440064"/>
        <c:crosses val="autoZero"/>
        <c:crossBetween val="between"/>
      </c:valAx>
      <c:spPr>
        <a:noFill/>
        <a:ln>
          <a:noFill/>
        </a:ln>
        <a:effectLst/>
      </c:spPr>
    </c:plotArea>
    <c:legend>
      <c:legendPos val="b"/>
      <c:layout>
        <c:manualLayout>
          <c:xMode val="edge"/>
          <c:yMode val="edge"/>
          <c:x val="9.4281600968560156E-2"/>
          <c:y val="0.93763269011118544"/>
          <c:w val="0.88786814139776804"/>
          <c:h val="5.0799359492215361E-2"/>
        </c:manualLayout>
      </c:layout>
      <c:overlay val="0"/>
      <c:spPr>
        <a:noFill/>
        <a:ln>
          <a:noFill/>
        </a:ln>
        <a:effectLst/>
      </c:spPr>
      <c:txPr>
        <a:bodyPr rot="0" spcFirstLastPara="1" vertOverflow="ellipsis" vert="horz" wrap="square" anchor="ctr" anchorCtr="1"/>
        <a:lstStyle/>
        <a:p>
          <a:pPr>
            <a:defRPr sz="2200" b="0" i="0" u="none" strike="noStrike" kern="1200" baseline="0">
              <a:solidFill>
                <a:schemeClr val="tx1"/>
              </a:solidFill>
              <a:latin typeface="Roboto" panose="02000000000000000000" pitchFamily="2" charset="0"/>
              <a:ea typeface="Roboto" panose="02000000000000000000" pitchFamily="2" charset="0"/>
              <a:cs typeface="Roboto" panose="02000000000000000000" pitchFamily="2"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1826696033494058E-2"/>
          <c:y val="0"/>
          <c:w val="0.95634660793301185"/>
          <c:h val="0.92271723122238591"/>
        </c:manualLayout>
      </c:layout>
      <c:bar3DChart>
        <c:barDir val="bar"/>
        <c:grouping val="clustered"/>
        <c:varyColors val="0"/>
        <c:ser>
          <c:idx val="0"/>
          <c:order val="0"/>
          <c:tx>
            <c:strRef>
              <c:f>Sheet1!$B$1</c:f>
              <c:strCache>
                <c:ptCount val="1"/>
                <c:pt idx="0">
                  <c:v>Much More Likely to Approve</c:v>
                </c:pt>
              </c:strCache>
            </c:strRef>
          </c:tx>
          <c:spPr>
            <a:solidFill>
              <a:schemeClr val="accent1">
                <a:lumMod val="40000"/>
                <a:lumOff val="60000"/>
              </a:schemeClr>
            </a:solidFill>
            <a:ln>
              <a:noFill/>
            </a:ln>
            <a:effectLst/>
            <a:sp3d/>
          </c:spPr>
          <c:invertIfNegative val="0"/>
          <c:dLbls>
            <c:dLbl>
              <c:idx val="0"/>
              <c:layout>
                <c:manualLayout>
                  <c:x val="-0.1990118563729309"/>
                  <c:y val="4.295890597246959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547-464E-89A4-F623F8AF061C}"/>
                </c:ext>
              </c:extLst>
            </c:dLbl>
            <c:dLbl>
              <c:idx val="1"/>
              <c:layout>
                <c:manualLayout>
                  <c:x val="-0.19041082406897525"/>
                  <c:y val="9.18766279346706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547-464E-89A4-F623F8AF061C}"/>
                </c:ext>
              </c:extLst>
            </c:dLbl>
            <c:spPr>
              <a:noFill/>
              <a:ln>
                <a:noFill/>
              </a:ln>
              <a:effectLst/>
            </c:spPr>
            <c:txPr>
              <a:bodyPr rot="0" spcFirstLastPara="1" vertOverflow="ellipsis" vert="horz" wrap="square" lIns="38100" tIns="19050" rIns="38100" bIns="19050" anchor="ctr" anchorCtr="1">
                <a:spAutoFit/>
              </a:bodyPr>
              <a:lstStyle/>
              <a:p>
                <a:pPr>
                  <a:defRPr sz="3200" b="0" i="0" u="none" strike="noStrike" kern="1200" baseline="0">
                    <a:solidFill>
                      <a:schemeClr val="tx1"/>
                    </a:solidFill>
                    <a:latin typeface="Roboto" panose="02000000000000000000" pitchFamily="2" charset="0"/>
                    <a:ea typeface="Roboto" panose="02000000000000000000" pitchFamily="2" charset="0"/>
                    <a:cs typeface="Roboto" panose="02000000000000000000"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T9</c:v>
                </c:pt>
                <c:pt idx="1">
                  <c:v>T12</c:v>
                </c:pt>
              </c:strCache>
            </c:strRef>
          </c:cat>
          <c:val>
            <c:numRef>
              <c:f>Sheet1!$B$2:$B$3</c:f>
              <c:numCache>
                <c:formatCode>0%</c:formatCode>
                <c:ptCount val="2"/>
                <c:pt idx="0">
                  <c:v>0.5</c:v>
                </c:pt>
                <c:pt idx="1">
                  <c:v>0.59</c:v>
                </c:pt>
              </c:numCache>
            </c:numRef>
          </c:val>
          <c:extLst>
            <c:ext xmlns:c16="http://schemas.microsoft.com/office/drawing/2014/chart" uri="{C3380CC4-5D6E-409C-BE32-E72D297353CC}">
              <c16:uniqueId val="{00000002-0547-464E-89A4-F623F8AF061C}"/>
            </c:ext>
          </c:extLst>
        </c:ser>
        <c:ser>
          <c:idx val="1"/>
          <c:order val="1"/>
          <c:tx>
            <c:strRef>
              <c:f>Sheet1!$C$1</c:f>
              <c:strCache>
                <c:ptCount val="1"/>
                <c:pt idx="0">
                  <c:v>Total More Likely to Approve</c:v>
                </c:pt>
              </c:strCache>
            </c:strRef>
          </c:tx>
          <c:spPr>
            <a:solidFill>
              <a:schemeClr val="accent1">
                <a:lumMod val="75000"/>
              </a:schemeClr>
            </a:solidFill>
            <a:ln>
              <a:noFill/>
            </a:ln>
            <a:effectLst/>
            <a:sp3d/>
          </c:spPr>
          <c:invertIfNegative val="0"/>
          <c:dLbls>
            <c:dLbl>
              <c:idx val="0"/>
              <c:layout>
                <c:manualLayout>
                  <c:x val="-0.14783884895233201"/>
                  <c:y val="-4.295916967705100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547-464E-89A4-F623F8AF061C}"/>
                </c:ext>
              </c:extLst>
            </c:dLbl>
            <c:dLbl>
              <c:idx val="1"/>
              <c:layout>
                <c:manualLayout>
                  <c:x val="-0.15231881407209966"/>
                  <c:y val="2.147958483852510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547-464E-89A4-F623F8AF061C}"/>
                </c:ext>
              </c:extLst>
            </c:dLbl>
            <c:spPr>
              <a:noFill/>
              <a:ln>
                <a:noFill/>
              </a:ln>
              <a:effectLst/>
            </c:spPr>
            <c:txPr>
              <a:bodyPr rot="0" spcFirstLastPara="1" vertOverflow="ellipsis" vert="horz" wrap="square" lIns="38100" tIns="19050" rIns="38100" bIns="19050" anchor="ctr" anchorCtr="1">
                <a:spAutoFit/>
              </a:bodyPr>
              <a:lstStyle/>
              <a:p>
                <a:pPr>
                  <a:defRPr sz="3200" b="0" i="0" u="none" strike="noStrike" kern="1200" baseline="0">
                    <a:solidFill>
                      <a:schemeClr val="bg1"/>
                    </a:solidFill>
                    <a:latin typeface="Roboto" panose="02000000000000000000" pitchFamily="2" charset="0"/>
                    <a:ea typeface="Roboto" panose="02000000000000000000" pitchFamily="2" charset="0"/>
                    <a:cs typeface="Roboto" panose="02000000000000000000"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T9</c:v>
                </c:pt>
                <c:pt idx="1">
                  <c:v>T12</c:v>
                </c:pt>
              </c:strCache>
            </c:strRef>
          </c:cat>
          <c:val>
            <c:numRef>
              <c:f>Sheet1!$C$2:$C$3</c:f>
              <c:numCache>
                <c:formatCode>0%</c:formatCode>
                <c:ptCount val="2"/>
                <c:pt idx="0">
                  <c:v>0.8</c:v>
                </c:pt>
                <c:pt idx="1">
                  <c:v>0.82</c:v>
                </c:pt>
              </c:numCache>
            </c:numRef>
          </c:val>
          <c:extLst>
            <c:ext xmlns:c16="http://schemas.microsoft.com/office/drawing/2014/chart" uri="{C3380CC4-5D6E-409C-BE32-E72D297353CC}">
              <c16:uniqueId val="{00000005-0547-464E-89A4-F623F8AF061C}"/>
            </c:ext>
          </c:extLst>
        </c:ser>
        <c:dLbls>
          <c:showLegendKey val="0"/>
          <c:showVal val="0"/>
          <c:showCatName val="0"/>
          <c:showSerName val="0"/>
          <c:showPercent val="0"/>
          <c:showBubbleSize val="0"/>
        </c:dLbls>
        <c:gapWidth val="48"/>
        <c:shape val="box"/>
        <c:axId val="526694256"/>
        <c:axId val="628216848"/>
        <c:axId val="0"/>
      </c:bar3DChart>
      <c:catAx>
        <c:axId val="526694256"/>
        <c:scaling>
          <c:orientation val="minMax"/>
        </c:scaling>
        <c:delete val="1"/>
        <c:axPos val="l"/>
        <c:numFmt formatCode="General" sourceLinked="1"/>
        <c:majorTickMark val="out"/>
        <c:minorTickMark val="none"/>
        <c:tickLblPos val="nextTo"/>
        <c:crossAx val="628216848"/>
        <c:crosses val="autoZero"/>
        <c:auto val="1"/>
        <c:lblAlgn val="ctr"/>
        <c:lblOffset val="100"/>
        <c:noMultiLvlLbl val="0"/>
      </c:catAx>
      <c:valAx>
        <c:axId val="628216848"/>
        <c:scaling>
          <c:orientation val="minMax"/>
          <c:max val="0.8"/>
          <c:min val="0"/>
        </c:scaling>
        <c:delete val="1"/>
        <c:axPos val="b"/>
        <c:numFmt formatCode="0%" sourceLinked="1"/>
        <c:majorTickMark val="out"/>
        <c:minorTickMark val="none"/>
        <c:tickLblPos val="nextTo"/>
        <c:crossAx val="526694256"/>
        <c:crosses val="autoZero"/>
        <c:crossBetween val="between"/>
      </c:valAx>
      <c:spPr>
        <a:noFill/>
        <a:ln>
          <a:noFill/>
        </a:ln>
        <a:effectLst/>
      </c:spPr>
    </c:plotArea>
    <c:legend>
      <c:legendPos val="b"/>
      <c:layout>
        <c:manualLayout>
          <c:xMode val="edge"/>
          <c:yMode val="edge"/>
          <c:x val="5.4576272643167563E-2"/>
          <c:y val="0.84820022220376823"/>
          <c:w val="0.81062174804701659"/>
          <c:h val="0.1439138949404753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Roboto" panose="02000000000000000000" pitchFamily="2" charset="0"/>
              <a:ea typeface="Roboto" panose="02000000000000000000" pitchFamily="2" charset="0"/>
              <a:cs typeface="Roboto" panose="02000000000000000000" pitchFamily="2"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1826696033494058E-2"/>
          <c:y val="0"/>
          <c:w val="0.95634660793301185"/>
          <c:h val="0.92271723122238591"/>
        </c:manualLayout>
      </c:layout>
      <c:bar3DChart>
        <c:barDir val="bar"/>
        <c:grouping val="clustered"/>
        <c:varyColors val="0"/>
        <c:ser>
          <c:idx val="0"/>
          <c:order val="0"/>
          <c:tx>
            <c:strRef>
              <c:f>Sheet1!$B$1</c:f>
              <c:strCache>
                <c:ptCount val="1"/>
                <c:pt idx="0">
                  <c:v>Much More Likely to Approve</c:v>
                </c:pt>
              </c:strCache>
            </c:strRef>
          </c:tx>
          <c:spPr>
            <a:solidFill>
              <a:schemeClr val="accent1">
                <a:lumMod val="40000"/>
                <a:lumOff val="60000"/>
              </a:schemeClr>
            </a:solidFill>
            <a:ln>
              <a:noFill/>
            </a:ln>
            <a:effectLst/>
            <a:sp3d/>
          </c:spPr>
          <c:invertIfNegative val="0"/>
          <c:dLbls>
            <c:dLbl>
              <c:idx val="0"/>
              <c:layout>
                <c:manualLayout>
                  <c:x val="-0.22816703300803978"/>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547-464E-89A4-F623F8AF061C}"/>
                </c:ext>
              </c:extLst>
            </c:dLbl>
            <c:dLbl>
              <c:idx val="1"/>
              <c:layout>
                <c:manualLayout>
                  <c:x val="-0.19137479680192143"/>
                  <c:y val="-4.766592715670492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547-464E-89A4-F623F8AF061C}"/>
                </c:ext>
              </c:extLst>
            </c:dLbl>
            <c:spPr>
              <a:noFill/>
              <a:ln>
                <a:noFill/>
              </a:ln>
              <a:effectLst/>
            </c:spPr>
            <c:txPr>
              <a:bodyPr rot="0" spcFirstLastPara="1" vertOverflow="ellipsis" vert="horz" wrap="square" lIns="38100" tIns="19050" rIns="38100" bIns="19050" anchor="ctr" anchorCtr="1">
                <a:spAutoFit/>
              </a:bodyPr>
              <a:lstStyle/>
              <a:p>
                <a:pPr>
                  <a:defRPr sz="3200" b="0" i="0" u="none" strike="noStrike" kern="1200" baseline="0">
                    <a:solidFill>
                      <a:schemeClr val="tx1"/>
                    </a:solidFill>
                    <a:latin typeface="Roboto" panose="02000000000000000000" pitchFamily="2" charset="0"/>
                    <a:ea typeface="Roboto" panose="02000000000000000000" pitchFamily="2" charset="0"/>
                    <a:cs typeface="Roboto" panose="02000000000000000000"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T11</c:v>
                </c:pt>
                <c:pt idx="1">
                  <c:v>T10</c:v>
                </c:pt>
              </c:strCache>
            </c:strRef>
          </c:cat>
          <c:val>
            <c:numRef>
              <c:f>Sheet1!$B$2:$B$3</c:f>
              <c:numCache>
                <c:formatCode>0%</c:formatCode>
                <c:ptCount val="2"/>
                <c:pt idx="0">
                  <c:v>0.49</c:v>
                </c:pt>
                <c:pt idx="1">
                  <c:v>0.48</c:v>
                </c:pt>
              </c:numCache>
            </c:numRef>
          </c:val>
          <c:extLst>
            <c:ext xmlns:c16="http://schemas.microsoft.com/office/drawing/2014/chart" uri="{C3380CC4-5D6E-409C-BE32-E72D297353CC}">
              <c16:uniqueId val="{00000002-0547-464E-89A4-F623F8AF061C}"/>
            </c:ext>
          </c:extLst>
        </c:ser>
        <c:ser>
          <c:idx val="1"/>
          <c:order val="1"/>
          <c:tx>
            <c:strRef>
              <c:f>Sheet1!$C$1</c:f>
              <c:strCache>
                <c:ptCount val="1"/>
                <c:pt idx="0">
                  <c:v>Total More Likely to Approve</c:v>
                </c:pt>
              </c:strCache>
            </c:strRef>
          </c:tx>
          <c:spPr>
            <a:solidFill>
              <a:schemeClr val="accent1">
                <a:lumMod val="75000"/>
              </a:schemeClr>
            </a:solidFill>
            <a:ln>
              <a:noFill/>
            </a:ln>
            <a:effectLst/>
            <a:sp3d/>
          </c:spPr>
          <c:invertIfNegative val="0"/>
          <c:dLbls>
            <c:dLbl>
              <c:idx val="0"/>
              <c:layout>
                <c:manualLayout>
                  <c:x val="-0.20126378762702596"/>
                  <c:y val="5.472573888755144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547-464E-89A4-F623F8AF061C}"/>
                </c:ext>
              </c:extLst>
            </c:dLbl>
            <c:dLbl>
              <c:idx val="1"/>
              <c:layout>
                <c:manualLayout>
                  <c:x val="-0.14559886639244812"/>
                  <c:y val="-6.443875451557531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547-464E-89A4-F623F8AF061C}"/>
                </c:ext>
              </c:extLst>
            </c:dLbl>
            <c:spPr>
              <a:noFill/>
              <a:ln>
                <a:noFill/>
              </a:ln>
              <a:effectLst/>
            </c:spPr>
            <c:txPr>
              <a:bodyPr rot="0" spcFirstLastPara="1" vertOverflow="ellipsis" vert="horz" wrap="square" lIns="38100" tIns="19050" rIns="38100" bIns="19050" anchor="ctr" anchorCtr="1">
                <a:spAutoFit/>
              </a:bodyPr>
              <a:lstStyle/>
              <a:p>
                <a:pPr>
                  <a:defRPr sz="3200" b="0" i="0" u="none" strike="noStrike" kern="1200" baseline="0">
                    <a:solidFill>
                      <a:schemeClr val="bg1"/>
                    </a:solidFill>
                    <a:latin typeface="Roboto" panose="02000000000000000000" pitchFamily="2" charset="0"/>
                    <a:ea typeface="Roboto" panose="02000000000000000000" pitchFamily="2" charset="0"/>
                    <a:cs typeface="Roboto" panose="02000000000000000000"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T11</c:v>
                </c:pt>
                <c:pt idx="1">
                  <c:v>T10</c:v>
                </c:pt>
              </c:strCache>
            </c:strRef>
          </c:cat>
          <c:val>
            <c:numRef>
              <c:f>Sheet1!$C$2:$C$3</c:f>
              <c:numCache>
                <c:formatCode>0%</c:formatCode>
                <c:ptCount val="2"/>
                <c:pt idx="0">
                  <c:v>0.71</c:v>
                </c:pt>
                <c:pt idx="1">
                  <c:v>0.79</c:v>
                </c:pt>
              </c:numCache>
            </c:numRef>
          </c:val>
          <c:extLst>
            <c:ext xmlns:c16="http://schemas.microsoft.com/office/drawing/2014/chart" uri="{C3380CC4-5D6E-409C-BE32-E72D297353CC}">
              <c16:uniqueId val="{00000005-0547-464E-89A4-F623F8AF061C}"/>
            </c:ext>
          </c:extLst>
        </c:ser>
        <c:dLbls>
          <c:showLegendKey val="0"/>
          <c:showVal val="0"/>
          <c:showCatName val="0"/>
          <c:showSerName val="0"/>
          <c:showPercent val="0"/>
          <c:showBubbleSize val="0"/>
        </c:dLbls>
        <c:gapWidth val="48"/>
        <c:shape val="box"/>
        <c:axId val="526694256"/>
        <c:axId val="628216848"/>
        <c:axId val="0"/>
      </c:bar3DChart>
      <c:catAx>
        <c:axId val="526694256"/>
        <c:scaling>
          <c:orientation val="minMax"/>
        </c:scaling>
        <c:delete val="1"/>
        <c:axPos val="l"/>
        <c:numFmt formatCode="General" sourceLinked="1"/>
        <c:majorTickMark val="out"/>
        <c:minorTickMark val="none"/>
        <c:tickLblPos val="nextTo"/>
        <c:crossAx val="628216848"/>
        <c:crosses val="autoZero"/>
        <c:auto val="1"/>
        <c:lblAlgn val="ctr"/>
        <c:lblOffset val="100"/>
        <c:noMultiLvlLbl val="0"/>
      </c:catAx>
      <c:valAx>
        <c:axId val="628216848"/>
        <c:scaling>
          <c:orientation val="minMax"/>
          <c:max val="0.8"/>
          <c:min val="0"/>
        </c:scaling>
        <c:delete val="1"/>
        <c:axPos val="b"/>
        <c:numFmt formatCode="0%" sourceLinked="1"/>
        <c:majorTickMark val="out"/>
        <c:minorTickMark val="none"/>
        <c:tickLblPos val="nextTo"/>
        <c:crossAx val="526694256"/>
        <c:crosses val="autoZero"/>
        <c:crossBetween val="between"/>
      </c:valAx>
      <c:spPr>
        <a:noFill/>
        <a:ln>
          <a:noFill/>
        </a:ln>
        <a:effectLst/>
      </c:spPr>
    </c:plotArea>
    <c:legend>
      <c:legendPos val="b"/>
      <c:layout>
        <c:manualLayout>
          <c:xMode val="edge"/>
          <c:yMode val="edge"/>
          <c:x val="0"/>
          <c:y val="0.844434740278872"/>
          <c:w val="0.81062174804701659"/>
          <c:h val="0.14767936369365145"/>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Roboto" panose="02000000000000000000" pitchFamily="2" charset="0"/>
              <a:ea typeface="Roboto" panose="02000000000000000000" pitchFamily="2" charset="0"/>
              <a:cs typeface="Roboto" panose="02000000000000000000" pitchFamily="2"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0"/>
          <c:w val="1"/>
          <c:h val="0.80990390100487075"/>
        </c:manualLayout>
      </c:layout>
      <c:bar3DChart>
        <c:barDir val="col"/>
        <c:grouping val="clustered"/>
        <c:varyColors val="0"/>
        <c:ser>
          <c:idx val="0"/>
          <c:order val="0"/>
          <c:tx>
            <c:strRef>
              <c:f>Sheet1!$B$1</c:f>
              <c:strCache>
                <c:ptCount val="1"/>
                <c:pt idx="0">
                  <c:v>Age</c:v>
                </c:pt>
              </c:strCache>
            </c:strRef>
          </c:tx>
          <c:spPr>
            <a:solidFill>
              <a:schemeClr val="accent1">
                <a:lumMod val="75000"/>
              </a:schemeClr>
            </a:solidFill>
            <a:ln>
              <a:noFill/>
            </a:ln>
            <a:effectLst/>
            <a:sp3d/>
          </c:spPr>
          <c:invertIfNegative val="0"/>
          <c:dPt>
            <c:idx val="1"/>
            <c:invertIfNegative val="0"/>
            <c:bubble3D val="0"/>
            <c:spPr>
              <a:solidFill>
                <a:schemeClr val="accent2"/>
              </a:solidFill>
              <a:ln>
                <a:noFill/>
              </a:ln>
              <a:effectLst/>
              <a:sp3d/>
            </c:spPr>
            <c:extLst>
              <c:ext xmlns:c16="http://schemas.microsoft.com/office/drawing/2014/chart" uri="{C3380CC4-5D6E-409C-BE32-E72D297353CC}">
                <c16:uniqueId val="{00000001-CF62-4749-8885-449028623F33}"/>
              </c:ext>
            </c:extLst>
          </c:dPt>
          <c:dPt>
            <c:idx val="2"/>
            <c:invertIfNegative val="0"/>
            <c:bubble3D val="0"/>
            <c:spPr>
              <a:solidFill>
                <a:srgbClr val="008F00"/>
              </a:solidFill>
              <a:ln>
                <a:noFill/>
              </a:ln>
              <a:effectLst/>
              <a:sp3d/>
            </c:spPr>
            <c:extLst>
              <c:ext xmlns:c16="http://schemas.microsoft.com/office/drawing/2014/chart" uri="{C3380CC4-5D6E-409C-BE32-E72D297353CC}">
                <c16:uniqueId val="{00000002-CF62-4749-8885-449028623F33}"/>
              </c:ext>
            </c:extLst>
          </c:dPt>
          <c:dPt>
            <c:idx val="3"/>
            <c:invertIfNegative val="0"/>
            <c:bubble3D val="0"/>
            <c:spPr>
              <a:solidFill>
                <a:schemeClr val="accent4"/>
              </a:solidFill>
              <a:ln>
                <a:noFill/>
              </a:ln>
              <a:effectLst/>
              <a:sp3d/>
            </c:spPr>
            <c:extLst>
              <c:ext xmlns:c16="http://schemas.microsoft.com/office/drawing/2014/chart" uri="{C3380CC4-5D6E-409C-BE32-E72D297353CC}">
                <c16:uniqueId val="{00000003-CF62-4749-8885-449028623F33}"/>
              </c:ext>
            </c:extLst>
          </c:dPt>
          <c:dPt>
            <c:idx val="4"/>
            <c:invertIfNegative val="0"/>
            <c:bubble3D val="0"/>
            <c:spPr>
              <a:solidFill>
                <a:srgbClr val="C00000"/>
              </a:solidFill>
              <a:ln>
                <a:noFill/>
              </a:ln>
              <a:effectLst/>
              <a:sp3d/>
            </c:spPr>
            <c:extLst>
              <c:ext xmlns:c16="http://schemas.microsoft.com/office/drawing/2014/chart" uri="{C3380CC4-5D6E-409C-BE32-E72D297353CC}">
                <c16:uniqueId val="{00000004-CF62-4749-8885-449028623F33}"/>
              </c:ext>
            </c:extLst>
          </c:dPt>
          <c:dPt>
            <c:idx val="5"/>
            <c:invertIfNegative val="0"/>
            <c:bubble3D val="0"/>
            <c:spPr>
              <a:solidFill>
                <a:schemeClr val="tx1">
                  <a:lumMod val="65000"/>
                  <a:lumOff val="35000"/>
                </a:schemeClr>
              </a:solidFill>
              <a:ln>
                <a:noFill/>
              </a:ln>
              <a:effectLst/>
              <a:sp3d/>
            </c:spPr>
            <c:extLst>
              <c:ext xmlns:c16="http://schemas.microsoft.com/office/drawing/2014/chart" uri="{C3380CC4-5D6E-409C-BE32-E72D297353CC}">
                <c16:uniqueId val="{00000006-CF62-4749-8885-449028623F33}"/>
              </c:ext>
            </c:extLst>
          </c:dPt>
          <c:dLbls>
            <c:dLbl>
              <c:idx val="0"/>
              <c:layout>
                <c:manualLayout>
                  <c:x val="-1.0009083508274624E-3"/>
                  <c:y val="0.1706795676276566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F62-4749-8885-449028623F33}"/>
                </c:ext>
              </c:extLst>
            </c:dLbl>
            <c:dLbl>
              <c:idx val="1"/>
              <c:layout>
                <c:manualLayout>
                  <c:x val="-1.1613948505987294E-4"/>
                  <c:y val="0.1745546735101268"/>
                </c:manualLayout>
              </c:layout>
              <c:spPr>
                <a:noFill/>
                <a:ln>
                  <a:noFill/>
                </a:ln>
                <a:effectLst/>
              </c:spPr>
              <c:txPr>
                <a:bodyPr rot="0" spcFirstLastPara="1" vertOverflow="ellipsis" vert="horz" wrap="square" lIns="38100" tIns="19050" rIns="38100" bIns="19050" anchor="ctr" anchorCtr="1">
                  <a:spAutoFit/>
                </a:bodyPr>
                <a:lstStyle/>
                <a:p>
                  <a:pPr>
                    <a:defRPr sz="2800" b="0" i="0" u="none" strike="noStrike" kern="1200" baseline="0">
                      <a:solidFill>
                        <a:schemeClr val="tx1"/>
                      </a:solidFill>
                      <a:latin typeface="Roboto" panose="02000000000000000000" pitchFamily="2" charset="0"/>
                      <a:ea typeface="Roboto" panose="02000000000000000000" pitchFamily="2" charset="0"/>
                      <a:cs typeface="Roboto" panose="02000000000000000000" pitchFamily="2"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F62-4749-8885-449028623F33}"/>
                </c:ext>
              </c:extLst>
            </c:dLbl>
            <c:dLbl>
              <c:idx val="2"/>
              <c:layout>
                <c:manualLayout>
                  <c:x val="3.33997161504837E-4"/>
                  <c:y val="0.1816853093178394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F62-4749-8885-449028623F33}"/>
                </c:ext>
              </c:extLst>
            </c:dLbl>
            <c:dLbl>
              <c:idx val="3"/>
              <c:layout>
                <c:manualLayout>
                  <c:x val="2.0207038592293647E-3"/>
                  <c:y val="0.17050847799252469"/>
                </c:manualLayout>
              </c:layout>
              <c:spPr>
                <a:noFill/>
                <a:ln>
                  <a:noFill/>
                </a:ln>
                <a:effectLst/>
              </c:spPr>
              <c:txPr>
                <a:bodyPr rot="0" spcFirstLastPara="1" vertOverflow="ellipsis" vert="horz" wrap="square" lIns="38100" tIns="19050" rIns="38100" bIns="19050" anchor="ctr" anchorCtr="1">
                  <a:spAutoFit/>
                </a:bodyPr>
                <a:lstStyle/>
                <a:p>
                  <a:pPr>
                    <a:defRPr sz="2800" b="0" i="0" u="none" strike="noStrike" kern="1200" baseline="0">
                      <a:solidFill>
                        <a:schemeClr val="tx1"/>
                      </a:solidFill>
                      <a:latin typeface="Roboto" panose="02000000000000000000" pitchFamily="2" charset="0"/>
                      <a:ea typeface="Roboto" panose="02000000000000000000" pitchFamily="2" charset="0"/>
                      <a:cs typeface="Roboto" panose="02000000000000000000" pitchFamily="2"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F62-4749-8885-449028623F33}"/>
                </c:ext>
              </c:extLst>
            </c:dLbl>
            <c:dLbl>
              <c:idx val="4"/>
              <c:layout>
                <c:manualLayout>
                  <c:x val="3.4755444663188092E-3"/>
                  <c:y val="0.2025977445258677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F62-4749-8885-449028623F33}"/>
                </c:ext>
              </c:extLst>
            </c:dLbl>
            <c:dLbl>
              <c:idx val="5"/>
              <c:layout>
                <c:manualLayout>
                  <c:x val="-4.0129497198400002E-4"/>
                  <c:y val="0.114072283617283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CF62-4749-8885-449028623F33}"/>
                </c:ext>
              </c:extLst>
            </c:dLbl>
            <c:spPr>
              <a:noFill/>
              <a:ln>
                <a:noFill/>
              </a:ln>
              <a:effectLst/>
            </c:spPr>
            <c:txPr>
              <a:bodyPr rot="0" spcFirstLastPara="1" vertOverflow="ellipsis" vert="horz" wrap="square" lIns="38100" tIns="19050" rIns="38100" bIns="19050" anchor="ctr" anchorCtr="1">
                <a:spAutoFit/>
              </a:bodyPr>
              <a:lstStyle/>
              <a:p>
                <a:pPr>
                  <a:defRPr sz="2800" b="0" i="0" u="none" strike="noStrike" kern="1200" baseline="0">
                    <a:solidFill>
                      <a:schemeClr val="bg1"/>
                    </a:solidFill>
                    <a:latin typeface="Roboto" panose="02000000000000000000" pitchFamily="2" charset="0"/>
                    <a:ea typeface="Roboto" panose="02000000000000000000" pitchFamily="2" charset="0"/>
                    <a:cs typeface="Roboto" panose="02000000000000000000"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More than Once a Week</c:v>
                </c:pt>
                <c:pt idx="1">
                  <c:v>About Once a Week</c:v>
                </c:pt>
                <c:pt idx="2">
                  <c:v>A Few Times a Month</c:v>
                </c:pt>
                <c:pt idx="3">
                  <c:v>About Once a Month</c:v>
                </c:pt>
                <c:pt idx="4">
                  <c:v>Less than Once a Month</c:v>
                </c:pt>
                <c:pt idx="5">
                  <c:v>Never</c:v>
                </c:pt>
              </c:strCache>
            </c:strRef>
          </c:cat>
          <c:val>
            <c:numRef>
              <c:f>Sheet1!$B$2:$B$7</c:f>
              <c:numCache>
                <c:formatCode>0%</c:formatCode>
                <c:ptCount val="6"/>
                <c:pt idx="0">
                  <c:v>0.19</c:v>
                </c:pt>
                <c:pt idx="1">
                  <c:v>0.19</c:v>
                </c:pt>
                <c:pt idx="2">
                  <c:v>0.21</c:v>
                </c:pt>
                <c:pt idx="3">
                  <c:v>0.17</c:v>
                </c:pt>
                <c:pt idx="4">
                  <c:v>0.19</c:v>
                </c:pt>
                <c:pt idx="5">
                  <c:v>0.05</c:v>
                </c:pt>
              </c:numCache>
            </c:numRef>
          </c:val>
          <c:extLst>
            <c:ext xmlns:c16="http://schemas.microsoft.com/office/drawing/2014/chart" uri="{C3380CC4-5D6E-409C-BE32-E72D297353CC}">
              <c16:uniqueId val="{00000005-CF62-4749-8885-449028623F33}"/>
            </c:ext>
          </c:extLst>
        </c:ser>
        <c:dLbls>
          <c:showLegendKey val="0"/>
          <c:showVal val="0"/>
          <c:showCatName val="0"/>
          <c:showSerName val="0"/>
          <c:showPercent val="0"/>
          <c:showBubbleSize val="0"/>
        </c:dLbls>
        <c:gapWidth val="45"/>
        <c:gapDepth val="112"/>
        <c:shape val="box"/>
        <c:axId val="207370272"/>
        <c:axId val="207371920"/>
        <c:axId val="0"/>
      </c:bar3DChart>
      <c:catAx>
        <c:axId val="20737027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solidFill>
                <a:latin typeface="Roboto" panose="02000000000000000000" pitchFamily="2" charset="0"/>
                <a:ea typeface="Roboto" panose="02000000000000000000" pitchFamily="2" charset="0"/>
                <a:cs typeface="Roboto" panose="02000000000000000000" pitchFamily="2" charset="0"/>
              </a:defRPr>
            </a:pPr>
            <a:endParaRPr lang="en-US"/>
          </a:p>
        </c:txPr>
        <c:crossAx val="207371920"/>
        <c:crosses val="autoZero"/>
        <c:auto val="1"/>
        <c:lblAlgn val="ctr"/>
        <c:lblOffset val="100"/>
        <c:noMultiLvlLbl val="0"/>
      </c:catAx>
      <c:valAx>
        <c:axId val="207371920"/>
        <c:scaling>
          <c:orientation val="minMax"/>
        </c:scaling>
        <c:delete val="1"/>
        <c:axPos val="l"/>
        <c:majorGridlines>
          <c:spPr>
            <a:ln w="9525" cap="flat" cmpd="sng" algn="ctr">
              <a:noFill/>
              <a:round/>
            </a:ln>
            <a:effectLst/>
          </c:spPr>
        </c:majorGridlines>
        <c:numFmt formatCode="0%" sourceLinked="1"/>
        <c:majorTickMark val="out"/>
        <c:minorTickMark val="none"/>
        <c:tickLblPos val="nextTo"/>
        <c:crossAx val="2073702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49478976120032775"/>
          <c:y val="0"/>
          <c:w val="0.48338354057697919"/>
          <c:h val="0.92271723122238591"/>
        </c:manualLayout>
      </c:layout>
      <c:bar3DChart>
        <c:barDir val="bar"/>
        <c:grouping val="clustered"/>
        <c:varyColors val="0"/>
        <c:ser>
          <c:idx val="0"/>
          <c:order val="0"/>
          <c:tx>
            <c:strRef>
              <c:f>Sheet1!$B$1</c:f>
              <c:strCache>
                <c:ptCount val="1"/>
                <c:pt idx="0">
                  <c:v>Much More Likely</c:v>
                </c:pt>
              </c:strCache>
            </c:strRef>
          </c:tx>
          <c:spPr>
            <a:solidFill>
              <a:schemeClr val="accent1">
                <a:lumMod val="40000"/>
                <a:lumOff val="60000"/>
              </a:schemeClr>
            </a:solidFill>
            <a:ln>
              <a:noFill/>
            </a:ln>
            <a:effectLst/>
            <a:sp3d/>
          </c:spPr>
          <c:invertIfNegative val="0"/>
          <c:dLbls>
            <c:dLbl>
              <c:idx val="0"/>
              <c:layout>
                <c:manualLayout>
                  <c:x val="-6.5365007919083923E-2"/>
                  <c:y val="-4.382229645370132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547-464E-89A4-F623F8AF061C}"/>
                </c:ext>
              </c:extLst>
            </c:dLbl>
            <c:dLbl>
              <c:idx val="1"/>
              <c:layout>
                <c:manualLayout>
                  <c:x val="-7.0486491292945153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547-464E-89A4-F623F8AF061C}"/>
                </c:ext>
              </c:extLst>
            </c:dLbl>
            <c:dLbl>
              <c:idx val="2"/>
              <c:layout>
                <c:manualLayout>
                  <c:x val="-6.0709285458120731E-2"/>
                  <c:y val="-1.7257997920947814E-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2CD-C047-93E3-27EB79CFC249}"/>
                </c:ext>
              </c:extLst>
            </c:dLbl>
            <c:dLbl>
              <c:idx val="3"/>
              <c:layout>
                <c:manualLayout>
                  <c:x val="-6.5420213465822274E-2"/>
                  <c:y val="-6.702647510582188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F07-E848-865D-D400601C4019}"/>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Roboto" panose="02000000000000000000" pitchFamily="2" charset="0"/>
                    <a:ea typeface="Roboto" panose="02000000000000000000" pitchFamily="2" charset="0"/>
                    <a:cs typeface="Roboto" panose="02000000000000000000"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Maintain and Expand Student Resources - provide additional homework support, and additional literacy, after-school, and summer programs. </c:v>
                </c:pt>
                <c:pt idx="1">
                  <c:v>Maintain and Expand Online services to access audiobooks, magazines, newspapers, videos and language-learning software. </c:v>
                </c:pt>
                <c:pt idx="2">
                  <c:v>Maintain Free Community Meeting Space for Local Groups </c:v>
                </c:pt>
                <c:pt idx="3">
                  <c:v>Maintain and Expand the Collection – New books, digital resources, media/movies, videos, eBooks, music, and audiobooks. </c:v>
                </c:pt>
              </c:strCache>
            </c:strRef>
          </c:cat>
          <c:val>
            <c:numRef>
              <c:f>Sheet1!$B$2:$B$5</c:f>
              <c:numCache>
                <c:formatCode>0%</c:formatCode>
                <c:ptCount val="4"/>
                <c:pt idx="0">
                  <c:v>0.5</c:v>
                </c:pt>
                <c:pt idx="1">
                  <c:v>0.47</c:v>
                </c:pt>
                <c:pt idx="2">
                  <c:v>0.51</c:v>
                </c:pt>
                <c:pt idx="3">
                  <c:v>0.5</c:v>
                </c:pt>
              </c:numCache>
            </c:numRef>
          </c:val>
          <c:extLst>
            <c:ext xmlns:c16="http://schemas.microsoft.com/office/drawing/2014/chart" uri="{C3380CC4-5D6E-409C-BE32-E72D297353CC}">
              <c16:uniqueId val="{00000002-0547-464E-89A4-F623F8AF061C}"/>
            </c:ext>
          </c:extLst>
        </c:ser>
        <c:ser>
          <c:idx val="1"/>
          <c:order val="1"/>
          <c:tx>
            <c:strRef>
              <c:f>Sheet1!$C$1</c:f>
              <c:strCache>
                <c:ptCount val="1"/>
                <c:pt idx="0">
                  <c:v>Total More Likely</c:v>
                </c:pt>
              </c:strCache>
            </c:strRef>
          </c:tx>
          <c:spPr>
            <a:solidFill>
              <a:schemeClr val="accent1">
                <a:lumMod val="75000"/>
              </a:schemeClr>
            </a:solidFill>
            <a:ln>
              <a:noFill/>
            </a:ln>
            <a:effectLst/>
            <a:sp3d/>
          </c:spPr>
          <c:invertIfNegative val="0"/>
          <c:dLbls>
            <c:dLbl>
              <c:idx val="0"/>
              <c:layout>
                <c:manualLayout>
                  <c:x val="-5.8621154109277783E-2"/>
                  <c:y val="-2.406795816070204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547-464E-89A4-F623F8AF061C}"/>
                </c:ext>
              </c:extLst>
            </c:dLbl>
            <c:dLbl>
              <c:idx val="1"/>
              <c:layout>
                <c:manualLayout>
                  <c:x val="-5.9662922970462148E-2"/>
                  <c:y val="-2.23421583686072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547-464E-89A4-F623F8AF061C}"/>
                </c:ext>
              </c:extLst>
            </c:dLbl>
            <c:dLbl>
              <c:idx val="2"/>
              <c:layout>
                <c:manualLayout>
                  <c:x val="-6.2811197686387363E-2"/>
                  <c:y val="-1.7257997920947814E-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2CD-C047-93E3-27EB79CFC249}"/>
                </c:ext>
              </c:extLst>
            </c:dLbl>
            <c:dLbl>
              <c:idx val="3"/>
              <c:layout>
                <c:manualLayout>
                  <c:x val="-5.0365094869870765E-2"/>
                  <c:y val="-9.290872544133290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F07-E848-865D-D400601C4019}"/>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Roboto" panose="02000000000000000000" pitchFamily="2" charset="0"/>
                    <a:ea typeface="Roboto" panose="02000000000000000000" pitchFamily="2" charset="0"/>
                    <a:cs typeface="Roboto" panose="02000000000000000000"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Maintain and Expand Student Resources - provide additional homework support, and additional literacy, after-school, and summer programs. </c:v>
                </c:pt>
                <c:pt idx="1">
                  <c:v>Maintain and Expand Online services to access audiobooks, magazines, newspapers, videos and language-learning software. </c:v>
                </c:pt>
                <c:pt idx="2">
                  <c:v>Maintain Free Community Meeting Space for Local Groups </c:v>
                </c:pt>
                <c:pt idx="3">
                  <c:v>Maintain and Expand the Collection – New books, digital resources, media/movies, videos, eBooks, music, and audiobooks. </c:v>
                </c:pt>
              </c:strCache>
            </c:strRef>
          </c:cat>
          <c:val>
            <c:numRef>
              <c:f>Sheet1!$C$2:$C$5</c:f>
              <c:numCache>
                <c:formatCode>0%</c:formatCode>
                <c:ptCount val="4"/>
                <c:pt idx="0">
                  <c:v>0.74</c:v>
                </c:pt>
                <c:pt idx="1">
                  <c:v>0.75</c:v>
                </c:pt>
                <c:pt idx="2">
                  <c:v>0.78</c:v>
                </c:pt>
                <c:pt idx="3">
                  <c:v>0.8</c:v>
                </c:pt>
              </c:numCache>
            </c:numRef>
          </c:val>
          <c:extLst>
            <c:ext xmlns:c16="http://schemas.microsoft.com/office/drawing/2014/chart" uri="{C3380CC4-5D6E-409C-BE32-E72D297353CC}">
              <c16:uniqueId val="{00000005-0547-464E-89A4-F623F8AF061C}"/>
            </c:ext>
          </c:extLst>
        </c:ser>
        <c:dLbls>
          <c:showLegendKey val="0"/>
          <c:showVal val="0"/>
          <c:showCatName val="0"/>
          <c:showSerName val="0"/>
          <c:showPercent val="0"/>
          <c:showBubbleSize val="0"/>
        </c:dLbls>
        <c:gapWidth val="48"/>
        <c:shape val="box"/>
        <c:axId val="526694256"/>
        <c:axId val="628216848"/>
        <c:axId val="0"/>
      </c:bar3DChart>
      <c:catAx>
        <c:axId val="526694256"/>
        <c:scaling>
          <c:orientation val="minMax"/>
        </c:scaling>
        <c:delete val="0"/>
        <c:axPos val="l"/>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Roboto" panose="02000000000000000000" pitchFamily="2" charset="0"/>
                <a:ea typeface="Roboto" panose="02000000000000000000" pitchFamily="2" charset="0"/>
                <a:cs typeface="+mn-cs"/>
              </a:defRPr>
            </a:pPr>
            <a:endParaRPr lang="en-US"/>
          </a:p>
        </c:txPr>
        <c:crossAx val="628216848"/>
        <c:crosses val="autoZero"/>
        <c:auto val="1"/>
        <c:lblAlgn val="ctr"/>
        <c:lblOffset val="100"/>
        <c:noMultiLvlLbl val="0"/>
      </c:catAx>
      <c:valAx>
        <c:axId val="628216848"/>
        <c:scaling>
          <c:orientation val="minMax"/>
          <c:min val="0"/>
        </c:scaling>
        <c:delete val="1"/>
        <c:axPos val="b"/>
        <c:numFmt formatCode="0%" sourceLinked="1"/>
        <c:majorTickMark val="out"/>
        <c:minorTickMark val="none"/>
        <c:tickLblPos val="nextTo"/>
        <c:crossAx val="526694256"/>
        <c:crosses val="autoZero"/>
        <c:crossBetween val="between"/>
      </c:valAx>
      <c:spPr>
        <a:noFill/>
        <a:ln>
          <a:noFill/>
        </a:ln>
        <a:effectLst/>
      </c:spPr>
    </c:plotArea>
    <c:legend>
      <c:legendPos val="b"/>
      <c:layout>
        <c:manualLayout>
          <c:xMode val="edge"/>
          <c:yMode val="edge"/>
          <c:x val="0.40851440151117185"/>
          <c:y val="0.94150471832406091"/>
          <c:w val="0.56962067473154343"/>
          <c:h val="5.7995555586374904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Roboto" panose="02000000000000000000" pitchFamily="2" charset="0"/>
              <a:ea typeface="Roboto" panose="02000000000000000000" pitchFamily="2" charset="0"/>
              <a:cs typeface="Roboto" panose="02000000000000000000" pitchFamily="2"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49478976120032775"/>
          <c:y val="0"/>
          <c:w val="0.48338354057697919"/>
          <c:h val="0.92271723122238591"/>
        </c:manualLayout>
      </c:layout>
      <c:bar3DChart>
        <c:barDir val="bar"/>
        <c:grouping val="clustered"/>
        <c:varyColors val="0"/>
        <c:ser>
          <c:idx val="0"/>
          <c:order val="0"/>
          <c:tx>
            <c:strRef>
              <c:f>Sheet1!$B$1</c:f>
              <c:strCache>
                <c:ptCount val="1"/>
                <c:pt idx="0">
                  <c:v>Much More Likely</c:v>
                </c:pt>
              </c:strCache>
            </c:strRef>
          </c:tx>
          <c:spPr>
            <a:solidFill>
              <a:schemeClr val="accent1">
                <a:lumMod val="40000"/>
                <a:lumOff val="60000"/>
              </a:schemeClr>
            </a:solidFill>
            <a:ln>
              <a:noFill/>
            </a:ln>
            <a:effectLst/>
            <a:sp3d/>
          </c:spPr>
          <c:invertIfNegative val="0"/>
          <c:dLbls>
            <c:dLbl>
              <c:idx val="0"/>
              <c:layout>
                <c:manualLayout>
                  <c:x val="-6.7179654434604968E-2"/>
                  <c:y val="2.234215836860562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547-464E-89A4-F623F8AF061C}"/>
                </c:ext>
              </c:extLst>
            </c:dLbl>
            <c:dLbl>
              <c:idx val="1"/>
              <c:layout>
                <c:manualLayout>
                  <c:x val="-6.5729462962410029E-2"/>
                  <c:y val="2.234567681874241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547-464E-89A4-F623F8AF061C}"/>
                </c:ext>
              </c:extLst>
            </c:dLbl>
            <c:dLbl>
              <c:idx val="2"/>
              <c:layout>
                <c:manualLayout>
                  <c:x val="-6.6448201447582955E-2"/>
                  <c:y val="-8.1920301001252265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2CD-C047-93E3-27EB79CFC249}"/>
                </c:ext>
              </c:extLst>
            </c:dLbl>
            <c:dLbl>
              <c:idx val="3"/>
              <c:layout>
                <c:manualLayout>
                  <c:x val="-6.3540846034437187E-2"/>
                  <c:y val="4.295851694511974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F07-E848-865D-D400601C4019}"/>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Roboto" panose="02000000000000000000" pitchFamily="2" charset="0"/>
                    <a:ea typeface="Roboto" panose="02000000000000000000" pitchFamily="2" charset="0"/>
                    <a:cs typeface="Roboto" panose="02000000000000000000"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Additional Work with Community Non-Profit Organizations to Increase Skills – Fly tying workshops, geology workshops, art classes </c:v>
                </c:pt>
                <c:pt idx="1">
                  <c:v>Maintain and Expand Library Staffing </c:v>
                </c:pt>
                <c:pt idx="2">
                  <c:v>Provide Additional Job Training Resources – How-to classes, resume help, and technology skills. </c:v>
                </c:pt>
                <c:pt idx="3">
                  <c:v>Maintain and Upgrade New Technology – Computers, tablets, hotspots, etc. </c:v>
                </c:pt>
              </c:strCache>
            </c:strRef>
          </c:cat>
          <c:val>
            <c:numRef>
              <c:f>Sheet1!$B$2:$B$5</c:f>
              <c:numCache>
                <c:formatCode>0%</c:formatCode>
                <c:ptCount val="4"/>
                <c:pt idx="0">
                  <c:v>0.45</c:v>
                </c:pt>
                <c:pt idx="1">
                  <c:v>0.45</c:v>
                </c:pt>
                <c:pt idx="2">
                  <c:v>0.42</c:v>
                </c:pt>
                <c:pt idx="3">
                  <c:v>0.42</c:v>
                </c:pt>
              </c:numCache>
            </c:numRef>
          </c:val>
          <c:extLst>
            <c:ext xmlns:c16="http://schemas.microsoft.com/office/drawing/2014/chart" uri="{C3380CC4-5D6E-409C-BE32-E72D297353CC}">
              <c16:uniqueId val="{00000002-0547-464E-89A4-F623F8AF061C}"/>
            </c:ext>
          </c:extLst>
        </c:ser>
        <c:ser>
          <c:idx val="1"/>
          <c:order val="1"/>
          <c:tx>
            <c:strRef>
              <c:f>Sheet1!$C$1</c:f>
              <c:strCache>
                <c:ptCount val="1"/>
                <c:pt idx="0">
                  <c:v>Total More Likely</c:v>
                </c:pt>
              </c:strCache>
            </c:strRef>
          </c:tx>
          <c:spPr>
            <a:solidFill>
              <a:schemeClr val="accent1">
                <a:lumMod val="75000"/>
              </a:schemeClr>
            </a:solidFill>
            <a:ln>
              <a:noFill/>
            </a:ln>
            <a:effectLst/>
            <a:sp3d/>
          </c:spPr>
          <c:invertIfNegative val="0"/>
          <c:dLbls>
            <c:dLbl>
              <c:idx val="0"/>
              <c:layout>
                <c:manualLayout>
                  <c:x val="-6.3021274068552E-2"/>
                  <c:y val="-2.234743604381244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547-464E-89A4-F623F8AF061C}"/>
                </c:ext>
              </c:extLst>
            </c:dLbl>
            <c:dLbl>
              <c:idx val="1"/>
              <c:layout>
                <c:manualLayout>
                  <c:x val="-6.1776319264914767E-2"/>
                  <c:y val="-4.295851694511974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547-464E-89A4-F623F8AF061C}"/>
                </c:ext>
              </c:extLst>
            </c:dLbl>
            <c:dLbl>
              <c:idx val="2"/>
              <c:layout>
                <c:manualLayout>
                  <c:x val="-6.1211877411858968E-2"/>
                  <c:y val="-2.915563705849909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2CD-C047-93E3-27EB79CFC249}"/>
                </c:ext>
              </c:extLst>
            </c:dLbl>
            <c:dLbl>
              <c:idx val="3"/>
              <c:layout>
                <c:manualLayout>
                  <c:x val="-6.215234040347134E-2"/>
                  <c:y val="-8.936863347442904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F07-E848-865D-D400601C4019}"/>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Roboto" panose="02000000000000000000" pitchFamily="2" charset="0"/>
                    <a:ea typeface="Roboto" panose="02000000000000000000" pitchFamily="2" charset="0"/>
                    <a:cs typeface="Roboto" panose="02000000000000000000"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Additional Work with Community Non-Profit Organizations to Increase Skills – Fly tying workshops, geology workshops, art classes </c:v>
                </c:pt>
                <c:pt idx="1">
                  <c:v>Maintain and Expand Library Staffing </c:v>
                </c:pt>
                <c:pt idx="2">
                  <c:v>Provide Additional Job Training Resources – How-to classes, resume help, and technology skills. </c:v>
                </c:pt>
                <c:pt idx="3">
                  <c:v>Maintain and Upgrade New Technology – Computers, tablets, hotspots, etc. </c:v>
                </c:pt>
              </c:strCache>
            </c:strRef>
          </c:cat>
          <c:val>
            <c:numRef>
              <c:f>Sheet1!$C$2:$C$5</c:f>
              <c:numCache>
                <c:formatCode>0%</c:formatCode>
                <c:ptCount val="4"/>
                <c:pt idx="0">
                  <c:v>0.7</c:v>
                </c:pt>
                <c:pt idx="1">
                  <c:v>0.71</c:v>
                </c:pt>
                <c:pt idx="2">
                  <c:v>0.71</c:v>
                </c:pt>
                <c:pt idx="3">
                  <c:v>0.72</c:v>
                </c:pt>
              </c:numCache>
            </c:numRef>
          </c:val>
          <c:extLst>
            <c:ext xmlns:c16="http://schemas.microsoft.com/office/drawing/2014/chart" uri="{C3380CC4-5D6E-409C-BE32-E72D297353CC}">
              <c16:uniqueId val="{00000005-0547-464E-89A4-F623F8AF061C}"/>
            </c:ext>
          </c:extLst>
        </c:ser>
        <c:dLbls>
          <c:showLegendKey val="0"/>
          <c:showVal val="0"/>
          <c:showCatName val="0"/>
          <c:showSerName val="0"/>
          <c:showPercent val="0"/>
          <c:showBubbleSize val="0"/>
        </c:dLbls>
        <c:gapWidth val="48"/>
        <c:shape val="box"/>
        <c:axId val="526694256"/>
        <c:axId val="628216848"/>
        <c:axId val="0"/>
      </c:bar3DChart>
      <c:catAx>
        <c:axId val="526694256"/>
        <c:scaling>
          <c:orientation val="minMax"/>
        </c:scaling>
        <c:delete val="0"/>
        <c:axPos val="l"/>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Roboto" panose="02000000000000000000" pitchFamily="2" charset="0"/>
                <a:ea typeface="Roboto" panose="02000000000000000000" pitchFamily="2" charset="0"/>
                <a:cs typeface="+mn-cs"/>
              </a:defRPr>
            </a:pPr>
            <a:endParaRPr lang="en-US"/>
          </a:p>
        </c:txPr>
        <c:crossAx val="628216848"/>
        <c:crosses val="autoZero"/>
        <c:auto val="1"/>
        <c:lblAlgn val="ctr"/>
        <c:lblOffset val="100"/>
        <c:noMultiLvlLbl val="0"/>
      </c:catAx>
      <c:valAx>
        <c:axId val="628216848"/>
        <c:scaling>
          <c:orientation val="minMax"/>
          <c:min val="0"/>
        </c:scaling>
        <c:delete val="1"/>
        <c:axPos val="b"/>
        <c:numFmt formatCode="0%" sourceLinked="1"/>
        <c:majorTickMark val="out"/>
        <c:minorTickMark val="none"/>
        <c:tickLblPos val="nextTo"/>
        <c:crossAx val="526694256"/>
        <c:crosses val="autoZero"/>
        <c:crossBetween val="between"/>
      </c:valAx>
      <c:spPr>
        <a:noFill/>
        <a:ln>
          <a:noFill/>
        </a:ln>
        <a:effectLst/>
      </c:spPr>
    </c:plotArea>
    <c:legend>
      <c:legendPos val="b"/>
      <c:layout>
        <c:manualLayout>
          <c:xMode val="edge"/>
          <c:yMode val="edge"/>
          <c:x val="0.40955617037235609"/>
          <c:y val="0.90619510126778602"/>
          <c:w val="0.56962067473154343"/>
          <c:h val="9.3804827346830044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Roboto" panose="02000000000000000000" pitchFamily="2" charset="0"/>
              <a:ea typeface="Roboto" panose="02000000000000000000" pitchFamily="2" charset="0"/>
              <a:cs typeface="Roboto" panose="02000000000000000000" pitchFamily="2"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40"/>
      <c:rotY val="320"/>
      <c:depthPercent val="100"/>
      <c:rAngAx val="1"/>
    </c:view3D>
    <c:floor>
      <c:thickness val="0"/>
      <c:spPr>
        <a:noFill/>
        <a:ln>
          <a:noFill/>
        </a:ln>
        <a:effectLst/>
        <a:sp3d/>
      </c:spPr>
    </c:floor>
    <c:sideWall>
      <c:thickness val="0"/>
      <c:spPr>
        <a:noFill/>
        <a:ln>
          <a:solidFill>
            <a:schemeClr val="accent1"/>
          </a:solidFill>
        </a:ln>
        <a:effectLst>
          <a:glow>
            <a:schemeClr val="accent1"/>
          </a:glow>
          <a:softEdge rad="0"/>
        </a:effectLst>
        <a:scene3d>
          <a:camera prst="orthographicFront"/>
          <a:lightRig rig="threePt" dir="t"/>
        </a:scene3d>
        <a:sp3d>
          <a:bevelT w="6350"/>
          <a:contourClr>
            <a:schemeClr val="accent1"/>
          </a:contourClr>
        </a:sp3d>
      </c:spPr>
    </c:sideWall>
    <c:backWall>
      <c:thickness val="0"/>
      <c:spPr>
        <a:noFill/>
        <a:ln>
          <a:solidFill>
            <a:schemeClr val="accent1"/>
          </a:solidFill>
        </a:ln>
        <a:effectLst>
          <a:glow>
            <a:schemeClr val="accent1"/>
          </a:glow>
          <a:softEdge rad="0"/>
        </a:effectLst>
        <a:scene3d>
          <a:camera prst="orthographicFront"/>
          <a:lightRig rig="threePt" dir="t"/>
        </a:scene3d>
        <a:sp3d>
          <a:bevelT w="6350"/>
          <a:contourClr>
            <a:schemeClr val="accent1"/>
          </a:contourClr>
        </a:sp3d>
      </c:spPr>
    </c:backWall>
    <c:plotArea>
      <c:layout>
        <c:manualLayout>
          <c:layoutTarget val="inner"/>
          <c:xMode val="edge"/>
          <c:yMode val="edge"/>
          <c:x val="6.0527751041920846E-2"/>
          <c:y val="1.4812856859652914E-2"/>
          <c:w val="0.87390810008598496"/>
          <c:h val="0.74486488224189573"/>
        </c:manualLayout>
      </c:layout>
      <c:pie3DChart>
        <c:varyColors val="1"/>
        <c:dLbls>
          <c:showLegendKey val="0"/>
          <c:showVal val="0"/>
          <c:showCatName val="0"/>
          <c:showSerName val="0"/>
          <c:showPercent val="0"/>
          <c:showBubbleSize val="0"/>
          <c:showLeaderLines val="0"/>
        </c:dLbls>
      </c:pie3DChart>
      <c:spPr>
        <a:noFill/>
        <a:ln w="25400">
          <a:noFill/>
        </a:ln>
        <a:effectLst/>
      </c:spPr>
    </c:plotArea>
    <c:legend>
      <c:legendPos val="b"/>
      <c:layout>
        <c:manualLayout>
          <c:xMode val="edge"/>
          <c:yMode val="edge"/>
          <c:x val="0"/>
          <c:y val="0.74286408263644255"/>
          <c:w val="0.6385643910110913"/>
          <c:h val="0.2571359173635574"/>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Roboto" panose="02000000000000000000" pitchFamily="2" charset="0"/>
              <a:ea typeface="Roboto" panose="02000000000000000000" pitchFamily="2" charset="0"/>
              <a:cs typeface="Roboto" panose="02000000000000000000" pitchFamily="2"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40"/>
      <c:rotY val="320"/>
      <c:depthPercent val="100"/>
      <c:rAngAx val="1"/>
    </c:view3D>
    <c:floor>
      <c:thickness val="0"/>
      <c:spPr>
        <a:noFill/>
        <a:ln>
          <a:noFill/>
        </a:ln>
        <a:effectLst/>
        <a:sp3d/>
      </c:spPr>
    </c:floor>
    <c:sideWall>
      <c:thickness val="0"/>
      <c:spPr>
        <a:noFill/>
        <a:ln>
          <a:solidFill>
            <a:schemeClr val="accent1"/>
          </a:solidFill>
        </a:ln>
        <a:effectLst>
          <a:glow>
            <a:schemeClr val="accent1"/>
          </a:glow>
          <a:softEdge rad="0"/>
        </a:effectLst>
        <a:scene3d>
          <a:camera prst="orthographicFront"/>
          <a:lightRig rig="threePt" dir="t"/>
        </a:scene3d>
        <a:sp3d>
          <a:bevelT w="6350"/>
          <a:contourClr>
            <a:schemeClr val="accent1"/>
          </a:contourClr>
        </a:sp3d>
      </c:spPr>
    </c:sideWall>
    <c:backWall>
      <c:thickness val="0"/>
      <c:spPr>
        <a:noFill/>
        <a:ln>
          <a:solidFill>
            <a:schemeClr val="accent1"/>
          </a:solidFill>
        </a:ln>
        <a:effectLst>
          <a:glow>
            <a:schemeClr val="accent1"/>
          </a:glow>
          <a:softEdge rad="0"/>
        </a:effectLst>
        <a:scene3d>
          <a:camera prst="orthographicFront"/>
          <a:lightRig rig="threePt" dir="t"/>
        </a:scene3d>
        <a:sp3d>
          <a:bevelT w="6350"/>
          <a:contourClr>
            <a:schemeClr val="accent1"/>
          </a:contourClr>
        </a:sp3d>
      </c:spPr>
    </c:backWall>
    <c:plotArea>
      <c:layout>
        <c:manualLayout>
          <c:layoutTarget val="inner"/>
          <c:xMode val="edge"/>
          <c:yMode val="edge"/>
          <c:x val="6.1017695574750758E-2"/>
          <c:y val="3.050131088576646E-2"/>
          <c:w val="0.83191904070116651"/>
          <c:h val="0.70922197164742962"/>
        </c:manualLayout>
      </c:layout>
      <c:pie3DChart>
        <c:varyColors val="1"/>
        <c:ser>
          <c:idx val="0"/>
          <c:order val="0"/>
          <c:tx>
            <c:strRef>
              <c:f>Sheet1!$B$1</c:f>
              <c:strCache>
                <c:ptCount val="1"/>
                <c:pt idx="0">
                  <c:v>Column1</c:v>
                </c:pt>
              </c:strCache>
            </c:strRef>
          </c:tx>
          <c:spPr>
            <a:solidFill>
              <a:schemeClr val="tx2"/>
            </a:solidFill>
            <a:ln>
              <a:noFill/>
            </a:ln>
          </c:spPr>
          <c:dPt>
            <c:idx val="0"/>
            <c:bubble3D val="0"/>
            <c:spPr>
              <a:solidFill>
                <a:schemeClr val="accent1">
                  <a:lumMod val="75000"/>
                </a:schemeClr>
              </a:solidFill>
              <a:ln>
                <a:noFill/>
              </a:ln>
              <a:effectLst/>
              <a:sp3d>
                <a:contourClr>
                  <a:srgbClr val="1D5888"/>
                </a:contourClr>
              </a:sp3d>
            </c:spPr>
            <c:extLst>
              <c:ext xmlns:c16="http://schemas.microsoft.com/office/drawing/2014/chart" uri="{C3380CC4-5D6E-409C-BE32-E72D297353CC}">
                <c16:uniqueId val="{00000001-1B8C-0948-85F9-C566182FA1B6}"/>
              </c:ext>
            </c:extLst>
          </c:dPt>
          <c:dPt>
            <c:idx val="1"/>
            <c:bubble3D val="0"/>
            <c:spPr>
              <a:solidFill>
                <a:srgbClr val="C00000"/>
              </a:solidFill>
              <a:ln>
                <a:noFill/>
              </a:ln>
              <a:effectLst/>
              <a:sp3d/>
            </c:spPr>
            <c:extLst>
              <c:ext xmlns:c16="http://schemas.microsoft.com/office/drawing/2014/chart" uri="{C3380CC4-5D6E-409C-BE32-E72D297353CC}">
                <c16:uniqueId val="{00000003-1B8C-0948-85F9-C566182FA1B6}"/>
              </c:ext>
            </c:extLst>
          </c:dPt>
          <c:dPt>
            <c:idx val="2"/>
            <c:bubble3D val="0"/>
            <c:spPr>
              <a:solidFill>
                <a:srgbClr val="008F00"/>
              </a:solidFill>
              <a:ln>
                <a:noFill/>
              </a:ln>
              <a:effectLst/>
              <a:sp3d/>
            </c:spPr>
            <c:extLst>
              <c:ext xmlns:c16="http://schemas.microsoft.com/office/drawing/2014/chart" uri="{C3380CC4-5D6E-409C-BE32-E72D297353CC}">
                <c16:uniqueId val="{00000005-1B8C-0948-85F9-C566182FA1B6}"/>
              </c:ext>
            </c:extLst>
          </c:dPt>
          <c:dLbls>
            <c:dLbl>
              <c:idx val="0"/>
              <c:layout>
                <c:manualLayout>
                  <c:x val="-0.26653437360380894"/>
                  <c:y val="-0.10181862680083915"/>
                </c:manualLayout>
              </c:layout>
              <c:spPr>
                <a:noFill/>
                <a:ln>
                  <a:noFill/>
                </a:ln>
                <a:effectLst/>
              </c:spPr>
              <c:txPr>
                <a:bodyPr rot="0" spcFirstLastPara="1" vertOverflow="ellipsis" vert="horz" wrap="square" anchor="ctr" anchorCtr="1"/>
                <a:lstStyle/>
                <a:p>
                  <a:pPr>
                    <a:defRPr sz="3200" b="0" i="0" u="none" strike="noStrike" kern="1200" baseline="0">
                      <a:solidFill>
                        <a:schemeClr val="bg1"/>
                      </a:solidFill>
                      <a:latin typeface="Roboto" panose="02000000000000000000" pitchFamily="2" charset="0"/>
                      <a:ea typeface="Roboto" panose="02000000000000000000" pitchFamily="2" charset="0"/>
                      <a:cs typeface="Roboto" panose="02000000000000000000" pitchFamily="2" charset="0"/>
                    </a:defRPr>
                  </a:pPr>
                  <a:endParaRPr lang="en-US"/>
                </a:p>
              </c:txPr>
              <c:dLblPos val="bestFi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1B8C-0948-85F9-C566182FA1B6}"/>
                </c:ext>
              </c:extLst>
            </c:dLbl>
            <c:dLbl>
              <c:idx val="1"/>
              <c:layout>
                <c:manualLayout>
                  <c:x val="0.12876642339466821"/>
                  <c:y val="2.5618366574803507E-2"/>
                </c:manualLayout>
              </c:layout>
              <c:dLblPos val="bestFi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1B8C-0948-85F9-C566182FA1B6}"/>
                </c:ext>
              </c:extLst>
            </c:dLbl>
            <c:dLbl>
              <c:idx val="2"/>
              <c:layout>
                <c:manualLayout>
                  <c:x val="0.14105345569890612"/>
                  <c:y val="7.37211028562091E-2"/>
                </c:manualLayout>
              </c:layout>
              <c:dLblPos val="bestFi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5-1B8C-0948-85F9-C566182FA1B6}"/>
                </c:ext>
              </c:extLst>
            </c:dLbl>
            <c:spPr>
              <a:noFill/>
              <a:ln>
                <a:noFill/>
              </a:ln>
              <a:effectLst/>
            </c:spPr>
            <c:txPr>
              <a:bodyPr rot="0" spcFirstLastPara="1" vertOverflow="ellipsis" vert="horz" wrap="square" anchor="ctr" anchorCtr="1"/>
              <a:lstStyle/>
              <a:p>
                <a:pPr>
                  <a:defRPr sz="2800" b="0" i="0" u="none" strike="noStrike" kern="1200" baseline="0">
                    <a:solidFill>
                      <a:schemeClr val="bg1"/>
                    </a:solidFill>
                    <a:latin typeface="Roboto" panose="02000000000000000000" pitchFamily="2" charset="0"/>
                    <a:ea typeface="Roboto" panose="02000000000000000000" pitchFamily="2" charset="0"/>
                    <a:cs typeface="Roboto" panose="02000000000000000000" pitchFamily="2" charset="0"/>
                  </a:defRPr>
                </a:pPr>
                <a:endParaRPr lang="en-US"/>
              </a:p>
            </c:txPr>
            <c:dLblPos val="inEnd"/>
            <c:showLegendKey val="0"/>
            <c:showVal val="1"/>
            <c:showCatName val="0"/>
            <c:showSerName val="0"/>
            <c:showPercent val="0"/>
            <c:showBubbleSize val="0"/>
            <c:separator>, </c:separator>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Sheet1!$A$2:$A$4</c:f>
              <c:strCache>
                <c:ptCount val="3"/>
                <c:pt idx="0">
                  <c:v>Yes, Approve</c:v>
                </c:pt>
                <c:pt idx="1">
                  <c:v>No, Reject</c:v>
                </c:pt>
                <c:pt idx="2">
                  <c:v>Undecided</c:v>
                </c:pt>
              </c:strCache>
            </c:strRef>
          </c:cat>
          <c:val>
            <c:numRef>
              <c:f>Sheet1!$B$2:$B$4</c:f>
              <c:numCache>
                <c:formatCode>0%</c:formatCode>
                <c:ptCount val="3"/>
                <c:pt idx="0">
                  <c:v>0.83</c:v>
                </c:pt>
                <c:pt idx="1">
                  <c:v>0.12</c:v>
                </c:pt>
                <c:pt idx="2">
                  <c:v>0.05</c:v>
                </c:pt>
              </c:numCache>
            </c:numRef>
          </c:val>
          <c:extLst>
            <c:ext xmlns:c16="http://schemas.microsoft.com/office/drawing/2014/chart" uri="{C3380CC4-5D6E-409C-BE32-E72D297353CC}">
              <c16:uniqueId val="{00000006-1B8C-0948-85F9-C566182FA1B6}"/>
            </c:ext>
          </c:extLst>
        </c:ser>
        <c:dLbls>
          <c:showLegendKey val="0"/>
          <c:showVal val="0"/>
          <c:showCatName val="0"/>
          <c:showSerName val="0"/>
          <c:showPercent val="0"/>
          <c:showBubbleSize val="0"/>
          <c:showLeaderLines val="1"/>
        </c:dLbls>
      </c:pie3DChart>
      <c:spPr>
        <a:noFill/>
        <a:ln>
          <a:noFill/>
        </a:ln>
        <a:effectLst/>
      </c:spPr>
    </c:plotArea>
    <c:legend>
      <c:legendPos val="b"/>
      <c:layout>
        <c:manualLayout>
          <c:xMode val="edge"/>
          <c:yMode val="edge"/>
          <c:x val="5.5985401475942699E-2"/>
          <c:y val="0.65715491727367248"/>
          <c:w val="0.4342177043031834"/>
          <c:h val="0.26035491250797566"/>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Roboto" panose="02000000000000000000" pitchFamily="2" charset="0"/>
              <a:ea typeface="Roboto" panose="02000000000000000000" pitchFamily="2" charset="0"/>
              <a:cs typeface="Roboto" panose="02000000000000000000" pitchFamily="2"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600">
          <a:latin typeface="Roboto" panose="02000000000000000000" pitchFamily="2" charset="0"/>
          <a:ea typeface="Roboto" panose="02000000000000000000" pitchFamily="2" charset="0"/>
          <a:cs typeface="Roboto" panose="02000000000000000000" pitchFamily="2" charset="0"/>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657677230330165"/>
          <c:y val="3.7897171520818812E-2"/>
          <c:w val="0.8012765676436342"/>
          <c:h val="0.88591992177717249"/>
        </c:manualLayout>
      </c:layout>
      <c:barChart>
        <c:barDir val="bar"/>
        <c:grouping val="percentStacked"/>
        <c:varyColors val="0"/>
        <c:ser>
          <c:idx val="0"/>
          <c:order val="0"/>
          <c:tx>
            <c:strRef>
              <c:f>Sheet1!$B$1</c:f>
              <c:strCache>
                <c:ptCount val="1"/>
                <c:pt idx="0">
                  <c:v>Yes, Approve</c:v>
                </c:pt>
              </c:strCache>
            </c:strRef>
          </c:tx>
          <c:spPr>
            <a:solidFill>
              <a:schemeClr val="accent1">
                <a:lumMod val="75000"/>
              </a:schemeClr>
            </a:solidFill>
            <a:ln>
              <a:noFill/>
            </a:ln>
            <a:effectLst/>
          </c:spPr>
          <c:invertIfNegative val="0"/>
          <c:dLbls>
            <c:dLbl>
              <c:idx val="4"/>
              <c:layout>
                <c:manualLayout>
                  <c:x val="1.0514807456902744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F23-B540-AA99-3A2536CBF025}"/>
                </c:ext>
              </c:extLst>
            </c:dLbl>
            <c:dLbl>
              <c:idx val="10"/>
              <c:layout>
                <c:manualLayout>
                  <c:x val="1.6458333633317543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F23-B540-AA99-3A2536CBF025}"/>
                </c:ext>
              </c:extLst>
            </c:dLbl>
            <c:dLbl>
              <c:idx val="17"/>
              <c:layout>
                <c:manualLayout>
                  <c:x val="7.3148149481410962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F23-B540-AA99-3A2536CBF025}"/>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Roboto" panose="02000000000000000000" pitchFamily="2" charset="0"/>
                    <a:ea typeface="Roboto" panose="02000000000000000000" pitchFamily="2" charset="0"/>
                    <a:cs typeface="Roboto" panose="02000000000000000000" pitchFamily="2"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More 20 Yrs</c:v>
                </c:pt>
                <c:pt idx="1">
                  <c:v>11-20 Yrs</c:v>
                </c:pt>
                <c:pt idx="2">
                  <c:v>6-10 Yrs</c:v>
                </c:pt>
                <c:pt idx="3">
                  <c:v>Less 5 Yrs</c:v>
                </c:pt>
                <c:pt idx="5">
                  <c:v>No Child in HH</c:v>
                </c:pt>
                <c:pt idx="6">
                  <c:v>Child in HH</c:v>
                </c:pt>
                <c:pt idx="8">
                  <c:v>Republican</c:v>
                </c:pt>
                <c:pt idx="9">
                  <c:v>Democrat</c:v>
                </c:pt>
                <c:pt idx="10">
                  <c:v>Unaffiliated</c:v>
                </c:pt>
                <c:pt idx="12">
                  <c:v>65+</c:v>
                </c:pt>
                <c:pt idx="13">
                  <c:v>45-64</c:v>
                </c:pt>
                <c:pt idx="14">
                  <c:v>18-44</c:v>
                </c:pt>
                <c:pt idx="16">
                  <c:v>Men</c:v>
                </c:pt>
                <c:pt idx="17">
                  <c:v>Women</c:v>
                </c:pt>
              </c:strCache>
            </c:strRef>
          </c:cat>
          <c:val>
            <c:numRef>
              <c:f>Sheet1!$B$2:$B$19</c:f>
              <c:numCache>
                <c:formatCode>0%</c:formatCode>
                <c:ptCount val="18"/>
                <c:pt idx="0">
                  <c:v>0.82</c:v>
                </c:pt>
                <c:pt idx="1">
                  <c:v>0.85</c:v>
                </c:pt>
                <c:pt idx="2">
                  <c:v>0.88</c:v>
                </c:pt>
                <c:pt idx="3">
                  <c:v>0.83</c:v>
                </c:pt>
                <c:pt idx="5">
                  <c:v>0.85</c:v>
                </c:pt>
                <c:pt idx="6">
                  <c:v>0.82</c:v>
                </c:pt>
                <c:pt idx="8">
                  <c:v>0.74</c:v>
                </c:pt>
                <c:pt idx="9">
                  <c:v>0.93</c:v>
                </c:pt>
                <c:pt idx="10">
                  <c:v>0.79</c:v>
                </c:pt>
                <c:pt idx="12">
                  <c:v>0.85</c:v>
                </c:pt>
                <c:pt idx="13">
                  <c:v>0.82</c:v>
                </c:pt>
                <c:pt idx="14">
                  <c:v>0.83</c:v>
                </c:pt>
                <c:pt idx="16">
                  <c:v>0.78</c:v>
                </c:pt>
                <c:pt idx="17">
                  <c:v>0.88</c:v>
                </c:pt>
              </c:numCache>
            </c:numRef>
          </c:val>
          <c:extLst>
            <c:ext xmlns:c16="http://schemas.microsoft.com/office/drawing/2014/chart" uri="{C3380CC4-5D6E-409C-BE32-E72D297353CC}">
              <c16:uniqueId val="{00000003-9508-844F-B8E0-118D569EAF6C}"/>
            </c:ext>
          </c:extLst>
        </c:ser>
        <c:ser>
          <c:idx val="1"/>
          <c:order val="1"/>
          <c:tx>
            <c:strRef>
              <c:f>Sheet1!$C$1</c:f>
              <c:strCache>
                <c:ptCount val="1"/>
                <c:pt idx="0">
                  <c:v>No, Reject</c:v>
                </c:pt>
              </c:strCache>
            </c:strRef>
          </c:tx>
          <c:spPr>
            <a:solidFill>
              <a:srgbClr val="C00000"/>
            </a:solidFill>
            <a:ln>
              <a:noFill/>
            </a:ln>
            <a:effectLst/>
          </c:spPr>
          <c:invertIfNegative val="0"/>
          <c:dLbls>
            <c:dLbl>
              <c:idx val="14"/>
              <c:layout>
                <c:manualLayout>
                  <c:x val="3.5091034986590806E-3"/>
                  <c:y val="-3.5772845846066971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F23-B540-AA99-3A2536CBF025}"/>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Roboto" panose="02000000000000000000" pitchFamily="2" charset="0"/>
                    <a:ea typeface="Roboto" panose="02000000000000000000" pitchFamily="2" charset="0"/>
                    <a:cs typeface="Roboto" panose="02000000000000000000" pitchFamily="2"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More 20 Yrs</c:v>
                </c:pt>
                <c:pt idx="1">
                  <c:v>11-20 Yrs</c:v>
                </c:pt>
                <c:pt idx="2">
                  <c:v>6-10 Yrs</c:v>
                </c:pt>
                <c:pt idx="3">
                  <c:v>Less 5 Yrs</c:v>
                </c:pt>
                <c:pt idx="5">
                  <c:v>No Child in HH</c:v>
                </c:pt>
                <c:pt idx="6">
                  <c:v>Child in HH</c:v>
                </c:pt>
                <c:pt idx="8">
                  <c:v>Republican</c:v>
                </c:pt>
                <c:pt idx="9">
                  <c:v>Democrat</c:v>
                </c:pt>
                <c:pt idx="10">
                  <c:v>Unaffiliated</c:v>
                </c:pt>
                <c:pt idx="12">
                  <c:v>65+</c:v>
                </c:pt>
                <c:pt idx="13">
                  <c:v>45-64</c:v>
                </c:pt>
                <c:pt idx="14">
                  <c:v>18-44</c:v>
                </c:pt>
                <c:pt idx="16">
                  <c:v>Men</c:v>
                </c:pt>
                <c:pt idx="17">
                  <c:v>Women</c:v>
                </c:pt>
              </c:strCache>
            </c:strRef>
          </c:cat>
          <c:val>
            <c:numRef>
              <c:f>Sheet1!$C$2:$C$19</c:f>
              <c:numCache>
                <c:formatCode>0%</c:formatCode>
                <c:ptCount val="18"/>
                <c:pt idx="0">
                  <c:v>0.14000000000000001</c:v>
                </c:pt>
                <c:pt idx="1">
                  <c:v>0.1</c:v>
                </c:pt>
                <c:pt idx="2">
                  <c:v>0.06</c:v>
                </c:pt>
                <c:pt idx="3">
                  <c:v>0.1</c:v>
                </c:pt>
                <c:pt idx="5">
                  <c:v>0.11</c:v>
                </c:pt>
                <c:pt idx="6">
                  <c:v>0.12</c:v>
                </c:pt>
                <c:pt idx="8">
                  <c:v>0.2</c:v>
                </c:pt>
                <c:pt idx="9">
                  <c:v>0.03</c:v>
                </c:pt>
                <c:pt idx="10">
                  <c:v>0.16</c:v>
                </c:pt>
                <c:pt idx="12">
                  <c:v>0.12</c:v>
                </c:pt>
                <c:pt idx="13">
                  <c:v>0.13</c:v>
                </c:pt>
                <c:pt idx="14">
                  <c:v>0.1</c:v>
                </c:pt>
                <c:pt idx="16">
                  <c:v>0.18</c:v>
                </c:pt>
                <c:pt idx="17">
                  <c:v>0.06</c:v>
                </c:pt>
              </c:numCache>
            </c:numRef>
          </c:val>
          <c:extLst>
            <c:ext xmlns:c16="http://schemas.microsoft.com/office/drawing/2014/chart" uri="{C3380CC4-5D6E-409C-BE32-E72D297353CC}">
              <c16:uniqueId val="{00000004-9508-844F-B8E0-118D569EAF6C}"/>
            </c:ext>
          </c:extLst>
        </c:ser>
        <c:ser>
          <c:idx val="2"/>
          <c:order val="2"/>
          <c:tx>
            <c:strRef>
              <c:f>Sheet1!$D$1</c:f>
              <c:strCache>
                <c:ptCount val="1"/>
                <c:pt idx="0">
                  <c:v>Undecided</c:v>
                </c:pt>
              </c:strCache>
            </c:strRef>
          </c:tx>
          <c:spPr>
            <a:solidFill>
              <a:srgbClr val="008F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Roboto" panose="02000000000000000000" pitchFamily="2" charset="0"/>
                    <a:ea typeface="Roboto" panose="02000000000000000000" pitchFamily="2" charset="0"/>
                    <a:cs typeface="Roboto" panose="02000000000000000000" pitchFamily="2"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More 20 Yrs</c:v>
                </c:pt>
                <c:pt idx="1">
                  <c:v>11-20 Yrs</c:v>
                </c:pt>
                <c:pt idx="2">
                  <c:v>6-10 Yrs</c:v>
                </c:pt>
                <c:pt idx="3">
                  <c:v>Less 5 Yrs</c:v>
                </c:pt>
                <c:pt idx="5">
                  <c:v>No Child in HH</c:v>
                </c:pt>
                <c:pt idx="6">
                  <c:v>Child in HH</c:v>
                </c:pt>
                <c:pt idx="8">
                  <c:v>Republican</c:v>
                </c:pt>
                <c:pt idx="9">
                  <c:v>Democrat</c:v>
                </c:pt>
                <c:pt idx="10">
                  <c:v>Unaffiliated</c:v>
                </c:pt>
                <c:pt idx="12">
                  <c:v>65+</c:v>
                </c:pt>
                <c:pt idx="13">
                  <c:v>45-64</c:v>
                </c:pt>
                <c:pt idx="14">
                  <c:v>18-44</c:v>
                </c:pt>
                <c:pt idx="16">
                  <c:v>Men</c:v>
                </c:pt>
                <c:pt idx="17">
                  <c:v>Women</c:v>
                </c:pt>
              </c:strCache>
            </c:strRef>
          </c:cat>
          <c:val>
            <c:numRef>
              <c:f>Sheet1!$D$2:$D$19</c:f>
              <c:numCache>
                <c:formatCode>0%</c:formatCode>
                <c:ptCount val="18"/>
                <c:pt idx="0">
                  <c:v>0.04</c:v>
                </c:pt>
                <c:pt idx="1">
                  <c:v>0.05</c:v>
                </c:pt>
                <c:pt idx="2">
                  <c:v>0.06</c:v>
                </c:pt>
                <c:pt idx="3">
                  <c:v>7.0000000000000007E-2</c:v>
                </c:pt>
                <c:pt idx="5">
                  <c:v>0.04</c:v>
                </c:pt>
                <c:pt idx="6">
                  <c:v>0.06</c:v>
                </c:pt>
                <c:pt idx="8">
                  <c:v>0.06</c:v>
                </c:pt>
                <c:pt idx="9">
                  <c:v>0.04</c:v>
                </c:pt>
                <c:pt idx="10">
                  <c:v>0.05</c:v>
                </c:pt>
                <c:pt idx="12">
                  <c:v>0.03</c:v>
                </c:pt>
                <c:pt idx="13">
                  <c:v>0.05</c:v>
                </c:pt>
                <c:pt idx="14">
                  <c:v>7.0000000000000007E-2</c:v>
                </c:pt>
                <c:pt idx="16">
                  <c:v>0.04</c:v>
                </c:pt>
                <c:pt idx="17">
                  <c:v>0.06</c:v>
                </c:pt>
              </c:numCache>
            </c:numRef>
          </c:val>
          <c:extLst>
            <c:ext xmlns:c16="http://schemas.microsoft.com/office/drawing/2014/chart" uri="{C3380CC4-5D6E-409C-BE32-E72D297353CC}">
              <c16:uniqueId val="{00000005-9508-844F-B8E0-118D569EAF6C}"/>
            </c:ext>
          </c:extLst>
        </c:ser>
        <c:dLbls>
          <c:dLblPos val="ctr"/>
          <c:showLegendKey val="0"/>
          <c:showVal val="1"/>
          <c:showCatName val="0"/>
          <c:showSerName val="0"/>
          <c:showPercent val="0"/>
          <c:showBubbleSize val="0"/>
        </c:dLbls>
        <c:gapWidth val="30"/>
        <c:overlap val="100"/>
        <c:axId val="1970440064"/>
        <c:axId val="1970294672"/>
      </c:barChart>
      <c:catAx>
        <c:axId val="1970440064"/>
        <c:scaling>
          <c:orientation val="minMax"/>
        </c:scaling>
        <c:delete val="0"/>
        <c:axPos val="l"/>
        <c:majorGridlines>
          <c:spPr>
            <a:ln w="9525" cap="flat" cmpd="sng" algn="ctr">
              <a:noFill/>
              <a:round/>
            </a:ln>
            <a:effectLst/>
          </c:spPr>
        </c:majorGridlines>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defRPr sz="1400" b="0" i="0" u="none" strike="noStrike" kern="1200" baseline="0">
                <a:solidFill>
                  <a:schemeClr val="tx1"/>
                </a:solidFill>
                <a:latin typeface="Roboto" panose="02000000000000000000" pitchFamily="2" charset="0"/>
                <a:ea typeface="Roboto" panose="02000000000000000000" pitchFamily="2" charset="0"/>
                <a:cs typeface="Roboto" panose="02000000000000000000" pitchFamily="2" charset="0"/>
              </a:defRPr>
            </a:pPr>
            <a:endParaRPr lang="en-US"/>
          </a:p>
        </c:txPr>
        <c:crossAx val="1970294672"/>
        <c:crosses val="autoZero"/>
        <c:auto val="1"/>
        <c:lblAlgn val="ctr"/>
        <c:lblOffset val="100"/>
        <c:noMultiLvlLbl val="0"/>
      </c:catAx>
      <c:valAx>
        <c:axId val="1970294672"/>
        <c:scaling>
          <c:orientation val="minMax"/>
        </c:scaling>
        <c:delete val="1"/>
        <c:axPos val="b"/>
        <c:numFmt formatCode="0%" sourceLinked="1"/>
        <c:majorTickMark val="none"/>
        <c:minorTickMark val="none"/>
        <c:tickLblPos val="nextTo"/>
        <c:crossAx val="1970440064"/>
        <c:crosses val="autoZero"/>
        <c:crossBetween val="between"/>
      </c:valAx>
      <c:spPr>
        <a:noFill/>
        <a:ln>
          <a:noFill/>
        </a:ln>
        <a:effectLst/>
      </c:spPr>
    </c:plotArea>
    <c:legend>
      <c:legendPos val="b"/>
      <c:layout>
        <c:manualLayout>
          <c:xMode val="edge"/>
          <c:yMode val="edge"/>
          <c:x val="0.1321066944300304"/>
          <c:y val="0.94153522746722562"/>
          <c:w val="0.85004302105627882"/>
          <c:h val="4.6896822136175194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Roboto" panose="02000000000000000000" pitchFamily="2" charset="0"/>
              <a:ea typeface="Roboto" panose="02000000000000000000" pitchFamily="2" charset="0"/>
              <a:cs typeface="Roboto" panose="02000000000000000000" pitchFamily="2"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w="25400">
          <a:noFill/>
        </a:ln>
        <a:effectLst/>
        <a:sp3d/>
      </c:spPr>
    </c:sideWall>
    <c:backWall>
      <c:thickness val="0"/>
      <c:spPr>
        <a:noFill/>
        <a:ln w="25400">
          <a:noFill/>
        </a:ln>
        <a:effectLst/>
        <a:sp3d/>
      </c:spPr>
    </c:backWall>
    <c:plotArea>
      <c:layout>
        <c:manualLayout>
          <c:layoutTarget val="inner"/>
          <c:xMode val="edge"/>
          <c:yMode val="edge"/>
          <c:x val="0"/>
          <c:y val="5.2315216065961657E-2"/>
          <c:w val="1"/>
          <c:h val="0.75314138454896873"/>
        </c:manualLayout>
      </c:layout>
      <c:bar3DChart>
        <c:barDir val="col"/>
        <c:grouping val="clustered"/>
        <c:varyColors val="0"/>
        <c:ser>
          <c:idx val="0"/>
          <c:order val="0"/>
          <c:tx>
            <c:strRef>
              <c:f>Sheet1!$B$1</c:f>
              <c:strCache>
                <c:ptCount val="1"/>
                <c:pt idx="0">
                  <c:v>2023</c:v>
                </c:pt>
              </c:strCache>
            </c:strRef>
          </c:tx>
          <c:spPr>
            <a:solidFill>
              <a:schemeClr val="accent1"/>
            </a:solidFill>
            <a:ln>
              <a:noFill/>
            </a:ln>
            <a:effectLst/>
            <a:sp3d/>
          </c:spPr>
          <c:invertIfNegative val="0"/>
          <c:dPt>
            <c:idx val="0"/>
            <c:invertIfNegative val="0"/>
            <c:bubble3D val="0"/>
            <c:spPr>
              <a:solidFill>
                <a:schemeClr val="accent1">
                  <a:lumMod val="75000"/>
                </a:schemeClr>
              </a:solidFill>
              <a:ln>
                <a:noFill/>
              </a:ln>
              <a:effectLst/>
              <a:sp3d/>
            </c:spPr>
            <c:extLst>
              <c:ext xmlns:c16="http://schemas.microsoft.com/office/drawing/2014/chart" uri="{C3380CC4-5D6E-409C-BE32-E72D297353CC}">
                <c16:uniqueId val="{00000001-7165-564B-ABF9-8AE0A8B063FD}"/>
              </c:ext>
            </c:extLst>
          </c:dPt>
          <c:dPt>
            <c:idx val="1"/>
            <c:invertIfNegative val="0"/>
            <c:bubble3D val="0"/>
            <c:spPr>
              <a:solidFill>
                <a:srgbClr val="C00000"/>
              </a:solidFill>
              <a:ln>
                <a:noFill/>
              </a:ln>
              <a:effectLst/>
              <a:sp3d/>
            </c:spPr>
            <c:extLst>
              <c:ext xmlns:c16="http://schemas.microsoft.com/office/drawing/2014/chart" uri="{C3380CC4-5D6E-409C-BE32-E72D297353CC}">
                <c16:uniqueId val="{00000003-7165-564B-ABF9-8AE0A8B063FD}"/>
              </c:ext>
            </c:extLst>
          </c:dPt>
          <c:dPt>
            <c:idx val="2"/>
            <c:invertIfNegative val="0"/>
            <c:bubble3D val="0"/>
            <c:spPr>
              <a:solidFill>
                <a:srgbClr val="008F00"/>
              </a:solidFill>
              <a:ln>
                <a:noFill/>
              </a:ln>
              <a:effectLst/>
              <a:sp3d/>
            </c:spPr>
            <c:extLst>
              <c:ext xmlns:c16="http://schemas.microsoft.com/office/drawing/2014/chart" uri="{C3380CC4-5D6E-409C-BE32-E72D297353CC}">
                <c16:uniqueId val="{00000005-7165-564B-ABF9-8AE0A8B063FD}"/>
              </c:ext>
            </c:extLst>
          </c:dPt>
          <c:dLbls>
            <c:dLbl>
              <c:idx val="0"/>
              <c:layout>
                <c:manualLayout>
                  <c:x val="6.4153985730537096E-3"/>
                  <c:y val="0.1435444062892384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165-564B-ABF9-8AE0A8B063FD}"/>
                </c:ext>
              </c:extLst>
            </c:dLbl>
            <c:dLbl>
              <c:idx val="1"/>
              <c:layout>
                <c:manualLayout>
                  <c:x val="8.4376803804651276E-3"/>
                  <c:y val="0.1145655444103993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165-564B-ABF9-8AE0A8B063FD}"/>
                </c:ext>
              </c:extLst>
            </c:dLbl>
            <c:dLbl>
              <c:idx val="2"/>
              <c:layout>
                <c:manualLayout>
                  <c:x val="1.3468464190625829E-2"/>
                  <c:y val="6.435531402008581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165-564B-ABF9-8AE0A8B063FD}"/>
                </c:ext>
              </c:extLst>
            </c:dLbl>
            <c:spPr>
              <a:noFill/>
              <a:ln>
                <a:noFill/>
              </a:ln>
              <a:effectLst/>
            </c:spPr>
            <c:txPr>
              <a:bodyPr rot="0" spcFirstLastPara="1" vertOverflow="ellipsis" vert="horz" wrap="square" lIns="38100" tIns="19050" rIns="38100" bIns="19050" anchor="ctr" anchorCtr="1">
                <a:spAutoFit/>
              </a:bodyPr>
              <a:lstStyle/>
              <a:p>
                <a:pPr>
                  <a:defRPr sz="2800" b="0" i="0" u="none" strike="noStrike" kern="1200" baseline="0">
                    <a:solidFill>
                      <a:schemeClr val="bg1"/>
                    </a:solidFill>
                    <a:latin typeface="Roboto" panose="02000000000000000000" pitchFamily="2" charset="0"/>
                    <a:ea typeface="Roboto" panose="02000000000000000000" pitchFamily="2" charset="0"/>
                    <a:cs typeface="Roboto" panose="02000000000000000000"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Yes, Approve</c:v>
                </c:pt>
                <c:pt idx="1">
                  <c:v>No, Reject</c:v>
                </c:pt>
                <c:pt idx="2">
                  <c:v>Undecided</c:v>
                </c:pt>
              </c:strCache>
            </c:strRef>
          </c:cat>
          <c:val>
            <c:numRef>
              <c:f>Sheet1!$B$2:$B$4</c:f>
              <c:numCache>
                <c:formatCode>0%</c:formatCode>
                <c:ptCount val="3"/>
                <c:pt idx="0">
                  <c:v>0.83</c:v>
                </c:pt>
                <c:pt idx="1">
                  <c:v>0.12</c:v>
                </c:pt>
                <c:pt idx="2">
                  <c:v>0.05</c:v>
                </c:pt>
              </c:numCache>
            </c:numRef>
          </c:val>
          <c:extLst>
            <c:ext xmlns:c16="http://schemas.microsoft.com/office/drawing/2014/chart" uri="{C3380CC4-5D6E-409C-BE32-E72D297353CC}">
              <c16:uniqueId val="{00000006-7165-564B-ABF9-8AE0A8B063FD}"/>
            </c:ext>
          </c:extLst>
        </c:ser>
        <c:dLbls>
          <c:showLegendKey val="0"/>
          <c:showVal val="0"/>
          <c:showCatName val="0"/>
          <c:showSerName val="0"/>
          <c:showPercent val="0"/>
          <c:showBubbleSize val="0"/>
        </c:dLbls>
        <c:gapWidth val="45"/>
        <c:gapDepth val="112"/>
        <c:shape val="box"/>
        <c:axId val="207370272"/>
        <c:axId val="207371920"/>
        <c:axId val="0"/>
      </c:bar3DChart>
      <c:catAx>
        <c:axId val="207370272"/>
        <c:scaling>
          <c:orientation val="minMax"/>
        </c:scaling>
        <c:delete val="0"/>
        <c:axPos val="b"/>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solidFill>
                <a:latin typeface="Roboto" panose="02000000000000000000" pitchFamily="2" charset="0"/>
                <a:ea typeface="Roboto" panose="02000000000000000000" pitchFamily="2" charset="0"/>
                <a:cs typeface="Roboto" panose="02000000000000000000" pitchFamily="2" charset="0"/>
              </a:defRPr>
            </a:pPr>
            <a:endParaRPr lang="en-US"/>
          </a:p>
        </c:txPr>
        <c:crossAx val="207371920"/>
        <c:crosses val="autoZero"/>
        <c:auto val="1"/>
        <c:lblAlgn val="ctr"/>
        <c:lblOffset val="100"/>
        <c:noMultiLvlLbl val="0"/>
      </c:catAx>
      <c:valAx>
        <c:axId val="207371920"/>
        <c:scaling>
          <c:orientation val="minMax"/>
          <c:max val="0.85"/>
          <c:min val="0"/>
        </c:scaling>
        <c:delete val="1"/>
        <c:axPos val="l"/>
        <c:majorGridlines>
          <c:spPr>
            <a:ln w="9525" cap="flat" cmpd="sng" algn="ctr">
              <a:noFill/>
              <a:round/>
            </a:ln>
            <a:effectLst/>
          </c:spPr>
        </c:majorGridlines>
        <c:numFmt formatCode="0%" sourceLinked="1"/>
        <c:majorTickMark val="out"/>
        <c:minorTickMark val="none"/>
        <c:tickLblPos val="nextTo"/>
        <c:crossAx val="2073702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w="25400">
          <a:noFill/>
        </a:ln>
        <a:effectLst/>
        <a:sp3d/>
      </c:spPr>
    </c:sideWall>
    <c:backWall>
      <c:thickness val="0"/>
      <c:spPr>
        <a:noFill/>
        <a:ln w="25400">
          <a:noFill/>
        </a:ln>
        <a:effectLst/>
        <a:sp3d/>
      </c:spPr>
    </c:backWall>
    <c:plotArea>
      <c:layout>
        <c:manualLayout>
          <c:layoutTarget val="inner"/>
          <c:xMode val="edge"/>
          <c:yMode val="edge"/>
          <c:x val="0"/>
          <c:y val="5.2315216065961657E-2"/>
          <c:w val="1"/>
          <c:h val="0.75314138454896873"/>
        </c:manualLayout>
      </c:layout>
      <c:bar3DChart>
        <c:barDir val="col"/>
        <c:grouping val="clustered"/>
        <c:varyColors val="0"/>
        <c:ser>
          <c:idx val="0"/>
          <c:order val="0"/>
          <c:tx>
            <c:strRef>
              <c:f>Sheet1!$B$1</c:f>
              <c:strCache>
                <c:ptCount val="1"/>
                <c:pt idx="0">
                  <c:v>2023</c:v>
                </c:pt>
              </c:strCache>
            </c:strRef>
          </c:tx>
          <c:spPr>
            <a:solidFill>
              <a:schemeClr val="accent1"/>
            </a:solidFill>
            <a:ln>
              <a:noFill/>
            </a:ln>
            <a:effectLst/>
            <a:sp3d/>
          </c:spPr>
          <c:invertIfNegative val="0"/>
          <c:dPt>
            <c:idx val="0"/>
            <c:invertIfNegative val="0"/>
            <c:bubble3D val="0"/>
            <c:spPr>
              <a:solidFill>
                <a:schemeClr val="accent1">
                  <a:lumMod val="75000"/>
                </a:schemeClr>
              </a:solidFill>
              <a:ln>
                <a:noFill/>
              </a:ln>
              <a:effectLst/>
              <a:sp3d/>
            </c:spPr>
            <c:extLst>
              <c:ext xmlns:c16="http://schemas.microsoft.com/office/drawing/2014/chart" uri="{C3380CC4-5D6E-409C-BE32-E72D297353CC}">
                <c16:uniqueId val="{00000001-2CF3-3141-B359-A7228291624A}"/>
              </c:ext>
            </c:extLst>
          </c:dPt>
          <c:dPt>
            <c:idx val="1"/>
            <c:invertIfNegative val="0"/>
            <c:bubble3D val="0"/>
            <c:spPr>
              <a:solidFill>
                <a:srgbClr val="C00000"/>
              </a:solidFill>
              <a:ln>
                <a:noFill/>
              </a:ln>
              <a:effectLst/>
              <a:sp3d/>
            </c:spPr>
            <c:extLst>
              <c:ext xmlns:c16="http://schemas.microsoft.com/office/drawing/2014/chart" uri="{C3380CC4-5D6E-409C-BE32-E72D297353CC}">
                <c16:uniqueId val="{00000003-2CF3-3141-B359-A7228291624A}"/>
              </c:ext>
            </c:extLst>
          </c:dPt>
          <c:dPt>
            <c:idx val="2"/>
            <c:invertIfNegative val="0"/>
            <c:bubble3D val="0"/>
            <c:spPr>
              <a:solidFill>
                <a:srgbClr val="008F00"/>
              </a:solidFill>
              <a:ln>
                <a:noFill/>
              </a:ln>
              <a:effectLst/>
              <a:sp3d/>
            </c:spPr>
            <c:extLst>
              <c:ext xmlns:c16="http://schemas.microsoft.com/office/drawing/2014/chart" uri="{C3380CC4-5D6E-409C-BE32-E72D297353CC}">
                <c16:uniqueId val="{00000005-2CF3-3141-B359-A7228291624A}"/>
              </c:ext>
            </c:extLst>
          </c:dPt>
          <c:dLbls>
            <c:dLbl>
              <c:idx val="0"/>
              <c:layout>
                <c:manualLayout>
                  <c:x val="6.4153985730537096E-3"/>
                  <c:y val="0.1435444062892384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CF3-3141-B359-A7228291624A}"/>
                </c:ext>
              </c:extLst>
            </c:dLbl>
            <c:dLbl>
              <c:idx val="1"/>
              <c:layout>
                <c:manualLayout>
                  <c:x val="-1.1618438360648451E-4"/>
                  <c:y val="0.117827917280609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CF3-3141-B359-A7228291624A}"/>
                </c:ext>
              </c:extLst>
            </c:dLbl>
            <c:dLbl>
              <c:idx val="2"/>
              <c:layout>
                <c:manualLayout>
                  <c:x val="1.1329997999607926E-2"/>
                  <c:y val="8.719192411155568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CF3-3141-B359-A7228291624A}"/>
                </c:ext>
              </c:extLst>
            </c:dLbl>
            <c:spPr>
              <a:noFill/>
              <a:ln>
                <a:noFill/>
              </a:ln>
              <a:effectLst/>
            </c:spPr>
            <c:txPr>
              <a:bodyPr rot="0" spcFirstLastPara="1" vertOverflow="ellipsis" vert="horz" wrap="square" lIns="38100" tIns="19050" rIns="38100" bIns="19050" anchor="ctr" anchorCtr="1">
                <a:spAutoFit/>
              </a:bodyPr>
              <a:lstStyle/>
              <a:p>
                <a:pPr>
                  <a:defRPr sz="2800" b="0" i="0" u="none" strike="noStrike" kern="1200" baseline="0">
                    <a:solidFill>
                      <a:schemeClr val="bg1"/>
                    </a:solidFill>
                    <a:latin typeface="Roboto" panose="02000000000000000000" pitchFamily="2" charset="0"/>
                    <a:ea typeface="Roboto" panose="02000000000000000000" pitchFamily="2" charset="0"/>
                    <a:cs typeface="Roboto" panose="02000000000000000000"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Yes, Approve</c:v>
                </c:pt>
                <c:pt idx="1">
                  <c:v>No, Reject</c:v>
                </c:pt>
                <c:pt idx="2">
                  <c:v>Undecided</c:v>
                </c:pt>
              </c:strCache>
            </c:strRef>
          </c:cat>
          <c:val>
            <c:numRef>
              <c:f>Sheet1!$B$2:$B$4</c:f>
              <c:numCache>
                <c:formatCode>0%</c:formatCode>
                <c:ptCount val="3"/>
                <c:pt idx="0">
                  <c:v>0.79</c:v>
                </c:pt>
                <c:pt idx="1">
                  <c:v>0.13</c:v>
                </c:pt>
                <c:pt idx="2">
                  <c:v>0.08</c:v>
                </c:pt>
              </c:numCache>
            </c:numRef>
          </c:val>
          <c:extLst>
            <c:ext xmlns:c16="http://schemas.microsoft.com/office/drawing/2014/chart" uri="{C3380CC4-5D6E-409C-BE32-E72D297353CC}">
              <c16:uniqueId val="{00000006-2CF3-3141-B359-A7228291624A}"/>
            </c:ext>
          </c:extLst>
        </c:ser>
        <c:dLbls>
          <c:showLegendKey val="0"/>
          <c:showVal val="0"/>
          <c:showCatName val="0"/>
          <c:showSerName val="0"/>
          <c:showPercent val="0"/>
          <c:showBubbleSize val="0"/>
        </c:dLbls>
        <c:gapWidth val="45"/>
        <c:gapDepth val="112"/>
        <c:shape val="box"/>
        <c:axId val="207370272"/>
        <c:axId val="207371920"/>
        <c:axId val="0"/>
      </c:bar3DChart>
      <c:catAx>
        <c:axId val="207370272"/>
        <c:scaling>
          <c:orientation val="minMax"/>
        </c:scaling>
        <c:delete val="0"/>
        <c:axPos val="b"/>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solidFill>
                <a:latin typeface="Roboto" panose="02000000000000000000" pitchFamily="2" charset="0"/>
                <a:ea typeface="Roboto" panose="02000000000000000000" pitchFamily="2" charset="0"/>
                <a:cs typeface="Roboto" panose="02000000000000000000" pitchFamily="2" charset="0"/>
              </a:defRPr>
            </a:pPr>
            <a:endParaRPr lang="en-US"/>
          </a:p>
        </c:txPr>
        <c:crossAx val="207371920"/>
        <c:crosses val="autoZero"/>
        <c:auto val="1"/>
        <c:lblAlgn val="ctr"/>
        <c:lblOffset val="100"/>
        <c:noMultiLvlLbl val="0"/>
      </c:catAx>
      <c:valAx>
        <c:axId val="207371920"/>
        <c:scaling>
          <c:orientation val="minMax"/>
          <c:max val="0.85"/>
          <c:min val="0"/>
        </c:scaling>
        <c:delete val="1"/>
        <c:axPos val="l"/>
        <c:majorGridlines>
          <c:spPr>
            <a:ln w="9525" cap="flat" cmpd="sng" algn="ctr">
              <a:noFill/>
              <a:round/>
            </a:ln>
            <a:effectLst/>
          </c:spPr>
        </c:majorGridlines>
        <c:numFmt formatCode="0%" sourceLinked="1"/>
        <c:majorTickMark val="out"/>
        <c:minorTickMark val="none"/>
        <c:tickLblPos val="nextTo"/>
        <c:crossAx val="2073702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40"/>
      <c:rotY val="320"/>
      <c:depthPercent val="100"/>
      <c:rAngAx val="1"/>
    </c:view3D>
    <c:floor>
      <c:thickness val="0"/>
      <c:spPr>
        <a:noFill/>
        <a:ln>
          <a:noFill/>
        </a:ln>
        <a:effectLst/>
        <a:sp3d/>
      </c:spPr>
    </c:floor>
    <c:sideWall>
      <c:thickness val="0"/>
      <c:spPr>
        <a:noFill/>
        <a:ln>
          <a:solidFill>
            <a:schemeClr val="accent1"/>
          </a:solidFill>
        </a:ln>
        <a:effectLst>
          <a:glow>
            <a:schemeClr val="accent1"/>
          </a:glow>
          <a:softEdge rad="0"/>
        </a:effectLst>
        <a:scene3d>
          <a:camera prst="orthographicFront"/>
          <a:lightRig rig="threePt" dir="t"/>
        </a:scene3d>
        <a:sp3d>
          <a:bevelT w="6350"/>
          <a:contourClr>
            <a:schemeClr val="accent1"/>
          </a:contourClr>
        </a:sp3d>
      </c:spPr>
    </c:sideWall>
    <c:backWall>
      <c:thickness val="0"/>
      <c:spPr>
        <a:noFill/>
        <a:ln>
          <a:solidFill>
            <a:schemeClr val="accent1"/>
          </a:solidFill>
        </a:ln>
        <a:effectLst>
          <a:glow>
            <a:schemeClr val="accent1"/>
          </a:glow>
          <a:softEdge rad="0"/>
        </a:effectLst>
        <a:scene3d>
          <a:camera prst="orthographicFront"/>
          <a:lightRig rig="threePt" dir="t"/>
        </a:scene3d>
        <a:sp3d>
          <a:bevelT w="6350"/>
          <a:contourClr>
            <a:schemeClr val="accent1"/>
          </a:contourClr>
        </a:sp3d>
      </c:spPr>
    </c:backWall>
    <c:plotArea>
      <c:layout>
        <c:manualLayout>
          <c:layoutTarget val="inner"/>
          <c:xMode val="edge"/>
          <c:yMode val="edge"/>
          <c:x val="6.0527751041920846E-2"/>
          <c:y val="1.4812856859652914E-2"/>
          <c:w val="0.87390810008598496"/>
          <c:h val="0.74486488224189573"/>
        </c:manualLayout>
      </c:layout>
      <c:pie3DChart>
        <c:varyColors val="1"/>
        <c:dLbls>
          <c:showLegendKey val="0"/>
          <c:showVal val="0"/>
          <c:showCatName val="0"/>
          <c:showSerName val="0"/>
          <c:showPercent val="0"/>
          <c:showBubbleSize val="0"/>
          <c:showLeaderLines val="0"/>
        </c:dLbls>
      </c:pie3DChart>
      <c:spPr>
        <a:noFill/>
        <a:ln w="25400">
          <a:noFill/>
        </a:ln>
        <a:effectLst/>
      </c:spPr>
    </c:plotArea>
    <c:legend>
      <c:legendPos val="b"/>
      <c:layout>
        <c:manualLayout>
          <c:xMode val="edge"/>
          <c:yMode val="edge"/>
          <c:x val="0"/>
          <c:y val="0.74286408263644255"/>
          <c:w val="0.6385643910110913"/>
          <c:h val="0.2571359173635574"/>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Roboto" panose="02000000000000000000" pitchFamily="2" charset="0"/>
              <a:ea typeface="Roboto" panose="02000000000000000000" pitchFamily="2" charset="0"/>
              <a:cs typeface="Roboto" panose="02000000000000000000" pitchFamily="2"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40"/>
      <c:rotY val="320"/>
      <c:depthPercent val="100"/>
      <c:rAngAx val="1"/>
    </c:view3D>
    <c:floor>
      <c:thickness val="0"/>
      <c:spPr>
        <a:noFill/>
        <a:ln>
          <a:noFill/>
        </a:ln>
        <a:effectLst/>
        <a:sp3d/>
      </c:spPr>
    </c:floor>
    <c:sideWall>
      <c:thickness val="0"/>
      <c:spPr>
        <a:noFill/>
        <a:ln>
          <a:solidFill>
            <a:schemeClr val="accent1"/>
          </a:solidFill>
        </a:ln>
        <a:effectLst>
          <a:glow>
            <a:schemeClr val="accent1"/>
          </a:glow>
          <a:softEdge rad="0"/>
        </a:effectLst>
        <a:scene3d>
          <a:camera prst="orthographicFront"/>
          <a:lightRig rig="threePt" dir="t"/>
        </a:scene3d>
        <a:sp3d>
          <a:bevelT w="6350"/>
          <a:contourClr>
            <a:schemeClr val="accent1"/>
          </a:contourClr>
        </a:sp3d>
      </c:spPr>
    </c:sideWall>
    <c:backWall>
      <c:thickness val="0"/>
      <c:spPr>
        <a:noFill/>
        <a:ln>
          <a:solidFill>
            <a:schemeClr val="accent1"/>
          </a:solidFill>
        </a:ln>
        <a:effectLst>
          <a:glow>
            <a:schemeClr val="accent1"/>
          </a:glow>
          <a:softEdge rad="0"/>
        </a:effectLst>
        <a:scene3d>
          <a:camera prst="orthographicFront"/>
          <a:lightRig rig="threePt" dir="t"/>
        </a:scene3d>
        <a:sp3d>
          <a:bevelT w="6350"/>
          <a:contourClr>
            <a:schemeClr val="accent1"/>
          </a:contourClr>
        </a:sp3d>
      </c:spPr>
    </c:backWall>
    <c:plotArea>
      <c:layout>
        <c:manualLayout>
          <c:layoutTarget val="inner"/>
          <c:xMode val="edge"/>
          <c:yMode val="edge"/>
          <c:x val="6.0527751041920846E-2"/>
          <c:y val="1.4812856859652914E-2"/>
          <c:w val="0.87390810008598496"/>
          <c:h val="0.74486488224189573"/>
        </c:manualLayout>
      </c:layout>
      <c:pie3DChart>
        <c:varyColors val="1"/>
        <c:dLbls>
          <c:showLegendKey val="0"/>
          <c:showVal val="0"/>
          <c:showCatName val="0"/>
          <c:showSerName val="0"/>
          <c:showPercent val="0"/>
          <c:showBubbleSize val="0"/>
          <c:showLeaderLines val="0"/>
        </c:dLbls>
      </c:pie3DChart>
      <c:spPr>
        <a:noFill/>
        <a:ln w="25400">
          <a:noFill/>
        </a:ln>
        <a:effectLst/>
      </c:spPr>
    </c:plotArea>
    <c:legend>
      <c:legendPos val="b"/>
      <c:layout>
        <c:manualLayout>
          <c:xMode val="edge"/>
          <c:yMode val="edge"/>
          <c:x val="0"/>
          <c:y val="0.74286408263644255"/>
          <c:w val="0.6385643910110913"/>
          <c:h val="0.2571359173635574"/>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Roboto" panose="02000000000000000000" pitchFamily="2" charset="0"/>
              <a:ea typeface="Roboto" panose="02000000000000000000" pitchFamily="2" charset="0"/>
              <a:cs typeface="Roboto" panose="02000000000000000000" pitchFamily="2"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7208730443677877"/>
          <c:y val="1.2530675489941598E-2"/>
          <c:w val="0.51278428046979319"/>
          <c:h val="0.89762753384529292"/>
        </c:manualLayout>
      </c:layout>
      <c:barChart>
        <c:barDir val="bar"/>
        <c:grouping val="percentStacked"/>
        <c:varyColors val="0"/>
        <c:ser>
          <c:idx val="0"/>
          <c:order val="0"/>
          <c:tx>
            <c:strRef>
              <c:f>Sheet1!$B$1</c:f>
              <c:strCache>
                <c:ptCount val="1"/>
                <c:pt idx="0">
                  <c:v>Very Satisfied</c:v>
                </c:pt>
              </c:strCache>
            </c:strRef>
          </c:tx>
          <c:spPr>
            <a:solidFill>
              <a:schemeClr val="accent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1"/>
                    </a:solidFill>
                    <a:latin typeface="Roboto" panose="02000000000000000000" pitchFamily="2" charset="0"/>
                    <a:ea typeface="Roboto" panose="02000000000000000000" pitchFamily="2" charset="0"/>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Children's Programs</c:v>
                </c:pt>
                <c:pt idx="1">
                  <c:v>Adult Programs</c:v>
                </c:pt>
                <c:pt idx="2">
                  <c:v>Music and other community events</c:v>
                </c:pt>
                <c:pt idx="3">
                  <c:v>Remote access to books and other library resources</c:v>
                </c:pt>
                <c:pt idx="4">
                  <c:v>Places to read in Library</c:v>
                </c:pt>
                <c:pt idx="5">
                  <c:v>Quiet place to read or work</c:v>
                </c:pt>
                <c:pt idx="6">
                  <c:v>The hours of operation</c:v>
                </c:pt>
                <c:pt idx="7">
                  <c:v>The range of book and magazine options</c:v>
                </c:pt>
                <c:pt idx="8">
                  <c:v>Library Staff</c:v>
                </c:pt>
              </c:strCache>
            </c:strRef>
          </c:cat>
          <c:val>
            <c:numRef>
              <c:f>Sheet1!$B$2:$B$10</c:f>
              <c:numCache>
                <c:formatCode>0%</c:formatCode>
                <c:ptCount val="9"/>
                <c:pt idx="0">
                  <c:v>0.32</c:v>
                </c:pt>
                <c:pt idx="1">
                  <c:v>0.36</c:v>
                </c:pt>
                <c:pt idx="2">
                  <c:v>0.4</c:v>
                </c:pt>
                <c:pt idx="3">
                  <c:v>0.61</c:v>
                </c:pt>
                <c:pt idx="4">
                  <c:v>0.65</c:v>
                </c:pt>
                <c:pt idx="5">
                  <c:v>0.65</c:v>
                </c:pt>
                <c:pt idx="6">
                  <c:v>0.62</c:v>
                </c:pt>
                <c:pt idx="7">
                  <c:v>0.65</c:v>
                </c:pt>
                <c:pt idx="8">
                  <c:v>0.82</c:v>
                </c:pt>
              </c:numCache>
            </c:numRef>
          </c:val>
          <c:extLst>
            <c:ext xmlns:c16="http://schemas.microsoft.com/office/drawing/2014/chart" uri="{C3380CC4-5D6E-409C-BE32-E72D297353CC}">
              <c16:uniqueId val="{00000003-FC9E-A240-87A6-4C5257810A21}"/>
            </c:ext>
          </c:extLst>
        </c:ser>
        <c:ser>
          <c:idx val="1"/>
          <c:order val="1"/>
          <c:tx>
            <c:strRef>
              <c:f>Sheet1!$C$1</c:f>
              <c:strCache>
                <c:ptCount val="1"/>
                <c:pt idx="0">
                  <c:v>Somewhat Satisfied</c:v>
                </c:pt>
              </c:strCache>
            </c:strRef>
          </c:tx>
          <c:spPr>
            <a:solidFill>
              <a:schemeClr val="accent1">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Roboto" panose="02000000000000000000" pitchFamily="2" charset="0"/>
                    <a:ea typeface="Roboto" panose="02000000000000000000" pitchFamily="2" charset="0"/>
                    <a:cs typeface="Roboto" panose="02000000000000000000" pitchFamily="2"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Children's Programs</c:v>
                </c:pt>
                <c:pt idx="1">
                  <c:v>Adult Programs</c:v>
                </c:pt>
                <c:pt idx="2">
                  <c:v>Music and other community events</c:v>
                </c:pt>
                <c:pt idx="3">
                  <c:v>Remote access to books and other library resources</c:v>
                </c:pt>
                <c:pt idx="4">
                  <c:v>Places to read in Library</c:v>
                </c:pt>
                <c:pt idx="5">
                  <c:v>Quiet place to read or work</c:v>
                </c:pt>
                <c:pt idx="6">
                  <c:v>The hours of operation</c:v>
                </c:pt>
                <c:pt idx="7">
                  <c:v>The range of book and magazine options</c:v>
                </c:pt>
                <c:pt idx="8">
                  <c:v>Library Staff</c:v>
                </c:pt>
              </c:strCache>
            </c:strRef>
          </c:cat>
          <c:val>
            <c:numRef>
              <c:f>Sheet1!$C$2:$C$10</c:f>
              <c:numCache>
                <c:formatCode>0%</c:formatCode>
                <c:ptCount val="9"/>
                <c:pt idx="0">
                  <c:v>0.08</c:v>
                </c:pt>
                <c:pt idx="1">
                  <c:v>0.14000000000000001</c:v>
                </c:pt>
                <c:pt idx="2">
                  <c:v>0.12</c:v>
                </c:pt>
                <c:pt idx="3">
                  <c:v>0.13</c:v>
                </c:pt>
                <c:pt idx="4">
                  <c:v>0.14000000000000001</c:v>
                </c:pt>
                <c:pt idx="5">
                  <c:v>0.14000000000000001</c:v>
                </c:pt>
                <c:pt idx="6">
                  <c:v>0.24</c:v>
                </c:pt>
                <c:pt idx="7">
                  <c:v>0.21</c:v>
                </c:pt>
                <c:pt idx="8">
                  <c:v>7.0000000000000007E-2</c:v>
                </c:pt>
              </c:numCache>
            </c:numRef>
          </c:val>
          <c:extLst>
            <c:ext xmlns:c16="http://schemas.microsoft.com/office/drawing/2014/chart" uri="{C3380CC4-5D6E-409C-BE32-E72D297353CC}">
              <c16:uniqueId val="{00000004-FC9E-A240-87A6-4C5257810A21}"/>
            </c:ext>
          </c:extLst>
        </c:ser>
        <c:ser>
          <c:idx val="2"/>
          <c:order val="2"/>
          <c:tx>
            <c:strRef>
              <c:f>Sheet1!$D$1</c:f>
              <c:strCache>
                <c:ptCount val="1"/>
                <c:pt idx="0">
                  <c:v>Not Too Satisfied</c:v>
                </c:pt>
              </c:strCache>
            </c:strRef>
          </c:tx>
          <c:spPr>
            <a:solidFill>
              <a:srgbClr val="FF7E79"/>
            </a:solidFill>
            <a:ln>
              <a:noFill/>
            </a:ln>
            <a:effectLst/>
          </c:spPr>
          <c:invertIfNegative val="0"/>
          <c:dLbls>
            <c:dLbl>
              <c:idx val="2"/>
              <c:layout>
                <c:manualLayout>
                  <c:x val="-3.1738283283754415E-3"/>
                  <c:y val="-1.6320703850088918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411-614A-AF6F-D74FB830C5C5}"/>
                </c:ext>
              </c:extLst>
            </c:dLbl>
            <c:dLbl>
              <c:idx val="3"/>
              <c:layout>
                <c:manualLayout>
                  <c:x val="0"/>
                  <c:y val="-1.3989174728647731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411-614A-AF6F-D74FB830C5C5}"/>
                </c:ext>
              </c:extLst>
            </c:dLbl>
            <c:dLbl>
              <c:idx val="5"/>
              <c:layout>
                <c:manualLayout>
                  <c:x val="-1.5516314804042816E-16"/>
                  <c:y val="-1.3989174728647646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411-614A-AF6F-D74FB830C5C5}"/>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Roboto" panose="02000000000000000000" pitchFamily="2" charset="0"/>
                    <a:ea typeface="Roboto" panose="02000000000000000000" pitchFamily="2" charset="0"/>
                    <a:cs typeface="Roboto" panose="02000000000000000000" pitchFamily="2"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Children's Programs</c:v>
                </c:pt>
                <c:pt idx="1">
                  <c:v>Adult Programs</c:v>
                </c:pt>
                <c:pt idx="2">
                  <c:v>Music and other community events</c:v>
                </c:pt>
                <c:pt idx="3">
                  <c:v>Remote access to books and other library resources</c:v>
                </c:pt>
                <c:pt idx="4">
                  <c:v>Places to read in Library</c:v>
                </c:pt>
                <c:pt idx="5">
                  <c:v>Quiet place to read or work</c:v>
                </c:pt>
                <c:pt idx="6">
                  <c:v>The hours of operation</c:v>
                </c:pt>
                <c:pt idx="7">
                  <c:v>The range of book and magazine options</c:v>
                </c:pt>
                <c:pt idx="8">
                  <c:v>Library Staff</c:v>
                </c:pt>
              </c:strCache>
            </c:strRef>
          </c:cat>
          <c:val>
            <c:numRef>
              <c:f>Sheet1!$D$2:$D$10</c:f>
              <c:numCache>
                <c:formatCode>0%</c:formatCode>
                <c:ptCount val="9"/>
                <c:pt idx="1">
                  <c:v>0.01</c:v>
                </c:pt>
                <c:pt idx="2">
                  <c:v>0.02</c:v>
                </c:pt>
                <c:pt idx="3">
                  <c:v>0.01</c:v>
                </c:pt>
                <c:pt idx="4">
                  <c:v>0.02</c:v>
                </c:pt>
                <c:pt idx="5">
                  <c:v>0.02</c:v>
                </c:pt>
                <c:pt idx="6">
                  <c:v>0.03</c:v>
                </c:pt>
                <c:pt idx="7">
                  <c:v>0.03</c:v>
                </c:pt>
              </c:numCache>
            </c:numRef>
          </c:val>
          <c:extLst>
            <c:ext xmlns:c16="http://schemas.microsoft.com/office/drawing/2014/chart" uri="{C3380CC4-5D6E-409C-BE32-E72D297353CC}">
              <c16:uniqueId val="{00000005-FC9E-A240-87A6-4C5257810A21}"/>
            </c:ext>
          </c:extLst>
        </c:ser>
        <c:ser>
          <c:idx val="3"/>
          <c:order val="3"/>
          <c:tx>
            <c:strRef>
              <c:f>Sheet1!$E$1</c:f>
              <c:strCache>
                <c:ptCount val="1"/>
                <c:pt idx="0">
                  <c:v>Not Satisfied at All</c:v>
                </c:pt>
              </c:strCache>
            </c:strRef>
          </c:tx>
          <c:spPr>
            <a:solidFill>
              <a:srgbClr val="C00000"/>
            </a:solidFill>
            <a:ln>
              <a:noFill/>
            </a:ln>
            <a:effectLst/>
          </c:spPr>
          <c:invertIfNegative val="0"/>
          <c:dLbls>
            <c:dLbl>
              <c:idx val="2"/>
              <c:layout>
                <c:manualLayout>
                  <c:x val="1.0579427761251471E-3"/>
                  <c:y val="1.8652232971530194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411-614A-AF6F-D74FB830C5C5}"/>
                </c:ext>
              </c:extLst>
            </c:dLbl>
            <c:dLbl>
              <c:idx val="3"/>
              <c:layout>
                <c:manualLayout>
                  <c:x val="0"/>
                  <c:y val="2.0983762092971467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411-614A-AF6F-D74FB830C5C5}"/>
                </c:ext>
              </c:extLst>
            </c:dLbl>
            <c:dLbl>
              <c:idx val="5"/>
              <c:layout>
                <c:manualLayout>
                  <c:x val="-1.5516314804042816E-16"/>
                  <c:y val="2.0983762092971512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411-614A-AF6F-D74FB830C5C5}"/>
                </c:ext>
              </c:extLst>
            </c:dLbl>
            <c:dLbl>
              <c:idx val="6"/>
              <c:layout>
                <c:manualLayout>
                  <c:x val="7.4055994328760298E-3"/>
                  <c:y val="4.6630582428825486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411-614A-AF6F-D74FB830C5C5}"/>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Roboto" panose="02000000000000000000" pitchFamily="2" charset="0"/>
                    <a:ea typeface="Roboto" panose="02000000000000000000" pitchFamily="2" charset="0"/>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Children's Programs</c:v>
                </c:pt>
                <c:pt idx="1">
                  <c:v>Adult Programs</c:v>
                </c:pt>
                <c:pt idx="2">
                  <c:v>Music and other community events</c:v>
                </c:pt>
                <c:pt idx="3">
                  <c:v>Remote access to books and other library resources</c:v>
                </c:pt>
                <c:pt idx="4">
                  <c:v>Places to read in Library</c:v>
                </c:pt>
                <c:pt idx="5">
                  <c:v>Quiet place to read or work</c:v>
                </c:pt>
                <c:pt idx="6">
                  <c:v>The hours of operation</c:v>
                </c:pt>
                <c:pt idx="7">
                  <c:v>The range of book and magazine options</c:v>
                </c:pt>
                <c:pt idx="8">
                  <c:v>Library Staff</c:v>
                </c:pt>
              </c:strCache>
            </c:strRef>
          </c:cat>
          <c:val>
            <c:numRef>
              <c:f>Sheet1!$E$2:$E$10</c:f>
              <c:numCache>
                <c:formatCode>General</c:formatCode>
                <c:ptCount val="9"/>
                <c:pt idx="0" formatCode="0%">
                  <c:v>0.01</c:v>
                </c:pt>
                <c:pt idx="2" formatCode="0%">
                  <c:v>0.01</c:v>
                </c:pt>
                <c:pt idx="3" formatCode="0%">
                  <c:v>0.01</c:v>
                </c:pt>
                <c:pt idx="5" formatCode="0%">
                  <c:v>0.01</c:v>
                </c:pt>
                <c:pt idx="6" formatCode="0%">
                  <c:v>0.01</c:v>
                </c:pt>
                <c:pt idx="8" formatCode="0%">
                  <c:v>0.01</c:v>
                </c:pt>
              </c:numCache>
            </c:numRef>
          </c:val>
          <c:extLst>
            <c:ext xmlns:c16="http://schemas.microsoft.com/office/drawing/2014/chart" uri="{C3380CC4-5D6E-409C-BE32-E72D297353CC}">
              <c16:uniqueId val="{00000000-CD7D-104B-B3C0-A03267B00991}"/>
            </c:ext>
          </c:extLst>
        </c:ser>
        <c:ser>
          <c:idx val="4"/>
          <c:order val="4"/>
          <c:tx>
            <c:strRef>
              <c:f>Sheet1!$F$1</c:f>
              <c:strCache>
                <c:ptCount val="1"/>
                <c:pt idx="0">
                  <c:v>Unsure</c:v>
                </c:pt>
              </c:strCache>
            </c:strRef>
          </c:tx>
          <c:spPr>
            <a:solidFill>
              <a:srgbClr val="008F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1"/>
                    </a:solidFill>
                    <a:latin typeface="Roboto" panose="02000000000000000000" pitchFamily="2" charset="0"/>
                    <a:ea typeface="Roboto" panose="02000000000000000000" pitchFamily="2" charset="0"/>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Children's Programs</c:v>
                </c:pt>
                <c:pt idx="1">
                  <c:v>Adult Programs</c:v>
                </c:pt>
                <c:pt idx="2">
                  <c:v>Music and other community events</c:v>
                </c:pt>
                <c:pt idx="3">
                  <c:v>Remote access to books and other library resources</c:v>
                </c:pt>
                <c:pt idx="4">
                  <c:v>Places to read in Library</c:v>
                </c:pt>
                <c:pt idx="5">
                  <c:v>Quiet place to read or work</c:v>
                </c:pt>
                <c:pt idx="6">
                  <c:v>The hours of operation</c:v>
                </c:pt>
                <c:pt idx="7">
                  <c:v>The range of book and magazine options</c:v>
                </c:pt>
                <c:pt idx="8">
                  <c:v>Library Staff</c:v>
                </c:pt>
              </c:strCache>
            </c:strRef>
          </c:cat>
          <c:val>
            <c:numRef>
              <c:f>Sheet1!$F$2:$F$10</c:f>
              <c:numCache>
                <c:formatCode>0%</c:formatCode>
                <c:ptCount val="9"/>
                <c:pt idx="0">
                  <c:v>0.59</c:v>
                </c:pt>
                <c:pt idx="1">
                  <c:v>0.49</c:v>
                </c:pt>
                <c:pt idx="2">
                  <c:v>0.45</c:v>
                </c:pt>
                <c:pt idx="3">
                  <c:v>0.24</c:v>
                </c:pt>
                <c:pt idx="4">
                  <c:v>0.19</c:v>
                </c:pt>
                <c:pt idx="5">
                  <c:v>0.18</c:v>
                </c:pt>
                <c:pt idx="6">
                  <c:v>0.1</c:v>
                </c:pt>
                <c:pt idx="7">
                  <c:v>0.11</c:v>
                </c:pt>
                <c:pt idx="8">
                  <c:v>0.1</c:v>
                </c:pt>
              </c:numCache>
            </c:numRef>
          </c:val>
          <c:extLst>
            <c:ext xmlns:c16="http://schemas.microsoft.com/office/drawing/2014/chart" uri="{C3380CC4-5D6E-409C-BE32-E72D297353CC}">
              <c16:uniqueId val="{00000001-CD7D-104B-B3C0-A03267B00991}"/>
            </c:ext>
          </c:extLst>
        </c:ser>
        <c:dLbls>
          <c:dLblPos val="ctr"/>
          <c:showLegendKey val="0"/>
          <c:showVal val="1"/>
          <c:showCatName val="0"/>
          <c:showSerName val="0"/>
          <c:showPercent val="0"/>
          <c:showBubbleSize val="0"/>
        </c:dLbls>
        <c:gapWidth val="30"/>
        <c:overlap val="100"/>
        <c:axId val="1970440064"/>
        <c:axId val="1970294672"/>
      </c:barChart>
      <c:catAx>
        <c:axId val="1970440064"/>
        <c:scaling>
          <c:orientation val="minMax"/>
        </c:scaling>
        <c:delete val="0"/>
        <c:axPos val="l"/>
        <c:majorGridlines>
          <c:spPr>
            <a:ln w="9525" cap="flat" cmpd="sng" algn="ctr">
              <a:noFill/>
              <a:round/>
            </a:ln>
            <a:effectLst/>
          </c:spPr>
        </c:majorGridlines>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defRPr sz="1800" b="0" i="0" u="none" strike="noStrike" kern="1200" baseline="0">
                <a:solidFill>
                  <a:schemeClr val="tx1"/>
                </a:solidFill>
                <a:latin typeface="Roboto" panose="02000000000000000000" pitchFamily="2" charset="0"/>
                <a:ea typeface="Roboto" panose="02000000000000000000" pitchFamily="2" charset="0"/>
                <a:cs typeface="Roboto" panose="02000000000000000000" pitchFamily="2" charset="0"/>
              </a:defRPr>
            </a:pPr>
            <a:endParaRPr lang="en-US"/>
          </a:p>
        </c:txPr>
        <c:crossAx val="1970294672"/>
        <c:crosses val="autoZero"/>
        <c:auto val="1"/>
        <c:lblAlgn val="ctr"/>
        <c:lblOffset val="100"/>
        <c:noMultiLvlLbl val="0"/>
      </c:catAx>
      <c:valAx>
        <c:axId val="1970294672"/>
        <c:scaling>
          <c:orientation val="minMax"/>
        </c:scaling>
        <c:delete val="1"/>
        <c:axPos val="b"/>
        <c:numFmt formatCode="0%" sourceLinked="1"/>
        <c:majorTickMark val="none"/>
        <c:minorTickMark val="none"/>
        <c:tickLblPos val="nextTo"/>
        <c:crossAx val="1970440064"/>
        <c:crosses val="autoZero"/>
        <c:crossBetween val="between"/>
      </c:valAx>
      <c:spPr>
        <a:noFill/>
        <a:ln>
          <a:noFill/>
        </a:ln>
        <a:effectLst/>
      </c:spPr>
    </c:plotArea>
    <c:legend>
      <c:legendPos val="b"/>
      <c:layout>
        <c:manualLayout>
          <c:xMode val="edge"/>
          <c:yMode val="edge"/>
          <c:x val="3.36329171814072E-2"/>
          <c:y val="0.92241717518173538"/>
          <c:w val="0.96526790526497297"/>
          <c:h val="7.7582820014262421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Roboto" panose="02000000000000000000" pitchFamily="2" charset="0"/>
              <a:ea typeface="Roboto" panose="02000000000000000000" pitchFamily="2" charset="0"/>
              <a:cs typeface="Roboto" panose="02000000000000000000" pitchFamily="2"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40"/>
      <c:rotY val="320"/>
      <c:depthPercent val="100"/>
      <c:rAngAx val="1"/>
    </c:view3D>
    <c:floor>
      <c:thickness val="0"/>
      <c:spPr>
        <a:noFill/>
        <a:ln>
          <a:noFill/>
        </a:ln>
        <a:effectLst/>
        <a:sp3d/>
      </c:spPr>
    </c:floor>
    <c:sideWall>
      <c:thickness val="0"/>
      <c:spPr>
        <a:noFill/>
        <a:ln>
          <a:solidFill>
            <a:schemeClr val="accent1"/>
          </a:solidFill>
        </a:ln>
        <a:effectLst>
          <a:glow>
            <a:schemeClr val="accent1"/>
          </a:glow>
          <a:softEdge rad="0"/>
        </a:effectLst>
        <a:scene3d>
          <a:camera prst="orthographicFront"/>
          <a:lightRig rig="threePt" dir="t"/>
        </a:scene3d>
        <a:sp3d>
          <a:bevelT w="6350"/>
          <a:contourClr>
            <a:schemeClr val="accent1"/>
          </a:contourClr>
        </a:sp3d>
      </c:spPr>
    </c:sideWall>
    <c:backWall>
      <c:thickness val="0"/>
      <c:spPr>
        <a:noFill/>
        <a:ln>
          <a:solidFill>
            <a:schemeClr val="accent1"/>
          </a:solidFill>
        </a:ln>
        <a:effectLst>
          <a:glow>
            <a:schemeClr val="accent1"/>
          </a:glow>
          <a:softEdge rad="0"/>
        </a:effectLst>
        <a:scene3d>
          <a:camera prst="orthographicFront"/>
          <a:lightRig rig="threePt" dir="t"/>
        </a:scene3d>
        <a:sp3d>
          <a:bevelT w="6350"/>
          <a:contourClr>
            <a:schemeClr val="accent1"/>
          </a:contourClr>
        </a:sp3d>
      </c:spPr>
    </c:backWall>
    <c:plotArea>
      <c:layout>
        <c:manualLayout>
          <c:layoutTarget val="inner"/>
          <c:xMode val="edge"/>
          <c:yMode val="edge"/>
          <c:x val="6.0527751041920846E-2"/>
          <c:y val="1.4812856859652914E-2"/>
          <c:w val="0.87390810008598496"/>
          <c:h val="0.74486488224189573"/>
        </c:manualLayout>
      </c:layout>
      <c:pie3DChart>
        <c:varyColors val="1"/>
        <c:dLbls>
          <c:showLegendKey val="0"/>
          <c:showVal val="0"/>
          <c:showCatName val="0"/>
          <c:showSerName val="0"/>
          <c:showPercent val="0"/>
          <c:showBubbleSize val="0"/>
          <c:showLeaderLines val="0"/>
        </c:dLbls>
      </c:pie3DChart>
      <c:spPr>
        <a:noFill/>
        <a:ln w="25400">
          <a:noFill/>
        </a:ln>
        <a:effectLst/>
      </c:spPr>
    </c:plotArea>
    <c:legend>
      <c:legendPos val="b"/>
      <c:layout>
        <c:manualLayout>
          <c:xMode val="edge"/>
          <c:yMode val="edge"/>
          <c:x val="0"/>
          <c:y val="0.74286408263644255"/>
          <c:w val="0.6385643910110913"/>
          <c:h val="0.2571359173635574"/>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Roboto" panose="02000000000000000000" pitchFamily="2" charset="0"/>
              <a:ea typeface="Roboto" panose="02000000000000000000" pitchFamily="2" charset="0"/>
              <a:cs typeface="Roboto" panose="02000000000000000000" pitchFamily="2"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40"/>
      <c:rotY val="320"/>
      <c:depthPercent val="100"/>
      <c:rAngAx val="1"/>
    </c:view3D>
    <c:floor>
      <c:thickness val="0"/>
      <c:spPr>
        <a:noFill/>
        <a:ln>
          <a:noFill/>
        </a:ln>
        <a:effectLst/>
        <a:sp3d/>
      </c:spPr>
    </c:floor>
    <c:sideWall>
      <c:thickness val="0"/>
      <c:spPr>
        <a:noFill/>
        <a:ln>
          <a:solidFill>
            <a:schemeClr val="accent1"/>
          </a:solidFill>
        </a:ln>
        <a:effectLst>
          <a:glow>
            <a:schemeClr val="accent1"/>
          </a:glow>
          <a:softEdge rad="0"/>
        </a:effectLst>
        <a:scene3d>
          <a:camera prst="orthographicFront"/>
          <a:lightRig rig="threePt" dir="t"/>
        </a:scene3d>
        <a:sp3d>
          <a:bevelT w="6350"/>
          <a:contourClr>
            <a:schemeClr val="accent1"/>
          </a:contourClr>
        </a:sp3d>
      </c:spPr>
    </c:sideWall>
    <c:backWall>
      <c:thickness val="0"/>
      <c:spPr>
        <a:noFill/>
        <a:ln>
          <a:solidFill>
            <a:schemeClr val="accent1"/>
          </a:solidFill>
        </a:ln>
        <a:effectLst>
          <a:glow>
            <a:schemeClr val="accent1"/>
          </a:glow>
          <a:softEdge rad="0"/>
        </a:effectLst>
        <a:scene3d>
          <a:camera prst="orthographicFront"/>
          <a:lightRig rig="threePt" dir="t"/>
        </a:scene3d>
        <a:sp3d>
          <a:bevelT w="6350"/>
          <a:contourClr>
            <a:schemeClr val="accent1"/>
          </a:contourClr>
        </a:sp3d>
      </c:spPr>
    </c:backWall>
    <c:plotArea>
      <c:layout>
        <c:manualLayout>
          <c:layoutTarget val="inner"/>
          <c:xMode val="edge"/>
          <c:yMode val="edge"/>
          <c:x val="6.9415505796142168E-2"/>
          <c:y val="1.9693409735540828E-2"/>
          <c:w val="0.83191904070116651"/>
          <c:h val="0.70922197164742962"/>
        </c:manualLayout>
      </c:layout>
      <c:pie3DChart>
        <c:varyColors val="1"/>
        <c:ser>
          <c:idx val="0"/>
          <c:order val="0"/>
          <c:tx>
            <c:strRef>
              <c:f>Sheet1!$B$1</c:f>
              <c:strCache>
                <c:ptCount val="1"/>
                <c:pt idx="0">
                  <c:v>Column1</c:v>
                </c:pt>
              </c:strCache>
            </c:strRef>
          </c:tx>
          <c:spPr>
            <a:solidFill>
              <a:schemeClr val="tx2"/>
            </a:solidFill>
            <a:ln>
              <a:noFill/>
            </a:ln>
          </c:spPr>
          <c:dPt>
            <c:idx val="0"/>
            <c:bubble3D val="0"/>
            <c:spPr>
              <a:solidFill>
                <a:schemeClr val="accent1">
                  <a:lumMod val="75000"/>
                </a:schemeClr>
              </a:solidFill>
              <a:ln>
                <a:noFill/>
              </a:ln>
              <a:effectLst/>
              <a:sp3d>
                <a:contourClr>
                  <a:srgbClr val="1D5888"/>
                </a:contourClr>
              </a:sp3d>
            </c:spPr>
            <c:extLst>
              <c:ext xmlns:c16="http://schemas.microsoft.com/office/drawing/2014/chart" uri="{C3380CC4-5D6E-409C-BE32-E72D297353CC}">
                <c16:uniqueId val="{00000001-1B8C-0948-85F9-C566182FA1B6}"/>
              </c:ext>
            </c:extLst>
          </c:dPt>
          <c:dPt>
            <c:idx val="1"/>
            <c:bubble3D val="0"/>
            <c:spPr>
              <a:solidFill>
                <a:srgbClr val="C00000"/>
              </a:solidFill>
              <a:ln>
                <a:noFill/>
              </a:ln>
              <a:effectLst/>
              <a:sp3d/>
            </c:spPr>
            <c:extLst>
              <c:ext xmlns:c16="http://schemas.microsoft.com/office/drawing/2014/chart" uri="{C3380CC4-5D6E-409C-BE32-E72D297353CC}">
                <c16:uniqueId val="{00000003-1B8C-0948-85F9-C566182FA1B6}"/>
              </c:ext>
            </c:extLst>
          </c:dPt>
          <c:dPt>
            <c:idx val="2"/>
            <c:bubble3D val="0"/>
            <c:spPr>
              <a:solidFill>
                <a:srgbClr val="008F00"/>
              </a:solidFill>
              <a:ln>
                <a:noFill/>
              </a:ln>
              <a:effectLst/>
              <a:sp3d/>
            </c:spPr>
            <c:extLst>
              <c:ext xmlns:c16="http://schemas.microsoft.com/office/drawing/2014/chart" uri="{C3380CC4-5D6E-409C-BE32-E72D297353CC}">
                <c16:uniqueId val="{00000005-1B8C-0948-85F9-C566182FA1B6}"/>
              </c:ext>
            </c:extLst>
          </c:dPt>
          <c:dLbls>
            <c:dLbl>
              <c:idx val="0"/>
              <c:layout>
                <c:manualLayout>
                  <c:x val="-0.27213291375140319"/>
                  <c:y val="-0.18863578686867288"/>
                </c:manualLayout>
              </c:layout>
              <c:dLblPos val="bestFi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1B8C-0948-85F9-C566182FA1B6}"/>
                </c:ext>
              </c:extLst>
            </c:dLbl>
            <c:dLbl>
              <c:idx val="1"/>
              <c:layout>
                <c:manualLayout>
                  <c:x val="9.8770371026717152E-2"/>
                  <c:y val="1.3210367127789937E-2"/>
                </c:manualLayout>
              </c:layout>
              <c:dLblPos val="bestFi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1B8C-0948-85F9-C566182FA1B6}"/>
                </c:ext>
              </c:extLst>
            </c:dLbl>
            <c:spPr>
              <a:noFill/>
              <a:ln>
                <a:noFill/>
              </a:ln>
              <a:effectLst/>
            </c:spPr>
            <c:txPr>
              <a:bodyPr rot="0" spcFirstLastPara="1" vertOverflow="ellipsis" vert="horz" wrap="square" anchor="ctr" anchorCtr="1"/>
              <a:lstStyle/>
              <a:p>
                <a:pPr>
                  <a:defRPr sz="2800" b="0" i="0" u="none" strike="noStrike" kern="1200" baseline="0">
                    <a:solidFill>
                      <a:schemeClr val="bg1"/>
                    </a:solidFill>
                    <a:latin typeface="Roboto" panose="02000000000000000000" pitchFamily="2" charset="0"/>
                    <a:ea typeface="Roboto" panose="02000000000000000000" pitchFamily="2" charset="0"/>
                    <a:cs typeface="Roboto" panose="02000000000000000000" pitchFamily="2" charset="0"/>
                  </a:defRPr>
                </a:pPr>
                <a:endParaRPr lang="en-US"/>
              </a:p>
            </c:txPr>
            <c:dLblPos val="inEnd"/>
            <c:showLegendKey val="0"/>
            <c:showVal val="1"/>
            <c:showCatName val="0"/>
            <c:showSerName val="0"/>
            <c:showPercent val="0"/>
            <c:showBubbleSize val="0"/>
            <c:separator>, </c:separator>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Sheet1!$A$2:$A$4</c:f>
              <c:strCache>
                <c:ptCount val="3"/>
                <c:pt idx="0">
                  <c:v>Approve</c:v>
                </c:pt>
                <c:pt idx="1">
                  <c:v>Disapprove</c:v>
                </c:pt>
                <c:pt idx="2">
                  <c:v>Unsure</c:v>
                </c:pt>
              </c:strCache>
            </c:strRef>
          </c:cat>
          <c:val>
            <c:numRef>
              <c:f>Sheet1!$B$2:$B$4</c:f>
              <c:numCache>
                <c:formatCode>0%</c:formatCode>
                <c:ptCount val="3"/>
                <c:pt idx="0">
                  <c:v>0.88</c:v>
                </c:pt>
                <c:pt idx="1">
                  <c:v>0.01</c:v>
                </c:pt>
                <c:pt idx="2">
                  <c:v>0.11</c:v>
                </c:pt>
              </c:numCache>
            </c:numRef>
          </c:val>
          <c:extLst>
            <c:ext xmlns:c16="http://schemas.microsoft.com/office/drawing/2014/chart" uri="{C3380CC4-5D6E-409C-BE32-E72D297353CC}">
              <c16:uniqueId val="{00000006-1B8C-0948-85F9-C566182FA1B6}"/>
            </c:ext>
          </c:extLst>
        </c:ser>
        <c:dLbls>
          <c:showLegendKey val="0"/>
          <c:showVal val="0"/>
          <c:showCatName val="0"/>
          <c:showSerName val="0"/>
          <c:showPercent val="0"/>
          <c:showBubbleSize val="0"/>
          <c:showLeaderLines val="1"/>
        </c:dLbls>
      </c:pie3DChart>
      <c:spPr>
        <a:noFill/>
        <a:ln>
          <a:noFill/>
        </a:ln>
        <a:effectLst/>
      </c:spPr>
    </c:plotArea>
    <c:legend>
      <c:legendPos val="b"/>
      <c:layout>
        <c:manualLayout>
          <c:xMode val="edge"/>
          <c:yMode val="edge"/>
          <c:x val="0"/>
          <c:y val="0.70428860500995938"/>
          <c:w val="0.56578339777164877"/>
          <c:h val="0.29277882795802351"/>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Roboto" panose="02000000000000000000" pitchFamily="2" charset="0"/>
              <a:ea typeface="Roboto" panose="02000000000000000000" pitchFamily="2" charset="0"/>
              <a:cs typeface="Roboto" panose="02000000000000000000" pitchFamily="2"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600">
          <a:latin typeface="Roboto" panose="02000000000000000000" pitchFamily="2" charset="0"/>
          <a:ea typeface="Roboto" panose="02000000000000000000" pitchFamily="2" charset="0"/>
          <a:cs typeface="Roboto" panose="02000000000000000000" pitchFamily="2" charset="0"/>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517684500096432"/>
          <c:y val="3.7897171520818812E-2"/>
          <c:w val="0.76267642915838441"/>
          <c:h val="0.88591992177717249"/>
        </c:manualLayout>
      </c:layout>
      <c:barChart>
        <c:barDir val="bar"/>
        <c:grouping val="percentStacked"/>
        <c:varyColors val="0"/>
        <c:ser>
          <c:idx val="0"/>
          <c:order val="0"/>
          <c:tx>
            <c:strRef>
              <c:f>Sheet1!$B$1</c:f>
              <c:strCache>
                <c:ptCount val="1"/>
                <c:pt idx="0">
                  <c:v>Approve</c:v>
                </c:pt>
              </c:strCache>
            </c:strRef>
          </c:tx>
          <c:spPr>
            <a:solidFill>
              <a:schemeClr val="accent1">
                <a:lumMod val="75000"/>
              </a:schemeClr>
            </a:solidFill>
            <a:ln>
              <a:noFill/>
            </a:ln>
            <a:effectLst/>
          </c:spPr>
          <c:invertIfNegative val="0"/>
          <c:dLbls>
            <c:dLbl>
              <c:idx val="4"/>
              <c:layout>
                <c:manualLayout>
                  <c:x val="1.0514807456902744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24B-9B4D-B7B7-7E355AF8CCFE}"/>
                </c:ext>
              </c:extLst>
            </c:dLbl>
            <c:dLbl>
              <c:idx val="10"/>
              <c:layout>
                <c:manualLayout>
                  <c:x val="1.6458333633317543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24B-9B4D-B7B7-7E355AF8CCFE}"/>
                </c:ext>
              </c:extLst>
            </c:dLbl>
            <c:dLbl>
              <c:idx val="17"/>
              <c:layout>
                <c:manualLayout>
                  <c:x val="7.3148149481410962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24B-9B4D-B7B7-7E355AF8CCFE}"/>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Roboto" panose="02000000000000000000" pitchFamily="2" charset="0"/>
                    <a:ea typeface="Roboto" panose="02000000000000000000" pitchFamily="2" charset="0"/>
                    <a:cs typeface="Roboto" panose="02000000000000000000" pitchFamily="2"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More 20 Yrs</c:v>
                </c:pt>
                <c:pt idx="1">
                  <c:v>11-20 Yrs</c:v>
                </c:pt>
                <c:pt idx="2">
                  <c:v>6-10 Yrs</c:v>
                </c:pt>
                <c:pt idx="3">
                  <c:v>Less 5 Yrs</c:v>
                </c:pt>
                <c:pt idx="5">
                  <c:v>No Child in HH</c:v>
                </c:pt>
                <c:pt idx="6">
                  <c:v>Child in HH</c:v>
                </c:pt>
                <c:pt idx="8">
                  <c:v>Republican</c:v>
                </c:pt>
                <c:pt idx="9">
                  <c:v>Democrat</c:v>
                </c:pt>
                <c:pt idx="10">
                  <c:v>Unaffiliated</c:v>
                </c:pt>
                <c:pt idx="12">
                  <c:v>65+</c:v>
                </c:pt>
                <c:pt idx="13">
                  <c:v>45-64</c:v>
                </c:pt>
                <c:pt idx="14">
                  <c:v>18-44</c:v>
                </c:pt>
                <c:pt idx="16">
                  <c:v>Men</c:v>
                </c:pt>
                <c:pt idx="17">
                  <c:v>Women</c:v>
                </c:pt>
              </c:strCache>
            </c:strRef>
          </c:cat>
          <c:val>
            <c:numRef>
              <c:f>Sheet1!$B$2:$B$19</c:f>
              <c:numCache>
                <c:formatCode>0%</c:formatCode>
                <c:ptCount val="18"/>
                <c:pt idx="0">
                  <c:v>0.9</c:v>
                </c:pt>
                <c:pt idx="1">
                  <c:v>0.9</c:v>
                </c:pt>
                <c:pt idx="2">
                  <c:v>0.88</c:v>
                </c:pt>
                <c:pt idx="3">
                  <c:v>0.77</c:v>
                </c:pt>
                <c:pt idx="5">
                  <c:v>0.88</c:v>
                </c:pt>
                <c:pt idx="6">
                  <c:v>0.92</c:v>
                </c:pt>
                <c:pt idx="8">
                  <c:v>0.84</c:v>
                </c:pt>
                <c:pt idx="9">
                  <c:v>0.93</c:v>
                </c:pt>
                <c:pt idx="10">
                  <c:v>0.85</c:v>
                </c:pt>
                <c:pt idx="12">
                  <c:v>0.91</c:v>
                </c:pt>
                <c:pt idx="13">
                  <c:v>0.83</c:v>
                </c:pt>
                <c:pt idx="14">
                  <c:v>0.91</c:v>
                </c:pt>
                <c:pt idx="16">
                  <c:v>0.85</c:v>
                </c:pt>
                <c:pt idx="17">
                  <c:v>0.9</c:v>
                </c:pt>
              </c:numCache>
            </c:numRef>
          </c:val>
          <c:extLst>
            <c:ext xmlns:c16="http://schemas.microsoft.com/office/drawing/2014/chart" uri="{C3380CC4-5D6E-409C-BE32-E72D297353CC}">
              <c16:uniqueId val="{00000003-9508-844F-B8E0-118D569EAF6C}"/>
            </c:ext>
          </c:extLst>
        </c:ser>
        <c:ser>
          <c:idx val="1"/>
          <c:order val="1"/>
          <c:tx>
            <c:strRef>
              <c:f>Sheet1!$C$1</c:f>
              <c:strCache>
                <c:ptCount val="1"/>
                <c:pt idx="0">
                  <c:v>Disapprove</c:v>
                </c:pt>
              </c:strCache>
            </c:strRef>
          </c:tx>
          <c:spPr>
            <a:solidFill>
              <a:srgbClr val="C00000"/>
            </a:solidFill>
            <a:ln>
              <a:noFill/>
            </a:ln>
            <a:effectLst/>
          </c:spPr>
          <c:invertIfNegative val="0"/>
          <c:dLbls>
            <c:dLbl>
              <c:idx val="14"/>
              <c:layout>
                <c:manualLayout>
                  <c:x val="3.5091034986590806E-3"/>
                  <c:y val="-3.5772845846066971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24B-9B4D-B7B7-7E355AF8CCFE}"/>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Roboto" panose="02000000000000000000" pitchFamily="2" charset="0"/>
                    <a:ea typeface="Roboto" panose="02000000000000000000" pitchFamily="2" charset="0"/>
                    <a:cs typeface="Roboto" panose="02000000000000000000" pitchFamily="2"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More 20 Yrs</c:v>
                </c:pt>
                <c:pt idx="1">
                  <c:v>11-20 Yrs</c:v>
                </c:pt>
                <c:pt idx="2">
                  <c:v>6-10 Yrs</c:v>
                </c:pt>
                <c:pt idx="3">
                  <c:v>Less 5 Yrs</c:v>
                </c:pt>
                <c:pt idx="5">
                  <c:v>No Child in HH</c:v>
                </c:pt>
                <c:pt idx="6">
                  <c:v>Child in HH</c:v>
                </c:pt>
                <c:pt idx="8">
                  <c:v>Republican</c:v>
                </c:pt>
                <c:pt idx="9">
                  <c:v>Democrat</c:v>
                </c:pt>
                <c:pt idx="10">
                  <c:v>Unaffiliated</c:v>
                </c:pt>
                <c:pt idx="12">
                  <c:v>65+</c:v>
                </c:pt>
                <c:pt idx="13">
                  <c:v>45-64</c:v>
                </c:pt>
                <c:pt idx="14">
                  <c:v>18-44</c:v>
                </c:pt>
                <c:pt idx="16">
                  <c:v>Men</c:v>
                </c:pt>
                <c:pt idx="17">
                  <c:v>Women</c:v>
                </c:pt>
              </c:strCache>
            </c:strRef>
          </c:cat>
          <c:val>
            <c:numRef>
              <c:f>Sheet1!$C$2:$C$19</c:f>
              <c:numCache>
                <c:formatCode>0%</c:formatCode>
                <c:ptCount val="18"/>
                <c:pt idx="0">
                  <c:v>0.01</c:v>
                </c:pt>
                <c:pt idx="1">
                  <c:v>0.05</c:v>
                </c:pt>
                <c:pt idx="5">
                  <c:v>0.01</c:v>
                </c:pt>
                <c:pt idx="6">
                  <c:v>0.04</c:v>
                </c:pt>
                <c:pt idx="8">
                  <c:v>0.01</c:v>
                </c:pt>
                <c:pt idx="10">
                  <c:v>0.02</c:v>
                </c:pt>
                <c:pt idx="13">
                  <c:v>0.03</c:v>
                </c:pt>
                <c:pt idx="16">
                  <c:v>0.02</c:v>
                </c:pt>
                <c:pt idx="17">
                  <c:v>0.01</c:v>
                </c:pt>
              </c:numCache>
            </c:numRef>
          </c:val>
          <c:extLst>
            <c:ext xmlns:c16="http://schemas.microsoft.com/office/drawing/2014/chart" uri="{C3380CC4-5D6E-409C-BE32-E72D297353CC}">
              <c16:uniqueId val="{00000004-9508-844F-B8E0-118D569EAF6C}"/>
            </c:ext>
          </c:extLst>
        </c:ser>
        <c:ser>
          <c:idx val="2"/>
          <c:order val="2"/>
          <c:tx>
            <c:strRef>
              <c:f>Sheet1!$D$1</c:f>
              <c:strCache>
                <c:ptCount val="1"/>
                <c:pt idx="0">
                  <c:v>Unsure</c:v>
                </c:pt>
              </c:strCache>
            </c:strRef>
          </c:tx>
          <c:spPr>
            <a:solidFill>
              <a:srgbClr val="008F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Roboto" panose="02000000000000000000" pitchFamily="2" charset="0"/>
                    <a:ea typeface="Roboto" panose="02000000000000000000" pitchFamily="2" charset="0"/>
                    <a:cs typeface="Roboto" panose="02000000000000000000" pitchFamily="2"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More 20 Yrs</c:v>
                </c:pt>
                <c:pt idx="1">
                  <c:v>11-20 Yrs</c:v>
                </c:pt>
                <c:pt idx="2">
                  <c:v>6-10 Yrs</c:v>
                </c:pt>
                <c:pt idx="3">
                  <c:v>Less 5 Yrs</c:v>
                </c:pt>
                <c:pt idx="5">
                  <c:v>No Child in HH</c:v>
                </c:pt>
                <c:pt idx="6">
                  <c:v>Child in HH</c:v>
                </c:pt>
                <c:pt idx="8">
                  <c:v>Republican</c:v>
                </c:pt>
                <c:pt idx="9">
                  <c:v>Democrat</c:v>
                </c:pt>
                <c:pt idx="10">
                  <c:v>Unaffiliated</c:v>
                </c:pt>
                <c:pt idx="12">
                  <c:v>65+</c:v>
                </c:pt>
                <c:pt idx="13">
                  <c:v>45-64</c:v>
                </c:pt>
                <c:pt idx="14">
                  <c:v>18-44</c:v>
                </c:pt>
                <c:pt idx="16">
                  <c:v>Men</c:v>
                </c:pt>
                <c:pt idx="17">
                  <c:v>Women</c:v>
                </c:pt>
              </c:strCache>
            </c:strRef>
          </c:cat>
          <c:val>
            <c:numRef>
              <c:f>Sheet1!$D$2:$D$19</c:f>
              <c:numCache>
                <c:formatCode>0%</c:formatCode>
                <c:ptCount val="18"/>
                <c:pt idx="0">
                  <c:v>0.09</c:v>
                </c:pt>
                <c:pt idx="1">
                  <c:v>0.05</c:v>
                </c:pt>
                <c:pt idx="2">
                  <c:v>0.12</c:v>
                </c:pt>
                <c:pt idx="3">
                  <c:v>0.23</c:v>
                </c:pt>
                <c:pt idx="5">
                  <c:v>0.11</c:v>
                </c:pt>
                <c:pt idx="6">
                  <c:v>0.04</c:v>
                </c:pt>
                <c:pt idx="8">
                  <c:v>0.15</c:v>
                </c:pt>
                <c:pt idx="9">
                  <c:v>7.0000000000000007E-2</c:v>
                </c:pt>
                <c:pt idx="10">
                  <c:v>0.13</c:v>
                </c:pt>
                <c:pt idx="12">
                  <c:v>0.09</c:v>
                </c:pt>
                <c:pt idx="13">
                  <c:v>0.14000000000000001</c:v>
                </c:pt>
                <c:pt idx="14">
                  <c:v>0.09</c:v>
                </c:pt>
                <c:pt idx="16">
                  <c:v>0.13</c:v>
                </c:pt>
                <c:pt idx="17">
                  <c:v>0.09</c:v>
                </c:pt>
              </c:numCache>
            </c:numRef>
          </c:val>
          <c:extLst>
            <c:ext xmlns:c16="http://schemas.microsoft.com/office/drawing/2014/chart" uri="{C3380CC4-5D6E-409C-BE32-E72D297353CC}">
              <c16:uniqueId val="{00000005-9508-844F-B8E0-118D569EAF6C}"/>
            </c:ext>
          </c:extLst>
        </c:ser>
        <c:dLbls>
          <c:dLblPos val="ctr"/>
          <c:showLegendKey val="0"/>
          <c:showVal val="1"/>
          <c:showCatName val="0"/>
          <c:showSerName val="0"/>
          <c:showPercent val="0"/>
          <c:showBubbleSize val="0"/>
        </c:dLbls>
        <c:gapWidth val="30"/>
        <c:overlap val="100"/>
        <c:axId val="1970440064"/>
        <c:axId val="1970294672"/>
      </c:barChart>
      <c:catAx>
        <c:axId val="1970440064"/>
        <c:scaling>
          <c:orientation val="minMax"/>
        </c:scaling>
        <c:delete val="0"/>
        <c:axPos val="l"/>
        <c:majorGridlines>
          <c:spPr>
            <a:ln w="9525" cap="flat" cmpd="sng" algn="ctr">
              <a:noFill/>
              <a:round/>
            </a:ln>
            <a:effectLst/>
          </c:spPr>
        </c:majorGridlines>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defRPr sz="1400" b="0" i="0" u="none" strike="noStrike" kern="1200" baseline="0">
                <a:solidFill>
                  <a:schemeClr val="tx1"/>
                </a:solidFill>
                <a:latin typeface="Roboto" panose="02000000000000000000" pitchFamily="2" charset="0"/>
                <a:ea typeface="Roboto" panose="02000000000000000000" pitchFamily="2" charset="0"/>
                <a:cs typeface="Roboto" panose="02000000000000000000" pitchFamily="2" charset="0"/>
              </a:defRPr>
            </a:pPr>
            <a:endParaRPr lang="en-US"/>
          </a:p>
        </c:txPr>
        <c:crossAx val="1970294672"/>
        <c:crosses val="autoZero"/>
        <c:auto val="1"/>
        <c:lblAlgn val="ctr"/>
        <c:lblOffset val="100"/>
        <c:noMultiLvlLbl val="0"/>
      </c:catAx>
      <c:valAx>
        <c:axId val="1970294672"/>
        <c:scaling>
          <c:orientation val="minMax"/>
        </c:scaling>
        <c:delete val="1"/>
        <c:axPos val="b"/>
        <c:numFmt formatCode="0%" sourceLinked="1"/>
        <c:majorTickMark val="none"/>
        <c:minorTickMark val="none"/>
        <c:tickLblPos val="nextTo"/>
        <c:crossAx val="1970440064"/>
        <c:crosses val="autoZero"/>
        <c:crossBetween val="between"/>
      </c:valAx>
      <c:spPr>
        <a:noFill/>
        <a:ln>
          <a:noFill/>
        </a:ln>
        <a:effectLst/>
      </c:spPr>
    </c:plotArea>
    <c:legend>
      <c:legendPos val="b"/>
      <c:layout>
        <c:manualLayout>
          <c:xMode val="edge"/>
          <c:yMode val="edge"/>
          <c:x val="9.7015716593931725E-2"/>
          <c:y val="0.94153522746722562"/>
          <c:w val="0.88513407553781864"/>
          <c:h val="4.6896822136175194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Roboto" panose="02000000000000000000" pitchFamily="2" charset="0"/>
              <a:ea typeface="Roboto" panose="02000000000000000000" pitchFamily="2" charset="0"/>
              <a:cs typeface="Roboto" panose="02000000000000000000" pitchFamily="2"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40"/>
      <c:rotY val="320"/>
      <c:depthPercent val="100"/>
      <c:rAngAx val="1"/>
    </c:view3D>
    <c:floor>
      <c:thickness val="0"/>
      <c:spPr>
        <a:noFill/>
        <a:ln>
          <a:noFill/>
        </a:ln>
        <a:effectLst/>
        <a:sp3d/>
      </c:spPr>
    </c:floor>
    <c:sideWall>
      <c:thickness val="0"/>
      <c:spPr>
        <a:noFill/>
        <a:ln>
          <a:solidFill>
            <a:schemeClr val="accent1"/>
          </a:solidFill>
        </a:ln>
        <a:effectLst>
          <a:glow>
            <a:schemeClr val="accent1"/>
          </a:glow>
          <a:softEdge rad="0"/>
        </a:effectLst>
        <a:scene3d>
          <a:camera prst="orthographicFront"/>
          <a:lightRig rig="threePt" dir="t"/>
        </a:scene3d>
        <a:sp3d>
          <a:bevelT w="6350"/>
          <a:contourClr>
            <a:schemeClr val="accent1"/>
          </a:contourClr>
        </a:sp3d>
      </c:spPr>
    </c:sideWall>
    <c:backWall>
      <c:thickness val="0"/>
      <c:spPr>
        <a:noFill/>
        <a:ln>
          <a:solidFill>
            <a:schemeClr val="accent1"/>
          </a:solidFill>
        </a:ln>
        <a:effectLst>
          <a:glow>
            <a:schemeClr val="accent1"/>
          </a:glow>
          <a:softEdge rad="0"/>
        </a:effectLst>
        <a:scene3d>
          <a:camera prst="orthographicFront"/>
          <a:lightRig rig="threePt" dir="t"/>
        </a:scene3d>
        <a:sp3d>
          <a:bevelT w="6350"/>
          <a:contourClr>
            <a:schemeClr val="accent1"/>
          </a:contourClr>
        </a:sp3d>
      </c:spPr>
    </c:backWall>
    <c:plotArea>
      <c:layout>
        <c:manualLayout>
          <c:layoutTarget val="inner"/>
          <c:xMode val="edge"/>
          <c:yMode val="edge"/>
          <c:x val="6.0527751041920846E-2"/>
          <c:y val="1.4812856859652914E-2"/>
          <c:w val="0.87390810008598496"/>
          <c:h val="0.74486488224189573"/>
        </c:manualLayout>
      </c:layout>
      <c:pie3DChart>
        <c:varyColors val="1"/>
        <c:dLbls>
          <c:showLegendKey val="0"/>
          <c:showVal val="0"/>
          <c:showCatName val="0"/>
          <c:showSerName val="0"/>
          <c:showPercent val="0"/>
          <c:showBubbleSize val="0"/>
          <c:showLeaderLines val="0"/>
        </c:dLbls>
      </c:pie3DChart>
      <c:spPr>
        <a:noFill/>
        <a:ln w="25400">
          <a:noFill/>
        </a:ln>
        <a:effectLst/>
      </c:spPr>
    </c:plotArea>
    <c:legend>
      <c:legendPos val="b"/>
      <c:layout>
        <c:manualLayout>
          <c:xMode val="edge"/>
          <c:yMode val="edge"/>
          <c:x val="0"/>
          <c:y val="0.74286408263644255"/>
          <c:w val="0.6385643910110913"/>
          <c:h val="0.2571359173635574"/>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Roboto" panose="02000000000000000000" pitchFamily="2" charset="0"/>
              <a:ea typeface="Roboto" panose="02000000000000000000" pitchFamily="2" charset="0"/>
              <a:cs typeface="Roboto" panose="02000000000000000000" pitchFamily="2"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6">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10.xml><?xml version="1.0" encoding="utf-8"?>
<cs:chartStyle xmlns:cs="http://schemas.microsoft.com/office/drawing/2012/chartStyle" xmlns:a="http://schemas.openxmlformats.org/drawingml/2006/main" id="266">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66">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13.xml><?xml version="1.0" encoding="utf-8"?>
<cs:chartStyle xmlns:cs="http://schemas.microsoft.com/office/drawing/2012/chartStyle" xmlns:a="http://schemas.openxmlformats.org/drawingml/2006/main" id="266">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1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66">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16.xml><?xml version="1.0" encoding="utf-8"?>
<cs:chartStyle xmlns:cs="http://schemas.microsoft.com/office/drawing/2012/chartStyle" xmlns:a="http://schemas.openxmlformats.org/drawingml/2006/main" id="266">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1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66">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23.xml><?xml version="1.0" encoding="utf-8"?>
<cs:chartStyle xmlns:cs="http://schemas.microsoft.com/office/drawing/2012/chartStyle" xmlns:a="http://schemas.openxmlformats.org/drawingml/2006/main" id="266">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2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66">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4.xml><?xml version="1.0" encoding="utf-8"?>
<cs:chartStyle xmlns:cs="http://schemas.microsoft.com/office/drawing/2012/chartStyle" xmlns:a="http://schemas.openxmlformats.org/drawingml/2006/main" id="266">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66">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7.xml><?xml version="1.0" encoding="utf-8"?>
<cs:chartStyle xmlns:cs="http://schemas.microsoft.com/office/drawing/2012/chartStyle" xmlns:a="http://schemas.openxmlformats.org/drawingml/2006/main" id="266">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66">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7F3200-6445-4F43-91CC-E97241B47DFF}" type="datetimeFigureOut">
              <a:rPr lang="en-US" smtClean="0"/>
              <a:t>8/13/26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184390-F9D2-A549-9968-6EB774588C1C}" type="slidenum">
              <a:rPr lang="en-US" smtClean="0"/>
              <a:t>‹#›</a:t>
            </a:fld>
            <a:endParaRPr lang="en-US"/>
          </a:p>
        </p:txBody>
      </p:sp>
    </p:spTree>
    <p:extLst>
      <p:ext uri="{BB962C8B-B14F-4D97-AF65-F5344CB8AC3E}">
        <p14:creationId xmlns:p14="http://schemas.microsoft.com/office/powerpoint/2010/main" val="36205652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184390-F9D2-A549-9968-6EB774588C1C}" type="slidenum">
              <a:rPr lang="en-US" smtClean="0"/>
              <a:t>1</a:t>
            </a:fld>
            <a:endParaRPr lang="en-US"/>
          </a:p>
        </p:txBody>
      </p:sp>
    </p:spTree>
    <p:extLst>
      <p:ext uri="{BB962C8B-B14F-4D97-AF65-F5344CB8AC3E}">
        <p14:creationId xmlns:p14="http://schemas.microsoft.com/office/powerpoint/2010/main" val="12707768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71488" indent="-457200">
              <a:lnSpc>
                <a:spcPct val="100000"/>
              </a:lnSpc>
              <a:spcBef>
                <a:spcPts val="0"/>
              </a:spcBef>
              <a:spcAft>
                <a:spcPts val="600"/>
              </a:spcAft>
              <a:buClr>
                <a:schemeClr val="bg1"/>
              </a:buClr>
              <a:buFont typeface="Wingdings" pitchFamily="2" charset="2"/>
              <a:buChar char="Ø"/>
            </a:pPr>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Measure resident and voter awareness of the library district’s services, how well they manage those services, and opinions on the library district's fiscal responsibility.</a:t>
            </a:r>
          </a:p>
          <a:p>
            <a:pPr marL="471488" indent="-457200">
              <a:lnSpc>
                <a:spcPct val="100000"/>
              </a:lnSpc>
              <a:spcBef>
                <a:spcPts val="0"/>
              </a:spcBef>
              <a:spcAft>
                <a:spcPts val="600"/>
              </a:spcAft>
              <a:buClr>
                <a:schemeClr val="bg1"/>
              </a:buClr>
              <a:buFont typeface="Wingdings" pitchFamily="2" charset="2"/>
              <a:buChar char="Ø"/>
            </a:pPr>
            <a:r>
              <a:rPr lang="en-US" sz="1200" cap="none" dirty="0">
                <a:solidFill>
                  <a:schemeClr val="bg1"/>
                </a:solidFill>
                <a:latin typeface="Roboto" panose="02000000000000000000" pitchFamily="2" charset="0"/>
                <a:ea typeface="Roboto" panose="02000000000000000000" pitchFamily="2" charset="0"/>
                <a:cs typeface="Roboto" panose="02000000000000000000" pitchFamily="2" charset="0"/>
              </a:rPr>
              <a:t>To measure support and opposition for a</a:t>
            </a:r>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 </a:t>
            </a:r>
            <a:r>
              <a:rPr lang="en-US" sz="1200" cap="none" dirty="0">
                <a:solidFill>
                  <a:schemeClr val="bg1"/>
                </a:solidFill>
                <a:latin typeface="Roboto" panose="02000000000000000000" pitchFamily="2" charset="0"/>
                <a:ea typeface="Roboto" panose="02000000000000000000" pitchFamily="2" charset="0"/>
                <a:cs typeface="Roboto" panose="02000000000000000000" pitchFamily="2" charset="0"/>
              </a:rPr>
              <a:t>potential ballot measure to extend the 2006 </a:t>
            </a:r>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voter-approved </a:t>
            </a:r>
            <a:r>
              <a:rPr lang="en-US" sz="1200" cap="none" dirty="0">
                <a:solidFill>
                  <a:schemeClr val="bg1"/>
                </a:solidFill>
                <a:latin typeface="Roboto" panose="02000000000000000000" pitchFamily="2" charset="0"/>
                <a:ea typeface="Roboto" panose="02000000000000000000" pitchFamily="2" charset="0"/>
                <a:cs typeface="Roboto" panose="02000000000000000000" pitchFamily="2" charset="0"/>
              </a:rPr>
              <a:t>property tax to continue to fund library services and upkeep. </a:t>
            </a:r>
            <a:endParaRPr lang="en-US" sz="1200" dirty="0">
              <a:solidFill>
                <a:schemeClr val="bg1"/>
              </a:solidFill>
              <a:latin typeface="Roboto" panose="02000000000000000000" pitchFamily="2" charset="0"/>
              <a:ea typeface="Roboto" panose="02000000000000000000" pitchFamily="2" charset="0"/>
            </a:endParaRPr>
          </a:p>
          <a:p>
            <a:pPr marL="471488" indent="-457200">
              <a:lnSpc>
                <a:spcPct val="100000"/>
              </a:lnSpc>
              <a:spcBef>
                <a:spcPts val="0"/>
              </a:spcBef>
              <a:spcAft>
                <a:spcPts val="600"/>
              </a:spcAft>
              <a:buClr>
                <a:schemeClr val="bg1"/>
              </a:buClr>
              <a:buFont typeface="Wingdings" pitchFamily="2" charset="2"/>
              <a:buChar char="Ø"/>
            </a:pPr>
            <a:r>
              <a:rPr lang="en-US" sz="1200" cap="none" dirty="0">
                <a:solidFill>
                  <a:schemeClr val="bg1"/>
                </a:solidFill>
                <a:latin typeface="Roboto" panose="02000000000000000000" pitchFamily="2" charset="0"/>
                <a:ea typeface="Roboto" panose="02000000000000000000" pitchFamily="2" charset="0"/>
                <a:cs typeface="Roboto" panose="02000000000000000000" pitchFamily="2" charset="0"/>
              </a:rPr>
              <a:t>The survey also measured </a:t>
            </a:r>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opinions on the reasons the Basalt Library Regional District needs to continue </a:t>
            </a:r>
            <a:r>
              <a:rPr lang="en-US" sz="1200" cap="none" dirty="0">
                <a:solidFill>
                  <a:schemeClr val="bg1"/>
                </a:solidFill>
                <a:latin typeface="Roboto" panose="02000000000000000000" pitchFamily="2" charset="0"/>
                <a:ea typeface="Roboto" panose="02000000000000000000" pitchFamily="2" charset="0"/>
                <a:cs typeface="Roboto" panose="02000000000000000000" pitchFamily="2" charset="0"/>
              </a:rPr>
              <a:t>funding. </a:t>
            </a:r>
          </a:p>
          <a:p>
            <a:endParaRPr lang="en-US" dirty="0"/>
          </a:p>
        </p:txBody>
      </p:sp>
      <p:sp>
        <p:nvSpPr>
          <p:cNvPr id="4" name="Slide Number Placeholder 3"/>
          <p:cNvSpPr>
            <a:spLocks noGrp="1"/>
          </p:cNvSpPr>
          <p:nvPr>
            <p:ph type="sldNum" sz="quarter" idx="5"/>
          </p:nvPr>
        </p:nvSpPr>
        <p:spPr/>
        <p:txBody>
          <a:bodyPr/>
          <a:lstStyle/>
          <a:p>
            <a:fld id="{9D184390-F9D2-A549-9968-6EB774588C1C}" type="slidenum">
              <a:rPr lang="en-US" smtClean="0"/>
              <a:t>6</a:t>
            </a:fld>
            <a:endParaRPr lang="en-US"/>
          </a:p>
        </p:txBody>
      </p:sp>
    </p:spTree>
    <p:extLst>
      <p:ext uri="{BB962C8B-B14F-4D97-AF65-F5344CB8AC3E}">
        <p14:creationId xmlns:p14="http://schemas.microsoft.com/office/powerpoint/2010/main" val="13052485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7150">
              <a:lnSpc>
                <a:spcPct val="100000"/>
              </a:lnSpc>
              <a:spcAft>
                <a:spcPts val="600"/>
              </a:spcAft>
            </a:pPr>
            <a:r>
              <a:rPr lang="en-US" sz="1200" dirty="0">
                <a:solidFill>
                  <a:schemeClr val="bg1"/>
                </a:solidFill>
                <a:latin typeface="Roboto" panose="02000000000000000000" pitchFamily="2" charset="0"/>
                <a:ea typeface="Roboto" panose="02000000000000000000" pitchFamily="2" charset="0"/>
              </a:rPr>
              <a:t>Magellan Strategies is pleased to present the results of a survey of 478 registered</a:t>
            </a:r>
            <a:r>
              <a:rPr lang="en-US" sz="1200" dirty="0">
                <a:solidFill>
                  <a:srgbClr val="C00000"/>
                </a:solidFill>
                <a:latin typeface="Roboto" panose="02000000000000000000" pitchFamily="2" charset="0"/>
                <a:ea typeface="Roboto" panose="02000000000000000000" pitchFamily="2" charset="0"/>
              </a:rPr>
              <a:t> </a:t>
            </a:r>
            <a:r>
              <a:rPr lang="en-US" sz="1200" dirty="0">
                <a:solidFill>
                  <a:schemeClr val="bg1"/>
                </a:solidFill>
                <a:latin typeface="Roboto" panose="02000000000000000000" pitchFamily="2" charset="0"/>
                <a:ea typeface="Roboto" panose="02000000000000000000" pitchFamily="2" charset="0"/>
              </a:rPr>
              <a:t>voters in the Basalt Regional Library District. The interviews were conducted from March 27</a:t>
            </a:r>
            <a:r>
              <a:rPr lang="en-US" sz="1200" baseline="30000" dirty="0">
                <a:solidFill>
                  <a:schemeClr val="bg1"/>
                </a:solidFill>
                <a:latin typeface="Roboto" panose="02000000000000000000" pitchFamily="2" charset="0"/>
                <a:ea typeface="Roboto" panose="02000000000000000000" pitchFamily="2" charset="0"/>
              </a:rPr>
              <a:t>th</a:t>
            </a:r>
            <a:r>
              <a:rPr lang="en-US" sz="1200" dirty="0">
                <a:solidFill>
                  <a:schemeClr val="bg1"/>
                </a:solidFill>
                <a:latin typeface="Roboto" panose="02000000000000000000" pitchFamily="2" charset="0"/>
                <a:ea typeface="Roboto" panose="02000000000000000000" pitchFamily="2" charset="0"/>
              </a:rPr>
              <a:t> through April 6</a:t>
            </a:r>
            <a:r>
              <a:rPr lang="en-US" sz="1200" baseline="30000" dirty="0">
                <a:solidFill>
                  <a:schemeClr val="bg1"/>
                </a:solidFill>
                <a:latin typeface="Roboto" panose="02000000000000000000" pitchFamily="2" charset="0"/>
                <a:ea typeface="Roboto" panose="02000000000000000000" pitchFamily="2" charset="0"/>
              </a:rPr>
              <a:t>th</a:t>
            </a:r>
            <a:r>
              <a:rPr lang="en-US" sz="1200" dirty="0">
                <a:solidFill>
                  <a:schemeClr val="bg1"/>
                </a:solidFill>
                <a:latin typeface="Roboto" panose="02000000000000000000" pitchFamily="2" charset="0"/>
                <a:ea typeface="Roboto" panose="02000000000000000000" pitchFamily="2" charset="0"/>
              </a:rPr>
              <a:t>, 2025.</a:t>
            </a:r>
          </a:p>
          <a:p>
            <a:pPr marL="57150">
              <a:lnSpc>
                <a:spcPct val="100000"/>
              </a:lnSpc>
              <a:spcAft>
                <a:spcPts val="600"/>
              </a:spcAft>
            </a:pPr>
            <a:r>
              <a:rPr lang="en-US" sz="1200" dirty="0">
                <a:solidFill>
                  <a:schemeClr val="bg1"/>
                </a:solidFill>
                <a:latin typeface="Roboto" panose="02000000000000000000" pitchFamily="2" charset="0"/>
                <a:ea typeface="Roboto" panose="02000000000000000000" pitchFamily="2" charset="0"/>
              </a:rPr>
              <a:t>The overall survey responses have a margin of error of ±4.36 % at the 95% confidence level. Population subgroups will have a higher margin of error than the overall sample.</a:t>
            </a:r>
          </a:p>
          <a:p>
            <a:pPr marL="57150">
              <a:lnSpc>
                <a:spcPct val="100000"/>
              </a:lnSpc>
              <a:spcAft>
                <a:spcPts val="600"/>
              </a:spcAft>
            </a:pPr>
            <a:r>
              <a:rPr lang="en-US" sz="1200" dirty="0">
                <a:solidFill>
                  <a:schemeClr val="bg1"/>
                </a:solidFill>
                <a:latin typeface="Roboto" panose="02000000000000000000" pitchFamily="2" charset="0"/>
                <a:ea typeface="Roboto" panose="02000000000000000000" pitchFamily="2" charset="0"/>
              </a:rPr>
              <a:t>The survey results are weighted to be representative of the voter turnout demographics of an odd-year election in the Basalt Regional Library District.</a:t>
            </a:r>
          </a:p>
          <a:p>
            <a:endParaRPr lang="en-US" dirty="0"/>
          </a:p>
        </p:txBody>
      </p:sp>
      <p:sp>
        <p:nvSpPr>
          <p:cNvPr id="4" name="Slide Number Placeholder 3"/>
          <p:cNvSpPr>
            <a:spLocks noGrp="1"/>
          </p:cNvSpPr>
          <p:nvPr>
            <p:ph type="sldNum" sz="quarter" idx="5"/>
          </p:nvPr>
        </p:nvSpPr>
        <p:spPr/>
        <p:txBody>
          <a:bodyPr/>
          <a:lstStyle/>
          <a:p>
            <a:fld id="{9D184390-F9D2-A549-9968-6EB774588C1C}" type="slidenum">
              <a:rPr lang="en-US" smtClean="0"/>
              <a:t>9</a:t>
            </a:fld>
            <a:endParaRPr lang="en-US"/>
          </a:p>
        </p:txBody>
      </p:sp>
    </p:spTree>
    <p:extLst>
      <p:ext uri="{BB962C8B-B14F-4D97-AF65-F5344CB8AC3E}">
        <p14:creationId xmlns:p14="http://schemas.microsoft.com/office/powerpoint/2010/main" val="9576307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effectLst/>
                <a:latin typeface="Roboto" panose="02000000000000000000" pitchFamily="2" charset="0"/>
                <a:ea typeface="Roboto" panose="02000000000000000000" pitchFamily="2" charset="0"/>
              </a:rPr>
              <a:t>Preference for Digital or Online Alternatives</a:t>
            </a:r>
            <a:r>
              <a:rPr lang="en-US" sz="1200" dirty="0">
                <a:effectLst/>
                <a:latin typeface="Roboto" panose="02000000000000000000" pitchFamily="2" charset="0"/>
                <a:ea typeface="Roboto" panose="02000000000000000000" pitchFamily="2" charset="0"/>
              </a:rPr>
              <a:t>: Many respondents mentioned they get their reading material digitally—through eBooks, Libby, newspapers, or online research—and find it more convenient than visiting the library. </a:t>
            </a:r>
          </a:p>
          <a:p>
            <a:endParaRPr lang="en-US" sz="1200" dirty="0">
              <a:latin typeface="Roboto" panose="02000000000000000000" pitchFamily="2" charset="0"/>
              <a:ea typeface="Roboto" panose="02000000000000000000" pitchFamily="2" charset="0"/>
            </a:endParaRPr>
          </a:p>
          <a:p>
            <a:r>
              <a:rPr lang="en-US" sz="1200" b="1" dirty="0">
                <a:effectLst/>
                <a:latin typeface="Roboto" panose="02000000000000000000" pitchFamily="2" charset="0"/>
                <a:ea typeface="Roboto" panose="02000000000000000000" pitchFamily="2" charset="0"/>
              </a:rPr>
              <a:t>Lack of Time or Habit</a:t>
            </a:r>
            <a:r>
              <a:rPr lang="en-US" sz="1200" dirty="0">
                <a:effectLst/>
                <a:latin typeface="Roboto" panose="02000000000000000000" pitchFamily="2" charset="0"/>
                <a:ea typeface="Roboto" panose="02000000000000000000" pitchFamily="2" charset="0"/>
              </a:rPr>
              <a:t>: Several people noted time constraints or simply not being in the habit of using the library. Even some who support libraries in principle said it just doesn’t occur to them to go. </a:t>
            </a:r>
          </a:p>
          <a:p>
            <a:endParaRPr lang="en-US" sz="1200" dirty="0">
              <a:latin typeface="Roboto" panose="02000000000000000000" pitchFamily="2" charset="0"/>
              <a:ea typeface="Roboto" panose="02000000000000000000" pitchFamily="2" charset="0"/>
            </a:endParaRPr>
          </a:p>
          <a:p>
            <a:r>
              <a:rPr lang="en-US" sz="1200" b="1" dirty="0">
                <a:effectLst/>
                <a:latin typeface="Roboto" panose="02000000000000000000" pitchFamily="2" charset="0"/>
                <a:ea typeface="Roboto" panose="02000000000000000000" pitchFamily="2" charset="0"/>
              </a:rPr>
              <a:t>No Perceived Need or Relevance</a:t>
            </a:r>
            <a:r>
              <a:rPr lang="en-US" sz="1200" dirty="0">
                <a:effectLst/>
                <a:latin typeface="Roboto" panose="02000000000000000000" pitchFamily="2" charset="0"/>
                <a:ea typeface="Roboto" panose="02000000000000000000" pitchFamily="2" charset="0"/>
              </a:rPr>
              <a:t>: Some respondents said they have no particular reason to use the library, don't consider themselves library users, or feel it doesn't offer anything they currently need. </a:t>
            </a:r>
            <a:endParaRPr lang="en-US" sz="1200" dirty="0">
              <a:latin typeface="Roboto" panose="02000000000000000000" pitchFamily="2" charset="0"/>
              <a:ea typeface="Roboto" panose="02000000000000000000" pitchFamily="2" charset="0"/>
            </a:endParaRPr>
          </a:p>
          <a:p>
            <a:endParaRPr lang="en-US" dirty="0"/>
          </a:p>
        </p:txBody>
      </p:sp>
      <p:sp>
        <p:nvSpPr>
          <p:cNvPr id="4" name="Slide Number Placeholder 3"/>
          <p:cNvSpPr>
            <a:spLocks noGrp="1"/>
          </p:cNvSpPr>
          <p:nvPr>
            <p:ph type="sldNum" sz="quarter" idx="5"/>
          </p:nvPr>
        </p:nvSpPr>
        <p:spPr/>
        <p:txBody>
          <a:bodyPr/>
          <a:lstStyle/>
          <a:p>
            <a:fld id="{9D184390-F9D2-A549-9968-6EB774588C1C}" type="slidenum">
              <a:rPr lang="en-US" smtClean="0"/>
              <a:t>13</a:t>
            </a:fld>
            <a:endParaRPr lang="en-US"/>
          </a:p>
        </p:txBody>
      </p:sp>
    </p:spTree>
    <p:extLst>
      <p:ext uri="{BB962C8B-B14F-4D97-AF65-F5344CB8AC3E}">
        <p14:creationId xmlns:p14="http://schemas.microsoft.com/office/powerpoint/2010/main" val="12445152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BE00B2-11C5-DF12-DE6B-BD74C594C2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F6B3EC-A858-47E1-560B-61376C1C17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298B3F-68E8-FC33-EE34-EE70344C0A17}"/>
              </a:ext>
            </a:extLst>
          </p:cNvPr>
          <p:cNvSpPr>
            <a:spLocks noGrp="1"/>
          </p:cNvSpPr>
          <p:nvPr>
            <p:ph type="body" idx="1"/>
          </p:nvPr>
        </p:nvSpPr>
        <p:spPr/>
        <p:txBody>
          <a:bodyPr/>
          <a:lstStyle/>
          <a:p>
            <a:r>
              <a:rPr lang="en-US" sz="1200" b="1" dirty="0">
                <a:effectLst/>
                <a:latin typeface="Roboto" panose="02000000000000000000" pitchFamily="2" charset="0"/>
              </a:rPr>
              <a:t>The Library as a Vital Community Resource; </a:t>
            </a:r>
            <a:r>
              <a:rPr lang="en-US" sz="1200" dirty="0">
                <a:effectLst/>
                <a:latin typeface="Roboto" panose="02000000000000000000" pitchFamily="2" charset="0"/>
              </a:rPr>
              <a:t>Many respondents view the library as the heart of the community—a safe, welcoming, and inclusive place that supports education, connection, and quality of life for people of all ages. </a:t>
            </a:r>
          </a:p>
          <a:p>
            <a:endParaRPr lang="en-US" sz="1200" b="1" dirty="0">
              <a:latin typeface="Roboto" panose="02000000000000000000" pitchFamily="2" charset="0"/>
            </a:endParaRPr>
          </a:p>
          <a:p>
            <a:r>
              <a:rPr lang="en-US" sz="1200" b="1" dirty="0">
                <a:latin typeface="Roboto" panose="02000000000000000000" pitchFamily="2" charset="0"/>
              </a:rPr>
              <a:t>Su</a:t>
            </a:r>
            <a:r>
              <a:rPr lang="en-US" sz="1200" b="1" dirty="0">
                <a:effectLst/>
                <a:latin typeface="Roboto" panose="02000000000000000000" pitchFamily="2" charset="0"/>
              </a:rPr>
              <a:t>pport for Public Access, Equity, and Inclusion: </a:t>
            </a:r>
            <a:r>
              <a:rPr lang="en-US" sz="1200" dirty="0">
                <a:effectLst/>
                <a:latin typeface="Roboto" panose="02000000000000000000" pitchFamily="2" charset="0"/>
              </a:rPr>
              <a:t>People deeply value that the library offers free access to knowledge, technology, and services—especially in a region marked by income disparity. People liked that the library is fair and open to everyone, no matter who they are. </a:t>
            </a:r>
          </a:p>
          <a:p>
            <a:endParaRPr lang="en-US" sz="1200" b="1" dirty="0">
              <a:effectLst/>
              <a:latin typeface="Roboto" panose="02000000000000000000" pitchFamily="2" charset="0"/>
            </a:endParaRPr>
          </a:p>
          <a:p>
            <a:r>
              <a:rPr lang="en-US" sz="1200" b="1" dirty="0">
                <a:effectLst/>
                <a:latin typeface="Roboto" panose="02000000000000000000" pitchFamily="2" charset="0"/>
              </a:rPr>
              <a:t>Desire to Maintain or Expand Services and Programs: </a:t>
            </a:r>
            <a:r>
              <a:rPr lang="en-US" sz="1200" dirty="0">
                <a:effectLst/>
                <a:latin typeface="Roboto" panose="02000000000000000000" pitchFamily="2" charset="0"/>
              </a:rPr>
              <a:t>There was strong support for preserving and even expanding current offerings—including children's programs, digital services, arts, music, and multilingual support. </a:t>
            </a:r>
            <a:endParaRPr lang="en-US" sz="1200" dirty="0"/>
          </a:p>
          <a:p>
            <a:endParaRPr lang="en-US" sz="1200" b="1" dirty="0">
              <a:effectLst/>
              <a:latin typeface="Roboto" panose="02000000000000000000" pitchFamily="2" charset="0"/>
            </a:endParaRPr>
          </a:p>
          <a:p>
            <a:r>
              <a:rPr lang="en-US" sz="1200" b="1" dirty="0">
                <a:effectLst/>
                <a:latin typeface="Roboto" panose="02000000000000000000" pitchFamily="2" charset="0"/>
              </a:rPr>
              <a:t>Support for Library Staff and Living Wages: </a:t>
            </a:r>
            <a:r>
              <a:rPr lang="en-US" sz="1200" dirty="0">
                <a:effectLst/>
                <a:latin typeface="Roboto" panose="02000000000000000000" pitchFamily="2" charset="0"/>
              </a:rPr>
              <a:t>Many respondents explicitly mentioned their support for raising staff salaries and ensuring library workers can afford to live in the area. </a:t>
            </a:r>
            <a:endParaRPr lang="en-US" sz="1200" dirty="0"/>
          </a:p>
          <a:p>
            <a:endParaRPr lang="en-US" dirty="0"/>
          </a:p>
        </p:txBody>
      </p:sp>
      <p:sp>
        <p:nvSpPr>
          <p:cNvPr id="4" name="Slide Number Placeholder 3">
            <a:extLst>
              <a:ext uri="{FF2B5EF4-FFF2-40B4-BE49-F238E27FC236}">
                <a16:creationId xmlns:a16="http://schemas.microsoft.com/office/drawing/2014/main" id="{02DE250B-EF7E-568F-D608-1017FC4C816C}"/>
              </a:ext>
            </a:extLst>
          </p:cNvPr>
          <p:cNvSpPr>
            <a:spLocks noGrp="1"/>
          </p:cNvSpPr>
          <p:nvPr>
            <p:ph type="sldNum" sz="quarter" idx="5"/>
          </p:nvPr>
        </p:nvSpPr>
        <p:spPr/>
        <p:txBody>
          <a:bodyPr/>
          <a:lstStyle/>
          <a:p>
            <a:fld id="{284EB69C-88D3-DF47-AA0D-D72F7E0D16DD}" type="slidenum">
              <a:rPr lang="en-US" smtClean="0"/>
              <a:t>34</a:t>
            </a:fld>
            <a:endParaRPr lang="en-US"/>
          </a:p>
        </p:txBody>
      </p:sp>
    </p:spTree>
    <p:extLst>
      <p:ext uri="{BB962C8B-B14F-4D97-AF65-F5344CB8AC3E}">
        <p14:creationId xmlns:p14="http://schemas.microsoft.com/office/powerpoint/2010/main" val="9308301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FED24A-BCDC-B823-7CDF-A3BD7BB823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D11144-BADF-623E-E25B-071334234A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C9539C-1E33-FFA8-63C5-B6271E7DB929}"/>
              </a:ext>
            </a:extLst>
          </p:cNvPr>
          <p:cNvSpPr>
            <a:spLocks noGrp="1"/>
          </p:cNvSpPr>
          <p:nvPr>
            <p:ph type="body" idx="1"/>
          </p:nvPr>
        </p:nvSpPr>
        <p:spPr/>
        <p:txBody>
          <a:bodyPr/>
          <a:lstStyle/>
          <a:p>
            <a:r>
              <a:rPr lang="en-US" sz="1200" b="1" dirty="0">
                <a:effectLst/>
                <a:latin typeface="Roboto" panose="02000000000000000000" pitchFamily="2" charset="0"/>
                <a:ea typeface="Roboto" panose="02000000000000000000" pitchFamily="2" charset="0"/>
              </a:rPr>
              <a:t>Concern About High Property Taxes</a:t>
            </a:r>
            <a:r>
              <a:rPr lang="en-US" sz="1200" dirty="0">
                <a:effectLst/>
                <a:latin typeface="Roboto" panose="02000000000000000000" pitchFamily="2" charset="0"/>
                <a:ea typeface="Roboto" panose="02000000000000000000" pitchFamily="2" charset="0"/>
              </a:rPr>
              <a:t>: Many people said their property taxes have already </a:t>
            </a:r>
            <a:r>
              <a:rPr lang="en-US" sz="1200" dirty="0">
                <a:latin typeface="Roboto" panose="02000000000000000000" pitchFamily="2" charset="0"/>
                <a:ea typeface="Roboto" panose="02000000000000000000" pitchFamily="2" charset="0"/>
              </a:rPr>
              <a:t>risen significantly—some reported </a:t>
            </a:r>
            <a:r>
              <a:rPr lang="en-US" sz="1200" dirty="0">
                <a:effectLst/>
                <a:latin typeface="Roboto" panose="02000000000000000000" pitchFamily="2" charset="0"/>
                <a:ea typeface="Roboto" panose="02000000000000000000" pitchFamily="2" charset="0"/>
              </a:rPr>
              <a:t>increases of 100% or more. They feel overwhelmed and believe now is not the time </a:t>
            </a:r>
            <a:r>
              <a:rPr lang="en-US" sz="1200" dirty="0">
                <a:latin typeface="Roboto" panose="02000000000000000000" pitchFamily="2" charset="0"/>
                <a:ea typeface="Roboto" panose="02000000000000000000" pitchFamily="2" charset="0"/>
              </a:rPr>
              <a:t>to incur additional costs, even if the tax is only </a:t>
            </a:r>
            <a:r>
              <a:rPr lang="en-US" sz="1200" dirty="0">
                <a:effectLst/>
                <a:latin typeface="Roboto" panose="02000000000000000000" pitchFamily="2" charset="0"/>
                <a:ea typeface="Roboto" panose="02000000000000000000" pitchFamily="2" charset="0"/>
              </a:rPr>
              <a:t>being extended. </a:t>
            </a:r>
          </a:p>
          <a:p>
            <a:endParaRPr lang="en-US" sz="1200" dirty="0">
              <a:latin typeface="Roboto" panose="02000000000000000000" pitchFamily="2" charset="0"/>
              <a:ea typeface="Roboto" panose="02000000000000000000" pitchFamily="2" charset="0"/>
            </a:endParaRPr>
          </a:p>
          <a:p>
            <a:r>
              <a:rPr lang="en-US" sz="1200" b="1" dirty="0">
                <a:effectLst/>
                <a:latin typeface="Roboto" panose="02000000000000000000" pitchFamily="2" charset="0"/>
                <a:ea typeface="Roboto" panose="02000000000000000000" pitchFamily="2" charset="0"/>
              </a:rPr>
              <a:t>Frustration About the “Temporary” Tax Becoming Permanent</a:t>
            </a:r>
            <a:r>
              <a:rPr lang="en-US" sz="1200" dirty="0">
                <a:effectLst/>
                <a:latin typeface="Roboto" panose="02000000000000000000" pitchFamily="2" charset="0"/>
                <a:ea typeface="Roboto" panose="02000000000000000000" pitchFamily="2" charset="0"/>
              </a:rPr>
              <a:t>: Several residents feel misled because the original tax was supposed to be temporary. They’re upset that it’s now being proposed as permanent. </a:t>
            </a:r>
          </a:p>
          <a:p>
            <a:endParaRPr lang="en-US" sz="1200" dirty="0">
              <a:latin typeface="Roboto" panose="02000000000000000000" pitchFamily="2" charset="0"/>
              <a:ea typeface="Roboto" panose="02000000000000000000" pitchFamily="2" charset="0"/>
            </a:endParaRPr>
          </a:p>
          <a:p>
            <a:r>
              <a:rPr lang="en-US" sz="1200" b="1" dirty="0">
                <a:effectLst/>
                <a:latin typeface="Roboto" panose="02000000000000000000" pitchFamily="2" charset="0"/>
                <a:ea typeface="Roboto" panose="02000000000000000000" pitchFamily="2" charset="0"/>
              </a:rPr>
              <a:t>Lack of Transparency or Specifics in the Proposal</a:t>
            </a:r>
            <a:r>
              <a:rPr lang="en-US" sz="1200" dirty="0">
                <a:effectLst/>
                <a:latin typeface="Roboto" panose="02000000000000000000" pitchFamily="2" charset="0"/>
                <a:ea typeface="Roboto" panose="02000000000000000000" pitchFamily="2" charset="0"/>
              </a:rPr>
              <a:t>: Some said the ballot language is too vague or confusing. They want more detail about how the money will be used, how much is needed, and a clear financial plan. </a:t>
            </a:r>
            <a:endParaRPr lang="en-US" sz="1200" dirty="0">
              <a:latin typeface="Roboto" panose="02000000000000000000" pitchFamily="2" charset="0"/>
              <a:ea typeface="Roboto" panose="02000000000000000000" pitchFamily="2" charset="0"/>
            </a:endParaRPr>
          </a:p>
          <a:p>
            <a:endParaRPr lang="en-US" dirty="0"/>
          </a:p>
        </p:txBody>
      </p:sp>
      <p:sp>
        <p:nvSpPr>
          <p:cNvPr id="4" name="Slide Number Placeholder 3">
            <a:extLst>
              <a:ext uri="{FF2B5EF4-FFF2-40B4-BE49-F238E27FC236}">
                <a16:creationId xmlns:a16="http://schemas.microsoft.com/office/drawing/2014/main" id="{C4F53D62-56C4-7AD1-C05C-02D92ADC927D}"/>
              </a:ext>
            </a:extLst>
          </p:cNvPr>
          <p:cNvSpPr>
            <a:spLocks noGrp="1"/>
          </p:cNvSpPr>
          <p:nvPr>
            <p:ph type="sldNum" sz="quarter" idx="5"/>
          </p:nvPr>
        </p:nvSpPr>
        <p:spPr/>
        <p:txBody>
          <a:bodyPr/>
          <a:lstStyle/>
          <a:p>
            <a:fld id="{284EB69C-88D3-DF47-AA0D-D72F7E0D16DD}" type="slidenum">
              <a:rPr lang="en-US" smtClean="0"/>
              <a:t>35</a:t>
            </a:fld>
            <a:endParaRPr lang="en-US"/>
          </a:p>
        </p:txBody>
      </p:sp>
    </p:spTree>
    <p:extLst>
      <p:ext uri="{BB962C8B-B14F-4D97-AF65-F5344CB8AC3E}">
        <p14:creationId xmlns:p14="http://schemas.microsoft.com/office/powerpoint/2010/main" val="34870122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EABE02E-6D8D-C244-8D81-A9F72476CE45}" type="datetime1">
              <a:rPr lang="en-US" smtClean="0"/>
              <a:t>8/13/26</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r>
              <a:rPr lang="en-US"/>
              <a:t>Cortez Fire Protection District Ballot Measure Survey, May 2023, 580n, +/- 3.97% MoE</a:t>
            </a:r>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smtClean="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78943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9AF287-27C5-D649-97AD-07ABEF3485CD}" type="datetime1">
              <a:rPr lang="en-US" smtClean="0"/>
              <a:t>8/13/26</a:t>
            </a:fld>
            <a:endParaRPr lang="en-US" dirty="0"/>
          </a:p>
        </p:txBody>
      </p:sp>
      <p:sp>
        <p:nvSpPr>
          <p:cNvPr id="5" name="Footer Placeholder 4"/>
          <p:cNvSpPr>
            <a:spLocks noGrp="1"/>
          </p:cNvSpPr>
          <p:nvPr>
            <p:ph type="ftr" sz="quarter" idx="11"/>
          </p:nvPr>
        </p:nvSpPr>
        <p:spPr/>
        <p:txBody>
          <a:bodyPr/>
          <a:lstStyle/>
          <a:p>
            <a:r>
              <a:rPr lang="en-US"/>
              <a:t>Cortez Fire Protection District Ballot Measure Survey, May 2023, 580n, +/- 3.97% MoE</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131344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E0D0B49-9CBD-9B49-957D-6E7504F80BBD}" type="datetime1">
              <a:rPr lang="en-US" smtClean="0"/>
              <a:t>8/13/26</a:t>
            </a:fld>
            <a:endParaRPr lang="en-US" dirty="0"/>
          </a:p>
        </p:txBody>
      </p:sp>
      <p:sp>
        <p:nvSpPr>
          <p:cNvPr id="5" name="Footer Placeholder 4"/>
          <p:cNvSpPr>
            <a:spLocks noGrp="1"/>
          </p:cNvSpPr>
          <p:nvPr>
            <p:ph type="ftr" sz="quarter" idx="11"/>
          </p:nvPr>
        </p:nvSpPr>
        <p:spPr/>
        <p:txBody>
          <a:bodyPr/>
          <a:lstStyle/>
          <a:p>
            <a:r>
              <a:rPr lang="en-US"/>
              <a:t>Cortez Fire Protection District Ballot Measure Survey, May 2023, 580n, +/- 3.97% MoE</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3718147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CC81CEB-2C74-8B44-A8B3-97AC2864D750}" type="datetime1">
              <a:rPr lang="en-US" smtClean="0"/>
              <a:t>8/13/26</a:t>
            </a:fld>
            <a:endParaRPr lang="en-US" dirty="0"/>
          </a:p>
        </p:txBody>
      </p:sp>
      <p:sp>
        <p:nvSpPr>
          <p:cNvPr id="5" name="Footer Placeholder 4"/>
          <p:cNvSpPr>
            <a:spLocks noGrp="1"/>
          </p:cNvSpPr>
          <p:nvPr>
            <p:ph type="ftr" sz="quarter" idx="11"/>
          </p:nvPr>
        </p:nvSpPr>
        <p:spPr/>
        <p:txBody>
          <a:bodyPr/>
          <a:lstStyle/>
          <a:p>
            <a:r>
              <a:rPr lang="en-US"/>
              <a:t>Cortez Fire Protection District Ballot Measure Survey, May 2023, 580n, +/- 3.97% MoE</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107852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4882BF-098F-7B48-A633-8C2369414ED3}" type="datetime1">
              <a:rPr lang="en-US" smtClean="0"/>
              <a:t>8/13/26</a:t>
            </a:fld>
            <a:endParaRPr lang="en-US" dirty="0"/>
          </a:p>
        </p:txBody>
      </p:sp>
      <p:sp>
        <p:nvSpPr>
          <p:cNvPr id="5" name="Footer Placeholder 4"/>
          <p:cNvSpPr>
            <a:spLocks noGrp="1"/>
          </p:cNvSpPr>
          <p:nvPr>
            <p:ph type="ftr" sz="quarter" idx="11"/>
          </p:nvPr>
        </p:nvSpPr>
        <p:spPr/>
        <p:txBody>
          <a:bodyPr/>
          <a:lstStyle/>
          <a:p>
            <a:r>
              <a:rPr lang="en-US"/>
              <a:t>Cortez Fire Protection District Ballot Measure Survey, May 2023, 580n, +/- 3.97% MoE</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214036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AFF961B-F8F4-1947-82CE-34D1FF60AF98}" type="datetime1">
              <a:rPr lang="en-US" smtClean="0"/>
              <a:t>8/13/26</a:t>
            </a:fld>
            <a:endParaRPr lang="en-US" dirty="0"/>
          </a:p>
        </p:txBody>
      </p:sp>
      <p:sp>
        <p:nvSpPr>
          <p:cNvPr id="6" name="Footer Placeholder 5"/>
          <p:cNvSpPr>
            <a:spLocks noGrp="1"/>
          </p:cNvSpPr>
          <p:nvPr>
            <p:ph type="ftr" sz="quarter" idx="11"/>
          </p:nvPr>
        </p:nvSpPr>
        <p:spPr/>
        <p:txBody>
          <a:bodyPr/>
          <a:lstStyle/>
          <a:p>
            <a:r>
              <a:rPr lang="en-US"/>
              <a:t>Cortez Fire Protection District Ballot Measure Survey, May 2023, 580n, +/- 3.97% MoE</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342247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BC2C221-59DA-AB41-A41B-218B21DAB724}" type="datetime1">
              <a:rPr lang="en-US" smtClean="0"/>
              <a:t>8/13/26</a:t>
            </a:fld>
            <a:endParaRPr lang="en-US" dirty="0"/>
          </a:p>
        </p:txBody>
      </p:sp>
      <p:sp>
        <p:nvSpPr>
          <p:cNvPr id="8" name="Footer Placeholder 7"/>
          <p:cNvSpPr>
            <a:spLocks noGrp="1"/>
          </p:cNvSpPr>
          <p:nvPr>
            <p:ph type="ftr" sz="quarter" idx="11"/>
          </p:nvPr>
        </p:nvSpPr>
        <p:spPr/>
        <p:txBody>
          <a:bodyPr/>
          <a:lstStyle/>
          <a:p>
            <a:r>
              <a:rPr lang="en-US"/>
              <a:t>Cortez Fire Protection District Ballot Measure Survey, May 2023, 580n, +/- 3.97% MoE</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26908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807DBB-B1B2-5F4C-B45A-8CED04B08B24}" type="datetime1">
              <a:rPr lang="en-US" smtClean="0"/>
              <a:t>8/13/26</a:t>
            </a:fld>
            <a:endParaRPr lang="en-US" dirty="0"/>
          </a:p>
        </p:txBody>
      </p:sp>
      <p:sp>
        <p:nvSpPr>
          <p:cNvPr id="4" name="Footer Placeholder 3"/>
          <p:cNvSpPr>
            <a:spLocks noGrp="1"/>
          </p:cNvSpPr>
          <p:nvPr>
            <p:ph type="ftr" sz="quarter" idx="11"/>
          </p:nvPr>
        </p:nvSpPr>
        <p:spPr/>
        <p:txBody>
          <a:bodyPr/>
          <a:lstStyle/>
          <a:p>
            <a:r>
              <a:rPr lang="en-US"/>
              <a:t>Cortez Fire Protection District Ballot Measure Survey, May 2023, 580n, +/- 3.97% MoE</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390529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FD047D-0A82-CF4F-A41D-931630E61B50}" type="datetime1">
              <a:rPr lang="en-US" smtClean="0"/>
              <a:t>8/13/26</a:t>
            </a:fld>
            <a:endParaRPr lang="en-US" dirty="0"/>
          </a:p>
        </p:txBody>
      </p:sp>
      <p:sp>
        <p:nvSpPr>
          <p:cNvPr id="3" name="Footer Placeholder 2"/>
          <p:cNvSpPr>
            <a:spLocks noGrp="1"/>
          </p:cNvSpPr>
          <p:nvPr>
            <p:ph type="ftr" sz="quarter" idx="11"/>
          </p:nvPr>
        </p:nvSpPr>
        <p:spPr/>
        <p:txBody>
          <a:bodyPr/>
          <a:lstStyle/>
          <a:p>
            <a:r>
              <a:rPr lang="en-US"/>
              <a:t>Cortez Fire Protection District Ballot Measure Survey, May 2023, 580n, +/- 3.97% MoE</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920066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A4DB693-6855-2146-BBEF-D9BB408AE99D}" type="datetime1">
              <a:rPr lang="en-US" smtClean="0"/>
              <a:t>8/13/26</a:t>
            </a:fld>
            <a:endParaRPr lang="en-US" dirty="0"/>
          </a:p>
        </p:txBody>
      </p:sp>
      <p:sp>
        <p:nvSpPr>
          <p:cNvPr id="6" name="Footer Placeholder 5"/>
          <p:cNvSpPr>
            <a:spLocks noGrp="1"/>
          </p:cNvSpPr>
          <p:nvPr>
            <p:ph type="ftr" sz="quarter" idx="11"/>
          </p:nvPr>
        </p:nvSpPr>
        <p:spPr/>
        <p:txBody>
          <a:bodyPr/>
          <a:lstStyle/>
          <a:p>
            <a:r>
              <a:rPr lang="en-US"/>
              <a:t>Cortez Fire Protection District Ballot Measure Survey, May 2023, 580n, +/- 3.97% MoE</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335778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5EDD85D6-AF85-C544-B8BA-A8620FA69082}" type="datetime1">
              <a:rPr lang="en-US" smtClean="0"/>
              <a:t>8/13/26</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r>
              <a:rPr lang="en-US"/>
              <a:t>Cortez Fire Protection District Ballot Measure Survey, May 2023, 580n, +/- 3.97% MoE</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045965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7" name="Picture 6"/>
          <p:cNvPicPr>
            <a:picLocks noChangeAspect="1"/>
          </p:cNvPicPr>
          <p:nvPr/>
        </p:nvPicPr>
        <p:blipFill rotWithShape="1">
          <a:blip r:embed="rId13" cstate="hqprint">
            <a:extLst>
              <a:ext uri="{28A0092B-C50C-407E-A947-70E740481C1C}">
                <a14:useLocalDpi xmlns:a14="http://schemas.microsoft.com/office/drawing/2010/main"/>
              </a:ext>
            </a:extLst>
          </a:blip>
          <a:srcRect b="-1562"/>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972B72F1-1CF4-6145-8274-2FF759E5B020}" type="datetime1">
              <a:rPr lang="en-US" smtClean="0"/>
              <a:t>8/13/26</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en-US"/>
              <a:t>Cortez Fire Protection District Ballot Measure Survey, May 2023, 580n, +/- 3.97% MoE</a:t>
            </a:r>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smtClean="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6633373"/>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sldNum="0" hdr="0" dt="0"/>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8.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9.xml"/><Relationship Id="rId4" Type="http://schemas.openxmlformats.org/officeDocument/2006/relationships/image" Target="../media/image11.jp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1.xml"/><Relationship Id="rId1" Type="http://schemas.openxmlformats.org/officeDocument/2006/relationships/slideLayout" Target="../slideLayouts/slideLayout7.xml"/><Relationship Id="rId4" Type="http://schemas.openxmlformats.org/officeDocument/2006/relationships/chart" Target="../charts/chart2.xml"/></Relationships>
</file>

<file path=ppt/slides/_rels/slide1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2.png"/><Relationship Id="rId4" Type="http://schemas.openxmlformats.org/officeDocument/2006/relationships/chart" Target="../charts/chart8.xml"/></Relationships>
</file>

<file path=ppt/slides/_rels/slide16.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chart" Target="../charts/chart11.xml"/></Relationships>
</file>

<file path=ppt/slides/_rels/slide17.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chart" Target="../charts/chart12.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chart" Target="../charts/chart14.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9.xml"/><Relationship Id="rId4" Type="http://schemas.openxmlformats.org/officeDocument/2006/relationships/image" Target="../media/image11.jp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9.xml"/><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9.xml"/><Relationship Id="rId4" Type="http://schemas.openxmlformats.org/officeDocument/2006/relationships/image" Target="../media/image7.jp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jp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chart" Target="../charts/chart15.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chart" Target="../charts/chart17.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9.xml"/><Relationship Id="rId4" Type="http://schemas.openxmlformats.org/officeDocument/2006/relationships/image" Target="../media/image11.jp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9.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18.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19.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20.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21.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9.xml"/><Relationship Id="rId4" Type="http://schemas.openxmlformats.org/officeDocument/2006/relationships/image" Target="../media/image7.jpg"/></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9.xml"/><Relationship Id="rId4" Type="http://schemas.openxmlformats.org/officeDocument/2006/relationships/image" Target="../media/image11.jpg"/></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jp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chart" Target="../charts/chart22.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2.png"/><Relationship Id="rId4" Type="http://schemas.openxmlformats.org/officeDocument/2006/relationships/chart" Target="../charts/chart24.xml"/></Relationships>
</file>

<file path=ppt/slides/_rels/slide33.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chart" Target="../charts/chart25.xml"/><Relationship Id="rId1" Type="http://schemas.openxmlformats.org/officeDocument/2006/relationships/slideLayout" Target="../slideLayouts/slideLayout5.xml"/><Relationship Id="rId5" Type="http://schemas.openxmlformats.org/officeDocument/2006/relationships/image" Target="../media/image14.png"/><Relationship Id="rId4" Type="http://schemas.openxmlformats.org/officeDocument/2006/relationships/image" Target="../media/image16.pn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9.xml"/><Relationship Id="rId4" Type="http://schemas.openxmlformats.org/officeDocument/2006/relationships/image" Target="../media/image7.jpg"/></Relationships>
</file>

<file path=ppt/slides/_rels/slide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9.xml"/><Relationship Id="rId4" Type="http://schemas.openxmlformats.org/officeDocument/2006/relationships/image" Target="../media/image7.jpg"/></Relationships>
</file>

<file path=ppt/slides/_rels/slide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9.xml"/><Relationship Id="rId4" Type="http://schemas.openxmlformats.org/officeDocument/2006/relationships/image" Target="../media/image7.jp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9.xm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9.xml"/><Relationship Id="rId4" Type="http://schemas.openxmlformats.org/officeDocument/2006/relationships/image" Target="../media/image7.jpg"/></Relationships>
</file>

<file path=ppt/slides/_rels/slide4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9.xml"/><Relationship Id="rId5" Type="http://schemas.openxmlformats.org/officeDocument/2006/relationships/image" Target="../media/image7.jp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9.xml"/><Relationship Id="rId4" Type="http://schemas.openxmlformats.org/officeDocument/2006/relationships/image" Target="../media/image11.jpg"/></Relationships>
</file>

<file path=ppt/slides/_rels/slide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9.xml"/><Relationship Id="rId5" Type="http://schemas.openxmlformats.org/officeDocument/2006/relationships/image" Target="../media/image13.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2918D84-9DAC-2D3B-29F8-537717C60F87}"/>
              </a:ext>
            </a:extLst>
          </p:cNvPr>
          <p:cNvSpPr txBox="1"/>
          <p:nvPr/>
        </p:nvSpPr>
        <p:spPr>
          <a:xfrm>
            <a:off x="5153891" y="536994"/>
            <a:ext cx="6546272" cy="3153951"/>
          </a:xfrm>
          <a:prstGeom prst="rect">
            <a:avLst/>
          </a:prstGeom>
        </p:spPr>
        <p:txBody>
          <a:bodyPr vert="horz" lIns="91440" tIns="45720" rIns="91440" bIns="0" rtlCol="0" anchor="ctr">
            <a:noAutofit/>
          </a:bodyPr>
          <a:lstStyle/>
          <a:p>
            <a:pPr algn="ctr" defTabSz="914400">
              <a:spcBef>
                <a:spcPct val="0"/>
              </a:spcBef>
              <a:spcAft>
                <a:spcPts val="600"/>
              </a:spcAft>
            </a:pPr>
            <a:r>
              <a:rPr lang="en-US" sz="4600" dirty="0">
                <a:latin typeface="Roboto" panose="02000000000000000000" pitchFamily="2" charset="0"/>
                <a:ea typeface="Roboto" panose="02000000000000000000" pitchFamily="2" charset="0"/>
                <a:cs typeface="+mj-cs"/>
              </a:rPr>
              <a:t>Going to the Voters for Funding: </a:t>
            </a:r>
            <a:br>
              <a:rPr lang="en-US" sz="4600" dirty="0">
                <a:latin typeface="Roboto" panose="02000000000000000000" pitchFamily="2" charset="0"/>
                <a:ea typeface="Roboto" panose="02000000000000000000" pitchFamily="2" charset="0"/>
                <a:cs typeface="+mj-cs"/>
              </a:rPr>
            </a:br>
            <a:r>
              <a:rPr lang="en-US" sz="4000" dirty="0">
                <a:latin typeface="Roboto" panose="02000000000000000000" pitchFamily="2" charset="0"/>
                <a:ea typeface="Roboto" panose="02000000000000000000" pitchFamily="2" charset="0"/>
                <a:cs typeface="+mj-cs"/>
              </a:rPr>
              <a:t>How the Basalt Library Won a Ballot Measure in 2025</a:t>
            </a:r>
            <a:endParaRPr lang="en-US" sz="4600" dirty="0">
              <a:latin typeface="Roboto" panose="02000000000000000000" pitchFamily="2" charset="0"/>
              <a:ea typeface="Roboto" panose="02000000000000000000" pitchFamily="2" charset="0"/>
              <a:cs typeface="+mj-cs"/>
            </a:endParaRPr>
          </a:p>
        </p:txBody>
      </p:sp>
      <p:pic>
        <p:nvPicPr>
          <p:cNvPr id="20" name="Picture 19">
            <a:extLst>
              <a:ext uri="{FF2B5EF4-FFF2-40B4-BE49-F238E27FC236}">
                <a16:creationId xmlns:a16="http://schemas.microsoft.com/office/drawing/2014/main" id="{16FE11C7-20C9-0288-990A-2637575FC708}"/>
              </a:ext>
            </a:extLst>
          </p:cNvPr>
          <p:cNvPicPr>
            <a:picLocks noChangeAspect="1"/>
          </p:cNvPicPr>
          <p:nvPr/>
        </p:nvPicPr>
        <p:blipFill>
          <a:blip r:embed="rId3"/>
          <a:srcRect/>
          <a:stretch/>
        </p:blipFill>
        <p:spPr>
          <a:xfrm>
            <a:off x="690436" y="2738066"/>
            <a:ext cx="3757618" cy="1665877"/>
          </a:xfrm>
          <a:prstGeom prst="rect">
            <a:avLst/>
          </a:prstGeom>
          <a:solidFill>
            <a:srgbClr val="FFFFFF">
              <a:shade val="85000"/>
            </a:srgbClr>
          </a:solidFill>
          <a:ln w="127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cxnSp>
        <p:nvCxnSpPr>
          <p:cNvPr id="4" name="Straight Connector 3">
            <a:extLst>
              <a:ext uri="{FF2B5EF4-FFF2-40B4-BE49-F238E27FC236}">
                <a16:creationId xmlns:a16="http://schemas.microsoft.com/office/drawing/2014/main" id="{8D0D3D63-CCF8-D869-945C-CF15A8CA6076}"/>
              </a:ext>
            </a:extLst>
          </p:cNvPr>
          <p:cNvCxnSpPr>
            <a:cxnSpLocks/>
          </p:cNvCxnSpPr>
          <p:nvPr/>
        </p:nvCxnSpPr>
        <p:spPr>
          <a:xfrm>
            <a:off x="5684033" y="4173994"/>
            <a:ext cx="5870449"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291C6EC2-FD8D-4FC8-3D8E-9376719E799C}"/>
              </a:ext>
            </a:extLst>
          </p:cNvPr>
          <p:cNvPicPr>
            <a:picLocks noChangeAspect="1"/>
          </p:cNvPicPr>
          <p:nvPr/>
        </p:nvPicPr>
        <p:blipFill>
          <a:blip r:embed="rId4"/>
          <a:stretch>
            <a:fillRect/>
          </a:stretch>
        </p:blipFill>
        <p:spPr>
          <a:xfrm>
            <a:off x="337477" y="4908636"/>
            <a:ext cx="4463535" cy="1187300"/>
          </a:xfrm>
          <a:prstGeom prst="rect">
            <a:avLst/>
          </a:prstGeom>
          <a:solidFill>
            <a:srgbClr val="FFFFFF">
              <a:shade val="85000"/>
            </a:srgbClr>
          </a:solidFill>
          <a:ln w="285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TextBox 8">
            <a:extLst>
              <a:ext uri="{FF2B5EF4-FFF2-40B4-BE49-F238E27FC236}">
                <a16:creationId xmlns:a16="http://schemas.microsoft.com/office/drawing/2014/main" id="{B7A6EBB9-787A-EF68-151B-134EFB0DB075}"/>
              </a:ext>
            </a:extLst>
          </p:cNvPr>
          <p:cNvSpPr txBox="1"/>
          <p:nvPr/>
        </p:nvSpPr>
        <p:spPr>
          <a:xfrm>
            <a:off x="5237016" y="4314987"/>
            <a:ext cx="6764482" cy="1187299"/>
          </a:xfrm>
          <a:prstGeom prst="rect">
            <a:avLst/>
          </a:prstGeom>
        </p:spPr>
        <p:txBody>
          <a:bodyPr vert="horz" lIns="91440" tIns="45720" rIns="91440" bIns="0" rtlCol="0" anchor="ctr">
            <a:noAutofit/>
          </a:bodyPr>
          <a:lstStyle/>
          <a:p>
            <a:pPr algn="ctr" defTabSz="914400">
              <a:spcBef>
                <a:spcPct val="0"/>
              </a:spcBef>
            </a:pPr>
            <a:r>
              <a:rPr lang="en-US" sz="3000" dirty="0">
                <a:latin typeface="Roboto" panose="02000000000000000000" pitchFamily="2" charset="0"/>
                <a:ea typeface="Roboto" panose="02000000000000000000" pitchFamily="2" charset="0"/>
                <a:cs typeface="+mj-cs"/>
              </a:rPr>
              <a:t>Amy Shipley, Basalt Regional Library</a:t>
            </a:r>
          </a:p>
          <a:p>
            <a:pPr algn="ctr" defTabSz="914400">
              <a:spcBef>
                <a:spcPct val="0"/>
              </a:spcBef>
            </a:pPr>
            <a:r>
              <a:rPr lang="en-US" sz="3000" dirty="0">
                <a:latin typeface="Roboto" panose="02000000000000000000" pitchFamily="2" charset="0"/>
                <a:ea typeface="Roboto" panose="02000000000000000000" pitchFamily="2" charset="0"/>
                <a:cs typeface="+mj-cs"/>
              </a:rPr>
              <a:t>David Flaherty, Magellan Strategies</a:t>
            </a:r>
          </a:p>
        </p:txBody>
      </p:sp>
      <p:pic>
        <p:nvPicPr>
          <p:cNvPr id="12" name="Picture 11">
            <a:extLst>
              <a:ext uri="{FF2B5EF4-FFF2-40B4-BE49-F238E27FC236}">
                <a16:creationId xmlns:a16="http://schemas.microsoft.com/office/drawing/2014/main" id="{9E13B0CE-D303-B028-13E4-4325996CDEA2}"/>
              </a:ext>
            </a:extLst>
          </p:cNvPr>
          <p:cNvPicPr>
            <a:picLocks noChangeAspect="1"/>
          </p:cNvPicPr>
          <p:nvPr/>
        </p:nvPicPr>
        <p:blipFill>
          <a:blip r:embed="rId5"/>
          <a:stretch>
            <a:fillRect/>
          </a:stretch>
        </p:blipFill>
        <p:spPr>
          <a:xfrm>
            <a:off x="666957" y="536994"/>
            <a:ext cx="3804576" cy="1789899"/>
          </a:xfrm>
          <a:prstGeom prst="rect">
            <a:avLst/>
          </a:prstGeom>
          <a:solidFill>
            <a:srgbClr val="FFFFFF">
              <a:shade val="85000"/>
            </a:srgbClr>
          </a:solidFill>
          <a:ln w="285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TextBox 12">
            <a:extLst>
              <a:ext uri="{FF2B5EF4-FFF2-40B4-BE49-F238E27FC236}">
                <a16:creationId xmlns:a16="http://schemas.microsoft.com/office/drawing/2014/main" id="{45814842-7D2B-589E-A58F-462AAA641972}"/>
              </a:ext>
            </a:extLst>
          </p:cNvPr>
          <p:cNvSpPr txBox="1"/>
          <p:nvPr/>
        </p:nvSpPr>
        <p:spPr>
          <a:xfrm>
            <a:off x="6362700" y="5502286"/>
            <a:ext cx="4329546" cy="787549"/>
          </a:xfrm>
          <a:prstGeom prst="rect">
            <a:avLst/>
          </a:prstGeom>
        </p:spPr>
        <p:txBody>
          <a:bodyPr vert="horz" lIns="91440" tIns="45720" rIns="91440" bIns="0" rtlCol="0" anchor="ctr">
            <a:noAutofit/>
          </a:bodyPr>
          <a:lstStyle/>
          <a:p>
            <a:pPr algn="ctr" defTabSz="914400">
              <a:spcBef>
                <a:spcPct val="0"/>
              </a:spcBef>
            </a:pPr>
            <a:r>
              <a:rPr lang="en-US" sz="2800" dirty="0">
                <a:latin typeface="Roboto" panose="02000000000000000000" pitchFamily="2" charset="0"/>
                <a:ea typeface="Roboto" panose="02000000000000000000" pitchFamily="2" charset="0"/>
                <a:cs typeface="+mj-cs"/>
              </a:rPr>
              <a:t>September 9</a:t>
            </a:r>
            <a:r>
              <a:rPr lang="en-US" sz="2800" baseline="30000" dirty="0">
                <a:latin typeface="Roboto" panose="02000000000000000000" pitchFamily="2" charset="0"/>
                <a:ea typeface="Roboto" panose="02000000000000000000" pitchFamily="2" charset="0"/>
                <a:cs typeface="+mj-cs"/>
              </a:rPr>
              <a:t>th</a:t>
            </a:r>
            <a:r>
              <a:rPr lang="en-US" sz="2800" dirty="0">
                <a:latin typeface="Roboto" panose="02000000000000000000" pitchFamily="2" charset="0"/>
                <a:ea typeface="Roboto" panose="02000000000000000000" pitchFamily="2" charset="0"/>
                <a:cs typeface="+mj-cs"/>
              </a:rPr>
              <a:t>, 2026</a:t>
            </a:r>
          </a:p>
        </p:txBody>
      </p:sp>
    </p:spTree>
    <p:extLst>
      <p:ext uri="{BB962C8B-B14F-4D97-AF65-F5344CB8AC3E}">
        <p14:creationId xmlns:p14="http://schemas.microsoft.com/office/powerpoint/2010/main" val="1492154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9FF2A73-16C9-938E-C14C-817DF585E067}"/>
            </a:ext>
          </a:extLst>
        </p:cNvPr>
        <p:cNvGrpSpPr/>
        <p:nvPr/>
      </p:nvGrpSpPr>
      <p:grpSpPr>
        <a:xfrm>
          <a:off x="0" y="0"/>
          <a:ext cx="0" cy="0"/>
          <a:chOff x="0" y="0"/>
          <a:chExt cx="0" cy="0"/>
        </a:xfrm>
      </p:grpSpPr>
      <p:sp>
        <p:nvSpPr>
          <p:cNvPr id="2" name="Title 3">
            <a:extLst>
              <a:ext uri="{FF2B5EF4-FFF2-40B4-BE49-F238E27FC236}">
                <a16:creationId xmlns:a16="http://schemas.microsoft.com/office/drawing/2014/main" id="{10032981-67F3-79D5-65EA-F0C483137642}"/>
              </a:ext>
            </a:extLst>
          </p:cNvPr>
          <p:cNvSpPr txBox="1">
            <a:spLocks/>
          </p:cNvSpPr>
          <p:nvPr/>
        </p:nvSpPr>
        <p:spPr>
          <a:xfrm>
            <a:off x="531669" y="292786"/>
            <a:ext cx="11128662" cy="1077948"/>
          </a:xfrm>
          <a:prstGeom prst="rect">
            <a:avLst/>
          </a:prstGeom>
        </p:spPr>
        <p:txBody>
          <a:bodyPr anchor="ctr">
            <a:noAutofit/>
          </a:bodyPr>
          <a:lstStyle>
            <a:lvl1pPr algn="ctr" defTabSz="426705" rtl="0" eaLnBrk="1" latinLnBrk="0" hangingPunct="1">
              <a:spcBef>
                <a:spcPct val="0"/>
              </a:spcBef>
              <a:buNone/>
              <a:defRPr sz="4107"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400" dirty="0">
                <a:solidFill>
                  <a:schemeClr val="tx1"/>
                </a:solidFill>
                <a:latin typeface="Roboto" panose="02000000000000000000" pitchFamily="2" charset="0"/>
                <a:ea typeface="Roboto" panose="02000000000000000000" pitchFamily="2" charset="0"/>
              </a:rPr>
              <a:t>Questions About Different Election Cycles or Survey Data Collection Methods?</a:t>
            </a:r>
          </a:p>
        </p:txBody>
      </p:sp>
      <p:pic>
        <p:nvPicPr>
          <p:cNvPr id="7" name="Picture 6" descr="A group of people raising their hands&#10;&#10;Description automatically generated">
            <a:extLst>
              <a:ext uri="{FF2B5EF4-FFF2-40B4-BE49-F238E27FC236}">
                <a16:creationId xmlns:a16="http://schemas.microsoft.com/office/drawing/2014/main" id="{EFEDC644-7055-F267-6B01-621EBAB08FF3}"/>
              </a:ext>
            </a:extLst>
          </p:cNvPr>
          <p:cNvPicPr>
            <a:picLocks noChangeAspect="1"/>
          </p:cNvPicPr>
          <p:nvPr/>
        </p:nvPicPr>
        <p:blipFill>
          <a:blip r:embed="rId2"/>
          <a:stretch>
            <a:fillRect/>
          </a:stretch>
        </p:blipFill>
        <p:spPr>
          <a:xfrm>
            <a:off x="2601432" y="1735395"/>
            <a:ext cx="6989136" cy="4659424"/>
          </a:xfrm>
          <a:prstGeom prst="rect">
            <a:avLst/>
          </a:prstGeom>
          <a:solidFill>
            <a:srgbClr val="FFFFFF">
              <a:shade val="85000"/>
            </a:srgbClr>
          </a:solidFill>
          <a:ln w="381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Slide Number Placeholder 12">
            <a:extLst>
              <a:ext uri="{FF2B5EF4-FFF2-40B4-BE49-F238E27FC236}">
                <a16:creationId xmlns:a16="http://schemas.microsoft.com/office/drawing/2014/main" id="{5814817F-7711-B0BC-3026-8723530EBD9A}"/>
              </a:ext>
            </a:extLst>
          </p:cNvPr>
          <p:cNvSpPr txBox="1">
            <a:spLocks/>
          </p:cNvSpPr>
          <p:nvPr/>
        </p:nvSpPr>
        <p:spPr>
          <a:xfrm>
            <a:off x="10831072" y="6530881"/>
            <a:ext cx="467170" cy="309201"/>
          </a:xfrm>
          <a:prstGeom prst="rect">
            <a:avLst/>
          </a:prstGeom>
          <a:noFill/>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6D22F896-40B5-4ADD-8801-0D06FADFA095}" type="slidenum">
              <a:rPr lang="en-US" sz="1400" smtClean="0">
                <a:solidFill>
                  <a:srgbClr val="002060"/>
                </a:solidFill>
                <a:latin typeface="Roboto" panose="02000000000000000000" pitchFamily="2" charset="0"/>
                <a:ea typeface="Roboto" panose="02000000000000000000" pitchFamily="2" charset="0"/>
              </a:rPr>
              <a:pPr algn="ctr"/>
              <a:t>10</a:t>
            </a:fld>
            <a:endParaRPr lang="en-US" sz="1400" dirty="0">
              <a:solidFill>
                <a:srgbClr val="002060"/>
              </a:solidFill>
              <a:latin typeface="Roboto" panose="02000000000000000000" pitchFamily="2" charset="0"/>
              <a:ea typeface="Roboto" panose="02000000000000000000" pitchFamily="2" charset="0"/>
            </a:endParaRPr>
          </a:p>
        </p:txBody>
      </p:sp>
      <p:pic>
        <p:nvPicPr>
          <p:cNvPr id="3" name="Picture 2" descr="A blue background with white text and colorful graphics&#10;&#10;Description automatically generated">
            <a:extLst>
              <a:ext uri="{FF2B5EF4-FFF2-40B4-BE49-F238E27FC236}">
                <a16:creationId xmlns:a16="http://schemas.microsoft.com/office/drawing/2014/main" id="{7D90B7E7-7F31-2D12-52C2-315EA85E9556}"/>
              </a:ext>
            </a:extLst>
          </p:cNvPr>
          <p:cNvPicPr>
            <a:picLocks noChangeAspect="1"/>
          </p:cNvPicPr>
          <p:nvPr/>
        </p:nvPicPr>
        <p:blipFill>
          <a:blip r:embed="rId3"/>
          <a:stretch>
            <a:fillRect/>
          </a:stretch>
        </p:blipFill>
        <p:spPr>
          <a:xfrm>
            <a:off x="11450782" y="6332927"/>
            <a:ext cx="752996" cy="542157"/>
          </a:xfrm>
          <a:prstGeom prst="rect">
            <a:avLst/>
          </a:prstGeom>
        </p:spPr>
      </p:pic>
    </p:spTree>
    <p:extLst>
      <p:ext uri="{BB962C8B-B14F-4D97-AF65-F5344CB8AC3E}">
        <p14:creationId xmlns:p14="http://schemas.microsoft.com/office/powerpoint/2010/main" val="17595326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E4BDE3E-DFCC-A835-D91A-2F80FECE3633}"/>
            </a:ext>
          </a:extLst>
        </p:cNvPr>
        <p:cNvGrpSpPr/>
        <p:nvPr/>
      </p:nvGrpSpPr>
      <p:grpSpPr>
        <a:xfrm>
          <a:off x="0" y="0"/>
          <a:ext cx="0" cy="0"/>
          <a:chOff x="0" y="0"/>
          <a:chExt cx="0" cy="0"/>
        </a:xfrm>
      </p:grpSpPr>
      <p:sp>
        <p:nvSpPr>
          <p:cNvPr id="31" name="Rectangle 17">
            <a:extLst>
              <a:ext uri="{FF2B5EF4-FFF2-40B4-BE49-F238E27FC236}">
                <a16:creationId xmlns:a16="http://schemas.microsoft.com/office/drawing/2014/main" id="{82DF9525-A11C-2EBD-39B9-10C525318E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32" name="Picture 19">
            <a:extLst>
              <a:ext uri="{FF2B5EF4-FFF2-40B4-BE49-F238E27FC236}">
                <a16:creationId xmlns:a16="http://schemas.microsoft.com/office/drawing/2014/main" id="{6CD7F512-E4E0-63CF-D65E-306429B59D4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cstate="hqprint">
            <a:extLst>
              <a:ext uri="{28A0092B-C50C-407E-A947-70E740481C1C}">
                <a14:useLocalDpi xmlns:a14="http://schemas.microsoft.com/office/drawing/2010/main"/>
              </a:ext>
            </a:extLst>
          </a:blip>
          <a:srcRect b="-1562"/>
          <a:stretch/>
        </p:blipFill>
        <p:spPr bwMode="black">
          <a:xfrm>
            <a:off x="0" y="6126480"/>
            <a:ext cx="12192000" cy="742950"/>
          </a:xfrm>
          <a:prstGeom prst="rect">
            <a:avLst/>
          </a:prstGeom>
        </p:spPr>
      </p:pic>
      <p:cxnSp>
        <p:nvCxnSpPr>
          <p:cNvPr id="33" name="Straight Connector 21">
            <a:extLst>
              <a:ext uri="{FF2B5EF4-FFF2-40B4-BE49-F238E27FC236}">
                <a16:creationId xmlns:a16="http://schemas.microsoft.com/office/drawing/2014/main" id="{733B522B-7062-27E4-EAD5-C183763F29E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34" name="Straight Connector 23">
            <a:extLst>
              <a:ext uri="{FF2B5EF4-FFF2-40B4-BE49-F238E27FC236}">
                <a16:creationId xmlns:a16="http://schemas.microsoft.com/office/drawing/2014/main" id="{337253F3-5F7A-92AA-788E-C93BDBC2D03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35" name="Rectangle 25">
            <a:extLst>
              <a:ext uri="{FF2B5EF4-FFF2-40B4-BE49-F238E27FC236}">
                <a16:creationId xmlns:a16="http://schemas.microsoft.com/office/drawing/2014/main" id="{0907FBDA-C1EE-DF34-2C51-B5C5B0EB9C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27">
            <a:extLst>
              <a:ext uri="{FF2B5EF4-FFF2-40B4-BE49-F238E27FC236}">
                <a16:creationId xmlns:a16="http://schemas.microsoft.com/office/drawing/2014/main" id="{7174CED6-C7E9-3BE0-CFDD-2BD1A0C253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3993" y="0"/>
            <a:ext cx="7538007" cy="6858000"/>
          </a:xfrm>
          <a:prstGeom prst="rect">
            <a:avLst/>
          </a:prstGeom>
          <a:solidFill>
            <a:schemeClr val="tx2"/>
          </a:solidFill>
          <a:ln w="6350">
            <a:noFill/>
          </a:ln>
          <a:effectLst/>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A8A3D3DB-8462-A090-59C4-093EEFE1A3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3787" y="0"/>
            <a:ext cx="164592" cy="6858000"/>
          </a:xfrm>
          <a:prstGeom prst="rect">
            <a:avLst/>
          </a:prstGeom>
          <a:solidFill>
            <a:schemeClr val="accent2"/>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pic>
        <p:nvPicPr>
          <p:cNvPr id="5" name="Picture 4" descr="A blue background with white text and colorful graphics&#10;&#10;Description automatically generated">
            <a:extLst>
              <a:ext uri="{FF2B5EF4-FFF2-40B4-BE49-F238E27FC236}">
                <a16:creationId xmlns:a16="http://schemas.microsoft.com/office/drawing/2014/main" id="{E2E5C9C4-9105-8D64-7F59-B406C877D375}"/>
              </a:ext>
            </a:extLst>
          </p:cNvPr>
          <p:cNvPicPr>
            <a:picLocks noChangeAspect="1"/>
          </p:cNvPicPr>
          <p:nvPr/>
        </p:nvPicPr>
        <p:blipFill>
          <a:blip r:embed="rId3"/>
          <a:stretch>
            <a:fillRect/>
          </a:stretch>
        </p:blipFill>
        <p:spPr>
          <a:xfrm>
            <a:off x="11430864" y="6297804"/>
            <a:ext cx="772914" cy="556498"/>
          </a:xfrm>
          <a:prstGeom prst="rect">
            <a:avLst/>
          </a:prstGeom>
        </p:spPr>
      </p:pic>
      <p:sp>
        <p:nvSpPr>
          <p:cNvPr id="8" name="Slide Number Placeholder 12">
            <a:extLst>
              <a:ext uri="{FF2B5EF4-FFF2-40B4-BE49-F238E27FC236}">
                <a16:creationId xmlns:a16="http://schemas.microsoft.com/office/drawing/2014/main" id="{6C7E88B9-8A20-E74C-273C-E17DD5F9F184}"/>
              </a:ext>
            </a:extLst>
          </p:cNvPr>
          <p:cNvSpPr txBox="1">
            <a:spLocks/>
          </p:cNvSpPr>
          <p:nvPr/>
        </p:nvSpPr>
        <p:spPr>
          <a:xfrm>
            <a:off x="10831072" y="6520607"/>
            <a:ext cx="467170" cy="309201"/>
          </a:xfrm>
          <a:prstGeom prst="rect">
            <a:avLst/>
          </a:prstGeom>
          <a:noFill/>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6D22F896-40B5-4ADD-8801-0D06FADFA095}" type="slidenum">
              <a:rPr lang="en-US" sz="1400" smtClean="0">
                <a:solidFill>
                  <a:schemeClr val="bg1"/>
                </a:solidFill>
                <a:latin typeface="Roboto" panose="02000000000000000000" pitchFamily="2" charset="0"/>
                <a:ea typeface="Roboto" panose="02000000000000000000" pitchFamily="2" charset="0"/>
              </a:rPr>
              <a:pPr algn="ctr"/>
              <a:t>11</a:t>
            </a:fld>
            <a:endParaRPr lang="en-US" sz="1400" dirty="0">
              <a:solidFill>
                <a:schemeClr val="bg1"/>
              </a:solidFill>
              <a:latin typeface="Roboto" panose="02000000000000000000" pitchFamily="2" charset="0"/>
              <a:ea typeface="Roboto" panose="02000000000000000000" pitchFamily="2" charset="0"/>
            </a:endParaRPr>
          </a:p>
        </p:txBody>
      </p:sp>
      <p:pic>
        <p:nvPicPr>
          <p:cNvPr id="6" name="Picture 5">
            <a:extLst>
              <a:ext uri="{FF2B5EF4-FFF2-40B4-BE49-F238E27FC236}">
                <a16:creationId xmlns:a16="http://schemas.microsoft.com/office/drawing/2014/main" id="{DCD8507D-CA98-D7F8-42A0-C7A60A47DCCE}"/>
              </a:ext>
            </a:extLst>
          </p:cNvPr>
          <p:cNvPicPr>
            <a:picLocks noChangeAspect="1"/>
          </p:cNvPicPr>
          <p:nvPr/>
        </p:nvPicPr>
        <p:blipFill>
          <a:blip r:embed="rId4"/>
          <a:stretch>
            <a:fillRect/>
          </a:stretch>
        </p:blipFill>
        <p:spPr>
          <a:xfrm>
            <a:off x="6483928" y="3089342"/>
            <a:ext cx="4150180" cy="332014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TextBox 3">
            <a:extLst>
              <a:ext uri="{FF2B5EF4-FFF2-40B4-BE49-F238E27FC236}">
                <a16:creationId xmlns:a16="http://schemas.microsoft.com/office/drawing/2014/main" id="{20FDBFAA-402B-2423-AF51-EE91F51B7C77}"/>
              </a:ext>
            </a:extLst>
          </p:cNvPr>
          <p:cNvSpPr txBox="1"/>
          <p:nvPr/>
        </p:nvSpPr>
        <p:spPr>
          <a:xfrm>
            <a:off x="5288063" y="348675"/>
            <a:ext cx="6433949" cy="2641722"/>
          </a:xfrm>
          <a:prstGeom prst="rect">
            <a:avLst/>
          </a:prstGeom>
        </p:spPr>
        <p:txBody>
          <a:bodyPr vert="horz" lIns="91440" tIns="45720" rIns="91440" bIns="45720" rtlCol="0" anchor="ctr">
            <a:noAutofit/>
          </a:bodyPr>
          <a:lstStyle/>
          <a:p>
            <a:pPr algn="ctr">
              <a:spcBef>
                <a:spcPct val="0"/>
              </a:spcBef>
            </a:pPr>
            <a:r>
              <a:rPr lang="en-US" sz="3600" dirty="0">
                <a:ln w="3175" cmpd="sng">
                  <a:noFill/>
                </a:ln>
                <a:solidFill>
                  <a:schemeClr val="bg1"/>
                </a:solidFill>
                <a:latin typeface="Roboto" panose="02000000000000000000" pitchFamily="2" charset="0"/>
                <a:ea typeface="Roboto" panose="02000000000000000000" pitchFamily="2" charset="0"/>
                <a:cs typeface="+mj-cs"/>
              </a:rPr>
              <a:t>Measuring Voter Awareness of Library Services &amp; Opinions of the Library District or Department</a:t>
            </a:r>
          </a:p>
        </p:txBody>
      </p:sp>
      <p:sp>
        <p:nvSpPr>
          <p:cNvPr id="3" name="Title 3">
            <a:extLst>
              <a:ext uri="{FF2B5EF4-FFF2-40B4-BE49-F238E27FC236}">
                <a16:creationId xmlns:a16="http://schemas.microsoft.com/office/drawing/2014/main" id="{7FA3A5C3-4DB3-FBEA-4FDF-E7DCDC85E401}"/>
              </a:ext>
            </a:extLst>
          </p:cNvPr>
          <p:cNvSpPr txBox="1">
            <a:spLocks/>
          </p:cNvSpPr>
          <p:nvPr/>
        </p:nvSpPr>
        <p:spPr>
          <a:xfrm>
            <a:off x="298670" y="501868"/>
            <a:ext cx="4056449" cy="5055774"/>
          </a:xfrm>
          <a:prstGeom prst="rect">
            <a:avLst/>
          </a:prstGeom>
        </p:spPr>
        <p:txBody>
          <a:bodyPr anchor="ctr">
            <a:noAutofit/>
          </a:bodyPr>
          <a:lstStyle>
            <a:lvl1pPr algn="ctr" defTabSz="426705" rtl="0" eaLnBrk="1" latinLnBrk="0" hangingPunct="1">
              <a:spcBef>
                <a:spcPct val="0"/>
              </a:spcBef>
              <a:buNone/>
              <a:defRPr sz="4107"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dirty="0">
                <a:solidFill>
                  <a:schemeClr val="tx1"/>
                </a:solidFill>
                <a:latin typeface="Roboto" panose="02000000000000000000" pitchFamily="2" charset="0"/>
                <a:ea typeface="Roboto" panose="02000000000000000000" pitchFamily="2" charset="0"/>
              </a:rPr>
              <a:t>Developing an Effective Ballot Measure Survey That Will Lead to Voter Approval </a:t>
            </a:r>
          </a:p>
        </p:txBody>
      </p:sp>
    </p:spTree>
    <p:extLst>
      <p:ext uri="{BB962C8B-B14F-4D97-AF65-F5344CB8AC3E}">
        <p14:creationId xmlns:p14="http://schemas.microsoft.com/office/powerpoint/2010/main" val="32621070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04F83A-F629-E33C-CD47-1B1337814F5F}"/>
            </a:ext>
          </a:extLst>
        </p:cNvPr>
        <p:cNvGrpSpPr/>
        <p:nvPr/>
      </p:nvGrpSpPr>
      <p:grpSpPr>
        <a:xfrm>
          <a:off x="0" y="0"/>
          <a:ext cx="0" cy="0"/>
          <a:chOff x="0" y="0"/>
          <a:chExt cx="0" cy="0"/>
        </a:xfrm>
      </p:grpSpPr>
      <p:graphicFrame>
        <p:nvGraphicFramePr>
          <p:cNvPr id="5" name="Content Placeholder 6">
            <a:extLst>
              <a:ext uri="{FF2B5EF4-FFF2-40B4-BE49-F238E27FC236}">
                <a16:creationId xmlns:a16="http://schemas.microsoft.com/office/drawing/2014/main" id="{82E27BA4-82F0-381D-3EC1-F4A2AE83D483}"/>
              </a:ext>
            </a:extLst>
          </p:cNvPr>
          <p:cNvGraphicFramePr>
            <a:graphicFrameLocks/>
          </p:cNvGraphicFramePr>
          <p:nvPr/>
        </p:nvGraphicFramePr>
        <p:xfrm>
          <a:off x="-101770" y="2535170"/>
          <a:ext cx="5018622" cy="3919433"/>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Box 11">
            <a:extLst>
              <a:ext uri="{FF2B5EF4-FFF2-40B4-BE49-F238E27FC236}">
                <a16:creationId xmlns:a16="http://schemas.microsoft.com/office/drawing/2014/main" id="{1128E990-A977-289C-8C72-FF0806EDBEAD}"/>
              </a:ext>
            </a:extLst>
          </p:cNvPr>
          <p:cNvSpPr txBox="1"/>
          <p:nvPr/>
        </p:nvSpPr>
        <p:spPr>
          <a:xfrm>
            <a:off x="236261" y="238183"/>
            <a:ext cx="11719478" cy="1569660"/>
          </a:xfrm>
          <a:prstGeom prst="rect">
            <a:avLst/>
          </a:prstGeom>
          <a:noFill/>
        </p:spPr>
        <p:txBody>
          <a:bodyPr wrap="square" rtlCol="0">
            <a:spAutoFit/>
          </a:bodyPr>
          <a:lstStyle/>
          <a:p>
            <a:pPr algn="ctr"/>
            <a:r>
              <a:rPr lang="en-US" sz="3200" dirty="0">
                <a:latin typeface="Roboto" panose="02000000000000000000" pitchFamily="2" charset="0"/>
                <a:ea typeface="Roboto" panose="02000000000000000000" pitchFamily="2" charset="0"/>
              </a:rPr>
              <a:t>How often do you or a member of your household visit the Basalt Library or access digital library services </a:t>
            </a:r>
          </a:p>
          <a:p>
            <a:pPr algn="ctr"/>
            <a:r>
              <a:rPr lang="en-US" sz="3200" dirty="0">
                <a:latin typeface="Roboto" panose="02000000000000000000" pitchFamily="2" charset="0"/>
                <a:ea typeface="Roboto" panose="02000000000000000000" pitchFamily="2" charset="0"/>
              </a:rPr>
              <a:t>through the website? </a:t>
            </a:r>
          </a:p>
        </p:txBody>
      </p:sp>
      <p:sp>
        <p:nvSpPr>
          <p:cNvPr id="3" name="Footer Placeholder 2">
            <a:extLst>
              <a:ext uri="{FF2B5EF4-FFF2-40B4-BE49-F238E27FC236}">
                <a16:creationId xmlns:a16="http://schemas.microsoft.com/office/drawing/2014/main" id="{054C5F93-CBB4-CEE2-3662-04C97046E171}"/>
              </a:ext>
            </a:extLst>
          </p:cNvPr>
          <p:cNvSpPr>
            <a:spLocks noGrp="1"/>
          </p:cNvSpPr>
          <p:nvPr>
            <p:ph type="ftr" sz="quarter" idx="11"/>
          </p:nvPr>
        </p:nvSpPr>
        <p:spPr>
          <a:xfrm>
            <a:off x="3126582" y="6535271"/>
            <a:ext cx="5938836" cy="309201"/>
          </a:xfrm>
        </p:spPr>
        <p:txBody>
          <a:bodyPr/>
          <a:lstStyle/>
          <a:p>
            <a:pPr algn="ctr"/>
            <a:r>
              <a:rPr lang="en-US">
                <a:solidFill>
                  <a:schemeClr val="tx1">
                    <a:lumMod val="85000"/>
                    <a:lumOff val="15000"/>
                  </a:schemeClr>
                </a:solidFill>
                <a:latin typeface="Roboto" panose="02000000000000000000" pitchFamily="2" charset="0"/>
                <a:ea typeface="Roboto" panose="02000000000000000000" pitchFamily="2" charset="0"/>
              </a:rPr>
              <a:t>Basalt Regional Library District Ballot Measure Survey, March/April 2025, 478n, +/- 4.36% MoE</a:t>
            </a:r>
            <a:endParaRPr lang="en-US" dirty="0">
              <a:solidFill>
                <a:schemeClr val="tx1">
                  <a:lumMod val="85000"/>
                  <a:lumOff val="15000"/>
                </a:schemeClr>
              </a:solidFill>
              <a:latin typeface="Roboto" panose="02000000000000000000" pitchFamily="2" charset="0"/>
              <a:ea typeface="Roboto" panose="02000000000000000000" pitchFamily="2" charset="0"/>
            </a:endParaRPr>
          </a:p>
        </p:txBody>
      </p:sp>
      <p:pic>
        <p:nvPicPr>
          <p:cNvPr id="4" name="Picture 3" descr="A blue background with white text and colorful bars&#10;&#10;Description automatically generated">
            <a:extLst>
              <a:ext uri="{FF2B5EF4-FFF2-40B4-BE49-F238E27FC236}">
                <a16:creationId xmlns:a16="http://schemas.microsoft.com/office/drawing/2014/main" id="{A227B6F4-248F-039E-CAD8-05138243087A}"/>
              </a:ext>
            </a:extLst>
          </p:cNvPr>
          <p:cNvPicPr>
            <a:picLocks noChangeAspect="1"/>
          </p:cNvPicPr>
          <p:nvPr/>
        </p:nvPicPr>
        <p:blipFill>
          <a:blip r:embed="rId3"/>
          <a:stretch>
            <a:fillRect/>
          </a:stretch>
        </p:blipFill>
        <p:spPr>
          <a:xfrm>
            <a:off x="11282082" y="6454603"/>
            <a:ext cx="909918" cy="403397"/>
          </a:xfrm>
          <a:prstGeom prst="rect">
            <a:avLst/>
          </a:prstGeom>
        </p:spPr>
      </p:pic>
      <p:sp>
        <p:nvSpPr>
          <p:cNvPr id="13" name="Slide Number Placeholder 5">
            <a:extLst>
              <a:ext uri="{FF2B5EF4-FFF2-40B4-BE49-F238E27FC236}">
                <a16:creationId xmlns:a16="http://schemas.microsoft.com/office/drawing/2014/main" id="{04587D57-3FDC-B899-ED3C-2AAB9DE31F82}"/>
              </a:ext>
            </a:extLst>
          </p:cNvPr>
          <p:cNvSpPr>
            <a:spLocks noGrp="1"/>
          </p:cNvSpPr>
          <p:nvPr>
            <p:ph type="sldNum" sz="quarter" idx="12"/>
          </p:nvPr>
        </p:nvSpPr>
        <p:spPr>
          <a:xfrm>
            <a:off x="10726614" y="6410585"/>
            <a:ext cx="588955" cy="503578"/>
          </a:xfrm>
        </p:spPr>
        <p:txBody>
          <a:bodyPr anchor="ctr"/>
          <a:lstStyle/>
          <a:p>
            <a:pPr algn="ctr"/>
            <a:fld id="{6D22F896-40B5-4ADD-8801-0D06FADFA095}" type="slidenum">
              <a:rPr lang="en-US" sz="1800" smtClean="0">
                <a:solidFill>
                  <a:srgbClr val="002060"/>
                </a:solidFill>
                <a:latin typeface="Roboto" panose="02000000000000000000" pitchFamily="2" charset="0"/>
                <a:ea typeface="Roboto" panose="02000000000000000000" pitchFamily="2" charset="0"/>
              </a:rPr>
              <a:pPr algn="ctr"/>
              <a:t>12</a:t>
            </a:fld>
            <a:endParaRPr lang="en-US" sz="1800" dirty="0">
              <a:solidFill>
                <a:srgbClr val="002060"/>
              </a:solidFill>
              <a:latin typeface="Roboto" panose="02000000000000000000" pitchFamily="2" charset="0"/>
              <a:ea typeface="Roboto" panose="02000000000000000000" pitchFamily="2" charset="0"/>
            </a:endParaRPr>
          </a:p>
        </p:txBody>
      </p:sp>
      <p:graphicFrame>
        <p:nvGraphicFramePr>
          <p:cNvPr id="6" name="Content Placeholder 7">
            <a:extLst>
              <a:ext uri="{FF2B5EF4-FFF2-40B4-BE49-F238E27FC236}">
                <a16:creationId xmlns:a16="http://schemas.microsoft.com/office/drawing/2014/main" id="{EACD635B-6165-DEAE-3896-5CFE3AC65D5E}"/>
              </a:ext>
            </a:extLst>
          </p:cNvPr>
          <p:cNvGraphicFramePr>
            <a:graphicFrameLocks/>
          </p:cNvGraphicFramePr>
          <p:nvPr>
            <p:extLst>
              <p:ext uri="{D42A27DB-BD31-4B8C-83A1-F6EECF244321}">
                <p14:modId xmlns:p14="http://schemas.microsoft.com/office/powerpoint/2010/main" val="327742012"/>
              </p:ext>
            </p:extLst>
          </p:nvPr>
        </p:nvGraphicFramePr>
        <p:xfrm>
          <a:off x="0" y="1519733"/>
          <a:ext cx="12575126" cy="489771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2246547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82E46C-D664-6F5F-2BAC-1B74CE4E2855}"/>
            </a:ext>
          </a:extLst>
        </p:cNvPr>
        <p:cNvGrpSpPr/>
        <p:nvPr/>
      </p:nvGrpSpPr>
      <p:grpSpPr>
        <a:xfrm>
          <a:off x="0" y="0"/>
          <a:ext cx="0" cy="0"/>
          <a:chOff x="0" y="0"/>
          <a:chExt cx="0" cy="0"/>
        </a:xfrm>
      </p:grpSpPr>
      <p:graphicFrame>
        <p:nvGraphicFramePr>
          <p:cNvPr id="5" name="Content Placeholder 6">
            <a:extLst>
              <a:ext uri="{FF2B5EF4-FFF2-40B4-BE49-F238E27FC236}">
                <a16:creationId xmlns:a16="http://schemas.microsoft.com/office/drawing/2014/main" id="{4A3BEF2D-40E5-0A1A-5296-8772DF4CF06C}"/>
              </a:ext>
            </a:extLst>
          </p:cNvPr>
          <p:cNvGraphicFramePr>
            <a:graphicFrameLocks/>
          </p:cNvGraphicFramePr>
          <p:nvPr/>
        </p:nvGraphicFramePr>
        <p:xfrm>
          <a:off x="-101770" y="2535170"/>
          <a:ext cx="5018622" cy="3919433"/>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
            <a:extLst>
              <a:ext uri="{FF2B5EF4-FFF2-40B4-BE49-F238E27FC236}">
                <a16:creationId xmlns:a16="http://schemas.microsoft.com/office/drawing/2014/main" id="{B39CA002-DC70-6964-8415-8BF08A79F6DD}"/>
              </a:ext>
            </a:extLst>
          </p:cNvPr>
          <p:cNvSpPr txBox="1"/>
          <p:nvPr/>
        </p:nvSpPr>
        <p:spPr>
          <a:xfrm>
            <a:off x="1467" y="295646"/>
            <a:ext cx="12190533" cy="1446550"/>
          </a:xfrm>
          <a:prstGeom prst="rect">
            <a:avLst/>
          </a:prstGeom>
          <a:noFill/>
        </p:spPr>
        <p:txBody>
          <a:bodyPr wrap="square" rtlCol="0">
            <a:spAutoFit/>
          </a:bodyPr>
          <a:lstStyle/>
          <a:p>
            <a:pPr algn="ctr"/>
            <a:r>
              <a:rPr lang="en-US" sz="3200" dirty="0">
                <a:effectLst/>
                <a:latin typeface="Roboto" panose="02000000000000000000" pitchFamily="2" charset="0"/>
              </a:rPr>
              <a:t>Please describe the reasons why you or members of your household do not use or visit the Basalt Library. </a:t>
            </a:r>
          </a:p>
          <a:p>
            <a:pPr algn="ctr"/>
            <a:r>
              <a:rPr lang="en-US" sz="2400" dirty="0">
                <a:effectLst/>
                <a:latin typeface="Roboto" panose="02000000000000000000" pitchFamily="2" charset="0"/>
              </a:rPr>
              <a:t>[Asked to respondents who never go to the library.]</a:t>
            </a:r>
            <a:endParaRPr lang="en-US" sz="2400" dirty="0">
              <a:latin typeface="Roboto" panose="02000000000000000000" pitchFamily="2" charset="0"/>
              <a:ea typeface="Roboto" panose="02000000000000000000" pitchFamily="2" charset="0"/>
            </a:endParaRPr>
          </a:p>
        </p:txBody>
      </p:sp>
      <p:sp>
        <p:nvSpPr>
          <p:cNvPr id="3" name="Footer Placeholder 2">
            <a:extLst>
              <a:ext uri="{FF2B5EF4-FFF2-40B4-BE49-F238E27FC236}">
                <a16:creationId xmlns:a16="http://schemas.microsoft.com/office/drawing/2014/main" id="{086780A7-9EA6-9CEC-8B6A-8605C8BBFC30}"/>
              </a:ext>
            </a:extLst>
          </p:cNvPr>
          <p:cNvSpPr>
            <a:spLocks noGrp="1"/>
          </p:cNvSpPr>
          <p:nvPr>
            <p:ph type="ftr" sz="quarter" idx="11"/>
          </p:nvPr>
        </p:nvSpPr>
        <p:spPr>
          <a:xfrm>
            <a:off x="3126582" y="6535271"/>
            <a:ext cx="5938836" cy="309201"/>
          </a:xfrm>
        </p:spPr>
        <p:txBody>
          <a:bodyPr/>
          <a:lstStyle/>
          <a:p>
            <a:pPr algn="ctr"/>
            <a:r>
              <a:rPr lang="en-US">
                <a:solidFill>
                  <a:schemeClr val="tx1">
                    <a:lumMod val="85000"/>
                    <a:lumOff val="15000"/>
                  </a:schemeClr>
                </a:solidFill>
                <a:latin typeface="Roboto" panose="02000000000000000000" pitchFamily="2" charset="0"/>
                <a:ea typeface="Roboto" panose="02000000000000000000" pitchFamily="2" charset="0"/>
              </a:rPr>
              <a:t>Basalt Regional Library District Ballot Measure Survey, March/April 2025, 478n, +/- 4.36% MoE</a:t>
            </a:r>
            <a:endParaRPr lang="en-US" dirty="0">
              <a:solidFill>
                <a:schemeClr val="tx1">
                  <a:lumMod val="85000"/>
                  <a:lumOff val="15000"/>
                </a:schemeClr>
              </a:solidFill>
              <a:latin typeface="Roboto" panose="02000000000000000000" pitchFamily="2" charset="0"/>
              <a:ea typeface="Roboto" panose="02000000000000000000" pitchFamily="2" charset="0"/>
            </a:endParaRPr>
          </a:p>
        </p:txBody>
      </p:sp>
      <p:pic>
        <p:nvPicPr>
          <p:cNvPr id="4" name="Picture 3" descr="A blue background with white text and colorful bars&#10;&#10;Description automatically generated">
            <a:extLst>
              <a:ext uri="{FF2B5EF4-FFF2-40B4-BE49-F238E27FC236}">
                <a16:creationId xmlns:a16="http://schemas.microsoft.com/office/drawing/2014/main" id="{90EF3265-5AEE-C505-EF57-574D5989701C}"/>
              </a:ext>
            </a:extLst>
          </p:cNvPr>
          <p:cNvPicPr>
            <a:picLocks noChangeAspect="1"/>
          </p:cNvPicPr>
          <p:nvPr/>
        </p:nvPicPr>
        <p:blipFill>
          <a:blip r:embed="rId4"/>
          <a:stretch>
            <a:fillRect/>
          </a:stretch>
        </p:blipFill>
        <p:spPr>
          <a:xfrm>
            <a:off x="11282082" y="6454603"/>
            <a:ext cx="909918" cy="403397"/>
          </a:xfrm>
          <a:prstGeom prst="rect">
            <a:avLst/>
          </a:prstGeom>
        </p:spPr>
      </p:pic>
      <p:sp>
        <p:nvSpPr>
          <p:cNvPr id="13" name="Slide Number Placeholder 5">
            <a:extLst>
              <a:ext uri="{FF2B5EF4-FFF2-40B4-BE49-F238E27FC236}">
                <a16:creationId xmlns:a16="http://schemas.microsoft.com/office/drawing/2014/main" id="{1524FAE2-4CEE-C4E8-77AA-47A96B102427}"/>
              </a:ext>
            </a:extLst>
          </p:cNvPr>
          <p:cNvSpPr>
            <a:spLocks noGrp="1"/>
          </p:cNvSpPr>
          <p:nvPr>
            <p:ph type="sldNum" sz="quarter" idx="12"/>
          </p:nvPr>
        </p:nvSpPr>
        <p:spPr>
          <a:xfrm>
            <a:off x="10726614" y="6410585"/>
            <a:ext cx="588955" cy="503578"/>
          </a:xfrm>
        </p:spPr>
        <p:txBody>
          <a:bodyPr anchor="ctr"/>
          <a:lstStyle/>
          <a:p>
            <a:pPr algn="ctr"/>
            <a:fld id="{6D22F896-40B5-4ADD-8801-0D06FADFA095}" type="slidenum">
              <a:rPr lang="en-US" sz="1800" smtClean="0">
                <a:solidFill>
                  <a:srgbClr val="002060"/>
                </a:solidFill>
                <a:latin typeface="Roboto" panose="02000000000000000000" pitchFamily="2" charset="0"/>
                <a:ea typeface="Roboto" panose="02000000000000000000" pitchFamily="2" charset="0"/>
              </a:rPr>
              <a:pPr algn="ctr"/>
              <a:t>13</a:t>
            </a:fld>
            <a:endParaRPr lang="en-US" sz="1800" dirty="0">
              <a:solidFill>
                <a:srgbClr val="002060"/>
              </a:solidFill>
              <a:latin typeface="Roboto" panose="02000000000000000000" pitchFamily="2" charset="0"/>
              <a:ea typeface="Roboto" panose="02000000000000000000" pitchFamily="2" charset="0"/>
            </a:endParaRPr>
          </a:p>
        </p:txBody>
      </p:sp>
      <p:sp>
        <p:nvSpPr>
          <p:cNvPr id="2" name="TextBox 1">
            <a:extLst>
              <a:ext uri="{FF2B5EF4-FFF2-40B4-BE49-F238E27FC236}">
                <a16:creationId xmlns:a16="http://schemas.microsoft.com/office/drawing/2014/main" id="{DFDB83D5-3E45-DA1C-2C4B-C14BEE1B8692}"/>
              </a:ext>
            </a:extLst>
          </p:cNvPr>
          <p:cNvSpPr txBox="1"/>
          <p:nvPr/>
        </p:nvSpPr>
        <p:spPr>
          <a:xfrm>
            <a:off x="1466052" y="2245713"/>
            <a:ext cx="9555039" cy="2862322"/>
          </a:xfrm>
          <a:prstGeom prst="rect">
            <a:avLst/>
          </a:prstGeom>
          <a:noFill/>
        </p:spPr>
        <p:txBody>
          <a:bodyPr wrap="square" rtlCol="0">
            <a:spAutoFit/>
          </a:bodyPr>
          <a:lstStyle/>
          <a:p>
            <a:r>
              <a:rPr lang="en-US" sz="3600" dirty="0">
                <a:effectLst/>
                <a:latin typeface="Roboto" panose="02000000000000000000" pitchFamily="2" charset="0"/>
                <a:ea typeface="Roboto" panose="02000000000000000000" pitchFamily="2" charset="0"/>
              </a:rPr>
              <a:t>Preference for Digital or Online Alternatives</a:t>
            </a:r>
          </a:p>
          <a:p>
            <a:endParaRPr lang="en-US" sz="3600" dirty="0">
              <a:latin typeface="Roboto" panose="02000000000000000000" pitchFamily="2" charset="0"/>
              <a:ea typeface="Roboto" panose="02000000000000000000" pitchFamily="2" charset="0"/>
            </a:endParaRPr>
          </a:p>
          <a:p>
            <a:r>
              <a:rPr lang="en-US" sz="3600" dirty="0">
                <a:effectLst/>
                <a:latin typeface="Roboto" panose="02000000000000000000" pitchFamily="2" charset="0"/>
                <a:ea typeface="Roboto" panose="02000000000000000000" pitchFamily="2" charset="0"/>
              </a:rPr>
              <a:t>Lack of Time or Habit</a:t>
            </a:r>
          </a:p>
          <a:p>
            <a:endParaRPr lang="en-US" sz="3600" dirty="0">
              <a:latin typeface="Roboto" panose="02000000000000000000" pitchFamily="2" charset="0"/>
              <a:ea typeface="Roboto" panose="02000000000000000000" pitchFamily="2" charset="0"/>
            </a:endParaRPr>
          </a:p>
          <a:p>
            <a:r>
              <a:rPr lang="en-US" sz="3600" dirty="0">
                <a:effectLst/>
                <a:latin typeface="Roboto" panose="02000000000000000000" pitchFamily="2" charset="0"/>
                <a:ea typeface="Roboto" panose="02000000000000000000" pitchFamily="2" charset="0"/>
              </a:rPr>
              <a:t>No Perceived Need or Relevance</a:t>
            </a:r>
            <a:endParaRPr lang="en-US" sz="36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1033544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B39D8B-78BF-5D36-FBB2-E79ED69477E5}"/>
            </a:ext>
          </a:extLst>
        </p:cNvPr>
        <p:cNvGrpSpPr/>
        <p:nvPr/>
      </p:nvGrpSpPr>
      <p:grpSpPr>
        <a:xfrm>
          <a:off x="0" y="0"/>
          <a:ext cx="0" cy="0"/>
          <a:chOff x="0" y="0"/>
          <a:chExt cx="0" cy="0"/>
        </a:xfrm>
      </p:grpSpPr>
      <p:graphicFrame>
        <p:nvGraphicFramePr>
          <p:cNvPr id="5" name="Content Placeholder 6">
            <a:extLst>
              <a:ext uri="{FF2B5EF4-FFF2-40B4-BE49-F238E27FC236}">
                <a16:creationId xmlns:a16="http://schemas.microsoft.com/office/drawing/2014/main" id="{1CB71563-3765-3551-2A64-1C4DCF9C5C69}"/>
              </a:ext>
            </a:extLst>
          </p:cNvPr>
          <p:cNvGraphicFramePr>
            <a:graphicFrameLocks/>
          </p:cNvGraphicFramePr>
          <p:nvPr/>
        </p:nvGraphicFramePr>
        <p:xfrm>
          <a:off x="-101770" y="2535170"/>
          <a:ext cx="5018622" cy="391943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ontent Placeholder 5">
            <a:extLst>
              <a:ext uri="{FF2B5EF4-FFF2-40B4-BE49-F238E27FC236}">
                <a16:creationId xmlns:a16="http://schemas.microsoft.com/office/drawing/2014/main" id="{5956675D-44C8-E383-FB93-F51B0DA54374}"/>
              </a:ext>
            </a:extLst>
          </p:cNvPr>
          <p:cNvGraphicFramePr>
            <a:graphicFrameLocks/>
          </p:cNvGraphicFramePr>
          <p:nvPr/>
        </p:nvGraphicFramePr>
        <p:xfrm>
          <a:off x="93786" y="1225994"/>
          <a:ext cx="12004430" cy="5207663"/>
        </p:xfrm>
        <a:graphic>
          <a:graphicData uri="http://schemas.openxmlformats.org/drawingml/2006/chart">
            <c:chart xmlns:c="http://schemas.openxmlformats.org/drawingml/2006/chart" xmlns:r="http://schemas.openxmlformats.org/officeDocument/2006/relationships" r:id="rId3"/>
          </a:graphicData>
        </a:graphic>
      </p:graphicFrame>
      <p:sp>
        <p:nvSpPr>
          <p:cNvPr id="3" name="Footer Placeholder 2">
            <a:extLst>
              <a:ext uri="{FF2B5EF4-FFF2-40B4-BE49-F238E27FC236}">
                <a16:creationId xmlns:a16="http://schemas.microsoft.com/office/drawing/2014/main" id="{FB49578B-E40F-06A2-5DCE-17A1FB520A93}"/>
              </a:ext>
            </a:extLst>
          </p:cNvPr>
          <p:cNvSpPr>
            <a:spLocks noGrp="1"/>
          </p:cNvSpPr>
          <p:nvPr>
            <p:ph type="ftr" sz="quarter" idx="11"/>
          </p:nvPr>
        </p:nvSpPr>
        <p:spPr>
          <a:xfrm>
            <a:off x="3126582" y="6535271"/>
            <a:ext cx="5938836" cy="309201"/>
          </a:xfrm>
        </p:spPr>
        <p:txBody>
          <a:bodyPr/>
          <a:lstStyle/>
          <a:p>
            <a:pPr algn="ctr"/>
            <a:r>
              <a:rPr lang="en-US">
                <a:solidFill>
                  <a:schemeClr val="tx1">
                    <a:lumMod val="85000"/>
                    <a:lumOff val="15000"/>
                  </a:schemeClr>
                </a:solidFill>
                <a:latin typeface="Roboto" panose="02000000000000000000" pitchFamily="2" charset="0"/>
                <a:ea typeface="Roboto" panose="02000000000000000000" pitchFamily="2" charset="0"/>
              </a:rPr>
              <a:t>Basalt Regional Library District Ballot Measure Survey, March/April 2025, 478n, +/- 4.36% MoE</a:t>
            </a:r>
            <a:endParaRPr lang="en-US" dirty="0">
              <a:solidFill>
                <a:schemeClr val="tx1">
                  <a:lumMod val="85000"/>
                  <a:lumOff val="15000"/>
                </a:schemeClr>
              </a:solidFill>
              <a:latin typeface="Roboto" panose="02000000000000000000" pitchFamily="2" charset="0"/>
              <a:ea typeface="Roboto" panose="02000000000000000000" pitchFamily="2" charset="0"/>
            </a:endParaRPr>
          </a:p>
        </p:txBody>
      </p:sp>
      <p:pic>
        <p:nvPicPr>
          <p:cNvPr id="4" name="Picture 3" descr="A blue background with white text and colorful bars&#10;&#10;Description automatically generated">
            <a:extLst>
              <a:ext uri="{FF2B5EF4-FFF2-40B4-BE49-F238E27FC236}">
                <a16:creationId xmlns:a16="http://schemas.microsoft.com/office/drawing/2014/main" id="{FA6F4B96-E5DA-BC98-2AAB-9937EA4DD44C}"/>
              </a:ext>
            </a:extLst>
          </p:cNvPr>
          <p:cNvPicPr>
            <a:picLocks noChangeAspect="1"/>
          </p:cNvPicPr>
          <p:nvPr/>
        </p:nvPicPr>
        <p:blipFill>
          <a:blip r:embed="rId4"/>
          <a:stretch>
            <a:fillRect/>
          </a:stretch>
        </p:blipFill>
        <p:spPr>
          <a:xfrm>
            <a:off x="11282082" y="6454603"/>
            <a:ext cx="909918" cy="403397"/>
          </a:xfrm>
          <a:prstGeom prst="rect">
            <a:avLst/>
          </a:prstGeom>
        </p:spPr>
      </p:pic>
      <p:sp>
        <p:nvSpPr>
          <p:cNvPr id="13" name="Slide Number Placeholder 5">
            <a:extLst>
              <a:ext uri="{FF2B5EF4-FFF2-40B4-BE49-F238E27FC236}">
                <a16:creationId xmlns:a16="http://schemas.microsoft.com/office/drawing/2014/main" id="{9AE8E7FF-F5BE-39D5-66C3-B415AD90EAA8}"/>
              </a:ext>
            </a:extLst>
          </p:cNvPr>
          <p:cNvSpPr>
            <a:spLocks noGrp="1"/>
          </p:cNvSpPr>
          <p:nvPr>
            <p:ph type="sldNum" sz="quarter" idx="12"/>
          </p:nvPr>
        </p:nvSpPr>
        <p:spPr>
          <a:xfrm>
            <a:off x="10726614" y="6410585"/>
            <a:ext cx="588955" cy="503578"/>
          </a:xfrm>
        </p:spPr>
        <p:txBody>
          <a:bodyPr anchor="ctr"/>
          <a:lstStyle/>
          <a:p>
            <a:pPr algn="ctr"/>
            <a:fld id="{6D22F896-40B5-4ADD-8801-0D06FADFA095}" type="slidenum">
              <a:rPr lang="en-US" sz="1800" smtClean="0">
                <a:solidFill>
                  <a:srgbClr val="002060"/>
                </a:solidFill>
                <a:latin typeface="Roboto" panose="02000000000000000000" pitchFamily="2" charset="0"/>
                <a:ea typeface="Roboto" panose="02000000000000000000" pitchFamily="2" charset="0"/>
              </a:rPr>
              <a:pPr algn="ctr"/>
              <a:t>14</a:t>
            </a:fld>
            <a:endParaRPr lang="en-US" sz="1800" dirty="0">
              <a:solidFill>
                <a:srgbClr val="002060"/>
              </a:solidFill>
              <a:latin typeface="Roboto" panose="02000000000000000000" pitchFamily="2" charset="0"/>
              <a:ea typeface="Roboto" panose="02000000000000000000" pitchFamily="2" charset="0"/>
            </a:endParaRPr>
          </a:p>
        </p:txBody>
      </p:sp>
      <p:sp>
        <p:nvSpPr>
          <p:cNvPr id="6" name="TextBox 5">
            <a:extLst>
              <a:ext uri="{FF2B5EF4-FFF2-40B4-BE49-F238E27FC236}">
                <a16:creationId xmlns:a16="http://schemas.microsoft.com/office/drawing/2014/main" id="{2ED16500-82AB-F52E-81A5-A8ACFCB1FBEB}"/>
              </a:ext>
            </a:extLst>
          </p:cNvPr>
          <p:cNvSpPr txBox="1"/>
          <p:nvPr/>
        </p:nvSpPr>
        <p:spPr>
          <a:xfrm>
            <a:off x="93785" y="127830"/>
            <a:ext cx="12004430" cy="1138773"/>
          </a:xfrm>
          <a:prstGeom prst="rect">
            <a:avLst/>
          </a:prstGeom>
          <a:noFill/>
        </p:spPr>
        <p:txBody>
          <a:bodyPr wrap="square" rtlCol="0">
            <a:spAutoFit/>
          </a:bodyPr>
          <a:lstStyle/>
          <a:p>
            <a:pPr algn="ctr"/>
            <a:r>
              <a:rPr lang="en-US" sz="3400" dirty="0">
                <a:effectLst/>
                <a:latin typeface="Roboto" panose="02000000000000000000" pitchFamily="2" charset="0"/>
              </a:rPr>
              <a:t>How satisfied are you with the following attributes </a:t>
            </a:r>
          </a:p>
          <a:p>
            <a:pPr algn="ctr"/>
            <a:r>
              <a:rPr lang="en-US" sz="3400" dirty="0">
                <a:effectLst/>
                <a:latin typeface="Roboto" panose="02000000000000000000" pitchFamily="2" charset="0"/>
              </a:rPr>
              <a:t>of the Basalt Library? </a:t>
            </a:r>
            <a:endParaRPr lang="en-US" sz="3400" dirty="0"/>
          </a:p>
        </p:txBody>
      </p:sp>
      <p:pic>
        <p:nvPicPr>
          <p:cNvPr id="9" name="Picture 8" descr="A logo with text on it&#10;&#10;Description automatically generated">
            <a:extLst>
              <a:ext uri="{FF2B5EF4-FFF2-40B4-BE49-F238E27FC236}">
                <a16:creationId xmlns:a16="http://schemas.microsoft.com/office/drawing/2014/main" id="{DA21B28A-11A6-AE64-7234-37E48F66164F}"/>
              </a:ext>
            </a:extLst>
          </p:cNvPr>
          <p:cNvPicPr>
            <a:picLocks noChangeAspect="1"/>
          </p:cNvPicPr>
          <p:nvPr/>
        </p:nvPicPr>
        <p:blipFill>
          <a:blip r:embed="rId5"/>
          <a:stretch>
            <a:fillRect/>
          </a:stretch>
        </p:blipFill>
        <p:spPr>
          <a:xfrm>
            <a:off x="-301" y="6457777"/>
            <a:ext cx="907496" cy="434020"/>
          </a:xfrm>
          <a:prstGeom prst="rect">
            <a:avLst/>
          </a:prstGeom>
        </p:spPr>
      </p:pic>
    </p:spTree>
    <p:extLst>
      <p:ext uri="{BB962C8B-B14F-4D97-AF65-F5344CB8AC3E}">
        <p14:creationId xmlns:p14="http://schemas.microsoft.com/office/powerpoint/2010/main" val="5304723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04F83A-F629-E33C-CD47-1B1337814F5F}"/>
            </a:ext>
          </a:extLst>
        </p:cNvPr>
        <p:cNvGrpSpPr/>
        <p:nvPr/>
      </p:nvGrpSpPr>
      <p:grpSpPr>
        <a:xfrm>
          <a:off x="0" y="0"/>
          <a:ext cx="0" cy="0"/>
          <a:chOff x="0" y="0"/>
          <a:chExt cx="0" cy="0"/>
        </a:xfrm>
      </p:grpSpPr>
      <p:graphicFrame>
        <p:nvGraphicFramePr>
          <p:cNvPr id="5" name="Content Placeholder 6">
            <a:extLst>
              <a:ext uri="{FF2B5EF4-FFF2-40B4-BE49-F238E27FC236}">
                <a16:creationId xmlns:a16="http://schemas.microsoft.com/office/drawing/2014/main" id="{82E27BA4-82F0-381D-3EC1-F4A2AE83D483}"/>
              </a:ext>
            </a:extLst>
          </p:cNvPr>
          <p:cNvGraphicFramePr>
            <a:graphicFrameLocks/>
          </p:cNvGraphicFramePr>
          <p:nvPr/>
        </p:nvGraphicFramePr>
        <p:xfrm>
          <a:off x="0" y="2274405"/>
          <a:ext cx="4286794" cy="391943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 name="Content Placeholder 6">
            <a:extLst>
              <a:ext uri="{FF2B5EF4-FFF2-40B4-BE49-F238E27FC236}">
                <a16:creationId xmlns:a16="http://schemas.microsoft.com/office/drawing/2014/main" id="{14A6C2A7-9289-8FA1-6C95-E57C4F707BEB}"/>
              </a:ext>
            </a:extLst>
          </p:cNvPr>
          <p:cNvGraphicFramePr>
            <a:graphicFrameLocks/>
          </p:cNvGraphicFramePr>
          <p:nvPr/>
        </p:nvGraphicFramePr>
        <p:xfrm>
          <a:off x="-16984" y="2157743"/>
          <a:ext cx="4536897" cy="409413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Table 7">
            <a:extLst>
              <a:ext uri="{FF2B5EF4-FFF2-40B4-BE49-F238E27FC236}">
                <a16:creationId xmlns:a16="http://schemas.microsoft.com/office/drawing/2014/main" id="{E9945048-2F8C-20BD-0198-F60B7DF9F62D}"/>
              </a:ext>
            </a:extLst>
          </p:cNvPr>
          <p:cNvGraphicFramePr>
            <a:graphicFrameLocks noGrp="1"/>
          </p:cNvGraphicFramePr>
          <p:nvPr/>
        </p:nvGraphicFramePr>
        <p:xfrm>
          <a:off x="2248026" y="5149338"/>
          <a:ext cx="2565736" cy="1219200"/>
        </p:xfrm>
        <a:graphic>
          <a:graphicData uri="http://schemas.openxmlformats.org/drawingml/2006/table">
            <a:tbl>
              <a:tblPr firstRow="1" bandRow="1">
                <a:tableStyleId>{5C22544A-7EE6-4342-B048-85BDC9FD1C3A}</a:tableStyleId>
              </a:tblPr>
              <a:tblGrid>
                <a:gridCol w="2015216">
                  <a:extLst>
                    <a:ext uri="{9D8B030D-6E8A-4147-A177-3AD203B41FA5}">
                      <a16:colId xmlns:a16="http://schemas.microsoft.com/office/drawing/2014/main" val="20000"/>
                    </a:ext>
                  </a:extLst>
                </a:gridCol>
                <a:gridCol w="550520">
                  <a:extLst>
                    <a:ext uri="{9D8B030D-6E8A-4147-A177-3AD203B41FA5}">
                      <a16:colId xmlns:a16="http://schemas.microsoft.com/office/drawing/2014/main" val="20001"/>
                    </a:ext>
                  </a:extLst>
                </a:gridCol>
              </a:tblGrid>
              <a:tr h="248929">
                <a:tc>
                  <a:txBody>
                    <a:bodyPr/>
                    <a:lstStyle/>
                    <a:p>
                      <a:r>
                        <a:rPr lang="en-US" sz="1400" b="0" dirty="0">
                          <a:solidFill>
                            <a:schemeClr val="bg1"/>
                          </a:solidFill>
                          <a:latin typeface="Roboto" panose="02000000000000000000" pitchFamily="2" charset="0"/>
                          <a:ea typeface="Roboto" panose="02000000000000000000" pitchFamily="2" charset="0"/>
                          <a:cs typeface="Roboto" panose="02000000000000000000" pitchFamily="2" charset="0"/>
                        </a:rPr>
                        <a:t>Strongly Approve</a:t>
                      </a: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chemeClr val="accent1">
                        <a:lumMod val="75000"/>
                      </a:schemeClr>
                    </a:solidFill>
                  </a:tcPr>
                </a:tc>
                <a:tc>
                  <a:txBody>
                    <a:bodyPr/>
                    <a:lstStyle/>
                    <a:p>
                      <a:pPr algn="r"/>
                      <a:r>
                        <a:rPr lang="en-US" sz="1400" b="0" dirty="0">
                          <a:solidFill>
                            <a:schemeClr val="bg1"/>
                          </a:solidFill>
                          <a:latin typeface="Roboto" panose="02000000000000000000" pitchFamily="2" charset="0"/>
                          <a:ea typeface="Roboto" panose="02000000000000000000" pitchFamily="2" charset="0"/>
                          <a:cs typeface="Roboto" panose="02000000000000000000" pitchFamily="2" charset="0"/>
                        </a:rPr>
                        <a:t>73%</a:t>
                      </a: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0003"/>
                  </a:ext>
                </a:extLst>
              </a:tr>
              <a:tr h="304378">
                <a:tc>
                  <a:txBody>
                    <a:bodyPr/>
                    <a:lstStyle/>
                    <a:p>
                      <a:r>
                        <a:rPr lang="en-US" sz="1400" b="0" dirty="0">
                          <a:solidFill>
                            <a:schemeClr val="bg1"/>
                          </a:solidFill>
                          <a:latin typeface="Roboto" panose="02000000000000000000" pitchFamily="2" charset="0"/>
                          <a:ea typeface="Roboto" panose="02000000000000000000" pitchFamily="2" charset="0"/>
                          <a:cs typeface="Roboto" panose="02000000000000000000" pitchFamily="2" charset="0"/>
                        </a:rPr>
                        <a:t>Somewhat Approve</a:t>
                      </a: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chemeClr val="accent1">
                        <a:lumMod val="75000"/>
                      </a:schemeClr>
                    </a:solidFill>
                  </a:tcPr>
                </a:tc>
                <a:tc>
                  <a:txBody>
                    <a:bodyPr/>
                    <a:lstStyle/>
                    <a:p>
                      <a:pPr algn="r"/>
                      <a:r>
                        <a:rPr lang="en-US" sz="1400" b="0" dirty="0">
                          <a:solidFill>
                            <a:schemeClr val="bg1"/>
                          </a:solidFill>
                          <a:latin typeface="Roboto" panose="02000000000000000000" pitchFamily="2" charset="0"/>
                          <a:ea typeface="Roboto" panose="02000000000000000000" pitchFamily="2" charset="0"/>
                          <a:cs typeface="Roboto" panose="02000000000000000000" pitchFamily="2" charset="0"/>
                        </a:rPr>
                        <a:t>15%</a:t>
                      </a: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3650298859"/>
                  </a:ext>
                </a:extLst>
              </a:tr>
              <a:tr h="300128">
                <a:tc>
                  <a:txBody>
                    <a:bodyPr/>
                    <a:lstStyle/>
                    <a:p>
                      <a:r>
                        <a:rPr lang="en-US" sz="1400" b="0" dirty="0">
                          <a:solidFill>
                            <a:schemeClr val="bg1"/>
                          </a:solidFill>
                          <a:latin typeface="Roboto" panose="02000000000000000000" pitchFamily="2" charset="0"/>
                          <a:ea typeface="Roboto" panose="02000000000000000000" pitchFamily="2" charset="0"/>
                          <a:cs typeface="Roboto" panose="02000000000000000000" pitchFamily="2" charset="0"/>
                        </a:rPr>
                        <a:t>Strongly Disapprove</a:t>
                      </a: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rgbClr val="C00000"/>
                    </a:solidFill>
                  </a:tcPr>
                </a:tc>
                <a:tc>
                  <a:txBody>
                    <a:bodyPr/>
                    <a:lstStyle/>
                    <a:p>
                      <a:pPr algn="r"/>
                      <a:r>
                        <a:rPr lang="en-US" sz="1400" b="0" dirty="0">
                          <a:solidFill>
                            <a:schemeClr val="bg1"/>
                          </a:solidFill>
                          <a:latin typeface="Roboto" panose="02000000000000000000" pitchFamily="2" charset="0"/>
                          <a:ea typeface="Roboto" panose="02000000000000000000" pitchFamily="2" charset="0"/>
                          <a:cs typeface="Roboto" panose="02000000000000000000" pitchFamily="2" charset="0"/>
                        </a:rPr>
                        <a:t>0%</a:t>
                      </a: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rgbClr val="C00000"/>
                    </a:solidFill>
                  </a:tcPr>
                </a:tc>
                <a:extLst>
                  <a:ext uri="{0D108BD9-81ED-4DB2-BD59-A6C34878D82A}">
                    <a16:rowId xmlns:a16="http://schemas.microsoft.com/office/drawing/2014/main" val="1979412481"/>
                  </a:ext>
                </a:extLst>
              </a:tr>
              <a:tr h="304378">
                <a:tc>
                  <a:txBody>
                    <a:bodyPr/>
                    <a:lstStyle/>
                    <a:p>
                      <a:r>
                        <a:rPr lang="en-US" sz="1400" b="0" dirty="0">
                          <a:solidFill>
                            <a:schemeClr val="bg1"/>
                          </a:solidFill>
                          <a:latin typeface="Roboto" panose="02000000000000000000" pitchFamily="2" charset="0"/>
                          <a:ea typeface="Roboto" panose="02000000000000000000" pitchFamily="2" charset="0"/>
                          <a:cs typeface="Roboto" panose="02000000000000000000" pitchFamily="2" charset="0"/>
                        </a:rPr>
                        <a:t>Somewhat Disapprove</a:t>
                      </a: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rgbClr val="C00000"/>
                    </a:solidFill>
                  </a:tcPr>
                </a:tc>
                <a:tc>
                  <a:txBody>
                    <a:bodyPr/>
                    <a:lstStyle/>
                    <a:p>
                      <a:pPr algn="r"/>
                      <a:r>
                        <a:rPr lang="en-US" sz="1400" b="0" dirty="0">
                          <a:solidFill>
                            <a:schemeClr val="bg1"/>
                          </a:solidFill>
                          <a:latin typeface="Roboto" panose="02000000000000000000" pitchFamily="2" charset="0"/>
                          <a:ea typeface="Roboto" panose="02000000000000000000" pitchFamily="2" charset="0"/>
                          <a:cs typeface="Roboto" panose="02000000000000000000" pitchFamily="2" charset="0"/>
                        </a:rPr>
                        <a:t>1%</a:t>
                      </a: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rgbClr val="C00000"/>
                    </a:solidFill>
                  </a:tcPr>
                </a:tc>
                <a:extLst>
                  <a:ext uri="{0D108BD9-81ED-4DB2-BD59-A6C34878D82A}">
                    <a16:rowId xmlns:a16="http://schemas.microsoft.com/office/drawing/2014/main" val="3313934659"/>
                  </a:ext>
                </a:extLst>
              </a:tr>
            </a:tbl>
          </a:graphicData>
        </a:graphic>
      </p:graphicFrame>
      <p:sp>
        <p:nvSpPr>
          <p:cNvPr id="12" name="TextBox 11">
            <a:extLst>
              <a:ext uri="{FF2B5EF4-FFF2-40B4-BE49-F238E27FC236}">
                <a16:creationId xmlns:a16="http://schemas.microsoft.com/office/drawing/2014/main" id="{1128E990-A977-289C-8C72-FF0806EDBEAD}"/>
              </a:ext>
            </a:extLst>
          </p:cNvPr>
          <p:cNvSpPr txBox="1"/>
          <p:nvPr/>
        </p:nvSpPr>
        <p:spPr>
          <a:xfrm>
            <a:off x="267704" y="381605"/>
            <a:ext cx="4932946" cy="1692771"/>
          </a:xfrm>
          <a:prstGeom prst="rect">
            <a:avLst/>
          </a:prstGeom>
          <a:noFill/>
        </p:spPr>
        <p:txBody>
          <a:bodyPr wrap="square" rtlCol="0">
            <a:spAutoFit/>
          </a:bodyPr>
          <a:lstStyle/>
          <a:p>
            <a:pPr algn="ctr"/>
            <a:r>
              <a:rPr lang="en-US" sz="2600" dirty="0">
                <a:effectLst/>
                <a:latin typeface="Roboto" panose="02000000000000000000" pitchFamily="2" charset="0"/>
              </a:rPr>
              <a:t>Do you approve or disapprove of the job the Basalt Library is doing </a:t>
            </a:r>
            <a:r>
              <a:rPr lang="en-US" sz="2600" dirty="0">
                <a:latin typeface="Roboto" panose="02000000000000000000" pitchFamily="2" charset="0"/>
              </a:rPr>
              <a:t>in providing </a:t>
            </a:r>
            <a:r>
              <a:rPr lang="en-US" sz="2600" dirty="0">
                <a:effectLst/>
                <a:latin typeface="Roboto" panose="02000000000000000000" pitchFamily="2" charset="0"/>
              </a:rPr>
              <a:t>services and programs in your community? </a:t>
            </a:r>
            <a:endParaRPr lang="en-US" sz="2600" dirty="0"/>
          </a:p>
        </p:txBody>
      </p:sp>
      <p:graphicFrame>
        <p:nvGraphicFramePr>
          <p:cNvPr id="3" name="Content Placeholder 5">
            <a:extLst>
              <a:ext uri="{FF2B5EF4-FFF2-40B4-BE49-F238E27FC236}">
                <a16:creationId xmlns:a16="http://schemas.microsoft.com/office/drawing/2014/main" id="{ACAB56E6-1587-0F0B-70E6-075C7EDACC57}"/>
              </a:ext>
            </a:extLst>
          </p:cNvPr>
          <p:cNvGraphicFramePr>
            <a:graphicFrameLocks/>
          </p:cNvGraphicFramePr>
          <p:nvPr/>
        </p:nvGraphicFramePr>
        <p:xfrm>
          <a:off x="4813762" y="-12423"/>
          <a:ext cx="7238316" cy="6508586"/>
        </p:xfrm>
        <a:graphic>
          <a:graphicData uri="http://schemas.openxmlformats.org/drawingml/2006/chart">
            <c:chart xmlns:c="http://schemas.openxmlformats.org/drawingml/2006/chart" xmlns:r="http://schemas.openxmlformats.org/officeDocument/2006/relationships" r:id="rId4"/>
          </a:graphicData>
        </a:graphic>
      </p:graphicFrame>
      <p:sp>
        <p:nvSpPr>
          <p:cNvPr id="9" name="Footer Placeholder 2">
            <a:extLst>
              <a:ext uri="{FF2B5EF4-FFF2-40B4-BE49-F238E27FC236}">
                <a16:creationId xmlns:a16="http://schemas.microsoft.com/office/drawing/2014/main" id="{576CCA9E-462D-E0FD-F3E0-7A3A505FDA23}"/>
              </a:ext>
            </a:extLst>
          </p:cNvPr>
          <p:cNvSpPr>
            <a:spLocks noGrp="1"/>
          </p:cNvSpPr>
          <p:nvPr>
            <p:ph type="ftr" sz="quarter" idx="11"/>
          </p:nvPr>
        </p:nvSpPr>
        <p:spPr>
          <a:xfrm>
            <a:off x="3126582" y="6535271"/>
            <a:ext cx="5938836" cy="309201"/>
          </a:xfrm>
        </p:spPr>
        <p:txBody>
          <a:bodyPr/>
          <a:lstStyle/>
          <a:p>
            <a:pPr algn="ctr"/>
            <a:r>
              <a:rPr lang="en-US">
                <a:solidFill>
                  <a:schemeClr val="tx1">
                    <a:lumMod val="85000"/>
                    <a:lumOff val="15000"/>
                  </a:schemeClr>
                </a:solidFill>
                <a:latin typeface="Roboto" panose="02000000000000000000" pitchFamily="2" charset="0"/>
                <a:ea typeface="Roboto" panose="02000000000000000000" pitchFamily="2" charset="0"/>
              </a:rPr>
              <a:t>Basalt Regional Library District Ballot Measure Survey, March/April 2025, 478n, +/- 4.36% MoE</a:t>
            </a:r>
            <a:endParaRPr lang="en-US" dirty="0">
              <a:solidFill>
                <a:schemeClr val="tx1">
                  <a:lumMod val="85000"/>
                  <a:lumOff val="15000"/>
                </a:schemeClr>
              </a:solidFill>
              <a:latin typeface="Roboto" panose="02000000000000000000" pitchFamily="2" charset="0"/>
              <a:ea typeface="Roboto" panose="02000000000000000000" pitchFamily="2" charset="0"/>
            </a:endParaRPr>
          </a:p>
        </p:txBody>
      </p:sp>
      <p:pic>
        <p:nvPicPr>
          <p:cNvPr id="10" name="Picture 9" descr="A blue background with white text and colorful bars&#10;&#10;Description automatically generated">
            <a:extLst>
              <a:ext uri="{FF2B5EF4-FFF2-40B4-BE49-F238E27FC236}">
                <a16:creationId xmlns:a16="http://schemas.microsoft.com/office/drawing/2014/main" id="{FE4E592E-AD08-D326-DD6D-14B49BBF79D8}"/>
              </a:ext>
            </a:extLst>
          </p:cNvPr>
          <p:cNvPicPr>
            <a:picLocks noChangeAspect="1"/>
          </p:cNvPicPr>
          <p:nvPr/>
        </p:nvPicPr>
        <p:blipFill>
          <a:blip r:embed="rId5"/>
          <a:stretch>
            <a:fillRect/>
          </a:stretch>
        </p:blipFill>
        <p:spPr>
          <a:xfrm>
            <a:off x="11282082" y="6454603"/>
            <a:ext cx="909918" cy="403397"/>
          </a:xfrm>
          <a:prstGeom prst="rect">
            <a:avLst/>
          </a:prstGeom>
        </p:spPr>
      </p:pic>
      <p:sp>
        <p:nvSpPr>
          <p:cNvPr id="4" name="Slide Number Placeholder 5">
            <a:extLst>
              <a:ext uri="{FF2B5EF4-FFF2-40B4-BE49-F238E27FC236}">
                <a16:creationId xmlns:a16="http://schemas.microsoft.com/office/drawing/2014/main" id="{58F3AE60-3A22-5D5C-1448-DD7449FB570A}"/>
              </a:ext>
            </a:extLst>
          </p:cNvPr>
          <p:cNvSpPr>
            <a:spLocks noGrp="1"/>
          </p:cNvSpPr>
          <p:nvPr>
            <p:ph type="sldNum" sz="quarter" idx="12"/>
          </p:nvPr>
        </p:nvSpPr>
        <p:spPr>
          <a:xfrm>
            <a:off x="10726614" y="6410585"/>
            <a:ext cx="588955" cy="503578"/>
          </a:xfrm>
        </p:spPr>
        <p:txBody>
          <a:bodyPr anchor="ctr"/>
          <a:lstStyle/>
          <a:p>
            <a:pPr algn="ctr"/>
            <a:fld id="{6D22F896-40B5-4ADD-8801-0D06FADFA095}" type="slidenum">
              <a:rPr lang="en-US" sz="1200" smtClean="0">
                <a:solidFill>
                  <a:srgbClr val="002060"/>
                </a:solidFill>
                <a:latin typeface="Roboto" panose="02000000000000000000" pitchFamily="2" charset="0"/>
                <a:ea typeface="Roboto" panose="02000000000000000000" pitchFamily="2" charset="0"/>
              </a:rPr>
              <a:pPr algn="ctr"/>
              <a:t>15</a:t>
            </a:fld>
            <a:endParaRPr lang="en-US" sz="1200" dirty="0">
              <a:solidFill>
                <a:srgbClr val="002060"/>
              </a:solidFill>
              <a:latin typeface="Roboto" panose="02000000000000000000" pitchFamily="2" charset="0"/>
              <a:ea typeface="Roboto" panose="02000000000000000000" pitchFamily="2" charset="0"/>
            </a:endParaRPr>
          </a:p>
        </p:txBody>
      </p:sp>
      <p:pic>
        <p:nvPicPr>
          <p:cNvPr id="7" name="Picture 6" descr="A logo with text on it&#10;&#10;Description automatically generated">
            <a:extLst>
              <a:ext uri="{FF2B5EF4-FFF2-40B4-BE49-F238E27FC236}">
                <a16:creationId xmlns:a16="http://schemas.microsoft.com/office/drawing/2014/main" id="{05A8EBF9-A4C5-AAE2-5C28-1E39868AEF3C}"/>
              </a:ext>
            </a:extLst>
          </p:cNvPr>
          <p:cNvPicPr>
            <a:picLocks noChangeAspect="1"/>
          </p:cNvPicPr>
          <p:nvPr/>
        </p:nvPicPr>
        <p:blipFill>
          <a:blip r:embed="rId6"/>
          <a:stretch>
            <a:fillRect/>
          </a:stretch>
        </p:blipFill>
        <p:spPr>
          <a:xfrm>
            <a:off x="-301" y="6457777"/>
            <a:ext cx="907496" cy="434020"/>
          </a:xfrm>
          <a:prstGeom prst="rect">
            <a:avLst/>
          </a:prstGeom>
        </p:spPr>
      </p:pic>
    </p:spTree>
    <p:extLst>
      <p:ext uri="{BB962C8B-B14F-4D97-AF65-F5344CB8AC3E}">
        <p14:creationId xmlns:p14="http://schemas.microsoft.com/office/powerpoint/2010/main" val="8035534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E014F0-90DD-B7DC-766A-794E5A9921BD}"/>
            </a:ext>
          </a:extLst>
        </p:cNvPr>
        <p:cNvGrpSpPr/>
        <p:nvPr/>
      </p:nvGrpSpPr>
      <p:grpSpPr>
        <a:xfrm>
          <a:off x="0" y="0"/>
          <a:ext cx="0" cy="0"/>
          <a:chOff x="0" y="0"/>
          <a:chExt cx="0" cy="0"/>
        </a:xfrm>
      </p:grpSpPr>
      <p:graphicFrame>
        <p:nvGraphicFramePr>
          <p:cNvPr id="5" name="Content Placeholder 6">
            <a:extLst>
              <a:ext uri="{FF2B5EF4-FFF2-40B4-BE49-F238E27FC236}">
                <a16:creationId xmlns:a16="http://schemas.microsoft.com/office/drawing/2014/main" id="{C57B1497-E647-56C8-0819-A38736582B84}"/>
              </a:ext>
            </a:extLst>
          </p:cNvPr>
          <p:cNvGraphicFramePr>
            <a:graphicFrameLocks/>
          </p:cNvGraphicFramePr>
          <p:nvPr/>
        </p:nvGraphicFramePr>
        <p:xfrm>
          <a:off x="0" y="2274405"/>
          <a:ext cx="4286794" cy="391943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 name="Content Placeholder 6">
            <a:extLst>
              <a:ext uri="{FF2B5EF4-FFF2-40B4-BE49-F238E27FC236}">
                <a16:creationId xmlns:a16="http://schemas.microsoft.com/office/drawing/2014/main" id="{D6405AE2-CBC3-04F9-F727-05506843AE95}"/>
              </a:ext>
            </a:extLst>
          </p:cNvPr>
          <p:cNvGraphicFramePr>
            <a:graphicFrameLocks/>
          </p:cNvGraphicFramePr>
          <p:nvPr>
            <p:extLst>
              <p:ext uri="{D42A27DB-BD31-4B8C-83A1-F6EECF244321}">
                <p14:modId xmlns:p14="http://schemas.microsoft.com/office/powerpoint/2010/main" val="369297698"/>
              </p:ext>
            </p:extLst>
          </p:nvPr>
        </p:nvGraphicFramePr>
        <p:xfrm>
          <a:off x="-133544" y="2750339"/>
          <a:ext cx="4536897" cy="409413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Table 7">
            <a:extLst>
              <a:ext uri="{FF2B5EF4-FFF2-40B4-BE49-F238E27FC236}">
                <a16:creationId xmlns:a16="http://schemas.microsoft.com/office/drawing/2014/main" id="{87A2A78F-2A23-AA75-4D2C-E163A84D07DA}"/>
              </a:ext>
            </a:extLst>
          </p:cNvPr>
          <p:cNvGraphicFramePr>
            <a:graphicFrameLocks noGrp="1"/>
          </p:cNvGraphicFramePr>
          <p:nvPr>
            <p:extLst>
              <p:ext uri="{D42A27DB-BD31-4B8C-83A1-F6EECF244321}">
                <p14:modId xmlns:p14="http://schemas.microsoft.com/office/powerpoint/2010/main" val="1009277080"/>
              </p:ext>
            </p:extLst>
          </p:nvPr>
        </p:nvGraphicFramePr>
        <p:xfrm>
          <a:off x="2143397" y="5235403"/>
          <a:ext cx="2407446" cy="1219200"/>
        </p:xfrm>
        <a:graphic>
          <a:graphicData uri="http://schemas.openxmlformats.org/drawingml/2006/table">
            <a:tbl>
              <a:tblPr firstRow="1" bandRow="1">
                <a:tableStyleId>{5C22544A-7EE6-4342-B048-85BDC9FD1C3A}</a:tableStyleId>
              </a:tblPr>
              <a:tblGrid>
                <a:gridCol w="1890890">
                  <a:extLst>
                    <a:ext uri="{9D8B030D-6E8A-4147-A177-3AD203B41FA5}">
                      <a16:colId xmlns:a16="http://schemas.microsoft.com/office/drawing/2014/main" val="20000"/>
                    </a:ext>
                  </a:extLst>
                </a:gridCol>
                <a:gridCol w="516556">
                  <a:extLst>
                    <a:ext uri="{9D8B030D-6E8A-4147-A177-3AD203B41FA5}">
                      <a16:colId xmlns:a16="http://schemas.microsoft.com/office/drawing/2014/main" val="20001"/>
                    </a:ext>
                  </a:extLst>
                </a:gridCol>
              </a:tblGrid>
              <a:tr h="248929">
                <a:tc>
                  <a:txBody>
                    <a:bodyPr/>
                    <a:lstStyle/>
                    <a:p>
                      <a:r>
                        <a:rPr lang="en-US" sz="1400" b="0" dirty="0">
                          <a:solidFill>
                            <a:schemeClr val="bg1"/>
                          </a:solidFill>
                          <a:latin typeface="Roboto" panose="02000000000000000000" pitchFamily="2" charset="0"/>
                          <a:ea typeface="Roboto" panose="02000000000000000000" pitchFamily="2" charset="0"/>
                          <a:cs typeface="Roboto" panose="02000000000000000000" pitchFamily="2" charset="0"/>
                        </a:rPr>
                        <a:t>Strongly Agree</a:t>
                      </a: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chemeClr val="accent1">
                        <a:lumMod val="75000"/>
                      </a:schemeClr>
                    </a:solidFill>
                  </a:tcPr>
                </a:tc>
                <a:tc>
                  <a:txBody>
                    <a:bodyPr/>
                    <a:lstStyle/>
                    <a:p>
                      <a:pPr algn="r"/>
                      <a:r>
                        <a:rPr lang="en-US" sz="1400" b="0" dirty="0">
                          <a:solidFill>
                            <a:schemeClr val="bg1"/>
                          </a:solidFill>
                          <a:latin typeface="Roboto" panose="02000000000000000000" pitchFamily="2" charset="0"/>
                          <a:ea typeface="Roboto" panose="02000000000000000000" pitchFamily="2" charset="0"/>
                          <a:cs typeface="Roboto" panose="02000000000000000000" pitchFamily="2" charset="0"/>
                        </a:rPr>
                        <a:t>50%</a:t>
                      </a: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0003"/>
                  </a:ext>
                </a:extLst>
              </a:tr>
              <a:tr h="304378">
                <a:tc>
                  <a:txBody>
                    <a:bodyPr/>
                    <a:lstStyle/>
                    <a:p>
                      <a:r>
                        <a:rPr lang="en-US" sz="1400" b="0" dirty="0">
                          <a:solidFill>
                            <a:schemeClr val="bg1"/>
                          </a:solidFill>
                          <a:latin typeface="Roboto" panose="02000000000000000000" pitchFamily="2" charset="0"/>
                          <a:ea typeface="Roboto" panose="02000000000000000000" pitchFamily="2" charset="0"/>
                          <a:cs typeface="Roboto" panose="02000000000000000000" pitchFamily="2" charset="0"/>
                        </a:rPr>
                        <a:t>Somewhat Agree</a:t>
                      </a: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chemeClr val="accent1">
                        <a:lumMod val="75000"/>
                      </a:schemeClr>
                    </a:solidFill>
                  </a:tcPr>
                </a:tc>
                <a:tc>
                  <a:txBody>
                    <a:bodyPr/>
                    <a:lstStyle/>
                    <a:p>
                      <a:pPr algn="r"/>
                      <a:r>
                        <a:rPr lang="en-US" sz="1400" b="0" dirty="0">
                          <a:solidFill>
                            <a:schemeClr val="bg1"/>
                          </a:solidFill>
                          <a:latin typeface="Roboto" panose="02000000000000000000" pitchFamily="2" charset="0"/>
                          <a:ea typeface="Roboto" panose="02000000000000000000" pitchFamily="2" charset="0"/>
                          <a:cs typeface="Roboto" panose="02000000000000000000" pitchFamily="2" charset="0"/>
                        </a:rPr>
                        <a:t>15%</a:t>
                      </a: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3650298859"/>
                  </a:ext>
                </a:extLst>
              </a:tr>
              <a:tr h="300128">
                <a:tc>
                  <a:txBody>
                    <a:bodyPr/>
                    <a:lstStyle/>
                    <a:p>
                      <a:r>
                        <a:rPr lang="en-US" sz="1400" b="0" dirty="0">
                          <a:solidFill>
                            <a:schemeClr val="bg1"/>
                          </a:solidFill>
                          <a:latin typeface="Roboto" panose="02000000000000000000" pitchFamily="2" charset="0"/>
                          <a:ea typeface="Roboto" panose="02000000000000000000" pitchFamily="2" charset="0"/>
                          <a:cs typeface="Roboto" panose="02000000000000000000" pitchFamily="2" charset="0"/>
                        </a:rPr>
                        <a:t>Strongly Disagree</a:t>
                      </a: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rgbClr val="C00000"/>
                    </a:solidFill>
                  </a:tcPr>
                </a:tc>
                <a:tc>
                  <a:txBody>
                    <a:bodyPr/>
                    <a:lstStyle/>
                    <a:p>
                      <a:pPr algn="r"/>
                      <a:r>
                        <a:rPr lang="en-US" sz="1400" b="0" dirty="0">
                          <a:solidFill>
                            <a:schemeClr val="bg1"/>
                          </a:solidFill>
                          <a:latin typeface="Roboto" panose="02000000000000000000" pitchFamily="2" charset="0"/>
                          <a:ea typeface="Roboto" panose="02000000000000000000" pitchFamily="2" charset="0"/>
                          <a:cs typeface="Roboto" panose="02000000000000000000" pitchFamily="2" charset="0"/>
                        </a:rPr>
                        <a:t>0%</a:t>
                      </a: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rgbClr val="C00000"/>
                    </a:solidFill>
                  </a:tcPr>
                </a:tc>
                <a:extLst>
                  <a:ext uri="{0D108BD9-81ED-4DB2-BD59-A6C34878D82A}">
                    <a16:rowId xmlns:a16="http://schemas.microsoft.com/office/drawing/2014/main" val="1979412481"/>
                  </a:ext>
                </a:extLst>
              </a:tr>
              <a:tr h="304378">
                <a:tc>
                  <a:txBody>
                    <a:bodyPr/>
                    <a:lstStyle/>
                    <a:p>
                      <a:r>
                        <a:rPr lang="en-US" sz="1400" b="0" dirty="0">
                          <a:solidFill>
                            <a:schemeClr val="bg1"/>
                          </a:solidFill>
                          <a:latin typeface="Roboto" panose="02000000000000000000" pitchFamily="2" charset="0"/>
                          <a:ea typeface="Roboto" panose="02000000000000000000" pitchFamily="2" charset="0"/>
                          <a:cs typeface="Roboto" panose="02000000000000000000" pitchFamily="2" charset="0"/>
                        </a:rPr>
                        <a:t>Somewhat Disagree</a:t>
                      </a: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rgbClr val="C00000"/>
                    </a:solidFill>
                  </a:tcPr>
                </a:tc>
                <a:tc>
                  <a:txBody>
                    <a:bodyPr/>
                    <a:lstStyle/>
                    <a:p>
                      <a:pPr algn="r"/>
                      <a:r>
                        <a:rPr lang="en-US" sz="1400" b="0" dirty="0">
                          <a:solidFill>
                            <a:schemeClr val="bg1"/>
                          </a:solidFill>
                          <a:latin typeface="Roboto" panose="02000000000000000000" pitchFamily="2" charset="0"/>
                          <a:ea typeface="Roboto" panose="02000000000000000000" pitchFamily="2" charset="0"/>
                          <a:cs typeface="Roboto" panose="02000000000000000000" pitchFamily="2" charset="0"/>
                        </a:rPr>
                        <a:t>3%</a:t>
                      </a: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rgbClr val="C00000"/>
                    </a:solidFill>
                  </a:tcPr>
                </a:tc>
                <a:extLst>
                  <a:ext uri="{0D108BD9-81ED-4DB2-BD59-A6C34878D82A}">
                    <a16:rowId xmlns:a16="http://schemas.microsoft.com/office/drawing/2014/main" val="3313934659"/>
                  </a:ext>
                </a:extLst>
              </a:tr>
            </a:tbl>
          </a:graphicData>
        </a:graphic>
      </p:graphicFrame>
      <p:sp>
        <p:nvSpPr>
          <p:cNvPr id="12" name="TextBox 11">
            <a:extLst>
              <a:ext uri="{FF2B5EF4-FFF2-40B4-BE49-F238E27FC236}">
                <a16:creationId xmlns:a16="http://schemas.microsoft.com/office/drawing/2014/main" id="{ED5B8454-DE33-1D7E-FDEF-DE1BD2B582B5}"/>
              </a:ext>
            </a:extLst>
          </p:cNvPr>
          <p:cNvSpPr txBox="1"/>
          <p:nvPr/>
        </p:nvSpPr>
        <p:spPr>
          <a:xfrm>
            <a:off x="139921" y="152837"/>
            <a:ext cx="4910060" cy="2677656"/>
          </a:xfrm>
          <a:prstGeom prst="rect">
            <a:avLst/>
          </a:prstGeom>
          <a:noFill/>
        </p:spPr>
        <p:txBody>
          <a:bodyPr wrap="square" rtlCol="0">
            <a:spAutoFit/>
          </a:bodyPr>
          <a:lstStyle/>
          <a:p>
            <a:pPr algn="ctr"/>
            <a:r>
              <a:rPr lang="en-US" sz="2800" dirty="0">
                <a:latin typeface="Roboto" panose="02000000000000000000" pitchFamily="2" charset="0"/>
              </a:rPr>
              <a:t>Do you agree or disagree with the following statement? “The Basalt Library is fiscally responsible and spends taxpayer money wisely.” </a:t>
            </a:r>
          </a:p>
        </p:txBody>
      </p:sp>
      <p:graphicFrame>
        <p:nvGraphicFramePr>
          <p:cNvPr id="3" name="Content Placeholder 5">
            <a:extLst>
              <a:ext uri="{FF2B5EF4-FFF2-40B4-BE49-F238E27FC236}">
                <a16:creationId xmlns:a16="http://schemas.microsoft.com/office/drawing/2014/main" id="{CE0F982C-1EA3-FC68-CB65-654080EEA594}"/>
              </a:ext>
            </a:extLst>
          </p:cNvPr>
          <p:cNvGraphicFramePr>
            <a:graphicFrameLocks/>
          </p:cNvGraphicFramePr>
          <p:nvPr>
            <p:extLst>
              <p:ext uri="{D42A27DB-BD31-4B8C-83A1-F6EECF244321}">
                <p14:modId xmlns:p14="http://schemas.microsoft.com/office/powerpoint/2010/main" val="3849473579"/>
              </p:ext>
            </p:extLst>
          </p:nvPr>
        </p:nvGraphicFramePr>
        <p:xfrm>
          <a:off x="4303779" y="-12423"/>
          <a:ext cx="7748300" cy="6508586"/>
        </p:xfrm>
        <a:graphic>
          <a:graphicData uri="http://schemas.openxmlformats.org/drawingml/2006/chart">
            <c:chart xmlns:c="http://schemas.openxmlformats.org/drawingml/2006/chart" xmlns:r="http://schemas.openxmlformats.org/officeDocument/2006/relationships" r:id="rId4"/>
          </a:graphicData>
        </a:graphic>
      </p:graphicFrame>
      <p:sp>
        <p:nvSpPr>
          <p:cNvPr id="9" name="Footer Placeholder 2">
            <a:extLst>
              <a:ext uri="{FF2B5EF4-FFF2-40B4-BE49-F238E27FC236}">
                <a16:creationId xmlns:a16="http://schemas.microsoft.com/office/drawing/2014/main" id="{6976FC53-99AB-2829-709F-C8F40DB68469}"/>
              </a:ext>
            </a:extLst>
          </p:cNvPr>
          <p:cNvSpPr>
            <a:spLocks noGrp="1"/>
          </p:cNvSpPr>
          <p:nvPr>
            <p:ph type="ftr" sz="quarter" idx="11"/>
          </p:nvPr>
        </p:nvSpPr>
        <p:spPr>
          <a:xfrm>
            <a:off x="3126582" y="6535271"/>
            <a:ext cx="5938836" cy="309201"/>
          </a:xfrm>
        </p:spPr>
        <p:txBody>
          <a:bodyPr/>
          <a:lstStyle/>
          <a:p>
            <a:pPr algn="ctr"/>
            <a:r>
              <a:rPr lang="en-US">
                <a:solidFill>
                  <a:schemeClr val="tx1">
                    <a:lumMod val="85000"/>
                    <a:lumOff val="15000"/>
                  </a:schemeClr>
                </a:solidFill>
                <a:latin typeface="Roboto" panose="02000000000000000000" pitchFamily="2" charset="0"/>
                <a:ea typeface="Roboto" panose="02000000000000000000" pitchFamily="2" charset="0"/>
              </a:rPr>
              <a:t>Basalt Regional Library District Ballot Measure Survey, March/April 2025, 478n, +/- 4.36% MoE</a:t>
            </a:r>
            <a:endParaRPr lang="en-US" dirty="0">
              <a:solidFill>
                <a:schemeClr val="tx1">
                  <a:lumMod val="85000"/>
                  <a:lumOff val="15000"/>
                </a:schemeClr>
              </a:solidFill>
              <a:latin typeface="Roboto" panose="02000000000000000000" pitchFamily="2" charset="0"/>
              <a:ea typeface="Roboto" panose="02000000000000000000" pitchFamily="2" charset="0"/>
            </a:endParaRPr>
          </a:p>
        </p:txBody>
      </p:sp>
      <p:pic>
        <p:nvPicPr>
          <p:cNvPr id="10" name="Picture 9" descr="A blue background with white text and colorful bars&#10;&#10;Description automatically generated">
            <a:extLst>
              <a:ext uri="{FF2B5EF4-FFF2-40B4-BE49-F238E27FC236}">
                <a16:creationId xmlns:a16="http://schemas.microsoft.com/office/drawing/2014/main" id="{124B946F-EE0C-C2BA-F0C5-B5ED6B21A183}"/>
              </a:ext>
            </a:extLst>
          </p:cNvPr>
          <p:cNvPicPr>
            <a:picLocks noChangeAspect="1"/>
          </p:cNvPicPr>
          <p:nvPr/>
        </p:nvPicPr>
        <p:blipFill>
          <a:blip r:embed="rId5"/>
          <a:stretch>
            <a:fillRect/>
          </a:stretch>
        </p:blipFill>
        <p:spPr>
          <a:xfrm>
            <a:off x="11282082" y="6454603"/>
            <a:ext cx="909918" cy="403397"/>
          </a:xfrm>
          <a:prstGeom prst="rect">
            <a:avLst/>
          </a:prstGeom>
        </p:spPr>
      </p:pic>
      <p:sp>
        <p:nvSpPr>
          <p:cNvPr id="4" name="Slide Number Placeholder 5">
            <a:extLst>
              <a:ext uri="{FF2B5EF4-FFF2-40B4-BE49-F238E27FC236}">
                <a16:creationId xmlns:a16="http://schemas.microsoft.com/office/drawing/2014/main" id="{5C635BD2-4397-BD5B-A67E-98F3AE4AA6B9}"/>
              </a:ext>
            </a:extLst>
          </p:cNvPr>
          <p:cNvSpPr>
            <a:spLocks noGrp="1"/>
          </p:cNvSpPr>
          <p:nvPr>
            <p:ph type="sldNum" sz="quarter" idx="12"/>
          </p:nvPr>
        </p:nvSpPr>
        <p:spPr>
          <a:xfrm>
            <a:off x="10726614" y="6410585"/>
            <a:ext cx="588955" cy="503578"/>
          </a:xfrm>
        </p:spPr>
        <p:txBody>
          <a:bodyPr anchor="ctr"/>
          <a:lstStyle/>
          <a:p>
            <a:pPr algn="ctr"/>
            <a:fld id="{6D22F896-40B5-4ADD-8801-0D06FADFA095}" type="slidenum">
              <a:rPr lang="en-US" sz="1800" smtClean="0">
                <a:solidFill>
                  <a:srgbClr val="002060"/>
                </a:solidFill>
                <a:latin typeface="Roboto" panose="02000000000000000000" pitchFamily="2" charset="0"/>
                <a:ea typeface="Roboto" panose="02000000000000000000" pitchFamily="2" charset="0"/>
              </a:rPr>
              <a:pPr algn="ctr"/>
              <a:t>16</a:t>
            </a:fld>
            <a:endParaRPr lang="en-US" sz="1800" dirty="0">
              <a:solidFill>
                <a:srgbClr val="00206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1837534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AFCDF7-78AC-451B-4A52-45784C0EE88B}"/>
            </a:ext>
          </a:extLst>
        </p:cNvPr>
        <p:cNvGrpSpPr/>
        <p:nvPr/>
      </p:nvGrpSpPr>
      <p:grpSpPr>
        <a:xfrm>
          <a:off x="0" y="0"/>
          <a:ext cx="0" cy="0"/>
          <a:chOff x="0" y="0"/>
          <a:chExt cx="0" cy="0"/>
        </a:xfrm>
      </p:grpSpPr>
      <p:graphicFrame>
        <p:nvGraphicFramePr>
          <p:cNvPr id="5" name="Content Placeholder 6">
            <a:extLst>
              <a:ext uri="{FF2B5EF4-FFF2-40B4-BE49-F238E27FC236}">
                <a16:creationId xmlns:a16="http://schemas.microsoft.com/office/drawing/2014/main" id="{AB03C858-E25B-7420-813E-619514AAE267}"/>
              </a:ext>
            </a:extLst>
          </p:cNvPr>
          <p:cNvGraphicFramePr>
            <a:graphicFrameLocks/>
          </p:cNvGraphicFramePr>
          <p:nvPr/>
        </p:nvGraphicFramePr>
        <p:xfrm>
          <a:off x="0" y="2274405"/>
          <a:ext cx="4286794" cy="391943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 name="Content Placeholder 6">
            <a:extLst>
              <a:ext uri="{FF2B5EF4-FFF2-40B4-BE49-F238E27FC236}">
                <a16:creationId xmlns:a16="http://schemas.microsoft.com/office/drawing/2014/main" id="{51195FBE-6CBC-0D75-CF20-9CA076E8EE66}"/>
              </a:ext>
            </a:extLst>
          </p:cNvPr>
          <p:cNvGraphicFramePr>
            <a:graphicFrameLocks/>
          </p:cNvGraphicFramePr>
          <p:nvPr>
            <p:extLst>
              <p:ext uri="{D42A27DB-BD31-4B8C-83A1-F6EECF244321}">
                <p14:modId xmlns:p14="http://schemas.microsoft.com/office/powerpoint/2010/main" val="105685717"/>
              </p:ext>
            </p:extLst>
          </p:nvPr>
        </p:nvGraphicFramePr>
        <p:xfrm>
          <a:off x="-203013" y="2720328"/>
          <a:ext cx="4536897" cy="409413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Table 7">
            <a:extLst>
              <a:ext uri="{FF2B5EF4-FFF2-40B4-BE49-F238E27FC236}">
                <a16:creationId xmlns:a16="http://schemas.microsoft.com/office/drawing/2014/main" id="{5F8BFB4D-C8F7-2B44-7C35-68446C318CFC}"/>
              </a:ext>
            </a:extLst>
          </p:cNvPr>
          <p:cNvGraphicFramePr>
            <a:graphicFrameLocks noGrp="1"/>
          </p:cNvGraphicFramePr>
          <p:nvPr>
            <p:extLst>
              <p:ext uri="{D42A27DB-BD31-4B8C-83A1-F6EECF244321}">
                <p14:modId xmlns:p14="http://schemas.microsoft.com/office/powerpoint/2010/main" val="2795371004"/>
              </p:ext>
            </p:extLst>
          </p:nvPr>
        </p:nvGraphicFramePr>
        <p:xfrm>
          <a:off x="2205358" y="5145355"/>
          <a:ext cx="2407446" cy="1219200"/>
        </p:xfrm>
        <a:graphic>
          <a:graphicData uri="http://schemas.openxmlformats.org/drawingml/2006/table">
            <a:tbl>
              <a:tblPr firstRow="1" bandRow="1">
                <a:tableStyleId>{5C22544A-7EE6-4342-B048-85BDC9FD1C3A}</a:tableStyleId>
              </a:tblPr>
              <a:tblGrid>
                <a:gridCol w="1890890">
                  <a:extLst>
                    <a:ext uri="{9D8B030D-6E8A-4147-A177-3AD203B41FA5}">
                      <a16:colId xmlns:a16="http://schemas.microsoft.com/office/drawing/2014/main" val="20000"/>
                    </a:ext>
                  </a:extLst>
                </a:gridCol>
                <a:gridCol w="516556">
                  <a:extLst>
                    <a:ext uri="{9D8B030D-6E8A-4147-A177-3AD203B41FA5}">
                      <a16:colId xmlns:a16="http://schemas.microsoft.com/office/drawing/2014/main" val="20001"/>
                    </a:ext>
                  </a:extLst>
                </a:gridCol>
              </a:tblGrid>
              <a:tr h="248929">
                <a:tc>
                  <a:txBody>
                    <a:bodyPr/>
                    <a:lstStyle/>
                    <a:p>
                      <a:r>
                        <a:rPr lang="en-US" sz="1400" b="0" dirty="0">
                          <a:solidFill>
                            <a:schemeClr val="bg1"/>
                          </a:solidFill>
                          <a:latin typeface="Roboto" panose="02000000000000000000" pitchFamily="2" charset="0"/>
                          <a:ea typeface="Roboto" panose="02000000000000000000" pitchFamily="2" charset="0"/>
                          <a:cs typeface="Roboto" panose="02000000000000000000" pitchFamily="2" charset="0"/>
                        </a:rPr>
                        <a:t>Yes, Definitely</a:t>
                      </a: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chemeClr val="accent1">
                        <a:lumMod val="75000"/>
                      </a:schemeClr>
                    </a:solidFill>
                  </a:tcPr>
                </a:tc>
                <a:tc>
                  <a:txBody>
                    <a:bodyPr/>
                    <a:lstStyle/>
                    <a:p>
                      <a:pPr algn="r"/>
                      <a:r>
                        <a:rPr lang="en-US" sz="1400" b="0" dirty="0">
                          <a:solidFill>
                            <a:schemeClr val="bg1"/>
                          </a:solidFill>
                          <a:latin typeface="Roboto" panose="02000000000000000000" pitchFamily="2" charset="0"/>
                          <a:ea typeface="Roboto" panose="02000000000000000000" pitchFamily="2" charset="0"/>
                          <a:cs typeface="Roboto" panose="02000000000000000000" pitchFamily="2" charset="0"/>
                        </a:rPr>
                        <a:t>16%</a:t>
                      </a: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0003"/>
                  </a:ext>
                </a:extLst>
              </a:tr>
              <a:tr h="304378">
                <a:tc>
                  <a:txBody>
                    <a:bodyPr/>
                    <a:lstStyle/>
                    <a:p>
                      <a:r>
                        <a:rPr lang="en-US" sz="1400" b="0" dirty="0">
                          <a:solidFill>
                            <a:schemeClr val="bg1"/>
                          </a:solidFill>
                          <a:latin typeface="Roboto" panose="02000000000000000000" pitchFamily="2" charset="0"/>
                          <a:ea typeface="Roboto" panose="02000000000000000000" pitchFamily="2" charset="0"/>
                          <a:cs typeface="Roboto" panose="02000000000000000000" pitchFamily="2" charset="0"/>
                        </a:rPr>
                        <a:t>Yes, Probably</a:t>
                      </a: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chemeClr val="accent1">
                        <a:lumMod val="75000"/>
                      </a:schemeClr>
                    </a:solidFill>
                  </a:tcPr>
                </a:tc>
                <a:tc>
                  <a:txBody>
                    <a:bodyPr/>
                    <a:lstStyle/>
                    <a:p>
                      <a:pPr algn="r"/>
                      <a:r>
                        <a:rPr lang="en-US" sz="1400" b="0" dirty="0">
                          <a:solidFill>
                            <a:schemeClr val="bg1"/>
                          </a:solidFill>
                          <a:latin typeface="Roboto" panose="02000000000000000000" pitchFamily="2" charset="0"/>
                          <a:ea typeface="Roboto" panose="02000000000000000000" pitchFamily="2" charset="0"/>
                          <a:cs typeface="Roboto" panose="02000000000000000000" pitchFamily="2" charset="0"/>
                        </a:rPr>
                        <a:t>28%</a:t>
                      </a: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3650298859"/>
                  </a:ext>
                </a:extLst>
              </a:tr>
              <a:tr h="300128">
                <a:tc>
                  <a:txBody>
                    <a:bodyPr/>
                    <a:lstStyle/>
                    <a:p>
                      <a:r>
                        <a:rPr lang="en-US" sz="1400" b="0" dirty="0">
                          <a:solidFill>
                            <a:schemeClr val="bg1"/>
                          </a:solidFill>
                          <a:latin typeface="Roboto" panose="02000000000000000000" pitchFamily="2" charset="0"/>
                          <a:ea typeface="Roboto" panose="02000000000000000000" pitchFamily="2" charset="0"/>
                          <a:cs typeface="Roboto" panose="02000000000000000000" pitchFamily="2" charset="0"/>
                        </a:rPr>
                        <a:t>No, Definitely Not</a:t>
                      </a: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rgbClr val="C00000"/>
                    </a:solidFill>
                  </a:tcPr>
                </a:tc>
                <a:tc>
                  <a:txBody>
                    <a:bodyPr/>
                    <a:lstStyle/>
                    <a:p>
                      <a:pPr algn="r"/>
                      <a:r>
                        <a:rPr lang="en-US" sz="1400" b="0" dirty="0">
                          <a:solidFill>
                            <a:schemeClr val="bg1"/>
                          </a:solidFill>
                          <a:latin typeface="Roboto" panose="02000000000000000000" pitchFamily="2" charset="0"/>
                          <a:ea typeface="Roboto" panose="02000000000000000000" pitchFamily="2" charset="0"/>
                          <a:cs typeface="Roboto" panose="02000000000000000000" pitchFamily="2" charset="0"/>
                        </a:rPr>
                        <a:t>1%</a:t>
                      </a: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rgbClr val="C00000"/>
                    </a:solidFill>
                  </a:tcPr>
                </a:tc>
                <a:extLst>
                  <a:ext uri="{0D108BD9-81ED-4DB2-BD59-A6C34878D82A}">
                    <a16:rowId xmlns:a16="http://schemas.microsoft.com/office/drawing/2014/main" val="1979412481"/>
                  </a:ext>
                </a:extLst>
              </a:tr>
              <a:tr h="304378">
                <a:tc>
                  <a:txBody>
                    <a:bodyPr/>
                    <a:lstStyle/>
                    <a:p>
                      <a:r>
                        <a:rPr lang="en-US" sz="1400" b="0" dirty="0">
                          <a:solidFill>
                            <a:schemeClr val="bg1"/>
                          </a:solidFill>
                          <a:latin typeface="Roboto" panose="02000000000000000000" pitchFamily="2" charset="0"/>
                          <a:ea typeface="Roboto" panose="02000000000000000000" pitchFamily="2" charset="0"/>
                          <a:cs typeface="Roboto" panose="02000000000000000000" pitchFamily="2" charset="0"/>
                        </a:rPr>
                        <a:t>No, Probably Not</a:t>
                      </a: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rgbClr val="C00000"/>
                    </a:solidFill>
                  </a:tcPr>
                </a:tc>
                <a:tc>
                  <a:txBody>
                    <a:bodyPr/>
                    <a:lstStyle/>
                    <a:p>
                      <a:pPr algn="r"/>
                      <a:r>
                        <a:rPr lang="en-US" sz="1400" b="0" dirty="0">
                          <a:solidFill>
                            <a:schemeClr val="bg1"/>
                          </a:solidFill>
                          <a:latin typeface="Roboto" panose="02000000000000000000" pitchFamily="2" charset="0"/>
                          <a:ea typeface="Roboto" panose="02000000000000000000" pitchFamily="2" charset="0"/>
                          <a:cs typeface="Roboto" panose="02000000000000000000" pitchFamily="2" charset="0"/>
                        </a:rPr>
                        <a:t>17%</a:t>
                      </a: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rgbClr val="C00000"/>
                    </a:solidFill>
                  </a:tcPr>
                </a:tc>
                <a:extLst>
                  <a:ext uri="{0D108BD9-81ED-4DB2-BD59-A6C34878D82A}">
                    <a16:rowId xmlns:a16="http://schemas.microsoft.com/office/drawing/2014/main" val="3313934659"/>
                  </a:ext>
                </a:extLst>
              </a:tr>
            </a:tbl>
          </a:graphicData>
        </a:graphic>
      </p:graphicFrame>
      <p:sp>
        <p:nvSpPr>
          <p:cNvPr id="12" name="TextBox 11">
            <a:extLst>
              <a:ext uri="{FF2B5EF4-FFF2-40B4-BE49-F238E27FC236}">
                <a16:creationId xmlns:a16="http://schemas.microsoft.com/office/drawing/2014/main" id="{8580BE88-1CEA-62FB-5D92-087ECD0E09C5}"/>
              </a:ext>
            </a:extLst>
          </p:cNvPr>
          <p:cNvSpPr txBox="1"/>
          <p:nvPr/>
        </p:nvSpPr>
        <p:spPr>
          <a:xfrm>
            <a:off x="139922" y="248889"/>
            <a:ext cx="4695943" cy="2585323"/>
          </a:xfrm>
          <a:prstGeom prst="rect">
            <a:avLst/>
          </a:prstGeom>
          <a:noFill/>
        </p:spPr>
        <p:txBody>
          <a:bodyPr wrap="square" rtlCol="0">
            <a:spAutoFit/>
          </a:bodyPr>
          <a:lstStyle/>
          <a:p>
            <a:pPr algn="ctr"/>
            <a:r>
              <a:rPr lang="en-US" sz="2700" dirty="0">
                <a:effectLst/>
                <a:latin typeface="Roboto" panose="02000000000000000000" pitchFamily="2" charset="0"/>
                <a:ea typeface="Roboto" panose="02000000000000000000" pitchFamily="2" charset="0"/>
              </a:rPr>
              <a:t>Do you think the Basalt Library has the financial resources needed to provide adequate services and programs in your community? </a:t>
            </a:r>
            <a:endParaRPr lang="en-US" sz="2700" dirty="0">
              <a:latin typeface="Roboto" panose="02000000000000000000" pitchFamily="2" charset="0"/>
              <a:ea typeface="Roboto" panose="02000000000000000000" pitchFamily="2" charset="0"/>
            </a:endParaRPr>
          </a:p>
        </p:txBody>
      </p:sp>
      <p:graphicFrame>
        <p:nvGraphicFramePr>
          <p:cNvPr id="3" name="Content Placeholder 5">
            <a:extLst>
              <a:ext uri="{FF2B5EF4-FFF2-40B4-BE49-F238E27FC236}">
                <a16:creationId xmlns:a16="http://schemas.microsoft.com/office/drawing/2014/main" id="{E21A3D3C-A06B-A838-F808-D47E03C4168C}"/>
              </a:ext>
            </a:extLst>
          </p:cNvPr>
          <p:cNvGraphicFramePr>
            <a:graphicFrameLocks/>
          </p:cNvGraphicFramePr>
          <p:nvPr>
            <p:extLst>
              <p:ext uri="{D42A27DB-BD31-4B8C-83A1-F6EECF244321}">
                <p14:modId xmlns:p14="http://schemas.microsoft.com/office/powerpoint/2010/main" val="2294992940"/>
              </p:ext>
            </p:extLst>
          </p:nvPr>
        </p:nvGraphicFramePr>
        <p:xfrm>
          <a:off x="4730634" y="26685"/>
          <a:ext cx="7321444" cy="6508586"/>
        </p:xfrm>
        <a:graphic>
          <a:graphicData uri="http://schemas.openxmlformats.org/drawingml/2006/chart">
            <c:chart xmlns:c="http://schemas.openxmlformats.org/drawingml/2006/chart" xmlns:r="http://schemas.openxmlformats.org/officeDocument/2006/relationships" r:id="rId4"/>
          </a:graphicData>
        </a:graphic>
      </p:graphicFrame>
      <p:sp>
        <p:nvSpPr>
          <p:cNvPr id="9" name="Footer Placeholder 2">
            <a:extLst>
              <a:ext uri="{FF2B5EF4-FFF2-40B4-BE49-F238E27FC236}">
                <a16:creationId xmlns:a16="http://schemas.microsoft.com/office/drawing/2014/main" id="{4094FA86-060D-391A-5F17-29A380CBDF55}"/>
              </a:ext>
            </a:extLst>
          </p:cNvPr>
          <p:cNvSpPr>
            <a:spLocks noGrp="1"/>
          </p:cNvSpPr>
          <p:nvPr>
            <p:ph type="ftr" sz="quarter" idx="11"/>
          </p:nvPr>
        </p:nvSpPr>
        <p:spPr>
          <a:xfrm>
            <a:off x="3126582" y="6535271"/>
            <a:ext cx="5938836" cy="309201"/>
          </a:xfrm>
        </p:spPr>
        <p:txBody>
          <a:bodyPr/>
          <a:lstStyle/>
          <a:p>
            <a:pPr algn="ctr"/>
            <a:r>
              <a:rPr lang="en-US">
                <a:solidFill>
                  <a:schemeClr val="tx1">
                    <a:lumMod val="85000"/>
                    <a:lumOff val="15000"/>
                  </a:schemeClr>
                </a:solidFill>
                <a:latin typeface="Roboto" panose="02000000000000000000" pitchFamily="2" charset="0"/>
                <a:ea typeface="Roboto" panose="02000000000000000000" pitchFamily="2" charset="0"/>
              </a:rPr>
              <a:t>Basalt Regional Library District Ballot Measure Survey, March/April 2025, 478n, +/- 4.36% MoE</a:t>
            </a:r>
            <a:endParaRPr lang="en-US" dirty="0">
              <a:solidFill>
                <a:schemeClr val="tx1">
                  <a:lumMod val="85000"/>
                  <a:lumOff val="15000"/>
                </a:schemeClr>
              </a:solidFill>
              <a:latin typeface="Roboto" panose="02000000000000000000" pitchFamily="2" charset="0"/>
              <a:ea typeface="Roboto" panose="02000000000000000000" pitchFamily="2" charset="0"/>
            </a:endParaRPr>
          </a:p>
        </p:txBody>
      </p:sp>
      <p:pic>
        <p:nvPicPr>
          <p:cNvPr id="10" name="Picture 9" descr="A blue background with white text and colorful bars&#10;&#10;Description automatically generated">
            <a:extLst>
              <a:ext uri="{FF2B5EF4-FFF2-40B4-BE49-F238E27FC236}">
                <a16:creationId xmlns:a16="http://schemas.microsoft.com/office/drawing/2014/main" id="{B0F7B60E-948C-CC01-9CBA-A4E3E3F42F91}"/>
              </a:ext>
            </a:extLst>
          </p:cNvPr>
          <p:cNvPicPr>
            <a:picLocks noChangeAspect="1"/>
          </p:cNvPicPr>
          <p:nvPr/>
        </p:nvPicPr>
        <p:blipFill>
          <a:blip r:embed="rId5"/>
          <a:stretch>
            <a:fillRect/>
          </a:stretch>
        </p:blipFill>
        <p:spPr>
          <a:xfrm>
            <a:off x="11282082" y="6454603"/>
            <a:ext cx="909918" cy="403397"/>
          </a:xfrm>
          <a:prstGeom prst="rect">
            <a:avLst/>
          </a:prstGeom>
        </p:spPr>
      </p:pic>
      <p:sp>
        <p:nvSpPr>
          <p:cNvPr id="4" name="Slide Number Placeholder 5">
            <a:extLst>
              <a:ext uri="{FF2B5EF4-FFF2-40B4-BE49-F238E27FC236}">
                <a16:creationId xmlns:a16="http://schemas.microsoft.com/office/drawing/2014/main" id="{E25B3761-A6A1-CAE8-93C6-E3BF17A42C05}"/>
              </a:ext>
            </a:extLst>
          </p:cNvPr>
          <p:cNvSpPr>
            <a:spLocks noGrp="1"/>
          </p:cNvSpPr>
          <p:nvPr>
            <p:ph type="sldNum" sz="quarter" idx="12"/>
          </p:nvPr>
        </p:nvSpPr>
        <p:spPr>
          <a:xfrm>
            <a:off x="10726614" y="6410585"/>
            <a:ext cx="588955" cy="503578"/>
          </a:xfrm>
        </p:spPr>
        <p:txBody>
          <a:bodyPr anchor="ctr"/>
          <a:lstStyle/>
          <a:p>
            <a:pPr algn="ctr"/>
            <a:fld id="{6D22F896-40B5-4ADD-8801-0D06FADFA095}" type="slidenum">
              <a:rPr lang="en-US" sz="1800" smtClean="0">
                <a:solidFill>
                  <a:srgbClr val="002060"/>
                </a:solidFill>
                <a:latin typeface="Roboto" panose="02000000000000000000" pitchFamily="2" charset="0"/>
                <a:ea typeface="Roboto" panose="02000000000000000000" pitchFamily="2" charset="0"/>
              </a:rPr>
              <a:pPr algn="ctr"/>
              <a:t>17</a:t>
            </a:fld>
            <a:endParaRPr lang="en-US" sz="1800" dirty="0">
              <a:solidFill>
                <a:srgbClr val="00206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7265318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3401E4A-0BF3-F19E-1B2E-F856A98B5DBB}"/>
            </a:ext>
          </a:extLst>
        </p:cNvPr>
        <p:cNvGrpSpPr/>
        <p:nvPr/>
      </p:nvGrpSpPr>
      <p:grpSpPr>
        <a:xfrm>
          <a:off x="0" y="0"/>
          <a:ext cx="0" cy="0"/>
          <a:chOff x="0" y="0"/>
          <a:chExt cx="0" cy="0"/>
        </a:xfrm>
      </p:grpSpPr>
      <p:sp>
        <p:nvSpPr>
          <p:cNvPr id="2" name="Title 3">
            <a:extLst>
              <a:ext uri="{FF2B5EF4-FFF2-40B4-BE49-F238E27FC236}">
                <a16:creationId xmlns:a16="http://schemas.microsoft.com/office/drawing/2014/main" id="{14684FE1-F1C5-EA43-2EB0-A649F12B7EE1}"/>
              </a:ext>
            </a:extLst>
          </p:cNvPr>
          <p:cNvSpPr txBox="1">
            <a:spLocks/>
          </p:cNvSpPr>
          <p:nvPr/>
        </p:nvSpPr>
        <p:spPr>
          <a:xfrm>
            <a:off x="676517" y="150828"/>
            <a:ext cx="10838965" cy="1348978"/>
          </a:xfrm>
          <a:prstGeom prst="rect">
            <a:avLst/>
          </a:prstGeom>
        </p:spPr>
        <p:txBody>
          <a:bodyPr anchor="ctr">
            <a:noAutofit/>
          </a:bodyPr>
          <a:lstStyle>
            <a:lvl1pPr algn="ctr" defTabSz="426705" rtl="0" eaLnBrk="1" latinLnBrk="0" hangingPunct="1">
              <a:spcBef>
                <a:spcPct val="0"/>
              </a:spcBef>
              <a:buNone/>
              <a:defRPr sz="4107"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200" dirty="0">
                <a:solidFill>
                  <a:schemeClr val="tx1"/>
                </a:solidFill>
                <a:latin typeface="Roboto" panose="02000000000000000000" pitchFamily="2" charset="0"/>
                <a:ea typeface="Roboto" panose="02000000000000000000" pitchFamily="2" charset="0"/>
              </a:rPr>
              <a:t>Questions About Measuring Opinions of a Library District or Department?</a:t>
            </a:r>
          </a:p>
        </p:txBody>
      </p:sp>
      <p:pic>
        <p:nvPicPr>
          <p:cNvPr id="7" name="Picture 6" descr="A group of people raising their hands&#10;&#10;Description automatically generated">
            <a:extLst>
              <a:ext uri="{FF2B5EF4-FFF2-40B4-BE49-F238E27FC236}">
                <a16:creationId xmlns:a16="http://schemas.microsoft.com/office/drawing/2014/main" id="{9A9C9D90-70A9-1F72-7CC1-A9DF70FC5A6A}"/>
              </a:ext>
            </a:extLst>
          </p:cNvPr>
          <p:cNvPicPr>
            <a:picLocks noChangeAspect="1"/>
          </p:cNvPicPr>
          <p:nvPr/>
        </p:nvPicPr>
        <p:blipFill>
          <a:blip r:embed="rId2"/>
          <a:stretch>
            <a:fillRect/>
          </a:stretch>
        </p:blipFill>
        <p:spPr>
          <a:xfrm>
            <a:off x="2601431" y="1700460"/>
            <a:ext cx="6989136" cy="4659424"/>
          </a:xfrm>
          <a:prstGeom prst="rect">
            <a:avLst/>
          </a:prstGeom>
          <a:solidFill>
            <a:srgbClr val="FFFFFF">
              <a:shade val="85000"/>
            </a:srgbClr>
          </a:solidFill>
          <a:ln w="381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descr="A blue background with white text and colorful graphics&#10;&#10;Description automatically generated">
            <a:extLst>
              <a:ext uri="{FF2B5EF4-FFF2-40B4-BE49-F238E27FC236}">
                <a16:creationId xmlns:a16="http://schemas.microsoft.com/office/drawing/2014/main" id="{0E3667CE-BBCD-9778-2C75-B70C5CE610D3}"/>
              </a:ext>
            </a:extLst>
          </p:cNvPr>
          <p:cNvPicPr>
            <a:picLocks noChangeAspect="1"/>
          </p:cNvPicPr>
          <p:nvPr/>
        </p:nvPicPr>
        <p:blipFill>
          <a:blip r:embed="rId3"/>
          <a:stretch>
            <a:fillRect/>
          </a:stretch>
        </p:blipFill>
        <p:spPr>
          <a:xfrm>
            <a:off x="11420856" y="6290598"/>
            <a:ext cx="782922" cy="563704"/>
          </a:xfrm>
          <a:prstGeom prst="rect">
            <a:avLst/>
          </a:prstGeom>
        </p:spPr>
      </p:pic>
      <p:sp>
        <p:nvSpPr>
          <p:cNvPr id="6" name="Slide Number Placeholder 12">
            <a:extLst>
              <a:ext uri="{FF2B5EF4-FFF2-40B4-BE49-F238E27FC236}">
                <a16:creationId xmlns:a16="http://schemas.microsoft.com/office/drawing/2014/main" id="{6365A303-0F95-B9B7-F285-0A9ABE3531BF}"/>
              </a:ext>
            </a:extLst>
          </p:cNvPr>
          <p:cNvSpPr txBox="1">
            <a:spLocks/>
          </p:cNvSpPr>
          <p:nvPr/>
        </p:nvSpPr>
        <p:spPr>
          <a:xfrm>
            <a:off x="10831072" y="6530881"/>
            <a:ext cx="467170" cy="309201"/>
          </a:xfrm>
          <a:prstGeom prst="rect">
            <a:avLst/>
          </a:prstGeom>
          <a:noFill/>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6D22F896-40B5-4ADD-8801-0D06FADFA095}" type="slidenum">
              <a:rPr lang="en-US" sz="1400" smtClean="0">
                <a:solidFill>
                  <a:srgbClr val="002060"/>
                </a:solidFill>
                <a:latin typeface="Roboto" panose="02000000000000000000" pitchFamily="2" charset="0"/>
                <a:ea typeface="Roboto" panose="02000000000000000000" pitchFamily="2" charset="0"/>
              </a:rPr>
              <a:pPr algn="ctr"/>
              <a:t>18</a:t>
            </a:fld>
            <a:endParaRPr lang="en-US" sz="1400" dirty="0">
              <a:solidFill>
                <a:srgbClr val="00206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1886642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11208C0-6EB5-34E6-6441-20957DF6E07F}"/>
            </a:ext>
          </a:extLst>
        </p:cNvPr>
        <p:cNvGrpSpPr/>
        <p:nvPr/>
      </p:nvGrpSpPr>
      <p:grpSpPr>
        <a:xfrm>
          <a:off x="0" y="0"/>
          <a:ext cx="0" cy="0"/>
          <a:chOff x="0" y="0"/>
          <a:chExt cx="0" cy="0"/>
        </a:xfrm>
      </p:grpSpPr>
      <p:sp>
        <p:nvSpPr>
          <p:cNvPr id="31" name="Rectangle 17">
            <a:extLst>
              <a:ext uri="{FF2B5EF4-FFF2-40B4-BE49-F238E27FC236}">
                <a16:creationId xmlns:a16="http://schemas.microsoft.com/office/drawing/2014/main" id="{E378DCC7-7AF0-5EEF-B471-2669E10531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32" name="Picture 19">
            <a:extLst>
              <a:ext uri="{FF2B5EF4-FFF2-40B4-BE49-F238E27FC236}">
                <a16:creationId xmlns:a16="http://schemas.microsoft.com/office/drawing/2014/main" id="{1B7CC2B3-98AE-90C3-D41D-6165A176A81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cstate="hqprint">
            <a:extLst>
              <a:ext uri="{28A0092B-C50C-407E-A947-70E740481C1C}">
                <a14:useLocalDpi xmlns:a14="http://schemas.microsoft.com/office/drawing/2010/main"/>
              </a:ext>
            </a:extLst>
          </a:blip>
          <a:srcRect b="-1562"/>
          <a:stretch/>
        </p:blipFill>
        <p:spPr bwMode="black">
          <a:xfrm>
            <a:off x="0" y="6126480"/>
            <a:ext cx="12192000" cy="742950"/>
          </a:xfrm>
          <a:prstGeom prst="rect">
            <a:avLst/>
          </a:prstGeom>
        </p:spPr>
      </p:pic>
      <p:cxnSp>
        <p:nvCxnSpPr>
          <p:cNvPr id="33" name="Straight Connector 21">
            <a:extLst>
              <a:ext uri="{FF2B5EF4-FFF2-40B4-BE49-F238E27FC236}">
                <a16:creationId xmlns:a16="http://schemas.microsoft.com/office/drawing/2014/main" id="{EE5CFB47-ED76-84CE-C9AD-A27E9493761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34" name="Straight Connector 23">
            <a:extLst>
              <a:ext uri="{FF2B5EF4-FFF2-40B4-BE49-F238E27FC236}">
                <a16:creationId xmlns:a16="http://schemas.microsoft.com/office/drawing/2014/main" id="{EB292B2E-A498-D6CF-E890-EFDBE1E4E7E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35" name="Rectangle 25">
            <a:extLst>
              <a:ext uri="{FF2B5EF4-FFF2-40B4-BE49-F238E27FC236}">
                <a16:creationId xmlns:a16="http://schemas.microsoft.com/office/drawing/2014/main" id="{41B485C5-4B2D-F18A-65C7-8EABC377B7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27">
            <a:extLst>
              <a:ext uri="{FF2B5EF4-FFF2-40B4-BE49-F238E27FC236}">
                <a16:creationId xmlns:a16="http://schemas.microsoft.com/office/drawing/2014/main" id="{F6D99BE1-FFDE-D116-4FFE-E14E2D153B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3993" y="0"/>
            <a:ext cx="7538007" cy="6858000"/>
          </a:xfrm>
          <a:prstGeom prst="rect">
            <a:avLst/>
          </a:prstGeom>
          <a:solidFill>
            <a:schemeClr val="tx2"/>
          </a:solidFill>
          <a:ln w="6350">
            <a:noFill/>
          </a:ln>
          <a:effectLst/>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DEB9E197-F418-6E00-6248-52ADEA4CAC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3787" y="0"/>
            <a:ext cx="164592" cy="6858000"/>
          </a:xfrm>
          <a:prstGeom prst="rect">
            <a:avLst/>
          </a:prstGeom>
          <a:solidFill>
            <a:schemeClr val="accent2"/>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pic>
        <p:nvPicPr>
          <p:cNvPr id="5" name="Picture 4" descr="A blue background with white text and colorful graphics&#10;&#10;Description automatically generated">
            <a:extLst>
              <a:ext uri="{FF2B5EF4-FFF2-40B4-BE49-F238E27FC236}">
                <a16:creationId xmlns:a16="http://schemas.microsoft.com/office/drawing/2014/main" id="{64C25C15-C15E-6F1D-6905-67BDFF85CFE2}"/>
              </a:ext>
            </a:extLst>
          </p:cNvPr>
          <p:cNvPicPr>
            <a:picLocks noChangeAspect="1"/>
          </p:cNvPicPr>
          <p:nvPr/>
        </p:nvPicPr>
        <p:blipFill>
          <a:blip r:embed="rId3"/>
          <a:stretch>
            <a:fillRect/>
          </a:stretch>
        </p:blipFill>
        <p:spPr>
          <a:xfrm>
            <a:off x="11430864" y="6297804"/>
            <a:ext cx="772914" cy="556498"/>
          </a:xfrm>
          <a:prstGeom prst="rect">
            <a:avLst/>
          </a:prstGeom>
        </p:spPr>
      </p:pic>
      <p:sp>
        <p:nvSpPr>
          <p:cNvPr id="8" name="Slide Number Placeholder 12">
            <a:extLst>
              <a:ext uri="{FF2B5EF4-FFF2-40B4-BE49-F238E27FC236}">
                <a16:creationId xmlns:a16="http://schemas.microsoft.com/office/drawing/2014/main" id="{50A7DFD8-38F2-88D2-30D4-8EFD3A5B5C67}"/>
              </a:ext>
            </a:extLst>
          </p:cNvPr>
          <p:cNvSpPr txBox="1">
            <a:spLocks/>
          </p:cNvSpPr>
          <p:nvPr/>
        </p:nvSpPr>
        <p:spPr>
          <a:xfrm>
            <a:off x="10831072" y="6520607"/>
            <a:ext cx="467170" cy="309201"/>
          </a:xfrm>
          <a:prstGeom prst="rect">
            <a:avLst/>
          </a:prstGeom>
          <a:noFill/>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6D22F896-40B5-4ADD-8801-0D06FADFA095}" type="slidenum">
              <a:rPr lang="en-US" sz="1400" smtClean="0">
                <a:solidFill>
                  <a:schemeClr val="bg1"/>
                </a:solidFill>
                <a:latin typeface="Roboto" panose="02000000000000000000" pitchFamily="2" charset="0"/>
                <a:ea typeface="Roboto" panose="02000000000000000000" pitchFamily="2" charset="0"/>
              </a:rPr>
              <a:pPr algn="ctr"/>
              <a:t>19</a:t>
            </a:fld>
            <a:endParaRPr lang="en-US" sz="1400" dirty="0">
              <a:solidFill>
                <a:schemeClr val="bg1"/>
              </a:solidFill>
              <a:latin typeface="Roboto" panose="02000000000000000000" pitchFamily="2" charset="0"/>
              <a:ea typeface="Roboto" panose="02000000000000000000" pitchFamily="2" charset="0"/>
            </a:endParaRPr>
          </a:p>
        </p:txBody>
      </p:sp>
      <p:pic>
        <p:nvPicPr>
          <p:cNvPr id="6" name="Picture 5">
            <a:extLst>
              <a:ext uri="{FF2B5EF4-FFF2-40B4-BE49-F238E27FC236}">
                <a16:creationId xmlns:a16="http://schemas.microsoft.com/office/drawing/2014/main" id="{E783F506-2071-0B1D-6861-2BD44286C192}"/>
              </a:ext>
            </a:extLst>
          </p:cNvPr>
          <p:cNvPicPr>
            <a:picLocks noChangeAspect="1"/>
          </p:cNvPicPr>
          <p:nvPr/>
        </p:nvPicPr>
        <p:blipFill>
          <a:blip r:embed="rId4"/>
          <a:stretch>
            <a:fillRect/>
          </a:stretch>
        </p:blipFill>
        <p:spPr>
          <a:xfrm>
            <a:off x="6403087" y="3134835"/>
            <a:ext cx="4203901" cy="33631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extBox 2">
            <a:extLst>
              <a:ext uri="{FF2B5EF4-FFF2-40B4-BE49-F238E27FC236}">
                <a16:creationId xmlns:a16="http://schemas.microsoft.com/office/drawing/2014/main" id="{54344D4C-5F40-1EBF-0AA1-7DC3685CE503}"/>
              </a:ext>
            </a:extLst>
          </p:cNvPr>
          <p:cNvSpPr txBox="1"/>
          <p:nvPr/>
        </p:nvSpPr>
        <p:spPr>
          <a:xfrm>
            <a:off x="5268191" y="123572"/>
            <a:ext cx="6411191" cy="2641722"/>
          </a:xfrm>
          <a:prstGeom prst="rect">
            <a:avLst/>
          </a:prstGeom>
        </p:spPr>
        <p:txBody>
          <a:bodyPr vert="horz" lIns="91440" tIns="45720" rIns="91440" bIns="45720" rtlCol="0" anchor="ctr">
            <a:normAutofit/>
          </a:bodyPr>
          <a:lstStyle/>
          <a:p>
            <a:pPr algn="ctr">
              <a:lnSpc>
                <a:spcPct val="110000"/>
              </a:lnSpc>
              <a:spcBef>
                <a:spcPct val="0"/>
              </a:spcBef>
            </a:pPr>
            <a:r>
              <a:rPr lang="en-US" sz="4000" dirty="0">
                <a:ln w="3175" cmpd="sng">
                  <a:noFill/>
                </a:ln>
                <a:solidFill>
                  <a:schemeClr val="bg1"/>
                </a:solidFill>
                <a:latin typeface="Roboto" panose="02000000000000000000" pitchFamily="2" charset="0"/>
                <a:ea typeface="Roboto" panose="02000000000000000000" pitchFamily="2" charset="0"/>
                <a:cs typeface="+mj-cs"/>
              </a:rPr>
              <a:t>Measuring Voter Support &amp; Opposition: The Uninformed Ballot Test</a:t>
            </a:r>
          </a:p>
        </p:txBody>
      </p:sp>
      <p:sp>
        <p:nvSpPr>
          <p:cNvPr id="4" name="Title 3">
            <a:extLst>
              <a:ext uri="{FF2B5EF4-FFF2-40B4-BE49-F238E27FC236}">
                <a16:creationId xmlns:a16="http://schemas.microsoft.com/office/drawing/2014/main" id="{213F8ACC-50BD-E3AD-4C58-486E90A5EDE8}"/>
              </a:ext>
            </a:extLst>
          </p:cNvPr>
          <p:cNvSpPr txBox="1">
            <a:spLocks/>
          </p:cNvSpPr>
          <p:nvPr/>
        </p:nvSpPr>
        <p:spPr>
          <a:xfrm>
            <a:off x="298670" y="501868"/>
            <a:ext cx="4056449" cy="5055774"/>
          </a:xfrm>
          <a:prstGeom prst="rect">
            <a:avLst/>
          </a:prstGeom>
        </p:spPr>
        <p:txBody>
          <a:bodyPr anchor="ctr">
            <a:noAutofit/>
          </a:bodyPr>
          <a:lstStyle>
            <a:lvl1pPr algn="ctr" defTabSz="426705" rtl="0" eaLnBrk="1" latinLnBrk="0" hangingPunct="1">
              <a:spcBef>
                <a:spcPct val="0"/>
              </a:spcBef>
              <a:buNone/>
              <a:defRPr sz="4107"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dirty="0">
                <a:solidFill>
                  <a:schemeClr val="tx1"/>
                </a:solidFill>
                <a:latin typeface="Roboto" panose="02000000000000000000" pitchFamily="2" charset="0"/>
                <a:ea typeface="Roboto" panose="02000000000000000000" pitchFamily="2" charset="0"/>
              </a:rPr>
              <a:t>Developing an Effective Ballot Measure Survey That Will Lead to Voter Approval </a:t>
            </a:r>
          </a:p>
        </p:txBody>
      </p:sp>
    </p:spTree>
    <p:extLst>
      <p:ext uri="{BB962C8B-B14F-4D97-AF65-F5344CB8AC3E}">
        <p14:creationId xmlns:p14="http://schemas.microsoft.com/office/powerpoint/2010/main" val="26008469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 name="Rectangle 17">
            <a:extLst>
              <a:ext uri="{FF2B5EF4-FFF2-40B4-BE49-F238E27FC236}">
                <a16:creationId xmlns:a16="http://schemas.microsoft.com/office/drawing/2014/main" id="{23522FE7-5A29-4EF6-B1EF-2CA55748A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32" name="Picture 19">
            <a:extLst>
              <a:ext uri="{FF2B5EF4-FFF2-40B4-BE49-F238E27FC236}">
                <a16:creationId xmlns:a16="http://schemas.microsoft.com/office/drawing/2014/main" id="{C2192E09-EBC7-416C-B887-DFF915D7F4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cstate="hqprint">
            <a:extLst>
              <a:ext uri="{28A0092B-C50C-407E-A947-70E740481C1C}">
                <a14:useLocalDpi xmlns:a14="http://schemas.microsoft.com/office/drawing/2010/main"/>
              </a:ext>
            </a:extLst>
          </a:blip>
          <a:srcRect b="-1562"/>
          <a:stretch/>
        </p:blipFill>
        <p:spPr bwMode="black">
          <a:xfrm>
            <a:off x="0" y="6126480"/>
            <a:ext cx="12192000" cy="742950"/>
          </a:xfrm>
          <a:prstGeom prst="rect">
            <a:avLst/>
          </a:prstGeom>
        </p:spPr>
      </p:pic>
      <p:cxnSp>
        <p:nvCxnSpPr>
          <p:cNvPr id="33" name="Straight Connector 21">
            <a:extLst>
              <a:ext uri="{FF2B5EF4-FFF2-40B4-BE49-F238E27FC236}">
                <a16:creationId xmlns:a16="http://schemas.microsoft.com/office/drawing/2014/main" id="{2924498D-E084-44BE-A196-CFCE355643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34" name="Straight Connector 23">
            <a:extLst>
              <a:ext uri="{FF2B5EF4-FFF2-40B4-BE49-F238E27FC236}">
                <a16:creationId xmlns:a16="http://schemas.microsoft.com/office/drawing/2014/main" id="{14C12901-9FCC-461E-A64A-89B4791235E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35" name="Rectangle 25">
            <a:extLst>
              <a:ext uri="{FF2B5EF4-FFF2-40B4-BE49-F238E27FC236}">
                <a16:creationId xmlns:a16="http://schemas.microsoft.com/office/drawing/2014/main" id="{0216D9FD-860F-4F5C-8D9B-CE7002071D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1F30F23-A3E0-58DC-A6D7-54633E9FA8AC}"/>
              </a:ext>
            </a:extLst>
          </p:cNvPr>
          <p:cNvSpPr>
            <a:spLocks noGrp="1"/>
          </p:cNvSpPr>
          <p:nvPr>
            <p:ph type="title"/>
          </p:nvPr>
        </p:nvSpPr>
        <p:spPr>
          <a:xfrm>
            <a:off x="211575" y="1055490"/>
            <a:ext cx="4148121" cy="1275693"/>
          </a:xfrm>
        </p:spPr>
        <p:txBody>
          <a:bodyPr vert="horz" lIns="91440" tIns="45720" rIns="91440" bIns="45720" rtlCol="0" anchor="ctr">
            <a:noAutofit/>
          </a:bodyPr>
          <a:lstStyle/>
          <a:p>
            <a:pPr algn="ctr">
              <a:lnSpc>
                <a:spcPct val="100000"/>
              </a:lnSpc>
            </a:pPr>
            <a:r>
              <a:rPr lang="en-US" sz="4000" cap="none" dirty="0">
                <a:latin typeface="Roboto" panose="02000000000000000000" pitchFamily="2" charset="0"/>
                <a:ea typeface="Roboto" panose="02000000000000000000" pitchFamily="2" charset="0"/>
              </a:rPr>
              <a:t>The Basalt Regional Library’s Story </a:t>
            </a:r>
            <a:br>
              <a:rPr lang="en-US" sz="4000" cap="none" dirty="0">
                <a:latin typeface="Roboto" panose="02000000000000000000" pitchFamily="2" charset="0"/>
                <a:ea typeface="Roboto" panose="02000000000000000000" pitchFamily="2" charset="0"/>
              </a:rPr>
            </a:br>
            <a:r>
              <a:rPr lang="en-US" sz="4000" cap="none" dirty="0">
                <a:latin typeface="Roboto" panose="02000000000000000000" pitchFamily="2" charset="0"/>
                <a:ea typeface="Roboto" panose="02000000000000000000" pitchFamily="2" charset="0"/>
              </a:rPr>
              <a:t>in 2025</a:t>
            </a:r>
            <a:endParaRPr lang="en-US" sz="4000" kern="1200" cap="none" dirty="0">
              <a:effectLst/>
              <a:latin typeface="Roboto" panose="02000000000000000000" pitchFamily="2" charset="0"/>
              <a:ea typeface="Roboto" panose="02000000000000000000" pitchFamily="2" charset="0"/>
            </a:endParaRPr>
          </a:p>
        </p:txBody>
      </p:sp>
      <p:sp>
        <p:nvSpPr>
          <p:cNvPr id="36" name="Rectangle 27">
            <a:extLst>
              <a:ext uri="{FF2B5EF4-FFF2-40B4-BE49-F238E27FC236}">
                <a16:creationId xmlns:a16="http://schemas.microsoft.com/office/drawing/2014/main" id="{8D074069-7026-466C-B495-20FB9578CF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3993" y="0"/>
            <a:ext cx="7538007" cy="6858000"/>
          </a:xfrm>
          <a:prstGeom prst="rect">
            <a:avLst/>
          </a:prstGeom>
          <a:solidFill>
            <a:schemeClr val="tx2"/>
          </a:solidFill>
          <a:ln w="6350">
            <a:noFill/>
          </a:ln>
          <a:effectLst/>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C1685D80-4D5A-471F-9215-651424F475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3787" y="0"/>
            <a:ext cx="164592" cy="6858000"/>
          </a:xfrm>
          <a:prstGeom prst="rect">
            <a:avLst/>
          </a:prstGeom>
          <a:solidFill>
            <a:schemeClr val="accent2"/>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6" name="Content Placeholder 5">
            <a:extLst>
              <a:ext uri="{FF2B5EF4-FFF2-40B4-BE49-F238E27FC236}">
                <a16:creationId xmlns:a16="http://schemas.microsoft.com/office/drawing/2014/main" id="{64F9E5BC-F674-DF35-EEB9-1A3E89D95AB4}"/>
              </a:ext>
            </a:extLst>
          </p:cNvPr>
          <p:cNvSpPr>
            <a:spLocks noGrp="1"/>
          </p:cNvSpPr>
          <p:nvPr>
            <p:ph type="body" sz="half" idx="2"/>
          </p:nvPr>
        </p:nvSpPr>
        <p:spPr>
          <a:xfrm>
            <a:off x="5112470" y="182957"/>
            <a:ext cx="7037069" cy="6035824"/>
          </a:xfrm>
        </p:spPr>
        <p:txBody>
          <a:bodyPr vert="horz" lIns="91440" tIns="45720" rIns="91440" bIns="45720" rtlCol="0" anchor="ctr">
            <a:noAutofit/>
          </a:bodyPr>
          <a:lstStyle/>
          <a:p>
            <a:pPr>
              <a:lnSpc>
                <a:spcPct val="100000"/>
              </a:lnSpc>
              <a:spcBef>
                <a:spcPct val="20000"/>
              </a:spcBef>
              <a:spcAft>
                <a:spcPts val="600"/>
              </a:spcAft>
              <a:buClr>
                <a:schemeClr val="accent1"/>
              </a:buClr>
              <a:buSzPct val="115000"/>
            </a:pPr>
            <a:r>
              <a:rPr lang="en-US" sz="3200" dirty="0">
                <a:solidFill>
                  <a:schemeClr val="bg1"/>
                </a:solidFill>
                <a:latin typeface="Roboto" panose="02000000000000000000" pitchFamily="2" charset="0"/>
                <a:ea typeface="Roboto" panose="02000000000000000000" pitchFamily="2" charset="0"/>
              </a:rPr>
              <a:t>The Basalt Library’s leadership and board members were contemplating the following short and long-term needs:</a:t>
            </a:r>
          </a:p>
          <a:p>
            <a:pPr marL="917575" indent="-454025">
              <a:lnSpc>
                <a:spcPct val="100000"/>
              </a:lnSpc>
              <a:spcBef>
                <a:spcPct val="20000"/>
              </a:spcBef>
              <a:spcAft>
                <a:spcPts val="600"/>
              </a:spcAft>
              <a:buClr>
                <a:schemeClr val="bg1"/>
              </a:buClr>
              <a:buSzPct val="56000"/>
              <a:buFont typeface="Wingdings" pitchFamily="2" charset="2"/>
              <a:buChar char="Ø"/>
            </a:pPr>
            <a:r>
              <a:rPr lang="en-US" sz="3200" dirty="0">
                <a:solidFill>
                  <a:schemeClr val="bg1"/>
                </a:solidFill>
                <a:latin typeface="Roboto" panose="02000000000000000000" pitchFamily="2" charset="0"/>
                <a:ea typeface="Roboto" panose="02000000000000000000" pitchFamily="2" charset="0"/>
              </a:rPr>
              <a:t>Pay staff a living wage</a:t>
            </a:r>
          </a:p>
          <a:p>
            <a:pPr marL="917575" indent="-454025">
              <a:lnSpc>
                <a:spcPct val="100000"/>
              </a:lnSpc>
              <a:spcBef>
                <a:spcPct val="20000"/>
              </a:spcBef>
              <a:spcAft>
                <a:spcPts val="600"/>
              </a:spcAft>
              <a:buClr>
                <a:schemeClr val="bg1"/>
              </a:buClr>
              <a:buSzPct val="56000"/>
              <a:buFont typeface="Wingdings" pitchFamily="2" charset="2"/>
              <a:buChar char="Ø"/>
            </a:pPr>
            <a:r>
              <a:rPr lang="en-US" sz="3200" dirty="0">
                <a:solidFill>
                  <a:schemeClr val="bg1"/>
                </a:solidFill>
                <a:latin typeface="Roboto" panose="02000000000000000000" pitchFamily="2" charset="0"/>
                <a:ea typeface="Roboto" panose="02000000000000000000" pitchFamily="2" charset="0"/>
              </a:rPr>
              <a:t>Care for the building</a:t>
            </a:r>
          </a:p>
          <a:p>
            <a:pPr marL="917575" indent="-454025">
              <a:lnSpc>
                <a:spcPct val="100000"/>
              </a:lnSpc>
              <a:spcBef>
                <a:spcPct val="20000"/>
              </a:spcBef>
              <a:spcAft>
                <a:spcPts val="600"/>
              </a:spcAft>
              <a:buClr>
                <a:schemeClr val="bg1"/>
              </a:buClr>
              <a:buSzPct val="56000"/>
              <a:buFont typeface="Wingdings" pitchFamily="2" charset="2"/>
              <a:buChar char="Ø"/>
            </a:pPr>
            <a:r>
              <a:rPr lang="en-US" sz="3200" dirty="0">
                <a:solidFill>
                  <a:schemeClr val="bg1"/>
                </a:solidFill>
                <a:latin typeface="Roboto" panose="02000000000000000000" pitchFamily="2" charset="0"/>
                <a:ea typeface="Roboto" panose="02000000000000000000" pitchFamily="2" charset="0"/>
              </a:rPr>
              <a:t>Continue and expand services</a:t>
            </a:r>
          </a:p>
          <a:p>
            <a:pPr marL="917575" indent="-454025">
              <a:lnSpc>
                <a:spcPct val="100000"/>
              </a:lnSpc>
              <a:spcBef>
                <a:spcPct val="20000"/>
              </a:spcBef>
              <a:spcAft>
                <a:spcPts val="600"/>
              </a:spcAft>
              <a:buClr>
                <a:schemeClr val="bg1"/>
              </a:buClr>
              <a:buSzPct val="56000"/>
              <a:buFont typeface="Wingdings" pitchFamily="2" charset="2"/>
              <a:buChar char="Ø"/>
            </a:pPr>
            <a:r>
              <a:rPr lang="en-US" sz="3200" dirty="0">
                <a:solidFill>
                  <a:schemeClr val="bg1"/>
                </a:solidFill>
                <a:latin typeface="Roboto" panose="02000000000000000000" pitchFamily="2" charset="0"/>
                <a:ea typeface="Roboto" panose="02000000000000000000" pitchFamily="2" charset="0"/>
              </a:rPr>
              <a:t>Insulate from economic ups and downs</a:t>
            </a:r>
            <a:endParaRPr lang="en-US" sz="3200" dirty="0">
              <a:solidFill>
                <a:schemeClr val="bg1"/>
              </a:solidFill>
            </a:endParaRPr>
          </a:p>
        </p:txBody>
      </p:sp>
      <p:sp>
        <p:nvSpPr>
          <p:cNvPr id="4" name="Slide Number Placeholder 12">
            <a:extLst>
              <a:ext uri="{FF2B5EF4-FFF2-40B4-BE49-F238E27FC236}">
                <a16:creationId xmlns:a16="http://schemas.microsoft.com/office/drawing/2014/main" id="{BAD91DA8-7165-396D-589B-601E9BE4BB2E}"/>
              </a:ext>
            </a:extLst>
          </p:cNvPr>
          <p:cNvSpPr txBox="1">
            <a:spLocks/>
          </p:cNvSpPr>
          <p:nvPr/>
        </p:nvSpPr>
        <p:spPr>
          <a:xfrm>
            <a:off x="10971834" y="6560229"/>
            <a:ext cx="467170" cy="309201"/>
          </a:xfrm>
          <a:prstGeom prst="rect">
            <a:avLst/>
          </a:prstGeom>
          <a:noFill/>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6D22F896-40B5-4ADD-8801-0D06FADFA095}" type="slidenum">
              <a:rPr lang="en-US" sz="1400" smtClean="0">
                <a:solidFill>
                  <a:schemeClr val="bg1"/>
                </a:solidFill>
                <a:latin typeface="Roboto" panose="02000000000000000000" pitchFamily="2" charset="0"/>
                <a:ea typeface="Roboto" panose="02000000000000000000" pitchFamily="2" charset="0"/>
              </a:rPr>
              <a:pPr algn="ctr"/>
              <a:t>2</a:t>
            </a:fld>
            <a:endParaRPr lang="en-US" sz="1400" dirty="0">
              <a:solidFill>
                <a:schemeClr val="bg1"/>
              </a:solidFill>
              <a:latin typeface="Roboto" panose="02000000000000000000" pitchFamily="2" charset="0"/>
              <a:ea typeface="Roboto" panose="02000000000000000000" pitchFamily="2" charset="0"/>
            </a:endParaRPr>
          </a:p>
        </p:txBody>
      </p:sp>
      <p:pic>
        <p:nvPicPr>
          <p:cNvPr id="11" name="Picture 10" descr="A blue background with white text and colorful graphics&#10;&#10;Description automatically generated">
            <a:extLst>
              <a:ext uri="{FF2B5EF4-FFF2-40B4-BE49-F238E27FC236}">
                <a16:creationId xmlns:a16="http://schemas.microsoft.com/office/drawing/2014/main" id="{8BF4152B-6E47-D438-A759-CAE5C0B32D7E}"/>
              </a:ext>
            </a:extLst>
          </p:cNvPr>
          <p:cNvPicPr>
            <a:picLocks noChangeAspect="1"/>
          </p:cNvPicPr>
          <p:nvPr/>
        </p:nvPicPr>
        <p:blipFill>
          <a:blip r:embed="rId3"/>
          <a:stretch>
            <a:fillRect/>
          </a:stretch>
        </p:blipFill>
        <p:spPr>
          <a:xfrm>
            <a:off x="11450782" y="6332927"/>
            <a:ext cx="752996" cy="542157"/>
          </a:xfrm>
          <a:prstGeom prst="rect">
            <a:avLst/>
          </a:prstGeom>
        </p:spPr>
      </p:pic>
      <p:pic>
        <p:nvPicPr>
          <p:cNvPr id="5" name="Picture 2">
            <a:extLst>
              <a:ext uri="{FF2B5EF4-FFF2-40B4-BE49-F238E27FC236}">
                <a16:creationId xmlns:a16="http://schemas.microsoft.com/office/drawing/2014/main" id="{3EF459EE-28AA-6492-4F1E-8EC867F842B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045" y="3354480"/>
            <a:ext cx="3673179" cy="2448030"/>
          </a:xfrm>
          <a:prstGeom prst="rect">
            <a:avLst/>
          </a:prstGeom>
          <a:solidFill>
            <a:srgbClr val="FFFFFF">
              <a:shade val="85000"/>
            </a:srgbClr>
          </a:solidFill>
          <a:ln w="381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7517594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B702303-28F3-315E-3BB9-5EC26B13D6A4}"/>
            </a:ext>
          </a:extLst>
        </p:cNvPr>
        <p:cNvGrpSpPr/>
        <p:nvPr/>
      </p:nvGrpSpPr>
      <p:grpSpPr>
        <a:xfrm>
          <a:off x="0" y="0"/>
          <a:ext cx="0" cy="0"/>
          <a:chOff x="0" y="0"/>
          <a:chExt cx="0" cy="0"/>
        </a:xfrm>
      </p:grpSpPr>
      <p:sp>
        <p:nvSpPr>
          <p:cNvPr id="31" name="Rectangle 17">
            <a:extLst>
              <a:ext uri="{FF2B5EF4-FFF2-40B4-BE49-F238E27FC236}">
                <a16:creationId xmlns:a16="http://schemas.microsoft.com/office/drawing/2014/main" id="{633DC653-4567-9ACF-7861-91B3D6E6BE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32" name="Picture 19">
            <a:extLst>
              <a:ext uri="{FF2B5EF4-FFF2-40B4-BE49-F238E27FC236}">
                <a16:creationId xmlns:a16="http://schemas.microsoft.com/office/drawing/2014/main" id="{A0D7DBBA-344C-6E3A-FFF6-42DF448BD1E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cstate="hqprint">
            <a:extLst>
              <a:ext uri="{28A0092B-C50C-407E-A947-70E740481C1C}">
                <a14:useLocalDpi xmlns:a14="http://schemas.microsoft.com/office/drawing/2010/main"/>
              </a:ext>
            </a:extLst>
          </a:blip>
          <a:srcRect b="-1562"/>
          <a:stretch/>
        </p:blipFill>
        <p:spPr bwMode="black">
          <a:xfrm>
            <a:off x="0" y="6126480"/>
            <a:ext cx="12192000" cy="742950"/>
          </a:xfrm>
          <a:prstGeom prst="rect">
            <a:avLst/>
          </a:prstGeom>
        </p:spPr>
      </p:pic>
      <p:cxnSp>
        <p:nvCxnSpPr>
          <p:cNvPr id="33" name="Straight Connector 21">
            <a:extLst>
              <a:ext uri="{FF2B5EF4-FFF2-40B4-BE49-F238E27FC236}">
                <a16:creationId xmlns:a16="http://schemas.microsoft.com/office/drawing/2014/main" id="{3DEFA6FB-2042-3CCE-252D-A8D1C750843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34" name="Straight Connector 23">
            <a:extLst>
              <a:ext uri="{FF2B5EF4-FFF2-40B4-BE49-F238E27FC236}">
                <a16:creationId xmlns:a16="http://schemas.microsoft.com/office/drawing/2014/main" id="{4484D464-78AE-B3B3-CBB9-BE50BA23BF6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35" name="Rectangle 25">
            <a:extLst>
              <a:ext uri="{FF2B5EF4-FFF2-40B4-BE49-F238E27FC236}">
                <a16:creationId xmlns:a16="http://schemas.microsoft.com/office/drawing/2014/main" id="{417F9F04-2EC1-462A-25FC-8E77929894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27">
            <a:extLst>
              <a:ext uri="{FF2B5EF4-FFF2-40B4-BE49-F238E27FC236}">
                <a16:creationId xmlns:a16="http://schemas.microsoft.com/office/drawing/2014/main" id="{1DDE0A19-2E40-AB4D-BE34-0FE2D8C2D7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3993" y="0"/>
            <a:ext cx="7538007" cy="6858000"/>
          </a:xfrm>
          <a:prstGeom prst="rect">
            <a:avLst/>
          </a:prstGeom>
          <a:solidFill>
            <a:schemeClr val="tx2"/>
          </a:solidFill>
          <a:ln w="6350">
            <a:noFill/>
          </a:ln>
          <a:effectLst/>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45B845B0-FDAD-F8DA-E879-A32BC16FBA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3787" y="0"/>
            <a:ext cx="164592" cy="6858000"/>
          </a:xfrm>
          <a:prstGeom prst="rect">
            <a:avLst/>
          </a:prstGeom>
          <a:solidFill>
            <a:schemeClr val="accent2"/>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pic>
        <p:nvPicPr>
          <p:cNvPr id="5" name="Picture 4" descr="A blue background with white text and colorful graphics&#10;&#10;Description automatically generated">
            <a:extLst>
              <a:ext uri="{FF2B5EF4-FFF2-40B4-BE49-F238E27FC236}">
                <a16:creationId xmlns:a16="http://schemas.microsoft.com/office/drawing/2014/main" id="{85CE3422-C60C-2668-585B-C4ECC546A35C}"/>
              </a:ext>
            </a:extLst>
          </p:cNvPr>
          <p:cNvPicPr>
            <a:picLocks noChangeAspect="1"/>
          </p:cNvPicPr>
          <p:nvPr/>
        </p:nvPicPr>
        <p:blipFill>
          <a:blip r:embed="rId3"/>
          <a:stretch>
            <a:fillRect/>
          </a:stretch>
        </p:blipFill>
        <p:spPr>
          <a:xfrm>
            <a:off x="11430864" y="6297804"/>
            <a:ext cx="772914" cy="556498"/>
          </a:xfrm>
          <a:prstGeom prst="rect">
            <a:avLst/>
          </a:prstGeom>
        </p:spPr>
      </p:pic>
      <p:sp>
        <p:nvSpPr>
          <p:cNvPr id="8" name="Slide Number Placeholder 12">
            <a:extLst>
              <a:ext uri="{FF2B5EF4-FFF2-40B4-BE49-F238E27FC236}">
                <a16:creationId xmlns:a16="http://schemas.microsoft.com/office/drawing/2014/main" id="{5F5DAB8A-D6B6-ADA2-EF7A-BCAE5CD29512}"/>
              </a:ext>
            </a:extLst>
          </p:cNvPr>
          <p:cNvSpPr txBox="1">
            <a:spLocks/>
          </p:cNvSpPr>
          <p:nvPr/>
        </p:nvSpPr>
        <p:spPr>
          <a:xfrm>
            <a:off x="10831072" y="6520607"/>
            <a:ext cx="467170" cy="309201"/>
          </a:xfrm>
          <a:prstGeom prst="rect">
            <a:avLst/>
          </a:prstGeom>
          <a:noFill/>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6D22F896-40B5-4ADD-8801-0D06FADFA095}" type="slidenum">
              <a:rPr lang="en-US" sz="1400" smtClean="0">
                <a:solidFill>
                  <a:schemeClr val="bg1"/>
                </a:solidFill>
                <a:latin typeface="Roboto" panose="02000000000000000000" pitchFamily="2" charset="0"/>
                <a:ea typeface="Roboto" panose="02000000000000000000" pitchFamily="2" charset="0"/>
              </a:rPr>
              <a:pPr algn="ctr"/>
              <a:t>20</a:t>
            </a:fld>
            <a:endParaRPr lang="en-US" sz="1400" dirty="0">
              <a:solidFill>
                <a:schemeClr val="bg1"/>
              </a:solidFill>
              <a:latin typeface="Roboto" panose="02000000000000000000" pitchFamily="2" charset="0"/>
              <a:ea typeface="Roboto" panose="02000000000000000000" pitchFamily="2" charset="0"/>
            </a:endParaRPr>
          </a:p>
        </p:txBody>
      </p:sp>
      <p:sp>
        <p:nvSpPr>
          <p:cNvPr id="4" name="Content Placeholder 5">
            <a:extLst>
              <a:ext uri="{FF2B5EF4-FFF2-40B4-BE49-F238E27FC236}">
                <a16:creationId xmlns:a16="http://schemas.microsoft.com/office/drawing/2014/main" id="{05671CED-0E4C-4D98-9095-5D53F8D03635}"/>
              </a:ext>
            </a:extLst>
          </p:cNvPr>
          <p:cNvSpPr>
            <a:spLocks noGrp="1"/>
          </p:cNvSpPr>
          <p:nvPr>
            <p:ph type="body" sz="half" idx="2"/>
          </p:nvPr>
        </p:nvSpPr>
        <p:spPr>
          <a:xfrm>
            <a:off x="5115494" y="303441"/>
            <a:ext cx="6930731" cy="5879774"/>
          </a:xfrm>
        </p:spPr>
        <p:txBody>
          <a:bodyPr vert="horz" lIns="91440" tIns="45720" rIns="91440" bIns="45720" rtlCol="0" anchor="ctr">
            <a:noAutofit/>
          </a:bodyPr>
          <a:lstStyle/>
          <a:p>
            <a:pPr algn="ctr">
              <a:lnSpc>
                <a:spcPct val="100000"/>
              </a:lnSpc>
              <a:spcBef>
                <a:spcPts val="0"/>
              </a:spcBef>
            </a:pPr>
            <a:r>
              <a:rPr lang="en-US" sz="3200" dirty="0">
                <a:solidFill>
                  <a:schemeClr val="bg1"/>
                </a:solidFill>
                <a:latin typeface="Roboto" panose="02000000000000000000" pitchFamily="2" charset="0"/>
                <a:ea typeface="Roboto" panose="02000000000000000000" pitchFamily="2" charset="0"/>
              </a:rPr>
              <a:t>Before we continue, it is important to understand that the Basalt Library has not decided whether to put a ballot measure before voters this November. Your participation in this survey and sharing your honest opinions will help the district make that decision. Let’s continue the survey now. </a:t>
            </a:r>
            <a:endParaRPr lang="en-US" sz="3200" dirty="0">
              <a:solidFill>
                <a:schemeClr val="bg1"/>
              </a:solidFill>
              <a:effectLst/>
              <a:latin typeface="Roboto" panose="02000000000000000000" pitchFamily="2" charset="0"/>
              <a:ea typeface="Roboto" panose="02000000000000000000" pitchFamily="2" charset="0"/>
            </a:endParaRPr>
          </a:p>
        </p:txBody>
      </p:sp>
      <p:sp>
        <p:nvSpPr>
          <p:cNvPr id="7" name="TextBox 6">
            <a:extLst>
              <a:ext uri="{FF2B5EF4-FFF2-40B4-BE49-F238E27FC236}">
                <a16:creationId xmlns:a16="http://schemas.microsoft.com/office/drawing/2014/main" id="{08351EA7-0AD0-FEA1-A465-3200E3D90CF2}"/>
              </a:ext>
            </a:extLst>
          </p:cNvPr>
          <p:cNvSpPr txBox="1"/>
          <p:nvPr/>
        </p:nvSpPr>
        <p:spPr>
          <a:xfrm>
            <a:off x="452538" y="303441"/>
            <a:ext cx="3887583" cy="2862322"/>
          </a:xfrm>
          <a:prstGeom prst="rect">
            <a:avLst/>
          </a:prstGeom>
          <a:noFill/>
        </p:spPr>
        <p:txBody>
          <a:bodyPr wrap="square" rtlCol="0">
            <a:spAutoFit/>
          </a:bodyPr>
          <a:lstStyle/>
          <a:p>
            <a:pPr algn="ctr"/>
            <a:r>
              <a:rPr lang="en-US" sz="3600" dirty="0">
                <a:latin typeface="Roboto" panose="02000000000000000000" pitchFamily="2" charset="0"/>
                <a:ea typeface="Roboto" panose="02000000000000000000" pitchFamily="2" charset="0"/>
                <a:cs typeface="Roboto" panose="02000000000000000000" pitchFamily="2" charset="0"/>
              </a:rPr>
              <a:t>Informing Respondents That No Decisions Have Been Made</a:t>
            </a:r>
          </a:p>
        </p:txBody>
      </p:sp>
      <p:pic>
        <p:nvPicPr>
          <p:cNvPr id="9" name="Picture 8" descr="A hand putting a ballot into a box&#10;&#10;Description automatically generated">
            <a:extLst>
              <a:ext uri="{FF2B5EF4-FFF2-40B4-BE49-F238E27FC236}">
                <a16:creationId xmlns:a16="http://schemas.microsoft.com/office/drawing/2014/main" id="{C10DC0E1-5F62-BA45-896A-1E82D773397C}"/>
              </a:ext>
            </a:extLst>
          </p:cNvPr>
          <p:cNvPicPr>
            <a:picLocks noChangeAspect="1"/>
          </p:cNvPicPr>
          <p:nvPr/>
        </p:nvPicPr>
        <p:blipFill>
          <a:blip r:embed="rId4"/>
          <a:stretch>
            <a:fillRect/>
          </a:stretch>
        </p:blipFill>
        <p:spPr>
          <a:xfrm>
            <a:off x="452538" y="3469204"/>
            <a:ext cx="3792292" cy="2571174"/>
          </a:xfrm>
          <a:prstGeom prst="rect">
            <a:avLst/>
          </a:prstGeom>
          <a:solidFill>
            <a:srgbClr val="FFFFFF">
              <a:shade val="85000"/>
            </a:srgbClr>
          </a:solidFill>
          <a:ln w="285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4471442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54B9E9C-BF7B-8481-5175-6B83B1DCD8F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D1839B9-8529-8413-A59C-5858F87BF8B1}"/>
              </a:ext>
            </a:extLst>
          </p:cNvPr>
          <p:cNvSpPr txBox="1"/>
          <p:nvPr/>
        </p:nvSpPr>
        <p:spPr>
          <a:xfrm>
            <a:off x="221674" y="448323"/>
            <a:ext cx="3577531" cy="2554545"/>
          </a:xfrm>
          <a:prstGeom prst="rect">
            <a:avLst/>
          </a:prstGeom>
          <a:noFill/>
        </p:spPr>
        <p:txBody>
          <a:bodyPr wrap="square" rtlCol="0">
            <a:spAutoFit/>
          </a:bodyPr>
          <a:lstStyle/>
          <a:p>
            <a:pPr algn="ctr"/>
            <a:r>
              <a:rPr lang="en-US" sz="3200" dirty="0">
                <a:latin typeface="Roboto" panose="02000000000000000000" pitchFamily="2" charset="0"/>
                <a:ea typeface="Roboto" panose="02000000000000000000" pitchFamily="2" charset="0"/>
                <a:cs typeface="Roboto" panose="02000000000000000000" pitchFamily="2" charset="0"/>
              </a:rPr>
              <a:t>Basalt Library 1.08 Mill Levy Extension  Uninformed Ballot Test</a:t>
            </a:r>
          </a:p>
        </p:txBody>
      </p:sp>
      <p:pic>
        <p:nvPicPr>
          <p:cNvPr id="7" name="Picture 6" descr="A person putting a ballot into a box&#10;&#10;Description automatically generated">
            <a:extLst>
              <a:ext uri="{FF2B5EF4-FFF2-40B4-BE49-F238E27FC236}">
                <a16:creationId xmlns:a16="http://schemas.microsoft.com/office/drawing/2014/main" id="{7DD04625-1E6D-1768-6DE9-3DFE8FDFD550}"/>
              </a:ext>
            </a:extLst>
          </p:cNvPr>
          <p:cNvPicPr>
            <a:picLocks noChangeAspect="1"/>
          </p:cNvPicPr>
          <p:nvPr/>
        </p:nvPicPr>
        <p:blipFill>
          <a:blip r:embed="rId2"/>
          <a:stretch>
            <a:fillRect/>
          </a:stretch>
        </p:blipFill>
        <p:spPr>
          <a:xfrm>
            <a:off x="485558" y="3429000"/>
            <a:ext cx="3049761" cy="3049761"/>
          </a:xfrm>
          <a:prstGeom prst="rect">
            <a:avLst/>
          </a:prstGeom>
          <a:solidFill>
            <a:srgbClr val="FFFFFF">
              <a:shade val="85000"/>
            </a:srgbClr>
          </a:solidFill>
          <a:ln w="127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descr="A blue background with white text and colorful graphics&#10;&#10;Description automatically generated">
            <a:extLst>
              <a:ext uri="{FF2B5EF4-FFF2-40B4-BE49-F238E27FC236}">
                <a16:creationId xmlns:a16="http://schemas.microsoft.com/office/drawing/2014/main" id="{B7C1D15A-93FC-12D2-8267-69C9F04DEE4E}"/>
              </a:ext>
            </a:extLst>
          </p:cNvPr>
          <p:cNvPicPr>
            <a:picLocks noChangeAspect="1"/>
          </p:cNvPicPr>
          <p:nvPr/>
        </p:nvPicPr>
        <p:blipFill>
          <a:blip r:embed="rId3"/>
          <a:stretch>
            <a:fillRect/>
          </a:stretch>
        </p:blipFill>
        <p:spPr>
          <a:xfrm>
            <a:off x="11424862" y="6305660"/>
            <a:ext cx="767137" cy="552339"/>
          </a:xfrm>
          <a:prstGeom prst="rect">
            <a:avLst/>
          </a:prstGeom>
        </p:spPr>
      </p:pic>
      <p:sp>
        <p:nvSpPr>
          <p:cNvPr id="14" name="Slide Number Placeholder 11">
            <a:extLst>
              <a:ext uri="{FF2B5EF4-FFF2-40B4-BE49-F238E27FC236}">
                <a16:creationId xmlns:a16="http://schemas.microsoft.com/office/drawing/2014/main" id="{C73016CE-3BA8-EEC4-5DA7-5767DCC16205}"/>
              </a:ext>
            </a:extLst>
          </p:cNvPr>
          <p:cNvSpPr>
            <a:spLocks noGrp="1"/>
          </p:cNvSpPr>
          <p:nvPr>
            <p:ph type="sldNum" sz="quarter" idx="12"/>
          </p:nvPr>
        </p:nvSpPr>
        <p:spPr>
          <a:xfrm>
            <a:off x="10805477" y="6445807"/>
            <a:ext cx="416436" cy="272043"/>
          </a:xfrm>
        </p:spPr>
        <p:txBody>
          <a:bodyPr/>
          <a:lstStyle/>
          <a:p>
            <a:fld id="{6D22F896-40B5-4ADD-8801-0D06FADFA095}" type="slidenum">
              <a:rPr lang="en-US" sz="1600" smtClean="0">
                <a:solidFill>
                  <a:schemeClr val="tx1"/>
                </a:solidFill>
                <a:latin typeface="Roboto" panose="02000000000000000000" pitchFamily="2" charset="0"/>
                <a:ea typeface="Roboto" panose="02000000000000000000" pitchFamily="2" charset="0"/>
              </a:rPr>
              <a:t>21</a:t>
            </a:fld>
            <a:endParaRPr lang="en-US" sz="1600" dirty="0">
              <a:solidFill>
                <a:schemeClr val="tx1"/>
              </a:solidFill>
              <a:latin typeface="Roboto" panose="02000000000000000000" pitchFamily="2" charset="0"/>
              <a:ea typeface="Roboto" panose="02000000000000000000" pitchFamily="2" charset="0"/>
            </a:endParaRPr>
          </a:p>
        </p:txBody>
      </p:sp>
      <p:sp>
        <p:nvSpPr>
          <p:cNvPr id="10" name="Content Placeholder 5">
            <a:extLst>
              <a:ext uri="{FF2B5EF4-FFF2-40B4-BE49-F238E27FC236}">
                <a16:creationId xmlns:a16="http://schemas.microsoft.com/office/drawing/2014/main" id="{351FB976-2F9A-87DB-0105-50C1C94CEBF1}"/>
              </a:ext>
            </a:extLst>
          </p:cNvPr>
          <p:cNvSpPr>
            <a:spLocks noGrp="1"/>
          </p:cNvSpPr>
          <p:nvPr>
            <p:ph type="body" sz="half" idx="2"/>
          </p:nvPr>
        </p:nvSpPr>
        <p:spPr>
          <a:xfrm>
            <a:off x="4249881" y="1285178"/>
            <a:ext cx="7720445" cy="4105941"/>
          </a:xfrm>
        </p:spPr>
        <p:txBody>
          <a:bodyPr vert="horz" lIns="91440" tIns="45720" rIns="91440" bIns="45720" rtlCol="0" anchor="ctr">
            <a:noAutofit/>
          </a:bodyPr>
          <a:lstStyle/>
          <a:p>
            <a:pPr>
              <a:lnSpc>
                <a:spcPct val="100000"/>
              </a:lnSpc>
            </a:pPr>
            <a:r>
              <a:rPr lang="en-US" sz="1600" dirty="0">
                <a:effectLst/>
                <a:latin typeface="Roboto" panose="02000000000000000000" pitchFamily="2" charset="0"/>
                <a:ea typeface="Roboto" panose="02000000000000000000" pitchFamily="2" charset="0"/>
              </a:rPr>
              <a:t>The Basalt Regional Library District is considering the following ballot measure this November. Please read the ballot language and indicate </a:t>
            </a:r>
            <a:r>
              <a:rPr lang="en-US" sz="1600" dirty="0">
                <a:latin typeface="Roboto" panose="02000000000000000000" pitchFamily="2" charset="0"/>
                <a:ea typeface="Roboto" panose="02000000000000000000" pitchFamily="2" charset="0"/>
              </a:rPr>
              <a:t>whether you would vote yes to approve it or no to </a:t>
            </a:r>
            <a:r>
              <a:rPr lang="en-US" sz="1600" dirty="0">
                <a:effectLst/>
                <a:latin typeface="Roboto" panose="02000000000000000000" pitchFamily="2" charset="0"/>
                <a:ea typeface="Roboto" panose="02000000000000000000" pitchFamily="2" charset="0"/>
              </a:rPr>
              <a:t>reject it. The ballot measure reads as follows: </a:t>
            </a:r>
            <a:endParaRPr lang="en-US" sz="1600" dirty="0">
              <a:latin typeface="Roboto" panose="02000000000000000000" pitchFamily="2" charset="0"/>
              <a:ea typeface="Roboto" panose="02000000000000000000" pitchFamily="2" charset="0"/>
            </a:endParaRPr>
          </a:p>
          <a:p>
            <a:pPr>
              <a:lnSpc>
                <a:spcPct val="100000"/>
              </a:lnSpc>
            </a:pPr>
            <a:r>
              <a:rPr lang="en-US" sz="1600" dirty="0">
                <a:effectLst/>
                <a:latin typeface="Roboto" panose="02000000000000000000" pitchFamily="2" charset="0"/>
                <a:ea typeface="Roboto" panose="02000000000000000000" pitchFamily="2" charset="0"/>
              </a:rPr>
              <a:t>WITHOUT INCREASING THE TAX RATE, SHALL THE BASALT REGIONAL LIBRARY DISTRICT PROPERTY TAXES CURRENTLY IMPOSED PURSUANT TO EXPIRING 2006 VOTER APPROVAL BE EXTENDED AT THE CURRENT RATE OF 1.08 MILLS TO: </a:t>
            </a:r>
            <a:endParaRPr lang="en-US" sz="1600" dirty="0">
              <a:latin typeface="Roboto" panose="02000000000000000000" pitchFamily="2" charset="0"/>
              <a:ea typeface="Roboto" panose="02000000000000000000" pitchFamily="2" charset="0"/>
            </a:endParaRPr>
          </a:p>
          <a:p>
            <a:pPr marL="463550" indent="-288925">
              <a:lnSpc>
                <a:spcPct val="100000"/>
              </a:lnSpc>
              <a:buClr>
                <a:schemeClr val="tx1"/>
              </a:buClr>
              <a:buFont typeface="Arial" panose="020B0604020202020204" pitchFamily="34" charset="0"/>
              <a:buChar char="•"/>
            </a:pPr>
            <a:r>
              <a:rPr lang="en-US" sz="1600" dirty="0">
                <a:effectLst/>
                <a:latin typeface="Roboto" panose="02000000000000000000" pitchFamily="2" charset="0"/>
                <a:ea typeface="Roboto" panose="02000000000000000000" pitchFamily="2" charset="0"/>
              </a:rPr>
              <a:t>PROPERLY FUND THE ONGOING MAINTENANCE OF LIBRARY FACILITIES; </a:t>
            </a:r>
          </a:p>
          <a:p>
            <a:pPr marL="463550" indent="-288925">
              <a:lnSpc>
                <a:spcPct val="100000"/>
              </a:lnSpc>
              <a:buClr>
                <a:schemeClr val="tx1"/>
              </a:buClr>
              <a:buFont typeface="Arial" panose="020B0604020202020204" pitchFamily="34" charset="0"/>
              <a:buChar char="•"/>
            </a:pPr>
            <a:r>
              <a:rPr lang="en-US" sz="1600" dirty="0">
                <a:effectLst/>
                <a:latin typeface="Roboto" panose="02000000000000000000" pitchFamily="2" charset="0"/>
                <a:ea typeface="Roboto" panose="02000000000000000000" pitchFamily="2" charset="0"/>
              </a:rPr>
              <a:t>PROVIDE FUNDING NECESSARY TO RETAIN STAFF AND MAINTAIN/EXPAND OPERATING HOURS AT THE LIBRARY; </a:t>
            </a:r>
          </a:p>
          <a:p>
            <a:pPr marL="463550" indent="-288925">
              <a:lnSpc>
                <a:spcPct val="100000"/>
              </a:lnSpc>
              <a:buClr>
                <a:schemeClr val="tx1"/>
              </a:buClr>
              <a:buFont typeface="Arial" panose="020B0604020202020204" pitchFamily="34" charset="0"/>
              <a:buChar char="•"/>
            </a:pPr>
            <a:r>
              <a:rPr lang="en-US" sz="1600" dirty="0">
                <a:effectLst/>
                <a:latin typeface="Roboto" panose="02000000000000000000" pitchFamily="2" charset="0"/>
                <a:ea typeface="Roboto" panose="02000000000000000000" pitchFamily="2" charset="0"/>
              </a:rPr>
              <a:t>PROPERLY FUND COMMUNITY ACCESS TO BOOKS, INTERNET, INFORMATION AND PROGRAMS; </a:t>
            </a:r>
          </a:p>
          <a:p>
            <a:pPr marL="463550" indent="-288925">
              <a:lnSpc>
                <a:spcPct val="100000"/>
              </a:lnSpc>
              <a:buClr>
                <a:schemeClr val="tx1"/>
              </a:buClr>
              <a:buFont typeface="Arial" panose="020B0604020202020204" pitchFamily="34" charset="0"/>
              <a:buChar char="•"/>
            </a:pPr>
            <a:r>
              <a:rPr lang="en-US" sz="1600" dirty="0">
                <a:effectLst/>
                <a:latin typeface="Roboto" panose="02000000000000000000" pitchFamily="2" charset="0"/>
                <a:ea typeface="Roboto" panose="02000000000000000000" pitchFamily="2" charset="0"/>
              </a:rPr>
              <a:t>IMPROVE JOB SEARCH AND AFTER-SCHOOL PROGRAMS; AND </a:t>
            </a:r>
          </a:p>
          <a:p>
            <a:pPr marL="463550" indent="-288925">
              <a:lnSpc>
                <a:spcPct val="100000"/>
              </a:lnSpc>
              <a:buClr>
                <a:schemeClr val="tx1"/>
              </a:buClr>
              <a:buFont typeface="Arial" panose="020B0604020202020204" pitchFamily="34" charset="0"/>
              <a:buChar char="•"/>
            </a:pPr>
            <a:r>
              <a:rPr lang="en-US" sz="1600" dirty="0">
                <a:effectLst/>
                <a:latin typeface="Roboto" panose="02000000000000000000" pitchFamily="2" charset="0"/>
                <a:ea typeface="Roboto" panose="02000000000000000000" pitchFamily="2" charset="0"/>
              </a:rPr>
              <a:t>SUPPORT OTHER ESSENTIAL LIBRARY SERVICES AND PROGRAMS </a:t>
            </a:r>
          </a:p>
          <a:p>
            <a:pPr>
              <a:lnSpc>
                <a:spcPct val="100000"/>
              </a:lnSpc>
            </a:pPr>
            <a:r>
              <a:rPr lang="en-US" sz="1600" dirty="0">
                <a:effectLst/>
                <a:latin typeface="Roboto" panose="02000000000000000000" pitchFamily="2" charset="0"/>
                <a:ea typeface="Roboto" panose="02000000000000000000" pitchFamily="2" charset="0"/>
              </a:rPr>
              <a:t>THROUGH A PERMANENT PROPERTY TAX PRODUCING $782,000 IN TAX REVENUES IN CALENDAR YEAR 2025 AND WHATEVER IS GENERATED EACH YEAR THEREAFTER FROM THE EXTENDED RATE OF 1.08 MILLS FOR DEPOSIT INTO THE DISTRICT’S GENERAL FUND, TO CONSTITUTE A VOTER-APPROVED REVENUE CHANGE UNDER ARTICLE X, SECTION 20 OF THE STATE CONSTITUTION? </a:t>
            </a:r>
          </a:p>
        </p:txBody>
      </p:sp>
    </p:spTree>
    <p:extLst>
      <p:ext uri="{BB962C8B-B14F-4D97-AF65-F5344CB8AC3E}">
        <p14:creationId xmlns:p14="http://schemas.microsoft.com/office/powerpoint/2010/main" val="22628591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5F5BB9-030A-1C5F-D2C2-AA9FDE31FFEF}"/>
            </a:ext>
          </a:extLst>
        </p:cNvPr>
        <p:cNvGrpSpPr/>
        <p:nvPr/>
      </p:nvGrpSpPr>
      <p:grpSpPr>
        <a:xfrm>
          <a:off x="0" y="0"/>
          <a:ext cx="0" cy="0"/>
          <a:chOff x="0" y="0"/>
          <a:chExt cx="0" cy="0"/>
        </a:xfrm>
      </p:grpSpPr>
      <p:graphicFrame>
        <p:nvGraphicFramePr>
          <p:cNvPr id="5" name="Content Placeholder 6">
            <a:extLst>
              <a:ext uri="{FF2B5EF4-FFF2-40B4-BE49-F238E27FC236}">
                <a16:creationId xmlns:a16="http://schemas.microsoft.com/office/drawing/2014/main" id="{711BE551-7DE7-3EE5-BCCA-94800198CC5C}"/>
              </a:ext>
            </a:extLst>
          </p:cNvPr>
          <p:cNvGraphicFramePr>
            <a:graphicFrameLocks/>
          </p:cNvGraphicFramePr>
          <p:nvPr/>
        </p:nvGraphicFramePr>
        <p:xfrm>
          <a:off x="0" y="2274405"/>
          <a:ext cx="4286794" cy="391943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 name="Content Placeholder 6">
            <a:extLst>
              <a:ext uri="{FF2B5EF4-FFF2-40B4-BE49-F238E27FC236}">
                <a16:creationId xmlns:a16="http://schemas.microsoft.com/office/drawing/2014/main" id="{83838084-64CC-3E7D-7773-D56791D8F0F4}"/>
              </a:ext>
            </a:extLst>
          </p:cNvPr>
          <p:cNvGraphicFramePr>
            <a:graphicFrameLocks/>
          </p:cNvGraphicFramePr>
          <p:nvPr>
            <p:extLst>
              <p:ext uri="{D42A27DB-BD31-4B8C-83A1-F6EECF244321}">
                <p14:modId xmlns:p14="http://schemas.microsoft.com/office/powerpoint/2010/main" val="1300540319"/>
              </p:ext>
            </p:extLst>
          </p:nvPr>
        </p:nvGraphicFramePr>
        <p:xfrm>
          <a:off x="-123254" y="2389909"/>
          <a:ext cx="4263617" cy="435589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Table 7">
            <a:extLst>
              <a:ext uri="{FF2B5EF4-FFF2-40B4-BE49-F238E27FC236}">
                <a16:creationId xmlns:a16="http://schemas.microsoft.com/office/drawing/2014/main" id="{3D50A54A-0C93-E816-D5FD-41481456BDF8}"/>
              </a:ext>
            </a:extLst>
          </p:cNvPr>
          <p:cNvGraphicFramePr>
            <a:graphicFrameLocks noGrp="1"/>
          </p:cNvGraphicFramePr>
          <p:nvPr>
            <p:extLst>
              <p:ext uri="{D42A27DB-BD31-4B8C-83A1-F6EECF244321}">
                <p14:modId xmlns:p14="http://schemas.microsoft.com/office/powerpoint/2010/main" val="4275978275"/>
              </p:ext>
            </p:extLst>
          </p:nvPr>
        </p:nvGraphicFramePr>
        <p:xfrm>
          <a:off x="2229731" y="5125801"/>
          <a:ext cx="1910632" cy="1219200"/>
        </p:xfrm>
        <a:graphic>
          <a:graphicData uri="http://schemas.openxmlformats.org/drawingml/2006/table">
            <a:tbl>
              <a:tblPr firstRow="1" bandRow="1">
                <a:tableStyleId>{5C22544A-7EE6-4342-B048-85BDC9FD1C3A}</a:tableStyleId>
              </a:tblPr>
              <a:tblGrid>
                <a:gridCol w="1322326">
                  <a:extLst>
                    <a:ext uri="{9D8B030D-6E8A-4147-A177-3AD203B41FA5}">
                      <a16:colId xmlns:a16="http://schemas.microsoft.com/office/drawing/2014/main" val="20000"/>
                    </a:ext>
                  </a:extLst>
                </a:gridCol>
                <a:gridCol w="588306">
                  <a:extLst>
                    <a:ext uri="{9D8B030D-6E8A-4147-A177-3AD203B41FA5}">
                      <a16:colId xmlns:a16="http://schemas.microsoft.com/office/drawing/2014/main" val="20001"/>
                    </a:ext>
                  </a:extLst>
                </a:gridCol>
              </a:tblGrid>
              <a:tr h="248929">
                <a:tc>
                  <a:txBody>
                    <a:bodyPr/>
                    <a:lstStyle/>
                    <a:p>
                      <a:r>
                        <a:rPr lang="en-US" sz="1400" b="0" dirty="0">
                          <a:solidFill>
                            <a:schemeClr val="bg1"/>
                          </a:solidFill>
                          <a:latin typeface="Roboto" panose="02000000000000000000" pitchFamily="2" charset="0"/>
                          <a:ea typeface="Roboto" panose="02000000000000000000" pitchFamily="2" charset="0"/>
                          <a:cs typeface="Roboto" panose="02000000000000000000" pitchFamily="2" charset="0"/>
                        </a:rPr>
                        <a:t>Definitely Yes</a:t>
                      </a: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chemeClr val="accent1">
                        <a:lumMod val="75000"/>
                      </a:schemeClr>
                    </a:solidFill>
                  </a:tcPr>
                </a:tc>
                <a:tc>
                  <a:txBody>
                    <a:bodyPr/>
                    <a:lstStyle/>
                    <a:p>
                      <a:pPr algn="r"/>
                      <a:r>
                        <a:rPr lang="en-US" sz="1400" b="0" dirty="0">
                          <a:solidFill>
                            <a:schemeClr val="bg1"/>
                          </a:solidFill>
                          <a:latin typeface="Roboto" panose="02000000000000000000" pitchFamily="2" charset="0"/>
                          <a:ea typeface="Roboto" panose="02000000000000000000" pitchFamily="2" charset="0"/>
                          <a:cs typeface="Roboto" panose="02000000000000000000" pitchFamily="2" charset="0"/>
                        </a:rPr>
                        <a:t>51%</a:t>
                      </a: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0003"/>
                  </a:ext>
                </a:extLst>
              </a:tr>
              <a:tr h="304378">
                <a:tc>
                  <a:txBody>
                    <a:bodyPr/>
                    <a:lstStyle/>
                    <a:p>
                      <a:r>
                        <a:rPr lang="en-US" sz="1400" b="0" dirty="0">
                          <a:solidFill>
                            <a:schemeClr val="bg1"/>
                          </a:solidFill>
                          <a:latin typeface="Roboto" panose="02000000000000000000" pitchFamily="2" charset="0"/>
                          <a:ea typeface="Roboto" panose="02000000000000000000" pitchFamily="2" charset="0"/>
                          <a:cs typeface="Roboto" panose="02000000000000000000" pitchFamily="2" charset="0"/>
                        </a:rPr>
                        <a:t>Probably Yes</a:t>
                      </a: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chemeClr val="accent1">
                        <a:lumMod val="75000"/>
                      </a:schemeClr>
                    </a:solidFill>
                  </a:tcPr>
                </a:tc>
                <a:tc>
                  <a:txBody>
                    <a:bodyPr/>
                    <a:lstStyle/>
                    <a:p>
                      <a:pPr algn="r"/>
                      <a:r>
                        <a:rPr lang="en-US" sz="1400" b="0" dirty="0">
                          <a:solidFill>
                            <a:schemeClr val="bg1"/>
                          </a:solidFill>
                          <a:latin typeface="Roboto" panose="02000000000000000000" pitchFamily="2" charset="0"/>
                          <a:ea typeface="Roboto" panose="02000000000000000000" pitchFamily="2" charset="0"/>
                          <a:cs typeface="Roboto" panose="02000000000000000000" pitchFamily="2" charset="0"/>
                        </a:rPr>
                        <a:t>28%</a:t>
                      </a: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3650298859"/>
                  </a:ext>
                </a:extLst>
              </a:tr>
              <a:tr h="300128">
                <a:tc>
                  <a:txBody>
                    <a:bodyPr/>
                    <a:lstStyle/>
                    <a:p>
                      <a:r>
                        <a:rPr lang="en-US" sz="1400" b="0" dirty="0">
                          <a:solidFill>
                            <a:schemeClr val="bg1"/>
                          </a:solidFill>
                          <a:latin typeface="Roboto" panose="02000000000000000000" pitchFamily="2" charset="0"/>
                          <a:ea typeface="Roboto" panose="02000000000000000000" pitchFamily="2" charset="0"/>
                          <a:cs typeface="Roboto" panose="02000000000000000000" pitchFamily="2" charset="0"/>
                        </a:rPr>
                        <a:t>Definitely No</a:t>
                      </a: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rgbClr val="C00000"/>
                    </a:solidFill>
                  </a:tcPr>
                </a:tc>
                <a:tc>
                  <a:txBody>
                    <a:bodyPr/>
                    <a:lstStyle/>
                    <a:p>
                      <a:pPr algn="r"/>
                      <a:r>
                        <a:rPr lang="en-US" sz="1400" b="0" dirty="0">
                          <a:solidFill>
                            <a:schemeClr val="bg1"/>
                          </a:solidFill>
                          <a:latin typeface="Roboto" panose="02000000000000000000" pitchFamily="2" charset="0"/>
                          <a:ea typeface="Roboto" panose="02000000000000000000" pitchFamily="2" charset="0"/>
                          <a:cs typeface="Roboto" panose="02000000000000000000" pitchFamily="2" charset="0"/>
                        </a:rPr>
                        <a:t>6%</a:t>
                      </a: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rgbClr val="C00000"/>
                    </a:solidFill>
                  </a:tcPr>
                </a:tc>
                <a:extLst>
                  <a:ext uri="{0D108BD9-81ED-4DB2-BD59-A6C34878D82A}">
                    <a16:rowId xmlns:a16="http://schemas.microsoft.com/office/drawing/2014/main" val="1979412481"/>
                  </a:ext>
                </a:extLst>
              </a:tr>
              <a:tr h="304378">
                <a:tc>
                  <a:txBody>
                    <a:bodyPr/>
                    <a:lstStyle/>
                    <a:p>
                      <a:r>
                        <a:rPr lang="en-US" sz="1400" b="0" dirty="0">
                          <a:solidFill>
                            <a:schemeClr val="bg1"/>
                          </a:solidFill>
                          <a:latin typeface="Roboto" panose="02000000000000000000" pitchFamily="2" charset="0"/>
                          <a:ea typeface="Roboto" panose="02000000000000000000" pitchFamily="2" charset="0"/>
                          <a:cs typeface="Roboto" panose="02000000000000000000" pitchFamily="2" charset="0"/>
                        </a:rPr>
                        <a:t>Probably No</a:t>
                      </a: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rgbClr val="C00000"/>
                    </a:solidFill>
                  </a:tcPr>
                </a:tc>
                <a:tc>
                  <a:txBody>
                    <a:bodyPr/>
                    <a:lstStyle/>
                    <a:p>
                      <a:pPr algn="r"/>
                      <a:r>
                        <a:rPr lang="en-US" sz="1400" b="0" dirty="0">
                          <a:solidFill>
                            <a:schemeClr val="bg1"/>
                          </a:solidFill>
                          <a:latin typeface="Roboto" panose="02000000000000000000" pitchFamily="2" charset="0"/>
                          <a:ea typeface="Roboto" panose="02000000000000000000" pitchFamily="2" charset="0"/>
                          <a:cs typeface="Roboto" panose="02000000000000000000" pitchFamily="2" charset="0"/>
                        </a:rPr>
                        <a:t>7%</a:t>
                      </a: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rgbClr val="C00000"/>
                    </a:solidFill>
                  </a:tcPr>
                </a:tc>
                <a:extLst>
                  <a:ext uri="{0D108BD9-81ED-4DB2-BD59-A6C34878D82A}">
                    <a16:rowId xmlns:a16="http://schemas.microsoft.com/office/drawing/2014/main" val="3313934659"/>
                  </a:ext>
                </a:extLst>
              </a:tr>
            </a:tbl>
          </a:graphicData>
        </a:graphic>
      </p:graphicFrame>
      <p:sp>
        <p:nvSpPr>
          <p:cNvPr id="12" name="TextBox 11">
            <a:extLst>
              <a:ext uri="{FF2B5EF4-FFF2-40B4-BE49-F238E27FC236}">
                <a16:creationId xmlns:a16="http://schemas.microsoft.com/office/drawing/2014/main" id="{9044CB0C-824D-4E51-5ACD-C25A454A93E4}"/>
              </a:ext>
            </a:extLst>
          </p:cNvPr>
          <p:cNvSpPr txBox="1"/>
          <p:nvPr/>
        </p:nvSpPr>
        <p:spPr>
          <a:xfrm>
            <a:off x="139922" y="281278"/>
            <a:ext cx="4702242" cy="2308324"/>
          </a:xfrm>
          <a:prstGeom prst="rect">
            <a:avLst/>
          </a:prstGeom>
          <a:noFill/>
        </p:spPr>
        <p:txBody>
          <a:bodyPr wrap="square" rtlCol="0">
            <a:spAutoFit/>
          </a:bodyPr>
          <a:lstStyle/>
          <a:p>
            <a:pPr algn="ctr"/>
            <a:r>
              <a:rPr lang="en-US" sz="2400" b="1" dirty="0">
                <a:effectLst/>
                <a:latin typeface="Roboto" panose="02000000000000000000" pitchFamily="2" charset="0"/>
                <a:ea typeface="Roboto" panose="02000000000000000000" pitchFamily="2" charset="0"/>
              </a:rPr>
              <a:t>Basalt Library 1.08 Mill Uninformed Ballot Test</a:t>
            </a:r>
          </a:p>
          <a:p>
            <a:pPr algn="ctr"/>
            <a:r>
              <a:rPr lang="en-US" sz="2400" dirty="0">
                <a:effectLst/>
                <a:latin typeface="Roboto" panose="02000000000000000000" pitchFamily="2" charset="0"/>
              </a:rPr>
              <a:t>If an election were being held today, would you vote yes and approve this ballot measure, or would you vote no and reject it? </a:t>
            </a:r>
            <a:endParaRPr lang="en-US" sz="2400" dirty="0"/>
          </a:p>
        </p:txBody>
      </p:sp>
      <p:graphicFrame>
        <p:nvGraphicFramePr>
          <p:cNvPr id="3" name="Content Placeholder 5">
            <a:extLst>
              <a:ext uri="{FF2B5EF4-FFF2-40B4-BE49-F238E27FC236}">
                <a16:creationId xmlns:a16="http://schemas.microsoft.com/office/drawing/2014/main" id="{1036C6CA-202F-CEAD-9E43-588F6546414A}"/>
              </a:ext>
            </a:extLst>
          </p:cNvPr>
          <p:cNvGraphicFramePr>
            <a:graphicFrameLocks/>
          </p:cNvGraphicFramePr>
          <p:nvPr>
            <p:extLst>
              <p:ext uri="{D42A27DB-BD31-4B8C-83A1-F6EECF244321}">
                <p14:modId xmlns:p14="http://schemas.microsoft.com/office/powerpoint/2010/main" val="128535552"/>
              </p:ext>
            </p:extLst>
          </p:nvPr>
        </p:nvGraphicFramePr>
        <p:xfrm>
          <a:off x="3993931" y="-12423"/>
          <a:ext cx="8058147" cy="6508586"/>
        </p:xfrm>
        <a:graphic>
          <a:graphicData uri="http://schemas.openxmlformats.org/drawingml/2006/chart">
            <c:chart xmlns:c="http://schemas.openxmlformats.org/drawingml/2006/chart" xmlns:r="http://schemas.openxmlformats.org/officeDocument/2006/relationships" r:id="rId4"/>
          </a:graphicData>
        </a:graphic>
      </p:graphicFrame>
      <p:sp>
        <p:nvSpPr>
          <p:cNvPr id="9" name="Footer Placeholder 2">
            <a:extLst>
              <a:ext uri="{FF2B5EF4-FFF2-40B4-BE49-F238E27FC236}">
                <a16:creationId xmlns:a16="http://schemas.microsoft.com/office/drawing/2014/main" id="{A4228232-7369-7FAA-0EF4-885B18DC3311}"/>
              </a:ext>
            </a:extLst>
          </p:cNvPr>
          <p:cNvSpPr>
            <a:spLocks noGrp="1"/>
          </p:cNvSpPr>
          <p:nvPr>
            <p:ph type="ftr" sz="quarter" idx="11"/>
          </p:nvPr>
        </p:nvSpPr>
        <p:spPr>
          <a:xfrm>
            <a:off x="3126582" y="6535271"/>
            <a:ext cx="5938836" cy="309201"/>
          </a:xfrm>
        </p:spPr>
        <p:txBody>
          <a:bodyPr/>
          <a:lstStyle/>
          <a:p>
            <a:pPr algn="ctr"/>
            <a:r>
              <a:rPr lang="en-US">
                <a:solidFill>
                  <a:schemeClr val="tx1">
                    <a:lumMod val="85000"/>
                    <a:lumOff val="15000"/>
                  </a:schemeClr>
                </a:solidFill>
                <a:latin typeface="Roboto" panose="02000000000000000000" pitchFamily="2" charset="0"/>
                <a:ea typeface="Roboto" panose="02000000000000000000" pitchFamily="2" charset="0"/>
              </a:rPr>
              <a:t>Basalt Regional Library District Ballot Measure Survey, March/April 2025, 478n, +/- 4.36% MoE</a:t>
            </a:r>
            <a:endParaRPr lang="en-US" dirty="0">
              <a:solidFill>
                <a:schemeClr val="tx1">
                  <a:lumMod val="85000"/>
                  <a:lumOff val="15000"/>
                </a:schemeClr>
              </a:solidFill>
              <a:latin typeface="Roboto" panose="02000000000000000000" pitchFamily="2" charset="0"/>
              <a:ea typeface="Roboto" panose="02000000000000000000" pitchFamily="2" charset="0"/>
            </a:endParaRPr>
          </a:p>
        </p:txBody>
      </p:sp>
      <p:pic>
        <p:nvPicPr>
          <p:cNvPr id="10" name="Picture 9" descr="A blue background with white text and colorful bars&#10;&#10;Description automatically generated">
            <a:extLst>
              <a:ext uri="{FF2B5EF4-FFF2-40B4-BE49-F238E27FC236}">
                <a16:creationId xmlns:a16="http://schemas.microsoft.com/office/drawing/2014/main" id="{A552B133-7928-8442-2FBE-1BD59181EDA9}"/>
              </a:ext>
            </a:extLst>
          </p:cNvPr>
          <p:cNvPicPr>
            <a:picLocks noChangeAspect="1"/>
          </p:cNvPicPr>
          <p:nvPr/>
        </p:nvPicPr>
        <p:blipFill>
          <a:blip r:embed="rId5"/>
          <a:stretch>
            <a:fillRect/>
          </a:stretch>
        </p:blipFill>
        <p:spPr>
          <a:xfrm>
            <a:off x="11282082" y="6454603"/>
            <a:ext cx="909918" cy="403397"/>
          </a:xfrm>
          <a:prstGeom prst="rect">
            <a:avLst/>
          </a:prstGeom>
        </p:spPr>
      </p:pic>
      <p:sp>
        <p:nvSpPr>
          <p:cNvPr id="4" name="Slide Number Placeholder 5">
            <a:extLst>
              <a:ext uri="{FF2B5EF4-FFF2-40B4-BE49-F238E27FC236}">
                <a16:creationId xmlns:a16="http://schemas.microsoft.com/office/drawing/2014/main" id="{3540B6FB-E4C3-B333-365C-84A50CEDA0A2}"/>
              </a:ext>
            </a:extLst>
          </p:cNvPr>
          <p:cNvSpPr>
            <a:spLocks noGrp="1"/>
          </p:cNvSpPr>
          <p:nvPr>
            <p:ph type="sldNum" sz="quarter" idx="12"/>
          </p:nvPr>
        </p:nvSpPr>
        <p:spPr>
          <a:xfrm>
            <a:off x="10726614" y="6410585"/>
            <a:ext cx="588955" cy="503578"/>
          </a:xfrm>
        </p:spPr>
        <p:txBody>
          <a:bodyPr anchor="ctr"/>
          <a:lstStyle/>
          <a:p>
            <a:pPr algn="ctr"/>
            <a:fld id="{6D22F896-40B5-4ADD-8801-0D06FADFA095}" type="slidenum">
              <a:rPr lang="en-US" sz="1800" smtClean="0">
                <a:solidFill>
                  <a:srgbClr val="002060"/>
                </a:solidFill>
                <a:latin typeface="Roboto" panose="02000000000000000000" pitchFamily="2" charset="0"/>
                <a:ea typeface="Roboto" panose="02000000000000000000" pitchFamily="2" charset="0"/>
              </a:rPr>
              <a:pPr algn="ctr"/>
              <a:t>22</a:t>
            </a:fld>
            <a:endParaRPr lang="en-US" sz="1800" dirty="0">
              <a:solidFill>
                <a:srgbClr val="00206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41359891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0AA6F7C-8BC5-7F82-3E3C-003A8E5CA3D8}"/>
            </a:ext>
          </a:extLst>
        </p:cNvPr>
        <p:cNvGrpSpPr/>
        <p:nvPr/>
      </p:nvGrpSpPr>
      <p:grpSpPr>
        <a:xfrm>
          <a:off x="0" y="0"/>
          <a:ext cx="0" cy="0"/>
          <a:chOff x="0" y="0"/>
          <a:chExt cx="0" cy="0"/>
        </a:xfrm>
      </p:grpSpPr>
      <p:sp>
        <p:nvSpPr>
          <p:cNvPr id="31" name="Rectangle 17">
            <a:extLst>
              <a:ext uri="{FF2B5EF4-FFF2-40B4-BE49-F238E27FC236}">
                <a16:creationId xmlns:a16="http://schemas.microsoft.com/office/drawing/2014/main" id="{284FAA74-AF4E-5D75-E91A-3CE4F511BE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32" name="Picture 19">
            <a:extLst>
              <a:ext uri="{FF2B5EF4-FFF2-40B4-BE49-F238E27FC236}">
                <a16:creationId xmlns:a16="http://schemas.microsoft.com/office/drawing/2014/main" id="{D7F9E05D-C05E-F3F5-7993-280887F23D3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cstate="hqprint">
            <a:extLst>
              <a:ext uri="{28A0092B-C50C-407E-A947-70E740481C1C}">
                <a14:useLocalDpi xmlns:a14="http://schemas.microsoft.com/office/drawing/2010/main"/>
              </a:ext>
            </a:extLst>
          </a:blip>
          <a:srcRect b="-1562"/>
          <a:stretch/>
        </p:blipFill>
        <p:spPr bwMode="black">
          <a:xfrm>
            <a:off x="0" y="6126480"/>
            <a:ext cx="12192000" cy="742950"/>
          </a:xfrm>
          <a:prstGeom prst="rect">
            <a:avLst/>
          </a:prstGeom>
        </p:spPr>
      </p:pic>
      <p:cxnSp>
        <p:nvCxnSpPr>
          <p:cNvPr id="33" name="Straight Connector 21">
            <a:extLst>
              <a:ext uri="{FF2B5EF4-FFF2-40B4-BE49-F238E27FC236}">
                <a16:creationId xmlns:a16="http://schemas.microsoft.com/office/drawing/2014/main" id="{FFDF8A39-ED2D-B7D4-1A89-75D4A60644B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34" name="Straight Connector 23">
            <a:extLst>
              <a:ext uri="{FF2B5EF4-FFF2-40B4-BE49-F238E27FC236}">
                <a16:creationId xmlns:a16="http://schemas.microsoft.com/office/drawing/2014/main" id="{8833E05C-E828-9945-0104-B535740BF4E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35" name="Rectangle 25">
            <a:extLst>
              <a:ext uri="{FF2B5EF4-FFF2-40B4-BE49-F238E27FC236}">
                <a16:creationId xmlns:a16="http://schemas.microsoft.com/office/drawing/2014/main" id="{9104BD59-7F2E-C5B8-6E2B-35E2B71B75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27">
            <a:extLst>
              <a:ext uri="{FF2B5EF4-FFF2-40B4-BE49-F238E27FC236}">
                <a16:creationId xmlns:a16="http://schemas.microsoft.com/office/drawing/2014/main" id="{1C413887-84A6-3914-8BA8-CDB030A8BA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3993" y="0"/>
            <a:ext cx="7538007" cy="6858000"/>
          </a:xfrm>
          <a:prstGeom prst="rect">
            <a:avLst/>
          </a:prstGeom>
          <a:solidFill>
            <a:schemeClr val="tx2"/>
          </a:solidFill>
          <a:ln w="6350">
            <a:noFill/>
          </a:ln>
          <a:effectLst/>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1D964DE1-AF13-2AE4-A03E-026A744DE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3787" y="0"/>
            <a:ext cx="164592" cy="6858000"/>
          </a:xfrm>
          <a:prstGeom prst="rect">
            <a:avLst/>
          </a:prstGeom>
          <a:solidFill>
            <a:schemeClr val="accent2"/>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pic>
        <p:nvPicPr>
          <p:cNvPr id="5" name="Picture 4" descr="A blue background with white text and colorful graphics&#10;&#10;Description automatically generated">
            <a:extLst>
              <a:ext uri="{FF2B5EF4-FFF2-40B4-BE49-F238E27FC236}">
                <a16:creationId xmlns:a16="http://schemas.microsoft.com/office/drawing/2014/main" id="{C84AC2B4-D8BC-4BB6-1DBB-A1390EADE339}"/>
              </a:ext>
            </a:extLst>
          </p:cNvPr>
          <p:cNvPicPr>
            <a:picLocks noChangeAspect="1"/>
          </p:cNvPicPr>
          <p:nvPr/>
        </p:nvPicPr>
        <p:blipFill>
          <a:blip r:embed="rId3"/>
          <a:stretch>
            <a:fillRect/>
          </a:stretch>
        </p:blipFill>
        <p:spPr>
          <a:xfrm>
            <a:off x="11430864" y="6297804"/>
            <a:ext cx="772914" cy="556498"/>
          </a:xfrm>
          <a:prstGeom prst="rect">
            <a:avLst/>
          </a:prstGeom>
        </p:spPr>
      </p:pic>
      <p:sp>
        <p:nvSpPr>
          <p:cNvPr id="8" name="Slide Number Placeholder 12">
            <a:extLst>
              <a:ext uri="{FF2B5EF4-FFF2-40B4-BE49-F238E27FC236}">
                <a16:creationId xmlns:a16="http://schemas.microsoft.com/office/drawing/2014/main" id="{E867A69B-7F90-4EED-C272-4BD41A424B28}"/>
              </a:ext>
            </a:extLst>
          </p:cNvPr>
          <p:cNvSpPr txBox="1">
            <a:spLocks/>
          </p:cNvSpPr>
          <p:nvPr/>
        </p:nvSpPr>
        <p:spPr>
          <a:xfrm>
            <a:off x="10831072" y="6520607"/>
            <a:ext cx="467170" cy="309201"/>
          </a:xfrm>
          <a:prstGeom prst="rect">
            <a:avLst/>
          </a:prstGeom>
          <a:noFill/>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6D22F896-40B5-4ADD-8801-0D06FADFA095}" type="slidenum">
              <a:rPr lang="en-US" sz="1400" smtClean="0">
                <a:solidFill>
                  <a:schemeClr val="bg1"/>
                </a:solidFill>
                <a:latin typeface="Roboto" panose="02000000000000000000" pitchFamily="2" charset="0"/>
                <a:ea typeface="Roboto" panose="02000000000000000000" pitchFamily="2" charset="0"/>
              </a:rPr>
              <a:pPr algn="ctr"/>
              <a:t>23</a:t>
            </a:fld>
            <a:endParaRPr lang="en-US" sz="1400" dirty="0">
              <a:solidFill>
                <a:schemeClr val="bg1"/>
              </a:solidFill>
              <a:latin typeface="Roboto" panose="02000000000000000000" pitchFamily="2" charset="0"/>
              <a:ea typeface="Roboto" panose="02000000000000000000" pitchFamily="2" charset="0"/>
            </a:endParaRPr>
          </a:p>
        </p:txBody>
      </p:sp>
      <p:pic>
        <p:nvPicPr>
          <p:cNvPr id="6" name="Picture 5">
            <a:extLst>
              <a:ext uri="{FF2B5EF4-FFF2-40B4-BE49-F238E27FC236}">
                <a16:creationId xmlns:a16="http://schemas.microsoft.com/office/drawing/2014/main" id="{589FA327-8638-B044-83C8-A1940E133E64}"/>
              </a:ext>
            </a:extLst>
          </p:cNvPr>
          <p:cNvPicPr>
            <a:picLocks noChangeAspect="1"/>
          </p:cNvPicPr>
          <p:nvPr/>
        </p:nvPicPr>
        <p:blipFill>
          <a:blip r:embed="rId4"/>
          <a:stretch>
            <a:fillRect/>
          </a:stretch>
        </p:blipFill>
        <p:spPr>
          <a:xfrm>
            <a:off x="6567055" y="3055825"/>
            <a:ext cx="4052475" cy="324197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TextBox 3">
            <a:extLst>
              <a:ext uri="{FF2B5EF4-FFF2-40B4-BE49-F238E27FC236}">
                <a16:creationId xmlns:a16="http://schemas.microsoft.com/office/drawing/2014/main" id="{0CB56153-2AD6-A555-987E-2886CC7CB7F8}"/>
              </a:ext>
            </a:extLst>
          </p:cNvPr>
          <p:cNvSpPr txBox="1"/>
          <p:nvPr/>
        </p:nvSpPr>
        <p:spPr>
          <a:xfrm>
            <a:off x="5288063" y="298512"/>
            <a:ext cx="6433949" cy="2641722"/>
          </a:xfrm>
          <a:prstGeom prst="rect">
            <a:avLst/>
          </a:prstGeom>
        </p:spPr>
        <p:txBody>
          <a:bodyPr vert="horz" lIns="91440" tIns="45720" rIns="91440" bIns="45720" rtlCol="0" anchor="ctr">
            <a:noAutofit/>
          </a:bodyPr>
          <a:lstStyle/>
          <a:p>
            <a:pPr algn="ctr">
              <a:spcBef>
                <a:spcPct val="0"/>
              </a:spcBef>
            </a:pPr>
            <a:r>
              <a:rPr lang="en-US" sz="3400" dirty="0">
                <a:ln w="3175" cmpd="sng">
                  <a:noFill/>
                </a:ln>
                <a:solidFill>
                  <a:schemeClr val="bg1"/>
                </a:solidFill>
                <a:latin typeface="Roboto" panose="02000000000000000000" pitchFamily="2" charset="0"/>
                <a:ea typeface="Roboto" panose="02000000000000000000" pitchFamily="2" charset="0"/>
                <a:cs typeface="+mj-cs"/>
              </a:rPr>
              <a:t>Tell Your Story! Educate and Inform Voters Why the Ballot Measure is Being Considered &amp; How the Funding Will Be Spent</a:t>
            </a:r>
          </a:p>
        </p:txBody>
      </p:sp>
      <p:sp>
        <p:nvSpPr>
          <p:cNvPr id="3" name="Title 3">
            <a:extLst>
              <a:ext uri="{FF2B5EF4-FFF2-40B4-BE49-F238E27FC236}">
                <a16:creationId xmlns:a16="http://schemas.microsoft.com/office/drawing/2014/main" id="{DC41ED92-0D4E-DBB3-F55E-C334302CA68A}"/>
              </a:ext>
            </a:extLst>
          </p:cNvPr>
          <p:cNvSpPr txBox="1">
            <a:spLocks/>
          </p:cNvSpPr>
          <p:nvPr/>
        </p:nvSpPr>
        <p:spPr>
          <a:xfrm>
            <a:off x="298670" y="501868"/>
            <a:ext cx="4056449" cy="5055774"/>
          </a:xfrm>
          <a:prstGeom prst="rect">
            <a:avLst/>
          </a:prstGeom>
        </p:spPr>
        <p:txBody>
          <a:bodyPr anchor="ctr">
            <a:noAutofit/>
          </a:bodyPr>
          <a:lstStyle>
            <a:lvl1pPr algn="ctr" defTabSz="426705" rtl="0" eaLnBrk="1" latinLnBrk="0" hangingPunct="1">
              <a:spcBef>
                <a:spcPct val="0"/>
              </a:spcBef>
              <a:buNone/>
              <a:defRPr sz="4107"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dirty="0">
                <a:solidFill>
                  <a:schemeClr val="tx1"/>
                </a:solidFill>
                <a:latin typeface="Roboto" panose="02000000000000000000" pitchFamily="2" charset="0"/>
                <a:ea typeface="Roboto" panose="02000000000000000000" pitchFamily="2" charset="0"/>
              </a:rPr>
              <a:t>Developing an Effective Ballot Measure Survey That Will Lead to Voter Approval </a:t>
            </a:r>
          </a:p>
        </p:txBody>
      </p:sp>
    </p:spTree>
    <p:extLst>
      <p:ext uri="{BB962C8B-B14F-4D97-AF65-F5344CB8AC3E}">
        <p14:creationId xmlns:p14="http://schemas.microsoft.com/office/powerpoint/2010/main" val="6085383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A1A61CC-C295-C2D0-24BA-050942321129}"/>
            </a:ext>
          </a:extLst>
        </p:cNvPr>
        <p:cNvGrpSpPr/>
        <p:nvPr/>
      </p:nvGrpSpPr>
      <p:grpSpPr>
        <a:xfrm>
          <a:off x="0" y="0"/>
          <a:ext cx="0" cy="0"/>
          <a:chOff x="0" y="0"/>
          <a:chExt cx="0" cy="0"/>
        </a:xfrm>
      </p:grpSpPr>
      <p:sp>
        <p:nvSpPr>
          <p:cNvPr id="31" name="Rectangle 17">
            <a:extLst>
              <a:ext uri="{FF2B5EF4-FFF2-40B4-BE49-F238E27FC236}">
                <a16:creationId xmlns:a16="http://schemas.microsoft.com/office/drawing/2014/main" id="{052433BF-4140-C4FF-F3CB-6FE9D14125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32" name="Picture 19">
            <a:extLst>
              <a:ext uri="{FF2B5EF4-FFF2-40B4-BE49-F238E27FC236}">
                <a16:creationId xmlns:a16="http://schemas.microsoft.com/office/drawing/2014/main" id="{86D64B5F-E6B1-780C-26A8-93C5FA94A4B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cstate="hqprint">
            <a:extLst>
              <a:ext uri="{28A0092B-C50C-407E-A947-70E740481C1C}">
                <a14:useLocalDpi xmlns:a14="http://schemas.microsoft.com/office/drawing/2010/main"/>
              </a:ext>
            </a:extLst>
          </a:blip>
          <a:srcRect b="-1562"/>
          <a:stretch/>
        </p:blipFill>
        <p:spPr bwMode="black">
          <a:xfrm>
            <a:off x="0" y="6126480"/>
            <a:ext cx="12192000" cy="742950"/>
          </a:xfrm>
          <a:prstGeom prst="rect">
            <a:avLst/>
          </a:prstGeom>
        </p:spPr>
      </p:pic>
      <p:cxnSp>
        <p:nvCxnSpPr>
          <p:cNvPr id="33" name="Straight Connector 21">
            <a:extLst>
              <a:ext uri="{FF2B5EF4-FFF2-40B4-BE49-F238E27FC236}">
                <a16:creationId xmlns:a16="http://schemas.microsoft.com/office/drawing/2014/main" id="{BFEE2748-B687-9229-09DF-93585816CAE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34" name="Straight Connector 23">
            <a:extLst>
              <a:ext uri="{FF2B5EF4-FFF2-40B4-BE49-F238E27FC236}">
                <a16:creationId xmlns:a16="http://schemas.microsoft.com/office/drawing/2014/main" id="{04B35D98-ED41-575C-313A-6D43234C1C0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35" name="Rectangle 25">
            <a:extLst>
              <a:ext uri="{FF2B5EF4-FFF2-40B4-BE49-F238E27FC236}">
                <a16:creationId xmlns:a16="http://schemas.microsoft.com/office/drawing/2014/main" id="{B44C450A-A4B7-E9C9-D455-0D425669B0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27">
            <a:extLst>
              <a:ext uri="{FF2B5EF4-FFF2-40B4-BE49-F238E27FC236}">
                <a16:creationId xmlns:a16="http://schemas.microsoft.com/office/drawing/2014/main" id="{C14FB3BD-9158-59D7-449C-F7D301E920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3993" y="0"/>
            <a:ext cx="7538007" cy="6858000"/>
          </a:xfrm>
          <a:prstGeom prst="rect">
            <a:avLst/>
          </a:prstGeom>
          <a:solidFill>
            <a:schemeClr val="tx2"/>
          </a:solidFill>
          <a:ln w="6350">
            <a:noFill/>
          </a:ln>
          <a:effectLst/>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9F8AA3EE-F1F4-9456-02F1-991FDE2967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3787" y="0"/>
            <a:ext cx="164592" cy="6858000"/>
          </a:xfrm>
          <a:prstGeom prst="rect">
            <a:avLst/>
          </a:prstGeom>
          <a:solidFill>
            <a:schemeClr val="accent2"/>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pic>
        <p:nvPicPr>
          <p:cNvPr id="5" name="Picture 4" descr="A blue background with white text and colorful graphics&#10;&#10;Description automatically generated">
            <a:extLst>
              <a:ext uri="{FF2B5EF4-FFF2-40B4-BE49-F238E27FC236}">
                <a16:creationId xmlns:a16="http://schemas.microsoft.com/office/drawing/2014/main" id="{9BB24ADC-A3E8-ECA1-1D21-CF7AE3A789EA}"/>
              </a:ext>
            </a:extLst>
          </p:cNvPr>
          <p:cNvPicPr>
            <a:picLocks noChangeAspect="1"/>
          </p:cNvPicPr>
          <p:nvPr/>
        </p:nvPicPr>
        <p:blipFill>
          <a:blip r:embed="rId3"/>
          <a:stretch>
            <a:fillRect/>
          </a:stretch>
        </p:blipFill>
        <p:spPr>
          <a:xfrm>
            <a:off x="11430864" y="6297804"/>
            <a:ext cx="772914" cy="556498"/>
          </a:xfrm>
          <a:prstGeom prst="rect">
            <a:avLst/>
          </a:prstGeom>
        </p:spPr>
      </p:pic>
      <p:sp>
        <p:nvSpPr>
          <p:cNvPr id="8" name="Slide Number Placeholder 12">
            <a:extLst>
              <a:ext uri="{FF2B5EF4-FFF2-40B4-BE49-F238E27FC236}">
                <a16:creationId xmlns:a16="http://schemas.microsoft.com/office/drawing/2014/main" id="{D9D74650-CFC6-7C2B-40F8-F4B4ED269CE5}"/>
              </a:ext>
            </a:extLst>
          </p:cNvPr>
          <p:cNvSpPr txBox="1">
            <a:spLocks/>
          </p:cNvSpPr>
          <p:nvPr/>
        </p:nvSpPr>
        <p:spPr>
          <a:xfrm>
            <a:off x="10831072" y="6520607"/>
            <a:ext cx="467170" cy="309201"/>
          </a:xfrm>
          <a:prstGeom prst="rect">
            <a:avLst/>
          </a:prstGeom>
          <a:noFill/>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6D22F896-40B5-4ADD-8801-0D06FADFA095}" type="slidenum">
              <a:rPr lang="en-US" sz="1400" smtClean="0">
                <a:solidFill>
                  <a:schemeClr val="bg1"/>
                </a:solidFill>
                <a:latin typeface="Roboto" panose="02000000000000000000" pitchFamily="2" charset="0"/>
                <a:ea typeface="Roboto" panose="02000000000000000000" pitchFamily="2" charset="0"/>
              </a:rPr>
              <a:pPr algn="ctr"/>
              <a:t>24</a:t>
            </a:fld>
            <a:endParaRPr lang="en-US" sz="1400" dirty="0">
              <a:solidFill>
                <a:schemeClr val="bg1"/>
              </a:solidFill>
              <a:latin typeface="Roboto" panose="02000000000000000000" pitchFamily="2" charset="0"/>
              <a:ea typeface="Roboto" panose="02000000000000000000" pitchFamily="2" charset="0"/>
            </a:endParaRPr>
          </a:p>
        </p:txBody>
      </p:sp>
      <p:sp>
        <p:nvSpPr>
          <p:cNvPr id="2" name="Content Placeholder 5">
            <a:extLst>
              <a:ext uri="{FF2B5EF4-FFF2-40B4-BE49-F238E27FC236}">
                <a16:creationId xmlns:a16="http://schemas.microsoft.com/office/drawing/2014/main" id="{4CE2C96F-D33F-DB8B-ACC1-4F3DC827DEE0}"/>
              </a:ext>
            </a:extLst>
          </p:cNvPr>
          <p:cNvSpPr>
            <a:spLocks noGrp="1"/>
          </p:cNvSpPr>
          <p:nvPr>
            <p:ph type="body" sz="half" idx="2"/>
          </p:nvPr>
        </p:nvSpPr>
        <p:spPr>
          <a:xfrm>
            <a:off x="5103412" y="1376029"/>
            <a:ext cx="6929685" cy="4105941"/>
          </a:xfrm>
        </p:spPr>
        <p:txBody>
          <a:bodyPr vert="horz" lIns="91440" tIns="45720" rIns="91440" bIns="45720" rtlCol="0" anchor="ctr">
            <a:noAutofit/>
          </a:bodyPr>
          <a:lstStyle/>
          <a:p>
            <a:pPr>
              <a:lnSpc>
                <a:spcPct val="100000"/>
              </a:lnSpc>
              <a:spcBef>
                <a:spcPts val="0"/>
              </a:spcBef>
            </a:pPr>
            <a:r>
              <a:rPr lang="en-US" sz="3200" dirty="0">
                <a:solidFill>
                  <a:schemeClr val="bg1"/>
                </a:solidFill>
                <a:effectLst/>
                <a:latin typeface="Roboto" panose="02000000000000000000" pitchFamily="2" charset="0"/>
              </a:rPr>
              <a:t>We will now share information about why </a:t>
            </a:r>
            <a:r>
              <a:rPr lang="en-US" sz="3200" dirty="0">
                <a:solidFill>
                  <a:schemeClr val="bg1"/>
                </a:solidFill>
                <a:latin typeface="Roboto" panose="02000000000000000000" pitchFamily="2" charset="0"/>
              </a:rPr>
              <a:t>the Basalt Library is considering this ballot measure </a:t>
            </a:r>
            <a:r>
              <a:rPr lang="en-US" sz="3200" dirty="0">
                <a:solidFill>
                  <a:schemeClr val="bg1"/>
                </a:solidFill>
                <a:effectLst/>
                <a:latin typeface="Roboto" panose="02000000000000000000" pitchFamily="2" charset="0"/>
              </a:rPr>
              <a:t>and the operations, programs, and services that would be funded. After reading the information, please indicate if you are more likely to vote yes and approve the ballot measure or if you are more likely to vote no and reject it. Let’s get started: </a:t>
            </a:r>
            <a:endParaRPr lang="en-US" sz="3200" dirty="0">
              <a:solidFill>
                <a:schemeClr val="bg1"/>
              </a:solidFill>
            </a:endParaRPr>
          </a:p>
        </p:txBody>
      </p:sp>
      <p:sp>
        <p:nvSpPr>
          <p:cNvPr id="7" name="Title 1">
            <a:extLst>
              <a:ext uri="{FF2B5EF4-FFF2-40B4-BE49-F238E27FC236}">
                <a16:creationId xmlns:a16="http://schemas.microsoft.com/office/drawing/2014/main" id="{99322E58-446A-DB8B-BAE8-0A65FBE46E8B}"/>
              </a:ext>
            </a:extLst>
          </p:cNvPr>
          <p:cNvSpPr>
            <a:spLocks noGrp="1"/>
          </p:cNvSpPr>
          <p:nvPr>
            <p:ph type="title"/>
          </p:nvPr>
        </p:nvSpPr>
        <p:spPr>
          <a:xfrm>
            <a:off x="297269" y="596900"/>
            <a:ext cx="4059252" cy="3028950"/>
          </a:xfrm>
        </p:spPr>
        <p:txBody>
          <a:bodyPr vert="horz" lIns="91440" tIns="45720" rIns="91440" bIns="45720" rtlCol="0" anchor="ctr">
            <a:noAutofit/>
          </a:bodyPr>
          <a:lstStyle/>
          <a:p>
            <a:pPr algn="ctr">
              <a:lnSpc>
                <a:spcPct val="100000"/>
              </a:lnSpc>
            </a:pPr>
            <a:r>
              <a:rPr lang="en-US" sz="4400" i="0" kern="1200" cap="none" dirty="0">
                <a:effectLst/>
                <a:latin typeface="Roboto" panose="02000000000000000000" pitchFamily="2" charset="0"/>
                <a:ea typeface="Roboto" panose="02000000000000000000" pitchFamily="2" charset="0"/>
              </a:rPr>
              <a:t>Basalt Library</a:t>
            </a:r>
            <a:br>
              <a:rPr lang="en-US" sz="4400" i="0" kern="1200" cap="none" dirty="0">
                <a:effectLst/>
                <a:latin typeface="Roboto" panose="02000000000000000000" pitchFamily="2" charset="0"/>
                <a:ea typeface="Roboto" panose="02000000000000000000" pitchFamily="2" charset="0"/>
              </a:rPr>
            </a:br>
            <a:r>
              <a:rPr lang="en-US" sz="4400" i="0" kern="1200" cap="none" dirty="0">
                <a:effectLst/>
                <a:latin typeface="Roboto" panose="02000000000000000000" pitchFamily="2" charset="0"/>
                <a:ea typeface="Roboto" panose="02000000000000000000" pitchFamily="2" charset="0"/>
              </a:rPr>
              <a:t>Information Questions</a:t>
            </a:r>
          </a:p>
        </p:txBody>
      </p:sp>
      <p:pic>
        <p:nvPicPr>
          <p:cNvPr id="9" name="Picture 8">
            <a:extLst>
              <a:ext uri="{FF2B5EF4-FFF2-40B4-BE49-F238E27FC236}">
                <a16:creationId xmlns:a16="http://schemas.microsoft.com/office/drawing/2014/main" id="{4E62B527-9A67-43C8-1020-8C3A9689982E}"/>
              </a:ext>
            </a:extLst>
          </p:cNvPr>
          <p:cNvPicPr>
            <a:picLocks noChangeAspect="1"/>
          </p:cNvPicPr>
          <p:nvPr/>
        </p:nvPicPr>
        <p:blipFill>
          <a:blip r:embed="rId4"/>
          <a:stretch>
            <a:fillRect/>
          </a:stretch>
        </p:blipFill>
        <p:spPr>
          <a:xfrm>
            <a:off x="424607" y="4072446"/>
            <a:ext cx="3804576" cy="1789899"/>
          </a:xfrm>
          <a:prstGeom prst="rect">
            <a:avLst/>
          </a:prstGeom>
          <a:solidFill>
            <a:srgbClr val="FFFFFF">
              <a:shade val="85000"/>
            </a:srgbClr>
          </a:solidFill>
          <a:ln w="285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983162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DCB21-BFA5-C104-0802-AFEC7314BFA2}"/>
            </a:ext>
          </a:extLst>
        </p:cNvPr>
        <p:cNvGrpSpPr/>
        <p:nvPr/>
      </p:nvGrpSpPr>
      <p:grpSpPr>
        <a:xfrm>
          <a:off x="0" y="0"/>
          <a:ext cx="0" cy="0"/>
          <a:chOff x="0" y="0"/>
          <a:chExt cx="0" cy="0"/>
        </a:xfrm>
      </p:grpSpPr>
      <p:graphicFrame>
        <p:nvGraphicFramePr>
          <p:cNvPr id="4" name="Content Placeholder 4">
            <a:extLst>
              <a:ext uri="{FF2B5EF4-FFF2-40B4-BE49-F238E27FC236}">
                <a16:creationId xmlns:a16="http://schemas.microsoft.com/office/drawing/2014/main" id="{78C40246-9645-66A8-DE7D-B0AFA993215E}"/>
              </a:ext>
            </a:extLst>
          </p:cNvPr>
          <p:cNvGraphicFramePr>
            <a:graphicFrameLocks/>
          </p:cNvGraphicFramePr>
          <p:nvPr/>
        </p:nvGraphicFramePr>
        <p:xfrm>
          <a:off x="7305261" y="1123122"/>
          <a:ext cx="4886739" cy="5412149"/>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Box 9">
            <a:extLst>
              <a:ext uri="{FF2B5EF4-FFF2-40B4-BE49-F238E27FC236}">
                <a16:creationId xmlns:a16="http://schemas.microsoft.com/office/drawing/2014/main" id="{9BEB674C-B45F-C85B-1902-C1B41600621C}"/>
              </a:ext>
            </a:extLst>
          </p:cNvPr>
          <p:cNvSpPr txBox="1"/>
          <p:nvPr/>
        </p:nvSpPr>
        <p:spPr>
          <a:xfrm>
            <a:off x="188768" y="1516255"/>
            <a:ext cx="7285458" cy="1938992"/>
          </a:xfrm>
          <a:prstGeom prst="rect">
            <a:avLst/>
          </a:prstGeom>
          <a:noFill/>
        </p:spPr>
        <p:txBody>
          <a:bodyPr wrap="square" rtlCol="0" anchor="ctr">
            <a:spAutoFit/>
          </a:bodyPr>
          <a:lstStyle/>
          <a:p>
            <a:r>
              <a:rPr lang="en-US" sz="2000" dirty="0">
                <a:effectLst/>
                <a:latin typeface="Roboto" panose="02000000000000000000" pitchFamily="2" charset="0"/>
              </a:rPr>
              <a:t>The Basalt Library currently employs 18 full-time and 5 part-time staff members. However, due to limited funding, the district has been unable to provide wages that reflect the local cost of living. This ballot measure would enable the district to offer more competitive salaries, which would help retain staff and maintain full staffing levels at the library. </a:t>
            </a:r>
            <a:endParaRPr lang="en-US" sz="2000" dirty="0"/>
          </a:p>
        </p:txBody>
      </p:sp>
      <p:sp>
        <p:nvSpPr>
          <p:cNvPr id="5" name="Title 1">
            <a:extLst>
              <a:ext uri="{FF2B5EF4-FFF2-40B4-BE49-F238E27FC236}">
                <a16:creationId xmlns:a16="http://schemas.microsoft.com/office/drawing/2014/main" id="{A0005CBE-595A-A3F2-66D9-08A6BA33F067}"/>
              </a:ext>
            </a:extLst>
          </p:cNvPr>
          <p:cNvSpPr txBox="1">
            <a:spLocks/>
          </p:cNvSpPr>
          <p:nvPr/>
        </p:nvSpPr>
        <p:spPr>
          <a:xfrm>
            <a:off x="-301" y="49389"/>
            <a:ext cx="12192000" cy="131918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algn="ctr">
              <a:lnSpc>
                <a:spcPct val="100000"/>
              </a:lnSpc>
            </a:pPr>
            <a:r>
              <a:rPr lang="en-US" sz="3600" cap="none" dirty="0">
                <a:latin typeface="Roboto" panose="02000000000000000000" pitchFamily="2" charset="0"/>
                <a:ea typeface="Roboto" panose="02000000000000000000" pitchFamily="2" charset="0"/>
              </a:rPr>
              <a:t>Basalt Library Ballot Measure </a:t>
            </a:r>
          </a:p>
          <a:p>
            <a:pPr algn="ctr">
              <a:lnSpc>
                <a:spcPct val="100000"/>
              </a:lnSpc>
            </a:pPr>
            <a:r>
              <a:rPr lang="en-US" sz="3600" cap="none" dirty="0">
                <a:latin typeface="Roboto" panose="02000000000000000000" pitchFamily="2" charset="0"/>
                <a:ea typeface="Roboto" panose="02000000000000000000" pitchFamily="2" charset="0"/>
              </a:rPr>
              <a:t>Information Questions</a:t>
            </a:r>
          </a:p>
        </p:txBody>
      </p:sp>
      <p:sp>
        <p:nvSpPr>
          <p:cNvPr id="6" name="Footer Placeholder 2">
            <a:extLst>
              <a:ext uri="{FF2B5EF4-FFF2-40B4-BE49-F238E27FC236}">
                <a16:creationId xmlns:a16="http://schemas.microsoft.com/office/drawing/2014/main" id="{64BFC57F-FC8D-5F35-7D27-9D7E18BED568}"/>
              </a:ext>
            </a:extLst>
          </p:cNvPr>
          <p:cNvSpPr>
            <a:spLocks noGrp="1"/>
          </p:cNvSpPr>
          <p:nvPr>
            <p:ph type="ftr" sz="quarter" idx="11"/>
          </p:nvPr>
        </p:nvSpPr>
        <p:spPr>
          <a:xfrm>
            <a:off x="3126582" y="6535271"/>
            <a:ext cx="5938836" cy="309201"/>
          </a:xfrm>
        </p:spPr>
        <p:txBody>
          <a:bodyPr/>
          <a:lstStyle/>
          <a:p>
            <a:pPr algn="ctr"/>
            <a:r>
              <a:rPr lang="en-US">
                <a:solidFill>
                  <a:schemeClr val="tx1">
                    <a:lumMod val="85000"/>
                    <a:lumOff val="15000"/>
                  </a:schemeClr>
                </a:solidFill>
                <a:latin typeface="Roboto" panose="02000000000000000000" pitchFamily="2" charset="0"/>
                <a:ea typeface="Roboto" panose="02000000000000000000" pitchFamily="2" charset="0"/>
              </a:rPr>
              <a:t>Basalt Regional Library District Ballot Measure Survey, March/April 2025, 478n, +/- 4.36% MoE</a:t>
            </a:r>
            <a:endParaRPr lang="en-US" dirty="0">
              <a:solidFill>
                <a:schemeClr val="tx1">
                  <a:lumMod val="85000"/>
                  <a:lumOff val="15000"/>
                </a:schemeClr>
              </a:solidFill>
              <a:latin typeface="Roboto" panose="02000000000000000000" pitchFamily="2" charset="0"/>
              <a:ea typeface="Roboto" panose="02000000000000000000" pitchFamily="2" charset="0"/>
            </a:endParaRPr>
          </a:p>
        </p:txBody>
      </p:sp>
      <p:pic>
        <p:nvPicPr>
          <p:cNvPr id="7" name="Picture 6" descr="A blue background with white text and colorful bars&#10;&#10;Description automatically generated">
            <a:extLst>
              <a:ext uri="{FF2B5EF4-FFF2-40B4-BE49-F238E27FC236}">
                <a16:creationId xmlns:a16="http://schemas.microsoft.com/office/drawing/2014/main" id="{B8443C23-E114-8E47-F517-57E24B4CEADE}"/>
              </a:ext>
            </a:extLst>
          </p:cNvPr>
          <p:cNvPicPr>
            <a:picLocks noChangeAspect="1"/>
          </p:cNvPicPr>
          <p:nvPr/>
        </p:nvPicPr>
        <p:blipFill>
          <a:blip r:embed="rId3"/>
          <a:stretch>
            <a:fillRect/>
          </a:stretch>
        </p:blipFill>
        <p:spPr>
          <a:xfrm>
            <a:off x="11282082" y="6454603"/>
            <a:ext cx="909918" cy="403397"/>
          </a:xfrm>
          <a:prstGeom prst="rect">
            <a:avLst/>
          </a:prstGeom>
        </p:spPr>
      </p:pic>
      <p:sp>
        <p:nvSpPr>
          <p:cNvPr id="2" name="Slide Number Placeholder 5">
            <a:extLst>
              <a:ext uri="{FF2B5EF4-FFF2-40B4-BE49-F238E27FC236}">
                <a16:creationId xmlns:a16="http://schemas.microsoft.com/office/drawing/2014/main" id="{C05E8B6F-A402-8F9D-1C4F-B2ADC2C3ADAD}"/>
              </a:ext>
            </a:extLst>
          </p:cNvPr>
          <p:cNvSpPr>
            <a:spLocks noGrp="1"/>
          </p:cNvSpPr>
          <p:nvPr>
            <p:ph type="sldNum" sz="quarter" idx="12"/>
          </p:nvPr>
        </p:nvSpPr>
        <p:spPr>
          <a:xfrm>
            <a:off x="10726614" y="6410585"/>
            <a:ext cx="588955" cy="503578"/>
          </a:xfrm>
        </p:spPr>
        <p:txBody>
          <a:bodyPr anchor="ctr"/>
          <a:lstStyle/>
          <a:p>
            <a:pPr algn="ctr"/>
            <a:fld id="{6D22F896-40B5-4ADD-8801-0D06FADFA095}" type="slidenum">
              <a:rPr lang="en-US" sz="1800" smtClean="0">
                <a:solidFill>
                  <a:srgbClr val="002060"/>
                </a:solidFill>
                <a:latin typeface="Roboto" panose="02000000000000000000" pitchFamily="2" charset="0"/>
                <a:ea typeface="Roboto" panose="02000000000000000000" pitchFamily="2" charset="0"/>
              </a:rPr>
              <a:pPr algn="ctr"/>
              <a:t>25</a:t>
            </a:fld>
            <a:endParaRPr lang="en-US" sz="1800" dirty="0">
              <a:solidFill>
                <a:srgbClr val="002060"/>
              </a:solidFill>
              <a:latin typeface="Roboto" panose="02000000000000000000" pitchFamily="2" charset="0"/>
              <a:ea typeface="Roboto" panose="02000000000000000000" pitchFamily="2" charset="0"/>
            </a:endParaRPr>
          </a:p>
        </p:txBody>
      </p:sp>
      <p:sp>
        <p:nvSpPr>
          <p:cNvPr id="3" name="TextBox 2">
            <a:extLst>
              <a:ext uri="{FF2B5EF4-FFF2-40B4-BE49-F238E27FC236}">
                <a16:creationId xmlns:a16="http://schemas.microsoft.com/office/drawing/2014/main" id="{8B11C3FC-DE06-FA30-AFD2-215F605E4A60}"/>
              </a:ext>
            </a:extLst>
          </p:cNvPr>
          <p:cNvSpPr txBox="1"/>
          <p:nvPr/>
        </p:nvSpPr>
        <p:spPr>
          <a:xfrm>
            <a:off x="357734" y="3786961"/>
            <a:ext cx="6947527" cy="2246769"/>
          </a:xfrm>
          <a:prstGeom prst="rect">
            <a:avLst/>
          </a:prstGeom>
          <a:noFill/>
        </p:spPr>
        <p:txBody>
          <a:bodyPr wrap="square" rtlCol="0" anchor="ctr">
            <a:spAutoFit/>
          </a:bodyPr>
          <a:lstStyle/>
          <a:p>
            <a:r>
              <a:rPr lang="en-US" sz="2000" dirty="0">
                <a:effectLst/>
                <a:latin typeface="Roboto" panose="02000000000000000000" pitchFamily="2" charset="0"/>
              </a:rPr>
              <a:t>In 2006, voters in the Basalt Regional Library District approved a ballot measure to fund the Basalt Library. The district is set to pay off the bond this year, a year ahead of schedule, and the associated mill levy will expire in 2026. This ballot measure would extend the current mill levy to support staff salaries, ongoing building maintenance, and potential new services or programs. </a:t>
            </a:r>
            <a:endParaRPr lang="en-US" sz="2000" dirty="0"/>
          </a:p>
        </p:txBody>
      </p:sp>
      <p:pic>
        <p:nvPicPr>
          <p:cNvPr id="8" name="Picture 7" descr="A logo with text on it&#10;&#10;Description automatically generated">
            <a:extLst>
              <a:ext uri="{FF2B5EF4-FFF2-40B4-BE49-F238E27FC236}">
                <a16:creationId xmlns:a16="http://schemas.microsoft.com/office/drawing/2014/main" id="{B8740052-DD96-B81A-8E27-15CF588E805E}"/>
              </a:ext>
            </a:extLst>
          </p:cNvPr>
          <p:cNvPicPr>
            <a:picLocks noChangeAspect="1"/>
          </p:cNvPicPr>
          <p:nvPr/>
        </p:nvPicPr>
        <p:blipFill>
          <a:blip r:embed="rId4"/>
          <a:stretch>
            <a:fillRect/>
          </a:stretch>
        </p:blipFill>
        <p:spPr>
          <a:xfrm>
            <a:off x="-301" y="6457777"/>
            <a:ext cx="907496" cy="434020"/>
          </a:xfrm>
          <a:prstGeom prst="rect">
            <a:avLst/>
          </a:prstGeom>
        </p:spPr>
      </p:pic>
    </p:spTree>
    <p:extLst>
      <p:ext uri="{BB962C8B-B14F-4D97-AF65-F5344CB8AC3E}">
        <p14:creationId xmlns:p14="http://schemas.microsoft.com/office/powerpoint/2010/main" val="23897840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98497-8E0C-AA08-8BC4-4C4C38794CCC}"/>
            </a:ext>
          </a:extLst>
        </p:cNvPr>
        <p:cNvGrpSpPr/>
        <p:nvPr/>
      </p:nvGrpSpPr>
      <p:grpSpPr>
        <a:xfrm>
          <a:off x="0" y="0"/>
          <a:ext cx="0" cy="0"/>
          <a:chOff x="0" y="0"/>
          <a:chExt cx="0" cy="0"/>
        </a:xfrm>
      </p:grpSpPr>
      <p:graphicFrame>
        <p:nvGraphicFramePr>
          <p:cNvPr id="4" name="Content Placeholder 4">
            <a:extLst>
              <a:ext uri="{FF2B5EF4-FFF2-40B4-BE49-F238E27FC236}">
                <a16:creationId xmlns:a16="http://schemas.microsoft.com/office/drawing/2014/main" id="{1E0EBDC5-89F2-57B6-A08E-C264BBC0811E}"/>
              </a:ext>
            </a:extLst>
          </p:cNvPr>
          <p:cNvGraphicFramePr>
            <a:graphicFrameLocks/>
          </p:cNvGraphicFramePr>
          <p:nvPr/>
        </p:nvGraphicFramePr>
        <p:xfrm>
          <a:off x="7813964" y="1235034"/>
          <a:ext cx="4376839" cy="5328754"/>
        </p:xfrm>
        <a:graphic>
          <a:graphicData uri="http://schemas.openxmlformats.org/drawingml/2006/chart">
            <c:chart xmlns:c="http://schemas.openxmlformats.org/drawingml/2006/chart" xmlns:r="http://schemas.openxmlformats.org/officeDocument/2006/relationships" r:id="rId2"/>
          </a:graphicData>
        </a:graphic>
      </p:graphicFrame>
      <p:sp>
        <p:nvSpPr>
          <p:cNvPr id="6" name="Footer Placeholder 2">
            <a:extLst>
              <a:ext uri="{FF2B5EF4-FFF2-40B4-BE49-F238E27FC236}">
                <a16:creationId xmlns:a16="http://schemas.microsoft.com/office/drawing/2014/main" id="{41CDB7C4-731E-21E1-A084-E343568DB6DD}"/>
              </a:ext>
            </a:extLst>
          </p:cNvPr>
          <p:cNvSpPr>
            <a:spLocks noGrp="1"/>
          </p:cNvSpPr>
          <p:nvPr>
            <p:ph type="ftr" sz="quarter" idx="11"/>
          </p:nvPr>
        </p:nvSpPr>
        <p:spPr>
          <a:xfrm>
            <a:off x="3126582" y="6535271"/>
            <a:ext cx="5938836" cy="309201"/>
          </a:xfrm>
        </p:spPr>
        <p:txBody>
          <a:bodyPr/>
          <a:lstStyle/>
          <a:p>
            <a:pPr algn="ctr"/>
            <a:r>
              <a:rPr lang="en-US">
                <a:solidFill>
                  <a:schemeClr val="tx1">
                    <a:lumMod val="85000"/>
                    <a:lumOff val="15000"/>
                  </a:schemeClr>
                </a:solidFill>
                <a:latin typeface="Roboto" panose="02000000000000000000" pitchFamily="2" charset="0"/>
                <a:ea typeface="Roboto" panose="02000000000000000000" pitchFamily="2" charset="0"/>
              </a:rPr>
              <a:t>Basalt Regional Library District Ballot Measure Survey, March/April 2025, 478n, +/- 4.36% MoE</a:t>
            </a:r>
            <a:endParaRPr lang="en-US" dirty="0">
              <a:solidFill>
                <a:schemeClr val="tx1">
                  <a:lumMod val="85000"/>
                  <a:lumOff val="15000"/>
                </a:schemeClr>
              </a:solidFill>
              <a:latin typeface="Roboto" panose="02000000000000000000" pitchFamily="2" charset="0"/>
              <a:ea typeface="Roboto" panose="02000000000000000000" pitchFamily="2" charset="0"/>
            </a:endParaRPr>
          </a:p>
        </p:txBody>
      </p:sp>
      <p:pic>
        <p:nvPicPr>
          <p:cNvPr id="7" name="Picture 6" descr="A blue background with white text and colorful bars&#10;&#10;Description automatically generated">
            <a:extLst>
              <a:ext uri="{FF2B5EF4-FFF2-40B4-BE49-F238E27FC236}">
                <a16:creationId xmlns:a16="http://schemas.microsoft.com/office/drawing/2014/main" id="{50CE09F9-ECCF-190D-3237-2CB049DE3C3C}"/>
              </a:ext>
            </a:extLst>
          </p:cNvPr>
          <p:cNvPicPr>
            <a:picLocks noChangeAspect="1"/>
          </p:cNvPicPr>
          <p:nvPr/>
        </p:nvPicPr>
        <p:blipFill>
          <a:blip r:embed="rId3"/>
          <a:stretch>
            <a:fillRect/>
          </a:stretch>
        </p:blipFill>
        <p:spPr>
          <a:xfrm>
            <a:off x="11282082" y="6454603"/>
            <a:ext cx="909918" cy="403397"/>
          </a:xfrm>
          <a:prstGeom prst="rect">
            <a:avLst/>
          </a:prstGeom>
        </p:spPr>
      </p:pic>
      <p:sp>
        <p:nvSpPr>
          <p:cNvPr id="2" name="Slide Number Placeholder 5">
            <a:extLst>
              <a:ext uri="{FF2B5EF4-FFF2-40B4-BE49-F238E27FC236}">
                <a16:creationId xmlns:a16="http://schemas.microsoft.com/office/drawing/2014/main" id="{935FFF5C-849A-4FDF-9AF4-BD1408711005}"/>
              </a:ext>
            </a:extLst>
          </p:cNvPr>
          <p:cNvSpPr>
            <a:spLocks noGrp="1"/>
          </p:cNvSpPr>
          <p:nvPr>
            <p:ph type="sldNum" sz="quarter" idx="12"/>
          </p:nvPr>
        </p:nvSpPr>
        <p:spPr>
          <a:xfrm>
            <a:off x="10726614" y="6410585"/>
            <a:ext cx="588955" cy="503578"/>
          </a:xfrm>
        </p:spPr>
        <p:txBody>
          <a:bodyPr anchor="ctr"/>
          <a:lstStyle/>
          <a:p>
            <a:pPr algn="ctr"/>
            <a:fld id="{6D22F896-40B5-4ADD-8801-0D06FADFA095}" type="slidenum">
              <a:rPr lang="en-US" sz="1800" smtClean="0">
                <a:solidFill>
                  <a:srgbClr val="002060"/>
                </a:solidFill>
                <a:latin typeface="Roboto" panose="02000000000000000000" pitchFamily="2" charset="0"/>
                <a:ea typeface="Roboto" panose="02000000000000000000" pitchFamily="2" charset="0"/>
              </a:rPr>
              <a:pPr algn="ctr"/>
              <a:t>26</a:t>
            </a:fld>
            <a:endParaRPr lang="en-US" sz="1800" dirty="0">
              <a:solidFill>
                <a:srgbClr val="002060"/>
              </a:solidFill>
              <a:latin typeface="Roboto" panose="02000000000000000000" pitchFamily="2" charset="0"/>
              <a:ea typeface="Roboto" panose="02000000000000000000" pitchFamily="2" charset="0"/>
            </a:endParaRPr>
          </a:p>
        </p:txBody>
      </p:sp>
      <p:sp>
        <p:nvSpPr>
          <p:cNvPr id="11" name="TextBox 10">
            <a:extLst>
              <a:ext uri="{FF2B5EF4-FFF2-40B4-BE49-F238E27FC236}">
                <a16:creationId xmlns:a16="http://schemas.microsoft.com/office/drawing/2014/main" id="{DCBA8FFB-90AD-1A4B-7491-A49F7F5A4FEF}"/>
              </a:ext>
            </a:extLst>
          </p:cNvPr>
          <p:cNvSpPr txBox="1"/>
          <p:nvPr/>
        </p:nvSpPr>
        <p:spPr>
          <a:xfrm>
            <a:off x="268197" y="1892496"/>
            <a:ext cx="7635834" cy="1323439"/>
          </a:xfrm>
          <a:prstGeom prst="rect">
            <a:avLst/>
          </a:prstGeom>
          <a:noFill/>
        </p:spPr>
        <p:txBody>
          <a:bodyPr wrap="square" rtlCol="0" anchor="ctr">
            <a:spAutoFit/>
          </a:bodyPr>
          <a:lstStyle/>
          <a:p>
            <a:r>
              <a:rPr lang="en-US" sz="2000" dirty="0">
                <a:effectLst/>
                <a:latin typeface="Roboto" panose="02000000000000000000" pitchFamily="2" charset="0"/>
              </a:rPr>
              <a:t>If the ballot measure is approved, a portion of the revenue will be allocated for the ongoing maintenance of the library building, enabling the Basalt Library to address maintenance needs and continue offering its current services proactively. </a:t>
            </a:r>
            <a:endParaRPr lang="en-US" sz="2000" dirty="0"/>
          </a:p>
        </p:txBody>
      </p:sp>
      <p:sp>
        <p:nvSpPr>
          <p:cNvPr id="13" name="TextBox 12">
            <a:extLst>
              <a:ext uri="{FF2B5EF4-FFF2-40B4-BE49-F238E27FC236}">
                <a16:creationId xmlns:a16="http://schemas.microsoft.com/office/drawing/2014/main" id="{AF80A476-8E35-7BB0-B48F-D5A56451D732}"/>
              </a:ext>
            </a:extLst>
          </p:cNvPr>
          <p:cNvSpPr txBox="1"/>
          <p:nvPr/>
        </p:nvSpPr>
        <p:spPr>
          <a:xfrm>
            <a:off x="358263" y="3668750"/>
            <a:ext cx="7550885" cy="2246769"/>
          </a:xfrm>
          <a:prstGeom prst="rect">
            <a:avLst/>
          </a:prstGeom>
          <a:noFill/>
        </p:spPr>
        <p:txBody>
          <a:bodyPr wrap="square" rtlCol="0" anchor="ctr">
            <a:spAutoFit/>
          </a:bodyPr>
          <a:lstStyle/>
          <a:p>
            <a:r>
              <a:rPr lang="en-US" sz="2000" dirty="0">
                <a:effectLst/>
                <a:latin typeface="Roboto" panose="02000000000000000000" pitchFamily="2" charset="0"/>
              </a:rPr>
              <a:t>Currently, in 2025, homeowners in the Basalt Regional Library District pay approximately $67 annually for each $1 million of home value toward the ballot measure that was passed in 2006 to build the library. If the present ballot measure were to pass, the mill levy rate would remain and homeowners would continue to pay at the current rate of 1.08 mills to maintain the library and its services. </a:t>
            </a:r>
            <a:endParaRPr lang="en-US" sz="2000" dirty="0"/>
          </a:p>
        </p:txBody>
      </p:sp>
      <p:pic>
        <p:nvPicPr>
          <p:cNvPr id="8" name="Picture 7" descr="A logo with text on it&#10;&#10;Description automatically generated">
            <a:extLst>
              <a:ext uri="{FF2B5EF4-FFF2-40B4-BE49-F238E27FC236}">
                <a16:creationId xmlns:a16="http://schemas.microsoft.com/office/drawing/2014/main" id="{A143E36A-B86F-1977-8355-C12BEED54804}"/>
              </a:ext>
            </a:extLst>
          </p:cNvPr>
          <p:cNvPicPr>
            <a:picLocks noChangeAspect="1"/>
          </p:cNvPicPr>
          <p:nvPr/>
        </p:nvPicPr>
        <p:blipFill>
          <a:blip r:embed="rId4"/>
          <a:stretch>
            <a:fillRect/>
          </a:stretch>
        </p:blipFill>
        <p:spPr>
          <a:xfrm>
            <a:off x="-301" y="6457777"/>
            <a:ext cx="907496" cy="434020"/>
          </a:xfrm>
          <a:prstGeom prst="rect">
            <a:avLst/>
          </a:prstGeom>
        </p:spPr>
      </p:pic>
      <p:sp>
        <p:nvSpPr>
          <p:cNvPr id="3" name="Title 1">
            <a:extLst>
              <a:ext uri="{FF2B5EF4-FFF2-40B4-BE49-F238E27FC236}">
                <a16:creationId xmlns:a16="http://schemas.microsoft.com/office/drawing/2014/main" id="{69759A2E-02BA-C76C-A4B9-79FC8A59BC01}"/>
              </a:ext>
            </a:extLst>
          </p:cNvPr>
          <p:cNvSpPr txBox="1">
            <a:spLocks/>
          </p:cNvSpPr>
          <p:nvPr/>
        </p:nvSpPr>
        <p:spPr>
          <a:xfrm>
            <a:off x="-301" y="49389"/>
            <a:ext cx="12192000" cy="131918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algn="ctr">
              <a:lnSpc>
                <a:spcPct val="100000"/>
              </a:lnSpc>
            </a:pPr>
            <a:r>
              <a:rPr lang="en-US" sz="3600" cap="none" dirty="0">
                <a:latin typeface="Roboto" panose="02000000000000000000" pitchFamily="2" charset="0"/>
                <a:ea typeface="Roboto" panose="02000000000000000000" pitchFamily="2" charset="0"/>
              </a:rPr>
              <a:t>Basalt Library Ballot Measure </a:t>
            </a:r>
          </a:p>
          <a:p>
            <a:pPr algn="ctr">
              <a:lnSpc>
                <a:spcPct val="100000"/>
              </a:lnSpc>
            </a:pPr>
            <a:r>
              <a:rPr lang="en-US" sz="3600" cap="none" dirty="0">
                <a:latin typeface="Roboto" panose="02000000000000000000" pitchFamily="2" charset="0"/>
                <a:ea typeface="Roboto" panose="02000000000000000000" pitchFamily="2" charset="0"/>
              </a:rPr>
              <a:t>Information Questions</a:t>
            </a:r>
          </a:p>
        </p:txBody>
      </p:sp>
    </p:spTree>
    <p:extLst>
      <p:ext uri="{BB962C8B-B14F-4D97-AF65-F5344CB8AC3E}">
        <p14:creationId xmlns:p14="http://schemas.microsoft.com/office/powerpoint/2010/main" val="28895314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50A753-55EB-DD13-5842-8E4DD87094FA}"/>
            </a:ext>
          </a:extLst>
        </p:cNvPr>
        <p:cNvGrpSpPr/>
        <p:nvPr/>
      </p:nvGrpSpPr>
      <p:grpSpPr>
        <a:xfrm>
          <a:off x="0" y="0"/>
          <a:ext cx="0" cy="0"/>
          <a:chOff x="0" y="0"/>
          <a:chExt cx="0" cy="0"/>
        </a:xfrm>
      </p:grpSpPr>
      <p:graphicFrame>
        <p:nvGraphicFramePr>
          <p:cNvPr id="4" name="Content Placeholder 4">
            <a:extLst>
              <a:ext uri="{FF2B5EF4-FFF2-40B4-BE49-F238E27FC236}">
                <a16:creationId xmlns:a16="http://schemas.microsoft.com/office/drawing/2014/main" id="{9D1FFAD8-E6A7-A125-CAD0-28ED6DA62061}"/>
              </a:ext>
            </a:extLst>
          </p:cNvPr>
          <p:cNvGraphicFramePr>
            <a:graphicFrameLocks/>
          </p:cNvGraphicFramePr>
          <p:nvPr>
            <p:extLst>
              <p:ext uri="{D42A27DB-BD31-4B8C-83A1-F6EECF244321}">
                <p14:modId xmlns:p14="http://schemas.microsoft.com/office/powerpoint/2010/main" val="1279612598"/>
              </p:ext>
            </p:extLst>
          </p:nvPr>
        </p:nvGraphicFramePr>
        <p:xfrm>
          <a:off x="332509" y="2065504"/>
          <a:ext cx="11748667" cy="4294694"/>
        </p:xfrm>
        <a:graphic>
          <a:graphicData uri="http://schemas.openxmlformats.org/drawingml/2006/chart">
            <c:chart xmlns:c="http://schemas.openxmlformats.org/drawingml/2006/chart" xmlns:r="http://schemas.openxmlformats.org/officeDocument/2006/relationships" r:id="rId2"/>
          </a:graphicData>
        </a:graphic>
      </p:graphicFrame>
      <p:sp>
        <p:nvSpPr>
          <p:cNvPr id="6" name="Footer Placeholder 2">
            <a:extLst>
              <a:ext uri="{FF2B5EF4-FFF2-40B4-BE49-F238E27FC236}">
                <a16:creationId xmlns:a16="http://schemas.microsoft.com/office/drawing/2014/main" id="{1FAF5B31-B4B7-D892-5A61-68A68C7062B4}"/>
              </a:ext>
            </a:extLst>
          </p:cNvPr>
          <p:cNvSpPr>
            <a:spLocks noGrp="1"/>
          </p:cNvSpPr>
          <p:nvPr>
            <p:ph type="ftr" sz="quarter" idx="11"/>
          </p:nvPr>
        </p:nvSpPr>
        <p:spPr>
          <a:xfrm>
            <a:off x="3126582" y="6535271"/>
            <a:ext cx="5938836" cy="309201"/>
          </a:xfrm>
        </p:spPr>
        <p:txBody>
          <a:bodyPr/>
          <a:lstStyle/>
          <a:p>
            <a:pPr algn="ctr"/>
            <a:r>
              <a:rPr lang="en-US">
                <a:solidFill>
                  <a:schemeClr val="tx1">
                    <a:lumMod val="85000"/>
                    <a:lumOff val="15000"/>
                  </a:schemeClr>
                </a:solidFill>
                <a:latin typeface="Roboto" panose="02000000000000000000" pitchFamily="2" charset="0"/>
                <a:ea typeface="Roboto" panose="02000000000000000000" pitchFamily="2" charset="0"/>
              </a:rPr>
              <a:t>Basalt Regional Library District Ballot Measure Survey, March/April 2025, 478n, +/- 4.36% MoE</a:t>
            </a:r>
            <a:endParaRPr lang="en-US" dirty="0">
              <a:solidFill>
                <a:schemeClr val="tx1">
                  <a:lumMod val="85000"/>
                  <a:lumOff val="15000"/>
                </a:schemeClr>
              </a:solidFill>
              <a:latin typeface="Roboto" panose="02000000000000000000" pitchFamily="2" charset="0"/>
              <a:ea typeface="Roboto" panose="02000000000000000000" pitchFamily="2" charset="0"/>
            </a:endParaRPr>
          </a:p>
        </p:txBody>
      </p:sp>
      <p:pic>
        <p:nvPicPr>
          <p:cNvPr id="7" name="Picture 6" descr="A blue background with white text and colorful bars&#10;&#10;Description automatically generated">
            <a:extLst>
              <a:ext uri="{FF2B5EF4-FFF2-40B4-BE49-F238E27FC236}">
                <a16:creationId xmlns:a16="http://schemas.microsoft.com/office/drawing/2014/main" id="{6592FF59-D891-4217-1BC6-2AC8B6B39BC4}"/>
              </a:ext>
            </a:extLst>
          </p:cNvPr>
          <p:cNvPicPr>
            <a:picLocks noChangeAspect="1"/>
          </p:cNvPicPr>
          <p:nvPr/>
        </p:nvPicPr>
        <p:blipFill>
          <a:blip r:embed="rId3"/>
          <a:stretch>
            <a:fillRect/>
          </a:stretch>
        </p:blipFill>
        <p:spPr>
          <a:xfrm>
            <a:off x="11282082" y="6454603"/>
            <a:ext cx="909918" cy="403397"/>
          </a:xfrm>
          <a:prstGeom prst="rect">
            <a:avLst/>
          </a:prstGeom>
        </p:spPr>
      </p:pic>
      <p:sp>
        <p:nvSpPr>
          <p:cNvPr id="2" name="Slide Number Placeholder 5">
            <a:extLst>
              <a:ext uri="{FF2B5EF4-FFF2-40B4-BE49-F238E27FC236}">
                <a16:creationId xmlns:a16="http://schemas.microsoft.com/office/drawing/2014/main" id="{1299B34A-04A0-FDEA-82D8-BF6A3FFA9AE5}"/>
              </a:ext>
            </a:extLst>
          </p:cNvPr>
          <p:cNvSpPr>
            <a:spLocks noGrp="1"/>
          </p:cNvSpPr>
          <p:nvPr>
            <p:ph type="sldNum" sz="quarter" idx="12"/>
          </p:nvPr>
        </p:nvSpPr>
        <p:spPr>
          <a:xfrm>
            <a:off x="10726614" y="6410585"/>
            <a:ext cx="588955" cy="503578"/>
          </a:xfrm>
        </p:spPr>
        <p:txBody>
          <a:bodyPr anchor="ctr"/>
          <a:lstStyle/>
          <a:p>
            <a:pPr algn="ctr"/>
            <a:fld id="{6D22F896-40B5-4ADD-8801-0D06FADFA095}" type="slidenum">
              <a:rPr lang="en-US" sz="1800" smtClean="0">
                <a:solidFill>
                  <a:srgbClr val="002060"/>
                </a:solidFill>
                <a:latin typeface="Roboto" panose="02000000000000000000" pitchFamily="2" charset="0"/>
                <a:ea typeface="Roboto" panose="02000000000000000000" pitchFamily="2" charset="0"/>
              </a:rPr>
              <a:pPr algn="ctr"/>
              <a:t>27</a:t>
            </a:fld>
            <a:endParaRPr lang="en-US" sz="1800" dirty="0">
              <a:solidFill>
                <a:srgbClr val="002060"/>
              </a:solidFill>
              <a:latin typeface="Roboto" panose="02000000000000000000" pitchFamily="2" charset="0"/>
              <a:ea typeface="Roboto" panose="02000000000000000000" pitchFamily="2" charset="0"/>
            </a:endParaRPr>
          </a:p>
        </p:txBody>
      </p:sp>
      <p:sp>
        <p:nvSpPr>
          <p:cNvPr id="5" name="Title 1">
            <a:extLst>
              <a:ext uri="{FF2B5EF4-FFF2-40B4-BE49-F238E27FC236}">
                <a16:creationId xmlns:a16="http://schemas.microsoft.com/office/drawing/2014/main" id="{634FF442-C85A-5151-5F48-9FFA06394A30}"/>
              </a:ext>
            </a:extLst>
          </p:cNvPr>
          <p:cNvSpPr txBox="1">
            <a:spLocks/>
          </p:cNvSpPr>
          <p:nvPr/>
        </p:nvSpPr>
        <p:spPr>
          <a:xfrm>
            <a:off x="453447" y="167727"/>
            <a:ext cx="11627729" cy="180019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algn="ctr">
              <a:lnSpc>
                <a:spcPct val="100000"/>
              </a:lnSpc>
            </a:pPr>
            <a:r>
              <a:rPr lang="en-US" sz="2400" b="1" cap="none" dirty="0">
                <a:solidFill>
                  <a:srgbClr val="000000"/>
                </a:solidFill>
                <a:effectLst/>
                <a:latin typeface="Roboto" panose="02000000000000000000" pitchFamily="2" charset="0"/>
                <a:ea typeface="Roboto" panose="02000000000000000000" pitchFamily="2" charset="0"/>
                <a:cs typeface="Roboto" panose="02000000000000000000" pitchFamily="2" charset="0"/>
              </a:rPr>
              <a:t>Basalt Library Ballot Measure – Expanded Library Services</a:t>
            </a:r>
          </a:p>
          <a:p>
            <a:pPr algn="ctr">
              <a:lnSpc>
                <a:spcPct val="100000"/>
              </a:lnSpc>
            </a:pPr>
            <a:r>
              <a:rPr lang="en-US" sz="2400" cap="none" dirty="0">
                <a:solidFill>
                  <a:srgbClr val="000000"/>
                </a:solidFill>
                <a:latin typeface="Roboto" panose="02000000000000000000" pitchFamily="2" charset="0"/>
                <a:ea typeface="Roboto" panose="02000000000000000000" pitchFamily="2" charset="0"/>
                <a:cs typeface="Roboto" panose="02000000000000000000" pitchFamily="2" charset="0"/>
              </a:rPr>
              <a:t>Revenue from the ballot measure could fund the following expanded library services: </a:t>
            </a:r>
            <a:r>
              <a:rPr lang="en-US" sz="2400" cap="none" dirty="0">
                <a:solidFill>
                  <a:srgbClr val="000000"/>
                </a:solidFill>
                <a:effectLst/>
                <a:latin typeface="Roboto" panose="02000000000000000000" pitchFamily="2" charset="0"/>
                <a:ea typeface="Roboto" panose="02000000000000000000" pitchFamily="2" charset="0"/>
                <a:cs typeface="Roboto" panose="02000000000000000000" pitchFamily="2" charset="0"/>
              </a:rPr>
              <a:t>For each service, </a:t>
            </a:r>
            <a:r>
              <a:rPr lang="en-US" sz="2400" cap="none" dirty="0">
                <a:effectLst/>
                <a:latin typeface="Roboto" panose="02000000000000000000" pitchFamily="2" charset="0"/>
                <a:ea typeface="Roboto" panose="02000000000000000000" pitchFamily="2" charset="0"/>
                <a:cs typeface="Roboto" panose="02000000000000000000" pitchFamily="2" charset="0"/>
              </a:rPr>
              <a:t>please indicate if you are more likely to vote yes and approve the ballot measure or if you are more likely to vote no and reject it if the specific service were to be funded.</a:t>
            </a:r>
            <a:endParaRPr lang="en-US" sz="2400" cap="none" dirty="0">
              <a:effectLst/>
              <a:latin typeface="Roboto" panose="02000000000000000000" pitchFamily="2" charset="0"/>
              <a:ea typeface="Roboto" panose="02000000000000000000" pitchFamily="2" charset="0"/>
              <a:cs typeface="Aptos" panose="020B0004020202020204" pitchFamily="34" charset="0"/>
            </a:endParaRPr>
          </a:p>
          <a:p>
            <a:pPr algn="ctr">
              <a:lnSpc>
                <a:spcPct val="100000"/>
              </a:lnSpc>
            </a:pPr>
            <a:endParaRPr lang="en-US" sz="2400" cap="none" dirty="0">
              <a:latin typeface="Roboto" panose="02000000000000000000" pitchFamily="2" charset="0"/>
              <a:ea typeface="Roboto" panose="02000000000000000000" pitchFamily="2" charset="0"/>
            </a:endParaRPr>
          </a:p>
        </p:txBody>
      </p:sp>
      <p:pic>
        <p:nvPicPr>
          <p:cNvPr id="8" name="Picture 7" descr="A logo with text on it&#10;&#10;Description automatically generated">
            <a:extLst>
              <a:ext uri="{FF2B5EF4-FFF2-40B4-BE49-F238E27FC236}">
                <a16:creationId xmlns:a16="http://schemas.microsoft.com/office/drawing/2014/main" id="{823C95AF-F08F-F14E-B1A8-06A10E077F41}"/>
              </a:ext>
            </a:extLst>
          </p:cNvPr>
          <p:cNvPicPr>
            <a:picLocks noChangeAspect="1"/>
          </p:cNvPicPr>
          <p:nvPr/>
        </p:nvPicPr>
        <p:blipFill>
          <a:blip r:embed="rId4"/>
          <a:stretch>
            <a:fillRect/>
          </a:stretch>
        </p:blipFill>
        <p:spPr>
          <a:xfrm>
            <a:off x="-301" y="6457777"/>
            <a:ext cx="907496" cy="434020"/>
          </a:xfrm>
          <a:prstGeom prst="rect">
            <a:avLst/>
          </a:prstGeom>
        </p:spPr>
      </p:pic>
    </p:spTree>
    <p:extLst>
      <p:ext uri="{BB962C8B-B14F-4D97-AF65-F5344CB8AC3E}">
        <p14:creationId xmlns:p14="http://schemas.microsoft.com/office/powerpoint/2010/main" val="15050711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419E21-0659-BB7B-0FEC-5D22D5CF2D3D}"/>
            </a:ext>
          </a:extLst>
        </p:cNvPr>
        <p:cNvGrpSpPr/>
        <p:nvPr/>
      </p:nvGrpSpPr>
      <p:grpSpPr>
        <a:xfrm>
          <a:off x="0" y="0"/>
          <a:ext cx="0" cy="0"/>
          <a:chOff x="0" y="0"/>
          <a:chExt cx="0" cy="0"/>
        </a:xfrm>
      </p:grpSpPr>
      <p:graphicFrame>
        <p:nvGraphicFramePr>
          <p:cNvPr id="4" name="Content Placeholder 4">
            <a:extLst>
              <a:ext uri="{FF2B5EF4-FFF2-40B4-BE49-F238E27FC236}">
                <a16:creationId xmlns:a16="http://schemas.microsoft.com/office/drawing/2014/main" id="{397B7DAE-6490-248C-D840-E1B6A1A898F1}"/>
              </a:ext>
            </a:extLst>
          </p:cNvPr>
          <p:cNvGraphicFramePr>
            <a:graphicFrameLocks/>
          </p:cNvGraphicFramePr>
          <p:nvPr>
            <p:extLst>
              <p:ext uri="{D42A27DB-BD31-4B8C-83A1-F6EECF244321}">
                <p14:modId xmlns:p14="http://schemas.microsoft.com/office/powerpoint/2010/main" val="2507648689"/>
              </p:ext>
            </p:extLst>
          </p:nvPr>
        </p:nvGraphicFramePr>
        <p:xfrm>
          <a:off x="-128294" y="2186354"/>
          <a:ext cx="12791209" cy="4212086"/>
        </p:xfrm>
        <a:graphic>
          <a:graphicData uri="http://schemas.openxmlformats.org/drawingml/2006/chart">
            <c:chart xmlns:c="http://schemas.openxmlformats.org/drawingml/2006/chart" xmlns:r="http://schemas.openxmlformats.org/officeDocument/2006/relationships" r:id="rId2"/>
          </a:graphicData>
        </a:graphic>
      </p:graphicFrame>
      <p:sp>
        <p:nvSpPr>
          <p:cNvPr id="6" name="Footer Placeholder 2">
            <a:extLst>
              <a:ext uri="{FF2B5EF4-FFF2-40B4-BE49-F238E27FC236}">
                <a16:creationId xmlns:a16="http://schemas.microsoft.com/office/drawing/2014/main" id="{D1C7722F-C2C7-4262-E909-00CB0E255479}"/>
              </a:ext>
            </a:extLst>
          </p:cNvPr>
          <p:cNvSpPr>
            <a:spLocks noGrp="1"/>
          </p:cNvSpPr>
          <p:nvPr>
            <p:ph type="ftr" sz="quarter" idx="11"/>
          </p:nvPr>
        </p:nvSpPr>
        <p:spPr>
          <a:xfrm>
            <a:off x="3126582" y="6535271"/>
            <a:ext cx="5938836" cy="309201"/>
          </a:xfrm>
        </p:spPr>
        <p:txBody>
          <a:bodyPr/>
          <a:lstStyle/>
          <a:p>
            <a:pPr algn="ctr"/>
            <a:r>
              <a:rPr lang="en-US">
                <a:solidFill>
                  <a:schemeClr val="tx1">
                    <a:lumMod val="85000"/>
                    <a:lumOff val="15000"/>
                  </a:schemeClr>
                </a:solidFill>
                <a:latin typeface="Roboto" panose="02000000000000000000" pitchFamily="2" charset="0"/>
                <a:ea typeface="Roboto" panose="02000000000000000000" pitchFamily="2" charset="0"/>
              </a:rPr>
              <a:t>Basalt Regional Library District Ballot Measure Survey, March/April 2025, 478n, +/- 4.36% MoE</a:t>
            </a:r>
            <a:endParaRPr lang="en-US" dirty="0">
              <a:solidFill>
                <a:schemeClr val="tx1">
                  <a:lumMod val="85000"/>
                  <a:lumOff val="15000"/>
                </a:schemeClr>
              </a:solidFill>
              <a:latin typeface="Roboto" panose="02000000000000000000" pitchFamily="2" charset="0"/>
              <a:ea typeface="Roboto" panose="02000000000000000000" pitchFamily="2" charset="0"/>
            </a:endParaRPr>
          </a:p>
        </p:txBody>
      </p:sp>
      <p:pic>
        <p:nvPicPr>
          <p:cNvPr id="7" name="Picture 6" descr="A blue background with white text and colorful bars&#10;&#10;Description automatically generated">
            <a:extLst>
              <a:ext uri="{FF2B5EF4-FFF2-40B4-BE49-F238E27FC236}">
                <a16:creationId xmlns:a16="http://schemas.microsoft.com/office/drawing/2014/main" id="{781DB293-24E6-3222-64E6-E840F680AD14}"/>
              </a:ext>
            </a:extLst>
          </p:cNvPr>
          <p:cNvPicPr>
            <a:picLocks noChangeAspect="1"/>
          </p:cNvPicPr>
          <p:nvPr/>
        </p:nvPicPr>
        <p:blipFill>
          <a:blip r:embed="rId3"/>
          <a:stretch>
            <a:fillRect/>
          </a:stretch>
        </p:blipFill>
        <p:spPr>
          <a:xfrm>
            <a:off x="11282082" y="6454603"/>
            <a:ext cx="909918" cy="403397"/>
          </a:xfrm>
          <a:prstGeom prst="rect">
            <a:avLst/>
          </a:prstGeom>
        </p:spPr>
      </p:pic>
      <p:sp>
        <p:nvSpPr>
          <p:cNvPr id="2" name="Slide Number Placeholder 5">
            <a:extLst>
              <a:ext uri="{FF2B5EF4-FFF2-40B4-BE49-F238E27FC236}">
                <a16:creationId xmlns:a16="http://schemas.microsoft.com/office/drawing/2014/main" id="{A7916721-0DEB-3546-9F90-9B47C960937B}"/>
              </a:ext>
            </a:extLst>
          </p:cNvPr>
          <p:cNvSpPr>
            <a:spLocks noGrp="1"/>
          </p:cNvSpPr>
          <p:nvPr>
            <p:ph type="sldNum" sz="quarter" idx="12"/>
          </p:nvPr>
        </p:nvSpPr>
        <p:spPr>
          <a:xfrm>
            <a:off x="10726614" y="6410585"/>
            <a:ext cx="588955" cy="503578"/>
          </a:xfrm>
        </p:spPr>
        <p:txBody>
          <a:bodyPr anchor="ctr"/>
          <a:lstStyle/>
          <a:p>
            <a:pPr algn="ctr"/>
            <a:fld id="{6D22F896-40B5-4ADD-8801-0D06FADFA095}" type="slidenum">
              <a:rPr lang="en-US" sz="1800" smtClean="0">
                <a:solidFill>
                  <a:srgbClr val="002060"/>
                </a:solidFill>
                <a:latin typeface="Roboto" panose="02000000000000000000" pitchFamily="2" charset="0"/>
                <a:ea typeface="Roboto" panose="02000000000000000000" pitchFamily="2" charset="0"/>
              </a:rPr>
              <a:pPr algn="ctr"/>
              <a:t>28</a:t>
            </a:fld>
            <a:endParaRPr lang="en-US" sz="1800" dirty="0">
              <a:solidFill>
                <a:srgbClr val="002060"/>
              </a:solidFill>
              <a:latin typeface="Roboto" panose="02000000000000000000" pitchFamily="2" charset="0"/>
              <a:ea typeface="Roboto" panose="02000000000000000000" pitchFamily="2" charset="0"/>
            </a:endParaRPr>
          </a:p>
        </p:txBody>
      </p:sp>
      <p:pic>
        <p:nvPicPr>
          <p:cNvPr id="8" name="Picture 7" descr="A logo with text on it&#10;&#10;Description automatically generated">
            <a:extLst>
              <a:ext uri="{FF2B5EF4-FFF2-40B4-BE49-F238E27FC236}">
                <a16:creationId xmlns:a16="http://schemas.microsoft.com/office/drawing/2014/main" id="{A116FD74-840B-9177-1D0F-552E1E7AFF32}"/>
              </a:ext>
            </a:extLst>
          </p:cNvPr>
          <p:cNvPicPr>
            <a:picLocks noChangeAspect="1"/>
          </p:cNvPicPr>
          <p:nvPr/>
        </p:nvPicPr>
        <p:blipFill>
          <a:blip r:embed="rId4"/>
          <a:stretch>
            <a:fillRect/>
          </a:stretch>
        </p:blipFill>
        <p:spPr>
          <a:xfrm>
            <a:off x="-301" y="6457777"/>
            <a:ext cx="907496" cy="434020"/>
          </a:xfrm>
          <a:prstGeom prst="rect">
            <a:avLst/>
          </a:prstGeom>
        </p:spPr>
      </p:pic>
      <p:sp>
        <p:nvSpPr>
          <p:cNvPr id="3" name="Title 1">
            <a:extLst>
              <a:ext uri="{FF2B5EF4-FFF2-40B4-BE49-F238E27FC236}">
                <a16:creationId xmlns:a16="http://schemas.microsoft.com/office/drawing/2014/main" id="{97A36903-675A-8567-8ACA-60F58083A0F5}"/>
              </a:ext>
            </a:extLst>
          </p:cNvPr>
          <p:cNvSpPr txBox="1">
            <a:spLocks/>
          </p:cNvSpPr>
          <p:nvPr/>
        </p:nvSpPr>
        <p:spPr>
          <a:xfrm>
            <a:off x="453447" y="167727"/>
            <a:ext cx="11627729" cy="180019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algn="ctr">
              <a:lnSpc>
                <a:spcPct val="100000"/>
              </a:lnSpc>
            </a:pPr>
            <a:r>
              <a:rPr lang="en-US" sz="2400" b="1" cap="none" dirty="0">
                <a:solidFill>
                  <a:srgbClr val="000000"/>
                </a:solidFill>
                <a:effectLst/>
                <a:latin typeface="Roboto" panose="02000000000000000000" pitchFamily="2" charset="0"/>
                <a:ea typeface="Roboto" panose="02000000000000000000" pitchFamily="2" charset="0"/>
                <a:cs typeface="Roboto" panose="02000000000000000000" pitchFamily="2" charset="0"/>
              </a:rPr>
              <a:t>Basalt Library Ballot Measure – Expanded Library Services</a:t>
            </a:r>
          </a:p>
          <a:p>
            <a:pPr algn="ctr">
              <a:lnSpc>
                <a:spcPct val="100000"/>
              </a:lnSpc>
            </a:pPr>
            <a:r>
              <a:rPr lang="en-US" sz="2400" cap="none" dirty="0">
                <a:solidFill>
                  <a:srgbClr val="000000"/>
                </a:solidFill>
                <a:latin typeface="Roboto" panose="02000000000000000000" pitchFamily="2" charset="0"/>
                <a:ea typeface="Roboto" panose="02000000000000000000" pitchFamily="2" charset="0"/>
                <a:cs typeface="Roboto" panose="02000000000000000000" pitchFamily="2" charset="0"/>
              </a:rPr>
              <a:t>Revenue from the ballot measure could fund the following expanded library services: </a:t>
            </a:r>
            <a:r>
              <a:rPr lang="en-US" sz="2400" cap="none" dirty="0">
                <a:solidFill>
                  <a:srgbClr val="000000"/>
                </a:solidFill>
                <a:effectLst/>
                <a:latin typeface="Roboto" panose="02000000000000000000" pitchFamily="2" charset="0"/>
                <a:ea typeface="Roboto" panose="02000000000000000000" pitchFamily="2" charset="0"/>
                <a:cs typeface="Roboto" panose="02000000000000000000" pitchFamily="2" charset="0"/>
              </a:rPr>
              <a:t>For each service, </a:t>
            </a:r>
            <a:r>
              <a:rPr lang="en-US" sz="2400" cap="none" dirty="0">
                <a:effectLst/>
                <a:latin typeface="Roboto" panose="02000000000000000000" pitchFamily="2" charset="0"/>
                <a:ea typeface="Roboto" panose="02000000000000000000" pitchFamily="2" charset="0"/>
                <a:cs typeface="Roboto" panose="02000000000000000000" pitchFamily="2" charset="0"/>
              </a:rPr>
              <a:t>please indicate if you are more likely to vote yes and approve the ballot measure or if you are more likely to vote no and reject it if the specific service were to be funded.</a:t>
            </a:r>
            <a:endParaRPr lang="en-US" sz="2400" cap="none" dirty="0">
              <a:effectLst/>
              <a:latin typeface="Roboto" panose="02000000000000000000" pitchFamily="2" charset="0"/>
              <a:ea typeface="Roboto" panose="02000000000000000000" pitchFamily="2" charset="0"/>
              <a:cs typeface="Aptos" panose="020B0004020202020204" pitchFamily="34" charset="0"/>
            </a:endParaRPr>
          </a:p>
          <a:p>
            <a:pPr algn="ctr">
              <a:lnSpc>
                <a:spcPct val="100000"/>
              </a:lnSpc>
            </a:pPr>
            <a:endParaRPr lang="en-US" sz="2400" cap="none"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2777189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292F810-E392-AD6E-FA5A-01CA8EAF625E}"/>
            </a:ext>
          </a:extLst>
        </p:cNvPr>
        <p:cNvGrpSpPr/>
        <p:nvPr/>
      </p:nvGrpSpPr>
      <p:grpSpPr>
        <a:xfrm>
          <a:off x="0" y="0"/>
          <a:ext cx="0" cy="0"/>
          <a:chOff x="0" y="0"/>
          <a:chExt cx="0" cy="0"/>
        </a:xfrm>
      </p:grpSpPr>
      <p:sp>
        <p:nvSpPr>
          <p:cNvPr id="2" name="Title 3">
            <a:extLst>
              <a:ext uri="{FF2B5EF4-FFF2-40B4-BE49-F238E27FC236}">
                <a16:creationId xmlns:a16="http://schemas.microsoft.com/office/drawing/2014/main" id="{E34F2B2B-8CDD-9558-9987-7E07507F790F}"/>
              </a:ext>
            </a:extLst>
          </p:cNvPr>
          <p:cNvSpPr txBox="1">
            <a:spLocks/>
          </p:cNvSpPr>
          <p:nvPr/>
        </p:nvSpPr>
        <p:spPr>
          <a:xfrm>
            <a:off x="676517" y="150828"/>
            <a:ext cx="10838965" cy="1348978"/>
          </a:xfrm>
          <a:prstGeom prst="rect">
            <a:avLst/>
          </a:prstGeom>
        </p:spPr>
        <p:txBody>
          <a:bodyPr anchor="ctr">
            <a:noAutofit/>
          </a:bodyPr>
          <a:lstStyle>
            <a:lvl1pPr algn="ctr" defTabSz="426705" rtl="0" eaLnBrk="1" latinLnBrk="0" hangingPunct="1">
              <a:spcBef>
                <a:spcPct val="0"/>
              </a:spcBef>
              <a:buNone/>
              <a:defRPr sz="4107"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200" dirty="0">
                <a:solidFill>
                  <a:schemeClr val="tx1"/>
                </a:solidFill>
                <a:latin typeface="Roboto" panose="02000000000000000000" pitchFamily="2" charset="0"/>
                <a:ea typeface="Roboto" panose="02000000000000000000" pitchFamily="2" charset="0"/>
              </a:rPr>
              <a:t>Questions About Ballot Measure Information Questions &amp; Telling Your Story?</a:t>
            </a:r>
          </a:p>
        </p:txBody>
      </p:sp>
      <p:pic>
        <p:nvPicPr>
          <p:cNvPr id="7" name="Picture 6" descr="A group of people raising their hands&#10;&#10;Description automatically generated">
            <a:extLst>
              <a:ext uri="{FF2B5EF4-FFF2-40B4-BE49-F238E27FC236}">
                <a16:creationId xmlns:a16="http://schemas.microsoft.com/office/drawing/2014/main" id="{561DC70F-F09D-D717-117D-87CC3409C526}"/>
              </a:ext>
            </a:extLst>
          </p:cNvPr>
          <p:cNvPicPr>
            <a:picLocks noChangeAspect="1"/>
          </p:cNvPicPr>
          <p:nvPr/>
        </p:nvPicPr>
        <p:blipFill>
          <a:blip r:embed="rId2"/>
          <a:stretch>
            <a:fillRect/>
          </a:stretch>
        </p:blipFill>
        <p:spPr>
          <a:xfrm>
            <a:off x="2601431" y="1700460"/>
            <a:ext cx="6989136" cy="4659424"/>
          </a:xfrm>
          <a:prstGeom prst="rect">
            <a:avLst/>
          </a:prstGeom>
          <a:solidFill>
            <a:srgbClr val="FFFFFF">
              <a:shade val="85000"/>
            </a:srgbClr>
          </a:solidFill>
          <a:ln w="381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descr="A blue background with white text and colorful graphics&#10;&#10;Description automatically generated">
            <a:extLst>
              <a:ext uri="{FF2B5EF4-FFF2-40B4-BE49-F238E27FC236}">
                <a16:creationId xmlns:a16="http://schemas.microsoft.com/office/drawing/2014/main" id="{FC89505A-3A3C-92BA-F3F2-74F0684D7CE5}"/>
              </a:ext>
            </a:extLst>
          </p:cNvPr>
          <p:cNvPicPr>
            <a:picLocks noChangeAspect="1"/>
          </p:cNvPicPr>
          <p:nvPr/>
        </p:nvPicPr>
        <p:blipFill>
          <a:blip r:embed="rId3"/>
          <a:stretch>
            <a:fillRect/>
          </a:stretch>
        </p:blipFill>
        <p:spPr>
          <a:xfrm>
            <a:off x="11420856" y="6290598"/>
            <a:ext cx="782922" cy="563704"/>
          </a:xfrm>
          <a:prstGeom prst="rect">
            <a:avLst/>
          </a:prstGeom>
        </p:spPr>
      </p:pic>
      <p:sp>
        <p:nvSpPr>
          <p:cNvPr id="6" name="Slide Number Placeholder 12">
            <a:extLst>
              <a:ext uri="{FF2B5EF4-FFF2-40B4-BE49-F238E27FC236}">
                <a16:creationId xmlns:a16="http://schemas.microsoft.com/office/drawing/2014/main" id="{ECF41947-9EE9-13F8-4726-C4388E012AEA}"/>
              </a:ext>
            </a:extLst>
          </p:cNvPr>
          <p:cNvSpPr txBox="1">
            <a:spLocks/>
          </p:cNvSpPr>
          <p:nvPr/>
        </p:nvSpPr>
        <p:spPr>
          <a:xfrm>
            <a:off x="10831072" y="6530881"/>
            <a:ext cx="467170" cy="309201"/>
          </a:xfrm>
          <a:prstGeom prst="rect">
            <a:avLst/>
          </a:prstGeom>
          <a:noFill/>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6D22F896-40B5-4ADD-8801-0D06FADFA095}" type="slidenum">
              <a:rPr lang="en-US" sz="1400" smtClean="0">
                <a:solidFill>
                  <a:srgbClr val="002060"/>
                </a:solidFill>
                <a:latin typeface="Roboto" panose="02000000000000000000" pitchFamily="2" charset="0"/>
                <a:ea typeface="Roboto" panose="02000000000000000000" pitchFamily="2" charset="0"/>
              </a:rPr>
              <a:pPr algn="ctr"/>
              <a:t>29</a:t>
            </a:fld>
            <a:endParaRPr lang="en-US" sz="1400" dirty="0">
              <a:solidFill>
                <a:srgbClr val="00206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0165142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382D396-C4AB-27CF-0840-A5C40048574F}"/>
            </a:ext>
          </a:extLst>
        </p:cNvPr>
        <p:cNvGrpSpPr/>
        <p:nvPr/>
      </p:nvGrpSpPr>
      <p:grpSpPr>
        <a:xfrm>
          <a:off x="0" y="0"/>
          <a:ext cx="0" cy="0"/>
          <a:chOff x="0" y="0"/>
          <a:chExt cx="0" cy="0"/>
        </a:xfrm>
      </p:grpSpPr>
      <p:sp>
        <p:nvSpPr>
          <p:cNvPr id="31" name="Rectangle 17">
            <a:extLst>
              <a:ext uri="{FF2B5EF4-FFF2-40B4-BE49-F238E27FC236}">
                <a16:creationId xmlns:a16="http://schemas.microsoft.com/office/drawing/2014/main" id="{84F85350-761E-9E27-DE8A-FBD6DA1379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32" name="Picture 19">
            <a:extLst>
              <a:ext uri="{FF2B5EF4-FFF2-40B4-BE49-F238E27FC236}">
                <a16:creationId xmlns:a16="http://schemas.microsoft.com/office/drawing/2014/main" id="{AB0D90E5-F281-B25A-251D-5C556277B41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cstate="hqprint">
            <a:extLst>
              <a:ext uri="{28A0092B-C50C-407E-A947-70E740481C1C}">
                <a14:useLocalDpi xmlns:a14="http://schemas.microsoft.com/office/drawing/2010/main"/>
              </a:ext>
            </a:extLst>
          </a:blip>
          <a:srcRect b="-1562"/>
          <a:stretch/>
        </p:blipFill>
        <p:spPr bwMode="black">
          <a:xfrm>
            <a:off x="0" y="6126480"/>
            <a:ext cx="12192000" cy="742950"/>
          </a:xfrm>
          <a:prstGeom prst="rect">
            <a:avLst/>
          </a:prstGeom>
        </p:spPr>
      </p:pic>
      <p:cxnSp>
        <p:nvCxnSpPr>
          <p:cNvPr id="33" name="Straight Connector 21">
            <a:extLst>
              <a:ext uri="{FF2B5EF4-FFF2-40B4-BE49-F238E27FC236}">
                <a16:creationId xmlns:a16="http://schemas.microsoft.com/office/drawing/2014/main" id="{06F5DE54-B256-B6B4-DC50-F2F234DFFAE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34" name="Straight Connector 23">
            <a:extLst>
              <a:ext uri="{FF2B5EF4-FFF2-40B4-BE49-F238E27FC236}">
                <a16:creationId xmlns:a16="http://schemas.microsoft.com/office/drawing/2014/main" id="{E24B1A27-8B60-FBFF-28EA-2856CCB4B1E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35" name="Rectangle 25">
            <a:extLst>
              <a:ext uri="{FF2B5EF4-FFF2-40B4-BE49-F238E27FC236}">
                <a16:creationId xmlns:a16="http://schemas.microsoft.com/office/drawing/2014/main" id="{C441968B-54A8-51A9-2AE8-A31FA7B1D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734F485-FA26-1D1C-49CD-7AF4C346A002}"/>
              </a:ext>
            </a:extLst>
          </p:cNvPr>
          <p:cNvSpPr>
            <a:spLocks noGrp="1"/>
          </p:cNvSpPr>
          <p:nvPr>
            <p:ph type="title"/>
          </p:nvPr>
        </p:nvSpPr>
        <p:spPr>
          <a:xfrm>
            <a:off x="168428" y="545804"/>
            <a:ext cx="4270822" cy="2083713"/>
          </a:xfrm>
        </p:spPr>
        <p:txBody>
          <a:bodyPr vert="horz" lIns="91440" tIns="45720" rIns="91440" bIns="45720" rtlCol="0" anchor="ctr">
            <a:noAutofit/>
          </a:bodyPr>
          <a:lstStyle/>
          <a:p>
            <a:pPr algn="ctr">
              <a:lnSpc>
                <a:spcPct val="100000"/>
              </a:lnSpc>
            </a:pPr>
            <a:r>
              <a:rPr lang="en-US" sz="4000" cap="none" dirty="0">
                <a:latin typeface="Roboto" panose="02000000000000000000" pitchFamily="2" charset="0"/>
                <a:ea typeface="Roboto" panose="02000000000000000000" pitchFamily="2" charset="0"/>
              </a:rPr>
              <a:t>Figuring Out the Colorado Ballot </a:t>
            </a:r>
            <a:br>
              <a:rPr lang="en-US" sz="4000" cap="none" dirty="0">
                <a:latin typeface="Roboto" panose="02000000000000000000" pitchFamily="2" charset="0"/>
                <a:ea typeface="Roboto" panose="02000000000000000000" pitchFamily="2" charset="0"/>
              </a:rPr>
            </a:br>
            <a:r>
              <a:rPr lang="en-US" sz="4000" cap="none" dirty="0">
                <a:latin typeface="Roboto" panose="02000000000000000000" pitchFamily="2" charset="0"/>
                <a:ea typeface="Roboto" panose="02000000000000000000" pitchFamily="2" charset="0"/>
              </a:rPr>
              <a:t>Measure Process</a:t>
            </a:r>
            <a:endParaRPr lang="en-US" sz="4000" kern="1200" cap="none" dirty="0">
              <a:effectLst/>
              <a:latin typeface="Roboto" panose="02000000000000000000" pitchFamily="2" charset="0"/>
              <a:ea typeface="Roboto" panose="02000000000000000000" pitchFamily="2" charset="0"/>
            </a:endParaRPr>
          </a:p>
        </p:txBody>
      </p:sp>
      <p:sp>
        <p:nvSpPr>
          <p:cNvPr id="36" name="Rectangle 27">
            <a:extLst>
              <a:ext uri="{FF2B5EF4-FFF2-40B4-BE49-F238E27FC236}">
                <a16:creationId xmlns:a16="http://schemas.microsoft.com/office/drawing/2014/main" id="{D1699ED0-27F9-8414-AA4C-609FCC73CB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3993" y="0"/>
            <a:ext cx="7538007" cy="6858000"/>
          </a:xfrm>
          <a:prstGeom prst="rect">
            <a:avLst/>
          </a:prstGeom>
          <a:solidFill>
            <a:schemeClr val="tx2"/>
          </a:solidFill>
          <a:ln w="6350">
            <a:noFill/>
          </a:ln>
          <a:effectLst/>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93A8F21E-3FC2-0981-EB91-072CADE1FA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3787" y="0"/>
            <a:ext cx="164592" cy="6858000"/>
          </a:xfrm>
          <a:prstGeom prst="rect">
            <a:avLst/>
          </a:prstGeom>
          <a:solidFill>
            <a:schemeClr val="accent2"/>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6" name="Content Placeholder 5">
            <a:extLst>
              <a:ext uri="{FF2B5EF4-FFF2-40B4-BE49-F238E27FC236}">
                <a16:creationId xmlns:a16="http://schemas.microsoft.com/office/drawing/2014/main" id="{55ECC9DF-3AD2-6220-8303-3766108F238C}"/>
              </a:ext>
            </a:extLst>
          </p:cNvPr>
          <p:cNvSpPr>
            <a:spLocks noGrp="1"/>
          </p:cNvSpPr>
          <p:nvPr>
            <p:ph type="body" sz="half" idx="2"/>
          </p:nvPr>
        </p:nvSpPr>
        <p:spPr>
          <a:xfrm>
            <a:off x="4986503" y="524405"/>
            <a:ext cx="7037069" cy="6035824"/>
          </a:xfrm>
        </p:spPr>
        <p:txBody>
          <a:bodyPr vert="horz" lIns="91440" tIns="45720" rIns="91440" bIns="45720" rtlCol="0" anchor="ctr">
            <a:noAutofit/>
          </a:bodyPr>
          <a:lstStyle/>
          <a:p>
            <a:pPr algn="ctr">
              <a:lnSpc>
                <a:spcPct val="100000"/>
              </a:lnSpc>
              <a:spcBef>
                <a:spcPct val="20000"/>
              </a:spcBef>
              <a:spcAft>
                <a:spcPts val="600"/>
              </a:spcAft>
              <a:buClr>
                <a:schemeClr val="accent1"/>
              </a:buClr>
              <a:buSzPct val="115000"/>
            </a:pPr>
            <a:r>
              <a:rPr lang="en-US" sz="3800" dirty="0">
                <a:solidFill>
                  <a:schemeClr val="bg1"/>
                </a:solidFill>
                <a:latin typeface="Roboto" panose="02000000000000000000" pitchFamily="2" charset="0"/>
                <a:ea typeface="Roboto" panose="02000000000000000000" pitchFamily="2" charset="0"/>
              </a:rPr>
              <a:t>What Do District Leadership &amp; Board Members Need to Do and When?</a:t>
            </a:r>
          </a:p>
          <a:p>
            <a:pPr marL="977900" indent="-514350">
              <a:lnSpc>
                <a:spcPct val="100000"/>
              </a:lnSpc>
              <a:spcBef>
                <a:spcPct val="20000"/>
              </a:spcBef>
              <a:spcAft>
                <a:spcPts val="600"/>
              </a:spcAft>
              <a:buClr>
                <a:schemeClr val="bg1"/>
              </a:buClr>
              <a:buSzPct val="80000"/>
              <a:buFont typeface="+mj-lt"/>
              <a:buAutoNum type="arabicPeriod"/>
            </a:pPr>
            <a:r>
              <a:rPr lang="en-US" sz="3200" dirty="0">
                <a:solidFill>
                  <a:schemeClr val="bg1"/>
                </a:solidFill>
                <a:latin typeface="Roboto" panose="02000000000000000000" pitchFamily="2" charset="0"/>
                <a:ea typeface="Roboto" panose="02000000000000000000" pitchFamily="2" charset="0"/>
              </a:rPr>
              <a:t>List District Needs</a:t>
            </a:r>
          </a:p>
          <a:p>
            <a:pPr marL="977900" indent="-514350">
              <a:lnSpc>
                <a:spcPct val="100000"/>
              </a:lnSpc>
              <a:spcBef>
                <a:spcPct val="20000"/>
              </a:spcBef>
              <a:spcAft>
                <a:spcPts val="600"/>
              </a:spcAft>
              <a:buClr>
                <a:schemeClr val="bg1"/>
              </a:buClr>
              <a:buSzPct val="80000"/>
              <a:buFont typeface="+mj-lt"/>
              <a:buAutoNum type="arabicPeriod"/>
            </a:pPr>
            <a:r>
              <a:rPr lang="en-US" sz="3200" dirty="0">
                <a:solidFill>
                  <a:schemeClr val="bg1"/>
                </a:solidFill>
                <a:latin typeface="Roboto" panose="02000000000000000000" pitchFamily="2" charset="0"/>
                <a:ea typeface="Roboto" panose="02000000000000000000" pitchFamily="2" charset="0"/>
              </a:rPr>
              <a:t>Figure Out the Cost of Needs</a:t>
            </a:r>
          </a:p>
          <a:p>
            <a:pPr marL="977900" indent="-514350">
              <a:lnSpc>
                <a:spcPct val="100000"/>
              </a:lnSpc>
              <a:spcBef>
                <a:spcPct val="20000"/>
              </a:spcBef>
              <a:spcAft>
                <a:spcPts val="600"/>
              </a:spcAft>
              <a:buClr>
                <a:schemeClr val="bg1"/>
              </a:buClr>
              <a:buSzPct val="80000"/>
              <a:buFont typeface="+mj-lt"/>
              <a:buAutoNum type="arabicPeriod"/>
            </a:pPr>
            <a:r>
              <a:rPr lang="en-US" sz="3200" dirty="0">
                <a:solidFill>
                  <a:schemeClr val="bg1"/>
                </a:solidFill>
                <a:latin typeface="Roboto" panose="02000000000000000000" pitchFamily="2" charset="0"/>
                <a:ea typeface="Roboto" panose="02000000000000000000" pitchFamily="2" charset="0"/>
              </a:rPr>
              <a:t>Discuss Process With Attorney</a:t>
            </a:r>
          </a:p>
          <a:p>
            <a:pPr marL="977900" indent="-514350">
              <a:lnSpc>
                <a:spcPct val="100000"/>
              </a:lnSpc>
              <a:spcBef>
                <a:spcPct val="20000"/>
              </a:spcBef>
              <a:spcAft>
                <a:spcPts val="600"/>
              </a:spcAft>
              <a:buClr>
                <a:schemeClr val="bg1"/>
              </a:buClr>
              <a:buSzPct val="80000"/>
              <a:buFont typeface="+mj-lt"/>
              <a:buAutoNum type="arabicPeriod"/>
            </a:pPr>
            <a:r>
              <a:rPr lang="en-US" sz="3200" dirty="0">
                <a:solidFill>
                  <a:schemeClr val="bg1"/>
                </a:solidFill>
                <a:latin typeface="Roboto" panose="02000000000000000000" pitchFamily="2" charset="0"/>
                <a:ea typeface="Roboto" panose="02000000000000000000" pitchFamily="2" charset="0"/>
              </a:rPr>
              <a:t>Interview Survey Research Firms &amp; Community Engagement Consultants (If Needed)</a:t>
            </a:r>
          </a:p>
          <a:p>
            <a:pPr marL="977900" indent="-514350">
              <a:lnSpc>
                <a:spcPct val="100000"/>
              </a:lnSpc>
              <a:spcBef>
                <a:spcPct val="20000"/>
              </a:spcBef>
              <a:spcAft>
                <a:spcPts val="600"/>
              </a:spcAft>
              <a:buClr>
                <a:schemeClr val="bg1"/>
              </a:buClr>
              <a:buSzPct val="80000"/>
              <a:buFont typeface="+mj-lt"/>
              <a:buAutoNum type="arabicPeriod"/>
            </a:pPr>
            <a:endParaRPr lang="en-US" sz="3200" dirty="0">
              <a:solidFill>
                <a:schemeClr val="bg1"/>
              </a:solidFill>
              <a:latin typeface="Roboto" panose="02000000000000000000" pitchFamily="2" charset="0"/>
              <a:ea typeface="Roboto" panose="02000000000000000000" pitchFamily="2" charset="0"/>
            </a:endParaRPr>
          </a:p>
        </p:txBody>
      </p:sp>
      <p:sp>
        <p:nvSpPr>
          <p:cNvPr id="4" name="Slide Number Placeholder 12">
            <a:extLst>
              <a:ext uri="{FF2B5EF4-FFF2-40B4-BE49-F238E27FC236}">
                <a16:creationId xmlns:a16="http://schemas.microsoft.com/office/drawing/2014/main" id="{FED23929-052A-4016-704E-7167BCD344CF}"/>
              </a:ext>
            </a:extLst>
          </p:cNvPr>
          <p:cNvSpPr txBox="1">
            <a:spLocks/>
          </p:cNvSpPr>
          <p:nvPr/>
        </p:nvSpPr>
        <p:spPr>
          <a:xfrm>
            <a:off x="10971834" y="6560229"/>
            <a:ext cx="467170" cy="309201"/>
          </a:xfrm>
          <a:prstGeom prst="rect">
            <a:avLst/>
          </a:prstGeom>
          <a:noFill/>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6D22F896-40B5-4ADD-8801-0D06FADFA095}" type="slidenum">
              <a:rPr lang="en-US" sz="1400" smtClean="0">
                <a:solidFill>
                  <a:schemeClr val="bg1"/>
                </a:solidFill>
                <a:latin typeface="Roboto" panose="02000000000000000000" pitchFamily="2" charset="0"/>
                <a:ea typeface="Roboto" panose="02000000000000000000" pitchFamily="2" charset="0"/>
              </a:rPr>
              <a:pPr algn="ctr"/>
              <a:t>3</a:t>
            </a:fld>
            <a:endParaRPr lang="en-US" sz="1400" dirty="0">
              <a:solidFill>
                <a:schemeClr val="bg1"/>
              </a:solidFill>
              <a:latin typeface="Roboto" panose="02000000000000000000" pitchFamily="2" charset="0"/>
              <a:ea typeface="Roboto" panose="02000000000000000000" pitchFamily="2" charset="0"/>
            </a:endParaRPr>
          </a:p>
        </p:txBody>
      </p:sp>
      <p:pic>
        <p:nvPicPr>
          <p:cNvPr id="11" name="Picture 10" descr="A blue background with white text and colorful graphics&#10;&#10;Description automatically generated">
            <a:extLst>
              <a:ext uri="{FF2B5EF4-FFF2-40B4-BE49-F238E27FC236}">
                <a16:creationId xmlns:a16="http://schemas.microsoft.com/office/drawing/2014/main" id="{673D0E58-592D-F09A-BB05-EC0D08944F36}"/>
              </a:ext>
            </a:extLst>
          </p:cNvPr>
          <p:cNvPicPr>
            <a:picLocks noChangeAspect="1"/>
          </p:cNvPicPr>
          <p:nvPr/>
        </p:nvPicPr>
        <p:blipFill>
          <a:blip r:embed="rId3"/>
          <a:stretch>
            <a:fillRect/>
          </a:stretch>
        </p:blipFill>
        <p:spPr>
          <a:xfrm>
            <a:off x="11450782" y="6332927"/>
            <a:ext cx="752996" cy="542157"/>
          </a:xfrm>
          <a:prstGeom prst="rect">
            <a:avLst/>
          </a:prstGeom>
        </p:spPr>
      </p:pic>
      <p:pic>
        <p:nvPicPr>
          <p:cNvPr id="3" name="Picture 2" descr="A hand putting a ballot into a box&#10;&#10;Description automatically generated">
            <a:extLst>
              <a:ext uri="{FF2B5EF4-FFF2-40B4-BE49-F238E27FC236}">
                <a16:creationId xmlns:a16="http://schemas.microsoft.com/office/drawing/2014/main" id="{32F14C9A-E9E3-6444-226C-AAA0875329B4}"/>
              </a:ext>
            </a:extLst>
          </p:cNvPr>
          <p:cNvPicPr>
            <a:picLocks noChangeAspect="1"/>
          </p:cNvPicPr>
          <p:nvPr/>
        </p:nvPicPr>
        <p:blipFill>
          <a:blip r:embed="rId4"/>
          <a:stretch>
            <a:fillRect/>
          </a:stretch>
        </p:blipFill>
        <p:spPr>
          <a:xfrm>
            <a:off x="430749" y="3148373"/>
            <a:ext cx="3792292" cy="2571174"/>
          </a:xfrm>
          <a:prstGeom prst="rect">
            <a:avLst/>
          </a:prstGeom>
          <a:solidFill>
            <a:srgbClr val="FFFFFF">
              <a:shade val="85000"/>
            </a:srgbClr>
          </a:solidFill>
          <a:ln w="285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6789469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80309ED-926D-8713-1E95-2451C63E081E}"/>
            </a:ext>
          </a:extLst>
        </p:cNvPr>
        <p:cNvGrpSpPr/>
        <p:nvPr/>
      </p:nvGrpSpPr>
      <p:grpSpPr>
        <a:xfrm>
          <a:off x="0" y="0"/>
          <a:ext cx="0" cy="0"/>
          <a:chOff x="0" y="0"/>
          <a:chExt cx="0" cy="0"/>
        </a:xfrm>
      </p:grpSpPr>
      <p:sp>
        <p:nvSpPr>
          <p:cNvPr id="31" name="Rectangle 17">
            <a:extLst>
              <a:ext uri="{FF2B5EF4-FFF2-40B4-BE49-F238E27FC236}">
                <a16:creationId xmlns:a16="http://schemas.microsoft.com/office/drawing/2014/main" id="{45EB36A2-3A0C-FDC1-BF96-C57B456CEB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32" name="Picture 19">
            <a:extLst>
              <a:ext uri="{FF2B5EF4-FFF2-40B4-BE49-F238E27FC236}">
                <a16:creationId xmlns:a16="http://schemas.microsoft.com/office/drawing/2014/main" id="{B75D866F-6A8B-E481-E6FB-B6122A702DA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cstate="hqprint">
            <a:extLst>
              <a:ext uri="{28A0092B-C50C-407E-A947-70E740481C1C}">
                <a14:useLocalDpi xmlns:a14="http://schemas.microsoft.com/office/drawing/2010/main"/>
              </a:ext>
            </a:extLst>
          </a:blip>
          <a:srcRect b="-1562"/>
          <a:stretch/>
        </p:blipFill>
        <p:spPr bwMode="black">
          <a:xfrm>
            <a:off x="0" y="6126480"/>
            <a:ext cx="12192000" cy="742950"/>
          </a:xfrm>
          <a:prstGeom prst="rect">
            <a:avLst/>
          </a:prstGeom>
        </p:spPr>
      </p:pic>
      <p:cxnSp>
        <p:nvCxnSpPr>
          <p:cNvPr id="33" name="Straight Connector 21">
            <a:extLst>
              <a:ext uri="{FF2B5EF4-FFF2-40B4-BE49-F238E27FC236}">
                <a16:creationId xmlns:a16="http://schemas.microsoft.com/office/drawing/2014/main" id="{AF80DB32-5F9C-B1AF-F2B2-250B303A69A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34" name="Straight Connector 23">
            <a:extLst>
              <a:ext uri="{FF2B5EF4-FFF2-40B4-BE49-F238E27FC236}">
                <a16:creationId xmlns:a16="http://schemas.microsoft.com/office/drawing/2014/main" id="{F098ACD4-7EB0-DEC3-E84D-3221A73B1C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35" name="Rectangle 25">
            <a:extLst>
              <a:ext uri="{FF2B5EF4-FFF2-40B4-BE49-F238E27FC236}">
                <a16:creationId xmlns:a16="http://schemas.microsoft.com/office/drawing/2014/main" id="{D2F6F567-1A89-3765-AEEF-D257A6D03A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27">
            <a:extLst>
              <a:ext uri="{FF2B5EF4-FFF2-40B4-BE49-F238E27FC236}">
                <a16:creationId xmlns:a16="http://schemas.microsoft.com/office/drawing/2014/main" id="{D8AF7BAD-C93B-99BA-C23A-A46C3345AC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3993" y="0"/>
            <a:ext cx="7538007" cy="6858000"/>
          </a:xfrm>
          <a:prstGeom prst="rect">
            <a:avLst/>
          </a:prstGeom>
          <a:solidFill>
            <a:schemeClr val="tx2"/>
          </a:solidFill>
          <a:ln w="6350">
            <a:noFill/>
          </a:ln>
          <a:effectLst/>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A17FB56E-169C-799F-EAE4-F8CD40F914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3787" y="0"/>
            <a:ext cx="164592" cy="6858000"/>
          </a:xfrm>
          <a:prstGeom prst="rect">
            <a:avLst/>
          </a:prstGeom>
          <a:solidFill>
            <a:schemeClr val="accent2"/>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pic>
        <p:nvPicPr>
          <p:cNvPr id="5" name="Picture 4" descr="A blue background with white text and colorful graphics&#10;&#10;Description automatically generated">
            <a:extLst>
              <a:ext uri="{FF2B5EF4-FFF2-40B4-BE49-F238E27FC236}">
                <a16:creationId xmlns:a16="http://schemas.microsoft.com/office/drawing/2014/main" id="{238B3348-4D8B-9C14-05EB-9264CB5ACC2B}"/>
              </a:ext>
            </a:extLst>
          </p:cNvPr>
          <p:cNvPicPr>
            <a:picLocks noChangeAspect="1"/>
          </p:cNvPicPr>
          <p:nvPr/>
        </p:nvPicPr>
        <p:blipFill>
          <a:blip r:embed="rId3"/>
          <a:stretch>
            <a:fillRect/>
          </a:stretch>
        </p:blipFill>
        <p:spPr>
          <a:xfrm>
            <a:off x="11430864" y="6297804"/>
            <a:ext cx="772914" cy="556498"/>
          </a:xfrm>
          <a:prstGeom prst="rect">
            <a:avLst/>
          </a:prstGeom>
        </p:spPr>
      </p:pic>
      <p:sp>
        <p:nvSpPr>
          <p:cNvPr id="8" name="Slide Number Placeholder 12">
            <a:extLst>
              <a:ext uri="{FF2B5EF4-FFF2-40B4-BE49-F238E27FC236}">
                <a16:creationId xmlns:a16="http://schemas.microsoft.com/office/drawing/2014/main" id="{3480CC2D-2811-D955-468F-D479EAA22BD0}"/>
              </a:ext>
            </a:extLst>
          </p:cNvPr>
          <p:cNvSpPr txBox="1">
            <a:spLocks/>
          </p:cNvSpPr>
          <p:nvPr/>
        </p:nvSpPr>
        <p:spPr>
          <a:xfrm>
            <a:off x="10831072" y="6520607"/>
            <a:ext cx="467170" cy="309201"/>
          </a:xfrm>
          <a:prstGeom prst="rect">
            <a:avLst/>
          </a:prstGeom>
          <a:noFill/>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6D22F896-40B5-4ADD-8801-0D06FADFA095}" type="slidenum">
              <a:rPr lang="en-US" sz="1400" smtClean="0">
                <a:solidFill>
                  <a:schemeClr val="bg1"/>
                </a:solidFill>
                <a:latin typeface="Roboto" panose="02000000000000000000" pitchFamily="2" charset="0"/>
                <a:ea typeface="Roboto" panose="02000000000000000000" pitchFamily="2" charset="0"/>
              </a:rPr>
              <a:pPr algn="ctr"/>
              <a:t>30</a:t>
            </a:fld>
            <a:endParaRPr lang="en-US" sz="1400" dirty="0">
              <a:solidFill>
                <a:schemeClr val="bg1"/>
              </a:solidFill>
              <a:latin typeface="Roboto" panose="02000000000000000000" pitchFamily="2" charset="0"/>
              <a:ea typeface="Roboto" panose="02000000000000000000" pitchFamily="2" charset="0"/>
            </a:endParaRPr>
          </a:p>
        </p:txBody>
      </p:sp>
      <p:pic>
        <p:nvPicPr>
          <p:cNvPr id="6" name="Picture 5">
            <a:extLst>
              <a:ext uri="{FF2B5EF4-FFF2-40B4-BE49-F238E27FC236}">
                <a16:creationId xmlns:a16="http://schemas.microsoft.com/office/drawing/2014/main" id="{3FABF549-C43E-057C-7C29-D51E6D1A475C}"/>
              </a:ext>
            </a:extLst>
          </p:cNvPr>
          <p:cNvPicPr>
            <a:picLocks noChangeAspect="1"/>
          </p:cNvPicPr>
          <p:nvPr/>
        </p:nvPicPr>
        <p:blipFill>
          <a:blip r:embed="rId4"/>
          <a:stretch>
            <a:fillRect/>
          </a:stretch>
        </p:blipFill>
        <p:spPr>
          <a:xfrm>
            <a:off x="6403087" y="2888866"/>
            <a:ext cx="4203901" cy="33631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extBox 2">
            <a:extLst>
              <a:ext uri="{FF2B5EF4-FFF2-40B4-BE49-F238E27FC236}">
                <a16:creationId xmlns:a16="http://schemas.microsoft.com/office/drawing/2014/main" id="{F6D5798D-0F24-B30B-4AFC-B47E32BB4628}"/>
              </a:ext>
            </a:extLst>
          </p:cNvPr>
          <p:cNvSpPr txBox="1"/>
          <p:nvPr/>
        </p:nvSpPr>
        <p:spPr>
          <a:xfrm>
            <a:off x="5268191" y="123572"/>
            <a:ext cx="6411191" cy="2641722"/>
          </a:xfrm>
          <a:prstGeom prst="rect">
            <a:avLst/>
          </a:prstGeom>
        </p:spPr>
        <p:txBody>
          <a:bodyPr vert="horz" lIns="91440" tIns="45720" rIns="91440" bIns="45720" rtlCol="0" anchor="ctr">
            <a:normAutofit/>
          </a:bodyPr>
          <a:lstStyle/>
          <a:p>
            <a:pPr algn="ctr">
              <a:spcBef>
                <a:spcPct val="0"/>
              </a:spcBef>
            </a:pPr>
            <a:r>
              <a:rPr lang="en-US" sz="4400" dirty="0">
                <a:ln w="3175" cmpd="sng">
                  <a:noFill/>
                </a:ln>
                <a:solidFill>
                  <a:schemeClr val="bg1"/>
                </a:solidFill>
                <a:latin typeface="Roboto" panose="02000000000000000000" pitchFamily="2" charset="0"/>
                <a:ea typeface="Roboto" panose="02000000000000000000" pitchFamily="2" charset="0"/>
                <a:cs typeface="+mj-cs"/>
              </a:rPr>
              <a:t>Measuring Voter Support &amp; Opposition: The Informed Ballot Test</a:t>
            </a:r>
          </a:p>
        </p:txBody>
      </p:sp>
      <p:sp>
        <p:nvSpPr>
          <p:cNvPr id="4" name="Title 3">
            <a:extLst>
              <a:ext uri="{FF2B5EF4-FFF2-40B4-BE49-F238E27FC236}">
                <a16:creationId xmlns:a16="http://schemas.microsoft.com/office/drawing/2014/main" id="{48E2B47C-FB9C-4E77-FE67-EB63CF53A415}"/>
              </a:ext>
            </a:extLst>
          </p:cNvPr>
          <p:cNvSpPr txBox="1">
            <a:spLocks/>
          </p:cNvSpPr>
          <p:nvPr/>
        </p:nvSpPr>
        <p:spPr>
          <a:xfrm>
            <a:off x="298670" y="501868"/>
            <a:ext cx="4056449" cy="5055774"/>
          </a:xfrm>
          <a:prstGeom prst="rect">
            <a:avLst/>
          </a:prstGeom>
        </p:spPr>
        <p:txBody>
          <a:bodyPr anchor="ctr">
            <a:noAutofit/>
          </a:bodyPr>
          <a:lstStyle>
            <a:lvl1pPr algn="ctr" defTabSz="426705" rtl="0" eaLnBrk="1" latinLnBrk="0" hangingPunct="1">
              <a:spcBef>
                <a:spcPct val="0"/>
              </a:spcBef>
              <a:buNone/>
              <a:defRPr sz="4107"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dirty="0">
                <a:solidFill>
                  <a:schemeClr val="tx1"/>
                </a:solidFill>
                <a:latin typeface="Roboto" panose="02000000000000000000" pitchFamily="2" charset="0"/>
                <a:ea typeface="Roboto" panose="02000000000000000000" pitchFamily="2" charset="0"/>
              </a:rPr>
              <a:t>Developing an Effective Ballot Measure Survey That Will Lead to Voter Approval </a:t>
            </a:r>
          </a:p>
        </p:txBody>
      </p:sp>
    </p:spTree>
    <p:extLst>
      <p:ext uri="{BB962C8B-B14F-4D97-AF65-F5344CB8AC3E}">
        <p14:creationId xmlns:p14="http://schemas.microsoft.com/office/powerpoint/2010/main" val="36730198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459D1BF-BC43-E8A8-6609-0BAA900F8B2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0AA63CC-C90C-6F32-7000-13CDCA66EFB1}"/>
              </a:ext>
            </a:extLst>
          </p:cNvPr>
          <p:cNvSpPr txBox="1"/>
          <p:nvPr/>
        </p:nvSpPr>
        <p:spPr>
          <a:xfrm>
            <a:off x="414938" y="291161"/>
            <a:ext cx="3577531" cy="3046988"/>
          </a:xfrm>
          <a:prstGeom prst="rect">
            <a:avLst/>
          </a:prstGeom>
          <a:noFill/>
        </p:spPr>
        <p:txBody>
          <a:bodyPr wrap="square" rtlCol="0">
            <a:spAutoFit/>
          </a:bodyPr>
          <a:lstStyle/>
          <a:p>
            <a:pPr algn="ctr"/>
            <a:r>
              <a:rPr lang="en-US" sz="3200" dirty="0">
                <a:latin typeface="Roboto" panose="02000000000000000000" pitchFamily="2" charset="0"/>
                <a:ea typeface="Roboto" panose="02000000000000000000" pitchFamily="2" charset="0"/>
                <a:cs typeface="Roboto" panose="02000000000000000000" pitchFamily="2" charset="0"/>
              </a:rPr>
              <a:t>Basalt Regional Library District 1.08 Mill Levy Extension  Informed Ballot Test</a:t>
            </a:r>
          </a:p>
        </p:txBody>
      </p:sp>
      <p:pic>
        <p:nvPicPr>
          <p:cNvPr id="7" name="Picture 6" descr="A person putting a ballot into a box&#10;&#10;Description automatically generated">
            <a:extLst>
              <a:ext uri="{FF2B5EF4-FFF2-40B4-BE49-F238E27FC236}">
                <a16:creationId xmlns:a16="http://schemas.microsoft.com/office/drawing/2014/main" id="{D22C447F-3230-7FE2-9BB1-A9D3DD088B1A}"/>
              </a:ext>
            </a:extLst>
          </p:cNvPr>
          <p:cNvPicPr>
            <a:picLocks noChangeAspect="1"/>
          </p:cNvPicPr>
          <p:nvPr/>
        </p:nvPicPr>
        <p:blipFill>
          <a:blip r:embed="rId2"/>
          <a:stretch>
            <a:fillRect/>
          </a:stretch>
        </p:blipFill>
        <p:spPr>
          <a:xfrm>
            <a:off x="678824" y="3507572"/>
            <a:ext cx="3049761" cy="3049761"/>
          </a:xfrm>
          <a:prstGeom prst="rect">
            <a:avLst/>
          </a:prstGeom>
          <a:solidFill>
            <a:srgbClr val="FFFFFF">
              <a:shade val="85000"/>
            </a:srgbClr>
          </a:solidFill>
          <a:ln w="127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descr="A blue background with white text and colorful graphics&#10;&#10;Description automatically generated">
            <a:extLst>
              <a:ext uri="{FF2B5EF4-FFF2-40B4-BE49-F238E27FC236}">
                <a16:creationId xmlns:a16="http://schemas.microsoft.com/office/drawing/2014/main" id="{545064DA-2816-AF6D-8A68-337F35F97E05}"/>
              </a:ext>
            </a:extLst>
          </p:cNvPr>
          <p:cNvPicPr>
            <a:picLocks noChangeAspect="1"/>
          </p:cNvPicPr>
          <p:nvPr/>
        </p:nvPicPr>
        <p:blipFill>
          <a:blip r:embed="rId3"/>
          <a:stretch>
            <a:fillRect/>
          </a:stretch>
        </p:blipFill>
        <p:spPr>
          <a:xfrm>
            <a:off x="11424862" y="6305660"/>
            <a:ext cx="767137" cy="552339"/>
          </a:xfrm>
          <a:prstGeom prst="rect">
            <a:avLst/>
          </a:prstGeom>
        </p:spPr>
      </p:pic>
      <p:sp>
        <p:nvSpPr>
          <p:cNvPr id="14" name="Slide Number Placeholder 11">
            <a:extLst>
              <a:ext uri="{FF2B5EF4-FFF2-40B4-BE49-F238E27FC236}">
                <a16:creationId xmlns:a16="http://schemas.microsoft.com/office/drawing/2014/main" id="{20C14C55-40E2-705A-E287-2651FB6B4A04}"/>
              </a:ext>
            </a:extLst>
          </p:cNvPr>
          <p:cNvSpPr>
            <a:spLocks noGrp="1"/>
          </p:cNvSpPr>
          <p:nvPr>
            <p:ph type="sldNum" sz="quarter" idx="12"/>
          </p:nvPr>
        </p:nvSpPr>
        <p:spPr>
          <a:xfrm>
            <a:off x="10805477" y="6445807"/>
            <a:ext cx="416436" cy="272043"/>
          </a:xfrm>
        </p:spPr>
        <p:txBody>
          <a:bodyPr/>
          <a:lstStyle/>
          <a:p>
            <a:fld id="{6D22F896-40B5-4ADD-8801-0D06FADFA095}" type="slidenum">
              <a:rPr lang="en-US" sz="1600" smtClean="0">
                <a:solidFill>
                  <a:schemeClr val="tx1"/>
                </a:solidFill>
                <a:latin typeface="Roboto" panose="02000000000000000000" pitchFamily="2" charset="0"/>
                <a:ea typeface="Roboto" panose="02000000000000000000" pitchFamily="2" charset="0"/>
              </a:rPr>
              <a:t>31</a:t>
            </a:fld>
            <a:endParaRPr lang="en-US" sz="1600" dirty="0">
              <a:solidFill>
                <a:schemeClr val="tx1"/>
              </a:solidFill>
              <a:latin typeface="Roboto" panose="02000000000000000000" pitchFamily="2" charset="0"/>
              <a:ea typeface="Roboto" panose="02000000000000000000" pitchFamily="2" charset="0"/>
            </a:endParaRPr>
          </a:p>
        </p:txBody>
      </p:sp>
      <p:sp>
        <p:nvSpPr>
          <p:cNvPr id="6" name="Content Placeholder 5">
            <a:extLst>
              <a:ext uri="{FF2B5EF4-FFF2-40B4-BE49-F238E27FC236}">
                <a16:creationId xmlns:a16="http://schemas.microsoft.com/office/drawing/2014/main" id="{E2B84947-3351-149B-051F-A883206BA77B}"/>
              </a:ext>
            </a:extLst>
          </p:cNvPr>
          <p:cNvSpPr txBox="1">
            <a:spLocks/>
          </p:cNvSpPr>
          <p:nvPr/>
        </p:nvSpPr>
        <p:spPr>
          <a:xfrm>
            <a:off x="4434809" y="1285178"/>
            <a:ext cx="7373621" cy="4105941"/>
          </a:xfrm>
          <a:prstGeom prst="rect">
            <a:avLst/>
          </a:prstGeom>
        </p:spPr>
        <p:txBody>
          <a:bodyPr vert="horz" lIns="91440" tIns="45720" rIns="91440" bIns="45720" rtlCol="0" anchor="ctr">
            <a:noAutofit/>
          </a:bodyPr>
          <a:lstStyle>
            <a:lvl1pPr marL="0" indent="0" algn="l" defTabSz="914400" rtl="0" eaLnBrk="1" latinLnBrk="0" hangingPunct="1">
              <a:lnSpc>
                <a:spcPct val="120000"/>
              </a:lnSpc>
              <a:spcBef>
                <a:spcPts val="1000"/>
              </a:spcBef>
              <a:buClr>
                <a:schemeClr val="accent1"/>
              </a:buClr>
              <a:buSzPct val="100000"/>
              <a:buFont typeface="Arial" panose="020B0604020202020204" pitchFamily="34" charset="0"/>
              <a:buNone/>
              <a:defRPr sz="1800" kern="1200">
                <a:solidFill>
                  <a:schemeClr val="tx1"/>
                </a:solidFill>
                <a:effectLst/>
                <a:latin typeface="+mn-lt"/>
                <a:ea typeface="+mn-ea"/>
                <a:cs typeface="+mn-cs"/>
              </a:defRPr>
            </a:lvl1pPr>
            <a:lvl2pPr marL="457200" indent="0" algn="l" defTabSz="914400" rtl="0" eaLnBrk="1" latinLnBrk="0" hangingPunct="1">
              <a:lnSpc>
                <a:spcPct val="120000"/>
              </a:lnSpc>
              <a:spcBef>
                <a:spcPts val="500"/>
              </a:spcBef>
              <a:buClr>
                <a:schemeClr val="accent1"/>
              </a:buClr>
              <a:buSzPct val="100000"/>
              <a:buFont typeface="Arial" panose="020B0604020202020204" pitchFamily="34" charset="0"/>
              <a:buNone/>
              <a:defRPr sz="1400" kern="1200" cap="none" baseline="0">
                <a:solidFill>
                  <a:schemeClr val="tx1"/>
                </a:solidFill>
                <a:effectLst/>
                <a:latin typeface="+mn-lt"/>
                <a:ea typeface="+mn-ea"/>
                <a:cs typeface="+mn-cs"/>
              </a:defRPr>
            </a:lvl2pPr>
            <a:lvl3pPr marL="914400" indent="0" algn="l" defTabSz="914400" rtl="0" eaLnBrk="1" latinLnBrk="0" hangingPunct="1">
              <a:lnSpc>
                <a:spcPct val="120000"/>
              </a:lnSpc>
              <a:spcBef>
                <a:spcPts val="500"/>
              </a:spcBef>
              <a:buClr>
                <a:schemeClr val="accent1"/>
              </a:buClr>
              <a:buSzPct val="100000"/>
              <a:buFont typeface="Arial" panose="020B0604020202020204" pitchFamily="34" charset="0"/>
              <a:buNone/>
              <a:defRPr sz="1200" kern="1200">
                <a:solidFill>
                  <a:schemeClr val="tx1"/>
                </a:solidFill>
                <a:effectLst/>
                <a:latin typeface="+mn-lt"/>
                <a:ea typeface="+mn-ea"/>
                <a:cs typeface="+mn-cs"/>
              </a:defRPr>
            </a:lvl3pPr>
            <a:lvl4pPr marL="1371600" indent="0" algn="l" defTabSz="914400" rtl="0" eaLnBrk="1" latinLnBrk="0" hangingPunct="1">
              <a:lnSpc>
                <a:spcPct val="120000"/>
              </a:lnSpc>
              <a:spcBef>
                <a:spcPts val="500"/>
              </a:spcBef>
              <a:buClr>
                <a:schemeClr val="accent1"/>
              </a:buClr>
              <a:buSzPct val="100000"/>
              <a:buFont typeface="Arial" panose="020B0604020202020204" pitchFamily="34" charset="0"/>
              <a:buNone/>
              <a:defRPr sz="1000" kern="1200" cap="none" baseline="0">
                <a:solidFill>
                  <a:schemeClr val="tx1"/>
                </a:solidFill>
                <a:effectLst/>
                <a:latin typeface="+mn-lt"/>
                <a:ea typeface="+mn-ea"/>
                <a:cs typeface="+mn-cs"/>
              </a:defRPr>
            </a:lvl4pPr>
            <a:lvl5pPr marL="1828800" indent="0" algn="l" defTabSz="914400" rtl="0" eaLnBrk="1" latinLnBrk="0" hangingPunct="1">
              <a:lnSpc>
                <a:spcPct val="120000"/>
              </a:lnSpc>
              <a:spcBef>
                <a:spcPts val="500"/>
              </a:spcBef>
              <a:buClr>
                <a:schemeClr val="accent1"/>
              </a:buClr>
              <a:buSzPct val="100000"/>
              <a:buFont typeface="Arial" panose="020B0604020202020204" pitchFamily="34" charset="0"/>
              <a:buNone/>
              <a:defRPr sz="1000" kern="1200">
                <a:solidFill>
                  <a:schemeClr val="tx1"/>
                </a:solidFill>
                <a:effectLst/>
                <a:latin typeface="+mn-lt"/>
                <a:ea typeface="+mn-ea"/>
                <a:cs typeface="+mn-cs"/>
              </a:defRPr>
            </a:lvl5pPr>
            <a:lvl6pPr marL="2286000" indent="0" algn="l" defTabSz="914400" rtl="0" eaLnBrk="1" latinLnBrk="0" hangingPunct="1">
              <a:lnSpc>
                <a:spcPct val="120000"/>
              </a:lnSpc>
              <a:spcBef>
                <a:spcPts val="500"/>
              </a:spcBef>
              <a:buClr>
                <a:schemeClr val="accent1"/>
              </a:buClr>
              <a:buSzPct val="100000"/>
              <a:buFont typeface="Arial" panose="020B0604020202020204" pitchFamily="34" charset="0"/>
              <a:buNone/>
              <a:defRPr sz="1000" kern="1200">
                <a:solidFill>
                  <a:schemeClr val="tx1"/>
                </a:solidFill>
                <a:effectLst/>
                <a:latin typeface="+mn-lt"/>
                <a:ea typeface="+mn-ea"/>
                <a:cs typeface="+mn-cs"/>
              </a:defRPr>
            </a:lvl6pPr>
            <a:lvl7pPr marL="2743200" indent="0" algn="l" defTabSz="914400" rtl="0" eaLnBrk="1" latinLnBrk="0" hangingPunct="1">
              <a:lnSpc>
                <a:spcPct val="120000"/>
              </a:lnSpc>
              <a:spcBef>
                <a:spcPts val="500"/>
              </a:spcBef>
              <a:buClr>
                <a:schemeClr val="accent1"/>
              </a:buClr>
              <a:buSzPct val="100000"/>
              <a:buFont typeface="Arial" panose="020B0604020202020204" pitchFamily="34" charset="0"/>
              <a:buNone/>
              <a:defRPr sz="1000" kern="1200">
                <a:solidFill>
                  <a:schemeClr val="tx1"/>
                </a:solidFill>
                <a:effectLst/>
                <a:latin typeface="+mn-lt"/>
                <a:ea typeface="+mn-ea"/>
                <a:cs typeface="+mn-cs"/>
              </a:defRPr>
            </a:lvl7pPr>
            <a:lvl8pPr marL="3200400" indent="0" algn="l" defTabSz="914400" rtl="0" eaLnBrk="1" latinLnBrk="0" hangingPunct="1">
              <a:lnSpc>
                <a:spcPct val="120000"/>
              </a:lnSpc>
              <a:spcBef>
                <a:spcPts val="500"/>
              </a:spcBef>
              <a:buClr>
                <a:schemeClr val="accent1"/>
              </a:buClr>
              <a:buSzPct val="100000"/>
              <a:buFont typeface="Arial" panose="020B0604020202020204" pitchFamily="34" charset="0"/>
              <a:buNone/>
              <a:defRPr sz="1000" kern="1200" baseline="0">
                <a:solidFill>
                  <a:schemeClr val="tx1"/>
                </a:solidFill>
                <a:effectLst/>
                <a:latin typeface="+mn-lt"/>
                <a:ea typeface="+mn-ea"/>
                <a:cs typeface="+mn-cs"/>
              </a:defRPr>
            </a:lvl8pPr>
            <a:lvl9pPr marL="3657600" indent="0" algn="l" defTabSz="914400" rtl="0" eaLnBrk="1" latinLnBrk="0" hangingPunct="1">
              <a:lnSpc>
                <a:spcPct val="120000"/>
              </a:lnSpc>
              <a:spcBef>
                <a:spcPts val="500"/>
              </a:spcBef>
              <a:buClr>
                <a:schemeClr val="accent1"/>
              </a:buClr>
              <a:buSzPct val="100000"/>
              <a:buFont typeface="Arial" panose="020B0604020202020204" pitchFamily="34" charset="0"/>
              <a:buNone/>
              <a:defRPr sz="1000" kern="1200" baseline="0">
                <a:solidFill>
                  <a:schemeClr val="tx1"/>
                </a:solidFill>
                <a:effectLst/>
                <a:latin typeface="+mn-lt"/>
                <a:ea typeface="+mn-ea"/>
                <a:cs typeface="+mn-cs"/>
              </a:defRPr>
            </a:lvl9pPr>
          </a:lstStyle>
          <a:p>
            <a:pPr>
              <a:lnSpc>
                <a:spcPct val="100000"/>
              </a:lnSpc>
            </a:pPr>
            <a:r>
              <a:rPr lang="en-US" sz="1550" dirty="0">
                <a:latin typeface="Roboto" panose="02000000000000000000" pitchFamily="2" charset="0"/>
                <a:ea typeface="Roboto" panose="02000000000000000000" pitchFamily="2" charset="0"/>
              </a:rPr>
              <a:t>Thank you for learning why the Basalt Regional Library District is considering this ballot measure. We will now ask you again to read the specifics of the ballot measure and indicate if you would vote yes and approve it or vote no and reject it: </a:t>
            </a:r>
          </a:p>
          <a:p>
            <a:pPr>
              <a:lnSpc>
                <a:spcPct val="100000"/>
              </a:lnSpc>
            </a:pPr>
            <a:r>
              <a:rPr lang="en-US" sz="1550" dirty="0">
                <a:latin typeface="Roboto" panose="02000000000000000000" pitchFamily="2" charset="0"/>
                <a:ea typeface="Roboto" panose="02000000000000000000" pitchFamily="2" charset="0"/>
              </a:rPr>
              <a:t>WITHOUT INCREASING THE TAX RATE, SHALL THE BASALT REGIONAL LIBRARY DISTRICT PROPERTY TAXES CURRENTLY IMPOSED PURSUANT TO EXPIRING 2006 VOTER APPROVAL BE EXTENDED AT THE CURRENT RATE OF 1.08 MILLS TO: </a:t>
            </a:r>
          </a:p>
          <a:p>
            <a:pPr marL="690563" indent="-454025">
              <a:lnSpc>
                <a:spcPct val="100000"/>
              </a:lnSpc>
              <a:buClr>
                <a:schemeClr val="tx1"/>
              </a:buClr>
              <a:buFont typeface="Arial" panose="020B0604020202020204" pitchFamily="34" charset="0"/>
              <a:buChar char="•"/>
            </a:pPr>
            <a:r>
              <a:rPr lang="en-US" sz="1550" dirty="0">
                <a:latin typeface="Roboto" panose="02000000000000000000" pitchFamily="2" charset="0"/>
                <a:ea typeface="Roboto" panose="02000000000000000000" pitchFamily="2" charset="0"/>
              </a:rPr>
              <a:t>PROPERLY FUND THE ONGOING MAINTENANCE OF LIBRARY FACILITIES; </a:t>
            </a:r>
          </a:p>
          <a:p>
            <a:pPr marL="690563" indent="-454025">
              <a:lnSpc>
                <a:spcPct val="100000"/>
              </a:lnSpc>
              <a:buClr>
                <a:schemeClr val="tx1"/>
              </a:buClr>
              <a:buFont typeface="Arial" panose="020B0604020202020204" pitchFamily="34" charset="0"/>
              <a:buChar char="•"/>
            </a:pPr>
            <a:r>
              <a:rPr lang="en-US" sz="1550" dirty="0">
                <a:latin typeface="Roboto" panose="02000000000000000000" pitchFamily="2" charset="0"/>
                <a:ea typeface="Roboto" panose="02000000000000000000" pitchFamily="2" charset="0"/>
              </a:rPr>
              <a:t>PROVIDE FUNDING NECESSARY TO RETAIN STAFF AND MAINTAIN/EXPAND OPERATING HOURS AT THE LIBRARY; </a:t>
            </a:r>
          </a:p>
          <a:p>
            <a:pPr marL="690563" indent="-454025">
              <a:lnSpc>
                <a:spcPct val="100000"/>
              </a:lnSpc>
              <a:buClr>
                <a:schemeClr val="tx1"/>
              </a:buClr>
              <a:buFont typeface="Arial" panose="020B0604020202020204" pitchFamily="34" charset="0"/>
              <a:buChar char="•"/>
            </a:pPr>
            <a:r>
              <a:rPr lang="en-US" sz="1550" dirty="0">
                <a:latin typeface="Roboto" panose="02000000000000000000" pitchFamily="2" charset="0"/>
                <a:ea typeface="Roboto" panose="02000000000000000000" pitchFamily="2" charset="0"/>
              </a:rPr>
              <a:t>PROPERLY FUND COMMUNITY ACCESS TO BOOKS, INTERNET, INFORMATION AND PROGRAMS; </a:t>
            </a:r>
          </a:p>
          <a:p>
            <a:pPr marL="690563" indent="-454025">
              <a:lnSpc>
                <a:spcPct val="100000"/>
              </a:lnSpc>
              <a:buClr>
                <a:schemeClr val="tx1"/>
              </a:buClr>
              <a:buFont typeface="Arial" panose="020B0604020202020204" pitchFamily="34" charset="0"/>
              <a:buChar char="•"/>
            </a:pPr>
            <a:r>
              <a:rPr lang="en-US" sz="1550" dirty="0">
                <a:latin typeface="Roboto" panose="02000000000000000000" pitchFamily="2" charset="0"/>
                <a:ea typeface="Roboto" panose="02000000000000000000" pitchFamily="2" charset="0"/>
              </a:rPr>
              <a:t>IMPROVE JOB SEARCH AND AFTER-SCHOOL PROGRAMS; AND </a:t>
            </a:r>
          </a:p>
          <a:p>
            <a:pPr marL="690563" indent="-454025">
              <a:lnSpc>
                <a:spcPct val="100000"/>
              </a:lnSpc>
              <a:buClr>
                <a:schemeClr val="tx1"/>
              </a:buClr>
              <a:buFont typeface="Arial" panose="020B0604020202020204" pitchFamily="34" charset="0"/>
              <a:buChar char="•"/>
            </a:pPr>
            <a:r>
              <a:rPr lang="en-US" sz="1550" dirty="0">
                <a:latin typeface="Roboto" panose="02000000000000000000" pitchFamily="2" charset="0"/>
                <a:ea typeface="Roboto" panose="02000000000000000000" pitchFamily="2" charset="0"/>
              </a:rPr>
              <a:t>SUPPORT OTHER ESSENTIAL LIBRARY SERVICES AND PROGRAMS </a:t>
            </a:r>
          </a:p>
          <a:p>
            <a:pPr>
              <a:lnSpc>
                <a:spcPct val="100000"/>
              </a:lnSpc>
            </a:pPr>
            <a:r>
              <a:rPr lang="en-US" sz="1550" dirty="0">
                <a:latin typeface="Roboto" panose="02000000000000000000" pitchFamily="2" charset="0"/>
                <a:ea typeface="Roboto" panose="02000000000000000000" pitchFamily="2" charset="0"/>
              </a:rPr>
              <a:t>THROUGH A PERMANENT PROPERTY TAX PRODUCING $782,000 IN TAX REVENUES IN CALENDAR YEAR 2025 AND WHATEVER IS GENERATED EACH YEAR THEREAFTER FROM THE EXTENDED RATE OF 1.08 MILLS FOR DEPOSIT INTO THE DISTRICT’S GENERAL FUND, TO CONSTITUTE A VOTER-APPROVED REVENUE CHANGE UNDER ARTICLE X, SECTION 20 OF THE STATE CONSTITUTION? </a:t>
            </a:r>
          </a:p>
        </p:txBody>
      </p:sp>
    </p:spTree>
    <p:extLst>
      <p:ext uri="{BB962C8B-B14F-4D97-AF65-F5344CB8AC3E}">
        <p14:creationId xmlns:p14="http://schemas.microsoft.com/office/powerpoint/2010/main" val="16586532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C45FEC-BACA-8CF4-CDE7-81CE83EFE202}"/>
            </a:ext>
          </a:extLst>
        </p:cNvPr>
        <p:cNvGrpSpPr/>
        <p:nvPr/>
      </p:nvGrpSpPr>
      <p:grpSpPr>
        <a:xfrm>
          <a:off x="0" y="0"/>
          <a:ext cx="0" cy="0"/>
          <a:chOff x="0" y="0"/>
          <a:chExt cx="0" cy="0"/>
        </a:xfrm>
      </p:grpSpPr>
      <p:graphicFrame>
        <p:nvGraphicFramePr>
          <p:cNvPr id="5" name="Content Placeholder 6">
            <a:extLst>
              <a:ext uri="{FF2B5EF4-FFF2-40B4-BE49-F238E27FC236}">
                <a16:creationId xmlns:a16="http://schemas.microsoft.com/office/drawing/2014/main" id="{8B0CF9BC-B7F2-5571-6E40-FB18DB55DC41}"/>
              </a:ext>
            </a:extLst>
          </p:cNvPr>
          <p:cNvGraphicFramePr>
            <a:graphicFrameLocks/>
          </p:cNvGraphicFramePr>
          <p:nvPr/>
        </p:nvGraphicFramePr>
        <p:xfrm>
          <a:off x="0" y="2274405"/>
          <a:ext cx="4286794" cy="391943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 name="Content Placeholder 6">
            <a:extLst>
              <a:ext uri="{FF2B5EF4-FFF2-40B4-BE49-F238E27FC236}">
                <a16:creationId xmlns:a16="http://schemas.microsoft.com/office/drawing/2014/main" id="{282C6465-0087-0AAB-5780-C8ED9B9F51DA}"/>
              </a:ext>
            </a:extLst>
          </p:cNvPr>
          <p:cNvGraphicFramePr>
            <a:graphicFrameLocks/>
          </p:cNvGraphicFramePr>
          <p:nvPr/>
        </p:nvGraphicFramePr>
        <p:xfrm>
          <a:off x="27536" y="2144215"/>
          <a:ext cx="4536897" cy="470025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Table 7">
            <a:extLst>
              <a:ext uri="{FF2B5EF4-FFF2-40B4-BE49-F238E27FC236}">
                <a16:creationId xmlns:a16="http://schemas.microsoft.com/office/drawing/2014/main" id="{F66715B5-0F34-2025-4947-74311CD32DC9}"/>
              </a:ext>
            </a:extLst>
          </p:cNvPr>
          <p:cNvGraphicFramePr>
            <a:graphicFrameLocks noGrp="1"/>
          </p:cNvGraphicFramePr>
          <p:nvPr/>
        </p:nvGraphicFramePr>
        <p:xfrm>
          <a:off x="2450864" y="5186389"/>
          <a:ext cx="1974749" cy="1219200"/>
        </p:xfrm>
        <a:graphic>
          <a:graphicData uri="http://schemas.openxmlformats.org/drawingml/2006/table">
            <a:tbl>
              <a:tblPr firstRow="1" bandRow="1">
                <a:tableStyleId>{5C22544A-7EE6-4342-B048-85BDC9FD1C3A}</a:tableStyleId>
              </a:tblPr>
              <a:tblGrid>
                <a:gridCol w="1366701">
                  <a:extLst>
                    <a:ext uri="{9D8B030D-6E8A-4147-A177-3AD203B41FA5}">
                      <a16:colId xmlns:a16="http://schemas.microsoft.com/office/drawing/2014/main" val="20000"/>
                    </a:ext>
                  </a:extLst>
                </a:gridCol>
                <a:gridCol w="608048">
                  <a:extLst>
                    <a:ext uri="{9D8B030D-6E8A-4147-A177-3AD203B41FA5}">
                      <a16:colId xmlns:a16="http://schemas.microsoft.com/office/drawing/2014/main" val="20001"/>
                    </a:ext>
                  </a:extLst>
                </a:gridCol>
              </a:tblGrid>
              <a:tr h="248929">
                <a:tc>
                  <a:txBody>
                    <a:bodyPr/>
                    <a:lstStyle/>
                    <a:p>
                      <a:r>
                        <a:rPr lang="en-US" sz="1400" b="0" dirty="0">
                          <a:solidFill>
                            <a:schemeClr val="bg1"/>
                          </a:solidFill>
                          <a:latin typeface="Roboto" panose="02000000000000000000" pitchFamily="2" charset="0"/>
                          <a:ea typeface="Roboto" panose="02000000000000000000" pitchFamily="2" charset="0"/>
                          <a:cs typeface="Roboto" panose="02000000000000000000" pitchFamily="2" charset="0"/>
                        </a:rPr>
                        <a:t>Definitely Yes</a:t>
                      </a: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chemeClr val="accent1">
                        <a:lumMod val="75000"/>
                      </a:schemeClr>
                    </a:solidFill>
                  </a:tcPr>
                </a:tc>
                <a:tc>
                  <a:txBody>
                    <a:bodyPr/>
                    <a:lstStyle/>
                    <a:p>
                      <a:pPr algn="r"/>
                      <a:r>
                        <a:rPr lang="en-US" sz="1400" b="0" dirty="0">
                          <a:solidFill>
                            <a:schemeClr val="bg1"/>
                          </a:solidFill>
                          <a:latin typeface="Roboto" panose="02000000000000000000" pitchFamily="2" charset="0"/>
                          <a:ea typeface="Roboto" panose="02000000000000000000" pitchFamily="2" charset="0"/>
                          <a:cs typeface="Roboto" panose="02000000000000000000" pitchFamily="2" charset="0"/>
                        </a:rPr>
                        <a:t>54%</a:t>
                      </a: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0003"/>
                  </a:ext>
                </a:extLst>
              </a:tr>
              <a:tr h="304378">
                <a:tc>
                  <a:txBody>
                    <a:bodyPr/>
                    <a:lstStyle/>
                    <a:p>
                      <a:r>
                        <a:rPr lang="en-US" sz="1400" b="0" dirty="0">
                          <a:solidFill>
                            <a:schemeClr val="bg1"/>
                          </a:solidFill>
                          <a:latin typeface="Roboto" panose="02000000000000000000" pitchFamily="2" charset="0"/>
                          <a:ea typeface="Roboto" panose="02000000000000000000" pitchFamily="2" charset="0"/>
                          <a:cs typeface="Roboto" panose="02000000000000000000" pitchFamily="2" charset="0"/>
                        </a:rPr>
                        <a:t>Probably Yes</a:t>
                      </a: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chemeClr val="accent1">
                        <a:lumMod val="75000"/>
                      </a:schemeClr>
                    </a:solidFill>
                  </a:tcPr>
                </a:tc>
                <a:tc>
                  <a:txBody>
                    <a:bodyPr/>
                    <a:lstStyle/>
                    <a:p>
                      <a:pPr algn="r"/>
                      <a:r>
                        <a:rPr lang="en-US" sz="1400" b="0" dirty="0">
                          <a:solidFill>
                            <a:schemeClr val="bg1"/>
                          </a:solidFill>
                          <a:latin typeface="Roboto" panose="02000000000000000000" pitchFamily="2" charset="0"/>
                          <a:ea typeface="Roboto" panose="02000000000000000000" pitchFamily="2" charset="0"/>
                          <a:cs typeface="Roboto" panose="02000000000000000000" pitchFamily="2" charset="0"/>
                        </a:rPr>
                        <a:t>29%</a:t>
                      </a: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3650298859"/>
                  </a:ext>
                </a:extLst>
              </a:tr>
              <a:tr h="300128">
                <a:tc>
                  <a:txBody>
                    <a:bodyPr/>
                    <a:lstStyle/>
                    <a:p>
                      <a:r>
                        <a:rPr lang="en-US" sz="1400" b="0" dirty="0">
                          <a:solidFill>
                            <a:schemeClr val="bg1"/>
                          </a:solidFill>
                          <a:latin typeface="Roboto" panose="02000000000000000000" pitchFamily="2" charset="0"/>
                          <a:ea typeface="Roboto" panose="02000000000000000000" pitchFamily="2" charset="0"/>
                          <a:cs typeface="Roboto" panose="02000000000000000000" pitchFamily="2" charset="0"/>
                        </a:rPr>
                        <a:t>Definitely No</a:t>
                      </a: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rgbClr val="C00000"/>
                    </a:solidFill>
                  </a:tcPr>
                </a:tc>
                <a:tc>
                  <a:txBody>
                    <a:bodyPr/>
                    <a:lstStyle/>
                    <a:p>
                      <a:pPr algn="r"/>
                      <a:r>
                        <a:rPr lang="en-US" sz="1400" b="0" dirty="0">
                          <a:solidFill>
                            <a:schemeClr val="bg1"/>
                          </a:solidFill>
                          <a:latin typeface="Roboto" panose="02000000000000000000" pitchFamily="2" charset="0"/>
                          <a:ea typeface="Roboto" panose="02000000000000000000" pitchFamily="2" charset="0"/>
                          <a:cs typeface="Roboto" panose="02000000000000000000" pitchFamily="2" charset="0"/>
                        </a:rPr>
                        <a:t>6%</a:t>
                      </a: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rgbClr val="C00000"/>
                    </a:solidFill>
                  </a:tcPr>
                </a:tc>
                <a:extLst>
                  <a:ext uri="{0D108BD9-81ED-4DB2-BD59-A6C34878D82A}">
                    <a16:rowId xmlns:a16="http://schemas.microsoft.com/office/drawing/2014/main" val="1979412481"/>
                  </a:ext>
                </a:extLst>
              </a:tr>
              <a:tr h="304378">
                <a:tc>
                  <a:txBody>
                    <a:bodyPr/>
                    <a:lstStyle/>
                    <a:p>
                      <a:r>
                        <a:rPr lang="en-US" sz="1400" b="0" dirty="0">
                          <a:solidFill>
                            <a:schemeClr val="bg1"/>
                          </a:solidFill>
                          <a:latin typeface="Roboto" panose="02000000000000000000" pitchFamily="2" charset="0"/>
                          <a:ea typeface="Roboto" panose="02000000000000000000" pitchFamily="2" charset="0"/>
                          <a:cs typeface="Roboto" panose="02000000000000000000" pitchFamily="2" charset="0"/>
                        </a:rPr>
                        <a:t>Probably No</a:t>
                      </a: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rgbClr val="C00000"/>
                    </a:solidFill>
                  </a:tcPr>
                </a:tc>
                <a:tc>
                  <a:txBody>
                    <a:bodyPr/>
                    <a:lstStyle/>
                    <a:p>
                      <a:pPr algn="r"/>
                      <a:r>
                        <a:rPr lang="en-US" sz="1400" b="0" dirty="0">
                          <a:solidFill>
                            <a:schemeClr val="bg1"/>
                          </a:solidFill>
                          <a:latin typeface="Roboto" panose="02000000000000000000" pitchFamily="2" charset="0"/>
                          <a:ea typeface="Roboto" panose="02000000000000000000" pitchFamily="2" charset="0"/>
                          <a:cs typeface="Roboto" panose="02000000000000000000" pitchFamily="2" charset="0"/>
                        </a:rPr>
                        <a:t>6%</a:t>
                      </a: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rgbClr val="C00000"/>
                    </a:solidFill>
                  </a:tcPr>
                </a:tc>
                <a:extLst>
                  <a:ext uri="{0D108BD9-81ED-4DB2-BD59-A6C34878D82A}">
                    <a16:rowId xmlns:a16="http://schemas.microsoft.com/office/drawing/2014/main" val="3313934659"/>
                  </a:ext>
                </a:extLst>
              </a:tr>
            </a:tbl>
          </a:graphicData>
        </a:graphic>
      </p:graphicFrame>
      <p:sp>
        <p:nvSpPr>
          <p:cNvPr id="12" name="TextBox 11">
            <a:extLst>
              <a:ext uri="{FF2B5EF4-FFF2-40B4-BE49-F238E27FC236}">
                <a16:creationId xmlns:a16="http://schemas.microsoft.com/office/drawing/2014/main" id="{80AF66DE-6716-AE99-1322-32293D9F19F9}"/>
              </a:ext>
            </a:extLst>
          </p:cNvPr>
          <p:cNvSpPr txBox="1"/>
          <p:nvPr/>
        </p:nvSpPr>
        <p:spPr>
          <a:xfrm>
            <a:off x="151090" y="267911"/>
            <a:ext cx="4811196" cy="2308324"/>
          </a:xfrm>
          <a:prstGeom prst="rect">
            <a:avLst/>
          </a:prstGeom>
          <a:noFill/>
        </p:spPr>
        <p:txBody>
          <a:bodyPr wrap="square" rtlCol="0">
            <a:spAutoFit/>
          </a:bodyPr>
          <a:lstStyle/>
          <a:p>
            <a:pPr algn="ctr"/>
            <a:r>
              <a:rPr lang="en-US" sz="2400" b="1" dirty="0">
                <a:effectLst/>
                <a:latin typeface="Roboto" panose="02000000000000000000" pitchFamily="2" charset="0"/>
                <a:ea typeface="Roboto" panose="02000000000000000000" pitchFamily="2" charset="0"/>
              </a:rPr>
              <a:t>Basalt Library 1.08 Mill </a:t>
            </a:r>
            <a:r>
              <a:rPr lang="en-US" sz="2400" b="1" dirty="0">
                <a:latin typeface="Roboto" panose="02000000000000000000" pitchFamily="2" charset="0"/>
                <a:ea typeface="Roboto" panose="02000000000000000000" pitchFamily="2" charset="0"/>
              </a:rPr>
              <a:t>I</a:t>
            </a:r>
            <a:r>
              <a:rPr lang="en-US" sz="2400" b="1" dirty="0">
                <a:effectLst/>
                <a:latin typeface="Roboto" panose="02000000000000000000" pitchFamily="2" charset="0"/>
                <a:ea typeface="Roboto" panose="02000000000000000000" pitchFamily="2" charset="0"/>
              </a:rPr>
              <a:t>nformed Ballot Test</a:t>
            </a:r>
          </a:p>
          <a:p>
            <a:pPr algn="ctr"/>
            <a:r>
              <a:rPr lang="en-US" sz="2400" dirty="0">
                <a:effectLst/>
                <a:latin typeface="Roboto" panose="02000000000000000000" pitchFamily="2" charset="0"/>
              </a:rPr>
              <a:t>If an election were being held today, would you vote yes and approve this ballot measure, or would you vote no and reject it? </a:t>
            </a:r>
            <a:endParaRPr lang="en-US" sz="2400" dirty="0"/>
          </a:p>
        </p:txBody>
      </p:sp>
      <p:graphicFrame>
        <p:nvGraphicFramePr>
          <p:cNvPr id="3" name="Content Placeholder 5">
            <a:extLst>
              <a:ext uri="{FF2B5EF4-FFF2-40B4-BE49-F238E27FC236}">
                <a16:creationId xmlns:a16="http://schemas.microsoft.com/office/drawing/2014/main" id="{ABD7DEBE-42EE-0E39-D6AE-9A6FA50D26E8}"/>
              </a:ext>
            </a:extLst>
          </p:cNvPr>
          <p:cNvGraphicFramePr>
            <a:graphicFrameLocks/>
          </p:cNvGraphicFramePr>
          <p:nvPr/>
        </p:nvGraphicFramePr>
        <p:xfrm>
          <a:off x="4564433" y="-12423"/>
          <a:ext cx="7487645" cy="6508586"/>
        </p:xfrm>
        <a:graphic>
          <a:graphicData uri="http://schemas.openxmlformats.org/drawingml/2006/chart">
            <c:chart xmlns:c="http://schemas.openxmlformats.org/drawingml/2006/chart" xmlns:r="http://schemas.openxmlformats.org/officeDocument/2006/relationships" r:id="rId4"/>
          </a:graphicData>
        </a:graphic>
      </p:graphicFrame>
      <p:sp>
        <p:nvSpPr>
          <p:cNvPr id="9" name="Footer Placeholder 2">
            <a:extLst>
              <a:ext uri="{FF2B5EF4-FFF2-40B4-BE49-F238E27FC236}">
                <a16:creationId xmlns:a16="http://schemas.microsoft.com/office/drawing/2014/main" id="{64E77592-DD17-239F-DCBB-8BBA4FE0D2F6}"/>
              </a:ext>
            </a:extLst>
          </p:cNvPr>
          <p:cNvSpPr>
            <a:spLocks noGrp="1"/>
          </p:cNvSpPr>
          <p:nvPr>
            <p:ph type="ftr" sz="quarter" idx="11"/>
          </p:nvPr>
        </p:nvSpPr>
        <p:spPr>
          <a:xfrm>
            <a:off x="3126582" y="6535271"/>
            <a:ext cx="5938836" cy="309201"/>
          </a:xfrm>
        </p:spPr>
        <p:txBody>
          <a:bodyPr/>
          <a:lstStyle/>
          <a:p>
            <a:pPr algn="ctr"/>
            <a:r>
              <a:rPr lang="en-US">
                <a:solidFill>
                  <a:schemeClr val="tx1">
                    <a:lumMod val="85000"/>
                    <a:lumOff val="15000"/>
                  </a:schemeClr>
                </a:solidFill>
                <a:latin typeface="Roboto" panose="02000000000000000000" pitchFamily="2" charset="0"/>
                <a:ea typeface="Roboto" panose="02000000000000000000" pitchFamily="2" charset="0"/>
              </a:rPr>
              <a:t>Basalt Regional Library District Ballot Measure Survey, March/April 2025, 478n, +/- 4.36% MoE</a:t>
            </a:r>
            <a:endParaRPr lang="en-US" dirty="0">
              <a:solidFill>
                <a:schemeClr val="tx1">
                  <a:lumMod val="85000"/>
                  <a:lumOff val="15000"/>
                </a:schemeClr>
              </a:solidFill>
              <a:latin typeface="Roboto" panose="02000000000000000000" pitchFamily="2" charset="0"/>
              <a:ea typeface="Roboto" panose="02000000000000000000" pitchFamily="2" charset="0"/>
            </a:endParaRPr>
          </a:p>
        </p:txBody>
      </p:sp>
      <p:pic>
        <p:nvPicPr>
          <p:cNvPr id="10" name="Picture 9" descr="A blue background with white text and colorful bars&#10;&#10;Description automatically generated">
            <a:extLst>
              <a:ext uri="{FF2B5EF4-FFF2-40B4-BE49-F238E27FC236}">
                <a16:creationId xmlns:a16="http://schemas.microsoft.com/office/drawing/2014/main" id="{CF2FD5AD-A320-D449-B3F6-F384BD070391}"/>
              </a:ext>
            </a:extLst>
          </p:cNvPr>
          <p:cNvPicPr>
            <a:picLocks noChangeAspect="1"/>
          </p:cNvPicPr>
          <p:nvPr/>
        </p:nvPicPr>
        <p:blipFill>
          <a:blip r:embed="rId5"/>
          <a:stretch>
            <a:fillRect/>
          </a:stretch>
        </p:blipFill>
        <p:spPr>
          <a:xfrm>
            <a:off x="11282082" y="6454603"/>
            <a:ext cx="909918" cy="403397"/>
          </a:xfrm>
          <a:prstGeom prst="rect">
            <a:avLst/>
          </a:prstGeom>
        </p:spPr>
      </p:pic>
      <p:sp>
        <p:nvSpPr>
          <p:cNvPr id="4" name="Slide Number Placeholder 5">
            <a:extLst>
              <a:ext uri="{FF2B5EF4-FFF2-40B4-BE49-F238E27FC236}">
                <a16:creationId xmlns:a16="http://schemas.microsoft.com/office/drawing/2014/main" id="{7D8EEEFD-8F7E-A360-23B7-145A6DACB0CF}"/>
              </a:ext>
            </a:extLst>
          </p:cNvPr>
          <p:cNvSpPr>
            <a:spLocks noGrp="1"/>
          </p:cNvSpPr>
          <p:nvPr>
            <p:ph type="sldNum" sz="quarter" idx="12"/>
          </p:nvPr>
        </p:nvSpPr>
        <p:spPr>
          <a:xfrm>
            <a:off x="10726614" y="6410585"/>
            <a:ext cx="588955" cy="503578"/>
          </a:xfrm>
        </p:spPr>
        <p:txBody>
          <a:bodyPr anchor="ctr"/>
          <a:lstStyle/>
          <a:p>
            <a:pPr algn="ctr"/>
            <a:fld id="{6D22F896-40B5-4ADD-8801-0D06FADFA095}" type="slidenum">
              <a:rPr lang="en-US" sz="1800" smtClean="0">
                <a:solidFill>
                  <a:srgbClr val="002060"/>
                </a:solidFill>
                <a:latin typeface="Roboto" panose="02000000000000000000" pitchFamily="2" charset="0"/>
                <a:ea typeface="Roboto" panose="02000000000000000000" pitchFamily="2" charset="0"/>
              </a:rPr>
              <a:pPr algn="ctr"/>
              <a:t>32</a:t>
            </a:fld>
            <a:endParaRPr lang="en-US" sz="1800" dirty="0">
              <a:solidFill>
                <a:srgbClr val="002060"/>
              </a:solidFill>
              <a:latin typeface="Roboto" panose="02000000000000000000" pitchFamily="2" charset="0"/>
              <a:ea typeface="Roboto" panose="02000000000000000000" pitchFamily="2" charset="0"/>
            </a:endParaRPr>
          </a:p>
        </p:txBody>
      </p:sp>
      <p:pic>
        <p:nvPicPr>
          <p:cNvPr id="7" name="Picture 6" descr="A logo with text on it&#10;&#10;Description automatically generated">
            <a:extLst>
              <a:ext uri="{FF2B5EF4-FFF2-40B4-BE49-F238E27FC236}">
                <a16:creationId xmlns:a16="http://schemas.microsoft.com/office/drawing/2014/main" id="{D2810178-8339-518A-673E-42739AE5AA1B}"/>
              </a:ext>
            </a:extLst>
          </p:cNvPr>
          <p:cNvPicPr>
            <a:picLocks noChangeAspect="1"/>
          </p:cNvPicPr>
          <p:nvPr/>
        </p:nvPicPr>
        <p:blipFill>
          <a:blip r:embed="rId6"/>
          <a:stretch>
            <a:fillRect/>
          </a:stretch>
        </p:blipFill>
        <p:spPr>
          <a:xfrm>
            <a:off x="-301" y="6573167"/>
            <a:ext cx="666223" cy="318629"/>
          </a:xfrm>
          <a:prstGeom prst="rect">
            <a:avLst/>
          </a:prstGeom>
        </p:spPr>
      </p:pic>
    </p:spTree>
    <p:extLst>
      <p:ext uri="{BB962C8B-B14F-4D97-AF65-F5344CB8AC3E}">
        <p14:creationId xmlns:p14="http://schemas.microsoft.com/office/powerpoint/2010/main" val="16335852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Content Placeholder 7">
            <a:extLst>
              <a:ext uri="{FF2B5EF4-FFF2-40B4-BE49-F238E27FC236}">
                <a16:creationId xmlns:a16="http://schemas.microsoft.com/office/drawing/2014/main" id="{AADA7BA9-1C83-6FA7-770E-69841F16F58B}"/>
              </a:ext>
            </a:extLst>
          </p:cNvPr>
          <p:cNvGraphicFramePr>
            <a:graphicFrameLocks/>
          </p:cNvGraphicFramePr>
          <p:nvPr/>
        </p:nvGraphicFramePr>
        <p:xfrm>
          <a:off x="6422244" y="2347817"/>
          <a:ext cx="5938836" cy="389287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0" name="Content Placeholder 7">
            <a:extLst>
              <a:ext uri="{FF2B5EF4-FFF2-40B4-BE49-F238E27FC236}">
                <a16:creationId xmlns:a16="http://schemas.microsoft.com/office/drawing/2014/main" id="{A0A627B0-ABDD-967E-9E14-EE11C15177A5}"/>
              </a:ext>
            </a:extLst>
          </p:cNvPr>
          <p:cNvGraphicFramePr>
            <a:graphicFrameLocks/>
          </p:cNvGraphicFramePr>
          <p:nvPr/>
        </p:nvGraphicFramePr>
        <p:xfrm>
          <a:off x="483408" y="2379456"/>
          <a:ext cx="5938836" cy="3892872"/>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
            <a:extLst>
              <a:ext uri="{FF2B5EF4-FFF2-40B4-BE49-F238E27FC236}">
                <a16:creationId xmlns:a16="http://schemas.microsoft.com/office/drawing/2014/main" id="{DBC9B9FF-6335-9ACA-BE42-421F3A3B29FE}"/>
              </a:ext>
            </a:extLst>
          </p:cNvPr>
          <p:cNvSpPr txBox="1"/>
          <p:nvPr/>
        </p:nvSpPr>
        <p:spPr>
          <a:xfrm>
            <a:off x="7815300" y="1706912"/>
            <a:ext cx="3374420" cy="584775"/>
          </a:xfrm>
          <a:prstGeom prst="rect">
            <a:avLst/>
          </a:prstGeom>
          <a:noFill/>
        </p:spPr>
        <p:txBody>
          <a:bodyPr wrap="square" rtlCol="0">
            <a:spAutoFit/>
          </a:bodyPr>
          <a:lstStyle/>
          <a:p>
            <a:pPr algn="ctr"/>
            <a:r>
              <a:rPr lang="en-US" sz="3200" dirty="0">
                <a:latin typeface="Roboto" panose="02000000000000000000" pitchFamily="2" charset="0"/>
                <a:ea typeface="Roboto" panose="02000000000000000000" pitchFamily="2" charset="0"/>
                <a:cs typeface="Roboto" panose="02000000000000000000" pitchFamily="2" charset="0"/>
              </a:rPr>
              <a:t>Informed </a:t>
            </a:r>
          </a:p>
        </p:txBody>
      </p:sp>
      <p:pic>
        <p:nvPicPr>
          <p:cNvPr id="11" name="Picture 10" descr="A blue background with white text and colorful graphics&#10;&#10;Description automatically generated">
            <a:extLst>
              <a:ext uri="{FF2B5EF4-FFF2-40B4-BE49-F238E27FC236}">
                <a16:creationId xmlns:a16="http://schemas.microsoft.com/office/drawing/2014/main" id="{E84A9E90-C4C5-B021-D840-33C679BE3CCB}"/>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11516168" y="6339836"/>
            <a:ext cx="685804" cy="522735"/>
          </a:xfrm>
          <a:prstGeom prst="rect">
            <a:avLst/>
          </a:prstGeom>
        </p:spPr>
      </p:pic>
      <p:sp>
        <p:nvSpPr>
          <p:cNvPr id="8" name="Title 1">
            <a:extLst>
              <a:ext uri="{FF2B5EF4-FFF2-40B4-BE49-F238E27FC236}">
                <a16:creationId xmlns:a16="http://schemas.microsoft.com/office/drawing/2014/main" id="{551D3F3F-4952-D66F-949D-2865CD403376}"/>
              </a:ext>
            </a:extLst>
          </p:cNvPr>
          <p:cNvSpPr>
            <a:spLocks noGrp="1"/>
          </p:cNvSpPr>
          <p:nvPr>
            <p:ph type="title"/>
          </p:nvPr>
        </p:nvSpPr>
        <p:spPr>
          <a:xfrm>
            <a:off x="-301" y="54229"/>
            <a:ext cx="12192000" cy="1652683"/>
          </a:xfrm>
        </p:spPr>
        <p:txBody>
          <a:bodyPr anchor="ctr">
            <a:noAutofit/>
          </a:bodyPr>
          <a:lstStyle/>
          <a:p>
            <a:pPr algn="ctr">
              <a:lnSpc>
                <a:spcPct val="100000"/>
              </a:lnSpc>
            </a:pPr>
            <a:r>
              <a:rPr lang="en-US" sz="4400" cap="none" dirty="0">
                <a:latin typeface="Roboto" panose="02000000000000000000" pitchFamily="2" charset="0"/>
                <a:ea typeface="Roboto" panose="02000000000000000000" pitchFamily="2" charset="0"/>
                <a:cs typeface="Roboto" panose="02000000000000000000" pitchFamily="2" charset="0"/>
              </a:rPr>
              <a:t>Basalt Library</a:t>
            </a:r>
            <a:br>
              <a:rPr lang="en-US" sz="4400" cap="none" dirty="0">
                <a:latin typeface="Roboto" panose="02000000000000000000" pitchFamily="2" charset="0"/>
                <a:ea typeface="Roboto" panose="02000000000000000000" pitchFamily="2" charset="0"/>
                <a:cs typeface="Roboto" panose="02000000000000000000" pitchFamily="2" charset="0"/>
              </a:rPr>
            </a:br>
            <a:r>
              <a:rPr lang="en-US" sz="4400" cap="none" dirty="0">
                <a:latin typeface="Roboto" panose="02000000000000000000" pitchFamily="2" charset="0"/>
                <a:ea typeface="Roboto" panose="02000000000000000000" pitchFamily="2" charset="0"/>
                <a:cs typeface="Roboto" panose="02000000000000000000" pitchFamily="2" charset="0"/>
              </a:rPr>
              <a:t>Ballot Measure Comparison</a:t>
            </a:r>
          </a:p>
        </p:txBody>
      </p:sp>
      <p:sp>
        <p:nvSpPr>
          <p:cNvPr id="2" name="TextBox 1">
            <a:extLst>
              <a:ext uri="{FF2B5EF4-FFF2-40B4-BE49-F238E27FC236}">
                <a16:creationId xmlns:a16="http://schemas.microsoft.com/office/drawing/2014/main" id="{40A8CB7B-DACC-1EE8-B2F8-3D92A2C9DB6D}"/>
              </a:ext>
            </a:extLst>
          </p:cNvPr>
          <p:cNvSpPr txBox="1"/>
          <p:nvPr/>
        </p:nvSpPr>
        <p:spPr>
          <a:xfrm>
            <a:off x="1675660" y="1686597"/>
            <a:ext cx="3374420" cy="584775"/>
          </a:xfrm>
          <a:prstGeom prst="rect">
            <a:avLst/>
          </a:prstGeom>
          <a:noFill/>
        </p:spPr>
        <p:txBody>
          <a:bodyPr wrap="square" rtlCol="0" anchor="ctr">
            <a:spAutoFit/>
          </a:bodyPr>
          <a:lstStyle/>
          <a:p>
            <a:pPr algn="ctr"/>
            <a:r>
              <a:rPr lang="en-US" sz="3200" dirty="0">
                <a:latin typeface="Roboto" panose="02000000000000000000" pitchFamily="2" charset="0"/>
                <a:ea typeface="Roboto" panose="02000000000000000000" pitchFamily="2" charset="0"/>
                <a:cs typeface="Roboto" panose="02000000000000000000" pitchFamily="2" charset="0"/>
              </a:rPr>
              <a:t>Uninformed </a:t>
            </a:r>
          </a:p>
        </p:txBody>
      </p:sp>
      <p:sp>
        <p:nvSpPr>
          <p:cNvPr id="3" name="TextBox 2">
            <a:extLst>
              <a:ext uri="{FF2B5EF4-FFF2-40B4-BE49-F238E27FC236}">
                <a16:creationId xmlns:a16="http://schemas.microsoft.com/office/drawing/2014/main" id="{3E22D569-B15C-7B3C-8B89-6801F65EAA83}"/>
              </a:ext>
            </a:extLst>
          </p:cNvPr>
          <p:cNvSpPr txBox="1"/>
          <p:nvPr/>
        </p:nvSpPr>
        <p:spPr>
          <a:xfrm>
            <a:off x="9072128" y="4154773"/>
            <a:ext cx="874185" cy="584775"/>
          </a:xfrm>
          <a:prstGeom prst="rect">
            <a:avLst/>
          </a:prstGeom>
          <a:noFill/>
        </p:spPr>
        <p:txBody>
          <a:bodyPr wrap="square" rtlCol="0">
            <a:spAutoFit/>
          </a:bodyPr>
          <a:lstStyle/>
          <a:p>
            <a:pPr algn="ctr"/>
            <a:r>
              <a:rPr lang="en-US" sz="3200" dirty="0">
                <a:solidFill>
                  <a:srgbClr val="A80504"/>
                </a:solidFill>
                <a:latin typeface="Roboto" panose="02000000000000000000" pitchFamily="2" charset="0"/>
                <a:ea typeface="Roboto" panose="02000000000000000000" pitchFamily="2" charset="0"/>
                <a:cs typeface="Roboto" panose="02000000000000000000" pitchFamily="2" charset="0"/>
              </a:rPr>
              <a:t>-1</a:t>
            </a:r>
          </a:p>
        </p:txBody>
      </p:sp>
      <p:sp>
        <p:nvSpPr>
          <p:cNvPr id="7" name="TextBox 6">
            <a:extLst>
              <a:ext uri="{FF2B5EF4-FFF2-40B4-BE49-F238E27FC236}">
                <a16:creationId xmlns:a16="http://schemas.microsoft.com/office/drawing/2014/main" id="{EA10D653-0A80-9E0F-75CC-3A54A92CAE32}"/>
              </a:ext>
            </a:extLst>
          </p:cNvPr>
          <p:cNvSpPr txBox="1"/>
          <p:nvPr/>
        </p:nvSpPr>
        <p:spPr>
          <a:xfrm>
            <a:off x="7310093" y="2097996"/>
            <a:ext cx="874185" cy="584775"/>
          </a:xfrm>
          <a:prstGeom prst="rect">
            <a:avLst/>
          </a:prstGeom>
          <a:noFill/>
        </p:spPr>
        <p:txBody>
          <a:bodyPr wrap="square" rtlCol="0">
            <a:spAutoFit/>
          </a:bodyPr>
          <a:lstStyle/>
          <a:p>
            <a:pPr algn="ctr"/>
            <a:r>
              <a:rPr lang="en-US" sz="3200" dirty="0">
                <a:latin typeface="Roboto" panose="02000000000000000000" pitchFamily="2" charset="0"/>
                <a:ea typeface="Roboto" panose="02000000000000000000" pitchFamily="2" charset="0"/>
                <a:cs typeface="Roboto" panose="02000000000000000000" pitchFamily="2" charset="0"/>
              </a:rPr>
              <a:t>+4 </a:t>
            </a:r>
          </a:p>
        </p:txBody>
      </p:sp>
      <p:sp>
        <p:nvSpPr>
          <p:cNvPr id="9" name="Slide Number Placeholder 5">
            <a:extLst>
              <a:ext uri="{FF2B5EF4-FFF2-40B4-BE49-F238E27FC236}">
                <a16:creationId xmlns:a16="http://schemas.microsoft.com/office/drawing/2014/main" id="{E514E76D-031B-8564-12E7-FA186366170B}"/>
              </a:ext>
            </a:extLst>
          </p:cNvPr>
          <p:cNvSpPr>
            <a:spLocks noGrp="1"/>
          </p:cNvSpPr>
          <p:nvPr>
            <p:ph type="sldNum" sz="quarter" idx="12"/>
          </p:nvPr>
        </p:nvSpPr>
        <p:spPr>
          <a:xfrm>
            <a:off x="10935151" y="6438082"/>
            <a:ext cx="588955" cy="503578"/>
          </a:xfrm>
        </p:spPr>
        <p:txBody>
          <a:bodyPr anchor="ctr"/>
          <a:lstStyle/>
          <a:p>
            <a:pPr algn="ctr"/>
            <a:fld id="{6D22F896-40B5-4ADD-8801-0D06FADFA095}" type="slidenum">
              <a:rPr lang="en-US" sz="1800" smtClean="0">
                <a:solidFill>
                  <a:srgbClr val="002060"/>
                </a:solidFill>
                <a:latin typeface="Roboto" panose="02000000000000000000" pitchFamily="2" charset="0"/>
                <a:ea typeface="Roboto" panose="02000000000000000000" pitchFamily="2" charset="0"/>
              </a:rPr>
              <a:pPr algn="ctr"/>
              <a:t>33</a:t>
            </a:fld>
            <a:endParaRPr lang="en-US" sz="1800" dirty="0">
              <a:solidFill>
                <a:srgbClr val="002060"/>
              </a:solidFill>
              <a:latin typeface="Roboto" panose="02000000000000000000" pitchFamily="2" charset="0"/>
              <a:ea typeface="Roboto" panose="02000000000000000000" pitchFamily="2" charset="0"/>
            </a:endParaRPr>
          </a:p>
        </p:txBody>
      </p:sp>
      <p:sp>
        <p:nvSpPr>
          <p:cNvPr id="10" name="Footer Placeholder 2">
            <a:extLst>
              <a:ext uri="{FF2B5EF4-FFF2-40B4-BE49-F238E27FC236}">
                <a16:creationId xmlns:a16="http://schemas.microsoft.com/office/drawing/2014/main" id="{33E4616E-491C-D572-5EC7-3BE2DCDF6486}"/>
              </a:ext>
            </a:extLst>
          </p:cNvPr>
          <p:cNvSpPr>
            <a:spLocks noGrp="1"/>
          </p:cNvSpPr>
          <p:nvPr>
            <p:ph type="ftr" sz="quarter" idx="11"/>
          </p:nvPr>
        </p:nvSpPr>
        <p:spPr>
          <a:xfrm>
            <a:off x="3126582" y="6535271"/>
            <a:ext cx="5938836" cy="309201"/>
          </a:xfrm>
        </p:spPr>
        <p:txBody>
          <a:bodyPr/>
          <a:lstStyle/>
          <a:p>
            <a:pPr algn="ctr"/>
            <a:r>
              <a:rPr lang="en-US">
                <a:solidFill>
                  <a:schemeClr val="tx1">
                    <a:lumMod val="85000"/>
                    <a:lumOff val="15000"/>
                  </a:schemeClr>
                </a:solidFill>
                <a:latin typeface="Roboto" panose="02000000000000000000" pitchFamily="2" charset="0"/>
                <a:ea typeface="Roboto" panose="02000000000000000000" pitchFamily="2" charset="0"/>
              </a:rPr>
              <a:t>Basalt Regional Library District Ballot Measure Survey, March/April 2025, 478n, +/- 4.36% MoE</a:t>
            </a:r>
            <a:endParaRPr lang="en-US" dirty="0">
              <a:solidFill>
                <a:schemeClr val="tx1">
                  <a:lumMod val="85000"/>
                  <a:lumOff val="15000"/>
                </a:schemeClr>
              </a:solidFill>
              <a:latin typeface="Roboto" panose="02000000000000000000" pitchFamily="2" charset="0"/>
              <a:ea typeface="Roboto" panose="02000000000000000000" pitchFamily="2" charset="0"/>
            </a:endParaRPr>
          </a:p>
        </p:txBody>
      </p:sp>
      <p:sp>
        <p:nvSpPr>
          <p:cNvPr id="13" name="TextBox 12">
            <a:extLst>
              <a:ext uri="{FF2B5EF4-FFF2-40B4-BE49-F238E27FC236}">
                <a16:creationId xmlns:a16="http://schemas.microsoft.com/office/drawing/2014/main" id="{9DE73F5E-F7BB-A8B9-6247-76DB8566F8E6}"/>
              </a:ext>
            </a:extLst>
          </p:cNvPr>
          <p:cNvSpPr txBox="1"/>
          <p:nvPr/>
        </p:nvSpPr>
        <p:spPr>
          <a:xfrm>
            <a:off x="10649921" y="4294253"/>
            <a:ext cx="874185" cy="584775"/>
          </a:xfrm>
          <a:prstGeom prst="rect">
            <a:avLst/>
          </a:prstGeom>
          <a:noFill/>
        </p:spPr>
        <p:txBody>
          <a:bodyPr wrap="square" rtlCol="0">
            <a:spAutoFit/>
          </a:bodyPr>
          <a:lstStyle/>
          <a:p>
            <a:pPr algn="ctr"/>
            <a:r>
              <a:rPr lang="en-US" sz="3200" dirty="0">
                <a:solidFill>
                  <a:srgbClr val="A80504"/>
                </a:solidFill>
                <a:latin typeface="Roboto" panose="02000000000000000000" pitchFamily="2" charset="0"/>
                <a:ea typeface="Roboto" panose="02000000000000000000" pitchFamily="2" charset="0"/>
                <a:cs typeface="Roboto" panose="02000000000000000000" pitchFamily="2" charset="0"/>
              </a:rPr>
              <a:t>-3 </a:t>
            </a:r>
          </a:p>
        </p:txBody>
      </p:sp>
      <p:pic>
        <p:nvPicPr>
          <p:cNvPr id="5" name="Picture 4" descr="A logo with text on it&#10;&#10;Description automatically generated">
            <a:extLst>
              <a:ext uri="{FF2B5EF4-FFF2-40B4-BE49-F238E27FC236}">
                <a16:creationId xmlns:a16="http://schemas.microsoft.com/office/drawing/2014/main" id="{2249990F-6496-FAB7-EDA0-C1B93B0E7F1F}"/>
              </a:ext>
            </a:extLst>
          </p:cNvPr>
          <p:cNvPicPr>
            <a:picLocks noChangeAspect="1"/>
          </p:cNvPicPr>
          <p:nvPr/>
        </p:nvPicPr>
        <p:blipFill>
          <a:blip r:embed="rId5"/>
          <a:stretch>
            <a:fillRect/>
          </a:stretch>
        </p:blipFill>
        <p:spPr>
          <a:xfrm>
            <a:off x="-301" y="6457777"/>
            <a:ext cx="907496" cy="434020"/>
          </a:xfrm>
          <a:prstGeom prst="rect">
            <a:avLst/>
          </a:prstGeom>
        </p:spPr>
      </p:pic>
    </p:spTree>
    <p:extLst>
      <p:ext uri="{BB962C8B-B14F-4D97-AF65-F5344CB8AC3E}">
        <p14:creationId xmlns:p14="http://schemas.microsoft.com/office/powerpoint/2010/main" val="24319543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390274-B0D6-7BAE-FE31-1C1916B35052}"/>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7AE4CADE-54D7-A6FA-DEC6-FC98A96D4C62}"/>
              </a:ext>
            </a:extLst>
          </p:cNvPr>
          <p:cNvSpPr txBox="1"/>
          <p:nvPr/>
        </p:nvSpPr>
        <p:spPr>
          <a:xfrm>
            <a:off x="5418985" y="1513651"/>
            <a:ext cx="5946779" cy="4276036"/>
          </a:xfrm>
          <a:prstGeom prst="rect">
            <a:avLst/>
          </a:prstGeom>
        </p:spPr>
        <p:txBody>
          <a:bodyPr vert="horz" lIns="91440" tIns="45720" rIns="91440" bIns="45720" rtlCol="0" anchor="ctr">
            <a:noAutofit/>
          </a:bodyPr>
          <a:lstStyle/>
          <a:p>
            <a:pPr marL="285750" lvl="0" indent="-285750">
              <a:buFont typeface="Wingdings" pitchFamily="2" charset="2"/>
              <a:buChar char="§"/>
            </a:pPr>
            <a:endParaRPr lang="en-US" dirty="0"/>
          </a:p>
        </p:txBody>
      </p:sp>
      <p:sp>
        <p:nvSpPr>
          <p:cNvPr id="17" name="TextBox 16">
            <a:extLst>
              <a:ext uri="{FF2B5EF4-FFF2-40B4-BE49-F238E27FC236}">
                <a16:creationId xmlns:a16="http://schemas.microsoft.com/office/drawing/2014/main" id="{EE361A25-C017-ECFA-9FE1-837BF78C2624}"/>
              </a:ext>
            </a:extLst>
          </p:cNvPr>
          <p:cNvSpPr txBox="1"/>
          <p:nvPr/>
        </p:nvSpPr>
        <p:spPr>
          <a:xfrm>
            <a:off x="0" y="257230"/>
            <a:ext cx="12192000" cy="1138773"/>
          </a:xfrm>
          <a:prstGeom prst="rect">
            <a:avLst/>
          </a:prstGeom>
          <a:noFill/>
        </p:spPr>
        <p:txBody>
          <a:bodyPr wrap="square" rtlCol="0">
            <a:spAutoFit/>
          </a:bodyPr>
          <a:lstStyle/>
          <a:p>
            <a:pPr algn="ctr"/>
            <a:r>
              <a:rPr lang="en-US" sz="4000" b="1" dirty="0">
                <a:effectLst/>
                <a:latin typeface="Roboto" panose="02000000000000000000" pitchFamily="2" charset="0"/>
              </a:rPr>
              <a:t>Basalt Library Verbatim Responses</a:t>
            </a:r>
          </a:p>
          <a:p>
            <a:pPr algn="ctr"/>
            <a:r>
              <a:rPr lang="en-US" sz="2800" i="1" dirty="0">
                <a:effectLst/>
                <a:latin typeface="Roboto" panose="02000000000000000000" pitchFamily="2" charset="0"/>
              </a:rPr>
              <a:t>Please describe why you would vote </a:t>
            </a:r>
            <a:r>
              <a:rPr lang="en-US" sz="2800" i="1" u="sng" dirty="0">
                <a:effectLst/>
                <a:latin typeface="Roboto" panose="02000000000000000000" pitchFamily="2" charset="0"/>
              </a:rPr>
              <a:t>yes and approve</a:t>
            </a:r>
            <a:r>
              <a:rPr lang="en-US" sz="2800" i="1" dirty="0">
                <a:effectLst/>
                <a:latin typeface="Roboto" panose="02000000000000000000" pitchFamily="2" charset="0"/>
              </a:rPr>
              <a:t> this ballot measure. </a:t>
            </a:r>
          </a:p>
        </p:txBody>
      </p:sp>
      <p:sp>
        <p:nvSpPr>
          <p:cNvPr id="3" name="TextBox 2">
            <a:extLst>
              <a:ext uri="{FF2B5EF4-FFF2-40B4-BE49-F238E27FC236}">
                <a16:creationId xmlns:a16="http://schemas.microsoft.com/office/drawing/2014/main" id="{A389F865-74B0-056E-1F12-8ADF688075C7}"/>
              </a:ext>
            </a:extLst>
          </p:cNvPr>
          <p:cNvSpPr txBox="1"/>
          <p:nvPr/>
        </p:nvSpPr>
        <p:spPr>
          <a:xfrm>
            <a:off x="1087811" y="1872057"/>
            <a:ext cx="10649230" cy="4278094"/>
          </a:xfrm>
          <a:prstGeom prst="rect">
            <a:avLst/>
          </a:prstGeom>
          <a:noFill/>
        </p:spPr>
        <p:txBody>
          <a:bodyPr wrap="square" anchor="ctr">
            <a:spAutoFit/>
          </a:bodyPr>
          <a:lstStyle/>
          <a:p>
            <a:r>
              <a:rPr lang="en-US" sz="3400" dirty="0">
                <a:effectLst/>
                <a:latin typeface="Roboto" panose="02000000000000000000" pitchFamily="2" charset="0"/>
              </a:rPr>
              <a:t>The Library as a Vital Community Resource</a:t>
            </a:r>
          </a:p>
          <a:p>
            <a:endParaRPr lang="en-US" sz="3400" dirty="0">
              <a:latin typeface="Roboto" panose="02000000000000000000" pitchFamily="2" charset="0"/>
            </a:endParaRPr>
          </a:p>
          <a:p>
            <a:r>
              <a:rPr lang="en-US" sz="3400" dirty="0">
                <a:latin typeface="Roboto" panose="02000000000000000000" pitchFamily="2" charset="0"/>
              </a:rPr>
              <a:t>Su</a:t>
            </a:r>
            <a:r>
              <a:rPr lang="en-US" sz="3400" dirty="0">
                <a:effectLst/>
                <a:latin typeface="Roboto" panose="02000000000000000000" pitchFamily="2" charset="0"/>
              </a:rPr>
              <a:t>pport for Public Access, Equity, and Inclusion</a:t>
            </a:r>
          </a:p>
          <a:p>
            <a:endParaRPr lang="en-US" sz="3400" dirty="0">
              <a:effectLst/>
              <a:latin typeface="Roboto" panose="02000000000000000000" pitchFamily="2" charset="0"/>
            </a:endParaRPr>
          </a:p>
          <a:p>
            <a:r>
              <a:rPr lang="en-US" sz="3400" dirty="0">
                <a:effectLst/>
                <a:latin typeface="Roboto" panose="02000000000000000000" pitchFamily="2" charset="0"/>
              </a:rPr>
              <a:t>Desire to Maintain or Expand Services and Programs</a:t>
            </a:r>
          </a:p>
          <a:p>
            <a:endParaRPr lang="en-US" sz="3400" dirty="0">
              <a:effectLst/>
              <a:latin typeface="Roboto" panose="02000000000000000000" pitchFamily="2" charset="0"/>
            </a:endParaRPr>
          </a:p>
          <a:p>
            <a:r>
              <a:rPr lang="en-US" sz="3400" dirty="0">
                <a:effectLst/>
                <a:latin typeface="Roboto" panose="02000000000000000000" pitchFamily="2" charset="0"/>
              </a:rPr>
              <a:t>Support for Library Staff and Living Wages</a:t>
            </a:r>
          </a:p>
          <a:p>
            <a:endParaRPr lang="en-US" sz="3400" dirty="0"/>
          </a:p>
        </p:txBody>
      </p:sp>
      <p:pic>
        <p:nvPicPr>
          <p:cNvPr id="8" name="Picture 7" descr="A blue background with white text and colorful bars&#10;&#10;Description automatically generated">
            <a:extLst>
              <a:ext uri="{FF2B5EF4-FFF2-40B4-BE49-F238E27FC236}">
                <a16:creationId xmlns:a16="http://schemas.microsoft.com/office/drawing/2014/main" id="{59039773-EF55-4C56-0F6C-C642B8975CE0}"/>
              </a:ext>
            </a:extLst>
          </p:cNvPr>
          <p:cNvPicPr>
            <a:picLocks noChangeAspect="1"/>
          </p:cNvPicPr>
          <p:nvPr/>
        </p:nvPicPr>
        <p:blipFill>
          <a:blip r:embed="rId3"/>
          <a:stretch>
            <a:fillRect/>
          </a:stretch>
        </p:blipFill>
        <p:spPr>
          <a:xfrm>
            <a:off x="11282082" y="6454603"/>
            <a:ext cx="909918" cy="403397"/>
          </a:xfrm>
          <a:prstGeom prst="rect">
            <a:avLst/>
          </a:prstGeom>
        </p:spPr>
      </p:pic>
      <p:sp>
        <p:nvSpPr>
          <p:cNvPr id="4" name="Slide Number Placeholder 5">
            <a:extLst>
              <a:ext uri="{FF2B5EF4-FFF2-40B4-BE49-F238E27FC236}">
                <a16:creationId xmlns:a16="http://schemas.microsoft.com/office/drawing/2014/main" id="{8758B262-3ABC-68C5-F2A2-7946DE80EAD1}"/>
              </a:ext>
            </a:extLst>
          </p:cNvPr>
          <p:cNvSpPr>
            <a:spLocks noGrp="1"/>
          </p:cNvSpPr>
          <p:nvPr>
            <p:ph type="sldNum" sz="quarter" idx="12"/>
          </p:nvPr>
        </p:nvSpPr>
        <p:spPr>
          <a:xfrm>
            <a:off x="10700691" y="6426359"/>
            <a:ext cx="588955" cy="503578"/>
          </a:xfrm>
        </p:spPr>
        <p:txBody>
          <a:bodyPr anchor="ctr"/>
          <a:lstStyle/>
          <a:p>
            <a:pPr algn="ctr"/>
            <a:fld id="{6D22F896-40B5-4ADD-8801-0D06FADFA095}" type="slidenum">
              <a:rPr lang="en-US" sz="1800" smtClean="0">
                <a:solidFill>
                  <a:srgbClr val="002060"/>
                </a:solidFill>
                <a:latin typeface="Roboto" panose="02000000000000000000" pitchFamily="2" charset="0"/>
                <a:ea typeface="Roboto" panose="02000000000000000000" pitchFamily="2" charset="0"/>
              </a:rPr>
              <a:pPr algn="ctr"/>
              <a:t>34</a:t>
            </a:fld>
            <a:endParaRPr lang="en-US" sz="1800" dirty="0">
              <a:solidFill>
                <a:srgbClr val="00206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5496132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EAB485-AA5F-9196-595C-B62D2B91E97D}"/>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18AF5456-D49E-C432-B0A6-546E59E091A0}"/>
              </a:ext>
            </a:extLst>
          </p:cNvPr>
          <p:cNvSpPr txBox="1"/>
          <p:nvPr/>
        </p:nvSpPr>
        <p:spPr>
          <a:xfrm>
            <a:off x="5418985" y="1513651"/>
            <a:ext cx="5946779" cy="4276036"/>
          </a:xfrm>
          <a:prstGeom prst="rect">
            <a:avLst/>
          </a:prstGeom>
        </p:spPr>
        <p:txBody>
          <a:bodyPr vert="horz" lIns="91440" tIns="45720" rIns="91440" bIns="45720" rtlCol="0" anchor="ctr">
            <a:noAutofit/>
          </a:bodyPr>
          <a:lstStyle/>
          <a:p>
            <a:pPr marL="285750" lvl="0" indent="-285750">
              <a:buFont typeface="Wingdings" pitchFamily="2" charset="2"/>
              <a:buChar char="§"/>
            </a:pPr>
            <a:endParaRPr lang="en-US" dirty="0"/>
          </a:p>
        </p:txBody>
      </p:sp>
      <p:sp>
        <p:nvSpPr>
          <p:cNvPr id="3" name="TextBox 2">
            <a:extLst>
              <a:ext uri="{FF2B5EF4-FFF2-40B4-BE49-F238E27FC236}">
                <a16:creationId xmlns:a16="http://schemas.microsoft.com/office/drawing/2014/main" id="{03B88BFB-62E3-E4DA-3414-5BECBAD6A933}"/>
              </a:ext>
            </a:extLst>
          </p:cNvPr>
          <p:cNvSpPr txBox="1"/>
          <p:nvPr/>
        </p:nvSpPr>
        <p:spPr>
          <a:xfrm>
            <a:off x="1033264" y="1977190"/>
            <a:ext cx="10703777" cy="3754874"/>
          </a:xfrm>
          <a:prstGeom prst="rect">
            <a:avLst/>
          </a:prstGeom>
          <a:noFill/>
        </p:spPr>
        <p:txBody>
          <a:bodyPr wrap="square" anchor="ctr">
            <a:spAutoFit/>
          </a:bodyPr>
          <a:lstStyle/>
          <a:p>
            <a:r>
              <a:rPr lang="en-US" sz="3400" dirty="0">
                <a:effectLst/>
                <a:latin typeface="Roboto" panose="02000000000000000000" pitchFamily="2" charset="0"/>
                <a:ea typeface="Roboto" panose="02000000000000000000" pitchFamily="2" charset="0"/>
              </a:rPr>
              <a:t>Concern About High Property Taxes</a:t>
            </a:r>
          </a:p>
          <a:p>
            <a:endParaRPr lang="en-US" sz="3400" dirty="0">
              <a:latin typeface="Roboto" panose="02000000000000000000" pitchFamily="2" charset="0"/>
              <a:ea typeface="Roboto" panose="02000000000000000000" pitchFamily="2" charset="0"/>
            </a:endParaRPr>
          </a:p>
          <a:p>
            <a:r>
              <a:rPr lang="en-US" sz="3400" dirty="0">
                <a:effectLst/>
                <a:latin typeface="Roboto" panose="02000000000000000000" pitchFamily="2" charset="0"/>
                <a:ea typeface="Roboto" panose="02000000000000000000" pitchFamily="2" charset="0"/>
              </a:rPr>
              <a:t>Frustration About the “Temporary” Tax Becoming Permanent</a:t>
            </a:r>
          </a:p>
          <a:p>
            <a:endParaRPr lang="en-US" sz="3400" dirty="0">
              <a:latin typeface="Roboto" panose="02000000000000000000" pitchFamily="2" charset="0"/>
              <a:ea typeface="Roboto" panose="02000000000000000000" pitchFamily="2" charset="0"/>
            </a:endParaRPr>
          </a:p>
          <a:p>
            <a:r>
              <a:rPr lang="en-US" sz="3400" dirty="0">
                <a:effectLst/>
                <a:latin typeface="Roboto" panose="02000000000000000000" pitchFamily="2" charset="0"/>
                <a:ea typeface="Roboto" panose="02000000000000000000" pitchFamily="2" charset="0"/>
              </a:rPr>
              <a:t>Lack of Transparency or Specifics in the Proposal</a:t>
            </a:r>
          </a:p>
          <a:p>
            <a:r>
              <a:rPr lang="en-US" sz="3400" dirty="0">
                <a:effectLst/>
                <a:latin typeface="Roboto" panose="02000000000000000000" pitchFamily="2" charset="0"/>
                <a:ea typeface="Roboto" panose="02000000000000000000" pitchFamily="2" charset="0"/>
              </a:rPr>
              <a:t> </a:t>
            </a:r>
            <a:endParaRPr lang="en-US" sz="3400" dirty="0">
              <a:latin typeface="Roboto" panose="02000000000000000000" pitchFamily="2" charset="0"/>
              <a:ea typeface="Roboto" panose="02000000000000000000" pitchFamily="2" charset="0"/>
            </a:endParaRPr>
          </a:p>
        </p:txBody>
      </p:sp>
      <p:sp>
        <p:nvSpPr>
          <p:cNvPr id="7" name="Footer Placeholder 2">
            <a:extLst>
              <a:ext uri="{FF2B5EF4-FFF2-40B4-BE49-F238E27FC236}">
                <a16:creationId xmlns:a16="http://schemas.microsoft.com/office/drawing/2014/main" id="{D2B907E0-32D5-B57E-9888-B8298BB9AD99}"/>
              </a:ext>
            </a:extLst>
          </p:cNvPr>
          <p:cNvSpPr>
            <a:spLocks noGrp="1"/>
          </p:cNvSpPr>
          <p:nvPr>
            <p:ph type="ftr" sz="quarter" idx="11"/>
          </p:nvPr>
        </p:nvSpPr>
        <p:spPr>
          <a:xfrm>
            <a:off x="3126582" y="6535271"/>
            <a:ext cx="5938836" cy="309201"/>
          </a:xfrm>
        </p:spPr>
        <p:txBody>
          <a:bodyPr/>
          <a:lstStyle/>
          <a:p>
            <a:pPr algn="ctr"/>
            <a:r>
              <a:rPr lang="en-US">
                <a:solidFill>
                  <a:schemeClr val="tx1">
                    <a:lumMod val="85000"/>
                    <a:lumOff val="15000"/>
                  </a:schemeClr>
                </a:solidFill>
                <a:latin typeface="Roboto" panose="02000000000000000000" pitchFamily="2" charset="0"/>
                <a:ea typeface="Roboto" panose="02000000000000000000" pitchFamily="2" charset="0"/>
              </a:rPr>
              <a:t>Basalt Regional Library District Ballot Measure Survey, March/April 2025, 478n, +/- 4.36% MoE</a:t>
            </a:r>
            <a:endParaRPr lang="en-US" dirty="0">
              <a:solidFill>
                <a:schemeClr val="tx1">
                  <a:lumMod val="85000"/>
                  <a:lumOff val="15000"/>
                </a:schemeClr>
              </a:solidFill>
              <a:latin typeface="Roboto" panose="02000000000000000000" pitchFamily="2" charset="0"/>
              <a:ea typeface="Roboto" panose="02000000000000000000" pitchFamily="2" charset="0"/>
            </a:endParaRPr>
          </a:p>
        </p:txBody>
      </p:sp>
      <p:pic>
        <p:nvPicPr>
          <p:cNvPr id="8" name="Picture 7" descr="A blue background with white text and colorful bars&#10;&#10;Description automatically generated">
            <a:extLst>
              <a:ext uri="{FF2B5EF4-FFF2-40B4-BE49-F238E27FC236}">
                <a16:creationId xmlns:a16="http://schemas.microsoft.com/office/drawing/2014/main" id="{B03F77E8-8F23-8654-E0E1-292E97DEC091}"/>
              </a:ext>
            </a:extLst>
          </p:cNvPr>
          <p:cNvPicPr>
            <a:picLocks noChangeAspect="1"/>
          </p:cNvPicPr>
          <p:nvPr/>
        </p:nvPicPr>
        <p:blipFill>
          <a:blip r:embed="rId3"/>
          <a:stretch>
            <a:fillRect/>
          </a:stretch>
        </p:blipFill>
        <p:spPr>
          <a:xfrm>
            <a:off x="11282082" y="6454603"/>
            <a:ext cx="909918" cy="403397"/>
          </a:xfrm>
          <a:prstGeom prst="rect">
            <a:avLst/>
          </a:prstGeom>
        </p:spPr>
      </p:pic>
      <p:sp>
        <p:nvSpPr>
          <p:cNvPr id="4" name="Slide Number Placeholder 5">
            <a:extLst>
              <a:ext uri="{FF2B5EF4-FFF2-40B4-BE49-F238E27FC236}">
                <a16:creationId xmlns:a16="http://schemas.microsoft.com/office/drawing/2014/main" id="{40FFDEC2-D4E5-8655-4878-6A0E7B7923D1}"/>
              </a:ext>
            </a:extLst>
          </p:cNvPr>
          <p:cNvSpPr>
            <a:spLocks noGrp="1"/>
          </p:cNvSpPr>
          <p:nvPr>
            <p:ph type="sldNum" sz="quarter" idx="12"/>
          </p:nvPr>
        </p:nvSpPr>
        <p:spPr>
          <a:xfrm>
            <a:off x="10700691" y="6426359"/>
            <a:ext cx="588955" cy="503578"/>
          </a:xfrm>
        </p:spPr>
        <p:txBody>
          <a:bodyPr anchor="ctr"/>
          <a:lstStyle/>
          <a:p>
            <a:pPr algn="ctr"/>
            <a:fld id="{6D22F896-40B5-4ADD-8801-0D06FADFA095}" type="slidenum">
              <a:rPr lang="en-US" sz="1800" smtClean="0">
                <a:solidFill>
                  <a:srgbClr val="002060"/>
                </a:solidFill>
                <a:latin typeface="Roboto" panose="02000000000000000000" pitchFamily="2" charset="0"/>
                <a:ea typeface="Roboto" panose="02000000000000000000" pitchFamily="2" charset="0"/>
              </a:rPr>
              <a:pPr algn="ctr"/>
              <a:t>35</a:t>
            </a:fld>
            <a:endParaRPr lang="en-US" sz="1800" dirty="0">
              <a:solidFill>
                <a:srgbClr val="002060"/>
              </a:solidFill>
              <a:latin typeface="Roboto" panose="02000000000000000000" pitchFamily="2" charset="0"/>
              <a:ea typeface="Roboto" panose="02000000000000000000" pitchFamily="2" charset="0"/>
            </a:endParaRPr>
          </a:p>
        </p:txBody>
      </p:sp>
      <p:pic>
        <p:nvPicPr>
          <p:cNvPr id="5" name="Picture 4" descr="A logo with text on it&#10;&#10;Description automatically generated">
            <a:extLst>
              <a:ext uri="{FF2B5EF4-FFF2-40B4-BE49-F238E27FC236}">
                <a16:creationId xmlns:a16="http://schemas.microsoft.com/office/drawing/2014/main" id="{4DC44CF9-ED1D-AD02-E58D-503FEDD29946}"/>
              </a:ext>
            </a:extLst>
          </p:cNvPr>
          <p:cNvPicPr>
            <a:picLocks noChangeAspect="1"/>
          </p:cNvPicPr>
          <p:nvPr/>
        </p:nvPicPr>
        <p:blipFill>
          <a:blip r:embed="rId4"/>
          <a:stretch>
            <a:fillRect/>
          </a:stretch>
        </p:blipFill>
        <p:spPr>
          <a:xfrm>
            <a:off x="-301" y="6457777"/>
            <a:ext cx="907496" cy="434020"/>
          </a:xfrm>
          <a:prstGeom prst="rect">
            <a:avLst/>
          </a:prstGeom>
        </p:spPr>
      </p:pic>
      <p:sp>
        <p:nvSpPr>
          <p:cNvPr id="2" name="TextBox 1">
            <a:extLst>
              <a:ext uri="{FF2B5EF4-FFF2-40B4-BE49-F238E27FC236}">
                <a16:creationId xmlns:a16="http://schemas.microsoft.com/office/drawing/2014/main" id="{B855C94F-6A54-07FC-E143-1D876DCC9467}"/>
              </a:ext>
            </a:extLst>
          </p:cNvPr>
          <p:cNvSpPr txBox="1"/>
          <p:nvPr/>
        </p:nvSpPr>
        <p:spPr>
          <a:xfrm>
            <a:off x="-301" y="253034"/>
            <a:ext cx="12192000" cy="1138773"/>
          </a:xfrm>
          <a:prstGeom prst="rect">
            <a:avLst/>
          </a:prstGeom>
          <a:noFill/>
        </p:spPr>
        <p:txBody>
          <a:bodyPr wrap="square" rtlCol="0">
            <a:spAutoFit/>
          </a:bodyPr>
          <a:lstStyle/>
          <a:p>
            <a:pPr algn="ctr"/>
            <a:r>
              <a:rPr lang="en-US" sz="4000" b="1" dirty="0">
                <a:effectLst/>
                <a:latin typeface="Roboto" panose="02000000000000000000" pitchFamily="2" charset="0"/>
              </a:rPr>
              <a:t>Basalt Library Verbatim Responses</a:t>
            </a:r>
          </a:p>
          <a:p>
            <a:pPr algn="ctr"/>
            <a:r>
              <a:rPr lang="en-US" sz="2800" i="1" dirty="0">
                <a:effectLst/>
                <a:latin typeface="Roboto" panose="02000000000000000000" pitchFamily="2" charset="0"/>
              </a:rPr>
              <a:t>Please describe why you would vote </a:t>
            </a:r>
            <a:r>
              <a:rPr lang="en-US" sz="2800" i="1" u="sng" dirty="0">
                <a:effectLst/>
                <a:latin typeface="Roboto" panose="02000000000000000000" pitchFamily="2" charset="0"/>
              </a:rPr>
              <a:t>no and reject</a:t>
            </a:r>
            <a:r>
              <a:rPr lang="en-US" sz="2800" i="1" dirty="0">
                <a:effectLst/>
                <a:latin typeface="Roboto" panose="02000000000000000000" pitchFamily="2" charset="0"/>
              </a:rPr>
              <a:t> this ballot measure. </a:t>
            </a:r>
          </a:p>
        </p:txBody>
      </p:sp>
    </p:spTree>
    <p:extLst>
      <p:ext uri="{BB962C8B-B14F-4D97-AF65-F5344CB8AC3E}">
        <p14:creationId xmlns:p14="http://schemas.microsoft.com/office/powerpoint/2010/main" val="32384864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DF433F-485A-E75B-7C47-809F33F35D4A}"/>
            </a:ext>
          </a:extLst>
        </p:cNvPr>
        <p:cNvGrpSpPr/>
        <p:nvPr/>
      </p:nvGrpSpPr>
      <p:grpSpPr>
        <a:xfrm>
          <a:off x="0" y="0"/>
          <a:ext cx="0" cy="0"/>
          <a:chOff x="0" y="0"/>
          <a:chExt cx="0" cy="0"/>
        </a:xfrm>
      </p:grpSpPr>
      <p:sp>
        <p:nvSpPr>
          <p:cNvPr id="2" name="Title 3">
            <a:extLst>
              <a:ext uri="{FF2B5EF4-FFF2-40B4-BE49-F238E27FC236}">
                <a16:creationId xmlns:a16="http://schemas.microsoft.com/office/drawing/2014/main" id="{1540AE25-9D98-198C-D460-05B2B0BAF9FE}"/>
              </a:ext>
            </a:extLst>
          </p:cNvPr>
          <p:cNvSpPr txBox="1">
            <a:spLocks/>
          </p:cNvSpPr>
          <p:nvPr/>
        </p:nvSpPr>
        <p:spPr>
          <a:xfrm>
            <a:off x="303068" y="223564"/>
            <a:ext cx="11585864" cy="1369760"/>
          </a:xfrm>
          <a:prstGeom prst="rect">
            <a:avLst/>
          </a:prstGeom>
        </p:spPr>
        <p:txBody>
          <a:bodyPr anchor="ctr">
            <a:noAutofit/>
          </a:bodyPr>
          <a:lstStyle>
            <a:lvl1pPr algn="ctr" defTabSz="426705" rtl="0" eaLnBrk="1" latinLnBrk="0" hangingPunct="1">
              <a:spcBef>
                <a:spcPct val="0"/>
              </a:spcBef>
              <a:buNone/>
              <a:defRPr sz="4107"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dirty="0">
                <a:solidFill>
                  <a:schemeClr val="tx1"/>
                </a:solidFill>
                <a:latin typeface="Roboto" panose="02000000000000000000" pitchFamily="2" charset="0"/>
                <a:ea typeface="Roboto" panose="02000000000000000000" pitchFamily="2" charset="0"/>
              </a:rPr>
              <a:t>Final Thoughts &amp; Questions Regarding the Survey?</a:t>
            </a:r>
          </a:p>
        </p:txBody>
      </p:sp>
      <p:pic>
        <p:nvPicPr>
          <p:cNvPr id="7" name="Picture 6" descr="A group of people raising their hands&#10;&#10;Description automatically generated">
            <a:extLst>
              <a:ext uri="{FF2B5EF4-FFF2-40B4-BE49-F238E27FC236}">
                <a16:creationId xmlns:a16="http://schemas.microsoft.com/office/drawing/2014/main" id="{6092F022-4474-3B20-5AE4-3F7A7B429149}"/>
              </a:ext>
            </a:extLst>
          </p:cNvPr>
          <p:cNvPicPr>
            <a:picLocks noChangeAspect="1"/>
          </p:cNvPicPr>
          <p:nvPr/>
        </p:nvPicPr>
        <p:blipFill>
          <a:blip r:embed="rId2"/>
          <a:stretch>
            <a:fillRect/>
          </a:stretch>
        </p:blipFill>
        <p:spPr>
          <a:xfrm>
            <a:off x="2601432" y="1871457"/>
            <a:ext cx="6989136" cy="4659424"/>
          </a:xfrm>
          <a:prstGeom prst="rect">
            <a:avLst/>
          </a:prstGeom>
          <a:solidFill>
            <a:srgbClr val="FFFFFF">
              <a:shade val="85000"/>
            </a:srgbClr>
          </a:solidFill>
          <a:ln w="381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descr="A blue background with white text and colorful graphics&#10;&#10;Description automatically generated">
            <a:extLst>
              <a:ext uri="{FF2B5EF4-FFF2-40B4-BE49-F238E27FC236}">
                <a16:creationId xmlns:a16="http://schemas.microsoft.com/office/drawing/2014/main" id="{B52E30FC-A346-6A1F-58FE-D801DBBA5A2D}"/>
              </a:ext>
            </a:extLst>
          </p:cNvPr>
          <p:cNvPicPr>
            <a:picLocks noChangeAspect="1"/>
          </p:cNvPicPr>
          <p:nvPr/>
        </p:nvPicPr>
        <p:blipFill>
          <a:blip r:embed="rId3"/>
          <a:stretch>
            <a:fillRect/>
          </a:stretch>
        </p:blipFill>
        <p:spPr>
          <a:xfrm>
            <a:off x="11420856" y="6290598"/>
            <a:ext cx="782922" cy="563704"/>
          </a:xfrm>
          <a:prstGeom prst="rect">
            <a:avLst/>
          </a:prstGeom>
        </p:spPr>
      </p:pic>
      <p:sp>
        <p:nvSpPr>
          <p:cNvPr id="6" name="Slide Number Placeholder 12">
            <a:extLst>
              <a:ext uri="{FF2B5EF4-FFF2-40B4-BE49-F238E27FC236}">
                <a16:creationId xmlns:a16="http://schemas.microsoft.com/office/drawing/2014/main" id="{FFAD7A28-FA4D-C080-DAC1-5CAA3DECAD36}"/>
              </a:ext>
            </a:extLst>
          </p:cNvPr>
          <p:cNvSpPr txBox="1">
            <a:spLocks/>
          </p:cNvSpPr>
          <p:nvPr/>
        </p:nvSpPr>
        <p:spPr>
          <a:xfrm>
            <a:off x="10831072" y="6530881"/>
            <a:ext cx="467170" cy="309201"/>
          </a:xfrm>
          <a:prstGeom prst="rect">
            <a:avLst/>
          </a:prstGeom>
          <a:noFill/>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6D22F896-40B5-4ADD-8801-0D06FADFA095}" type="slidenum">
              <a:rPr lang="en-US" sz="1400" smtClean="0">
                <a:solidFill>
                  <a:srgbClr val="002060"/>
                </a:solidFill>
                <a:latin typeface="Roboto" panose="02000000000000000000" pitchFamily="2" charset="0"/>
                <a:ea typeface="Roboto" panose="02000000000000000000" pitchFamily="2" charset="0"/>
              </a:rPr>
              <a:pPr algn="ctr"/>
              <a:t>36</a:t>
            </a:fld>
            <a:endParaRPr lang="en-US" sz="1400" dirty="0">
              <a:solidFill>
                <a:srgbClr val="00206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5292707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1494A22-6382-1E5D-F7C2-0F3A3CA97AF0}"/>
            </a:ext>
          </a:extLst>
        </p:cNvPr>
        <p:cNvGrpSpPr/>
        <p:nvPr/>
      </p:nvGrpSpPr>
      <p:grpSpPr>
        <a:xfrm>
          <a:off x="0" y="0"/>
          <a:ext cx="0" cy="0"/>
          <a:chOff x="0" y="0"/>
          <a:chExt cx="0" cy="0"/>
        </a:xfrm>
      </p:grpSpPr>
      <p:sp>
        <p:nvSpPr>
          <p:cNvPr id="31" name="Rectangle 17">
            <a:extLst>
              <a:ext uri="{FF2B5EF4-FFF2-40B4-BE49-F238E27FC236}">
                <a16:creationId xmlns:a16="http://schemas.microsoft.com/office/drawing/2014/main" id="{E35A2C1D-10EC-42FB-9BF0-7A4FDEC34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32" name="Picture 19">
            <a:extLst>
              <a:ext uri="{FF2B5EF4-FFF2-40B4-BE49-F238E27FC236}">
                <a16:creationId xmlns:a16="http://schemas.microsoft.com/office/drawing/2014/main" id="{04496050-676A-D2ED-7F10-1C7AC7ECD94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cstate="hqprint">
            <a:extLst>
              <a:ext uri="{28A0092B-C50C-407E-A947-70E740481C1C}">
                <a14:useLocalDpi xmlns:a14="http://schemas.microsoft.com/office/drawing/2010/main"/>
              </a:ext>
            </a:extLst>
          </a:blip>
          <a:srcRect b="-1562"/>
          <a:stretch/>
        </p:blipFill>
        <p:spPr bwMode="black">
          <a:xfrm>
            <a:off x="0" y="6126480"/>
            <a:ext cx="12192000" cy="742950"/>
          </a:xfrm>
          <a:prstGeom prst="rect">
            <a:avLst/>
          </a:prstGeom>
        </p:spPr>
      </p:pic>
      <p:cxnSp>
        <p:nvCxnSpPr>
          <p:cNvPr id="33" name="Straight Connector 21">
            <a:extLst>
              <a:ext uri="{FF2B5EF4-FFF2-40B4-BE49-F238E27FC236}">
                <a16:creationId xmlns:a16="http://schemas.microsoft.com/office/drawing/2014/main" id="{73A82490-C524-CB30-18CC-6A1AE9E707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34" name="Straight Connector 23">
            <a:extLst>
              <a:ext uri="{FF2B5EF4-FFF2-40B4-BE49-F238E27FC236}">
                <a16:creationId xmlns:a16="http://schemas.microsoft.com/office/drawing/2014/main" id="{E30FF210-D656-7B0E-FB66-1D914539C8A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35" name="Rectangle 25">
            <a:extLst>
              <a:ext uri="{FF2B5EF4-FFF2-40B4-BE49-F238E27FC236}">
                <a16:creationId xmlns:a16="http://schemas.microsoft.com/office/drawing/2014/main" id="{BC1BE5AA-F98F-FACB-1EC6-C3E7D558AE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27">
            <a:extLst>
              <a:ext uri="{FF2B5EF4-FFF2-40B4-BE49-F238E27FC236}">
                <a16:creationId xmlns:a16="http://schemas.microsoft.com/office/drawing/2014/main" id="{F1C9021E-DCD9-1C3A-4811-7A0524DB2C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3993" y="0"/>
            <a:ext cx="7538007" cy="6858000"/>
          </a:xfrm>
          <a:prstGeom prst="rect">
            <a:avLst/>
          </a:prstGeom>
          <a:solidFill>
            <a:schemeClr val="tx2"/>
          </a:solidFill>
          <a:ln w="6350">
            <a:noFill/>
          </a:ln>
          <a:effectLst/>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78F060DE-ECAC-C432-305B-C882CB7F3B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3787" y="0"/>
            <a:ext cx="164592" cy="6858000"/>
          </a:xfrm>
          <a:prstGeom prst="rect">
            <a:avLst/>
          </a:prstGeom>
          <a:solidFill>
            <a:schemeClr val="accent2"/>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pic>
        <p:nvPicPr>
          <p:cNvPr id="5" name="Picture 4" descr="A blue background with white text and colorful graphics&#10;&#10;Description automatically generated">
            <a:extLst>
              <a:ext uri="{FF2B5EF4-FFF2-40B4-BE49-F238E27FC236}">
                <a16:creationId xmlns:a16="http://schemas.microsoft.com/office/drawing/2014/main" id="{90B5A3DE-5977-37EE-D7FC-EEE1616AB77A}"/>
              </a:ext>
            </a:extLst>
          </p:cNvPr>
          <p:cNvPicPr>
            <a:picLocks noChangeAspect="1"/>
          </p:cNvPicPr>
          <p:nvPr/>
        </p:nvPicPr>
        <p:blipFill>
          <a:blip r:embed="rId3"/>
          <a:stretch>
            <a:fillRect/>
          </a:stretch>
        </p:blipFill>
        <p:spPr>
          <a:xfrm>
            <a:off x="11430864" y="6297804"/>
            <a:ext cx="772914" cy="556498"/>
          </a:xfrm>
          <a:prstGeom prst="rect">
            <a:avLst/>
          </a:prstGeom>
        </p:spPr>
      </p:pic>
      <p:sp>
        <p:nvSpPr>
          <p:cNvPr id="8" name="Slide Number Placeholder 12">
            <a:extLst>
              <a:ext uri="{FF2B5EF4-FFF2-40B4-BE49-F238E27FC236}">
                <a16:creationId xmlns:a16="http://schemas.microsoft.com/office/drawing/2014/main" id="{D87C35E4-B49E-195B-74EA-EF8DF8A4FC95}"/>
              </a:ext>
            </a:extLst>
          </p:cNvPr>
          <p:cNvSpPr txBox="1">
            <a:spLocks/>
          </p:cNvSpPr>
          <p:nvPr/>
        </p:nvSpPr>
        <p:spPr>
          <a:xfrm>
            <a:off x="10831072" y="6520607"/>
            <a:ext cx="467170" cy="309201"/>
          </a:xfrm>
          <a:prstGeom prst="rect">
            <a:avLst/>
          </a:prstGeom>
          <a:noFill/>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6D22F896-40B5-4ADD-8801-0D06FADFA095}" type="slidenum">
              <a:rPr lang="en-US" sz="1400" smtClean="0">
                <a:solidFill>
                  <a:schemeClr val="bg1"/>
                </a:solidFill>
                <a:latin typeface="Roboto" panose="02000000000000000000" pitchFamily="2" charset="0"/>
                <a:ea typeface="Roboto" panose="02000000000000000000" pitchFamily="2" charset="0"/>
              </a:rPr>
              <a:pPr algn="ctr"/>
              <a:t>37</a:t>
            </a:fld>
            <a:endParaRPr lang="en-US" sz="1400" dirty="0">
              <a:solidFill>
                <a:schemeClr val="bg1"/>
              </a:solidFill>
              <a:latin typeface="Roboto" panose="02000000000000000000" pitchFamily="2" charset="0"/>
              <a:ea typeface="Roboto" panose="02000000000000000000" pitchFamily="2" charset="0"/>
            </a:endParaRPr>
          </a:p>
        </p:txBody>
      </p:sp>
      <p:sp>
        <p:nvSpPr>
          <p:cNvPr id="3" name="TextBox 2">
            <a:extLst>
              <a:ext uri="{FF2B5EF4-FFF2-40B4-BE49-F238E27FC236}">
                <a16:creationId xmlns:a16="http://schemas.microsoft.com/office/drawing/2014/main" id="{0DBCA3CF-9F4E-D7E7-E0F8-9F40F8002C13}"/>
              </a:ext>
            </a:extLst>
          </p:cNvPr>
          <p:cNvSpPr txBox="1"/>
          <p:nvPr/>
        </p:nvSpPr>
        <p:spPr>
          <a:xfrm>
            <a:off x="4964173" y="805197"/>
            <a:ext cx="6917646" cy="4929090"/>
          </a:xfrm>
          <a:prstGeom prst="rect">
            <a:avLst/>
          </a:prstGeom>
        </p:spPr>
        <p:txBody>
          <a:bodyPr vert="horz" lIns="91440" tIns="45720" rIns="91440" bIns="45720" rtlCol="0" anchor="ctr">
            <a:normAutofit/>
          </a:bodyPr>
          <a:lstStyle/>
          <a:p>
            <a:pPr algn="ctr">
              <a:spcBef>
                <a:spcPct val="0"/>
              </a:spcBef>
            </a:pPr>
            <a:r>
              <a:rPr lang="en-US" sz="4400" dirty="0">
                <a:ln w="3175" cmpd="sng">
                  <a:noFill/>
                </a:ln>
                <a:solidFill>
                  <a:schemeClr val="bg1"/>
                </a:solidFill>
                <a:latin typeface="Roboto" panose="02000000000000000000" pitchFamily="2" charset="0"/>
                <a:ea typeface="Roboto" panose="02000000000000000000" pitchFamily="2" charset="0"/>
                <a:cs typeface="+mj-cs"/>
              </a:rPr>
              <a:t>Community Engagement Efforts &amp; Initiatives</a:t>
            </a:r>
          </a:p>
          <a:p>
            <a:pPr algn="ctr">
              <a:spcBef>
                <a:spcPct val="0"/>
              </a:spcBef>
            </a:pPr>
            <a:endParaRPr lang="en-US" dirty="0">
              <a:ln w="3175" cmpd="sng">
                <a:noFill/>
              </a:ln>
              <a:solidFill>
                <a:schemeClr val="bg1"/>
              </a:solidFill>
              <a:latin typeface="Roboto" panose="02000000000000000000" pitchFamily="2" charset="0"/>
              <a:ea typeface="Roboto" panose="02000000000000000000" pitchFamily="2" charset="0"/>
              <a:cs typeface="+mj-cs"/>
            </a:endParaRPr>
          </a:p>
          <a:p>
            <a:pPr marL="917575" indent="-454025">
              <a:spcBef>
                <a:spcPct val="0"/>
              </a:spcBef>
              <a:buSzPct val="70000"/>
              <a:buFont typeface="Wingdings" pitchFamily="2" charset="2"/>
              <a:buChar char="Ø"/>
            </a:pPr>
            <a:r>
              <a:rPr lang="en-US" sz="3200" dirty="0">
                <a:ln w="3175" cmpd="sng">
                  <a:noFill/>
                </a:ln>
                <a:solidFill>
                  <a:schemeClr val="bg1"/>
                </a:solidFill>
                <a:latin typeface="Roboto" panose="02000000000000000000" pitchFamily="2" charset="0"/>
                <a:ea typeface="Roboto" panose="02000000000000000000" pitchFamily="2" charset="0"/>
                <a:cs typeface="+mj-cs"/>
              </a:rPr>
              <a:t>Interest-holder Conversations</a:t>
            </a:r>
          </a:p>
          <a:p>
            <a:pPr marL="917575" indent="-454025">
              <a:spcBef>
                <a:spcPct val="0"/>
              </a:spcBef>
              <a:buSzPct val="70000"/>
              <a:buFont typeface="Wingdings" pitchFamily="2" charset="2"/>
              <a:buChar char="Ø"/>
            </a:pPr>
            <a:r>
              <a:rPr lang="en-US" sz="3200" dirty="0">
                <a:ln w="3175" cmpd="sng">
                  <a:noFill/>
                </a:ln>
                <a:solidFill>
                  <a:schemeClr val="bg1"/>
                </a:solidFill>
                <a:latin typeface="Roboto" panose="02000000000000000000" pitchFamily="2" charset="0"/>
                <a:ea typeface="Roboto" panose="02000000000000000000" pitchFamily="2" charset="0"/>
                <a:cs typeface="+mj-cs"/>
              </a:rPr>
              <a:t>Digital Advertising</a:t>
            </a:r>
          </a:p>
          <a:p>
            <a:pPr marL="917575" indent="-454025">
              <a:spcBef>
                <a:spcPct val="0"/>
              </a:spcBef>
              <a:buSzPct val="70000"/>
              <a:buFont typeface="Wingdings" pitchFamily="2" charset="2"/>
              <a:buChar char="Ø"/>
            </a:pPr>
            <a:r>
              <a:rPr lang="en-US" sz="3200" dirty="0">
                <a:ln w="3175" cmpd="sng">
                  <a:noFill/>
                </a:ln>
                <a:solidFill>
                  <a:schemeClr val="bg1"/>
                </a:solidFill>
                <a:latin typeface="Roboto" panose="02000000000000000000" pitchFamily="2" charset="0"/>
                <a:ea typeface="Roboto" panose="02000000000000000000" pitchFamily="2" charset="0"/>
                <a:cs typeface="+mj-cs"/>
              </a:rPr>
              <a:t>Library Website</a:t>
            </a:r>
          </a:p>
          <a:p>
            <a:pPr marL="917575" indent="-454025">
              <a:spcBef>
                <a:spcPct val="0"/>
              </a:spcBef>
              <a:buSzPct val="70000"/>
              <a:buFont typeface="Wingdings" pitchFamily="2" charset="2"/>
              <a:buChar char="Ø"/>
            </a:pPr>
            <a:r>
              <a:rPr lang="en-US" sz="3200" dirty="0">
                <a:ln w="3175" cmpd="sng">
                  <a:noFill/>
                </a:ln>
                <a:solidFill>
                  <a:schemeClr val="bg1"/>
                </a:solidFill>
                <a:latin typeface="Roboto" panose="02000000000000000000" pitchFamily="2" charset="0"/>
                <a:ea typeface="Roboto" panose="02000000000000000000" pitchFamily="2" charset="0"/>
                <a:cs typeface="+mj-cs"/>
              </a:rPr>
              <a:t>Ballot Information Flyer</a:t>
            </a:r>
          </a:p>
          <a:p>
            <a:pPr marL="917575" indent="-454025">
              <a:spcBef>
                <a:spcPct val="0"/>
              </a:spcBef>
              <a:buSzPct val="70000"/>
              <a:buFont typeface="Wingdings" pitchFamily="2" charset="2"/>
              <a:buChar char="Ø"/>
            </a:pPr>
            <a:r>
              <a:rPr lang="en-US" sz="3200" dirty="0">
                <a:ln w="3175" cmpd="sng">
                  <a:noFill/>
                </a:ln>
                <a:solidFill>
                  <a:schemeClr val="bg1"/>
                </a:solidFill>
                <a:latin typeface="Roboto" panose="02000000000000000000" pitchFamily="2" charset="0"/>
                <a:ea typeface="Roboto" panose="02000000000000000000" pitchFamily="2" charset="0"/>
                <a:cs typeface="+mj-cs"/>
              </a:rPr>
              <a:t>TABOR Notice</a:t>
            </a:r>
          </a:p>
          <a:p>
            <a:pPr marL="571500" indent="-571500">
              <a:spcBef>
                <a:spcPct val="0"/>
              </a:spcBef>
              <a:buFont typeface="Wingdings" pitchFamily="2" charset="2"/>
              <a:buChar char="Ø"/>
            </a:pPr>
            <a:endParaRPr lang="en-US" sz="3200" dirty="0">
              <a:ln w="3175" cmpd="sng">
                <a:noFill/>
              </a:ln>
              <a:solidFill>
                <a:schemeClr val="bg1"/>
              </a:solidFill>
              <a:latin typeface="Roboto" panose="02000000000000000000" pitchFamily="2" charset="0"/>
              <a:ea typeface="Roboto" panose="02000000000000000000" pitchFamily="2" charset="0"/>
              <a:cs typeface="+mj-cs"/>
            </a:endParaRPr>
          </a:p>
        </p:txBody>
      </p:sp>
      <p:sp>
        <p:nvSpPr>
          <p:cNvPr id="4" name="Title 3">
            <a:extLst>
              <a:ext uri="{FF2B5EF4-FFF2-40B4-BE49-F238E27FC236}">
                <a16:creationId xmlns:a16="http://schemas.microsoft.com/office/drawing/2014/main" id="{214C2A54-92F0-123B-80A3-012F24FDCE46}"/>
              </a:ext>
            </a:extLst>
          </p:cNvPr>
          <p:cNvSpPr txBox="1">
            <a:spLocks/>
          </p:cNvSpPr>
          <p:nvPr/>
        </p:nvSpPr>
        <p:spPr>
          <a:xfrm>
            <a:off x="298670" y="225530"/>
            <a:ext cx="4056449" cy="3415505"/>
          </a:xfrm>
          <a:prstGeom prst="rect">
            <a:avLst/>
          </a:prstGeom>
        </p:spPr>
        <p:txBody>
          <a:bodyPr anchor="ctr">
            <a:noAutofit/>
          </a:bodyPr>
          <a:lstStyle>
            <a:lvl1pPr algn="ctr" defTabSz="426705" rtl="0" eaLnBrk="1" latinLnBrk="0" hangingPunct="1">
              <a:spcBef>
                <a:spcPct val="0"/>
              </a:spcBef>
              <a:buNone/>
              <a:defRPr sz="4107"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dirty="0">
                <a:solidFill>
                  <a:schemeClr val="tx1"/>
                </a:solidFill>
                <a:latin typeface="Roboto" panose="02000000000000000000" pitchFamily="2" charset="0"/>
                <a:ea typeface="Roboto" panose="02000000000000000000" pitchFamily="2" charset="0"/>
              </a:rPr>
              <a:t>Community Engagement Phase</a:t>
            </a:r>
          </a:p>
          <a:p>
            <a:r>
              <a:rPr lang="en-US" sz="4000" dirty="0">
                <a:solidFill>
                  <a:schemeClr val="tx1"/>
                </a:solidFill>
                <a:latin typeface="Roboto" panose="02000000000000000000" pitchFamily="2" charset="0"/>
                <a:ea typeface="Roboto" panose="02000000000000000000" pitchFamily="2" charset="0"/>
              </a:rPr>
              <a:t>(library led)</a:t>
            </a:r>
          </a:p>
        </p:txBody>
      </p:sp>
      <p:pic>
        <p:nvPicPr>
          <p:cNvPr id="2" name="Picture 1" descr="A hand putting a ballot into a box&#10;&#10;Description automatically generated">
            <a:extLst>
              <a:ext uri="{FF2B5EF4-FFF2-40B4-BE49-F238E27FC236}">
                <a16:creationId xmlns:a16="http://schemas.microsoft.com/office/drawing/2014/main" id="{82122110-B1CF-0288-95C3-FD97067FA495}"/>
              </a:ext>
            </a:extLst>
          </p:cNvPr>
          <p:cNvPicPr>
            <a:picLocks noChangeAspect="1"/>
          </p:cNvPicPr>
          <p:nvPr/>
        </p:nvPicPr>
        <p:blipFill>
          <a:blip r:embed="rId4"/>
          <a:stretch>
            <a:fillRect/>
          </a:stretch>
        </p:blipFill>
        <p:spPr>
          <a:xfrm>
            <a:off x="430749" y="3641035"/>
            <a:ext cx="3792292" cy="2571174"/>
          </a:xfrm>
          <a:prstGeom prst="rect">
            <a:avLst/>
          </a:prstGeom>
          <a:solidFill>
            <a:srgbClr val="FFFFFF">
              <a:shade val="85000"/>
            </a:srgbClr>
          </a:solidFill>
          <a:ln w="285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4740958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44B3660-86BD-A06B-2DC1-D391E6461B4B}"/>
            </a:ext>
          </a:extLst>
        </p:cNvPr>
        <p:cNvGrpSpPr/>
        <p:nvPr/>
      </p:nvGrpSpPr>
      <p:grpSpPr>
        <a:xfrm>
          <a:off x="0" y="0"/>
          <a:ext cx="0" cy="0"/>
          <a:chOff x="0" y="0"/>
          <a:chExt cx="0" cy="0"/>
        </a:xfrm>
      </p:grpSpPr>
      <p:sp>
        <p:nvSpPr>
          <p:cNvPr id="31" name="Rectangle 17">
            <a:extLst>
              <a:ext uri="{FF2B5EF4-FFF2-40B4-BE49-F238E27FC236}">
                <a16:creationId xmlns:a16="http://schemas.microsoft.com/office/drawing/2014/main" id="{8707887B-E031-1963-2AF6-B63F4BB51C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32" name="Picture 19">
            <a:extLst>
              <a:ext uri="{FF2B5EF4-FFF2-40B4-BE49-F238E27FC236}">
                <a16:creationId xmlns:a16="http://schemas.microsoft.com/office/drawing/2014/main" id="{299F1FB5-DCF9-56E5-121F-491B1A66E71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cstate="hqprint">
            <a:extLst>
              <a:ext uri="{28A0092B-C50C-407E-A947-70E740481C1C}">
                <a14:useLocalDpi xmlns:a14="http://schemas.microsoft.com/office/drawing/2010/main"/>
              </a:ext>
            </a:extLst>
          </a:blip>
          <a:srcRect b="-1562"/>
          <a:stretch/>
        </p:blipFill>
        <p:spPr bwMode="black">
          <a:xfrm>
            <a:off x="0" y="6126480"/>
            <a:ext cx="12192000" cy="742950"/>
          </a:xfrm>
          <a:prstGeom prst="rect">
            <a:avLst/>
          </a:prstGeom>
        </p:spPr>
      </p:pic>
      <p:cxnSp>
        <p:nvCxnSpPr>
          <p:cNvPr id="33" name="Straight Connector 21">
            <a:extLst>
              <a:ext uri="{FF2B5EF4-FFF2-40B4-BE49-F238E27FC236}">
                <a16:creationId xmlns:a16="http://schemas.microsoft.com/office/drawing/2014/main" id="{F8FFEE53-4789-E68C-47A7-4FFF23BC803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34" name="Straight Connector 23">
            <a:extLst>
              <a:ext uri="{FF2B5EF4-FFF2-40B4-BE49-F238E27FC236}">
                <a16:creationId xmlns:a16="http://schemas.microsoft.com/office/drawing/2014/main" id="{3E6A4705-E71E-492C-6BFA-4A66D5F967E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35" name="Rectangle 25">
            <a:extLst>
              <a:ext uri="{FF2B5EF4-FFF2-40B4-BE49-F238E27FC236}">
                <a16:creationId xmlns:a16="http://schemas.microsoft.com/office/drawing/2014/main" id="{7484E492-4B6A-52B0-9B65-896BD9B80B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27">
            <a:extLst>
              <a:ext uri="{FF2B5EF4-FFF2-40B4-BE49-F238E27FC236}">
                <a16:creationId xmlns:a16="http://schemas.microsoft.com/office/drawing/2014/main" id="{82C173B8-A997-9367-BFE2-4C7BCE9C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3993" y="0"/>
            <a:ext cx="7538007" cy="6858000"/>
          </a:xfrm>
          <a:prstGeom prst="rect">
            <a:avLst/>
          </a:prstGeom>
          <a:solidFill>
            <a:schemeClr val="tx2"/>
          </a:solidFill>
          <a:ln w="6350">
            <a:noFill/>
          </a:ln>
          <a:effectLst/>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8323A68B-86A1-7DF9-EAC6-A416D23AF6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3787" y="0"/>
            <a:ext cx="164592" cy="6858000"/>
          </a:xfrm>
          <a:prstGeom prst="rect">
            <a:avLst/>
          </a:prstGeom>
          <a:solidFill>
            <a:schemeClr val="accent2"/>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pic>
        <p:nvPicPr>
          <p:cNvPr id="5" name="Picture 4" descr="A blue background with white text and colorful graphics&#10;&#10;Description automatically generated">
            <a:extLst>
              <a:ext uri="{FF2B5EF4-FFF2-40B4-BE49-F238E27FC236}">
                <a16:creationId xmlns:a16="http://schemas.microsoft.com/office/drawing/2014/main" id="{27AFE5EA-06AF-0079-2FC4-10A687C10765}"/>
              </a:ext>
            </a:extLst>
          </p:cNvPr>
          <p:cNvPicPr>
            <a:picLocks noChangeAspect="1"/>
          </p:cNvPicPr>
          <p:nvPr/>
        </p:nvPicPr>
        <p:blipFill>
          <a:blip r:embed="rId3"/>
          <a:stretch>
            <a:fillRect/>
          </a:stretch>
        </p:blipFill>
        <p:spPr>
          <a:xfrm>
            <a:off x="11430864" y="6297804"/>
            <a:ext cx="772914" cy="556498"/>
          </a:xfrm>
          <a:prstGeom prst="rect">
            <a:avLst/>
          </a:prstGeom>
        </p:spPr>
      </p:pic>
      <p:sp>
        <p:nvSpPr>
          <p:cNvPr id="8" name="Slide Number Placeholder 12">
            <a:extLst>
              <a:ext uri="{FF2B5EF4-FFF2-40B4-BE49-F238E27FC236}">
                <a16:creationId xmlns:a16="http://schemas.microsoft.com/office/drawing/2014/main" id="{2FF9D0AA-8E3E-08B7-21C9-32C58028FBE5}"/>
              </a:ext>
            </a:extLst>
          </p:cNvPr>
          <p:cNvSpPr txBox="1">
            <a:spLocks/>
          </p:cNvSpPr>
          <p:nvPr/>
        </p:nvSpPr>
        <p:spPr>
          <a:xfrm>
            <a:off x="10831072" y="6520607"/>
            <a:ext cx="467170" cy="309201"/>
          </a:xfrm>
          <a:prstGeom prst="rect">
            <a:avLst/>
          </a:prstGeom>
          <a:noFill/>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6D22F896-40B5-4ADD-8801-0D06FADFA095}" type="slidenum">
              <a:rPr lang="en-US" sz="1400" smtClean="0">
                <a:solidFill>
                  <a:schemeClr val="bg1"/>
                </a:solidFill>
                <a:latin typeface="Roboto" panose="02000000000000000000" pitchFamily="2" charset="0"/>
                <a:ea typeface="Roboto" panose="02000000000000000000" pitchFamily="2" charset="0"/>
              </a:rPr>
              <a:pPr algn="ctr"/>
              <a:t>38</a:t>
            </a:fld>
            <a:endParaRPr lang="en-US" sz="1400" dirty="0">
              <a:solidFill>
                <a:schemeClr val="bg1"/>
              </a:solidFill>
              <a:latin typeface="Roboto" panose="02000000000000000000" pitchFamily="2" charset="0"/>
              <a:ea typeface="Roboto" panose="02000000000000000000" pitchFamily="2" charset="0"/>
            </a:endParaRPr>
          </a:p>
        </p:txBody>
      </p:sp>
      <p:sp>
        <p:nvSpPr>
          <p:cNvPr id="3" name="TextBox 2">
            <a:extLst>
              <a:ext uri="{FF2B5EF4-FFF2-40B4-BE49-F238E27FC236}">
                <a16:creationId xmlns:a16="http://schemas.microsoft.com/office/drawing/2014/main" id="{A6ED213A-CD1A-B081-CDE5-F6EA17F02E6F}"/>
              </a:ext>
            </a:extLst>
          </p:cNvPr>
          <p:cNvSpPr txBox="1"/>
          <p:nvPr/>
        </p:nvSpPr>
        <p:spPr>
          <a:xfrm>
            <a:off x="5348980" y="886748"/>
            <a:ext cx="6411191" cy="4929090"/>
          </a:xfrm>
          <a:prstGeom prst="rect">
            <a:avLst/>
          </a:prstGeom>
        </p:spPr>
        <p:txBody>
          <a:bodyPr vert="horz" lIns="91440" tIns="45720" rIns="91440" bIns="45720" rtlCol="0" anchor="ctr">
            <a:normAutofit/>
          </a:bodyPr>
          <a:lstStyle/>
          <a:p>
            <a:pPr algn="ctr">
              <a:spcBef>
                <a:spcPct val="0"/>
              </a:spcBef>
            </a:pPr>
            <a:r>
              <a:rPr lang="en-US" sz="4400" dirty="0">
                <a:ln w="3175" cmpd="sng">
                  <a:noFill/>
                </a:ln>
                <a:solidFill>
                  <a:schemeClr val="bg1"/>
                </a:solidFill>
                <a:latin typeface="Roboto" panose="02000000000000000000" pitchFamily="2" charset="0"/>
                <a:ea typeface="Roboto" panose="02000000000000000000" pitchFamily="2" charset="0"/>
                <a:cs typeface="+mj-cs"/>
              </a:rPr>
              <a:t>Community Engagement Efforts &amp; Initiatives</a:t>
            </a:r>
          </a:p>
          <a:p>
            <a:pPr algn="ctr">
              <a:spcBef>
                <a:spcPct val="0"/>
              </a:spcBef>
            </a:pPr>
            <a:endParaRPr lang="en-US" dirty="0">
              <a:ln w="3175" cmpd="sng">
                <a:noFill/>
              </a:ln>
              <a:solidFill>
                <a:schemeClr val="bg1"/>
              </a:solidFill>
              <a:latin typeface="Roboto" panose="02000000000000000000" pitchFamily="2" charset="0"/>
              <a:ea typeface="Roboto" panose="02000000000000000000" pitchFamily="2" charset="0"/>
              <a:cs typeface="+mj-cs"/>
            </a:endParaRPr>
          </a:p>
          <a:p>
            <a:pPr marL="917575" indent="-454025">
              <a:spcBef>
                <a:spcPct val="0"/>
              </a:spcBef>
              <a:buSzPct val="70000"/>
              <a:buFont typeface="Wingdings" pitchFamily="2" charset="2"/>
              <a:buChar char="Ø"/>
            </a:pPr>
            <a:r>
              <a:rPr lang="en-US" sz="3800" dirty="0">
                <a:ln w="3175" cmpd="sng">
                  <a:noFill/>
                </a:ln>
                <a:solidFill>
                  <a:schemeClr val="bg1"/>
                </a:solidFill>
                <a:latin typeface="Roboto" panose="02000000000000000000" pitchFamily="2" charset="0"/>
                <a:ea typeface="Roboto" panose="02000000000000000000" pitchFamily="2" charset="0"/>
                <a:cs typeface="+mj-cs"/>
              </a:rPr>
              <a:t>Yard Signs</a:t>
            </a:r>
          </a:p>
          <a:p>
            <a:pPr marL="917575" indent="-454025">
              <a:spcBef>
                <a:spcPct val="0"/>
              </a:spcBef>
              <a:buSzPct val="70000"/>
              <a:buFont typeface="Wingdings" pitchFamily="2" charset="2"/>
              <a:buChar char="Ø"/>
            </a:pPr>
            <a:r>
              <a:rPr lang="en-US" sz="3800" dirty="0">
                <a:ln w="3175" cmpd="sng">
                  <a:noFill/>
                </a:ln>
                <a:solidFill>
                  <a:schemeClr val="bg1"/>
                </a:solidFill>
                <a:latin typeface="Roboto" panose="02000000000000000000" pitchFamily="2" charset="0"/>
                <a:ea typeface="Roboto" panose="02000000000000000000" pitchFamily="2" charset="0"/>
                <a:cs typeface="+mj-cs"/>
              </a:rPr>
              <a:t>Doorknob Hangers</a:t>
            </a:r>
          </a:p>
          <a:p>
            <a:pPr marL="917575" indent="-454025">
              <a:spcBef>
                <a:spcPct val="0"/>
              </a:spcBef>
              <a:buSzPct val="70000"/>
              <a:buFont typeface="Wingdings" pitchFamily="2" charset="2"/>
              <a:buChar char="Ø"/>
            </a:pPr>
            <a:r>
              <a:rPr lang="en-US" sz="3800" dirty="0">
                <a:ln w="3175" cmpd="sng">
                  <a:noFill/>
                </a:ln>
                <a:solidFill>
                  <a:schemeClr val="bg1"/>
                </a:solidFill>
                <a:latin typeface="Roboto" panose="02000000000000000000" pitchFamily="2" charset="0"/>
                <a:ea typeface="Roboto" panose="02000000000000000000" pitchFamily="2" charset="0"/>
                <a:cs typeface="+mj-cs"/>
              </a:rPr>
              <a:t>Posters</a:t>
            </a:r>
          </a:p>
          <a:p>
            <a:pPr marL="571500" indent="-571500">
              <a:spcBef>
                <a:spcPct val="0"/>
              </a:spcBef>
              <a:buFont typeface="Wingdings" pitchFamily="2" charset="2"/>
              <a:buChar char="Ø"/>
            </a:pPr>
            <a:endParaRPr lang="en-US" sz="3200" dirty="0">
              <a:ln w="3175" cmpd="sng">
                <a:noFill/>
              </a:ln>
              <a:solidFill>
                <a:schemeClr val="bg1"/>
              </a:solidFill>
              <a:latin typeface="Roboto" panose="02000000000000000000" pitchFamily="2" charset="0"/>
              <a:ea typeface="Roboto" panose="02000000000000000000" pitchFamily="2" charset="0"/>
              <a:cs typeface="+mj-cs"/>
            </a:endParaRPr>
          </a:p>
        </p:txBody>
      </p:sp>
      <p:sp>
        <p:nvSpPr>
          <p:cNvPr id="4" name="Title 3">
            <a:extLst>
              <a:ext uri="{FF2B5EF4-FFF2-40B4-BE49-F238E27FC236}">
                <a16:creationId xmlns:a16="http://schemas.microsoft.com/office/drawing/2014/main" id="{D04A44B7-23CC-469F-B555-A0005598653B}"/>
              </a:ext>
            </a:extLst>
          </p:cNvPr>
          <p:cNvSpPr txBox="1">
            <a:spLocks/>
          </p:cNvSpPr>
          <p:nvPr/>
        </p:nvSpPr>
        <p:spPr>
          <a:xfrm>
            <a:off x="298670" y="225530"/>
            <a:ext cx="4056449" cy="3415505"/>
          </a:xfrm>
          <a:prstGeom prst="rect">
            <a:avLst/>
          </a:prstGeom>
        </p:spPr>
        <p:txBody>
          <a:bodyPr anchor="ctr">
            <a:noAutofit/>
          </a:bodyPr>
          <a:lstStyle>
            <a:lvl1pPr algn="ctr" defTabSz="426705" rtl="0" eaLnBrk="1" latinLnBrk="0" hangingPunct="1">
              <a:spcBef>
                <a:spcPct val="0"/>
              </a:spcBef>
              <a:buNone/>
              <a:defRPr sz="4107"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dirty="0">
                <a:solidFill>
                  <a:schemeClr val="tx1"/>
                </a:solidFill>
                <a:latin typeface="Roboto" panose="02000000000000000000" pitchFamily="2" charset="0"/>
                <a:ea typeface="Roboto" panose="02000000000000000000" pitchFamily="2" charset="0"/>
              </a:rPr>
              <a:t>Vote Yes Campaign Phase </a:t>
            </a:r>
          </a:p>
          <a:p>
            <a:r>
              <a:rPr lang="en-US" sz="4000" dirty="0">
                <a:solidFill>
                  <a:schemeClr val="tx1"/>
                </a:solidFill>
                <a:latin typeface="Roboto" panose="02000000000000000000" pitchFamily="2" charset="0"/>
                <a:ea typeface="Roboto" panose="02000000000000000000" pitchFamily="2" charset="0"/>
              </a:rPr>
              <a:t>(volunteer led)</a:t>
            </a:r>
          </a:p>
        </p:txBody>
      </p:sp>
      <p:pic>
        <p:nvPicPr>
          <p:cNvPr id="2" name="Picture 1" descr="A hand putting a ballot into a box&#10;&#10;Description automatically generated">
            <a:extLst>
              <a:ext uri="{FF2B5EF4-FFF2-40B4-BE49-F238E27FC236}">
                <a16:creationId xmlns:a16="http://schemas.microsoft.com/office/drawing/2014/main" id="{BD915642-D5C0-9E1A-FCE3-360B16C9368F}"/>
              </a:ext>
            </a:extLst>
          </p:cNvPr>
          <p:cNvPicPr>
            <a:picLocks noChangeAspect="1"/>
          </p:cNvPicPr>
          <p:nvPr/>
        </p:nvPicPr>
        <p:blipFill>
          <a:blip r:embed="rId4"/>
          <a:stretch>
            <a:fillRect/>
          </a:stretch>
        </p:blipFill>
        <p:spPr>
          <a:xfrm>
            <a:off x="430749" y="3641035"/>
            <a:ext cx="3792292" cy="2571174"/>
          </a:xfrm>
          <a:prstGeom prst="rect">
            <a:avLst/>
          </a:prstGeom>
          <a:solidFill>
            <a:srgbClr val="FFFFFF">
              <a:shade val="85000"/>
            </a:srgbClr>
          </a:solidFill>
          <a:ln w="285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8145682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6554078-DF05-73B9-4C99-BCB47C158ECC}"/>
            </a:ext>
          </a:extLst>
        </p:cNvPr>
        <p:cNvGrpSpPr/>
        <p:nvPr/>
      </p:nvGrpSpPr>
      <p:grpSpPr>
        <a:xfrm>
          <a:off x="0" y="0"/>
          <a:ext cx="0" cy="0"/>
          <a:chOff x="0" y="0"/>
          <a:chExt cx="0" cy="0"/>
        </a:xfrm>
      </p:grpSpPr>
      <p:sp>
        <p:nvSpPr>
          <p:cNvPr id="31" name="Rectangle 17">
            <a:extLst>
              <a:ext uri="{FF2B5EF4-FFF2-40B4-BE49-F238E27FC236}">
                <a16:creationId xmlns:a16="http://schemas.microsoft.com/office/drawing/2014/main" id="{99D0BF56-D979-9AD9-25E4-8CFD5D05BC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32" name="Picture 19">
            <a:extLst>
              <a:ext uri="{FF2B5EF4-FFF2-40B4-BE49-F238E27FC236}">
                <a16:creationId xmlns:a16="http://schemas.microsoft.com/office/drawing/2014/main" id="{29DE1664-884C-027E-16D5-C354085498A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cstate="hqprint">
            <a:extLst>
              <a:ext uri="{28A0092B-C50C-407E-A947-70E740481C1C}">
                <a14:useLocalDpi xmlns:a14="http://schemas.microsoft.com/office/drawing/2010/main"/>
              </a:ext>
            </a:extLst>
          </a:blip>
          <a:srcRect b="-1562"/>
          <a:stretch/>
        </p:blipFill>
        <p:spPr bwMode="black">
          <a:xfrm>
            <a:off x="0" y="6126480"/>
            <a:ext cx="12192000" cy="742950"/>
          </a:xfrm>
          <a:prstGeom prst="rect">
            <a:avLst/>
          </a:prstGeom>
        </p:spPr>
      </p:pic>
      <p:cxnSp>
        <p:nvCxnSpPr>
          <p:cNvPr id="33" name="Straight Connector 21">
            <a:extLst>
              <a:ext uri="{FF2B5EF4-FFF2-40B4-BE49-F238E27FC236}">
                <a16:creationId xmlns:a16="http://schemas.microsoft.com/office/drawing/2014/main" id="{1D52AB5B-3030-AB7C-2D5D-A0447C5F060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34" name="Straight Connector 23">
            <a:extLst>
              <a:ext uri="{FF2B5EF4-FFF2-40B4-BE49-F238E27FC236}">
                <a16:creationId xmlns:a16="http://schemas.microsoft.com/office/drawing/2014/main" id="{217A46B6-8742-960E-06FE-E340462DA02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35" name="Rectangle 25">
            <a:extLst>
              <a:ext uri="{FF2B5EF4-FFF2-40B4-BE49-F238E27FC236}">
                <a16:creationId xmlns:a16="http://schemas.microsoft.com/office/drawing/2014/main" id="{D3F7811E-D4D9-3BB1-6E0F-5A0CEF5663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27">
            <a:extLst>
              <a:ext uri="{FF2B5EF4-FFF2-40B4-BE49-F238E27FC236}">
                <a16:creationId xmlns:a16="http://schemas.microsoft.com/office/drawing/2014/main" id="{0B399CC9-FD72-89A2-809C-843BB9F9EB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3993" y="0"/>
            <a:ext cx="7538007" cy="6858000"/>
          </a:xfrm>
          <a:prstGeom prst="rect">
            <a:avLst/>
          </a:prstGeom>
          <a:solidFill>
            <a:schemeClr val="tx2"/>
          </a:solidFill>
          <a:ln w="6350">
            <a:noFill/>
          </a:ln>
          <a:effectLst/>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7528DE1B-CA60-0E3A-CEB8-18E7FA7DF8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3787" y="0"/>
            <a:ext cx="164592" cy="6858000"/>
          </a:xfrm>
          <a:prstGeom prst="rect">
            <a:avLst/>
          </a:prstGeom>
          <a:solidFill>
            <a:schemeClr val="accent2"/>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pic>
        <p:nvPicPr>
          <p:cNvPr id="5" name="Picture 4" descr="A blue background with white text and colorful graphics&#10;&#10;Description automatically generated">
            <a:extLst>
              <a:ext uri="{FF2B5EF4-FFF2-40B4-BE49-F238E27FC236}">
                <a16:creationId xmlns:a16="http://schemas.microsoft.com/office/drawing/2014/main" id="{736A64A8-DFE6-C365-BEDD-5AE3B3C8438B}"/>
              </a:ext>
            </a:extLst>
          </p:cNvPr>
          <p:cNvPicPr>
            <a:picLocks noChangeAspect="1"/>
          </p:cNvPicPr>
          <p:nvPr/>
        </p:nvPicPr>
        <p:blipFill>
          <a:blip r:embed="rId3"/>
          <a:stretch>
            <a:fillRect/>
          </a:stretch>
        </p:blipFill>
        <p:spPr>
          <a:xfrm>
            <a:off x="11430864" y="6297804"/>
            <a:ext cx="772914" cy="556498"/>
          </a:xfrm>
          <a:prstGeom prst="rect">
            <a:avLst/>
          </a:prstGeom>
        </p:spPr>
      </p:pic>
      <p:sp>
        <p:nvSpPr>
          <p:cNvPr id="8" name="Slide Number Placeholder 12">
            <a:extLst>
              <a:ext uri="{FF2B5EF4-FFF2-40B4-BE49-F238E27FC236}">
                <a16:creationId xmlns:a16="http://schemas.microsoft.com/office/drawing/2014/main" id="{7EAB20A8-BF6C-A939-4D64-87B8E9BBD131}"/>
              </a:ext>
            </a:extLst>
          </p:cNvPr>
          <p:cNvSpPr txBox="1">
            <a:spLocks/>
          </p:cNvSpPr>
          <p:nvPr/>
        </p:nvSpPr>
        <p:spPr>
          <a:xfrm>
            <a:off x="10831072" y="6520607"/>
            <a:ext cx="467170" cy="309201"/>
          </a:xfrm>
          <a:prstGeom prst="rect">
            <a:avLst/>
          </a:prstGeom>
          <a:noFill/>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6D22F896-40B5-4ADD-8801-0D06FADFA095}" type="slidenum">
              <a:rPr lang="en-US" sz="1400" smtClean="0">
                <a:solidFill>
                  <a:schemeClr val="bg1"/>
                </a:solidFill>
                <a:latin typeface="Roboto" panose="02000000000000000000" pitchFamily="2" charset="0"/>
                <a:ea typeface="Roboto" panose="02000000000000000000" pitchFamily="2" charset="0"/>
              </a:rPr>
              <a:pPr algn="ctr"/>
              <a:t>39</a:t>
            </a:fld>
            <a:endParaRPr lang="en-US" sz="1400" dirty="0">
              <a:solidFill>
                <a:schemeClr val="bg1"/>
              </a:solidFill>
              <a:latin typeface="Roboto" panose="02000000000000000000" pitchFamily="2" charset="0"/>
              <a:ea typeface="Roboto" panose="02000000000000000000" pitchFamily="2" charset="0"/>
            </a:endParaRPr>
          </a:p>
        </p:txBody>
      </p:sp>
      <p:sp>
        <p:nvSpPr>
          <p:cNvPr id="3" name="TextBox 2">
            <a:extLst>
              <a:ext uri="{FF2B5EF4-FFF2-40B4-BE49-F238E27FC236}">
                <a16:creationId xmlns:a16="http://schemas.microsoft.com/office/drawing/2014/main" id="{26AD0164-97D2-BD39-B4D5-06029E2C70E5}"/>
              </a:ext>
            </a:extLst>
          </p:cNvPr>
          <p:cNvSpPr txBox="1"/>
          <p:nvPr/>
        </p:nvSpPr>
        <p:spPr>
          <a:xfrm>
            <a:off x="4642215" y="729586"/>
            <a:ext cx="7538007" cy="4929090"/>
          </a:xfrm>
          <a:prstGeom prst="rect">
            <a:avLst/>
          </a:prstGeom>
        </p:spPr>
        <p:txBody>
          <a:bodyPr vert="horz" lIns="91440" tIns="45720" rIns="91440" bIns="45720" rtlCol="0" anchor="ctr">
            <a:normAutofit/>
          </a:bodyPr>
          <a:lstStyle/>
          <a:p>
            <a:pPr marL="917575" indent="-454025">
              <a:spcBef>
                <a:spcPct val="0"/>
              </a:spcBef>
              <a:buSzPct val="70000"/>
              <a:buFont typeface="Wingdings" pitchFamily="2" charset="2"/>
              <a:buChar char="Ø"/>
            </a:pPr>
            <a:r>
              <a:rPr lang="en-US" sz="4000" dirty="0">
                <a:ln w="3175" cmpd="sng">
                  <a:noFill/>
                </a:ln>
                <a:solidFill>
                  <a:schemeClr val="bg1"/>
                </a:solidFill>
                <a:latin typeface="Roboto" panose="02000000000000000000" pitchFamily="2" charset="0"/>
                <a:ea typeface="Roboto" panose="02000000000000000000" pitchFamily="2" charset="0"/>
                <a:cs typeface="+mj-cs"/>
              </a:rPr>
              <a:t>Polling</a:t>
            </a:r>
          </a:p>
          <a:p>
            <a:pPr marL="917575" indent="-454025">
              <a:spcBef>
                <a:spcPct val="0"/>
              </a:spcBef>
              <a:buSzPct val="70000"/>
              <a:buFont typeface="Wingdings" pitchFamily="2" charset="2"/>
              <a:buChar char="Ø"/>
            </a:pPr>
            <a:r>
              <a:rPr lang="en-US" sz="4000" dirty="0">
                <a:ln w="3175" cmpd="sng">
                  <a:noFill/>
                </a:ln>
                <a:solidFill>
                  <a:schemeClr val="bg1"/>
                </a:solidFill>
                <a:latin typeface="Roboto" panose="02000000000000000000" pitchFamily="2" charset="0"/>
                <a:ea typeface="Roboto" panose="02000000000000000000" pitchFamily="2" charset="0"/>
                <a:cs typeface="+mj-cs"/>
              </a:rPr>
              <a:t>Ballot Measure Consultant</a:t>
            </a:r>
          </a:p>
          <a:p>
            <a:pPr marL="917575" indent="-454025">
              <a:spcBef>
                <a:spcPct val="0"/>
              </a:spcBef>
              <a:buSzPct val="70000"/>
              <a:buFont typeface="Wingdings" pitchFamily="2" charset="2"/>
              <a:buChar char="Ø"/>
            </a:pPr>
            <a:r>
              <a:rPr lang="en-US" sz="4000" dirty="0">
                <a:ln w="3175" cmpd="sng">
                  <a:noFill/>
                </a:ln>
                <a:solidFill>
                  <a:schemeClr val="bg1"/>
                </a:solidFill>
                <a:latin typeface="Roboto" panose="02000000000000000000" pitchFamily="2" charset="0"/>
                <a:ea typeface="Roboto" panose="02000000000000000000" pitchFamily="2" charset="0"/>
                <a:cs typeface="+mj-cs"/>
              </a:rPr>
              <a:t>Clarify Board Role vs Staff Role</a:t>
            </a:r>
          </a:p>
        </p:txBody>
      </p:sp>
      <p:sp>
        <p:nvSpPr>
          <p:cNvPr id="4" name="Title 3">
            <a:extLst>
              <a:ext uri="{FF2B5EF4-FFF2-40B4-BE49-F238E27FC236}">
                <a16:creationId xmlns:a16="http://schemas.microsoft.com/office/drawing/2014/main" id="{1B05B470-6C89-A8B3-D050-D0D792E37E37}"/>
              </a:ext>
            </a:extLst>
          </p:cNvPr>
          <p:cNvSpPr txBox="1">
            <a:spLocks/>
          </p:cNvSpPr>
          <p:nvPr/>
        </p:nvSpPr>
        <p:spPr>
          <a:xfrm>
            <a:off x="298670" y="225530"/>
            <a:ext cx="4056449" cy="3415505"/>
          </a:xfrm>
          <a:prstGeom prst="rect">
            <a:avLst/>
          </a:prstGeom>
        </p:spPr>
        <p:txBody>
          <a:bodyPr anchor="ctr">
            <a:noAutofit/>
          </a:bodyPr>
          <a:lstStyle>
            <a:lvl1pPr algn="ctr" defTabSz="426705" rtl="0" eaLnBrk="1" latinLnBrk="0" hangingPunct="1">
              <a:spcBef>
                <a:spcPct val="0"/>
              </a:spcBef>
              <a:buNone/>
              <a:defRPr sz="4107"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dirty="0">
                <a:solidFill>
                  <a:schemeClr val="tx1"/>
                </a:solidFill>
                <a:latin typeface="Roboto" panose="02000000000000000000" pitchFamily="2" charset="0"/>
                <a:ea typeface="Roboto" panose="02000000000000000000" pitchFamily="2" charset="0"/>
              </a:rPr>
              <a:t>What Worked Well</a:t>
            </a:r>
          </a:p>
        </p:txBody>
      </p:sp>
      <p:pic>
        <p:nvPicPr>
          <p:cNvPr id="2" name="Picture 1" descr="A hand putting a ballot into a box&#10;&#10;Description automatically generated">
            <a:extLst>
              <a:ext uri="{FF2B5EF4-FFF2-40B4-BE49-F238E27FC236}">
                <a16:creationId xmlns:a16="http://schemas.microsoft.com/office/drawing/2014/main" id="{6BB3383F-34B9-64E1-F4F8-1820C66E7D7D}"/>
              </a:ext>
            </a:extLst>
          </p:cNvPr>
          <p:cNvPicPr>
            <a:picLocks noChangeAspect="1"/>
          </p:cNvPicPr>
          <p:nvPr/>
        </p:nvPicPr>
        <p:blipFill>
          <a:blip r:embed="rId4"/>
          <a:stretch>
            <a:fillRect/>
          </a:stretch>
        </p:blipFill>
        <p:spPr>
          <a:xfrm>
            <a:off x="430749" y="3641035"/>
            <a:ext cx="3792292" cy="2571174"/>
          </a:xfrm>
          <a:prstGeom prst="rect">
            <a:avLst/>
          </a:prstGeom>
          <a:solidFill>
            <a:srgbClr val="FFFFFF">
              <a:shade val="85000"/>
            </a:srgbClr>
          </a:solidFill>
          <a:ln w="285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2459789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FCB1F41-9DFD-D1FE-C2B7-90D7C2B31D95}"/>
            </a:ext>
          </a:extLst>
        </p:cNvPr>
        <p:cNvGrpSpPr/>
        <p:nvPr/>
      </p:nvGrpSpPr>
      <p:grpSpPr>
        <a:xfrm>
          <a:off x="0" y="0"/>
          <a:ext cx="0" cy="0"/>
          <a:chOff x="0" y="0"/>
          <a:chExt cx="0" cy="0"/>
        </a:xfrm>
      </p:grpSpPr>
      <p:sp>
        <p:nvSpPr>
          <p:cNvPr id="31" name="Rectangle 17">
            <a:extLst>
              <a:ext uri="{FF2B5EF4-FFF2-40B4-BE49-F238E27FC236}">
                <a16:creationId xmlns:a16="http://schemas.microsoft.com/office/drawing/2014/main" id="{7ACDB0C8-40F3-DFB1-075F-A09E7110E5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32" name="Picture 19">
            <a:extLst>
              <a:ext uri="{FF2B5EF4-FFF2-40B4-BE49-F238E27FC236}">
                <a16:creationId xmlns:a16="http://schemas.microsoft.com/office/drawing/2014/main" id="{CBC08AD4-6D13-4808-7370-1797CF90A1C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cstate="hqprint">
            <a:extLst>
              <a:ext uri="{28A0092B-C50C-407E-A947-70E740481C1C}">
                <a14:useLocalDpi xmlns:a14="http://schemas.microsoft.com/office/drawing/2010/main"/>
              </a:ext>
            </a:extLst>
          </a:blip>
          <a:srcRect b="-1562"/>
          <a:stretch/>
        </p:blipFill>
        <p:spPr bwMode="black">
          <a:xfrm>
            <a:off x="0" y="6126480"/>
            <a:ext cx="12192000" cy="742950"/>
          </a:xfrm>
          <a:prstGeom prst="rect">
            <a:avLst/>
          </a:prstGeom>
        </p:spPr>
      </p:pic>
      <p:cxnSp>
        <p:nvCxnSpPr>
          <p:cNvPr id="33" name="Straight Connector 21">
            <a:extLst>
              <a:ext uri="{FF2B5EF4-FFF2-40B4-BE49-F238E27FC236}">
                <a16:creationId xmlns:a16="http://schemas.microsoft.com/office/drawing/2014/main" id="{5AB07888-9B4D-BB4B-B738-8965D8B9B72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34" name="Straight Connector 23">
            <a:extLst>
              <a:ext uri="{FF2B5EF4-FFF2-40B4-BE49-F238E27FC236}">
                <a16:creationId xmlns:a16="http://schemas.microsoft.com/office/drawing/2014/main" id="{CFCD67B5-D05F-319E-DC98-988FFBF829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35" name="Rectangle 25">
            <a:extLst>
              <a:ext uri="{FF2B5EF4-FFF2-40B4-BE49-F238E27FC236}">
                <a16:creationId xmlns:a16="http://schemas.microsoft.com/office/drawing/2014/main" id="{8CF5EC61-BD79-3EB3-6B95-B078B33848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79E7913-4942-132C-FD6B-CD25722E2F58}"/>
              </a:ext>
            </a:extLst>
          </p:cNvPr>
          <p:cNvSpPr>
            <a:spLocks noGrp="1"/>
          </p:cNvSpPr>
          <p:nvPr>
            <p:ph type="title"/>
          </p:nvPr>
        </p:nvSpPr>
        <p:spPr>
          <a:xfrm>
            <a:off x="168277" y="883177"/>
            <a:ext cx="4317235" cy="2459683"/>
          </a:xfrm>
        </p:spPr>
        <p:txBody>
          <a:bodyPr vert="horz" lIns="91440" tIns="45720" rIns="91440" bIns="45720" rtlCol="0" anchor="ctr">
            <a:noAutofit/>
          </a:bodyPr>
          <a:lstStyle/>
          <a:p>
            <a:pPr algn="ctr">
              <a:lnSpc>
                <a:spcPct val="100000"/>
              </a:lnSpc>
            </a:pPr>
            <a:r>
              <a:rPr lang="en-US" sz="4000" cap="none" dirty="0">
                <a:latin typeface="Roboto" panose="02000000000000000000" pitchFamily="2" charset="0"/>
                <a:ea typeface="Roboto" panose="02000000000000000000" pitchFamily="2" charset="0"/>
              </a:rPr>
              <a:t>Basalt Library 2025 Ballot Measure Process Consultants</a:t>
            </a:r>
            <a:endParaRPr lang="en-US" sz="4000" kern="1200" cap="none" dirty="0">
              <a:effectLst/>
              <a:latin typeface="Roboto" panose="02000000000000000000" pitchFamily="2" charset="0"/>
              <a:ea typeface="Roboto" panose="02000000000000000000" pitchFamily="2" charset="0"/>
            </a:endParaRPr>
          </a:p>
        </p:txBody>
      </p:sp>
      <p:sp>
        <p:nvSpPr>
          <p:cNvPr id="36" name="Rectangle 27">
            <a:extLst>
              <a:ext uri="{FF2B5EF4-FFF2-40B4-BE49-F238E27FC236}">
                <a16:creationId xmlns:a16="http://schemas.microsoft.com/office/drawing/2014/main" id="{6D2F1D34-7AA6-A7B4-34E8-EE335A7E77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3993" y="0"/>
            <a:ext cx="7538007" cy="6858000"/>
          </a:xfrm>
          <a:prstGeom prst="rect">
            <a:avLst/>
          </a:prstGeom>
          <a:solidFill>
            <a:schemeClr val="tx2"/>
          </a:solidFill>
          <a:ln w="6350">
            <a:noFill/>
          </a:ln>
          <a:effectLst/>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8BE5F577-1426-C473-D6F1-F0263F0394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3787" y="0"/>
            <a:ext cx="164592" cy="6858000"/>
          </a:xfrm>
          <a:prstGeom prst="rect">
            <a:avLst/>
          </a:prstGeom>
          <a:solidFill>
            <a:schemeClr val="accent2"/>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4" name="Slide Number Placeholder 12">
            <a:extLst>
              <a:ext uri="{FF2B5EF4-FFF2-40B4-BE49-F238E27FC236}">
                <a16:creationId xmlns:a16="http://schemas.microsoft.com/office/drawing/2014/main" id="{858D9CF1-E5A2-439A-3103-407FF35838A5}"/>
              </a:ext>
            </a:extLst>
          </p:cNvPr>
          <p:cNvSpPr txBox="1">
            <a:spLocks/>
          </p:cNvSpPr>
          <p:nvPr/>
        </p:nvSpPr>
        <p:spPr>
          <a:xfrm>
            <a:off x="10971834" y="6560229"/>
            <a:ext cx="467170" cy="309201"/>
          </a:xfrm>
          <a:prstGeom prst="rect">
            <a:avLst/>
          </a:prstGeom>
          <a:noFill/>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6D22F896-40B5-4ADD-8801-0D06FADFA095}" type="slidenum">
              <a:rPr lang="en-US" sz="1400" smtClean="0">
                <a:solidFill>
                  <a:schemeClr val="bg1"/>
                </a:solidFill>
                <a:latin typeface="Roboto" panose="02000000000000000000" pitchFamily="2" charset="0"/>
                <a:ea typeface="Roboto" panose="02000000000000000000" pitchFamily="2" charset="0"/>
              </a:rPr>
              <a:pPr algn="ctr"/>
              <a:t>4</a:t>
            </a:fld>
            <a:endParaRPr lang="en-US" sz="1400" dirty="0">
              <a:solidFill>
                <a:schemeClr val="bg1"/>
              </a:solidFill>
              <a:latin typeface="Roboto" panose="02000000000000000000" pitchFamily="2" charset="0"/>
              <a:ea typeface="Roboto" panose="02000000000000000000" pitchFamily="2" charset="0"/>
            </a:endParaRPr>
          </a:p>
        </p:txBody>
      </p:sp>
      <p:pic>
        <p:nvPicPr>
          <p:cNvPr id="11" name="Picture 10" descr="A blue background with white text and colorful graphics&#10;&#10;Description automatically generated">
            <a:extLst>
              <a:ext uri="{FF2B5EF4-FFF2-40B4-BE49-F238E27FC236}">
                <a16:creationId xmlns:a16="http://schemas.microsoft.com/office/drawing/2014/main" id="{EFA79B76-9942-8A25-8D59-78D06CB9211B}"/>
              </a:ext>
            </a:extLst>
          </p:cNvPr>
          <p:cNvPicPr>
            <a:picLocks noChangeAspect="1"/>
          </p:cNvPicPr>
          <p:nvPr/>
        </p:nvPicPr>
        <p:blipFill>
          <a:blip r:embed="rId3"/>
          <a:stretch>
            <a:fillRect/>
          </a:stretch>
        </p:blipFill>
        <p:spPr>
          <a:xfrm>
            <a:off x="11450782" y="6332927"/>
            <a:ext cx="752996" cy="542157"/>
          </a:xfrm>
          <a:prstGeom prst="rect">
            <a:avLst/>
          </a:prstGeom>
        </p:spPr>
      </p:pic>
      <p:pic>
        <p:nvPicPr>
          <p:cNvPr id="8" name="Picture 7">
            <a:extLst>
              <a:ext uri="{FF2B5EF4-FFF2-40B4-BE49-F238E27FC236}">
                <a16:creationId xmlns:a16="http://schemas.microsoft.com/office/drawing/2014/main" id="{BB7CE45A-9967-49B5-842B-680ACA2BC545}"/>
              </a:ext>
            </a:extLst>
          </p:cNvPr>
          <p:cNvPicPr>
            <a:picLocks noChangeAspect="1"/>
          </p:cNvPicPr>
          <p:nvPr/>
        </p:nvPicPr>
        <p:blipFill>
          <a:blip r:embed="rId4"/>
          <a:stretch>
            <a:fillRect/>
          </a:stretch>
        </p:blipFill>
        <p:spPr>
          <a:xfrm>
            <a:off x="5207903" y="3026832"/>
            <a:ext cx="2416871" cy="1334690"/>
          </a:xfrm>
          <a:prstGeom prst="rect">
            <a:avLst/>
          </a:prstGeom>
          <a:solidFill>
            <a:srgbClr val="FFFFFF">
              <a:shade val="85000"/>
            </a:srgbClr>
          </a:solidFill>
          <a:ln w="19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8">
            <a:extLst>
              <a:ext uri="{FF2B5EF4-FFF2-40B4-BE49-F238E27FC236}">
                <a16:creationId xmlns:a16="http://schemas.microsoft.com/office/drawing/2014/main" id="{2B87DF09-90F5-FEE6-366D-2DE612427896}"/>
              </a:ext>
            </a:extLst>
          </p:cNvPr>
          <p:cNvPicPr>
            <a:picLocks noChangeAspect="1"/>
          </p:cNvPicPr>
          <p:nvPr/>
        </p:nvPicPr>
        <p:blipFill>
          <a:blip r:embed="rId5"/>
          <a:srcRect/>
          <a:stretch/>
        </p:blipFill>
        <p:spPr>
          <a:xfrm>
            <a:off x="5169298" y="844689"/>
            <a:ext cx="2455476" cy="1088594"/>
          </a:xfrm>
          <a:prstGeom prst="rect">
            <a:avLst/>
          </a:prstGeom>
          <a:solidFill>
            <a:srgbClr val="FFFFFF">
              <a:shade val="85000"/>
            </a:srgbClr>
          </a:solidFill>
          <a:ln w="127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Title 1">
            <a:extLst>
              <a:ext uri="{FF2B5EF4-FFF2-40B4-BE49-F238E27FC236}">
                <a16:creationId xmlns:a16="http://schemas.microsoft.com/office/drawing/2014/main" id="{65836D18-1BD4-3D23-13B5-35D7BE497B6E}"/>
              </a:ext>
            </a:extLst>
          </p:cNvPr>
          <p:cNvSpPr txBox="1">
            <a:spLocks/>
          </p:cNvSpPr>
          <p:nvPr/>
        </p:nvSpPr>
        <p:spPr>
          <a:xfrm>
            <a:off x="7863745" y="538559"/>
            <a:ext cx="3924314" cy="16143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algn="ctr">
              <a:lnSpc>
                <a:spcPct val="100000"/>
              </a:lnSpc>
            </a:pPr>
            <a:r>
              <a:rPr lang="en-US" sz="2800" cap="none" dirty="0">
                <a:solidFill>
                  <a:schemeClr val="bg1"/>
                </a:solidFill>
                <a:latin typeface="Roboto" panose="02000000000000000000" pitchFamily="2" charset="0"/>
                <a:ea typeface="Roboto" panose="02000000000000000000" pitchFamily="2" charset="0"/>
              </a:rPr>
              <a:t>Polling, Ballot Language, &amp; General Ballot Measure Process Consulting</a:t>
            </a:r>
          </a:p>
        </p:txBody>
      </p:sp>
      <p:sp>
        <p:nvSpPr>
          <p:cNvPr id="12" name="Title 1">
            <a:extLst>
              <a:ext uri="{FF2B5EF4-FFF2-40B4-BE49-F238E27FC236}">
                <a16:creationId xmlns:a16="http://schemas.microsoft.com/office/drawing/2014/main" id="{837482F2-6C96-BC60-F9BC-546EADA000F4}"/>
              </a:ext>
            </a:extLst>
          </p:cNvPr>
          <p:cNvSpPr txBox="1">
            <a:spLocks/>
          </p:cNvSpPr>
          <p:nvPr/>
        </p:nvSpPr>
        <p:spPr>
          <a:xfrm>
            <a:off x="8014298" y="2946073"/>
            <a:ext cx="3924314" cy="16143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algn="ctr">
              <a:lnSpc>
                <a:spcPct val="100000"/>
              </a:lnSpc>
            </a:pPr>
            <a:r>
              <a:rPr lang="en-US" sz="2600" cap="none" dirty="0">
                <a:solidFill>
                  <a:schemeClr val="bg1"/>
                </a:solidFill>
                <a:latin typeface="Roboto" panose="02000000000000000000" pitchFamily="2" charset="0"/>
                <a:ea typeface="Roboto" panose="02000000000000000000" pitchFamily="2" charset="0"/>
              </a:rPr>
              <a:t>Community Engagement Services, Campaign Management, Paid Campaign Efforts (digital ads, mail, etc.)</a:t>
            </a:r>
          </a:p>
        </p:txBody>
      </p:sp>
      <p:sp>
        <p:nvSpPr>
          <p:cNvPr id="13" name="Title 1">
            <a:extLst>
              <a:ext uri="{FF2B5EF4-FFF2-40B4-BE49-F238E27FC236}">
                <a16:creationId xmlns:a16="http://schemas.microsoft.com/office/drawing/2014/main" id="{E0F0A561-9C91-3EE3-3D99-285A66853C86}"/>
              </a:ext>
            </a:extLst>
          </p:cNvPr>
          <p:cNvSpPr txBox="1">
            <a:spLocks/>
          </p:cNvSpPr>
          <p:nvPr/>
        </p:nvSpPr>
        <p:spPr>
          <a:xfrm>
            <a:off x="8014298" y="5169624"/>
            <a:ext cx="3924314" cy="95878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algn="ctr">
              <a:lnSpc>
                <a:spcPct val="100000"/>
              </a:lnSpc>
            </a:pPr>
            <a:r>
              <a:rPr lang="en-US" sz="2600" cap="none" dirty="0">
                <a:solidFill>
                  <a:schemeClr val="bg1"/>
                </a:solidFill>
                <a:latin typeface="Roboto" panose="02000000000000000000" pitchFamily="2" charset="0"/>
                <a:ea typeface="Roboto" panose="02000000000000000000" pitchFamily="2" charset="0"/>
              </a:rPr>
              <a:t>Campaign &amp; Election Attorney </a:t>
            </a:r>
          </a:p>
        </p:txBody>
      </p:sp>
      <p:pic>
        <p:nvPicPr>
          <p:cNvPr id="14" name="Picture 13">
            <a:extLst>
              <a:ext uri="{FF2B5EF4-FFF2-40B4-BE49-F238E27FC236}">
                <a16:creationId xmlns:a16="http://schemas.microsoft.com/office/drawing/2014/main" id="{3A394A1D-4290-F371-F147-F227D2D1E868}"/>
              </a:ext>
            </a:extLst>
          </p:cNvPr>
          <p:cNvPicPr>
            <a:picLocks noChangeAspect="1"/>
          </p:cNvPicPr>
          <p:nvPr/>
        </p:nvPicPr>
        <p:blipFill>
          <a:blip r:embed="rId6"/>
          <a:stretch>
            <a:fillRect/>
          </a:stretch>
        </p:blipFill>
        <p:spPr>
          <a:xfrm>
            <a:off x="424607" y="4072446"/>
            <a:ext cx="3804576" cy="1789899"/>
          </a:xfrm>
          <a:prstGeom prst="rect">
            <a:avLst/>
          </a:prstGeom>
          <a:solidFill>
            <a:srgbClr val="FFFFFF">
              <a:shade val="85000"/>
            </a:srgbClr>
          </a:solidFill>
          <a:ln w="285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extBox 4">
            <a:extLst>
              <a:ext uri="{FF2B5EF4-FFF2-40B4-BE49-F238E27FC236}">
                <a16:creationId xmlns:a16="http://schemas.microsoft.com/office/drawing/2014/main" id="{ED0AA3B8-E220-556B-4952-2093D063A9E0}"/>
              </a:ext>
            </a:extLst>
          </p:cNvPr>
          <p:cNvSpPr txBox="1"/>
          <p:nvPr/>
        </p:nvSpPr>
        <p:spPr>
          <a:xfrm>
            <a:off x="5050838" y="5257406"/>
            <a:ext cx="3027470" cy="620655"/>
          </a:xfrm>
          <a:prstGeom prst="rect">
            <a:avLst/>
          </a:prstGeom>
          <a:solidFill>
            <a:schemeClr val="bg1"/>
          </a:solidFill>
        </p:spPr>
        <p:txBody>
          <a:bodyPr wrap="square" rtlCol="0">
            <a:spAutoFit/>
          </a:bodyPr>
          <a:lstStyle/>
          <a:p>
            <a:endParaRPr lang="en-US" dirty="0"/>
          </a:p>
        </p:txBody>
      </p:sp>
      <p:pic>
        <p:nvPicPr>
          <p:cNvPr id="3" name="Picture 2">
            <a:extLst>
              <a:ext uri="{FF2B5EF4-FFF2-40B4-BE49-F238E27FC236}">
                <a16:creationId xmlns:a16="http://schemas.microsoft.com/office/drawing/2014/main" id="{7D5746BB-E727-1EA0-AE6F-F3DBB7EFA0C2}"/>
              </a:ext>
            </a:extLst>
          </p:cNvPr>
          <p:cNvPicPr>
            <a:picLocks noChangeAspect="1"/>
          </p:cNvPicPr>
          <p:nvPr/>
        </p:nvPicPr>
        <p:blipFill>
          <a:blip r:embed="rId7"/>
          <a:stretch>
            <a:fillRect/>
          </a:stretch>
        </p:blipFill>
        <p:spPr>
          <a:xfrm>
            <a:off x="5160141" y="5342214"/>
            <a:ext cx="2703604" cy="451040"/>
          </a:xfrm>
          <a:prstGeom prst="rect">
            <a:avLst/>
          </a:prstGeom>
        </p:spPr>
      </p:pic>
    </p:spTree>
    <p:extLst>
      <p:ext uri="{BB962C8B-B14F-4D97-AF65-F5344CB8AC3E}">
        <p14:creationId xmlns:p14="http://schemas.microsoft.com/office/powerpoint/2010/main" val="11887971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F2A52BC-82E5-CB00-175F-586A8EF50B39}"/>
            </a:ext>
          </a:extLst>
        </p:cNvPr>
        <p:cNvGrpSpPr/>
        <p:nvPr/>
      </p:nvGrpSpPr>
      <p:grpSpPr>
        <a:xfrm>
          <a:off x="0" y="0"/>
          <a:ext cx="0" cy="0"/>
          <a:chOff x="0" y="0"/>
          <a:chExt cx="0" cy="0"/>
        </a:xfrm>
      </p:grpSpPr>
      <p:sp>
        <p:nvSpPr>
          <p:cNvPr id="31" name="Rectangle 17">
            <a:extLst>
              <a:ext uri="{FF2B5EF4-FFF2-40B4-BE49-F238E27FC236}">
                <a16:creationId xmlns:a16="http://schemas.microsoft.com/office/drawing/2014/main" id="{ADF01D00-4C7C-EDE9-F7EA-D493BE1134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32" name="Picture 19">
            <a:extLst>
              <a:ext uri="{FF2B5EF4-FFF2-40B4-BE49-F238E27FC236}">
                <a16:creationId xmlns:a16="http://schemas.microsoft.com/office/drawing/2014/main" id="{50E173CD-385C-8E02-46A5-2B844D5DAE4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cstate="hqprint">
            <a:extLst>
              <a:ext uri="{28A0092B-C50C-407E-A947-70E740481C1C}">
                <a14:useLocalDpi xmlns:a14="http://schemas.microsoft.com/office/drawing/2010/main"/>
              </a:ext>
            </a:extLst>
          </a:blip>
          <a:srcRect b="-1562"/>
          <a:stretch/>
        </p:blipFill>
        <p:spPr bwMode="black">
          <a:xfrm>
            <a:off x="0" y="6126480"/>
            <a:ext cx="12192000" cy="742950"/>
          </a:xfrm>
          <a:prstGeom prst="rect">
            <a:avLst/>
          </a:prstGeom>
        </p:spPr>
      </p:pic>
      <p:cxnSp>
        <p:nvCxnSpPr>
          <p:cNvPr id="33" name="Straight Connector 21">
            <a:extLst>
              <a:ext uri="{FF2B5EF4-FFF2-40B4-BE49-F238E27FC236}">
                <a16:creationId xmlns:a16="http://schemas.microsoft.com/office/drawing/2014/main" id="{B7AD9932-6144-F01C-1A4A-045A0D047D5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34" name="Straight Connector 23">
            <a:extLst>
              <a:ext uri="{FF2B5EF4-FFF2-40B4-BE49-F238E27FC236}">
                <a16:creationId xmlns:a16="http://schemas.microsoft.com/office/drawing/2014/main" id="{19D117A2-F969-16D0-677D-0F049E976EE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35" name="Rectangle 25">
            <a:extLst>
              <a:ext uri="{FF2B5EF4-FFF2-40B4-BE49-F238E27FC236}">
                <a16:creationId xmlns:a16="http://schemas.microsoft.com/office/drawing/2014/main" id="{242A71E6-A2F1-C6F5-075B-7F3A2B31AD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27">
            <a:extLst>
              <a:ext uri="{FF2B5EF4-FFF2-40B4-BE49-F238E27FC236}">
                <a16:creationId xmlns:a16="http://schemas.microsoft.com/office/drawing/2014/main" id="{829084BC-4B23-CE16-6A95-29F4950BBA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3993" y="0"/>
            <a:ext cx="7538007" cy="6858000"/>
          </a:xfrm>
          <a:prstGeom prst="rect">
            <a:avLst/>
          </a:prstGeom>
          <a:solidFill>
            <a:schemeClr val="tx2"/>
          </a:solidFill>
          <a:ln w="6350">
            <a:noFill/>
          </a:ln>
          <a:effectLst/>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8B7897F7-A66B-5461-1149-27E8B246F8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3787" y="0"/>
            <a:ext cx="164592" cy="6858000"/>
          </a:xfrm>
          <a:prstGeom prst="rect">
            <a:avLst/>
          </a:prstGeom>
          <a:solidFill>
            <a:schemeClr val="accent2"/>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pic>
        <p:nvPicPr>
          <p:cNvPr id="5" name="Picture 4" descr="A blue background with white text and colorful graphics&#10;&#10;Description automatically generated">
            <a:extLst>
              <a:ext uri="{FF2B5EF4-FFF2-40B4-BE49-F238E27FC236}">
                <a16:creationId xmlns:a16="http://schemas.microsoft.com/office/drawing/2014/main" id="{ED34AEA6-353C-E777-DF7B-73CD131AB6D9}"/>
              </a:ext>
            </a:extLst>
          </p:cNvPr>
          <p:cNvPicPr>
            <a:picLocks noChangeAspect="1"/>
          </p:cNvPicPr>
          <p:nvPr/>
        </p:nvPicPr>
        <p:blipFill>
          <a:blip r:embed="rId3"/>
          <a:stretch>
            <a:fillRect/>
          </a:stretch>
        </p:blipFill>
        <p:spPr>
          <a:xfrm>
            <a:off x="11430864" y="6297804"/>
            <a:ext cx="772914" cy="556498"/>
          </a:xfrm>
          <a:prstGeom prst="rect">
            <a:avLst/>
          </a:prstGeom>
        </p:spPr>
      </p:pic>
      <p:sp>
        <p:nvSpPr>
          <p:cNvPr id="8" name="Slide Number Placeholder 12">
            <a:extLst>
              <a:ext uri="{FF2B5EF4-FFF2-40B4-BE49-F238E27FC236}">
                <a16:creationId xmlns:a16="http://schemas.microsoft.com/office/drawing/2014/main" id="{D2431BD1-0E13-EF7E-D4B2-1378EED39943}"/>
              </a:ext>
            </a:extLst>
          </p:cNvPr>
          <p:cNvSpPr txBox="1">
            <a:spLocks/>
          </p:cNvSpPr>
          <p:nvPr/>
        </p:nvSpPr>
        <p:spPr>
          <a:xfrm>
            <a:off x="10831072" y="6520607"/>
            <a:ext cx="467170" cy="309201"/>
          </a:xfrm>
          <a:prstGeom prst="rect">
            <a:avLst/>
          </a:prstGeom>
          <a:noFill/>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6D22F896-40B5-4ADD-8801-0D06FADFA095}" type="slidenum">
              <a:rPr lang="en-US" sz="1400" smtClean="0">
                <a:solidFill>
                  <a:schemeClr val="bg1"/>
                </a:solidFill>
                <a:latin typeface="Roboto" panose="02000000000000000000" pitchFamily="2" charset="0"/>
                <a:ea typeface="Roboto" panose="02000000000000000000" pitchFamily="2" charset="0"/>
              </a:rPr>
              <a:pPr algn="ctr"/>
              <a:t>40</a:t>
            </a:fld>
            <a:endParaRPr lang="en-US" sz="1400" dirty="0">
              <a:solidFill>
                <a:schemeClr val="bg1"/>
              </a:solidFill>
              <a:latin typeface="Roboto" panose="02000000000000000000" pitchFamily="2" charset="0"/>
              <a:ea typeface="Roboto" panose="02000000000000000000" pitchFamily="2" charset="0"/>
            </a:endParaRPr>
          </a:p>
        </p:txBody>
      </p:sp>
      <p:sp>
        <p:nvSpPr>
          <p:cNvPr id="3" name="TextBox 2">
            <a:extLst>
              <a:ext uri="{FF2B5EF4-FFF2-40B4-BE49-F238E27FC236}">
                <a16:creationId xmlns:a16="http://schemas.microsoft.com/office/drawing/2014/main" id="{BDD5AE26-BEA4-F3CC-39B8-331E5E204E0F}"/>
              </a:ext>
            </a:extLst>
          </p:cNvPr>
          <p:cNvSpPr txBox="1"/>
          <p:nvPr/>
        </p:nvSpPr>
        <p:spPr>
          <a:xfrm>
            <a:off x="5151593" y="1028000"/>
            <a:ext cx="6609658" cy="4929090"/>
          </a:xfrm>
          <a:prstGeom prst="rect">
            <a:avLst/>
          </a:prstGeom>
        </p:spPr>
        <p:txBody>
          <a:bodyPr vert="horz" lIns="91440" tIns="45720" rIns="91440" bIns="45720" rtlCol="0" anchor="ctr">
            <a:normAutofit/>
          </a:bodyPr>
          <a:lstStyle/>
          <a:p>
            <a:pPr marL="917575" indent="-454025">
              <a:spcBef>
                <a:spcPct val="0"/>
              </a:spcBef>
              <a:buSzPct val="70000"/>
              <a:buFont typeface="Wingdings" pitchFamily="2" charset="2"/>
              <a:buChar char="Ø"/>
            </a:pPr>
            <a:r>
              <a:rPr lang="en-US" sz="3600" dirty="0">
                <a:ln w="3175" cmpd="sng">
                  <a:noFill/>
                </a:ln>
                <a:solidFill>
                  <a:schemeClr val="bg1"/>
                </a:solidFill>
                <a:latin typeface="Roboto" panose="02000000000000000000" pitchFamily="2" charset="0"/>
                <a:ea typeface="Roboto" panose="02000000000000000000" pitchFamily="2" charset="0"/>
                <a:cs typeface="+mj-cs"/>
              </a:rPr>
              <a:t>Communicate Legal Deadlines &amp; Completed Action Steps</a:t>
            </a:r>
          </a:p>
          <a:p>
            <a:pPr marL="917575" indent="-454025">
              <a:spcBef>
                <a:spcPct val="0"/>
              </a:spcBef>
              <a:buSzPct val="70000"/>
              <a:buFont typeface="Wingdings" pitchFamily="2" charset="2"/>
              <a:buChar char="Ø"/>
            </a:pPr>
            <a:r>
              <a:rPr lang="en-US" sz="3600" dirty="0">
                <a:ln w="3175" cmpd="sng">
                  <a:noFill/>
                </a:ln>
                <a:solidFill>
                  <a:schemeClr val="bg1"/>
                </a:solidFill>
                <a:latin typeface="Roboto" panose="02000000000000000000" pitchFamily="2" charset="0"/>
                <a:ea typeface="Roboto" panose="02000000000000000000" pitchFamily="2" charset="0"/>
                <a:cs typeface="+mj-cs"/>
              </a:rPr>
              <a:t>Newspaper Ran Letters Against </a:t>
            </a:r>
          </a:p>
          <a:p>
            <a:pPr marL="917575" indent="-454025">
              <a:spcBef>
                <a:spcPct val="0"/>
              </a:spcBef>
              <a:buSzPct val="70000"/>
              <a:buFont typeface="Wingdings" pitchFamily="2" charset="2"/>
              <a:buChar char="Ø"/>
            </a:pPr>
            <a:r>
              <a:rPr lang="en-US" sz="3600" dirty="0">
                <a:ln w="3175" cmpd="sng">
                  <a:noFill/>
                </a:ln>
                <a:solidFill>
                  <a:schemeClr val="bg1"/>
                </a:solidFill>
                <a:latin typeface="Roboto" panose="02000000000000000000" pitchFamily="2" charset="0"/>
                <a:ea typeface="Roboto" panose="02000000000000000000" pitchFamily="2" charset="0"/>
                <a:cs typeface="+mj-cs"/>
              </a:rPr>
              <a:t>Newspaper Declined to Endorse</a:t>
            </a:r>
          </a:p>
          <a:p>
            <a:pPr marL="917575" indent="-454025">
              <a:spcBef>
                <a:spcPct val="0"/>
              </a:spcBef>
              <a:buSzPct val="70000"/>
              <a:buFont typeface="Wingdings" pitchFamily="2" charset="2"/>
              <a:buChar char="Ø"/>
            </a:pPr>
            <a:endParaRPr lang="en-US" sz="3200" dirty="0">
              <a:ln w="3175" cmpd="sng">
                <a:noFill/>
              </a:ln>
              <a:solidFill>
                <a:schemeClr val="bg1"/>
              </a:solidFill>
              <a:latin typeface="Roboto" panose="02000000000000000000" pitchFamily="2" charset="0"/>
              <a:ea typeface="Roboto" panose="02000000000000000000" pitchFamily="2" charset="0"/>
              <a:cs typeface="+mj-cs"/>
            </a:endParaRPr>
          </a:p>
        </p:txBody>
      </p:sp>
      <p:sp>
        <p:nvSpPr>
          <p:cNvPr id="4" name="Title 3">
            <a:extLst>
              <a:ext uri="{FF2B5EF4-FFF2-40B4-BE49-F238E27FC236}">
                <a16:creationId xmlns:a16="http://schemas.microsoft.com/office/drawing/2014/main" id="{AC0E9921-4D65-0BBB-4B06-64C6A9902616}"/>
              </a:ext>
            </a:extLst>
          </p:cNvPr>
          <p:cNvSpPr txBox="1">
            <a:spLocks/>
          </p:cNvSpPr>
          <p:nvPr/>
        </p:nvSpPr>
        <p:spPr>
          <a:xfrm>
            <a:off x="298670" y="225530"/>
            <a:ext cx="4056449" cy="3415505"/>
          </a:xfrm>
          <a:prstGeom prst="rect">
            <a:avLst/>
          </a:prstGeom>
        </p:spPr>
        <p:txBody>
          <a:bodyPr anchor="ctr">
            <a:noAutofit/>
          </a:bodyPr>
          <a:lstStyle>
            <a:lvl1pPr algn="ctr" defTabSz="426705" rtl="0" eaLnBrk="1" latinLnBrk="0" hangingPunct="1">
              <a:spcBef>
                <a:spcPct val="0"/>
              </a:spcBef>
              <a:buNone/>
              <a:defRPr sz="4107"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dirty="0">
                <a:solidFill>
                  <a:schemeClr val="tx1"/>
                </a:solidFill>
                <a:latin typeface="Roboto" panose="02000000000000000000" pitchFamily="2" charset="0"/>
                <a:ea typeface="Roboto" panose="02000000000000000000" pitchFamily="2" charset="0"/>
              </a:rPr>
              <a:t>What Could Have Gone Better</a:t>
            </a:r>
          </a:p>
        </p:txBody>
      </p:sp>
      <p:pic>
        <p:nvPicPr>
          <p:cNvPr id="2" name="Picture 1" descr="A hand putting a ballot into a box&#10;&#10;Description automatically generated">
            <a:extLst>
              <a:ext uri="{FF2B5EF4-FFF2-40B4-BE49-F238E27FC236}">
                <a16:creationId xmlns:a16="http://schemas.microsoft.com/office/drawing/2014/main" id="{3FA1F9C4-DA96-0F3D-F19A-AF71A6F6C252}"/>
              </a:ext>
            </a:extLst>
          </p:cNvPr>
          <p:cNvPicPr>
            <a:picLocks noChangeAspect="1"/>
          </p:cNvPicPr>
          <p:nvPr/>
        </p:nvPicPr>
        <p:blipFill>
          <a:blip r:embed="rId4"/>
          <a:stretch>
            <a:fillRect/>
          </a:stretch>
        </p:blipFill>
        <p:spPr>
          <a:xfrm>
            <a:off x="430749" y="3641035"/>
            <a:ext cx="3792292" cy="2571174"/>
          </a:xfrm>
          <a:prstGeom prst="rect">
            <a:avLst/>
          </a:prstGeom>
          <a:solidFill>
            <a:srgbClr val="FFFFFF">
              <a:shade val="85000"/>
            </a:srgbClr>
          </a:solidFill>
          <a:ln w="285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70952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160D171-551C-ED6D-D889-00BB82B40A06}"/>
            </a:ext>
          </a:extLst>
        </p:cNvPr>
        <p:cNvGrpSpPr/>
        <p:nvPr/>
      </p:nvGrpSpPr>
      <p:grpSpPr>
        <a:xfrm>
          <a:off x="0" y="0"/>
          <a:ext cx="0" cy="0"/>
          <a:chOff x="0" y="0"/>
          <a:chExt cx="0" cy="0"/>
        </a:xfrm>
      </p:grpSpPr>
      <p:pic>
        <p:nvPicPr>
          <p:cNvPr id="5" name="Picture 4" descr="A blue background with white text and colorful graphics&#10;&#10;Description automatically generated">
            <a:extLst>
              <a:ext uri="{FF2B5EF4-FFF2-40B4-BE49-F238E27FC236}">
                <a16:creationId xmlns:a16="http://schemas.microsoft.com/office/drawing/2014/main" id="{D3F7DDD4-1CC6-D0B6-810F-7B003B6F545E}"/>
              </a:ext>
            </a:extLst>
          </p:cNvPr>
          <p:cNvPicPr>
            <a:picLocks noChangeAspect="1"/>
          </p:cNvPicPr>
          <p:nvPr/>
        </p:nvPicPr>
        <p:blipFill>
          <a:blip r:embed="rId2"/>
          <a:stretch>
            <a:fillRect/>
          </a:stretch>
        </p:blipFill>
        <p:spPr>
          <a:xfrm>
            <a:off x="11424862" y="6305660"/>
            <a:ext cx="767137" cy="552339"/>
          </a:xfrm>
          <a:prstGeom prst="rect">
            <a:avLst/>
          </a:prstGeom>
        </p:spPr>
      </p:pic>
      <p:sp>
        <p:nvSpPr>
          <p:cNvPr id="9" name="Content Placeholder 8">
            <a:extLst>
              <a:ext uri="{FF2B5EF4-FFF2-40B4-BE49-F238E27FC236}">
                <a16:creationId xmlns:a16="http://schemas.microsoft.com/office/drawing/2014/main" id="{3A3B385A-83DD-2944-AEAB-7786E08B41B9}"/>
              </a:ext>
            </a:extLst>
          </p:cNvPr>
          <p:cNvSpPr>
            <a:spLocks noGrp="1"/>
          </p:cNvSpPr>
          <p:nvPr>
            <p:ph idx="1"/>
          </p:nvPr>
        </p:nvSpPr>
        <p:spPr>
          <a:xfrm>
            <a:off x="3964491" y="312516"/>
            <a:ext cx="7851000" cy="5993144"/>
          </a:xfrm>
        </p:spPr>
        <p:txBody>
          <a:bodyPr>
            <a:noAutofit/>
          </a:bodyPr>
          <a:lstStyle/>
          <a:p>
            <a:pPr marL="0" indent="0">
              <a:buNone/>
            </a:pPr>
            <a:r>
              <a:rPr lang="en-US" sz="1600" dirty="0">
                <a:latin typeface="Roboto" panose="02000000000000000000" pitchFamily="2" charset="0"/>
                <a:ea typeface="Roboto" panose="02000000000000000000" pitchFamily="2" charset="0"/>
                <a:cs typeface="Roboto" panose="02000000000000000000" pitchFamily="2" charset="0"/>
              </a:rPr>
              <a:t>BASALT REGIONAL LIBRARY DISTRICT BALLOT ISSUE 7B </a:t>
            </a:r>
          </a:p>
          <a:p>
            <a:pPr marL="0" indent="0">
              <a:buNone/>
            </a:pPr>
            <a:r>
              <a:rPr lang="en-US" sz="1600" dirty="0">
                <a:latin typeface="Roboto" panose="02000000000000000000" pitchFamily="2" charset="0"/>
                <a:ea typeface="Roboto" panose="02000000000000000000" pitchFamily="2" charset="0"/>
                <a:cs typeface="Roboto" panose="02000000000000000000" pitchFamily="2" charset="0"/>
              </a:rPr>
              <a:t>WITHOUT INCREASING THE TAX RATE, SHALL THE BASALT REGIONAL LIBRARY DISTRICT PROPERTY TAXES BE EXTENDED TO RETAIN THE EXPIRING 2006 VOTER APPROVAL AT THE CURRENTLY IMPOSED RATE OF 1.08 MILLS TO: </a:t>
            </a:r>
          </a:p>
          <a:p>
            <a:pPr marL="0" indent="0">
              <a:buNone/>
            </a:pPr>
            <a:r>
              <a:rPr lang="en-US" sz="1600" dirty="0">
                <a:latin typeface="Roboto" panose="02000000000000000000" pitchFamily="2" charset="0"/>
                <a:ea typeface="Roboto" panose="02000000000000000000" pitchFamily="2" charset="0"/>
                <a:cs typeface="Roboto" panose="02000000000000000000" pitchFamily="2" charset="0"/>
              </a:rPr>
              <a:t>(</a:t>
            </a:r>
            <a:r>
              <a:rPr lang="en-US" sz="1600" dirty="0" err="1">
                <a:latin typeface="Roboto" panose="02000000000000000000" pitchFamily="2" charset="0"/>
                <a:ea typeface="Roboto" panose="02000000000000000000" pitchFamily="2" charset="0"/>
                <a:cs typeface="Roboto" panose="02000000000000000000" pitchFamily="2" charset="0"/>
              </a:rPr>
              <a:t>i</a:t>
            </a:r>
            <a:r>
              <a:rPr lang="en-US" sz="1600" dirty="0">
                <a:latin typeface="Roboto" panose="02000000000000000000" pitchFamily="2" charset="0"/>
                <a:ea typeface="Roboto" panose="02000000000000000000" pitchFamily="2" charset="0"/>
                <a:cs typeface="Roboto" panose="02000000000000000000" pitchFamily="2" charset="0"/>
              </a:rPr>
              <a:t>) PROPERLY FUND THE ONGOING MAINTENANCE OF LIBRARY FACILITIES; </a:t>
            </a:r>
          </a:p>
          <a:p>
            <a:pPr marL="0" indent="0">
              <a:buNone/>
            </a:pPr>
            <a:r>
              <a:rPr lang="en-US" sz="1600" dirty="0">
                <a:latin typeface="Roboto" panose="02000000000000000000" pitchFamily="2" charset="0"/>
                <a:ea typeface="Roboto" panose="02000000000000000000" pitchFamily="2" charset="0"/>
                <a:cs typeface="Roboto" panose="02000000000000000000" pitchFamily="2" charset="0"/>
              </a:rPr>
              <a:t>(ii) PROVIDE FUNDING NECESSARY TO RETAIN STAFF AND MAINTAIN/EXPAND OPERATING HOURS AT THE LIBRARY; </a:t>
            </a:r>
          </a:p>
          <a:p>
            <a:pPr marL="0" indent="0">
              <a:buNone/>
            </a:pPr>
            <a:r>
              <a:rPr lang="en-US" sz="1600" dirty="0">
                <a:latin typeface="Roboto" panose="02000000000000000000" pitchFamily="2" charset="0"/>
                <a:ea typeface="Roboto" panose="02000000000000000000" pitchFamily="2" charset="0"/>
                <a:cs typeface="Roboto" panose="02000000000000000000" pitchFamily="2" charset="0"/>
              </a:rPr>
              <a:t>(iii) PROPERLY FUND COMMUNITY ACCESS TO BOOKS, INTERNET, INFORMATION AND PROGRAMS; </a:t>
            </a:r>
          </a:p>
          <a:p>
            <a:pPr marL="0" indent="0">
              <a:buNone/>
            </a:pPr>
            <a:r>
              <a:rPr lang="en-US" sz="1600" dirty="0">
                <a:latin typeface="Roboto" panose="02000000000000000000" pitchFamily="2" charset="0"/>
                <a:ea typeface="Roboto" panose="02000000000000000000" pitchFamily="2" charset="0"/>
                <a:cs typeface="Roboto" panose="02000000000000000000" pitchFamily="2" charset="0"/>
              </a:rPr>
              <a:t>(iv) IMPROVE JOB SEARCH AND HOMEWORK SUPPORT; AND </a:t>
            </a:r>
          </a:p>
          <a:p>
            <a:pPr marL="0" indent="0">
              <a:buNone/>
            </a:pPr>
            <a:r>
              <a:rPr lang="en-US" sz="1600" dirty="0">
                <a:latin typeface="Roboto" panose="02000000000000000000" pitchFamily="2" charset="0"/>
                <a:ea typeface="Roboto" panose="02000000000000000000" pitchFamily="2" charset="0"/>
                <a:cs typeface="Roboto" panose="02000000000000000000" pitchFamily="2" charset="0"/>
              </a:rPr>
              <a:t>(v) SUPPORT OTHER ESSENTIAL LIBRARY SERVICES AND PROGRAMS </a:t>
            </a:r>
          </a:p>
          <a:p>
            <a:pPr marL="0" indent="0">
              <a:buNone/>
            </a:pPr>
            <a:r>
              <a:rPr lang="en-US" sz="1600" dirty="0">
                <a:latin typeface="Roboto" panose="02000000000000000000" pitchFamily="2" charset="0"/>
                <a:ea typeface="Roboto" panose="02000000000000000000" pitchFamily="2" charset="0"/>
                <a:cs typeface="Roboto" panose="02000000000000000000" pitchFamily="2" charset="0"/>
              </a:rPr>
              <a:t>THROUGH A PERMANENT PROPERTY TAX PRODUCING $782,000 IN TAX REVENUES IN CALENDAR YEAR 2025 AND WHATEVER IS GENERATED EACH YEAR THEREAFTER FROM THE EXTENDED RATE OF 1.08 MILLS FOR DEPOSIT INTO THE DISTRICT’S GENERAL FUND, TO CONSTITUTE A VOTER-APPROVED REVENUE CHANGE UNDER ARTICLE X, SECTION 20 OF THE STATE CONSTITUTION?</a:t>
            </a:r>
          </a:p>
          <a:p>
            <a:pPr marL="0" indent="0">
              <a:buNone/>
            </a:pPr>
            <a:r>
              <a:rPr lang="en-US" sz="1600" dirty="0">
                <a:latin typeface="Roboto" panose="02000000000000000000" pitchFamily="2" charset="0"/>
                <a:ea typeface="Roboto" panose="02000000000000000000" pitchFamily="2" charset="0"/>
                <a:cs typeface="Roboto" panose="02000000000000000000" pitchFamily="2" charset="0"/>
              </a:rPr>
              <a:t>_____ YES/FOR         _____ NO/AGAINST</a:t>
            </a:r>
          </a:p>
        </p:txBody>
      </p:sp>
      <p:pic>
        <p:nvPicPr>
          <p:cNvPr id="12" name="Picture 11" descr="A person putting a ballot into a box&#10;&#10;Description automatically generated">
            <a:extLst>
              <a:ext uri="{FF2B5EF4-FFF2-40B4-BE49-F238E27FC236}">
                <a16:creationId xmlns:a16="http://schemas.microsoft.com/office/drawing/2014/main" id="{C473F370-226F-98DE-1AAD-A258448315A6}"/>
              </a:ext>
            </a:extLst>
          </p:cNvPr>
          <p:cNvPicPr>
            <a:picLocks noChangeAspect="1"/>
          </p:cNvPicPr>
          <p:nvPr/>
        </p:nvPicPr>
        <p:blipFill>
          <a:blip r:embed="rId3"/>
          <a:stretch>
            <a:fillRect/>
          </a:stretch>
        </p:blipFill>
        <p:spPr>
          <a:xfrm>
            <a:off x="701354" y="3242793"/>
            <a:ext cx="2538466" cy="2538466"/>
          </a:xfrm>
          <a:prstGeom prst="rect">
            <a:avLst/>
          </a:prstGeom>
          <a:solidFill>
            <a:srgbClr val="FFFFFF">
              <a:shade val="85000"/>
            </a:srgbClr>
          </a:solidFill>
          <a:ln w="127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Title 3">
            <a:extLst>
              <a:ext uri="{FF2B5EF4-FFF2-40B4-BE49-F238E27FC236}">
                <a16:creationId xmlns:a16="http://schemas.microsoft.com/office/drawing/2014/main" id="{60F49EDC-3B61-9AB0-D1E3-62B39A5CD353}"/>
              </a:ext>
            </a:extLst>
          </p:cNvPr>
          <p:cNvSpPr txBox="1">
            <a:spLocks/>
          </p:cNvSpPr>
          <p:nvPr/>
        </p:nvSpPr>
        <p:spPr>
          <a:xfrm>
            <a:off x="-23318" y="814387"/>
            <a:ext cx="4056449" cy="1926535"/>
          </a:xfrm>
          <a:prstGeom prst="rect">
            <a:avLst/>
          </a:prstGeom>
        </p:spPr>
        <p:txBody>
          <a:bodyPr anchor="ctr">
            <a:noAutofit/>
          </a:bodyPr>
          <a:lstStyle>
            <a:lvl1pPr algn="ctr" defTabSz="426705" rtl="0" eaLnBrk="1" latinLnBrk="0" hangingPunct="1">
              <a:spcBef>
                <a:spcPct val="0"/>
              </a:spcBef>
              <a:buNone/>
              <a:defRPr sz="4107"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dirty="0">
                <a:solidFill>
                  <a:schemeClr val="tx1"/>
                </a:solidFill>
                <a:latin typeface="Roboto" panose="02000000000000000000" pitchFamily="2" charset="0"/>
                <a:ea typeface="Roboto" panose="02000000000000000000" pitchFamily="2" charset="0"/>
              </a:rPr>
              <a:t>Final Ballot Language</a:t>
            </a:r>
          </a:p>
        </p:txBody>
      </p:sp>
    </p:spTree>
    <p:extLst>
      <p:ext uri="{BB962C8B-B14F-4D97-AF65-F5344CB8AC3E}">
        <p14:creationId xmlns:p14="http://schemas.microsoft.com/office/powerpoint/2010/main" val="370630747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EAB9895-7DF7-F668-5478-FA20A03908A9}"/>
              </a:ext>
            </a:extLst>
          </p:cNvPr>
          <p:cNvSpPr txBox="1">
            <a:spLocks/>
          </p:cNvSpPr>
          <p:nvPr/>
        </p:nvSpPr>
        <p:spPr>
          <a:xfrm>
            <a:off x="1046189" y="443425"/>
            <a:ext cx="10099621" cy="8761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algn="ctr"/>
            <a:r>
              <a:rPr lang="en-US" sz="4800" cap="none" dirty="0">
                <a:solidFill>
                  <a:srgbClr val="002060"/>
                </a:solidFill>
                <a:latin typeface="Roboto" panose="02000000000000000000" pitchFamily="2" charset="0"/>
                <a:ea typeface="Roboto" panose="02000000000000000000" pitchFamily="2" charset="0"/>
              </a:rPr>
              <a:t>Thank You for Your Time Today!</a:t>
            </a:r>
            <a:endParaRPr lang="en-US" sz="4800" cap="none" dirty="0">
              <a:solidFill>
                <a:srgbClr val="002060"/>
              </a:solidFill>
              <a:latin typeface="Roboto" panose="02000000000000000000" pitchFamily="2" charset="0"/>
              <a:ea typeface="Roboto" panose="02000000000000000000" pitchFamily="2" charset="0"/>
              <a:cs typeface="Arial" panose="020B0604020202020204" pitchFamily="34" charset="0"/>
            </a:endParaRPr>
          </a:p>
        </p:txBody>
      </p:sp>
      <p:pic>
        <p:nvPicPr>
          <p:cNvPr id="2" name="Picture 1">
            <a:extLst>
              <a:ext uri="{FF2B5EF4-FFF2-40B4-BE49-F238E27FC236}">
                <a16:creationId xmlns:a16="http://schemas.microsoft.com/office/drawing/2014/main" id="{FA5FFE3C-0D73-2163-F766-2DC80248F0E9}"/>
              </a:ext>
            </a:extLst>
          </p:cNvPr>
          <p:cNvPicPr>
            <a:picLocks noChangeAspect="1"/>
          </p:cNvPicPr>
          <p:nvPr/>
        </p:nvPicPr>
        <p:blipFill>
          <a:blip r:embed="rId2"/>
          <a:stretch/>
        </p:blipFill>
        <p:spPr>
          <a:xfrm>
            <a:off x="6475014" y="1724067"/>
            <a:ext cx="4351140" cy="1936257"/>
          </a:xfrm>
          <a:prstGeom prst="rect">
            <a:avLst/>
          </a:prstGeom>
          <a:solidFill>
            <a:srgbClr val="FFFFFF">
              <a:shade val="85000"/>
            </a:srgbClr>
          </a:solidFill>
          <a:ln w="381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Picture 2">
            <a:extLst>
              <a:ext uri="{FF2B5EF4-FFF2-40B4-BE49-F238E27FC236}">
                <a16:creationId xmlns:a16="http://schemas.microsoft.com/office/drawing/2014/main" id="{BEBD76D2-8C1A-906B-0BDC-13CB14088B88}"/>
              </a:ext>
            </a:extLst>
          </p:cNvPr>
          <p:cNvPicPr>
            <a:picLocks noChangeAspect="1"/>
          </p:cNvPicPr>
          <p:nvPr/>
        </p:nvPicPr>
        <p:blipFill>
          <a:blip r:embed="rId3"/>
          <a:stretch>
            <a:fillRect/>
          </a:stretch>
        </p:blipFill>
        <p:spPr>
          <a:xfrm>
            <a:off x="1278082" y="1755581"/>
            <a:ext cx="3981705" cy="1873231"/>
          </a:xfrm>
          <a:prstGeom prst="rect">
            <a:avLst/>
          </a:prstGeom>
          <a:solidFill>
            <a:srgbClr val="FFFFFF">
              <a:shade val="85000"/>
            </a:srgbClr>
          </a:solidFill>
          <a:ln w="285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a:extLst>
              <a:ext uri="{FF2B5EF4-FFF2-40B4-BE49-F238E27FC236}">
                <a16:creationId xmlns:a16="http://schemas.microsoft.com/office/drawing/2014/main" id="{90FA0834-AFFE-97F6-7794-A23F480CEF02}"/>
              </a:ext>
            </a:extLst>
          </p:cNvPr>
          <p:cNvSpPr txBox="1"/>
          <p:nvPr/>
        </p:nvSpPr>
        <p:spPr>
          <a:xfrm>
            <a:off x="1321963" y="4296369"/>
            <a:ext cx="9548072" cy="1535094"/>
          </a:xfrm>
          <a:prstGeom prst="rect">
            <a:avLst/>
          </a:prstGeom>
        </p:spPr>
        <p:txBody>
          <a:bodyPr vert="horz" lIns="91440" tIns="45720" rIns="91440" bIns="0" rtlCol="0" anchor="ctr">
            <a:noAutofit/>
          </a:bodyPr>
          <a:lstStyle/>
          <a:p>
            <a:pPr algn="ctr" defTabSz="914400">
              <a:spcBef>
                <a:spcPct val="0"/>
              </a:spcBef>
            </a:pPr>
            <a:r>
              <a:rPr lang="en-US" sz="4000" dirty="0">
                <a:solidFill>
                  <a:srgbClr val="002060"/>
                </a:solidFill>
                <a:latin typeface="Roboto" panose="02000000000000000000" pitchFamily="2" charset="0"/>
                <a:ea typeface="Roboto" panose="02000000000000000000" pitchFamily="2" charset="0"/>
                <a:cs typeface="+mj-cs"/>
              </a:rPr>
              <a:t>Amy Shipley, Basalt Library</a:t>
            </a:r>
          </a:p>
          <a:p>
            <a:pPr algn="ctr" defTabSz="914400">
              <a:spcBef>
                <a:spcPct val="0"/>
              </a:spcBef>
            </a:pPr>
            <a:r>
              <a:rPr lang="en-US" sz="4000" dirty="0">
                <a:solidFill>
                  <a:srgbClr val="002060"/>
                </a:solidFill>
                <a:latin typeface="Roboto" panose="02000000000000000000" pitchFamily="2" charset="0"/>
                <a:ea typeface="Roboto" panose="02000000000000000000" pitchFamily="2" charset="0"/>
                <a:cs typeface="+mj-cs"/>
              </a:rPr>
              <a:t>David Flaherty, Magellan Strategies</a:t>
            </a:r>
          </a:p>
        </p:txBody>
      </p:sp>
    </p:spTree>
    <p:extLst>
      <p:ext uri="{BB962C8B-B14F-4D97-AF65-F5344CB8AC3E}">
        <p14:creationId xmlns:p14="http://schemas.microsoft.com/office/powerpoint/2010/main" val="6201174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9927428-1A37-C56F-0D88-068AB6E926E9}"/>
            </a:ext>
          </a:extLst>
        </p:cNvPr>
        <p:cNvGrpSpPr/>
        <p:nvPr/>
      </p:nvGrpSpPr>
      <p:grpSpPr>
        <a:xfrm>
          <a:off x="0" y="0"/>
          <a:ext cx="0" cy="0"/>
          <a:chOff x="0" y="0"/>
          <a:chExt cx="0" cy="0"/>
        </a:xfrm>
      </p:grpSpPr>
      <p:sp>
        <p:nvSpPr>
          <p:cNvPr id="2" name="Title 3">
            <a:extLst>
              <a:ext uri="{FF2B5EF4-FFF2-40B4-BE49-F238E27FC236}">
                <a16:creationId xmlns:a16="http://schemas.microsoft.com/office/drawing/2014/main" id="{60F31F4B-9E1A-0A8A-1614-6B626608312A}"/>
              </a:ext>
            </a:extLst>
          </p:cNvPr>
          <p:cNvSpPr txBox="1">
            <a:spLocks/>
          </p:cNvSpPr>
          <p:nvPr/>
        </p:nvSpPr>
        <p:spPr>
          <a:xfrm>
            <a:off x="531669" y="292786"/>
            <a:ext cx="11128662" cy="1077948"/>
          </a:xfrm>
          <a:prstGeom prst="rect">
            <a:avLst/>
          </a:prstGeom>
        </p:spPr>
        <p:txBody>
          <a:bodyPr anchor="ctr">
            <a:noAutofit/>
          </a:bodyPr>
          <a:lstStyle>
            <a:lvl1pPr algn="ctr" defTabSz="426705" rtl="0" eaLnBrk="1" latinLnBrk="0" hangingPunct="1">
              <a:spcBef>
                <a:spcPct val="0"/>
              </a:spcBef>
              <a:buNone/>
              <a:defRPr sz="4107"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400" dirty="0">
                <a:solidFill>
                  <a:schemeClr val="tx1"/>
                </a:solidFill>
                <a:latin typeface="Roboto" panose="02000000000000000000" pitchFamily="2" charset="0"/>
                <a:ea typeface="Roboto" panose="02000000000000000000" pitchFamily="2" charset="0"/>
              </a:rPr>
              <a:t>Questions About Initial Steps &amp; Planning for the Ballot Measure Process?</a:t>
            </a:r>
          </a:p>
        </p:txBody>
      </p:sp>
      <p:pic>
        <p:nvPicPr>
          <p:cNvPr id="7" name="Picture 6" descr="A group of people raising their hands&#10;&#10;Description automatically generated">
            <a:extLst>
              <a:ext uri="{FF2B5EF4-FFF2-40B4-BE49-F238E27FC236}">
                <a16:creationId xmlns:a16="http://schemas.microsoft.com/office/drawing/2014/main" id="{B236374E-5EF2-EB40-860C-E09C6C16A180}"/>
              </a:ext>
            </a:extLst>
          </p:cNvPr>
          <p:cNvPicPr>
            <a:picLocks noChangeAspect="1"/>
          </p:cNvPicPr>
          <p:nvPr/>
        </p:nvPicPr>
        <p:blipFill>
          <a:blip r:embed="rId2"/>
          <a:stretch>
            <a:fillRect/>
          </a:stretch>
        </p:blipFill>
        <p:spPr>
          <a:xfrm>
            <a:off x="2601432" y="1735395"/>
            <a:ext cx="6989136" cy="4659424"/>
          </a:xfrm>
          <a:prstGeom prst="rect">
            <a:avLst/>
          </a:prstGeom>
          <a:solidFill>
            <a:srgbClr val="FFFFFF">
              <a:shade val="85000"/>
            </a:srgbClr>
          </a:solidFill>
          <a:ln w="381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Slide Number Placeholder 12">
            <a:extLst>
              <a:ext uri="{FF2B5EF4-FFF2-40B4-BE49-F238E27FC236}">
                <a16:creationId xmlns:a16="http://schemas.microsoft.com/office/drawing/2014/main" id="{5E4052E5-F519-B013-4D20-1202AEEDE551}"/>
              </a:ext>
            </a:extLst>
          </p:cNvPr>
          <p:cNvSpPr txBox="1">
            <a:spLocks/>
          </p:cNvSpPr>
          <p:nvPr/>
        </p:nvSpPr>
        <p:spPr>
          <a:xfrm>
            <a:off x="10934981" y="6548799"/>
            <a:ext cx="467170" cy="309201"/>
          </a:xfrm>
          <a:prstGeom prst="rect">
            <a:avLst/>
          </a:prstGeom>
          <a:noFill/>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6D22F896-40B5-4ADD-8801-0D06FADFA095}" type="slidenum">
              <a:rPr lang="en-US" sz="1400" smtClean="0">
                <a:solidFill>
                  <a:srgbClr val="002060"/>
                </a:solidFill>
                <a:latin typeface="Roboto" panose="02000000000000000000" pitchFamily="2" charset="0"/>
                <a:ea typeface="Roboto" panose="02000000000000000000" pitchFamily="2" charset="0"/>
              </a:rPr>
              <a:pPr algn="ctr"/>
              <a:t>5</a:t>
            </a:fld>
            <a:endParaRPr lang="en-US" sz="1400" dirty="0">
              <a:solidFill>
                <a:srgbClr val="002060"/>
              </a:solidFill>
              <a:latin typeface="Roboto" panose="02000000000000000000" pitchFamily="2" charset="0"/>
              <a:ea typeface="Roboto" panose="02000000000000000000" pitchFamily="2" charset="0"/>
            </a:endParaRPr>
          </a:p>
        </p:txBody>
      </p:sp>
      <p:pic>
        <p:nvPicPr>
          <p:cNvPr id="3" name="Picture 2" descr="A blue background with white text and colorful graphics&#10;&#10;Description automatically generated">
            <a:extLst>
              <a:ext uri="{FF2B5EF4-FFF2-40B4-BE49-F238E27FC236}">
                <a16:creationId xmlns:a16="http://schemas.microsoft.com/office/drawing/2014/main" id="{B437F240-D76D-81A2-A6B0-2E1DC6985215}"/>
              </a:ext>
            </a:extLst>
          </p:cNvPr>
          <p:cNvPicPr>
            <a:picLocks noChangeAspect="1"/>
          </p:cNvPicPr>
          <p:nvPr/>
        </p:nvPicPr>
        <p:blipFill>
          <a:blip r:embed="rId3"/>
          <a:stretch>
            <a:fillRect/>
          </a:stretch>
        </p:blipFill>
        <p:spPr>
          <a:xfrm>
            <a:off x="11450782" y="6332927"/>
            <a:ext cx="752996" cy="542157"/>
          </a:xfrm>
          <a:prstGeom prst="rect">
            <a:avLst/>
          </a:prstGeom>
        </p:spPr>
      </p:pic>
    </p:spTree>
    <p:extLst>
      <p:ext uri="{BB962C8B-B14F-4D97-AF65-F5344CB8AC3E}">
        <p14:creationId xmlns:p14="http://schemas.microsoft.com/office/powerpoint/2010/main" val="12472920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2CECF24-AE5D-7473-3D52-7EABB77C1F23}"/>
            </a:ext>
          </a:extLst>
        </p:cNvPr>
        <p:cNvGrpSpPr/>
        <p:nvPr/>
      </p:nvGrpSpPr>
      <p:grpSpPr>
        <a:xfrm>
          <a:off x="0" y="0"/>
          <a:ext cx="0" cy="0"/>
          <a:chOff x="0" y="0"/>
          <a:chExt cx="0" cy="0"/>
        </a:xfrm>
      </p:grpSpPr>
      <p:sp>
        <p:nvSpPr>
          <p:cNvPr id="31" name="Rectangle 17">
            <a:extLst>
              <a:ext uri="{FF2B5EF4-FFF2-40B4-BE49-F238E27FC236}">
                <a16:creationId xmlns:a16="http://schemas.microsoft.com/office/drawing/2014/main" id="{07B35639-AB8E-F366-E73C-EEA1AA87FB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32" name="Picture 19">
            <a:extLst>
              <a:ext uri="{FF2B5EF4-FFF2-40B4-BE49-F238E27FC236}">
                <a16:creationId xmlns:a16="http://schemas.microsoft.com/office/drawing/2014/main" id="{DA696966-FAFB-1BE3-4921-5B32737C063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cstate="hqprint">
            <a:extLst>
              <a:ext uri="{28A0092B-C50C-407E-A947-70E740481C1C}">
                <a14:useLocalDpi xmlns:a14="http://schemas.microsoft.com/office/drawing/2010/main"/>
              </a:ext>
            </a:extLst>
          </a:blip>
          <a:srcRect b="-1562"/>
          <a:stretch/>
        </p:blipFill>
        <p:spPr bwMode="black">
          <a:xfrm>
            <a:off x="0" y="6126480"/>
            <a:ext cx="12192000" cy="742950"/>
          </a:xfrm>
          <a:prstGeom prst="rect">
            <a:avLst/>
          </a:prstGeom>
        </p:spPr>
      </p:pic>
      <p:cxnSp>
        <p:nvCxnSpPr>
          <p:cNvPr id="33" name="Straight Connector 21">
            <a:extLst>
              <a:ext uri="{FF2B5EF4-FFF2-40B4-BE49-F238E27FC236}">
                <a16:creationId xmlns:a16="http://schemas.microsoft.com/office/drawing/2014/main" id="{5782B8FC-8E1E-0B5A-DF61-8BD3FB15B06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34" name="Straight Connector 23">
            <a:extLst>
              <a:ext uri="{FF2B5EF4-FFF2-40B4-BE49-F238E27FC236}">
                <a16:creationId xmlns:a16="http://schemas.microsoft.com/office/drawing/2014/main" id="{A3CA5F8B-A1C3-78B9-3586-E23F677D65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35" name="Rectangle 25">
            <a:extLst>
              <a:ext uri="{FF2B5EF4-FFF2-40B4-BE49-F238E27FC236}">
                <a16:creationId xmlns:a16="http://schemas.microsoft.com/office/drawing/2014/main" id="{BAEC8589-B654-12F9-CFA8-820EBB9755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27">
            <a:extLst>
              <a:ext uri="{FF2B5EF4-FFF2-40B4-BE49-F238E27FC236}">
                <a16:creationId xmlns:a16="http://schemas.microsoft.com/office/drawing/2014/main" id="{3A0522CA-1098-A5DC-7166-00A4594674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3993" y="0"/>
            <a:ext cx="7538007" cy="6858000"/>
          </a:xfrm>
          <a:prstGeom prst="rect">
            <a:avLst/>
          </a:prstGeom>
          <a:solidFill>
            <a:schemeClr val="tx2"/>
          </a:solidFill>
          <a:ln w="6350">
            <a:noFill/>
          </a:ln>
          <a:effectLst/>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F6F0EFB7-8363-2317-E7B7-B985119269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3787" y="0"/>
            <a:ext cx="164592" cy="6858000"/>
          </a:xfrm>
          <a:prstGeom prst="rect">
            <a:avLst/>
          </a:prstGeom>
          <a:solidFill>
            <a:schemeClr val="accent2"/>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pic>
        <p:nvPicPr>
          <p:cNvPr id="5" name="Picture 4" descr="A blue background with white text and colorful graphics&#10;&#10;Description automatically generated">
            <a:extLst>
              <a:ext uri="{FF2B5EF4-FFF2-40B4-BE49-F238E27FC236}">
                <a16:creationId xmlns:a16="http://schemas.microsoft.com/office/drawing/2014/main" id="{E3B7EA11-B527-1352-1642-C1AB45D39A77}"/>
              </a:ext>
            </a:extLst>
          </p:cNvPr>
          <p:cNvPicPr>
            <a:picLocks noChangeAspect="1"/>
          </p:cNvPicPr>
          <p:nvPr/>
        </p:nvPicPr>
        <p:blipFill>
          <a:blip r:embed="rId4"/>
          <a:stretch>
            <a:fillRect/>
          </a:stretch>
        </p:blipFill>
        <p:spPr>
          <a:xfrm>
            <a:off x="11430864" y="6297804"/>
            <a:ext cx="772914" cy="556498"/>
          </a:xfrm>
          <a:prstGeom prst="rect">
            <a:avLst/>
          </a:prstGeom>
        </p:spPr>
      </p:pic>
      <p:sp>
        <p:nvSpPr>
          <p:cNvPr id="8" name="Slide Number Placeholder 12">
            <a:extLst>
              <a:ext uri="{FF2B5EF4-FFF2-40B4-BE49-F238E27FC236}">
                <a16:creationId xmlns:a16="http://schemas.microsoft.com/office/drawing/2014/main" id="{5C014F31-20C2-BF6D-FBDB-D1645D209E8F}"/>
              </a:ext>
            </a:extLst>
          </p:cNvPr>
          <p:cNvSpPr txBox="1">
            <a:spLocks/>
          </p:cNvSpPr>
          <p:nvPr/>
        </p:nvSpPr>
        <p:spPr>
          <a:xfrm>
            <a:off x="10831072" y="6520607"/>
            <a:ext cx="467170" cy="309201"/>
          </a:xfrm>
          <a:prstGeom prst="rect">
            <a:avLst/>
          </a:prstGeom>
          <a:noFill/>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6D22F896-40B5-4ADD-8801-0D06FADFA095}" type="slidenum">
              <a:rPr lang="en-US" sz="1400" smtClean="0">
                <a:solidFill>
                  <a:schemeClr val="bg1"/>
                </a:solidFill>
                <a:latin typeface="Roboto" panose="02000000000000000000" pitchFamily="2" charset="0"/>
                <a:ea typeface="Roboto" panose="02000000000000000000" pitchFamily="2" charset="0"/>
              </a:rPr>
              <a:pPr algn="ctr"/>
              <a:t>6</a:t>
            </a:fld>
            <a:endParaRPr lang="en-US" sz="1400" dirty="0">
              <a:solidFill>
                <a:schemeClr val="bg1"/>
              </a:solidFill>
              <a:latin typeface="Roboto" panose="02000000000000000000" pitchFamily="2" charset="0"/>
              <a:ea typeface="Roboto" panose="02000000000000000000" pitchFamily="2" charset="0"/>
            </a:endParaRPr>
          </a:p>
        </p:txBody>
      </p:sp>
      <p:sp>
        <p:nvSpPr>
          <p:cNvPr id="3" name="Title 1">
            <a:extLst>
              <a:ext uri="{FF2B5EF4-FFF2-40B4-BE49-F238E27FC236}">
                <a16:creationId xmlns:a16="http://schemas.microsoft.com/office/drawing/2014/main" id="{300A78F5-233A-7BD9-255C-578A9B3FF70E}"/>
              </a:ext>
            </a:extLst>
          </p:cNvPr>
          <p:cNvSpPr>
            <a:spLocks noGrp="1"/>
          </p:cNvSpPr>
          <p:nvPr>
            <p:ph type="title"/>
          </p:nvPr>
        </p:nvSpPr>
        <p:spPr>
          <a:xfrm>
            <a:off x="148786" y="1278460"/>
            <a:ext cx="4356215" cy="697672"/>
          </a:xfrm>
        </p:spPr>
        <p:txBody>
          <a:bodyPr vert="horz" lIns="91440" tIns="45720" rIns="91440" bIns="45720" rtlCol="0" anchor="ctr">
            <a:noAutofit/>
          </a:bodyPr>
          <a:lstStyle/>
          <a:p>
            <a:pPr algn="ctr">
              <a:lnSpc>
                <a:spcPct val="100000"/>
              </a:lnSpc>
            </a:pPr>
            <a:r>
              <a:rPr lang="en-US" sz="4000" i="0" kern="1200" cap="none" dirty="0">
                <a:effectLst/>
                <a:latin typeface="Roboto" panose="02000000000000000000" pitchFamily="2" charset="0"/>
                <a:ea typeface="Roboto" panose="02000000000000000000" pitchFamily="2" charset="0"/>
              </a:rPr>
              <a:t>Ballot Measure Survey Objectives</a:t>
            </a:r>
          </a:p>
        </p:txBody>
      </p:sp>
      <p:sp>
        <p:nvSpPr>
          <p:cNvPr id="7" name="Content Placeholder 5">
            <a:extLst>
              <a:ext uri="{FF2B5EF4-FFF2-40B4-BE49-F238E27FC236}">
                <a16:creationId xmlns:a16="http://schemas.microsoft.com/office/drawing/2014/main" id="{32E760E7-C09B-9660-BDFA-79A4951BC862}"/>
              </a:ext>
            </a:extLst>
          </p:cNvPr>
          <p:cNvSpPr>
            <a:spLocks noGrp="1"/>
          </p:cNvSpPr>
          <p:nvPr>
            <p:ph type="body" sz="half" idx="2"/>
          </p:nvPr>
        </p:nvSpPr>
        <p:spPr>
          <a:xfrm>
            <a:off x="4892179" y="430140"/>
            <a:ext cx="7245482" cy="5935711"/>
          </a:xfrm>
        </p:spPr>
        <p:txBody>
          <a:bodyPr vert="horz" lIns="91440" tIns="45720" rIns="91440" bIns="45720" rtlCol="0" anchor="ctr">
            <a:noAutofit/>
          </a:bodyPr>
          <a:lstStyle/>
          <a:p>
            <a:pPr marL="471488" indent="-457200">
              <a:lnSpc>
                <a:spcPct val="100000"/>
              </a:lnSpc>
              <a:spcBef>
                <a:spcPts val="0"/>
              </a:spcBef>
              <a:spcAft>
                <a:spcPts val="600"/>
              </a:spcAft>
              <a:buClr>
                <a:schemeClr val="bg1"/>
              </a:buClr>
              <a:buFont typeface="Wingdings" pitchFamily="2" charset="2"/>
              <a:buChar char="Ø"/>
            </a:pPr>
            <a:r>
              <a:rPr lang="en-US" sz="2800" dirty="0">
                <a:solidFill>
                  <a:schemeClr val="bg1"/>
                </a:solidFill>
                <a:latin typeface="Roboto" panose="02000000000000000000" pitchFamily="2" charset="0"/>
                <a:ea typeface="Roboto" panose="02000000000000000000" pitchFamily="2" charset="0"/>
                <a:cs typeface="Roboto" panose="02000000000000000000" pitchFamily="2" charset="0"/>
              </a:rPr>
              <a:t>Measure voter awareness of the library’s services, how well they manage those services, and opinions on the library’s fiscal responsibility.</a:t>
            </a:r>
          </a:p>
          <a:p>
            <a:pPr marL="471488" indent="-457200">
              <a:lnSpc>
                <a:spcPct val="100000"/>
              </a:lnSpc>
              <a:spcBef>
                <a:spcPts val="0"/>
              </a:spcBef>
              <a:spcAft>
                <a:spcPts val="600"/>
              </a:spcAft>
              <a:buClr>
                <a:schemeClr val="bg1"/>
              </a:buClr>
              <a:buFont typeface="Wingdings" pitchFamily="2" charset="2"/>
              <a:buChar char="Ø"/>
            </a:pPr>
            <a:r>
              <a:rPr lang="en-US" sz="2800" cap="none" dirty="0">
                <a:solidFill>
                  <a:schemeClr val="bg1"/>
                </a:solidFill>
                <a:latin typeface="Roboto" panose="02000000000000000000" pitchFamily="2" charset="0"/>
                <a:ea typeface="Roboto" panose="02000000000000000000" pitchFamily="2" charset="0"/>
                <a:cs typeface="Roboto" panose="02000000000000000000" pitchFamily="2" charset="0"/>
              </a:rPr>
              <a:t>To measure support and opposition for a</a:t>
            </a:r>
            <a:r>
              <a:rPr lang="en-US" sz="2800" dirty="0">
                <a:solidFill>
                  <a:schemeClr val="bg1"/>
                </a:solidFill>
                <a:latin typeface="Roboto" panose="02000000000000000000" pitchFamily="2" charset="0"/>
                <a:ea typeface="Roboto" panose="02000000000000000000" pitchFamily="2" charset="0"/>
                <a:cs typeface="Roboto" panose="02000000000000000000" pitchFamily="2" charset="0"/>
              </a:rPr>
              <a:t> </a:t>
            </a:r>
            <a:r>
              <a:rPr lang="en-US" sz="2800" cap="none" dirty="0">
                <a:solidFill>
                  <a:schemeClr val="bg1"/>
                </a:solidFill>
                <a:latin typeface="Roboto" panose="02000000000000000000" pitchFamily="2" charset="0"/>
                <a:ea typeface="Roboto" panose="02000000000000000000" pitchFamily="2" charset="0"/>
                <a:cs typeface="Roboto" panose="02000000000000000000" pitchFamily="2" charset="0"/>
              </a:rPr>
              <a:t>potential ballot measure </a:t>
            </a:r>
          </a:p>
          <a:p>
            <a:pPr marL="471488" indent="-457200">
              <a:lnSpc>
                <a:spcPct val="100000"/>
              </a:lnSpc>
              <a:spcBef>
                <a:spcPts val="0"/>
              </a:spcBef>
              <a:spcAft>
                <a:spcPts val="600"/>
              </a:spcAft>
              <a:buClr>
                <a:schemeClr val="bg1"/>
              </a:buClr>
              <a:buFont typeface="Wingdings" pitchFamily="2" charset="2"/>
              <a:buChar char="Ø"/>
            </a:pPr>
            <a:r>
              <a:rPr lang="en-US" sz="2800" cap="none" dirty="0">
                <a:solidFill>
                  <a:schemeClr val="bg1"/>
                </a:solidFill>
                <a:latin typeface="Roboto" panose="02000000000000000000" pitchFamily="2" charset="0"/>
                <a:ea typeface="Roboto" panose="02000000000000000000" pitchFamily="2" charset="0"/>
                <a:cs typeface="Roboto" panose="02000000000000000000" pitchFamily="2" charset="0"/>
              </a:rPr>
              <a:t>The survey also measured </a:t>
            </a:r>
            <a:r>
              <a:rPr lang="en-US" sz="2800" dirty="0">
                <a:solidFill>
                  <a:schemeClr val="bg1"/>
                </a:solidFill>
                <a:latin typeface="Roboto" panose="02000000000000000000" pitchFamily="2" charset="0"/>
                <a:ea typeface="Roboto" panose="02000000000000000000" pitchFamily="2" charset="0"/>
                <a:cs typeface="Roboto" panose="02000000000000000000" pitchFamily="2" charset="0"/>
              </a:rPr>
              <a:t>opinions on the reasons to continue </a:t>
            </a:r>
            <a:r>
              <a:rPr lang="en-US" sz="2800" cap="none" dirty="0">
                <a:solidFill>
                  <a:schemeClr val="bg1"/>
                </a:solidFill>
                <a:latin typeface="Roboto" panose="02000000000000000000" pitchFamily="2" charset="0"/>
                <a:ea typeface="Roboto" panose="02000000000000000000" pitchFamily="2" charset="0"/>
                <a:cs typeface="Roboto" panose="02000000000000000000" pitchFamily="2" charset="0"/>
              </a:rPr>
              <a:t>funding. </a:t>
            </a:r>
          </a:p>
        </p:txBody>
      </p:sp>
      <p:pic>
        <p:nvPicPr>
          <p:cNvPr id="9" name="Picture 8" descr="A hand putting a ballot into a box&#10;&#10;Description automatically generated">
            <a:extLst>
              <a:ext uri="{FF2B5EF4-FFF2-40B4-BE49-F238E27FC236}">
                <a16:creationId xmlns:a16="http://schemas.microsoft.com/office/drawing/2014/main" id="{6A39F587-AA11-3C62-625C-A41119BB9F7D}"/>
              </a:ext>
            </a:extLst>
          </p:cNvPr>
          <p:cNvPicPr>
            <a:picLocks noChangeAspect="1"/>
          </p:cNvPicPr>
          <p:nvPr/>
        </p:nvPicPr>
        <p:blipFill>
          <a:blip r:embed="rId5"/>
          <a:stretch>
            <a:fillRect/>
          </a:stretch>
        </p:blipFill>
        <p:spPr>
          <a:xfrm>
            <a:off x="430748" y="3085934"/>
            <a:ext cx="3792292" cy="2571174"/>
          </a:xfrm>
          <a:prstGeom prst="rect">
            <a:avLst/>
          </a:prstGeom>
          <a:solidFill>
            <a:srgbClr val="FFFFFF">
              <a:shade val="85000"/>
            </a:srgbClr>
          </a:solidFill>
          <a:ln w="285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9329744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3AF60AE-FD74-7A3B-4EE0-3595C04A0BD5}"/>
            </a:ext>
          </a:extLst>
        </p:cNvPr>
        <p:cNvGrpSpPr/>
        <p:nvPr/>
      </p:nvGrpSpPr>
      <p:grpSpPr>
        <a:xfrm>
          <a:off x="0" y="0"/>
          <a:ext cx="0" cy="0"/>
          <a:chOff x="0" y="0"/>
          <a:chExt cx="0" cy="0"/>
        </a:xfrm>
      </p:grpSpPr>
      <p:sp>
        <p:nvSpPr>
          <p:cNvPr id="31" name="Rectangle 17">
            <a:extLst>
              <a:ext uri="{FF2B5EF4-FFF2-40B4-BE49-F238E27FC236}">
                <a16:creationId xmlns:a16="http://schemas.microsoft.com/office/drawing/2014/main" id="{AFDA2E39-7596-F09A-20BD-DBB9C0A75A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32" name="Picture 19">
            <a:extLst>
              <a:ext uri="{FF2B5EF4-FFF2-40B4-BE49-F238E27FC236}">
                <a16:creationId xmlns:a16="http://schemas.microsoft.com/office/drawing/2014/main" id="{C01EB691-0322-EA5B-E01D-6328D1448D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cstate="hqprint">
            <a:extLst>
              <a:ext uri="{28A0092B-C50C-407E-A947-70E740481C1C}">
                <a14:useLocalDpi xmlns:a14="http://schemas.microsoft.com/office/drawing/2010/main"/>
              </a:ext>
            </a:extLst>
          </a:blip>
          <a:srcRect b="-1562"/>
          <a:stretch/>
        </p:blipFill>
        <p:spPr bwMode="black">
          <a:xfrm>
            <a:off x="0" y="6126480"/>
            <a:ext cx="12192000" cy="742950"/>
          </a:xfrm>
          <a:prstGeom prst="rect">
            <a:avLst/>
          </a:prstGeom>
        </p:spPr>
      </p:pic>
      <p:cxnSp>
        <p:nvCxnSpPr>
          <p:cNvPr id="33" name="Straight Connector 21">
            <a:extLst>
              <a:ext uri="{FF2B5EF4-FFF2-40B4-BE49-F238E27FC236}">
                <a16:creationId xmlns:a16="http://schemas.microsoft.com/office/drawing/2014/main" id="{0E1E9305-898D-0720-E073-6ABDA8F168E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34" name="Straight Connector 23">
            <a:extLst>
              <a:ext uri="{FF2B5EF4-FFF2-40B4-BE49-F238E27FC236}">
                <a16:creationId xmlns:a16="http://schemas.microsoft.com/office/drawing/2014/main" id="{37704BC4-54BB-9746-2231-BCC517ED6F6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35" name="Rectangle 25">
            <a:extLst>
              <a:ext uri="{FF2B5EF4-FFF2-40B4-BE49-F238E27FC236}">
                <a16:creationId xmlns:a16="http://schemas.microsoft.com/office/drawing/2014/main" id="{ECAD97AF-1FBA-B91F-0C4A-43BAE8A738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27">
            <a:extLst>
              <a:ext uri="{FF2B5EF4-FFF2-40B4-BE49-F238E27FC236}">
                <a16:creationId xmlns:a16="http://schemas.microsoft.com/office/drawing/2014/main" id="{1564703B-B8D2-3636-0CD9-6C04ACE7B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3993" y="0"/>
            <a:ext cx="7538007" cy="6858000"/>
          </a:xfrm>
          <a:prstGeom prst="rect">
            <a:avLst/>
          </a:prstGeom>
          <a:solidFill>
            <a:schemeClr val="tx2"/>
          </a:solidFill>
          <a:ln w="6350">
            <a:noFill/>
          </a:ln>
          <a:effectLst/>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AD78EA5A-E8EA-9886-BC95-E3BAE54361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3787" y="0"/>
            <a:ext cx="164592" cy="6858000"/>
          </a:xfrm>
          <a:prstGeom prst="rect">
            <a:avLst/>
          </a:prstGeom>
          <a:solidFill>
            <a:schemeClr val="accent2"/>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pic>
        <p:nvPicPr>
          <p:cNvPr id="5" name="Picture 4" descr="A blue background with white text and colorful graphics&#10;&#10;Description automatically generated">
            <a:extLst>
              <a:ext uri="{FF2B5EF4-FFF2-40B4-BE49-F238E27FC236}">
                <a16:creationId xmlns:a16="http://schemas.microsoft.com/office/drawing/2014/main" id="{4E45BF9A-F4FF-1BF1-0FE6-26315D699A1A}"/>
              </a:ext>
            </a:extLst>
          </p:cNvPr>
          <p:cNvPicPr>
            <a:picLocks noChangeAspect="1"/>
          </p:cNvPicPr>
          <p:nvPr/>
        </p:nvPicPr>
        <p:blipFill>
          <a:blip r:embed="rId3"/>
          <a:stretch>
            <a:fillRect/>
          </a:stretch>
        </p:blipFill>
        <p:spPr>
          <a:xfrm>
            <a:off x="11430864" y="6297804"/>
            <a:ext cx="772914" cy="556498"/>
          </a:xfrm>
          <a:prstGeom prst="rect">
            <a:avLst/>
          </a:prstGeom>
        </p:spPr>
      </p:pic>
      <p:sp>
        <p:nvSpPr>
          <p:cNvPr id="8" name="Slide Number Placeholder 12">
            <a:extLst>
              <a:ext uri="{FF2B5EF4-FFF2-40B4-BE49-F238E27FC236}">
                <a16:creationId xmlns:a16="http://schemas.microsoft.com/office/drawing/2014/main" id="{079AB3C9-E61A-2A22-11E2-CF6CC7E7BC23}"/>
              </a:ext>
            </a:extLst>
          </p:cNvPr>
          <p:cNvSpPr txBox="1">
            <a:spLocks/>
          </p:cNvSpPr>
          <p:nvPr/>
        </p:nvSpPr>
        <p:spPr>
          <a:xfrm>
            <a:off x="10831072" y="6520607"/>
            <a:ext cx="467170" cy="309201"/>
          </a:xfrm>
          <a:prstGeom prst="rect">
            <a:avLst/>
          </a:prstGeom>
          <a:noFill/>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6D22F896-40B5-4ADD-8801-0D06FADFA095}" type="slidenum">
              <a:rPr lang="en-US" sz="1400" smtClean="0">
                <a:solidFill>
                  <a:schemeClr val="bg1"/>
                </a:solidFill>
                <a:latin typeface="Roboto" panose="02000000000000000000" pitchFamily="2" charset="0"/>
                <a:ea typeface="Roboto" panose="02000000000000000000" pitchFamily="2" charset="0"/>
              </a:rPr>
              <a:pPr algn="ctr"/>
              <a:t>7</a:t>
            </a:fld>
            <a:endParaRPr lang="en-US" sz="1400" dirty="0">
              <a:solidFill>
                <a:schemeClr val="bg1"/>
              </a:solidFill>
              <a:latin typeface="Roboto" panose="02000000000000000000" pitchFamily="2" charset="0"/>
              <a:ea typeface="Roboto" panose="02000000000000000000" pitchFamily="2" charset="0"/>
            </a:endParaRPr>
          </a:p>
        </p:txBody>
      </p:sp>
      <p:sp>
        <p:nvSpPr>
          <p:cNvPr id="2" name="Title 3">
            <a:extLst>
              <a:ext uri="{FF2B5EF4-FFF2-40B4-BE49-F238E27FC236}">
                <a16:creationId xmlns:a16="http://schemas.microsoft.com/office/drawing/2014/main" id="{F3C952C0-254B-6B6D-20B6-B924F6777AC6}"/>
              </a:ext>
            </a:extLst>
          </p:cNvPr>
          <p:cNvSpPr txBox="1">
            <a:spLocks/>
          </p:cNvSpPr>
          <p:nvPr/>
        </p:nvSpPr>
        <p:spPr>
          <a:xfrm>
            <a:off x="298670" y="501868"/>
            <a:ext cx="4056449" cy="5055774"/>
          </a:xfrm>
          <a:prstGeom prst="rect">
            <a:avLst/>
          </a:prstGeom>
        </p:spPr>
        <p:txBody>
          <a:bodyPr anchor="ctr">
            <a:noAutofit/>
          </a:bodyPr>
          <a:lstStyle>
            <a:lvl1pPr algn="ctr" defTabSz="426705" rtl="0" eaLnBrk="1" latinLnBrk="0" hangingPunct="1">
              <a:spcBef>
                <a:spcPct val="0"/>
              </a:spcBef>
              <a:buNone/>
              <a:defRPr sz="4107"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dirty="0">
                <a:solidFill>
                  <a:schemeClr val="tx1"/>
                </a:solidFill>
                <a:latin typeface="Roboto" panose="02000000000000000000" pitchFamily="2" charset="0"/>
                <a:ea typeface="Roboto" panose="02000000000000000000" pitchFamily="2" charset="0"/>
              </a:rPr>
              <a:t>Developing an Effective Ballot Measure Survey That Will Lead to Voter Approval </a:t>
            </a:r>
          </a:p>
        </p:txBody>
      </p:sp>
      <p:sp>
        <p:nvSpPr>
          <p:cNvPr id="3" name="TextBox 2">
            <a:extLst>
              <a:ext uri="{FF2B5EF4-FFF2-40B4-BE49-F238E27FC236}">
                <a16:creationId xmlns:a16="http://schemas.microsoft.com/office/drawing/2014/main" id="{C011B1B9-DEE1-907E-E3D1-FDF0B030335A}"/>
              </a:ext>
            </a:extLst>
          </p:cNvPr>
          <p:cNvSpPr txBox="1"/>
          <p:nvPr/>
        </p:nvSpPr>
        <p:spPr>
          <a:xfrm>
            <a:off x="5192608" y="224620"/>
            <a:ext cx="6433949" cy="2641722"/>
          </a:xfrm>
          <a:prstGeom prst="rect">
            <a:avLst/>
          </a:prstGeom>
        </p:spPr>
        <p:txBody>
          <a:bodyPr vert="horz" lIns="91440" tIns="45720" rIns="91440" bIns="45720" rtlCol="0" anchor="ctr">
            <a:normAutofit fontScale="92500" lnSpcReduction="10000"/>
          </a:bodyPr>
          <a:lstStyle/>
          <a:p>
            <a:pPr algn="ctr">
              <a:lnSpc>
                <a:spcPct val="110000"/>
              </a:lnSpc>
              <a:spcBef>
                <a:spcPct val="0"/>
              </a:spcBef>
            </a:pPr>
            <a:r>
              <a:rPr lang="en-US" sz="4400" dirty="0">
                <a:ln w="3175" cmpd="sng">
                  <a:noFill/>
                </a:ln>
                <a:solidFill>
                  <a:schemeClr val="bg1"/>
                </a:solidFill>
                <a:latin typeface="Roboto" panose="02000000000000000000" pitchFamily="2" charset="0"/>
                <a:ea typeface="Roboto" panose="02000000000000000000" pitchFamily="2" charset="0"/>
                <a:cs typeface="+mj-cs"/>
              </a:rPr>
              <a:t>Knowing Your Library District or Department’s Voter Registration &amp; Past Turnout Demographics</a:t>
            </a:r>
          </a:p>
        </p:txBody>
      </p:sp>
      <p:pic>
        <p:nvPicPr>
          <p:cNvPr id="6" name="Picture 5">
            <a:extLst>
              <a:ext uri="{FF2B5EF4-FFF2-40B4-BE49-F238E27FC236}">
                <a16:creationId xmlns:a16="http://schemas.microsoft.com/office/drawing/2014/main" id="{84E44A41-F1C2-B5DE-C3EF-AB2DAC42ADB0}"/>
              </a:ext>
            </a:extLst>
          </p:cNvPr>
          <p:cNvPicPr>
            <a:picLocks noChangeAspect="1"/>
          </p:cNvPicPr>
          <p:nvPr/>
        </p:nvPicPr>
        <p:blipFill>
          <a:blip r:embed="rId4"/>
          <a:stretch>
            <a:fillRect/>
          </a:stretch>
        </p:blipFill>
        <p:spPr>
          <a:xfrm>
            <a:off x="6574856" y="3269406"/>
            <a:ext cx="3785498" cy="302839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6405891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74B5D9C-763E-BDF2-0F46-245817D39A5C}"/>
            </a:ext>
          </a:extLst>
        </p:cNvPr>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5442B2F0-6C7C-65C9-A6FA-F2BE4A6DCAFC}"/>
              </a:ext>
            </a:extLst>
          </p:cNvPr>
          <p:cNvSpPr>
            <a:spLocks noGrp="1"/>
          </p:cNvSpPr>
          <p:nvPr>
            <p:ph type="sldNum" sz="quarter" idx="12"/>
          </p:nvPr>
        </p:nvSpPr>
        <p:spPr>
          <a:xfrm>
            <a:off x="11603045" y="6388219"/>
            <a:ext cx="588955" cy="503578"/>
          </a:xfrm>
        </p:spPr>
        <p:txBody>
          <a:bodyPr anchor="ctr"/>
          <a:lstStyle/>
          <a:p>
            <a:pPr algn="ctr"/>
            <a:fld id="{6D22F896-40B5-4ADD-8801-0D06FADFA095}" type="slidenum">
              <a:rPr lang="en-US" sz="1800" smtClean="0">
                <a:solidFill>
                  <a:srgbClr val="002060"/>
                </a:solidFill>
                <a:latin typeface="Roboto" panose="02000000000000000000" pitchFamily="2" charset="0"/>
                <a:ea typeface="Roboto" panose="02000000000000000000" pitchFamily="2" charset="0"/>
              </a:rPr>
              <a:pPr algn="ctr"/>
              <a:t>8</a:t>
            </a:fld>
            <a:endParaRPr lang="en-US" sz="1800" dirty="0">
              <a:solidFill>
                <a:srgbClr val="002060"/>
              </a:solidFill>
              <a:latin typeface="Roboto" panose="02000000000000000000" pitchFamily="2" charset="0"/>
              <a:ea typeface="Roboto" panose="02000000000000000000" pitchFamily="2" charset="0"/>
            </a:endParaRPr>
          </a:p>
        </p:txBody>
      </p:sp>
      <p:sp>
        <p:nvSpPr>
          <p:cNvPr id="17" name="Title 1">
            <a:extLst>
              <a:ext uri="{FF2B5EF4-FFF2-40B4-BE49-F238E27FC236}">
                <a16:creationId xmlns:a16="http://schemas.microsoft.com/office/drawing/2014/main" id="{CEAA313B-A2BB-5A45-35D2-DC731D692101}"/>
              </a:ext>
            </a:extLst>
          </p:cNvPr>
          <p:cNvSpPr txBox="1">
            <a:spLocks/>
          </p:cNvSpPr>
          <p:nvPr/>
        </p:nvSpPr>
        <p:spPr>
          <a:xfrm>
            <a:off x="690638" y="65722"/>
            <a:ext cx="10810721" cy="7044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algn="ctr">
              <a:lnSpc>
                <a:spcPct val="100000"/>
              </a:lnSpc>
            </a:pPr>
            <a:r>
              <a:rPr lang="en-US" sz="2200" cap="none" dirty="0">
                <a:latin typeface="Roboto" panose="02000000000000000000" pitchFamily="2" charset="0"/>
                <a:ea typeface="Roboto" panose="02000000000000000000" pitchFamily="2" charset="0"/>
              </a:rPr>
              <a:t>Basalt Regional Library District</a:t>
            </a:r>
          </a:p>
          <a:p>
            <a:pPr algn="ctr">
              <a:lnSpc>
                <a:spcPct val="100000"/>
              </a:lnSpc>
            </a:pPr>
            <a:r>
              <a:rPr lang="en-US" sz="2200" cap="none" dirty="0">
                <a:latin typeface="Roboto" panose="02000000000000000000" pitchFamily="2" charset="0"/>
                <a:ea typeface="Roboto" panose="02000000000000000000" pitchFamily="2" charset="0"/>
              </a:rPr>
              <a:t> Voter Registration &amp; Past Turnout Demographics</a:t>
            </a:r>
            <a:endParaRPr lang="en-US" sz="2200" cap="none" dirty="0">
              <a:latin typeface="Roboto" panose="02000000000000000000" pitchFamily="2" charset="0"/>
              <a:ea typeface="Roboto" panose="02000000000000000000" pitchFamily="2" charset="0"/>
              <a:cs typeface="Arial" panose="020B0604020202020204" pitchFamily="34" charset="0"/>
            </a:endParaRPr>
          </a:p>
        </p:txBody>
      </p:sp>
      <p:pic>
        <p:nvPicPr>
          <p:cNvPr id="3" name="Picture 2">
            <a:extLst>
              <a:ext uri="{FF2B5EF4-FFF2-40B4-BE49-F238E27FC236}">
                <a16:creationId xmlns:a16="http://schemas.microsoft.com/office/drawing/2014/main" id="{A7A6C635-FAFB-6B7C-F702-498A7B691729}"/>
              </a:ext>
            </a:extLst>
          </p:cNvPr>
          <p:cNvPicPr>
            <a:picLocks noChangeAspect="1"/>
          </p:cNvPicPr>
          <p:nvPr/>
        </p:nvPicPr>
        <p:blipFill>
          <a:blip r:embed="rId2"/>
          <a:stretch>
            <a:fillRect/>
          </a:stretch>
        </p:blipFill>
        <p:spPr>
          <a:xfrm>
            <a:off x="855361" y="0"/>
            <a:ext cx="10481278" cy="6858000"/>
          </a:xfrm>
          <a:prstGeom prst="rect">
            <a:avLst/>
          </a:prstGeom>
        </p:spPr>
      </p:pic>
      <p:sp>
        <p:nvSpPr>
          <p:cNvPr id="18" name="Rectangle 17">
            <a:extLst>
              <a:ext uri="{FF2B5EF4-FFF2-40B4-BE49-F238E27FC236}">
                <a16:creationId xmlns:a16="http://schemas.microsoft.com/office/drawing/2014/main" id="{A9370571-AEF9-AB9E-4BC1-4DD67EA96FAC}"/>
              </a:ext>
            </a:extLst>
          </p:cNvPr>
          <p:cNvSpPr/>
          <p:nvPr/>
        </p:nvSpPr>
        <p:spPr>
          <a:xfrm>
            <a:off x="4024957" y="835869"/>
            <a:ext cx="1808684" cy="5689176"/>
          </a:xfrm>
          <a:prstGeom prst="rect">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57DCAE5-7658-F148-8645-5A2B309C1DAC}"/>
              </a:ext>
            </a:extLst>
          </p:cNvPr>
          <p:cNvSpPr/>
          <p:nvPr/>
        </p:nvSpPr>
        <p:spPr>
          <a:xfrm>
            <a:off x="7534146" y="835869"/>
            <a:ext cx="1808683" cy="5689176"/>
          </a:xfrm>
          <a:prstGeom prst="rect">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82066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3C1A4E7-A1B5-BAD2-076D-6F4A3093DD99}"/>
            </a:ext>
          </a:extLst>
        </p:cNvPr>
        <p:cNvGrpSpPr/>
        <p:nvPr/>
      </p:nvGrpSpPr>
      <p:grpSpPr>
        <a:xfrm>
          <a:off x="0" y="0"/>
          <a:ext cx="0" cy="0"/>
          <a:chOff x="0" y="0"/>
          <a:chExt cx="0" cy="0"/>
        </a:xfrm>
      </p:grpSpPr>
      <p:sp>
        <p:nvSpPr>
          <p:cNvPr id="31" name="Rectangle 17">
            <a:extLst>
              <a:ext uri="{FF2B5EF4-FFF2-40B4-BE49-F238E27FC236}">
                <a16:creationId xmlns:a16="http://schemas.microsoft.com/office/drawing/2014/main" id="{25D6ECB7-4C94-BD6F-779D-2161689595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32" name="Picture 19">
            <a:extLst>
              <a:ext uri="{FF2B5EF4-FFF2-40B4-BE49-F238E27FC236}">
                <a16:creationId xmlns:a16="http://schemas.microsoft.com/office/drawing/2014/main" id="{7A0975DF-A04B-C462-3647-674A462C5EB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cstate="hqprint">
            <a:extLst>
              <a:ext uri="{28A0092B-C50C-407E-A947-70E740481C1C}">
                <a14:useLocalDpi xmlns:a14="http://schemas.microsoft.com/office/drawing/2010/main"/>
              </a:ext>
            </a:extLst>
          </a:blip>
          <a:srcRect b="-1562"/>
          <a:stretch/>
        </p:blipFill>
        <p:spPr bwMode="black">
          <a:xfrm>
            <a:off x="0" y="6126480"/>
            <a:ext cx="12192000" cy="742950"/>
          </a:xfrm>
          <a:prstGeom prst="rect">
            <a:avLst/>
          </a:prstGeom>
        </p:spPr>
      </p:pic>
      <p:cxnSp>
        <p:nvCxnSpPr>
          <p:cNvPr id="33" name="Straight Connector 21">
            <a:extLst>
              <a:ext uri="{FF2B5EF4-FFF2-40B4-BE49-F238E27FC236}">
                <a16:creationId xmlns:a16="http://schemas.microsoft.com/office/drawing/2014/main" id="{121E844D-E15E-0AC6-149B-EC43D20B48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34" name="Straight Connector 23">
            <a:extLst>
              <a:ext uri="{FF2B5EF4-FFF2-40B4-BE49-F238E27FC236}">
                <a16:creationId xmlns:a16="http://schemas.microsoft.com/office/drawing/2014/main" id="{A2EA2C37-B298-CAC1-75EE-1679E6E41C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35" name="Rectangle 25">
            <a:extLst>
              <a:ext uri="{FF2B5EF4-FFF2-40B4-BE49-F238E27FC236}">
                <a16:creationId xmlns:a16="http://schemas.microsoft.com/office/drawing/2014/main" id="{417239E3-BCFF-70D4-9E9A-2FC6253AD8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27">
            <a:extLst>
              <a:ext uri="{FF2B5EF4-FFF2-40B4-BE49-F238E27FC236}">
                <a16:creationId xmlns:a16="http://schemas.microsoft.com/office/drawing/2014/main" id="{2F0F36B4-D5C6-29B6-E187-BA36F57CF6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3993" y="0"/>
            <a:ext cx="7538007" cy="6858000"/>
          </a:xfrm>
          <a:prstGeom prst="rect">
            <a:avLst/>
          </a:prstGeom>
          <a:solidFill>
            <a:schemeClr val="tx2"/>
          </a:solidFill>
          <a:ln w="6350">
            <a:noFill/>
          </a:ln>
          <a:effectLst/>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7107993A-8EC7-713A-B45B-B3F16E1C1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3787" y="0"/>
            <a:ext cx="164592" cy="6858000"/>
          </a:xfrm>
          <a:prstGeom prst="rect">
            <a:avLst/>
          </a:prstGeom>
          <a:solidFill>
            <a:schemeClr val="accent2"/>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pic>
        <p:nvPicPr>
          <p:cNvPr id="5" name="Picture 4" descr="A blue background with white text and colorful graphics&#10;&#10;Description automatically generated">
            <a:extLst>
              <a:ext uri="{FF2B5EF4-FFF2-40B4-BE49-F238E27FC236}">
                <a16:creationId xmlns:a16="http://schemas.microsoft.com/office/drawing/2014/main" id="{7D845D03-0F59-520E-7196-FF97421E433E}"/>
              </a:ext>
            </a:extLst>
          </p:cNvPr>
          <p:cNvPicPr>
            <a:picLocks noChangeAspect="1"/>
          </p:cNvPicPr>
          <p:nvPr/>
        </p:nvPicPr>
        <p:blipFill>
          <a:blip r:embed="rId4"/>
          <a:stretch>
            <a:fillRect/>
          </a:stretch>
        </p:blipFill>
        <p:spPr>
          <a:xfrm>
            <a:off x="11430864" y="6297804"/>
            <a:ext cx="772914" cy="556498"/>
          </a:xfrm>
          <a:prstGeom prst="rect">
            <a:avLst/>
          </a:prstGeom>
        </p:spPr>
      </p:pic>
      <p:sp>
        <p:nvSpPr>
          <p:cNvPr id="8" name="Slide Number Placeholder 12">
            <a:extLst>
              <a:ext uri="{FF2B5EF4-FFF2-40B4-BE49-F238E27FC236}">
                <a16:creationId xmlns:a16="http://schemas.microsoft.com/office/drawing/2014/main" id="{E75A825F-E8C1-2F78-B757-AF8432751E01}"/>
              </a:ext>
            </a:extLst>
          </p:cNvPr>
          <p:cNvSpPr txBox="1">
            <a:spLocks/>
          </p:cNvSpPr>
          <p:nvPr/>
        </p:nvSpPr>
        <p:spPr>
          <a:xfrm>
            <a:off x="10831072" y="6520607"/>
            <a:ext cx="467170" cy="309201"/>
          </a:xfrm>
          <a:prstGeom prst="rect">
            <a:avLst/>
          </a:prstGeom>
          <a:noFill/>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6D22F896-40B5-4ADD-8801-0D06FADFA095}" type="slidenum">
              <a:rPr lang="en-US" sz="1400" smtClean="0">
                <a:solidFill>
                  <a:schemeClr val="bg1"/>
                </a:solidFill>
                <a:latin typeface="Roboto" panose="02000000000000000000" pitchFamily="2" charset="0"/>
                <a:ea typeface="Roboto" panose="02000000000000000000" pitchFamily="2" charset="0"/>
              </a:rPr>
              <a:pPr algn="ctr"/>
              <a:t>9</a:t>
            </a:fld>
            <a:endParaRPr lang="en-US" sz="1400" dirty="0">
              <a:solidFill>
                <a:schemeClr val="bg1"/>
              </a:solidFill>
              <a:latin typeface="Roboto" panose="02000000000000000000" pitchFamily="2" charset="0"/>
              <a:ea typeface="Roboto" panose="02000000000000000000" pitchFamily="2" charset="0"/>
            </a:endParaRPr>
          </a:p>
        </p:txBody>
      </p:sp>
      <p:sp>
        <p:nvSpPr>
          <p:cNvPr id="3" name="Title 1">
            <a:extLst>
              <a:ext uri="{FF2B5EF4-FFF2-40B4-BE49-F238E27FC236}">
                <a16:creationId xmlns:a16="http://schemas.microsoft.com/office/drawing/2014/main" id="{C7FDDE35-C60C-A449-0109-B1756E4F8FBC}"/>
              </a:ext>
            </a:extLst>
          </p:cNvPr>
          <p:cNvSpPr>
            <a:spLocks noGrp="1"/>
          </p:cNvSpPr>
          <p:nvPr>
            <p:ph type="title"/>
          </p:nvPr>
        </p:nvSpPr>
        <p:spPr>
          <a:xfrm>
            <a:off x="260759" y="533717"/>
            <a:ext cx="4059252" cy="697672"/>
          </a:xfrm>
        </p:spPr>
        <p:txBody>
          <a:bodyPr vert="horz" lIns="91440" tIns="45720" rIns="91440" bIns="45720" rtlCol="0" anchor="ctr">
            <a:noAutofit/>
          </a:bodyPr>
          <a:lstStyle/>
          <a:p>
            <a:pPr algn="ctr">
              <a:lnSpc>
                <a:spcPct val="100000"/>
              </a:lnSpc>
            </a:pPr>
            <a:r>
              <a:rPr lang="en-US" sz="4400" i="0" kern="1200" cap="none" dirty="0">
                <a:effectLst/>
                <a:latin typeface="Roboto" panose="02000000000000000000" pitchFamily="2" charset="0"/>
                <a:ea typeface="Roboto" panose="02000000000000000000" pitchFamily="2" charset="0"/>
              </a:rPr>
              <a:t>Survey Methodology</a:t>
            </a:r>
          </a:p>
        </p:txBody>
      </p:sp>
      <p:sp>
        <p:nvSpPr>
          <p:cNvPr id="6" name="Content Placeholder 5">
            <a:extLst>
              <a:ext uri="{FF2B5EF4-FFF2-40B4-BE49-F238E27FC236}">
                <a16:creationId xmlns:a16="http://schemas.microsoft.com/office/drawing/2014/main" id="{5E49666E-B908-4B75-A0E7-616B488171C3}"/>
              </a:ext>
            </a:extLst>
          </p:cNvPr>
          <p:cNvSpPr txBox="1">
            <a:spLocks/>
          </p:cNvSpPr>
          <p:nvPr/>
        </p:nvSpPr>
        <p:spPr>
          <a:xfrm>
            <a:off x="4986471" y="613834"/>
            <a:ext cx="7064949" cy="5668842"/>
          </a:xfrm>
          <a:prstGeom prst="rect">
            <a:avLst/>
          </a:prstGeom>
        </p:spPr>
        <p:txBody>
          <a:bodyPr vert="horz" lIns="91440" tIns="45720" rIns="91440" bIns="45720" rtlCol="0" anchor="ctr">
            <a:noAutofit/>
          </a:bodyPr>
          <a:lstStyle>
            <a:lvl1pPr marL="0" indent="0" algn="l" defTabSz="914400" rtl="0" eaLnBrk="1" latinLnBrk="0" hangingPunct="1">
              <a:lnSpc>
                <a:spcPct val="120000"/>
              </a:lnSpc>
              <a:spcBef>
                <a:spcPts val="1000"/>
              </a:spcBef>
              <a:buClr>
                <a:schemeClr val="accent1"/>
              </a:buClr>
              <a:buSzPct val="100000"/>
              <a:buFont typeface="Arial" panose="020B0604020202020204" pitchFamily="34" charset="0"/>
              <a:buNone/>
              <a:defRPr sz="1800" kern="1200">
                <a:solidFill>
                  <a:schemeClr val="tx1"/>
                </a:solidFill>
                <a:effectLst/>
                <a:latin typeface="+mn-lt"/>
                <a:ea typeface="+mn-ea"/>
                <a:cs typeface="+mn-cs"/>
              </a:defRPr>
            </a:lvl1pPr>
            <a:lvl2pPr marL="457200" indent="0" algn="l" defTabSz="914400" rtl="0" eaLnBrk="1" latinLnBrk="0" hangingPunct="1">
              <a:lnSpc>
                <a:spcPct val="120000"/>
              </a:lnSpc>
              <a:spcBef>
                <a:spcPts val="500"/>
              </a:spcBef>
              <a:buClr>
                <a:schemeClr val="accent1"/>
              </a:buClr>
              <a:buSzPct val="100000"/>
              <a:buFont typeface="Arial" panose="020B0604020202020204" pitchFamily="34" charset="0"/>
              <a:buNone/>
              <a:defRPr sz="1400" kern="1200" cap="none" baseline="0">
                <a:solidFill>
                  <a:schemeClr val="tx1"/>
                </a:solidFill>
                <a:effectLst/>
                <a:latin typeface="+mn-lt"/>
                <a:ea typeface="+mn-ea"/>
                <a:cs typeface="+mn-cs"/>
              </a:defRPr>
            </a:lvl2pPr>
            <a:lvl3pPr marL="914400" indent="0" algn="l" defTabSz="914400" rtl="0" eaLnBrk="1" latinLnBrk="0" hangingPunct="1">
              <a:lnSpc>
                <a:spcPct val="120000"/>
              </a:lnSpc>
              <a:spcBef>
                <a:spcPts val="500"/>
              </a:spcBef>
              <a:buClr>
                <a:schemeClr val="accent1"/>
              </a:buClr>
              <a:buSzPct val="100000"/>
              <a:buFont typeface="Arial" panose="020B0604020202020204" pitchFamily="34" charset="0"/>
              <a:buNone/>
              <a:defRPr sz="1200" kern="1200">
                <a:solidFill>
                  <a:schemeClr val="tx1"/>
                </a:solidFill>
                <a:effectLst/>
                <a:latin typeface="+mn-lt"/>
                <a:ea typeface="+mn-ea"/>
                <a:cs typeface="+mn-cs"/>
              </a:defRPr>
            </a:lvl3pPr>
            <a:lvl4pPr marL="1371600" indent="0" algn="l" defTabSz="914400" rtl="0" eaLnBrk="1" latinLnBrk="0" hangingPunct="1">
              <a:lnSpc>
                <a:spcPct val="120000"/>
              </a:lnSpc>
              <a:spcBef>
                <a:spcPts val="500"/>
              </a:spcBef>
              <a:buClr>
                <a:schemeClr val="accent1"/>
              </a:buClr>
              <a:buSzPct val="100000"/>
              <a:buFont typeface="Arial" panose="020B0604020202020204" pitchFamily="34" charset="0"/>
              <a:buNone/>
              <a:defRPr sz="1000" kern="1200" cap="none" baseline="0">
                <a:solidFill>
                  <a:schemeClr val="tx1"/>
                </a:solidFill>
                <a:effectLst/>
                <a:latin typeface="+mn-lt"/>
                <a:ea typeface="+mn-ea"/>
                <a:cs typeface="+mn-cs"/>
              </a:defRPr>
            </a:lvl4pPr>
            <a:lvl5pPr marL="1828800" indent="0" algn="l" defTabSz="914400" rtl="0" eaLnBrk="1" latinLnBrk="0" hangingPunct="1">
              <a:lnSpc>
                <a:spcPct val="120000"/>
              </a:lnSpc>
              <a:spcBef>
                <a:spcPts val="500"/>
              </a:spcBef>
              <a:buClr>
                <a:schemeClr val="accent1"/>
              </a:buClr>
              <a:buSzPct val="100000"/>
              <a:buFont typeface="Arial" panose="020B0604020202020204" pitchFamily="34" charset="0"/>
              <a:buNone/>
              <a:defRPr sz="1000" kern="1200">
                <a:solidFill>
                  <a:schemeClr val="tx1"/>
                </a:solidFill>
                <a:effectLst/>
                <a:latin typeface="+mn-lt"/>
                <a:ea typeface="+mn-ea"/>
                <a:cs typeface="+mn-cs"/>
              </a:defRPr>
            </a:lvl5pPr>
            <a:lvl6pPr marL="2286000" indent="0" algn="l" defTabSz="914400" rtl="0" eaLnBrk="1" latinLnBrk="0" hangingPunct="1">
              <a:lnSpc>
                <a:spcPct val="120000"/>
              </a:lnSpc>
              <a:spcBef>
                <a:spcPts val="500"/>
              </a:spcBef>
              <a:buClr>
                <a:schemeClr val="accent1"/>
              </a:buClr>
              <a:buSzPct val="100000"/>
              <a:buFont typeface="Arial" panose="020B0604020202020204" pitchFamily="34" charset="0"/>
              <a:buNone/>
              <a:defRPr sz="1000" kern="1200">
                <a:solidFill>
                  <a:schemeClr val="tx1"/>
                </a:solidFill>
                <a:effectLst/>
                <a:latin typeface="+mn-lt"/>
                <a:ea typeface="+mn-ea"/>
                <a:cs typeface="+mn-cs"/>
              </a:defRPr>
            </a:lvl6pPr>
            <a:lvl7pPr marL="2743200" indent="0" algn="l" defTabSz="914400" rtl="0" eaLnBrk="1" latinLnBrk="0" hangingPunct="1">
              <a:lnSpc>
                <a:spcPct val="120000"/>
              </a:lnSpc>
              <a:spcBef>
                <a:spcPts val="500"/>
              </a:spcBef>
              <a:buClr>
                <a:schemeClr val="accent1"/>
              </a:buClr>
              <a:buSzPct val="100000"/>
              <a:buFont typeface="Arial" panose="020B0604020202020204" pitchFamily="34" charset="0"/>
              <a:buNone/>
              <a:defRPr sz="1000" kern="1200">
                <a:solidFill>
                  <a:schemeClr val="tx1"/>
                </a:solidFill>
                <a:effectLst/>
                <a:latin typeface="+mn-lt"/>
                <a:ea typeface="+mn-ea"/>
                <a:cs typeface="+mn-cs"/>
              </a:defRPr>
            </a:lvl7pPr>
            <a:lvl8pPr marL="3200400" indent="0" algn="l" defTabSz="914400" rtl="0" eaLnBrk="1" latinLnBrk="0" hangingPunct="1">
              <a:lnSpc>
                <a:spcPct val="120000"/>
              </a:lnSpc>
              <a:spcBef>
                <a:spcPts val="500"/>
              </a:spcBef>
              <a:buClr>
                <a:schemeClr val="accent1"/>
              </a:buClr>
              <a:buSzPct val="100000"/>
              <a:buFont typeface="Arial" panose="020B0604020202020204" pitchFamily="34" charset="0"/>
              <a:buNone/>
              <a:defRPr sz="1000" kern="1200" baseline="0">
                <a:solidFill>
                  <a:schemeClr val="tx1"/>
                </a:solidFill>
                <a:effectLst/>
                <a:latin typeface="+mn-lt"/>
                <a:ea typeface="+mn-ea"/>
                <a:cs typeface="+mn-cs"/>
              </a:defRPr>
            </a:lvl8pPr>
            <a:lvl9pPr marL="3657600" indent="0" algn="l" defTabSz="914400" rtl="0" eaLnBrk="1" latinLnBrk="0" hangingPunct="1">
              <a:lnSpc>
                <a:spcPct val="120000"/>
              </a:lnSpc>
              <a:spcBef>
                <a:spcPts val="500"/>
              </a:spcBef>
              <a:buClr>
                <a:schemeClr val="accent1"/>
              </a:buClr>
              <a:buSzPct val="100000"/>
              <a:buFont typeface="Arial" panose="020B0604020202020204" pitchFamily="34" charset="0"/>
              <a:buNone/>
              <a:defRPr sz="1000" kern="1200" baseline="0">
                <a:solidFill>
                  <a:schemeClr val="tx1"/>
                </a:solidFill>
                <a:effectLst/>
                <a:latin typeface="+mn-lt"/>
                <a:ea typeface="+mn-ea"/>
                <a:cs typeface="+mn-cs"/>
              </a:defRPr>
            </a:lvl9pPr>
          </a:lstStyle>
          <a:p>
            <a:pPr marL="57150">
              <a:lnSpc>
                <a:spcPct val="100000"/>
              </a:lnSpc>
              <a:spcAft>
                <a:spcPts val="600"/>
              </a:spcAft>
            </a:pPr>
            <a:r>
              <a:rPr lang="en-US" sz="2600" dirty="0">
                <a:solidFill>
                  <a:schemeClr val="bg1"/>
                </a:solidFill>
                <a:latin typeface="Roboto" panose="02000000000000000000" pitchFamily="2" charset="0"/>
                <a:ea typeface="Roboto" panose="02000000000000000000" pitchFamily="2" charset="0"/>
              </a:rPr>
              <a:t>478 Voters were surveyed</a:t>
            </a:r>
          </a:p>
          <a:p>
            <a:pPr marL="57150">
              <a:lnSpc>
                <a:spcPct val="100000"/>
              </a:lnSpc>
              <a:spcAft>
                <a:spcPts val="600"/>
              </a:spcAft>
            </a:pPr>
            <a:r>
              <a:rPr lang="en-US" sz="2600" dirty="0">
                <a:solidFill>
                  <a:schemeClr val="bg1"/>
                </a:solidFill>
                <a:latin typeface="Roboto" panose="02000000000000000000" pitchFamily="2" charset="0"/>
                <a:ea typeface="Roboto" panose="02000000000000000000" pitchFamily="2" charset="0"/>
              </a:rPr>
              <a:t>The survey was conducted from March 27</a:t>
            </a:r>
            <a:r>
              <a:rPr lang="en-US" sz="2600" baseline="30000" dirty="0">
                <a:solidFill>
                  <a:schemeClr val="bg1"/>
                </a:solidFill>
                <a:latin typeface="Roboto" panose="02000000000000000000" pitchFamily="2" charset="0"/>
                <a:ea typeface="Roboto" panose="02000000000000000000" pitchFamily="2" charset="0"/>
              </a:rPr>
              <a:t>th</a:t>
            </a:r>
            <a:r>
              <a:rPr lang="en-US" sz="2600" dirty="0">
                <a:solidFill>
                  <a:schemeClr val="bg1"/>
                </a:solidFill>
                <a:latin typeface="Roboto" panose="02000000000000000000" pitchFamily="2" charset="0"/>
                <a:ea typeface="Roboto" panose="02000000000000000000" pitchFamily="2" charset="0"/>
              </a:rPr>
              <a:t> through April 6</a:t>
            </a:r>
            <a:r>
              <a:rPr lang="en-US" sz="2600" baseline="30000" dirty="0">
                <a:solidFill>
                  <a:schemeClr val="bg1"/>
                </a:solidFill>
                <a:latin typeface="Roboto" panose="02000000000000000000" pitchFamily="2" charset="0"/>
                <a:ea typeface="Roboto" panose="02000000000000000000" pitchFamily="2" charset="0"/>
              </a:rPr>
              <a:t>th</a:t>
            </a:r>
            <a:r>
              <a:rPr lang="en-US" sz="2600" dirty="0">
                <a:solidFill>
                  <a:schemeClr val="bg1"/>
                </a:solidFill>
                <a:latin typeface="Roboto" panose="02000000000000000000" pitchFamily="2" charset="0"/>
                <a:ea typeface="Roboto" panose="02000000000000000000" pitchFamily="2" charset="0"/>
              </a:rPr>
              <a:t>, 2025.</a:t>
            </a:r>
          </a:p>
          <a:p>
            <a:pPr marL="57150">
              <a:lnSpc>
                <a:spcPct val="100000"/>
              </a:lnSpc>
              <a:spcAft>
                <a:spcPts val="600"/>
              </a:spcAft>
            </a:pPr>
            <a:r>
              <a:rPr lang="en-US" sz="2600" dirty="0">
                <a:solidFill>
                  <a:schemeClr val="bg1"/>
                </a:solidFill>
                <a:latin typeface="Roboto" panose="02000000000000000000" pitchFamily="2" charset="0"/>
                <a:ea typeface="Roboto" panose="02000000000000000000" pitchFamily="2" charset="0"/>
              </a:rPr>
              <a:t>The overall survey responses have a margin of error of ±4.36 % at the 95% confidence level. </a:t>
            </a:r>
          </a:p>
          <a:p>
            <a:pPr marL="57150">
              <a:lnSpc>
                <a:spcPct val="100000"/>
              </a:lnSpc>
              <a:spcAft>
                <a:spcPts val="600"/>
              </a:spcAft>
            </a:pPr>
            <a:r>
              <a:rPr lang="en-US" sz="2600" dirty="0">
                <a:solidFill>
                  <a:schemeClr val="bg1"/>
                </a:solidFill>
                <a:latin typeface="Roboto" panose="02000000000000000000" pitchFamily="2" charset="0"/>
                <a:ea typeface="Roboto" panose="02000000000000000000" pitchFamily="2" charset="0"/>
              </a:rPr>
              <a:t>Population subgroups will have a higher margin of error than the overall sample.</a:t>
            </a:r>
          </a:p>
          <a:p>
            <a:pPr marL="57150">
              <a:lnSpc>
                <a:spcPct val="100000"/>
              </a:lnSpc>
              <a:spcAft>
                <a:spcPts val="600"/>
              </a:spcAft>
            </a:pPr>
            <a:r>
              <a:rPr lang="en-US" sz="2600" dirty="0">
                <a:solidFill>
                  <a:schemeClr val="bg1"/>
                </a:solidFill>
                <a:latin typeface="Roboto" panose="02000000000000000000" pitchFamily="2" charset="0"/>
                <a:ea typeface="Roboto" panose="02000000000000000000" pitchFamily="2" charset="0"/>
              </a:rPr>
              <a:t>The results are weighted to be representative of voter turnout demographics of an odd-year election in the District.</a:t>
            </a:r>
          </a:p>
        </p:txBody>
      </p:sp>
      <p:pic>
        <p:nvPicPr>
          <p:cNvPr id="10" name="Picture 9">
            <a:extLst>
              <a:ext uri="{FF2B5EF4-FFF2-40B4-BE49-F238E27FC236}">
                <a16:creationId xmlns:a16="http://schemas.microsoft.com/office/drawing/2014/main" id="{1BBB76F6-758B-79E5-067E-29FB5C2EE426}"/>
              </a:ext>
            </a:extLst>
          </p:cNvPr>
          <p:cNvPicPr>
            <a:picLocks noChangeAspect="1"/>
          </p:cNvPicPr>
          <p:nvPr/>
        </p:nvPicPr>
        <p:blipFill>
          <a:blip r:embed="rId5"/>
          <a:stretch>
            <a:fillRect/>
          </a:stretch>
        </p:blipFill>
        <p:spPr>
          <a:xfrm>
            <a:off x="789443" y="1796251"/>
            <a:ext cx="3001883" cy="4878956"/>
          </a:xfrm>
          <a:prstGeom prst="rect">
            <a:avLst/>
          </a:prstGeom>
          <a:solidFill>
            <a:srgbClr val="FFFFFF">
              <a:shade val="85000"/>
            </a:srgbClr>
          </a:solidFill>
          <a:ln w="19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31541309"/>
      </p:ext>
    </p:extLst>
  </p:cSld>
  <p:clrMapOvr>
    <a:masterClrMapping/>
  </p:clrMapOvr>
</p:sld>
</file>

<file path=ppt/theme/theme1.xml><?xml version="1.0" encoding="utf-8"?>
<a:theme xmlns:a="http://schemas.openxmlformats.org/drawingml/2006/main" name="Gallery">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NEW_WOOD_PRES" id="{8D99BB24-4EB5-9644-9700-27C17C75A5F1}" vid="{45A0CF6E-0533-ED48-866C-01FEC4F590B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9461</TotalTime>
  <Words>2977</Words>
  <Application>Microsoft Macintosh PowerPoint</Application>
  <PresentationFormat>Widescreen</PresentationFormat>
  <Paragraphs>332</Paragraphs>
  <Slides>42</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42</vt:i4>
      </vt:variant>
    </vt:vector>
  </HeadingPairs>
  <TitlesOfParts>
    <vt:vector size="48" baseType="lpstr">
      <vt:lpstr>Arial</vt:lpstr>
      <vt:lpstr>Calibri</vt:lpstr>
      <vt:lpstr>Century Gothic</vt:lpstr>
      <vt:lpstr>Roboto</vt:lpstr>
      <vt:lpstr>Wingdings</vt:lpstr>
      <vt:lpstr>Gallery</vt:lpstr>
      <vt:lpstr>PowerPoint Presentation</vt:lpstr>
      <vt:lpstr>The Basalt Regional Library’s Story  in 2025</vt:lpstr>
      <vt:lpstr>Figuring Out the Colorado Ballot  Measure Process</vt:lpstr>
      <vt:lpstr>Basalt Library 2025 Ballot Measure Process Consultants</vt:lpstr>
      <vt:lpstr>PowerPoint Presentation</vt:lpstr>
      <vt:lpstr>Ballot Measure Survey Objectives</vt:lpstr>
      <vt:lpstr>PowerPoint Presentation</vt:lpstr>
      <vt:lpstr>PowerPoint Presentation</vt:lpstr>
      <vt:lpstr>Survey Methodology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Basalt Library Information Questions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Basalt Library Ballot Measure Comparison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test</dc:title>
  <dc:creator>Courtney Sievers</dc:creator>
  <cp:lastModifiedBy>David Flaherty</cp:lastModifiedBy>
  <cp:revision>383</cp:revision>
  <dcterms:created xsi:type="dcterms:W3CDTF">2022-10-11T21:01:11Z</dcterms:created>
  <dcterms:modified xsi:type="dcterms:W3CDTF">2026-08-13T15:29:59Z</dcterms:modified>
</cp:coreProperties>
</file>