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x="18288000" cy="10287000"/>
  <p:notesSz cx="6858000" cy="9144000"/>
  <p:embeddedFontLst>
    <p:embeddedFont>
      <p:font typeface="Aileron Bold" charset="1" panose="00000800000000000000"/>
      <p:regular r:id="rId29"/>
    </p:embeddedFont>
    <p:embeddedFont>
      <p:font typeface="Roboto" charset="1" panose="02000000000000000000"/>
      <p:regular r:id="rId30"/>
    </p:embeddedFont>
    <p:embeddedFont>
      <p:font typeface="Open Sans Bold" charset="1" panose="00000000000000000000"/>
      <p:regular r:id="rId31"/>
    </p:embeddedFont>
    <p:embeddedFont>
      <p:font typeface="Glacial Indifference" charset="1" panose="00000000000000000000"/>
      <p:regular r:id="rId32"/>
    </p:embeddedFont>
    <p:embeddedFont>
      <p:font typeface="Roboto Bold" charset="1" panose="02000000000000000000"/>
      <p:regular r:id="rId33"/>
    </p:embeddedFont>
    <p:embeddedFont>
      <p:font typeface="Besley 1" charset="1" panose="00000000000000000000"/>
      <p:regular r:id="rId34"/>
    </p:embeddedFont>
    <p:embeddedFont>
      <p:font typeface="Besley 2" charset="1" panose="0000000000000000000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4.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5.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16.png" Type="http://schemas.openxmlformats.org/officeDocument/2006/relationships/image"/><Relationship Id="rId4" Target="../media/image17.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28.sv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29.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16.png" Type="http://schemas.openxmlformats.org/officeDocument/2006/relationships/image"/><Relationship Id="rId4" Target="../media/image17.sv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3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 Id="rId3" Target="../media/image16.png" Type="http://schemas.openxmlformats.org/officeDocument/2006/relationships/image"/><Relationship Id="rId4" Target="../media/image17.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 Id="rId6" Target="../media/image36.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jpeg" Type="http://schemas.openxmlformats.org/officeDocument/2006/relationships/image"/><Relationship Id="rId3" Target="../media/image16.png" Type="http://schemas.openxmlformats.org/officeDocument/2006/relationships/image"/><Relationship Id="rId4" Target="../media/image17.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png" Type="http://schemas.openxmlformats.org/officeDocument/2006/relationships/image"/><Relationship Id="rId4" Target="../media/image1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16.png" Type="http://schemas.openxmlformats.org/officeDocument/2006/relationships/image"/><Relationship Id="rId6" Target="../media/image17.svg" Type="http://schemas.openxmlformats.org/officeDocument/2006/relationships/image"/><Relationship Id="rId7" Target="../media/image21.png" Type="http://schemas.openxmlformats.org/officeDocument/2006/relationships/image"/><Relationship Id="rId8" Target="../media/image22.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66" r="0" b="-666"/>
            </a:stretch>
          </a:blipFill>
        </p:spPr>
      </p:sp>
      <p:grpSp>
        <p:nvGrpSpPr>
          <p:cNvPr name="Group 3" id="3"/>
          <p:cNvGrpSpPr/>
          <p:nvPr/>
        </p:nvGrpSpPr>
        <p:grpSpPr>
          <a:xfrm rot="0">
            <a:off x="1492111" y="5657347"/>
            <a:ext cx="15901363" cy="733427"/>
            <a:chOff x="0" y="0"/>
            <a:chExt cx="8811124" cy="406400"/>
          </a:xfrm>
        </p:grpSpPr>
        <p:sp>
          <p:nvSpPr>
            <p:cNvPr name="Freeform 4" id="4"/>
            <p:cNvSpPr/>
            <p:nvPr/>
          </p:nvSpPr>
          <p:spPr>
            <a:xfrm flipH="false" flipV="false" rot="0">
              <a:off x="0" y="0"/>
              <a:ext cx="8811124" cy="406400"/>
            </a:xfrm>
            <a:custGeom>
              <a:avLst/>
              <a:gdLst/>
              <a:ahLst/>
              <a:cxnLst/>
              <a:rect r="r" b="b" t="t" l="l"/>
              <a:pathLst>
                <a:path h="406400" w="8811124">
                  <a:moveTo>
                    <a:pt x="8607924" y="0"/>
                  </a:moveTo>
                  <a:cubicBezTo>
                    <a:pt x="8720148" y="0"/>
                    <a:pt x="8811124" y="90976"/>
                    <a:pt x="8811124" y="203200"/>
                  </a:cubicBezTo>
                  <a:cubicBezTo>
                    <a:pt x="8811124" y="315424"/>
                    <a:pt x="8720148" y="406400"/>
                    <a:pt x="8607924" y="406400"/>
                  </a:cubicBezTo>
                  <a:lnTo>
                    <a:pt x="203200" y="406400"/>
                  </a:lnTo>
                  <a:cubicBezTo>
                    <a:pt x="90976" y="406400"/>
                    <a:pt x="0" y="315424"/>
                    <a:pt x="0" y="203200"/>
                  </a:cubicBezTo>
                  <a:cubicBezTo>
                    <a:pt x="0" y="90976"/>
                    <a:pt x="90976" y="0"/>
                    <a:pt x="203200" y="0"/>
                  </a:cubicBezTo>
                  <a:close/>
                </a:path>
              </a:pathLst>
            </a:custGeom>
            <a:solidFill>
              <a:srgbClr val="003A92"/>
            </a:solidFill>
          </p:spPr>
        </p:sp>
        <p:sp>
          <p:nvSpPr>
            <p:cNvPr name="TextBox 5" id="5"/>
            <p:cNvSpPr txBox="true"/>
            <p:nvPr/>
          </p:nvSpPr>
          <p:spPr>
            <a:xfrm>
              <a:off x="0" y="-57150"/>
              <a:ext cx="8811124" cy="463550"/>
            </a:xfrm>
            <a:prstGeom prst="rect">
              <a:avLst/>
            </a:prstGeom>
          </p:spPr>
          <p:txBody>
            <a:bodyPr anchor="ctr" rtlCol="false" tIns="50800" lIns="50800" bIns="50800" rIns="50800"/>
            <a:lstStyle/>
            <a:p>
              <a:pPr algn="l" marL="0" indent="0" lvl="0">
                <a:lnSpc>
                  <a:spcPts val="3734"/>
                </a:lnSpc>
              </a:pPr>
            </a:p>
          </p:txBody>
        </p:sp>
      </p:grpSp>
      <p:grpSp>
        <p:nvGrpSpPr>
          <p:cNvPr name="Group 6" id="6"/>
          <p:cNvGrpSpPr/>
          <p:nvPr/>
        </p:nvGrpSpPr>
        <p:grpSpPr>
          <a:xfrm rot="0">
            <a:off x="-431955" y="646230"/>
            <a:ext cx="4600669" cy="1138111"/>
            <a:chOff x="0" y="0"/>
            <a:chExt cx="2444260" cy="604660"/>
          </a:xfrm>
        </p:grpSpPr>
        <p:sp>
          <p:nvSpPr>
            <p:cNvPr name="Freeform 7" id="7"/>
            <p:cNvSpPr/>
            <p:nvPr/>
          </p:nvSpPr>
          <p:spPr>
            <a:xfrm flipH="false" flipV="false" rot="0">
              <a:off x="0" y="0"/>
              <a:ext cx="2444260" cy="604660"/>
            </a:xfrm>
            <a:custGeom>
              <a:avLst/>
              <a:gdLst/>
              <a:ahLst/>
              <a:cxnLst/>
              <a:rect r="r" b="b" t="t" l="l"/>
              <a:pathLst>
                <a:path h="604660" w="2444260">
                  <a:moveTo>
                    <a:pt x="2241060" y="0"/>
                  </a:moveTo>
                  <a:cubicBezTo>
                    <a:pt x="2353284" y="0"/>
                    <a:pt x="2444260" y="135358"/>
                    <a:pt x="2444260" y="302330"/>
                  </a:cubicBezTo>
                  <a:cubicBezTo>
                    <a:pt x="2444260" y="469302"/>
                    <a:pt x="2353284" y="604660"/>
                    <a:pt x="2241060" y="604660"/>
                  </a:cubicBezTo>
                  <a:lnTo>
                    <a:pt x="203200" y="604660"/>
                  </a:lnTo>
                  <a:cubicBezTo>
                    <a:pt x="90976" y="604660"/>
                    <a:pt x="0" y="469302"/>
                    <a:pt x="0" y="302330"/>
                  </a:cubicBezTo>
                  <a:cubicBezTo>
                    <a:pt x="0" y="135358"/>
                    <a:pt x="90976" y="0"/>
                    <a:pt x="203200" y="0"/>
                  </a:cubicBezTo>
                  <a:close/>
                </a:path>
              </a:pathLst>
            </a:custGeom>
            <a:solidFill>
              <a:srgbClr val="23BDC1"/>
            </a:solidFill>
          </p:spPr>
        </p:sp>
        <p:sp>
          <p:nvSpPr>
            <p:cNvPr name="TextBox 8" id="8"/>
            <p:cNvSpPr txBox="true"/>
            <p:nvPr/>
          </p:nvSpPr>
          <p:spPr>
            <a:xfrm>
              <a:off x="0" y="-57150"/>
              <a:ext cx="2444260" cy="661810"/>
            </a:xfrm>
            <a:prstGeom prst="rect">
              <a:avLst/>
            </a:prstGeom>
          </p:spPr>
          <p:txBody>
            <a:bodyPr anchor="ctr" rtlCol="false" tIns="50800" lIns="50800" bIns="50800" rIns="50800"/>
            <a:lstStyle/>
            <a:p>
              <a:pPr algn="l" marL="0" indent="0" lvl="0">
                <a:lnSpc>
                  <a:spcPts val="3734"/>
                </a:lnSpc>
              </a:pPr>
            </a:p>
          </p:txBody>
        </p:sp>
      </p:grpSp>
      <p:sp>
        <p:nvSpPr>
          <p:cNvPr name="Freeform 9" id="9"/>
          <p:cNvSpPr/>
          <p:nvPr/>
        </p:nvSpPr>
        <p:spPr>
          <a:xfrm flipH="false" flipV="false" rot="0">
            <a:off x="1992479" y="2849753"/>
            <a:ext cx="1519062" cy="251336"/>
          </a:xfrm>
          <a:custGeom>
            <a:avLst/>
            <a:gdLst/>
            <a:ahLst/>
            <a:cxnLst/>
            <a:rect r="r" b="b" t="t" l="l"/>
            <a:pathLst>
              <a:path h="251336" w="1519062">
                <a:moveTo>
                  <a:pt x="0" y="0"/>
                </a:moveTo>
                <a:lnTo>
                  <a:pt x="1519062" y="0"/>
                </a:lnTo>
                <a:lnTo>
                  <a:pt x="1519062" y="251335"/>
                </a:lnTo>
                <a:lnTo>
                  <a:pt x="0" y="25133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0" id="10"/>
          <p:cNvGrpSpPr/>
          <p:nvPr/>
        </p:nvGrpSpPr>
        <p:grpSpPr>
          <a:xfrm rot="0">
            <a:off x="1492111" y="3787255"/>
            <a:ext cx="16384383" cy="1543050"/>
            <a:chOff x="0" y="0"/>
            <a:chExt cx="4315228" cy="406400"/>
          </a:xfrm>
        </p:grpSpPr>
        <p:sp>
          <p:nvSpPr>
            <p:cNvPr name="Freeform 11" id="11"/>
            <p:cNvSpPr/>
            <p:nvPr/>
          </p:nvSpPr>
          <p:spPr>
            <a:xfrm flipH="false" flipV="false" rot="0">
              <a:off x="0" y="0"/>
              <a:ext cx="4315228" cy="406400"/>
            </a:xfrm>
            <a:custGeom>
              <a:avLst/>
              <a:gdLst/>
              <a:ahLst/>
              <a:cxnLst/>
              <a:rect r="r" b="b" t="t" l="l"/>
              <a:pathLst>
                <a:path h="406400" w="4315228">
                  <a:moveTo>
                    <a:pt x="4112028" y="0"/>
                  </a:moveTo>
                  <a:cubicBezTo>
                    <a:pt x="4224253" y="0"/>
                    <a:pt x="4315228" y="90976"/>
                    <a:pt x="4315228" y="203200"/>
                  </a:cubicBezTo>
                  <a:cubicBezTo>
                    <a:pt x="4315228" y="315424"/>
                    <a:pt x="4224253" y="406400"/>
                    <a:pt x="4112028" y="406400"/>
                  </a:cubicBezTo>
                  <a:lnTo>
                    <a:pt x="203200" y="406400"/>
                  </a:lnTo>
                  <a:cubicBezTo>
                    <a:pt x="90976" y="406400"/>
                    <a:pt x="0" y="315424"/>
                    <a:pt x="0" y="203200"/>
                  </a:cubicBezTo>
                  <a:cubicBezTo>
                    <a:pt x="0" y="90976"/>
                    <a:pt x="90976" y="0"/>
                    <a:pt x="203200" y="0"/>
                  </a:cubicBezTo>
                  <a:close/>
                </a:path>
              </a:pathLst>
            </a:custGeom>
            <a:solidFill>
              <a:srgbClr val="23BDC1"/>
            </a:solidFill>
          </p:spPr>
        </p:sp>
        <p:sp>
          <p:nvSpPr>
            <p:cNvPr name="TextBox 12" id="12"/>
            <p:cNvSpPr txBox="true"/>
            <p:nvPr/>
          </p:nvSpPr>
          <p:spPr>
            <a:xfrm>
              <a:off x="0" y="-57150"/>
              <a:ext cx="4315228" cy="463550"/>
            </a:xfrm>
            <a:prstGeom prst="rect">
              <a:avLst/>
            </a:prstGeom>
          </p:spPr>
          <p:txBody>
            <a:bodyPr anchor="ctr" rtlCol="false" tIns="50800" lIns="50800" bIns="50800" rIns="50800"/>
            <a:lstStyle/>
            <a:p>
              <a:pPr algn="ctr">
                <a:lnSpc>
                  <a:spcPts val="3734"/>
                </a:lnSpc>
              </a:pPr>
            </a:p>
          </p:txBody>
        </p:sp>
      </p:grpSp>
      <p:sp>
        <p:nvSpPr>
          <p:cNvPr name="TextBox 13" id="13"/>
          <p:cNvSpPr txBox="true"/>
          <p:nvPr/>
        </p:nvSpPr>
        <p:spPr>
          <a:xfrm rot="0">
            <a:off x="1992479" y="3421511"/>
            <a:ext cx="15266821" cy="1871508"/>
          </a:xfrm>
          <a:prstGeom prst="rect">
            <a:avLst/>
          </a:prstGeom>
        </p:spPr>
        <p:txBody>
          <a:bodyPr anchor="t" rtlCol="false" tIns="0" lIns="0" bIns="0" rIns="0">
            <a:spAutoFit/>
          </a:bodyPr>
          <a:lstStyle/>
          <a:p>
            <a:pPr algn="l" marL="0" indent="0" lvl="0">
              <a:lnSpc>
                <a:spcPts val="15200"/>
              </a:lnSpc>
              <a:spcBef>
                <a:spcPct val="0"/>
              </a:spcBef>
            </a:pPr>
            <a:r>
              <a:rPr lang="en-US" b="true" sz="10857">
                <a:solidFill>
                  <a:srgbClr val="FFFFFF"/>
                </a:solidFill>
                <a:latin typeface="Aileron Bold"/>
                <a:ea typeface="Aileron Bold"/>
                <a:cs typeface="Aileron Bold"/>
                <a:sym typeface="Aileron Bold"/>
              </a:rPr>
              <a:t>Managing at a Distance</a:t>
            </a:r>
          </a:p>
        </p:txBody>
      </p:sp>
      <p:sp>
        <p:nvSpPr>
          <p:cNvPr name="TextBox 14" id="14"/>
          <p:cNvSpPr txBox="true"/>
          <p:nvPr/>
        </p:nvSpPr>
        <p:spPr>
          <a:xfrm rot="0">
            <a:off x="2504178" y="5775367"/>
            <a:ext cx="14035941" cy="440237"/>
          </a:xfrm>
          <a:prstGeom prst="rect">
            <a:avLst/>
          </a:prstGeom>
        </p:spPr>
        <p:txBody>
          <a:bodyPr anchor="t" rtlCol="false" tIns="0" lIns="0" bIns="0" rIns="0">
            <a:spAutoFit/>
          </a:bodyPr>
          <a:lstStyle/>
          <a:p>
            <a:pPr algn="ctr" marL="0" indent="0" lvl="0">
              <a:lnSpc>
                <a:spcPts val="3559"/>
              </a:lnSpc>
              <a:spcBef>
                <a:spcPct val="0"/>
              </a:spcBef>
            </a:pPr>
            <a:r>
              <a:rPr lang="en-US" sz="2542">
                <a:solidFill>
                  <a:srgbClr val="FFFFFF"/>
                </a:solidFill>
                <a:latin typeface="Roboto"/>
                <a:ea typeface="Roboto"/>
                <a:cs typeface="Roboto"/>
                <a:sym typeface="Roboto"/>
              </a:rPr>
              <a:t>Research-backed strategies for engaging remote and hybrid academic library teams</a:t>
            </a:r>
          </a:p>
        </p:txBody>
      </p:sp>
      <p:sp>
        <p:nvSpPr>
          <p:cNvPr name="TextBox 15" id="15"/>
          <p:cNvSpPr txBox="true"/>
          <p:nvPr/>
        </p:nvSpPr>
        <p:spPr>
          <a:xfrm rot="0">
            <a:off x="136044" y="742989"/>
            <a:ext cx="3375497" cy="815262"/>
          </a:xfrm>
          <a:prstGeom prst="rect">
            <a:avLst/>
          </a:prstGeom>
        </p:spPr>
        <p:txBody>
          <a:bodyPr anchor="t" rtlCol="false" tIns="0" lIns="0" bIns="0" rIns="0">
            <a:spAutoFit/>
          </a:bodyPr>
          <a:lstStyle/>
          <a:p>
            <a:pPr algn="l">
              <a:lnSpc>
                <a:spcPts val="3364"/>
              </a:lnSpc>
            </a:pPr>
            <a:r>
              <a:rPr lang="en-US" sz="2403" b="true">
                <a:solidFill>
                  <a:srgbClr val="FFFFFF"/>
                </a:solidFill>
                <a:latin typeface="Open Sans Bold"/>
                <a:ea typeface="Open Sans Bold"/>
                <a:cs typeface="Open Sans Bold"/>
                <a:sym typeface="Open Sans Bold"/>
              </a:rPr>
              <a:t>Dr. </a:t>
            </a:r>
            <a:r>
              <a:rPr lang="en-US" sz="2403" b="true">
                <a:solidFill>
                  <a:srgbClr val="FFFFFF"/>
                </a:solidFill>
                <a:latin typeface="Open Sans Bold"/>
                <a:ea typeface="Open Sans Bold"/>
                <a:cs typeface="Open Sans Bold"/>
                <a:sym typeface="Open Sans Bold"/>
              </a:rPr>
              <a:t>Amanda Ziegler </a:t>
            </a:r>
          </a:p>
          <a:p>
            <a:pPr algn="l" marL="0" indent="0" lvl="0">
              <a:lnSpc>
                <a:spcPts val="3364"/>
              </a:lnSpc>
              <a:spcBef>
                <a:spcPct val="0"/>
              </a:spcBef>
            </a:pPr>
            <a:r>
              <a:rPr lang="en-US" b="true" sz="2403">
                <a:solidFill>
                  <a:srgbClr val="FFFFFF"/>
                </a:solidFill>
                <a:latin typeface="Open Sans Bold"/>
                <a:ea typeface="Open Sans Bold"/>
                <a:cs typeface="Open Sans Bold"/>
                <a:sym typeface="Open Sans Bold"/>
              </a:rPr>
              <a:t> National University</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411838" y="932085"/>
            <a:ext cx="1519062" cy="251336"/>
          </a:xfrm>
          <a:custGeom>
            <a:avLst/>
            <a:gdLst/>
            <a:ahLst/>
            <a:cxnLst/>
            <a:rect r="r" b="b" t="t" l="l"/>
            <a:pathLst>
              <a:path h="251336" w="1519062">
                <a:moveTo>
                  <a:pt x="0" y="0"/>
                </a:moveTo>
                <a:lnTo>
                  <a:pt x="1519063" y="0"/>
                </a:lnTo>
                <a:lnTo>
                  <a:pt x="1519063" y="251336"/>
                </a:lnTo>
                <a:lnTo>
                  <a:pt x="0" y="2513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96844" y="1511551"/>
            <a:ext cx="8229600" cy="8229600"/>
          </a:xfrm>
          <a:custGeom>
            <a:avLst/>
            <a:gdLst/>
            <a:ahLst/>
            <a:cxnLst/>
            <a:rect r="r" b="b" t="t" l="l"/>
            <a:pathLst>
              <a:path h="8229600" w="8229600">
                <a:moveTo>
                  <a:pt x="0" y="0"/>
                </a:moveTo>
                <a:lnTo>
                  <a:pt x="8229600" y="0"/>
                </a:lnTo>
                <a:lnTo>
                  <a:pt x="8229600" y="8229600"/>
                </a:lnTo>
                <a:lnTo>
                  <a:pt x="0" y="8229600"/>
                </a:lnTo>
                <a:lnTo>
                  <a:pt x="0" y="0"/>
                </a:lnTo>
                <a:close/>
              </a:path>
            </a:pathLst>
          </a:custGeom>
          <a:blipFill>
            <a:blip r:embed="rId4"/>
            <a:stretch>
              <a:fillRect l="0" t="0" r="0" b="0"/>
            </a:stretch>
          </a:blipFill>
        </p:spPr>
      </p:sp>
      <p:sp>
        <p:nvSpPr>
          <p:cNvPr name="TextBox 4" id="4"/>
          <p:cNvSpPr txBox="true"/>
          <p:nvPr/>
        </p:nvSpPr>
        <p:spPr>
          <a:xfrm rot="0">
            <a:off x="9144000" y="1378201"/>
            <a:ext cx="6550679" cy="1113758"/>
          </a:xfrm>
          <a:prstGeom prst="rect">
            <a:avLst/>
          </a:prstGeom>
        </p:spPr>
        <p:txBody>
          <a:bodyPr anchor="t" rtlCol="false" tIns="0" lIns="0" bIns="0" rIns="0">
            <a:spAutoFit/>
          </a:bodyPr>
          <a:lstStyle/>
          <a:p>
            <a:pPr algn="l" marL="0" indent="0" lvl="0">
              <a:lnSpc>
                <a:spcPts val="9009"/>
              </a:lnSpc>
              <a:spcBef>
                <a:spcPct val="0"/>
              </a:spcBef>
            </a:pPr>
            <a:r>
              <a:rPr lang="en-US" b="true" sz="6435">
                <a:solidFill>
                  <a:srgbClr val="000000"/>
                </a:solidFill>
                <a:latin typeface="Aileron Bold"/>
                <a:ea typeface="Aileron Bold"/>
                <a:cs typeface="Aileron Bold"/>
                <a:sym typeface="Aileron Bold"/>
              </a:rPr>
              <a:t>The Bottom Line</a:t>
            </a:r>
          </a:p>
        </p:txBody>
      </p:sp>
      <p:sp>
        <p:nvSpPr>
          <p:cNvPr name="TextBox 5" id="5"/>
          <p:cNvSpPr txBox="true"/>
          <p:nvPr/>
        </p:nvSpPr>
        <p:spPr>
          <a:xfrm rot="0">
            <a:off x="9144000" y="3378211"/>
            <a:ext cx="8623113" cy="2106320"/>
          </a:xfrm>
          <a:prstGeom prst="rect">
            <a:avLst/>
          </a:prstGeom>
        </p:spPr>
        <p:txBody>
          <a:bodyPr anchor="t" rtlCol="false" tIns="0" lIns="0" bIns="0" rIns="0">
            <a:spAutoFit/>
          </a:bodyPr>
          <a:lstStyle/>
          <a:p>
            <a:pPr algn="l" marL="0" indent="0" lvl="0">
              <a:lnSpc>
                <a:spcPts val="4207"/>
              </a:lnSpc>
              <a:spcBef>
                <a:spcPct val="0"/>
              </a:spcBef>
            </a:pPr>
            <a:r>
              <a:rPr lang="en-US" sz="3005">
                <a:solidFill>
                  <a:srgbClr val="4B4B4B"/>
                </a:solidFill>
                <a:latin typeface="Roboto"/>
                <a:ea typeface="Roboto"/>
                <a:cs typeface="Roboto"/>
                <a:sym typeface="Roboto"/>
              </a:rPr>
              <a:t>All five transformational leadership variables correlated with work engagement. However, only two emerged as significant predictors in the final regression model.</a:t>
            </a:r>
          </a:p>
        </p:txBody>
      </p:sp>
      <p:sp>
        <p:nvSpPr>
          <p:cNvPr name="TextBox 6" id="6"/>
          <p:cNvSpPr txBox="true"/>
          <p:nvPr/>
        </p:nvSpPr>
        <p:spPr>
          <a:xfrm rot="0">
            <a:off x="9340512" y="6370356"/>
            <a:ext cx="8947488" cy="1636264"/>
          </a:xfrm>
          <a:prstGeom prst="rect">
            <a:avLst/>
          </a:prstGeom>
        </p:spPr>
        <p:txBody>
          <a:bodyPr anchor="t" rtlCol="false" tIns="0" lIns="0" bIns="0" rIns="0">
            <a:spAutoFit/>
          </a:bodyPr>
          <a:lstStyle/>
          <a:p>
            <a:pPr algn="l" marL="0" indent="0" lvl="0">
              <a:lnSpc>
                <a:spcPts val="4365"/>
              </a:lnSpc>
              <a:spcBef>
                <a:spcPct val="0"/>
              </a:spcBef>
            </a:pPr>
            <a:r>
              <a:rPr lang="en-US" sz="3118">
                <a:solidFill>
                  <a:srgbClr val="4B4B4B"/>
                </a:solidFill>
                <a:latin typeface="Roboto"/>
                <a:ea typeface="Roboto"/>
                <a:cs typeface="Roboto"/>
                <a:sym typeface="Roboto"/>
              </a:rPr>
              <a:t>This finding reveals which specific leadership behaviors matter most for remote and hybrid academic library teams.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9476314" y="1334970"/>
            <a:ext cx="6550679" cy="642139"/>
          </a:xfrm>
          <a:prstGeom prst="rect">
            <a:avLst/>
          </a:prstGeom>
        </p:spPr>
        <p:txBody>
          <a:bodyPr anchor="t" rtlCol="false" tIns="0" lIns="0" bIns="0" rIns="0">
            <a:spAutoFit/>
          </a:bodyPr>
          <a:lstStyle/>
          <a:p>
            <a:pPr algn="l" marL="0" indent="0" lvl="0">
              <a:lnSpc>
                <a:spcPts val="5234"/>
              </a:lnSpc>
              <a:spcBef>
                <a:spcPct val="0"/>
              </a:spcBef>
            </a:pPr>
            <a:r>
              <a:rPr lang="en-US" b="true" sz="3738">
                <a:solidFill>
                  <a:srgbClr val="000000"/>
                </a:solidFill>
                <a:latin typeface="Aileron Bold"/>
                <a:ea typeface="Aileron Bold"/>
                <a:cs typeface="Aileron Bold"/>
                <a:sym typeface="Aileron Bold"/>
              </a:rPr>
              <a:t>The Two Predictors</a:t>
            </a:r>
          </a:p>
        </p:txBody>
      </p:sp>
      <p:sp>
        <p:nvSpPr>
          <p:cNvPr name="TextBox 3" id="3"/>
          <p:cNvSpPr txBox="true"/>
          <p:nvPr/>
        </p:nvSpPr>
        <p:spPr>
          <a:xfrm rot="0">
            <a:off x="8119520" y="3345838"/>
            <a:ext cx="9264266" cy="2929519"/>
          </a:xfrm>
          <a:prstGeom prst="rect">
            <a:avLst/>
          </a:prstGeom>
        </p:spPr>
        <p:txBody>
          <a:bodyPr anchor="t" rtlCol="false" tIns="0" lIns="0" bIns="0" rIns="0">
            <a:spAutoFit/>
          </a:bodyPr>
          <a:lstStyle/>
          <a:p>
            <a:pPr algn="l" marL="0" indent="0" lvl="0">
              <a:lnSpc>
                <a:spcPts val="4726"/>
              </a:lnSpc>
              <a:spcBef>
                <a:spcPct val="0"/>
              </a:spcBef>
            </a:pPr>
            <a:r>
              <a:rPr lang="en-US" sz="3375">
                <a:solidFill>
                  <a:srgbClr val="4B4B4B"/>
                </a:solidFill>
                <a:latin typeface="Roboto"/>
                <a:ea typeface="Roboto"/>
                <a:cs typeface="Roboto"/>
                <a:sym typeface="Roboto"/>
              </a:rPr>
              <a:t>1) </a:t>
            </a:r>
            <a:r>
              <a:rPr lang="en-US" sz="3375">
                <a:solidFill>
                  <a:srgbClr val="4B4B4B"/>
                </a:solidFill>
                <a:latin typeface="Roboto"/>
                <a:ea typeface="Roboto"/>
                <a:cs typeface="Roboto"/>
                <a:sym typeface="Roboto"/>
              </a:rPr>
              <a:t>Idealized Attributes</a:t>
            </a:r>
          </a:p>
          <a:p>
            <a:pPr algn="l" marL="0" indent="0" lvl="0">
              <a:lnSpc>
                <a:spcPts val="3422"/>
              </a:lnSpc>
              <a:spcBef>
                <a:spcPct val="0"/>
              </a:spcBef>
            </a:pPr>
            <a:r>
              <a:rPr lang="en-US" sz="2444">
                <a:solidFill>
                  <a:srgbClr val="4B4B4B"/>
                </a:solidFill>
                <a:latin typeface="Roboto"/>
                <a:ea typeface="Roboto"/>
                <a:cs typeface="Roboto"/>
                <a:sym typeface="Roboto"/>
              </a:rPr>
              <a:t>Trust, authenticity, integrity, and acting in the interest of the group</a:t>
            </a:r>
          </a:p>
          <a:p>
            <a:pPr algn="l" marL="0" indent="0" lvl="0">
              <a:lnSpc>
                <a:spcPts val="3422"/>
              </a:lnSpc>
              <a:spcBef>
                <a:spcPct val="0"/>
              </a:spcBef>
            </a:pPr>
          </a:p>
          <a:p>
            <a:pPr algn="l" marL="0" indent="0" lvl="0">
              <a:lnSpc>
                <a:spcPts val="3422"/>
              </a:lnSpc>
              <a:spcBef>
                <a:spcPct val="0"/>
              </a:spcBef>
            </a:pPr>
          </a:p>
          <a:p>
            <a:pPr algn="l" marL="0" indent="0" lvl="0">
              <a:lnSpc>
                <a:spcPts val="4726"/>
              </a:lnSpc>
              <a:spcBef>
                <a:spcPct val="0"/>
              </a:spcBef>
            </a:pPr>
            <a:r>
              <a:rPr lang="en-US" sz="3375">
                <a:solidFill>
                  <a:srgbClr val="4B4B4B"/>
                </a:solidFill>
                <a:latin typeface="Roboto"/>
                <a:ea typeface="Roboto"/>
                <a:cs typeface="Roboto"/>
                <a:sym typeface="Roboto"/>
              </a:rPr>
              <a:t>2) Inspirational Motivation</a:t>
            </a:r>
          </a:p>
          <a:p>
            <a:pPr algn="l" marL="0" indent="0" lvl="0">
              <a:lnSpc>
                <a:spcPts val="3422"/>
              </a:lnSpc>
              <a:spcBef>
                <a:spcPct val="0"/>
              </a:spcBef>
            </a:pPr>
            <a:r>
              <a:rPr lang="en-US" sz="2444">
                <a:solidFill>
                  <a:srgbClr val="4B4B4B"/>
                </a:solidFill>
                <a:latin typeface="Roboto"/>
                <a:ea typeface="Roboto"/>
                <a:cs typeface="Roboto"/>
                <a:sym typeface="Roboto"/>
              </a:rPr>
              <a:t>Optimism, confidence, meaning, and shared vision</a:t>
            </a:r>
          </a:p>
        </p:txBody>
      </p:sp>
      <p:sp>
        <p:nvSpPr>
          <p:cNvPr name="TextBox 4" id="4"/>
          <p:cNvSpPr txBox="true"/>
          <p:nvPr/>
        </p:nvSpPr>
        <p:spPr>
          <a:xfrm rot="0">
            <a:off x="8119520" y="8221733"/>
            <a:ext cx="10899161" cy="1036567"/>
          </a:xfrm>
          <a:prstGeom prst="rect">
            <a:avLst/>
          </a:prstGeom>
        </p:spPr>
        <p:txBody>
          <a:bodyPr anchor="t" rtlCol="false" tIns="0" lIns="0" bIns="0" rIns="0">
            <a:spAutoFit/>
          </a:bodyPr>
          <a:lstStyle/>
          <a:p>
            <a:pPr algn="l" marL="0" indent="0" lvl="0">
              <a:lnSpc>
                <a:spcPts val="4192"/>
              </a:lnSpc>
              <a:spcBef>
                <a:spcPct val="0"/>
              </a:spcBef>
            </a:pPr>
            <a:r>
              <a:rPr lang="en-US" sz="2994">
                <a:solidFill>
                  <a:srgbClr val="4B4B4B"/>
                </a:solidFill>
                <a:latin typeface="Roboto"/>
                <a:ea typeface="Roboto"/>
                <a:cs typeface="Roboto"/>
                <a:sym typeface="Roboto"/>
              </a:rPr>
              <a:t>Together, these two factors explained 29.4% of engagement variance in remote and hybrid academic library workers.</a:t>
            </a:r>
          </a:p>
        </p:txBody>
      </p:sp>
      <p:sp>
        <p:nvSpPr>
          <p:cNvPr name="Freeform 5" id="5"/>
          <p:cNvSpPr/>
          <p:nvPr/>
        </p:nvSpPr>
        <p:spPr>
          <a:xfrm flipH="false" flipV="false" rot="0">
            <a:off x="10411838" y="932085"/>
            <a:ext cx="1519062" cy="251336"/>
          </a:xfrm>
          <a:custGeom>
            <a:avLst/>
            <a:gdLst/>
            <a:ahLst/>
            <a:cxnLst/>
            <a:rect r="r" b="b" t="t" l="l"/>
            <a:pathLst>
              <a:path h="251336" w="1519062">
                <a:moveTo>
                  <a:pt x="0" y="0"/>
                </a:moveTo>
                <a:lnTo>
                  <a:pt x="1519063" y="0"/>
                </a:lnTo>
                <a:lnTo>
                  <a:pt x="1519063" y="251336"/>
                </a:lnTo>
                <a:lnTo>
                  <a:pt x="0" y="2513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183205" y="1411170"/>
            <a:ext cx="6645402" cy="8229600"/>
          </a:xfrm>
          <a:custGeom>
            <a:avLst/>
            <a:gdLst/>
            <a:ahLst/>
            <a:cxnLst/>
            <a:rect r="r" b="b" t="t" l="l"/>
            <a:pathLst>
              <a:path h="8229600" w="6645402">
                <a:moveTo>
                  <a:pt x="0" y="0"/>
                </a:moveTo>
                <a:lnTo>
                  <a:pt x="6645402" y="0"/>
                </a:lnTo>
                <a:lnTo>
                  <a:pt x="6645402" y="8229600"/>
                </a:lnTo>
                <a:lnTo>
                  <a:pt x="0" y="8229600"/>
                </a:lnTo>
                <a:lnTo>
                  <a:pt x="0" y="0"/>
                </a:lnTo>
                <a:close/>
              </a:path>
            </a:pathLst>
          </a:custGeom>
          <a:blipFill>
            <a:blip r:embed="rId4"/>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66" r="0" b="-666"/>
            </a:stretch>
          </a:blipFill>
        </p:spPr>
      </p:sp>
      <p:grpSp>
        <p:nvGrpSpPr>
          <p:cNvPr name="Group 3" id="3"/>
          <p:cNvGrpSpPr/>
          <p:nvPr/>
        </p:nvGrpSpPr>
        <p:grpSpPr>
          <a:xfrm rot="0">
            <a:off x="11618669" y="4566262"/>
            <a:ext cx="6454604" cy="764940"/>
            <a:chOff x="0" y="0"/>
            <a:chExt cx="3429225" cy="406400"/>
          </a:xfrm>
        </p:grpSpPr>
        <p:sp>
          <p:nvSpPr>
            <p:cNvPr name="Freeform 4" id="4"/>
            <p:cNvSpPr/>
            <p:nvPr/>
          </p:nvSpPr>
          <p:spPr>
            <a:xfrm flipH="false" flipV="false" rot="0">
              <a:off x="0" y="0"/>
              <a:ext cx="3429225" cy="406400"/>
            </a:xfrm>
            <a:custGeom>
              <a:avLst/>
              <a:gdLst/>
              <a:ahLst/>
              <a:cxnLst/>
              <a:rect r="r" b="b" t="t" l="l"/>
              <a:pathLst>
                <a:path h="406400" w="3429225">
                  <a:moveTo>
                    <a:pt x="3226025" y="0"/>
                  </a:moveTo>
                  <a:cubicBezTo>
                    <a:pt x="3338249" y="0"/>
                    <a:pt x="3429225" y="90976"/>
                    <a:pt x="3429225" y="203200"/>
                  </a:cubicBezTo>
                  <a:cubicBezTo>
                    <a:pt x="3429225" y="315424"/>
                    <a:pt x="3338249" y="406400"/>
                    <a:pt x="3226025" y="406400"/>
                  </a:cubicBezTo>
                  <a:lnTo>
                    <a:pt x="203200" y="406400"/>
                  </a:lnTo>
                  <a:cubicBezTo>
                    <a:pt x="90976" y="406400"/>
                    <a:pt x="0" y="315424"/>
                    <a:pt x="0" y="203200"/>
                  </a:cubicBezTo>
                  <a:cubicBezTo>
                    <a:pt x="0" y="90976"/>
                    <a:pt x="90976" y="0"/>
                    <a:pt x="203200" y="0"/>
                  </a:cubicBezTo>
                  <a:close/>
                </a:path>
              </a:pathLst>
            </a:custGeom>
            <a:solidFill>
              <a:srgbClr val="1E5AB4"/>
            </a:solidFill>
          </p:spPr>
        </p:sp>
        <p:sp>
          <p:nvSpPr>
            <p:cNvPr name="TextBox 5" id="5"/>
            <p:cNvSpPr txBox="true"/>
            <p:nvPr/>
          </p:nvSpPr>
          <p:spPr>
            <a:xfrm>
              <a:off x="0" y="-57150"/>
              <a:ext cx="3429225" cy="463550"/>
            </a:xfrm>
            <a:prstGeom prst="rect">
              <a:avLst/>
            </a:prstGeom>
          </p:spPr>
          <p:txBody>
            <a:bodyPr anchor="ctr" rtlCol="false" tIns="50800" lIns="50800" bIns="50800" rIns="50800"/>
            <a:lstStyle/>
            <a:p>
              <a:pPr algn="l" marL="0" indent="0" lvl="0">
                <a:lnSpc>
                  <a:spcPts val="3734"/>
                </a:lnSpc>
              </a:pPr>
            </a:p>
          </p:txBody>
        </p:sp>
      </p:grpSp>
      <p:grpSp>
        <p:nvGrpSpPr>
          <p:cNvPr name="Group 6" id="6"/>
          <p:cNvGrpSpPr/>
          <p:nvPr/>
        </p:nvGrpSpPr>
        <p:grpSpPr>
          <a:xfrm rot="0">
            <a:off x="11618669" y="3572722"/>
            <a:ext cx="6454604" cy="764940"/>
            <a:chOff x="0" y="0"/>
            <a:chExt cx="3429225" cy="406400"/>
          </a:xfrm>
        </p:grpSpPr>
        <p:sp>
          <p:nvSpPr>
            <p:cNvPr name="Freeform 7" id="7"/>
            <p:cNvSpPr/>
            <p:nvPr/>
          </p:nvSpPr>
          <p:spPr>
            <a:xfrm flipH="false" flipV="false" rot="0">
              <a:off x="0" y="0"/>
              <a:ext cx="3429225" cy="406400"/>
            </a:xfrm>
            <a:custGeom>
              <a:avLst/>
              <a:gdLst/>
              <a:ahLst/>
              <a:cxnLst/>
              <a:rect r="r" b="b" t="t" l="l"/>
              <a:pathLst>
                <a:path h="406400" w="3429225">
                  <a:moveTo>
                    <a:pt x="3226025" y="0"/>
                  </a:moveTo>
                  <a:cubicBezTo>
                    <a:pt x="3338249" y="0"/>
                    <a:pt x="3429225" y="90976"/>
                    <a:pt x="3429225" y="203200"/>
                  </a:cubicBezTo>
                  <a:cubicBezTo>
                    <a:pt x="3429225" y="315424"/>
                    <a:pt x="3338249" y="406400"/>
                    <a:pt x="3226025" y="406400"/>
                  </a:cubicBezTo>
                  <a:lnTo>
                    <a:pt x="203200" y="406400"/>
                  </a:lnTo>
                  <a:cubicBezTo>
                    <a:pt x="90976" y="406400"/>
                    <a:pt x="0" y="315424"/>
                    <a:pt x="0" y="203200"/>
                  </a:cubicBezTo>
                  <a:cubicBezTo>
                    <a:pt x="0" y="90976"/>
                    <a:pt x="90976" y="0"/>
                    <a:pt x="203200" y="0"/>
                  </a:cubicBezTo>
                  <a:close/>
                </a:path>
              </a:pathLst>
            </a:custGeom>
            <a:solidFill>
              <a:srgbClr val="1E5AB4"/>
            </a:solidFill>
          </p:spPr>
        </p:sp>
        <p:sp>
          <p:nvSpPr>
            <p:cNvPr name="TextBox 8" id="8"/>
            <p:cNvSpPr txBox="true"/>
            <p:nvPr/>
          </p:nvSpPr>
          <p:spPr>
            <a:xfrm>
              <a:off x="0" y="-57150"/>
              <a:ext cx="3429225" cy="463550"/>
            </a:xfrm>
            <a:prstGeom prst="rect">
              <a:avLst/>
            </a:prstGeom>
          </p:spPr>
          <p:txBody>
            <a:bodyPr anchor="ctr" rtlCol="false" tIns="50800" lIns="50800" bIns="50800" rIns="50800"/>
            <a:lstStyle/>
            <a:p>
              <a:pPr algn="l" marL="0" indent="0" lvl="0">
                <a:lnSpc>
                  <a:spcPts val="3734"/>
                </a:lnSpc>
              </a:pPr>
            </a:p>
          </p:txBody>
        </p:sp>
      </p:grpSp>
      <p:grpSp>
        <p:nvGrpSpPr>
          <p:cNvPr name="Group 9" id="9"/>
          <p:cNvGrpSpPr/>
          <p:nvPr/>
        </p:nvGrpSpPr>
        <p:grpSpPr>
          <a:xfrm rot="0">
            <a:off x="11618669" y="2580652"/>
            <a:ext cx="6454604" cy="764940"/>
            <a:chOff x="0" y="0"/>
            <a:chExt cx="3429225" cy="406400"/>
          </a:xfrm>
        </p:grpSpPr>
        <p:sp>
          <p:nvSpPr>
            <p:cNvPr name="Freeform 10" id="10"/>
            <p:cNvSpPr/>
            <p:nvPr/>
          </p:nvSpPr>
          <p:spPr>
            <a:xfrm flipH="false" flipV="false" rot="0">
              <a:off x="0" y="0"/>
              <a:ext cx="3429225" cy="406400"/>
            </a:xfrm>
            <a:custGeom>
              <a:avLst/>
              <a:gdLst/>
              <a:ahLst/>
              <a:cxnLst/>
              <a:rect r="r" b="b" t="t" l="l"/>
              <a:pathLst>
                <a:path h="406400" w="3429225">
                  <a:moveTo>
                    <a:pt x="3226025" y="0"/>
                  </a:moveTo>
                  <a:cubicBezTo>
                    <a:pt x="3338249" y="0"/>
                    <a:pt x="3429225" y="90976"/>
                    <a:pt x="3429225" y="203200"/>
                  </a:cubicBezTo>
                  <a:cubicBezTo>
                    <a:pt x="3429225" y="315424"/>
                    <a:pt x="3338249" y="406400"/>
                    <a:pt x="3226025" y="406400"/>
                  </a:cubicBezTo>
                  <a:lnTo>
                    <a:pt x="203200" y="406400"/>
                  </a:lnTo>
                  <a:cubicBezTo>
                    <a:pt x="90976" y="406400"/>
                    <a:pt x="0" y="315424"/>
                    <a:pt x="0" y="203200"/>
                  </a:cubicBezTo>
                  <a:cubicBezTo>
                    <a:pt x="0" y="90976"/>
                    <a:pt x="90976" y="0"/>
                    <a:pt x="203200" y="0"/>
                  </a:cubicBezTo>
                  <a:close/>
                </a:path>
              </a:pathLst>
            </a:custGeom>
            <a:solidFill>
              <a:srgbClr val="1E5AB4"/>
            </a:solidFill>
          </p:spPr>
        </p:sp>
        <p:sp>
          <p:nvSpPr>
            <p:cNvPr name="TextBox 11" id="11"/>
            <p:cNvSpPr txBox="true"/>
            <p:nvPr/>
          </p:nvSpPr>
          <p:spPr>
            <a:xfrm>
              <a:off x="0" y="-57150"/>
              <a:ext cx="3429225" cy="463550"/>
            </a:xfrm>
            <a:prstGeom prst="rect">
              <a:avLst/>
            </a:prstGeom>
          </p:spPr>
          <p:txBody>
            <a:bodyPr anchor="ctr" rtlCol="false" tIns="50800" lIns="50800" bIns="50800" rIns="50800"/>
            <a:lstStyle/>
            <a:p>
              <a:pPr algn="l" marL="0" indent="0" lvl="0">
                <a:lnSpc>
                  <a:spcPts val="3734"/>
                </a:lnSpc>
              </a:pPr>
            </a:p>
          </p:txBody>
        </p:sp>
      </p:grpSp>
      <p:grpSp>
        <p:nvGrpSpPr>
          <p:cNvPr name="Group 12" id="12"/>
          <p:cNvGrpSpPr/>
          <p:nvPr/>
        </p:nvGrpSpPr>
        <p:grpSpPr>
          <a:xfrm rot="0">
            <a:off x="11618669" y="1390574"/>
            <a:ext cx="6454604" cy="764940"/>
            <a:chOff x="0" y="0"/>
            <a:chExt cx="3429225" cy="406400"/>
          </a:xfrm>
        </p:grpSpPr>
        <p:sp>
          <p:nvSpPr>
            <p:cNvPr name="Freeform 13" id="13"/>
            <p:cNvSpPr/>
            <p:nvPr/>
          </p:nvSpPr>
          <p:spPr>
            <a:xfrm flipH="false" flipV="false" rot="0">
              <a:off x="0" y="0"/>
              <a:ext cx="3429225" cy="406400"/>
            </a:xfrm>
            <a:custGeom>
              <a:avLst/>
              <a:gdLst/>
              <a:ahLst/>
              <a:cxnLst/>
              <a:rect r="r" b="b" t="t" l="l"/>
              <a:pathLst>
                <a:path h="406400" w="3429225">
                  <a:moveTo>
                    <a:pt x="3226025" y="0"/>
                  </a:moveTo>
                  <a:cubicBezTo>
                    <a:pt x="3338249" y="0"/>
                    <a:pt x="3429225" y="90976"/>
                    <a:pt x="3429225" y="203200"/>
                  </a:cubicBezTo>
                  <a:cubicBezTo>
                    <a:pt x="3429225" y="315424"/>
                    <a:pt x="3338249" y="406400"/>
                    <a:pt x="3226025" y="406400"/>
                  </a:cubicBezTo>
                  <a:lnTo>
                    <a:pt x="203200" y="406400"/>
                  </a:lnTo>
                  <a:cubicBezTo>
                    <a:pt x="90976" y="406400"/>
                    <a:pt x="0" y="315424"/>
                    <a:pt x="0" y="203200"/>
                  </a:cubicBezTo>
                  <a:cubicBezTo>
                    <a:pt x="0" y="90976"/>
                    <a:pt x="90976" y="0"/>
                    <a:pt x="203200" y="0"/>
                  </a:cubicBezTo>
                  <a:close/>
                </a:path>
              </a:pathLst>
            </a:custGeom>
            <a:solidFill>
              <a:srgbClr val="1E5AB4"/>
            </a:solidFill>
          </p:spPr>
        </p:sp>
        <p:sp>
          <p:nvSpPr>
            <p:cNvPr name="TextBox 14" id="14"/>
            <p:cNvSpPr txBox="true"/>
            <p:nvPr/>
          </p:nvSpPr>
          <p:spPr>
            <a:xfrm>
              <a:off x="0" y="-57150"/>
              <a:ext cx="3429225" cy="463550"/>
            </a:xfrm>
            <a:prstGeom prst="rect">
              <a:avLst/>
            </a:prstGeom>
          </p:spPr>
          <p:txBody>
            <a:bodyPr anchor="ctr" rtlCol="false" tIns="50800" lIns="50800" bIns="50800" rIns="50800"/>
            <a:lstStyle/>
            <a:p>
              <a:pPr algn="l" marL="0" indent="0" lvl="0">
                <a:lnSpc>
                  <a:spcPts val="3734"/>
                </a:lnSpc>
              </a:pPr>
            </a:p>
          </p:txBody>
        </p:sp>
      </p:grpSp>
      <p:sp>
        <p:nvSpPr>
          <p:cNvPr name="Freeform 15" id="15"/>
          <p:cNvSpPr/>
          <p:nvPr/>
        </p:nvSpPr>
        <p:spPr>
          <a:xfrm flipH="false" flipV="false" rot="0">
            <a:off x="11922755" y="1610271"/>
            <a:ext cx="310099" cy="310099"/>
          </a:xfrm>
          <a:custGeom>
            <a:avLst/>
            <a:gdLst/>
            <a:ahLst/>
            <a:cxnLst/>
            <a:rect r="r" b="b" t="t" l="l"/>
            <a:pathLst>
              <a:path h="310099" w="310099">
                <a:moveTo>
                  <a:pt x="0" y="0"/>
                </a:moveTo>
                <a:lnTo>
                  <a:pt x="310099" y="0"/>
                </a:lnTo>
                <a:lnTo>
                  <a:pt x="310099" y="310099"/>
                </a:lnTo>
                <a:lnTo>
                  <a:pt x="0" y="3100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6" id="16"/>
          <p:cNvSpPr/>
          <p:nvPr/>
        </p:nvSpPr>
        <p:spPr>
          <a:xfrm flipH="false" flipV="false" rot="0">
            <a:off x="11922755" y="2831969"/>
            <a:ext cx="310099" cy="310099"/>
          </a:xfrm>
          <a:custGeom>
            <a:avLst/>
            <a:gdLst/>
            <a:ahLst/>
            <a:cxnLst/>
            <a:rect r="r" b="b" t="t" l="l"/>
            <a:pathLst>
              <a:path h="310099" w="310099">
                <a:moveTo>
                  <a:pt x="0" y="0"/>
                </a:moveTo>
                <a:lnTo>
                  <a:pt x="310099" y="0"/>
                </a:lnTo>
                <a:lnTo>
                  <a:pt x="310099" y="310098"/>
                </a:lnTo>
                <a:lnTo>
                  <a:pt x="0" y="3100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7" id="17"/>
          <p:cNvSpPr/>
          <p:nvPr/>
        </p:nvSpPr>
        <p:spPr>
          <a:xfrm flipH="false" flipV="false" rot="0">
            <a:off x="11922755" y="3822692"/>
            <a:ext cx="310099" cy="310099"/>
          </a:xfrm>
          <a:custGeom>
            <a:avLst/>
            <a:gdLst/>
            <a:ahLst/>
            <a:cxnLst/>
            <a:rect r="r" b="b" t="t" l="l"/>
            <a:pathLst>
              <a:path h="310099" w="310099">
                <a:moveTo>
                  <a:pt x="0" y="0"/>
                </a:moveTo>
                <a:lnTo>
                  <a:pt x="310099" y="0"/>
                </a:lnTo>
                <a:lnTo>
                  <a:pt x="310099" y="310099"/>
                </a:lnTo>
                <a:lnTo>
                  <a:pt x="0" y="3100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8" id="18"/>
          <p:cNvSpPr/>
          <p:nvPr/>
        </p:nvSpPr>
        <p:spPr>
          <a:xfrm flipH="false" flipV="false" rot="0">
            <a:off x="11922755" y="4903478"/>
            <a:ext cx="310099" cy="310099"/>
          </a:xfrm>
          <a:custGeom>
            <a:avLst/>
            <a:gdLst/>
            <a:ahLst/>
            <a:cxnLst/>
            <a:rect r="r" b="b" t="t" l="l"/>
            <a:pathLst>
              <a:path h="310099" w="310099">
                <a:moveTo>
                  <a:pt x="0" y="0"/>
                </a:moveTo>
                <a:lnTo>
                  <a:pt x="310099" y="0"/>
                </a:lnTo>
                <a:lnTo>
                  <a:pt x="310099" y="310099"/>
                </a:lnTo>
                <a:lnTo>
                  <a:pt x="0" y="3100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9" id="19"/>
          <p:cNvSpPr txBox="true"/>
          <p:nvPr/>
        </p:nvSpPr>
        <p:spPr>
          <a:xfrm rot="0">
            <a:off x="695532" y="1295324"/>
            <a:ext cx="5788361" cy="844743"/>
          </a:xfrm>
          <a:prstGeom prst="rect">
            <a:avLst/>
          </a:prstGeom>
        </p:spPr>
        <p:txBody>
          <a:bodyPr anchor="t" rtlCol="false" tIns="0" lIns="0" bIns="0" rIns="0">
            <a:spAutoFit/>
          </a:bodyPr>
          <a:lstStyle/>
          <a:p>
            <a:pPr algn="l" marL="0" indent="0" lvl="0">
              <a:lnSpc>
                <a:spcPts val="6886"/>
              </a:lnSpc>
              <a:spcBef>
                <a:spcPct val="0"/>
              </a:spcBef>
            </a:pPr>
            <a:r>
              <a:rPr lang="en-US" b="true" sz="4918">
                <a:solidFill>
                  <a:srgbClr val="FFFFFF"/>
                </a:solidFill>
                <a:latin typeface="Aileron Bold"/>
                <a:ea typeface="Aileron Bold"/>
                <a:cs typeface="Aileron Bold"/>
                <a:sym typeface="Aileron Bold"/>
              </a:rPr>
              <a:t>Idealized Attributes</a:t>
            </a:r>
          </a:p>
        </p:txBody>
      </p:sp>
      <p:sp>
        <p:nvSpPr>
          <p:cNvPr name="TextBox 20" id="20"/>
          <p:cNvSpPr txBox="true"/>
          <p:nvPr/>
        </p:nvSpPr>
        <p:spPr>
          <a:xfrm rot="0">
            <a:off x="918833" y="358721"/>
            <a:ext cx="5788361" cy="844743"/>
          </a:xfrm>
          <a:prstGeom prst="rect">
            <a:avLst/>
          </a:prstGeom>
        </p:spPr>
        <p:txBody>
          <a:bodyPr anchor="t" rtlCol="false" tIns="0" lIns="0" bIns="0" rIns="0">
            <a:spAutoFit/>
          </a:bodyPr>
          <a:lstStyle/>
          <a:p>
            <a:pPr algn="l" marL="0" indent="0" lvl="0">
              <a:lnSpc>
                <a:spcPts val="6886"/>
              </a:lnSpc>
              <a:spcBef>
                <a:spcPct val="0"/>
              </a:spcBef>
            </a:pPr>
            <a:r>
              <a:rPr lang="en-US" b="true" sz="4918">
                <a:solidFill>
                  <a:srgbClr val="FFFFFF"/>
                </a:solidFill>
                <a:latin typeface="Aileron Bold"/>
                <a:ea typeface="Aileron Bold"/>
                <a:cs typeface="Aileron Bold"/>
                <a:sym typeface="Aileron Bold"/>
              </a:rPr>
              <a:t>Predictor 1:</a:t>
            </a:r>
          </a:p>
        </p:txBody>
      </p:sp>
      <p:sp>
        <p:nvSpPr>
          <p:cNvPr name="TextBox 21" id="21"/>
          <p:cNvSpPr txBox="true"/>
          <p:nvPr/>
        </p:nvSpPr>
        <p:spPr>
          <a:xfrm rot="0">
            <a:off x="695532" y="2504452"/>
            <a:ext cx="7570235" cy="2552515"/>
          </a:xfrm>
          <a:prstGeom prst="rect">
            <a:avLst/>
          </a:prstGeom>
        </p:spPr>
        <p:txBody>
          <a:bodyPr anchor="t" rtlCol="false" tIns="0" lIns="0" bIns="0" rIns="0">
            <a:spAutoFit/>
          </a:bodyPr>
          <a:lstStyle/>
          <a:p>
            <a:pPr algn="l" marL="0" indent="0" lvl="0">
              <a:lnSpc>
                <a:spcPts val="4016"/>
              </a:lnSpc>
              <a:spcBef>
                <a:spcPct val="0"/>
              </a:spcBef>
            </a:pPr>
            <a:r>
              <a:rPr lang="en-US" sz="2868">
                <a:solidFill>
                  <a:srgbClr val="FFFFFF"/>
                </a:solidFill>
                <a:latin typeface="Roboto"/>
                <a:ea typeface="Roboto"/>
                <a:cs typeface="Roboto"/>
                <a:sym typeface="Roboto"/>
              </a:rPr>
              <a:t>Idealized attributes represent the character and ethical foundation that makes leaders worthy of trust and respect. These qualities form the bedrock of effective remote leadership.</a:t>
            </a:r>
          </a:p>
        </p:txBody>
      </p:sp>
      <p:sp>
        <p:nvSpPr>
          <p:cNvPr name="TextBox 22" id="22"/>
          <p:cNvSpPr txBox="true"/>
          <p:nvPr/>
        </p:nvSpPr>
        <p:spPr>
          <a:xfrm rot="0">
            <a:off x="12385910" y="4788328"/>
            <a:ext cx="7217201" cy="47372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FFFFFF"/>
                </a:solidFill>
                <a:latin typeface="Roboto Bold"/>
                <a:ea typeface="Roboto Bold"/>
                <a:cs typeface="Roboto Bold"/>
                <a:sym typeface="Roboto Bold"/>
              </a:rPr>
              <a:t>Acting in the interest of the group</a:t>
            </a:r>
          </a:p>
        </p:txBody>
      </p:sp>
      <p:sp>
        <p:nvSpPr>
          <p:cNvPr name="TextBox 23" id="23"/>
          <p:cNvSpPr txBox="true"/>
          <p:nvPr/>
        </p:nvSpPr>
        <p:spPr>
          <a:xfrm rot="0">
            <a:off x="12385910" y="3707542"/>
            <a:ext cx="7217201" cy="47372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FFFFFF"/>
                </a:solidFill>
                <a:latin typeface="Roboto Bold"/>
                <a:ea typeface="Roboto Bold"/>
                <a:cs typeface="Roboto Bold"/>
                <a:sym typeface="Roboto Bold"/>
              </a:rPr>
              <a:t>Integrity</a:t>
            </a:r>
          </a:p>
        </p:txBody>
      </p:sp>
      <p:sp>
        <p:nvSpPr>
          <p:cNvPr name="TextBox 24" id="24"/>
          <p:cNvSpPr txBox="true"/>
          <p:nvPr/>
        </p:nvSpPr>
        <p:spPr>
          <a:xfrm rot="0">
            <a:off x="12385910" y="2668343"/>
            <a:ext cx="7217201" cy="47372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FFFFFF"/>
                </a:solidFill>
                <a:latin typeface="Roboto Bold"/>
                <a:ea typeface="Roboto Bold"/>
                <a:cs typeface="Roboto Bold"/>
                <a:sym typeface="Roboto Bold"/>
              </a:rPr>
              <a:t>Authenticity</a:t>
            </a:r>
          </a:p>
        </p:txBody>
      </p:sp>
      <p:sp>
        <p:nvSpPr>
          <p:cNvPr name="TextBox 25" id="25"/>
          <p:cNvSpPr txBox="true"/>
          <p:nvPr/>
        </p:nvSpPr>
        <p:spPr>
          <a:xfrm rot="0">
            <a:off x="12536802" y="1495121"/>
            <a:ext cx="7217201" cy="47372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FFFFFF"/>
                </a:solidFill>
                <a:latin typeface="Roboto Bold"/>
                <a:ea typeface="Roboto Bold"/>
                <a:cs typeface="Roboto Bold"/>
                <a:sym typeface="Roboto Bold"/>
              </a:rPr>
              <a:t>Trust</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310545" y="1877491"/>
            <a:ext cx="883251" cy="883251"/>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A92"/>
            </a:solidFill>
          </p:spPr>
        </p:sp>
        <p:sp>
          <p:nvSpPr>
            <p:cNvPr name="TextBox 4" id="4"/>
            <p:cNvSpPr txBox="true"/>
            <p:nvPr/>
          </p:nvSpPr>
          <p:spPr>
            <a:xfrm>
              <a:off x="76200" y="19050"/>
              <a:ext cx="660400" cy="717550"/>
            </a:xfrm>
            <a:prstGeom prst="rect">
              <a:avLst/>
            </a:prstGeom>
          </p:spPr>
          <p:txBody>
            <a:bodyPr anchor="ctr" rtlCol="false" tIns="50800" lIns="50800" bIns="50800" rIns="50800"/>
            <a:lstStyle/>
            <a:p>
              <a:pPr algn="l" marL="0" indent="0" lvl="0">
                <a:lnSpc>
                  <a:spcPts val="3734"/>
                </a:lnSpc>
              </a:pPr>
            </a:p>
          </p:txBody>
        </p:sp>
      </p:grpSp>
      <p:grpSp>
        <p:nvGrpSpPr>
          <p:cNvPr name="Group 5" id="5"/>
          <p:cNvGrpSpPr/>
          <p:nvPr/>
        </p:nvGrpSpPr>
        <p:grpSpPr>
          <a:xfrm rot="0">
            <a:off x="7310545" y="3986264"/>
            <a:ext cx="883251" cy="883251"/>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A92"/>
            </a:solidFill>
          </p:spPr>
        </p:sp>
        <p:sp>
          <p:nvSpPr>
            <p:cNvPr name="TextBox 7" id="7"/>
            <p:cNvSpPr txBox="true"/>
            <p:nvPr/>
          </p:nvSpPr>
          <p:spPr>
            <a:xfrm>
              <a:off x="76200" y="19050"/>
              <a:ext cx="660400" cy="717550"/>
            </a:xfrm>
            <a:prstGeom prst="rect">
              <a:avLst/>
            </a:prstGeom>
          </p:spPr>
          <p:txBody>
            <a:bodyPr anchor="ctr" rtlCol="false" tIns="50800" lIns="50800" bIns="50800" rIns="50800"/>
            <a:lstStyle/>
            <a:p>
              <a:pPr algn="l" marL="0" indent="0" lvl="0">
                <a:lnSpc>
                  <a:spcPts val="3734"/>
                </a:lnSpc>
              </a:pPr>
            </a:p>
          </p:txBody>
        </p:sp>
      </p:grpSp>
      <p:grpSp>
        <p:nvGrpSpPr>
          <p:cNvPr name="Group 8" id="8"/>
          <p:cNvGrpSpPr/>
          <p:nvPr/>
        </p:nvGrpSpPr>
        <p:grpSpPr>
          <a:xfrm rot="0">
            <a:off x="7310545" y="6095037"/>
            <a:ext cx="883251" cy="883251"/>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A92"/>
            </a:solidFill>
          </p:spPr>
        </p:sp>
        <p:sp>
          <p:nvSpPr>
            <p:cNvPr name="TextBox 10" id="10"/>
            <p:cNvSpPr txBox="true"/>
            <p:nvPr/>
          </p:nvSpPr>
          <p:spPr>
            <a:xfrm>
              <a:off x="76200" y="19050"/>
              <a:ext cx="660400" cy="717550"/>
            </a:xfrm>
            <a:prstGeom prst="rect">
              <a:avLst/>
            </a:prstGeom>
          </p:spPr>
          <p:txBody>
            <a:bodyPr anchor="ctr" rtlCol="false" tIns="50800" lIns="50800" bIns="50800" rIns="50800"/>
            <a:lstStyle/>
            <a:p>
              <a:pPr algn="l" marL="0" indent="0" lvl="0">
                <a:lnSpc>
                  <a:spcPts val="3734"/>
                </a:lnSpc>
              </a:pPr>
            </a:p>
          </p:txBody>
        </p:sp>
      </p:grpSp>
      <p:grpSp>
        <p:nvGrpSpPr>
          <p:cNvPr name="Group 11" id="11"/>
          <p:cNvGrpSpPr/>
          <p:nvPr/>
        </p:nvGrpSpPr>
        <p:grpSpPr>
          <a:xfrm rot="0">
            <a:off x="7310545" y="8203810"/>
            <a:ext cx="883251" cy="883251"/>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A92"/>
            </a:solidFill>
          </p:spPr>
        </p:sp>
        <p:sp>
          <p:nvSpPr>
            <p:cNvPr name="TextBox 13" id="13"/>
            <p:cNvSpPr txBox="true"/>
            <p:nvPr/>
          </p:nvSpPr>
          <p:spPr>
            <a:xfrm>
              <a:off x="76200" y="19050"/>
              <a:ext cx="660400" cy="717550"/>
            </a:xfrm>
            <a:prstGeom prst="rect">
              <a:avLst/>
            </a:prstGeom>
          </p:spPr>
          <p:txBody>
            <a:bodyPr anchor="ctr" rtlCol="false" tIns="50800" lIns="50800" bIns="50800" rIns="50800"/>
            <a:lstStyle/>
            <a:p>
              <a:pPr algn="l" marL="0" indent="0" lvl="0">
                <a:lnSpc>
                  <a:spcPts val="3734"/>
                </a:lnSpc>
              </a:pPr>
            </a:p>
          </p:txBody>
        </p:sp>
      </p:grpSp>
      <p:sp>
        <p:nvSpPr>
          <p:cNvPr name="Freeform 14" id="14"/>
          <p:cNvSpPr/>
          <p:nvPr/>
        </p:nvSpPr>
        <p:spPr>
          <a:xfrm flipH="false" flipV="false" rot="0">
            <a:off x="9854929" y="-2703630"/>
            <a:ext cx="4258525" cy="4114800"/>
          </a:xfrm>
          <a:custGeom>
            <a:avLst/>
            <a:gdLst/>
            <a:ahLst/>
            <a:cxnLst/>
            <a:rect r="r" b="b" t="t" l="l"/>
            <a:pathLst>
              <a:path h="4114800" w="4258525">
                <a:moveTo>
                  <a:pt x="0" y="0"/>
                </a:moveTo>
                <a:lnTo>
                  <a:pt x="4258526" y="0"/>
                </a:lnTo>
                <a:lnTo>
                  <a:pt x="425852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3953158" y="932085"/>
            <a:ext cx="1519062" cy="251336"/>
          </a:xfrm>
          <a:custGeom>
            <a:avLst/>
            <a:gdLst/>
            <a:ahLst/>
            <a:cxnLst/>
            <a:rect r="r" b="b" t="t" l="l"/>
            <a:pathLst>
              <a:path h="251336" w="1519062">
                <a:moveTo>
                  <a:pt x="0" y="0"/>
                </a:moveTo>
                <a:lnTo>
                  <a:pt x="1519062" y="0"/>
                </a:lnTo>
                <a:lnTo>
                  <a:pt x="1519062" y="251336"/>
                </a:lnTo>
                <a:lnTo>
                  <a:pt x="0" y="25133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6" id="16"/>
          <p:cNvSpPr txBox="true"/>
          <p:nvPr/>
        </p:nvSpPr>
        <p:spPr>
          <a:xfrm rot="0">
            <a:off x="1129583" y="7937481"/>
            <a:ext cx="4843862" cy="721875"/>
          </a:xfrm>
          <a:prstGeom prst="rect">
            <a:avLst/>
          </a:prstGeom>
        </p:spPr>
        <p:txBody>
          <a:bodyPr anchor="t" rtlCol="false" tIns="0" lIns="0" bIns="0" rIns="0">
            <a:spAutoFit/>
          </a:bodyPr>
          <a:lstStyle/>
          <a:p>
            <a:pPr algn="l" marL="0" indent="0" lvl="0">
              <a:lnSpc>
                <a:spcPts val="5847"/>
              </a:lnSpc>
              <a:spcBef>
                <a:spcPct val="0"/>
              </a:spcBef>
            </a:pPr>
            <a:r>
              <a:rPr lang="en-US" b="true" sz="4176">
                <a:solidFill>
                  <a:srgbClr val="000000"/>
                </a:solidFill>
                <a:latin typeface="Aileron Bold"/>
                <a:ea typeface="Aileron Bold"/>
                <a:cs typeface="Aileron Bold"/>
                <a:sym typeface="Aileron Bold"/>
              </a:rPr>
              <a:t>in Action</a:t>
            </a:r>
          </a:p>
        </p:txBody>
      </p:sp>
      <p:sp>
        <p:nvSpPr>
          <p:cNvPr name="TextBox 17" id="17"/>
          <p:cNvSpPr txBox="true"/>
          <p:nvPr/>
        </p:nvSpPr>
        <p:spPr>
          <a:xfrm rot="0">
            <a:off x="1129583" y="6892563"/>
            <a:ext cx="5727333" cy="721875"/>
          </a:xfrm>
          <a:prstGeom prst="rect">
            <a:avLst/>
          </a:prstGeom>
        </p:spPr>
        <p:txBody>
          <a:bodyPr anchor="t" rtlCol="false" tIns="0" lIns="0" bIns="0" rIns="0">
            <a:spAutoFit/>
          </a:bodyPr>
          <a:lstStyle/>
          <a:p>
            <a:pPr algn="l" marL="0" indent="0" lvl="0">
              <a:lnSpc>
                <a:spcPts val="5847"/>
              </a:lnSpc>
              <a:spcBef>
                <a:spcPct val="0"/>
              </a:spcBef>
            </a:pPr>
            <a:r>
              <a:rPr lang="en-US" b="true" sz="4176">
                <a:solidFill>
                  <a:srgbClr val="000000"/>
                </a:solidFill>
                <a:latin typeface="Aileron Bold"/>
                <a:ea typeface="Aileron Bold"/>
                <a:cs typeface="Aileron Bold"/>
                <a:sym typeface="Aileron Bold"/>
              </a:rPr>
              <a:t>Idealized Attributes</a:t>
            </a:r>
          </a:p>
        </p:txBody>
      </p:sp>
      <p:sp>
        <p:nvSpPr>
          <p:cNvPr name="TextBox 18" id="18"/>
          <p:cNvSpPr txBox="true"/>
          <p:nvPr/>
        </p:nvSpPr>
        <p:spPr>
          <a:xfrm rot="0">
            <a:off x="8516620" y="1824712"/>
            <a:ext cx="2676618" cy="142622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000000"/>
                </a:solidFill>
                <a:latin typeface="Roboto Bold"/>
                <a:ea typeface="Roboto Bold"/>
                <a:cs typeface="Roboto Bold"/>
                <a:sym typeface="Roboto Bold"/>
              </a:rPr>
              <a:t>Be consistent across all channels</a:t>
            </a:r>
          </a:p>
        </p:txBody>
      </p:sp>
      <p:sp>
        <p:nvSpPr>
          <p:cNvPr name="TextBox 19" id="19"/>
          <p:cNvSpPr txBox="true"/>
          <p:nvPr/>
        </p:nvSpPr>
        <p:spPr>
          <a:xfrm rot="0">
            <a:off x="7387418" y="2048941"/>
            <a:ext cx="729504" cy="473725"/>
          </a:xfrm>
          <a:prstGeom prst="rect">
            <a:avLst/>
          </a:prstGeom>
        </p:spPr>
        <p:txBody>
          <a:bodyPr anchor="t" rtlCol="false" tIns="0" lIns="0" bIns="0" rIns="0">
            <a:spAutoFit/>
          </a:bodyPr>
          <a:lstStyle/>
          <a:p>
            <a:pPr algn="ctr" marL="0" indent="0" lvl="0">
              <a:lnSpc>
                <a:spcPts val="3814"/>
              </a:lnSpc>
              <a:spcBef>
                <a:spcPct val="0"/>
              </a:spcBef>
            </a:pPr>
            <a:r>
              <a:rPr lang="en-US" b="true" sz="2724">
                <a:solidFill>
                  <a:srgbClr val="FFFFFF"/>
                </a:solidFill>
                <a:latin typeface="Roboto Bold"/>
                <a:ea typeface="Roboto Bold"/>
                <a:cs typeface="Roboto Bold"/>
                <a:sym typeface="Roboto Bold"/>
              </a:rPr>
              <a:t>01</a:t>
            </a:r>
          </a:p>
        </p:txBody>
      </p:sp>
      <p:sp>
        <p:nvSpPr>
          <p:cNvPr name="TextBox 20" id="20"/>
          <p:cNvSpPr txBox="true"/>
          <p:nvPr/>
        </p:nvSpPr>
        <p:spPr>
          <a:xfrm rot="0">
            <a:off x="7387418" y="4157714"/>
            <a:ext cx="729504" cy="473725"/>
          </a:xfrm>
          <a:prstGeom prst="rect">
            <a:avLst/>
          </a:prstGeom>
        </p:spPr>
        <p:txBody>
          <a:bodyPr anchor="t" rtlCol="false" tIns="0" lIns="0" bIns="0" rIns="0">
            <a:spAutoFit/>
          </a:bodyPr>
          <a:lstStyle/>
          <a:p>
            <a:pPr algn="ctr" marL="0" indent="0" lvl="0">
              <a:lnSpc>
                <a:spcPts val="3814"/>
              </a:lnSpc>
              <a:spcBef>
                <a:spcPct val="0"/>
              </a:spcBef>
            </a:pPr>
            <a:r>
              <a:rPr lang="en-US" b="true" sz="2724">
                <a:solidFill>
                  <a:srgbClr val="FFFFFF"/>
                </a:solidFill>
                <a:latin typeface="Roboto Bold"/>
                <a:ea typeface="Roboto Bold"/>
                <a:cs typeface="Roboto Bold"/>
                <a:sym typeface="Roboto Bold"/>
              </a:rPr>
              <a:t>02</a:t>
            </a:r>
          </a:p>
        </p:txBody>
      </p:sp>
      <p:sp>
        <p:nvSpPr>
          <p:cNvPr name="TextBox 21" id="21"/>
          <p:cNvSpPr txBox="true"/>
          <p:nvPr/>
        </p:nvSpPr>
        <p:spPr>
          <a:xfrm rot="0">
            <a:off x="8516620" y="3933486"/>
            <a:ext cx="3553173" cy="94997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000000"/>
                </a:solidFill>
                <a:latin typeface="Roboto Bold"/>
                <a:ea typeface="Roboto Bold"/>
                <a:cs typeface="Roboto Bold"/>
                <a:sym typeface="Roboto Bold"/>
              </a:rPr>
              <a:t>Make your values visible</a:t>
            </a:r>
          </a:p>
        </p:txBody>
      </p:sp>
      <p:sp>
        <p:nvSpPr>
          <p:cNvPr name="TextBox 22" id="22"/>
          <p:cNvSpPr txBox="true"/>
          <p:nvPr/>
        </p:nvSpPr>
        <p:spPr>
          <a:xfrm rot="0">
            <a:off x="8516620" y="6042259"/>
            <a:ext cx="2147378" cy="142622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000000"/>
                </a:solidFill>
                <a:latin typeface="Roboto Bold"/>
                <a:ea typeface="Roboto Bold"/>
                <a:cs typeface="Roboto Bold"/>
                <a:sym typeface="Roboto Bold"/>
              </a:rPr>
              <a:t>Explain decisions transparently</a:t>
            </a:r>
          </a:p>
        </p:txBody>
      </p:sp>
      <p:sp>
        <p:nvSpPr>
          <p:cNvPr name="TextBox 23" id="23"/>
          <p:cNvSpPr txBox="true"/>
          <p:nvPr/>
        </p:nvSpPr>
        <p:spPr>
          <a:xfrm rot="0">
            <a:off x="8516620" y="8151032"/>
            <a:ext cx="2858545" cy="94997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000000"/>
                </a:solidFill>
                <a:latin typeface="Roboto Bold"/>
                <a:ea typeface="Roboto Bold"/>
                <a:cs typeface="Roboto Bold"/>
                <a:sym typeface="Roboto Bold"/>
              </a:rPr>
              <a:t>Share credit and model calm</a:t>
            </a:r>
          </a:p>
        </p:txBody>
      </p:sp>
      <p:sp>
        <p:nvSpPr>
          <p:cNvPr name="TextBox 24" id="24"/>
          <p:cNvSpPr txBox="true"/>
          <p:nvPr/>
        </p:nvSpPr>
        <p:spPr>
          <a:xfrm rot="0">
            <a:off x="11726639" y="1190894"/>
            <a:ext cx="5235879" cy="1972773"/>
          </a:xfrm>
          <a:prstGeom prst="rect">
            <a:avLst/>
          </a:prstGeom>
        </p:spPr>
        <p:txBody>
          <a:bodyPr anchor="t" rtlCol="false" tIns="0" lIns="0" bIns="0" rIns="0">
            <a:spAutoFit/>
          </a:bodyPr>
          <a:lstStyle/>
          <a:p>
            <a:pPr algn="l" marL="0" indent="0" lvl="0">
              <a:lnSpc>
                <a:spcPts val="3907"/>
              </a:lnSpc>
              <a:spcBef>
                <a:spcPct val="0"/>
              </a:spcBef>
            </a:pPr>
            <a:r>
              <a:rPr lang="en-US" sz="2791">
                <a:solidFill>
                  <a:srgbClr val="4B4B4B"/>
                </a:solidFill>
                <a:latin typeface="Roboto"/>
                <a:ea typeface="Roboto"/>
                <a:cs typeface="Roboto"/>
                <a:sym typeface="Roboto"/>
              </a:rPr>
              <a:t>Maintain the same tone, expectations, and approach whether communicating via email, chat, video, or in person.</a:t>
            </a:r>
          </a:p>
        </p:txBody>
      </p:sp>
      <p:sp>
        <p:nvSpPr>
          <p:cNvPr name="TextBox 25" id="25"/>
          <p:cNvSpPr txBox="true"/>
          <p:nvPr/>
        </p:nvSpPr>
        <p:spPr>
          <a:xfrm rot="0">
            <a:off x="11726639" y="3606953"/>
            <a:ext cx="5235879" cy="1972772"/>
          </a:xfrm>
          <a:prstGeom prst="rect">
            <a:avLst/>
          </a:prstGeom>
        </p:spPr>
        <p:txBody>
          <a:bodyPr anchor="t" rtlCol="false" tIns="0" lIns="0" bIns="0" rIns="0">
            <a:spAutoFit/>
          </a:bodyPr>
          <a:lstStyle/>
          <a:p>
            <a:pPr algn="l" marL="0" indent="0" lvl="0">
              <a:lnSpc>
                <a:spcPts val="3907"/>
              </a:lnSpc>
              <a:spcBef>
                <a:spcPct val="0"/>
              </a:spcBef>
            </a:pPr>
            <a:r>
              <a:rPr lang="en-US" sz="2791">
                <a:solidFill>
                  <a:srgbClr val="4B4B4B"/>
                </a:solidFill>
                <a:latin typeface="Roboto"/>
                <a:ea typeface="Roboto"/>
                <a:cs typeface="Roboto"/>
                <a:sym typeface="Roboto"/>
              </a:rPr>
              <a:t>Explicitly name and demonstrate your core values in daily interactions and decisions with your team.</a:t>
            </a:r>
          </a:p>
        </p:txBody>
      </p:sp>
      <p:sp>
        <p:nvSpPr>
          <p:cNvPr name="TextBox 26" id="26"/>
          <p:cNvSpPr txBox="true"/>
          <p:nvPr/>
        </p:nvSpPr>
        <p:spPr>
          <a:xfrm rot="0">
            <a:off x="11726639" y="5764222"/>
            <a:ext cx="5235879" cy="1972772"/>
          </a:xfrm>
          <a:prstGeom prst="rect">
            <a:avLst/>
          </a:prstGeom>
        </p:spPr>
        <p:txBody>
          <a:bodyPr anchor="t" rtlCol="false" tIns="0" lIns="0" bIns="0" rIns="0">
            <a:spAutoFit/>
          </a:bodyPr>
          <a:lstStyle/>
          <a:p>
            <a:pPr algn="l" marL="0" indent="0" lvl="0">
              <a:lnSpc>
                <a:spcPts val="3907"/>
              </a:lnSpc>
              <a:spcBef>
                <a:spcPct val="0"/>
              </a:spcBef>
            </a:pPr>
            <a:r>
              <a:rPr lang="en-US" sz="2791">
                <a:solidFill>
                  <a:srgbClr val="4B4B4B"/>
                </a:solidFill>
                <a:latin typeface="Roboto"/>
                <a:ea typeface="Roboto"/>
                <a:cs typeface="Roboto"/>
                <a:sym typeface="Roboto"/>
              </a:rPr>
              <a:t>Share the reasoning behind choices so team members understand the why, not just the what.</a:t>
            </a:r>
          </a:p>
        </p:txBody>
      </p:sp>
      <p:sp>
        <p:nvSpPr>
          <p:cNvPr name="TextBox 27" id="27"/>
          <p:cNvSpPr txBox="true"/>
          <p:nvPr/>
        </p:nvSpPr>
        <p:spPr>
          <a:xfrm rot="0">
            <a:off x="11699015" y="7947006"/>
            <a:ext cx="5254566" cy="1979541"/>
          </a:xfrm>
          <a:prstGeom prst="rect">
            <a:avLst/>
          </a:prstGeom>
        </p:spPr>
        <p:txBody>
          <a:bodyPr anchor="t" rtlCol="false" tIns="0" lIns="0" bIns="0" rIns="0">
            <a:spAutoFit/>
          </a:bodyPr>
          <a:lstStyle/>
          <a:p>
            <a:pPr algn="l" marL="0" indent="0" lvl="0">
              <a:lnSpc>
                <a:spcPts val="3921"/>
              </a:lnSpc>
              <a:spcBef>
                <a:spcPct val="0"/>
              </a:spcBef>
            </a:pPr>
            <a:r>
              <a:rPr lang="en-US" sz="2801">
                <a:solidFill>
                  <a:srgbClr val="4B4B4B"/>
                </a:solidFill>
                <a:latin typeface="Roboto"/>
                <a:ea typeface="Roboto"/>
                <a:cs typeface="Roboto"/>
                <a:sym typeface="Roboto"/>
              </a:rPr>
              <a:t>Recognize team contributions publicly and demonstrate composure and purpose during challenges.</a:t>
            </a:r>
          </a:p>
        </p:txBody>
      </p:sp>
      <p:sp>
        <p:nvSpPr>
          <p:cNvPr name="TextBox 28" id="28"/>
          <p:cNvSpPr txBox="true"/>
          <p:nvPr/>
        </p:nvSpPr>
        <p:spPr>
          <a:xfrm rot="0">
            <a:off x="7387418" y="6280384"/>
            <a:ext cx="729504" cy="473725"/>
          </a:xfrm>
          <a:prstGeom prst="rect">
            <a:avLst/>
          </a:prstGeom>
        </p:spPr>
        <p:txBody>
          <a:bodyPr anchor="t" rtlCol="false" tIns="0" lIns="0" bIns="0" rIns="0">
            <a:spAutoFit/>
          </a:bodyPr>
          <a:lstStyle/>
          <a:p>
            <a:pPr algn="ctr" marL="0" indent="0" lvl="0">
              <a:lnSpc>
                <a:spcPts val="3814"/>
              </a:lnSpc>
              <a:spcBef>
                <a:spcPct val="0"/>
              </a:spcBef>
            </a:pPr>
            <a:r>
              <a:rPr lang="en-US" b="true" sz="2724">
                <a:solidFill>
                  <a:srgbClr val="FFFFFF"/>
                </a:solidFill>
                <a:latin typeface="Roboto Bold"/>
                <a:ea typeface="Roboto Bold"/>
                <a:cs typeface="Roboto Bold"/>
                <a:sym typeface="Roboto Bold"/>
              </a:rPr>
              <a:t>03</a:t>
            </a:r>
          </a:p>
        </p:txBody>
      </p:sp>
      <p:sp>
        <p:nvSpPr>
          <p:cNvPr name="TextBox 29" id="29"/>
          <p:cNvSpPr txBox="true"/>
          <p:nvPr/>
        </p:nvSpPr>
        <p:spPr>
          <a:xfrm rot="0">
            <a:off x="7387418" y="8375260"/>
            <a:ext cx="729504" cy="473725"/>
          </a:xfrm>
          <a:prstGeom prst="rect">
            <a:avLst/>
          </a:prstGeom>
        </p:spPr>
        <p:txBody>
          <a:bodyPr anchor="t" rtlCol="false" tIns="0" lIns="0" bIns="0" rIns="0">
            <a:spAutoFit/>
          </a:bodyPr>
          <a:lstStyle/>
          <a:p>
            <a:pPr algn="ctr" marL="0" indent="0" lvl="0">
              <a:lnSpc>
                <a:spcPts val="3814"/>
              </a:lnSpc>
              <a:spcBef>
                <a:spcPct val="0"/>
              </a:spcBef>
            </a:pPr>
            <a:r>
              <a:rPr lang="en-US" b="true" sz="2724">
                <a:solidFill>
                  <a:srgbClr val="FFFFFF"/>
                </a:solidFill>
                <a:latin typeface="Roboto Bold"/>
                <a:ea typeface="Roboto Bold"/>
                <a:cs typeface="Roboto Bold"/>
                <a:sym typeface="Roboto Bold"/>
              </a:rPr>
              <a:t>04</a:t>
            </a:r>
          </a:p>
        </p:txBody>
      </p:sp>
      <p:sp>
        <p:nvSpPr>
          <p:cNvPr name="Freeform 30" id="30"/>
          <p:cNvSpPr/>
          <p:nvPr/>
        </p:nvSpPr>
        <p:spPr>
          <a:xfrm flipH="false" flipV="false" rot="0">
            <a:off x="246112" y="1377897"/>
            <a:ext cx="6610803" cy="4412711"/>
          </a:xfrm>
          <a:custGeom>
            <a:avLst/>
            <a:gdLst/>
            <a:ahLst/>
            <a:cxnLst/>
            <a:rect r="r" b="b" t="t" l="l"/>
            <a:pathLst>
              <a:path h="4412711" w="6610803">
                <a:moveTo>
                  <a:pt x="0" y="0"/>
                </a:moveTo>
                <a:lnTo>
                  <a:pt x="6610804" y="0"/>
                </a:lnTo>
                <a:lnTo>
                  <a:pt x="6610804" y="4412711"/>
                </a:lnTo>
                <a:lnTo>
                  <a:pt x="0" y="4412711"/>
                </a:lnTo>
                <a:lnTo>
                  <a:pt x="0" y="0"/>
                </a:lnTo>
                <a:close/>
              </a:path>
            </a:pathLst>
          </a:custGeom>
          <a:blipFill>
            <a:blip r:embed="rId6"/>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666" r="0" b="-666"/>
            </a:stretch>
          </a:blipFill>
        </p:spPr>
      </p:sp>
      <p:grpSp>
        <p:nvGrpSpPr>
          <p:cNvPr name="Group 3" id="3"/>
          <p:cNvGrpSpPr/>
          <p:nvPr/>
        </p:nvGrpSpPr>
        <p:grpSpPr>
          <a:xfrm rot="0">
            <a:off x="8727398" y="8493360"/>
            <a:ext cx="8235119" cy="764940"/>
            <a:chOff x="0" y="0"/>
            <a:chExt cx="4375183" cy="406400"/>
          </a:xfrm>
        </p:grpSpPr>
        <p:sp>
          <p:nvSpPr>
            <p:cNvPr name="Freeform 4" id="4"/>
            <p:cNvSpPr/>
            <p:nvPr/>
          </p:nvSpPr>
          <p:spPr>
            <a:xfrm flipH="false" flipV="false" rot="0">
              <a:off x="0" y="0"/>
              <a:ext cx="4375183" cy="406400"/>
            </a:xfrm>
            <a:custGeom>
              <a:avLst/>
              <a:gdLst/>
              <a:ahLst/>
              <a:cxnLst/>
              <a:rect r="r" b="b" t="t" l="l"/>
              <a:pathLst>
                <a:path h="406400" w="4375183">
                  <a:moveTo>
                    <a:pt x="4171983" y="0"/>
                  </a:moveTo>
                  <a:cubicBezTo>
                    <a:pt x="4284207" y="0"/>
                    <a:pt x="4375183" y="90976"/>
                    <a:pt x="4375183" y="203200"/>
                  </a:cubicBezTo>
                  <a:cubicBezTo>
                    <a:pt x="4375183" y="315424"/>
                    <a:pt x="4284207" y="406400"/>
                    <a:pt x="4171983" y="406400"/>
                  </a:cubicBezTo>
                  <a:lnTo>
                    <a:pt x="203200" y="406400"/>
                  </a:lnTo>
                  <a:cubicBezTo>
                    <a:pt x="90976" y="406400"/>
                    <a:pt x="0" y="315424"/>
                    <a:pt x="0" y="203200"/>
                  </a:cubicBezTo>
                  <a:cubicBezTo>
                    <a:pt x="0" y="90976"/>
                    <a:pt x="90976" y="0"/>
                    <a:pt x="203200" y="0"/>
                  </a:cubicBezTo>
                  <a:close/>
                </a:path>
              </a:pathLst>
            </a:custGeom>
            <a:solidFill>
              <a:srgbClr val="23BDC1"/>
            </a:solidFill>
          </p:spPr>
        </p:sp>
        <p:sp>
          <p:nvSpPr>
            <p:cNvPr name="TextBox 5" id="5"/>
            <p:cNvSpPr txBox="true"/>
            <p:nvPr/>
          </p:nvSpPr>
          <p:spPr>
            <a:xfrm>
              <a:off x="0" y="-57150"/>
              <a:ext cx="4375183" cy="463550"/>
            </a:xfrm>
            <a:prstGeom prst="rect">
              <a:avLst/>
            </a:prstGeom>
          </p:spPr>
          <p:txBody>
            <a:bodyPr anchor="ctr" rtlCol="false" tIns="50800" lIns="50800" bIns="50800" rIns="50800"/>
            <a:lstStyle/>
            <a:p>
              <a:pPr algn="l" marL="0" indent="0" lvl="0">
                <a:lnSpc>
                  <a:spcPts val="3734"/>
                </a:lnSpc>
              </a:pPr>
            </a:p>
          </p:txBody>
        </p:sp>
      </p:grpSp>
      <p:grpSp>
        <p:nvGrpSpPr>
          <p:cNvPr name="Group 6" id="6"/>
          <p:cNvGrpSpPr/>
          <p:nvPr/>
        </p:nvGrpSpPr>
        <p:grpSpPr>
          <a:xfrm rot="0">
            <a:off x="8727398" y="7568973"/>
            <a:ext cx="8235119" cy="764940"/>
            <a:chOff x="0" y="0"/>
            <a:chExt cx="4375183" cy="406400"/>
          </a:xfrm>
        </p:grpSpPr>
        <p:sp>
          <p:nvSpPr>
            <p:cNvPr name="Freeform 7" id="7"/>
            <p:cNvSpPr/>
            <p:nvPr/>
          </p:nvSpPr>
          <p:spPr>
            <a:xfrm flipH="false" flipV="false" rot="0">
              <a:off x="0" y="0"/>
              <a:ext cx="4375183" cy="406400"/>
            </a:xfrm>
            <a:custGeom>
              <a:avLst/>
              <a:gdLst/>
              <a:ahLst/>
              <a:cxnLst/>
              <a:rect r="r" b="b" t="t" l="l"/>
              <a:pathLst>
                <a:path h="406400" w="4375183">
                  <a:moveTo>
                    <a:pt x="4171983" y="0"/>
                  </a:moveTo>
                  <a:cubicBezTo>
                    <a:pt x="4284207" y="0"/>
                    <a:pt x="4375183" y="90976"/>
                    <a:pt x="4375183" y="203200"/>
                  </a:cubicBezTo>
                  <a:cubicBezTo>
                    <a:pt x="4375183" y="315424"/>
                    <a:pt x="4284207" y="406400"/>
                    <a:pt x="4171983" y="406400"/>
                  </a:cubicBezTo>
                  <a:lnTo>
                    <a:pt x="203200" y="406400"/>
                  </a:lnTo>
                  <a:cubicBezTo>
                    <a:pt x="90976" y="406400"/>
                    <a:pt x="0" y="315424"/>
                    <a:pt x="0" y="203200"/>
                  </a:cubicBezTo>
                  <a:cubicBezTo>
                    <a:pt x="0" y="90976"/>
                    <a:pt x="90976" y="0"/>
                    <a:pt x="203200" y="0"/>
                  </a:cubicBezTo>
                  <a:close/>
                </a:path>
              </a:pathLst>
            </a:custGeom>
            <a:solidFill>
              <a:srgbClr val="23BDC1"/>
            </a:solidFill>
          </p:spPr>
        </p:sp>
        <p:sp>
          <p:nvSpPr>
            <p:cNvPr name="TextBox 8" id="8"/>
            <p:cNvSpPr txBox="true"/>
            <p:nvPr/>
          </p:nvSpPr>
          <p:spPr>
            <a:xfrm>
              <a:off x="0" y="-57150"/>
              <a:ext cx="4375183" cy="463550"/>
            </a:xfrm>
            <a:prstGeom prst="rect">
              <a:avLst/>
            </a:prstGeom>
          </p:spPr>
          <p:txBody>
            <a:bodyPr anchor="ctr" rtlCol="false" tIns="50800" lIns="50800" bIns="50800" rIns="50800"/>
            <a:lstStyle/>
            <a:p>
              <a:pPr algn="l" marL="0" indent="0" lvl="0">
                <a:lnSpc>
                  <a:spcPts val="3734"/>
                </a:lnSpc>
              </a:pPr>
            </a:p>
          </p:txBody>
        </p:sp>
      </p:grpSp>
      <p:grpSp>
        <p:nvGrpSpPr>
          <p:cNvPr name="Group 9" id="9"/>
          <p:cNvGrpSpPr/>
          <p:nvPr/>
        </p:nvGrpSpPr>
        <p:grpSpPr>
          <a:xfrm rot="0">
            <a:off x="8727398" y="6644585"/>
            <a:ext cx="8235119" cy="764940"/>
            <a:chOff x="0" y="0"/>
            <a:chExt cx="4375183" cy="406400"/>
          </a:xfrm>
        </p:grpSpPr>
        <p:sp>
          <p:nvSpPr>
            <p:cNvPr name="Freeform 10" id="10"/>
            <p:cNvSpPr/>
            <p:nvPr/>
          </p:nvSpPr>
          <p:spPr>
            <a:xfrm flipH="false" flipV="false" rot="0">
              <a:off x="0" y="0"/>
              <a:ext cx="4375183" cy="406400"/>
            </a:xfrm>
            <a:custGeom>
              <a:avLst/>
              <a:gdLst/>
              <a:ahLst/>
              <a:cxnLst/>
              <a:rect r="r" b="b" t="t" l="l"/>
              <a:pathLst>
                <a:path h="406400" w="4375183">
                  <a:moveTo>
                    <a:pt x="4171983" y="0"/>
                  </a:moveTo>
                  <a:cubicBezTo>
                    <a:pt x="4284207" y="0"/>
                    <a:pt x="4375183" y="90976"/>
                    <a:pt x="4375183" y="203200"/>
                  </a:cubicBezTo>
                  <a:cubicBezTo>
                    <a:pt x="4375183" y="315424"/>
                    <a:pt x="4284207" y="406400"/>
                    <a:pt x="4171983" y="406400"/>
                  </a:cubicBezTo>
                  <a:lnTo>
                    <a:pt x="203200" y="406400"/>
                  </a:lnTo>
                  <a:cubicBezTo>
                    <a:pt x="90976" y="406400"/>
                    <a:pt x="0" y="315424"/>
                    <a:pt x="0" y="203200"/>
                  </a:cubicBezTo>
                  <a:cubicBezTo>
                    <a:pt x="0" y="90976"/>
                    <a:pt x="90976" y="0"/>
                    <a:pt x="203200" y="0"/>
                  </a:cubicBezTo>
                  <a:close/>
                </a:path>
              </a:pathLst>
            </a:custGeom>
            <a:solidFill>
              <a:srgbClr val="23BDC1"/>
            </a:solidFill>
          </p:spPr>
        </p:sp>
        <p:sp>
          <p:nvSpPr>
            <p:cNvPr name="TextBox 11" id="11"/>
            <p:cNvSpPr txBox="true"/>
            <p:nvPr/>
          </p:nvSpPr>
          <p:spPr>
            <a:xfrm>
              <a:off x="0" y="-57150"/>
              <a:ext cx="4375183" cy="463550"/>
            </a:xfrm>
            <a:prstGeom prst="rect">
              <a:avLst/>
            </a:prstGeom>
          </p:spPr>
          <p:txBody>
            <a:bodyPr anchor="ctr" rtlCol="false" tIns="50800" lIns="50800" bIns="50800" rIns="50800"/>
            <a:lstStyle/>
            <a:p>
              <a:pPr algn="l" marL="0" indent="0" lvl="0">
                <a:lnSpc>
                  <a:spcPts val="3734"/>
                </a:lnSpc>
              </a:pPr>
            </a:p>
          </p:txBody>
        </p:sp>
      </p:grpSp>
      <p:grpSp>
        <p:nvGrpSpPr>
          <p:cNvPr name="Group 12" id="12"/>
          <p:cNvGrpSpPr/>
          <p:nvPr/>
        </p:nvGrpSpPr>
        <p:grpSpPr>
          <a:xfrm rot="0">
            <a:off x="8727398" y="5720197"/>
            <a:ext cx="8235119" cy="764940"/>
            <a:chOff x="0" y="0"/>
            <a:chExt cx="4375183" cy="406400"/>
          </a:xfrm>
        </p:grpSpPr>
        <p:sp>
          <p:nvSpPr>
            <p:cNvPr name="Freeform 13" id="13"/>
            <p:cNvSpPr/>
            <p:nvPr/>
          </p:nvSpPr>
          <p:spPr>
            <a:xfrm flipH="false" flipV="false" rot="0">
              <a:off x="0" y="0"/>
              <a:ext cx="4375183" cy="406400"/>
            </a:xfrm>
            <a:custGeom>
              <a:avLst/>
              <a:gdLst/>
              <a:ahLst/>
              <a:cxnLst/>
              <a:rect r="r" b="b" t="t" l="l"/>
              <a:pathLst>
                <a:path h="406400" w="4375183">
                  <a:moveTo>
                    <a:pt x="4171983" y="0"/>
                  </a:moveTo>
                  <a:cubicBezTo>
                    <a:pt x="4284207" y="0"/>
                    <a:pt x="4375183" y="90976"/>
                    <a:pt x="4375183" y="203200"/>
                  </a:cubicBezTo>
                  <a:cubicBezTo>
                    <a:pt x="4375183" y="315424"/>
                    <a:pt x="4284207" y="406400"/>
                    <a:pt x="4171983" y="406400"/>
                  </a:cubicBezTo>
                  <a:lnTo>
                    <a:pt x="203200" y="406400"/>
                  </a:lnTo>
                  <a:cubicBezTo>
                    <a:pt x="90976" y="406400"/>
                    <a:pt x="0" y="315424"/>
                    <a:pt x="0" y="203200"/>
                  </a:cubicBezTo>
                  <a:cubicBezTo>
                    <a:pt x="0" y="90976"/>
                    <a:pt x="90976" y="0"/>
                    <a:pt x="203200" y="0"/>
                  </a:cubicBezTo>
                  <a:close/>
                </a:path>
              </a:pathLst>
            </a:custGeom>
            <a:solidFill>
              <a:srgbClr val="23BDC1"/>
            </a:solidFill>
          </p:spPr>
        </p:sp>
        <p:sp>
          <p:nvSpPr>
            <p:cNvPr name="TextBox 14" id="14"/>
            <p:cNvSpPr txBox="true"/>
            <p:nvPr/>
          </p:nvSpPr>
          <p:spPr>
            <a:xfrm>
              <a:off x="0" y="-57150"/>
              <a:ext cx="4375183" cy="463550"/>
            </a:xfrm>
            <a:prstGeom prst="rect">
              <a:avLst/>
            </a:prstGeom>
          </p:spPr>
          <p:txBody>
            <a:bodyPr anchor="ctr" rtlCol="false" tIns="50800" lIns="50800" bIns="50800" rIns="50800"/>
            <a:lstStyle/>
            <a:p>
              <a:pPr algn="l" marL="0" indent="0" lvl="0">
                <a:lnSpc>
                  <a:spcPts val="3734"/>
                </a:lnSpc>
              </a:pPr>
            </a:p>
          </p:txBody>
        </p:sp>
      </p:grpSp>
      <p:sp>
        <p:nvSpPr>
          <p:cNvPr name="Freeform 15" id="15"/>
          <p:cNvSpPr/>
          <p:nvPr/>
        </p:nvSpPr>
        <p:spPr>
          <a:xfrm flipH="false" flipV="false" rot="0">
            <a:off x="9144000" y="5947618"/>
            <a:ext cx="310099" cy="310099"/>
          </a:xfrm>
          <a:custGeom>
            <a:avLst/>
            <a:gdLst/>
            <a:ahLst/>
            <a:cxnLst/>
            <a:rect r="r" b="b" t="t" l="l"/>
            <a:pathLst>
              <a:path h="310099" w="310099">
                <a:moveTo>
                  <a:pt x="0" y="0"/>
                </a:moveTo>
                <a:lnTo>
                  <a:pt x="310099" y="0"/>
                </a:lnTo>
                <a:lnTo>
                  <a:pt x="310099" y="310099"/>
                </a:lnTo>
                <a:lnTo>
                  <a:pt x="0" y="3100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6" id="16"/>
          <p:cNvSpPr/>
          <p:nvPr/>
        </p:nvSpPr>
        <p:spPr>
          <a:xfrm flipH="false" flipV="false" rot="0">
            <a:off x="9144000" y="6872006"/>
            <a:ext cx="310099" cy="310099"/>
          </a:xfrm>
          <a:custGeom>
            <a:avLst/>
            <a:gdLst/>
            <a:ahLst/>
            <a:cxnLst/>
            <a:rect r="r" b="b" t="t" l="l"/>
            <a:pathLst>
              <a:path h="310099" w="310099">
                <a:moveTo>
                  <a:pt x="0" y="0"/>
                </a:moveTo>
                <a:lnTo>
                  <a:pt x="310099" y="0"/>
                </a:lnTo>
                <a:lnTo>
                  <a:pt x="310099" y="310098"/>
                </a:lnTo>
                <a:lnTo>
                  <a:pt x="0" y="3100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7" id="17"/>
          <p:cNvSpPr/>
          <p:nvPr/>
        </p:nvSpPr>
        <p:spPr>
          <a:xfrm flipH="false" flipV="false" rot="0">
            <a:off x="9144000" y="7796393"/>
            <a:ext cx="310099" cy="310099"/>
          </a:xfrm>
          <a:custGeom>
            <a:avLst/>
            <a:gdLst/>
            <a:ahLst/>
            <a:cxnLst/>
            <a:rect r="r" b="b" t="t" l="l"/>
            <a:pathLst>
              <a:path h="310099" w="310099">
                <a:moveTo>
                  <a:pt x="0" y="0"/>
                </a:moveTo>
                <a:lnTo>
                  <a:pt x="310099" y="0"/>
                </a:lnTo>
                <a:lnTo>
                  <a:pt x="310099" y="310099"/>
                </a:lnTo>
                <a:lnTo>
                  <a:pt x="0" y="3100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8" id="18"/>
          <p:cNvSpPr/>
          <p:nvPr/>
        </p:nvSpPr>
        <p:spPr>
          <a:xfrm flipH="false" flipV="false" rot="0">
            <a:off x="9144000" y="8720781"/>
            <a:ext cx="310099" cy="310099"/>
          </a:xfrm>
          <a:custGeom>
            <a:avLst/>
            <a:gdLst/>
            <a:ahLst/>
            <a:cxnLst/>
            <a:rect r="r" b="b" t="t" l="l"/>
            <a:pathLst>
              <a:path h="310099" w="310099">
                <a:moveTo>
                  <a:pt x="0" y="0"/>
                </a:moveTo>
                <a:lnTo>
                  <a:pt x="310099" y="0"/>
                </a:lnTo>
                <a:lnTo>
                  <a:pt x="310099" y="310098"/>
                </a:lnTo>
                <a:lnTo>
                  <a:pt x="0" y="3100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9" id="19"/>
          <p:cNvSpPr txBox="true"/>
          <p:nvPr/>
        </p:nvSpPr>
        <p:spPr>
          <a:xfrm rot="0">
            <a:off x="974453" y="1584998"/>
            <a:ext cx="5788361" cy="690355"/>
          </a:xfrm>
          <a:prstGeom prst="rect">
            <a:avLst/>
          </a:prstGeom>
        </p:spPr>
        <p:txBody>
          <a:bodyPr anchor="t" rtlCol="false" tIns="0" lIns="0" bIns="0" rIns="0">
            <a:spAutoFit/>
          </a:bodyPr>
          <a:lstStyle/>
          <a:p>
            <a:pPr algn="l" marL="0" indent="0" lvl="0">
              <a:lnSpc>
                <a:spcPts val="5658"/>
              </a:lnSpc>
              <a:spcBef>
                <a:spcPct val="0"/>
              </a:spcBef>
            </a:pPr>
            <a:r>
              <a:rPr lang="en-US" b="true" sz="4042">
                <a:solidFill>
                  <a:srgbClr val="FFFFFF"/>
                </a:solidFill>
                <a:latin typeface="Aileron Bold"/>
                <a:ea typeface="Aileron Bold"/>
                <a:cs typeface="Aileron Bold"/>
                <a:sym typeface="Aileron Bold"/>
              </a:rPr>
              <a:t>Inspirational Motivation</a:t>
            </a:r>
          </a:p>
        </p:txBody>
      </p:sp>
      <p:sp>
        <p:nvSpPr>
          <p:cNvPr name="TextBox 20" id="20"/>
          <p:cNvSpPr txBox="true"/>
          <p:nvPr/>
        </p:nvSpPr>
        <p:spPr>
          <a:xfrm rot="0">
            <a:off x="1028700" y="826832"/>
            <a:ext cx="5788361" cy="690355"/>
          </a:xfrm>
          <a:prstGeom prst="rect">
            <a:avLst/>
          </a:prstGeom>
        </p:spPr>
        <p:txBody>
          <a:bodyPr anchor="t" rtlCol="false" tIns="0" lIns="0" bIns="0" rIns="0">
            <a:spAutoFit/>
          </a:bodyPr>
          <a:lstStyle/>
          <a:p>
            <a:pPr algn="l" marL="0" indent="0" lvl="0">
              <a:lnSpc>
                <a:spcPts val="5658"/>
              </a:lnSpc>
              <a:spcBef>
                <a:spcPct val="0"/>
              </a:spcBef>
            </a:pPr>
            <a:r>
              <a:rPr lang="en-US" b="true" sz="4042">
                <a:solidFill>
                  <a:srgbClr val="FFFFFF"/>
                </a:solidFill>
                <a:latin typeface="Aileron Bold"/>
                <a:ea typeface="Aileron Bold"/>
                <a:cs typeface="Aileron Bold"/>
                <a:sym typeface="Aileron Bold"/>
              </a:rPr>
              <a:t>Predictor 2:</a:t>
            </a:r>
          </a:p>
        </p:txBody>
      </p:sp>
      <p:sp>
        <p:nvSpPr>
          <p:cNvPr name="TextBox 21" id="21"/>
          <p:cNvSpPr txBox="true"/>
          <p:nvPr/>
        </p:nvSpPr>
        <p:spPr>
          <a:xfrm rot="0">
            <a:off x="10246460" y="1850772"/>
            <a:ext cx="7486599" cy="1507225"/>
          </a:xfrm>
          <a:prstGeom prst="rect">
            <a:avLst/>
          </a:prstGeom>
        </p:spPr>
        <p:txBody>
          <a:bodyPr anchor="t" rtlCol="false" tIns="0" lIns="0" bIns="0" rIns="0">
            <a:spAutoFit/>
          </a:bodyPr>
          <a:lstStyle/>
          <a:p>
            <a:pPr algn="l" marL="0" indent="0" lvl="0">
              <a:lnSpc>
                <a:spcPts val="3971"/>
              </a:lnSpc>
              <a:spcBef>
                <a:spcPct val="0"/>
              </a:spcBef>
            </a:pPr>
            <a:r>
              <a:rPr lang="en-US" sz="2837">
                <a:solidFill>
                  <a:srgbClr val="FFFFFF"/>
                </a:solidFill>
                <a:latin typeface="Roboto"/>
                <a:ea typeface="Roboto"/>
                <a:cs typeface="Roboto"/>
                <a:sym typeface="Roboto"/>
              </a:rPr>
              <a:t>A compelling sense of where the work is going—leaders who inspire through vision create engaged teams even at a distance.</a:t>
            </a:r>
          </a:p>
        </p:txBody>
      </p:sp>
      <p:sp>
        <p:nvSpPr>
          <p:cNvPr name="TextBox 22" id="22"/>
          <p:cNvSpPr txBox="true"/>
          <p:nvPr/>
        </p:nvSpPr>
        <p:spPr>
          <a:xfrm rot="0">
            <a:off x="9745316" y="8605655"/>
            <a:ext cx="7217201" cy="47372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FFFFFF"/>
                </a:solidFill>
                <a:latin typeface="Roboto Bold"/>
                <a:ea typeface="Roboto Bold"/>
                <a:cs typeface="Roboto Bold"/>
                <a:sym typeface="Roboto Bold"/>
              </a:rPr>
              <a:t>Shared vision</a:t>
            </a:r>
          </a:p>
        </p:txBody>
      </p:sp>
      <p:sp>
        <p:nvSpPr>
          <p:cNvPr name="TextBox 23" id="23"/>
          <p:cNvSpPr txBox="true"/>
          <p:nvPr/>
        </p:nvSpPr>
        <p:spPr>
          <a:xfrm rot="0">
            <a:off x="9745316" y="7681267"/>
            <a:ext cx="7217201" cy="47372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FFFFFF"/>
                </a:solidFill>
                <a:latin typeface="Roboto Bold"/>
                <a:ea typeface="Roboto Bold"/>
                <a:cs typeface="Roboto Bold"/>
                <a:sym typeface="Roboto Bold"/>
              </a:rPr>
              <a:t>Meaning</a:t>
            </a:r>
          </a:p>
        </p:txBody>
      </p:sp>
      <p:sp>
        <p:nvSpPr>
          <p:cNvPr name="TextBox 24" id="24"/>
          <p:cNvSpPr txBox="true"/>
          <p:nvPr/>
        </p:nvSpPr>
        <p:spPr>
          <a:xfrm rot="0">
            <a:off x="9745316" y="6756880"/>
            <a:ext cx="7217201" cy="47372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FFFFFF"/>
                </a:solidFill>
                <a:latin typeface="Roboto Bold"/>
                <a:ea typeface="Roboto Bold"/>
                <a:cs typeface="Roboto Bold"/>
                <a:sym typeface="Roboto Bold"/>
              </a:rPr>
              <a:t>Confidence</a:t>
            </a:r>
          </a:p>
        </p:txBody>
      </p:sp>
      <p:sp>
        <p:nvSpPr>
          <p:cNvPr name="TextBox 25" id="25"/>
          <p:cNvSpPr txBox="true"/>
          <p:nvPr/>
        </p:nvSpPr>
        <p:spPr>
          <a:xfrm rot="0">
            <a:off x="9745316" y="5832492"/>
            <a:ext cx="7217201" cy="47372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FFFFFF"/>
                </a:solidFill>
                <a:latin typeface="Roboto Bold"/>
                <a:ea typeface="Roboto Bold"/>
                <a:cs typeface="Roboto Bold"/>
                <a:sym typeface="Roboto Bold"/>
              </a:rPr>
              <a:t>Optimism</a:t>
            </a:r>
          </a:p>
        </p:txBody>
      </p:sp>
      <p:sp>
        <p:nvSpPr>
          <p:cNvPr name="Freeform 26" id="26"/>
          <p:cNvSpPr/>
          <p:nvPr/>
        </p:nvSpPr>
        <p:spPr>
          <a:xfrm flipH="false" flipV="false" rot="0">
            <a:off x="8727398" y="903032"/>
            <a:ext cx="1519062" cy="251336"/>
          </a:xfrm>
          <a:custGeom>
            <a:avLst/>
            <a:gdLst/>
            <a:ahLst/>
            <a:cxnLst/>
            <a:rect r="r" b="b" t="t" l="l"/>
            <a:pathLst>
              <a:path h="251336" w="1519062">
                <a:moveTo>
                  <a:pt x="0" y="0"/>
                </a:moveTo>
                <a:lnTo>
                  <a:pt x="1519062" y="0"/>
                </a:lnTo>
                <a:lnTo>
                  <a:pt x="1519062" y="251336"/>
                </a:lnTo>
                <a:lnTo>
                  <a:pt x="0" y="2513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310545" y="1877491"/>
            <a:ext cx="883251" cy="883251"/>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BDC1"/>
            </a:solidFill>
          </p:spPr>
        </p:sp>
        <p:sp>
          <p:nvSpPr>
            <p:cNvPr name="TextBox 4" id="4"/>
            <p:cNvSpPr txBox="true"/>
            <p:nvPr/>
          </p:nvSpPr>
          <p:spPr>
            <a:xfrm>
              <a:off x="76200" y="19050"/>
              <a:ext cx="660400" cy="717550"/>
            </a:xfrm>
            <a:prstGeom prst="rect">
              <a:avLst/>
            </a:prstGeom>
          </p:spPr>
          <p:txBody>
            <a:bodyPr anchor="ctr" rtlCol="false" tIns="50800" lIns="50800" bIns="50800" rIns="50800"/>
            <a:lstStyle/>
            <a:p>
              <a:pPr algn="l" marL="0" indent="0" lvl="0">
                <a:lnSpc>
                  <a:spcPts val="3734"/>
                </a:lnSpc>
              </a:pPr>
            </a:p>
          </p:txBody>
        </p:sp>
      </p:grpSp>
      <p:grpSp>
        <p:nvGrpSpPr>
          <p:cNvPr name="Group 5" id="5"/>
          <p:cNvGrpSpPr/>
          <p:nvPr/>
        </p:nvGrpSpPr>
        <p:grpSpPr>
          <a:xfrm rot="0">
            <a:off x="7310545" y="3986264"/>
            <a:ext cx="883251" cy="883251"/>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BDC1"/>
            </a:solidFill>
          </p:spPr>
        </p:sp>
        <p:sp>
          <p:nvSpPr>
            <p:cNvPr name="TextBox 7" id="7"/>
            <p:cNvSpPr txBox="true"/>
            <p:nvPr/>
          </p:nvSpPr>
          <p:spPr>
            <a:xfrm>
              <a:off x="76200" y="19050"/>
              <a:ext cx="660400" cy="717550"/>
            </a:xfrm>
            <a:prstGeom prst="rect">
              <a:avLst/>
            </a:prstGeom>
          </p:spPr>
          <p:txBody>
            <a:bodyPr anchor="ctr" rtlCol="false" tIns="50800" lIns="50800" bIns="50800" rIns="50800"/>
            <a:lstStyle/>
            <a:p>
              <a:pPr algn="l" marL="0" indent="0" lvl="0">
                <a:lnSpc>
                  <a:spcPts val="3734"/>
                </a:lnSpc>
              </a:pPr>
            </a:p>
          </p:txBody>
        </p:sp>
      </p:grpSp>
      <p:grpSp>
        <p:nvGrpSpPr>
          <p:cNvPr name="Group 8" id="8"/>
          <p:cNvGrpSpPr/>
          <p:nvPr/>
        </p:nvGrpSpPr>
        <p:grpSpPr>
          <a:xfrm rot="0">
            <a:off x="7310545" y="6095037"/>
            <a:ext cx="883251" cy="883251"/>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BDC1"/>
            </a:solidFill>
          </p:spPr>
        </p:sp>
        <p:sp>
          <p:nvSpPr>
            <p:cNvPr name="TextBox 10" id="10"/>
            <p:cNvSpPr txBox="true"/>
            <p:nvPr/>
          </p:nvSpPr>
          <p:spPr>
            <a:xfrm>
              <a:off x="76200" y="19050"/>
              <a:ext cx="660400" cy="717550"/>
            </a:xfrm>
            <a:prstGeom prst="rect">
              <a:avLst/>
            </a:prstGeom>
          </p:spPr>
          <p:txBody>
            <a:bodyPr anchor="ctr" rtlCol="false" tIns="50800" lIns="50800" bIns="50800" rIns="50800"/>
            <a:lstStyle/>
            <a:p>
              <a:pPr algn="l" marL="0" indent="0" lvl="0">
                <a:lnSpc>
                  <a:spcPts val="3734"/>
                </a:lnSpc>
              </a:pPr>
            </a:p>
          </p:txBody>
        </p:sp>
      </p:grpSp>
      <p:grpSp>
        <p:nvGrpSpPr>
          <p:cNvPr name="Group 11" id="11"/>
          <p:cNvGrpSpPr/>
          <p:nvPr/>
        </p:nvGrpSpPr>
        <p:grpSpPr>
          <a:xfrm rot="0">
            <a:off x="7310545" y="8203810"/>
            <a:ext cx="883251" cy="883251"/>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BDC1"/>
            </a:solidFill>
          </p:spPr>
        </p:sp>
        <p:sp>
          <p:nvSpPr>
            <p:cNvPr name="TextBox 13" id="13"/>
            <p:cNvSpPr txBox="true"/>
            <p:nvPr/>
          </p:nvSpPr>
          <p:spPr>
            <a:xfrm>
              <a:off x="76200" y="19050"/>
              <a:ext cx="660400" cy="717550"/>
            </a:xfrm>
            <a:prstGeom prst="rect">
              <a:avLst/>
            </a:prstGeom>
          </p:spPr>
          <p:txBody>
            <a:bodyPr anchor="ctr" rtlCol="false" tIns="50800" lIns="50800" bIns="50800" rIns="50800"/>
            <a:lstStyle/>
            <a:p>
              <a:pPr algn="l" marL="0" indent="0" lvl="0">
                <a:lnSpc>
                  <a:spcPts val="3734"/>
                </a:lnSpc>
              </a:pPr>
            </a:p>
          </p:txBody>
        </p:sp>
      </p:grpSp>
      <p:grpSp>
        <p:nvGrpSpPr>
          <p:cNvPr name="Group 14" id="14"/>
          <p:cNvGrpSpPr/>
          <p:nvPr/>
        </p:nvGrpSpPr>
        <p:grpSpPr>
          <a:xfrm rot="0">
            <a:off x="0" y="4591063"/>
            <a:ext cx="6401715" cy="5781176"/>
            <a:chOff x="0" y="0"/>
            <a:chExt cx="1579238" cy="1426157"/>
          </a:xfrm>
        </p:grpSpPr>
        <p:sp>
          <p:nvSpPr>
            <p:cNvPr name="Freeform 15" id="15"/>
            <p:cNvSpPr/>
            <p:nvPr/>
          </p:nvSpPr>
          <p:spPr>
            <a:xfrm flipH="false" flipV="false" rot="0">
              <a:off x="0" y="0"/>
              <a:ext cx="1579238" cy="1426157"/>
            </a:xfrm>
            <a:custGeom>
              <a:avLst/>
              <a:gdLst/>
              <a:ahLst/>
              <a:cxnLst/>
              <a:rect r="r" b="b" t="t" l="l"/>
              <a:pathLst>
                <a:path h="1426157" w="1579238">
                  <a:moveTo>
                    <a:pt x="36281" y="0"/>
                  </a:moveTo>
                  <a:lnTo>
                    <a:pt x="1542958" y="0"/>
                  </a:lnTo>
                  <a:cubicBezTo>
                    <a:pt x="1552580" y="0"/>
                    <a:pt x="1561808" y="3822"/>
                    <a:pt x="1568612" y="10626"/>
                  </a:cubicBezTo>
                  <a:cubicBezTo>
                    <a:pt x="1575416" y="17430"/>
                    <a:pt x="1579238" y="26658"/>
                    <a:pt x="1579238" y="36281"/>
                  </a:cubicBezTo>
                  <a:lnTo>
                    <a:pt x="1579238" y="1389877"/>
                  </a:lnTo>
                  <a:cubicBezTo>
                    <a:pt x="1579238" y="1409914"/>
                    <a:pt x="1562995" y="1426157"/>
                    <a:pt x="1542958" y="1426157"/>
                  </a:cubicBezTo>
                  <a:lnTo>
                    <a:pt x="36281" y="1426157"/>
                  </a:lnTo>
                  <a:cubicBezTo>
                    <a:pt x="26658" y="1426157"/>
                    <a:pt x="17430" y="1422335"/>
                    <a:pt x="10626" y="1415531"/>
                  </a:cubicBezTo>
                  <a:cubicBezTo>
                    <a:pt x="3822" y="1408727"/>
                    <a:pt x="0" y="1399499"/>
                    <a:pt x="0" y="1389877"/>
                  </a:cubicBezTo>
                  <a:lnTo>
                    <a:pt x="0" y="36281"/>
                  </a:lnTo>
                  <a:cubicBezTo>
                    <a:pt x="0" y="16243"/>
                    <a:pt x="16243" y="0"/>
                    <a:pt x="36281" y="0"/>
                  </a:cubicBezTo>
                  <a:close/>
                </a:path>
              </a:pathLst>
            </a:custGeom>
            <a:blipFill>
              <a:blip r:embed="rId2"/>
              <a:stretch>
                <a:fillRect l="-17708" t="0" r="-17708" b="0"/>
              </a:stretch>
            </a:blipFill>
          </p:spPr>
        </p:sp>
      </p:grpSp>
      <p:sp>
        <p:nvSpPr>
          <p:cNvPr name="TextBox 16" id="16"/>
          <p:cNvSpPr txBox="true"/>
          <p:nvPr/>
        </p:nvSpPr>
        <p:spPr>
          <a:xfrm rot="0">
            <a:off x="726918" y="895350"/>
            <a:ext cx="4843862" cy="3357537"/>
          </a:xfrm>
          <a:prstGeom prst="rect">
            <a:avLst/>
          </a:prstGeom>
        </p:spPr>
        <p:txBody>
          <a:bodyPr anchor="t" rtlCol="false" tIns="0" lIns="0" bIns="0" rIns="0">
            <a:spAutoFit/>
          </a:bodyPr>
          <a:lstStyle/>
          <a:p>
            <a:pPr algn="l" marL="0" indent="0" lvl="0">
              <a:lnSpc>
                <a:spcPts val="8910"/>
              </a:lnSpc>
              <a:spcBef>
                <a:spcPct val="0"/>
              </a:spcBef>
            </a:pPr>
            <a:r>
              <a:rPr lang="en-US" b="true" sz="6364">
                <a:solidFill>
                  <a:srgbClr val="000000"/>
                </a:solidFill>
                <a:latin typeface="Aileron Bold"/>
                <a:ea typeface="Aileron Bold"/>
                <a:cs typeface="Aileron Bold"/>
                <a:sym typeface="Aileron Bold"/>
              </a:rPr>
              <a:t>Inspirational Motivation</a:t>
            </a:r>
          </a:p>
          <a:p>
            <a:pPr algn="l" marL="0" indent="0" lvl="0">
              <a:lnSpc>
                <a:spcPts val="8910"/>
              </a:lnSpc>
              <a:spcBef>
                <a:spcPct val="0"/>
              </a:spcBef>
            </a:pPr>
            <a:r>
              <a:rPr lang="en-US" b="true" sz="6364">
                <a:solidFill>
                  <a:srgbClr val="000000"/>
                </a:solidFill>
                <a:latin typeface="Aileron Bold"/>
                <a:ea typeface="Aileron Bold"/>
                <a:cs typeface="Aileron Bold"/>
                <a:sym typeface="Aileron Bold"/>
              </a:rPr>
              <a:t>in Action</a:t>
            </a:r>
          </a:p>
        </p:txBody>
      </p:sp>
      <p:sp>
        <p:nvSpPr>
          <p:cNvPr name="TextBox 17" id="17"/>
          <p:cNvSpPr txBox="true"/>
          <p:nvPr/>
        </p:nvSpPr>
        <p:spPr>
          <a:xfrm rot="0">
            <a:off x="8516620" y="2048941"/>
            <a:ext cx="2676618" cy="433349"/>
          </a:xfrm>
          <a:prstGeom prst="rect">
            <a:avLst/>
          </a:prstGeom>
        </p:spPr>
        <p:txBody>
          <a:bodyPr anchor="t" rtlCol="false" tIns="0" lIns="0" bIns="0" rIns="0">
            <a:spAutoFit/>
          </a:bodyPr>
          <a:lstStyle/>
          <a:p>
            <a:pPr algn="l" marL="0" indent="0" lvl="0">
              <a:lnSpc>
                <a:spcPts val="3414"/>
              </a:lnSpc>
              <a:spcBef>
                <a:spcPct val="0"/>
              </a:spcBef>
            </a:pPr>
            <a:r>
              <a:rPr lang="en-US" b="true" sz="2439">
                <a:solidFill>
                  <a:srgbClr val="000000"/>
                </a:solidFill>
                <a:latin typeface="Roboto Bold"/>
                <a:ea typeface="Roboto Bold"/>
                <a:cs typeface="Roboto Bold"/>
                <a:sym typeface="Roboto Bold"/>
              </a:rPr>
              <a:t>Name the purpose</a:t>
            </a:r>
          </a:p>
        </p:txBody>
      </p:sp>
      <p:sp>
        <p:nvSpPr>
          <p:cNvPr name="TextBox 18" id="18"/>
          <p:cNvSpPr txBox="true"/>
          <p:nvPr/>
        </p:nvSpPr>
        <p:spPr>
          <a:xfrm rot="0">
            <a:off x="7387418" y="2048941"/>
            <a:ext cx="729504" cy="433349"/>
          </a:xfrm>
          <a:prstGeom prst="rect">
            <a:avLst/>
          </a:prstGeom>
        </p:spPr>
        <p:txBody>
          <a:bodyPr anchor="t" rtlCol="false" tIns="0" lIns="0" bIns="0" rIns="0">
            <a:spAutoFit/>
          </a:bodyPr>
          <a:lstStyle/>
          <a:p>
            <a:pPr algn="ctr" marL="0" indent="0" lvl="0">
              <a:lnSpc>
                <a:spcPts val="3414"/>
              </a:lnSpc>
              <a:spcBef>
                <a:spcPct val="0"/>
              </a:spcBef>
            </a:pPr>
            <a:r>
              <a:rPr lang="en-US" b="true" sz="2439">
                <a:solidFill>
                  <a:srgbClr val="000000"/>
                </a:solidFill>
                <a:latin typeface="Roboto Bold"/>
                <a:ea typeface="Roboto Bold"/>
                <a:cs typeface="Roboto Bold"/>
                <a:sym typeface="Roboto Bold"/>
              </a:rPr>
              <a:t>01</a:t>
            </a:r>
          </a:p>
        </p:txBody>
      </p:sp>
      <p:sp>
        <p:nvSpPr>
          <p:cNvPr name="TextBox 19" id="19"/>
          <p:cNvSpPr txBox="true"/>
          <p:nvPr/>
        </p:nvSpPr>
        <p:spPr>
          <a:xfrm rot="0">
            <a:off x="7387418" y="4157714"/>
            <a:ext cx="729504" cy="433349"/>
          </a:xfrm>
          <a:prstGeom prst="rect">
            <a:avLst/>
          </a:prstGeom>
        </p:spPr>
        <p:txBody>
          <a:bodyPr anchor="t" rtlCol="false" tIns="0" lIns="0" bIns="0" rIns="0">
            <a:spAutoFit/>
          </a:bodyPr>
          <a:lstStyle/>
          <a:p>
            <a:pPr algn="ctr" marL="0" indent="0" lvl="0">
              <a:lnSpc>
                <a:spcPts val="3414"/>
              </a:lnSpc>
              <a:spcBef>
                <a:spcPct val="0"/>
              </a:spcBef>
            </a:pPr>
            <a:r>
              <a:rPr lang="en-US" b="true" sz="2439">
                <a:solidFill>
                  <a:srgbClr val="000000"/>
                </a:solidFill>
                <a:latin typeface="Roboto Bold"/>
                <a:ea typeface="Roboto Bold"/>
                <a:cs typeface="Roboto Bold"/>
                <a:sym typeface="Roboto Bold"/>
              </a:rPr>
              <a:t>02</a:t>
            </a:r>
          </a:p>
        </p:txBody>
      </p:sp>
      <p:sp>
        <p:nvSpPr>
          <p:cNvPr name="TextBox 20" id="20"/>
          <p:cNvSpPr txBox="true"/>
          <p:nvPr/>
        </p:nvSpPr>
        <p:spPr>
          <a:xfrm rot="0">
            <a:off x="8516620" y="3933486"/>
            <a:ext cx="3553173" cy="861974"/>
          </a:xfrm>
          <a:prstGeom prst="rect">
            <a:avLst/>
          </a:prstGeom>
        </p:spPr>
        <p:txBody>
          <a:bodyPr anchor="t" rtlCol="false" tIns="0" lIns="0" bIns="0" rIns="0">
            <a:spAutoFit/>
          </a:bodyPr>
          <a:lstStyle/>
          <a:p>
            <a:pPr algn="l" marL="0" indent="0" lvl="0">
              <a:lnSpc>
                <a:spcPts val="3414"/>
              </a:lnSpc>
              <a:spcBef>
                <a:spcPct val="0"/>
              </a:spcBef>
            </a:pPr>
            <a:r>
              <a:rPr lang="en-US" b="true" sz="2439">
                <a:solidFill>
                  <a:srgbClr val="000000"/>
                </a:solidFill>
                <a:latin typeface="Roboto Bold"/>
                <a:ea typeface="Roboto Bold"/>
                <a:cs typeface="Roboto Bold"/>
                <a:sym typeface="Roboto Bold"/>
              </a:rPr>
              <a:t>Connect work to student and community impact</a:t>
            </a:r>
          </a:p>
        </p:txBody>
      </p:sp>
      <p:sp>
        <p:nvSpPr>
          <p:cNvPr name="TextBox 21" id="21"/>
          <p:cNvSpPr txBox="true"/>
          <p:nvPr/>
        </p:nvSpPr>
        <p:spPr>
          <a:xfrm rot="0">
            <a:off x="8516620" y="6042259"/>
            <a:ext cx="2147378" cy="861974"/>
          </a:xfrm>
          <a:prstGeom prst="rect">
            <a:avLst/>
          </a:prstGeom>
        </p:spPr>
        <p:txBody>
          <a:bodyPr anchor="t" rtlCol="false" tIns="0" lIns="0" bIns="0" rIns="0">
            <a:spAutoFit/>
          </a:bodyPr>
          <a:lstStyle/>
          <a:p>
            <a:pPr algn="l" marL="0" indent="0" lvl="0">
              <a:lnSpc>
                <a:spcPts val="3414"/>
              </a:lnSpc>
              <a:spcBef>
                <a:spcPct val="0"/>
              </a:spcBef>
            </a:pPr>
            <a:r>
              <a:rPr lang="en-US" b="true" sz="2439">
                <a:solidFill>
                  <a:srgbClr val="000000"/>
                </a:solidFill>
                <a:latin typeface="Roboto Bold"/>
                <a:ea typeface="Roboto Bold"/>
                <a:cs typeface="Roboto Bold"/>
                <a:sym typeface="Roboto Bold"/>
              </a:rPr>
              <a:t>Celebrate progress</a:t>
            </a:r>
          </a:p>
        </p:txBody>
      </p:sp>
      <p:sp>
        <p:nvSpPr>
          <p:cNvPr name="TextBox 22" id="22"/>
          <p:cNvSpPr txBox="true"/>
          <p:nvPr/>
        </p:nvSpPr>
        <p:spPr>
          <a:xfrm rot="0">
            <a:off x="8516620" y="8151032"/>
            <a:ext cx="2858545" cy="861974"/>
          </a:xfrm>
          <a:prstGeom prst="rect">
            <a:avLst/>
          </a:prstGeom>
        </p:spPr>
        <p:txBody>
          <a:bodyPr anchor="t" rtlCol="false" tIns="0" lIns="0" bIns="0" rIns="0">
            <a:spAutoFit/>
          </a:bodyPr>
          <a:lstStyle/>
          <a:p>
            <a:pPr algn="l" marL="0" indent="0" lvl="0">
              <a:lnSpc>
                <a:spcPts val="3414"/>
              </a:lnSpc>
              <a:spcBef>
                <a:spcPct val="0"/>
              </a:spcBef>
            </a:pPr>
            <a:r>
              <a:rPr lang="en-US" b="true" sz="2439">
                <a:solidFill>
                  <a:srgbClr val="000000"/>
                </a:solidFill>
                <a:latin typeface="Roboto Bold"/>
                <a:ea typeface="Roboto Bold"/>
                <a:cs typeface="Roboto Bold"/>
                <a:sym typeface="Roboto Bold"/>
              </a:rPr>
              <a:t>Frame change with clarity and optimism</a:t>
            </a:r>
          </a:p>
        </p:txBody>
      </p:sp>
      <p:sp>
        <p:nvSpPr>
          <p:cNvPr name="TextBox 23" id="23"/>
          <p:cNvSpPr txBox="true"/>
          <p:nvPr/>
        </p:nvSpPr>
        <p:spPr>
          <a:xfrm rot="0">
            <a:off x="12680907" y="1965833"/>
            <a:ext cx="5607093" cy="1294164"/>
          </a:xfrm>
          <a:prstGeom prst="rect">
            <a:avLst/>
          </a:prstGeom>
        </p:spPr>
        <p:txBody>
          <a:bodyPr anchor="t" rtlCol="false" tIns="0" lIns="0" bIns="0" rIns="0">
            <a:spAutoFit/>
          </a:bodyPr>
          <a:lstStyle/>
          <a:p>
            <a:pPr algn="l" marL="0" indent="0" lvl="0">
              <a:lnSpc>
                <a:spcPts val="3483"/>
              </a:lnSpc>
              <a:spcBef>
                <a:spcPct val="0"/>
              </a:spcBef>
            </a:pPr>
            <a:r>
              <a:rPr lang="en-US" sz="2488">
                <a:solidFill>
                  <a:srgbClr val="4B4B4B"/>
                </a:solidFill>
                <a:latin typeface="Roboto"/>
                <a:ea typeface="Roboto"/>
                <a:cs typeface="Roboto"/>
                <a:sym typeface="Roboto"/>
              </a:rPr>
              <a:t>Articulate the "why" behind every initiative and project to give remote team members clear direction.</a:t>
            </a:r>
          </a:p>
        </p:txBody>
      </p:sp>
      <p:sp>
        <p:nvSpPr>
          <p:cNvPr name="TextBox 24" id="24"/>
          <p:cNvSpPr txBox="true"/>
          <p:nvPr/>
        </p:nvSpPr>
        <p:spPr>
          <a:xfrm rot="0">
            <a:off x="12803587" y="3874643"/>
            <a:ext cx="5327488" cy="1408881"/>
          </a:xfrm>
          <a:prstGeom prst="rect">
            <a:avLst/>
          </a:prstGeom>
        </p:spPr>
        <p:txBody>
          <a:bodyPr anchor="t" rtlCol="false" tIns="0" lIns="0" bIns="0" rIns="0">
            <a:spAutoFit/>
          </a:bodyPr>
          <a:lstStyle/>
          <a:p>
            <a:pPr algn="l" marL="0" indent="0" lvl="0">
              <a:lnSpc>
                <a:spcPts val="3777"/>
              </a:lnSpc>
              <a:spcBef>
                <a:spcPct val="0"/>
              </a:spcBef>
            </a:pPr>
            <a:r>
              <a:rPr lang="en-US" sz="2698">
                <a:solidFill>
                  <a:srgbClr val="4B4B4B"/>
                </a:solidFill>
                <a:latin typeface="Roboto"/>
                <a:ea typeface="Roboto"/>
                <a:cs typeface="Roboto"/>
                <a:sym typeface="Roboto"/>
              </a:rPr>
              <a:t>Show how daily tasks contribute to student success and broader community outcomes.</a:t>
            </a:r>
          </a:p>
        </p:txBody>
      </p:sp>
      <p:sp>
        <p:nvSpPr>
          <p:cNvPr name="TextBox 25" id="25"/>
          <p:cNvSpPr txBox="true"/>
          <p:nvPr/>
        </p:nvSpPr>
        <p:spPr>
          <a:xfrm rot="0">
            <a:off x="12803587" y="6003580"/>
            <a:ext cx="5327488" cy="1408881"/>
          </a:xfrm>
          <a:prstGeom prst="rect">
            <a:avLst/>
          </a:prstGeom>
        </p:spPr>
        <p:txBody>
          <a:bodyPr anchor="t" rtlCol="false" tIns="0" lIns="0" bIns="0" rIns="0">
            <a:spAutoFit/>
          </a:bodyPr>
          <a:lstStyle/>
          <a:p>
            <a:pPr algn="l" marL="0" indent="0" lvl="0">
              <a:lnSpc>
                <a:spcPts val="3777"/>
              </a:lnSpc>
              <a:spcBef>
                <a:spcPct val="0"/>
              </a:spcBef>
            </a:pPr>
            <a:r>
              <a:rPr lang="en-US" sz="2698">
                <a:solidFill>
                  <a:srgbClr val="4B4B4B"/>
                </a:solidFill>
                <a:latin typeface="Roboto"/>
                <a:ea typeface="Roboto"/>
                <a:cs typeface="Roboto"/>
                <a:sym typeface="Roboto"/>
              </a:rPr>
              <a:t>Recognize milestones and achievements regularly to maintain momentum and motivation.</a:t>
            </a:r>
          </a:p>
        </p:txBody>
      </p:sp>
      <p:sp>
        <p:nvSpPr>
          <p:cNvPr name="TextBox 26" id="26"/>
          <p:cNvSpPr txBox="true"/>
          <p:nvPr/>
        </p:nvSpPr>
        <p:spPr>
          <a:xfrm rot="0">
            <a:off x="12803587" y="8078046"/>
            <a:ext cx="5327488" cy="1408881"/>
          </a:xfrm>
          <a:prstGeom prst="rect">
            <a:avLst/>
          </a:prstGeom>
        </p:spPr>
        <p:txBody>
          <a:bodyPr anchor="t" rtlCol="false" tIns="0" lIns="0" bIns="0" rIns="0">
            <a:spAutoFit/>
          </a:bodyPr>
          <a:lstStyle/>
          <a:p>
            <a:pPr algn="l" marL="0" indent="0" lvl="0">
              <a:lnSpc>
                <a:spcPts val="3777"/>
              </a:lnSpc>
              <a:spcBef>
                <a:spcPct val="0"/>
              </a:spcBef>
            </a:pPr>
            <a:r>
              <a:rPr lang="en-US" sz="2698">
                <a:solidFill>
                  <a:srgbClr val="4B4B4B"/>
                </a:solidFill>
                <a:latin typeface="Roboto"/>
                <a:ea typeface="Roboto"/>
                <a:cs typeface="Roboto"/>
                <a:sym typeface="Roboto"/>
              </a:rPr>
              <a:t>Communicate transitions with confidence and a forward-looking perspective.</a:t>
            </a:r>
          </a:p>
        </p:txBody>
      </p:sp>
      <p:sp>
        <p:nvSpPr>
          <p:cNvPr name="TextBox 27" id="27"/>
          <p:cNvSpPr txBox="true"/>
          <p:nvPr/>
        </p:nvSpPr>
        <p:spPr>
          <a:xfrm rot="0">
            <a:off x="7387418" y="6280384"/>
            <a:ext cx="729504" cy="433349"/>
          </a:xfrm>
          <a:prstGeom prst="rect">
            <a:avLst/>
          </a:prstGeom>
        </p:spPr>
        <p:txBody>
          <a:bodyPr anchor="t" rtlCol="false" tIns="0" lIns="0" bIns="0" rIns="0">
            <a:spAutoFit/>
          </a:bodyPr>
          <a:lstStyle/>
          <a:p>
            <a:pPr algn="ctr" marL="0" indent="0" lvl="0">
              <a:lnSpc>
                <a:spcPts val="3414"/>
              </a:lnSpc>
              <a:spcBef>
                <a:spcPct val="0"/>
              </a:spcBef>
            </a:pPr>
            <a:r>
              <a:rPr lang="en-US" b="true" sz="2439">
                <a:solidFill>
                  <a:srgbClr val="000000"/>
                </a:solidFill>
                <a:latin typeface="Roboto Bold"/>
                <a:ea typeface="Roboto Bold"/>
                <a:cs typeface="Roboto Bold"/>
                <a:sym typeface="Roboto Bold"/>
              </a:rPr>
              <a:t>03</a:t>
            </a:r>
          </a:p>
        </p:txBody>
      </p:sp>
      <p:sp>
        <p:nvSpPr>
          <p:cNvPr name="TextBox 28" id="28"/>
          <p:cNvSpPr txBox="true"/>
          <p:nvPr/>
        </p:nvSpPr>
        <p:spPr>
          <a:xfrm rot="0">
            <a:off x="7387418" y="8375260"/>
            <a:ext cx="729504" cy="433349"/>
          </a:xfrm>
          <a:prstGeom prst="rect">
            <a:avLst/>
          </a:prstGeom>
        </p:spPr>
        <p:txBody>
          <a:bodyPr anchor="t" rtlCol="false" tIns="0" lIns="0" bIns="0" rIns="0">
            <a:spAutoFit/>
          </a:bodyPr>
          <a:lstStyle/>
          <a:p>
            <a:pPr algn="ctr" marL="0" indent="0" lvl="0">
              <a:lnSpc>
                <a:spcPts val="3414"/>
              </a:lnSpc>
              <a:spcBef>
                <a:spcPct val="0"/>
              </a:spcBef>
            </a:pPr>
            <a:r>
              <a:rPr lang="en-US" b="true" sz="2439">
                <a:solidFill>
                  <a:srgbClr val="000000"/>
                </a:solidFill>
                <a:latin typeface="Roboto Bold"/>
                <a:ea typeface="Roboto Bold"/>
                <a:cs typeface="Roboto Bold"/>
                <a:sym typeface="Roboto Bold"/>
              </a:rPr>
              <a:t>04</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287714" y="932085"/>
            <a:ext cx="1519062" cy="251336"/>
          </a:xfrm>
          <a:custGeom>
            <a:avLst/>
            <a:gdLst/>
            <a:ahLst/>
            <a:cxnLst/>
            <a:rect r="r" b="b" t="t" l="l"/>
            <a:pathLst>
              <a:path h="251336" w="1519062">
                <a:moveTo>
                  <a:pt x="0" y="0"/>
                </a:moveTo>
                <a:lnTo>
                  <a:pt x="1519062" y="0"/>
                </a:lnTo>
                <a:lnTo>
                  <a:pt x="1519062" y="251336"/>
                </a:lnTo>
                <a:lnTo>
                  <a:pt x="0" y="2513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01205" y="621901"/>
            <a:ext cx="6398062" cy="9043197"/>
          </a:xfrm>
          <a:custGeom>
            <a:avLst/>
            <a:gdLst/>
            <a:ahLst/>
            <a:cxnLst/>
            <a:rect r="r" b="b" t="t" l="l"/>
            <a:pathLst>
              <a:path h="9043197" w="6398062">
                <a:moveTo>
                  <a:pt x="0" y="0"/>
                </a:moveTo>
                <a:lnTo>
                  <a:pt x="6398062" y="0"/>
                </a:lnTo>
                <a:lnTo>
                  <a:pt x="6398062" y="9043198"/>
                </a:lnTo>
                <a:lnTo>
                  <a:pt x="0" y="9043198"/>
                </a:lnTo>
                <a:lnTo>
                  <a:pt x="0" y="0"/>
                </a:lnTo>
                <a:close/>
              </a:path>
            </a:pathLst>
          </a:custGeom>
          <a:blipFill>
            <a:blip r:embed="rId4"/>
            <a:stretch>
              <a:fillRect l="0" t="0" r="0" b="0"/>
            </a:stretch>
          </a:blipFill>
        </p:spPr>
      </p:sp>
      <p:sp>
        <p:nvSpPr>
          <p:cNvPr name="TextBox 4" id="4"/>
          <p:cNvSpPr txBox="true"/>
          <p:nvPr/>
        </p:nvSpPr>
        <p:spPr>
          <a:xfrm rot="0">
            <a:off x="10019522" y="1891005"/>
            <a:ext cx="5788361" cy="1369291"/>
          </a:xfrm>
          <a:prstGeom prst="rect">
            <a:avLst/>
          </a:prstGeom>
        </p:spPr>
        <p:txBody>
          <a:bodyPr anchor="t" rtlCol="false" tIns="0" lIns="0" bIns="0" rIns="0">
            <a:spAutoFit/>
          </a:bodyPr>
          <a:lstStyle/>
          <a:p>
            <a:pPr algn="l" marL="0" indent="0" lvl="0">
              <a:lnSpc>
                <a:spcPts val="5470"/>
              </a:lnSpc>
              <a:spcBef>
                <a:spcPct val="0"/>
              </a:spcBef>
            </a:pPr>
            <a:r>
              <a:rPr lang="en-US" b="true" sz="3907">
                <a:solidFill>
                  <a:srgbClr val="000000"/>
                </a:solidFill>
                <a:latin typeface="Aileron Bold"/>
                <a:ea typeface="Aileron Bold"/>
                <a:cs typeface="Aileron Bold"/>
                <a:sym typeface="Aileron Bold"/>
              </a:rPr>
              <a:t>The "Related but Not Predictive" Variables</a:t>
            </a:r>
          </a:p>
        </p:txBody>
      </p:sp>
      <p:sp>
        <p:nvSpPr>
          <p:cNvPr name="TextBox 5" id="5"/>
          <p:cNvSpPr txBox="true"/>
          <p:nvPr/>
        </p:nvSpPr>
        <p:spPr>
          <a:xfrm rot="0">
            <a:off x="2091510" y="2907835"/>
            <a:ext cx="4100330" cy="3407310"/>
          </a:xfrm>
          <a:prstGeom prst="rect">
            <a:avLst/>
          </a:prstGeom>
        </p:spPr>
        <p:txBody>
          <a:bodyPr anchor="t" rtlCol="false" tIns="0" lIns="0" bIns="0" rIns="0">
            <a:spAutoFit/>
          </a:bodyPr>
          <a:lstStyle/>
          <a:p>
            <a:pPr algn="l" marL="0" indent="0" lvl="0">
              <a:lnSpc>
                <a:spcPts val="3505"/>
              </a:lnSpc>
              <a:spcBef>
                <a:spcPct val="0"/>
              </a:spcBef>
            </a:pPr>
            <a:r>
              <a:rPr lang="en-US" sz="2503">
                <a:solidFill>
                  <a:srgbClr val="4B4B4B"/>
                </a:solidFill>
                <a:latin typeface="Roboto"/>
                <a:ea typeface="Roboto"/>
                <a:cs typeface="Roboto"/>
                <a:sym typeface="Roboto"/>
              </a:rPr>
              <a:t>I</a:t>
            </a:r>
            <a:r>
              <a:rPr lang="en-US" b="true" sz="2503">
                <a:solidFill>
                  <a:srgbClr val="4B4B4B"/>
                </a:solidFill>
                <a:latin typeface="Roboto Bold"/>
                <a:ea typeface="Roboto Bold"/>
                <a:cs typeface="Roboto Bold"/>
                <a:sym typeface="Roboto Bold"/>
              </a:rPr>
              <a:t>dealized behaviors, Intellectual stimulation, and Individualized consideration still matter—but did not predict engagement uniquely in the final model.</a:t>
            </a:r>
          </a:p>
          <a:p>
            <a:pPr algn="l" marL="0" indent="0" lvl="0">
              <a:lnSpc>
                <a:spcPts val="3085"/>
              </a:lnSpc>
              <a:spcBef>
                <a:spcPct val="0"/>
              </a:spcBef>
            </a:pPr>
          </a:p>
          <a:p>
            <a:pPr algn="l" marL="0" indent="0" lvl="0">
              <a:lnSpc>
                <a:spcPts val="3085"/>
              </a:lnSpc>
              <a:spcBef>
                <a:spcPct val="0"/>
              </a:spcBef>
            </a:pPr>
          </a:p>
        </p:txBody>
      </p:sp>
      <p:sp>
        <p:nvSpPr>
          <p:cNvPr name="TextBox 6" id="6"/>
          <p:cNvSpPr txBox="true"/>
          <p:nvPr/>
        </p:nvSpPr>
        <p:spPr>
          <a:xfrm rot="0">
            <a:off x="10019522" y="5745034"/>
            <a:ext cx="8096091" cy="1311083"/>
          </a:xfrm>
          <a:prstGeom prst="rect">
            <a:avLst/>
          </a:prstGeom>
        </p:spPr>
        <p:txBody>
          <a:bodyPr anchor="t" rtlCol="false" tIns="0" lIns="0" bIns="0" rIns="0">
            <a:spAutoFit/>
          </a:bodyPr>
          <a:lstStyle/>
          <a:p>
            <a:pPr algn="l" marL="0" indent="0" lvl="0">
              <a:lnSpc>
                <a:spcPts val="3433"/>
              </a:lnSpc>
              <a:spcBef>
                <a:spcPct val="0"/>
              </a:spcBef>
            </a:pPr>
            <a:r>
              <a:rPr lang="en-US" sz="2452">
                <a:solidFill>
                  <a:srgbClr val="4B4B4B"/>
                </a:solidFill>
                <a:latin typeface="Roboto"/>
                <a:ea typeface="Roboto"/>
                <a:cs typeface="Roboto"/>
                <a:sym typeface="Roboto"/>
              </a:rPr>
              <a:t>Intellect</a:t>
            </a:r>
            <a:r>
              <a:rPr lang="en-US" sz="2452">
                <a:solidFill>
                  <a:srgbClr val="4B4B4B"/>
                </a:solidFill>
                <a:latin typeface="Roboto"/>
                <a:ea typeface="Roboto"/>
                <a:cs typeface="Roboto"/>
                <a:sym typeface="Roboto"/>
              </a:rPr>
              <a:t>u</a:t>
            </a:r>
            <a:r>
              <a:rPr lang="en-US" sz="2452">
                <a:solidFill>
                  <a:srgbClr val="4B4B4B"/>
                </a:solidFill>
                <a:latin typeface="Roboto"/>
                <a:ea typeface="Roboto"/>
                <a:cs typeface="Roboto"/>
                <a:sym typeface="Roboto"/>
              </a:rPr>
              <a:t>al stimulation is often linked to innovation.</a:t>
            </a:r>
          </a:p>
          <a:p>
            <a:pPr algn="l" marL="0" indent="0" lvl="0">
              <a:lnSpc>
                <a:spcPts val="3433"/>
              </a:lnSpc>
              <a:spcBef>
                <a:spcPct val="0"/>
              </a:spcBef>
            </a:pPr>
            <a:r>
              <a:rPr lang="en-US" sz="2452">
                <a:solidFill>
                  <a:srgbClr val="4B4B4B"/>
                </a:solidFill>
                <a:latin typeface="Roboto"/>
                <a:ea typeface="Roboto"/>
                <a:cs typeface="Roboto"/>
                <a:sym typeface="Roboto"/>
              </a:rPr>
              <a:t>Without clarity and support, innovation initiatives can feel like added pressure rather than opportunity.</a:t>
            </a:r>
          </a:p>
        </p:txBody>
      </p:sp>
      <p:sp>
        <p:nvSpPr>
          <p:cNvPr name="TextBox 7" id="7"/>
          <p:cNvSpPr txBox="true"/>
          <p:nvPr/>
        </p:nvSpPr>
        <p:spPr>
          <a:xfrm rot="0">
            <a:off x="10019522" y="7685025"/>
            <a:ext cx="8268478" cy="1772942"/>
          </a:xfrm>
          <a:prstGeom prst="rect">
            <a:avLst/>
          </a:prstGeom>
        </p:spPr>
        <p:txBody>
          <a:bodyPr anchor="t" rtlCol="false" tIns="0" lIns="0" bIns="0" rIns="0">
            <a:spAutoFit/>
          </a:bodyPr>
          <a:lstStyle/>
          <a:p>
            <a:pPr algn="l" marL="0" indent="0" lvl="0">
              <a:lnSpc>
                <a:spcPts val="3504"/>
              </a:lnSpc>
              <a:spcBef>
                <a:spcPct val="0"/>
              </a:spcBef>
            </a:pPr>
            <a:r>
              <a:rPr lang="en-US" sz="2503">
                <a:solidFill>
                  <a:srgbClr val="4B4B4B"/>
                </a:solidFill>
                <a:latin typeface="Roboto"/>
                <a:ea typeface="Roboto"/>
                <a:cs typeface="Roboto"/>
                <a:sym typeface="Roboto"/>
              </a:rPr>
              <a:t>Informal coaching and spontaneous check-ins are significantly reduced in remote environments, making individualized support harder for team members to perceive and experience.</a:t>
            </a:r>
          </a:p>
        </p:txBody>
      </p:sp>
      <p:sp>
        <p:nvSpPr>
          <p:cNvPr name="TextBox 8" id="8"/>
          <p:cNvSpPr txBox="true"/>
          <p:nvPr/>
        </p:nvSpPr>
        <p:spPr>
          <a:xfrm rot="0">
            <a:off x="10019522" y="3975417"/>
            <a:ext cx="8268478" cy="883213"/>
          </a:xfrm>
          <a:prstGeom prst="rect">
            <a:avLst/>
          </a:prstGeom>
        </p:spPr>
        <p:txBody>
          <a:bodyPr anchor="t" rtlCol="false" tIns="0" lIns="0" bIns="0" rIns="0">
            <a:spAutoFit/>
          </a:bodyPr>
          <a:lstStyle/>
          <a:p>
            <a:pPr algn="l" marL="0" indent="0" lvl="0">
              <a:lnSpc>
                <a:spcPts val="3506"/>
              </a:lnSpc>
              <a:spcBef>
                <a:spcPct val="0"/>
              </a:spcBef>
            </a:pPr>
            <a:r>
              <a:rPr lang="en-US" sz="2504">
                <a:solidFill>
                  <a:srgbClr val="4B4B4B"/>
                </a:solidFill>
                <a:latin typeface="Roboto"/>
                <a:ea typeface="Roboto"/>
                <a:cs typeface="Roboto"/>
                <a:sym typeface="Roboto"/>
              </a:rPr>
              <a:t>Idealized behavior is closely related to the idealized attributes (which were predictive)</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310545" y="1877491"/>
            <a:ext cx="883251" cy="883251"/>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A92"/>
            </a:solidFill>
          </p:spPr>
        </p:sp>
        <p:sp>
          <p:nvSpPr>
            <p:cNvPr name="TextBox 4" id="4"/>
            <p:cNvSpPr txBox="true"/>
            <p:nvPr/>
          </p:nvSpPr>
          <p:spPr>
            <a:xfrm>
              <a:off x="76200" y="19050"/>
              <a:ext cx="660400" cy="717550"/>
            </a:xfrm>
            <a:prstGeom prst="rect">
              <a:avLst/>
            </a:prstGeom>
          </p:spPr>
          <p:txBody>
            <a:bodyPr anchor="ctr" rtlCol="false" tIns="50800" lIns="50800" bIns="50800" rIns="50800"/>
            <a:lstStyle/>
            <a:p>
              <a:pPr algn="l" marL="0" indent="0" lvl="0">
                <a:lnSpc>
                  <a:spcPts val="3734"/>
                </a:lnSpc>
              </a:pPr>
            </a:p>
          </p:txBody>
        </p:sp>
      </p:grpSp>
      <p:grpSp>
        <p:nvGrpSpPr>
          <p:cNvPr name="Group 5" id="5"/>
          <p:cNvGrpSpPr/>
          <p:nvPr/>
        </p:nvGrpSpPr>
        <p:grpSpPr>
          <a:xfrm rot="0">
            <a:off x="7310545" y="3986264"/>
            <a:ext cx="883251" cy="883251"/>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A92"/>
            </a:solidFill>
          </p:spPr>
        </p:sp>
        <p:sp>
          <p:nvSpPr>
            <p:cNvPr name="TextBox 7" id="7"/>
            <p:cNvSpPr txBox="true"/>
            <p:nvPr/>
          </p:nvSpPr>
          <p:spPr>
            <a:xfrm>
              <a:off x="76200" y="19050"/>
              <a:ext cx="660400" cy="717550"/>
            </a:xfrm>
            <a:prstGeom prst="rect">
              <a:avLst/>
            </a:prstGeom>
          </p:spPr>
          <p:txBody>
            <a:bodyPr anchor="ctr" rtlCol="false" tIns="50800" lIns="50800" bIns="50800" rIns="50800"/>
            <a:lstStyle/>
            <a:p>
              <a:pPr algn="l" marL="0" indent="0" lvl="0">
                <a:lnSpc>
                  <a:spcPts val="3734"/>
                </a:lnSpc>
              </a:pPr>
            </a:p>
          </p:txBody>
        </p:sp>
      </p:grpSp>
      <p:grpSp>
        <p:nvGrpSpPr>
          <p:cNvPr name="Group 8" id="8"/>
          <p:cNvGrpSpPr/>
          <p:nvPr/>
        </p:nvGrpSpPr>
        <p:grpSpPr>
          <a:xfrm rot="0">
            <a:off x="7310545" y="6095037"/>
            <a:ext cx="883251" cy="883251"/>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A92"/>
            </a:solidFill>
          </p:spPr>
        </p:sp>
        <p:sp>
          <p:nvSpPr>
            <p:cNvPr name="TextBox 10" id="10"/>
            <p:cNvSpPr txBox="true"/>
            <p:nvPr/>
          </p:nvSpPr>
          <p:spPr>
            <a:xfrm>
              <a:off x="76200" y="19050"/>
              <a:ext cx="660400" cy="717550"/>
            </a:xfrm>
            <a:prstGeom prst="rect">
              <a:avLst/>
            </a:prstGeom>
          </p:spPr>
          <p:txBody>
            <a:bodyPr anchor="ctr" rtlCol="false" tIns="50800" lIns="50800" bIns="50800" rIns="50800"/>
            <a:lstStyle/>
            <a:p>
              <a:pPr algn="l" marL="0" indent="0" lvl="0">
                <a:lnSpc>
                  <a:spcPts val="3734"/>
                </a:lnSpc>
              </a:pPr>
            </a:p>
          </p:txBody>
        </p:sp>
      </p:grpSp>
      <p:grpSp>
        <p:nvGrpSpPr>
          <p:cNvPr name="Group 11" id="11"/>
          <p:cNvGrpSpPr/>
          <p:nvPr/>
        </p:nvGrpSpPr>
        <p:grpSpPr>
          <a:xfrm rot="0">
            <a:off x="7310545" y="8203810"/>
            <a:ext cx="883251" cy="883251"/>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A92"/>
            </a:solidFill>
          </p:spPr>
        </p:sp>
        <p:sp>
          <p:nvSpPr>
            <p:cNvPr name="TextBox 13" id="13"/>
            <p:cNvSpPr txBox="true"/>
            <p:nvPr/>
          </p:nvSpPr>
          <p:spPr>
            <a:xfrm>
              <a:off x="76200" y="19050"/>
              <a:ext cx="660400" cy="717550"/>
            </a:xfrm>
            <a:prstGeom prst="rect">
              <a:avLst/>
            </a:prstGeom>
          </p:spPr>
          <p:txBody>
            <a:bodyPr anchor="ctr" rtlCol="false" tIns="50800" lIns="50800" bIns="50800" rIns="50800"/>
            <a:lstStyle/>
            <a:p>
              <a:pPr algn="l" marL="0" indent="0" lvl="0">
                <a:lnSpc>
                  <a:spcPts val="3734"/>
                </a:lnSpc>
              </a:pPr>
            </a:p>
          </p:txBody>
        </p:sp>
      </p:grpSp>
      <p:sp>
        <p:nvSpPr>
          <p:cNvPr name="Freeform 14" id="14"/>
          <p:cNvSpPr/>
          <p:nvPr/>
        </p:nvSpPr>
        <p:spPr>
          <a:xfrm flipH="false" flipV="false" rot="0">
            <a:off x="-9320105" y="1891387"/>
            <a:ext cx="16230600" cy="7932706"/>
          </a:xfrm>
          <a:custGeom>
            <a:avLst/>
            <a:gdLst/>
            <a:ahLst/>
            <a:cxnLst/>
            <a:rect r="r" b="b" t="t" l="l"/>
            <a:pathLst>
              <a:path h="7932706" w="16230600">
                <a:moveTo>
                  <a:pt x="0" y="0"/>
                </a:moveTo>
                <a:lnTo>
                  <a:pt x="16230600" y="0"/>
                </a:lnTo>
                <a:lnTo>
                  <a:pt x="16230600" y="7932706"/>
                </a:lnTo>
                <a:lnTo>
                  <a:pt x="0" y="7932706"/>
                </a:lnTo>
                <a:lnTo>
                  <a:pt x="0" y="0"/>
                </a:lnTo>
                <a:close/>
              </a:path>
            </a:pathLst>
          </a:custGeom>
          <a:blipFill>
            <a:blip r:embed="rId2"/>
            <a:stretch>
              <a:fillRect l="0" t="0" r="0" b="0"/>
            </a:stretch>
          </a:blipFill>
        </p:spPr>
      </p:sp>
      <p:sp>
        <p:nvSpPr>
          <p:cNvPr name="TextBox 15" id="15"/>
          <p:cNvSpPr txBox="true"/>
          <p:nvPr/>
        </p:nvSpPr>
        <p:spPr>
          <a:xfrm rot="0">
            <a:off x="2543556" y="1625366"/>
            <a:ext cx="4843862" cy="1113758"/>
          </a:xfrm>
          <a:prstGeom prst="rect">
            <a:avLst/>
          </a:prstGeom>
        </p:spPr>
        <p:txBody>
          <a:bodyPr anchor="t" rtlCol="false" tIns="0" lIns="0" bIns="0" rIns="0">
            <a:spAutoFit/>
          </a:bodyPr>
          <a:lstStyle/>
          <a:p>
            <a:pPr algn="l" marL="0" indent="0" lvl="0">
              <a:lnSpc>
                <a:spcPts val="9009"/>
              </a:lnSpc>
              <a:spcBef>
                <a:spcPct val="0"/>
              </a:spcBef>
            </a:pPr>
            <a:r>
              <a:rPr lang="en-US" b="true" sz="6435">
                <a:solidFill>
                  <a:srgbClr val="000000"/>
                </a:solidFill>
                <a:latin typeface="Aileron Bold"/>
                <a:ea typeface="Aileron Bold"/>
                <a:cs typeface="Aileron Bold"/>
                <a:sym typeface="Aileron Bold"/>
              </a:rPr>
              <a:t>Moves</a:t>
            </a:r>
          </a:p>
        </p:txBody>
      </p:sp>
      <p:sp>
        <p:nvSpPr>
          <p:cNvPr name="TextBox 16" id="16"/>
          <p:cNvSpPr txBox="true"/>
          <p:nvPr/>
        </p:nvSpPr>
        <p:spPr>
          <a:xfrm rot="0">
            <a:off x="1028700" y="405146"/>
            <a:ext cx="4843862" cy="1113758"/>
          </a:xfrm>
          <a:prstGeom prst="rect">
            <a:avLst/>
          </a:prstGeom>
        </p:spPr>
        <p:txBody>
          <a:bodyPr anchor="t" rtlCol="false" tIns="0" lIns="0" bIns="0" rIns="0">
            <a:spAutoFit/>
          </a:bodyPr>
          <a:lstStyle/>
          <a:p>
            <a:pPr algn="l" marL="0" indent="0" lvl="0">
              <a:lnSpc>
                <a:spcPts val="9009"/>
              </a:lnSpc>
              <a:spcBef>
                <a:spcPct val="0"/>
              </a:spcBef>
            </a:pPr>
            <a:r>
              <a:rPr lang="en-US" b="true" sz="6435">
                <a:solidFill>
                  <a:srgbClr val="000000"/>
                </a:solidFill>
                <a:latin typeface="Aileron Bold"/>
                <a:ea typeface="Aileron Bold"/>
                <a:cs typeface="Aileron Bold"/>
                <a:sym typeface="Aileron Bold"/>
              </a:rPr>
              <a:t>Micro-Level</a:t>
            </a:r>
          </a:p>
        </p:txBody>
      </p:sp>
      <p:sp>
        <p:nvSpPr>
          <p:cNvPr name="TextBox 17" id="17"/>
          <p:cNvSpPr txBox="true"/>
          <p:nvPr/>
        </p:nvSpPr>
        <p:spPr>
          <a:xfrm rot="0">
            <a:off x="8516620" y="1834237"/>
            <a:ext cx="2676618" cy="904887"/>
          </a:xfrm>
          <a:prstGeom prst="rect">
            <a:avLst/>
          </a:prstGeom>
        </p:spPr>
        <p:txBody>
          <a:bodyPr anchor="t" rtlCol="false" tIns="0" lIns="0" bIns="0" rIns="0">
            <a:spAutoFit/>
          </a:bodyPr>
          <a:lstStyle/>
          <a:p>
            <a:pPr algn="l" marL="0" indent="0" lvl="0">
              <a:lnSpc>
                <a:spcPts val="3674"/>
              </a:lnSpc>
              <a:spcBef>
                <a:spcPct val="0"/>
              </a:spcBef>
            </a:pPr>
            <a:r>
              <a:rPr lang="en-US" b="true" sz="2624">
                <a:solidFill>
                  <a:srgbClr val="000000"/>
                </a:solidFill>
                <a:latin typeface="Roboto Bold"/>
                <a:ea typeface="Roboto Bold"/>
                <a:cs typeface="Roboto Bold"/>
                <a:sym typeface="Roboto Bold"/>
              </a:rPr>
              <a:t>Begin meetings with purpose</a:t>
            </a:r>
          </a:p>
        </p:txBody>
      </p:sp>
      <p:sp>
        <p:nvSpPr>
          <p:cNvPr name="TextBox 18" id="18"/>
          <p:cNvSpPr txBox="true"/>
          <p:nvPr/>
        </p:nvSpPr>
        <p:spPr>
          <a:xfrm rot="0">
            <a:off x="7387418" y="2058466"/>
            <a:ext cx="729504" cy="447687"/>
          </a:xfrm>
          <a:prstGeom prst="rect">
            <a:avLst/>
          </a:prstGeom>
        </p:spPr>
        <p:txBody>
          <a:bodyPr anchor="t" rtlCol="false" tIns="0" lIns="0" bIns="0" rIns="0">
            <a:spAutoFit/>
          </a:bodyPr>
          <a:lstStyle/>
          <a:p>
            <a:pPr algn="ctr" marL="0" indent="0" lvl="0">
              <a:lnSpc>
                <a:spcPts val="3674"/>
              </a:lnSpc>
              <a:spcBef>
                <a:spcPct val="0"/>
              </a:spcBef>
            </a:pPr>
            <a:r>
              <a:rPr lang="en-US" b="true" sz="2624">
                <a:solidFill>
                  <a:srgbClr val="FFFFFF"/>
                </a:solidFill>
                <a:latin typeface="Roboto Bold"/>
                <a:ea typeface="Roboto Bold"/>
                <a:cs typeface="Roboto Bold"/>
                <a:sym typeface="Roboto Bold"/>
              </a:rPr>
              <a:t>01</a:t>
            </a:r>
          </a:p>
        </p:txBody>
      </p:sp>
      <p:sp>
        <p:nvSpPr>
          <p:cNvPr name="TextBox 19" id="19"/>
          <p:cNvSpPr txBox="true"/>
          <p:nvPr/>
        </p:nvSpPr>
        <p:spPr>
          <a:xfrm rot="0">
            <a:off x="7387418" y="4167239"/>
            <a:ext cx="729504" cy="447687"/>
          </a:xfrm>
          <a:prstGeom prst="rect">
            <a:avLst/>
          </a:prstGeom>
        </p:spPr>
        <p:txBody>
          <a:bodyPr anchor="t" rtlCol="false" tIns="0" lIns="0" bIns="0" rIns="0">
            <a:spAutoFit/>
          </a:bodyPr>
          <a:lstStyle/>
          <a:p>
            <a:pPr algn="ctr" marL="0" indent="0" lvl="0">
              <a:lnSpc>
                <a:spcPts val="3674"/>
              </a:lnSpc>
              <a:spcBef>
                <a:spcPct val="0"/>
              </a:spcBef>
            </a:pPr>
            <a:r>
              <a:rPr lang="en-US" b="true" sz="2624">
                <a:solidFill>
                  <a:srgbClr val="FFFFFF"/>
                </a:solidFill>
                <a:latin typeface="Roboto Bold"/>
                <a:ea typeface="Roboto Bold"/>
                <a:cs typeface="Roboto Bold"/>
                <a:sym typeface="Roboto Bold"/>
              </a:rPr>
              <a:t>02</a:t>
            </a:r>
          </a:p>
        </p:txBody>
      </p:sp>
      <p:sp>
        <p:nvSpPr>
          <p:cNvPr name="TextBox 20" id="20"/>
          <p:cNvSpPr txBox="true"/>
          <p:nvPr/>
        </p:nvSpPr>
        <p:spPr>
          <a:xfrm rot="0">
            <a:off x="8516620" y="3943011"/>
            <a:ext cx="3553173" cy="904887"/>
          </a:xfrm>
          <a:prstGeom prst="rect">
            <a:avLst/>
          </a:prstGeom>
        </p:spPr>
        <p:txBody>
          <a:bodyPr anchor="t" rtlCol="false" tIns="0" lIns="0" bIns="0" rIns="0">
            <a:spAutoFit/>
          </a:bodyPr>
          <a:lstStyle/>
          <a:p>
            <a:pPr algn="l" marL="0" indent="0" lvl="0">
              <a:lnSpc>
                <a:spcPts val="3674"/>
              </a:lnSpc>
              <a:spcBef>
                <a:spcPct val="0"/>
              </a:spcBef>
            </a:pPr>
            <a:r>
              <a:rPr lang="en-US" b="true" sz="2624">
                <a:solidFill>
                  <a:srgbClr val="000000"/>
                </a:solidFill>
                <a:latin typeface="Roboto Bold"/>
                <a:ea typeface="Roboto Bold"/>
                <a:cs typeface="Roboto Bold"/>
                <a:sym typeface="Roboto Bold"/>
              </a:rPr>
              <a:t>Narrate values behind decisions</a:t>
            </a:r>
          </a:p>
        </p:txBody>
      </p:sp>
      <p:sp>
        <p:nvSpPr>
          <p:cNvPr name="TextBox 21" id="21"/>
          <p:cNvSpPr txBox="true"/>
          <p:nvPr/>
        </p:nvSpPr>
        <p:spPr>
          <a:xfrm rot="0">
            <a:off x="8516620" y="6051784"/>
            <a:ext cx="2147378" cy="1362087"/>
          </a:xfrm>
          <a:prstGeom prst="rect">
            <a:avLst/>
          </a:prstGeom>
        </p:spPr>
        <p:txBody>
          <a:bodyPr anchor="t" rtlCol="false" tIns="0" lIns="0" bIns="0" rIns="0">
            <a:spAutoFit/>
          </a:bodyPr>
          <a:lstStyle/>
          <a:p>
            <a:pPr algn="l" marL="0" indent="0" lvl="0">
              <a:lnSpc>
                <a:spcPts val="3674"/>
              </a:lnSpc>
              <a:spcBef>
                <a:spcPct val="0"/>
              </a:spcBef>
            </a:pPr>
            <a:r>
              <a:rPr lang="en-US" b="true" sz="2624">
                <a:solidFill>
                  <a:srgbClr val="000000"/>
                </a:solidFill>
                <a:latin typeface="Roboto Bold"/>
                <a:ea typeface="Roboto Bold"/>
                <a:cs typeface="Roboto Bold"/>
                <a:sym typeface="Roboto Bold"/>
              </a:rPr>
              <a:t>Use recognition tied to impact</a:t>
            </a:r>
          </a:p>
        </p:txBody>
      </p:sp>
      <p:sp>
        <p:nvSpPr>
          <p:cNvPr name="TextBox 22" id="22"/>
          <p:cNvSpPr txBox="true"/>
          <p:nvPr/>
        </p:nvSpPr>
        <p:spPr>
          <a:xfrm rot="0">
            <a:off x="8516620" y="8160557"/>
            <a:ext cx="2858545" cy="904887"/>
          </a:xfrm>
          <a:prstGeom prst="rect">
            <a:avLst/>
          </a:prstGeom>
        </p:spPr>
        <p:txBody>
          <a:bodyPr anchor="t" rtlCol="false" tIns="0" lIns="0" bIns="0" rIns="0">
            <a:spAutoFit/>
          </a:bodyPr>
          <a:lstStyle/>
          <a:p>
            <a:pPr algn="l" marL="0" indent="0" lvl="0">
              <a:lnSpc>
                <a:spcPts val="3674"/>
              </a:lnSpc>
              <a:spcBef>
                <a:spcPct val="0"/>
              </a:spcBef>
            </a:pPr>
            <a:r>
              <a:rPr lang="en-US" b="true" sz="2624">
                <a:solidFill>
                  <a:srgbClr val="000000"/>
                </a:solidFill>
                <a:latin typeface="Roboto Bold"/>
                <a:ea typeface="Roboto Bold"/>
                <a:cs typeface="Roboto Bold"/>
                <a:sym typeface="Roboto Bold"/>
              </a:rPr>
              <a:t>Make expectations explicit</a:t>
            </a:r>
          </a:p>
        </p:txBody>
      </p:sp>
      <p:sp>
        <p:nvSpPr>
          <p:cNvPr name="TextBox 23" id="23"/>
          <p:cNvSpPr txBox="true"/>
          <p:nvPr/>
        </p:nvSpPr>
        <p:spPr>
          <a:xfrm rot="0">
            <a:off x="13210993" y="2093329"/>
            <a:ext cx="3751524" cy="835660"/>
          </a:xfrm>
          <a:prstGeom prst="rect">
            <a:avLst/>
          </a:prstGeom>
        </p:spPr>
        <p:txBody>
          <a:bodyPr anchor="t" rtlCol="false" tIns="0" lIns="0" bIns="0" rIns="0">
            <a:spAutoFit/>
          </a:bodyPr>
          <a:lstStyle/>
          <a:p>
            <a:pPr algn="l" marL="0" indent="0" lvl="0">
              <a:lnSpc>
                <a:spcPts val="2239"/>
              </a:lnSpc>
              <a:spcBef>
                <a:spcPct val="0"/>
              </a:spcBef>
            </a:pPr>
            <a:r>
              <a:rPr lang="en-US" sz="1599">
                <a:solidFill>
                  <a:srgbClr val="4B4B4B"/>
                </a:solidFill>
                <a:latin typeface="Roboto"/>
                <a:ea typeface="Roboto"/>
                <a:cs typeface="Roboto"/>
                <a:sym typeface="Roboto"/>
              </a:rPr>
              <a:t>Start each meeting by stating why you're meeting and what success looks like. Ground the team in shared goals.</a:t>
            </a:r>
          </a:p>
        </p:txBody>
      </p:sp>
      <p:sp>
        <p:nvSpPr>
          <p:cNvPr name="TextBox 24" id="24"/>
          <p:cNvSpPr txBox="true"/>
          <p:nvPr/>
        </p:nvSpPr>
        <p:spPr>
          <a:xfrm rot="0">
            <a:off x="13213490" y="3952536"/>
            <a:ext cx="3751524" cy="1111885"/>
          </a:xfrm>
          <a:prstGeom prst="rect">
            <a:avLst/>
          </a:prstGeom>
        </p:spPr>
        <p:txBody>
          <a:bodyPr anchor="t" rtlCol="false" tIns="0" lIns="0" bIns="0" rIns="0">
            <a:spAutoFit/>
          </a:bodyPr>
          <a:lstStyle/>
          <a:p>
            <a:pPr algn="l" marL="0" indent="0" lvl="0">
              <a:lnSpc>
                <a:spcPts val="2239"/>
              </a:lnSpc>
              <a:spcBef>
                <a:spcPct val="0"/>
              </a:spcBef>
            </a:pPr>
            <a:r>
              <a:rPr lang="en-US" sz="1599">
                <a:solidFill>
                  <a:srgbClr val="4B4B4B"/>
                </a:solidFill>
                <a:latin typeface="Roboto"/>
                <a:ea typeface="Roboto"/>
                <a:cs typeface="Roboto"/>
                <a:sym typeface="Roboto"/>
              </a:rPr>
              <a:t>When making decisions, explain the principles guiding your choice. Transparency builds trust in remote settings.</a:t>
            </a:r>
          </a:p>
        </p:txBody>
      </p:sp>
      <p:sp>
        <p:nvSpPr>
          <p:cNvPr name="TextBox 25" id="25"/>
          <p:cNvSpPr txBox="true"/>
          <p:nvPr/>
        </p:nvSpPr>
        <p:spPr>
          <a:xfrm rot="0">
            <a:off x="13210993" y="6295953"/>
            <a:ext cx="3751524" cy="835660"/>
          </a:xfrm>
          <a:prstGeom prst="rect">
            <a:avLst/>
          </a:prstGeom>
        </p:spPr>
        <p:txBody>
          <a:bodyPr anchor="t" rtlCol="false" tIns="0" lIns="0" bIns="0" rIns="0">
            <a:spAutoFit/>
          </a:bodyPr>
          <a:lstStyle/>
          <a:p>
            <a:pPr algn="l" marL="0" indent="0" lvl="0">
              <a:lnSpc>
                <a:spcPts val="2239"/>
              </a:lnSpc>
              <a:spcBef>
                <a:spcPct val="0"/>
              </a:spcBef>
            </a:pPr>
            <a:r>
              <a:rPr lang="en-US" sz="1599">
                <a:solidFill>
                  <a:srgbClr val="4B4B4B"/>
                </a:solidFill>
                <a:latin typeface="Roboto"/>
                <a:ea typeface="Roboto"/>
                <a:cs typeface="Roboto"/>
                <a:sym typeface="Roboto"/>
              </a:rPr>
              <a:t>Acknowledge contributions by connecting them to outcomes. Show how individual work serves the larger mission.</a:t>
            </a:r>
          </a:p>
        </p:txBody>
      </p:sp>
      <p:sp>
        <p:nvSpPr>
          <p:cNvPr name="TextBox 26" id="26"/>
          <p:cNvSpPr txBox="true"/>
          <p:nvPr/>
        </p:nvSpPr>
        <p:spPr>
          <a:xfrm rot="0">
            <a:off x="13213490" y="8170082"/>
            <a:ext cx="3751524" cy="835660"/>
          </a:xfrm>
          <a:prstGeom prst="rect">
            <a:avLst/>
          </a:prstGeom>
        </p:spPr>
        <p:txBody>
          <a:bodyPr anchor="t" rtlCol="false" tIns="0" lIns="0" bIns="0" rIns="0">
            <a:spAutoFit/>
          </a:bodyPr>
          <a:lstStyle/>
          <a:p>
            <a:pPr algn="l" marL="0" indent="0" lvl="0">
              <a:lnSpc>
                <a:spcPts val="2239"/>
              </a:lnSpc>
              <a:spcBef>
                <a:spcPct val="0"/>
              </a:spcBef>
            </a:pPr>
            <a:r>
              <a:rPr lang="en-US" sz="1599">
                <a:solidFill>
                  <a:srgbClr val="4B4B4B"/>
                </a:solidFill>
                <a:latin typeface="Roboto"/>
                <a:ea typeface="Roboto"/>
                <a:cs typeface="Roboto"/>
                <a:sym typeface="Roboto"/>
              </a:rPr>
              <a:t>Clearly communicate what you need, by when, and why it matters. Remove ambiguity that distance amplifies.</a:t>
            </a:r>
          </a:p>
        </p:txBody>
      </p:sp>
      <p:sp>
        <p:nvSpPr>
          <p:cNvPr name="TextBox 27" id="27"/>
          <p:cNvSpPr txBox="true"/>
          <p:nvPr/>
        </p:nvSpPr>
        <p:spPr>
          <a:xfrm rot="0">
            <a:off x="7387418" y="6289909"/>
            <a:ext cx="729504" cy="447687"/>
          </a:xfrm>
          <a:prstGeom prst="rect">
            <a:avLst/>
          </a:prstGeom>
        </p:spPr>
        <p:txBody>
          <a:bodyPr anchor="t" rtlCol="false" tIns="0" lIns="0" bIns="0" rIns="0">
            <a:spAutoFit/>
          </a:bodyPr>
          <a:lstStyle/>
          <a:p>
            <a:pPr algn="ctr" marL="0" indent="0" lvl="0">
              <a:lnSpc>
                <a:spcPts val="3674"/>
              </a:lnSpc>
              <a:spcBef>
                <a:spcPct val="0"/>
              </a:spcBef>
            </a:pPr>
            <a:r>
              <a:rPr lang="en-US" b="true" sz="2624">
                <a:solidFill>
                  <a:srgbClr val="FFFFFF"/>
                </a:solidFill>
                <a:latin typeface="Roboto Bold"/>
                <a:ea typeface="Roboto Bold"/>
                <a:cs typeface="Roboto Bold"/>
                <a:sym typeface="Roboto Bold"/>
              </a:rPr>
              <a:t>03</a:t>
            </a:r>
          </a:p>
        </p:txBody>
      </p:sp>
      <p:sp>
        <p:nvSpPr>
          <p:cNvPr name="TextBox 28" id="28"/>
          <p:cNvSpPr txBox="true"/>
          <p:nvPr/>
        </p:nvSpPr>
        <p:spPr>
          <a:xfrm rot="0">
            <a:off x="7387418" y="8384785"/>
            <a:ext cx="729504" cy="447687"/>
          </a:xfrm>
          <a:prstGeom prst="rect">
            <a:avLst/>
          </a:prstGeom>
        </p:spPr>
        <p:txBody>
          <a:bodyPr anchor="t" rtlCol="false" tIns="0" lIns="0" bIns="0" rIns="0">
            <a:spAutoFit/>
          </a:bodyPr>
          <a:lstStyle/>
          <a:p>
            <a:pPr algn="ctr" marL="0" indent="0" lvl="0">
              <a:lnSpc>
                <a:spcPts val="3674"/>
              </a:lnSpc>
              <a:spcBef>
                <a:spcPct val="0"/>
              </a:spcBef>
            </a:pPr>
            <a:r>
              <a:rPr lang="en-US" b="true" sz="2624">
                <a:solidFill>
                  <a:srgbClr val="FFFFFF"/>
                </a:solidFill>
                <a:latin typeface="Roboto Bold"/>
                <a:ea typeface="Roboto Bold"/>
                <a:cs typeface="Roboto Bold"/>
                <a:sym typeface="Roboto Bold"/>
              </a:rPr>
              <a:t>04</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13" r="0" b="-9313"/>
            </a:stretch>
          </a:blipFill>
        </p:spPr>
      </p:sp>
      <p:grpSp>
        <p:nvGrpSpPr>
          <p:cNvPr name="Group 3" id="3"/>
          <p:cNvGrpSpPr/>
          <p:nvPr/>
        </p:nvGrpSpPr>
        <p:grpSpPr>
          <a:xfrm rot="0">
            <a:off x="8727398" y="8493360"/>
            <a:ext cx="8235119" cy="764940"/>
            <a:chOff x="0" y="0"/>
            <a:chExt cx="4375183" cy="406400"/>
          </a:xfrm>
        </p:grpSpPr>
        <p:sp>
          <p:nvSpPr>
            <p:cNvPr name="Freeform 4" id="4"/>
            <p:cNvSpPr/>
            <p:nvPr/>
          </p:nvSpPr>
          <p:spPr>
            <a:xfrm flipH="false" flipV="false" rot="0">
              <a:off x="0" y="0"/>
              <a:ext cx="4375183" cy="406400"/>
            </a:xfrm>
            <a:custGeom>
              <a:avLst/>
              <a:gdLst/>
              <a:ahLst/>
              <a:cxnLst/>
              <a:rect r="r" b="b" t="t" l="l"/>
              <a:pathLst>
                <a:path h="406400" w="4375183">
                  <a:moveTo>
                    <a:pt x="4171983" y="0"/>
                  </a:moveTo>
                  <a:cubicBezTo>
                    <a:pt x="4284207" y="0"/>
                    <a:pt x="4375183" y="90976"/>
                    <a:pt x="4375183" y="203200"/>
                  </a:cubicBezTo>
                  <a:cubicBezTo>
                    <a:pt x="4375183" y="315424"/>
                    <a:pt x="4284207" y="406400"/>
                    <a:pt x="4171983" y="406400"/>
                  </a:cubicBezTo>
                  <a:lnTo>
                    <a:pt x="203200" y="406400"/>
                  </a:lnTo>
                  <a:cubicBezTo>
                    <a:pt x="90976" y="406400"/>
                    <a:pt x="0" y="315424"/>
                    <a:pt x="0" y="203200"/>
                  </a:cubicBezTo>
                  <a:cubicBezTo>
                    <a:pt x="0" y="90976"/>
                    <a:pt x="90976" y="0"/>
                    <a:pt x="203200" y="0"/>
                  </a:cubicBezTo>
                  <a:close/>
                </a:path>
              </a:pathLst>
            </a:custGeom>
            <a:solidFill>
              <a:srgbClr val="1E5AB4"/>
            </a:solidFill>
          </p:spPr>
        </p:sp>
        <p:sp>
          <p:nvSpPr>
            <p:cNvPr name="TextBox 5" id="5"/>
            <p:cNvSpPr txBox="true"/>
            <p:nvPr/>
          </p:nvSpPr>
          <p:spPr>
            <a:xfrm>
              <a:off x="0" y="-57150"/>
              <a:ext cx="4375183" cy="463550"/>
            </a:xfrm>
            <a:prstGeom prst="rect">
              <a:avLst/>
            </a:prstGeom>
          </p:spPr>
          <p:txBody>
            <a:bodyPr anchor="ctr" rtlCol="false" tIns="50800" lIns="50800" bIns="50800" rIns="50800"/>
            <a:lstStyle/>
            <a:p>
              <a:pPr algn="l" marL="0" indent="0" lvl="0">
                <a:lnSpc>
                  <a:spcPts val="3734"/>
                </a:lnSpc>
              </a:pPr>
            </a:p>
          </p:txBody>
        </p:sp>
      </p:grpSp>
      <p:grpSp>
        <p:nvGrpSpPr>
          <p:cNvPr name="Group 6" id="6"/>
          <p:cNvGrpSpPr/>
          <p:nvPr/>
        </p:nvGrpSpPr>
        <p:grpSpPr>
          <a:xfrm rot="0">
            <a:off x="8727398" y="7568973"/>
            <a:ext cx="8235119" cy="764940"/>
            <a:chOff x="0" y="0"/>
            <a:chExt cx="4375183" cy="406400"/>
          </a:xfrm>
        </p:grpSpPr>
        <p:sp>
          <p:nvSpPr>
            <p:cNvPr name="Freeform 7" id="7"/>
            <p:cNvSpPr/>
            <p:nvPr/>
          </p:nvSpPr>
          <p:spPr>
            <a:xfrm flipH="false" flipV="false" rot="0">
              <a:off x="0" y="0"/>
              <a:ext cx="4375183" cy="406400"/>
            </a:xfrm>
            <a:custGeom>
              <a:avLst/>
              <a:gdLst/>
              <a:ahLst/>
              <a:cxnLst/>
              <a:rect r="r" b="b" t="t" l="l"/>
              <a:pathLst>
                <a:path h="406400" w="4375183">
                  <a:moveTo>
                    <a:pt x="4171983" y="0"/>
                  </a:moveTo>
                  <a:cubicBezTo>
                    <a:pt x="4284207" y="0"/>
                    <a:pt x="4375183" y="90976"/>
                    <a:pt x="4375183" y="203200"/>
                  </a:cubicBezTo>
                  <a:cubicBezTo>
                    <a:pt x="4375183" y="315424"/>
                    <a:pt x="4284207" y="406400"/>
                    <a:pt x="4171983" y="406400"/>
                  </a:cubicBezTo>
                  <a:lnTo>
                    <a:pt x="203200" y="406400"/>
                  </a:lnTo>
                  <a:cubicBezTo>
                    <a:pt x="90976" y="406400"/>
                    <a:pt x="0" y="315424"/>
                    <a:pt x="0" y="203200"/>
                  </a:cubicBezTo>
                  <a:cubicBezTo>
                    <a:pt x="0" y="90976"/>
                    <a:pt x="90976" y="0"/>
                    <a:pt x="203200" y="0"/>
                  </a:cubicBezTo>
                  <a:close/>
                </a:path>
              </a:pathLst>
            </a:custGeom>
            <a:solidFill>
              <a:srgbClr val="1E5AB4"/>
            </a:solidFill>
          </p:spPr>
        </p:sp>
        <p:sp>
          <p:nvSpPr>
            <p:cNvPr name="TextBox 8" id="8"/>
            <p:cNvSpPr txBox="true"/>
            <p:nvPr/>
          </p:nvSpPr>
          <p:spPr>
            <a:xfrm>
              <a:off x="0" y="-57150"/>
              <a:ext cx="4375183" cy="463550"/>
            </a:xfrm>
            <a:prstGeom prst="rect">
              <a:avLst/>
            </a:prstGeom>
          </p:spPr>
          <p:txBody>
            <a:bodyPr anchor="ctr" rtlCol="false" tIns="50800" lIns="50800" bIns="50800" rIns="50800"/>
            <a:lstStyle/>
            <a:p>
              <a:pPr algn="l" marL="0" indent="0" lvl="0">
                <a:lnSpc>
                  <a:spcPts val="3734"/>
                </a:lnSpc>
              </a:pPr>
            </a:p>
          </p:txBody>
        </p:sp>
      </p:grpSp>
      <p:grpSp>
        <p:nvGrpSpPr>
          <p:cNvPr name="Group 9" id="9"/>
          <p:cNvGrpSpPr/>
          <p:nvPr/>
        </p:nvGrpSpPr>
        <p:grpSpPr>
          <a:xfrm rot="0">
            <a:off x="8727398" y="6644585"/>
            <a:ext cx="8235119" cy="764940"/>
            <a:chOff x="0" y="0"/>
            <a:chExt cx="4375183" cy="406400"/>
          </a:xfrm>
        </p:grpSpPr>
        <p:sp>
          <p:nvSpPr>
            <p:cNvPr name="Freeform 10" id="10"/>
            <p:cNvSpPr/>
            <p:nvPr/>
          </p:nvSpPr>
          <p:spPr>
            <a:xfrm flipH="false" flipV="false" rot="0">
              <a:off x="0" y="0"/>
              <a:ext cx="4375183" cy="406400"/>
            </a:xfrm>
            <a:custGeom>
              <a:avLst/>
              <a:gdLst/>
              <a:ahLst/>
              <a:cxnLst/>
              <a:rect r="r" b="b" t="t" l="l"/>
              <a:pathLst>
                <a:path h="406400" w="4375183">
                  <a:moveTo>
                    <a:pt x="4171983" y="0"/>
                  </a:moveTo>
                  <a:cubicBezTo>
                    <a:pt x="4284207" y="0"/>
                    <a:pt x="4375183" y="90976"/>
                    <a:pt x="4375183" y="203200"/>
                  </a:cubicBezTo>
                  <a:cubicBezTo>
                    <a:pt x="4375183" y="315424"/>
                    <a:pt x="4284207" y="406400"/>
                    <a:pt x="4171983" y="406400"/>
                  </a:cubicBezTo>
                  <a:lnTo>
                    <a:pt x="203200" y="406400"/>
                  </a:lnTo>
                  <a:cubicBezTo>
                    <a:pt x="90976" y="406400"/>
                    <a:pt x="0" y="315424"/>
                    <a:pt x="0" y="203200"/>
                  </a:cubicBezTo>
                  <a:cubicBezTo>
                    <a:pt x="0" y="90976"/>
                    <a:pt x="90976" y="0"/>
                    <a:pt x="203200" y="0"/>
                  </a:cubicBezTo>
                  <a:close/>
                </a:path>
              </a:pathLst>
            </a:custGeom>
            <a:solidFill>
              <a:srgbClr val="1E5AB4"/>
            </a:solidFill>
          </p:spPr>
        </p:sp>
        <p:sp>
          <p:nvSpPr>
            <p:cNvPr name="TextBox 11" id="11"/>
            <p:cNvSpPr txBox="true"/>
            <p:nvPr/>
          </p:nvSpPr>
          <p:spPr>
            <a:xfrm>
              <a:off x="0" y="-57150"/>
              <a:ext cx="4375183" cy="463550"/>
            </a:xfrm>
            <a:prstGeom prst="rect">
              <a:avLst/>
            </a:prstGeom>
          </p:spPr>
          <p:txBody>
            <a:bodyPr anchor="ctr" rtlCol="false" tIns="50800" lIns="50800" bIns="50800" rIns="50800"/>
            <a:lstStyle/>
            <a:p>
              <a:pPr algn="l" marL="0" indent="0" lvl="0">
                <a:lnSpc>
                  <a:spcPts val="3734"/>
                </a:lnSpc>
              </a:pPr>
            </a:p>
          </p:txBody>
        </p:sp>
      </p:grpSp>
      <p:grpSp>
        <p:nvGrpSpPr>
          <p:cNvPr name="Group 12" id="12"/>
          <p:cNvGrpSpPr/>
          <p:nvPr/>
        </p:nvGrpSpPr>
        <p:grpSpPr>
          <a:xfrm rot="0">
            <a:off x="8727398" y="5720197"/>
            <a:ext cx="8235119" cy="764940"/>
            <a:chOff x="0" y="0"/>
            <a:chExt cx="4375183" cy="406400"/>
          </a:xfrm>
        </p:grpSpPr>
        <p:sp>
          <p:nvSpPr>
            <p:cNvPr name="Freeform 13" id="13"/>
            <p:cNvSpPr/>
            <p:nvPr/>
          </p:nvSpPr>
          <p:spPr>
            <a:xfrm flipH="false" flipV="false" rot="0">
              <a:off x="0" y="0"/>
              <a:ext cx="4375183" cy="406400"/>
            </a:xfrm>
            <a:custGeom>
              <a:avLst/>
              <a:gdLst/>
              <a:ahLst/>
              <a:cxnLst/>
              <a:rect r="r" b="b" t="t" l="l"/>
              <a:pathLst>
                <a:path h="406400" w="4375183">
                  <a:moveTo>
                    <a:pt x="4171983" y="0"/>
                  </a:moveTo>
                  <a:cubicBezTo>
                    <a:pt x="4284207" y="0"/>
                    <a:pt x="4375183" y="90976"/>
                    <a:pt x="4375183" y="203200"/>
                  </a:cubicBezTo>
                  <a:cubicBezTo>
                    <a:pt x="4375183" y="315424"/>
                    <a:pt x="4284207" y="406400"/>
                    <a:pt x="4171983" y="406400"/>
                  </a:cubicBezTo>
                  <a:lnTo>
                    <a:pt x="203200" y="406400"/>
                  </a:lnTo>
                  <a:cubicBezTo>
                    <a:pt x="90976" y="406400"/>
                    <a:pt x="0" y="315424"/>
                    <a:pt x="0" y="203200"/>
                  </a:cubicBezTo>
                  <a:cubicBezTo>
                    <a:pt x="0" y="90976"/>
                    <a:pt x="90976" y="0"/>
                    <a:pt x="203200" y="0"/>
                  </a:cubicBezTo>
                  <a:close/>
                </a:path>
              </a:pathLst>
            </a:custGeom>
            <a:solidFill>
              <a:srgbClr val="1E5AB4"/>
            </a:solidFill>
          </p:spPr>
        </p:sp>
        <p:sp>
          <p:nvSpPr>
            <p:cNvPr name="TextBox 14" id="14"/>
            <p:cNvSpPr txBox="true"/>
            <p:nvPr/>
          </p:nvSpPr>
          <p:spPr>
            <a:xfrm>
              <a:off x="0" y="-57150"/>
              <a:ext cx="4375183" cy="463550"/>
            </a:xfrm>
            <a:prstGeom prst="rect">
              <a:avLst/>
            </a:prstGeom>
          </p:spPr>
          <p:txBody>
            <a:bodyPr anchor="ctr" rtlCol="false" tIns="50800" lIns="50800" bIns="50800" rIns="50800"/>
            <a:lstStyle/>
            <a:p>
              <a:pPr algn="l" marL="0" indent="0" lvl="0">
                <a:lnSpc>
                  <a:spcPts val="3734"/>
                </a:lnSpc>
              </a:pPr>
            </a:p>
          </p:txBody>
        </p:sp>
      </p:grpSp>
      <p:sp>
        <p:nvSpPr>
          <p:cNvPr name="Freeform 15" id="15"/>
          <p:cNvSpPr/>
          <p:nvPr/>
        </p:nvSpPr>
        <p:spPr>
          <a:xfrm flipH="false" flipV="false" rot="0">
            <a:off x="9144000" y="5947618"/>
            <a:ext cx="310099" cy="310099"/>
          </a:xfrm>
          <a:custGeom>
            <a:avLst/>
            <a:gdLst/>
            <a:ahLst/>
            <a:cxnLst/>
            <a:rect r="r" b="b" t="t" l="l"/>
            <a:pathLst>
              <a:path h="310099" w="310099">
                <a:moveTo>
                  <a:pt x="0" y="0"/>
                </a:moveTo>
                <a:lnTo>
                  <a:pt x="310099" y="0"/>
                </a:lnTo>
                <a:lnTo>
                  <a:pt x="310099" y="310099"/>
                </a:lnTo>
                <a:lnTo>
                  <a:pt x="0" y="3100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6" id="16"/>
          <p:cNvSpPr/>
          <p:nvPr/>
        </p:nvSpPr>
        <p:spPr>
          <a:xfrm flipH="false" flipV="false" rot="0">
            <a:off x="9144000" y="6872006"/>
            <a:ext cx="310099" cy="310099"/>
          </a:xfrm>
          <a:custGeom>
            <a:avLst/>
            <a:gdLst/>
            <a:ahLst/>
            <a:cxnLst/>
            <a:rect r="r" b="b" t="t" l="l"/>
            <a:pathLst>
              <a:path h="310099" w="310099">
                <a:moveTo>
                  <a:pt x="0" y="0"/>
                </a:moveTo>
                <a:lnTo>
                  <a:pt x="310099" y="0"/>
                </a:lnTo>
                <a:lnTo>
                  <a:pt x="310099" y="310098"/>
                </a:lnTo>
                <a:lnTo>
                  <a:pt x="0" y="3100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7" id="17"/>
          <p:cNvSpPr/>
          <p:nvPr/>
        </p:nvSpPr>
        <p:spPr>
          <a:xfrm flipH="false" flipV="false" rot="0">
            <a:off x="9144000" y="7796393"/>
            <a:ext cx="310099" cy="310099"/>
          </a:xfrm>
          <a:custGeom>
            <a:avLst/>
            <a:gdLst/>
            <a:ahLst/>
            <a:cxnLst/>
            <a:rect r="r" b="b" t="t" l="l"/>
            <a:pathLst>
              <a:path h="310099" w="310099">
                <a:moveTo>
                  <a:pt x="0" y="0"/>
                </a:moveTo>
                <a:lnTo>
                  <a:pt x="310099" y="0"/>
                </a:lnTo>
                <a:lnTo>
                  <a:pt x="310099" y="310099"/>
                </a:lnTo>
                <a:lnTo>
                  <a:pt x="0" y="3100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8" id="18"/>
          <p:cNvSpPr/>
          <p:nvPr/>
        </p:nvSpPr>
        <p:spPr>
          <a:xfrm flipH="false" flipV="false" rot="0">
            <a:off x="9144000" y="8720781"/>
            <a:ext cx="310099" cy="310099"/>
          </a:xfrm>
          <a:custGeom>
            <a:avLst/>
            <a:gdLst/>
            <a:ahLst/>
            <a:cxnLst/>
            <a:rect r="r" b="b" t="t" l="l"/>
            <a:pathLst>
              <a:path h="310099" w="310099">
                <a:moveTo>
                  <a:pt x="0" y="0"/>
                </a:moveTo>
                <a:lnTo>
                  <a:pt x="310099" y="0"/>
                </a:lnTo>
                <a:lnTo>
                  <a:pt x="310099" y="310098"/>
                </a:lnTo>
                <a:lnTo>
                  <a:pt x="0" y="3100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9" id="19"/>
          <p:cNvSpPr txBox="true"/>
          <p:nvPr/>
        </p:nvSpPr>
        <p:spPr>
          <a:xfrm rot="0">
            <a:off x="12499639" y="1042654"/>
            <a:ext cx="5788361" cy="1113758"/>
          </a:xfrm>
          <a:prstGeom prst="rect">
            <a:avLst/>
          </a:prstGeom>
        </p:spPr>
        <p:txBody>
          <a:bodyPr anchor="t" rtlCol="false" tIns="0" lIns="0" bIns="0" rIns="0">
            <a:spAutoFit/>
          </a:bodyPr>
          <a:lstStyle/>
          <a:p>
            <a:pPr algn="l" marL="0" indent="0" lvl="0">
              <a:lnSpc>
                <a:spcPts val="9009"/>
              </a:lnSpc>
              <a:spcBef>
                <a:spcPct val="0"/>
              </a:spcBef>
            </a:pPr>
            <a:r>
              <a:rPr lang="en-US" b="true" sz="6435">
                <a:solidFill>
                  <a:srgbClr val="FFFFFF"/>
                </a:solidFill>
                <a:latin typeface="Aileron Bold"/>
                <a:ea typeface="Aileron Bold"/>
                <a:cs typeface="Aileron Bold"/>
                <a:sym typeface="Aileron Bold"/>
              </a:rPr>
              <a:t>Moves</a:t>
            </a:r>
          </a:p>
        </p:txBody>
      </p:sp>
      <p:sp>
        <p:nvSpPr>
          <p:cNvPr name="TextBox 20" id="20"/>
          <p:cNvSpPr txBox="true"/>
          <p:nvPr/>
        </p:nvSpPr>
        <p:spPr>
          <a:xfrm rot="0">
            <a:off x="11884916" y="62246"/>
            <a:ext cx="5788361" cy="1113758"/>
          </a:xfrm>
          <a:prstGeom prst="rect">
            <a:avLst/>
          </a:prstGeom>
        </p:spPr>
        <p:txBody>
          <a:bodyPr anchor="t" rtlCol="false" tIns="0" lIns="0" bIns="0" rIns="0">
            <a:spAutoFit/>
          </a:bodyPr>
          <a:lstStyle/>
          <a:p>
            <a:pPr algn="l" marL="0" indent="0" lvl="0">
              <a:lnSpc>
                <a:spcPts val="9009"/>
              </a:lnSpc>
              <a:spcBef>
                <a:spcPct val="0"/>
              </a:spcBef>
            </a:pPr>
            <a:r>
              <a:rPr lang="en-US" b="true" sz="6435">
                <a:solidFill>
                  <a:srgbClr val="FFFFFF"/>
                </a:solidFill>
                <a:latin typeface="Aileron Bold"/>
                <a:ea typeface="Aileron Bold"/>
                <a:cs typeface="Aileron Bold"/>
                <a:sym typeface="Aileron Bold"/>
              </a:rPr>
              <a:t>Macro-Level</a:t>
            </a:r>
          </a:p>
        </p:txBody>
      </p:sp>
      <p:sp>
        <p:nvSpPr>
          <p:cNvPr name="TextBox 21" id="21"/>
          <p:cNvSpPr txBox="true"/>
          <p:nvPr/>
        </p:nvSpPr>
        <p:spPr>
          <a:xfrm rot="0">
            <a:off x="13055065" y="2451687"/>
            <a:ext cx="5232935" cy="1054531"/>
          </a:xfrm>
          <a:prstGeom prst="rect">
            <a:avLst/>
          </a:prstGeom>
        </p:spPr>
        <p:txBody>
          <a:bodyPr anchor="t" rtlCol="false" tIns="0" lIns="0" bIns="0" rIns="0">
            <a:spAutoFit/>
          </a:bodyPr>
          <a:lstStyle/>
          <a:p>
            <a:pPr algn="l" marL="0" indent="0" lvl="0">
              <a:lnSpc>
                <a:spcPts val="2776"/>
              </a:lnSpc>
              <a:spcBef>
                <a:spcPct val="0"/>
              </a:spcBef>
            </a:pPr>
            <a:r>
              <a:rPr lang="en-US" sz="1983">
                <a:solidFill>
                  <a:srgbClr val="FFFFFF"/>
                </a:solidFill>
                <a:latin typeface="Roboto"/>
                <a:ea typeface="Roboto"/>
                <a:cs typeface="Roboto"/>
                <a:sym typeface="Roboto"/>
              </a:rPr>
              <a:t>System-level strategies that embed engagement-focused leadership into your library's culture and operations.</a:t>
            </a:r>
          </a:p>
        </p:txBody>
      </p:sp>
      <p:sp>
        <p:nvSpPr>
          <p:cNvPr name="TextBox 22" id="22"/>
          <p:cNvSpPr txBox="true"/>
          <p:nvPr/>
        </p:nvSpPr>
        <p:spPr>
          <a:xfrm rot="0">
            <a:off x="9745316" y="8605655"/>
            <a:ext cx="7217201" cy="47372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FFFFFF"/>
                </a:solidFill>
                <a:latin typeface="Roboto Bold"/>
                <a:ea typeface="Roboto Bold"/>
                <a:cs typeface="Roboto Bold"/>
                <a:sym typeface="Roboto Bold"/>
              </a:rPr>
              <a:t>Celebrate team impact routinely</a:t>
            </a:r>
          </a:p>
        </p:txBody>
      </p:sp>
      <p:sp>
        <p:nvSpPr>
          <p:cNvPr name="TextBox 23" id="23"/>
          <p:cNvSpPr txBox="true"/>
          <p:nvPr/>
        </p:nvSpPr>
        <p:spPr>
          <a:xfrm rot="0">
            <a:off x="9745316" y="7681267"/>
            <a:ext cx="7217201" cy="47372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FFFFFF"/>
                </a:solidFill>
                <a:latin typeface="Roboto Bold"/>
                <a:ea typeface="Roboto Bold"/>
                <a:cs typeface="Roboto Bold"/>
                <a:sym typeface="Roboto Bold"/>
              </a:rPr>
              <a:t>Build feedback loops around trust</a:t>
            </a:r>
          </a:p>
        </p:txBody>
      </p:sp>
      <p:sp>
        <p:nvSpPr>
          <p:cNvPr name="TextBox 24" id="24"/>
          <p:cNvSpPr txBox="true"/>
          <p:nvPr/>
        </p:nvSpPr>
        <p:spPr>
          <a:xfrm rot="0">
            <a:off x="9745316" y="6756880"/>
            <a:ext cx="7217201" cy="47372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FFFFFF"/>
                </a:solidFill>
                <a:latin typeface="Roboto Bold"/>
                <a:ea typeface="Roboto Bold"/>
                <a:cs typeface="Roboto Bold"/>
                <a:sym typeface="Roboto Bold"/>
              </a:rPr>
              <a:t>Train leaders in vision communication</a:t>
            </a:r>
          </a:p>
        </p:txBody>
      </p:sp>
      <p:sp>
        <p:nvSpPr>
          <p:cNvPr name="TextBox 25" id="25"/>
          <p:cNvSpPr txBox="true"/>
          <p:nvPr/>
        </p:nvSpPr>
        <p:spPr>
          <a:xfrm rot="0">
            <a:off x="9745316" y="5832492"/>
            <a:ext cx="7217201" cy="47372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FFFFFF"/>
                </a:solidFill>
                <a:latin typeface="Roboto Bold"/>
                <a:ea typeface="Roboto Bold"/>
                <a:cs typeface="Roboto Bold"/>
                <a:sym typeface="Roboto Bold"/>
              </a:rPr>
              <a:t>Hire and promote values-based leaders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5740238" y="9006964"/>
            <a:ext cx="1519062" cy="251336"/>
          </a:xfrm>
          <a:custGeom>
            <a:avLst/>
            <a:gdLst/>
            <a:ahLst/>
            <a:cxnLst/>
            <a:rect r="r" b="b" t="t" l="l"/>
            <a:pathLst>
              <a:path h="251336" w="1519062">
                <a:moveTo>
                  <a:pt x="0" y="0"/>
                </a:moveTo>
                <a:lnTo>
                  <a:pt x="1519062" y="0"/>
                </a:lnTo>
                <a:lnTo>
                  <a:pt x="1519062" y="251336"/>
                </a:lnTo>
                <a:lnTo>
                  <a:pt x="0" y="25133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9380229" y="8774113"/>
            <a:ext cx="5788361" cy="863600"/>
          </a:xfrm>
          <a:prstGeom prst="rect">
            <a:avLst/>
          </a:prstGeom>
        </p:spPr>
        <p:txBody>
          <a:bodyPr anchor="t" rtlCol="false" tIns="0" lIns="0" bIns="0" rIns="0">
            <a:spAutoFit/>
          </a:bodyPr>
          <a:lstStyle/>
          <a:p>
            <a:pPr algn="l" marL="0" indent="0" lvl="0">
              <a:lnSpc>
                <a:spcPts val="7000"/>
              </a:lnSpc>
              <a:spcBef>
                <a:spcPct val="0"/>
              </a:spcBef>
            </a:pPr>
            <a:r>
              <a:rPr lang="en-US" b="true" sz="5000">
                <a:solidFill>
                  <a:srgbClr val="000000"/>
                </a:solidFill>
                <a:latin typeface="Aileron Bold"/>
                <a:ea typeface="Aileron Bold"/>
                <a:cs typeface="Aileron Bold"/>
                <a:sym typeface="Aileron Bold"/>
              </a:rPr>
              <a:t>for Library Leaders</a:t>
            </a:r>
          </a:p>
        </p:txBody>
      </p:sp>
      <p:sp>
        <p:nvSpPr>
          <p:cNvPr name="TextBox 5" id="5"/>
          <p:cNvSpPr txBox="true"/>
          <p:nvPr/>
        </p:nvSpPr>
        <p:spPr>
          <a:xfrm rot="0">
            <a:off x="9380229" y="7765826"/>
            <a:ext cx="5788361" cy="863600"/>
          </a:xfrm>
          <a:prstGeom prst="rect">
            <a:avLst/>
          </a:prstGeom>
        </p:spPr>
        <p:txBody>
          <a:bodyPr anchor="t" rtlCol="false" tIns="0" lIns="0" bIns="0" rIns="0">
            <a:spAutoFit/>
          </a:bodyPr>
          <a:lstStyle/>
          <a:p>
            <a:pPr algn="l" marL="0" indent="0" lvl="0">
              <a:lnSpc>
                <a:spcPts val="7000"/>
              </a:lnSpc>
              <a:spcBef>
                <a:spcPct val="0"/>
              </a:spcBef>
            </a:pPr>
            <a:r>
              <a:rPr lang="en-US" b="true" sz="5000">
                <a:solidFill>
                  <a:srgbClr val="000000"/>
                </a:solidFill>
                <a:latin typeface="Aileron Bold"/>
                <a:ea typeface="Aileron Bold"/>
                <a:cs typeface="Aileron Bold"/>
                <a:sym typeface="Aileron Bold"/>
              </a:rPr>
              <a:t>What This Means</a:t>
            </a:r>
          </a:p>
        </p:txBody>
      </p:sp>
      <p:sp>
        <p:nvSpPr>
          <p:cNvPr name="TextBox 6" id="6"/>
          <p:cNvSpPr txBox="true"/>
          <p:nvPr/>
        </p:nvSpPr>
        <p:spPr>
          <a:xfrm rot="0">
            <a:off x="3547556" y="270547"/>
            <a:ext cx="12767617" cy="3876026"/>
          </a:xfrm>
          <a:prstGeom prst="rect">
            <a:avLst/>
          </a:prstGeom>
        </p:spPr>
        <p:txBody>
          <a:bodyPr anchor="t" rtlCol="false" tIns="0" lIns="0" bIns="0" rIns="0">
            <a:spAutoFit/>
          </a:bodyPr>
          <a:lstStyle/>
          <a:p>
            <a:pPr algn="l" marL="0" indent="0" lvl="0">
              <a:lnSpc>
                <a:spcPts val="7856"/>
              </a:lnSpc>
              <a:spcBef>
                <a:spcPct val="0"/>
              </a:spcBef>
            </a:pPr>
            <a:r>
              <a:rPr lang="en-US" sz="5611">
                <a:solidFill>
                  <a:srgbClr val="4B4B4B"/>
                </a:solidFill>
                <a:latin typeface="Roboto"/>
                <a:ea typeface="Roboto"/>
                <a:cs typeface="Roboto"/>
                <a:sym typeface="Roboto"/>
              </a:rPr>
              <a:t>Engagement at a distance is not just about more communication. It is about more meaningful, values-aligned, purpose-centered communication.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A6A6A6">
                <a:alpha val="100000"/>
              </a:srgbClr>
            </a:gs>
            <a:gs pos="100000">
              <a:srgbClr val="FFFFFF">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14408719" y="5588860"/>
            <a:ext cx="3433222" cy="3151698"/>
          </a:xfrm>
          <a:custGeom>
            <a:avLst/>
            <a:gdLst/>
            <a:ahLst/>
            <a:cxnLst/>
            <a:rect r="r" b="b" t="t" l="l"/>
            <a:pathLst>
              <a:path h="3151698" w="3433222">
                <a:moveTo>
                  <a:pt x="0" y="0"/>
                </a:moveTo>
                <a:lnTo>
                  <a:pt x="3433222" y="0"/>
                </a:lnTo>
                <a:lnTo>
                  <a:pt x="3433222" y="3151698"/>
                </a:lnTo>
                <a:lnTo>
                  <a:pt x="0" y="3151698"/>
                </a:lnTo>
                <a:lnTo>
                  <a:pt x="0" y="0"/>
                </a:lnTo>
                <a:close/>
              </a:path>
            </a:pathLst>
          </a:custGeom>
          <a:blipFill>
            <a:blip r:embed="rId2"/>
            <a:stretch>
              <a:fillRect l="0" t="0" r="0" b="0"/>
            </a:stretch>
          </a:blipFill>
        </p:spPr>
      </p:sp>
      <p:sp>
        <p:nvSpPr>
          <p:cNvPr name="Freeform 3" id="3"/>
          <p:cNvSpPr/>
          <p:nvPr/>
        </p:nvSpPr>
        <p:spPr>
          <a:xfrm flipH="false" flipV="false" rot="0">
            <a:off x="12135166" y="1028700"/>
            <a:ext cx="4547107" cy="4560160"/>
          </a:xfrm>
          <a:custGeom>
            <a:avLst/>
            <a:gdLst/>
            <a:ahLst/>
            <a:cxnLst/>
            <a:rect r="r" b="b" t="t" l="l"/>
            <a:pathLst>
              <a:path h="4560160" w="4547107">
                <a:moveTo>
                  <a:pt x="0" y="0"/>
                </a:moveTo>
                <a:lnTo>
                  <a:pt x="4547106" y="0"/>
                </a:lnTo>
                <a:lnTo>
                  <a:pt x="4547106" y="4560160"/>
                </a:lnTo>
                <a:lnTo>
                  <a:pt x="0" y="4560160"/>
                </a:lnTo>
                <a:lnTo>
                  <a:pt x="0" y="0"/>
                </a:lnTo>
                <a:close/>
              </a:path>
            </a:pathLst>
          </a:custGeom>
          <a:blipFill>
            <a:blip r:embed="rId3"/>
            <a:stretch>
              <a:fillRect l="0" t="0" r="0" b="0"/>
            </a:stretch>
          </a:blipFill>
        </p:spPr>
      </p:sp>
      <p:sp>
        <p:nvSpPr>
          <p:cNvPr name="Freeform 4" id="4"/>
          <p:cNvSpPr/>
          <p:nvPr/>
        </p:nvSpPr>
        <p:spPr>
          <a:xfrm flipH="false" flipV="false" rot="0">
            <a:off x="2343362" y="3898587"/>
            <a:ext cx="5560541" cy="4114800"/>
          </a:xfrm>
          <a:custGeom>
            <a:avLst/>
            <a:gdLst/>
            <a:ahLst/>
            <a:cxnLst/>
            <a:rect r="r" b="b" t="t" l="l"/>
            <a:pathLst>
              <a:path h="4114800" w="5560541">
                <a:moveTo>
                  <a:pt x="0" y="0"/>
                </a:moveTo>
                <a:lnTo>
                  <a:pt x="5560540" y="0"/>
                </a:lnTo>
                <a:lnTo>
                  <a:pt x="556054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8172425" y="2017032"/>
            <a:ext cx="3425571" cy="4114800"/>
          </a:xfrm>
          <a:custGeom>
            <a:avLst/>
            <a:gdLst/>
            <a:ahLst/>
            <a:cxnLst/>
            <a:rect r="r" b="b" t="t" l="l"/>
            <a:pathLst>
              <a:path h="4114800" w="3425571">
                <a:moveTo>
                  <a:pt x="0" y="0"/>
                </a:moveTo>
                <a:lnTo>
                  <a:pt x="3425571" y="0"/>
                </a:lnTo>
                <a:lnTo>
                  <a:pt x="342557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2343362" y="263050"/>
            <a:ext cx="4571452" cy="3045730"/>
          </a:xfrm>
          <a:custGeom>
            <a:avLst/>
            <a:gdLst/>
            <a:ahLst/>
            <a:cxnLst/>
            <a:rect r="r" b="b" t="t" l="l"/>
            <a:pathLst>
              <a:path h="3045730" w="4571452">
                <a:moveTo>
                  <a:pt x="0" y="0"/>
                </a:moveTo>
                <a:lnTo>
                  <a:pt x="4571452" y="0"/>
                </a:lnTo>
                <a:lnTo>
                  <a:pt x="4571452" y="3045730"/>
                </a:lnTo>
                <a:lnTo>
                  <a:pt x="0" y="3045730"/>
                </a:lnTo>
                <a:lnTo>
                  <a:pt x="0" y="0"/>
                </a:lnTo>
                <a:close/>
              </a:path>
            </a:pathLst>
          </a:custGeom>
          <a:blipFill>
            <a:blip r:embed="rId8"/>
            <a:stretch>
              <a:fillRect l="0" t="0" r="0" b="0"/>
            </a:stretch>
          </a:blipFill>
        </p:spPr>
      </p:sp>
      <p:grpSp>
        <p:nvGrpSpPr>
          <p:cNvPr name="Group 7" id="7"/>
          <p:cNvGrpSpPr/>
          <p:nvPr/>
        </p:nvGrpSpPr>
        <p:grpSpPr>
          <a:xfrm rot="0">
            <a:off x="2681478" y="8258335"/>
            <a:ext cx="12500714" cy="1543050"/>
            <a:chOff x="0" y="0"/>
            <a:chExt cx="3292369" cy="406400"/>
          </a:xfrm>
        </p:grpSpPr>
        <p:sp>
          <p:nvSpPr>
            <p:cNvPr name="Freeform 8" id="8"/>
            <p:cNvSpPr/>
            <p:nvPr/>
          </p:nvSpPr>
          <p:spPr>
            <a:xfrm flipH="false" flipV="false" rot="0">
              <a:off x="0" y="0"/>
              <a:ext cx="3292369" cy="406400"/>
            </a:xfrm>
            <a:custGeom>
              <a:avLst/>
              <a:gdLst/>
              <a:ahLst/>
              <a:cxnLst/>
              <a:rect r="r" b="b" t="t" l="l"/>
              <a:pathLst>
                <a:path h="406400" w="3292369">
                  <a:moveTo>
                    <a:pt x="3089169" y="0"/>
                  </a:moveTo>
                  <a:cubicBezTo>
                    <a:pt x="3201393" y="0"/>
                    <a:pt x="3292369" y="90976"/>
                    <a:pt x="3292369" y="203200"/>
                  </a:cubicBezTo>
                  <a:cubicBezTo>
                    <a:pt x="3292369" y="315424"/>
                    <a:pt x="3201393" y="406400"/>
                    <a:pt x="3089169" y="406400"/>
                  </a:cubicBezTo>
                  <a:lnTo>
                    <a:pt x="203200" y="406400"/>
                  </a:lnTo>
                  <a:cubicBezTo>
                    <a:pt x="90976" y="406400"/>
                    <a:pt x="0" y="315424"/>
                    <a:pt x="0" y="203200"/>
                  </a:cubicBezTo>
                  <a:cubicBezTo>
                    <a:pt x="0" y="90976"/>
                    <a:pt x="90976" y="0"/>
                    <a:pt x="203200" y="0"/>
                  </a:cubicBezTo>
                  <a:close/>
                </a:path>
              </a:pathLst>
            </a:custGeom>
            <a:solidFill>
              <a:srgbClr val="003A92"/>
            </a:solidFill>
          </p:spPr>
        </p:sp>
        <p:sp>
          <p:nvSpPr>
            <p:cNvPr name="TextBox 9" id="9"/>
            <p:cNvSpPr txBox="true"/>
            <p:nvPr/>
          </p:nvSpPr>
          <p:spPr>
            <a:xfrm>
              <a:off x="0" y="-57150"/>
              <a:ext cx="3292369" cy="463550"/>
            </a:xfrm>
            <a:prstGeom prst="rect">
              <a:avLst/>
            </a:prstGeom>
          </p:spPr>
          <p:txBody>
            <a:bodyPr anchor="ctr" rtlCol="false" tIns="50800" lIns="50800" bIns="50800" rIns="50800"/>
            <a:lstStyle/>
            <a:p>
              <a:pPr algn="ctr">
                <a:lnSpc>
                  <a:spcPts val="3734"/>
                </a:lnSpc>
              </a:pPr>
            </a:p>
          </p:txBody>
        </p:sp>
      </p:grpSp>
      <p:sp>
        <p:nvSpPr>
          <p:cNvPr name="TextBox 10" id="10"/>
          <p:cNvSpPr txBox="true"/>
          <p:nvPr/>
        </p:nvSpPr>
        <p:spPr>
          <a:xfrm rot="0">
            <a:off x="3088148" y="8346762"/>
            <a:ext cx="13594125" cy="1413821"/>
          </a:xfrm>
          <a:prstGeom prst="rect">
            <a:avLst/>
          </a:prstGeom>
        </p:spPr>
        <p:txBody>
          <a:bodyPr anchor="t" rtlCol="false" tIns="0" lIns="0" bIns="0" rIns="0">
            <a:spAutoFit/>
          </a:bodyPr>
          <a:lstStyle/>
          <a:p>
            <a:pPr algn="l">
              <a:lnSpc>
                <a:spcPts val="11096"/>
              </a:lnSpc>
            </a:pPr>
            <a:r>
              <a:rPr lang="en-US" sz="9648">
                <a:solidFill>
                  <a:srgbClr val="23BDC1"/>
                </a:solidFill>
                <a:latin typeface="Glacial Indifference"/>
                <a:ea typeface="Glacial Indifference"/>
                <a:cs typeface="Glacial Indifference"/>
                <a:sym typeface="Glacial Indifference"/>
              </a:rPr>
              <a:t>LEADERSHIP JOURNEY</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003A92"/>
        </a:solidFill>
      </p:bgPr>
    </p:bg>
    <p:spTree>
      <p:nvGrpSpPr>
        <p:cNvPr id="1" name=""/>
        <p:cNvGrpSpPr/>
        <p:nvPr/>
      </p:nvGrpSpPr>
      <p:grpSpPr>
        <a:xfrm>
          <a:off x="0" y="0"/>
          <a:ext cx="0" cy="0"/>
          <a:chOff x="0" y="0"/>
          <a:chExt cx="0" cy="0"/>
        </a:xfrm>
      </p:grpSpPr>
      <p:grpSp>
        <p:nvGrpSpPr>
          <p:cNvPr name="Group 2" id="2"/>
          <p:cNvGrpSpPr/>
          <p:nvPr/>
        </p:nvGrpSpPr>
        <p:grpSpPr>
          <a:xfrm rot="0">
            <a:off x="10517170" y="8493360"/>
            <a:ext cx="6445348" cy="764940"/>
            <a:chOff x="0" y="0"/>
            <a:chExt cx="3424307" cy="406400"/>
          </a:xfrm>
        </p:grpSpPr>
        <p:sp>
          <p:nvSpPr>
            <p:cNvPr name="Freeform 3" id="3"/>
            <p:cNvSpPr/>
            <p:nvPr/>
          </p:nvSpPr>
          <p:spPr>
            <a:xfrm flipH="false" flipV="false" rot="0">
              <a:off x="0" y="0"/>
              <a:ext cx="3424307" cy="406400"/>
            </a:xfrm>
            <a:custGeom>
              <a:avLst/>
              <a:gdLst/>
              <a:ahLst/>
              <a:cxnLst/>
              <a:rect r="r" b="b" t="t" l="l"/>
              <a:pathLst>
                <a:path h="406400" w="3424307">
                  <a:moveTo>
                    <a:pt x="3221107" y="0"/>
                  </a:moveTo>
                  <a:cubicBezTo>
                    <a:pt x="3333331" y="0"/>
                    <a:pt x="3424307" y="90976"/>
                    <a:pt x="3424307" y="203200"/>
                  </a:cubicBezTo>
                  <a:cubicBezTo>
                    <a:pt x="3424307" y="315424"/>
                    <a:pt x="3333331" y="406400"/>
                    <a:pt x="3221107" y="406400"/>
                  </a:cubicBezTo>
                  <a:lnTo>
                    <a:pt x="203200" y="406400"/>
                  </a:lnTo>
                  <a:cubicBezTo>
                    <a:pt x="90976" y="406400"/>
                    <a:pt x="0" y="315424"/>
                    <a:pt x="0" y="203200"/>
                  </a:cubicBezTo>
                  <a:cubicBezTo>
                    <a:pt x="0" y="90976"/>
                    <a:pt x="90976" y="0"/>
                    <a:pt x="203200" y="0"/>
                  </a:cubicBezTo>
                  <a:close/>
                </a:path>
              </a:pathLst>
            </a:custGeom>
            <a:solidFill>
              <a:srgbClr val="23BDC1"/>
            </a:solidFill>
          </p:spPr>
        </p:sp>
        <p:sp>
          <p:nvSpPr>
            <p:cNvPr name="TextBox 4" id="4"/>
            <p:cNvSpPr txBox="true"/>
            <p:nvPr/>
          </p:nvSpPr>
          <p:spPr>
            <a:xfrm>
              <a:off x="0" y="-57150"/>
              <a:ext cx="3424307" cy="463550"/>
            </a:xfrm>
            <a:prstGeom prst="rect">
              <a:avLst/>
            </a:prstGeom>
          </p:spPr>
          <p:txBody>
            <a:bodyPr anchor="ctr" rtlCol="false" tIns="50800" lIns="50800" bIns="50800" rIns="50800"/>
            <a:lstStyle/>
            <a:p>
              <a:pPr algn="l" marL="0" indent="0" lvl="0">
                <a:lnSpc>
                  <a:spcPts val="3734"/>
                </a:lnSpc>
              </a:pPr>
            </a:p>
          </p:txBody>
        </p:sp>
      </p:grpSp>
      <p:grpSp>
        <p:nvGrpSpPr>
          <p:cNvPr name="Group 5" id="5"/>
          <p:cNvGrpSpPr/>
          <p:nvPr/>
        </p:nvGrpSpPr>
        <p:grpSpPr>
          <a:xfrm rot="0">
            <a:off x="1325483" y="8493360"/>
            <a:ext cx="7818517" cy="764940"/>
            <a:chOff x="0" y="0"/>
            <a:chExt cx="4153850" cy="406400"/>
          </a:xfrm>
        </p:grpSpPr>
        <p:sp>
          <p:nvSpPr>
            <p:cNvPr name="Freeform 6" id="6"/>
            <p:cNvSpPr/>
            <p:nvPr/>
          </p:nvSpPr>
          <p:spPr>
            <a:xfrm flipH="false" flipV="false" rot="0">
              <a:off x="0" y="0"/>
              <a:ext cx="4153850" cy="406400"/>
            </a:xfrm>
            <a:custGeom>
              <a:avLst/>
              <a:gdLst/>
              <a:ahLst/>
              <a:cxnLst/>
              <a:rect r="r" b="b" t="t" l="l"/>
              <a:pathLst>
                <a:path h="406400" w="4153850">
                  <a:moveTo>
                    <a:pt x="3950650" y="0"/>
                  </a:moveTo>
                  <a:cubicBezTo>
                    <a:pt x="4062874" y="0"/>
                    <a:pt x="4153850" y="90976"/>
                    <a:pt x="4153850" y="203200"/>
                  </a:cubicBezTo>
                  <a:cubicBezTo>
                    <a:pt x="4153850" y="315424"/>
                    <a:pt x="4062874" y="406400"/>
                    <a:pt x="3950650" y="406400"/>
                  </a:cubicBezTo>
                  <a:lnTo>
                    <a:pt x="203200" y="406400"/>
                  </a:lnTo>
                  <a:cubicBezTo>
                    <a:pt x="90976" y="406400"/>
                    <a:pt x="0" y="315424"/>
                    <a:pt x="0" y="203200"/>
                  </a:cubicBezTo>
                  <a:cubicBezTo>
                    <a:pt x="0" y="90976"/>
                    <a:pt x="90976" y="0"/>
                    <a:pt x="203200" y="0"/>
                  </a:cubicBezTo>
                  <a:close/>
                </a:path>
              </a:pathLst>
            </a:custGeom>
            <a:solidFill>
              <a:srgbClr val="23BDC1"/>
            </a:solidFill>
          </p:spPr>
        </p:sp>
        <p:sp>
          <p:nvSpPr>
            <p:cNvPr name="TextBox 7" id="7"/>
            <p:cNvSpPr txBox="true"/>
            <p:nvPr/>
          </p:nvSpPr>
          <p:spPr>
            <a:xfrm>
              <a:off x="0" y="-57150"/>
              <a:ext cx="4153850" cy="463550"/>
            </a:xfrm>
            <a:prstGeom prst="rect">
              <a:avLst/>
            </a:prstGeom>
          </p:spPr>
          <p:txBody>
            <a:bodyPr anchor="ctr" rtlCol="false" tIns="50800" lIns="50800" bIns="50800" rIns="50800"/>
            <a:lstStyle/>
            <a:p>
              <a:pPr algn="l" marL="0" indent="0" lvl="0">
                <a:lnSpc>
                  <a:spcPts val="3734"/>
                </a:lnSpc>
              </a:pPr>
            </a:p>
          </p:txBody>
        </p:sp>
      </p:grpSp>
      <p:grpSp>
        <p:nvGrpSpPr>
          <p:cNvPr name="Group 8" id="8"/>
          <p:cNvGrpSpPr/>
          <p:nvPr/>
        </p:nvGrpSpPr>
        <p:grpSpPr>
          <a:xfrm rot="0">
            <a:off x="10517170" y="7521348"/>
            <a:ext cx="6445348" cy="764940"/>
            <a:chOff x="0" y="0"/>
            <a:chExt cx="3424307" cy="406400"/>
          </a:xfrm>
        </p:grpSpPr>
        <p:sp>
          <p:nvSpPr>
            <p:cNvPr name="Freeform 9" id="9"/>
            <p:cNvSpPr/>
            <p:nvPr/>
          </p:nvSpPr>
          <p:spPr>
            <a:xfrm flipH="false" flipV="false" rot="0">
              <a:off x="0" y="0"/>
              <a:ext cx="3424307" cy="406400"/>
            </a:xfrm>
            <a:custGeom>
              <a:avLst/>
              <a:gdLst/>
              <a:ahLst/>
              <a:cxnLst/>
              <a:rect r="r" b="b" t="t" l="l"/>
              <a:pathLst>
                <a:path h="406400" w="3424307">
                  <a:moveTo>
                    <a:pt x="3221107" y="0"/>
                  </a:moveTo>
                  <a:cubicBezTo>
                    <a:pt x="3333331" y="0"/>
                    <a:pt x="3424307" y="90976"/>
                    <a:pt x="3424307" y="203200"/>
                  </a:cubicBezTo>
                  <a:cubicBezTo>
                    <a:pt x="3424307" y="315424"/>
                    <a:pt x="3333331" y="406400"/>
                    <a:pt x="3221107" y="406400"/>
                  </a:cubicBezTo>
                  <a:lnTo>
                    <a:pt x="203200" y="406400"/>
                  </a:lnTo>
                  <a:cubicBezTo>
                    <a:pt x="90976" y="406400"/>
                    <a:pt x="0" y="315424"/>
                    <a:pt x="0" y="203200"/>
                  </a:cubicBezTo>
                  <a:cubicBezTo>
                    <a:pt x="0" y="90976"/>
                    <a:pt x="90976" y="0"/>
                    <a:pt x="203200" y="0"/>
                  </a:cubicBezTo>
                  <a:close/>
                </a:path>
              </a:pathLst>
            </a:custGeom>
            <a:solidFill>
              <a:srgbClr val="23BDC1"/>
            </a:solidFill>
          </p:spPr>
        </p:sp>
        <p:sp>
          <p:nvSpPr>
            <p:cNvPr name="TextBox 10" id="10"/>
            <p:cNvSpPr txBox="true"/>
            <p:nvPr/>
          </p:nvSpPr>
          <p:spPr>
            <a:xfrm>
              <a:off x="0" y="-57150"/>
              <a:ext cx="3424307" cy="463550"/>
            </a:xfrm>
            <a:prstGeom prst="rect">
              <a:avLst/>
            </a:prstGeom>
          </p:spPr>
          <p:txBody>
            <a:bodyPr anchor="ctr" rtlCol="false" tIns="50800" lIns="50800" bIns="50800" rIns="50800"/>
            <a:lstStyle/>
            <a:p>
              <a:pPr algn="l" marL="0" indent="0" lvl="0">
                <a:lnSpc>
                  <a:spcPts val="3734"/>
                </a:lnSpc>
              </a:pPr>
            </a:p>
          </p:txBody>
        </p:sp>
      </p:grpSp>
      <p:grpSp>
        <p:nvGrpSpPr>
          <p:cNvPr name="Group 11" id="11"/>
          <p:cNvGrpSpPr/>
          <p:nvPr/>
        </p:nvGrpSpPr>
        <p:grpSpPr>
          <a:xfrm rot="0">
            <a:off x="1325483" y="7521348"/>
            <a:ext cx="7818517" cy="764940"/>
            <a:chOff x="0" y="0"/>
            <a:chExt cx="4153850" cy="406400"/>
          </a:xfrm>
        </p:grpSpPr>
        <p:sp>
          <p:nvSpPr>
            <p:cNvPr name="Freeform 12" id="12"/>
            <p:cNvSpPr/>
            <p:nvPr/>
          </p:nvSpPr>
          <p:spPr>
            <a:xfrm flipH="false" flipV="false" rot="0">
              <a:off x="0" y="0"/>
              <a:ext cx="4153850" cy="406400"/>
            </a:xfrm>
            <a:custGeom>
              <a:avLst/>
              <a:gdLst/>
              <a:ahLst/>
              <a:cxnLst/>
              <a:rect r="r" b="b" t="t" l="l"/>
              <a:pathLst>
                <a:path h="406400" w="4153850">
                  <a:moveTo>
                    <a:pt x="3950650" y="0"/>
                  </a:moveTo>
                  <a:cubicBezTo>
                    <a:pt x="4062874" y="0"/>
                    <a:pt x="4153850" y="90976"/>
                    <a:pt x="4153850" y="203200"/>
                  </a:cubicBezTo>
                  <a:cubicBezTo>
                    <a:pt x="4153850" y="315424"/>
                    <a:pt x="4062874" y="406400"/>
                    <a:pt x="3950650" y="406400"/>
                  </a:cubicBezTo>
                  <a:lnTo>
                    <a:pt x="203200" y="406400"/>
                  </a:lnTo>
                  <a:cubicBezTo>
                    <a:pt x="90976" y="406400"/>
                    <a:pt x="0" y="315424"/>
                    <a:pt x="0" y="203200"/>
                  </a:cubicBezTo>
                  <a:cubicBezTo>
                    <a:pt x="0" y="90976"/>
                    <a:pt x="90976" y="0"/>
                    <a:pt x="203200" y="0"/>
                  </a:cubicBezTo>
                  <a:close/>
                </a:path>
              </a:pathLst>
            </a:custGeom>
            <a:solidFill>
              <a:srgbClr val="23BDC1"/>
            </a:solidFill>
          </p:spPr>
        </p:sp>
        <p:sp>
          <p:nvSpPr>
            <p:cNvPr name="TextBox 13" id="13"/>
            <p:cNvSpPr txBox="true"/>
            <p:nvPr/>
          </p:nvSpPr>
          <p:spPr>
            <a:xfrm>
              <a:off x="0" y="-57150"/>
              <a:ext cx="4153850" cy="463550"/>
            </a:xfrm>
            <a:prstGeom prst="rect">
              <a:avLst/>
            </a:prstGeom>
          </p:spPr>
          <p:txBody>
            <a:bodyPr anchor="ctr" rtlCol="false" tIns="50800" lIns="50800" bIns="50800" rIns="50800"/>
            <a:lstStyle/>
            <a:p>
              <a:pPr algn="l" marL="0" indent="0" lvl="0">
                <a:lnSpc>
                  <a:spcPts val="3734"/>
                </a:lnSpc>
              </a:pPr>
            </a:p>
          </p:txBody>
        </p:sp>
      </p:grpSp>
      <p:sp>
        <p:nvSpPr>
          <p:cNvPr name="Freeform 14" id="14"/>
          <p:cNvSpPr/>
          <p:nvPr/>
        </p:nvSpPr>
        <p:spPr>
          <a:xfrm flipH="false" flipV="false" rot="0">
            <a:off x="10933772" y="7748768"/>
            <a:ext cx="310099" cy="310099"/>
          </a:xfrm>
          <a:custGeom>
            <a:avLst/>
            <a:gdLst/>
            <a:ahLst/>
            <a:cxnLst/>
            <a:rect r="r" b="b" t="t" l="l"/>
            <a:pathLst>
              <a:path h="310099" w="310099">
                <a:moveTo>
                  <a:pt x="0" y="0"/>
                </a:moveTo>
                <a:lnTo>
                  <a:pt x="310098" y="0"/>
                </a:lnTo>
                <a:lnTo>
                  <a:pt x="310098" y="310099"/>
                </a:lnTo>
                <a:lnTo>
                  <a:pt x="0" y="31009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1742085" y="7748768"/>
            <a:ext cx="310099" cy="310099"/>
          </a:xfrm>
          <a:custGeom>
            <a:avLst/>
            <a:gdLst/>
            <a:ahLst/>
            <a:cxnLst/>
            <a:rect r="r" b="b" t="t" l="l"/>
            <a:pathLst>
              <a:path h="310099" w="310099">
                <a:moveTo>
                  <a:pt x="0" y="0"/>
                </a:moveTo>
                <a:lnTo>
                  <a:pt x="310098" y="0"/>
                </a:lnTo>
                <a:lnTo>
                  <a:pt x="310098" y="310099"/>
                </a:lnTo>
                <a:lnTo>
                  <a:pt x="0" y="31009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10933772" y="8720781"/>
            <a:ext cx="310099" cy="310099"/>
          </a:xfrm>
          <a:custGeom>
            <a:avLst/>
            <a:gdLst/>
            <a:ahLst/>
            <a:cxnLst/>
            <a:rect r="r" b="b" t="t" l="l"/>
            <a:pathLst>
              <a:path h="310099" w="310099">
                <a:moveTo>
                  <a:pt x="0" y="0"/>
                </a:moveTo>
                <a:lnTo>
                  <a:pt x="310098" y="0"/>
                </a:lnTo>
                <a:lnTo>
                  <a:pt x="310098" y="310098"/>
                </a:lnTo>
                <a:lnTo>
                  <a:pt x="0" y="31009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7" id="17"/>
          <p:cNvSpPr/>
          <p:nvPr/>
        </p:nvSpPr>
        <p:spPr>
          <a:xfrm flipH="false" flipV="false" rot="0">
            <a:off x="1742085" y="8720781"/>
            <a:ext cx="310099" cy="310099"/>
          </a:xfrm>
          <a:custGeom>
            <a:avLst/>
            <a:gdLst/>
            <a:ahLst/>
            <a:cxnLst/>
            <a:rect r="r" b="b" t="t" l="l"/>
            <a:pathLst>
              <a:path h="310099" w="310099">
                <a:moveTo>
                  <a:pt x="0" y="0"/>
                </a:moveTo>
                <a:lnTo>
                  <a:pt x="310098" y="0"/>
                </a:lnTo>
                <a:lnTo>
                  <a:pt x="310098" y="310098"/>
                </a:lnTo>
                <a:lnTo>
                  <a:pt x="0" y="31009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8" id="18"/>
          <p:cNvSpPr txBox="true"/>
          <p:nvPr/>
        </p:nvSpPr>
        <p:spPr>
          <a:xfrm rot="0">
            <a:off x="11535088" y="8605655"/>
            <a:ext cx="4739522" cy="47372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FFFFFF"/>
                </a:solidFill>
                <a:latin typeface="Roboto Bold"/>
                <a:ea typeface="Roboto Bold"/>
                <a:cs typeface="Roboto Bold"/>
                <a:sym typeface="Roboto Bold"/>
              </a:rPr>
              <a:t>Follower perceptions only</a:t>
            </a:r>
          </a:p>
        </p:txBody>
      </p:sp>
      <p:sp>
        <p:nvSpPr>
          <p:cNvPr name="TextBox 19" id="19"/>
          <p:cNvSpPr txBox="true"/>
          <p:nvPr/>
        </p:nvSpPr>
        <p:spPr>
          <a:xfrm rot="0">
            <a:off x="2343401" y="8605655"/>
            <a:ext cx="4739522" cy="47372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FFFFFF"/>
                </a:solidFill>
                <a:latin typeface="Roboto Bold"/>
                <a:ea typeface="Roboto Bold"/>
                <a:cs typeface="Roboto Bold"/>
                <a:sym typeface="Roboto Bold"/>
              </a:rPr>
              <a:t>Convenience sample</a:t>
            </a:r>
          </a:p>
        </p:txBody>
      </p:sp>
      <p:sp>
        <p:nvSpPr>
          <p:cNvPr name="TextBox 20" id="20"/>
          <p:cNvSpPr txBox="true"/>
          <p:nvPr/>
        </p:nvSpPr>
        <p:spPr>
          <a:xfrm rot="0">
            <a:off x="11535088" y="7633642"/>
            <a:ext cx="4739522" cy="47372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FFFFFF"/>
                </a:solidFill>
                <a:latin typeface="Roboto Bold"/>
                <a:ea typeface="Roboto Bold"/>
                <a:cs typeface="Roboto Bold"/>
                <a:sym typeface="Roboto Bold"/>
              </a:rPr>
              <a:t>Cross-sectional design</a:t>
            </a:r>
          </a:p>
        </p:txBody>
      </p:sp>
      <p:sp>
        <p:nvSpPr>
          <p:cNvPr name="TextBox 21" id="21"/>
          <p:cNvSpPr txBox="true"/>
          <p:nvPr/>
        </p:nvSpPr>
        <p:spPr>
          <a:xfrm rot="0">
            <a:off x="2343401" y="7633642"/>
            <a:ext cx="4739522" cy="47372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FFFFFF"/>
                </a:solidFill>
                <a:latin typeface="Roboto Bold"/>
                <a:ea typeface="Roboto Bold"/>
                <a:cs typeface="Roboto Bold"/>
                <a:sym typeface="Roboto Bold"/>
              </a:rPr>
              <a:t>Self-report data</a:t>
            </a:r>
          </a:p>
        </p:txBody>
      </p:sp>
      <p:sp>
        <p:nvSpPr>
          <p:cNvPr name="Freeform 22" id="22"/>
          <p:cNvSpPr/>
          <p:nvPr/>
        </p:nvSpPr>
        <p:spPr>
          <a:xfrm flipH="false" flipV="false" rot="0">
            <a:off x="7624938" y="932085"/>
            <a:ext cx="1519062" cy="251336"/>
          </a:xfrm>
          <a:custGeom>
            <a:avLst/>
            <a:gdLst/>
            <a:ahLst/>
            <a:cxnLst/>
            <a:rect r="r" b="b" t="t" l="l"/>
            <a:pathLst>
              <a:path h="251336" w="1519062">
                <a:moveTo>
                  <a:pt x="0" y="0"/>
                </a:moveTo>
                <a:lnTo>
                  <a:pt x="1519062" y="0"/>
                </a:lnTo>
                <a:lnTo>
                  <a:pt x="1519062" y="251336"/>
                </a:lnTo>
                <a:lnTo>
                  <a:pt x="0" y="25133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3" id="23"/>
          <p:cNvSpPr/>
          <p:nvPr/>
        </p:nvSpPr>
        <p:spPr>
          <a:xfrm flipH="false" flipV="false" rot="0">
            <a:off x="4178159" y="760503"/>
            <a:ext cx="9144000" cy="6103620"/>
          </a:xfrm>
          <a:custGeom>
            <a:avLst/>
            <a:gdLst/>
            <a:ahLst/>
            <a:cxnLst/>
            <a:rect r="r" b="b" t="t" l="l"/>
            <a:pathLst>
              <a:path h="6103620" w="9144000">
                <a:moveTo>
                  <a:pt x="0" y="0"/>
                </a:moveTo>
                <a:lnTo>
                  <a:pt x="9144000" y="0"/>
                </a:lnTo>
                <a:lnTo>
                  <a:pt x="9144000" y="6103620"/>
                </a:lnTo>
                <a:lnTo>
                  <a:pt x="0" y="6103620"/>
                </a:lnTo>
                <a:lnTo>
                  <a:pt x="0" y="0"/>
                </a:lnTo>
                <a:close/>
              </a:path>
            </a:pathLst>
          </a:custGeom>
          <a:blipFill>
            <a:blip r:embed="rId6"/>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1111" r="0" b="-21111"/>
            </a:stretch>
          </a:blipFill>
        </p:spPr>
      </p:sp>
      <p:grpSp>
        <p:nvGrpSpPr>
          <p:cNvPr name="Group 3" id="3"/>
          <p:cNvGrpSpPr/>
          <p:nvPr/>
        </p:nvGrpSpPr>
        <p:grpSpPr>
          <a:xfrm rot="0">
            <a:off x="8753372" y="9103251"/>
            <a:ext cx="8505928" cy="764940"/>
            <a:chOff x="0" y="0"/>
            <a:chExt cx="4519060" cy="406400"/>
          </a:xfrm>
        </p:grpSpPr>
        <p:sp>
          <p:nvSpPr>
            <p:cNvPr name="Freeform 4" id="4"/>
            <p:cNvSpPr/>
            <p:nvPr/>
          </p:nvSpPr>
          <p:spPr>
            <a:xfrm flipH="false" flipV="false" rot="0">
              <a:off x="0" y="0"/>
              <a:ext cx="4519059" cy="406400"/>
            </a:xfrm>
            <a:custGeom>
              <a:avLst/>
              <a:gdLst/>
              <a:ahLst/>
              <a:cxnLst/>
              <a:rect r="r" b="b" t="t" l="l"/>
              <a:pathLst>
                <a:path h="406400" w="4519059">
                  <a:moveTo>
                    <a:pt x="4315859" y="0"/>
                  </a:moveTo>
                  <a:cubicBezTo>
                    <a:pt x="4428084" y="0"/>
                    <a:pt x="4519059" y="90976"/>
                    <a:pt x="4519059" y="203200"/>
                  </a:cubicBezTo>
                  <a:cubicBezTo>
                    <a:pt x="4519059" y="315424"/>
                    <a:pt x="4428084" y="406400"/>
                    <a:pt x="4315859" y="406400"/>
                  </a:cubicBezTo>
                  <a:lnTo>
                    <a:pt x="203200" y="406400"/>
                  </a:lnTo>
                  <a:cubicBezTo>
                    <a:pt x="90976" y="406400"/>
                    <a:pt x="0" y="315424"/>
                    <a:pt x="0" y="203200"/>
                  </a:cubicBezTo>
                  <a:cubicBezTo>
                    <a:pt x="0" y="90976"/>
                    <a:pt x="90976" y="0"/>
                    <a:pt x="203200" y="0"/>
                  </a:cubicBezTo>
                  <a:close/>
                </a:path>
              </a:pathLst>
            </a:custGeom>
            <a:solidFill>
              <a:srgbClr val="1E5AB4"/>
            </a:solidFill>
          </p:spPr>
        </p:sp>
        <p:sp>
          <p:nvSpPr>
            <p:cNvPr name="TextBox 5" id="5"/>
            <p:cNvSpPr txBox="true"/>
            <p:nvPr/>
          </p:nvSpPr>
          <p:spPr>
            <a:xfrm>
              <a:off x="0" y="-57150"/>
              <a:ext cx="4519060" cy="463550"/>
            </a:xfrm>
            <a:prstGeom prst="rect">
              <a:avLst/>
            </a:prstGeom>
          </p:spPr>
          <p:txBody>
            <a:bodyPr anchor="ctr" rtlCol="false" tIns="50800" lIns="50800" bIns="50800" rIns="50800"/>
            <a:lstStyle/>
            <a:p>
              <a:pPr algn="l" marL="0" indent="0" lvl="0">
                <a:lnSpc>
                  <a:spcPts val="3734"/>
                </a:lnSpc>
              </a:pPr>
            </a:p>
          </p:txBody>
        </p:sp>
      </p:grpSp>
      <p:grpSp>
        <p:nvGrpSpPr>
          <p:cNvPr name="Group 6" id="6"/>
          <p:cNvGrpSpPr/>
          <p:nvPr/>
        </p:nvGrpSpPr>
        <p:grpSpPr>
          <a:xfrm rot="0">
            <a:off x="8712405" y="8289860"/>
            <a:ext cx="8235119" cy="764940"/>
            <a:chOff x="0" y="0"/>
            <a:chExt cx="4375183" cy="406400"/>
          </a:xfrm>
        </p:grpSpPr>
        <p:sp>
          <p:nvSpPr>
            <p:cNvPr name="Freeform 7" id="7"/>
            <p:cNvSpPr/>
            <p:nvPr/>
          </p:nvSpPr>
          <p:spPr>
            <a:xfrm flipH="false" flipV="false" rot="0">
              <a:off x="0" y="0"/>
              <a:ext cx="4375183" cy="406400"/>
            </a:xfrm>
            <a:custGeom>
              <a:avLst/>
              <a:gdLst/>
              <a:ahLst/>
              <a:cxnLst/>
              <a:rect r="r" b="b" t="t" l="l"/>
              <a:pathLst>
                <a:path h="406400" w="4375183">
                  <a:moveTo>
                    <a:pt x="4171983" y="0"/>
                  </a:moveTo>
                  <a:cubicBezTo>
                    <a:pt x="4284207" y="0"/>
                    <a:pt x="4375183" y="90976"/>
                    <a:pt x="4375183" y="203200"/>
                  </a:cubicBezTo>
                  <a:cubicBezTo>
                    <a:pt x="4375183" y="315424"/>
                    <a:pt x="4284207" y="406400"/>
                    <a:pt x="4171983" y="406400"/>
                  </a:cubicBezTo>
                  <a:lnTo>
                    <a:pt x="203200" y="406400"/>
                  </a:lnTo>
                  <a:cubicBezTo>
                    <a:pt x="90976" y="406400"/>
                    <a:pt x="0" y="315424"/>
                    <a:pt x="0" y="203200"/>
                  </a:cubicBezTo>
                  <a:cubicBezTo>
                    <a:pt x="0" y="90976"/>
                    <a:pt x="90976" y="0"/>
                    <a:pt x="203200" y="0"/>
                  </a:cubicBezTo>
                  <a:close/>
                </a:path>
              </a:pathLst>
            </a:custGeom>
            <a:solidFill>
              <a:srgbClr val="1E5AB4"/>
            </a:solidFill>
          </p:spPr>
        </p:sp>
        <p:sp>
          <p:nvSpPr>
            <p:cNvPr name="TextBox 8" id="8"/>
            <p:cNvSpPr txBox="true"/>
            <p:nvPr/>
          </p:nvSpPr>
          <p:spPr>
            <a:xfrm>
              <a:off x="0" y="-57150"/>
              <a:ext cx="4375183" cy="463550"/>
            </a:xfrm>
            <a:prstGeom prst="rect">
              <a:avLst/>
            </a:prstGeom>
          </p:spPr>
          <p:txBody>
            <a:bodyPr anchor="ctr" rtlCol="false" tIns="50800" lIns="50800" bIns="50800" rIns="50800"/>
            <a:lstStyle/>
            <a:p>
              <a:pPr algn="l" marL="0" indent="0" lvl="0">
                <a:lnSpc>
                  <a:spcPts val="3734"/>
                </a:lnSpc>
              </a:pPr>
            </a:p>
          </p:txBody>
        </p:sp>
      </p:grpSp>
      <p:grpSp>
        <p:nvGrpSpPr>
          <p:cNvPr name="Group 9" id="9"/>
          <p:cNvGrpSpPr/>
          <p:nvPr/>
        </p:nvGrpSpPr>
        <p:grpSpPr>
          <a:xfrm rot="0">
            <a:off x="242028" y="9258300"/>
            <a:ext cx="8235119" cy="764940"/>
            <a:chOff x="0" y="0"/>
            <a:chExt cx="4375183" cy="406400"/>
          </a:xfrm>
        </p:grpSpPr>
        <p:sp>
          <p:nvSpPr>
            <p:cNvPr name="Freeform 10" id="10"/>
            <p:cNvSpPr/>
            <p:nvPr/>
          </p:nvSpPr>
          <p:spPr>
            <a:xfrm flipH="false" flipV="false" rot="0">
              <a:off x="0" y="0"/>
              <a:ext cx="4375183" cy="406400"/>
            </a:xfrm>
            <a:custGeom>
              <a:avLst/>
              <a:gdLst/>
              <a:ahLst/>
              <a:cxnLst/>
              <a:rect r="r" b="b" t="t" l="l"/>
              <a:pathLst>
                <a:path h="406400" w="4375183">
                  <a:moveTo>
                    <a:pt x="4171983" y="0"/>
                  </a:moveTo>
                  <a:cubicBezTo>
                    <a:pt x="4284207" y="0"/>
                    <a:pt x="4375183" y="90976"/>
                    <a:pt x="4375183" y="203200"/>
                  </a:cubicBezTo>
                  <a:cubicBezTo>
                    <a:pt x="4375183" y="315424"/>
                    <a:pt x="4284207" y="406400"/>
                    <a:pt x="4171983" y="406400"/>
                  </a:cubicBezTo>
                  <a:lnTo>
                    <a:pt x="203200" y="406400"/>
                  </a:lnTo>
                  <a:cubicBezTo>
                    <a:pt x="90976" y="406400"/>
                    <a:pt x="0" y="315424"/>
                    <a:pt x="0" y="203200"/>
                  </a:cubicBezTo>
                  <a:cubicBezTo>
                    <a:pt x="0" y="90976"/>
                    <a:pt x="90976" y="0"/>
                    <a:pt x="203200" y="0"/>
                  </a:cubicBezTo>
                  <a:close/>
                </a:path>
              </a:pathLst>
            </a:custGeom>
            <a:solidFill>
              <a:srgbClr val="1E5AB4"/>
            </a:solidFill>
          </p:spPr>
        </p:sp>
        <p:sp>
          <p:nvSpPr>
            <p:cNvPr name="TextBox 11" id="11"/>
            <p:cNvSpPr txBox="true"/>
            <p:nvPr/>
          </p:nvSpPr>
          <p:spPr>
            <a:xfrm>
              <a:off x="0" y="-57150"/>
              <a:ext cx="4375183" cy="463550"/>
            </a:xfrm>
            <a:prstGeom prst="rect">
              <a:avLst/>
            </a:prstGeom>
          </p:spPr>
          <p:txBody>
            <a:bodyPr anchor="ctr" rtlCol="false" tIns="50800" lIns="50800" bIns="50800" rIns="50800"/>
            <a:lstStyle/>
            <a:p>
              <a:pPr algn="l" marL="0" indent="0" lvl="0">
                <a:lnSpc>
                  <a:spcPts val="3734"/>
                </a:lnSpc>
              </a:pPr>
            </a:p>
          </p:txBody>
        </p:sp>
      </p:grpSp>
      <p:grpSp>
        <p:nvGrpSpPr>
          <p:cNvPr name="Group 12" id="12"/>
          <p:cNvGrpSpPr/>
          <p:nvPr/>
        </p:nvGrpSpPr>
        <p:grpSpPr>
          <a:xfrm rot="0">
            <a:off x="242028" y="8338311"/>
            <a:ext cx="8235119" cy="764940"/>
            <a:chOff x="0" y="0"/>
            <a:chExt cx="4375183" cy="406400"/>
          </a:xfrm>
        </p:grpSpPr>
        <p:sp>
          <p:nvSpPr>
            <p:cNvPr name="Freeform 13" id="13"/>
            <p:cNvSpPr/>
            <p:nvPr/>
          </p:nvSpPr>
          <p:spPr>
            <a:xfrm flipH="false" flipV="false" rot="0">
              <a:off x="0" y="0"/>
              <a:ext cx="4375183" cy="406400"/>
            </a:xfrm>
            <a:custGeom>
              <a:avLst/>
              <a:gdLst/>
              <a:ahLst/>
              <a:cxnLst/>
              <a:rect r="r" b="b" t="t" l="l"/>
              <a:pathLst>
                <a:path h="406400" w="4375183">
                  <a:moveTo>
                    <a:pt x="4171983" y="0"/>
                  </a:moveTo>
                  <a:cubicBezTo>
                    <a:pt x="4284207" y="0"/>
                    <a:pt x="4375183" y="90976"/>
                    <a:pt x="4375183" y="203200"/>
                  </a:cubicBezTo>
                  <a:cubicBezTo>
                    <a:pt x="4375183" y="315424"/>
                    <a:pt x="4284207" y="406400"/>
                    <a:pt x="4171983" y="406400"/>
                  </a:cubicBezTo>
                  <a:lnTo>
                    <a:pt x="203200" y="406400"/>
                  </a:lnTo>
                  <a:cubicBezTo>
                    <a:pt x="90976" y="406400"/>
                    <a:pt x="0" y="315424"/>
                    <a:pt x="0" y="203200"/>
                  </a:cubicBezTo>
                  <a:cubicBezTo>
                    <a:pt x="0" y="90976"/>
                    <a:pt x="90976" y="0"/>
                    <a:pt x="203200" y="0"/>
                  </a:cubicBezTo>
                  <a:close/>
                </a:path>
              </a:pathLst>
            </a:custGeom>
            <a:solidFill>
              <a:srgbClr val="1E5AB4"/>
            </a:solidFill>
          </p:spPr>
        </p:sp>
        <p:sp>
          <p:nvSpPr>
            <p:cNvPr name="TextBox 14" id="14"/>
            <p:cNvSpPr txBox="true"/>
            <p:nvPr/>
          </p:nvSpPr>
          <p:spPr>
            <a:xfrm>
              <a:off x="0" y="-57150"/>
              <a:ext cx="4375183" cy="463550"/>
            </a:xfrm>
            <a:prstGeom prst="rect">
              <a:avLst/>
            </a:prstGeom>
          </p:spPr>
          <p:txBody>
            <a:bodyPr anchor="ctr" rtlCol="false" tIns="50800" lIns="50800" bIns="50800" rIns="50800"/>
            <a:lstStyle/>
            <a:p>
              <a:pPr algn="l" marL="0" indent="0" lvl="0">
                <a:lnSpc>
                  <a:spcPts val="3734"/>
                </a:lnSpc>
              </a:pPr>
            </a:p>
          </p:txBody>
        </p:sp>
      </p:grpSp>
      <p:sp>
        <p:nvSpPr>
          <p:cNvPr name="Freeform 15" id="15"/>
          <p:cNvSpPr/>
          <p:nvPr/>
        </p:nvSpPr>
        <p:spPr>
          <a:xfrm flipH="false" flipV="false" rot="0">
            <a:off x="440888" y="8549424"/>
            <a:ext cx="310099" cy="310099"/>
          </a:xfrm>
          <a:custGeom>
            <a:avLst/>
            <a:gdLst/>
            <a:ahLst/>
            <a:cxnLst/>
            <a:rect r="r" b="b" t="t" l="l"/>
            <a:pathLst>
              <a:path h="310099" w="310099">
                <a:moveTo>
                  <a:pt x="0" y="0"/>
                </a:moveTo>
                <a:lnTo>
                  <a:pt x="310099" y="0"/>
                </a:lnTo>
                <a:lnTo>
                  <a:pt x="310099" y="310099"/>
                </a:lnTo>
                <a:lnTo>
                  <a:pt x="0" y="3100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6" id="16"/>
          <p:cNvSpPr/>
          <p:nvPr/>
        </p:nvSpPr>
        <p:spPr>
          <a:xfrm flipH="false" flipV="false" rot="0">
            <a:off x="440888" y="9485721"/>
            <a:ext cx="310099" cy="310099"/>
          </a:xfrm>
          <a:custGeom>
            <a:avLst/>
            <a:gdLst/>
            <a:ahLst/>
            <a:cxnLst/>
            <a:rect r="r" b="b" t="t" l="l"/>
            <a:pathLst>
              <a:path h="310099" w="310099">
                <a:moveTo>
                  <a:pt x="0" y="0"/>
                </a:moveTo>
                <a:lnTo>
                  <a:pt x="310099" y="0"/>
                </a:lnTo>
                <a:lnTo>
                  <a:pt x="310099" y="310098"/>
                </a:lnTo>
                <a:lnTo>
                  <a:pt x="0" y="3100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7" id="17"/>
          <p:cNvSpPr/>
          <p:nvPr/>
        </p:nvSpPr>
        <p:spPr>
          <a:xfrm flipH="false" flipV="false" rot="0">
            <a:off x="9144000" y="8497148"/>
            <a:ext cx="350363" cy="350363"/>
          </a:xfrm>
          <a:custGeom>
            <a:avLst/>
            <a:gdLst/>
            <a:ahLst/>
            <a:cxnLst/>
            <a:rect r="r" b="b" t="t" l="l"/>
            <a:pathLst>
              <a:path h="350363" w="350363">
                <a:moveTo>
                  <a:pt x="0" y="0"/>
                </a:moveTo>
                <a:lnTo>
                  <a:pt x="350363" y="0"/>
                </a:lnTo>
                <a:lnTo>
                  <a:pt x="350363" y="350363"/>
                </a:lnTo>
                <a:lnTo>
                  <a:pt x="0" y="35036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8" id="18"/>
          <p:cNvSpPr/>
          <p:nvPr/>
        </p:nvSpPr>
        <p:spPr>
          <a:xfrm flipH="false" flipV="false" rot="0">
            <a:off x="9144000" y="9421433"/>
            <a:ext cx="310099" cy="310099"/>
          </a:xfrm>
          <a:custGeom>
            <a:avLst/>
            <a:gdLst/>
            <a:ahLst/>
            <a:cxnLst/>
            <a:rect r="r" b="b" t="t" l="l"/>
            <a:pathLst>
              <a:path h="310099" w="310099">
                <a:moveTo>
                  <a:pt x="0" y="0"/>
                </a:moveTo>
                <a:lnTo>
                  <a:pt x="310099" y="0"/>
                </a:lnTo>
                <a:lnTo>
                  <a:pt x="310099" y="310098"/>
                </a:lnTo>
                <a:lnTo>
                  <a:pt x="0" y="3100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9" id="19"/>
          <p:cNvSpPr txBox="true"/>
          <p:nvPr/>
        </p:nvSpPr>
        <p:spPr>
          <a:xfrm rot="0">
            <a:off x="3510688" y="230627"/>
            <a:ext cx="5788361" cy="1113758"/>
          </a:xfrm>
          <a:prstGeom prst="rect">
            <a:avLst/>
          </a:prstGeom>
        </p:spPr>
        <p:txBody>
          <a:bodyPr anchor="t" rtlCol="false" tIns="0" lIns="0" bIns="0" rIns="0">
            <a:spAutoFit/>
          </a:bodyPr>
          <a:lstStyle/>
          <a:p>
            <a:pPr algn="l" marL="0" indent="0" lvl="0">
              <a:lnSpc>
                <a:spcPts val="9009"/>
              </a:lnSpc>
              <a:spcBef>
                <a:spcPct val="0"/>
              </a:spcBef>
            </a:pPr>
            <a:r>
              <a:rPr lang="en-US" b="true" sz="6435">
                <a:solidFill>
                  <a:srgbClr val="FFFFFF"/>
                </a:solidFill>
                <a:latin typeface="Aileron Bold"/>
                <a:ea typeface="Aileron Bold"/>
                <a:cs typeface="Aileron Bold"/>
                <a:sym typeface="Aileron Bold"/>
              </a:rPr>
              <a:t>Research</a:t>
            </a:r>
          </a:p>
        </p:txBody>
      </p:sp>
      <p:sp>
        <p:nvSpPr>
          <p:cNvPr name="TextBox 20" id="20"/>
          <p:cNvSpPr txBox="true"/>
          <p:nvPr/>
        </p:nvSpPr>
        <p:spPr>
          <a:xfrm rot="0">
            <a:off x="750987" y="230627"/>
            <a:ext cx="5788361" cy="1113758"/>
          </a:xfrm>
          <a:prstGeom prst="rect">
            <a:avLst/>
          </a:prstGeom>
        </p:spPr>
        <p:txBody>
          <a:bodyPr anchor="t" rtlCol="false" tIns="0" lIns="0" bIns="0" rIns="0">
            <a:spAutoFit/>
          </a:bodyPr>
          <a:lstStyle/>
          <a:p>
            <a:pPr algn="l" marL="0" indent="0" lvl="0">
              <a:lnSpc>
                <a:spcPts val="9009"/>
              </a:lnSpc>
              <a:spcBef>
                <a:spcPct val="0"/>
              </a:spcBef>
            </a:pPr>
            <a:r>
              <a:rPr lang="en-US" b="true" sz="6435">
                <a:solidFill>
                  <a:srgbClr val="FFFFFF"/>
                </a:solidFill>
                <a:latin typeface="Aileron Bold"/>
                <a:ea typeface="Aileron Bold"/>
                <a:cs typeface="Aileron Bold"/>
                <a:sym typeface="Aileron Bold"/>
              </a:rPr>
              <a:t>Future</a:t>
            </a:r>
          </a:p>
        </p:txBody>
      </p:sp>
      <p:sp>
        <p:nvSpPr>
          <p:cNvPr name="TextBox 21" id="21"/>
          <p:cNvSpPr txBox="true"/>
          <p:nvPr/>
        </p:nvSpPr>
        <p:spPr>
          <a:xfrm rot="0">
            <a:off x="9730324" y="9299995"/>
            <a:ext cx="7217201" cy="431537"/>
          </a:xfrm>
          <a:prstGeom prst="rect">
            <a:avLst/>
          </a:prstGeom>
        </p:spPr>
        <p:txBody>
          <a:bodyPr anchor="t" rtlCol="false" tIns="0" lIns="0" bIns="0" rIns="0">
            <a:spAutoFit/>
          </a:bodyPr>
          <a:lstStyle/>
          <a:p>
            <a:pPr algn="l" marL="0" indent="0" lvl="0">
              <a:lnSpc>
                <a:spcPts val="3514"/>
              </a:lnSpc>
              <a:spcBef>
                <a:spcPct val="0"/>
              </a:spcBef>
            </a:pPr>
            <a:r>
              <a:rPr lang="en-US" b="true" sz="2510">
                <a:solidFill>
                  <a:srgbClr val="FFFFFF"/>
                </a:solidFill>
                <a:latin typeface="Roboto Bold"/>
                <a:ea typeface="Roboto Bold"/>
                <a:cs typeface="Roboto Bold"/>
                <a:sym typeface="Roboto Bold"/>
              </a:rPr>
              <a:t>Include qualitative and leader self-report methods</a:t>
            </a:r>
          </a:p>
        </p:txBody>
      </p:sp>
      <p:sp>
        <p:nvSpPr>
          <p:cNvPr name="TextBox 22" id="22"/>
          <p:cNvSpPr txBox="true"/>
          <p:nvPr/>
        </p:nvSpPr>
        <p:spPr>
          <a:xfrm rot="0">
            <a:off x="9730324" y="8460130"/>
            <a:ext cx="7217201" cy="431537"/>
          </a:xfrm>
          <a:prstGeom prst="rect">
            <a:avLst/>
          </a:prstGeom>
        </p:spPr>
        <p:txBody>
          <a:bodyPr anchor="t" rtlCol="false" tIns="0" lIns="0" bIns="0" rIns="0">
            <a:spAutoFit/>
          </a:bodyPr>
          <a:lstStyle/>
          <a:p>
            <a:pPr algn="l" marL="0" indent="0" lvl="0">
              <a:lnSpc>
                <a:spcPts val="3514"/>
              </a:lnSpc>
              <a:spcBef>
                <a:spcPct val="0"/>
              </a:spcBef>
            </a:pPr>
            <a:r>
              <a:rPr lang="en-US" b="true" sz="2510">
                <a:solidFill>
                  <a:srgbClr val="FFFFFF"/>
                </a:solidFill>
                <a:latin typeface="Roboto Bold"/>
                <a:ea typeface="Roboto Bold"/>
                <a:cs typeface="Roboto Bold"/>
                <a:sym typeface="Roboto Bold"/>
              </a:rPr>
              <a:t>Use longitudinal research designs</a:t>
            </a:r>
          </a:p>
        </p:txBody>
      </p:sp>
      <p:sp>
        <p:nvSpPr>
          <p:cNvPr name="TextBox 23" id="23"/>
          <p:cNvSpPr txBox="true"/>
          <p:nvPr/>
        </p:nvSpPr>
        <p:spPr>
          <a:xfrm rot="0">
            <a:off x="1028700" y="9364283"/>
            <a:ext cx="7217201" cy="431537"/>
          </a:xfrm>
          <a:prstGeom prst="rect">
            <a:avLst/>
          </a:prstGeom>
        </p:spPr>
        <p:txBody>
          <a:bodyPr anchor="t" rtlCol="false" tIns="0" lIns="0" bIns="0" rIns="0">
            <a:spAutoFit/>
          </a:bodyPr>
          <a:lstStyle/>
          <a:p>
            <a:pPr algn="l" marL="0" indent="0" lvl="0">
              <a:lnSpc>
                <a:spcPts val="3514"/>
              </a:lnSpc>
              <a:spcBef>
                <a:spcPct val="0"/>
              </a:spcBef>
            </a:pPr>
            <a:r>
              <a:rPr lang="en-US" b="true" sz="2510">
                <a:solidFill>
                  <a:srgbClr val="FFFFFF"/>
                </a:solidFill>
                <a:latin typeface="Roboto Bold"/>
                <a:ea typeface="Roboto Bold"/>
                <a:cs typeface="Roboto Bold"/>
                <a:sym typeface="Roboto Bold"/>
              </a:rPr>
              <a:t>Study targeted leadership interventions</a:t>
            </a:r>
          </a:p>
        </p:txBody>
      </p:sp>
      <p:sp>
        <p:nvSpPr>
          <p:cNvPr name="TextBox 24" id="24"/>
          <p:cNvSpPr txBox="true"/>
          <p:nvPr/>
        </p:nvSpPr>
        <p:spPr>
          <a:xfrm rot="0">
            <a:off x="1214922" y="8476437"/>
            <a:ext cx="7217201" cy="431537"/>
          </a:xfrm>
          <a:prstGeom prst="rect">
            <a:avLst/>
          </a:prstGeom>
        </p:spPr>
        <p:txBody>
          <a:bodyPr anchor="t" rtlCol="false" tIns="0" lIns="0" bIns="0" rIns="0">
            <a:spAutoFit/>
          </a:bodyPr>
          <a:lstStyle/>
          <a:p>
            <a:pPr algn="l" marL="0" indent="0" lvl="0">
              <a:lnSpc>
                <a:spcPts val="3514"/>
              </a:lnSpc>
              <a:spcBef>
                <a:spcPct val="0"/>
              </a:spcBef>
            </a:pPr>
            <a:r>
              <a:rPr lang="en-US" b="true" sz="2510">
                <a:solidFill>
                  <a:srgbClr val="FFFFFF"/>
                </a:solidFill>
                <a:latin typeface="Roboto Bold"/>
                <a:ea typeface="Roboto Bold"/>
                <a:cs typeface="Roboto Bold"/>
                <a:sym typeface="Roboto Bold"/>
              </a:rPr>
              <a:t>Explore leadership behaviors in digital channels</a:t>
            </a:r>
          </a:p>
        </p:txBody>
      </p:sp>
    </p:spTree>
  </p:cSld>
  <p:clrMapOvr>
    <a:masterClrMapping/>
  </p:clrMapOvr>
</p:sld>
</file>

<file path=ppt/slides/slide22.xml><?xml version="1.0" encoding="utf-8"?>
<p:sld xmlns:p="http://schemas.openxmlformats.org/presentationml/2006/main" xmlns:a="http://schemas.openxmlformats.org/drawingml/2006/main">
  <p:cSld>
    <p:bg>
      <p:bgPr>
        <a:solidFill>
          <a:srgbClr val="23BDC1"/>
        </a:solidFill>
      </p:bgPr>
    </p:bg>
    <p:spTree>
      <p:nvGrpSpPr>
        <p:cNvPr id="1" name=""/>
        <p:cNvGrpSpPr/>
        <p:nvPr/>
      </p:nvGrpSpPr>
      <p:grpSpPr>
        <a:xfrm>
          <a:off x="0" y="0"/>
          <a:ext cx="0" cy="0"/>
          <a:chOff x="0" y="0"/>
          <a:chExt cx="0" cy="0"/>
        </a:xfrm>
      </p:grpSpPr>
      <p:sp>
        <p:nvSpPr>
          <p:cNvPr name="TextBox 2" id="2"/>
          <p:cNvSpPr txBox="true"/>
          <p:nvPr/>
        </p:nvSpPr>
        <p:spPr>
          <a:xfrm rot="0">
            <a:off x="1380311" y="1271266"/>
            <a:ext cx="15527378" cy="6049019"/>
          </a:xfrm>
          <a:prstGeom prst="rect">
            <a:avLst/>
          </a:prstGeom>
        </p:spPr>
        <p:txBody>
          <a:bodyPr anchor="t" rtlCol="false" tIns="0" lIns="0" bIns="0" rIns="0">
            <a:spAutoFit/>
          </a:bodyPr>
          <a:lstStyle/>
          <a:p>
            <a:pPr algn="ctr">
              <a:lnSpc>
                <a:spcPts val="12039"/>
              </a:lnSpc>
            </a:pPr>
            <a:r>
              <a:rPr lang="en-US" sz="8599" b="true">
                <a:solidFill>
                  <a:srgbClr val="FFFFFF"/>
                </a:solidFill>
                <a:latin typeface="Aileron Bold"/>
                <a:ea typeface="Aileron Bold"/>
                <a:cs typeface="Aileron Bold"/>
                <a:sym typeface="Aileron Bold"/>
              </a:rPr>
              <a:t>Question for you:</a:t>
            </a:r>
          </a:p>
          <a:p>
            <a:pPr algn="ctr" marL="0" indent="0" lvl="0">
              <a:lnSpc>
                <a:spcPts val="12039"/>
              </a:lnSpc>
              <a:spcBef>
                <a:spcPct val="0"/>
              </a:spcBef>
            </a:pPr>
            <a:r>
              <a:rPr lang="en-US" b="true" sz="8599">
                <a:solidFill>
                  <a:srgbClr val="FFFFFF"/>
                </a:solidFill>
                <a:latin typeface="Aileron Bold"/>
                <a:ea typeface="Aileron Bold"/>
                <a:cs typeface="Aileron Bold"/>
                <a:sym typeface="Aileron Bold"/>
              </a:rPr>
              <a:t>What is one behavior you can implement in the next two weeks?</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7478146" y="2270856"/>
            <a:ext cx="8330220" cy="2051385"/>
          </a:xfrm>
          <a:prstGeom prst="rect">
            <a:avLst/>
          </a:prstGeom>
        </p:spPr>
        <p:txBody>
          <a:bodyPr anchor="t" rtlCol="false" tIns="0" lIns="0" bIns="0" rIns="0">
            <a:spAutoFit/>
          </a:bodyPr>
          <a:lstStyle/>
          <a:p>
            <a:pPr algn="ctr">
              <a:lnSpc>
                <a:spcPts val="16744"/>
              </a:lnSpc>
            </a:pPr>
            <a:r>
              <a:rPr lang="en-US" sz="11960">
                <a:solidFill>
                  <a:srgbClr val="FFFFFF"/>
                </a:solidFill>
                <a:latin typeface="Besley 1"/>
                <a:ea typeface="Besley 1"/>
                <a:cs typeface="Besley 1"/>
                <a:sym typeface="Besley 1"/>
              </a:rPr>
              <a:t>Questions?</a:t>
            </a:r>
          </a:p>
        </p:txBody>
      </p:sp>
      <p:sp>
        <p:nvSpPr>
          <p:cNvPr name="TextBox 4" id="4"/>
          <p:cNvSpPr txBox="true"/>
          <p:nvPr/>
        </p:nvSpPr>
        <p:spPr>
          <a:xfrm rot="0">
            <a:off x="1645497" y="6205321"/>
            <a:ext cx="19439275" cy="1476949"/>
          </a:xfrm>
          <a:prstGeom prst="rect">
            <a:avLst/>
          </a:prstGeom>
        </p:spPr>
        <p:txBody>
          <a:bodyPr anchor="t" rtlCol="false" tIns="0" lIns="0" bIns="0" rIns="0">
            <a:spAutoFit/>
          </a:bodyPr>
          <a:lstStyle/>
          <a:p>
            <a:pPr algn="ctr">
              <a:lnSpc>
                <a:spcPts val="6014"/>
              </a:lnSpc>
            </a:pPr>
            <a:r>
              <a:rPr lang="en-US" sz="4295">
                <a:solidFill>
                  <a:srgbClr val="000000"/>
                </a:solidFill>
                <a:latin typeface="Besley 2"/>
                <a:ea typeface="Besley 2"/>
                <a:cs typeface="Besley 2"/>
                <a:sym typeface="Besley 2"/>
              </a:rPr>
              <a:t>Happy to chat more</a:t>
            </a:r>
          </a:p>
          <a:p>
            <a:pPr algn="ctr">
              <a:lnSpc>
                <a:spcPts val="6014"/>
              </a:lnSpc>
            </a:pPr>
            <a:r>
              <a:rPr lang="en-US" sz="4295">
                <a:solidFill>
                  <a:srgbClr val="000000"/>
                </a:solidFill>
                <a:latin typeface="Besley 2"/>
                <a:ea typeface="Besley 2"/>
                <a:cs typeface="Besley 2"/>
                <a:sym typeface="Besley 2"/>
              </a:rPr>
              <a:t>aziegler@nu.edu</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62681" y="2453851"/>
            <a:ext cx="16230600" cy="7344346"/>
          </a:xfrm>
          <a:custGeom>
            <a:avLst/>
            <a:gdLst/>
            <a:ahLst/>
            <a:cxnLst/>
            <a:rect r="r" b="b" t="t" l="l"/>
            <a:pathLst>
              <a:path h="7344346" w="16230600">
                <a:moveTo>
                  <a:pt x="0" y="0"/>
                </a:moveTo>
                <a:lnTo>
                  <a:pt x="16230600" y="0"/>
                </a:lnTo>
                <a:lnTo>
                  <a:pt x="16230600" y="7344346"/>
                </a:lnTo>
                <a:lnTo>
                  <a:pt x="0" y="7344346"/>
                </a:lnTo>
                <a:lnTo>
                  <a:pt x="0" y="0"/>
                </a:lnTo>
                <a:close/>
              </a:path>
            </a:pathLst>
          </a:custGeom>
          <a:blipFill>
            <a:blip r:embed="rId2"/>
            <a:stretch>
              <a:fillRect l="0" t="0" r="0" b="0"/>
            </a:stretch>
          </a:blipFill>
        </p:spPr>
      </p:sp>
      <p:sp>
        <p:nvSpPr>
          <p:cNvPr name="Freeform 3" id="3"/>
          <p:cNvSpPr/>
          <p:nvPr/>
        </p:nvSpPr>
        <p:spPr>
          <a:xfrm flipH="false" flipV="false" rot="0">
            <a:off x="4390378" y="-317644"/>
            <a:ext cx="9507244" cy="3532560"/>
          </a:xfrm>
          <a:custGeom>
            <a:avLst/>
            <a:gdLst/>
            <a:ahLst/>
            <a:cxnLst/>
            <a:rect r="r" b="b" t="t" l="l"/>
            <a:pathLst>
              <a:path h="3532560" w="9507244">
                <a:moveTo>
                  <a:pt x="0" y="0"/>
                </a:moveTo>
                <a:lnTo>
                  <a:pt x="9507244" y="0"/>
                </a:lnTo>
                <a:lnTo>
                  <a:pt x="9507244" y="3532561"/>
                </a:lnTo>
                <a:lnTo>
                  <a:pt x="0" y="3532561"/>
                </a:lnTo>
                <a:lnTo>
                  <a:pt x="0" y="0"/>
                </a:lnTo>
                <a:close/>
              </a:path>
            </a:pathLst>
          </a:custGeom>
          <a:blipFill>
            <a:blip r:embed="rId3"/>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42652" y="-118573"/>
            <a:ext cx="10595267" cy="10405573"/>
            <a:chOff x="0" y="0"/>
            <a:chExt cx="1425782" cy="1400255"/>
          </a:xfrm>
        </p:grpSpPr>
        <p:sp>
          <p:nvSpPr>
            <p:cNvPr name="Freeform 3" id="3"/>
            <p:cNvSpPr/>
            <p:nvPr/>
          </p:nvSpPr>
          <p:spPr>
            <a:xfrm flipH="false" flipV="false" rot="0">
              <a:off x="0" y="0"/>
              <a:ext cx="1425782" cy="1400255"/>
            </a:xfrm>
            <a:custGeom>
              <a:avLst/>
              <a:gdLst/>
              <a:ahLst/>
              <a:cxnLst/>
              <a:rect r="r" b="b" t="t" l="l"/>
              <a:pathLst>
                <a:path h="1400255" w="1425782">
                  <a:moveTo>
                    <a:pt x="21921" y="0"/>
                  </a:moveTo>
                  <a:lnTo>
                    <a:pt x="1403861" y="0"/>
                  </a:lnTo>
                  <a:cubicBezTo>
                    <a:pt x="1409675" y="0"/>
                    <a:pt x="1415250" y="2310"/>
                    <a:pt x="1419361" y="6420"/>
                  </a:cubicBezTo>
                  <a:cubicBezTo>
                    <a:pt x="1423472" y="10531"/>
                    <a:pt x="1425782" y="16107"/>
                    <a:pt x="1425782" y="21921"/>
                  </a:cubicBezTo>
                  <a:lnTo>
                    <a:pt x="1425782" y="1378334"/>
                  </a:lnTo>
                  <a:cubicBezTo>
                    <a:pt x="1425782" y="1384148"/>
                    <a:pt x="1423472" y="1389724"/>
                    <a:pt x="1419361" y="1393835"/>
                  </a:cubicBezTo>
                  <a:cubicBezTo>
                    <a:pt x="1415250" y="1397946"/>
                    <a:pt x="1409675" y="1400255"/>
                    <a:pt x="1403861" y="1400255"/>
                  </a:cubicBezTo>
                  <a:lnTo>
                    <a:pt x="21921" y="1400255"/>
                  </a:lnTo>
                  <a:cubicBezTo>
                    <a:pt x="16107" y="1400255"/>
                    <a:pt x="10531" y="1397946"/>
                    <a:pt x="6420" y="1393835"/>
                  </a:cubicBezTo>
                  <a:cubicBezTo>
                    <a:pt x="2310" y="1389724"/>
                    <a:pt x="0" y="1384148"/>
                    <a:pt x="0" y="1378334"/>
                  </a:cubicBezTo>
                  <a:lnTo>
                    <a:pt x="0" y="21921"/>
                  </a:lnTo>
                  <a:cubicBezTo>
                    <a:pt x="0" y="16107"/>
                    <a:pt x="2310" y="10531"/>
                    <a:pt x="6420" y="6420"/>
                  </a:cubicBezTo>
                  <a:cubicBezTo>
                    <a:pt x="10531" y="2310"/>
                    <a:pt x="16107" y="0"/>
                    <a:pt x="21921" y="0"/>
                  </a:cubicBezTo>
                  <a:close/>
                </a:path>
              </a:pathLst>
            </a:custGeom>
            <a:blipFill>
              <a:blip r:embed="rId2"/>
              <a:stretch>
                <a:fillRect l="0" t="-911" r="0" b="-911"/>
              </a:stretch>
            </a:blipFill>
          </p:spPr>
        </p:sp>
      </p:grpSp>
      <p:sp>
        <p:nvSpPr>
          <p:cNvPr name="TextBox 4" id="4"/>
          <p:cNvSpPr txBox="true"/>
          <p:nvPr/>
        </p:nvSpPr>
        <p:spPr>
          <a:xfrm rot="0">
            <a:off x="10411838" y="1511798"/>
            <a:ext cx="6550679" cy="642139"/>
          </a:xfrm>
          <a:prstGeom prst="rect">
            <a:avLst/>
          </a:prstGeom>
        </p:spPr>
        <p:txBody>
          <a:bodyPr anchor="t" rtlCol="false" tIns="0" lIns="0" bIns="0" rIns="0">
            <a:spAutoFit/>
          </a:bodyPr>
          <a:lstStyle/>
          <a:p>
            <a:pPr algn="l" marL="0" indent="0" lvl="0">
              <a:lnSpc>
                <a:spcPts val="5234"/>
              </a:lnSpc>
              <a:spcBef>
                <a:spcPct val="0"/>
              </a:spcBef>
            </a:pPr>
            <a:r>
              <a:rPr lang="en-US" b="true" sz="3738">
                <a:solidFill>
                  <a:srgbClr val="000000"/>
                </a:solidFill>
                <a:latin typeface="Aileron Bold"/>
                <a:ea typeface="Aileron Bold"/>
                <a:cs typeface="Aileron Bold"/>
                <a:sym typeface="Aileron Bold"/>
              </a:rPr>
              <a:t>Matters Now</a:t>
            </a:r>
          </a:p>
        </p:txBody>
      </p:sp>
      <p:sp>
        <p:nvSpPr>
          <p:cNvPr name="TextBox 5" id="5"/>
          <p:cNvSpPr txBox="true"/>
          <p:nvPr/>
        </p:nvSpPr>
        <p:spPr>
          <a:xfrm rot="0">
            <a:off x="10411838" y="669531"/>
            <a:ext cx="6550679" cy="642139"/>
          </a:xfrm>
          <a:prstGeom prst="rect">
            <a:avLst/>
          </a:prstGeom>
        </p:spPr>
        <p:txBody>
          <a:bodyPr anchor="t" rtlCol="false" tIns="0" lIns="0" bIns="0" rIns="0">
            <a:spAutoFit/>
          </a:bodyPr>
          <a:lstStyle/>
          <a:p>
            <a:pPr algn="l" marL="0" indent="0" lvl="0">
              <a:lnSpc>
                <a:spcPts val="5234"/>
              </a:lnSpc>
              <a:spcBef>
                <a:spcPct val="0"/>
              </a:spcBef>
            </a:pPr>
            <a:r>
              <a:rPr lang="en-US" b="true" sz="3738">
                <a:solidFill>
                  <a:srgbClr val="000000"/>
                </a:solidFill>
                <a:latin typeface="Aileron Bold"/>
                <a:ea typeface="Aileron Bold"/>
                <a:cs typeface="Aileron Bold"/>
                <a:sym typeface="Aileron Bold"/>
              </a:rPr>
              <a:t>Why This Topic</a:t>
            </a:r>
          </a:p>
        </p:txBody>
      </p:sp>
      <p:sp>
        <p:nvSpPr>
          <p:cNvPr name="TextBox 6" id="6"/>
          <p:cNvSpPr txBox="true"/>
          <p:nvPr/>
        </p:nvSpPr>
        <p:spPr>
          <a:xfrm rot="0">
            <a:off x="9979189" y="2745094"/>
            <a:ext cx="7893846" cy="6835142"/>
          </a:xfrm>
          <a:prstGeom prst="rect">
            <a:avLst/>
          </a:prstGeom>
        </p:spPr>
        <p:txBody>
          <a:bodyPr anchor="t" rtlCol="false" tIns="0" lIns="0" bIns="0" rIns="0">
            <a:spAutoFit/>
          </a:bodyPr>
          <a:lstStyle/>
          <a:p>
            <a:pPr algn="l" marL="841995" indent="-420998" lvl="1">
              <a:lnSpc>
                <a:spcPts val="5459"/>
              </a:lnSpc>
              <a:buFont typeface="Arial"/>
              <a:buChar char="•"/>
            </a:pPr>
            <a:r>
              <a:rPr lang="en-US" sz="3899">
                <a:solidFill>
                  <a:srgbClr val="4B4B4B"/>
                </a:solidFill>
                <a:latin typeface="Roboto"/>
                <a:ea typeface="Roboto"/>
                <a:cs typeface="Roboto"/>
                <a:sym typeface="Roboto"/>
              </a:rPr>
              <a:t>Remote and hybrid work has fundamentally changed academic libraries...and how we lead them</a:t>
            </a:r>
          </a:p>
          <a:p>
            <a:pPr algn="l" marL="841995" indent="-420998" lvl="1">
              <a:lnSpc>
                <a:spcPts val="5459"/>
              </a:lnSpc>
              <a:buFont typeface="Arial"/>
              <a:buChar char="•"/>
            </a:pPr>
            <a:r>
              <a:rPr lang="en-US" sz="3899">
                <a:solidFill>
                  <a:srgbClr val="4B4B4B"/>
                </a:solidFill>
                <a:latin typeface="Roboto"/>
                <a:ea typeface="Roboto"/>
                <a:cs typeface="Roboto"/>
                <a:sym typeface="Roboto"/>
              </a:rPr>
              <a:t> Engagement, connection, and motivation are harder to maintain at a distance.</a:t>
            </a:r>
          </a:p>
          <a:p>
            <a:pPr algn="l" marL="841995" indent="-420998" lvl="1">
              <a:lnSpc>
                <a:spcPts val="5459"/>
              </a:lnSpc>
              <a:buFont typeface="Arial"/>
              <a:buChar char="•"/>
            </a:pPr>
            <a:r>
              <a:rPr lang="en-US" sz="3899">
                <a:solidFill>
                  <a:srgbClr val="4B4B4B"/>
                </a:solidFill>
                <a:latin typeface="Roboto"/>
                <a:ea typeface="Roboto"/>
                <a:cs typeface="Roboto"/>
                <a:sym typeface="Roboto"/>
              </a:rPr>
              <a:t>Which leadership strategies and practices are still effective in these environments?</a:t>
            </a:r>
          </a:p>
        </p:txBody>
      </p:sp>
    </p:spTree>
  </p:cSld>
  <p:clrMapOvr>
    <a:masterClrMapping/>
  </p:clrMapOvr>
</p:sld>
</file>

<file path=ppt/slides/slide5.xml><?xml version="1.0" encoding="utf-8"?>
<p:sld xmlns:p="http://schemas.openxmlformats.org/presentationml/2006/main" xmlns:a="http://schemas.openxmlformats.org/drawingml/2006/main">
  <p:cSld>
    <p:bg>
      <p:bgPr>
        <a:solidFill>
          <a:srgbClr val="1E5AB4"/>
        </a:solidFill>
      </p:bgPr>
    </p:bg>
    <p:spTree>
      <p:nvGrpSpPr>
        <p:cNvPr id="1" name=""/>
        <p:cNvGrpSpPr/>
        <p:nvPr/>
      </p:nvGrpSpPr>
      <p:grpSpPr>
        <a:xfrm>
          <a:off x="0" y="0"/>
          <a:ext cx="0" cy="0"/>
          <a:chOff x="0" y="0"/>
          <a:chExt cx="0" cy="0"/>
        </a:xfrm>
      </p:grpSpPr>
      <p:sp>
        <p:nvSpPr>
          <p:cNvPr name="TextBox 2" id="2"/>
          <p:cNvSpPr txBox="true"/>
          <p:nvPr/>
        </p:nvSpPr>
        <p:spPr>
          <a:xfrm rot="0">
            <a:off x="1380311" y="1271266"/>
            <a:ext cx="15527378" cy="7573019"/>
          </a:xfrm>
          <a:prstGeom prst="rect">
            <a:avLst/>
          </a:prstGeom>
        </p:spPr>
        <p:txBody>
          <a:bodyPr anchor="t" rtlCol="false" tIns="0" lIns="0" bIns="0" rIns="0">
            <a:spAutoFit/>
          </a:bodyPr>
          <a:lstStyle/>
          <a:p>
            <a:pPr algn="ctr">
              <a:lnSpc>
                <a:spcPts val="12039"/>
              </a:lnSpc>
            </a:pPr>
            <a:r>
              <a:rPr lang="en-US" sz="8599" b="true">
                <a:solidFill>
                  <a:srgbClr val="FFFFFF"/>
                </a:solidFill>
                <a:latin typeface="Aileron Bold"/>
                <a:ea typeface="Aileron Bold"/>
                <a:cs typeface="Aileron Bold"/>
                <a:sym typeface="Aileron Bold"/>
              </a:rPr>
              <a:t>Question for you:</a:t>
            </a:r>
          </a:p>
          <a:p>
            <a:pPr algn="ctr" marL="0" indent="0" lvl="0">
              <a:lnSpc>
                <a:spcPts val="12039"/>
              </a:lnSpc>
              <a:spcBef>
                <a:spcPct val="0"/>
              </a:spcBef>
            </a:pPr>
            <a:r>
              <a:rPr lang="en-US" b="true" sz="8599">
                <a:solidFill>
                  <a:srgbClr val="FFFFFF"/>
                </a:solidFill>
                <a:latin typeface="Aileron Bold"/>
                <a:ea typeface="Aileron Bold"/>
                <a:cs typeface="Aileron Bold"/>
                <a:sym typeface="Aileron Bold"/>
              </a:rPr>
              <a:t>What is your biggest challenge in managing and leading your remote and hybrid folks?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310545" y="1877491"/>
            <a:ext cx="883251" cy="883251"/>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BDC1"/>
            </a:solidFill>
          </p:spPr>
        </p:sp>
        <p:sp>
          <p:nvSpPr>
            <p:cNvPr name="TextBox 4" id="4"/>
            <p:cNvSpPr txBox="true"/>
            <p:nvPr/>
          </p:nvSpPr>
          <p:spPr>
            <a:xfrm>
              <a:off x="76200" y="19050"/>
              <a:ext cx="660400" cy="717550"/>
            </a:xfrm>
            <a:prstGeom prst="rect">
              <a:avLst/>
            </a:prstGeom>
          </p:spPr>
          <p:txBody>
            <a:bodyPr anchor="ctr" rtlCol="false" tIns="50800" lIns="50800" bIns="50800" rIns="50800"/>
            <a:lstStyle/>
            <a:p>
              <a:pPr algn="l" marL="0" indent="0" lvl="0">
                <a:lnSpc>
                  <a:spcPts val="3734"/>
                </a:lnSpc>
              </a:pPr>
            </a:p>
          </p:txBody>
        </p:sp>
      </p:grpSp>
      <p:grpSp>
        <p:nvGrpSpPr>
          <p:cNvPr name="Group 5" id="5"/>
          <p:cNvGrpSpPr/>
          <p:nvPr/>
        </p:nvGrpSpPr>
        <p:grpSpPr>
          <a:xfrm rot="0">
            <a:off x="7310545" y="3986264"/>
            <a:ext cx="883251" cy="883251"/>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BDC1"/>
            </a:solidFill>
          </p:spPr>
        </p:sp>
        <p:sp>
          <p:nvSpPr>
            <p:cNvPr name="TextBox 7" id="7"/>
            <p:cNvSpPr txBox="true"/>
            <p:nvPr/>
          </p:nvSpPr>
          <p:spPr>
            <a:xfrm>
              <a:off x="76200" y="19050"/>
              <a:ext cx="660400" cy="717550"/>
            </a:xfrm>
            <a:prstGeom prst="rect">
              <a:avLst/>
            </a:prstGeom>
          </p:spPr>
          <p:txBody>
            <a:bodyPr anchor="ctr" rtlCol="false" tIns="50800" lIns="50800" bIns="50800" rIns="50800"/>
            <a:lstStyle/>
            <a:p>
              <a:pPr algn="l" marL="0" indent="0" lvl="0">
                <a:lnSpc>
                  <a:spcPts val="3734"/>
                </a:lnSpc>
              </a:pPr>
            </a:p>
          </p:txBody>
        </p:sp>
      </p:grpSp>
      <p:grpSp>
        <p:nvGrpSpPr>
          <p:cNvPr name="Group 8" id="8"/>
          <p:cNvGrpSpPr/>
          <p:nvPr/>
        </p:nvGrpSpPr>
        <p:grpSpPr>
          <a:xfrm rot="0">
            <a:off x="7310545" y="6095037"/>
            <a:ext cx="883251" cy="883251"/>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BDC1"/>
            </a:solidFill>
          </p:spPr>
        </p:sp>
        <p:sp>
          <p:nvSpPr>
            <p:cNvPr name="TextBox 10" id="10"/>
            <p:cNvSpPr txBox="true"/>
            <p:nvPr/>
          </p:nvSpPr>
          <p:spPr>
            <a:xfrm>
              <a:off x="76200" y="19050"/>
              <a:ext cx="660400" cy="717550"/>
            </a:xfrm>
            <a:prstGeom prst="rect">
              <a:avLst/>
            </a:prstGeom>
          </p:spPr>
          <p:txBody>
            <a:bodyPr anchor="ctr" rtlCol="false" tIns="50800" lIns="50800" bIns="50800" rIns="50800"/>
            <a:lstStyle/>
            <a:p>
              <a:pPr algn="l" marL="0" indent="0" lvl="0">
                <a:lnSpc>
                  <a:spcPts val="3734"/>
                </a:lnSpc>
              </a:pPr>
            </a:p>
          </p:txBody>
        </p:sp>
      </p:grpSp>
      <p:grpSp>
        <p:nvGrpSpPr>
          <p:cNvPr name="Group 11" id="11"/>
          <p:cNvGrpSpPr/>
          <p:nvPr/>
        </p:nvGrpSpPr>
        <p:grpSpPr>
          <a:xfrm rot="0">
            <a:off x="7310545" y="8203810"/>
            <a:ext cx="883251" cy="883251"/>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BDC1"/>
            </a:solidFill>
          </p:spPr>
        </p:sp>
        <p:sp>
          <p:nvSpPr>
            <p:cNvPr name="TextBox 13" id="13"/>
            <p:cNvSpPr txBox="true"/>
            <p:nvPr/>
          </p:nvSpPr>
          <p:spPr>
            <a:xfrm>
              <a:off x="76200" y="19050"/>
              <a:ext cx="660400" cy="717550"/>
            </a:xfrm>
            <a:prstGeom prst="rect">
              <a:avLst/>
            </a:prstGeom>
          </p:spPr>
          <p:txBody>
            <a:bodyPr anchor="ctr" rtlCol="false" tIns="50800" lIns="50800" bIns="50800" rIns="50800"/>
            <a:lstStyle/>
            <a:p>
              <a:pPr algn="l" marL="0" indent="0" lvl="0">
                <a:lnSpc>
                  <a:spcPts val="3734"/>
                </a:lnSpc>
              </a:pPr>
            </a:p>
          </p:txBody>
        </p:sp>
      </p:grpSp>
      <p:grpSp>
        <p:nvGrpSpPr>
          <p:cNvPr name="Group 14" id="14"/>
          <p:cNvGrpSpPr/>
          <p:nvPr/>
        </p:nvGrpSpPr>
        <p:grpSpPr>
          <a:xfrm rot="0">
            <a:off x="-523464" y="5372956"/>
            <a:ext cx="5995683" cy="5414502"/>
            <a:chOff x="0" y="0"/>
            <a:chExt cx="1579238" cy="1426157"/>
          </a:xfrm>
        </p:grpSpPr>
        <p:sp>
          <p:nvSpPr>
            <p:cNvPr name="Freeform 15" id="15"/>
            <p:cNvSpPr/>
            <p:nvPr/>
          </p:nvSpPr>
          <p:spPr>
            <a:xfrm flipH="false" flipV="false" rot="0">
              <a:off x="0" y="0"/>
              <a:ext cx="1579238" cy="1426157"/>
            </a:xfrm>
            <a:custGeom>
              <a:avLst/>
              <a:gdLst/>
              <a:ahLst/>
              <a:cxnLst/>
              <a:rect r="r" b="b" t="t" l="l"/>
              <a:pathLst>
                <a:path h="1426157" w="1579238">
                  <a:moveTo>
                    <a:pt x="38737" y="0"/>
                  </a:moveTo>
                  <a:lnTo>
                    <a:pt x="1540501" y="0"/>
                  </a:lnTo>
                  <a:cubicBezTo>
                    <a:pt x="1550774" y="0"/>
                    <a:pt x="1560628" y="4081"/>
                    <a:pt x="1567892" y="11346"/>
                  </a:cubicBezTo>
                  <a:cubicBezTo>
                    <a:pt x="1575157" y="18611"/>
                    <a:pt x="1579238" y="28464"/>
                    <a:pt x="1579238" y="38737"/>
                  </a:cubicBezTo>
                  <a:lnTo>
                    <a:pt x="1579238" y="1387420"/>
                  </a:lnTo>
                  <a:cubicBezTo>
                    <a:pt x="1579238" y="1408814"/>
                    <a:pt x="1561895" y="1426157"/>
                    <a:pt x="1540501" y="1426157"/>
                  </a:cubicBezTo>
                  <a:lnTo>
                    <a:pt x="38737" y="1426157"/>
                  </a:lnTo>
                  <a:cubicBezTo>
                    <a:pt x="28464" y="1426157"/>
                    <a:pt x="18611" y="1422076"/>
                    <a:pt x="11346" y="1414811"/>
                  </a:cubicBezTo>
                  <a:cubicBezTo>
                    <a:pt x="4081" y="1407547"/>
                    <a:pt x="0" y="1397694"/>
                    <a:pt x="0" y="1387420"/>
                  </a:cubicBezTo>
                  <a:lnTo>
                    <a:pt x="0" y="38737"/>
                  </a:lnTo>
                  <a:cubicBezTo>
                    <a:pt x="0" y="17343"/>
                    <a:pt x="17343" y="0"/>
                    <a:pt x="38737" y="0"/>
                  </a:cubicBezTo>
                  <a:close/>
                </a:path>
              </a:pathLst>
            </a:custGeom>
            <a:blipFill>
              <a:blip r:embed="rId2"/>
              <a:stretch>
                <a:fillRect l="-17772" t="0" r="-17772" b="0"/>
              </a:stretch>
            </a:blipFill>
          </p:spPr>
        </p:sp>
      </p:grpSp>
      <p:sp>
        <p:nvSpPr>
          <p:cNvPr name="TextBox 16" id="16"/>
          <p:cNvSpPr txBox="true"/>
          <p:nvPr/>
        </p:nvSpPr>
        <p:spPr>
          <a:xfrm rot="0">
            <a:off x="357589" y="1966761"/>
            <a:ext cx="7191137" cy="2257628"/>
          </a:xfrm>
          <a:prstGeom prst="rect">
            <a:avLst/>
          </a:prstGeom>
        </p:spPr>
        <p:txBody>
          <a:bodyPr anchor="t" rtlCol="false" tIns="0" lIns="0" bIns="0" rIns="0">
            <a:spAutoFit/>
          </a:bodyPr>
          <a:lstStyle/>
          <a:p>
            <a:pPr algn="l" marL="0" indent="0" lvl="0">
              <a:lnSpc>
                <a:spcPts val="9009"/>
              </a:lnSpc>
              <a:spcBef>
                <a:spcPct val="0"/>
              </a:spcBef>
            </a:pPr>
            <a:r>
              <a:rPr lang="en-US" b="true" sz="6435">
                <a:solidFill>
                  <a:srgbClr val="000000"/>
                </a:solidFill>
                <a:latin typeface="Aileron Bold"/>
                <a:ea typeface="Aileron Bold"/>
                <a:cs typeface="Aileron Bold"/>
                <a:sym typeface="Aileron Bold"/>
              </a:rPr>
              <a:t>Exploring these questions</a:t>
            </a:r>
          </a:p>
        </p:txBody>
      </p:sp>
      <p:sp>
        <p:nvSpPr>
          <p:cNvPr name="TextBox 17" id="17"/>
          <p:cNvSpPr txBox="true"/>
          <p:nvPr/>
        </p:nvSpPr>
        <p:spPr>
          <a:xfrm rot="0">
            <a:off x="8516620" y="2070856"/>
            <a:ext cx="2676618" cy="47372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000000"/>
                </a:solidFill>
                <a:latin typeface="Roboto Bold"/>
                <a:ea typeface="Roboto Bold"/>
                <a:cs typeface="Roboto Bold"/>
                <a:sym typeface="Roboto Bold"/>
              </a:rPr>
              <a:t>What I studied</a:t>
            </a:r>
          </a:p>
        </p:txBody>
      </p:sp>
      <p:sp>
        <p:nvSpPr>
          <p:cNvPr name="TextBox 18" id="18"/>
          <p:cNvSpPr txBox="true"/>
          <p:nvPr/>
        </p:nvSpPr>
        <p:spPr>
          <a:xfrm rot="0">
            <a:off x="7387418" y="2048941"/>
            <a:ext cx="729504" cy="473725"/>
          </a:xfrm>
          <a:prstGeom prst="rect">
            <a:avLst/>
          </a:prstGeom>
        </p:spPr>
        <p:txBody>
          <a:bodyPr anchor="t" rtlCol="false" tIns="0" lIns="0" bIns="0" rIns="0">
            <a:spAutoFit/>
          </a:bodyPr>
          <a:lstStyle/>
          <a:p>
            <a:pPr algn="ctr" marL="0" indent="0" lvl="0">
              <a:lnSpc>
                <a:spcPts val="3814"/>
              </a:lnSpc>
              <a:spcBef>
                <a:spcPct val="0"/>
              </a:spcBef>
            </a:pPr>
            <a:r>
              <a:rPr lang="en-US" b="true" sz="2724">
                <a:solidFill>
                  <a:srgbClr val="000000"/>
                </a:solidFill>
                <a:latin typeface="Roboto Bold"/>
                <a:ea typeface="Roboto Bold"/>
                <a:cs typeface="Roboto Bold"/>
                <a:sym typeface="Roboto Bold"/>
              </a:rPr>
              <a:t>01</a:t>
            </a:r>
          </a:p>
        </p:txBody>
      </p:sp>
      <p:sp>
        <p:nvSpPr>
          <p:cNvPr name="TextBox 19" id="19"/>
          <p:cNvSpPr txBox="true"/>
          <p:nvPr/>
        </p:nvSpPr>
        <p:spPr>
          <a:xfrm rot="0">
            <a:off x="7387418" y="4157714"/>
            <a:ext cx="729504" cy="473725"/>
          </a:xfrm>
          <a:prstGeom prst="rect">
            <a:avLst/>
          </a:prstGeom>
        </p:spPr>
        <p:txBody>
          <a:bodyPr anchor="t" rtlCol="false" tIns="0" lIns="0" bIns="0" rIns="0">
            <a:spAutoFit/>
          </a:bodyPr>
          <a:lstStyle/>
          <a:p>
            <a:pPr algn="ctr" marL="0" indent="0" lvl="0">
              <a:lnSpc>
                <a:spcPts val="3814"/>
              </a:lnSpc>
              <a:spcBef>
                <a:spcPct val="0"/>
              </a:spcBef>
            </a:pPr>
            <a:r>
              <a:rPr lang="en-US" b="true" sz="2724">
                <a:solidFill>
                  <a:srgbClr val="000000"/>
                </a:solidFill>
                <a:latin typeface="Roboto Bold"/>
                <a:ea typeface="Roboto Bold"/>
                <a:cs typeface="Roboto Bold"/>
                <a:sym typeface="Roboto Bold"/>
              </a:rPr>
              <a:t>02</a:t>
            </a:r>
          </a:p>
        </p:txBody>
      </p:sp>
      <p:sp>
        <p:nvSpPr>
          <p:cNvPr name="TextBox 20" id="20"/>
          <p:cNvSpPr txBox="true"/>
          <p:nvPr/>
        </p:nvSpPr>
        <p:spPr>
          <a:xfrm rot="0">
            <a:off x="8516620" y="4235082"/>
            <a:ext cx="3553173" cy="47372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000000"/>
                </a:solidFill>
                <a:latin typeface="Roboto Bold"/>
                <a:ea typeface="Roboto Bold"/>
                <a:cs typeface="Roboto Bold"/>
                <a:sym typeface="Roboto Bold"/>
              </a:rPr>
              <a:t>What I found</a:t>
            </a:r>
          </a:p>
        </p:txBody>
      </p:sp>
      <p:sp>
        <p:nvSpPr>
          <p:cNvPr name="TextBox 21" id="21"/>
          <p:cNvSpPr txBox="true"/>
          <p:nvPr/>
        </p:nvSpPr>
        <p:spPr>
          <a:xfrm rot="0">
            <a:off x="8422950" y="6266463"/>
            <a:ext cx="4482016" cy="94997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000000"/>
                </a:solidFill>
                <a:latin typeface="Roboto Bold"/>
                <a:ea typeface="Roboto Bold"/>
                <a:cs typeface="Roboto Bold"/>
                <a:sym typeface="Roboto Bold"/>
              </a:rPr>
              <a:t>What it means </a:t>
            </a:r>
          </a:p>
          <a:p>
            <a:pPr algn="l" marL="0" indent="0" lvl="0">
              <a:lnSpc>
                <a:spcPts val="3814"/>
              </a:lnSpc>
              <a:spcBef>
                <a:spcPct val="0"/>
              </a:spcBef>
            </a:pPr>
            <a:r>
              <a:rPr lang="en-US" b="true" sz="2724">
                <a:solidFill>
                  <a:srgbClr val="000000"/>
                </a:solidFill>
                <a:latin typeface="Roboto Bold"/>
                <a:ea typeface="Roboto Bold"/>
                <a:cs typeface="Roboto Bold"/>
                <a:sym typeface="Roboto Bold"/>
              </a:rPr>
              <a:t>for managers</a:t>
            </a:r>
          </a:p>
        </p:txBody>
      </p:sp>
      <p:sp>
        <p:nvSpPr>
          <p:cNvPr name="TextBox 22" id="22"/>
          <p:cNvSpPr txBox="true"/>
          <p:nvPr/>
        </p:nvSpPr>
        <p:spPr>
          <a:xfrm rot="0">
            <a:off x="8516620" y="8375260"/>
            <a:ext cx="2858545" cy="47372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000000"/>
                </a:solidFill>
                <a:latin typeface="Roboto Bold"/>
                <a:ea typeface="Roboto Bold"/>
                <a:cs typeface="Roboto Bold"/>
                <a:sym typeface="Roboto Bold"/>
              </a:rPr>
              <a:t>How to apply it</a:t>
            </a:r>
          </a:p>
        </p:txBody>
      </p:sp>
      <p:sp>
        <p:nvSpPr>
          <p:cNvPr name="TextBox 23" id="23"/>
          <p:cNvSpPr txBox="true"/>
          <p:nvPr/>
        </p:nvSpPr>
        <p:spPr>
          <a:xfrm rot="0">
            <a:off x="11193239" y="1624012"/>
            <a:ext cx="6398716" cy="1410772"/>
          </a:xfrm>
          <a:prstGeom prst="rect">
            <a:avLst/>
          </a:prstGeom>
        </p:spPr>
        <p:txBody>
          <a:bodyPr anchor="t" rtlCol="false" tIns="0" lIns="0" bIns="0" rIns="0">
            <a:spAutoFit/>
          </a:bodyPr>
          <a:lstStyle/>
          <a:p>
            <a:pPr algn="l" marL="0" indent="0" lvl="0">
              <a:lnSpc>
                <a:spcPts val="3820"/>
              </a:lnSpc>
              <a:spcBef>
                <a:spcPct val="0"/>
              </a:spcBef>
            </a:pPr>
            <a:r>
              <a:rPr lang="en-US" sz="2728">
                <a:solidFill>
                  <a:srgbClr val="4B4B4B"/>
                </a:solidFill>
                <a:latin typeface="Roboto"/>
                <a:ea typeface="Roboto"/>
                <a:cs typeface="Roboto"/>
                <a:sym typeface="Roboto"/>
              </a:rPr>
              <a:t>Research design, methodology, and the questions that guided this study on remote leadership.</a:t>
            </a:r>
          </a:p>
        </p:txBody>
      </p:sp>
      <p:sp>
        <p:nvSpPr>
          <p:cNvPr name="TextBox 24" id="24"/>
          <p:cNvSpPr txBox="true"/>
          <p:nvPr/>
        </p:nvSpPr>
        <p:spPr>
          <a:xfrm rot="0">
            <a:off x="11193239" y="3620081"/>
            <a:ext cx="6398716" cy="1410772"/>
          </a:xfrm>
          <a:prstGeom prst="rect">
            <a:avLst/>
          </a:prstGeom>
        </p:spPr>
        <p:txBody>
          <a:bodyPr anchor="t" rtlCol="false" tIns="0" lIns="0" bIns="0" rIns="0">
            <a:spAutoFit/>
          </a:bodyPr>
          <a:lstStyle/>
          <a:p>
            <a:pPr algn="l" marL="0" indent="0" lvl="0">
              <a:lnSpc>
                <a:spcPts val="3820"/>
              </a:lnSpc>
              <a:spcBef>
                <a:spcPct val="0"/>
              </a:spcBef>
            </a:pPr>
            <a:r>
              <a:rPr lang="en-US" sz="2728">
                <a:solidFill>
                  <a:srgbClr val="4B4B4B"/>
                </a:solidFill>
                <a:latin typeface="Roboto"/>
                <a:ea typeface="Roboto"/>
                <a:cs typeface="Roboto"/>
                <a:sym typeface="Roboto"/>
              </a:rPr>
              <a:t>Key findings on transformational leadership behaviors and their impact on engagement.</a:t>
            </a:r>
          </a:p>
        </p:txBody>
      </p:sp>
      <p:sp>
        <p:nvSpPr>
          <p:cNvPr name="TextBox 25" id="25"/>
          <p:cNvSpPr txBox="true"/>
          <p:nvPr/>
        </p:nvSpPr>
        <p:spPr>
          <a:xfrm rot="0">
            <a:off x="11375165" y="5757830"/>
            <a:ext cx="6216789" cy="1372557"/>
          </a:xfrm>
          <a:prstGeom prst="rect">
            <a:avLst/>
          </a:prstGeom>
        </p:spPr>
        <p:txBody>
          <a:bodyPr anchor="t" rtlCol="false" tIns="0" lIns="0" bIns="0" rIns="0">
            <a:spAutoFit/>
          </a:bodyPr>
          <a:lstStyle/>
          <a:p>
            <a:pPr algn="l" marL="0" indent="0" lvl="0">
              <a:lnSpc>
                <a:spcPts val="3711"/>
              </a:lnSpc>
              <a:spcBef>
                <a:spcPct val="0"/>
              </a:spcBef>
            </a:pPr>
            <a:r>
              <a:rPr lang="en-US" sz="2651">
                <a:solidFill>
                  <a:srgbClr val="4B4B4B"/>
                </a:solidFill>
                <a:latin typeface="Roboto"/>
                <a:ea typeface="Roboto"/>
                <a:cs typeface="Roboto"/>
                <a:sym typeface="Roboto"/>
              </a:rPr>
              <a:t>Practical implications for leading remote and hybrid academic library teams effectively.</a:t>
            </a:r>
          </a:p>
        </p:txBody>
      </p:sp>
      <p:sp>
        <p:nvSpPr>
          <p:cNvPr name="TextBox 26" id="26"/>
          <p:cNvSpPr txBox="true"/>
          <p:nvPr/>
        </p:nvSpPr>
        <p:spPr>
          <a:xfrm rot="0">
            <a:off x="11375165" y="7651800"/>
            <a:ext cx="6359811" cy="1393075"/>
          </a:xfrm>
          <a:prstGeom prst="rect">
            <a:avLst/>
          </a:prstGeom>
        </p:spPr>
        <p:txBody>
          <a:bodyPr anchor="t" rtlCol="false" tIns="0" lIns="0" bIns="0" rIns="0">
            <a:spAutoFit/>
          </a:bodyPr>
          <a:lstStyle/>
          <a:p>
            <a:pPr algn="l" marL="0" indent="0" lvl="0">
              <a:lnSpc>
                <a:spcPts val="3797"/>
              </a:lnSpc>
              <a:spcBef>
                <a:spcPct val="0"/>
              </a:spcBef>
            </a:pPr>
            <a:r>
              <a:rPr lang="en-US" sz="2712">
                <a:solidFill>
                  <a:srgbClr val="4B4B4B"/>
                </a:solidFill>
                <a:latin typeface="Roboto"/>
                <a:ea typeface="Roboto"/>
                <a:cs typeface="Roboto"/>
                <a:sym typeface="Roboto"/>
              </a:rPr>
              <a:t>Concrete strategies and actionable steps to implement research-backed leadership practices.</a:t>
            </a:r>
          </a:p>
        </p:txBody>
      </p:sp>
      <p:sp>
        <p:nvSpPr>
          <p:cNvPr name="TextBox 27" id="27"/>
          <p:cNvSpPr txBox="true"/>
          <p:nvPr/>
        </p:nvSpPr>
        <p:spPr>
          <a:xfrm rot="0">
            <a:off x="7387418" y="6280384"/>
            <a:ext cx="729504" cy="473725"/>
          </a:xfrm>
          <a:prstGeom prst="rect">
            <a:avLst/>
          </a:prstGeom>
        </p:spPr>
        <p:txBody>
          <a:bodyPr anchor="t" rtlCol="false" tIns="0" lIns="0" bIns="0" rIns="0">
            <a:spAutoFit/>
          </a:bodyPr>
          <a:lstStyle/>
          <a:p>
            <a:pPr algn="ctr" marL="0" indent="0" lvl="0">
              <a:lnSpc>
                <a:spcPts val="3814"/>
              </a:lnSpc>
              <a:spcBef>
                <a:spcPct val="0"/>
              </a:spcBef>
            </a:pPr>
            <a:r>
              <a:rPr lang="en-US" b="true" sz="2724">
                <a:solidFill>
                  <a:srgbClr val="000000"/>
                </a:solidFill>
                <a:latin typeface="Roboto Bold"/>
                <a:ea typeface="Roboto Bold"/>
                <a:cs typeface="Roboto Bold"/>
                <a:sym typeface="Roboto Bold"/>
              </a:rPr>
              <a:t>03</a:t>
            </a:r>
          </a:p>
        </p:txBody>
      </p:sp>
      <p:sp>
        <p:nvSpPr>
          <p:cNvPr name="TextBox 28" id="28"/>
          <p:cNvSpPr txBox="true"/>
          <p:nvPr/>
        </p:nvSpPr>
        <p:spPr>
          <a:xfrm rot="0">
            <a:off x="7387418" y="8375260"/>
            <a:ext cx="729504" cy="473725"/>
          </a:xfrm>
          <a:prstGeom prst="rect">
            <a:avLst/>
          </a:prstGeom>
        </p:spPr>
        <p:txBody>
          <a:bodyPr anchor="t" rtlCol="false" tIns="0" lIns="0" bIns="0" rIns="0">
            <a:spAutoFit/>
          </a:bodyPr>
          <a:lstStyle/>
          <a:p>
            <a:pPr algn="ctr" marL="0" indent="0" lvl="0">
              <a:lnSpc>
                <a:spcPts val="3814"/>
              </a:lnSpc>
              <a:spcBef>
                <a:spcPct val="0"/>
              </a:spcBef>
            </a:pPr>
            <a:r>
              <a:rPr lang="en-US" b="true" sz="2724">
                <a:solidFill>
                  <a:srgbClr val="000000"/>
                </a:solidFill>
                <a:latin typeface="Roboto Bold"/>
                <a:ea typeface="Roboto Bold"/>
                <a:cs typeface="Roboto Bold"/>
                <a:sym typeface="Roboto Bold"/>
              </a:rPr>
              <a:t>04</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1E5AB4"/>
        </a:solidFill>
      </p:bgPr>
    </p:bg>
    <p:spTree>
      <p:nvGrpSpPr>
        <p:cNvPr id="1" name=""/>
        <p:cNvGrpSpPr/>
        <p:nvPr/>
      </p:nvGrpSpPr>
      <p:grpSpPr>
        <a:xfrm>
          <a:off x="0" y="0"/>
          <a:ext cx="0" cy="0"/>
          <a:chOff x="0" y="0"/>
          <a:chExt cx="0" cy="0"/>
        </a:xfrm>
      </p:grpSpPr>
      <p:grpSp>
        <p:nvGrpSpPr>
          <p:cNvPr name="Group 2" id="2"/>
          <p:cNvGrpSpPr/>
          <p:nvPr/>
        </p:nvGrpSpPr>
        <p:grpSpPr>
          <a:xfrm rot="0">
            <a:off x="8727398" y="8493360"/>
            <a:ext cx="8235119" cy="764940"/>
            <a:chOff x="0" y="0"/>
            <a:chExt cx="4375183" cy="406400"/>
          </a:xfrm>
        </p:grpSpPr>
        <p:sp>
          <p:nvSpPr>
            <p:cNvPr name="Freeform 3" id="3"/>
            <p:cNvSpPr/>
            <p:nvPr/>
          </p:nvSpPr>
          <p:spPr>
            <a:xfrm flipH="false" flipV="false" rot="0">
              <a:off x="0" y="0"/>
              <a:ext cx="4375183" cy="406400"/>
            </a:xfrm>
            <a:custGeom>
              <a:avLst/>
              <a:gdLst/>
              <a:ahLst/>
              <a:cxnLst/>
              <a:rect r="r" b="b" t="t" l="l"/>
              <a:pathLst>
                <a:path h="406400" w="4375183">
                  <a:moveTo>
                    <a:pt x="4171983" y="0"/>
                  </a:moveTo>
                  <a:cubicBezTo>
                    <a:pt x="4284207" y="0"/>
                    <a:pt x="4375183" y="90976"/>
                    <a:pt x="4375183" y="203200"/>
                  </a:cubicBezTo>
                  <a:cubicBezTo>
                    <a:pt x="4375183" y="315424"/>
                    <a:pt x="4284207" y="406400"/>
                    <a:pt x="4171983" y="406400"/>
                  </a:cubicBezTo>
                  <a:lnTo>
                    <a:pt x="203200" y="406400"/>
                  </a:lnTo>
                  <a:cubicBezTo>
                    <a:pt x="90976" y="406400"/>
                    <a:pt x="0" y="315424"/>
                    <a:pt x="0" y="203200"/>
                  </a:cubicBezTo>
                  <a:cubicBezTo>
                    <a:pt x="0" y="90976"/>
                    <a:pt x="90976" y="0"/>
                    <a:pt x="203200" y="0"/>
                  </a:cubicBezTo>
                  <a:close/>
                </a:path>
              </a:pathLst>
            </a:custGeom>
            <a:solidFill>
              <a:srgbClr val="003A92"/>
            </a:solidFill>
          </p:spPr>
        </p:sp>
        <p:sp>
          <p:nvSpPr>
            <p:cNvPr name="TextBox 4" id="4"/>
            <p:cNvSpPr txBox="true"/>
            <p:nvPr/>
          </p:nvSpPr>
          <p:spPr>
            <a:xfrm>
              <a:off x="0" y="-57150"/>
              <a:ext cx="4375183" cy="463550"/>
            </a:xfrm>
            <a:prstGeom prst="rect">
              <a:avLst/>
            </a:prstGeom>
          </p:spPr>
          <p:txBody>
            <a:bodyPr anchor="ctr" rtlCol="false" tIns="50800" lIns="50800" bIns="50800" rIns="50800"/>
            <a:lstStyle/>
            <a:p>
              <a:pPr algn="l" marL="0" indent="0" lvl="0">
                <a:lnSpc>
                  <a:spcPts val="3734"/>
                </a:lnSpc>
              </a:pPr>
            </a:p>
          </p:txBody>
        </p:sp>
      </p:grpSp>
      <p:grpSp>
        <p:nvGrpSpPr>
          <p:cNvPr name="Group 5" id="5"/>
          <p:cNvGrpSpPr/>
          <p:nvPr/>
        </p:nvGrpSpPr>
        <p:grpSpPr>
          <a:xfrm rot="0">
            <a:off x="8727398" y="7568973"/>
            <a:ext cx="8235119" cy="764940"/>
            <a:chOff x="0" y="0"/>
            <a:chExt cx="4375183" cy="406400"/>
          </a:xfrm>
        </p:grpSpPr>
        <p:sp>
          <p:nvSpPr>
            <p:cNvPr name="Freeform 6" id="6"/>
            <p:cNvSpPr/>
            <p:nvPr/>
          </p:nvSpPr>
          <p:spPr>
            <a:xfrm flipH="false" flipV="false" rot="0">
              <a:off x="0" y="0"/>
              <a:ext cx="4375183" cy="406400"/>
            </a:xfrm>
            <a:custGeom>
              <a:avLst/>
              <a:gdLst/>
              <a:ahLst/>
              <a:cxnLst/>
              <a:rect r="r" b="b" t="t" l="l"/>
              <a:pathLst>
                <a:path h="406400" w="4375183">
                  <a:moveTo>
                    <a:pt x="4171983" y="0"/>
                  </a:moveTo>
                  <a:cubicBezTo>
                    <a:pt x="4284207" y="0"/>
                    <a:pt x="4375183" y="90976"/>
                    <a:pt x="4375183" y="203200"/>
                  </a:cubicBezTo>
                  <a:cubicBezTo>
                    <a:pt x="4375183" y="315424"/>
                    <a:pt x="4284207" y="406400"/>
                    <a:pt x="4171983" y="406400"/>
                  </a:cubicBezTo>
                  <a:lnTo>
                    <a:pt x="203200" y="406400"/>
                  </a:lnTo>
                  <a:cubicBezTo>
                    <a:pt x="90976" y="406400"/>
                    <a:pt x="0" y="315424"/>
                    <a:pt x="0" y="203200"/>
                  </a:cubicBezTo>
                  <a:cubicBezTo>
                    <a:pt x="0" y="90976"/>
                    <a:pt x="90976" y="0"/>
                    <a:pt x="203200" y="0"/>
                  </a:cubicBezTo>
                  <a:close/>
                </a:path>
              </a:pathLst>
            </a:custGeom>
            <a:solidFill>
              <a:srgbClr val="003A92"/>
            </a:solidFill>
          </p:spPr>
        </p:sp>
        <p:sp>
          <p:nvSpPr>
            <p:cNvPr name="TextBox 7" id="7"/>
            <p:cNvSpPr txBox="true"/>
            <p:nvPr/>
          </p:nvSpPr>
          <p:spPr>
            <a:xfrm>
              <a:off x="0" y="-57150"/>
              <a:ext cx="4375183" cy="463550"/>
            </a:xfrm>
            <a:prstGeom prst="rect">
              <a:avLst/>
            </a:prstGeom>
          </p:spPr>
          <p:txBody>
            <a:bodyPr anchor="ctr" rtlCol="false" tIns="50800" lIns="50800" bIns="50800" rIns="50800"/>
            <a:lstStyle/>
            <a:p>
              <a:pPr algn="l" marL="0" indent="0" lvl="0">
                <a:lnSpc>
                  <a:spcPts val="3734"/>
                </a:lnSpc>
              </a:pPr>
            </a:p>
          </p:txBody>
        </p:sp>
      </p:grpSp>
      <p:grpSp>
        <p:nvGrpSpPr>
          <p:cNvPr name="Group 8" id="8"/>
          <p:cNvGrpSpPr/>
          <p:nvPr/>
        </p:nvGrpSpPr>
        <p:grpSpPr>
          <a:xfrm rot="0">
            <a:off x="8727398" y="6644585"/>
            <a:ext cx="8235119" cy="764940"/>
            <a:chOff x="0" y="0"/>
            <a:chExt cx="4375183" cy="406400"/>
          </a:xfrm>
        </p:grpSpPr>
        <p:sp>
          <p:nvSpPr>
            <p:cNvPr name="Freeform 9" id="9"/>
            <p:cNvSpPr/>
            <p:nvPr/>
          </p:nvSpPr>
          <p:spPr>
            <a:xfrm flipH="false" flipV="false" rot="0">
              <a:off x="0" y="0"/>
              <a:ext cx="4375183" cy="406400"/>
            </a:xfrm>
            <a:custGeom>
              <a:avLst/>
              <a:gdLst/>
              <a:ahLst/>
              <a:cxnLst/>
              <a:rect r="r" b="b" t="t" l="l"/>
              <a:pathLst>
                <a:path h="406400" w="4375183">
                  <a:moveTo>
                    <a:pt x="4171983" y="0"/>
                  </a:moveTo>
                  <a:cubicBezTo>
                    <a:pt x="4284207" y="0"/>
                    <a:pt x="4375183" y="90976"/>
                    <a:pt x="4375183" y="203200"/>
                  </a:cubicBezTo>
                  <a:cubicBezTo>
                    <a:pt x="4375183" y="315424"/>
                    <a:pt x="4284207" y="406400"/>
                    <a:pt x="4171983" y="406400"/>
                  </a:cubicBezTo>
                  <a:lnTo>
                    <a:pt x="203200" y="406400"/>
                  </a:lnTo>
                  <a:cubicBezTo>
                    <a:pt x="90976" y="406400"/>
                    <a:pt x="0" y="315424"/>
                    <a:pt x="0" y="203200"/>
                  </a:cubicBezTo>
                  <a:cubicBezTo>
                    <a:pt x="0" y="90976"/>
                    <a:pt x="90976" y="0"/>
                    <a:pt x="203200" y="0"/>
                  </a:cubicBezTo>
                  <a:close/>
                </a:path>
              </a:pathLst>
            </a:custGeom>
            <a:solidFill>
              <a:srgbClr val="003A92"/>
            </a:solidFill>
          </p:spPr>
        </p:sp>
        <p:sp>
          <p:nvSpPr>
            <p:cNvPr name="TextBox 10" id="10"/>
            <p:cNvSpPr txBox="true"/>
            <p:nvPr/>
          </p:nvSpPr>
          <p:spPr>
            <a:xfrm>
              <a:off x="0" y="-57150"/>
              <a:ext cx="4375183" cy="463550"/>
            </a:xfrm>
            <a:prstGeom prst="rect">
              <a:avLst/>
            </a:prstGeom>
          </p:spPr>
          <p:txBody>
            <a:bodyPr anchor="ctr" rtlCol="false" tIns="50800" lIns="50800" bIns="50800" rIns="50800"/>
            <a:lstStyle/>
            <a:p>
              <a:pPr algn="l" marL="0" indent="0" lvl="0">
                <a:lnSpc>
                  <a:spcPts val="3734"/>
                </a:lnSpc>
              </a:pPr>
            </a:p>
          </p:txBody>
        </p:sp>
      </p:grpSp>
      <p:grpSp>
        <p:nvGrpSpPr>
          <p:cNvPr name="Group 11" id="11"/>
          <p:cNvGrpSpPr/>
          <p:nvPr/>
        </p:nvGrpSpPr>
        <p:grpSpPr>
          <a:xfrm rot="0">
            <a:off x="8727398" y="5720197"/>
            <a:ext cx="8235119" cy="764940"/>
            <a:chOff x="0" y="0"/>
            <a:chExt cx="4375183" cy="406400"/>
          </a:xfrm>
        </p:grpSpPr>
        <p:sp>
          <p:nvSpPr>
            <p:cNvPr name="Freeform 12" id="12"/>
            <p:cNvSpPr/>
            <p:nvPr/>
          </p:nvSpPr>
          <p:spPr>
            <a:xfrm flipH="false" flipV="false" rot="0">
              <a:off x="0" y="0"/>
              <a:ext cx="4375183" cy="406400"/>
            </a:xfrm>
            <a:custGeom>
              <a:avLst/>
              <a:gdLst/>
              <a:ahLst/>
              <a:cxnLst/>
              <a:rect r="r" b="b" t="t" l="l"/>
              <a:pathLst>
                <a:path h="406400" w="4375183">
                  <a:moveTo>
                    <a:pt x="4171983" y="0"/>
                  </a:moveTo>
                  <a:cubicBezTo>
                    <a:pt x="4284207" y="0"/>
                    <a:pt x="4375183" y="90976"/>
                    <a:pt x="4375183" y="203200"/>
                  </a:cubicBezTo>
                  <a:cubicBezTo>
                    <a:pt x="4375183" y="315424"/>
                    <a:pt x="4284207" y="406400"/>
                    <a:pt x="4171983" y="406400"/>
                  </a:cubicBezTo>
                  <a:lnTo>
                    <a:pt x="203200" y="406400"/>
                  </a:lnTo>
                  <a:cubicBezTo>
                    <a:pt x="90976" y="406400"/>
                    <a:pt x="0" y="315424"/>
                    <a:pt x="0" y="203200"/>
                  </a:cubicBezTo>
                  <a:cubicBezTo>
                    <a:pt x="0" y="90976"/>
                    <a:pt x="90976" y="0"/>
                    <a:pt x="203200" y="0"/>
                  </a:cubicBezTo>
                  <a:close/>
                </a:path>
              </a:pathLst>
            </a:custGeom>
            <a:solidFill>
              <a:srgbClr val="003A92"/>
            </a:solidFill>
          </p:spPr>
        </p:sp>
        <p:sp>
          <p:nvSpPr>
            <p:cNvPr name="TextBox 13" id="13"/>
            <p:cNvSpPr txBox="true"/>
            <p:nvPr/>
          </p:nvSpPr>
          <p:spPr>
            <a:xfrm>
              <a:off x="0" y="-57150"/>
              <a:ext cx="4375183" cy="463550"/>
            </a:xfrm>
            <a:prstGeom prst="rect">
              <a:avLst/>
            </a:prstGeom>
          </p:spPr>
          <p:txBody>
            <a:bodyPr anchor="ctr" rtlCol="false" tIns="50800" lIns="50800" bIns="50800" rIns="50800"/>
            <a:lstStyle/>
            <a:p>
              <a:pPr algn="l" marL="0" indent="0" lvl="0">
                <a:lnSpc>
                  <a:spcPts val="3734"/>
                </a:lnSpc>
              </a:pPr>
            </a:p>
          </p:txBody>
        </p:sp>
      </p:grpSp>
      <p:grpSp>
        <p:nvGrpSpPr>
          <p:cNvPr name="Group 14" id="14"/>
          <p:cNvGrpSpPr/>
          <p:nvPr/>
        </p:nvGrpSpPr>
        <p:grpSpPr>
          <a:xfrm rot="0">
            <a:off x="-680351" y="-1991356"/>
            <a:ext cx="19380127" cy="7101953"/>
            <a:chOff x="0" y="0"/>
            <a:chExt cx="1563986" cy="573131"/>
          </a:xfrm>
        </p:grpSpPr>
        <p:sp>
          <p:nvSpPr>
            <p:cNvPr name="Freeform 15" id="15"/>
            <p:cNvSpPr/>
            <p:nvPr/>
          </p:nvSpPr>
          <p:spPr>
            <a:xfrm flipH="false" flipV="false" rot="0">
              <a:off x="0" y="0"/>
              <a:ext cx="1563986" cy="573131"/>
            </a:xfrm>
            <a:custGeom>
              <a:avLst/>
              <a:gdLst/>
              <a:ahLst/>
              <a:cxnLst/>
              <a:rect r="r" b="b" t="t" l="l"/>
              <a:pathLst>
                <a:path h="573131" w="1563986">
                  <a:moveTo>
                    <a:pt x="11984" y="0"/>
                  </a:moveTo>
                  <a:lnTo>
                    <a:pt x="1552002" y="0"/>
                  </a:lnTo>
                  <a:cubicBezTo>
                    <a:pt x="1555180" y="0"/>
                    <a:pt x="1558228" y="1263"/>
                    <a:pt x="1560476" y="3510"/>
                  </a:cubicBezTo>
                  <a:cubicBezTo>
                    <a:pt x="1562723" y="5758"/>
                    <a:pt x="1563986" y="8806"/>
                    <a:pt x="1563986" y="11984"/>
                  </a:cubicBezTo>
                  <a:lnTo>
                    <a:pt x="1563986" y="561147"/>
                  </a:lnTo>
                  <a:cubicBezTo>
                    <a:pt x="1563986" y="567766"/>
                    <a:pt x="1558620" y="573131"/>
                    <a:pt x="1552002" y="573131"/>
                  </a:cubicBezTo>
                  <a:lnTo>
                    <a:pt x="11984" y="573131"/>
                  </a:lnTo>
                  <a:cubicBezTo>
                    <a:pt x="5366" y="573131"/>
                    <a:pt x="0" y="567766"/>
                    <a:pt x="0" y="561147"/>
                  </a:cubicBezTo>
                  <a:lnTo>
                    <a:pt x="0" y="11984"/>
                  </a:lnTo>
                  <a:cubicBezTo>
                    <a:pt x="0" y="5366"/>
                    <a:pt x="5366" y="0"/>
                    <a:pt x="11984" y="0"/>
                  </a:cubicBezTo>
                  <a:close/>
                </a:path>
              </a:pathLst>
            </a:custGeom>
            <a:blipFill>
              <a:blip r:embed="rId2"/>
              <a:stretch>
                <a:fillRect l="0" t="-40734" r="0" b="-40734"/>
              </a:stretch>
            </a:blipFill>
          </p:spPr>
        </p:sp>
      </p:grpSp>
      <p:sp>
        <p:nvSpPr>
          <p:cNvPr name="Freeform 16" id="16"/>
          <p:cNvSpPr/>
          <p:nvPr/>
        </p:nvSpPr>
        <p:spPr>
          <a:xfrm flipH="false" flipV="false" rot="0">
            <a:off x="9144000" y="5947618"/>
            <a:ext cx="310099" cy="310099"/>
          </a:xfrm>
          <a:custGeom>
            <a:avLst/>
            <a:gdLst/>
            <a:ahLst/>
            <a:cxnLst/>
            <a:rect r="r" b="b" t="t" l="l"/>
            <a:pathLst>
              <a:path h="310099" w="310099">
                <a:moveTo>
                  <a:pt x="0" y="0"/>
                </a:moveTo>
                <a:lnTo>
                  <a:pt x="310099" y="0"/>
                </a:lnTo>
                <a:lnTo>
                  <a:pt x="310099" y="310099"/>
                </a:lnTo>
                <a:lnTo>
                  <a:pt x="0" y="3100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7" id="17"/>
          <p:cNvSpPr/>
          <p:nvPr/>
        </p:nvSpPr>
        <p:spPr>
          <a:xfrm flipH="false" flipV="false" rot="0">
            <a:off x="9144000" y="6872006"/>
            <a:ext cx="310099" cy="310099"/>
          </a:xfrm>
          <a:custGeom>
            <a:avLst/>
            <a:gdLst/>
            <a:ahLst/>
            <a:cxnLst/>
            <a:rect r="r" b="b" t="t" l="l"/>
            <a:pathLst>
              <a:path h="310099" w="310099">
                <a:moveTo>
                  <a:pt x="0" y="0"/>
                </a:moveTo>
                <a:lnTo>
                  <a:pt x="310099" y="0"/>
                </a:lnTo>
                <a:lnTo>
                  <a:pt x="310099" y="310098"/>
                </a:lnTo>
                <a:lnTo>
                  <a:pt x="0" y="3100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8" id="18"/>
          <p:cNvSpPr/>
          <p:nvPr/>
        </p:nvSpPr>
        <p:spPr>
          <a:xfrm flipH="false" flipV="false" rot="0">
            <a:off x="9144000" y="7796393"/>
            <a:ext cx="310099" cy="310099"/>
          </a:xfrm>
          <a:custGeom>
            <a:avLst/>
            <a:gdLst/>
            <a:ahLst/>
            <a:cxnLst/>
            <a:rect r="r" b="b" t="t" l="l"/>
            <a:pathLst>
              <a:path h="310099" w="310099">
                <a:moveTo>
                  <a:pt x="0" y="0"/>
                </a:moveTo>
                <a:lnTo>
                  <a:pt x="310099" y="0"/>
                </a:lnTo>
                <a:lnTo>
                  <a:pt x="310099" y="310099"/>
                </a:lnTo>
                <a:lnTo>
                  <a:pt x="0" y="3100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9" id="19"/>
          <p:cNvSpPr/>
          <p:nvPr/>
        </p:nvSpPr>
        <p:spPr>
          <a:xfrm flipH="false" flipV="false" rot="0">
            <a:off x="9144000" y="8720781"/>
            <a:ext cx="310099" cy="310099"/>
          </a:xfrm>
          <a:custGeom>
            <a:avLst/>
            <a:gdLst/>
            <a:ahLst/>
            <a:cxnLst/>
            <a:rect r="r" b="b" t="t" l="l"/>
            <a:pathLst>
              <a:path h="310099" w="310099">
                <a:moveTo>
                  <a:pt x="0" y="0"/>
                </a:moveTo>
                <a:lnTo>
                  <a:pt x="310099" y="0"/>
                </a:lnTo>
                <a:lnTo>
                  <a:pt x="310099" y="310098"/>
                </a:lnTo>
                <a:lnTo>
                  <a:pt x="0" y="3100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20" id="20"/>
          <p:cNvSpPr txBox="true"/>
          <p:nvPr/>
        </p:nvSpPr>
        <p:spPr>
          <a:xfrm rot="0">
            <a:off x="1325483" y="6172866"/>
            <a:ext cx="5788361" cy="1113758"/>
          </a:xfrm>
          <a:prstGeom prst="rect">
            <a:avLst/>
          </a:prstGeom>
        </p:spPr>
        <p:txBody>
          <a:bodyPr anchor="t" rtlCol="false" tIns="0" lIns="0" bIns="0" rIns="0">
            <a:spAutoFit/>
          </a:bodyPr>
          <a:lstStyle/>
          <a:p>
            <a:pPr algn="l" marL="0" indent="0" lvl="0">
              <a:lnSpc>
                <a:spcPts val="9009"/>
              </a:lnSpc>
              <a:spcBef>
                <a:spcPct val="0"/>
              </a:spcBef>
            </a:pPr>
            <a:r>
              <a:rPr lang="en-US" b="true" sz="6435">
                <a:solidFill>
                  <a:srgbClr val="FFFFFF"/>
                </a:solidFill>
                <a:latin typeface="Aileron Bold"/>
                <a:ea typeface="Aileron Bold"/>
                <a:cs typeface="Aileron Bold"/>
                <a:sym typeface="Aileron Bold"/>
              </a:rPr>
              <a:t>Design</a:t>
            </a:r>
          </a:p>
        </p:txBody>
      </p:sp>
      <p:sp>
        <p:nvSpPr>
          <p:cNvPr name="TextBox 21" id="21"/>
          <p:cNvSpPr txBox="true"/>
          <p:nvPr/>
        </p:nvSpPr>
        <p:spPr>
          <a:xfrm rot="0">
            <a:off x="1325483" y="5096643"/>
            <a:ext cx="5788361" cy="1113758"/>
          </a:xfrm>
          <a:prstGeom prst="rect">
            <a:avLst/>
          </a:prstGeom>
        </p:spPr>
        <p:txBody>
          <a:bodyPr anchor="t" rtlCol="false" tIns="0" lIns="0" bIns="0" rIns="0">
            <a:spAutoFit/>
          </a:bodyPr>
          <a:lstStyle/>
          <a:p>
            <a:pPr algn="l" marL="0" indent="0" lvl="0">
              <a:lnSpc>
                <a:spcPts val="9009"/>
              </a:lnSpc>
              <a:spcBef>
                <a:spcPct val="0"/>
              </a:spcBef>
            </a:pPr>
            <a:r>
              <a:rPr lang="en-US" b="true" sz="6435">
                <a:solidFill>
                  <a:srgbClr val="FFFFFF"/>
                </a:solidFill>
                <a:latin typeface="Aileron Bold"/>
                <a:ea typeface="Aileron Bold"/>
                <a:cs typeface="Aileron Bold"/>
                <a:sym typeface="Aileron Bold"/>
              </a:rPr>
              <a:t>Research</a:t>
            </a:r>
          </a:p>
        </p:txBody>
      </p:sp>
      <p:sp>
        <p:nvSpPr>
          <p:cNvPr name="TextBox 22" id="22"/>
          <p:cNvSpPr txBox="true"/>
          <p:nvPr/>
        </p:nvSpPr>
        <p:spPr>
          <a:xfrm rot="0">
            <a:off x="9745316" y="8605655"/>
            <a:ext cx="7217201" cy="47372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FFFFFF"/>
                </a:solidFill>
                <a:latin typeface="Roboto Bold"/>
                <a:ea typeface="Roboto Bold"/>
                <a:cs typeface="Roboto Bold"/>
                <a:sym typeface="Roboto Bold"/>
              </a:rPr>
              <a:t>UWES-9 for work engagement</a:t>
            </a:r>
          </a:p>
        </p:txBody>
      </p:sp>
      <p:sp>
        <p:nvSpPr>
          <p:cNvPr name="TextBox 23" id="23"/>
          <p:cNvSpPr txBox="true"/>
          <p:nvPr/>
        </p:nvSpPr>
        <p:spPr>
          <a:xfrm rot="0">
            <a:off x="9745316" y="7681267"/>
            <a:ext cx="7217201" cy="47372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FFFFFF"/>
                </a:solidFill>
                <a:latin typeface="Roboto Bold"/>
                <a:ea typeface="Roboto Bold"/>
                <a:cs typeface="Roboto Bold"/>
                <a:sym typeface="Roboto Bold"/>
              </a:rPr>
              <a:t>MLQ for transformational leadership</a:t>
            </a:r>
          </a:p>
        </p:txBody>
      </p:sp>
      <p:sp>
        <p:nvSpPr>
          <p:cNvPr name="TextBox 24" id="24"/>
          <p:cNvSpPr txBox="true"/>
          <p:nvPr/>
        </p:nvSpPr>
        <p:spPr>
          <a:xfrm rot="0">
            <a:off x="9745316" y="6756880"/>
            <a:ext cx="7217201" cy="47372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FFFFFF"/>
                </a:solidFill>
                <a:latin typeface="Roboto Bold"/>
                <a:ea typeface="Roboto Bold"/>
                <a:cs typeface="Roboto Bold"/>
                <a:sym typeface="Roboto Bold"/>
              </a:rPr>
              <a:t>Online survey with 108 usable responses</a:t>
            </a:r>
          </a:p>
        </p:txBody>
      </p:sp>
      <p:sp>
        <p:nvSpPr>
          <p:cNvPr name="TextBox 25" id="25"/>
          <p:cNvSpPr txBox="true"/>
          <p:nvPr/>
        </p:nvSpPr>
        <p:spPr>
          <a:xfrm rot="0">
            <a:off x="9745316" y="5832492"/>
            <a:ext cx="7217201" cy="47372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FFFFFF"/>
                </a:solidFill>
                <a:latin typeface="Roboto Bold"/>
                <a:ea typeface="Roboto Bold"/>
                <a:cs typeface="Roboto Bold"/>
                <a:sym typeface="Roboto Bold"/>
              </a:rPr>
              <a:t>Quantitative predictive correlational study</a:t>
            </a:r>
          </a:p>
        </p:txBody>
      </p:sp>
      <p:sp>
        <p:nvSpPr>
          <p:cNvPr name="TextBox 26" id="26"/>
          <p:cNvSpPr txBox="true"/>
          <p:nvPr/>
        </p:nvSpPr>
        <p:spPr>
          <a:xfrm rot="0">
            <a:off x="254369" y="7582463"/>
            <a:ext cx="8177754" cy="2200436"/>
          </a:xfrm>
          <a:prstGeom prst="rect">
            <a:avLst/>
          </a:prstGeom>
        </p:spPr>
        <p:txBody>
          <a:bodyPr anchor="t" rtlCol="false" tIns="0" lIns="0" bIns="0" rIns="0">
            <a:spAutoFit/>
          </a:bodyPr>
          <a:lstStyle/>
          <a:p>
            <a:pPr algn="l" marL="0" indent="0" lvl="0">
              <a:lnSpc>
                <a:spcPts val="4341"/>
              </a:lnSpc>
              <a:spcBef>
                <a:spcPct val="0"/>
              </a:spcBef>
            </a:pPr>
            <a:r>
              <a:rPr lang="en-US" sz="3101">
                <a:solidFill>
                  <a:srgbClr val="FFFFFF"/>
                </a:solidFill>
                <a:latin typeface="Roboto"/>
                <a:ea typeface="Roboto"/>
                <a:cs typeface="Roboto"/>
                <a:sym typeface="Roboto"/>
              </a:rPr>
              <a:t>I examined whether transformational leadership behaviors predict work engagement among remote and hybrid academic library workers.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true" flipV="true" rot="0">
            <a:off x="0" y="-1728835"/>
            <a:ext cx="18288000" cy="11315700"/>
          </a:xfrm>
          <a:custGeom>
            <a:avLst/>
            <a:gdLst/>
            <a:ahLst/>
            <a:cxnLst/>
            <a:rect r="r" b="b" t="t" l="l"/>
            <a:pathLst>
              <a:path h="11315700" w="18288000">
                <a:moveTo>
                  <a:pt x="18288000" y="11315700"/>
                </a:moveTo>
                <a:lnTo>
                  <a:pt x="0" y="11315700"/>
                </a:lnTo>
                <a:lnTo>
                  <a:pt x="0" y="0"/>
                </a:lnTo>
                <a:lnTo>
                  <a:pt x="18288000" y="0"/>
                </a:lnTo>
                <a:lnTo>
                  <a:pt x="18288000" y="11315700"/>
                </a:lnTo>
                <a:close/>
              </a:path>
            </a:pathLst>
          </a:custGeom>
          <a:blipFill>
            <a:blip r:embed="rId3">
              <a:alphaModFix amt="80000"/>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0517170" y="8493360"/>
            <a:ext cx="6445348" cy="764940"/>
            <a:chOff x="0" y="0"/>
            <a:chExt cx="3424307" cy="406400"/>
          </a:xfrm>
        </p:grpSpPr>
        <p:sp>
          <p:nvSpPr>
            <p:cNvPr name="Freeform 5" id="5"/>
            <p:cNvSpPr/>
            <p:nvPr/>
          </p:nvSpPr>
          <p:spPr>
            <a:xfrm flipH="false" flipV="false" rot="0">
              <a:off x="0" y="0"/>
              <a:ext cx="3424307" cy="406400"/>
            </a:xfrm>
            <a:custGeom>
              <a:avLst/>
              <a:gdLst/>
              <a:ahLst/>
              <a:cxnLst/>
              <a:rect r="r" b="b" t="t" l="l"/>
              <a:pathLst>
                <a:path h="406400" w="3424307">
                  <a:moveTo>
                    <a:pt x="3221107" y="0"/>
                  </a:moveTo>
                  <a:cubicBezTo>
                    <a:pt x="3333331" y="0"/>
                    <a:pt x="3424307" y="90976"/>
                    <a:pt x="3424307" y="203200"/>
                  </a:cubicBezTo>
                  <a:cubicBezTo>
                    <a:pt x="3424307" y="315424"/>
                    <a:pt x="3333331" y="406400"/>
                    <a:pt x="3221107" y="406400"/>
                  </a:cubicBezTo>
                  <a:lnTo>
                    <a:pt x="203200" y="406400"/>
                  </a:lnTo>
                  <a:cubicBezTo>
                    <a:pt x="90976" y="406400"/>
                    <a:pt x="0" y="315424"/>
                    <a:pt x="0" y="203200"/>
                  </a:cubicBezTo>
                  <a:cubicBezTo>
                    <a:pt x="0" y="90976"/>
                    <a:pt x="90976" y="0"/>
                    <a:pt x="203200" y="0"/>
                  </a:cubicBezTo>
                  <a:close/>
                </a:path>
              </a:pathLst>
            </a:custGeom>
            <a:solidFill>
              <a:srgbClr val="1E5AB4"/>
            </a:solidFill>
          </p:spPr>
        </p:sp>
        <p:sp>
          <p:nvSpPr>
            <p:cNvPr name="TextBox 6" id="6"/>
            <p:cNvSpPr txBox="true"/>
            <p:nvPr/>
          </p:nvSpPr>
          <p:spPr>
            <a:xfrm>
              <a:off x="0" y="-57150"/>
              <a:ext cx="3424307" cy="463550"/>
            </a:xfrm>
            <a:prstGeom prst="rect">
              <a:avLst/>
            </a:prstGeom>
          </p:spPr>
          <p:txBody>
            <a:bodyPr anchor="ctr" rtlCol="false" tIns="50800" lIns="50800" bIns="50800" rIns="50800"/>
            <a:lstStyle/>
            <a:p>
              <a:pPr algn="l" marL="0" indent="0" lvl="0">
                <a:lnSpc>
                  <a:spcPts val="3734"/>
                </a:lnSpc>
              </a:pPr>
            </a:p>
          </p:txBody>
        </p:sp>
      </p:grpSp>
      <p:grpSp>
        <p:nvGrpSpPr>
          <p:cNvPr name="Group 7" id="7"/>
          <p:cNvGrpSpPr/>
          <p:nvPr/>
        </p:nvGrpSpPr>
        <p:grpSpPr>
          <a:xfrm rot="0">
            <a:off x="1325483" y="8493360"/>
            <a:ext cx="7818517" cy="764940"/>
            <a:chOff x="0" y="0"/>
            <a:chExt cx="4153850" cy="406400"/>
          </a:xfrm>
        </p:grpSpPr>
        <p:sp>
          <p:nvSpPr>
            <p:cNvPr name="Freeform 8" id="8"/>
            <p:cNvSpPr/>
            <p:nvPr/>
          </p:nvSpPr>
          <p:spPr>
            <a:xfrm flipH="false" flipV="false" rot="0">
              <a:off x="0" y="0"/>
              <a:ext cx="4153850" cy="406400"/>
            </a:xfrm>
            <a:custGeom>
              <a:avLst/>
              <a:gdLst/>
              <a:ahLst/>
              <a:cxnLst/>
              <a:rect r="r" b="b" t="t" l="l"/>
              <a:pathLst>
                <a:path h="406400" w="4153850">
                  <a:moveTo>
                    <a:pt x="3950650" y="0"/>
                  </a:moveTo>
                  <a:cubicBezTo>
                    <a:pt x="4062874" y="0"/>
                    <a:pt x="4153850" y="90976"/>
                    <a:pt x="4153850" y="203200"/>
                  </a:cubicBezTo>
                  <a:cubicBezTo>
                    <a:pt x="4153850" y="315424"/>
                    <a:pt x="4062874" y="406400"/>
                    <a:pt x="3950650" y="406400"/>
                  </a:cubicBezTo>
                  <a:lnTo>
                    <a:pt x="203200" y="406400"/>
                  </a:lnTo>
                  <a:cubicBezTo>
                    <a:pt x="90976" y="406400"/>
                    <a:pt x="0" y="315424"/>
                    <a:pt x="0" y="203200"/>
                  </a:cubicBezTo>
                  <a:cubicBezTo>
                    <a:pt x="0" y="90976"/>
                    <a:pt x="90976" y="0"/>
                    <a:pt x="203200" y="0"/>
                  </a:cubicBezTo>
                  <a:close/>
                </a:path>
              </a:pathLst>
            </a:custGeom>
            <a:solidFill>
              <a:srgbClr val="1E5AB4"/>
            </a:solidFill>
          </p:spPr>
        </p:sp>
        <p:sp>
          <p:nvSpPr>
            <p:cNvPr name="TextBox 9" id="9"/>
            <p:cNvSpPr txBox="true"/>
            <p:nvPr/>
          </p:nvSpPr>
          <p:spPr>
            <a:xfrm>
              <a:off x="0" y="-57150"/>
              <a:ext cx="4153850" cy="463550"/>
            </a:xfrm>
            <a:prstGeom prst="rect">
              <a:avLst/>
            </a:prstGeom>
          </p:spPr>
          <p:txBody>
            <a:bodyPr anchor="ctr" rtlCol="false" tIns="50800" lIns="50800" bIns="50800" rIns="50800"/>
            <a:lstStyle/>
            <a:p>
              <a:pPr algn="l" marL="0" indent="0" lvl="0">
                <a:lnSpc>
                  <a:spcPts val="3734"/>
                </a:lnSpc>
              </a:pPr>
            </a:p>
          </p:txBody>
        </p:sp>
      </p:grpSp>
      <p:grpSp>
        <p:nvGrpSpPr>
          <p:cNvPr name="Group 10" id="10"/>
          <p:cNvGrpSpPr/>
          <p:nvPr/>
        </p:nvGrpSpPr>
        <p:grpSpPr>
          <a:xfrm rot="0">
            <a:off x="10517170" y="7521348"/>
            <a:ext cx="6445348" cy="764940"/>
            <a:chOff x="0" y="0"/>
            <a:chExt cx="3424307" cy="406400"/>
          </a:xfrm>
        </p:grpSpPr>
        <p:sp>
          <p:nvSpPr>
            <p:cNvPr name="Freeform 11" id="11"/>
            <p:cNvSpPr/>
            <p:nvPr/>
          </p:nvSpPr>
          <p:spPr>
            <a:xfrm flipH="false" flipV="false" rot="0">
              <a:off x="0" y="0"/>
              <a:ext cx="3424307" cy="406400"/>
            </a:xfrm>
            <a:custGeom>
              <a:avLst/>
              <a:gdLst/>
              <a:ahLst/>
              <a:cxnLst/>
              <a:rect r="r" b="b" t="t" l="l"/>
              <a:pathLst>
                <a:path h="406400" w="3424307">
                  <a:moveTo>
                    <a:pt x="3221107" y="0"/>
                  </a:moveTo>
                  <a:cubicBezTo>
                    <a:pt x="3333331" y="0"/>
                    <a:pt x="3424307" y="90976"/>
                    <a:pt x="3424307" y="203200"/>
                  </a:cubicBezTo>
                  <a:cubicBezTo>
                    <a:pt x="3424307" y="315424"/>
                    <a:pt x="3333331" y="406400"/>
                    <a:pt x="3221107" y="406400"/>
                  </a:cubicBezTo>
                  <a:lnTo>
                    <a:pt x="203200" y="406400"/>
                  </a:lnTo>
                  <a:cubicBezTo>
                    <a:pt x="90976" y="406400"/>
                    <a:pt x="0" y="315424"/>
                    <a:pt x="0" y="203200"/>
                  </a:cubicBezTo>
                  <a:cubicBezTo>
                    <a:pt x="0" y="90976"/>
                    <a:pt x="90976" y="0"/>
                    <a:pt x="203200" y="0"/>
                  </a:cubicBezTo>
                  <a:close/>
                </a:path>
              </a:pathLst>
            </a:custGeom>
            <a:solidFill>
              <a:srgbClr val="1E5AB4"/>
            </a:solidFill>
          </p:spPr>
        </p:sp>
        <p:sp>
          <p:nvSpPr>
            <p:cNvPr name="TextBox 12" id="12"/>
            <p:cNvSpPr txBox="true"/>
            <p:nvPr/>
          </p:nvSpPr>
          <p:spPr>
            <a:xfrm>
              <a:off x="0" y="-57150"/>
              <a:ext cx="3424307" cy="463550"/>
            </a:xfrm>
            <a:prstGeom prst="rect">
              <a:avLst/>
            </a:prstGeom>
          </p:spPr>
          <p:txBody>
            <a:bodyPr anchor="ctr" rtlCol="false" tIns="50800" lIns="50800" bIns="50800" rIns="50800"/>
            <a:lstStyle/>
            <a:p>
              <a:pPr algn="l" marL="0" indent="0" lvl="0">
                <a:lnSpc>
                  <a:spcPts val="3734"/>
                </a:lnSpc>
              </a:pPr>
            </a:p>
          </p:txBody>
        </p:sp>
      </p:grpSp>
      <p:grpSp>
        <p:nvGrpSpPr>
          <p:cNvPr name="Group 13" id="13"/>
          <p:cNvGrpSpPr/>
          <p:nvPr/>
        </p:nvGrpSpPr>
        <p:grpSpPr>
          <a:xfrm rot="0">
            <a:off x="1325483" y="7521348"/>
            <a:ext cx="7818517" cy="764940"/>
            <a:chOff x="0" y="0"/>
            <a:chExt cx="4153850" cy="406400"/>
          </a:xfrm>
        </p:grpSpPr>
        <p:sp>
          <p:nvSpPr>
            <p:cNvPr name="Freeform 14" id="14"/>
            <p:cNvSpPr/>
            <p:nvPr/>
          </p:nvSpPr>
          <p:spPr>
            <a:xfrm flipH="false" flipV="false" rot="0">
              <a:off x="0" y="0"/>
              <a:ext cx="4153850" cy="406400"/>
            </a:xfrm>
            <a:custGeom>
              <a:avLst/>
              <a:gdLst/>
              <a:ahLst/>
              <a:cxnLst/>
              <a:rect r="r" b="b" t="t" l="l"/>
              <a:pathLst>
                <a:path h="406400" w="4153850">
                  <a:moveTo>
                    <a:pt x="3950650" y="0"/>
                  </a:moveTo>
                  <a:cubicBezTo>
                    <a:pt x="4062874" y="0"/>
                    <a:pt x="4153850" y="90976"/>
                    <a:pt x="4153850" y="203200"/>
                  </a:cubicBezTo>
                  <a:cubicBezTo>
                    <a:pt x="4153850" y="315424"/>
                    <a:pt x="4062874" y="406400"/>
                    <a:pt x="3950650" y="406400"/>
                  </a:cubicBezTo>
                  <a:lnTo>
                    <a:pt x="203200" y="406400"/>
                  </a:lnTo>
                  <a:cubicBezTo>
                    <a:pt x="90976" y="406400"/>
                    <a:pt x="0" y="315424"/>
                    <a:pt x="0" y="203200"/>
                  </a:cubicBezTo>
                  <a:cubicBezTo>
                    <a:pt x="0" y="90976"/>
                    <a:pt x="90976" y="0"/>
                    <a:pt x="203200" y="0"/>
                  </a:cubicBezTo>
                  <a:close/>
                </a:path>
              </a:pathLst>
            </a:custGeom>
            <a:solidFill>
              <a:srgbClr val="1E5AB4"/>
            </a:solidFill>
          </p:spPr>
        </p:sp>
        <p:sp>
          <p:nvSpPr>
            <p:cNvPr name="TextBox 15" id="15"/>
            <p:cNvSpPr txBox="true"/>
            <p:nvPr/>
          </p:nvSpPr>
          <p:spPr>
            <a:xfrm>
              <a:off x="0" y="-57150"/>
              <a:ext cx="4153850" cy="463550"/>
            </a:xfrm>
            <a:prstGeom prst="rect">
              <a:avLst/>
            </a:prstGeom>
          </p:spPr>
          <p:txBody>
            <a:bodyPr anchor="ctr" rtlCol="false" tIns="50800" lIns="50800" bIns="50800" rIns="50800"/>
            <a:lstStyle/>
            <a:p>
              <a:pPr algn="l" marL="0" indent="0" lvl="0">
                <a:lnSpc>
                  <a:spcPts val="3734"/>
                </a:lnSpc>
              </a:pPr>
            </a:p>
          </p:txBody>
        </p:sp>
      </p:grpSp>
      <p:sp>
        <p:nvSpPr>
          <p:cNvPr name="Freeform 16" id="16"/>
          <p:cNvSpPr/>
          <p:nvPr/>
        </p:nvSpPr>
        <p:spPr>
          <a:xfrm flipH="false" flipV="false" rot="0">
            <a:off x="10933772" y="7748768"/>
            <a:ext cx="310099" cy="310099"/>
          </a:xfrm>
          <a:custGeom>
            <a:avLst/>
            <a:gdLst/>
            <a:ahLst/>
            <a:cxnLst/>
            <a:rect r="r" b="b" t="t" l="l"/>
            <a:pathLst>
              <a:path h="310099" w="310099">
                <a:moveTo>
                  <a:pt x="0" y="0"/>
                </a:moveTo>
                <a:lnTo>
                  <a:pt x="310098" y="0"/>
                </a:lnTo>
                <a:lnTo>
                  <a:pt x="310098" y="310099"/>
                </a:lnTo>
                <a:lnTo>
                  <a:pt x="0" y="31009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7" id="17"/>
          <p:cNvSpPr/>
          <p:nvPr/>
        </p:nvSpPr>
        <p:spPr>
          <a:xfrm flipH="false" flipV="false" rot="0">
            <a:off x="1742085" y="7748768"/>
            <a:ext cx="310099" cy="310099"/>
          </a:xfrm>
          <a:custGeom>
            <a:avLst/>
            <a:gdLst/>
            <a:ahLst/>
            <a:cxnLst/>
            <a:rect r="r" b="b" t="t" l="l"/>
            <a:pathLst>
              <a:path h="310099" w="310099">
                <a:moveTo>
                  <a:pt x="0" y="0"/>
                </a:moveTo>
                <a:lnTo>
                  <a:pt x="310098" y="0"/>
                </a:lnTo>
                <a:lnTo>
                  <a:pt x="310098" y="310099"/>
                </a:lnTo>
                <a:lnTo>
                  <a:pt x="0" y="31009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10933772" y="8720781"/>
            <a:ext cx="310099" cy="310099"/>
          </a:xfrm>
          <a:custGeom>
            <a:avLst/>
            <a:gdLst/>
            <a:ahLst/>
            <a:cxnLst/>
            <a:rect r="r" b="b" t="t" l="l"/>
            <a:pathLst>
              <a:path h="310099" w="310099">
                <a:moveTo>
                  <a:pt x="0" y="0"/>
                </a:moveTo>
                <a:lnTo>
                  <a:pt x="310098" y="0"/>
                </a:lnTo>
                <a:lnTo>
                  <a:pt x="310098" y="310098"/>
                </a:lnTo>
                <a:lnTo>
                  <a:pt x="0" y="31009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9" id="19"/>
          <p:cNvSpPr/>
          <p:nvPr/>
        </p:nvSpPr>
        <p:spPr>
          <a:xfrm flipH="false" flipV="false" rot="0">
            <a:off x="1742085" y="8720781"/>
            <a:ext cx="310099" cy="310099"/>
          </a:xfrm>
          <a:custGeom>
            <a:avLst/>
            <a:gdLst/>
            <a:ahLst/>
            <a:cxnLst/>
            <a:rect r="r" b="b" t="t" l="l"/>
            <a:pathLst>
              <a:path h="310099" w="310099">
                <a:moveTo>
                  <a:pt x="0" y="0"/>
                </a:moveTo>
                <a:lnTo>
                  <a:pt x="310098" y="0"/>
                </a:lnTo>
                <a:lnTo>
                  <a:pt x="310098" y="310098"/>
                </a:lnTo>
                <a:lnTo>
                  <a:pt x="0" y="31009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0" id="20"/>
          <p:cNvSpPr/>
          <p:nvPr/>
        </p:nvSpPr>
        <p:spPr>
          <a:xfrm flipH="false" flipV="false" rot="0">
            <a:off x="7624938" y="932085"/>
            <a:ext cx="1519062" cy="251336"/>
          </a:xfrm>
          <a:custGeom>
            <a:avLst/>
            <a:gdLst/>
            <a:ahLst/>
            <a:cxnLst/>
            <a:rect r="r" b="b" t="t" l="l"/>
            <a:pathLst>
              <a:path h="251336" w="1519062">
                <a:moveTo>
                  <a:pt x="0" y="0"/>
                </a:moveTo>
                <a:lnTo>
                  <a:pt x="1519062" y="0"/>
                </a:lnTo>
                <a:lnTo>
                  <a:pt x="1519062" y="251336"/>
                </a:lnTo>
                <a:lnTo>
                  <a:pt x="0" y="25133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21" id="21"/>
          <p:cNvGrpSpPr/>
          <p:nvPr/>
        </p:nvGrpSpPr>
        <p:grpSpPr>
          <a:xfrm rot="0">
            <a:off x="8138273" y="1726847"/>
            <a:ext cx="10274551" cy="5137276"/>
            <a:chOff x="0" y="0"/>
            <a:chExt cx="812800" cy="406400"/>
          </a:xfrm>
        </p:grpSpPr>
        <p:sp>
          <p:nvSpPr>
            <p:cNvPr name="Freeform 22" id="22"/>
            <p:cNvSpPr/>
            <p:nvPr/>
          </p:nvSpPr>
          <p:spPr>
            <a:xfrm flipH="false" flipV="false" rot="0">
              <a:off x="0" y="0"/>
              <a:ext cx="812800" cy="406400"/>
            </a:xfrm>
            <a:custGeom>
              <a:avLst/>
              <a:gdLst/>
              <a:ahLst/>
              <a:cxnLst/>
              <a:rect r="r" b="b" t="t" l="l"/>
              <a:pathLst>
                <a:path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23BDC1"/>
            </a:solidFill>
          </p:spPr>
        </p:sp>
        <p:sp>
          <p:nvSpPr>
            <p:cNvPr name="TextBox 23" id="23"/>
            <p:cNvSpPr txBox="true"/>
            <p:nvPr/>
          </p:nvSpPr>
          <p:spPr>
            <a:xfrm>
              <a:off x="0" y="-57150"/>
              <a:ext cx="812800" cy="463550"/>
            </a:xfrm>
            <a:prstGeom prst="rect">
              <a:avLst/>
            </a:prstGeom>
          </p:spPr>
          <p:txBody>
            <a:bodyPr anchor="ctr" rtlCol="false" tIns="50800" lIns="50800" bIns="50800" rIns="50800"/>
            <a:lstStyle/>
            <a:p>
              <a:pPr algn="ctr">
                <a:lnSpc>
                  <a:spcPts val="3734"/>
                </a:lnSpc>
              </a:pPr>
            </a:p>
          </p:txBody>
        </p:sp>
      </p:grpSp>
      <p:sp>
        <p:nvSpPr>
          <p:cNvPr name="TextBox 24" id="24"/>
          <p:cNvSpPr txBox="true"/>
          <p:nvPr/>
        </p:nvSpPr>
        <p:spPr>
          <a:xfrm rot="0">
            <a:off x="11010669" y="1999564"/>
            <a:ext cx="5788361" cy="1369291"/>
          </a:xfrm>
          <a:prstGeom prst="rect">
            <a:avLst/>
          </a:prstGeom>
        </p:spPr>
        <p:txBody>
          <a:bodyPr anchor="t" rtlCol="false" tIns="0" lIns="0" bIns="0" rIns="0">
            <a:spAutoFit/>
          </a:bodyPr>
          <a:lstStyle/>
          <a:p>
            <a:pPr algn="l" marL="0" indent="0" lvl="0">
              <a:lnSpc>
                <a:spcPts val="5470"/>
              </a:lnSpc>
              <a:spcBef>
                <a:spcPct val="0"/>
              </a:spcBef>
            </a:pPr>
            <a:r>
              <a:rPr lang="en-US" b="true" sz="3907">
                <a:solidFill>
                  <a:srgbClr val="FFFFFF"/>
                </a:solidFill>
                <a:latin typeface="Aileron Bold"/>
                <a:ea typeface="Aileron Bold"/>
                <a:cs typeface="Aileron Bold"/>
                <a:sym typeface="Aileron Bold"/>
              </a:rPr>
              <a:t>What Counts as Engagement?</a:t>
            </a:r>
          </a:p>
        </p:txBody>
      </p:sp>
      <p:sp>
        <p:nvSpPr>
          <p:cNvPr name="TextBox 25" id="25"/>
          <p:cNvSpPr txBox="true"/>
          <p:nvPr/>
        </p:nvSpPr>
        <p:spPr>
          <a:xfrm rot="0">
            <a:off x="10004223" y="3426636"/>
            <a:ext cx="7471241" cy="2920265"/>
          </a:xfrm>
          <a:prstGeom prst="rect">
            <a:avLst/>
          </a:prstGeom>
        </p:spPr>
        <p:txBody>
          <a:bodyPr anchor="t" rtlCol="false" tIns="0" lIns="0" bIns="0" rIns="0">
            <a:spAutoFit/>
          </a:bodyPr>
          <a:lstStyle/>
          <a:p>
            <a:pPr algn="l" marL="0" indent="0" lvl="0">
              <a:lnSpc>
                <a:spcPts val="3901"/>
              </a:lnSpc>
              <a:spcBef>
                <a:spcPct val="0"/>
              </a:spcBef>
            </a:pPr>
            <a:r>
              <a:rPr lang="en-US" sz="2786">
                <a:solidFill>
                  <a:srgbClr val="FFFFFF"/>
                </a:solidFill>
                <a:latin typeface="Roboto"/>
                <a:ea typeface="Roboto"/>
                <a:cs typeface="Roboto"/>
                <a:sym typeface="Roboto"/>
              </a:rPr>
              <a:t>Work engagement is the positive, fulfilling state where employees bring energy, commitment, and focus to their roles. It represents the enthusiasm and connection that drives meaningful contribution in academic library settings.</a:t>
            </a:r>
          </a:p>
        </p:txBody>
      </p:sp>
      <p:sp>
        <p:nvSpPr>
          <p:cNvPr name="TextBox 26" id="26"/>
          <p:cNvSpPr txBox="true"/>
          <p:nvPr/>
        </p:nvSpPr>
        <p:spPr>
          <a:xfrm rot="0">
            <a:off x="11535088" y="8605655"/>
            <a:ext cx="4739522" cy="47372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FFFFFF"/>
                </a:solidFill>
                <a:latin typeface="Roboto Bold"/>
                <a:ea typeface="Roboto Bold"/>
                <a:cs typeface="Roboto Bold"/>
                <a:sym typeface="Roboto Bold"/>
              </a:rPr>
              <a:t>Enthusiasm for work</a:t>
            </a:r>
          </a:p>
        </p:txBody>
      </p:sp>
      <p:sp>
        <p:nvSpPr>
          <p:cNvPr name="TextBox 27" id="27"/>
          <p:cNvSpPr txBox="true"/>
          <p:nvPr/>
        </p:nvSpPr>
        <p:spPr>
          <a:xfrm rot="0">
            <a:off x="2343401" y="8605655"/>
            <a:ext cx="4739522" cy="47372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FFFFFF"/>
                </a:solidFill>
                <a:latin typeface="Roboto Bold"/>
                <a:ea typeface="Roboto Bold"/>
                <a:cs typeface="Roboto Bold"/>
                <a:sym typeface="Roboto Bold"/>
              </a:rPr>
              <a:t>Absorption</a:t>
            </a:r>
          </a:p>
        </p:txBody>
      </p:sp>
      <p:sp>
        <p:nvSpPr>
          <p:cNvPr name="TextBox 28" id="28"/>
          <p:cNvSpPr txBox="true"/>
          <p:nvPr/>
        </p:nvSpPr>
        <p:spPr>
          <a:xfrm rot="0">
            <a:off x="11535088" y="7633642"/>
            <a:ext cx="4739522" cy="47372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FFFFFF"/>
                </a:solidFill>
                <a:latin typeface="Roboto Bold"/>
                <a:ea typeface="Roboto Bold"/>
                <a:cs typeface="Roboto Bold"/>
                <a:sym typeface="Roboto Bold"/>
              </a:rPr>
              <a:t>Dedication</a:t>
            </a:r>
          </a:p>
        </p:txBody>
      </p:sp>
      <p:sp>
        <p:nvSpPr>
          <p:cNvPr name="TextBox 29" id="29"/>
          <p:cNvSpPr txBox="true"/>
          <p:nvPr/>
        </p:nvSpPr>
        <p:spPr>
          <a:xfrm rot="0">
            <a:off x="2343401" y="7633642"/>
            <a:ext cx="4739522" cy="473725"/>
          </a:xfrm>
          <a:prstGeom prst="rect">
            <a:avLst/>
          </a:prstGeom>
        </p:spPr>
        <p:txBody>
          <a:bodyPr anchor="t" rtlCol="false" tIns="0" lIns="0" bIns="0" rIns="0">
            <a:spAutoFit/>
          </a:bodyPr>
          <a:lstStyle/>
          <a:p>
            <a:pPr algn="l" marL="0" indent="0" lvl="0">
              <a:lnSpc>
                <a:spcPts val="3814"/>
              </a:lnSpc>
              <a:spcBef>
                <a:spcPct val="0"/>
              </a:spcBef>
            </a:pPr>
            <a:r>
              <a:rPr lang="en-US" b="true" sz="2724">
                <a:solidFill>
                  <a:srgbClr val="FFFFFF"/>
                </a:solidFill>
                <a:latin typeface="Roboto Bold"/>
                <a:ea typeface="Roboto Bold"/>
                <a:cs typeface="Roboto Bold"/>
                <a:sym typeface="Roboto Bold"/>
              </a:rPr>
              <a:t>Vigor</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4B79BC"/>
        </a:solidFill>
      </p:bgPr>
    </p:bg>
    <p:spTree>
      <p:nvGrpSpPr>
        <p:cNvPr id="1" name=""/>
        <p:cNvGrpSpPr/>
        <p:nvPr/>
      </p:nvGrpSpPr>
      <p:grpSpPr>
        <a:xfrm>
          <a:off x="0" y="0"/>
          <a:ext cx="0" cy="0"/>
          <a:chOff x="0" y="0"/>
          <a:chExt cx="0" cy="0"/>
        </a:xfrm>
      </p:grpSpPr>
      <p:sp>
        <p:nvSpPr>
          <p:cNvPr name="Freeform 2" id="2"/>
          <p:cNvSpPr/>
          <p:nvPr/>
        </p:nvSpPr>
        <p:spPr>
          <a:xfrm flipH="false" flipV="false" rot="0">
            <a:off x="8015268" y="0"/>
            <a:ext cx="10272732" cy="10287000"/>
          </a:xfrm>
          <a:custGeom>
            <a:avLst/>
            <a:gdLst/>
            <a:ahLst/>
            <a:cxnLst/>
            <a:rect r="r" b="b" t="t" l="l"/>
            <a:pathLst>
              <a:path h="10287000" w="10272732">
                <a:moveTo>
                  <a:pt x="0" y="0"/>
                </a:moveTo>
                <a:lnTo>
                  <a:pt x="10272732" y="0"/>
                </a:lnTo>
                <a:lnTo>
                  <a:pt x="10272732"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284262" y="5143500"/>
            <a:ext cx="6937122" cy="3531973"/>
            <a:chOff x="0" y="0"/>
            <a:chExt cx="1827061" cy="930232"/>
          </a:xfrm>
        </p:grpSpPr>
        <p:sp>
          <p:nvSpPr>
            <p:cNvPr name="Freeform 4" id="4"/>
            <p:cNvSpPr/>
            <p:nvPr/>
          </p:nvSpPr>
          <p:spPr>
            <a:xfrm flipH="false" flipV="false" rot="0">
              <a:off x="0" y="0"/>
              <a:ext cx="1827061" cy="930232"/>
            </a:xfrm>
            <a:custGeom>
              <a:avLst/>
              <a:gdLst/>
              <a:ahLst/>
              <a:cxnLst/>
              <a:rect r="r" b="b" t="t" l="l"/>
              <a:pathLst>
                <a:path h="930232" w="1827061">
                  <a:moveTo>
                    <a:pt x="56917" y="0"/>
                  </a:moveTo>
                  <a:lnTo>
                    <a:pt x="1770144" y="0"/>
                  </a:lnTo>
                  <a:cubicBezTo>
                    <a:pt x="1785240" y="0"/>
                    <a:pt x="1799717" y="5997"/>
                    <a:pt x="1810391" y="16671"/>
                  </a:cubicBezTo>
                  <a:cubicBezTo>
                    <a:pt x="1821065" y="27344"/>
                    <a:pt x="1827061" y="41821"/>
                    <a:pt x="1827061" y="56917"/>
                  </a:cubicBezTo>
                  <a:lnTo>
                    <a:pt x="1827061" y="873315"/>
                  </a:lnTo>
                  <a:cubicBezTo>
                    <a:pt x="1827061" y="888410"/>
                    <a:pt x="1821065" y="902887"/>
                    <a:pt x="1810391" y="913561"/>
                  </a:cubicBezTo>
                  <a:cubicBezTo>
                    <a:pt x="1799717" y="924235"/>
                    <a:pt x="1785240" y="930232"/>
                    <a:pt x="1770144" y="930232"/>
                  </a:cubicBezTo>
                  <a:lnTo>
                    <a:pt x="56917" y="930232"/>
                  </a:lnTo>
                  <a:cubicBezTo>
                    <a:pt x="41821" y="930232"/>
                    <a:pt x="27344" y="924235"/>
                    <a:pt x="16671" y="913561"/>
                  </a:cubicBezTo>
                  <a:cubicBezTo>
                    <a:pt x="5997" y="902887"/>
                    <a:pt x="0" y="888410"/>
                    <a:pt x="0" y="873315"/>
                  </a:cubicBezTo>
                  <a:lnTo>
                    <a:pt x="0" y="56917"/>
                  </a:lnTo>
                  <a:cubicBezTo>
                    <a:pt x="0" y="41821"/>
                    <a:pt x="5997" y="27344"/>
                    <a:pt x="16671" y="16671"/>
                  </a:cubicBezTo>
                  <a:cubicBezTo>
                    <a:pt x="27344" y="5997"/>
                    <a:pt x="41821" y="0"/>
                    <a:pt x="56917" y="0"/>
                  </a:cubicBezTo>
                  <a:close/>
                </a:path>
              </a:pathLst>
            </a:custGeom>
            <a:solidFill>
              <a:srgbClr val="FFFFFF"/>
            </a:solidFill>
          </p:spPr>
        </p:sp>
        <p:sp>
          <p:nvSpPr>
            <p:cNvPr name="TextBox 5" id="5"/>
            <p:cNvSpPr txBox="true"/>
            <p:nvPr/>
          </p:nvSpPr>
          <p:spPr>
            <a:xfrm>
              <a:off x="0" y="-57150"/>
              <a:ext cx="1827061" cy="987382"/>
            </a:xfrm>
            <a:prstGeom prst="rect">
              <a:avLst/>
            </a:prstGeom>
          </p:spPr>
          <p:txBody>
            <a:bodyPr anchor="ctr" rtlCol="false" tIns="50800" lIns="50800" bIns="50800" rIns="50800"/>
            <a:lstStyle/>
            <a:p>
              <a:pPr algn="ctr">
                <a:lnSpc>
                  <a:spcPts val="3734"/>
                </a:lnSpc>
              </a:pPr>
            </a:p>
          </p:txBody>
        </p:sp>
      </p:grpSp>
      <p:sp>
        <p:nvSpPr>
          <p:cNvPr name="TextBox 6" id="6"/>
          <p:cNvSpPr txBox="true"/>
          <p:nvPr/>
        </p:nvSpPr>
        <p:spPr>
          <a:xfrm rot="0">
            <a:off x="1054879" y="2182574"/>
            <a:ext cx="5788361" cy="1369291"/>
          </a:xfrm>
          <a:prstGeom prst="rect">
            <a:avLst/>
          </a:prstGeom>
        </p:spPr>
        <p:txBody>
          <a:bodyPr anchor="t" rtlCol="false" tIns="0" lIns="0" bIns="0" rIns="0">
            <a:spAutoFit/>
          </a:bodyPr>
          <a:lstStyle/>
          <a:p>
            <a:pPr algn="l" marL="0" indent="0" lvl="0">
              <a:lnSpc>
                <a:spcPts val="5470"/>
              </a:lnSpc>
              <a:spcBef>
                <a:spcPct val="0"/>
              </a:spcBef>
            </a:pPr>
            <a:r>
              <a:rPr lang="en-US" b="true" sz="3907">
                <a:solidFill>
                  <a:srgbClr val="FFFFFF"/>
                </a:solidFill>
                <a:latin typeface="Aileron Bold"/>
                <a:ea typeface="Aileron Bold"/>
                <a:cs typeface="Aileron Bold"/>
                <a:sym typeface="Aileron Bold"/>
              </a:rPr>
              <a:t>The Leadership Framework</a:t>
            </a:r>
          </a:p>
        </p:txBody>
      </p:sp>
      <p:sp>
        <p:nvSpPr>
          <p:cNvPr name="TextBox 7" id="7"/>
          <p:cNvSpPr txBox="true"/>
          <p:nvPr/>
        </p:nvSpPr>
        <p:spPr>
          <a:xfrm rot="0">
            <a:off x="755059" y="5338686"/>
            <a:ext cx="6088181" cy="2941016"/>
          </a:xfrm>
          <a:prstGeom prst="rect">
            <a:avLst/>
          </a:prstGeom>
        </p:spPr>
        <p:txBody>
          <a:bodyPr anchor="t" rtlCol="false" tIns="0" lIns="0" bIns="0" rIns="0">
            <a:spAutoFit/>
          </a:bodyPr>
          <a:lstStyle/>
          <a:p>
            <a:pPr algn="l" marL="0" indent="0" lvl="0">
              <a:lnSpc>
                <a:spcPts val="3912"/>
              </a:lnSpc>
              <a:spcBef>
                <a:spcPct val="0"/>
              </a:spcBef>
            </a:pPr>
            <a:r>
              <a:rPr lang="en-US" sz="2794">
                <a:solidFill>
                  <a:srgbClr val="000000"/>
                </a:solidFill>
                <a:latin typeface="Roboto"/>
                <a:ea typeface="Roboto"/>
                <a:cs typeface="Roboto"/>
                <a:sym typeface="Roboto"/>
              </a:rPr>
              <a:t>Transformational leadership includes five key components: Idealized Influence  (idealized attributes &amp; idealized behaviors), inspirational motivation, intellectual stimulation, and individualized consideration.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DAHJXqxwDuQ</dc:identifier>
  <dcterms:modified xsi:type="dcterms:W3CDTF">2011-08-01T06:04:30Z</dcterms:modified>
  <cp:revision>1</cp:revision>
  <dc:title>Managing at a Distance: Research-Backed Engagement</dc:title>
</cp:coreProperties>
</file>