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BD3EB9-2A8A-40FD-B15C-DAC9276AFE9E}" v="4" dt="2026-08-21T21:09:56.1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ngupta, Sarah E" userId="7b848b54-bd78-427b-8ad1-712f14209f43" providerId="ADAL" clId="{9E912D7B-FF75-43C3-99A0-839837B7F96B}"/>
    <pc:docChg chg="modSld">
      <pc:chgData name="Sengupta, Sarah E" userId="7b848b54-bd78-427b-8ad1-712f14209f43" providerId="ADAL" clId="{9E912D7B-FF75-43C3-99A0-839837B7F96B}" dt="2026-08-21T21:13:58.081" v="139" actId="20577"/>
      <pc:docMkLst>
        <pc:docMk/>
      </pc:docMkLst>
      <pc:sldChg chg="modSp mod">
        <pc:chgData name="Sengupta, Sarah E" userId="7b848b54-bd78-427b-8ad1-712f14209f43" providerId="ADAL" clId="{9E912D7B-FF75-43C3-99A0-839837B7F96B}" dt="2026-08-21T21:05:53.508" v="0" actId="1076"/>
        <pc:sldMkLst>
          <pc:docMk/>
          <pc:sldMk cId="0" sldId="256"/>
        </pc:sldMkLst>
        <pc:picChg chg="mod">
          <ac:chgData name="Sengupta, Sarah E" userId="7b848b54-bd78-427b-8ad1-712f14209f43" providerId="ADAL" clId="{9E912D7B-FF75-43C3-99A0-839837B7F96B}" dt="2026-08-21T21:05:53.508" v="0" actId="1076"/>
          <ac:picMkLst>
            <pc:docMk/>
            <pc:sldMk cId="0" sldId="256"/>
            <ac:picMk id="4" creationId="{00000000-0000-0000-0000-000000000000}"/>
          </ac:picMkLst>
        </pc:picChg>
      </pc:sldChg>
      <pc:sldChg chg="addSp modSp mod">
        <pc:chgData name="Sengupta, Sarah E" userId="7b848b54-bd78-427b-8ad1-712f14209f43" providerId="ADAL" clId="{9E912D7B-FF75-43C3-99A0-839837B7F96B}" dt="2026-08-21T21:10:37.671" v="75" actId="1035"/>
        <pc:sldMkLst>
          <pc:docMk/>
          <pc:sldMk cId="0" sldId="258"/>
        </pc:sldMkLst>
        <pc:spChg chg="mod">
          <ac:chgData name="Sengupta, Sarah E" userId="7b848b54-bd78-427b-8ad1-712f14209f43" providerId="ADAL" clId="{9E912D7B-FF75-43C3-99A0-839837B7F96B}" dt="2026-08-21T21:10:09.282" v="44" actId="1036"/>
          <ac:spMkLst>
            <pc:docMk/>
            <pc:sldMk cId="0" sldId="258"/>
            <ac:spMk id="7" creationId="{00000000-0000-0000-0000-000000000000}"/>
          </ac:spMkLst>
        </pc:spChg>
        <pc:spChg chg="mod">
          <ac:chgData name="Sengupta, Sarah E" userId="7b848b54-bd78-427b-8ad1-712f14209f43" providerId="ADAL" clId="{9E912D7B-FF75-43C3-99A0-839837B7F96B}" dt="2026-08-21T21:10:29.574" v="56" actId="103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Sengupta, Sarah E" userId="7b848b54-bd78-427b-8ad1-712f14209f43" providerId="ADAL" clId="{9E912D7B-FF75-43C3-99A0-839837B7F96B}" dt="2026-08-21T21:10:37.671" v="75" actId="1035"/>
          <ac:spMkLst>
            <pc:docMk/>
            <pc:sldMk cId="0" sldId="258"/>
            <ac:spMk id="15" creationId="{00000000-0000-0000-0000-000000000000}"/>
          </ac:spMkLst>
        </pc:spChg>
        <pc:spChg chg="mod">
          <ac:chgData name="Sengupta, Sarah E" userId="7b848b54-bd78-427b-8ad1-712f14209f43" providerId="ADAL" clId="{9E912D7B-FF75-43C3-99A0-839837B7F96B}" dt="2026-08-21T21:07:00.968" v="25" actId="20577"/>
          <ac:spMkLst>
            <pc:docMk/>
            <pc:sldMk cId="0" sldId="258"/>
            <ac:spMk id="16" creationId="{00000000-0000-0000-0000-000000000000}"/>
          </ac:spMkLst>
        </pc:spChg>
        <pc:spChg chg="add mod">
          <ac:chgData name="Sengupta, Sarah E" userId="7b848b54-bd78-427b-8ad1-712f14209f43" providerId="ADAL" clId="{9E912D7B-FF75-43C3-99A0-839837B7F96B}" dt="2026-08-21T21:09:15.380" v="34" actId="1076"/>
          <ac:spMkLst>
            <pc:docMk/>
            <pc:sldMk cId="0" sldId="258"/>
            <ac:spMk id="19" creationId="{8259BEA7-0D16-896E-3E85-8B5566F94563}"/>
          </ac:spMkLst>
        </pc:spChg>
        <pc:graphicFrameChg chg="add mod">
          <ac:chgData name="Sengupta, Sarah E" userId="7b848b54-bd78-427b-8ad1-712f14209f43" providerId="ADAL" clId="{9E912D7B-FF75-43C3-99A0-839837B7F96B}" dt="2026-08-21T21:09:42.306" v="35"/>
          <ac:graphicFrameMkLst>
            <pc:docMk/>
            <pc:sldMk cId="0" sldId="258"/>
            <ac:graphicFrameMk id="20" creationId="{64416957-3838-7E7E-E309-FA1243897854}"/>
          </ac:graphicFrameMkLst>
        </pc:graphicFrameChg>
        <pc:graphicFrameChg chg="add mod">
          <ac:chgData name="Sengupta, Sarah E" userId="7b848b54-bd78-427b-8ad1-712f14209f43" providerId="ADAL" clId="{9E912D7B-FF75-43C3-99A0-839837B7F96B}" dt="2026-08-21T21:09:53.742" v="36"/>
          <ac:graphicFrameMkLst>
            <pc:docMk/>
            <pc:sldMk cId="0" sldId="258"/>
            <ac:graphicFrameMk id="21" creationId="{67869A7D-123C-E5D5-A38E-3C4DD61C0519}"/>
          </ac:graphicFrameMkLst>
        </pc:graphicFrameChg>
      </pc:sldChg>
      <pc:sldChg chg="modSp mod">
        <pc:chgData name="Sengupta, Sarah E" userId="7b848b54-bd78-427b-8ad1-712f14209f43" providerId="ADAL" clId="{9E912D7B-FF75-43C3-99A0-839837B7F96B}" dt="2026-08-21T21:13:58.081" v="139" actId="20577"/>
        <pc:sldMkLst>
          <pc:docMk/>
          <pc:sldMk cId="0" sldId="271"/>
        </pc:sldMkLst>
        <pc:spChg chg="mod">
          <ac:chgData name="Sengupta, Sarah E" userId="7b848b54-bd78-427b-8ad1-712f14209f43" providerId="ADAL" clId="{9E912D7B-FF75-43C3-99A0-839837B7F96B}" dt="2026-08-21T21:13:58.081" v="139" actId="20577"/>
          <ac:spMkLst>
            <pc:docMk/>
            <pc:sldMk cId="0" sldId="271"/>
            <ac:spMk id="2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Session title, date, and description provided by the presenter.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Minnesota Chamber of Commerce, 2026 Business Benchmarks Report.
Federal Reserve Bank of Dallas, February 12,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ASCM_Q8_Q10_Comparative_Thematic_Synthesis_Report.docx, August 2026.
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8288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171717"/>
                </a:solidFill>
              </a:rPr>
              <a:t>SCALE SMART  |  INITIATIVE FOUNDATION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6510528"/>
            <a:ext cx="11155680" cy="0"/>
          </a:xfrm>
          <a:prstGeom prst="line">
            <a:avLst/>
          </a:prstGeom>
          <a:noFill/>
          <a:ln w="12700">
            <a:solidFill>
              <a:srgbClr val="D9D9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65392"/>
            <a:ext cx="1828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</a:rPr>
              <a:t>August 27, 2026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nchamber.com/2026-business-benchmarks-repor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7452360" y="0"/>
            <a:ext cx="4736592" cy="6858000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rot="1200000">
            <a:off x="7818120" y="457200"/>
            <a:ext cx="3840480" cy="3840480"/>
          </a:xfrm>
          <a:prstGeom prst="arc">
            <a:avLst/>
          </a:prstGeom>
          <a:solidFill>
            <a:srgbClr val="8D122A">
              <a:alpha val="90000"/>
            </a:srgbClr>
          </a:solidFill>
          <a:ln w="12700">
            <a:solidFill>
              <a:srgbClr val="8D122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mnt/data/logo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33" y="480060"/>
            <a:ext cx="1110030" cy="5943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325880"/>
            <a:ext cx="5303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</a:rPr>
              <a:t>SCALE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</a:rPr>
              <a:t>SMART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67512" y="269748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F2F2F2"/>
                </a:solidFill>
              </a:rPr>
              <a:t>Growing your business without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F2F2F2"/>
                </a:solidFill>
              </a:rPr>
              <a:t>losing your foundation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667512" y="3977640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7B8C1"/>
                </a:solidFill>
              </a:rPr>
              <a:t>Initiative Foundation 2026 Do Business with Purpose Mini Summit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67512" y="440740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August 27, 2026  |  Sarah Sengupta, PhD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67512" y="5230368"/>
            <a:ext cx="6126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Build capacity before demand exposes the cracks.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OPENING FRAME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Scaling is not “more.” It is a different operating system.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Growth creates value only when capacity, cash, capability, and customer promise stay aligned.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2423160" cy="2423160"/>
          </a:xfrm>
          <a:prstGeom prst="roundRect">
            <a:avLst>
              <a:gd name="adj" fmla="val 3019"/>
            </a:avLst>
          </a:prstGeom>
          <a:solidFill>
            <a:srgbClr val="EFEDE9"/>
          </a:solidFill>
          <a:ln w="12700">
            <a:solidFill>
              <a:srgbClr val="D7D4CF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240487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717"/>
                </a:solidFill>
              </a:rPr>
              <a:t>CUSTOMER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990088"/>
            <a:ext cx="1965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B2B2B"/>
                </a:solidFill>
              </a:rPr>
              <a:t>A repeatable promise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3456432" y="2148840"/>
            <a:ext cx="242316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7D4CF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639312" y="240487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717"/>
                </a:solidFill>
              </a:rPr>
              <a:t>PROCESS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685032" y="2990088"/>
            <a:ext cx="1965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B2B2B"/>
                </a:solidFill>
              </a:rPr>
              <a:t>Work that flows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272784" y="2148840"/>
            <a:ext cx="2423160" cy="2423160"/>
          </a:xfrm>
          <a:prstGeom prst="roundRect">
            <a:avLst>
              <a:gd name="adj" fmla="val 3019"/>
            </a:avLst>
          </a:prstGeom>
          <a:solidFill>
            <a:srgbClr val="EFEDE9"/>
          </a:solidFill>
          <a:ln w="12700">
            <a:solidFill>
              <a:srgbClr val="D7D4CF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55664" y="240487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717"/>
                </a:solidFill>
              </a:rPr>
              <a:t>PEOPLE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01384" y="2990088"/>
            <a:ext cx="1965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B2B2B"/>
                </a:solidFill>
              </a:rPr>
              <a:t>Capability at the right level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9089136" y="2148840"/>
            <a:ext cx="242316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7D4CF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272016" y="240487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717"/>
                </a:solidFill>
              </a:rPr>
              <a:t>ECONOMICS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317736" y="2990088"/>
            <a:ext cx="1965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2B2B2B"/>
                </a:solidFill>
              </a:rPr>
              <a:t>Margin and cash resilience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822960" y="5074920"/>
            <a:ext cx="10424160" cy="502920"/>
          </a:xfrm>
          <a:prstGeom prst="rect">
            <a:avLst/>
          </a:prstGeom>
          <a:solidFill>
            <a:srgbClr val="171717"/>
          </a:solidFill>
          <a:ln/>
        </p:spPr>
        <p:txBody>
          <a:bodyPr wrap="square" lIns="1270" tIns="1270" rIns="1270" bIns="127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Interactive prompt: Where is your foundation strongest? Where is it most likely to crack?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281160" y="614476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C41E3A"/>
                </a:solidFill>
              </a:rPr>
              <a:t>PAIR + SHARE  |  3 MIN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THE 2026 CONTEXT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The growth window is open, but the margin for error is thin.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Central Minnesota businesses are navigating a tight workforce, cost uncertainty, and rapid technology change.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10835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22199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WORKFORCE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468880" y="2318512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1717"/>
                </a:solidFill>
              </a:rPr>
              <a:t>Minnesota continues to experience a tight labor market, limiting growth and increasing competition for talent.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400800" y="217627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</a:rPr>
              <a:t>Design roles and training for productivity, not headcount alone.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3200400"/>
            <a:ext cx="10835640" cy="914400"/>
          </a:xfrm>
          <a:prstGeom prst="roundRect">
            <a:avLst>
              <a:gd name="adj" fmla="val 6000"/>
            </a:avLst>
          </a:prstGeom>
          <a:solidFill>
            <a:srgbClr val="F8E8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36499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COST + POLICY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468880" y="3441192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1717"/>
                </a:solidFill>
              </a:rPr>
              <a:t>Tariffs and policy uncertainty pressure planning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400800" y="331927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</a:rPr>
              <a:t>Scenario-test landed cost, pricing, and working capital.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343400"/>
            <a:ext cx="10835640" cy="914400"/>
          </a:xfrm>
          <a:prstGeom prst="roundRect">
            <a:avLst>
              <a:gd name="adj" fmla="val 6000"/>
            </a:avLst>
          </a:prstGeom>
          <a:solidFill>
            <a:srgbClr val="E8E8E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68680" y="450799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TECHNOLOGY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468880" y="4563872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1717"/>
                </a:solidFill>
              </a:rPr>
              <a:t>AI is changing workflows faster than job titles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0" y="446227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</a:rPr>
              <a:t>Start with a bounded workflow and human review. Solid processes are key.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281160" y="614476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C41E3A"/>
                </a:solidFill>
              </a:rPr>
              <a:t>GROUND THE DECISION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59BEA7-0D16-896E-3E85-8B5566F94563}"/>
              </a:ext>
            </a:extLst>
          </p:cNvPr>
          <p:cNvSpPr txBox="1"/>
          <p:nvPr/>
        </p:nvSpPr>
        <p:spPr>
          <a:xfrm>
            <a:off x="640080" y="5704608"/>
            <a:ext cx="6101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2026 Business Benchmarks report | Minnesota Chamber of Commerce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SCALE-READINESS PULSE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Score the system, not the ambition.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Use 1 = fragile, 3 = workable, 5 = repeatable under pressure.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85800" y="1938528"/>
            <a:ext cx="4114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B2B"/>
                </a:solidFill>
              </a:rPr>
              <a:t>Customer demand is validated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0" y="1874520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577840" y="196596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355080" y="1874520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46520" y="196596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223760" y="1874520"/>
            <a:ext cx="384048" cy="384048"/>
          </a:xfrm>
          <a:prstGeom prst="ellipse">
            <a:avLst/>
          </a:prstGeom>
          <a:solidFill>
            <a:srgbClr val="C41E3A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315200" y="196596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092440" y="1874520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183880" y="196596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4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961120" y="1874520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052560" y="196596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5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85800" y="2542032"/>
            <a:ext cx="4114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2B2B"/>
                </a:solidFill>
              </a:rPr>
              <a:t>Unit economics are visible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486400" y="2478024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577840" y="2569464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1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355080" y="2478024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446520" y="2569464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2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7223760" y="2478024"/>
            <a:ext cx="384048" cy="384048"/>
          </a:xfrm>
          <a:prstGeom prst="ellipse">
            <a:avLst/>
          </a:prstGeom>
          <a:solidFill>
            <a:srgbClr val="C41E3A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315200" y="2569464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8092440" y="2478024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183880" y="2569464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4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8961120" y="2478024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052560" y="2569464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5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85800" y="3145536"/>
            <a:ext cx="4114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Core workflow is documented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5486400" y="3081528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577840" y="3172968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1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355080" y="3081528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446520" y="3172968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2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7223760" y="3081528"/>
            <a:ext cx="384048" cy="384048"/>
          </a:xfrm>
          <a:prstGeom prst="ellipse">
            <a:avLst/>
          </a:prstGeom>
          <a:solidFill>
            <a:srgbClr val="C41E3A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7315200" y="3172968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8092440" y="3081528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8183880" y="3172968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4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8961120" y="3081528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9052560" y="3172968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5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685800" y="3749040"/>
            <a:ext cx="4114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Capacity can flex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5486400" y="3685032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5577840" y="3776472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1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355080" y="3685032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6446520" y="3776472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2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7223760" y="3685032"/>
            <a:ext cx="384048" cy="384048"/>
          </a:xfrm>
          <a:prstGeom prst="ellipse">
            <a:avLst/>
          </a:prstGeom>
          <a:solidFill>
            <a:srgbClr val="C41E3A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7315200" y="3776472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8092440" y="3685032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8183880" y="3776472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4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8961120" y="3685032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9052560" y="3776472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5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685800" y="4352544"/>
            <a:ext cx="4114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Managers can make decisions</a:t>
            </a:r>
            <a:endParaRPr lang="en-US" sz="1400" dirty="0"/>
          </a:p>
        </p:txBody>
      </p:sp>
      <p:sp>
        <p:nvSpPr>
          <p:cNvPr id="50" name="Shape 48"/>
          <p:cNvSpPr/>
          <p:nvPr/>
        </p:nvSpPr>
        <p:spPr>
          <a:xfrm>
            <a:off x="5486400" y="4288536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5577840" y="4379976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1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6355080" y="4288536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6446520" y="4379976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2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7223760" y="4288536"/>
            <a:ext cx="384048" cy="384048"/>
          </a:xfrm>
          <a:prstGeom prst="ellipse">
            <a:avLst/>
          </a:prstGeom>
          <a:solidFill>
            <a:srgbClr val="C41E3A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7315200" y="4379976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8092440" y="4288536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8183880" y="4379976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4</a:t>
            </a:r>
            <a:endParaRPr lang="en-US" sz="1000" dirty="0"/>
          </a:p>
        </p:txBody>
      </p:sp>
      <p:sp>
        <p:nvSpPr>
          <p:cNvPr id="58" name="Shape 56"/>
          <p:cNvSpPr/>
          <p:nvPr/>
        </p:nvSpPr>
        <p:spPr>
          <a:xfrm>
            <a:off x="8961120" y="4288536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9052560" y="4379976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5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685800" y="4956048"/>
            <a:ext cx="4114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Cash can absorb the lag</a:t>
            </a:r>
            <a:endParaRPr lang="en-US" sz="1400" dirty="0"/>
          </a:p>
        </p:txBody>
      </p:sp>
      <p:sp>
        <p:nvSpPr>
          <p:cNvPr id="61" name="Shape 59"/>
          <p:cNvSpPr/>
          <p:nvPr/>
        </p:nvSpPr>
        <p:spPr>
          <a:xfrm>
            <a:off x="5486400" y="4892040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/>
          <p:nvPr/>
        </p:nvSpPr>
        <p:spPr>
          <a:xfrm>
            <a:off x="5577840" y="498348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1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6355080" y="4892040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62"/>
          <p:cNvSpPr/>
          <p:nvPr/>
        </p:nvSpPr>
        <p:spPr>
          <a:xfrm>
            <a:off x="6446520" y="498348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2</a:t>
            </a:r>
            <a:endParaRPr lang="en-US" sz="1000" dirty="0"/>
          </a:p>
        </p:txBody>
      </p:sp>
      <p:sp>
        <p:nvSpPr>
          <p:cNvPr id="65" name="Shape 63"/>
          <p:cNvSpPr/>
          <p:nvPr/>
        </p:nvSpPr>
        <p:spPr>
          <a:xfrm>
            <a:off x="7223760" y="4892040"/>
            <a:ext cx="384048" cy="384048"/>
          </a:xfrm>
          <a:prstGeom prst="ellipse">
            <a:avLst/>
          </a:prstGeom>
          <a:solidFill>
            <a:srgbClr val="C41E3A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64"/>
          <p:cNvSpPr/>
          <p:nvPr/>
        </p:nvSpPr>
        <p:spPr>
          <a:xfrm>
            <a:off x="7315200" y="498348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67" name="Shape 65"/>
          <p:cNvSpPr/>
          <p:nvPr/>
        </p:nvSpPr>
        <p:spPr>
          <a:xfrm>
            <a:off x="8092440" y="4892040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8183880" y="498348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4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8961120" y="4892040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68"/>
          <p:cNvSpPr/>
          <p:nvPr/>
        </p:nvSpPr>
        <p:spPr>
          <a:xfrm>
            <a:off x="9052560" y="498348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717"/>
                </a:solidFill>
              </a:rPr>
              <a:t>5</a:t>
            </a:r>
            <a:endParaRPr lang="en-US" sz="1000" dirty="0"/>
          </a:p>
        </p:txBody>
      </p:sp>
      <p:sp>
        <p:nvSpPr>
          <p:cNvPr id="71" name="Text 69"/>
          <p:cNvSpPr/>
          <p:nvPr/>
        </p:nvSpPr>
        <p:spPr>
          <a:xfrm>
            <a:off x="685800" y="5669280"/>
            <a:ext cx="10241280" cy="438912"/>
          </a:xfrm>
          <a:prstGeom prst="rect">
            <a:avLst/>
          </a:prstGeom>
          <a:solidFill>
            <a:srgbClr val="C41E3A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Your lowest score is today’s scaling constraint.</a:t>
            </a:r>
            <a:endParaRPr lang="en-US" sz="2000" dirty="0"/>
          </a:p>
        </p:txBody>
      </p:sp>
      <p:sp>
        <p:nvSpPr>
          <p:cNvPr id="72" name="Text 70"/>
          <p:cNvSpPr/>
          <p:nvPr/>
        </p:nvSpPr>
        <p:spPr>
          <a:xfrm>
            <a:off x="9281160" y="614476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C41E3A"/>
                </a:solidFill>
              </a:rPr>
              <a:t>SELF-ASSESS  |  5 MIN</a:t>
            </a:r>
            <a:endParaRPr lang="en-US" sz="900" dirty="0"/>
          </a:p>
        </p:txBody>
      </p:sp>
      <p:sp>
        <p:nvSpPr>
          <p:cNvPr id="7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ECONOMICS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Know the cost of one more customer.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Revenue growth can consume cash before it produces profit.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85800" y="196596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C41E3A"/>
                </a:solidFill>
              </a:rPr>
              <a:t>CONTRIBUTION MARGIN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2359152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1717"/>
                </a:solidFill>
              </a:rPr>
              <a:t>Price  −  variable cost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85800" y="2999232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</a:rPr>
              <a:t>Must cover fixed cost, working capital, and reinvestment.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120640" y="2084832"/>
            <a:ext cx="1005840" cy="2011680"/>
          </a:xfrm>
          <a:prstGeom prst="chevron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46520" y="1920240"/>
            <a:ext cx="4663440" cy="2560320"/>
          </a:xfrm>
          <a:prstGeom prst="roundRect">
            <a:avLst>
              <a:gd name="adj" fmla="val 2857"/>
            </a:avLst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766560" y="225856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E7B8C1"/>
                </a:solidFill>
              </a:rPr>
              <a:t>THREE QUESTIONS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766560" y="2697480"/>
            <a:ext cx="3840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1. What gets more expensive with every sale?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2. When do you pay versus get paid?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3. What breaks first when volume doubles?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77240" y="516636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1717"/>
                </a:solidFill>
              </a:rPr>
              <a:t>Tool: model a base case, growth case, and shock case before committing.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CAPACITY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Find the constraint before adding volume.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Map the flow from first customer signal to cash collected.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920" y="2331720"/>
            <a:ext cx="141732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12648" y="2651760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1717"/>
                </a:solidFill>
              </a:rPr>
              <a:t>LEAD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002536" y="2615184"/>
            <a:ext cx="320040" cy="320040"/>
          </a:xfrm>
          <a:prstGeom prst="chevron">
            <a:avLst/>
          </a:prstGeom>
          <a:solidFill>
            <a:srgbClr val="666666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423160" y="2331720"/>
            <a:ext cx="141732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532888" y="2651760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1717"/>
                </a:solidFill>
              </a:rPr>
              <a:t>QUOTE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922776" y="2615184"/>
            <a:ext cx="320040" cy="320040"/>
          </a:xfrm>
          <a:prstGeom prst="chevron">
            <a:avLst/>
          </a:prstGeom>
          <a:solidFill>
            <a:srgbClr val="666666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343400" y="2331720"/>
            <a:ext cx="1417320" cy="914400"/>
          </a:xfrm>
          <a:prstGeom prst="roundRect">
            <a:avLst>
              <a:gd name="adj" fmla="val 5000"/>
            </a:avLst>
          </a:prstGeom>
          <a:solidFill>
            <a:srgbClr val="C41E3A"/>
          </a:solidFill>
          <a:ln w="1524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453128" y="2651760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DELIVER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843016" y="2615184"/>
            <a:ext cx="320040" cy="320040"/>
          </a:xfrm>
          <a:prstGeom prst="chevron">
            <a:avLst/>
          </a:prstGeom>
          <a:solidFill>
            <a:srgbClr val="666666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263640" y="2331720"/>
            <a:ext cx="141732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373368" y="2651760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1717"/>
                </a:solidFill>
              </a:rPr>
              <a:t>QA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763256" y="2615184"/>
            <a:ext cx="320040" cy="320040"/>
          </a:xfrm>
          <a:prstGeom prst="chevron">
            <a:avLst/>
          </a:prstGeom>
          <a:solidFill>
            <a:srgbClr val="666666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183880" y="2331720"/>
            <a:ext cx="141732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93608" y="2651760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1717"/>
                </a:solidFill>
              </a:rPr>
              <a:t>BILL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683496" y="2615184"/>
            <a:ext cx="320040" cy="320040"/>
          </a:xfrm>
          <a:prstGeom prst="chevron">
            <a:avLst/>
          </a:prstGeom>
          <a:solidFill>
            <a:srgbClr val="666666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10104120" y="2331720"/>
            <a:ext cx="141732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24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213848" y="2651760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1717"/>
                </a:solidFill>
              </a:rPr>
              <a:t>LEARN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40080" y="40233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41E3A"/>
                </a:solidFill>
              </a:rPr>
              <a:t>WAIT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40080" y="443484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717"/>
                </a:solidFill>
              </a:rPr>
              <a:t>Where does work queue?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429000" y="40233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41E3A"/>
                </a:solidFill>
              </a:rPr>
              <a:t>REWORK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429000" y="443484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717"/>
                </a:solidFill>
              </a:rPr>
              <a:t>Where does work return?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217920" y="40233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41E3A"/>
                </a:solidFill>
              </a:rPr>
              <a:t>OWNER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217920" y="443484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717"/>
                </a:solidFill>
              </a:rPr>
              <a:t>Where must the owner decide?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006840" y="40233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41E3A"/>
                </a:solidFill>
              </a:rPr>
              <a:t>DATA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9006840" y="443484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717"/>
                </a:solidFill>
              </a:rPr>
              <a:t>Where are you blind?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281160" y="614476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C41E3A"/>
                </a:solidFill>
              </a:rPr>
              <a:t>MAP ONE REAL ORDER</a:t>
            </a:r>
            <a:endParaRPr lang="en-US" sz="9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OPERATING MODEL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Standardize the repeatable. Protect the distinctive.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Scale does not require eliminating customization. It requires choosing where customization creates value.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58368" y="2011680"/>
            <a:ext cx="3401568" cy="3063240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86968" y="233172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717"/>
                </a:solidFill>
              </a:rPr>
              <a:t>STANDARDIZE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50976" y="2971800"/>
            <a:ext cx="2788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2B2B2B"/>
                </a:solidFill>
              </a:rPr>
              <a:t>Intake, handoffs, quality checks, reporting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50976" y="434340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41E3A"/>
                </a:solidFill>
              </a:rPr>
              <a:t>Fewer errors • faster training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453128" y="2011680"/>
            <a:ext cx="3401568" cy="3063240"/>
          </a:xfrm>
          <a:prstGeom prst="roundRect">
            <a:avLst>
              <a:gd name="adj" fmla="val 2388"/>
            </a:avLst>
          </a:prstGeom>
          <a:solidFill>
            <a:srgbClr val="F8E8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81728" y="233172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717"/>
                </a:solidFill>
              </a:rPr>
              <a:t>MODULARIZE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45736" y="2971800"/>
            <a:ext cx="2788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2B2B2B"/>
                </a:solidFill>
              </a:rPr>
              <a:t>Options, packages, service levels, configurations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745736" y="434340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41E3A"/>
                </a:solidFill>
              </a:rPr>
              <a:t>Choice without chaos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247888" y="2011680"/>
            <a:ext cx="3401568" cy="3063240"/>
          </a:xfrm>
          <a:prstGeom prst="roundRect">
            <a:avLst>
              <a:gd name="adj" fmla="val 2388"/>
            </a:avLst>
          </a:prstGeom>
          <a:solidFill>
            <a:srgbClr val="E7E7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476488" y="233172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717"/>
                </a:solidFill>
              </a:rPr>
              <a:t>CUSTOMIZE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40496" y="2971800"/>
            <a:ext cx="2788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2B2B2B"/>
                </a:solidFill>
              </a:rPr>
              <a:t>High-value judgement, relationship moments, exceptions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540496" y="434340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41E3A"/>
                </a:solidFill>
              </a:rPr>
              <a:t>Differentiation where it matters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EVIDENCE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Skills gaps and onboarding friction are two sides of readiness.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Research from the ASCM early-career survey highlights capability gaps and the employer systems that enable performance.</a:t>
            </a:r>
            <a:endParaRPr lang="en-US" sz="1300" dirty="0"/>
          </a:p>
        </p:txBody>
      </p:sp>
      <p:pic>
        <p:nvPicPr>
          <p:cNvPr id="5" name="Image 0" descr="/mnt/data/b18295c8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780" y="1847088"/>
            <a:ext cx="6583680" cy="43891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PEOPLE + PERFORMANCE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Readiness is a three-part system.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Hiring alone will not solve a scaling constraint.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77240" y="2057400"/>
            <a:ext cx="3337560" cy="2971800"/>
          </a:xfrm>
          <a:prstGeom prst="roundRect">
            <a:avLst>
              <a:gd name="adj" fmla="val 2462"/>
            </a:avLst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60120" y="2304288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41E3A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90472" y="22860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PRE-ENTRY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PREPARATION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97280" y="3364992"/>
            <a:ext cx="2697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</a:rPr>
              <a:t>Technical, analytical, communication, and business context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26280" y="2057400"/>
            <a:ext cx="3337560" cy="2971800"/>
          </a:xfrm>
          <a:prstGeom prst="roundRect">
            <a:avLst>
              <a:gd name="adj" fmla="val 2462"/>
            </a:avLst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09160" y="2304288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1717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239512" y="22860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TRANSITION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CAPABILITY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846320" y="3364992"/>
            <a:ext cx="2697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</a:rPr>
              <a:t>Judgement, curiosity, self-management, and learning agility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75320" y="2057400"/>
            <a:ext cx="3337560" cy="2971800"/>
          </a:xfrm>
          <a:prstGeom prst="roundRect">
            <a:avLst>
              <a:gd name="adj" fmla="val 2462"/>
            </a:avLst>
          </a:prstGeom>
          <a:solidFill>
            <a:srgbClr val="6B6B6B"/>
          </a:solidFill>
          <a:ln w="12700">
            <a:solidFill>
              <a:srgbClr val="6B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458200" y="2304288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B6B6B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988552" y="22860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ORGANIZATIONAL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ENABLEMENT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595360" y="3364992"/>
            <a:ext cx="2697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</a:rPr>
              <a:t>SOPs, sequenced training, coaching, and integration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43000" y="550468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1717"/>
                </a:solidFill>
              </a:rPr>
              <a:t>Scaling question: Are you adding people, or building capability?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UPSKILLING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Training is not a benefit added after growth. It is growth infrastructure.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Build the learning loop into the operating rhythm.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132472" y="2882185"/>
            <a:ext cx="2286000" cy="1005840"/>
          </a:xfrm>
          <a:prstGeom prst="ellipse">
            <a:avLst/>
          </a:prstGeom>
          <a:solidFill>
            <a:srgbClr val="C41E3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406792" y="3110785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DEFINE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79360" y="3403393"/>
            <a:ext cx="1792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Critical work + performance standard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5346198" y="4498939"/>
            <a:ext cx="2286000" cy="1005840"/>
          </a:xfrm>
          <a:prstGeom prst="ellipse">
            <a:avLst/>
          </a:prstGeom>
          <a:solidFill>
            <a:srgbClr val="17171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620518" y="4727539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PRACTICE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593086" y="5020147"/>
            <a:ext cx="1792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Hands-on, job-relevant application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651608" y="3427175"/>
            <a:ext cx="2286000" cy="1005840"/>
          </a:xfrm>
          <a:prstGeom prst="ellipse">
            <a:avLst/>
          </a:prstGeom>
          <a:solidFill>
            <a:srgbClr val="C41E3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925928" y="3655775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COACH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898496" y="3948383"/>
            <a:ext cx="1792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Fast feedback at the point of work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437882" y="1810421"/>
            <a:ext cx="2286000" cy="1005840"/>
          </a:xfrm>
          <a:prstGeom prst="ellipse">
            <a:avLst/>
          </a:prstGeom>
          <a:solidFill>
            <a:srgbClr val="17171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12202" y="2039021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MEASURE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684770" y="2331629"/>
            <a:ext cx="1792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</a:rPr>
              <a:t>Quality, speed, judgement, transfer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5120640" y="2880360"/>
            <a:ext cx="1828800" cy="1554480"/>
          </a:xfrm>
          <a:prstGeom prst="ellipse">
            <a:avLst/>
          </a:prstGeom>
          <a:solidFill>
            <a:srgbClr val="F7F5F2"/>
          </a:solidFill>
          <a:ln w="381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440680" y="336499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1717"/>
                </a:solidFill>
              </a:rPr>
              <a:t>LEARNING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171717"/>
                </a:solidFill>
              </a:rPr>
              <a:t>LOOP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77240" y="5532120"/>
            <a:ext cx="10515600" cy="502920"/>
          </a:xfrm>
          <a:prstGeom prst="rect">
            <a:avLst/>
          </a:prstGeom>
          <a:solidFill>
            <a:srgbClr val="C41E3A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Rule of thumb: training should remove a bottleneck, reduce a risk, or unlock an opportunity.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CASE STUDY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Northstar Fabrication: demand doubled. Capacity did not.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Hypothetical composite created for discussion; not a real company case.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85800" y="1938528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SIGNAL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057400" y="1828800"/>
            <a:ext cx="9189720" cy="713232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D8D2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331720" y="2002536"/>
            <a:ext cx="8641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B2B2B"/>
                </a:solidFill>
              </a:rPr>
              <a:t>A new channel offers a 2× volume opportunity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85800" y="2898648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RISK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057400" y="2788920"/>
            <a:ext cx="9189720" cy="713232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D8D2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331720" y="2962656"/>
            <a:ext cx="8641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B2B2B"/>
                </a:solidFill>
              </a:rPr>
              <a:t>Quotes vary, owner approves exceptions, training is informal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85800" y="3858768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CHOICE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057400" y="3749040"/>
            <a:ext cx="9189720" cy="713232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D8D2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331720" y="3922776"/>
            <a:ext cx="8641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B2B2B"/>
                </a:solidFill>
              </a:rPr>
              <a:t>Hire immediately, automate intake, or stage the launch?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85800" y="4818888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SMART SCALE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057400" y="4709160"/>
            <a:ext cx="9189720" cy="713232"/>
          </a:xfrm>
          <a:prstGeom prst="roundRect">
            <a:avLst>
              <a:gd name="adj" fmla="val 5128"/>
            </a:avLst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2331720" y="4882896"/>
            <a:ext cx="8641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Pilot one segment; standardize quote rules; cross-train QA; gate expansion on margin + cycle time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281160" y="614476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C41E3A"/>
                </a:solidFill>
              </a:rPr>
              <a:t>TABLE DISCUSSION  |  6 MIN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PITFALLS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Growth amplifies what already exists.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The goal is not zero risk. It is visible, bounded, reversible risk.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31520" y="1856232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SCALING CHAOS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2880360" y="1828800"/>
            <a:ext cx="3977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Adding volume to an unstable process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360920" y="182880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Stabilize one flow first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31520" y="2359152"/>
            <a:ext cx="10469880" cy="1"/>
          </a:xfrm>
          <a:prstGeom prst="line">
            <a:avLst/>
          </a:prstGeom>
          <a:noFill/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31520" y="2633472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HIRING THE BOTTLENECK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880360" y="2606040"/>
            <a:ext cx="3977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Adding labor without decision rights or training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360920" y="260604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Redesign work + manager span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31520" y="3136392"/>
            <a:ext cx="10469880" cy="1"/>
          </a:xfrm>
          <a:prstGeom prst="line">
            <a:avLst/>
          </a:prstGeom>
          <a:noFill/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31520" y="3410712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AUTOMATING WASTE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880360" y="3383280"/>
            <a:ext cx="3977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Digitizing a broken handoff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360920" y="338328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Simplify before tooling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1520" y="3913632"/>
            <a:ext cx="10469880" cy="1"/>
          </a:xfrm>
          <a:prstGeom prst="line">
            <a:avLst/>
          </a:prstGeom>
          <a:noFill/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31520" y="4187952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REVENUE WITHOUT CASH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2880360" y="4160520"/>
            <a:ext cx="3977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Winning work that extends the cash gap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360920" y="416052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Model working capital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31520" y="4690872"/>
            <a:ext cx="10469880" cy="1"/>
          </a:xfrm>
          <a:prstGeom prst="line">
            <a:avLst/>
          </a:prstGeom>
          <a:noFill/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31520" y="4965192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3A"/>
                </a:solidFill>
              </a:rPr>
              <a:t>PURPOSE DRIFT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880360" y="4937760"/>
            <a:ext cx="3977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Chasing opportunities that weaken the promise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360920" y="493776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Use explicit no-go criteria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731520" y="5468112"/>
            <a:ext cx="10469880" cy="1"/>
          </a:xfrm>
          <a:prstGeom prst="line">
            <a:avLst/>
          </a:prstGeom>
          <a:noFill/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OPPORTUNITY FILTER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Say yes to the right growth.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Score each opportunity from 1–5, then name the evidence behind the score.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85800" y="1938528"/>
            <a:ext cx="2743200" cy="530352"/>
          </a:xfrm>
          <a:prstGeom prst="roundRect">
            <a:avLst>
              <a:gd name="adj" fmla="val 6897"/>
            </a:avLst>
          </a:prstGeom>
          <a:solidFill>
            <a:srgbClr val="C41E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103120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STRATEGIC FIT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3320" y="2002536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Does it strengthen our purpose and customer promise?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961120" y="208483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41E3A"/>
                </a:solidFill>
              </a:rPr>
              <a:t>1   2   3   4   5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5800" y="2688336"/>
            <a:ext cx="2743200" cy="530352"/>
          </a:xfrm>
          <a:prstGeom prst="roundRect">
            <a:avLst>
              <a:gd name="adj" fmla="val 6897"/>
            </a:avLst>
          </a:prstGeom>
          <a:solidFill>
            <a:srgbClr val="17171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2852928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ECONOMIC FIT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703320" y="2752344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Does it improve contribution margin and cash resilience?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0" y="2834640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41E3A"/>
                </a:solidFill>
              </a:rPr>
              <a:t>1   2   3   4   5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85800" y="3438144"/>
            <a:ext cx="2743200" cy="530352"/>
          </a:xfrm>
          <a:prstGeom prst="roundRect">
            <a:avLst>
              <a:gd name="adj" fmla="val 6897"/>
            </a:avLst>
          </a:prstGeom>
          <a:solidFill>
            <a:srgbClr val="C41E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68680" y="360273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CAPACITY FIT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703320" y="3502152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Can we deliver without breaking quality or the team?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961120" y="3584448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41E3A"/>
                </a:solidFill>
              </a:rPr>
              <a:t>1   2   3   4   5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85800" y="4187952"/>
            <a:ext cx="2743200" cy="530352"/>
          </a:xfrm>
          <a:prstGeom prst="roundRect">
            <a:avLst>
              <a:gd name="adj" fmla="val 6897"/>
            </a:avLst>
          </a:prstGeom>
          <a:solidFill>
            <a:srgbClr val="17171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68680" y="4352544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CAPABILITY FIT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703320" y="4251960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Can our people learn and perform the work quickly?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961120" y="433425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41E3A"/>
                </a:solidFill>
              </a:rPr>
              <a:t>1   2   3   4   5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85800" y="4937760"/>
            <a:ext cx="2743200" cy="530352"/>
          </a:xfrm>
          <a:prstGeom prst="roundRect">
            <a:avLst>
              <a:gd name="adj" fmla="val 6897"/>
            </a:avLst>
          </a:prstGeom>
          <a:solidFill>
            <a:srgbClr val="C41E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68680" y="5102352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REVERSIBILITY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5001768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</a:rPr>
              <a:t>Can we pilot, pause, or exit without major damage?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961120" y="5084064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41E3A"/>
                </a:solidFill>
              </a:rPr>
              <a:t>1   2   3   4   5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281160" y="614476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C41E3A"/>
                </a:solidFill>
              </a:rPr>
              <a:t>USE THE HANDOUT</a:t>
            </a:r>
            <a:endParaRPr lang="en-US" sz="9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ACTION PLAN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A 90-day scaling experiment.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Choose one constraint, one learning target, and one reversible move.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85800" y="18745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71717"/>
                </a:solidFill>
              </a:rPr>
              <a:t>0–30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85800" y="2606040"/>
            <a:ext cx="329184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8D2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29260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1717"/>
                </a:solidFill>
              </a:rPr>
              <a:t>DIAGNOSE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33272" y="3657600"/>
            <a:ext cx="259689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B2B2B"/>
                </a:solidFill>
              </a:rPr>
              <a:t>Baseline margin, cycle time, quality, capacity, and skill risk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434840" y="18745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41E3A"/>
                </a:solidFill>
              </a:rPr>
              <a:t>31–60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4434840" y="2606040"/>
            <a:ext cx="3291840" cy="2423160"/>
          </a:xfrm>
          <a:prstGeom prst="roundRect">
            <a:avLst>
              <a:gd name="adj" fmla="val 3019"/>
            </a:avLst>
          </a:prstGeom>
          <a:solidFill>
            <a:srgbClr val="F8E8EB"/>
          </a:solidFill>
          <a:ln w="254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709160" y="29260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1717"/>
                </a:solidFill>
              </a:rPr>
              <a:t>PILOT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782312" y="3657600"/>
            <a:ext cx="259689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B2B2B"/>
                </a:solidFill>
              </a:rPr>
              <a:t>Test one segment, workflow, product, or team with clear guardrails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83880" y="18745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71717"/>
                </a:solidFill>
              </a:rPr>
              <a:t>61–90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8183880" y="2606040"/>
            <a:ext cx="329184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8D2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458200" y="29260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1717"/>
                </a:solidFill>
              </a:rPr>
              <a:t>DECIDE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531352" y="3657600"/>
            <a:ext cx="259689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B2B2B"/>
                </a:solidFill>
              </a:rPr>
              <a:t>Scale, adapt, or stop based on evidence and team learning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71600" y="5532120"/>
            <a:ext cx="9418320" cy="457200"/>
          </a:xfrm>
          <a:prstGeom prst="rect">
            <a:avLst/>
          </a:prstGeom>
          <a:solidFill>
            <a:srgbClr val="C41E3A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Commitment: “In the next 7 days, I will…”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9281160" y="614476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C41E3A"/>
                </a:solidFill>
              </a:rPr>
              <a:t>WRITE + COMMIT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REGIONAL PARTNERSHIP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Bring the challenge. RASP helps connect the capability.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Research, Advanced Studies, and Partnerships is designed as a connected platform for advanced learning and regional impact.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514600" cy="274320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12700">
            <a:solidFill>
              <a:srgbClr val="D8D2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2377440"/>
            <a:ext cx="384048" cy="384048"/>
          </a:xfrm>
          <a:prstGeom prst="ellipse">
            <a:avLst/>
          </a:prstGeom>
          <a:solidFill>
            <a:srgbClr val="C41E3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292608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1717"/>
                </a:solidFill>
              </a:rPr>
              <a:t>BRING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352044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2B2B2B"/>
                </a:solidFill>
              </a:rPr>
              <a:t>A growth constraint, skill need, data question, or innovation idea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383280" y="2148840"/>
            <a:ext cx="2514600" cy="2743200"/>
          </a:xfrm>
          <a:prstGeom prst="roundRect">
            <a:avLst>
              <a:gd name="adj" fmla="val 2909"/>
            </a:avLst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566160" y="2377440"/>
            <a:ext cx="384048" cy="384048"/>
          </a:xfrm>
          <a:prstGeom prst="ellipse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1717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657600" y="292608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CONNECT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703320" y="352044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</a:rPr>
              <a:t>Faculty expertise, research, grants, instructional design, PACE, and student talent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63640" y="2148840"/>
            <a:ext cx="2514600" cy="274320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12700">
            <a:solidFill>
              <a:srgbClr val="D8D2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46520" y="2377440"/>
            <a:ext cx="384048" cy="384048"/>
          </a:xfrm>
          <a:prstGeom prst="ellipse">
            <a:avLst/>
          </a:prstGeom>
          <a:solidFill>
            <a:srgbClr val="C41E3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537960" y="292608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1717"/>
                </a:solidFill>
              </a:rPr>
              <a:t>BUILD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583680" y="352044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2B2B2B"/>
                </a:solidFill>
              </a:rPr>
              <a:t>A diagnostic, pilot, customized training, applied project, or funded partnership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144000" y="2148840"/>
            <a:ext cx="2514600" cy="2743200"/>
          </a:xfrm>
          <a:prstGeom prst="roundRect">
            <a:avLst>
              <a:gd name="adj" fmla="val 2909"/>
            </a:avLst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326880" y="2377440"/>
            <a:ext cx="384048" cy="384048"/>
          </a:xfrm>
          <a:prstGeom prst="ellipse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1717"/>
                </a:solidFill>
              </a:rPr>
              <a:t>4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418320" y="292608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LEARN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9464040" y="352044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</a:rPr>
              <a:t>Measure results, improve, and decide what to scale next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914400" y="544068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41E3A"/>
                </a:solidFill>
              </a:rPr>
              <a:t>Start anywhere. We connect you to the right mix of expertise and resources.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669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41E3A"/>
                </a:solidFill>
              </a:rPr>
              <a:t>CLOSE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1717"/>
                </a:solidFill>
              </a:rPr>
              <a:t>Scale smart. Protect the promise. Build the system.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Your next growth move should strengthen the foundation, not borrow against it.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85800" y="2057400"/>
            <a:ext cx="1417320" cy="1417320"/>
          </a:xfrm>
          <a:prstGeom prst="ellipse">
            <a:avLst/>
          </a:prstGeom>
          <a:solidFill>
            <a:srgbClr val="17171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207008" y="243230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7200" y="370332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1717"/>
                </a:solidFill>
              </a:rPr>
              <a:t>Know the economics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953512" y="2057400"/>
            <a:ext cx="1417320" cy="1417320"/>
          </a:xfrm>
          <a:prstGeom prst="ellipse">
            <a:avLst/>
          </a:prstGeom>
          <a:solidFill>
            <a:srgbClr val="17171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74720" y="243230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724912" y="370332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1717"/>
                </a:solidFill>
              </a:rPr>
              <a:t>Find the constraint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221224" y="2057400"/>
            <a:ext cx="1417320" cy="1417320"/>
          </a:xfrm>
          <a:prstGeom prst="ellipse">
            <a:avLst/>
          </a:prstGeom>
          <a:solidFill>
            <a:srgbClr val="C41E3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742432" y="243230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992624" y="370332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1717"/>
                </a:solidFill>
              </a:rPr>
              <a:t>Build capability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488936" y="2057400"/>
            <a:ext cx="1417320" cy="1417320"/>
          </a:xfrm>
          <a:prstGeom prst="ellipse">
            <a:avLst/>
          </a:prstGeom>
          <a:solidFill>
            <a:srgbClr val="17171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010144" y="243230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260336" y="370332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1717"/>
                </a:solidFill>
              </a:rPr>
              <a:t>Stage the risk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9756648" y="2057400"/>
            <a:ext cx="1417320" cy="1417320"/>
          </a:xfrm>
          <a:prstGeom prst="ellipse">
            <a:avLst/>
          </a:prstGeom>
          <a:solidFill>
            <a:srgbClr val="17171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277856" y="243230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528048" y="370332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1717"/>
                </a:solidFill>
              </a:rPr>
              <a:t>Learn before you leap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1508760" y="4572000"/>
            <a:ext cx="91897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254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0" descr="/mnt/data/logo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541" y="4919472"/>
            <a:ext cx="1058798" cy="566928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4434840" y="4773168"/>
            <a:ext cx="5806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71717"/>
                </a:solidFill>
              </a:rPr>
              <a:t>Sarah Sengupta, Ph.D.  |  Associate Dean (Interim)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71717"/>
                </a:solidFill>
              </a:rPr>
              <a:t>Research, Advanced Studies, and Partnerships (RASP)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71717"/>
                </a:solidFill>
              </a:rPr>
              <a:t>419.574.2213  |  sarah.sengupta@stcloudstate.edu  |  stcloudstate.edu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666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1336</Words>
  <Application>Microsoft Office PowerPoint</Application>
  <PresentationFormat>Widescreen</PresentationFormat>
  <Paragraphs>278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St. Cloud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Scale Smart: Growing Your Business without Losing Your Foundation</dc:title>
  <dc:subject>PptxGenJS Presentation</dc:subject>
  <dc:creator>Sengupta, Sarah E</dc:creator>
  <cp:lastModifiedBy>Sengupta, Sarah E</cp:lastModifiedBy>
  <cp:revision>3</cp:revision>
  <dcterms:created xsi:type="dcterms:W3CDTF">2026-08-21T21:00:39Z</dcterms:created>
  <dcterms:modified xsi:type="dcterms:W3CDTF">2026-08-21T21:14:07Z</dcterms:modified>
</cp:coreProperties>
</file>