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256" r:id="rId5"/>
    <p:sldId id="259" r:id="rId6"/>
    <p:sldId id="260" r:id="rId7"/>
    <p:sldId id="319" r:id="rId8"/>
    <p:sldId id="330" r:id="rId9"/>
    <p:sldId id="321" r:id="rId10"/>
    <p:sldId id="329" r:id="rId11"/>
    <p:sldId id="311" r:id="rId12"/>
    <p:sldId id="318" r:id="rId13"/>
    <p:sldId id="293" r:id="rId14"/>
    <p:sldId id="265" r:id="rId15"/>
    <p:sldId id="306" r:id="rId16"/>
    <p:sldId id="297" r:id="rId17"/>
    <p:sldId id="257" r:id="rId18"/>
    <p:sldId id="268" r:id="rId19"/>
    <p:sldId id="286" r:id="rId20"/>
    <p:sldId id="283" r:id="rId21"/>
    <p:sldId id="281" r:id="rId22"/>
    <p:sldId id="287" r:id="rId23"/>
    <p:sldId id="282" r:id="rId24"/>
    <p:sldId id="288" r:id="rId25"/>
    <p:sldId id="284" r:id="rId26"/>
    <p:sldId id="292" r:id="rId27"/>
    <p:sldId id="289" r:id="rId28"/>
    <p:sldId id="291" r:id="rId29"/>
    <p:sldId id="295" r:id="rId30"/>
    <p:sldId id="313" r:id="rId31"/>
    <p:sldId id="310" r:id="rId32"/>
    <p:sldId id="314" r:id="rId33"/>
    <p:sldId id="307" r:id="rId34"/>
    <p:sldId id="299" r:id="rId35"/>
    <p:sldId id="309" r:id="rId36"/>
    <p:sldId id="315" r:id="rId37"/>
    <p:sldId id="316" r:id="rId38"/>
    <p:sldId id="317" r:id="rId39"/>
    <p:sldId id="296" r:id="rId40"/>
    <p:sldId id="301" r:id="rId41"/>
    <p:sldId id="303" r:id="rId42"/>
    <p:sldId id="304" r:id="rId43"/>
    <p:sldId id="305" r:id="rId44"/>
    <p:sldId id="325"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4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47" autoAdjust="0"/>
    <p:restoredTop sz="83444" autoAdjust="0"/>
  </p:normalViewPr>
  <p:slideViewPr>
    <p:cSldViewPr snapToGrid="0">
      <p:cViewPr varScale="1">
        <p:scale>
          <a:sx n="65" d="100"/>
          <a:sy n="65" d="100"/>
        </p:scale>
        <p:origin x="1200" y="60"/>
      </p:cViewPr>
      <p:guideLst/>
    </p:cSldViewPr>
  </p:slideViewPr>
  <p:outlineViewPr>
    <p:cViewPr>
      <p:scale>
        <a:sx n="33" d="100"/>
        <a:sy n="33" d="100"/>
      </p:scale>
      <p:origin x="0" y="-361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A71D81C-86D0-4D0F-A89F-225EC27F0467}" type="datetimeFigureOut">
              <a:rPr lang="en-CA" smtClean="0"/>
              <a:t>2026-02-17</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96D020-A858-489E-B360-64D37003B5E8}" type="slidenum">
              <a:rPr lang="en-CA" smtClean="0"/>
              <a:t>‹#›</a:t>
            </a:fld>
            <a:endParaRPr lang="en-CA" dirty="0"/>
          </a:p>
        </p:txBody>
      </p:sp>
    </p:spTree>
    <p:extLst>
      <p:ext uri="{BB962C8B-B14F-4D97-AF65-F5344CB8AC3E}">
        <p14:creationId xmlns:p14="http://schemas.microsoft.com/office/powerpoint/2010/main" val="264430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36AA6123-D29F-4396-BD2F-AF8A76E08F8E}" type="datetimeFigureOut">
              <a:rPr lang="en-CA" smtClean="0"/>
              <a:t>2026-02-17</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4CD7902F-DEA6-4DE7-8CE4-77C711B7CF5C}" type="slidenum">
              <a:rPr lang="en-CA" smtClean="0"/>
              <a:t>‹#›</a:t>
            </a:fld>
            <a:endParaRPr lang="en-CA" dirty="0"/>
          </a:p>
        </p:txBody>
      </p:sp>
    </p:spTree>
    <p:extLst>
      <p:ext uri="{BB962C8B-B14F-4D97-AF65-F5344CB8AC3E}">
        <p14:creationId xmlns:p14="http://schemas.microsoft.com/office/powerpoint/2010/main" val="336774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This </a:t>
            </a:r>
            <a:r>
              <a:rPr lang="en-US" dirty="0"/>
              <a:t>session is titled Propaganda: Using Cdn War Posters to Develop Critical Thinking. It’s</a:t>
            </a:r>
            <a:r>
              <a:rPr lang="en-CA" dirty="0"/>
              <a:t> about Canadian war posters from WW1 &amp; WW2, and how we can use them in our classrooms to educate our students about propaganda and how to think critically within our shared informational environment.</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1</a:t>
            </a:fld>
            <a:endParaRPr lang="en-CA" dirty="0"/>
          </a:p>
        </p:txBody>
      </p:sp>
    </p:spTree>
    <p:extLst>
      <p:ext uri="{BB962C8B-B14F-4D97-AF65-F5344CB8AC3E}">
        <p14:creationId xmlns:p14="http://schemas.microsoft.com/office/powerpoint/2010/main" val="193699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10</a:t>
            </a:fld>
            <a:endParaRPr lang="en-CA" dirty="0"/>
          </a:p>
        </p:txBody>
      </p:sp>
    </p:spTree>
    <p:extLst>
      <p:ext uri="{BB962C8B-B14F-4D97-AF65-F5344CB8AC3E}">
        <p14:creationId xmlns:p14="http://schemas.microsoft.com/office/powerpoint/2010/main" val="245306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 review slide ----------</a:t>
            </a:r>
          </a:p>
        </p:txBody>
      </p:sp>
      <p:sp>
        <p:nvSpPr>
          <p:cNvPr id="4" name="Slide Number Placeholder 3"/>
          <p:cNvSpPr>
            <a:spLocks noGrp="1"/>
          </p:cNvSpPr>
          <p:nvPr>
            <p:ph type="sldNum" sz="quarter" idx="10"/>
          </p:nvPr>
        </p:nvSpPr>
        <p:spPr/>
        <p:txBody>
          <a:bodyPr/>
          <a:lstStyle/>
          <a:p>
            <a:fld id="{4CD7902F-DEA6-4DE7-8CE4-77C711B7CF5C}" type="slidenum">
              <a:rPr lang="en-CA" smtClean="0"/>
              <a:t>11</a:t>
            </a:fld>
            <a:endParaRPr lang="en-CA" dirty="0"/>
          </a:p>
        </p:txBody>
      </p:sp>
    </p:spTree>
    <p:extLst>
      <p:ext uri="{BB962C8B-B14F-4D97-AF65-F5344CB8AC3E}">
        <p14:creationId xmlns:p14="http://schemas.microsoft.com/office/powerpoint/2010/main" val="330667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F6AE-63C3-2EB1-A78D-7EF5F4A97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45B51-6588-D315-BD76-5405227B66D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460F5DF1-4BD0-17D1-11D6-E7BA6655E6F0}"/>
              </a:ext>
            </a:extLst>
          </p:cNvPr>
          <p:cNvSpPr>
            <a:spLocks noGrp="1"/>
          </p:cNvSpPr>
          <p:nvPr>
            <p:ph type="body" idx="1"/>
          </p:nvPr>
        </p:nvSpPr>
        <p:spPr/>
        <p:txBody>
          <a:bodyPr/>
          <a:lstStyle/>
          <a:p>
            <a:r>
              <a:rPr lang="en-US" dirty="0"/>
              <a:t>Latin origin: ‘</a:t>
            </a:r>
            <a:r>
              <a:rPr lang="en-US" b="1" dirty="0"/>
              <a:t>propagare</a:t>
            </a:r>
            <a:r>
              <a:rPr lang="en-US" dirty="0"/>
              <a:t>’ meaning to ’propagate’ – created in the early 1600s by the Catholic Church to spread the faith.</a:t>
            </a:r>
          </a:p>
          <a:p>
            <a:r>
              <a:rPr lang="en-US" dirty="0"/>
              <a:t>To provide a simple meaning for “Propaganda” – information presented that aims to manipulate the audience</a:t>
            </a:r>
          </a:p>
          <a:p>
            <a:r>
              <a:rPr lang="en-US" dirty="0"/>
              <a:t>Note that the first definition has neither positive nor negative connotation, while the second subtly presents the idea of not being forthright/completely honest – More on this in a bit.</a:t>
            </a:r>
          </a:p>
          <a:p>
            <a:r>
              <a:rPr lang="en-US" dirty="0"/>
              <a:t>The best propaganda has a bunch of truth that is simply ‘spun’ in a certain direction.</a:t>
            </a:r>
          </a:p>
        </p:txBody>
      </p:sp>
      <p:sp>
        <p:nvSpPr>
          <p:cNvPr id="4" name="Slide Number Placeholder 3">
            <a:extLst>
              <a:ext uri="{FF2B5EF4-FFF2-40B4-BE49-F238E27FC236}">
                <a16:creationId xmlns:a16="http://schemas.microsoft.com/office/drawing/2014/main" id="{87E8A5AB-3EAD-93AE-4A78-62A866B111AA}"/>
              </a:ext>
            </a:extLst>
          </p:cNvPr>
          <p:cNvSpPr>
            <a:spLocks noGrp="1"/>
          </p:cNvSpPr>
          <p:nvPr>
            <p:ph type="sldNum" sz="quarter" idx="10"/>
          </p:nvPr>
        </p:nvSpPr>
        <p:spPr/>
        <p:txBody>
          <a:bodyPr/>
          <a:lstStyle/>
          <a:p>
            <a:fld id="{4CD7902F-DEA6-4DE7-8CE4-77C711B7CF5C}" type="slidenum">
              <a:rPr lang="en-CA" smtClean="0"/>
              <a:t>12</a:t>
            </a:fld>
            <a:endParaRPr lang="en-CA" dirty="0"/>
          </a:p>
        </p:txBody>
      </p:sp>
    </p:spTree>
    <p:extLst>
      <p:ext uri="{BB962C8B-B14F-4D97-AF65-F5344CB8AC3E}">
        <p14:creationId xmlns:p14="http://schemas.microsoft.com/office/powerpoint/2010/main" val="334342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Propaganda can be ‘good’ in the sense of positive behaviour (e.g., prevent fires, don’t do drugs, etc.), but for the most part propaganda has a negative association. </a:t>
            </a:r>
          </a:p>
          <a:p>
            <a:r>
              <a:rPr lang="en-US" dirty="0"/>
              <a:t>Other </a:t>
            </a:r>
            <a:r>
              <a:rPr lang="en-US" b="1" dirty="0"/>
              <a:t>Sun Tzu quotes</a:t>
            </a:r>
            <a:r>
              <a:rPr lang="en-US" dirty="0"/>
              <a:t>:</a:t>
            </a:r>
          </a:p>
          <a:p>
            <a:r>
              <a:rPr lang="en-US" dirty="0"/>
              <a:t>“The supreme art of war is to subdue the enemy without fighting.”  What might that look like? Info/propaganda warfare?</a:t>
            </a:r>
          </a:p>
          <a:p>
            <a:r>
              <a:rPr lang="en-US" dirty="0"/>
              <a:t>“Appear weak when you are strong, and strong when you are weak”</a:t>
            </a:r>
          </a:p>
          <a:p>
            <a:r>
              <a:rPr lang="en-US" dirty="0"/>
              <a:t>“In the midst of chaos is also opportunity”</a:t>
            </a:r>
          </a:p>
        </p:txBody>
      </p:sp>
      <p:sp>
        <p:nvSpPr>
          <p:cNvPr id="4" name="Slide Number Placeholder 3"/>
          <p:cNvSpPr>
            <a:spLocks noGrp="1"/>
          </p:cNvSpPr>
          <p:nvPr>
            <p:ph type="sldNum" sz="quarter" idx="10"/>
          </p:nvPr>
        </p:nvSpPr>
        <p:spPr/>
        <p:txBody>
          <a:bodyPr/>
          <a:lstStyle/>
          <a:p>
            <a:fld id="{4CD7902F-DEA6-4DE7-8CE4-77C711B7CF5C}" type="slidenum">
              <a:rPr lang="en-CA" smtClean="0"/>
              <a:t>13</a:t>
            </a:fld>
            <a:endParaRPr lang="en-CA" dirty="0"/>
          </a:p>
        </p:txBody>
      </p:sp>
    </p:spTree>
    <p:extLst>
      <p:ext uri="{BB962C8B-B14F-4D97-AF65-F5344CB8AC3E}">
        <p14:creationId xmlns:p14="http://schemas.microsoft.com/office/powerpoint/2010/main" val="3522796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Like almost everything, people who are tired, complacent, or not paying attention, tend to make more errors (in action and thinking).</a:t>
            </a:r>
          </a:p>
          <a:p>
            <a:r>
              <a:rPr lang="en-US" dirty="0"/>
              <a:t>Conditions favourable to </a:t>
            </a:r>
            <a:r>
              <a:rPr lang="en-US" b="1" dirty="0"/>
              <a:t>propagation of ideas </a:t>
            </a:r>
            <a:r>
              <a:rPr lang="en-US" dirty="0"/>
              <a:t>can be created (sensory overload/deprivation- overload e.g. shellshock ) or can arise ‘naturally’ (living paycheque to paycheque).</a:t>
            </a:r>
          </a:p>
        </p:txBody>
      </p:sp>
      <p:sp>
        <p:nvSpPr>
          <p:cNvPr id="4" name="Slide Number Placeholder 3"/>
          <p:cNvSpPr>
            <a:spLocks noGrp="1"/>
          </p:cNvSpPr>
          <p:nvPr>
            <p:ph type="sldNum" sz="quarter" idx="10"/>
          </p:nvPr>
        </p:nvSpPr>
        <p:spPr/>
        <p:txBody>
          <a:bodyPr/>
          <a:lstStyle/>
          <a:p>
            <a:fld id="{4CD7902F-DEA6-4DE7-8CE4-77C711B7CF5C}" type="slidenum">
              <a:rPr lang="en-CA" smtClean="0"/>
              <a:t>14</a:t>
            </a:fld>
            <a:endParaRPr lang="en-CA" dirty="0"/>
          </a:p>
        </p:txBody>
      </p:sp>
    </p:spTree>
    <p:extLst>
      <p:ext uri="{BB962C8B-B14F-4D97-AF65-F5344CB8AC3E}">
        <p14:creationId xmlns:p14="http://schemas.microsoft.com/office/powerpoint/2010/main" val="156268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a:t>
            </a:r>
          </a:p>
          <a:p>
            <a:r>
              <a:rPr lang="en-US" dirty="0"/>
              <a:t>&gt; This is a strategy that aims to diminish the argument made or the fact presented by attacking the person making the claim</a:t>
            </a:r>
          </a:p>
          <a:p>
            <a:r>
              <a:rPr lang="en-US" dirty="0"/>
              <a:t>Note that many of the upcoming images use 2 or more of the techniques we’re going to cover.</a:t>
            </a:r>
          </a:p>
        </p:txBody>
      </p:sp>
      <p:sp>
        <p:nvSpPr>
          <p:cNvPr id="4" name="Slide Number Placeholder 3"/>
          <p:cNvSpPr>
            <a:spLocks noGrp="1"/>
          </p:cNvSpPr>
          <p:nvPr>
            <p:ph type="sldNum" sz="quarter" idx="10"/>
          </p:nvPr>
        </p:nvSpPr>
        <p:spPr/>
        <p:txBody>
          <a:bodyPr/>
          <a:lstStyle/>
          <a:p>
            <a:fld id="{4CD7902F-DEA6-4DE7-8CE4-77C711B7CF5C}" type="slidenum">
              <a:rPr lang="en-CA" smtClean="0"/>
              <a:t>15</a:t>
            </a:fld>
            <a:endParaRPr lang="en-CA" dirty="0"/>
          </a:p>
        </p:txBody>
      </p:sp>
    </p:spTree>
    <p:extLst>
      <p:ext uri="{BB962C8B-B14F-4D97-AF65-F5344CB8AC3E}">
        <p14:creationId xmlns:p14="http://schemas.microsoft.com/office/powerpoint/2010/main" val="7858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cartoon</a:t>
            </a:r>
          </a:p>
          <a:p>
            <a:r>
              <a:rPr lang="en-US" dirty="0"/>
              <a:t>&gt; The use of less offensive language/words to decrease the chance of negative associations</a:t>
            </a:r>
          </a:p>
          <a:p>
            <a:r>
              <a:rPr lang="en-US" dirty="0"/>
              <a:t>During the early 1900’s, many of German heritage lived in the area between Toronto and Windsor. Once of the towns had an unfortunate name at the beginning of the war. Outsiders did not want to buy anything from Berlin, Ontario, and due to the rising anti-German sentiment, community members voted to change the town’s name. It was a very close vote. Kitchener, a last-minute addition to the list, was the winning name (it was added in recognition of Lord Kitchener who died months earlier). In another curious twist, “Corona” was also in the running.</a:t>
            </a:r>
          </a:p>
          <a:p>
            <a:r>
              <a:rPr lang="en-US" b="1" dirty="0"/>
              <a:t>George Carlin </a:t>
            </a:r>
            <a:r>
              <a:rPr lang="en-US" dirty="0"/>
              <a:t>on Veteran PTSD – WW1- Shell shock; WW2- Battle fatigue; Korean War- Operational Exhaustion; Vietnam- Post-traumatic stress disorder</a:t>
            </a:r>
          </a:p>
        </p:txBody>
      </p:sp>
      <p:sp>
        <p:nvSpPr>
          <p:cNvPr id="4" name="Slide Number Placeholder 3"/>
          <p:cNvSpPr>
            <a:spLocks noGrp="1"/>
          </p:cNvSpPr>
          <p:nvPr>
            <p:ph type="sldNum" sz="quarter" idx="10"/>
          </p:nvPr>
        </p:nvSpPr>
        <p:spPr/>
        <p:txBody>
          <a:bodyPr/>
          <a:lstStyle/>
          <a:p>
            <a:fld id="{4CD7902F-DEA6-4DE7-8CE4-77C711B7CF5C}" type="slidenum">
              <a:rPr lang="en-CA" smtClean="0"/>
              <a:t>16</a:t>
            </a:fld>
            <a:endParaRPr lang="en-CA" dirty="0"/>
          </a:p>
        </p:txBody>
      </p:sp>
    </p:spTree>
    <p:extLst>
      <p:ext uri="{BB962C8B-B14F-4D97-AF65-F5344CB8AC3E}">
        <p14:creationId xmlns:p14="http://schemas.microsoft.com/office/powerpoint/2010/main" val="182378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a:t>
            </a:r>
          </a:p>
          <a:p>
            <a:r>
              <a:rPr lang="en-US" dirty="0"/>
              <a:t>&gt; Use of carefully selected vocabulary and/or hyperbolic statements to better elicit an emotional response targeted by the propagandist</a:t>
            </a:r>
          </a:p>
          <a:p>
            <a:r>
              <a:rPr lang="en-US" dirty="0"/>
              <a:t>Examples: “</a:t>
            </a:r>
            <a:r>
              <a:rPr lang="en-US" b="1" dirty="0"/>
              <a:t>menaced</a:t>
            </a:r>
            <a:r>
              <a:rPr lang="en-US" dirty="0"/>
              <a:t> on both coasts” – but no direct attacks on Canadian soil;   “spread in a </a:t>
            </a:r>
            <a:r>
              <a:rPr lang="en-US" b="1" dirty="0"/>
              <a:t>twinkling</a:t>
            </a:r>
            <a:r>
              <a:rPr lang="en-US" dirty="0"/>
              <a:t>” implies that the enemy has far-reaching and can act quickly;   “Canada stands squarely in the path of conflict” – another group of words that suggests we are going to get hit on our home soil; if we are “</a:t>
            </a:r>
            <a:r>
              <a:rPr lang="en-US" b="1" dirty="0"/>
              <a:t>squarely in the path</a:t>
            </a:r>
            <a:r>
              <a:rPr lang="en-US" dirty="0"/>
              <a:t> of conflict”, what does that make Europe?;   “ultimate triumph” – suggests that if you/we buy bonds, you/we can end the war</a:t>
            </a:r>
          </a:p>
          <a:p>
            <a:r>
              <a:rPr lang="en-US" dirty="0"/>
              <a:t>Bandwagon: “WE must be prepared to do our part”</a:t>
            </a:r>
          </a:p>
        </p:txBody>
      </p:sp>
      <p:sp>
        <p:nvSpPr>
          <p:cNvPr id="4" name="Slide Number Placeholder 3"/>
          <p:cNvSpPr>
            <a:spLocks noGrp="1"/>
          </p:cNvSpPr>
          <p:nvPr>
            <p:ph type="sldNum" sz="quarter" idx="10"/>
          </p:nvPr>
        </p:nvSpPr>
        <p:spPr/>
        <p:txBody>
          <a:bodyPr/>
          <a:lstStyle/>
          <a:p>
            <a:fld id="{4CD7902F-DEA6-4DE7-8CE4-77C711B7CF5C}" type="slidenum">
              <a:rPr lang="en-CA" smtClean="0"/>
              <a:t>17</a:t>
            </a:fld>
            <a:endParaRPr lang="en-CA" dirty="0"/>
          </a:p>
        </p:txBody>
      </p:sp>
    </p:spTree>
    <p:extLst>
      <p:ext uri="{BB962C8B-B14F-4D97-AF65-F5344CB8AC3E}">
        <p14:creationId xmlns:p14="http://schemas.microsoft.com/office/powerpoint/2010/main" val="20715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Cdn poster</a:t>
            </a:r>
          </a:p>
          <a:p>
            <a:r>
              <a:rPr lang="en-US" dirty="0"/>
              <a:t>&gt; Where an attempt to connect or associate an idea or person to “normal” ‘good people, to gain trust</a:t>
            </a:r>
          </a:p>
          <a:p>
            <a:r>
              <a:rPr lang="en-US" dirty="0"/>
              <a:t>e.g. a politician appearing at a local, small-scale coffee shop, or putting on a hard hat in a factory</a:t>
            </a:r>
          </a:p>
        </p:txBody>
      </p:sp>
      <p:sp>
        <p:nvSpPr>
          <p:cNvPr id="4" name="Slide Number Placeholder 3"/>
          <p:cNvSpPr>
            <a:spLocks noGrp="1"/>
          </p:cNvSpPr>
          <p:nvPr>
            <p:ph type="sldNum" sz="quarter" idx="10"/>
          </p:nvPr>
        </p:nvSpPr>
        <p:spPr/>
        <p:txBody>
          <a:bodyPr/>
          <a:lstStyle/>
          <a:p>
            <a:fld id="{4CD7902F-DEA6-4DE7-8CE4-77C711B7CF5C}" type="slidenum">
              <a:rPr lang="en-CA" smtClean="0"/>
              <a:t>18</a:t>
            </a:fld>
            <a:endParaRPr lang="en-CA" dirty="0"/>
          </a:p>
        </p:txBody>
      </p:sp>
    </p:spTree>
    <p:extLst>
      <p:ext uri="{BB962C8B-B14F-4D97-AF65-F5344CB8AC3E}">
        <p14:creationId xmlns:p14="http://schemas.microsoft.com/office/powerpoint/2010/main" val="17628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cartoons</a:t>
            </a:r>
          </a:p>
          <a:p>
            <a:r>
              <a:rPr lang="en-US" dirty="0"/>
              <a:t>&gt; Non-direct (covert) association of an often archetypal, good or bad, symbol to a person or idea </a:t>
            </a:r>
          </a:p>
          <a:p>
            <a:r>
              <a:rPr lang="en-US" dirty="0"/>
              <a:t>A common modern version used by politicians is to have a circular logo behind them and, at the appropriate distance, the ring appears like a halo/golden crown/Jesus/sun god.</a:t>
            </a:r>
          </a:p>
          <a:p>
            <a:r>
              <a:rPr lang="en-US" dirty="0"/>
              <a:t>&gt; Beaver &amp; Maple Leaf = Nationalism</a:t>
            </a:r>
          </a:p>
        </p:txBody>
      </p:sp>
      <p:sp>
        <p:nvSpPr>
          <p:cNvPr id="4" name="Slide Number Placeholder 3"/>
          <p:cNvSpPr>
            <a:spLocks noGrp="1"/>
          </p:cNvSpPr>
          <p:nvPr>
            <p:ph type="sldNum" sz="quarter" idx="10"/>
          </p:nvPr>
        </p:nvSpPr>
        <p:spPr/>
        <p:txBody>
          <a:bodyPr/>
          <a:lstStyle/>
          <a:p>
            <a:fld id="{4CD7902F-DEA6-4DE7-8CE4-77C711B7CF5C}" type="slidenum">
              <a:rPr lang="en-CA" smtClean="0"/>
              <a:t>19</a:t>
            </a:fld>
            <a:endParaRPr lang="en-CA" dirty="0"/>
          </a:p>
        </p:txBody>
      </p:sp>
    </p:spTree>
    <p:extLst>
      <p:ext uri="{BB962C8B-B14F-4D97-AF65-F5344CB8AC3E}">
        <p14:creationId xmlns:p14="http://schemas.microsoft.com/office/powerpoint/2010/main" val="153260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2</a:t>
            </a:fld>
            <a:endParaRPr lang="en-CA" dirty="0"/>
          </a:p>
        </p:txBody>
      </p:sp>
    </p:spTree>
    <p:extLst>
      <p:ext uri="{BB962C8B-B14F-4D97-AF65-F5344CB8AC3E}">
        <p14:creationId xmlns:p14="http://schemas.microsoft.com/office/powerpoint/2010/main" val="2425769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 shows a soldier, industrial worker (w/ rivet gun), and a farmer (woman).</a:t>
            </a:r>
          </a:p>
          <a:p>
            <a:r>
              <a:rPr lang="en-US" dirty="0"/>
              <a:t>&gt; The message behind “Bandwagon” propaganda is basically that ‘if you’re not a part of the group, you’re an outsider, and who wants to be an outsider . . .’</a:t>
            </a:r>
          </a:p>
        </p:txBody>
      </p:sp>
      <p:sp>
        <p:nvSpPr>
          <p:cNvPr id="4" name="Slide Number Placeholder 3"/>
          <p:cNvSpPr>
            <a:spLocks noGrp="1"/>
          </p:cNvSpPr>
          <p:nvPr>
            <p:ph type="sldNum" sz="quarter" idx="10"/>
          </p:nvPr>
        </p:nvSpPr>
        <p:spPr/>
        <p:txBody>
          <a:bodyPr/>
          <a:lstStyle/>
          <a:p>
            <a:fld id="{4CD7902F-DEA6-4DE7-8CE4-77C711B7CF5C}" type="slidenum">
              <a:rPr lang="en-CA" smtClean="0"/>
              <a:t>20</a:t>
            </a:fld>
            <a:endParaRPr lang="en-CA" dirty="0"/>
          </a:p>
        </p:txBody>
      </p:sp>
    </p:spTree>
    <p:extLst>
      <p:ext uri="{BB962C8B-B14F-4D97-AF65-F5344CB8AC3E}">
        <p14:creationId xmlns:p14="http://schemas.microsoft.com/office/powerpoint/2010/main" val="1470290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poster – the target audience was white men (not FN, Metis, Inuit) – to shame them into donating</a:t>
            </a:r>
          </a:p>
          <a:p>
            <a:r>
              <a:rPr lang="en-US" dirty="0"/>
              <a:t>&gt; The use of social cred/influence to promote a certain idea or person</a:t>
            </a:r>
          </a:p>
          <a:p>
            <a:r>
              <a:rPr lang="en-US" dirty="0"/>
              <a:t>Celebrities and Experts are commonly employed, paid or not, for testimonials.</a:t>
            </a:r>
          </a:p>
        </p:txBody>
      </p:sp>
      <p:sp>
        <p:nvSpPr>
          <p:cNvPr id="4" name="Slide Number Placeholder 3"/>
          <p:cNvSpPr>
            <a:spLocks noGrp="1"/>
          </p:cNvSpPr>
          <p:nvPr>
            <p:ph type="sldNum" sz="quarter" idx="10"/>
          </p:nvPr>
        </p:nvSpPr>
        <p:spPr/>
        <p:txBody>
          <a:bodyPr/>
          <a:lstStyle/>
          <a:p>
            <a:fld id="{4CD7902F-DEA6-4DE7-8CE4-77C711B7CF5C}" type="slidenum">
              <a:rPr lang="en-CA" smtClean="0"/>
              <a:t>21</a:t>
            </a:fld>
            <a:endParaRPr lang="en-CA" dirty="0"/>
          </a:p>
        </p:txBody>
      </p:sp>
    </p:spTree>
    <p:extLst>
      <p:ext uri="{BB962C8B-B14F-4D97-AF65-F5344CB8AC3E}">
        <p14:creationId xmlns:p14="http://schemas.microsoft.com/office/powerpoint/2010/main" val="425164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Left poster – WW1</a:t>
            </a:r>
          </a:p>
          <a:p>
            <a:r>
              <a:rPr lang="en-US" dirty="0"/>
              <a:t>Right poster – WW2, first para:  “MAKE NO MISTAKE if the Axis should win this war your children would be doomed to a life of slavery and moral degradation. To control their future, the enemy is bidding all the power built up through years of totalitarian scheming and preparation.   But you can outbid the enemy . . . It’s up to you!”</a:t>
            </a:r>
          </a:p>
          <a:p>
            <a:pPr marL="0" indent="0">
              <a:buFont typeface="Wingdings" panose="05000000000000000000" pitchFamily="2" charset="2"/>
              <a:buNone/>
            </a:pPr>
            <a:r>
              <a:rPr lang="en-US" dirty="0"/>
              <a:t>&gt; Use of scare tactics to instill fear in order to drive behaviour or ideas. </a:t>
            </a:r>
          </a:p>
          <a:p>
            <a:pPr marL="0" indent="0">
              <a:buFont typeface="Wingdings" panose="05000000000000000000" pitchFamily="2" charset="2"/>
              <a:buNone/>
            </a:pPr>
            <a:r>
              <a:rPr lang="en-US" dirty="0"/>
              <a:t>Keep in mind that excessive fear tends to overwhelm the logical faculties of people </a:t>
            </a:r>
          </a:p>
        </p:txBody>
      </p:sp>
      <p:sp>
        <p:nvSpPr>
          <p:cNvPr id="4" name="Slide Number Placeholder 3"/>
          <p:cNvSpPr>
            <a:spLocks noGrp="1"/>
          </p:cNvSpPr>
          <p:nvPr>
            <p:ph type="sldNum" sz="quarter" idx="10"/>
          </p:nvPr>
        </p:nvSpPr>
        <p:spPr/>
        <p:txBody>
          <a:bodyPr/>
          <a:lstStyle/>
          <a:p>
            <a:fld id="{4CD7902F-DEA6-4DE7-8CE4-77C711B7CF5C}" type="slidenum">
              <a:rPr lang="en-CA" smtClean="0"/>
              <a:t>22</a:t>
            </a:fld>
            <a:endParaRPr lang="en-CA" dirty="0"/>
          </a:p>
        </p:txBody>
      </p:sp>
    </p:spTree>
    <p:extLst>
      <p:ext uri="{BB962C8B-B14F-4D97-AF65-F5344CB8AC3E}">
        <p14:creationId xmlns:p14="http://schemas.microsoft.com/office/powerpoint/2010/main" val="121896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Counter-clockwise from left of drum: Pestilence, Cannon maker, ruin, Powder maker, Armament trust, Famine.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23</a:t>
            </a:fld>
            <a:endParaRPr lang="en-CA" dirty="0"/>
          </a:p>
        </p:txBody>
      </p:sp>
    </p:spTree>
    <p:extLst>
      <p:ext uri="{BB962C8B-B14F-4D97-AF65-F5344CB8AC3E}">
        <p14:creationId xmlns:p14="http://schemas.microsoft.com/office/powerpoint/2010/main" val="4052330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algn="l"/>
            <a:r>
              <a:rPr lang="en-US" sz="1800" b="0" i="0" dirty="0">
                <a:effectLst/>
                <a:latin typeface="Calibri" panose="020F0502020204030204" pitchFamily="34" charset="0"/>
              </a:rPr>
              <a:t>WW1 poster</a:t>
            </a:r>
          </a:p>
          <a:p>
            <a:pPr algn="l"/>
            <a:r>
              <a:rPr lang="en-US" sz="1800" b="0" i="0" dirty="0">
                <a:effectLst/>
                <a:latin typeface="Calibri" panose="020F0502020204030204" pitchFamily="34" charset="0"/>
              </a:rPr>
              <a:t>&gt; Similar to name-calling, but “Dehumanize” aims to delegitimize another’s actions/idea and to legitimize opposition against those who are targeted</a:t>
            </a:r>
          </a:p>
          <a:p>
            <a:pPr algn="l"/>
            <a:r>
              <a:rPr lang="en-US" sz="1800" b="0" i="0" dirty="0">
                <a:effectLst/>
                <a:latin typeface="Calibri" panose="020F0502020204030204" pitchFamily="34" charset="0"/>
              </a:rPr>
              <a:t>Translation - Main text: Canadians, It’s time to act. Do not wait until the Huns wreak havoc in Canada.  Below picture: Canadians man up! Do not stay behind. Enlist in our French-Canadian regiments.</a:t>
            </a:r>
          </a:p>
          <a:p>
            <a:pPr algn="l"/>
            <a:r>
              <a:rPr lang="en-US" sz="1800" b="0" i="0" dirty="0">
                <a:effectLst/>
                <a:latin typeface="Calibri" panose="020F0502020204030204" pitchFamily="34" charset="0"/>
              </a:rPr>
              <a:t>Internment example, WW2: “Japanese-Canadians put Canadian lives at risk (i.e., They’re untrustworthy people whose loyalties lie elsewhere), so we should remove them from the coast to interior internment camps.”</a:t>
            </a:r>
          </a:p>
        </p:txBody>
      </p:sp>
      <p:sp>
        <p:nvSpPr>
          <p:cNvPr id="4" name="Slide Number Placeholder 3"/>
          <p:cNvSpPr>
            <a:spLocks noGrp="1"/>
          </p:cNvSpPr>
          <p:nvPr>
            <p:ph type="sldNum" sz="quarter" idx="10"/>
          </p:nvPr>
        </p:nvSpPr>
        <p:spPr/>
        <p:txBody>
          <a:bodyPr/>
          <a:lstStyle/>
          <a:p>
            <a:fld id="{4CD7902F-DEA6-4DE7-8CE4-77C711B7CF5C}" type="slidenum">
              <a:rPr lang="en-CA" smtClean="0"/>
              <a:t>24</a:t>
            </a:fld>
            <a:endParaRPr lang="en-CA" dirty="0"/>
          </a:p>
        </p:txBody>
      </p:sp>
    </p:spTree>
    <p:extLst>
      <p:ext uri="{BB962C8B-B14F-4D97-AF65-F5344CB8AC3E}">
        <p14:creationId xmlns:p14="http://schemas.microsoft.com/office/powerpoint/2010/main" val="397526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posters</a:t>
            </a:r>
          </a:p>
          <a:p>
            <a:r>
              <a:rPr lang="en-US" dirty="0"/>
              <a:t>&gt; Choosing a word or a message, creating a positive or negative association, and then presenting it over and over and over. In time, the message is normalized and is much more easily perceived as truth (aka the Big Lie – outlined in Hitler’s Mein Kampf). In addition, there can be a Pavlov effect (stimulus -&gt; response). </a:t>
            </a:r>
          </a:p>
          <a:p>
            <a:r>
              <a:rPr lang="en-US" dirty="0"/>
              <a:t>Harry Lauder – lost his son John, killed at the Somme. Harry was a famous musician who used his platform to convince many men to enlist. Also raised tons of money for Canada’s Victory Loan.</a:t>
            </a:r>
          </a:p>
          <a:p>
            <a:r>
              <a:rPr lang="en-US" dirty="0"/>
              <a:t>Llandovery – Hospital ship sunk by U-86, June 1918. Only 24 survived in one lifeboat.</a:t>
            </a:r>
          </a:p>
          <a:p>
            <a:r>
              <a:rPr lang="en-US" dirty="0"/>
              <a:t>/Kool toor/ - (def) - German civilization and culture (sometimes used derogatorily to suggest elements of racism, authoritarianism, or militarism).</a:t>
            </a:r>
          </a:p>
          <a:p>
            <a:r>
              <a:rPr lang="en-US" dirty="0"/>
              <a:t>There is also a lot of “Dehumanization” in both these posters</a:t>
            </a:r>
          </a:p>
        </p:txBody>
      </p:sp>
      <p:sp>
        <p:nvSpPr>
          <p:cNvPr id="4" name="Slide Number Placeholder 3"/>
          <p:cNvSpPr>
            <a:spLocks noGrp="1"/>
          </p:cNvSpPr>
          <p:nvPr>
            <p:ph type="sldNum" sz="quarter" idx="10"/>
          </p:nvPr>
        </p:nvSpPr>
        <p:spPr/>
        <p:txBody>
          <a:bodyPr/>
          <a:lstStyle/>
          <a:p>
            <a:fld id="{4CD7902F-DEA6-4DE7-8CE4-77C711B7CF5C}" type="slidenum">
              <a:rPr lang="en-CA" smtClean="0"/>
              <a:t>25</a:t>
            </a:fld>
            <a:endParaRPr lang="en-CA" dirty="0"/>
          </a:p>
        </p:txBody>
      </p:sp>
    </p:spTree>
    <p:extLst>
      <p:ext uri="{BB962C8B-B14F-4D97-AF65-F5344CB8AC3E}">
        <p14:creationId xmlns:p14="http://schemas.microsoft.com/office/powerpoint/2010/main" val="1021613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Amphora (530 BC) – “Persephone supervising Sisyphus pushing his rock in the Underworld.” in the Munich Art Museum (Germany).</a:t>
            </a:r>
          </a:p>
          <a:p>
            <a:r>
              <a:rPr lang="en-US" dirty="0"/>
              <a:t>&gt; Everyone has bias to varying degrees, thus, everything must be assessed.</a:t>
            </a:r>
          </a:p>
          <a:p>
            <a:r>
              <a:rPr lang="en-US" dirty="0"/>
              <a:t>&gt; Greek myth of Sisyphus:  Sisyphus cheated death twice and was punished by the Gods to push a boulder up hill for eternity.  - futile/hopeless/laborious tasks are hence called “Sisyphean”.</a:t>
            </a:r>
          </a:p>
          <a:p>
            <a:r>
              <a:rPr lang="en-US" dirty="0"/>
              <a:t>&gt; Communications industry – The Nazis and Soviets were very adept at propaganda, especially internally to legitimize their respective leadership. How much have the methods and devices improved since the end of the Second World War?</a:t>
            </a:r>
          </a:p>
        </p:txBody>
      </p:sp>
      <p:sp>
        <p:nvSpPr>
          <p:cNvPr id="4" name="Slide Number Placeholder 3"/>
          <p:cNvSpPr>
            <a:spLocks noGrp="1"/>
          </p:cNvSpPr>
          <p:nvPr>
            <p:ph type="sldNum" sz="quarter" idx="10"/>
          </p:nvPr>
        </p:nvSpPr>
        <p:spPr/>
        <p:txBody>
          <a:bodyPr/>
          <a:lstStyle/>
          <a:p>
            <a:fld id="{4CD7902F-DEA6-4DE7-8CE4-77C711B7CF5C}" type="slidenum">
              <a:rPr lang="en-CA" smtClean="0"/>
              <a:t>26</a:t>
            </a:fld>
            <a:endParaRPr lang="en-CA" dirty="0"/>
          </a:p>
        </p:txBody>
      </p:sp>
    </p:spTree>
    <p:extLst>
      <p:ext uri="{BB962C8B-B14F-4D97-AF65-F5344CB8AC3E}">
        <p14:creationId xmlns:p14="http://schemas.microsoft.com/office/powerpoint/2010/main" val="31225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Pt. 1 – The author/publisher/etc – is it recent? Is recent good? What’s the author’s record? Are they reputable? Be careful with those who are ‘reputable’ or are mainstream ‘experts’ because of the </a:t>
            </a:r>
            <a:r>
              <a:rPr lang="en-US" b="1" dirty="0"/>
              <a:t>Testimonial technique</a:t>
            </a:r>
            <a:r>
              <a:rPr lang="en-US" dirty="0"/>
              <a:t>.</a:t>
            </a:r>
          </a:p>
          <a:p>
            <a:r>
              <a:rPr lang="en-US" dirty="0"/>
              <a:t>Pt. 2 – Conflict of interest. Compensation (money, position, etc.).</a:t>
            </a:r>
          </a:p>
          <a:p>
            <a:r>
              <a:rPr lang="en-US" dirty="0"/>
              <a:t>Pt. 3 – Who is helped/hurt by the information/message?</a:t>
            </a:r>
          </a:p>
          <a:p>
            <a:r>
              <a:rPr lang="en-US" dirty="0"/>
              <a:t>Pt. 4 – Pavlov’s stimulus -&gt; response . . . To what end?</a:t>
            </a:r>
          </a:p>
          <a:p>
            <a:r>
              <a:rPr lang="en-US" dirty="0"/>
              <a:t>Pt. 5 – Data – take a moment to ‘run the numbers’ in your head or with a pocket calendar. Are the data plausible?</a:t>
            </a:r>
          </a:p>
          <a:p>
            <a:r>
              <a:rPr lang="en-US" dirty="0"/>
              <a:t>Pt. 6 a – Logic:  are there any assumptions/connections made and are they feasible or backed up by data?; are the definitions used sound?; are there any apparent fallacies? (a fallacy is a faulty/invalid argument, e.g. Ad Hominem, aka ‘name-calling’)</a:t>
            </a:r>
          </a:p>
          <a:p>
            <a:r>
              <a:rPr lang="en-US" dirty="0"/>
              <a:t>Pt. 6b – Occam’s Razor: </a:t>
            </a:r>
            <a:r>
              <a:rPr lang="en-CA" sz="1200" dirty="0"/>
              <a:t>the simplest explanation is frequently the most likely</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27</a:t>
            </a:fld>
            <a:endParaRPr lang="en-CA" dirty="0"/>
          </a:p>
        </p:txBody>
      </p:sp>
    </p:spTree>
    <p:extLst>
      <p:ext uri="{BB962C8B-B14F-4D97-AF65-F5344CB8AC3E}">
        <p14:creationId xmlns:p14="http://schemas.microsoft.com/office/powerpoint/2010/main" val="322380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CEC7-1F1C-4328-6AD4-4A0BFD093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AA3C-D598-C3E9-A1C6-251727E3A69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2646FB41-DAE1-36F9-3A7F-810DC372CA8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5EC83FC-73BF-C233-FD9A-FBF596303C5B}"/>
              </a:ext>
            </a:extLst>
          </p:cNvPr>
          <p:cNvSpPr>
            <a:spLocks noGrp="1"/>
          </p:cNvSpPr>
          <p:nvPr>
            <p:ph type="sldNum" sz="quarter" idx="10"/>
          </p:nvPr>
        </p:nvSpPr>
        <p:spPr/>
        <p:txBody>
          <a:bodyPr/>
          <a:lstStyle/>
          <a:p>
            <a:fld id="{4CD7902F-DEA6-4DE7-8CE4-77C711B7CF5C}" type="slidenum">
              <a:rPr lang="en-CA" smtClean="0"/>
              <a:t>28</a:t>
            </a:fld>
            <a:endParaRPr lang="en-CA" dirty="0"/>
          </a:p>
        </p:txBody>
      </p:sp>
    </p:spTree>
    <p:extLst>
      <p:ext uri="{BB962C8B-B14F-4D97-AF65-F5344CB8AC3E}">
        <p14:creationId xmlns:p14="http://schemas.microsoft.com/office/powerpoint/2010/main" val="1863602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u="sng" dirty="0"/>
              <a:t>Objective reporting</a:t>
            </a:r>
            <a:r>
              <a:rPr lang="en-US" dirty="0"/>
              <a:t>- def - “to portray issues and events in a neutral and unbiased manner, regardless of the writer's opinion or personal beliefs”; Propaganda by inclusion, avoidance, vocabulary</a:t>
            </a:r>
          </a:p>
          <a:p>
            <a:r>
              <a:rPr lang="en-US" u="sng" dirty="0"/>
              <a:t>PR, Marketing, Advertising</a:t>
            </a:r>
            <a:r>
              <a:rPr lang="en-US" u="none" dirty="0"/>
              <a:t>- their</a:t>
            </a:r>
            <a:r>
              <a:rPr lang="en-US" dirty="0"/>
              <a:t> goal is to convince you to buy a product (or an idea);</a:t>
            </a:r>
          </a:p>
          <a:p>
            <a:r>
              <a:rPr lang="en-US" u="sng" dirty="0"/>
              <a:t>Polling Firms</a:t>
            </a:r>
            <a:r>
              <a:rPr lang="en-US" dirty="0"/>
              <a:t>- used to hide, demoralize, support </a:t>
            </a:r>
          </a:p>
          <a:p>
            <a:r>
              <a:rPr lang="en-US" u="sng" dirty="0"/>
              <a:t>Interviews, focus groups</a:t>
            </a:r>
            <a:r>
              <a:rPr lang="en-US" dirty="0"/>
              <a:t> – their goal is to get valuable feedback on products, terminology, presentation, etc., from group of people. This info/data is often used to increase client success</a:t>
            </a:r>
          </a:p>
          <a:p>
            <a:r>
              <a:rPr lang="en-US" u="sng" dirty="0"/>
              <a:t>Astro-turfing</a:t>
            </a:r>
            <a:r>
              <a:rPr lang="en-US" dirty="0"/>
              <a:t> – the deceptive packaging of a movement to make it appear like a ‘grassroots’ campaign (i.e., ‘grassroots’ suggests widespread support by normal people, whereas astroturfing is often one or a few big donors creating an organization that promotes a solution that benefits the big donors, hence the connection to the synthetic)</a:t>
            </a:r>
          </a:p>
          <a:p>
            <a:r>
              <a:rPr lang="en-US" u="sng" dirty="0"/>
              <a:t>For the most part, these use Normative Psych</a:t>
            </a:r>
            <a:r>
              <a:rPr lang="en-US" dirty="0"/>
              <a:t> – basic social conformity = keeping up w Jones’, FOMO, etc.</a:t>
            </a:r>
          </a:p>
        </p:txBody>
      </p:sp>
      <p:sp>
        <p:nvSpPr>
          <p:cNvPr id="4" name="Slide Number Placeholder 3"/>
          <p:cNvSpPr>
            <a:spLocks noGrp="1"/>
          </p:cNvSpPr>
          <p:nvPr>
            <p:ph type="sldNum" sz="quarter" idx="10"/>
          </p:nvPr>
        </p:nvSpPr>
        <p:spPr/>
        <p:txBody>
          <a:bodyPr/>
          <a:lstStyle/>
          <a:p>
            <a:fld id="{4CD7902F-DEA6-4DE7-8CE4-77C711B7CF5C}" type="slidenum">
              <a:rPr lang="en-CA" smtClean="0"/>
              <a:t>29</a:t>
            </a:fld>
            <a:endParaRPr lang="en-CA" dirty="0"/>
          </a:p>
        </p:txBody>
      </p:sp>
    </p:spTree>
    <p:extLst>
      <p:ext uri="{BB962C8B-B14F-4D97-AF65-F5344CB8AC3E}">
        <p14:creationId xmlns:p14="http://schemas.microsoft.com/office/powerpoint/2010/main" val="23650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a:t>
            </a:fld>
            <a:endParaRPr lang="en-CA" dirty="0"/>
          </a:p>
        </p:txBody>
      </p:sp>
    </p:spTree>
    <p:extLst>
      <p:ext uri="{BB962C8B-B14F-4D97-AF65-F5344CB8AC3E}">
        <p14:creationId xmlns:p14="http://schemas.microsoft.com/office/powerpoint/2010/main" val="2669543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b="1" u="sng" dirty="0"/>
              <a:t>Recent additions to the propagandist’s toolkit</a:t>
            </a:r>
          </a:p>
          <a:p>
            <a:r>
              <a:rPr lang="en-US" u="sng" dirty="0"/>
              <a:t>Advocacy reporting</a:t>
            </a:r>
            <a:r>
              <a:rPr lang="en-US" dirty="0"/>
              <a:t>- def - to portray issues and events in a “non-objective viewpoint, usually for some social or political purpose” </a:t>
            </a:r>
          </a:p>
          <a:p>
            <a:r>
              <a:rPr lang="en-US" u="sng" dirty="0"/>
              <a:t>Likes/Dislikes, Comment sections</a:t>
            </a:r>
            <a:r>
              <a:rPr lang="en-US" dirty="0"/>
              <a:t>- up and downvotes can be adjusted; comments can be deleted; some articles do not allowed comments; bad faith actors; trolls; agent provocateurs</a:t>
            </a:r>
          </a:p>
          <a:p>
            <a:r>
              <a:rPr lang="en-US" u="sng" dirty="0"/>
              <a:t>Algos</a:t>
            </a:r>
            <a:r>
              <a:rPr lang="en-US" dirty="0"/>
              <a:t> – are corporate trade secrets/protected; they operate to shift or add/remove content that appears in your results or updates page</a:t>
            </a:r>
          </a:p>
          <a:p>
            <a:r>
              <a:rPr lang="en-US" u="sng" dirty="0"/>
              <a:t>Shadow-banning</a:t>
            </a:r>
            <a:r>
              <a:rPr lang="en-US" dirty="0"/>
              <a:t> – where content is blocked unknowingly, or people are unsubscribed; similar to censorship</a:t>
            </a:r>
          </a:p>
          <a:p>
            <a:r>
              <a:rPr lang="en-US" u="sng" dirty="0"/>
              <a:t>Censorship</a:t>
            </a:r>
            <a:r>
              <a:rPr lang="en-US" dirty="0"/>
              <a:t> – def -  “the changing or the suppression or prohibition of speech or writing that is deemed subversive of the common good.” i.e., removal, blocking, or deplatforming of information or authors of information that is seen as not promoting positive outcomes – but who decides?</a:t>
            </a:r>
          </a:p>
          <a:p>
            <a:r>
              <a:rPr lang="en-US" u="sng" dirty="0"/>
              <a:t>Bots &amp; sock puppets</a:t>
            </a:r>
            <a:r>
              <a:rPr lang="en-US" dirty="0"/>
              <a:t> – illegitimate accounts, often counterfeit and automated, that post certain messages that aim to promote, detract from, confuse, or purposely look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AI</a:t>
            </a:r>
            <a:r>
              <a:rPr lang="en-US" dirty="0"/>
              <a:t> – text, audio, &amp; visual; garbage in – garbage out </a:t>
            </a:r>
          </a:p>
          <a:p>
            <a:r>
              <a:rPr lang="en-US" u="sng" dirty="0"/>
              <a:t>Your data</a:t>
            </a:r>
            <a:r>
              <a:rPr lang="en-US" dirty="0"/>
              <a:t> – recording your data is packaged as improving your online experience, but remember that anything you do online is tracked and recorded (clicks, view time, mouse motion, etc.), plus various devices have been caught recording video and audio of you/your home/etc. – Big tech can begin to know you better than you know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These at getting into Dark Psych</a:t>
            </a:r>
            <a:r>
              <a:rPr lang="en-US" dirty="0"/>
              <a:t> – hacked brains via exploiting vulnerabilities (e.g. elderly, FUD, misrepresenting authority, ‘Yes’ laddering, etc.)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30</a:t>
            </a:fld>
            <a:endParaRPr lang="en-CA" dirty="0"/>
          </a:p>
        </p:txBody>
      </p:sp>
    </p:spTree>
    <p:extLst>
      <p:ext uri="{BB962C8B-B14F-4D97-AF65-F5344CB8AC3E}">
        <p14:creationId xmlns:p14="http://schemas.microsoft.com/office/powerpoint/2010/main" val="291353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u="none" dirty="0"/>
              <a:t>Stalin, Lenin, Trotsky</a:t>
            </a:r>
          </a:p>
          <a:p>
            <a:r>
              <a:rPr lang="en-US" u="sng" dirty="0"/>
              <a:t>False Flags</a:t>
            </a:r>
            <a:r>
              <a:rPr lang="en-US" dirty="0"/>
              <a:t> –  def – “a hostile act that obscures the identity of the participants carrying out the action while implicating another group or nation”, e.g. Gulf of Tonkin incident – USS Maddox was allegedly torpedoed twice by North Vietnamese torpedo boats</a:t>
            </a:r>
          </a:p>
          <a:p>
            <a:r>
              <a:rPr lang="en-US" u="sng" dirty="0"/>
              <a:t>Operation Mockingbird</a:t>
            </a:r>
            <a:r>
              <a:rPr lang="en-US" dirty="0"/>
              <a:t> – CIA’s large-scale control and/or recruitment of major journalists, editorial depts, television studios, clergymen, etc. in order to use mass media to influence people around the world </a:t>
            </a:r>
          </a:p>
          <a:p>
            <a:r>
              <a:rPr lang="en-US" u="sng" dirty="0"/>
              <a:t>Agitation and agitprop</a:t>
            </a:r>
            <a:r>
              <a:rPr lang="en-US" dirty="0"/>
              <a:t> – def  -  “political strategy in which the techniques of agitation and  propaganda are used to mobilize the public , i.e., convince to act”, most often via literature, film, music, etc. The key part of this definition is ‘mobilize’’ – the goal is to subtly incite action. Every soviet group had an agitprop section. War posters are a good example of agitprop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Nudge units</a:t>
            </a:r>
            <a:r>
              <a:rPr lang="en-US" u="none" dirty="0"/>
              <a:t> </a:t>
            </a:r>
            <a:r>
              <a:rPr lang="en-US" dirty="0"/>
              <a:t>– groups that use behavioural psychology and social theory to drive people to act in a given way</a:t>
            </a:r>
          </a:p>
          <a:p>
            <a:r>
              <a:rPr lang="en-US" u="sng" dirty="0"/>
              <a:t>Psychological Operations</a:t>
            </a:r>
            <a:r>
              <a:rPr lang="en-US" dirty="0"/>
              <a:t> – military initiated propaganda with the goal of influencing the enemy’s mental state; i.e., information warfare; e.g. dropping airborne leaflets – WW1 postcards from POWs showing human conditions</a:t>
            </a:r>
          </a:p>
        </p:txBody>
      </p:sp>
      <p:sp>
        <p:nvSpPr>
          <p:cNvPr id="4" name="Slide Number Placeholder 3"/>
          <p:cNvSpPr>
            <a:spLocks noGrp="1"/>
          </p:cNvSpPr>
          <p:nvPr>
            <p:ph type="sldNum" sz="quarter" idx="10"/>
          </p:nvPr>
        </p:nvSpPr>
        <p:spPr/>
        <p:txBody>
          <a:bodyPr/>
          <a:lstStyle/>
          <a:p>
            <a:fld id="{4CD7902F-DEA6-4DE7-8CE4-77C711B7CF5C}" type="slidenum">
              <a:rPr lang="en-CA" smtClean="0"/>
              <a:t>31</a:t>
            </a:fld>
            <a:endParaRPr lang="en-CA" dirty="0"/>
          </a:p>
        </p:txBody>
      </p:sp>
    </p:spTree>
    <p:extLst>
      <p:ext uri="{BB962C8B-B14F-4D97-AF65-F5344CB8AC3E}">
        <p14:creationId xmlns:p14="http://schemas.microsoft.com/office/powerpoint/2010/main" val="1517620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E8270-0489-C2FC-20BB-D69746DD8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4F59C-1482-0FDA-A9AE-4B18615CD11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ED6895FD-F26E-3593-2E38-3CC9B374FF4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ED25FEBC-126D-D468-DF85-F6809ABA2229}"/>
              </a:ext>
            </a:extLst>
          </p:cNvPr>
          <p:cNvSpPr>
            <a:spLocks noGrp="1"/>
          </p:cNvSpPr>
          <p:nvPr>
            <p:ph type="sldNum" sz="quarter" idx="10"/>
          </p:nvPr>
        </p:nvSpPr>
        <p:spPr/>
        <p:txBody>
          <a:bodyPr/>
          <a:lstStyle/>
          <a:p>
            <a:fld id="{4CD7902F-DEA6-4DE7-8CE4-77C711B7CF5C}" type="slidenum">
              <a:rPr lang="en-CA" smtClean="0"/>
              <a:t>32</a:t>
            </a:fld>
            <a:endParaRPr lang="en-CA" dirty="0"/>
          </a:p>
        </p:txBody>
      </p:sp>
    </p:spTree>
    <p:extLst>
      <p:ext uri="{BB962C8B-B14F-4D97-AF65-F5344CB8AC3E}">
        <p14:creationId xmlns:p14="http://schemas.microsoft.com/office/powerpoint/2010/main" val="328294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2BF0-5258-2977-07F8-BEC6C3CBA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3A716-54F5-1458-60E2-FFA53E3C1C5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8B15E35E-381B-61C1-8798-2648EC46593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7EE78D5-4A99-F365-3775-14C976FFA738}"/>
              </a:ext>
            </a:extLst>
          </p:cNvPr>
          <p:cNvSpPr>
            <a:spLocks noGrp="1"/>
          </p:cNvSpPr>
          <p:nvPr>
            <p:ph type="sldNum" sz="quarter" idx="10"/>
          </p:nvPr>
        </p:nvSpPr>
        <p:spPr/>
        <p:txBody>
          <a:bodyPr/>
          <a:lstStyle/>
          <a:p>
            <a:fld id="{4CD7902F-DEA6-4DE7-8CE4-77C711B7CF5C}" type="slidenum">
              <a:rPr lang="en-CA" smtClean="0"/>
              <a:t>33</a:t>
            </a:fld>
            <a:endParaRPr lang="en-CA" dirty="0"/>
          </a:p>
        </p:txBody>
      </p:sp>
    </p:spTree>
    <p:extLst>
      <p:ext uri="{BB962C8B-B14F-4D97-AF65-F5344CB8AC3E}">
        <p14:creationId xmlns:p14="http://schemas.microsoft.com/office/powerpoint/2010/main" val="416952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73180-18AB-979C-5775-8ECC52332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D50E7-3D85-5484-3EE8-6792A3D61CDA}"/>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4E66C87-4C6F-44E2-E33E-3D13F1E346C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63B9A57-0BC6-EB79-3173-B90F639E0E9E}"/>
              </a:ext>
            </a:extLst>
          </p:cNvPr>
          <p:cNvSpPr>
            <a:spLocks noGrp="1"/>
          </p:cNvSpPr>
          <p:nvPr>
            <p:ph type="sldNum" sz="quarter" idx="10"/>
          </p:nvPr>
        </p:nvSpPr>
        <p:spPr/>
        <p:txBody>
          <a:bodyPr/>
          <a:lstStyle/>
          <a:p>
            <a:fld id="{4CD7902F-DEA6-4DE7-8CE4-77C711B7CF5C}" type="slidenum">
              <a:rPr lang="en-CA" smtClean="0"/>
              <a:t>34</a:t>
            </a:fld>
            <a:endParaRPr lang="en-CA" dirty="0"/>
          </a:p>
        </p:txBody>
      </p:sp>
    </p:spTree>
    <p:extLst>
      <p:ext uri="{BB962C8B-B14F-4D97-AF65-F5344CB8AC3E}">
        <p14:creationId xmlns:p14="http://schemas.microsoft.com/office/powerpoint/2010/main" val="754379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C373-6042-EBCF-D27D-1FD7CF624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D4737-0B8C-8175-3191-D58787A4FEB8}"/>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9580ADF-7F98-B617-528E-9B5469D4F13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A0420DE-EA93-7D6C-BB94-1275DA84177D}"/>
              </a:ext>
            </a:extLst>
          </p:cNvPr>
          <p:cNvSpPr>
            <a:spLocks noGrp="1"/>
          </p:cNvSpPr>
          <p:nvPr>
            <p:ph type="sldNum" sz="quarter" idx="10"/>
          </p:nvPr>
        </p:nvSpPr>
        <p:spPr/>
        <p:txBody>
          <a:bodyPr/>
          <a:lstStyle/>
          <a:p>
            <a:fld id="{4CD7902F-DEA6-4DE7-8CE4-77C711B7CF5C}" type="slidenum">
              <a:rPr lang="en-CA" smtClean="0"/>
              <a:t>35</a:t>
            </a:fld>
            <a:endParaRPr lang="en-CA" dirty="0"/>
          </a:p>
        </p:txBody>
      </p:sp>
    </p:spTree>
    <p:extLst>
      <p:ext uri="{BB962C8B-B14F-4D97-AF65-F5344CB8AC3E}">
        <p14:creationId xmlns:p14="http://schemas.microsoft.com/office/powerpoint/2010/main" val="2814736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36</a:t>
            </a:fld>
            <a:endParaRPr lang="en-CA" dirty="0"/>
          </a:p>
        </p:txBody>
      </p:sp>
    </p:spTree>
    <p:extLst>
      <p:ext uri="{BB962C8B-B14F-4D97-AF65-F5344CB8AC3E}">
        <p14:creationId xmlns:p14="http://schemas.microsoft.com/office/powerpoint/2010/main" val="4061327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37</a:t>
            </a:fld>
            <a:endParaRPr lang="en-CA" dirty="0"/>
          </a:p>
        </p:txBody>
      </p:sp>
    </p:spTree>
    <p:extLst>
      <p:ext uri="{BB962C8B-B14F-4D97-AF65-F5344CB8AC3E}">
        <p14:creationId xmlns:p14="http://schemas.microsoft.com/office/powerpoint/2010/main" val="1109909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38</a:t>
            </a:fld>
            <a:endParaRPr lang="en-CA" dirty="0"/>
          </a:p>
        </p:txBody>
      </p:sp>
    </p:spTree>
    <p:extLst>
      <p:ext uri="{BB962C8B-B14F-4D97-AF65-F5344CB8AC3E}">
        <p14:creationId xmlns:p14="http://schemas.microsoft.com/office/powerpoint/2010/main" val="1426189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39</a:t>
            </a:fld>
            <a:endParaRPr lang="en-CA" dirty="0"/>
          </a:p>
        </p:txBody>
      </p:sp>
    </p:spTree>
    <p:extLst>
      <p:ext uri="{BB962C8B-B14F-4D97-AF65-F5344CB8AC3E}">
        <p14:creationId xmlns:p14="http://schemas.microsoft.com/office/powerpoint/2010/main" val="258374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a:t>
            </a:fld>
            <a:endParaRPr lang="en-CA" dirty="0"/>
          </a:p>
        </p:txBody>
      </p:sp>
    </p:spTree>
    <p:extLst>
      <p:ext uri="{BB962C8B-B14F-4D97-AF65-F5344CB8AC3E}">
        <p14:creationId xmlns:p14="http://schemas.microsoft.com/office/powerpoint/2010/main" val="4212477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40</a:t>
            </a:fld>
            <a:endParaRPr lang="en-CA" dirty="0"/>
          </a:p>
        </p:txBody>
      </p:sp>
    </p:spTree>
    <p:extLst>
      <p:ext uri="{BB962C8B-B14F-4D97-AF65-F5344CB8AC3E}">
        <p14:creationId xmlns:p14="http://schemas.microsoft.com/office/powerpoint/2010/main" val="1626802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44F9A-5D14-FF88-7B29-1AFCC6417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06B3E-F7D0-CF1A-1B3F-6D4DC57D69A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F02D03-8588-FD58-BF19-A4B9B08DCA4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8D7CD12-8F59-CBE0-7E81-4C81F5650CB9}"/>
              </a:ext>
            </a:extLst>
          </p:cNvPr>
          <p:cNvSpPr>
            <a:spLocks noGrp="1"/>
          </p:cNvSpPr>
          <p:nvPr>
            <p:ph type="sldNum" sz="quarter" idx="10"/>
          </p:nvPr>
        </p:nvSpPr>
        <p:spPr/>
        <p:txBody>
          <a:bodyPr/>
          <a:lstStyle/>
          <a:p>
            <a:fld id="{4CD7902F-DEA6-4DE7-8CE4-77C711B7CF5C}" type="slidenum">
              <a:rPr lang="en-CA" smtClean="0"/>
              <a:t>41</a:t>
            </a:fld>
            <a:endParaRPr lang="en-CA" dirty="0"/>
          </a:p>
        </p:txBody>
      </p:sp>
    </p:spTree>
    <p:extLst>
      <p:ext uri="{BB962C8B-B14F-4D97-AF65-F5344CB8AC3E}">
        <p14:creationId xmlns:p14="http://schemas.microsoft.com/office/powerpoint/2010/main" val="45971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4706-6EA6-A02E-F36F-20C334D62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D9749-4206-250F-3DD8-3C2A8145E52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0CC37E9-7624-3629-6ABE-8434D48D58C8}"/>
              </a:ext>
            </a:extLst>
          </p:cNvPr>
          <p:cNvSpPr>
            <a:spLocks noGrp="1"/>
          </p:cNvSpPr>
          <p:nvPr>
            <p:ph type="body" idx="1"/>
          </p:nvPr>
        </p:nvSpPr>
        <p:spPr/>
        <p:txBody>
          <a:bodyPr/>
          <a:lstStyle/>
          <a:p>
            <a:r>
              <a:rPr lang="en-US" dirty="0"/>
              <a:t>------- review slide ----------</a:t>
            </a:r>
          </a:p>
        </p:txBody>
      </p:sp>
      <p:sp>
        <p:nvSpPr>
          <p:cNvPr id="4" name="Slide Number Placeholder 3">
            <a:extLst>
              <a:ext uri="{FF2B5EF4-FFF2-40B4-BE49-F238E27FC236}">
                <a16:creationId xmlns:a16="http://schemas.microsoft.com/office/drawing/2014/main" id="{BFBA34C6-9EC1-195D-93A3-A7563FC8B629}"/>
              </a:ext>
            </a:extLst>
          </p:cNvPr>
          <p:cNvSpPr>
            <a:spLocks noGrp="1"/>
          </p:cNvSpPr>
          <p:nvPr>
            <p:ph type="sldNum" sz="quarter" idx="10"/>
          </p:nvPr>
        </p:nvSpPr>
        <p:spPr/>
        <p:txBody>
          <a:bodyPr/>
          <a:lstStyle/>
          <a:p>
            <a:fld id="{4CD7902F-DEA6-4DE7-8CE4-77C711B7CF5C}" type="slidenum">
              <a:rPr lang="en-CA" smtClean="0"/>
              <a:t>5</a:t>
            </a:fld>
            <a:endParaRPr lang="en-CA" dirty="0"/>
          </a:p>
        </p:txBody>
      </p:sp>
    </p:spTree>
    <p:extLst>
      <p:ext uri="{BB962C8B-B14F-4D97-AF65-F5344CB8AC3E}">
        <p14:creationId xmlns:p14="http://schemas.microsoft.com/office/powerpoint/2010/main" val="336681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C58D-4919-A3DE-EDEE-F5F79F9F2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383A0-23B2-E2FE-33DF-3183145DFC6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4975C44-B8F5-9F75-AD4B-CEC298C3A846}"/>
              </a:ext>
            </a:extLst>
          </p:cNvPr>
          <p:cNvSpPr>
            <a:spLocks noGrp="1"/>
          </p:cNvSpPr>
          <p:nvPr>
            <p:ph type="body" idx="1"/>
          </p:nvPr>
        </p:nvSpPr>
        <p:spPr/>
        <p:txBody>
          <a:bodyPr/>
          <a:lstStyle/>
          <a:p>
            <a:r>
              <a:rPr lang="en-US" dirty="0"/>
              <a:t>End with mom’s heart health and smart watch story.</a:t>
            </a:r>
          </a:p>
        </p:txBody>
      </p:sp>
      <p:sp>
        <p:nvSpPr>
          <p:cNvPr id="4" name="Slide Number Placeholder 3">
            <a:extLst>
              <a:ext uri="{FF2B5EF4-FFF2-40B4-BE49-F238E27FC236}">
                <a16:creationId xmlns:a16="http://schemas.microsoft.com/office/drawing/2014/main" id="{D9239F14-15FD-1CC9-1616-68CCCC1E0FDD}"/>
              </a:ext>
            </a:extLst>
          </p:cNvPr>
          <p:cNvSpPr>
            <a:spLocks noGrp="1"/>
          </p:cNvSpPr>
          <p:nvPr>
            <p:ph type="sldNum" sz="quarter" idx="10"/>
          </p:nvPr>
        </p:nvSpPr>
        <p:spPr/>
        <p:txBody>
          <a:bodyPr/>
          <a:lstStyle/>
          <a:p>
            <a:fld id="{4CD7902F-DEA6-4DE7-8CE4-77C711B7CF5C}" type="slidenum">
              <a:rPr lang="en-CA" smtClean="0"/>
              <a:t>6</a:t>
            </a:fld>
            <a:endParaRPr lang="en-CA" dirty="0"/>
          </a:p>
        </p:txBody>
      </p:sp>
    </p:spTree>
    <p:extLst>
      <p:ext uri="{BB962C8B-B14F-4D97-AF65-F5344CB8AC3E}">
        <p14:creationId xmlns:p14="http://schemas.microsoft.com/office/powerpoint/2010/main" val="38376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7E575-A5D7-A240-98EA-5DE3A278D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274A-2F54-510F-E4D8-D54E966E1AE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EDA3C5D-D57E-4900-BCFA-DDE8BD6E6FA9}"/>
              </a:ext>
            </a:extLst>
          </p:cNvPr>
          <p:cNvSpPr>
            <a:spLocks noGrp="1"/>
          </p:cNvSpPr>
          <p:nvPr>
            <p:ph type="body" idx="1"/>
          </p:nvPr>
        </p:nvSpPr>
        <p:spPr/>
        <p:txBody>
          <a:bodyPr/>
          <a:lstStyle/>
          <a:p>
            <a:r>
              <a:rPr lang="en-US" dirty="0"/>
              <a:t>Landmesser joined the Nazi Party in 1931 (to become more employable).</a:t>
            </a:r>
          </a:p>
          <a:p>
            <a:r>
              <a:rPr lang="en-US" dirty="0"/>
              <a:t>In ‘34 he fell in love with a Jewish woman, in ‘35 marriages betw Jews and non-Jews were outlawed.</a:t>
            </a:r>
          </a:p>
          <a:p>
            <a:r>
              <a:rPr lang="en-US" dirty="0"/>
              <a:t>1937- they tried to escape to Denmark but were arrested. He was released in May ‘38 due to lack of evidence and was arrested again in July and sentenced to 2.5 yrs of hard labour.</a:t>
            </a:r>
          </a:p>
          <a:p>
            <a:r>
              <a:rPr lang="en-US" dirty="0"/>
              <a:t>He never saw his wife or children again.</a:t>
            </a:r>
          </a:p>
          <a:p>
            <a:r>
              <a:rPr lang="en-US" dirty="0"/>
              <a:t>Drafted in Feb. ‘44. KIA Oct. ‘44.</a:t>
            </a:r>
          </a:p>
          <a:p>
            <a:r>
              <a:rPr lang="en-US" dirty="0"/>
              <a:t>His wife was killed in a Euthanasia Centre (Bernburg) in ‘42.</a:t>
            </a:r>
          </a:p>
        </p:txBody>
      </p:sp>
      <p:sp>
        <p:nvSpPr>
          <p:cNvPr id="4" name="Slide Number Placeholder 3">
            <a:extLst>
              <a:ext uri="{FF2B5EF4-FFF2-40B4-BE49-F238E27FC236}">
                <a16:creationId xmlns:a16="http://schemas.microsoft.com/office/drawing/2014/main" id="{E9F5694C-C6A5-4B30-5943-8EA4170868CE}"/>
              </a:ext>
            </a:extLst>
          </p:cNvPr>
          <p:cNvSpPr>
            <a:spLocks noGrp="1"/>
          </p:cNvSpPr>
          <p:nvPr>
            <p:ph type="sldNum" sz="quarter" idx="10"/>
          </p:nvPr>
        </p:nvSpPr>
        <p:spPr/>
        <p:txBody>
          <a:bodyPr/>
          <a:lstStyle/>
          <a:p>
            <a:fld id="{4CD7902F-DEA6-4DE7-8CE4-77C711B7CF5C}" type="slidenum">
              <a:rPr lang="en-CA" smtClean="0"/>
              <a:t>7</a:t>
            </a:fld>
            <a:endParaRPr lang="en-CA" dirty="0"/>
          </a:p>
        </p:txBody>
      </p:sp>
    </p:spTree>
    <p:extLst>
      <p:ext uri="{BB962C8B-B14F-4D97-AF65-F5344CB8AC3E}">
        <p14:creationId xmlns:p14="http://schemas.microsoft.com/office/powerpoint/2010/main" val="368157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C153-21EC-493A-0F44-435EFD4E5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E963-3301-7A01-BEEC-C09DFCBF87E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9BCF3DBC-1131-3DFF-804B-EA1A3ADE127B}"/>
              </a:ext>
            </a:extLst>
          </p:cNvPr>
          <p:cNvSpPr>
            <a:spLocks noGrp="1"/>
          </p:cNvSpPr>
          <p:nvPr>
            <p:ph type="body" idx="1"/>
          </p:nvPr>
        </p:nvSpPr>
        <p:spPr/>
        <p:txBody>
          <a:bodyPr/>
          <a:lstStyle/>
          <a:p>
            <a:r>
              <a:rPr lang="en-US" dirty="0"/>
              <a:t>These two concepts feed into each other with positive feedback.</a:t>
            </a:r>
          </a:p>
          <a:p>
            <a:r>
              <a:rPr lang="en-US" dirty="0"/>
              <a:t>Ouroboros – snake eating its own tail. We need to break this cycle by talking to each other!</a:t>
            </a:r>
          </a:p>
        </p:txBody>
      </p:sp>
      <p:sp>
        <p:nvSpPr>
          <p:cNvPr id="4" name="Slide Number Placeholder 3">
            <a:extLst>
              <a:ext uri="{FF2B5EF4-FFF2-40B4-BE49-F238E27FC236}">
                <a16:creationId xmlns:a16="http://schemas.microsoft.com/office/drawing/2014/main" id="{3BADDDB1-6C38-31D2-F05F-9628B08E6898}"/>
              </a:ext>
            </a:extLst>
          </p:cNvPr>
          <p:cNvSpPr>
            <a:spLocks noGrp="1"/>
          </p:cNvSpPr>
          <p:nvPr>
            <p:ph type="sldNum" sz="quarter" idx="10"/>
          </p:nvPr>
        </p:nvSpPr>
        <p:spPr/>
        <p:txBody>
          <a:bodyPr/>
          <a:lstStyle/>
          <a:p>
            <a:fld id="{4CD7902F-DEA6-4DE7-8CE4-77C711B7CF5C}" type="slidenum">
              <a:rPr lang="en-CA" smtClean="0"/>
              <a:t>8</a:t>
            </a:fld>
            <a:endParaRPr lang="en-CA" dirty="0"/>
          </a:p>
        </p:txBody>
      </p:sp>
    </p:spTree>
    <p:extLst>
      <p:ext uri="{BB962C8B-B14F-4D97-AF65-F5344CB8AC3E}">
        <p14:creationId xmlns:p14="http://schemas.microsoft.com/office/powerpoint/2010/main" val="61519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FB4D-AE37-FC95-2879-991B41A42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DE0CB-2B64-0F4A-A3A3-DFF4BDBFA34D}"/>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FB2CECE-5F9E-8A63-248A-E58969284CD7}"/>
              </a:ext>
            </a:extLst>
          </p:cNvPr>
          <p:cNvSpPr>
            <a:spLocks noGrp="1"/>
          </p:cNvSpPr>
          <p:nvPr>
            <p:ph type="body" idx="1"/>
          </p:nvPr>
        </p:nvSpPr>
        <p:spPr/>
        <p:txBody>
          <a:bodyPr/>
          <a:lstStyle/>
          <a:p>
            <a:r>
              <a:rPr lang="en-US" sz="1000" u="sng" dirty="0"/>
              <a:t>Asche Conformity</a:t>
            </a:r>
            <a:r>
              <a:rPr lang="en-US" sz="1000" dirty="0"/>
              <a:t>: people will conform even if the group is wrong, esply if the response is public; </a:t>
            </a:r>
            <a:r>
              <a:rPr lang="en-US" sz="1000" b="1" dirty="0"/>
              <a:t>25% of people never conformed</a:t>
            </a:r>
          </a:p>
          <a:p>
            <a:r>
              <a:rPr lang="en-US" sz="1000" u="sng" dirty="0"/>
              <a:t>Stanford Prison</a:t>
            </a:r>
            <a:r>
              <a:rPr lang="en-US" sz="1000" dirty="0"/>
              <a:t>: power corrupts some quickly; role conformity</a:t>
            </a:r>
          </a:p>
          <a:p>
            <a:r>
              <a:rPr lang="en-US" sz="1000" u="sng" dirty="0"/>
              <a:t>Milgram</a:t>
            </a:r>
            <a:r>
              <a:rPr lang="en-US" sz="1000" dirty="0"/>
              <a:t>: authority legitimates obedience over personal morals/ethics</a:t>
            </a:r>
          </a:p>
          <a:p>
            <a:r>
              <a:rPr lang="en-US" sz="1000" u="sng" dirty="0"/>
              <a:t>Bobo’s Doll</a:t>
            </a:r>
            <a:r>
              <a:rPr lang="en-US" sz="1000" dirty="0"/>
              <a:t>: mimicry, aka observational learning; reward/punishment reinforcement</a:t>
            </a:r>
          </a:p>
        </p:txBody>
      </p:sp>
      <p:sp>
        <p:nvSpPr>
          <p:cNvPr id="4" name="Slide Number Placeholder 3">
            <a:extLst>
              <a:ext uri="{FF2B5EF4-FFF2-40B4-BE49-F238E27FC236}">
                <a16:creationId xmlns:a16="http://schemas.microsoft.com/office/drawing/2014/main" id="{53BD068D-51D2-38FB-6FBC-3D14591E8C54}"/>
              </a:ext>
            </a:extLst>
          </p:cNvPr>
          <p:cNvSpPr>
            <a:spLocks noGrp="1"/>
          </p:cNvSpPr>
          <p:nvPr>
            <p:ph type="sldNum" sz="quarter" idx="10"/>
          </p:nvPr>
        </p:nvSpPr>
        <p:spPr/>
        <p:txBody>
          <a:bodyPr/>
          <a:lstStyle/>
          <a:p>
            <a:fld id="{4CD7902F-DEA6-4DE7-8CE4-77C711B7CF5C}" type="slidenum">
              <a:rPr lang="en-CA" smtClean="0"/>
              <a:t>9</a:t>
            </a:fld>
            <a:endParaRPr lang="en-CA" dirty="0"/>
          </a:p>
        </p:txBody>
      </p:sp>
    </p:spTree>
    <p:extLst>
      <p:ext uri="{BB962C8B-B14F-4D97-AF65-F5344CB8AC3E}">
        <p14:creationId xmlns:p14="http://schemas.microsoft.com/office/powerpoint/2010/main" val="306612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103941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649512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345838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5175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01393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996389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1741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8467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1227138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5435562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78634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871833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07529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360541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671580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5463305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740190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4F96EA6-B599-4479-94D0-D07F679D102A}" type="datetimeFigureOut">
              <a:rPr lang="en-CA" smtClean="0"/>
              <a:t>2026-02-17</a:t>
            </a:fld>
            <a:endParaRPr lang="en-CA"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CA"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D882C1-DB9B-4A09-B25E-0C30533AD68F}" type="slidenum">
              <a:rPr lang="en-CA" smtClean="0"/>
              <a:t>‹#›</a:t>
            </a:fld>
            <a:endParaRPr lang="en-CA" dirty="0"/>
          </a:p>
        </p:txBody>
      </p:sp>
    </p:spTree>
    <p:extLst>
      <p:ext uri="{BB962C8B-B14F-4D97-AF65-F5344CB8AC3E}">
        <p14:creationId xmlns:p14="http://schemas.microsoft.com/office/powerpoint/2010/main" val="14086659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britannica.com/topic/propaganda" TargetMode="External"/><Relationship Id="rId5" Type="http://schemas.openxmlformats.org/officeDocument/2006/relationships/hyperlink" Target="https://dictionary.cambridge.org/dictionary/english/propaganda" TargetMode="Externa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fpVtJNv4ZNM"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valourcanada.ca/"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hyperlink" Target="https://tobacco.stanford.edu/cigarettes/doctors-smoking/more-doctors-smoke-camels/#collection-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s://www.bbc.com/news/uk-scotland-30010432" TargetMode="External"/><Relationship Id="rId3" Type="http://schemas.openxmlformats.org/officeDocument/2006/relationships/notesSlide" Target="../notesSlides/notesSlide25.xml"/><Relationship Id="rId7" Type="http://schemas.openxmlformats.org/officeDocument/2006/relationships/hyperlink" Target="http://www.sirharrylauder.com/the-mysterious-death-of/index.html"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7.tiff"/></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tiff"/></Relationships>
</file>

<file path=ppt/slides/_rels/slide33.xml.rels><?xml version="1.0" encoding="UTF-8" standalone="yes"?>
<Relationships xmlns="http://schemas.openxmlformats.org/package/2006/relationships"><Relationship Id="rId8" Type="http://schemas.openxmlformats.org/officeDocument/2006/relationships/hyperlink" Target="https://cdnhistorybits.wordpress.com/2015/03/31/canadian-ww2-propaganda/" TargetMode="External"/><Relationship Id="rId3" Type="http://schemas.openxmlformats.org/officeDocument/2006/relationships/notesSlide" Target="../notesSlides/notesSlide33.xml"/><Relationship Id="rId7" Type="http://schemas.openxmlformats.org/officeDocument/2006/relationships/hyperlink" Target="https://cdnhistorybits.wordpress.com/2015/03/24/canadian-ww1-propaganda/" TargetMode="External"/><Relationship Id="rId12" Type="http://schemas.openxmlformats.org/officeDocument/2006/relationships/hyperlink" Target="https://www.warmuseum.ca/cwm/exhibitions/propaganda/index_e.html" TargetMode="Externa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hyperlink" Target="https://digital.library.mcgill.ca/warposters/search/search.php" TargetMode="External"/><Relationship Id="rId11" Type="http://schemas.openxmlformats.org/officeDocument/2006/relationships/hyperlink" Target="https://digitalarchiveontario.ca/collections/objects/103" TargetMode="External"/><Relationship Id="rId5" Type="http://schemas.openxmlformats.org/officeDocument/2006/relationships/hyperlink" Target="http://canadianprimarysources.org/canadianPS.htm" TargetMode="External"/><Relationship Id="rId10" Type="http://schemas.openxmlformats.org/officeDocument/2006/relationships/hyperlink" Target="https://www.archives.gov.on.ca/en/explore/online/posters/index.aspx" TargetMode="External"/><Relationship Id="rId4" Type="http://schemas.openxmlformats.org/officeDocument/2006/relationships/image" Target="../media/image7.tiff"/><Relationship Id="rId9" Type="http://schemas.openxmlformats.org/officeDocument/2006/relationships/hyperlink" Target="https://recherche-collection-search.bac-lac.gc.ca/eng/Home/Search?q=propaganda&amp;num=50&amp;start=0&amp;enviro=prod&amp;DataSource=Images"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physics.smu.edu/pseudo/Propaganda/alldevices.html"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s://centreforinquiry.ca/wiki/critical-thinking-resources/" TargetMode="External"/><Relationship Id="rId5" Type="http://schemas.openxmlformats.org/officeDocument/2006/relationships/hyperlink" Target="https://propagandacritic.com/" TargetMode="External"/><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valourcanada.ca/Educa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maryfisherart.medium.com/there-is-a-famous-black-and-white-photograph-from-the-era-of-the-third-reich-1b3753a3b113" TargetMode="External"/><Relationship Id="rId5" Type="http://schemas.openxmlformats.org/officeDocument/2006/relationships/image" Target="../media/image7.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www.dictionary.com/browse/atomization" TargetMode="External"/><Relationship Id="rId5" Type="http://schemas.openxmlformats.org/officeDocument/2006/relationships/hyperlink" Target="https://www.simplypsychology.org/pluralistic-ignorance.html" TargetMode="Externa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www.verywellmind.com/famous-social-psychology-experiments-2795667" TargetMode="Externa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 y="3043639"/>
            <a:ext cx="12192000" cy="1836957"/>
          </a:xfrm>
        </p:spPr>
        <p:txBody>
          <a:bodyPr anchor="ctr">
            <a:noAutofit/>
          </a:bodyPr>
          <a:lstStyle/>
          <a:p>
            <a:r>
              <a:rPr lang="en-US" sz="6000" b="1" dirty="0">
                <a:latin typeface="Calibri" panose="020F0502020204030204" pitchFamily="34" charset="0"/>
                <a:cs typeface="Calibri" panose="020F0502020204030204" pitchFamily="34" charset="0"/>
              </a:rPr>
              <a:t>Using Canadian War Posters</a:t>
            </a:r>
            <a:br>
              <a:rPr lang="en-US" sz="6000" b="1" dirty="0">
                <a:latin typeface="Calibri" panose="020F0502020204030204" pitchFamily="34" charset="0"/>
                <a:cs typeface="Calibri" panose="020F0502020204030204" pitchFamily="34" charset="0"/>
              </a:rPr>
            </a:br>
            <a:r>
              <a:rPr lang="en-US" sz="6000" b="1" dirty="0">
                <a:latin typeface="Calibri" panose="020F0502020204030204" pitchFamily="34" charset="0"/>
                <a:cs typeface="Calibri" panose="020F0502020204030204" pitchFamily="34" charset="0"/>
              </a:rPr>
              <a:t>to Develop Critical Thinking</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352" y="5722396"/>
            <a:ext cx="4123291" cy="864684"/>
          </a:xfrm>
          <a:prstGeom prst="rect">
            <a:avLst/>
          </a:prstGeom>
        </p:spPr>
      </p:pic>
      <p:sp>
        <p:nvSpPr>
          <p:cNvPr id="3" name="Title 1">
            <a:extLst>
              <a:ext uri="{FF2B5EF4-FFF2-40B4-BE49-F238E27FC236}">
                <a16:creationId xmlns:a16="http://schemas.microsoft.com/office/drawing/2014/main" id="{8C013D6F-0D3A-09B0-3A7C-DEBDCDA40BDA}"/>
              </a:ext>
            </a:extLst>
          </p:cNvPr>
          <p:cNvSpPr txBox="1">
            <a:spLocks/>
          </p:cNvSpPr>
          <p:nvPr/>
        </p:nvSpPr>
        <p:spPr>
          <a:xfrm>
            <a:off x="152397" y="1246094"/>
            <a:ext cx="12192000" cy="4499186"/>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CA" sz="4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163497FD-529E-19B0-F43D-68BABD15C9D2}"/>
              </a:ext>
            </a:extLst>
          </p:cNvPr>
          <p:cNvSpPr txBox="1">
            <a:spLocks/>
          </p:cNvSpPr>
          <p:nvPr/>
        </p:nvSpPr>
        <p:spPr>
          <a:xfrm>
            <a:off x="0" y="1090917"/>
            <a:ext cx="12192000" cy="232857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000" b="1" dirty="0">
                <a:latin typeface="Calibri" panose="020F0502020204030204" pitchFamily="34" charset="0"/>
                <a:cs typeface="Calibri" panose="020F0502020204030204" pitchFamily="34" charset="0"/>
              </a:rPr>
              <a:t>Propaganda:</a:t>
            </a:r>
            <a:endParaRPr lang="en-CA" sz="9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65B8B92F-4AB4-459F-834A-77085D798C56}"/>
              </a:ext>
            </a:extLst>
          </p:cNvPr>
          <p:cNvSpPr txBox="1"/>
          <p:nvPr/>
        </p:nvSpPr>
        <p:spPr>
          <a:xfrm>
            <a:off x="9485290" y="6308809"/>
            <a:ext cx="2133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t>Date: 202602v2</a:t>
            </a:r>
          </a:p>
        </p:txBody>
      </p:sp>
    </p:spTree>
    <p:extLst>
      <p:ext uri="{BB962C8B-B14F-4D97-AF65-F5344CB8AC3E}">
        <p14:creationId xmlns:p14="http://schemas.microsoft.com/office/powerpoint/2010/main" val="13369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080581" y="1330263"/>
            <a:ext cx="10030838" cy="1039798"/>
          </a:xfrm>
        </p:spPr>
        <p:txBody>
          <a:bodyPr anchor="ctr">
            <a:noAutofit/>
          </a:bodyPr>
          <a:lstStyle/>
          <a:p>
            <a:pPr marL="0" indent="0">
              <a:spcBef>
                <a:spcPts val="0"/>
              </a:spcBef>
              <a:spcAft>
                <a:spcPts val="0"/>
              </a:spcAft>
              <a:buNone/>
            </a:pPr>
            <a:r>
              <a:rPr lang="en-US" sz="3600" b="1" dirty="0">
                <a:latin typeface="Calibri" panose="020F0502020204030204" pitchFamily="34" charset="0"/>
                <a:cs typeface="Calibri" panose="020F0502020204030204" pitchFamily="34" charset="0"/>
              </a:rPr>
              <a:t>4 Corners/Horseshoe Debate: Conspiracy Theories</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(but for this we are going to imagine we do it)</a:t>
            </a:r>
            <a:endParaRPr lang="en-CA" sz="3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BEE808A-9CA9-1565-6090-8608F0C32527}"/>
              </a:ext>
            </a:extLst>
          </p:cNvPr>
          <p:cNvSpPr txBox="1">
            <a:spLocks/>
          </p:cNvSpPr>
          <p:nvPr/>
        </p:nvSpPr>
        <p:spPr>
          <a:xfrm>
            <a:off x="896472" y="4790914"/>
            <a:ext cx="10363200" cy="1446807"/>
          </a:xfrm>
          <a:prstGeom prst="rect">
            <a:avLst/>
          </a:prstGeom>
          <a:ln>
            <a:solidFill>
              <a:schemeClr val="accent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US" sz="3200" dirty="0">
                <a:latin typeface="Calibri" panose="020F0502020204030204" pitchFamily="34" charset="0"/>
                <a:cs typeface="Calibri" panose="020F0502020204030204" pitchFamily="34" charset="0"/>
              </a:rPr>
              <a:t>Group has good rapport.</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space is safe and facilitates open &amp; respectful discussion.</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teacher is consistent and is also a learner.</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ED30CFD-3082-3529-6867-5009929C83FE}"/>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Activity:</a:t>
            </a:r>
          </a:p>
        </p:txBody>
      </p:sp>
      <p:sp>
        <p:nvSpPr>
          <p:cNvPr id="5" name="Content Placeholder 2">
            <a:extLst>
              <a:ext uri="{FF2B5EF4-FFF2-40B4-BE49-F238E27FC236}">
                <a16:creationId xmlns:a16="http://schemas.microsoft.com/office/drawing/2014/main" id="{1AB3C291-6E5F-9CD0-EF33-13AEC6F79AE7}"/>
              </a:ext>
            </a:extLst>
          </p:cNvPr>
          <p:cNvSpPr txBox="1">
            <a:spLocks/>
          </p:cNvSpPr>
          <p:nvPr/>
        </p:nvSpPr>
        <p:spPr>
          <a:xfrm>
            <a:off x="907673" y="2606967"/>
            <a:ext cx="10762554"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1: The pyramids were built by aliens.</a:t>
            </a:r>
            <a:endParaRPr lang="en-CA" sz="32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E42E30B-7D00-960B-5251-089C25E978DE}"/>
              </a:ext>
            </a:extLst>
          </p:cNvPr>
          <p:cNvSpPr txBox="1">
            <a:spLocks/>
          </p:cNvSpPr>
          <p:nvPr/>
        </p:nvSpPr>
        <p:spPr>
          <a:xfrm>
            <a:off x="896472" y="319125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2: Hitler died in Argentina in 1962, not by suicide 30Apr45.</a:t>
            </a:r>
            <a:endParaRPr lang="en-CA" sz="32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4CB49FFD-B3CF-B09B-46A9-8C102986A164}"/>
              </a:ext>
            </a:extLst>
          </p:cNvPr>
          <p:cNvSpPr txBox="1">
            <a:spLocks/>
          </p:cNvSpPr>
          <p:nvPr/>
        </p:nvSpPr>
        <p:spPr>
          <a:xfrm>
            <a:off x="907673" y="379243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3: Jeffrey Epstein did not kill himself.</a:t>
            </a:r>
            <a:endParaRPr lang="en-CA"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5932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80" y="477898"/>
            <a:ext cx="10030838" cy="852364"/>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Content to be covered:</a:t>
            </a:r>
          </a:p>
        </p:txBody>
      </p:sp>
      <p:sp>
        <p:nvSpPr>
          <p:cNvPr id="5" name="Title 1">
            <a:extLst>
              <a:ext uri="{FF2B5EF4-FFF2-40B4-BE49-F238E27FC236}">
                <a16:creationId xmlns:a16="http://schemas.microsoft.com/office/drawing/2014/main" id="{899D7188-9FAC-4DB6-997B-C2A5BFBBAB86}"/>
              </a:ext>
            </a:extLst>
          </p:cNvPr>
          <p:cNvSpPr txBox="1">
            <a:spLocks/>
          </p:cNvSpPr>
          <p:nvPr/>
        </p:nvSpPr>
        <p:spPr>
          <a:xfrm>
            <a:off x="493367" y="1166053"/>
            <a:ext cx="10972800" cy="54151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latin typeface="Calibri" panose="020F0502020204030204" pitchFamily="34" charset="0"/>
                <a:cs typeface="Calibri" panose="020F0502020204030204" pitchFamily="34" charset="0"/>
              </a:rPr>
              <a:t>1.  Propaganda: Definitions and Purpose</a:t>
            </a:r>
          </a:p>
          <a:p>
            <a:pPr>
              <a:lnSpc>
                <a:spcPts val="4600"/>
              </a:lnSpc>
            </a:pPr>
            <a:r>
              <a:rPr lang="en-CA" sz="3200" dirty="0">
                <a:latin typeface="Calibri" panose="020F0502020204030204" pitchFamily="34" charset="0"/>
                <a:cs typeface="Calibri" panose="020F0502020204030204" pitchFamily="34" charset="0"/>
              </a:rPr>
              <a:t>2.  Susceptibility: Who is ripe to be influenced?</a:t>
            </a:r>
          </a:p>
          <a:p>
            <a:pPr marL="514350" indent="-514350">
              <a:lnSpc>
                <a:spcPts val="4600"/>
              </a:lnSpc>
              <a:buAutoNum type="arabicPeriod" startAt="3"/>
            </a:pPr>
            <a:r>
              <a:rPr lang="en-CA" sz="3200" dirty="0">
                <a:latin typeface="Calibri" panose="020F0502020204030204" pitchFamily="34" charset="0"/>
                <a:cs typeface="Calibri" panose="020F0502020204030204" pitchFamily="34" charset="0"/>
              </a:rPr>
              <a:t>Devices – with Canadian wartime poster examples</a:t>
            </a: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1800" dirty="0">
              <a:latin typeface="Calibri" panose="020F0502020204030204" pitchFamily="34" charset="0"/>
              <a:cs typeface="Calibri" panose="020F0502020204030204" pitchFamily="34" charset="0"/>
            </a:endParaRP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Assessing Information &amp; Adding Complexity</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Curricular Connections &amp; Resources</a:t>
            </a:r>
          </a:p>
        </p:txBody>
      </p:sp>
      <p:sp>
        <p:nvSpPr>
          <p:cNvPr id="8" name="Title 1">
            <a:extLst>
              <a:ext uri="{FF2B5EF4-FFF2-40B4-BE49-F238E27FC236}">
                <a16:creationId xmlns:a16="http://schemas.microsoft.com/office/drawing/2014/main" id="{D7EF7BB5-E2F1-46F8-8FF9-C9D12E3AEAC8}"/>
              </a:ext>
            </a:extLst>
          </p:cNvPr>
          <p:cNvSpPr txBox="1">
            <a:spLocks/>
          </p:cNvSpPr>
          <p:nvPr/>
        </p:nvSpPr>
        <p:spPr>
          <a:xfrm>
            <a:off x="31173" y="2889832"/>
            <a:ext cx="12160827" cy="2392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Name-calling	    Euphemism		Loaded Language</a:t>
            </a:r>
          </a:p>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Plain Folks		    Transfer 		    	Bandwagon		Testimonial	    Fear (FUD)		Dehumanize		Repetition 	 	</a:t>
            </a:r>
          </a:p>
        </p:txBody>
      </p:sp>
      <p:sp>
        <p:nvSpPr>
          <p:cNvPr id="2" name="Title 1">
            <a:extLst>
              <a:ext uri="{FF2B5EF4-FFF2-40B4-BE49-F238E27FC236}">
                <a16:creationId xmlns:a16="http://schemas.microsoft.com/office/drawing/2014/main" id="{0F58C6AC-69D3-6DB1-6E49-68EEE526EB2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Tree>
    <p:custDataLst>
      <p:tags r:id="rId1"/>
    </p:custDataLst>
    <p:extLst>
      <p:ext uri="{BB962C8B-B14F-4D97-AF65-F5344CB8AC3E}">
        <p14:creationId xmlns:p14="http://schemas.microsoft.com/office/powerpoint/2010/main" val="23248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8CEC-8EA6-314B-7D50-E04D5E4B63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924547-1ED2-FBFB-51B9-A8E9DE298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0AA21BD9-71BE-0AA6-C810-07EA7C858800}"/>
              </a:ext>
            </a:extLst>
          </p:cNvPr>
          <p:cNvSpPr>
            <a:spLocks noGrp="1"/>
          </p:cNvSpPr>
          <p:nvPr>
            <p:ph idx="1"/>
          </p:nvPr>
        </p:nvSpPr>
        <p:spPr>
          <a:xfrm>
            <a:off x="1080581" y="2058119"/>
            <a:ext cx="10030838" cy="4297680"/>
          </a:xfrm>
        </p:spPr>
        <p:txBody>
          <a:bodyPr>
            <a:normAutofit/>
          </a:bodyPr>
          <a:lstStyle/>
          <a:p>
            <a:pPr marL="0" indent="0">
              <a:buNone/>
            </a:pPr>
            <a:r>
              <a:rPr lang="en-US" sz="3200" dirty="0">
                <a:latin typeface="Calibri" panose="020F0502020204030204" pitchFamily="34" charset="0"/>
                <a:cs typeface="Calibri" panose="020F0502020204030204" pitchFamily="34" charset="0"/>
              </a:rPr>
              <a:t>“information, ideas, opinions, or images, often only giving one part of an argument, that are broadcast, published, or in some other way spread with the intention of influencing people's opinions” 			</a:t>
            </a:r>
            <a:r>
              <a:rPr lang="en-US" sz="2400" dirty="0">
                <a:latin typeface="Calibri" panose="020F0502020204030204" pitchFamily="34" charset="0"/>
                <a:cs typeface="Calibri" panose="020F0502020204030204" pitchFamily="34" charset="0"/>
                <a:hlinkClick r:id="rId5"/>
              </a:rPr>
              <a:t>Cambridge Dictionary</a:t>
            </a:r>
            <a:endParaRPr lang="en-US" sz="24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“dissemination of information—facts, arguments, rumours, half-truths, or lies—to influence (or manipulate) public opinion . . . beliefs, attitudes, or actions”    </a:t>
            </a:r>
            <a:r>
              <a:rPr lang="en-US" sz="2400" dirty="0">
                <a:latin typeface="Calibri" panose="020F0502020204030204" pitchFamily="34" charset="0"/>
                <a:cs typeface="Calibri" panose="020F0502020204030204" pitchFamily="34" charset="0"/>
                <a:hlinkClick r:id="rId6"/>
              </a:rPr>
              <a:t>Britannica.com</a:t>
            </a:r>
            <a:endParaRPr lang="en-CA"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5D56843-6648-D370-BF32-349F3D0C1B1D}"/>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Definitions</a:t>
            </a:r>
          </a:p>
        </p:txBody>
      </p:sp>
      <p:sp>
        <p:nvSpPr>
          <p:cNvPr id="12" name="Title 1">
            <a:extLst>
              <a:ext uri="{FF2B5EF4-FFF2-40B4-BE49-F238E27FC236}">
                <a16:creationId xmlns:a16="http://schemas.microsoft.com/office/drawing/2014/main" id="{00FDADE2-7FC2-5AE0-6195-74DDE59EC634}"/>
              </a:ext>
            </a:extLst>
          </p:cNvPr>
          <p:cNvSpPr txBox="1">
            <a:spLocks/>
          </p:cNvSpPr>
          <p:nvPr/>
        </p:nvSpPr>
        <p:spPr>
          <a:xfrm>
            <a:off x="4444622" y="1330262"/>
            <a:ext cx="3302756" cy="582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latin typeface="Calibri" panose="020F0502020204030204" pitchFamily="34" charset="0"/>
                <a:cs typeface="Calibri" panose="020F0502020204030204" pitchFamily="34" charset="0"/>
              </a:rPr>
              <a:t>Propagare</a:t>
            </a:r>
          </a:p>
        </p:txBody>
      </p:sp>
      <p:sp>
        <p:nvSpPr>
          <p:cNvPr id="2" name="Title 1">
            <a:extLst>
              <a:ext uri="{FF2B5EF4-FFF2-40B4-BE49-F238E27FC236}">
                <a16:creationId xmlns:a16="http://schemas.microsoft.com/office/drawing/2014/main" id="{0B49FFA2-FB78-4247-1F98-E6AA96E1C635}"/>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Propaganda defined:</a:t>
            </a:r>
          </a:p>
        </p:txBody>
      </p:sp>
    </p:spTree>
    <p:custDataLst>
      <p:tags r:id="rId1"/>
    </p:custDataLst>
    <p:extLst>
      <p:ext uri="{BB962C8B-B14F-4D97-AF65-F5344CB8AC3E}">
        <p14:creationId xmlns:p14="http://schemas.microsoft.com/office/powerpoint/2010/main" val="23306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0" y="477898"/>
            <a:ext cx="10030838" cy="933816"/>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Propaganda: Why use it? What’s its purpose?</a:t>
            </a:r>
          </a:p>
        </p:txBody>
      </p:sp>
      <p:sp>
        <p:nvSpPr>
          <p:cNvPr id="8" name="Content Placeholder 2"/>
          <p:cNvSpPr>
            <a:spLocks noGrp="1"/>
          </p:cNvSpPr>
          <p:nvPr>
            <p:ph idx="1"/>
          </p:nvPr>
        </p:nvSpPr>
        <p:spPr>
          <a:xfrm>
            <a:off x="215900" y="1411714"/>
            <a:ext cx="10631016" cy="5259250"/>
          </a:xfrm>
        </p:spPr>
        <p:txBody>
          <a:bodyPr>
            <a:normAutofit/>
          </a:bodyPr>
          <a:lstStyle/>
          <a:p>
            <a:pPr marL="0" indent="0">
              <a:buNone/>
            </a:pPr>
            <a:r>
              <a:rPr lang="en-US" sz="3200" dirty="0">
                <a:solidFill>
                  <a:schemeClr val="tx1"/>
                </a:solidFill>
                <a:latin typeface="Calibri" panose="020F0502020204030204" pitchFamily="34" charset="0"/>
                <a:cs typeface="Calibri" panose="020F0502020204030204" pitchFamily="34" charset="0"/>
              </a:rPr>
              <a:t>The goal is to influence a person of group of people to think a certain thought or train of thought.</a:t>
            </a:r>
          </a:p>
          <a:p>
            <a:pPr marL="0" indent="0">
              <a:buNone/>
            </a:pPr>
            <a:r>
              <a:rPr lang="en-US" sz="800" dirty="0">
                <a:solidFill>
                  <a:schemeClr val="tx1"/>
                </a:solidFill>
                <a:latin typeface="Calibri" panose="020F0502020204030204" pitchFamily="34" charset="0"/>
                <a:cs typeface="Calibri" panose="020F0502020204030204" pitchFamily="34" charset="0"/>
              </a:rPr>
              <a:t> </a:t>
            </a:r>
          </a:p>
          <a:p>
            <a:pPr>
              <a:buFontTx/>
              <a:buChar char="-"/>
            </a:pPr>
            <a:r>
              <a:rPr lang="en-US" sz="3000" dirty="0">
                <a:solidFill>
                  <a:schemeClr val="tx1"/>
                </a:solidFill>
                <a:latin typeface="Calibri" panose="020F0502020204030204" pitchFamily="34" charset="0"/>
                <a:cs typeface="Calibri" panose="020F0502020204030204" pitchFamily="34" charset="0"/>
              </a:rPr>
              <a:t>This can be toward positive outcomes (e.g., healthy          behaviour) or negative (e.g., hurtful behaviour)</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Militaries have used propaganda for centuries –                               “All warfare is based on deception.” – Sun Tzu</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During everyday life, everyone is a target!                        Mostly to Mostly to sell us consumer products.</a:t>
            </a:r>
            <a:endParaRPr lang="en-CA" sz="3000" dirty="0">
              <a:solidFill>
                <a:schemeClr val="tx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92D239B-FFBC-466F-867A-68674B388E1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Purpose</a:t>
            </a:r>
          </a:p>
        </p:txBody>
      </p:sp>
      <p:pic>
        <p:nvPicPr>
          <p:cNvPr id="3" name="Picture 2" descr="A poster of a bear holding a shovel and a forest fire&#10;&#10;Description automatically generated">
            <a:extLst>
              <a:ext uri="{FF2B5EF4-FFF2-40B4-BE49-F238E27FC236}">
                <a16:creationId xmlns:a16="http://schemas.microsoft.com/office/drawing/2014/main" id="{82339AA3-F7CF-1722-F60F-EDCF11998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638" y="2027132"/>
            <a:ext cx="3222189" cy="4830868"/>
          </a:xfrm>
          <a:prstGeom prst="rect">
            <a:avLst/>
          </a:prstGeom>
        </p:spPr>
      </p:pic>
      <p:pic>
        <p:nvPicPr>
          <p:cNvPr id="10" name="Picture 9" descr="A statue of a person&#10;&#10;Description automatically generated with medium confidence">
            <a:extLst>
              <a:ext uri="{FF2B5EF4-FFF2-40B4-BE49-F238E27FC236}">
                <a16:creationId xmlns:a16="http://schemas.microsoft.com/office/drawing/2014/main" id="{3F4A7CC1-E52E-47EF-8E96-E77B6B45D62B}"/>
              </a:ext>
            </a:extLst>
          </p:cNvPr>
          <p:cNvPicPr>
            <a:picLocks noChangeAspect="1"/>
          </p:cNvPicPr>
          <p:nvPr/>
        </p:nvPicPr>
        <p:blipFill rotWithShape="1">
          <a:blip r:embed="rId6">
            <a:extLst>
              <a:ext uri="{28A0092B-C50C-407E-A947-70E740481C1C}">
                <a14:useLocalDpi xmlns:a14="http://schemas.microsoft.com/office/drawing/2010/main" val="0"/>
              </a:ext>
            </a:extLst>
          </a:blip>
          <a:srcRect l="16218" t="8069" b="17576"/>
          <a:stretch/>
        </p:blipFill>
        <p:spPr>
          <a:xfrm>
            <a:off x="8732603" y="2027132"/>
            <a:ext cx="3428224" cy="4798246"/>
          </a:xfrm>
          <a:prstGeom prst="rect">
            <a:avLst/>
          </a:prstGeom>
        </p:spPr>
      </p:pic>
    </p:spTree>
    <p:custDataLst>
      <p:tags r:id="rId1"/>
    </p:custDataLst>
    <p:extLst>
      <p:ext uri="{BB962C8B-B14F-4D97-AF65-F5344CB8AC3E}">
        <p14:creationId xmlns:p14="http://schemas.microsoft.com/office/powerpoint/2010/main" val="182742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A person/population is </a:t>
            </a:r>
            <a:r>
              <a:rPr lang="en-CA" sz="3600" u="sng" dirty="0">
                <a:solidFill>
                  <a:schemeClr val="tx1"/>
                </a:solidFill>
                <a:latin typeface="Calibri" panose="020F0502020204030204" pitchFamily="34" charset="0"/>
                <a:cs typeface="Calibri" panose="020F0502020204030204" pitchFamily="34" charset="0"/>
              </a:rPr>
              <a:t>more</a:t>
            </a:r>
            <a:r>
              <a:rPr lang="en-CA" sz="3600" dirty="0">
                <a:solidFill>
                  <a:schemeClr val="tx1"/>
                </a:solidFill>
                <a:latin typeface="Calibri" panose="020F0502020204030204" pitchFamily="34" charset="0"/>
                <a:cs typeface="Calibri" panose="020F0502020204030204" pitchFamily="34" charset="0"/>
              </a:rPr>
              <a:t> susceptible to propaganda when:</a:t>
            </a:r>
          </a:p>
        </p:txBody>
      </p:sp>
      <p:sp>
        <p:nvSpPr>
          <p:cNvPr id="8" name="Content Placeholder 2"/>
          <p:cNvSpPr>
            <a:spLocks noGrp="1"/>
          </p:cNvSpPr>
          <p:nvPr>
            <p:ph idx="1"/>
          </p:nvPr>
        </p:nvSpPr>
        <p:spPr>
          <a:xfrm>
            <a:off x="310032" y="1411714"/>
            <a:ext cx="11881967" cy="3866869"/>
          </a:xfrm>
        </p:spPr>
        <p:txBody>
          <a:bodyPr>
            <a:noAutofit/>
          </a:bodyPr>
          <a:lstStyle/>
          <a:p>
            <a:pPr>
              <a:buFontTx/>
              <a:buChar char="-"/>
            </a:pPr>
            <a:r>
              <a:rPr lang="en-CA" sz="3200" dirty="0">
                <a:solidFill>
                  <a:schemeClr val="tx1"/>
                </a:solidFill>
                <a:latin typeface="Calibri" panose="020F0502020204030204" pitchFamily="34" charset="0"/>
                <a:cs typeface="Calibri" panose="020F0502020204030204" pitchFamily="34" charset="0"/>
              </a:rPr>
              <a:t>Fatigued (tired) and/or stressed</a:t>
            </a:r>
          </a:p>
          <a:p>
            <a:pPr>
              <a:buFontTx/>
              <a:buChar char="-"/>
            </a:pPr>
            <a:r>
              <a:rPr lang="en-CA" sz="3200" dirty="0">
                <a:solidFill>
                  <a:schemeClr val="tx1"/>
                </a:solidFill>
                <a:latin typeface="Calibri" panose="020F0502020204030204" pitchFamily="34" charset="0"/>
                <a:cs typeface="Calibri" panose="020F0502020204030204" pitchFamily="34" charset="0"/>
              </a:rPr>
              <a:t>More intuitive (feelings) than analytical (facts) thinkers</a:t>
            </a:r>
          </a:p>
          <a:p>
            <a:pPr>
              <a:buFontTx/>
              <a:buChar char="-"/>
            </a:pPr>
            <a:r>
              <a:rPr lang="en-CA" sz="3200" dirty="0">
                <a:solidFill>
                  <a:schemeClr val="tx1"/>
                </a:solidFill>
                <a:latin typeface="Calibri" panose="020F0502020204030204" pitchFamily="34" charset="0"/>
                <a:cs typeface="Calibri" panose="020F0502020204030204" pitchFamily="34" charset="0"/>
              </a:rPr>
              <a:t>Weaker in numeracy skills</a:t>
            </a:r>
          </a:p>
          <a:p>
            <a:pPr>
              <a:buFontTx/>
              <a:buChar char="-"/>
            </a:pPr>
            <a:r>
              <a:rPr lang="en-CA" sz="3200" dirty="0">
                <a:solidFill>
                  <a:schemeClr val="tx1"/>
                </a:solidFill>
                <a:latin typeface="Calibri" panose="020F0502020204030204" pitchFamily="34" charset="0"/>
                <a:cs typeface="Calibri" panose="020F0502020204030204" pitchFamily="34" charset="0"/>
              </a:rPr>
              <a:t>More frequently exposed to social media (repetition &amp; confirmation)</a:t>
            </a:r>
          </a:p>
          <a:p>
            <a:pPr>
              <a:buFontTx/>
              <a:buChar char="-"/>
            </a:pPr>
            <a:r>
              <a:rPr lang="en-CA" sz="3200" dirty="0">
                <a:solidFill>
                  <a:schemeClr val="tx1"/>
                </a:solidFill>
                <a:latin typeface="Calibri" panose="020F0502020204030204" pitchFamily="34" charset="0"/>
                <a:cs typeface="Calibri" panose="020F0502020204030204" pitchFamily="34" charset="0"/>
              </a:rPr>
              <a:t>There is </a:t>
            </a:r>
            <a:r>
              <a:rPr lang="en-CA" sz="3200" u="sng" dirty="0">
                <a:solidFill>
                  <a:schemeClr val="tx1"/>
                </a:solidFill>
                <a:latin typeface="Calibri" panose="020F0502020204030204" pitchFamily="34" charset="0"/>
                <a:cs typeface="Calibri" panose="020F0502020204030204" pitchFamily="34" charset="0"/>
              </a:rPr>
              <a:t>no clear evidence </a:t>
            </a:r>
            <a:r>
              <a:rPr lang="en-CA" sz="3200" dirty="0">
                <a:solidFill>
                  <a:schemeClr val="tx1"/>
                </a:solidFill>
                <a:latin typeface="Calibri" panose="020F0502020204030204" pitchFamily="34" charset="0"/>
                <a:cs typeface="Calibri" panose="020F0502020204030204" pitchFamily="34" charset="0"/>
              </a:rPr>
              <a:t>that highly educated people are less susceptible (</a:t>
            </a:r>
            <a:r>
              <a:rPr lang="en-CA" sz="2800" dirty="0">
                <a:solidFill>
                  <a:schemeClr val="tx1"/>
                </a:solidFill>
                <a:latin typeface="Calibri" panose="020F0502020204030204" pitchFamily="34" charset="0"/>
                <a:cs typeface="Calibri" panose="020F0502020204030204" pitchFamily="34" charset="0"/>
              </a:rPr>
              <a:t>because they can rationalize their thinking</a:t>
            </a:r>
            <a:r>
              <a:rPr lang="en-CA" sz="3200" dirty="0">
                <a:solidFill>
                  <a:schemeClr val="tx1"/>
                </a:solidFill>
                <a:latin typeface="Calibri" panose="020F0502020204030204" pitchFamily="34" charset="0"/>
                <a:cs typeface="Calibri" panose="020F0502020204030204" pitchFamily="34" charset="0"/>
              </a:rPr>
              <a:t>)</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
        <p:nvSpPr>
          <p:cNvPr id="7" name="Title 1">
            <a:extLst>
              <a:ext uri="{FF2B5EF4-FFF2-40B4-BE49-F238E27FC236}">
                <a16:creationId xmlns:a16="http://schemas.microsoft.com/office/drawing/2014/main" id="{CF50FB6B-C2E3-46CF-9F44-A41E1F6B2DA2}"/>
              </a:ext>
            </a:extLst>
          </p:cNvPr>
          <p:cNvSpPr txBox="1">
            <a:spLocks/>
          </p:cNvSpPr>
          <p:nvPr/>
        </p:nvSpPr>
        <p:spPr>
          <a:xfrm>
            <a:off x="310032" y="5446286"/>
            <a:ext cx="10719881" cy="93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bri" panose="020F0502020204030204" pitchFamily="34" charset="0"/>
                <a:cs typeface="Calibri" panose="020F0502020204030204" pitchFamily="34" charset="0"/>
              </a:rPr>
              <a:t>H</a:t>
            </a:r>
            <a:r>
              <a:rPr lang="en-CA" sz="4000" dirty="0">
                <a:latin typeface="Calibri" panose="020F0502020204030204" pitchFamily="34" charset="0"/>
                <a:cs typeface="Calibri" panose="020F0502020204030204" pitchFamily="34" charset="0"/>
              </a:rPr>
              <a:t>ere are 10 propaganda devices to watch for: </a:t>
            </a:r>
          </a:p>
        </p:txBody>
      </p:sp>
    </p:spTree>
    <p:custDataLst>
      <p:tags r:id="rId1"/>
    </p:custDataLst>
    <p:extLst>
      <p:ext uri="{BB962C8B-B14F-4D97-AF65-F5344CB8AC3E}">
        <p14:creationId xmlns:p14="http://schemas.microsoft.com/office/powerpoint/2010/main" val="331208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7" y="31173"/>
            <a:ext cx="2278883" cy="477898"/>
          </a:xfrm>
          <a:prstGeom prst="rect">
            <a:avLst/>
          </a:prstGeom>
        </p:spPr>
      </p:pic>
      <p:sp>
        <p:nvSpPr>
          <p:cNvPr id="9" name="Title 1"/>
          <p:cNvSpPr>
            <a:spLocks noGrp="1"/>
          </p:cNvSpPr>
          <p:nvPr>
            <p:ph type="title"/>
          </p:nvPr>
        </p:nvSpPr>
        <p:spPr>
          <a:xfrm>
            <a:off x="1" y="983888"/>
            <a:ext cx="5861796" cy="654652"/>
          </a:xfrm>
        </p:spPr>
        <p:txBody>
          <a:bodyPr>
            <a:normAutofit/>
          </a:bodyPr>
          <a:lstStyle/>
          <a:p>
            <a:r>
              <a:rPr lang="en-CA" sz="3600" b="1" dirty="0">
                <a:solidFill>
                  <a:schemeClr val="tx1"/>
                </a:solidFill>
                <a:effectLst/>
                <a:latin typeface="Calibri" panose="020F0502020204030204" pitchFamily="34" charset="0"/>
                <a:cs typeface="Calibri" panose="020F0502020204030204" pitchFamily="34" charset="0"/>
              </a:rPr>
              <a:t>Name-calling</a:t>
            </a:r>
          </a:p>
        </p:txBody>
      </p:sp>
      <p:sp>
        <p:nvSpPr>
          <p:cNvPr id="8" name="Content Placeholder 2"/>
          <p:cNvSpPr>
            <a:spLocks noGrp="1"/>
          </p:cNvSpPr>
          <p:nvPr>
            <p:ph idx="1"/>
          </p:nvPr>
        </p:nvSpPr>
        <p:spPr>
          <a:xfrm>
            <a:off x="380609" y="1861560"/>
            <a:ext cx="5100581" cy="3626437"/>
          </a:xfrm>
        </p:spPr>
        <p:txBody>
          <a:bodyPr>
            <a:noAutofit/>
          </a:bodyPr>
          <a:lstStyle/>
          <a:p>
            <a:pPr marL="0" indent="0">
              <a:buNone/>
            </a:pPr>
            <a:r>
              <a:rPr lang="en-US" sz="2800" dirty="0">
                <a:latin typeface="Calibri" panose="020F0502020204030204" pitchFamily="34" charset="0"/>
                <a:cs typeface="Calibri" panose="020F0502020204030204" pitchFamily="34" charset="0"/>
              </a:rPr>
              <a:t>Use of negative words or labels to elicit prejudice against something without looking at facts/evidence. Often this is “ad hominem” i.e., ‘towards the person’, a personal attack rather than an attack on the opposition’s argument or statement.</a:t>
            </a:r>
            <a:endParaRPr lang="en-CA" sz="2800" dirty="0">
              <a:latin typeface="Calibri" panose="020F0502020204030204" pitchFamily="34" charset="0"/>
              <a:cs typeface="Calibri" panose="020F050202020403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02FE7850-ABEF-49C6-8E1F-4AE84FF0E689}"/>
              </a:ext>
            </a:extLst>
          </p:cNvPr>
          <p:cNvPicPr>
            <a:picLocks noChangeAspect="1"/>
          </p:cNvPicPr>
          <p:nvPr/>
        </p:nvPicPr>
        <p:blipFill rotWithShape="1">
          <a:blip r:embed="rId4">
            <a:extLst>
              <a:ext uri="{28A0092B-C50C-407E-A947-70E740481C1C}">
                <a14:useLocalDpi xmlns:a14="http://schemas.microsoft.com/office/drawing/2010/main" val="0"/>
              </a:ext>
            </a:extLst>
          </a:blip>
          <a:srcRect l="3686" t="2853" r="2764" b="3168"/>
          <a:stretch/>
        </p:blipFill>
        <p:spPr>
          <a:xfrm>
            <a:off x="5861797" y="126345"/>
            <a:ext cx="4965530" cy="6635783"/>
          </a:xfrm>
          <a:prstGeom prst="rect">
            <a:avLst/>
          </a:prstGeom>
        </p:spPr>
      </p:pic>
      <p:sp>
        <p:nvSpPr>
          <p:cNvPr id="10" name="Content Placeholder 2">
            <a:extLst>
              <a:ext uri="{FF2B5EF4-FFF2-40B4-BE49-F238E27FC236}">
                <a16:creationId xmlns:a16="http://schemas.microsoft.com/office/drawing/2014/main" id="{21BAC8DD-6A54-4855-8E28-BC442414C76F}"/>
              </a:ext>
            </a:extLst>
          </p:cNvPr>
          <p:cNvSpPr txBox="1">
            <a:spLocks/>
          </p:cNvSpPr>
          <p:nvPr/>
        </p:nvSpPr>
        <p:spPr>
          <a:xfrm>
            <a:off x="380609" y="5455733"/>
            <a:ext cx="5161775" cy="1088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“that person is a jerk”, so</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         all their ideas must be bad.</a:t>
            </a:r>
            <a:endParaRPr lang="en-CA"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6E71414F-E5F4-4EE8-A253-FA29B69D2309}"/>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320514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164803" y="1878959"/>
            <a:ext cx="5151573" cy="2485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 of a more bland/innocuous word or phrase in place of something more unpleasant. The goal is to reduce the chance that the audience will have a negative association to the topic at hand.</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20782" y="896981"/>
            <a:ext cx="5439621"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Euphemism</a:t>
            </a:r>
          </a:p>
        </p:txBody>
      </p:sp>
      <p:sp>
        <p:nvSpPr>
          <p:cNvPr id="12" name="Content Placeholder 2">
            <a:extLst>
              <a:ext uri="{FF2B5EF4-FFF2-40B4-BE49-F238E27FC236}">
                <a16:creationId xmlns:a16="http://schemas.microsoft.com/office/drawing/2014/main" id="{8E976FCE-743E-435C-B7C0-E8C2D9A0F983}"/>
              </a:ext>
            </a:extLst>
          </p:cNvPr>
          <p:cNvSpPr txBox="1">
            <a:spLocks/>
          </p:cNvSpPr>
          <p:nvPr/>
        </p:nvSpPr>
        <p:spPr>
          <a:xfrm>
            <a:off x="215900" y="4508442"/>
            <a:ext cx="5100476" cy="177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‘shell shock’(WW1)  </a:t>
            </a:r>
            <a:r>
              <a:rPr lang="en-US" dirty="0">
                <a:latin typeface="Calibri" panose="020F0502020204030204" pitchFamily="34" charset="0"/>
                <a:cs typeface="Calibri" panose="020F0502020204030204" pitchFamily="34" charset="0"/>
                <a:sym typeface="Wingdings" panose="05000000000000000000" pitchFamily="2" charset="2"/>
              </a:rPr>
              <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‘battle fatigue’ (WW2)  </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‘PTSD’ (post-traumatic stress</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disorder)</a:t>
            </a:r>
            <a:endParaRPr lang="en-CA" dirty="0">
              <a:latin typeface="Calibri" panose="020F0502020204030204" pitchFamily="34" charset="0"/>
              <a:cs typeface="Calibri" panose="020F0502020204030204" pitchFamily="34" charset="0"/>
            </a:endParaRPr>
          </a:p>
        </p:txBody>
      </p:sp>
      <p:pic>
        <p:nvPicPr>
          <p:cNvPr id="14" name="Picture 13" descr="A drawing of a bird&#10;&#10;Description automatically generated with low confidence">
            <a:extLst>
              <a:ext uri="{FF2B5EF4-FFF2-40B4-BE49-F238E27FC236}">
                <a16:creationId xmlns:a16="http://schemas.microsoft.com/office/drawing/2014/main" id="{E03378AE-CECE-44AF-B1A7-1C15C8355FA6}"/>
              </a:ext>
            </a:extLst>
          </p:cNvPr>
          <p:cNvPicPr>
            <a:picLocks noChangeAspect="1"/>
          </p:cNvPicPr>
          <p:nvPr/>
        </p:nvPicPr>
        <p:blipFill rotWithShape="1">
          <a:blip r:embed="rId4">
            <a:extLst>
              <a:ext uri="{28A0092B-C50C-407E-A947-70E740481C1C}">
                <a14:useLocalDpi xmlns:a14="http://schemas.microsoft.com/office/drawing/2010/main" val="0"/>
              </a:ext>
            </a:extLst>
          </a:blip>
          <a:srcRect l="4670" r="1474"/>
          <a:stretch/>
        </p:blipFill>
        <p:spPr>
          <a:xfrm>
            <a:off x="5452909" y="718383"/>
            <a:ext cx="6704455" cy="6104217"/>
          </a:xfrm>
          <a:prstGeom prst="rect">
            <a:avLst/>
          </a:prstGeom>
        </p:spPr>
      </p:pic>
      <p:sp>
        <p:nvSpPr>
          <p:cNvPr id="2" name="Title 1">
            <a:extLst>
              <a:ext uri="{FF2B5EF4-FFF2-40B4-BE49-F238E27FC236}">
                <a16:creationId xmlns:a16="http://schemas.microsoft.com/office/drawing/2014/main" id="{BBA8F354-86CF-71D5-AACE-D6B6D44F0F72}"/>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3" name="TextBox 2">
            <a:extLst>
              <a:ext uri="{FF2B5EF4-FFF2-40B4-BE49-F238E27FC236}">
                <a16:creationId xmlns:a16="http://schemas.microsoft.com/office/drawing/2014/main" id="{BC532ABC-ED26-0D4D-8040-C5ED1D33B2D3}"/>
              </a:ext>
            </a:extLst>
          </p:cNvPr>
          <p:cNvSpPr txBox="1"/>
          <p:nvPr/>
        </p:nvSpPr>
        <p:spPr>
          <a:xfrm>
            <a:off x="2404153" y="6276950"/>
            <a:ext cx="2912223" cy="461665"/>
          </a:xfrm>
          <a:prstGeom prst="rect">
            <a:avLst/>
          </a:prstGeom>
          <a:noFill/>
        </p:spPr>
        <p:txBody>
          <a:bodyPr wrap="square" rtlCol="0">
            <a:spAutoFit/>
          </a:bodyPr>
          <a:lstStyle/>
          <a:p>
            <a:r>
              <a:rPr lang="en-CA" sz="2400" dirty="0">
                <a:hlinkClick r:id="rId5"/>
              </a:rPr>
              <a:t>George Carlin video</a:t>
            </a:r>
            <a:endParaRPr lang="en-CA" sz="2400" dirty="0"/>
          </a:p>
        </p:txBody>
      </p:sp>
    </p:spTree>
    <p:extLst>
      <p:ext uri="{BB962C8B-B14F-4D97-AF65-F5344CB8AC3E}">
        <p14:creationId xmlns:p14="http://schemas.microsoft.com/office/powerpoint/2010/main" val="19479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41064"/>
            <a:ext cx="2278883" cy="477898"/>
          </a:xfrm>
          <a:prstGeom prst="rect">
            <a:avLst/>
          </a:prstGeom>
        </p:spPr>
      </p:pic>
      <p:sp>
        <p:nvSpPr>
          <p:cNvPr id="9" name="Title 1"/>
          <p:cNvSpPr>
            <a:spLocks noGrp="1"/>
          </p:cNvSpPr>
          <p:nvPr>
            <p:ph type="title"/>
          </p:nvPr>
        </p:nvSpPr>
        <p:spPr>
          <a:xfrm>
            <a:off x="17513" y="601647"/>
            <a:ext cx="7196462"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Loaded language</a:t>
            </a:r>
          </a:p>
        </p:txBody>
      </p:sp>
      <p:sp>
        <p:nvSpPr>
          <p:cNvPr id="8" name="Content Placeholder 2"/>
          <p:cNvSpPr>
            <a:spLocks noGrp="1"/>
          </p:cNvSpPr>
          <p:nvPr>
            <p:ph idx="1"/>
          </p:nvPr>
        </p:nvSpPr>
        <p:spPr>
          <a:xfrm>
            <a:off x="85995" y="1349375"/>
            <a:ext cx="7127979" cy="2130032"/>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Aka “Weasel words”. Use of overly positive or negative words, e.g., fantastic, horrible, perfect,</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disgusting, etc.</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The goal is to elicit an emotional response that is not based on facts or evidence.</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51AE4FBF-BD8A-4112-96C2-4B431DA9C51B}"/>
              </a:ext>
            </a:extLst>
          </p:cNvPr>
          <p:cNvPicPr>
            <a:picLocks noChangeAspect="1"/>
          </p:cNvPicPr>
          <p:nvPr/>
        </p:nvPicPr>
        <p:blipFill rotWithShape="1">
          <a:blip r:embed="rId4">
            <a:extLst>
              <a:ext uri="{28A0092B-C50C-407E-A947-70E740481C1C}">
                <a14:useLocalDpi xmlns:a14="http://schemas.microsoft.com/office/drawing/2010/main" val="0"/>
              </a:ext>
            </a:extLst>
          </a:blip>
          <a:srcRect l="1579" t="2794" r="1932" b="3970"/>
          <a:stretch/>
        </p:blipFill>
        <p:spPr>
          <a:xfrm>
            <a:off x="7217245" y="41563"/>
            <a:ext cx="4953973" cy="6776065"/>
          </a:xfrm>
          <a:prstGeom prst="rect">
            <a:avLst/>
          </a:prstGeom>
        </p:spPr>
      </p:pic>
      <p:pic>
        <p:nvPicPr>
          <p:cNvPr id="10" name="Picture 9" descr="A picture containing text, book&#10;&#10;Description automatically generated">
            <a:extLst>
              <a:ext uri="{FF2B5EF4-FFF2-40B4-BE49-F238E27FC236}">
                <a16:creationId xmlns:a16="http://schemas.microsoft.com/office/drawing/2014/main" id="{1AEC10B3-6A4F-4749-B1D4-59AF8668E12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2737" t="61274" r="7810" b="18793"/>
          <a:stretch/>
        </p:blipFill>
        <p:spPr>
          <a:xfrm>
            <a:off x="85995" y="3572483"/>
            <a:ext cx="6837707" cy="3245145"/>
          </a:xfrm>
          <a:prstGeom prst="rect">
            <a:avLst/>
          </a:prstGeom>
        </p:spPr>
      </p:pic>
      <p:sp>
        <p:nvSpPr>
          <p:cNvPr id="6" name="Arrow: Left 5">
            <a:extLst>
              <a:ext uri="{FF2B5EF4-FFF2-40B4-BE49-F238E27FC236}">
                <a16:creationId xmlns:a16="http://schemas.microsoft.com/office/drawing/2014/main" id="{B16719BF-C34D-4D8E-A68F-B41923581AC1}"/>
              </a:ext>
            </a:extLst>
          </p:cNvPr>
          <p:cNvSpPr/>
          <p:nvPr/>
        </p:nvSpPr>
        <p:spPr>
          <a:xfrm>
            <a:off x="6790167" y="4881901"/>
            <a:ext cx="1778567" cy="626724"/>
          </a:xfrm>
          <a:prstGeom prst="lef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036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883628" y="965384"/>
            <a:ext cx="6308371" cy="654652"/>
          </a:xfrm>
        </p:spPr>
        <p:txBody>
          <a:bodyPr>
            <a:noAutofit/>
          </a:bodyPr>
          <a:lstStyle/>
          <a:p>
            <a:r>
              <a:rPr lang="en-CA" sz="3600" b="1" dirty="0">
                <a:solidFill>
                  <a:schemeClr val="tx1"/>
                </a:solidFill>
                <a:latin typeface="Calibri" panose="020F0502020204030204" pitchFamily="34" charset="0"/>
                <a:cs typeface="Calibri" panose="020F0502020204030204" pitchFamily="34" charset="0"/>
              </a:rPr>
              <a:t>Plain folks/normal-linking</a:t>
            </a:r>
          </a:p>
        </p:txBody>
      </p:sp>
      <p:sp>
        <p:nvSpPr>
          <p:cNvPr id="8" name="Content Placeholder 2"/>
          <p:cNvSpPr>
            <a:spLocks noGrp="1"/>
          </p:cNvSpPr>
          <p:nvPr>
            <p:ph idx="1"/>
          </p:nvPr>
        </p:nvSpPr>
        <p:spPr>
          <a:xfrm>
            <a:off x="6416871" y="1765265"/>
            <a:ext cx="5241884" cy="3099700"/>
          </a:xfrm>
        </p:spPr>
        <p:txBody>
          <a:bodyPr>
            <a:noAutofit/>
          </a:bodyPr>
          <a:lstStyle/>
          <a:p>
            <a:pPr marL="0" indent="0">
              <a:buNone/>
            </a:pPr>
            <a:r>
              <a:rPr lang="en-US" sz="2800" dirty="0">
                <a:latin typeface="Calibri" panose="020F0502020204030204" pitchFamily="34" charset="0"/>
                <a:cs typeface="Calibri" panose="020F0502020204030204" pitchFamily="34" charset="0"/>
              </a:rPr>
              <a:t>Subtle association of normal or moral people to elicit connection to a group, most often the common people. It can also be a speaker/ leader trying to appear to be ordinary (i.e., normal) to gain trust. </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CE3F98F8-B461-46BD-B381-2182D59DBCB1}"/>
              </a:ext>
            </a:extLst>
          </p:cNvPr>
          <p:cNvPicPr>
            <a:picLocks noChangeAspect="1"/>
          </p:cNvPicPr>
          <p:nvPr/>
        </p:nvPicPr>
        <p:blipFill rotWithShape="1">
          <a:blip r:embed="rId3">
            <a:extLst>
              <a:ext uri="{28A0092B-C50C-407E-A947-70E740481C1C}">
                <a14:useLocalDpi xmlns:a14="http://schemas.microsoft.com/office/drawing/2010/main" val="0"/>
              </a:ext>
            </a:extLst>
          </a:blip>
          <a:srcRect l="1571" t="4043" r="4682" b="7381"/>
          <a:stretch/>
        </p:blipFill>
        <p:spPr>
          <a:xfrm>
            <a:off x="458952" y="10361"/>
            <a:ext cx="5424676" cy="6847639"/>
          </a:xfrm>
          <a:prstGeom prst="rect">
            <a:avLst/>
          </a:prstGeom>
        </p:spPr>
      </p:pic>
      <p:sp>
        <p:nvSpPr>
          <p:cNvPr id="10" name="Content Placeholder 2">
            <a:extLst>
              <a:ext uri="{FF2B5EF4-FFF2-40B4-BE49-F238E27FC236}">
                <a16:creationId xmlns:a16="http://schemas.microsoft.com/office/drawing/2014/main" id="{51024271-FD17-455C-87BB-93217C93AB16}"/>
              </a:ext>
            </a:extLst>
          </p:cNvPr>
          <p:cNvSpPr txBox="1">
            <a:spLocks/>
          </p:cNvSpPr>
          <p:nvPr/>
        </p:nvSpPr>
        <p:spPr>
          <a:xfrm>
            <a:off x="6630979" y="5046958"/>
            <a:ext cx="4813668" cy="925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Obama’s use of “folks” and 	Trump’s use of “patriots”.</a:t>
            </a:r>
            <a:endParaRPr lang="en-CA"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8C4E2A-593A-0E45-5EFD-11698A9485B6}"/>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160103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367189" y="2064252"/>
            <a:ext cx="54396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Subtle association of positive or negative symbols (e.g., flags, flowers, etc.)  to elicit emotion about a person, idea, etc.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82000" y="625610"/>
            <a:ext cx="6210000"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Transfer/symbol-linking</a:t>
            </a:r>
          </a:p>
        </p:txBody>
      </p:sp>
      <p:pic>
        <p:nvPicPr>
          <p:cNvPr id="13" name="Picture 12" descr="Diagram&#10;&#10;Description automatically generated">
            <a:extLst>
              <a:ext uri="{FF2B5EF4-FFF2-40B4-BE49-F238E27FC236}">
                <a16:creationId xmlns:a16="http://schemas.microsoft.com/office/drawing/2014/main" id="{3245D5A4-EFF8-47FC-9363-CB5AB9AAD1E0}"/>
              </a:ext>
            </a:extLst>
          </p:cNvPr>
          <p:cNvPicPr>
            <a:picLocks noChangeAspect="1"/>
          </p:cNvPicPr>
          <p:nvPr/>
        </p:nvPicPr>
        <p:blipFill rotWithShape="1">
          <a:blip r:embed="rId5">
            <a:extLst>
              <a:ext uri="{28A0092B-C50C-407E-A947-70E740481C1C}">
                <a14:useLocalDpi xmlns:a14="http://schemas.microsoft.com/office/drawing/2010/main" val="0"/>
              </a:ext>
            </a:extLst>
          </a:blip>
          <a:srcRect b="466"/>
          <a:stretch/>
        </p:blipFill>
        <p:spPr>
          <a:xfrm>
            <a:off x="1878886" y="1734002"/>
            <a:ext cx="4488303" cy="5092825"/>
          </a:xfrm>
          <a:prstGeom prst="rect">
            <a:avLst/>
          </a:prstGeom>
        </p:spPr>
      </p:pic>
      <p:sp>
        <p:nvSpPr>
          <p:cNvPr id="16" name="Content Placeholder 2">
            <a:extLst>
              <a:ext uri="{FF2B5EF4-FFF2-40B4-BE49-F238E27FC236}">
                <a16:creationId xmlns:a16="http://schemas.microsoft.com/office/drawing/2014/main" id="{189237C3-7884-4405-8870-2B557AA32AD0}"/>
              </a:ext>
            </a:extLst>
          </p:cNvPr>
          <p:cNvSpPr txBox="1">
            <a:spLocks/>
          </p:cNvSpPr>
          <p:nvPr/>
        </p:nvSpPr>
        <p:spPr>
          <a:xfrm>
            <a:off x="6847639" y="4149205"/>
            <a:ext cx="44787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Other examples include: finishing a speech with a prayer or song, or linking to an “undeniable” truth.</a:t>
            </a:r>
            <a:endParaRPr lang="en-CA" dirty="0">
              <a:latin typeface="Calibri" panose="020F0502020204030204" pitchFamily="34" charset="0"/>
              <a:cs typeface="Calibri" panose="020F0502020204030204" pitchFamily="34" charset="0"/>
            </a:endParaRPr>
          </a:p>
        </p:txBody>
      </p:sp>
      <p:pic>
        <p:nvPicPr>
          <p:cNvPr id="15" name="Picture 14" descr="Diagram&#10;&#10;Description automatically generated">
            <a:extLst>
              <a:ext uri="{FF2B5EF4-FFF2-40B4-BE49-F238E27FC236}">
                <a16:creationId xmlns:a16="http://schemas.microsoft.com/office/drawing/2014/main" id="{3EAB7D07-48FF-4943-A4F6-E108AA92DE05}"/>
              </a:ext>
            </a:extLst>
          </p:cNvPr>
          <p:cNvPicPr>
            <a:picLocks noChangeAspect="1"/>
          </p:cNvPicPr>
          <p:nvPr/>
        </p:nvPicPr>
        <p:blipFill rotWithShape="1">
          <a:blip r:embed="rId6">
            <a:extLst>
              <a:ext uri="{28A0092B-C50C-407E-A947-70E740481C1C}">
                <a14:useLocalDpi xmlns:a14="http://schemas.microsoft.com/office/drawing/2010/main" val="0"/>
              </a:ext>
            </a:extLst>
          </a:blip>
          <a:srcRect l="1060" t="13" r="1588" b="1698"/>
          <a:stretch/>
        </p:blipFill>
        <p:spPr>
          <a:xfrm>
            <a:off x="31172" y="31172"/>
            <a:ext cx="3359141" cy="3245057"/>
          </a:xfrm>
          <a:prstGeom prst="rect">
            <a:avLst/>
          </a:prstGeom>
        </p:spPr>
      </p:pic>
      <p:sp>
        <p:nvSpPr>
          <p:cNvPr id="2" name="Title 1">
            <a:extLst>
              <a:ext uri="{FF2B5EF4-FFF2-40B4-BE49-F238E27FC236}">
                <a16:creationId xmlns:a16="http://schemas.microsoft.com/office/drawing/2014/main" id="{94585430-D193-0FAF-A02F-40E82AF9B17B}"/>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3567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8" name="Content Placeholder 2"/>
          <p:cNvSpPr>
            <a:spLocks noGrp="1"/>
          </p:cNvSpPr>
          <p:nvPr>
            <p:ph idx="1"/>
          </p:nvPr>
        </p:nvSpPr>
        <p:spPr>
          <a:xfrm>
            <a:off x="970348" y="1288740"/>
            <a:ext cx="10928282" cy="5569259"/>
          </a:xfrm>
        </p:spPr>
        <p:txBody>
          <a:bodyPr>
            <a:normAutofit fontScale="92500" lnSpcReduction="20000"/>
          </a:bodyPr>
          <a:lstStyle/>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Vision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4000" dirty="0">
                <a:effectLst/>
                <a:latin typeface="Calibri" panose="020F0502020204030204" pitchFamily="34" charset="0"/>
                <a:ea typeface="Calibri" panose="020F0502020204030204" pitchFamily="34" charset="0"/>
                <a:cs typeface="Calibri" panose="020F0502020204030204" pitchFamily="34" charset="0"/>
              </a:rPr>
              <a:t>  </a:t>
            </a:r>
            <a:r>
              <a:rPr lang="en-CA" sz="3900" dirty="0">
                <a:effectLst/>
                <a:latin typeface="Calibri" panose="020F0502020204030204" pitchFamily="34" charset="0"/>
                <a:ea typeface="Calibri" panose="020F0502020204030204" pitchFamily="34" charset="0"/>
                <a:cs typeface="Calibri" panose="020F0502020204030204" pitchFamily="34" charset="0"/>
              </a:rPr>
              <a:t>Valour Canada is a nationally-recognized, charitable, not-for-profit organization dedicated to connecting Canadians, especially youth, to Canada’s military heritage.</a:t>
            </a:r>
          </a:p>
          <a:p>
            <a:pPr marL="0" indent="0">
              <a:buNone/>
            </a:pPr>
            <a:endParaRPr lang="en-CA" sz="1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Mission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3900" dirty="0">
                <a:effectLst/>
                <a:latin typeface="Calibri" panose="020F0502020204030204" pitchFamily="34" charset="0"/>
                <a:ea typeface="Calibri" panose="020F0502020204030204" pitchFamily="34" charset="0"/>
                <a:cs typeface="Calibri" panose="020F0502020204030204" pitchFamily="34" charset="0"/>
              </a:rPr>
              <a:t>  Valour Canada will create engaging and effective programs to educate Canadians, with a focus on youth, about Canada’s military history.</a:t>
            </a:r>
          </a:p>
          <a:p>
            <a:pPr marL="0" indent="0">
              <a:buNone/>
            </a:pPr>
            <a:endParaRPr lang="en-CA" sz="1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4000" dirty="0">
                <a:effectLst/>
                <a:latin typeface="Calibri" panose="020F0502020204030204" pitchFamily="34" charset="0"/>
                <a:ea typeface="Calibri" panose="020F0502020204030204" pitchFamily="34" charset="0"/>
                <a:cs typeface="Calibri" panose="020F0502020204030204" pitchFamily="34" charset="0"/>
                <a:hlinkClick r:id="rId4"/>
              </a:rPr>
              <a:t>www.ValourCanada.ca</a:t>
            </a:r>
            <a:r>
              <a:rPr lang="en-CA" sz="40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CA" sz="39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CD8D169-AE77-A611-AC14-5C2A71FE450F}"/>
              </a:ext>
            </a:extLst>
          </p:cNvPr>
          <p:cNvSpPr txBox="1">
            <a:spLocks/>
          </p:cNvSpPr>
          <p:nvPr/>
        </p:nvSpPr>
        <p:spPr>
          <a:xfrm>
            <a:off x="2462457" y="376049"/>
            <a:ext cx="5520008"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effectLst/>
                <a:latin typeface="Calibri" panose="020F0502020204030204" pitchFamily="34" charset="0"/>
                <a:cs typeface="Calibri" panose="020F0502020204030204" pitchFamily="34" charset="0"/>
              </a:rPr>
              <a:t>Who is Valour Canada</a:t>
            </a:r>
            <a:r>
              <a:rPr lang="en-CA" dirty="0">
                <a:solidFill>
                  <a:schemeClr val="tx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119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2" y="806286"/>
            <a:ext cx="6737369" cy="654652"/>
          </a:xfrm>
        </p:spPr>
        <p:txBody>
          <a:bodyPr>
            <a:normAutofit fontScale="90000"/>
          </a:bodyPr>
          <a:lstStyle/>
          <a:p>
            <a:r>
              <a:rPr lang="en-CA" sz="4000" b="1" dirty="0">
                <a:solidFill>
                  <a:schemeClr val="tx1"/>
                </a:solidFill>
                <a:latin typeface="Calibri" panose="020F0502020204030204" pitchFamily="34" charset="0"/>
                <a:cs typeface="Calibri" panose="020F0502020204030204" pitchFamily="34" charset="0"/>
              </a:rPr>
              <a:t>Bandwagon</a:t>
            </a:r>
          </a:p>
        </p:txBody>
      </p:sp>
      <p:sp>
        <p:nvSpPr>
          <p:cNvPr id="8" name="Content Placeholder 2"/>
          <p:cNvSpPr>
            <a:spLocks noGrp="1"/>
          </p:cNvSpPr>
          <p:nvPr>
            <p:ph idx="1"/>
          </p:nvPr>
        </p:nvSpPr>
        <p:spPr>
          <a:xfrm>
            <a:off x="290945" y="1540488"/>
            <a:ext cx="6161809" cy="984504"/>
          </a:xfrm>
        </p:spPr>
        <p:txBody>
          <a:bodyPr>
            <a:normAutofit/>
          </a:bodyPr>
          <a:lstStyle/>
          <a:p>
            <a:pPr marL="0" indent="0">
              <a:buNone/>
            </a:pPr>
            <a:r>
              <a:rPr lang="en-US" sz="2800" dirty="0">
                <a:latin typeface="Calibri" panose="020F0502020204030204" pitchFamily="34" charset="0"/>
                <a:cs typeface="Calibri" panose="020F0502020204030204" pitchFamily="34" charset="0"/>
              </a:rPr>
              <a:t>Exploits the desire to fit in with a certain group; “</a:t>
            </a:r>
            <a:r>
              <a:rPr lang="en-US" sz="2800" i="1" dirty="0">
                <a:latin typeface="Calibri" panose="020F0502020204030204" pitchFamily="34" charset="0"/>
                <a:cs typeface="Calibri" panose="020F0502020204030204" pitchFamily="34" charset="0"/>
              </a:rPr>
              <a:t>everyone else is doing it</a:t>
            </a:r>
            <a:r>
              <a:rPr lang="en-US" sz="280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BE226ABD-FDAC-4A3A-B016-2FAABC5B982A}"/>
              </a:ext>
            </a:extLst>
          </p:cNvPr>
          <p:cNvPicPr>
            <a:picLocks noChangeAspect="1"/>
          </p:cNvPicPr>
          <p:nvPr/>
        </p:nvPicPr>
        <p:blipFill rotWithShape="1">
          <a:blip r:embed="rId5">
            <a:extLst>
              <a:ext uri="{28A0092B-C50C-407E-A947-70E740481C1C}">
                <a14:useLocalDpi xmlns:a14="http://schemas.microsoft.com/office/drawing/2010/main" val="0"/>
              </a:ext>
            </a:extLst>
          </a:blip>
          <a:srcRect l="1997" t="1913" r="1934" b="7480"/>
          <a:stretch/>
        </p:blipFill>
        <p:spPr>
          <a:xfrm>
            <a:off x="6729843" y="429898"/>
            <a:ext cx="4575015" cy="6428102"/>
          </a:xfrm>
          <a:prstGeom prst="rect">
            <a:avLst/>
          </a:prstGeom>
        </p:spPr>
      </p:pic>
      <p:sp>
        <p:nvSpPr>
          <p:cNvPr id="7" name="Content Placeholder 2">
            <a:extLst>
              <a:ext uri="{FF2B5EF4-FFF2-40B4-BE49-F238E27FC236}">
                <a16:creationId xmlns:a16="http://schemas.microsoft.com/office/drawing/2014/main" id="{398198EA-3FF9-4F0F-BD6D-E8DD1CDB3DB9}"/>
              </a:ext>
            </a:extLst>
          </p:cNvPr>
          <p:cNvSpPr txBox="1">
            <a:spLocks/>
          </p:cNvSpPr>
          <p:nvPr/>
        </p:nvSpPr>
        <p:spPr>
          <a:xfrm>
            <a:off x="449150" y="2828537"/>
            <a:ext cx="5488643" cy="1671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McDonald’s has served hamburgers to billions; Mr. Beast is the most followed YouTube channel; --- So get on board!!!</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FC401ECA-890B-4659-9CDA-2B6F952781B3}"/>
              </a:ext>
            </a:extLst>
          </p:cNvPr>
          <p:cNvSpPr txBox="1">
            <a:spLocks/>
          </p:cNvSpPr>
          <p:nvPr/>
        </p:nvSpPr>
        <p:spPr>
          <a:xfrm>
            <a:off x="290945" y="4803228"/>
            <a:ext cx="6161809"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‘Sock puppets’ and ‘Bots’ online media can easily make it appear that an idea, concept, statement, etc., is much more/less popular than it really is.</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B00A3FB-9510-A8F9-3BC2-DE4BC2E5BF4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9941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E3CE34-3355-0EA8-FC80-3EF77044A98E}"/>
              </a:ext>
            </a:extLst>
          </p:cNvPr>
          <p:cNvSpPr txBox="1"/>
          <p:nvPr/>
        </p:nvSpPr>
        <p:spPr>
          <a:xfrm>
            <a:off x="1059341" y="6396335"/>
            <a:ext cx="4447696" cy="461665"/>
          </a:xfrm>
          <a:prstGeom prst="rect">
            <a:avLst/>
          </a:prstGeom>
          <a:noFill/>
        </p:spPr>
        <p:txBody>
          <a:bodyPr wrap="square" rtlCol="0">
            <a:spAutoFit/>
          </a:bodyPr>
          <a:lstStyle/>
          <a:p>
            <a:r>
              <a:rPr lang="en-CA" sz="2400" dirty="0">
                <a:hlinkClick r:id="rId3"/>
              </a:rPr>
              <a:t>1946: R.J. Reynolds Tobacco Co.</a:t>
            </a:r>
            <a:endParaRPr lang="en-CA" sz="2400" dirty="0"/>
          </a:p>
        </p:txBody>
      </p:sp>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190060" y="1620034"/>
            <a:ext cx="5819059" cy="2159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Using a person, often a celebrity and/or someone widely known, to ‘sell’ a product or idea.</a:t>
            </a:r>
          </a:p>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see this everywhere, often as paid promotion.</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22822" y="806286"/>
            <a:ext cx="6269178"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Testimonial</a:t>
            </a:r>
          </a:p>
        </p:txBody>
      </p:sp>
      <p:sp>
        <p:nvSpPr>
          <p:cNvPr id="8" name="Content Placeholder 2">
            <a:extLst>
              <a:ext uri="{FF2B5EF4-FFF2-40B4-BE49-F238E27FC236}">
                <a16:creationId xmlns:a16="http://schemas.microsoft.com/office/drawing/2014/main" id="{4C33FF6D-2830-4C64-B019-6D449C0E6012}"/>
              </a:ext>
            </a:extLst>
          </p:cNvPr>
          <p:cNvSpPr txBox="1">
            <a:spLocks/>
          </p:cNvSpPr>
          <p:nvPr/>
        </p:nvSpPr>
        <p:spPr>
          <a:xfrm>
            <a:off x="6483066" y="3976005"/>
            <a:ext cx="5249353" cy="1402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A doctor speaking about a</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medical treatment. (Note that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a doctor also has ‘authority’.) </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13D79AD3-B1C3-46D8-BC1A-CE6245E43025}"/>
              </a:ext>
            </a:extLst>
          </p:cNvPr>
          <p:cNvSpPr txBox="1">
            <a:spLocks/>
          </p:cNvSpPr>
          <p:nvPr/>
        </p:nvSpPr>
        <p:spPr>
          <a:xfrm>
            <a:off x="6190061" y="5575230"/>
            <a:ext cx="5819058" cy="936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‘Influencers’ on social media provide testimonials whether paid or not.</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113AF75-4F3D-ED40-51C2-A3111C32EAC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pic>
        <p:nvPicPr>
          <p:cNvPr id="5" name="Picture 4" descr="A person holding a cigarette&#10;&#10;AI-generated content may be incorrect.">
            <a:extLst>
              <a:ext uri="{FF2B5EF4-FFF2-40B4-BE49-F238E27FC236}">
                <a16:creationId xmlns:a16="http://schemas.microsoft.com/office/drawing/2014/main" id="{0EA3E3B6-639A-CE5A-B791-15A0098E0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68" y="1460938"/>
            <a:ext cx="5347843" cy="4859852"/>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1DED900F-76B1-4D53-9895-CA57DA97501E}"/>
              </a:ext>
            </a:extLst>
          </p:cNvPr>
          <p:cNvPicPr>
            <a:picLocks noChangeAspect="1"/>
          </p:cNvPicPr>
          <p:nvPr/>
        </p:nvPicPr>
        <p:blipFill rotWithShape="1">
          <a:blip r:embed="rId5">
            <a:extLst>
              <a:ext uri="{28A0092B-C50C-407E-A947-70E740481C1C}">
                <a14:useLocalDpi xmlns:a14="http://schemas.microsoft.com/office/drawing/2010/main" val="0"/>
              </a:ext>
            </a:extLst>
          </a:blip>
          <a:srcRect l="248" t="2170" r="559" b="13785"/>
          <a:stretch/>
        </p:blipFill>
        <p:spPr>
          <a:xfrm>
            <a:off x="673469" y="62345"/>
            <a:ext cx="5249353" cy="6759210"/>
          </a:xfrm>
          <a:prstGeom prst="rect">
            <a:avLst/>
          </a:prstGeom>
        </p:spPr>
      </p:pic>
    </p:spTree>
    <p:extLst>
      <p:ext uri="{BB962C8B-B14F-4D97-AF65-F5344CB8AC3E}">
        <p14:creationId xmlns:p14="http://schemas.microsoft.com/office/powerpoint/2010/main" val="31311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B5942FC-5810-41D6-9B0F-6122FF004FA9}"/>
              </a:ext>
            </a:extLst>
          </p:cNvPr>
          <p:cNvPicPr>
            <a:picLocks noChangeAspect="1"/>
          </p:cNvPicPr>
          <p:nvPr/>
        </p:nvPicPr>
        <p:blipFill rotWithShape="1">
          <a:blip r:embed="rId3">
            <a:extLst>
              <a:ext uri="{28A0092B-C50C-407E-A947-70E740481C1C}">
                <a14:useLocalDpi xmlns:a14="http://schemas.microsoft.com/office/drawing/2010/main" val="0"/>
              </a:ext>
            </a:extLst>
          </a:blip>
          <a:srcRect l="12999" t="9760" r="15786" b="10832"/>
          <a:stretch/>
        </p:blipFill>
        <p:spPr>
          <a:xfrm>
            <a:off x="3635221" y="124692"/>
            <a:ext cx="3984779" cy="6664728"/>
          </a:xfrm>
          <a:prstGeom prst="rect">
            <a:avLst/>
          </a:prstGeom>
        </p:spPr>
      </p:pic>
      <p:pic>
        <p:nvPicPr>
          <p:cNvPr id="13" name="Picture 12" descr="Text&#10;&#10;Description automatically generated">
            <a:extLst>
              <a:ext uri="{FF2B5EF4-FFF2-40B4-BE49-F238E27FC236}">
                <a16:creationId xmlns:a16="http://schemas.microsoft.com/office/drawing/2014/main" id="{4F4D4BC4-5CBF-4ED7-9F21-4064DC252E0F}"/>
              </a:ext>
            </a:extLst>
          </p:cNvPr>
          <p:cNvPicPr>
            <a:picLocks noChangeAspect="1"/>
          </p:cNvPicPr>
          <p:nvPr/>
        </p:nvPicPr>
        <p:blipFill rotWithShape="1">
          <a:blip r:embed="rId4">
            <a:extLst>
              <a:ext uri="{28A0092B-C50C-407E-A947-70E740481C1C}">
                <a14:useLocalDpi xmlns:a14="http://schemas.microsoft.com/office/drawing/2010/main" val="0"/>
              </a:ext>
            </a:extLst>
          </a:blip>
          <a:srcRect l="9215" t="3807" r="9169" b="12091"/>
          <a:stretch/>
        </p:blipFill>
        <p:spPr>
          <a:xfrm>
            <a:off x="7668955" y="200892"/>
            <a:ext cx="4512654" cy="64513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3" y="806286"/>
            <a:ext cx="3427641"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Fear</a:t>
            </a:r>
          </a:p>
        </p:txBody>
      </p:sp>
      <p:sp>
        <p:nvSpPr>
          <p:cNvPr id="8" name="Content Placeholder 2"/>
          <p:cNvSpPr>
            <a:spLocks noGrp="1"/>
          </p:cNvSpPr>
          <p:nvPr>
            <p:ph idx="1"/>
          </p:nvPr>
        </p:nvSpPr>
        <p:spPr>
          <a:xfrm>
            <a:off x="10391" y="1621623"/>
            <a:ext cx="3700549" cy="4533116"/>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Use of </a:t>
            </a:r>
            <a:r>
              <a:rPr lang="en-US" sz="2800" b="1" dirty="0">
                <a:latin typeface="Calibri" panose="020F0502020204030204" pitchFamily="34" charset="0"/>
                <a:cs typeface="Calibri" panose="020F0502020204030204" pitchFamily="34" charset="0"/>
              </a:rPr>
              <a:t>FUD</a:t>
            </a:r>
            <a:r>
              <a:rPr lang="en-US" sz="2800" dirty="0">
                <a:latin typeface="Calibri" panose="020F0502020204030204" pitchFamily="34" charset="0"/>
                <a:cs typeface="Calibri" panose="020F0502020204030204" pitchFamily="34" charset="0"/>
              </a:rPr>
              <a:t> (fear, uncertainty, doubt) to ensure better compliance for action X, e.g., if you don’t do X</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then this horrible</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thing will happen.</a:t>
            </a:r>
          </a:p>
          <a:p>
            <a:pPr marL="0" indent="0">
              <a:buNone/>
            </a:pPr>
            <a:r>
              <a:rPr lang="en-US" sz="2800" dirty="0">
                <a:latin typeface="Calibri" panose="020F0502020204030204" pitchFamily="34" charset="0"/>
                <a:cs typeface="Calibri" panose="020F0502020204030204" pitchFamily="34" charset="0"/>
              </a:rPr>
              <a:t>This is often used when people have incomplete info about a topic.</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1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5" name="Title 1">
            <a:extLst>
              <a:ext uri="{FF2B5EF4-FFF2-40B4-BE49-F238E27FC236}">
                <a16:creationId xmlns:a16="http://schemas.microsoft.com/office/drawing/2014/main" id="{899D7188-9FAC-4DB6-997B-C2A5BFBBAB86}"/>
              </a:ext>
            </a:extLst>
          </p:cNvPr>
          <p:cNvSpPr txBox="1">
            <a:spLocks/>
          </p:cNvSpPr>
          <p:nvPr/>
        </p:nvSpPr>
        <p:spPr>
          <a:xfrm>
            <a:off x="4524910" y="191603"/>
            <a:ext cx="3142179" cy="430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b="1" dirty="0"/>
              <a:t>Propaganda Techniques</a:t>
            </a:r>
          </a:p>
        </p:txBody>
      </p:sp>
      <p:pic>
        <p:nvPicPr>
          <p:cNvPr id="12" name="Picture 11" descr="A picture containing text, book&#10;&#10;Description automatically generated">
            <a:extLst>
              <a:ext uri="{FF2B5EF4-FFF2-40B4-BE49-F238E27FC236}">
                <a16:creationId xmlns:a16="http://schemas.microsoft.com/office/drawing/2014/main" id="{8FF9219E-188C-4F21-B08B-8E66786E583D}"/>
              </a:ext>
            </a:extLst>
          </p:cNvPr>
          <p:cNvPicPr>
            <a:picLocks noChangeAspect="1"/>
          </p:cNvPicPr>
          <p:nvPr/>
        </p:nvPicPr>
        <p:blipFill rotWithShape="1">
          <a:blip r:embed="rId4">
            <a:extLst>
              <a:ext uri="{28A0092B-C50C-407E-A947-70E740481C1C}">
                <a14:useLocalDpi xmlns:a14="http://schemas.microsoft.com/office/drawing/2010/main" val="0"/>
              </a:ext>
            </a:extLst>
          </a:blip>
          <a:srcRect l="1718" t="2013" r="1708" b="12037"/>
          <a:stretch/>
        </p:blipFill>
        <p:spPr>
          <a:xfrm>
            <a:off x="0" y="0"/>
            <a:ext cx="9948844" cy="6858000"/>
          </a:xfrm>
          <a:prstGeom prst="rect">
            <a:avLst/>
          </a:prstGeom>
        </p:spPr>
      </p:pic>
      <p:sp>
        <p:nvSpPr>
          <p:cNvPr id="13" name="Content Placeholder 2">
            <a:extLst>
              <a:ext uri="{FF2B5EF4-FFF2-40B4-BE49-F238E27FC236}">
                <a16:creationId xmlns:a16="http://schemas.microsoft.com/office/drawing/2014/main" id="{DEFB38E4-7C49-43F9-8366-D6CF9B7C6EB3}"/>
              </a:ext>
            </a:extLst>
          </p:cNvPr>
          <p:cNvSpPr txBox="1">
            <a:spLocks/>
          </p:cNvSpPr>
          <p:nvPr/>
        </p:nvSpPr>
        <p:spPr>
          <a:xfrm>
            <a:off x="9948844" y="5056048"/>
            <a:ext cx="2243156" cy="900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“The Dance of Death”</a:t>
            </a:r>
          </a:p>
        </p:txBody>
      </p:sp>
      <p:sp>
        <p:nvSpPr>
          <p:cNvPr id="14" name="Title 1">
            <a:extLst>
              <a:ext uri="{FF2B5EF4-FFF2-40B4-BE49-F238E27FC236}">
                <a16:creationId xmlns:a16="http://schemas.microsoft.com/office/drawing/2014/main" id="{C436AC70-49FB-49F3-AA03-AF2CBBE8170D}"/>
              </a:ext>
            </a:extLst>
          </p:cNvPr>
          <p:cNvSpPr>
            <a:spLocks noGrp="1"/>
          </p:cNvSpPr>
          <p:nvPr>
            <p:ph type="title"/>
          </p:nvPr>
        </p:nvSpPr>
        <p:spPr>
          <a:xfrm>
            <a:off x="9948844" y="399211"/>
            <a:ext cx="2243156" cy="1947188"/>
          </a:xfrm>
        </p:spPr>
        <p:txBody>
          <a:bodyPr>
            <a:normAutofit/>
          </a:bodyPr>
          <a:lstStyle/>
          <a:p>
            <a:r>
              <a:rPr lang="en-CA" sz="4000" b="1" dirty="0">
                <a:solidFill>
                  <a:schemeClr val="tx1"/>
                </a:solidFill>
                <a:latin typeface="Calibri" panose="020F0502020204030204" pitchFamily="34" charset="0"/>
                <a:cs typeface="Calibri" panose="020F0502020204030204" pitchFamily="34" charset="0"/>
              </a:rPr>
              <a:t>FUD</a:t>
            </a:r>
            <a:br>
              <a:rPr lang="en-CA" sz="4000" dirty="0">
                <a:solidFill>
                  <a:schemeClr val="tx1"/>
                </a:solidFill>
                <a:latin typeface="Calibri" panose="020F0502020204030204" pitchFamily="34" charset="0"/>
                <a:cs typeface="Calibri" panose="020F0502020204030204" pitchFamily="34" charset="0"/>
              </a:rPr>
            </a:br>
            <a:r>
              <a:rPr lang="en-CA" sz="3000" dirty="0">
                <a:solidFill>
                  <a:schemeClr val="tx1"/>
                </a:solidFill>
                <a:latin typeface="Calibri" panose="020F0502020204030204" pitchFamily="34" charset="0"/>
                <a:cs typeface="Calibri" panose="020F0502020204030204" pitchFamily="34" charset="0"/>
              </a:rPr>
              <a:t>(cont’d)</a:t>
            </a:r>
          </a:p>
        </p:txBody>
      </p:sp>
      <p:sp>
        <p:nvSpPr>
          <p:cNvPr id="8" name="Content Placeholder 2">
            <a:extLst>
              <a:ext uri="{FF2B5EF4-FFF2-40B4-BE49-F238E27FC236}">
                <a16:creationId xmlns:a16="http://schemas.microsoft.com/office/drawing/2014/main" id="{A5812CCF-B0E9-457E-A752-3FAE8EC277AC}"/>
              </a:ext>
            </a:extLst>
          </p:cNvPr>
          <p:cNvSpPr txBox="1">
            <a:spLocks/>
          </p:cNvSpPr>
          <p:nvPr/>
        </p:nvSpPr>
        <p:spPr>
          <a:xfrm>
            <a:off x="10187835" y="5957024"/>
            <a:ext cx="2004165" cy="900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 Grain Growers’ Guide, Winnipeg, MB, Oct. 1914</a:t>
            </a:r>
            <a:endParaRPr lang="en-CA" sz="18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4BFB8648-ACBC-7304-0AFF-CD44E8CA970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8909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4982967" y="1620036"/>
            <a:ext cx="6836434" cy="2153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Similar to name-calling, but this specifically tries to frame a person/people as less worthy of respectful treatment due to their ‘badness’. Often seen are references to the opposition being animals, vermin, or diseases.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780664" y="806286"/>
            <a:ext cx="7411336"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Dehumanize</a:t>
            </a:r>
          </a:p>
        </p:txBody>
      </p:sp>
      <p:pic>
        <p:nvPicPr>
          <p:cNvPr id="3" name="Picture 2" descr="A picture containing text, book&#10;&#10;Description automatically generated">
            <a:extLst>
              <a:ext uri="{FF2B5EF4-FFF2-40B4-BE49-F238E27FC236}">
                <a16:creationId xmlns:a16="http://schemas.microsoft.com/office/drawing/2014/main" id="{3B310CCC-3E4F-457F-BE6C-CFBAD7937B3F}"/>
              </a:ext>
            </a:extLst>
          </p:cNvPr>
          <p:cNvPicPr>
            <a:picLocks noChangeAspect="1"/>
          </p:cNvPicPr>
          <p:nvPr/>
        </p:nvPicPr>
        <p:blipFill rotWithShape="1">
          <a:blip r:embed="rId4">
            <a:extLst>
              <a:ext uri="{28A0092B-C50C-407E-A947-70E740481C1C}">
                <a14:useLocalDpi xmlns:a14="http://schemas.microsoft.com/office/drawing/2010/main" val="0"/>
              </a:ext>
            </a:extLst>
          </a:blip>
          <a:srcRect l="3043" t="2445" r="2322" b="3970"/>
          <a:stretch/>
        </p:blipFill>
        <p:spPr>
          <a:xfrm>
            <a:off x="230472" y="51953"/>
            <a:ext cx="4550192" cy="6764483"/>
          </a:xfrm>
          <a:prstGeom prst="rect">
            <a:avLst/>
          </a:prstGeom>
        </p:spPr>
      </p:pic>
      <p:sp>
        <p:nvSpPr>
          <p:cNvPr id="8" name="Content Placeholder 2">
            <a:extLst>
              <a:ext uri="{FF2B5EF4-FFF2-40B4-BE49-F238E27FC236}">
                <a16:creationId xmlns:a16="http://schemas.microsoft.com/office/drawing/2014/main" id="{763BC2F7-F576-42EA-9C7F-ABB4B600FD2C}"/>
              </a:ext>
            </a:extLst>
          </p:cNvPr>
          <p:cNvSpPr txBox="1">
            <a:spLocks/>
          </p:cNvSpPr>
          <p:nvPr/>
        </p:nvSpPr>
        <p:spPr>
          <a:xfrm>
            <a:off x="5660552" y="3773482"/>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Note that Genocide researchers see dehumanization as one of the steps.</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C030FCD2-DB31-4C54-8AFD-D7E2B1DC4676}"/>
              </a:ext>
            </a:extLst>
          </p:cNvPr>
          <p:cNvSpPr txBox="1">
            <a:spLocks/>
          </p:cNvSpPr>
          <p:nvPr/>
        </p:nvSpPr>
        <p:spPr>
          <a:xfrm>
            <a:off x="5660552" y="4597746"/>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goal is to justify that since they did X, we need to do Y.  </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386A484C-41D1-4FE5-A124-AE02B97A84DF}"/>
              </a:ext>
            </a:extLst>
          </p:cNvPr>
          <p:cNvSpPr txBox="1">
            <a:spLocks/>
          </p:cNvSpPr>
          <p:nvPr/>
        </p:nvSpPr>
        <p:spPr>
          <a:xfrm>
            <a:off x="4982967" y="5578900"/>
            <a:ext cx="6836434" cy="12791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both belligerents repeatedly do this to their opponent, the result can be </a:t>
            </a:r>
            <a:r>
              <a:rPr lang="en-US" sz="3300" u="sng"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catastrophic</a:t>
            </a: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FDAF528-52B5-ED47-8779-F18AE70E135F}"/>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404836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pic>
        <p:nvPicPr>
          <p:cNvPr id="10" name="Picture 9" descr="Map&#10;&#10;Description automatically generated">
            <a:extLst>
              <a:ext uri="{FF2B5EF4-FFF2-40B4-BE49-F238E27FC236}">
                <a16:creationId xmlns:a16="http://schemas.microsoft.com/office/drawing/2014/main" id="{5FA267A1-FF36-4D54-BFD7-87B975618C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36" t="6400" r="4891" b="5955"/>
          <a:stretch/>
        </p:blipFill>
        <p:spPr>
          <a:xfrm>
            <a:off x="179090" y="37438"/>
            <a:ext cx="4737397" cy="6750107"/>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5424055" y="1620035"/>
            <a:ext cx="6395345" cy="133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Utilizes the belief that something said or heard repeatedly, irrespective of truth, will eventually be perceived as truth</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975336" y="806286"/>
            <a:ext cx="7216664"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Repetition</a:t>
            </a:r>
          </a:p>
        </p:txBody>
      </p:sp>
      <p:sp>
        <p:nvSpPr>
          <p:cNvPr id="8" name="Content Placeholder 2">
            <a:extLst>
              <a:ext uri="{FF2B5EF4-FFF2-40B4-BE49-F238E27FC236}">
                <a16:creationId xmlns:a16="http://schemas.microsoft.com/office/drawing/2014/main" id="{BFD5D7F3-269C-4A1B-86E3-658FEE11EAA1}"/>
              </a:ext>
            </a:extLst>
          </p:cNvPr>
          <p:cNvSpPr txBox="1">
            <a:spLocks/>
          </p:cNvSpPr>
          <p:nvPr/>
        </p:nvSpPr>
        <p:spPr>
          <a:xfrm>
            <a:off x="5424057" y="3235120"/>
            <a:ext cx="6395343" cy="52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E.g., the “Kultur” posters from WW1.  </a:t>
            </a:r>
            <a:endParaRPr lang="en-CA"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DDCA1D5-692B-41B9-B0AB-907E8E95AF87}"/>
              </a:ext>
            </a:extLst>
          </p:cNvPr>
          <p:cNvSpPr txBox="1">
            <a:spLocks/>
          </p:cNvSpPr>
          <p:nvPr/>
        </p:nvSpPr>
        <p:spPr>
          <a:xfrm>
            <a:off x="5424056" y="4042527"/>
            <a:ext cx="6395344" cy="2009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“Kultur” in this context implies that all Germans are evil, uncaring people who will stop at nothing to promote their way of life AND the more “Kultur” is repeated, the more people will believe it.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Text&#10;&#10;Description automatically generated">
            <a:extLst>
              <a:ext uri="{FF2B5EF4-FFF2-40B4-BE49-F238E27FC236}">
                <a16:creationId xmlns:a16="http://schemas.microsoft.com/office/drawing/2014/main" id="{309B96EE-A76A-4387-A482-D5AB469F3DD2}"/>
              </a:ext>
            </a:extLst>
          </p:cNvPr>
          <p:cNvPicPr>
            <a:picLocks noChangeAspect="1"/>
          </p:cNvPicPr>
          <p:nvPr/>
        </p:nvPicPr>
        <p:blipFill rotWithShape="1">
          <a:blip r:embed="rId6">
            <a:extLst>
              <a:ext uri="{28A0092B-C50C-407E-A947-70E740481C1C}">
                <a14:useLocalDpi xmlns:a14="http://schemas.microsoft.com/office/drawing/2010/main" val="0"/>
              </a:ext>
            </a:extLst>
          </a:blip>
          <a:srcRect l="10382" t="6401" r="7957" b="15378"/>
          <a:stretch/>
        </p:blipFill>
        <p:spPr>
          <a:xfrm>
            <a:off x="204288" y="12021"/>
            <a:ext cx="4706112" cy="6833958"/>
          </a:xfrm>
          <a:prstGeom prst="rect">
            <a:avLst/>
          </a:prstGeom>
        </p:spPr>
      </p:pic>
      <p:sp>
        <p:nvSpPr>
          <p:cNvPr id="5" name="Title 1">
            <a:extLst>
              <a:ext uri="{FF2B5EF4-FFF2-40B4-BE49-F238E27FC236}">
                <a16:creationId xmlns:a16="http://schemas.microsoft.com/office/drawing/2014/main" id="{E5911953-97DA-D6FF-03A8-42FE4CE23180}"/>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2" name="TextBox 1">
            <a:extLst>
              <a:ext uri="{FF2B5EF4-FFF2-40B4-BE49-F238E27FC236}">
                <a16:creationId xmlns:a16="http://schemas.microsoft.com/office/drawing/2014/main" id="{5AEFD1EB-2EFB-9342-D4F5-B26DF243AF72}"/>
              </a:ext>
            </a:extLst>
          </p:cNvPr>
          <p:cNvSpPr txBox="1"/>
          <p:nvPr/>
        </p:nvSpPr>
        <p:spPr>
          <a:xfrm>
            <a:off x="5815222" y="6184035"/>
            <a:ext cx="5613009" cy="461665"/>
          </a:xfrm>
          <a:prstGeom prst="rect">
            <a:avLst/>
          </a:prstGeom>
          <a:noFill/>
        </p:spPr>
        <p:txBody>
          <a:bodyPr wrap="square" rtlCol="0">
            <a:spAutoFit/>
          </a:bodyPr>
          <a:lstStyle/>
          <a:p>
            <a:r>
              <a:rPr lang="en-US" sz="2400" dirty="0">
                <a:hlinkClick r:id="rId7"/>
              </a:rPr>
              <a:t>SirHarryLauder.com</a:t>
            </a:r>
            <a:r>
              <a:rPr lang="en-US" dirty="0"/>
              <a:t>			</a:t>
            </a:r>
            <a:r>
              <a:rPr lang="en-US" sz="2400" dirty="0">
                <a:hlinkClick r:id="rId8"/>
              </a:rPr>
              <a:t>BBC.com</a:t>
            </a:r>
            <a:endParaRPr lang="en-CA" sz="2400" dirty="0"/>
          </a:p>
        </p:txBody>
      </p:sp>
    </p:spTree>
    <p:custDataLst>
      <p:tags r:id="rId1"/>
    </p:custDataLst>
    <p:extLst>
      <p:ext uri="{BB962C8B-B14F-4D97-AF65-F5344CB8AC3E}">
        <p14:creationId xmlns:p14="http://schemas.microsoft.com/office/powerpoint/2010/main" val="39523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6447030" y="1255013"/>
            <a:ext cx="5473807" cy="1996901"/>
          </a:xfrm>
        </p:spPr>
        <p:txBody>
          <a:bodyPr>
            <a:noAutofit/>
          </a:bodyPr>
          <a:lstStyle/>
          <a:p>
            <a:pPr marL="0" indent="0">
              <a:buNone/>
            </a:pPr>
            <a:r>
              <a:rPr lang="en-CA" sz="3800" dirty="0">
                <a:latin typeface="Calibri" panose="020F0502020204030204" pitchFamily="34" charset="0"/>
                <a:cs typeface="Calibri" panose="020F0502020204030204" pitchFamily="34" charset="0"/>
              </a:rPr>
              <a:t>Propaganda is widespread, continuous, and can be used for good or bad.</a:t>
            </a:r>
            <a:endParaRPr lang="en-CA" sz="3800" b="1"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Conclusion</a:t>
            </a:r>
          </a:p>
        </p:txBody>
      </p:sp>
      <p:pic>
        <p:nvPicPr>
          <p:cNvPr id="3" name="Picture 2" descr="A picture containing plant, painted, jar, decorated&#10;&#10;Description automatically generated">
            <a:extLst>
              <a:ext uri="{FF2B5EF4-FFF2-40B4-BE49-F238E27FC236}">
                <a16:creationId xmlns:a16="http://schemas.microsoft.com/office/drawing/2014/main" id="{BA4C82F0-D689-4726-A1AF-6395D1F15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76" y="592281"/>
            <a:ext cx="5984979" cy="6161808"/>
          </a:xfrm>
          <a:prstGeom prst="rect">
            <a:avLst/>
          </a:prstGeom>
        </p:spPr>
      </p:pic>
      <p:sp>
        <p:nvSpPr>
          <p:cNvPr id="7" name="Content Placeholder 2">
            <a:extLst>
              <a:ext uri="{FF2B5EF4-FFF2-40B4-BE49-F238E27FC236}">
                <a16:creationId xmlns:a16="http://schemas.microsoft.com/office/drawing/2014/main" id="{CD77A7E2-43F8-48DC-A239-1EDEC484E8A9}"/>
              </a:ext>
            </a:extLst>
          </p:cNvPr>
          <p:cNvSpPr txBox="1">
            <a:spLocks/>
          </p:cNvSpPr>
          <p:nvPr/>
        </p:nvSpPr>
        <p:spPr>
          <a:xfrm>
            <a:off x="7058441" y="4464628"/>
            <a:ext cx="4250986" cy="132310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4000" b="1" dirty="0">
                <a:solidFill>
                  <a:schemeClr val="tx1"/>
                </a:solidFill>
                <a:effectLst/>
                <a:latin typeface="Calibri" panose="020F0502020204030204" pitchFamily="34" charset="0"/>
                <a:cs typeface="Calibri" panose="020F0502020204030204" pitchFamily="34" charset="0"/>
              </a:rPr>
              <a:t>How can we protect ourselves? </a:t>
            </a:r>
          </a:p>
        </p:txBody>
      </p:sp>
      <p:sp>
        <p:nvSpPr>
          <p:cNvPr id="10" name="Content Placeholder 2">
            <a:extLst>
              <a:ext uri="{FF2B5EF4-FFF2-40B4-BE49-F238E27FC236}">
                <a16:creationId xmlns:a16="http://schemas.microsoft.com/office/drawing/2014/main" id="{5917FA8D-EE21-4489-8CC8-40EBDDD83E6F}"/>
              </a:ext>
            </a:extLst>
          </p:cNvPr>
          <p:cNvSpPr txBox="1">
            <a:spLocks/>
          </p:cNvSpPr>
          <p:nvPr/>
        </p:nvSpPr>
        <p:spPr>
          <a:xfrm>
            <a:off x="7058441" y="3310269"/>
            <a:ext cx="3685759" cy="72583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3800" dirty="0">
                <a:latin typeface="Calibri" panose="020F0502020204030204" pitchFamily="34" charset="0"/>
                <a:cs typeface="Calibri" panose="020F0502020204030204" pitchFamily="34" charset="0"/>
              </a:rPr>
              <a:t>It is unescapable!</a:t>
            </a:r>
            <a:endParaRPr lang="en-CA" sz="3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7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31173" y="623308"/>
            <a:ext cx="10030838" cy="689727"/>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Tips for assessing information</a:t>
            </a:r>
          </a:p>
        </p:txBody>
      </p:sp>
      <p:sp>
        <p:nvSpPr>
          <p:cNvPr id="8" name="Content Placeholder 2"/>
          <p:cNvSpPr>
            <a:spLocks noGrp="1"/>
          </p:cNvSpPr>
          <p:nvPr>
            <p:ph idx="1"/>
          </p:nvPr>
        </p:nvSpPr>
        <p:spPr>
          <a:xfrm>
            <a:off x="818606" y="2037807"/>
            <a:ext cx="11068594" cy="4604294"/>
          </a:xfrm>
        </p:spPr>
        <p:txBody>
          <a:bodyPr>
            <a:noAutofit/>
          </a:bodyPr>
          <a:lstStyle/>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is presenting the info? Is it recent? Is recency good?</a:t>
            </a:r>
          </a:p>
          <a:p>
            <a:pPr marL="357188" indent="0">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Does the author’s record show accuracy? Are they reputable?</a:t>
            </a:r>
          </a:p>
          <a:p>
            <a:pPr marL="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paid/who received? Are there any conflicts of interest or incentives to present a certain perspective?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benefits? (Qui bono)</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Does the info make you feel a certain way? Why might that be?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Is the math/data plausible?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Logic and Occam’s Razor</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Assessment of Information</a:t>
            </a:r>
          </a:p>
        </p:txBody>
      </p:sp>
      <p:sp>
        <p:nvSpPr>
          <p:cNvPr id="7" name="Content Placeholder 2">
            <a:extLst>
              <a:ext uri="{FF2B5EF4-FFF2-40B4-BE49-F238E27FC236}">
                <a16:creationId xmlns:a16="http://schemas.microsoft.com/office/drawing/2014/main" id="{77276978-E5F0-4A1C-A26F-666A33FF2EB4}"/>
              </a:ext>
            </a:extLst>
          </p:cNvPr>
          <p:cNvSpPr txBox="1">
            <a:spLocks/>
          </p:cNvSpPr>
          <p:nvPr/>
        </p:nvSpPr>
        <p:spPr>
          <a:xfrm>
            <a:off x="549002" y="1427272"/>
            <a:ext cx="7173190" cy="691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3600" dirty="0">
                <a:solidFill>
                  <a:schemeClr val="tx2"/>
                </a:solidFill>
                <a:latin typeface="Calibri" panose="020F0502020204030204" pitchFamily="34" charset="0"/>
                <a:cs typeface="Calibri" panose="020F0502020204030204" pitchFamily="34" charset="0"/>
              </a:rPr>
              <a:t>Try to keep the following in mind:</a:t>
            </a:r>
          </a:p>
        </p:txBody>
      </p:sp>
    </p:spTree>
    <p:extLst>
      <p:ext uri="{BB962C8B-B14F-4D97-AF65-F5344CB8AC3E}">
        <p14:creationId xmlns:p14="http://schemas.microsoft.com/office/powerpoint/2010/main" val="112641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E428-09B5-7B49-AD11-FEC1549E9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0A4D7B-7DC1-65DD-F224-82FDE2D73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0987614C-8528-11D2-3C8C-16161AFECDC8}"/>
              </a:ext>
            </a:extLst>
          </p:cNvPr>
          <p:cNvSpPr>
            <a:spLocks noGrp="1"/>
          </p:cNvSpPr>
          <p:nvPr>
            <p:ph type="title"/>
          </p:nvPr>
        </p:nvSpPr>
        <p:spPr>
          <a:xfrm>
            <a:off x="1925513" y="1799439"/>
            <a:ext cx="4170487" cy="1629561"/>
          </a:xfrm>
        </p:spPr>
        <p:txBody>
          <a:bodyPr>
            <a:normAutofit/>
          </a:bodyPr>
          <a:lstStyle/>
          <a:p>
            <a:pPr algn="l"/>
            <a:r>
              <a:rPr lang="en-CA" dirty="0">
                <a:solidFill>
                  <a:schemeClr val="tx1"/>
                </a:solidFill>
                <a:latin typeface="Calibri" panose="020F0502020204030204" pitchFamily="34" charset="0"/>
                <a:cs typeface="Calibri" panose="020F0502020204030204" pitchFamily="34" charset="0"/>
              </a:rPr>
              <a:t>Switching gears . . .</a:t>
            </a:r>
          </a:p>
        </p:txBody>
      </p:sp>
    </p:spTree>
    <p:custDataLst>
      <p:tags r:id="rId1"/>
    </p:custDataLst>
    <p:extLst>
      <p:ext uri="{BB962C8B-B14F-4D97-AF65-F5344CB8AC3E}">
        <p14:creationId xmlns:p14="http://schemas.microsoft.com/office/powerpoint/2010/main" val="22989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1:  </a:t>
            </a:r>
            <a:r>
              <a:rPr lang="en-CA" b="1" dirty="0">
                <a:solidFill>
                  <a:schemeClr val="tx1"/>
                </a:solidFill>
                <a:latin typeface="Calibri" panose="020F0502020204030204" pitchFamily="34" charset="0"/>
                <a:cs typeface="Calibri" panose="020F0502020204030204" pitchFamily="34" charset="0"/>
              </a:rPr>
              <a:t>Standard/traditional tools </a:t>
            </a:r>
          </a:p>
        </p:txBody>
      </p:sp>
      <p:sp>
        <p:nvSpPr>
          <p:cNvPr id="8" name="Content Placeholder 2"/>
          <p:cNvSpPr>
            <a:spLocks noGrp="1"/>
          </p:cNvSpPr>
          <p:nvPr>
            <p:ph idx="1"/>
          </p:nvPr>
        </p:nvSpPr>
        <p:spPr>
          <a:xfrm>
            <a:off x="861523" y="1928971"/>
            <a:ext cx="11320085" cy="4074263"/>
          </a:xfrm>
        </p:spPr>
        <p:txBody>
          <a:bodyPr>
            <a:noAutofit/>
          </a:body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Objective reporting 	- striving towards non-bias . . . really?</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Omission</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Manufacturing Consent (Chomsky)</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Public relations, marketing, and advertising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Polling firms 			- “Push” Polls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Interviews and focus groups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marR="0" lvl="0" indent="-306000" algn="l" defTabSz="457200" rtl="0" eaLnBrk="1" fontAlgn="auto" latinLnBrk="0" hangingPunct="1">
              <a:lnSpc>
                <a:spcPct val="100000"/>
              </a:lnSpc>
              <a:spcBef>
                <a:spcPts val="0"/>
              </a:spcBef>
              <a:spcAft>
                <a:spcPts val="0"/>
              </a:spcAft>
              <a:buClr>
                <a:srgbClr val="DADADA"/>
              </a:buClr>
              <a:buSzPct val="70000"/>
              <a:buFontTx/>
              <a:buChar char="-"/>
              <a:tabLst/>
              <a:defRPr/>
            </a:pPr>
            <a:r>
              <a:rPr kumimoji="0" lang="en-CA" sz="3200" b="0" i="0" u="none" strike="noStrike" kern="1200" cap="none" spc="0" normalizeH="0" baseline="0" noProof="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Astro-turfing</a:t>
            </a:r>
            <a:endPar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12" name="Content Placeholder 2">
            <a:extLst>
              <a:ext uri="{FF2B5EF4-FFF2-40B4-BE49-F238E27FC236}">
                <a16:creationId xmlns:a16="http://schemas.microsoft.com/office/drawing/2014/main" id="{0FCF1231-8F79-45B1-A0BB-68E6838FF2CD}"/>
              </a:ext>
            </a:extLst>
          </p:cNvPr>
          <p:cNvSpPr txBox="1">
            <a:spLocks/>
          </p:cNvSpPr>
          <p:nvPr/>
        </p:nvSpPr>
        <p:spPr>
          <a:xfrm>
            <a:off x="550919" y="1398208"/>
            <a:ext cx="10030838"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Tools:</a:t>
            </a:r>
            <a:endParaRPr lang="en-CA" sz="3400" dirty="0">
              <a:solidFill>
                <a:schemeClr val="tx2"/>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FBA2FBFD-41B4-8B6C-02A0-880A9F03E77B}"/>
              </a:ext>
            </a:extLst>
          </p:cNvPr>
          <p:cNvSpPr txBox="1">
            <a:spLocks/>
          </p:cNvSpPr>
          <p:nvPr/>
        </p:nvSpPr>
        <p:spPr>
          <a:xfrm>
            <a:off x="1328582" y="5950225"/>
            <a:ext cx="9534835" cy="598480"/>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Normative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(basic social conformity)</a:t>
            </a:r>
          </a:p>
        </p:txBody>
      </p:sp>
    </p:spTree>
    <p:extLst>
      <p:ext uri="{BB962C8B-B14F-4D97-AF65-F5344CB8AC3E}">
        <p14:creationId xmlns:p14="http://schemas.microsoft.com/office/powerpoint/2010/main" val="14895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76819" y="1200144"/>
            <a:ext cx="11815181" cy="1877346"/>
          </a:xfrm>
        </p:spPr>
        <p:txBody>
          <a:bodyPr>
            <a:normAutofit/>
          </a:bodyPr>
          <a:lstStyle/>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Valour Canada has almost 40 years of experience delivering military history education programs in museums and classrooms.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Educational documentaries  (190+ short videos)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Online military history library  (290+ youth-accessible articles)</a:t>
            </a:r>
          </a:p>
        </p:txBody>
      </p:sp>
      <p:pic>
        <p:nvPicPr>
          <p:cNvPr id="10" name="Picture 9">
            <a:extLst>
              <a:ext uri="{FF2B5EF4-FFF2-40B4-BE49-F238E27FC236}">
                <a16:creationId xmlns:a16="http://schemas.microsoft.com/office/drawing/2014/main" id="{306D7455-3733-441B-84CC-87A2DCE3BB37}"/>
              </a:ext>
            </a:extLst>
          </p:cNvPr>
          <p:cNvPicPr>
            <a:picLocks noChangeAspect="1"/>
          </p:cNvPicPr>
          <p:nvPr/>
        </p:nvPicPr>
        <p:blipFill rotWithShape="1">
          <a:blip r:embed="rId3"/>
          <a:srcRect l="1498" r="4347"/>
          <a:stretch/>
        </p:blipFill>
        <p:spPr>
          <a:xfrm>
            <a:off x="1064455" y="3144738"/>
            <a:ext cx="4061460" cy="1588624"/>
          </a:xfrm>
          <a:prstGeom prst="rect">
            <a:avLst/>
          </a:prstGeom>
          <a:ln w="19050">
            <a:solidFill>
              <a:srgbClr val="C20437"/>
            </a:solidFill>
          </a:ln>
        </p:spPr>
      </p:pic>
      <p:pic>
        <p:nvPicPr>
          <p:cNvPr id="11" name="Picture 10">
            <a:extLst>
              <a:ext uri="{FF2B5EF4-FFF2-40B4-BE49-F238E27FC236}">
                <a16:creationId xmlns:a16="http://schemas.microsoft.com/office/drawing/2014/main" id="{3434AF2E-1466-4543-9096-84CAE1695732}"/>
              </a:ext>
            </a:extLst>
          </p:cNvPr>
          <p:cNvPicPr>
            <a:picLocks noChangeAspect="1"/>
          </p:cNvPicPr>
          <p:nvPr/>
        </p:nvPicPr>
        <p:blipFill rotWithShape="1">
          <a:blip r:embed="rId4"/>
          <a:srcRect l="4908" t="-1" r="4196" b="5603"/>
          <a:stretch/>
        </p:blipFill>
        <p:spPr>
          <a:xfrm>
            <a:off x="1064455" y="4800610"/>
            <a:ext cx="4061460" cy="2009993"/>
          </a:xfrm>
          <a:prstGeom prst="rect">
            <a:avLst/>
          </a:prstGeom>
          <a:ln w="19050">
            <a:solidFill>
              <a:srgbClr val="C20437"/>
            </a:solidFill>
          </a:ln>
        </p:spPr>
      </p:pic>
      <p:pic>
        <p:nvPicPr>
          <p:cNvPr id="2" name="Content Placeholder 6">
            <a:extLst>
              <a:ext uri="{FF2B5EF4-FFF2-40B4-BE49-F238E27FC236}">
                <a16:creationId xmlns:a16="http://schemas.microsoft.com/office/drawing/2014/main" id="{BC6DDFF6-3864-4DED-B37E-E8AC711670E8}"/>
              </a:ext>
            </a:extLst>
          </p:cNvPr>
          <p:cNvPicPr>
            <a:picLocks noChangeAspect="1"/>
          </p:cNvPicPr>
          <p:nvPr/>
        </p:nvPicPr>
        <p:blipFill rotWithShape="1">
          <a:blip r:embed="rId5">
            <a:extLst>
              <a:ext uri="{28A0092B-C50C-407E-A947-70E740481C1C}">
                <a14:useLocalDpi xmlns:a14="http://schemas.microsoft.com/office/drawing/2010/main" val="0"/>
              </a:ext>
            </a:extLst>
          </a:blip>
          <a:srcRect r="23129"/>
          <a:stretch/>
        </p:blipFill>
        <p:spPr>
          <a:xfrm>
            <a:off x="5483744" y="3144738"/>
            <a:ext cx="5819292" cy="3667360"/>
          </a:xfrm>
          <a:prstGeom prst="rect">
            <a:avLst/>
          </a:prstGeom>
          <a:ln w="19050">
            <a:solidFill>
              <a:srgbClr val="C20437"/>
            </a:solidFill>
          </a:ln>
        </p:spPr>
      </p:pic>
      <p:pic>
        <p:nvPicPr>
          <p:cNvPr id="3" name="Picture 2">
            <a:extLst>
              <a:ext uri="{FF2B5EF4-FFF2-40B4-BE49-F238E27FC236}">
                <a16:creationId xmlns:a16="http://schemas.microsoft.com/office/drawing/2014/main" id="{920BE549-2974-9089-2D1E-72F9FCED9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4" name="Title 1">
            <a:extLst>
              <a:ext uri="{FF2B5EF4-FFF2-40B4-BE49-F238E27FC236}">
                <a16:creationId xmlns:a16="http://schemas.microsoft.com/office/drawing/2014/main" id="{1EF0AD3A-05D4-D58A-4626-C6E0FEE39A90}"/>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24879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Content Placeholder 2">
            <a:extLst>
              <a:ext uri="{FF2B5EF4-FFF2-40B4-BE49-F238E27FC236}">
                <a16:creationId xmlns:a16="http://schemas.microsoft.com/office/drawing/2014/main" id="{488DE677-C183-47C4-A1A5-CCA3FADBB02A}"/>
              </a:ext>
            </a:extLst>
          </p:cNvPr>
          <p:cNvSpPr txBox="1">
            <a:spLocks/>
          </p:cNvSpPr>
          <p:nvPr/>
        </p:nvSpPr>
        <p:spPr>
          <a:xfrm>
            <a:off x="539932" y="1387271"/>
            <a:ext cx="812509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Recent additions to the propaganda toolkit:</a:t>
            </a:r>
            <a:endParaRPr lang="en-CA" sz="3400" dirty="0">
              <a:solidFill>
                <a:schemeClr val="tx2"/>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77BB3459-28B1-46C2-8F67-2ACEB4404CE8}"/>
              </a:ext>
            </a:extLst>
          </p:cNvPr>
          <p:cNvSpPr txBox="1">
            <a:spLocks/>
          </p:cNvSpPr>
          <p:nvPr/>
        </p:nvSpPr>
        <p:spPr>
          <a:xfrm>
            <a:off x="885462" y="1943547"/>
            <a:ext cx="11090638" cy="488328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Advocacy journalism</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Likes &amp; Dislikes; The comment section</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Algorithms: Social media &amp; Big Tech  (</a:t>
            </a:r>
            <a:r>
              <a:rPr lang="en-CA" sz="32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Dopamine exploit</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Shadow-banning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Censorship</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Bots &amp; Sock Puppets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 (Artificial Intelligence)</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data . . . Used to keep your attention or sell you goods</a:t>
            </a:r>
          </a:p>
        </p:txBody>
      </p:sp>
      <p:sp>
        <p:nvSpPr>
          <p:cNvPr id="13" name="Title 1">
            <a:extLst>
              <a:ext uri="{FF2B5EF4-FFF2-40B4-BE49-F238E27FC236}">
                <a16:creationId xmlns:a16="http://schemas.microsoft.com/office/drawing/2014/main" id="{03C453BC-0485-4CF2-9614-EECFC46BAB90}"/>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C9E5417C-7CB6-5378-2B29-029D8033A22B}"/>
              </a:ext>
            </a:extLst>
          </p:cNvPr>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2:  </a:t>
            </a:r>
            <a:r>
              <a:rPr lang="en-CA" b="1" dirty="0">
                <a:solidFill>
                  <a:schemeClr val="tx1"/>
                </a:solidFill>
                <a:latin typeface="Calibri" panose="020F0502020204030204" pitchFamily="34" charset="0"/>
                <a:cs typeface="Calibri" panose="020F0502020204030204" pitchFamily="34" charset="0"/>
              </a:rPr>
              <a:t>Modern Digital Media</a:t>
            </a:r>
          </a:p>
        </p:txBody>
      </p:sp>
      <p:sp>
        <p:nvSpPr>
          <p:cNvPr id="2" name="Content Placeholder 2">
            <a:extLst>
              <a:ext uri="{FF2B5EF4-FFF2-40B4-BE49-F238E27FC236}">
                <a16:creationId xmlns:a16="http://schemas.microsoft.com/office/drawing/2014/main" id="{819A93CB-ABCC-3D8A-E68F-40F257EB3598}"/>
              </a:ext>
            </a:extLst>
          </p:cNvPr>
          <p:cNvSpPr txBox="1">
            <a:spLocks/>
          </p:cNvSpPr>
          <p:nvPr/>
        </p:nvSpPr>
        <p:spPr>
          <a:xfrm>
            <a:off x="7089412" y="4253948"/>
            <a:ext cx="4217126" cy="1216781"/>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(hacking brains)</a:t>
            </a:r>
          </a:p>
        </p:txBody>
      </p:sp>
    </p:spTree>
    <p:extLst>
      <p:ext uri="{BB962C8B-B14F-4D97-AF65-F5344CB8AC3E}">
        <p14:creationId xmlns:p14="http://schemas.microsoft.com/office/powerpoint/2010/main" val="5286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78764" y="3246655"/>
            <a:ext cx="11426555" cy="3411355"/>
          </a:xfrm>
        </p:spPr>
        <p:txBody>
          <a:bodyPr>
            <a:noAutofit/>
          </a:bodyPr>
          <a:lstStyle/>
          <a:p>
            <a:pPr>
              <a:spcBef>
                <a:spcPts val="0"/>
              </a:spcBef>
              <a:spcAft>
                <a:spcPts val="0"/>
              </a:spcAft>
              <a:buFontTx/>
              <a:buChar char="-"/>
            </a:pPr>
            <a:r>
              <a:rPr lang="en-CA" sz="3200" dirty="0">
                <a:latin typeface="Calibri" panose="020F0502020204030204" pitchFamily="34" charset="0"/>
                <a:cs typeface="Calibri" panose="020F0502020204030204" pitchFamily="34" charset="0"/>
              </a:rPr>
              <a:t>False flags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Operation Mockingbird</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Agitation and agitprop</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‘Nudge’ units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Psy-ops </a:t>
            </a:r>
            <a:r>
              <a:rPr lang="en-CA" sz="2800" dirty="0">
                <a:latin typeface="Calibri" panose="020F0502020204030204" pitchFamily="34" charset="0"/>
                <a:cs typeface="Calibri" panose="020F0502020204030204" pitchFamily="34" charset="0"/>
              </a:rPr>
              <a:t>(</a:t>
            </a:r>
            <a:r>
              <a:rPr lang="en-CA" sz="2600" dirty="0">
                <a:latin typeface="Calibri" panose="020F0502020204030204" pitchFamily="34" charset="0"/>
                <a:cs typeface="Calibri" panose="020F0502020204030204" pitchFamily="34" charset="0"/>
              </a:rPr>
              <a:t>psychological operations</a:t>
            </a:r>
            <a:r>
              <a:rPr lang="en-CA" sz="2800" dirty="0">
                <a:latin typeface="Calibri" panose="020F0502020204030204" pitchFamily="34" charset="0"/>
                <a:cs typeface="Calibri" panose="020F0502020204030204" pitchFamily="34" charset="0"/>
              </a:rPr>
              <a:t>)</a:t>
            </a:r>
            <a:r>
              <a:rPr lang="en-CA" sz="3200" dirty="0">
                <a:latin typeface="Calibri" panose="020F0502020204030204" pitchFamily="34" charset="0"/>
                <a:cs typeface="Calibri" panose="020F0502020204030204" pitchFamily="34" charset="0"/>
              </a:rPr>
              <a:t>,</a:t>
            </a:r>
          </a:p>
          <a:p>
            <a:pPr marL="36900" indent="0">
              <a:spcBef>
                <a:spcPts val="0"/>
              </a:spcBef>
              <a:spcAft>
                <a:spcPts val="0"/>
              </a:spcAft>
              <a:buNone/>
            </a:pPr>
            <a:r>
              <a:rPr lang="en-CA" sz="3200" dirty="0">
                <a:latin typeface="Calibri" panose="020F0502020204030204" pitchFamily="34" charset="0"/>
                <a:cs typeface="Calibri" panose="020F0502020204030204" pitchFamily="34" charset="0"/>
              </a:rPr>
              <a:t>	</a:t>
            </a:r>
            <a:r>
              <a:rPr lang="en-CA" sz="3000" dirty="0">
                <a:latin typeface="Calibri" panose="020F0502020204030204" pitchFamily="34" charset="0"/>
                <a:cs typeface="Calibri" panose="020F0502020204030204" pitchFamily="34" charset="0"/>
              </a:rPr>
              <a:t>e.g., CF 36 and 37 Cdn Bde Groups, US: INSCOM Cyber Brigade</a:t>
            </a:r>
            <a:endParaRPr lang="en-CA" sz="32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846423F-580E-42E3-9996-088548618DAE}"/>
              </a:ext>
            </a:extLst>
          </p:cNvPr>
          <p:cNvSpPr txBox="1">
            <a:spLocks/>
          </p:cNvSpPr>
          <p:nvPr/>
        </p:nvSpPr>
        <p:spPr>
          <a:xfrm>
            <a:off x="31172" y="1763658"/>
            <a:ext cx="11956869" cy="975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have had decades to perfect them and now they have the internet!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6594D9CE-A169-4B11-AC55-89934A679DB0}"/>
              </a:ext>
            </a:extLst>
          </p:cNvPr>
          <p:cNvSpPr txBox="1">
            <a:spLocks/>
          </p:cNvSpPr>
          <p:nvPr/>
        </p:nvSpPr>
        <p:spPr>
          <a:xfrm>
            <a:off x="-203958" y="1375705"/>
            <a:ext cx="12192000" cy="47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Governments, businesses, and military have always used traditional propaganda tools.</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5D8AE0D-1761-41FB-80B1-C6E99EFBDC56}"/>
              </a:ext>
            </a:extLst>
          </p:cNvPr>
          <p:cNvSpPr txBox="1">
            <a:spLocks/>
          </p:cNvSpPr>
          <p:nvPr/>
        </p:nvSpPr>
        <p:spPr>
          <a:xfrm>
            <a:off x="69207" y="2598388"/>
            <a:ext cx="540063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latin typeface="Calibri" panose="020F0502020204030204" pitchFamily="34" charset="0"/>
                <a:cs typeface="Calibri" panose="020F0502020204030204" pitchFamily="34" charset="0"/>
              </a:rPr>
              <a:t>Other things to be aware of:</a:t>
            </a:r>
            <a:endParaRPr lang="en-CA" sz="34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E96FA0-295B-4ADF-96EA-F3FADB58F475}"/>
              </a:ext>
            </a:extLst>
          </p:cNvPr>
          <p:cNvPicPr>
            <a:picLocks noChangeAspect="1"/>
          </p:cNvPicPr>
          <p:nvPr/>
        </p:nvPicPr>
        <p:blipFill rotWithShape="1">
          <a:blip r:embed="rId4">
            <a:extLst>
              <a:ext uri="{28A0092B-C50C-407E-A947-70E740481C1C}">
                <a14:useLocalDpi xmlns:a14="http://schemas.microsoft.com/office/drawing/2010/main" val="0"/>
              </a:ext>
            </a:extLst>
          </a:blip>
          <a:srcRect l="4656" r="176" b="9803"/>
          <a:stretch/>
        </p:blipFill>
        <p:spPr>
          <a:xfrm>
            <a:off x="5226015" y="2321970"/>
            <a:ext cx="6896778" cy="3411355"/>
          </a:xfrm>
          <a:prstGeom prst="rect">
            <a:avLst/>
          </a:prstGeom>
        </p:spPr>
      </p:pic>
      <p:sp>
        <p:nvSpPr>
          <p:cNvPr id="14" name="Title 1">
            <a:extLst>
              <a:ext uri="{FF2B5EF4-FFF2-40B4-BE49-F238E27FC236}">
                <a16:creationId xmlns:a16="http://schemas.microsoft.com/office/drawing/2014/main" id="{0687C106-D0AB-46D5-8C6D-A5142EEDDE55}"/>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54A5A126-FAC0-3095-9B6E-B4B4A8823326}"/>
              </a:ext>
            </a:extLst>
          </p:cNvPr>
          <p:cNvSpPr>
            <a:spLocks noGrp="1"/>
          </p:cNvSpPr>
          <p:nvPr>
            <p:ph type="title"/>
          </p:nvPr>
        </p:nvSpPr>
        <p:spPr>
          <a:xfrm>
            <a:off x="10390" y="683132"/>
            <a:ext cx="12181609"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3:  </a:t>
            </a:r>
            <a:r>
              <a:rPr lang="en-CA" b="1" dirty="0">
                <a:solidFill>
                  <a:schemeClr val="tx1"/>
                </a:solidFill>
                <a:latin typeface="Calibri" panose="020F0502020204030204" pitchFamily="34" charset="0"/>
                <a:cs typeface="Calibri" panose="020F0502020204030204" pitchFamily="34" charset="0"/>
              </a:rPr>
              <a:t>The Biggest Hitters</a:t>
            </a:r>
          </a:p>
        </p:txBody>
      </p:sp>
    </p:spTree>
    <p:extLst>
      <p:ext uri="{BB962C8B-B14F-4D97-AF65-F5344CB8AC3E}">
        <p14:creationId xmlns:p14="http://schemas.microsoft.com/office/powerpoint/2010/main" val="1984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3ED8-B30E-7A64-C9C6-2126A60BE8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B4B82B-FD31-E0C9-8961-DD3B651AA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4" name="Title 1">
            <a:extLst>
              <a:ext uri="{FF2B5EF4-FFF2-40B4-BE49-F238E27FC236}">
                <a16:creationId xmlns:a16="http://schemas.microsoft.com/office/drawing/2014/main" id="{CE6619E7-A8E9-8816-2EFB-618417445781}"/>
              </a:ext>
            </a:extLst>
          </p:cNvPr>
          <p:cNvSpPr txBox="1">
            <a:spLocks/>
          </p:cNvSpPr>
          <p:nvPr/>
        </p:nvSpPr>
        <p:spPr>
          <a:xfrm>
            <a:off x="10391" y="683132"/>
            <a:ext cx="12171218" cy="58584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Curricular Connections:</a:t>
            </a:r>
            <a:endParaRPr lang="en-CA" b="1" dirty="0">
              <a:solidFill>
                <a:schemeClr val="tx1"/>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3E9CF06D-9E18-671E-3B5C-BE32E88F8017}"/>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Specific Subject Areas</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(often ‘Media Literacy’)</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Social Studies 4-5, 7-9, 10, 20, 30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 5-6, 7-9,  10, 20, 30 </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Knowledge and Employability 10 &amp; 20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Sociology 20  &amp;  History 20</a:t>
            </a:r>
          </a:p>
          <a:p>
            <a:pPr marL="36900" indent="0">
              <a:spcBef>
                <a:spcPts val="0"/>
              </a:spcBef>
              <a:spcAft>
                <a:spcPts val="0"/>
              </a:spcAft>
              <a:buNone/>
            </a:pPr>
            <a:endPar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Dimensions of Thinking (Critical &amp; Historical)</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Communication (Visual &amp; Written)</a:t>
            </a:r>
          </a:p>
        </p:txBody>
      </p:sp>
    </p:spTree>
    <p:custDataLst>
      <p:tags r:id="rId1"/>
    </p:custDataLst>
    <p:extLst>
      <p:ext uri="{BB962C8B-B14F-4D97-AF65-F5344CB8AC3E}">
        <p14:creationId xmlns:p14="http://schemas.microsoft.com/office/powerpoint/2010/main" val="39474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56E4F-559E-9FD2-585D-2F58409CC3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855C40-283F-561D-D5D5-44D4EF758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0297FC27-BE7C-A403-54CB-5D2E8D148701}"/>
              </a:ext>
            </a:extLst>
          </p:cNvPr>
          <p:cNvSpPr txBox="1"/>
          <p:nvPr/>
        </p:nvSpPr>
        <p:spPr>
          <a:xfrm>
            <a:off x="3389464" y="0"/>
            <a:ext cx="5413072" cy="830997"/>
          </a:xfrm>
          <a:prstGeom prst="rect">
            <a:avLst/>
          </a:prstGeom>
          <a:noFill/>
        </p:spPr>
        <p:txBody>
          <a:bodyPr wrap="square" rtlCol="0">
            <a:spAutoFit/>
          </a:bodyPr>
          <a:lstStyle/>
          <a:p>
            <a:r>
              <a:rPr lang="en-US" sz="4800" dirty="0"/>
              <a:t>Resources: Imagery</a:t>
            </a:r>
            <a:endParaRPr lang="en-CA" sz="4800" dirty="0"/>
          </a:p>
        </p:txBody>
      </p:sp>
      <p:sp>
        <p:nvSpPr>
          <p:cNvPr id="16" name="Content Placeholder 2">
            <a:extLst>
              <a:ext uri="{FF2B5EF4-FFF2-40B4-BE49-F238E27FC236}">
                <a16:creationId xmlns:a16="http://schemas.microsoft.com/office/drawing/2014/main" id="{F5D5DB00-8F90-E1B9-9A70-A10F1482CAB9}"/>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A6D951E-4CB3-9F3C-E949-4520373FE063}"/>
              </a:ext>
            </a:extLst>
          </p:cNvPr>
          <p:cNvSpPr txBox="1"/>
          <p:nvPr/>
        </p:nvSpPr>
        <p:spPr>
          <a:xfrm>
            <a:off x="215900" y="816929"/>
            <a:ext cx="11976100" cy="6032421"/>
          </a:xfrm>
          <a:prstGeom prst="rect">
            <a:avLst/>
          </a:prstGeom>
          <a:noFill/>
        </p:spPr>
        <p:txBody>
          <a:bodyPr wrap="square">
            <a:spAutoFit/>
          </a:bodyPr>
          <a:lstStyle/>
          <a:p>
            <a:r>
              <a:rPr lang="en-US" sz="2000" b="1" dirty="0"/>
              <a:t>Canadian Primary Sources</a:t>
            </a:r>
            <a:r>
              <a:rPr lang="en-US" sz="2000" dirty="0"/>
              <a:t>:  FWW – SWW – Cold War and much more! Posters, cartoons, images, quotations, etc. (BC Social Studies Teachers) </a:t>
            </a:r>
            <a:r>
              <a:rPr lang="en-US" sz="2000" dirty="0">
                <a:hlinkClick r:id="rId5"/>
              </a:rPr>
              <a:t>http://canadianprimarysources.org/canadianPS.htm</a:t>
            </a:r>
            <a:r>
              <a:rPr lang="en-US" sz="2000" dirty="0"/>
              <a:t>  </a:t>
            </a:r>
            <a:r>
              <a:rPr lang="en-US" sz="2000" dirty="0">
                <a:sym typeface="Wingdings" panose="05000000000000000000" pitchFamily="2" charset="2"/>
              </a:rPr>
              <a:t> </a:t>
            </a:r>
            <a:r>
              <a:rPr lang="en-US" sz="2000" dirty="0"/>
              <a:t>This has an overwhelming amount of high-quality content!</a:t>
            </a:r>
          </a:p>
          <a:p>
            <a:endParaRPr lang="en-US" sz="1100" dirty="0"/>
          </a:p>
          <a:p>
            <a:r>
              <a:rPr lang="en-US" sz="2000" b="1" dirty="0"/>
              <a:t>McGill Digital Library</a:t>
            </a:r>
            <a:r>
              <a:rPr lang="en-US" sz="2000" dirty="0"/>
              <a:t>: FWW/SWW searchable. </a:t>
            </a:r>
            <a:r>
              <a:rPr lang="en-US" sz="2000" dirty="0">
                <a:hlinkClick r:id="rId6"/>
              </a:rPr>
              <a:t>https://digital.library.mcgill.ca/warposters/search/search.php</a:t>
            </a:r>
            <a:r>
              <a:rPr lang="en-US" sz="2000" dirty="0"/>
              <a:t>  </a:t>
            </a:r>
          </a:p>
          <a:p>
            <a:endParaRPr lang="en-US" sz="1100" dirty="0"/>
          </a:p>
          <a:p>
            <a:r>
              <a:rPr lang="en-US" sz="2000" b="1" dirty="0"/>
              <a:t>Canadian History Bits</a:t>
            </a:r>
            <a:r>
              <a:rPr lang="en-US" sz="2000" dirty="0"/>
              <a:t>:</a:t>
            </a:r>
          </a:p>
          <a:p>
            <a:r>
              <a:rPr lang="en-US" sz="2000" dirty="0"/>
              <a:t>WW1 Posters </a:t>
            </a:r>
            <a:r>
              <a:rPr lang="en-US" sz="2000" dirty="0">
                <a:hlinkClick r:id="rId7"/>
              </a:rPr>
              <a:t>https://cdnhistorybits.wordpress.com/2015/03/24/canadian-ww1-propaganda/</a:t>
            </a:r>
            <a:r>
              <a:rPr lang="en-US" sz="2000" dirty="0"/>
              <a:t>  </a:t>
            </a:r>
          </a:p>
          <a:p>
            <a:r>
              <a:rPr lang="en-US" sz="2000" dirty="0"/>
              <a:t>WW2 Posters </a:t>
            </a:r>
            <a:r>
              <a:rPr lang="en-US" sz="2000" dirty="0">
                <a:hlinkClick r:id="rId8"/>
              </a:rPr>
              <a:t>https://cdnhistorybits.wordpress.com/2015/03/31/canadian-ww2-propaganda/</a:t>
            </a:r>
            <a:r>
              <a:rPr lang="en-US" sz="2000" dirty="0"/>
              <a:t>  </a:t>
            </a:r>
          </a:p>
          <a:p>
            <a:endParaRPr lang="en-US" sz="1100" dirty="0"/>
          </a:p>
          <a:p>
            <a:r>
              <a:rPr lang="en-US" sz="2000" b="1" dirty="0"/>
              <a:t>Library and Archives Canada</a:t>
            </a:r>
            <a:r>
              <a:rPr lang="en-US" sz="2000" dirty="0"/>
              <a:t>: Search Results for “propaganda”.  </a:t>
            </a:r>
            <a:r>
              <a:rPr lang="en-US" sz="2000" dirty="0">
                <a:hlinkClick r:id="rId9"/>
              </a:rPr>
              <a:t>https://recherche-collection-search.bac-lac.gc.ca/eng/Home/Search?q=propaganda&amp;num=50&amp;start=0&amp;enviro=prod&amp;DataSource=Images</a:t>
            </a:r>
            <a:r>
              <a:rPr lang="en-US" sz="2000" dirty="0"/>
              <a:t>  </a:t>
            </a:r>
          </a:p>
          <a:p>
            <a:endParaRPr lang="en-US" sz="1100" dirty="0"/>
          </a:p>
          <a:p>
            <a:r>
              <a:rPr lang="en-US" sz="2000" b="1" dirty="0"/>
              <a:t>Archives Ontario</a:t>
            </a:r>
            <a:r>
              <a:rPr lang="en-US" sz="2000" dirty="0"/>
              <a:t>: A selection of posters from the FWW. </a:t>
            </a:r>
            <a:r>
              <a:rPr lang="en-US" sz="2000" dirty="0">
                <a:hlinkClick r:id="rId10"/>
              </a:rPr>
              <a:t>https://www.archives.gov.on.ca/en/explore/online/posters/index.aspx</a:t>
            </a:r>
            <a:r>
              <a:rPr lang="en-US" sz="2000" dirty="0"/>
              <a:t>  </a:t>
            </a:r>
          </a:p>
          <a:p>
            <a:endParaRPr lang="en-US" sz="1100" dirty="0"/>
          </a:p>
          <a:p>
            <a:r>
              <a:rPr lang="en-US" sz="2000" b="1" dirty="0"/>
              <a:t>Digital Archives Ontario</a:t>
            </a:r>
            <a:r>
              <a:rPr lang="en-US" sz="2000" dirty="0"/>
              <a:t>: A selection of posters from the SWW.  </a:t>
            </a:r>
            <a:r>
              <a:rPr lang="en-US" sz="2000" dirty="0">
                <a:hlinkClick r:id="rId11"/>
              </a:rPr>
              <a:t>https://digitalarchiveontario.ca/collections/objects/103</a:t>
            </a:r>
            <a:r>
              <a:rPr lang="en-US" sz="2000" dirty="0"/>
              <a:t>  </a:t>
            </a:r>
          </a:p>
          <a:p>
            <a:endParaRPr lang="en-US" sz="1100" dirty="0"/>
          </a:p>
          <a:p>
            <a:r>
              <a:rPr lang="en-US" sz="2000" b="1" dirty="0"/>
              <a:t>Canadian War Museum</a:t>
            </a:r>
            <a:r>
              <a:rPr lang="en-US" sz="2000" dirty="0"/>
              <a:t>: A digital exhibit with a limited selection of posters.</a:t>
            </a:r>
          </a:p>
          <a:p>
            <a:r>
              <a:rPr lang="en-US" sz="2000" dirty="0">
                <a:hlinkClick r:id="rId12"/>
              </a:rPr>
              <a:t>https://www.warmuseum.ca/cwm/exhibitions/propaganda/index_e.html</a:t>
            </a:r>
            <a:r>
              <a:rPr lang="en-US" sz="2000" dirty="0"/>
              <a:t>   </a:t>
            </a:r>
          </a:p>
        </p:txBody>
      </p:sp>
    </p:spTree>
    <p:custDataLst>
      <p:tags r:id="rId1"/>
    </p:custDataLst>
    <p:extLst>
      <p:ext uri="{BB962C8B-B14F-4D97-AF65-F5344CB8AC3E}">
        <p14:creationId xmlns:p14="http://schemas.microsoft.com/office/powerpoint/2010/main" val="24549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9B1A-12DC-4453-2DCF-ABA5AAF5FB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C5748C-A07C-4D5F-AE72-5A08B1D4E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9EF5DC4E-05A2-B9D5-7759-8EF09C48E66B}"/>
              </a:ext>
            </a:extLst>
          </p:cNvPr>
          <p:cNvSpPr txBox="1"/>
          <p:nvPr/>
        </p:nvSpPr>
        <p:spPr>
          <a:xfrm>
            <a:off x="3389464" y="0"/>
            <a:ext cx="7949096" cy="830997"/>
          </a:xfrm>
          <a:prstGeom prst="rect">
            <a:avLst/>
          </a:prstGeom>
          <a:noFill/>
        </p:spPr>
        <p:txBody>
          <a:bodyPr wrap="square" rtlCol="0">
            <a:spAutoFit/>
          </a:bodyPr>
          <a:lstStyle/>
          <a:p>
            <a:r>
              <a:rPr lang="en-US" sz="4800" dirty="0"/>
              <a:t>Resources: Additional Info</a:t>
            </a:r>
            <a:endParaRPr lang="en-CA" sz="4800" dirty="0"/>
          </a:p>
        </p:txBody>
      </p:sp>
      <p:sp>
        <p:nvSpPr>
          <p:cNvPr id="2" name="TextBox 1">
            <a:extLst>
              <a:ext uri="{FF2B5EF4-FFF2-40B4-BE49-F238E27FC236}">
                <a16:creationId xmlns:a16="http://schemas.microsoft.com/office/drawing/2014/main" id="{3DAA78ED-750D-B714-1A25-F0AEBF5ED728}"/>
              </a:ext>
            </a:extLst>
          </p:cNvPr>
          <p:cNvSpPr txBox="1"/>
          <p:nvPr/>
        </p:nvSpPr>
        <p:spPr>
          <a:xfrm>
            <a:off x="215900" y="816929"/>
            <a:ext cx="11287252" cy="4647426"/>
          </a:xfrm>
          <a:prstGeom prst="rect">
            <a:avLst/>
          </a:prstGeom>
          <a:noFill/>
        </p:spPr>
        <p:txBody>
          <a:bodyPr wrap="square">
            <a:spAutoFit/>
          </a:bodyPr>
          <a:lstStyle/>
          <a:p>
            <a:r>
              <a:rPr lang="en-US" sz="2000" b="1" dirty="0"/>
              <a:t>Propaganda Critic</a:t>
            </a:r>
            <a:r>
              <a:rPr lang="en-US" sz="2000" dirty="0"/>
              <a:t>:</a:t>
            </a:r>
          </a:p>
          <a:p>
            <a:r>
              <a:rPr lang="en-US" sz="2000" dirty="0">
                <a:hlinkClick r:id="rId5"/>
              </a:rPr>
              <a:t>https://propagandacritic.com/</a:t>
            </a:r>
            <a:r>
              <a:rPr lang="en-US" sz="2000" dirty="0"/>
              <a:t>  </a:t>
            </a:r>
          </a:p>
          <a:p>
            <a:endParaRPr lang="en-US" sz="2000" dirty="0"/>
          </a:p>
          <a:p>
            <a:r>
              <a:rPr lang="en-US" sz="2000" b="1" dirty="0"/>
              <a:t>Centre for Inquiry</a:t>
            </a:r>
            <a:r>
              <a:rPr lang="en-US" sz="2000" dirty="0"/>
              <a:t>: Critical Thinking Resources.</a:t>
            </a:r>
          </a:p>
          <a:p>
            <a:r>
              <a:rPr lang="en-US" sz="2000" dirty="0"/>
              <a:t> </a:t>
            </a:r>
            <a:r>
              <a:rPr lang="en-US" sz="2000" dirty="0">
                <a:hlinkClick r:id="rId6"/>
              </a:rPr>
              <a:t>https://centreforinquiry.ca/wiki/critical-thinking-resources/</a:t>
            </a:r>
            <a:r>
              <a:rPr lang="en-US" sz="2000" dirty="0"/>
              <a:t>  </a:t>
            </a:r>
          </a:p>
          <a:p>
            <a:endParaRPr lang="en-US" sz="2000" dirty="0"/>
          </a:p>
          <a:p>
            <a:r>
              <a:rPr lang="en-US" sz="2000" b="1" dirty="0"/>
              <a:t>Southern Methodist University </a:t>
            </a:r>
            <a:r>
              <a:rPr lang="en-US" sz="2000" dirty="0"/>
              <a:t>(TX): A thorough list of propaganda devices. </a:t>
            </a:r>
            <a:r>
              <a:rPr lang="en-US" sz="2000" dirty="0">
                <a:hlinkClick r:id="rId7"/>
              </a:rPr>
              <a:t>https://www.physics.smu.edu/pseudo/Propaganda/alldevices.html</a:t>
            </a:r>
            <a:r>
              <a:rPr lang="en-US" sz="2000" dirty="0"/>
              <a:t> </a:t>
            </a:r>
          </a:p>
          <a:p>
            <a:endParaRPr lang="en-US" sz="2000" dirty="0"/>
          </a:p>
          <a:p>
            <a:endParaRPr lang="en-US" sz="2000" dirty="0"/>
          </a:p>
          <a:p>
            <a:endParaRPr lang="en-US" sz="2000" dirty="0"/>
          </a:p>
          <a:p>
            <a:r>
              <a:rPr lang="en-US" sz="2800" dirty="0"/>
              <a:t>	Note: Following the Questions &amp; Discussion slide, there are an 						additional 4 slides with sources and references.</a:t>
            </a:r>
          </a:p>
          <a:p>
            <a:endParaRPr lang="en-US" sz="2000" dirty="0"/>
          </a:p>
        </p:txBody>
      </p:sp>
    </p:spTree>
    <p:custDataLst>
      <p:tags r:id="rId1"/>
    </p:custDataLst>
    <p:extLst>
      <p:ext uri="{BB962C8B-B14F-4D97-AF65-F5344CB8AC3E}">
        <p14:creationId xmlns:p14="http://schemas.microsoft.com/office/powerpoint/2010/main" val="24872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5867-E01F-84C0-16E0-904EFC7B0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37D78-A506-94F7-0A7F-E2ED1F5071DC}"/>
              </a:ext>
            </a:extLst>
          </p:cNvPr>
          <p:cNvSpPr txBox="1">
            <a:spLocks/>
          </p:cNvSpPr>
          <p:nvPr/>
        </p:nvSpPr>
        <p:spPr>
          <a:xfrm>
            <a:off x="0" y="1591534"/>
            <a:ext cx="12192000" cy="4496025"/>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Questions</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and/or</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Comments?</a:t>
            </a:r>
          </a:p>
          <a:p>
            <a:endPar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Followed by a 10-minute break - </a:t>
            </a:r>
            <a:endParaRPr lang="en-CA"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F58F8AB-9549-664B-857E-EC4167C36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Tree>
    <p:extLst>
      <p:ext uri="{BB962C8B-B14F-4D97-AF65-F5344CB8AC3E}">
        <p14:creationId xmlns:p14="http://schemas.microsoft.com/office/powerpoint/2010/main" val="25207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7106A-7980-1EFD-C7FF-11EB5075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28535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755422"/>
          </a:xfrm>
          <a:prstGeom prst="rect">
            <a:avLst/>
          </a:prstGeom>
          <a:noFill/>
        </p:spPr>
        <p:txBody>
          <a:bodyPr wrap="square" rtlCol="0">
            <a:spAutoFit/>
          </a:bodyPr>
          <a:lstStyle/>
          <a:p>
            <a:pPr indent="-457200"/>
            <a:r>
              <a:rPr lang="en-CA" sz="1600" dirty="0">
                <a:effectLst/>
                <a:ea typeface="Times New Roman" panose="02020603050405020304" pitchFamily="18" charset="0"/>
              </a:rPr>
              <a:t>“Agitprop | Soviet History.”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11 July 2002, www.britannica.com/topic/agitprop.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Anastaplo, George. “Censorship.”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26 Oct. 2018, www.britannica.com/topic/censorship.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Army, UK. “77th Brigade.” </a:t>
            </a:r>
            <a:r>
              <a:rPr lang="en-CA" sz="1600" i="1" dirty="0">
                <a:effectLst/>
                <a:ea typeface="Times New Roman" panose="02020603050405020304" pitchFamily="18" charset="0"/>
              </a:rPr>
              <a:t>Www.army.mod.uk</a:t>
            </a:r>
            <a:r>
              <a:rPr lang="en-CA" sz="1600" dirty="0">
                <a:effectLst/>
                <a:ea typeface="Times New Roman" panose="02020603050405020304" pitchFamily="18" charset="0"/>
              </a:rPr>
              <a:t>, 2020, www.army.mod.uk/who-we-are/formations-divisions-brigades/6th-united-kingdom-division/77-brigade.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Asmolov, Gregory. “The Effects of Participatory Propaganda: From Socialization to Internalization of Conflicts.” </a:t>
            </a:r>
            <a:r>
              <a:rPr lang="en-CA" sz="1600" i="1" dirty="0">
                <a:effectLst/>
                <a:ea typeface="Times New Roman" panose="02020603050405020304" pitchFamily="18" charset="0"/>
              </a:rPr>
              <a:t>Journal of Design and Science, (6)</a:t>
            </a:r>
            <a:r>
              <a:rPr lang="en-CA" sz="1600" dirty="0">
                <a:effectLst/>
                <a:ea typeface="Times New Roman" panose="02020603050405020304" pitchFamily="18" charset="0"/>
              </a:rPr>
              <a:t>, 7 Aug. 2019, jods.mitpress.mit.edu/pub/jyzg7j6x/release/2.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Bicheno, Scott. “Massive Twitter Hack Reveals Evidence of Shadow Banning Tools.” </a:t>
            </a:r>
            <a:r>
              <a:rPr lang="en-CA" sz="1600" i="1" dirty="0">
                <a:effectLst/>
                <a:ea typeface="Times New Roman" panose="02020603050405020304" pitchFamily="18" charset="0"/>
              </a:rPr>
              <a:t>Telecoms.com</a:t>
            </a:r>
            <a:r>
              <a:rPr lang="en-CA" sz="1600" dirty="0">
                <a:effectLst/>
                <a:ea typeface="Times New Roman" panose="02020603050405020304" pitchFamily="18" charset="0"/>
              </a:rPr>
              <a:t>, 16 July 2020, telecoms.com/505597/massive-twitter-hack-reveals-evidence-of-shadow-banning-tools/.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Bruce Lannes Smith. “Propaganda | Definition, History, Techniques, Examples, &amp; Facts.”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22 Jan. 2019, www.britannica.com/topic/propaganda.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Cadeau, C. “All about Canadian History.” </a:t>
            </a:r>
            <a:r>
              <a:rPr lang="en-CA" sz="1600" i="1" dirty="0">
                <a:effectLst/>
                <a:ea typeface="Times New Roman" panose="02020603050405020304" pitchFamily="18" charset="0"/>
              </a:rPr>
              <a:t>All about Canadian History</a:t>
            </a:r>
            <a:r>
              <a:rPr lang="en-CA" sz="1600" dirty="0">
                <a:effectLst/>
                <a:ea typeface="Times New Roman" panose="02020603050405020304" pitchFamily="18" charset="0"/>
              </a:rPr>
              <a:t>, 2018, cdnhistorybits.wordpress.com/.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Cambridge Dictionary. “PROPAGANDA | Meaning in the Cambridge English Dictionary.” </a:t>
            </a:r>
            <a:r>
              <a:rPr lang="en-CA" sz="1600" i="1" dirty="0">
                <a:effectLst/>
                <a:ea typeface="Times New Roman" panose="02020603050405020304" pitchFamily="18" charset="0"/>
              </a:rPr>
              <a:t>Cambridge.org</a:t>
            </a:r>
            <a:r>
              <a:rPr lang="en-CA" sz="1600" dirty="0">
                <a:effectLst/>
                <a:ea typeface="Times New Roman" panose="02020603050405020304" pitchFamily="18" charset="0"/>
              </a:rPr>
              <a:t>, 2019, dictionary.cambridge.org/dictionary/english/propaganda.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Carlin, George. “George Carlin on Veteran PTSD.” </a:t>
            </a:r>
            <a:r>
              <a:rPr lang="en-CA" sz="1600" i="1" dirty="0">
                <a:effectLst/>
                <a:ea typeface="Times New Roman" panose="02020603050405020304" pitchFamily="18" charset="0"/>
              </a:rPr>
              <a:t>Www.youtube.com</a:t>
            </a:r>
            <a:r>
              <a:rPr lang="en-CA" sz="1600" dirty="0">
                <a:effectLst/>
                <a:ea typeface="Times New Roman" panose="02020603050405020304" pitchFamily="18" charset="0"/>
              </a:rPr>
              <a:t>, HBO, 2005, www.youtube.com/watch?v=98R2NCNUOhE. Accessed 15 June 2021.</a:t>
            </a:r>
          </a:p>
        </p:txBody>
      </p:sp>
    </p:spTree>
    <p:extLst>
      <p:ext uri="{BB962C8B-B14F-4D97-AF65-F5344CB8AC3E}">
        <p14:creationId xmlns:p14="http://schemas.microsoft.com/office/powerpoint/2010/main" val="24568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016758"/>
          </a:xfrm>
          <a:prstGeom prst="rect">
            <a:avLst/>
          </a:prstGeom>
          <a:noFill/>
        </p:spPr>
        <p:txBody>
          <a:bodyPr wrap="square" rtlCol="0">
            <a:spAutoFit/>
          </a:bodyPr>
          <a:lstStyle/>
          <a:p>
            <a:pPr indent="-457200"/>
            <a:r>
              <a:rPr lang="en-CA" sz="1600" dirty="0">
                <a:effectLst/>
                <a:ea typeface="Times New Roman" panose="02020603050405020304" pitchFamily="18" charset="0"/>
              </a:rPr>
              <a:t>Casey, Ralph D. “EM 2: What Is Propaganda? (1944).” </a:t>
            </a:r>
            <a:r>
              <a:rPr lang="en-CA" sz="1600" i="1" dirty="0">
                <a:effectLst/>
                <a:ea typeface="Times New Roman" panose="02020603050405020304" pitchFamily="18" charset="0"/>
              </a:rPr>
              <a:t>Historians.org</a:t>
            </a:r>
            <a:r>
              <a:rPr lang="en-CA" sz="1600" dirty="0">
                <a:effectLst/>
                <a:ea typeface="Times New Roman" panose="02020603050405020304" pitchFamily="18" charset="0"/>
              </a:rPr>
              <a:t>, American Historical Association, 1944, www.historians.org/about-aha-and-membership/aha-history-and-archives/gi-roundtable-series/pamphlets/em-2-what-is-propaganda-(1944).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“Definition of False Flag | Dictionary.com.” </a:t>
            </a:r>
            <a:r>
              <a:rPr lang="en-CA" sz="1600" i="1" dirty="0">
                <a:effectLst/>
                <a:ea typeface="Times New Roman" panose="02020603050405020304" pitchFamily="18" charset="0"/>
              </a:rPr>
              <a:t>Www.dictionary.com</a:t>
            </a:r>
            <a:r>
              <a:rPr lang="en-CA" sz="1600" dirty="0">
                <a:effectLst/>
                <a:ea typeface="Times New Roman" panose="02020603050405020304" pitchFamily="18" charset="0"/>
              </a:rPr>
              <a:t>, www.dictionary.com/browse/false-flag.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Delwiche, Aaron, and Mary Margaret Herring. “Propaganda Analysis — Home Page — Propaganda Critic.” </a:t>
            </a:r>
            <a:r>
              <a:rPr lang="en-CA" sz="1600" i="1" dirty="0">
                <a:effectLst/>
                <a:ea typeface="Times New Roman" panose="02020603050405020304" pitchFamily="18" charset="0"/>
              </a:rPr>
              <a:t>Propaganda Critic</a:t>
            </a:r>
            <a:r>
              <a:rPr lang="en-CA" sz="1600" dirty="0">
                <a:effectLst/>
                <a:ea typeface="Times New Roman" panose="02020603050405020304" pitchFamily="18" charset="0"/>
              </a:rPr>
              <a:t>, 2018, propagandacritic.com/.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Government of Canada. “Homepage | Impact Canada.” </a:t>
            </a:r>
            <a:r>
              <a:rPr lang="en-CA" sz="1600" i="1" dirty="0">
                <a:effectLst/>
                <a:ea typeface="Times New Roman" panose="02020603050405020304" pitchFamily="18" charset="0"/>
              </a:rPr>
              <a:t>Impact.canada.ca</a:t>
            </a:r>
            <a:r>
              <a:rPr lang="en-CA" sz="1600" dirty="0">
                <a:effectLst/>
                <a:ea typeface="Times New Roman" panose="02020603050405020304" pitchFamily="18" charset="0"/>
              </a:rPr>
              <a:t>, impact.canada.ca/en/.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Grind, Kirsten, et al. “How Google Interferes with Its Search Algorithms and Changes Your Results.” </a:t>
            </a:r>
            <a:r>
              <a:rPr lang="en-CA" sz="1600" i="1" dirty="0">
                <a:effectLst/>
                <a:ea typeface="Times New Roman" panose="02020603050405020304" pitchFamily="18" charset="0"/>
              </a:rPr>
              <a:t>WSJ</a:t>
            </a:r>
            <a:r>
              <a:rPr lang="en-CA" sz="1600" dirty="0">
                <a:effectLst/>
                <a:ea typeface="Times New Roman" panose="02020603050405020304" pitchFamily="18" charset="0"/>
              </a:rPr>
              <a:t>, Wall Street Journal, 15 Nov. 2019, www.wsj.com/articles/how-google-interferes-with-its-search-algorithms-and-changes-your-results-11573823753.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Guay, Jennifer. “The 10 Governments Leading in Behavioural Science.” </a:t>
            </a:r>
            <a:r>
              <a:rPr lang="en-CA" sz="1600" i="1" dirty="0">
                <a:effectLst/>
                <a:ea typeface="Times New Roman" panose="02020603050405020304" pitchFamily="18" charset="0"/>
              </a:rPr>
              <a:t>Apolitical</a:t>
            </a:r>
            <a:r>
              <a:rPr lang="en-CA" sz="1600" dirty="0">
                <a:effectLst/>
                <a:ea typeface="Times New Roman" panose="02020603050405020304" pitchFamily="18" charset="0"/>
              </a:rPr>
              <a:t>, 1 Mar. 2019, apolitical.co/solution-articles/en/these-10-governments-are-leading-the-world-in-behavioural-science.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Hub, Innovation. “About Us.” </a:t>
            </a:r>
            <a:r>
              <a:rPr lang="en-CA" sz="1600" i="1" dirty="0">
                <a:effectLst/>
                <a:ea typeface="Times New Roman" panose="02020603050405020304" pitchFamily="18" charset="0"/>
              </a:rPr>
              <a:t>Www.canada.ca</a:t>
            </a:r>
            <a:r>
              <a:rPr lang="en-CA" sz="1600" dirty="0">
                <a:effectLst/>
                <a:ea typeface="Times New Roman" panose="02020603050405020304" pitchFamily="18" charset="0"/>
              </a:rPr>
              <a:t>, 26 June 2017, www.canada.ca/en/innovation-hub/services/about-us.html. Accessed 10 Aug. 2021.</a:t>
            </a:r>
          </a:p>
        </p:txBody>
      </p:sp>
      <p:pic>
        <p:nvPicPr>
          <p:cNvPr id="6" name="Picture 5">
            <a:extLst>
              <a:ext uri="{FF2B5EF4-FFF2-40B4-BE49-F238E27FC236}">
                <a16:creationId xmlns:a16="http://schemas.microsoft.com/office/drawing/2014/main" id="{43A1B1E6-2AA2-406B-A799-3958BB228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426670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262979"/>
          </a:xfrm>
          <a:prstGeom prst="rect">
            <a:avLst/>
          </a:prstGeom>
          <a:noFill/>
        </p:spPr>
        <p:txBody>
          <a:bodyPr wrap="square" rtlCol="0">
            <a:spAutoFit/>
          </a:bodyPr>
          <a:lstStyle/>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Marwick, Alice, and Rebecca Lewis. </a:t>
            </a:r>
            <a:r>
              <a:rPr lang="en-CA" sz="1600" i="1" dirty="0">
                <a:effectLst/>
                <a:ea typeface="Times New Roman" panose="02020603050405020304" pitchFamily="18" charset="0"/>
              </a:rPr>
              <a:t>Media Manipulation and Disinformation Online</a:t>
            </a:r>
            <a:r>
              <a:rPr lang="en-CA" sz="1600" dirty="0">
                <a:effectLst/>
                <a:ea typeface="Times New Roman" panose="02020603050405020304" pitchFamily="18" charset="0"/>
              </a:rPr>
              <a:t>,</a:t>
            </a:r>
            <a:r>
              <a:rPr lang="en-CA" sz="1600" dirty="0">
                <a:effectLst/>
                <a:ea typeface="Calibri" panose="020F0502020204030204" pitchFamily="34" charset="0"/>
                <a:cs typeface="Times New Roman" panose="02020603050405020304" pitchFamily="18" charset="0"/>
              </a:rPr>
              <a:t> </a:t>
            </a:r>
            <a:r>
              <a:rPr lang="en-CA" sz="1600" dirty="0">
                <a:effectLst/>
                <a:ea typeface="Times New Roman" panose="02020603050405020304" pitchFamily="18" charset="0"/>
              </a:rPr>
              <a:t>15 May 2017, https://datasociety.net/library/media-manipulation-and-disinfo-online/.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Matthews, Jeanna. “How Fake Accounts Constantly Manipulate What You See on Social Media – and What You Can Do about It.” </a:t>
            </a:r>
            <a:r>
              <a:rPr lang="en-CA" sz="1600" i="1" dirty="0">
                <a:effectLst/>
                <a:ea typeface="Times New Roman" panose="02020603050405020304" pitchFamily="18" charset="0"/>
              </a:rPr>
              <a:t>The Conversation</a:t>
            </a:r>
            <a:r>
              <a:rPr lang="en-CA" sz="1600" dirty="0">
                <a:effectLst/>
                <a:ea typeface="Times New Roman" panose="02020603050405020304" pitchFamily="18" charset="0"/>
              </a:rPr>
              <a:t>, 24 June 2020, theconversation.com/how-fake-accounts-constantly-manipulate-what-you-see-on-social-media-and-what-you-can-do-about-it-139610.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Outhit, Jeff. “June 28, 1916: Exactly 346 People Voted for Berlin to Be Renamed Kitchener.” </a:t>
            </a:r>
            <a:r>
              <a:rPr lang="en-CA" sz="1600" i="1" dirty="0">
                <a:effectLst/>
                <a:ea typeface="Times New Roman" panose="02020603050405020304" pitchFamily="18" charset="0"/>
              </a:rPr>
              <a:t>Therecord.com</a:t>
            </a:r>
            <a:r>
              <a:rPr lang="en-CA" sz="1600" dirty="0">
                <a:effectLst/>
                <a:ea typeface="Times New Roman" panose="02020603050405020304" pitchFamily="18" charset="0"/>
              </a:rPr>
              <a:t>, 27 June 2016, www.therecord.com/news/waterloo-region/2016/06/27/june-28-1916-exactly-346-people-voted-for-berlin-to-be-renamed-kitchener.html.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Perry, B.P. “The Truth about ‘False Flags’ from Nazi Germany, to the Vietnam War.” </a:t>
            </a:r>
            <a:r>
              <a:rPr lang="en-CA" sz="1600" i="1" dirty="0">
                <a:effectLst/>
                <a:ea typeface="Times New Roman" panose="02020603050405020304" pitchFamily="18" charset="0"/>
              </a:rPr>
              <a:t>Sky History TV Channel</a:t>
            </a:r>
            <a:r>
              <a:rPr lang="en-CA" sz="1600" dirty="0">
                <a:effectLst/>
                <a:ea typeface="Times New Roman" panose="02020603050405020304" pitchFamily="18" charset="0"/>
              </a:rPr>
              <a:t>, www.history.co.uk/article/the-truth-about-false-flags-from-nazi-germany-to-the-vietnam-war. Accessed 10 Aug. 2021.</a:t>
            </a:r>
          </a:p>
        </p:txBody>
      </p:sp>
      <p:pic>
        <p:nvPicPr>
          <p:cNvPr id="6" name="Picture 5">
            <a:extLst>
              <a:ext uri="{FF2B5EF4-FFF2-40B4-BE49-F238E27FC236}">
                <a16:creationId xmlns:a16="http://schemas.microsoft.com/office/drawing/2014/main" id="{4879E5C4-63FF-415B-932B-DB8EB60FB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30738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3" name="Content Placeholder 2">
            <a:extLst>
              <a:ext uri="{FF2B5EF4-FFF2-40B4-BE49-F238E27FC236}">
                <a16:creationId xmlns:a16="http://schemas.microsoft.com/office/drawing/2014/main" id="{369CBDAC-5E61-4294-83AA-5DF3FCCF25A3}"/>
              </a:ext>
            </a:extLst>
          </p:cNvPr>
          <p:cNvSpPr>
            <a:spLocks noGrp="1"/>
          </p:cNvSpPr>
          <p:nvPr>
            <p:ph idx="1"/>
          </p:nvPr>
        </p:nvSpPr>
        <p:spPr>
          <a:xfrm>
            <a:off x="398585" y="1126588"/>
            <a:ext cx="6686428" cy="5731411"/>
          </a:xfrm>
        </p:spPr>
        <p:txBody>
          <a:bodyPr>
            <a:noAutofit/>
          </a:bodyPr>
          <a:lstStyle/>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Juno Beach VR</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Plus 10 other virtual tours</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4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History and Heritage Scholarship</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Annual; Contest ends in mid-June: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$2,000 1</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st</a:t>
            </a:r>
            <a:r>
              <a:rPr lang="en-CA" sz="2800" dirty="0">
                <a:effectLst/>
                <a:latin typeface="Calibri" panose="020F0502020204030204" pitchFamily="34" charset="0"/>
                <a:ea typeface="Calibri" panose="020F0502020204030204" pitchFamily="34" charset="0"/>
                <a:cs typeface="Calibri" panose="020F0502020204030204" pitchFamily="34" charset="0"/>
              </a:rPr>
              <a:t> place,  $500 2</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nd</a:t>
            </a:r>
            <a:r>
              <a:rPr lang="en-CA" sz="2800" dirty="0">
                <a:effectLst/>
                <a:latin typeface="Calibri" panose="020F0502020204030204" pitchFamily="34" charset="0"/>
                <a:ea typeface="Calibri" panose="020F0502020204030204" pitchFamily="34" charset="0"/>
                <a:cs typeface="Calibri" panose="020F0502020204030204" pitchFamily="34" charset="0"/>
              </a:rPr>
              <a:t> place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Task: Create a 4 - 6 minute YouTube video</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Girl Guides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Canadian Women of Valour Program</a:t>
            </a:r>
          </a:p>
          <a:p>
            <a:pPr marL="0" indent="0">
              <a:spcBef>
                <a:spcPts val="0"/>
              </a:spcBef>
              <a:spcAft>
                <a:spcPts val="0"/>
              </a:spcAft>
              <a:buNone/>
            </a:pPr>
            <a:endParaRPr lang="en-CA" sz="600" u="sng"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Speaker Series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2025 highlight: Historian Tim Cook</a:t>
            </a:r>
          </a:p>
          <a:p>
            <a:pPr marL="0" indent="0">
              <a:spcBef>
                <a:spcPts val="0"/>
              </a:spcBef>
              <a:spcAft>
                <a:spcPts val="0"/>
              </a:spcAft>
              <a:buNone/>
            </a:pP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hlinkClick r:id="rId4"/>
              </a:rPr>
              <a:t>www.ValourCanada.ca/Education</a:t>
            </a:r>
            <a:r>
              <a:rPr lang="en-CA" sz="28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8" name="Picture 7" descr="Past VCHHS winner Iqra Jamil with VC President, JQ Adams.">
            <a:extLst>
              <a:ext uri="{FF2B5EF4-FFF2-40B4-BE49-F238E27FC236}">
                <a16:creationId xmlns:a16="http://schemas.microsoft.com/office/drawing/2014/main" id="{32A7FB45-8C87-EC74-0E7A-37F37B3963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 r="4213" b="6842"/>
          <a:stretch/>
        </p:blipFill>
        <p:spPr>
          <a:xfrm rot="5400000">
            <a:off x="6241628" y="965051"/>
            <a:ext cx="6614667" cy="4927897"/>
          </a:xfrm>
          <a:prstGeom prst="rect">
            <a:avLst/>
          </a:prstGeom>
          <a:ln w="19050">
            <a:solidFill>
              <a:srgbClr val="C20437"/>
            </a:solidFill>
          </a:ln>
        </p:spPr>
      </p:pic>
      <p:sp>
        <p:nvSpPr>
          <p:cNvPr id="5" name="Title 1">
            <a:extLst>
              <a:ext uri="{FF2B5EF4-FFF2-40B4-BE49-F238E27FC236}">
                <a16:creationId xmlns:a16="http://schemas.microsoft.com/office/drawing/2014/main" id="{D5964A9F-64A0-C1ED-06E0-7B84ED8969BB}"/>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 (cont’d)</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386624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509200"/>
          </a:xfrm>
          <a:prstGeom prst="rect">
            <a:avLst/>
          </a:prstGeom>
          <a:noFill/>
        </p:spPr>
        <p:txBody>
          <a:bodyPr wrap="square" rtlCol="0">
            <a:spAutoFit/>
          </a:bodyPr>
          <a:lstStyle/>
          <a:p>
            <a:pPr indent="-457200"/>
            <a:r>
              <a:rPr lang="en-CA" sz="1600" dirty="0">
                <a:effectLst/>
                <a:ea typeface="Times New Roman" panose="02020603050405020304" pitchFamily="18" charset="0"/>
              </a:rPr>
              <a:t>Roozenbeek, Jon, et al. “Susceptibility to Misinformation about COVID-19 around the World.” </a:t>
            </a:r>
            <a:r>
              <a:rPr lang="en-CA" sz="1600" i="1" dirty="0">
                <a:effectLst/>
                <a:ea typeface="Times New Roman" panose="02020603050405020304" pitchFamily="18" charset="0"/>
              </a:rPr>
              <a:t>Royal Society Open Science</a:t>
            </a:r>
            <a:r>
              <a:rPr lang="en-CA" sz="1600" dirty="0">
                <a:effectLst/>
                <a:ea typeface="Times New Roman" panose="02020603050405020304" pitchFamily="18" charset="0"/>
              </a:rPr>
              <a:t>, vol. 7, no. 10, Oct. 2020, p. 201199, 10.1098/rsos.201199.</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Ryan, Haley. “Nova Scotia Army Reserves behind Fake Letter of Released Wolf Pack.” </a:t>
            </a:r>
            <a:r>
              <a:rPr lang="en-CA" sz="1600" i="1" dirty="0">
                <a:effectLst/>
                <a:ea typeface="Times New Roman" panose="02020603050405020304" pitchFamily="18" charset="0"/>
              </a:rPr>
              <a:t>CBC.ca</a:t>
            </a:r>
            <a:r>
              <a:rPr lang="en-CA" sz="1600" dirty="0">
                <a:effectLst/>
                <a:ea typeface="Times New Roman" panose="02020603050405020304" pitchFamily="18" charset="0"/>
              </a:rPr>
              <a:t>, 12 Oct. 2020, www.cbc.ca/news/canada/nova-scotia/nova-scotia-army-reserves-behind-fake-letter-of-loose-wolf-pack-1.5759266.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Shpancer, Noam. “The Con of Propaganda.” </a:t>
            </a:r>
            <a:r>
              <a:rPr lang="en-CA" sz="1600" i="1" dirty="0">
                <a:effectLst/>
                <a:ea typeface="Times New Roman" panose="02020603050405020304" pitchFamily="18" charset="0"/>
              </a:rPr>
              <a:t>Psychology Today</a:t>
            </a:r>
            <a:r>
              <a:rPr lang="en-CA" sz="1600" dirty="0">
                <a:effectLst/>
                <a:ea typeface="Times New Roman" panose="02020603050405020304" pitchFamily="18" charset="0"/>
              </a:rPr>
              <a:t>, 15 Feb. 2017, www.psychologytoday.com/ca/blog/insight-therapy/201702/the-con-propaganda.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Stanton, Gregory H. “The Eight Stages of Genocide.” </a:t>
            </a:r>
            <a:r>
              <a:rPr lang="en-CA" sz="1600" i="1" dirty="0">
                <a:effectLst/>
                <a:ea typeface="Times New Roman" panose="02020603050405020304" pitchFamily="18" charset="0"/>
              </a:rPr>
              <a:t>Www.keene.edu</a:t>
            </a:r>
            <a:r>
              <a:rPr lang="en-CA" sz="1600" dirty="0">
                <a:effectLst/>
                <a:ea typeface="Times New Roman" panose="02020603050405020304" pitchFamily="18" charset="0"/>
              </a:rPr>
              <a:t>, 17 Oct. 2013, www.keene.edu/academics/ah/cchgs/resources/educational-handouts/the-eight-stages-of-genocide/.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U.S. Government Printing Office. </a:t>
            </a:r>
            <a:r>
              <a:rPr lang="en-CA" sz="1600" i="1" dirty="0">
                <a:effectLst/>
                <a:ea typeface="Times New Roman" panose="02020603050405020304" pitchFamily="18" charset="0"/>
              </a:rPr>
              <a:t>SELECT COMMITTEE on INTELLIGENCE of the UNITED STATES SENATE ONE HUNDRED FOURTH CONGRESS SECOND SESSION on CIA’S USE of JOURNALISTS and CLERGY Printed for the Use of the Select Committee on Intelligence</a:t>
            </a:r>
            <a:r>
              <a:rPr lang="en-CA" sz="1600" dirty="0">
                <a:effectLst/>
                <a:ea typeface="Times New Roman" panose="02020603050405020304" pitchFamily="18" charset="0"/>
              </a:rPr>
              <a:t>, 1996.</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Unknown. “Public Relations and Propaganda Techniques | GWU PR Online.” </a:t>
            </a:r>
            <a:r>
              <a:rPr lang="en-CA" sz="1600" i="1" dirty="0">
                <a:effectLst/>
                <a:ea typeface="Times New Roman" panose="02020603050405020304" pitchFamily="18" charset="0"/>
              </a:rPr>
              <a:t>The George Washington University Online Degrees</a:t>
            </a:r>
            <a:r>
              <a:rPr lang="en-CA" sz="1600" dirty="0">
                <a:effectLst/>
                <a:ea typeface="Times New Roman" panose="02020603050405020304" pitchFamily="18" charset="0"/>
              </a:rPr>
              <a:t>, 6 Dec. 2017, gspm.online.gwu.edu/blog/public-relations-and-propaganda-techniques/.</a:t>
            </a:r>
          </a:p>
          <a:p>
            <a:pPr indent="-457200"/>
            <a:r>
              <a:rPr lang="en-CA" sz="1600" dirty="0">
                <a:effectLst/>
                <a:ea typeface="Times New Roman" panose="02020603050405020304" pitchFamily="18" charset="0"/>
              </a:rPr>
              <a:t> </a:t>
            </a:r>
          </a:p>
          <a:p>
            <a:r>
              <a:rPr lang="en-CA" sz="1600" dirty="0">
                <a:effectLst/>
                <a:ea typeface="Calibri" panose="020F0502020204030204" pitchFamily="34" charset="0"/>
                <a:cs typeface="Times New Roman" panose="02020603050405020304" pitchFamily="18" charset="0"/>
              </a:rPr>
              <a:t>Wikipedia Contributors. “Sisyphus.” </a:t>
            </a:r>
            <a:r>
              <a:rPr lang="en-CA" sz="1600" i="1" dirty="0">
                <a:effectLst/>
                <a:ea typeface="Calibri" panose="020F0502020204030204" pitchFamily="34" charset="0"/>
                <a:cs typeface="Times New Roman" panose="02020603050405020304" pitchFamily="18" charset="0"/>
              </a:rPr>
              <a:t>Wikipedia</a:t>
            </a:r>
            <a:r>
              <a:rPr lang="en-CA" sz="1600" dirty="0">
                <a:effectLst/>
                <a:ea typeface="Calibri" panose="020F0502020204030204" pitchFamily="34" charset="0"/>
                <a:cs typeface="Times New Roman" panose="02020603050405020304" pitchFamily="18" charset="0"/>
              </a:rPr>
              <a:t>, Wikimedia Foundation, 8 May 2019, en.wikipedia.org/wiki/Sisyphus. Accessed 15 June 2021.</a:t>
            </a:r>
            <a:endParaRPr lang="en-CA" sz="1600"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EE9BDD22-45F8-4DB0-8A3B-995E4B19A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70940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93696-11C3-6DC4-3EBE-9A291EDAAD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3F5DF6-8BEE-5DF0-C9CE-4D4830FD8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33486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0A09-0BCB-39A2-5725-FF7B4166BE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E9A5A2-8AE6-FF5E-BFF1-06E078E4D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2" name="Title 1">
            <a:extLst>
              <a:ext uri="{FF2B5EF4-FFF2-40B4-BE49-F238E27FC236}">
                <a16:creationId xmlns:a16="http://schemas.microsoft.com/office/drawing/2014/main" id="{986892DF-D29E-466A-D628-496EBECBFD4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
        <p:nvSpPr>
          <p:cNvPr id="3" name="Title 1">
            <a:extLst>
              <a:ext uri="{FF2B5EF4-FFF2-40B4-BE49-F238E27FC236}">
                <a16:creationId xmlns:a16="http://schemas.microsoft.com/office/drawing/2014/main" id="{F27DDA43-AA8F-042A-4EB9-80DA7F6B6531}"/>
              </a:ext>
            </a:extLst>
          </p:cNvPr>
          <p:cNvSpPr txBox="1">
            <a:spLocks/>
          </p:cNvSpPr>
          <p:nvPr/>
        </p:nvSpPr>
        <p:spPr>
          <a:xfrm>
            <a:off x="31173" y="826583"/>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5400" dirty="0">
                <a:solidFill>
                  <a:schemeClr val="tx1"/>
                </a:solidFill>
                <a:latin typeface="Calibri" panose="020F0502020204030204" pitchFamily="34" charset="0"/>
                <a:cs typeface="Calibri" panose="020F0502020204030204" pitchFamily="34" charset="0"/>
              </a:rPr>
              <a:t>Session Goals:</a:t>
            </a:r>
          </a:p>
        </p:txBody>
      </p:sp>
      <p:sp>
        <p:nvSpPr>
          <p:cNvPr id="6" name="Title 1">
            <a:extLst>
              <a:ext uri="{FF2B5EF4-FFF2-40B4-BE49-F238E27FC236}">
                <a16:creationId xmlns:a16="http://schemas.microsoft.com/office/drawing/2014/main" id="{A2631CC4-289C-21C5-9FA4-8959DEC5AD2F}"/>
              </a:ext>
            </a:extLst>
          </p:cNvPr>
          <p:cNvSpPr txBox="1">
            <a:spLocks/>
          </p:cNvSpPr>
          <p:nvPr/>
        </p:nvSpPr>
        <p:spPr>
          <a:xfrm>
            <a:off x="314923" y="1996459"/>
            <a:ext cx="11562153" cy="33644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00000"/>
              </a:lnSpc>
              <a:spcAft>
                <a:spcPts val="600"/>
              </a:spcAft>
              <a:buAutoNum type="arabicPeriod"/>
            </a:pPr>
            <a:r>
              <a:rPr lang="en-CA" dirty="0">
                <a:latin typeface="Calibri" panose="020F0502020204030204" pitchFamily="34" charset="0"/>
                <a:cs typeface="Calibri" panose="020F0502020204030204" pitchFamily="34" charset="0"/>
              </a:rPr>
              <a:t>New perspective(s) and 2-3 things you can consider trying in your class.</a:t>
            </a:r>
          </a:p>
          <a:p>
            <a:pPr marL="514350" indent="-514350">
              <a:lnSpc>
                <a:spcPct val="150000"/>
              </a:lnSpc>
              <a:spcAft>
                <a:spcPts val="600"/>
              </a:spcAft>
              <a:buAutoNum type="arabicPeriod"/>
            </a:pPr>
            <a:r>
              <a:rPr lang="en-CA" dirty="0">
                <a:latin typeface="Calibri" panose="020F0502020204030204" pitchFamily="34" charset="0"/>
                <a:cs typeface="Calibri" panose="020F0502020204030204" pitchFamily="34" charset="0"/>
              </a:rPr>
              <a:t>Sharing of Resources.</a:t>
            </a:r>
          </a:p>
          <a:p>
            <a:pPr>
              <a:lnSpc>
                <a:spcPts val="4600"/>
              </a:lnSpc>
            </a:pPr>
            <a:endParaRPr lang="en-CA"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5279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7D8E0-FFCF-368A-85AA-1831EFF549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BC05FB-0893-5509-5396-7A8BB4CB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F6205958-7A91-B479-BDED-C3475968F5F5}"/>
              </a:ext>
            </a:extLst>
          </p:cNvPr>
          <p:cNvSpPr>
            <a:spLocks noGrp="1"/>
          </p:cNvSpPr>
          <p:nvPr>
            <p:ph idx="1"/>
          </p:nvPr>
        </p:nvSpPr>
        <p:spPr>
          <a:xfrm>
            <a:off x="1080581" y="1330262"/>
            <a:ext cx="10030838" cy="3094121"/>
          </a:xfrm>
        </p:spPr>
        <p:txBody>
          <a:bodyPr anchor="ctr">
            <a:noAutofit/>
          </a:bodyPr>
          <a:lstStyle/>
          <a:p>
            <a:pPr marL="0" indent="0">
              <a:spcBef>
                <a:spcPts val="0"/>
              </a:spcBef>
              <a:spcAft>
                <a:spcPts val="0"/>
              </a:spcAft>
              <a:buNone/>
            </a:pPr>
            <a:r>
              <a:rPr lang="en-US" sz="4000" dirty="0">
                <a:latin typeface="Calibri" panose="020F0502020204030204" pitchFamily="34" charset="0"/>
                <a:cs typeface="Calibri" panose="020F0502020204030204" pitchFamily="34" charset="0"/>
              </a:rPr>
              <a:t>What is a teacher’s ultimate goal regarding their students?</a:t>
            </a:r>
          </a:p>
          <a:p>
            <a:pPr marL="0" indent="0">
              <a:spcBef>
                <a:spcPts val="0"/>
              </a:spcBef>
              <a:spcAft>
                <a:spcPts val="0"/>
              </a:spcAft>
              <a:buNone/>
            </a:pPr>
            <a:endParaRPr lang="en-US" dirty="0">
              <a:latin typeface="Calibri" panose="020F0502020204030204" pitchFamily="34" charset="0"/>
              <a:cs typeface="Calibri" panose="020F0502020204030204" pitchFamily="34" charset="0"/>
            </a:endParaRPr>
          </a:p>
          <a:p>
            <a:pPr marL="0" indent="0">
              <a:spcBef>
                <a:spcPts val="0"/>
              </a:spcBef>
              <a:spcAft>
                <a:spcPts val="0"/>
              </a:spcAft>
              <a:buNone/>
            </a:pPr>
            <a:r>
              <a:rPr lang="en-US" sz="3200" dirty="0">
                <a:latin typeface="Calibri" panose="020F0502020204030204" pitchFamily="34" charset="0"/>
                <a:cs typeface="Calibri" panose="020F0502020204030204" pitchFamily="34" charset="0"/>
              </a:rPr>
              <a:t>Granted, the age of the student is a big factor, so let’s say: </a:t>
            </a:r>
            <a:r>
              <a:rPr lang="en-US" sz="3200" b="1" dirty="0">
                <a:latin typeface="Calibri" panose="020F0502020204030204" pitchFamily="34" charset="0"/>
                <a:cs typeface="Calibri" panose="020F0502020204030204" pitchFamily="34" charset="0"/>
              </a:rPr>
              <a:t>for high school graduates</a:t>
            </a:r>
            <a:r>
              <a:rPr lang="en-US" sz="3200" dirty="0">
                <a:latin typeface="Calibri" panose="020F0502020204030204" pitchFamily="34" charset="0"/>
                <a:cs typeface="Calibri" panose="020F0502020204030204" pitchFamily="34" charset="0"/>
              </a:rPr>
              <a:t>.</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0A6282E-1429-F848-1C42-022114F02163}"/>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Question:</a:t>
            </a:r>
          </a:p>
        </p:txBody>
      </p:sp>
      <p:sp>
        <p:nvSpPr>
          <p:cNvPr id="5" name="TextBox 4">
            <a:extLst>
              <a:ext uri="{FF2B5EF4-FFF2-40B4-BE49-F238E27FC236}">
                <a16:creationId xmlns:a16="http://schemas.microsoft.com/office/drawing/2014/main" id="{F48CDEBF-DF35-EBD5-CA2F-066487A05B50}"/>
              </a:ext>
            </a:extLst>
          </p:cNvPr>
          <p:cNvSpPr txBox="1"/>
          <p:nvPr/>
        </p:nvSpPr>
        <p:spPr>
          <a:xfrm>
            <a:off x="2093844" y="4645409"/>
            <a:ext cx="8574156" cy="1200329"/>
          </a:xfrm>
          <a:prstGeom prst="rect">
            <a:avLst/>
          </a:prstGeom>
          <a:noFill/>
          <a:ln>
            <a:solidFill>
              <a:srgbClr val="C20437"/>
            </a:solidFill>
          </a:ln>
        </p:spPr>
        <p:txBody>
          <a:bodyPr wrap="square" rtlCol="0">
            <a:spAutoFit/>
          </a:bodyPr>
          <a:lstStyle/>
          <a:p>
            <a:pPr algn="ctr"/>
            <a:r>
              <a:rPr lang="en-US" sz="3600" dirty="0"/>
              <a:t>Critical,              , thinkers that have the </a:t>
            </a:r>
            <a:r>
              <a:rPr lang="en-US" sz="3600" b="1" dirty="0"/>
              <a:t>courage</a:t>
            </a:r>
            <a:r>
              <a:rPr lang="en-US" sz="3600" dirty="0"/>
              <a:t> to think for themselves.</a:t>
            </a:r>
            <a:endParaRPr lang="en-CA" sz="3600" dirty="0"/>
          </a:p>
        </p:txBody>
      </p:sp>
      <p:sp>
        <p:nvSpPr>
          <p:cNvPr id="6" name="TextBox 5">
            <a:extLst>
              <a:ext uri="{FF2B5EF4-FFF2-40B4-BE49-F238E27FC236}">
                <a16:creationId xmlns:a16="http://schemas.microsoft.com/office/drawing/2014/main" id="{BD37F4A7-ED22-BB1B-F9B9-E9BDC6147BBC}"/>
              </a:ext>
            </a:extLst>
          </p:cNvPr>
          <p:cNvSpPr txBox="1"/>
          <p:nvPr/>
        </p:nvSpPr>
        <p:spPr>
          <a:xfrm>
            <a:off x="4214191" y="4645409"/>
            <a:ext cx="1676400" cy="646331"/>
          </a:xfrm>
          <a:prstGeom prst="rect">
            <a:avLst/>
          </a:prstGeom>
          <a:noFill/>
          <a:ln>
            <a:noFill/>
          </a:ln>
        </p:spPr>
        <p:txBody>
          <a:bodyPr wrap="square" rtlCol="0">
            <a:spAutoFit/>
          </a:bodyPr>
          <a:lstStyle/>
          <a:p>
            <a:pPr algn="ctr"/>
            <a:r>
              <a:rPr lang="en-US" sz="3600" dirty="0"/>
              <a:t>diligent</a:t>
            </a:r>
            <a:endParaRPr lang="en-CA" sz="3600" dirty="0"/>
          </a:p>
        </p:txBody>
      </p:sp>
    </p:spTree>
    <p:custDataLst>
      <p:tags r:id="rId1"/>
    </p:custDataLst>
    <p:extLst>
      <p:ext uri="{BB962C8B-B14F-4D97-AF65-F5344CB8AC3E}">
        <p14:creationId xmlns:p14="http://schemas.microsoft.com/office/powerpoint/2010/main" val="12372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FD0F8-01EB-F407-850C-F3CD7A8456DD}"/>
            </a:ext>
          </a:extLst>
        </p:cNvPr>
        <p:cNvGrpSpPr/>
        <p:nvPr/>
      </p:nvGrpSpPr>
      <p:grpSpPr>
        <a:xfrm>
          <a:off x="0" y="0"/>
          <a:ext cx="0" cy="0"/>
          <a:chOff x="0" y="0"/>
          <a:chExt cx="0" cy="0"/>
        </a:xfrm>
      </p:grpSpPr>
      <p:pic>
        <p:nvPicPr>
          <p:cNvPr id="12" name="Content Placeholder 11" descr="A group of people in military uniforms&#10;&#10;AI-generated content may be incorrect.">
            <a:extLst>
              <a:ext uri="{FF2B5EF4-FFF2-40B4-BE49-F238E27FC236}">
                <a16:creationId xmlns:a16="http://schemas.microsoft.com/office/drawing/2014/main" id="{ABAC776F-6D94-2FB6-30A3-E34C9B92880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91" t="1703" b="14173"/>
          <a:stretch/>
        </p:blipFill>
        <p:spPr>
          <a:xfrm>
            <a:off x="0" y="-1"/>
            <a:ext cx="12192000" cy="6858001"/>
          </a:xfrm>
        </p:spPr>
      </p:pic>
      <p:pic>
        <p:nvPicPr>
          <p:cNvPr id="4" name="Picture 3">
            <a:extLst>
              <a:ext uri="{FF2B5EF4-FFF2-40B4-BE49-F238E27FC236}">
                <a16:creationId xmlns:a16="http://schemas.microsoft.com/office/drawing/2014/main" id="{44DD7357-FFBD-9779-FB1E-036E1144B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3" name="Content Placeholder 2">
            <a:extLst>
              <a:ext uri="{FF2B5EF4-FFF2-40B4-BE49-F238E27FC236}">
                <a16:creationId xmlns:a16="http://schemas.microsoft.com/office/drawing/2014/main" id="{783149CD-B7AD-48AE-FB84-B97E98217D84}"/>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A898E74A-5787-B468-98D9-2AFADE385ABA}"/>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3FBF084-386A-70C0-BA8D-E5618067B3E8}"/>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p.1</a:t>
            </a:r>
          </a:p>
        </p:txBody>
      </p:sp>
      <p:sp>
        <p:nvSpPr>
          <p:cNvPr id="13" name="TextBox 12">
            <a:extLst>
              <a:ext uri="{FF2B5EF4-FFF2-40B4-BE49-F238E27FC236}">
                <a16:creationId xmlns:a16="http://schemas.microsoft.com/office/drawing/2014/main" id="{C7A92BD1-FBBF-0B8F-76CE-FF6BFE16B5F8}"/>
              </a:ext>
            </a:extLst>
          </p:cNvPr>
          <p:cNvSpPr txBox="1"/>
          <p:nvPr/>
        </p:nvSpPr>
        <p:spPr>
          <a:xfrm>
            <a:off x="167640" y="5193410"/>
            <a:ext cx="5318760" cy="1508105"/>
          </a:xfrm>
          <a:prstGeom prst="rect">
            <a:avLst/>
          </a:prstGeom>
          <a:solidFill>
            <a:schemeClr val="bg2">
              <a:lumMod val="50000"/>
              <a:lumOff val="50000"/>
              <a:alpha val="80000"/>
            </a:schemeClr>
          </a:solidFill>
        </p:spPr>
        <p:txBody>
          <a:bodyPr wrap="square" rtlCol="0">
            <a:spAutoFit/>
          </a:bodyPr>
          <a:lstStyle/>
          <a:p>
            <a:r>
              <a:rPr lang="en-US" sz="3600" dirty="0"/>
              <a:t>August Landmesser, 1936, Hamburg, Germany</a:t>
            </a:r>
          </a:p>
          <a:p>
            <a:r>
              <a:rPr lang="en-CA" sz="2000" b="1" dirty="0">
                <a:hlinkClick r:id="rId6"/>
              </a:rPr>
              <a:t>MaryFisherArt.Medium.com</a:t>
            </a:r>
            <a:endParaRPr lang="en-CA" sz="2000" b="1" dirty="0"/>
          </a:p>
        </p:txBody>
      </p:sp>
    </p:spTree>
    <p:custDataLst>
      <p:tags r:id="rId1"/>
    </p:custDataLst>
    <p:extLst>
      <p:ext uri="{BB962C8B-B14F-4D97-AF65-F5344CB8AC3E}">
        <p14:creationId xmlns:p14="http://schemas.microsoft.com/office/powerpoint/2010/main" val="96603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16A6-6806-76B2-DCCC-E4F10D9C68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A06E60-DDBC-353D-2DE7-658278E81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F1AC21B0-18DC-5319-910F-41D7767F3AA6}"/>
              </a:ext>
            </a:extLst>
          </p:cNvPr>
          <p:cNvSpPr>
            <a:spLocks noGrp="1"/>
          </p:cNvSpPr>
          <p:nvPr>
            <p:ph type="title"/>
          </p:nvPr>
        </p:nvSpPr>
        <p:spPr>
          <a:xfrm>
            <a:off x="136480" y="987271"/>
            <a:ext cx="5181600" cy="740367"/>
          </a:xfrm>
        </p:spPr>
        <p:txBody>
          <a:bodyPr>
            <a:normAutofit/>
          </a:bodyPr>
          <a:lstStyle/>
          <a:p>
            <a:pPr algn="l"/>
            <a:r>
              <a:rPr lang="en-CA" sz="3200" b="1" dirty="0">
                <a:solidFill>
                  <a:schemeClr val="tx1"/>
                </a:solidFill>
                <a:latin typeface="Calibri" panose="020F0502020204030204" pitchFamily="34" charset="0"/>
                <a:cs typeface="Calibri" panose="020F0502020204030204" pitchFamily="34" charset="0"/>
              </a:rPr>
              <a:t>Pluralistic Ignorance</a:t>
            </a:r>
            <a:r>
              <a:rPr lang="en-CA" sz="3200" dirty="0">
                <a:solidFill>
                  <a:schemeClr val="tx1"/>
                </a:solidFill>
                <a:latin typeface="Calibri" panose="020F0502020204030204" pitchFamily="34" charset="0"/>
                <a:cs typeface="Calibri" panose="020F0502020204030204" pitchFamily="34" charset="0"/>
              </a:rPr>
              <a:t>:</a:t>
            </a:r>
          </a:p>
        </p:txBody>
      </p:sp>
      <p:sp>
        <p:nvSpPr>
          <p:cNvPr id="8" name="Content Placeholder 2">
            <a:extLst>
              <a:ext uri="{FF2B5EF4-FFF2-40B4-BE49-F238E27FC236}">
                <a16:creationId xmlns:a16="http://schemas.microsoft.com/office/drawing/2014/main" id="{300FD841-342C-2A63-1A35-B4AF0BEF991A}"/>
              </a:ext>
            </a:extLst>
          </p:cNvPr>
          <p:cNvSpPr>
            <a:spLocks noGrp="1"/>
          </p:cNvSpPr>
          <p:nvPr>
            <p:ph idx="1"/>
          </p:nvPr>
        </p:nvSpPr>
        <p:spPr>
          <a:xfrm>
            <a:off x="1080581" y="1653392"/>
            <a:ext cx="10030838" cy="2213810"/>
          </a:xfrm>
        </p:spPr>
        <p:txBody>
          <a:bodyPr anchor="t">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 . . occurs when people mistakenly believe that everyone else holds a different opinion from their own.  This often leads to a false consensus, where people conform to the thought-to-be majority opinion, even though it . . . (is not the opinion of the) . . . majority of the people.”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5"/>
              </a:rPr>
              <a:t>SimplyPsychology.org</a:t>
            </a:r>
            <a:r>
              <a:rPr lang="en-US" sz="2800" dirty="0">
                <a:latin typeface="Calibri" panose="020F0502020204030204" pitchFamily="34" charset="0"/>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EFDABEF-3275-1D71-A2C7-0BF1D87C22E8}"/>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2" name="Title 1">
            <a:extLst>
              <a:ext uri="{FF2B5EF4-FFF2-40B4-BE49-F238E27FC236}">
                <a16:creationId xmlns:a16="http://schemas.microsoft.com/office/drawing/2014/main" id="{26C21973-C067-0709-1FDF-1CF1CB9CDFF3}"/>
              </a:ext>
            </a:extLst>
          </p:cNvPr>
          <p:cNvSpPr txBox="1">
            <a:spLocks/>
          </p:cNvSpPr>
          <p:nvPr/>
        </p:nvSpPr>
        <p:spPr>
          <a:xfrm>
            <a:off x="136480" y="4167175"/>
            <a:ext cx="5181600" cy="76289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3200" b="1" dirty="0">
                <a:solidFill>
                  <a:schemeClr val="tx1"/>
                </a:solidFill>
                <a:latin typeface="Calibri" panose="020F0502020204030204" pitchFamily="34" charset="0"/>
                <a:cs typeface="Calibri" panose="020F0502020204030204" pitchFamily="34" charset="0"/>
              </a:rPr>
              <a:t>Atomization</a:t>
            </a:r>
            <a:r>
              <a:rPr lang="en-CA" sz="3200" dirty="0">
                <a:solidFill>
                  <a:schemeClr val="tx1"/>
                </a:solidFill>
                <a:latin typeface="Calibri" panose="020F0502020204030204" pitchFamily="34" charset="0"/>
                <a:cs typeface="Calibri" panose="020F0502020204030204" pitchFamily="34" charset="0"/>
              </a:rPr>
              <a:t>:</a:t>
            </a:r>
          </a:p>
        </p:txBody>
      </p:sp>
      <p:sp>
        <p:nvSpPr>
          <p:cNvPr id="5" name="Content Placeholder 2">
            <a:extLst>
              <a:ext uri="{FF2B5EF4-FFF2-40B4-BE49-F238E27FC236}">
                <a16:creationId xmlns:a16="http://schemas.microsoft.com/office/drawing/2014/main" id="{9962F7EA-F44F-ADF8-48A7-1C5C9EBD4007}"/>
              </a:ext>
            </a:extLst>
          </p:cNvPr>
          <p:cNvSpPr txBox="1">
            <a:spLocks/>
          </p:cNvSpPr>
          <p:nvPr/>
        </p:nvSpPr>
        <p:spPr>
          <a:xfrm>
            <a:off x="1080581" y="4819089"/>
            <a:ext cx="10030838" cy="180774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2800" dirty="0">
                <a:latin typeface="Calibri" panose="020F0502020204030204" pitchFamily="34" charset="0"/>
                <a:cs typeface="Calibri" panose="020F0502020204030204" pitchFamily="34" charset="0"/>
              </a:rPr>
              <a:t>“. . . the act or process of splitting into smaller parts, sections, groups, etc.; fragmentation or disintegration;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600" i="1" dirty="0">
                <a:latin typeface="Calibri" panose="020F0502020204030204" pitchFamily="34" charset="0"/>
                <a:cs typeface="Calibri" panose="020F0502020204030204" pitchFamily="34" charset="0"/>
              </a:rPr>
              <a:t>The atomization of society into isolated individuals . . . is largely a modern phenomenon</a:t>
            </a:r>
            <a:r>
              <a:rPr lang="en-US" sz="2800" dirty="0">
                <a:latin typeface="Calibri" panose="020F0502020204030204" pitchFamily="34" charset="0"/>
                <a:cs typeface="Calibri" panose="020F0502020204030204" pitchFamily="34" charset="0"/>
              </a:rPr>
              <a:t>.”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6"/>
              </a:rPr>
              <a:t>Dictionary.com</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1CA64EF7-06E4-507C-B248-409D17153C45}"/>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0D259C9-183F-3B52-98DE-1ECF5C3EB4D3}"/>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A</a:t>
            </a:r>
            <a:r>
              <a:rPr lang="en-CA" dirty="0">
                <a:solidFill>
                  <a:schemeClr val="tx1"/>
                </a:solidFill>
                <a:latin typeface="Calibri" panose="020F0502020204030204" pitchFamily="34" charset="0"/>
                <a:cs typeface="Calibri" panose="020F0502020204030204" pitchFamily="34" charset="0"/>
              </a:rPr>
              <a:t>iming to defend against:</a:t>
            </a:r>
          </a:p>
        </p:txBody>
      </p:sp>
      <p:sp>
        <p:nvSpPr>
          <p:cNvPr id="10" name="Title 1">
            <a:extLst>
              <a:ext uri="{FF2B5EF4-FFF2-40B4-BE49-F238E27FC236}">
                <a16:creationId xmlns:a16="http://schemas.microsoft.com/office/drawing/2014/main" id="{180F6507-92D4-0002-086D-8B9037DDDF76}"/>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p.2</a:t>
            </a:r>
          </a:p>
        </p:txBody>
      </p:sp>
    </p:spTree>
    <p:custDataLst>
      <p:tags r:id="rId1"/>
    </p:custDataLst>
    <p:extLst>
      <p:ext uri="{BB962C8B-B14F-4D97-AF65-F5344CB8AC3E}">
        <p14:creationId xmlns:p14="http://schemas.microsoft.com/office/powerpoint/2010/main" val="3328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8EA-D5BF-3308-3114-1A02DA8CA3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DAED27-972A-C2CB-F122-DDF254441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78590C4E-2200-D9E6-CCDF-97EC9A613C8A}"/>
              </a:ext>
            </a:extLst>
          </p:cNvPr>
          <p:cNvSpPr>
            <a:spLocks noGrp="1"/>
          </p:cNvSpPr>
          <p:nvPr>
            <p:ph idx="1"/>
          </p:nvPr>
        </p:nvSpPr>
        <p:spPr>
          <a:xfrm>
            <a:off x="633047" y="1189157"/>
            <a:ext cx="11558953" cy="5048123"/>
          </a:xfrm>
        </p:spPr>
        <p:txBody>
          <a:bodyPr anchor="t">
            <a:noAutofit/>
          </a:bodyPr>
          <a:lstStyle/>
          <a:p>
            <a:pPr marL="0" indent="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Asche Conformity</a:t>
            </a:r>
            <a:r>
              <a:rPr lang="en-US" sz="3200" dirty="0">
                <a:solidFill>
                  <a:schemeClr val="tx1"/>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(Which of the lines is longer?)</a:t>
            </a:r>
          </a:p>
          <a:p>
            <a:pPr marL="457200" indent="-457200">
              <a:spcBef>
                <a:spcPts val="0"/>
              </a:spcBef>
              <a:spcAft>
                <a:spcPts val="0"/>
              </a:spcAft>
              <a:buFontTx/>
              <a:buChar char="-"/>
            </a:pPr>
            <a:r>
              <a:rPr lang="en-US" sz="3000" dirty="0">
                <a:latin typeface="Calibri" panose="020F0502020204030204" pitchFamily="34" charset="0"/>
                <a:cs typeface="Calibri" panose="020F0502020204030204" pitchFamily="34" charset="0"/>
              </a:rPr>
              <a:t>People often give a wrong answer just to fit in with the group</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Stanford Prison</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(Inmate, guard, and warden all role playing (RP))</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people quickly overstep social norms once given power</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Milgram</a:t>
            </a:r>
            <a:r>
              <a:rPr lang="en-CA" sz="3200" dirty="0">
                <a:latin typeface="Calibri" panose="020F0502020204030204" pitchFamily="34" charset="0"/>
                <a:cs typeface="Calibri" panose="020F0502020204030204" pitchFamily="34" charset="0"/>
              </a:rPr>
              <a:t> (supervisor (RP), shockee (RP), and shocker (non-RP)) </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will follow orders beyond what they thought they would do</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Bobo’s Doll</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(Children watch an adult care for or abuse a doll)</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Mimicry i.e., monkey see, monkey do		</a:t>
            </a:r>
            <a:r>
              <a:rPr lang="en-CA" sz="3200" dirty="0">
                <a:latin typeface="Calibri" panose="020F0502020204030204" pitchFamily="34" charset="0"/>
                <a:cs typeface="Calibri" panose="020F0502020204030204" pitchFamily="34" charset="0"/>
              </a:rPr>
              <a:t>		</a:t>
            </a:r>
            <a:r>
              <a:rPr lang="en-CA" sz="2400" dirty="0">
                <a:latin typeface="Calibri" panose="020F0502020204030204" pitchFamily="34" charset="0"/>
                <a:cs typeface="Calibri" panose="020F0502020204030204" pitchFamily="34" charset="0"/>
                <a:hlinkClick r:id="rId5"/>
              </a:rPr>
              <a:t>VeryWellMind.com</a:t>
            </a:r>
            <a:r>
              <a:rPr lang="en-CA" sz="320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1F4469CE-FD5E-5275-B074-D2723714F65C}"/>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4C5AED55-AB37-2D93-DD22-B86DF8CAE03C}"/>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2C4C9B-3ABA-55FD-0D2C-0F8886937594}"/>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p.3</a:t>
            </a:r>
          </a:p>
        </p:txBody>
      </p:sp>
      <p:sp>
        <p:nvSpPr>
          <p:cNvPr id="5" name="Title 1">
            <a:extLst>
              <a:ext uri="{FF2B5EF4-FFF2-40B4-BE49-F238E27FC236}">
                <a16:creationId xmlns:a16="http://schemas.microsoft.com/office/drawing/2014/main" id="{D7D327F6-BAC4-DBBF-ACDC-E535DA058E5B}"/>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4 Important Experiments:</a:t>
            </a:r>
          </a:p>
        </p:txBody>
      </p:sp>
    </p:spTree>
    <p:custDataLst>
      <p:tags r:id="rId1"/>
    </p:custDataLst>
    <p:extLst>
      <p:ext uri="{BB962C8B-B14F-4D97-AF65-F5344CB8AC3E}">
        <p14:creationId xmlns:p14="http://schemas.microsoft.com/office/powerpoint/2010/main" val="12694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295.8"/>
</p:tagLst>
</file>

<file path=ppt/tags/tag11.xml><?xml version="1.0" encoding="utf-8"?>
<p:tagLst xmlns:a="http://schemas.openxmlformats.org/drawingml/2006/main" xmlns:r="http://schemas.openxmlformats.org/officeDocument/2006/relationships" xmlns:p="http://schemas.openxmlformats.org/presentationml/2006/main">
  <p:tag name="TIMING" val="|123"/>
</p:tagLst>
</file>

<file path=ppt/tags/tag12.xml><?xml version="1.0" encoding="utf-8"?>
<p:tagLst xmlns:a="http://schemas.openxmlformats.org/drawingml/2006/main" xmlns:r="http://schemas.openxmlformats.org/officeDocument/2006/relationships" xmlns:p="http://schemas.openxmlformats.org/presentationml/2006/main">
  <p:tag name="TIMING" val="|29.4"/>
</p:tagLst>
</file>

<file path=ppt/tags/tag13.xml><?xml version="1.0" encoding="utf-8"?>
<p:tagLst xmlns:a="http://schemas.openxmlformats.org/drawingml/2006/main" xmlns:r="http://schemas.openxmlformats.org/officeDocument/2006/relationships" xmlns:p="http://schemas.openxmlformats.org/presentationml/2006/main">
  <p:tag name="TIMING" val="|67"/>
</p:tagLst>
</file>

<file path=ppt/tags/tag14.xml><?xml version="1.0" encoding="utf-8"?>
<p:tagLst xmlns:a="http://schemas.openxmlformats.org/drawingml/2006/main" xmlns:r="http://schemas.openxmlformats.org/officeDocument/2006/relationships" xmlns:p="http://schemas.openxmlformats.org/presentationml/2006/main">
  <p:tag name="TIMING" val="|198"/>
</p:tagLst>
</file>

<file path=ppt/tags/tag15.xml><?xml version="1.0" encoding="utf-8"?>
<p:tagLst xmlns:a="http://schemas.openxmlformats.org/drawingml/2006/main" xmlns:r="http://schemas.openxmlformats.org/officeDocument/2006/relationships" xmlns:p="http://schemas.openxmlformats.org/presentationml/2006/main">
  <p:tag name="TIMING" val="|7.8"/>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17.xml><?xml version="1.0" encoding="utf-8"?>
<p:tagLst xmlns:a="http://schemas.openxmlformats.org/drawingml/2006/main" xmlns:r="http://schemas.openxmlformats.org/officeDocument/2006/relationships" xmlns:p="http://schemas.openxmlformats.org/presentationml/2006/main">
  <p:tag name="TIMING" val="|7.8"/>
</p:tagLst>
</file>

<file path=ppt/tags/tag18.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3.xml><?xml version="1.0" encoding="utf-8"?>
<p:tagLst xmlns:a="http://schemas.openxmlformats.org/drawingml/2006/main" xmlns:r="http://schemas.openxmlformats.org/officeDocument/2006/relationships" xmlns:p="http://schemas.openxmlformats.org/presentationml/2006/main">
  <p:tag name="TIMING" val="|7.8"/>
</p:tagLst>
</file>

<file path=ppt/tags/tag4.xml><?xml version="1.0" encoding="utf-8"?>
<p:tagLst xmlns:a="http://schemas.openxmlformats.org/drawingml/2006/main" xmlns:r="http://schemas.openxmlformats.org/officeDocument/2006/relationships" xmlns:p="http://schemas.openxmlformats.org/presentationml/2006/main">
  <p:tag name="TIMING" val="|7.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7.8"/>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7.8"/>
</p:tagLst>
</file>

<file path=ppt/tags/tag9.xml><?xml version="1.0" encoding="utf-8"?>
<p:tagLst xmlns:a="http://schemas.openxmlformats.org/drawingml/2006/main" xmlns:r="http://schemas.openxmlformats.org/officeDocument/2006/relationships" xmlns:p="http://schemas.openxmlformats.org/presentationml/2006/main">
  <p:tag name="TIMING" val="|25.7|41.2|44|24|2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426c755-6ee2-40e2-9243-0b3cad262ef6">
      <Terms xmlns="http://schemas.microsoft.com/office/infopath/2007/PartnerControls"/>
    </lcf76f155ced4ddcb4097134ff3c332f>
    <TaxCatchAll xmlns="d613c392-4471-480c-bc9b-ac3ed924c449" xsi:nil="true"/>
    <_Flow_SignoffStatus xmlns="a426c755-6ee2-40e2-9243-0b3cad262e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E0534F3AD0864CB7941310AFCC6F71" ma:contentTypeVersion="19" ma:contentTypeDescription="Create a new document." ma:contentTypeScope="" ma:versionID="aac4ff76de151dbd795040fc70fc88b6">
  <xsd:schema xmlns:xsd="http://www.w3.org/2001/XMLSchema" xmlns:xs="http://www.w3.org/2001/XMLSchema" xmlns:p="http://schemas.microsoft.com/office/2006/metadata/properties" xmlns:ns2="d613c392-4471-480c-bc9b-ac3ed924c449" xmlns:ns3="a426c755-6ee2-40e2-9243-0b3cad262ef6" targetNamespace="http://schemas.microsoft.com/office/2006/metadata/properties" ma:root="true" ma:fieldsID="cfb2aa2612e1bf5ef65a4f49020c54fe" ns2:_="" ns3:_="">
    <xsd:import namespace="d613c392-4471-480c-bc9b-ac3ed924c449"/>
    <xsd:import namespace="a426c755-6ee2-40e2-9243-0b3cad262e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3c392-4471-480c-bc9b-ac3ed924c4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80f80af-4b15-4c95-bc71-cc65a43d9ec3}" ma:internalName="TaxCatchAll" ma:showField="CatchAllData" ma:web="d613c392-4471-480c-bc9b-ac3ed924c4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426c755-6ee2-40e2-9243-0b3cad262ef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1dc354-7a81-40e1-b7cc-4d480e6b9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77CFC4-C587-4AE0-A5C1-46ABA18DEC42}">
  <ds:schemaRefs>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a426c755-6ee2-40e2-9243-0b3cad262ef6"/>
    <ds:schemaRef ds:uri="d613c392-4471-480c-bc9b-ac3ed924c44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2B95FDE-B065-4029-9E52-DE0B4F728D0D}">
  <ds:schemaRefs>
    <ds:schemaRef ds:uri="http://schemas.microsoft.com/sharepoint/v3/contenttype/forms"/>
  </ds:schemaRefs>
</ds:datastoreItem>
</file>

<file path=customXml/itemProps3.xml><?xml version="1.0" encoding="utf-8"?>
<ds:datastoreItem xmlns:ds="http://schemas.openxmlformats.org/officeDocument/2006/customXml" ds:itemID="{89E021FA-AA27-453B-A03C-B68BE105D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3c392-4471-480c-bc9b-ac3ed924c449"/>
    <ds:schemaRef ds:uri="a426c755-6ee2-40e2-9243-0b3cad262e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7535</TotalTime>
  <Words>6226</Words>
  <Application>Microsoft Office PowerPoint</Application>
  <PresentationFormat>Widescreen</PresentationFormat>
  <Paragraphs>512</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Calisto MT</vt:lpstr>
      <vt:lpstr>Times New Roman</vt:lpstr>
      <vt:lpstr>Wingdings</vt:lpstr>
      <vt:lpstr>Wingdings 2</vt:lpstr>
      <vt:lpstr>Slate</vt:lpstr>
      <vt:lpstr>Using Canadian War Posters to Develop Critical Thinking</vt:lpstr>
      <vt:lpstr>PowerPoint Presentation</vt:lpstr>
      <vt:lpstr>PowerPoint Presentation</vt:lpstr>
      <vt:lpstr>PowerPoint Presentation</vt:lpstr>
      <vt:lpstr>PowerPoint Presentation</vt:lpstr>
      <vt:lpstr>PowerPoint Presentation</vt:lpstr>
      <vt:lpstr>PowerPoint Presentation</vt:lpstr>
      <vt:lpstr>Pluralistic Ignorance:</vt:lpstr>
      <vt:lpstr>PowerPoint Presentation</vt:lpstr>
      <vt:lpstr>PowerPoint Presentation</vt:lpstr>
      <vt:lpstr>Content to be covered:</vt:lpstr>
      <vt:lpstr>PowerPoint Presentation</vt:lpstr>
      <vt:lpstr>Propaganda: Why use it? What’s its purpose?</vt:lpstr>
      <vt:lpstr>A person/population is more susceptible to propaganda when:</vt:lpstr>
      <vt:lpstr>Name-calling</vt:lpstr>
      <vt:lpstr>PowerPoint Presentation</vt:lpstr>
      <vt:lpstr>Loaded language</vt:lpstr>
      <vt:lpstr>Plain folks/normal-linking</vt:lpstr>
      <vt:lpstr>PowerPoint Presentation</vt:lpstr>
      <vt:lpstr>Bandwagon</vt:lpstr>
      <vt:lpstr>PowerPoint Presentation</vt:lpstr>
      <vt:lpstr>Fear</vt:lpstr>
      <vt:lpstr>FUD (cont’d)</vt:lpstr>
      <vt:lpstr>PowerPoint Presentation</vt:lpstr>
      <vt:lpstr>PowerPoint Presentation</vt:lpstr>
      <vt:lpstr>PowerPoint Presentation</vt:lpstr>
      <vt:lpstr>Tips for assessing information</vt:lpstr>
      <vt:lpstr>Switching gears . . .</vt:lpstr>
      <vt:lpstr>Adding complexity 1:  Standard/traditional tools </vt:lpstr>
      <vt:lpstr>Adding complexity 2:  Modern Digital Media</vt:lpstr>
      <vt:lpstr>Adding complexity 3:  The Biggest Hitters</vt:lpstr>
      <vt:lpstr>PowerPoint Presentation</vt:lpstr>
      <vt:lpstr>PowerPoint Presentation</vt:lpstr>
      <vt:lpstr>PowerPoint Presentation</vt:lpstr>
      <vt:lpstr>PowerPoint Presentation</vt:lpstr>
      <vt:lpstr>PowerPoint Presentation</vt:lpstr>
      <vt:lpstr>Sources</vt:lpstr>
      <vt:lpstr>Sources</vt:lpstr>
      <vt:lpstr>Sources</vt:lpstr>
      <vt:lpstr>Sources</vt:lpstr>
      <vt:lpstr>PowerPoint Presentation</vt:lpstr>
    </vt:vector>
  </TitlesOfParts>
  <Company>Valour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Valour Canada - PPT Template</dc:title>
  <dc:creator>Peter J. Boyle</dc:creator>
  <cp:lastModifiedBy>Aaron Curtis</cp:lastModifiedBy>
  <cp:revision>180</cp:revision>
  <cp:lastPrinted>2016-04-18T21:19:02Z</cp:lastPrinted>
  <dcterms:created xsi:type="dcterms:W3CDTF">2016-01-26T15:27:35Z</dcterms:created>
  <dcterms:modified xsi:type="dcterms:W3CDTF">2026-02-17T16:09:57Z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0x010100C7E0534F3AD0864CB7941310AFCC6F71</vt:lpwstr>
  </property>
</Properties>
</file>