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9144000" cx="16256000"/>
  <p:notesSz cx="6858000" cy="9144000"/>
  <p:embeddedFontLst>
    <p:embeddedFont>
      <p:font typeface="Google Sans"/>
      <p:regular r:id="rId23"/>
      <p:bold r:id="rId24"/>
      <p:italic r:id="rId25"/>
      <p:boldItalic r:id="rId26"/>
    </p:embeddedFont>
    <p:embeddedFont>
      <p:font typeface="Roboto Mon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GoogleSans-bold.fntdata"/><Relationship Id="rId23" Type="http://schemas.openxmlformats.org/officeDocument/2006/relationships/font" Target="fonts/Google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oogleSans-boldItalic.fntdata"/><Relationship Id="rId25" Type="http://schemas.openxmlformats.org/officeDocument/2006/relationships/font" Target="fonts/GoogleSans-italic.fntdata"/><Relationship Id="rId28" Type="http://schemas.openxmlformats.org/officeDocument/2006/relationships/font" Target="fonts/RobotoMono-bold.fntdata"/><Relationship Id="rId27" Type="http://schemas.openxmlformats.org/officeDocument/2006/relationships/font" Target="fonts/RobotoMon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Mon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RobotoMon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300">
                <a:solidFill>
                  <a:schemeClr val="dk1"/>
                </a:solidFill>
                <a:latin typeface="Google Sans"/>
                <a:ea typeface="Google Sans"/>
                <a:cs typeface="Google Sans"/>
                <a:sym typeface="Google Sans"/>
              </a:rPr>
              <a:t>Welcome everyone. We’re here to talk about </a:t>
            </a:r>
            <a:r>
              <a:rPr b="1" lang="en-US" sz="1300">
                <a:solidFill>
                  <a:schemeClr val="dk1"/>
                </a:solidFill>
                <a:latin typeface="Google Sans"/>
                <a:ea typeface="Google Sans"/>
                <a:cs typeface="Google Sans"/>
                <a:sym typeface="Google Sans"/>
              </a:rPr>
              <a:t>GKE Hypercluster</a:t>
            </a:r>
            <a:endParaRPr sz="1300">
              <a:solidFill>
                <a:schemeClr val="dk1"/>
              </a:solidFill>
              <a:latin typeface="Google Sans"/>
              <a:ea typeface="Google Sans"/>
              <a:cs typeface="Google Sans"/>
              <a:sym typeface="Google Sans"/>
            </a:endParaRPr>
          </a:p>
          <a:p>
            <a:pPr indent="0" lvl="0" marL="0" rtl="0" algn="l">
              <a:lnSpc>
                <a:spcPct val="115000"/>
              </a:lnSpc>
              <a:spcBef>
                <a:spcPts val="0"/>
              </a:spcBef>
              <a:spcAft>
                <a:spcPts val="0"/>
              </a:spcAft>
              <a:buClr>
                <a:schemeClr val="dk1"/>
              </a:buClr>
              <a:buSzPts val="1100"/>
              <a:buFont typeface="Arial"/>
              <a:buNone/>
            </a:pPr>
            <a:r>
              <a:rPr lang="en-US" sz="1300">
                <a:solidFill>
                  <a:schemeClr val="dk1"/>
                </a:solidFill>
                <a:latin typeface="Google Sans"/>
                <a:ea typeface="Google Sans"/>
                <a:cs typeface="Google Sans"/>
                <a:sym typeface="Google Sans"/>
              </a:rPr>
              <a:t>a specialized orchestration layer we’ve built specifically for the frontier of large-scale AI workloads</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f15978846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Komei</a:t>
            </a:r>
            <a:endParaRPr/>
          </a:p>
          <a:p>
            <a:pPr indent="0" lvl="0" marL="0" rtl="0" algn="l">
              <a:spcBef>
                <a:spcPts val="0"/>
              </a:spcBef>
              <a:spcAft>
                <a:spcPts val="0"/>
              </a:spcAft>
              <a:buNone/>
            </a:pPr>
            <a:r>
              <a:t/>
            </a:r>
            <a:endParaRPr/>
          </a:p>
          <a:p>
            <a:pPr indent="-298450" lvl="1" marL="9144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"Because the GKE control plane is external to the TEE, it is considered untrusted. A compromised control plane could attempt to inject malicious configurations via the PodSpec.</a:t>
            </a:r>
            <a:endParaRPr sz="1200">
              <a:solidFill>
                <a:schemeClr val="dk1"/>
              </a:solidFill>
              <a:latin typeface="Google Sans"/>
              <a:ea typeface="Google Sans"/>
              <a:cs typeface="Google Sans"/>
              <a:sym typeface="Google Sans"/>
            </a:endParaRPr>
          </a:p>
          <a:p>
            <a:pPr indent="-298450" lvl="1" marL="9144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To prevent this, the Launcher Agent inside the Sealed VM acts as an API gateway defense.</a:t>
            </a:r>
            <a:endParaRPr sz="1200">
              <a:solidFill>
                <a:schemeClr val="dk1"/>
              </a:solidFill>
              <a:latin typeface="Google Sans"/>
              <a:ea typeface="Google Sans"/>
              <a:cs typeface="Google Sans"/>
              <a:sym typeface="Google Sans"/>
            </a:endParaRPr>
          </a:p>
          <a:p>
            <a:pPr indent="-298450" lvl="1" marL="9144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It parses the incoming container execution spec and evaluates it against a strict policy using Common Expression Language (CEL).</a:t>
            </a:r>
            <a:endParaRPr sz="1200">
              <a:solidFill>
                <a:schemeClr val="dk1"/>
              </a:solidFill>
              <a:latin typeface="Google Sans"/>
              <a:ea typeface="Google Sans"/>
              <a:cs typeface="Google Sans"/>
              <a:sym typeface="Google Sans"/>
            </a:endParaRPr>
          </a:p>
          <a:p>
            <a:pPr indent="-298450" lvl="1" marL="9144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If the PodSpec attempts to mount host paths, inject dynamic linkers like </a:t>
            </a:r>
            <a:r>
              <a:rPr lang="en-US" sz="1200">
                <a:solidFill>
                  <a:srgbClr val="188038"/>
                </a:solidFill>
                <a:latin typeface="Roboto Mono"/>
                <a:ea typeface="Roboto Mono"/>
                <a:cs typeface="Roboto Mono"/>
                <a:sym typeface="Roboto Mono"/>
              </a:rPr>
              <a:t>LD_PRELOAD</a:t>
            </a:r>
            <a:r>
              <a:rPr lang="en-US" sz="1200">
                <a:solidFill>
                  <a:schemeClr val="dk1"/>
                </a:solidFill>
                <a:latin typeface="Google Sans"/>
                <a:ea typeface="Google Sans"/>
                <a:cs typeface="Google Sans"/>
                <a:sym typeface="Google Sans"/>
              </a:rPr>
              <a:t> which could hijack execution, or run privileged containers, the Launcher Agent rejects the call locally.</a:t>
            </a:r>
            <a:endParaRPr sz="1200">
              <a:solidFill>
                <a:schemeClr val="dk1"/>
              </a:solidFill>
              <a:latin typeface="Google Sans"/>
              <a:ea typeface="Google Sans"/>
              <a:cs typeface="Google Sans"/>
              <a:sym typeface="Google Sans"/>
            </a:endParaRPr>
          </a:p>
          <a:p>
            <a:pPr indent="-298450" lvl="1" marL="9144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It enforces that only authorized environment variables, volume mounts, and commands are admitted, defending the boundary from malicious control plane inputs.</a:t>
            </a:r>
            <a:endParaRPr/>
          </a:p>
        </p:txBody>
      </p:sp>
      <p:sp>
        <p:nvSpPr>
          <p:cNvPr id="145" name="Google Shape;145;g3f159788468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f15978846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Komei</a:t>
            </a:r>
            <a:endParaRPr/>
          </a:p>
          <a:p>
            <a:pPr indent="0" lvl="0" marL="0" rtl="0" algn="l">
              <a:spcBef>
                <a:spcPts val="0"/>
              </a:spcBef>
              <a:spcAft>
                <a:spcPts val="0"/>
              </a:spcAft>
              <a:buNone/>
            </a:pPr>
            <a:r>
              <a:t/>
            </a:r>
            <a:endParaRPr/>
          </a:p>
          <a:p>
            <a:pPr indent="-298450" lvl="1" marL="9144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"We also need to guarantee code-level integrity. We must prove that only approved containers run.</a:t>
            </a:r>
            <a:endParaRPr sz="1200">
              <a:solidFill>
                <a:schemeClr val="dk1"/>
              </a:solidFill>
              <a:latin typeface="Google Sans"/>
              <a:ea typeface="Google Sans"/>
              <a:cs typeface="Google Sans"/>
              <a:sym typeface="Google Sans"/>
            </a:endParaRPr>
          </a:p>
          <a:p>
            <a:pPr indent="-298450" lvl="1" marL="9144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The Launcher Agent enforces cryptographic image signature verification before startup.</a:t>
            </a:r>
            <a:endParaRPr sz="1200">
              <a:solidFill>
                <a:schemeClr val="dk1"/>
              </a:solidFill>
              <a:latin typeface="Google Sans"/>
              <a:ea typeface="Google Sans"/>
              <a:cs typeface="Google Sans"/>
              <a:sym typeface="Google Sans"/>
            </a:endParaRPr>
          </a:p>
          <a:p>
            <a:pPr indent="-298450" lvl="1" marL="9144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Using Cosign, it checks the container image signature against public keys managed in Cloud KMS.</a:t>
            </a:r>
            <a:endParaRPr sz="1200">
              <a:solidFill>
                <a:schemeClr val="dk1"/>
              </a:solidFill>
              <a:latin typeface="Google Sans"/>
              <a:ea typeface="Google Sans"/>
              <a:cs typeface="Google Sans"/>
              <a:sym typeface="Google Sans"/>
            </a:endParaRPr>
          </a:p>
          <a:p>
            <a:pPr indent="-298450" lvl="1" marL="9144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If the signature is missing or does not match the authorized key, the container will not boot, blocking unauthorized code execution.</a:t>
            </a:r>
            <a:endParaRPr sz="1200">
              <a:solidFill>
                <a:schemeClr val="dk1"/>
              </a:solidFill>
              <a:latin typeface="Google Sans"/>
              <a:ea typeface="Google Sans"/>
              <a:cs typeface="Google Sans"/>
              <a:sym typeface="Google Sans"/>
            </a:endParaRPr>
          </a:p>
          <a:p>
            <a:pPr indent="-298450" lvl="1" marL="9144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Importantly, this validation is applied to every container defined in the PodSpec. If an attacker attempts to inject a malicious sidecar or init container to sniff traffic or access local memory, it will be caught and blocked unless it is also signed by the trusted key."</a:t>
            </a:r>
            <a:endParaRPr sz="1200">
              <a:solidFill>
                <a:schemeClr val="dk1"/>
              </a:solidFill>
              <a:latin typeface="Google Sans"/>
              <a:ea typeface="Google Sans"/>
              <a:cs typeface="Google Sans"/>
              <a:sym typeface="Google Sans"/>
            </a:endParaRPr>
          </a:p>
          <a:p>
            <a:pPr indent="0" lvl="0" marL="0" rtl="0" algn="l">
              <a:spcBef>
                <a:spcPts val="0"/>
              </a:spcBef>
              <a:spcAft>
                <a:spcPts val="0"/>
              </a:spcAft>
              <a:buNone/>
            </a:pPr>
            <a:r>
              <a:t/>
            </a:r>
            <a:endParaRPr/>
          </a:p>
        </p:txBody>
      </p:sp>
      <p:sp>
        <p:nvSpPr>
          <p:cNvPr id="151" name="Google Shape;151;g3f159788468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f159788468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Keith</a:t>
            </a:r>
            <a:br>
              <a:rPr lang="en-US"/>
            </a:br>
            <a:br>
              <a:rPr lang="en-US"/>
            </a:br>
            <a:r>
              <a:rPr lang="en-US">
                <a:solidFill>
                  <a:schemeClr val="dk1"/>
                </a:solidFill>
              </a:rPr>
              <a:t>This slide is an illustrative example of using attestation for releasing sensitive data to the workload running in the Sealed VM TEE. For convenience, we have drop-in integration with our Google Cloud Attestation service, GCP IAM, and Cloud KMS services.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The TEE generates its attestation evidence, including all of the boot and launch information described before, and sends it to the attestation verification service. The attestation results represent a distilled set of claims that are convenient to reference in key access IAM policies. So now, you have a simple way to gate secret decryption to exactly the code you want accessing it, and only when it’s running in a secure TEE environment.</a:t>
            </a:r>
            <a:endParaRPr>
              <a:solidFill>
                <a:schemeClr val="dk1"/>
              </a:solidFill>
            </a:endParaRPr>
          </a:p>
          <a:p>
            <a:pPr indent="0" lvl="0" marL="0" rtl="0" algn="l">
              <a:lnSpc>
                <a:spcPct val="115000"/>
              </a:lnSpc>
              <a:spcBef>
                <a:spcPts val="1000"/>
              </a:spcBef>
              <a:spcAft>
                <a:spcPts val="1000"/>
              </a:spcAft>
              <a:buClr>
                <a:schemeClr val="dk1"/>
              </a:buClr>
              <a:buSzPts val="1100"/>
              <a:buFont typeface="Arial"/>
              <a:buNone/>
            </a:pPr>
            <a:r>
              <a:rPr lang="en-US">
                <a:solidFill>
                  <a:schemeClr val="dk1"/>
                </a:solidFill>
              </a:rPr>
              <a:t>To decouple yourself from Google as the CSP, you can also swap out these verification, IAM, and KMS services for other versions on prem or in other clouds.</a:t>
            </a:r>
            <a:endParaRPr/>
          </a:p>
        </p:txBody>
      </p:sp>
      <p:sp>
        <p:nvSpPr>
          <p:cNvPr id="157" name="Google Shape;157;g3f159788468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f159788468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Keith</a:t>
            </a:r>
            <a:br>
              <a:rPr lang="en-US">
                <a:solidFill>
                  <a:schemeClr val="dk1"/>
                </a:solidFill>
              </a:rPr>
            </a:br>
            <a:br>
              <a:rPr lang="en-US">
                <a:solidFill>
                  <a:schemeClr val="dk1"/>
                </a:solidFill>
              </a:rPr>
            </a:br>
            <a:r>
              <a:rPr lang="en-US">
                <a:solidFill>
                  <a:schemeClr val="dk1"/>
                </a:solidFill>
              </a:rPr>
              <a:t>What we’ve tried to do here is create an easy to use TEE platform with a clean separation between what the platform itself can do (while being open and attested) and the business logic that you deploy into it.</a:t>
            </a:r>
            <a:endParaRPr>
              <a:solidFill>
                <a:schemeClr val="dk1"/>
              </a:solidFill>
            </a:endParaRPr>
          </a:p>
          <a:p>
            <a:pPr indent="0" lvl="0" marL="0" rtl="0" algn="l">
              <a:lnSpc>
                <a:spcPct val="115000"/>
              </a:lnSpc>
              <a:spcBef>
                <a:spcPts val="1000"/>
              </a:spcBef>
              <a:spcAft>
                <a:spcPts val="1000"/>
              </a:spcAft>
              <a:buClr>
                <a:schemeClr val="dk1"/>
              </a:buClr>
              <a:buSzPts val="1100"/>
              <a:buFont typeface="Arial"/>
              <a:buNone/>
            </a:pPr>
            <a:r>
              <a:rPr lang="en-US">
                <a:solidFill>
                  <a:schemeClr val="dk1"/>
                </a:solidFill>
              </a:rPr>
              <a:t>Once your pod is running, it can behave as a normal application does. And, it should still perform authentication and encryption to keep the application layer secure - but now it has the added tool of attestation to use for those needs.</a:t>
            </a:r>
            <a:endParaRPr/>
          </a:p>
        </p:txBody>
      </p:sp>
      <p:sp>
        <p:nvSpPr>
          <p:cNvPr id="163" name="Google Shape;163;g3f159788468_0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f15978846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"Let's talk about the scaling benefits of this architecture. We call it our Scale Relief Valve.</a:t>
            </a:r>
            <a:endParaRPr sz="1200">
              <a:solidFill>
                <a:schemeClr val="dk1"/>
              </a:solidFill>
              <a:latin typeface="Google Sans"/>
              <a:ea typeface="Google Sans"/>
              <a:cs typeface="Google Sans"/>
              <a:sym typeface="Google Sans"/>
            </a:endParaRPr>
          </a:p>
          <a:p>
            <a:pPr indent="-298450" lvl="1" marL="9144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In a standard Kubernetes cluster, scaling beyond 5,000 nodes is challenging due to the constant status 'chatter' from Kubelets to the API server.</a:t>
            </a:r>
            <a:endParaRPr sz="1200">
              <a:solidFill>
                <a:schemeClr val="dk1"/>
              </a:solidFill>
              <a:latin typeface="Google Sans"/>
              <a:ea typeface="Google Sans"/>
              <a:cs typeface="Google Sans"/>
              <a:sym typeface="Google Sans"/>
            </a:endParaRPr>
          </a:p>
          <a:p>
            <a:pPr indent="-298450" lvl="1" marL="9144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By moving the Kubelet onto Control Nodes, we consolidate that overhead by up to 64x. The API server sees fewer Control Nodes, rather than hundreds of thousands of individual runner nodes.</a:t>
            </a:r>
            <a:endParaRPr sz="1200">
              <a:solidFill>
                <a:schemeClr val="dk1"/>
              </a:solidFill>
              <a:latin typeface="Google Sans"/>
              <a:ea typeface="Google Sans"/>
              <a:cs typeface="Google Sans"/>
              <a:sym typeface="Google Sans"/>
            </a:endParaRPr>
          </a:p>
          <a:p>
            <a:pPr indent="-298450" lvl="1" marL="9144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This enables us to schedule over a million chips under a single GKE API.</a:t>
            </a:r>
            <a:endParaRPr sz="1200">
              <a:solidFill>
                <a:schemeClr val="dk1"/>
              </a:solidFill>
              <a:latin typeface="Google Sans"/>
              <a:ea typeface="Google Sans"/>
              <a:cs typeface="Google Sans"/>
              <a:sym typeface="Google Sans"/>
            </a:endParaRPr>
          </a:p>
          <a:p>
            <a:pPr indent="-298450" lvl="1" marL="9144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Furthermore, removing Kubelet CPU execution from the runner nodes eliminates background noise. There are no cron jobs, no metric collection loops, and no logging agents stealing CPU cycles on your training nodes, minimizing jitter and maximizing training goodput."</a:t>
            </a:r>
            <a:endParaRPr sz="1200">
              <a:solidFill>
                <a:schemeClr val="dk1"/>
              </a:solidFill>
              <a:latin typeface="Google Sans"/>
              <a:ea typeface="Google Sans"/>
              <a:cs typeface="Google Sans"/>
              <a:sym typeface="Google Sans"/>
            </a:endParaRPr>
          </a:p>
          <a:p>
            <a:pPr indent="0" lvl="0" marL="0" rtl="0" algn="l">
              <a:spcBef>
                <a:spcPts val="0"/>
              </a:spcBef>
              <a:spcAft>
                <a:spcPts val="0"/>
              </a:spcAft>
              <a:buNone/>
            </a:pPr>
            <a:r>
              <a:t/>
            </a:r>
            <a:endParaRPr/>
          </a:p>
        </p:txBody>
      </p:sp>
      <p:sp>
        <p:nvSpPr>
          <p:cNvPr id="169" name="Google Shape;169;g3f159788468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f159788468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3f159788468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edceec1336_2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edceec1336_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f159788468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f15978846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Keith to see if any changes to 12/13</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f15978846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"Before we look at the engineering, let's examine why confidential compute has become a non-negotiable requirement for modern AI workloads.. Why do customers need Confidential compute?</a:t>
            </a:r>
            <a:endParaRPr sz="1200">
              <a:solidFill>
                <a:schemeClr val="dk1"/>
              </a:solidFill>
              <a:latin typeface="Google Sans"/>
              <a:ea typeface="Google Sans"/>
              <a:cs typeface="Google Sans"/>
              <a:sym typeface="Google Sans"/>
            </a:endParaRPr>
          </a:p>
          <a:p>
            <a:pPr indent="-298450" lvl="0" marL="4572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Think about the assets involved. A frontier model’s weights represent billions of dollars in R&amp;D and training compute. These weights, along with user prompts containing highly sensitive proprietary information, are processed in cloud memory.</a:t>
            </a:r>
            <a:endParaRPr sz="1200">
              <a:solidFill>
                <a:schemeClr val="dk1"/>
              </a:solidFill>
              <a:latin typeface="Google Sans"/>
              <a:ea typeface="Google Sans"/>
              <a:cs typeface="Google Sans"/>
              <a:sym typeface="Google Sans"/>
            </a:endParaRPr>
          </a:p>
          <a:p>
            <a:pPr indent="-298450" lvl="0" marL="4572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Under traditional cloud trust models, you rely on policy. You trust that infrastructure admins or cloud provider operators won't access your host memory. But you also have to trust your own Kubernetes cluster administrators who hold high privileges. For frontier labs, sovereign environments, and highly regulated enterprises, policy is not enough.</a:t>
            </a:r>
            <a:endParaRPr sz="1200">
              <a:solidFill>
                <a:schemeClr val="dk1"/>
              </a:solidFill>
              <a:latin typeface="Google Sans"/>
              <a:ea typeface="Google Sans"/>
              <a:cs typeface="Google Sans"/>
              <a:sym typeface="Google Sans"/>
            </a:endParaRPr>
          </a:p>
          <a:p>
            <a:pPr indent="-298450" lvl="0" marL="4572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If a cluster administrator is compromised, or if a cloud provider operator makes an administrative error, your most valuable IP and your users' private queries are exposed in plaintext.</a:t>
            </a:r>
            <a:endParaRPr sz="1200">
              <a:solidFill>
                <a:schemeClr val="dk1"/>
              </a:solidFill>
              <a:latin typeface="Google Sans"/>
              <a:ea typeface="Google Sans"/>
              <a:cs typeface="Google Sans"/>
              <a:sym typeface="Google Sans"/>
            </a:endParaRPr>
          </a:p>
          <a:p>
            <a:pPr indent="-298450" lvl="0" marL="4572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They require cryptographic proof that their assets are protected from both sides. GKE Hypercluster makes this possible by ensuring data is encrypted in use, excluding both cloud provider operators and the customer's own platform administrators from the trust boundary. It moves the security boundary from policy to cryptography."</a:t>
            </a:r>
            <a:endParaRPr/>
          </a:p>
          <a:p>
            <a:pPr indent="0" lvl="0" marL="0" rtl="0" algn="l">
              <a:spcBef>
                <a:spcPts val="0"/>
              </a:spcBef>
              <a:spcAft>
                <a:spcPts val="0"/>
              </a:spcAft>
              <a:buNone/>
            </a:pPr>
            <a:r>
              <a:t/>
            </a:r>
            <a:endParaRPr/>
          </a:p>
        </p:txBody>
      </p:sp>
      <p:sp>
        <p:nvSpPr>
          <p:cNvPr id="88" name="Google Shape;88;g3f159788468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"When we tried to run Confidential Computing on standard Kubernetes, we hit a fundamental walls.</a:t>
            </a:r>
            <a:endParaRPr sz="1200">
              <a:solidFill>
                <a:schemeClr val="dk1"/>
              </a:solidFill>
              <a:latin typeface="Google Sans"/>
              <a:ea typeface="Google Sans"/>
              <a:cs typeface="Google Sans"/>
              <a:sym typeface="Google Sans"/>
            </a:endParaRPr>
          </a:p>
          <a:p>
            <a:pPr indent="-298450" lvl="0" marL="4572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Standard Kubernetes nodes are monolithic. The guest OS runs a heavy local agent stack—the Kubelet, logging daemons, monitoring agents, and debug shells.</a:t>
            </a:r>
            <a:endParaRPr sz="1200">
              <a:solidFill>
                <a:schemeClr val="dk1"/>
              </a:solidFill>
              <a:latin typeface="Google Sans"/>
              <a:ea typeface="Google Sans"/>
              <a:cs typeface="Google Sans"/>
              <a:sym typeface="Google Sans"/>
            </a:endParaRPr>
          </a:p>
          <a:p>
            <a:pPr indent="-298450" lvl="0" marL="4572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From a security perspective, this represents a bloated Trusted Compute Base. Anyone with operator access or cluster-admin rights can run </a:t>
            </a:r>
            <a:r>
              <a:rPr lang="en-US" sz="1200">
                <a:solidFill>
                  <a:srgbClr val="188038"/>
                </a:solidFill>
                <a:latin typeface="Roboto Mono"/>
                <a:ea typeface="Roboto Mono"/>
                <a:cs typeface="Roboto Mono"/>
                <a:sym typeface="Roboto Mono"/>
              </a:rPr>
              <a:t>kubectl exec</a:t>
            </a:r>
            <a:r>
              <a:rPr lang="en-US" sz="1200">
                <a:solidFill>
                  <a:schemeClr val="dk1"/>
                </a:solidFill>
                <a:latin typeface="Google Sans"/>
                <a:ea typeface="Google Sans"/>
                <a:cs typeface="Google Sans"/>
                <a:sym typeface="Google Sans"/>
              </a:rPr>
              <a:t> or SSH into the node and dump memory.</a:t>
            </a:r>
            <a:endParaRPr sz="1200">
              <a:solidFill>
                <a:schemeClr val="dk1"/>
              </a:solidFill>
              <a:latin typeface="Google Sans"/>
              <a:ea typeface="Google Sans"/>
              <a:cs typeface="Google Sans"/>
              <a:sym typeface="Google Sans"/>
            </a:endParaRPr>
          </a:p>
          <a:p>
            <a:pPr indent="-298450" lvl="0" marL="4572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Furthermore, standard measured boot only goes so far—it uses a vTPM to measure the firmware, bootloader, and kernel, but it has no visibility into the workloads themselves. If the OS boots securely, standard measured boot doesn't care if an attacker later schedules a malicious container or attaches a hostile debugger.</a:t>
            </a:r>
            <a:endParaRPr sz="1200">
              <a:solidFill>
                <a:schemeClr val="dk1"/>
              </a:solidFill>
              <a:latin typeface="Google Sans"/>
              <a:ea typeface="Google Sans"/>
              <a:cs typeface="Google Sans"/>
              <a:sym typeface="Google Sans"/>
            </a:endParaRPr>
          </a:p>
          <a:p>
            <a:pPr indent="-298450" lvl="0" marL="4572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TEEs require a hardware-rooted attestation pipeline extending all the way into the specific workload config and PodSpec. But running all those complex attestation checks and maintaining local agents inside the secure guest severely limits scale, creating control plane bottlenecks. To get both security and scale, we had to tear down the monolithic node."</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f15978846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"Our solution to this architectural hurdles  is the </a:t>
            </a:r>
            <a:r>
              <a:rPr lang="en-US" sz="1200">
                <a:solidFill>
                  <a:schemeClr val="dk1"/>
                </a:solidFill>
                <a:latin typeface="Google Sans"/>
                <a:ea typeface="Google Sans"/>
                <a:cs typeface="Google Sans"/>
                <a:sym typeface="Google Sans"/>
              </a:rPr>
              <a:t>Linked Runner Model</a:t>
            </a:r>
            <a:r>
              <a:rPr lang="en-US" sz="1200">
                <a:solidFill>
                  <a:schemeClr val="dk1"/>
                </a:solidFill>
                <a:latin typeface="Google Sans"/>
                <a:ea typeface="Google Sans"/>
                <a:cs typeface="Google Sans"/>
                <a:sym typeface="Google Sans"/>
              </a:rPr>
              <a:t>. Instead of forcing the runner nodes to run the full Kubernetes stack, we split the node in two.</a:t>
            </a:r>
            <a:endParaRPr sz="1200">
              <a:solidFill>
                <a:schemeClr val="dk1"/>
              </a:solidFill>
              <a:latin typeface="Google Sans"/>
              <a:ea typeface="Google Sans"/>
              <a:cs typeface="Google Sans"/>
              <a:sym typeface="Google Sans"/>
            </a:endParaRPr>
          </a:p>
          <a:p>
            <a:pPr indent="-298450" lvl="0" marL="4572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The Kubelet, system logging, monitoring, and cluster-management daemonsets are moved entirely off the accelerator host onto a dedicated VM called the 'Control Node'. This node handles all GKE API interactions.</a:t>
            </a:r>
            <a:endParaRPr sz="1200">
              <a:solidFill>
                <a:schemeClr val="dk1"/>
              </a:solidFill>
              <a:latin typeface="Google Sans"/>
              <a:ea typeface="Google Sans"/>
              <a:cs typeface="Google Sans"/>
              <a:sym typeface="Google Sans"/>
            </a:endParaRPr>
          </a:p>
          <a:p>
            <a:pPr indent="-298450" lvl="0" marL="4572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The actual AI workloads run in a stripped-down, lightweight VM called the 'Sealed Runner'. It contains no Kubelet, no SSH, and no admin shell. It is dedicated purely to executing the container.</a:t>
            </a:r>
            <a:endParaRPr sz="1200">
              <a:solidFill>
                <a:schemeClr val="dk1"/>
              </a:solidFill>
              <a:latin typeface="Google Sans"/>
              <a:ea typeface="Google Sans"/>
              <a:cs typeface="Google Sans"/>
              <a:sym typeface="Google Sans"/>
            </a:endParaRPr>
          </a:p>
          <a:p>
            <a:pPr indent="-298450" lvl="0" marL="4572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By consolidating the orchestration management onto a single Control Node for every 16 to 64 runners, we decrease API server overhead by up to 64x.</a:t>
            </a:r>
            <a:endParaRPr sz="1200">
              <a:solidFill>
                <a:schemeClr val="dk1"/>
              </a:solidFill>
              <a:latin typeface="Google Sans"/>
              <a:ea typeface="Google Sans"/>
              <a:cs typeface="Google Sans"/>
              <a:sym typeface="Google Sans"/>
            </a:endParaRPr>
          </a:p>
          <a:p>
            <a:pPr indent="-298450" lvl="0" marL="4572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This separation allows us to keep the control plane interfaces external to the secure boundary, shrinking the Trusted Compute Base inside the runner to the absolute minimum."</a:t>
            </a:r>
            <a:endParaRPr/>
          </a:p>
        </p:txBody>
      </p:sp>
      <p:sp>
        <p:nvSpPr>
          <p:cNvPr id="100" name="Google Shape;100;g3f159788468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f15978846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"Let's look at how this works under the hood. The GKE control plane schedules a pod. The Kubelet on the Control Node receives the request.</a:t>
            </a:r>
            <a:endParaRPr sz="1200">
              <a:solidFill>
                <a:schemeClr val="dk1"/>
              </a:solidFill>
              <a:latin typeface="Google Sans"/>
              <a:ea typeface="Google Sans"/>
              <a:cs typeface="Google Sans"/>
              <a:sym typeface="Google Sans"/>
            </a:endParaRPr>
          </a:p>
          <a:p>
            <a:pPr indent="-298450" lvl="0" marL="4572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Since there is no Kubelet on the runner, how does containerd start the pod? We built a custom CRI-Proxy.</a:t>
            </a:r>
            <a:endParaRPr sz="1200">
              <a:solidFill>
                <a:schemeClr val="dk1"/>
              </a:solidFill>
              <a:latin typeface="Google Sans"/>
              <a:ea typeface="Google Sans"/>
              <a:cs typeface="Google Sans"/>
              <a:sym typeface="Google Sans"/>
            </a:endParaRPr>
          </a:p>
          <a:p>
            <a:pPr indent="-298450" lvl="0" marL="4572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The CRI Proxy translates local container commands and streams them remotely to the Runner's internal containerd engine.</a:t>
            </a:r>
            <a:endParaRPr sz="1200">
              <a:solidFill>
                <a:schemeClr val="dk1"/>
              </a:solidFill>
              <a:latin typeface="Google Sans"/>
              <a:ea typeface="Google Sans"/>
              <a:cs typeface="Google Sans"/>
              <a:sym typeface="Google Sans"/>
            </a:endParaRPr>
          </a:p>
          <a:p>
            <a:pPr indent="-304800" lvl="0" marL="457200" rtl="0" algn="l">
              <a:lnSpc>
                <a:spcPct val="115000"/>
              </a:lnSpc>
              <a:spcBef>
                <a:spcPts val="0"/>
              </a:spcBef>
              <a:spcAft>
                <a:spcPts val="0"/>
              </a:spcAft>
              <a:buClr>
                <a:schemeClr val="dk1"/>
              </a:buClr>
              <a:buSzPts val="1200"/>
              <a:buFont typeface="Google Sans"/>
              <a:buChar char="-"/>
            </a:pPr>
            <a:r>
              <a:rPr lang="en-US" sz="1200">
                <a:solidFill>
                  <a:schemeClr val="dk1"/>
                </a:solidFill>
                <a:latin typeface="Google Sans"/>
                <a:ea typeface="Google Sans"/>
                <a:cs typeface="Google Sans"/>
                <a:sym typeface="Google Sans"/>
              </a:rPr>
              <a:t>"This orchestration separation of concerns is critical. The Control Node handles the dirty work of management, logging, and cluster federation.</a:t>
            </a:r>
            <a:endParaRPr sz="1200">
              <a:solidFill>
                <a:schemeClr val="dk1"/>
              </a:solidFill>
              <a:latin typeface="Google Sans"/>
              <a:ea typeface="Google Sans"/>
              <a:cs typeface="Google Sans"/>
              <a:sym typeface="Google Sans"/>
            </a:endParaRPr>
          </a:p>
          <a:p>
            <a:pPr indent="-298450" lvl="0" marL="4572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For the developer, the Kubernetes API remains fully conformant. You write standard manifests and use standard tooling. GKE transparently separates the orchestration state from your secure hardware execution.</a:t>
            </a:r>
            <a:endParaRPr sz="1200">
              <a:solidFill>
                <a:schemeClr val="dk1"/>
              </a:solidFill>
              <a:latin typeface="Google Sans"/>
              <a:ea typeface="Google Sans"/>
              <a:cs typeface="Google Sans"/>
              <a:sym typeface="Google Sans"/>
            </a:endParaRPr>
          </a:p>
          <a:p>
            <a:pPr indent="-298450" lvl="0" marL="4572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Even though the Kubelet is running on a different virtual machine, the Pod scheduling mechanics behave exactly as you expect, matching pods to available TPU or GPU enclaves without exposing the underlying guest memory."</a:t>
            </a:r>
            <a:endParaRPr/>
          </a:p>
        </p:txBody>
      </p:sp>
      <p:sp>
        <p:nvSpPr>
          <p:cNvPr id="106" name="Google Shape;106;g3f159788468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f15978846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Google Sans"/>
              <a:ea typeface="Google Sans"/>
              <a:cs typeface="Google Sans"/>
              <a:sym typeface="Google Sans"/>
            </a:endParaRPr>
          </a:p>
          <a:p>
            <a:pPr indent="-298450" lvl="0" marL="4572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let's zoom in on the networking layer that allows these decoupled components to .</a:t>
            </a:r>
            <a:endParaRPr sz="1200">
              <a:solidFill>
                <a:schemeClr val="dk1"/>
              </a:solidFill>
              <a:latin typeface="Google Sans"/>
              <a:ea typeface="Google Sans"/>
              <a:cs typeface="Google Sans"/>
              <a:sym typeface="Google Sans"/>
            </a:endParaRPr>
          </a:p>
          <a:p>
            <a:pPr indent="-298450" lvl="0" marL="4572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This tunnel provides direct L2 peer-to-peer connectivity between the Control Node and the Sealed Guest.</a:t>
            </a:r>
            <a:endParaRPr sz="1200">
              <a:solidFill>
                <a:schemeClr val="dk1"/>
              </a:solidFill>
              <a:latin typeface="Google Sans"/>
              <a:ea typeface="Google Sans"/>
              <a:cs typeface="Google Sans"/>
              <a:sym typeface="Google Sans"/>
            </a:endParaRPr>
          </a:p>
          <a:p>
            <a:pPr indent="-298450" lvl="0" marL="457200" rtl="0" algn="l">
              <a:lnSpc>
                <a:spcPct val="115000"/>
              </a:lnSpc>
              <a:spcBef>
                <a:spcPts val="0"/>
              </a:spcBef>
              <a:spcAft>
                <a:spcPts val="0"/>
              </a:spcAft>
              <a:buClr>
                <a:schemeClr val="dk1"/>
              </a:buClr>
              <a:buSzPts val="1100"/>
              <a:buChar char="-"/>
            </a:pPr>
            <a:r>
              <a:rPr lang="en-US" sz="1200">
                <a:solidFill>
                  <a:schemeClr val="dk1"/>
                </a:solidFill>
                <a:latin typeface="Google Sans"/>
                <a:ea typeface="Google Sans"/>
                <a:cs typeface="Google Sans"/>
                <a:sym typeface="Google Sans"/>
              </a:rPr>
              <a:t>The runner VM executes the container directly. Data plane network traffic routes directly via Dataplane V2, wrapped in a VPC-SC perimeter, ensuring it never touches the control network. This guarantees that container orchestration signals are strictly separated from the high-speed data path."</a:t>
            </a:r>
            <a:endParaRPr sz="1200">
              <a:solidFill>
                <a:schemeClr val="dk1"/>
              </a:solidFill>
              <a:latin typeface="Google Sans"/>
              <a:ea typeface="Google Sans"/>
              <a:cs typeface="Google Sans"/>
              <a:sym typeface="Google Sans"/>
            </a:endParaRPr>
          </a:p>
          <a:p>
            <a:pPr indent="0" lvl="0" marL="0" rtl="0" algn="l">
              <a:spcBef>
                <a:spcPts val="0"/>
              </a:spcBef>
              <a:spcAft>
                <a:spcPts val="0"/>
              </a:spcAft>
              <a:buNone/>
            </a:pPr>
            <a:r>
              <a:t/>
            </a:r>
            <a:endParaRPr/>
          </a:p>
        </p:txBody>
      </p:sp>
      <p:sp>
        <p:nvSpPr>
          <p:cNvPr id="112" name="Google Shape;112;g3f159788468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f15978846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US"/>
              <a:t>Pod/Cluster Network - untrusted </a:t>
            </a:r>
            <a:r>
              <a:rPr lang="en-US"/>
              <a:t>network</a:t>
            </a:r>
            <a:r>
              <a:rPr lang="en-US"/>
              <a:t> for standard k8s traffic</a:t>
            </a:r>
            <a:endParaRPr/>
          </a:p>
          <a:p>
            <a:pPr indent="-298450" lvl="0" marL="457200" rtl="0" algn="l">
              <a:spcBef>
                <a:spcPts val="0"/>
              </a:spcBef>
              <a:spcAft>
                <a:spcPts val="0"/>
              </a:spcAft>
              <a:buSzPts val="1100"/>
              <a:buChar char="-"/>
            </a:pPr>
            <a:r>
              <a:rPr lang="en-US"/>
              <a:t>Shim Network - dedicated network for linking k8s node and TEEs</a:t>
            </a:r>
            <a:endParaRPr/>
          </a:p>
          <a:p>
            <a:pPr indent="-298450" lvl="0" marL="457200" rtl="0" algn="l">
              <a:spcBef>
                <a:spcPts val="0"/>
              </a:spcBef>
              <a:spcAft>
                <a:spcPts val="0"/>
              </a:spcAft>
              <a:buSzPts val="1100"/>
              <a:buChar char="-"/>
            </a:pPr>
            <a:r>
              <a:rPr lang="en-US"/>
              <a:t>Additional Network - optional network you can setup for High Bandwidth traffic</a:t>
            </a:r>
            <a:endParaRPr/>
          </a:p>
        </p:txBody>
      </p:sp>
      <p:sp>
        <p:nvSpPr>
          <p:cNvPr id="118" name="Google Shape;118;g3f159788468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f15978846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Keith</a:t>
            </a:r>
            <a:br>
              <a:rPr lang="en-US"/>
            </a:br>
            <a:br>
              <a:rPr lang="en-US"/>
            </a:br>
            <a:r>
              <a:rPr lang="en-US"/>
              <a:t>This Sealed VM is a stripped down, measured, fully attested, environment that commits to having zero operator access.</a:t>
            </a:r>
            <a:endParaRPr/>
          </a:p>
          <a:p>
            <a:pPr indent="0" lvl="0" marL="0" rtl="0" algn="l">
              <a:spcBef>
                <a:spcPts val="0"/>
              </a:spcBef>
              <a:spcAft>
                <a:spcPts val="0"/>
              </a:spcAft>
              <a:buNone/>
            </a:pPr>
            <a:r>
              <a:rPr lang="en-US"/>
              <a:t>For some of you who may be familiar, it’s built on the same foundation as our Confidential Space TEE product, using our aCOS baseline - attested Container-Optimized OS.</a:t>
            </a:r>
            <a:endParaRPr/>
          </a:p>
          <a:p>
            <a:pPr indent="0" lvl="0" marL="0" rtl="0" algn="l">
              <a:spcBef>
                <a:spcPts val="0"/>
              </a:spcBef>
              <a:spcAft>
                <a:spcPts val="0"/>
              </a:spcAft>
              <a:buNone/>
            </a:pPr>
            <a:r>
              <a:rPr lang="en-US"/>
              <a:t>With aCOS, the normal administrative pathways - kubectl exec, SSH, cloud guest agent - are all gone. Instead, you have a limited set of input parameters to launch your workload, which are included in attestation.</a:t>
            </a:r>
            <a:endParaRPr/>
          </a:p>
          <a:p>
            <a:pPr indent="0" lvl="0" marL="0" rtl="0" algn="l">
              <a:spcBef>
                <a:spcPts val="0"/>
              </a:spcBef>
              <a:spcAft>
                <a:spcPts val="0"/>
              </a:spcAft>
              <a:buNone/>
            </a:pPr>
            <a:r>
              <a:rPr lang="en-US"/>
              <a:t>Even people with full administrative access to the GKE or GCE control planes can’t change that commitment and workload signature. Once it boots, it is running what it says on the tin, nothing else.</a:t>
            </a:r>
            <a:endParaRPr/>
          </a:p>
        </p:txBody>
      </p:sp>
      <p:sp>
        <p:nvSpPr>
          <p:cNvPr id="124" name="Google Shape;124;g3f159788468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edf7475e4e_0_0:notes"/>
          <p:cNvSpPr/>
          <p:nvPr>
            <p:ph idx="2" type="sldImg"/>
          </p:nvPr>
        </p:nvSpPr>
        <p:spPr>
          <a:xfrm>
            <a:off x="-4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0" name="Google Shape;130;g3edf7475e4e_0_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Keith</a:t>
            </a:r>
            <a:br>
              <a:rPr lang="en-US"/>
            </a:br>
            <a:br>
              <a:rPr lang="en-US"/>
            </a:br>
            <a:r>
              <a:rPr lang="en-US"/>
              <a:t>And, as a good TEE should be, you aren’t taking our word for it. The measurements included in attestation are based on independent trust elements through the stack.</a:t>
            </a:r>
            <a:endParaRPr/>
          </a:p>
          <a:p>
            <a:pPr indent="0" lvl="0" marL="0" rtl="0" algn="l">
              <a:spcBef>
                <a:spcPts val="0"/>
              </a:spcBef>
              <a:spcAft>
                <a:spcPts val="0"/>
              </a:spcAft>
              <a:buNone/>
            </a:pPr>
            <a:r>
              <a:rPr lang="en-US"/>
              <a:t>When the physical machine starts, it all begins with Google’s Titan chip, which allows us to establish legitimate Google production hardware in our datacenters. And, beyond the guest, we’ve locked down our host environment as well using TIE - Titanium Intelligence Enclave.</a:t>
            </a:r>
            <a:endParaRPr/>
          </a:p>
          <a:p>
            <a:pPr indent="0" lvl="0" marL="0" rtl="0" algn="l">
              <a:spcBef>
                <a:spcPts val="0"/>
              </a:spcBef>
              <a:spcAft>
                <a:spcPts val="0"/>
              </a:spcAft>
              <a:buNone/>
            </a:pPr>
            <a:r>
              <a:rPr lang="en-US"/>
              <a:t>Then the provided attestation includes the entire guest stack, from the firmware to the kernel to the container launching daemon to the launched pod containers themselves. Depending on your trust model and deployment needs, this can be based AMD SEV with our vTPM or in Intel TDX.</a:t>
            </a:r>
            <a:endParaRPr/>
          </a:p>
          <a:p>
            <a:pPr indent="0" lvl="0" marL="0" rtl="0" algn="l">
              <a:spcBef>
                <a:spcPts val="0"/>
              </a:spcBef>
              <a:spcAft>
                <a:spcPts val="0"/>
              </a:spcAft>
              <a:buNone/>
            </a:pPr>
            <a:r>
              <a:rPr lang="en-US"/>
              <a:t>As Komei has alluded to, a lot of the recent demand has been centered around LLMs, and LLMs need accelerator hardware. With Intel, you can get AMX out of the box but for a bigger punch, we also support Confidential GPUs and TPUs attached to the guest.</a:t>
            </a:r>
            <a:endParaRPr/>
          </a:p>
          <a:p>
            <a:pPr indent="0" lvl="0" marL="0" rtl="0" algn="l">
              <a:spcBef>
                <a:spcPts val="0"/>
              </a:spcBef>
              <a:spcAft>
                <a:spcPts val="0"/>
              </a:spcAft>
              <a:buNone/>
            </a:pPr>
            <a:r>
              <a:rPr lang="en-US"/>
              <a:t>What this builds up to is a remotely verifiable set of evidence that shows that the environment lives up to the integrity and zero operator access guarantees.</a:t>
            </a:r>
            <a:endParaRPr/>
          </a:p>
          <a:p>
            <a:pPr indent="0" lvl="0" marL="0" rtl="0" algn="l">
              <a:spcBef>
                <a:spcPts val="0"/>
              </a:spcBef>
              <a:spcAft>
                <a:spcPts val="0"/>
              </a:spcAft>
              <a:buNone/>
            </a:pPr>
            <a:r>
              <a:t/>
            </a:r>
            <a:endParaRPr/>
          </a:p>
        </p:txBody>
      </p:sp>
      <p:sp>
        <p:nvSpPr>
          <p:cNvPr id="131" name="Google Shape;131;g3edf7475e4e_0_0: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ted (g3ec62557fab_19_0)">
  <p:cSld name="Generated (g3ec62557fab_19_0)">
    <p:spTree>
      <p:nvGrpSpPr>
        <p:cNvPr id="80" name="Shape 8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Calibri"/>
                <a:ea typeface="Calibri"/>
                <a:cs typeface="Calibri"/>
                <a:sym typeface="Calibri"/>
              </a:defRPr>
            </a:lvl1pPr>
            <a:lvl2pPr indent="0" lvl="1" marL="0" marR="0" algn="r">
              <a:spcBef>
                <a:spcPts val="0"/>
              </a:spcBef>
              <a:buNone/>
              <a:defRPr b="0" i="0" sz="1200" u="none" cap="none" strike="noStrike">
                <a:solidFill>
                  <a:srgbClr val="888888"/>
                </a:solidFill>
                <a:latin typeface="Calibri"/>
                <a:ea typeface="Calibri"/>
                <a:cs typeface="Calibri"/>
                <a:sym typeface="Calibri"/>
              </a:defRPr>
            </a:lvl2pPr>
            <a:lvl3pPr indent="0" lvl="2" marL="0" marR="0" algn="r">
              <a:spcBef>
                <a:spcPts val="0"/>
              </a:spcBef>
              <a:buNone/>
              <a:defRPr b="0" i="0" sz="1200" u="none" cap="none" strike="noStrike">
                <a:solidFill>
                  <a:srgbClr val="888888"/>
                </a:solidFill>
                <a:latin typeface="Calibri"/>
                <a:ea typeface="Calibri"/>
                <a:cs typeface="Calibri"/>
                <a:sym typeface="Calibri"/>
              </a:defRPr>
            </a:lvl3pPr>
            <a:lvl4pPr indent="0" lvl="3" marL="0" marR="0" algn="r">
              <a:spcBef>
                <a:spcPts val="0"/>
              </a:spcBef>
              <a:buNone/>
              <a:defRPr b="0" i="0" sz="1200" u="none" cap="none" strike="noStrike">
                <a:solidFill>
                  <a:srgbClr val="888888"/>
                </a:solidFill>
                <a:latin typeface="Calibri"/>
                <a:ea typeface="Calibri"/>
                <a:cs typeface="Calibri"/>
                <a:sym typeface="Calibri"/>
              </a:defRPr>
            </a:lvl4pPr>
            <a:lvl5pPr indent="0" lvl="4" marL="0" marR="0" algn="r">
              <a:spcBef>
                <a:spcPts val="0"/>
              </a:spcBef>
              <a:buNone/>
              <a:defRPr b="0" i="0" sz="1200" u="none" cap="none" strike="noStrike">
                <a:solidFill>
                  <a:srgbClr val="888888"/>
                </a:solidFill>
                <a:latin typeface="Calibri"/>
                <a:ea typeface="Calibri"/>
                <a:cs typeface="Calibri"/>
                <a:sym typeface="Calibri"/>
              </a:defRPr>
            </a:lvl5pPr>
            <a:lvl6pPr indent="0" lvl="5" marL="0" marR="0" algn="r">
              <a:spcBef>
                <a:spcPts val="0"/>
              </a:spcBef>
              <a:buNone/>
              <a:defRPr b="0" i="0" sz="1200" u="none" cap="none" strike="noStrike">
                <a:solidFill>
                  <a:srgbClr val="888888"/>
                </a:solidFill>
                <a:latin typeface="Calibri"/>
                <a:ea typeface="Calibri"/>
                <a:cs typeface="Calibri"/>
                <a:sym typeface="Calibri"/>
              </a:defRPr>
            </a:lvl6pPr>
            <a:lvl7pPr indent="0" lvl="6" marL="0" marR="0" algn="r">
              <a:spcBef>
                <a:spcPts val="0"/>
              </a:spcBef>
              <a:buNone/>
              <a:defRPr b="0" i="0" sz="1200" u="none" cap="none" strike="noStrike">
                <a:solidFill>
                  <a:srgbClr val="888888"/>
                </a:solidFill>
                <a:latin typeface="Calibri"/>
                <a:ea typeface="Calibri"/>
                <a:cs typeface="Calibri"/>
                <a:sym typeface="Calibri"/>
              </a:defRPr>
            </a:lvl7pPr>
            <a:lvl8pPr indent="0" lvl="7" marL="0" marR="0" algn="r">
              <a:spcBef>
                <a:spcPts val="0"/>
              </a:spcBef>
              <a:buNone/>
              <a:defRPr b="0" i="0" sz="1200" u="none" cap="none" strike="noStrike">
                <a:solidFill>
                  <a:srgbClr val="888888"/>
                </a:solidFill>
                <a:latin typeface="Calibri"/>
                <a:ea typeface="Calibri"/>
                <a:cs typeface="Calibri"/>
                <a:sym typeface="Calibri"/>
              </a:defRPr>
            </a:lvl8pPr>
            <a:lvl9pPr indent="0" lvl="8" marL="0" marR="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4"/>
          <p:cNvPicPr preferRelativeResize="0"/>
          <p:nvPr/>
        </p:nvPicPr>
        <p:blipFill rotWithShape="1">
          <a:blip r:embed="rId3">
            <a:alphaModFix/>
          </a:blip>
          <a:srcRect b="60" l="0" r="0" t="70"/>
          <a:stretch/>
        </p:blipFill>
        <p:spPr>
          <a:xfrm>
            <a:off x="0" y="38100"/>
            <a:ext cx="16256000" cy="90685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3"/>
          <p:cNvPicPr preferRelativeResize="0"/>
          <p:nvPr/>
        </p:nvPicPr>
        <p:blipFill rotWithShape="1">
          <a:blip r:embed="rId3">
            <a:alphaModFix/>
          </a:blip>
          <a:srcRect b="68" l="0" r="0" t="14469"/>
          <a:stretch/>
        </p:blipFill>
        <p:spPr>
          <a:xfrm>
            <a:off x="0" y="1346201"/>
            <a:ext cx="16256000" cy="7760475"/>
          </a:xfrm>
          <a:prstGeom prst="rect">
            <a:avLst/>
          </a:prstGeom>
          <a:noFill/>
          <a:ln>
            <a:noFill/>
          </a:ln>
        </p:spPr>
      </p:pic>
      <p:sp>
        <p:nvSpPr>
          <p:cNvPr id="148" name="Google Shape;148;p23"/>
          <p:cNvSpPr txBox="1"/>
          <p:nvPr>
            <p:ph idx="4294967295" type="title"/>
          </p:nvPr>
        </p:nvSpPr>
        <p:spPr>
          <a:xfrm>
            <a:off x="457200" y="274650"/>
            <a:ext cx="152841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b="1" lang="en-US" sz="4800"/>
              <a:t>The Launcher-Agent as the In-Enclave API Gateway</a:t>
            </a:r>
            <a:endParaRPr b="1" sz="4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4"/>
          <p:cNvPicPr preferRelativeResize="0"/>
          <p:nvPr/>
        </p:nvPicPr>
        <p:blipFill rotWithShape="1">
          <a:blip r:embed="rId3">
            <a:alphaModFix/>
          </a:blip>
          <a:srcRect b="0" l="140" r="150" t="23891"/>
          <a:stretch/>
        </p:blipFill>
        <p:spPr>
          <a:xfrm>
            <a:off x="800" y="2213953"/>
            <a:ext cx="16256000" cy="6930825"/>
          </a:xfrm>
          <a:prstGeom prst="rect">
            <a:avLst/>
          </a:prstGeom>
          <a:noFill/>
          <a:ln>
            <a:noFill/>
          </a:ln>
        </p:spPr>
      </p:pic>
      <p:sp>
        <p:nvSpPr>
          <p:cNvPr id="154" name="Google Shape;154;p24"/>
          <p:cNvSpPr txBox="1"/>
          <p:nvPr>
            <p:ph idx="4294967295" type="title"/>
          </p:nvPr>
        </p:nvSpPr>
        <p:spPr>
          <a:xfrm>
            <a:off x="457200" y="274650"/>
            <a:ext cx="152841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b="1" lang="en-US" sz="4800"/>
              <a:t>Enforcing Code-level Integrity with Cryptographic Launch</a:t>
            </a:r>
            <a:endParaRPr b="1" sz="4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25"/>
          <p:cNvPicPr preferRelativeResize="0"/>
          <p:nvPr/>
        </p:nvPicPr>
        <p:blipFill rotWithShape="1">
          <a:blip r:embed="rId3">
            <a:alphaModFix/>
          </a:blip>
          <a:srcRect b="5107" l="3203" r="2581" t="20764"/>
          <a:stretch/>
        </p:blipFill>
        <p:spPr>
          <a:xfrm>
            <a:off x="520700" y="1917700"/>
            <a:ext cx="15316200" cy="6731000"/>
          </a:xfrm>
          <a:prstGeom prst="rect">
            <a:avLst/>
          </a:prstGeom>
          <a:noFill/>
          <a:ln>
            <a:noFill/>
          </a:ln>
        </p:spPr>
      </p:pic>
      <p:sp>
        <p:nvSpPr>
          <p:cNvPr id="160" name="Google Shape;160;p25"/>
          <p:cNvSpPr txBox="1"/>
          <p:nvPr>
            <p:ph idx="4294967295" type="title"/>
          </p:nvPr>
        </p:nvSpPr>
        <p:spPr>
          <a:xfrm>
            <a:off x="457200" y="274650"/>
            <a:ext cx="152841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b="1" lang="en-US" sz="4800"/>
              <a:t>The Remote Attestation Pipeline</a:t>
            </a:r>
            <a:endParaRPr b="1" sz="4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26"/>
          <p:cNvPicPr preferRelativeResize="0"/>
          <p:nvPr/>
        </p:nvPicPr>
        <p:blipFill rotWithShape="1">
          <a:blip r:embed="rId3">
            <a:alphaModFix/>
          </a:blip>
          <a:srcRect b="0" l="0" r="0" t="18207"/>
          <a:stretch/>
        </p:blipFill>
        <p:spPr>
          <a:xfrm>
            <a:off x="0" y="1689100"/>
            <a:ext cx="16255999" cy="7416801"/>
          </a:xfrm>
          <a:prstGeom prst="rect">
            <a:avLst/>
          </a:prstGeom>
          <a:noFill/>
          <a:ln>
            <a:noFill/>
          </a:ln>
        </p:spPr>
      </p:pic>
      <p:sp>
        <p:nvSpPr>
          <p:cNvPr id="166" name="Google Shape;166;p26"/>
          <p:cNvSpPr txBox="1"/>
          <p:nvPr>
            <p:ph idx="4294967295" type="title"/>
          </p:nvPr>
        </p:nvSpPr>
        <p:spPr>
          <a:xfrm>
            <a:off x="457200" y="274650"/>
            <a:ext cx="152841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b="1" lang="en-US" sz="4800"/>
              <a:t>The Shared Responsibility Matrix</a:t>
            </a:r>
            <a:endParaRPr b="1" sz="4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27"/>
          <p:cNvPicPr preferRelativeResize="0"/>
          <p:nvPr/>
        </p:nvPicPr>
        <p:blipFill rotWithShape="1">
          <a:blip r:embed="rId3">
            <a:alphaModFix/>
          </a:blip>
          <a:srcRect b="60" l="0" r="0" t="14594"/>
          <a:stretch/>
        </p:blipFill>
        <p:spPr>
          <a:xfrm>
            <a:off x="0" y="1358902"/>
            <a:ext cx="16256000" cy="7750125"/>
          </a:xfrm>
          <a:prstGeom prst="rect">
            <a:avLst/>
          </a:prstGeom>
          <a:noFill/>
          <a:ln>
            <a:noFill/>
          </a:ln>
        </p:spPr>
      </p:pic>
      <p:sp>
        <p:nvSpPr>
          <p:cNvPr id="172" name="Google Shape;172;p27"/>
          <p:cNvSpPr txBox="1"/>
          <p:nvPr>
            <p:ph idx="4294967295" type="title"/>
          </p:nvPr>
        </p:nvSpPr>
        <p:spPr>
          <a:xfrm>
            <a:off x="457200" y="274650"/>
            <a:ext cx="152841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b="1" lang="en-US" sz="4800"/>
              <a:t>The Scale Relief Valve: Orchestrating 1 Million Chips </a:t>
            </a:r>
            <a:endParaRPr b="1" sz="4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28"/>
          <p:cNvPicPr preferRelativeResize="0"/>
          <p:nvPr/>
        </p:nvPicPr>
        <p:blipFill rotWithShape="1">
          <a:blip r:embed="rId3">
            <a:alphaModFix/>
          </a:blip>
          <a:srcRect b="59" l="0" r="0" t="15166"/>
          <a:stretch/>
        </p:blipFill>
        <p:spPr>
          <a:xfrm>
            <a:off x="0" y="1409699"/>
            <a:ext cx="16256000" cy="7697775"/>
          </a:xfrm>
          <a:prstGeom prst="rect">
            <a:avLst/>
          </a:prstGeom>
          <a:noFill/>
          <a:ln>
            <a:noFill/>
          </a:ln>
        </p:spPr>
      </p:pic>
      <p:sp>
        <p:nvSpPr>
          <p:cNvPr id="178" name="Google Shape;178;p28"/>
          <p:cNvSpPr txBox="1"/>
          <p:nvPr>
            <p:ph idx="4294967295" type="title"/>
          </p:nvPr>
        </p:nvSpPr>
        <p:spPr>
          <a:xfrm>
            <a:off x="457200" y="274650"/>
            <a:ext cx="152841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b="1" lang="en-US" sz="4800"/>
              <a:t>Architectural</a:t>
            </a:r>
            <a:r>
              <a:rPr b="1" lang="en-US" sz="4800"/>
              <a:t> Synthesis: The Future of AI Orchestration </a:t>
            </a:r>
            <a:endParaRPr b="1" sz="4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2" name="Shape 182"/>
        <p:cNvGrpSpPr/>
        <p:nvPr/>
      </p:nvGrpSpPr>
      <p:grpSpPr>
        <a:xfrm>
          <a:off x="0" y="0"/>
          <a:ext cx="0" cy="0"/>
          <a:chOff x="0" y="0"/>
          <a:chExt cx="0" cy="0"/>
        </a:xfrm>
      </p:grpSpPr>
      <p:grpSp>
        <p:nvGrpSpPr>
          <p:cNvPr id="183" name="Google Shape;183;p29"/>
          <p:cNvGrpSpPr/>
          <p:nvPr/>
        </p:nvGrpSpPr>
        <p:grpSpPr>
          <a:xfrm>
            <a:off x="0" y="7429500"/>
            <a:ext cx="16259100" cy="1714500"/>
            <a:chOff x="0" y="7429500"/>
            <a:chExt cx="16259100" cy="1714500"/>
          </a:xfrm>
        </p:grpSpPr>
        <p:sp>
          <p:nvSpPr>
            <p:cNvPr id="184" name="Google Shape;184;p29"/>
            <p:cNvSpPr/>
            <p:nvPr/>
          </p:nvSpPr>
          <p:spPr>
            <a:xfrm>
              <a:off x="0" y="7429500"/>
              <a:ext cx="16259100" cy="1714500"/>
            </a:xfrm>
            <a:prstGeom prst="rect">
              <a:avLst/>
            </a:prstGeom>
            <a:solidFill>
              <a:srgbClr val="F8F9FA"/>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85" name="Google Shape;185;p29"/>
            <p:cNvSpPr/>
            <p:nvPr/>
          </p:nvSpPr>
          <p:spPr>
            <a:xfrm>
              <a:off x="0" y="7429500"/>
              <a:ext cx="16259100" cy="47700"/>
            </a:xfrm>
            <a:prstGeom prst="rect">
              <a:avLst/>
            </a:prstGeom>
            <a:solidFill>
              <a:srgbClr val="E8EAED"/>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grpSp>
      <p:sp>
        <p:nvSpPr>
          <p:cNvPr id="186" name="Google Shape;186;p29"/>
          <p:cNvSpPr txBox="1"/>
          <p:nvPr/>
        </p:nvSpPr>
        <p:spPr>
          <a:xfrm>
            <a:off x="1619250" y="3048000"/>
            <a:ext cx="13020600" cy="3048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US" sz="14000">
                <a:solidFill>
                  <a:srgbClr val="3C4043"/>
                </a:solidFill>
                <a:latin typeface="Google Sans"/>
                <a:ea typeface="Google Sans"/>
                <a:cs typeface="Google Sans"/>
                <a:sym typeface="Google Sans"/>
              </a:rPr>
              <a:t>Q&amp;A</a:t>
            </a:r>
            <a:endParaRPr b="1" sz="14000">
              <a:solidFill>
                <a:srgbClr val="3C4043"/>
              </a:solidFill>
              <a:latin typeface="Google Sans"/>
              <a:ea typeface="Google Sans"/>
              <a:cs typeface="Google Sans"/>
              <a:sym typeface="Google Sans"/>
            </a:endParaRPr>
          </a:p>
        </p:txBody>
      </p:sp>
      <p:sp>
        <p:nvSpPr>
          <p:cNvPr id="187" name="Google Shape;187;p29"/>
          <p:cNvSpPr txBox="1"/>
          <p:nvPr/>
        </p:nvSpPr>
        <p:spPr>
          <a:xfrm>
            <a:off x="1619250" y="8001000"/>
            <a:ext cx="13020600" cy="5715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0" lang="en-US" sz="2400">
                <a:solidFill>
                  <a:srgbClr val="70757A"/>
                </a:solidFill>
                <a:latin typeface="Google Sans"/>
                <a:ea typeface="Google Sans"/>
                <a:cs typeface="Google Sans"/>
                <a:sym typeface="Google Sans"/>
              </a:rPr>
              <a:t>Thank you for your time.</a:t>
            </a:r>
            <a:endParaRPr b="0" sz="2400">
              <a:solidFill>
                <a:srgbClr val="70757A"/>
              </a:solidFill>
              <a:latin typeface="Google Sans"/>
              <a:ea typeface="Google Sans"/>
              <a:cs typeface="Google Sans"/>
              <a:sym typeface="Google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1" name="Shape 191"/>
        <p:cNvGrpSpPr/>
        <p:nvPr/>
      </p:nvGrpSpPr>
      <p:grpSpPr>
        <a:xfrm>
          <a:off x="0" y="0"/>
          <a:ext cx="0" cy="0"/>
          <a:chOff x="0" y="0"/>
          <a:chExt cx="0" cy="0"/>
        </a:xfrm>
      </p:grpSpPr>
      <p:pic>
        <p:nvPicPr>
          <p:cNvPr id="192" name="Google Shape;192;p30"/>
          <p:cNvPicPr preferRelativeResize="0"/>
          <p:nvPr/>
        </p:nvPicPr>
        <p:blipFill rotWithShape="1">
          <a:blip r:embed="rId3">
            <a:alphaModFix/>
          </a:blip>
          <a:srcRect b="0" l="20" r="30" t="0"/>
          <a:stretch/>
        </p:blipFill>
        <p:spPr>
          <a:xfrm>
            <a:off x="-24825" y="0"/>
            <a:ext cx="16364401" cy="91455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5"/>
          <p:cNvPicPr preferRelativeResize="0"/>
          <p:nvPr/>
        </p:nvPicPr>
        <p:blipFill rotWithShape="1">
          <a:blip r:embed="rId3">
            <a:alphaModFix/>
          </a:blip>
          <a:srcRect b="0" l="0" r="0" t="20427"/>
          <a:stretch/>
        </p:blipFill>
        <p:spPr>
          <a:xfrm>
            <a:off x="0" y="1881252"/>
            <a:ext cx="16256000" cy="7225425"/>
          </a:xfrm>
          <a:prstGeom prst="rect">
            <a:avLst/>
          </a:prstGeom>
          <a:noFill/>
          <a:ln>
            <a:noFill/>
          </a:ln>
        </p:spPr>
      </p:pic>
      <p:sp>
        <p:nvSpPr>
          <p:cNvPr id="91" name="Google Shape;91;p15"/>
          <p:cNvSpPr txBox="1"/>
          <p:nvPr>
            <p:ph type="title"/>
          </p:nvPr>
        </p:nvSpPr>
        <p:spPr>
          <a:xfrm>
            <a:off x="457200" y="274650"/>
            <a:ext cx="152841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b="1" lang="en-US" sz="4800"/>
              <a:t>Frontier AI Require Cryptographic Boundaries, </a:t>
            </a:r>
            <a:endParaRPr b="1" sz="4800"/>
          </a:p>
          <a:p>
            <a:pPr indent="0" lvl="0" marL="0" rtl="0" algn="l">
              <a:spcBef>
                <a:spcPts val="0"/>
              </a:spcBef>
              <a:spcAft>
                <a:spcPts val="0"/>
              </a:spcAft>
              <a:buSzPts val="990"/>
              <a:buNone/>
            </a:pPr>
            <a:r>
              <a:rPr b="1" lang="en-US" sz="4800"/>
              <a:t>Not Policy Boundaries</a:t>
            </a:r>
            <a:endParaRPr b="1" sz="4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6"/>
          <p:cNvPicPr preferRelativeResize="0"/>
          <p:nvPr/>
        </p:nvPicPr>
        <p:blipFill rotWithShape="1">
          <a:blip r:embed="rId3">
            <a:alphaModFix/>
          </a:blip>
          <a:srcRect b="51" l="0" r="0" t="15533"/>
          <a:stretch/>
        </p:blipFill>
        <p:spPr>
          <a:xfrm>
            <a:off x="0" y="1443150"/>
            <a:ext cx="16256000" cy="7665100"/>
          </a:xfrm>
          <a:prstGeom prst="rect">
            <a:avLst/>
          </a:prstGeom>
          <a:noFill/>
          <a:ln>
            <a:noFill/>
          </a:ln>
        </p:spPr>
      </p:pic>
      <p:sp>
        <p:nvSpPr>
          <p:cNvPr id="97" name="Google Shape;97;p16"/>
          <p:cNvSpPr txBox="1"/>
          <p:nvPr>
            <p:ph idx="4294967295" type="title"/>
          </p:nvPr>
        </p:nvSpPr>
        <p:spPr>
          <a:xfrm>
            <a:off x="457200" y="274650"/>
            <a:ext cx="152841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b="1" lang="en-US" sz="4800"/>
              <a:t>The Standard Kubernetes Gaps</a:t>
            </a:r>
            <a:endParaRPr b="1" sz="4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7"/>
          <p:cNvPicPr preferRelativeResize="0"/>
          <p:nvPr/>
        </p:nvPicPr>
        <p:blipFill rotWithShape="1">
          <a:blip r:embed="rId3">
            <a:alphaModFix/>
          </a:blip>
          <a:srcRect b="66" l="0" r="0" t="17603"/>
          <a:stretch/>
        </p:blipFill>
        <p:spPr>
          <a:xfrm>
            <a:off x="0" y="1630427"/>
            <a:ext cx="16256000" cy="7476250"/>
          </a:xfrm>
          <a:prstGeom prst="rect">
            <a:avLst/>
          </a:prstGeom>
          <a:noFill/>
          <a:ln>
            <a:noFill/>
          </a:ln>
        </p:spPr>
      </p:pic>
      <p:sp>
        <p:nvSpPr>
          <p:cNvPr id="103" name="Google Shape;103;p17"/>
          <p:cNvSpPr txBox="1"/>
          <p:nvPr>
            <p:ph idx="4294967295" type="title"/>
          </p:nvPr>
        </p:nvSpPr>
        <p:spPr>
          <a:xfrm>
            <a:off x="457200" y="274650"/>
            <a:ext cx="152841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b="1" lang="en-US" sz="4800"/>
              <a:t>The Decoupled Architecture</a:t>
            </a:r>
            <a:endParaRPr b="1" sz="4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8"/>
          <p:cNvPicPr preferRelativeResize="0"/>
          <p:nvPr/>
        </p:nvPicPr>
        <p:blipFill rotWithShape="1">
          <a:blip r:embed="rId3">
            <a:alphaModFix/>
          </a:blip>
          <a:srcRect b="31" l="0" r="0" t="21439"/>
          <a:stretch/>
        </p:blipFill>
        <p:spPr>
          <a:xfrm>
            <a:off x="0" y="1981200"/>
            <a:ext cx="16256000" cy="7130975"/>
          </a:xfrm>
          <a:prstGeom prst="rect">
            <a:avLst/>
          </a:prstGeom>
          <a:noFill/>
          <a:ln>
            <a:noFill/>
          </a:ln>
        </p:spPr>
      </p:pic>
      <p:sp>
        <p:nvSpPr>
          <p:cNvPr id="109" name="Google Shape;109;p18"/>
          <p:cNvSpPr txBox="1"/>
          <p:nvPr>
            <p:ph idx="4294967295" type="title"/>
          </p:nvPr>
        </p:nvSpPr>
        <p:spPr>
          <a:xfrm>
            <a:off x="457200" y="274650"/>
            <a:ext cx="152841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b="1" lang="en-US" sz="4800"/>
              <a:t>Bridging Orchestration and Execution</a:t>
            </a:r>
            <a:endParaRPr b="1" sz="4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9"/>
          <p:cNvPicPr preferRelativeResize="0"/>
          <p:nvPr/>
        </p:nvPicPr>
        <p:blipFill rotWithShape="1">
          <a:blip r:embed="rId3">
            <a:alphaModFix/>
          </a:blip>
          <a:srcRect b="32" l="0" r="0" t="20591"/>
          <a:stretch/>
        </p:blipFill>
        <p:spPr>
          <a:xfrm>
            <a:off x="0" y="1905002"/>
            <a:ext cx="16256000" cy="7207950"/>
          </a:xfrm>
          <a:prstGeom prst="rect">
            <a:avLst/>
          </a:prstGeom>
          <a:noFill/>
          <a:ln>
            <a:noFill/>
          </a:ln>
        </p:spPr>
      </p:pic>
      <p:sp>
        <p:nvSpPr>
          <p:cNvPr id="115" name="Google Shape;115;p19"/>
          <p:cNvSpPr txBox="1"/>
          <p:nvPr>
            <p:ph idx="4294967295" type="title"/>
          </p:nvPr>
        </p:nvSpPr>
        <p:spPr>
          <a:xfrm>
            <a:off x="457200" y="274650"/>
            <a:ext cx="152841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b="1" lang="en-US" sz="4800"/>
              <a:t>Bridging Pod Networking</a:t>
            </a:r>
            <a:endParaRPr b="1" sz="4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20"/>
          <p:cNvPicPr preferRelativeResize="0"/>
          <p:nvPr/>
        </p:nvPicPr>
        <p:blipFill rotWithShape="1">
          <a:blip r:embed="rId3">
            <a:alphaModFix/>
          </a:blip>
          <a:srcRect b="0" l="1756" r="1756" t="11754"/>
          <a:stretch/>
        </p:blipFill>
        <p:spPr>
          <a:xfrm>
            <a:off x="761175" y="1345375"/>
            <a:ext cx="14733650" cy="7527175"/>
          </a:xfrm>
          <a:prstGeom prst="rect">
            <a:avLst/>
          </a:prstGeom>
          <a:noFill/>
          <a:ln>
            <a:noFill/>
          </a:ln>
        </p:spPr>
      </p:pic>
      <p:sp>
        <p:nvSpPr>
          <p:cNvPr id="121" name="Google Shape;121;p20"/>
          <p:cNvSpPr txBox="1"/>
          <p:nvPr>
            <p:ph idx="4294967295" type="title"/>
          </p:nvPr>
        </p:nvSpPr>
        <p:spPr>
          <a:xfrm>
            <a:off x="457200" y="274650"/>
            <a:ext cx="152841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b="1" lang="en-US" sz="4800"/>
              <a:t>Network Security Boundaries &amp; Default Deny Topologies</a:t>
            </a:r>
            <a:endParaRPr b="1" sz="4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1"/>
          <p:cNvPicPr preferRelativeResize="0"/>
          <p:nvPr/>
        </p:nvPicPr>
        <p:blipFill rotWithShape="1">
          <a:blip r:embed="rId3">
            <a:alphaModFix/>
          </a:blip>
          <a:srcRect b="0" l="10" r="0" t="15874"/>
          <a:stretch/>
        </p:blipFill>
        <p:spPr>
          <a:xfrm>
            <a:off x="0" y="1467802"/>
            <a:ext cx="16256000" cy="7639650"/>
          </a:xfrm>
          <a:prstGeom prst="rect">
            <a:avLst/>
          </a:prstGeom>
          <a:noFill/>
          <a:ln>
            <a:noFill/>
          </a:ln>
        </p:spPr>
      </p:pic>
      <p:sp>
        <p:nvSpPr>
          <p:cNvPr id="127" name="Google Shape;127;p21"/>
          <p:cNvSpPr txBox="1"/>
          <p:nvPr>
            <p:ph idx="4294967295" type="title"/>
          </p:nvPr>
        </p:nvSpPr>
        <p:spPr>
          <a:xfrm>
            <a:off x="457200" y="274650"/>
            <a:ext cx="152841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b="1" lang="en-US" sz="4800"/>
              <a:t>Zero-Operator Access and the Sealed Guest</a:t>
            </a:r>
            <a:endParaRPr b="1" sz="4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C"/>
        </a:solidFill>
      </p:bgPr>
    </p:bg>
    <p:spTree>
      <p:nvGrpSpPr>
        <p:cNvPr id="132" name="Shape 132"/>
        <p:cNvGrpSpPr/>
        <p:nvPr/>
      </p:nvGrpSpPr>
      <p:grpSpPr>
        <a:xfrm>
          <a:off x="0" y="0"/>
          <a:ext cx="0" cy="0"/>
          <a:chOff x="0" y="0"/>
          <a:chExt cx="0" cy="0"/>
        </a:xfrm>
      </p:grpSpPr>
      <p:sp>
        <p:nvSpPr>
          <p:cNvPr id="133" name="Google Shape;133;p22"/>
          <p:cNvSpPr txBox="1"/>
          <p:nvPr/>
        </p:nvSpPr>
        <p:spPr>
          <a:xfrm>
            <a:off x="914424" y="609600"/>
            <a:ext cx="14423700" cy="1046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4800" u="none" cap="none" strike="noStrike">
                <a:solidFill>
                  <a:srgbClr val="111827"/>
                </a:solidFill>
                <a:latin typeface="Calibri"/>
                <a:ea typeface="Calibri"/>
                <a:cs typeface="Calibri"/>
                <a:sym typeface="Calibri"/>
              </a:rPr>
              <a:t>Hardware</a:t>
            </a:r>
            <a:r>
              <a:rPr b="1" lang="en-US" sz="4800">
                <a:solidFill>
                  <a:srgbClr val="111827"/>
                </a:solidFill>
                <a:latin typeface="Calibri"/>
                <a:ea typeface="Calibri"/>
                <a:cs typeface="Calibri"/>
                <a:sym typeface="Calibri"/>
              </a:rPr>
              <a:t>-Rooted</a:t>
            </a:r>
            <a:r>
              <a:rPr b="1" i="0" lang="en-US" sz="4800" u="none" cap="none" strike="noStrike">
                <a:solidFill>
                  <a:srgbClr val="111827"/>
                </a:solidFill>
                <a:latin typeface="Calibri"/>
                <a:ea typeface="Calibri"/>
                <a:cs typeface="Calibri"/>
                <a:sym typeface="Calibri"/>
              </a:rPr>
              <a:t> Trust</a:t>
            </a:r>
            <a:endParaRPr b="1" sz="4800">
              <a:solidFill>
                <a:srgbClr val="111827"/>
              </a:solidFill>
              <a:latin typeface="Calibri"/>
              <a:ea typeface="Calibri"/>
              <a:cs typeface="Calibri"/>
              <a:sym typeface="Calibri"/>
            </a:endParaRPr>
          </a:p>
          <a:p>
            <a:pPr indent="0" lvl="0" marL="0" marR="0" rtl="0" algn="l">
              <a:spcBef>
                <a:spcPts val="0"/>
              </a:spcBef>
              <a:spcAft>
                <a:spcPts val="0"/>
              </a:spcAft>
              <a:buNone/>
            </a:pPr>
            <a:r>
              <a:rPr b="0" i="0" lang="en-US" sz="2000" u="none" cap="none" strike="noStrike">
                <a:solidFill>
                  <a:srgbClr val="4B5563"/>
                </a:solidFill>
                <a:latin typeface="Arial"/>
                <a:ea typeface="Arial"/>
                <a:cs typeface="Arial"/>
                <a:sym typeface="Arial"/>
              </a:rPr>
              <a:t>GKE Hypercluster's multi-tier security model enforces silicon-level containment </a:t>
            </a:r>
            <a:r>
              <a:rPr lang="en-US" sz="2000">
                <a:solidFill>
                  <a:srgbClr val="4B5563"/>
                </a:solidFill>
              </a:rPr>
              <a:t>through all layers</a:t>
            </a:r>
            <a:r>
              <a:rPr b="0" i="0" lang="en-US" sz="2000" u="none" cap="none" strike="noStrike">
                <a:solidFill>
                  <a:srgbClr val="4B5563"/>
                </a:solidFill>
                <a:latin typeface="Arial"/>
                <a:ea typeface="Arial"/>
                <a:cs typeface="Arial"/>
                <a:sym typeface="Arial"/>
              </a:rPr>
              <a:t>.</a:t>
            </a:r>
            <a:endParaRPr sz="1900"/>
          </a:p>
        </p:txBody>
      </p:sp>
      <p:sp>
        <p:nvSpPr>
          <p:cNvPr id="134" name="Google Shape;134;p22"/>
          <p:cNvSpPr/>
          <p:nvPr/>
        </p:nvSpPr>
        <p:spPr>
          <a:xfrm>
            <a:off x="2072695" y="2438400"/>
            <a:ext cx="60900" cy="5486400"/>
          </a:xfrm>
          <a:prstGeom prst="rect">
            <a:avLst/>
          </a:prstGeom>
          <a:solidFill>
            <a:srgbClr val="38BDF8"/>
          </a:solidFill>
          <a:ln>
            <a:noFill/>
          </a:ln>
          <a:effectLst>
            <a:outerShdw blurRad="53334" rotWithShape="0" dir="5400000" dist="30667">
              <a:srgbClr val="000000">
                <a:alpha val="34900"/>
              </a:srgbClr>
            </a:outerShdw>
          </a:effectLst>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35" name="Google Shape;135;p22"/>
          <p:cNvSpPr/>
          <p:nvPr/>
        </p:nvSpPr>
        <p:spPr>
          <a:xfrm>
            <a:off x="2560388" y="2316480"/>
            <a:ext cx="12558000" cy="1219200"/>
          </a:xfrm>
          <a:prstGeom prst="roundRect">
            <a:avLst>
              <a:gd fmla="val 16666" name="adj"/>
            </a:avLst>
          </a:prstGeom>
          <a:solidFill>
            <a:srgbClr val="0F766E"/>
          </a:solidFill>
          <a:ln>
            <a:noFill/>
          </a:ln>
          <a:effectLst>
            <a:outerShdw blurRad="53334" rotWithShape="0" dir="5400000" dist="30667">
              <a:srgbClr val="000000">
                <a:alpha val="34900"/>
              </a:srgbClr>
            </a:outerShdw>
          </a:effectLst>
        </p:spPr>
        <p:txBody>
          <a:bodyPr anchorCtr="0" anchor="ctr" bIns="127000" lIns="254000" spcFirstLastPara="1" rIns="254000" wrap="square" tIns="127000">
            <a:noAutofit/>
          </a:bodyPr>
          <a:lstStyle/>
          <a:p>
            <a:pPr indent="0" lvl="0" marL="0" rtl="0" algn="ctr">
              <a:spcBef>
                <a:spcPts val="0"/>
              </a:spcBef>
              <a:spcAft>
                <a:spcPts val="0"/>
              </a:spcAft>
              <a:buNone/>
            </a:pPr>
            <a:r>
              <a:rPr b="1" lang="en-US" sz="1700">
                <a:solidFill>
                  <a:srgbClr val="38BDF8"/>
                </a:solidFill>
                <a:latin typeface="Arial"/>
                <a:ea typeface="Arial"/>
                <a:cs typeface="Arial"/>
                <a:sym typeface="Arial"/>
              </a:rPr>
              <a:t>04 </a:t>
            </a:r>
            <a:r>
              <a:rPr b="1" lang="en-US" sz="1600">
                <a:solidFill>
                  <a:srgbClr val="FFFFFF"/>
                </a:solidFill>
                <a:latin typeface="Arial"/>
                <a:ea typeface="Arial"/>
                <a:cs typeface="Arial"/>
                <a:sym typeface="Arial"/>
              </a:rPr>
              <a:t>ACCELERATOR CONFIDENTIAL COMPUTING | </a:t>
            </a:r>
            <a:r>
              <a:rPr b="0" i="1" lang="en-US" sz="1500">
                <a:solidFill>
                  <a:srgbClr val="38BDF8"/>
                </a:solidFill>
                <a:latin typeface="Arial"/>
                <a:ea typeface="Arial"/>
                <a:cs typeface="Arial"/>
                <a:sym typeface="Arial"/>
              </a:rPr>
              <a:t>Google TPUs &amp; NVIDIA GPUs</a:t>
            </a:r>
            <a:endParaRPr b="1" sz="1700">
              <a:solidFill>
                <a:srgbClr val="38BDF8"/>
              </a:solidFill>
              <a:latin typeface="Arial"/>
              <a:ea typeface="Arial"/>
              <a:cs typeface="Arial"/>
              <a:sym typeface="Arial"/>
            </a:endParaRPr>
          </a:p>
          <a:p>
            <a:pPr indent="0" lvl="0" marL="0" rtl="0" algn="l">
              <a:spcBef>
                <a:spcPts val="400"/>
              </a:spcBef>
              <a:spcAft>
                <a:spcPts val="0"/>
              </a:spcAft>
              <a:buNone/>
            </a:pPr>
            <a:r>
              <a:rPr b="0" lang="en-US" sz="1300">
                <a:solidFill>
                  <a:srgbClr val="E5E7EB"/>
                </a:solidFill>
                <a:latin typeface="Arial"/>
                <a:ea typeface="Arial"/>
                <a:cs typeface="Arial"/>
                <a:sym typeface="Arial"/>
              </a:rPr>
              <a:t>Protects data-in-use inside accelerator memory pages. Enforces encrypted PCIe DMA transfers, cryptographically isolating GPU/TPU execution from the host kernel.</a:t>
            </a:r>
            <a:endParaRPr b="0" sz="1300">
              <a:solidFill>
                <a:srgbClr val="E5E7EB"/>
              </a:solidFill>
              <a:latin typeface="Arial"/>
              <a:ea typeface="Arial"/>
              <a:cs typeface="Arial"/>
              <a:sym typeface="Arial"/>
            </a:endParaRPr>
          </a:p>
        </p:txBody>
      </p:sp>
      <p:sp>
        <p:nvSpPr>
          <p:cNvPr id="136" name="Google Shape;136;p22"/>
          <p:cNvSpPr txBox="1"/>
          <p:nvPr/>
        </p:nvSpPr>
        <p:spPr>
          <a:xfrm>
            <a:off x="487693" y="2438400"/>
            <a:ext cx="1341300" cy="431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1600">
                <a:solidFill>
                  <a:srgbClr val="111827"/>
                </a:solidFill>
              </a:rPr>
              <a:t>Layer</a:t>
            </a:r>
            <a:r>
              <a:rPr b="1" i="0" lang="en-US" sz="1600" u="none" cap="none" strike="noStrike">
                <a:solidFill>
                  <a:srgbClr val="111827"/>
                </a:solidFill>
                <a:latin typeface="Arial"/>
                <a:ea typeface="Arial"/>
                <a:cs typeface="Arial"/>
                <a:sym typeface="Arial"/>
              </a:rPr>
              <a:t> 4</a:t>
            </a:r>
            <a:br>
              <a:rPr b="1" i="0" lang="en-US" sz="1600" u="none" cap="none" strike="noStrike">
                <a:solidFill>
                  <a:srgbClr val="111827"/>
                </a:solidFill>
                <a:latin typeface="Arial"/>
                <a:ea typeface="Arial"/>
                <a:cs typeface="Arial"/>
                <a:sym typeface="Arial"/>
              </a:rPr>
            </a:br>
            <a:r>
              <a:rPr lang="en-US" sz="1200">
                <a:solidFill>
                  <a:srgbClr val="4B5563"/>
                </a:solidFill>
              </a:rPr>
              <a:t>Accelerator</a:t>
            </a:r>
            <a:endParaRPr sz="1900"/>
          </a:p>
        </p:txBody>
      </p:sp>
      <p:sp>
        <p:nvSpPr>
          <p:cNvPr id="137" name="Google Shape;137;p22"/>
          <p:cNvSpPr/>
          <p:nvPr/>
        </p:nvSpPr>
        <p:spPr>
          <a:xfrm>
            <a:off x="2560388" y="3718560"/>
            <a:ext cx="12558000" cy="1219200"/>
          </a:xfrm>
          <a:prstGeom prst="roundRect">
            <a:avLst>
              <a:gd fmla="val 16666" name="adj"/>
            </a:avLst>
          </a:prstGeom>
          <a:solidFill>
            <a:srgbClr val="0A4B6E"/>
          </a:solidFill>
          <a:ln>
            <a:noFill/>
          </a:ln>
          <a:effectLst>
            <a:outerShdw blurRad="53334" rotWithShape="0" dir="5400000" dist="30667">
              <a:srgbClr val="000000">
                <a:alpha val="34900"/>
              </a:srgbClr>
            </a:outerShdw>
          </a:effectLst>
        </p:spPr>
        <p:txBody>
          <a:bodyPr anchorCtr="0" anchor="ctr" bIns="127000" lIns="254000" spcFirstLastPara="1" rIns="254000" wrap="square" tIns="127000">
            <a:noAutofit/>
          </a:bodyPr>
          <a:lstStyle/>
          <a:p>
            <a:pPr indent="0" lvl="0" marL="0" rtl="0" algn="ctr">
              <a:spcBef>
                <a:spcPts val="0"/>
              </a:spcBef>
              <a:spcAft>
                <a:spcPts val="0"/>
              </a:spcAft>
              <a:buNone/>
            </a:pPr>
            <a:r>
              <a:rPr b="1" lang="en-US" sz="1700">
                <a:solidFill>
                  <a:srgbClr val="38BDF8"/>
                </a:solidFill>
                <a:latin typeface="Arial"/>
                <a:ea typeface="Arial"/>
                <a:cs typeface="Arial"/>
                <a:sym typeface="Arial"/>
              </a:rPr>
              <a:t>03 </a:t>
            </a:r>
            <a:r>
              <a:rPr b="1" lang="en-US" sz="1600">
                <a:solidFill>
                  <a:srgbClr val="FFFFFF"/>
                </a:solidFill>
                <a:latin typeface="Arial"/>
                <a:ea typeface="Arial"/>
                <a:cs typeface="Arial"/>
                <a:sym typeface="Arial"/>
              </a:rPr>
              <a:t>CONFIDENTIAL VIRTUAL MACHINES (CVM) | </a:t>
            </a:r>
            <a:r>
              <a:rPr b="0" i="1" lang="en-US" sz="1500">
                <a:solidFill>
                  <a:srgbClr val="38BDF8"/>
                </a:solidFill>
                <a:latin typeface="Arial"/>
                <a:ea typeface="Arial"/>
                <a:cs typeface="Arial"/>
                <a:sym typeface="Arial"/>
              </a:rPr>
              <a:t>Intel TDX / AMD SEV-SNP / ARM CCA</a:t>
            </a:r>
            <a:endParaRPr b="1" sz="1700">
              <a:solidFill>
                <a:srgbClr val="38BDF8"/>
              </a:solidFill>
              <a:latin typeface="Arial"/>
              <a:ea typeface="Arial"/>
              <a:cs typeface="Arial"/>
              <a:sym typeface="Arial"/>
            </a:endParaRPr>
          </a:p>
          <a:p>
            <a:pPr indent="0" lvl="0" marL="0" rtl="0" algn="l">
              <a:spcBef>
                <a:spcPts val="400"/>
              </a:spcBef>
              <a:spcAft>
                <a:spcPts val="0"/>
              </a:spcAft>
              <a:buNone/>
            </a:pPr>
            <a:r>
              <a:rPr b="0" lang="en-US" sz="1300">
                <a:solidFill>
                  <a:srgbClr val="E5E7EB"/>
                </a:solidFill>
                <a:latin typeface="Arial"/>
                <a:ea typeface="Arial"/>
                <a:cs typeface="Arial"/>
                <a:sym typeface="Arial"/>
              </a:rPr>
              <a:t>Hardware-enforced virtual machine isolation. Encrypts guest OS memory pages in real-time, preventing the host hypervisor and neighboring VMs from inspecting guest memory.</a:t>
            </a:r>
            <a:endParaRPr b="0" sz="1300">
              <a:solidFill>
                <a:srgbClr val="E5E7EB"/>
              </a:solidFill>
              <a:latin typeface="Arial"/>
              <a:ea typeface="Arial"/>
              <a:cs typeface="Arial"/>
              <a:sym typeface="Arial"/>
            </a:endParaRPr>
          </a:p>
        </p:txBody>
      </p:sp>
      <p:sp>
        <p:nvSpPr>
          <p:cNvPr id="138" name="Google Shape;138;p22"/>
          <p:cNvSpPr txBox="1"/>
          <p:nvPr/>
        </p:nvSpPr>
        <p:spPr>
          <a:xfrm>
            <a:off x="487693" y="3840480"/>
            <a:ext cx="1341300" cy="431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1600">
                <a:solidFill>
                  <a:srgbClr val="111827"/>
                </a:solidFill>
              </a:rPr>
              <a:t>Layer</a:t>
            </a:r>
            <a:r>
              <a:rPr b="1" i="0" lang="en-US" sz="1600" u="none" cap="none" strike="noStrike">
                <a:solidFill>
                  <a:srgbClr val="111827"/>
                </a:solidFill>
                <a:latin typeface="Arial"/>
                <a:ea typeface="Arial"/>
                <a:cs typeface="Arial"/>
                <a:sym typeface="Arial"/>
              </a:rPr>
              <a:t> 3</a:t>
            </a:r>
            <a:br>
              <a:rPr b="1" i="0" lang="en-US" sz="1600" u="none" cap="none" strike="noStrike">
                <a:solidFill>
                  <a:srgbClr val="111827"/>
                </a:solidFill>
                <a:latin typeface="Arial"/>
                <a:ea typeface="Arial"/>
                <a:cs typeface="Arial"/>
                <a:sym typeface="Arial"/>
              </a:rPr>
            </a:br>
            <a:r>
              <a:rPr lang="en-US" sz="1200">
                <a:solidFill>
                  <a:srgbClr val="4B5563"/>
                </a:solidFill>
              </a:rPr>
              <a:t>Guest</a:t>
            </a:r>
            <a:endParaRPr sz="1900"/>
          </a:p>
        </p:txBody>
      </p:sp>
      <p:sp>
        <p:nvSpPr>
          <p:cNvPr id="139" name="Google Shape;139;p22"/>
          <p:cNvSpPr/>
          <p:nvPr/>
        </p:nvSpPr>
        <p:spPr>
          <a:xfrm>
            <a:off x="2560388" y="5120640"/>
            <a:ext cx="12558000" cy="1219200"/>
          </a:xfrm>
          <a:prstGeom prst="roundRect">
            <a:avLst>
              <a:gd fmla="val 16666" name="adj"/>
            </a:avLst>
          </a:prstGeom>
          <a:solidFill>
            <a:srgbClr val="1F2937"/>
          </a:solidFill>
          <a:ln>
            <a:noFill/>
          </a:ln>
          <a:effectLst>
            <a:outerShdw blurRad="53334" rotWithShape="0" dir="5400000" dist="30667">
              <a:srgbClr val="000000">
                <a:alpha val="34900"/>
              </a:srgbClr>
            </a:outerShdw>
          </a:effectLst>
        </p:spPr>
        <p:txBody>
          <a:bodyPr anchorCtr="0" anchor="ctr" bIns="127000" lIns="254000" spcFirstLastPara="1" rIns="254000" wrap="square" tIns="127000">
            <a:noAutofit/>
          </a:bodyPr>
          <a:lstStyle/>
          <a:p>
            <a:pPr indent="0" lvl="0" marL="0" rtl="0" algn="ctr">
              <a:spcBef>
                <a:spcPts val="0"/>
              </a:spcBef>
              <a:spcAft>
                <a:spcPts val="0"/>
              </a:spcAft>
              <a:buNone/>
            </a:pPr>
            <a:r>
              <a:rPr b="1" lang="en-US" sz="1700">
                <a:solidFill>
                  <a:srgbClr val="38BDF8"/>
                </a:solidFill>
                <a:latin typeface="Arial"/>
                <a:ea typeface="Arial"/>
                <a:cs typeface="Arial"/>
                <a:sym typeface="Arial"/>
              </a:rPr>
              <a:t>02 </a:t>
            </a:r>
            <a:r>
              <a:rPr b="1" lang="en-US" sz="1600">
                <a:solidFill>
                  <a:srgbClr val="FFFFFF"/>
                </a:solidFill>
                <a:latin typeface="Arial"/>
                <a:ea typeface="Arial"/>
                <a:cs typeface="Arial"/>
                <a:sym typeface="Arial"/>
              </a:rPr>
              <a:t>HOST ISOLATION &amp; SYSTEM LOCKDOWN | </a:t>
            </a:r>
            <a:r>
              <a:rPr b="0" i="1" lang="en-US" sz="1500">
                <a:solidFill>
                  <a:srgbClr val="38BDF8"/>
                </a:solidFill>
                <a:latin typeface="Arial"/>
                <a:ea typeface="Arial"/>
                <a:cs typeface="Arial"/>
                <a:sym typeface="Arial"/>
              </a:rPr>
              <a:t>Titanium Intelligence Enclave (TIE)</a:t>
            </a:r>
            <a:endParaRPr b="1" sz="1700">
              <a:solidFill>
                <a:srgbClr val="38BDF8"/>
              </a:solidFill>
              <a:latin typeface="Arial"/>
              <a:ea typeface="Arial"/>
              <a:cs typeface="Arial"/>
              <a:sym typeface="Arial"/>
            </a:endParaRPr>
          </a:p>
          <a:p>
            <a:pPr indent="0" lvl="0" marL="0" rtl="0" algn="l">
              <a:spcBef>
                <a:spcPts val="400"/>
              </a:spcBef>
              <a:spcAft>
                <a:spcPts val="0"/>
              </a:spcAft>
              <a:buNone/>
            </a:pPr>
            <a:r>
              <a:rPr b="0" lang="en-US" sz="1300">
                <a:solidFill>
                  <a:srgbClr val="E5E7EB"/>
                </a:solidFill>
                <a:latin typeface="Arial"/>
                <a:ea typeface="Arial"/>
                <a:cs typeface="Arial"/>
                <a:sym typeface="Arial"/>
              </a:rPr>
              <a:t>Tightens host security, removing administrative pathways, configures and protects CVM and accelerator layers.</a:t>
            </a:r>
            <a:endParaRPr b="0" sz="1300">
              <a:solidFill>
                <a:srgbClr val="E5E7EB"/>
              </a:solidFill>
              <a:latin typeface="Arial"/>
              <a:ea typeface="Arial"/>
              <a:cs typeface="Arial"/>
              <a:sym typeface="Arial"/>
            </a:endParaRPr>
          </a:p>
        </p:txBody>
      </p:sp>
      <p:sp>
        <p:nvSpPr>
          <p:cNvPr id="140" name="Google Shape;140;p22"/>
          <p:cNvSpPr txBox="1"/>
          <p:nvPr/>
        </p:nvSpPr>
        <p:spPr>
          <a:xfrm>
            <a:off x="487693" y="5242560"/>
            <a:ext cx="1341300" cy="431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1600">
                <a:solidFill>
                  <a:srgbClr val="111827"/>
                </a:solidFill>
              </a:rPr>
              <a:t>Layer</a:t>
            </a:r>
            <a:r>
              <a:rPr b="1" i="0" lang="en-US" sz="1600" u="none" cap="none" strike="noStrike">
                <a:solidFill>
                  <a:srgbClr val="111827"/>
                </a:solidFill>
                <a:latin typeface="Arial"/>
                <a:ea typeface="Arial"/>
                <a:cs typeface="Arial"/>
                <a:sym typeface="Arial"/>
              </a:rPr>
              <a:t> 2</a:t>
            </a:r>
            <a:br>
              <a:rPr b="1" i="0" lang="en-US" sz="1600" u="none" cap="none" strike="noStrike">
                <a:solidFill>
                  <a:srgbClr val="111827"/>
                </a:solidFill>
                <a:latin typeface="Arial"/>
                <a:ea typeface="Arial"/>
                <a:cs typeface="Arial"/>
                <a:sym typeface="Arial"/>
              </a:rPr>
            </a:br>
            <a:r>
              <a:rPr lang="en-US" sz="1200">
                <a:solidFill>
                  <a:srgbClr val="4B5563"/>
                </a:solidFill>
              </a:rPr>
              <a:t>Host</a:t>
            </a:r>
            <a:endParaRPr sz="1900"/>
          </a:p>
        </p:txBody>
      </p:sp>
      <p:sp>
        <p:nvSpPr>
          <p:cNvPr id="141" name="Google Shape;141;p22"/>
          <p:cNvSpPr/>
          <p:nvPr/>
        </p:nvSpPr>
        <p:spPr>
          <a:xfrm>
            <a:off x="2560388" y="6522720"/>
            <a:ext cx="12558000" cy="1219200"/>
          </a:xfrm>
          <a:prstGeom prst="roundRect">
            <a:avLst>
              <a:gd fmla="val 16666" name="adj"/>
            </a:avLst>
          </a:prstGeom>
          <a:solidFill>
            <a:srgbClr val="111827"/>
          </a:solidFill>
          <a:ln>
            <a:noFill/>
          </a:ln>
          <a:effectLst>
            <a:outerShdw blurRad="53334" rotWithShape="0" dir="5400000" dist="30667">
              <a:srgbClr val="000000">
                <a:alpha val="34900"/>
              </a:srgbClr>
            </a:outerShdw>
          </a:effectLst>
        </p:spPr>
        <p:txBody>
          <a:bodyPr anchorCtr="0" anchor="ctr" bIns="127000" lIns="254000" spcFirstLastPara="1" rIns="254000" wrap="square" tIns="127000">
            <a:noAutofit/>
          </a:bodyPr>
          <a:lstStyle/>
          <a:p>
            <a:pPr indent="0" lvl="0" marL="0" rtl="0" algn="ctr">
              <a:spcBef>
                <a:spcPts val="0"/>
              </a:spcBef>
              <a:spcAft>
                <a:spcPts val="0"/>
              </a:spcAft>
              <a:buNone/>
            </a:pPr>
            <a:r>
              <a:rPr b="1" lang="en-US" sz="1700">
                <a:solidFill>
                  <a:srgbClr val="38BDF8"/>
                </a:solidFill>
                <a:latin typeface="Arial"/>
                <a:ea typeface="Arial"/>
                <a:cs typeface="Arial"/>
                <a:sym typeface="Arial"/>
              </a:rPr>
              <a:t>01 </a:t>
            </a:r>
            <a:r>
              <a:rPr b="1" lang="en-US" sz="1600">
                <a:solidFill>
                  <a:srgbClr val="FFFFFF"/>
                </a:solidFill>
                <a:latin typeface="Arial"/>
                <a:ea typeface="Arial"/>
                <a:cs typeface="Arial"/>
                <a:sym typeface="Arial"/>
              </a:rPr>
              <a:t>PHYSICAL ROOT OF TRUST | </a:t>
            </a:r>
            <a:r>
              <a:rPr b="0" i="1" lang="en-US" sz="1500">
                <a:solidFill>
                  <a:srgbClr val="38BDF8"/>
                </a:solidFill>
                <a:latin typeface="Arial"/>
                <a:ea typeface="Arial"/>
                <a:cs typeface="Arial"/>
                <a:sym typeface="Arial"/>
              </a:rPr>
              <a:t>Google Titan Chip (Platform Root of Trust)</a:t>
            </a:r>
            <a:endParaRPr b="1" sz="1700">
              <a:solidFill>
                <a:srgbClr val="38BDF8"/>
              </a:solidFill>
              <a:latin typeface="Arial"/>
              <a:ea typeface="Arial"/>
              <a:cs typeface="Arial"/>
              <a:sym typeface="Arial"/>
            </a:endParaRPr>
          </a:p>
          <a:p>
            <a:pPr indent="0" lvl="0" marL="0" rtl="0" algn="l">
              <a:spcBef>
                <a:spcPts val="400"/>
              </a:spcBef>
              <a:spcAft>
                <a:spcPts val="0"/>
              </a:spcAft>
              <a:buNone/>
            </a:pPr>
            <a:r>
              <a:rPr b="0" lang="en-US" sz="1300">
                <a:solidFill>
                  <a:srgbClr val="E5E7EB"/>
                </a:solidFill>
                <a:latin typeface="Arial"/>
                <a:ea typeface="Arial"/>
                <a:cs typeface="Arial"/>
                <a:sym typeface="Arial"/>
              </a:rPr>
              <a:t>The foundational silicon anchor. Performs hardware-level signature validation of the boot ROM, secure flash, and kernel, establishing the verified cryptographic measurement chain.</a:t>
            </a:r>
            <a:endParaRPr b="0" sz="1300">
              <a:solidFill>
                <a:srgbClr val="E5E7EB"/>
              </a:solidFill>
              <a:latin typeface="Arial"/>
              <a:ea typeface="Arial"/>
              <a:cs typeface="Arial"/>
              <a:sym typeface="Arial"/>
            </a:endParaRPr>
          </a:p>
        </p:txBody>
      </p:sp>
      <p:sp>
        <p:nvSpPr>
          <p:cNvPr id="142" name="Google Shape;142;p22"/>
          <p:cNvSpPr txBox="1"/>
          <p:nvPr/>
        </p:nvSpPr>
        <p:spPr>
          <a:xfrm>
            <a:off x="487693" y="6644640"/>
            <a:ext cx="1341300" cy="431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1600">
                <a:solidFill>
                  <a:srgbClr val="111827"/>
                </a:solidFill>
              </a:rPr>
              <a:t>Layer</a:t>
            </a:r>
            <a:r>
              <a:rPr b="1" i="0" lang="en-US" sz="1600" u="none" cap="none" strike="noStrike">
                <a:solidFill>
                  <a:srgbClr val="111827"/>
                </a:solidFill>
                <a:latin typeface="Arial"/>
                <a:ea typeface="Arial"/>
                <a:cs typeface="Arial"/>
                <a:sym typeface="Arial"/>
              </a:rPr>
              <a:t> 1</a:t>
            </a:r>
            <a:br>
              <a:rPr b="1" i="0" lang="en-US" sz="1600" u="none" cap="none" strike="noStrike">
                <a:solidFill>
                  <a:srgbClr val="111827"/>
                </a:solidFill>
                <a:latin typeface="Arial"/>
                <a:ea typeface="Arial"/>
                <a:cs typeface="Arial"/>
                <a:sym typeface="Arial"/>
              </a:rPr>
            </a:br>
            <a:r>
              <a:rPr lang="en-US" sz="1200">
                <a:solidFill>
                  <a:srgbClr val="4B5563"/>
                </a:solidFill>
              </a:rPr>
              <a:t>Platform</a:t>
            </a:r>
            <a:endParaRPr sz="19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