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49" d="100"/>
          <a:sy n="49" d="100"/>
        </p:scale>
        <p:origin x="82" y="5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66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Open warmly. Introduce yourself and the premise: nobody hands you a manual for leadership.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Accountable without being the expert.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Enrolment swings force hard financial decisions.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most difficult decision: recognizing you're not the right fit.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Tie the four institutions together with one idea: self-awareness.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athlete metaphor: skill and position are different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Close the arc: know your role, build the team around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Closing slide. Thank the audience and invite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Walk through the winding path before education — none of it planned.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Section break: Bow Valley College. A teaching job that became something bigger.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first hard lesson in the classroom.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reframe: teaching is meeting students where they 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Section break: SAIT. A $30M donation and a merger of two schools.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Timeline: the donation announcement, then the pandemic five months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Influence over authority in a large, relational institution.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Section break: Olds College, Dean of Business, with unexpected departments.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78" y="1047868"/>
            <a:ext cx="6326584" cy="319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BEST ADVICE I NEVER GOT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2178" y="4627971"/>
            <a:ext cx="12953444" cy="106720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0133"/>
              </a:lnSpc>
              <a:buNone/>
            </a:pPr>
            <a:r>
              <a:rPr lang="en-US" sz="7792" b="1" kern="0" spc="-156">
                <a:solidFill>
                  <a:srgbClr val="F5F4F2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Leading Without a Manual</a:t>
            </a:r>
            <a:endParaRPr lang="en-US" sz="7792"/>
          </a:p>
        </p:txBody>
      </p:sp>
      <p:sp>
        <p:nvSpPr>
          <p:cNvPr id="4" name="Text 2"/>
          <p:cNvSpPr/>
          <p:nvPr/>
        </p:nvSpPr>
        <p:spPr>
          <a:xfrm>
            <a:off x="1332178" y="8361428"/>
            <a:ext cx="6300678" cy="60903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6" b="1">
                <a:solidFill>
                  <a:srgbClr val="F5F4F2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Amos Ngai</a:t>
            </a:r>
            <a:endParaRPr lang="en-US" sz="3896"/>
          </a:p>
        </p:txBody>
      </p:sp>
      <p:sp>
        <p:nvSpPr>
          <p:cNvPr id="5" name="Text 3"/>
          <p:cNvSpPr/>
          <p:nvPr/>
        </p:nvSpPr>
        <p:spPr>
          <a:xfrm>
            <a:off x="1332178" y="9008486"/>
            <a:ext cx="6300678" cy="3654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Academic Programs and Instruction Manager</a:t>
            </a:r>
            <a:endParaRPr lang="en-US" sz="2248"/>
          </a:p>
        </p:txBody>
      </p:sp>
      <p:sp>
        <p:nvSpPr>
          <p:cNvPr id="6" name="Text 4"/>
          <p:cNvSpPr/>
          <p:nvPr/>
        </p:nvSpPr>
        <p:spPr>
          <a:xfrm>
            <a:off x="16620107" y="9022225"/>
            <a:ext cx="393784" cy="3654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89" y="1047977"/>
            <a:ext cx="4177040" cy="31969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HUMBLING PART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89" y="3867378"/>
            <a:ext cx="17162334" cy="11797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1" b="1" kern="0" spc="-156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Accountable for results.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1331889" y="5275375"/>
            <a:ext cx="17162334" cy="117971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1" b="1" kern="0" spc="-156">
                <a:solidFill>
                  <a:srgbClr val="8A8A8E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Expert in none of it.</a:t>
            </a:r>
            <a:endParaRPr lang="en-US" sz="7791"/>
          </a:p>
        </p:txBody>
      </p:sp>
      <p:sp>
        <p:nvSpPr>
          <p:cNvPr id="5" name="Text 3"/>
          <p:cNvSpPr/>
          <p:nvPr/>
        </p:nvSpPr>
        <p:spPr>
          <a:xfrm>
            <a:off x="16616502" y="9008166"/>
            <a:ext cx="393710" cy="3653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0" y="1047976"/>
            <a:ext cx="5333412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NUMBERS TURN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90" y="4048135"/>
            <a:ext cx="13718469" cy="112263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9545"/>
              </a:lnSpc>
              <a:buNone/>
            </a:pPr>
            <a:r>
              <a:rPr lang="en-US" sz="2847">
                <a:solidFill>
                  <a:srgbClr val="C9C9CC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International enrolment surged, then fell sharply. Domestic enrolment declined alongside it. The institution needed hard financial decisions, fast.</a:t>
            </a:r>
            <a:endParaRPr lang="en-US" sz="2847"/>
          </a:p>
        </p:txBody>
      </p:sp>
      <p:sp>
        <p:nvSpPr>
          <p:cNvPr id="4" name="Text 2"/>
          <p:cNvSpPr/>
          <p:nvPr/>
        </p:nvSpPr>
        <p:spPr>
          <a:xfrm>
            <a:off x="1331890" y="5672733"/>
            <a:ext cx="17162357" cy="60891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5" b="1">
                <a:solidFill>
                  <a:srgbClr val="43ACF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Leaned on the change-management playbook built at SAIT.</a:t>
            </a:r>
            <a:endParaRPr lang="en-US" sz="3895"/>
          </a:p>
        </p:txBody>
      </p:sp>
      <p:sp>
        <p:nvSpPr>
          <p:cNvPr id="5" name="Text 3"/>
          <p:cNvSpPr/>
          <p:nvPr/>
        </p:nvSpPr>
        <p:spPr>
          <a:xfrm>
            <a:off x="16616519" y="9023864"/>
            <a:ext cx="39371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0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52123" y="1047975"/>
            <a:ext cx="3954937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HARDEST CALL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538812" y="4004374"/>
            <a:ext cx="15188333" cy="23137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9667"/>
              </a:lnSpc>
              <a:buNone/>
            </a:pPr>
            <a:r>
              <a:rPr lang="en-US" sz="7791" b="1" kern="0" spc="-156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Knowing when you're not the right person for the job.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16578453" y="9008170"/>
            <a:ext cx="39371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>
                <a:solidFill>
                  <a:srgbClr val="8A8A8E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61085" y="1047975"/>
            <a:ext cx="3757809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THROUGHLINE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095697" y="4027206"/>
            <a:ext cx="16074584" cy="117972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7791" b="1" kern="0" spc="-156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Self-awareness is half the battle.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3290641" y="5937204"/>
            <a:ext cx="2861492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 b="1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Valley College</a:t>
            </a:r>
            <a:endParaRPr lang="en-US" sz="2247"/>
          </a:p>
        </p:txBody>
      </p:sp>
      <p:sp>
        <p:nvSpPr>
          <p:cNvPr id="5" name="Shape 3"/>
          <p:cNvSpPr/>
          <p:nvPr/>
        </p:nvSpPr>
        <p:spPr>
          <a:xfrm>
            <a:off x="6688012" y="6062782"/>
            <a:ext cx="76108" cy="76108"/>
          </a:xfrm>
          <a:prstGeom prst="ellipse">
            <a:avLst/>
          </a:prstGeom>
          <a:solidFill>
            <a:srgbClr val="43ACFC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91967" y="5937204"/>
            <a:ext cx="726331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 b="1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</a:t>
            </a:r>
            <a:endParaRPr lang="en-US" sz="2247"/>
          </a:p>
        </p:txBody>
      </p:sp>
      <p:sp>
        <p:nvSpPr>
          <p:cNvPr id="7" name="Shape 5"/>
          <p:cNvSpPr/>
          <p:nvPr/>
        </p:nvSpPr>
        <p:spPr>
          <a:xfrm>
            <a:off x="8746145" y="6062782"/>
            <a:ext cx="76108" cy="76108"/>
          </a:xfrm>
          <a:prstGeom prst="ellipse">
            <a:avLst/>
          </a:prstGeom>
          <a:solidFill>
            <a:srgbClr val="43ACFC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9400973" y="5937204"/>
            <a:ext cx="1918998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 b="1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Olds College</a:t>
            </a:r>
            <a:endParaRPr lang="en-US" sz="2247"/>
          </a:p>
        </p:txBody>
      </p:sp>
      <p:sp>
        <p:nvSpPr>
          <p:cNvPr id="9" name="Shape 7"/>
          <p:cNvSpPr/>
          <p:nvPr/>
        </p:nvSpPr>
        <p:spPr>
          <a:xfrm>
            <a:off x="11898692" y="6062782"/>
            <a:ext cx="76108" cy="76108"/>
          </a:xfrm>
          <a:prstGeom prst="ellipse">
            <a:avLst/>
          </a:prstGeom>
          <a:solidFill>
            <a:srgbClr val="43ACFC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2530520" y="5937204"/>
            <a:ext cx="242497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 b="1">
                <a:solidFill>
                  <a:srgbClr val="F5F4F2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MaKami College</a:t>
            </a:r>
            <a:endParaRPr lang="en-US" sz="2247"/>
          </a:p>
        </p:txBody>
      </p:sp>
      <p:sp>
        <p:nvSpPr>
          <p:cNvPr id="11" name="Text 9"/>
          <p:cNvSpPr/>
          <p:nvPr/>
        </p:nvSpPr>
        <p:spPr>
          <a:xfrm>
            <a:off x="16578469" y="9023841"/>
            <a:ext cx="39371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2247">
                <a:solidFill>
                  <a:srgbClr val="8A8A8E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3" y="1047975"/>
            <a:ext cx="4465363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YOUR POSITION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93" y="3482319"/>
            <a:ext cx="15678286" cy="225427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067"/>
              </a:lnSpc>
              <a:buNone/>
            </a:pPr>
            <a:r>
              <a:rPr lang="en-US" sz="7791" b="1" kern="0" spc="-156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great athlete isn't automatically the right tight end.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1331893" y="6238545"/>
            <a:ext cx="17162396" cy="6089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5" b="1">
                <a:solidFill>
                  <a:srgbClr val="43ACF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 and position are different questions.</a:t>
            </a:r>
            <a:endParaRPr lang="en-US" sz="3895"/>
          </a:p>
        </p:txBody>
      </p:sp>
      <p:sp>
        <p:nvSpPr>
          <p:cNvPr id="5" name="Text 3"/>
          <p:cNvSpPr/>
          <p:nvPr/>
        </p:nvSpPr>
        <p:spPr>
          <a:xfrm>
            <a:off x="16616558" y="9023845"/>
            <a:ext cx="39371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0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3" y="1047975"/>
            <a:ext cx="5162845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LEADERSHIP LESSON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93" y="3311076"/>
            <a:ext cx="15678285" cy="225427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7067"/>
              </a:lnSpc>
              <a:buNone/>
            </a:pPr>
            <a:r>
              <a:rPr lang="en-US" sz="7791" b="1" kern="0" spc="-156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strongest leaders don't try to be everything.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1331893" y="5736548"/>
            <a:ext cx="15678285" cy="127485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08333"/>
              </a:lnSpc>
              <a:buNone/>
            </a:pPr>
            <a:r>
              <a:rPr lang="en-US" sz="3895" b="1">
                <a:solidFill>
                  <a:srgbClr val="43ACFC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know exactly what they are, and they build the rest of the team around it.</a:t>
            </a:r>
            <a:endParaRPr lang="en-US" sz="3895"/>
          </a:p>
        </p:txBody>
      </p:sp>
      <p:sp>
        <p:nvSpPr>
          <p:cNvPr id="5" name="Text 3"/>
          <p:cNvSpPr/>
          <p:nvPr/>
        </p:nvSpPr>
        <p:spPr>
          <a:xfrm>
            <a:off x="16616554" y="9008170"/>
            <a:ext cx="393714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78" y="3605649"/>
            <a:ext cx="5528205" cy="11799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2" b="1" kern="0" spc="-156">
                <a:solidFill>
                  <a:srgbClr val="F5F4F2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you.</a:t>
            </a:r>
            <a:endParaRPr lang="en-US" sz="7792"/>
          </a:p>
        </p:txBody>
      </p:sp>
      <p:sp>
        <p:nvSpPr>
          <p:cNvPr id="3" name="Text 1"/>
          <p:cNvSpPr/>
          <p:nvPr/>
        </p:nvSpPr>
        <p:spPr>
          <a:xfrm>
            <a:off x="1332178" y="5283355"/>
            <a:ext cx="9860674" cy="456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Best Advice I Never Got: Leading Without a Manual</a:t>
            </a:r>
            <a:endParaRPr lang="en-US" sz="2847"/>
          </a:p>
        </p:txBody>
      </p:sp>
      <p:sp>
        <p:nvSpPr>
          <p:cNvPr id="4" name="Text 2"/>
          <p:cNvSpPr/>
          <p:nvPr/>
        </p:nvSpPr>
        <p:spPr>
          <a:xfrm>
            <a:off x="1332178" y="6355549"/>
            <a:ext cx="8883567" cy="365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Academic Programs and Instruction Manager · MaKami College</a:t>
            </a:r>
            <a:endParaRPr lang="en-US" sz="2248"/>
          </a:p>
        </p:txBody>
      </p:sp>
      <p:sp>
        <p:nvSpPr>
          <p:cNvPr id="5" name="Text 3"/>
          <p:cNvSpPr/>
          <p:nvPr/>
        </p:nvSpPr>
        <p:spPr>
          <a:xfrm>
            <a:off x="16620107" y="9022225"/>
            <a:ext cx="393784" cy="3654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82" y="1047866"/>
            <a:ext cx="1424971" cy="319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ORIGIN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2182" y="2314497"/>
            <a:ext cx="7448802" cy="169761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4" b="1" kern="0" spc="-57">
                <a:solidFill>
                  <a:srgbClr val="F5F4F2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Plan I Didn't Have</a:t>
            </a:r>
            <a:endParaRPr lang="en-US" sz="5694"/>
          </a:p>
        </p:txBody>
      </p:sp>
      <p:sp>
        <p:nvSpPr>
          <p:cNvPr id="4" name="Text 2"/>
          <p:cNvSpPr/>
          <p:nvPr/>
        </p:nvSpPr>
        <p:spPr>
          <a:xfrm>
            <a:off x="1332182" y="4621076"/>
            <a:ext cx="7955031" cy="4567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Urban Planning</a:t>
            </a:r>
            <a:endParaRPr lang="en-US" sz="2847"/>
          </a:p>
        </p:txBody>
      </p:sp>
      <p:sp>
        <p:nvSpPr>
          <p:cNvPr id="5" name="Text 3"/>
          <p:cNvSpPr/>
          <p:nvPr/>
        </p:nvSpPr>
        <p:spPr>
          <a:xfrm>
            <a:off x="1332182" y="5249105"/>
            <a:ext cx="7955031" cy="4567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BA, University of Calgary</a:t>
            </a:r>
            <a:endParaRPr lang="en-US" sz="2847"/>
          </a:p>
        </p:txBody>
      </p:sp>
      <p:sp>
        <p:nvSpPr>
          <p:cNvPr id="6" name="Text 4"/>
          <p:cNvSpPr/>
          <p:nvPr/>
        </p:nvSpPr>
        <p:spPr>
          <a:xfrm>
            <a:off x="1332182" y="5877133"/>
            <a:ext cx="7955031" cy="4567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Financial Advisor, TD Canada Trust</a:t>
            </a:r>
            <a:endParaRPr lang="en-US" sz="2847"/>
          </a:p>
        </p:txBody>
      </p:sp>
      <p:sp>
        <p:nvSpPr>
          <p:cNvPr id="7" name="Text 5"/>
          <p:cNvSpPr/>
          <p:nvPr/>
        </p:nvSpPr>
        <p:spPr>
          <a:xfrm>
            <a:off x="1332182" y="6505162"/>
            <a:ext cx="7448802" cy="87547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Architectural Technologist, 8 years in industry</a:t>
            </a:r>
            <a:endParaRPr lang="en-US" sz="2847"/>
          </a:p>
        </p:txBody>
      </p:sp>
      <p:sp>
        <p:nvSpPr>
          <p:cNvPr id="8" name="Text 6"/>
          <p:cNvSpPr/>
          <p:nvPr/>
        </p:nvSpPr>
        <p:spPr>
          <a:xfrm>
            <a:off x="1332182" y="7551877"/>
            <a:ext cx="7955031" cy="45678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???</a:t>
            </a:r>
            <a:endParaRPr lang="en-US" sz="2847"/>
          </a:p>
        </p:txBody>
      </p:sp>
      <p:sp>
        <p:nvSpPr>
          <p:cNvPr id="9" name="Text 7"/>
          <p:cNvSpPr/>
          <p:nvPr/>
        </p:nvSpPr>
        <p:spPr>
          <a:xfrm>
            <a:off x="11989641" y="4212857"/>
            <a:ext cx="5096550" cy="11761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667"/>
              </a:lnSpc>
              <a:buNone/>
            </a:pPr>
            <a:r>
              <a:rPr lang="en-US" sz="3896" b="1">
                <a:solidFill>
                  <a:srgbClr val="43ACF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of it postsecondary.</a:t>
            </a:r>
            <a:endParaRPr lang="en-US" sz="3896"/>
          </a:p>
        </p:txBody>
      </p:sp>
      <p:sp>
        <p:nvSpPr>
          <p:cNvPr id="10" name="Text 8"/>
          <p:cNvSpPr/>
          <p:nvPr/>
        </p:nvSpPr>
        <p:spPr>
          <a:xfrm>
            <a:off x="11989641" y="5503171"/>
            <a:ext cx="5442917" cy="6071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9667"/>
              </a:lnSpc>
              <a:buNone/>
            </a:pPr>
            <a:r>
              <a:rPr lang="en-US" sz="3896" b="1">
                <a:solidFill>
                  <a:srgbClr val="F5F4F2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Yet.</a:t>
            </a:r>
            <a:endParaRPr lang="en-US" sz="3896"/>
          </a:p>
        </p:txBody>
      </p:sp>
      <p:sp>
        <p:nvSpPr>
          <p:cNvPr id="11" name="Text 9"/>
          <p:cNvSpPr/>
          <p:nvPr/>
        </p:nvSpPr>
        <p:spPr>
          <a:xfrm>
            <a:off x="16620163" y="9008490"/>
            <a:ext cx="393784" cy="36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>
            <a:alphaModFix amt="88000"/>
          </a:blip>
          <a:srcRect l="19190" t="3039" r="40228" b="3335"/>
          <a:stretch>
            <a:fillRect/>
          </a:stretch>
        </p:blipFill>
        <p:spPr>
          <a:xfrm>
            <a:off x="10856686" y="0"/>
            <a:ext cx="7431314" cy="10287000"/>
          </a:xfrm>
          <a:prstGeom prst="rect">
            <a:avLst/>
          </a:prstGeom>
        </p:spPr>
      </p:pic>
      <p:sp>
        <p:nvSpPr>
          <p:cNvPr id="20" name="Image Fade"/>
          <p:cNvSpPr/>
          <p:nvPr/>
        </p:nvSpPr>
        <p:spPr>
          <a:xfrm>
            <a:off x="10856686" y="0"/>
            <a:ext cx="3200000" cy="10287000"/>
          </a:xfrm>
          <a:prstGeom prst="rect">
            <a:avLst/>
          </a:prstGeom>
          <a:gradFill flip="none" rotWithShape="1">
            <a:gsLst>
              <a:gs pos="0">
                <a:srgbClr val="0D0D0F">
                  <a:alpha val="100000"/>
                </a:srgbClr>
              </a:gs>
              <a:gs pos="45000">
                <a:srgbClr val="0D0D0F">
                  <a:alpha val="55000"/>
                </a:srgbClr>
              </a:gs>
              <a:gs pos="100000">
                <a:srgbClr val="0D0D0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wrap="square" rtlCol="0"/>
          <a:lstStyle/>
          <a:p>
            <a:endParaRPr lang="en-US"/>
          </a:p>
        </p:txBody>
      </p:sp>
      <p:sp>
        <p:nvSpPr>
          <p:cNvPr id="3" name="Text 0"/>
          <p:cNvSpPr/>
          <p:nvPr/>
        </p:nvSpPr>
        <p:spPr>
          <a:xfrm>
            <a:off x="1332181" y="3374534"/>
            <a:ext cx="17166103" cy="319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43ACF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ONE</a:t>
            </a:r>
            <a:endParaRPr lang="en-US" sz="1948"/>
          </a:p>
        </p:txBody>
      </p:sp>
      <p:sp>
        <p:nvSpPr>
          <p:cNvPr id="4" name="Text 1"/>
          <p:cNvSpPr/>
          <p:nvPr/>
        </p:nvSpPr>
        <p:spPr>
          <a:xfrm>
            <a:off x="1332181" y="3967135"/>
            <a:ext cx="12560563" cy="117996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2" b="1" kern="0" spc="-156">
                <a:solidFill>
                  <a:srgbClr val="F5F4F2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Bow Valley College</a:t>
            </a:r>
            <a:endParaRPr lang="en-US" sz="7792"/>
          </a:p>
        </p:txBody>
      </p:sp>
      <p:sp>
        <p:nvSpPr>
          <p:cNvPr id="5" name="Text 2"/>
          <p:cNvSpPr/>
          <p:nvPr/>
        </p:nvSpPr>
        <p:spPr>
          <a:xfrm>
            <a:off x="1332181" y="5655596"/>
            <a:ext cx="17166103" cy="6090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6">
                <a:solidFill>
                  <a:srgbClr val="C9C9CC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applied to teach AutoCAD.</a:t>
            </a:r>
            <a:endParaRPr lang="en-US" sz="3896"/>
          </a:p>
        </p:txBody>
      </p:sp>
      <p:sp>
        <p:nvSpPr>
          <p:cNvPr id="6" name="Text 3"/>
          <p:cNvSpPr/>
          <p:nvPr/>
        </p:nvSpPr>
        <p:spPr>
          <a:xfrm>
            <a:off x="1332181" y="6359748"/>
            <a:ext cx="17166103" cy="60903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6" b="1">
                <a:solidFill>
                  <a:srgbClr val="F5F4F2">
                    <a:alpha val="8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left the interview helping design a new school.</a:t>
            </a:r>
            <a:endParaRPr lang="en-US" sz="3896"/>
          </a:p>
        </p:txBody>
      </p:sp>
      <p:sp>
        <p:nvSpPr>
          <p:cNvPr id="7" name="Text 4"/>
          <p:cNvSpPr/>
          <p:nvPr/>
        </p:nvSpPr>
        <p:spPr>
          <a:xfrm>
            <a:off x="16620147" y="9054663"/>
            <a:ext cx="393782" cy="36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7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79" y="1047867"/>
            <a:ext cx="3819975" cy="319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LESSON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2179" y="3631455"/>
            <a:ext cx="17166074" cy="867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4" b="1" kern="0" spc="-5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 attendance.</a:t>
            </a:r>
            <a:endParaRPr lang="en-US" sz="5694"/>
          </a:p>
        </p:txBody>
      </p:sp>
      <p:sp>
        <p:nvSpPr>
          <p:cNvPr id="4" name="Text 2"/>
          <p:cNvSpPr/>
          <p:nvPr/>
        </p:nvSpPr>
        <p:spPr>
          <a:xfrm>
            <a:off x="1332179" y="4727647"/>
            <a:ext cx="17166074" cy="867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4" b="1" kern="0" spc="-57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Lower engagement.</a:t>
            </a:r>
            <a:endParaRPr lang="en-US" sz="5694"/>
          </a:p>
        </p:txBody>
      </p:sp>
      <p:sp>
        <p:nvSpPr>
          <p:cNvPr id="5" name="Text 3"/>
          <p:cNvSpPr/>
          <p:nvPr/>
        </p:nvSpPr>
        <p:spPr>
          <a:xfrm>
            <a:off x="1332179" y="5823840"/>
            <a:ext cx="17166074" cy="8678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4" b="1" kern="0" spc="-57">
                <a:solidFill>
                  <a:srgbClr val="43ACF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very wrong assumption.</a:t>
            </a:r>
            <a:endParaRPr lang="en-US" sz="5694"/>
          </a:p>
        </p:txBody>
      </p:sp>
      <p:sp>
        <p:nvSpPr>
          <p:cNvPr id="6" name="Text 4"/>
          <p:cNvSpPr/>
          <p:nvPr/>
        </p:nvSpPr>
        <p:spPr>
          <a:xfrm>
            <a:off x="16620119" y="9008485"/>
            <a:ext cx="393781" cy="36543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76" y="1047868"/>
            <a:ext cx="3980638" cy="31976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 GOT WRONG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2176" y="3404984"/>
            <a:ext cx="15191568" cy="221525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7792" b="1" kern="0" spc="-156">
                <a:solidFill>
                  <a:srgbClr val="C9C9C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Teaching isn't bringing students up to your expectations.</a:t>
            </a:r>
            <a:endParaRPr lang="en-US" sz="7792"/>
          </a:p>
        </p:txBody>
      </p:sp>
      <p:sp>
        <p:nvSpPr>
          <p:cNvPr id="4" name="Text 2"/>
          <p:cNvSpPr/>
          <p:nvPr/>
        </p:nvSpPr>
        <p:spPr>
          <a:xfrm>
            <a:off x="1332176" y="5791483"/>
            <a:ext cx="16224005" cy="112667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95333"/>
              </a:lnSpc>
              <a:buNone/>
            </a:pPr>
            <a:r>
              <a:rPr lang="en-US" sz="7792" b="1" kern="0" spc="-156">
                <a:solidFill>
                  <a:srgbClr val="F5F4F2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helping them reach theirs.</a:t>
            </a:r>
            <a:endParaRPr lang="en-US" sz="7792"/>
          </a:p>
        </p:txBody>
      </p:sp>
      <p:sp>
        <p:nvSpPr>
          <p:cNvPr id="5" name="Text 3"/>
          <p:cNvSpPr/>
          <p:nvPr/>
        </p:nvSpPr>
        <p:spPr>
          <a:xfrm>
            <a:off x="16620089" y="9008482"/>
            <a:ext cx="393782" cy="36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0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2182" y="1047866"/>
            <a:ext cx="2864073" cy="3197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43ACFC">
                    <a:alpha val="9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TWO</a:t>
            </a:r>
            <a:endParaRPr lang="en-US" sz="1948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73371" y="4112"/>
            <a:ext cx="10596561" cy="102768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32182" y="3308653"/>
            <a:ext cx="7327003" cy="117997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2" b="1" kern="0" spc="-156">
                <a:solidFill>
                  <a:srgbClr val="F5F4F2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SAIT</a:t>
            </a:r>
            <a:endParaRPr lang="en-US" sz="7792"/>
          </a:p>
        </p:txBody>
      </p:sp>
      <p:sp>
        <p:nvSpPr>
          <p:cNvPr id="5" name="Text 2"/>
          <p:cNvSpPr/>
          <p:nvPr/>
        </p:nvSpPr>
        <p:spPr>
          <a:xfrm>
            <a:off x="1332182" y="4850178"/>
            <a:ext cx="7327003" cy="4567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donation. Two schools to merge.</a:t>
            </a:r>
            <a:endParaRPr lang="en-US" sz="2847"/>
          </a:p>
        </p:txBody>
      </p:sp>
      <p:sp>
        <p:nvSpPr>
          <p:cNvPr id="6" name="Text 3"/>
          <p:cNvSpPr/>
          <p:nvPr/>
        </p:nvSpPr>
        <p:spPr>
          <a:xfrm>
            <a:off x="1332182" y="5364020"/>
            <a:ext cx="7327003" cy="45678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five-year roadmap to build.</a:t>
            </a:r>
            <a:endParaRPr lang="en-US" sz="2847"/>
          </a:p>
        </p:txBody>
      </p:sp>
      <p:sp>
        <p:nvSpPr>
          <p:cNvPr id="7" name="Text 4"/>
          <p:cNvSpPr/>
          <p:nvPr/>
        </p:nvSpPr>
        <p:spPr>
          <a:xfrm>
            <a:off x="1332182" y="6334610"/>
            <a:ext cx="6860739" cy="69277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 dirty="0">
                <a:solidFill>
                  <a:srgbClr val="8A8A8E">
                    <a:alpha val="92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Associate Dean, leading the change initiative and roadmap for the newly reimagined school.</a:t>
            </a:r>
            <a:endParaRPr lang="en-US" sz="2248" dirty="0"/>
          </a:p>
        </p:txBody>
      </p:sp>
      <p:sp>
        <p:nvSpPr>
          <p:cNvPr id="8" name="Text 5"/>
          <p:cNvSpPr/>
          <p:nvPr/>
        </p:nvSpPr>
        <p:spPr>
          <a:xfrm>
            <a:off x="16620164" y="9022200"/>
            <a:ext cx="393784" cy="365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8">
                <a:solidFill>
                  <a:srgbClr val="8A8A8E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248"/>
          </a:p>
        </p:txBody>
      </p:sp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7" y="1047973"/>
            <a:ext cx="5510689" cy="31970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THE WORLD STOPPED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97" y="3435465"/>
            <a:ext cx="5464382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8A8A8E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NOVEMBER 2019</a:t>
            </a:r>
            <a:endParaRPr lang="en-US" sz="2247"/>
          </a:p>
        </p:txBody>
      </p:sp>
      <p:sp>
        <p:nvSpPr>
          <p:cNvPr id="4" name="Text 2"/>
          <p:cNvSpPr/>
          <p:nvPr/>
        </p:nvSpPr>
        <p:spPr>
          <a:xfrm>
            <a:off x="1331897" y="3857866"/>
            <a:ext cx="5116649" cy="1697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3" b="1" kern="0" spc="-57">
                <a:solidFill>
                  <a:srgbClr val="F5F4F2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$30M donation announced</a:t>
            </a:r>
            <a:endParaRPr lang="en-US" sz="5693"/>
          </a:p>
        </p:txBody>
      </p:sp>
      <p:sp>
        <p:nvSpPr>
          <p:cNvPr id="5" name="Shape 3"/>
          <p:cNvSpPr/>
          <p:nvPr/>
        </p:nvSpPr>
        <p:spPr>
          <a:xfrm>
            <a:off x="7631415" y="3435465"/>
            <a:ext cx="19027" cy="2081565"/>
          </a:xfrm>
          <a:prstGeom prst="rect">
            <a:avLst/>
          </a:prstGeom>
          <a:solidFill>
            <a:srgbClr val="2A2A2D">
              <a:alpha val="9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982340" y="3435465"/>
            <a:ext cx="6288886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8A8A8E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 2020</a:t>
            </a:r>
            <a:endParaRPr lang="en-US" sz="2247"/>
          </a:p>
        </p:txBody>
      </p:sp>
      <p:sp>
        <p:nvSpPr>
          <p:cNvPr id="7" name="Text 5"/>
          <p:cNvSpPr/>
          <p:nvPr/>
        </p:nvSpPr>
        <p:spPr>
          <a:xfrm>
            <a:off x="8982340" y="3857866"/>
            <a:ext cx="5888684" cy="16972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5693" b="1" kern="0" spc="-57">
                <a:solidFill>
                  <a:srgbClr val="43ACFC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pandemic hits</a:t>
            </a:r>
            <a:endParaRPr lang="en-US" sz="5693"/>
          </a:p>
        </p:txBody>
      </p:sp>
      <p:sp>
        <p:nvSpPr>
          <p:cNvPr id="8" name="Text 6"/>
          <p:cNvSpPr/>
          <p:nvPr/>
        </p:nvSpPr>
        <p:spPr>
          <a:xfrm>
            <a:off x="1331897" y="6285396"/>
            <a:ext cx="17162448" cy="6089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5" b="1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vision didn't change. Only the timeline did.</a:t>
            </a:r>
            <a:endParaRPr lang="en-US" sz="3895"/>
          </a:p>
        </p:txBody>
      </p:sp>
      <p:sp>
        <p:nvSpPr>
          <p:cNvPr id="9" name="Text 7"/>
          <p:cNvSpPr/>
          <p:nvPr/>
        </p:nvSpPr>
        <p:spPr>
          <a:xfrm>
            <a:off x="16616609" y="9023822"/>
            <a:ext cx="393714" cy="36536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070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1" y="1047976"/>
            <a:ext cx="6440073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8A8A8E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ACTUALLY MOVES THINGS</a:t>
            </a:r>
            <a:endParaRPr lang="en-US" sz="1948"/>
          </a:p>
        </p:txBody>
      </p:sp>
      <p:sp>
        <p:nvSpPr>
          <p:cNvPr id="3" name="Text 1"/>
          <p:cNvSpPr/>
          <p:nvPr/>
        </p:nvSpPr>
        <p:spPr>
          <a:xfrm>
            <a:off x="1331891" y="3518709"/>
            <a:ext cx="17162366" cy="1179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1" b="1" kern="0" spc="-156">
                <a:solidFill>
                  <a:srgbClr val="43ACFC">
                    <a:alpha val="94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Influence, not authority.</a:t>
            </a:r>
            <a:endParaRPr lang="en-US" sz="7791"/>
          </a:p>
        </p:txBody>
      </p:sp>
      <p:sp>
        <p:nvSpPr>
          <p:cNvPr id="4" name="Text 2"/>
          <p:cNvSpPr/>
          <p:nvPr/>
        </p:nvSpPr>
        <p:spPr>
          <a:xfrm>
            <a:off x="1331891" y="5200387"/>
            <a:ext cx="13228531" cy="161068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lnSpc>
                <a:spcPct val="125227"/>
              </a:lnSpc>
              <a:buNone/>
            </a:pPr>
            <a:r>
              <a:rPr lang="en-US" sz="2847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larger, more relational institution. Many departments, many stakeholders, nobody fully aligned. Getting anything done meant earning influence across teams that never reported to me.</a:t>
            </a:r>
            <a:endParaRPr lang="en-US" sz="2847"/>
          </a:p>
        </p:txBody>
      </p:sp>
      <p:sp>
        <p:nvSpPr>
          <p:cNvPr id="5" name="Text 3"/>
          <p:cNvSpPr/>
          <p:nvPr/>
        </p:nvSpPr>
        <p:spPr>
          <a:xfrm>
            <a:off x="16616528" y="9023860"/>
            <a:ext cx="393714" cy="36536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D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331891" y="1047976"/>
            <a:ext cx="3303362" cy="31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948" b="1" kern="0" spc="545">
                <a:solidFill>
                  <a:srgbClr val="43ACFC">
                    <a:alpha val="9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CHAPTER THREE</a:t>
            </a:r>
            <a:endParaRPr lang="en-US" sz="1948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71691" y="4896"/>
            <a:ext cx="10594239" cy="102745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31891" y="3322897"/>
            <a:ext cx="6918839" cy="11797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7791" b="1" kern="0" spc="-156">
                <a:solidFill>
                  <a:srgbClr val="F5F4F2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Olds College</a:t>
            </a:r>
            <a:endParaRPr lang="en-US" sz="7791"/>
          </a:p>
        </p:txBody>
      </p:sp>
      <p:sp>
        <p:nvSpPr>
          <p:cNvPr id="5" name="Text 2"/>
          <p:cNvSpPr/>
          <p:nvPr/>
        </p:nvSpPr>
        <p:spPr>
          <a:xfrm>
            <a:off x="1331891" y="4826030"/>
            <a:ext cx="6918839" cy="45669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847">
                <a:solidFill>
                  <a:srgbClr val="C9C9CC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Dean of Business. Also responsible for:</a:t>
            </a:r>
            <a:endParaRPr lang="en-US" sz="2847"/>
          </a:p>
        </p:txBody>
      </p:sp>
      <p:sp>
        <p:nvSpPr>
          <p:cNvPr id="6" name="Text 3"/>
          <p:cNvSpPr/>
          <p:nvPr/>
        </p:nvSpPr>
        <p:spPr>
          <a:xfrm>
            <a:off x="1331891" y="5834461"/>
            <a:ext cx="6478549" cy="117972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3895" b="1">
                <a:solidFill>
                  <a:srgbClr val="F5F4F2">
                    <a:alpha val="9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knew business. I did not know horses.</a:t>
            </a:r>
            <a:endParaRPr lang="en-US" sz="3895"/>
          </a:p>
        </p:txBody>
      </p:sp>
      <p:sp>
        <p:nvSpPr>
          <p:cNvPr id="7" name="Text 4"/>
          <p:cNvSpPr/>
          <p:nvPr/>
        </p:nvSpPr>
        <p:spPr>
          <a:xfrm>
            <a:off x="2932062" y="9023862"/>
            <a:ext cx="3686638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43ACFC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Business Administration</a:t>
            </a:r>
            <a:endParaRPr lang="en-US" sz="2247"/>
          </a:p>
        </p:txBody>
      </p:sp>
      <p:sp>
        <p:nvSpPr>
          <p:cNvPr id="8" name="Shape 5"/>
          <p:cNvSpPr/>
          <p:nvPr/>
        </p:nvSpPr>
        <p:spPr>
          <a:xfrm>
            <a:off x="6626038" y="9149440"/>
            <a:ext cx="76108" cy="76108"/>
          </a:xfrm>
          <a:prstGeom prst="ellipse">
            <a:avLst/>
          </a:prstGeom>
          <a:solidFill>
            <a:srgbClr val="43ACFC">
              <a:alpha val="8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7044632" y="9023862"/>
            <a:ext cx="2320582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43ACFC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Equine Science</a:t>
            </a:r>
            <a:endParaRPr lang="en-US" sz="2247"/>
          </a:p>
        </p:txBody>
      </p:sp>
      <p:sp>
        <p:nvSpPr>
          <p:cNvPr id="10" name="Shape 7"/>
          <p:cNvSpPr/>
          <p:nvPr/>
        </p:nvSpPr>
        <p:spPr>
          <a:xfrm>
            <a:off x="9496738" y="9149440"/>
            <a:ext cx="76108" cy="76108"/>
          </a:xfrm>
          <a:prstGeom prst="ellipse">
            <a:avLst/>
          </a:prstGeom>
          <a:solidFill>
            <a:srgbClr val="43ACFC">
              <a:alpha val="8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915332" y="9023862"/>
            <a:ext cx="3344045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43ACFC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Veterinary Technology</a:t>
            </a:r>
            <a:endParaRPr lang="en-US" sz="2247"/>
          </a:p>
        </p:txBody>
      </p:sp>
      <p:sp>
        <p:nvSpPr>
          <p:cNvPr id="12" name="Shape 9"/>
          <p:cNvSpPr/>
          <p:nvPr/>
        </p:nvSpPr>
        <p:spPr>
          <a:xfrm>
            <a:off x="13297859" y="9149440"/>
            <a:ext cx="76109" cy="76108"/>
          </a:xfrm>
          <a:prstGeom prst="ellipse">
            <a:avLst/>
          </a:prstGeom>
          <a:solidFill>
            <a:srgbClr val="43ACFC">
              <a:alpha val="83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3716453" y="9023862"/>
            <a:ext cx="1779156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 b="1">
                <a:solidFill>
                  <a:srgbClr val="43ACFC">
                    <a:alpha val="83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Horticulture</a:t>
            </a:r>
            <a:endParaRPr lang="en-US" sz="2247"/>
          </a:p>
        </p:txBody>
      </p:sp>
      <p:sp>
        <p:nvSpPr>
          <p:cNvPr id="14" name="Text 11"/>
          <p:cNvSpPr/>
          <p:nvPr/>
        </p:nvSpPr>
        <p:spPr>
          <a:xfrm>
            <a:off x="16616527" y="1112550"/>
            <a:ext cx="393714" cy="36536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47">
                <a:solidFill>
                  <a:srgbClr val="8A8A8E">
                    <a:alpha val="6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2247"/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602</Words>
  <Application>Microsoft Office PowerPoint</Application>
  <PresentationFormat>Custom</PresentationFormat>
  <Paragraphs>117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Amos  Ngai</cp:lastModifiedBy>
  <cp:revision>2</cp:revision>
  <dcterms:created xsi:type="dcterms:W3CDTF">2026-08-14T00:53:12Z</dcterms:created>
  <dcterms:modified xsi:type="dcterms:W3CDTF">2026-08-14T01:06:20Z</dcterms:modified>
</cp:coreProperties>
</file>