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Play"/>
      <p:regular r:id="rId26"/>
      <p:bold r:id="rId27"/>
    </p:embeddedFont>
    <p:embeddedFont>
      <p:font typeface="Noto Sans"/>
      <p:regular r:id="rId28"/>
      <p:bold r:id="rId29"/>
      <p:italic r:id="rId30"/>
      <p:boldItalic r:id="rId31"/>
    </p:embeddedFont>
    <p:embeddedFont>
      <p:font typeface="Zilla Slab"/>
      <p:regular r:id="rId32"/>
      <p:bold r:id="rId33"/>
      <p: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5" roundtripDataSignature="AMtx7mjcK/Fx5VyXazHfThke6E7/AGYK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993B160-0FD5-4FE0-A4E0-3B24E6B60BB4}">
  <a:tblStyle styleId="{8993B160-0FD5-4FE0-A4E0-3B24E6B60BB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lay-regular.fntdata"/><Relationship Id="rId25" Type="http://schemas.openxmlformats.org/officeDocument/2006/relationships/slide" Target="slides/slide19.xml"/><Relationship Id="rId28" Type="http://schemas.openxmlformats.org/officeDocument/2006/relationships/font" Target="fonts/NotoSans-regular.fntdata"/><Relationship Id="rId27" Type="http://schemas.openxmlformats.org/officeDocument/2006/relationships/font" Target="fonts/Play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NotoSans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otoSans-boldItalic.fntdata"/><Relationship Id="rId30" Type="http://schemas.openxmlformats.org/officeDocument/2006/relationships/font" Target="fonts/NotoSans-italic.fntdata"/><Relationship Id="rId11" Type="http://schemas.openxmlformats.org/officeDocument/2006/relationships/slide" Target="slides/slide5.xml"/><Relationship Id="rId33" Type="http://schemas.openxmlformats.org/officeDocument/2006/relationships/font" Target="fonts/ZillaSlab-bold.fntdata"/><Relationship Id="rId10" Type="http://schemas.openxmlformats.org/officeDocument/2006/relationships/slide" Target="slides/slide4.xml"/><Relationship Id="rId32" Type="http://schemas.openxmlformats.org/officeDocument/2006/relationships/font" Target="fonts/ZillaSlab-regular.fntdata"/><Relationship Id="rId13" Type="http://schemas.openxmlformats.org/officeDocument/2006/relationships/slide" Target="slides/slide7.xml"/><Relationship Id="rId35" Type="http://customschemas.google.com/relationships/presentationmetadata" Target="metadata"/><Relationship Id="rId12" Type="http://schemas.openxmlformats.org/officeDocument/2006/relationships/slide" Target="slides/slide6.xml"/><Relationship Id="rId34" Type="http://schemas.openxmlformats.org/officeDocument/2006/relationships/font" Target="fonts/ZillaSlab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inyurl.com/COSummitFB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"/>
              <a:buNone/>
            </a:pPr>
            <a:r>
              <a:rPr b="1" lang="en" sz="1200">
                <a:latin typeface="Noto Sans"/>
                <a:ea typeface="Noto Sans"/>
                <a:cs typeface="Noto Sans"/>
                <a:sym typeface="Noto Sans"/>
              </a:rPr>
              <a:t>2 minutes</a:t>
            </a:r>
            <a:endParaRPr b="1" sz="12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"/>
              <a:buNone/>
            </a:pPr>
            <a:r>
              <a:rPr lang="en" sz="1200">
                <a:latin typeface="Noto Sans"/>
                <a:ea typeface="Noto Sans"/>
                <a:cs typeface="Noto Sans"/>
                <a:sym typeface="Noto Sans"/>
              </a:rPr>
              <a:t>Feedback Survey: </a:t>
            </a:r>
            <a:r>
              <a:rPr lang="en" sz="1200" u="sng">
                <a:solidFill>
                  <a:schemeClr val="hlink"/>
                </a:solidFill>
                <a:latin typeface="Noto Sans"/>
                <a:ea typeface="Noto Sans"/>
                <a:cs typeface="Noto Sans"/>
                <a:sym typeface="Noto Sans"/>
                <a:hlinkClick r:id="rId2"/>
              </a:rPr>
              <a:t>https://tinyurl.com/COSummitFB</a:t>
            </a:r>
            <a:r>
              <a:rPr lang="en" sz="1200"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12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0" name="Google Shape;21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" name="Google Shape;4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3" name="Google Shape;63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" name="Google Shape;7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6" name="Google Shape;96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3F3F3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1"/>
          <p:cNvSpPr txBox="1"/>
          <p:nvPr>
            <p:ph type="ctrTitle"/>
          </p:nvPr>
        </p:nvSpPr>
        <p:spPr>
          <a:xfrm>
            <a:off x="311700" y="13058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3200"/>
              <a:buFont typeface="Zilla Slab"/>
              <a:buNone/>
              <a:defRPr b="1" sz="3200">
                <a:solidFill>
                  <a:srgbClr val="1B2435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1"/>
          <p:cNvSpPr txBox="1"/>
          <p:nvPr>
            <p:ph idx="1" type="subTitle"/>
          </p:nvPr>
        </p:nvSpPr>
        <p:spPr>
          <a:xfrm>
            <a:off x="311700" y="2098475"/>
            <a:ext cx="8520600" cy="15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32E"/>
              </a:buClr>
              <a:buSzPts val="4200"/>
              <a:buFont typeface="Zilla Slab"/>
              <a:buNone/>
              <a:defRPr b="1" sz="4200">
                <a:solidFill>
                  <a:srgbClr val="12232E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1"/>
          <p:cNvSpPr txBox="1"/>
          <p:nvPr/>
        </p:nvSpPr>
        <p:spPr>
          <a:xfrm>
            <a:off x="-7825" y="293075"/>
            <a:ext cx="9144000" cy="445500"/>
          </a:xfrm>
          <a:prstGeom prst="rect">
            <a:avLst/>
          </a:prstGeom>
          <a:solidFill>
            <a:srgbClr val="1A2535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rgbClr val="D8D8D8"/>
                </a:solidFill>
                <a:latin typeface="Zilla Slab"/>
                <a:ea typeface="Zilla Slab"/>
                <a:cs typeface="Zilla Slab"/>
                <a:sym typeface="Zilla Slab"/>
              </a:rPr>
              <a:t>COLORADO HEALTH AND PE SUMMIT 2026</a:t>
            </a:r>
            <a:endParaRPr b="1" i="0" sz="2200" u="none" cap="none" strike="noStrike">
              <a:solidFill>
                <a:srgbClr val="D8D8D8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4" name="Google Shape;14;p21"/>
          <p:cNvSpPr txBox="1"/>
          <p:nvPr/>
        </p:nvSpPr>
        <p:spPr>
          <a:xfrm>
            <a:off x="-19550" y="4700950"/>
            <a:ext cx="9226200" cy="93900"/>
          </a:xfrm>
          <a:prstGeom prst="rect">
            <a:avLst/>
          </a:prstGeom>
          <a:solidFill>
            <a:srgbClr val="EEC83E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1"/>
          <p:cNvSpPr txBox="1"/>
          <p:nvPr/>
        </p:nvSpPr>
        <p:spPr>
          <a:xfrm>
            <a:off x="-7825" y="4783025"/>
            <a:ext cx="9226200" cy="360600"/>
          </a:xfrm>
          <a:prstGeom prst="rect">
            <a:avLst/>
          </a:prstGeom>
          <a:solidFill>
            <a:srgbClr val="1A253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2232E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6" name="Google Shape;16;p21"/>
          <p:cNvSpPr txBox="1"/>
          <p:nvPr/>
        </p:nvSpPr>
        <p:spPr>
          <a:xfrm>
            <a:off x="2840825" y="4024550"/>
            <a:ext cx="34467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2232E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7" name="Google Shape;17;p21" title="DPE300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28250" y="2785275"/>
            <a:ext cx="2215749" cy="221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1B2435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/>
          <p:nvPr>
            <p:ph type="title"/>
          </p:nvPr>
        </p:nvSpPr>
        <p:spPr>
          <a:xfrm>
            <a:off x="311700" y="1660038"/>
            <a:ext cx="8520600" cy="18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Zilla Slab"/>
              <a:buNone/>
              <a:defRPr b="1" sz="360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/>
          <p:nvPr>
            <p:ph type="title"/>
          </p:nvPr>
        </p:nvSpPr>
        <p:spPr>
          <a:xfrm>
            <a:off x="0" y="105500"/>
            <a:ext cx="9144000" cy="57450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"/>
              <a:buNone/>
              <a:defRPr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800"/>
              <a:buFont typeface="Noto Sans"/>
              <a:buChar char="●"/>
              <a:defRPr>
                <a:solidFill>
                  <a:srgbClr val="1B243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Font typeface="Noto Sans"/>
              <a:buChar char="○"/>
              <a:defRPr>
                <a:solidFill>
                  <a:srgbClr val="1B24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Font typeface="Noto Sans"/>
              <a:buChar char="■"/>
              <a:defRPr>
                <a:solidFill>
                  <a:srgbClr val="1B24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Font typeface="Noto Sans"/>
              <a:buChar char="●"/>
              <a:defRPr>
                <a:solidFill>
                  <a:srgbClr val="1B24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○"/>
              <a:defRPr>
                <a:solidFill>
                  <a:srgbClr val="1B2435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■"/>
              <a:defRPr>
                <a:solidFill>
                  <a:srgbClr val="1B2435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●"/>
              <a:defRPr>
                <a:solidFill>
                  <a:srgbClr val="1B2435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○"/>
              <a:defRPr>
                <a:solidFill>
                  <a:srgbClr val="1B2435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■"/>
              <a:defRPr>
                <a:solidFill>
                  <a:srgbClr val="1B2435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2" type="sldNum"/>
          </p:nvPr>
        </p:nvSpPr>
        <p:spPr>
          <a:xfrm>
            <a:off x="8595308" y="1959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 txBox="1"/>
          <p:nvPr>
            <p:ph type="title"/>
          </p:nvPr>
        </p:nvSpPr>
        <p:spPr>
          <a:xfrm>
            <a:off x="311700" y="68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2800"/>
              <a:buNone/>
              <a:defRPr>
                <a:solidFill>
                  <a:srgbClr val="1B243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●"/>
              <a:defRPr sz="1400">
                <a:solidFill>
                  <a:srgbClr val="1B2435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○"/>
              <a:defRPr sz="1200">
                <a:solidFill>
                  <a:srgbClr val="1B2435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■"/>
              <a:defRPr sz="1200">
                <a:solidFill>
                  <a:srgbClr val="1B2435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●"/>
              <a:defRPr sz="1200">
                <a:solidFill>
                  <a:srgbClr val="1B2435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○"/>
              <a:defRPr sz="1200">
                <a:solidFill>
                  <a:srgbClr val="1B2435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■"/>
              <a:defRPr sz="1200">
                <a:solidFill>
                  <a:srgbClr val="1B2435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●"/>
              <a:defRPr sz="1200">
                <a:solidFill>
                  <a:srgbClr val="1B2435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○"/>
              <a:defRPr sz="1200">
                <a:solidFill>
                  <a:srgbClr val="1B2435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■"/>
              <a:defRPr sz="1200">
                <a:solidFill>
                  <a:srgbClr val="1B2435"/>
                </a:solidFill>
              </a:defRPr>
            </a:lvl9pPr>
          </a:lstStyle>
          <a:p/>
        </p:txBody>
      </p:sp>
      <p:sp>
        <p:nvSpPr>
          <p:cNvPr id="33" name="Google Shape;33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400"/>
              <a:buChar char="●"/>
              <a:defRPr sz="1400">
                <a:solidFill>
                  <a:srgbClr val="1B2435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○"/>
              <a:defRPr sz="1200">
                <a:solidFill>
                  <a:srgbClr val="1B2435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■"/>
              <a:defRPr sz="1200">
                <a:solidFill>
                  <a:srgbClr val="1B2435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●"/>
              <a:defRPr sz="1200">
                <a:solidFill>
                  <a:srgbClr val="1B2435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○"/>
              <a:defRPr sz="1200">
                <a:solidFill>
                  <a:srgbClr val="1B2435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■"/>
              <a:defRPr sz="1200">
                <a:solidFill>
                  <a:srgbClr val="1B2435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●"/>
              <a:defRPr sz="1200">
                <a:solidFill>
                  <a:srgbClr val="1B2435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○"/>
              <a:defRPr sz="1200">
                <a:solidFill>
                  <a:srgbClr val="1B2435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435"/>
              </a:buClr>
              <a:buSzPts val="1200"/>
              <a:buChar char="■"/>
              <a:defRPr sz="1200">
                <a:solidFill>
                  <a:srgbClr val="1B2435"/>
                </a:solidFill>
              </a:defRPr>
            </a:lvl9pPr>
          </a:lstStyle>
          <a:p/>
        </p:txBody>
      </p:sp>
      <p:sp>
        <p:nvSpPr>
          <p:cNvPr id="34" name="Google Shape;3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rgbClr val="FFF6E5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/>
          <p:nvPr/>
        </p:nvSpPr>
        <p:spPr>
          <a:xfrm>
            <a:off x="5853725" y="-125"/>
            <a:ext cx="3290400" cy="5143500"/>
          </a:xfrm>
          <a:prstGeom prst="rect">
            <a:avLst/>
          </a:prstGeom>
          <a:solidFill>
            <a:srgbClr val="1568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6"/>
          <p:cNvSpPr txBox="1"/>
          <p:nvPr>
            <p:ph type="title"/>
          </p:nvPr>
        </p:nvSpPr>
        <p:spPr>
          <a:xfrm>
            <a:off x="8751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5A29"/>
              </a:buClr>
              <a:buSzPts val="4200"/>
              <a:buFont typeface="Zilla Slab"/>
              <a:buNone/>
              <a:defRPr sz="4200">
                <a:solidFill>
                  <a:srgbClr val="F15A29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6"/>
          <p:cNvSpPr txBox="1"/>
          <p:nvPr>
            <p:ph idx="1" type="subTitle"/>
          </p:nvPr>
        </p:nvSpPr>
        <p:spPr>
          <a:xfrm>
            <a:off x="8751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32E"/>
              </a:buClr>
              <a:buSzPts val="2100"/>
              <a:buFont typeface="Zilla Slab"/>
              <a:buNone/>
              <a:defRPr sz="2100">
                <a:solidFill>
                  <a:srgbClr val="12232E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6"/>
          <p:cNvSpPr txBox="1"/>
          <p:nvPr>
            <p:ph idx="2" type="body"/>
          </p:nvPr>
        </p:nvSpPr>
        <p:spPr>
          <a:xfrm>
            <a:off x="5431700" y="724075"/>
            <a:ext cx="33447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"/>
              <a:buChar char="●"/>
              <a:defRPr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Char char="○"/>
              <a:defRPr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232E"/>
              </a:buClr>
              <a:buSzPts val="1400"/>
              <a:buFont typeface="Noto Sans"/>
              <a:buChar char="■"/>
              <a:defRPr>
                <a:solidFill>
                  <a:srgbClr val="12232E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26"/>
          <p:cNvSpPr txBox="1"/>
          <p:nvPr/>
        </p:nvSpPr>
        <p:spPr>
          <a:xfrm>
            <a:off x="5701325" y="-218400"/>
            <a:ext cx="152400" cy="5361900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311700" y="68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A60"/>
              </a:buClr>
              <a:buSzPts val="2800"/>
              <a:buFont typeface="Noto Sans"/>
              <a:buNone/>
              <a:defRPr b="0" i="0" sz="2800" u="none" cap="none" strike="noStrike">
                <a:solidFill>
                  <a:srgbClr val="274A6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232E"/>
              </a:buClr>
              <a:buSzPts val="1800"/>
              <a:buFont typeface="Noto Sans"/>
              <a:buChar char="●"/>
              <a:defRPr b="0" i="0" sz="1800" u="none" cap="none" strike="noStrike">
                <a:solidFill>
                  <a:srgbClr val="12232E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232E"/>
              </a:buClr>
              <a:buSzPts val="1400"/>
              <a:buFont typeface="Noto Sans"/>
              <a:buChar char="○"/>
              <a:defRPr b="0" i="0" sz="1400" u="none" cap="none" strike="noStrike">
                <a:solidFill>
                  <a:srgbClr val="12232E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20"/>
          <p:cNvSpPr txBox="1"/>
          <p:nvPr>
            <p:ph idx="2" type="title"/>
          </p:nvPr>
        </p:nvSpPr>
        <p:spPr>
          <a:xfrm>
            <a:off x="0" y="105500"/>
            <a:ext cx="9144000" cy="574500"/>
          </a:xfrm>
          <a:prstGeom prst="rect">
            <a:avLst/>
          </a:prstGeom>
          <a:solidFill>
            <a:srgbClr val="274A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oto Sans"/>
              <a:buChar char="●"/>
              <a:defRPr b="1" i="0" sz="1400" u="none" cap="none" strike="noStrike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hyperlink" Target="https://docs.google.com/document/d/1eIr_JApGnPEmG99-1RT5tHySA02vsURk/edit?usp=sharing&amp;ouid=104394114688130682852&amp;rtpof=true&amp;sd=true" TargetMode="External"/><Relationship Id="rId5" Type="http://schemas.openxmlformats.org/officeDocument/2006/relationships/hyperlink" Target="https://drive.google.com/file/d/1de1ZNM2hXEwqiQllryGNND8_JigijTkl/view?usp=sharing" TargetMode="External"/><Relationship Id="rId6" Type="http://schemas.openxmlformats.org/officeDocument/2006/relationships/hyperlink" Target="https://docs.google.com/document/d/1Qa6UxVSVYuM1ROxdV8yoTjbvrqjhaSvVPG1S7RRgzho/edit?usp=sharing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cs.google.com/document/d/1Qa6UxVSVYuM1ROxdV8yoTjbvrqjhaSvVPG1S7RRgzho/edit?usp=sharing" TargetMode="External"/><Relationship Id="rId4" Type="http://schemas.openxmlformats.org/officeDocument/2006/relationships/hyperlink" Target="https://apps.apple.com/us/app/encourage-uw/id6468810119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hyperlink" Target="https://www.flickr.com/photos/horiavarlan/4273968248" TargetMode="External"/><Relationship Id="rId5" Type="http://schemas.openxmlformats.org/officeDocument/2006/relationships/hyperlink" Target="https://creativecommons.org/licenses/by/3.0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tinyurl.com/COSummitFB" TargetMode="External"/><Relationship Id="rId4" Type="http://schemas.openxmlformats.org/officeDocument/2006/relationships/hyperlink" Target="http://www.youtube.com/watch?v=3iZg1xBW4tA" TargetMode="External"/><Relationship Id="rId5" Type="http://schemas.openxmlformats.org/officeDocument/2006/relationships/image" Target="../media/image3.jpg"/><Relationship Id="rId6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>
            <p:ph idx="1" type="subTitle"/>
          </p:nvPr>
        </p:nvSpPr>
        <p:spPr>
          <a:xfrm>
            <a:off x="311700" y="1761175"/>
            <a:ext cx="8520600" cy="12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"/>
              <a:t>Tag, You’re It!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"/>
              <a:t>Note Catcher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aboratory glassware containing solution" id="133" name="Google Shape;133;p10"/>
          <p:cNvPicPr preferRelativeResize="0"/>
          <p:nvPr/>
        </p:nvPicPr>
        <p:blipFill rotWithShape="1">
          <a:blip r:embed="rId3">
            <a:alphaModFix/>
          </a:blip>
          <a:srcRect b="0" l="0" r="33409" t="0"/>
          <a:stretch/>
        </p:blipFill>
        <p:spPr>
          <a:xfrm>
            <a:off x="4577270" y="8"/>
            <a:ext cx="4566728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0"/>
          <p:cNvSpPr/>
          <p:nvPr/>
        </p:nvSpPr>
        <p:spPr>
          <a:xfrm>
            <a:off x="0" y="0"/>
            <a:ext cx="45771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66750" sx="90000" rotWithShape="0" algn="t" dir="21540000" dist="304800" sy="90000">
              <a:srgbClr val="000000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0" y="0"/>
            <a:ext cx="4577100" cy="1714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sx="92000" rotWithShape="0" algn="t" dir="5460000" dist="95250" sy="92000">
              <a:srgbClr val="000000">
                <a:alpha val="30196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0"/>
          <p:cNvSpPr txBox="1"/>
          <p:nvPr>
            <p:ph type="title"/>
          </p:nvPr>
        </p:nvSpPr>
        <p:spPr>
          <a:xfrm>
            <a:off x="571351" y="246384"/>
            <a:ext cx="3583800" cy="12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en" sz="3000"/>
              <a:t>Positive Interactions (The Social Solvent)</a:t>
            </a:r>
            <a:endParaRPr sz="3000"/>
          </a:p>
        </p:txBody>
      </p:sp>
      <p:sp>
        <p:nvSpPr>
          <p:cNvPr id="137" name="Google Shape;137;p10"/>
          <p:cNvSpPr txBox="1"/>
          <p:nvPr>
            <p:ph idx="1" type="body"/>
          </p:nvPr>
        </p:nvSpPr>
        <p:spPr>
          <a:xfrm>
            <a:off x="571351" y="1960880"/>
            <a:ext cx="3495000" cy="29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77500" lnSpcReduction="20000"/>
          </a:bodyPr>
          <a:lstStyle/>
          <a:p>
            <a:pPr indent="-317183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286"/>
              <a:buFont typeface="Arial"/>
              <a:buChar char="●"/>
            </a:pPr>
            <a:r>
              <a:rPr b="1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Ingredient: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Create the environment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183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b="1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Formula: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182" lvl="1" marL="9144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b="1" lang="en" sz="1800" u="sng">
                <a:solidFill>
                  <a:srgbClr val="467886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Hellison’s Levels</a:t>
            </a: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Giving students a ladder for personal and social responsibility.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182" lvl="1" marL="9144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b="1" lang="en" sz="1800" u="sng">
                <a:solidFill>
                  <a:srgbClr val="467886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Tuckmans’ Model</a:t>
            </a: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Lead students through a series of intentional group development activities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182" lvl="1" marL="9144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○"/>
            </a:pPr>
            <a:r>
              <a:rPr b="1" lang="en" sz="1800" u="sng">
                <a:solidFill>
                  <a:srgbClr val="467886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Boundary Breaking: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Using "Questions of the Day" to dissolve social barriers and build empathy before the first whistle blows.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7798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t/>
            </a:r>
            <a:endParaRPr b="1" sz="1400"/>
          </a:p>
        </p:txBody>
      </p:sp>
      <p:sp>
        <p:nvSpPr>
          <p:cNvPr id="138" name="Google Shape;138;p10"/>
          <p:cNvSpPr txBox="1"/>
          <p:nvPr/>
        </p:nvSpPr>
        <p:spPr>
          <a:xfrm>
            <a:off x="7214617" y="537251"/>
            <a:ext cx="16641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Initial Teacher Standard 4.6 Implement strategies to help students demonstrate responsible personal and social behaviors in a productive learning environment.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/>
          <p:nvPr>
            <p:ph type="title"/>
          </p:nvPr>
        </p:nvSpPr>
        <p:spPr>
          <a:xfrm>
            <a:off x="0" y="105500"/>
            <a:ext cx="9144000" cy="57450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Positive Interactions (The Social Solvent)</a:t>
            </a:r>
            <a:endParaRPr/>
          </a:p>
        </p:txBody>
      </p:sp>
      <p:sp>
        <p:nvSpPr>
          <p:cNvPr id="144" name="Google Shape;144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Actionable Idea Capture:</a:t>
            </a:r>
            <a:r>
              <a:rPr lang="en"/>
              <a:t>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How do you communicate your positive SEL expectations with your students?</a:t>
            </a:r>
            <a:endParaRPr sz="1800"/>
          </a:p>
          <a:p>
            <a:pPr indent="0" lvl="0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What is a quick "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Question of the Day</a:t>
            </a:r>
            <a:r>
              <a:rPr lang="en" sz="1800"/>
              <a:t>" or prompt you can use next week to break boundaries before a high-stakes activity?</a:t>
            </a:r>
            <a:endParaRPr/>
          </a:p>
          <a:p>
            <a:pPr indent="-2286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/>
          </a:p>
          <a:p>
            <a:pPr indent="-2286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○"/>
            </a:pPr>
            <a:r>
              <a:rPr lang="en" sz="1800"/>
              <a:t>What 3-5 activities from the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EnCourage app </a:t>
            </a:r>
            <a:r>
              <a:rPr lang="en" sz="1800"/>
              <a:t>would work with my students?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duated cylinders and beaker filled with chemical compou… | Flickr" id="151" name="Google Shape;151;p12"/>
          <p:cNvPicPr preferRelativeResize="0"/>
          <p:nvPr/>
        </p:nvPicPr>
        <p:blipFill rotWithShape="1">
          <a:blip r:embed="rId3">
            <a:alphaModFix/>
          </a:blip>
          <a:srcRect b="0" l="18562" r="28778" t="0"/>
          <a:stretch/>
        </p:blipFill>
        <p:spPr>
          <a:xfrm>
            <a:off x="-1" y="-1"/>
            <a:ext cx="40576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"/>
          <p:cNvSpPr/>
          <p:nvPr/>
        </p:nvSpPr>
        <p:spPr>
          <a:xfrm>
            <a:off x="4057648" y="-1"/>
            <a:ext cx="5086500" cy="1714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66700" sx="95000" rotWithShape="0" algn="t" dist="114300" sy="95000">
              <a:srgbClr val="000000">
                <a:alpha val="29019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2"/>
          <p:cNvSpPr txBox="1"/>
          <p:nvPr>
            <p:ph type="title"/>
          </p:nvPr>
        </p:nvSpPr>
        <p:spPr>
          <a:xfrm>
            <a:off x="4586488" y="304264"/>
            <a:ext cx="4098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en" sz="3000"/>
              <a:t>Thoughtful Organization (The Management Base)</a:t>
            </a:r>
            <a:endParaRPr sz="3000"/>
          </a:p>
        </p:txBody>
      </p:sp>
      <p:sp>
        <p:nvSpPr>
          <p:cNvPr id="154" name="Google Shape;154;p12"/>
          <p:cNvSpPr txBox="1"/>
          <p:nvPr>
            <p:ph idx="1" type="body"/>
          </p:nvPr>
        </p:nvSpPr>
        <p:spPr>
          <a:xfrm>
            <a:off x="4586488" y="1714499"/>
            <a:ext cx="39354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lnSpcReduction="10000"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/>
              <a:t>The Ingredient:</a:t>
            </a:r>
            <a:r>
              <a:rPr lang="en" sz="1500"/>
              <a:t> The "P’s" of Professional Management.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/>
              <a:t>The Mixture:</a:t>
            </a:r>
            <a:endParaRPr sz="1500"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500"/>
              <a:t>Pre-instruction:</a:t>
            </a:r>
            <a:r>
              <a:rPr lang="en" sz="1500"/>
              <a:t> Setting the stage before movement begins.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500"/>
              <a:t>Play-Teach-Play:</a:t>
            </a:r>
            <a:r>
              <a:rPr lang="en" sz="1500"/>
              <a:t> Keeping students active while layering in SEL coaching.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500"/>
              <a:t>Processing:</a:t>
            </a:r>
            <a:r>
              <a:rPr lang="en" sz="1500"/>
              <a:t> Reflecting on the "how" and "why" of the social experience.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500"/>
              <a:t>Protocols:</a:t>
            </a:r>
            <a:r>
              <a:rPr lang="en" sz="1500"/>
              <a:t> Seamless transitions, intentional groupings, and efficient equipment management to maximize learning time.</a:t>
            </a:r>
            <a:endParaRPr/>
          </a:p>
          <a:p>
            <a:pPr indent="-11430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100"/>
          </a:p>
        </p:txBody>
      </p:sp>
      <p:sp>
        <p:nvSpPr>
          <p:cNvPr id="155" name="Google Shape;155;p12"/>
          <p:cNvSpPr txBox="1"/>
          <p:nvPr/>
        </p:nvSpPr>
        <p:spPr>
          <a:xfrm>
            <a:off x="2334580" y="4993459"/>
            <a:ext cx="1723200" cy="14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This Photo</a:t>
            </a:r>
            <a:r>
              <a:rPr b="0" i="0" lang="en" sz="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b="0" i="0" lang="en" sz="5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</a:t>
            </a:r>
            <a:endParaRPr b="0" i="0" sz="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2"/>
          <p:cNvSpPr txBox="1"/>
          <p:nvPr/>
        </p:nvSpPr>
        <p:spPr>
          <a:xfrm>
            <a:off x="2660254" y="433379"/>
            <a:ext cx="1284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Initial Teacher Standard 4.5 Use managerial rules, routines and transitions to create and maintain a safe and effective learning environment.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 txBox="1"/>
          <p:nvPr>
            <p:ph type="title"/>
          </p:nvPr>
        </p:nvSpPr>
        <p:spPr>
          <a:xfrm>
            <a:off x="0" y="105500"/>
            <a:ext cx="9144000" cy="57450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Thoughtful Organization (The Management Base)</a:t>
            </a:r>
            <a:endParaRPr/>
          </a:p>
        </p:txBody>
      </p:sp>
      <p:sp>
        <p:nvSpPr>
          <p:cNvPr id="162" name="Google Shape;16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Actionable Idea Capture:</a:t>
            </a:r>
            <a:r>
              <a:rPr lang="en"/>
              <a:t>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How do you currently facilitate </a:t>
            </a:r>
            <a:r>
              <a:rPr b="1" lang="en" sz="1800"/>
              <a:t>"Processing"</a:t>
            </a:r>
            <a:r>
              <a:rPr lang="en" sz="1800"/>
              <a:t> at the end of a lesson? Note one shift you can make to focus less on the physical skill and more on the social interaction.</a:t>
            </a:r>
            <a:endParaRPr/>
          </a:p>
          <a:p>
            <a:pPr indent="-2286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/>
          </a:p>
          <a:p>
            <a:pPr indent="0" lvl="1" marL="5969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/>
          </a:p>
          <a:p>
            <a:pPr indent="-317500" lvl="1" marL="9144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○"/>
            </a:pPr>
            <a:r>
              <a:rPr lang="en" sz="1800"/>
              <a:t>What protocols would, or already support SEL in your class?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4"/>
          <p:cNvSpPr txBox="1"/>
          <p:nvPr>
            <p:ph type="title"/>
          </p:nvPr>
        </p:nvSpPr>
        <p:spPr>
          <a:xfrm>
            <a:off x="571350" y="571501"/>
            <a:ext cx="4000800" cy="128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b="1" lang="en" sz="3000"/>
              <a:t>The Reaction: The Joyful Eruption</a:t>
            </a:r>
            <a:endParaRPr sz="3000"/>
          </a:p>
        </p:txBody>
      </p:sp>
      <p:sp>
        <p:nvSpPr>
          <p:cNvPr id="170" name="Google Shape;170;p14"/>
          <p:cNvSpPr txBox="1"/>
          <p:nvPr>
            <p:ph idx="1" type="body"/>
          </p:nvPr>
        </p:nvSpPr>
        <p:spPr>
          <a:xfrm>
            <a:off x="571350" y="1852683"/>
            <a:ext cx="4000800" cy="28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lnSpcReduction="10000"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/>
              <a:t>The Final Result:</a:t>
            </a:r>
            <a:r>
              <a:rPr lang="en" sz="1800"/>
              <a:t> A Joyful, Caring PE Classroom.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/>
              <a:t>The Outcome:</a:t>
            </a:r>
            <a:r>
              <a:rPr lang="en" sz="1800"/>
              <a:t> When we combine GOALS, Positive Vocabulary, and Tight Protocols, we create an environment where students don't just move—they grow.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/>
              <a:t>Closing Thought:</a:t>
            </a:r>
            <a:r>
              <a:rPr lang="en" sz="1800"/>
              <a:t> Every moment in the gym is a chance to build a better human.</a:t>
            </a:r>
            <a:endParaRPr/>
          </a:p>
        </p:txBody>
      </p:sp>
      <p:pic>
        <p:nvPicPr>
          <p:cNvPr id="171" name="Google Shape;171;p14"/>
          <p:cNvPicPr preferRelativeResize="0"/>
          <p:nvPr/>
        </p:nvPicPr>
        <p:blipFill rotWithShape="1">
          <a:blip r:embed="rId3">
            <a:alphaModFix/>
          </a:blip>
          <a:srcRect b="0" l="10065" r="10057" t="0"/>
          <a:stretch/>
        </p:blipFill>
        <p:spPr>
          <a:xfrm>
            <a:off x="5143348" y="-8165"/>
            <a:ext cx="4000653" cy="5151664"/>
          </a:xfrm>
          <a:prstGeom prst="rect">
            <a:avLst/>
          </a:prstGeom>
          <a:noFill/>
          <a:ln>
            <a:noFill/>
          </a:ln>
          <a:effectLst>
            <a:outerShdw blurRad="95250" sx="99000" rotWithShape="0" algn="r" dir="10800000" dist="38100" sy="99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/>
          <p:nvPr>
            <p:ph type="title"/>
          </p:nvPr>
        </p:nvSpPr>
        <p:spPr>
          <a:xfrm>
            <a:off x="0" y="105500"/>
            <a:ext cx="9144000" cy="57450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The Reaction: My Implementation Blueprint</a:t>
            </a:r>
            <a:endParaRPr/>
          </a:p>
        </p:txBody>
      </p:sp>
      <p:sp>
        <p:nvSpPr>
          <p:cNvPr id="177" name="Google Shape;17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we intentionally mix </a:t>
            </a:r>
            <a:r>
              <a:rPr b="1" lang="en"/>
              <a:t>GOALS</a:t>
            </a:r>
            <a:r>
              <a:rPr lang="en"/>
              <a:t>, </a:t>
            </a:r>
            <a:r>
              <a:rPr b="1" lang="en"/>
              <a:t>Positive Vocabulary</a:t>
            </a:r>
            <a:r>
              <a:rPr lang="en"/>
              <a:t>, and </a:t>
            </a:r>
            <a:r>
              <a:rPr b="1" lang="en"/>
              <a:t>Tight Protocols</a:t>
            </a:r>
            <a:r>
              <a:rPr lang="en"/>
              <a:t>, we move from a traditional gym to a dynamic culture where students don't just move—they grow.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"Every moment in the gym is a chance to build a better human."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Balancing the Chemicals:</a:t>
            </a:r>
            <a:r>
              <a:rPr lang="en"/>
              <a:t>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○"/>
            </a:pPr>
            <a:r>
              <a:rPr lang="en" sz="1800"/>
              <a:t>Which of the three operational bases is currently the strongest in your teaching practice, and which one requires a higher "dosage" to reach equilibrium?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/>
          <p:nvPr>
            <p:ph type="title"/>
          </p:nvPr>
        </p:nvSpPr>
        <p:spPr>
          <a:xfrm>
            <a:off x="3259566" y="273844"/>
            <a:ext cx="5255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b="1" lang="en" sz="3000"/>
              <a:t>Observations &amp; Reflections</a:t>
            </a:r>
            <a:endParaRPr sz="3000"/>
          </a:p>
        </p:txBody>
      </p:sp>
      <p:sp>
        <p:nvSpPr>
          <p:cNvPr id="184" name="Google Shape;184;p16"/>
          <p:cNvSpPr txBox="1"/>
          <p:nvPr>
            <p:ph idx="1" type="body"/>
          </p:nvPr>
        </p:nvSpPr>
        <p:spPr>
          <a:xfrm>
            <a:off x="3356385" y="1369219"/>
            <a:ext cx="5159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en" sz="3000"/>
              <a:t>Checking the Mixture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○"/>
            </a:pPr>
            <a:r>
              <a:rPr lang="en" sz="2700"/>
              <a:t>Which "liquid" is currently strongest in your gym?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○"/>
            </a:pPr>
            <a:r>
              <a:rPr lang="en" sz="2700"/>
              <a:t>Which one needs more "dosage" to reach equilibrium?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ct val="108108"/>
              <a:buChar char="○"/>
            </a:pPr>
            <a:r>
              <a:rPr lang="en" sz="2700"/>
              <a:t>How will your students feel the "reaction" in your class?</a:t>
            </a:r>
            <a:endParaRPr/>
          </a:p>
        </p:txBody>
      </p:sp>
      <p:pic>
        <p:nvPicPr>
          <p:cNvPr id="185" name="Google Shape;185;p16"/>
          <p:cNvPicPr preferRelativeResize="0"/>
          <p:nvPr/>
        </p:nvPicPr>
        <p:blipFill rotWithShape="1">
          <a:blip r:embed="rId3">
            <a:alphaModFix/>
          </a:blip>
          <a:srcRect b="0" l="19404" r="19404" t="0"/>
          <a:stretch/>
        </p:blipFill>
        <p:spPr>
          <a:xfrm>
            <a:off x="1" y="8"/>
            <a:ext cx="3147372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6"/>
          <p:cNvSpPr txBox="1"/>
          <p:nvPr/>
        </p:nvSpPr>
        <p:spPr>
          <a:xfrm>
            <a:off x="2288857" y="2433251"/>
            <a:ext cx="4577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6"/>
          <p:cNvSpPr txBox="1"/>
          <p:nvPr/>
        </p:nvSpPr>
        <p:spPr>
          <a:xfrm>
            <a:off x="2288857" y="2433251"/>
            <a:ext cx="4577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 txBox="1"/>
          <p:nvPr>
            <p:ph type="title"/>
          </p:nvPr>
        </p:nvSpPr>
        <p:spPr>
          <a:xfrm>
            <a:off x="0" y="105500"/>
            <a:ext cx="9144000" cy="57450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   Application Planning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graphicFrame>
        <p:nvGraphicFramePr>
          <p:cNvPr id="193" name="Google Shape;193;p17"/>
          <p:cNvGraphicFramePr/>
          <p:nvPr/>
        </p:nvGraphicFramePr>
        <p:xfrm>
          <a:off x="357075" y="9854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{8993B160-0FD5-4FE0-A4E0-3B24E6B60BB4}</a:tableStyleId>
              </a:tblPr>
              <a:tblGrid>
                <a:gridCol w="1989150"/>
                <a:gridCol w="599650"/>
                <a:gridCol w="5841050"/>
              </a:tblGrid>
              <a:tr h="46155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rgbClr val="FFFFFF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List strategies that align to best practices. 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A2535"/>
                    </a:solidFill>
                  </a:tcPr>
                </a:tc>
                <a:tc hMerge="1"/>
                <a:tc hMerge="1"/>
              </a:tr>
              <a:tr h="11230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0D0D0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Which best practices are you going to add to your </a:t>
                      </a:r>
                      <a:r>
                        <a:rPr lang="en">
                          <a:solidFill>
                            <a:srgbClr val="0D0D0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teaching repertoire</a:t>
                      </a:r>
                      <a:r>
                        <a:rPr lang="en" sz="1400" u="none" cap="none" strike="noStrike">
                          <a:solidFill>
                            <a:srgbClr val="0D0D0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?</a:t>
                      </a:r>
                      <a:endParaRPr sz="1400" u="none" cap="none" strike="noStrike">
                        <a:solidFill>
                          <a:srgbClr val="0D0D0D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0D0D0D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230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0D0D0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What specific strategies could </a:t>
                      </a:r>
                      <a:r>
                        <a:rPr lang="en">
                          <a:solidFill>
                            <a:srgbClr val="0D0D0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you incorporate into your classroom</a:t>
                      </a:r>
                      <a:r>
                        <a:rPr lang="en" sz="1400" u="none" cap="none" strike="noStrike">
                          <a:solidFill>
                            <a:srgbClr val="0D0D0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? </a:t>
                      </a:r>
                      <a:endParaRPr sz="1400" u="none" cap="none" strike="noStrike">
                        <a:solidFill>
                          <a:srgbClr val="0D0D0D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0D0D0D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230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0D0D0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Other n</a:t>
                      </a:r>
                      <a:r>
                        <a:rPr lang="en" sz="1400" u="none" cap="none" strike="noStrike">
                          <a:solidFill>
                            <a:srgbClr val="0D0D0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otes </a:t>
                      </a:r>
                      <a:r>
                        <a:rPr lang="en">
                          <a:solidFill>
                            <a:srgbClr val="0D0D0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you’d like to remember.</a:t>
                      </a:r>
                      <a:endParaRPr sz="1400" u="none" cap="none" strike="noStrike">
                        <a:solidFill>
                          <a:srgbClr val="0D0D0D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0D0D0D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1A253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8"/>
          <p:cNvSpPr/>
          <p:nvPr/>
        </p:nvSpPr>
        <p:spPr>
          <a:xfrm flipH="1" rot="5400000">
            <a:off x="-1057474" y="1057650"/>
            <a:ext cx="5143500" cy="302820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12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8"/>
          <p:cNvSpPr/>
          <p:nvPr/>
        </p:nvSpPr>
        <p:spPr>
          <a:xfrm flipH="1" rot="5400000">
            <a:off x="-1057474" y="1065254"/>
            <a:ext cx="5143500" cy="302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8"/>
          <p:cNvSpPr/>
          <p:nvPr/>
        </p:nvSpPr>
        <p:spPr>
          <a:xfrm flipH="1" rot="5400000">
            <a:off x="576025" y="2691146"/>
            <a:ext cx="1876500" cy="3028200"/>
          </a:xfrm>
          <a:prstGeom prst="rect">
            <a:avLst/>
          </a:prstGeom>
          <a:gradFill>
            <a:gsLst>
              <a:gs pos="0">
                <a:srgbClr val="156082">
                  <a:alpha val="29019"/>
                </a:srgbClr>
              </a:gs>
              <a:gs pos="2000">
                <a:srgbClr val="156082">
                  <a:alpha val="29019"/>
                </a:srgbClr>
              </a:gs>
              <a:gs pos="100000">
                <a:srgbClr val="000000">
                  <a:alpha val="30196"/>
                </a:srgbClr>
              </a:gs>
            </a:gsLst>
            <a:lin ang="779990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8"/>
          <p:cNvSpPr/>
          <p:nvPr/>
        </p:nvSpPr>
        <p:spPr>
          <a:xfrm rot="-964601">
            <a:off x="-376648" y="727714"/>
            <a:ext cx="2922552" cy="3131309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3137"/>
                </a:srgbClr>
              </a:gs>
            </a:gsLst>
            <a:lin ang="180000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8"/>
          <p:cNvSpPr/>
          <p:nvPr/>
        </p:nvSpPr>
        <p:spPr>
          <a:xfrm flipH="1" rot="5400000">
            <a:off x="-1057482" y="1057648"/>
            <a:ext cx="5143500" cy="302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17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8"/>
          <p:cNvSpPr txBox="1"/>
          <p:nvPr>
            <p:ph type="title"/>
          </p:nvPr>
        </p:nvSpPr>
        <p:spPr>
          <a:xfrm>
            <a:off x="605119" y="342901"/>
            <a:ext cx="2133600" cy="269160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3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  Colorado Health and PE Summit Feedback Form</a:t>
            </a:r>
            <a:endParaRPr/>
          </a:p>
        </p:txBody>
      </p:sp>
      <p:sp>
        <p:nvSpPr>
          <p:cNvPr id="205" name="Google Shape;205;p18"/>
          <p:cNvSpPr txBox="1"/>
          <p:nvPr>
            <p:ph idx="1" type="body"/>
          </p:nvPr>
        </p:nvSpPr>
        <p:spPr>
          <a:xfrm>
            <a:off x="3486934" y="502022"/>
            <a:ext cx="2468100" cy="41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for engaging in our session today!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leave feedback!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https://tinyurl.com/COSummitFB</a:t>
            </a: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8890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his 2 minute countdown timer is made for professional use and has some minimal sound effects in the last 5 seconds" id="206" name="Google Shape;206;p18" title="2 MINUTE TIMER - COUNTDOWN TIMER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0894" y="972787"/>
            <a:ext cx="2117690" cy="11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8" title="Summit Feedback Form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11525" y="2692397"/>
            <a:ext cx="1796426" cy="179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9"/>
          <p:cNvSpPr txBox="1"/>
          <p:nvPr>
            <p:ph type="ctrTitle"/>
          </p:nvPr>
        </p:nvSpPr>
        <p:spPr>
          <a:xfrm>
            <a:off x="3973322" y="480060"/>
            <a:ext cx="46884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Play"/>
              <a:buNone/>
            </a:pPr>
            <a:r>
              <a:rPr lang="en" sz="4100"/>
              <a:t>BONUS!</a:t>
            </a:r>
            <a:endParaRPr/>
          </a:p>
        </p:txBody>
      </p:sp>
      <p:sp>
        <p:nvSpPr>
          <p:cNvPr id="214" name="Google Shape;214;p19"/>
          <p:cNvSpPr txBox="1"/>
          <p:nvPr>
            <p:ph idx="1" type="subTitle"/>
          </p:nvPr>
        </p:nvSpPr>
        <p:spPr>
          <a:xfrm>
            <a:off x="3973320" y="3477006"/>
            <a:ext cx="4688400" cy="11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857"/>
              <a:buNone/>
            </a:pPr>
            <a:r>
              <a:rPr lang="en"/>
              <a:t>Add your email to the list for access to a FREE SEL games app-Beta version</a:t>
            </a:r>
            <a:endParaRPr/>
          </a:p>
        </p:txBody>
      </p:sp>
      <p:pic>
        <p:nvPicPr>
          <p:cNvPr descr="Different colors of board game dice" id="215" name="Google Shape;215;p19"/>
          <p:cNvPicPr preferRelativeResize="0"/>
          <p:nvPr/>
        </p:nvPicPr>
        <p:blipFill rotWithShape="1">
          <a:blip r:embed="rId3">
            <a:alphaModFix/>
          </a:blip>
          <a:srcRect b="0" l="7290" r="45003" t="0"/>
          <a:stretch/>
        </p:blipFill>
        <p:spPr>
          <a:xfrm>
            <a:off x="1" y="8"/>
            <a:ext cx="3493008" cy="5143500"/>
          </a:xfrm>
          <a:custGeom>
            <a:rect b="b" l="l" r="r" t="t"/>
            <a:pathLst>
              <a:path extrusionOk="0" h="6858000" w="4657344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16" name="Google Shape;216;p19"/>
          <p:cNvSpPr/>
          <p:nvPr/>
        </p:nvSpPr>
        <p:spPr>
          <a:xfrm>
            <a:off x="4059647" y="3306950"/>
            <a:ext cx="3182692" cy="13716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33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/>
          <p:nvPr>
            <p:ph type="title"/>
          </p:nvPr>
        </p:nvSpPr>
        <p:spPr>
          <a:xfrm>
            <a:off x="311700" y="68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/>
              <a:t>   Using Your Note Catcher</a:t>
            </a:r>
            <a:endParaRPr/>
          </a:p>
        </p:txBody>
      </p:sp>
      <p:sp>
        <p:nvSpPr>
          <p:cNvPr id="52" name="Google Shape;52;p2"/>
          <p:cNvSpPr txBox="1"/>
          <p:nvPr>
            <p:ph idx="4294967295" type="body"/>
          </p:nvPr>
        </p:nvSpPr>
        <p:spPr>
          <a:xfrm>
            <a:off x="311700" y="1443200"/>
            <a:ext cx="4069800" cy="32644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b="0" i="0" lang="en" u="none" cap="none" strike="noStrike">
                <a:solidFill>
                  <a:schemeClr val="lt1"/>
                </a:solidFill>
              </a:rPr>
              <a:t>Use throughout the session for notes and reflection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b="0" i="0" u="none" cap="none" strike="noStrike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b="0" i="0" lang="en" u="none" cap="none" strike="noStrike">
                <a:solidFill>
                  <a:schemeClr val="lt1"/>
                </a:solidFill>
              </a:rPr>
              <a:t>Corresponding presentation slide titles are included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b="0" i="0" u="none" cap="none" strike="noStrike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b="0" i="0" u="none" cap="none" strike="noStrike">
              <a:solidFill>
                <a:schemeClr val="lt1"/>
              </a:solidFill>
            </a:endParaRPr>
          </a:p>
        </p:txBody>
      </p:sp>
      <p:pic>
        <p:nvPicPr>
          <p:cNvPr id="53" name="Google Shape;53;p2"/>
          <p:cNvPicPr preferRelativeResize="0"/>
          <p:nvPr/>
        </p:nvPicPr>
        <p:blipFill rotWithShape="1">
          <a:blip r:embed="rId3">
            <a:alphaModFix/>
          </a:blip>
          <a:srcRect b="15089" l="0" r="2" t="4702"/>
          <a:stretch/>
        </p:blipFill>
        <p:spPr>
          <a:xfrm>
            <a:off x="4762500" y="1443200"/>
            <a:ext cx="4069800" cy="3264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/>
          <p:nvPr>
            <p:ph type="title"/>
          </p:nvPr>
        </p:nvSpPr>
        <p:spPr>
          <a:xfrm>
            <a:off x="0" y="105500"/>
            <a:ext cx="9144000" cy="57450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   Session Goals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59" name="Google Shape;59;p3"/>
          <p:cNvSpPr txBox="1"/>
          <p:nvPr>
            <p:ph idx="1" type="body"/>
          </p:nvPr>
        </p:nvSpPr>
        <p:spPr>
          <a:xfrm>
            <a:off x="311700" y="1152475"/>
            <a:ext cx="8520600" cy="3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By the end of this session, you will be able to: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Evaluate your learning activities for SEL possibilities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a SEL vocabulary for your classroom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Explore ways to incorporate SEL into every aspect of your PE day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t/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"/>
          <p:cNvSpPr txBox="1"/>
          <p:nvPr>
            <p:ph type="title"/>
          </p:nvPr>
        </p:nvSpPr>
        <p:spPr>
          <a:xfrm>
            <a:off x="480060" y="244027"/>
            <a:ext cx="3276600" cy="1467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Play"/>
              <a:buNone/>
            </a:pPr>
            <a:r>
              <a:rPr b="1" lang="en" sz="4100"/>
              <a:t>Tag, You’re It!</a:t>
            </a:r>
            <a:endParaRPr sz="4100"/>
          </a:p>
        </p:txBody>
      </p:sp>
      <p:sp>
        <p:nvSpPr>
          <p:cNvPr id="67" name="Google Shape;67;p4"/>
          <p:cNvSpPr/>
          <p:nvPr/>
        </p:nvSpPr>
        <p:spPr>
          <a:xfrm>
            <a:off x="480060" y="1940246"/>
            <a:ext cx="2606040" cy="13716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33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"/>
          <p:cNvSpPr txBox="1"/>
          <p:nvPr>
            <p:ph idx="1" type="body"/>
          </p:nvPr>
        </p:nvSpPr>
        <p:spPr>
          <a:xfrm>
            <a:off x="480060" y="2154674"/>
            <a:ext cx="3182700" cy="27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</a:pPr>
            <a:r>
              <a:rPr lang="en" sz="3000"/>
              <a:t>Transforming Physical Education to Build Confidence and Community</a:t>
            </a:r>
            <a:endParaRPr/>
          </a:p>
        </p:txBody>
      </p:sp>
      <p:pic>
        <p:nvPicPr>
          <p:cNvPr id="69" name="Google Shape;69;p4"/>
          <p:cNvPicPr preferRelativeResize="0"/>
          <p:nvPr/>
        </p:nvPicPr>
        <p:blipFill rotWithShape="1">
          <a:blip r:embed="rId3">
            <a:alphaModFix/>
          </a:blip>
          <a:srcRect b="0" l="21790" r="21790" t="0"/>
          <a:stretch/>
        </p:blipFill>
        <p:spPr>
          <a:xfrm>
            <a:off x="3983777" y="8"/>
            <a:ext cx="5159081" cy="51435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0" name="Google Shape;70;p4"/>
          <p:cNvSpPr txBox="1"/>
          <p:nvPr/>
        </p:nvSpPr>
        <p:spPr>
          <a:xfrm>
            <a:off x="2288857" y="2433251"/>
            <a:ext cx="4577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0" y="0"/>
            <a:ext cx="9144000" cy="1627500"/>
          </a:xfrm>
          <a:prstGeom prst="rect">
            <a:avLst/>
          </a:prstGeom>
          <a:gradFill>
            <a:gsLst>
              <a:gs pos="0">
                <a:srgbClr val="000000">
                  <a:alpha val="96078"/>
                </a:srgbClr>
              </a:gs>
              <a:gs pos="100000">
                <a:srgbClr val="0F4861"/>
              </a:gs>
            </a:gsLst>
            <a:lin ang="19800047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flipH="1">
            <a:off x="6062123" y="0"/>
            <a:ext cx="3072900" cy="1628100"/>
          </a:xfrm>
          <a:prstGeom prst="rect">
            <a:avLst/>
          </a:prstGeom>
          <a:gradFill>
            <a:gsLst>
              <a:gs pos="0">
                <a:srgbClr val="0A3041">
                  <a:alpha val="67843"/>
                </a:srgbClr>
              </a:gs>
              <a:gs pos="19000">
                <a:srgbClr val="0A3041">
                  <a:alpha val="67843"/>
                </a:srgbClr>
              </a:gs>
              <a:gs pos="100000">
                <a:srgbClr val="156082">
                  <a:alpha val="47843"/>
                </a:srgbClr>
              </a:gs>
            </a:gsLst>
            <a:lin ang="1920016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 flipH="1" rot="-5400000">
            <a:off x="3757950" y="-3757498"/>
            <a:ext cx="1628100" cy="9144000"/>
          </a:xfrm>
          <a:prstGeom prst="rect">
            <a:avLst/>
          </a:prstGeom>
          <a:gradFill>
            <a:gsLst>
              <a:gs pos="0">
                <a:srgbClr val="0F4861">
                  <a:alpha val="16078"/>
                </a:srgbClr>
              </a:gs>
              <a:gs pos="23000">
                <a:srgbClr val="0F4861">
                  <a:alpha val="16078"/>
                </a:srgbClr>
              </a:gs>
              <a:gs pos="99000">
                <a:srgbClr val="000000">
                  <a:alpha val="45098"/>
                </a:srgbClr>
              </a:gs>
              <a:gs pos="100000">
                <a:srgbClr val="000000">
                  <a:alpha val="45098"/>
                </a:srgbClr>
              </a:gs>
            </a:gsLst>
            <a:lin ang="2100016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 txBox="1"/>
          <p:nvPr>
            <p:ph type="title"/>
          </p:nvPr>
        </p:nvSpPr>
        <p:spPr>
          <a:xfrm>
            <a:off x="1037673" y="261649"/>
            <a:ext cx="7288800" cy="118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Play"/>
              <a:buNone/>
            </a:pPr>
            <a:r>
              <a:rPr lang="en" sz="3000">
                <a:solidFill>
                  <a:srgbClr val="FFFFFF"/>
                </a:solidFill>
              </a:rPr>
              <a:t>Session Goals</a:t>
            </a:r>
            <a:endParaRPr/>
          </a:p>
        </p:txBody>
      </p:sp>
      <p:grpSp>
        <p:nvGrpSpPr>
          <p:cNvPr id="80" name="Google Shape;80;p5"/>
          <p:cNvGrpSpPr/>
          <p:nvPr/>
        </p:nvGrpSpPr>
        <p:grpSpPr>
          <a:xfrm>
            <a:off x="483682" y="1961984"/>
            <a:ext cx="8194491" cy="2767097"/>
            <a:chOff x="853" y="0"/>
            <a:chExt cx="10925988" cy="3689462"/>
          </a:xfrm>
        </p:grpSpPr>
        <p:sp>
          <p:nvSpPr>
            <p:cNvPr id="81" name="Google Shape;81;p5"/>
            <p:cNvSpPr/>
            <p:nvPr/>
          </p:nvSpPr>
          <p:spPr>
            <a:xfrm>
              <a:off x="853" y="0"/>
              <a:ext cx="3457500" cy="3689400"/>
            </a:xfrm>
            <a:prstGeom prst="rect">
              <a:avLst/>
            </a:prstGeom>
            <a:solidFill>
              <a:srgbClr val="E97131"/>
            </a:solidFill>
            <a:ln cap="flat" cmpd="sng" w="14300">
              <a:solidFill>
                <a:srgbClr val="E97131"/>
              </a:solidFill>
              <a:prstDash val="solid"/>
              <a:miter lim="8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 txBox="1"/>
            <p:nvPr/>
          </p:nvSpPr>
          <p:spPr>
            <a:xfrm>
              <a:off x="853" y="1475762"/>
              <a:ext cx="3457500" cy="22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7650" lIns="256150" spcFirstLastPara="1" rIns="2561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0" i="0" lang="en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Goal #1: Evaluate your learning activities for SEL possibilities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853" y="0"/>
              <a:ext cx="3457500" cy="14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 txBox="1"/>
            <p:nvPr/>
          </p:nvSpPr>
          <p:spPr>
            <a:xfrm>
              <a:off x="853" y="0"/>
              <a:ext cx="3457500" cy="14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825" lIns="256150" spcFirstLastPara="1" rIns="256150" wrap="square" tIns="1238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Arial"/>
                <a:buNone/>
              </a:pPr>
              <a:r>
                <a:rPr b="0" i="0" lang="en" sz="5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3735097" y="0"/>
              <a:ext cx="3457500" cy="3689400"/>
            </a:xfrm>
            <a:prstGeom prst="rect">
              <a:avLst/>
            </a:prstGeom>
            <a:solidFill>
              <a:srgbClr val="8CAF1D"/>
            </a:solidFill>
            <a:ln cap="flat" cmpd="sng" w="14300">
              <a:solidFill>
                <a:srgbClr val="8CAF1D"/>
              </a:solidFill>
              <a:prstDash val="solid"/>
              <a:miter lim="8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 txBox="1"/>
            <p:nvPr/>
          </p:nvSpPr>
          <p:spPr>
            <a:xfrm>
              <a:off x="3735097" y="1475762"/>
              <a:ext cx="3457500" cy="22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7650" lIns="256150" spcFirstLastPara="1" rIns="2561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0" i="0" lang="en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Goal #2: Develop a SEL vocabulary for your classroom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3735097" y="0"/>
              <a:ext cx="3457500" cy="14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 txBox="1"/>
            <p:nvPr/>
          </p:nvSpPr>
          <p:spPr>
            <a:xfrm>
              <a:off x="3735097" y="0"/>
              <a:ext cx="3457500" cy="14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825" lIns="256150" spcFirstLastPara="1" rIns="256150" wrap="square" tIns="1238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Arial"/>
                <a:buNone/>
              </a:pPr>
              <a:r>
                <a:rPr b="0" i="0" lang="en" sz="5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469341" y="0"/>
              <a:ext cx="3457500" cy="3689400"/>
            </a:xfrm>
            <a:prstGeom prst="rect">
              <a:avLst/>
            </a:prstGeom>
            <a:solidFill>
              <a:srgbClr val="186923"/>
            </a:solidFill>
            <a:ln cap="flat" cmpd="sng" w="14300">
              <a:solidFill>
                <a:srgbClr val="186923"/>
              </a:solidFill>
              <a:prstDash val="solid"/>
              <a:miter lim="8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 txBox="1"/>
            <p:nvPr/>
          </p:nvSpPr>
          <p:spPr>
            <a:xfrm>
              <a:off x="7469341" y="1475762"/>
              <a:ext cx="3457500" cy="22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7650" lIns="256150" spcFirstLastPara="1" rIns="2561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0" i="0" lang="en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Goal #3: Explore ways to incorporate SEL into every aspect of your PE day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7469341" y="0"/>
              <a:ext cx="3457500" cy="14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 txBox="1"/>
            <p:nvPr/>
          </p:nvSpPr>
          <p:spPr>
            <a:xfrm>
              <a:off x="7469341" y="0"/>
              <a:ext cx="3457500" cy="14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825" lIns="256150" spcFirstLastPara="1" rIns="256150" wrap="square" tIns="1238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Arial"/>
                <a:buNone/>
              </a:pPr>
              <a:r>
                <a:rPr b="0" i="0" lang="en" sz="5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 txBox="1"/>
          <p:nvPr>
            <p:ph type="title"/>
          </p:nvPr>
        </p:nvSpPr>
        <p:spPr>
          <a:xfrm>
            <a:off x="480060" y="244027"/>
            <a:ext cx="3276600" cy="1467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Play"/>
              <a:buNone/>
            </a:pPr>
            <a:r>
              <a:rPr b="1" lang="en" sz="4100"/>
              <a:t>The Master Formula</a:t>
            </a:r>
            <a:endParaRPr sz="4100"/>
          </a:p>
        </p:txBody>
      </p:sp>
      <p:sp>
        <p:nvSpPr>
          <p:cNvPr id="100" name="Google Shape;100;p6"/>
          <p:cNvSpPr/>
          <p:nvPr/>
        </p:nvSpPr>
        <p:spPr>
          <a:xfrm>
            <a:off x="480060" y="1940246"/>
            <a:ext cx="2606040" cy="13716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33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 txBox="1"/>
          <p:nvPr>
            <p:ph idx="1" type="body"/>
          </p:nvPr>
        </p:nvSpPr>
        <p:spPr>
          <a:xfrm>
            <a:off x="480060" y="2154674"/>
            <a:ext cx="3182700" cy="27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The Chemistry of SEL in PE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Synthesizing SEL and Movement for Student Success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●"/>
            </a:pPr>
            <a:r>
              <a:rPr b="1" lang="en"/>
              <a:t>The Catalyst:</a:t>
            </a:r>
            <a:r>
              <a:rPr lang="en"/>
              <a:t> Recognizing that every transition, game, and interaction is a moment for emotional growth.</a:t>
            </a:r>
            <a:endParaRPr/>
          </a:p>
        </p:txBody>
      </p:sp>
      <p:pic>
        <p:nvPicPr>
          <p:cNvPr id="102" name="Google Shape;102;p6"/>
          <p:cNvPicPr preferRelativeResize="0"/>
          <p:nvPr/>
        </p:nvPicPr>
        <p:blipFill rotWithShape="1">
          <a:blip r:embed="rId3">
            <a:alphaModFix/>
          </a:blip>
          <a:srcRect b="21751" l="0" r="0" t="21751"/>
          <a:stretch/>
        </p:blipFill>
        <p:spPr>
          <a:xfrm>
            <a:off x="3983777" y="8"/>
            <a:ext cx="5159081" cy="51435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3" name="Google Shape;103;p6"/>
          <p:cNvSpPr txBox="1"/>
          <p:nvPr/>
        </p:nvSpPr>
        <p:spPr>
          <a:xfrm>
            <a:off x="4935685" y="3791477"/>
            <a:ext cx="32553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Initial Teacher Standard 4.6 Implement strategies to help students demonstrate responsible personal and social behaviors in a productive learning environment.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/>
          <p:nvPr>
            <p:ph type="title"/>
          </p:nvPr>
        </p:nvSpPr>
        <p:spPr>
          <a:xfrm>
            <a:off x="0" y="105500"/>
            <a:ext cx="9144000" cy="57450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/>
              <a:t>The Master Formula: The Chemistry of SEL in PE</a:t>
            </a:r>
            <a:endParaRPr/>
          </a:p>
        </p:txBody>
      </p:sp>
      <p:sp>
        <p:nvSpPr>
          <p:cNvPr id="109" name="Google Shape;109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The Catalyst:</a:t>
            </a:r>
            <a:r>
              <a:rPr lang="en"/>
              <a:t> Every </a:t>
            </a:r>
            <a:r>
              <a:rPr b="1" lang="en"/>
              <a:t>transition</a:t>
            </a:r>
            <a:r>
              <a:rPr lang="en"/>
              <a:t>, </a:t>
            </a:r>
            <a:r>
              <a:rPr b="1" lang="en"/>
              <a:t>game</a:t>
            </a:r>
            <a:r>
              <a:rPr lang="en"/>
              <a:t>, and </a:t>
            </a:r>
            <a:r>
              <a:rPr b="1" lang="en"/>
              <a:t>interaction</a:t>
            </a:r>
            <a:r>
              <a:rPr lang="en"/>
              <a:t> is a distinct laboratory moment for emotional growth.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My Reflection:</a:t>
            </a:r>
            <a:r>
              <a:rPr lang="en"/>
              <a:t>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Think about your current gym environment. Where are the chaotic friction points (e.g., equipment pickup, picking teams) that could be reframed as intentional SEL moments?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 txBox="1"/>
          <p:nvPr>
            <p:ph type="title"/>
          </p:nvPr>
        </p:nvSpPr>
        <p:spPr>
          <a:xfrm>
            <a:off x="480060" y="244027"/>
            <a:ext cx="3276600" cy="1467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en" sz="2600"/>
              <a:t>Purposeful Movement (The GOALS Solution)</a:t>
            </a:r>
            <a:br>
              <a:rPr b="1" lang="en" sz="2600"/>
            </a:br>
            <a:endParaRPr sz="2600"/>
          </a:p>
        </p:txBody>
      </p:sp>
      <p:sp>
        <p:nvSpPr>
          <p:cNvPr id="117" name="Google Shape;117;p8"/>
          <p:cNvSpPr/>
          <p:nvPr/>
        </p:nvSpPr>
        <p:spPr>
          <a:xfrm>
            <a:off x="480060" y="1940246"/>
            <a:ext cx="2606040" cy="13716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33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8"/>
          <p:cNvSpPr txBox="1"/>
          <p:nvPr>
            <p:ph idx="1" type="body"/>
          </p:nvPr>
        </p:nvSpPr>
        <p:spPr>
          <a:xfrm>
            <a:off x="480060" y="2154674"/>
            <a:ext cx="3182700" cy="27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10000"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b="1" lang="en" sz="1400"/>
              <a:t>The Ingredient:</a:t>
            </a:r>
            <a:r>
              <a:rPr lang="en" sz="1400"/>
              <a:t> Purpose-driven movement.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b="1" lang="en" sz="1400"/>
              <a:t>The GOALS Criteria:</a:t>
            </a:r>
            <a:endParaRPr sz="1400"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○"/>
            </a:pPr>
            <a:r>
              <a:rPr b="1" lang="en" sz="1400"/>
              <a:t>G:</a:t>
            </a:r>
            <a:r>
              <a:rPr lang="en" sz="1400"/>
              <a:t> Strong student </a:t>
            </a:r>
            <a:r>
              <a:rPr b="1" lang="en" sz="1400"/>
              <a:t>Goals</a:t>
            </a:r>
            <a:r>
              <a:rPr lang="en" sz="1400"/>
              <a:t>.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○"/>
            </a:pPr>
            <a:r>
              <a:rPr b="1" lang="en" sz="1400"/>
              <a:t>O:</a:t>
            </a:r>
            <a:r>
              <a:rPr lang="en" sz="1400"/>
              <a:t> </a:t>
            </a:r>
            <a:r>
              <a:rPr b="1" lang="en" sz="1400"/>
              <a:t>Opportunities</a:t>
            </a:r>
            <a:r>
              <a:rPr lang="en" sz="1400"/>
              <a:t> for all to participate.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○"/>
            </a:pPr>
            <a:r>
              <a:rPr b="1" lang="en" sz="1400"/>
              <a:t>A:</a:t>
            </a:r>
            <a:r>
              <a:rPr lang="en" sz="1400"/>
              <a:t> </a:t>
            </a:r>
            <a:r>
              <a:rPr b="1" lang="en" sz="1400"/>
              <a:t>Age-appropriate</a:t>
            </a:r>
            <a:r>
              <a:rPr lang="en" sz="1400"/>
              <a:t> challenges.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○"/>
            </a:pPr>
            <a:r>
              <a:rPr b="1" lang="en" sz="1400"/>
              <a:t>L:</a:t>
            </a:r>
            <a:r>
              <a:rPr lang="en" sz="1400"/>
              <a:t> </a:t>
            </a:r>
            <a:r>
              <a:rPr b="1" lang="en" sz="1400"/>
              <a:t>Learning</a:t>
            </a:r>
            <a:r>
              <a:rPr lang="en" sz="1400"/>
              <a:t> in all three domains (Psychomotor, Cognitive, and Affective).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ct val="108108"/>
              <a:buChar char="○"/>
            </a:pPr>
            <a:r>
              <a:rPr b="1" lang="en" sz="1400"/>
              <a:t>S:</a:t>
            </a:r>
            <a:r>
              <a:rPr lang="en" sz="1400"/>
              <a:t> </a:t>
            </a:r>
            <a:r>
              <a:rPr b="1" lang="en" sz="1400"/>
              <a:t>Slanty Road</a:t>
            </a:r>
            <a:r>
              <a:rPr lang="en" sz="1400"/>
              <a:t>—differentiation that allows every ability level to find success.</a:t>
            </a:r>
            <a:endParaRPr/>
          </a:p>
        </p:txBody>
      </p:sp>
      <p:pic>
        <p:nvPicPr>
          <p:cNvPr id="119" name="Google Shape;119;p8"/>
          <p:cNvPicPr preferRelativeResize="0"/>
          <p:nvPr/>
        </p:nvPicPr>
        <p:blipFill rotWithShape="1">
          <a:blip r:embed="rId3">
            <a:alphaModFix/>
          </a:blip>
          <a:srcRect b="0" l="23878" r="13434" t="0"/>
          <a:stretch/>
        </p:blipFill>
        <p:spPr>
          <a:xfrm>
            <a:off x="3983777" y="8"/>
            <a:ext cx="5159081" cy="514350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0" name="Google Shape;120;p8"/>
          <p:cNvSpPr txBox="1"/>
          <p:nvPr/>
        </p:nvSpPr>
        <p:spPr>
          <a:xfrm>
            <a:off x="4889965" y="285344"/>
            <a:ext cx="33468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Initial Teacher Standard 3.4 Plan for and manage resources to provide active, fair and equitable learning experiences.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"/>
          <p:cNvSpPr txBox="1"/>
          <p:nvPr>
            <p:ph type="title"/>
          </p:nvPr>
        </p:nvSpPr>
        <p:spPr>
          <a:xfrm>
            <a:off x="0" y="105500"/>
            <a:ext cx="9144000" cy="574500"/>
          </a:xfrm>
          <a:prstGeom prst="rect">
            <a:avLst/>
          </a:prstGeom>
          <a:solidFill>
            <a:srgbClr val="1B2435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Purposeful Movement (The GOALS Solution)</a:t>
            </a:r>
            <a:endParaRPr/>
          </a:p>
        </p:txBody>
      </p:sp>
      <p:sp>
        <p:nvSpPr>
          <p:cNvPr id="126" name="Google Shape;126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Actionable Idea Capture:</a:t>
            </a:r>
            <a:r>
              <a:rPr lang="en"/>
              <a:t>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○"/>
            </a:pPr>
            <a:r>
              <a:rPr lang="en" sz="1800"/>
              <a:t>How can you apply the </a:t>
            </a:r>
            <a:r>
              <a:rPr b="1" lang="en" sz="1800"/>
              <a:t>“GOALS” </a:t>
            </a:r>
            <a:r>
              <a:rPr lang="en" sz="1800"/>
              <a:t>concept to a game you currently teach to make it more equitable and accessible?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12232E"/>
      </a:dk1>
      <a:lt1>
        <a:srgbClr val="FFFFFF"/>
      </a:lt1>
      <a:dk2>
        <a:srgbClr val="595959"/>
      </a:dk2>
      <a:lt2>
        <a:srgbClr val="EEEEEE"/>
      </a:lt2>
      <a:accent1>
        <a:srgbClr val="F15A29"/>
      </a:accent1>
      <a:accent2>
        <a:srgbClr val="4EC5F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