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9144000"/>
  <p:embeddedFontLst>
    <p:embeddedFont>
      <p:font typeface="Play"/>
      <p:regular r:id="rId22"/>
      <p:bold r:id="rId23"/>
    </p:embeddedFont>
    <p:embeddedFont>
      <p:font typeface="Noto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8" roundtripDataSignature="AMtx7mhZ1v4Sppt61fsnV8/dX23VtZXqd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Gary Zaharatos"/>
  <p:cmAuthor clrIdx="1" id="1" initials="" lastIdx="1" name="Cindy K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lay-regular.fntdata"/><Relationship Id="rId21" Type="http://schemas.openxmlformats.org/officeDocument/2006/relationships/slide" Target="slides/slide16.xml"/><Relationship Id="rId24" Type="http://schemas.openxmlformats.org/officeDocument/2006/relationships/font" Target="fonts/NotoSans-regular.fntdata"/><Relationship Id="rId23" Type="http://schemas.openxmlformats.org/officeDocument/2006/relationships/font" Target="fonts/Play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otoSans-italic.fntdata"/><Relationship Id="rId25" Type="http://schemas.openxmlformats.org/officeDocument/2006/relationships/font" Target="fonts/NotoSans-bold.fntdata"/><Relationship Id="rId28" Type="http://customschemas.google.com/relationships/presentationmetadata" Target="metadata"/><Relationship Id="rId27" Type="http://schemas.openxmlformats.org/officeDocument/2006/relationships/font" Target="fonts/Noto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6-06-02T12:49:00.800">
    <p:pos x="6000" y="0"/>
    <p:text>Love the use of a note catcher! 
Add a tinyurl on the bottom of the screen for teachers who are using their computer. Then you have phones and computers covered!
I took a quick look through the note catcher. Looks like you're still working on it ... I just saw one slide to actually take notes. 
Love that you're doing this!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8qklDeQ"/>
      </p:ext>
    </p:extLst>
  </p:cm>
  <p:cm authorId="1" idx="1" dt="2026-06-02T12:49:00.800">
    <p:pos x="6000" y="0"/>
    <p:text>Love the idea of a tiny url for computer users!  And I think I have editor access for all the slides now as well.  Thanks!</p:text>
    <p:extLst>
      <p:ext uri="{C676402C-5697-4E1C-873F-D02D1690AC5C}">
        <p15:threadingInfo timeZoneBias="0">
          <p15:parentCm authorId="0" idx="1"/>
        </p15:threadingInfo>
      </p:ext>
      <p:ext uri="http://customooxmlschemas.google.com/">
        <go:slidesCustomData xmlns:go="http://customooxmlschemas.google.com/" commentPostId="AAAB8sFsD0g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inyurl.com/COSummitFB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Welcome circle.  Share names, teaching position, favorite ice cream flavor, and location.</a:t>
            </a:r>
            <a:endParaRPr/>
          </a:p>
        </p:txBody>
      </p:sp>
      <p:sp>
        <p:nvSpPr>
          <p:cNvPr id="91" name="Google Shape;91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e81eb69007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g3e81eb69007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3e81eb69007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e81eb69007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e81eb69007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Describe process. </a:t>
            </a:r>
            <a:r>
              <a:rPr lang="en-US"/>
              <a:t>Lead a series of </a:t>
            </a:r>
            <a:r>
              <a:rPr b="1" lang="en-US"/>
              <a:t>team-builders</a:t>
            </a:r>
            <a:r>
              <a:rPr lang="en-US"/>
              <a:t> with debriefing to model intentional group development. I Got That, Categories, Back to back, count-up.  Share Encourage app and allow time for small teams to discuss which they might use with their classes. Share with the group?</a:t>
            </a:r>
            <a:endParaRPr/>
          </a:p>
        </p:txBody>
      </p:sp>
      <p:sp>
        <p:nvSpPr>
          <p:cNvPr id="207" name="Google Shape;207;g3e81eb69007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ec857abc84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ec857abc84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Share Encourage app and allow time for small teams to discuss which they might use with their classes. Share with the group? </a:t>
            </a:r>
            <a:r>
              <a:rPr b="1" lang="en-US"/>
              <a:t>Note taker PPT</a:t>
            </a:r>
            <a:endParaRPr/>
          </a:p>
        </p:txBody>
      </p:sp>
      <p:sp>
        <p:nvSpPr>
          <p:cNvPr id="213" name="Google Shape;213;g3ec857abc84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Describe the P’s. Include the use of the vocabulary in preinstruction, PTP, and processing. Call-out brainstorm of classroom protocols.  Create a poster for each.  Small groups divided by grade levels create </a:t>
            </a:r>
            <a:r>
              <a:rPr b="0" i="0" lang="en-US" sz="12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protocols.  Write one on each and paste on appropriate posters.  Allow for photo time to collect ideas. </a:t>
            </a:r>
            <a:r>
              <a:rPr b="1" lang="en-US"/>
              <a:t>Note taker PPT</a:t>
            </a:r>
            <a:endParaRPr/>
          </a:p>
        </p:txBody>
      </p:sp>
      <p:sp>
        <p:nvSpPr>
          <p:cNvPr id="223" name="Google Shape;223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Reconnect with small groups to describe ways to integrate SEL into your classes.  </a:t>
            </a:r>
            <a:r>
              <a:rPr b="1" lang="en-US"/>
              <a:t>Note taker PPT. </a:t>
            </a:r>
            <a:r>
              <a:rPr lang="en-US"/>
              <a:t>Celebration closure.</a:t>
            </a:r>
            <a:endParaRPr/>
          </a:p>
        </p:txBody>
      </p:sp>
      <p:sp>
        <p:nvSpPr>
          <p:cNvPr id="244" name="Google Shape;244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"/>
              <a:buNone/>
            </a:pPr>
            <a:r>
              <a:rPr b="1" lang="en-US" sz="1200">
                <a:latin typeface="Noto Sans"/>
                <a:ea typeface="Noto Sans"/>
                <a:cs typeface="Noto Sans"/>
                <a:sym typeface="Noto Sans"/>
              </a:rPr>
              <a:t>2 minutes</a:t>
            </a:r>
            <a:endParaRPr b="1" sz="12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"/>
              <a:buNone/>
            </a:pPr>
            <a:r>
              <a:rPr lang="en-US" sz="1200">
                <a:latin typeface="Noto Sans"/>
                <a:ea typeface="Noto Sans"/>
                <a:cs typeface="Noto Sans"/>
                <a:sym typeface="Noto Sans"/>
              </a:rPr>
              <a:t>Feedback Survey: </a:t>
            </a:r>
            <a:r>
              <a:rPr lang="en-US" sz="1200" u="sng">
                <a:solidFill>
                  <a:schemeClr val="hlink"/>
                </a:solidFill>
                <a:latin typeface="Noto Sans"/>
                <a:ea typeface="Noto Sans"/>
                <a:cs typeface="Noto Sans"/>
                <a:sym typeface="Noto Sans"/>
                <a:hlinkClick r:id="rId2"/>
              </a:rPr>
              <a:t>https://tinyurl.com/COSummitFB</a:t>
            </a:r>
            <a:r>
              <a:rPr lang="en-US" sz="1200">
                <a:latin typeface="Noto Sans"/>
                <a:ea typeface="Noto Sans"/>
                <a:cs typeface="Noto Sans"/>
                <a:sym typeface="Noto Sans"/>
              </a:rPr>
              <a:t> </a:t>
            </a:r>
            <a:endParaRPr sz="1200"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ec857abc84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ec857abc84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Introduce note taker PPT.  If you are a watcher, you can collect as we go, If you are a player, we will share with each other during the sesion, and you can collect afterward.</a:t>
            </a:r>
            <a:endParaRPr/>
          </a:p>
        </p:txBody>
      </p:sp>
      <p:sp>
        <p:nvSpPr>
          <p:cNvPr id="124" name="Google Shape;124;g3ec857abc84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Tell background story and reason for SEL passion.  Group by ice cream flavor. Quick pair activation: “Where do you already see SEL in your activities, instruction, and/or routines?” </a:t>
            </a:r>
            <a:r>
              <a:rPr b="1" lang="en-US"/>
              <a:t>N</a:t>
            </a:r>
            <a:r>
              <a:rPr b="1" lang="en-US"/>
              <a:t>ote taker PPT</a:t>
            </a:r>
            <a:endParaRPr b="1"/>
          </a:p>
        </p:txBody>
      </p:sp>
      <p:sp>
        <p:nvSpPr>
          <p:cNvPr id="131" name="Google Shape;131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Participate in an activity.  (Sharks and Minnows?) Revise and play again.  Connect with others of similar grade level. Use the </a:t>
            </a:r>
            <a:r>
              <a:rPr b="1" i="0" lang="en-US" sz="12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GOALS</a:t>
            </a:r>
            <a:r>
              <a:rPr b="0" i="0" lang="en-US" sz="12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method to audit an activity for challenge, opportunities, age fit, cognitive/affective targets, and variations. Small-group </a:t>
            </a:r>
            <a:r>
              <a:rPr b="1" i="0" lang="en-US" sz="12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game</a:t>
            </a:r>
            <a:r>
              <a:rPr b="1" lang="en-US"/>
              <a:t> </a:t>
            </a:r>
            <a:r>
              <a:rPr b="0" i="0" lang="en-US" sz="12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evaluation and share-outs. </a:t>
            </a:r>
            <a:r>
              <a:rPr b="1" lang="en-US"/>
              <a:t>Note taker PPT</a:t>
            </a:r>
            <a:endParaRPr/>
          </a:p>
        </p:txBody>
      </p:sp>
      <p:sp>
        <p:nvSpPr>
          <p:cNvPr id="142" name="Google Shape;142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e81eb69007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3e81eb69007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Quick overview. Remind them of the boundary breaking we did at the beginning of the session.</a:t>
            </a:r>
            <a:endParaRPr/>
          </a:p>
        </p:txBody>
      </p:sp>
      <p:sp>
        <p:nvSpPr>
          <p:cNvPr id="153" name="Google Shape;153;g3e81eb69007_0_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Run a quick </a:t>
            </a:r>
            <a:r>
              <a:rPr b="1" i="0" lang="en-US" sz="12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community circle</a:t>
            </a:r>
            <a:r>
              <a:rPr b="0" i="0" lang="en-US" sz="12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with a boundary-breaking prompt; </a:t>
            </a:r>
            <a:endParaRPr/>
          </a:p>
        </p:txBody>
      </p:sp>
      <p:sp>
        <p:nvSpPr>
          <p:cNvPr id="165" name="Google Shape;16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e81eb69007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3e81eb69007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FVC-like Austins five finger agreement.  Include observable examples and indicators students understand.</a:t>
            </a:r>
            <a:endParaRPr/>
          </a:p>
        </p:txBody>
      </p:sp>
      <p:sp>
        <p:nvSpPr>
          <p:cNvPr id="177" name="Google Shape;177;g3e81eb69007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e81eb6900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e81eb6900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/>
              <a:t>Describe the Gears vocabulary.  Play Gear Tag. Work with your partner/group to discuss common vocabulary elements you can you use your classroom.  Share with the group.</a:t>
            </a:r>
            <a:endParaRPr/>
          </a:p>
        </p:txBody>
      </p:sp>
      <p:sp>
        <p:nvSpPr>
          <p:cNvPr id="189" name="Google Shape;189;g3e81eb69007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/>
          <p:nvPr>
            <p:ph type="title"/>
          </p:nvPr>
        </p:nvSpPr>
        <p:spPr>
          <a:xfrm>
            <a:off x="0" y="140667"/>
            <a:ext cx="12192000" cy="766000"/>
          </a:xfrm>
          <a:prstGeom prst="rect">
            <a:avLst/>
          </a:prstGeom>
          <a:solidFill>
            <a:srgbClr val="1B2435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"/>
              <a:buNone/>
              <a:defRPr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14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800"/>
              <a:buFont typeface="Noto Sans"/>
              <a:buChar char="●"/>
              <a:defRPr>
                <a:solidFill>
                  <a:srgbClr val="1B243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400"/>
              <a:buFont typeface="Noto Sans"/>
              <a:buChar char="○"/>
              <a:defRPr>
                <a:solidFill>
                  <a:srgbClr val="1B24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400"/>
              <a:buFont typeface="Noto Sans"/>
              <a:buChar char="■"/>
              <a:defRPr>
                <a:solidFill>
                  <a:srgbClr val="1B24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400"/>
              <a:buFont typeface="Noto Sans"/>
              <a:buChar char="●"/>
              <a:defRPr>
                <a:solidFill>
                  <a:srgbClr val="1B24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3175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400"/>
              <a:buChar char="○"/>
              <a:defRPr>
                <a:solidFill>
                  <a:srgbClr val="1B2435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400"/>
              <a:buChar char="■"/>
              <a:defRPr>
                <a:solidFill>
                  <a:srgbClr val="1B2435"/>
                </a:solidFill>
              </a:defRPr>
            </a:lvl6pPr>
            <a:lvl7pPr indent="-3175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400"/>
              <a:buChar char="●"/>
              <a:defRPr>
                <a:solidFill>
                  <a:srgbClr val="1B2435"/>
                </a:solidFill>
              </a:defRPr>
            </a:lvl7pPr>
            <a:lvl8pPr indent="-317500" lvl="7" marL="3657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400"/>
              <a:buChar char="○"/>
              <a:defRPr>
                <a:solidFill>
                  <a:srgbClr val="1B2435"/>
                </a:solidFill>
              </a:defRPr>
            </a:lvl8pPr>
            <a:lvl9pPr indent="-317500" lvl="8" marL="411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400"/>
              <a:buChar char="■"/>
              <a:defRPr>
                <a:solidFill>
                  <a:srgbClr val="1B2435"/>
                </a:solidFill>
              </a:defRPr>
            </a:lvl9pPr>
          </a:lstStyle>
          <a:p/>
        </p:txBody>
      </p:sp>
      <p:sp>
        <p:nvSpPr>
          <p:cNvPr id="24" name="Google Shape;24;p14"/>
          <p:cNvSpPr txBox="1"/>
          <p:nvPr>
            <p:ph idx="12" type="sldNum"/>
          </p:nvPr>
        </p:nvSpPr>
        <p:spPr>
          <a:xfrm>
            <a:off x="11460411" y="26125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algn="r"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4" name="Google Shape;34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5.jpg"/><Relationship Id="rId6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Relationship Id="rId4" Type="http://schemas.openxmlformats.org/officeDocument/2006/relationships/hyperlink" Target="https://www.flickr.com/photos/horiavarlan/4273968248" TargetMode="External"/><Relationship Id="rId5" Type="http://schemas.openxmlformats.org/officeDocument/2006/relationships/hyperlink" Target="https://creativecommons.org/licenses/by/3.0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tinyurl.com/COSummitFB" TargetMode="External"/><Relationship Id="rId4" Type="http://schemas.openxmlformats.org/officeDocument/2006/relationships/hyperlink" Target="http://www.youtube.com/watch?v=3iZg1xBW4tA" TargetMode="External"/><Relationship Id="rId5" Type="http://schemas.openxmlformats.org/officeDocument/2006/relationships/image" Target="../media/image9.jpg"/><Relationship Id="rId6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hyperlink" Target="https://docs.google.com/document/d/1Qa6UxVSVYuM1ROxdV8yoTjbvrqjhaSvVPG1S7RRgzho/edit?usp=sharing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"/>
          <p:cNvSpPr txBox="1"/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b="1" lang="en-US" sz="5400"/>
              <a:t>Tag, You’re It!</a:t>
            </a:r>
            <a:endParaRPr sz="5400"/>
          </a:p>
        </p:txBody>
      </p:sp>
      <p:sp>
        <p:nvSpPr>
          <p:cNvPr id="95" name="Google Shape;95;p1"/>
          <p:cNvSpPr/>
          <p:nvPr/>
        </p:nvSpPr>
        <p:spPr>
          <a:xfrm>
            <a:off x="640080" y="2586994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 txBox="1"/>
          <p:nvPr>
            <p:ph idx="1" type="body"/>
          </p:nvPr>
        </p:nvSpPr>
        <p:spPr>
          <a:xfrm>
            <a:off x="640080" y="2872899"/>
            <a:ext cx="4243589" cy="3659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Transforming Physical Education to Build Confidence and Community</a:t>
            </a:r>
            <a:endParaRPr/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3">
            <a:alphaModFix/>
          </a:blip>
          <a:srcRect b="0" l="21790" r="21790" t="0"/>
          <a:stretch/>
        </p:blipFill>
        <p:spPr>
          <a:xfrm>
            <a:off x="5311702" y="10"/>
            <a:ext cx="6878775" cy="685799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8" name="Google Shape;98;p1"/>
          <p:cNvSpPr txBox="1"/>
          <p:nvPr/>
        </p:nvSpPr>
        <p:spPr>
          <a:xfrm>
            <a:off x="3051810" y="3244334"/>
            <a:ext cx="61036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e81eb69007_0_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aboratory glassware containing solution" id="198" name="Google Shape;198;g3e81eb69007_0_17"/>
          <p:cNvPicPr preferRelativeResize="0"/>
          <p:nvPr/>
        </p:nvPicPr>
        <p:blipFill rotWithShape="1">
          <a:blip r:embed="rId3">
            <a:alphaModFix/>
          </a:blip>
          <a:srcRect b="0" l="0" r="33409" t="0"/>
          <a:stretch/>
        </p:blipFill>
        <p:spPr>
          <a:xfrm>
            <a:off x="6103027" y="10"/>
            <a:ext cx="608897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3e81eb69007_0_17"/>
          <p:cNvSpPr/>
          <p:nvPr/>
        </p:nvSpPr>
        <p:spPr>
          <a:xfrm>
            <a:off x="0" y="0"/>
            <a:ext cx="6102900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889000" sx="90000" rotWithShape="0" algn="t" dir="21540000" dist="406400" sy="90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3e81eb69007_0_17"/>
          <p:cNvSpPr/>
          <p:nvPr/>
        </p:nvSpPr>
        <p:spPr>
          <a:xfrm>
            <a:off x="0" y="0"/>
            <a:ext cx="6102900" cy="2286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sx="92000" rotWithShape="0" algn="t" dir="5460000" dist="127000" sy="92000">
              <a:srgbClr val="000000">
                <a:alpha val="3019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3e81eb69007_0_17"/>
          <p:cNvSpPr txBox="1"/>
          <p:nvPr>
            <p:ph type="title"/>
          </p:nvPr>
        </p:nvSpPr>
        <p:spPr>
          <a:xfrm>
            <a:off x="761801" y="328512"/>
            <a:ext cx="47784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b="1" lang="en-US" sz="4000"/>
              <a:t>Positive Interactions (The Social Solvent)</a:t>
            </a:r>
            <a:endParaRPr sz="4000"/>
          </a:p>
        </p:txBody>
      </p:sp>
      <p:sp>
        <p:nvSpPr>
          <p:cNvPr id="202" name="Google Shape;202;g3e81eb69007_0_17"/>
          <p:cNvSpPr txBox="1"/>
          <p:nvPr>
            <p:ph idx="1" type="body"/>
          </p:nvPr>
        </p:nvSpPr>
        <p:spPr>
          <a:xfrm>
            <a:off x="761801" y="2614507"/>
            <a:ext cx="4659900" cy="39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92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The Ingredient:</a:t>
            </a:r>
            <a:r>
              <a:rPr lang="en-US"/>
              <a:t> </a:t>
            </a:r>
            <a:r>
              <a:rPr lang="en-US"/>
              <a:t>Create the environment</a:t>
            </a:r>
            <a:endParaRPr sz="3800"/>
          </a:p>
          <a:p>
            <a:pPr indent="-292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The Formula:</a:t>
            </a:r>
            <a:endParaRPr sz="3800"/>
          </a:p>
          <a:p>
            <a:pPr indent="-2921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 sz="2800"/>
              <a:t>Group Development Process</a:t>
            </a:r>
            <a:r>
              <a:rPr b="1" lang="en-US" sz="2800"/>
              <a:t>: </a:t>
            </a:r>
            <a:r>
              <a:rPr lang="en-US" sz="2800"/>
              <a:t>Include </a:t>
            </a:r>
            <a:r>
              <a:rPr lang="en-US" sz="2800"/>
              <a:t>intentional group development activities in your classroom.</a:t>
            </a:r>
            <a:endParaRPr sz="3400"/>
          </a:p>
        </p:txBody>
      </p:sp>
      <p:sp>
        <p:nvSpPr>
          <p:cNvPr id="203" name="Google Shape;203;g3e81eb69007_0_17"/>
          <p:cNvSpPr txBox="1"/>
          <p:nvPr/>
        </p:nvSpPr>
        <p:spPr>
          <a:xfrm>
            <a:off x="9619489" y="716334"/>
            <a:ext cx="22188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SHAPE Initial Teacher Standard 4.6 Implement strategies to help students demonstrate responsible personal and social behaviors in a productive learning environment.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g3e81eb69007_0_28" title="Screenshot 2026-06-03 at 12.21.1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887199" cy="543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ec857abc84_0_9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 Gift for You!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EnCourage UW Smartphone </a:t>
            </a:r>
            <a:r>
              <a:rPr b="1" lang="en-US"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App</a:t>
            </a:r>
            <a:endParaRPr b="1"/>
          </a:p>
        </p:txBody>
      </p:sp>
      <p:pic>
        <p:nvPicPr>
          <p:cNvPr id="216" name="Google Shape;216;g3ec857abc84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0100" y="1782738"/>
            <a:ext cx="3466775" cy="34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3ec857abc84_0_9" title="Encourage appl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8588" y="1980025"/>
            <a:ext cx="3148226" cy="307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3ec857abc84_0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9363" y="4990336"/>
            <a:ext cx="3148227" cy="177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3ec857abc84_0_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08950" y="5316788"/>
            <a:ext cx="1987533" cy="111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raduated cylinders and beaker filled with chemical compou… | Flickr" id="226" name="Google Shape;226;p7"/>
          <p:cNvPicPr preferRelativeResize="0"/>
          <p:nvPr/>
        </p:nvPicPr>
        <p:blipFill rotWithShape="1">
          <a:blip r:embed="rId3">
            <a:alphaModFix/>
          </a:blip>
          <a:srcRect b="-2" l="18562" r="28779" t="0"/>
          <a:stretch/>
        </p:blipFill>
        <p:spPr>
          <a:xfrm>
            <a:off x="-1" y="-2"/>
            <a:ext cx="541019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7"/>
          <p:cNvSpPr/>
          <p:nvPr/>
        </p:nvSpPr>
        <p:spPr>
          <a:xfrm>
            <a:off x="5410197" y="-1"/>
            <a:ext cx="6781802" cy="2286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600" sx="95000" rotWithShape="0" algn="t" dist="152400" sy="95000">
              <a:srgbClr val="000000">
                <a:alpha val="2901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7"/>
          <p:cNvSpPr txBox="1"/>
          <p:nvPr>
            <p:ph type="title"/>
          </p:nvPr>
        </p:nvSpPr>
        <p:spPr>
          <a:xfrm>
            <a:off x="6115317" y="405685"/>
            <a:ext cx="5464968" cy="1559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b="1" lang="en-US" sz="4000"/>
              <a:t>Thoughtful Organization (The Management Base)</a:t>
            </a:r>
            <a:endParaRPr sz="4000"/>
          </a:p>
        </p:txBody>
      </p:sp>
      <p:sp>
        <p:nvSpPr>
          <p:cNvPr id="229" name="Google Shape;229;p7"/>
          <p:cNvSpPr txBox="1"/>
          <p:nvPr>
            <p:ph idx="1" type="body"/>
          </p:nvPr>
        </p:nvSpPr>
        <p:spPr>
          <a:xfrm>
            <a:off x="6115317" y="2285999"/>
            <a:ext cx="5247340" cy="43719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/>
              <a:t>The Ingredient:</a:t>
            </a:r>
            <a:r>
              <a:rPr lang="en-US" sz="2000"/>
              <a:t> The "P’s" of Professional Management.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/>
              <a:t>The Mixture:</a:t>
            </a:r>
            <a:endParaRPr sz="20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/>
              <a:t>Pre-instruction:</a:t>
            </a:r>
            <a:r>
              <a:rPr lang="en-US" sz="2000"/>
              <a:t> Setting the stage before movement begins.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/>
              <a:t>Play-Teach-Play:</a:t>
            </a:r>
            <a:r>
              <a:rPr lang="en-US" sz="2000"/>
              <a:t> Keeping students active while layering in SEL coaching.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/>
              <a:t>Processing:</a:t>
            </a:r>
            <a:r>
              <a:rPr lang="en-US" sz="2000"/>
              <a:t> Reflecting on the "how" and "why" of the social experience.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/>
              <a:t>Protocols:</a:t>
            </a:r>
            <a:r>
              <a:rPr lang="en-US" sz="2000"/>
              <a:t> Seamless transitions, intentional groupings, and efficient equipment management to maximize learning time.</a:t>
            </a:r>
            <a:endParaRPr/>
          </a:p>
          <a:p>
            <a:pPr indent="-1397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230" name="Google Shape;230;p7"/>
          <p:cNvSpPr txBox="1"/>
          <p:nvPr/>
        </p:nvSpPr>
        <p:spPr>
          <a:xfrm>
            <a:off x="3112773" y="6657945"/>
            <a:ext cx="2297424" cy="20005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US" sz="7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</a:t>
            </a:r>
            <a:endParaRPr sz="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3547005" y="577839"/>
            <a:ext cx="1712208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SHAPE Initial Teacher Standard 4.5 Use managerial rules, routines and transitions to create and maintain a safe and effective learning environment.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8"/>
          <p:cNvSpPr txBox="1"/>
          <p:nvPr>
            <p:ph type="title"/>
          </p:nvPr>
        </p:nvSpPr>
        <p:spPr>
          <a:xfrm>
            <a:off x="761800" y="762001"/>
            <a:ext cx="5334197" cy="17082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b="1" lang="en-US" sz="4000"/>
              <a:t>The Reaction: The Joyful Eruption</a:t>
            </a:r>
            <a:endParaRPr sz="4000"/>
          </a:p>
        </p:txBody>
      </p:sp>
      <p:sp>
        <p:nvSpPr>
          <p:cNvPr id="239" name="Google Shape;239;p8"/>
          <p:cNvSpPr txBox="1"/>
          <p:nvPr>
            <p:ph idx="1" type="body"/>
          </p:nvPr>
        </p:nvSpPr>
        <p:spPr>
          <a:xfrm>
            <a:off x="761800" y="2470244"/>
            <a:ext cx="5334197" cy="37698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 sz="2400"/>
              <a:t>The Final Result:</a:t>
            </a:r>
            <a:r>
              <a:rPr lang="en-US" sz="2400"/>
              <a:t> A Joyful, Caring PE Classroom.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 sz="2400"/>
              <a:t>The Outcome:</a:t>
            </a:r>
            <a:r>
              <a:rPr lang="en-US" sz="2400"/>
              <a:t> When we combine GOALS, Positive Vocabulary, and Tight Protocols, we create an environment where students don't just move—they grow.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 sz="2400"/>
              <a:t>Closing Thought:</a:t>
            </a:r>
            <a:r>
              <a:rPr lang="en-US" sz="2400"/>
              <a:t> Every moment in the gym is a chance to build a better human.</a:t>
            </a:r>
            <a:endParaRPr/>
          </a:p>
        </p:txBody>
      </p:sp>
      <p:pic>
        <p:nvPicPr>
          <p:cNvPr id="240" name="Google Shape;240;p8"/>
          <p:cNvPicPr preferRelativeResize="0"/>
          <p:nvPr/>
        </p:nvPicPr>
        <p:blipFill rotWithShape="1">
          <a:blip r:embed="rId3">
            <a:alphaModFix/>
          </a:blip>
          <a:srcRect b="0" l="10062" r="10062" t="0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noFill/>
          <a:ln>
            <a:noFill/>
          </a:ln>
          <a:effectLst>
            <a:outerShdw blurRad="127000" sx="99000" rotWithShape="0" algn="r" dir="10800000" dist="50800" sy="99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9"/>
          <p:cNvSpPr txBox="1"/>
          <p:nvPr>
            <p:ph type="title"/>
          </p:nvPr>
        </p:nvSpPr>
        <p:spPr>
          <a:xfrm>
            <a:off x="4346088" y="365125"/>
            <a:ext cx="700771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b="1" lang="en-US" sz="4000"/>
              <a:t>Observations &amp; </a:t>
            </a:r>
            <a:r>
              <a:rPr b="1" lang="en-US" sz="4000"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Reflections</a:t>
            </a:r>
            <a:endParaRPr sz="4000"/>
          </a:p>
        </p:txBody>
      </p:sp>
      <p:sp>
        <p:nvSpPr>
          <p:cNvPr id="247" name="Google Shape;247;p9"/>
          <p:cNvSpPr txBox="1"/>
          <p:nvPr>
            <p:ph idx="1" type="body"/>
          </p:nvPr>
        </p:nvSpPr>
        <p:spPr>
          <a:xfrm>
            <a:off x="4475180" y="1825625"/>
            <a:ext cx="687861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Checking the Mixture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Which "liquid" is currently strongest in your gym?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Which one needs more "dosage" to reach equilibrium?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How will your students feel the "reaction" in your class?</a:t>
            </a:r>
            <a:endParaRPr/>
          </a:p>
        </p:txBody>
      </p:sp>
      <p:pic>
        <p:nvPicPr>
          <p:cNvPr id="248" name="Google Shape;248;p9"/>
          <p:cNvPicPr preferRelativeResize="0"/>
          <p:nvPr/>
        </p:nvPicPr>
        <p:blipFill rotWithShape="1">
          <a:blip r:embed="rId3">
            <a:alphaModFix/>
          </a:blip>
          <a:srcRect b="0" l="19404" r="19404" t="0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9"/>
          <p:cNvSpPr txBox="1"/>
          <p:nvPr/>
        </p:nvSpPr>
        <p:spPr>
          <a:xfrm>
            <a:off x="3051810" y="3244334"/>
            <a:ext cx="61036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9"/>
          <p:cNvSpPr txBox="1"/>
          <p:nvPr/>
        </p:nvSpPr>
        <p:spPr>
          <a:xfrm>
            <a:off x="3051810" y="3244334"/>
            <a:ext cx="61036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0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0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45882"/>
                </a:srgbClr>
              </a:gs>
              <a:gs pos="100000">
                <a:srgbClr val="156082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0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156082">
                  <a:alpha val="29019"/>
                </a:srgbClr>
              </a:gs>
              <a:gs pos="2000">
                <a:srgbClr val="156082">
                  <a:alpha val="29019"/>
                </a:srgbClr>
              </a:gs>
              <a:gs pos="100000">
                <a:srgbClr val="000000">
                  <a:alpha val="30196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0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3137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0"/>
          <p:cNvSpPr/>
          <p:nvPr/>
        </p:nvSpPr>
        <p:spPr>
          <a:xfrm flipH="1" rot="5400000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980"/>
                </a:srgbClr>
              </a:gs>
              <a:gs pos="100000">
                <a:srgbClr val="43AFE2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0"/>
          <p:cNvSpPr txBox="1"/>
          <p:nvPr>
            <p:ph type="title"/>
          </p:nvPr>
        </p:nvSpPr>
        <p:spPr>
          <a:xfrm>
            <a:off x="806825" y="457201"/>
            <a:ext cx="2844800" cy="3588870"/>
          </a:xfrm>
          <a:prstGeom prst="rect">
            <a:avLst/>
          </a:prstGeom>
          <a:solidFill>
            <a:srgbClr val="1B2435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0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   Colorado Health and PE Summit Feedback Form</a:t>
            </a:r>
            <a:endParaRPr/>
          </a:p>
        </p:txBody>
      </p:sp>
      <p:sp>
        <p:nvSpPr>
          <p:cNvPr id="262" name="Google Shape;262;p10"/>
          <p:cNvSpPr txBox="1"/>
          <p:nvPr>
            <p:ph idx="1" type="body"/>
          </p:nvPr>
        </p:nvSpPr>
        <p:spPr>
          <a:xfrm>
            <a:off x="4649245" y="669363"/>
            <a:ext cx="3290579" cy="55342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 for engaging in our session today!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Please leave feedback!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https://tinyurl.com/COSummitFB</a:t>
            </a: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11430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b="1" i="1" lang="en-US" sz="280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 your email to the form for access to a FREE SEL games app-Beta version</a:t>
            </a:r>
            <a:endParaRPr b="1" i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his 2 minute countdown timer is made for professional use and has some minimal sound effects in the last 5 seconds" id="263" name="Google Shape;263;p10" title="2 MINUTE TIMER - COUNTDOWN TIMER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67859" y="1297049"/>
            <a:ext cx="2823586" cy="158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0" title="Summit Feedback Form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82034" y="3589863"/>
            <a:ext cx="2395235" cy="2395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78"/>
                </a:srgbClr>
              </a:gs>
              <a:gs pos="100000">
                <a:srgbClr val="0F4861"/>
              </a:gs>
            </a:gsLst>
            <a:lin ang="197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0">
                <a:srgbClr val="0A3041">
                  <a:alpha val="67843"/>
                </a:srgbClr>
              </a:gs>
              <a:gs pos="19000">
                <a:srgbClr val="0A3041">
                  <a:alpha val="67843"/>
                </a:srgbClr>
              </a:gs>
              <a:gs pos="100000">
                <a:srgbClr val="156082">
                  <a:alpha val="47843"/>
                </a:srgbClr>
              </a:gs>
            </a:gsLst>
            <a:lin ang="191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/>
          <p:nvPr/>
        </p:nvSpPr>
        <p:spPr>
          <a:xfrm flipH="1" rot="-5400000">
            <a:off x="5010646" y="-5010043"/>
            <a:ext cx="2170709" cy="12192000"/>
          </a:xfrm>
          <a:prstGeom prst="rect">
            <a:avLst/>
          </a:prstGeom>
          <a:gradFill>
            <a:gsLst>
              <a:gs pos="0">
                <a:srgbClr val="0F4861">
                  <a:alpha val="16078"/>
                </a:srgbClr>
              </a:gs>
              <a:gs pos="23000">
                <a:srgbClr val="0F4861">
                  <a:alpha val="16078"/>
                </a:srgbClr>
              </a:gs>
              <a:gs pos="99000">
                <a:srgbClr val="000000">
                  <a:alpha val="45098"/>
                </a:srgbClr>
              </a:gs>
              <a:gs pos="100000">
                <a:srgbClr val="000000">
                  <a:alpha val="45098"/>
                </a:srgbClr>
              </a:gs>
            </a:gsLst>
            <a:lin ang="210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"/>
          <p:cNvSpPr txBox="1"/>
          <p:nvPr>
            <p:ph type="title"/>
          </p:nvPr>
        </p:nvSpPr>
        <p:spPr>
          <a:xfrm>
            <a:off x="1383564" y="348865"/>
            <a:ext cx="9718111" cy="15764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US" sz="4000">
                <a:solidFill>
                  <a:srgbClr val="FFFFFF"/>
                </a:solidFill>
              </a:rPr>
              <a:t>Session Goals</a:t>
            </a:r>
            <a:endParaRPr/>
          </a:p>
        </p:txBody>
      </p:sp>
      <p:grpSp>
        <p:nvGrpSpPr>
          <p:cNvPr id="108" name="Google Shape;108;p3"/>
          <p:cNvGrpSpPr/>
          <p:nvPr/>
        </p:nvGrpSpPr>
        <p:grpSpPr>
          <a:xfrm>
            <a:off x="644909" y="2615979"/>
            <a:ext cx="10926121" cy="3689405"/>
            <a:chOff x="853" y="0"/>
            <a:chExt cx="10926121" cy="3689405"/>
          </a:xfrm>
        </p:grpSpPr>
        <p:sp>
          <p:nvSpPr>
            <p:cNvPr id="109" name="Google Shape;109;p3"/>
            <p:cNvSpPr/>
            <p:nvPr/>
          </p:nvSpPr>
          <p:spPr>
            <a:xfrm>
              <a:off x="853" y="0"/>
              <a:ext cx="3457633" cy="3689405"/>
            </a:xfrm>
            <a:prstGeom prst="rect">
              <a:avLst/>
            </a:prstGeom>
            <a:solidFill>
              <a:srgbClr val="E97131"/>
            </a:solidFill>
            <a:ln cap="flat" cmpd="sng" w="19050">
              <a:solidFill>
                <a:srgbClr val="E9713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853" y="1475762"/>
              <a:ext cx="3457633" cy="2213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0200" lIns="341525" spcFirstLastPara="1" rIns="3415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Arial"/>
                <a:buNone/>
              </a:pPr>
              <a:r>
                <a:rPr lang="en-US" sz="2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Goal #1: Evaluate your learning activities for SEL possibilities</a:t>
              </a: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853" y="0"/>
              <a:ext cx="3457633" cy="14757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3"/>
            <p:cNvSpPr txBox="1"/>
            <p:nvPr/>
          </p:nvSpPr>
          <p:spPr>
            <a:xfrm>
              <a:off x="853" y="0"/>
              <a:ext cx="3457633" cy="14757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5100" lIns="341525" spcFirstLastPara="1" rIns="341525" wrap="square" tIns="165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Arial"/>
                <a:buNone/>
              </a:pPr>
              <a:r>
                <a:rPr lang="en-US" sz="6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3735097" y="0"/>
              <a:ext cx="3457633" cy="3689405"/>
            </a:xfrm>
            <a:prstGeom prst="rect">
              <a:avLst/>
            </a:prstGeom>
            <a:solidFill>
              <a:srgbClr val="8CAF1D"/>
            </a:solidFill>
            <a:ln cap="flat" cmpd="sng" w="19050">
              <a:solidFill>
                <a:srgbClr val="8CAF1D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3"/>
            <p:cNvSpPr txBox="1"/>
            <p:nvPr/>
          </p:nvSpPr>
          <p:spPr>
            <a:xfrm>
              <a:off x="3735097" y="1475762"/>
              <a:ext cx="3457633" cy="2213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0200" lIns="341525" spcFirstLastPara="1" rIns="3415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Arial"/>
                <a:buNone/>
              </a:pPr>
              <a:r>
                <a:rPr lang="en-US" sz="2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Goal #2: Develop a SEL vocabulary for your classroom</a:t>
              </a: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3735097" y="0"/>
              <a:ext cx="3457633" cy="14757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3"/>
            <p:cNvSpPr txBox="1"/>
            <p:nvPr/>
          </p:nvSpPr>
          <p:spPr>
            <a:xfrm>
              <a:off x="3735097" y="0"/>
              <a:ext cx="3457633" cy="14757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5100" lIns="341525" spcFirstLastPara="1" rIns="341525" wrap="square" tIns="165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Arial"/>
                <a:buNone/>
              </a:pPr>
              <a:r>
                <a:rPr lang="en-US" sz="6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7469341" y="0"/>
              <a:ext cx="3457633" cy="3689405"/>
            </a:xfrm>
            <a:prstGeom prst="rect">
              <a:avLst/>
            </a:prstGeom>
            <a:solidFill>
              <a:srgbClr val="186923"/>
            </a:solidFill>
            <a:ln cap="flat" cmpd="sng" w="19050">
              <a:solidFill>
                <a:srgbClr val="18692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3"/>
            <p:cNvSpPr txBox="1"/>
            <p:nvPr/>
          </p:nvSpPr>
          <p:spPr>
            <a:xfrm>
              <a:off x="7469341" y="1475762"/>
              <a:ext cx="3457633" cy="2213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0200" lIns="341525" spcFirstLastPara="1" rIns="3415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Arial"/>
                <a:buNone/>
              </a:pPr>
              <a:r>
                <a:rPr lang="en-US" sz="2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Goal #3: Explore ways to incorporate SEL into every aspect of your PE day</a:t>
              </a: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469341" y="0"/>
              <a:ext cx="3457633" cy="14757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3"/>
            <p:cNvSpPr txBox="1"/>
            <p:nvPr/>
          </p:nvSpPr>
          <p:spPr>
            <a:xfrm>
              <a:off x="7469341" y="0"/>
              <a:ext cx="3457633" cy="14757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5100" lIns="341525" spcFirstLastPara="1" rIns="341525" wrap="square" tIns="165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Arial"/>
                <a:buNone/>
              </a:pPr>
              <a:r>
                <a:rPr lang="en-US" sz="6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3ec857abc84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5125" y="714375"/>
            <a:ext cx="5429250" cy="54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3ec857abc84_0_1"/>
          <p:cNvSpPr txBox="1"/>
          <p:nvPr/>
        </p:nvSpPr>
        <p:spPr>
          <a:xfrm>
            <a:off x="1836400" y="6143625"/>
            <a:ext cx="8366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https://tinyurl.com/ycyuvt2y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4"/>
          <p:cNvSpPr txBox="1"/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b="1" lang="en-US" sz="5400"/>
              <a:t>The Master Formula</a:t>
            </a:r>
            <a:endParaRPr sz="5400"/>
          </a:p>
        </p:txBody>
      </p:sp>
      <p:sp>
        <p:nvSpPr>
          <p:cNvPr id="135" name="Google Shape;135;p4"/>
          <p:cNvSpPr/>
          <p:nvPr/>
        </p:nvSpPr>
        <p:spPr>
          <a:xfrm>
            <a:off x="640080" y="2586994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"/>
          <p:cNvSpPr txBox="1"/>
          <p:nvPr>
            <p:ph idx="1" type="body"/>
          </p:nvPr>
        </p:nvSpPr>
        <p:spPr>
          <a:xfrm>
            <a:off x="640080" y="2872899"/>
            <a:ext cx="4243589" cy="3659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The Chemistry of SEL in PE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Synthesizing SEL and Movement for Student Success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/>
              <a:t>The Catalyst:</a:t>
            </a:r>
            <a:r>
              <a:rPr lang="en-US"/>
              <a:t> Recognizing that every transition, game, and interaction is a moment for emotional growth.</a:t>
            </a:r>
            <a:endParaRPr/>
          </a:p>
        </p:txBody>
      </p:sp>
      <p:pic>
        <p:nvPicPr>
          <p:cNvPr id="137" name="Google Shape;137;p4"/>
          <p:cNvPicPr preferRelativeResize="0"/>
          <p:nvPr/>
        </p:nvPicPr>
        <p:blipFill rotWithShape="1">
          <a:blip r:embed="rId3">
            <a:alphaModFix/>
          </a:blip>
          <a:srcRect b="21752" l="0" r="0" t="21752"/>
          <a:stretch/>
        </p:blipFill>
        <p:spPr>
          <a:xfrm>
            <a:off x="5311702" y="10"/>
            <a:ext cx="6878775" cy="685799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38" name="Google Shape;138;p4"/>
          <p:cNvSpPr txBox="1"/>
          <p:nvPr/>
        </p:nvSpPr>
        <p:spPr>
          <a:xfrm>
            <a:off x="6580913" y="5055303"/>
            <a:ext cx="434035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SHAPE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Initial Teacher Standard 4.6 Implement strategies to help students demonstrate responsible personal and social behaviors in a productive learning environment.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5"/>
          <p:cNvSpPr txBox="1"/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lay"/>
              <a:buNone/>
            </a:pPr>
            <a:r>
              <a:rPr b="1" lang="en-US" sz="3400"/>
              <a:t>Purposeful Movement (The GOALS Solution)</a:t>
            </a:r>
            <a:br>
              <a:rPr b="1" lang="en-US" sz="3400"/>
            </a:br>
            <a:endParaRPr sz="3400"/>
          </a:p>
        </p:txBody>
      </p:sp>
      <p:sp>
        <p:nvSpPr>
          <p:cNvPr id="146" name="Google Shape;146;p5"/>
          <p:cNvSpPr/>
          <p:nvPr/>
        </p:nvSpPr>
        <p:spPr>
          <a:xfrm>
            <a:off x="640080" y="2586994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 txBox="1"/>
          <p:nvPr>
            <p:ph idx="1" type="body"/>
          </p:nvPr>
        </p:nvSpPr>
        <p:spPr>
          <a:xfrm>
            <a:off x="640080" y="2872899"/>
            <a:ext cx="4243589" cy="3641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-US" sz="1800"/>
              <a:t>The Ingredient:</a:t>
            </a:r>
            <a:r>
              <a:rPr lang="en-US" sz="1800"/>
              <a:t> Purpose-driven movement.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-US" sz="1800"/>
              <a:t>The GOALS Criteria:</a:t>
            </a:r>
            <a:endParaRPr sz="18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-US" sz="1800"/>
              <a:t>G:</a:t>
            </a:r>
            <a:r>
              <a:rPr lang="en-US" sz="1800"/>
              <a:t> Strong student </a:t>
            </a:r>
            <a:r>
              <a:rPr b="1" lang="en-US" sz="1800"/>
              <a:t>Goals</a:t>
            </a:r>
            <a:r>
              <a:rPr lang="en-US" sz="1800"/>
              <a:t>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-US" sz="1800"/>
              <a:t>O:</a:t>
            </a:r>
            <a:r>
              <a:rPr lang="en-US" sz="1800"/>
              <a:t> </a:t>
            </a:r>
            <a:r>
              <a:rPr b="1" lang="en-US" sz="1800"/>
              <a:t>Opportunities</a:t>
            </a:r>
            <a:r>
              <a:rPr lang="en-US" sz="1800"/>
              <a:t> for all to participate.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-US" sz="1800"/>
              <a:t>A:</a:t>
            </a:r>
            <a:r>
              <a:rPr lang="en-US" sz="1800"/>
              <a:t> </a:t>
            </a:r>
            <a:r>
              <a:rPr b="1" lang="en-US" sz="1800"/>
              <a:t>Age-appropriate</a:t>
            </a:r>
            <a:r>
              <a:rPr lang="en-US" sz="1800"/>
              <a:t> challenges.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-US" sz="1800"/>
              <a:t>L:</a:t>
            </a:r>
            <a:r>
              <a:rPr lang="en-US" sz="1800"/>
              <a:t> </a:t>
            </a:r>
            <a:r>
              <a:rPr b="1" lang="en-US" sz="1800"/>
              <a:t>Learning</a:t>
            </a:r>
            <a:r>
              <a:rPr lang="en-US" sz="1800"/>
              <a:t> in all three domains (Psychomotor, Cognitive, and Affective).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-US" sz="1800"/>
              <a:t>S:</a:t>
            </a:r>
            <a:r>
              <a:rPr lang="en-US" sz="1800"/>
              <a:t> </a:t>
            </a:r>
            <a:r>
              <a:rPr b="1" lang="en-US" sz="1800"/>
              <a:t>Slanty Road</a:t>
            </a:r>
            <a:r>
              <a:rPr lang="en-US" sz="1800"/>
              <a:t>—differentiation that allows every ability level to find success.</a:t>
            </a:r>
            <a:endParaRPr/>
          </a:p>
        </p:txBody>
      </p:sp>
      <p:pic>
        <p:nvPicPr>
          <p:cNvPr id="148" name="Google Shape;148;p5"/>
          <p:cNvPicPr preferRelativeResize="0"/>
          <p:nvPr/>
        </p:nvPicPr>
        <p:blipFill rotWithShape="1">
          <a:blip r:embed="rId3">
            <a:alphaModFix/>
          </a:blip>
          <a:srcRect b="0" l="23880" r="13430" t="0"/>
          <a:stretch/>
        </p:blipFill>
        <p:spPr>
          <a:xfrm>
            <a:off x="5311702" y="10"/>
            <a:ext cx="6878775" cy="685799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9" name="Google Shape;149;p5"/>
          <p:cNvSpPr txBox="1"/>
          <p:nvPr/>
        </p:nvSpPr>
        <p:spPr>
          <a:xfrm>
            <a:off x="6519953" y="380459"/>
            <a:ext cx="446227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SHAPE Initial Teacher Standard 3.4 Plan for and manage resources to provide active, fair and equitable learning experiences.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e81eb69007_0_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aboratory glassware containing solution" id="156" name="Google Shape;156;g3e81eb69007_0_35"/>
          <p:cNvPicPr preferRelativeResize="0"/>
          <p:nvPr/>
        </p:nvPicPr>
        <p:blipFill rotWithShape="1">
          <a:blip r:embed="rId3">
            <a:alphaModFix/>
          </a:blip>
          <a:srcRect b="0" l="0" r="33409" t="0"/>
          <a:stretch/>
        </p:blipFill>
        <p:spPr>
          <a:xfrm>
            <a:off x="6103027" y="10"/>
            <a:ext cx="608897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3e81eb69007_0_35"/>
          <p:cNvSpPr/>
          <p:nvPr/>
        </p:nvSpPr>
        <p:spPr>
          <a:xfrm>
            <a:off x="0" y="0"/>
            <a:ext cx="6102900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889000" sx="90000" rotWithShape="0" algn="t" dir="21540000" dist="406400" sy="90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3e81eb69007_0_35"/>
          <p:cNvSpPr/>
          <p:nvPr/>
        </p:nvSpPr>
        <p:spPr>
          <a:xfrm>
            <a:off x="0" y="0"/>
            <a:ext cx="6102900" cy="2286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sx="92000" rotWithShape="0" algn="t" dir="5460000" dist="127000" sy="92000">
              <a:srgbClr val="000000">
                <a:alpha val="3019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3e81eb69007_0_35"/>
          <p:cNvSpPr txBox="1"/>
          <p:nvPr>
            <p:ph type="title"/>
          </p:nvPr>
        </p:nvSpPr>
        <p:spPr>
          <a:xfrm>
            <a:off x="761801" y="328512"/>
            <a:ext cx="47784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b="1" lang="en-US" sz="4000"/>
              <a:t>Positive Interactions (The Social Solvent)</a:t>
            </a:r>
            <a:endParaRPr sz="4000"/>
          </a:p>
        </p:txBody>
      </p:sp>
      <p:sp>
        <p:nvSpPr>
          <p:cNvPr id="160" name="Google Shape;160;g3e81eb69007_0_35"/>
          <p:cNvSpPr txBox="1"/>
          <p:nvPr>
            <p:ph idx="1" type="body"/>
          </p:nvPr>
        </p:nvSpPr>
        <p:spPr>
          <a:xfrm>
            <a:off x="761801" y="2614507"/>
            <a:ext cx="4659900" cy="39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-279400" lvl="0" marL="228600" rtl="0" algn="l">
              <a:spcBef>
                <a:spcPts val="1000"/>
              </a:spcBef>
              <a:spcAft>
                <a:spcPts val="0"/>
              </a:spcAft>
              <a:buSzPts val="2600"/>
              <a:buChar char="•"/>
            </a:pPr>
            <a:r>
              <a:rPr b="1" lang="en-US" sz="1800"/>
              <a:t>The Ingredient:</a:t>
            </a:r>
            <a:r>
              <a:rPr lang="en-US" sz="1800"/>
              <a:t> Create the environment</a:t>
            </a:r>
            <a:endParaRPr sz="1800"/>
          </a:p>
          <a:p>
            <a:pPr indent="-279400" lvl="0" marL="228600" rtl="0" algn="l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b="1" lang="en-US" sz="1800"/>
              <a:t>The Formula:</a:t>
            </a:r>
            <a:endParaRPr b="1" sz="1800"/>
          </a:p>
          <a:p>
            <a:pPr indent="-279400" lvl="1" marL="685800" rtl="0" algn="l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b="1" lang="en-US" sz="1800"/>
              <a:t>Boundary Breaking:</a:t>
            </a:r>
            <a:r>
              <a:rPr lang="en-US" sz="1800"/>
              <a:t> Using "Questions of the Day" to dissolve social barriers and build empathy before the first whistle blows.</a:t>
            </a:r>
            <a:endParaRPr sz="1800"/>
          </a:p>
          <a:p>
            <a:pPr indent="-279400" lvl="1" marL="685800" rtl="0" algn="l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b="1" lang="en-US" sz="1800"/>
              <a:t>Hellison’s Levels:</a:t>
            </a:r>
            <a:r>
              <a:rPr lang="en-US" sz="1800"/>
              <a:t> Giving students a ladder for personal and social responsibility.</a:t>
            </a:r>
            <a:endParaRPr sz="1800"/>
          </a:p>
          <a:p>
            <a:pPr indent="-279400" lvl="1" marL="685800" rtl="0" algn="l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b="1" lang="en-US" sz="1800"/>
              <a:t>Tuckmans’ Model: </a:t>
            </a:r>
            <a:r>
              <a:rPr lang="en-US" sz="1800"/>
              <a:t>Lead students through a series of intentional group development activities</a:t>
            </a:r>
            <a:endParaRPr b="1" sz="2600"/>
          </a:p>
        </p:txBody>
      </p:sp>
      <p:sp>
        <p:nvSpPr>
          <p:cNvPr id="161" name="Google Shape;161;g3e81eb69007_0_35"/>
          <p:cNvSpPr txBox="1"/>
          <p:nvPr/>
        </p:nvSpPr>
        <p:spPr>
          <a:xfrm>
            <a:off x="9619489" y="716334"/>
            <a:ext cx="22188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SHAPE Initial Teacher Standard 4.6 Implement strategies to help students demonstrate responsible personal and social behaviors in a productive learning environment.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aboratory glassware containing solution" id="168" name="Google Shape;168;p6"/>
          <p:cNvPicPr preferRelativeResize="0"/>
          <p:nvPr/>
        </p:nvPicPr>
        <p:blipFill rotWithShape="1">
          <a:blip r:embed="rId3">
            <a:alphaModFix/>
          </a:blip>
          <a:srcRect b="0" l="0" r="33410" t="0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6"/>
          <p:cNvSpPr/>
          <p:nvPr/>
        </p:nvSpPr>
        <p:spPr>
          <a:xfrm>
            <a:off x="0" y="0"/>
            <a:ext cx="6103025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889000" sx="90000" rotWithShape="0" algn="t" dir="21540000" dist="406400" sy="90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0" y="0"/>
            <a:ext cx="6103025" cy="228599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sx="92000" rotWithShape="0" algn="t" dir="5460000" dist="127000" sy="92000">
              <a:srgbClr val="000000">
                <a:alpha val="3019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6"/>
          <p:cNvSpPr txBox="1"/>
          <p:nvPr>
            <p:ph type="title"/>
          </p:nvPr>
        </p:nvSpPr>
        <p:spPr>
          <a:xfrm>
            <a:off x="761801" y="328512"/>
            <a:ext cx="47784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b="1" lang="en-US" sz="4000"/>
              <a:t>Positive Interactions (The Social Solvent)</a:t>
            </a:r>
            <a:endParaRPr sz="4000"/>
          </a:p>
        </p:txBody>
      </p:sp>
      <p:sp>
        <p:nvSpPr>
          <p:cNvPr id="172" name="Google Shape;172;p6"/>
          <p:cNvSpPr txBox="1"/>
          <p:nvPr>
            <p:ph idx="1" type="body"/>
          </p:nvPr>
        </p:nvSpPr>
        <p:spPr>
          <a:xfrm>
            <a:off x="761801" y="2614507"/>
            <a:ext cx="4659900" cy="39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794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b="1" lang="en-US" sz="2600"/>
              <a:t>The Ingredient:</a:t>
            </a:r>
            <a:r>
              <a:rPr lang="en-US" sz="2600"/>
              <a:t> Create the environment</a:t>
            </a:r>
            <a:endParaRPr sz="3600"/>
          </a:p>
          <a:p>
            <a:pPr indent="-279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b="1" lang="en-US" sz="2600"/>
              <a:t>The Formula:</a:t>
            </a:r>
            <a:endParaRPr sz="3600"/>
          </a:p>
          <a:p>
            <a:pPr indent="-2794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b="1" lang="en-US" sz="2600" u="sng">
                <a:solidFill>
                  <a:schemeClr val="hlink"/>
                </a:solidFill>
                <a:hlinkClick r:id="rId4"/>
              </a:rPr>
              <a:t>Boundary Breaking:</a:t>
            </a:r>
            <a:r>
              <a:rPr lang="en-US" sz="2600"/>
              <a:t> Using "Questions of the Day" to dissolve social barriers and build empathy before the first whistle blows.</a:t>
            </a:r>
            <a:endParaRPr sz="3200"/>
          </a:p>
        </p:txBody>
      </p:sp>
      <p:sp>
        <p:nvSpPr>
          <p:cNvPr id="173" name="Google Shape;173;p6"/>
          <p:cNvSpPr txBox="1"/>
          <p:nvPr/>
        </p:nvSpPr>
        <p:spPr>
          <a:xfrm>
            <a:off x="9619489" y="716334"/>
            <a:ext cx="2218944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SHAPE Initial Teacher Standard 4.6 Implement strategies to help students demonstrate responsible personal and social behaviors in a productive learning environment.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e81eb69007_0_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aboratory glassware containing solution" id="180" name="Google Shape;180;g3e81eb69007_0_6"/>
          <p:cNvPicPr preferRelativeResize="0"/>
          <p:nvPr/>
        </p:nvPicPr>
        <p:blipFill rotWithShape="1">
          <a:blip r:embed="rId3">
            <a:alphaModFix/>
          </a:blip>
          <a:srcRect b="0" l="0" r="33409" t="0"/>
          <a:stretch/>
        </p:blipFill>
        <p:spPr>
          <a:xfrm>
            <a:off x="6103027" y="10"/>
            <a:ext cx="608897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e81eb69007_0_6"/>
          <p:cNvSpPr/>
          <p:nvPr/>
        </p:nvSpPr>
        <p:spPr>
          <a:xfrm>
            <a:off x="0" y="0"/>
            <a:ext cx="6102900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889000" sx="90000" rotWithShape="0" algn="t" dir="21540000" dist="406400" sy="90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3e81eb69007_0_6"/>
          <p:cNvSpPr/>
          <p:nvPr/>
        </p:nvSpPr>
        <p:spPr>
          <a:xfrm>
            <a:off x="0" y="0"/>
            <a:ext cx="6102900" cy="2286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sx="92000" rotWithShape="0" algn="t" dir="5460000" dist="127000" sy="92000">
              <a:srgbClr val="000000">
                <a:alpha val="3019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3e81eb69007_0_6"/>
          <p:cNvSpPr txBox="1"/>
          <p:nvPr>
            <p:ph type="title"/>
          </p:nvPr>
        </p:nvSpPr>
        <p:spPr>
          <a:xfrm>
            <a:off x="761801" y="328512"/>
            <a:ext cx="47784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b="1" lang="en-US" sz="4000"/>
              <a:t>Positive Interactions (The Social Solvent)</a:t>
            </a:r>
            <a:endParaRPr sz="4000"/>
          </a:p>
        </p:txBody>
      </p:sp>
      <p:sp>
        <p:nvSpPr>
          <p:cNvPr id="184" name="Google Shape;184;g3e81eb69007_0_6"/>
          <p:cNvSpPr txBox="1"/>
          <p:nvPr>
            <p:ph idx="1" type="body"/>
          </p:nvPr>
        </p:nvSpPr>
        <p:spPr>
          <a:xfrm>
            <a:off x="761801" y="2614507"/>
            <a:ext cx="4659900" cy="39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92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The Ingredient:</a:t>
            </a:r>
            <a:r>
              <a:rPr lang="en-US"/>
              <a:t> </a:t>
            </a:r>
            <a:r>
              <a:rPr lang="en-US"/>
              <a:t>Create the environment</a:t>
            </a:r>
            <a:endParaRPr sz="3800"/>
          </a:p>
          <a:p>
            <a:pPr indent="-292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The Formula:</a:t>
            </a:r>
            <a:endParaRPr/>
          </a:p>
          <a:p>
            <a:pPr indent="-2921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 sz="2800"/>
              <a:t>Common</a:t>
            </a:r>
            <a:r>
              <a:rPr b="1" lang="en-US" sz="2800"/>
              <a:t> Vocabulary</a:t>
            </a:r>
            <a:r>
              <a:rPr b="1" lang="en-US" sz="2800"/>
              <a:t>:</a:t>
            </a:r>
            <a:r>
              <a:rPr lang="en-US" sz="2800"/>
              <a:t> Giving students a ladder for personal and social responsibility.</a:t>
            </a:r>
            <a:endParaRPr sz="3400"/>
          </a:p>
        </p:txBody>
      </p:sp>
      <p:sp>
        <p:nvSpPr>
          <p:cNvPr id="185" name="Google Shape;185;g3e81eb69007_0_6"/>
          <p:cNvSpPr txBox="1"/>
          <p:nvPr/>
        </p:nvSpPr>
        <p:spPr>
          <a:xfrm>
            <a:off x="9619489" y="716334"/>
            <a:ext cx="22188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SHAPE Initial Teacher Standard 4.6 Implement strategies to help students demonstrate responsible personal and social behaviors in a productive learning environment.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3e81eb6900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2868" y="137525"/>
            <a:ext cx="8326257" cy="643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2026-04-18T14:57:24Z</dcterms:created>
  <dc:creator>Cindy Kuhrasch</dc:creator>
</cp:coreProperties>
</file>