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2" r:id="rId2"/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EEF"/>
    <a:srgbClr val="E8E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2"/>
    <p:restoredTop sz="94610"/>
  </p:normalViewPr>
  <p:slideViewPr>
    <p:cSldViewPr snapToGrid="0" snapToObjects="1">
      <p:cViewPr varScale="1">
        <p:scale>
          <a:sx n="162" d="100"/>
          <a:sy n="162" d="100"/>
        </p:scale>
        <p:origin x="20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93FB1-CC30-025E-4283-0ED218ACA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679C3-E4E1-9824-A53D-3E1AE471F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69405-3941-A04F-2FB6-9CCC9F58A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03D4C-3A41-BDEB-4C13-8785CDFFD8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DA12E-2AD5-EC44-D58A-D1FE5DBAF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B29BF-82DE-4AB5-91CC-2A053E207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6940-32F0-BD62-2265-E04CBA9D7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792-16C2-134D-8BF3-264F0AA18EBB}" type="datetimeFigureOut">
              <a:rPr lang="en-SE" smtClean="0"/>
              <a:t>6/15/26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66FCF-5DA9-BD35-9C7F-B933A1BF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6DA66-3488-ABB1-0E06-D2C26399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E4AC-D8FE-694B-83D1-EDF06E44EB7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65190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26" Type="http://schemas.openxmlformats.org/officeDocument/2006/relationships/image" Target="../media/image146.png"/><Relationship Id="rId39" Type="http://schemas.openxmlformats.org/officeDocument/2006/relationships/image" Target="../media/image14.png"/><Relationship Id="rId21" Type="http://schemas.openxmlformats.org/officeDocument/2006/relationships/image" Target="../media/image141.png"/><Relationship Id="rId34" Type="http://schemas.openxmlformats.org/officeDocument/2006/relationships/image" Target="../media/image154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5" Type="http://schemas.openxmlformats.org/officeDocument/2006/relationships/image" Target="../media/image145.png"/><Relationship Id="rId33" Type="http://schemas.openxmlformats.org/officeDocument/2006/relationships/image" Target="../media/image153.png"/><Relationship Id="rId38" Type="http://schemas.openxmlformats.org/officeDocument/2006/relationships/image" Target="../media/image15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29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24" Type="http://schemas.openxmlformats.org/officeDocument/2006/relationships/image" Target="../media/image144.png"/><Relationship Id="rId32" Type="http://schemas.openxmlformats.org/officeDocument/2006/relationships/image" Target="../media/image152.png"/><Relationship Id="rId37" Type="http://schemas.openxmlformats.org/officeDocument/2006/relationships/image" Target="../media/image157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28" Type="http://schemas.openxmlformats.org/officeDocument/2006/relationships/image" Target="../media/image148.png"/><Relationship Id="rId36" Type="http://schemas.openxmlformats.org/officeDocument/2006/relationships/image" Target="../media/image156.pn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31" Type="http://schemas.openxmlformats.org/officeDocument/2006/relationships/image" Target="../media/image151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Relationship Id="rId27" Type="http://schemas.openxmlformats.org/officeDocument/2006/relationships/image" Target="../media/image147.png"/><Relationship Id="rId30" Type="http://schemas.openxmlformats.org/officeDocument/2006/relationships/image" Target="../media/image150.png"/><Relationship Id="rId35" Type="http://schemas.openxmlformats.org/officeDocument/2006/relationships/image" Target="../media/image155.png"/><Relationship Id="rId8" Type="http://schemas.openxmlformats.org/officeDocument/2006/relationships/image" Target="../media/image128.png"/><Relationship Id="rId3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10" Type="http://schemas.openxmlformats.org/officeDocument/2006/relationships/image" Target="../media/image181.png"/><Relationship Id="rId4" Type="http://schemas.openxmlformats.org/officeDocument/2006/relationships/image" Target="../media/image173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14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subTitle" idx="1"/>
          </p:nvPr>
        </p:nvSpPr>
        <p:spPr>
          <a:xfrm>
            <a:off x="309389" y="3402087"/>
            <a:ext cx="8520600" cy="15845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  <a:buSzPts val="2800"/>
            </a:pPr>
            <a:r>
              <a:rPr lang="en" sz="2200" b="1" dirty="0">
                <a:latin typeface="Calibri"/>
                <a:ea typeface="Calibri"/>
                <a:cs typeface="Calibri"/>
                <a:sym typeface="Calibri"/>
              </a:rPr>
              <a:t>Welcome to Lyon, France</a:t>
            </a:r>
            <a:endParaRPr sz="3000" b="1" dirty="0"/>
          </a:p>
          <a:p>
            <a:pPr>
              <a:spcBef>
                <a:spcPts val="0"/>
              </a:spcBef>
              <a:buSzPts val="2800"/>
            </a:pPr>
            <a:r>
              <a:rPr lang="en" sz="2200" b="1" dirty="0">
                <a:latin typeface="Calibri"/>
                <a:ea typeface="Calibri"/>
                <a:cs typeface="Calibri"/>
                <a:sym typeface="Calibri"/>
              </a:rPr>
              <a:t>and the 2026 Common Europe Congress</a:t>
            </a:r>
            <a:endParaRPr sz="3000" b="1" dirty="0"/>
          </a:p>
          <a:p>
            <a:pPr>
              <a:spcBef>
                <a:spcPts val="0"/>
              </a:spcBef>
              <a:buSzPts val="2800"/>
            </a:pPr>
            <a:endParaRPr sz="11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2200" b="1" dirty="0">
                <a:latin typeface="Calibri"/>
                <a:ea typeface="Calibri"/>
                <a:cs typeface="Calibri"/>
                <a:sym typeface="Calibri"/>
              </a:rPr>
              <a:t>Bienvenue à Lyon, en France,</a:t>
            </a:r>
          </a:p>
          <a:p>
            <a:r>
              <a:rPr lang="fr-FR" sz="2200" b="1" dirty="0">
                <a:latin typeface="Calibri"/>
                <a:ea typeface="Calibri"/>
                <a:cs typeface="Calibri"/>
                <a:sym typeface="Calibri"/>
              </a:rPr>
              <a:t>et au Congrès de Common Europe 2026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987340-8119-4948-8C45-D1423852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96" y="-6961"/>
            <a:ext cx="9163571" cy="32439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738" y="1246003"/>
            <a:ext cx="4877686" cy="2143125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744" y="3246253"/>
            <a:ext cx="315654" cy="5648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230" y="3023634"/>
            <a:ext cx="338913" cy="83067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6276" y="1804212"/>
            <a:ext cx="252523" cy="63131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8576" y="1465299"/>
            <a:ext cx="109648" cy="103003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9067" y="1465299"/>
            <a:ext cx="103003" cy="109648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1834" y="395398"/>
            <a:ext cx="1976991" cy="611372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8064" y="684471"/>
            <a:ext cx="192715" cy="176102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1610" y="478465"/>
            <a:ext cx="1824148" cy="73099"/>
          </a:xfrm>
          <a:prstGeom prst="rect">
            <a:avLst/>
          </a:prstGeom>
        </p:spPr>
      </p:pic>
      <p:sp>
        <p:nvSpPr>
          <p:cNvPr id="20" name="Text 0"/>
          <p:cNvSpPr/>
          <p:nvPr/>
        </p:nvSpPr>
        <p:spPr>
          <a:xfrm>
            <a:off x="7143750" y="774183"/>
            <a:ext cx="1133032" cy="13955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37" b="1" dirty="0">
                <a:solidFill>
                  <a:srgbClr val="85858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Orchestrating swarm...</a:t>
            </a:r>
            <a:endParaRPr lang="en-US" sz="837" dirty="0"/>
          </a:p>
        </p:txBody>
      </p:sp>
      <p:sp>
        <p:nvSpPr>
          <p:cNvPr id="21" name="Text 1"/>
          <p:cNvSpPr/>
          <p:nvPr/>
        </p:nvSpPr>
        <p:spPr>
          <a:xfrm>
            <a:off x="7140427" y="641276"/>
            <a:ext cx="704407" cy="13290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27" b="1" dirty="0">
                <a:solidFill>
                  <a:srgbClr val="6565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 Status:</a:t>
            </a:r>
            <a:endParaRPr lang="en-US" sz="827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4D7808B-9AF7-BA64-06E7-18EF8E4F39E9}"/>
              </a:ext>
            </a:extLst>
          </p:cNvPr>
          <p:cNvGrpSpPr/>
          <p:nvPr/>
        </p:nvGrpSpPr>
        <p:grpSpPr>
          <a:xfrm>
            <a:off x="1093160" y="4369317"/>
            <a:ext cx="6978502" cy="252524"/>
            <a:chOff x="1093160" y="4369317"/>
            <a:chExt cx="6978502" cy="252524"/>
          </a:xfrm>
        </p:grpSpPr>
        <p:pic>
          <p:nvPicPr>
            <p:cNvPr id="5" name="Image 3" descr="preencoded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65299" y="4475642"/>
              <a:ext cx="59808" cy="59808"/>
            </a:xfrm>
            <a:prstGeom prst="rect">
              <a:avLst/>
            </a:prstGeom>
          </p:spPr>
        </p:pic>
        <p:pic>
          <p:nvPicPr>
            <p:cNvPr id="6" name="Image 4" descr="preencoded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93160" y="4372640"/>
              <a:ext cx="252523" cy="249201"/>
            </a:xfrm>
            <a:prstGeom prst="rect">
              <a:avLst/>
            </a:prstGeom>
          </p:spPr>
        </p:pic>
        <p:sp>
          <p:nvSpPr>
            <p:cNvPr id="23" name="Text 3"/>
            <p:cNvSpPr/>
            <p:nvPr/>
          </p:nvSpPr>
          <p:spPr>
            <a:xfrm>
              <a:off x="2941453" y="4369317"/>
              <a:ext cx="5130209" cy="24920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489" b="1" dirty="0">
                  <a:solidFill>
                    <a:srgbClr val="50505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Data Retrieval (Read), Actions (Write), Extensions (Connect).</a:t>
              </a:r>
              <a:endParaRPr lang="en-US" sz="1489" dirty="0"/>
            </a:p>
          </p:txBody>
        </p:sp>
        <p:sp>
          <p:nvSpPr>
            <p:cNvPr id="24" name="Text 4"/>
            <p:cNvSpPr/>
            <p:nvPr/>
          </p:nvSpPr>
          <p:spPr>
            <a:xfrm>
              <a:off x="1598206" y="4385930"/>
              <a:ext cx="1026706" cy="2359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494" b="1" dirty="0">
                  <a:solidFill>
                    <a:srgbClr val="3B3B3C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Categories:</a:t>
              </a:r>
              <a:endParaRPr lang="en-US" sz="1494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C48CFE-1CF4-1C21-7594-FDA6E3877556}"/>
              </a:ext>
            </a:extLst>
          </p:cNvPr>
          <p:cNvGrpSpPr/>
          <p:nvPr/>
        </p:nvGrpSpPr>
        <p:grpSpPr>
          <a:xfrm>
            <a:off x="1099805" y="3970596"/>
            <a:ext cx="7226595" cy="282427"/>
            <a:chOff x="1099805" y="3970596"/>
            <a:chExt cx="7226595" cy="282427"/>
          </a:xfrm>
        </p:grpSpPr>
        <p:pic>
          <p:nvPicPr>
            <p:cNvPr id="7" name="Image 5" descr="preencoded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68622" y="4086890"/>
              <a:ext cx="56485" cy="59808"/>
            </a:xfrm>
            <a:prstGeom prst="rect">
              <a:avLst/>
            </a:prstGeom>
          </p:spPr>
        </p:pic>
        <p:pic>
          <p:nvPicPr>
            <p:cNvPr id="8" name="Image 6" descr="preencoded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99805" y="3970596"/>
              <a:ext cx="235910" cy="282427"/>
            </a:xfrm>
            <a:prstGeom prst="rect">
              <a:avLst/>
            </a:prstGeom>
          </p:spPr>
        </p:pic>
        <p:sp>
          <p:nvSpPr>
            <p:cNvPr id="25" name="Text 5"/>
            <p:cNvSpPr/>
            <p:nvPr/>
          </p:nvSpPr>
          <p:spPr>
            <a:xfrm>
              <a:off x="2940345" y="3983887"/>
              <a:ext cx="5386055" cy="2458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517" b="1" dirty="0">
                  <a:solidFill>
                    <a:srgbClr val="4F4F5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Make tool names and descriptions unique to prevent confusion.</a:t>
              </a:r>
              <a:endParaRPr lang="en-US" sz="1517" dirty="0"/>
            </a:p>
          </p:txBody>
        </p:sp>
        <p:sp>
          <p:nvSpPr>
            <p:cNvPr id="26" name="Text 6"/>
            <p:cNvSpPr/>
            <p:nvPr/>
          </p:nvSpPr>
          <p:spPr>
            <a:xfrm>
              <a:off x="1598206" y="3993855"/>
              <a:ext cx="1216099" cy="2359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494" b="1" dirty="0">
                  <a:solidFill>
                    <a:srgbClr val="383939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Clear Signals:</a:t>
              </a:r>
              <a:endParaRPr lang="en-US" sz="1494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23CF82B-A544-2C54-FC4F-EA7394C58EBF}"/>
              </a:ext>
            </a:extLst>
          </p:cNvPr>
          <p:cNvGrpSpPr/>
          <p:nvPr/>
        </p:nvGrpSpPr>
        <p:grpSpPr>
          <a:xfrm>
            <a:off x="1076547" y="3575198"/>
            <a:ext cx="4897622" cy="282427"/>
            <a:chOff x="1076547" y="3575198"/>
            <a:chExt cx="4897622" cy="282427"/>
          </a:xfrm>
        </p:grpSpPr>
        <p:pic>
          <p:nvPicPr>
            <p:cNvPr id="9" name="Image 7" descr="preencoded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61800" y="3681523"/>
              <a:ext cx="86390" cy="96358"/>
            </a:xfrm>
            <a:prstGeom prst="rect">
              <a:avLst/>
            </a:prstGeom>
          </p:spPr>
        </p:pic>
        <p:pic>
          <p:nvPicPr>
            <p:cNvPr id="10" name="Image 8" descr="preencoded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6547" y="3575198"/>
              <a:ext cx="282427" cy="282427"/>
            </a:xfrm>
            <a:prstGeom prst="rect">
              <a:avLst/>
            </a:prstGeom>
          </p:spPr>
        </p:pic>
        <p:sp>
          <p:nvSpPr>
            <p:cNvPr id="27" name="Text 7"/>
            <p:cNvSpPr/>
            <p:nvPr/>
          </p:nvSpPr>
          <p:spPr>
            <a:xfrm>
              <a:off x="2930599" y="3598456"/>
              <a:ext cx="3043570" cy="24255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538" b="1" dirty="0">
                  <a:solidFill>
                    <a:srgbClr val="4C4D50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Tools provide the agent with reality.</a:t>
              </a:r>
              <a:endParaRPr lang="en-US" sz="1538" dirty="0"/>
            </a:p>
          </p:txBody>
        </p:sp>
        <p:sp>
          <p:nvSpPr>
            <p:cNvPr id="28" name="Text 8"/>
            <p:cNvSpPr/>
            <p:nvPr/>
          </p:nvSpPr>
          <p:spPr>
            <a:xfrm>
              <a:off x="1604675" y="3601779"/>
              <a:ext cx="1242680" cy="2226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lnSpcReduction="10000"/>
            </a:bodyPr>
            <a:lstStyle/>
            <a:p>
              <a:pPr marL="0" indent="0" algn="l">
                <a:buNone/>
              </a:pPr>
              <a:r>
                <a:rPr lang="en-US" sz="1507" b="1" dirty="0">
                  <a:solidFill>
                    <a:srgbClr val="373739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Ground Truth:</a:t>
              </a:r>
              <a:endParaRPr lang="en-US" sz="1507" dirty="0"/>
            </a:p>
          </p:txBody>
        </p:sp>
      </p:grpSp>
      <p:sp>
        <p:nvSpPr>
          <p:cNvPr id="29" name="Text 9"/>
          <p:cNvSpPr/>
          <p:nvPr/>
        </p:nvSpPr>
        <p:spPr>
          <a:xfrm>
            <a:off x="3102448" y="2787724"/>
            <a:ext cx="1010093" cy="19936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63656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JSON object</a:t>
            </a:r>
            <a:endParaRPr lang="en-US" sz="1300" dirty="0"/>
          </a:p>
        </p:txBody>
      </p:sp>
      <p:sp>
        <p:nvSpPr>
          <p:cNvPr id="30" name="Text 10"/>
          <p:cNvSpPr/>
          <p:nvPr/>
        </p:nvSpPr>
        <p:spPr>
          <a:xfrm>
            <a:off x="2528555" y="2794369"/>
            <a:ext cx="627985" cy="19271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58" b="1" dirty="0">
                <a:solidFill>
                  <a:srgbClr val="5A5B5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Output:</a:t>
            </a:r>
            <a:endParaRPr lang="en-US" sz="1258" dirty="0"/>
          </a:p>
        </p:txBody>
      </p:sp>
      <p:sp>
        <p:nvSpPr>
          <p:cNvPr id="31" name="Text 11"/>
          <p:cNvSpPr/>
          <p:nvPr/>
        </p:nvSpPr>
        <p:spPr>
          <a:xfrm>
            <a:off x="2531878" y="2538523"/>
            <a:ext cx="2412262" cy="21597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345" b="1" dirty="0">
                <a:solidFill>
                  <a:srgbClr val="64656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Input: customer_id (string)</a:t>
            </a:r>
            <a:endParaRPr lang="en-US" sz="1345" dirty="0"/>
          </a:p>
        </p:txBody>
      </p:sp>
      <p:sp>
        <p:nvSpPr>
          <p:cNvPr id="32" name="Text 12"/>
          <p:cNvSpPr/>
          <p:nvPr/>
        </p:nvSpPr>
        <p:spPr>
          <a:xfrm>
            <a:off x="2528555" y="2089962"/>
            <a:ext cx="4040372" cy="41201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583" b="1" dirty="0">
                <a:solidFill>
                  <a:srgbClr val="686A6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Description: Retrieves customer order history</a:t>
            </a:r>
            <a:endParaRPr lang="en-US" sz="1583" dirty="0"/>
          </a:p>
          <a:p>
            <a:pPr marL="0" indent="0" algn="ctr">
              <a:buNone/>
            </a:pPr>
            <a:r>
              <a:rPr lang="en-US" sz="1583" b="1" dirty="0">
                <a:solidFill>
                  <a:srgbClr val="686A6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warranty status.</a:t>
            </a:r>
            <a:endParaRPr lang="en-US" sz="1583" dirty="0"/>
          </a:p>
        </p:txBody>
      </p:sp>
      <p:sp>
        <p:nvSpPr>
          <p:cNvPr id="33" name="Text 13"/>
          <p:cNvSpPr/>
          <p:nvPr/>
        </p:nvSpPr>
        <p:spPr>
          <a:xfrm>
            <a:off x="3362547" y="1561657"/>
            <a:ext cx="2079994" cy="27578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892" b="1" dirty="0">
                <a:solidFill>
                  <a:srgbClr val="39597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Customer_Lookup</a:t>
            </a:r>
            <a:endParaRPr lang="en-US" sz="1892" dirty="0"/>
          </a:p>
        </p:txBody>
      </p:sp>
      <p:sp>
        <p:nvSpPr>
          <p:cNvPr id="34" name="Text 14"/>
          <p:cNvSpPr/>
          <p:nvPr/>
        </p:nvSpPr>
        <p:spPr>
          <a:xfrm>
            <a:off x="2528555" y="1564980"/>
            <a:ext cx="677826" cy="24587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2025" b="1" dirty="0">
                <a:solidFill>
                  <a:srgbClr val="35567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Tool:</a:t>
            </a:r>
            <a:endParaRPr lang="en-US" sz="2025" dirty="0"/>
          </a:p>
        </p:txBody>
      </p:sp>
      <p:sp>
        <p:nvSpPr>
          <p:cNvPr id="35" name="Text 15"/>
          <p:cNvSpPr/>
          <p:nvPr/>
        </p:nvSpPr>
        <p:spPr>
          <a:xfrm>
            <a:off x="478465" y="395398"/>
            <a:ext cx="5930974" cy="3987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2648" b="1" dirty="0">
                <a:solidFill>
                  <a:srgbClr val="2A4E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Best Practice #2: The Toolset Strategy</a:t>
            </a:r>
            <a:endParaRPr lang="en-US" sz="2648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23DF93E-6992-D32C-8757-FAC879BF2824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982FF82-6852-6E48-B41C-D1A982970541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38" name="Picture 37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23BDC994-9C48-78BE-EC00-36C3FCAA5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166" y="767538"/>
            <a:ext cx="6422730" cy="341903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645" y="3953983"/>
            <a:ext cx="43195" cy="26581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837" y="3953983"/>
            <a:ext cx="49840" cy="26581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2090" y="3488808"/>
            <a:ext cx="136230" cy="136230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1280825" y="4678326"/>
            <a:ext cx="6173529" cy="23591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656" b="1" dirty="0">
                <a:solidFill>
                  <a:srgbClr val="4B4B4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 to real-time inventory, warranty status, and internal docs.</a:t>
            </a:r>
            <a:endParaRPr lang="en-US" sz="1656" dirty="0"/>
          </a:p>
        </p:txBody>
      </p:sp>
      <p:sp>
        <p:nvSpPr>
          <p:cNvPr id="10" name="Text 2"/>
          <p:cNvSpPr/>
          <p:nvPr/>
        </p:nvSpPr>
        <p:spPr>
          <a:xfrm>
            <a:off x="312331" y="4675003"/>
            <a:ext cx="1023384" cy="24255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667" b="1" dirty="0">
                <a:latin typeface="Inter" pitchFamily="34" charset="0"/>
                <a:ea typeface="Inter" pitchFamily="34" charset="-122"/>
                <a:cs typeface="Inter" pitchFamily="34" charset="-120"/>
              </a:rPr>
              <a:t>Key Value:</a:t>
            </a:r>
            <a:endParaRPr lang="en-US" sz="1667" dirty="0"/>
          </a:p>
        </p:txBody>
      </p:sp>
      <p:sp>
        <p:nvSpPr>
          <p:cNvPr id="13" name="Text 5"/>
          <p:cNvSpPr/>
          <p:nvPr/>
        </p:nvSpPr>
        <p:spPr>
          <a:xfrm>
            <a:off x="305686" y="4415230"/>
            <a:ext cx="6529056" cy="23923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732" b="1" dirty="0">
                <a:solidFill>
                  <a:srgbClr val="4A4A4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Agents formulate plans to retrieve the </a:t>
            </a:r>
            <a:r>
              <a:rPr lang="en-US" sz="1732" b="1" dirty="0">
                <a:solidFill>
                  <a:schemeClr val="accent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right</a:t>
            </a:r>
            <a:r>
              <a:rPr lang="en-US" sz="1732" b="1" dirty="0">
                <a:solidFill>
                  <a:srgbClr val="4A4A4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data reducing hallucination.</a:t>
            </a:r>
            <a:endParaRPr lang="en-US" sz="1732" dirty="0"/>
          </a:p>
        </p:txBody>
      </p:sp>
      <p:sp>
        <p:nvSpPr>
          <p:cNvPr id="14" name="Text 6"/>
          <p:cNvSpPr/>
          <p:nvPr/>
        </p:nvSpPr>
        <p:spPr>
          <a:xfrm>
            <a:off x="850605" y="4189892"/>
            <a:ext cx="3691491" cy="23258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endParaRPr lang="en-US" sz="1656" dirty="0"/>
          </a:p>
        </p:txBody>
      </p:sp>
      <p:sp>
        <p:nvSpPr>
          <p:cNvPr id="15" name="Text 7"/>
          <p:cNvSpPr/>
          <p:nvPr/>
        </p:nvSpPr>
        <p:spPr>
          <a:xfrm>
            <a:off x="315654" y="4189892"/>
            <a:ext cx="491756" cy="21929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Passive</a:t>
            </a:r>
            <a:r>
              <a:rPr lang="en-US" b="1" dirty="0">
                <a:solidFill>
                  <a:srgbClr val="5657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Retrieval -&gt; </a:t>
            </a:r>
            <a:r>
              <a:rPr lang="en-US" b="1" dirty="0">
                <a:solidFill>
                  <a:srgbClr val="00B0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Active</a:t>
            </a:r>
            <a:r>
              <a:rPr lang="en-US" b="1" dirty="0">
                <a:solidFill>
                  <a:srgbClr val="5657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Reasoning.</a:t>
            </a:r>
            <a:endParaRPr lang="en-US" dirty="0"/>
          </a:p>
        </p:txBody>
      </p:sp>
      <p:sp>
        <p:nvSpPr>
          <p:cNvPr id="16" name="Text 8"/>
          <p:cNvSpPr/>
          <p:nvPr/>
        </p:nvSpPr>
        <p:spPr>
          <a:xfrm>
            <a:off x="3312706" y="3934047"/>
            <a:ext cx="49840" cy="5980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07" b="1" dirty="0">
                <a:solidFill>
                  <a:srgbClr val="B3B6B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</a:t>
            </a:r>
            <a:endParaRPr lang="en-US" sz="207" dirty="0"/>
          </a:p>
        </p:txBody>
      </p:sp>
      <p:sp>
        <p:nvSpPr>
          <p:cNvPr id="17" name="Text 9"/>
          <p:cNvSpPr/>
          <p:nvPr/>
        </p:nvSpPr>
        <p:spPr>
          <a:xfrm>
            <a:off x="4239733" y="3565230"/>
            <a:ext cx="694439" cy="13955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135" b="1" dirty="0">
                <a:solidFill>
                  <a:srgbClr val="4052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Vector DB</a:t>
            </a:r>
            <a:endParaRPr lang="en-US" sz="1135" dirty="0"/>
          </a:p>
        </p:txBody>
      </p:sp>
      <p:sp>
        <p:nvSpPr>
          <p:cNvPr id="18" name="Text 10"/>
          <p:cNvSpPr/>
          <p:nvPr/>
        </p:nvSpPr>
        <p:spPr>
          <a:xfrm>
            <a:off x="4073599" y="3399096"/>
            <a:ext cx="1023384" cy="1628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149" b="1" dirty="0">
                <a:solidFill>
                  <a:srgbClr val="3E515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Memory Bank/</a:t>
            </a:r>
            <a:endParaRPr lang="en-US" sz="1149" dirty="0"/>
          </a:p>
        </p:txBody>
      </p:sp>
      <p:sp>
        <p:nvSpPr>
          <p:cNvPr id="19" name="Text 11"/>
          <p:cNvSpPr/>
          <p:nvPr/>
        </p:nvSpPr>
        <p:spPr>
          <a:xfrm>
            <a:off x="6220047" y="2116544"/>
            <a:ext cx="614695" cy="3023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112" b="1" dirty="0">
                <a:solidFill>
                  <a:srgbClr val="5356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</a:t>
            </a:r>
            <a:endParaRPr lang="en-US" sz="1112" dirty="0"/>
          </a:p>
          <a:p>
            <a:pPr marL="0" indent="0" algn="ctr">
              <a:buNone/>
            </a:pPr>
            <a:r>
              <a:rPr lang="en-US" sz="1112" b="1" dirty="0">
                <a:solidFill>
                  <a:srgbClr val="5356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Retrieval</a:t>
            </a:r>
            <a:endParaRPr lang="en-US" sz="1112" dirty="0"/>
          </a:p>
        </p:txBody>
      </p:sp>
      <p:sp>
        <p:nvSpPr>
          <p:cNvPr id="20" name="Text 12"/>
          <p:cNvSpPr/>
          <p:nvPr/>
        </p:nvSpPr>
        <p:spPr>
          <a:xfrm>
            <a:off x="4223119" y="2016863"/>
            <a:ext cx="717698" cy="32229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099" b="1" dirty="0">
                <a:solidFill>
                  <a:srgbClr val="385F7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</a:t>
            </a:r>
            <a:endParaRPr lang="en-US" sz="1099" dirty="0"/>
          </a:p>
          <a:p>
            <a:pPr marL="0" indent="0" algn="ctr">
              <a:buNone/>
            </a:pPr>
            <a:r>
              <a:rPr lang="en-US" sz="1099" b="1" dirty="0">
                <a:solidFill>
                  <a:srgbClr val="385F7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Reasoning</a:t>
            </a:r>
            <a:endParaRPr lang="en-US" sz="1099" dirty="0"/>
          </a:p>
        </p:txBody>
      </p:sp>
      <p:sp>
        <p:nvSpPr>
          <p:cNvPr id="21" name="Text 13"/>
          <p:cNvSpPr/>
          <p:nvPr/>
        </p:nvSpPr>
        <p:spPr>
          <a:xfrm>
            <a:off x="2292645" y="2116544"/>
            <a:ext cx="760892" cy="3023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101" b="1" dirty="0">
                <a:solidFill>
                  <a:srgbClr val="6C6D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Synthesize</a:t>
            </a:r>
            <a:endParaRPr lang="en-US" sz="1101" dirty="0"/>
          </a:p>
          <a:p>
            <a:pPr marL="0" indent="0" algn="ctr">
              <a:buNone/>
            </a:pPr>
            <a:r>
              <a:rPr lang="en-US" sz="1101" b="1" dirty="0">
                <a:solidFill>
                  <a:srgbClr val="6C6D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Answer</a:t>
            </a:r>
            <a:endParaRPr lang="en-US" sz="1101" dirty="0"/>
          </a:p>
        </p:txBody>
      </p:sp>
      <p:sp>
        <p:nvSpPr>
          <p:cNvPr id="22" name="Text 14"/>
          <p:cNvSpPr/>
          <p:nvPr/>
        </p:nvSpPr>
        <p:spPr>
          <a:xfrm>
            <a:off x="4196538" y="956930"/>
            <a:ext cx="774183" cy="17942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104" b="1" dirty="0">
                <a:solidFill>
                  <a:srgbClr val="62646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User Query</a:t>
            </a:r>
            <a:endParaRPr lang="en-US" sz="1104" dirty="0"/>
          </a:p>
        </p:txBody>
      </p:sp>
      <p:sp>
        <p:nvSpPr>
          <p:cNvPr id="23" name="Text 15"/>
          <p:cNvSpPr/>
          <p:nvPr/>
        </p:nvSpPr>
        <p:spPr>
          <a:xfrm>
            <a:off x="352203" y="235910"/>
            <a:ext cx="8329945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2831" b="1" dirty="0">
                <a:solidFill>
                  <a:srgbClr val="23496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Best Practice #3: Context is King (Agentic RAG)</a:t>
            </a:r>
            <a:endParaRPr lang="en-US" sz="283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D24CD8-2C44-2E8C-BBF4-4119F6009D7B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5D4E6A-09D9-19BF-518A-24803D899053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26" name="Picture 25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5F13FCB3-82C5-FF9A-A64D-139925F20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0344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6898"/>
            <a:ext cx="4575323" cy="358184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645" y="966898"/>
            <a:ext cx="4565355" cy="358184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35451"/>
            <a:ext cx="9144000" cy="568177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2196288" y="4688294"/>
            <a:ext cx="4784651" cy="21929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6B6C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Mastering orchestration moves you beyond single-shot limitations.</a:t>
            </a:r>
            <a:endParaRPr lang="en-US" sz="1600" dirty="0"/>
          </a:p>
        </p:txBody>
      </p:sp>
      <p:pic>
        <p:nvPicPr>
          <p:cNvPr id="21" name="Image 1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48741"/>
            <a:ext cx="9144000" cy="996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A4E2349-F1F0-22FA-6554-209B2E0615ED}"/>
              </a:ext>
            </a:extLst>
          </p:cNvPr>
          <p:cNvGrpSpPr/>
          <p:nvPr/>
        </p:nvGrpSpPr>
        <p:grpSpPr>
          <a:xfrm>
            <a:off x="505047" y="990157"/>
            <a:ext cx="4096857" cy="3561907"/>
            <a:chOff x="505047" y="990157"/>
            <a:chExt cx="4096857" cy="3561907"/>
          </a:xfrm>
        </p:grpSpPr>
        <p:sp>
          <p:nvSpPr>
            <p:cNvPr id="14" name="Text 2"/>
            <p:cNvSpPr/>
            <p:nvPr/>
          </p:nvSpPr>
          <p:spPr>
            <a:xfrm>
              <a:off x="1342360" y="4272959"/>
              <a:ext cx="2209578" cy="19936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253" b="1" dirty="0">
                  <a:solidFill>
                    <a:srgbClr val="67686A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Simple tasks. Direct execution.</a:t>
              </a:r>
              <a:endParaRPr lang="en-US" sz="1253" dirty="0"/>
            </a:p>
          </p:txBody>
        </p:sp>
        <p:pic>
          <p:nvPicPr>
            <p:cNvPr id="15" name="Image 10" descr="preencode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5047" y="1358974"/>
              <a:ext cx="3884206" cy="2807660"/>
            </a:xfrm>
            <a:prstGeom prst="rect">
              <a:avLst/>
            </a:prstGeom>
          </p:spPr>
        </p:pic>
        <p:pic>
          <p:nvPicPr>
            <p:cNvPr id="16" name="Image 11" descr="preencoded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2776" y="1794244"/>
              <a:ext cx="2442166" cy="1797567"/>
            </a:xfrm>
            <a:prstGeom prst="rect">
              <a:avLst/>
            </a:prstGeom>
          </p:spPr>
        </p:pic>
        <p:sp>
          <p:nvSpPr>
            <p:cNvPr id="17" name="Text 3"/>
            <p:cNvSpPr/>
            <p:nvPr/>
          </p:nvSpPr>
          <p:spPr>
            <a:xfrm>
              <a:off x="3046892" y="3611747"/>
              <a:ext cx="395398" cy="13955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lnSpcReduction="10000"/>
            </a:bodyPr>
            <a:lstStyle/>
            <a:p>
              <a:pPr marL="0" indent="0" algn="l">
                <a:buNone/>
              </a:pPr>
              <a:r>
                <a:rPr lang="en-US" sz="978" b="1" dirty="0">
                  <a:solidFill>
                    <a:srgbClr val="596C7E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Action</a:t>
              </a:r>
              <a:endParaRPr lang="en-US" sz="978" dirty="0"/>
            </a:p>
          </p:txBody>
        </p:sp>
        <p:sp>
          <p:nvSpPr>
            <p:cNvPr id="18" name="Text 4"/>
            <p:cNvSpPr/>
            <p:nvPr/>
          </p:nvSpPr>
          <p:spPr>
            <a:xfrm>
              <a:off x="1272584" y="3608424"/>
              <a:ext cx="714375" cy="14619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944" b="1" dirty="0">
                  <a:solidFill>
                    <a:srgbClr val="5D728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Observation</a:t>
              </a:r>
              <a:endParaRPr lang="en-US" sz="944" dirty="0"/>
            </a:p>
          </p:txBody>
        </p:sp>
        <p:sp>
          <p:nvSpPr>
            <p:cNvPr id="19" name="Text 5"/>
            <p:cNvSpPr/>
            <p:nvPr/>
          </p:nvSpPr>
          <p:spPr>
            <a:xfrm>
              <a:off x="2192965" y="1631433"/>
              <a:ext cx="471820" cy="14952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900" b="1" dirty="0">
                  <a:solidFill>
                    <a:srgbClr val="5E6F81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Thought</a:t>
              </a:r>
              <a:endParaRPr lang="en-US" sz="900" dirty="0"/>
            </a:p>
          </p:txBody>
        </p:sp>
        <p:sp>
          <p:nvSpPr>
            <p:cNvPr id="20" name="Text 6"/>
            <p:cNvSpPr/>
            <p:nvPr/>
          </p:nvSpPr>
          <p:spPr>
            <a:xfrm>
              <a:off x="1030029" y="1020061"/>
              <a:ext cx="2784401" cy="27578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782" b="1" dirty="0">
                  <a:solidFill>
                    <a:srgbClr val="39597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Single Agent (ReAct Loop)</a:t>
              </a:r>
              <a:endParaRPr lang="en-US" sz="1782" dirty="0"/>
            </a:p>
          </p:txBody>
        </p:sp>
        <p:sp>
          <p:nvSpPr>
            <p:cNvPr id="22" name="Shape 7"/>
            <p:cNvSpPr/>
            <p:nvPr/>
          </p:nvSpPr>
          <p:spPr>
            <a:xfrm>
              <a:off x="4542096" y="990157"/>
              <a:ext cx="59808" cy="3561907"/>
            </a:xfrm>
            <a:prstGeom prst="rect">
              <a:avLst/>
            </a:prstGeom>
            <a:solidFill>
              <a:srgbClr val="EBECF0"/>
            </a:solidFill>
            <a:ln/>
          </p:spPr>
          <p:txBody>
            <a:bodyPr/>
            <a:lstStyle/>
            <a:p>
              <a:endParaRPr lang="en-CH"/>
            </a:p>
          </p:txBody>
        </p:sp>
      </p:grpSp>
      <p:pic>
        <p:nvPicPr>
          <p:cNvPr id="23" name="Image 13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80189"/>
            <a:ext cx="9144000" cy="996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BEBA263-35E1-CEE8-3EE6-0EF636F84CD8}"/>
              </a:ext>
            </a:extLst>
          </p:cNvPr>
          <p:cNvGrpSpPr/>
          <p:nvPr/>
        </p:nvGrpSpPr>
        <p:grpSpPr>
          <a:xfrm>
            <a:off x="4807910" y="1020061"/>
            <a:ext cx="3877561" cy="3455581"/>
            <a:chOff x="4807910" y="1020061"/>
            <a:chExt cx="3877561" cy="3455581"/>
          </a:xfrm>
        </p:grpSpPr>
        <p:pic>
          <p:nvPicPr>
            <p:cNvPr id="9" name="Image 5" descr="preencoded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07910" y="1358974"/>
              <a:ext cx="3877561" cy="2810983"/>
            </a:xfrm>
            <a:prstGeom prst="rect">
              <a:avLst/>
            </a:prstGeom>
          </p:spPr>
        </p:pic>
        <p:pic>
          <p:nvPicPr>
            <p:cNvPr id="10" name="Image 6" descr="preencoded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2151" y="3046892"/>
              <a:ext cx="538273" cy="534951"/>
            </a:xfrm>
            <a:prstGeom prst="rect">
              <a:avLst/>
            </a:prstGeom>
          </p:spPr>
        </p:pic>
        <p:pic>
          <p:nvPicPr>
            <p:cNvPr id="11" name="Image 7" descr="preencoded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59279" y="3046892"/>
              <a:ext cx="538273" cy="531628"/>
            </a:xfrm>
            <a:prstGeom prst="rect">
              <a:avLst/>
            </a:prstGeom>
          </p:spPr>
        </p:pic>
        <p:pic>
          <p:nvPicPr>
            <p:cNvPr id="12" name="Image 8" descr="preencoded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76407" y="3046892"/>
              <a:ext cx="538273" cy="528305"/>
            </a:xfrm>
            <a:prstGeom prst="rect">
              <a:avLst/>
            </a:prstGeom>
          </p:spPr>
        </p:pic>
        <p:pic>
          <p:nvPicPr>
            <p:cNvPr id="13" name="Image 9" descr="preencoded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69887" y="1827471"/>
              <a:ext cx="903767" cy="1219422"/>
            </a:xfrm>
            <a:prstGeom prst="rect">
              <a:avLst/>
            </a:prstGeom>
          </p:spPr>
        </p:pic>
        <p:sp>
          <p:nvSpPr>
            <p:cNvPr id="24" name="Text 8"/>
            <p:cNvSpPr/>
            <p:nvPr/>
          </p:nvSpPr>
          <p:spPr>
            <a:xfrm>
              <a:off x="5389378" y="4276282"/>
              <a:ext cx="2671430" cy="19936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258" b="1" dirty="0">
                  <a:solidFill>
                    <a:srgbClr val="64656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Complex workflows. Task delegation.</a:t>
              </a:r>
              <a:endParaRPr lang="en-US" sz="1258" dirty="0"/>
            </a:p>
          </p:txBody>
        </p:sp>
        <p:sp>
          <p:nvSpPr>
            <p:cNvPr id="25" name="Text 9"/>
            <p:cNvSpPr/>
            <p:nvPr/>
          </p:nvSpPr>
          <p:spPr>
            <a:xfrm>
              <a:off x="7559084" y="3654942"/>
              <a:ext cx="721020" cy="15616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992" b="1" dirty="0">
                  <a:solidFill>
                    <a:srgbClr val="5D708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Specialist C</a:t>
              </a:r>
              <a:endParaRPr lang="en-US" sz="992" dirty="0"/>
            </a:p>
          </p:txBody>
        </p:sp>
        <p:sp>
          <p:nvSpPr>
            <p:cNvPr id="26" name="Text 10"/>
            <p:cNvSpPr/>
            <p:nvPr/>
          </p:nvSpPr>
          <p:spPr>
            <a:xfrm>
              <a:off x="6369567" y="3651619"/>
              <a:ext cx="724343" cy="1594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007" b="1" dirty="0">
                  <a:solidFill>
                    <a:srgbClr val="607284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Specialist B</a:t>
              </a:r>
              <a:endParaRPr lang="en-US" sz="1007" dirty="0"/>
            </a:p>
          </p:txBody>
        </p:sp>
        <p:sp>
          <p:nvSpPr>
            <p:cNvPr id="27" name="Text 11"/>
            <p:cNvSpPr/>
            <p:nvPr/>
          </p:nvSpPr>
          <p:spPr>
            <a:xfrm>
              <a:off x="5186695" y="3651619"/>
              <a:ext cx="730988" cy="16281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007" b="1" dirty="0">
                  <a:solidFill>
                    <a:srgbClr val="5E6F8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Specialist A</a:t>
              </a:r>
              <a:endParaRPr lang="en-US" sz="1007" dirty="0"/>
            </a:p>
          </p:txBody>
        </p:sp>
        <p:sp>
          <p:nvSpPr>
            <p:cNvPr id="28" name="Text 12"/>
            <p:cNvSpPr/>
            <p:nvPr/>
          </p:nvSpPr>
          <p:spPr>
            <a:xfrm>
              <a:off x="6043945" y="1624788"/>
              <a:ext cx="1375587" cy="15616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lnSpcReduction="10000"/>
            </a:bodyPr>
            <a:lstStyle/>
            <a:p>
              <a:pPr marL="0" indent="0" algn="l">
                <a:buNone/>
              </a:pPr>
              <a:r>
                <a:rPr lang="en-US" sz="1057" b="1" dirty="0">
                  <a:solidFill>
                    <a:srgbClr val="728394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Router / Orchestrator</a:t>
              </a:r>
              <a:endParaRPr lang="en-US" sz="1057" dirty="0"/>
            </a:p>
          </p:txBody>
        </p:sp>
        <p:sp>
          <p:nvSpPr>
            <p:cNvPr id="29" name="Text 13"/>
            <p:cNvSpPr/>
            <p:nvPr/>
          </p:nvSpPr>
          <p:spPr>
            <a:xfrm>
              <a:off x="5209953" y="1020061"/>
              <a:ext cx="3033602" cy="26913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lnSpcReduction="10000"/>
            </a:bodyPr>
            <a:lstStyle/>
            <a:p>
              <a:pPr marL="0" indent="0" algn="l">
                <a:buNone/>
              </a:pPr>
              <a:r>
                <a:rPr lang="en-US" sz="1813" b="1" dirty="0">
                  <a:solidFill>
                    <a:srgbClr val="38597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Multi-Agent (Router Pattern)</a:t>
              </a:r>
              <a:endParaRPr lang="en-US" sz="1813" dirty="0"/>
            </a:p>
          </p:txBody>
        </p:sp>
      </p:grpSp>
      <p:sp>
        <p:nvSpPr>
          <p:cNvPr id="30" name="Text 14"/>
          <p:cNvSpPr/>
          <p:nvPr/>
        </p:nvSpPr>
        <p:spPr>
          <a:xfrm>
            <a:off x="737634" y="358849"/>
            <a:ext cx="7642151" cy="42530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3228" b="1" dirty="0">
                <a:solidFill>
                  <a:srgbClr val="1F47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Best Practice #4: Orchestration Patterns</a:t>
            </a:r>
            <a:endParaRPr lang="en-US" sz="3228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15C876-727B-DB84-7122-61EDE939EF55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03C0994-69EC-E175-D048-0B267EF89A97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33" name="Picture 32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961F9FBE-D89E-4C03-F3F5-9F03D3D26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97" y="1039997"/>
            <a:ext cx="5489058" cy="352535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375" y="2704657"/>
            <a:ext cx="176102" cy="299041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741" y="2771110"/>
            <a:ext cx="69776" cy="83067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064" y="2555137"/>
            <a:ext cx="66453" cy="8306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0682" y="2405616"/>
            <a:ext cx="192715" cy="29904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741" y="2342485"/>
            <a:ext cx="69776" cy="79744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3064" y="2123189"/>
            <a:ext cx="66453" cy="83067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9741" y="1910538"/>
            <a:ext cx="69776" cy="79744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6253273" y="2857500"/>
            <a:ext cx="1970346" cy="8763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Autofit/>
          </a:bodyPr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50515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 AgentOps:</a:t>
            </a:r>
            <a:endParaRPr lang="en-US" sz="15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50515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Logging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50515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50515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Token Metrics.</a:t>
            </a:r>
            <a:endParaRPr lang="en-US" sz="1500" dirty="0"/>
          </a:p>
        </p:txBody>
      </p:sp>
      <p:sp>
        <p:nvSpPr>
          <p:cNvPr id="13" name="Text 1"/>
          <p:cNvSpPr/>
          <p:nvPr/>
        </p:nvSpPr>
        <p:spPr>
          <a:xfrm>
            <a:off x="6256596" y="2159738"/>
            <a:ext cx="2272709" cy="48843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Autofit/>
          </a:bodyPr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54555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Inspect the 'trajectory' to</a:t>
            </a:r>
            <a:endParaRPr lang="en-US" sz="1500" dirty="0"/>
          </a:p>
          <a:p>
            <a:pPr marL="0" indent="0" algn="l">
              <a:buNone/>
            </a:pPr>
            <a:r>
              <a:rPr lang="en-US" sz="1500" b="1" dirty="0">
                <a:solidFill>
                  <a:srgbClr val="54555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debug reasoning errors.</a:t>
            </a:r>
            <a:endParaRPr lang="en-US" sz="1500" dirty="0"/>
          </a:p>
        </p:txBody>
      </p:sp>
      <p:sp>
        <p:nvSpPr>
          <p:cNvPr id="14" name="Text 2"/>
          <p:cNvSpPr/>
          <p:nvPr/>
        </p:nvSpPr>
        <p:spPr>
          <a:xfrm>
            <a:off x="6263241" y="1697887"/>
            <a:ext cx="2226192" cy="24920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Autofit/>
          </a:bodyPr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3A3B3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Show Your Work!</a:t>
            </a:r>
            <a:endParaRPr lang="en-US" sz="1500" dirty="0"/>
          </a:p>
        </p:txBody>
      </p:sp>
      <p:sp>
        <p:nvSpPr>
          <p:cNvPr id="15" name="Text 3"/>
          <p:cNvSpPr/>
          <p:nvPr/>
        </p:nvSpPr>
        <p:spPr>
          <a:xfrm>
            <a:off x="1279230" y="2707980"/>
            <a:ext cx="2847532" cy="20268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27" b="1" dirty="0">
                <a:solidFill>
                  <a:srgbClr val="6C819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 Thought : Searching flights...</a:t>
            </a:r>
            <a:endParaRPr lang="en-US" sz="1227" dirty="0"/>
          </a:p>
        </p:txBody>
      </p:sp>
      <p:sp>
        <p:nvSpPr>
          <p:cNvPr id="16" name="Text 4"/>
          <p:cNvSpPr/>
          <p:nvPr/>
        </p:nvSpPr>
        <p:spPr>
          <a:xfrm>
            <a:off x="3452077" y="2496332"/>
            <a:ext cx="893799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169" b="1" dirty="0">
                <a:solidFill>
                  <a:srgbClr val="8594A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 Tuesday.</a:t>
            </a:r>
            <a:endParaRPr lang="en-US" sz="1169" dirty="0"/>
          </a:p>
        </p:txBody>
      </p:sp>
      <p:sp>
        <p:nvSpPr>
          <p:cNvPr id="17" name="Text 5"/>
          <p:cNvSpPr/>
          <p:nvPr/>
        </p:nvSpPr>
        <p:spPr>
          <a:xfrm>
            <a:off x="2433135" y="2501974"/>
            <a:ext cx="1249326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8C664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Free slot found</a:t>
            </a:r>
            <a:endParaRPr lang="en-US" sz="1350" dirty="0"/>
          </a:p>
        </p:txBody>
      </p:sp>
      <p:sp>
        <p:nvSpPr>
          <p:cNvPr id="18" name="Text 6"/>
          <p:cNvSpPr/>
          <p:nvPr/>
        </p:nvSpPr>
        <p:spPr>
          <a:xfrm>
            <a:off x="1282552" y="2501974"/>
            <a:ext cx="983512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52" b="1" dirty="0">
                <a:solidFill>
                  <a:srgbClr val="A1724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OBSERVATION:</a:t>
            </a:r>
            <a:endParaRPr lang="en-US" sz="1052" dirty="0"/>
          </a:p>
        </p:txBody>
      </p:sp>
      <p:sp>
        <p:nvSpPr>
          <p:cNvPr id="19" name="Text 7"/>
          <p:cNvSpPr/>
          <p:nvPr/>
        </p:nvSpPr>
        <p:spPr>
          <a:xfrm>
            <a:off x="3156293" y="2286000"/>
            <a:ext cx="1113096" cy="18607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240" b="1" dirty="0">
                <a:solidFill>
                  <a:srgbClr val="956B4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'Calendar_API'</a:t>
            </a:r>
            <a:endParaRPr lang="en-US" sz="1240" dirty="0"/>
          </a:p>
        </p:txBody>
      </p:sp>
      <p:sp>
        <p:nvSpPr>
          <p:cNvPr id="20" name="Text 8"/>
          <p:cNvSpPr/>
          <p:nvPr/>
        </p:nvSpPr>
        <p:spPr>
          <a:xfrm>
            <a:off x="2432198" y="2286000"/>
            <a:ext cx="764215" cy="18274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78879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Call tool</a:t>
            </a:r>
            <a:endParaRPr lang="en-US" sz="1300" dirty="0"/>
          </a:p>
        </p:txBody>
      </p:sp>
      <p:sp>
        <p:nvSpPr>
          <p:cNvPr id="21" name="Text 9"/>
          <p:cNvSpPr/>
          <p:nvPr/>
        </p:nvSpPr>
        <p:spPr>
          <a:xfrm>
            <a:off x="1279230" y="2282677"/>
            <a:ext cx="1069901" cy="18607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75" b="1" dirty="0">
                <a:solidFill>
                  <a:srgbClr val="9F714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 ACTION:</a:t>
            </a:r>
            <a:endParaRPr lang="en-US" sz="1075" dirty="0"/>
          </a:p>
        </p:txBody>
      </p:sp>
      <p:sp>
        <p:nvSpPr>
          <p:cNvPr id="22" name="Text 10"/>
          <p:cNvSpPr/>
          <p:nvPr/>
        </p:nvSpPr>
        <p:spPr>
          <a:xfrm>
            <a:off x="2422294" y="2066703"/>
            <a:ext cx="2701334" cy="19603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74" b="1" dirty="0">
                <a:solidFill>
                  <a:srgbClr val="7F8F9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Checking calendar availability...</a:t>
            </a:r>
            <a:endParaRPr lang="en-US" sz="1274" dirty="0"/>
          </a:p>
        </p:txBody>
      </p:sp>
      <p:sp>
        <p:nvSpPr>
          <p:cNvPr id="23" name="Text 11"/>
          <p:cNvSpPr/>
          <p:nvPr/>
        </p:nvSpPr>
        <p:spPr>
          <a:xfrm>
            <a:off x="1279230" y="2063381"/>
            <a:ext cx="1152968" cy="19271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07" b="1" dirty="0">
                <a:solidFill>
                  <a:srgbClr val="5D778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 THOUGHT:</a:t>
            </a:r>
            <a:endParaRPr lang="en-US" sz="1007" dirty="0"/>
          </a:p>
        </p:txBody>
      </p:sp>
      <p:sp>
        <p:nvSpPr>
          <p:cNvPr id="24" name="Text 12"/>
          <p:cNvSpPr/>
          <p:nvPr/>
        </p:nvSpPr>
        <p:spPr>
          <a:xfrm>
            <a:off x="1285875" y="1844084"/>
            <a:ext cx="2395648" cy="20268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27" b="1" dirty="0">
                <a:solidFill>
                  <a:srgbClr val="75869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USER:"Book a flight to NYC."</a:t>
            </a:r>
            <a:endParaRPr lang="en-US" sz="1227" dirty="0"/>
          </a:p>
        </p:txBody>
      </p:sp>
      <p:sp>
        <p:nvSpPr>
          <p:cNvPr id="25" name="Text 13"/>
          <p:cNvSpPr/>
          <p:nvPr/>
        </p:nvSpPr>
        <p:spPr>
          <a:xfrm>
            <a:off x="591436" y="378785"/>
            <a:ext cx="7888029" cy="41201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2860" b="1" dirty="0">
                <a:solidFill>
                  <a:srgbClr val="2C2D3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Best Practice #5: Transparency &amp; Observability</a:t>
            </a:r>
            <a:endParaRPr lang="en-US" sz="286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27E481-843D-BF3A-A19F-03EDA98D0240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79D6C82-51AC-5146-272D-56FD0B9D9F1B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29" name="Picture 28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8163A36D-E804-5894-C656-9596575E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03628"/>
          </a:xfrm>
          <a:prstGeom prst="rect">
            <a:avLst/>
          </a:prstGeom>
          <a:solidFill>
            <a:srgbClr val="ECEEF3"/>
          </a:solidFill>
          <a:ln/>
        </p:spPr>
        <p:txBody>
          <a:bodyPr/>
          <a:lstStyle/>
          <a:p>
            <a:endParaRPr lang="en-CH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62" y="833991"/>
            <a:ext cx="6701834" cy="4047017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343" y="4209828"/>
            <a:ext cx="146198" cy="152843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073" y="4206506"/>
            <a:ext cx="136230" cy="142875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084" y="4179924"/>
            <a:ext cx="681148" cy="182747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08" y="4219797"/>
            <a:ext cx="122939" cy="126262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5299" y="3950660"/>
            <a:ext cx="16613" cy="16613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8654" y="3887529"/>
            <a:ext cx="26581" cy="29904"/>
          </a:xfrm>
          <a:prstGeom prst="rect">
            <a:avLst/>
          </a:prstGeom>
        </p:spPr>
      </p:pic>
      <p:sp>
        <p:nvSpPr>
          <p:cNvPr id="11" name="Shape 1"/>
          <p:cNvSpPr/>
          <p:nvPr/>
        </p:nvSpPr>
        <p:spPr>
          <a:xfrm>
            <a:off x="5705032" y="3070151"/>
            <a:ext cx="667858" cy="671180"/>
          </a:xfrm>
          <a:prstGeom prst="rect">
            <a:avLst/>
          </a:prstGeom>
          <a:solidFill>
            <a:srgbClr val="D2D7DE"/>
          </a:solidFill>
          <a:ln/>
        </p:spPr>
        <p:txBody>
          <a:bodyPr/>
          <a:lstStyle/>
          <a:p>
            <a:endParaRPr lang="en-CH"/>
          </a:p>
        </p:txBody>
      </p:sp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0910" y="3206381"/>
            <a:ext cx="176102" cy="182747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837939" y="3419032"/>
            <a:ext cx="418657" cy="12958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876" b="1" dirty="0">
                <a:solidFill>
                  <a:srgbClr val="63686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Execute</a:t>
            </a:r>
            <a:endParaRPr lang="en-US" sz="876" dirty="0"/>
          </a:p>
        </p:txBody>
      </p:sp>
      <p:pic>
        <p:nvPicPr>
          <p:cNvPr id="14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9642" y="3123314"/>
            <a:ext cx="73099" cy="853927"/>
          </a:xfrm>
          <a:prstGeom prst="rect">
            <a:avLst/>
          </a:prstGeom>
        </p:spPr>
      </p:pic>
      <p:pic>
        <p:nvPicPr>
          <p:cNvPr id="15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5299" y="3844334"/>
            <a:ext cx="16613" cy="13291"/>
          </a:xfrm>
          <a:prstGeom prst="rect">
            <a:avLst/>
          </a:prstGeom>
        </p:spPr>
      </p:pic>
      <p:pic>
        <p:nvPicPr>
          <p:cNvPr id="16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2320" y="3010343"/>
            <a:ext cx="711052" cy="797442"/>
          </a:xfrm>
          <a:prstGeom prst="rect">
            <a:avLst/>
          </a:prstGeom>
        </p:spPr>
      </p:pic>
      <p:pic>
        <p:nvPicPr>
          <p:cNvPr id="17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8230" y="3139927"/>
            <a:ext cx="235910" cy="259169"/>
          </a:xfrm>
          <a:prstGeom prst="rect">
            <a:avLst/>
          </a:prstGeom>
        </p:spPr>
      </p:pic>
      <p:sp>
        <p:nvSpPr>
          <p:cNvPr id="18" name="Text 3"/>
          <p:cNvSpPr/>
          <p:nvPr/>
        </p:nvSpPr>
        <p:spPr>
          <a:xfrm>
            <a:off x="4648422" y="3561907"/>
            <a:ext cx="375462" cy="12626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876" b="1" dirty="0">
                <a:solidFill>
                  <a:srgbClr val="6C5F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Review</a:t>
            </a:r>
            <a:endParaRPr lang="en-US" sz="876" dirty="0"/>
          </a:p>
        </p:txBody>
      </p:sp>
      <p:sp>
        <p:nvSpPr>
          <p:cNvPr id="19" name="Text 4"/>
          <p:cNvSpPr/>
          <p:nvPr/>
        </p:nvSpPr>
        <p:spPr>
          <a:xfrm>
            <a:off x="4648422" y="3435645"/>
            <a:ext cx="372140" cy="12293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874" b="1" dirty="0">
                <a:solidFill>
                  <a:srgbClr val="6759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Human</a:t>
            </a:r>
            <a:endParaRPr lang="en-US" sz="874" dirty="0"/>
          </a:p>
        </p:txBody>
      </p:sp>
      <p:pic>
        <p:nvPicPr>
          <p:cNvPr id="20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8494" y="3771235"/>
            <a:ext cx="103003" cy="46517"/>
          </a:xfrm>
          <a:prstGeom prst="rect">
            <a:avLst/>
          </a:prstGeom>
        </p:spPr>
      </p:pic>
      <p:pic>
        <p:nvPicPr>
          <p:cNvPr id="21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5299" y="3791172"/>
            <a:ext cx="16613" cy="9968"/>
          </a:xfrm>
          <a:prstGeom prst="rect">
            <a:avLst/>
          </a:prstGeom>
        </p:spPr>
      </p:pic>
      <p:pic>
        <p:nvPicPr>
          <p:cNvPr id="22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5299" y="3738009"/>
            <a:ext cx="13291" cy="13291"/>
          </a:xfrm>
          <a:prstGeom prst="rect">
            <a:avLst/>
          </a:prstGeom>
        </p:spPr>
      </p:pic>
      <p:pic>
        <p:nvPicPr>
          <p:cNvPr id="23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5299" y="3681523"/>
            <a:ext cx="16613" cy="16613"/>
          </a:xfrm>
          <a:prstGeom prst="rect">
            <a:avLst/>
          </a:prstGeom>
        </p:spPr>
      </p:pic>
      <p:pic>
        <p:nvPicPr>
          <p:cNvPr id="24" name="Image 17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58654" y="3608424"/>
            <a:ext cx="83067" cy="13291"/>
          </a:xfrm>
          <a:prstGeom prst="rect">
            <a:avLst/>
          </a:prstGeom>
        </p:spPr>
      </p:pic>
      <p:pic>
        <p:nvPicPr>
          <p:cNvPr id="25" name="Image 18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59474" y="3266189"/>
            <a:ext cx="335590" cy="262491"/>
          </a:xfrm>
          <a:prstGeom prst="rect">
            <a:avLst/>
          </a:prstGeom>
        </p:spPr>
      </p:pic>
      <p:pic>
        <p:nvPicPr>
          <p:cNvPr id="26" name="Image 19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4782" y="2498651"/>
            <a:ext cx="757570" cy="1013416"/>
          </a:xfrm>
          <a:prstGeom prst="rect">
            <a:avLst/>
          </a:prstGeom>
        </p:spPr>
      </p:pic>
      <p:sp>
        <p:nvSpPr>
          <p:cNvPr id="27" name="Shape 5"/>
          <p:cNvSpPr/>
          <p:nvPr/>
        </p:nvSpPr>
        <p:spPr>
          <a:xfrm>
            <a:off x="3714750" y="2531878"/>
            <a:ext cx="475142" cy="485110"/>
          </a:xfrm>
          <a:prstGeom prst="rect">
            <a:avLst/>
          </a:prstGeom>
          <a:solidFill>
            <a:srgbClr val="F75618"/>
          </a:solidFill>
          <a:ln/>
        </p:spPr>
        <p:txBody>
          <a:bodyPr/>
          <a:lstStyle/>
          <a:p>
            <a:endParaRPr lang="en-CH"/>
          </a:p>
        </p:txBody>
      </p:sp>
      <p:pic>
        <p:nvPicPr>
          <p:cNvPr id="28" name="Image 20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74558" y="2588363"/>
            <a:ext cx="378785" cy="392076"/>
          </a:xfrm>
          <a:prstGeom prst="rect">
            <a:avLst/>
          </a:prstGeom>
        </p:spPr>
      </p:pic>
      <p:pic>
        <p:nvPicPr>
          <p:cNvPr id="29" name="Image 21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9137" y="3458904"/>
            <a:ext cx="73099" cy="49840"/>
          </a:xfrm>
          <a:prstGeom prst="rect">
            <a:avLst/>
          </a:prstGeom>
        </p:spPr>
      </p:pic>
      <p:sp>
        <p:nvSpPr>
          <p:cNvPr id="30" name="Shape 6"/>
          <p:cNvSpPr/>
          <p:nvPr/>
        </p:nvSpPr>
        <p:spPr>
          <a:xfrm>
            <a:off x="4927526" y="1820826"/>
            <a:ext cx="667858" cy="671180"/>
          </a:xfrm>
          <a:prstGeom prst="rect">
            <a:avLst/>
          </a:prstGeom>
          <a:solidFill>
            <a:srgbClr val="D9DEE4"/>
          </a:solidFill>
          <a:ln/>
        </p:spPr>
        <p:txBody>
          <a:bodyPr/>
          <a:lstStyle/>
          <a:p>
            <a:endParaRPr lang="en-CH"/>
          </a:p>
        </p:txBody>
      </p:sp>
      <p:pic>
        <p:nvPicPr>
          <p:cNvPr id="31" name="Image 22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25927" y="1824148"/>
            <a:ext cx="159488" cy="162811"/>
          </a:xfrm>
          <a:prstGeom prst="rect">
            <a:avLst/>
          </a:prstGeom>
        </p:spPr>
      </p:pic>
      <p:sp>
        <p:nvSpPr>
          <p:cNvPr id="32" name="Text 7"/>
          <p:cNvSpPr/>
          <p:nvPr/>
        </p:nvSpPr>
        <p:spPr>
          <a:xfrm>
            <a:off x="5060433" y="2153093"/>
            <a:ext cx="418657" cy="13623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74" b="1" dirty="0">
                <a:solidFill>
                  <a:srgbClr val="666A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Execute</a:t>
            </a:r>
            <a:endParaRPr lang="en-US" sz="874" dirty="0"/>
          </a:p>
        </p:txBody>
      </p:sp>
      <p:sp>
        <p:nvSpPr>
          <p:cNvPr id="33" name="Text 8"/>
          <p:cNvSpPr/>
          <p:nvPr/>
        </p:nvSpPr>
        <p:spPr>
          <a:xfrm>
            <a:off x="5140177" y="2026831"/>
            <a:ext cx="255846" cy="12626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913" b="1" dirty="0">
                <a:solidFill>
                  <a:srgbClr val="5B5F6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</a:t>
            </a:r>
            <a:endParaRPr lang="en-US" sz="913" dirty="0"/>
          </a:p>
        </p:txBody>
      </p:sp>
      <p:sp>
        <p:nvSpPr>
          <p:cNvPr id="34" name="Shape 9"/>
          <p:cNvSpPr/>
          <p:nvPr/>
        </p:nvSpPr>
        <p:spPr>
          <a:xfrm>
            <a:off x="2801015" y="2445488"/>
            <a:ext cx="671180" cy="667858"/>
          </a:xfrm>
          <a:prstGeom prst="rect">
            <a:avLst/>
          </a:prstGeom>
          <a:solidFill>
            <a:srgbClr val="DEE2E8"/>
          </a:solidFill>
          <a:ln/>
        </p:spPr>
        <p:txBody>
          <a:bodyPr/>
          <a:lstStyle/>
          <a:p>
            <a:endParaRPr lang="en-CH"/>
          </a:p>
        </p:txBody>
      </p:sp>
      <p:sp>
        <p:nvSpPr>
          <p:cNvPr id="35" name="Text 10"/>
          <p:cNvSpPr/>
          <p:nvPr/>
        </p:nvSpPr>
        <p:spPr>
          <a:xfrm>
            <a:off x="2973794" y="2781078"/>
            <a:ext cx="345558" cy="12958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903" b="1" dirty="0">
                <a:solidFill>
                  <a:srgbClr val="676A6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Check</a:t>
            </a:r>
            <a:endParaRPr lang="en-US" sz="903" dirty="0"/>
          </a:p>
        </p:txBody>
      </p:sp>
      <p:sp>
        <p:nvSpPr>
          <p:cNvPr id="36" name="Text 11"/>
          <p:cNvSpPr/>
          <p:nvPr/>
        </p:nvSpPr>
        <p:spPr>
          <a:xfrm>
            <a:off x="2840887" y="2641526"/>
            <a:ext cx="601404" cy="13955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66" b="1" dirty="0">
                <a:solidFill>
                  <a:srgbClr val="6B6E7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Confidence</a:t>
            </a:r>
            <a:endParaRPr lang="en-US" sz="866" dirty="0"/>
          </a:p>
        </p:txBody>
      </p:sp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68872" y="2661462"/>
            <a:ext cx="232587" cy="225942"/>
          </a:xfrm>
          <a:prstGeom prst="rect">
            <a:avLst/>
          </a:prstGeom>
        </p:spPr>
      </p:pic>
      <p:sp>
        <p:nvSpPr>
          <p:cNvPr id="38" name="Shape 12"/>
          <p:cNvSpPr/>
          <p:nvPr/>
        </p:nvSpPr>
        <p:spPr>
          <a:xfrm>
            <a:off x="1887279" y="2445488"/>
            <a:ext cx="674503" cy="667858"/>
          </a:xfrm>
          <a:prstGeom prst="rect">
            <a:avLst/>
          </a:prstGeom>
          <a:solidFill>
            <a:srgbClr val="E0E4E9"/>
          </a:solidFill>
          <a:ln/>
        </p:spPr>
        <p:txBody>
          <a:bodyPr/>
          <a:lstStyle/>
          <a:p>
            <a:endParaRPr lang="en-CH"/>
          </a:p>
        </p:txBody>
      </p:sp>
      <p:sp>
        <p:nvSpPr>
          <p:cNvPr id="39" name="Text 13"/>
          <p:cNvSpPr/>
          <p:nvPr/>
        </p:nvSpPr>
        <p:spPr>
          <a:xfrm>
            <a:off x="1960378" y="2707980"/>
            <a:ext cx="541596" cy="15284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63" b="1" dirty="0">
                <a:solidFill>
                  <a:srgbClr val="6A6C7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Reasoning</a:t>
            </a:r>
            <a:endParaRPr lang="en-US" sz="863" dirty="0"/>
          </a:p>
        </p:txBody>
      </p:sp>
      <p:pic>
        <p:nvPicPr>
          <p:cNvPr id="40" name="Image 24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55137" y="2688044"/>
            <a:ext cx="232587" cy="179424"/>
          </a:xfrm>
          <a:prstGeom prst="rect">
            <a:avLst/>
          </a:prstGeom>
        </p:spPr>
      </p:pic>
      <p:pic>
        <p:nvPicPr>
          <p:cNvPr id="41" name="Image 25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09009" y="2631558"/>
            <a:ext cx="63131" cy="186070"/>
          </a:xfrm>
          <a:prstGeom prst="rect">
            <a:avLst/>
          </a:prstGeom>
        </p:spPr>
      </p:pic>
      <p:pic>
        <p:nvPicPr>
          <p:cNvPr id="42" name="Image 26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48686" y="1953733"/>
            <a:ext cx="79744" cy="9968"/>
          </a:xfrm>
          <a:prstGeom prst="rect">
            <a:avLst/>
          </a:prstGeom>
        </p:spPr>
      </p:pic>
      <p:pic>
        <p:nvPicPr>
          <p:cNvPr id="43" name="Image 27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146948" y="1634756"/>
            <a:ext cx="239233" cy="245878"/>
          </a:xfrm>
          <a:prstGeom prst="rect">
            <a:avLst/>
          </a:prstGeom>
        </p:spPr>
      </p:pic>
      <p:pic>
        <p:nvPicPr>
          <p:cNvPr id="44" name="Image 28" descr="preencode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30794" y="1817503"/>
            <a:ext cx="69776" cy="33227"/>
          </a:xfrm>
          <a:prstGeom prst="rect">
            <a:avLst/>
          </a:prstGeom>
        </p:spPr>
      </p:pic>
      <p:pic>
        <p:nvPicPr>
          <p:cNvPr id="45" name="Image 29" descr="preencoded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80953" y="1774308"/>
            <a:ext cx="23259" cy="126262"/>
          </a:xfrm>
          <a:prstGeom prst="rect">
            <a:avLst/>
          </a:prstGeom>
        </p:spPr>
      </p:pic>
      <p:pic>
        <p:nvPicPr>
          <p:cNvPr id="46" name="Image 30" descr="preencoded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02363" y="1548366"/>
            <a:ext cx="63131" cy="189392"/>
          </a:xfrm>
          <a:prstGeom prst="rect">
            <a:avLst/>
          </a:prstGeom>
        </p:spPr>
      </p:pic>
      <p:pic>
        <p:nvPicPr>
          <p:cNvPr id="47" name="Image 31" descr="preencoded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093785" y="1368942"/>
            <a:ext cx="146198" cy="39872"/>
          </a:xfrm>
          <a:prstGeom prst="rect">
            <a:avLst/>
          </a:prstGeom>
        </p:spPr>
      </p:pic>
      <p:pic>
        <p:nvPicPr>
          <p:cNvPr id="48" name="Image 32" descr="preencoded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901070" y="1372265"/>
            <a:ext cx="86390" cy="23259"/>
          </a:xfrm>
          <a:prstGeom prst="rect">
            <a:avLst/>
          </a:prstGeom>
        </p:spPr>
      </p:pic>
      <p:pic>
        <p:nvPicPr>
          <p:cNvPr id="49" name="Image 33" descr="preencoded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489058" y="1259294"/>
            <a:ext cx="242555" cy="182747"/>
          </a:xfrm>
          <a:prstGeom prst="rect">
            <a:avLst/>
          </a:prstGeom>
        </p:spPr>
      </p:pic>
      <p:pic>
        <p:nvPicPr>
          <p:cNvPr id="50" name="Image 34" descr="preencoded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651869" y="1269262"/>
            <a:ext cx="189392" cy="152843"/>
          </a:xfrm>
          <a:prstGeom prst="rect">
            <a:avLst/>
          </a:prstGeom>
        </p:spPr>
      </p:pic>
      <p:pic>
        <p:nvPicPr>
          <p:cNvPr id="51" name="Image 35" descr="preencoded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27985" y="1282552"/>
            <a:ext cx="129584" cy="119616"/>
          </a:xfrm>
          <a:prstGeom prst="rect">
            <a:avLst/>
          </a:prstGeom>
        </p:spPr>
      </p:pic>
      <p:sp>
        <p:nvSpPr>
          <p:cNvPr id="52" name="Text 14"/>
          <p:cNvSpPr/>
          <p:nvPr/>
        </p:nvSpPr>
        <p:spPr>
          <a:xfrm>
            <a:off x="6924453" y="3811506"/>
            <a:ext cx="1255971" cy="20268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endParaRPr lang="en-US" sz="1279" dirty="0"/>
          </a:p>
        </p:txBody>
      </p:sp>
      <p:sp>
        <p:nvSpPr>
          <p:cNvPr id="53" name="Text 15"/>
          <p:cNvSpPr/>
          <p:nvPr/>
        </p:nvSpPr>
        <p:spPr>
          <a:xfrm>
            <a:off x="7426000" y="3608424"/>
            <a:ext cx="1043320" cy="21265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endParaRPr lang="en-US" sz="1274" dirty="0"/>
          </a:p>
        </p:txBody>
      </p:sp>
      <p:sp>
        <p:nvSpPr>
          <p:cNvPr id="54" name="Text 16"/>
          <p:cNvSpPr/>
          <p:nvPr/>
        </p:nvSpPr>
        <p:spPr>
          <a:xfrm>
            <a:off x="6914485" y="3967273"/>
            <a:ext cx="521660" cy="19936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Autofit/>
          </a:bodyPr>
          <a:lstStyle/>
          <a:p>
            <a:r>
              <a:rPr lang="en-US" sz="1500" b="1" dirty="0">
                <a:solidFill>
                  <a:srgbClr val="3F404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Result: </a:t>
            </a:r>
            <a:r>
              <a:rPr lang="en-US" sz="1500" dirty="0">
                <a:solidFill>
                  <a:srgbClr val="5B5C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Fail gracefully,</a:t>
            </a:r>
          </a:p>
          <a:p>
            <a:r>
              <a:rPr lang="en-US" sz="1500" dirty="0">
                <a:solidFill>
                  <a:srgbClr val="50515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destructively.</a:t>
            </a:r>
            <a:endParaRPr lang="en-US" sz="1500" dirty="0"/>
          </a:p>
          <a:p>
            <a:endParaRPr lang="en-US" sz="1500" dirty="0"/>
          </a:p>
          <a:p>
            <a:pPr marL="0" indent="0" algn="l">
              <a:buNone/>
            </a:pPr>
            <a:endParaRPr lang="en-US" sz="1500" dirty="0"/>
          </a:p>
        </p:txBody>
      </p:sp>
      <p:sp>
        <p:nvSpPr>
          <p:cNvPr id="55" name="Text 17"/>
          <p:cNvSpPr/>
          <p:nvPr/>
        </p:nvSpPr>
        <p:spPr>
          <a:xfrm>
            <a:off x="6914485" y="2305936"/>
            <a:ext cx="1707855" cy="108651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Autofit/>
          </a:bodyPr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6262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Approval: </a:t>
            </a:r>
            <a:r>
              <a:rPr lang="en-US" sz="1500" dirty="0">
                <a:solidFill>
                  <a:srgbClr val="6262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Pause for</a:t>
            </a:r>
            <a:endParaRPr lang="en-US" sz="1500" dirty="0"/>
          </a:p>
          <a:p>
            <a:pPr marL="0" indent="0" algn="l">
              <a:buNone/>
            </a:pPr>
            <a:r>
              <a:rPr lang="en-US" sz="1500" dirty="0">
                <a:solidFill>
                  <a:srgbClr val="6262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confirmation on high-</a:t>
            </a:r>
            <a:endParaRPr lang="en-US" sz="1500" dirty="0"/>
          </a:p>
          <a:p>
            <a:pPr marL="0" indent="0" algn="l">
              <a:buNone/>
            </a:pPr>
            <a:r>
              <a:rPr lang="en-US" sz="1500" dirty="0">
                <a:solidFill>
                  <a:srgbClr val="6262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stakes actions (e.g.,</a:t>
            </a:r>
            <a:endParaRPr lang="en-US" sz="1500" dirty="0"/>
          </a:p>
          <a:p>
            <a:pPr marL="0" indent="0" algn="l">
              <a:buNone/>
            </a:pPr>
            <a:r>
              <a:rPr lang="en-US" sz="1500" dirty="0">
                <a:solidFill>
                  <a:srgbClr val="6262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executing code, sending</a:t>
            </a:r>
            <a:endParaRPr lang="en-US" sz="1500" dirty="0"/>
          </a:p>
          <a:p>
            <a:pPr marL="0" indent="0" algn="l">
              <a:buNone/>
            </a:pPr>
            <a:r>
              <a:rPr lang="en-US" sz="1500" dirty="0">
                <a:solidFill>
                  <a:srgbClr val="6262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emails).</a:t>
            </a:r>
            <a:endParaRPr lang="en-US" sz="1500" dirty="0"/>
          </a:p>
        </p:txBody>
      </p:sp>
      <p:sp>
        <p:nvSpPr>
          <p:cNvPr id="56" name="Text 18"/>
          <p:cNvSpPr/>
          <p:nvPr/>
        </p:nvSpPr>
        <p:spPr>
          <a:xfrm>
            <a:off x="6914485" y="1667983"/>
            <a:ext cx="1754372" cy="41533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Autofit/>
          </a:bodyPr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5F606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Escalation: </a:t>
            </a:r>
            <a:r>
              <a:rPr lang="en-US" sz="1500" dirty="0">
                <a:solidFill>
                  <a:srgbClr val="5F606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Hand off</a:t>
            </a:r>
            <a:endParaRPr lang="en-US" sz="1500" dirty="0"/>
          </a:p>
          <a:p>
            <a:pPr marL="0" indent="0" algn="l">
              <a:buNone/>
            </a:pPr>
            <a:r>
              <a:rPr lang="en-US" sz="1500" dirty="0">
                <a:solidFill>
                  <a:srgbClr val="5F606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confidence is low.</a:t>
            </a:r>
            <a:endParaRPr lang="en-US" sz="1500" dirty="0"/>
          </a:p>
        </p:txBody>
      </p:sp>
      <p:sp>
        <p:nvSpPr>
          <p:cNvPr id="57" name="Text 19"/>
          <p:cNvSpPr/>
          <p:nvPr/>
        </p:nvSpPr>
        <p:spPr>
          <a:xfrm>
            <a:off x="6150270" y="4711552"/>
            <a:ext cx="119616" cy="6977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434" b="1" dirty="0">
                <a:solidFill>
                  <a:srgbClr val="C4CDD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109</a:t>
            </a:r>
            <a:endParaRPr lang="en-US" sz="434" dirty="0"/>
          </a:p>
        </p:txBody>
      </p:sp>
      <p:sp>
        <p:nvSpPr>
          <p:cNvPr id="58" name="Text 20"/>
          <p:cNvSpPr/>
          <p:nvPr/>
        </p:nvSpPr>
        <p:spPr>
          <a:xfrm>
            <a:off x="5485735" y="3900820"/>
            <a:ext cx="910413" cy="11961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12" dirty="0">
                <a:solidFill>
                  <a:srgbClr val="A2A9B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Engineered Precision</a:t>
            </a:r>
            <a:endParaRPr lang="en-US" sz="712" dirty="0"/>
          </a:p>
        </p:txBody>
      </p:sp>
      <p:sp>
        <p:nvSpPr>
          <p:cNvPr id="59" name="Text 21"/>
          <p:cNvSpPr/>
          <p:nvPr/>
        </p:nvSpPr>
        <p:spPr>
          <a:xfrm>
            <a:off x="1777631" y="3930724"/>
            <a:ext cx="202683" cy="5648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364" dirty="0">
                <a:solidFill>
                  <a:srgbClr val="C7CFD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#1250113</a:t>
            </a:r>
            <a:endParaRPr lang="en-US" sz="364" dirty="0"/>
          </a:p>
        </p:txBody>
      </p:sp>
      <p:sp>
        <p:nvSpPr>
          <p:cNvPr id="60" name="Text 22"/>
          <p:cNvSpPr/>
          <p:nvPr/>
        </p:nvSpPr>
        <p:spPr>
          <a:xfrm>
            <a:off x="1505172" y="3934047"/>
            <a:ext cx="156166" cy="4651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280" b="1" dirty="0">
                <a:solidFill>
                  <a:srgbClr val="C8D1D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SAESSS:</a:t>
            </a:r>
            <a:endParaRPr lang="en-US" sz="280" dirty="0"/>
          </a:p>
        </p:txBody>
      </p:sp>
      <p:sp>
        <p:nvSpPr>
          <p:cNvPr id="61" name="Text 23"/>
          <p:cNvSpPr/>
          <p:nvPr/>
        </p:nvSpPr>
        <p:spPr>
          <a:xfrm>
            <a:off x="1777631" y="3877561"/>
            <a:ext cx="225942" cy="531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301" b="1" dirty="0">
                <a:solidFill>
                  <a:srgbClr val="C7CFD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2ETSCCICD</a:t>
            </a:r>
            <a:endParaRPr lang="en-US" sz="301" dirty="0"/>
          </a:p>
        </p:txBody>
      </p:sp>
      <p:sp>
        <p:nvSpPr>
          <p:cNvPr id="62" name="Text 24"/>
          <p:cNvSpPr/>
          <p:nvPr/>
        </p:nvSpPr>
        <p:spPr>
          <a:xfrm>
            <a:off x="1505172" y="3877561"/>
            <a:ext cx="215974" cy="4984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324" dirty="0">
                <a:solidFill>
                  <a:srgbClr val="C6CF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SOECAI4S:</a:t>
            </a:r>
            <a:endParaRPr lang="en-US" sz="324" dirty="0"/>
          </a:p>
        </p:txBody>
      </p:sp>
      <p:sp>
        <p:nvSpPr>
          <p:cNvPr id="63" name="Text 25"/>
          <p:cNvSpPr/>
          <p:nvPr/>
        </p:nvSpPr>
        <p:spPr>
          <a:xfrm>
            <a:off x="1777631" y="3821076"/>
            <a:ext cx="242555" cy="531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303" b="1" dirty="0">
                <a:solidFill>
                  <a:srgbClr val="C8D0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BEtOCISSCT</a:t>
            </a:r>
            <a:endParaRPr lang="en-US" sz="303" dirty="0"/>
          </a:p>
        </p:txBody>
      </p:sp>
      <p:sp>
        <p:nvSpPr>
          <p:cNvPr id="64" name="Text 26"/>
          <p:cNvSpPr/>
          <p:nvPr/>
        </p:nvSpPr>
        <p:spPr>
          <a:xfrm>
            <a:off x="1508494" y="3824398"/>
            <a:ext cx="142875" cy="4651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311" dirty="0">
                <a:solidFill>
                  <a:srgbClr val="C5CE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EOIRO</a:t>
            </a:r>
            <a:endParaRPr lang="en-US" sz="311" dirty="0"/>
          </a:p>
        </p:txBody>
      </p:sp>
      <p:sp>
        <p:nvSpPr>
          <p:cNvPr id="65" name="Text 27"/>
          <p:cNvSpPr/>
          <p:nvPr/>
        </p:nvSpPr>
        <p:spPr>
          <a:xfrm>
            <a:off x="3588488" y="3525358"/>
            <a:ext cx="804087" cy="12626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22" b="1" dirty="0">
                <a:solidFill>
                  <a:srgbClr val="76797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Confidence &lt;90%</a:t>
            </a:r>
            <a:endParaRPr lang="en-US" sz="722" dirty="0"/>
          </a:p>
        </p:txBody>
      </p:sp>
      <p:sp>
        <p:nvSpPr>
          <p:cNvPr id="66" name="Text 28"/>
          <p:cNvSpPr/>
          <p:nvPr/>
        </p:nvSpPr>
        <p:spPr>
          <a:xfrm>
            <a:off x="1777631" y="3771235"/>
            <a:ext cx="196038" cy="4984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288" b="1" dirty="0">
                <a:solidFill>
                  <a:srgbClr val="C7D0D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#EPOCESS</a:t>
            </a:r>
            <a:endParaRPr lang="en-US" sz="288" dirty="0"/>
          </a:p>
        </p:txBody>
      </p:sp>
      <p:sp>
        <p:nvSpPr>
          <p:cNvPr id="67" name="Text 29"/>
          <p:cNvSpPr/>
          <p:nvPr/>
        </p:nvSpPr>
        <p:spPr>
          <a:xfrm>
            <a:off x="279105" y="3797817"/>
            <a:ext cx="63131" cy="531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77" dirty="0">
                <a:solidFill>
                  <a:srgbClr val="C7D0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04</a:t>
            </a:r>
            <a:endParaRPr lang="en-US" sz="377" dirty="0"/>
          </a:p>
        </p:txBody>
      </p:sp>
      <p:sp>
        <p:nvSpPr>
          <p:cNvPr id="68" name="Text 30"/>
          <p:cNvSpPr/>
          <p:nvPr/>
        </p:nvSpPr>
        <p:spPr>
          <a:xfrm>
            <a:off x="1777631" y="3718073"/>
            <a:ext cx="202683" cy="4984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314" b="1" dirty="0">
                <a:solidFill>
                  <a:srgbClr val="C5CED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#ERICTSD</a:t>
            </a:r>
            <a:endParaRPr lang="en-US" sz="314" dirty="0"/>
          </a:p>
        </p:txBody>
      </p:sp>
      <p:sp>
        <p:nvSpPr>
          <p:cNvPr id="69" name="Text 31"/>
          <p:cNvSpPr/>
          <p:nvPr/>
        </p:nvSpPr>
        <p:spPr>
          <a:xfrm>
            <a:off x="1511817" y="3718073"/>
            <a:ext cx="139552" cy="4651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283" dirty="0">
                <a:solidFill>
                  <a:srgbClr val="CAD1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EGECN:</a:t>
            </a:r>
            <a:endParaRPr lang="en-US" sz="283" dirty="0"/>
          </a:p>
        </p:txBody>
      </p:sp>
      <p:sp>
        <p:nvSpPr>
          <p:cNvPr id="70" name="Text 32"/>
          <p:cNvSpPr/>
          <p:nvPr/>
        </p:nvSpPr>
        <p:spPr>
          <a:xfrm>
            <a:off x="5209953" y="3548616"/>
            <a:ext cx="451884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56" b="1" dirty="0">
                <a:solidFill>
                  <a:srgbClr val="5F61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Approval</a:t>
            </a:r>
            <a:endParaRPr lang="en-US" sz="856" dirty="0"/>
          </a:p>
        </p:txBody>
      </p:sp>
      <p:sp>
        <p:nvSpPr>
          <p:cNvPr id="71" name="Text 33"/>
          <p:cNvSpPr/>
          <p:nvPr/>
        </p:nvSpPr>
        <p:spPr>
          <a:xfrm>
            <a:off x="1777631" y="3658265"/>
            <a:ext cx="245878" cy="5648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290" b="1" dirty="0">
                <a:solidFill>
                  <a:srgbClr val="C7D0D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M5AICJSO2S</a:t>
            </a:r>
            <a:endParaRPr lang="en-US" sz="290" dirty="0"/>
          </a:p>
        </p:txBody>
      </p:sp>
      <p:sp>
        <p:nvSpPr>
          <p:cNvPr id="72" name="Text 34"/>
          <p:cNvSpPr/>
          <p:nvPr/>
        </p:nvSpPr>
        <p:spPr>
          <a:xfrm>
            <a:off x="1508494" y="3661587"/>
            <a:ext cx="142875" cy="4984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332" dirty="0">
                <a:solidFill>
                  <a:srgbClr val="C8D0D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I0M04:</a:t>
            </a:r>
            <a:endParaRPr lang="en-US" sz="332" dirty="0"/>
          </a:p>
        </p:txBody>
      </p:sp>
      <p:sp>
        <p:nvSpPr>
          <p:cNvPr id="73" name="Text 35"/>
          <p:cNvSpPr/>
          <p:nvPr/>
        </p:nvSpPr>
        <p:spPr>
          <a:xfrm>
            <a:off x="279105" y="3711427"/>
            <a:ext cx="63131" cy="5648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71" dirty="0">
                <a:solidFill>
                  <a:srgbClr val="C9D2D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01</a:t>
            </a:r>
            <a:endParaRPr lang="en-US" sz="471" dirty="0"/>
          </a:p>
        </p:txBody>
      </p:sp>
      <p:sp>
        <p:nvSpPr>
          <p:cNvPr id="74" name="Text 36"/>
          <p:cNvSpPr/>
          <p:nvPr/>
        </p:nvSpPr>
        <p:spPr>
          <a:xfrm>
            <a:off x="282427" y="3618392"/>
            <a:ext cx="56485" cy="531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45" dirty="0">
                <a:solidFill>
                  <a:srgbClr val="C9D1D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</a:t>
            </a:r>
            <a:endParaRPr lang="en-US" sz="345" dirty="0"/>
          </a:p>
        </p:txBody>
      </p:sp>
      <p:sp>
        <p:nvSpPr>
          <p:cNvPr id="75" name="Text 37"/>
          <p:cNvSpPr/>
          <p:nvPr/>
        </p:nvSpPr>
        <p:spPr>
          <a:xfrm>
            <a:off x="282427" y="3548616"/>
            <a:ext cx="59808" cy="4984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53" b="1" dirty="0">
                <a:solidFill>
                  <a:srgbClr val="C5CED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U7</a:t>
            </a:r>
            <a:endParaRPr lang="en-US" sz="353" dirty="0"/>
          </a:p>
        </p:txBody>
      </p:sp>
      <p:sp>
        <p:nvSpPr>
          <p:cNvPr id="76" name="Text 38"/>
          <p:cNvSpPr/>
          <p:nvPr/>
        </p:nvSpPr>
        <p:spPr>
          <a:xfrm>
            <a:off x="1020061" y="2791047"/>
            <a:ext cx="272459" cy="11961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64676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</a:t>
            </a:r>
            <a:endParaRPr lang="en-US" sz="900" dirty="0"/>
          </a:p>
        </p:txBody>
      </p:sp>
      <p:sp>
        <p:nvSpPr>
          <p:cNvPr id="77" name="Text 39"/>
          <p:cNvSpPr/>
          <p:nvPr/>
        </p:nvSpPr>
        <p:spPr>
          <a:xfrm>
            <a:off x="986834" y="2644849"/>
            <a:ext cx="325622" cy="13290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876" b="1" dirty="0">
                <a:solidFill>
                  <a:srgbClr val="63676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</a:t>
            </a:r>
            <a:endParaRPr lang="en-US" sz="876" dirty="0"/>
          </a:p>
        </p:txBody>
      </p:sp>
      <p:sp>
        <p:nvSpPr>
          <p:cNvPr id="78" name="Text 40"/>
          <p:cNvSpPr/>
          <p:nvPr/>
        </p:nvSpPr>
        <p:spPr>
          <a:xfrm>
            <a:off x="3960628" y="1933797"/>
            <a:ext cx="804087" cy="13623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699" b="1" dirty="0">
                <a:solidFill>
                  <a:srgbClr val="7E808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Confidence &gt; 90%</a:t>
            </a:r>
            <a:endParaRPr lang="en-US" sz="699" dirty="0"/>
          </a:p>
        </p:txBody>
      </p:sp>
      <p:sp>
        <p:nvSpPr>
          <p:cNvPr id="79" name="Text 41"/>
          <p:cNvSpPr/>
          <p:nvPr/>
        </p:nvSpPr>
        <p:spPr>
          <a:xfrm>
            <a:off x="1830794" y="1860698"/>
            <a:ext cx="79744" cy="4984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332" b="1" dirty="0">
                <a:solidFill>
                  <a:srgbClr val="D1D7E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10G</a:t>
            </a:r>
            <a:endParaRPr lang="en-US" sz="332" dirty="0"/>
          </a:p>
        </p:txBody>
      </p:sp>
      <p:sp>
        <p:nvSpPr>
          <p:cNvPr id="80" name="Text 42"/>
          <p:cNvSpPr/>
          <p:nvPr/>
        </p:nvSpPr>
        <p:spPr>
          <a:xfrm>
            <a:off x="1830794" y="1751049"/>
            <a:ext cx="79744" cy="4984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290" b="1" dirty="0">
                <a:solidFill>
                  <a:srgbClr val="C9D0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10%</a:t>
            </a:r>
            <a:endParaRPr lang="en-US" sz="290" dirty="0"/>
          </a:p>
        </p:txBody>
      </p:sp>
      <p:sp>
        <p:nvSpPr>
          <p:cNvPr id="81" name="Text 43"/>
          <p:cNvSpPr/>
          <p:nvPr/>
        </p:nvSpPr>
        <p:spPr>
          <a:xfrm>
            <a:off x="1442041" y="1747727"/>
            <a:ext cx="282427" cy="17277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272" dirty="0">
                <a:solidFill>
                  <a:srgbClr val="CBD3D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TONRESO ROCEISI DGIESTSSTSNG</a:t>
            </a:r>
            <a:endParaRPr lang="en-US" sz="272" dirty="0"/>
          </a:p>
        </p:txBody>
      </p:sp>
      <p:sp>
        <p:nvSpPr>
          <p:cNvPr id="82" name="Text 44"/>
          <p:cNvSpPr/>
          <p:nvPr/>
        </p:nvSpPr>
        <p:spPr>
          <a:xfrm>
            <a:off x="1438718" y="1631433"/>
            <a:ext cx="634631" cy="8971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654" dirty="0">
                <a:solidFill>
                  <a:srgbClr val="8C909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JetBrains Mono</a:t>
            </a:r>
            <a:endParaRPr lang="en-US" sz="654" dirty="0"/>
          </a:p>
        </p:txBody>
      </p:sp>
      <p:sp>
        <p:nvSpPr>
          <p:cNvPr id="83" name="Text 45"/>
          <p:cNvSpPr/>
          <p:nvPr/>
        </p:nvSpPr>
        <p:spPr>
          <a:xfrm>
            <a:off x="6442666" y="1265939"/>
            <a:ext cx="149520" cy="15284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214" b="1" dirty="0">
                <a:solidFill>
                  <a:srgbClr val="777A8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</a:t>
            </a:r>
            <a:endParaRPr lang="en-US" sz="1214" dirty="0"/>
          </a:p>
        </p:txBody>
      </p:sp>
      <p:sp>
        <p:nvSpPr>
          <p:cNvPr id="84" name="Text 46"/>
          <p:cNvSpPr/>
          <p:nvPr/>
        </p:nvSpPr>
        <p:spPr>
          <a:xfrm>
            <a:off x="6183497" y="883831"/>
            <a:ext cx="132907" cy="6977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416" dirty="0">
                <a:solidFill>
                  <a:srgbClr val="C7D1D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1300</a:t>
            </a:r>
            <a:endParaRPr lang="en-US" sz="416" dirty="0"/>
          </a:p>
        </p:txBody>
      </p:sp>
      <p:sp>
        <p:nvSpPr>
          <p:cNvPr id="85" name="Text 47"/>
          <p:cNvSpPr/>
          <p:nvPr/>
        </p:nvSpPr>
        <p:spPr>
          <a:xfrm>
            <a:off x="3538648" y="946962"/>
            <a:ext cx="159488" cy="6977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484" dirty="0">
                <a:solidFill>
                  <a:srgbClr val="D0D8E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5.00</a:t>
            </a:r>
            <a:endParaRPr lang="en-US" sz="484" dirty="0"/>
          </a:p>
        </p:txBody>
      </p:sp>
      <p:sp>
        <p:nvSpPr>
          <p:cNvPr id="86" name="Text 48"/>
          <p:cNvSpPr/>
          <p:nvPr/>
        </p:nvSpPr>
        <p:spPr>
          <a:xfrm>
            <a:off x="541596" y="943640"/>
            <a:ext cx="352203" cy="6977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484" b="1" dirty="0">
                <a:solidFill>
                  <a:srgbClr val="CED7E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a50=00881</a:t>
            </a:r>
            <a:endParaRPr lang="en-US" sz="484" dirty="0"/>
          </a:p>
        </p:txBody>
      </p:sp>
      <p:sp>
        <p:nvSpPr>
          <p:cNvPr id="87" name="Text 49"/>
          <p:cNvSpPr/>
          <p:nvPr/>
        </p:nvSpPr>
        <p:spPr>
          <a:xfrm>
            <a:off x="378785" y="292395"/>
            <a:ext cx="8426302" cy="40204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2802" b="1" dirty="0">
                <a:solidFill>
                  <a:srgbClr val="2A517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Best Practice #6: Safety &amp; The Human-in-the-Loop</a:t>
            </a:r>
            <a:endParaRPr lang="en-US" sz="2802" dirty="0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ED0EE12-0D3D-8031-428F-6DC2B589C8C9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3A2E4E6-5E80-B14C-D69D-8B850E028324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91" name="Picture 90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62879DB1-0092-2AAC-D80F-2CBD3F084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023" y="4811233"/>
            <a:ext cx="132907" cy="12626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849" y="4110148"/>
            <a:ext cx="179424" cy="5648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148" y="3621715"/>
            <a:ext cx="126262" cy="3987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904" y="3362547"/>
            <a:ext cx="269137" cy="79744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276" y="3339288"/>
            <a:ext cx="524983" cy="126262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657" y="2937244"/>
            <a:ext cx="2561782" cy="78082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020" y="3651619"/>
            <a:ext cx="103003" cy="106326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9134" y="3445613"/>
            <a:ext cx="1152968" cy="63131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0500" y="2644849"/>
            <a:ext cx="1146323" cy="59808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1544" y="1867343"/>
            <a:ext cx="83067" cy="79744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2122" y="1850730"/>
            <a:ext cx="1176227" cy="9968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92506" y="1860698"/>
            <a:ext cx="79744" cy="83067"/>
          </a:xfrm>
          <a:prstGeom prst="rect">
            <a:avLst/>
          </a:prstGeom>
        </p:spPr>
      </p:pic>
      <p:sp>
        <p:nvSpPr>
          <p:cNvPr id="20" name="Text 1"/>
          <p:cNvSpPr/>
          <p:nvPr/>
        </p:nvSpPr>
        <p:spPr>
          <a:xfrm>
            <a:off x="2966317" y="4187400"/>
            <a:ext cx="3211365" cy="67616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accent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 small. Validate. Scale.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21" name="Text 2"/>
          <p:cNvSpPr/>
          <p:nvPr/>
        </p:nvSpPr>
        <p:spPr>
          <a:xfrm>
            <a:off x="1099805" y="4133407"/>
            <a:ext cx="2163061" cy="19271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endParaRPr lang="en-US" sz="136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9AADDE-BB47-7960-7102-147C4CF95D00}"/>
              </a:ext>
            </a:extLst>
          </p:cNvPr>
          <p:cNvGrpSpPr/>
          <p:nvPr/>
        </p:nvGrpSpPr>
        <p:grpSpPr>
          <a:xfrm>
            <a:off x="1099805" y="2707980"/>
            <a:ext cx="1880634" cy="1662621"/>
            <a:chOff x="1099805" y="2707980"/>
            <a:chExt cx="1880634" cy="1662621"/>
          </a:xfrm>
        </p:grpSpPr>
        <p:sp>
          <p:nvSpPr>
            <p:cNvPr id="24" name="Text 5"/>
            <p:cNvSpPr/>
            <p:nvPr/>
          </p:nvSpPr>
          <p:spPr>
            <a:xfrm>
              <a:off x="1099805" y="3663625"/>
              <a:ext cx="1880634" cy="70697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en-US" sz="1350" b="1" dirty="0">
                  <a:solidFill>
                    <a:srgbClr val="484A51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Single Agent</a:t>
              </a:r>
            </a:p>
            <a:p>
              <a:r>
                <a:rPr lang="en-US" sz="1350" b="1" dirty="0">
                  <a:solidFill>
                    <a:srgbClr val="515359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Human-in-the-Loop</a:t>
              </a:r>
            </a:p>
            <a:p>
              <a:r>
                <a:rPr lang="en-US" sz="1350" b="1" dirty="0">
                  <a:solidFill>
                    <a:srgbClr val="55575D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Focus: Lexical Correctness</a:t>
              </a:r>
              <a:endParaRPr lang="en-US" sz="1350" dirty="0"/>
            </a:p>
          </p:txBody>
        </p:sp>
        <p:sp>
          <p:nvSpPr>
            <p:cNvPr id="25" name="Text 6"/>
            <p:cNvSpPr/>
            <p:nvPr/>
          </p:nvSpPr>
          <p:spPr>
            <a:xfrm>
              <a:off x="1342360" y="2707980"/>
              <a:ext cx="1322424" cy="22594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fontScale="92500" lnSpcReduction="10000"/>
            </a:bodyPr>
            <a:lstStyle/>
            <a:p>
              <a:pPr marL="0" indent="0" algn="ctr">
                <a:buNone/>
              </a:pPr>
              <a:r>
                <a:rPr lang="en-US" sz="1758" b="1" dirty="0">
                  <a:solidFill>
                    <a:srgbClr val="34537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PROTOTYPE</a:t>
              </a:r>
              <a:endParaRPr lang="en-US" sz="1758" dirty="0"/>
            </a:p>
          </p:txBody>
        </p:sp>
      </p:grpSp>
      <p:sp>
        <p:nvSpPr>
          <p:cNvPr id="26" name="Text 7"/>
          <p:cNvSpPr/>
          <p:nvPr/>
        </p:nvSpPr>
        <p:spPr>
          <a:xfrm>
            <a:off x="6469247" y="2568427"/>
            <a:ext cx="1996927" cy="41533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endParaRPr lang="en-US" sz="1321" dirty="0"/>
          </a:p>
        </p:txBody>
      </p:sp>
      <p:sp>
        <p:nvSpPr>
          <p:cNvPr id="27" name="Text 8"/>
          <p:cNvSpPr/>
          <p:nvPr/>
        </p:nvSpPr>
        <p:spPr>
          <a:xfrm>
            <a:off x="6469247" y="2375712"/>
            <a:ext cx="2040122" cy="18607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endParaRPr lang="en-US" sz="1319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1CD3A77-48BE-8143-4F89-41E0246E3053}"/>
              </a:ext>
            </a:extLst>
          </p:cNvPr>
          <p:cNvGrpSpPr/>
          <p:nvPr/>
        </p:nvGrpSpPr>
        <p:grpSpPr>
          <a:xfrm>
            <a:off x="3600118" y="1927151"/>
            <a:ext cx="2781078" cy="1702406"/>
            <a:chOff x="3600118" y="1927151"/>
            <a:chExt cx="2781078" cy="1702406"/>
          </a:xfrm>
        </p:grpSpPr>
        <p:sp>
          <p:nvSpPr>
            <p:cNvPr id="23" name="Text 4"/>
            <p:cNvSpPr/>
            <p:nvPr/>
          </p:nvSpPr>
          <p:spPr>
            <a:xfrm>
              <a:off x="3600118" y="2778952"/>
              <a:ext cx="2781078" cy="8506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350" b="1" dirty="0">
                  <a:solidFill>
                    <a:srgbClr val="41464F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Add Tools &amp; RAG </a:t>
              </a:r>
            </a:p>
            <a:p>
              <a:pPr marL="0" indent="0" algn="l">
                <a:buNone/>
              </a:pPr>
              <a:r>
                <a:rPr lang="en-US" sz="1350" b="1" dirty="0">
                  <a:solidFill>
                    <a:srgbClr val="41464F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Limited User Group </a:t>
              </a:r>
            </a:p>
            <a:p>
              <a:pPr marL="0" indent="0" algn="l">
                <a:buNone/>
              </a:pPr>
              <a:r>
                <a:rPr lang="en-US" sz="1350" b="1" dirty="0">
                  <a:solidFill>
                    <a:srgbClr val="41464F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Focus: Semantic Correctness &amp;</a:t>
              </a:r>
              <a:r>
                <a:rPr lang="en-US" sz="1350" dirty="0"/>
                <a:t> </a:t>
              </a:r>
              <a:r>
                <a:rPr lang="en-US" sz="1350" b="1" dirty="0">
                  <a:solidFill>
                    <a:srgbClr val="41464F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Grounding</a:t>
              </a:r>
              <a:endParaRPr lang="en-US" sz="1350" dirty="0"/>
            </a:p>
          </p:txBody>
        </p:sp>
        <p:sp>
          <p:nvSpPr>
            <p:cNvPr id="29" name="Text 10"/>
            <p:cNvSpPr/>
            <p:nvPr/>
          </p:nvSpPr>
          <p:spPr>
            <a:xfrm>
              <a:off x="4269637" y="1927151"/>
              <a:ext cx="631308" cy="2226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fontScale="92500" lnSpcReduction="10000"/>
            </a:bodyPr>
            <a:lstStyle/>
            <a:p>
              <a:pPr marL="0" indent="0" algn="l">
                <a:buNone/>
              </a:pPr>
              <a:r>
                <a:rPr lang="en-US" sz="1779" b="1" dirty="0">
                  <a:solidFill>
                    <a:srgbClr val="315070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PILOT</a:t>
              </a:r>
              <a:endParaRPr lang="en-US" sz="1779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9A1CEF-D84A-5539-0433-6F736CBB7324}"/>
              </a:ext>
            </a:extLst>
          </p:cNvPr>
          <p:cNvGrpSpPr/>
          <p:nvPr/>
        </p:nvGrpSpPr>
        <p:grpSpPr>
          <a:xfrm>
            <a:off x="6142797" y="1179549"/>
            <a:ext cx="2682226" cy="1938047"/>
            <a:chOff x="6142797" y="1179549"/>
            <a:chExt cx="2682226" cy="1938047"/>
          </a:xfrm>
        </p:grpSpPr>
        <p:sp>
          <p:nvSpPr>
            <p:cNvPr id="28" name="Text 9"/>
            <p:cNvSpPr/>
            <p:nvPr/>
          </p:nvSpPr>
          <p:spPr>
            <a:xfrm>
              <a:off x="6142797" y="2107505"/>
              <a:ext cx="2682226" cy="101009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371" b="1" dirty="0">
                  <a:solidFill>
                    <a:srgbClr val="554944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Multi-Agent Systems</a:t>
              </a:r>
            </a:p>
            <a:p>
              <a:r>
                <a:rPr lang="en-US" sz="1400" b="1" dirty="0">
                  <a:solidFill>
                    <a:srgbClr val="514B49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Autonomous Orchestration</a:t>
              </a:r>
            </a:p>
            <a:p>
              <a:r>
                <a:rPr lang="en-US" sz="1400" b="1" dirty="0">
                  <a:solidFill>
                    <a:srgbClr val="575553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Focus: Cost Optimization &amp;</a:t>
              </a:r>
              <a:r>
                <a:rPr lang="en-US" sz="1400" dirty="0"/>
                <a:t> </a:t>
              </a:r>
              <a:r>
                <a:rPr lang="en-US" sz="1400" b="1" dirty="0">
                  <a:solidFill>
                    <a:srgbClr val="575553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Latency</a:t>
              </a:r>
              <a:endParaRPr lang="en-US" sz="1400" dirty="0"/>
            </a:p>
            <a:p>
              <a:endParaRPr lang="en-US" sz="1400" dirty="0"/>
            </a:p>
            <a:p>
              <a:pPr marL="0" indent="0" algn="l">
                <a:buNone/>
              </a:pPr>
              <a:endParaRPr lang="en-US" sz="1371" dirty="0"/>
            </a:p>
          </p:txBody>
        </p:sp>
        <p:sp>
          <p:nvSpPr>
            <p:cNvPr id="30" name="Text 11"/>
            <p:cNvSpPr/>
            <p:nvPr/>
          </p:nvSpPr>
          <p:spPr>
            <a:xfrm>
              <a:off x="6346308" y="1179549"/>
              <a:ext cx="1458654" cy="2226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fontScale="92500" lnSpcReduction="10000"/>
            </a:bodyPr>
            <a:lstStyle/>
            <a:p>
              <a:pPr marL="0" indent="0" algn="ctr">
                <a:buNone/>
              </a:pPr>
              <a:r>
                <a:rPr lang="en-US" sz="1703" b="1" dirty="0">
                  <a:solidFill>
                    <a:srgbClr val="E25D3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PRODUCTION</a:t>
              </a:r>
              <a:endParaRPr lang="en-US" sz="1703" dirty="0"/>
            </a:p>
          </p:txBody>
        </p:sp>
      </p:grpSp>
      <p:sp>
        <p:nvSpPr>
          <p:cNvPr id="31" name="Text 12"/>
          <p:cNvSpPr/>
          <p:nvPr/>
        </p:nvSpPr>
        <p:spPr>
          <a:xfrm>
            <a:off x="1721145" y="362172"/>
            <a:ext cx="5734936" cy="45852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3252" b="1" dirty="0">
                <a:solidFill>
                  <a:srgbClr val="254A6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Implementation Roadmap</a:t>
            </a:r>
            <a:endParaRPr lang="en-US" sz="3252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C9D806-B9D2-44A0-8E20-06025FC27B1D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843A6E0-A133-C70A-C77E-94EF1E8CA54F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34" name="Picture 33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5D286F1A-C117-71D1-3BDE-68F73670D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03628"/>
          </a:xfrm>
          <a:prstGeom prst="rect">
            <a:avLst/>
          </a:prstGeom>
          <a:solidFill>
            <a:srgbClr val="F0F1F4"/>
          </a:solidFill>
          <a:ln/>
        </p:spPr>
        <p:txBody>
          <a:bodyPr/>
          <a:lstStyle/>
          <a:p>
            <a:endParaRPr lang="en-CH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721"/>
            <a:ext cx="9144000" cy="5103628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218" y="0"/>
            <a:ext cx="2561782" cy="2206256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061" y="1083192"/>
            <a:ext cx="56485" cy="6645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384" y="551564"/>
            <a:ext cx="53163" cy="73099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88" y="1043320"/>
            <a:ext cx="5645224" cy="3276157"/>
          </a:xfrm>
          <a:prstGeom prst="rect">
            <a:avLst/>
          </a:prstGeom>
        </p:spPr>
      </p:pic>
      <p:pic>
        <p:nvPicPr>
          <p:cNvPr id="13" name="Image 1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28" y="2734561"/>
            <a:ext cx="59808" cy="139552"/>
          </a:xfrm>
          <a:prstGeom prst="rect">
            <a:avLst/>
          </a:prstGeom>
        </p:spPr>
      </p:pic>
      <p:sp>
        <p:nvSpPr>
          <p:cNvPr id="17" name="Text 4"/>
          <p:cNvSpPr/>
          <p:nvPr/>
        </p:nvSpPr>
        <p:spPr>
          <a:xfrm>
            <a:off x="259169" y="4684971"/>
            <a:ext cx="4409189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350" b="1" dirty="0">
                <a:solidFill>
                  <a:schemeClr val="accent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"The brands that act now will lead the next era." </a:t>
            </a:r>
            <a:r>
              <a:rPr lang="en-US" sz="1350" b="1" dirty="0">
                <a:latin typeface="Inter" pitchFamily="34" charset="0"/>
                <a:ea typeface="Inter" pitchFamily="34" charset="-122"/>
                <a:cs typeface="Inter" pitchFamily="34" charset="-120"/>
              </a:rPr>
              <a:t>- Gartner</a:t>
            </a:r>
            <a:endParaRPr lang="en-US" sz="135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C8D7F16-0986-E02B-DAE9-7FB388E62AED}"/>
              </a:ext>
            </a:extLst>
          </p:cNvPr>
          <p:cNvGrpSpPr/>
          <p:nvPr/>
        </p:nvGrpSpPr>
        <p:grpSpPr>
          <a:xfrm>
            <a:off x="7085315" y="3550609"/>
            <a:ext cx="1476353" cy="612000"/>
            <a:chOff x="7085315" y="3550609"/>
            <a:chExt cx="1476353" cy="612000"/>
          </a:xfrm>
        </p:grpSpPr>
        <p:pic>
          <p:nvPicPr>
            <p:cNvPr id="5" name="Image 2" descr="preencoded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85315" y="3794494"/>
              <a:ext cx="189392" cy="189392"/>
            </a:xfrm>
            <a:prstGeom prst="rect">
              <a:avLst/>
            </a:prstGeom>
          </p:spPr>
        </p:pic>
        <p:sp>
          <p:nvSpPr>
            <p:cNvPr id="19" name="Text 6"/>
            <p:cNvSpPr/>
            <p:nvPr/>
          </p:nvSpPr>
          <p:spPr>
            <a:xfrm>
              <a:off x="7326497" y="3550609"/>
              <a:ext cx="368817" cy="61200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Autofit/>
            </a:bodyPr>
            <a:lstStyle/>
            <a:p>
              <a:pPr marL="0" indent="0" algn="l">
                <a:buNone/>
              </a:pPr>
              <a:r>
                <a:rPr lang="en-US" sz="3790" b="1" dirty="0">
                  <a:solidFill>
                    <a:schemeClr val="accent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3.</a:t>
              </a:r>
              <a:endParaRPr lang="en-US" sz="3790" dirty="0">
                <a:solidFill>
                  <a:schemeClr val="accent2"/>
                </a:solidFill>
              </a:endParaRPr>
            </a:p>
          </p:txBody>
        </p:sp>
        <p:sp>
          <p:nvSpPr>
            <p:cNvPr id="21" name="Text 8"/>
            <p:cNvSpPr/>
            <p:nvPr/>
          </p:nvSpPr>
          <p:spPr>
            <a:xfrm>
              <a:off x="7730999" y="3607450"/>
              <a:ext cx="830669" cy="46800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500" b="1" dirty="0">
                  <a:solidFill>
                    <a:srgbClr val="49494A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Build the</a:t>
              </a:r>
            </a:p>
            <a:p>
              <a:pPr marL="0" indent="0" algn="l">
                <a:buNone/>
              </a:pPr>
              <a:r>
                <a:rPr lang="en-US" sz="1500" b="1" dirty="0">
                  <a:solidFill>
                    <a:schemeClr val="accent2"/>
                  </a:solidFill>
                  <a:latin typeface="Inter" pitchFamily="34" charset="0"/>
                  <a:ea typeface="Inter" pitchFamily="34" charset="-122"/>
                </a:rPr>
                <a:t>agent</a:t>
              </a:r>
              <a:endParaRPr lang="en-US" sz="15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3" name="Text 10"/>
          <p:cNvSpPr/>
          <p:nvPr/>
        </p:nvSpPr>
        <p:spPr>
          <a:xfrm>
            <a:off x="8409689" y="2063381"/>
            <a:ext cx="126262" cy="6313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421" dirty="0">
                <a:solidFill>
                  <a:srgbClr val="D4D9E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1002</a:t>
            </a:r>
            <a:endParaRPr lang="en-US" sz="421" dirty="0"/>
          </a:p>
        </p:txBody>
      </p:sp>
      <p:sp>
        <p:nvSpPr>
          <p:cNvPr id="24" name="Text 11"/>
          <p:cNvSpPr/>
          <p:nvPr/>
        </p:nvSpPr>
        <p:spPr>
          <a:xfrm>
            <a:off x="8735311" y="1940442"/>
            <a:ext cx="63131" cy="5980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16" dirty="0">
                <a:solidFill>
                  <a:srgbClr val="C9D0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</a:t>
            </a:r>
            <a:endParaRPr lang="en-US" sz="416" dirty="0"/>
          </a:p>
        </p:txBody>
      </p:sp>
      <p:sp>
        <p:nvSpPr>
          <p:cNvPr id="25" name="Text 12"/>
          <p:cNvSpPr/>
          <p:nvPr/>
        </p:nvSpPr>
        <p:spPr>
          <a:xfrm>
            <a:off x="8575823" y="1940442"/>
            <a:ext cx="63131" cy="5980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53" dirty="0">
                <a:solidFill>
                  <a:srgbClr val="C9D1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</a:t>
            </a:r>
            <a:endParaRPr lang="en-US" sz="453" dirty="0"/>
          </a:p>
        </p:txBody>
      </p:sp>
      <p:sp>
        <p:nvSpPr>
          <p:cNvPr id="26" name="Text 13"/>
          <p:cNvSpPr/>
          <p:nvPr/>
        </p:nvSpPr>
        <p:spPr>
          <a:xfrm>
            <a:off x="8283427" y="1940442"/>
            <a:ext cx="63131" cy="5980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53" b="1" dirty="0">
                <a:solidFill>
                  <a:srgbClr val="CCD3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1B</a:t>
            </a:r>
            <a:endParaRPr lang="en-US" sz="453" dirty="0"/>
          </a:p>
        </p:txBody>
      </p:sp>
      <p:sp>
        <p:nvSpPr>
          <p:cNvPr id="27" name="Text 14"/>
          <p:cNvSpPr/>
          <p:nvPr/>
        </p:nvSpPr>
        <p:spPr>
          <a:xfrm>
            <a:off x="7951160" y="1937119"/>
            <a:ext cx="69776" cy="6645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424" b="1" dirty="0">
                <a:solidFill>
                  <a:srgbClr val="CED4D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</a:t>
            </a:r>
            <a:endParaRPr lang="en-US" sz="424" dirty="0"/>
          </a:p>
        </p:txBody>
      </p:sp>
      <p:sp>
        <p:nvSpPr>
          <p:cNvPr id="28" name="Text 15"/>
          <p:cNvSpPr/>
          <p:nvPr/>
        </p:nvSpPr>
        <p:spPr>
          <a:xfrm rot="-16200000">
            <a:off x="6605477" y="528305"/>
            <a:ext cx="59808" cy="10964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426" dirty="0">
                <a:solidFill>
                  <a:srgbClr val="CDD1D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006</a:t>
            </a:r>
            <a:endParaRPr lang="en-US" sz="426" dirty="0"/>
          </a:p>
        </p:txBody>
      </p:sp>
      <p:sp>
        <p:nvSpPr>
          <p:cNvPr id="29" name="Text 16"/>
          <p:cNvSpPr/>
          <p:nvPr/>
        </p:nvSpPr>
        <p:spPr>
          <a:xfrm>
            <a:off x="6738384" y="93035"/>
            <a:ext cx="53163" cy="6977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23" dirty="0">
                <a:solidFill>
                  <a:srgbClr val="CFD5D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</a:t>
            </a:r>
            <a:endParaRPr lang="en-US" sz="523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BAF88-B0FB-8F93-A49A-AA9ACE4DDCC2}"/>
              </a:ext>
            </a:extLst>
          </p:cNvPr>
          <p:cNvGrpSpPr/>
          <p:nvPr/>
        </p:nvGrpSpPr>
        <p:grpSpPr>
          <a:xfrm>
            <a:off x="5271135" y="3550609"/>
            <a:ext cx="1624788" cy="612000"/>
            <a:chOff x="5271135" y="3550609"/>
            <a:chExt cx="1624788" cy="612000"/>
          </a:xfrm>
        </p:grpSpPr>
        <p:pic>
          <p:nvPicPr>
            <p:cNvPr id="10" name="Image 7" descr="preencoded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71135" y="3794494"/>
              <a:ext cx="192715" cy="192715"/>
            </a:xfrm>
            <a:prstGeom prst="rect">
              <a:avLst/>
            </a:prstGeom>
          </p:spPr>
        </p:pic>
        <p:sp>
          <p:nvSpPr>
            <p:cNvPr id="22" name="Text 9"/>
            <p:cNvSpPr/>
            <p:nvPr/>
          </p:nvSpPr>
          <p:spPr>
            <a:xfrm>
              <a:off x="5915734" y="3607450"/>
              <a:ext cx="980189" cy="46800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500" b="1" dirty="0">
                  <a:solidFill>
                    <a:srgbClr val="424344"/>
                  </a:solidFill>
                  <a:latin typeface="Inter" pitchFamily="34" charset="0"/>
                  <a:ea typeface="Inter" pitchFamily="34" charset="-122"/>
                </a:rPr>
                <a:t>Define the</a:t>
              </a:r>
            </a:p>
            <a:p>
              <a:r>
                <a:rPr lang="en-US" sz="1500" b="1" dirty="0">
                  <a:solidFill>
                    <a:schemeClr val="accent2"/>
                  </a:solidFill>
                  <a:latin typeface="Inter" pitchFamily="34" charset="0"/>
                  <a:ea typeface="Inter" pitchFamily="34" charset="-122"/>
                </a:rPr>
                <a:t>tools</a:t>
              </a:r>
            </a:p>
          </p:txBody>
        </p:sp>
        <p:sp>
          <p:nvSpPr>
            <p:cNvPr id="30" name="Text 17"/>
            <p:cNvSpPr/>
            <p:nvPr/>
          </p:nvSpPr>
          <p:spPr>
            <a:xfrm>
              <a:off x="5512317" y="3550609"/>
              <a:ext cx="375462" cy="61200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Autofit/>
            </a:bodyPr>
            <a:lstStyle/>
            <a:p>
              <a:pPr marL="0" indent="0" algn="l">
                <a:buNone/>
              </a:pPr>
              <a:r>
                <a:rPr lang="en-US" sz="3790" b="1" dirty="0">
                  <a:solidFill>
                    <a:schemeClr val="accent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2.</a:t>
              </a:r>
              <a:endParaRPr lang="en-US" sz="379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4320C10-37FB-7AFF-528A-ABA5EF07BDCA}"/>
              </a:ext>
            </a:extLst>
          </p:cNvPr>
          <p:cNvGrpSpPr/>
          <p:nvPr/>
        </p:nvGrpSpPr>
        <p:grpSpPr>
          <a:xfrm>
            <a:off x="3505643" y="3550609"/>
            <a:ext cx="1583720" cy="612000"/>
            <a:chOff x="3505643" y="3550609"/>
            <a:chExt cx="1583720" cy="612000"/>
          </a:xfrm>
        </p:grpSpPr>
        <p:pic>
          <p:nvPicPr>
            <p:cNvPr id="12" name="Image 9" descr="preencoded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05643" y="3794494"/>
              <a:ext cx="182747" cy="189392"/>
            </a:xfrm>
            <a:prstGeom prst="rect">
              <a:avLst/>
            </a:prstGeom>
          </p:spPr>
        </p:pic>
        <p:sp>
          <p:nvSpPr>
            <p:cNvPr id="32" name="Text 19"/>
            <p:cNvSpPr/>
            <p:nvPr/>
          </p:nvSpPr>
          <p:spPr>
            <a:xfrm>
              <a:off x="4148360" y="3607450"/>
              <a:ext cx="941003" cy="46800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fontScale="92500" lnSpcReduction="10000"/>
            </a:bodyPr>
            <a:lstStyle/>
            <a:p>
              <a:pPr marL="0" indent="0" algn="l">
                <a:lnSpc>
                  <a:spcPct val="110000"/>
                </a:lnSpc>
                <a:buNone/>
              </a:pPr>
              <a:r>
                <a:rPr lang="en-US" sz="1656" b="1" dirty="0">
                  <a:solidFill>
                    <a:srgbClr val="424344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Identify a </a:t>
              </a:r>
            </a:p>
            <a:p>
              <a:pPr marL="0" indent="0" algn="l">
                <a:lnSpc>
                  <a:spcPct val="110000"/>
                </a:lnSpc>
                <a:buNone/>
              </a:pPr>
              <a:r>
                <a:rPr lang="en-US" sz="1656" b="1" dirty="0">
                  <a:solidFill>
                    <a:schemeClr val="accent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workflow</a:t>
              </a:r>
              <a:endParaRPr lang="en-US" sz="1656" dirty="0">
                <a:solidFill>
                  <a:schemeClr val="accent2"/>
                </a:solidFill>
              </a:endParaRPr>
            </a:p>
          </p:txBody>
        </p:sp>
        <p:sp>
          <p:nvSpPr>
            <p:cNvPr id="33" name="Text 20"/>
            <p:cNvSpPr/>
            <p:nvPr/>
          </p:nvSpPr>
          <p:spPr>
            <a:xfrm>
              <a:off x="3755420" y="3550609"/>
              <a:ext cx="435271" cy="61200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3791" b="1" dirty="0">
                  <a:solidFill>
                    <a:srgbClr val="F08157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1.</a:t>
              </a:r>
              <a:endParaRPr lang="en-US" sz="3791" dirty="0"/>
            </a:p>
          </p:txBody>
        </p:sp>
      </p:grpSp>
      <p:sp>
        <p:nvSpPr>
          <p:cNvPr id="34" name="Text 21"/>
          <p:cNvSpPr/>
          <p:nvPr/>
        </p:nvSpPr>
        <p:spPr>
          <a:xfrm rot="-5400000">
            <a:off x="335590" y="3854302"/>
            <a:ext cx="59808" cy="11961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523" dirty="0">
                <a:solidFill>
                  <a:srgbClr val="CCD2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910</a:t>
            </a:r>
            <a:endParaRPr lang="en-US" sz="523" dirty="0"/>
          </a:p>
        </p:txBody>
      </p:sp>
      <p:sp>
        <p:nvSpPr>
          <p:cNvPr id="35" name="Text 22"/>
          <p:cNvSpPr/>
          <p:nvPr/>
        </p:nvSpPr>
        <p:spPr>
          <a:xfrm>
            <a:off x="3857625" y="2352453"/>
            <a:ext cx="4937494" cy="99015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3477" b="1" dirty="0">
                <a:solidFill>
                  <a:srgbClr val="1C1D1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Using Software to</a:t>
            </a:r>
            <a:endParaRPr lang="en-US" sz="3477" dirty="0"/>
          </a:p>
          <a:p>
            <a:pPr marL="0" indent="0" algn="l">
              <a:buNone/>
            </a:pPr>
            <a:r>
              <a:rPr lang="en-US" sz="3477" b="1" dirty="0">
                <a:solidFill>
                  <a:srgbClr val="1C1D1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Managing Outcomes.</a:t>
            </a:r>
            <a:endParaRPr lang="en-US" sz="3477" dirty="0"/>
          </a:p>
        </p:txBody>
      </p:sp>
      <p:sp>
        <p:nvSpPr>
          <p:cNvPr id="36" name="Text 23"/>
          <p:cNvSpPr/>
          <p:nvPr/>
        </p:nvSpPr>
        <p:spPr>
          <a:xfrm rot="-5400000">
            <a:off x="332267" y="2408939"/>
            <a:ext cx="59808" cy="11629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426" dirty="0">
                <a:solidFill>
                  <a:srgbClr val="CAD2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000</a:t>
            </a:r>
            <a:endParaRPr lang="en-US" sz="426" dirty="0"/>
          </a:p>
        </p:txBody>
      </p:sp>
      <p:sp>
        <p:nvSpPr>
          <p:cNvPr id="37" name="Text 24"/>
          <p:cNvSpPr/>
          <p:nvPr/>
        </p:nvSpPr>
        <p:spPr>
          <a:xfrm>
            <a:off x="335590" y="1501849"/>
            <a:ext cx="56485" cy="8639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670" dirty="0">
                <a:solidFill>
                  <a:srgbClr val="CCD2D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</a:t>
            </a:r>
            <a:endParaRPr lang="en-US" sz="670" dirty="0"/>
          </a:p>
        </p:txBody>
      </p:sp>
      <p:sp>
        <p:nvSpPr>
          <p:cNvPr id="38" name="Text 25"/>
          <p:cNvSpPr/>
          <p:nvPr/>
        </p:nvSpPr>
        <p:spPr>
          <a:xfrm>
            <a:off x="1063256" y="1139677"/>
            <a:ext cx="99680" cy="7309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434" dirty="0">
                <a:solidFill>
                  <a:srgbClr val="CED4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750</a:t>
            </a:r>
            <a:endParaRPr lang="en-US" sz="434" dirty="0"/>
          </a:p>
        </p:txBody>
      </p:sp>
      <p:sp>
        <p:nvSpPr>
          <p:cNvPr id="39" name="Text 26"/>
          <p:cNvSpPr/>
          <p:nvPr/>
        </p:nvSpPr>
        <p:spPr>
          <a:xfrm>
            <a:off x="488433" y="352203"/>
            <a:ext cx="4844459" cy="48511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3302" b="1" dirty="0">
                <a:solidFill>
                  <a:srgbClr val="1D1D1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New Agentic Normal</a:t>
            </a:r>
            <a:endParaRPr lang="en-US" sz="3302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9513BA-7387-62F3-4F25-16F8473D42BC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67DE258-BA5A-0F93-C94A-B5C569A8E930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42" name="Picture 41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05473B29-588D-45F5-856E-5DF6F4489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60BD1-63BE-37B2-70E5-6DE9F00BB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BD8B346-1BD0-7B51-E051-D3417A8BDF20}"/>
              </a:ext>
            </a:extLst>
          </p:cNvPr>
          <p:cNvSpPr/>
          <p:nvPr/>
        </p:nvSpPr>
        <p:spPr>
          <a:xfrm>
            <a:off x="0" y="0"/>
            <a:ext cx="9144000" cy="5103628"/>
          </a:xfrm>
          <a:prstGeom prst="rect">
            <a:avLst/>
          </a:prstGeom>
          <a:solidFill>
            <a:srgbClr val="F0F1F4"/>
          </a:solidFill>
          <a:ln/>
        </p:spPr>
        <p:txBody>
          <a:bodyPr/>
          <a:lstStyle/>
          <a:p>
            <a:endParaRPr lang="en-CH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E1C286D0-6DBC-E384-40CD-FF471D243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2" y="182747"/>
            <a:ext cx="9144000" cy="5103628"/>
          </a:xfrm>
          <a:prstGeom prst="rect">
            <a:avLst/>
          </a:prstGeom>
        </p:spPr>
      </p:pic>
      <p:pic>
        <p:nvPicPr>
          <p:cNvPr id="6" name="Image 3" descr="preencoded.png">
            <a:extLst>
              <a:ext uri="{FF2B5EF4-FFF2-40B4-BE49-F238E27FC236}">
                <a16:creationId xmlns:a16="http://schemas.microsoft.com/office/drawing/2014/main" id="{B7426CC3-ACB9-E9C0-4A97-EF1C37F37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218" y="0"/>
            <a:ext cx="2561782" cy="2206256"/>
          </a:xfrm>
          <a:prstGeom prst="rect">
            <a:avLst/>
          </a:prstGeom>
        </p:spPr>
      </p:pic>
      <p:pic>
        <p:nvPicPr>
          <p:cNvPr id="7" name="Image 4" descr="preencoded.png">
            <a:extLst>
              <a:ext uri="{FF2B5EF4-FFF2-40B4-BE49-F238E27FC236}">
                <a16:creationId xmlns:a16="http://schemas.microsoft.com/office/drawing/2014/main" id="{BC90DC30-5D1F-16B0-8DDA-6BC7EFF33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061" y="1083192"/>
            <a:ext cx="56485" cy="66453"/>
          </a:xfrm>
          <a:prstGeom prst="rect">
            <a:avLst/>
          </a:prstGeom>
        </p:spPr>
      </p:pic>
      <p:pic>
        <p:nvPicPr>
          <p:cNvPr id="8" name="Image 5" descr="preencoded.png">
            <a:extLst>
              <a:ext uri="{FF2B5EF4-FFF2-40B4-BE49-F238E27FC236}">
                <a16:creationId xmlns:a16="http://schemas.microsoft.com/office/drawing/2014/main" id="{87ED181B-79A4-EF67-DF56-18B361036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384" y="551564"/>
            <a:ext cx="53163" cy="73099"/>
          </a:xfrm>
          <a:prstGeom prst="rect">
            <a:avLst/>
          </a:prstGeom>
        </p:spPr>
      </p:pic>
      <p:pic>
        <p:nvPicPr>
          <p:cNvPr id="9" name="Image 6" descr="preencoded.png">
            <a:extLst>
              <a:ext uri="{FF2B5EF4-FFF2-40B4-BE49-F238E27FC236}">
                <a16:creationId xmlns:a16="http://schemas.microsoft.com/office/drawing/2014/main" id="{04830C00-51C4-4F11-6CA0-DDBD66955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88" y="1043320"/>
            <a:ext cx="5645224" cy="3276157"/>
          </a:xfrm>
          <a:prstGeom prst="rect">
            <a:avLst/>
          </a:prstGeom>
        </p:spPr>
      </p:pic>
      <p:pic>
        <p:nvPicPr>
          <p:cNvPr id="13" name="Image 10" descr="preencoded.png">
            <a:extLst>
              <a:ext uri="{FF2B5EF4-FFF2-40B4-BE49-F238E27FC236}">
                <a16:creationId xmlns:a16="http://schemas.microsoft.com/office/drawing/2014/main" id="{1D7FEF73-C024-8133-1398-85C6D3B09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28" y="2734561"/>
            <a:ext cx="59808" cy="139552"/>
          </a:xfrm>
          <a:prstGeom prst="rect">
            <a:avLst/>
          </a:prstGeom>
        </p:spPr>
      </p:pic>
      <p:sp>
        <p:nvSpPr>
          <p:cNvPr id="23" name="Text 10">
            <a:extLst>
              <a:ext uri="{FF2B5EF4-FFF2-40B4-BE49-F238E27FC236}">
                <a16:creationId xmlns:a16="http://schemas.microsoft.com/office/drawing/2014/main" id="{C5C9DFF9-A473-F244-4989-6D2D06B9B4E8}"/>
              </a:ext>
            </a:extLst>
          </p:cNvPr>
          <p:cNvSpPr/>
          <p:nvPr/>
        </p:nvSpPr>
        <p:spPr>
          <a:xfrm>
            <a:off x="8409689" y="2063381"/>
            <a:ext cx="126262" cy="6313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421" dirty="0">
                <a:solidFill>
                  <a:srgbClr val="D4D9E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1002</a:t>
            </a:r>
            <a:endParaRPr lang="en-US" sz="421" dirty="0"/>
          </a:p>
        </p:txBody>
      </p:sp>
      <p:sp>
        <p:nvSpPr>
          <p:cNvPr id="24" name="Text 11">
            <a:extLst>
              <a:ext uri="{FF2B5EF4-FFF2-40B4-BE49-F238E27FC236}">
                <a16:creationId xmlns:a16="http://schemas.microsoft.com/office/drawing/2014/main" id="{543F94E2-0873-10F4-D379-DB8E95264B49}"/>
              </a:ext>
            </a:extLst>
          </p:cNvPr>
          <p:cNvSpPr/>
          <p:nvPr/>
        </p:nvSpPr>
        <p:spPr>
          <a:xfrm>
            <a:off x="8735311" y="1940442"/>
            <a:ext cx="63131" cy="5980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16" dirty="0">
                <a:solidFill>
                  <a:srgbClr val="C9D0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</a:t>
            </a:r>
            <a:endParaRPr lang="en-US" sz="416" dirty="0"/>
          </a:p>
        </p:txBody>
      </p:sp>
      <p:sp>
        <p:nvSpPr>
          <p:cNvPr id="25" name="Text 12">
            <a:extLst>
              <a:ext uri="{FF2B5EF4-FFF2-40B4-BE49-F238E27FC236}">
                <a16:creationId xmlns:a16="http://schemas.microsoft.com/office/drawing/2014/main" id="{A99AE533-1899-69DA-1ACA-C6DD9082CF98}"/>
              </a:ext>
            </a:extLst>
          </p:cNvPr>
          <p:cNvSpPr/>
          <p:nvPr/>
        </p:nvSpPr>
        <p:spPr>
          <a:xfrm>
            <a:off x="8575823" y="1940442"/>
            <a:ext cx="63131" cy="5980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53" dirty="0">
                <a:solidFill>
                  <a:srgbClr val="C9D1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</a:t>
            </a:r>
            <a:endParaRPr lang="en-US" sz="453" dirty="0"/>
          </a:p>
        </p:txBody>
      </p:sp>
      <p:sp>
        <p:nvSpPr>
          <p:cNvPr id="26" name="Text 13">
            <a:extLst>
              <a:ext uri="{FF2B5EF4-FFF2-40B4-BE49-F238E27FC236}">
                <a16:creationId xmlns:a16="http://schemas.microsoft.com/office/drawing/2014/main" id="{8D2E0959-31C4-24FB-24B8-3A6AB43399E3}"/>
              </a:ext>
            </a:extLst>
          </p:cNvPr>
          <p:cNvSpPr/>
          <p:nvPr/>
        </p:nvSpPr>
        <p:spPr>
          <a:xfrm>
            <a:off x="8283427" y="1940442"/>
            <a:ext cx="63131" cy="5980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53" b="1" dirty="0">
                <a:solidFill>
                  <a:srgbClr val="CCD3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1B</a:t>
            </a:r>
            <a:endParaRPr lang="en-US" sz="453" dirty="0"/>
          </a:p>
        </p:txBody>
      </p:sp>
      <p:sp>
        <p:nvSpPr>
          <p:cNvPr id="27" name="Text 14">
            <a:extLst>
              <a:ext uri="{FF2B5EF4-FFF2-40B4-BE49-F238E27FC236}">
                <a16:creationId xmlns:a16="http://schemas.microsoft.com/office/drawing/2014/main" id="{82D24558-D64B-0C35-2849-E27F56688CDD}"/>
              </a:ext>
            </a:extLst>
          </p:cNvPr>
          <p:cNvSpPr/>
          <p:nvPr/>
        </p:nvSpPr>
        <p:spPr>
          <a:xfrm>
            <a:off x="7951160" y="1937119"/>
            <a:ext cx="69776" cy="6645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424" b="1" dirty="0">
                <a:solidFill>
                  <a:srgbClr val="CED4D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</a:t>
            </a:r>
            <a:endParaRPr lang="en-US" sz="424" dirty="0"/>
          </a:p>
        </p:txBody>
      </p:sp>
      <p:sp>
        <p:nvSpPr>
          <p:cNvPr id="28" name="Text 15">
            <a:extLst>
              <a:ext uri="{FF2B5EF4-FFF2-40B4-BE49-F238E27FC236}">
                <a16:creationId xmlns:a16="http://schemas.microsoft.com/office/drawing/2014/main" id="{505449AC-95C0-BDFD-03CF-597F0A0608C7}"/>
              </a:ext>
            </a:extLst>
          </p:cNvPr>
          <p:cNvSpPr/>
          <p:nvPr/>
        </p:nvSpPr>
        <p:spPr>
          <a:xfrm rot="-16200000">
            <a:off x="6605477" y="528305"/>
            <a:ext cx="59808" cy="10964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426" dirty="0">
                <a:solidFill>
                  <a:srgbClr val="CDD1D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006</a:t>
            </a:r>
            <a:endParaRPr lang="en-US" sz="426" dirty="0"/>
          </a:p>
        </p:txBody>
      </p:sp>
      <p:sp>
        <p:nvSpPr>
          <p:cNvPr id="29" name="Text 16">
            <a:extLst>
              <a:ext uri="{FF2B5EF4-FFF2-40B4-BE49-F238E27FC236}">
                <a16:creationId xmlns:a16="http://schemas.microsoft.com/office/drawing/2014/main" id="{49356AC8-D588-D1CA-8879-CCF20FE66FCF}"/>
              </a:ext>
            </a:extLst>
          </p:cNvPr>
          <p:cNvSpPr/>
          <p:nvPr/>
        </p:nvSpPr>
        <p:spPr>
          <a:xfrm>
            <a:off x="6738384" y="93035"/>
            <a:ext cx="53163" cy="6977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23" dirty="0">
                <a:solidFill>
                  <a:srgbClr val="CFD5D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</a:t>
            </a:r>
            <a:endParaRPr lang="en-US" sz="523" dirty="0"/>
          </a:p>
        </p:txBody>
      </p:sp>
      <p:sp>
        <p:nvSpPr>
          <p:cNvPr id="34" name="Text 21">
            <a:extLst>
              <a:ext uri="{FF2B5EF4-FFF2-40B4-BE49-F238E27FC236}">
                <a16:creationId xmlns:a16="http://schemas.microsoft.com/office/drawing/2014/main" id="{F560FFCC-F16C-E57D-7350-B837830B1CF5}"/>
              </a:ext>
            </a:extLst>
          </p:cNvPr>
          <p:cNvSpPr/>
          <p:nvPr/>
        </p:nvSpPr>
        <p:spPr>
          <a:xfrm rot="-5400000">
            <a:off x="335590" y="3854302"/>
            <a:ext cx="59808" cy="11961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523" dirty="0">
                <a:solidFill>
                  <a:srgbClr val="CCD2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910</a:t>
            </a:r>
            <a:endParaRPr lang="en-US" sz="523" dirty="0"/>
          </a:p>
        </p:txBody>
      </p:sp>
      <p:sp>
        <p:nvSpPr>
          <p:cNvPr id="36" name="Text 23">
            <a:extLst>
              <a:ext uri="{FF2B5EF4-FFF2-40B4-BE49-F238E27FC236}">
                <a16:creationId xmlns:a16="http://schemas.microsoft.com/office/drawing/2014/main" id="{FF42A770-2CB0-7373-4F58-7F0DF4232E31}"/>
              </a:ext>
            </a:extLst>
          </p:cNvPr>
          <p:cNvSpPr/>
          <p:nvPr/>
        </p:nvSpPr>
        <p:spPr>
          <a:xfrm rot="-5400000">
            <a:off x="332267" y="2408939"/>
            <a:ext cx="59808" cy="11629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426" dirty="0">
                <a:solidFill>
                  <a:srgbClr val="CAD2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000</a:t>
            </a:r>
            <a:endParaRPr lang="en-US" sz="426" dirty="0"/>
          </a:p>
        </p:txBody>
      </p:sp>
      <p:sp>
        <p:nvSpPr>
          <p:cNvPr id="37" name="Text 24">
            <a:extLst>
              <a:ext uri="{FF2B5EF4-FFF2-40B4-BE49-F238E27FC236}">
                <a16:creationId xmlns:a16="http://schemas.microsoft.com/office/drawing/2014/main" id="{D2338A11-EC9A-47AB-5B9C-9288BFD5157B}"/>
              </a:ext>
            </a:extLst>
          </p:cNvPr>
          <p:cNvSpPr/>
          <p:nvPr/>
        </p:nvSpPr>
        <p:spPr>
          <a:xfrm>
            <a:off x="335590" y="1501849"/>
            <a:ext cx="56485" cy="8639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670" dirty="0">
                <a:solidFill>
                  <a:srgbClr val="CCD2D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</a:t>
            </a:r>
            <a:endParaRPr lang="en-US" sz="670" dirty="0"/>
          </a:p>
        </p:txBody>
      </p:sp>
      <p:sp>
        <p:nvSpPr>
          <p:cNvPr id="38" name="Text 25">
            <a:extLst>
              <a:ext uri="{FF2B5EF4-FFF2-40B4-BE49-F238E27FC236}">
                <a16:creationId xmlns:a16="http://schemas.microsoft.com/office/drawing/2014/main" id="{9D2F02C1-6E6B-20FC-0C7A-93CA716063F5}"/>
              </a:ext>
            </a:extLst>
          </p:cNvPr>
          <p:cNvSpPr/>
          <p:nvPr/>
        </p:nvSpPr>
        <p:spPr>
          <a:xfrm>
            <a:off x="1063256" y="1139677"/>
            <a:ext cx="99680" cy="7309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434" dirty="0">
                <a:solidFill>
                  <a:srgbClr val="CED4D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750</a:t>
            </a:r>
            <a:endParaRPr lang="en-US" sz="434" dirty="0"/>
          </a:p>
        </p:txBody>
      </p:sp>
      <p:sp>
        <p:nvSpPr>
          <p:cNvPr id="39" name="Text 26">
            <a:extLst>
              <a:ext uri="{FF2B5EF4-FFF2-40B4-BE49-F238E27FC236}">
                <a16:creationId xmlns:a16="http://schemas.microsoft.com/office/drawing/2014/main" id="{9841813E-C2A8-7ADB-9649-BE673741925F}"/>
              </a:ext>
            </a:extLst>
          </p:cNvPr>
          <p:cNvSpPr/>
          <p:nvPr/>
        </p:nvSpPr>
        <p:spPr>
          <a:xfrm>
            <a:off x="488433" y="352203"/>
            <a:ext cx="4844459" cy="48511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3302" b="1" dirty="0">
                <a:solidFill>
                  <a:srgbClr val="1D1D1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Thank you!</a:t>
            </a:r>
            <a:endParaRPr lang="en-US" sz="3302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9E60745-B19B-2651-ECE3-88C6FB0D8913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BE4BD97-1DDD-B1B5-0EA5-DD1030218B9E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42" name="Picture 41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30A1BC0D-54BF-A28F-1DB8-FFD3006D5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  <p:pic>
        <p:nvPicPr>
          <p:cNvPr id="11" name="Picture 10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47670182-4FCE-DC81-91AE-02D84934ADF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4923" b="17202"/>
          <a:stretch>
            <a:fillRect/>
          </a:stretch>
        </p:blipFill>
        <p:spPr>
          <a:xfrm>
            <a:off x="5599116" y="961856"/>
            <a:ext cx="2880541" cy="27668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ECD7B0-91CA-3474-995B-713931A4A119}"/>
              </a:ext>
            </a:extLst>
          </p:cNvPr>
          <p:cNvSpPr txBox="1"/>
          <p:nvPr/>
        </p:nvSpPr>
        <p:spPr>
          <a:xfrm>
            <a:off x="4323981" y="3915944"/>
            <a:ext cx="458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5B5C5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MIRZA ĆUTUK, Head of AI, </a:t>
            </a:r>
            <a:r>
              <a:rPr lang="en-US" sz="1800" b="1" dirty="0" err="1">
                <a:solidFill>
                  <a:srgbClr val="5B5C5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InnoBoost</a:t>
            </a:r>
            <a:r>
              <a:rPr lang="en-US" sz="1800" b="1" dirty="0">
                <a:solidFill>
                  <a:srgbClr val="5B5C5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06327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160" y="0"/>
            <a:ext cx="9197340" cy="5143500"/>
          </a:xfrm>
          <a:prstGeom prst="rect">
            <a:avLst/>
          </a:prstGeom>
          <a:solidFill>
            <a:srgbClr val="EFEFF4"/>
          </a:solidFill>
          <a:ln/>
        </p:spPr>
        <p:txBody>
          <a:bodyPr/>
          <a:lstStyle/>
          <a:p>
            <a:endParaRPr lang="en-CH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576" y="927026"/>
            <a:ext cx="4296218" cy="347884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21660" y="3229163"/>
            <a:ext cx="3319352" cy="67616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2072" b="1" dirty="0">
                <a:solidFill>
                  <a:srgbClr val="43434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Passive Chatbots to</a:t>
            </a:r>
            <a:endParaRPr lang="en-US" sz="2072" dirty="0"/>
          </a:p>
          <a:p>
            <a:pPr marL="0" indent="0" algn="l">
              <a:buNone/>
            </a:pPr>
            <a:r>
              <a:rPr lang="en-US" sz="2072" b="1" dirty="0">
                <a:solidFill>
                  <a:srgbClr val="43434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Autonomous Digital Workers</a:t>
            </a:r>
            <a:endParaRPr lang="en-US" sz="2072" dirty="0"/>
          </a:p>
        </p:txBody>
      </p:sp>
      <p:sp>
        <p:nvSpPr>
          <p:cNvPr id="8" name="Text 3"/>
          <p:cNvSpPr/>
          <p:nvPr/>
        </p:nvSpPr>
        <p:spPr>
          <a:xfrm>
            <a:off x="521660" y="1083381"/>
            <a:ext cx="3555262" cy="212352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3791" b="1" dirty="0">
                <a:solidFill>
                  <a:srgbClr val="41414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 Agents: Best</a:t>
            </a:r>
            <a:endParaRPr lang="en-US" sz="3791" dirty="0"/>
          </a:p>
          <a:p>
            <a:pPr marL="0" indent="0" algn="l">
              <a:buNone/>
            </a:pPr>
            <a:r>
              <a:rPr lang="en-US" sz="3791" b="1" dirty="0">
                <a:solidFill>
                  <a:srgbClr val="41414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Practices for</a:t>
            </a:r>
            <a:endParaRPr lang="en-US" sz="3791" dirty="0"/>
          </a:p>
          <a:p>
            <a:pPr marL="0" indent="0" algn="l">
              <a:buNone/>
            </a:pPr>
            <a:r>
              <a:rPr lang="en-US" sz="3791" b="1" dirty="0">
                <a:solidFill>
                  <a:srgbClr val="41414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Next Era of</a:t>
            </a:r>
            <a:endParaRPr lang="en-US" sz="3791" dirty="0"/>
          </a:p>
          <a:p>
            <a:pPr marL="0" indent="0" algn="l">
              <a:buNone/>
            </a:pPr>
            <a:r>
              <a:rPr lang="en-US" sz="3791" b="1" dirty="0">
                <a:solidFill>
                  <a:srgbClr val="41414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Software</a:t>
            </a:r>
            <a:endParaRPr lang="en-US" sz="3791" dirty="0"/>
          </a:p>
        </p:txBody>
      </p:sp>
      <p:sp>
        <p:nvSpPr>
          <p:cNvPr id="11" name="Text 6"/>
          <p:cNvSpPr/>
          <p:nvPr/>
        </p:nvSpPr>
        <p:spPr>
          <a:xfrm>
            <a:off x="524982" y="4164191"/>
            <a:ext cx="3102137" cy="20600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442" b="1" dirty="0">
                <a:solidFill>
                  <a:srgbClr val="5B5C5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MIRZA ĆUTUK, Head of AI, </a:t>
            </a:r>
            <a:r>
              <a:rPr lang="en-US" sz="1442" b="1" dirty="0" err="1">
                <a:solidFill>
                  <a:srgbClr val="5B5C5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InnoBoost</a:t>
            </a:r>
            <a:r>
              <a:rPr lang="en-US" sz="1442" b="1" dirty="0">
                <a:solidFill>
                  <a:srgbClr val="5B5C5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SA</a:t>
            </a:r>
            <a:endParaRPr lang="en-US" sz="1442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6D09E9-61D4-04FA-2301-8B340FD60362}"/>
              </a:ext>
            </a:extLst>
          </p:cNvPr>
          <p:cNvCxnSpPr/>
          <p:nvPr/>
        </p:nvCxnSpPr>
        <p:spPr>
          <a:xfrm>
            <a:off x="514040" y="4008120"/>
            <a:ext cx="310545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50465"/>
            <a:ext cx="9144000" cy="5316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94299"/>
            <a:ext cx="9144000" cy="179424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1828" y="4761392"/>
            <a:ext cx="169456" cy="156166"/>
          </a:xfrm>
          <a:prstGeom prst="rect">
            <a:avLst/>
          </a:prstGeom>
        </p:spPr>
      </p:pic>
      <p:pic>
        <p:nvPicPr>
          <p:cNvPr id="10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506" y="176102"/>
            <a:ext cx="166134" cy="172779"/>
          </a:xfrm>
          <a:prstGeom prst="rect">
            <a:avLst/>
          </a:prstGeom>
        </p:spPr>
      </p:pic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3462" y="99680"/>
            <a:ext cx="1528430" cy="66453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6615445" y="2581718"/>
            <a:ext cx="79744" cy="14619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77" b="1" dirty="0">
                <a:solidFill>
                  <a:srgbClr val="4C627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|</a:t>
            </a:r>
            <a:endParaRPr lang="en-US" sz="777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C7370A-693A-F658-22B3-43E3B7FAF2EB}"/>
              </a:ext>
            </a:extLst>
          </p:cNvPr>
          <p:cNvGrpSpPr/>
          <p:nvPr/>
        </p:nvGrpSpPr>
        <p:grpSpPr>
          <a:xfrm>
            <a:off x="5213276" y="837314"/>
            <a:ext cx="3143250" cy="3950659"/>
            <a:chOff x="5213276" y="837314"/>
            <a:chExt cx="3143250" cy="3950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7753DDB-77BB-5B55-84EA-7880BD9AF316}"/>
                </a:ext>
              </a:extLst>
            </p:cNvPr>
            <p:cNvGrpSpPr/>
            <p:nvPr/>
          </p:nvGrpSpPr>
          <p:grpSpPr>
            <a:xfrm>
              <a:off x="5213276" y="837314"/>
              <a:ext cx="3143250" cy="3950659"/>
              <a:chOff x="5213276" y="837314"/>
              <a:chExt cx="3143250" cy="3950659"/>
            </a:xfrm>
          </p:grpSpPr>
          <p:sp>
            <p:nvSpPr>
              <p:cNvPr id="4" name="Text 0"/>
              <p:cNvSpPr/>
              <p:nvPr/>
            </p:nvSpPr>
            <p:spPr>
              <a:xfrm>
                <a:off x="5774808" y="4445738"/>
                <a:ext cx="2143125" cy="342235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101" b="1" dirty="0">
                    <a:solidFill>
                      <a:srgbClr val="757578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Iterative loop. Reasons, acts, and</a:t>
                </a:r>
                <a:endParaRPr lang="en-US" sz="1101" dirty="0"/>
              </a:p>
              <a:p>
                <a:pPr marL="0" indent="0" algn="ctr">
                  <a:buNone/>
                </a:pPr>
                <a:r>
                  <a:rPr lang="en-US" sz="1101" b="1" dirty="0">
                    <a:solidFill>
                      <a:srgbClr val="757578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adapts to achieve outcome.</a:t>
                </a:r>
                <a:endParaRPr lang="en-US" sz="1101" dirty="0"/>
              </a:p>
            </p:txBody>
          </p:sp>
          <p:pic>
            <p:nvPicPr>
              <p:cNvPr id="8" name="Image 5" descr="preencoded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13276" y="1182872"/>
                <a:ext cx="3143250" cy="3169831"/>
              </a:xfrm>
              <a:prstGeom prst="rect">
                <a:avLst/>
              </a:prstGeom>
            </p:spPr>
          </p:pic>
          <p:sp>
            <p:nvSpPr>
              <p:cNvPr id="9" name="Text 1"/>
              <p:cNvSpPr/>
              <p:nvPr/>
            </p:nvSpPr>
            <p:spPr>
              <a:xfrm>
                <a:off x="5339538" y="837314"/>
                <a:ext cx="2943890" cy="252523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>
                <a:normAutofit/>
              </a:bodyPr>
              <a:lstStyle/>
              <a:p>
                <a:pPr marL="0" indent="0" algn="l">
                  <a:buNone/>
                </a:pPr>
                <a:r>
                  <a:rPr lang="en-US" sz="1510" b="1" dirty="0">
                    <a:solidFill>
                      <a:srgbClr val="3A5973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ACTIVE EXECUTION (The Agent)</a:t>
                </a:r>
                <a:endParaRPr lang="en-US" sz="1510" dirty="0"/>
              </a:p>
            </p:txBody>
          </p:sp>
        </p:grpSp>
        <p:sp>
          <p:nvSpPr>
            <p:cNvPr id="13" name="Text 3"/>
            <p:cNvSpPr/>
            <p:nvPr/>
          </p:nvSpPr>
          <p:spPr>
            <a:xfrm>
              <a:off x="6236660" y="3222994"/>
              <a:ext cx="1143000" cy="17277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lnSpcReduction="10000"/>
            </a:bodyPr>
            <a:lstStyle/>
            <a:p>
              <a:pPr marL="0" indent="0" algn="l">
                <a:buNone/>
              </a:pPr>
              <a:r>
                <a:rPr lang="en-US" sz="1196" b="1" dirty="0">
                  <a:solidFill>
                    <a:srgbClr val="D4795C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Action/Tool Use</a:t>
              </a:r>
              <a:endParaRPr lang="en-US" sz="1196" dirty="0"/>
            </a:p>
          </p:txBody>
        </p:sp>
        <p:sp>
          <p:nvSpPr>
            <p:cNvPr id="14" name="Text 4"/>
            <p:cNvSpPr/>
            <p:nvPr/>
          </p:nvSpPr>
          <p:spPr>
            <a:xfrm>
              <a:off x="7346433" y="2644849"/>
              <a:ext cx="295718" cy="1594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lnSpcReduction="10000"/>
            </a:bodyPr>
            <a:lstStyle/>
            <a:p>
              <a:pPr marL="0" indent="0" algn="l">
                <a:buNone/>
              </a:pPr>
              <a:r>
                <a:rPr lang="en-US" sz="1115" b="1" dirty="0">
                  <a:solidFill>
                    <a:srgbClr val="415B70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Plan</a:t>
              </a:r>
              <a:endParaRPr lang="en-US" sz="1115" dirty="0"/>
            </a:p>
          </p:txBody>
        </p:sp>
        <p:sp>
          <p:nvSpPr>
            <p:cNvPr id="15" name="Text 5"/>
            <p:cNvSpPr/>
            <p:nvPr/>
          </p:nvSpPr>
          <p:spPr>
            <a:xfrm>
              <a:off x="5940942" y="2737884"/>
              <a:ext cx="837314" cy="13955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fontScale="92500" lnSpcReduction="10000"/>
            </a:bodyPr>
            <a:lstStyle/>
            <a:p>
              <a:pPr marL="0" indent="0" algn="l">
                <a:buNone/>
              </a:pPr>
              <a:r>
                <a:rPr lang="en-US" sz="1115" b="1" dirty="0">
                  <a:solidFill>
                    <a:srgbClr val="47607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Observation</a:t>
              </a:r>
              <a:endParaRPr lang="en-US" sz="1115" dirty="0"/>
            </a:p>
          </p:txBody>
        </p:sp>
        <p:sp>
          <p:nvSpPr>
            <p:cNvPr id="17" name="Text 7"/>
            <p:cNvSpPr/>
            <p:nvPr/>
          </p:nvSpPr>
          <p:spPr>
            <a:xfrm>
              <a:off x="5944265" y="2571750"/>
              <a:ext cx="654567" cy="15616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lnSpcReduction="10000"/>
            </a:bodyPr>
            <a:lstStyle/>
            <a:p>
              <a:pPr marL="0" indent="0" algn="l">
                <a:buNone/>
              </a:pPr>
              <a:r>
                <a:rPr lang="en-US" sz="1104" b="1" dirty="0">
                  <a:solidFill>
                    <a:srgbClr val="45607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Feedback</a:t>
              </a:r>
              <a:endParaRPr lang="en-US" sz="1104" dirty="0"/>
            </a:p>
          </p:txBody>
        </p:sp>
        <p:sp>
          <p:nvSpPr>
            <p:cNvPr id="18" name="Text 8"/>
            <p:cNvSpPr/>
            <p:nvPr/>
          </p:nvSpPr>
          <p:spPr>
            <a:xfrm>
              <a:off x="6648672" y="1897247"/>
              <a:ext cx="312331" cy="16281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lnSpcReduction="10000"/>
            </a:bodyPr>
            <a:lstStyle/>
            <a:p>
              <a:pPr marL="0" indent="0" algn="l">
                <a:buNone/>
              </a:pPr>
              <a:r>
                <a:rPr lang="en-US" sz="1128" b="1" dirty="0">
                  <a:solidFill>
                    <a:srgbClr val="425C7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Goal</a:t>
              </a:r>
              <a:endParaRPr lang="en-US" sz="1128" dirty="0"/>
            </a:p>
          </p:txBody>
        </p:sp>
      </p:grpSp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5355" y="887154"/>
            <a:ext cx="13291" cy="3870916"/>
          </a:xfrm>
          <a:prstGeom prst="rect">
            <a:avLst/>
          </a:prstGeom>
        </p:spPr>
      </p:pic>
      <p:pic>
        <p:nvPicPr>
          <p:cNvPr id="26" name="Image 1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35" y="159488"/>
            <a:ext cx="209328" cy="4824523"/>
          </a:xfrm>
          <a:prstGeom prst="rect">
            <a:avLst/>
          </a:prstGeom>
        </p:spPr>
      </p:pic>
      <p:pic>
        <p:nvPicPr>
          <p:cNvPr id="27" name="Image 12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038" y="4761392"/>
            <a:ext cx="169456" cy="166134"/>
          </a:xfrm>
          <a:prstGeom prst="rect">
            <a:avLst/>
          </a:prstGeom>
        </p:spPr>
      </p:pic>
      <p:pic>
        <p:nvPicPr>
          <p:cNvPr id="28" name="Image 1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360" y="176102"/>
            <a:ext cx="166134" cy="172779"/>
          </a:xfrm>
          <a:prstGeom prst="rect">
            <a:avLst/>
          </a:prstGeom>
        </p:spPr>
      </p:pic>
      <p:sp>
        <p:nvSpPr>
          <p:cNvPr id="30" name="Text 14"/>
          <p:cNvSpPr/>
          <p:nvPr/>
        </p:nvSpPr>
        <p:spPr>
          <a:xfrm>
            <a:off x="1073224" y="249201"/>
            <a:ext cx="7110523" cy="41201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2993" b="1" dirty="0">
                <a:solidFill>
                  <a:srgbClr val="264E6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Beyond the Chatbot: The Shift to Agency</a:t>
            </a:r>
            <a:endParaRPr lang="en-US" sz="2993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A186F5-F429-DC69-C928-C6539347F652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7921A6-C625-269E-DB15-7BD43EF18FA4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34" name="Picture 33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3DB72710-A734-5D34-C4D5-140C1055A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BBC051-5AD7-65E2-18A3-B384605985A6}"/>
              </a:ext>
            </a:extLst>
          </p:cNvPr>
          <p:cNvGrpSpPr/>
          <p:nvPr/>
        </p:nvGrpSpPr>
        <p:grpSpPr>
          <a:xfrm>
            <a:off x="1206131" y="837314"/>
            <a:ext cx="3339288" cy="3967273"/>
            <a:chOff x="1206131" y="837314"/>
            <a:chExt cx="3339288" cy="396727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51D3EA9-57F5-8B79-1A42-2CB9C39B226F}"/>
                </a:ext>
              </a:extLst>
            </p:cNvPr>
            <p:cNvGrpSpPr/>
            <p:nvPr/>
          </p:nvGrpSpPr>
          <p:grpSpPr>
            <a:xfrm>
              <a:off x="1206131" y="837314"/>
              <a:ext cx="3339288" cy="3967273"/>
              <a:chOff x="757570" y="833991"/>
              <a:chExt cx="3339288" cy="3967273"/>
            </a:xfrm>
          </p:grpSpPr>
          <p:sp>
            <p:nvSpPr>
              <p:cNvPr id="20" name="Text 9"/>
              <p:cNvSpPr/>
              <p:nvPr/>
            </p:nvSpPr>
            <p:spPr>
              <a:xfrm>
                <a:off x="1638078" y="4449061"/>
                <a:ext cx="1435395" cy="352203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086" b="1" dirty="0">
                    <a:solidFill>
                      <a:srgbClr val="757677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Linear interaction. Ends</a:t>
                </a:r>
                <a:endParaRPr lang="en-US" sz="1086" dirty="0"/>
              </a:p>
              <a:p>
                <a:pPr marL="0" indent="0" algn="ctr">
                  <a:buNone/>
                </a:pPr>
                <a:r>
                  <a:rPr lang="en-US" sz="1086" b="1" dirty="0">
                    <a:solidFill>
                      <a:srgbClr val="757677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after generation.</a:t>
                </a:r>
                <a:endParaRPr lang="en-US" sz="1086" dirty="0"/>
              </a:p>
            </p:txBody>
          </p:sp>
          <p:sp>
            <p:nvSpPr>
              <p:cNvPr id="21" name="Text 10"/>
              <p:cNvSpPr/>
              <p:nvPr/>
            </p:nvSpPr>
            <p:spPr>
              <a:xfrm>
                <a:off x="2727916" y="3801140"/>
                <a:ext cx="1000125" cy="182747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>
                <a:normAutofit/>
              </a:bodyPr>
              <a:lstStyle/>
              <a:p>
                <a:pPr marL="0" indent="0" algn="l">
                  <a:buNone/>
                </a:pPr>
                <a:r>
                  <a:rPr lang="en-US" sz="1122" b="1" dirty="0">
                    <a:solidFill>
                      <a:srgbClr val="4C667C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Text Response</a:t>
                </a:r>
                <a:endParaRPr lang="en-US" sz="1122" dirty="0"/>
              </a:p>
            </p:txBody>
          </p:sp>
          <p:pic>
            <p:nvPicPr>
              <p:cNvPr id="23" name="Image 9" descr="preencoded.png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12776" y="1123063"/>
                <a:ext cx="1076547" cy="3229640"/>
              </a:xfrm>
              <a:prstGeom prst="rect">
                <a:avLst/>
              </a:prstGeom>
            </p:spPr>
          </p:pic>
          <p:sp>
            <p:nvSpPr>
              <p:cNvPr id="22" name="Text 11"/>
              <p:cNvSpPr/>
              <p:nvPr/>
            </p:nvSpPr>
            <p:spPr>
              <a:xfrm>
                <a:off x="2727916" y="2661462"/>
                <a:ext cx="425302" cy="166134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>
                <a:normAutofit lnSpcReduction="10000"/>
              </a:bodyPr>
              <a:lstStyle/>
              <a:p>
                <a:pPr marL="0" indent="0" algn="l">
                  <a:buNone/>
                </a:pPr>
                <a:r>
                  <a:rPr lang="en-US" sz="1101" b="1" dirty="0">
                    <a:solidFill>
                      <a:srgbClr val="45607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Model</a:t>
                </a:r>
                <a:endParaRPr lang="en-US" sz="1101" dirty="0"/>
              </a:p>
            </p:txBody>
          </p:sp>
          <p:sp>
            <p:nvSpPr>
              <p:cNvPr id="25" name="Text 12"/>
              <p:cNvSpPr/>
              <p:nvPr/>
            </p:nvSpPr>
            <p:spPr>
              <a:xfrm>
                <a:off x="757570" y="833991"/>
                <a:ext cx="3339288" cy="242555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>
                <a:normAutofit/>
              </a:bodyPr>
              <a:lstStyle/>
              <a:p>
                <a:pPr marL="0" indent="0" algn="l">
                  <a:buNone/>
                </a:pPr>
                <a:r>
                  <a:rPr lang="en-US" sz="1504" b="1" dirty="0">
                    <a:solidFill>
                      <a:srgbClr val="3E5D7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PASSIVE GENERATION (The Chatbot)</a:t>
                </a:r>
                <a:endParaRPr lang="en-US" sz="1504" dirty="0"/>
              </a:p>
            </p:txBody>
          </p:sp>
          <p:sp>
            <p:nvSpPr>
              <p:cNvPr id="29" name="Text 13"/>
              <p:cNvSpPr/>
              <p:nvPr/>
            </p:nvSpPr>
            <p:spPr>
              <a:xfrm>
                <a:off x="2727916" y="1481913"/>
                <a:ext cx="505047" cy="18607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>
                <a:normAutofit/>
              </a:bodyPr>
              <a:lstStyle/>
              <a:p>
                <a:pPr marL="0" indent="0" algn="l">
                  <a:buNone/>
                </a:pPr>
                <a:r>
                  <a:rPr lang="en-US" sz="1122" b="1" dirty="0">
                    <a:solidFill>
                      <a:srgbClr val="455F75"/>
                    </a:solidFill>
                    <a:latin typeface="Inter" pitchFamily="34" charset="0"/>
                    <a:ea typeface="Inter" pitchFamily="34" charset="-122"/>
                    <a:cs typeface="Inter" pitchFamily="34" charset="-120"/>
                  </a:rPr>
                  <a:t>Prompt</a:t>
                </a:r>
                <a:endParaRPr lang="en-US" sz="1122" dirty="0"/>
              </a:p>
            </p:txBody>
          </p:sp>
        </p:grpSp>
        <p:pic>
          <p:nvPicPr>
            <p:cNvPr id="24" name="Image 10" descr="preencoded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34116" y="3242930"/>
              <a:ext cx="870541" cy="110977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506" y="4761392"/>
            <a:ext cx="172779" cy="1594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38" y="4761392"/>
            <a:ext cx="169456" cy="166134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58" y="1435395"/>
            <a:ext cx="8432948" cy="2129834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613" y="1834116"/>
            <a:ext cx="232587" cy="229265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140" y="1478590"/>
            <a:ext cx="2498651" cy="2126512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672" y="1830794"/>
            <a:ext cx="222619" cy="229265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8506" y="179424"/>
            <a:ext cx="166134" cy="169456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360" y="176102"/>
            <a:ext cx="166134" cy="172779"/>
          </a:xfrm>
          <a:prstGeom prst="rect">
            <a:avLst/>
          </a:prstGeom>
        </p:spPr>
      </p:pic>
      <p:sp>
        <p:nvSpPr>
          <p:cNvPr id="21" name="Text 5"/>
          <p:cNvSpPr/>
          <p:nvPr/>
        </p:nvSpPr>
        <p:spPr>
          <a:xfrm>
            <a:off x="1439515" y="4369317"/>
            <a:ext cx="810733" cy="16945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endParaRPr lang="en-US" sz="1112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15967CB-F7F3-9D48-3318-6B87DEE7CAC6}"/>
              </a:ext>
            </a:extLst>
          </p:cNvPr>
          <p:cNvGrpSpPr/>
          <p:nvPr/>
        </p:nvGrpSpPr>
        <p:grpSpPr>
          <a:xfrm>
            <a:off x="721020" y="3658265"/>
            <a:ext cx="2242806" cy="1059932"/>
            <a:chOff x="721020" y="3658265"/>
            <a:chExt cx="2242806" cy="1059932"/>
          </a:xfrm>
        </p:grpSpPr>
        <p:pic>
          <p:nvPicPr>
            <p:cNvPr id="7" name="Image 5" descr="preencoded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0797" y="4435770"/>
              <a:ext cx="46517" cy="46517"/>
            </a:xfrm>
            <a:prstGeom prst="rect">
              <a:avLst/>
            </a:prstGeom>
          </p:spPr>
        </p:pic>
        <p:pic>
          <p:nvPicPr>
            <p:cNvPr id="9" name="Image 7" descr="preencoded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0797" y="4023759"/>
              <a:ext cx="46517" cy="49840"/>
            </a:xfrm>
            <a:prstGeom prst="rect">
              <a:avLst/>
            </a:prstGeom>
          </p:spPr>
        </p:pic>
        <p:sp>
          <p:nvSpPr>
            <p:cNvPr id="18" name="Text 2"/>
            <p:cNvSpPr/>
            <p:nvPr/>
          </p:nvSpPr>
          <p:spPr>
            <a:xfrm>
              <a:off x="900445" y="4548741"/>
              <a:ext cx="2063381" cy="169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101" b="1" dirty="0">
                  <a:solidFill>
                    <a:srgbClr val="5B5D5E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Standard Operating Procedures.</a:t>
              </a:r>
              <a:endParaRPr lang="en-US" sz="1101" dirty="0"/>
            </a:p>
          </p:txBody>
        </p:sp>
        <p:sp>
          <p:nvSpPr>
            <p:cNvPr id="22" name="Text 6"/>
            <p:cNvSpPr/>
            <p:nvPr/>
          </p:nvSpPr>
          <p:spPr>
            <a:xfrm>
              <a:off x="903767" y="4369317"/>
              <a:ext cx="548241" cy="16281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lnSpcReduction="10000"/>
            </a:bodyPr>
            <a:lstStyle/>
            <a:p>
              <a:r>
                <a:rPr lang="en-US" sz="1057" b="1" dirty="0">
                  <a:solidFill>
                    <a:srgbClr val="484949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Best for: </a:t>
              </a:r>
              <a:r>
                <a:rPr lang="en-US" sz="1100" b="1" dirty="0">
                  <a:solidFill>
                    <a:srgbClr val="5F606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Compliance,</a:t>
              </a:r>
              <a:endParaRPr lang="en-US" sz="1057" dirty="0"/>
            </a:p>
          </p:txBody>
        </p:sp>
        <p:sp>
          <p:nvSpPr>
            <p:cNvPr id="24" name="Text 8"/>
            <p:cNvSpPr/>
            <p:nvPr/>
          </p:nvSpPr>
          <p:spPr>
            <a:xfrm>
              <a:off x="907090" y="3950660"/>
              <a:ext cx="1814180" cy="33891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088" b="1" dirty="0">
                  <a:solidFill>
                    <a:srgbClr val="63646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Defined paths. Strict scripts.</a:t>
              </a:r>
              <a:endParaRPr lang="en-US" sz="1088" dirty="0"/>
            </a:p>
            <a:p>
              <a:pPr marL="0" indent="0" algn="l">
                <a:buNone/>
              </a:pPr>
              <a:r>
                <a:rPr lang="en-US" sz="1100" b="1" dirty="0">
                  <a:solidFill>
                    <a:srgbClr val="63646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Predictable</a:t>
              </a:r>
              <a:r>
                <a:rPr lang="en-US" sz="1088" b="1" dirty="0">
                  <a:solidFill>
                    <a:srgbClr val="63646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.</a:t>
              </a:r>
              <a:endParaRPr lang="en-US" sz="1088" dirty="0"/>
            </a:p>
          </p:txBody>
        </p:sp>
        <p:sp>
          <p:nvSpPr>
            <p:cNvPr id="26" name="Text 10"/>
            <p:cNvSpPr/>
            <p:nvPr/>
          </p:nvSpPr>
          <p:spPr>
            <a:xfrm>
              <a:off x="721020" y="3658265"/>
              <a:ext cx="1030029" cy="20932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fontScale="92500" lnSpcReduction="10000"/>
            </a:bodyPr>
            <a:lstStyle/>
            <a:p>
              <a:pPr marL="0" indent="0" algn="l">
                <a:buNone/>
              </a:pPr>
              <a:r>
                <a:rPr lang="en-US" sz="1625" b="1" dirty="0">
                  <a:solidFill>
                    <a:srgbClr val="434342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Workflows</a:t>
              </a:r>
              <a:endParaRPr lang="en-US" sz="1625" dirty="0"/>
            </a:p>
          </p:txBody>
        </p:sp>
      </p:grpSp>
      <p:sp>
        <p:nvSpPr>
          <p:cNvPr id="27" name="Text 11"/>
          <p:cNvSpPr/>
          <p:nvPr/>
        </p:nvSpPr>
        <p:spPr>
          <a:xfrm>
            <a:off x="7080619" y="980189"/>
            <a:ext cx="1192840" cy="44856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604" b="1" dirty="0">
                <a:solidFill>
                  <a:srgbClr val="4A617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Autonomous</a:t>
            </a:r>
            <a:endParaRPr lang="en-US" sz="1604" dirty="0"/>
          </a:p>
          <a:p>
            <a:pPr marL="0" indent="0" algn="ctr">
              <a:buNone/>
            </a:pPr>
            <a:r>
              <a:rPr lang="en-US" sz="1604" b="1" dirty="0">
                <a:solidFill>
                  <a:srgbClr val="4A617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Agents</a:t>
            </a:r>
            <a:endParaRPr lang="en-US" sz="1604" dirty="0"/>
          </a:p>
        </p:txBody>
      </p:sp>
      <p:sp>
        <p:nvSpPr>
          <p:cNvPr id="28" name="Text 12"/>
          <p:cNvSpPr/>
          <p:nvPr/>
        </p:nvSpPr>
        <p:spPr>
          <a:xfrm>
            <a:off x="930349" y="973544"/>
            <a:ext cx="1109773" cy="43859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622" b="1" dirty="0">
                <a:solidFill>
                  <a:srgbClr val="4D62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Prescriptive</a:t>
            </a:r>
            <a:endParaRPr lang="en-US" sz="1622" dirty="0"/>
          </a:p>
          <a:p>
            <a:pPr marL="0" indent="0" algn="ctr">
              <a:buNone/>
            </a:pPr>
            <a:r>
              <a:rPr lang="en-US" sz="1622" b="1" dirty="0">
                <a:solidFill>
                  <a:srgbClr val="4D62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Workflows</a:t>
            </a:r>
            <a:endParaRPr lang="en-US" sz="1622" dirty="0"/>
          </a:p>
        </p:txBody>
      </p:sp>
      <p:sp>
        <p:nvSpPr>
          <p:cNvPr id="29" name="Text 13"/>
          <p:cNvSpPr/>
          <p:nvPr/>
        </p:nvSpPr>
        <p:spPr>
          <a:xfrm>
            <a:off x="4066953" y="3292770"/>
            <a:ext cx="1039997" cy="16945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10" b="1" dirty="0">
                <a:solidFill>
                  <a:srgbClr val="5E6D7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Complexity Scale</a:t>
            </a:r>
            <a:endParaRPr lang="en-US" sz="1010" dirty="0"/>
          </a:p>
        </p:txBody>
      </p:sp>
      <p:sp>
        <p:nvSpPr>
          <p:cNvPr id="30" name="Text 14"/>
          <p:cNvSpPr/>
          <p:nvPr/>
        </p:nvSpPr>
        <p:spPr>
          <a:xfrm>
            <a:off x="6519087" y="1864020"/>
            <a:ext cx="853927" cy="1628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29" b="1" dirty="0">
                <a:solidFill>
                  <a:srgbClr val="5D6B7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 Autonomy</a:t>
            </a:r>
            <a:endParaRPr lang="en-US" sz="929" dirty="0"/>
          </a:p>
        </p:txBody>
      </p:sp>
      <p:sp>
        <p:nvSpPr>
          <p:cNvPr id="31" name="Text 15"/>
          <p:cNvSpPr/>
          <p:nvPr/>
        </p:nvSpPr>
        <p:spPr>
          <a:xfrm>
            <a:off x="2482038" y="3056860"/>
            <a:ext cx="1232712" cy="15284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68" b="1" dirty="0">
                <a:solidFill>
                  <a:srgbClr val="5E6F7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Predictability Range</a:t>
            </a:r>
            <a:endParaRPr lang="en-US" sz="968" dirty="0"/>
          </a:p>
        </p:txBody>
      </p:sp>
      <p:sp>
        <p:nvSpPr>
          <p:cNvPr id="32" name="Text 16"/>
          <p:cNvSpPr/>
          <p:nvPr/>
        </p:nvSpPr>
        <p:spPr>
          <a:xfrm>
            <a:off x="1794244" y="1860698"/>
            <a:ext cx="827346" cy="1628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26" b="1" dirty="0">
                <a:solidFill>
                  <a:srgbClr val="606C7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Low Autonomy</a:t>
            </a:r>
            <a:endParaRPr lang="en-US" sz="926" dirty="0"/>
          </a:p>
        </p:txBody>
      </p:sp>
      <p:sp>
        <p:nvSpPr>
          <p:cNvPr id="33" name="Text 17"/>
          <p:cNvSpPr/>
          <p:nvPr/>
        </p:nvSpPr>
        <p:spPr>
          <a:xfrm>
            <a:off x="2807660" y="900445"/>
            <a:ext cx="3565230" cy="74760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66" dirty="0">
                <a:solidFill>
                  <a:srgbClr val="57697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"Customers draw an important architectural</a:t>
            </a:r>
            <a:endParaRPr lang="en-US" sz="1266" dirty="0"/>
          </a:p>
          <a:p>
            <a:pPr marL="0" indent="0" algn="ctr">
              <a:buNone/>
            </a:pPr>
            <a:r>
              <a:rPr lang="en-US" sz="1266" dirty="0">
                <a:solidFill>
                  <a:srgbClr val="57697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Distinction between workflows and agents. Reliability</a:t>
            </a:r>
            <a:endParaRPr lang="en-US" sz="1266" dirty="0"/>
          </a:p>
          <a:p>
            <a:pPr marL="0" indent="0" algn="ctr">
              <a:buNone/>
            </a:pPr>
            <a:r>
              <a:rPr lang="en-US" sz="1266" dirty="0">
                <a:solidFill>
                  <a:srgbClr val="57697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correlates with lower autonomy initially." - Anthropic</a:t>
            </a:r>
            <a:endParaRPr lang="en-US" sz="1266" dirty="0"/>
          </a:p>
        </p:txBody>
      </p:sp>
      <p:pic>
        <p:nvPicPr>
          <p:cNvPr id="35" name="Image 14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0172" y="99680"/>
            <a:ext cx="1548366" cy="1096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4F1DB3B-9E30-B5B3-AD6C-53D50E4466D9}"/>
              </a:ext>
            </a:extLst>
          </p:cNvPr>
          <p:cNvGrpSpPr/>
          <p:nvPr/>
        </p:nvGrpSpPr>
        <p:grpSpPr>
          <a:xfrm>
            <a:off x="6715125" y="3661587"/>
            <a:ext cx="1804212" cy="1056611"/>
            <a:chOff x="6715125" y="3661587"/>
            <a:chExt cx="1804212" cy="1056611"/>
          </a:xfrm>
        </p:grpSpPr>
        <p:pic>
          <p:nvPicPr>
            <p:cNvPr id="6" name="Image 4" descr="preencoded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78256" y="4435770"/>
              <a:ext cx="46517" cy="46517"/>
            </a:xfrm>
            <a:prstGeom prst="rect">
              <a:avLst/>
            </a:prstGeom>
          </p:spPr>
        </p:pic>
        <p:pic>
          <p:nvPicPr>
            <p:cNvPr id="8" name="Image 6" descr="preencoded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78256" y="4027081"/>
              <a:ext cx="46517" cy="46517"/>
            </a:xfrm>
            <a:prstGeom prst="rect">
              <a:avLst/>
            </a:prstGeom>
          </p:spPr>
        </p:pic>
        <p:sp>
          <p:nvSpPr>
            <p:cNvPr id="17" name="Text 1"/>
            <p:cNvSpPr/>
            <p:nvPr/>
          </p:nvSpPr>
          <p:spPr>
            <a:xfrm>
              <a:off x="6887904" y="4552064"/>
              <a:ext cx="1631433" cy="16613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086" b="1" dirty="0">
                  <a:solidFill>
                    <a:srgbClr val="58595D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complex problem solving.</a:t>
              </a:r>
              <a:endParaRPr lang="en-US" sz="1086" dirty="0"/>
            </a:p>
          </p:txBody>
        </p:sp>
        <p:sp>
          <p:nvSpPr>
            <p:cNvPr id="20" name="Text 4"/>
            <p:cNvSpPr/>
            <p:nvPr/>
          </p:nvSpPr>
          <p:spPr>
            <a:xfrm>
              <a:off x="6891227" y="4369317"/>
              <a:ext cx="561532" cy="16613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Autofit/>
            </a:bodyPr>
            <a:lstStyle/>
            <a:p>
              <a:pPr marL="0" indent="0" algn="l">
                <a:buNone/>
              </a:pPr>
              <a:r>
                <a:rPr lang="en-US" sz="1100" b="1" dirty="0">
                  <a:solidFill>
                    <a:srgbClr val="45474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Best for: Research</a:t>
              </a:r>
              <a:endParaRPr lang="en-US" sz="1100" dirty="0"/>
            </a:p>
          </p:txBody>
        </p:sp>
        <p:sp>
          <p:nvSpPr>
            <p:cNvPr id="23" name="Text 7"/>
            <p:cNvSpPr/>
            <p:nvPr/>
          </p:nvSpPr>
          <p:spPr>
            <a:xfrm>
              <a:off x="6887904" y="3953983"/>
              <a:ext cx="1372265" cy="35884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/>
            </a:bodyPr>
            <a:lstStyle/>
            <a:p>
              <a:pPr marL="0" indent="0" algn="l">
                <a:buNone/>
              </a:pPr>
              <a:r>
                <a:rPr lang="en-US" sz="1078" b="1" dirty="0">
                  <a:solidFill>
                    <a:srgbClr val="5E6063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Open-ended goals.</a:t>
              </a:r>
              <a:endParaRPr lang="en-US" sz="1078" dirty="0"/>
            </a:p>
            <a:p>
              <a:pPr marL="0" indent="0" algn="l">
                <a:buNone/>
              </a:pPr>
              <a:r>
                <a:rPr lang="en-US" sz="1100" b="1" dirty="0">
                  <a:solidFill>
                    <a:srgbClr val="5E6063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Independent</a:t>
              </a:r>
              <a:r>
                <a:rPr lang="en-US" sz="1078" b="1" dirty="0">
                  <a:solidFill>
                    <a:srgbClr val="5E6063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pathing.</a:t>
              </a:r>
              <a:endParaRPr lang="en-US" sz="1078" dirty="0"/>
            </a:p>
          </p:txBody>
        </p:sp>
        <p:sp>
          <p:nvSpPr>
            <p:cNvPr id="25" name="Text 9"/>
            <p:cNvSpPr/>
            <p:nvPr/>
          </p:nvSpPr>
          <p:spPr>
            <a:xfrm>
              <a:off x="6715125" y="3661587"/>
              <a:ext cx="1471945" cy="24255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normAutofit lnSpcReduction="10000"/>
            </a:bodyPr>
            <a:lstStyle/>
            <a:p>
              <a:pPr marL="0" indent="0" algn="l">
                <a:buNone/>
              </a:pPr>
              <a:r>
                <a:rPr lang="en-US" sz="1609" b="1" dirty="0">
                  <a:solidFill>
                    <a:srgbClr val="3F4141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General Agents</a:t>
              </a:r>
              <a:endParaRPr lang="en-US" sz="1609" dirty="0"/>
            </a:p>
          </p:txBody>
        </p:sp>
      </p:grpSp>
      <p:sp>
        <p:nvSpPr>
          <p:cNvPr id="34" name="Text 18"/>
          <p:cNvSpPr/>
          <p:nvPr/>
        </p:nvSpPr>
        <p:spPr>
          <a:xfrm>
            <a:off x="2395648" y="299041"/>
            <a:ext cx="4385930" cy="38875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2697" b="1" dirty="0">
                <a:solidFill>
                  <a:srgbClr val="2B4E6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Spectrum of Autonomy</a:t>
            </a:r>
            <a:endParaRPr lang="en-US" sz="2697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6C80308-0D92-AD46-F593-6D6AA9B3199F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387181-6E65-CF75-2324-C80B2D125A73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38" name="Picture 37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342D5BBC-C83C-84EB-70D6-2176E3F5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03628"/>
          </a:xfrm>
          <a:prstGeom prst="rect">
            <a:avLst/>
          </a:prstGeom>
          <a:solidFill>
            <a:srgbClr val="EDEEEF"/>
          </a:solidFill>
          <a:ln/>
        </p:spPr>
        <p:txBody>
          <a:bodyPr/>
          <a:lstStyle/>
          <a:p>
            <a:endParaRPr lang="en-CH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0" y="86390"/>
            <a:ext cx="8934672" cy="492420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026" y="1375587"/>
            <a:ext cx="275782" cy="24255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131" y="93035"/>
            <a:ext cx="1976991" cy="139552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748352" y="4063631"/>
            <a:ext cx="684471" cy="29239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018" b="1" dirty="0">
                <a:solidFill>
                  <a:srgbClr val="5D687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Hands</a:t>
            </a:r>
            <a:endParaRPr lang="en-US" sz="1018" dirty="0"/>
          </a:p>
          <a:p>
            <a:pPr marL="0" indent="0" algn="l">
              <a:buNone/>
            </a:pPr>
            <a:r>
              <a:rPr lang="en-US" sz="1018" b="1" dirty="0">
                <a:solidFill>
                  <a:srgbClr val="5D687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(Tools)</a:t>
            </a:r>
            <a:endParaRPr lang="en-US" sz="1018" dirty="0"/>
          </a:p>
        </p:txBody>
      </p:sp>
      <p:sp>
        <p:nvSpPr>
          <p:cNvPr id="7" name="Text 2"/>
          <p:cNvSpPr/>
          <p:nvPr/>
        </p:nvSpPr>
        <p:spPr>
          <a:xfrm>
            <a:off x="5173404" y="4103503"/>
            <a:ext cx="428625" cy="9635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743" b="1" dirty="0">
                <a:solidFill>
                  <a:srgbClr val="B9B9B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Function</a:t>
            </a:r>
            <a:endParaRPr lang="en-US" sz="743" dirty="0"/>
          </a:p>
        </p:txBody>
      </p:sp>
      <p:sp>
        <p:nvSpPr>
          <p:cNvPr id="8" name="Text 3"/>
          <p:cNvSpPr/>
          <p:nvPr/>
        </p:nvSpPr>
        <p:spPr>
          <a:xfrm>
            <a:off x="4336090" y="4103503"/>
            <a:ext cx="425302" cy="9968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704" b="1" dirty="0">
                <a:solidFill>
                  <a:srgbClr val="B3B4B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Batabase</a:t>
            </a:r>
            <a:endParaRPr lang="en-US" sz="704" dirty="0"/>
          </a:p>
        </p:txBody>
      </p:sp>
      <p:sp>
        <p:nvSpPr>
          <p:cNvPr id="9" name="Text 4"/>
          <p:cNvSpPr/>
          <p:nvPr/>
        </p:nvSpPr>
        <p:spPr>
          <a:xfrm>
            <a:off x="3621715" y="4100180"/>
            <a:ext cx="172779" cy="9968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730" b="1" dirty="0">
                <a:solidFill>
                  <a:srgbClr val="BFC0C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API</a:t>
            </a:r>
            <a:endParaRPr lang="en-US" sz="730" dirty="0"/>
          </a:p>
        </p:txBody>
      </p:sp>
      <p:sp>
        <p:nvSpPr>
          <p:cNvPr id="10" name="Text 5"/>
          <p:cNvSpPr/>
          <p:nvPr/>
        </p:nvSpPr>
        <p:spPr>
          <a:xfrm>
            <a:off x="588113" y="2877436"/>
            <a:ext cx="531628" cy="28907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29" b="1" dirty="0">
                <a:solidFill>
                  <a:srgbClr val="626D7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Memory</a:t>
            </a:r>
            <a:endParaRPr lang="en-US" sz="929" dirty="0"/>
          </a:p>
          <a:p>
            <a:pPr marL="0" indent="0" algn="l">
              <a:buNone/>
            </a:pPr>
            <a:r>
              <a:rPr lang="en-US" sz="929" b="1" dirty="0">
                <a:solidFill>
                  <a:srgbClr val="626D7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(Context)</a:t>
            </a:r>
            <a:endParaRPr lang="en-US" sz="929" dirty="0"/>
          </a:p>
        </p:txBody>
      </p:sp>
      <p:sp>
        <p:nvSpPr>
          <p:cNvPr id="11" name="Text 6"/>
          <p:cNvSpPr/>
          <p:nvPr/>
        </p:nvSpPr>
        <p:spPr>
          <a:xfrm>
            <a:off x="3644974" y="1285875"/>
            <a:ext cx="687794" cy="29904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052" b="1" dirty="0">
                <a:solidFill>
                  <a:srgbClr val="626E7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Brain</a:t>
            </a:r>
            <a:endParaRPr lang="en-US" sz="1052" dirty="0"/>
          </a:p>
          <a:p>
            <a:pPr marL="0" indent="0" algn="l">
              <a:buNone/>
            </a:pPr>
            <a:r>
              <a:rPr lang="en-US" sz="1052" b="1" dirty="0">
                <a:solidFill>
                  <a:srgbClr val="626E7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(Model)</a:t>
            </a:r>
            <a:endParaRPr lang="en-US" sz="1052" dirty="0"/>
          </a:p>
        </p:txBody>
      </p:sp>
      <p:sp>
        <p:nvSpPr>
          <p:cNvPr id="12" name="Text 7"/>
          <p:cNvSpPr/>
          <p:nvPr/>
        </p:nvSpPr>
        <p:spPr>
          <a:xfrm>
            <a:off x="7572375" y="837314"/>
            <a:ext cx="1206131" cy="29239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075" b="1" dirty="0">
                <a:solidFill>
                  <a:srgbClr val="6773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Orchestration</a:t>
            </a:r>
            <a:endParaRPr lang="en-US" sz="1075" dirty="0"/>
          </a:p>
          <a:p>
            <a:pPr marL="0" indent="0" algn="l">
              <a:buNone/>
            </a:pPr>
            <a:r>
              <a:rPr lang="en-US" sz="1075" b="1" dirty="0">
                <a:solidFill>
                  <a:srgbClr val="6773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(Executive Function)</a:t>
            </a:r>
            <a:endParaRPr lang="en-US" sz="1075" dirty="0"/>
          </a:p>
        </p:txBody>
      </p:sp>
      <p:sp>
        <p:nvSpPr>
          <p:cNvPr id="13" name="Text 8"/>
          <p:cNvSpPr/>
          <p:nvPr/>
        </p:nvSpPr>
        <p:spPr>
          <a:xfrm>
            <a:off x="2684721" y="302363"/>
            <a:ext cx="3831044" cy="38875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2648" b="1" dirty="0">
                <a:solidFill>
                  <a:srgbClr val="3E3E3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Anatomy of an Agent</a:t>
            </a:r>
            <a:endParaRPr lang="en-US" sz="2648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E889A9-14DE-5536-539C-FE58A8399248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4A0B66-9369-CB17-0D71-134ED24136CF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18" name="Picture 17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B38BD049-2A60-4A8B-0B9E-12CAE15A7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73"/>
            <a:ext cx="9144000" cy="508535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99" y="1155460"/>
            <a:ext cx="5518962" cy="326286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907" y="1520954"/>
            <a:ext cx="119616" cy="16613"/>
          </a:xfrm>
          <a:prstGeom prst="rect">
            <a:avLst/>
          </a:prstGeom>
        </p:spPr>
      </p:pic>
      <p:sp>
        <p:nvSpPr>
          <p:cNvPr id="6" name="Shape 0"/>
          <p:cNvSpPr/>
          <p:nvPr/>
        </p:nvSpPr>
        <p:spPr>
          <a:xfrm>
            <a:off x="3714750" y="1384724"/>
            <a:ext cx="1687919" cy="282427"/>
          </a:xfrm>
          <a:prstGeom prst="rect">
            <a:avLst/>
          </a:prstGeom>
          <a:solidFill>
            <a:srgbClr val="ECECED"/>
          </a:solidFill>
          <a:ln/>
        </p:spPr>
        <p:txBody>
          <a:bodyPr/>
          <a:lstStyle/>
          <a:p>
            <a:endParaRPr lang="en-CH"/>
          </a:p>
        </p:txBody>
      </p:sp>
      <p:sp>
        <p:nvSpPr>
          <p:cNvPr id="7" name="Text 1"/>
          <p:cNvSpPr/>
          <p:nvPr/>
        </p:nvSpPr>
        <p:spPr>
          <a:xfrm>
            <a:off x="4136730" y="1434564"/>
            <a:ext cx="1209453" cy="19271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169" b="1" dirty="0">
                <a:solidFill>
                  <a:srgbClr val="5353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Adoption by 2026</a:t>
            </a:r>
            <a:endParaRPr lang="en-US" sz="1169" dirty="0"/>
          </a:p>
        </p:txBody>
      </p:sp>
      <p:sp>
        <p:nvSpPr>
          <p:cNvPr id="8" name="Text 2"/>
          <p:cNvSpPr/>
          <p:nvPr/>
        </p:nvSpPr>
        <p:spPr>
          <a:xfrm>
            <a:off x="3787849" y="1437887"/>
            <a:ext cx="322299" cy="16613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164" b="1" dirty="0">
                <a:solidFill>
                  <a:srgbClr val="D1704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40%</a:t>
            </a:r>
            <a:endParaRPr lang="en-US" sz="1164" dirty="0"/>
          </a:p>
        </p:txBody>
      </p:sp>
      <p:sp>
        <p:nvSpPr>
          <p:cNvPr id="9" name="Text 3"/>
          <p:cNvSpPr/>
          <p:nvPr/>
        </p:nvSpPr>
        <p:spPr>
          <a:xfrm>
            <a:off x="1897247" y="4690785"/>
            <a:ext cx="1498526" cy="14952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68" b="1" dirty="0">
                <a:solidFill>
                  <a:srgbClr val="4B4B4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define agentic strategy.</a:t>
            </a:r>
            <a:endParaRPr lang="en-US" sz="968" dirty="0"/>
          </a:p>
        </p:txBody>
      </p:sp>
      <p:sp>
        <p:nvSpPr>
          <p:cNvPr id="10" name="Text 4"/>
          <p:cNvSpPr/>
          <p:nvPr/>
        </p:nvSpPr>
        <p:spPr>
          <a:xfrm>
            <a:off x="1903892" y="4551233"/>
            <a:ext cx="1588238" cy="13290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939" b="1" dirty="0">
                <a:solidFill>
                  <a:srgbClr val="4E4E4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Executives have 3-6 months</a:t>
            </a:r>
            <a:endParaRPr lang="en-US" sz="939" dirty="0"/>
          </a:p>
        </p:txBody>
      </p:sp>
      <p:sp>
        <p:nvSpPr>
          <p:cNvPr id="11" name="Text 5"/>
          <p:cNvSpPr/>
          <p:nvPr/>
        </p:nvSpPr>
        <p:spPr>
          <a:xfrm>
            <a:off x="5023884" y="4418326"/>
            <a:ext cx="933672" cy="9968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659" b="1" dirty="0">
                <a:solidFill>
                  <a:srgbClr val="83848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Source: Gartner, 2025</a:t>
            </a:r>
            <a:endParaRPr lang="en-US" sz="659" dirty="0"/>
          </a:p>
        </p:txBody>
      </p:sp>
      <p:sp>
        <p:nvSpPr>
          <p:cNvPr id="12" name="Text 6"/>
          <p:cNvSpPr/>
          <p:nvPr/>
        </p:nvSpPr>
        <p:spPr>
          <a:xfrm>
            <a:off x="6525733" y="3325166"/>
            <a:ext cx="1717823" cy="43527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478" b="1" dirty="0">
                <a:solidFill>
                  <a:srgbClr val="6162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Projected Agentic Al</a:t>
            </a:r>
            <a:endParaRPr lang="en-US" sz="1478" dirty="0"/>
          </a:p>
          <a:p>
            <a:pPr marL="0" indent="0" algn="l">
              <a:buNone/>
            </a:pPr>
            <a:r>
              <a:rPr lang="en-US" sz="1478" b="1" dirty="0">
                <a:solidFill>
                  <a:srgbClr val="6162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revenue by 2035.</a:t>
            </a:r>
            <a:endParaRPr lang="en-US" sz="1478" dirty="0"/>
          </a:p>
        </p:txBody>
      </p:sp>
      <p:sp>
        <p:nvSpPr>
          <p:cNvPr id="13" name="Text 7"/>
          <p:cNvSpPr/>
          <p:nvPr/>
        </p:nvSpPr>
        <p:spPr>
          <a:xfrm>
            <a:off x="6529055" y="1952901"/>
            <a:ext cx="1810858" cy="128919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4934" b="1" dirty="0">
                <a:solidFill>
                  <a:srgbClr val="40414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$450</a:t>
            </a:r>
            <a:endParaRPr lang="en-US" sz="4934" dirty="0"/>
          </a:p>
          <a:p>
            <a:pPr marL="0" indent="0" algn="l">
              <a:buNone/>
            </a:pPr>
            <a:r>
              <a:rPr lang="en-US" sz="4934" b="1" dirty="0">
                <a:solidFill>
                  <a:srgbClr val="40414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Billion</a:t>
            </a:r>
            <a:endParaRPr lang="en-US" sz="4934" dirty="0"/>
          </a:p>
        </p:txBody>
      </p:sp>
      <p:sp>
        <p:nvSpPr>
          <p:cNvPr id="14" name="Text 8"/>
          <p:cNvSpPr/>
          <p:nvPr/>
        </p:nvSpPr>
        <p:spPr>
          <a:xfrm rot="-5400000">
            <a:off x="465174" y="1810026"/>
            <a:ext cx="139552" cy="186402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92" b="1" dirty="0">
                <a:solidFill>
                  <a:srgbClr val="72727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%ofEnterpriseAppswithAgents</a:t>
            </a:r>
            <a:endParaRPr lang="en-US" sz="992" dirty="0"/>
          </a:p>
        </p:txBody>
      </p:sp>
      <p:sp>
        <p:nvSpPr>
          <p:cNvPr id="15" name="Text 9"/>
          <p:cNvSpPr/>
          <p:nvPr/>
        </p:nvSpPr>
        <p:spPr>
          <a:xfrm>
            <a:off x="1900570" y="4411681"/>
            <a:ext cx="1066578" cy="13623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942" b="1" dirty="0">
                <a:solidFill>
                  <a:srgbClr val="C772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Window:</a:t>
            </a:r>
            <a:endParaRPr lang="en-US" sz="942" dirty="0"/>
          </a:p>
        </p:txBody>
      </p:sp>
      <p:sp>
        <p:nvSpPr>
          <p:cNvPr id="16" name="Text 10"/>
          <p:cNvSpPr/>
          <p:nvPr/>
        </p:nvSpPr>
        <p:spPr>
          <a:xfrm>
            <a:off x="5611997" y="4222288"/>
            <a:ext cx="295718" cy="13623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952" b="1" dirty="0">
                <a:solidFill>
                  <a:srgbClr val="60606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2026</a:t>
            </a:r>
            <a:endParaRPr lang="en-US" sz="952" dirty="0"/>
          </a:p>
        </p:txBody>
      </p:sp>
      <p:sp>
        <p:nvSpPr>
          <p:cNvPr id="17" name="Text 11"/>
          <p:cNvSpPr/>
          <p:nvPr/>
        </p:nvSpPr>
        <p:spPr>
          <a:xfrm>
            <a:off x="4435770" y="4222288"/>
            <a:ext cx="292395" cy="13623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939" b="1" dirty="0">
                <a:solidFill>
                  <a:srgbClr val="5B5B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2026</a:t>
            </a:r>
            <a:endParaRPr lang="en-US" sz="939" dirty="0"/>
          </a:p>
        </p:txBody>
      </p:sp>
      <p:sp>
        <p:nvSpPr>
          <p:cNvPr id="18" name="Text 12"/>
          <p:cNvSpPr/>
          <p:nvPr/>
        </p:nvSpPr>
        <p:spPr>
          <a:xfrm>
            <a:off x="3236285" y="4222288"/>
            <a:ext cx="285750" cy="13290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926" b="1" dirty="0">
                <a:solidFill>
                  <a:srgbClr val="5F606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2025</a:t>
            </a:r>
            <a:endParaRPr lang="en-US" sz="926" dirty="0"/>
          </a:p>
        </p:txBody>
      </p:sp>
      <p:sp>
        <p:nvSpPr>
          <p:cNvPr id="19" name="Text 13"/>
          <p:cNvSpPr/>
          <p:nvPr/>
        </p:nvSpPr>
        <p:spPr>
          <a:xfrm>
            <a:off x="2013541" y="4222288"/>
            <a:ext cx="295718" cy="13290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939" b="1" dirty="0">
                <a:solidFill>
                  <a:srgbClr val="5D5D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2024</a:t>
            </a:r>
            <a:endParaRPr lang="en-US" sz="939" dirty="0"/>
          </a:p>
        </p:txBody>
      </p:sp>
      <p:sp>
        <p:nvSpPr>
          <p:cNvPr id="20" name="Text 14"/>
          <p:cNvSpPr/>
          <p:nvPr/>
        </p:nvSpPr>
        <p:spPr>
          <a:xfrm>
            <a:off x="3252898" y="3391620"/>
            <a:ext cx="239233" cy="16613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258" b="1" dirty="0">
                <a:solidFill>
                  <a:srgbClr val="4D4B4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5%</a:t>
            </a:r>
            <a:endParaRPr lang="en-US" sz="1258" dirty="0"/>
          </a:p>
        </p:txBody>
      </p:sp>
      <p:sp>
        <p:nvSpPr>
          <p:cNvPr id="21" name="Text 15"/>
          <p:cNvSpPr/>
          <p:nvPr/>
        </p:nvSpPr>
        <p:spPr>
          <a:xfrm>
            <a:off x="691116" y="3365038"/>
            <a:ext cx="229265" cy="14619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03" b="1" dirty="0">
                <a:solidFill>
                  <a:srgbClr val="65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10%</a:t>
            </a:r>
            <a:endParaRPr lang="en-US" sz="903" dirty="0"/>
          </a:p>
        </p:txBody>
      </p:sp>
      <p:sp>
        <p:nvSpPr>
          <p:cNvPr id="22" name="Text 16"/>
          <p:cNvSpPr/>
          <p:nvPr/>
        </p:nvSpPr>
        <p:spPr>
          <a:xfrm>
            <a:off x="677826" y="2727085"/>
            <a:ext cx="239233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53" b="1" dirty="0">
                <a:solidFill>
                  <a:srgbClr val="6565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20%</a:t>
            </a:r>
            <a:endParaRPr lang="en-US" sz="853" dirty="0"/>
          </a:p>
        </p:txBody>
      </p:sp>
      <p:sp>
        <p:nvSpPr>
          <p:cNvPr id="23" name="Text 17"/>
          <p:cNvSpPr/>
          <p:nvPr/>
        </p:nvSpPr>
        <p:spPr>
          <a:xfrm>
            <a:off x="674503" y="2085808"/>
            <a:ext cx="242555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63" b="1" dirty="0">
                <a:solidFill>
                  <a:srgbClr val="64646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30%</a:t>
            </a:r>
            <a:endParaRPr lang="en-US" sz="863" dirty="0"/>
          </a:p>
        </p:txBody>
      </p:sp>
      <p:sp>
        <p:nvSpPr>
          <p:cNvPr id="24" name="Text 18"/>
          <p:cNvSpPr/>
          <p:nvPr/>
        </p:nvSpPr>
        <p:spPr>
          <a:xfrm>
            <a:off x="671180" y="1447855"/>
            <a:ext cx="249201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76" b="1" dirty="0">
                <a:solidFill>
                  <a:srgbClr val="61636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40%</a:t>
            </a:r>
            <a:endParaRPr lang="en-US" sz="876" dirty="0"/>
          </a:p>
        </p:txBody>
      </p:sp>
      <p:sp>
        <p:nvSpPr>
          <p:cNvPr id="25" name="Text 19"/>
          <p:cNvSpPr/>
          <p:nvPr/>
        </p:nvSpPr>
        <p:spPr>
          <a:xfrm>
            <a:off x="5429250" y="1238526"/>
            <a:ext cx="661212" cy="13955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903" b="1" dirty="0">
                <a:solidFill>
                  <a:srgbClr val="6565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End of 2026</a:t>
            </a:r>
            <a:endParaRPr lang="en-US" sz="903" dirty="0"/>
          </a:p>
        </p:txBody>
      </p:sp>
      <p:sp>
        <p:nvSpPr>
          <p:cNvPr id="26" name="Text 20"/>
          <p:cNvSpPr/>
          <p:nvPr/>
        </p:nvSpPr>
        <p:spPr>
          <a:xfrm>
            <a:off x="455206" y="457698"/>
            <a:ext cx="5970846" cy="39207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985" b="1" dirty="0">
                <a:solidFill>
                  <a:srgbClr val="48484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Market Inflection Point is Now</a:t>
            </a:r>
            <a:endParaRPr lang="en-US" sz="2985" dirty="0"/>
          </a:p>
        </p:txBody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608" y="271628"/>
            <a:ext cx="189392" cy="4608549"/>
          </a:xfrm>
          <a:prstGeom prst="rect">
            <a:avLst/>
          </a:prstGeom>
        </p:spPr>
      </p:pic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4983"/>
            <a:ext cx="182747" cy="4608549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201" y="29073"/>
            <a:ext cx="8638953" cy="18607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DF91EB2-59C5-A720-43BD-272069270821}"/>
              </a:ext>
            </a:extLst>
          </p:cNvPr>
          <p:cNvGrpSpPr/>
          <p:nvPr/>
        </p:nvGrpSpPr>
        <p:grpSpPr>
          <a:xfrm>
            <a:off x="8294880" y="4911743"/>
            <a:ext cx="831678" cy="204064"/>
            <a:chOff x="8294880" y="4882670"/>
            <a:chExt cx="831678" cy="20406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3DA72A-7DAE-FFE2-DC7F-56FF9105E2A3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33" name="Picture 32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EC035DDA-B7F5-B12C-F511-88E3EA37B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552" y="4515515"/>
            <a:ext cx="46517" cy="4984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552" y="4259669"/>
            <a:ext cx="46517" cy="4984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029" y="4080244"/>
            <a:ext cx="13291" cy="651244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1767" y="36549"/>
            <a:ext cx="1382233" cy="3831044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1064" y="2538523"/>
            <a:ext cx="26581" cy="128919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0826" y="983512"/>
            <a:ext cx="3488808" cy="2727916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8108" y="986834"/>
            <a:ext cx="3844334" cy="271794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4459" y="2505297"/>
            <a:ext cx="312331" cy="269137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5991" y="1016738"/>
            <a:ext cx="1089837" cy="265814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3593" y="2202933"/>
            <a:ext cx="325622" cy="1438718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3593" y="1073224"/>
            <a:ext cx="325622" cy="256510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2637" y="1026706"/>
            <a:ext cx="697762" cy="2638203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7020" y="1003448"/>
            <a:ext cx="1578270" cy="2668108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0247" y="1039997"/>
            <a:ext cx="747602" cy="2628235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8108" y="1066578"/>
            <a:ext cx="335590" cy="2565105"/>
          </a:xfrm>
          <a:prstGeom prst="rect">
            <a:avLst/>
          </a:prstGeom>
        </p:spPr>
      </p:pic>
      <p:sp>
        <p:nvSpPr>
          <p:cNvPr id="20" name="Text 1"/>
          <p:cNvSpPr/>
          <p:nvPr/>
        </p:nvSpPr>
        <p:spPr>
          <a:xfrm>
            <a:off x="3206381" y="4734811"/>
            <a:ext cx="1000125" cy="13290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11" b="1" dirty="0">
                <a:solidFill>
                  <a:srgbClr val="76777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(Source: Databricks)</a:t>
            </a:r>
            <a:endParaRPr lang="en-US" sz="811" dirty="0"/>
          </a:p>
        </p:txBody>
      </p:sp>
      <p:sp>
        <p:nvSpPr>
          <p:cNvPr id="21" name="Text 2"/>
          <p:cNvSpPr/>
          <p:nvPr/>
        </p:nvSpPr>
        <p:spPr>
          <a:xfrm>
            <a:off x="4834491" y="4425802"/>
            <a:ext cx="3578520" cy="20932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17" b="1" dirty="0">
                <a:solidFill>
                  <a:srgbClr val="5C5C5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From Automation (Faster) to Augmentation (Better)</a:t>
            </a:r>
            <a:endParaRPr lang="en-US" sz="1217" dirty="0"/>
          </a:p>
        </p:txBody>
      </p:sp>
      <p:sp>
        <p:nvSpPr>
          <p:cNvPr id="22" name="Text 3"/>
          <p:cNvSpPr/>
          <p:nvPr/>
        </p:nvSpPr>
        <p:spPr>
          <a:xfrm>
            <a:off x="4827846" y="4169956"/>
            <a:ext cx="3608424" cy="20932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17" b="1" dirty="0">
                <a:solidFill>
                  <a:srgbClr val="58585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Shift from One-to-Many to One-to-One interactions</a:t>
            </a:r>
            <a:endParaRPr lang="en-US" sz="1217" dirty="0"/>
          </a:p>
        </p:txBody>
      </p:sp>
      <p:sp>
        <p:nvSpPr>
          <p:cNvPr id="23" name="Text 4"/>
          <p:cNvSpPr/>
          <p:nvPr/>
        </p:nvSpPr>
        <p:spPr>
          <a:xfrm>
            <a:off x="1677951" y="4402322"/>
            <a:ext cx="2588363" cy="32894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2548" b="1" dirty="0">
                <a:solidFill>
                  <a:srgbClr val="464C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 employee time</a:t>
            </a:r>
            <a:endParaRPr lang="en-US" sz="2548" dirty="0"/>
          </a:p>
        </p:txBody>
      </p:sp>
      <p:sp>
        <p:nvSpPr>
          <p:cNvPr id="24" name="Text 5"/>
          <p:cNvSpPr/>
          <p:nvPr/>
        </p:nvSpPr>
        <p:spPr>
          <a:xfrm>
            <a:off x="2716818" y="4116040"/>
            <a:ext cx="1182872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85000" lnSpcReduction="20000"/>
          </a:bodyPr>
          <a:lstStyle/>
          <a:p>
            <a:pPr marL="0" indent="0" algn="l">
              <a:buNone/>
            </a:pPr>
            <a:r>
              <a:rPr lang="en-US" sz="2438" b="1" dirty="0">
                <a:solidFill>
                  <a:srgbClr val="E4702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60-70%</a:t>
            </a:r>
            <a:endParaRPr lang="en-US" sz="2438" dirty="0"/>
          </a:p>
        </p:txBody>
      </p:sp>
      <p:sp>
        <p:nvSpPr>
          <p:cNvPr id="25" name="Text 6"/>
          <p:cNvSpPr/>
          <p:nvPr/>
        </p:nvSpPr>
        <p:spPr>
          <a:xfrm>
            <a:off x="1677951" y="4093535"/>
            <a:ext cx="1272584" cy="29904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2514" b="1" dirty="0">
                <a:solidFill>
                  <a:srgbClr val="4248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Address</a:t>
            </a:r>
            <a:endParaRPr lang="en-US" sz="2514" dirty="0"/>
          </a:p>
        </p:txBody>
      </p:sp>
      <p:sp>
        <p:nvSpPr>
          <p:cNvPr id="28" name="Text 9"/>
          <p:cNvSpPr/>
          <p:nvPr/>
        </p:nvSpPr>
        <p:spPr>
          <a:xfrm>
            <a:off x="5432573" y="3724718"/>
            <a:ext cx="747602" cy="15284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062" b="1" dirty="0">
                <a:solidFill>
                  <a:srgbClr val="454A4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Agentic Era</a:t>
            </a:r>
            <a:endParaRPr lang="en-US" sz="1062" dirty="0"/>
          </a:p>
        </p:txBody>
      </p:sp>
      <p:sp>
        <p:nvSpPr>
          <p:cNvPr id="29" name="Text 10"/>
          <p:cNvSpPr/>
          <p:nvPr/>
        </p:nvSpPr>
        <p:spPr>
          <a:xfrm>
            <a:off x="2940567" y="3728041"/>
            <a:ext cx="873863" cy="14952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062" b="1" dirty="0">
                <a:solidFill>
                  <a:srgbClr val="494E5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Current State</a:t>
            </a:r>
            <a:endParaRPr lang="en-US" sz="1062" dirty="0"/>
          </a:p>
        </p:txBody>
      </p:sp>
      <p:sp>
        <p:nvSpPr>
          <p:cNvPr id="30" name="Text 11"/>
          <p:cNvSpPr/>
          <p:nvPr/>
        </p:nvSpPr>
        <p:spPr>
          <a:xfrm>
            <a:off x="6542346" y="3249576"/>
            <a:ext cx="1166259" cy="13955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27" b="1" dirty="0">
                <a:solidFill>
                  <a:srgbClr val="6A6D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(Augmented by Agents)</a:t>
            </a:r>
            <a:endParaRPr lang="en-US" sz="827" dirty="0"/>
          </a:p>
        </p:txBody>
      </p:sp>
      <p:sp>
        <p:nvSpPr>
          <p:cNvPr id="31" name="Text 12"/>
          <p:cNvSpPr/>
          <p:nvPr/>
        </p:nvSpPr>
        <p:spPr>
          <a:xfrm>
            <a:off x="6545669" y="3076797"/>
            <a:ext cx="897122" cy="15616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096" b="1" dirty="0">
                <a:solidFill>
                  <a:srgbClr val="6163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Routine Tasks</a:t>
            </a:r>
            <a:endParaRPr lang="en-US" sz="1096" dirty="0"/>
          </a:p>
        </p:txBody>
      </p:sp>
      <p:sp>
        <p:nvSpPr>
          <p:cNvPr id="32" name="Text 13"/>
          <p:cNvSpPr/>
          <p:nvPr/>
        </p:nvSpPr>
        <p:spPr>
          <a:xfrm>
            <a:off x="6539023" y="2066703"/>
            <a:ext cx="950285" cy="16613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101" b="1" dirty="0">
                <a:solidFill>
                  <a:srgbClr val="D0967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Work</a:t>
            </a:r>
            <a:endParaRPr lang="en-US" sz="1101" dirty="0"/>
          </a:p>
        </p:txBody>
      </p:sp>
      <p:sp>
        <p:nvSpPr>
          <p:cNvPr id="33" name="Text 14"/>
          <p:cNvSpPr/>
          <p:nvPr/>
        </p:nvSpPr>
        <p:spPr>
          <a:xfrm>
            <a:off x="6542346" y="1897247"/>
            <a:ext cx="691116" cy="1594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101" b="1" dirty="0">
                <a:solidFill>
                  <a:srgbClr val="D1937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 Value</a:t>
            </a:r>
            <a:endParaRPr lang="en-US" sz="1101" dirty="0"/>
          </a:p>
        </p:txBody>
      </p:sp>
      <p:sp>
        <p:nvSpPr>
          <p:cNvPr id="35" name="Text 16"/>
          <p:cNvSpPr/>
          <p:nvPr/>
        </p:nvSpPr>
        <p:spPr>
          <a:xfrm>
            <a:off x="6535701" y="1010093"/>
            <a:ext cx="853927" cy="17610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222" b="1" dirty="0">
                <a:solidFill>
                  <a:srgbClr val="53575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Agentic Era</a:t>
            </a:r>
            <a:endParaRPr lang="en-US" sz="1222" dirty="0"/>
          </a:p>
        </p:txBody>
      </p:sp>
      <p:sp>
        <p:nvSpPr>
          <p:cNvPr id="36" name="Text 17"/>
          <p:cNvSpPr/>
          <p:nvPr/>
        </p:nvSpPr>
        <p:spPr>
          <a:xfrm>
            <a:off x="1192840" y="2704657"/>
            <a:ext cx="1448686" cy="3023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890" b="1" dirty="0">
                <a:solidFill>
                  <a:srgbClr val="686A6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Routine Tasks (Research,</a:t>
            </a:r>
            <a:endParaRPr lang="en-US" sz="890" dirty="0"/>
          </a:p>
          <a:p>
            <a:pPr marL="0" indent="0" algn="r">
              <a:buNone/>
            </a:pPr>
            <a:r>
              <a:rPr lang="en-US" sz="890" b="1" dirty="0">
                <a:solidFill>
                  <a:srgbClr val="686A6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Drafting, Analysis)</a:t>
            </a:r>
            <a:endParaRPr lang="en-US" sz="890" dirty="0"/>
          </a:p>
        </p:txBody>
      </p:sp>
      <p:sp>
        <p:nvSpPr>
          <p:cNvPr id="37" name="Text 18"/>
          <p:cNvSpPr/>
          <p:nvPr/>
        </p:nvSpPr>
        <p:spPr>
          <a:xfrm rot="-16200000">
            <a:off x="6389503" y="3103378"/>
            <a:ext cx="89712" cy="23591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53" b="1" dirty="0">
                <a:solidFill>
                  <a:srgbClr val="6E6F7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%</a:t>
            </a:r>
            <a:endParaRPr lang="en-US" sz="753" dirty="0"/>
          </a:p>
          <a:p>
            <a:pPr marL="0" indent="0" algn="l">
              <a:buNone/>
            </a:pPr>
            <a:r>
              <a:rPr lang="en-US" sz="753" b="1" dirty="0">
                <a:solidFill>
                  <a:srgbClr val="6E6F7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00</a:t>
            </a:r>
            <a:endParaRPr lang="en-US" sz="753" dirty="0"/>
          </a:p>
        </p:txBody>
      </p:sp>
      <p:sp>
        <p:nvSpPr>
          <p:cNvPr id="38" name="Text 19"/>
          <p:cNvSpPr/>
          <p:nvPr/>
        </p:nvSpPr>
        <p:spPr>
          <a:xfrm rot="-5400000">
            <a:off x="6389503" y="1933797"/>
            <a:ext cx="89712" cy="22594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27" b="1" dirty="0">
                <a:solidFill>
                  <a:srgbClr val="816F6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70%</a:t>
            </a:r>
            <a:endParaRPr lang="en-US" sz="727" dirty="0"/>
          </a:p>
        </p:txBody>
      </p:sp>
      <p:sp>
        <p:nvSpPr>
          <p:cNvPr id="39" name="Text 20"/>
          <p:cNvSpPr/>
          <p:nvPr/>
        </p:nvSpPr>
        <p:spPr>
          <a:xfrm>
            <a:off x="5661837" y="3143250"/>
            <a:ext cx="292395" cy="1628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62" b="1" dirty="0">
                <a:solidFill>
                  <a:srgbClr val="ADC7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30%</a:t>
            </a:r>
            <a:endParaRPr lang="en-US" sz="1062" dirty="0"/>
          </a:p>
        </p:txBody>
      </p:sp>
      <p:sp>
        <p:nvSpPr>
          <p:cNvPr id="40" name="Text 21"/>
          <p:cNvSpPr/>
          <p:nvPr/>
        </p:nvSpPr>
        <p:spPr>
          <a:xfrm>
            <a:off x="5665160" y="1963701"/>
            <a:ext cx="285750" cy="1628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073" b="1" dirty="0">
                <a:solidFill>
                  <a:srgbClr val="ECC59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70%</a:t>
            </a:r>
            <a:endParaRPr lang="en-US" sz="1073" dirty="0"/>
          </a:p>
        </p:txBody>
      </p:sp>
      <p:sp>
        <p:nvSpPr>
          <p:cNvPr id="41" name="Text 22"/>
          <p:cNvSpPr/>
          <p:nvPr/>
        </p:nvSpPr>
        <p:spPr>
          <a:xfrm>
            <a:off x="4073599" y="2282677"/>
            <a:ext cx="920381" cy="1594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062" b="1" dirty="0">
                <a:solidFill>
                  <a:srgbClr val="5255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 Created</a:t>
            </a:r>
            <a:endParaRPr lang="en-US" sz="1062" dirty="0"/>
          </a:p>
        </p:txBody>
      </p:sp>
      <p:sp>
        <p:nvSpPr>
          <p:cNvPr id="42" name="Text 23"/>
          <p:cNvSpPr/>
          <p:nvPr/>
        </p:nvSpPr>
        <p:spPr>
          <a:xfrm>
            <a:off x="3229640" y="2761142"/>
            <a:ext cx="285750" cy="1594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078" b="1" dirty="0">
                <a:solidFill>
                  <a:srgbClr val="444A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70%</a:t>
            </a:r>
            <a:endParaRPr lang="en-US" sz="1078" dirty="0"/>
          </a:p>
        </p:txBody>
      </p:sp>
      <p:sp>
        <p:nvSpPr>
          <p:cNvPr id="43" name="Text 24"/>
          <p:cNvSpPr/>
          <p:nvPr/>
        </p:nvSpPr>
        <p:spPr>
          <a:xfrm>
            <a:off x="3226317" y="1568302"/>
            <a:ext cx="295718" cy="16613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78" b="1" dirty="0">
                <a:solidFill>
                  <a:srgbClr val="4B4D5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30%</a:t>
            </a:r>
            <a:endParaRPr lang="en-US" sz="1078" dirty="0"/>
          </a:p>
        </p:txBody>
      </p:sp>
      <p:sp>
        <p:nvSpPr>
          <p:cNvPr id="44" name="Text 25"/>
          <p:cNvSpPr/>
          <p:nvPr/>
        </p:nvSpPr>
        <p:spPr>
          <a:xfrm rot="-5400000">
            <a:off x="2688044" y="2734561"/>
            <a:ext cx="86390" cy="21265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53" b="1" dirty="0">
                <a:solidFill>
                  <a:srgbClr val="7D7E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70%</a:t>
            </a:r>
            <a:endParaRPr lang="en-US" sz="753" dirty="0"/>
          </a:p>
        </p:txBody>
      </p:sp>
      <p:sp>
        <p:nvSpPr>
          <p:cNvPr id="45" name="Text 26"/>
          <p:cNvSpPr/>
          <p:nvPr/>
        </p:nvSpPr>
        <p:spPr>
          <a:xfrm rot="-5400000">
            <a:off x="2684721" y="1541721"/>
            <a:ext cx="99680" cy="23258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53" dirty="0">
                <a:solidFill>
                  <a:srgbClr val="87888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30%</a:t>
            </a:r>
            <a:endParaRPr lang="en-US" sz="753" dirty="0"/>
          </a:p>
        </p:txBody>
      </p:sp>
      <p:sp>
        <p:nvSpPr>
          <p:cNvPr id="46" name="Text 27"/>
          <p:cNvSpPr/>
          <p:nvPr/>
        </p:nvSpPr>
        <p:spPr>
          <a:xfrm>
            <a:off x="1691241" y="1671305"/>
            <a:ext cx="950285" cy="1628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101" b="1" dirty="0">
                <a:solidFill>
                  <a:srgbClr val="65676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Work</a:t>
            </a:r>
            <a:endParaRPr lang="en-US" sz="1101" dirty="0"/>
          </a:p>
        </p:txBody>
      </p:sp>
      <p:sp>
        <p:nvSpPr>
          <p:cNvPr id="47" name="Text 28"/>
          <p:cNvSpPr/>
          <p:nvPr/>
        </p:nvSpPr>
        <p:spPr>
          <a:xfrm>
            <a:off x="1950410" y="1498526"/>
            <a:ext cx="691116" cy="1594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104" b="1" dirty="0">
                <a:solidFill>
                  <a:srgbClr val="6A6C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 Value</a:t>
            </a:r>
            <a:endParaRPr lang="en-US" sz="1104" dirty="0"/>
          </a:p>
        </p:txBody>
      </p:sp>
      <p:sp>
        <p:nvSpPr>
          <p:cNvPr id="49" name="Text 30"/>
          <p:cNvSpPr/>
          <p:nvPr/>
        </p:nvSpPr>
        <p:spPr>
          <a:xfrm>
            <a:off x="1644724" y="1020061"/>
            <a:ext cx="993480" cy="16281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217" b="1" dirty="0">
                <a:solidFill>
                  <a:srgbClr val="53585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Current State</a:t>
            </a:r>
            <a:endParaRPr lang="en-US" sz="1217" dirty="0"/>
          </a:p>
        </p:txBody>
      </p:sp>
      <p:sp>
        <p:nvSpPr>
          <p:cNvPr id="50" name="Text 31"/>
          <p:cNvSpPr/>
          <p:nvPr/>
        </p:nvSpPr>
        <p:spPr>
          <a:xfrm>
            <a:off x="1903892" y="328945"/>
            <a:ext cx="5376087" cy="43194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3095" b="1" dirty="0">
                <a:solidFill>
                  <a:srgbClr val="43484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Supercharging the Workforce</a:t>
            </a:r>
            <a:endParaRPr lang="en-US" sz="3095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2812B78-B11D-C260-E40D-EA6797946491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9D4B13-FA63-5629-8155-EBD910505CBA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53" name="Picture 52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CD9A7BE5-72F1-E99A-F505-518D854E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8535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73" y="1415459"/>
            <a:ext cx="8173779" cy="335257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058" y="4452384"/>
            <a:ext cx="485110" cy="36881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404" y="4359349"/>
            <a:ext cx="495078" cy="37214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326" y="4369317"/>
            <a:ext cx="481788" cy="36881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9020" y="3651619"/>
            <a:ext cx="601404" cy="392076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8320" y="3973919"/>
            <a:ext cx="544919" cy="368817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7119" y="3980564"/>
            <a:ext cx="498401" cy="365494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128" y="3694814"/>
            <a:ext cx="498401" cy="368817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4067" y="2757820"/>
            <a:ext cx="588113" cy="750924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0648" y="3136605"/>
            <a:ext cx="551564" cy="365494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0142" y="2787724"/>
            <a:ext cx="973544" cy="747602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90282" y="2787724"/>
            <a:ext cx="966898" cy="75757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4823" y="3149895"/>
            <a:ext cx="541596" cy="37214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53343" y="2089962"/>
            <a:ext cx="973544" cy="767538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2797" y="1641401"/>
            <a:ext cx="495078" cy="375462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42096" y="1820826"/>
            <a:ext cx="59808" cy="249201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46058" y="1432073"/>
            <a:ext cx="488433" cy="368817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16029" y="1641401"/>
            <a:ext cx="485110" cy="37214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95189" y="395398"/>
            <a:ext cx="1983637" cy="611372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91547" y="631308"/>
            <a:ext cx="285750" cy="282427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74933" y="478465"/>
            <a:ext cx="1820826" cy="73099"/>
          </a:xfrm>
          <a:prstGeom prst="rect">
            <a:avLst/>
          </a:prstGeom>
        </p:spPr>
      </p:pic>
      <p:sp>
        <p:nvSpPr>
          <p:cNvPr id="25" name="Text 0"/>
          <p:cNvSpPr/>
          <p:nvPr/>
        </p:nvSpPr>
        <p:spPr>
          <a:xfrm>
            <a:off x="7143750" y="774183"/>
            <a:ext cx="1133032" cy="13955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37" b="1" dirty="0">
                <a:solidFill>
                  <a:srgbClr val="86868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Orchestrating swarm...</a:t>
            </a:r>
            <a:endParaRPr lang="en-US" sz="837" dirty="0"/>
          </a:p>
        </p:txBody>
      </p:sp>
      <p:sp>
        <p:nvSpPr>
          <p:cNvPr id="26" name="Text 1"/>
          <p:cNvSpPr/>
          <p:nvPr/>
        </p:nvSpPr>
        <p:spPr>
          <a:xfrm>
            <a:off x="7140427" y="637953"/>
            <a:ext cx="704407" cy="13290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876" b="1" dirty="0">
                <a:solidFill>
                  <a:srgbClr val="6363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 Status:</a:t>
            </a:r>
            <a:endParaRPr lang="en-US" sz="876" dirty="0"/>
          </a:p>
        </p:txBody>
      </p:sp>
      <p:sp>
        <p:nvSpPr>
          <p:cNvPr id="28" name="Text 3"/>
          <p:cNvSpPr/>
          <p:nvPr/>
        </p:nvSpPr>
        <p:spPr>
          <a:xfrm>
            <a:off x="4342735" y="4834491"/>
            <a:ext cx="475142" cy="13955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95" b="1" dirty="0">
                <a:solidFill>
                  <a:srgbClr val="69696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Debugger</a:t>
            </a:r>
            <a:endParaRPr lang="en-US" sz="795" dirty="0"/>
          </a:p>
        </p:txBody>
      </p:sp>
      <p:sp>
        <p:nvSpPr>
          <p:cNvPr id="29" name="Text 4"/>
          <p:cNvSpPr/>
          <p:nvPr/>
        </p:nvSpPr>
        <p:spPr>
          <a:xfrm>
            <a:off x="5199985" y="4754747"/>
            <a:ext cx="435270" cy="12958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11" b="1" dirty="0">
                <a:solidFill>
                  <a:srgbClr val="6F707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Deployer</a:t>
            </a:r>
            <a:endParaRPr lang="en-US" sz="811" dirty="0"/>
          </a:p>
        </p:txBody>
      </p:sp>
      <p:sp>
        <p:nvSpPr>
          <p:cNvPr id="30" name="Text 5"/>
          <p:cNvSpPr/>
          <p:nvPr/>
        </p:nvSpPr>
        <p:spPr>
          <a:xfrm>
            <a:off x="3625038" y="4758070"/>
            <a:ext cx="309009" cy="10964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827" b="1" dirty="0">
                <a:solidFill>
                  <a:srgbClr val="6B6C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Tester</a:t>
            </a:r>
            <a:endParaRPr lang="en-US" sz="827" dirty="0"/>
          </a:p>
        </p:txBody>
      </p:sp>
      <p:sp>
        <p:nvSpPr>
          <p:cNvPr id="31" name="Text 6"/>
          <p:cNvSpPr/>
          <p:nvPr/>
        </p:nvSpPr>
        <p:spPr>
          <a:xfrm>
            <a:off x="6688544" y="4359349"/>
            <a:ext cx="641276" cy="12293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98" b="1" dirty="0">
                <a:solidFill>
                  <a:srgbClr val="696B6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Fact Checker</a:t>
            </a:r>
            <a:endParaRPr lang="en-US" sz="798" dirty="0"/>
          </a:p>
        </p:txBody>
      </p:sp>
      <p:sp>
        <p:nvSpPr>
          <p:cNvPr id="32" name="Text 7"/>
          <p:cNvSpPr/>
          <p:nvPr/>
        </p:nvSpPr>
        <p:spPr>
          <a:xfrm>
            <a:off x="1887279" y="4362672"/>
            <a:ext cx="574823" cy="13955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11" b="1" dirty="0">
                <a:solidFill>
                  <a:srgbClr val="69696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Sub-Agents</a:t>
            </a:r>
            <a:endParaRPr lang="en-US" sz="811" dirty="0"/>
          </a:p>
        </p:txBody>
      </p:sp>
      <p:sp>
        <p:nvSpPr>
          <p:cNvPr id="33" name="Text 8"/>
          <p:cNvSpPr/>
          <p:nvPr/>
        </p:nvSpPr>
        <p:spPr>
          <a:xfrm>
            <a:off x="5778131" y="4216474"/>
            <a:ext cx="531628" cy="11961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672" b="1" dirty="0">
                <a:solidFill>
                  <a:srgbClr val="75757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A2A Protocol</a:t>
            </a:r>
            <a:endParaRPr lang="en-US" sz="672" dirty="0"/>
          </a:p>
        </p:txBody>
      </p:sp>
      <p:sp>
        <p:nvSpPr>
          <p:cNvPr id="34" name="Text 9"/>
          <p:cNvSpPr/>
          <p:nvPr/>
        </p:nvSpPr>
        <p:spPr>
          <a:xfrm>
            <a:off x="4389253" y="4243055"/>
            <a:ext cx="382108" cy="13623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1049" b="1" dirty="0">
                <a:solidFill>
                  <a:srgbClr val="4B4B4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Coder</a:t>
            </a:r>
            <a:endParaRPr lang="en-US" sz="1049" dirty="0"/>
          </a:p>
        </p:txBody>
      </p:sp>
      <p:sp>
        <p:nvSpPr>
          <p:cNvPr id="35" name="Text 10"/>
          <p:cNvSpPr/>
          <p:nvPr/>
        </p:nvSpPr>
        <p:spPr>
          <a:xfrm>
            <a:off x="2854177" y="4213151"/>
            <a:ext cx="534951" cy="11961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675" b="1" dirty="0">
                <a:solidFill>
                  <a:srgbClr val="78787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A2A Protocol</a:t>
            </a:r>
            <a:endParaRPr lang="en-US" sz="675" dirty="0"/>
          </a:p>
        </p:txBody>
      </p:sp>
      <p:sp>
        <p:nvSpPr>
          <p:cNvPr id="36" name="Text 11"/>
          <p:cNvSpPr/>
          <p:nvPr/>
        </p:nvSpPr>
        <p:spPr>
          <a:xfrm>
            <a:off x="7602279" y="4060308"/>
            <a:ext cx="571500" cy="13955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11" b="1" dirty="0">
                <a:solidFill>
                  <a:srgbClr val="6D6E7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Synthesizer</a:t>
            </a:r>
            <a:endParaRPr lang="en-US" sz="811" dirty="0"/>
          </a:p>
        </p:txBody>
      </p:sp>
      <p:sp>
        <p:nvSpPr>
          <p:cNvPr id="37" name="Text 12"/>
          <p:cNvSpPr/>
          <p:nvPr/>
        </p:nvSpPr>
        <p:spPr>
          <a:xfrm>
            <a:off x="900445" y="4086890"/>
            <a:ext cx="897122" cy="12626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788" b="1" dirty="0">
                <a:solidFill>
                  <a:srgbClr val="72737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Resource Allocator</a:t>
            </a:r>
            <a:endParaRPr lang="en-US" sz="788" dirty="0"/>
          </a:p>
        </p:txBody>
      </p:sp>
      <p:sp>
        <p:nvSpPr>
          <p:cNvPr id="38" name="Text 13"/>
          <p:cNvSpPr/>
          <p:nvPr/>
        </p:nvSpPr>
        <p:spPr>
          <a:xfrm>
            <a:off x="8110648" y="3522035"/>
            <a:ext cx="528305" cy="12293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811" b="1" dirty="0">
                <a:solidFill>
                  <a:srgbClr val="6C6D7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Miner</a:t>
            </a:r>
            <a:endParaRPr lang="en-US" sz="811" dirty="0"/>
          </a:p>
        </p:txBody>
      </p:sp>
      <p:sp>
        <p:nvSpPr>
          <p:cNvPr id="39" name="Text 14"/>
          <p:cNvSpPr/>
          <p:nvPr/>
        </p:nvSpPr>
        <p:spPr>
          <a:xfrm>
            <a:off x="6342985" y="3548616"/>
            <a:ext cx="694439" cy="13955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049" b="1" dirty="0">
                <a:solidFill>
                  <a:srgbClr val="53535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Researcher</a:t>
            </a:r>
            <a:endParaRPr lang="en-US" sz="1049" dirty="0"/>
          </a:p>
        </p:txBody>
      </p:sp>
      <p:sp>
        <p:nvSpPr>
          <p:cNvPr id="40" name="Text 15"/>
          <p:cNvSpPr/>
          <p:nvPr/>
        </p:nvSpPr>
        <p:spPr>
          <a:xfrm>
            <a:off x="2239483" y="3548616"/>
            <a:ext cx="471820" cy="13955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060" b="1" dirty="0">
                <a:solidFill>
                  <a:srgbClr val="50505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Planner</a:t>
            </a:r>
            <a:endParaRPr lang="en-US" sz="1060" dirty="0"/>
          </a:p>
        </p:txBody>
      </p:sp>
      <p:sp>
        <p:nvSpPr>
          <p:cNvPr id="41" name="Text 16"/>
          <p:cNvSpPr/>
          <p:nvPr/>
        </p:nvSpPr>
        <p:spPr>
          <a:xfrm>
            <a:off x="568177" y="3538648"/>
            <a:ext cx="491756" cy="11961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811" b="1" dirty="0">
                <a:solidFill>
                  <a:srgbClr val="6B6C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Scheduler</a:t>
            </a:r>
            <a:endParaRPr lang="en-US" sz="811" dirty="0"/>
          </a:p>
        </p:txBody>
      </p:sp>
      <p:sp>
        <p:nvSpPr>
          <p:cNvPr id="42" name="Text 17"/>
          <p:cNvSpPr/>
          <p:nvPr/>
        </p:nvSpPr>
        <p:spPr>
          <a:xfrm>
            <a:off x="7363047" y="3153218"/>
            <a:ext cx="554887" cy="13290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699" b="1" dirty="0">
                <a:solidFill>
                  <a:srgbClr val="797A7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A2A Protocol</a:t>
            </a:r>
            <a:endParaRPr lang="en-US" sz="699" dirty="0"/>
          </a:p>
        </p:txBody>
      </p:sp>
      <p:sp>
        <p:nvSpPr>
          <p:cNvPr id="43" name="Text 18"/>
          <p:cNvSpPr/>
          <p:nvPr/>
        </p:nvSpPr>
        <p:spPr>
          <a:xfrm>
            <a:off x="1246003" y="3159863"/>
            <a:ext cx="528305" cy="12626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665" b="1" dirty="0">
                <a:solidFill>
                  <a:srgbClr val="7A7B7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A2A Protocol</a:t>
            </a:r>
            <a:endParaRPr lang="en-US" sz="665" dirty="0"/>
          </a:p>
        </p:txBody>
      </p:sp>
      <p:sp>
        <p:nvSpPr>
          <p:cNvPr id="44" name="Text 19"/>
          <p:cNvSpPr/>
          <p:nvPr/>
        </p:nvSpPr>
        <p:spPr>
          <a:xfrm>
            <a:off x="4080244" y="2877436"/>
            <a:ext cx="1003448" cy="16613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010" b="1" dirty="0">
                <a:solidFill>
                  <a:srgbClr val="4A4E5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Human Manager</a:t>
            </a:r>
            <a:endParaRPr lang="en-US" sz="1010" dirty="0"/>
          </a:p>
        </p:txBody>
      </p:sp>
      <p:sp>
        <p:nvSpPr>
          <p:cNvPr id="45" name="Text 20"/>
          <p:cNvSpPr/>
          <p:nvPr/>
        </p:nvSpPr>
        <p:spPr>
          <a:xfrm>
            <a:off x="6814805" y="2515265"/>
            <a:ext cx="524983" cy="14952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662" b="1" dirty="0">
                <a:solidFill>
                  <a:srgbClr val="76777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A2A Protocol</a:t>
            </a:r>
            <a:endParaRPr lang="en-US" sz="662" dirty="0"/>
          </a:p>
        </p:txBody>
      </p:sp>
      <p:sp>
        <p:nvSpPr>
          <p:cNvPr id="46" name="Text 21"/>
          <p:cNvSpPr/>
          <p:nvPr/>
        </p:nvSpPr>
        <p:spPr>
          <a:xfrm>
            <a:off x="6701834" y="1691241"/>
            <a:ext cx="1970346" cy="44191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19" b="1" dirty="0">
                <a:solidFill>
                  <a:srgbClr val="70717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Everyday users become agent builders.</a:t>
            </a:r>
            <a:endParaRPr lang="en-US" sz="819" dirty="0"/>
          </a:p>
          <a:p>
            <a:pPr marL="0" indent="0" algn="l">
              <a:buNone/>
            </a:pPr>
            <a:r>
              <a:rPr lang="en-US" sz="819" b="1" dirty="0">
                <a:solidFill>
                  <a:srgbClr val="70717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Humans orchestrate swarms of specialized</a:t>
            </a:r>
            <a:endParaRPr lang="en-US" sz="819" dirty="0"/>
          </a:p>
          <a:p>
            <a:pPr marL="0" indent="0" algn="l">
              <a:buNone/>
            </a:pPr>
            <a:r>
              <a:rPr lang="en-US" sz="819" b="1" dirty="0">
                <a:solidFill>
                  <a:srgbClr val="70717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workers.</a:t>
            </a:r>
            <a:endParaRPr lang="en-US" sz="819" dirty="0"/>
          </a:p>
        </p:txBody>
      </p:sp>
      <p:sp>
        <p:nvSpPr>
          <p:cNvPr id="47" name="Text 22"/>
          <p:cNvSpPr/>
          <p:nvPr/>
        </p:nvSpPr>
        <p:spPr>
          <a:xfrm>
            <a:off x="1817503" y="2511942"/>
            <a:ext cx="528305" cy="15284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662" b="1" dirty="0">
                <a:solidFill>
                  <a:srgbClr val="7E7F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A2A Protocol</a:t>
            </a:r>
            <a:endParaRPr lang="en-US" sz="662" dirty="0"/>
          </a:p>
        </p:txBody>
      </p:sp>
      <p:sp>
        <p:nvSpPr>
          <p:cNvPr id="48" name="Text 23"/>
          <p:cNvSpPr/>
          <p:nvPr/>
        </p:nvSpPr>
        <p:spPr>
          <a:xfrm>
            <a:off x="4615195" y="1907215"/>
            <a:ext cx="521660" cy="9635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654" b="1" dirty="0">
                <a:solidFill>
                  <a:srgbClr val="6E707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A2A Protocol</a:t>
            </a:r>
            <a:endParaRPr lang="en-US" sz="654" dirty="0"/>
          </a:p>
        </p:txBody>
      </p:sp>
      <p:sp>
        <p:nvSpPr>
          <p:cNvPr id="49" name="Text 24"/>
          <p:cNvSpPr/>
          <p:nvPr/>
        </p:nvSpPr>
        <p:spPr>
          <a:xfrm>
            <a:off x="6705157" y="1435395"/>
            <a:ext cx="1990282" cy="19271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01" b="1" dirty="0">
                <a:solidFill>
                  <a:srgbClr val="6263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Democratization of Agency</a:t>
            </a:r>
            <a:endParaRPr lang="en-US" sz="1201" dirty="0"/>
          </a:p>
        </p:txBody>
      </p:sp>
      <p:sp>
        <p:nvSpPr>
          <p:cNvPr id="50" name="Text 25"/>
          <p:cNvSpPr/>
          <p:nvPr/>
        </p:nvSpPr>
        <p:spPr>
          <a:xfrm>
            <a:off x="5389378" y="1488558"/>
            <a:ext cx="435270" cy="12958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11" b="1" dirty="0">
                <a:solidFill>
                  <a:srgbClr val="6C6C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Deployer</a:t>
            </a:r>
            <a:endParaRPr lang="en-US" sz="811" dirty="0"/>
          </a:p>
        </p:txBody>
      </p:sp>
      <p:sp>
        <p:nvSpPr>
          <p:cNvPr id="51" name="Text 26"/>
          <p:cNvSpPr/>
          <p:nvPr/>
        </p:nvSpPr>
        <p:spPr>
          <a:xfrm>
            <a:off x="3385805" y="1488558"/>
            <a:ext cx="315654" cy="12626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848" b="1" dirty="0">
                <a:solidFill>
                  <a:srgbClr val="6D6D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Tester</a:t>
            </a:r>
            <a:endParaRPr lang="en-US" sz="848" dirty="0"/>
          </a:p>
        </p:txBody>
      </p:sp>
      <p:sp>
        <p:nvSpPr>
          <p:cNvPr id="52" name="Text 27"/>
          <p:cNvSpPr/>
          <p:nvPr/>
        </p:nvSpPr>
        <p:spPr>
          <a:xfrm>
            <a:off x="4342735" y="1275907"/>
            <a:ext cx="478465" cy="13290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803" b="1" dirty="0">
                <a:solidFill>
                  <a:srgbClr val="6B6C6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Debugger</a:t>
            </a:r>
            <a:endParaRPr lang="en-US" sz="803" dirty="0"/>
          </a:p>
        </p:txBody>
      </p:sp>
      <p:sp>
        <p:nvSpPr>
          <p:cNvPr id="53" name="Text 28"/>
          <p:cNvSpPr/>
          <p:nvPr/>
        </p:nvSpPr>
        <p:spPr>
          <a:xfrm>
            <a:off x="471820" y="388753"/>
            <a:ext cx="3525358" cy="85060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2985" b="1" dirty="0">
                <a:solidFill>
                  <a:srgbClr val="46464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Future of Work:</a:t>
            </a:r>
            <a:endParaRPr lang="en-US" sz="2985" dirty="0"/>
          </a:p>
          <a:p>
            <a:pPr marL="0" indent="0" algn="l">
              <a:buNone/>
            </a:pPr>
            <a:r>
              <a:rPr lang="en-US" sz="2985" b="1" dirty="0">
                <a:solidFill>
                  <a:srgbClr val="46464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Agent Ecosystems</a:t>
            </a:r>
            <a:endParaRPr lang="en-US" sz="2985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A810D71-B4EA-AFB3-CC9C-54FE6BFFCB35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F13F479-C25B-BFD4-7F44-41AD1254612C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56" name="Picture 55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1CC2C23C-6DC9-7851-1D42-DA38C8D92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0362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09648" y="5007270"/>
            <a:ext cx="9031029" cy="3323"/>
          </a:xfrm>
          <a:prstGeom prst="rect">
            <a:avLst/>
          </a:prstGeom>
          <a:solidFill>
            <a:srgbClr val="D4D5DA"/>
          </a:solidFill>
          <a:ln/>
        </p:spPr>
        <p:txBody>
          <a:bodyPr/>
          <a:lstStyle/>
          <a:p>
            <a:endParaRPr lang="en-CH"/>
          </a:p>
        </p:txBody>
      </p:sp>
      <p:sp>
        <p:nvSpPr>
          <p:cNvPr id="9" name="Text 2"/>
          <p:cNvSpPr/>
          <p:nvPr/>
        </p:nvSpPr>
        <p:spPr>
          <a:xfrm>
            <a:off x="2106576" y="4449061"/>
            <a:ext cx="5023884" cy="3389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2179" b="1" dirty="0">
                <a:solidFill>
                  <a:srgbClr val="4A4D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"Complexity is the enemy of reliability."</a:t>
            </a:r>
            <a:endParaRPr lang="en-US" sz="2179" dirty="0"/>
          </a:p>
        </p:txBody>
      </p:sp>
      <p:sp>
        <p:nvSpPr>
          <p:cNvPr id="12" name="Text 5"/>
          <p:cNvSpPr/>
          <p:nvPr/>
        </p:nvSpPr>
        <p:spPr>
          <a:xfrm>
            <a:off x="2106576" y="3602171"/>
            <a:ext cx="2661462" cy="983509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390" b="1" dirty="0">
                <a:solidFill>
                  <a:srgbClr val="5A5B5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Reduce abstraction layers.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90" b="1" dirty="0">
                <a:solidFill>
                  <a:srgbClr val="5858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 with explicit workflows, then add autonomy.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90" b="1" dirty="0">
                <a:solidFill>
                  <a:srgbClr val="56575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Define the 'Instruction' parameter clearly: Task, Persona, Constraints.</a:t>
            </a:r>
            <a:endParaRPr lang="en-US" sz="1390" dirty="0"/>
          </a:p>
          <a:p>
            <a:pPr marL="342900" indent="-342900">
              <a:buFont typeface="+mj-lt"/>
              <a:buAutoNum type="arabicPeriod"/>
            </a:pPr>
            <a:endParaRPr lang="en-US" sz="1390" dirty="0"/>
          </a:p>
          <a:p>
            <a:pPr marL="342900" indent="-342900" algn="l">
              <a:buFont typeface="+mj-lt"/>
              <a:buAutoNum type="arabicPeriod"/>
            </a:pPr>
            <a:endParaRPr lang="en-US" sz="1390" dirty="0"/>
          </a:p>
        </p:txBody>
      </p:sp>
      <p:sp>
        <p:nvSpPr>
          <p:cNvPr id="13" name="Text 6"/>
          <p:cNvSpPr/>
          <p:nvPr/>
        </p:nvSpPr>
        <p:spPr>
          <a:xfrm>
            <a:off x="5798067" y="2987084"/>
            <a:ext cx="1422105" cy="18939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133" b="1" dirty="0">
                <a:solidFill>
                  <a:srgbClr val="65656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Specialized Workflow</a:t>
            </a:r>
            <a:endParaRPr lang="en-US" sz="1133" dirty="0"/>
          </a:p>
        </p:txBody>
      </p:sp>
      <p:sp>
        <p:nvSpPr>
          <p:cNvPr id="14" name="Text 7"/>
          <p:cNvSpPr/>
          <p:nvPr/>
        </p:nvSpPr>
        <p:spPr>
          <a:xfrm>
            <a:off x="747602" y="2867468"/>
            <a:ext cx="1226067" cy="35220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151" b="1" dirty="0">
                <a:solidFill>
                  <a:srgbClr val="6465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Over-Engineered/</a:t>
            </a:r>
            <a:endParaRPr lang="en-US" sz="1151" dirty="0"/>
          </a:p>
          <a:p>
            <a:pPr marL="0" indent="0" algn="ctr">
              <a:buNone/>
            </a:pPr>
            <a:r>
              <a:rPr lang="en-US" sz="1151" b="1" dirty="0">
                <a:solidFill>
                  <a:srgbClr val="6465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Generalist</a:t>
            </a:r>
            <a:endParaRPr lang="en-US" sz="1151" dirty="0"/>
          </a:p>
        </p:txBody>
      </p:sp>
      <p:sp>
        <p:nvSpPr>
          <p:cNvPr id="15" name="Text 8"/>
          <p:cNvSpPr/>
          <p:nvPr/>
        </p:nvSpPr>
        <p:spPr>
          <a:xfrm>
            <a:off x="5442541" y="1950410"/>
            <a:ext cx="192715" cy="5980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311" dirty="0">
                <a:solidFill>
                  <a:srgbClr val="C3C4C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COETING</a:t>
            </a:r>
            <a:endParaRPr lang="en-US" sz="311" dirty="0"/>
          </a:p>
        </p:txBody>
      </p:sp>
      <p:sp>
        <p:nvSpPr>
          <p:cNvPr id="16" name="Text 9"/>
          <p:cNvSpPr/>
          <p:nvPr/>
        </p:nvSpPr>
        <p:spPr>
          <a:xfrm>
            <a:off x="4984012" y="2006895"/>
            <a:ext cx="328945" cy="5648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285" dirty="0">
                <a:solidFill>
                  <a:srgbClr val="CBCBC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COTT pepOs coen</a:t>
            </a:r>
            <a:endParaRPr lang="en-US" sz="285" dirty="0"/>
          </a:p>
        </p:txBody>
      </p:sp>
      <p:sp>
        <p:nvSpPr>
          <p:cNvPr id="19" name="Text 12"/>
          <p:cNvSpPr/>
          <p:nvPr/>
        </p:nvSpPr>
        <p:spPr>
          <a:xfrm>
            <a:off x="6186820" y="1000125"/>
            <a:ext cx="611372" cy="215974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604" b="1" dirty="0">
                <a:solidFill>
                  <a:srgbClr val="4D4F5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Path B</a:t>
            </a:r>
            <a:endParaRPr lang="en-US" sz="1604" dirty="0"/>
          </a:p>
        </p:txBody>
      </p:sp>
      <p:sp>
        <p:nvSpPr>
          <p:cNvPr id="20" name="Text 13"/>
          <p:cNvSpPr/>
          <p:nvPr/>
        </p:nvSpPr>
        <p:spPr>
          <a:xfrm>
            <a:off x="2435520" y="1000125"/>
            <a:ext cx="631308" cy="21265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625" b="1" dirty="0">
                <a:solidFill>
                  <a:srgbClr val="4F515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Path A</a:t>
            </a:r>
            <a:endParaRPr lang="en-US" sz="1625" dirty="0"/>
          </a:p>
        </p:txBody>
      </p:sp>
      <p:sp>
        <p:nvSpPr>
          <p:cNvPr id="21" name="Text 14"/>
          <p:cNvSpPr/>
          <p:nvPr/>
        </p:nvSpPr>
        <p:spPr>
          <a:xfrm>
            <a:off x="1265939" y="325622"/>
            <a:ext cx="6665285" cy="441916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3019" b="1" dirty="0">
                <a:solidFill>
                  <a:srgbClr val="44464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Best Practice #1: Design for Simplicity</a:t>
            </a:r>
            <a:endParaRPr lang="en-US" sz="3019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94852E-A40E-0A71-E3E4-392B89B6D728}"/>
              </a:ext>
            </a:extLst>
          </p:cNvPr>
          <p:cNvGrpSpPr/>
          <p:nvPr/>
        </p:nvGrpSpPr>
        <p:grpSpPr>
          <a:xfrm>
            <a:off x="8294880" y="4882670"/>
            <a:ext cx="831678" cy="204064"/>
            <a:chOff x="8294880" y="4882670"/>
            <a:chExt cx="831678" cy="20406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52CF63-4240-02DF-4E9A-283403FA9F0C}"/>
                </a:ext>
              </a:extLst>
            </p:cNvPr>
            <p:cNvSpPr txBox="1"/>
            <p:nvPr/>
          </p:nvSpPr>
          <p:spPr>
            <a:xfrm>
              <a:off x="8294880" y="4886679"/>
              <a:ext cx="7874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700" dirty="0">
                  <a:latin typeface="PFENNIG" panose="02000603000000000000" pitchFamily="2" charset="0"/>
                  <a:cs typeface="PFENNIG" panose="02000603000000000000" pitchFamily="2" charset="0"/>
                </a:rPr>
                <a:t>InnoBoost SA</a:t>
              </a:r>
            </a:p>
          </p:txBody>
        </p:sp>
        <p:pic>
          <p:nvPicPr>
            <p:cNvPr id="24" name="Picture 23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F716387A-AB26-FD90-BAD7-6CB0D8EA1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3875" y="4882670"/>
              <a:ext cx="202683" cy="2026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5925</TotalTime>
  <Words>978</Words>
  <Application>Microsoft Macintosh PowerPoint</Application>
  <PresentationFormat>On-screen Show (16:9)</PresentationFormat>
  <Paragraphs>348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Inter</vt:lpstr>
      <vt:lpstr>PFENNIG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Mirza Cutuk</cp:lastModifiedBy>
  <cp:revision>11</cp:revision>
  <dcterms:created xsi:type="dcterms:W3CDTF">2026-01-27T19:48:58Z</dcterms:created>
  <dcterms:modified xsi:type="dcterms:W3CDTF">2026-06-17T08:16:37Z</dcterms:modified>
</cp:coreProperties>
</file>