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3"/>
  </p:notesMasterIdLst>
  <p:sldIdLst>
    <p:sldId id="2147481912" r:id="rId2"/>
    <p:sldId id="266" r:id="rId3"/>
    <p:sldId id="2147483637" r:id="rId4"/>
    <p:sldId id="2147483578" r:id="rId5"/>
    <p:sldId id="2147483636" r:id="rId6"/>
    <p:sldId id="2147483579" r:id="rId7"/>
    <p:sldId id="2147483635" r:id="rId8"/>
    <p:sldId id="2147483580" r:id="rId9"/>
    <p:sldId id="2147483638" r:id="rId10"/>
    <p:sldId id="2147483639" r:id="rId11"/>
    <p:sldId id="267" r:id="rId12"/>
    <p:sldId id="2147483581" r:id="rId13"/>
    <p:sldId id="2147483583" r:id="rId14"/>
    <p:sldId id="2147483584" r:id="rId15"/>
    <p:sldId id="2147483585" r:id="rId16"/>
    <p:sldId id="268" r:id="rId17"/>
    <p:sldId id="272" r:id="rId18"/>
    <p:sldId id="271" r:id="rId19"/>
    <p:sldId id="270" r:id="rId20"/>
    <p:sldId id="269" r:id="rId21"/>
    <p:sldId id="273" r:id="rId22"/>
    <p:sldId id="2147483587" r:id="rId23"/>
    <p:sldId id="275" r:id="rId24"/>
    <p:sldId id="279" r:id="rId25"/>
    <p:sldId id="2147483589" r:id="rId26"/>
    <p:sldId id="342" r:id="rId27"/>
    <p:sldId id="280" r:id="rId28"/>
    <p:sldId id="274" r:id="rId29"/>
    <p:sldId id="277" r:id="rId30"/>
    <p:sldId id="2147483591" r:id="rId31"/>
    <p:sldId id="2147483592" r:id="rId32"/>
    <p:sldId id="2147483593" r:id="rId33"/>
    <p:sldId id="2147483594" r:id="rId34"/>
    <p:sldId id="256" r:id="rId35"/>
    <p:sldId id="278" r:id="rId36"/>
    <p:sldId id="282" r:id="rId37"/>
    <p:sldId id="283" r:id="rId38"/>
    <p:sldId id="284" r:id="rId39"/>
    <p:sldId id="285" r:id="rId40"/>
    <p:sldId id="286" r:id="rId41"/>
    <p:sldId id="343" r:id="rId42"/>
    <p:sldId id="2147483595" r:id="rId43"/>
    <p:sldId id="281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6" r:id="rId52"/>
    <p:sldId id="2147483610" r:id="rId53"/>
    <p:sldId id="294" r:id="rId54"/>
    <p:sldId id="276" r:id="rId55"/>
    <p:sldId id="295" r:id="rId56"/>
    <p:sldId id="334" r:id="rId57"/>
    <p:sldId id="297" r:id="rId58"/>
    <p:sldId id="298" r:id="rId59"/>
    <p:sldId id="308" r:id="rId60"/>
    <p:sldId id="331" r:id="rId61"/>
    <p:sldId id="301" r:id="rId62"/>
    <p:sldId id="302" r:id="rId63"/>
    <p:sldId id="303" r:id="rId64"/>
    <p:sldId id="304" r:id="rId65"/>
    <p:sldId id="306" r:id="rId66"/>
    <p:sldId id="307" r:id="rId67"/>
    <p:sldId id="312" r:id="rId68"/>
    <p:sldId id="309" r:id="rId69"/>
    <p:sldId id="310" r:id="rId70"/>
    <p:sldId id="311" r:id="rId71"/>
    <p:sldId id="2147483628" r:id="rId72"/>
    <p:sldId id="2147483623" r:id="rId73"/>
    <p:sldId id="321" r:id="rId74"/>
    <p:sldId id="313" r:id="rId75"/>
    <p:sldId id="314" r:id="rId76"/>
    <p:sldId id="315" r:id="rId77"/>
    <p:sldId id="316" r:id="rId78"/>
    <p:sldId id="2147483625" r:id="rId79"/>
    <p:sldId id="336" r:id="rId80"/>
    <p:sldId id="335" r:id="rId81"/>
    <p:sldId id="2147483627" r:id="rId82"/>
    <p:sldId id="323" r:id="rId83"/>
    <p:sldId id="344" r:id="rId84"/>
    <p:sldId id="345" r:id="rId85"/>
    <p:sldId id="346" r:id="rId86"/>
    <p:sldId id="347" r:id="rId87"/>
    <p:sldId id="348" r:id="rId88"/>
    <p:sldId id="349" r:id="rId89"/>
    <p:sldId id="350" r:id="rId90"/>
    <p:sldId id="351" r:id="rId91"/>
    <p:sldId id="352" r:id="rId92"/>
    <p:sldId id="353" r:id="rId93"/>
    <p:sldId id="332" r:id="rId94"/>
    <p:sldId id="333" r:id="rId95"/>
    <p:sldId id="2147483631" r:id="rId96"/>
    <p:sldId id="330" r:id="rId97"/>
    <p:sldId id="2147483632" r:id="rId98"/>
    <p:sldId id="2147483633" r:id="rId99"/>
    <p:sldId id="317" r:id="rId100"/>
    <p:sldId id="337" r:id="rId101"/>
    <p:sldId id="318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5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956"/>
    <p:restoredTop sz="93423"/>
  </p:normalViewPr>
  <p:slideViewPr>
    <p:cSldViewPr snapToGrid="0">
      <p:cViewPr varScale="1">
        <p:scale>
          <a:sx n="90" d="100"/>
          <a:sy n="90" d="100"/>
        </p:scale>
        <p:origin x="2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039EF-7C5B-7145-B841-D0B9AAA97BEE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56AA7-F4D3-E14A-B267-94B8A3286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8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31115-5419-404F-A7F1-DC2E8FD8C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0CD10-49EB-4D7F-88AE-8E197F50E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049BA-17B5-4479-897B-FB5C14358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7442D-8ABC-4AA9-A587-7A33C3D1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50144-A3EB-4DEE-A33D-2DD991EBF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630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BDD8-F67D-4FC1-B96E-A2D64CDFE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970416-EDF3-4AF0-92DE-C4520A69B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DA64A-F0D2-416A-B79C-AD08F0598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3D1CD-B264-4647-9A80-DDF55A6F5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E9039-9440-4A20-A2BA-097D88A5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162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6F2478-9798-4B60-95B4-32A822498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1F4E0-0D4D-4ADB-B256-98E0E49DB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32D5E-7C13-42EB-887F-E9B56E809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5B7E3-44E9-4550-88B8-EE9ABD1BE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7119-F0D3-4F9D-AB4D-32260C5C0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8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060FE5-C047-4041-AB41-F553D2847E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32006" y="3084231"/>
            <a:ext cx="1727991" cy="68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1154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and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28" y="426886"/>
            <a:ext cx="5859120" cy="126719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AFF50A0-B817-E14A-95D5-BD0ECBE0A9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7816" y="94743"/>
            <a:ext cx="5858993" cy="26054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subtitle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1B04CC6-3D12-A047-8756-C6A471F8FE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815" y="1837269"/>
            <a:ext cx="5858933" cy="45275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03CD-658F-FA49-9042-2D41E2EE36A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IBM Security / © 2022 IBM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B79C5-8373-EC42-8703-9ED7126581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39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2 wid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6C39-902F-3DA0-AAF4-319DA8AE3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01" y="288037"/>
            <a:ext cx="3711980" cy="953295"/>
          </a:xfrm>
        </p:spPr>
        <p:txBody>
          <a:bodyPr/>
          <a:lstStyle>
            <a:lvl1pPr>
              <a:lnSpc>
                <a:spcPct val="110000"/>
              </a:lnSpc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BA43D-8D00-4EDB-B803-D1EEE6CE2C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7999" y="1714500"/>
            <a:ext cx="5049180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D32DCE7C-29C5-BC86-B154-7DD0C4F055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0921" y="1714500"/>
            <a:ext cx="5047593" cy="4286251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4pPr>
            <a:lvl5pPr>
              <a:lnSpc>
                <a:spcPct val="11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0F4B3-D63C-0D8F-2804-F97776F90E4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Cyber Academy</a:t>
            </a:r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38EC09FB-402F-F3CE-E1D2-51583F1BCCF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767910" y="6469421"/>
            <a:ext cx="136791" cy="12311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800" b="0" i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  <a:sym typeface="IBM Plex Sans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7739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08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0BFE-82FD-94B0-E6D9-A9096777C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00" y="284956"/>
            <a:ext cx="2474591" cy="762795"/>
          </a:xfrm>
        </p:spPr>
        <p:txBody>
          <a:bodyPr/>
          <a:lstStyle>
            <a:lvl1pPr>
              <a:lnSpc>
                <a:spcPct val="110000"/>
              </a:lnSpc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75B039-5865-7356-B725-0FF3C8F7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76447" y="6448424"/>
            <a:ext cx="128253" cy="127000"/>
          </a:xfrm>
          <a:prstGeom prst="rect">
            <a:avLst/>
          </a:prstGeom>
        </p:spPr>
        <p:txBody>
          <a:bodyPr/>
          <a:lstStyle/>
          <a:p>
            <a:pPr defTabSz="914666"/>
            <a:fld id="{86CB4B4D-7CA3-9044-876B-883B54F8677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666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59113-A66F-B148-0A73-FD8B5C2B023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defTabSz="914666"/>
            <a:r>
              <a:rPr lang="en-US">
                <a:solidFill>
                  <a:prstClr val="black">
                    <a:tint val="75000"/>
                  </a:prstClr>
                </a:solidFill>
              </a:rPr>
              <a:t>SKO1 / Copyright © 2024 IBM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845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36957-63E4-1587-AB6D-C18AE4E0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127" y="224029"/>
            <a:ext cx="5524575" cy="1429544"/>
          </a:xfrm>
        </p:spPr>
        <p:txBody>
          <a:bodyPr rIns="457200"/>
          <a:lstStyle>
            <a:lvl1pPr>
              <a:lnSpc>
                <a:spcPct val="100000"/>
              </a:lnSpc>
              <a:defRPr sz="3199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1796CE7-FE67-2667-09E7-6A5DEF68AE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77797" y="6450371"/>
            <a:ext cx="126905" cy="12311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9395FB3-9C97-154F-86B2-7E381B95126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45DCF42E-A001-ED17-BFA8-AC4FA25C3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4127" y="6381751"/>
            <a:ext cx="2477765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0" i="0">
                <a:solidFill>
                  <a:schemeClr val="tx1"/>
                </a:solidFill>
                <a:latin typeface="Arial" panose="020B0503050203000203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5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2A12-3B78-43AD-B630-C0A55378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772BE-D14E-4808-BE48-50CE2EC3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3ED3-DFD7-42AF-9A70-24753813F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96775-ADFE-46D2-B36D-8805A783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25A8-BCF8-4CBE-BE47-7682D91A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0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B9BA-C5A5-447C-9E80-837E1DAE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9132D-B7DE-459D-947B-9EC289EDE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B626C-35C8-46D8-BD8D-5DC82E1C5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25598-88EC-451E-B058-CF3E21815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FE75-F0EB-4EA9-AE9F-857C1D79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410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C4908-08D6-40D4-8FA0-FB13EF3BE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FA497-E066-4A29-A7DA-AD5081E03B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B8CDAF-1EFB-4A91-A153-719643C7E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D55D4-8373-4F12-895E-DC4AA0BE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EA5EC-CBF6-4BCD-8822-B98F9A6B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44853-F91A-4358-BB75-40933CA5B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2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57F64-E697-4FA7-9956-5351D3AD6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B3C3E0-7F24-4CD0-83D2-D555C8EF0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51C1F-BD13-419A-A52B-23258715A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2B21D1-964C-48A8-9E6E-9E8BB7FDE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8B713-D513-4CFE-8C22-1DC840B593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95A6DB-1CC1-497E-BEA6-12D7016B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6C95F-88CC-4117-AE6B-EE7ECEA2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618FE8-5768-4BA9-897D-217046AE8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4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B29F-3A4B-42FB-BEE2-D660E165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8F09F6-6069-4FAF-B970-87F82A792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5BF23-7C44-4A11-AC60-E610C3AD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FEAB10-E000-4CCF-886A-9EFAA6702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57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F8C2C-D033-4643-8658-78F25FB44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4716BF-3A5D-447F-9519-09557BF8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8C447-EADC-420D-AF92-AAB8682F3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8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EBC8-19FD-4AA6-BC3A-F7303EB17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1865D-8DCA-4C4C-871A-479DCDC2B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E1232-4E48-4D8D-85A4-45DAC6B57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4027E-92B0-4064-AAC6-C155B93C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4622E-DC02-44DA-8BB2-01A7B6CB0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6EA73-D754-4033-B51C-96CF6FF9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5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59AD-1E44-487F-88AF-A00498D9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99B54-EBCA-48C0-8F16-E978C209F6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C6C5D8-DC44-49B6-85DC-E42C42532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CF9B77-6A69-4D3B-8A07-FB2A24FC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B150E0-C7A3-4900-9BF0-38D27ED4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55CDC-0E78-4F29-8FF2-1CD5AC36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79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7982D8-E248-49F0-8759-0BF7DB10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39E4D9-CE7D-47E8-9500-7821E953B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509225-3FBA-458F-B562-AA18BD35CE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48DE-A2B1-4885-ABA4-EC6EE8733304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67D7A-3431-4D1F-8DB4-A5941A155C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7DA2-ED93-458C-B8EB-E03D9CFA58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4D8B8-300D-47D4-B455-359FD50E48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0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89D4DF-58C5-84AD-AB58-858A94E4C3E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0FBE3C-0A8D-30A3-7E31-3CE6C892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IBM FlashSystem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03011-E4C2-8961-14F6-36B8F1913988}"/>
              </a:ext>
            </a:extLst>
          </p:cNvPr>
          <p:cNvSpPr txBox="1"/>
          <p:nvPr/>
        </p:nvSpPr>
        <p:spPr>
          <a:xfrm>
            <a:off x="253663" y="2087855"/>
            <a:ext cx="5314916" cy="4462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621">
              <a:spcBef>
                <a:spcPts val="800"/>
              </a:spcBef>
              <a:defRPr/>
            </a:pPr>
            <a:r>
              <a:rPr lang="en-GB" sz="6000" dirty="0">
                <a:solidFill>
                  <a:prstClr val="black"/>
                </a:solidFill>
                <a:latin typeface="IBM Plex Sans Light" panose="020B0403050203000203" pitchFamily="34" charset="0"/>
              </a:rPr>
              <a:t>Keynote</a:t>
            </a:r>
          </a:p>
          <a:p>
            <a:pPr defTabSz="914621">
              <a:spcBef>
                <a:spcPts val="800"/>
              </a:spcBef>
              <a:defRPr/>
            </a:pPr>
            <a:endParaRPr lang="en-GB" sz="2133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133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133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133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133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endParaRPr lang="en-GB" sz="2133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r>
              <a:rPr lang="en-GB" sz="2133" dirty="0">
                <a:solidFill>
                  <a:prstClr val="black"/>
                </a:solidFill>
                <a:latin typeface="IBM Plex Sans Light" panose="020B0403050203000203" pitchFamily="34" charset="0"/>
              </a:rPr>
              <a:t>Neil McGovern</a:t>
            </a:r>
          </a:p>
          <a:p>
            <a:pPr defTabSz="914621">
              <a:spcBef>
                <a:spcPts val="800"/>
              </a:spcBef>
              <a:defRPr/>
            </a:pPr>
            <a:r>
              <a:rPr lang="en-GB" sz="2133" dirty="0">
                <a:solidFill>
                  <a:prstClr val="black"/>
                </a:solidFill>
                <a:latin typeface="IBM Plex Sans Light" panose="020B0403050203000203" pitchFamily="34" charset="0"/>
              </a:rPr>
              <a:t>IBM FlashSystem Sales Leader</a:t>
            </a:r>
          </a:p>
        </p:txBody>
      </p:sp>
    </p:spTree>
    <p:extLst>
      <p:ext uri="{BB962C8B-B14F-4D97-AF65-F5344CB8AC3E}">
        <p14:creationId xmlns:p14="http://schemas.microsoft.com/office/powerpoint/2010/main" val="2978656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B05608-5826-7C06-442A-3E80D100B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yanair - Apps on Google Play">
            <a:extLst>
              <a:ext uri="{FF2B5EF4-FFF2-40B4-BE49-F238E27FC236}">
                <a16:creationId xmlns:a16="http://schemas.microsoft.com/office/drawing/2014/main" id="{6ED1DF90-1623-8B19-D5D3-6E3B13CC5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2F26FC-5C54-C3C9-3D29-A688401E7E58}"/>
              </a:ext>
            </a:extLst>
          </p:cNvPr>
          <p:cNvSpPr txBox="1"/>
          <p:nvPr/>
        </p:nvSpPr>
        <p:spPr>
          <a:xfrm>
            <a:off x="6442364" y="96982"/>
            <a:ext cx="565265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IBM Plex Sans Light" panose="020B0403050203000203" pitchFamily="34" charset="0"/>
              </a:rPr>
              <a:t>Ryanair</a:t>
            </a:r>
          </a:p>
          <a:p>
            <a:endParaRPr lang="en-GB" dirty="0">
              <a:latin typeface="IBM Plex Sans Light" panose="020B0403050203000203" pitchFamily="34" charset="0"/>
            </a:endParaRPr>
          </a:p>
          <a:p>
            <a:r>
              <a:rPr lang="en-GB" sz="2400" dirty="0">
                <a:latin typeface="IBM Plex Sans Light" panose="020B0403050203000203" pitchFamily="34" charset="0"/>
              </a:rPr>
              <a:t>The largest airline in Europe, based on annual passengers, fleet size, and number of flights.</a:t>
            </a:r>
          </a:p>
          <a:p>
            <a:endParaRPr lang="en-GB" sz="2400" dirty="0">
              <a:latin typeface="IBM Plex Sans Light" panose="020B040305020300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IBM Plex Sans Light" panose="020B0403050203000203" pitchFamily="34" charset="0"/>
              </a:rPr>
              <a:t>€13.44 billion revenue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IBM Plex Sans Light" panose="020B0403050203000203" pitchFamily="34" charset="0"/>
              </a:rPr>
              <a:t>208 million passengers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IBM Plex Sans Light" panose="020B0403050203000203" pitchFamily="34" charset="0"/>
              </a:rPr>
              <a:t>Fleet of 648 aircraft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IBM Plex Sans Light" panose="020B0403050203000203" pitchFamily="34" charset="0"/>
              </a:rPr>
              <a:t>Servicing 220 destinations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IBM Plex Sans Light" panose="020B0403050203000203" pitchFamily="34" charset="0"/>
              </a:rPr>
              <a:t>3,800 flights a day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latin typeface="IBM Plex Sans Light" panose="020B0403050203000203" pitchFamily="34" charset="0"/>
              </a:rPr>
              <a:t>Seats from €1</a:t>
            </a:r>
          </a:p>
          <a:p>
            <a:endParaRPr lang="en-GB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154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89D96-97CF-AC82-2BB3-1B204C110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39689E-E29F-2874-BA88-A7B62C731FC2}"/>
              </a:ext>
            </a:extLst>
          </p:cNvPr>
          <p:cNvSpPr/>
          <p:nvPr/>
        </p:nvSpPr>
        <p:spPr bwMode="auto">
          <a:xfrm>
            <a:off x="-20716" y="-363"/>
            <a:ext cx="12212715" cy="927945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87CC11-7844-42EC-8F76-2EFF9E98BE0F}"/>
              </a:ext>
            </a:extLst>
          </p:cNvPr>
          <p:cNvSpPr txBox="1">
            <a:spLocks/>
          </p:cNvSpPr>
          <p:nvPr/>
        </p:nvSpPr>
        <p:spPr>
          <a:xfrm>
            <a:off x="353125" y="95462"/>
            <a:ext cx="12081030" cy="9279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 of Paddy next time you fly Ryanair!</a:t>
            </a:r>
          </a:p>
        </p:txBody>
      </p:sp>
      <p:pic>
        <p:nvPicPr>
          <p:cNvPr id="24578" name="Picture 2" descr="Ryanair Boeing 737 MAX 8-200 Review | Full Low Cost Airline ...">
            <a:extLst>
              <a:ext uri="{FF2B5EF4-FFF2-40B4-BE49-F238E27FC236}">
                <a16:creationId xmlns:a16="http://schemas.microsoft.com/office/drawing/2014/main" id="{E802F4FE-D802-5D93-F7BE-53AFAE9C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582"/>
            <a:ext cx="12212714" cy="687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3000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3E31C-88FB-CA44-6438-BC294F00D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9317EB-8B87-D022-076F-A8C3CB378364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A453CE-B150-2595-0139-5C317B6B0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275" y="2964664"/>
            <a:ext cx="4694020" cy="927945"/>
          </a:xfrm>
        </p:spPr>
        <p:txBody>
          <a:bodyPr>
            <a:noAutofit/>
          </a:bodyPr>
          <a:lstStyle/>
          <a:p>
            <a:pPr algn="ctr"/>
            <a:r>
              <a:rPr lang="en-GB" sz="8800" dirty="0">
                <a:solidFill>
                  <a:srgbClr val="0E5FFB"/>
                </a:solidFill>
                <a:latin typeface="IBM Plex Sans Light" panose="020B0403050203000203" pitchFamily="34" charset="0"/>
              </a:rPr>
              <a:t>Thank You!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7F460-61AA-3E11-5AA2-6C790CFAB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427" y="2147323"/>
            <a:ext cx="3924300" cy="398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1AF90-A869-5D78-2A38-51AB2608019E}"/>
              </a:ext>
            </a:extLst>
          </p:cNvPr>
          <p:cNvSpPr txBox="1"/>
          <p:nvPr/>
        </p:nvSpPr>
        <p:spPr>
          <a:xfrm>
            <a:off x="7289427" y="860791"/>
            <a:ext cx="3737161" cy="1128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621">
              <a:spcBef>
                <a:spcPts val="80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IBM Plex Sans Light" panose="020B0403050203000203" pitchFamily="34" charset="0"/>
              </a:rPr>
              <a:t>Neil McGovern</a:t>
            </a:r>
          </a:p>
          <a:p>
            <a:pPr defTabSz="914621">
              <a:spcBef>
                <a:spcPts val="800"/>
              </a:spcBef>
              <a:defRPr/>
            </a:pPr>
            <a:r>
              <a:rPr lang="en-GB" dirty="0" err="1">
                <a:solidFill>
                  <a:prstClr val="black"/>
                </a:solidFill>
                <a:latin typeface="IBM Plex Sans Light" panose="020B0403050203000203" pitchFamily="34" charset="0"/>
              </a:rPr>
              <a:t>neil_mcgovern@uk.ibm.com</a:t>
            </a:r>
            <a:endParaRPr lang="en-GB" sz="1800" dirty="0">
              <a:solidFill>
                <a:prstClr val="black"/>
              </a:solidFill>
              <a:latin typeface="IBM Plex Sans Light" panose="020B0403050203000203" pitchFamily="34" charset="0"/>
            </a:endParaRPr>
          </a:p>
          <a:p>
            <a:pPr defTabSz="914621">
              <a:spcBef>
                <a:spcPts val="800"/>
              </a:spcBef>
              <a:defRPr/>
            </a:pPr>
            <a:r>
              <a:rPr lang="en-GB" sz="1800" dirty="0">
                <a:solidFill>
                  <a:prstClr val="black"/>
                </a:solidFill>
                <a:latin typeface="IBM Plex Sans Light" panose="020B0403050203000203" pitchFamily="34" charset="0"/>
              </a:rPr>
              <a:t>IBM FlashSystem Sales Leader</a:t>
            </a:r>
          </a:p>
        </p:txBody>
      </p:sp>
    </p:spTree>
    <p:extLst>
      <p:ext uri="{BB962C8B-B14F-4D97-AF65-F5344CB8AC3E}">
        <p14:creationId xmlns:p14="http://schemas.microsoft.com/office/powerpoint/2010/main" val="85711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1B668-8999-F268-CABB-A61E2630E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749A892-6BFC-881C-F03A-B057F54BE579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A086A7-517A-92CA-D594-73AC177B9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68" y="261786"/>
            <a:ext cx="5887532" cy="927945"/>
          </a:xfrm>
        </p:spPr>
        <p:txBody>
          <a:bodyPr anchor="t">
            <a:noAutofit/>
          </a:bodyPr>
          <a:lstStyle/>
          <a:p>
            <a:r>
              <a:rPr lang="en-GB" sz="9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Why am I so proud of Ryanair?</a:t>
            </a:r>
          </a:p>
        </p:txBody>
      </p:sp>
    </p:spTree>
    <p:extLst>
      <p:ext uri="{BB962C8B-B14F-4D97-AF65-F5344CB8AC3E}">
        <p14:creationId xmlns:p14="http://schemas.microsoft.com/office/powerpoint/2010/main" val="610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1B1C64-007E-518E-6BBD-13E6A174A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A792208-C295-90CF-2554-1BEA876CF4DA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2AF1BB-5C08-0020-45E6-E5EF192EB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Everyone’s happy</a:t>
            </a:r>
          </a:p>
        </p:txBody>
      </p:sp>
    </p:spTree>
    <p:extLst>
      <p:ext uri="{BB962C8B-B14F-4D97-AF65-F5344CB8AC3E}">
        <p14:creationId xmlns:p14="http://schemas.microsoft.com/office/powerpoint/2010/main" val="1101151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B795AE-1480-773C-1C0E-9647EC7C1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4AF0EF7-0A71-8049-232C-352F0EFC57FA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DE5211-EAC7-437F-8A41-2A6729E4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Super Efficient </a:t>
            </a:r>
          </a:p>
        </p:txBody>
      </p:sp>
    </p:spTree>
    <p:extLst>
      <p:ext uri="{BB962C8B-B14F-4D97-AF65-F5344CB8AC3E}">
        <p14:creationId xmlns:p14="http://schemas.microsoft.com/office/powerpoint/2010/main" val="3888145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3B8FE-ADAA-F088-0C06-238F96537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4866DC-5E1C-F233-8A30-FED87FF3295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A60772-D136-D6F1-5CA9-2F547560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61786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And the Landings! </a:t>
            </a:r>
          </a:p>
        </p:txBody>
      </p:sp>
    </p:spTree>
    <p:extLst>
      <p:ext uri="{BB962C8B-B14F-4D97-AF65-F5344CB8AC3E}">
        <p14:creationId xmlns:p14="http://schemas.microsoft.com/office/powerpoint/2010/main" val="3185161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B35DE5-7DBE-B97C-C029-FB055978B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5271E1-7C47-C59E-D8EA-6235C0202B0C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0CC6E-99FE-8D92-4B2F-DE2E71CC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0" y="663568"/>
            <a:ext cx="10515600" cy="927945"/>
          </a:xfrm>
        </p:spPr>
        <p:txBody>
          <a:bodyPr>
            <a:noAutofit/>
          </a:bodyPr>
          <a:lstStyle/>
          <a:p>
            <a:r>
              <a:rPr lang="en-GB" sz="13800" dirty="0">
                <a:solidFill>
                  <a:srgbClr val="0E5FFB"/>
                </a:solidFill>
                <a:latin typeface="IBM Plex Sans Light" panose="020B0403050203000203" pitchFamily="34" charset="0"/>
              </a:rPr>
              <a:t>I fly a lot</a:t>
            </a:r>
          </a:p>
        </p:txBody>
      </p:sp>
    </p:spTree>
    <p:extLst>
      <p:ext uri="{BB962C8B-B14F-4D97-AF65-F5344CB8AC3E}">
        <p14:creationId xmlns:p14="http://schemas.microsoft.com/office/powerpoint/2010/main" val="3804300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29B7D-D5FD-32F6-1449-D78D12130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89D396C-0755-DBE6-6FA0-52DE1F230555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D7635-5014-3650-6228-1EECB2B3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 fly a lot in: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B8F150-F95F-3DCC-3AF0-9F5FE7B54ADC}"/>
              </a:ext>
            </a:extLst>
          </p:cNvPr>
          <p:cNvSpPr txBox="1"/>
          <p:nvPr/>
        </p:nvSpPr>
        <p:spPr>
          <a:xfrm>
            <a:off x="125341" y="2597640"/>
            <a:ext cx="565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IBM Plex Sans Light" panose="020B0403050203000203" pitchFamily="34" charset="0"/>
              </a:rPr>
              <a:t>IBM Business Class</a:t>
            </a:r>
          </a:p>
        </p:txBody>
      </p:sp>
    </p:spTree>
    <p:extLst>
      <p:ext uri="{BB962C8B-B14F-4D97-AF65-F5344CB8AC3E}">
        <p14:creationId xmlns:p14="http://schemas.microsoft.com/office/powerpoint/2010/main" val="1698285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CEA55-A566-07A1-D1B8-A0E349055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004BF14-2209-0AF3-D2DE-C7444A392411}"/>
              </a:ext>
            </a:extLst>
          </p:cNvPr>
          <p:cNvSpPr/>
          <p:nvPr/>
        </p:nvSpPr>
        <p:spPr bwMode="auto">
          <a:xfrm>
            <a:off x="-10358" y="-11016"/>
            <a:ext cx="12212715" cy="820441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91ECF-F50F-8710-9BB9-9EE49CA9A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7" y="2003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IBM Business Class - Seat 39A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8DB0A-A538-25C9-5C2A-B89BEE8CD3C8}"/>
              </a:ext>
            </a:extLst>
          </p:cNvPr>
          <p:cNvSpPr txBox="1"/>
          <p:nvPr/>
        </p:nvSpPr>
        <p:spPr>
          <a:xfrm>
            <a:off x="3103419" y="2598003"/>
            <a:ext cx="565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IBM Plex Sans Light" panose="020B0403050203000203" pitchFamily="34" charset="0"/>
              </a:rPr>
              <a:t>Get Seat map</a:t>
            </a:r>
          </a:p>
        </p:txBody>
      </p:sp>
      <p:pic>
        <p:nvPicPr>
          <p:cNvPr id="15362" name="Picture 2" descr="Seating guide: BA Boeing Dreamliner 787-8 B788 | 787-9 B789 | 787-10 B78X -  Page 86 - FlyerTalk Forums">
            <a:extLst>
              <a:ext uri="{FF2B5EF4-FFF2-40B4-BE49-F238E27FC236}">
                <a16:creationId xmlns:a16="http://schemas.microsoft.com/office/drawing/2014/main" id="{8754DCFC-5DFB-BCAB-4833-DC48F8D7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447"/>
            <a:ext cx="14924806" cy="25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6C031C7-7D92-20ED-02CB-7CB34F813CF3}"/>
              </a:ext>
            </a:extLst>
          </p:cNvPr>
          <p:cNvSpPr/>
          <p:nvPr/>
        </p:nvSpPr>
        <p:spPr>
          <a:xfrm>
            <a:off x="10327341" y="3428999"/>
            <a:ext cx="179294" cy="587189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8B623B74-7421-33DC-392C-5FA7B03364CF}"/>
              </a:ext>
            </a:extLst>
          </p:cNvPr>
          <p:cNvSpPr/>
          <p:nvPr/>
        </p:nvSpPr>
        <p:spPr>
          <a:xfrm>
            <a:off x="8624047" y="1231295"/>
            <a:ext cx="3406588" cy="17419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IBM Business Class</a:t>
            </a:r>
          </a:p>
        </p:txBody>
      </p:sp>
    </p:spTree>
    <p:extLst>
      <p:ext uri="{BB962C8B-B14F-4D97-AF65-F5344CB8AC3E}">
        <p14:creationId xmlns:p14="http://schemas.microsoft.com/office/powerpoint/2010/main" val="2630692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13529-6E93-7FF2-B5BE-6BBE912F1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E2E8B1-A22E-B3A4-59A1-5903F1F6A84C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C019CA-CC82-9883-EC60-95DF4781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4765314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Wouldn’t I prefer real business class?</a:t>
            </a:r>
          </a:p>
        </p:txBody>
      </p:sp>
    </p:spTree>
    <p:extLst>
      <p:ext uri="{BB962C8B-B14F-4D97-AF65-F5344CB8AC3E}">
        <p14:creationId xmlns:p14="http://schemas.microsoft.com/office/powerpoint/2010/main" val="1293397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7DEC2-4C92-F65B-E301-A9091A7E6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750B28-FEC3-C2F3-6DC3-B2ED81E6EF32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6D8FC6-A19E-3D90-17D7-251EB7875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4765314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Wouldn’t I prefer real business class?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8AF7A-7EF9-940C-3AB0-85396D090A60}"/>
              </a:ext>
            </a:extLst>
          </p:cNvPr>
          <p:cNvSpPr txBox="1"/>
          <p:nvPr/>
        </p:nvSpPr>
        <p:spPr>
          <a:xfrm>
            <a:off x="6428510" y="2126586"/>
            <a:ext cx="56526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IBM Plex Sans Light" panose="020B0403050203000203" pitchFamily="34" charset="0"/>
              </a:rPr>
              <a:t>“Planes don’t fly backwards into Mountains”</a:t>
            </a:r>
          </a:p>
        </p:txBody>
      </p:sp>
    </p:spTree>
    <p:extLst>
      <p:ext uri="{BB962C8B-B14F-4D97-AF65-F5344CB8AC3E}">
        <p14:creationId xmlns:p14="http://schemas.microsoft.com/office/powerpoint/2010/main" val="422921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C5533-5336-CE12-7B4D-8D7D87E1E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5805BF8-8B74-71FD-E367-4674C1978EAD}"/>
              </a:ext>
            </a:extLst>
          </p:cNvPr>
          <p:cNvSpPr/>
          <p:nvPr/>
        </p:nvSpPr>
        <p:spPr bwMode="auto">
          <a:xfrm>
            <a:off x="-20716" y="-363"/>
            <a:ext cx="12212715" cy="1344254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EAB64-659C-68C9-8F70-E2619277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I’m a Plastic Paddy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2A4DC-3E29-AD5E-4443-FFBC252FD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40" y="1335901"/>
            <a:ext cx="11676327" cy="31668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6FA062-8A41-D679-2EFB-A8040B46F460}"/>
              </a:ext>
            </a:extLst>
          </p:cNvPr>
          <p:cNvSpPr txBox="1"/>
          <p:nvPr/>
        </p:nvSpPr>
        <p:spPr>
          <a:xfrm>
            <a:off x="259306" y="5042022"/>
            <a:ext cx="11673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E5FFA"/>
                </a:solidFill>
                <a:latin typeface="IBM Plex Sans Light" panose="020B0403050203000203" pitchFamily="34" charset="0"/>
              </a:rPr>
              <a:t>Brought up outside Ireland – but super-proud to be Irish</a:t>
            </a:r>
          </a:p>
        </p:txBody>
      </p:sp>
    </p:spTree>
    <p:extLst>
      <p:ext uri="{BB962C8B-B14F-4D97-AF65-F5344CB8AC3E}">
        <p14:creationId xmlns:p14="http://schemas.microsoft.com/office/powerpoint/2010/main" val="1644820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30FB9-FDF4-39D8-48AD-A7FA79D5E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8459E8-8A90-E8EA-7575-5E58BC6C0948}"/>
              </a:ext>
            </a:extLst>
          </p:cNvPr>
          <p:cNvSpPr txBox="1"/>
          <p:nvPr/>
        </p:nvSpPr>
        <p:spPr>
          <a:xfrm>
            <a:off x="3103419" y="2598003"/>
            <a:ext cx="5652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  <a:latin typeface="IBM Plex Sans Light" panose="020B0403050203000203" pitchFamily="34" charset="0"/>
              </a:rPr>
              <a:t>Get Seat map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3F98A-B373-3DC3-ED36-C9CA2B5FD51E}"/>
              </a:ext>
            </a:extLst>
          </p:cNvPr>
          <p:cNvSpPr txBox="1">
            <a:spLocks/>
          </p:cNvSpPr>
          <p:nvPr/>
        </p:nvSpPr>
        <p:spPr>
          <a:xfrm>
            <a:off x="3747248" y="5162732"/>
            <a:ext cx="8001408" cy="927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Statistically, the safest seat on the plane</a:t>
            </a:r>
          </a:p>
        </p:txBody>
      </p:sp>
      <p:pic>
        <p:nvPicPr>
          <p:cNvPr id="5" name="Picture 2" descr="Seating guide: BA Boeing Dreamliner 787-8 B788 | 787-9 B789 | 787-10 B78X -  Page 86 - FlyerTalk Forums">
            <a:extLst>
              <a:ext uri="{FF2B5EF4-FFF2-40B4-BE49-F238E27FC236}">
                <a16:creationId xmlns:a16="http://schemas.microsoft.com/office/drawing/2014/main" id="{D891173A-ED68-3BFE-5067-4BE478C64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8447"/>
            <a:ext cx="14924806" cy="25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>
            <a:extLst>
              <a:ext uri="{FF2B5EF4-FFF2-40B4-BE49-F238E27FC236}">
                <a16:creationId xmlns:a16="http://schemas.microsoft.com/office/drawing/2014/main" id="{4C4449E7-69E7-8403-CF9E-ED6DD9F4EC8B}"/>
              </a:ext>
            </a:extLst>
          </p:cNvPr>
          <p:cNvSpPr/>
          <p:nvPr/>
        </p:nvSpPr>
        <p:spPr>
          <a:xfrm>
            <a:off x="8624047" y="1231295"/>
            <a:ext cx="3406588" cy="174190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IBM Business Class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54812535-DB9E-7B77-91C9-D92A20D68F79}"/>
              </a:ext>
            </a:extLst>
          </p:cNvPr>
          <p:cNvSpPr/>
          <p:nvPr/>
        </p:nvSpPr>
        <p:spPr>
          <a:xfrm>
            <a:off x="10327341" y="3428999"/>
            <a:ext cx="179294" cy="587189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3D9818-3ECD-0E53-526A-78103997886F}"/>
              </a:ext>
            </a:extLst>
          </p:cNvPr>
          <p:cNvSpPr/>
          <p:nvPr/>
        </p:nvSpPr>
        <p:spPr bwMode="auto">
          <a:xfrm>
            <a:off x="-10358" y="-11016"/>
            <a:ext cx="12212715" cy="820441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1F2AA8D-0F72-6739-04FA-400073D44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7" y="2003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IBM Business Class - Seat 39A</a:t>
            </a:r>
          </a:p>
        </p:txBody>
      </p:sp>
    </p:spTree>
    <p:extLst>
      <p:ext uri="{BB962C8B-B14F-4D97-AF65-F5344CB8AC3E}">
        <p14:creationId xmlns:p14="http://schemas.microsoft.com/office/powerpoint/2010/main" val="3263413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013E0-2BD3-3565-2067-7FFD33AB2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E87E9A2-CE20-903E-13B5-E8A7B77EDA67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6D70-7DDC-6AE1-DAB7-ADD26B8A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50" y="497314"/>
            <a:ext cx="5347204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And you get to talk to people…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5D86C9-EE9B-F74A-CF6F-404A40E70A17}"/>
              </a:ext>
            </a:extLst>
          </p:cNvPr>
          <p:cNvSpPr txBox="1"/>
          <p:nvPr/>
        </p:nvSpPr>
        <p:spPr>
          <a:xfrm>
            <a:off x="6442365" y="2126586"/>
            <a:ext cx="4946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IBM Plex Sans Light" panose="020B0403050203000203" pitchFamily="34" charset="0"/>
              </a:rPr>
              <a:t>In economy..</a:t>
            </a:r>
          </a:p>
          <a:p>
            <a:r>
              <a:rPr lang="en-GB" sz="4800" dirty="0">
                <a:latin typeface="IBM Plex Sans Light" panose="020B0403050203000203" pitchFamily="34" charset="0"/>
              </a:rPr>
              <a:t> </a:t>
            </a:r>
          </a:p>
          <a:p>
            <a:r>
              <a:rPr lang="en-GB" sz="4800" dirty="0">
                <a:latin typeface="IBM Plex Sans Light" panose="020B0403050203000203" pitchFamily="34" charset="0"/>
              </a:rPr>
              <a:t>            People talk</a:t>
            </a:r>
          </a:p>
        </p:txBody>
      </p:sp>
    </p:spTree>
    <p:extLst>
      <p:ext uri="{BB962C8B-B14F-4D97-AF65-F5344CB8AC3E}">
        <p14:creationId xmlns:p14="http://schemas.microsoft.com/office/powerpoint/2010/main" val="3080803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BC0FF-D70D-D2A3-C11C-56188066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79B28-B877-42CD-6AAB-F7164BFA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1557"/>
            <a:ext cx="12288982" cy="8184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EBED79-2780-953F-1714-0C2469CEB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10515600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Recently, on a flight from..</a:t>
            </a:r>
            <a:b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        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5CCD39-EBAB-19D8-9450-0B88069D80F9}"/>
              </a:ext>
            </a:extLst>
          </p:cNvPr>
          <p:cNvSpPr txBox="1"/>
          <p:nvPr/>
        </p:nvSpPr>
        <p:spPr>
          <a:xfrm>
            <a:off x="4994564" y="5288340"/>
            <a:ext cx="79046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>
                <a:solidFill>
                  <a:srgbClr val="0E5FFB"/>
                </a:solidFill>
                <a:latin typeface="IBM Plex Sans Light" panose="020B0403050203000203" pitchFamily="34" charset="0"/>
              </a:rPr>
              <a:t>Dublin to San Francisco </a:t>
            </a:r>
            <a:br>
              <a:rPr lang="en-GB" sz="4800" dirty="0">
                <a:solidFill>
                  <a:srgbClr val="0E5FFB"/>
                </a:solidFill>
                <a:latin typeface="IBM Plex Sans Light" panose="020B0403050203000203" pitchFamily="34" charset="0"/>
              </a:rPr>
            </a:br>
            <a:r>
              <a:rPr lang="en-GB" sz="4800" dirty="0">
                <a:solidFill>
                  <a:srgbClr val="0E5FFB"/>
                </a:solidFill>
                <a:latin typeface="IBM Plex Sans Light" panose="020B0403050203000203" pitchFamily="34" charset="0"/>
              </a:rPr>
              <a:t> </a:t>
            </a:r>
            <a:endParaRPr lang="en-GB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708A01-BEA1-D9FB-31BD-A149FE980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682" y="3067050"/>
            <a:ext cx="7747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53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E4C32-33A4-7AF4-4E10-E9B25621E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1263F9-1E7B-8F98-FA12-EF9506E01158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003F6-67CF-1BF1-704F-D882B262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52640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 met a fellow traveller</a:t>
            </a:r>
          </a:p>
        </p:txBody>
      </p:sp>
    </p:spTree>
    <p:extLst>
      <p:ext uri="{BB962C8B-B14F-4D97-AF65-F5344CB8AC3E}">
        <p14:creationId xmlns:p14="http://schemas.microsoft.com/office/powerpoint/2010/main" val="3648363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D4BC0-8A27-9D97-E403-3D445ABD9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BC5551F-DD1C-B6E0-70EA-EE7151184BBB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E454D1-78DF-C2EB-D9D5-FC7BE4C3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52640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 met a fellow traveller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10F7AD-6AE1-F242-EC38-51761B210E14}"/>
              </a:ext>
            </a:extLst>
          </p:cNvPr>
          <p:cNvSpPr txBox="1"/>
          <p:nvPr/>
        </p:nvSpPr>
        <p:spPr>
          <a:xfrm>
            <a:off x="7713520" y="2766916"/>
            <a:ext cx="27743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dirty="0">
                <a:latin typeface="IBM Plex Sans Light" panose="020B0403050203000203" pitchFamily="34" charset="0"/>
              </a:rPr>
              <a:t>He was in seat 39B</a:t>
            </a:r>
            <a:endParaRPr lang="en-GB" sz="4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D1D06E2-5F52-6417-C532-D5CCBFC09C0A}"/>
              </a:ext>
            </a:extLst>
          </p:cNvPr>
          <p:cNvSpPr txBox="1">
            <a:spLocks/>
          </p:cNvSpPr>
          <p:nvPr/>
        </p:nvSpPr>
        <p:spPr>
          <a:xfrm>
            <a:off x="2316192" y="2964664"/>
            <a:ext cx="3759093" cy="927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Let’s call him Paddy</a:t>
            </a:r>
          </a:p>
        </p:txBody>
      </p:sp>
    </p:spTree>
    <p:extLst>
      <p:ext uri="{BB962C8B-B14F-4D97-AF65-F5344CB8AC3E}">
        <p14:creationId xmlns:p14="http://schemas.microsoft.com/office/powerpoint/2010/main" val="20685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39C90-30C1-F715-5894-B749D799C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50F1F-D30C-A033-7744-72707B52F33E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70B0A-5568-34D1-E98F-EB238A570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22" y="317204"/>
            <a:ext cx="5416190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He’s Irish</a:t>
            </a:r>
          </a:p>
        </p:txBody>
      </p:sp>
    </p:spTree>
    <p:extLst>
      <p:ext uri="{BB962C8B-B14F-4D97-AF65-F5344CB8AC3E}">
        <p14:creationId xmlns:p14="http://schemas.microsoft.com/office/powerpoint/2010/main" val="2379523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759CE-7F9A-CD92-AEE8-E4A866FAF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4D04D46-C5FB-5B5F-D405-6F1C44547C9F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837F6-C4E1-FF02-AAD7-7537A0C04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22" y="317204"/>
            <a:ext cx="5416190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 knew he was Irish when he ordered the:</a:t>
            </a:r>
          </a:p>
        </p:txBody>
      </p:sp>
    </p:spTree>
    <p:extLst>
      <p:ext uri="{BB962C8B-B14F-4D97-AF65-F5344CB8AC3E}">
        <p14:creationId xmlns:p14="http://schemas.microsoft.com/office/powerpoint/2010/main" val="3140799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3E6BB-E5B7-1DED-4B31-1F10078758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DEA43D3-FFB9-3C37-767D-880B0E031614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2E259-C492-2EB9-2C1A-C6B4D267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22" y="317204"/>
            <a:ext cx="5416190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 knew he was Irish when he ordered the: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9968A1-FE9D-7D13-8E12-B44713BD781F}"/>
              </a:ext>
            </a:extLst>
          </p:cNvPr>
          <p:cNvSpPr txBox="1"/>
          <p:nvPr/>
        </p:nvSpPr>
        <p:spPr>
          <a:xfrm>
            <a:off x="7464137" y="2721114"/>
            <a:ext cx="37857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latin typeface="IBM Plex Sans Light" panose="020B0403050203000203" pitchFamily="34" charset="0"/>
              </a:rPr>
              <a:t>“Holy Trinity”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778518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FBCC7-255B-4565-E8DF-A3190DDA8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Jameson Mini - Irish Blended Whiskey | Bondston">
            <a:extLst>
              <a:ext uri="{FF2B5EF4-FFF2-40B4-BE49-F238E27FC236}">
                <a16:creationId xmlns:a16="http://schemas.microsoft.com/office/drawing/2014/main" id="{67CCA49F-ABEA-E668-A569-2C5F10398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946" y="-138546"/>
            <a:ext cx="13993092" cy="699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9254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FAC20-B2B9-666F-AF48-D701D48E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9DB7D3-EBBF-8B5A-CF6D-26E640C6E0A0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2BF359-F765-9DA8-C5DD-802A9A52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25" y="331058"/>
            <a:ext cx="5790550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 knew he was Irish…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1503F-CB6B-3205-491F-8BBB0CEFAD56}"/>
              </a:ext>
            </a:extLst>
          </p:cNvPr>
          <p:cNvSpPr txBox="1"/>
          <p:nvPr/>
        </p:nvSpPr>
        <p:spPr>
          <a:xfrm>
            <a:off x="692728" y="2260662"/>
            <a:ext cx="42256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IBM Plex Sans Light" panose="020B0403050203000203" pitchFamily="34" charset="0"/>
              </a:rPr>
              <a:t>…when I heard is accent!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049247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B64AA-DF82-84B6-AD1D-F87B3911B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042ACE-3FD8-6099-BDA2-3BF229D90E2B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3163D-E3DD-CD57-4602-920EE847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89495"/>
            <a:ext cx="4862295" cy="1553159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What makes me so proud to be Irish?</a:t>
            </a:r>
          </a:p>
        </p:txBody>
      </p:sp>
    </p:spTree>
    <p:extLst>
      <p:ext uri="{BB962C8B-B14F-4D97-AF65-F5344CB8AC3E}">
        <p14:creationId xmlns:p14="http://schemas.microsoft.com/office/powerpoint/2010/main" val="1820615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5854D-B122-9CD8-6957-5F1769EDE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C59C61-2F15-E675-7E85-CBF090CA15C0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4E189-A886-B1C8-39C7-39AE8FED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5" y="358768"/>
            <a:ext cx="5014695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 ordered the same…</a:t>
            </a:r>
          </a:p>
        </p:txBody>
      </p:sp>
    </p:spTree>
    <p:extLst>
      <p:ext uri="{BB962C8B-B14F-4D97-AF65-F5344CB8AC3E}">
        <p14:creationId xmlns:p14="http://schemas.microsoft.com/office/powerpoint/2010/main" val="2431839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F0B92-38A2-9B31-0523-4FD4F006E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1170F4-D070-8CBB-1F04-7961099ED53A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CF74D-3EE5-2BC1-A502-2D3C24804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0" y="483459"/>
            <a:ext cx="551346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So, we got talking…</a:t>
            </a:r>
          </a:p>
        </p:txBody>
      </p:sp>
    </p:spTree>
    <p:extLst>
      <p:ext uri="{BB962C8B-B14F-4D97-AF65-F5344CB8AC3E}">
        <p14:creationId xmlns:p14="http://schemas.microsoft.com/office/powerpoint/2010/main" val="3955612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92C61-696A-424F-95BA-FF153C124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1DF922C-41EE-F8C0-51BC-F8D0CC3299CD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1DCC36-8110-7085-9717-0582894BC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31058"/>
            <a:ext cx="4418950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“What do you do?” I asked</a:t>
            </a:r>
          </a:p>
        </p:txBody>
      </p:sp>
    </p:spTree>
    <p:extLst>
      <p:ext uri="{BB962C8B-B14F-4D97-AF65-F5344CB8AC3E}">
        <p14:creationId xmlns:p14="http://schemas.microsoft.com/office/powerpoint/2010/main" val="543844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4FAB1-7F3A-BBFC-0E74-9A614789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C1FACFB-B892-84EA-A773-DE4C7519FD82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43131-2F61-4DF0-740E-ED50B6018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795" y="1176186"/>
            <a:ext cx="4779168" cy="927945"/>
          </a:xfrm>
        </p:spPr>
        <p:txBody>
          <a:bodyPr anchor="t">
            <a:noAutofit/>
          </a:bodyPr>
          <a:lstStyle/>
          <a:p>
            <a:pPr algn="ctr"/>
            <a:r>
              <a:rPr lang="en-GB" sz="5333" i="1" dirty="0">
                <a:latin typeface="IBM Plex Sans Light" panose="020B0403050203000203" pitchFamily="34" charset="0"/>
              </a:rPr>
              <a:t>“I’m a product Manager, </a:t>
            </a:r>
            <a:br>
              <a:rPr lang="en-GB" sz="5333" i="1" dirty="0">
                <a:latin typeface="IBM Plex Sans Light" panose="020B0403050203000203" pitchFamily="34" charset="0"/>
              </a:rPr>
            </a:br>
            <a:br>
              <a:rPr lang="en-GB" sz="5333" i="1" dirty="0">
                <a:latin typeface="IBM Plex Sans Light" panose="020B0403050203000203" pitchFamily="34" charset="0"/>
              </a:rPr>
            </a:br>
            <a:r>
              <a:rPr lang="en-GB" sz="5333" i="1" dirty="0">
                <a:latin typeface="IBM Plex Sans Light" panose="020B0403050203000203" pitchFamily="34" charset="0"/>
              </a:rPr>
              <a:t>we make aeroplane interiors”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0B1E55-DFEF-A7A1-F19B-2EBF9136244E}"/>
              </a:ext>
            </a:extLst>
          </p:cNvPr>
          <p:cNvSpPr txBox="1">
            <a:spLocks/>
          </p:cNvSpPr>
          <p:nvPr/>
        </p:nvSpPr>
        <p:spPr>
          <a:xfrm>
            <a:off x="125341" y="331058"/>
            <a:ext cx="4418950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>
                <a:solidFill>
                  <a:srgbClr val="0E5FFB"/>
                </a:solidFill>
                <a:latin typeface="IBM Plex Sans Light" panose="020B0403050203000203" pitchFamily="34" charset="0"/>
              </a:rPr>
              <a:t>“What do you do?” I asked</a:t>
            </a:r>
            <a:endParaRPr lang="en-GB" sz="5333" dirty="0">
              <a:solidFill>
                <a:srgbClr val="0E5FFB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06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19255-8788-FB4C-E9B2-75754771D6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4169C0-62DF-532E-0E87-467541C94170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E5575A0-C449-40B3-E99B-41C92D7D9F91}"/>
              </a:ext>
            </a:extLst>
          </p:cNvPr>
          <p:cNvSpPr txBox="1">
            <a:spLocks/>
          </p:cNvSpPr>
          <p:nvPr/>
        </p:nvSpPr>
        <p:spPr>
          <a:xfrm>
            <a:off x="125341" y="331058"/>
            <a:ext cx="4599059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“I work with lots of product managers, I really respect their work…”</a:t>
            </a:r>
          </a:p>
        </p:txBody>
      </p:sp>
    </p:spTree>
    <p:extLst>
      <p:ext uri="{BB962C8B-B14F-4D97-AF65-F5344CB8AC3E}">
        <p14:creationId xmlns:p14="http://schemas.microsoft.com/office/powerpoint/2010/main" val="2568438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4CE26-1D46-DA84-C6E5-29528D521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6CA0CE-748D-D53A-AEE3-2A0F1D768103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BE037A-4C8E-B615-4974-0388C30B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4795" y="1841204"/>
            <a:ext cx="4779168" cy="927945"/>
          </a:xfrm>
        </p:spPr>
        <p:txBody>
          <a:bodyPr anchor="t">
            <a:noAutofit/>
          </a:bodyPr>
          <a:lstStyle/>
          <a:p>
            <a:pPr algn="ctr"/>
            <a:r>
              <a:rPr lang="en-GB" sz="5333" i="1" dirty="0">
                <a:latin typeface="IBM Plex Sans Light" panose="020B0403050203000203" pitchFamily="34" charset="0"/>
              </a:rPr>
              <a:t>“Thank you. What do you do?”</a:t>
            </a:r>
          </a:p>
        </p:txBody>
      </p:sp>
    </p:spTree>
    <p:extLst>
      <p:ext uri="{BB962C8B-B14F-4D97-AF65-F5344CB8AC3E}">
        <p14:creationId xmlns:p14="http://schemas.microsoft.com/office/powerpoint/2010/main" val="40571080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8BEC7-7036-D4C8-9CA1-B79B7CC2B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01C753-A738-F708-289E-71F3714F58DE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649E79-9352-4D03-DE36-ABD5117FD8C2}"/>
              </a:ext>
            </a:extLst>
          </p:cNvPr>
          <p:cNvSpPr txBox="1">
            <a:spLocks/>
          </p:cNvSpPr>
          <p:nvPr/>
        </p:nvSpPr>
        <p:spPr>
          <a:xfrm>
            <a:off x="275696" y="337417"/>
            <a:ext cx="10515600" cy="927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“I sell Storage”</a:t>
            </a:r>
          </a:p>
        </p:txBody>
      </p:sp>
    </p:spTree>
    <p:extLst>
      <p:ext uri="{BB962C8B-B14F-4D97-AF65-F5344CB8AC3E}">
        <p14:creationId xmlns:p14="http://schemas.microsoft.com/office/powerpoint/2010/main" val="1477346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18A3A-1E4A-FA04-2530-7DE05411C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est Self Storage in London: How to Choose the Right Provider">
            <a:extLst>
              <a:ext uri="{FF2B5EF4-FFF2-40B4-BE49-F238E27FC236}">
                <a16:creationId xmlns:a16="http://schemas.microsoft.com/office/drawing/2014/main" id="{F9735CC9-F906-06A4-5DAF-D9C9F96A4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6" y="0"/>
            <a:ext cx="12212715" cy="814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21D23B-8C82-25F6-F6A8-1BF85F20B1DF}"/>
              </a:ext>
            </a:extLst>
          </p:cNvPr>
          <p:cNvSpPr/>
          <p:nvPr/>
        </p:nvSpPr>
        <p:spPr bwMode="auto">
          <a:xfrm>
            <a:off x="-20716" y="5514109"/>
            <a:ext cx="12323552" cy="1842291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5FD406-85B5-5279-A422-5EE59FAF4E54}"/>
              </a:ext>
            </a:extLst>
          </p:cNvPr>
          <p:cNvSpPr txBox="1">
            <a:spLocks/>
          </p:cNvSpPr>
          <p:nvPr/>
        </p:nvSpPr>
        <p:spPr>
          <a:xfrm>
            <a:off x="360869" y="5680673"/>
            <a:ext cx="10515600" cy="927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“Not Self-Storage”</a:t>
            </a:r>
          </a:p>
        </p:txBody>
      </p:sp>
    </p:spTree>
    <p:extLst>
      <p:ext uri="{BB962C8B-B14F-4D97-AF65-F5344CB8AC3E}">
        <p14:creationId xmlns:p14="http://schemas.microsoft.com/office/powerpoint/2010/main" val="530888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4FCC4-B0F1-199E-0489-E3A3F7AFA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3449549-2497-0BCD-7A4A-C4F65C54B62B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4321C3-8860-010E-3961-487B5A7747E8}"/>
              </a:ext>
            </a:extLst>
          </p:cNvPr>
          <p:cNvSpPr txBox="1">
            <a:spLocks/>
          </p:cNvSpPr>
          <p:nvPr/>
        </p:nvSpPr>
        <p:spPr>
          <a:xfrm>
            <a:off x="236177" y="483458"/>
            <a:ext cx="5839108" cy="927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“IT, Storage Infrastructure”</a:t>
            </a:r>
          </a:p>
        </p:txBody>
      </p:sp>
    </p:spTree>
    <p:extLst>
      <p:ext uri="{BB962C8B-B14F-4D97-AF65-F5344CB8AC3E}">
        <p14:creationId xmlns:p14="http://schemas.microsoft.com/office/powerpoint/2010/main" val="38980909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EF9AB-4782-EBC7-03E5-DCAEEA58F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E31583-2921-984F-840E-3010A9D35A5B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63DB45-C8A7-2C82-FB57-236D5E4B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42" y="1121449"/>
            <a:ext cx="4779168" cy="927945"/>
          </a:xfrm>
        </p:spPr>
        <p:txBody>
          <a:bodyPr anchor="t">
            <a:noAutofit/>
          </a:bodyPr>
          <a:lstStyle/>
          <a:p>
            <a:pPr algn="ctr"/>
            <a:r>
              <a:rPr lang="en-GB" sz="5333" i="1" dirty="0">
                <a:latin typeface="IBM Plex Sans Light" panose="020B0403050203000203" pitchFamily="34" charset="0"/>
              </a:rPr>
              <a:t>“Sales?  </a:t>
            </a:r>
            <a:br>
              <a:rPr lang="en-GB" sz="5333" i="1" dirty="0">
                <a:latin typeface="IBM Plex Sans Light" panose="020B0403050203000203" pitchFamily="34" charset="0"/>
              </a:rPr>
            </a:br>
            <a:br>
              <a:rPr lang="en-GB" sz="5333" i="1" dirty="0">
                <a:latin typeface="IBM Plex Sans Light" panose="020B0403050203000203" pitchFamily="34" charset="0"/>
              </a:rPr>
            </a:br>
            <a:r>
              <a:rPr lang="en-GB" sz="5333" i="1" dirty="0">
                <a:latin typeface="IBM Plex Sans Light" panose="020B0403050203000203" pitchFamily="34" charset="0"/>
              </a:rPr>
              <a:t>I have a </a:t>
            </a:r>
            <a:r>
              <a:rPr lang="en-GB" sz="5333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new-found respect </a:t>
            </a:r>
            <a:r>
              <a:rPr lang="en-GB" sz="5333" i="1" dirty="0">
                <a:latin typeface="IBM Plex Sans Light" panose="020B0403050203000203" pitchFamily="34" charset="0"/>
              </a:rPr>
              <a:t>for salespeople”</a:t>
            </a:r>
          </a:p>
        </p:txBody>
      </p:sp>
    </p:spTree>
    <p:extLst>
      <p:ext uri="{BB962C8B-B14F-4D97-AF65-F5344CB8AC3E}">
        <p14:creationId xmlns:p14="http://schemas.microsoft.com/office/powerpoint/2010/main" val="3465652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DEBD2A-EA3E-1F9E-AC7D-FAA997368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65F935-E2BF-8D8A-4A81-90BEA2D35AE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22" name="Picture 2" descr="Beautiful Ireland: Our top scenic spots | CIE Tours">
            <a:extLst>
              <a:ext uri="{FF2B5EF4-FFF2-40B4-BE49-F238E27FC236}">
                <a16:creationId xmlns:a16="http://schemas.microsoft.com/office/drawing/2014/main" id="{BE8FB71E-6546-9678-3226-A0AE7FA69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01" y="0"/>
            <a:ext cx="12353636" cy="725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CB7B3D-A936-EC06-01CF-CB11A79F4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437528"/>
            <a:ext cx="11387786" cy="3354250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Is it the Beautiful Irish scenery? </a:t>
            </a:r>
          </a:p>
        </p:txBody>
      </p:sp>
    </p:spTree>
    <p:extLst>
      <p:ext uri="{BB962C8B-B14F-4D97-AF65-F5344CB8AC3E}">
        <p14:creationId xmlns:p14="http://schemas.microsoft.com/office/powerpoint/2010/main" val="2423582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39C1A-BD24-47E9-C978-8C17259F6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9DB1ED-FB6E-E080-3876-FCE520447EF0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A0EDCE-32E6-E4BD-F8AB-B7FDF4F40D0E}"/>
              </a:ext>
            </a:extLst>
          </p:cNvPr>
          <p:cNvSpPr txBox="1">
            <a:spLocks/>
          </p:cNvSpPr>
          <p:nvPr/>
        </p:nvSpPr>
        <p:spPr>
          <a:xfrm>
            <a:off x="274562" y="733150"/>
            <a:ext cx="10515600" cy="927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1500" dirty="0">
                <a:solidFill>
                  <a:srgbClr val="0E5FFB"/>
                </a:solidFill>
                <a:latin typeface="IBM Plex Sans Light" panose="020B0403050203000203" pitchFamily="34" charset="0"/>
              </a:rPr>
              <a:t>Really?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8E6591-7E44-A21F-7553-5B3BA74D5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42" y="1121449"/>
            <a:ext cx="4779168" cy="927945"/>
          </a:xfrm>
        </p:spPr>
        <p:txBody>
          <a:bodyPr anchor="t">
            <a:noAutofit/>
          </a:bodyPr>
          <a:lstStyle/>
          <a:p>
            <a:pPr algn="ctr"/>
            <a:r>
              <a:rPr lang="en-GB" sz="5333" i="1" dirty="0">
                <a:latin typeface="IBM Plex Sans Light" panose="020B0403050203000203" pitchFamily="34" charset="0"/>
              </a:rPr>
              <a:t>“Sales?  </a:t>
            </a:r>
            <a:br>
              <a:rPr lang="en-GB" sz="5333" i="1" dirty="0">
                <a:latin typeface="IBM Plex Sans Light" panose="020B0403050203000203" pitchFamily="34" charset="0"/>
              </a:rPr>
            </a:br>
            <a:br>
              <a:rPr lang="en-GB" sz="5333" i="1" dirty="0">
                <a:latin typeface="IBM Plex Sans Light" panose="020B0403050203000203" pitchFamily="34" charset="0"/>
              </a:rPr>
            </a:br>
            <a:r>
              <a:rPr lang="en-GB" sz="5333" i="1" dirty="0">
                <a:latin typeface="IBM Plex Sans Light" panose="020B0403050203000203" pitchFamily="34" charset="0"/>
              </a:rPr>
              <a:t>I have a </a:t>
            </a:r>
            <a:r>
              <a:rPr lang="en-GB" sz="5333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new-found respect </a:t>
            </a:r>
            <a:r>
              <a:rPr lang="en-GB" sz="5333" i="1" dirty="0">
                <a:latin typeface="IBM Plex Sans Light" panose="020B0403050203000203" pitchFamily="34" charset="0"/>
              </a:rPr>
              <a:t>for salespeople”</a:t>
            </a:r>
          </a:p>
        </p:txBody>
      </p:sp>
    </p:spTree>
    <p:extLst>
      <p:ext uri="{BB962C8B-B14F-4D97-AF65-F5344CB8AC3E}">
        <p14:creationId xmlns:p14="http://schemas.microsoft.com/office/powerpoint/2010/main" val="1216623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348D1-26B9-E4D1-2E54-94F634362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477D7E-EEBB-1D3F-5640-B33C1C20AA08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CAD30-7983-176C-1210-B0EDFC54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8" y="469604"/>
            <a:ext cx="5915241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“Tell me more…”</a:t>
            </a:r>
          </a:p>
        </p:txBody>
      </p:sp>
    </p:spTree>
    <p:extLst>
      <p:ext uri="{BB962C8B-B14F-4D97-AF65-F5344CB8AC3E}">
        <p14:creationId xmlns:p14="http://schemas.microsoft.com/office/powerpoint/2010/main" val="1392415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19EC5-001F-1641-65F0-6F47C666E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69396BA-B14A-23A9-774D-89B4163793C0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CBC1A9-1CE9-9C9C-E31B-6FD88AE03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740" y="1273169"/>
            <a:ext cx="5347206" cy="927945"/>
          </a:xfrm>
        </p:spPr>
        <p:txBody>
          <a:bodyPr anchor="t">
            <a:noAutofit/>
          </a:bodyPr>
          <a:lstStyle/>
          <a:p>
            <a:pPr algn="ctr"/>
            <a:r>
              <a:rPr lang="en-GB" sz="5333" i="1" dirty="0">
                <a:latin typeface="IBM Plex Sans Light" panose="020B0403050203000203" pitchFamily="34" charset="0"/>
              </a:rPr>
              <a:t>“Yes, recently, we launched a revolutionary new product – </a:t>
            </a:r>
            <a:r>
              <a:rPr lang="en-GB" sz="5333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a new type of aircraft seat”</a:t>
            </a:r>
            <a:endParaRPr lang="en-GB" sz="5333" i="1" dirty="0"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08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4493E-4142-4313-6FFB-D5904BAAA0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E21170-EEC0-194F-123C-2CCB7621CF9A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F9D20-07B3-F48D-C294-7B09CF534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9" y="469604"/>
            <a:ext cx="3338296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“A seat?”</a:t>
            </a:r>
          </a:p>
        </p:txBody>
      </p:sp>
    </p:spTree>
    <p:extLst>
      <p:ext uri="{BB962C8B-B14F-4D97-AF65-F5344CB8AC3E}">
        <p14:creationId xmlns:p14="http://schemas.microsoft.com/office/powerpoint/2010/main" val="42736150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AB717-B71F-4DBF-358A-F449757D6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CA8056-96E6-9A45-2125-D2E0D0CCAEB8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69081-722A-E22C-D6F6-D0C105BBC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9" y="469604"/>
            <a:ext cx="3338296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“A seat?”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4E85C06-155F-AF61-882F-42AFB6692653}"/>
              </a:ext>
            </a:extLst>
          </p:cNvPr>
          <p:cNvSpPr txBox="1">
            <a:spLocks/>
          </p:cNvSpPr>
          <p:nvPr/>
        </p:nvSpPr>
        <p:spPr>
          <a:xfrm>
            <a:off x="6345382" y="192513"/>
            <a:ext cx="5665859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i="1" dirty="0">
                <a:latin typeface="IBM Plex Sans Light" panose="020B0403050203000203" pitchFamily="34" charset="0"/>
              </a:rPr>
              <a:t>“</a:t>
            </a:r>
            <a:r>
              <a:rPr lang="en-GB" sz="5333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Yes!</a:t>
            </a:r>
          </a:p>
          <a:p>
            <a:pPr algn="ctr"/>
            <a:r>
              <a:rPr lang="en-GB" sz="1800" i="1" dirty="0">
                <a:latin typeface="IBM Plex Sans Light" panose="020B0403050203000203" pitchFamily="34" charset="0"/>
              </a:rPr>
              <a:t> </a:t>
            </a:r>
          </a:p>
          <a:p>
            <a:pPr marL="40005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latin typeface="IBM Plex Sans Light" panose="020B0403050203000203" pitchFamily="34" charset="0"/>
              </a:rPr>
              <a:t>Ultra Comfortable</a:t>
            </a:r>
          </a:p>
          <a:p>
            <a:pPr marL="40005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latin typeface="IBM Plex Sans Light" panose="020B0403050203000203" pitchFamily="34" charset="0"/>
              </a:rPr>
              <a:t>Incredibly Light</a:t>
            </a:r>
          </a:p>
          <a:p>
            <a:pPr marL="40005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latin typeface="IBM Plex Sans Light" panose="020B0403050203000203" pitchFamily="34" charset="0"/>
              </a:rPr>
              <a:t>Super Thin</a:t>
            </a:r>
          </a:p>
          <a:p>
            <a:pPr marL="40005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latin typeface="IBM Plex Sans Light" panose="020B0403050203000203" pitchFamily="34" charset="0"/>
              </a:rPr>
              <a:t>Mega-High Safety Score</a:t>
            </a:r>
          </a:p>
          <a:p>
            <a:pPr marL="40005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latin typeface="IBM Plex Sans Light" panose="020B0403050203000203" pitchFamily="34" charset="0"/>
              </a:rPr>
              <a:t>Totally-Robust</a:t>
            </a:r>
          </a:p>
          <a:p>
            <a:pPr marL="40005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latin typeface="IBM Plex Sans Light" panose="020B0403050203000203" pitchFamily="34" charset="0"/>
              </a:rPr>
              <a:t>Maintenance Free</a:t>
            </a:r>
          </a:p>
          <a:p>
            <a:pPr marL="400050" indent="-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3200" i="1" dirty="0">
                <a:latin typeface="IBM Plex Sans Light" panose="020B0403050203000203" pitchFamily="34" charset="0"/>
              </a:rPr>
              <a:t>and Easy to Clean</a:t>
            </a:r>
          </a:p>
          <a:p>
            <a:pPr>
              <a:spcBef>
                <a:spcPts val="1200"/>
              </a:spcBef>
            </a:pPr>
            <a:endParaRPr lang="en-GB" sz="1800" i="1" dirty="0">
              <a:latin typeface="IBM Plex Sans Light" panose="020B0403050203000203" pitchFamily="34" charset="0"/>
            </a:endParaRPr>
          </a:p>
          <a:p>
            <a:pPr>
              <a:spcBef>
                <a:spcPts val="1200"/>
              </a:spcBef>
            </a:pPr>
            <a:r>
              <a:rPr lang="en-GB" sz="3200" i="1" dirty="0">
                <a:latin typeface="IBM Plex Sans Light" panose="020B0403050203000203" pitchFamily="34" charset="0"/>
              </a:rPr>
              <a:t> </a:t>
            </a:r>
            <a:r>
              <a:rPr lang="en-GB" sz="5300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it’s Revolutionary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3341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5B406-D69D-70E2-84F7-9157455B0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D76DBFD-3C56-3832-EE06-C0CD1A25EBAF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76CF8-34C6-D608-92E1-0F64D1BF1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9" y="316895"/>
            <a:ext cx="41972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“Sounds like it would sell itself!”</a:t>
            </a:r>
          </a:p>
        </p:txBody>
      </p:sp>
    </p:spTree>
    <p:extLst>
      <p:ext uri="{BB962C8B-B14F-4D97-AF65-F5344CB8AC3E}">
        <p14:creationId xmlns:p14="http://schemas.microsoft.com/office/powerpoint/2010/main" val="2654426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DEF38-A660-D591-F6A6-29C3D533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976CF3-7362-6B9B-A4D3-6441255FE694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F0D98-DAF7-8A03-0EA8-F482AB8E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759" y="316895"/>
            <a:ext cx="41972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“Sounds like it would sell itself!”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0083C1-F671-CE38-F98C-A50298AFBC6D}"/>
              </a:ext>
            </a:extLst>
          </p:cNvPr>
          <p:cNvSpPr txBox="1">
            <a:spLocks/>
          </p:cNvSpPr>
          <p:nvPr/>
        </p:nvSpPr>
        <p:spPr>
          <a:xfrm>
            <a:off x="6289964" y="1785786"/>
            <a:ext cx="5665859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“That is what we thought… </a:t>
            </a:r>
          </a:p>
          <a:p>
            <a:pPr algn="ctr"/>
            <a:endParaRPr lang="en-GB" i="1" dirty="0">
              <a:latin typeface="IBM Plex Sans Light" panose="020B0403050203000203" pitchFamily="34" charset="0"/>
            </a:endParaRPr>
          </a:p>
          <a:p>
            <a:pPr algn="ctr"/>
            <a:r>
              <a:rPr lang="en-GB" i="1" dirty="0">
                <a:latin typeface="IBM Plex Sans Light" panose="020B0403050203000203" pitchFamily="34" charset="0"/>
              </a:rPr>
              <a:t>but it was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opposite..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2328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85653-CE11-C9EB-3D31-C9D3193CF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366D32-CFC9-EDFA-C111-93B22CC2BB7C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CA7D979-5D70-2421-15AB-727011251C20}"/>
              </a:ext>
            </a:extLst>
          </p:cNvPr>
          <p:cNvSpPr txBox="1">
            <a:spLocks/>
          </p:cNvSpPr>
          <p:nvPr/>
        </p:nvSpPr>
        <p:spPr>
          <a:xfrm>
            <a:off x="6594764" y="1023786"/>
            <a:ext cx="5015345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“Previous seats were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just commodity products</a:t>
            </a:r>
            <a:r>
              <a:rPr lang="en-GB" i="1" dirty="0">
                <a:latin typeface="IBM Plex Sans Light" panose="020B0403050203000203" pitchFamily="34" charset="0"/>
              </a:rPr>
              <a:t>, we &amp; the other 4 or 5 seat manufacturers received an RFP from the airline”</a:t>
            </a:r>
          </a:p>
        </p:txBody>
      </p:sp>
    </p:spTree>
    <p:extLst>
      <p:ext uri="{BB962C8B-B14F-4D97-AF65-F5344CB8AC3E}">
        <p14:creationId xmlns:p14="http://schemas.microsoft.com/office/powerpoint/2010/main" val="16898260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EA74E-F3E5-A993-E2B9-722C0A03D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08F5EC-BC01-0B12-9418-530F6D1877F2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A6C147-CB59-DDAB-0EF8-3398AB4DD207}"/>
              </a:ext>
            </a:extLst>
          </p:cNvPr>
          <p:cNvSpPr txBox="1">
            <a:spLocks/>
          </p:cNvSpPr>
          <p:nvPr/>
        </p:nvSpPr>
        <p:spPr>
          <a:xfrm>
            <a:off x="6719456" y="1688804"/>
            <a:ext cx="5043054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“We completed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RFP specification </a:t>
            </a:r>
            <a:r>
              <a:rPr lang="en-GB" i="1" dirty="0">
                <a:latin typeface="IBM Plex Sans Light" panose="020B0403050203000203" pitchFamily="34" charset="0"/>
              </a:rPr>
              <a:t>sheets and produced a price quote”</a:t>
            </a:r>
          </a:p>
        </p:txBody>
      </p:sp>
    </p:spTree>
    <p:extLst>
      <p:ext uri="{BB962C8B-B14F-4D97-AF65-F5344CB8AC3E}">
        <p14:creationId xmlns:p14="http://schemas.microsoft.com/office/powerpoint/2010/main" val="26792460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05963-A0E1-C159-F85A-ED58E51D9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1196F6-B68E-1AA3-63AF-1E35B0EC42E6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5B9DD96-4ED4-F8D5-5C1B-430E0959B498}"/>
              </a:ext>
            </a:extLst>
          </p:cNvPr>
          <p:cNvSpPr txBox="1">
            <a:spLocks/>
          </p:cNvSpPr>
          <p:nvPr/>
        </p:nvSpPr>
        <p:spPr>
          <a:xfrm>
            <a:off x="6996546" y="2043855"/>
            <a:ext cx="4447309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cheapest price</a:t>
            </a:r>
            <a:r>
              <a:rPr lang="en-GB" i="1" dirty="0">
                <a:latin typeface="IBM Plex Sans Light" panose="020B0403050203000203" pitchFamily="34" charset="0"/>
              </a:rPr>
              <a:t>, which hit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minimum criteria</a:t>
            </a:r>
            <a:r>
              <a:rPr lang="en-GB" i="1" dirty="0">
                <a:latin typeface="IBM Plex Sans Light" panose="020B0403050203000203" pitchFamily="34" charset="0"/>
              </a:rPr>
              <a:t>, won the contract”</a:t>
            </a:r>
          </a:p>
        </p:txBody>
      </p:sp>
    </p:spTree>
    <p:extLst>
      <p:ext uri="{BB962C8B-B14F-4D97-AF65-F5344CB8AC3E}">
        <p14:creationId xmlns:p14="http://schemas.microsoft.com/office/powerpoint/2010/main" val="632222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9D245-85DA-61BB-42BC-BACADC644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6536B09-564F-1D9C-84EF-60F83A6E7DB5}"/>
              </a:ext>
            </a:extLst>
          </p:cNvPr>
          <p:cNvSpPr/>
          <p:nvPr/>
        </p:nvSpPr>
        <p:spPr bwMode="auto">
          <a:xfrm>
            <a:off x="-20715" y="-363"/>
            <a:ext cx="12233432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AC90DD-2A51-0967-D907-7BFB9B94E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86" y="296060"/>
            <a:ext cx="9489713" cy="3354250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Irish Arts, Culture &amp; Music? </a:t>
            </a:r>
          </a:p>
        </p:txBody>
      </p:sp>
      <p:pic>
        <p:nvPicPr>
          <p:cNvPr id="4102" name="Picture 6" descr="RIVERDANCE 30 – THE NEW GENERATION — Cornwall 365 What's On">
            <a:extLst>
              <a:ext uri="{FF2B5EF4-FFF2-40B4-BE49-F238E27FC236}">
                <a16:creationId xmlns:a16="http://schemas.microsoft.com/office/drawing/2014/main" id="{C40C490F-0E80-E1CB-68C0-22BE254A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988" y="2298036"/>
            <a:ext cx="14590723" cy="455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0924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70497-0D30-7233-2CC2-4780F2EE2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34EA67-C194-C184-555A-954D145E4F60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9C85CC4-F342-30B4-F3EE-AC6ADCFD26C7}"/>
              </a:ext>
            </a:extLst>
          </p:cNvPr>
          <p:cNvSpPr txBox="1">
            <a:spLocks/>
          </p:cNvSpPr>
          <p:nvPr/>
        </p:nvSpPr>
        <p:spPr>
          <a:xfrm>
            <a:off x="6677892" y="1157164"/>
            <a:ext cx="4655128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“In an RFP, written for a commodity product,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no-one really cares about revolutionary features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0249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5E7FD-B89D-6363-89DC-87D98B942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AFFD35-3D2B-36B4-E559-44362E941A12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6408FE-00F9-2061-28A0-A07D4D4D1260}"/>
              </a:ext>
            </a:extLst>
          </p:cNvPr>
          <p:cNvSpPr txBox="1">
            <a:spLocks/>
          </p:cNvSpPr>
          <p:nvPr/>
        </p:nvSpPr>
        <p:spPr>
          <a:xfrm>
            <a:off x="6719453" y="409018"/>
            <a:ext cx="4932219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“Our main contacts in Aircraft Interiors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loved the new features</a:t>
            </a:r>
            <a:r>
              <a:rPr lang="en-GB" i="1" dirty="0">
                <a:latin typeface="IBM Plex Sans Light" panose="020B0403050203000203" pitchFamily="34" charset="0"/>
              </a:rPr>
              <a:t>… </a:t>
            </a:r>
          </a:p>
          <a:p>
            <a:pPr algn="ctr"/>
            <a:endParaRPr lang="en-GB" i="1" dirty="0">
              <a:latin typeface="IBM Plex Sans Light" panose="020B0403050203000203" pitchFamily="34" charset="0"/>
            </a:endParaRPr>
          </a:p>
          <a:p>
            <a:pPr algn="ctr"/>
            <a:r>
              <a:rPr lang="en-GB" i="1" dirty="0">
                <a:latin typeface="IBM Plex Sans Light" panose="020B0403050203000203" pitchFamily="34" charset="0"/>
              </a:rPr>
              <a:t>they just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didn’t know how to represent </a:t>
            </a:r>
            <a:r>
              <a:rPr lang="en-GB" i="1" dirty="0">
                <a:latin typeface="IBM Plex Sans Light" panose="020B0403050203000203" pitchFamily="34" charset="0"/>
              </a:rPr>
              <a:t>them outside of the RFP process”</a:t>
            </a:r>
          </a:p>
        </p:txBody>
      </p:sp>
    </p:spTree>
    <p:extLst>
      <p:ext uri="{BB962C8B-B14F-4D97-AF65-F5344CB8AC3E}">
        <p14:creationId xmlns:p14="http://schemas.microsoft.com/office/powerpoint/2010/main" val="38406040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C05E0-1B56-BB0A-7140-80FE771C4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AC7F31-C646-46C1-BFAC-5978454C4631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DB116-4FA5-B5A8-AE3F-EDDE0210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75640"/>
            <a:ext cx="49592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“So, you needed a salesperson?”</a:t>
            </a:r>
          </a:p>
        </p:txBody>
      </p:sp>
    </p:spTree>
    <p:extLst>
      <p:ext uri="{BB962C8B-B14F-4D97-AF65-F5344CB8AC3E}">
        <p14:creationId xmlns:p14="http://schemas.microsoft.com/office/powerpoint/2010/main" val="12983686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687E6-5F7D-3080-6291-3C7B5B99C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452840-ABD8-2AD2-E0D0-10A2D8A8D65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DF9CD9-3D9E-EC43-204C-E8142BDB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75640"/>
            <a:ext cx="49592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“So, you needed a salesperson?”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9CB9B0-B764-E42E-5F3E-559C355D349B}"/>
              </a:ext>
            </a:extLst>
          </p:cNvPr>
          <p:cNvSpPr txBox="1">
            <a:spLocks/>
          </p:cNvSpPr>
          <p:nvPr/>
        </p:nvSpPr>
        <p:spPr>
          <a:xfrm>
            <a:off x="6740303" y="635858"/>
            <a:ext cx="4717404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Yes</a:t>
            </a:r>
            <a:r>
              <a:rPr lang="en-GB" i="1" dirty="0">
                <a:latin typeface="IBM Plex Sans Light" panose="020B0403050203000203" pitchFamily="34" charset="0"/>
              </a:rPr>
              <a:t>, we needed someone who could find the people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 Who Cared </a:t>
            </a:r>
            <a:r>
              <a:rPr lang="en-GB" i="1" dirty="0">
                <a:latin typeface="IBM Plex Sans Light" panose="020B0403050203000203" pitchFamily="34" charset="0"/>
              </a:rPr>
              <a:t>about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client value</a:t>
            </a:r>
            <a:r>
              <a:rPr lang="en-GB" i="1" dirty="0">
                <a:latin typeface="IBM Plex Sans Light" panose="020B0403050203000203" pitchFamily="34" charset="0"/>
              </a:rPr>
              <a:t> our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unique features </a:t>
            </a:r>
            <a:r>
              <a:rPr lang="en-GB" i="1" dirty="0">
                <a:latin typeface="IBM Plex Sans Light" panose="020B0403050203000203" pitchFamily="34" charset="0"/>
              </a:rPr>
              <a:t>could deliver..”</a:t>
            </a:r>
          </a:p>
        </p:txBody>
      </p:sp>
    </p:spTree>
    <p:extLst>
      <p:ext uri="{BB962C8B-B14F-4D97-AF65-F5344CB8AC3E}">
        <p14:creationId xmlns:p14="http://schemas.microsoft.com/office/powerpoint/2010/main" val="2243613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2194F-82E9-B761-C928-A435312CD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55CD14D-6ED1-A831-335C-563585304B93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CC6826-0E9D-BEEC-3650-91E16A6287C5}"/>
              </a:ext>
            </a:extLst>
          </p:cNvPr>
          <p:cNvSpPr txBox="1">
            <a:spLocks/>
          </p:cNvSpPr>
          <p:nvPr/>
        </p:nvSpPr>
        <p:spPr>
          <a:xfrm>
            <a:off x="6712596" y="1217749"/>
            <a:ext cx="4606568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“…And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explain the real, tangible  benefits </a:t>
            </a:r>
            <a:r>
              <a:rPr lang="en-GB" i="1" dirty="0">
                <a:latin typeface="IBM Plex Sans Light" panose="020B0403050203000203" pitchFamily="34" charset="0"/>
              </a:rPr>
              <a:t>to a client, in a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 language they would understand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9670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64DDA-170C-E71F-D1C4-CC7071915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127FF-C3B7-C4AC-67E6-66687CABF372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CA5821-B076-4D19-C0AB-ED39A054D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75640"/>
            <a:ext cx="49592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“Did it work?”</a:t>
            </a:r>
          </a:p>
        </p:txBody>
      </p:sp>
    </p:spTree>
    <p:extLst>
      <p:ext uri="{BB962C8B-B14F-4D97-AF65-F5344CB8AC3E}">
        <p14:creationId xmlns:p14="http://schemas.microsoft.com/office/powerpoint/2010/main" val="27526077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1632E-E57F-54F7-08C6-A93FAE333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1B745F-3300-D3B0-2513-9B4D0A320F55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D9FDE-DDBA-BD51-C337-03562C5B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75640"/>
            <a:ext cx="49592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“Did it work?”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4C80F3E-970B-0B0B-E9B3-8DB5092720FA}"/>
              </a:ext>
            </a:extLst>
          </p:cNvPr>
          <p:cNvSpPr txBox="1">
            <a:spLocks/>
          </p:cNvSpPr>
          <p:nvPr/>
        </p:nvSpPr>
        <p:spPr>
          <a:xfrm>
            <a:off x="6712464" y="595615"/>
            <a:ext cx="4689828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“Oh yes!.. </a:t>
            </a:r>
          </a:p>
          <a:p>
            <a:pPr algn="ctr"/>
            <a:endParaRPr lang="en-GB" i="1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  <a:p>
            <a:pPr algn="ctr"/>
            <a:r>
              <a:rPr lang="en-GB" sz="7200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Big Time!</a:t>
            </a:r>
          </a:p>
          <a:p>
            <a:pPr algn="ctr"/>
            <a:endParaRPr lang="en-GB" i="1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  <a:p>
            <a:pPr algn="ctr"/>
            <a:r>
              <a:rPr lang="en-GB" i="1" dirty="0">
                <a:latin typeface="IBM Plex Sans Light" panose="020B0403050203000203" pitchFamily="34" charset="0"/>
              </a:rPr>
              <a:t>We hired a professional salesperson &amp; she got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immediate results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95727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7A89C-3A3D-9C2C-C626-658423D8D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BC5EE1-E9CB-ADAA-5E78-335081BCCD28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10F388-8DA7-BC0C-5C13-4ADB27B97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75640"/>
            <a:ext cx="49592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“Tell me more”</a:t>
            </a:r>
          </a:p>
        </p:txBody>
      </p:sp>
    </p:spTree>
    <p:extLst>
      <p:ext uri="{BB962C8B-B14F-4D97-AF65-F5344CB8AC3E}">
        <p14:creationId xmlns:p14="http://schemas.microsoft.com/office/powerpoint/2010/main" val="36127644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C8CF9-966E-3B62-CD77-08ADDAD51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0A6BE93-7377-9E03-1CFA-8078F22672F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6C0BB-4D12-A3D4-8C6F-2B3DCD31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75640"/>
            <a:ext cx="4959277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“Tell me more”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20976CE-19D1-889D-BA80-7AB25429A672}"/>
              </a:ext>
            </a:extLst>
          </p:cNvPr>
          <p:cNvSpPr txBox="1">
            <a:spLocks/>
          </p:cNvSpPr>
          <p:nvPr/>
        </p:nvSpPr>
        <p:spPr>
          <a:xfrm>
            <a:off x="6587772" y="739612"/>
            <a:ext cx="4994627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“Through our existing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Aircraft Interiors </a:t>
            </a:r>
            <a:r>
              <a:rPr lang="en-GB" i="1" dirty="0">
                <a:latin typeface="IBM Plex Sans Light" panose="020B0403050203000203" pitchFamily="34" charset="0"/>
              </a:rPr>
              <a:t>contacts, She was able to find other contacts in the organisation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Who Care </a:t>
            </a:r>
            <a:r>
              <a:rPr lang="en-GB" i="1" dirty="0">
                <a:latin typeface="IBM Plex Sans Light" panose="020B0403050203000203" pitchFamily="34" charset="0"/>
              </a:rPr>
              <a:t>about the business outcome”</a:t>
            </a:r>
          </a:p>
        </p:txBody>
      </p:sp>
    </p:spTree>
    <p:extLst>
      <p:ext uri="{BB962C8B-B14F-4D97-AF65-F5344CB8AC3E}">
        <p14:creationId xmlns:p14="http://schemas.microsoft.com/office/powerpoint/2010/main" val="26855157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45B95-F04B-18AC-7B03-CE4618C00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0A6ACD3-3979-7DB1-8810-F08CC7806E23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F41CB00-7F79-9243-D711-B35A6CC194E4}"/>
              </a:ext>
            </a:extLst>
          </p:cNvPr>
          <p:cNvSpPr txBox="1">
            <a:spLocks/>
          </p:cNvSpPr>
          <p:nvPr/>
        </p:nvSpPr>
        <p:spPr>
          <a:xfrm>
            <a:off x="6310679" y="311673"/>
            <a:ext cx="5576521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“She went to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Safety Compliance </a:t>
            </a:r>
            <a:r>
              <a:rPr lang="en-GB" i="1" dirty="0">
                <a:latin typeface="IBM Plex Sans Light" panose="020B0403050203000203" pitchFamily="34" charset="0"/>
              </a:rPr>
              <a:t>team and explained that the seats complied with the next generation of safety standards – meaning no upgrade would be required for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at least 15 years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356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EC443-268B-0203-B27C-E3B529B2C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at is Guinness? Everything to know about the iconic Irish beer - Beer -  delicious.com.au">
            <a:extLst>
              <a:ext uri="{FF2B5EF4-FFF2-40B4-BE49-F238E27FC236}">
                <a16:creationId xmlns:a16="http://schemas.microsoft.com/office/drawing/2014/main" id="{6FA4470A-60F7-D9CD-1A26-25A57A24A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637" y="363"/>
            <a:ext cx="10286456" cy="68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64A8923-6A1A-15FD-FD09-CE185663F5D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B41732-34D5-3E8F-4547-0C0FCB071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2" y="164805"/>
            <a:ext cx="4363532" cy="2924759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The taste of a pint of Guinness?</a:t>
            </a:r>
          </a:p>
        </p:txBody>
      </p:sp>
    </p:spTree>
    <p:extLst>
      <p:ext uri="{BB962C8B-B14F-4D97-AF65-F5344CB8AC3E}">
        <p14:creationId xmlns:p14="http://schemas.microsoft.com/office/powerpoint/2010/main" val="19639904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E2B88-40B9-7EBE-BE38-927365E6D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0D40F8-A591-6F55-8293-6C2FEF543A78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FA3E57-303E-EE03-7A36-EF38DD4375A3}"/>
              </a:ext>
            </a:extLst>
          </p:cNvPr>
          <p:cNvSpPr txBox="1">
            <a:spLocks/>
          </p:cNvSpPr>
          <p:nvPr/>
        </p:nvSpPr>
        <p:spPr>
          <a:xfrm>
            <a:off x="6490790" y="394800"/>
            <a:ext cx="5160884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“And she showed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Safety Compliance </a:t>
            </a:r>
            <a:r>
              <a:rPr lang="en-GB" i="1" dirty="0">
                <a:latin typeface="IBM Plex Sans Light" panose="020B0403050203000203" pitchFamily="34" charset="0"/>
              </a:rPr>
              <a:t>team they could print the safety card right on the back of the seat, removing hard copies &amp;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saving 250M compliance checks </a:t>
            </a:r>
            <a:r>
              <a:rPr lang="en-GB" i="1" dirty="0">
                <a:latin typeface="IBM Plex Sans Light" panose="020B0403050203000203" pitchFamily="34" charset="0"/>
              </a:rPr>
              <a:t>a year”</a:t>
            </a:r>
          </a:p>
        </p:txBody>
      </p:sp>
    </p:spTree>
    <p:extLst>
      <p:ext uri="{BB962C8B-B14F-4D97-AF65-F5344CB8AC3E}">
        <p14:creationId xmlns:p14="http://schemas.microsoft.com/office/powerpoint/2010/main" val="7673688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1D002-4763-706D-0D64-00014A17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002DAB-6F9E-E409-777A-C794AA2B9D05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25F685-33E5-A22E-EB57-AF1381DD99B0}"/>
              </a:ext>
            </a:extLst>
          </p:cNvPr>
          <p:cNvSpPr txBox="1">
            <a:spLocks/>
          </p:cNvSpPr>
          <p:nvPr/>
        </p:nvSpPr>
        <p:spPr>
          <a:xfrm>
            <a:off x="6795588" y="796582"/>
            <a:ext cx="4634411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“After that she went to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Flight Economics</a:t>
            </a:r>
            <a:r>
              <a:rPr lang="en-GB" i="1" dirty="0">
                <a:latin typeface="IBM Plex Sans Light" panose="020B0403050203000203" pitchFamily="34" charset="0"/>
              </a:rPr>
              <a:t> team – and showed that seats, with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30% less weight</a:t>
            </a:r>
            <a:r>
              <a:rPr lang="en-GB" i="1" dirty="0">
                <a:latin typeface="IBM Plex Sans Light" panose="020B0403050203000203" pitchFamily="34" charset="0"/>
              </a:rPr>
              <a:t> will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save 1% of fuel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81000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25E5C-501D-F1A8-DA5F-CF9C082D6D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F1DE77-6C1B-8419-5FD4-D026475EED0A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CABE061-F8C1-AFFF-084A-397EDA92BBC3}"/>
              </a:ext>
            </a:extLst>
          </p:cNvPr>
          <p:cNvSpPr txBox="1">
            <a:spLocks/>
          </p:cNvSpPr>
          <p:nvPr/>
        </p:nvSpPr>
        <p:spPr>
          <a:xfrm>
            <a:off x="6684753" y="796582"/>
            <a:ext cx="4745248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“She went to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Cargo Operations </a:t>
            </a:r>
            <a:r>
              <a:rPr lang="en-GB" i="1" dirty="0">
                <a:latin typeface="IBM Plex Sans Light" panose="020B0403050203000203" pitchFamily="34" charset="0"/>
              </a:rPr>
              <a:t>team and demonstrated that lighter seats means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500KG more cargo capacity per flight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57553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A555B-0AF4-EBCD-6545-37B7EAD0D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B397AA-775A-C0DB-DA44-A0841118CE12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5B351A1-EA57-4900-3298-2259FC2AEF86}"/>
              </a:ext>
            </a:extLst>
          </p:cNvPr>
          <p:cNvSpPr txBox="1">
            <a:spLocks/>
          </p:cNvSpPr>
          <p:nvPr/>
        </p:nvSpPr>
        <p:spPr>
          <a:xfrm>
            <a:off x="6243637" y="283963"/>
            <a:ext cx="5782241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“She spoke to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Aircraft Servicing </a:t>
            </a:r>
            <a:r>
              <a:rPr lang="en-GB" i="1" dirty="0">
                <a:latin typeface="IBM Plex Sans Light" panose="020B0403050203000203" pitchFamily="34" charset="0"/>
              </a:rPr>
              <a:t>– the cleaning crew – and showed them the seat was easier to clean &amp; took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3 seconds less </a:t>
            </a:r>
            <a:r>
              <a:rPr lang="en-GB" i="1" dirty="0">
                <a:latin typeface="IBM Plex Sans Light" panose="020B0403050203000203" pitchFamily="34" charset="0"/>
              </a:rPr>
              <a:t>to clean –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10 minutes quicker turn around per plane </a:t>
            </a:r>
            <a:r>
              <a:rPr lang="en-GB" i="1" dirty="0">
                <a:latin typeface="IBM Plex Sans Light" panose="020B0403050203000203" pitchFamily="34" charset="0"/>
              </a:rPr>
              <a:t>- 100 hrs per day”</a:t>
            </a:r>
          </a:p>
        </p:txBody>
      </p:sp>
    </p:spTree>
    <p:extLst>
      <p:ext uri="{BB962C8B-B14F-4D97-AF65-F5344CB8AC3E}">
        <p14:creationId xmlns:p14="http://schemas.microsoft.com/office/powerpoint/2010/main" val="38015659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825B7-8B89-AEB4-C036-77AB20CBA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5D5706-C8A1-A675-31DD-C3C0494EE31B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A75A872-363A-5C57-EDC8-58F4EED9A728}"/>
              </a:ext>
            </a:extLst>
          </p:cNvPr>
          <p:cNvSpPr txBox="1">
            <a:spLocks/>
          </p:cNvSpPr>
          <p:nvPr/>
        </p:nvSpPr>
        <p:spPr>
          <a:xfrm>
            <a:off x="6255262" y="325527"/>
            <a:ext cx="5742774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“She went to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Engineering Team</a:t>
            </a:r>
            <a:r>
              <a:rPr lang="en-GB" i="1" dirty="0">
                <a:latin typeface="IBM Plex Sans Light" panose="020B0403050203000203" pitchFamily="34" charset="0"/>
              </a:rPr>
              <a:t>, proving the seats, with no moving parts, were far more robust &amp; did not need spare parts – the airline could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save €4M a year in lost revenue </a:t>
            </a:r>
            <a:r>
              <a:rPr lang="en-GB" i="1" dirty="0">
                <a:latin typeface="IBM Plex Sans Light" panose="020B0403050203000203" pitchFamily="34" charset="0"/>
              </a:rPr>
              <a:t>due to broken seats ”</a:t>
            </a:r>
          </a:p>
        </p:txBody>
      </p:sp>
    </p:spTree>
    <p:extLst>
      <p:ext uri="{BB962C8B-B14F-4D97-AF65-F5344CB8AC3E}">
        <p14:creationId xmlns:p14="http://schemas.microsoft.com/office/powerpoint/2010/main" val="675258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B0FF4-6BDB-C269-A81F-30A922776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0A164B-D2B4-5608-2826-47E90D8F4A9A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A381DB-0A77-12B3-A102-EE97F85B7391}"/>
              </a:ext>
            </a:extLst>
          </p:cNvPr>
          <p:cNvSpPr txBox="1">
            <a:spLocks/>
          </p:cNvSpPr>
          <p:nvPr/>
        </p:nvSpPr>
        <p:spPr>
          <a:xfrm>
            <a:off x="6352244" y="464074"/>
            <a:ext cx="5465683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“Finally, she went to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Chief Revenue Officer</a:t>
            </a:r>
            <a:r>
              <a:rPr lang="en-GB" i="1" dirty="0">
                <a:latin typeface="IBM Plex Sans Light" panose="020B0403050203000203" pitchFamily="34" charset="0"/>
              </a:rPr>
              <a:t>, she showed him that because our seats are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3cm thinner, over 30 rows</a:t>
            </a:r>
            <a:r>
              <a:rPr lang="en-GB" i="1" dirty="0">
                <a:latin typeface="IBM Plex Sans Light" panose="020B0403050203000203" pitchFamily="34" charset="0"/>
              </a:rPr>
              <a:t>, that’s enough room to add a whole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ADDITIONAL ROW OF SEATS!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4329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988D2-7E14-E367-7C29-D139B3F8C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34509F-1CAE-31FC-3F5D-4F0643E39356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AB6A357-D2E6-AAAF-8472-9513C63FDF01}"/>
              </a:ext>
            </a:extLst>
          </p:cNvPr>
          <p:cNvSpPr txBox="1">
            <a:spLocks/>
          </p:cNvSpPr>
          <p:nvPr/>
        </p:nvSpPr>
        <p:spPr>
          <a:xfrm>
            <a:off x="6296827" y="338768"/>
            <a:ext cx="5604228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“a whole extra row of seats adds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3% to the aircraft’s capacity – 3% extra potential income.</a:t>
            </a:r>
          </a:p>
          <a:p>
            <a:pPr algn="ctr"/>
            <a:endParaRPr lang="en-GB" sz="1600" i="1" dirty="0">
              <a:solidFill>
                <a:srgbClr val="0E5FFA"/>
              </a:solidFill>
              <a:latin typeface="IBM Plex Sans Light" panose="020B0403050203000203" pitchFamily="34" charset="0"/>
            </a:endParaRPr>
          </a:p>
          <a:p>
            <a:pPr algn="ctr"/>
            <a:r>
              <a:rPr lang="en-GB" i="1" dirty="0">
                <a:latin typeface="IBM Plex Sans Light" panose="020B0403050203000203" pitchFamily="34" charset="0"/>
              </a:rPr>
              <a:t>On an airline fleet level – that’s the equivalent of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adding 18 Boeing 737</a:t>
            </a:r>
            <a:r>
              <a:rPr lang="en-GB" i="1" dirty="0">
                <a:latin typeface="IBM Plex Sans Light" panose="020B0403050203000203" pitchFamily="34" charset="0"/>
              </a:rPr>
              <a:t>s at a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cost of €120M each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57349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D82DF-C34B-884B-08E3-2D037D6D2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9D609D-E34D-8CF1-C6CC-73039015E0EE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97A38B3-7F6B-045A-5A7F-B967F2A72380}"/>
              </a:ext>
            </a:extLst>
          </p:cNvPr>
          <p:cNvSpPr txBox="1">
            <a:spLocks/>
          </p:cNvSpPr>
          <p:nvPr/>
        </p:nvSpPr>
        <p:spPr>
          <a:xfrm>
            <a:off x="6560063" y="1488495"/>
            <a:ext cx="5188592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“Our seats were now </a:t>
            </a:r>
            <a:r>
              <a:rPr lang="en-GB" sz="6600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€2BN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cost saving </a:t>
            </a:r>
            <a:r>
              <a:rPr lang="en-GB" i="1" dirty="0">
                <a:latin typeface="IBM Plex Sans Light" panose="020B0403050203000203" pitchFamily="34" charset="0"/>
              </a:rPr>
              <a:t>seats!</a:t>
            </a:r>
          </a:p>
          <a:p>
            <a:pPr algn="ctr"/>
            <a:endParaRPr lang="en-GB" i="1" dirty="0">
              <a:latin typeface="IBM Plex Sans Light" panose="020B0403050203000203" pitchFamily="34" charset="0"/>
            </a:endParaRPr>
          </a:p>
          <a:p>
            <a:pPr algn="ctr"/>
            <a:r>
              <a:rPr lang="en-GB" i="1" dirty="0">
                <a:latin typeface="IBM Plex Sans Light" panose="020B0403050203000203" pitchFamily="34" charset="0"/>
              </a:rPr>
              <a:t>We had 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whole airline supporting the purchase</a:t>
            </a:r>
            <a:r>
              <a:rPr lang="en-GB" i="1" dirty="0">
                <a:latin typeface="IBM Plex Sans Light" panose="020B0403050203000203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3267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84AD5-0572-3B05-86BF-E8DB21C5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D05919-F049-5415-5980-7FC69E5F0039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04A68-3849-0C00-EEA2-75B0A9A9D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275640"/>
            <a:ext cx="584596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“WOW…</a:t>
            </a:r>
            <a:b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</a:br>
            <a:b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</a:br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But weren't your original contacts annoyed your salesperson approached other contacts?”</a:t>
            </a:r>
          </a:p>
        </p:txBody>
      </p:sp>
    </p:spTree>
    <p:extLst>
      <p:ext uri="{BB962C8B-B14F-4D97-AF65-F5344CB8AC3E}">
        <p14:creationId xmlns:p14="http://schemas.microsoft.com/office/powerpoint/2010/main" val="42198924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3B9FD-EBE4-0942-B18D-BA5B77466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3D5D473-76FD-3C15-3A4C-27E08007C20C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A441B1E-B502-AEBE-FAE2-68C47DCC0597}"/>
              </a:ext>
            </a:extLst>
          </p:cNvPr>
          <p:cNvSpPr txBox="1">
            <a:spLocks/>
          </p:cNvSpPr>
          <p:nvPr/>
        </p:nvSpPr>
        <p:spPr>
          <a:xfrm>
            <a:off x="6809445" y="739612"/>
            <a:ext cx="4759101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“Are you kidding?</a:t>
            </a:r>
          </a:p>
          <a:p>
            <a:pPr algn="ctr"/>
            <a:endParaRPr lang="en-GB" i="1" dirty="0">
              <a:latin typeface="IBM Plex Sans Light" panose="020B0403050203000203" pitchFamily="34" charset="0"/>
            </a:endParaRPr>
          </a:p>
          <a:p>
            <a:pPr algn="ctr"/>
            <a:r>
              <a:rPr lang="en-GB" i="1" dirty="0">
                <a:latin typeface="IBM Plex Sans Light" panose="020B0403050203000203" pitchFamily="34" charset="0"/>
              </a:rPr>
              <a:t> They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became </a:t>
            </a:r>
            <a:r>
              <a:rPr lang="en-GB" sz="8000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Heroes </a:t>
            </a:r>
            <a:r>
              <a:rPr lang="en-GB" i="1" dirty="0">
                <a:latin typeface="IBM Plex Sans Light" panose="020B0403050203000203" pitchFamily="34" charset="0"/>
              </a:rPr>
              <a:t>for introducing the value - they won an innovation award!”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4B41DA4-A7CC-2032-63DD-E221F5153647}"/>
              </a:ext>
            </a:extLst>
          </p:cNvPr>
          <p:cNvSpPr txBox="1">
            <a:spLocks/>
          </p:cNvSpPr>
          <p:nvPr/>
        </p:nvSpPr>
        <p:spPr>
          <a:xfrm>
            <a:off x="125341" y="275640"/>
            <a:ext cx="5845968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“WOW…</a:t>
            </a:r>
            <a:b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</a:br>
            <a:endParaRPr lang="en-GB" sz="5333" dirty="0">
              <a:solidFill>
                <a:srgbClr val="0E5FFB"/>
              </a:solidFill>
              <a:latin typeface="IBM Plex Sans Light" panose="020B0403050203000203" pitchFamily="34" charset="0"/>
            </a:endParaRPr>
          </a:p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But weren't your original contacts annoyed your salesperson approached other contacts?”</a:t>
            </a:r>
          </a:p>
        </p:txBody>
      </p:sp>
    </p:spTree>
    <p:extLst>
      <p:ext uri="{BB962C8B-B14F-4D97-AF65-F5344CB8AC3E}">
        <p14:creationId xmlns:p14="http://schemas.microsoft.com/office/powerpoint/2010/main" val="249921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4DE0F-A04E-8D31-08CC-C2545FF30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F39B09-330F-4946-A2FD-4CE45B4ECEA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B76D1A-F7F2-E805-B45F-E7CC2CF3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32" y="164805"/>
            <a:ext cx="4363532" cy="2924759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Or a nip of Jameson’s Whiskey?</a:t>
            </a:r>
          </a:p>
        </p:txBody>
      </p:sp>
      <p:pic>
        <p:nvPicPr>
          <p:cNvPr id="1028" name="Picture 4" descr="Jameson Irish Whiskey, 1L | Costco UK">
            <a:extLst>
              <a:ext uri="{FF2B5EF4-FFF2-40B4-BE49-F238E27FC236}">
                <a16:creationId xmlns:a16="http://schemas.microsoft.com/office/drawing/2014/main" id="{DAFAAB2A-B888-7A6A-D318-44ADE1A61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48" y="-7224"/>
            <a:ext cx="6864861" cy="686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788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0096E-2AC7-A047-E8E7-0B9BFF1E9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F1852D-E073-5CDB-FE0D-3F24D5FA3DC7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0F7A6CB-C763-AD83-8D64-55EE9D153276}"/>
              </a:ext>
            </a:extLst>
          </p:cNvPr>
          <p:cNvSpPr txBox="1">
            <a:spLocks/>
          </p:cNvSpPr>
          <p:nvPr/>
        </p:nvSpPr>
        <p:spPr>
          <a:xfrm>
            <a:off x="6407662" y="1752547"/>
            <a:ext cx="5271719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i="1" dirty="0">
                <a:latin typeface="IBM Plex Sans Light" panose="020B0403050203000203" pitchFamily="34" charset="0"/>
              </a:rPr>
              <a:t>“The </a:t>
            </a:r>
            <a:r>
              <a:rPr lang="en-GB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Director of Procurement </a:t>
            </a:r>
            <a:r>
              <a:rPr lang="en-GB" i="1" dirty="0">
                <a:latin typeface="IBM Plex Sans Light" panose="020B0403050203000203" pitchFamily="34" charset="0"/>
              </a:rPr>
              <a:t>told us it was the </a:t>
            </a:r>
            <a:r>
              <a:rPr lang="en-GB" sz="8000" i="1" dirty="0">
                <a:solidFill>
                  <a:srgbClr val="0E5FFA"/>
                </a:solidFill>
                <a:latin typeface="IBM Plex Sans Light" panose="020B0403050203000203" pitchFamily="34" charset="0"/>
              </a:rPr>
              <a:t>easiest sign off </a:t>
            </a:r>
            <a:r>
              <a:rPr lang="en-GB" i="1" dirty="0">
                <a:latin typeface="IBM Plex Sans Light" panose="020B0403050203000203" pitchFamily="34" charset="0"/>
              </a:rPr>
              <a:t>in history”</a:t>
            </a:r>
          </a:p>
        </p:txBody>
      </p:sp>
    </p:spTree>
    <p:extLst>
      <p:ext uri="{BB962C8B-B14F-4D97-AF65-F5344CB8AC3E}">
        <p14:creationId xmlns:p14="http://schemas.microsoft.com/office/powerpoint/2010/main" val="3097556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6C8D70-B28F-92B5-F84E-E2A782272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5547AD-36AF-94B8-1F77-ADD78456F986}"/>
              </a:ext>
            </a:extLst>
          </p:cNvPr>
          <p:cNvSpPr txBox="1"/>
          <p:nvPr/>
        </p:nvSpPr>
        <p:spPr>
          <a:xfrm>
            <a:off x="214312" y="285750"/>
            <a:ext cx="7586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IBM Plex Sans Light" panose="020B0403050203000203" pitchFamily="34" charset="0"/>
              </a:rPr>
              <a:t>Let’s get back to IBM FlashSystem</a:t>
            </a:r>
          </a:p>
        </p:txBody>
      </p:sp>
    </p:spTree>
    <p:extLst>
      <p:ext uri="{BB962C8B-B14F-4D97-AF65-F5344CB8AC3E}">
        <p14:creationId xmlns:p14="http://schemas.microsoft.com/office/powerpoint/2010/main" val="6305011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21EE5-421C-C05A-B471-E0577E6F98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03063A-1D4C-00FC-2316-983C2C48279D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9C478-6967-C7B0-4BCE-1B8D26B7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1" y="182734"/>
            <a:ext cx="5360894" cy="927945"/>
          </a:xfrm>
        </p:spPr>
        <p:txBody>
          <a:bodyPr anchor="t">
            <a:noAutofit/>
          </a:bodyPr>
          <a:lstStyle/>
          <a:p>
            <a:r>
              <a:rPr lang="en-GB" sz="6600" dirty="0">
                <a:latin typeface="IBM Plex Sans Light" panose="020B0403050203000203" pitchFamily="34" charset="0"/>
              </a:rPr>
              <a:t>You may have heard some great things about the </a:t>
            </a:r>
            <a: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Future of IBM FlashSystem</a:t>
            </a:r>
          </a:p>
        </p:txBody>
      </p:sp>
    </p:spTree>
    <p:extLst>
      <p:ext uri="{BB962C8B-B14F-4D97-AF65-F5344CB8AC3E}">
        <p14:creationId xmlns:p14="http://schemas.microsoft.com/office/powerpoint/2010/main" val="17706013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B56A5-35A2-BD9D-24ED-0B7616488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EAA6AD-CE52-4426-7A55-80FCE84418D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17E9C-13D0-B042-89B8-7C2ABB21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51" y="182734"/>
            <a:ext cx="5360894" cy="927945"/>
          </a:xfrm>
        </p:spPr>
        <p:txBody>
          <a:bodyPr anchor="t">
            <a:noAutofit/>
          </a:bodyPr>
          <a:lstStyle/>
          <a:p>
            <a:r>
              <a:rPr lang="en-GB" sz="6600" dirty="0">
                <a:latin typeface="IBM Plex Sans Light" panose="020B0403050203000203" pitchFamily="34" charset="0"/>
              </a:rPr>
              <a:t>You may have heard some</a:t>
            </a:r>
            <a: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 Revolutionary </a:t>
            </a:r>
            <a:r>
              <a:rPr lang="en-GB" sz="6600" dirty="0">
                <a:latin typeface="IBM Plex Sans Light" panose="020B0403050203000203" pitchFamily="34" charset="0"/>
              </a:rPr>
              <a:t>things…</a:t>
            </a:r>
          </a:p>
        </p:txBody>
      </p:sp>
    </p:spTree>
    <p:extLst>
      <p:ext uri="{BB962C8B-B14F-4D97-AF65-F5344CB8AC3E}">
        <p14:creationId xmlns:p14="http://schemas.microsoft.com/office/powerpoint/2010/main" val="19679745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822B6-39FB-2E34-147E-5736947A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C69805-2798-37BB-923B-1BC0464659C7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5F9A0-ABC6-BCA6-48BB-126128D6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591851"/>
            <a:ext cx="5360894" cy="927945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You may have heard about…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FF846-B212-1E86-E859-EF4B7C7258B7}"/>
              </a:ext>
            </a:extLst>
          </p:cNvPr>
          <p:cNvSpPr txBox="1"/>
          <p:nvPr/>
        </p:nvSpPr>
        <p:spPr>
          <a:xfrm>
            <a:off x="6292732" y="344896"/>
            <a:ext cx="579784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The next Generation of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FlashCore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Module 5 on IBM FlashSystem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5x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More Bandwidth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vs Competition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1.5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More IOPs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vs Competition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3x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Less Latency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vs Competition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5.7x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More Density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vs Competition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Greater </a:t>
            </a:r>
            <a:r>
              <a:rPr lang="en-GB" sz="2400" dirty="0">
                <a:solidFill>
                  <a:srgbClr val="0E5FFA"/>
                </a:solidFill>
                <a:latin typeface="IBM Plex Sans Light" panose="020B0403050203000203" pitchFamily="34" charset="0"/>
              </a:rPr>
              <a:t>D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ata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0E5FFA"/>
                </a:solidFill>
                <a:latin typeface="IBM Plex Sans Light" panose="020B0403050203000203" pitchFamily="34" charset="0"/>
              </a:rPr>
              <a:t>R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eduction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E5FFA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Reducing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storage operations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cost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by as much as 57%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Up to 68% </a:t>
            </a:r>
            <a:r>
              <a:rPr lang="en-GB" sz="2400" dirty="0">
                <a:solidFill>
                  <a:srgbClr val="0E5FFA"/>
                </a:solidFill>
                <a:latin typeface="IBM Plex Sans Light" panose="020B0403050203000203" pitchFamily="34" charset="0"/>
              </a:rPr>
              <a:t>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erformance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0E5FFA"/>
                </a:solidFill>
                <a:latin typeface="IBM Plex Sans Light" panose="020B0403050203000203" pitchFamily="34" charset="0"/>
              </a:rPr>
              <a:t>I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mprovement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Up to 40% </a:t>
            </a:r>
            <a:r>
              <a:rPr lang="en-GB" sz="2400" dirty="0">
                <a:solidFill>
                  <a:srgbClr val="0E5FFA"/>
                </a:solidFill>
                <a:latin typeface="IBM Plex Sans Light" panose="020B0403050203000203" pitchFamily="34" charset="0"/>
              </a:rPr>
              <a:t>G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reater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</a:t>
            </a:r>
            <a:r>
              <a:rPr lang="en-GB" sz="2400" dirty="0">
                <a:solidFill>
                  <a:srgbClr val="0E5FFA"/>
                </a:solidFill>
                <a:latin typeface="IBM Plex Sans Light" panose="020B0403050203000203" pitchFamily="34" charset="0"/>
              </a:rPr>
              <a:t>E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fficiency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&amp;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DC6392-B192-5D66-E126-9821F17D6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02" y="7481857"/>
            <a:ext cx="70231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2876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78CB4-1D25-108D-9A14-493FCF6BE4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17B311-06D9-26D9-1142-36755CC98DA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BBD92-2704-8B4C-6D91-85B40305D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591851"/>
            <a:ext cx="5360894" cy="927945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You may have heard about…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0215E-50EF-C7C1-A783-636AD6CDF2DA}"/>
              </a:ext>
            </a:extLst>
          </p:cNvPr>
          <p:cNvSpPr txBox="1"/>
          <p:nvPr/>
        </p:nvSpPr>
        <p:spPr>
          <a:xfrm>
            <a:off x="6407265" y="199459"/>
            <a:ext cx="552490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Supercharged resiliency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Better,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faster threat detection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Our </a:t>
            </a:r>
            <a:r>
              <a:rPr lang="en-GB" sz="2800" dirty="0">
                <a:solidFill>
                  <a:prstClr val="black"/>
                </a:solidFill>
                <a:latin typeface="IBM Plex Sans Light" panose="020B0403050203000203" pitchFamily="34" charset="0"/>
              </a:rPr>
              <a:t>new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Exfiltration,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Wiperware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and sneaky ransomware detection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Alerts better integrated free into in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Storage Insights Foundation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Automatic protection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- with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SafeGuarded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Copy triggers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Advancements in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application aware scanning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with IBM Sentinel</a:t>
            </a:r>
          </a:p>
        </p:txBody>
      </p:sp>
    </p:spTree>
    <p:extLst>
      <p:ext uri="{BB962C8B-B14F-4D97-AF65-F5344CB8AC3E}">
        <p14:creationId xmlns:p14="http://schemas.microsoft.com/office/powerpoint/2010/main" val="45380516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4BE377-C2B1-7AEA-29E6-10750AF7F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AC97BB1-76F5-6F8C-ADD8-EE6CB8867A1B}"/>
              </a:ext>
            </a:extLst>
          </p:cNvPr>
          <p:cNvSpPr/>
          <p:nvPr/>
        </p:nvSpPr>
        <p:spPr bwMode="auto">
          <a:xfrm>
            <a:off x="0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4B63B-E0EC-86C1-610E-9AC92BEE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591851"/>
            <a:ext cx="5360894" cy="927945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You may have heard about…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2766D-5B70-BD32-36B6-D90AC71B58E5}"/>
              </a:ext>
            </a:extLst>
          </p:cNvPr>
          <p:cNvSpPr txBox="1"/>
          <p:nvPr/>
        </p:nvSpPr>
        <p:spPr>
          <a:xfrm>
            <a:off x="6400801" y="446223"/>
            <a:ext cx="52353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FlashSystem grid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Instant data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mobility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Non-disruptive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migrations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Reducing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maintenance windows to </a:t>
            </a:r>
            <a:r>
              <a:rPr lang="en-GB" sz="2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Z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ero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E5FFA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Optimising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Performance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for all arrays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Optimising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Capacity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across the grid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IBM Plex Sans Light" panose="020B0403050203000203" pitchFamily="34" charset="0"/>
              </a:rPr>
              <a:t>Reducing </a:t>
            </a:r>
            <a:r>
              <a:rPr lang="en-GB" sz="2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physical arrays </a:t>
            </a:r>
            <a:r>
              <a:rPr lang="en-GB" sz="2800" dirty="0">
                <a:solidFill>
                  <a:prstClr val="black"/>
                </a:solidFill>
                <a:latin typeface="IBM Plex Sans Light" panose="020B0403050203000203" pitchFamily="34" charset="0"/>
              </a:rPr>
              <a:t>by 47%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6218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5E69E-E8C2-2E06-978C-A9D03AE0C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C400CF-0CF8-2A0C-56BB-ADCDD1165B55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9FFE6-2B17-D77E-CBC5-ABE801F3B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65" y="591851"/>
            <a:ext cx="5360894" cy="927945"/>
          </a:xfrm>
        </p:spPr>
        <p:txBody>
          <a:bodyPr>
            <a:noAutofit/>
          </a:bodyPr>
          <a:lstStyle/>
          <a:p>
            <a: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You may have heard about…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344A8D-E48D-3DCA-24F4-DA3E1243731E}"/>
              </a:ext>
            </a:extLst>
          </p:cNvPr>
          <p:cNvSpPr txBox="1"/>
          <p:nvPr/>
        </p:nvSpPr>
        <p:spPr>
          <a:xfrm>
            <a:off x="6454589" y="396411"/>
            <a:ext cx="487679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FlashSystem.ai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Deploying supervised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“human in the loop”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AI to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save mundane &amp; routine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storage admin tasks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Reducing the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risk of human error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Amplifying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Human Skill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Automatically Identifying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issues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n-ea"/>
                <a:cs typeface="+mn-cs"/>
              </a:rPr>
              <a:t>&amp; optimisation potential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7344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1503F-1E62-EF70-0D5D-8265EE75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1EE3AA1-C469-D1A2-F62B-5A1FB99F917B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7B48DA-1C31-4BF5-6C47-2EA28091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89" y="1397361"/>
            <a:ext cx="10299672" cy="927945"/>
          </a:xfrm>
        </p:spPr>
        <p:txBody>
          <a:bodyPr>
            <a:noAutofit/>
          </a:bodyPr>
          <a:lstStyle/>
          <a:p>
            <a:r>
              <a:rPr lang="en-GB" sz="11500" dirty="0">
                <a:latin typeface="IBM Plex Sans Light" panose="020B0403050203000203" pitchFamily="34" charset="0"/>
              </a:rPr>
              <a:t>As you </a:t>
            </a:r>
            <a:r>
              <a:rPr lang="en-GB" sz="11500" dirty="0">
                <a:solidFill>
                  <a:srgbClr val="0E5FFB"/>
                </a:solidFill>
                <a:latin typeface="IBM Plex Sans Light" panose="020B0403050203000203" pitchFamily="34" charset="0"/>
              </a:rPr>
              <a:t>digest </a:t>
            </a:r>
            <a:r>
              <a:rPr lang="en-GB" sz="11500" dirty="0">
                <a:latin typeface="IBM Plex Sans Light" panose="020B0403050203000203" pitchFamily="34" charset="0"/>
              </a:rPr>
              <a:t>all this…</a:t>
            </a:r>
          </a:p>
        </p:txBody>
      </p:sp>
    </p:spTree>
    <p:extLst>
      <p:ext uri="{BB962C8B-B14F-4D97-AF65-F5344CB8AC3E}">
        <p14:creationId xmlns:p14="http://schemas.microsoft.com/office/powerpoint/2010/main" val="24406060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18A14-4EE5-6C31-872B-2F3022EFC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D1A83-0AB7-4FFE-4E4C-1A83A0A69277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0CB6F-180A-20CD-BCE1-D7ED6D5A2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2044132"/>
            <a:ext cx="6867129" cy="927945"/>
          </a:xfrm>
        </p:spPr>
        <p:txBody>
          <a:bodyPr>
            <a:noAutofit/>
          </a:bodyPr>
          <a:lstStyle/>
          <a:p>
            <a:r>
              <a:rPr lang="en-GB" sz="11500" dirty="0">
                <a:latin typeface="IBM Plex Sans Light" panose="020B0403050203000203" pitchFamily="34" charset="0"/>
              </a:rPr>
              <a:t>Here’s my challenge 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E1CEFB-98CC-671B-08C9-7CC916789D10}"/>
              </a:ext>
            </a:extLst>
          </p:cNvPr>
          <p:cNvSpPr txBox="1"/>
          <p:nvPr/>
        </p:nvSpPr>
        <p:spPr>
          <a:xfrm>
            <a:off x="5360893" y="2972077"/>
            <a:ext cx="807965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700" dirty="0">
                <a:solidFill>
                  <a:srgbClr val="0E5FFB"/>
                </a:solidFill>
                <a:latin typeface="IBM Plex Sans Light" panose="020B0403050203000203" pitchFamily="34" charset="0"/>
              </a:rPr>
              <a:t>You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331423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E25AA-40B9-0DFC-D813-B268C46F6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6FB9B1-EB71-070B-31EA-9A27B34A71F3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BB1FF-509B-9F8D-1876-833FE05C0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68" y="261786"/>
            <a:ext cx="5887532" cy="927945"/>
          </a:xfrm>
        </p:spPr>
        <p:txBody>
          <a:bodyPr anchor="t">
            <a:noAutofit/>
          </a:bodyPr>
          <a:lstStyle/>
          <a:p>
            <a:r>
              <a:rPr lang="en-GB" sz="9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I am most proud of…</a:t>
            </a:r>
          </a:p>
        </p:txBody>
      </p:sp>
    </p:spTree>
    <p:extLst>
      <p:ext uri="{BB962C8B-B14F-4D97-AF65-F5344CB8AC3E}">
        <p14:creationId xmlns:p14="http://schemas.microsoft.com/office/powerpoint/2010/main" val="93920373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26E1C-83E3-BA64-61CB-1E636F746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376C06-C833-CDB6-CBA5-ED062C9E4C89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06CB-74DC-D44C-2C75-E9CFA338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178660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6600" dirty="0">
                <a:latin typeface="IBM Plex Sans Light" panose="020B0403050203000203" pitchFamily="34" charset="0"/>
              </a:rPr>
              <a:t>As you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reflect </a:t>
            </a:r>
            <a:r>
              <a:rPr lang="en-GB" sz="6600" dirty="0">
                <a:latin typeface="IBM Plex Sans Light" panose="020B0403050203000203" pitchFamily="34" charset="0"/>
              </a:rPr>
              <a:t>on these functions…</a:t>
            </a:r>
          </a:p>
        </p:txBody>
      </p:sp>
    </p:spTree>
    <p:extLst>
      <p:ext uri="{BB962C8B-B14F-4D97-AF65-F5344CB8AC3E}">
        <p14:creationId xmlns:p14="http://schemas.microsoft.com/office/powerpoint/2010/main" val="18484589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2C5F8-A444-C75C-FA5E-CA4F101F6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59F7DAB-B4BC-9175-4E03-B5AB28A4A404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9F077E-13D7-19AF-220E-A46BAA828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178660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6600" dirty="0">
                <a:latin typeface="IBM Plex Sans Light" panose="020B0403050203000203" pitchFamily="34" charset="0"/>
              </a:rPr>
              <a:t>Don’t just say </a:t>
            </a:r>
            <a:r>
              <a:rPr lang="en-GB" sz="8000" i="1" dirty="0">
                <a:solidFill>
                  <a:srgbClr val="0E5FFB"/>
                </a:solidFill>
                <a:latin typeface="IBM Plex Sans Light" panose="020B0403050203000203" pitchFamily="34" charset="0"/>
              </a:rPr>
              <a:t>“That’s Cool” </a:t>
            </a:r>
            <a:r>
              <a:rPr lang="en-GB" sz="6600" dirty="0">
                <a:latin typeface="IBM Plex Sans Light" panose="020B0403050203000203" pitchFamily="34" charset="0"/>
              </a:rPr>
              <a:t>like Paddy’s first contacts</a:t>
            </a:r>
            <a:b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</a:br>
            <a:endParaRPr lang="en-GB" sz="6600" dirty="0">
              <a:solidFill>
                <a:srgbClr val="0E5FFB"/>
              </a:solidFill>
              <a:latin typeface="IBM Plex Sans Light" panose="020B04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5508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A11AE-7111-D9C0-ACAC-68A8ECA7C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2BBC48-6A7D-A643-B5DE-1BEA44177B08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3DBE7B-9C12-54FA-B6DE-EC4ACC1EC2CD}"/>
              </a:ext>
            </a:extLst>
          </p:cNvPr>
          <p:cNvSpPr txBox="1"/>
          <p:nvPr/>
        </p:nvSpPr>
        <p:spPr>
          <a:xfrm>
            <a:off x="1129551" y="1174173"/>
            <a:ext cx="1050663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700" dirty="0">
                <a:solidFill>
                  <a:srgbClr val="0E5FFA"/>
                </a:solidFill>
                <a:latin typeface="IBM Plex Sans Light" panose="020B0403050203000203" pitchFamily="34" charset="0"/>
              </a:rPr>
              <a:t>Think!</a:t>
            </a:r>
          </a:p>
        </p:txBody>
      </p:sp>
    </p:spTree>
    <p:extLst>
      <p:ext uri="{BB962C8B-B14F-4D97-AF65-F5344CB8AC3E}">
        <p14:creationId xmlns:p14="http://schemas.microsoft.com/office/powerpoint/2010/main" val="16697566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7E355-40D4-B789-2328-F979A5EB8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56AEF3-1B80-DC99-99D9-F39D49AC5271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306C6-9E78-7647-3777-9F77F5AA0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45" y="2847056"/>
            <a:ext cx="10377055" cy="927945"/>
          </a:xfrm>
        </p:spPr>
        <p:txBody>
          <a:bodyPr>
            <a:noAutofit/>
          </a:bodyPr>
          <a:lstStyle/>
          <a:p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Think</a:t>
            </a:r>
            <a:r>
              <a:rPr lang="en-GB" sz="8800" dirty="0">
                <a:latin typeface="IBM Plex Sans Light" panose="020B0403050203000203" pitchFamily="34" charset="0"/>
              </a:rPr>
              <a:t>, how will you introduce</a:t>
            </a:r>
            <a:r>
              <a:rPr lang="en-GB" sz="8800" dirty="0">
                <a:solidFill>
                  <a:srgbClr val="0E5FFB"/>
                </a:solidFill>
                <a:latin typeface="IBM Plex Sans Light" panose="020B0403050203000203" pitchFamily="34" charset="0"/>
              </a:rPr>
              <a:t> IBM </a:t>
            </a:r>
            <a:r>
              <a:rPr lang="en-GB" sz="8800" dirty="0" err="1">
                <a:solidFill>
                  <a:srgbClr val="0E5FFB"/>
                </a:solidFill>
                <a:latin typeface="IBM Plex Sans Light" panose="020B0403050203000203" pitchFamily="34" charset="0"/>
              </a:rPr>
              <a:t>FlashSystem’s</a:t>
            </a:r>
            <a:r>
              <a:rPr lang="en-GB" sz="8800" dirty="0">
                <a:solidFill>
                  <a:srgbClr val="0E5FFB"/>
                </a:solidFill>
                <a:latin typeface="IBM Plex Sans Light" panose="020B0403050203000203" pitchFamily="34" charset="0"/>
              </a:rPr>
              <a:t> Client Value </a:t>
            </a:r>
            <a:r>
              <a:rPr lang="en-GB" sz="8800" dirty="0">
                <a:latin typeface="IBM Plex Sans Light" panose="020B0403050203000203" pitchFamily="34" charset="0"/>
              </a:rPr>
              <a:t>into your organisation?</a:t>
            </a:r>
          </a:p>
        </p:txBody>
      </p:sp>
    </p:spTree>
    <p:extLst>
      <p:ext uri="{BB962C8B-B14F-4D97-AF65-F5344CB8AC3E}">
        <p14:creationId xmlns:p14="http://schemas.microsoft.com/office/powerpoint/2010/main" val="29002998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5A5FF-D4C6-75F5-FF0B-313A83A80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6A04530-02E7-7836-410C-634B12823CD6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49ACD-BFFE-070F-07DA-07845307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237339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who in the CISO’s office needs to hear that: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532E75-354A-4A20-50C0-FF60E4204277}"/>
              </a:ext>
            </a:extLst>
          </p:cNvPr>
          <p:cNvSpPr txBox="1">
            <a:spLocks/>
          </p:cNvSpPr>
          <p:nvPr/>
        </p:nvSpPr>
        <p:spPr>
          <a:xfrm>
            <a:off x="6324535" y="1125223"/>
            <a:ext cx="5576519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“IBM </a:t>
            </a:r>
            <a:r>
              <a:rPr kumimoji="0" lang="en-GB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FlashSystem’s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 unique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Resiliency Solution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: Protection, Detection &amp; Recovery will prevent your organisation suffering the impacts of a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catastrophic attack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2068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06498-99B7-C977-6591-F8280BB71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0464B-F38E-32BE-94C9-76D90512617C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5EE8E2-D700-4A6C-4E4B-4E17F485C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237339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which of your Line of Business leaders need to hear that: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81B363-E363-B65C-2CD2-F9B86BA349A0}"/>
              </a:ext>
            </a:extLst>
          </p:cNvPr>
          <p:cNvSpPr txBox="1">
            <a:spLocks/>
          </p:cNvSpPr>
          <p:nvPr/>
        </p:nvSpPr>
        <p:spPr>
          <a:xfrm>
            <a:off x="6421517" y="824292"/>
            <a:ext cx="5507247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“IBM FlashSystem will deliver real business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Recovery in hours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, not days, weeks or months…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BM Plex Sans Light" panose="020B0403050203000203" pitchFamily="34" charset="0"/>
              <a:ea typeface="+mj-ea"/>
              <a:cs typeface="+mj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How much is a day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worth to their business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36399779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15ED8-4204-F412-D934-59DBCEB24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B9854-C8B4-CA8C-6405-65BB7B8A6A7D}"/>
              </a:ext>
            </a:extLst>
          </p:cNvPr>
          <p:cNvSpPr/>
          <p:nvPr/>
        </p:nvSpPr>
        <p:spPr bwMode="auto">
          <a:xfrm>
            <a:off x="-20715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F399C-F236-6B3D-3251-A3C29094A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237339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how do we help you tell Application Owners that: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834CD7-9FFA-C883-E7D0-414B6DC16D45}"/>
              </a:ext>
            </a:extLst>
          </p:cNvPr>
          <p:cNvSpPr txBox="1">
            <a:spLocks/>
          </p:cNvSpPr>
          <p:nvPr/>
        </p:nvSpPr>
        <p:spPr>
          <a:xfrm>
            <a:off x="6601627" y="493493"/>
            <a:ext cx="5147028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</a:t>
            </a:r>
            <a:r>
              <a:rPr kumimoji="0" lang="en-GB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FlashSystem.ai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 &amp; FlashSystem grid will constantly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optimise their application performance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– letting them do more &amp; manage peak &amp; seasonal demand”</a:t>
            </a:r>
          </a:p>
        </p:txBody>
      </p:sp>
    </p:spTree>
    <p:extLst>
      <p:ext uri="{BB962C8B-B14F-4D97-AF65-F5344CB8AC3E}">
        <p14:creationId xmlns:p14="http://schemas.microsoft.com/office/powerpoint/2010/main" val="414092048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65B6D-19AC-7CCA-B47E-05DC7D55E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E4D87BD-B9A4-E138-A870-74E72A6EA656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39698A-50A9-9F95-7B36-928A69593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237339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how do we help you tell Finance &amp; Procurement: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92BEFD2-6B02-4586-FCA7-43646D391492}"/>
              </a:ext>
            </a:extLst>
          </p:cNvPr>
          <p:cNvSpPr txBox="1">
            <a:spLocks/>
          </p:cNvSpPr>
          <p:nvPr/>
        </p:nvSpPr>
        <p:spPr>
          <a:xfrm>
            <a:off x="6684754" y="838147"/>
            <a:ext cx="4828373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“IBM FlashSystem grid will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change they way they buy IT forever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, taking the guesswork out, only buying what they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need today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373901904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BC1F-5D5F-EA8F-2F45-45E4C2B4DE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BE6294-85BD-52CF-F413-5DFBA98F0A90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F9412-DA4C-7ACE-25CB-65ABDD1E0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237339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when do we talk to the ESG team: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D9B8CAF-E994-98C8-0AA6-9E2EAF439DDD}"/>
              </a:ext>
            </a:extLst>
          </p:cNvPr>
          <p:cNvSpPr txBox="1">
            <a:spLocks/>
          </p:cNvSpPr>
          <p:nvPr/>
        </p:nvSpPr>
        <p:spPr>
          <a:xfrm>
            <a:off x="6823753" y="1756861"/>
            <a:ext cx="4538791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rPr>
              <a:t>FlashSystem consumes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rPr>
              <a:t>24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rPr>
              <a:t>% less watts per TB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rPr>
              <a:t>and takes up 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rPr>
              <a:t>67% less space</a:t>
            </a: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  <a:sym typeface="IBM Plex Sans Light"/>
              </a:rPr>
              <a:t>”</a:t>
            </a:r>
            <a:b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</a:br>
            <a:endParaRPr kumimoji="0" lang="en-GB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BM Plex Sans Light" panose="020B040305020300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65024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C6CE9-8B30-329A-9B5E-2EFE92ED2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257220-E9DE-1861-6A91-BFBBFEABA6AB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F531D-0CFA-13CF-B5C0-08E4B5673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237339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how do we help you explain to Compliance &amp; Legal that: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BE8377-B788-DE4F-021B-108753249AFF}"/>
              </a:ext>
            </a:extLst>
          </p:cNvPr>
          <p:cNvSpPr txBox="1">
            <a:spLocks/>
          </p:cNvSpPr>
          <p:nvPr/>
        </p:nvSpPr>
        <p:spPr>
          <a:xfrm>
            <a:off x="6809445" y="1180641"/>
            <a:ext cx="4759101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“FlashSystem can help your organisation comply with NIST2 &amp; DORA right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Out-of-the-Box”</a:t>
            </a:r>
          </a:p>
        </p:txBody>
      </p:sp>
    </p:spTree>
    <p:extLst>
      <p:ext uri="{BB962C8B-B14F-4D97-AF65-F5344CB8AC3E}">
        <p14:creationId xmlns:p14="http://schemas.microsoft.com/office/powerpoint/2010/main" val="4115672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63117-D5C2-5CEE-6904-F6FB3A999F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9EA09C4-8F0B-9B93-697A-C44A3C42F67A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CA316-5368-45EE-446C-4C618BEA2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341" y="303350"/>
            <a:ext cx="10515600" cy="927945"/>
          </a:xfrm>
        </p:spPr>
        <p:txBody>
          <a:bodyPr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Ryanair</a:t>
            </a:r>
          </a:p>
        </p:txBody>
      </p:sp>
      <p:pic>
        <p:nvPicPr>
          <p:cNvPr id="3074" name="Picture 2" descr="20 Ryanair tips: Master its strict rules for cheap flights | MSE">
            <a:extLst>
              <a:ext uri="{FF2B5EF4-FFF2-40B4-BE49-F238E27FC236}">
                <a16:creationId xmlns:a16="http://schemas.microsoft.com/office/drawing/2014/main" id="{171D3723-2036-D557-2721-DE978944E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5" y="-363"/>
            <a:ext cx="12212715" cy="686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DA4A25C-1A28-EFD3-5839-C0263F15810F}"/>
              </a:ext>
            </a:extLst>
          </p:cNvPr>
          <p:cNvSpPr txBox="1">
            <a:spLocks/>
          </p:cNvSpPr>
          <p:nvPr/>
        </p:nvSpPr>
        <p:spPr>
          <a:xfrm>
            <a:off x="4007948" y="607063"/>
            <a:ext cx="4426786" cy="9279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dirty="0">
                <a:latin typeface="IBM Plex Sans Light" panose="020B0403050203000203" pitchFamily="34" charset="0"/>
              </a:rPr>
              <a:t>Ryanair!</a:t>
            </a:r>
          </a:p>
        </p:txBody>
      </p:sp>
    </p:spTree>
    <p:extLst>
      <p:ext uri="{BB962C8B-B14F-4D97-AF65-F5344CB8AC3E}">
        <p14:creationId xmlns:p14="http://schemas.microsoft.com/office/powerpoint/2010/main" val="20611159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11C51-D886-9E24-3B5D-5A1113E4E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276FF9-C7AA-DF8D-9255-EBC1E0F8662A}"/>
              </a:ext>
            </a:extLst>
          </p:cNvPr>
          <p:cNvSpPr/>
          <p:nvPr/>
        </p:nvSpPr>
        <p:spPr bwMode="auto">
          <a:xfrm>
            <a:off x="-20715" y="0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6AA16-920D-4EA7-BB81-17D2FE157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237339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how do we help you explain to Operations that: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9E6E2-4659-7A38-68D8-3E2FB38E60DF}"/>
              </a:ext>
            </a:extLst>
          </p:cNvPr>
          <p:cNvSpPr txBox="1">
            <a:spLocks/>
          </p:cNvSpPr>
          <p:nvPr/>
        </p:nvSpPr>
        <p:spPr>
          <a:xfrm>
            <a:off x="6629336" y="1165284"/>
            <a:ext cx="4731392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“FlashSystem grid will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remove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 the need for storage maintenance windows...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1" u="none" strike="noStrike" kern="1200" cap="none" spc="0" normalizeH="0" baseline="0" noProof="0" dirty="0">
              <a:ln>
                <a:noFill/>
              </a:ln>
              <a:solidFill>
                <a:srgbClr val="0E5FFA"/>
              </a:solidFill>
              <a:effectLst/>
              <a:uLnTx/>
              <a:uFillTx/>
              <a:latin typeface="IBM Plex Sans Light" panose="020B0403050203000203" pitchFamily="34" charset="0"/>
              <a:ea typeface="+mj-ea"/>
              <a:cs typeface="+mj-cs"/>
            </a:endParaRP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Forever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344489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9F28E-E645-7B3E-3CCA-468204796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D3AB864-6C8D-3CEF-8FED-AE043A423891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BD836B-4774-833E-F3F8-4C010E4D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183550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how can we help you explain to the CIO that: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6757393-BAE8-B35C-EE8B-0FA09330B792}"/>
              </a:ext>
            </a:extLst>
          </p:cNvPr>
          <p:cNvSpPr txBox="1">
            <a:spLocks/>
          </p:cNvSpPr>
          <p:nvPr/>
        </p:nvSpPr>
        <p:spPr>
          <a:xfrm>
            <a:off x="6657046" y="768873"/>
            <a:ext cx="4731391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</a:t>
            </a:r>
            <a:r>
              <a:rPr kumimoji="0" lang="en-GB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FlashSystem.ai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 could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save 90%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 of storage admin time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&amp;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remove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human error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, the #1 cause of system outages” </a:t>
            </a:r>
          </a:p>
        </p:txBody>
      </p:sp>
    </p:spTree>
    <p:extLst>
      <p:ext uri="{BB962C8B-B14F-4D97-AF65-F5344CB8AC3E}">
        <p14:creationId xmlns:p14="http://schemas.microsoft.com/office/powerpoint/2010/main" val="25905150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6D185-1E06-9BBF-8B10-EB9CCFFBC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3CE8FF-C9F3-305B-99DE-1EED00B74B2F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marR="0" lvl="0" indent="-436789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060CC-3438-2ABF-FB02-DF0341AB6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86" y="183550"/>
            <a:ext cx="5811398" cy="927945"/>
          </a:xfrm>
        </p:spPr>
        <p:txBody>
          <a:bodyPr anchor="t">
            <a:noAutofit/>
          </a:bodyPr>
          <a:lstStyle/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Think, how can we help you explain to the head of transformation that: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F16324-60C3-4D6D-CD02-18E35254FC03}"/>
              </a:ext>
            </a:extLst>
          </p:cNvPr>
          <p:cNvSpPr txBox="1">
            <a:spLocks/>
          </p:cNvSpPr>
          <p:nvPr/>
        </p:nvSpPr>
        <p:spPr>
          <a:xfrm>
            <a:off x="6604731" y="398140"/>
            <a:ext cx="5046941" cy="927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“</a:t>
            </a:r>
            <a:r>
              <a:rPr kumimoji="0" lang="en-GB" sz="4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FlashSystem.ai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 will alleviate your skills gap and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free up human capacity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, allowing your skilled people to work on the truly 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srgbClr val="0E5FFA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transformational &amp; revenue generating projects</a:t>
            </a:r>
            <a:r>
              <a:rPr kumimoji="0" lang="en-GB" sz="4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BM Plex Sans Light" panose="020B0403050203000203" pitchFamily="34" charset="0"/>
                <a:ea typeface="+mj-ea"/>
                <a:cs typeface="+mj-cs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5479402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F90B5-75AD-6258-A9B2-44521E1F5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36D5C91-0362-ECDF-4EF5-A806306D3E04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white"/>
              </a:solidFill>
              <a:latin typeface="IBM Plex Sans Light" panose="020B040305020300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2367F-693A-6264-919C-C951090EB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16" y="336764"/>
            <a:ext cx="10476648" cy="927945"/>
          </a:xfrm>
        </p:spPr>
        <p:txBody>
          <a:bodyPr anchor="t">
            <a:noAutofit/>
          </a:bodyPr>
          <a:lstStyle/>
          <a:p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Think</a:t>
            </a:r>
            <a:r>
              <a:rPr lang="en-GB" sz="8800" dirty="0">
                <a:latin typeface="IBM Plex Sans Light" panose="020B0403050203000203" pitchFamily="34" charset="0"/>
              </a:rPr>
              <a:t> about how we can bring this story to the people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Who Care </a:t>
            </a:r>
            <a:r>
              <a:rPr lang="en-GB" sz="8800" dirty="0">
                <a:latin typeface="IBM Plex Sans Light" panose="020B0403050203000203" pitchFamily="34" charset="0"/>
              </a:rPr>
              <a:t>in your organisation…</a:t>
            </a:r>
          </a:p>
        </p:txBody>
      </p:sp>
    </p:spTree>
    <p:extLst>
      <p:ext uri="{BB962C8B-B14F-4D97-AF65-F5344CB8AC3E}">
        <p14:creationId xmlns:p14="http://schemas.microsoft.com/office/powerpoint/2010/main" val="118687591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84229-7FDE-454D-347B-ECE307ED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19851A-7EA5-14C2-6B0D-791B52B9B0B4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white"/>
              </a:solidFill>
              <a:latin typeface="IBM Plex Sans Light" panose="020B040305020300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DC88F-CC63-60EA-D534-5DAF5CA2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07" y="2858291"/>
            <a:ext cx="10476648" cy="927945"/>
          </a:xfrm>
        </p:spPr>
        <p:txBody>
          <a:bodyPr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…so, we can explain the </a:t>
            </a:r>
            <a:r>
              <a:rPr lang="en-GB" sz="8800" dirty="0">
                <a:solidFill>
                  <a:srgbClr val="0E5FFA"/>
                </a:solidFill>
                <a:latin typeface="IBM Plex Sans Light" panose="020B0403050203000203" pitchFamily="34" charset="0"/>
              </a:rPr>
              <a:t>Unique Business Value </a:t>
            </a:r>
            <a:r>
              <a:rPr lang="en-GB" sz="8800" dirty="0">
                <a:latin typeface="IBM Plex Sans Light" panose="020B0403050203000203" pitchFamily="34" charset="0"/>
              </a:rPr>
              <a:t>to those contacts &amp; functions…</a:t>
            </a:r>
          </a:p>
        </p:txBody>
      </p:sp>
    </p:spTree>
    <p:extLst>
      <p:ext uri="{BB962C8B-B14F-4D97-AF65-F5344CB8AC3E}">
        <p14:creationId xmlns:p14="http://schemas.microsoft.com/office/powerpoint/2010/main" val="3950670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6A2FC-3A79-6E23-FA2C-A77BDFB22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BEEFEE7-6D9D-5CA7-97BE-A5E5B2A2F79A}"/>
              </a:ext>
            </a:extLst>
          </p:cNvPr>
          <p:cNvSpPr/>
          <p:nvPr/>
        </p:nvSpPr>
        <p:spPr bwMode="auto">
          <a:xfrm>
            <a:off x="-20716" y="-363"/>
            <a:ext cx="12212715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800" dirty="0">
              <a:solidFill>
                <a:prstClr val="white"/>
              </a:solidFill>
              <a:latin typeface="IBM Plex Sans Light" panose="020B040305020300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572C1-E1FB-83B0-B0B0-FE2CDB02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1" y="893127"/>
            <a:ext cx="12532742" cy="927945"/>
          </a:xfrm>
        </p:spPr>
        <p:txBody>
          <a:bodyPr>
            <a:noAutofit/>
          </a:bodyPr>
          <a:lstStyle/>
          <a:p>
            <a:r>
              <a:rPr lang="en-GB" sz="8800" dirty="0">
                <a:latin typeface="IBM Plex Sans Light" panose="020B0403050203000203" pitchFamily="34" charset="0"/>
              </a:rPr>
              <a:t>…so, we will help make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126F7-6BD2-CD15-A9C9-5EF1CB0292C8}"/>
              </a:ext>
            </a:extLst>
          </p:cNvPr>
          <p:cNvSpPr txBox="1"/>
          <p:nvPr/>
        </p:nvSpPr>
        <p:spPr>
          <a:xfrm>
            <a:off x="2045811" y="1357100"/>
            <a:ext cx="8079659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400" dirty="0">
                <a:solidFill>
                  <a:srgbClr val="0E5FFB"/>
                </a:solidFill>
                <a:latin typeface="IBM Plex Sans Light" panose="020B0403050203000203" pitchFamily="34" charset="0"/>
              </a:rPr>
              <a:t>You</a:t>
            </a:r>
            <a:endParaRPr lang="en-GB" sz="34400" dirty="0"/>
          </a:p>
        </p:txBody>
      </p:sp>
    </p:spTree>
    <p:extLst>
      <p:ext uri="{BB962C8B-B14F-4D97-AF65-F5344CB8AC3E}">
        <p14:creationId xmlns:p14="http://schemas.microsoft.com/office/powerpoint/2010/main" val="8736662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64936-9C15-4C9C-457A-FC19B5D85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6155CF-07B2-1285-519F-15C40A4C3239}"/>
              </a:ext>
            </a:extLst>
          </p:cNvPr>
          <p:cNvSpPr txBox="1"/>
          <p:nvPr/>
        </p:nvSpPr>
        <p:spPr>
          <a:xfrm>
            <a:off x="762001" y="845128"/>
            <a:ext cx="11319164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700" dirty="0">
                <a:solidFill>
                  <a:srgbClr val="0E5FFB"/>
                </a:solidFill>
                <a:latin typeface="IBM Plex Sans Light" panose="020B0403050203000203" pitchFamily="34" charset="0"/>
              </a:rPr>
              <a:t>a Hero</a:t>
            </a:r>
            <a:endParaRPr lang="en-GB" sz="28700" dirty="0"/>
          </a:p>
        </p:txBody>
      </p:sp>
    </p:spTree>
    <p:extLst>
      <p:ext uri="{BB962C8B-B14F-4D97-AF65-F5344CB8AC3E}">
        <p14:creationId xmlns:p14="http://schemas.microsoft.com/office/powerpoint/2010/main" val="427938617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60458F-A6A4-5771-1E03-E11366945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2970A6F-22DB-D617-14E5-45B05074F9BB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0007-2BF9-95D7-3FD0-3921C0BAC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1" y="428307"/>
            <a:ext cx="4908734" cy="927945"/>
          </a:xfrm>
        </p:spPr>
        <p:txBody>
          <a:bodyPr anchor="t">
            <a:noAutofit/>
          </a:bodyPr>
          <a:lstStyle/>
          <a:p>
            <a: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And, what happened to Paddy’s seats?</a:t>
            </a:r>
          </a:p>
        </p:txBody>
      </p:sp>
    </p:spTree>
    <p:extLst>
      <p:ext uri="{BB962C8B-B14F-4D97-AF65-F5344CB8AC3E}">
        <p14:creationId xmlns:p14="http://schemas.microsoft.com/office/powerpoint/2010/main" val="29521868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1D395-EF7F-5786-FF64-242983B01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5C4B47C-08ED-819E-A8AF-6F77D95AF47D}"/>
              </a:ext>
            </a:extLst>
          </p:cNvPr>
          <p:cNvSpPr/>
          <p:nvPr/>
        </p:nvSpPr>
        <p:spPr bwMode="auto">
          <a:xfrm>
            <a:off x="-20715" y="-363"/>
            <a:ext cx="6096000" cy="6858000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4D1EF6-C716-138F-FCF2-2635D2D0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55" y="265860"/>
            <a:ext cx="5448162" cy="927945"/>
          </a:xfrm>
        </p:spPr>
        <p:txBody>
          <a:bodyPr anchor="t">
            <a:noAutofit/>
          </a:bodyPr>
          <a:lstStyle/>
          <a:p>
            <a:r>
              <a:rPr lang="en-GB" sz="6600" dirty="0">
                <a:solidFill>
                  <a:srgbClr val="0E5FFB"/>
                </a:solidFill>
                <a:latin typeface="IBM Plex Sans Light" panose="020B0403050203000203" pitchFamily="34" charset="0"/>
              </a:rPr>
              <a:t>His salesperson closed their first massive deal</a:t>
            </a:r>
          </a:p>
        </p:txBody>
      </p:sp>
    </p:spTree>
    <p:extLst>
      <p:ext uri="{BB962C8B-B14F-4D97-AF65-F5344CB8AC3E}">
        <p14:creationId xmlns:p14="http://schemas.microsoft.com/office/powerpoint/2010/main" val="272138431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Ryanair flights new seats back pocket">
            <a:extLst>
              <a:ext uri="{FF2B5EF4-FFF2-40B4-BE49-F238E27FC236}">
                <a16:creationId xmlns:a16="http://schemas.microsoft.com/office/drawing/2014/main" id="{89199801-2537-3B8A-E10D-C32DAB589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FE05AF-4201-4204-55D3-EDFBB878BA47}"/>
              </a:ext>
            </a:extLst>
          </p:cNvPr>
          <p:cNvSpPr/>
          <p:nvPr/>
        </p:nvSpPr>
        <p:spPr bwMode="auto">
          <a:xfrm>
            <a:off x="-20716" y="-363"/>
            <a:ext cx="12212715" cy="927945"/>
          </a:xfrm>
          <a:prstGeom prst="rect">
            <a:avLst/>
          </a:prstGeom>
          <a:solidFill>
            <a:srgbClr val="EEF7FF"/>
          </a:solidFill>
          <a:ln w="19050">
            <a:noFill/>
            <a:headEnd type="none" w="med" len="med"/>
            <a:tailEnd type="none" w="med" len="me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121920" tIns="121920" rIns="121920" bIns="121920" numCol="1" rtlCol="0" anchor="t" anchorCtr="0" compatLnSpc="1">
            <a:prstTxWarp prst="textNoShape">
              <a:avLst/>
            </a:prstTxWarp>
          </a:bodyPr>
          <a:lstStyle/>
          <a:p>
            <a:pPr marL="436789" indent="-436789" defTabSz="121917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sz="2667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FB8CD39-00D9-9509-2CF8-1DF144EDF0A6}"/>
              </a:ext>
            </a:extLst>
          </p:cNvPr>
          <p:cNvSpPr txBox="1">
            <a:spLocks/>
          </p:cNvSpPr>
          <p:nvPr/>
        </p:nvSpPr>
        <p:spPr>
          <a:xfrm>
            <a:off x="152400" y="117763"/>
            <a:ext cx="5665859" cy="9279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333" dirty="0">
                <a:solidFill>
                  <a:srgbClr val="0E5FFB"/>
                </a:solidFill>
                <a:latin typeface="IBM Plex Sans Light" panose="020B0403050203000203" pitchFamily="34" charset="0"/>
              </a:rPr>
              <a:t>With Ryanair!</a:t>
            </a:r>
          </a:p>
        </p:txBody>
      </p:sp>
    </p:spTree>
    <p:extLst>
      <p:ext uri="{BB962C8B-B14F-4D97-AF65-F5344CB8AC3E}">
        <p14:creationId xmlns:p14="http://schemas.microsoft.com/office/powerpoint/2010/main" val="28075338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7916</TotalTime>
  <Words>1727</Words>
  <Application>Microsoft Macintosh PowerPoint</Application>
  <PresentationFormat>Widescreen</PresentationFormat>
  <Paragraphs>219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8" baseType="lpstr">
      <vt:lpstr>Aptos</vt:lpstr>
      <vt:lpstr>Arial</vt:lpstr>
      <vt:lpstr>Calibri</vt:lpstr>
      <vt:lpstr>Calibri Light</vt:lpstr>
      <vt:lpstr>IBM Plex Sans</vt:lpstr>
      <vt:lpstr>IBM Plex Sans Light</vt:lpstr>
      <vt:lpstr>1_Office Theme</vt:lpstr>
      <vt:lpstr>IBM FlashSystem</vt:lpstr>
      <vt:lpstr>I’m a Plastic Paddy</vt:lpstr>
      <vt:lpstr>What makes me so proud to be Irish?</vt:lpstr>
      <vt:lpstr>Is it the Beautiful Irish scenery? </vt:lpstr>
      <vt:lpstr>Irish Arts, Culture &amp; Music? </vt:lpstr>
      <vt:lpstr>The taste of a pint of Guinness?</vt:lpstr>
      <vt:lpstr>Or a nip of Jameson’s Whiskey?</vt:lpstr>
      <vt:lpstr>I am most proud of…</vt:lpstr>
      <vt:lpstr>Ryanair</vt:lpstr>
      <vt:lpstr>PowerPoint Presentation</vt:lpstr>
      <vt:lpstr>Why am I so proud of Ryanair?</vt:lpstr>
      <vt:lpstr>Everyone’s happy</vt:lpstr>
      <vt:lpstr>Super Efficient </vt:lpstr>
      <vt:lpstr>And the Landings! </vt:lpstr>
      <vt:lpstr>I fly a lot</vt:lpstr>
      <vt:lpstr>I fly a lot in:</vt:lpstr>
      <vt:lpstr>IBM Business Class - Seat 39A</vt:lpstr>
      <vt:lpstr>Wouldn’t I prefer real business class?</vt:lpstr>
      <vt:lpstr>Wouldn’t I prefer real business class?</vt:lpstr>
      <vt:lpstr>IBM Business Class - Seat 39A</vt:lpstr>
      <vt:lpstr>And you get to talk to people…</vt:lpstr>
      <vt:lpstr>Recently, on a flight from..             </vt:lpstr>
      <vt:lpstr>I met a fellow traveller</vt:lpstr>
      <vt:lpstr>I met a fellow traveller</vt:lpstr>
      <vt:lpstr>He’s Irish</vt:lpstr>
      <vt:lpstr>I knew he was Irish when he ordered the:</vt:lpstr>
      <vt:lpstr>I knew he was Irish when he ordered the:</vt:lpstr>
      <vt:lpstr>PowerPoint Presentation</vt:lpstr>
      <vt:lpstr>I knew he was Irish…</vt:lpstr>
      <vt:lpstr>I ordered the same…</vt:lpstr>
      <vt:lpstr>So, we got talking…</vt:lpstr>
      <vt:lpstr>“What do you do?” I asked</vt:lpstr>
      <vt:lpstr>“I’m a product Manager,   we make aeroplane interiors”</vt:lpstr>
      <vt:lpstr>PowerPoint Presentation</vt:lpstr>
      <vt:lpstr>“Thank you. What do you do?”</vt:lpstr>
      <vt:lpstr>PowerPoint Presentation</vt:lpstr>
      <vt:lpstr>PowerPoint Presentation</vt:lpstr>
      <vt:lpstr>PowerPoint Presentation</vt:lpstr>
      <vt:lpstr>“Sales?    I have a new-found respect for salespeople”</vt:lpstr>
      <vt:lpstr>“Sales?    I have a new-found respect for salespeople”</vt:lpstr>
      <vt:lpstr>“Tell me more…”</vt:lpstr>
      <vt:lpstr>“Yes, recently, we launched a revolutionary new product – a new type of aircraft seat”</vt:lpstr>
      <vt:lpstr>“A seat?”</vt:lpstr>
      <vt:lpstr>“A seat?”</vt:lpstr>
      <vt:lpstr>“Sounds like it would sell itself!”</vt:lpstr>
      <vt:lpstr>“Sounds like it would sell itself!”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“So, you needed a salesperson?”</vt:lpstr>
      <vt:lpstr>“So, you needed a salesperson?”</vt:lpstr>
      <vt:lpstr>PowerPoint Presentation</vt:lpstr>
      <vt:lpstr>“Did it work?”</vt:lpstr>
      <vt:lpstr>“Did it work?”</vt:lpstr>
      <vt:lpstr>“Tell me more”</vt:lpstr>
      <vt:lpstr>“Tell me more”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“WOW…  But weren't your original contacts annoyed your salesperson approached other contacts?”</vt:lpstr>
      <vt:lpstr>PowerPoint Presentation</vt:lpstr>
      <vt:lpstr>PowerPoint Presentation</vt:lpstr>
      <vt:lpstr>PowerPoint Presentation</vt:lpstr>
      <vt:lpstr>You may have heard some great things about the Future of IBM FlashSystem</vt:lpstr>
      <vt:lpstr>You may have heard some Revolutionary things…</vt:lpstr>
      <vt:lpstr>You may have heard about…</vt:lpstr>
      <vt:lpstr>You may have heard about…</vt:lpstr>
      <vt:lpstr>You may have heard about…</vt:lpstr>
      <vt:lpstr>You may have heard about…</vt:lpstr>
      <vt:lpstr>As you digest all this…</vt:lpstr>
      <vt:lpstr>Here’s my challenge to</vt:lpstr>
      <vt:lpstr>As you reflect on these functions…</vt:lpstr>
      <vt:lpstr>Don’t just say “That’s Cool” like Paddy’s first contacts </vt:lpstr>
      <vt:lpstr>PowerPoint Presentation</vt:lpstr>
      <vt:lpstr>Think, how will you introduce IBM FlashSystem’s Client Value into your organisation?</vt:lpstr>
      <vt:lpstr>Think, who in the CISO’s office needs to hear that:</vt:lpstr>
      <vt:lpstr>Think, which of your Line of Business leaders need to hear that:</vt:lpstr>
      <vt:lpstr>Think, how do we help you tell Application Owners that:</vt:lpstr>
      <vt:lpstr>Think, how do we help you tell Finance &amp; Procurement:</vt:lpstr>
      <vt:lpstr>Think, when do we talk to the ESG team:</vt:lpstr>
      <vt:lpstr>Think, how do we help you explain to Compliance &amp; Legal that:</vt:lpstr>
      <vt:lpstr>Think, how do we help you explain to Operations that:</vt:lpstr>
      <vt:lpstr>Think, how can we help you explain to the CIO that:</vt:lpstr>
      <vt:lpstr>Think, how can we help you explain to the head of transformation that:</vt:lpstr>
      <vt:lpstr>Think about how we can bring this story to the people Who Care in your organisation…</vt:lpstr>
      <vt:lpstr>…so, we can explain the Unique Business Value to those contacts &amp; functions…</vt:lpstr>
      <vt:lpstr>…so, we will help make</vt:lpstr>
      <vt:lpstr>PowerPoint Presentation</vt:lpstr>
      <vt:lpstr>And, what happened to Paddy’s seats?</vt:lpstr>
      <vt:lpstr>His salesperson closed their first massive deal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Neil McGovern</dc:creator>
  <cp:lastModifiedBy>Neil McGovern</cp:lastModifiedBy>
  <cp:revision>40</cp:revision>
  <dcterms:created xsi:type="dcterms:W3CDTF">2026-03-18T12:41:14Z</dcterms:created>
  <dcterms:modified xsi:type="dcterms:W3CDTF">2026-06-24T06:38:40Z</dcterms:modified>
</cp:coreProperties>
</file>