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375" r:id="rId2"/>
    <p:sldId id="361" r:id="rId3"/>
    <p:sldId id="372" r:id="rId4"/>
    <p:sldId id="383" r:id="rId5"/>
    <p:sldId id="360" r:id="rId6"/>
    <p:sldId id="379" r:id="rId7"/>
    <p:sldId id="348" r:id="rId8"/>
    <p:sldId id="363" r:id="rId9"/>
    <p:sldId id="362" r:id="rId10"/>
    <p:sldId id="364" r:id="rId11"/>
    <p:sldId id="373" r:id="rId12"/>
    <p:sldId id="374" r:id="rId13"/>
    <p:sldId id="376" r:id="rId14"/>
    <p:sldId id="377" r:id="rId15"/>
    <p:sldId id="365" r:id="rId16"/>
    <p:sldId id="366" r:id="rId17"/>
    <p:sldId id="367" r:id="rId18"/>
    <p:sldId id="368" r:id="rId19"/>
    <p:sldId id="369" r:id="rId20"/>
    <p:sldId id="371" r:id="rId21"/>
    <p:sldId id="370" r:id="rId22"/>
    <p:sldId id="380" r:id="rId23"/>
    <p:sldId id="378" r:id="rId24"/>
    <p:sldId id="385" r:id="rId25"/>
    <p:sldId id="381" r:id="rId26"/>
    <p:sldId id="38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7AA6"/>
    <a:srgbClr val="005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3907" autoAdjust="0"/>
  </p:normalViewPr>
  <p:slideViewPr>
    <p:cSldViewPr showGuides="1">
      <p:cViewPr varScale="1">
        <p:scale>
          <a:sx n="64" d="100"/>
          <a:sy n="64" d="100"/>
        </p:scale>
        <p:origin x="1304" y="36"/>
      </p:cViewPr>
      <p:guideLst>
        <p:guide orient="horz" pos="19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2692" y="6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tlomiej Grabowski (DHL IT Services)" userId="47f85f94-672e-442b-88e4-f3ba6fccb0c5" providerId="ADAL" clId="{7CBE6BCD-127E-48BE-B195-94080AC6DF39}"/>
    <pc:docChg chg="undo custSel addSld delSld modSld">
      <pc:chgData name="Bartlomiej Grabowski (DHL IT Services)" userId="47f85f94-672e-442b-88e4-f3ba6fccb0c5" providerId="ADAL" clId="{7CBE6BCD-127E-48BE-B195-94080AC6DF39}" dt="2026-06-17T16:11:31.214" v="742" actId="47"/>
      <pc:docMkLst>
        <pc:docMk/>
      </pc:docMkLst>
      <pc:sldChg chg="del">
        <pc:chgData name="Bartlomiej Grabowski (DHL IT Services)" userId="47f85f94-672e-442b-88e4-f3ba6fccb0c5" providerId="ADAL" clId="{7CBE6BCD-127E-48BE-B195-94080AC6DF39}" dt="2026-06-17T16:11:31.214" v="742" actId="47"/>
        <pc:sldMkLst>
          <pc:docMk/>
          <pc:sldMk cId="1738465787" sldId="262"/>
        </pc:sldMkLst>
      </pc:sldChg>
      <pc:sldChg chg="modSp mod">
        <pc:chgData name="Bartlomiej Grabowski (DHL IT Services)" userId="47f85f94-672e-442b-88e4-f3ba6fccb0c5" providerId="ADAL" clId="{7CBE6BCD-127E-48BE-B195-94080AC6DF39}" dt="2026-06-12T19:12:14.126" v="374" actId="1076"/>
        <pc:sldMkLst>
          <pc:docMk/>
          <pc:sldMk cId="3709600546" sldId="362"/>
        </pc:sldMkLst>
        <pc:spChg chg="mod">
          <ac:chgData name="Bartlomiej Grabowski (DHL IT Services)" userId="47f85f94-672e-442b-88e4-f3ba6fccb0c5" providerId="ADAL" clId="{7CBE6BCD-127E-48BE-B195-94080AC6DF39}" dt="2026-06-12T19:12:08.989" v="371" actId="14100"/>
          <ac:spMkLst>
            <pc:docMk/>
            <pc:sldMk cId="3709600546" sldId="362"/>
            <ac:spMk id="16" creationId="{96AF5F93-4BC6-2184-8A4C-846E117AB1B2}"/>
          </ac:spMkLst>
        </pc:spChg>
        <pc:picChg chg="mod">
          <ac:chgData name="Bartlomiej Grabowski (DHL IT Services)" userId="47f85f94-672e-442b-88e4-f3ba6fccb0c5" providerId="ADAL" clId="{7CBE6BCD-127E-48BE-B195-94080AC6DF39}" dt="2026-06-12T19:12:11.985" v="373" actId="1076"/>
          <ac:picMkLst>
            <pc:docMk/>
            <pc:sldMk cId="3709600546" sldId="362"/>
            <ac:picMk id="4" creationId="{D762D6E6-B79D-3565-6B02-1C5619C42CDD}"/>
          </ac:picMkLst>
        </pc:picChg>
        <pc:picChg chg="mod">
          <ac:chgData name="Bartlomiej Grabowski (DHL IT Services)" userId="47f85f94-672e-442b-88e4-f3ba6fccb0c5" providerId="ADAL" clId="{7CBE6BCD-127E-48BE-B195-94080AC6DF39}" dt="2026-06-12T19:12:14.126" v="374" actId="1076"/>
          <ac:picMkLst>
            <pc:docMk/>
            <pc:sldMk cId="3709600546" sldId="362"/>
            <ac:picMk id="5" creationId="{84FF0B8A-F16C-3C6E-931B-5130B2C9F940}"/>
          </ac:picMkLst>
        </pc:picChg>
      </pc:sldChg>
      <pc:sldChg chg="modSp mod">
        <pc:chgData name="Bartlomiej Grabowski (DHL IT Services)" userId="47f85f94-672e-442b-88e4-f3ba6fccb0c5" providerId="ADAL" clId="{7CBE6BCD-127E-48BE-B195-94080AC6DF39}" dt="2026-06-15T21:38:25.117" v="719" actId="20577"/>
        <pc:sldMkLst>
          <pc:docMk/>
          <pc:sldMk cId="2172873457" sldId="364"/>
        </pc:sldMkLst>
        <pc:spChg chg="mod">
          <ac:chgData name="Bartlomiej Grabowski (DHL IT Services)" userId="47f85f94-672e-442b-88e4-f3ba6fccb0c5" providerId="ADAL" clId="{7CBE6BCD-127E-48BE-B195-94080AC6DF39}" dt="2026-06-15T21:38:25.117" v="719" actId="20577"/>
          <ac:spMkLst>
            <pc:docMk/>
            <pc:sldMk cId="2172873457" sldId="364"/>
            <ac:spMk id="16" creationId="{AB372011-AB96-E7A5-FBC0-ABCA4509FBEE}"/>
          </ac:spMkLst>
        </pc:spChg>
      </pc:sldChg>
      <pc:sldChg chg="modSp mod">
        <pc:chgData name="Bartlomiej Grabowski (DHL IT Services)" userId="47f85f94-672e-442b-88e4-f3ba6fccb0c5" providerId="ADAL" clId="{7CBE6BCD-127E-48BE-B195-94080AC6DF39}" dt="2026-06-12T19:12:49.939" v="409" actId="404"/>
        <pc:sldMkLst>
          <pc:docMk/>
          <pc:sldMk cId="562396900" sldId="373"/>
        </pc:sldMkLst>
        <pc:spChg chg="mod">
          <ac:chgData name="Bartlomiej Grabowski (DHL IT Services)" userId="47f85f94-672e-442b-88e4-f3ba6fccb0c5" providerId="ADAL" clId="{7CBE6BCD-127E-48BE-B195-94080AC6DF39}" dt="2026-06-12T19:12:49.939" v="409" actId="404"/>
          <ac:spMkLst>
            <pc:docMk/>
            <pc:sldMk cId="562396900" sldId="373"/>
            <ac:spMk id="16" creationId="{4DD45DF1-FA12-71A9-F8C2-3288DDD1519B}"/>
          </ac:spMkLst>
        </pc:spChg>
      </pc:sldChg>
      <pc:sldChg chg="addSp delSp modSp mod">
        <pc:chgData name="Bartlomiej Grabowski (DHL IT Services)" userId="47f85f94-672e-442b-88e4-f3ba6fccb0c5" providerId="ADAL" clId="{7CBE6BCD-127E-48BE-B195-94080AC6DF39}" dt="2026-06-15T21:40:07.878" v="739" actId="20577"/>
        <pc:sldMkLst>
          <pc:docMk/>
          <pc:sldMk cId="3843168393" sldId="378"/>
        </pc:sldMkLst>
        <pc:spChg chg="add mod">
          <ac:chgData name="Bartlomiej Grabowski (DHL IT Services)" userId="47f85f94-672e-442b-88e4-f3ba6fccb0c5" providerId="ADAL" clId="{7CBE6BCD-127E-48BE-B195-94080AC6DF39}" dt="2026-06-15T21:39:50.842" v="730" actId="20577"/>
          <ac:spMkLst>
            <pc:docMk/>
            <pc:sldMk cId="3843168393" sldId="378"/>
            <ac:spMk id="4" creationId="{7559F904-AB07-2778-EB22-550626B5F575}"/>
          </ac:spMkLst>
        </pc:spChg>
        <pc:spChg chg="mod">
          <ac:chgData name="Bartlomiej Grabowski (DHL IT Services)" userId="47f85f94-672e-442b-88e4-f3ba6fccb0c5" providerId="ADAL" clId="{7CBE6BCD-127E-48BE-B195-94080AC6DF39}" dt="2026-06-15T21:40:07.878" v="739" actId="20577"/>
          <ac:spMkLst>
            <pc:docMk/>
            <pc:sldMk cId="3843168393" sldId="378"/>
            <ac:spMk id="28" creationId="{1852ED3D-81BE-F00D-6A1F-CB91E5965F11}"/>
          </ac:spMkLst>
        </pc:spChg>
        <pc:picChg chg="mod">
          <ac:chgData name="Bartlomiej Grabowski (DHL IT Services)" userId="47f85f94-672e-442b-88e4-f3ba6fccb0c5" providerId="ADAL" clId="{7CBE6BCD-127E-48BE-B195-94080AC6DF39}" dt="2026-06-15T21:39:56.570" v="732" actId="1035"/>
          <ac:picMkLst>
            <pc:docMk/>
            <pc:sldMk cId="3843168393" sldId="378"/>
            <ac:picMk id="1026" creationId="{CE5118F7-D8F9-2C67-1218-E68E58451E7C}"/>
          </ac:picMkLst>
        </pc:picChg>
      </pc:sldChg>
      <pc:sldChg chg="modSp mod">
        <pc:chgData name="Bartlomiej Grabowski (DHL IT Services)" userId="47f85f94-672e-442b-88e4-f3ba6fccb0c5" providerId="ADAL" clId="{7CBE6BCD-127E-48BE-B195-94080AC6DF39}" dt="2026-06-15T21:40:21.090" v="741" actId="20577"/>
        <pc:sldMkLst>
          <pc:docMk/>
          <pc:sldMk cId="2492171705" sldId="381"/>
        </pc:sldMkLst>
        <pc:spChg chg="mod">
          <ac:chgData name="Bartlomiej Grabowski (DHL IT Services)" userId="47f85f94-672e-442b-88e4-f3ba6fccb0c5" providerId="ADAL" clId="{7CBE6BCD-127E-48BE-B195-94080AC6DF39}" dt="2026-06-12T18:59:08.392" v="320"/>
          <ac:spMkLst>
            <pc:docMk/>
            <pc:sldMk cId="2492171705" sldId="381"/>
            <ac:spMk id="3" creationId="{ACAFBA97-5956-72EB-9E9D-616F8328AD82}"/>
          </ac:spMkLst>
        </pc:spChg>
        <pc:spChg chg="mod">
          <ac:chgData name="Bartlomiej Grabowski (DHL IT Services)" userId="47f85f94-672e-442b-88e4-f3ba6fccb0c5" providerId="ADAL" clId="{7CBE6BCD-127E-48BE-B195-94080AC6DF39}" dt="2026-06-15T21:40:21.090" v="741" actId="20577"/>
          <ac:spMkLst>
            <pc:docMk/>
            <pc:sldMk cId="2492171705" sldId="381"/>
            <ac:spMk id="28" creationId="{212E225E-31EA-8189-ED65-0E72A9D5DC98}"/>
          </ac:spMkLst>
        </pc:spChg>
      </pc:sldChg>
      <pc:sldChg chg="addSp delSp modSp mod">
        <pc:chgData name="Bartlomiej Grabowski (DHL IT Services)" userId="47f85f94-672e-442b-88e4-f3ba6fccb0c5" providerId="ADAL" clId="{7CBE6BCD-127E-48BE-B195-94080AC6DF39}" dt="2026-06-12T19:04:57.947" v="341" actId="20577"/>
        <pc:sldMkLst>
          <pc:docMk/>
          <pc:sldMk cId="1981759976" sldId="382"/>
        </pc:sldMkLst>
        <pc:spChg chg="mod">
          <ac:chgData name="Bartlomiej Grabowski (DHL IT Services)" userId="47f85f94-672e-442b-88e4-f3ba6fccb0c5" providerId="ADAL" clId="{7CBE6BCD-127E-48BE-B195-94080AC6DF39}" dt="2026-06-12T19:04:57.947" v="341" actId="20577"/>
          <ac:spMkLst>
            <pc:docMk/>
            <pc:sldMk cId="1981759976" sldId="382"/>
            <ac:spMk id="28" creationId="{4B35B822-6712-AD1C-78E2-695853E9506B}"/>
          </ac:spMkLst>
        </pc:spChg>
        <pc:picChg chg="add mod">
          <ac:chgData name="Bartlomiej Grabowski (DHL IT Services)" userId="47f85f94-672e-442b-88e4-f3ba6fccb0c5" providerId="ADAL" clId="{7CBE6BCD-127E-48BE-B195-94080AC6DF39}" dt="2026-06-12T19:01:45.344" v="333" actId="1076"/>
          <ac:picMkLst>
            <pc:docMk/>
            <pc:sldMk cId="1981759976" sldId="382"/>
            <ac:picMk id="7" creationId="{7C12A9D3-C520-C2B4-E51A-9DB431772DE4}"/>
          </ac:picMkLst>
        </pc:picChg>
      </pc:sldChg>
      <pc:sldChg chg="addSp delSp modSp mod">
        <pc:chgData name="Bartlomiej Grabowski (DHL IT Services)" userId="47f85f94-672e-442b-88e4-f3ba6fccb0c5" providerId="ADAL" clId="{7CBE6BCD-127E-48BE-B195-94080AC6DF39}" dt="2026-06-13T21:50:48.668" v="718" actId="1076"/>
        <pc:sldMkLst>
          <pc:docMk/>
          <pc:sldMk cId="168490739" sldId="383"/>
        </pc:sldMkLst>
        <pc:spChg chg="mod ord">
          <ac:chgData name="Bartlomiej Grabowski (DHL IT Services)" userId="47f85f94-672e-442b-88e4-f3ba6fccb0c5" providerId="ADAL" clId="{7CBE6BCD-127E-48BE-B195-94080AC6DF39}" dt="2026-06-13T21:50:35.244" v="715" actId="1076"/>
          <ac:spMkLst>
            <pc:docMk/>
            <pc:sldMk cId="168490739" sldId="383"/>
            <ac:spMk id="5" creationId="{3C30AD67-449A-8416-C413-87EB7CF38BB4}"/>
          </ac:spMkLst>
        </pc:spChg>
        <pc:spChg chg="add mod">
          <ac:chgData name="Bartlomiej Grabowski (DHL IT Services)" userId="47f85f94-672e-442b-88e4-f3ba6fccb0c5" providerId="ADAL" clId="{7CBE6BCD-127E-48BE-B195-94080AC6DF39}" dt="2026-06-13T21:43:07.196" v="619" actId="6549"/>
          <ac:spMkLst>
            <pc:docMk/>
            <pc:sldMk cId="168490739" sldId="383"/>
            <ac:spMk id="13" creationId="{D8F46012-9FED-491C-C40A-1F363EAB07C8}"/>
          </ac:spMkLst>
        </pc:spChg>
        <pc:spChg chg="add mod">
          <ac:chgData name="Bartlomiej Grabowski (DHL IT Services)" userId="47f85f94-672e-442b-88e4-f3ba6fccb0c5" providerId="ADAL" clId="{7CBE6BCD-127E-48BE-B195-94080AC6DF39}" dt="2026-06-13T21:43:14.602" v="621" actId="1076"/>
          <ac:spMkLst>
            <pc:docMk/>
            <pc:sldMk cId="168490739" sldId="383"/>
            <ac:spMk id="14" creationId="{F8DFA29B-0ECA-E5F9-83B7-AD1E27759543}"/>
          </ac:spMkLst>
        </pc:spChg>
        <pc:spChg chg="add mod">
          <ac:chgData name="Bartlomiej Grabowski (DHL IT Services)" userId="47f85f94-672e-442b-88e4-f3ba6fccb0c5" providerId="ADAL" clId="{7CBE6BCD-127E-48BE-B195-94080AC6DF39}" dt="2026-06-13T21:43:35.476" v="628" actId="1076"/>
          <ac:spMkLst>
            <pc:docMk/>
            <pc:sldMk cId="168490739" sldId="383"/>
            <ac:spMk id="16" creationId="{54673541-3CFE-33D2-7DF2-570B1E52DF98}"/>
          </ac:spMkLst>
        </pc:spChg>
        <pc:spChg chg="add mod">
          <ac:chgData name="Bartlomiej Grabowski (DHL IT Services)" userId="47f85f94-672e-442b-88e4-f3ba6fccb0c5" providerId="ADAL" clId="{7CBE6BCD-127E-48BE-B195-94080AC6DF39}" dt="2026-06-13T21:43:35.476" v="628" actId="1076"/>
          <ac:spMkLst>
            <pc:docMk/>
            <pc:sldMk cId="168490739" sldId="383"/>
            <ac:spMk id="17" creationId="{C9569886-86E5-F4A6-7B83-2B97F66DE66B}"/>
          </ac:spMkLst>
        </pc:spChg>
        <pc:spChg chg="add mod">
          <ac:chgData name="Bartlomiej Grabowski (DHL IT Services)" userId="47f85f94-672e-442b-88e4-f3ba6fccb0c5" providerId="ADAL" clId="{7CBE6BCD-127E-48BE-B195-94080AC6DF39}" dt="2026-06-13T21:43:40.712" v="630" actId="1076"/>
          <ac:spMkLst>
            <pc:docMk/>
            <pc:sldMk cId="168490739" sldId="383"/>
            <ac:spMk id="18" creationId="{9D659075-CD93-E7FE-45BB-1B4D2BBC4D24}"/>
          </ac:spMkLst>
        </pc:spChg>
        <pc:spChg chg="add mod">
          <ac:chgData name="Bartlomiej Grabowski (DHL IT Services)" userId="47f85f94-672e-442b-88e4-f3ba6fccb0c5" providerId="ADAL" clId="{7CBE6BCD-127E-48BE-B195-94080AC6DF39}" dt="2026-06-13T21:43:40.712" v="630" actId="1076"/>
          <ac:spMkLst>
            <pc:docMk/>
            <pc:sldMk cId="168490739" sldId="383"/>
            <ac:spMk id="19" creationId="{187D011F-6547-8468-3327-9215AB91925E}"/>
          </ac:spMkLst>
        </pc:spChg>
        <pc:spChg chg="add mod">
          <ac:chgData name="Bartlomiej Grabowski (DHL IT Services)" userId="47f85f94-672e-442b-88e4-f3ba6fccb0c5" providerId="ADAL" clId="{7CBE6BCD-127E-48BE-B195-94080AC6DF39}" dt="2026-06-13T21:46:47.094" v="671" actId="1076"/>
          <ac:spMkLst>
            <pc:docMk/>
            <pc:sldMk cId="168490739" sldId="383"/>
            <ac:spMk id="20" creationId="{C3783504-2563-7E42-80D6-BA71CAC4A036}"/>
          </ac:spMkLst>
        </pc:spChg>
        <pc:spChg chg="add mod">
          <ac:chgData name="Bartlomiej Grabowski (DHL IT Services)" userId="47f85f94-672e-442b-88e4-f3ba6fccb0c5" providerId="ADAL" clId="{7CBE6BCD-127E-48BE-B195-94080AC6DF39}" dt="2026-06-13T21:46:52.214" v="674" actId="1076"/>
          <ac:spMkLst>
            <pc:docMk/>
            <pc:sldMk cId="168490739" sldId="383"/>
            <ac:spMk id="21" creationId="{AE6187D1-C620-DA43-DF67-66B293E59E2F}"/>
          </ac:spMkLst>
        </pc:spChg>
        <pc:spChg chg="add mod">
          <ac:chgData name="Bartlomiej Grabowski (DHL IT Services)" userId="47f85f94-672e-442b-88e4-f3ba6fccb0c5" providerId="ADAL" clId="{7CBE6BCD-127E-48BE-B195-94080AC6DF39}" dt="2026-06-13T21:46:57.962" v="675" actId="1076"/>
          <ac:spMkLst>
            <pc:docMk/>
            <pc:sldMk cId="168490739" sldId="383"/>
            <ac:spMk id="22" creationId="{CD80B0B8-1BCD-53E6-CD0F-F004040E0607}"/>
          </ac:spMkLst>
        </pc:spChg>
        <pc:spChg chg="add mod">
          <ac:chgData name="Bartlomiej Grabowski (DHL IT Services)" userId="47f85f94-672e-442b-88e4-f3ba6fccb0c5" providerId="ADAL" clId="{7CBE6BCD-127E-48BE-B195-94080AC6DF39}" dt="2026-06-13T21:47:10.859" v="679" actId="1076"/>
          <ac:spMkLst>
            <pc:docMk/>
            <pc:sldMk cId="168490739" sldId="383"/>
            <ac:spMk id="23" creationId="{010B098D-B2EE-343B-C568-6ABADBF8E5C8}"/>
          </ac:spMkLst>
        </pc:spChg>
        <pc:spChg chg="add mod">
          <ac:chgData name="Bartlomiej Grabowski (DHL IT Services)" userId="47f85f94-672e-442b-88e4-f3ba6fccb0c5" providerId="ADAL" clId="{7CBE6BCD-127E-48BE-B195-94080AC6DF39}" dt="2026-06-13T21:47:10.859" v="679" actId="1076"/>
          <ac:spMkLst>
            <pc:docMk/>
            <pc:sldMk cId="168490739" sldId="383"/>
            <ac:spMk id="24" creationId="{65377C1C-7994-2A5D-A4E6-A64B91322E88}"/>
          </ac:spMkLst>
        </pc:spChg>
        <pc:spChg chg="add mod">
          <ac:chgData name="Bartlomiej Grabowski (DHL IT Services)" userId="47f85f94-672e-442b-88e4-f3ba6fccb0c5" providerId="ADAL" clId="{7CBE6BCD-127E-48BE-B195-94080AC6DF39}" dt="2026-06-13T21:47:10.859" v="679" actId="1076"/>
          <ac:spMkLst>
            <pc:docMk/>
            <pc:sldMk cId="168490739" sldId="383"/>
            <ac:spMk id="25" creationId="{0CA099F8-DB35-7852-1F41-7A1AEFD2A011}"/>
          </ac:spMkLst>
        </pc:spChg>
        <pc:spChg chg="add mod">
          <ac:chgData name="Bartlomiej Grabowski (DHL IT Services)" userId="47f85f94-672e-442b-88e4-f3ba6fccb0c5" providerId="ADAL" clId="{7CBE6BCD-127E-48BE-B195-94080AC6DF39}" dt="2026-06-13T21:47:23.081" v="681" actId="1076"/>
          <ac:spMkLst>
            <pc:docMk/>
            <pc:sldMk cId="168490739" sldId="383"/>
            <ac:spMk id="26" creationId="{C4403B25-8C6F-695F-969A-726FC272101B}"/>
          </ac:spMkLst>
        </pc:spChg>
        <pc:spChg chg="add mod">
          <ac:chgData name="Bartlomiej Grabowski (DHL IT Services)" userId="47f85f94-672e-442b-88e4-f3ba6fccb0c5" providerId="ADAL" clId="{7CBE6BCD-127E-48BE-B195-94080AC6DF39}" dt="2026-06-13T21:47:23.081" v="681" actId="1076"/>
          <ac:spMkLst>
            <pc:docMk/>
            <pc:sldMk cId="168490739" sldId="383"/>
            <ac:spMk id="27" creationId="{36A9A2D8-483D-E05B-3899-396DADAAB5CF}"/>
          </ac:spMkLst>
        </pc:spChg>
        <pc:spChg chg="add mod">
          <ac:chgData name="Bartlomiej Grabowski (DHL IT Services)" userId="47f85f94-672e-442b-88e4-f3ba6fccb0c5" providerId="ADAL" clId="{7CBE6BCD-127E-48BE-B195-94080AC6DF39}" dt="2026-06-13T21:47:23.081" v="681" actId="1076"/>
          <ac:spMkLst>
            <pc:docMk/>
            <pc:sldMk cId="168490739" sldId="383"/>
            <ac:spMk id="29" creationId="{8BB8DA12-03DC-71ED-879F-A85B8CA2D6C0}"/>
          </ac:spMkLst>
        </pc:spChg>
        <pc:spChg chg="add mod">
          <ac:chgData name="Bartlomiej Grabowski (DHL IT Services)" userId="47f85f94-672e-442b-88e4-f3ba6fccb0c5" providerId="ADAL" clId="{7CBE6BCD-127E-48BE-B195-94080AC6DF39}" dt="2026-06-13T21:47:32.976" v="683" actId="1076"/>
          <ac:spMkLst>
            <pc:docMk/>
            <pc:sldMk cId="168490739" sldId="383"/>
            <ac:spMk id="30" creationId="{62EE2262-04F6-AE0E-A8DE-F39869EE6596}"/>
          </ac:spMkLst>
        </pc:spChg>
        <pc:spChg chg="add mod">
          <ac:chgData name="Bartlomiej Grabowski (DHL IT Services)" userId="47f85f94-672e-442b-88e4-f3ba6fccb0c5" providerId="ADAL" clId="{7CBE6BCD-127E-48BE-B195-94080AC6DF39}" dt="2026-06-13T21:47:32.976" v="683" actId="1076"/>
          <ac:spMkLst>
            <pc:docMk/>
            <pc:sldMk cId="168490739" sldId="383"/>
            <ac:spMk id="31" creationId="{4BE47168-FF80-B36D-DB76-3C7E0BF0E3CE}"/>
          </ac:spMkLst>
        </pc:spChg>
        <pc:spChg chg="add mod">
          <ac:chgData name="Bartlomiej Grabowski (DHL IT Services)" userId="47f85f94-672e-442b-88e4-f3ba6fccb0c5" providerId="ADAL" clId="{7CBE6BCD-127E-48BE-B195-94080AC6DF39}" dt="2026-06-13T21:47:32.976" v="683" actId="1076"/>
          <ac:spMkLst>
            <pc:docMk/>
            <pc:sldMk cId="168490739" sldId="383"/>
            <ac:spMk id="32" creationId="{DCB57BB6-424F-95C0-3090-FF00D79647C3}"/>
          </ac:spMkLst>
        </pc:spChg>
        <pc:spChg chg="add mod">
          <ac:chgData name="Bartlomiej Grabowski (DHL IT Services)" userId="47f85f94-672e-442b-88e4-f3ba6fccb0c5" providerId="ADAL" clId="{7CBE6BCD-127E-48BE-B195-94080AC6DF39}" dt="2026-06-13T21:48:12.509" v="690" actId="1076"/>
          <ac:spMkLst>
            <pc:docMk/>
            <pc:sldMk cId="168490739" sldId="383"/>
            <ac:spMk id="33" creationId="{F375D92A-C8B3-2B8F-8091-AB980EC8D43D}"/>
          </ac:spMkLst>
        </pc:spChg>
        <pc:spChg chg="add mod">
          <ac:chgData name="Bartlomiej Grabowski (DHL IT Services)" userId="47f85f94-672e-442b-88e4-f3ba6fccb0c5" providerId="ADAL" clId="{7CBE6BCD-127E-48BE-B195-94080AC6DF39}" dt="2026-06-13T21:48:12.509" v="690" actId="1076"/>
          <ac:spMkLst>
            <pc:docMk/>
            <pc:sldMk cId="168490739" sldId="383"/>
            <ac:spMk id="34" creationId="{6C48C502-FEAC-AFDE-0AC8-1C969CD96A0C}"/>
          </ac:spMkLst>
        </pc:spChg>
        <pc:spChg chg="add mod">
          <ac:chgData name="Bartlomiej Grabowski (DHL IT Services)" userId="47f85f94-672e-442b-88e4-f3ba6fccb0c5" providerId="ADAL" clId="{7CBE6BCD-127E-48BE-B195-94080AC6DF39}" dt="2026-06-13T21:48:12.509" v="690" actId="1076"/>
          <ac:spMkLst>
            <pc:docMk/>
            <pc:sldMk cId="168490739" sldId="383"/>
            <ac:spMk id="35" creationId="{2C6910DF-7B02-25F0-27C6-2DAFCBC55271}"/>
          </ac:spMkLst>
        </pc:spChg>
        <pc:spChg chg="add mod">
          <ac:chgData name="Bartlomiej Grabowski (DHL IT Services)" userId="47f85f94-672e-442b-88e4-f3ba6fccb0c5" providerId="ADAL" clId="{7CBE6BCD-127E-48BE-B195-94080AC6DF39}" dt="2026-06-13T21:47:51.808" v="688" actId="1076"/>
          <ac:spMkLst>
            <pc:docMk/>
            <pc:sldMk cId="168490739" sldId="383"/>
            <ac:spMk id="36" creationId="{601638F2-01A5-A3B5-E178-308C02447E86}"/>
          </ac:spMkLst>
        </pc:spChg>
        <pc:spChg chg="add mod">
          <ac:chgData name="Bartlomiej Grabowski (DHL IT Services)" userId="47f85f94-672e-442b-88e4-f3ba6fccb0c5" providerId="ADAL" clId="{7CBE6BCD-127E-48BE-B195-94080AC6DF39}" dt="2026-06-13T21:47:51.808" v="688" actId="1076"/>
          <ac:spMkLst>
            <pc:docMk/>
            <pc:sldMk cId="168490739" sldId="383"/>
            <ac:spMk id="37" creationId="{8DE957FE-8111-40B3-4EB4-D5A72EB528E6}"/>
          </ac:spMkLst>
        </pc:spChg>
        <pc:spChg chg="add mod">
          <ac:chgData name="Bartlomiej Grabowski (DHL IT Services)" userId="47f85f94-672e-442b-88e4-f3ba6fccb0c5" providerId="ADAL" clId="{7CBE6BCD-127E-48BE-B195-94080AC6DF39}" dt="2026-06-13T21:47:51.808" v="688" actId="1076"/>
          <ac:spMkLst>
            <pc:docMk/>
            <pc:sldMk cId="168490739" sldId="383"/>
            <ac:spMk id="38" creationId="{C57FD231-831B-EDDF-F415-05EC46C74C29}"/>
          </ac:spMkLst>
        </pc:spChg>
        <pc:spChg chg="add mod">
          <ac:chgData name="Bartlomiej Grabowski (DHL IT Services)" userId="47f85f94-672e-442b-88e4-f3ba6fccb0c5" providerId="ADAL" clId="{7CBE6BCD-127E-48BE-B195-94080AC6DF39}" dt="2026-06-13T21:48:53.148" v="695" actId="1076"/>
          <ac:spMkLst>
            <pc:docMk/>
            <pc:sldMk cId="168490739" sldId="383"/>
            <ac:spMk id="39" creationId="{36BF103D-1F9B-EDD8-A0D7-0BCACC4755A3}"/>
          </ac:spMkLst>
        </pc:spChg>
        <pc:spChg chg="add mod">
          <ac:chgData name="Bartlomiej Grabowski (DHL IT Services)" userId="47f85f94-672e-442b-88e4-f3ba6fccb0c5" providerId="ADAL" clId="{7CBE6BCD-127E-48BE-B195-94080AC6DF39}" dt="2026-06-13T21:49:11.034" v="698" actId="1076"/>
          <ac:spMkLst>
            <pc:docMk/>
            <pc:sldMk cId="168490739" sldId="383"/>
            <ac:spMk id="40" creationId="{7D2C8050-A373-B0BB-41B3-A93EF599FA93}"/>
          </ac:spMkLst>
        </pc:spChg>
        <pc:spChg chg="add mod">
          <ac:chgData name="Bartlomiej Grabowski (DHL IT Services)" userId="47f85f94-672e-442b-88e4-f3ba6fccb0c5" providerId="ADAL" clId="{7CBE6BCD-127E-48BE-B195-94080AC6DF39}" dt="2026-06-13T21:49:28.981" v="701" actId="1076"/>
          <ac:spMkLst>
            <pc:docMk/>
            <pc:sldMk cId="168490739" sldId="383"/>
            <ac:spMk id="41" creationId="{5DB4B29A-242F-D349-6D32-B9D3526862C9}"/>
          </ac:spMkLst>
        </pc:spChg>
        <pc:spChg chg="add mod">
          <ac:chgData name="Bartlomiej Grabowski (DHL IT Services)" userId="47f85f94-672e-442b-88e4-f3ba6fccb0c5" providerId="ADAL" clId="{7CBE6BCD-127E-48BE-B195-94080AC6DF39}" dt="2026-06-13T21:49:45.923" v="705" actId="1076"/>
          <ac:spMkLst>
            <pc:docMk/>
            <pc:sldMk cId="168490739" sldId="383"/>
            <ac:spMk id="42" creationId="{5AD93BB1-B601-0647-27E7-23D4B2ED8BEC}"/>
          </ac:spMkLst>
        </pc:spChg>
        <pc:spChg chg="add mod">
          <ac:chgData name="Bartlomiej Grabowski (DHL IT Services)" userId="47f85f94-672e-442b-88e4-f3ba6fccb0c5" providerId="ADAL" clId="{7CBE6BCD-127E-48BE-B195-94080AC6DF39}" dt="2026-06-13T21:50:17.428" v="709" actId="1076"/>
          <ac:spMkLst>
            <pc:docMk/>
            <pc:sldMk cId="168490739" sldId="383"/>
            <ac:spMk id="43" creationId="{D2F3049E-E9DE-1A3D-1F4E-251F9FEE0F82}"/>
          </ac:spMkLst>
        </pc:spChg>
        <pc:spChg chg="add mod">
          <ac:chgData name="Bartlomiej Grabowski (DHL IT Services)" userId="47f85f94-672e-442b-88e4-f3ba6fccb0c5" providerId="ADAL" clId="{7CBE6BCD-127E-48BE-B195-94080AC6DF39}" dt="2026-06-13T21:50:48.668" v="718" actId="1076"/>
          <ac:spMkLst>
            <pc:docMk/>
            <pc:sldMk cId="168490739" sldId="383"/>
            <ac:spMk id="44" creationId="{5D53B824-59F8-D0A6-CAC9-768D6B5899E8}"/>
          </ac:spMkLst>
        </pc:spChg>
        <pc:picChg chg="add mod">
          <ac:chgData name="Bartlomiej Grabowski (DHL IT Services)" userId="47f85f94-672e-442b-88e4-f3ba6fccb0c5" providerId="ADAL" clId="{7CBE6BCD-127E-48BE-B195-94080AC6DF39}" dt="2026-06-13T21:42:39.078" v="612" actId="1076"/>
          <ac:picMkLst>
            <pc:docMk/>
            <pc:sldMk cId="168490739" sldId="383"/>
            <ac:picMk id="11" creationId="{32CBAD5C-4EFB-9635-6674-02461B3A5C57}"/>
          </ac:picMkLst>
        </pc:picChg>
      </pc:sldChg>
      <pc:sldChg chg="modSp add mod">
        <pc:chgData name="Bartlomiej Grabowski (DHL IT Services)" userId="47f85f94-672e-442b-88e4-f3ba6fccb0c5" providerId="ADAL" clId="{7CBE6BCD-127E-48BE-B195-94080AC6DF39}" dt="2026-06-15T21:40:14.105" v="740" actId="20577"/>
        <pc:sldMkLst>
          <pc:docMk/>
          <pc:sldMk cId="2375789303" sldId="385"/>
        </pc:sldMkLst>
        <pc:spChg chg="mod">
          <ac:chgData name="Bartlomiej Grabowski (DHL IT Services)" userId="47f85f94-672e-442b-88e4-f3ba6fccb0c5" providerId="ADAL" clId="{7CBE6BCD-127E-48BE-B195-94080AC6DF39}" dt="2026-06-15T21:40:14.105" v="740" actId="20577"/>
          <ac:spMkLst>
            <pc:docMk/>
            <pc:sldMk cId="2375789303" sldId="385"/>
            <ac:spMk id="28" creationId="{96FCD75F-7B4D-749F-4AD2-95B69C60F3A2}"/>
          </ac:spMkLst>
        </pc:spChg>
      </pc:sldChg>
      <pc:sldMasterChg chg="delSldLayout">
        <pc:chgData name="Bartlomiej Grabowski (DHL IT Services)" userId="47f85f94-672e-442b-88e4-f3ba6fccb0c5" providerId="ADAL" clId="{7CBE6BCD-127E-48BE-B195-94080AC6DF39}" dt="2026-06-17T16:11:31.214" v="742" actId="47"/>
        <pc:sldMasterMkLst>
          <pc:docMk/>
          <pc:sldMasterMk cId="2001507727" sldId="2147483648"/>
        </pc:sldMasterMkLst>
        <pc:sldLayoutChg chg="del">
          <pc:chgData name="Bartlomiej Grabowski (DHL IT Services)" userId="47f85f94-672e-442b-88e4-f3ba6fccb0c5" providerId="ADAL" clId="{7CBE6BCD-127E-48BE-B195-94080AC6DF39}" dt="2026-06-17T16:11:31.214" v="742" actId="47"/>
          <pc:sldLayoutMkLst>
            <pc:docMk/>
            <pc:sldMasterMk cId="2001507727" sldId="2147483648"/>
            <pc:sldLayoutMk cId="2497755550" sldId="214748366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6766CF-72D5-135C-B236-4FBE643AF7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0049C9-181F-2581-B0B6-32C3C645E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47BF89-D076-446C-AE77-7AB7004A19E6}" type="datetimeFigureOut">
              <a:rPr lang="en-US" smtClean="0"/>
              <a:t>6/18/2026</a:t>
            </a:fld>
            <a:endParaRPr lang="en-US"/>
          </a:p>
        </p:txBody>
      </p:sp>
      <p:sp>
        <p:nvSpPr>
          <p:cNvPr id="4" name="Footer Placeholder 3">
            <a:extLst>
              <a:ext uri="{FF2B5EF4-FFF2-40B4-BE49-F238E27FC236}">
                <a16:creationId xmlns:a16="http://schemas.microsoft.com/office/drawing/2014/main" id="{3D470E2C-D0D1-0353-8CF4-821E945287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74D5E5-3DA6-E3B7-4FCF-426931A187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3501E1-8464-4C74-9A2B-046D68CE6455}" type="slidenum">
              <a:rPr lang="en-US" smtClean="0"/>
              <a:t>‹#›</a:t>
            </a:fld>
            <a:endParaRPr lang="en-US"/>
          </a:p>
        </p:txBody>
      </p:sp>
    </p:spTree>
    <p:extLst>
      <p:ext uri="{BB962C8B-B14F-4D97-AF65-F5344CB8AC3E}">
        <p14:creationId xmlns:p14="http://schemas.microsoft.com/office/powerpoint/2010/main" val="31296959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E1A34B-E478-4F27-BA89-0173EB72DFC3}" type="datetimeFigureOut">
              <a:rPr lang="en-US" smtClean="0"/>
              <a:t>6/18/2026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47729F-ABE1-4546-85ED-9650C9F7310C}" type="slidenum">
              <a:rPr lang="en-US" smtClean="0"/>
              <a:t>‹#›</a:t>
            </a:fld>
            <a:endParaRPr lang="en-US"/>
          </a:p>
        </p:txBody>
      </p:sp>
    </p:spTree>
    <p:extLst>
      <p:ext uri="{BB962C8B-B14F-4D97-AF65-F5344CB8AC3E}">
        <p14:creationId xmlns:p14="http://schemas.microsoft.com/office/powerpoint/2010/main" val="38554219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47CCB-FED4-018E-7674-4C2AA6F8B09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30A5D2D-7330-C78D-6202-6960CA28BA0C}"/>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B0B9D0CD-E3CB-63C5-E06D-BEA880B9C726}"/>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0DCA96CE-D891-2083-70B5-3A374BBC24D6}"/>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95009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C618C-BE35-7468-D766-89242E12BC7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3FDCBC-1799-DED4-BC71-89A2B67B33B3}"/>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CEF82BC9-4247-B875-E309-D21A68880E08}"/>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1C5CF642-796A-540D-3BE4-60D44E7DFCE2}"/>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859315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CF4E-4BF0-E1CB-F779-0C886BBB514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B427F3-49B2-7893-41A5-319AC652D914}"/>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DC90D8D9-5605-CEB3-3D1B-FE392D905A96}"/>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782E9ADD-C8F0-9F64-6FE1-A805CF367455}"/>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62094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738C-CB44-57FD-E4A3-66F534D0173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AC52F4-BFF0-6D0C-5E2D-22459687BD6F}"/>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9DBCBAA4-B80B-5246-7367-95A5E78208A4}"/>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3ABF97DC-6CEE-8957-F4AE-D5F57517E707}"/>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75528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48B9B-C950-1AEE-8EC7-73AE9DC2ABB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A93A045-18FF-C522-BEC6-B2448B64FEF7}"/>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8C9DCF6C-C82D-27EF-680E-85D1D50EDC56}"/>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0134320E-D5EF-97E5-BF6C-BC9D59E69A82}"/>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941093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F5A57-6222-9709-DF56-8A6C2D6ACE1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0DD3F03-BDEB-A798-D70B-1133291724BF}"/>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5111512A-3708-488C-816C-487FB93DC00E}"/>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6E243087-08A4-F8FE-81DD-47D7F0E12FAF}"/>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921615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7BB55-0F5D-E1A2-5552-B67177372B1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CB3C1C7-4BCA-AA9E-83C7-D97D160ED722}"/>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B21B2C9E-1681-28B8-6C11-FC20FA585090}"/>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EBB197F3-78EA-9DAA-4E0E-96E8716819B9}"/>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20789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A97F1-2CA7-EB9D-51A9-175D0B5EB48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45EE5D1-3B0B-F5F6-7983-A0A17E0FBEA2}"/>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FD63D5DF-8083-0B54-827B-F205FBBD79C6}"/>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CCDC122A-4621-A961-8D45-D19426257EB6}"/>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898887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C7326-8333-08A1-2735-AB6D4285EA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28BAA4F-4059-C132-5044-28E8523E9B23}"/>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54A06DFE-E387-A6E6-9DB3-6F7D86E913FC}"/>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556D5555-AE88-1A9B-D2DD-AD2345C2FD66}"/>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327020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F13FC-F501-3591-CE28-0793572BD6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7A71F58-51C3-58E8-9CD3-34DFD820A9A6}"/>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A015224C-B0E1-89B2-230B-73677E614CF8}"/>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E385722B-DC7E-A8D8-F1B0-4CF06D87DF37}"/>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752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498B-242D-62DB-CF59-0B7F0B55E67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96ABAC2-B493-A9A3-1AAB-54F99B32E1BA}"/>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807E24D2-3500-6FAA-E461-873F6002ED9A}"/>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26BA57A8-8368-D408-934E-18D42B3CE385}"/>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83319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30B47-3C9F-9A6A-9FBD-2DAFAF87B8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6C9D8C4-68CF-2EE2-422B-7D7992E3CDFB}"/>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A430208C-D195-FC12-61C9-58C03F580089}"/>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AEC8AEC3-A22D-9075-06C2-5DEA0965FA34}"/>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244824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D6A0D-197E-994A-277F-52D2010EECE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C5E1E4E-A309-2480-1549-1F7B8B1DBC80}"/>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D891BBB8-B7CB-4140-06B5-3A68BFB1AEFE}"/>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148F9FDB-A0E6-ADAE-FB1B-42667C518BA1}"/>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28865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E3A6A-EC0A-F481-E935-FCC60986D48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FCA8E48-0EFE-2B2E-F405-50564D0DAE2C}"/>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145B1643-4992-7FFF-334B-6F598028B90A}"/>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E9B3B193-AAAE-AB10-2145-B92DC68600FD}"/>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637922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F405-BFE6-411A-A681-B9A10D1BD1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12E105-9FF0-71E9-FE2C-52106175D29A}"/>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0FED944E-2834-ABA4-7FA3-150713ACD928}"/>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274B9D06-174C-CEE6-543C-98DCCFEE8F1D}"/>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575089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3E70A-3833-4000-5D27-D404C13A83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D273A4-270F-E9F2-853A-D113F301B168}"/>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AA348695-43EB-6DF3-CBD9-3522FBA085C0}"/>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B76A08BD-E359-F571-45EF-8F9F9D17884F}"/>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406429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F7DD0-CE63-AC4B-BE4B-9A233EF65EE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081E6B5-8A09-6F5A-EFCC-F5A165B755DD}"/>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F4C393FE-0F7F-2199-1A0E-CE760681AA3A}"/>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3AE8AD4D-CF1A-F3A1-DB5D-0FFE4DA4FA03}"/>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859925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B6E83-1586-EA7D-AD76-8D1C71FDEF9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FC50BE-D2B3-A962-63F3-B0757AD7B758}"/>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403D739C-477B-388D-8A43-D4316F3E3E2F}"/>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361F69A5-361D-9DE8-35A4-765EC5D6A1C9}"/>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501168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7B9C7-21E3-E8E0-1608-E3E8DAD36D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C24502-00F9-87F2-BBB4-68055D9FA148}"/>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CCF0ACEB-B845-8600-6A53-C8E0015AFE82}"/>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E5C7D023-45E5-D0D7-1389-920EB5026E49}"/>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969920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55B5A-57B1-39D7-2E10-6D2F3C224D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91A1DD-C97A-2D7E-CBB5-9CB01A5BE6C3}"/>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72D25F4D-EFE1-F143-A11A-F7769FE113B5}"/>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53EE99B9-29C1-C65D-257A-3DBCAA518BF3}"/>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267473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DE1CB-21E0-CB6A-23B1-C50FCAA367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29AB703-0A95-351A-2BEB-A7F0286C6C68}"/>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C9CCA572-D4C8-FD1E-75B6-91EDF3AA3992}"/>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2EFDA510-20DE-FF24-61C8-CAA31832823C}"/>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5248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4235E-B76F-4DE8-FE9D-1FA2FB9566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A456BE-89BD-79AC-E748-2EC7199F3826}"/>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511944D5-C79A-B5C1-32CD-5F553EC1EAEF}"/>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48E6297B-5021-ED13-1C19-8038F7AEE6E6}"/>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913290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2A2FB-E3EE-7CA2-6C4E-2E1931995BC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674AD96-88EC-F57E-C824-235E728F6DAF}"/>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935EC91A-7DF4-379B-C45F-53E037DE8007}"/>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AB9DBDB9-55DE-9EAB-E5D5-7B6B534D3AF2}"/>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771269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517131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17E73-57D8-68EB-09F8-4BFD8BD605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6099FA-4440-E2CC-E7AF-A04526C3D24E}"/>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B079EF20-0855-DD44-4333-C5D5698F42A3}"/>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3E322C13-9B9C-D170-57ED-CA471E8A286A}"/>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85775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DB333-CC05-C5E1-2F14-1C9D38EDB21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836327D-B5D3-7E67-2616-A61170DFBE96}"/>
              </a:ext>
            </a:extLst>
          </p:cNvPr>
          <p:cNvSpPr>
            <a:spLocks noGrp="1" noRot="1" noChangeAspect="1"/>
          </p:cNvSpPr>
          <p:nvPr>
            <p:ph type="sldImg"/>
          </p:nvPr>
        </p:nvSpPr>
        <p:spPr>
          <a:xfrm>
            <a:off x="1143000" y="685800"/>
            <a:ext cx="4572000" cy="3429000"/>
          </a:xfrm>
        </p:spPr>
      </p:sp>
      <p:sp>
        <p:nvSpPr>
          <p:cNvPr id="3" name="Notizenplatzhalter 2">
            <a:extLst>
              <a:ext uri="{FF2B5EF4-FFF2-40B4-BE49-F238E27FC236}">
                <a16:creationId xmlns:a16="http://schemas.microsoft.com/office/drawing/2014/main" id="{0B9BE1C4-A7BF-6F64-0D58-064F23EA7842}"/>
              </a:ext>
            </a:extLst>
          </p:cNvPr>
          <p:cNvSpPr>
            <a:spLocks noGrp="1"/>
          </p:cNvSpPr>
          <p:nvPr>
            <p:ph type="body" idx="1"/>
          </p:nvPr>
        </p:nvSpPr>
        <p:spPr/>
        <p:txBody>
          <a:bodyPr>
            <a:normAutofit/>
          </a:bodyPr>
          <a:lstStyle/>
          <a:p>
            <a:endParaRPr lang="en-US"/>
          </a:p>
        </p:txBody>
      </p:sp>
      <p:sp>
        <p:nvSpPr>
          <p:cNvPr id="4" name="Foliennummernplatzhalter 3">
            <a:extLst>
              <a:ext uri="{FF2B5EF4-FFF2-40B4-BE49-F238E27FC236}">
                <a16:creationId xmlns:a16="http://schemas.microsoft.com/office/drawing/2014/main" id="{B73710B8-5F2D-0251-9CDC-DDB65CA8D2A3}"/>
              </a:ext>
            </a:extLst>
          </p:cNvPr>
          <p:cNvSpPr>
            <a:spLocks noGrp="1"/>
          </p:cNvSpPr>
          <p:nvPr>
            <p:ph type="sldNum" sz="quarter" idx="10"/>
          </p:nvPr>
        </p:nvSpPr>
        <p:spPr/>
        <p:txBody>
          <a:bodyPr/>
          <a:lstStyle/>
          <a:p>
            <a:r>
              <a:rPr lang="en-US">
                <a:solidFill>
                  <a:prstClr val="black"/>
                </a:solidFill>
              </a:rPr>
              <a:t>Notice </a:t>
            </a:r>
            <a:fld id="{AE19FBA5-BE7F-4824-B54D-C07EBA2A4967}"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83753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Resource Groups in Power11 | COMMON FR, Lyon, June 2026</a:t>
            </a:r>
          </a:p>
        </p:txBody>
      </p:sp>
      <p:sp>
        <p:nvSpPr>
          <p:cNvPr id="4" name="Slide Number Placeholder 3"/>
          <p:cNvSpPr>
            <a:spLocks noGrp="1"/>
          </p:cNvSpPr>
          <p:nvPr>
            <p:ph type="sldNum" sz="quarter" idx="12"/>
          </p:nvPr>
        </p:nvSpPr>
        <p:spPr/>
        <p:txBody>
          <a:bodyPr/>
          <a:lstStyle/>
          <a:p>
            <a:fld id="{28F2AAB0-F754-4078-9BB3-ED01AA7A7916}" type="slidenum">
              <a:rPr lang="en-US" smtClean="0"/>
              <a:t>‹#›</a:t>
            </a:fld>
            <a:endParaRPr lang="en-US"/>
          </a:p>
        </p:txBody>
      </p:sp>
    </p:spTree>
    <p:extLst>
      <p:ext uri="{BB962C8B-B14F-4D97-AF65-F5344CB8AC3E}">
        <p14:creationId xmlns:p14="http://schemas.microsoft.com/office/powerpoint/2010/main" val="133315171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Resource Groups in Power11 | COMMON FR, Lyon, June 2026</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2AAB0-F754-4078-9BB3-ED01AA7A7916}" type="slidenum">
              <a:rPr lang="en-US" smtClean="0"/>
              <a:t>‹#›</a:t>
            </a:fld>
            <a:endParaRPr lang="en-US"/>
          </a:p>
        </p:txBody>
      </p:sp>
    </p:spTree>
    <p:extLst>
      <p:ext uri="{BB962C8B-B14F-4D97-AF65-F5344CB8AC3E}">
        <p14:creationId xmlns:p14="http://schemas.microsoft.com/office/powerpoint/2010/main" val="2001507727"/>
      </p:ext>
    </p:extLst>
  </p:cSld>
  <p:clrMap bg1="lt1" tx1="dk1" bg2="lt2" tx2="dk2" accent1="accent1" accent2="accent2" accent3="accent3" accent4="accent4" accent5="accent5" accent6="accent6" hlink="hlink" folHlink="folHlink"/>
  <p:sldLayoutIdLst>
    <p:sldLayoutId id="2147483655" r:id="rId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ibm.com/it-infrastructure/resources/resource-groups-advisor"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research.ibm.com/publications/xive-external-interrupt-virtualization-for-the-cloud-infrastructure"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hyperlink" Target="https://www.ibm.com/support/pages/node/727407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0FAFC-4A30-F775-4E0E-BB2DD2E69A42}"/>
            </a:ext>
          </a:extLst>
        </p:cNvPr>
        <p:cNvGrpSpPr/>
        <p:nvPr/>
      </p:nvGrpSpPr>
      <p:grpSpPr>
        <a:xfrm>
          <a:off x="0" y="0"/>
          <a:ext cx="0" cy="0"/>
          <a:chOff x="0" y="0"/>
          <a:chExt cx="0" cy="0"/>
        </a:xfrm>
      </p:grpSpPr>
      <p:sp>
        <p:nvSpPr>
          <p:cNvPr id="2" name="Can 1">
            <a:extLst>
              <a:ext uri="{FF2B5EF4-FFF2-40B4-BE49-F238E27FC236}">
                <a16:creationId xmlns:a16="http://schemas.microsoft.com/office/drawing/2014/main" id="{A1C6D7DE-A034-D89C-8003-F7E5904A53CA}"/>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15" name="Footer Placeholder 1">
            <a:extLst>
              <a:ext uri="{FF2B5EF4-FFF2-40B4-BE49-F238E27FC236}">
                <a16:creationId xmlns:a16="http://schemas.microsoft.com/office/drawing/2014/main" id="{DB89D535-5FC1-A357-F595-F95624650837}"/>
              </a:ext>
            </a:extLst>
          </p:cNvPr>
          <p:cNvSpPr>
            <a:spLocks noGrp="1"/>
          </p:cNvSpPr>
          <p:nvPr>
            <p:ph type="ftr" sz="quarter" idx="11"/>
          </p:nvPr>
        </p:nvSpPr>
        <p:spPr/>
        <p:txBody>
          <a:bodyPr/>
          <a:lstStyle/>
          <a:p>
            <a:r>
              <a:rPr lang="en-US" dirty="0">
                <a:solidFill>
                  <a:srgbClr val="000000"/>
                </a:solidFill>
              </a:rPr>
              <a:t>Resource Groups in Power11 | COMMON </a:t>
            </a:r>
            <a:r>
              <a:rPr lang="pl-PL" dirty="0">
                <a:solidFill>
                  <a:srgbClr val="000000"/>
                </a:solidFill>
              </a:rPr>
              <a:t>FR</a:t>
            </a:r>
            <a:r>
              <a:rPr lang="en-US" dirty="0">
                <a:solidFill>
                  <a:srgbClr val="000000"/>
                </a:solidFill>
              </a:rPr>
              <a:t>, </a:t>
            </a:r>
            <a:r>
              <a:rPr lang="pl-PL" dirty="0">
                <a:solidFill>
                  <a:srgbClr val="000000"/>
                </a:solidFill>
              </a:rPr>
              <a:t>Lyon</a:t>
            </a:r>
            <a:r>
              <a:rPr lang="en-US" dirty="0">
                <a:solidFill>
                  <a:srgbClr val="000000"/>
                </a:solidFill>
              </a:rPr>
              <a:t>, June 2026</a:t>
            </a:r>
          </a:p>
        </p:txBody>
      </p:sp>
      <p:sp>
        <p:nvSpPr>
          <p:cNvPr id="10" name="Title 5">
            <a:extLst>
              <a:ext uri="{FF2B5EF4-FFF2-40B4-BE49-F238E27FC236}">
                <a16:creationId xmlns:a16="http://schemas.microsoft.com/office/drawing/2014/main" id="{F70EB415-5E65-5F8A-59F2-AF1B45282CF3}"/>
              </a:ext>
            </a:extLst>
          </p:cNvPr>
          <p:cNvSpPr>
            <a:spLocks noGrp="1"/>
          </p:cNvSpPr>
          <p:nvPr>
            <p:ph type="title" idx="4294967295"/>
          </p:nvPr>
        </p:nvSpPr>
        <p:spPr>
          <a:xfrm>
            <a:off x="647700" y="2071688"/>
            <a:ext cx="8496300" cy="911225"/>
          </a:xfrm>
        </p:spPr>
        <p:txBody>
          <a:bodyPr/>
          <a:lstStyle/>
          <a:p>
            <a:r>
              <a:rPr lang="pl-PL" sz="4400" b="1" dirty="0">
                <a:solidFill>
                  <a:schemeClr val="tx1"/>
                </a:solidFill>
              </a:rPr>
              <a:t>Resource Groups in Power11</a:t>
            </a:r>
            <a:endParaRPr lang="en-GB" sz="4400" b="1" dirty="0">
              <a:solidFill>
                <a:schemeClr val="tx1"/>
              </a:solidFill>
            </a:endParaRPr>
          </a:p>
        </p:txBody>
      </p:sp>
      <p:sp>
        <p:nvSpPr>
          <p:cNvPr id="6" name="Text Placeholder 6">
            <a:extLst>
              <a:ext uri="{FF2B5EF4-FFF2-40B4-BE49-F238E27FC236}">
                <a16:creationId xmlns:a16="http://schemas.microsoft.com/office/drawing/2014/main" id="{EBBDED61-A137-86D2-6E82-4B9889E8D857}"/>
              </a:ext>
            </a:extLst>
          </p:cNvPr>
          <p:cNvSpPr txBox="1">
            <a:spLocks/>
          </p:cNvSpPr>
          <p:nvPr/>
        </p:nvSpPr>
        <p:spPr>
          <a:xfrm>
            <a:off x="323999" y="4460856"/>
            <a:ext cx="4644724" cy="533480"/>
          </a:xfrm>
          <a:prstGeom prst="rect">
            <a:avLst/>
          </a:prstGeom>
        </p:spPr>
        <p:txBody>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dirty="0">
                <a:latin typeface="Arial" panose="020B0604020202020204" pitchFamily="34" charset="0"/>
                <a:cs typeface="Arial" panose="020B0604020202020204" pitchFamily="34" charset="0"/>
              </a:rPr>
              <a:t>COMMON EU 2026</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Bartlomiej Grabowski – Principal System Specialist</a:t>
            </a:r>
          </a:p>
          <a:p>
            <a:r>
              <a:rPr lang="pl-PL" dirty="0"/>
              <a:t>Lyon</a:t>
            </a:r>
            <a:r>
              <a:rPr lang="en-US" dirty="0"/>
              <a:t> , </a:t>
            </a:r>
            <a:r>
              <a:rPr lang="pl-PL" dirty="0"/>
              <a:t>June </a:t>
            </a:r>
            <a:r>
              <a:rPr lang="en-US" dirty="0"/>
              <a:t>202</a:t>
            </a:r>
            <a:r>
              <a:rPr lang="pl-PL" dirty="0"/>
              <a:t>6</a:t>
            </a:r>
            <a:endParaRPr lang="en-GB" dirty="0"/>
          </a:p>
        </p:txBody>
      </p:sp>
    </p:spTree>
    <p:extLst>
      <p:ext uri="{BB962C8B-B14F-4D97-AF65-F5344CB8AC3E}">
        <p14:creationId xmlns:p14="http://schemas.microsoft.com/office/powerpoint/2010/main" val="128059375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95309-3B2D-EAC8-DC46-D841181F9ACC}"/>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6F195C55-7CED-96BA-72F8-AD9982EAEDDC}"/>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00A06478-29DC-0D83-E885-6A8C7F7E8EA0}"/>
              </a:ext>
            </a:extLst>
          </p:cNvPr>
          <p:cNvSpPr>
            <a:spLocks noGrp="1"/>
          </p:cNvSpPr>
          <p:nvPr>
            <p:ph type="title" idx="4294967295"/>
          </p:nvPr>
        </p:nvSpPr>
        <p:spPr>
          <a:xfrm>
            <a:off x="0" y="201613"/>
            <a:ext cx="8315325" cy="712787"/>
          </a:xfrm>
        </p:spPr>
        <p:txBody>
          <a:bodyPr>
            <a:normAutofit fontScale="90000"/>
          </a:bodyPr>
          <a:lstStyle/>
          <a:p>
            <a:r>
              <a:rPr lang="pl-PL" dirty="0"/>
              <a:t>Resource Groups overview</a:t>
            </a:r>
            <a:endParaRPr lang="en-US" dirty="0"/>
          </a:p>
        </p:txBody>
      </p:sp>
      <p:sp>
        <p:nvSpPr>
          <p:cNvPr id="16" name="Text Placeholder 3">
            <a:extLst>
              <a:ext uri="{FF2B5EF4-FFF2-40B4-BE49-F238E27FC236}">
                <a16:creationId xmlns:a16="http://schemas.microsoft.com/office/drawing/2014/main" id="{AB372011-AB96-E7A5-FBC0-ABCA4509FBEE}"/>
              </a:ext>
            </a:extLst>
          </p:cNvPr>
          <p:cNvSpPr>
            <a:spLocks noGrp="1"/>
          </p:cNvSpPr>
          <p:nvPr>
            <p:ph type="body" sz="quarter" idx="4294967295"/>
          </p:nvPr>
        </p:nvSpPr>
        <p:spPr>
          <a:xfrm>
            <a:off x="0" y="1249363"/>
            <a:ext cx="8099425" cy="3475037"/>
          </a:xfrm>
        </p:spPr>
        <p:txBody>
          <a:bodyPr>
            <a:normAutofit/>
          </a:bodyPr>
          <a:lstStyle/>
          <a:p>
            <a:pPr marL="285750" indent="-285750">
              <a:buFont typeface="Arial" panose="020B0604020202020204" pitchFamily="34" charset="0"/>
              <a:buChar char="•"/>
            </a:pPr>
            <a:r>
              <a:rPr lang="pl-PL" sz="1800" dirty="0"/>
              <a:t>I</a:t>
            </a:r>
            <a:r>
              <a:rPr lang="en-US" sz="1800" dirty="0" err="1"/>
              <a:t>mproves</a:t>
            </a:r>
            <a:r>
              <a:rPr lang="en-US" sz="1800" dirty="0"/>
              <a:t> performance by optimizing workload and resource affinity.</a:t>
            </a:r>
            <a:r>
              <a:rPr lang="pl-PL" sz="1800" dirty="0"/>
              <a:t> </a:t>
            </a:r>
          </a:p>
          <a:p>
            <a:pPr marL="285750" indent="-285750">
              <a:buFont typeface="Arial" panose="020B0604020202020204" pitchFamily="34" charset="0"/>
              <a:buChar char="•"/>
            </a:pPr>
            <a:r>
              <a:rPr lang="pl-PL" sz="1800" dirty="0"/>
              <a:t>Available for all Power11 models, however it make the most sense on the scale-up machines due to NUMA architecture. </a:t>
            </a:r>
          </a:p>
          <a:p>
            <a:pPr marL="285750" indent="-285750">
              <a:buFont typeface="Arial" panose="020B0604020202020204" pitchFamily="34" charset="0"/>
              <a:buChar char="•"/>
            </a:pPr>
            <a:r>
              <a:rPr lang="pl-PL" sz="1800" dirty="0"/>
              <a:t>Improves performance up to 25%, </a:t>
            </a:r>
            <a:r>
              <a:rPr lang="en-US" sz="1800" dirty="0"/>
              <a:t>enabling shared processor performance</a:t>
            </a:r>
            <a:r>
              <a:rPr lang="pl-PL" sz="1800" dirty="0"/>
              <a:t> </a:t>
            </a:r>
            <a:r>
              <a:rPr lang="en-US" sz="1800" dirty="0"/>
              <a:t>nearly equivalent to dedicated processors.</a:t>
            </a:r>
            <a:endParaRPr lang="pl-PL" sz="1800" dirty="0"/>
          </a:p>
          <a:p>
            <a:pPr marL="285750" indent="-285750">
              <a:buFont typeface="Arial" panose="020B0604020202020204" pitchFamily="34" charset="0"/>
              <a:buChar char="•"/>
            </a:pPr>
            <a:r>
              <a:rPr lang="pl-PL" sz="1800" dirty="0"/>
              <a:t>Improves security - provides</a:t>
            </a:r>
            <a:r>
              <a:rPr lang="en-US" sz="1800" dirty="0"/>
              <a:t> isolation between different</a:t>
            </a:r>
            <a:r>
              <a:rPr lang="pl-PL" sz="1800" dirty="0"/>
              <a:t> </a:t>
            </a:r>
            <a:r>
              <a:rPr lang="en-US" sz="1800" dirty="0"/>
              <a:t>workloads, particularly in a multi tenant</a:t>
            </a:r>
            <a:r>
              <a:rPr lang="pl-PL" sz="1800" dirty="0"/>
              <a:t> </a:t>
            </a:r>
            <a:r>
              <a:rPr lang="en-US" sz="1800" dirty="0"/>
              <a:t>environment</a:t>
            </a:r>
            <a:r>
              <a:rPr lang="pl-PL" sz="1800" dirty="0"/>
              <a:t>.</a:t>
            </a:r>
          </a:p>
          <a:p>
            <a:pPr marL="285750" indent="-285750">
              <a:buFont typeface="Arial" panose="020B0604020202020204" pitchFamily="34" charset="0"/>
              <a:buChar char="•"/>
            </a:pPr>
            <a:r>
              <a:rPr lang="en-US" sz="1800" dirty="0"/>
              <a:t>Shared Processor Pools &amp; Resource Groups can be used in conjunction with each other to</a:t>
            </a:r>
            <a:r>
              <a:rPr lang="pl-PL" sz="1800" dirty="0"/>
              <a:t> </a:t>
            </a:r>
            <a:r>
              <a:rPr lang="en-US" sz="1800" dirty="0"/>
              <a:t>optimize application TCO and performance simultaneously</a:t>
            </a:r>
            <a:r>
              <a:rPr lang="pl-PL" sz="1800" dirty="0"/>
              <a:t>.</a:t>
            </a:r>
          </a:p>
          <a:p>
            <a:pPr marL="285750" indent="-285750">
              <a:buFont typeface="Arial" panose="020B0604020202020204" pitchFamily="34" charset="0"/>
              <a:buChar char="•"/>
            </a:pPr>
            <a:r>
              <a:rPr lang="en-US" sz="1800" dirty="0"/>
              <a:t>Provides isolation for cores assigned to a resource group.</a:t>
            </a:r>
            <a:endParaRPr lang="pl-PL" sz="1800" dirty="0"/>
          </a:p>
          <a:p>
            <a:pPr marL="285750" indent="-285750">
              <a:buFont typeface="Arial" panose="020B0604020202020204" pitchFamily="34" charset="0"/>
              <a:buChar char="•"/>
            </a:pPr>
            <a:r>
              <a:rPr lang="en-US" sz="1800" dirty="0"/>
              <a:t>A resource group can contain both dedicated</a:t>
            </a:r>
            <a:endParaRPr lang="pl-PL" sz="1800" dirty="0"/>
          </a:p>
          <a:p>
            <a:pPr marL="285750" indent="-285750">
              <a:buFont typeface="Arial" panose="020B0604020202020204" pitchFamily="34" charset="0"/>
              <a:buChar char="•"/>
            </a:pPr>
            <a:endParaRPr lang="pl-PL" dirty="0"/>
          </a:p>
          <a:p>
            <a:endParaRPr lang="en-US" dirty="0"/>
          </a:p>
        </p:txBody>
      </p:sp>
      <p:sp>
        <p:nvSpPr>
          <p:cNvPr id="2" name="Can 1">
            <a:extLst>
              <a:ext uri="{FF2B5EF4-FFF2-40B4-BE49-F238E27FC236}">
                <a16:creationId xmlns:a16="http://schemas.microsoft.com/office/drawing/2014/main" id="{F64046D4-10D6-F640-D177-CC806483FF51}"/>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728734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604E6-64A1-502D-80FB-BE5CF5AF9306}"/>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9399FD33-CE70-B64F-287F-952B931DF50C}"/>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9DCA341B-2C23-21E1-8D8D-71F0683005D2}"/>
              </a:ext>
            </a:extLst>
          </p:cNvPr>
          <p:cNvSpPr>
            <a:spLocks noGrp="1"/>
          </p:cNvSpPr>
          <p:nvPr>
            <p:ph type="title" idx="4294967295"/>
          </p:nvPr>
        </p:nvSpPr>
        <p:spPr>
          <a:xfrm>
            <a:off x="0" y="201613"/>
            <a:ext cx="8315325" cy="712787"/>
          </a:xfrm>
        </p:spPr>
        <p:txBody>
          <a:bodyPr>
            <a:normAutofit fontScale="90000"/>
          </a:bodyPr>
          <a:lstStyle/>
          <a:p>
            <a:r>
              <a:rPr lang="pl-PL" dirty="0"/>
              <a:t>Resource Groups scenario</a:t>
            </a:r>
            <a:endParaRPr lang="en-US" dirty="0"/>
          </a:p>
        </p:txBody>
      </p:sp>
      <p:sp>
        <p:nvSpPr>
          <p:cNvPr id="16" name="Text Placeholder 3">
            <a:extLst>
              <a:ext uri="{FF2B5EF4-FFF2-40B4-BE49-F238E27FC236}">
                <a16:creationId xmlns:a16="http://schemas.microsoft.com/office/drawing/2014/main" id="{4DD45DF1-FA12-71A9-F8C2-3288DDD1519B}"/>
              </a:ext>
            </a:extLst>
          </p:cNvPr>
          <p:cNvSpPr>
            <a:spLocks noGrp="1"/>
          </p:cNvSpPr>
          <p:nvPr>
            <p:ph type="body" sz="quarter" idx="4294967295"/>
          </p:nvPr>
        </p:nvSpPr>
        <p:spPr>
          <a:xfrm>
            <a:off x="0" y="1249363"/>
            <a:ext cx="8099425" cy="3475037"/>
          </a:xfrm>
        </p:spPr>
        <p:txBody>
          <a:bodyPr/>
          <a:lstStyle/>
          <a:p>
            <a:pPr marL="285750" indent="-285750">
              <a:buFont typeface="Arial" panose="020B0604020202020204" pitchFamily="34" charset="0"/>
              <a:buChar char="•"/>
            </a:pPr>
            <a:r>
              <a:rPr lang="pl-PL" sz="2000" dirty="0"/>
              <a:t>This about following scenario</a:t>
            </a:r>
          </a:p>
          <a:p>
            <a:pPr marL="465750" lvl="1" indent="-285750">
              <a:buFont typeface="Wingdings" panose="05000000000000000000" pitchFamily="2" charset="2"/>
              <a:buChar char="ü"/>
            </a:pPr>
            <a:r>
              <a:rPr lang="en-US" sz="1800" dirty="0"/>
              <a:t>2 chips in </a:t>
            </a:r>
            <a:r>
              <a:rPr lang="pl-PL" sz="1800" dirty="0"/>
              <a:t>a</a:t>
            </a:r>
            <a:r>
              <a:rPr lang="en-US" sz="1800" dirty="0"/>
              <a:t> server, each chip has 6 cores. </a:t>
            </a:r>
            <a:endParaRPr lang="pl-PL" sz="1800" dirty="0"/>
          </a:p>
          <a:p>
            <a:pPr marL="465750" lvl="1" indent="-285750">
              <a:buFont typeface="Wingdings" panose="05000000000000000000" pitchFamily="2" charset="2"/>
              <a:buChar char="ü"/>
            </a:pPr>
            <a:r>
              <a:rPr lang="en-US" sz="1800" dirty="0"/>
              <a:t>RG1 with 4 cores and a priority of 200</a:t>
            </a:r>
          </a:p>
          <a:p>
            <a:pPr marL="465750" lvl="1" indent="-285750">
              <a:buFont typeface="Wingdings" panose="05000000000000000000" pitchFamily="2" charset="2"/>
              <a:buChar char="ü"/>
            </a:pPr>
            <a:r>
              <a:rPr lang="en-US" sz="1800" dirty="0"/>
              <a:t>RG2 with 4 cores and a priority of 100s</a:t>
            </a:r>
          </a:p>
          <a:p>
            <a:pPr marL="465750" lvl="1" indent="-285750">
              <a:buFont typeface="Wingdings" panose="05000000000000000000" pitchFamily="2" charset="2"/>
              <a:buChar char="ü"/>
            </a:pPr>
            <a:r>
              <a:rPr lang="en-US" sz="1800" dirty="0"/>
              <a:t>The default RG would therefore also have 4 cores and its priority defaults to 128</a:t>
            </a:r>
          </a:p>
          <a:p>
            <a:pPr lvl="1" indent="0">
              <a:buNone/>
            </a:pPr>
            <a:endParaRPr lang="pl-PL" dirty="0"/>
          </a:p>
          <a:p>
            <a:endParaRPr lang="en-US" dirty="0"/>
          </a:p>
        </p:txBody>
      </p:sp>
      <p:sp>
        <p:nvSpPr>
          <p:cNvPr id="2" name="Can 1">
            <a:extLst>
              <a:ext uri="{FF2B5EF4-FFF2-40B4-BE49-F238E27FC236}">
                <a16:creationId xmlns:a16="http://schemas.microsoft.com/office/drawing/2014/main" id="{C3FF2FF7-BFE0-7F3B-72A3-177B9E707268}"/>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6239690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2EB86-D675-6B68-529B-65E9C85D5824}"/>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3CAFEA49-AC6A-FB2F-234D-F0B81CCDA2C1}"/>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F52BD5F0-5C93-7D39-C11C-C2330C0AE81E}"/>
              </a:ext>
            </a:extLst>
          </p:cNvPr>
          <p:cNvSpPr>
            <a:spLocks noGrp="1"/>
          </p:cNvSpPr>
          <p:nvPr>
            <p:ph type="title" idx="4294967295"/>
          </p:nvPr>
        </p:nvSpPr>
        <p:spPr>
          <a:xfrm>
            <a:off x="0" y="201613"/>
            <a:ext cx="8315325" cy="712787"/>
          </a:xfrm>
        </p:spPr>
        <p:txBody>
          <a:bodyPr>
            <a:normAutofit fontScale="90000"/>
          </a:bodyPr>
          <a:lstStyle/>
          <a:p>
            <a:r>
              <a:rPr lang="pl-PL" dirty="0"/>
              <a:t>Resource Groups scenario</a:t>
            </a:r>
            <a:endParaRPr lang="en-US" dirty="0"/>
          </a:p>
        </p:txBody>
      </p:sp>
      <p:sp>
        <p:nvSpPr>
          <p:cNvPr id="2" name="Can 1">
            <a:extLst>
              <a:ext uri="{FF2B5EF4-FFF2-40B4-BE49-F238E27FC236}">
                <a16:creationId xmlns:a16="http://schemas.microsoft.com/office/drawing/2014/main" id="{041C67F3-53E5-90E6-A740-327F9C33FDAE}"/>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61" name="Picture 60" descr="A computer screen with a chip and chip&#10;&#10;AI-generated content may be incorrect.">
            <a:extLst>
              <a:ext uri="{FF2B5EF4-FFF2-40B4-BE49-F238E27FC236}">
                <a16:creationId xmlns:a16="http://schemas.microsoft.com/office/drawing/2014/main" id="{9F12B85E-08F0-74C1-6859-7586E4B4322B}"/>
              </a:ext>
            </a:extLst>
          </p:cNvPr>
          <p:cNvPicPr>
            <a:picLocks noChangeAspect="1"/>
          </p:cNvPicPr>
          <p:nvPr/>
        </p:nvPicPr>
        <p:blipFill>
          <a:blip r:embed="rId3">
            <a:extLst>
              <a:ext uri="{28A0092B-C50C-407E-A947-70E740481C1C}">
                <a14:useLocalDpi xmlns:a14="http://schemas.microsoft.com/office/drawing/2010/main" val="0"/>
              </a:ext>
            </a:extLst>
          </a:blip>
          <a:srcRect l="16179" t="17080" r="18927" b="22032"/>
          <a:stretch/>
        </p:blipFill>
        <p:spPr>
          <a:xfrm>
            <a:off x="937992" y="1775536"/>
            <a:ext cx="6553637" cy="3458864"/>
          </a:xfrm>
          <a:prstGeom prst="rect">
            <a:avLst/>
          </a:prstGeom>
        </p:spPr>
      </p:pic>
    </p:spTree>
    <p:extLst>
      <p:ext uri="{BB962C8B-B14F-4D97-AF65-F5344CB8AC3E}">
        <p14:creationId xmlns:p14="http://schemas.microsoft.com/office/powerpoint/2010/main" val="36585824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01489-EEB5-0C4C-7130-B544C62E990E}"/>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E58C4A62-58D1-C798-F56C-143A992DDA6E}"/>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C0724C47-13A1-866E-E3AF-2BB4CA3787DF}"/>
              </a:ext>
            </a:extLst>
          </p:cNvPr>
          <p:cNvSpPr>
            <a:spLocks noGrp="1"/>
          </p:cNvSpPr>
          <p:nvPr>
            <p:ph type="title" idx="4294967295"/>
          </p:nvPr>
        </p:nvSpPr>
        <p:spPr>
          <a:xfrm>
            <a:off x="0" y="201613"/>
            <a:ext cx="8315325" cy="712787"/>
          </a:xfrm>
        </p:spPr>
        <p:txBody>
          <a:bodyPr>
            <a:normAutofit fontScale="90000"/>
          </a:bodyPr>
          <a:lstStyle/>
          <a:p>
            <a:r>
              <a:rPr lang="pl-PL" dirty="0"/>
              <a:t>Resource Groups creation</a:t>
            </a:r>
            <a:endParaRPr lang="en-US" dirty="0"/>
          </a:p>
        </p:txBody>
      </p:sp>
      <p:sp>
        <p:nvSpPr>
          <p:cNvPr id="2" name="Can 1">
            <a:extLst>
              <a:ext uri="{FF2B5EF4-FFF2-40B4-BE49-F238E27FC236}">
                <a16:creationId xmlns:a16="http://schemas.microsoft.com/office/drawing/2014/main" id="{1961239C-D4A6-9FA5-C480-9D6F0921DBC3}"/>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6" name="Picture 5">
            <a:extLst>
              <a:ext uri="{FF2B5EF4-FFF2-40B4-BE49-F238E27FC236}">
                <a16:creationId xmlns:a16="http://schemas.microsoft.com/office/drawing/2014/main" id="{CF0732EE-838C-57A5-4683-A81A6E769D3B}"/>
              </a:ext>
            </a:extLst>
          </p:cNvPr>
          <p:cNvPicPr>
            <a:picLocks noChangeAspect="1"/>
          </p:cNvPicPr>
          <p:nvPr/>
        </p:nvPicPr>
        <p:blipFill>
          <a:blip r:embed="rId3"/>
          <a:stretch>
            <a:fillRect/>
          </a:stretch>
        </p:blipFill>
        <p:spPr>
          <a:xfrm>
            <a:off x="240156" y="1295400"/>
            <a:ext cx="7866296" cy="4002996"/>
          </a:xfrm>
          <a:prstGeom prst="rect">
            <a:avLst/>
          </a:prstGeom>
        </p:spPr>
      </p:pic>
    </p:spTree>
    <p:extLst>
      <p:ext uri="{BB962C8B-B14F-4D97-AF65-F5344CB8AC3E}">
        <p14:creationId xmlns:p14="http://schemas.microsoft.com/office/powerpoint/2010/main" val="104965975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88782-7110-DBB0-F42B-8DE8A4F01ABA}"/>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9C6A57FB-14AD-60DA-8DC2-C54F47954199}"/>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7C3193E7-1BA6-2A24-687E-E47FE3DA3313}"/>
              </a:ext>
            </a:extLst>
          </p:cNvPr>
          <p:cNvSpPr>
            <a:spLocks noGrp="1"/>
          </p:cNvSpPr>
          <p:nvPr>
            <p:ph type="title" idx="4294967295"/>
          </p:nvPr>
        </p:nvSpPr>
        <p:spPr>
          <a:xfrm>
            <a:off x="-76200" y="466937"/>
            <a:ext cx="8315325" cy="712787"/>
          </a:xfrm>
        </p:spPr>
        <p:txBody>
          <a:bodyPr>
            <a:normAutofit fontScale="90000"/>
          </a:bodyPr>
          <a:lstStyle/>
          <a:p>
            <a:r>
              <a:rPr lang="pl-PL" dirty="0"/>
              <a:t>Share processor pools in Resource Groups </a:t>
            </a:r>
            <a:endParaRPr lang="en-US" dirty="0"/>
          </a:p>
        </p:txBody>
      </p:sp>
      <p:sp>
        <p:nvSpPr>
          <p:cNvPr id="2" name="Can 1">
            <a:extLst>
              <a:ext uri="{FF2B5EF4-FFF2-40B4-BE49-F238E27FC236}">
                <a16:creationId xmlns:a16="http://schemas.microsoft.com/office/drawing/2014/main" id="{BD406188-CEE0-11DD-54E0-B8AC78054EFC}"/>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F1D1CB04-FF96-83E4-68C7-FE6FF29EA336}"/>
              </a:ext>
            </a:extLst>
          </p:cNvPr>
          <p:cNvPicPr>
            <a:picLocks noChangeAspect="1"/>
          </p:cNvPicPr>
          <p:nvPr/>
        </p:nvPicPr>
        <p:blipFill>
          <a:blip r:embed="rId3"/>
          <a:stretch>
            <a:fillRect/>
          </a:stretch>
        </p:blipFill>
        <p:spPr>
          <a:xfrm>
            <a:off x="403689" y="2286000"/>
            <a:ext cx="4355298" cy="2590800"/>
          </a:xfrm>
          <a:prstGeom prst="rect">
            <a:avLst/>
          </a:prstGeom>
        </p:spPr>
      </p:pic>
      <p:sp>
        <p:nvSpPr>
          <p:cNvPr id="5" name="Text Placeholder 3">
            <a:extLst>
              <a:ext uri="{FF2B5EF4-FFF2-40B4-BE49-F238E27FC236}">
                <a16:creationId xmlns:a16="http://schemas.microsoft.com/office/drawing/2014/main" id="{CE74A909-CEC5-DC30-EF31-C9B518C1F295}"/>
              </a:ext>
            </a:extLst>
          </p:cNvPr>
          <p:cNvSpPr txBox="1">
            <a:spLocks/>
          </p:cNvSpPr>
          <p:nvPr/>
        </p:nvSpPr>
        <p:spPr>
          <a:xfrm>
            <a:off x="117929" y="1452000"/>
            <a:ext cx="8099425" cy="71278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r>
              <a:rPr lang="pl-PL" sz="2400" dirty="0"/>
              <a:t>Shared Processor pools within RG are visible in Resource groups menu, not in SPP menu</a:t>
            </a:r>
          </a:p>
          <a:p>
            <a:pPr marL="0" indent="0">
              <a:buNone/>
            </a:pPr>
            <a:endParaRPr lang="en-US" dirty="0"/>
          </a:p>
          <a:p>
            <a:pPr lvl="1" indent="0">
              <a:buFont typeface="Arial" panose="020B0604020202020204" pitchFamily="34" charset="0"/>
              <a:buNone/>
            </a:pPr>
            <a:endParaRPr lang="pl-PL" dirty="0"/>
          </a:p>
          <a:p>
            <a:endParaRPr lang="en-US" dirty="0"/>
          </a:p>
        </p:txBody>
      </p:sp>
      <p:pic>
        <p:nvPicPr>
          <p:cNvPr id="10" name="Picture 9">
            <a:extLst>
              <a:ext uri="{FF2B5EF4-FFF2-40B4-BE49-F238E27FC236}">
                <a16:creationId xmlns:a16="http://schemas.microsoft.com/office/drawing/2014/main" id="{427A5D34-B81C-AC60-F29C-70FBB685DC0C}"/>
              </a:ext>
            </a:extLst>
          </p:cNvPr>
          <p:cNvPicPr>
            <a:picLocks noChangeAspect="1"/>
          </p:cNvPicPr>
          <p:nvPr/>
        </p:nvPicPr>
        <p:blipFill>
          <a:blip r:embed="rId4"/>
          <a:stretch>
            <a:fillRect/>
          </a:stretch>
        </p:blipFill>
        <p:spPr>
          <a:xfrm>
            <a:off x="3886200" y="3475336"/>
            <a:ext cx="4514614" cy="2495532"/>
          </a:xfrm>
          <a:prstGeom prst="rect">
            <a:avLst/>
          </a:prstGeom>
        </p:spPr>
      </p:pic>
    </p:spTree>
    <p:extLst>
      <p:ext uri="{BB962C8B-B14F-4D97-AF65-F5344CB8AC3E}">
        <p14:creationId xmlns:p14="http://schemas.microsoft.com/office/powerpoint/2010/main" val="11682591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F8A7D-48E5-2A2E-2DAA-368DB9B7F773}"/>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54C6E5DF-EB05-9125-2B66-AA445CFC5787}"/>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A4A9CA94-7E07-6397-EAE4-4ACEC6C4A5EC}"/>
              </a:ext>
            </a:extLst>
          </p:cNvPr>
          <p:cNvSpPr>
            <a:spLocks noGrp="1"/>
          </p:cNvSpPr>
          <p:nvPr>
            <p:ph type="title" idx="4294967295"/>
          </p:nvPr>
        </p:nvSpPr>
        <p:spPr>
          <a:xfrm>
            <a:off x="0" y="201613"/>
            <a:ext cx="8315325" cy="712787"/>
          </a:xfrm>
        </p:spPr>
        <p:txBody>
          <a:bodyPr>
            <a:normAutofit fontScale="90000"/>
          </a:bodyPr>
          <a:lstStyle/>
          <a:p>
            <a:r>
              <a:rPr lang="pl-PL" dirty="0"/>
              <a:t>Resource Groups use cases</a:t>
            </a:r>
            <a:endParaRPr lang="en-US" dirty="0"/>
          </a:p>
        </p:txBody>
      </p:sp>
      <p:sp>
        <p:nvSpPr>
          <p:cNvPr id="4" name="Text Placeholder 3">
            <a:extLst>
              <a:ext uri="{FF2B5EF4-FFF2-40B4-BE49-F238E27FC236}">
                <a16:creationId xmlns:a16="http://schemas.microsoft.com/office/drawing/2014/main" id="{4D972BD6-F1AD-9458-F102-9B77BFE3C0F2}"/>
              </a:ext>
            </a:extLst>
          </p:cNvPr>
          <p:cNvSpPr>
            <a:spLocks noGrp="1"/>
          </p:cNvSpPr>
          <p:nvPr>
            <p:ph type="body" sz="quarter" idx="4294967295"/>
          </p:nvPr>
        </p:nvSpPr>
        <p:spPr>
          <a:xfrm>
            <a:off x="0" y="1249363"/>
            <a:ext cx="8315325" cy="712787"/>
          </a:xfrm>
        </p:spPr>
        <p:txBody>
          <a:bodyPr>
            <a:normAutofit fontScale="47500" lnSpcReduction="20000"/>
          </a:bodyPr>
          <a:lstStyle/>
          <a:p>
            <a:pPr marL="285750" indent="-285750">
              <a:buFont typeface="Arial" panose="020B0604020202020204" pitchFamily="34" charset="0"/>
              <a:buChar char="•"/>
            </a:pPr>
            <a:r>
              <a:rPr lang="pl-PL" dirty="0"/>
              <a:t>Consolidate across multiple lines of business -</a:t>
            </a:r>
            <a:r>
              <a:rPr lang="en-US" dirty="0"/>
              <a:t> resource allocation becomes significantly more</a:t>
            </a:r>
            <a:r>
              <a:rPr lang="pl-PL" dirty="0"/>
              <a:t> </a:t>
            </a:r>
            <a:r>
              <a:rPr lang="en-US" dirty="0"/>
              <a:t>efficient, enabling better workload isolation</a:t>
            </a:r>
            <a:r>
              <a:rPr lang="pl-PL" dirty="0"/>
              <a:t> </a:t>
            </a:r>
            <a:r>
              <a:rPr lang="en-US" dirty="0"/>
              <a:t>and improved performance across the system</a:t>
            </a:r>
          </a:p>
        </p:txBody>
      </p:sp>
      <p:sp>
        <p:nvSpPr>
          <p:cNvPr id="2" name="Can 1">
            <a:extLst>
              <a:ext uri="{FF2B5EF4-FFF2-40B4-BE49-F238E27FC236}">
                <a16:creationId xmlns:a16="http://schemas.microsoft.com/office/drawing/2014/main" id="{4EC152CA-ED0B-DE84-03F5-3CB90FC7309F}"/>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58" name="Picture 57" descr="A screenshot of a computer&#10;&#10;AI-generated content may be incorrect.">
            <a:extLst>
              <a:ext uri="{FF2B5EF4-FFF2-40B4-BE49-F238E27FC236}">
                <a16:creationId xmlns:a16="http://schemas.microsoft.com/office/drawing/2014/main" id="{25E92F88-8809-3CF8-D621-457A72758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333" y="1962000"/>
            <a:ext cx="6434667" cy="3619500"/>
          </a:xfrm>
          <a:prstGeom prst="rect">
            <a:avLst/>
          </a:prstGeom>
        </p:spPr>
      </p:pic>
    </p:spTree>
    <p:extLst>
      <p:ext uri="{BB962C8B-B14F-4D97-AF65-F5344CB8AC3E}">
        <p14:creationId xmlns:p14="http://schemas.microsoft.com/office/powerpoint/2010/main" val="19896201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6E5B-284C-FD36-7CA1-F048D2F243D6}"/>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1251DC3A-3964-F966-5EBA-A3D4ACCD5CB4}"/>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A5D90707-C67C-87DB-646B-8ACF4D6A9BC1}"/>
              </a:ext>
            </a:extLst>
          </p:cNvPr>
          <p:cNvSpPr>
            <a:spLocks noGrp="1"/>
          </p:cNvSpPr>
          <p:nvPr>
            <p:ph type="title" idx="4294967295"/>
          </p:nvPr>
        </p:nvSpPr>
        <p:spPr>
          <a:xfrm>
            <a:off x="0" y="201613"/>
            <a:ext cx="8315325" cy="712787"/>
          </a:xfrm>
        </p:spPr>
        <p:txBody>
          <a:bodyPr>
            <a:normAutofit fontScale="90000"/>
          </a:bodyPr>
          <a:lstStyle/>
          <a:p>
            <a:r>
              <a:rPr lang="pl-PL" dirty="0"/>
              <a:t>Resource Groups use cases</a:t>
            </a:r>
            <a:endParaRPr lang="en-US" dirty="0"/>
          </a:p>
        </p:txBody>
      </p:sp>
      <p:sp>
        <p:nvSpPr>
          <p:cNvPr id="4" name="Text Placeholder 3">
            <a:extLst>
              <a:ext uri="{FF2B5EF4-FFF2-40B4-BE49-F238E27FC236}">
                <a16:creationId xmlns:a16="http://schemas.microsoft.com/office/drawing/2014/main" id="{B6033FDF-9F3C-7D49-A8DC-DC30CBBE21AB}"/>
              </a:ext>
            </a:extLst>
          </p:cNvPr>
          <p:cNvSpPr>
            <a:spLocks noGrp="1"/>
          </p:cNvSpPr>
          <p:nvPr>
            <p:ph type="body" sz="quarter" idx="4294967295"/>
          </p:nvPr>
        </p:nvSpPr>
        <p:spPr>
          <a:xfrm>
            <a:off x="0" y="1249363"/>
            <a:ext cx="8315325" cy="712787"/>
          </a:xfrm>
        </p:spPr>
        <p:txBody>
          <a:bodyPr>
            <a:normAutofit fontScale="55000" lnSpcReduction="20000"/>
          </a:bodyPr>
          <a:lstStyle/>
          <a:p>
            <a:pPr marL="285750" indent="-285750">
              <a:buFont typeface="Arial" panose="020B0604020202020204" pitchFamily="34" charset="0"/>
              <a:buChar char="•"/>
            </a:pPr>
            <a:r>
              <a:rPr lang="pl-PL" dirty="0"/>
              <a:t>I</a:t>
            </a:r>
            <a:r>
              <a:rPr lang="en-US" dirty="0"/>
              <a:t>solation of production workloads from test/dev workload </a:t>
            </a:r>
            <a:r>
              <a:rPr lang="pl-PL" dirty="0"/>
              <a:t> -</a:t>
            </a:r>
            <a:r>
              <a:rPr lang="en-US" dirty="0"/>
              <a:t> </a:t>
            </a:r>
            <a:r>
              <a:rPr lang="pl-PL" dirty="0"/>
              <a:t>limit </a:t>
            </a:r>
            <a:r>
              <a:rPr lang="en-US" dirty="0"/>
              <a:t>their access to shared system resources and isolating</a:t>
            </a:r>
            <a:r>
              <a:rPr lang="pl-PL" dirty="0"/>
              <a:t> </a:t>
            </a:r>
            <a:r>
              <a:rPr lang="en-US" dirty="0"/>
              <a:t>them from production workloads. </a:t>
            </a:r>
          </a:p>
        </p:txBody>
      </p:sp>
      <p:sp>
        <p:nvSpPr>
          <p:cNvPr id="2" name="Can 1">
            <a:extLst>
              <a:ext uri="{FF2B5EF4-FFF2-40B4-BE49-F238E27FC236}">
                <a16:creationId xmlns:a16="http://schemas.microsoft.com/office/drawing/2014/main" id="{657BDFFD-D028-7D0D-9EA0-8C91DFF22AF7}"/>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5" name="Picture 4" descr="A diagram of a power server&#10;&#10;AI-generated content may be incorrect.">
            <a:extLst>
              <a:ext uri="{FF2B5EF4-FFF2-40B4-BE49-F238E27FC236}">
                <a16:creationId xmlns:a16="http://schemas.microsoft.com/office/drawing/2014/main" id="{7FDFAB31-1B05-0C92-541C-676F52AB2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53769"/>
            <a:ext cx="6584800" cy="3703950"/>
          </a:xfrm>
          <a:prstGeom prst="rect">
            <a:avLst/>
          </a:prstGeom>
        </p:spPr>
      </p:pic>
    </p:spTree>
    <p:extLst>
      <p:ext uri="{BB962C8B-B14F-4D97-AF65-F5344CB8AC3E}">
        <p14:creationId xmlns:p14="http://schemas.microsoft.com/office/powerpoint/2010/main" val="9209499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7F8B4-1125-3760-868C-87BDD3BD7BB6}"/>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3264F8DF-CDA1-0436-007D-70EF302049AD}"/>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E9AC3965-7349-300A-58F1-B803DDCE6ED0}"/>
              </a:ext>
            </a:extLst>
          </p:cNvPr>
          <p:cNvSpPr>
            <a:spLocks noGrp="1"/>
          </p:cNvSpPr>
          <p:nvPr>
            <p:ph type="title" idx="4294967295"/>
          </p:nvPr>
        </p:nvSpPr>
        <p:spPr>
          <a:xfrm>
            <a:off x="0" y="201613"/>
            <a:ext cx="8315325" cy="712787"/>
          </a:xfrm>
        </p:spPr>
        <p:txBody>
          <a:bodyPr>
            <a:normAutofit fontScale="90000"/>
          </a:bodyPr>
          <a:lstStyle/>
          <a:p>
            <a:r>
              <a:rPr lang="pl-PL" dirty="0"/>
              <a:t>Resource Groups use cases</a:t>
            </a:r>
            <a:endParaRPr lang="en-US" dirty="0"/>
          </a:p>
        </p:txBody>
      </p:sp>
      <p:sp>
        <p:nvSpPr>
          <p:cNvPr id="4" name="Text Placeholder 3">
            <a:extLst>
              <a:ext uri="{FF2B5EF4-FFF2-40B4-BE49-F238E27FC236}">
                <a16:creationId xmlns:a16="http://schemas.microsoft.com/office/drawing/2014/main" id="{4C1C5389-351C-61DE-A679-7F1A7F388122}"/>
              </a:ext>
            </a:extLst>
          </p:cNvPr>
          <p:cNvSpPr>
            <a:spLocks noGrp="1"/>
          </p:cNvSpPr>
          <p:nvPr>
            <p:ph type="body" sz="quarter" idx="4294967295"/>
          </p:nvPr>
        </p:nvSpPr>
        <p:spPr>
          <a:xfrm>
            <a:off x="0" y="1249363"/>
            <a:ext cx="8315325" cy="712787"/>
          </a:xfrm>
        </p:spPr>
        <p:txBody>
          <a:bodyPr>
            <a:normAutofit fontScale="62500" lnSpcReduction="20000"/>
          </a:bodyPr>
          <a:lstStyle/>
          <a:p>
            <a:pPr marL="285750" indent="-285750">
              <a:buFont typeface="Arial" panose="020B0604020202020204" pitchFamily="34" charset="0"/>
              <a:buChar char="•"/>
            </a:pPr>
            <a:r>
              <a:rPr lang="en-US" dirty="0"/>
              <a:t>Improve application performance by grouping workload tiers into resource</a:t>
            </a:r>
            <a:r>
              <a:rPr lang="pl-PL" dirty="0"/>
              <a:t> </a:t>
            </a:r>
            <a:r>
              <a:rPr lang="en-US" dirty="0"/>
              <a:t>groups</a:t>
            </a:r>
            <a:r>
              <a:rPr lang="pl-PL" dirty="0"/>
              <a:t> - </a:t>
            </a:r>
            <a:r>
              <a:rPr lang="en-US" dirty="0"/>
              <a:t>improves</a:t>
            </a:r>
            <a:r>
              <a:rPr lang="pl-PL" dirty="0"/>
              <a:t>s</a:t>
            </a:r>
            <a:r>
              <a:rPr lang="en-US" dirty="0"/>
              <a:t> affinity between the database</a:t>
            </a:r>
            <a:r>
              <a:rPr lang="pl-PL" dirty="0"/>
              <a:t> </a:t>
            </a:r>
            <a:r>
              <a:rPr lang="en-US" dirty="0"/>
              <a:t>and application server</a:t>
            </a:r>
            <a:r>
              <a:rPr lang="pl-PL" dirty="0"/>
              <a:t>.</a:t>
            </a:r>
            <a:endParaRPr lang="en-US" dirty="0"/>
          </a:p>
        </p:txBody>
      </p:sp>
      <p:sp>
        <p:nvSpPr>
          <p:cNvPr id="2" name="Can 1">
            <a:extLst>
              <a:ext uri="{FF2B5EF4-FFF2-40B4-BE49-F238E27FC236}">
                <a16:creationId xmlns:a16="http://schemas.microsoft.com/office/drawing/2014/main" id="{F2C60D1A-BF48-9E3C-008C-45550DFCCD52}"/>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6" name="Picture 5" descr="A screenshot of a computer&#10;&#10;AI-generated content may be incorrect.">
            <a:extLst>
              <a:ext uri="{FF2B5EF4-FFF2-40B4-BE49-F238E27FC236}">
                <a16:creationId xmlns:a16="http://schemas.microsoft.com/office/drawing/2014/main" id="{A9D0CBB0-3C5A-B91F-85DB-F924639C2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057400"/>
            <a:ext cx="6442877" cy="3624119"/>
          </a:xfrm>
          <a:prstGeom prst="rect">
            <a:avLst/>
          </a:prstGeom>
        </p:spPr>
      </p:pic>
    </p:spTree>
    <p:extLst>
      <p:ext uri="{BB962C8B-B14F-4D97-AF65-F5344CB8AC3E}">
        <p14:creationId xmlns:p14="http://schemas.microsoft.com/office/powerpoint/2010/main" val="7303450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34BDC-3810-ADE7-4E4F-963D38033E4D}"/>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28C3D9D9-5B9F-C39D-8A38-6C70790E158C}"/>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3D921A89-C946-FFCE-B097-7752D103694F}"/>
              </a:ext>
            </a:extLst>
          </p:cNvPr>
          <p:cNvSpPr>
            <a:spLocks noGrp="1"/>
          </p:cNvSpPr>
          <p:nvPr>
            <p:ph type="title" idx="4294967295"/>
          </p:nvPr>
        </p:nvSpPr>
        <p:spPr>
          <a:xfrm>
            <a:off x="0" y="201613"/>
            <a:ext cx="8315325" cy="712787"/>
          </a:xfrm>
        </p:spPr>
        <p:txBody>
          <a:bodyPr>
            <a:normAutofit fontScale="90000"/>
          </a:bodyPr>
          <a:lstStyle/>
          <a:p>
            <a:r>
              <a:rPr lang="pl-PL" dirty="0"/>
              <a:t>Resource Groups use cases</a:t>
            </a:r>
            <a:endParaRPr lang="en-US" dirty="0"/>
          </a:p>
        </p:txBody>
      </p:sp>
      <p:sp>
        <p:nvSpPr>
          <p:cNvPr id="4" name="Text Placeholder 3">
            <a:extLst>
              <a:ext uri="{FF2B5EF4-FFF2-40B4-BE49-F238E27FC236}">
                <a16:creationId xmlns:a16="http://schemas.microsoft.com/office/drawing/2014/main" id="{72AD51C3-7198-D805-9E3E-52AEEE41DE51}"/>
              </a:ext>
            </a:extLst>
          </p:cNvPr>
          <p:cNvSpPr>
            <a:spLocks noGrp="1"/>
          </p:cNvSpPr>
          <p:nvPr>
            <p:ph type="body" sz="quarter" idx="4294967295"/>
          </p:nvPr>
        </p:nvSpPr>
        <p:spPr>
          <a:xfrm>
            <a:off x="0" y="1249363"/>
            <a:ext cx="8315325" cy="712787"/>
          </a:xfrm>
        </p:spPr>
        <p:txBody>
          <a:bodyPr>
            <a:normAutofit fontScale="47500" lnSpcReduction="20000"/>
          </a:bodyPr>
          <a:lstStyle/>
          <a:p>
            <a:pPr marL="285750" indent="-285750">
              <a:buFont typeface="Arial" panose="020B0604020202020204" pitchFamily="34" charset="0"/>
              <a:buChar char="•"/>
            </a:pPr>
            <a:r>
              <a:rPr lang="en-US" dirty="0"/>
              <a:t>System-level isolation in multi-server consolidation scenario</a:t>
            </a:r>
            <a:r>
              <a:rPr lang="pl-PL" dirty="0"/>
              <a:t>s - </a:t>
            </a:r>
            <a:r>
              <a:rPr lang="en-US" dirty="0"/>
              <a:t>consolidate multiple smaller servers into a single, more powerful Power11</a:t>
            </a:r>
            <a:r>
              <a:rPr lang="pl-PL" dirty="0"/>
              <a:t> </a:t>
            </a:r>
            <a:r>
              <a:rPr lang="en-US" dirty="0"/>
              <a:t>system while logically separating workloads into distinct group</a:t>
            </a:r>
            <a:r>
              <a:rPr lang="pl-PL" dirty="0"/>
              <a:t>s. </a:t>
            </a:r>
            <a:endParaRPr lang="en-US" dirty="0"/>
          </a:p>
        </p:txBody>
      </p:sp>
      <p:sp>
        <p:nvSpPr>
          <p:cNvPr id="2" name="Can 1">
            <a:extLst>
              <a:ext uri="{FF2B5EF4-FFF2-40B4-BE49-F238E27FC236}">
                <a16:creationId xmlns:a16="http://schemas.microsoft.com/office/drawing/2014/main" id="{1114EC39-8A51-C8EC-643D-ED65338A4460}"/>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5" name="Picture 4" descr="A diagram of a power server&#10;&#10;AI-generated content may be incorrect.">
            <a:extLst>
              <a:ext uri="{FF2B5EF4-FFF2-40B4-BE49-F238E27FC236}">
                <a16:creationId xmlns:a16="http://schemas.microsoft.com/office/drawing/2014/main" id="{B44FBCB8-57BD-AF30-911E-C993C3FBD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945994"/>
            <a:ext cx="7070436" cy="3977120"/>
          </a:xfrm>
          <a:prstGeom prst="rect">
            <a:avLst/>
          </a:prstGeom>
        </p:spPr>
      </p:pic>
    </p:spTree>
    <p:extLst>
      <p:ext uri="{BB962C8B-B14F-4D97-AF65-F5344CB8AC3E}">
        <p14:creationId xmlns:p14="http://schemas.microsoft.com/office/powerpoint/2010/main" val="3572094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8D183-829C-96BB-E6C4-B0211D1A7D77}"/>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F65171F2-0CB0-B7D8-83D2-A588BFCE6768}"/>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3B9E2151-9070-F89C-8773-E9A8B45518BA}"/>
              </a:ext>
            </a:extLst>
          </p:cNvPr>
          <p:cNvSpPr>
            <a:spLocks noGrp="1"/>
          </p:cNvSpPr>
          <p:nvPr>
            <p:ph type="title" idx="4294967295"/>
          </p:nvPr>
        </p:nvSpPr>
        <p:spPr>
          <a:xfrm>
            <a:off x="0" y="201613"/>
            <a:ext cx="8315325" cy="712787"/>
          </a:xfrm>
        </p:spPr>
        <p:txBody>
          <a:bodyPr>
            <a:normAutofit fontScale="90000"/>
          </a:bodyPr>
          <a:lstStyle/>
          <a:p>
            <a:r>
              <a:rPr lang="pl-PL" dirty="0"/>
              <a:t>Resource Groups use cases</a:t>
            </a:r>
            <a:endParaRPr lang="en-US" dirty="0"/>
          </a:p>
        </p:txBody>
      </p:sp>
      <p:sp>
        <p:nvSpPr>
          <p:cNvPr id="4" name="Text Placeholder 3">
            <a:extLst>
              <a:ext uri="{FF2B5EF4-FFF2-40B4-BE49-F238E27FC236}">
                <a16:creationId xmlns:a16="http://schemas.microsoft.com/office/drawing/2014/main" id="{4199A097-3EDC-18B2-A49B-DE34FD1E1149}"/>
              </a:ext>
            </a:extLst>
          </p:cNvPr>
          <p:cNvSpPr>
            <a:spLocks noGrp="1"/>
          </p:cNvSpPr>
          <p:nvPr>
            <p:ph type="body" sz="quarter" idx="4294967295"/>
          </p:nvPr>
        </p:nvSpPr>
        <p:spPr>
          <a:xfrm>
            <a:off x="0" y="1249363"/>
            <a:ext cx="8315325" cy="712787"/>
          </a:xfrm>
        </p:spPr>
        <p:txBody>
          <a:bodyPr>
            <a:normAutofit fontScale="47500" lnSpcReduction="20000"/>
          </a:bodyPr>
          <a:lstStyle/>
          <a:p>
            <a:pPr marL="285750" indent="-285750">
              <a:buFont typeface="Arial" panose="020B0604020202020204" pitchFamily="34" charset="0"/>
              <a:buChar char="•"/>
            </a:pPr>
            <a:r>
              <a:rPr lang="en-US" dirty="0"/>
              <a:t>Improved performance by mapping Shared Processor Pools into Resource</a:t>
            </a:r>
            <a:r>
              <a:rPr lang="pl-PL" dirty="0"/>
              <a:t> </a:t>
            </a:r>
            <a:r>
              <a:rPr lang="en-US" dirty="0"/>
              <a:t>Group</a:t>
            </a:r>
            <a:r>
              <a:rPr lang="pl-PL" dirty="0"/>
              <a:t>s </a:t>
            </a:r>
            <a:r>
              <a:rPr lang="en-US" dirty="0"/>
              <a:t>allows for precise control over resource allocation and</a:t>
            </a:r>
            <a:r>
              <a:rPr lang="pl-PL" dirty="0"/>
              <a:t> </a:t>
            </a:r>
            <a:r>
              <a:rPr lang="en-US" dirty="0"/>
              <a:t>workload isolation, ensuring efficient utilization of compute </a:t>
            </a:r>
            <a:r>
              <a:rPr lang="pl-PL" dirty="0"/>
              <a:t> c</a:t>
            </a:r>
            <a:r>
              <a:rPr lang="en-US" dirty="0" err="1"/>
              <a:t>apacity</a:t>
            </a:r>
            <a:r>
              <a:rPr lang="en-US" dirty="0"/>
              <a:t> while maintaining</a:t>
            </a:r>
            <a:r>
              <a:rPr lang="pl-PL" dirty="0"/>
              <a:t> </a:t>
            </a:r>
            <a:r>
              <a:rPr lang="en-US" dirty="0"/>
              <a:t>performance consistency across diverse workloads</a:t>
            </a:r>
          </a:p>
        </p:txBody>
      </p:sp>
      <p:sp>
        <p:nvSpPr>
          <p:cNvPr id="2" name="Can 1">
            <a:extLst>
              <a:ext uri="{FF2B5EF4-FFF2-40B4-BE49-F238E27FC236}">
                <a16:creationId xmlns:a16="http://schemas.microsoft.com/office/drawing/2014/main" id="{7EF51627-2C0E-0AEA-1144-91A73F7D900A}"/>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6" name="Picture 5" descr="A diagram of a computer program&#10;&#10;AI-generated content may be incorrect.">
            <a:extLst>
              <a:ext uri="{FF2B5EF4-FFF2-40B4-BE49-F238E27FC236}">
                <a16:creationId xmlns:a16="http://schemas.microsoft.com/office/drawing/2014/main" id="{32BD9BC7-D8A4-50B9-6D4A-7CB3ABBE7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787" y="2135910"/>
            <a:ext cx="6874933" cy="3867150"/>
          </a:xfrm>
          <a:prstGeom prst="rect">
            <a:avLst/>
          </a:prstGeom>
        </p:spPr>
      </p:pic>
    </p:spTree>
    <p:extLst>
      <p:ext uri="{BB962C8B-B14F-4D97-AF65-F5344CB8AC3E}">
        <p14:creationId xmlns:p14="http://schemas.microsoft.com/office/powerpoint/2010/main" val="7205583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EDEF4-9A0E-DD4E-7CB5-BFF81B3C617B}"/>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E0E3028D-71E3-1050-F5D5-CBAFCBBA4806}"/>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813B81B4-4EDE-4CD3-9C17-1B798ABF2E3A}"/>
              </a:ext>
            </a:extLst>
          </p:cNvPr>
          <p:cNvSpPr>
            <a:spLocks noGrp="1"/>
          </p:cNvSpPr>
          <p:nvPr>
            <p:ph type="title" idx="4294967295"/>
          </p:nvPr>
        </p:nvSpPr>
        <p:spPr>
          <a:xfrm>
            <a:off x="0" y="201613"/>
            <a:ext cx="8315325" cy="712787"/>
          </a:xfrm>
        </p:spPr>
        <p:txBody>
          <a:bodyPr>
            <a:normAutofit fontScale="90000"/>
          </a:bodyPr>
          <a:lstStyle/>
          <a:p>
            <a:r>
              <a:rPr lang="pl-PL" dirty="0"/>
              <a:t>Power Systems SMP and NUMA</a:t>
            </a:r>
            <a:endParaRPr lang="en-US" dirty="0"/>
          </a:p>
        </p:txBody>
      </p:sp>
      <p:sp>
        <p:nvSpPr>
          <p:cNvPr id="16" name="Text Placeholder 3">
            <a:extLst>
              <a:ext uri="{FF2B5EF4-FFF2-40B4-BE49-F238E27FC236}">
                <a16:creationId xmlns:a16="http://schemas.microsoft.com/office/drawing/2014/main" id="{4CCAA05D-486E-4C8E-C20C-3B2DF6E3BA09}"/>
              </a:ext>
            </a:extLst>
          </p:cNvPr>
          <p:cNvSpPr>
            <a:spLocks noGrp="1"/>
          </p:cNvSpPr>
          <p:nvPr>
            <p:ph type="body" sz="quarter" idx="4294967295"/>
          </p:nvPr>
        </p:nvSpPr>
        <p:spPr>
          <a:xfrm>
            <a:off x="0" y="1249363"/>
            <a:ext cx="8099425" cy="1036637"/>
          </a:xfrm>
        </p:spPr>
        <p:txBody>
          <a:bodyPr>
            <a:normAutofit fontScale="47500" lnSpcReduction="20000"/>
          </a:bodyPr>
          <a:lstStyle/>
          <a:p>
            <a:pPr marL="285750" indent="-285750">
              <a:buFont typeface="Arial" panose="020B0604020202020204" pitchFamily="34" charset="0"/>
              <a:buChar char="•"/>
            </a:pPr>
            <a:r>
              <a:rPr lang="en-US" dirty="0"/>
              <a:t>Symmetric multiprocessing (SMP) architecture allows a system to scale beyond one</a:t>
            </a:r>
            <a:r>
              <a:rPr lang="pl-PL" dirty="0"/>
              <a:t> </a:t>
            </a:r>
            <a:r>
              <a:rPr lang="en-US" dirty="0"/>
              <a:t>processor</a:t>
            </a:r>
            <a:endParaRPr lang="pl-PL" dirty="0"/>
          </a:p>
          <a:p>
            <a:pPr marL="285750" indent="-285750">
              <a:buFont typeface="Arial" panose="020B0604020202020204" pitchFamily="34" charset="0"/>
              <a:buChar char="•"/>
            </a:pPr>
            <a:r>
              <a:rPr lang="en-US" dirty="0"/>
              <a:t>Each processor is connected to the same bus (also known as crossbar switch) to</a:t>
            </a:r>
            <a:r>
              <a:rPr lang="pl-PL" dirty="0"/>
              <a:t> </a:t>
            </a:r>
            <a:r>
              <a:rPr lang="en-US" dirty="0"/>
              <a:t>access the main memory. But this computation scaling is not infinite due to the fact that each</a:t>
            </a:r>
            <a:r>
              <a:rPr lang="pl-PL" dirty="0"/>
              <a:t> </a:t>
            </a:r>
            <a:r>
              <a:rPr lang="en-US" dirty="0"/>
              <a:t>processor needs to share the same memory bus, so access to the main memory is serialized</a:t>
            </a:r>
            <a:endParaRPr lang="pl-PL" dirty="0"/>
          </a:p>
          <a:p>
            <a:pPr marL="285750" indent="-285750">
              <a:buFont typeface="Arial" panose="020B0604020202020204" pitchFamily="34" charset="0"/>
              <a:buChar char="•"/>
            </a:pPr>
            <a:endParaRPr lang="pl-PL" dirty="0"/>
          </a:p>
          <a:p>
            <a:endParaRPr lang="en-US" dirty="0"/>
          </a:p>
        </p:txBody>
      </p:sp>
      <p:sp>
        <p:nvSpPr>
          <p:cNvPr id="2" name="Can 1">
            <a:extLst>
              <a:ext uri="{FF2B5EF4-FFF2-40B4-BE49-F238E27FC236}">
                <a16:creationId xmlns:a16="http://schemas.microsoft.com/office/drawing/2014/main" id="{AD969EAB-C416-F14B-D685-3F3CFD447942}"/>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5" name="Picture 4">
            <a:extLst>
              <a:ext uri="{FF2B5EF4-FFF2-40B4-BE49-F238E27FC236}">
                <a16:creationId xmlns:a16="http://schemas.microsoft.com/office/drawing/2014/main" id="{D1B5CECC-E999-AEC5-D330-F9EF891BEBE8}"/>
              </a:ext>
            </a:extLst>
          </p:cNvPr>
          <p:cNvPicPr>
            <a:picLocks noChangeAspect="1"/>
          </p:cNvPicPr>
          <p:nvPr/>
        </p:nvPicPr>
        <p:blipFill>
          <a:blip r:embed="rId3"/>
          <a:stretch>
            <a:fillRect/>
          </a:stretch>
        </p:blipFill>
        <p:spPr>
          <a:xfrm>
            <a:off x="642357" y="2266257"/>
            <a:ext cx="2671470" cy="2459044"/>
          </a:xfrm>
          <a:prstGeom prst="rect">
            <a:avLst/>
          </a:prstGeom>
        </p:spPr>
      </p:pic>
      <p:pic>
        <p:nvPicPr>
          <p:cNvPr id="7" name="Picture 6">
            <a:extLst>
              <a:ext uri="{FF2B5EF4-FFF2-40B4-BE49-F238E27FC236}">
                <a16:creationId xmlns:a16="http://schemas.microsoft.com/office/drawing/2014/main" id="{4FDC6123-E738-9176-B8BC-E0ED3E987154}"/>
              </a:ext>
            </a:extLst>
          </p:cNvPr>
          <p:cNvPicPr>
            <a:picLocks noChangeAspect="1"/>
          </p:cNvPicPr>
          <p:nvPr/>
        </p:nvPicPr>
        <p:blipFill>
          <a:blip r:embed="rId4"/>
          <a:stretch>
            <a:fillRect/>
          </a:stretch>
        </p:blipFill>
        <p:spPr>
          <a:xfrm>
            <a:off x="3313827" y="2340020"/>
            <a:ext cx="5220573" cy="2311518"/>
          </a:xfrm>
          <a:prstGeom prst="rect">
            <a:avLst/>
          </a:prstGeom>
        </p:spPr>
      </p:pic>
    </p:spTree>
    <p:extLst>
      <p:ext uri="{BB962C8B-B14F-4D97-AF65-F5344CB8AC3E}">
        <p14:creationId xmlns:p14="http://schemas.microsoft.com/office/powerpoint/2010/main" val="123310073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E2FCE-63F7-557A-C377-2B460062835E}"/>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75959549-B0B4-D447-E719-564DA67F731A}"/>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80D978AA-CB97-239E-766A-02F6F83B0D54}"/>
              </a:ext>
            </a:extLst>
          </p:cNvPr>
          <p:cNvSpPr>
            <a:spLocks noGrp="1"/>
          </p:cNvSpPr>
          <p:nvPr>
            <p:ph type="title" idx="4294967295"/>
          </p:nvPr>
        </p:nvSpPr>
        <p:spPr>
          <a:xfrm>
            <a:off x="0" y="201613"/>
            <a:ext cx="8315325" cy="712787"/>
          </a:xfrm>
        </p:spPr>
        <p:txBody>
          <a:bodyPr>
            <a:normAutofit fontScale="90000"/>
          </a:bodyPr>
          <a:lstStyle/>
          <a:p>
            <a:r>
              <a:rPr lang="pl-PL" dirty="0"/>
              <a:t>Resource Groups properties</a:t>
            </a:r>
            <a:endParaRPr lang="en-US" dirty="0"/>
          </a:p>
        </p:txBody>
      </p:sp>
      <p:sp>
        <p:nvSpPr>
          <p:cNvPr id="4" name="Text Placeholder 3">
            <a:extLst>
              <a:ext uri="{FF2B5EF4-FFF2-40B4-BE49-F238E27FC236}">
                <a16:creationId xmlns:a16="http://schemas.microsoft.com/office/drawing/2014/main" id="{2A4B443D-218A-8CBE-A422-98A619DE4EE5}"/>
              </a:ext>
            </a:extLst>
          </p:cNvPr>
          <p:cNvSpPr>
            <a:spLocks noGrp="1"/>
          </p:cNvSpPr>
          <p:nvPr>
            <p:ph type="body" sz="quarter" idx="4294967295"/>
          </p:nvPr>
        </p:nvSpPr>
        <p:spPr>
          <a:xfrm>
            <a:off x="0" y="1249363"/>
            <a:ext cx="8315325" cy="4618037"/>
          </a:xfrm>
        </p:spPr>
        <p:txBody>
          <a:bodyPr>
            <a:normAutofit fontScale="25000" lnSpcReduction="20000"/>
          </a:bodyPr>
          <a:lstStyle/>
          <a:p>
            <a:pPr marL="285750" indent="-285750">
              <a:buFont typeface="Arial" panose="020B0604020202020204" pitchFamily="34" charset="0"/>
              <a:buChar char="•"/>
            </a:pPr>
            <a:r>
              <a:rPr lang="pl-PL" sz="8000" dirty="0"/>
              <a:t>RG can contain </a:t>
            </a:r>
            <a:r>
              <a:rPr lang="en-US" sz="8000" dirty="0"/>
              <a:t>dedicated processor partitions and/or shared processor partitions.</a:t>
            </a:r>
            <a:endParaRPr lang="pl-PL" sz="8000" dirty="0"/>
          </a:p>
          <a:p>
            <a:pPr marL="285750" indent="-285750">
              <a:buFont typeface="Arial" panose="020B0604020202020204" pitchFamily="34" charset="0"/>
              <a:buChar char="•"/>
            </a:pPr>
            <a:r>
              <a:rPr lang="pl-PL" sz="8000" dirty="0"/>
              <a:t>P</a:t>
            </a:r>
            <a:r>
              <a:rPr lang="en-US" sz="8000" dirty="0" err="1"/>
              <a:t>riorities</a:t>
            </a:r>
            <a:r>
              <a:rPr lang="pl-PL" sz="8000" dirty="0"/>
              <a:t> -</a:t>
            </a:r>
            <a:r>
              <a:rPr lang="en-US" sz="8000" dirty="0"/>
              <a:t> higher priority resource group the higher the priority that the cores would be optimally allocated</a:t>
            </a:r>
            <a:r>
              <a:rPr lang="pl-PL" sz="8000" dirty="0"/>
              <a:t>.</a:t>
            </a:r>
          </a:p>
          <a:p>
            <a:pPr marL="285750" indent="-285750">
              <a:buFont typeface="Arial" panose="020B0604020202020204" pitchFamily="34" charset="0"/>
              <a:buChar char="•"/>
            </a:pPr>
            <a:r>
              <a:rPr lang="en-US" sz="8000" dirty="0"/>
              <a:t>The default resource group will contain resources not assigned to user defined groups.</a:t>
            </a:r>
            <a:endParaRPr lang="pl-PL" sz="8000" dirty="0"/>
          </a:p>
          <a:p>
            <a:pPr marL="285750" indent="-285750">
              <a:buFont typeface="Arial" panose="020B0604020202020204" pitchFamily="34" charset="0"/>
              <a:buChar char="•"/>
            </a:pPr>
            <a:r>
              <a:rPr lang="en-US" sz="8000" dirty="0"/>
              <a:t>Powered off partitions can be moved from one resource group to another.</a:t>
            </a:r>
            <a:endParaRPr lang="pl-PL" sz="8000" dirty="0"/>
          </a:p>
          <a:p>
            <a:pPr marL="285750" indent="-285750">
              <a:buFont typeface="Arial" panose="020B0604020202020204" pitchFamily="34" charset="0"/>
              <a:buChar char="•"/>
            </a:pPr>
            <a:r>
              <a:rPr lang="en-US" sz="8000" dirty="0"/>
              <a:t>The cores assigned to each resource group can be modified dynamically.</a:t>
            </a:r>
            <a:r>
              <a:rPr lang="pl-PL" sz="8000" dirty="0"/>
              <a:t> </a:t>
            </a:r>
          </a:p>
          <a:p>
            <a:pPr marL="285750" indent="-285750">
              <a:buFont typeface="Arial" panose="020B0604020202020204" pitchFamily="34" charset="0"/>
              <a:buChar char="•"/>
            </a:pPr>
            <a:r>
              <a:rPr lang="en-US" sz="8000" dirty="0"/>
              <a:t>Each resource group will have its own set of shared processor pools.</a:t>
            </a:r>
            <a:r>
              <a:rPr lang="pl-PL" sz="8000" dirty="0"/>
              <a:t> </a:t>
            </a:r>
          </a:p>
          <a:p>
            <a:pPr marL="285750" indent="-285750">
              <a:buFont typeface="Arial" panose="020B0604020202020204" pitchFamily="34" charset="0"/>
              <a:buChar char="•"/>
            </a:pPr>
            <a:r>
              <a:rPr lang="en-US" sz="8000" dirty="0"/>
              <a:t>Utilization metrics on the management console will be available for resource groups, shared</a:t>
            </a:r>
            <a:r>
              <a:rPr lang="pl-PL" sz="8000" dirty="0"/>
              <a:t> </a:t>
            </a:r>
            <a:r>
              <a:rPr lang="en-US" sz="8000" dirty="0"/>
              <a:t>processor pools and the system.</a:t>
            </a:r>
            <a:r>
              <a:rPr lang="pl-PL" sz="8000" dirty="0"/>
              <a:t> </a:t>
            </a:r>
          </a:p>
          <a:p>
            <a:pPr marL="285750" indent="-285750">
              <a:buFont typeface="Arial" panose="020B0604020202020204" pitchFamily="34" charset="0"/>
              <a:buChar char="•"/>
            </a:pPr>
            <a:r>
              <a:rPr lang="en-US" sz="8000" dirty="0"/>
              <a:t>DPO can be run at either a system wide or resource group scope.</a:t>
            </a:r>
            <a:r>
              <a:rPr lang="pl-PL" sz="8000" dirty="0"/>
              <a:t> </a:t>
            </a:r>
          </a:p>
          <a:p>
            <a:pPr marL="285750" indent="-285750">
              <a:buFont typeface="Arial" panose="020B0604020202020204" pitchFamily="34" charset="0"/>
              <a:buChar char="•"/>
            </a:pPr>
            <a:r>
              <a:rPr lang="en-US" sz="8000" dirty="0"/>
              <a:t>When using LPM the resource group on the target system can be selected.</a:t>
            </a:r>
            <a:r>
              <a:rPr lang="pl-PL" sz="8000" dirty="0"/>
              <a:t> </a:t>
            </a:r>
          </a:p>
          <a:p>
            <a:pPr marL="285750" indent="-285750">
              <a:buFont typeface="Arial" panose="020B0604020202020204" pitchFamily="34" charset="0"/>
              <a:buChar char="•"/>
            </a:pPr>
            <a:r>
              <a:rPr lang="en-US" sz="8000" dirty="0"/>
              <a:t>Resource group configuration will specify the number of general-purpose cores</a:t>
            </a:r>
            <a:r>
              <a:rPr lang="pl-PL" sz="8000" dirty="0"/>
              <a:t> </a:t>
            </a:r>
            <a:r>
              <a:rPr lang="en-US" sz="8000" dirty="0"/>
              <a:t>(AIX/</a:t>
            </a:r>
            <a:r>
              <a:rPr lang="en-US" sz="8000" dirty="0" err="1"/>
              <a:t>IBMi</a:t>
            </a:r>
            <a:r>
              <a:rPr lang="en-US" sz="8000" dirty="0"/>
              <a:t>/Linux/VIOS) and IFL cores (Linux/VIOS).</a:t>
            </a:r>
            <a:r>
              <a:rPr lang="pl-PL" sz="8000" dirty="0"/>
              <a:t> </a:t>
            </a:r>
          </a:p>
          <a:p>
            <a:pPr marL="285750" indent="-285750">
              <a:buFont typeface="Arial" panose="020B0604020202020204" pitchFamily="34" charset="0"/>
              <a:buChar char="•"/>
            </a:pPr>
            <a:r>
              <a:rPr lang="en-US" sz="8000" dirty="0"/>
              <a:t>Resource Groups and PEP 2.0 are fully compatible.</a:t>
            </a:r>
            <a:endParaRPr lang="pl-PL" sz="8000" dirty="0"/>
          </a:p>
          <a:p>
            <a:pPr marL="285750" indent="-285750">
              <a:buFont typeface="Arial" panose="020B0604020202020204" pitchFamily="34" charset="0"/>
              <a:buChar char="•"/>
            </a:pPr>
            <a:endParaRPr lang="en-US" dirty="0"/>
          </a:p>
        </p:txBody>
      </p:sp>
      <p:sp>
        <p:nvSpPr>
          <p:cNvPr id="2" name="Can 1">
            <a:extLst>
              <a:ext uri="{FF2B5EF4-FFF2-40B4-BE49-F238E27FC236}">
                <a16:creationId xmlns:a16="http://schemas.microsoft.com/office/drawing/2014/main" id="{F49BC0D8-0B4B-1608-8670-F3F5E9D836D7}"/>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4310361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5CF8A-ADA5-9202-1D58-67E86F018D9E}"/>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34828095-68F0-D490-5941-EEA25336A0A8}"/>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FA0D71D5-DCF7-64D9-A516-3E4906E1C9CE}"/>
              </a:ext>
            </a:extLst>
          </p:cNvPr>
          <p:cNvSpPr>
            <a:spLocks noGrp="1"/>
          </p:cNvSpPr>
          <p:nvPr>
            <p:ph type="title" idx="4294967295"/>
          </p:nvPr>
        </p:nvSpPr>
        <p:spPr>
          <a:xfrm>
            <a:off x="0" y="136525"/>
            <a:ext cx="8315325" cy="712787"/>
          </a:xfrm>
        </p:spPr>
        <p:txBody>
          <a:bodyPr>
            <a:normAutofit fontScale="90000"/>
          </a:bodyPr>
          <a:lstStyle/>
          <a:p>
            <a:r>
              <a:rPr lang="pl-PL" dirty="0"/>
              <a:t>Resource Groups Advisor</a:t>
            </a:r>
            <a:endParaRPr lang="en-US" dirty="0"/>
          </a:p>
        </p:txBody>
      </p:sp>
      <p:sp>
        <p:nvSpPr>
          <p:cNvPr id="4" name="Text Placeholder 3">
            <a:extLst>
              <a:ext uri="{FF2B5EF4-FFF2-40B4-BE49-F238E27FC236}">
                <a16:creationId xmlns:a16="http://schemas.microsoft.com/office/drawing/2014/main" id="{A404F0B4-46A0-64F2-4204-0AF30F65053F}"/>
              </a:ext>
            </a:extLst>
          </p:cNvPr>
          <p:cNvSpPr>
            <a:spLocks noGrp="1"/>
          </p:cNvSpPr>
          <p:nvPr>
            <p:ph type="body" sz="quarter" idx="4294967295"/>
          </p:nvPr>
        </p:nvSpPr>
        <p:spPr>
          <a:xfrm>
            <a:off x="0" y="1249363"/>
            <a:ext cx="8315325" cy="1265237"/>
          </a:xfrm>
        </p:spPr>
        <p:txBody>
          <a:bodyPr>
            <a:normAutofit fontScale="62500" lnSpcReduction="20000"/>
          </a:bodyPr>
          <a:lstStyle/>
          <a:p>
            <a:pPr marL="285750" indent="-285750">
              <a:buFont typeface="Arial" panose="020B0604020202020204" pitchFamily="34" charset="0"/>
              <a:buChar char="•"/>
            </a:pPr>
            <a:r>
              <a:rPr lang="en-US" dirty="0"/>
              <a:t>It is a web</a:t>
            </a:r>
            <a:r>
              <a:rPr lang="pl-PL" dirty="0"/>
              <a:t>-</a:t>
            </a:r>
            <a:r>
              <a:rPr lang="en-US" dirty="0"/>
              <a:t>based tool</a:t>
            </a:r>
            <a:r>
              <a:rPr lang="pl-PL" dirty="0"/>
              <a:t>, </a:t>
            </a:r>
            <a:r>
              <a:rPr lang="en-US" dirty="0"/>
              <a:t>hosted in the IBM clou</a:t>
            </a:r>
            <a:r>
              <a:rPr lang="pl-PL" dirty="0"/>
              <a:t>d.</a:t>
            </a:r>
          </a:p>
          <a:p>
            <a:pPr marL="285750" indent="-285750">
              <a:buFont typeface="Arial" panose="020B0604020202020204" pitchFamily="34" charset="0"/>
              <a:buChar char="•"/>
            </a:pPr>
            <a:r>
              <a:rPr lang="en-US" dirty="0"/>
              <a:t>It helps model and validate configurations to ensure efficient resource</a:t>
            </a:r>
            <a:r>
              <a:rPr lang="pl-PL" dirty="0"/>
              <a:t> </a:t>
            </a:r>
            <a:r>
              <a:rPr lang="en-US" dirty="0"/>
              <a:t>allocation and system performance</a:t>
            </a:r>
            <a:r>
              <a:rPr lang="pl-PL" dirty="0"/>
              <a:t>. </a:t>
            </a:r>
          </a:p>
          <a:p>
            <a:pPr marL="285750" indent="-285750">
              <a:buFont typeface="Arial" panose="020B0604020202020204" pitchFamily="34" charset="0"/>
              <a:buChar char="•"/>
            </a:pPr>
            <a:r>
              <a:rPr lang="pl-PL" dirty="0">
                <a:hlinkClick r:id="rId3"/>
              </a:rPr>
              <a:t>https://www.ibm.com/it-infrastructure/resources/resource-groups-advisor</a:t>
            </a:r>
            <a:endParaRPr lang="pl-PL" dirty="0"/>
          </a:p>
          <a:p>
            <a:pPr marL="285750" indent="-285750">
              <a:buFont typeface="Arial" panose="020B0604020202020204" pitchFamily="34" charset="0"/>
              <a:buChar char="•"/>
            </a:pPr>
            <a:endParaRPr lang="en-US" dirty="0"/>
          </a:p>
        </p:txBody>
      </p:sp>
      <p:sp>
        <p:nvSpPr>
          <p:cNvPr id="2" name="Can 1">
            <a:extLst>
              <a:ext uri="{FF2B5EF4-FFF2-40B4-BE49-F238E27FC236}">
                <a16:creationId xmlns:a16="http://schemas.microsoft.com/office/drawing/2014/main" id="{540FDEF9-07D0-C4F4-D6BB-3ED2A1D20CDD}"/>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5" name="Picture 4">
            <a:extLst>
              <a:ext uri="{FF2B5EF4-FFF2-40B4-BE49-F238E27FC236}">
                <a16:creationId xmlns:a16="http://schemas.microsoft.com/office/drawing/2014/main" id="{9543D37E-69A0-15E4-4DC9-803FD58D733E}"/>
              </a:ext>
            </a:extLst>
          </p:cNvPr>
          <p:cNvPicPr>
            <a:picLocks noChangeAspect="1"/>
          </p:cNvPicPr>
          <p:nvPr/>
        </p:nvPicPr>
        <p:blipFill>
          <a:blip r:embed="rId4"/>
          <a:stretch>
            <a:fillRect/>
          </a:stretch>
        </p:blipFill>
        <p:spPr>
          <a:xfrm>
            <a:off x="414338" y="2439640"/>
            <a:ext cx="3800474" cy="1318623"/>
          </a:xfrm>
          <a:prstGeom prst="rect">
            <a:avLst/>
          </a:prstGeom>
        </p:spPr>
      </p:pic>
      <p:pic>
        <p:nvPicPr>
          <p:cNvPr id="8" name="Picture 7">
            <a:extLst>
              <a:ext uri="{FF2B5EF4-FFF2-40B4-BE49-F238E27FC236}">
                <a16:creationId xmlns:a16="http://schemas.microsoft.com/office/drawing/2014/main" id="{A9857F39-7CC9-F3B9-882A-3E0D46968FDC}"/>
              </a:ext>
            </a:extLst>
          </p:cNvPr>
          <p:cNvPicPr>
            <a:picLocks noChangeAspect="1"/>
          </p:cNvPicPr>
          <p:nvPr/>
        </p:nvPicPr>
        <p:blipFill>
          <a:blip r:embed="rId5"/>
          <a:stretch>
            <a:fillRect/>
          </a:stretch>
        </p:blipFill>
        <p:spPr>
          <a:xfrm>
            <a:off x="414338" y="4380523"/>
            <a:ext cx="6572715" cy="1081691"/>
          </a:xfrm>
          <a:prstGeom prst="rect">
            <a:avLst/>
          </a:prstGeom>
        </p:spPr>
      </p:pic>
      <p:pic>
        <p:nvPicPr>
          <p:cNvPr id="10" name="Picture 9">
            <a:extLst>
              <a:ext uri="{FF2B5EF4-FFF2-40B4-BE49-F238E27FC236}">
                <a16:creationId xmlns:a16="http://schemas.microsoft.com/office/drawing/2014/main" id="{E07E269A-8F48-60EF-B3B4-90B06A8BDCE1}"/>
              </a:ext>
            </a:extLst>
          </p:cNvPr>
          <p:cNvPicPr>
            <a:picLocks noChangeAspect="1"/>
          </p:cNvPicPr>
          <p:nvPr/>
        </p:nvPicPr>
        <p:blipFill>
          <a:blip r:embed="rId6"/>
          <a:stretch>
            <a:fillRect/>
          </a:stretch>
        </p:blipFill>
        <p:spPr>
          <a:xfrm>
            <a:off x="4512470" y="3300786"/>
            <a:ext cx="4184865" cy="730288"/>
          </a:xfrm>
          <a:prstGeom prst="rect">
            <a:avLst/>
          </a:prstGeom>
        </p:spPr>
      </p:pic>
    </p:spTree>
    <p:extLst>
      <p:ext uri="{BB962C8B-B14F-4D97-AF65-F5344CB8AC3E}">
        <p14:creationId xmlns:p14="http://schemas.microsoft.com/office/powerpoint/2010/main" val="101704739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303E3-E63C-74E5-E5EC-9338D2AC8052}"/>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FBCB01C6-20CA-F417-0358-14AA7278B5F2}"/>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B1D1D210-C4C7-BC0E-4612-E52C77FBC306}"/>
              </a:ext>
            </a:extLst>
          </p:cNvPr>
          <p:cNvSpPr>
            <a:spLocks noGrp="1"/>
          </p:cNvSpPr>
          <p:nvPr>
            <p:ph type="title" idx="4294967295"/>
          </p:nvPr>
        </p:nvSpPr>
        <p:spPr>
          <a:xfrm>
            <a:off x="-76200" y="387494"/>
            <a:ext cx="8315325" cy="712787"/>
          </a:xfrm>
        </p:spPr>
        <p:txBody>
          <a:bodyPr>
            <a:normAutofit fontScale="90000"/>
          </a:bodyPr>
          <a:lstStyle/>
          <a:p>
            <a:r>
              <a:rPr lang="pl-PL" dirty="0"/>
              <a:t>Resource Groups performance statistics</a:t>
            </a:r>
            <a:endParaRPr lang="en-US" dirty="0"/>
          </a:p>
        </p:txBody>
      </p:sp>
      <p:sp>
        <p:nvSpPr>
          <p:cNvPr id="4" name="Text Placeholder 3">
            <a:extLst>
              <a:ext uri="{FF2B5EF4-FFF2-40B4-BE49-F238E27FC236}">
                <a16:creationId xmlns:a16="http://schemas.microsoft.com/office/drawing/2014/main" id="{7589AC72-144C-2BB7-F296-C81020C486E0}"/>
              </a:ext>
            </a:extLst>
          </p:cNvPr>
          <p:cNvSpPr>
            <a:spLocks noGrp="1"/>
          </p:cNvSpPr>
          <p:nvPr>
            <p:ph type="body" sz="quarter" idx="4294967295"/>
          </p:nvPr>
        </p:nvSpPr>
        <p:spPr>
          <a:xfrm>
            <a:off x="54429" y="1447800"/>
            <a:ext cx="8315325" cy="3627437"/>
          </a:xfrm>
        </p:spPr>
        <p:txBody>
          <a:bodyPr>
            <a:normAutofit/>
          </a:bodyPr>
          <a:lstStyle/>
          <a:p>
            <a:pPr marL="285750" indent="-285750">
              <a:buFont typeface="Arial" panose="020B0604020202020204" pitchFamily="34" charset="0"/>
              <a:buChar char="•"/>
            </a:pPr>
            <a:r>
              <a:rPr lang="pl-PL" sz="2000" dirty="0"/>
              <a:t>Currently RG statistics are not collected by IBM i Collection Services</a:t>
            </a:r>
          </a:p>
          <a:p>
            <a:pPr marL="285750" indent="-285750"/>
            <a:r>
              <a:rPr lang="en-US" sz="2000" dirty="0"/>
              <a:t>IBM i 7.5 (TR8) and IBM i 7.6 (TR2) </a:t>
            </a:r>
            <a:r>
              <a:rPr lang="pl-PL" sz="2000" dirty="0"/>
              <a:t>will provide initail information </a:t>
            </a:r>
          </a:p>
          <a:p>
            <a:pPr marL="285750" indent="-285750">
              <a:buFont typeface="Arial" panose="020B0604020202020204" pitchFamily="34" charset="0"/>
              <a:buChar char="•"/>
            </a:pPr>
            <a:r>
              <a:rPr lang="en-US" sz="2000" dirty="0"/>
              <a:t>GA in 4Q2026, the IBM i Collection Services files QAPMSYSPRC, QAPMLPARH, and QAPMCONF, and possibly QAPMSYSTEM will include Resource Group ID information when running a system that supports Resource Groups and has the prerequisite firmware and IBM i updates applied</a:t>
            </a:r>
            <a:endParaRPr lang="pl-PL" sz="2000" dirty="0"/>
          </a:p>
          <a:p>
            <a:pPr marL="285750" indent="-285750">
              <a:buFont typeface="Arial" panose="020B0604020202020204" pitchFamily="34" charset="0"/>
              <a:buChar char="•"/>
            </a:pPr>
            <a:r>
              <a:rPr lang="pl-PL" sz="2000" dirty="0"/>
              <a:t>In HMC performance collection was recognized a bug, it will be addressed in a future HMC release 3Q26.</a:t>
            </a:r>
            <a:endParaRPr lang="en-US" sz="2000" dirty="0"/>
          </a:p>
        </p:txBody>
      </p:sp>
      <p:sp>
        <p:nvSpPr>
          <p:cNvPr id="2" name="Can 1">
            <a:extLst>
              <a:ext uri="{FF2B5EF4-FFF2-40B4-BE49-F238E27FC236}">
                <a16:creationId xmlns:a16="http://schemas.microsoft.com/office/drawing/2014/main" id="{FD6C684D-CD07-B8D4-A15C-611D7CCD71D0}"/>
              </a:ext>
            </a:extLst>
          </p:cNvPr>
          <p:cNvSpPr/>
          <p:nvPr/>
        </p:nvSpPr>
        <p:spPr bwMode="auto">
          <a:xfrm>
            <a:off x="2916691" y="343988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214608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3092C-6AC0-0EF1-5EB1-C2B3BE5C3364}"/>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AF7D363B-EDFF-DF88-AA1B-261909AD2180}"/>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1852ED3D-81BE-F00D-6A1F-CB91E5965F11}"/>
              </a:ext>
            </a:extLst>
          </p:cNvPr>
          <p:cNvSpPr>
            <a:spLocks noGrp="1"/>
          </p:cNvSpPr>
          <p:nvPr>
            <p:ph type="title" idx="4294967295"/>
          </p:nvPr>
        </p:nvSpPr>
        <p:spPr>
          <a:xfrm>
            <a:off x="-76200" y="387494"/>
            <a:ext cx="8315325" cy="712787"/>
          </a:xfrm>
        </p:spPr>
        <p:txBody>
          <a:bodyPr>
            <a:normAutofit fontScale="90000"/>
          </a:bodyPr>
          <a:lstStyle/>
          <a:p>
            <a:r>
              <a:rPr lang="pl-PL" dirty="0"/>
              <a:t>Resource Groups</a:t>
            </a:r>
            <a:endParaRPr lang="en-US" dirty="0"/>
          </a:p>
        </p:txBody>
      </p:sp>
      <p:sp>
        <p:nvSpPr>
          <p:cNvPr id="2" name="Can 1">
            <a:extLst>
              <a:ext uri="{FF2B5EF4-FFF2-40B4-BE49-F238E27FC236}">
                <a16:creationId xmlns:a16="http://schemas.microsoft.com/office/drawing/2014/main" id="{DB8F2171-1236-76DE-BA53-A454B6775A6F}"/>
              </a:ext>
            </a:extLst>
          </p:cNvPr>
          <p:cNvSpPr/>
          <p:nvPr/>
        </p:nvSpPr>
        <p:spPr bwMode="auto">
          <a:xfrm>
            <a:off x="2916691" y="343988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1026" name="Picture 2">
            <a:extLst>
              <a:ext uri="{FF2B5EF4-FFF2-40B4-BE49-F238E27FC236}">
                <a16:creationId xmlns:a16="http://schemas.microsoft.com/office/drawing/2014/main" id="{CE5118F7-D8F9-2C67-1218-E68E58451E7C}"/>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533400" y="1447800"/>
            <a:ext cx="8444496" cy="3986213"/>
          </a:xfrm>
          <a:prstGeom prst="rect">
            <a:avLst/>
          </a:prstGeom>
          <a:noFill/>
          <a:effectLst>
            <a:glow rad="127000">
              <a:schemeClr val="accent1"/>
            </a:glow>
          </a:effectLst>
        </p:spPr>
      </p:pic>
      <p:sp>
        <p:nvSpPr>
          <p:cNvPr id="4" name="Rectangle 3">
            <a:extLst>
              <a:ext uri="{FF2B5EF4-FFF2-40B4-BE49-F238E27FC236}">
                <a16:creationId xmlns:a16="http://schemas.microsoft.com/office/drawing/2014/main" id="{7559F904-AB07-2778-EB22-550626B5F575}"/>
              </a:ext>
            </a:extLst>
          </p:cNvPr>
          <p:cNvSpPr/>
          <p:nvPr/>
        </p:nvSpPr>
        <p:spPr>
          <a:xfrm rot="881758">
            <a:off x="2163113" y="2882008"/>
            <a:ext cx="4817775" cy="923330"/>
          </a:xfrm>
          <a:prstGeom prst="rect">
            <a:avLst/>
          </a:prstGeom>
          <a:noFill/>
        </p:spPr>
        <p:txBody>
          <a:bodyPr wrap="square" lIns="91440" tIns="45720" rIns="91440" bIns="45720">
            <a:spAutoFit/>
          </a:bodyPr>
          <a:lstStyle/>
          <a:p>
            <a:pPr algn="ctr"/>
            <a:r>
              <a:rPr lang="pl-PL" sz="5400" b="1" cap="none" spc="0" dirty="0">
                <a:ln w="6600">
                  <a:solidFill>
                    <a:schemeClr val="accent2"/>
                  </a:solidFill>
                  <a:prstDash val="solid"/>
                </a:ln>
                <a:solidFill>
                  <a:srgbClr val="FFFFFF"/>
                </a:solidFill>
                <a:effectLst>
                  <a:outerShdw dist="38100" dir="2700000" algn="tl" rotWithShape="0">
                    <a:schemeClr val="accent2"/>
                  </a:outerShdw>
                </a:effectLst>
              </a:rPr>
              <a:t>Cliffhanger</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4316839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8CB83-C0C1-BFD4-B336-3DE5AE5B0DE7}"/>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262AC24B-FCF0-26DD-8A5D-201EBF4DFB48}"/>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96FCD75F-7B4D-749F-4AD2-95B69C60F3A2}"/>
              </a:ext>
            </a:extLst>
          </p:cNvPr>
          <p:cNvSpPr>
            <a:spLocks noGrp="1"/>
          </p:cNvSpPr>
          <p:nvPr>
            <p:ph type="title" idx="4294967295"/>
          </p:nvPr>
        </p:nvSpPr>
        <p:spPr>
          <a:xfrm>
            <a:off x="-76200" y="387494"/>
            <a:ext cx="8315325" cy="712787"/>
          </a:xfrm>
        </p:spPr>
        <p:txBody>
          <a:bodyPr>
            <a:normAutofit fontScale="90000"/>
          </a:bodyPr>
          <a:lstStyle/>
          <a:p>
            <a:r>
              <a:rPr lang="pl-PL" dirty="0"/>
              <a:t>Resource Groups issue</a:t>
            </a:r>
            <a:endParaRPr lang="en-US" dirty="0"/>
          </a:p>
        </p:txBody>
      </p:sp>
      <p:sp>
        <p:nvSpPr>
          <p:cNvPr id="2" name="Can 1">
            <a:extLst>
              <a:ext uri="{FF2B5EF4-FFF2-40B4-BE49-F238E27FC236}">
                <a16:creationId xmlns:a16="http://schemas.microsoft.com/office/drawing/2014/main" id="{BE6E1388-88F1-789C-AC68-45B5964A8197}"/>
              </a:ext>
            </a:extLst>
          </p:cNvPr>
          <p:cNvSpPr/>
          <p:nvPr/>
        </p:nvSpPr>
        <p:spPr bwMode="auto">
          <a:xfrm>
            <a:off x="2916691" y="343988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1026" name="Picture 2">
            <a:extLst>
              <a:ext uri="{FF2B5EF4-FFF2-40B4-BE49-F238E27FC236}">
                <a16:creationId xmlns:a16="http://schemas.microsoft.com/office/drawing/2014/main" id="{A1D1D32F-A699-8DE8-64E0-E9D4893FA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25007"/>
            <a:ext cx="8444496" cy="3986213"/>
          </a:xfrm>
          <a:prstGeom prst="rect">
            <a:avLst/>
          </a:prstGeom>
          <a:noFill/>
          <a:effectLst>
            <a:glow rad="127000">
              <a:schemeClr val="accent1"/>
            </a:glow>
          </a:effectLst>
        </p:spPr>
      </p:pic>
    </p:spTree>
    <p:extLst>
      <p:ext uri="{BB962C8B-B14F-4D97-AF65-F5344CB8AC3E}">
        <p14:creationId xmlns:p14="http://schemas.microsoft.com/office/powerpoint/2010/main" val="237578930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AB4F9-90BE-2AE0-E72E-76D8D8603B09}"/>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67DF1A09-0615-59F2-209A-D0816AAC06A6}"/>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212E225E-31EA-8189-ED65-0E72A9D5DC98}"/>
              </a:ext>
            </a:extLst>
          </p:cNvPr>
          <p:cNvSpPr>
            <a:spLocks noGrp="1"/>
          </p:cNvSpPr>
          <p:nvPr>
            <p:ph type="title" idx="4294967295"/>
          </p:nvPr>
        </p:nvSpPr>
        <p:spPr>
          <a:xfrm>
            <a:off x="-76200" y="387494"/>
            <a:ext cx="8315325" cy="712787"/>
          </a:xfrm>
        </p:spPr>
        <p:txBody>
          <a:bodyPr>
            <a:normAutofit fontScale="90000"/>
          </a:bodyPr>
          <a:lstStyle/>
          <a:p>
            <a:r>
              <a:rPr lang="pl-PL" dirty="0"/>
              <a:t>Resource Groups issue</a:t>
            </a:r>
            <a:endParaRPr lang="en-US" dirty="0"/>
          </a:p>
        </p:txBody>
      </p:sp>
      <p:sp>
        <p:nvSpPr>
          <p:cNvPr id="2" name="Can 1">
            <a:extLst>
              <a:ext uri="{FF2B5EF4-FFF2-40B4-BE49-F238E27FC236}">
                <a16:creationId xmlns:a16="http://schemas.microsoft.com/office/drawing/2014/main" id="{97184CAD-6745-87D6-18EB-9F6C2EB69401}"/>
              </a:ext>
            </a:extLst>
          </p:cNvPr>
          <p:cNvSpPr/>
          <p:nvPr/>
        </p:nvSpPr>
        <p:spPr bwMode="auto">
          <a:xfrm>
            <a:off x="2916691" y="343988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3" name="Text Placeholder 3">
            <a:extLst>
              <a:ext uri="{FF2B5EF4-FFF2-40B4-BE49-F238E27FC236}">
                <a16:creationId xmlns:a16="http://schemas.microsoft.com/office/drawing/2014/main" id="{ACAFBA97-5956-72EB-9E9D-616F8328AD82}"/>
              </a:ext>
            </a:extLst>
          </p:cNvPr>
          <p:cNvSpPr txBox="1">
            <a:spLocks/>
          </p:cNvSpPr>
          <p:nvPr/>
        </p:nvSpPr>
        <p:spPr>
          <a:xfrm>
            <a:off x="0" y="1249363"/>
            <a:ext cx="8315325" cy="46180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r>
              <a:rPr lang="pl-PL" sz="2000" dirty="0"/>
              <a:t>IBM support confirmed I/O Performance Degradation</a:t>
            </a:r>
          </a:p>
          <a:p>
            <a:pPr marL="285750" indent="-285750"/>
            <a:r>
              <a:rPr lang="en-US" sz="2000" dirty="0"/>
              <a:t>Significant degradation of I/O performance for shared processor partitions within the impacted resource groups.</a:t>
            </a:r>
          </a:p>
          <a:p>
            <a:pPr marL="285750" indent="-285750"/>
            <a:r>
              <a:rPr lang="en-US" sz="2000" dirty="0"/>
              <a:t>Performance issues persist until corrective action is taken.</a:t>
            </a:r>
          </a:p>
          <a:p>
            <a:pPr marL="285750" indent="-285750"/>
            <a:r>
              <a:rPr lang="en-US" sz="2000" dirty="0"/>
              <a:t>The issue is isolated to shared processor partitions in the default and user defined resource group and does not affect dedicated processor partitions.</a:t>
            </a:r>
            <a:endParaRPr lang="pl-PL" sz="2000" dirty="0"/>
          </a:p>
          <a:p>
            <a:pPr marL="285750" indent="-285750"/>
            <a:r>
              <a:rPr lang="en-US" sz="2000" dirty="0"/>
              <a:t>The issue occurs during dynamic processor reassignment between </a:t>
            </a:r>
            <a:r>
              <a:rPr lang="pl-PL" sz="2000" dirty="0"/>
              <a:t>R</a:t>
            </a:r>
            <a:r>
              <a:rPr lang="en-US" sz="2000" dirty="0" err="1"/>
              <a:t>esource</a:t>
            </a:r>
            <a:r>
              <a:rPr lang="en-US" sz="2000" dirty="0"/>
              <a:t> </a:t>
            </a:r>
            <a:r>
              <a:rPr lang="pl-PL" sz="2000" dirty="0"/>
              <a:t>G</a:t>
            </a:r>
            <a:r>
              <a:rPr lang="en-US" sz="2000" dirty="0" err="1"/>
              <a:t>roups</a:t>
            </a:r>
            <a:endParaRPr lang="pl-PL" sz="2000" dirty="0"/>
          </a:p>
          <a:p>
            <a:pPr marL="285750" indent="-285750"/>
            <a:r>
              <a:rPr lang="en-US" sz="2000" dirty="0"/>
              <a:t>The defect is triggered by a timing issue as processors are dynamically reassigned while shared processors are actively running.</a:t>
            </a:r>
            <a:endParaRPr lang="pl-PL" sz="2000" dirty="0"/>
          </a:p>
          <a:p>
            <a:pPr marL="285750" indent="-285750"/>
            <a:endParaRPr lang="pl-PL" sz="2000" dirty="0"/>
          </a:p>
          <a:p>
            <a:pPr marL="285750" indent="-285750"/>
            <a:endParaRPr lang="en-US" dirty="0"/>
          </a:p>
        </p:txBody>
      </p:sp>
    </p:spTree>
    <p:extLst>
      <p:ext uri="{BB962C8B-B14F-4D97-AF65-F5344CB8AC3E}">
        <p14:creationId xmlns:p14="http://schemas.microsoft.com/office/powerpoint/2010/main" val="24921717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AFC48-0FE3-5BA7-D41B-D77E48677AD1}"/>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1D625BA3-9F77-A951-BDC8-08AE0B205EDF}"/>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4B35B822-6712-AD1C-78E2-695853E9506B}"/>
              </a:ext>
            </a:extLst>
          </p:cNvPr>
          <p:cNvSpPr>
            <a:spLocks noGrp="1"/>
          </p:cNvSpPr>
          <p:nvPr>
            <p:ph type="title" idx="4294967295"/>
          </p:nvPr>
        </p:nvSpPr>
        <p:spPr>
          <a:xfrm>
            <a:off x="-76200" y="387494"/>
            <a:ext cx="8315325" cy="712787"/>
          </a:xfrm>
        </p:spPr>
        <p:txBody>
          <a:bodyPr>
            <a:normAutofit fontScale="90000"/>
          </a:bodyPr>
          <a:lstStyle/>
          <a:p>
            <a:r>
              <a:rPr lang="pl-PL" dirty="0"/>
              <a:t>Resource Groups and XIVE</a:t>
            </a:r>
            <a:endParaRPr lang="en-US" dirty="0"/>
          </a:p>
        </p:txBody>
      </p:sp>
      <p:sp>
        <p:nvSpPr>
          <p:cNvPr id="2" name="Can 1">
            <a:extLst>
              <a:ext uri="{FF2B5EF4-FFF2-40B4-BE49-F238E27FC236}">
                <a16:creationId xmlns:a16="http://schemas.microsoft.com/office/drawing/2014/main" id="{537B2F2E-AFB0-7A31-05CE-4BEE06B933AE}"/>
              </a:ext>
            </a:extLst>
          </p:cNvPr>
          <p:cNvSpPr/>
          <p:nvPr/>
        </p:nvSpPr>
        <p:spPr bwMode="auto">
          <a:xfrm>
            <a:off x="2916691" y="343988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3" name="Text Placeholder 3">
            <a:extLst>
              <a:ext uri="{FF2B5EF4-FFF2-40B4-BE49-F238E27FC236}">
                <a16:creationId xmlns:a16="http://schemas.microsoft.com/office/drawing/2014/main" id="{DED7A299-9145-CDA9-8CCA-869716F26C7B}"/>
              </a:ext>
            </a:extLst>
          </p:cNvPr>
          <p:cNvSpPr txBox="1">
            <a:spLocks/>
          </p:cNvSpPr>
          <p:nvPr/>
        </p:nvSpPr>
        <p:spPr>
          <a:xfrm>
            <a:off x="0" y="1249363"/>
            <a:ext cx="8315325" cy="202723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r>
              <a:rPr lang="pl-PL" sz="2000" dirty="0"/>
              <a:t>T</a:t>
            </a:r>
            <a:r>
              <a:rPr lang="en-US" sz="2000" dirty="0"/>
              <a:t>he root cause is related to</a:t>
            </a:r>
            <a:r>
              <a:rPr lang="pl-PL" sz="2000" dirty="0"/>
              <a:t> eXternal Interrupt Virtualisation Engine</a:t>
            </a:r>
            <a:r>
              <a:rPr lang="en-US" sz="2000" dirty="0"/>
              <a:t> </a:t>
            </a:r>
            <a:r>
              <a:rPr lang="pl-PL" sz="2000" dirty="0"/>
              <a:t>(</a:t>
            </a:r>
            <a:r>
              <a:rPr lang="en-US" sz="2000" dirty="0"/>
              <a:t>XIVE</a:t>
            </a:r>
            <a:r>
              <a:rPr lang="pl-PL" sz="2000" dirty="0"/>
              <a:t>)</a:t>
            </a:r>
          </a:p>
          <a:p>
            <a:pPr marL="285750" indent="-285750"/>
            <a:r>
              <a:rPr lang="pl-PL" sz="2000" dirty="0"/>
              <a:t>If someone is interested, it is IBM patented technology </a:t>
            </a:r>
            <a:r>
              <a:rPr lang="pl-PL" sz="2000" dirty="0">
                <a:hlinkClick r:id="rId3"/>
              </a:rPr>
              <a:t>https://research.ibm.com/publications/xive-external-interrupt-virtualization-for-the-cloud-infrastructure </a:t>
            </a:r>
            <a:endParaRPr lang="pl-PL" sz="2000" dirty="0"/>
          </a:p>
          <a:p>
            <a:pPr marL="285750" indent="-285750"/>
            <a:r>
              <a:rPr lang="pl-PL" sz="2000" dirty="0"/>
              <a:t>Issue documented here - </a:t>
            </a:r>
            <a:r>
              <a:rPr lang="en-US" sz="2000" dirty="0">
                <a:hlinkClick r:id="rId4"/>
              </a:rPr>
              <a:t>https://www.ibm.com/support/pages/node/7274074</a:t>
            </a:r>
            <a:endParaRPr lang="en-US" sz="2000" dirty="0"/>
          </a:p>
          <a:p>
            <a:pPr marL="0" indent="0">
              <a:buNone/>
            </a:pPr>
            <a:endParaRPr lang="pl-PL" sz="2000" dirty="0"/>
          </a:p>
          <a:p>
            <a:pPr marL="285750" indent="-285750"/>
            <a:endParaRPr lang="pl-PL" sz="2000" dirty="0"/>
          </a:p>
          <a:p>
            <a:pPr marL="285750" indent="-285750"/>
            <a:endParaRPr lang="en-US" dirty="0"/>
          </a:p>
        </p:txBody>
      </p:sp>
      <p:pic>
        <p:nvPicPr>
          <p:cNvPr id="7" name="Picture 6">
            <a:extLst>
              <a:ext uri="{FF2B5EF4-FFF2-40B4-BE49-F238E27FC236}">
                <a16:creationId xmlns:a16="http://schemas.microsoft.com/office/drawing/2014/main" id="{7C12A9D3-C520-C2B4-E51A-9DB431772DE4}"/>
              </a:ext>
            </a:extLst>
          </p:cNvPr>
          <p:cNvPicPr>
            <a:picLocks noChangeAspect="1"/>
          </p:cNvPicPr>
          <p:nvPr/>
        </p:nvPicPr>
        <p:blipFill>
          <a:blip r:embed="rId5"/>
          <a:stretch>
            <a:fillRect/>
          </a:stretch>
        </p:blipFill>
        <p:spPr>
          <a:xfrm>
            <a:off x="1447800" y="3194413"/>
            <a:ext cx="5982043" cy="3161937"/>
          </a:xfrm>
          <a:prstGeom prst="rect">
            <a:avLst/>
          </a:prstGeom>
        </p:spPr>
      </p:pic>
    </p:spTree>
    <p:extLst>
      <p:ext uri="{BB962C8B-B14F-4D97-AF65-F5344CB8AC3E}">
        <p14:creationId xmlns:p14="http://schemas.microsoft.com/office/powerpoint/2010/main" val="19817599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32709-F936-C2A7-E2D1-409C6519BE53}"/>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B543FB93-426F-796A-BD06-2994D83652CD}"/>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1FB403F6-A24D-08B7-6904-670E5995ABBC}"/>
              </a:ext>
            </a:extLst>
          </p:cNvPr>
          <p:cNvSpPr>
            <a:spLocks noGrp="1"/>
          </p:cNvSpPr>
          <p:nvPr>
            <p:ph type="title" idx="4294967295"/>
          </p:nvPr>
        </p:nvSpPr>
        <p:spPr>
          <a:xfrm>
            <a:off x="0" y="201613"/>
            <a:ext cx="8315325" cy="712787"/>
          </a:xfrm>
        </p:spPr>
        <p:txBody>
          <a:bodyPr>
            <a:normAutofit fontScale="90000"/>
          </a:bodyPr>
          <a:lstStyle/>
          <a:p>
            <a:r>
              <a:rPr lang="pl-PL" dirty="0"/>
              <a:t>Power Systems SMP and NUMA</a:t>
            </a:r>
            <a:endParaRPr lang="en-US" dirty="0"/>
          </a:p>
        </p:txBody>
      </p:sp>
      <p:sp>
        <p:nvSpPr>
          <p:cNvPr id="2" name="Can 1">
            <a:extLst>
              <a:ext uri="{FF2B5EF4-FFF2-40B4-BE49-F238E27FC236}">
                <a16:creationId xmlns:a16="http://schemas.microsoft.com/office/drawing/2014/main" id="{A4ECB1CE-770A-9AA8-A2A7-6BD45E0C2F7E}"/>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8" name="Text Placeholder 3">
            <a:extLst>
              <a:ext uri="{FF2B5EF4-FFF2-40B4-BE49-F238E27FC236}">
                <a16:creationId xmlns:a16="http://schemas.microsoft.com/office/drawing/2014/main" id="{0B492481-ABC2-5ACF-902E-31D1AA6C1C3F}"/>
              </a:ext>
            </a:extLst>
          </p:cNvPr>
          <p:cNvSpPr txBox="1">
            <a:spLocks/>
          </p:cNvSpPr>
          <p:nvPr/>
        </p:nvSpPr>
        <p:spPr>
          <a:xfrm>
            <a:off x="630676" y="1100281"/>
            <a:ext cx="8099662" cy="1036800"/>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The Non-Uniform Memory Access (NUMA) architecture is a way to partially solve the SMP</a:t>
            </a:r>
            <a:r>
              <a:rPr lang="pl-PL" dirty="0"/>
              <a:t> </a:t>
            </a:r>
            <a:r>
              <a:rPr lang="en-US" dirty="0"/>
              <a:t>scalability issue by reducing pressure on the memory </a:t>
            </a:r>
            <a:r>
              <a:rPr lang="en-US" dirty="0" err="1"/>
              <a:t>bu</a:t>
            </a:r>
            <a:r>
              <a:rPr lang="pl-PL" dirty="0"/>
              <a:t>s.</a:t>
            </a:r>
          </a:p>
          <a:p>
            <a:pPr marL="285750" indent="-285750">
              <a:buFont typeface="Arial" panose="020B0604020202020204" pitchFamily="34" charset="0"/>
              <a:buChar char="•"/>
            </a:pPr>
            <a:r>
              <a:rPr lang="en-US" dirty="0"/>
              <a:t>NUMA nodes are connected using special “interlink bus” to provide processor data</a:t>
            </a:r>
            <a:r>
              <a:rPr lang="pl-PL" dirty="0"/>
              <a:t> </a:t>
            </a:r>
            <a:r>
              <a:rPr lang="en-US" dirty="0"/>
              <a:t>coherency across the entire system</a:t>
            </a:r>
            <a:endParaRPr lang="pl-PL" dirty="0"/>
          </a:p>
          <a:p>
            <a:endParaRPr lang="en-US" dirty="0"/>
          </a:p>
        </p:txBody>
      </p:sp>
      <p:pic>
        <p:nvPicPr>
          <p:cNvPr id="9" name="Picture 8" descr="A close-up of a computer&#10;&#10;AI-generated content may be incorrect.">
            <a:extLst>
              <a:ext uri="{FF2B5EF4-FFF2-40B4-BE49-F238E27FC236}">
                <a16:creationId xmlns:a16="http://schemas.microsoft.com/office/drawing/2014/main" id="{11E74C27-E993-DAAC-FFC3-C21B1AB2A013}"/>
              </a:ext>
            </a:extLst>
          </p:cNvPr>
          <p:cNvPicPr>
            <a:picLocks noChangeAspect="1"/>
          </p:cNvPicPr>
          <p:nvPr/>
        </p:nvPicPr>
        <p:blipFill>
          <a:blip r:embed="rId3" cstate="print">
            <a:extLst>
              <a:ext uri="{28A0092B-C50C-407E-A947-70E740481C1C}">
                <a14:useLocalDpi xmlns:a14="http://schemas.microsoft.com/office/drawing/2010/main" val="0"/>
              </a:ext>
            </a:extLst>
          </a:blip>
          <a:srcRect l="27778" r="31162"/>
          <a:stretch/>
        </p:blipFill>
        <p:spPr>
          <a:xfrm rot="5400000">
            <a:off x="2763990" y="1620990"/>
            <a:ext cx="2815919" cy="5143500"/>
          </a:xfrm>
          <a:prstGeom prst="rect">
            <a:avLst/>
          </a:prstGeom>
        </p:spPr>
      </p:pic>
    </p:spTree>
    <p:extLst>
      <p:ext uri="{BB962C8B-B14F-4D97-AF65-F5344CB8AC3E}">
        <p14:creationId xmlns:p14="http://schemas.microsoft.com/office/powerpoint/2010/main" val="22343407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664A1-9639-6E6F-93B4-8256966C1D4E}"/>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A283536C-0BA7-5969-93F0-60A386372324}"/>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C5974615-5818-A5BA-F60B-15C5A54AB9C0}"/>
              </a:ext>
            </a:extLst>
          </p:cNvPr>
          <p:cNvSpPr>
            <a:spLocks noGrp="1"/>
          </p:cNvSpPr>
          <p:nvPr>
            <p:ph type="title" idx="4294967295"/>
          </p:nvPr>
        </p:nvSpPr>
        <p:spPr>
          <a:xfrm>
            <a:off x="0" y="201613"/>
            <a:ext cx="8315325" cy="712787"/>
          </a:xfrm>
        </p:spPr>
        <p:txBody>
          <a:bodyPr>
            <a:normAutofit fontScale="90000"/>
          </a:bodyPr>
          <a:lstStyle/>
          <a:p>
            <a:r>
              <a:rPr lang="pl-PL" dirty="0"/>
              <a:t>Power Systems SMP and NUMA</a:t>
            </a:r>
            <a:endParaRPr lang="en-US" dirty="0"/>
          </a:p>
        </p:txBody>
      </p:sp>
      <p:sp>
        <p:nvSpPr>
          <p:cNvPr id="2" name="Can 1">
            <a:extLst>
              <a:ext uri="{FF2B5EF4-FFF2-40B4-BE49-F238E27FC236}">
                <a16:creationId xmlns:a16="http://schemas.microsoft.com/office/drawing/2014/main" id="{A8A82047-39C1-7A93-ADCD-650E4D95C09A}"/>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11" name="Picture 10">
            <a:extLst>
              <a:ext uri="{FF2B5EF4-FFF2-40B4-BE49-F238E27FC236}">
                <a16:creationId xmlns:a16="http://schemas.microsoft.com/office/drawing/2014/main" id="{32CBAD5C-4EFB-9635-6674-02461B3A5C57}"/>
              </a:ext>
            </a:extLst>
          </p:cNvPr>
          <p:cNvPicPr>
            <a:picLocks noChangeAspect="1"/>
          </p:cNvPicPr>
          <p:nvPr/>
        </p:nvPicPr>
        <p:blipFill>
          <a:blip r:embed="rId3"/>
          <a:stretch>
            <a:fillRect/>
          </a:stretch>
        </p:blipFill>
        <p:spPr>
          <a:xfrm>
            <a:off x="2362200" y="987857"/>
            <a:ext cx="3971276" cy="5295035"/>
          </a:xfrm>
          <a:prstGeom prst="rect">
            <a:avLst/>
          </a:prstGeom>
        </p:spPr>
      </p:pic>
      <p:sp>
        <p:nvSpPr>
          <p:cNvPr id="5" name="Rectangle: Rounded Corners 4">
            <a:extLst>
              <a:ext uri="{FF2B5EF4-FFF2-40B4-BE49-F238E27FC236}">
                <a16:creationId xmlns:a16="http://schemas.microsoft.com/office/drawing/2014/main" id="{3C30AD67-449A-8416-C413-87EB7CF38BB4}"/>
              </a:ext>
            </a:extLst>
          </p:cNvPr>
          <p:cNvSpPr/>
          <p:nvPr/>
        </p:nvSpPr>
        <p:spPr>
          <a:xfrm>
            <a:off x="3199719" y="1524000"/>
            <a:ext cx="1295400" cy="3733800"/>
          </a:xfrm>
          <a:prstGeom prst="round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solidFill>
              <a:schemeClr val="accent1">
                <a:shade val="15000"/>
                <a:alpha val="5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a:p>
            <a:pPr algn="ctr"/>
            <a:endParaRPr lang="pl-PL" dirty="0"/>
          </a:p>
          <a:p>
            <a:pPr algn="ctr"/>
            <a:endParaRPr lang="pl-PL" dirty="0"/>
          </a:p>
          <a:p>
            <a:pPr algn="ctr"/>
            <a:endParaRPr lang="pl-PL" dirty="0"/>
          </a:p>
          <a:p>
            <a:pPr algn="ctr"/>
            <a:r>
              <a:rPr lang="pl-PL" dirty="0"/>
              <a:t>LPAR1</a:t>
            </a:r>
            <a:endParaRPr lang="en-US" dirty="0"/>
          </a:p>
        </p:txBody>
      </p:sp>
      <p:sp>
        <p:nvSpPr>
          <p:cNvPr id="13" name="Rectangle: Rounded Corners 12">
            <a:extLst>
              <a:ext uri="{FF2B5EF4-FFF2-40B4-BE49-F238E27FC236}">
                <a16:creationId xmlns:a16="http://schemas.microsoft.com/office/drawing/2014/main" id="{D8F46012-9FED-491C-C40A-1F363EAB07C8}"/>
              </a:ext>
            </a:extLst>
          </p:cNvPr>
          <p:cNvSpPr/>
          <p:nvPr/>
        </p:nvSpPr>
        <p:spPr>
          <a:xfrm>
            <a:off x="3352800" y="1752600"/>
            <a:ext cx="457200" cy="38100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700" dirty="0"/>
              <a:t>CPU</a:t>
            </a:r>
            <a:endParaRPr lang="en-US" sz="700" dirty="0"/>
          </a:p>
        </p:txBody>
      </p:sp>
      <p:sp>
        <p:nvSpPr>
          <p:cNvPr id="14" name="Rectangle: Rounded Corners 13">
            <a:extLst>
              <a:ext uri="{FF2B5EF4-FFF2-40B4-BE49-F238E27FC236}">
                <a16:creationId xmlns:a16="http://schemas.microsoft.com/office/drawing/2014/main" id="{F8DFA29B-0ECA-E5F9-83B7-AD1E27759543}"/>
              </a:ext>
            </a:extLst>
          </p:cNvPr>
          <p:cNvSpPr/>
          <p:nvPr/>
        </p:nvSpPr>
        <p:spPr>
          <a:xfrm>
            <a:off x="3890638" y="1752600"/>
            <a:ext cx="457200" cy="38100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700" dirty="0"/>
              <a:t>CPU</a:t>
            </a:r>
            <a:endParaRPr lang="en-US" sz="700" dirty="0"/>
          </a:p>
        </p:txBody>
      </p:sp>
      <p:sp>
        <p:nvSpPr>
          <p:cNvPr id="16" name="Rectangle: Rounded Corners 15">
            <a:extLst>
              <a:ext uri="{FF2B5EF4-FFF2-40B4-BE49-F238E27FC236}">
                <a16:creationId xmlns:a16="http://schemas.microsoft.com/office/drawing/2014/main" id="{54673541-3CFE-33D2-7DF2-570B1E52DF98}"/>
              </a:ext>
            </a:extLst>
          </p:cNvPr>
          <p:cNvSpPr/>
          <p:nvPr/>
        </p:nvSpPr>
        <p:spPr>
          <a:xfrm>
            <a:off x="3352800" y="2929843"/>
            <a:ext cx="457200" cy="38100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700" dirty="0"/>
              <a:t>CPU</a:t>
            </a:r>
            <a:endParaRPr lang="en-US" sz="700" dirty="0"/>
          </a:p>
        </p:txBody>
      </p:sp>
      <p:sp>
        <p:nvSpPr>
          <p:cNvPr id="17" name="Rectangle: Rounded Corners 16">
            <a:extLst>
              <a:ext uri="{FF2B5EF4-FFF2-40B4-BE49-F238E27FC236}">
                <a16:creationId xmlns:a16="http://schemas.microsoft.com/office/drawing/2014/main" id="{C9569886-86E5-F4A6-7B83-2B97F66DE66B}"/>
              </a:ext>
            </a:extLst>
          </p:cNvPr>
          <p:cNvSpPr/>
          <p:nvPr/>
        </p:nvSpPr>
        <p:spPr>
          <a:xfrm>
            <a:off x="3890638" y="2929843"/>
            <a:ext cx="457200" cy="38100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700" dirty="0"/>
              <a:t>CPU</a:t>
            </a:r>
            <a:endParaRPr lang="en-US" sz="700" dirty="0"/>
          </a:p>
        </p:txBody>
      </p:sp>
      <p:sp>
        <p:nvSpPr>
          <p:cNvPr id="18" name="Rectangle: Rounded Corners 17">
            <a:extLst>
              <a:ext uri="{FF2B5EF4-FFF2-40B4-BE49-F238E27FC236}">
                <a16:creationId xmlns:a16="http://schemas.microsoft.com/office/drawing/2014/main" id="{9D659075-CD93-E7FE-45BB-1B4D2BBC4D24}"/>
              </a:ext>
            </a:extLst>
          </p:cNvPr>
          <p:cNvSpPr/>
          <p:nvPr/>
        </p:nvSpPr>
        <p:spPr>
          <a:xfrm>
            <a:off x="3352800" y="4430579"/>
            <a:ext cx="457200" cy="38100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700" dirty="0"/>
              <a:t>CPU</a:t>
            </a:r>
            <a:endParaRPr lang="en-US" sz="700" dirty="0"/>
          </a:p>
        </p:txBody>
      </p:sp>
      <p:sp>
        <p:nvSpPr>
          <p:cNvPr id="19" name="Rectangle: Rounded Corners 18">
            <a:extLst>
              <a:ext uri="{FF2B5EF4-FFF2-40B4-BE49-F238E27FC236}">
                <a16:creationId xmlns:a16="http://schemas.microsoft.com/office/drawing/2014/main" id="{187D011F-6547-8468-3327-9215AB91925E}"/>
              </a:ext>
            </a:extLst>
          </p:cNvPr>
          <p:cNvSpPr/>
          <p:nvPr/>
        </p:nvSpPr>
        <p:spPr>
          <a:xfrm>
            <a:off x="3890638" y="4430579"/>
            <a:ext cx="457200" cy="38100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700" dirty="0"/>
              <a:t>CPU</a:t>
            </a:r>
            <a:endParaRPr lang="en-US" sz="700" dirty="0"/>
          </a:p>
        </p:txBody>
      </p:sp>
      <p:sp>
        <p:nvSpPr>
          <p:cNvPr id="20" name="Rectangle 19">
            <a:extLst>
              <a:ext uri="{FF2B5EF4-FFF2-40B4-BE49-F238E27FC236}">
                <a16:creationId xmlns:a16="http://schemas.microsoft.com/office/drawing/2014/main" id="{C3783504-2563-7E42-80D6-BA71CAC4A036}"/>
              </a:ext>
            </a:extLst>
          </p:cNvPr>
          <p:cNvSpPr/>
          <p:nvPr/>
        </p:nvSpPr>
        <p:spPr>
          <a:xfrm>
            <a:off x="3352800" y="2188946"/>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21" name="Rectangle 20">
            <a:extLst>
              <a:ext uri="{FF2B5EF4-FFF2-40B4-BE49-F238E27FC236}">
                <a16:creationId xmlns:a16="http://schemas.microsoft.com/office/drawing/2014/main" id="{AE6187D1-C620-DA43-DF67-66B293E59E2F}"/>
              </a:ext>
            </a:extLst>
          </p:cNvPr>
          <p:cNvSpPr/>
          <p:nvPr/>
        </p:nvSpPr>
        <p:spPr>
          <a:xfrm>
            <a:off x="3467100" y="2191090"/>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22" name="Rectangle 21">
            <a:extLst>
              <a:ext uri="{FF2B5EF4-FFF2-40B4-BE49-F238E27FC236}">
                <a16:creationId xmlns:a16="http://schemas.microsoft.com/office/drawing/2014/main" id="{CD80B0B8-1BCD-53E6-CD0F-F004040E0607}"/>
              </a:ext>
            </a:extLst>
          </p:cNvPr>
          <p:cNvSpPr/>
          <p:nvPr/>
        </p:nvSpPr>
        <p:spPr>
          <a:xfrm>
            <a:off x="3581400" y="2188946"/>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23" name="Rectangle 22">
            <a:extLst>
              <a:ext uri="{FF2B5EF4-FFF2-40B4-BE49-F238E27FC236}">
                <a16:creationId xmlns:a16="http://schemas.microsoft.com/office/drawing/2014/main" id="{010B098D-B2EE-343B-C568-6ABADBF8E5C8}"/>
              </a:ext>
            </a:extLst>
          </p:cNvPr>
          <p:cNvSpPr/>
          <p:nvPr/>
        </p:nvSpPr>
        <p:spPr>
          <a:xfrm>
            <a:off x="3931282" y="2192259"/>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24" name="Rectangle 23">
            <a:extLst>
              <a:ext uri="{FF2B5EF4-FFF2-40B4-BE49-F238E27FC236}">
                <a16:creationId xmlns:a16="http://schemas.microsoft.com/office/drawing/2014/main" id="{65377C1C-7994-2A5D-A4E6-A64B91322E88}"/>
              </a:ext>
            </a:extLst>
          </p:cNvPr>
          <p:cNvSpPr/>
          <p:nvPr/>
        </p:nvSpPr>
        <p:spPr>
          <a:xfrm>
            <a:off x="4045582" y="2194403"/>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25" name="Rectangle 24">
            <a:extLst>
              <a:ext uri="{FF2B5EF4-FFF2-40B4-BE49-F238E27FC236}">
                <a16:creationId xmlns:a16="http://schemas.microsoft.com/office/drawing/2014/main" id="{0CA099F8-DB35-7852-1F41-7A1AEFD2A011}"/>
              </a:ext>
            </a:extLst>
          </p:cNvPr>
          <p:cNvSpPr/>
          <p:nvPr/>
        </p:nvSpPr>
        <p:spPr>
          <a:xfrm>
            <a:off x="4159882" y="2192259"/>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26" name="Rectangle 25">
            <a:extLst>
              <a:ext uri="{FF2B5EF4-FFF2-40B4-BE49-F238E27FC236}">
                <a16:creationId xmlns:a16="http://schemas.microsoft.com/office/drawing/2014/main" id="{C4403B25-8C6F-695F-969A-726FC272101B}"/>
              </a:ext>
            </a:extLst>
          </p:cNvPr>
          <p:cNvSpPr/>
          <p:nvPr/>
        </p:nvSpPr>
        <p:spPr>
          <a:xfrm>
            <a:off x="3352800" y="3359660"/>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27" name="Rectangle 26">
            <a:extLst>
              <a:ext uri="{FF2B5EF4-FFF2-40B4-BE49-F238E27FC236}">
                <a16:creationId xmlns:a16="http://schemas.microsoft.com/office/drawing/2014/main" id="{36A9A2D8-483D-E05B-3899-396DADAAB5CF}"/>
              </a:ext>
            </a:extLst>
          </p:cNvPr>
          <p:cNvSpPr/>
          <p:nvPr/>
        </p:nvSpPr>
        <p:spPr>
          <a:xfrm>
            <a:off x="3467100" y="3361804"/>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29" name="Rectangle 28">
            <a:extLst>
              <a:ext uri="{FF2B5EF4-FFF2-40B4-BE49-F238E27FC236}">
                <a16:creationId xmlns:a16="http://schemas.microsoft.com/office/drawing/2014/main" id="{8BB8DA12-03DC-71ED-879F-A85B8CA2D6C0}"/>
              </a:ext>
            </a:extLst>
          </p:cNvPr>
          <p:cNvSpPr/>
          <p:nvPr/>
        </p:nvSpPr>
        <p:spPr>
          <a:xfrm>
            <a:off x="3581400" y="3359660"/>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30" name="Rectangle 29">
            <a:extLst>
              <a:ext uri="{FF2B5EF4-FFF2-40B4-BE49-F238E27FC236}">
                <a16:creationId xmlns:a16="http://schemas.microsoft.com/office/drawing/2014/main" id="{62EE2262-04F6-AE0E-A8DE-F39869EE6596}"/>
              </a:ext>
            </a:extLst>
          </p:cNvPr>
          <p:cNvSpPr/>
          <p:nvPr/>
        </p:nvSpPr>
        <p:spPr>
          <a:xfrm>
            <a:off x="3931282" y="3357516"/>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31" name="Rectangle 30">
            <a:extLst>
              <a:ext uri="{FF2B5EF4-FFF2-40B4-BE49-F238E27FC236}">
                <a16:creationId xmlns:a16="http://schemas.microsoft.com/office/drawing/2014/main" id="{4BE47168-FF80-B36D-DB76-3C7E0BF0E3CE}"/>
              </a:ext>
            </a:extLst>
          </p:cNvPr>
          <p:cNvSpPr/>
          <p:nvPr/>
        </p:nvSpPr>
        <p:spPr>
          <a:xfrm>
            <a:off x="4045582" y="3359660"/>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32" name="Rectangle 31">
            <a:extLst>
              <a:ext uri="{FF2B5EF4-FFF2-40B4-BE49-F238E27FC236}">
                <a16:creationId xmlns:a16="http://schemas.microsoft.com/office/drawing/2014/main" id="{DCB57BB6-424F-95C0-3090-FF00D79647C3}"/>
              </a:ext>
            </a:extLst>
          </p:cNvPr>
          <p:cNvSpPr/>
          <p:nvPr/>
        </p:nvSpPr>
        <p:spPr>
          <a:xfrm>
            <a:off x="4159882" y="3357516"/>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33" name="Rectangle 32">
            <a:extLst>
              <a:ext uri="{FF2B5EF4-FFF2-40B4-BE49-F238E27FC236}">
                <a16:creationId xmlns:a16="http://schemas.microsoft.com/office/drawing/2014/main" id="{F375D92A-C8B3-2B8F-8091-AB980EC8D43D}"/>
              </a:ext>
            </a:extLst>
          </p:cNvPr>
          <p:cNvSpPr/>
          <p:nvPr/>
        </p:nvSpPr>
        <p:spPr>
          <a:xfrm>
            <a:off x="3359162" y="4883587"/>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34" name="Rectangle 33">
            <a:extLst>
              <a:ext uri="{FF2B5EF4-FFF2-40B4-BE49-F238E27FC236}">
                <a16:creationId xmlns:a16="http://schemas.microsoft.com/office/drawing/2014/main" id="{6C48C502-FEAC-AFDE-0AC8-1C969CD96A0C}"/>
              </a:ext>
            </a:extLst>
          </p:cNvPr>
          <p:cNvSpPr/>
          <p:nvPr/>
        </p:nvSpPr>
        <p:spPr>
          <a:xfrm>
            <a:off x="3473462" y="4885731"/>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35" name="Rectangle 34">
            <a:extLst>
              <a:ext uri="{FF2B5EF4-FFF2-40B4-BE49-F238E27FC236}">
                <a16:creationId xmlns:a16="http://schemas.microsoft.com/office/drawing/2014/main" id="{2C6910DF-7B02-25F0-27C6-2DAFCBC55271}"/>
              </a:ext>
            </a:extLst>
          </p:cNvPr>
          <p:cNvSpPr/>
          <p:nvPr/>
        </p:nvSpPr>
        <p:spPr>
          <a:xfrm>
            <a:off x="3587762" y="4883587"/>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36" name="Rectangle 35">
            <a:extLst>
              <a:ext uri="{FF2B5EF4-FFF2-40B4-BE49-F238E27FC236}">
                <a16:creationId xmlns:a16="http://schemas.microsoft.com/office/drawing/2014/main" id="{601638F2-01A5-A3B5-E178-308C02447E86}"/>
              </a:ext>
            </a:extLst>
          </p:cNvPr>
          <p:cNvSpPr/>
          <p:nvPr/>
        </p:nvSpPr>
        <p:spPr>
          <a:xfrm>
            <a:off x="3931282" y="4881217"/>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37" name="Rectangle 36">
            <a:extLst>
              <a:ext uri="{FF2B5EF4-FFF2-40B4-BE49-F238E27FC236}">
                <a16:creationId xmlns:a16="http://schemas.microsoft.com/office/drawing/2014/main" id="{8DE957FE-8111-40B3-4EB4-D5A72EB528E6}"/>
              </a:ext>
            </a:extLst>
          </p:cNvPr>
          <p:cNvSpPr/>
          <p:nvPr/>
        </p:nvSpPr>
        <p:spPr>
          <a:xfrm>
            <a:off x="4045582" y="4883361"/>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38" name="Rectangle 37">
            <a:extLst>
              <a:ext uri="{FF2B5EF4-FFF2-40B4-BE49-F238E27FC236}">
                <a16:creationId xmlns:a16="http://schemas.microsoft.com/office/drawing/2014/main" id="{C57FD231-831B-EDDF-F415-05EC46C74C29}"/>
              </a:ext>
            </a:extLst>
          </p:cNvPr>
          <p:cNvSpPr/>
          <p:nvPr/>
        </p:nvSpPr>
        <p:spPr>
          <a:xfrm>
            <a:off x="4159882" y="4881217"/>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39" name="Rectangle 38">
            <a:extLst>
              <a:ext uri="{FF2B5EF4-FFF2-40B4-BE49-F238E27FC236}">
                <a16:creationId xmlns:a16="http://schemas.microsoft.com/office/drawing/2014/main" id="{36BF103D-1F9B-EDD8-A0D7-0BCACC4755A3}"/>
              </a:ext>
            </a:extLst>
          </p:cNvPr>
          <p:cNvSpPr/>
          <p:nvPr/>
        </p:nvSpPr>
        <p:spPr>
          <a:xfrm>
            <a:off x="3702682" y="3364396"/>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40" name="Rectangle 39">
            <a:extLst>
              <a:ext uri="{FF2B5EF4-FFF2-40B4-BE49-F238E27FC236}">
                <a16:creationId xmlns:a16="http://schemas.microsoft.com/office/drawing/2014/main" id="{7D2C8050-A373-B0BB-41B3-A93EF599FA93}"/>
              </a:ext>
            </a:extLst>
          </p:cNvPr>
          <p:cNvSpPr/>
          <p:nvPr/>
        </p:nvSpPr>
        <p:spPr>
          <a:xfrm>
            <a:off x="4287790" y="3357516"/>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41" name="Rectangle 40">
            <a:extLst>
              <a:ext uri="{FF2B5EF4-FFF2-40B4-BE49-F238E27FC236}">
                <a16:creationId xmlns:a16="http://schemas.microsoft.com/office/drawing/2014/main" id="{5DB4B29A-242F-D349-6D32-B9D3526862C9}"/>
              </a:ext>
            </a:extLst>
          </p:cNvPr>
          <p:cNvSpPr/>
          <p:nvPr/>
        </p:nvSpPr>
        <p:spPr>
          <a:xfrm>
            <a:off x="3702682" y="4881217"/>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42" name="Rectangle 41">
            <a:extLst>
              <a:ext uri="{FF2B5EF4-FFF2-40B4-BE49-F238E27FC236}">
                <a16:creationId xmlns:a16="http://schemas.microsoft.com/office/drawing/2014/main" id="{5AD93BB1-B601-0647-27E7-23D4B2ED8BEC}"/>
              </a:ext>
            </a:extLst>
          </p:cNvPr>
          <p:cNvSpPr/>
          <p:nvPr/>
        </p:nvSpPr>
        <p:spPr>
          <a:xfrm>
            <a:off x="4272881" y="4881217"/>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43" name="Rectangle 42">
            <a:extLst>
              <a:ext uri="{FF2B5EF4-FFF2-40B4-BE49-F238E27FC236}">
                <a16:creationId xmlns:a16="http://schemas.microsoft.com/office/drawing/2014/main" id="{D2F3049E-E9DE-1A3D-1F4E-251F9FEE0F82}"/>
              </a:ext>
            </a:extLst>
          </p:cNvPr>
          <p:cNvSpPr/>
          <p:nvPr/>
        </p:nvSpPr>
        <p:spPr>
          <a:xfrm>
            <a:off x="4271638" y="2188946"/>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
        <p:nvSpPr>
          <p:cNvPr id="44" name="Rectangle 43">
            <a:extLst>
              <a:ext uri="{FF2B5EF4-FFF2-40B4-BE49-F238E27FC236}">
                <a16:creationId xmlns:a16="http://schemas.microsoft.com/office/drawing/2014/main" id="{5D53B824-59F8-D0A6-CAC9-768D6B5899E8}"/>
              </a:ext>
            </a:extLst>
          </p:cNvPr>
          <p:cNvSpPr/>
          <p:nvPr/>
        </p:nvSpPr>
        <p:spPr>
          <a:xfrm>
            <a:off x="3694958" y="2187289"/>
            <a:ext cx="76200" cy="304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 dirty="0"/>
              <a:t>DIMM</a:t>
            </a:r>
            <a:endParaRPr lang="en-US" sz="400" dirty="0"/>
          </a:p>
        </p:txBody>
      </p:sp>
    </p:spTree>
    <p:extLst>
      <p:ext uri="{BB962C8B-B14F-4D97-AF65-F5344CB8AC3E}">
        <p14:creationId xmlns:p14="http://schemas.microsoft.com/office/powerpoint/2010/main" val="1684907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CF43E-9DA7-3F13-1AA4-1E44962AF7C3}"/>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0EB11841-BD60-2555-217C-D26CE21EBB53}"/>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CDEDFEE8-0D8D-B773-DD03-BADC58435D05}"/>
              </a:ext>
            </a:extLst>
          </p:cNvPr>
          <p:cNvSpPr>
            <a:spLocks noGrp="1"/>
          </p:cNvSpPr>
          <p:nvPr>
            <p:ph type="title" idx="4294967295"/>
          </p:nvPr>
        </p:nvSpPr>
        <p:spPr>
          <a:xfrm>
            <a:off x="0" y="201613"/>
            <a:ext cx="8315325" cy="712787"/>
          </a:xfrm>
        </p:spPr>
        <p:txBody>
          <a:bodyPr>
            <a:normAutofit fontScale="90000"/>
          </a:bodyPr>
          <a:lstStyle/>
          <a:p>
            <a:r>
              <a:rPr lang="pl-PL" dirty="0"/>
              <a:t>Power Systems SMP and NUMA</a:t>
            </a:r>
            <a:endParaRPr lang="en-US" dirty="0"/>
          </a:p>
        </p:txBody>
      </p:sp>
      <p:sp>
        <p:nvSpPr>
          <p:cNvPr id="16" name="Text Placeholder 3">
            <a:extLst>
              <a:ext uri="{FF2B5EF4-FFF2-40B4-BE49-F238E27FC236}">
                <a16:creationId xmlns:a16="http://schemas.microsoft.com/office/drawing/2014/main" id="{61936EEA-D080-1CC9-14D5-4FE8525C427B}"/>
              </a:ext>
            </a:extLst>
          </p:cNvPr>
          <p:cNvSpPr>
            <a:spLocks noGrp="1"/>
          </p:cNvSpPr>
          <p:nvPr>
            <p:ph type="body" sz="quarter" idx="4294967295"/>
          </p:nvPr>
        </p:nvSpPr>
        <p:spPr>
          <a:xfrm>
            <a:off x="0" y="1249363"/>
            <a:ext cx="8099425" cy="1646237"/>
          </a:xfrm>
        </p:spPr>
        <p:txBody>
          <a:bodyPr>
            <a:normAutofit fontScale="55000" lnSpcReduction="20000"/>
          </a:bodyPr>
          <a:lstStyle/>
          <a:p>
            <a:pPr marL="285750" indent="-285750">
              <a:buFont typeface="Arial" panose="020B0604020202020204" pitchFamily="34" charset="0"/>
              <a:buChar char="•"/>
            </a:pPr>
            <a:r>
              <a:rPr lang="en-US" dirty="0"/>
              <a:t>Each processor can have access to the entire memory of a system; but access to this</a:t>
            </a:r>
            <a:r>
              <a:rPr lang="pl-PL" dirty="0"/>
              <a:t> </a:t>
            </a:r>
            <a:r>
              <a:rPr lang="en-US" dirty="0"/>
              <a:t>memory is not uniform</a:t>
            </a:r>
            <a:endParaRPr lang="pl-PL" dirty="0"/>
          </a:p>
          <a:p>
            <a:pPr marL="285750" indent="-285750">
              <a:buFont typeface="Arial" panose="020B0604020202020204" pitchFamily="34" charset="0"/>
              <a:buChar char="•"/>
            </a:pPr>
            <a:r>
              <a:rPr lang="en-US" dirty="0"/>
              <a:t>Access to memory located in the same node (local memory) is direct with a very low</a:t>
            </a:r>
            <a:r>
              <a:rPr lang="pl-PL" dirty="0"/>
              <a:t> </a:t>
            </a:r>
            <a:r>
              <a:rPr lang="en-US" dirty="0"/>
              <a:t>latency</a:t>
            </a:r>
            <a:endParaRPr lang="pl-PL" dirty="0"/>
          </a:p>
          <a:p>
            <a:pPr marL="285750" indent="-285750">
              <a:buFont typeface="Arial" panose="020B0604020202020204" pitchFamily="34" charset="0"/>
              <a:buChar char="•"/>
            </a:pPr>
            <a:r>
              <a:rPr lang="en-US" dirty="0"/>
              <a:t>Access to memory located in another node is achieved through the interlink bus with a</a:t>
            </a:r>
            <a:r>
              <a:rPr lang="pl-PL" dirty="0"/>
              <a:t> </a:t>
            </a:r>
            <a:r>
              <a:rPr lang="en-US" dirty="0"/>
              <a:t>higher latency</a:t>
            </a:r>
          </a:p>
        </p:txBody>
      </p:sp>
      <p:sp>
        <p:nvSpPr>
          <p:cNvPr id="2" name="Can 1">
            <a:extLst>
              <a:ext uri="{FF2B5EF4-FFF2-40B4-BE49-F238E27FC236}">
                <a16:creationId xmlns:a16="http://schemas.microsoft.com/office/drawing/2014/main" id="{00E5B9F2-7A33-E05F-DD69-B5C5518B91A8}"/>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329" name="Picture 328" descr="A computer screen shot of a computer&#10;&#10;AI-generated content may be incorrect.">
            <a:extLst>
              <a:ext uri="{FF2B5EF4-FFF2-40B4-BE49-F238E27FC236}">
                <a16:creationId xmlns:a16="http://schemas.microsoft.com/office/drawing/2014/main" id="{B9EE5BFC-E4EA-C63F-1761-334378AA0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828959"/>
            <a:ext cx="5867400" cy="3301702"/>
          </a:xfrm>
          <a:prstGeom prst="rect">
            <a:avLst/>
          </a:prstGeom>
        </p:spPr>
      </p:pic>
    </p:spTree>
    <p:extLst>
      <p:ext uri="{BB962C8B-B14F-4D97-AF65-F5344CB8AC3E}">
        <p14:creationId xmlns:p14="http://schemas.microsoft.com/office/powerpoint/2010/main" val="4951083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1FEA5-4BBD-747E-EEF3-A88A3C588BF4}"/>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C0632DBB-0582-3240-B960-6C428AFD2FDD}"/>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93763903-3646-089C-66E7-053387537A44}"/>
              </a:ext>
            </a:extLst>
          </p:cNvPr>
          <p:cNvSpPr>
            <a:spLocks noGrp="1"/>
          </p:cNvSpPr>
          <p:nvPr>
            <p:ph type="title" idx="4294967295"/>
          </p:nvPr>
        </p:nvSpPr>
        <p:spPr>
          <a:xfrm>
            <a:off x="0" y="201613"/>
            <a:ext cx="8315325" cy="712787"/>
          </a:xfrm>
        </p:spPr>
        <p:txBody>
          <a:bodyPr>
            <a:normAutofit fontScale="90000"/>
          </a:bodyPr>
          <a:lstStyle/>
          <a:p>
            <a:r>
              <a:rPr lang="pl-PL" dirty="0"/>
              <a:t>Performance impact</a:t>
            </a:r>
            <a:endParaRPr lang="en-US" dirty="0"/>
          </a:p>
        </p:txBody>
      </p:sp>
      <p:sp>
        <p:nvSpPr>
          <p:cNvPr id="2" name="Can 1">
            <a:extLst>
              <a:ext uri="{FF2B5EF4-FFF2-40B4-BE49-F238E27FC236}">
                <a16:creationId xmlns:a16="http://schemas.microsoft.com/office/drawing/2014/main" id="{EF65826F-01C7-656F-C136-B235F8661B39}"/>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6E01F887-8C8B-A91A-CCEA-750395A81BEC}"/>
              </a:ext>
            </a:extLst>
          </p:cNvPr>
          <p:cNvPicPr>
            <a:picLocks noChangeAspect="1"/>
          </p:cNvPicPr>
          <p:nvPr/>
        </p:nvPicPr>
        <p:blipFill>
          <a:blip r:embed="rId3"/>
          <a:stretch>
            <a:fillRect/>
          </a:stretch>
        </p:blipFill>
        <p:spPr>
          <a:xfrm>
            <a:off x="441445" y="1480374"/>
            <a:ext cx="8261110" cy="2730183"/>
          </a:xfrm>
          <a:prstGeom prst="rect">
            <a:avLst/>
          </a:prstGeom>
        </p:spPr>
      </p:pic>
    </p:spTree>
    <p:extLst>
      <p:ext uri="{BB962C8B-B14F-4D97-AF65-F5344CB8AC3E}">
        <p14:creationId xmlns:p14="http://schemas.microsoft.com/office/powerpoint/2010/main" val="29339586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p:cNvSpPr>
            <a:spLocks noGrp="1"/>
          </p:cNvSpPr>
          <p:nvPr>
            <p:ph type="title" idx="4294967295"/>
          </p:nvPr>
        </p:nvSpPr>
        <p:spPr>
          <a:xfrm>
            <a:off x="0" y="201613"/>
            <a:ext cx="8315325" cy="712787"/>
          </a:xfrm>
        </p:spPr>
        <p:txBody>
          <a:bodyPr>
            <a:normAutofit fontScale="90000"/>
          </a:bodyPr>
          <a:lstStyle/>
          <a:p>
            <a:r>
              <a:rPr lang="pl-PL" dirty="0"/>
              <a:t>PowerVP tool</a:t>
            </a:r>
            <a:endParaRPr lang="en-US" dirty="0"/>
          </a:p>
        </p:txBody>
      </p:sp>
      <p:sp>
        <p:nvSpPr>
          <p:cNvPr id="16" name="Text Placeholder 3"/>
          <p:cNvSpPr>
            <a:spLocks noGrp="1"/>
          </p:cNvSpPr>
          <p:nvPr>
            <p:ph type="body" sz="quarter" idx="4294967295"/>
          </p:nvPr>
        </p:nvSpPr>
        <p:spPr>
          <a:xfrm>
            <a:off x="0" y="1249363"/>
            <a:ext cx="8099425" cy="1341437"/>
          </a:xfrm>
        </p:spPr>
        <p:txBody>
          <a:bodyPr>
            <a:normAutofit fontScale="55000" lnSpcReduction="20000"/>
          </a:bodyPr>
          <a:lstStyle/>
          <a:p>
            <a:pPr marL="285750" indent="-285750">
              <a:buFont typeface="Arial" panose="020B0604020202020204" pitchFamily="34" charset="0"/>
              <a:buChar char="•"/>
            </a:pPr>
            <a:r>
              <a:rPr lang="pl-PL" dirty="0"/>
              <a:t>With POWER7 IBM introduced PowerVP, a JAVA based program to visualize a performance view in PowerVM environment. It gathered resource utilization how a workload use specific physical resources on an IBM Power System.</a:t>
            </a:r>
          </a:p>
          <a:p>
            <a:pPr marL="285750" indent="-285750">
              <a:buFont typeface="Arial" panose="020B0604020202020204" pitchFamily="34" charset="0"/>
              <a:buChar char="•"/>
            </a:pPr>
            <a:r>
              <a:rPr lang="pl-PL" dirty="0"/>
              <a:t>The tool desired to understand cache and memory affinity.</a:t>
            </a:r>
          </a:p>
          <a:p>
            <a:pPr marL="285750" indent="-285750">
              <a:buFont typeface="Arial" panose="020B0604020202020204" pitchFamily="34" charset="0"/>
              <a:buChar char="•"/>
            </a:pPr>
            <a:r>
              <a:rPr lang="pl-PL" dirty="0"/>
              <a:t>The product withdrawn with POWER8.</a:t>
            </a:r>
          </a:p>
          <a:p>
            <a:pPr marL="285750" indent="-285750">
              <a:buFont typeface="Arial" panose="020B0604020202020204" pitchFamily="34" charset="0"/>
              <a:buChar char="•"/>
            </a:pPr>
            <a:endParaRPr lang="pl-PL" dirty="0"/>
          </a:p>
          <a:p>
            <a:endParaRPr lang="en-US" dirty="0"/>
          </a:p>
        </p:txBody>
      </p:sp>
      <p:sp>
        <p:nvSpPr>
          <p:cNvPr id="2" name="Can 1"/>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5143EEE1-EE1D-EF6A-BB6E-8218F9CE97B5}"/>
              </a:ext>
            </a:extLst>
          </p:cNvPr>
          <p:cNvPicPr>
            <a:picLocks noChangeAspect="1"/>
          </p:cNvPicPr>
          <p:nvPr/>
        </p:nvPicPr>
        <p:blipFill>
          <a:blip r:embed="rId3"/>
          <a:stretch>
            <a:fillRect/>
          </a:stretch>
        </p:blipFill>
        <p:spPr>
          <a:xfrm>
            <a:off x="491278" y="2862118"/>
            <a:ext cx="3625201" cy="2895601"/>
          </a:xfrm>
          <a:prstGeom prst="rect">
            <a:avLst/>
          </a:prstGeom>
        </p:spPr>
      </p:pic>
      <p:pic>
        <p:nvPicPr>
          <p:cNvPr id="14" name="Picture 13">
            <a:extLst>
              <a:ext uri="{FF2B5EF4-FFF2-40B4-BE49-F238E27FC236}">
                <a16:creationId xmlns:a16="http://schemas.microsoft.com/office/drawing/2014/main" id="{6DECFED4-6828-1863-9B1F-DB6A6CD0D861}"/>
              </a:ext>
            </a:extLst>
          </p:cNvPr>
          <p:cNvPicPr>
            <a:picLocks noChangeAspect="1"/>
          </p:cNvPicPr>
          <p:nvPr/>
        </p:nvPicPr>
        <p:blipFill>
          <a:blip r:embed="rId4"/>
          <a:stretch>
            <a:fillRect/>
          </a:stretch>
        </p:blipFill>
        <p:spPr>
          <a:xfrm>
            <a:off x="4374910" y="2862118"/>
            <a:ext cx="4339403" cy="2895601"/>
          </a:xfrm>
          <a:prstGeom prst="rect">
            <a:avLst/>
          </a:prstGeom>
        </p:spPr>
      </p:pic>
    </p:spTree>
    <p:extLst>
      <p:ext uri="{BB962C8B-B14F-4D97-AF65-F5344CB8AC3E}">
        <p14:creationId xmlns:p14="http://schemas.microsoft.com/office/powerpoint/2010/main" val="377582680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B5E2B-7E85-68A8-4725-ABC44E3522F8}"/>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AB7DDB14-787B-0BCB-985E-389C71D6ACD5}"/>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5773B653-373E-DD60-72FD-15CFC7247C07}"/>
              </a:ext>
            </a:extLst>
          </p:cNvPr>
          <p:cNvSpPr>
            <a:spLocks noGrp="1"/>
          </p:cNvSpPr>
          <p:nvPr>
            <p:ph type="title" idx="4294967295"/>
          </p:nvPr>
        </p:nvSpPr>
        <p:spPr>
          <a:xfrm>
            <a:off x="0" y="201613"/>
            <a:ext cx="8315325" cy="712787"/>
          </a:xfrm>
        </p:spPr>
        <p:txBody>
          <a:bodyPr>
            <a:normAutofit fontScale="90000"/>
          </a:bodyPr>
          <a:lstStyle/>
          <a:p>
            <a:r>
              <a:rPr lang="pl-PL" dirty="0"/>
              <a:t>How to achieve the best affinity?</a:t>
            </a:r>
            <a:endParaRPr lang="en-US" dirty="0"/>
          </a:p>
        </p:txBody>
      </p:sp>
      <p:sp>
        <p:nvSpPr>
          <p:cNvPr id="16" name="Text Placeholder 3">
            <a:extLst>
              <a:ext uri="{FF2B5EF4-FFF2-40B4-BE49-F238E27FC236}">
                <a16:creationId xmlns:a16="http://schemas.microsoft.com/office/drawing/2014/main" id="{B811C228-2073-6C76-9EB9-79AFA518109E}"/>
              </a:ext>
            </a:extLst>
          </p:cNvPr>
          <p:cNvSpPr>
            <a:spLocks noGrp="1"/>
          </p:cNvSpPr>
          <p:nvPr>
            <p:ph type="body" sz="quarter" idx="4294967295"/>
          </p:nvPr>
        </p:nvSpPr>
        <p:spPr>
          <a:xfrm>
            <a:off x="0" y="1249363"/>
            <a:ext cx="8099425" cy="4618037"/>
          </a:xfrm>
        </p:spPr>
        <p:txBody>
          <a:bodyPr>
            <a:normAutofit fontScale="55000" lnSpcReduction="20000"/>
          </a:bodyPr>
          <a:lstStyle/>
          <a:p>
            <a:pPr marL="285750" indent="-285750">
              <a:buFont typeface="Arial" panose="020B0604020202020204" pitchFamily="34" charset="0"/>
              <a:buChar char="•"/>
            </a:pPr>
            <a:r>
              <a:rPr lang="pl-PL" dirty="0"/>
              <a:t>The resources are assigned by the PowerHypervisor (Phyp) during IPL of the LPAR.</a:t>
            </a:r>
          </a:p>
          <a:p>
            <a:pPr marL="285750" indent="-285750">
              <a:buFont typeface="Arial" panose="020B0604020202020204" pitchFamily="34" charset="0"/>
              <a:buChar char="•"/>
            </a:pPr>
            <a:r>
              <a:rPr lang="pl-PL" dirty="0"/>
              <a:t>The best practice is to activate the LPARs with the highest number of CPUs and MEM as the first partitions. The Phyp allocates „the closest” resources with the best affinity. </a:t>
            </a:r>
          </a:p>
          <a:p>
            <a:pPr marL="285750" indent="-285750">
              <a:buFont typeface="Arial" panose="020B0604020202020204" pitchFamily="34" charset="0"/>
              <a:buChar char="•"/>
            </a:pPr>
            <a:r>
              <a:rPr lang="pl-PL" dirty="0"/>
              <a:t>The affinity is lost due to number of DLPAR operations.</a:t>
            </a:r>
          </a:p>
          <a:p>
            <a:pPr marL="285750" indent="-285750">
              <a:buFont typeface="Arial" panose="020B0604020202020204" pitchFamily="34" charset="0"/>
              <a:buChar char="•"/>
            </a:pPr>
            <a:r>
              <a:rPr lang="pl-PL" dirty="0"/>
              <a:t>Allways plan the LPAR sizing (Min,Max values) wisely. </a:t>
            </a:r>
            <a:r>
              <a:rPr lang="en-US" dirty="0"/>
              <a:t>Each partition on the system has its own hardware page table that contributes to hypervisor memory usage.  The HPT is used by the operating system to translate from effective addresses to physical real addresses in the hardware.</a:t>
            </a:r>
            <a:r>
              <a:rPr lang="pl-PL" dirty="0"/>
              <a:t> The maximum values define how much resources willl be consumed/reserved for the PHyp </a:t>
            </a:r>
          </a:p>
          <a:p>
            <a:pPr marL="285750" indent="-285750">
              <a:buFont typeface="Arial" panose="020B0604020202020204" pitchFamily="34" charset="0"/>
              <a:buChar char="•"/>
            </a:pPr>
            <a:r>
              <a:rPr lang="en-US" dirty="0"/>
              <a:t>The amount of memory for the HPT is based on the maximum memory size of the partition and the HPT ratio.  The default HPT ratio is either 1/64</a:t>
            </a:r>
            <a:r>
              <a:rPr lang="en-US" baseline="30000" dirty="0"/>
              <a:t>th</a:t>
            </a:r>
            <a:r>
              <a:rPr lang="en-US" dirty="0"/>
              <a:t> of the maximum (for IBM i partitions) or 1/128</a:t>
            </a:r>
            <a:r>
              <a:rPr lang="en-US" baseline="30000" dirty="0"/>
              <a:t>th</a:t>
            </a:r>
            <a:r>
              <a:rPr lang="en-US" dirty="0"/>
              <a:t> (for AIX, VIOS and Linux partitions) of the maximum memory size of the partition.</a:t>
            </a:r>
            <a:endParaRPr lang="pl-PL" dirty="0"/>
          </a:p>
          <a:p>
            <a:pPr marL="285750" indent="-285750">
              <a:buFont typeface="Arial" panose="020B0604020202020204" pitchFamily="34" charset="0"/>
              <a:buChar char="•"/>
            </a:pPr>
            <a:r>
              <a:rPr lang="en-US" dirty="0"/>
              <a:t>As an example, for an AIX partition with a maximum memory size of 256GB, the HPT would be 2GB.</a:t>
            </a:r>
            <a:endParaRPr lang="pl-PL" dirty="0"/>
          </a:p>
          <a:p>
            <a:endParaRPr lang="en-US" dirty="0"/>
          </a:p>
        </p:txBody>
      </p:sp>
      <p:sp>
        <p:nvSpPr>
          <p:cNvPr id="2" name="Can 1">
            <a:extLst>
              <a:ext uri="{FF2B5EF4-FFF2-40B4-BE49-F238E27FC236}">
                <a16:creationId xmlns:a16="http://schemas.microsoft.com/office/drawing/2014/main" id="{B4CA207B-5B32-4583-507D-BC4D37EDB302}"/>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91C9A4B0-0CE8-2719-C7ED-78466C4139EA}"/>
              </a:ext>
            </a:extLst>
          </p:cNvPr>
          <p:cNvPicPr>
            <a:picLocks noChangeAspect="1"/>
          </p:cNvPicPr>
          <p:nvPr/>
        </p:nvPicPr>
        <p:blipFill>
          <a:blip r:embed="rId3"/>
          <a:stretch>
            <a:fillRect/>
          </a:stretch>
        </p:blipFill>
        <p:spPr>
          <a:xfrm>
            <a:off x="338810" y="5181858"/>
            <a:ext cx="7890789" cy="853557"/>
          </a:xfrm>
          <a:prstGeom prst="rect">
            <a:avLst/>
          </a:prstGeom>
        </p:spPr>
      </p:pic>
    </p:spTree>
    <p:extLst>
      <p:ext uri="{BB962C8B-B14F-4D97-AF65-F5344CB8AC3E}">
        <p14:creationId xmlns:p14="http://schemas.microsoft.com/office/powerpoint/2010/main" val="103112414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5FAD3-7CCD-88E0-6C22-47D7D7726A78}"/>
            </a:ext>
          </a:extLst>
        </p:cNvPr>
        <p:cNvGrpSpPr/>
        <p:nvPr/>
      </p:nvGrpSpPr>
      <p:grpSpPr>
        <a:xfrm>
          <a:off x="0" y="0"/>
          <a:ext cx="0" cy="0"/>
          <a:chOff x="0" y="0"/>
          <a:chExt cx="0" cy="0"/>
        </a:xfrm>
      </p:grpSpPr>
      <p:sp>
        <p:nvSpPr>
          <p:cNvPr id="15" name="Footer Placeholder 1">
            <a:extLst>
              <a:ext uri="{FF2B5EF4-FFF2-40B4-BE49-F238E27FC236}">
                <a16:creationId xmlns:a16="http://schemas.microsoft.com/office/drawing/2014/main" id="{9DF4A39A-F8DD-375E-1546-7001092D6F1F}"/>
              </a:ext>
            </a:extLst>
          </p:cNvPr>
          <p:cNvSpPr>
            <a:spLocks noGrp="1"/>
          </p:cNvSpPr>
          <p:nvPr>
            <p:ph type="ftr" sz="quarter" idx="11"/>
          </p:nvPr>
        </p:nvSpPr>
        <p:spPr/>
        <p:txBody>
          <a:bodyPr/>
          <a:lstStyle/>
          <a:p>
            <a:r>
              <a:rPr lang="en-US">
                <a:solidFill>
                  <a:srgbClr val="000000"/>
                </a:solidFill>
              </a:rPr>
              <a:t>Resource Groups in Power11 | COMMON FR, Lyon, June 2026</a:t>
            </a:r>
            <a:endParaRPr lang="en-US" dirty="0">
              <a:solidFill>
                <a:srgbClr val="000000"/>
              </a:solidFill>
            </a:endParaRPr>
          </a:p>
        </p:txBody>
      </p:sp>
      <p:sp>
        <p:nvSpPr>
          <p:cNvPr id="28" name="Title 27">
            <a:extLst>
              <a:ext uri="{FF2B5EF4-FFF2-40B4-BE49-F238E27FC236}">
                <a16:creationId xmlns:a16="http://schemas.microsoft.com/office/drawing/2014/main" id="{03AD49A9-3445-63EB-F2B1-35C1C3658A66}"/>
              </a:ext>
            </a:extLst>
          </p:cNvPr>
          <p:cNvSpPr>
            <a:spLocks noGrp="1"/>
          </p:cNvSpPr>
          <p:nvPr>
            <p:ph type="title" idx="4294967295"/>
          </p:nvPr>
        </p:nvSpPr>
        <p:spPr>
          <a:xfrm>
            <a:off x="0" y="201613"/>
            <a:ext cx="8315325" cy="712787"/>
          </a:xfrm>
        </p:spPr>
        <p:txBody>
          <a:bodyPr>
            <a:normAutofit fontScale="90000"/>
          </a:bodyPr>
          <a:lstStyle/>
          <a:p>
            <a:r>
              <a:rPr lang="pl-PL"/>
              <a:t>Dynamic Platform Optimized (DPO)</a:t>
            </a:r>
            <a:endParaRPr lang="en-US" dirty="0"/>
          </a:p>
        </p:txBody>
      </p:sp>
      <p:sp>
        <p:nvSpPr>
          <p:cNvPr id="16" name="Text Placeholder 3">
            <a:extLst>
              <a:ext uri="{FF2B5EF4-FFF2-40B4-BE49-F238E27FC236}">
                <a16:creationId xmlns:a16="http://schemas.microsoft.com/office/drawing/2014/main" id="{96AF5F93-4BC6-2184-8A4C-846E117AB1B2}"/>
              </a:ext>
            </a:extLst>
          </p:cNvPr>
          <p:cNvSpPr>
            <a:spLocks noGrp="1"/>
          </p:cNvSpPr>
          <p:nvPr>
            <p:ph type="body" sz="quarter" idx="4294967295"/>
          </p:nvPr>
        </p:nvSpPr>
        <p:spPr>
          <a:xfrm>
            <a:off x="0" y="1249363"/>
            <a:ext cx="8099425" cy="2133301"/>
          </a:xfrm>
        </p:spPr>
        <p:txBody>
          <a:bodyPr>
            <a:normAutofit/>
          </a:bodyPr>
          <a:lstStyle/>
          <a:p>
            <a:pPr marL="285750" indent="-285750">
              <a:buFont typeface="Arial" panose="020B0604020202020204" pitchFamily="34" charset="0"/>
              <a:buChar char="•"/>
            </a:pPr>
            <a:r>
              <a:rPr lang="pl-PL" sz="1800" dirty="0"/>
              <a:t>Since POWER7 IBM introduces Dynamic Platform Optimizer</a:t>
            </a:r>
          </a:p>
          <a:p>
            <a:pPr marL="285750" indent="-285750">
              <a:buFont typeface="Arial" panose="020B0604020202020204" pitchFamily="34" charset="0"/>
              <a:buChar char="•"/>
            </a:pPr>
            <a:r>
              <a:rPr lang="pl-PL" sz="1800" dirty="0"/>
              <a:t>DPO a tool to improve resource distribution and afiinity for running LPARs. </a:t>
            </a:r>
          </a:p>
          <a:p>
            <a:pPr marL="285750" indent="-285750">
              <a:buFont typeface="Arial" panose="020B0604020202020204" pitchFamily="34" charset="0"/>
              <a:buChar char="•"/>
            </a:pPr>
            <a:r>
              <a:rPr lang="pl-PL" sz="1800" dirty="0"/>
              <a:t>Commands such </a:t>
            </a:r>
            <a:r>
              <a:rPr lang="pl-PL" sz="1800" i="1" dirty="0"/>
              <a:t>lsmemopt</a:t>
            </a:r>
            <a:r>
              <a:rPr lang="pl-PL" sz="1800" dirty="0"/>
              <a:t> and </a:t>
            </a:r>
            <a:r>
              <a:rPr lang="pl-PL" sz="1800" i="1" dirty="0"/>
              <a:t>optmem</a:t>
            </a:r>
            <a:r>
              <a:rPr lang="pl-PL" sz="1800" dirty="0"/>
              <a:t> executed from the HMC list, start/stop reallocate resource to achieve high affinity on the active LPAR.</a:t>
            </a:r>
          </a:p>
          <a:p>
            <a:pPr marL="465750" lvl="1" indent="-285750"/>
            <a:r>
              <a:rPr lang="en-US" sz="1800" i="1" dirty="0" err="1"/>
              <a:t>currscore</a:t>
            </a:r>
            <a:r>
              <a:rPr lang="en-US" sz="1800" dirty="0"/>
              <a:t> queries the current affinity scores.</a:t>
            </a:r>
          </a:p>
          <a:p>
            <a:pPr marL="465750" lvl="1" indent="-285750"/>
            <a:r>
              <a:rPr lang="en-US" sz="1800" i="1" dirty="0" err="1"/>
              <a:t>calcscore</a:t>
            </a:r>
            <a:r>
              <a:rPr lang="en-US" sz="1800" dirty="0"/>
              <a:t> queries the current and potential affinity scores</a:t>
            </a:r>
            <a:r>
              <a:rPr lang="en-US" sz="2000" dirty="0"/>
              <a:t>.</a:t>
            </a:r>
            <a:endParaRPr lang="pl-PL" sz="2000" dirty="0"/>
          </a:p>
          <a:p>
            <a:pPr marL="285750" indent="-285750">
              <a:buFont typeface="Arial" panose="020B0604020202020204" pitchFamily="34" charset="0"/>
              <a:buChar char="•"/>
            </a:pPr>
            <a:endParaRPr lang="pl-PL" dirty="0"/>
          </a:p>
          <a:p>
            <a:endParaRPr lang="en-US" dirty="0"/>
          </a:p>
        </p:txBody>
      </p:sp>
      <p:sp>
        <p:nvSpPr>
          <p:cNvPr id="2" name="Can 1">
            <a:extLst>
              <a:ext uri="{FF2B5EF4-FFF2-40B4-BE49-F238E27FC236}">
                <a16:creationId xmlns:a16="http://schemas.microsoft.com/office/drawing/2014/main" id="{788E10F5-946C-0B76-320A-F283B46401A7}"/>
              </a:ext>
            </a:extLst>
          </p:cNvPr>
          <p:cNvSpPr/>
          <p:nvPr/>
        </p:nvSpPr>
        <p:spPr bwMode="auto">
          <a:xfrm>
            <a:off x="2919411" y="3475336"/>
            <a:ext cx="1295400" cy="2282383"/>
          </a:xfrm>
          <a:prstGeom prst="can">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D762D6E6-B79D-3565-6B02-1C5619C42CDD}"/>
              </a:ext>
            </a:extLst>
          </p:cNvPr>
          <p:cNvPicPr>
            <a:picLocks noChangeAspect="1"/>
          </p:cNvPicPr>
          <p:nvPr/>
        </p:nvPicPr>
        <p:blipFill>
          <a:blip r:embed="rId3"/>
          <a:stretch>
            <a:fillRect/>
          </a:stretch>
        </p:blipFill>
        <p:spPr>
          <a:xfrm>
            <a:off x="228600" y="3382664"/>
            <a:ext cx="8438534" cy="573150"/>
          </a:xfrm>
          <a:prstGeom prst="rect">
            <a:avLst/>
          </a:prstGeom>
        </p:spPr>
      </p:pic>
      <p:pic>
        <p:nvPicPr>
          <p:cNvPr id="5" name="Picture 4">
            <a:extLst>
              <a:ext uri="{FF2B5EF4-FFF2-40B4-BE49-F238E27FC236}">
                <a16:creationId xmlns:a16="http://schemas.microsoft.com/office/drawing/2014/main" id="{84FF0B8A-F16C-3C6E-931B-5130B2C9F940}"/>
              </a:ext>
            </a:extLst>
          </p:cNvPr>
          <p:cNvPicPr>
            <a:picLocks noChangeAspect="1"/>
          </p:cNvPicPr>
          <p:nvPr/>
        </p:nvPicPr>
        <p:blipFill>
          <a:blip r:embed="rId4"/>
          <a:stretch>
            <a:fillRect/>
          </a:stretch>
        </p:blipFill>
        <p:spPr>
          <a:xfrm>
            <a:off x="228600" y="4264936"/>
            <a:ext cx="6020109" cy="552478"/>
          </a:xfrm>
          <a:prstGeom prst="rect">
            <a:avLst/>
          </a:prstGeom>
        </p:spPr>
      </p:pic>
    </p:spTree>
    <p:extLst>
      <p:ext uri="{BB962C8B-B14F-4D97-AF65-F5344CB8AC3E}">
        <p14:creationId xmlns:p14="http://schemas.microsoft.com/office/powerpoint/2010/main" val="3709600546"/>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36915f3-2f02-4945-8997-f2963298db46}" enabled="1" method="Standard" siteId="{cd99fef8-1cd3-4a2a-9bdf-15531181d65e}" removed="0"/>
</clbl:labelList>
</file>

<file path=docProps/app.xml><?xml version="1.0" encoding="utf-8"?>
<Properties xmlns="http://schemas.openxmlformats.org/officeDocument/2006/extended-properties" xmlns:vt="http://schemas.openxmlformats.org/officeDocument/2006/docPropsVTypes">
  <TotalTime>11079</TotalTime>
  <Words>1749</Words>
  <Application>Microsoft Office PowerPoint</Application>
  <PresentationFormat>On-screen Show (4:3)</PresentationFormat>
  <Paragraphs>185</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Office Theme</vt:lpstr>
      <vt:lpstr>Resource Groups in Power11</vt:lpstr>
      <vt:lpstr>Power Systems SMP and NUMA</vt:lpstr>
      <vt:lpstr>Power Systems SMP and NUMA</vt:lpstr>
      <vt:lpstr>Power Systems SMP and NUMA</vt:lpstr>
      <vt:lpstr>Power Systems SMP and NUMA</vt:lpstr>
      <vt:lpstr>Performance impact</vt:lpstr>
      <vt:lpstr>PowerVP tool</vt:lpstr>
      <vt:lpstr>How to achieve the best affinity?</vt:lpstr>
      <vt:lpstr>Dynamic Platform Optimized (DPO)</vt:lpstr>
      <vt:lpstr>Resource Groups overview</vt:lpstr>
      <vt:lpstr>Resource Groups scenario</vt:lpstr>
      <vt:lpstr>Resource Groups scenario</vt:lpstr>
      <vt:lpstr>Resource Groups creation</vt:lpstr>
      <vt:lpstr>Share processor pools in Resource Groups </vt:lpstr>
      <vt:lpstr>Resource Groups use cases</vt:lpstr>
      <vt:lpstr>Resource Groups use cases</vt:lpstr>
      <vt:lpstr>Resource Groups use cases</vt:lpstr>
      <vt:lpstr>Resource Groups use cases</vt:lpstr>
      <vt:lpstr>Resource Groups use cases</vt:lpstr>
      <vt:lpstr>Resource Groups properties</vt:lpstr>
      <vt:lpstr>Resource Groups Advisor</vt:lpstr>
      <vt:lpstr>Resource Groups performance statistics</vt:lpstr>
      <vt:lpstr>Resource Groups</vt:lpstr>
      <vt:lpstr>Resource Groups issue</vt:lpstr>
      <vt:lpstr>Resource Groups issue</vt:lpstr>
      <vt:lpstr>Resource Groups and XIVE</vt:lpstr>
    </vt:vector>
  </TitlesOfParts>
  <Company>DHL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Bartlomiej Grabowski (DHL IT Services)</dc:creator>
  <cp:lastModifiedBy>Bartlomiej Grabowski (DHL IT Services)</cp:lastModifiedBy>
  <cp:revision>155</cp:revision>
  <dcterms:created xsi:type="dcterms:W3CDTF">2017-10-08T15:25:17Z</dcterms:created>
  <dcterms:modified xsi:type="dcterms:W3CDTF">2026-06-18T15:09:52Z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Text">
    <vt:lpwstr>FOR INTERNAL USE</vt:lpwstr>
  </property>
</Properties>
</file>