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962" r:id="rId1"/>
  </p:sldMasterIdLst>
  <p:notesMasterIdLst>
    <p:notesMasterId r:id="rId24"/>
  </p:notesMasterIdLst>
  <p:handoutMasterIdLst>
    <p:handoutMasterId r:id="rId25"/>
  </p:handoutMasterIdLst>
  <p:sldIdLst>
    <p:sldId id="257" r:id="rId2"/>
    <p:sldId id="2146847563" r:id="rId3"/>
    <p:sldId id="141167971" r:id="rId4"/>
    <p:sldId id="2147477726" r:id="rId5"/>
    <p:sldId id="2146847566" r:id="rId6"/>
    <p:sldId id="2147477745" r:id="rId7"/>
    <p:sldId id="2147477740" r:id="rId8"/>
    <p:sldId id="2328" r:id="rId9"/>
    <p:sldId id="2147477761" r:id="rId10"/>
    <p:sldId id="2147477759" r:id="rId11"/>
    <p:sldId id="2147477756" r:id="rId12"/>
    <p:sldId id="141168062" r:id="rId13"/>
    <p:sldId id="141168063" r:id="rId14"/>
    <p:sldId id="141168054" r:id="rId15"/>
    <p:sldId id="2147477762" r:id="rId16"/>
    <p:sldId id="141168053" r:id="rId17"/>
    <p:sldId id="2146847576" r:id="rId18"/>
    <p:sldId id="141167952" r:id="rId19"/>
    <p:sldId id="2146847570" r:id="rId20"/>
    <p:sldId id="2147477744" r:id="rId21"/>
    <p:sldId id="2146847564" r:id="rId22"/>
    <p:sldId id="141167963" r:id="rId23"/>
  </p:sldIdLst>
  <p:sldSz cx="24387175" cy="13716000"/>
  <p:notesSz cx="6858000" cy="9144000"/>
  <p:defaultTextStyle>
    <a:defPPr>
      <a:defRPr lang="en-US"/>
    </a:defPPr>
    <a:lvl1pPr marL="0" algn="l" defTabSz="1829379" rtl="0" eaLnBrk="1" latinLnBrk="0" hangingPunct="1">
      <a:defRPr sz="3600" kern="1200">
        <a:solidFill>
          <a:schemeClr val="tx1"/>
        </a:solidFill>
        <a:latin typeface="+mn-lt"/>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D17A03-3DD4-B778-D520-2661B67A4E84}" name="Shreya Nair" initials="SN" userId="S::shreyanair@ibm.com::64b545f6-c9ec-40dd-9d75-aad821eb9f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Zachary Anderson" initials="ZA" lastIdx="26" clrIdx="0">
    <p:extLst>
      <p:ext uri="{19B8F6BF-5375-455C-9EA6-DF929625EA0E}">
        <p15:presenceInfo xmlns:p15="http://schemas.microsoft.com/office/powerpoint/2012/main" userId="S::zanderson@vsapartners.com::b6da4b55-2f36-4779-ba8b-606d779a32e3" providerId="AD"/>
      </p:ext>
    </p:extLst>
  </p:cmAuthor>
  <p:cmAuthor id="2" name="Liz Sadler" initials="LS" lastIdx="36" clrIdx="1">
    <p:extLst>
      <p:ext uri="{19B8F6BF-5375-455C-9EA6-DF929625EA0E}">
        <p15:presenceInfo xmlns:p15="http://schemas.microsoft.com/office/powerpoint/2012/main" userId="Liz Sad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031D3E"/>
    <a:srgbClr val="041E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7150B5-B304-CA2E-9BCB-9D36D0D9DF64}" v="225" dt="2026-06-10T23:53:36.982"/>
    <p1510:client id="{F83151CC-CA2F-C3D0-06B3-91E336AEF7B0}" v="121" dt="2026-06-11T04:09:29.7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6" autoAdjust="0"/>
    <p:restoredTop sz="73904" autoAdjust="0"/>
  </p:normalViewPr>
  <p:slideViewPr>
    <p:cSldViewPr snapToGrid="0" snapToObjects="1">
      <p:cViewPr varScale="1">
        <p:scale>
          <a:sx n="46" d="100"/>
          <a:sy n="46" d="100"/>
        </p:scale>
        <p:origin x="720" y="176"/>
      </p:cViewPr>
      <p:guideLst/>
    </p:cSldViewPr>
  </p:slideViewPr>
  <p:outlineViewPr>
    <p:cViewPr>
      <p:scale>
        <a:sx n="33" d="100"/>
        <a:sy n="33" d="100"/>
      </p:scale>
      <p:origin x="0" y="-2768"/>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914400" cy="9144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19456" y="8705088"/>
            <a:ext cx="338328" cy="228600"/>
          </a:xfrm>
          <a:prstGeom prst="rect">
            <a:avLst/>
          </a:prstGeom>
        </p:spPr>
        <p:txBody>
          <a:bodyPr vert="horz" lIns="0" tIns="0" rIns="0" bIns="0" rtlCol="0" anchor="b"/>
          <a:lstStyle>
            <a:lvl1pPr algn="r">
              <a:defRPr sz="1200"/>
            </a:lvl1pPr>
          </a:lstStyle>
          <a:p>
            <a:pPr algn="l"/>
            <a:fld id="{614B4878-71CB-8F40-B9DD-F26F1F6CA014}" type="slidenum">
              <a:rPr lang="en-US" sz="600" smtClean="0">
                <a:solidFill>
                  <a:schemeClr val="bg1"/>
                </a:solidFill>
                <a:latin typeface="IBM Plex Sans Light" panose="020B0503050203000203" pitchFamily="34" charset="0"/>
                <a:ea typeface="IBM Plex Sans Light" charset="0"/>
                <a:cs typeface="IBM Plex Sans Light" charset="0"/>
              </a:rPr>
              <a:pPr algn="l"/>
              <a:t>‹#›</a:t>
            </a:fld>
            <a:endParaRPr lang="en-US" sz="600">
              <a:solidFill>
                <a:schemeClr val="bg1"/>
              </a:solidFill>
              <a:latin typeface="IBM Plex Sans Light" panose="020B0503050203000203" pitchFamily="34" charset="0"/>
              <a:ea typeface="IBM Plex Sans Light" charset="0"/>
              <a:cs typeface="IBM Plex Sans Light" charset="0"/>
            </a:endParaRPr>
          </a:p>
        </p:txBody>
      </p:sp>
      <p:sp>
        <p:nvSpPr>
          <p:cNvPr id="4" name="Footer Placeholder 3"/>
          <p:cNvSpPr>
            <a:spLocks noGrp="1"/>
          </p:cNvSpPr>
          <p:nvPr>
            <p:ph type="ftr" sz="quarter" idx="2"/>
          </p:nvPr>
        </p:nvSpPr>
        <p:spPr>
          <a:xfrm>
            <a:off x="630936" y="8705088"/>
            <a:ext cx="3657600" cy="228600"/>
          </a:xfrm>
          <a:prstGeom prst="rect">
            <a:avLst/>
          </a:prstGeom>
        </p:spPr>
        <p:txBody>
          <a:bodyPr vert="horz" lIns="0" tIns="0" rIns="0" bIns="0" rtlCol="0" anchor="b"/>
          <a:lstStyle>
            <a:lvl1pPr algn="l">
              <a:defRPr sz="1200"/>
            </a:lvl1pPr>
          </a:lstStyle>
          <a:p>
            <a:r>
              <a:rPr lang="en-US" sz="600">
                <a:solidFill>
                  <a:schemeClr val="bg1"/>
                </a:solidFill>
                <a:latin typeface="IBM Plex Sans Light" panose="020B0503050203000203" pitchFamily="34" charset="0"/>
                <a:ea typeface="IBM Plex Sans Light" charset="0"/>
                <a:cs typeface="IBM Plex Sans Light" charset="0"/>
              </a:rPr>
              <a:t>Group Name / DOC ID / Month XX, 2022 / © 2022 IBM Corporation</a:t>
            </a: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06710" y="228600"/>
            <a:ext cx="6419088" cy="3612324"/>
          </a:xfrm>
          <a:prstGeom prst="rect">
            <a:avLst/>
          </a:prstGeom>
          <a:noFill/>
          <a:ln w="12700">
            <a:solidFill>
              <a:prstClr val="black"/>
            </a:solidFill>
          </a:ln>
        </p:spPr>
        <p:txBody>
          <a:bodyPr vert="horz" lIns="91440" tIns="45720" rIns="91440" bIns="45720" rtlCol="0" anchor="ctr"/>
          <a:lstStyle/>
          <a:p>
            <a:endParaRPr lang="en-US"/>
          </a:p>
        </p:txBody>
      </p:sp>
      <p:sp>
        <p:nvSpPr>
          <p:cNvPr id="8" name="Notes Placeholder 7">
            <a:extLst>
              <a:ext uri="{FF2B5EF4-FFF2-40B4-BE49-F238E27FC236}">
                <a16:creationId xmlns:a16="http://schemas.microsoft.com/office/drawing/2014/main" id="{6ABF5568-9620-E34F-9423-054ABD0598F2}"/>
              </a:ext>
            </a:extLst>
          </p:cNvPr>
          <p:cNvSpPr>
            <a:spLocks noGrp="1"/>
          </p:cNvSpPr>
          <p:nvPr>
            <p:ph type="body" sz="quarter" idx="3"/>
          </p:nvPr>
        </p:nvSpPr>
        <p:spPr>
          <a:xfrm>
            <a:off x="206710" y="4087090"/>
            <a:ext cx="6419088" cy="4320309"/>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6"/>
          <p:cNvSpPr>
            <a:spLocks noGrp="1"/>
          </p:cNvSpPr>
          <p:nvPr>
            <p:ph type="sldNum" sz="quarter" idx="5"/>
          </p:nvPr>
        </p:nvSpPr>
        <p:spPr>
          <a:xfrm>
            <a:off x="6300216" y="8705088"/>
            <a:ext cx="338328" cy="228600"/>
          </a:xfrm>
          <a:prstGeom prst="rect">
            <a:avLst/>
          </a:prstGeom>
        </p:spPr>
        <p:txBody>
          <a:bodyPr vert="horz" lIns="0" tIns="0" rIns="0" bIns="0" rtlCol="0" anchor="b"/>
          <a:lstStyle>
            <a:lvl1pPr algn="r">
              <a:defRPr sz="600" b="0" i="0">
                <a:solidFill>
                  <a:schemeClr val="bg1"/>
                </a:solidFill>
                <a:latin typeface="IBM Plex Sans Light" panose="020B0503050203000203" pitchFamily="34" charset="0"/>
                <a:ea typeface="IBM Plex Sans Light" panose="020B0503050203000203" pitchFamily="34" charset="0"/>
                <a:cs typeface="IBM Plex Sans Light" panose="020B0503050203000203" pitchFamily="34" charset="0"/>
              </a:defRPr>
            </a:lvl1pPr>
          </a:lstStyle>
          <a:p>
            <a:fld id="{6E2E38B8-B0B4-AD41-AC6E-B781F46A9FD3}" type="slidenum">
              <a:rPr lang="en-US" smtClean="0"/>
              <a:pPr/>
              <a:t>‹#›</a:t>
            </a:fld>
            <a:endParaRPr lang="en-US"/>
          </a:p>
        </p:txBody>
      </p:sp>
      <p:sp>
        <p:nvSpPr>
          <p:cNvPr id="6" name="Footer Placeholder 5"/>
          <p:cNvSpPr>
            <a:spLocks noGrp="1"/>
          </p:cNvSpPr>
          <p:nvPr>
            <p:ph type="ftr" sz="quarter" idx="4"/>
          </p:nvPr>
        </p:nvSpPr>
        <p:spPr>
          <a:xfrm>
            <a:off x="219456" y="8705088"/>
            <a:ext cx="3657600" cy="228600"/>
          </a:xfrm>
          <a:prstGeom prst="rect">
            <a:avLst/>
          </a:prstGeom>
        </p:spPr>
        <p:txBody>
          <a:bodyPr vert="horz" lIns="0" tIns="0" rIns="0" bIns="0" rtlCol="0" anchor="b"/>
          <a:lstStyle>
            <a:lvl1pPr algn="l">
              <a:defRPr sz="600" b="0" i="0">
                <a:solidFill>
                  <a:schemeClr val="bg1"/>
                </a:solidFill>
                <a:latin typeface="IBM Plex Sans Light" panose="020B0503050203000203" pitchFamily="34" charset="0"/>
                <a:ea typeface="IBM Plex Sans Light" panose="020B0503050203000203" pitchFamily="34" charset="0"/>
                <a:cs typeface="IBM Plex Sans Light" panose="020B0503050203000203" pitchFamily="34" charset="0"/>
              </a:defRPr>
            </a:lvl1pPr>
          </a:lstStyle>
          <a:p>
            <a:r>
              <a:rPr lang="en-US"/>
              <a:t>Footer</a:t>
            </a:r>
          </a:p>
        </p:txBody>
      </p:sp>
    </p:spTree>
    <p:extLst>
      <p:ext uri="{BB962C8B-B14F-4D97-AF65-F5344CB8AC3E}">
        <p14:creationId xmlns:p14="http://schemas.microsoft.com/office/powerpoint/2010/main" val="791598581"/>
      </p:ext>
    </p:extLst>
  </p:cSld>
  <p:clrMap bg1="lt1" tx1="dk1" bg2="lt2" tx2="dk2" accent1="accent1" accent2="accent2" accent3="accent3" accent4="accent4" accent5="accent5" accent6="accent6" hlink="hlink" folHlink="folHlink"/>
  <p:hf hdr="0" dt="0"/>
  <p:notesStyle>
    <a:lvl1pPr marL="0" algn="l" defTabSz="2438522" rtl="0" eaLnBrk="1" latinLnBrk="0" hangingPunct="1">
      <a:lnSpc>
        <a:spcPct val="110000"/>
      </a:lnSpc>
      <a:spcBef>
        <a:spcPts val="0"/>
      </a:spcBef>
      <a:defRPr sz="1200" b="0" i="0" kern="1200">
        <a:solidFill>
          <a:schemeClr val="bg1"/>
        </a:solidFill>
        <a:latin typeface="IBM Plex Sans Light" panose="020B0503050203000203" pitchFamily="34" charset="0"/>
        <a:ea typeface="+mn-ea"/>
        <a:cs typeface="+mn-cs"/>
      </a:defRPr>
    </a:lvl1pPr>
    <a:lvl2pPr marL="465690" indent="-452991" algn="l" defTabSz="2438522" rtl="0" eaLnBrk="1" latinLnBrk="0" hangingPunct="1">
      <a:lnSpc>
        <a:spcPct val="110000"/>
      </a:lnSpc>
      <a:spcBef>
        <a:spcPts val="0"/>
      </a:spcBef>
      <a:buFont typeface="IBM Plex Sans"/>
      <a:buChar char="–"/>
      <a:tabLst/>
      <a:defRPr sz="1200" b="0" i="0" kern="1200">
        <a:solidFill>
          <a:schemeClr val="bg1"/>
        </a:solidFill>
        <a:latin typeface="IBM Plex Sans Light" panose="020B0503050203000203" pitchFamily="34" charset="0"/>
        <a:ea typeface="+mn-ea"/>
        <a:cs typeface="+mn-cs"/>
      </a:defRPr>
    </a:lvl2pPr>
    <a:lvl3pPr marL="926638" indent="-463319" algn="l" defTabSz="2438522" rtl="0" eaLnBrk="1" latinLnBrk="0" hangingPunct="1">
      <a:lnSpc>
        <a:spcPct val="110000"/>
      </a:lnSpc>
      <a:spcBef>
        <a:spcPts val="0"/>
      </a:spcBef>
      <a:buFont typeface="IBM Plex Sans Light" panose="020B0604020202020204" pitchFamily="34" charset="0"/>
      <a:buChar char="•"/>
      <a:tabLst/>
      <a:defRPr sz="1200" b="0" i="0" kern="1200">
        <a:solidFill>
          <a:schemeClr val="bg1"/>
        </a:solidFill>
        <a:latin typeface="IBM Plex Sans Light" panose="020B0503050203000203" pitchFamily="34" charset="0"/>
        <a:ea typeface="+mn-ea"/>
        <a:cs typeface="+mn-cs"/>
      </a:defRPr>
    </a:lvl3pPr>
    <a:lvl4pPr marL="1682580" indent="-463319" algn="l" defTabSz="2438522" rtl="0" eaLnBrk="1" latinLnBrk="0" hangingPunct="1">
      <a:lnSpc>
        <a:spcPct val="110000"/>
      </a:lnSpc>
      <a:spcBef>
        <a:spcPts val="0"/>
      </a:spcBef>
      <a:buFont typeface="IBM Plex Sans Light"/>
      <a:buChar char="–"/>
      <a:tabLst/>
      <a:defRPr sz="1200" b="0" i="0" kern="1200">
        <a:solidFill>
          <a:schemeClr val="bg1"/>
        </a:solidFill>
        <a:latin typeface="IBM Plex Sans Light" panose="020B0503050203000203" pitchFamily="34" charset="0"/>
        <a:ea typeface="+mn-ea"/>
        <a:cs typeface="+mn-cs"/>
      </a:defRPr>
    </a:lvl4pPr>
    <a:lvl5pPr marL="465690" marR="0" indent="-452991" algn="l" defTabSz="2438522" rtl="0" eaLnBrk="1" fontAlgn="base" latinLnBrk="0" hangingPunct="1">
      <a:lnSpc>
        <a:spcPct val="100000"/>
      </a:lnSpc>
      <a:spcBef>
        <a:spcPts val="1600"/>
      </a:spcBef>
      <a:spcAft>
        <a:spcPct val="0"/>
      </a:spcAft>
      <a:buClr>
        <a:srgbClr val="000000"/>
      </a:buClr>
      <a:buSzTx/>
      <a:buFont typeface="IBM Plex Sans Light" charset="-120"/>
      <a:buChar char="»"/>
      <a:tabLst/>
      <a:defRPr sz="2000" b="0" i="0" kern="1200">
        <a:solidFill>
          <a:schemeClr val="bg1"/>
        </a:solidFill>
        <a:latin typeface="IBM Plex Sans Light" panose="020B0503050203000203" pitchFamily="34" charset="0"/>
        <a:ea typeface="+mn-ea"/>
        <a:cs typeface="+mn-cs"/>
      </a:defRPr>
    </a:lvl5pPr>
    <a:lvl6pPr marL="6096305" algn="l" defTabSz="2438522" rtl="0" eaLnBrk="1" latinLnBrk="0" hangingPunct="1">
      <a:defRPr sz="3200" kern="1200">
        <a:solidFill>
          <a:schemeClr val="tx1"/>
        </a:solidFill>
        <a:latin typeface="+mn-lt"/>
        <a:ea typeface="+mn-ea"/>
        <a:cs typeface="+mn-cs"/>
      </a:defRPr>
    </a:lvl6pPr>
    <a:lvl7pPr marL="7315566" algn="l" defTabSz="2438522" rtl="0" eaLnBrk="1" latinLnBrk="0" hangingPunct="1">
      <a:defRPr sz="3200" kern="1200">
        <a:solidFill>
          <a:schemeClr val="tx1"/>
        </a:solidFill>
        <a:latin typeface="+mn-lt"/>
        <a:ea typeface="+mn-ea"/>
        <a:cs typeface="+mn-cs"/>
      </a:defRPr>
    </a:lvl7pPr>
    <a:lvl8pPr marL="8534827" algn="l" defTabSz="2438522" rtl="0" eaLnBrk="1" latinLnBrk="0" hangingPunct="1">
      <a:defRPr sz="3200" kern="1200">
        <a:solidFill>
          <a:schemeClr val="tx1"/>
        </a:solidFill>
        <a:latin typeface="+mn-lt"/>
        <a:ea typeface="+mn-ea"/>
        <a:cs typeface="+mn-cs"/>
      </a:defRPr>
    </a:lvl8pPr>
    <a:lvl9pPr marL="9754088" algn="l" defTabSz="2438522"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bg1"/>
                </a:solidFill>
                <a:effectLst/>
                <a:latin typeface="IBM Plex Sans Light" panose="020B0503050203000203" pitchFamily="34" charset="0"/>
                <a:ea typeface="+mn-ea"/>
                <a:cs typeface="+mn-cs"/>
              </a:rPr>
              <a:t>Building on that unified model, TS7785 also supports multiple VTL instances within the same GRID, which provides both scale and isolation, at first release we support 4 virtual library instance, moving up to 64+ in the future. In the initial release, you can configure up to four distinct VTL instances, and each one operates as its own independent virtual library, with its own </a:t>
            </a:r>
            <a:r>
              <a:rPr lang="en-US" sz="1200" b="0" i="0" kern="1200" dirty="0" err="1">
                <a:solidFill>
                  <a:schemeClr val="bg1"/>
                </a:solidFill>
                <a:effectLst/>
                <a:latin typeface="IBM Plex Sans Light" panose="020B0503050203000203" pitchFamily="34" charset="0"/>
                <a:ea typeface="+mn-ea"/>
                <a:cs typeface="+mn-cs"/>
              </a:rPr>
              <a:t>vdrives</a:t>
            </a:r>
            <a:r>
              <a:rPr lang="en-US" sz="1200" b="0" i="0" kern="1200" dirty="0">
                <a:solidFill>
                  <a:schemeClr val="bg1"/>
                </a:solidFill>
                <a:effectLst/>
                <a:latin typeface="IBM Plex Sans Light" panose="020B0503050203000203" pitchFamily="34" charset="0"/>
                <a:ea typeface="+mn-ea"/>
                <a:cs typeface="+mn-cs"/>
              </a:rPr>
              <a:t> and </a:t>
            </a:r>
            <a:r>
              <a:rPr lang="en-US" sz="1200" b="0" i="0" kern="1200" dirty="0" err="1">
                <a:solidFill>
                  <a:schemeClr val="bg1"/>
                </a:solidFill>
                <a:effectLst/>
                <a:latin typeface="IBM Plex Sans Light" panose="020B0503050203000203" pitchFamily="34" charset="0"/>
                <a:ea typeface="+mn-ea"/>
                <a:cs typeface="+mn-cs"/>
              </a:rPr>
              <a:t>vvolumes</a:t>
            </a:r>
            <a:r>
              <a:rPr lang="en-US" sz="1200" b="0" i="0" kern="1200" dirty="0">
                <a:solidFill>
                  <a:schemeClr val="bg1"/>
                </a:solidFill>
                <a:effectLst/>
                <a:latin typeface="IBM Plex Sans Light" panose="020B0503050203000203" pitchFamily="34" charset="0"/>
                <a:ea typeface="+mn-ea"/>
                <a:cs typeface="+mn-cs"/>
              </a:rPr>
              <a:t>. From the host perspective, each VTL appears as a separate library, and hosts can be mapped to specific VTL instances and subsets of drives. A host attached to System 1 will have 3 Unique library control protocols (SMCs) and have Tape Drive Device protocols for the number of drives configure to all VTL images.</a:t>
            </a:r>
          </a:p>
          <a:p>
            <a:r>
              <a:rPr lang="en-US" sz="1200" b="0" i="0" kern="1200" dirty="0">
                <a:solidFill>
                  <a:schemeClr val="bg1"/>
                </a:solidFill>
                <a:effectLst/>
                <a:latin typeface="IBM Plex Sans Light" panose="020B0503050203000203" pitchFamily="34" charset="0"/>
                <a:ea typeface="+mn-ea"/>
                <a:cs typeface="+mn-cs"/>
              </a:rPr>
              <a:t>For instance, is each of the 3 VTLs in System-1 has 3 tape drives the host will see 9 distinct drive devices. </a:t>
            </a:r>
          </a:p>
          <a:p>
            <a:r>
              <a:rPr lang="en-US" sz="1200" b="0" i="0" kern="1200" dirty="0">
                <a:solidFill>
                  <a:schemeClr val="bg1"/>
                </a:solidFill>
                <a:effectLst/>
                <a:latin typeface="IBM Plex Sans Light" panose="020B0503050203000203" pitchFamily="34" charset="0"/>
                <a:ea typeface="+mn-ea"/>
                <a:cs typeface="+mn-cs"/>
              </a:rPr>
              <a:t>Importantly, drives and volumes are not shared across VTL instances, ensuring clear separation for different workloads, while still running on the same physical infrastructure. At the same time, all systems in the GRID and all VTL instances can still leverage shared cloud archive storage through policy-based tiering. So what you get is a flexible architecture that combines a unified data layer with logical isolation, allowing you to scale across systems while maintaining predictable behavior and workload separation.</a:t>
            </a:r>
          </a:p>
        </p:txBody>
      </p:sp>
      <p:sp>
        <p:nvSpPr>
          <p:cNvPr id="4" name="Slide Number Placeholder 3"/>
          <p:cNvSpPr>
            <a:spLocks noGrp="1"/>
          </p:cNvSpPr>
          <p:nvPr>
            <p:ph type="sldNum" sz="quarter" idx="5"/>
          </p:nvPr>
        </p:nvSpPr>
        <p:spPr/>
        <p:txBody>
          <a:bodyPr/>
          <a:lstStyle/>
          <a:p>
            <a:fld id="{6E2E38B8-B0B4-AD41-AC6E-B781F46A9FD3}" type="slidenum">
              <a:rPr lang="en-US" smtClean="0"/>
              <a:pPr/>
              <a:t>10</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1891848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bg1"/>
                </a:solidFill>
                <a:effectLst/>
                <a:latin typeface="IBM Plex Sans Light" panose="020B0503050203000203" pitchFamily="34" charset="0"/>
                <a:ea typeface="+mn-ea"/>
                <a:cs typeface="+mn-cs"/>
              </a:rPr>
              <a:t>What this slide is illustrating is how failover works in a TS7785 GRID environment, and the key point here is that we don’t rely on traditional failover processes. </a:t>
            </a:r>
          </a:p>
          <a:p>
            <a:r>
              <a:rPr lang="en-US" sz="1200" b="0" i="0" kern="1200" dirty="0">
                <a:solidFill>
                  <a:schemeClr val="bg1"/>
                </a:solidFill>
                <a:effectLst/>
                <a:latin typeface="IBM Plex Sans Light" panose="020B0503050203000203" pitchFamily="34" charset="0"/>
                <a:ea typeface="+mn-ea"/>
                <a:cs typeface="+mn-cs"/>
              </a:rPr>
              <a:t>In this example, all hosts are connected to both systems and see two library connections to the same virtual tape library. </a:t>
            </a:r>
          </a:p>
          <a:p>
            <a:r>
              <a:rPr lang="en-US" sz="1200" b="0" i="0" kern="1200" dirty="0">
                <a:solidFill>
                  <a:schemeClr val="bg1"/>
                </a:solidFill>
                <a:effectLst/>
                <a:latin typeface="IBM Plex Sans Light" panose="020B0503050203000203" pitchFamily="34" charset="0"/>
                <a:ea typeface="+mn-ea"/>
                <a:cs typeface="+mn-cs"/>
              </a:rPr>
              <a:t>Each host has access to all the virtual volumes, which is what we see here as </a:t>
            </a:r>
            <a:r>
              <a:rPr lang="en-US" sz="1200" b="0" i="0" kern="1200" dirty="0" err="1">
                <a:solidFill>
                  <a:schemeClr val="bg1"/>
                </a:solidFill>
                <a:effectLst/>
                <a:latin typeface="IBM Plex Sans Light" panose="020B0503050203000203" pitchFamily="34" charset="0"/>
                <a:ea typeface="+mn-ea"/>
                <a:cs typeface="+mn-cs"/>
              </a:rPr>
              <a:t>vvols</a:t>
            </a:r>
            <a:r>
              <a:rPr lang="en-US" sz="1200" b="0" i="0" kern="1200" dirty="0">
                <a:solidFill>
                  <a:schemeClr val="bg1"/>
                </a:solidFill>
                <a:effectLst/>
                <a:latin typeface="IBM Plex Sans Light" panose="020B0503050203000203" pitchFamily="34" charset="0"/>
                <a:ea typeface="+mn-ea"/>
                <a:cs typeface="+mn-cs"/>
              </a:rPr>
              <a:t> but the drives are still local to each system. </a:t>
            </a:r>
          </a:p>
          <a:p>
            <a:r>
              <a:rPr lang="en-US" sz="1200" b="0" i="0" kern="1200" dirty="0">
                <a:solidFill>
                  <a:schemeClr val="bg1"/>
                </a:solidFill>
                <a:effectLst/>
                <a:latin typeface="IBM Plex Sans Light" panose="020B0503050203000203" pitchFamily="34" charset="0"/>
                <a:ea typeface="+mn-ea"/>
                <a:cs typeface="+mn-cs"/>
              </a:rPr>
              <a:t>So a host can use drives from System A or System B depending on where it is connected, while still seeing a single, consistent data set across the environment.”</a:t>
            </a:r>
          </a:p>
          <a:p>
            <a:r>
              <a:rPr lang="en-US" sz="1200" b="0" i="0" kern="1200" dirty="0">
                <a:solidFill>
                  <a:schemeClr val="bg1"/>
                </a:solidFill>
                <a:effectLst/>
                <a:latin typeface="IBM Plex Sans Light" panose="020B0503050203000203" pitchFamily="34" charset="0"/>
                <a:ea typeface="+mn-ea"/>
                <a:cs typeface="+mn-cs"/>
              </a:rPr>
              <a:t>“Now, if an outage occurs on System B, any jobs running through that system may stop at the application level, but the storage layer itself does not require failover. </a:t>
            </a:r>
          </a:p>
          <a:p>
            <a:r>
              <a:rPr lang="en-US" sz="1200" b="0" i="0" kern="1200" dirty="0">
                <a:solidFill>
                  <a:schemeClr val="bg1"/>
                </a:solidFill>
                <a:effectLst/>
                <a:latin typeface="IBM Plex Sans Light" panose="020B0503050203000203" pitchFamily="34" charset="0"/>
                <a:ea typeface="+mn-ea"/>
                <a:cs typeface="+mn-cs"/>
              </a:rPr>
              <a:t>All the data is already accessible through System A, and workloads can continue without interruption there. When System B comes back online, there’s no need for manual failback or reconfiguration—the GRID automatically begins synchronizing data again in the background, without data loss or user intervention. </a:t>
            </a:r>
          </a:p>
          <a:p>
            <a:r>
              <a:rPr lang="en-US" sz="1200" b="0" i="0" kern="1200" dirty="0">
                <a:solidFill>
                  <a:schemeClr val="bg1"/>
                </a:solidFill>
                <a:effectLst/>
                <a:latin typeface="IBM Plex Sans Light" panose="020B0503050203000203" pitchFamily="34" charset="0"/>
                <a:ea typeface="+mn-ea"/>
                <a:cs typeface="+mn-cs"/>
              </a:rPr>
              <a:t>The key takeaway is that TS7785 removes failover as a complex operational event and replaces it with continuous data availability and automatic system recovery.</a:t>
            </a:r>
          </a:p>
          <a:p>
            <a:endParaRPr lang="en-US" dirty="0"/>
          </a:p>
          <a:p>
            <a:r>
              <a:rPr lang="en-US" dirty="0">
                <a:latin typeface="IBM Plex Sans Light"/>
              </a:rPr>
              <a:t>IF an outage happens at </a:t>
            </a:r>
            <a:r>
              <a:rPr lang="en-US" dirty="0" err="1">
                <a:latin typeface="IBM Plex Sans Light"/>
              </a:rPr>
              <a:t>Sytem</a:t>
            </a:r>
            <a:r>
              <a:rPr lang="en-US" dirty="0">
                <a:latin typeface="IBM Plex Sans Light"/>
              </a:rPr>
              <a:t> B, ISV jobs operating through system B will abend, but no fail-over of systems operations are required.</a:t>
            </a:r>
          </a:p>
          <a:p>
            <a:r>
              <a:rPr lang="en-US" dirty="0"/>
              <a:t>All </a:t>
            </a:r>
            <a:r>
              <a:rPr lang="en-US" dirty="0" err="1"/>
              <a:t>SystemB</a:t>
            </a:r>
            <a:r>
              <a:rPr lang="en-US" dirty="0"/>
              <a:t> abend jobs can be reinitiated on </a:t>
            </a:r>
            <a:r>
              <a:rPr lang="en-US" dirty="0" err="1"/>
              <a:t>SystemA</a:t>
            </a:r>
            <a:r>
              <a:rPr lang="en-US" dirty="0"/>
              <a:t> and the ISV jobs on </a:t>
            </a:r>
            <a:r>
              <a:rPr lang="en-US" dirty="0" err="1"/>
              <a:t>SystemA</a:t>
            </a:r>
            <a:r>
              <a:rPr lang="en-US" dirty="0"/>
              <a:t> continue to run during </a:t>
            </a:r>
            <a:r>
              <a:rPr lang="en-US" dirty="0" err="1"/>
              <a:t>SystemB</a:t>
            </a:r>
            <a:r>
              <a:rPr lang="en-US" dirty="0"/>
              <a:t> outage.</a:t>
            </a:r>
          </a:p>
          <a:p>
            <a:r>
              <a:rPr lang="en-US" dirty="0">
                <a:latin typeface="IBM Plex Sans Light"/>
              </a:rPr>
              <a:t>When </a:t>
            </a:r>
            <a:r>
              <a:rPr lang="en-US" dirty="0" err="1">
                <a:latin typeface="IBM Plex Sans Light"/>
              </a:rPr>
              <a:t>SystemB</a:t>
            </a:r>
            <a:r>
              <a:rPr lang="en-US" dirty="0">
                <a:latin typeface="IBM Plex Sans Light"/>
              </a:rPr>
              <a:t> is restored and brought to an online state in the grid, no intentional action is required to synch the system.</a:t>
            </a:r>
          </a:p>
          <a:p>
            <a:r>
              <a:rPr lang="en-US" dirty="0"/>
              <a:t>The grid will begin seamlessly, loss-</a:t>
            </a:r>
            <a:r>
              <a:rPr lang="en-US" dirty="0" err="1"/>
              <a:t>lessly</a:t>
            </a:r>
            <a:r>
              <a:rPr lang="en-US" dirty="0"/>
              <a:t> and automatically restoring the synchronization of data in the grid to </a:t>
            </a:r>
            <a:r>
              <a:rPr lang="en-US" dirty="0" err="1"/>
              <a:t>SystemB</a:t>
            </a:r>
            <a:r>
              <a:rPr lang="en-US" dirty="0"/>
              <a:t>.</a:t>
            </a:r>
          </a:p>
        </p:txBody>
      </p:sp>
      <p:sp>
        <p:nvSpPr>
          <p:cNvPr id="4" name="Slide Number Placeholder 3"/>
          <p:cNvSpPr>
            <a:spLocks noGrp="1"/>
          </p:cNvSpPr>
          <p:nvPr>
            <p:ph type="sldNum" sz="quarter" idx="5"/>
          </p:nvPr>
        </p:nvSpPr>
        <p:spPr/>
        <p:txBody>
          <a:bodyPr/>
          <a:lstStyle/>
          <a:p>
            <a:fld id="{6E2E38B8-B0B4-AD41-AC6E-B781F46A9FD3}" type="slidenum">
              <a:rPr lang="en-US" smtClean="0"/>
              <a:pPr/>
              <a:t>11</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71915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391E4-0ECC-A3A8-A327-0E47F53EC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C253B9-3520-1AE6-ED16-171453397BAC}"/>
              </a:ext>
            </a:extLst>
          </p:cNvPr>
          <p:cNvSpPr>
            <a:spLocks noGrp="1" noRot="1" noChangeAspect="1"/>
          </p:cNvSpPr>
          <p:nvPr>
            <p:ph type="sldImg"/>
          </p:nvPr>
        </p:nvSpPr>
        <p:spPr>
          <a:xfrm>
            <a:off x="206375" y="228600"/>
            <a:ext cx="6419850" cy="3611563"/>
          </a:xfrm>
        </p:spPr>
        <p:txBody>
          <a:bodyPr/>
          <a:lstStyle/>
          <a:p>
            <a:endParaRPr lang="en-US"/>
          </a:p>
        </p:txBody>
      </p:sp>
      <p:sp>
        <p:nvSpPr>
          <p:cNvPr id="3" name="Notes Placeholder 2">
            <a:extLst>
              <a:ext uri="{FF2B5EF4-FFF2-40B4-BE49-F238E27FC236}">
                <a16:creationId xmlns:a16="http://schemas.microsoft.com/office/drawing/2014/main" id="{665BC2A6-9BC3-0E21-003C-8A2F5558525C}"/>
              </a:ext>
            </a:extLst>
          </p:cNvPr>
          <p:cNvSpPr>
            <a:spLocks noGrp="1"/>
          </p:cNvSpPr>
          <p:nvPr>
            <p:ph type="body" idx="1"/>
          </p:nvPr>
        </p:nvSpPr>
        <p:spPr/>
        <p:txBody>
          <a:bodyPr/>
          <a:lstStyle/>
          <a:p>
            <a:r>
              <a:rPr lang="en-US" sz="1200" b="0" i="0" kern="1200" dirty="0">
                <a:solidFill>
                  <a:schemeClr val="bg1"/>
                </a:solidFill>
                <a:effectLst/>
                <a:latin typeface="IBM Plex Sans Light" panose="020B0503050203000203" pitchFamily="34" charset="0"/>
                <a:ea typeface="+mn-ea"/>
                <a:cs typeface="+mn-cs"/>
              </a:rPr>
              <a:t>TS7785 was really built with IBM </a:t>
            </a:r>
            <a:r>
              <a:rPr lang="en-US" sz="1200" b="0" i="0" kern="1200" dirty="0" err="1">
                <a:solidFill>
                  <a:schemeClr val="bg1"/>
                </a:solidFill>
                <a:effectLst/>
                <a:latin typeface="IBM Plex Sans Light" panose="020B0503050203000203" pitchFamily="34" charset="0"/>
                <a:ea typeface="+mn-ea"/>
                <a:cs typeface="+mn-cs"/>
              </a:rPr>
              <a:t>i</a:t>
            </a:r>
            <a:r>
              <a:rPr lang="en-US" sz="1200" b="0" i="0" kern="1200" dirty="0">
                <a:solidFill>
                  <a:schemeClr val="bg1"/>
                </a:solidFill>
                <a:effectLst/>
                <a:latin typeface="IBM Plex Sans Light" panose="020B0503050203000203" pitchFamily="34" charset="0"/>
                <a:ea typeface="+mn-ea"/>
                <a:cs typeface="+mn-cs"/>
              </a:rPr>
              <a:t> in mind, and that’s important because IBM </a:t>
            </a:r>
            <a:r>
              <a:rPr lang="en-US" sz="1200" b="0" i="0" kern="1200" dirty="0" err="1">
                <a:solidFill>
                  <a:schemeClr val="bg1"/>
                </a:solidFill>
                <a:effectLst/>
                <a:latin typeface="IBM Plex Sans Light" panose="020B0503050203000203" pitchFamily="34" charset="0"/>
                <a:ea typeface="+mn-ea"/>
                <a:cs typeface="+mn-cs"/>
              </a:rPr>
              <a:t>i</a:t>
            </a:r>
            <a:r>
              <a:rPr lang="en-US" sz="1200" b="0" i="0" kern="1200" dirty="0">
                <a:solidFill>
                  <a:schemeClr val="bg1"/>
                </a:solidFill>
                <a:effectLst/>
                <a:latin typeface="IBM Plex Sans Light" panose="020B0503050203000203" pitchFamily="34" charset="0"/>
                <a:ea typeface="+mn-ea"/>
                <a:cs typeface="+mn-cs"/>
              </a:rPr>
              <a:t> environments work a bit differently than typical distributed systems. Most customers run workloads in LPARs, which are essentially isolated environments carved out of the same Power system. Each LPAR acts like its own system, so customers expect that same level of isolation when it comes to storage and tape—each one should only see and use the devices assigned to it. TS7785 fits naturally into that model by using standard </a:t>
            </a:r>
            <a:r>
              <a:rPr lang="en-US" sz="1200" b="0" i="0" kern="1200" dirty="0" err="1">
                <a:solidFill>
                  <a:schemeClr val="bg1"/>
                </a:solidFill>
                <a:effectLst/>
                <a:latin typeface="IBM Plex Sans Light" panose="020B0503050203000203" pitchFamily="34" charset="0"/>
                <a:ea typeface="+mn-ea"/>
                <a:cs typeface="+mn-cs"/>
              </a:rPr>
              <a:t>Fibre</a:t>
            </a:r>
            <a:r>
              <a:rPr lang="en-US" sz="1200" b="0" i="0" kern="1200" dirty="0">
                <a:solidFill>
                  <a:schemeClr val="bg1"/>
                </a:solidFill>
                <a:effectLst/>
                <a:latin typeface="IBM Plex Sans Light" panose="020B0503050203000203" pitchFamily="34" charset="0"/>
                <a:ea typeface="+mn-ea"/>
                <a:cs typeface="+mn-cs"/>
              </a:rPr>
              <a:t> Channel zoning and NPIV, so each LPAR gets its own virtual </a:t>
            </a:r>
            <a:r>
              <a:rPr lang="en-US" sz="1200" b="0" i="0" kern="1200" dirty="0" err="1">
                <a:solidFill>
                  <a:schemeClr val="bg1"/>
                </a:solidFill>
                <a:effectLst/>
                <a:latin typeface="IBM Plex Sans Light" panose="020B0503050203000203" pitchFamily="34" charset="0"/>
                <a:ea typeface="+mn-ea"/>
                <a:cs typeface="+mn-cs"/>
              </a:rPr>
              <a:t>Fibre</a:t>
            </a:r>
            <a:r>
              <a:rPr lang="en-US" sz="1200" b="0" i="0" kern="1200" dirty="0">
                <a:solidFill>
                  <a:schemeClr val="bg1"/>
                </a:solidFill>
                <a:effectLst/>
                <a:latin typeface="IBM Plex Sans Light" panose="020B0503050203000203" pitchFamily="34" charset="0"/>
                <a:ea typeface="+mn-ea"/>
                <a:cs typeface="+mn-cs"/>
              </a:rPr>
              <a:t> Channel ports mapped to specific tape devices. This prevents LPARs from interfering with each other or competing for the same devices.</a:t>
            </a:r>
            <a:br>
              <a:rPr lang="en-US" sz="1200" b="0" i="0" kern="1200" dirty="0">
                <a:solidFill>
                  <a:schemeClr val="bg1"/>
                </a:solidFill>
                <a:effectLst/>
                <a:latin typeface="IBM Plex Sans Light" panose="020B0503050203000203" pitchFamily="34" charset="0"/>
                <a:ea typeface="+mn-ea"/>
                <a:cs typeface="+mn-cs"/>
              </a:rPr>
            </a:br>
            <a:endParaRPr lang="en-US" sz="1200" b="0" i="0" kern="1200" dirty="0">
              <a:solidFill>
                <a:schemeClr val="bg1"/>
              </a:solidFill>
              <a:effectLst/>
              <a:latin typeface="IBM Plex Sans Light" panose="020B0503050203000203" pitchFamily="34" charset="0"/>
              <a:ea typeface="+mn-ea"/>
              <a:cs typeface="+mn-cs"/>
            </a:endParaRPr>
          </a:p>
          <a:p>
            <a:r>
              <a:rPr lang="en-US" sz="1200" b="0" i="0" kern="1200" dirty="0">
                <a:solidFill>
                  <a:schemeClr val="bg1"/>
                </a:solidFill>
                <a:effectLst/>
                <a:latin typeface="IBM Plex Sans Light" panose="020B0503050203000203" pitchFamily="34" charset="0"/>
                <a:ea typeface="+mn-ea"/>
                <a:cs typeface="+mn-cs"/>
              </a:rPr>
              <a:t>“From there, TS7785 behaves exactly how IBM </a:t>
            </a:r>
            <a:r>
              <a:rPr lang="en-US" sz="1200" b="0" i="0" kern="1200" dirty="0" err="1">
                <a:solidFill>
                  <a:schemeClr val="bg1"/>
                </a:solidFill>
                <a:effectLst/>
                <a:latin typeface="IBM Plex Sans Light" panose="020B0503050203000203" pitchFamily="34" charset="0"/>
                <a:ea typeface="+mn-ea"/>
                <a:cs typeface="+mn-cs"/>
              </a:rPr>
              <a:t>i</a:t>
            </a:r>
            <a:r>
              <a:rPr lang="en-US" sz="1200" b="0" i="0" kern="1200" dirty="0">
                <a:solidFill>
                  <a:schemeClr val="bg1"/>
                </a:solidFill>
                <a:effectLst/>
                <a:latin typeface="IBM Plex Sans Light" panose="020B0503050203000203" pitchFamily="34" charset="0"/>
                <a:ea typeface="+mn-ea"/>
                <a:cs typeface="+mn-cs"/>
              </a:rPr>
              <a:t> customers expect, just with more capability behind the scenes. It supports full LTO and TS4500 library emulation, so existing workflows don’t change, but you can scale up to hundreds of drives and multiple libraries. At the same time, you get GRID capabilities, so any IBM </a:t>
            </a:r>
            <a:r>
              <a:rPr lang="en-US" sz="1200" b="0" i="0" kern="1200" dirty="0" err="1">
                <a:solidFill>
                  <a:schemeClr val="bg1"/>
                </a:solidFill>
                <a:effectLst/>
                <a:latin typeface="IBM Plex Sans Light" panose="020B0503050203000203" pitchFamily="34" charset="0"/>
                <a:ea typeface="+mn-ea"/>
                <a:cs typeface="+mn-cs"/>
              </a:rPr>
              <a:t>i</a:t>
            </a:r>
            <a:r>
              <a:rPr lang="en-US" sz="1200" b="0" i="0" kern="1200" dirty="0">
                <a:solidFill>
                  <a:schemeClr val="bg1"/>
                </a:solidFill>
                <a:effectLst/>
                <a:latin typeface="IBM Plex Sans Light" panose="020B0503050203000203" pitchFamily="34" charset="0"/>
                <a:ea typeface="+mn-ea"/>
                <a:cs typeface="+mn-cs"/>
              </a:rPr>
              <a:t> system can access any volume of data from any TS7785 node, regardless of where the data lives. And because it integrates with Deep Archive and S3 storage, you can easily tier data for long-term retention. So the big takeaway here is that TS7785 doesn’t force customers to rethink how they operate—it just makes their existing IBM </a:t>
            </a:r>
            <a:r>
              <a:rPr lang="en-US" sz="1200" b="0" i="0" kern="1200" dirty="0" err="1">
                <a:solidFill>
                  <a:schemeClr val="bg1"/>
                </a:solidFill>
                <a:effectLst/>
                <a:latin typeface="IBM Plex Sans Light" panose="020B0503050203000203" pitchFamily="34" charset="0"/>
                <a:ea typeface="+mn-ea"/>
                <a:cs typeface="+mn-cs"/>
              </a:rPr>
              <a:t>i</a:t>
            </a:r>
            <a:r>
              <a:rPr lang="en-US" sz="1200" b="0" i="0" kern="1200" dirty="0">
                <a:solidFill>
                  <a:schemeClr val="bg1"/>
                </a:solidFill>
                <a:effectLst/>
                <a:latin typeface="IBM Plex Sans Light" panose="020B0503050203000203" pitchFamily="34" charset="0"/>
                <a:ea typeface="+mn-ea"/>
                <a:cs typeface="+mn-cs"/>
              </a:rPr>
              <a:t> environments more scalable, more resilient, and more flexible.</a:t>
            </a:r>
          </a:p>
          <a:p>
            <a:endParaRPr lang="en-US" dirty="0"/>
          </a:p>
        </p:txBody>
      </p:sp>
      <p:sp>
        <p:nvSpPr>
          <p:cNvPr id="4" name="Slide Number Placeholder 3">
            <a:extLst>
              <a:ext uri="{FF2B5EF4-FFF2-40B4-BE49-F238E27FC236}">
                <a16:creationId xmlns:a16="http://schemas.microsoft.com/office/drawing/2014/main" id="{DF34CC94-97A6-9ABD-C2DD-026DADD9E6D9}"/>
              </a:ext>
            </a:extLst>
          </p:cNvPr>
          <p:cNvSpPr>
            <a:spLocks noGrp="1"/>
          </p:cNvSpPr>
          <p:nvPr>
            <p:ph type="sldNum" sz="quarter" idx="5"/>
          </p:nvPr>
        </p:nvSpPr>
        <p:spPr/>
        <p:txBody>
          <a:bodyPr/>
          <a:lstStyle/>
          <a:p>
            <a:fld id="{62BD9F65-1CE6-4CAA-8EF2-28D4D3901663}" type="slidenum">
              <a:rPr lang="en-US" smtClean="0"/>
              <a:pPr/>
              <a:t>12</a:t>
            </a:fld>
            <a:endParaRPr lang="en-US"/>
          </a:p>
        </p:txBody>
      </p:sp>
    </p:spTree>
    <p:extLst>
      <p:ext uri="{BB962C8B-B14F-4D97-AF65-F5344CB8AC3E}">
        <p14:creationId xmlns:p14="http://schemas.microsoft.com/office/powerpoint/2010/main" val="1710199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A62CF-2ECA-62ED-DE61-D72CC9355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F66A7-67C2-02B7-421D-50969A737CDB}"/>
              </a:ext>
            </a:extLst>
          </p:cNvPr>
          <p:cNvSpPr>
            <a:spLocks noGrp="1" noRot="1" noChangeAspect="1"/>
          </p:cNvSpPr>
          <p:nvPr>
            <p:ph type="sldImg"/>
          </p:nvPr>
        </p:nvSpPr>
        <p:spPr>
          <a:xfrm>
            <a:off x="206375" y="228600"/>
            <a:ext cx="6419850" cy="3611563"/>
          </a:xfrm>
        </p:spPr>
        <p:txBody>
          <a:bodyPr/>
          <a:lstStyle/>
          <a:p>
            <a:endParaRPr lang="en-US"/>
          </a:p>
        </p:txBody>
      </p:sp>
      <p:sp>
        <p:nvSpPr>
          <p:cNvPr id="3" name="Notes Placeholder 2">
            <a:extLst>
              <a:ext uri="{FF2B5EF4-FFF2-40B4-BE49-F238E27FC236}">
                <a16:creationId xmlns:a16="http://schemas.microsoft.com/office/drawing/2014/main" id="{94B1BF94-7554-068E-93B7-7A129AE4535F}"/>
              </a:ext>
            </a:extLst>
          </p:cNvPr>
          <p:cNvSpPr>
            <a:spLocks noGrp="1"/>
          </p:cNvSpPr>
          <p:nvPr>
            <p:ph type="body" idx="1"/>
          </p:nvPr>
        </p:nvSpPr>
        <p:spPr/>
        <p:txBody>
          <a:bodyPr/>
          <a:lstStyle/>
          <a:p>
            <a:r>
              <a:rPr lang="en-US" sz="1200" b="0" i="0" kern="1200" dirty="0">
                <a:solidFill>
                  <a:schemeClr val="bg1"/>
                </a:solidFill>
                <a:effectLst/>
                <a:latin typeface="IBM Plex Sans Light" panose="020B0503050203000203" pitchFamily="34" charset="0"/>
                <a:ea typeface="+mn-ea"/>
                <a:cs typeface="+mn-cs"/>
              </a:rPr>
              <a:t>This slide really focuses on the </a:t>
            </a:r>
            <a:r>
              <a:rPr lang="en-US" sz="1200" b="0" i="0" kern="1200" dirty="0" err="1">
                <a:solidFill>
                  <a:schemeClr val="bg1"/>
                </a:solidFill>
                <a:effectLst/>
                <a:latin typeface="IBM Plex Sans Light" panose="020B0503050203000203" pitchFamily="34" charset="0"/>
                <a:ea typeface="+mn-ea"/>
                <a:cs typeface="+mn-cs"/>
              </a:rPr>
              <a:t>Fibre</a:t>
            </a:r>
            <a:r>
              <a:rPr lang="en-US" sz="1200" b="0" i="0" kern="1200" dirty="0">
                <a:solidFill>
                  <a:schemeClr val="bg1"/>
                </a:solidFill>
                <a:effectLst/>
                <a:latin typeface="IBM Plex Sans Light" panose="020B0503050203000203" pitchFamily="34" charset="0"/>
                <a:ea typeface="+mn-ea"/>
                <a:cs typeface="+mn-cs"/>
              </a:rPr>
              <a:t> Channel use case for distributed systems, which is one of the core design points for TS7785. In the first release, we support IBM Storage Protect—what many customers still know as TSM—and this was actually one of the primary drivers behind building TS7785 in the first place. Most modern backup solutions rely heavily on IP, where all the backup data flows through a central server over the network. What we’re enabling here is a </a:t>
            </a:r>
            <a:r>
              <a:rPr lang="en-US" sz="1200" b="0" i="0" kern="1200" dirty="0" err="1">
                <a:solidFill>
                  <a:schemeClr val="bg1"/>
                </a:solidFill>
                <a:effectLst/>
                <a:latin typeface="IBM Plex Sans Light" panose="020B0503050203000203" pitchFamily="34" charset="0"/>
                <a:ea typeface="+mn-ea"/>
                <a:cs typeface="+mn-cs"/>
              </a:rPr>
              <a:t>LANfree</a:t>
            </a:r>
            <a:r>
              <a:rPr lang="en-US" sz="1200" b="0" i="0" kern="1200" dirty="0">
                <a:solidFill>
                  <a:schemeClr val="bg1"/>
                </a:solidFill>
                <a:effectLst/>
                <a:latin typeface="IBM Plex Sans Light" panose="020B0503050203000203" pitchFamily="34" charset="0"/>
                <a:ea typeface="+mn-ea"/>
                <a:cs typeface="+mn-cs"/>
              </a:rPr>
              <a:t> model, where the Storage Protect server still manages the backup process, but the actual data movement happens directly from the storage agent on the client to TS7785 over </a:t>
            </a:r>
            <a:r>
              <a:rPr lang="en-US" sz="1200" b="0" i="0" kern="1200" dirty="0" err="1">
                <a:solidFill>
                  <a:schemeClr val="bg1"/>
                </a:solidFill>
                <a:effectLst/>
                <a:latin typeface="IBM Plex Sans Light" panose="020B0503050203000203" pitchFamily="34" charset="0"/>
                <a:ea typeface="+mn-ea"/>
                <a:cs typeface="+mn-cs"/>
              </a:rPr>
              <a:t>Fibre</a:t>
            </a:r>
            <a:r>
              <a:rPr lang="en-US" sz="1200" b="0" i="0" kern="1200" dirty="0">
                <a:solidFill>
                  <a:schemeClr val="bg1"/>
                </a:solidFill>
                <a:effectLst/>
                <a:latin typeface="IBM Plex Sans Light" panose="020B0503050203000203" pitchFamily="34" charset="0"/>
                <a:ea typeface="+mn-ea"/>
                <a:cs typeface="+mn-cs"/>
              </a:rPr>
              <a:t> Channel. That means IP is only used for control traffic between the client and the server, while the heavy data transfer runs over the SAN, improving performance and reducing network load.”</a:t>
            </a:r>
          </a:p>
          <a:p>
            <a:r>
              <a:rPr lang="en-US" sz="1200" b="0" i="0" kern="1200" dirty="0">
                <a:solidFill>
                  <a:schemeClr val="bg1"/>
                </a:solidFill>
                <a:effectLst/>
                <a:latin typeface="IBM Plex Sans Light" panose="020B0503050203000203" pitchFamily="34" charset="0"/>
                <a:ea typeface="+mn-ea"/>
                <a:cs typeface="+mn-cs"/>
              </a:rPr>
              <a:t>“The same model applies to restores, where data flows directly back over </a:t>
            </a:r>
            <a:r>
              <a:rPr lang="en-US" sz="1200" b="0" i="0" kern="1200" dirty="0" err="1">
                <a:solidFill>
                  <a:schemeClr val="bg1"/>
                </a:solidFill>
                <a:effectLst/>
                <a:latin typeface="IBM Plex Sans Light" panose="020B0503050203000203" pitchFamily="34" charset="0"/>
                <a:ea typeface="+mn-ea"/>
                <a:cs typeface="+mn-cs"/>
              </a:rPr>
              <a:t>Fibre</a:t>
            </a:r>
            <a:r>
              <a:rPr lang="en-US" sz="1200" b="0" i="0" kern="1200" dirty="0">
                <a:solidFill>
                  <a:schemeClr val="bg1"/>
                </a:solidFill>
                <a:effectLst/>
                <a:latin typeface="IBM Plex Sans Light" panose="020B0503050203000203" pitchFamily="34" charset="0"/>
                <a:ea typeface="+mn-ea"/>
                <a:cs typeface="+mn-cs"/>
              </a:rPr>
              <a:t> Channel, giving you consistent performance in both directions. And importantly, this doesn’t exclude </a:t>
            </a:r>
            <a:r>
              <a:rPr lang="en-US" sz="1200" b="0" i="0" kern="1200" dirty="0" err="1">
                <a:solidFill>
                  <a:schemeClr val="bg1"/>
                </a:solidFill>
                <a:effectLst/>
                <a:latin typeface="IBM Plex Sans Light" panose="020B0503050203000203" pitchFamily="34" charset="0"/>
                <a:ea typeface="+mn-ea"/>
                <a:cs typeface="+mn-cs"/>
              </a:rPr>
              <a:t>nonFibre</a:t>
            </a:r>
            <a:r>
              <a:rPr lang="en-US" sz="1200" b="0" i="0" kern="1200" dirty="0">
                <a:solidFill>
                  <a:schemeClr val="bg1"/>
                </a:solidFill>
                <a:effectLst/>
                <a:latin typeface="IBM Plex Sans Light" panose="020B0503050203000203" pitchFamily="34" charset="0"/>
                <a:ea typeface="+mn-ea"/>
                <a:cs typeface="+mn-cs"/>
              </a:rPr>
              <a:t> Channel clients—those can still send data over IP, and the Storage Protect server will handle writing that data to TS7785. So you can have both FC and IP backups coexisting in the same environment. </a:t>
            </a:r>
            <a:br>
              <a:rPr lang="en-US" sz="1200" b="0" i="0" kern="1200" dirty="0">
                <a:solidFill>
                  <a:schemeClr val="bg1"/>
                </a:solidFill>
                <a:effectLst/>
                <a:latin typeface="IBM Plex Sans Light" panose="020B0503050203000203" pitchFamily="34" charset="0"/>
                <a:ea typeface="+mn-ea"/>
                <a:cs typeface="+mn-cs"/>
              </a:rPr>
            </a:br>
            <a:r>
              <a:rPr lang="en-US" sz="1200" b="0" i="0" u="none" strike="noStrike" kern="1200" dirty="0">
                <a:solidFill>
                  <a:schemeClr val="bg1"/>
                </a:solidFill>
                <a:effectLst/>
                <a:latin typeface="IBM Plex Sans Light"/>
                <a:ea typeface="+mn-ea"/>
                <a:cs typeface="+mn-cs"/>
              </a:rPr>
              <a:t>S</a:t>
            </a:r>
            <a:r>
              <a:rPr lang="en-US" sz="1200" b="0" i="0" u="none" strike="noStrike" kern="1200" dirty="0">
                <a:solidFill>
                  <a:schemeClr val="bg1"/>
                </a:solidFill>
                <a:effectLst/>
                <a:latin typeface="IBM Plex Sans Light"/>
              </a:rPr>
              <a:t>upports synthetic full backups, or retention sets, which are critical for incremental‑forever backup environments.</a:t>
            </a:r>
          </a:p>
          <a:p>
            <a:r>
              <a:rPr lang="en-US" sz="1200" b="0" i="0" u="none" strike="noStrike" kern="1200" dirty="0">
                <a:solidFill>
                  <a:schemeClr val="bg1"/>
                </a:solidFill>
                <a:effectLst/>
                <a:latin typeface="IBM Plex Sans Light"/>
              </a:rPr>
              <a:t>A retention set periodically consolidates all the data needed for a point‑in‑time restore into an independent set of tapes, eliminating dependencies on long chains of </a:t>
            </a:r>
            <a:r>
              <a:rPr lang="en-US" sz="1200" b="0" i="0" u="none" strike="noStrike" kern="1200" dirty="0" err="1">
                <a:solidFill>
                  <a:schemeClr val="bg1"/>
                </a:solidFill>
                <a:effectLst/>
                <a:latin typeface="IBM Plex Sans Light"/>
              </a:rPr>
              <a:t>incrementals</a:t>
            </a:r>
            <a:r>
              <a:rPr lang="en-US" sz="1200" b="0" i="0" u="none" strike="noStrike" kern="1200" dirty="0">
                <a:solidFill>
                  <a:schemeClr val="bg1"/>
                </a:solidFill>
                <a:effectLst/>
                <a:latin typeface="IBM Plex Sans Light"/>
              </a:rPr>
              <a:t>.</a:t>
            </a:r>
          </a:p>
          <a:p>
            <a:r>
              <a:rPr lang="en-US" sz="1200" b="0" i="0" u="none" strike="noStrike" kern="1200" dirty="0">
                <a:solidFill>
                  <a:schemeClr val="bg1"/>
                </a:solidFill>
                <a:effectLst/>
                <a:latin typeface="IBM Plex Sans Light"/>
              </a:rPr>
              <a:t>These retention sets can be retained for years and tiered automatically to IBM Storage Deep Archive, while clients continue sending simple daily </a:t>
            </a:r>
            <a:r>
              <a:rPr lang="en-US" sz="1200" b="0" i="0" u="none" strike="noStrike" kern="1200" dirty="0" err="1">
                <a:solidFill>
                  <a:schemeClr val="bg1"/>
                </a:solidFill>
                <a:effectLst/>
                <a:latin typeface="IBM Plex Sans Light"/>
              </a:rPr>
              <a:t>incrementals</a:t>
            </a:r>
            <a:r>
              <a:rPr lang="en-US" sz="1200" b="0" i="0" u="none" strike="noStrike" kern="1200" dirty="0">
                <a:solidFill>
                  <a:schemeClr val="bg1"/>
                </a:solidFill>
                <a:effectLst/>
                <a:latin typeface="IBM Plex Sans Light"/>
              </a:rPr>
              <a:t>.</a:t>
            </a:r>
          </a:p>
          <a:p>
            <a:r>
              <a:rPr lang="en-US" sz="1200" b="0" i="0" u="none" strike="noStrike" kern="1200" dirty="0">
                <a:solidFill>
                  <a:schemeClr val="bg1"/>
                </a:solidFill>
                <a:effectLst/>
                <a:latin typeface="IBM Plex Sans Light"/>
              </a:rPr>
              <a:t>The key point is that long‑term retention and compliance are handled automatically by the infrastructure, not by the clients</a:t>
            </a:r>
            <a:r>
              <a:rPr lang="en-US" dirty="0">
                <a:latin typeface="IBM Plex Sans Light"/>
              </a:rPr>
              <a:t>.</a:t>
            </a:r>
            <a:endParaRPr lang="en-US" sz="1200" b="0" i="0" u="none" strike="noStrike" kern="1200" dirty="0">
              <a:solidFill>
                <a:schemeClr val="bg1"/>
              </a:solidFill>
              <a:effectLst/>
              <a:latin typeface="IBM Plex Sans Light" panose="020B0503050203000203" pitchFamily="34" charset="0"/>
            </a:endParaRPr>
          </a:p>
          <a:p>
            <a:endParaRPr lang="en-US" dirty="0"/>
          </a:p>
        </p:txBody>
      </p:sp>
      <p:sp>
        <p:nvSpPr>
          <p:cNvPr id="4" name="Slide Number Placeholder 3">
            <a:extLst>
              <a:ext uri="{FF2B5EF4-FFF2-40B4-BE49-F238E27FC236}">
                <a16:creationId xmlns:a16="http://schemas.microsoft.com/office/drawing/2014/main" id="{C325AAD4-76BF-2EF8-7F4F-0A57E36ADD97}"/>
              </a:ext>
            </a:extLst>
          </p:cNvPr>
          <p:cNvSpPr>
            <a:spLocks noGrp="1"/>
          </p:cNvSpPr>
          <p:nvPr>
            <p:ph type="sldNum" sz="quarter" idx="5"/>
          </p:nvPr>
        </p:nvSpPr>
        <p:spPr/>
        <p:txBody>
          <a:bodyPr/>
          <a:lstStyle/>
          <a:p>
            <a:fld id="{62BD9F65-1CE6-4CAA-8EF2-28D4D3901663}" type="slidenum">
              <a:rPr lang="en-US" smtClean="0"/>
              <a:pPr/>
              <a:t>13</a:t>
            </a:fld>
            <a:endParaRPr lang="en-US"/>
          </a:p>
        </p:txBody>
      </p:sp>
    </p:spTree>
    <p:extLst>
      <p:ext uri="{BB962C8B-B14F-4D97-AF65-F5344CB8AC3E}">
        <p14:creationId xmlns:p14="http://schemas.microsoft.com/office/powerpoint/2010/main" val="2034904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C5D7E-79F4-2DF9-377A-3D57FC98F9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EFC1F-8CBB-1B7A-15AB-A3BCE346EAC5}"/>
              </a:ext>
            </a:extLst>
          </p:cNvPr>
          <p:cNvSpPr>
            <a:spLocks noGrp="1" noRot="1" noChangeAspect="1"/>
          </p:cNvSpPr>
          <p:nvPr>
            <p:ph type="sldImg"/>
          </p:nvPr>
        </p:nvSpPr>
        <p:spPr>
          <a:xfrm>
            <a:off x="206375" y="228600"/>
            <a:ext cx="6419850" cy="3611563"/>
          </a:xfrm>
        </p:spPr>
        <p:txBody>
          <a:bodyPr/>
          <a:lstStyle/>
          <a:p>
            <a:endParaRPr lang="en-US"/>
          </a:p>
        </p:txBody>
      </p:sp>
      <p:sp>
        <p:nvSpPr>
          <p:cNvPr id="3" name="Notes Placeholder 2">
            <a:extLst>
              <a:ext uri="{FF2B5EF4-FFF2-40B4-BE49-F238E27FC236}">
                <a16:creationId xmlns:a16="http://schemas.microsoft.com/office/drawing/2014/main" id="{7DDA9C91-14F5-5BDA-6461-759E5DCC38F7}"/>
              </a:ext>
            </a:extLst>
          </p:cNvPr>
          <p:cNvSpPr>
            <a:spLocks noGrp="1"/>
          </p:cNvSpPr>
          <p:nvPr>
            <p:ph type="body" idx="1"/>
          </p:nvPr>
        </p:nvSpPr>
        <p:spPr/>
        <p:txBody>
          <a:bodyPr/>
          <a:lstStyle/>
          <a:p>
            <a:r>
              <a:rPr lang="en-US" sz="1200" b="0" i="0" kern="1200" dirty="0">
                <a:solidFill>
                  <a:schemeClr val="bg1"/>
                </a:solidFill>
                <a:effectLst/>
                <a:latin typeface="IBM Plex Sans Light" panose="020B0503050203000203" pitchFamily="34" charset="0"/>
                <a:ea typeface="+mn-ea"/>
                <a:cs typeface="+mn-cs"/>
              </a:rPr>
              <a:t>What this slide highlights is how TS7785 extends data protection beyond the primary system into a true hybrid cloud model. One of the key capabilities here is the ability to tier data to an </a:t>
            </a:r>
            <a:r>
              <a:rPr lang="en-US" sz="1200" b="0" i="0" kern="1200" dirty="0" err="1">
                <a:solidFill>
                  <a:schemeClr val="bg1"/>
                </a:solidFill>
                <a:effectLst/>
                <a:latin typeface="IBM Plex Sans Light" panose="020B0503050203000203" pitchFamily="34" charset="0"/>
                <a:ea typeface="+mn-ea"/>
                <a:cs typeface="+mn-cs"/>
              </a:rPr>
              <a:t>airgapped</a:t>
            </a:r>
            <a:r>
              <a:rPr lang="en-US" sz="1200" b="0" i="0" kern="1200" dirty="0">
                <a:solidFill>
                  <a:schemeClr val="bg1"/>
                </a:solidFill>
                <a:effectLst/>
                <a:latin typeface="IBM Plex Sans Light" panose="020B0503050203000203" pitchFamily="34" charset="0"/>
                <a:ea typeface="+mn-ea"/>
                <a:cs typeface="+mn-cs"/>
              </a:rPr>
              <a:t> cloud environment, either as a secondary copy or even as a primary archive. At initial release, the validated target is IBM Storage Deep Archive, but the architecture is designed to support multiple S3-enabled cloud endpoints—up to 256 targets—with all communication happening over standard Ethernet. These targets don’t need to sit within the customer’s network either. As long as there’s a secure IP path—whether that’s LAN, WAN, or even over the internet—data can be moved to geographically dispersed locations.”</a:t>
            </a:r>
          </a:p>
          <a:p>
            <a:endParaRPr lang="en-US" sz="1200" b="0" i="0" kern="1200" dirty="0">
              <a:solidFill>
                <a:schemeClr val="bg1"/>
              </a:solidFill>
              <a:effectLst/>
              <a:latin typeface="IBM Plex Sans Light" panose="020B0503050203000203" pitchFamily="34" charset="0"/>
              <a:ea typeface="+mn-ea"/>
              <a:cs typeface="+mn-cs"/>
            </a:endParaRPr>
          </a:p>
          <a:p>
            <a:r>
              <a:rPr lang="en-US" sz="1200" b="0" i="0" kern="1200" dirty="0">
                <a:solidFill>
                  <a:schemeClr val="bg1"/>
                </a:solidFill>
                <a:effectLst/>
                <a:latin typeface="IBM Plex Sans Light" panose="020B0503050203000203" pitchFamily="34" charset="0"/>
                <a:ea typeface="+mn-ea"/>
                <a:cs typeface="+mn-cs"/>
              </a:rPr>
              <a:t>“What makes this powerful from a security and resiliency perspective is the separation between primary and archive storage. By tiering data out to Deep Archive, you’re effectively creating a multi-step air gap, with tape-based storage underneath adding an additional layer of protection that’s much harder to compromise. All of this is policy-driven, so administrators can define exactly how data is copied, moved, and retained without managing it manually. That means you’re not only improving security and compliance, but also preventing primary systems from running out of space during critical operations, allowing teams to stay focused on performance while the system handles protection and lifecycle management in the background</a:t>
            </a:r>
          </a:p>
          <a:p>
            <a:endParaRPr lang="en-US" dirty="0"/>
          </a:p>
          <a:p>
            <a:endParaRPr lang="en-US" dirty="0"/>
          </a:p>
        </p:txBody>
      </p:sp>
      <p:sp>
        <p:nvSpPr>
          <p:cNvPr id="4" name="Slide Number Placeholder 3">
            <a:extLst>
              <a:ext uri="{FF2B5EF4-FFF2-40B4-BE49-F238E27FC236}">
                <a16:creationId xmlns:a16="http://schemas.microsoft.com/office/drawing/2014/main" id="{6E749593-0ADE-E81D-F66B-162555F52E3D}"/>
              </a:ext>
            </a:extLst>
          </p:cNvPr>
          <p:cNvSpPr>
            <a:spLocks noGrp="1"/>
          </p:cNvSpPr>
          <p:nvPr>
            <p:ph type="sldNum" sz="quarter" idx="5"/>
          </p:nvPr>
        </p:nvSpPr>
        <p:spPr/>
        <p:txBody>
          <a:bodyPr/>
          <a:lstStyle/>
          <a:p>
            <a:fld id="{62BD9F65-1CE6-4CAA-8EF2-28D4D3901663}" type="slidenum">
              <a:rPr lang="en-US" smtClean="0"/>
              <a:pPr/>
              <a:t>14</a:t>
            </a:fld>
            <a:endParaRPr lang="en-US"/>
          </a:p>
        </p:txBody>
      </p:sp>
    </p:spTree>
    <p:extLst>
      <p:ext uri="{BB962C8B-B14F-4D97-AF65-F5344CB8AC3E}">
        <p14:creationId xmlns:p14="http://schemas.microsoft.com/office/powerpoint/2010/main" val="1272798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bg1"/>
                </a:solidFill>
                <a:effectLst/>
                <a:latin typeface="IBM Plex Sans Light" panose="020B0503050203000203" pitchFamily="34" charset="0"/>
                <a:ea typeface="+mn-ea"/>
                <a:cs typeface="+mn-cs"/>
              </a:rPr>
              <a:t>What this slide is really showing is how TS7785 extends GRID beyond just systems into a regional, cloud enabled architecture. As the GRID scales—starting with two systems and growing up to eight—you can distribute those systems across regions, with each region having its own IBM Storage Deep Archive. The GRID then handles replicating data between those regions while also placing copies into multiple cloud pools—up to four—so you’re not relying on a single location for protection. What’s powerful here is that this entire process is automated. TS7785 manages how data is copied, replicated, and distributed without requiring manual intervention, which simplifies operations while significantly improving resiliency.”</a:t>
            </a:r>
            <a:br>
              <a:rPr lang="en-US" sz="1200" b="0" i="0" kern="1200" dirty="0">
                <a:solidFill>
                  <a:schemeClr val="bg1"/>
                </a:solidFill>
                <a:effectLst/>
                <a:latin typeface="IBM Plex Sans Light" panose="020B0503050203000203" pitchFamily="34" charset="0"/>
                <a:ea typeface="+mn-ea"/>
                <a:cs typeface="+mn-cs"/>
              </a:rPr>
            </a:br>
            <a:endParaRPr lang="en-US" sz="1200" b="0" i="0" kern="1200" dirty="0">
              <a:solidFill>
                <a:schemeClr val="bg1"/>
              </a:solidFill>
              <a:effectLst/>
              <a:latin typeface="IBM Plex Sans Light" panose="020B0503050203000203" pitchFamily="34" charset="0"/>
              <a:ea typeface="+mn-ea"/>
              <a:cs typeface="+mn-cs"/>
            </a:endParaRPr>
          </a:p>
          <a:p>
            <a:r>
              <a:rPr lang="en-US" sz="1200" b="0" i="0" kern="1200" dirty="0">
                <a:solidFill>
                  <a:schemeClr val="bg1"/>
                </a:solidFill>
                <a:effectLst/>
                <a:latin typeface="IBM Plex Sans Light" panose="020B0503050203000203" pitchFamily="34" charset="0"/>
                <a:ea typeface="+mn-ea"/>
                <a:cs typeface="+mn-cs"/>
              </a:rPr>
              <a:t>“The integration with IBM Storage Deep Archive is what really enables this at scale. Deep Archive provides a tape-based backend exposed through an S3 interface, so from TS7785’s perspective, it behaves like a cloud target, but with the cost and durability benefits of physical tape. Because everything is S3-based, multiple systems, grids, and even different platforms can share the same archive layer. Any system can read or write to it, and if one cluster goes down, another can continue pushing data without disruption. This approach gives customers a highly scalable, secure, and cost-efficient way to manage long-term retention, while also enabling a true air-gapped, hybrid cloud strategy for data protection.</a:t>
            </a:r>
          </a:p>
          <a:p>
            <a:r>
              <a:rPr lang="en-US" dirty="0">
                <a:latin typeface="IBM Plex Sans Light"/>
              </a:rPr>
              <a:t>This enables the consolidation of archive data on the most secure and lowest cost hybrid cloud for data at scale, all while optimizing storage capacity and lower storage costs.</a:t>
            </a:r>
          </a:p>
          <a:p>
            <a:endParaRPr lang="en-US" dirty="0"/>
          </a:p>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15</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1328438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EE23F-5E11-CE6F-5C48-FF9E52BEB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23311-4409-8F50-2383-236540571196}"/>
              </a:ext>
            </a:extLst>
          </p:cNvPr>
          <p:cNvSpPr>
            <a:spLocks noGrp="1" noRot="1" noChangeAspect="1"/>
          </p:cNvSpPr>
          <p:nvPr>
            <p:ph type="sldImg"/>
          </p:nvPr>
        </p:nvSpPr>
        <p:spPr>
          <a:xfrm>
            <a:off x="206375" y="228600"/>
            <a:ext cx="6419850" cy="3611563"/>
          </a:xfrm>
        </p:spPr>
        <p:txBody>
          <a:bodyPr/>
          <a:lstStyle/>
          <a:p>
            <a:endParaRPr lang="en-US"/>
          </a:p>
        </p:txBody>
      </p:sp>
      <p:sp>
        <p:nvSpPr>
          <p:cNvPr id="3" name="Notes Placeholder 2">
            <a:extLst>
              <a:ext uri="{FF2B5EF4-FFF2-40B4-BE49-F238E27FC236}">
                <a16:creationId xmlns:a16="http://schemas.microsoft.com/office/drawing/2014/main" id="{8580A73D-3399-F315-315C-51B384FE102B}"/>
              </a:ext>
            </a:extLst>
          </p:cNvPr>
          <p:cNvSpPr>
            <a:spLocks noGrp="1"/>
          </p:cNvSpPr>
          <p:nvPr>
            <p:ph type="body" idx="1"/>
          </p:nvPr>
        </p:nvSpPr>
        <p:spPr/>
        <p:txBody>
          <a:bodyPr/>
          <a:lstStyle/>
          <a:p>
            <a:r>
              <a:rPr lang="en-US" sz="1200" b="0" i="0" kern="1200" dirty="0">
                <a:solidFill>
                  <a:schemeClr val="bg1"/>
                </a:solidFill>
                <a:effectLst/>
                <a:latin typeface="IBM Plex Sans Light" panose="020B0503050203000203" pitchFamily="34" charset="0"/>
                <a:ea typeface="+mn-ea"/>
                <a:cs typeface="+mn-cs"/>
              </a:rPr>
              <a:t>“GRID awareness means every system understands the state of every volume, no matter where the data lives.</a:t>
            </a:r>
          </a:p>
          <a:p>
            <a:r>
              <a:rPr lang="en-US" sz="1200" b="0" i="0" kern="1200" dirty="0">
                <a:solidFill>
                  <a:schemeClr val="bg1"/>
                </a:solidFill>
                <a:effectLst/>
                <a:latin typeface="IBM Plex Sans Light" panose="020B0503050203000203" pitchFamily="34" charset="0"/>
                <a:ea typeface="+mn-ea"/>
                <a:cs typeface="+mn-cs"/>
              </a:rPr>
              <a:t>Replication runs in both directions without freezing workloads, and hosts can connect to multiple systems to distribute load while the GRID continues operating in the background.</a:t>
            </a:r>
          </a:p>
          <a:p>
            <a:r>
              <a:rPr lang="en-US" sz="1200" b="0" i="0" kern="1200" dirty="0">
                <a:solidFill>
                  <a:schemeClr val="bg1"/>
                </a:solidFill>
                <a:effectLst/>
                <a:latin typeface="IBM Plex Sans Light" panose="020B0503050203000203" pitchFamily="34" charset="0"/>
                <a:ea typeface="+mn-ea"/>
                <a:cs typeface="+mn-cs"/>
              </a:rPr>
              <a:t>This same awareness extends to cloud and object storage — once any cluster places data in the cloud, all clusters can immediately see and access it.</a:t>
            </a:r>
          </a:p>
          <a:p>
            <a:r>
              <a:rPr lang="en-US" sz="1200" b="0" i="0" kern="1200" dirty="0">
                <a:solidFill>
                  <a:schemeClr val="bg1"/>
                </a:solidFill>
                <a:effectLst/>
                <a:latin typeface="IBM Plex Sans Light" panose="020B0503050203000203" pitchFamily="34" charset="0"/>
                <a:ea typeface="+mn-ea"/>
                <a:cs typeface="+mn-cs"/>
              </a:rPr>
              <a:t>Data doesn’t need to be recopied or manually re‑registered, which is critical for meeting recovery objectives, even if transfer times vary by environment.</a:t>
            </a:r>
          </a:p>
          <a:p>
            <a:r>
              <a:rPr lang="en-US" sz="1200" b="0" i="0" kern="1200" dirty="0">
                <a:solidFill>
                  <a:schemeClr val="bg1"/>
                </a:solidFill>
                <a:effectLst/>
                <a:latin typeface="IBM Plex Sans Light" panose="020B0503050203000203" pitchFamily="34" charset="0"/>
                <a:ea typeface="+mn-ea"/>
                <a:cs typeface="+mn-cs"/>
              </a:rPr>
              <a:t>Metadata is only updated when a complete copy is received, so the GRID always knows whether a volume is fully valid or not.</a:t>
            </a:r>
          </a:p>
          <a:p>
            <a:r>
              <a:rPr lang="en-US" sz="1200" b="0" i="0" kern="1200" dirty="0">
                <a:solidFill>
                  <a:schemeClr val="bg1"/>
                </a:solidFill>
                <a:effectLst/>
                <a:latin typeface="IBM Plex Sans Light" panose="020B0503050203000203" pitchFamily="34" charset="0"/>
                <a:ea typeface="+mn-ea"/>
                <a:cs typeface="+mn-cs"/>
              </a:rPr>
              <a:t>There’s no ambiguity: if the catalog says the data is valid, it’s complete — making recovery predictable and operationally simple.</a:t>
            </a:r>
          </a:p>
          <a:p>
            <a:r>
              <a:rPr lang="en-US" sz="1200" b="0" i="0" kern="1200" dirty="0">
                <a:solidFill>
                  <a:schemeClr val="bg1"/>
                </a:solidFill>
                <a:effectLst/>
                <a:latin typeface="IBM Plex Sans Light" panose="020B0503050203000203" pitchFamily="34" charset="0"/>
                <a:ea typeface="+mn-ea"/>
                <a:cs typeface="+mn-cs"/>
              </a:rPr>
              <a:t>When a new cluster joins the GRID, it automatically gains access to all existing cloud‑resident content, enabling seamless expansion without changing how recovery works.”</a:t>
            </a:r>
          </a:p>
          <a:p>
            <a:endParaRPr lang="en-US" dirty="0"/>
          </a:p>
        </p:txBody>
      </p:sp>
      <p:sp>
        <p:nvSpPr>
          <p:cNvPr id="4" name="Slide Number Placeholder 3">
            <a:extLst>
              <a:ext uri="{FF2B5EF4-FFF2-40B4-BE49-F238E27FC236}">
                <a16:creationId xmlns:a16="http://schemas.microsoft.com/office/drawing/2014/main" id="{06A4D81A-5909-25D3-8EB2-C0B99C800327}"/>
              </a:ext>
            </a:extLst>
          </p:cNvPr>
          <p:cNvSpPr>
            <a:spLocks noGrp="1"/>
          </p:cNvSpPr>
          <p:nvPr>
            <p:ph type="sldNum" sz="quarter" idx="5"/>
          </p:nvPr>
        </p:nvSpPr>
        <p:spPr/>
        <p:txBody>
          <a:bodyPr/>
          <a:lstStyle/>
          <a:p>
            <a:fld id="{62BD9F65-1CE6-4CAA-8EF2-28D4D3901663}" type="slidenum">
              <a:rPr lang="en-US" smtClean="0"/>
              <a:pPr/>
              <a:t>16</a:t>
            </a:fld>
            <a:endParaRPr lang="en-US"/>
          </a:p>
        </p:txBody>
      </p:sp>
    </p:spTree>
    <p:extLst>
      <p:ext uri="{BB962C8B-B14F-4D97-AF65-F5344CB8AC3E}">
        <p14:creationId xmlns:p14="http://schemas.microsoft.com/office/powerpoint/2010/main" val="874764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bg1"/>
                </a:solidFill>
                <a:effectLst/>
                <a:latin typeface="IBM Plex Sans Light" panose="020B0503050203000203" pitchFamily="34" charset="0"/>
                <a:ea typeface="+mn-ea"/>
                <a:cs typeface="+mn-cs"/>
              </a:rPr>
              <a:t>What this slide is really showing is the role of IBM Storage Deep Archive in extending TS7785 into a true </a:t>
            </a:r>
            <a:r>
              <a:rPr lang="en-US" sz="1200" b="0" i="0" kern="1200" dirty="0" err="1">
                <a:solidFill>
                  <a:schemeClr val="bg1"/>
                </a:solidFill>
                <a:effectLst/>
                <a:latin typeface="IBM Plex Sans Light" panose="020B0503050203000203" pitchFamily="34" charset="0"/>
                <a:ea typeface="+mn-ea"/>
                <a:cs typeface="+mn-cs"/>
              </a:rPr>
              <a:t>onpremises</a:t>
            </a:r>
            <a:r>
              <a:rPr lang="en-US" sz="1200" b="0" i="0" kern="1200" dirty="0">
                <a:solidFill>
                  <a:schemeClr val="bg1"/>
                </a:solidFill>
                <a:effectLst/>
                <a:latin typeface="IBM Plex Sans Light" panose="020B0503050203000203" pitchFamily="34" charset="0"/>
                <a:ea typeface="+mn-ea"/>
                <a:cs typeface="+mn-cs"/>
              </a:rPr>
              <a:t> cloud model for long-term retention. Deep Archive, built on the Diamondback platform, delivers massive scale—up to around 61 petabytes of native capacity—in a very small footprint. It’s essentially hands-off from an operations standpoint, similar to a managed cloud archive service, but with the key advantage that customers retain full control over their data. It also delivers strong performance, supporting ingest rates up to 13.2 TB per hour, while maintaining extremely low energy consumption—under 20 watts per petabyte—which is a significant efficiency advantage.”</a:t>
            </a:r>
            <a:br>
              <a:rPr lang="en-US" sz="1200" b="0" i="0" kern="1200" dirty="0">
                <a:solidFill>
                  <a:schemeClr val="bg1"/>
                </a:solidFill>
                <a:effectLst/>
                <a:latin typeface="IBM Plex Sans Light" panose="020B0503050203000203" pitchFamily="34" charset="0"/>
                <a:ea typeface="+mn-ea"/>
                <a:cs typeface="+mn-cs"/>
              </a:rPr>
            </a:br>
            <a:endParaRPr lang="en-US" sz="1200" b="0" i="0" kern="1200" dirty="0">
              <a:solidFill>
                <a:schemeClr val="bg1"/>
              </a:solidFill>
              <a:effectLst/>
              <a:latin typeface="IBM Plex Sans Light" panose="020B0503050203000203" pitchFamily="34" charset="0"/>
              <a:ea typeface="+mn-ea"/>
              <a:cs typeface="+mn-cs"/>
            </a:endParaRPr>
          </a:p>
          <a:p>
            <a:r>
              <a:rPr lang="en-US" sz="1200" b="0" i="0" kern="1200" dirty="0">
                <a:solidFill>
                  <a:schemeClr val="bg1"/>
                </a:solidFill>
                <a:effectLst/>
                <a:latin typeface="IBM Plex Sans Light" panose="020B0503050203000203" pitchFamily="34" charset="0"/>
                <a:ea typeface="+mn-ea"/>
                <a:cs typeface="+mn-cs"/>
              </a:rPr>
              <a:t>“From a cost and scalability perspective, this is as much a financial decision as it is a technical one. Deep Archive can deliver up to 83% cost savings compared to typical managed cloud archive offerings, making it an attractive option for large-scale retention. It supports multiple configurations, starting with an entry model for infrequently accessed ‘glacial’ storage, and scaling up to higher-performance configurations for faster ingest and retrieval when needed. Customers aren’t locked into a single option—they can start small and scale over time as requirements evolve. Overall, Deep Archive gives TS7785 a highly scalable, secure, and cost-effective foundation for hybrid cloud archiving, while keeping operations simple and predictable.</a:t>
            </a:r>
          </a:p>
          <a:p>
            <a:endParaRPr lang="en-US" dirty="0"/>
          </a:p>
          <a:p>
            <a:r>
              <a:rPr lang="en-US" dirty="0">
                <a:latin typeface="IBM Plex Sans Light"/>
              </a:rPr>
              <a:t>Use cases are very similar with some variation for the performance of the Standard Configuration.</a:t>
            </a:r>
          </a:p>
          <a:p>
            <a:r>
              <a:rPr lang="en-US" dirty="0"/>
              <a:t>The Entry Configuration is positioned as a glacial storage for data that is infrequently accessed.</a:t>
            </a:r>
          </a:p>
          <a:p>
            <a:r>
              <a:rPr lang="en-US" dirty="0"/>
              <a:t>The Standard Configuration’s higher data rate can provide faster ingest to meet SLAs as well as faster retrieval of data that the Entry Configuration cannot offer.</a:t>
            </a:r>
          </a:p>
          <a:p>
            <a:endParaRPr lang="en-US" dirty="0"/>
          </a:p>
          <a:p>
            <a:r>
              <a:rPr lang="en-US" dirty="0">
                <a:latin typeface="IBM Plex Sans Light"/>
              </a:rPr>
              <a:t>Clients are not bound to the Entry Configuration. Clients can begin the S-3 journey with the Entry Configuration and field upgrade to the Standard Configuration when available or as required.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17</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1197470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bg1"/>
                </a:solidFill>
                <a:effectLst/>
                <a:latin typeface="IBM Plex Sans Light" panose="020B0503050203000203" pitchFamily="34" charset="0"/>
                <a:ea typeface="+mn-ea"/>
                <a:cs typeface="+mn-cs"/>
              </a:rPr>
              <a:t>What this slide highlights is why IBM Diamondback is such a strong foundation for Deep Archive. Unlike traditional tape libraries, Diamondback is built as a single-frame system with no expansion frames, which makes it much simpler to deploy and manage. Within that frame, you can scale pretty significantly—supporting up to 14 LTO tape drives and over 1,500 cartridges, which translates to tens of petabytes of capacity. It’s designed for efficiency and high availability, using a single robotic system with redundant grippers and a simple service model that reduces both complexity and operating costs. You can even have the system delivered pre-loaded with media, fully configured and ready to go, which speeds up deployment.”</a:t>
            </a:r>
          </a:p>
          <a:p>
            <a:r>
              <a:rPr lang="en-US" sz="1200" b="0" i="0" kern="1200" dirty="0">
                <a:solidFill>
                  <a:schemeClr val="bg1"/>
                </a:solidFill>
                <a:effectLst/>
                <a:latin typeface="IBM Plex Sans Light" panose="020B0503050203000203" pitchFamily="34" charset="0"/>
                <a:ea typeface="+mn-ea"/>
                <a:cs typeface="+mn-cs"/>
              </a:rPr>
              <a:t>“From a security and flexibility standpoint, Diamondback also brings some important advantages. </a:t>
            </a:r>
          </a:p>
          <a:p>
            <a:r>
              <a:rPr lang="en-US" sz="1200" b="0" i="0" kern="1200" dirty="0">
                <a:solidFill>
                  <a:schemeClr val="bg1"/>
                </a:solidFill>
                <a:effectLst/>
                <a:latin typeface="IBM Plex Sans Light" panose="020B0503050203000203" pitchFamily="34" charset="0"/>
                <a:ea typeface="+mn-ea"/>
                <a:cs typeface="+mn-cs"/>
              </a:rPr>
              <a:t>Diamondback support Quantum-safe encryption with GKLM library managed Encryption.</a:t>
            </a:r>
          </a:p>
          <a:p>
            <a:r>
              <a:rPr lang="en-US" sz="1200" b="0" i="0" kern="1200" dirty="0">
                <a:solidFill>
                  <a:schemeClr val="bg1"/>
                </a:solidFill>
                <a:effectLst/>
                <a:latin typeface="IBM Plex Sans Light" panose="020B0503050203000203" pitchFamily="34" charset="0"/>
                <a:ea typeface="+mn-ea"/>
                <a:cs typeface="+mn-cs"/>
              </a:rPr>
              <a:t>And flexible distributed systems attachment including AIX, Linux, MS Windows.</a:t>
            </a:r>
          </a:p>
          <a:p>
            <a:r>
              <a:rPr lang="en-US" sz="1200" b="0" i="0" kern="1200" dirty="0">
                <a:solidFill>
                  <a:schemeClr val="bg1"/>
                </a:solidFill>
                <a:effectLst/>
                <a:latin typeface="IBM Plex Sans Light" panose="020B0503050203000203" pitchFamily="34" charset="0"/>
                <a:ea typeface="+mn-ea"/>
                <a:cs typeface="+mn-cs"/>
              </a:rPr>
              <a:t>The end result is a highly scalable, secure, and easy-to-manage archive platform that complements TS7785 for long-term data protection.</a:t>
            </a:r>
          </a:p>
        </p:txBody>
      </p:sp>
      <p:sp>
        <p:nvSpPr>
          <p:cNvPr id="4" name="Slide Number Placeholder 3"/>
          <p:cNvSpPr>
            <a:spLocks noGrp="1"/>
          </p:cNvSpPr>
          <p:nvPr>
            <p:ph type="sldNum" sz="quarter" idx="5"/>
          </p:nvPr>
        </p:nvSpPr>
        <p:spPr/>
        <p:txBody>
          <a:bodyPr/>
          <a:lstStyle/>
          <a:p>
            <a:fld id="{6E2E38B8-B0B4-AD41-AC6E-B781F46A9FD3}" type="slidenum">
              <a:rPr lang="en-US" smtClean="0"/>
              <a:pPr/>
              <a:t>18</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2812162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bg1"/>
                </a:solidFill>
                <a:effectLst/>
                <a:latin typeface="IBM Plex Sans Light" panose="020B0503050203000203" pitchFamily="34" charset="0"/>
                <a:ea typeface="+mn-ea"/>
                <a:cs typeface="+mn-cs"/>
              </a:rPr>
              <a:t>“On this slide, we’re highlighting a key design decision in TS7785 around data reduction.</a:t>
            </a:r>
          </a:p>
          <a:p>
            <a:r>
              <a:rPr lang="en-US" sz="1200" b="0" i="0" kern="1200" dirty="0">
                <a:solidFill>
                  <a:schemeClr val="bg1"/>
                </a:solidFill>
                <a:effectLst/>
                <a:latin typeface="IBM Plex Sans Light" panose="020B0503050203000203" pitchFamily="34" charset="0"/>
                <a:ea typeface="+mn-ea"/>
                <a:cs typeface="+mn-cs"/>
              </a:rPr>
              <a:t>TS7785 uses compression for data reduction, which reduces capacity footprint while maintaining consistent read and restore performance.</a:t>
            </a:r>
          </a:p>
          <a:p>
            <a:pPr marL="0" marR="0" lvl="0" indent="0" algn="l" defTabSz="2438522" rtl="0" eaLnBrk="1" fontAlgn="auto" latinLnBrk="0" hangingPunct="1">
              <a:lnSpc>
                <a:spcPct val="110000"/>
              </a:lnSpc>
              <a:spcBef>
                <a:spcPts val="0"/>
              </a:spcBef>
              <a:spcAft>
                <a:spcPts val="0"/>
              </a:spcAft>
              <a:buClrTx/>
              <a:buSzTx/>
              <a:buFontTx/>
              <a:buNone/>
              <a:tabLst/>
              <a:defRPr/>
            </a:pPr>
            <a:r>
              <a:rPr lang="en-US" sz="1200" b="0" i="0" kern="1200" dirty="0">
                <a:solidFill>
                  <a:schemeClr val="bg1"/>
                </a:solidFill>
                <a:effectLst/>
                <a:latin typeface="IBM Plex Sans Light" panose="020B0503050203000203" pitchFamily="34" charset="0"/>
                <a:ea typeface="+mn-ea"/>
                <a:cs typeface="+mn-cs"/>
              </a:rPr>
              <a:t>With deduplication, data fragmentation, metadata lookups, and pointer-based reconstruction can introduce latency and unpredictability, especially during restores.</a:t>
            </a:r>
          </a:p>
          <a:p>
            <a:pPr marL="0" marR="0" lvl="0" indent="0" algn="l" defTabSz="2438522" rtl="0" eaLnBrk="1" fontAlgn="auto" latinLnBrk="0" hangingPunct="1">
              <a:lnSpc>
                <a:spcPct val="110000"/>
              </a:lnSpc>
              <a:spcBef>
                <a:spcPts val="0"/>
              </a:spcBef>
              <a:spcAft>
                <a:spcPts val="0"/>
              </a:spcAft>
              <a:buClrTx/>
              <a:buSzTx/>
              <a:buFontTx/>
              <a:buNone/>
              <a:tabLst/>
              <a:defRPr/>
            </a:pPr>
            <a:br>
              <a:rPr lang="en-US" sz="1200" b="0" i="0" kern="1200" dirty="0">
                <a:solidFill>
                  <a:schemeClr val="bg1"/>
                </a:solidFill>
                <a:effectLst/>
                <a:latin typeface="IBM Plex Sans Light" panose="020B0503050203000203" pitchFamily="34" charset="0"/>
                <a:ea typeface="+mn-ea"/>
                <a:cs typeface="+mn-cs"/>
              </a:rPr>
            </a:br>
            <a:r>
              <a:rPr lang="en-US" sz="1200" b="0" i="0" kern="0" dirty="0">
                <a:solidFill>
                  <a:srgbClr val="000000"/>
                </a:solidFill>
                <a:latin typeface="IBM Plex Sans Light"/>
                <a:sym typeface="IBM Plex Sans Light"/>
              </a:rPr>
              <a:t>Increased Complexity </a:t>
            </a:r>
            <a:r>
              <a:rPr lang="en-US" kern="0" dirty="0">
                <a:latin typeface="IBM Plex Sans Light"/>
                <a:cs typeface="Times New Roman" panose="02020603050405020304" pitchFamily="18" charset="0"/>
              </a:rPr>
              <a:t>- </a:t>
            </a:r>
            <a:r>
              <a:rPr lang="en-US" kern="100" dirty="0">
                <a:latin typeface="IBM Plex Sans Light"/>
                <a:ea typeface="Aptos" panose="020B0004020202020204" pitchFamily="34" charset="0"/>
                <a:cs typeface="Times New Roman" panose="02020603050405020304" pitchFamily="18" charset="0"/>
              </a:rPr>
              <a:t>Deduplication creates complex "reparse points" (pointers) instead of storing files directly. </a:t>
            </a:r>
            <a:endParaRPr lang="en-US" kern="0" dirty="0">
              <a:latin typeface="IBM Plex Sans Light"/>
              <a:ea typeface="Aptos" panose="020B0004020202020204" pitchFamily="34" charset="0"/>
              <a:cs typeface="Times New Roman" panose="02020603050405020304" pitchFamily="18" charset="0"/>
            </a:endParaRPr>
          </a:p>
          <a:p>
            <a:endParaRPr lang="en-US" sz="1200" b="0" i="0" kern="1200" dirty="0">
              <a:solidFill>
                <a:schemeClr val="bg1"/>
              </a:solidFill>
              <a:effectLst/>
              <a:latin typeface="IBM Plex Sans Light" panose="020B0503050203000203" pitchFamily="34" charset="0"/>
              <a:ea typeface="+mn-ea"/>
              <a:cs typeface="+mn-cs"/>
            </a:endParaRPr>
          </a:p>
          <a:p>
            <a:r>
              <a:rPr lang="en-US" sz="1200" b="0" i="0" kern="1200" dirty="0">
                <a:solidFill>
                  <a:schemeClr val="bg1"/>
                </a:solidFill>
                <a:effectLst/>
                <a:latin typeface="IBM Plex Sans Light" panose="020B0503050203000203" pitchFamily="34" charset="0"/>
                <a:ea typeface="+mn-ea"/>
                <a:cs typeface="+mn-cs"/>
              </a:rPr>
              <a:t>Instead of breaking data into fragments, our approach keeps data intact and sequential, avoiding the overhead and complexity that can come with deduplication.</a:t>
            </a:r>
          </a:p>
          <a:p>
            <a:r>
              <a:rPr lang="en-US" sz="1200" b="0" i="0" kern="1200" dirty="0">
                <a:solidFill>
                  <a:schemeClr val="bg1"/>
                </a:solidFill>
                <a:effectLst/>
                <a:latin typeface="IBM Plex Sans Light" panose="020B0503050203000203" pitchFamily="34" charset="0"/>
                <a:ea typeface="+mn-ea"/>
                <a:cs typeface="+mn-cs"/>
              </a:rPr>
              <a:t>By using compression, we preserve data integrity and predictable performance, ensuring that backup and recovery operations behave consistently as the system scales.</a:t>
            </a:r>
          </a:p>
          <a:p>
            <a:r>
              <a:rPr lang="en-US" sz="1200" b="0" i="0" kern="1200" dirty="0">
                <a:solidFill>
                  <a:schemeClr val="bg1"/>
                </a:solidFill>
                <a:effectLst/>
                <a:latin typeface="IBM Plex Sans Light" panose="020B0503050203000203" pitchFamily="34" charset="0"/>
                <a:ea typeface="+mn-ea"/>
                <a:cs typeface="+mn-cs"/>
              </a:rPr>
              <a:t>The result is a simpler, more reliable model—where performance during recovery is stable, and operations remain efficient without added complexity</a:t>
            </a:r>
          </a:p>
          <a:p>
            <a:pPr defTabSz="2438400">
              <a:spcBef>
                <a:spcPts val="2900"/>
              </a:spcBef>
              <a:buSzPct val="100000"/>
            </a:pPr>
            <a:endParaRPr lang="en-US" kern="100" dirty="0">
              <a:latin typeface="IBM Plex Sans Light"/>
              <a:ea typeface="Aptos" panose="020B0004020202020204" pitchFamily="34" charset="0"/>
              <a:cs typeface="Times New Roman" panose="02020603050405020304" pitchFamily="18" charset="0"/>
            </a:endParaRPr>
          </a:p>
          <a:p>
            <a:pPr defTabSz="2438400">
              <a:spcBef>
                <a:spcPts val="2900"/>
              </a:spcBef>
            </a:pPr>
            <a:r>
              <a:rPr lang="en-US" kern="100" dirty="0">
                <a:latin typeface="IBM Plex Sans Light"/>
                <a:ea typeface="Aptos" panose="020B0004020202020204" pitchFamily="34" charset="0"/>
                <a:cs typeface="Times New Roman" panose="02020603050405020304" pitchFamily="18" charset="0"/>
              </a:rPr>
              <a:t>Resource Requirements - Proper functioning often requires significant dedicated ram.</a:t>
            </a:r>
            <a:endParaRPr lang="en-US" dirty="0">
              <a:latin typeface="IBM Plex Sans Light"/>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19</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76519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txBody>
          <a:bodyPr/>
          <a:lstStyle/>
          <a:p>
            <a:endParaRPr lang="en-US"/>
          </a:p>
        </p:txBody>
      </p:sp>
      <p:sp>
        <p:nvSpPr>
          <p:cNvPr id="3" name="Notes Placeholder 2"/>
          <p:cNvSpPr>
            <a:spLocks noGrp="1"/>
          </p:cNvSpPr>
          <p:nvPr>
            <p:ph type="body" idx="1"/>
          </p:nvPr>
        </p:nvSpPr>
        <p:spPr/>
        <p:txBody>
          <a:bodyPr/>
          <a:lstStyle/>
          <a:p>
            <a:r>
              <a:rPr lang="en-US" dirty="0"/>
              <a:t>Welcome to the TS seventy-seven Eighty-five  Distributed systems Virtual Tape library for distributed systems introduction.</a:t>
            </a:r>
          </a:p>
          <a:p>
            <a:r>
              <a:rPr lang="en-US" dirty="0"/>
              <a:t>TS seventy-seven Eighty-five  is part of the IBM virtual tape family but is specifically designed as the next generation for distributed and IBMi.</a:t>
            </a:r>
          </a:p>
          <a:p>
            <a:r>
              <a:rPr lang="en-US" dirty="0"/>
              <a:t>While TS seventy-Seven Eighty-five’s pedigree is from TS seventy-Seven Eighty mainframe VTS, the TS seventy-Seven Eighty-five does not attach, nor does it utilize the same operational commands that are tightly integrated between TS seventy-Seven Eighty and </a:t>
            </a:r>
            <a:r>
              <a:rPr lang="en-US" dirty="0" err="1"/>
              <a:t>IBMz</a:t>
            </a:r>
            <a:r>
              <a:rPr lang="en-US" dirty="0"/>
              <a:t> systems.</a:t>
            </a:r>
          </a:p>
          <a:p>
            <a:r>
              <a:rPr lang="en-US" dirty="0"/>
              <a:t>In this session you will get a deeper look at the design, performance and operational features of the TS seventy-Seven Eighty-five.</a:t>
            </a:r>
          </a:p>
          <a:p>
            <a:r>
              <a:rPr lang="en-US" dirty="0"/>
              <a:t>By the end of the session you will have a solid understanding of </a:t>
            </a:r>
            <a:r>
              <a:rPr lang="en-US" dirty="0" err="1"/>
              <a:t>of</a:t>
            </a:r>
            <a:r>
              <a:rPr lang="en-US" dirty="0"/>
              <a:t> the features and capabilities of TS seventy-Seven Eighty-five and be able to describe the features during sales engagements.</a:t>
            </a:r>
          </a:p>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2</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513410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bg1"/>
                </a:solidFill>
                <a:effectLst/>
                <a:latin typeface="IBM Plex Sans Light" panose="020B0503050203000203" pitchFamily="34" charset="0"/>
                <a:ea typeface="+mn-ea"/>
                <a:cs typeface="+mn-cs"/>
              </a:rPr>
              <a:t>what customers get in the initial release and where the platform is headed.</a:t>
            </a:r>
          </a:p>
          <a:p>
            <a:r>
              <a:rPr lang="en-US" sz="1200" b="0" i="0" kern="1200" dirty="0">
                <a:solidFill>
                  <a:schemeClr val="bg1"/>
                </a:solidFill>
                <a:effectLst/>
                <a:latin typeface="IBM Plex Sans Light" panose="020B0503050203000203" pitchFamily="34" charset="0"/>
                <a:ea typeface="+mn-ea"/>
                <a:cs typeface="+mn-cs"/>
              </a:rPr>
              <a:t>At launch, TS7785 supports a two‑cluster GRID, with a roadmap to expand to larger GRID sizes in future releases.</a:t>
            </a:r>
          </a:p>
          <a:p>
            <a:r>
              <a:rPr lang="en-US" sz="1200" b="0" i="0" kern="1200" dirty="0">
                <a:solidFill>
                  <a:schemeClr val="bg1"/>
                </a:solidFill>
                <a:effectLst/>
                <a:latin typeface="IBM Plex Sans Light" panose="020B0503050203000203" pitchFamily="34" charset="0"/>
                <a:ea typeface="+mn-ea"/>
                <a:cs typeface="+mn-cs"/>
              </a:rPr>
              <a:t>Each cluster supports up to 512 emulated devices, independent of how many virtual tape libraries are defined.</a:t>
            </a:r>
          </a:p>
          <a:p>
            <a:r>
              <a:rPr lang="en-US" sz="1200" b="0" i="0" kern="1200" dirty="0">
                <a:solidFill>
                  <a:schemeClr val="bg1"/>
                </a:solidFill>
                <a:effectLst/>
                <a:latin typeface="IBM Plex Sans Light" panose="020B0503050203000203" pitchFamily="34" charset="0"/>
                <a:ea typeface="+mn-ea"/>
                <a:cs typeface="+mn-cs"/>
              </a:rPr>
              <a:t>The initial media type is LTO‑5, with a 500‑gigabyte cartridge size.</a:t>
            </a:r>
          </a:p>
          <a:p>
            <a:r>
              <a:rPr lang="en-US" sz="1200" b="0" i="0" kern="1200" dirty="0">
                <a:solidFill>
                  <a:schemeClr val="bg1"/>
                </a:solidFill>
                <a:effectLst/>
                <a:latin typeface="IBM Plex Sans Light" panose="020B0503050203000203" pitchFamily="34" charset="0"/>
                <a:ea typeface="+mn-ea"/>
                <a:cs typeface="+mn-cs"/>
              </a:rPr>
              <a:t>Customers can factor in their compression ratios to understand the effective tape size.</a:t>
            </a:r>
          </a:p>
          <a:p>
            <a:r>
              <a:rPr lang="en-US" sz="1200" b="0" i="0" kern="1200" dirty="0">
                <a:solidFill>
                  <a:schemeClr val="bg1"/>
                </a:solidFill>
                <a:effectLst/>
                <a:latin typeface="IBM Plex Sans Light" panose="020B0503050203000203" pitchFamily="34" charset="0"/>
                <a:ea typeface="+mn-ea"/>
                <a:cs typeface="+mn-cs"/>
              </a:rPr>
              <a:t>The system supports up to four virtual tape library instances in the first release, with plans to significantly expand that number over time.</a:t>
            </a:r>
          </a:p>
          <a:p>
            <a:r>
              <a:rPr lang="en-US" sz="1200" b="0" i="0" kern="1200" dirty="0">
                <a:solidFill>
                  <a:schemeClr val="bg1"/>
                </a:solidFill>
                <a:effectLst/>
                <a:latin typeface="IBM Plex Sans Light" panose="020B0503050203000203" pitchFamily="34" charset="0"/>
                <a:ea typeface="+mn-ea"/>
                <a:cs typeface="+mn-cs"/>
              </a:rPr>
              <a:t>Physical tape offload is handled exclusively through IBM Storage Deep Archive using S3, with 1.57 petabytes of usable capacity in a single‑frame configuration at launch.</a:t>
            </a:r>
          </a:p>
          <a:p>
            <a:r>
              <a:rPr lang="en-US" sz="1200" b="0" i="0" kern="1200" dirty="0">
                <a:solidFill>
                  <a:schemeClr val="bg1"/>
                </a:solidFill>
                <a:effectLst/>
                <a:latin typeface="IBM Plex Sans Light" panose="020B0503050203000203" pitchFamily="34" charset="0"/>
                <a:ea typeface="+mn-ea"/>
                <a:cs typeface="+mn-cs"/>
              </a:rPr>
              <a:t>The initial release supports a single tenant, up to four million volumes, and </a:t>
            </a:r>
            <a:r>
              <a:rPr lang="en-US" sz="1200" b="0" i="0" kern="1200" dirty="0" err="1">
                <a:solidFill>
                  <a:schemeClr val="bg1"/>
                </a:solidFill>
                <a:effectLst/>
                <a:latin typeface="IBM Plex Sans Light" panose="020B0503050203000203" pitchFamily="34" charset="0"/>
                <a:ea typeface="+mn-ea"/>
                <a:cs typeface="+mn-cs"/>
              </a:rPr>
              <a:t>Fibre</a:t>
            </a:r>
            <a:r>
              <a:rPr lang="en-US" sz="1200" b="0" i="0" kern="1200" dirty="0">
                <a:solidFill>
                  <a:schemeClr val="bg1"/>
                </a:solidFill>
                <a:effectLst/>
                <a:latin typeface="IBM Plex Sans Light" panose="020B0503050203000203" pitchFamily="34" charset="0"/>
                <a:ea typeface="+mn-ea"/>
                <a:cs typeface="+mn-cs"/>
              </a:rPr>
              <a:t> Channel connectivity with up to eight 32‑gig ports.</a:t>
            </a:r>
          </a:p>
          <a:p>
            <a:r>
              <a:rPr lang="en-US" sz="1200" b="0" i="0" kern="1200" dirty="0">
                <a:solidFill>
                  <a:schemeClr val="bg1"/>
                </a:solidFill>
                <a:effectLst/>
                <a:latin typeface="IBM Plex Sans Light" panose="020B0503050203000203" pitchFamily="34" charset="0"/>
                <a:ea typeface="+mn-ea"/>
                <a:cs typeface="+mn-cs"/>
              </a:rPr>
              <a:t>Management is provided through a brand‑new GUI and a comprehensive RESTful API. The GUI in the first release focuses on core setup — creating libraries, configuring drives, defining basic policies — while more advanced features will be added over time. With a clear and deliberate roadmap to expand scale, flexibility, and functionality over time.”</a:t>
            </a:r>
          </a:p>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20</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1037280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bg1"/>
                </a:solidFill>
                <a:effectLst/>
                <a:latin typeface="IBM Plex Sans Light" panose="020B0503050203000203" pitchFamily="34" charset="0"/>
                <a:ea typeface="+mn-ea"/>
                <a:cs typeface="+mn-cs"/>
              </a:rPr>
              <a:t>At its core, TS7785 acts as a virtual tape orchestrator, using the GRID as a unified control plane.</a:t>
            </a:r>
          </a:p>
          <a:p>
            <a:r>
              <a:rPr lang="en-US" sz="1200" b="0" i="0" kern="1200" dirty="0">
                <a:solidFill>
                  <a:schemeClr val="bg1"/>
                </a:solidFill>
                <a:effectLst/>
                <a:latin typeface="IBM Plex Sans Light" panose="020B0503050203000203" pitchFamily="34" charset="0"/>
                <a:ea typeface="+mn-ea"/>
                <a:cs typeface="+mn-cs"/>
              </a:rPr>
              <a:t>It supports multiple active clusters, automatic replication, and intelligent integration with physical tape through S3, while encrypting data at rest and in flight using AES‑256.</a:t>
            </a:r>
          </a:p>
          <a:p>
            <a:r>
              <a:rPr lang="en-US" sz="1200" b="0" i="0" kern="1200" dirty="0">
                <a:solidFill>
                  <a:schemeClr val="bg1"/>
                </a:solidFill>
                <a:effectLst/>
                <a:latin typeface="IBM Plex Sans Light" panose="020B0503050203000203" pitchFamily="34" charset="0"/>
                <a:ea typeface="+mn-ea"/>
                <a:cs typeface="+mn-cs"/>
              </a:rPr>
              <a:t>In terms of what the future looks like we will have increased ISV support, more systems in the grid and a strong focus on cloud integration, including:</a:t>
            </a:r>
          </a:p>
          <a:p>
            <a:r>
              <a:rPr lang="en-US" sz="1200" b="0" i="0" kern="1200" dirty="0">
                <a:solidFill>
                  <a:schemeClr val="bg1"/>
                </a:solidFill>
                <a:effectLst/>
                <a:latin typeface="IBM Plex Sans Light" panose="020B0503050203000203" pitchFamily="34" charset="0"/>
                <a:ea typeface="+mn-ea"/>
                <a:cs typeface="+mn-cs"/>
              </a:rPr>
              <a:t>Cloud export, Version retention And LWORM capabilities for security and compliance.</a:t>
            </a:r>
          </a:p>
          <a:p>
            <a:r>
              <a:rPr lang="en-US" sz="1200" b="0" i="0" kern="1200" dirty="0">
                <a:solidFill>
                  <a:schemeClr val="bg1"/>
                </a:solidFill>
                <a:effectLst/>
                <a:latin typeface="IBM Plex Sans Light" panose="020B0503050203000203" pitchFamily="34" charset="0"/>
                <a:ea typeface="+mn-ea"/>
                <a:cs typeface="+mn-cs"/>
              </a:rPr>
              <a:t>One of the most important future use cases shown here is multi‑tenancy. While it’s not enabled in the first release, it’s built into the DNA of the platform.</a:t>
            </a:r>
          </a:p>
          <a:p>
            <a:r>
              <a:rPr lang="en-US" sz="1200" b="0" i="0" kern="1200" dirty="0">
                <a:solidFill>
                  <a:schemeClr val="bg1"/>
                </a:solidFill>
                <a:effectLst/>
                <a:latin typeface="IBM Plex Sans Light" panose="020B0503050203000203" pitchFamily="34" charset="0"/>
                <a:ea typeface="+mn-ea"/>
                <a:cs typeface="+mn-cs"/>
              </a:rPr>
              <a:t>Multi‑tenancy takes the multi‑library concept to the next level, allowing a super‑administrator to define tenants while tenants interact only through the GUI and RESTful APIs — never with the physical hardware.</a:t>
            </a:r>
          </a:p>
          <a:p>
            <a:r>
              <a:rPr lang="en-US" sz="1200" b="0" i="0" kern="1200" dirty="0">
                <a:solidFill>
                  <a:schemeClr val="bg1"/>
                </a:solidFill>
                <a:effectLst/>
                <a:latin typeface="IBM Plex Sans Light" panose="020B0503050203000203" pitchFamily="34" charset="0"/>
                <a:ea typeface="+mn-ea"/>
                <a:cs typeface="+mn-cs"/>
              </a:rPr>
              <a:t>Each tenant can have their own libraries, media, endpoints, and policies, and when they log in, they only see their own environment as if they own the system exclusively.</a:t>
            </a:r>
          </a:p>
          <a:p>
            <a:r>
              <a:rPr lang="en-US" sz="1200" b="0" i="0" kern="1200" dirty="0">
                <a:solidFill>
                  <a:schemeClr val="bg1"/>
                </a:solidFill>
                <a:effectLst/>
                <a:latin typeface="IBM Plex Sans Light" panose="020B0503050203000203" pitchFamily="34" charset="0"/>
                <a:ea typeface="+mn-ea"/>
                <a:cs typeface="+mn-cs"/>
              </a:rPr>
              <a:t>Other tenants are completely invisible, providing true isolation with no conflicts.</a:t>
            </a:r>
          </a:p>
          <a:p>
            <a:r>
              <a:rPr lang="en-US" sz="1200" b="0" i="0" kern="1200" dirty="0">
                <a:solidFill>
                  <a:schemeClr val="bg1"/>
                </a:solidFill>
                <a:effectLst/>
                <a:latin typeface="IBM Plex Sans Light" panose="020B0503050203000203" pitchFamily="34" charset="0"/>
                <a:ea typeface="+mn-ea"/>
                <a:cs typeface="+mn-cs"/>
              </a:rPr>
              <a:t>This model is especially attractive for service providers and large enterprises that need strong separation between customers or business units.</a:t>
            </a:r>
          </a:p>
          <a:p>
            <a:r>
              <a:rPr lang="en-US" sz="1200" b="0" i="0" kern="1200" dirty="0">
                <a:solidFill>
                  <a:schemeClr val="bg1"/>
                </a:solidFill>
                <a:effectLst/>
                <a:latin typeface="IBM Plex Sans Light" panose="020B0503050203000203" pitchFamily="34" charset="0"/>
                <a:ea typeface="+mn-ea"/>
                <a:cs typeface="+mn-cs"/>
              </a:rPr>
              <a:t>The key takeaway is that TS7785 is designed as a scalable, flexible orchestration platform — starting with GRID‑based virtual tape today and evolving cleanly into multi‑tenant, cloud‑integrated architectures over time.</a:t>
            </a:r>
          </a:p>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21</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3057053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2E38B8-B0B4-AD41-AC6E-B781F46A9FD3}" type="slidenum">
              <a:rPr lang="en-US" smtClean="0"/>
              <a:pPr/>
              <a:t>22</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1893704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txBody>
          <a:bodyPr/>
          <a:lstStyle/>
          <a:p>
            <a:endParaRPr lang="en-US"/>
          </a:p>
        </p:txBody>
      </p:sp>
      <p:sp>
        <p:nvSpPr>
          <p:cNvPr id="3" name="Notes Placeholder 2"/>
          <p:cNvSpPr>
            <a:spLocks noGrp="1"/>
          </p:cNvSpPr>
          <p:nvPr>
            <p:ph type="body" idx="1"/>
          </p:nvPr>
        </p:nvSpPr>
        <p:spPr/>
        <p:txBody>
          <a:bodyPr/>
          <a:lstStyle/>
          <a:p>
            <a:r>
              <a:rPr lang="en-US" dirty="0">
                <a:latin typeface="IBM Plex Sans Light"/>
              </a:rPr>
              <a:t>The data verse is exploding, with an estimated 167 zettabytes of data being created, consumed and stored in 2023.</a:t>
            </a:r>
          </a:p>
          <a:p>
            <a:r>
              <a:rPr lang="en-US" dirty="0">
                <a:latin typeface="IBM Plex Sans Light"/>
              </a:rPr>
              <a:t>It is estimated that as much as 6.4 zettabytes of information sits on archive mediums.</a:t>
            </a:r>
          </a:p>
          <a:p>
            <a:r>
              <a:rPr lang="en-US" dirty="0">
                <a:latin typeface="IBM Plex Sans Light"/>
              </a:rPr>
              <a:t>All of this data creation requires substantial back-ups and archives supporting a cyber resilient strategy.</a:t>
            </a:r>
          </a:p>
          <a:p>
            <a:r>
              <a:rPr lang="en-US" dirty="0">
                <a:latin typeface="IBM Plex Sans Light"/>
              </a:rPr>
              <a:t>This further expands the demand for efficient data protection to an estimated 12 zettabytes  or more.</a:t>
            </a:r>
          </a:p>
          <a:p>
            <a:r>
              <a:rPr lang="en-US" dirty="0">
                <a:latin typeface="IBM Plex Sans Light"/>
              </a:rPr>
              <a:t>As these storage requirements expand greater performance is required of secondary and purpose-built appliances</a:t>
            </a:r>
          </a:p>
          <a:p>
            <a:endParaRPr lang="en-US" dirty="0"/>
          </a:p>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3</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2427242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txBody>
          <a:bodyPr/>
          <a:lstStyle/>
          <a:p>
            <a:endParaRPr lang="en-US"/>
          </a:p>
        </p:txBody>
      </p:sp>
      <p:sp>
        <p:nvSpPr>
          <p:cNvPr id="3" name="Notes Placeholder 2"/>
          <p:cNvSpPr>
            <a:spLocks noGrp="1"/>
          </p:cNvSpPr>
          <p:nvPr>
            <p:ph type="body" idx="1"/>
          </p:nvPr>
        </p:nvSpPr>
        <p:spPr/>
        <p:txBody>
          <a:bodyPr/>
          <a:lstStyle/>
          <a:p>
            <a:r>
              <a:rPr lang="en-US" dirty="0"/>
              <a:t>IBM TS seventy-seven hundred has dominated the mainframe Virtual Tape Systems market since two thousand eight.</a:t>
            </a:r>
          </a:p>
          <a:p>
            <a:r>
              <a:rPr lang="en-US" dirty="0"/>
              <a:t>Commanding over 80% of the market revenue year-over-year.</a:t>
            </a:r>
          </a:p>
          <a:p>
            <a:r>
              <a:rPr lang="en-US" dirty="0"/>
              <a:t>TS seventy-seven hundred is not just about attaching to mainframe with FICON.</a:t>
            </a:r>
          </a:p>
          <a:p>
            <a:r>
              <a:rPr lang="en-US" dirty="0"/>
              <a:t>AS the VTS architecture has matured it has innovated many of the features that mainframe users rely on to seamlessly operate their environment.</a:t>
            </a:r>
          </a:p>
          <a:p>
            <a:r>
              <a:rPr lang="en-US" dirty="0"/>
              <a:t>Many of these features and capabilities are desired and unmet in the distributed systems which includes IBMi.</a:t>
            </a:r>
          </a:p>
          <a:p>
            <a:endParaRPr lang="en-US" dirty="0"/>
          </a:p>
          <a:p>
            <a:r>
              <a:rPr lang="en-US" dirty="0"/>
              <a:t>TS seventy-seven eighty-five is delivered to provide the capability and features of TS seventy-seven hundred to distributed systems while supporting a seamless integration point with distributed connectivity and operations.</a:t>
            </a:r>
          </a:p>
          <a:p>
            <a:r>
              <a:rPr lang="en-US" dirty="0"/>
              <a:t>This includes LTO and IBM drive and library emulation, IBM Red Hat Linux and an IBM Power server.</a:t>
            </a:r>
          </a:p>
          <a:p>
            <a:r>
              <a:rPr lang="en-US" dirty="0"/>
              <a:t>The design of TS seventy-seven eighty-five is built supporting hybrid-cloud archiving using IBM Deep Archive on Diamondback.</a:t>
            </a:r>
          </a:p>
          <a:p>
            <a:r>
              <a:rPr lang="en-US" dirty="0"/>
              <a:t>The TS seventy-seven eighty-five’s base design is future ready for multi-tenancy, expandability and ease of use.</a:t>
            </a:r>
          </a:p>
        </p:txBody>
      </p:sp>
      <p:sp>
        <p:nvSpPr>
          <p:cNvPr id="4" name="Slide Number Placeholder 3"/>
          <p:cNvSpPr>
            <a:spLocks noGrp="1"/>
          </p:cNvSpPr>
          <p:nvPr>
            <p:ph type="sldNum" sz="quarter" idx="5"/>
          </p:nvPr>
        </p:nvSpPr>
        <p:spPr/>
        <p:txBody>
          <a:bodyPr/>
          <a:lstStyle/>
          <a:p>
            <a:fld id="{6E2E38B8-B0B4-AD41-AC6E-B781F46A9FD3}" type="slidenum">
              <a:rPr lang="en-US" smtClean="0"/>
              <a:pPr/>
              <a:t>4</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2784172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txBody>
          <a:bodyPr/>
          <a:lstStyle/>
          <a:p>
            <a:endParaRPr lang="en-US"/>
          </a:p>
        </p:txBody>
      </p:sp>
      <p:sp>
        <p:nvSpPr>
          <p:cNvPr id="3" name="Notes Placeholder 2"/>
          <p:cNvSpPr>
            <a:spLocks noGrp="1"/>
          </p:cNvSpPr>
          <p:nvPr>
            <p:ph type="body" idx="1"/>
          </p:nvPr>
        </p:nvSpPr>
        <p:spPr/>
        <p:txBody>
          <a:bodyPr/>
          <a:lstStyle/>
          <a:p>
            <a:r>
              <a:rPr lang="en-US" dirty="0">
                <a:latin typeface="IBM Plex Sans Light"/>
              </a:rPr>
              <a:t>TS </a:t>
            </a:r>
            <a:r>
              <a:rPr lang="en-US" dirty="0"/>
              <a:t>seventy-seven-eighty-five</a:t>
            </a:r>
            <a:r>
              <a:rPr lang="en-US" dirty="0">
                <a:latin typeface="IBM Plex Sans Light"/>
              </a:rPr>
              <a:t> is specifically designed for the Distributed ecosystem.</a:t>
            </a:r>
          </a:p>
          <a:p>
            <a:r>
              <a:rPr lang="en-US" dirty="0"/>
              <a:t>The first release is verified with IBMi and IBM Storage Protect LAN-Free, this is only a testing limitation that will expand ass testing continues.</a:t>
            </a:r>
          </a:p>
          <a:p>
            <a:r>
              <a:rPr lang="en-US" dirty="0"/>
              <a:t>Fully integrated IBM Tape emulation.</a:t>
            </a:r>
          </a:p>
          <a:p>
            <a:r>
              <a:rPr lang="en-US" dirty="0">
                <a:latin typeface="IBM Plex Sans Light"/>
              </a:rPr>
              <a:t>Bringing multi-system grid awareness from the Mainframe VTS to provide all data, available, all the time.</a:t>
            </a:r>
          </a:p>
          <a:p>
            <a:r>
              <a:rPr lang="en-US" dirty="0">
                <a:latin typeface="IBM Plex Sans Light"/>
              </a:rPr>
              <a:t>And TS seventy-seven-eighty-five does not skimp on performance, supporting up to 4 </a:t>
            </a:r>
            <a:r>
              <a:rPr lang="en-US" dirty="0" err="1">
                <a:latin typeface="IBM Plex Sans Light"/>
              </a:rPr>
              <a:t>GigaBytes</a:t>
            </a:r>
            <a:r>
              <a:rPr lang="en-US" dirty="0">
                <a:latin typeface="IBM Plex Sans Light"/>
              </a:rPr>
              <a:t> per second of bandwidth, </a:t>
            </a:r>
          </a:p>
          <a:p>
            <a:r>
              <a:rPr lang="en-US" dirty="0">
                <a:latin typeface="IBM Plex Sans Light"/>
              </a:rPr>
              <a:t>And an industry average 11.7 </a:t>
            </a:r>
            <a:r>
              <a:rPr lang="en-US" dirty="0" err="1">
                <a:latin typeface="IBM Plex Sans Light"/>
              </a:rPr>
              <a:t>PetaBytes</a:t>
            </a:r>
            <a:r>
              <a:rPr lang="en-US" dirty="0">
                <a:latin typeface="IBM Plex Sans Light"/>
              </a:rPr>
              <a:t> of compressed capacity per system.</a:t>
            </a:r>
          </a:p>
          <a:p>
            <a:pPr>
              <a:defRPr/>
            </a:pPr>
            <a:r>
              <a:rPr lang="en-US" dirty="0">
                <a:latin typeface="IBM Plex Sans Light"/>
              </a:rPr>
              <a:t>Cyber resiliency is no accident for TS seventy-seven-hundred.  With encryption of data-at-rest,  in-flight over ethernet.</a:t>
            </a:r>
          </a:p>
          <a:p>
            <a:r>
              <a:rPr lang="en-US" dirty="0">
                <a:latin typeface="IBM Plex Sans Light"/>
              </a:rPr>
              <a:t>Using high performance </a:t>
            </a:r>
            <a:r>
              <a:rPr lang="en-US" dirty="0" err="1">
                <a:latin typeface="IBM Plex Sans Light"/>
              </a:rPr>
              <a:t>zStandard</a:t>
            </a:r>
            <a:r>
              <a:rPr lang="en-US" dirty="0">
                <a:latin typeface="IBM Plex Sans Light"/>
              </a:rPr>
              <a:t> inline compression and encryption ensures no restore penalty.</a:t>
            </a:r>
            <a:endParaRPr lang="en-US" dirty="0"/>
          </a:p>
          <a:p>
            <a:r>
              <a:rPr lang="en-US" dirty="0">
                <a:latin typeface="IBM Plex Sans Light"/>
              </a:rPr>
              <a:t>And the TS </a:t>
            </a:r>
            <a:r>
              <a:rPr lang="en-US" dirty="0"/>
              <a:t>seventy-seven-eighty-five</a:t>
            </a:r>
            <a:r>
              <a:rPr lang="en-US" dirty="0">
                <a:latin typeface="IBM Plex Sans Light"/>
              </a:rPr>
              <a:t> carries the geo dispersed data availability and security from the mainframe environment.</a:t>
            </a:r>
          </a:p>
          <a:p>
            <a:r>
              <a:rPr lang="en-US" dirty="0">
                <a:latin typeface="IBM Plex Sans Light"/>
              </a:rPr>
              <a:t>The TS </a:t>
            </a:r>
            <a:r>
              <a:rPr lang="en-US" dirty="0"/>
              <a:t>seventy-seven-eighty-five</a:t>
            </a:r>
            <a:r>
              <a:rPr lang="en-US" dirty="0">
                <a:latin typeface="IBM Plex Sans Light"/>
              </a:rPr>
              <a:t> is a primary contributor to secure data storage and business continuance.</a:t>
            </a:r>
          </a:p>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5</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3581136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09697-733F-85FE-8E28-EBD781467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8555C-7056-E0B1-A334-6158317A7424}"/>
              </a:ext>
            </a:extLst>
          </p:cNvPr>
          <p:cNvSpPr>
            <a:spLocks noGrp="1" noRot="1" noChangeAspect="1"/>
          </p:cNvSpPr>
          <p:nvPr>
            <p:ph type="sldImg"/>
          </p:nvPr>
        </p:nvSpPr>
        <p:spPr>
          <a:xfrm>
            <a:off x="206375" y="228600"/>
            <a:ext cx="6419850" cy="3611563"/>
          </a:xfrm>
        </p:spPr>
        <p:txBody>
          <a:bodyPr/>
          <a:lstStyle/>
          <a:p>
            <a:endParaRPr lang="en-US"/>
          </a:p>
        </p:txBody>
      </p:sp>
      <p:sp>
        <p:nvSpPr>
          <p:cNvPr id="3" name="Notes Placeholder 2">
            <a:extLst>
              <a:ext uri="{FF2B5EF4-FFF2-40B4-BE49-F238E27FC236}">
                <a16:creationId xmlns:a16="http://schemas.microsoft.com/office/drawing/2014/main" id="{41E1806C-5353-1266-2AE9-05611D6E5109}"/>
              </a:ext>
            </a:extLst>
          </p:cNvPr>
          <p:cNvSpPr>
            <a:spLocks noGrp="1"/>
          </p:cNvSpPr>
          <p:nvPr>
            <p:ph type="body" idx="1"/>
          </p:nvPr>
        </p:nvSpPr>
        <p:spPr/>
        <p:txBody>
          <a:bodyPr/>
          <a:lstStyle/>
          <a:p>
            <a:r>
              <a:rPr lang="en-US" sz="1200" b="0" i="0" kern="1200" dirty="0" err="1">
                <a:solidFill>
                  <a:schemeClr val="bg1"/>
                </a:solidFill>
                <a:effectLst/>
                <a:latin typeface="IBM Plex Sans Light" panose="020B0503050203000203" pitchFamily="34" charset="0"/>
                <a:ea typeface="+mn-ea"/>
                <a:cs typeface="+mn-cs"/>
              </a:rPr>
              <a:t>NVMe</a:t>
            </a:r>
            <a:r>
              <a:rPr lang="en-US" sz="1200" b="0" i="0" kern="1200" dirty="0">
                <a:solidFill>
                  <a:schemeClr val="bg1"/>
                </a:solidFill>
                <a:effectLst/>
                <a:latin typeface="IBM Plex Sans Light" panose="020B0503050203000203" pitchFamily="34" charset="0"/>
                <a:ea typeface="+mn-ea"/>
                <a:cs typeface="+mn-cs"/>
              </a:rPr>
              <a:t> houses the OS, DB2 (contains meta data), Propriety microcode, Logs, first time data capture. </a:t>
            </a:r>
            <a:br>
              <a:rPr lang="en-US" sz="1200" b="0" i="0" kern="1200" dirty="0">
                <a:solidFill>
                  <a:schemeClr val="bg1"/>
                </a:solidFill>
                <a:effectLst/>
                <a:latin typeface="IBM Plex Sans Light" panose="020B0503050203000203" pitchFamily="34" charset="0"/>
                <a:ea typeface="+mn-ea"/>
                <a:cs typeface="+mn-cs"/>
              </a:rPr>
            </a:br>
            <a:r>
              <a:rPr lang="en-US" sz="1200" b="0" i="0" kern="1200" dirty="0">
                <a:solidFill>
                  <a:schemeClr val="bg1"/>
                </a:solidFill>
                <a:effectLst/>
                <a:latin typeface="IBM Plex Sans Light" panose="020B0503050203000203" pitchFamily="34" charset="0"/>
                <a:ea typeface="+mn-ea"/>
                <a:cs typeface="+mn-cs"/>
              </a:rPr>
              <a:t> </a:t>
            </a:r>
            <a:br>
              <a:rPr lang="en-US" sz="1200" b="0" i="0" kern="1200" dirty="0">
                <a:solidFill>
                  <a:schemeClr val="bg1"/>
                </a:solidFill>
                <a:effectLst/>
                <a:latin typeface="IBM Plex Sans Light" panose="020B0503050203000203" pitchFamily="34" charset="0"/>
                <a:ea typeface="+mn-ea"/>
                <a:cs typeface="+mn-cs"/>
              </a:rPr>
            </a:br>
            <a:r>
              <a:rPr lang="en-US" sz="1200" b="0" i="0" kern="1200" dirty="0">
                <a:solidFill>
                  <a:schemeClr val="bg1"/>
                </a:solidFill>
                <a:effectLst/>
                <a:latin typeface="IBM Plex Sans Light" panose="020B0503050203000203" pitchFamily="34" charset="0"/>
                <a:ea typeface="+mn-ea"/>
                <a:cs typeface="+mn-cs"/>
              </a:rPr>
              <a:t>We rely on the flash systems 5300 for disk cache storage.  which is where the customer data lives</a:t>
            </a:r>
            <a:br>
              <a:rPr lang="en-US" sz="1200" b="0" i="0" kern="1200" dirty="0">
                <a:solidFill>
                  <a:schemeClr val="bg1"/>
                </a:solidFill>
                <a:effectLst/>
                <a:latin typeface="IBM Plex Sans Light" panose="020B0503050203000203" pitchFamily="34" charset="0"/>
                <a:ea typeface="+mn-ea"/>
                <a:cs typeface="+mn-cs"/>
              </a:rPr>
            </a:br>
            <a:r>
              <a:rPr lang="en-US" sz="1200" b="0" i="0" kern="1200" dirty="0">
                <a:solidFill>
                  <a:schemeClr val="bg1"/>
                </a:solidFill>
                <a:effectLst/>
                <a:latin typeface="IBM Plex Sans Light" panose="020B0503050203000203" pitchFamily="34" charset="0"/>
                <a:ea typeface="+mn-ea"/>
                <a:cs typeface="+mn-cs"/>
              </a:rPr>
              <a:t>We support 256 encryption and you can manage your encryption keys either locally or through an external key manager so it gives you flexibility based on your security architecture and compliance requirements </a:t>
            </a:r>
            <a:br>
              <a:rPr lang="en-US" sz="1200" b="0" i="0" kern="1200" dirty="0">
                <a:solidFill>
                  <a:schemeClr val="bg1"/>
                </a:solidFill>
                <a:effectLst/>
                <a:latin typeface="IBM Plex Sans Light" panose="020B0503050203000203" pitchFamily="34" charset="0"/>
                <a:ea typeface="+mn-ea"/>
                <a:cs typeface="+mn-cs"/>
              </a:rPr>
            </a:br>
            <a:r>
              <a:rPr lang="en-US" sz="1200" b="0" i="0" kern="1200" dirty="0">
                <a:solidFill>
                  <a:schemeClr val="bg1"/>
                </a:solidFill>
                <a:effectLst/>
                <a:latin typeface="IBM Plex Sans Light" panose="020B0503050203000203" pitchFamily="34" charset="0"/>
                <a:ea typeface="+mn-ea"/>
                <a:cs typeface="+mn-cs"/>
              </a:rPr>
              <a:t>We support GKLM through the industry standard KMIP interface with TLS 1.3 used to secure key exchanges when using distributed GKLM. </a:t>
            </a:r>
            <a:br>
              <a:rPr lang="en-US" sz="1200" b="0" i="0" kern="1200" dirty="0">
                <a:solidFill>
                  <a:schemeClr val="bg1"/>
                </a:solidFill>
                <a:effectLst/>
                <a:latin typeface="IBM Plex Sans Light" panose="020B0503050203000203" pitchFamily="34" charset="0"/>
                <a:ea typeface="+mn-ea"/>
                <a:cs typeface="+mn-cs"/>
              </a:rPr>
            </a:br>
            <a:r>
              <a:rPr lang="en-US" sz="1200" b="0" i="0" kern="1200" dirty="0">
                <a:solidFill>
                  <a:schemeClr val="bg1"/>
                </a:solidFill>
                <a:effectLst/>
                <a:latin typeface="IBM Plex Sans Light" panose="020B0503050203000203" pitchFamily="34" charset="0"/>
                <a:ea typeface="+mn-ea"/>
                <a:cs typeface="+mn-cs"/>
              </a:rPr>
              <a:t> </a:t>
            </a:r>
            <a:br>
              <a:rPr lang="en-US" sz="1200" b="0" i="0" kern="1200" dirty="0">
                <a:solidFill>
                  <a:schemeClr val="bg1"/>
                </a:solidFill>
                <a:effectLst/>
                <a:latin typeface="IBM Plex Sans Light" panose="020B0503050203000203" pitchFamily="34" charset="0"/>
                <a:ea typeface="+mn-ea"/>
                <a:cs typeface="+mn-cs"/>
              </a:rPr>
            </a:br>
            <a:r>
              <a:rPr lang="en-US" sz="1200" b="0" i="0" kern="1200" dirty="0">
                <a:solidFill>
                  <a:schemeClr val="bg1"/>
                </a:solidFill>
                <a:effectLst/>
                <a:latin typeface="IBM Plex Sans Light" panose="020B0503050203000203" pitchFamily="34" charset="0"/>
                <a:ea typeface="+mn-ea"/>
                <a:cs typeface="+mn-cs"/>
              </a:rPr>
              <a:t>and it must be enabled at the time of purchase. </a:t>
            </a:r>
          </a:p>
          <a:p>
            <a:br>
              <a:rPr lang="en-US" sz="1200" b="0" i="0" kern="1200" dirty="0">
                <a:solidFill>
                  <a:schemeClr val="bg1"/>
                </a:solidFill>
                <a:effectLst/>
                <a:latin typeface="IBM Plex Sans Light" panose="020B0503050203000203" pitchFamily="34" charset="0"/>
                <a:ea typeface="+mn-ea"/>
                <a:cs typeface="+mn-cs"/>
              </a:rPr>
            </a:br>
            <a:r>
              <a:rPr lang="en-US" sz="1200" b="0" i="0" kern="1200" dirty="0">
                <a:solidFill>
                  <a:schemeClr val="bg1"/>
                </a:solidFill>
                <a:effectLst/>
                <a:latin typeface="IBM Plex Sans Light" panose="020B0503050203000203" pitchFamily="34" charset="0"/>
                <a:ea typeface="+mn-ea"/>
                <a:cs typeface="+mn-cs"/>
              </a:rPr>
              <a:t>HDDs, SDDs in the future, much denser drawer, so ideal for performance and lowering rack footprint.</a:t>
            </a:r>
            <a:br>
              <a:rPr lang="en-US" sz="1200" b="0" i="0" kern="1200" dirty="0">
                <a:solidFill>
                  <a:schemeClr val="bg1"/>
                </a:solidFill>
                <a:effectLst/>
                <a:latin typeface="IBM Plex Sans Light" panose="020B0503050203000203" pitchFamily="34" charset="0"/>
                <a:ea typeface="+mn-ea"/>
                <a:cs typeface="+mn-cs"/>
              </a:rPr>
            </a:br>
            <a:r>
              <a:rPr lang="en-US" sz="1200" b="0" i="0" kern="1200" dirty="0">
                <a:solidFill>
                  <a:schemeClr val="bg1"/>
                </a:solidFill>
                <a:effectLst/>
                <a:latin typeface="IBM Plex Sans Light" panose="020B0503050203000203" pitchFamily="34" charset="0"/>
                <a:ea typeface="+mn-ea"/>
                <a:cs typeface="+mn-cs"/>
              </a:rPr>
              <a:t>Grow as you go model, 20TB to 100TB.</a:t>
            </a:r>
          </a:p>
          <a:p>
            <a:pPr marL="0" marR="0" lvl="0" indent="0" algn="l" defTabSz="2438522" rtl="0" eaLnBrk="1" fontAlgn="auto" latinLnBrk="0" hangingPunct="1">
              <a:lnSpc>
                <a:spcPct val="110000"/>
              </a:lnSpc>
              <a:spcBef>
                <a:spcPts val="0"/>
              </a:spcBef>
              <a:spcAft>
                <a:spcPts val="0"/>
              </a:spcAft>
              <a:buClrTx/>
              <a:buSzTx/>
              <a:buFontTx/>
              <a:buNone/>
              <a:tabLst/>
              <a:defRPr/>
            </a:pPr>
            <a:r>
              <a:rPr lang="en-US" sz="1200" b="0" i="0" kern="1200" dirty="0">
                <a:solidFill>
                  <a:schemeClr val="bg1"/>
                </a:solidFill>
                <a:effectLst/>
                <a:latin typeface="IBM Plex Sans Light" panose="020B0503050203000203" pitchFamily="34" charset="0"/>
                <a:ea typeface="+mn-ea"/>
                <a:cs typeface="+mn-cs"/>
              </a:rPr>
              <a:t>Client supplied rack, customer rack will be available post GA</a:t>
            </a:r>
            <a:br>
              <a:rPr lang="en-US" sz="1200" b="0" i="0" kern="1200" dirty="0">
                <a:solidFill>
                  <a:schemeClr val="bg1"/>
                </a:solidFill>
                <a:effectLst/>
                <a:latin typeface="IBM Plex Sans Light" panose="020B0503050203000203" pitchFamily="34" charset="0"/>
                <a:ea typeface="+mn-ea"/>
                <a:cs typeface="+mn-cs"/>
              </a:rPr>
            </a:br>
            <a:endParaRPr lang="en-US" sz="1200" b="0" i="0" kern="1200" dirty="0">
              <a:solidFill>
                <a:schemeClr val="bg1"/>
              </a:solidFill>
              <a:effectLst/>
              <a:latin typeface="IBM Plex Sans Light" panose="020B0503050203000203" pitchFamily="34" charset="0"/>
              <a:ea typeface="+mn-ea"/>
              <a:cs typeface="+mn-cs"/>
            </a:endParaRPr>
          </a:p>
        </p:txBody>
      </p:sp>
      <p:sp>
        <p:nvSpPr>
          <p:cNvPr id="4" name="Slide Number Placeholder 3">
            <a:extLst>
              <a:ext uri="{FF2B5EF4-FFF2-40B4-BE49-F238E27FC236}">
                <a16:creationId xmlns:a16="http://schemas.microsoft.com/office/drawing/2014/main" id="{9BF6C241-1E4D-E6C3-B457-0BBAB9C49DE2}"/>
              </a:ext>
            </a:extLst>
          </p:cNvPr>
          <p:cNvSpPr>
            <a:spLocks noGrp="1"/>
          </p:cNvSpPr>
          <p:nvPr>
            <p:ph type="sldNum" sz="quarter" idx="5"/>
          </p:nvPr>
        </p:nvSpPr>
        <p:spPr/>
        <p:txBody>
          <a:bodyPr/>
          <a:lstStyle/>
          <a:p>
            <a:fld id="{62BD9F65-1CE6-4CAA-8EF2-28D4D3901663}" type="slidenum">
              <a:rPr lang="en-US" smtClean="0"/>
              <a:pPr/>
              <a:t>6</a:t>
            </a:fld>
            <a:endParaRPr lang="en-US"/>
          </a:p>
        </p:txBody>
      </p:sp>
    </p:spTree>
    <p:extLst>
      <p:ext uri="{BB962C8B-B14F-4D97-AF65-F5344CB8AC3E}">
        <p14:creationId xmlns:p14="http://schemas.microsoft.com/office/powerpoint/2010/main" val="2194273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bg1"/>
                </a:solidFill>
                <a:effectLst/>
                <a:latin typeface="IBM Plex Sans Light" panose="020B0503050203000203" pitchFamily="34" charset="0"/>
                <a:ea typeface="+mn-ea"/>
                <a:cs typeface="+mn-cs"/>
              </a:rPr>
              <a:t>Digging deeper into the system specifications, TS7785 is designed to deliver enterprise virtual tape capabilities tailored for distributed environments. It provides full IBM tape emulation, supporting TS4500 libraries and LTO5 media definitions, with each volume defined at 500GB and scaling up to 4 million volumes across the system. From a capacity standpoint, this translates to an exabyte-scale platform, with a grid delivering massive usable capacity, while each system supports up to 512 virtual tape drives. At general availability, the system supports a 2-node GRID, with a design that scales to 8 systems, and importantly, every system operates as an equal, active participant—there are no primary or secondary roles.”</a:t>
            </a:r>
          </a:p>
          <a:p>
            <a:endParaRPr lang="en-US" sz="1200" b="0" i="0" kern="1200" dirty="0">
              <a:solidFill>
                <a:schemeClr val="bg1"/>
              </a:solidFill>
              <a:effectLst/>
              <a:latin typeface="IBM Plex Sans Light" panose="020B0503050203000203" pitchFamily="34" charset="0"/>
              <a:ea typeface="+mn-ea"/>
              <a:cs typeface="+mn-cs"/>
            </a:endParaRPr>
          </a:p>
          <a:p>
            <a:r>
              <a:rPr lang="en-US" sz="1200" b="0" i="0" kern="1200" dirty="0">
                <a:solidFill>
                  <a:schemeClr val="bg1"/>
                </a:solidFill>
                <a:effectLst/>
                <a:latin typeface="IBM Plex Sans Light" panose="020B0503050203000203" pitchFamily="34" charset="0"/>
                <a:ea typeface="+mn-ea"/>
                <a:cs typeface="+mn-cs"/>
              </a:rPr>
              <a:t>“Operationally, this is where TS7785 differentiates itself. Failover is fully automated, and once systems return, failback and data synchronization happen automatically without intervention, ensuring continuous availability. The system presents a single unified VTL image across the GRID, while still allowing up to four distinct VTL instances for isolation. </a:t>
            </a:r>
            <a:br>
              <a:rPr lang="en-US" sz="1200" b="0" i="0" kern="1200" dirty="0">
                <a:solidFill>
                  <a:schemeClr val="bg1"/>
                </a:solidFill>
                <a:effectLst/>
                <a:latin typeface="IBM Plex Sans Light" panose="020B0503050203000203" pitchFamily="34" charset="0"/>
                <a:ea typeface="+mn-ea"/>
                <a:cs typeface="+mn-cs"/>
              </a:rPr>
            </a:br>
            <a:br>
              <a:rPr lang="en-US" sz="1200" b="0" i="0" kern="1200" dirty="0">
                <a:solidFill>
                  <a:schemeClr val="bg1"/>
                </a:solidFill>
                <a:effectLst/>
                <a:latin typeface="IBM Plex Sans Light" panose="020B0503050203000203" pitchFamily="34" charset="0"/>
                <a:ea typeface="+mn-ea"/>
                <a:cs typeface="+mn-cs"/>
              </a:rPr>
            </a:br>
            <a:r>
              <a:rPr lang="en-US" sz="1200" b="0" i="0" kern="1200" dirty="0">
                <a:solidFill>
                  <a:schemeClr val="bg1"/>
                </a:solidFill>
                <a:effectLst/>
                <a:latin typeface="IBM Plex Sans Light" panose="020B0503050203000203" pitchFamily="34" charset="0"/>
                <a:ea typeface="+mn-ea"/>
                <a:cs typeface="+mn-cs"/>
              </a:rPr>
              <a:t>Host connectivity is via 32 Gigabyte </a:t>
            </a:r>
            <a:r>
              <a:rPr lang="en-US" sz="1200" b="0" i="0" kern="1200" dirty="0" err="1">
                <a:solidFill>
                  <a:schemeClr val="bg1"/>
                </a:solidFill>
                <a:effectLst/>
                <a:latin typeface="IBM Plex Sans Light" panose="020B0503050203000203" pitchFamily="34" charset="0"/>
                <a:ea typeface="+mn-ea"/>
                <a:cs typeface="+mn-cs"/>
              </a:rPr>
              <a:t>fibre</a:t>
            </a:r>
            <a:r>
              <a:rPr lang="en-US" sz="1200" b="0" i="0" kern="1200" dirty="0">
                <a:solidFill>
                  <a:schemeClr val="bg1"/>
                </a:solidFill>
                <a:effectLst/>
                <a:latin typeface="IBM Plex Sans Light" panose="020B0503050203000203" pitchFamily="34" charset="0"/>
                <a:ea typeface="+mn-ea"/>
                <a:cs typeface="+mn-cs"/>
              </a:rPr>
              <a:t> Channel with plans for future iSCSI support.</a:t>
            </a:r>
          </a:p>
          <a:p>
            <a:r>
              <a:rPr lang="en-US" sz="1200" b="0" i="0" kern="1200" dirty="0">
                <a:solidFill>
                  <a:schemeClr val="bg1"/>
                </a:solidFill>
                <a:effectLst/>
                <a:latin typeface="IBM Plex Sans Light" panose="020B0503050203000203" pitchFamily="34" charset="0"/>
                <a:ea typeface="+mn-ea"/>
                <a:cs typeface="+mn-cs"/>
              </a:rPr>
              <a:t>Automated policy management seamlessly tiers primary or secondary copies to IBM Deep Archive via Ethernet.</a:t>
            </a:r>
          </a:p>
          <a:p>
            <a:r>
              <a:rPr lang="en-US" sz="1200" b="0" i="0" kern="1200" dirty="0">
                <a:solidFill>
                  <a:schemeClr val="bg1"/>
                </a:solidFill>
                <a:effectLst/>
                <a:latin typeface="IBM Plex Sans Light" panose="020B0503050203000203" pitchFamily="34" charset="0"/>
                <a:ea typeface="+mn-ea"/>
                <a:cs typeface="+mn-cs"/>
              </a:rPr>
              <a:t>All system inquiries and updates are accessible via the RESTful API, for ease of integration</a:t>
            </a:r>
          </a:p>
          <a:p>
            <a:r>
              <a:rPr lang="en-US" sz="1200" b="0" i="0" kern="1200" dirty="0">
                <a:solidFill>
                  <a:schemeClr val="bg1"/>
                </a:solidFill>
                <a:effectLst/>
                <a:latin typeface="IBM Plex Sans Light" panose="020B0503050203000203" pitchFamily="34" charset="0"/>
                <a:ea typeface="+mn-ea"/>
                <a:cs typeface="+mn-cs"/>
              </a:rPr>
              <a:t>The </a:t>
            </a:r>
            <a:r>
              <a:rPr lang="en-US" sz="1200" b="0" i="0" kern="1200" dirty="0" err="1">
                <a:solidFill>
                  <a:schemeClr val="bg1"/>
                </a:solidFill>
                <a:effectLst/>
                <a:latin typeface="IBM Plex Sans Light" panose="020B0503050203000203" pitchFamily="34" charset="0"/>
                <a:ea typeface="+mn-ea"/>
                <a:cs typeface="+mn-cs"/>
              </a:rPr>
              <a:t>gui</a:t>
            </a:r>
            <a:r>
              <a:rPr lang="en-US" sz="1200" b="0" i="0" kern="1200" dirty="0">
                <a:solidFill>
                  <a:schemeClr val="bg1"/>
                </a:solidFill>
                <a:effectLst/>
                <a:latin typeface="IBM Plex Sans Light" panose="020B0503050203000203" pitchFamily="34" charset="0"/>
                <a:ea typeface="+mn-ea"/>
                <a:cs typeface="+mn-cs"/>
              </a:rPr>
              <a:t> has been modernized with the most recent interfaces providing a seamless view for existing Flash Systems customers.</a:t>
            </a:r>
          </a:p>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7</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2355963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pPr marL="0" marR="0" lvl="0" indent="0" algn="r" defTabSz="868363" rtl="0" eaLnBrk="0" fontAlgn="base" latinLnBrk="0" hangingPunct="0">
              <a:lnSpc>
                <a:spcPct val="100000"/>
              </a:lnSpc>
              <a:spcBef>
                <a:spcPct val="0"/>
              </a:spcBef>
              <a:spcAft>
                <a:spcPct val="0"/>
              </a:spcAft>
              <a:buClrTx/>
              <a:buSzTx/>
              <a:buFontTx/>
              <a:buNone/>
              <a:tabLst/>
              <a:defRPr/>
            </a:pPr>
            <a:fld id="{FF2AA8DE-747A-43C5-B8BF-67ADF5558ECD}" type="slidenum">
              <a:rPr kumimoji="0" lang="en-US" altLang="en-US" sz="110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rPr>
              <a:pPr marL="0" marR="0" lvl="0" indent="0" algn="r" defTabSz="868363" rtl="0" eaLnBrk="0" fontAlgn="base" latinLnBrk="0" hangingPunct="0">
                <a:lnSpc>
                  <a:spcPct val="100000"/>
                </a:lnSpc>
                <a:spcBef>
                  <a:spcPct val="0"/>
                </a:spcBef>
                <a:spcAft>
                  <a:spcPct val="0"/>
                </a:spcAft>
                <a:buClrTx/>
                <a:buSzTx/>
                <a:buFontTx/>
                <a:buNone/>
                <a:tabLst/>
                <a:defRPr/>
              </a:pPr>
              <a:t>8</a:t>
            </a:fld>
            <a:endParaRPr kumimoji="0" lang="en-US" altLang="en-US" sz="110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sp>
        <p:nvSpPr>
          <p:cNvPr id="9" name="Rectangle 7"/>
          <p:cNvSpPr txBox="1">
            <a:spLocks noGrp="1" noChangeArrowheads="1"/>
          </p:cNvSpPr>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lIns="96650" tIns="48325" rIns="96650" bIns="48325" anchor="b"/>
          <a:lstStyle>
            <a:lvl1pPr algn="l" defTabSz="966788">
              <a:defRPr sz="2400">
                <a:solidFill>
                  <a:schemeClr val="tx1"/>
                </a:solidFill>
                <a:latin typeface="Times New Roman" panose="02020603050405020304" pitchFamily="18" charset="0"/>
              </a:defRPr>
            </a:lvl1pPr>
            <a:lvl2pPr marL="784225" indent="-300038" algn="l" defTabSz="966788">
              <a:defRPr sz="2400">
                <a:solidFill>
                  <a:schemeClr val="tx1"/>
                </a:solidFill>
                <a:latin typeface="Times New Roman" panose="02020603050405020304" pitchFamily="18" charset="0"/>
              </a:defRPr>
            </a:lvl2pPr>
            <a:lvl3pPr marL="1208088" indent="-241300" algn="l" defTabSz="966788">
              <a:defRPr sz="2400">
                <a:solidFill>
                  <a:schemeClr val="tx1"/>
                </a:solidFill>
                <a:latin typeface="Times New Roman" panose="02020603050405020304" pitchFamily="18" charset="0"/>
              </a:defRPr>
            </a:lvl3pPr>
            <a:lvl4pPr marL="1692275" indent="-241300" algn="l" defTabSz="966788">
              <a:defRPr sz="2400">
                <a:solidFill>
                  <a:schemeClr val="tx1"/>
                </a:solidFill>
                <a:latin typeface="Times New Roman" panose="02020603050405020304" pitchFamily="18" charset="0"/>
              </a:defRPr>
            </a:lvl4pPr>
            <a:lvl5pPr marL="2173288" indent="-239713" algn="l" defTabSz="966788">
              <a:defRPr sz="2400">
                <a:solidFill>
                  <a:schemeClr val="tx1"/>
                </a:solidFill>
                <a:latin typeface="Times New Roman" panose="02020603050405020304" pitchFamily="18" charset="0"/>
              </a:defRPr>
            </a:lvl5pPr>
            <a:lvl6pPr marL="2630488" indent="-239713" defTabSz="966788"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defTabSz="966788"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defTabSz="966788"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defTabSz="96678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18DAEB84-A424-4EA5-9D8D-EB00478537FD}" type="slidenum">
              <a:rPr kumimoji="0" lang="en-US" altLang="en-US" sz="1200" u="none" strike="noStrike" kern="1200" cap="none" spc="0" normalizeH="0" baseline="0" noProof="0">
                <a:ln>
                  <a:noFill/>
                </a:ln>
                <a:solidFill>
                  <a:srgbClr val="000000"/>
                </a:solidFill>
                <a:effectLst/>
                <a:uLnTx/>
                <a:uFillTx/>
                <a:latin typeface="IBM Plex Sans Light" panose="020B0403050203000203" pitchFamily="34" charset="0"/>
                <a:ea typeface="MS PGothic" panose="020B0600070205080204" pitchFamily="34" charset="-128"/>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8</a:t>
            </a:fld>
            <a:endParaRPr kumimoji="0" lang="en-US" altLang="en-US" sz="1200" u="none" strike="noStrike" kern="1200" cap="none" spc="0" normalizeH="0" baseline="0" noProof="0" dirty="0">
              <a:ln>
                <a:noFill/>
              </a:ln>
              <a:solidFill>
                <a:srgbClr val="000000"/>
              </a:solidFill>
              <a:effectLst/>
              <a:uLnTx/>
              <a:uFillTx/>
              <a:latin typeface="IBM Plex Sans Light" panose="020B0403050203000203" pitchFamily="34" charset="0"/>
              <a:ea typeface="MS PGothic" panose="020B0600070205080204" pitchFamily="34" charset="-128"/>
              <a:cs typeface="Arial" panose="020B0604020202020204" pitchFamily="34" charset="0"/>
            </a:endParaRPr>
          </a:p>
        </p:txBody>
      </p:sp>
      <p:sp>
        <p:nvSpPr>
          <p:cNvPr id="7" name="Rectangle 7"/>
          <p:cNvSpPr txBox="1">
            <a:spLocks noGrp="1" noChangeArrowheads="1"/>
          </p:cNvSpPr>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lIns="96650" tIns="48325" rIns="96650" bIns="48325" anchor="b"/>
          <a:lstStyle>
            <a:lvl1pPr algn="l" defTabSz="966788">
              <a:defRPr sz="2400">
                <a:solidFill>
                  <a:schemeClr val="tx1"/>
                </a:solidFill>
                <a:latin typeface="Times New Roman" panose="02020603050405020304" pitchFamily="18" charset="0"/>
              </a:defRPr>
            </a:lvl1pPr>
            <a:lvl2pPr marL="784225" indent="-300038" algn="l" defTabSz="966788">
              <a:defRPr sz="2400">
                <a:solidFill>
                  <a:schemeClr val="tx1"/>
                </a:solidFill>
                <a:latin typeface="Times New Roman" panose="02020603050405020304" pitchFamily="18" charset="0"/>
              </a:defRPr>
            </a:lvl2pPr>
            <a:lvl3pPr marL="1208088" indent="-241300" algn="l" defTabSz="966788">
              <a:defRPr sz="2400">
                <a:solidFill>
                  <a:schemeClr val="tx1"/>
                </a:solidFill>
                <a:latin typeface="Times New Roman" panose="02020603050405020304" pitchFamily="18" charset="0"/>
              </a:defRPr>
            </a:lvl3pPr>
            <a:lvl4pPr marL="1692275" indent="-241300" algn="l" defTabSz="966788">
              <a:defRPr sz="2400">
                <a:solidFill>
                  <a:schemeClr val="tx1"/>
                </a:solidFill>
                <a:latin typeface="Times New Roman" panose="02020603050405020304" pitchFamily="18" charset="0"/>
              </a:defRPr>
            </a:lvl4pPr>
            <a:lvl5pPr marL="2173288" indent="-239713" algn="l" defTabSz="966788">
              <a:defRPr sz="2400">
                <a:solidFill>
                  <a:schemeClr val="tx1"/>
                </a:solidFill>
                <a:latin typeface="Times New Roman" panose="02020603050405020304" pitchFamily="18" charset="0"/>
              </a:defRPr>
            </a:lvl5pPr>
            <a:lvl6pPr marL="2630488" indent="-239713" defTabSz="966788" eaLnBrk="0" fontAlgn="base" hangingPunct="0">
              <a:spcBef>
                <a:spcPct val="0"/>
              </a:spcBef>
              <a:spcAft>
                <a:spcPct val="0"/>
              </a:spcAft>
              <a:defRPr sz="2400">
                <a:solidFill>
                  <a:schemeClr val="tx1"/>
                </a:solidFill>
                <a:latin typeface="Times New Roman" panose="02020603050405020304" pitchFamily="18" charset="0"/>
              </a:defRPr>
            </a:lvl6pPr>
            <a:lvl7pPr marL="3087688" indent="-239713" defTabSz="966788" eaLnBrk="0" fontAlgn="base" hangingPunct="0">
              <a:spcBef>
                <a:spcPct val="0"/>
              </a:spcBef>
              <a:spcAft>
                <a:spcPct val="0"/>
              </a:spcAft>
              <a:defRPr sz="2400">
                <a:solidFill>
                  <a:schemeClr val="tx1"/>
                </a:solidFill>
                <a:latin typeface="Times New Roman" panose="02020603050405020304" pitchFamily="18" charset="0"/>
              </a:defRPr>
            </a:lvl7pPr>
            <a:lvl8pPr marL="3544888" indent="-239713" defTabSz="966788" eaLnBrk="0" fontAlgn="base" hangingPunct="0">
              <a:spcBef>
                <a:spcPct val="0"/>
              </a:spcBef>
              <a:spcAft>
                <a:spcPct val="0"/>
              </a:spcAft>
              <a:defRPr sz="2400">
                <a:solidFill>
                  <a:schemeClr val="tx1"/>
                </a:solidFill>
                <a:latin typeface="Times New Roman" panose="02020603050405020304" pitchFamily="18" charset="0"/>
              </a:defRPr>
            </a:lvl8pPr>
            <a:lvl9pPr marL="4002088" indent="-239713" defTabSz="96678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6921545E-B2B8-4BA3-89E3-57C4DEE613F4}" type="slidenum">
              <a:rPr kumimoji="0" lang="en-US" altLang="en-US" sz="1200" u="none" strike="noStrike" kern="1200" cap="none" spc="0" normalizeH="0" baseline="0" noProof="0">
                <a:ln>
                  <a:noFill/>
                </a:ln>
                <a:solidFill>
                  <a:srgbClr val="000000"/>
                </a:solidFill>
                <a:effectLst/>
                <a:uLnTx/>
                <a:uFillTx/>
                <a:latin typeface="IBM Plex Sans Light" panose="020B0403050203000203" pitchFamily="34" charset="0"/>
                <a:ea typeface="MS PGothic" panose="020B0600070205080204" pitchFamily="34" charset="-128"/>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8</a:t>
            </a:fld>
            <a:endParaRPr kumimoji="0" lang="en-US" altLang="en-US" sz="1200" u="none" strike="noStrike" kern="1200" cap="none" spc="0" normalizeH="0" baseline="0" noProof="0" dirty="0">
              <a:ln>
                <a:noFill/>
              </a:ln>
              <a:solidFill>
                <a:srgbClr val="000000"/>
              </a:solidFill>
              <a:effectLst/>
              <a:uLnTx/>
              <a:uFillTx/>
              <a:latin typeface="IBM Plex Sans Light" panose="020B0403050203000203" pitchFamily="34" charset="0"/>
              <a:ea typeface="MS PGothic" panose="020B0600070205080204" pitchFamily="34" charset="-128"/>
              <a:cs typeface="Arial" panose="020B0604020202020204" pitchFamily="34" charset="0"/>
            </a:endParaRPr>
          </a:p>
        </p:txBody>
      </p:sp>
      <p:sp>
        <p:nvSpPr>
          <p:cNvPr id="232450" name="Rectangle 2"/>
          <p:cNvSpPr>
            <a:spLocks noGrp="1" noRot="1" noChangeAspect="1" noChangeArrowheads="1" noTextEdit="1"/>
          </p:cNvSpPr>
          <p:nvPr>
            <p:ph type="sldImg"/>
          </p:nvPr>
        </p:nvSpPr>
        <p:spPr>
          <a:xfrm>
            <a:off x="206375" y="228600"/>
            <a:ext cx="6419850" cy="3611563"/>
          </a:xfrm>
          <a:ln/>
          <a:extLst>
            <a:ext uri="{FAA26D3D-D897-4be2-8F04-BA451C77F1D7}">
              <ma14:placeholderFlag xmlns:ma14="http://schemas.microsoft.com/office/mac/drawingml/2011/main" xmlns="" val="1"/>
            </a:ext>
          </a:extLst>
        </p:spPr>
        <p:txBody>
          <a:bodyPr/>
          <a:lstStyle/>
          <a:p>
            <a:endParaRPr lang="en-US"/>
          </a:p>
        </p:txBody>
      </p:sp>
      <p:sp>
        <p:nvSpPr>
          <p:cNvPr id="232451" name="Rectangle 3"/>
          <p:cNvSpPr>
            <a:spLocks noGrp="1" noChangeArrowheads="1"/>
          </p:cNvSpPr>
          <p:nvPr>
            <p:ph type="body" idx="1"/>
          </p:nvPr>
        </p:nvSpPr>
        <p:spPr>
          <a:xfrm>
            <a:off x="731838" y="4560888"/>
            <a:ext cx="5851525" cy="4319587"/>
          </a:xfrm>
        </p:spPr>
        <p:txBody>
          <a:bodyPr lIns="96650" tIns="48325" rIns="96650" bIns="48325"/>
          <a:lstStyle/>
          <a:p>
            <a:r>
              <a:rPr lang="en-US" sz="1200" b="0" i="0" kern="1200" dirty="0">
                <a:solidFill>
                  <a:schemeClr val="bg1"/>
                </a:solidFill>
                <a:effectLst/>
                <a:latin typeface="IBM Plex Sans Light" panose="020B0503050203000203" pitchFamily="34" charset="0"/>
                <a:ea typeface="+mn-ea"/>
                <a:cs typeface="+mn-cs"/>
              </a:rPr>
              <a:t>Now let’s talk about GRID technology. When you take two or more TS7700-family systems and interconnect them over IP, you form what we call a GRID. These systems can be located in the same data center or spread across cities, countries, or even continents. The GRID is what enables true business continuance, which really comes down to two things: high availability and disaster recoverability. High availability means that if something breaks, production environment keeps running without interruption, while disaster recovery means that even if an entire site is lost, operations can continue from another site. The way GRID achieves this is by removing the concept of primary and secondary systems—every cluster is an equal, active participant. Any system can access any volume, regardless of where the data physically resides, and if a local copy isn’t available, the system automatically finds a valid copy elsewhere without user intervention. After an outage, updates are reconciled automatically and failback happens seamlessly.”</a:t>
            </a:r>
          </a:p>
          <a:p>
            <a:endParaRPr lang="en-US" sz="1200" b="0" i="0" kern="1200" dirty="0">
              <a:solidFill>
                <a:schemeClr val="bg1"/>
              </a:solidFill>
              <a:effectLst/>
              <a:latin typeface="IBM Plex Sans Light" panose="020B0503050203000203" pitchFamily="34" charset="0"/>
              <a:ea typeface="+mn-ea"/>
              <a:cs typeface="+mn-cs"/>
            </a:endParaRPr>
          </a:p>
          <a:p>
            <a:r>
              <a:rPr lang="en-US" sz="1200" b="0" i="0" kern="1200" dirty="0">
                <a:solidFill>
                  <a:schemeClr val="bg1"/>
                </a:solidFill>
                <a:effectLst/>
                <a:latin typeface="IBM Plex Sans Light" panose="020B0503050203000203" pitchFamily="34" charset="0"/>
                <a:ea typeface="+mn-ea"/>
                <a:cs typeface="+mn-cs"/>
              </a:rPr>
              <a:t>“From a policy and data management perspective, TS7785 uses volume pools to control how data behaves across the GRID. You can think of volume pools as ranges of tapes assigned for different purposes—daily, monthly, or long-term retention—and each pool can have its own policies for replication and protection. For example, one pool might replicate to the cloud, another might replicate across multiple sites, and different pools can even use different replication approaches. This is all managed at the volume level and replication is volume-granular, which is key—TS7785 tracks every volume individually, where it is valid, and whether it is complete. Before any volume is updated, all systems are informed, so there’s no ambiguity about which copy is current. A volume is either fully valid or it isn’t—there’s no guesswork. The system also maintains full audit visibility so administrators always know the protection status of their data, ensuring consistency, transparency, and confidence across the environment</a:t>
            </a:r>
          </a:p>
          <a:p>
            <a:br>
              <a:rPr lang="en-US" sz="1200" b="0" i="0" u="none" strike="noStrike" kern="1200" dirty="0">
                <a:effectLst/>
                <a:latin typeface="IBM Plex Sans Light" panose="020B0503050203000203" pitchFamily="34" charset="0"/>
              </a:rPr>
            </a:br>
            <a:br>
              <a:rPr lang="en-US" sz="1200" b="0" i="0" u="none" strike="noStrike" kern="1200" dirty="0">
                <a:effectLst/>
                <a:latin typeface="IBM Plex Sans Light" panose="020B0503050203000203" pitchFamily="34" charset="0"/>
              </a:rPr>
            </a:br>
            <a:r>
              <a:rPr lang="en-US" sz="1200" b="0" i="0" u="none" strike="noStrike" kern="1200" dirty="0">
                <a:solidFill>
                  <a:schemeClr val="bg1"/>
                </a:solidFill>
                <a:effectLst/>
                <a:latin typeface="IBM Plex Sans Light"/>
              </a:rPr>
              <a:t>Regarding Fully automated system failover, this is addressing the </a:t>
            </a:r>
            <a:r>
              <a:rPr lang="en-US" dirty="0">
                <a:latin typeface="IBM Plex Sans Light"/>
              </a:rPr>
              <a:t>TS seventy-seven-eighty-five grid systems</a:t>
            </a:r>
            <a:r>
              <a:rPr lang="en-US" sz="1200" b="0" i="0" u="none" strike="noStrike" kern="1200" dirty="0">
                <a:solidFill>
                  <a:schemeClr val="bg1"/>
                </a:solidFill>
                <a:effectLst/>
                <a:latin typeface="IBM Plex Sans Light"/>
              </a:rPr>
              <a:t> not Host Job abends which are outside the scope of the system.  </a:t>
            </a:r>
            <a:br>
              <a:rPr lang="en-US" sz="1200" b="0" i="0" u="none" strike="noStrike" kern="1200" dirty="0">
                <a:effectLst/>
                <a:latin typeface="IBM Plex Sans Light" panose="020B0503050203000203" pitchFamily="34" charset="0"/>
              </a:rPr>
            </a:br>
            <a:r>
              <a:rPr lang="en-US" dirty="0">
                <a:latin typeface="IBM Plex Sans Light"/>
              </a:rPr>
              <a:t>Only drives on a system attached to a host are accessible. If the host is attached to multiple systems it will have access to multiple drive sets, but can only access the drive sets of the systems online. If one system goes down those drives are no longer available, then the system will automatically failover operations for access to data. But the drives of the down system are not available. ISV jobs will abend to any system that goes offline during a job, fail-over of the ISV job is dependent on the ISV and the architecture of connectivity to the VTL systems in the grid.</a:t>
            </a:r>
            <a:endParaRPr lang="en-US" altLang="en-US" dirty="0">
              <a:latin typeface="IBM Plex Sans Light"/>
            </a:endParaRPr>
          </a:p>
        </p:txBody>
      </p:sp>
    </p:spTree>
    <p:extLst>
      <p:ext uri="{BB962C8B-B14F-4D97-AF65-F5344CB8AC3E}">
        <p14:creationId xmlns:p14="http://schemas.microsoft.com/office/powerpoint/2010/main" val="3089219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bg1"/>
                </a:solidFill>
                <a:effectLst/>
                <a:latin typeface="IBM Plex Sans Light" panose="020B0503050203000203" pitchFamily="34" charset="0"/>
                <a:ea typeface="+mn-ea"/>
                <a:cs typeface="+mn-cs"/>
              </a:rPr>
              <a:t>What this slide shows is one of the key architectural shifts we’re bringing from the mainframe world into distributed systems—the concept of a single, unified virtual tape library across the GRID. From the host’s perspective, there is one composite VTL image, even though it spans multiple systems. All virtual volumes, or </a:t>
            </a:r>
            <a:r>
              <a:rPr lang="en-US" sz="1200" b="0" i="0" kern="1200" dirty="0" err="1">
                <a:solidFill>
                  <a:schemeClr val="bg1"/>
                </a:solidFill>
                <a:effectLst/>
                <a:latin typeface="IBM Plex Sans Light" panose="020B0503050203000203" pitchFamily="34" charset="0"/>
                <a:ea typeface="+mn-ea"/>
                <a:cs typeface="+mn-cs"/>
              </a:rPr>
              <a:t>vVols</a:t>
            </a:r>
            <a:r>
              <a:rPr lang="en-US" sz="1200" b="0" i="0" kern="1200" dirty="0">
                <a:solidFill>
                  <a:schemeClr val="bg1"/>
                </a:solidFill>
                <a:effectLst/>
                <a:latin typeface="IBM Plex Sans Light" panose="020B0503050203000203" pitchFamily="34" charset="0"/>
                <a:ea typeface="+mn-ea"/>
                <a:cs typeface="+mn-cs"/>
              </a:rPr>
              <a:t>, are accessible across every system in the GRID regardless of where the data physically resides, which is what enables ‘all data available all the time.’ At the same time, drives are localized—each system has its own set of </a:t>
            </a:r>
            <a:r>
              <a:rPr lang="en-US" sz="1200" b="0" i="0" kern="1200" dirty="0" err="1">
                <a:solidFill>
                  <a:schemeClr val="bg1"/>
                </a:solidFill>
                <a:effectLst/>
                <a:latin typeface="IBM Plex Sans Light" panose="020B0503050203000203" pitchFamily="34" charset="0"/>
                <a:ea typeface="+mn-ea"/>
                <a:cs typeface="+mn-cs"/>
              </a:rPr>
              <a:t>vDrives</a:t>
            </a:r>
            <a:r>
              <a:rPr lang="en-US" sz="1200" b="0" i="0" kern="1200" dirty="0">
                <a:solidFill>
                  <a:schemeClr val="bg1"/>
                </a:solidFill>
                <a:effectLst/>
                <a:latin typeface="IBM Plex Sans Light" panose="020B0503050203000203" pitchFamily="34" charset="0"/>
                <a:ea typeface="+mn-ea"/>
                <a:cs typeface="+mn-cs"/>
              </a:rPr>
              <a:t>, and those drives are only accessible from that system. In the image you can see that each system has </a:t>
            </a:r>
            <a:r>
              <a:rPr lang="en-US" sz="1200" b="0" i="0" kern="1200" dirty="0" err="1">
                <a:solidFill>
                  <a:schemeClr val="bg1"/>
                </a:solidFill>
                <a:effectLst/>
                <a:latin typeface="IBM Plex Sans Light" panose="020B0503050203000203" pitchFamily="34" charset="0"/>
                <a:ea typeface="+mn-ea"/>
                <a:cs typeface="+mn-cs"/>
              </a:rPr>
              <a:t>vDrives</a:t>
            </a:r>
            <a:r>
              <a:rPr lang="en-US" sz="1200" b="0" i="0" kern="1200" dirty="0">
                <a:solidFill>
                  <a:schemeClr val="bg1"/>
                </a:solidFill>
                <a:effectLst/>
                <a:latin typeface="IBM Plex Sans Light" panose="020B0503050203000203" pitchFamily="34" charset="0"/>
                <a:ea typeface="+mn-ea"/>
                <a:cs typeface="+mn-cs"/>
              </a:rPr>
              <a:t> 1 thru N with N being a maximum of 512 drives for the entire system across all VTL images.</a:t>
            </a:r>
          </a:p>
          <a:p>
            <a:r>
              <a:rPr lang="en-US" sz="1200" b="0" i="0" kern="1200" dirty="0">
                <a:solidFill>
                  <a:schemeClr val="bg1"/>
                </a:solidFill>
                <a:effectLst/>
                <a:latin typeface="IBM Plex Sans Light" panose="020B0503050203000203" pitchFamily="34" charset="0"/>
                <a:ea typeface="+mn-ea"/>
                <a:cs typeface="+mn-cs"/>
              </a:rPr>
              <a:t>While each system has </a:t>
            </a:r>
            <a:r>
              <a:rPr lang="en-US" sz="1200" b="0" i="0" kern="1200" dirty="0" err="1">
                <a:solidFill>
                  <a:schemeClr val="bg1"/>
                </a:solidFill>
                <a:effectLst/>
                <a:latin typeface="IBM Plex Sans Light" panose="020B0503050203000203" pitchFamily="34" charset="0"/>
                <a:ea typeface="+mn-ea"/>
                <a:cs typeface="+mn-cs"/>
              </a:rPr>
              <a:t>vDrives</a:t>
            </a:r>
            <a:r>
              <a:rPr lang="en-US" sz="1200" b="0" i="0" kern="1200" dirty="0">
                <a:solidFill>
                  <a:schemeClr val="bg1"/>
                </a:solidFill>
                <a:effectLst/>
                <a:latin typeface="IBM Plex Sans Light" panose="020B0503050203000203" pitchFamily="34" charset="0"/>
                <a:ea typeface="+mn-ea"/>
                <a:cs typeface="+mn-cs"/>
              </a:rPr>
              <a:t> 1 thru N the drives are exclusive to the System and Virtual image, System 1 cannot access System 2 </a:t>
            </a:r>
            <a:r>
              <a:rPr lang="en-US" sz="1200" b="0" i="0" kern="1200" dirty="0" err="1">
                <a:solidFill>
                  <a:schemeClr val="bg1"/>
                </a:solidFill>
                <a:effectLst/>
                <a:latin typeface="IBM Plex Sans Light" panose="020B0503050203000203" pitchFamily="34" charset="0"/>
                <a:ea typeface="+mn-ea"/>
                <a:cs typeface="+mn-cs"/>
              </a:rPr>
              <a:t>vDrives</a:t>
            </a:r>
            <a:r>
              <a:rPr lang="en-US" sz="1200" b="0" i="0" kern="1200" dirty="0">
                <a:solidFill>
                  <a:schemeClr val="bg1"/>
                </a:solidFill>
                <a:effectLst/>
                <a:latin typeface="IBM Plex Sans Light" panose="020B0503050203000203" pitchFamily="34" charset="0"/>
                <a:ea typeface="+mn-ea"/>
                <a:cs typeface="+mn-cs"/>
              </a:rPr>
              <a:t> and vice-versa. This maintains performance and locality while still allowing full data access across the GRID. You can scale up to 512 drives per system, and all systems can also access cloud archive data through IBM Deep Archive, effectively extending storage into a shared, scalable archive layer. The key takeaway is that this design gives you the simplicity of one logical library with the performance and scalability of a distributed system.</a:t>
            </a:r>
          </a:p>
          <a:p>
            <a:endParaRPr lang="en-US" dirty="0"/>
          </a:p>
          <a:p>
            <a:r>
              <a:rPr lang="en-US" dirty="0">
                <a:latin typeface="IBM Plex Sans Light"/>
              </a:rPr>
              <a:t>Note: </a:t>
            </a:r>
            <a:endParaRPr lang="en-US" dirty="0"/>
          </a:p>
          <a:p>
            <a:r>
              <a:rPr lang="en-US" dirty="0">
                <a:latin typeface="IBM Plex Sans Light"/>
              </a:rPr>
              <a:t>Only drives on a system attached to a host are accessible, if the host is attached to multiple systems it will have access to multiple drive sets, but can only access the drive sets of the systems on line, if one system goes down those drives are no longer available. The system will automatically failover operations for access to data, but the drives of the down system are not available. ISV jobs will abend to any system that goes offline during a job, fail-over of the ISV job is dependent on the ISV and the architecture of connectivity to the VTL systems in the grid.</a:t>
            </a:r>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9</a:t>
            </a:fld>
            <a:endParaRPr lang="en-US"/>
          </a:p>
        </p:txBody>
      </p:sp>
      <p:sp>
        <p:nvSpPr>
          <p:cNvPr id="5" name="Footer Placeholder 4"/>
          <p:cNvSpPr>
            <a:spLocks noGrp="1"/>
          </p:cNvSpPr>
          <p:nvPr>
            <p:ph type="ftr" sz="quarter" idx="4"/>
          </p:nvPr>
        </p:nvSpPr>
        <p:spPr/>
        <p:txBody>
          <a:bodyPr/>
          <a:lstStyle/>
          <a:p>
            <a:r>
              <a:rPr lang="en-US"/>
              <a:t>Footer</a:t>
            </a:r>
          </a:p>
        </p:txBody>
      </p:sp>
    </p:spTree>
    <p:extLst>
      <p:ext uri="{BB962C8B-B14F-4D97-AF65-F5344CB8AC3E}">
        <p14:creationId xmlns:p14="http://schemas.microsoft.com/office/powerpoint/2010/main" val="4042900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descr="Place imagery here">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solidFill>
            <a:srgbClr val="E0E0E0"/>
          </a:solidFill>
        </p:spPr>
        <p:txBody>
          <a:bodyPr anchor="ctr"/>
          <a:lstStyle>
            <a:lvl1pPr algn="ctr">
              <a:defRPr>
                <a:solidFill>
                  <a:schemeClr val="accent5"/>
                </a:solidFill>
              </a:defRPr>
            </a:lvl1pPr>
          </a:lstStyle>
          <a:p>
            <a:r>
              <a:rPr lang="en-US"/>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6288087"/>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576072" y="12088368"/>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6671501" y="12084739"/>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descr="IBM 8-bar logo">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22279951" y="12526963"/>
            <a:ext cx="1638300" cy="609600"/>
          </a:xfrm>
          <a:prstGeom prst="rect">
            <a:avLst/>
          </a:prstGeom>
        </p:spPr>
      </p:pic>
    </p:spTree>
    <p:extLst>
      <p:ext uri="{BB962C8B-B14F-4D97-AF65-F5344CB8AC3E}">
        <p14:creationId xmlns:p14="http://schemas.microsoft.com/office/powerpoint/2010/main" val="419679518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divi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040A17-D2B8-6F9A-2D20-A9818A1D2986}"/>
              </a:ext>
            </a:extLst>
          </p:cNvPr>
          <p:cNvSpPr/>
          <p:nvPr userDrawn="1"/>
        </p:nvSpPr>
        <p:spPr bwMode="auto">
          <a:xfrm>
            <a:off x="0" y="0"/>
            <a:ext cx="24387175" cy="13716000"/>
          </a:xfrm>
          <a:prstGeom prst="rect">
            <a:avLst/>
          </a:prstGeom>
          <a:solidFill>
            <a:schemeClr val="accent1">
              <a:lumMod val="20000"/>
              <a:lumOff val="80000"/>
            </a:schemeClr>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2859087"/>
          </a:xfrm>
        </p:spPr>
        <p:txBody>
          <a:bodyPr rIns="457200"/>
          <a:lstStyle>
            <a:lvl1pPr>
              <a:lnSpc>
                <a:spcPct val="100000"/>
              </a:lnSpc>
              <a:defRPr sz="6400">
                <a:solidFill>
                  <a:schemeClr val="tx2"/>
                </a:solidFill>
              </a:defRPr>
            </a:lvl1pPr>
          </a:lstStyle>
          <a:p>
            <a:r>
              <a:rPr lang="en-US"/>
              <a:t>Click to edit Master title style</a:t>
            </a:r>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4" y="12804235"/>
            <a:ext cx="4956176" cy="381000"/>
          </a:xfrm>
        </p:spPr>
        <p:txBody>
          <a:bodyPr/>
          <a:lstStyle/>
          <a:p>
            <a:endParaRPr lang="en-US"/>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265268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5" y="420624"/>
            <a:ext cx="17141825" cy="8191500"/>
          </a:xfrm>
        </p:spPr>
        <p:txBody>
          <a:bodyPr/>
          <a:lstStyle>
            <a:lvl1pPr>
              <a:defRPr sz="17200" b="0" i="0">
                <a:solidFill>
                  <a:schemeClr val="tx2"/>
                </a:solidFill>
                <a:latin typeface="IBM Plex Sans Light" panose="020B0403050203000203" pitchFamily="34" charset="0"/>
              </a:defRPr>
            </a:lvl1pPr>
          </a:lstStyle>
          <a:p>
            <a:r>
              <a:rPr lang="en-US" dirty="0"/>
              <a:t>Click to edit Master title style</a:t>
            </a:r>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568324" y="12804235"/>
            <a:ext cx="4956176" cy="381000"/>
          </a:xfrm>
        </p:spPr>
        <p:txBody>
          <a:bodyPr/>
          <a:lstStyle/>
          <a:p>
            <a:endParaRPr lang="en-US"/>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0180837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9909175" cy="2859087"/>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12767252" y="448056"/>
            <a:ext cx="11042073" cy="8574087"/>
          </a:xfrm>
        </p:spPr>
        <p:txBody>
          <a:bodyPr/>
          <a:lstStyle>
            <a:lvl1pPr>
              <a:lnSpc>
                <a:spcPct val="100000"/>
              </a:lnSpc>
              <a:spcBef>
                <a:spcPts val="0"/>
              </a:spcBef>
              <a:defRPr sz="6400">
                <a:solidFill>
                  <a:schemeClr val="tx2"/>
                </a:solidFill>
              </a:defRPr>
            </a:lvl1pPr>
            <a:lvl2pPr marL="585216" indent="-585216">
              <a:lnSpc>
                <a:spcPct val="100000"/>
              </a:lnSpc>
              <a:spcBef>
                <a:spcPts val="0"/>
              </a:spcBef>
              <a:defRPr sz="6400">
                <a:solidFill>
                  <a:schemeClr val="tx2"/>
                </a:solidFill>
              </a:defRPr>
            </a:lvl2pPr>
            <a:lvl3pPr marL="1097280" indent="-585216">
              <a:lnSpc>
                <a:spcPct val="100000"/>
              </a:lnSpc>
              <a:spcBef>
                <a:spcPts val="0"/>
              </a:spcBef>
              <a:defRPr sz="6400">
                <a:solidFill>
                  <a:schemeClr val="tx2"/>
                </a:solidFill>
              </a:defRPr>
            </a:lvl3pPr>
            <a:lvl4pPr marL="1755648">
              <a:lnSpc>
                <a:spcPct val="100000"/>
              </a:lnSpc>
              <a:spcBef>
                <a:spcPts val="0"/>
              </a:spcBef>
              <a:defRPr sz="6400">
                <a:solidFill>
                  <a:schemeClr val="tx2"/>
                </a:solidFill>
              </a:defRPr>
            </a:lvl4pPr>
            <a:lvl5pPr>
              <a:lnSpc>
                <a:spcPct val="100000"/>
              </a:lnSpc>
              <a:spcBef>
                <a:spcPts val="0"/>
              </a:spcBef>
              <a:defRPr sz="6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568324" y="12804235"/>
            <a:ext cx="4956176" cy="381000"/>
          </a:xfrm>
        </p:spPr>
        <p:txBody>
          <a:bodyPr/>
          <a:lstStyle/>
          <a:p>
            <a:endParaRPr lang="en-US"/>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220607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420624"/>
            <a:ext cx="14662150" cy="9717087"/>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24" y="12804235"/>
            <a:ext cx="4956176" cy="381000"/>
          </a:xfrm>
        </p:spPr>
        <p:txBody>
          <a:bodyPr/>
          <a:lstStyle/>
          <a:p>
            <a:endParaRPr lang="en-US"/>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7160319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576072" y="576072"/>
            <a:ext cx="7623175" cy="6288087"/>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72" y="9299448"/>
            <a:ext cx="11050588" cy="3543300"/>
          </a:xfrm>
        </p:spPr>
        <p:txBody>
          <a:bodyPr anchor="b"/>
          <a:lstStyle>
            <a:lvl1pPr>
              <a:lnSpc>
                <a:spcPct val="90000"/>
              </a:lnSpc>
              <a:spcBef>
                <a:spcPts val="0"/>
              </a:spcBef>
              <a:defRPr sz="25800" b="0" i="0">
                <a:solidFill>
                  <a:schemeClr val="accent1"/>
                </a:solidFill>
                <a:latin typeface="IBM Plex Sans Light" panose="020B0403050203000203" pitchFamily="34" charset="0"/>
              </a:defRPr>
            </a:lvl1pPr>
          </a:lstStyle>
          <a:p>
            <a:r>
              <a:rPr lang="en-US" dirty="0"/>
              <a:t>↗︎00M</a:t>
            </a:r>
          </a:p>
        </p:txBody>
      </p:sp>
      <p:cxnSp>
        <p:nvCxnSpPr>
          <p:cNvPr id="9" name="Straight Connector 8" descr="Vertical column divider">
            <a:extLst>
              <a:ext uri="{FF2B5EF4-FFF2-40B4-BE49-F238E27FC236}">
                <a16:creationId xmlns:a16="http://schemas.microsoft.com/office/drawing/2014/main" id="{1C44518A-7FBB-67DA-E35B-8BC0AAFC6062}"/>
              </a:ext>
            </a:extLst>
          </p:cNvPr>
          <p:cNvCxnSpPr/>
          <p:nvPr userDrawn="1"/>
        </p:nvCxnSpPr>
        <p:spPr bwMode="auto">
          <a:xfrm>
            <a:off x="12193587"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12763500" y="576072"/>
            <a:ext cx="7620000" cy="6288087"/>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3500" y="9296400"/>
            <a:ext cx="11049000" cy="3543300"/>
          </a:xfrm>
        </p:spPr>
        <p:txBody>
          <a:bodyPr anchor="b"/>
          <a:lstStyle>
            <a:lvl1pPr>
              <a:lnSpc>
                <a:spcPct val="90000"/>
              </a:lnSpc>
              <a:spcBef>
                <a:spcPts val="0"/>
              </a:spcBef>
              <a:defRPr sz="25800" b="0" i="0">
                <a:solidFill>
                  <a:schemeClr val="accent1"/>
                </a:solidFill>
                <a:latin typeface="IBM Plex Sans Light" panose="020B0403050203000203" pitchFamily="34" charset="0"/>
              </a:defRPr>
            </a:lvl1pPr>
          </a:lstStyle>
          <a:p>
            <a:r>
              <a:rPr lang="en-US" dirty="0"/>
              <a:t>+00%</a:t>
            </a:r>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568324" y="12804235"/>
            <a:ext cx="4956176" cy="381000"/>
          </a:xfrm>
        </p:spPr>
        <p:txBody>
          <a:bodyPr/>
          <a:lstStyle/>
          <a:p>
            <a:endParaRPr lang="en-US"/>
          </a:p>
        </p:txBody>
      </p: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4747819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576072"/>
            <a:ext cx="4949825"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29768"/>
            <a:ext cx="4951413" cy="1907912"/>
          </a:xfrm>
        </p:spPr>
        <p:txBody>
          <a:bodyPr/>
          <a:lstStyle>
            <a:lvl1pPr>
              <a:lnSpc>
                <a:spcPct val="90000"/>
              </a:lnSpc>
              <a:defRPr sz="13000">
                <a:solidFill>
                  <a:schemeClr val="accent1"/>
                </a:solidFill>
              </a:defRPr>
            </a:lvl1pPr>
            <a:lvl2pPr marL="0" indent="0">
              <a:buNone/>
              <a:defRPr/>
            </a:lvl2pPr>
          </a:lstStyle>
          <a:p>
            <a:pPr lvl="0"/>
            <a:r>
              <a:rPr lang="en-US" dirty="0"/>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8"/>
            <a:ext cx="4951413" cy="967304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3" y="426481"/>
            <a:ext cx="4949825" cy="1906588"/>
          </a:xfrm>
        </p:spPr>
        <p:txBody>
          <a:bodyPr/>
          <a:lstStyle>
            <a:lvl1pPr>
              <a:lnSpc>
                <a:spcPct val="90000"/>
              </a:lnSpc>
              <a:defRPr sz="13000">
                <a:solidFill>
                  <a:schemeClr val="accent1"/>
                </a:solidFill>
              </a:defRPr>
            </a:lvl1pPr>
          </a:lstStyle>
          <a:p>
            <a:pPr lvl="0"/>
            <a:r>
              <a:rPr lang="en-US" dirty="0"/>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4654"/>
            <a:ext cx="4953000"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0" y="429654"/>
            <a:ext cx="4949825" cy="1903413"/>
          </a:xfrm>
        </p:spPr>
        <p:txBody>
          <a:bodyPr/>
          <a:lstStyle>
            <a:lvl1pPr>
              <a:lnSpc>
                <a:spcPct val="90000"/>
              </a:lnSpc>
              <a:defRPr sz="13000">
                <a:solidFill>
                  <a:schemeClr val="accent1"/>
                </a:solidFill>
              </a:defRPr>
            </a:lvl1pPr>
          </a:lstStyle>
          <a:p>
            <a:pPr lvl="0"/>
            <a:r>
              <a:rPr lang="en-US" dirty="0"/>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500" y="2333067"/>
            <a:ext cx="4953000"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p:spPr>
        <p:txBody>
          <a:bodyPr anchor="b"/>
          <a:lstStyle>
            <a:lvl1pPr>
              <a:lnSpc>
                <a:spcPct val="12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Light" panose="020B0403050203000203" pitchFamily="34" charset="0"/>
              </a:defRPr>
            </a:lvl2pPr>
            <a:lvl3pPr marL="292608" indent="-146304">
              <a:lnSpc>
                <a:spcPct val="120000"/>
              </a:lnSpc>
              <a:spcBef>
                <a:spcPts val="0"/>
              </a:spcBef>
              <a:defRPr sz="1600" b="0" i="0">
                <a:solidFill>
                  <a:schemeClr val="tx1"/>
                </a:solidFill>
                <a:latin typeface="IBM Plex Sans Light" panose="020B0403050203000203" pitchFamily="34" charset="0"/>
              </a:defRPr>
            </a:lvl3pPr>
            <a:lvl4pPr marL="438912" indent="-146304">
              <a:lnSpc>
                <a:spcPct val="120000"/>
              </a:lnSpc>
              <a:spcBef>
                <a:spcPts val="0"/>
              </a:spcBef>
              <a:defRPr sz="1600" b="0" i="0">
                <a:solidFill>
                  <a:schemeClr val="tx1"/>
                </a:solidFill>
                <a:latin typeface="IBM Plex Sans Light" panose="020B04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568324" y="12804235"/>
            <a:ext cx="4956176" cy="381000"/>
          </a:xfrm>
        </p:spPr>
        <p:txBody>
          <a:bodyPr/>
          <a:lstStyle/>
          <a:p>
            <a:endParaRPr lang="en-US"/>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8336805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402336"/>
            <a:ext cx="4949825" cy="5335588"/>
          </a:xfrm>
        </p:spPr>
        <p:txBody>
          <a:bodyPr/>
          <a:lstStyle>
            <a:lvl1pPr>
              <a:lnSpc>
                <a:spcPct val="100000"/>
              </a:lnSpc>
              <a:defRPr sz="8600">
                <a:solidFill>
                  <a:schemeClr val="accent1"/>
                </a:solidFill>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0" y="402336"/>
            <a:ext cx="11049000" cy="5335587"/>
          </a:xfrm>
        </p:spPr>
        <p:txBody>
          <a:bodyPr/>
          <a:lstStyle>
            <a:lvl1pPr>
              <a:lnSpc>
                <a:spcPct val="100000"/>
              </a:lnSpc>
              <a:spcBef>
                <a:spcPts val="0"/>
              </a:spcBef>
              <a:defRPr sz="8600">
                <a:solidFill>
                  <a:schemeClr val="tx1"/>
                </a:solidFill>
              </a:defRPr>
            </a:lvl1pPr>
            <a:lvl2pPr marL="786384" indent="-786384">
              <a:lnSpc>
                <a:spcPct val="100000"/>
              </a:lnSpc>
              <a:spcBef>
                <a:spcPts val="0"/>
              </a:spcBef>
              <a:defRPr sz="8600">
                <a:solidFill>
                  <a:schemeClr val="tx1"/>
                </a:solidFill>
              </a:defRPr>
            </a:lvl2pPr>
            <a:lvl3pPr marL="1499616" indent="-786384">
              <a:lnSpc>
                <a:spcPct val="100000"/>
              </a:lnSpc>
              <a:spcBef>
                <a:spcPts val="0"/>
              </a:spcBef>
              <a:defRPr sz="8600">
                <a:solidFill>
                  <a:schemeClr val="tx1"/>
                </a:solidFill>
              </a:defRPr>
            </a:lvl3pPr>
            <a:lvl4pPr marL="2286000" indent="-786384">
              <a:lnSpc>
                <a:spcPct val="100000"/>
              </a:lnSpc>
              <a:spcBef>
                <a:spcPts val="0"/>
              </a:spcBef>
              <a:defRPr sz="8600">
                <a:solidFill>
                  <a:schemeClr val="tx1"/>
                </a:solidFill>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descr="Horizontal row divider">
            <a:extLst>
              <a:ext uri="{FF2B5EF4-FFF2-40B4-BE49-F238E27FC236}">
                <a16:creationId xmlns:a16="http://schemas.microsoft.com/office/drawing/2014/main" id="{3D81813D-DA09-FCA0-D570-1E2D428C59E9}"/>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5" cy="5334000"/>
          </a:xfrm>
        </p:spPr>
        <p:txBody>
          <a:bodyPr/>
          <a:lstStyle>
            <a:lvl1pPr>
              <a:lnSpc>
                <a:spcPct val="100000"/>
              </a:lnSpc>
              <a:defRPr sz="8600">
                <a:solidFill>
                  <a:schemeClr val="accent1"/>
                </a:solidFill>
              </a:defRPr>
            </a:lvl1pPr>
            <a:lvl2pPr>
              <a:lnSpc>
                <a:spcPct val="100000"/>
              </a:lnSpc>
              <a:defRPr sz="8600">
                <a:solidFill>
                  <a:schemeClr val="accent1"/>
                </a:solidFill>
              </a:defRPr>
            </a:lvl2pPr>
            <a:lvl3pPr>
              <a:lnSpc>
                <a:spcPct val="100000"/>
              </a:lnSpc>
              <a:defRPr sz="8600">
                <a:solidFill>
                  <a:schemeClr val="accent1"/>
                </a:solidFill>
              </a:defRPr>
            </a:lvl3pPr>
            <a:lvl4pPr>
              <a:lnSpc>
                <a:spcPct val="100000"/>
              </a:lnSpc>
              <a:defRPr sz="8600">
                <a:solidFill>
                  <a:schemeClr val="accent1"/>
                </a:solidFill>
              </a:defRPr>
            </a:lvl4pPr>
            <a:lvl5pPr>
              <a:lnSpc>
                <a:spcPct val="100000"/>
              </a:lnSpc>
              <a:defRPr sz="8600">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0" y="6477000"/>
            <a:ext cx="11049000" cy="5334000"/>
          </a:xfrm>
        </p:spPr>
        <p:txBody>
          <a:bodyPr/>
          <a:lstStyle>
            <a:lvl1pPr>
              <a:lnSpc>
                <a:spcPct val="100000"/>
              </a:lnSpc>
              <a:spcBef>
                <a:spcPts val="0"/>
              </a:spcBef>
              <a:defRPr sz="8600">
                <a:solidFill>
                  <a:schemeClr val="tx1"/>
                </a:solidFill>
              </a:defRPr>
            </a:lvl1pPr>
            <a:lvl2pPr marL="786384" indent="-786384">
              <a:lnSpc>
                <a:spcPct val="100000"/>
              </a:lnSpc>
              <a:spcBef>
                <a:spcPts val="0"/>
              </a:spcBef>
              <a:defRPr sz="8600">
                <a:solidFill>
                  <a:schemeClr val="tx1"/>
                </a:solidFill>
              </a:defRPr>
            </a:lvl2pPr>
            <a:lvl3pPr marL="1499616" indent="-786384">
              <a:lnSpc>
                <a:spcPct val="100000"/>
              </a:lnSpc>
              <a:spcBef>
                <a:spcPts val="0"/>
              </a:spcBef>
              <a:defRPr sz="8600">
                <a:solidFill>
                  <a:schemeClr val="tx1"/>
                </a:solidFill>
              </a:defRPr>
            </a:lvl3pPr>
            <a:lvl4pPr marL="2286000" indent="-786384">
              <a:lnSpc>
                <a:spcPct val="100000"/>
              </a:lnSpc>
              <a:spcBef>
                <a:spcPts val="0"/>
              </a:spcBef>
              <a:defRPr sz="8600">
                <a:solidFill>
                  <a:schemeClr val="tx1"/>
                </a:solidFill>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568324" y="12804235"/>
            <a:ext cx="4956176" cy="381000"/>
          </a:xfrm>
        </p:spPr>
        <p:txBody>
          <a:bodyPr/>
          <a:lstStyle/>
          <a:p>
            <a:endParaRPr lang="en-US"/>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7476443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576072"/>
            <a:ext cx="4949825"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11480"/>
            <a:ext cx="4951413" cy="2859087"/>
          </a:xfrm>
        </p:spPr>
        <p:txBody>
          <a:bodyPr/>
          <a:lstStyle>
            <a:lvl1pPr>
              <a:lnSpc>
                <a:spcPct val="90000"/>
              </a:lnSpc>
              <a:defRPr sz="13000">
                <a:solidFill>
                  <a:schemeClr val="accent1"/>
                </a:solidFill>
              </a:defRPr>
            </a:lvl1pPr>
            <a:lvl2pPr marL="0" indent="0">
              <a:buNone/>
              <a:defRPr/>
            </a:lvl2pPr>
          </a:lstStyle>
          <a:p>
            <a:r>
              <a:rPr lang="en-US" dirty="0"/>
              <a:t>00%</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576072"/>
            <a:ext cx="7620000" cy="2859087"/>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7" name="Straight Connector 16" descr="Horizontal row divider">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2"/>
            <a:ext cx="4951413" cy="2857506"/>
          </a:xfrm>
        </p:spPr>
        <p:txBody>
          <a:bodyPr/>
          <a:lstStyle>
            <a:lvl1pPr>
              <a:lnSpc>
                <a:spcPct val="90000"/>
              </a:lnSpc>
              <a:defRPr sz="13000">
                <a:solidFill>
                  <a:schemeClr val="accent1"/>
                </a:solidFill>
              </a:defRPr>
            </a:lvl1pPr>
          </a:lstStyle>
          <a:p>
            <a:r>
              <a:rPr lang="en-US" dirty="0"/>
              <a:t>00%</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381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5" name="Straight Connector 14" descr="Horizontal row divider">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1" y="8403336"/>
            <a:ext cx="4951411" cy="2857506"/>
          </a:xfrm>
        </p:spPr>
        <p:txBody>
          <a:bodyPr/>
          <a:lstStyle>
            <a:lvl1pPr>
              <a:lnSpc>
                <a:spcPct val="90000"/>
              </a:lnSpc>
              <a:defRPr sz="13000">
                <a:solidFill>
                  <a:schemeClr val="accent1"/>
                </a:solidFill>
              </a:defRPr>
            </a:lvl1pPr>
          </a:lstStyle>
          <a:p>
            <a:r>
              <a:rPr lang="en-US" dirty="0"/>
              <a:t>00%</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572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p:spPr>
        <p:txBody>
          <a:bodyPr anchor="b"/>
          <a:lstStyle>
            <a:lvl1pPr>
              <a:lnSpc>
                <a:spcPct val="120000"/>
              </a:lnSpc>
              <a:spcBef>
                <a:spcPts val="0"/>
              </a:spcBef>
              <a:defRPr sz="1600" b="0" i="0">
                <a:solidFill>
                  <a:schemeClr val="tx1"/>
                </a:solidFill>
                <a:latin typeface="IBM Plex Sans Light" panose="020B0403050203000203" pitchFamily="34" charset="0"/>
              </a:defRPr>
            </a:lvl1pPr>
            <a:lvl2pPr>
              <a:lnSpc>
                <a:spcPct val="120000"/>
              </a:lnSpc>
              <a:spcBef>
                <a:spcPts val="0"/>
              </a:spcBef>
              <a:defRPr sz="1600" b="0" i="0">
                <a:solidFill>
                  <a:schemeClr val="tx1"/>
                </a:solidFill>
                <a:latin typeface="IBM Plex Sans Light" panose="020B0403050203000203" pitchFamily="34" charset="0"/>
              </a:defRPr>
            </a:lvl2pPr>
            <a:lvl3pPr>
              <a:lnSpc>
                <a:spcPct val="120000"/>
              </a:lnSpc>
              <a:spcBef>
                <a:spcPts val="0"/>
              </a:spcBef>
              <a:defRPr sz="1600" b="0" i="0">
                <a:solidFill>
                  <a:schemeClr val="tx1"/>
                </a:solidFill>
                <a:latin typeface="IBM Plex Sans Light" panose="020B0403050203000203" pitchFamily="34" charset="0"/>
              </a:defRPr>
            </a:lvl3pPr>
            <a:lvl4pPr>
              <a:lnSpc>
                <a:spcPct val="120000"/>
              </a:lnSpc>
              <a:spcBef>
                <a:spcPts val="0"/>
              </a:spcBef>
              <a:defRPr sz="1600" b="0" i="0">
                <a:solidFill>
                  <a:schemeClr val="tx1"/>
                </a:solidFill>
                <a:latin typeface="IBM Plex Sans Light" panose="020B04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24" y="12804235"/>
            <a:ext cx="4956176" cy="381000"/>
          </a:xfrm>
        </p:spPr>
        <p:txBody>
          <a:bodyPr/>
          <a:lstStyle/>
          <a:p>
            <a:endParaRPr lang="en-US"/>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5611160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576072" y="3429000"/>
            <a:ext cx="4956175" cy="8572500"/>
          </a:xfrm>
        </p:spPr>
        <p:txBody>
          <a:bodyPr/>
          <a:lstStyle>
            <a:lvl1pPr>
              <a:spcBef>
                <a:spcPts val="0"/>
              </a:spcBef>
              <a:defRPr sz="2000" b="0" i="0">
                <a:solidFill>
                  <a:schemeClr val="tx1"/>
                </a:solidFill>
                <a:latin typeface="IBM Plex Sans Light" panose="020B0403050203000203" pitchFamily="34" charset="0"/>
              </a:defRPr>
            </a:lvl1pPr>
            <a:lvl2pPr marL="182880" indent="-182880">
              <a:spcBef>
                <a:spcPts val="0"/>
              </a:spcBef>
              <a:defRPr sz="2000" b="0" i="0">
                <a:solidFill>
                  <a:schemeClr val="tx1"/>
                </a:solidFill>
                <a:latin typeface="IBM Plex Sans Light" panose="020B0403050203000203" pitchFamily="34" charset="0"/>
              </a:defRPr>
            </a:lvl2pPr>
            <a:lvl3pPr marL="365760" indent="-182880">
              <a:spcBef>
                <a:spcPts val="0"/>
              </a:spcBef>
              <a:defRPr sz="2000" b="0" i="0">
                <a:solidFill>
                  <a:schemeClr val="tx1"/>
                </a:solidFill>
                <a:latin typeface="IBM Plex Sans Light" panose="020B0403050203000203" pitchFamily="34" charset="0"/>
              </a:defRPr>
            </a:lvl3pPr>
            <a:lvl4pPr marL="548640" indent="-182880">
              <a:spcBef>
                <a:spcPts val="0"/>
              </a:spcBef>
              <a:defRPr sz="2000" b="0" i="0">
                <a:solidFill>
                  <a:schemeClr val="tx1"/>
                </a:solidFill>
                <a:latin typeface="IBM Plex Sans Light" panose="020B04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Light" panose="020B0403050203000203" pitchFamily="34" charset="0"/>
              </a:defRPr>
            </a:lvl1pPr>
            <a:lvl2pPr marL="182880" indent="-182880">
              <a:spcBef>
                <a:spcPts val="0"/>
              </a:spcBef>
              <a:defRPr sz="2000" b="0" i="0">
                <a:solidFill>
                  <a:schemeClr val="tx1"/>
                </a:solidFill>
                <a:latin typeface="IBM Plex Sans Light" panose="020B0403050203000203" pitchFamily="34" charset="0"/>
              </a:defRPr>
            </a:lvl2pPr>
            <a:lvl3pPr marL="365760" indent="-182880">
              <a:spcBef>
                <a:spcPts val="0"/>
              </a:spcBef>
              <a:defRPr sz="2000" b="0" i="0">
                <a:solidFill>
                  <a:schemeClr val="tx1"/>
                </a:solidFill>
                <a:latin typeface="IBM Plex Sans Light" panose="020B0403050203000203" pitchFamily="34" charset="0"/>
              </a:defRPr>
            </a:lvl3pPr>
            <a:lvl4pPr marL="548640" indent="-182880">
              <a:spcBef>
                <a:spcPts val="0"/>
              </a:spcBef>
              <a:defRPr sz="2000" b="0" i="0">
                <a:solidFill>
                  <a:schemeClr val="tx1"/>
                </a:solidFill>
                <a:latin typeface="IBM Plex Sans Light" panose="020B04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spcBef>
                <a:spcPts val="0"/>
              </a:spcBef>
              <a:defRPr sz="2000" b="0" i="0">
                <a:solidFill>
                  <a:schemeClr val="tx1"/>
                </a:solidFill>
                <a:latin typeface="IBM Plex Sans Light" panose="020B0403050203000203" pitchFamily="34" charset="0"/>
              </a:defRPr>
            </a:lvl1pPr>
            <a:lvl2pPr marL="182880" indent="-182880">
              <a:spcBef>
                <a:spcPts val="0"/>
              </a:spcBef>
              <a:defRPr sz="2000" b="0" i="0">
                <a:solidFill>
                  <a:schemeClr val="tx1"/>
                </a:solidFill>
                <a:latin typeface="IBM Plex Sans Light" panose="020B0403050203000203" pitchFamily="34" charset="0"/>
              </a:defRPr>
            </a:lvl2pPr>
            <a:lvl3pPr marL="365760" indent="-182880">
              <a:spcBef>
                <a:spcPts val="0"/>
              </a:spcBef>
              <a:defRPr sz="2000" b="0" i="0">
                <a:solidFill>
                  <a:schemeClr val="tx1"/>
                </a:solidFill>
                <a:latin typeface="IBM Plex Sans Light" panose="020B0403050203000203" pitchFamily="34" charset="0"/>
              </a:defRPr>
            </a:lvl3pPr>
            <a:lvl4pPr marL="548640" indent="-182880">
              <a:spcBef>
                <a:spcPts val="0"/>
              </a:spcBef>
              <a:defRPr sz="2000" b="0" i="0">
                <a:solidFill>
                  <a:schemeClr val="tx1"/>
                </a:solidFill>
                <a:latin typeface="IBM Plex Sans Light" panose="020B04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spcBef>
                <a:spcPts val="0"/>
              </a:spcBef>
              <a:defRPr sz="2000" b="0" i="0">
                <a:solidFill>
                  <a:schemeClr val="tx1"/>
                </a:solidFill>
                <a:latin typeface="IBM Plex Sans Light" panose="020B0403050203000203" pitchFamily="34" charset="0"/>
              </a:defRPr>
            </a:lvl1pPr>
            <a:lvl2pPr marL="182880" indent="-182880">
              <a:spcBef>
                <a:spcPts val="0"/>
              </a:spcBef>
              <a:defRPr sz="2000" b="0" i="0">
                <a:solidFill>
                  <a:schemeClr val="tx1"/>
                </a:solidFill>
                <a:latin typeface="IBM Plex Sans Light" panose="020B0403050203000203" pitchFamily="34" charset="0"/>
              </a:defRPr>
            </a:lvl2pPr>
            <a:lvl3pPr marL="365760" indent="-182880">
              <a:spcBef>
                <a:spcPts val="0"/>
              </a:spcBef>
              <a:defRPr sz="2000" b="0" i="0">
                <a:solidFill>
                  <a:schemeClr val="tx1"/>
                </a:solidFill>
                <a:latin typeface="IBM Plex Sans Light" panose="020B0403050203000203" pitchFamily="34" charset="0"/>
              </a:defRPr>
            </a:lvl3pPr>
            <a:lvl4pPr marL="548640" indent="-182880">
              <a:spcBef>
                <a:spcPts val="0"/>
              </a:spcBef>
              <a:defRPr sz="2000" b="0" i="0">
                <a:solidFill>
                  <a:schemeClr val="tx1"/>
                </a:solidFill>
                <a:latin typeface="IBM Plex Sans Light" panose="020B04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24" y="12804235"/>
            <a:ext cx="4956176" cy="381000"/>
          </a:xfrm>
        </p:spPr>
        <p:txBody>
          <a:bodyPr/>
          <a:lstStyle/>
          <a:p>
            <a:endParaRPr lang="en-US"/>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6131349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76072"/>
            <a:ext cx="4956175" cy="1525587"/>
          </a:xfrm>
        </p:spPr>
        <p:txBody>
          <a:bodyPr/>
          <a:lstStyle>
            <a:lvl1pPr>
              <a:lnSpc>
                <a:spcPct val="110000"/>
              </a:lnSpc>
              <a:spcBef>
                <a:spcPts val="0"/>
              </a:spcBef>
              <a:defRPr sz="2000" b="0" i="0">
                <a:solidFill>
                  <a:schemeClr val="tx1"/>
                </a:solidFill>
                <a:latin typeface="IBM Plex Sans Light" panose="020B0403050203000203" pitchFamily="34" charset="0"/>
              </a:defRPr>
            </a:lvl1pPr>
            <a:lvl2pPr marL="182880" indent="-182880">
              <a:lnSpc>
                <a:spcPct val="110000"/>
              </a:lnSpc>
              <a:spcBef>
                <a:spcPts val="0"/>
              </a:spcBef>
              <a:defRPr sz="2000" b="0" i="0">
                <a:solidFill>
                  <a:schemeClr val="tx1"/>
                </a:solidFill>
                <a:latin typeface="IBM Plex Sans Light" panose="020B0403050203000203" pitchFamily="34" charset="0"/>
              </a:defRPr>
            </a:lvl2pPr>
            <a:lvl3pPr marL="365760" indent="-182880">
              <a:lnSpc>
                <a:spcPct val="110000"/>
              </a:lnSpc>
              <a:spcBef>
                <a:spcPts val="0"/>
              </a:spcBef>
              <a:defRPr sz="2000" b="0" i="0">
                <a:solidFill>
                  <a:schemeClr val="tx1"/>
                </a:solidFill>
                <a:latin typeface="IBM Plex Sans Light" panose="020B0403050203000203" pitchFamily="34" charset="0"/>
              </a:defRPr>
            </a:lvl3pPr>
            <a:lvl4pPr marL="548640" indent="-182880">
              <a:lnSpc>
                <a:spcPct val="110000"/>
              </a:lnSpc>
              <a:spcBef>
                <a:spcPts val="0"/>
              </a:spcBef>
              <a:defRPr sz="2000" b="0" i="0">
                <a:solidFill>
                  <a:schemeClr val="tx1"/>
                </a:solidFill>
                <a:latin typeface="IBM Plex Sans Light" panose="020B04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579437" y="3429000"/>
            <a:ext cx="4951413" cy="8572500"/>
          </a:xfrm>
        </p:spPr>
        <p:txBody>
          <a:bodyPr/>
          <a:lstStyle>
            <a:lvl1pPr>
              <a:lnSpc>
                <a:spcPct val="110000"/>
              </a:lnSpc>
              <a:spcBef>
                <a:spcPts val="0"/>
              </a:spcBef>
              <a:defRPr sz="2000" b="0" i="0">
                <a:solidFill>
                  <a:schemeClr val="tx1"/>
                </a:solidFill>
                <a:latin typeface="IBM Plex Sans Light" panose="020B0403050203000203" pitchFamily="34" charset="0"/>
              </a:defRPr>
            </a:lvl1pPr>
            <a:lvl2pPr marL="182880" indent="-182880">
              <a:lnSpc>
                <a:spcPct val="110000"/>
              </a:lnSpc>
              <a:spcBef>
                <a:spcPts val="0"/>
              </a:spcBef>
              <a:defRPr sz="2000" b="0" i="0">
                <a:solidFill>
                  <a:schemeClr val="tx1"/>
                </a:solidFill>
                <a:latin typeface="IBM Plex Sans Light" panose="020B0403050203000203" pitchFamily="34" charset="0"/>
              </a:defRPr>
            </a:lvl2pPr>
            <a:lvl3pPr marL="365760" indent="-182880">
              <a:lnSpc>
                <a:spcPct val="110000"/>
              </a:lnSpc>
              <a:spcBef>
                <a:spcPts val="0"/>
              </a:spcBef>
              <a:defRPr sz="2000" b="0" i="0">
                <a:solidFill>
                  <a:schemeClr val="tx1"/>
                </a:solidFill>
                <a:latin typeface="IBM Plex Sans Light" panose="020B0403050203000203" pitchFamily="34" charset="0"/>
              </a:defRPr>
            </a:lvl3pPr>
            <a:lvl4pPr marL="548640" indent="-182880">
              <a:lnSpc>
                <a:spcPct val="110000"/>
              </a:lnSpc>
              <a:spcBef>
                <a:spcPts val="0"/>
              </a:spcBef>
              <a:defRPr sz="2000" b="0" i="0">
                <a:solidFill>
                  <a:schemeClr val="tx1"/>
                </a:solidFill>
                <a:latin typeface="IBM Plex Sans Light" panose="020B04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0" name="Straight Connector 19" descr="Vertical column divider">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000" b="0" i="0">
                <a:solidFill>
                  <a:schemeClr val="tx1"/>
                </a:solidFill>
                <a:latin typeface="IBM Plex Sans Light" panose="020B0403050203000203" pitchFamily="34" charset="0"/>
              </a:defRPr>
            </a:lvl1pPr>
            <a:lvl2pPr marL="182880" indent="-182880">
              <a:lnSpc>
                <a:spcPct val="110000"/>
              </a:lnSpc>
              <a:spcBef>
                <a:spcPts val="0"/>
              </a:spcBef>
              <a:defRPr sz="2000" b="0" i="0">
                <a:solidFill>
                  <a:schemeClr val="tx1"/>
                </a:solidFill>
                <a:latin typeface="IBM Plex Sans Light" panose="020B0403050203000203" pitchFamily="34" charset="0"/>
              </a:defRPr>
            </a:lvl2pPr>
            <a:lvl3pPr marL="365760" indent="-182880">
              <a:lnSpc>
                <a:spcPct val="110000"/>
              </a:lnSpc>
              <a:spcBef>
                <a:spcPts val="0"/>
              </a:spcBef>
              <a:defRPr sz="2000" b="0" i="0">
                <a:solidFill>
                  <a:schemeClr val="tx1"/>
                </a:solidFill>
                <a:latin typeface="IBM Plex Sans Light" panose="020B0403050203000203" pitchFamily="34" charset="0"/>
              </a:defRPr>
            </a:lvl3pPr>
            <a:lvl4pPr marL="548640" indent="-182880">
              <a:lnSpc>
                <a:spcPct val="110000"/>
              </a:lnSpc>
              <a:spcBef>
                <a:spcPts val="0"/>
              </a:spcBef>
              <a:defRPr sz="2000" b="0" i="0">
                <a:solidFill>
                  <a:schemeClr val="tx1"/>
                </a:solidFill>
                <a:latin typeface="IBM Plex Sans Light" panose="020B04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1" name="Straight Connector 20" descr="Vertical column divider">
            <a:extLst>
              <a:ext uri="{FF2B5EF4-FFF2-40B4-BE49-F238E27FC236}">
                <a16:creationId xmlns:a16="http://schemas.microsoft.com/office/drawing/2014/main" id="{CDB8CB8D-C4DB-E357-4948-59CD6A18A9DC}"/>
              </a:ext>
            </a:extLst>
          </p:cNvPr>
          <p:cNvCxnSpPr/>
          <p:nvPr userDrawn="1"/>
        </p:nvCxnSpPr>
        <p:spPr bwMode="auto">
          <a:xfrm>
            <a:off x="12188952"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lnSpc>
                <a:spcPct val="110000"/>
              </a:lnSpc>
              <a:spcBef>
                <a:spcPts val="0"/>
              </a:spcBef>
              <a:defRPr sz="2000" b="0" i="0">
                <a:solidFill>
                  <a:schemeClr val="tx1"/>
                </a:solidFill>
                <a:latin typeface="IBM Plex Sans Light" panose="020B0403050203000203" pitchFamily="34" charset="0"/>
              </a:defRPr>
            </a:lvl1pPr>
            <a:lvl2pPr marL="182880" indent="-182880">
              <a:lnSpc>
                <a:spcPct val="110000"/>
              </a:lnSpc>
              <a:spcBef>
                <a:spcPts val="0"/>
              </a:spcBef>
              <a:defRPr sz="2000" b="0" i="0">
                <a:solidFill>
                  <a:schemeClr val="tx1"/>
                </a:solidFill>
                <a:latin typeface="IBM Plex Sans Light" panose="020B0403050203000203" pitchFamily="34" charset="0"/>
              </a:defRPr>
            </a:lvl2pPr>
            <a:lvl3pPr marL="365760" indent="-182880">
              <a:lnSpc>
                <a:spcPct val="110000"/>
              </a:lnSpc>
              <a:spcBef>
                <a:spcPts val="0"/>
              </a:spcBef>
              <a:defRPr sz="2000" b="0" i="0">
                <a:solidFill>
                  <a:schemeClr val="tx1"/>
                </a:solidFill>
                <a:latin typeface="IBM Plex Sans Light" panose="020B0403050203000203" pitchFamily="34" charset="0"/>
              </a:defRPr>
            </a:lvl3pPr>
            <a:lvl4pPr marL="548640" indent="-182880">
              <a:lnSpc>
                <a:spcPct val="110000"/>
              </a:lnSpc>
              <a:spcBef>
                <a:spcPts val="0"/>
              </a:spcBef>
              <a:defRPr sz="2000" b="0" i="0">
                <a:solidFill>
                  <a:schemeClr val="tx1"/>
                </a:solidFill>
                <a:latin typeface="IBM Plex Sans Light" panose="020B04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2" name="Straight Connector 21" descr="Vertical column divider">
            <a:extLst>
              <a:ext uri="{FF2B5EF4-FFF2-40B4-BE49-F238E27FC236}">
                <a16:creationId xmlns:a16="http://schemas.microsoft.com/office/drawing/2014/main" id="{8B5887E5-28C4-AA99-EBD5-E34B88F46F25}"/>
              </a:ext>
            </a:extLst>
          </p:cNvPr>
          <p:cNvCxnSpPr/>
          <p:nvPr userDrawn="1"/>
        </p:nvCxnSpPr>
        <p:spPr bwMode="auto">
          <a:xfrm>
            <a:off x="18288000"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lnSpc>
                <a:spcPct val="110000"/>
              </a:lnSpc>
              <a:spcBef>
                <a:spcPts val="0"/>
              </a:spcBef>
              <a:defRPr sz="2000" b="0" i="0">
                <a:solidFill>
                  <a:schemeClr val="tx1"/>
                </a:solidFill>
                <a:latin typeface="IBM Plex Sans Light" panose="020B0403050203000203" pitchFamily="34" charset="0"/>
              </a:defRPr>
            </a:lvl1pPr>
            <a:lvl2pPr marL="182880" indent="-182880">
              <a:lnSpc>
                <a:spcPct val="110000"/>
              </a:lnSpc>
              <a:spcBef>
                <a:spcPts val="0"/>
              </a:spcBef>
              <a:defRPr sz="2000" b="0" i="0">
                <a:solidFill>
                  <a:schemeClr val="tx1"/>
                </a:solidFill>
                <a:latin typeface="IBM Plex Sans Light" panose="020B0403050203000203" pitchFamily="34" charset="0"/>
              </a:defRPr>
            </a:lvl2pPr>
            <a:lvl3pPr marL="365760" indent="-182880">
              <a:lnSpc>
                <a:spcPct val="110000"/>
              </a:lnSpc>
              <a:spcBef>
                <a:spcPts val="0"/>
              </a:spcBef>
              <a:defRPr sz="2000" b="0" i="0">
                <a:solidFill>
                  <a:schemeClr val="tx1"/>
                </a:solidFill>
                <a:latin typeface="IBM Plex Sans Light" panose="020B0403050203000203" pitchFamily="34" charset="0"/>
              </a:defRPr>
            </a:lvl3pPr>
            <a:lvl4pPr marL="548640" indent="-182880">
              <a:lnSpc>
                <a:spcPct val="110000"/>
              </a:lnSpc>
              <a:spcBef>
                <a:spcPts val="0"/>
              </a:spcBef>
              <a:defRPr sz="2000" b="0" i="0">
                <a:solidFill>
                  <a:schemeClr val="tx1"/>
                </a:solidFill>
                <a:latin typeface="IBM Plex Sans Light" panose="020B04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568324" y="12804235"/>
            <a:ext cx="4956176" cy="381000"/>
          </a:xfrm>
        </p:spPr>
        <p:txBody>
          <a:bodyPr/>
          <a:lstStyle/>
          <a:p>
            <a:endParaRPr lang="en-US"/>
          </a:p>
        </p:txBody>
      </p: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523102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descr="Blue 10 full slide background ">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a:ln>
                <a:noFill/>
              </a:ln>
              <a:solidFill>
                <a:schemeClr val="bg1"/>
              </a:solidFill>
              <a:effectLst/>
              <a:latin typeface="+mn-lt"/>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28CADC67-06E4-9D0B-7A49-159C1E99D517}"/>
              </a:ext>
            </a:extLst>
          </p:cNvPr>
          <p:cNvSpPr>
            <a:spLocks noGrp="1"/>
          </p:cNvSpPr>
          <p:nvPr>
            <p:ph type="body" sz="quarter" idx="12"/>
          </p:nvPr>
        </p:nvSpPr>
        <p:spPr>
          <a:xfrm>
            <a:off x="576072" y="12088368"/>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6BAFC6AD-C46B-8438-C789-096006859E45}"/>
              </a:ext>
            </a:extLst>
          </p:cNvPr>
          <p:cNvSpPr>
            <a:spLocks noGrp="1"/>
          </p:cNvSpPr>
          <p:nvPr>
            <p:ph type="body" sz="quarter" idx="13"/>
          </p:nvPr>
        </p:nvSpPr>
        <p:spPr>
          <a:xfrm>
            <a:off x="6671501" y="12084739"/>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IBM 8-bar logo">
            <a:extLst>
              <a:ext uri="{FF2B5EF4-FFF2-40B4-BE49-F238E27FC236}">
                <a16:creationId xmlns:a16="http://schemas.microsoft.com/office/drawing/2014/main" id="{CCD12723-D775-EE21-95A9-8E6D8BA4DC28}"/>
              </a:ext>
            </a:extLst>
          </p:cNvPr>
          <p:cNvPicPr>
            <a:picLocks noChangeAspect="1"/>
          </p:cNvPicPr>
          <p:nvPr userDrawn="1"/>
        </p:nvPicPr>
        <p:blipFill>
          <a:blip r:embed="rId2"/>
          <a:stretch>
            <a:fillRect/>
          </a:stretch>
        </p:blipFill>
        <p:spPr>
          <a:xfrm>
            <a:off x="22279951" y="12526963"/>
            <a:ext cx="1638300" cy="609600"/>
          </a:xfrm>
          <a:prstGeom prst="rect">
            <a:avLst/>
          </a:prstGeom>
        </p:spPr>
      </p:pic>
    </p:spTree>
    <p:extLst>
      <p:ext uri="{BB962C8B-B14F-4D97-AF65-F5344CB8AC3E}">
        <p14:creationId xmlns:p14="http://schemas.microsoft.com/office/powerpoint/2010/main" val="169867043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cxnSp>
        <p:nvCxnSpPr>
          <p:cNvPr id="14" name="Straight Connector 13" descr="Vertical column divider">
            <a:extLst>
              <a:ext uri="{FF2B5EF4-FFF2-40B4-BE49-F238E27FC236}">
                <a16:creationId xmlns:a16="http://schemas.microsoft.com/office/drawing/2014/main" id="{C6EB28FF-C21F-A83D-2D19-2242B76C6B09}"/>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76072"/>
            <a:ext cx="4956175"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Light" panose="020B0403050203000203" pitchFamily="34" charset="0"/>
              </a:defRPr>
            </a:lvl1pPr>
            <a:lvl2pPr marL="182880" indent="-182880">
              <a:spcBef>
                <a:spcPts val="0"/>
              </a:spcBef>
              <a:defRPr sz="2000" b="0" i="0">
                <a:solidFill>
                  <a:schemeClr val="tx1"/>
                </a:solidFill>
                <a:latin typeface="IBM Plex Sans Light" panose="020B0403050203000203" pitchFamily="34" charset="0"/>
              </a:defRPr>
            </a:lvl2pPr>
            <a:lvl3pPr marL="365760" indent="-182880">
              <a:spcBef>
                <a:spcPts val="0"/>
              </a:spcBef>
              <a:defRPr sz="2000" b="0" i="0">
                <a:solidFill>
                  <a:schemeClr val="tx1"/>
                </a:solidFill>
                <a:latin typeface="IBM Plex Sans Light" panose="020B0403050203000203" pitchFamily="34" charset="0"/>
              </a:defRPr>
            </a:lvl3pPr>
            <a:lvl4pPr marL="548640" indent="-182880">
              <a:spcBef>
                <a:spcPts val="0"/>
              </a:spcBef>
              <a:defRPr sz="2000" b="0" i="0">
                <a:solidFill>
                  <a:schemeClr val="tx1"/>
                </a:solidFill>
                <a:latin typeface="IBM Plex Sans Light" panose="020B04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8" name="Straight Connector 17" descr="Vertical column divider">
            <a:extLst>
              <a:ext uri="{FF2B5EF4-FFF2-40B4-BE49-F238E27FC236}">
                <a16:creationId xmlns:a16="http://schemas.microsoft.com/office/drawing/2014/main" id="{3D7A0E74-695D-C6F5-07CD-01209D58A70A}"/>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spcBef>
                <a:spcPts val="0"/>
              </a:spcBef>
              <a:defRPr sz="2000" b="0" i="0">
                <a:solidFill>
                  <a:schemeClr val="tx1"/>
                </a:solidFill>
                <a:latin typeface="IBM Plex Sans Light" panose="020B0403050203000203" pitchFamily="34" charset="0"/>
              </a:defRPr>
            </a:lvl1pPr>
            <a:lvl2pPr marL="182880" indent="-182880">
              <a:spcBef>
                <a:spcPts val="0"/>
              </a:spcBef>
              <a:defRPr sz="2000" b="0" i="0">
                <a:solidFill>
                  <a:schemeClr val="tx1"/>
                </a:solidFill>
                <a:latin typeface="IBM Plex Sans Light" panose="020B0403050203000203" pitchFamily="34" charset="0"/>
              </a:defRPr>
            </a:lvl2pPr>
            <a:lvl3pPr marL="365760" indent="-182880">
              <a:spcBef>
                <a:spcPts val="0"/>
              </a:spcBef>
              <a:defRPr sz="2000" b="0" i="0">
                <a:solidFill>
                  <a:schemeClr val="tx1"/>
                </a:solidFill>
                <a:latin typeface="IBM Plex Sans Light" panose="020B0403050203000203" pitchFamily="34" charset="0"/>
              </a:defRPr>
            </a:lvl3pPr>
            <a:lvl4pPr marL="548640" indent="-182880">
              <a:spcBef>
                <a:spcPts val="0"/>
              </a:spcBef>
              <a:defRPr sz="2000" b="0" i="0">
                <a:solidFill>
                  <a:schemeClr val="tx1"/>
                </a:solidFill>
                <a:latin typeface="IBM Plex Sans Light" panose="020B04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9" name="Straight Connector 18" descr="Vertical column divider">
            <a:extLst>
              <a:ext uri="{FF2B5EF4-FFF2-40B4-BE49-F238E27FC236}">
                <a16:creationId xmlns:a16="http://schemas.microsoft.com/office/drawing/2014/main" id="{19E1AC9A-B000-435B-E4BC-54B09FB795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spcBef>
                <a:spcPts val="0"/>
              </a:spcBef>
              <a:defRPr sz="2000" b="0" i="0">
                <a:solidFill>
                  <a:schemeClr val="tx1"/>
                </a:solidFill>
                <a:latin typeface="IBM Plex Sans Light" panose="020B0403050203000203" pitchFamily="34" charset="0"/>
              </a:defRPr>
            </a:lvl1pPr>
            <a:lvl2pPr marL="182880" indent="-182880">
              <a:spcBef>
                <a:spcPts val="0"/>
              </a:spcBef>
              <a:defRPr sz="2000" b="0" i="0">
                <a:solidFill>
                  <a:schemeClr val="tx1"/>
                </a:solidFill>
                <a:latin typeface="IBM Plex Sans Light" panose="020B0403050203000203" pitchFamily="34" charset="0"/>
              </a:defRPr>
            </a:lvl2pPr>
            <a:lvl3pPr marL="365760" indent="-182880">
              <a:spcBef>
                <a:spcPts val="0"/>
              </a:spcBef>
              <a:defRPr sz="2000" b="0" i="0">
                <a:solidFill>
                  <a:schemeClr val="tx1"/>
                </a:solidFill>
                <a:latin typeface="IBM Plex Sans Light" panose="020B0403050203000203" pitchFamily="34" charset="0"/>
              </a:defRPr>
            </a:lvl3pPr>
            <a:lvl4pPr marL="548640" indent="-182880">
              <a:spcBef>
                <a:spcPts val="0"/>
              </a:spcBef>
              <a:defRPr sz="2000" b="0" i="0">
                <a:solidFill>
                  <a:schemeClr val="tx1"/>
                </a:solidFill>
                <a:latin typeface="IBM Plex Sans Light" panose="020B04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24" y="12804235"/>
            <a:ext cx="4956176" cy="381000"/>
          </a:xfrm>
        </p:spPr>
        <p:txBody>
          <a:bodyPr/>
          <a:lstStyle/>
          <a:p>
            <a:endParaRPr lang="en-US"/>
          </a:p>
        </p:txBody>
      </p: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9970703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2" y="576072"/>
            <a:ext cx="4949825" cy="2097087"/>
          </a:xfrm>
        </p:spPr>
        <p:txBody>
          <a:bodyPr/>
          <a:lstStyle>
            <a:lvl1pPr>
              <a:lnSpc>
                <a:spcPct val="110000"/>
              </a:lnSpc>
              <a:defRPr sz="24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72" y="3429000"/>
            <a:ext cx="4956175" cy="4000500"/>
          </a:xfrm>
        </p:spPr>
        <p:txBody>
          <a:bodyPr/>
          <a:lstStyle>
            <a:lvl1pPr>
              <a:lnSpc>
                <a:spcPct val="100000"/>
              </a:lnSpc>
              <a:spcBef>
                <a:spcPts val="0"/>
              </a:spcBef>
              <a:defRPr sz="3600">
                <a:solidFill>
                  <a:schemeClr val="tx1"/>
                </a:solidFill>
              </a:defRPr>
            </a:lvl1pPr>
          </a:lstStyle>
          <a:p>
            <a:pPr lvl="0"/>
            <a:r>
              <a:rPr lang="en-US"/>
              <a:t>Click to edit Master text styles</a:t>
            </a:r>
          </a:p>
        </p:txBody>
      </p:sp>
      <p:cxnSp>
        <p:nvCxnSpPr>
          <p:cNvPr id="17" name="Straight Connector 16" descr="Vertical column divider">
            <a:extLst>
              <a:ext uri="{FF2B5EF4-FFF2-40B4-BE49-F238E27FC236}">
                <a16:creationId xmlns:a16="http://schemas.microsoft.com/office/drawing/2014/main" id="{4D695107-5427-4D2D-F88F-89BA74127CB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4" name="Picture Placeholder 13" descr="Place pictogram here">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0" y="576072"/>
            <a:ext cx="1216152" cy="1216152"/>
          </a:xfrm>
        </p:spPr>
        <p:txBody>
          <a:bodyPr anchor="ctr"/>
          <a:lstStyle>
            <a:lvl1pPr algn="ctr">
              <a:defRPr sz="1600">
                <a:solidFill>
                  <a:schemeClr val="tx1"/>
                </a:solidFill>
              </a:defRPr>
            </a:lvl1pPr>
          </a:lstStyle>
          <a:p>
            <a:r>
              <a:rPr lang="en-US"/>
              <a:t>Pictogram</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43B07B4A-5DB5-8126-EA79-502787053E82}"/>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Picture Placeholder 13" descr="Place pictogram here">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3" y="576072"/>
            <a:ext cx="1216152" cy="1216152"/>
          </a:xfrm>
        </p:spPr>
        <p:txBody>
          <a:bodyPr anchor="ctr"/>
          <a:lstStyle>
            <a:lvl1pPr algn="ctr">
              <a:defRPr sz="1600">
                <a:solidFill>
                  <a:schemeClr val="tx1"/>
                </a:solidFill>
              </a:defRPr>
            </a:lvl1pPr>
          </a:lstStyle>
          <a:p>
            <a:r>
              <a:rPr lang="en-US"/>
              <a:t>Pictogram</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12768031" y="3429000"/>
            <a:ext cx="4942120" cy="85725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4D829559-0A72-8826-E06A-C6CCD39750A4}"/>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Picture Placeholder 13" descr="Place pictogram here">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0" y="576072"/>
            <a:ext cx="1216152" cy="1216152"/>
          </a:xfrm>
        </p:spPr>
        <p:txBody>
          <a:bodyPr anchor="ctr"/>
          <a:lstStyle>
            <a:lvl1pPr algn="ctr">
              <a:defRPr sz="1600">
                <a:solidFill>
                  <a:schemeClr val="tx1"/>
                </a:solidFill>
              </a:defRPr>
            </a:lvl1pPr>
          </a:lstStyle>
          <a:p>
            <a:r>
              <a:rPr lang="en-US"/>
              <a:t>Pictogram</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18859501" y="3429000"/>
            <a:ext cx="4952999" cy="85725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endParaRPr lang="en-US"/>
          </a:p>
        </p:txBody>
      </p: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9589940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2"/>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5976" y="384048"/>
            <a:ext cx="4956175" cy="1141412"/>
          </a:xfrm>
        </p:spPr>
        <p:txBody>
          <a:bodyPr/>
          <a:lstStyle>
            <a:lvl1pPr>
              <a:lnSpc>
                <a:spcPct val="100000"/>
              </a:lnSpc>
              <a:spcBef>
                <a:spcPts val="0"/>
              </a:spcBef>
              <a:defRPr sz="6400">
                <a:solidFill>
                  <a:schemeClr val="tx2"/>
                </a:solidFill>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10096500"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endParaRPr lang="en-US"/>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5364967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72" y="576072"/>
            <a:ext cx="7424927" cy="19065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576072" y="3429000"/>
            <a:ext cx="10099675"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12763500" y="3429000"/>
            <a:ext cx="10096500"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endParaRPr lang="en-US"/>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7494512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384048"/>
            <a:ext cx="11045825" cy="4573587"/>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76072"/>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500" y="576072"/>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endParaRPr lang="en-US"/>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5982170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576072"/>
            <a:ext cx="4953000" cy="4573587"/>
          </a:xfrm>
        </p:spPr>
        <p:txBody>
          <a:bodyPr/>
          <a:lstStyle>
            <a:lvl1pPr>
              <a:lnSpc>
                <a:spcPct val="100000"/>
              </a:lnSpc>
              <a:defRPr sz="3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endParaRPr lang="en-US"/>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0495605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384048"/>
            <a:ext cx="11039476" cy="4573587"/>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76072"/>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0" cy="8572500"/>
          </a:xfrm>
        </p:spPr>
        <p:txBody>
          <a:bodyPr/>
          <a:lstStyle>
            <a:lvl1pPr>
              <a:lnSpc>
                <a:spcPct val="110000"/>
              </a:lnSpc>
              <a:spcBef>
                <a:spcPts val="0"/>
              </a:spcBef>
              <a:defRPr sz="2000" b="0" i="0">
                <a:solidFill>
                  <a:schemeClr val="tx1"/>
                </a:solidFill>
                <a:latin typeface="IBM Plex Sans Light" panose="020B0403050203000203" pitchFamily="34" charset="0"/>
              </a:defRPr>
            </a:lvl1pPr>
            <a:lvl2pPr marL="182880" indent="-182880">
              <a:lnSpc>
                <a:spcPct val="110000"/>
              </a:lnSpc>
              <a:spcBef>
                <a:spcPts val="0"/>
              </a:spcBef>
              <a:defRPr sz="2000" b="0" i="0">
                <a:solidFill>
                  <a:schemeClr val="tx1"/>
                </a:solidFill>
                <a:latin typeface="IBM Plex Sans Light" panose="020B0403050203000203" pitchFamily="34" charset="0"/>
              </a:defRPr>
            </a:lvl2pPr>
            <a:lvl3pPr marL="365760" indent="-182880">
              <a:lnSpc>
                <a:spcPct val="110000"/>
              </a:lnSpc>
              <a:spcBef>
                <a:spcPts val="0"/>
              </a:spcBef>
              <a:defRPr sz="2000" b="0" i="0">
                <a:solidFill>
                  <a:schemeClr val="tx1"/>
                </a:solidFill>
                <a:latin typeface="IBM Plex Sans Light" panose="020B0403050203000203" pitchFamily="34" charset="0"/>
              </a:defRPr>
            </a:lvl3pPr>
            <a:lvl4pPr marL="548640" indent="-182880">
              <a:lnSpc>
                <a:spcPct val="110000"/>
              </a:lnSpc>
              <a:spcBef>
                <a:spcPts val="0"/>
              </a:spcBef>
              <a:defRPr sz="2000" b="0" i="0">
                <a:solidFill>
                  <a:schemeClr val="tx1"/>
                </a:solidFill>
                <a:latin typeface="IBM Plex Sans Light" panose="020B04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0" y="576072"/>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2675" y="3429000"/>
            <a:ext cx="4953000" cy="8572500"/>
          </a:xfrm>
        </p:spPr>
        <p:txBody>
          <a:bodyPr/>
          <a:lstStyle>
            <a:lvl1pPr>
              <a:lnSpc>
                <a:spcPct val="110000"/>
              </a:lnSpc>
              <a:spcBef>
                <a:spcPts val="0"/>
              </a:spcBef>
              <a:defRPr sz="2000" b="0" i="0">
                <a:solidFill>
                  <a:schemeClr val="tx1"/>
                </a:solidFill>
                <a:latin typeface="IBM Plex Sans Light" panose="020B0403050203000203" pitchFamily="34" charset="0"/>
              </a:defRPr>
            </a:lvl1pPr>
            <a:lvl2pPr marL="182880" indent="-182880">
              <a:lnSpc>
                <a:spcPct val="110000"/>
              </a:lnSpc>
              <a:spcBef>
                <a:spcPts val="0"/>
              </a:spcBef>
              <a:defRPr sz="2000" b="0" i="0">
                <a:solidFill>
                  <a:schemeClr val="tx1"/>
                </a:solidFill>
                <a:latin typeface="IBM Plex Sans Light" panose="020B0403050203000203" pitchFamily="34" charset="0"/>
              </a:defRPr>
            </a:lvl2pPr>
            <a:lvl3pPr marL="365760" indent="-182880">
              <a:lnSpc>
                <a:spcPct val="110000"/>
              </a:lnSpc>
              <a:spcBef>
                <a:spcPts val="0"/>
              </a:spcBef>
              <a:defRPr sz="2000" b="0" i="0">
                <a:solidFill>
                  <a:schemeClr val="tx1"/>
                </a:solidFill>
                <a:latin typeface="IBM Plex Sans Light" panose="020B0403050203000203" pitchFamily="34" charset="0"/>
              </a:defRPr>
            </a:lvl3pPr>
            <a:lvl4pPr marL="548640" indent="-182880">
              <a:lnSpc>
                <a:spcPct val="110000"/>
              </a:lnSpc>
              <a:spcBef>
                <a:spcPts val="0"/>
              </a:spcBef>
              <a:defRPr sz="2000" b="0" i="0">
                <a:solidFill>
                  <a:schemeClr val="tx1"/>
                </a:solidFill>
                <a:latin typeface="IBM Plex Sans Light" panose="020B04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endParaRPr lang="en-US"/>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717083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576072"/>
            <a:ext cx="4949826" cy="4573587"/>
          </a:xfrm>
        </p:spPr>
        <p:txBody>
          <a:bodyPr rIns="0"/>
          <a:lstStyle>
            <a:lvl1pPr>
              <a:lnSpc>
                <a:spcPct val="100000"/>
              </a:lnSpc>
              <a:defRPr sz="2800">
                <a:solidFill>
                  <a:schemeClr val="tx2"/>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76072"/>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0" cy="8572500"/>
          </a:xfrm>
        </p:spPr>
        <p:txBody>
          <a:bodyPr/>
          <a:lstStyle>
            <a:lvl1pPr>
              <a:lnSpc>
                <a:spcPct val="110000"/>
              </a:lnSpc>
              <a:spcBef>
                <a:spcPts val="0"/>
              </a:spcBef>
              <a:defRPr sz="2000" b="0" i="0">
                <a:solidFill>
                  <a:schemeClr val="tx1"/>
                </a:solidFill>
                <a:latin typeface="IBM Plex Sans Light" panose="020B0403050203000203" pitchFamily="34" charset="0"/>
              </a:defRPr>
            </a:lvl1pPr>
            <a:lvl2pPr marL="182880" indent="-182880">
              <a:lnSpc>
                <a:spcPct val="110000"/>
              </a:lnSpc>
              <a:spcBef>
                <a:spcPts val="0"/>
              </a:spcBef>
              <a:defRPr sz="2000" b="0" i="0">
                <a:solidFill>
                  <a:schemeClr val="tx1"/>
                </a:solidFill>
                <a:latin typeface="IBM Plex Sans Light" panose="020B0403050203000203" pitchFamily="34" charset="0"/>
              </a:defRPr>
            </a:lvl2pPr>
            <a:lvl3pPr marL="365760" indent="-182880">
              <a:lnSpc>
                <a:spcPct val="110000"/>
              </a:lnSpc>
              <a:spcBef>
                <a:spcPts val="0"/>
              </a:spcBef>
              <a:defRPr sz="2000" b="0" i="0">
                <a:solidFill>
                  <a:schemeClr val="tx1"/>
                </a:solidFill>
                <a:latin typeface="IBM Plex Sans Light" panose="020B0403050203000203" pitchFamily="34" charset="0"/>
              </a:defRPr>
            </a:lvl3pPr>
            <a:lvl4pPr marL="548640" indent="-182880">
              <a:lnSpc>
                <a:spcPct val="110000"/>
              </a:lnSpc>
              <a:spcBef>
                <a:spcPts val="0"/>
              </a:spcBef>
              <a:defRPr sz="2000" b="0" i="0">
                <a:solidFill>
                  <a:schemeClr val="tx1"/>
                </a:solidFill>
                <a:latin typeface="IBM Plex Sans Light" panose="020B04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0" y="576072"/>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5850" y="3429000"/>
            <a:ext cx="4953000" cy="8572500"/>
          </a:xfrm>
        </p:spPr>
        <p:txBody>
          <a:bodyPr/>
          <a:lstStyle>
            <a:lvl1pPr>
              <a:lnSpc>
                <a:spcPct val="110000"/>
              </a:lnSpc>
              <a:spcBef>
                <a:spcPts val="0"/>
              </a:spcBef>
              <a:defRPr sz="2000" b="0" i="0">
                <a:solidFill>
                  <a:schemeClr val="tx1"/>
                </a:solidFill>
                <a:latin typeface="IBM Plex Sans Light" panose="020B0403050203000203" pitchFamily="34" charset="0"/>
              </a:defRPr>
            </a:lvl1pPr>
            <a:lvl2pPr marL="182880" indent="-182880">
              <a:lnSpc>
                <a:spcPct val="110000"/>
              </a:lnSpc>
              <a:spcBef>
                <a:spcPts val="0"/>
              </a:spcBef>
              <a:defRPr sz="2000" b="0" i="0">
                <a:solidFill>
                  <a:schemeClr val="tx1"/>
                </a:solidFill>
                <a:latin typeface="IBM Plex Sans Light" panose="020B0403050203000203" pitchFamily="34" charset="0"/>
              </a:defRPr>
            </a:lvl2pPr>
            <a:lvl3pPr marL="365760" indent="-182880">
              <a:lnSpc>
                <a:spcPct val="110000"/>
              </a:lnSpc>
              <a:spcBef>
                <a:spcPts val="0"/>
              </a:spcBef>
              <a:defRPr sz="2000" b="0" i="0">
                <a:solidFill>
                  <a:schemeClr val="tx1"/>
                </a:solidFill>
                <a:latin typeface="IBM Plex Sans Light" panose="020B0403050203000203" pitchFamily="34" charset="0"/>
              </a:defRPr>
            </a:lvl3pPr>
            <a:lvl4pPr marL="548640" indent="-182880">
              <a:lnSpc>
                <a:spcPct val="110000"/>
              </a:lnSpc>
              <a:spcBef>
                <a:spcPts val="0"/>
              </a:spcBef>
              <a:defRPr sz="2000" b="0" i="0">
                <a:solidFill>
                  <a:schemeClr val="tx1"/>
                </a:solidFill>
                <a:latin typeface="IBM Plex Sans Light" panose="020B04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endParaRPr lang="en-US"/>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2924075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3"/>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1" y="384048"/>
            <a:ext cx="4956175" cy="1141412"/>
          </a:xfrm>
        </p:spPr>
        <p:txBody>
          <a:bodyPr/>
          <a:lstStyle>
            <a:lvl1pPr>
              <a:lnSpc>
                <a:spcPct val="100000"/>
              </a:lnSpc>
              <a:spcBef>
                <a:spcPts val="0"/>
              </a:spcBef>
              <a:defRPr sz="6400">
                <a:solidFill>
                  <a:schemeClr val="tx2"/>
                </a:solidFill>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descr="Vertical column divider">
            <a:extLst>
              <a:ext uri="{FF2B5EF4-FFF2-40B4-BE49-F238E27FC236}">
                <a16:creationId xmlns:a16="http://schemas.microsoft.com/office/drawing/2014/main" id="{202744BD-C7A4-D538-2E19-AA279C025A21}"/>
              </a:ext>
            </a:extLst>
          </p:cNvPr>
          <p:cNvCxnSpPr/>
          <p:nvPr userDrawn="1"/>
        </p:nvCxnSpPr>
        <p:spPr bwMode="auto">
          <a:xfrm>
            <a:off x="12188952"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Picture Placeholder 4" descr="Place pictogram here">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63500" y="576072"/>
            <a:ext cx="1216152" cy="1214462"/>
          </a:xfrm>
        </p:spPr>
        <p:txBody>
          <a:bodyPr anchor="ctr"/>
          <a:lstStyle>
            <a:lvl1pPr algn="ctr">
              <a:defRPr sz="1600">
                <a:solidFill>
                  <a:schemeClr val="tx1"/>
                </a:solidFill>
              </a:defRPr>
            </a:lvl1pPr>
          </a:lstStyle>
          <a:p>
            <a:r>
              <a:rPr lang="en-US"/>
              <a:t>Pictogram</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7638" y="3429000"/>
            <a:ext cx="4953000" cy="8572500"/>
          </a:xfrm>
        </p:spPr>
        <p:txBody>
          <a:bodyPr/>
          <a:lstStyle>
            <a:lvl1pPr>
              <a:spcBef>
                <a:spcPts val="0"/>
              </a:spcBef>
              <a:defRPr sz="2000" b="0" i="0">
                <a:solidFill>
                  <a:schemeClr val="tx1"/>
                </a:solidFill>
                <a:latin typeface="IBM Plex Sans Light" panose="020B0403050203000203" pitchFamily="34" charset="0"/>
              </a:defRPr>
            </a:lvl1pPr>
            <a:lvl2pPr marL="182880" indent="-182880">
              <a:spcBef>
                <a:spcPts val="0"/>
              </a:spcBef>
              <a:defRPr sz="2000" b="0" i="0">
                <a:solidFill>
                  <a:schemeClr val="tx1"/>
                </a:solidFill>
                <a:latin typeface="IBM Plex Sans Light" panose="020B0403050203000203" pitchFamily="34" charset="0"/>
              </a:defRPr>
            </a:lvl2pPr>
            <a:lvl3pPr marL="365760" indent="-182880">
              <a:spcBef>
                <a:spcPts val="0"/>
              </a:spcBef>
              <a:defRPr sz="2000" b="0" i="0">
                <a:solidFill>
                  <a:schemeClr val="tx1"/>
                </a:solidFill>
                <a:latin typeface="IBM Plex Sans Light" panose="020B0403050203000203" pitchFamily="34" charset="0"/>
              </a:defRPr>
            </a:lvl3pPr>
            <a:lvl4pPr marL="548640" indent="-182880">
              <a:spcBef>
                <a:spcPts val="0"/>
              </a:spcBef>
              <a:defRPr sz="2000" b="0" i="0">
                <a:solidFill>
                  <a:schemeClr val="tx1"/>
                </a:solidFill>
                <a:latin typeface="IBM Plex Sans Light" panose="020B04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4" name="Straight Connector 13" descr="Vertical column divider">
            <a:extLst>
              <a:ext uri="{FF2B5EF4-FFF2-40B4-BE49-F238E27FC236}">
                <a16:creationId xmlns:a16="http://schemas.microsoft.com/office/drawing/2014/main" id="{ADCE883F-3781-7F7E-8236-8BB5CEBAD7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Picture Placeholder 11" descr="Place pictogram here">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0" y="576072"/>
            <a:ext cx="1217844" cy="1216152"/>
          </a:xfrm>
        </p:spPr>
        <p:txBody>
          <a:bodyPr anchor="ctr"/>
          <a:lstStyle>
            <a:lvl1pPr algn="ctr">
              <a:defRPr sz="1600">
                <a:solidFill>
                  <a:schemeClr val="tx1"/>
                </a:solidFill>
              </a:defRPr>
            </a:lvl1pPr>
          </a:lstStyle>
          <a:p>
            <a:r>
              <a:rPr lang="en-US"/>
              <a:t>Pictogram</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63638" y="3429000"/>
            <a:ext cx="4959350" cy="8572500"/>
          </a:xfrm>
        </p:spPr>
        <p:txBody>
          <a:bodyPr/>
          <a:lstStyle>
            <a:lvl1pPr>
              <a:spcBef>
                <a:spcPts val="0"/>
              </a:spcBef>
              <a:defRPr sz="2000" b="0" i="0">
                <a:solidFill>
                  <a:schemeClr val="tx1"/>
                </a:solidFill>
                <a:latin typeface="IBM Plex Sans Light" panose="020B0403050203000203" pitchFamily="34" charset="0"/>
              </a:defRPr>
            </a:lvl1pPr>
            <a:lvl2pPr marL="182880" indent="-182880">
              <a:spcBef>
                <a:spcPts val="0"/>
              </a:spcBef>
              <a:defRPr sz="2000" b="0" i="0">
                <a:solidFill>
                  <a:schemeClr val="tx1"/>
                </a:solidFill>
                <a:latin typeface="IBM Plex Sans Light" panose="020B0403050203000203" pitchFamily="34" charset="0"/>
              </a:defRPr>
            </a:lvl2pPr>
            <a:lvl3pPr marL="365760" indent="-182880">
              <a:spcBef>
                <a:spcPts val="0"/>
              </a:spcBef>
              <a:defRPr sz="2000" b="0" i="0">
                <a:solidFill>
                  <a:schemeClr val="tx1"/>
                </a:solidFill>
                <a:latin typeface="IBM Plex Sans Light" panose="020B0403050203000203" pitchFamily="34" charset="0"/>
              </a:defRPr>
            </a:lvl3pPr>
            <a:lvl4pPr marL="548640" indent="-182880">
              <a:spcBef>
                <a:spcPts val="0"/>
              </a:spcBef>
              <a:defRPr sz="2000" b="0" i="0">
                <a:solidFill>
                  <a:schemeClr val="tx1"/>
                </a:solidFill>
                <a:latin typeface="IBM Plex Sans Light" panose="020B04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endParaRPr lang="en-US"/>
          </a:p>
        </p:txBody>
      </p: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3341252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13" name="Picture Placeholder 12" descr="Place pictogram here">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2"/>
            <a:ext cx="1216152" cy="1216152"/>
          </a:xfrm>
        </p:spPr>
        <p:txBody>
          <a:bodyPr anchor="ctr"/>
          <a:lstStyle>
            <a:lvl1pPr algn="ctr">
              <a:defRPr sz="1600"/>
            </a:lvl1pPr>
          </a:lstStyle>
          <a:p>
            <a:r>
              <a:rPr lang="en-US"/>
              <a:t>Pictogram</a:t>
            </a:r>
          </a:p>
        </p:txBody>
      </p:sp>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576072" y="2478024"/>
            <a:ext cx="6670675"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descr="Vertical column divider">
            <a:extLst>
              <a:ext uri="{FF2B5EF4-FFF2-40B4-BE49-F238E27FC236}">
                <a16:creationId xmlns:a16="http://schemas.microsoft.com/office/drawing/2014/main" id="{00A530A6-2F26-DA70-D0D9-6DD90453CEC1}"/>
              </a:ext>
              <a:ext uri="{C183D7F6-B498-43B3-948B-1728B52AA6E4}">
                <adec:decorative xmlns:adec="http://schemas.microsoft.com/office/drawing/2017/decorative" val="0"/>
              </a:ext>
            </a:extLst>
          </p:cNvPr>
          <p:cNvCxnSpPr/>
          <p:nvPr userDrawn="1"/>
        </p:nvCxnSpPr>
        <p:spPr bwMode="auto">
          <a:xfrm>
            <a:off x="12192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Picture Placeholder 14" descr="Place pictogram here">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0" y="576072"/>
            <a:ext cx="1216152" cy="1216152"/>
          </a:xfrm>
        </p:spPr>
        <p:txBody>
          <a:bodyPr anchor="ctr"/>
          <a:lstStyle>
            <a:lvl1pPr algn="ctr">
              <a:defRPr sz="1600"/>
            </a:lvl1pPr>
          </a:lstStyle>
          <a:p>
            <a:r>
              <a:rPr lang="en-US"/>
              <a:t>Pictogram</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12763500" y="2476500"/>
            <a:ext cx="6667500"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9C5483A0-0E31-72CE-21C3-6248FAEBC09A}"/>
              </a:ext>
              <a:ext uri="{C183D7F6-B498-43B3-948B-1728B52AA6E4}">
                <adec:decorative xmlns:adec="http://schemas.microsoft.com/office/drawing/2017/decorative" val="0"/>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6" descr="Place pictogram here">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1"/>
            <a:ext cx="1216152" cy="1216152"/>
          </a:xfrm>
        </p:spPr>
        <p:txBody>
          <a:bodyPr anchor="ctr"/>
          <a:lstStyle>
            <a:lvl1pPr algn="ctr">
              <a:defRPr sz="1600"/>
            </a:lvl1pPr>
          </a:lstStyle>
          <a:p>
            <a:r>
              <a:rPr lang="en-US"/>
              <a:t>Pictogram</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576072" y="8385048"/>
            <a:ext cx="6670676"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18" descr="Place pictogram here">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0" y="6477000"/>
            <a:ext cx="1216152" cy="1216152"/>
          </a:xfrm>
        </p:spPr>
        <p:txBody>
          <a:bodyPr anchor="ctr"/>
          <a:lstStyle>
            <a:lvl1pPr algn="ctr">
              <a:defRPr sz="1600"/>
            </a:lvl1pPr>
          </a:lstStyle>
          <a:p>
            <a:r>
              <a:rPr lang="en-US"/>
              <a:t>Pictogram</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12763501" y="8382000"/>
            <a:ext cx="6667500"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endParaRPr lang="en-US"/>
          </a:p>
        </p:txBody>
      </p: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8049638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a:lvl1pPr>
          </a:lstStyle>
          <a:p>
            <a:r>
              <a:rPr lang="en-US"/>
              <a:t>Click to edit Master title style</a:t>
            </a:r>
            <a:endParaRPr lang="en-US" dirty="0"/>
          </a:p>
        </p:txBody>
      </p:sp>
      <p:pic>
        <p:nvPicPr>
          <p:cNvPr id="3" name="Picture 2" descr="IBM 8-bar logo">
            <a:extLst>
              <a:ext uri="{FF2B5EF4-FFF2-40B4-BE49-F238E27FC236}">
                <a16:creationId xmlns:a16="http://schemas.microsoft.com/office/drawing/2014/main" id="{D1A09496-D938-6EB1-106C-48C5E423EAB0}"/>
              </a:ext>
            </a:extLst>
          </p:cNvPr>
          <p:cNvPicPr>
            <a:picLocks noChangeAspect="1"/>
          </p:cNvPicPr>
          <p:nvPr userDrawn="1"/>
        </p:nvPicPr>
        <p:blipFill>
          <a:blip r:embed="rId2"/>
          <a:stretch>
            <a:fillRect/>
          </a:stretch>
        </p:blipFill>
        <p:spPr>
          <a:xfrm>
            <a:off x="22279951" y="12526963"/>
            <a:ext cx="1638300" cy="609600"/>
          </a:xfrm>
          <a:prstGeom prst="rect">
            <a:avLst/>
          </a:prstGeom>
        </p:spPr>
      </p:pic>
    </p:spTree>
    <p:extLst>
      <p:ext uri="{BB962C8B-B14F-4D97-AF65-F5344CB8AC3E}">
        <p14:creationId xmlns:p14="http://schemas.microsoft.com/office/powerpoint/2010/main" val="2224878651"/>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576072"/>
            <a:ext cx="4956175" cy="1141412"/>
          </a:xfrm>
        </p:spPr>
        <p:txBody>
          <a:bodyPr/>
          <a:lstStyle>
            <a:lvl1pPr>
              <a:defRPr sz="2800">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682496"/>
            <a:ext cx="5715000" cy="2276856"/>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5024" y="576072"/>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043324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576072"/>
            <a:ext cx="4956175" cy="448056"/>
          </a:xfrm>
        </p:spPr>
        <p:txBody>
          <a:bodyPr/>
          <a:lstStyle>
            <a:lvl1pPr>
              <a:defRPr sz="2800">
                <a:solidFill>
                  <a:schemeClr val="tx2"/>
                </a:solidFill>
              </a:defRPr>
            </a:lvl1pPr>
          </a:lstStyle>
          <a:p>
            <a:pPr lvl="0"/>
            <a:r>
              <a:rPr lang="en-US"/>
              <a:t>Click to edit Master text styles</a:t>
            </a:r>
          </a:p>
        </p:txBody>
      </p:sp>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527048"/>
            <a:ext cx="11044239" cy="2276856"/>
          </a:xfrm>
        </p:spPr>
        <p:txBody>
          <a:bodyPr rIns="457200"/>
          <a:lstStyle>
            <a:lvl1pPr>
              <a:lnSpc>
                <a:spcPct val="110000"/>
              </a:lnSpc>
              <a:defRPr sz="64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3"/>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69913"/>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9181061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576072"/>
            <a:ext cx="4956175" cy="4573587"/>
          </a:xfrm>
        </p:spPr>
        <p:txBody>
          <a:bodyPr/>
          <a:lstStyle>
            <a:lvl1pPr>
              <a:lnSpc>
                <a:spcPct val="100000"/>
              </a:lnSpc>
              <a:defRPr sz="2800">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2" y="6656832"/>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1"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endParaRPr lang="en-US"/>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5436229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384048"/>
            <a:ext cx="11050589" cy="4573587"/>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6072" y="6656832"/>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9591"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6776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endParaRPr lang="en-US"/>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5782848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576072"/>
            <a:ext cx="4949825" cy="4573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6665976" y="576072"/>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6669151"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endParaRPr lang="en-US"/>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5605609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72" y="576072"/>
            <a:ext cx="4949825" cy="2859087"/>
          </a:xfrm>
        </p:spPr>
        <p:txBody>
          <a:bodyPr/>
          <a:lstStyle>
            <a:lvl1pPr>
              <a:lnSpc>
                <a:spcPct val="110000"/>
              </a:lnSpc>
              <a:defRPr sz="2800">
                <a:solidFill>
                  <a:schemeClr val="tx2"/>
                </a:solidFill>
              </a:defRPr>
            </a:lvl1pPr>
          </a:lstStyle>
          <a:p>
            <a:r>
              <a:rPr lang="en-US"/>
              <a:t>Click to edit Master title style</a:t>
            </a:r>
            <a:endParaRPr lang="en-US" dirty="0"/>
          </a:p>
        </p:txBody>
      </p:sp>
      <p:cxnSp>
        <p:nvCxnSpPr>
          <p:cNvPr id="24" name="Straight Connector 23" descr="Vertical column divider">
            <a:extLst>
              <a:ext uri="{FF2B5EF4-FFF2-40B4-BE49-F238E27FC236}">
                <a16:creationId xmlns:a16="http://schemas.microsoft.com/office/drawing/2014/main" id="{B5CBE6E3-0E18-8A57-578D-D314948AF14F}"/>
              </a:ext>
              <a:ext uri="{C183D7F6-B498-43B3-948B-1728B52AA6E4}">
                <adec:decorative xmlns:adec="http://schemas.microsoft.com/office/drawing/2017/decorative" val="0"/>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Picture Placeholder 15" descr="Place icon here">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76072"/>
            <a:ext cx="402336" cy="403225"/>
          </a:xfrm>
        </p:spPr>
        <p:txBody>
          <a:bodyPr/>
          <a:lstStyle>
            <a:lvl1pPr>
              <a:defRPr sz="1400">
                <a:solidFill>
                  <a:schemeClr val="tx1"/>
                </a:solidFill>
              </a:defRPr>
            </a:lvl1pPr>
          </a:lstStyle>
          <a:p>
            <a:r>
              <a:rPr lang="en-US" dirty="0"/>
              <a:t>Icon</a:t>
            </a:r>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6667500" y="1333500"/>
            <a:ext cx="4951413"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8" name="Straight Connector 27" descr="Vertical column divider">
            <a:extLst>
              <a:ext uri="{FF2B5EF4-FFF2-40B4-BE49-F238E27FC236}">
                <a16:creationId xmlns:a16="http://schemas.microsoft.com/office/drawing/2014/main" id="{52FF3B59-8BBA-8C99-9D4D-743723E434FC}"/>
              </a:ext>
              <a:ext uri="{C183D7F6-B498-43B3-948B-1728B52AA6E4}">
                <adec:decorative xmlns:adec="http://schemas.microsoft.com/office/drawing/2017/decorative" val="0"/>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 name="Picture Placeholder 15" descr="Place icon here">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1" y="576072"/>
            <a:ext cx="402336" cy="403225"/>
          </a:xfrm>
        </p:spPr>
        <p:txBody>
          <a:bodyPr/>
          <a:lstStyle>
            <a:lvl1pPr>
              <a:defRPr sz="1400">
                <a:solidFill>
                  <a:schemeClr val="tx1"/>
                </a:solidFill>
              </a:defRPr>
            </a:lvl1pPr>
          </a:lstStyle>
          <a:p>
            <a:r>
              <a:rPr lang="en-US"/>
              <a:t>Icon</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12763501" y="1333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7" name="Straight Connector 26" descr="Vertical column divider">
            <a:extLst>
              <a:ext uri="{FF2B5EF4-FFF2-40B4-BE49-F238E27FC236}">
                <a16:creationId xmlns:a16="http://schemas.microsoft.com/office/drawing/2014/main" id="{47200B05-7E36-4E03-3739-0BA983764616}"/>
              </a:ext>
              <a:ext uri="{C183D7F6-B498-43B3-948B-1728B52AA6E4}">
                <adec:decorative xmlns:adec="http://schemas.microsoft.com/office/drawing/2017/decorative" val="0"/>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8" name="Picture Placeholder 15" descr="Place icon here">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1" y="576072"/>
            <a:ext cx="402336" cy="403225"/>
          </a:xfrm>
        </p:spPr>
        <p:txBody>
          <a:bodyPr/>
          <a:lstStyle>
            <a:lvl1pPr>
              <a:defRPr sz="1400">
                <a:solidFill>
                  <a:schemeClr val="tx1"/>
                </a:solidFill>
              </a:defRPr>
            </a:lvl1pPr>
          </a:lstStyle>
          <a:p>
            <a:r>
              <a:rPr lang="en-US"/>
              <a:t>Icon</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18859501" y="1333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3" name="Straight Connector 22" descr="Horizontal row divider">
            <a:extLst>
              <a:ext uri="{FF2B5EF4-FFF2-40B4-BE49-F238E27FC236}">
                <a16:creationId xmlns:a16="http://schemas.microsoft.com/office/drawing/2014/main" id="{252CDB94-BA57-B58F-95F0-D406FE34BB40}"/>
              </a:ext>
              <a:ext uri="{C183D7F6-B498-43B3-948B-1728B52AA6E4}">
                <adec:decorative xmlns:adec="http://schemas.microsoft.com/office/drawing/2017/decorative" val="0"/>
              </a:ext>
            </a:extLst>
          </p:cNvPr>
          <p:cNvCxnSpPr>
            <a:cxnSpLocks/>
          </p:cNvCxnSpPr>
          <p:nvPr userDrawn="1"/>
        </p:nvCxnSpPr>
        <p:spPr bwMode="auto">
          <a:xfrm>
            <a:off x="6096000" y="6096000"/>
            <a:ext cx="1772285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9" name="Picture Placeholder 15" descr="Place icon here">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5"/>
          </a:xfrm>
        </p:spPr>
        <p:txBody>
          <a:bodyPr/>
          <a:lstStyle>
            <a:lvl1pPr>
              <a:defRPr sz="1400">
                <a:solidFill>
                  <a:schemeClr val="tx1"/>
                </a:solidFill>
              </a:defRPr>
            </a:lvl1pPr>
          </a:lstStyle>
          <a:p>
            <a:r>
              <a:rPr lang="en-US"/>
              <a:t>Icon</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6667500" y="7429500"/>
            <a:ext cx="4951413"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Picture Placeholder 15" descr="Place icon here">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1" y="6694631"/>
            <a:ext cx="402336" cy="403225"/>
          </a:xfrm>
        </p:spPr>
        <p:txBody>
          <a:bodyPr/>
          <a:lstStyle>
            <a:lvl1pPr>
              <a:defRPr sz="1400">
                <a:solidFill>
                  <a:schemeClr val="tx1"/>
                </a:solidFill>
              </a:defRPr>
            </a:lvl1pPr>
          </a:lstStyle>
          <a:p>
            <a:r>
              <a:rPr lang="en-US"/>
              <a:t>Icon</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12763501" y="7429500"/>
            <a:ext cx="4951413" cy="3792682"/>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15" descr="Place icon here">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1" y="6694631"/>
            <a:ext cx="402336" cy="403225"/>
          </a:xfrm>
        </p:spPr>
        <p:txBody>
          <a:bodyPr/>
          <a:lstStyle>
            <a:lvl1pPr>
              <a:defRPr sz="1400">
                <a:solidFill>
                  <a:schemeClr val="tx1"/>
                </a:solidFill>
              </a:defRPr>
            </a:lvl1pPr>
          </a:lstStyle>
          <a:p>
            <a:r>
              <a:rPr lang="en-US"/>
              <a:t>Icon</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18859501" y="7429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endParaRPr lang="en-US"/>
          </a:p>
        </p:txBody>
      </p: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5420554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384048"/>
            <a:ext cx="11039475" cy="3413126"/>
          </a:xfrm>
        </p:spPr>
        <p:txBody>
          <a:bodyPr rIns="457200"/>
          <a:lstStyle>
            <a:lvl1pPr>
              <a:lnSpc>
                <a:spcPct val="100000"/>
              </a:lnSpc>
              <a:defRPr sz="6400">
                <a:solidFill>
                  <a:schemeClr val="tx2"/>
                </a:solidFill>
              </a:defRPr>
            </a:lvl1pPr>
          </a:lstStyle>
          <a:p>
            <a:r>
              <a:rPr lang="en-US"/>
              <a:t>Click to edit Master title style</a:t>
            </a:r>
            <a:endParaRPr lang="en-US" dirty="0"/>
          </a:p>
        </p:txBody>
      </p:sp>
      <p:cxnSp>
        <p:nvCxnSpPr>
          <p:cNvPr id="20" name="Straight Connector 19" descr="Vertical column divider">
            <a:extLst>
              <a:ext uri="{FF2B5EF4-FFF2-40B4-BE49-F238E27FC236}">
                <a16:creationId xmlns:a16="http://schemas.microsoft.com/office/drawing/2014/main" id="{F764036E-86AB-0893-B72B-200B84A6BCFD}"/>
              </a:ext>
              <a:ext uri="{C183D7F6-B498-43B3-948B-1728B52AA6E4}">
                <adec:decorative xmlns:adec="http://schemas.microsoft.com/office/drawing/2017/decorative" val="0"/>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B87B78A1-A315-98D3-1692-18AAAF4C6002}"/>
              </a:ext>
              <a:ext uri="{C183D7F6-B498-43B3-948B-1728B52AA6E4}">
                <adec:decorative xmlns:adec="http://schemas.microsoft.com/office/drawing/2017/decorative" val="0"/>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5"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4F455E69-0B51-1D31-E569-651079398D33}"/>
              </a:ext>
              <a:ext uri="{C183D7F6-B498-43B3-948B-1728B52AA6E4}">
                <adec:decorative xmlns:adec="http://schemas.microsoft.com/office/drawing/2017/decorative" val="0"/>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76072" y="6665976"/>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54C560F4-CB2D-6B04-588B-57BB4D4E6DC3}"/>
              </a:ext>
              <a:ext uri="{C183D7F6-B498-43B3-948B-1728B52AA6E4}">
                <adec:decorative xmlns:adec="http://schemas.microsoft.com/office/drawing/2017/decorative" val="0"/>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5"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endParaRPr lang="en-US"/>
          </a:p>
        </p:txBody>
      </p: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8451217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576072"/>
            <a:ext cx="4949825" cy="3413126"/>
          </a:xfrm>
        </p:spPr>
        <p:txBody>
          <a:bodyPr rIns="0"/>
          <a:lstStyle>
            <a:lvl1pPr>
              <a:lnSpc>
                <a:spcPct val="110000"/>
              </a:lnSpc>
              <a:defRPr sz="3600">
                <a:solidFill>
                  <a:schemeClr val="tx2"/>
                </a:solidFill>
              </a:defRPr>
            </a:lvl1pPr>
          </a:lstStyle>
          <a:p>
            <a:r>
              <a:rPr lang="en-US"/>
              <a:t>Click to edit Master title style</a:t>
            </a:r>
            <a:endParaRPr lang="en-US" dirty="0"/>
          </a:p>
        </p:txBody>
      </p:sp>
      <p:cxnSp>
        <p:nvCxnSpPr>
          <p:cNvPr id="20" name="Straight Connector 19" descr="Vertical column divider">
            <a:extLst>
              <a:ext uri="{FF2B5EF4-FFF2-40B4-BE49-F238E27FC236}">
                <a16:creationId xmlns:a16="http://schemas.microsoft.com/office/drawing/2014/main" id="{F764036E-86AB-0893-B72B-200B84A6BCFD}"/>
              </a:ext>
              <a:ext uri="{C183D7F6-B498-43B3-948B-1728B52AA6E4}">
                <adec:decorative xmlns:adec="http://schemas.microsoft.com/office/drawing/2017/decorative" val="0"/>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9" name="Straight Connector 18" descr="Vertical column divider">
            <a:extLst>
              <a:ext uri="{FF2B5EF4-FFF2-40B4-BE49-F238E27FC236}">
                <a16:creationId xmlns:a16="http://schemas.microsoft.com/office/drawing/2014/main" id="{B87B78A1-A315-98D3-1692-18AAAF4C6002}"/>
              </a:ext>
              <a:ext uri="{C183D7F6-B498-43B3-948B-1728B52AA6E4}">
                <adec:decorative xmlns:adec="http://schemas.microsoft.com/office/drawing/2017/decorative" val="0"/>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2675" y="576072"/>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6" name="Straight Connector 15" descr="Horizontal row divider">
            <a:extLst>
              <a:ext uri="{FF2B5EF4-FFF2-40B4-BE49-F238E27FC236}">
                <a16:creationId xmlns:a16="http://schemas.microsoft.com/office/drawing/2014/main" id="{4F455E69-0B51-1D31-E569-651079398D33}"/>
              </a:ext>
              <a:ext uri="{C183D7F6-B498-43B3-948B-1728B52AA6E4}">
                <adec:decorative xmlns:adec="http://schemas.microsoft.com/office/drawing/2017/decorative" val="0"/>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8016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8" name="Straight Connector 17" descr="Vertical column divider">
            <a:extLst>
              <a:ext uri="{FF2B5EF4-FFF2-40B4-BE49-F238E27FC236}">
                <a16:creationId xmlns:a16="http://schemas.microsoft.com/office/drawing/2014/main" id="{54C560F4-CB2D-6B04-588B-57BB4D4E6DC3}"/>
              </a:ext>
              <a:ext uri="{C183D7F6-B498-43B3-948B-1728B52AA6E4}">
                <adec:decorative xmlns:adec="http://schemas.microsoft.com/office/drawing/2017/decorative" val="0"/>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2675"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endParaRPr lang="en-US"/>
          </a:p>
        </p:txBody>
      </p: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121216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72"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6667500" y="3429000"/>
            <a:ext cx="4951413"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10" descr="Place imagery here">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22483623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576072"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descr="Place imagery here">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0" y="0"/>
            <a:ext cx="18291175" cy="13716000"/>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3015442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4573587"/>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2" y="12463272"/>
            <a:ext cx="11050588" cy="762000"/>
          </a:xfrm>
        </p:spPr>
        <p:txBody>
          <a:bodyPr anchor="b"/>
          <a:lstStyle>
            <a:lvl1pPr>
              <a:lnSpc>
                <a:spcPct val="110000"/>
              </a:lnSpc>
              <a:spcBef>
                <a:spcPts val="0"/>
              </a:spcBef>
              <a:defRPr sz="2800">
                <a:solidFill>
                  <a:schemeClr val="tx1"/>
                </a:solidFill>
              </a:defRPr>
            </a:lvl1pPr>
          </a:lstStyle>
          <a:p>
            <a:pPr lvl="0"/>
            <a:r>
              <a:rPr lang="en-US"/>
              <a:t>Click to edit Master text styles</a:t>
            </a:r>
          </a:p>
        </p:txBody>
      </p:sp>
      <p:pic>
        <p:nvPicPr>
          <p:cNvPr id="3" name="Picture 2" descr="IBM 8-bar logo">
            <a:extLst>
              <a:ext uri="{FF2B5EF4-FFF2-40B4-BE49-F238E27FC236}">
                <a16:creationId xmlns:a16="http://schemas.microsoft.com/office/drawing/2014/main" id="{6C5E26C6-9CEF-2A61-0C64-FAACB68F53D2}"/>
              </a:ext>
            </a:extLst>
          </p:cNvPr>
          <p:cNvPicPr>
            <a:picLocks noChangeAspect="1"/>
          </p:cNvPicPr>
          <p:nvPr userDrawn="1"/>
        </p:nvPicPr>
        <p:blipFill>
          <a:blip r:embed="rId2"/>
          <a:stretch>
            <a:fillRect/>
          </a:stretch>
        </p:blipFill>
        <p:spPr>
          <a:xfrm>
            <a:off x="22279951" y="12526963"/>
            <a:ext cx="1638300" cy="609600"/>
          </a:xfrm>
          <a:prstGeom prst="rect">
            <a:avLst/>
          </a:prstGeom>
        </p:spPr>
      </p:pic>
    </p:spTree>
    <p:extLst>
      <p:ext uri="{BB962C8B-B14F-4D97-AF65-F5344CB8AC3E}">
        <p14:creationId xmlns:p14="http://schemas.microsoft.com/office/powerpoint/2010/main" val="817174950"/>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76072"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Picture Placeholder 6" descr="Place imagery here">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0" y="565151"/>
            <a:ext cx="17151350" cy="12579349"/>
          </a:xfrm>
          <a:solidFill>
            <a:srgbClr val="E0E0E0"/>
          </a:solidFill>
        </p:spPr>
        <p:txBody>
          <a:bodyPr anchor="ctr"/>
          <a:lstStyle>
            <a:lvl1pPr algn="ctr">
              <a:defRPr>
                <a:solidFill>
                  <a:schemeClr val="accent5"/>
                </a:solidFill>
              </a:defRPr>
            </a:lvl1pPr>
          </a:lstStyle>
          <a:p>
            <a:r>
              <a:rPr lang="en-US"/>
              <a:t>Place imagery here</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232776850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1" y="0"/>
            <a:ext cx="24387174" cy="13715999"/>
          </a:xfrm>
          <a:solidFill>
            <a:srgbClr val="E0E0E0"/>
          </a:solidFill>
        </p:spPr>
        <p:txBody>
          <a:bodyPr anchor="ctr"/>
          <a:lstStyle>
            <a:lvl1pPr algn="ctr">
              <a:defRPr>
                <a:solidFill>
                  <a:schemeClr val="accent5"/>
                </a:solidFill>
              </a:defRPr>
            </a:lvl1pPr>
          </a:lstStyle>
          <a:p>
            <a:r>
              <a:rPr lang="en-US"/>
              <a:t>Place imagery here</a:t>
            </a:r>
          </a:p>
        </p:txBody>
      </p:sp>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6627091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4" name="Picture Placeholder 3" descr="Place imagery here">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5" y="569913"/>
            <a:ext cx="23244175" cy="12580936"/>
          </a:xfrm>
          <a:solidFill>
            <a:srgbClr val="E0E0E0"/>
          </a:solidFill>
        </p:spPr>
        <p:txBody>
          <a:bodyPr anchor="ctr"/>
          <a:lstStyle>
            <a:lvl1pPr algn="ctr">
              <a:defRPr>
                <a:solidFill>
                  <a:schemeClr val="accent5"/>
                </a:solidFill>
              </a:defRPr>
            </a:lvl1pPr>
          </a:lstStyle>
          <a:p>
            <a:r>
              <a:rPr lang="en-US"/>
              <a:t>Place imagery here</a:t>
            </a:r>
          </a:p>
        </p:txBody>
      </p:sp>
    </p:spTree>
    <p:extLst>
      <p:ext uri="{BB962C8B-B14F-4D97-AF65-F5344CB8AC3E}">
        <p14:creationId xmlns:p14="http://schemas.microsoft.com/office/powerpoint/2010/main" val="769490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17" name="Picture Placeholder 7" descr="Place bio portrait here">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2" y="2667000"/>
            <a:ext cx="2473325" cy="2476500"/>
          </a:xfrm>
          <a:solidFill>
            <a:srgbClr val="E0E0E0"/>
          </a:solidFill>
        </p:spPr>
        <p:txBody>
          <a:bodyPr anchor="ctr"/>
          <a:lstStyle>
            <a:lvl1pPr algn="ctr">
              <a:defRPr>
                <a:solidFill>
                  <a:schemeClr val="accent5"/>
                </a:solidFill>
              </a:defRPr>
            </a:lvl1pPr>
          </a:lstStyle>
          <a:p>
            <a:r>
              <a:rPr lang="en-US"/>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3429000" y="26670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7" descr="Place bio portrait here">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2" y="61214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3429000" y="61214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descr="Place bio portrait here">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2" y="9525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3429000" y="9525001"/>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descr="Place bio portrait here">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0" y="2667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15617825" y="26670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descr="Place bio portrait here">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0" y="61214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15617825" y="61214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descr="Place bio portrait here">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0" y="9525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15617825" y="9525001"/>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endParaRPr lang="en-US"/>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3671927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4573587"/>
          </a:xfrm>
        </p:spPr>
        <p:txBody>
          <a:bodyPr/>
          <a:lstStyle>
            <a:lvl1pPr>
              <a:lnSpc>
                <a:spcPct val="110000"/>
              </a:lnSpc>
              <a:defRPr sz="2800">
                <a:solidFill>
                  <a:schemeClr val="tx2"/>
                </a:solidFill>
              </a:defRPr>
            </a:lvl1pPr>
          </a:lstStyle>
          <a:p>
            <a:r>
              <a:rPr lang="en-US" dirty="0"/>
              <a:t>Click to edit Master title style</a:t>
            </a:r>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3"/>
            <a:ext cx="17145000" cy="11431587"/>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endParaRPr lang="en-US"/>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822902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4048"/>
            <a:ext cx="4956175" cy="2859087"/>
          </a:xfrm>
        </p:spPr>
        <p:txBody>
          <a:bodyPr/>
          <a:lstStyle>
            <a:lvl1pPr>
              <a:lnSpc>
                <a:spcPct val="90000"/>
              </a:lnSpc>
              <a:spcBef>
                <a:spcPts val="0"/>
              </a:spcBef>
              <a:defRPr sz="6400">
                <a:solidFill>
                  <a:schemeClr val="tx2"/>
                </a:solidFill>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p:spPr>
        <p:txBody>
          <a:bodyPr/>
          <a:lstStyle>
            <a:lvl1pPr>
              <a:lnSpc>
                <a:spcPct val="12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endParaRPr lang="en-US"/>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8618795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576072"/>
            <a:ext cx="4949825" cy="152704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960503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4048"/>
            <a:ext cx="4956175" cy="2859087"/>
          </a:xfrm>
        </p:spPr>
        <p:txBody>
          <a:bodyPr/>
          <a:lstStyle>
            <a:lvl1pPr>
              <a:lnSpc>
                <a:spcPct val="90000"/>
              </a:lnSpc>
              <a:spcBef>
                <a:spcPts val="0"/>
              </a:spcBef>
              <a:defRPr sz="6400">
                <a:solidFill>
                  <a:schemeClr val="tx2"/>
                </a:solidFill>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3"/>
            <a:ext cx="4953000" cy="11431587"/>
          </a:xfrm>
        </p:spPr>
        <p:txBody>
          <a:bodyPr/>
          <a:lstStyle>
            <a:lvl1pPr>
              <a:lnSpc>
                <a:spcPct val="12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p:spPr>
        <p:txBody>
          <a:bodyPr/>
          <a:lstStyle>
            <a:lvl1pPr>
              <a:lnSpc>
                <a:spcPct val="12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81024" y="12804775"/>
            <a:ext cx="4956176" cy="381000"/>
          </a:xfrm>
        </p:spPr>
        <p:txBody>
          <a:bodyPr/>
          <a:lstStyle/>
          <a:p>
            <a:endParaRPr lang="en-US"/>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19616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descr="IBM 8-bar logo">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10465371" y="6168460"/>
            <a:ext cx="3456432" cy="1379081"/>
          </a:xfrm>
          <a:prstGeom prst="rect">
            <a:avLst/>
          </a:prstGeom>
        </p:spPr>
      </p:pic>
    </p:spTree>
    <p:extLst>
      <p:ext uri="{BB962C8B-B14F-4D97-AF65-F5344CB8AC3E}">
        <p14:creationId xmlns:p14="http://schemas.microsoft.com/office/powerpoint/2010/main" val="419538491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7661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384048"/>
            <a:ext cx="10101072" cy="10479087"/>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a:t>Place imagery here</a:t>
            </a:r>
          </a:p>
        </p:txBody>
      </p:sp>
      <p:pic>
        <p:nvPicPr>
          <p:cNvPr id="9" name="Picture 8" descr="IBM 8-bar logo">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577850" y="12526963"/>
            <a:ext cx="1638300" cy="609600"/>
          </a:xfrm>
          <a:prstGeom prst="rect">
            <a:avLst/>
          </a:prstGeom>
        </p:spPr>
      </p:pic>
    </p:spTree>
    <p:extLst>
      <p:ext uri="{BB962C8B-B14F-4D97-AF65-F5344CB8AC3E}">
        <p14:creationId xmlns:p14="http://schemas.microsoft.com/office/powerpoint/2010/main" val="4152614004"/>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p>
        </p:txBody>
      </p:sp>
    </p:spTree>
    <p:extLst>
      <p:ext uri="{BB962C8B-B14F-4D97-AF65-F5344CB8AC3E}">
        <p14:creationId xmlns:p14="http://schemas.microsoft.com/office/powerpoint/2010/main" val="31437835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DA12E-2AD5-EC44-D58A-D1FE5DBAF4D2}"/>
              </a:ext>
            </a:extLst>
          </p:cNvPr>
          <p:cNvSpPr>
            <a:spLocks noGrp="1"/>
          </p:cNvSpPr>
          <p:nvPr>
            <p:ph type="ctrTitle"/>
          </p:nvPr>
        </p:nvSpPr>
        <p:spPr>
          <a:xfrm>
            <a:off x="3048397" y="2244726"/>
            <a:ext cx="18290381" cy="4775200"/>
          </a:xfrm>
        </p:spPr>
        <p:txBody>
          <a:bodyPr anchor="b"/>
          <a:lstStyle>
            <a:lvl1pPr algn="ctr">
              <a:defRPr sz="12000"/>
            </a:lvl1pPr>
          </a:lstStyle>
          <a:p>
            <a:r>
              <a:rPr lang="en-GB"/>
              <a:t>Click to edit Master title style</a:t>
            </a:r>
            <a:endParaRPr lang="en-SE"/>
          </a:p>
        </p:txBody>
      </p:sp>
      <p:sp>
        <p:nvSpPr>
          <p:cNvPr id="3" name="Subtitle 2">
            <a:extLst>
              <a:ext uri="{FF2B5EF4-FFF2-40B4-BE49-F238E27FC236}">
                <a16:creationId xmlns:a16="http://schemas.microsoft.com/office/drawing/2014/main" id="{78BB29BF-82DE-4AB5-91CC-2A053E2079EE}"/>
              </a:ext>
            </a:extLst>
          </p:cNvPr>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SE"/>
          </a:p>
        </p:txBody>
      </p:sp>
      <p:sp>
        <p:nvSpPr>
          <p:cNvPr id="4" name="Date Placeholder 3">
            <a:extLst>
              <a:ext uri="{FF2B5EF4-FFF2-40B4-BE49-F238E27FC236}">
                <a16:creationId xmlns:a16="http://schemas.microsoft.com/office/drawing/2014/main" id="{520C6940-32F0-BD62-2265-E04CBA9D7688}"/>
              </a:ext>
            </a:extLst>
          </p:cNvPr>
          <p:cNvSpPr>
            <a:spLocks noGrp="1"/>
          </p:cNvSpPr>
          <p:nvPr>
            <p:ph type="dt" sz="half" idx="10"/>
          </p:nvPr>
        </p:nvSpPr>
        <p:spPr/>
        <p:txBody>
          <a:bodyPr/>
          <a:lstStyle/>
          <a:p>
            <a:fld id="{9F256792-16C2-134D-8BF3-264F0AA18EBB}" type="datetimeFigureOut">
              <a:rPr lang="en-SE" smtClean="0"/>
              <a:t>6/24/26</a:t>
            </a:fld>
            <a:endParaRPr lang="en-SE"/>
          </a:p>
        </p:txBody>
      </p:sp>
      <p:sp>
        <p:nvSpPr>
          <p:cNvPr id="5" name="Footer Placeholder 4">
            <a:extLst>
              <a:ext uri="{FF2B5EF4-FFF2-40B4-BE49-F238E27FC236}">
                <a16:creationId xmlns:a16="http://schemas.microsoft.com/office/drawing/2014/main" id="{B8D66FCF-5DA9-BD35-9C7F-B933A1BF77BF}"/>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65D6DA66-3488-ABB1-0E06-D2C263990CDB}"/>
              </a:ext>
            </a:extLst>
          </p:cNvPr>
          <p:cNvSpPr>
            <a:spLocks noGrp="1"/>
          </p:cNvSpPr>
          <p:nvPr>
            <p:ph type="sldNum" sz="quarter" idx="12"/>
          </p:nvPr>
        </p:nvSpPr>
        <p:spPr/>
        <p:txBody>
          <a:bodyPr/>
          <a:lstStyle/>
          <a:p>
            <a:fld id="{5CFCE4AC-D8FE-694B-83D1-EDF06E44EB76}" type="slidenum">
              <a:rPr lang="en-SE" smtClean="0"/>
              <a:t>‹#›</a:t>
            </a:fld>
            <a:endParaRPr lang="en-SE"/>
          </a:p>
        </p:txBody>
      </p:sp>
    </p:spTree>
    <p:extLst>
      <p:ext uri="{BB962C8B-B14F-4D97-AF65-F5344CB8AC3E}">
        <p14:creationId xmlns:p14="http://schemas.microsoft.com/office/powerpoint/2010/main" val="1973722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2" y="576072"/>
            <a:ext cx="10099675" cy="571500"/>
          </a:xfrm>
        </p:spPr>
        <p:txBody>
          <a:bodyPr/>
          <a:lstStyle>
            <a:lvl1pPr>
              <a:spcBef>
                <a:spcPts val="0"/>
              </a:spcBef>
              <a:defRPr sz="28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1527048"/>
            <a:ext cx="10099675" cy="9337675"/>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7" name="Picture Placeholder 6" descr="Place imagery here">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a:t>Place imagery here</a:t>
            </a:r>
          </a:p>
        </p:txBody>
      </p:sp>
    </p:spTree>
    <p:extLst>
      <p:ext uri="{BB962C8B-B14F-4D97-AF65-F5344CB8AC3E}">
        <p14:creationId xmlns:p14="http://schemas.microsoft.com/office/powerpoint/2010/main" val="334020936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4956175" cy="4573587"/>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3"/>
            <a:ext cx="4953000" cy="11431587"/>
          </a:xfrm>
        </p:spPr>
        <p:txBody>
          <a:bodyPr/>
          <a:lstStyle>
            <a:lvl1pPr defTabSz="1161288">
              <a:spcBef>
                <a:spcPts val="0"/>
              </a:spcBef>
              <a:defRPr>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18862675" y="569913"/>
            <a:ext cx="4949825" cy="11431587"/>
          </a:xfrm>
        </p:spPr>
        <p:txBody>
          <a:bodyPr/>
          <a:lstStyle>
            <a:lvl1pPr defTabSz="1161288">
              <a:spcBef>
                <a:spcPts val="0"/>
              </a:spcBef>
              <a:defRPr>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68324" y="12804235"/>
            <a:ext cx="4956176" cy="381000"/>
          </a:xfrm>
        </p:spPr>
        <p:txBody>
          <a:bodyPr/>
          <a:lstStyle/>
          <a:p>
            <a:endParaRPr lang="en-US"/>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1430394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2859087"/>
          </a:xfrm>
        </p:spPr>
        <p:txBody>
          <a:bodyPr rIns="457200"/>
          <a:lstStyle>
            <a:lvl1pPr>
              <a:lnSpc>
                <a:spcPct val="100000"/>
              </a:lnSpc>
              <a:defRPr sz="6400">
                <a:solidFill>
                  <a:schemeClr val="tx2"/>
                </a:solidFill>
              </a:defRPr>
            </a:lvl1pPr>
          </a:lstStyle>
          <a:p>
            <a:r>
              <a:rPr lang="en-US"/>
              <a:t>Click to edit Master title style</a:t>
            </a:r>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4" y="12804235"/>
            <a:ext cx="4956176" cy="381000"/>
          </a:xfrm>
        </p:spPr>
        <p:txBody>
          <a:bodyPr/>
          <a:lstStyle/>
          <a:p>
            <a:endParaRPr lang="en-US"/>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7283910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040A17-D2B8-6F9A-2D20-A9818A1D2986}"/>
              </a:ext>
            </a:extLst>
          </p:cNvPr>
          <p:cNvSpPr/>
          <p:nvPr userDrawn="1"/>
        </p:nvSpPr>
        <p:spPr bwMode="auto">
          <a:xfrm>
            <a:off x="0" y="0"/>
            <a:ext cx="24387175" cy="13716000"/>
          </a:xfrm>
          <a:prstGeom prst="rect">
            <a:avLst/>
          </a:prstGeom>
          <a:solidFill>
            <a:schemeClr val="accent6">
              <a:lumMod val="20000"/>
              <a:lumOff val="80000"/>
            </a:schemeClr>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2859087"/>
          </a:xfrm>
        </p:spPr>
        <p:txBody>
          <a:bodyPr rIns="457200"/>
          <a:lstStyle>
            <a:lvl1pPr>
              <a:lnSpc>
                <a:spcPct val="100000"/>
              </a:lnSpc>
              <a:defRPr sz="6400">
                <a:solidFill>
                  <a:schemeClr val="tx2"/>
                </a:solidFill>
              </a:defRPr>
            </a:lvl1pPr>
          </a:lstStyle>
          <a:p>
            <a:r>
              <a:rPr lang="en-US"/>
              <a:t>Click to edit Master title style</a:t>
            </a:r>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4" y="12804235"/>
            <a:ext cx="4956176" cy="381000"/>
          </a:xfrm>
        </p:spPr>
        <p:txBody>
          <a:bodyPr/>
          <a:lstStyle/>
          <a:p>
            <a:endParaRPr lang="en-US"/>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94936663"/>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2" y="12939014"/>
            <a:ext cx="270908" cy="246221"/>
          </a:xfrm>
          <a:prstGeom prst="rect">
            <a:avLst/>
          </a:prstGeom>
          <a:ln w="12700">
            <a:miter lim="400000"/>
          </a:ln>
        </p:spPr>
        <p:txBody>
          <a:bodyPr wrap="none" lIns="0" tIns="0" rIns="0" bIns="0" anchor="b" anchorCtr="0">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576072" y="576072"/>
            <a:ext cx="22590125" cy="2651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574675" y="3327399"/>
            <a:ext cx="22590125" cy="8669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Light" panose="020B0403050203000203" pitchFamily="34" charset="0"/>
              </a:defRPr>
            </a:lvl1pPr>
          </a:lstStyle>
          <a:p>
            <a:r>
              <a:rPr lang="en-US" dirty="0"/>
              <a:t>Footer text (optional)</a:t>
            </a:r>
          </a:p>
        </p:txBody>
      </p:sp>
    </p:spTree>
    <p:extLst>
      <p:ext uri="{BB962C8B-B14F-4D97-AF65-F5344CB8AC3E}">
        <p14:creationId xmlns:p14="http://schemas.microsoft.com/office/powerpoint/2010/main" val="3669031262"/>
      </p:ext>
    </p:extLst>
  </p:cSld>
  <p:clrMap bg1="dk1" tx1="lt1" bg2="dk2" tx2="lt2" accent1="accent1" accent2="accent2" accent3="accent3" accent4="accent4" accent5="accent5" accent6="accent6" hlink="hlink" folHlink="folHlink"/>
  <p:sldLayoutIdLst>
    <p:sldLayoutId id="2147483944" r:id="rId1"/>
    <p:sldLayoutId id="2147483945" r:id="rId2"/>
    <p:sldLayoutId id="2147483904" r:id="rId3"/>
    <p:sldLayoutId id="2147483905" r:id="rId4"/>
    <p:sldLayoutId id="2147483901" r:id="rId5"/>
    <p:sldLayoutId id="2147483692" r:id="rId6"/>
    <p:sldLayoutId id="2147483906" r:id="rId7"/>
    <p:sldLayoutId id="2147483907" r:id="rId8"/>
    <p:sldLayoutId id="2147483963" r:id="rId9"/>
    <p:sldLayoutId id="2147483964" r:id="rId10"/>
    <p:sldLayoutId id="2147483910" r:id="rId11"/>
    <p:sldLayoutId id="2147483908" r:id="rId12"/>
    <p:sldLayoutId id="2147483909" r:id="rId13"/>
    <p:sldLayoutId id="2147483912" r:id="rId14"/>
    <p:sldLayoutId id="2147483914" r:id="rId15"/>
    <p:sldLayoutId id="2147483915" r:id="rId16"/>
    <p:sldLayoutId id="2147483913" r:id="rId17"/>
    <p:sldLayoutId id="2147483917" r:id="rId18"/>
    <p:sldLayoutId id="2147483942" r:id="rId19"/>
    <p:sldLayoutId id="2147483919" r:id="rId20"/>
    <p:sldLayoutId id="2147483929" r:id="rId21"/>
    <p:sldLayoutId id="2147483920" r:id="rId22"/>
    <p:sldLayoutId id="2147483930" r:id="rId23"/>
    <p:sldLayoutId id="2147483928" r:id="rId24"/>
    <p:sldLayoutId id="2147483948" r:id="rId25"/>
    <p:sldLayoutId id="2147483927" r:id="rId26"/>
    <p:sldLayoutId id="2147483950" r:id="rId27"/>
    <p:sldLayoutId id="2147483921" r:id="rId28"/>
    <p:sldLayoutId id="2147483916" r:id="rId29"/>
    <p:sldLayoutId id="2147483922" r:id="rId30"/>
    <p:sldLayoutId id="2147483953" r:id="rId31"/>
    <p:sldLayoutId id="2147483956" r:id="rId32"/>
    <p:sldLayoutId id="2147483923" r:id="rId33"/>
    <p:sldLayoutId id="2147483924" r:id="rId34"/>
    <p:sldLayoutId id="2147483926" r:id="rId35"/>
    <p:sldLayoutId id="2147483925" r:id="rId36"/>
    <p:sldLayoutId id="2147483959" r:id="rId37"/>
    <p:sldLayoutId id="2147483937" r:id="rId38"/>
    <p:sldLayoutId id="2147483932" r:id="rId39"/>
    <p:sldLayoutId id="2147483934" r:id="rId40"/>
    <p:sldLayoutId id="2147483935" r:id="rId41"/>
    <p:sldLayoutId id="2147483936" r:id="rId42"/>
    <p:sldLayoutId id="2147483938" r:id="rId43"/>
    <p:sldLayoutId id="2147483939" r:id="rId44"/>
    <p:sldLayoutId id="2147483940" r:id="rId45"/>
    <p:sldLayoutId id="2147483943" r:id="rId46"/>
    <p:sldLayoutId id="2147483960" r:id="rId47"/>
    <p:sldLayoutId id="2147483941" r:id="rId48"/>
    <p:sldLayoutId id="2147483965" r:id="rId49"/>
    <p:sldLayoutId id="2147483966" r:id="rId50"/>
    <p:sldLayoutId id="2147483967" r:id="rId51"/>
  </p:sldLayoutIdLst>
  <p:transition spd="med"/>
  <p:hf hdr="0" dt="0"/>
  <p:txStyles>
    <p:titleStyle>
      <a:lvl1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p:titleStyle>
    <p:body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8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 typeface="Arial" panose="020B0604020202020204" pitchFamily="34" charset="0"/>
        <a:buChar char="•"/>
        <a:tabLst/>
        <a:defRPr sz="24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9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982"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974"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965"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956"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948"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94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93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userDrawn="1">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mailto:jhayward@us.ibm.com" TargetMode="External"/><Relationship Id="rId4" Type="http://schemas.openxmlformats.org/officeDocument/2006/relationships/hyperlink" Target="mailto:shawn.brume@ibm.co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8.png"/><Relationship Id="rId7" Type="http://schemas.microsoft.com/office/2007/relationships/hdphoto" Target="../media/hdphoto5.wdp"/><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19.png"/><Relationship Id="rId10" Type="http://schemas.microsoft.com/office/2007/relationships/hdphoto" Target="../media/hdphoto2.wdp"/><Relationship Id="rId4" Type="http://schemas.microsoft.com/office/2007/relationships/hdphoto" Target="../media/hdphoto4.wdp"/><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3.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a:spLocks noGrp="1"/>
          </p:cNvSpPr>
          <p:nvPr>
            <p:ph type="subTitle" idx="1"/>
          </p:nvPr>
        </p:nvSpPr>
        <p:spPr>
          <a:xfrm>
            <a:off x="826625" y="9072233"/>
            <a:ext cx="22721600" cy="4225442"/>
          </a:xfrm>
          <a:prstGeom prst="rect">
            <a:avLst/>
          </a:prstGeom>
          <a:noFill/>
          <a:ln>
            <a:noFill/>
          </a:ln>
        </p:spPr>
        <p:txBody>
          <a:bodyPr spcFirstLastPara="1" vert="horz" wrap="square" lIns="243800" tIns="243800" rIns="243800" bIns="243800" rtlCol="0" anchor="t" anchorCtr="0">
            <a:noAutofit/>
          </a:bodyPr>
          <a:lstStyle/>
          <a:p>
            <a:pPr>
              <a:lnSpc>
                <a:spcPct val="100000"/>
              </a:lnSpc>
              <a:buSzPts val="2800"/>
            </a:pPr>
            <a:r>
              <a:rPr lang="en" sz="5866" b="1" dirty="0">
                <a:latin typeface="Calibri"/>
                <a:ea typeface="Calibri"/>
                <a:cs typeface="Calibri"/>
                <a:sym typeface="Calibri"/>
              </a:rPr>
              <a:t>Welcome to Lyon, France</a:t>
            </a:r>
            <a:endParaRPr sz="8000" b="1" dirty="0"/>
          </a:p>
          <a:p>
            <a:pPr>
              <a:lnSpc>
                <a:spcPct val="100000"/>
              </a:lnSpc>
              <a:buSzPts val="2800"/>
            </a:pPr>
            <a:r>
              <a:rPr lang="en" sz="5866" b="1" dirty="0">
                <a:latin typeface="Calibri"/>
                <a:ea typeface="Calibri"/>
                <a:cs typeface="Calibri"/>
                <a:sym typeface="Calibri"/>
              </a:rPr>
              <a:t>and the 2026 Common Europe Congress</a:t>
            </a:r>
            <a:endParaRPr sz="8000" b="1" dirty="0"/>
          </a:p>
          <a:p>
            <a:pPr>
              <a:lnSpc>
                <a:spcPct val="100000"/>
              </a:lnSpc>
              <a:buSzPts val="2800"/>
            </a:pPr>
            <a:endParaRPr sz="2934" b="1" dirty="0">
              <a:latin typeface="Calibri"/>
              <a:ea typeface="Calibri"/>
              <a:cs typeface="Calibri"/>
              <a:sym typeface="Calibri"/>
            </a:endParaRPr>
          </a:p>
          <a:p>
            <a:r>
              <a:rPr lang="fr-FR" sz="5866" b="1" dirty="0">
                <a:latin typeface="Calibri"/>
                <a:ea typeface="Calibri"/>
                <a:cs typeface="Calibri"/>
                <a:sym typeface="Calibri"/>
              </a:rPr>
              <a:t>Bienvenue à Lyon, en France,</a:t>
            </a:r>
          </a:p>
          <a:p>
            <a:r>
              <a:rPr lang="fr-FR" sz="5866" b="1" dirty="0">
                <a:latin typeface="Calibri"/>
                <a:ea typeface="Calibri"/>
                <a:cs typeface="Calibri"/>
                <a:sym typeface="Calibri"/>
              </a:rPr>
              <a:t>et au Congrès de Common Europe 2026</a:t>
            </a:r>
            <a:endParaRPr sz="5866" b="1" dirty="0">
              <a:latin typeface="Calibri"/>
              <a:ea typeface="Calibri"/>
              <a:cs typeface="Calibri"/>
              <a:sym typeface="Calibri"/>
            </a:endParaRPr>
          </a:p>
        </p:txBody>
      </p:sp>
      <p:pic>
        <p:nvPicPr>
          <p:cNvPr id="2" name="Picture 1">
            <a:extLst>
              <a:ext uri="{FF2B5EF4-FFF2-40B4-BE49-F238E27FC236}">
                <a16:creationId xmlns:a16="http://schemas.microsoft.com/office/drawing/2014/main" id="{43987340-8119-4948-8C45-D14238523886}"/>
              </a:ext>
            </a:extLst>
          </p:cNvPr>
          <p:cNvPicPr>
            <a:picLocks noChangeAspect="1"/>
          </p:cNvPicPr>
          <p:nvPr/>
        </p:nvPicPr>
        <p:blipFill>
          <a:blip r:embed="rId3"/>
          <a:stretch>
            <a:fillRect/>
          </a:stretch>
        </p:blipFill>
        <p:spPr>
          <a:xfrm>
            <a:off x="-30668" y="-18563"/>
            <a:ext cx="24436190" cy="86505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0F705-B038-4FF7-388D-7E0F54071C29}"/>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5400AADE-0EDA-18F6-5644-2F854AE8EA4F}"/>
              </a:ext>
            </a:extLst>
          </p:cNvPr>
          <p:cNvSpPr>
            <a:spLocks noGrp="1"/>
          </p:cNvSpPr>
          <p:nvPr>
            <p:ph type="title"/>
          </p:nvPr>
        </p:nvSpPr>
        <p:spPr>
          <a:xfrm>
            <a:off x="576072" y="384048"/>
            <a:ext cx="21460832" cy="1289133"/>
          </a:xfrm>
        </p:spPr>
        <p:txBody>
          <a:bodyPr lIns="0" tIns="0" rIns="457200" bIns="0" anchor="t"/>
          <a:lstStyle/>
          <a:p>
            <a:r>
              <a:rPr lang="en-US" altLang="en-US"/>
              <a:t>TS7785 Grid: </a:t>
            </a:r>
            <a:r>
              <a:rPr lang="en-US" altLang="en-US" b="1">
                <a:solidFill>
                  <a:schemeClr val="accent1"/>
                </a:solidFill>
              </a:rPr>
              <a:t>Multiple Unified VTL Instances</a:t>
            </a:r>
          </a:p>
        </p:txBody>
      </p:sp>
      <p:sp>
        <p:nvSpPr>
          <p:cNvPr id="11" name="TextBox 10">
            <a:extLst>
              <a:ext uri="{FF2B5EF4-FFF2-40B4-BE49-F238E27FC236}">
                <a16:creationId xmlns:a16="http://schemas.microsoft.com/office/drawing/2014/main" id="{B220A40B-9425-C091-7D3B-265ECAAC3504}"/>
              </a:ext>
            </a:extLst>
          </p:cNvPr>
          <p:cNvSpPr txBox="1"/>
          <p:nvPr/>
        </p:nvSpPr>
        <p:spPr>
          <a:xfrm>
            <a:off x="3632857" y="13189440"/>
            <a:ext cx="3555782" cy="523220"/>
          </a:xfrm>
          <a:prstGeom prst="rect">
            <a:avLst/>
          </a:prstGeom>
          <a:noFill/>
        </p:spPr>
        <p:txBody>
          <a:bodyPr wrap="none" rtlCol="0">
            <a:spAutoFit/>
          </a:bodyPr>
          <a:lstStyle/>
          <a:p>
            <a:pPr defTabSz="1828754" eaLnBrk="0" fontAlgn="base" hangingPunct="0">
              <a:spcBef>
                <a:spcPct val="50000"/>
              </a:spcBef>
              <a:spcAft>
                <a:spcPct val="0"/>
              </a:spcAft>
              <a:buClr>
                <a:prstClr val="black"/>
              </a:buClr>
              <a:defRPr/>
            </a:pPr>
            <a:r>
              <a:rPr lang="en-US" sz="2800" dirty="0">
                <a:solidFill>
                  <a:prstClr val="white"/>
                </a:solidFill>
                <a:latin typeface="IBM Plex Sans Light" panose="020B0403050203000203" pitchFamily="34" charset="0"/>
                <a:ea typeface="MS PGothic" pitchFamily="34" charset="-128"/>
              </a:rPr>
              <a:t>IBM CONFIDENTIAL</a:t>
            </a:r>
          </a:p>
        </p:txBody>
      </p:sp>
      <p:grpSp>
        <p:nvGrpSpPr>
          <p:cNvPr id="6349" name="Group 6348">
            <a:extLst>
              <a:ext uri="{FF2B5EF4-FFF2-40B4-BE49-F238E27FC236}">
                <a16:creationId xmlns:a16="http://schemas.microsoft.com/office/drawing/2014/main" id="{E1BCFCC4-E198-74CD-B21E-CB98CE7FF3B9}"/>
              </a:ext>
            </a:extLst>
          </p:cNvPr>
          <p:cNvGrpSpPr/>
          <p:nvPr/>
        </p:nvGrpSpPr>
        <p:grpSpPr>
          <a:xfrm>
            <a:off x="13359159" y="1828801"/>
            <a:ext cx="9656957" cy="11622249"/>
            <a:chOff x="11931804" y="1828801"/>
            <a:chExt cx="9656957" cy="11622249"/>
          </a:xfrm>
        </p:grpSpPr>
        <p:sp>
          <p:nvSpPr>
            <p:cNvPr id="6173" name="Rectangle: Rounded Corners 6172">
              <a:extLst>
                <a:ext uri="{FF2B5EF4-FFF2-40B4-BE49-F238E27FC236}">
                  <a16:creationId xmlns:a16="http://schemas.microsoft.com/office/drawing/2014/main" id="{6E95F656-ECFB-D883-2F8A-C9A2224A2C6E}"/>
                </a:ext>
              </a:extLst>
            </p:cNvPr>
            <p:cNvSpPr/>
            <p:nvPr/>
          </p:nvSpPr>
          <p:spPr bwMode="auto">
            <a:xfrm>
              <a:off x="11931804" y="1828801"/>
              <a:ext cx="9656957" cy="10549053"/>
            </a:xfrm>
            <a:prstGeom prst="roundRect">
              <a:avLst/>
            </a:prstGeom>
            <a:solidFill>
              <a:schemeClr val="accent3"/>
            </a:solidFill>
            <a:ln w="19050">
              <a:solidFill>
                <a:schemeClr val="accent3"/>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IBM Plex Sans Light"/>
                <a:buNone/>
                <a:tabLst/>
              </a:pPr>
              <a:r>
                <a:rPr kumimoji="0" lang="en-US" sz="2800" b="0" i="0" u="none" strike="noStrike" cap="none" normalizeH="0" baseline="0" dirty="0">
                  <a:ln>
                    <a:noFill/>
                  </a:ln>
                  <a:solidFill>
                    <a:schemeClr val="bg1"/>
                  </a:solidFill>
                  <a:effectLst/>
                  <a:latin typeface="+mn-lt"/>
                </a:rPr>
                <a:t>GRID A</a:t>
              </a:r>
            </a:p>
          </p:txBody>
        </p:sp>
        <p:sp>
          <p:nvSpPr>
            <p:cNvPr id="6183" name="Rectangle: Rounded Corners 6182">
              <a:extLst>
                <a:ext uri="{FF2B5EF4-FFF2-40B4-BE49-F238E27FC236}">
                  <a16:creationId xmlns:a16="http://schemas.microsoft.com/office/drawing/2014/main" id="{69EF2722-E53C-FA0D-1AA4-E99825856DA4}"/>
                </a:ext>
              </a:extLst>
            </p:cNvPr>
            <p:cNvSpPr/>
            <p:nvPr/>
          </p:nvSpPr>
          <p:spPr bwMode="auto">
            <a:xfrm>
              <a:off x="11931804" y="12726576"/>
              <a:ext cx="9656957" cy="724474"/>
            </a:xfrm>
            <a:prstGeom prst="roundRect">
              <a:avLst/>
            </a:prstGeom>
            <a:solidFill>
              <a:schemeClr val="accent1">
                <a:lumMod val="20000"/>
                <a:lumOff val="80000"/>
              </a:schemeClr>
            </a:solidFill>
            <a:ln w="19050">
              <a:solidFill>
                <a:schemeClr val="accent1"/>
              </a:solidFill>
              <a:prstDash val="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algn="ctr" defTabSz="914400" fontAlgn="base">
                <a:spcBef>
                  <a:spcPct val="0"/>
                </a:spcBef>
                <a:spcAft>
                  <a:spcPct val="0"/>
                </a:spcAft>
              </a:pPr>
              <a:r>
                <a:rPr kumimoji="0" lang="en-US" b="1" i="0" u="none" strike="noStrike" cap="none" normalizeH="0" baseline="0" dirty="0">
                  <a:ln>
                    <a:noFill/>
                  </a:ln>
                  <a:solidFill>
                    <a:schemeClr val="tx1"/>
                  </a:solidFill>
                  <a:effectLst/>
                  <a:latin typeface="+mn-lt"/>
                </a:rPr>
                <a:t>Shelf-less cloud archive</a:t>
              </a:r>
            </a:p>
          </p:txBody>
        </p:sp>
        <p:sp>
          <p:nvSpPr>
            <p:cNvPr id="6186" name="TextBox 6185">
              <a:extLst>
                <a:ext uri="{FF2B5EF4-FFF2-40B4-BE49-F238E27FC236}">
                  <a16:creationId xmlns:a16="http://schemas.microsoft.com/office/drawing/2014/main" id="{5AC4965B-3A06-C735-BDB4-4E7915B33336}"/>
                </a:ext>
              </a:extLst>
            </p:cNvPr>
            <p:cNvSpPr txBox="1"/>
            <p:nvPr/>
          </p:nvSpPr>
          <p:spPr>
            <a:xfrm>
              <a:off x="14283056" y="2725409"/>
              <a:ext cx="1101734" cy="460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ctr" defTabSz="2438400">
                <a:spcBef>
                  <a:spcPts val="2900"/>
                </a:spcBef>
                <a:buSzPct val="100000"/>
              </a:pPr>
              <a:r>
                <a:rPr lang="en-US" sz="2400" kern="0" dirty="0">
                  <a:solidFill>
                    <a:schemeClr val="bg1"/>
                  </a:solidFill>
                  <a:ea typeface="+mj-ea"/>
                  <a:cs typeface="+mj-cs"/>
                  <a:sym typeface="IBM Plex Sans Light"/>
                </a:rPr>
                <a:t>System - 1</a:t>
              </a:r>
            </a:p>
          </p:txBody>
        </p:sp>
        <p:sp>
          <p:nvSpPr>
            <p:cNvPr id="6187" name="TextBox 6186">
              <a:extLst>
                <a:ext uri="{FF2B5EF4-FFF2-40B4-BE49-F238E27FC236}">
                  <a16:creationId xmlns:a16="http://schemas.microsoft.com/office/drawing/2014/main" id="{36A5B704-7406-FBD3-9216-C11450B8620C}"/>
                </a:ext>
              </a:extLst>
            </p:cNvPr>
            <p:cNvSpPr txBox="1"/>
            <p:nvPr/>
          </p:nvSpPr>
          <p:spPr>
            <a:xfrm>
              <a:off x="18329981" y="2721388"/>
              <a:ext cx="1101734" cy="460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ctr" defTabSz="2438400">
                <a:spcBef>
                  <a:spcPts val="2900"/>
                </a:spcBef>
                <a:buSzPct val="100000"/>
              </a:pPr>
              <a:r>
                <a:rPr lang="en-US" sz="2400" kern="0" dirty="0">
                  <a:solidFill>
                    <a:schemeClr val="bg1"/>
                  </a:solidFill>
                  <a:ea typeface="+mj-ea"/>
                  <a:cs typeface="+mj-cs"/>
                  <a:sym typeface="IBM Plex Sans Light"/>
                </a:rPr>
                <a:t>System - 2</a:t>
              </a:r>
            </a:p>
          </p:txBody>
        </p:sp>
        <p:cxnSp>
          <p:nvCxnSpPr>
            <p:cNvPr id="6188" name="Straight Arrow Connector 6187">
              <a:extLst>
                <a:ext uri="{FF2B5EF4-FFF2-40B4-BE49-F238E27FC236}">
                  <a16:creationId xmlns:a16="http://schemas.microsoft.com/office/drawing/2014/main" id="{766EEE0F-631B-7220-6DB1-3C078490AE65}"/>
                </a:ext>
              </a:extLst>
            </p:cNvPr>
            <p:cNvCxnSpPr>
              <a:cxnSpLocks/>
            </p:cNvCxnSpPr>
            <p:nvPr/>
          </p:nvCxnSpPr>
          <p:spPr bwMode="auto">
            <a:xfrm>
              <a:off x="14597417" y="11858132"/>
              <a:ext cx="473012" cy="868444"/>
            </a:xfrm>
            <a:prstGeom prst="straightConnector1">
              <a:avLst/>
            </a:prstGeom>
            <a:ln w="44450">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189" name="Straight Arrow Connector 6188">
              <a:extLst>
                <a:ext uri="{FF2B5EF4-FFF2-40B4-BE49-F238E27FC236}">
                  <a16:creationId xmlns:a16="http://schemas.microsoft.com/office/drawing/2014/main" id="{CA07F104-AA5A-0103-887C-A67D6DB59A96}"/>
                </a:ext>
              </a:extLst>
            </p:cNvPr>
            <p:cNvCxnSpPr>
              <a:cxnSpLocks/>
              <a:stCxn id="6181" idx="2"/>
            </p:cNvCxnSpPr>
            <p:nvPr/>
          </p:nvCxnSpPr>
          <p:spPr bwMode="auto">
            <a:xfrm flipH="1">
              <a:off x="18712592" y="11858131"/>
              <a:ext cx="249764" cy="916033"/>
            </a:xfrm>
            <a:prstGeom prst="straightConnector1">
              <a:avLst/>
            </a:prstGeom>
            <a:ln w="44450">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6332" name="Picture 6331">
              <a:extLst>
                <a:ext uri="{FF2B5EF4-FFF2-40B4-BE49-F238E27FC236}">
                  <a16:creationId xmlns:a16="http://schemas.microsoft.com/office/drawing/2014/main" id="{BB4BEA52-6DC3-1E13-0310-A7D88A3AF56A}"/>
                </a:ext>
              </a:extLst>
            </p:cNvPr>
            <p:cNvPicPr>
              <a:picLocks noChangeAspect="1"/>
            </p:cNvPicPr>
            <p:nvPr/>
          </p:nvPicPr>
          <p:blipFill>
            <a:blip r:embed="rId3"/>
            <a:stretch>
              <a:fillRect/>
            </a:stretch>
          </p:blipFill>
          <p:spPr>
            <a:xfrm>
              <a:off x="13846222" y="3446877"/>
              <a:ext cx="5920023" cy="2586148"/>
            </a:xfrm>
            <a:prstGeom prst="rect">
              <a:avLst/>
            </a:prstGeom>
          </p:spPr>
        </p:pic>
        <p:sp>
          <p:nvSpPr>
            <p:cNvPr id="6190" name="Arc 6189">
              <a:extLst>
                <a:ext uri="{FF2B5EF4-FFF2-40B4-BE49-F238E27FC236}">
                  <a16:creationId xmlns:a16="http://schemas.microsoft.com/office/drawing/2014/main" id="{552DD02C-F337-F29B-71A0-AD24B9B95CA7}"/>
                </a:ext>
              </a:extLst>
            </p:cNvPr>
            <p:cNvSpPr/>
            <p:nvPr/>
          </p:nvSpPr>
          <p:spPr bwMode="auto">
            <a:xfrm rot="10800000">
              <a:off x="15919672" y="11054489"/>
              <a:ext cx="1610808" cy="802887"/>
            </a:xfrm>
            <a:prstGeom prst="arc">
              <a:avLst>
                <a:gd name="adj1" fmla="val 11255677"/>
                <a:gd name="adj2" fmla="val 21220773"/>
              </a:avLst>
            </a:prstGeom>
            <a:ln w="47625">
              <a:solidFill>
                <a:schemeClr val="accent1"/>
              </a:solidFill>
              <a:headEnd type="stealth" w="lg" len="lg"/>
              <a:tailEnd type="stealth" w="lg" len="lg"/>
            </a:ln>
            <a:effectLst/>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6338" name="Picture 6337">
              <a:extLst>
                <a:ext uri="{FF2B5EF4-FFF2-40B4-BE49-F238E27FC236}">
                  <a16:creationId xmlns:a16="http://schemas.microsoft.com/office/drawing/2014/main" id="{462C8AE9-B706-32A6-83C7-69D61437E67A}"/>
                </a:ext>
              </a:extLst>
            </p:cNvPr>
            <p:cNvPicPr>
              <a:picLocks noChangeAspect="1"/>
            </p:cNvPicPr>
            <p:nvPr/>
          </p:nvPicPr>
          <p:blipFill>
            <a:blip r:embed="rId3"/>
            <a:stretch>
              <a:fillRect/>
            </a:stretch>
          </p:blipFill>
          <p:spPr>
            <a:xfrm>
              <a:off x="13828518" y="6161832"/>
              <a:ext cx="5937727" cy="2593882"/>
            </a:xfrm>
            <a:prstGeom prst="rect">
              <a:avLst/>
            </a:prstGeom>
          </p:spPr>
        </p:pic>
        <p:sp>
          <p:nvSpPr>
            <p:cNvPr id="6191" name="TextBox 6190">
              <a:extLst>
                <a:ext uri="{FF2B5EF4-FFF2-40B4-BE49-F238E27FC236}">
                  <a16:creationId xmlns:a16="http://schemas.microsoft.com/office/drawing/2014/main" id="{7E0A3168-88C5-273E-1DB8-320AD3F900C0}"/>
                </a:ext>
              </a:extLst>
            </p:cNvPr>
            <p:cNvSpPr txBox="1"/>
            <p:nvPr/>
          </p:nvSpPr>
          <p:spPr>
            <a:xfrm>
              <a:off x="16174209" y="11932077"/>
              <a:ext cx="1101734" cy="460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ctr" defTabSz="2438400">
                <a:spcBef>
                  <a:spcPts val="2900"/>
                </a:spcBef>
                <a:buSzPct val="100000"/>
              </a:pPr>
              <a:r>
                <a:rPr lang="en-US" sz="2400" kern="0" dirty="0">
                  <a:solidFill>
                    <a:schemeClr val="accent1"/>
                  </a:solidFill>
                  <a:ea typeface="+mj-ea"/>
                  <a:cs typeface="+mj-cs"/>
                  <a:sym typeface="IBM Plex Sans Light"/>
                </a:rPr>
                <a:t>Replication</a:t>
              </a:r>
            </a:p>
          </p:txBody>
        </p:sp>
        <p:pic>
          <p:nvPicPr>
            <p:cNvPr id="6344" name="Picture 6343">
              <a:extLst>
                <a:ext uri="{FF2B5EF4-FFF2-40B4-BE49-F238E27FC236}">
                  <a16:creationId xmlns:a16="http://schemas.microsoft.com/office/drawing/2014/main" id="{9641813C-B16E-BB7D-21F9-6D973BBE4C54}"/>
                </a:ext>
              </a:extLst>
            </p:cNvPr>
            <p:cNvPicPr>
              <a:picLocks noChangeAspect="1"/>
            </p:cNvPicPr>
            <p:nvPr/>
          </p:nvPicPr>
          <p:blipFill>
            <a:blip r:embed="rId3"/>
            <a:stretch>
              <a:fillRect/>
            </a:stretch>
          </p:blipFill>
          <p:spPr>
            <a:xfrm>
              <a:off x="13828518" y="8900769"/>
              <a:ext cx="5937727" cy="2593882"/>
            </a:xfrm>
            <a:prstGeom prst="rect">
              <a:avLst/>
            </a:prstGeom>
          </p:spPr>
        </p:pic>
        <p:sp>
          <p:nvSpPr>
            <p:cNvPr id="6182" name="Rectangle: Rounded Corners 6181">
              <a:extLst>
                <a:ext uri="{FF2B5EF4-FFF2-40B4-BE49-F238E27FC236}">
                  <a16:creationId xmlns:a16="http://schemas.microsoft.com/office/drawing/2014/main" id="{03590AD3-D1E9-8A54-93F9-84EA3346FD04}"/>
                </a:ext>
              </a:extLst>
            </p:cNvPr>
            <p:cNvSpPr/>
            <p:nvPr/>
          </p:nvSpPr>
          <p:spPr bwMode="auto">
            <a:xfrm>
              <a:off x="12587442" y="3162925"/>
              <a:ext cx="4046925" cy="8695207"/>
            </a:xfrm>
            <a:prstGeom prst="roundRect">
              <a:avLst/>
            </a:prstGeom>
            <a:no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400" fontAlgn="base">
                <a:spcBef>
                  <a:spcPct val="0"/>
                </a:spcBef>
                <a:spcAft>
                  <a:spcPct val="0"/>
                </a:spcAft>
              </a:pPr>
              <a:endParaRPr kumimoji="0" lang="en-US" sz="1800" b="0" i="0" u="none" strike="noStrike" cap="none" normalizeH="0" baseline="0" dirty="0">
                <a:ln>
                  <a:noFill/>
                </a:ln>
                <a:solidFill>
                  <a:schemeClr val="tx1"/>
                </a:solidFill>
                <a:effectLst/>
                <a:latin typeface="+mn-lt"/>
              </a:endParaRPr>
            </a:p>
          </p:txBody>
        </p:sp>
        <p:sp>
          <p:nvSpPr>
            <p:cNvPr id="6181" name="Rectangle: Rounded Corners 6180">
              <a:extLst>
                <a:ext uri="{FF2B5EF4-FFF2-40B4-BE49-F238E27FC236}">
                  <a16:creationId xmlns:a16="http://schemas.microsoft.com/office/drawing/2014/main" id="{0D7CFB6B-3B52-7605-EC1C-1FB8C66D6D1E}"/>
                </a:ext>
              </a:extLst>
            </p:cNvPr>
            <p:cNvSpPr/>
            <p:nvPr/>
          </p:nvSpPr>
          <p:spPr bwMode="auto">
            <a:xfrm>
              <a:off x="16938893" y="3162924"/>
              <a:ext cx="4046925" cy="8695207"/>
            </a:xfrm>
            <a:prstGeom prst="roundRect">
              <a:avLst/>
            </a:prstGeom>
            <a:no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400" fontAlgn="base">
                <a:spcBef>
                  <a:spcPct val="0"/>
                </a:spcBef>
                <a:spcAft>
                  <a:spcPct val="0"/>
                </a:spcAft>
              </a:pPr>
              <a:endParaRPr kumimoji="0" lang="en-US" sz="1800" b="0" i="0" u="none" strike="noStrike" cap="none" normalizeH="0" baseline="0" dirty="0">
                <a:ln>
                  <a:noFill/>
                </a:ln>
                <a:solidFill>
                  <a:schemeClr val="tx1"/>
                </a:solidFill>
                <a:effectLst/>
                <a:latin typeface="+mn-lt"/>
              </a:endParaRPr>
            </a:p>
          </p:txBody>
        </p:sp>
        <p:sp>
          <p:nvSpPr>
            <p:cNvPr id="6345" name="TextBox 6344">
              <a:extLst>
                <a:ext uri="{FF2B5EF4-FFF2-40B4-BE49-F238E27FC236}">
                  <a16:creationId xmlns:a16="http://schemas.microsoft.com/office/drawing/2014/main" id="{1EDE3737-A6BA-82B9-0B44-D9FC721F4E2B}"/>
                </a:ext>
              </a:extLst>
            </p:cNvPr>
            <p:cNvSpPr txBox="1"/>
            <p:nvPr/>
          </p:nvSpPr>
          <p:spPr>
            <a:xfrm>
              <a:off x="16209415" y="3707762"/>
              <a:ext cx="1101734" cy="460310"/>
            </a:xfrm>
            <a:prstGeom prst="rect">
              <a:avLst/>
            </a:prstGeom>
            <a:solidFill>
              <a:schemeClr val="accent1">
                <a:lumMod val="40000"/>
                <a:lumOff val="6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ctr" defTabSz="2438400">
                <a:spcBef>
                  <a:spcPts val="2900"/>
                </a:spcBef>
                <a:buSzPct val="100000"/>
              </a:pPr>
              <a:r>
                <a:rPr lang="en-US" sz="2400" kern="0" dirty="0">
                  <a:ea typeface="+mj-ea"/>
                  <a:cs typeface="+mj-cs"/>
                  <a:sym typeface="IBM Plex Sans Light"/>
                </a:rPr>
                <a:t>VTL-1</a:t>
              </a:r>
            </a:p>
          </p:txBody>
        </p:sp>
        <p:sp>
          <p:nvSpPr>
            <p:cNvPr id="6346" name="TextBox 6345">
              <a:extLst>
                <a:ext uri="{FF2B5EF4-FFF2-40B4-BE49-F238E27FC236}">
                  <a16:creationId xmlns:a16="http://schemas.microsoft.com/office/drawing/2014/main" id="{599E0C8B-BE4F-AE09-71EC-18861493A635}"/>
                </a:ext>
              </a:extLst>
            </p:cNvPr>
            <p:cNvSpPr txBox="1"/>
            <p:nvPr/>
          </p:nvSpPr>
          <p:spPr>
            <a:xfrm>
              <a:off x="16255366" y="6424013"/>
              <a:ext cx="1101734" cy="460310"/>
            </a:xfrm>
            <a:prstGeom prst="rect">
              <a:avLst/>
            </a:prstGeom>
            <a:solidFill>
              <a:schemeClr val="accent1">
                <a:lumMod val="40000"/>
                <a:lumOff val="6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ctr" defTabSz="2438400">
                <a:spcBef>
                  <a:spcPts val="2900"/>
                </a:spcBef>
                <a:buSzPct val="100000"/>
              </a:pPr>
              <a:r>
                <a:rPr lang="en-US" sz="2400" kern="0" dirty="0">
                  <a:ea typeface="+mj-ea"/>
                  <a:cs typeface="+mj-cs"/>
                  <a:sym typeface="IBM Plex Sans Light"/>
                </a:rPr>
                <a:t>VTL-2</a:t>
              </a:r>
            </a:p>
          </p:txBody>
        </p:sp>
        <p:sp>
          <p:nvSpPr>
            <p:cNvPr id="6347" name="TextBox 6346">
              <a:extLst>
                <a:ext uri="{FF2B5EF4-FFF2-40B4-BE49-F238E27FC236}">
                  <a16:creationId xmlns:a16="http://schemas.microsoft.com/office/drawing/2014/main" id="{08FB029B-727B-6704-2813-20FE1EEC901A}"/>
                </a:ext>
              </a:extLst>
            </p:cNvPr>
            <p:cNvSpPr txBox="1"/>
            <p:nvPr/>
          </p:nvSpPr>
          <p:spPr>
            <a:xfrm>
              <a:off x="16209415" y="9104436"/>
              <a:ext cx="1101734" cy="460310"/>
            </a:xfrm>
            <a:prstGeom prst="rect">
              <a:avLst/>
            </a:prstGeom>
            <a:solidFill>
              <a:schemeClr val="accent1">
                <a:lumMod val="40000"/>
                <a:lumOff val="6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ctr" defTabSz="2438400">
                <a:spcBef>
                  <a:spcPts val="2900"/>
                </a:spcBef>
                <a:buSzPct val="100000"/>
              </a:pPr>
              <a:r>
                <a:rPr lang="en-US" sz="2400" kern="0" dirty="0">
                  <a:ea typeface="+mj-ea"/>
                  <a:cs typeface="+mj-cs"/>
                  <a:sym typeface="IBM Plex Sans Light"/>
                </a:rPr>
                <a:t>VTL-N+3</a:t>
              </a:r>
            </a:p>
          </p:txBody>
        </p:sp>
      </p:grpSp>
      <p:sp>
        <p:nvSpPr>
          <p:cNvPr id="6348" name="Rectangle 3">
            <a:extLst>
              <a:ext uri="{FF2B5EF4-FFF2-40B4-BE49-F238E27FC236}">
                <a16:creationId xmlns:a16="http://schemas.microsoft.com/office/drawing/2014/main" id="{9C98EF8C-BC8A-09BA-CB80-58A3DD121CF1}"/>
              </a:ext>
            </a:extLst>
          </p:cNvPr>
          <p:cNvSpPr>
            <a:spLocks noChangeArrowheads="1"/>
          </p:cNvSpPr>
          <p:nvPr/>
        </p:nvSpPr>
        <p:spPr bwMode="auto">
          <a:xfrm>
            <a:off x="910895" y="2391078"/>
            <a:ext cx="10907591" cy="506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974" tIns="81990" rIns="163974" bIns="81990"/>
          <a:lstStyle>
            <a:lvl1pPr algn="l" defTabSz="1019175">
              <a:spcBef>
                <a:spcPct val="25000"/>
              </a:spcBef>
              <a:buClr>
                <a:srgbClr val="0000FF"/>
              </a:buClr>
              <a:buFont typeface="Wingdings" panose="05000000000000000000" pitchFamily="2" charset="2"/>
              <a:buChar char="§"/>
              <a:defRPr sz="2200" b="1">
                <a:solidFill>
                  <a:schemeClr val="tx1"/>
                </a:solidFill>
                <a:latin typeface="Times New Roman" panose="02020603050405020304" pitchFamily="18" charset="0"/>
              </a:defRPr>
            </a:lvl1pPr>
            <a:lvl2pPr marL="639763" indent="-130175" algn="l" defTabSz="1019175">
              <a:spcBef>
                <a:spcPct val="20000"/>
              </a:spcBef>
              <a:buClr>
                <a:srgbClr val="0000FF"/>
              </a:buClr>
              <a:buSzPct val="70000"/>
              <a:buFont typeface="Univers 45 Light" charset="0"/>
              <a:buChar char="►"/>
              <a:defRPr>
                <a:solidFill>
                  <a:schemeClr val="tx1"/>
                </a:solidFill>
                <a:latin typeface="Times New Roman" panose="02020603050405020304" pitchFamily="18" charset="0"/>
              </a:defRPr>
            </a:lvl2pPr>
            <a:lvl3pPr marL="1143000" indent="-228600" algn="l" defTabSz="1019175">
              <a:spcBef>
                <a:spcPct val="20000"/>
              </a:spcBef>
              <a:buClr>
                <a:srgbClr val="0000FF"/>
              </a:buClr>
              <a:buSzPct val="65000"/>
              <a:buFont typeface="Times New Roman" panose="02020603050405020304" pitchFamily="18" charset="0"/>
              <a:buChar char="▬"/>
              <a:defRPr sz="1600">
                <a:solidFill>
                  <a:schemeClr val="tx1"/>
                </a:solidFill>
                <a:latin typeface="Times New Roman" panose="02020603050405020304" pitchFamily="18" charset="0"/>
              </a:defRPr>
            </a:lvl3pPr>
            <a:lvl4pPr marL="1600200" indent="-228600" algn="l" defTabSz="1019175">
              <a:spcBef>
                <a:spcPct val="20000"/>
              </a:spcBef>
              <a:buClr>
                <a:srgbClr val="0000FF"/>
              </a:buClr>
              <a:buSzPct val="70000"/>
              <a:buFont typeface="Wingdings" panose="05000000000000000000" pitchFamily="2" charset="2"/>
              <a:buChar char="§"/>
              <a:defRPr sz="1600">
                <a:solidFill>
                  <a:schemeClr val="tx1"/>
                </a:solidFill>
                <a:latin typeface="Times New Roman" panose="02020603050405020304" pitchFamily="18" charset="0"/>
              </a:defRPr>
            </a:lvl4pPr>
            <a:lvl5pPr marL="2057400" indent="-228600" algn="l" defTabSz="1019175">
              <a:spcBef>
                <a:spcPct val="20000"/>
              </a:spcBef>
              <a:buChar char="»"/>
              <a:defRPr sz="1400">
                <a:solidFill>
                  <a:schemeClr val="tx1"/>
                </a:solidFill>
                <a:latin typeface="Times New Roman" panose="02020603050405020304" pitchFamily="18" charset="0"/>
              </a:defRPr>
            </a:lvl5pPr>
            <a:lvl6pPr marL="2514600" indent="-228600" defTabSz="1019175" fontAlgn="base">
              <a:spcBef>
                <a:spcPct val="20000"/>
              </a:spcBef>
              <a:spcAft>
                <a:spcPct val="0"/>
              </a:spcAft>
              <a:buChar char="»"/>
              <a:defRPr sz="1400">
                <a:solidFill>
                  <a:schemeClr val="tx1"/>
                </a:solidFill>
                <a:latin typeface="Times New Roman" panose="02020603050405020304" pitchFamily="18" charset="0"/>
              </a:defRPr>
            </a:lvl6pPr>
            <a:lvl7pPr marL="2971800" indent="-228600" defTabSz="1019175" fontAlgn="base">
              <a:spcBef>
                <a:spcPct val="20000"/>
              </a:spcBef>
              <a:spcAft>
                <a:spcPct val="0"/>
              </a:spcAft>
              <a:buChar char="»"/>
              <a:defRPr sz="1400">
                <a:solidFill>
                  <a:schemeClr val="tx1"/>
                </a:solidFill>
                <a:latin typeface="Times New Roman" panose="02020603050405020304" pitchFamily="18" charset="0"/>
              </a:defRPr>
            </a:lvl7pPr>
            <a:lvl8pPr marL="3429000" indent="-228600" defTabSz="1019175" fontAlgn="base">
              <a:spcBef>
                <a:spcPct val="20000"/>
              </a:spcBef>
              <a:spcAft>
                <a:spcPct val="0"/>
              </a:spcAft>
              <a:buChar char="»"/>
              <a:defRPr sz="1400">
                <a:solidFill>
                  <a:schemeClr val="tx1"/>
                </a:solidFill>
                <a:latin typeface="Times New Roman" panose="02020603050405020304" pitchFamily="18" charset="0"/>
              </a:defRPr>
            </a:lvl8pPr>
            <a:lvl9pPr marL="3886200" indent="-228600" defTabSz="1019175" fontAlgn="base">
              <a:spcBef>
                <a:spcPct val="20000"/>
              </a:spcBef>
              <a:spcAft>
                <a:spcPct val="0"/>
              </a:spcAft>
              <a:buChar char="»"/>
              <a:defRPr sz="1400">
                <a:solidFill>
                  <a:schemeClr val="tx1"/>
                </a:solidFill>
                <a:latin typeface="Times New Roman" panose="02020603050405020304" pitchFamily="18" charset="0"/>
              </a:defRPr>
            </a:lvl9pPr>
          </a:lstStyle>
          <a:p>
            <a:pPr marL="457200" lvl="1" indent="-457200" defTabSz="1311244" fontAlgn="base">
              <a:spcBef>
                <a:spcPts val="0"/>
              </a:spcBef>
              <a:spcAft>
                <a:spcPts val="3000"/>
              </a:spcAft>
              <a:buClr>
                <a:srgbClr val="1D1E52"/>
              </a:buClr>
              <a:buSzTx/>
              <a:buFont typeface="Arial" panose="020B0604020202020204" pitchFamily="34" charset="0"/>
              <a:buChar char="•"/>
              <a:defRPr/>
            </a:pPr>
            <a:r>
              <a:rPr lang="en-US" altLang="en-US" sz="3200" dirty="0">
                <a:solidFill>
                  <a:prstClr val="black"/>
                </a:solidFill>
                <a:latin typeface="IBM Plex Sans Light" panose="020B0403050203000203" pitchFamily="34" charset="0"/>
                <a:ea typeface="MS PGothic" pitchFamily="34" charset="-128"/>
              </a:rPr>
              <a:t>All connected hosts can see all Virtual Tape Library(VTL) instances*</a:t>
            </a:r>
          </a:p>
          <a:p>
            <a:pPr marL="457200" lvl="1" indent="-457200" defTabSz="1311244" fontAlgn="base">
              <a:spcBef>
                <a:spcPts val="0"/>
              </a:spcBef>
              <a:spcAft>
                <a:spcPts val="3000"/>
              </a:spcAft>
              <a:buClr>
                <a:srgbClr val="1D1E52"/>
              </a:buClr>
              <a:buSzTx/>
              <a:buFont typeface="Arial" panose="020B0604020202020204" pitchFamily="34" charset="0"/>
              <a:buChar char="•"/>
              <a:defRPr/>
            </a:pPr>
            <a:r>
              <a:rPr lang="en-US" altLang="en-US" sz="3200" dirty="0">
                <a:solidFill>
                  <a:prstClr val="black"/>
                </a:solidFill>
                <a:latin typeface="IBM Plex Sans Light" panose="020B0403050203000203" pitchFamily="34" charset="0"/>
                <a:ea typeface="MS PGothic" pitchFamily="34" charset="-128"/>
              </a:rPr>
              <a:t>Up to 4 VTL instances* can be configured in the systems</a:t>
            </a:r>
          </a:p>
          <a:p>
            <a:pPr marL="457200" lvl="1" indent="-457200" defTabSz="1311244" fontAlgn="base">
              <a:spcBef>
                <a:spcPts val="0"/>
              </a:spcBef>
              <a:spcAft>
                <a:spcPts val="2400"/>
              </a:spcAft>
              <a:buClr>
                <a:srgbClr val="1D1E52"/>
              </a:buClr>
              <a:buSzTx/>
              <a:buFont typeface="Arial" panose="020B0604020202020204" pitchFamily="34" charset="0"/>
              <a:buChar char="•"/>
              <a:defRPr/>
            </a:pPr>
            <a:r>
              <a:rPr lang="en-US" altLang="en-US" sz="3200" dirty="0">
                <a:solidFill>
                  <a:prstClr val="black"/>
                </a:solidFill>
                <a:latin typeface="IBM Plex Sans Light" panose="020B0403050203000203" pitchFamily="34" charset="0"/>
                <a:ea typeface="MS PGothic" pitchFamily="34" charset="-128"/>
              </a:rPr>
              <a:t>Each VTL is unique and distinct in all operations</a:t>
            </a:r>
          </a:p>
        </p:txBody>
      </p:sp>
      <p:sp>
        <p:nvSpPr>
          <p:cNvPr id="6350" name="TextBox 6349">
            <a:extLst>
              <a:ext uri="{FF2B5EF4-FFF2-40B4-BE49-F238E27FC236}">
                <a16:creationId xmlns:a16="http://schemas.microsoft.com/office/drawing/2014/main" id="{3028E351-11D1-ECD7-D95B-0B34F6F544BE}"/>
              </a:ext>
            </a:extLst>
          </p:cNvPr>
          <p:cNvSpPr txBox="1"/>
          <p:nvPr/>
        </p:nvSpPr>
        <p:spPr>
          <a:xfrm>
            <a:off x="576071" y="12874752"/>
            <a:ext cx="11679307"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algn="l" defTabSz="2438400">
              <a:spcBef>
                <a:spcPts val="2900"/>
              </a:spcBef>
              <a:buSzPct val="100000"/>
            </a:pPr>
            <a:r>
              <a:rPr lang="en-US" sz="2000" kern="0" dirty="0">
                <a:solidFill>
                  <a:srgbClr val="000000"/>
                </a:solidFill>
                <a:ea typeface="+mj-ea"/>
                <a:cs typeface="+mj-cs"/>
                <a:sym typeface="IBM Plex Sans Light"/>
              </a:rPr>
              <a:t>* Underlying design supports up to 8-way grid, greater than 4 distinct VTL images, and multi-tenancy VTL isolation, available post GA.</a:t>
            </a:r>
          </a:p>
        </p:txBody>
      </p:sp>
      <p:sp>
        <p:nvSpPr>
          <p:cNvPr id="6353" name="TextBox 6352">
            <a:extLst>
              <a:ext uri="{FF2B5EF4-FFF2-40B4-BE49-F238E27FC236}">
                <a16:creationId xmlns:a16="http://schemas.microsoft.com/office/drawing/2014/main" id="{FA476E29-80FC-5BB8-4676-C672B345F6FC}"/>
              </a:ext>
            </a:extLst>
          </p:cNvPr>
          <p:cNvSpPr txBox="1"/>
          <p:nvPr/>
        </p:nvSpPr>
        <p:spPr>
          <a:xfrm>
            <a:off x="1516742" y="5693337"/>
            <a:ext cx="11239474" cy="6124754"/>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spAutoFit/>
          </a:bodyPr>
          <a:lstStyle/>
          <a:p>
            <a:pPr marL="342900" lvl="1" indent="-342900" defTabSz="1311244" fontAlgn="base">
              <a:spcBef>
                <a:spcPts val="0"/>
              </a:spcBef>
              <a:spcAft>
                <a:spcPts val="600"/>
              </a:spcAft>
              <a:buClr>
                <a:srgbClr val="1D1E52"/>
              </a:buClr>
              <a:buSzTx/>
              <a:buFont typeface="Arial" panose="020B0604020202020204" pitchFamily="34" charset="0"/>
              <a:buChar char="•"/>
              <a:defRPr/>
            </a:pPr>
            <a:r>
              <a:rPr lang="en-US" altLang="en-US" sz="2400" dirty="0">
                <a:solidFill>
                  <a:prstClr val="black"/>
                </a:solidFill>
                <a:latin typeface="IBM Plex Sans Light" panose="020B0403050203000203" pitchFamily="34" charset="0"/>
                <a:ea typeface="MS PGothic" pitchFamily="34" charset="-128"/>
              </a:rPr>
              <a:t>Each connected host sees all VTL instance composite library images</a:t>
            </a:r>
          </a:p>
          <a:p>
            <a:pPr marL="788987" lvl="2" indent="-285750" defTabSz="1311244" fontAlgn="base">
              <a:spcBef>
                <a:spcPts val="0"/>
              </a:spcBef>
              <a:spcAft>
                <a:spcPts val="600"/>
              </a:spcAft>
              <a:buClr>
                <a:srgbClr val="1D1E52"/>
              </a:buClr>
              <a:buSzTx/>
              <a:buFont typeface="Arial" panose="020B0604020202020204" pitchFamily="34" charset="0"/>
              <a:buChar char="•"/>
              <a:defRPr/>
            </a:pPr>
            <a:r>
              <a:rPr lang="en-US" altLang="en-US" sz="2400" dirty="0">
                <a:solidFill>
                  <a:prstClr val="black"/>
                </a:solidFill>
                <a:latin typeface="IBM Plex Sans Light" panose="020B0403050203000203" pitchFamily="34" charset="0"/>
                <a:ea typeface="MS PGothic" pitchFamily="34" charset="-128"/>
              </a:rPr>
              <a:t>A host has a library controller for each directly attached system and VTL instance</a:t>
            </a:r>
          </a:p>
          <a:p>
            <a:pPr marL="788987" lvl="2" indent="-285750" defTabSz="1311244" fontAlgn="base">
              <a:spcBef>
                <a:spcPts val="0"/>
              </a:spcBef>
              <a:spcAft>
                <a:spcPts val="600"/>
              </a:spcAft>
              <a:buClr>
                <a:srgbClr val="1D1E52"/>
              </a:buClr>
              <a:buSzTx/>
              <a:buFont typeface="Arial" panose="020B0604020202020204" pitchFamily="34" charset="0"/>
              <a:buChar char="•"/>
              <a:defRPr/>
            </a:pPr>
            <a:r>
              <a:rPr lang="en-US" altLang="en-US" sz="2400" dirty="0">
                <a:solidFill>
                  <a:prstClr val="black"/>
                </a:solidFill>
                <a:latin typeface="IBM Plex Sans Light" panose="020B0403050203000203" pitchFamily="34" charset="0"/>
                <a:ea typeface="MS PGothic" pitchFamily="34" charset="-128"/>
              </a:rPr>
              <a:t>Each </a:t>
            </a:r>
            <a:r>
              <a:rPr lang="en-US" altLang="en-US" sz="2400" dirty="0" err="1">
                <a:solidFill>
                  <a:prstClr val="black"/>
                </a:solidFill>
                <a:latin typeface="IBM Plex Sans Light" panose="020B0403050203000203" pitchFamily="34" charset="0"/>
                <a:ea typeface="MS PGothic" pitchFamily="34" charset="-128"/>
              </a:rPr>
              <a:t>vlibrary</a:t>
            </a:r>
            <a:r>
              <a:rPr lang="en-US" altLang="en-US" sz="2400" dirty="0">
                <a:solidFill>
                  <a:prstClr val="black"/>
                </a:solidFill>
                <a:latin typeface="IBM Plex Sans Light" panose="020B0403050203000203" pitchFamily="34" charset="0"/>
                <a:ea typeface="MS PGothic" pitchFamily="34" charset="-128"/>
              </a:rPr>
              <a:t> instance has unique SMCs at the host.</a:t>
            </a:r>
          </a:p>
          <a:p>
            <a:pPr marL="342900" lvl="1" indent="-342900" defTabSz="1311244" fontAlgn="base">
              <a:spcBef>
                <a:spcPts val="0"/>
              </a:spcBef>
              <a:spcAft>
                <a:spcPts val="600"/>
              </a:spcAft>
              <a:buClr>
                <a:srgbClr val="1D1E52"/>
              </a:buClr>
              <a:buSzTx/>
              <a:buFont typeface="Arial" panose="020B0604020202020204" pitchFamily="34" charset="0"/>
              <a:buChar char="•"/>
              <a:defRPr/>
            </a:pPr>
            <a:r>
              <a:rPr lang="en-US" altLang="en-US" sz="2400" dirty="0">
                <a:solidFill>
                  <a:prstClr val="black"/>
                </a:solidFill>
                <a:latin typeface="IBM Plex Sans Light" panose="020B0403050203000203" pitchFamily="34" charset="0"/>
                <a:ea typeface="MS PGothic" pitchFamily="34" charset="-128"/>
              </a:rPr>
              <a:t>Each System has unique </a:t>
            </a:r>
            <a:r>
              <a:rPr lang="en-US" altLang="en-US" sz="2400" dirty="0" err="1">
                <a:solidFill>
                  <a:prstClr val="black"/>
                </a:solidFill>
                <a:latin typeface="IBM Plex Sans Light" panose="020B0403050203000203" pitchFamily="34" charset="0"/>
                <a:ea typeface="MS PGothic" pitchFamily="34" charset="-128"/>
              </a:rPr>
              <a:t>vdrives</a:t>
            </a:r>
            <a:r>
              <a:rPr lang="en-US" altLang="en-US" sz="2400" dirty="0">
                <a:solidFill>
                  <a:prstClr val="black"/>
                </a:solidFill>
                <a:latin typeface="IBM Plex Sans Light" panose="020B0403050203000203" pitchFamily="34" charset="0"/>
                <a:ea typeface="MS PGothic" pitchFamily="34" charset="-128"/>
              </a:rPr>
              <a:t> in each unique </a:t>
            </a:r>
            <a:r>
              <a:rPr lang="en-US" altLang="en-US" sz="2400" dirty="0" err="1">
                <a:solidFill>
                  <a:prstClr val="black"/>
                </a:solidFill>
                <a:latin typeface="IBM Plex Sans Light" panose="020B0403050203000203" pitchFamily="34" charset="0"/>
                <a:ea typeface="MS PGothic" pitchFamily="34" charset="-128"/>
              </a:rPr>
              <a:t>vlibrary</a:t>
            </a:r>
            <a:endParaRPr lang="en-US" altLang="en-US" sz="2400" dirty="0">
              <a:solidFill>
                <a:prstClr val="black"/>
              </a:solidFill>
              <a:latin typeface="IBM Plex Sans Light" panose="020B0403050203000203" pitchFamily="34" charset="0"/>
              <a:ea typeface="MS PGothic" pitchFamily="34" charset="-128"/>
            </a:endParaRPr>
          </a:p>
          <a:p>
            <a:pPr marL="788987" lvl="2" indent="-285750" defTabSz="1311244" fontAlgn="base">
              <a:spcBef>
                <a:spcPts val="0"/>
              </a:spcBef>
              <a:spcAft>
                <a:spcPts val="2400"/>
              </a:spcAft>
              <a:buClr>
                <a:srgbClr val="1D1E52"/>
              </a:buClr>
              <a:buSzTx/>
              <a:buFont typeface="Arial" panose="020B0604020202020204" pitchFamily="34" charset="0"/>
              <a:buChar char="•"/>
              <a:defRPr/>
            </a:pPr>
            <a:r>
              <a:rPr lang="en-US" altLang="en-US" sz="2400" dirty="0">
                <a:solidFill>
                  <a:prstClr val="black"/>
                </a:solidFill>
                <a:latin typeface="IBM Plex Sans Light" panose="020B0403050203000203" pitchFamily="34" charset="0"/>
                <a:ea typeface="MS PGothic" pitchFamily="34" charset="-128"/>
              </a:rPr>
              <a:t>A host can only configure the </a:t>
            </a:r>
            <a:r>
              <a:rPr lang="en-US" altLang="en-US" sz="2400" dirty="0" err="1">
                <a:solidFill>
                  <a:prstClr val="black"/>
                </a:solidFill>
                <a:latin typeface="IBM Plex Sans Light" panose="020B0403050203000203" pitchFamily="34" charset="0"/>
                <a:ea typeface="MS PGothic" pitchFamily="34" charset="-128"/>
              </a:rPr>
              <a:t>vdrives</a:t>
            </a:r>
            <a:r>
              <a:rPr lang="en-US" altLang="en-US" sz="2400" dirty="0">
                <a:solidFill>
                  <a:prstClr val="black"/>
                </a:solidFill>
                <a:latin typeface="IBM Plex Sans Light" panose="020B0403050203000203" pitchFamily="34" charset="0"/>
                <a:ea typeface="MS PGothic" pitchFamily="34" charset="-128"/>
              </a:rPr>
              <a:t> of each directly attached system for each </a:t>
            </a:r>
            <a:r>
              <a:rPr lang="en-US" altLang="en-US" sz="2400" dirty="0" err="1">
                <a:solidFill>
                  <a:prstClr val="black"/>
                </a:solidFill>
                <a:latin typeface="IBM Plex Sans Light" panose="020B0403050203000203" pitchFamily="34" charset="0"/>
                <a:ea typeface="MS PGothic" pitchFamily="34" charset="-128"/>
              </a:rPr>
              <a:t>vlibrary</a:t>
            </a:r>
            <a:endParaRPr lang="en-US" altLang="en-US" sz="2400" dirty="0">
              <a:solidFill>
                <a:prstClr val="black"/>
              </a:solidFill>
              <a:latin typeface="IBM Plex Sans Light" panose="020B0403050203000203" pitchFamily="34" charset="0"/>
              <a:ea typeface="MS PGothic" pitchFamily="34" charset="-128"/>
            </a:endParaRPr>
          </a:p>
          <a:p>
            <a:pPr marL="342900" lvl="1" indent="-342900" defTabSz="1311244" fontAlgn="base">
              <a:spcAft>
                <a:spcPts val="2400"/>
              </a:spcAft>
              <a:buClr>
                <a:srgbClr val="1D1E52"/>
              </a:buClr>
              <a:buFont typeface="Arial" panose="020B0604020202020204" pitchFamily="34" charset="0"/>
              <a:buChar char="•"/>
              <a:defRPr/>
            </a:pPr>
            <a:r>
              <a:rPr lang="en-US" altLang="en-US" sz="2400" dirty="0" err="1">
                <a:solidFill>
                  <a:prstClr val="black"/>
                </a:solidFill>
                <a:latin typeface="IBM Plex Sans Light" panose="020B0403050203000203" pitchFamily="34" charset="0"/>
                <a:ea typeface="MS PGothic" pitchFamily="34" charset="-128"/>
              </a:rPr>
              <a:t>vVols</a:t>
            </a:r>
            <a:r>
              <a:rPr lang="en-US" altLang="en-US" sz="2400" dirty="0">
                <a:solidFill>
                  <a:prstClr val="black"/>
                </a:solidFill>
                <a:latin typeface="IBM Plex Sans Light" panose="020B0403050203000203" pitchFamily="34" charset="0"/>
                <a:ea typeface="MS PGothic" pitchFamily="34" charset="-128"/>
              </a:rPr>
              <a:t> can be accessed across both systems by any host configured to the unique </a:t>
            </a:r>
            <a:r>
              <a:rPr lang="en-US" altLang="en-US" sz="2400" dirty="0" err="1">
                <a:solidFill>
                  <a:prstClr val="black"/>
                </a:solidFill>
                <a:latin typeface="IBM Plex Sans Light" panose="020B0403050203000203" pitchFamily="34" charset="0"/>
                <a:ea typeface="MS PGothic" pitchFamily="34" charset="-128"/>
              </a:rPr>
              <a:t>vlibrary</a:t>
            </a:r>
            <a:r>
              <a:rPr lang="en-US" altLang="en-US" sz="2400" dirty="0">
                <a:solidFill>
                  <a:prstClr val="black"/>
                </a:solidFill>
                <a:latin typeface="IBM Plex Sans Light" panose="020B0403050203000203" pitchFamily="34" charset="0"/>
                <a:ea typeface="MS PGothic" pitchFamily="34" charset="-128"/>
              </a:rPr>
              <a:t> </a:t>
            </a:r>
          </a:p>
          <a:p>
            <a:pPr marL="342900" lvl="1" indent="-342900" defTabSz="1311244" fontAlgn="base">
              <a:spcBef>
                <a:spcPts val="0"/>
              </a:spcBef>
              <a:spcAft>
                <a:spcPts val="2400"/>
              </a:spcAft>
              <a:buClr>
                <a:srgbClr val="1D1E52"/>
              </a:buClr>
              <a:buSzTx/>
              <a:buFont typeface="Arial" panose="020B0604020202020204" pitchFamily="34" charset="0"/>
              <a:buChar char="•"/>
              <a:defRPr/>
            </a:pPr>
            <a:r>
              <a:rPr lang="en-US" altLang="en-US" sz="2400" dirty="0">
                <a:solidFill>
                  <a:prstClr val="black"/>
                </a:solidFill>
                <a:latin typeface="IBM Plex Sans Light" panose="020B0403050203000203" pitchFamily="34" charset="0"/>
                <a:ea typeface="MS PGothic" pitchFamily="34" charset="-128"/>
              </a:rPr>
              <a:t>Each </a:t>
            </a:r>
            <a:r>
              <a:rPr lang="en-US" altLang="en-US" sz="2400" dirty="0" err="1">
                <a:solidFill>
                  <a:prstClr val="black"/>
                </a:solidFill>
                <a:latin typeface="IBM Plex Sans Light" panose="020B0403050203000203" pitchFamily="34" charset="0"/>
                <a:ea typeface="MS PGothic" pitchFamily="34" charset="-128"/>
              </a:rPr>
              <a:t>vdrive</a:t>
            </a:r>
            <a:r>
              <a:rPr lang="en-US" altLang="en-US" sz="2400" dirty="0">
                <a:solidFill>
                  <a:prstClr val="black"/>
                </a:solidFill>
                <a:latin typeface="IBM Plex Sans Light" panose="020B0403050203000203" pitchFamily="34" charset="0"/>
                <a:ea typeface="MS PGothic" pitchFamily="34" charset="-128"/>
              </a:rPr>
              <a:t> within each unique </a:t>
            </a:r>
            <a:r>
              <a:rPr lang="en-US" altLang="en-US" sz="2400" dirty="0" err="1">
                <a:solidFill>
                  <a:prstClr val="black"/>
                </a:solidFill>
                <a:latin typeface="IBM Plex Sans Light" panose="020B0403050203000203" pitchFamily="34" charset="0"/>
                <a:ea typeface="MS PGothic" pitchFamily="34" charset="-128"/>
              </a:rPr>
              <a:t>vlibrary</a:t>
            </a:r>
            <a:r>
              <a:rPr lang="en-US" altLang="en-US" sz="2400" dirty="0">
                <a:solidFill>
                  <a:prstClr val="black"/>
                </a:solidFill>
                <a:latin typeface="IBM Plex Sans Light" panose="020B0403050203000203" pitchFamily="34" charset="0"/>
                <a:ea typeface="MS PGothic" pitchFamily="34" charset="-128"/>
              </a:rPr>
              <a:t> and system can access data across all systems.</a:t>
            </a:r>
          </a:p>
          <a:p>
            <a:pPr marL="342900" lvl="1" indent="-342900" defTabSz="1311244" fontAlgn="base">
              <a:spcBef>
                <a:spcPts val="0"/>
              </a:spcBef>
              <a:spcAft>
                <a:spcPts val="2400"/>
              </a:spcAft>
              <a:buClr>
                <a:srgbClr val="1D1E52"/>
              </a:buClr>
              <a:buSzTx/>
              <a:buFont typeface="Arial" panose="020B0604020202020204" pitchFamily="34" charset="0"/>
              <a:buChar char="•"/>
              <a:defRPr/>
            </a:pPr>
            <a:r>
              <a:rPr lang="en-US" altLang="en-US" sz="2400" dirty="0">
                <a:solidFill>
                  <a:prstClr val="black"/>
                </a:solidFill>
                <a:latin typeface="IBM Plex Sans Light" panose="020B0403050203000203" pitchFamily="34" charset="0"/>
                <a:ea typeface="MS PGothic" pitchFamily="34" charset="-128"/>
              </a:rPr>
              <a:t>All systems and unique VTL instances can be configured to have access to cloud storage tier data on IBM Deep Archive</a:t>
            </a:r>
            <a:endParaRPr lang="en-US" altLang="en-US" sz="2400" dirty="0">
              <a:solidFill>
                <a:srgbClr val="4F81BD">
                  <a:lumMod val="50000"/>
                </a:srgbClr>
              </a:solidFill>
              <a:latin typeface="IBM Plex Sans Light" panose="020B0403050203000203" pitchFamily="34" charset="0"/>
              <a:ea typeface="MS PGothic" pitchFamily="34" charset="-128"/>
            </a:endParaRPr>
          </a:p>
        </p:txBody>
      </p:sp>
    </p:spTree>
    <p:extLst>
      <p:ext uri="{BB962C8B-B14F-4D97-AF65-F5344CB8AC3E}">
        <p14:creationId xmlns:p14="http://schemas.microsoft.com/office/powerpoint/2010/main" val="6346736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2DF6-B49B-A139-53C5-7836D6561C3C}"/>
              </a:ext>
            </a:extLst>
          </p:cNvPr>
          <p:cNvSpPr>
            <a:spLocks noGrp="1"/>
          </p:cNvSpPr>
          <p:nvPr>
            <p:ph type="title"/>
          </p:nvPr>
        </p:nvSpPr>
        <p:spPr>
          <a:xfrm>
            <a:off x="706717" y="1363762"/>
            <a:ext cx="18123699" cy="1323489"/>
          </a:xfrm>
        </p:spPr>
        <p:txBody>
          <a:bodyPr lIns="0" tIns="0" rIns="457200" bIns="0" anchor="t"/>
          <a:lstStyle/>
          <a:p>
            <a:r>
              <a:rPr lang="en-US" dirty="0"/>
              <a:t>Automated Fail-over – </a:t>
            </a:r>
            <a:r>
              <a:rPr lang="en-US" b="1" dirty="0">
                <a:solidFill>
                  <a:schemeClr val="accent1"/>
                </a:solidFill>
              </a:rPr>
              <a:t>TS7785 GRID at Work</a:t>
            </a:r>
          </a:p>
        </p:txBody>
      </p:sp>
      <p:sp>
        <p:nvSpPr>
          <p:cNvPr id="5" name="TextBox 4">
            <a:extLst>
              <a:ext uri="{FF2B5EF4-FFF2-40B4-BE49-F238E27FC236}">
                <a16:creationId xmlns:a16="http://schemas.microsoft.com/office/drawing/2014/main" id="{0EF8F9EF-5C7D-FE68-17EA-B5ABD774E561}"/>
              </a:ext>
            </a:extLst>
          </p:cNvPr>
          <p:cNvSpPr txBox="1"/>
          <p:nvPr/>
        </p:nvSpPr>
        <p:spPr>
          <a:xfrm>
            <a:off x="706716" y="3073860"/>
            <a:ext cx="11292851" cy="9720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chor="t">
            <a:noAutofit/>
          </a:bodyPr>
          <a:lstStyle/>
          <a:p>
            <a:pPr marL="571500" indent="-571500" algn="l" defTabSz="2438400">
              <a:lnSpc>
                <a:spcPct val="150000"/>
              </a:lnSpc>
              <a:spcBef>
                <a:spcPts val="2900"/>
              </a:spcBef>
              <a:buSzPct val="100000"/>
              <a:buFont typeface="Arial" panose="020B0604020202020204" pitchFamily="34" charset="0"/>
              <a:buChar char="•"/>
            </a:pPr>
            <a:r>
              <a:rPr lang="en-US" kern="0" dirty="0">
                <a:solidFill>
                  <a:srgbClr val="000000"/>
                </a:solidFill>
                <a:ea typeface="+mj-ea"/>
                <a:cs typeface="+mj-cs"/>
                <a:sym typeface="IBM Plex Sans Light"/>
              </a:rPr>
              <a:t>All hosts are connected to all systems</a:t>
            </a:r>
            <a:endParaRPr lang="en-US" dirty="0">
              <a:ea typeface="+mj-ea"/>
              <a:cs typeface="+mj-cs"/>
            </a:endParaRPr>
          </a:p>
          <a:p>
            <a:pPr marL="571500" indent="-571500" algn="l" defTabSz="2438400">
              <a:lnSpc>
                <a:spcPct val="150000"/>
              </a:lnSpc>
              <a:spcBef>
                <a:spcPts val="2900"/>
              </a:spcBef>
              <a:buSzPct val="100000"/>
              <a:buFont typeface="Arial" panose="020B0604020202020204" pitchFamily="34" charset="0"/>
              <a:buChar char="•"/>
            </a:pPr>
            <a:r>
              <a:rPr lang="en-US" kern="0" dirty="0">
                <a:solidFill>
                  <a:srgbClr val="000000"/>
                </a:solidFill>
                <a:ea typeface="+mj-ea"/>
                <a:cs typeface="+mj-cs"/>
                <a:sym typeface="IBM Plex Sans Light"/>
              </a:rPr>
              <a:t>Each host sees 2 Library connections to the same vlibrary</a:t>
            </a:r>
            <a:endParaRPr lang="en-US" kern="0" dirty="0">
              <a:solidFill>
                <a:srgbClr val="000000"/>
              </a:solidFill>
              <a:ea typeface="+mj-ea"/>
              <a:cs typeface="+mj-cs"/>
            </a:endParaRPr>
          </a:p>
          <a:p>
            <a:pPr marL="1485900" lvl="1" indent="-571500" defTabSz="2438400">
              <a:lnSpc>
                <a:spcPct val="150000"/>
              </a:lnSpc>
              <a:spcBef>
                <a:spcPts val="600"/>
              </a:spcBef>
              <a:buSzPct val="100000"/>
              <a:buFont typeface="Arial" panose="020B0604020202020204" pitchFamily="34" charset="0"/>
              <a:buChar char="•"/>
            </a:pPr>
            <a:r>
              <a:rPr lang="en-US" sz="3200" kern="0" dirty="0">
                <a:solidFill>
                  <a:srgbClr val="000000"/>
                </a:solidFill>
                <a:ea typeface="+mj-ea"/>
                <a:cs typeface="+mj-cs"/>
                <a:sym typeface="IBM Plex Sans Light"/>
              </a:rPr>
              <a:t>SystemA/vlib1/vdrives&lt;</a:t>
            </a:r>
            <a:r>
              <a:rPr lang="en-US" sz="3200" kern="0" dirty="0" err="1">
                <a:solidFill>
                  <a:srgbClr val="000000"/>
                </a:solidFill>
                <a:ea typeface="+mj-ea"/>
                <a:cs typeface="+mj-cs"/>
                <a:sym typeface="IBM Plex Sans Light"/>
              </a:rPr>
              <a:t>a,b,c</a:t>
            </a:r>
            <a:r>
              <a:rPr lang="en-US" sz="3200" kern="0" dirty="0">
                <a:solidFill>
                  <a:srgbClr val="000000"/>
                </a:solidFill>
                <a:ea typeface="+mj-ea"/>
                <a:cs typeface="+mj-cs"/>
                <a:sym typeface="IBM Plex Sans Light"/>
              </a:rPr>
              <a:t>…&gt;,</a:t>
            </a:r>
            <a:r>
              <a:rPr lang="en-US" sz="3200" kern="0" dirty="0" err="1">
                <a:solidFill>
                  <a:srgbClr val="000000"/>
                </a:solidFill>
                <a:ea typeface="+mj-ea"/>
                <a:cs typeface="+mj-cs"/>
                <a:sym typeface="IBM Plex Sans Light"/>
              </a:rPr>
              <a:t>vVol</a:t>
            </a:r>
            <a:r>
              <a:rPr lang="en-US" sz="3200" kern="0" dirty="0">
                <a:solidFill>
                  <a:srgbClr val="000000"/>
                </a:solidFill>
                <a:ea typeface="+mj-ea"/>
                <a:cs typeface="+mj-cs"/>
                <a:sym typeface="IBM Plex Sans Light"/>
              </a:rPr>
              <a:t>&lt;</a:t>
            </a:r>
            <a:r>
              <a:rPr lang="en-US" sz="3200" kern="0" dirty="0" err="1">
                <a:solidFill>
                  <a:srgbClr val="000000"/>
                </a:solidFill>
                <a:ea typeface="+mj-ea"/>
                <a:cs typeface="+mj-cs"/>
                <a:sym typeface="IBM Plex Sans Light"/>
              </a:rPr>
              <a:t>i,ii,ii</a:t>
            </a:r>
            <a:r>
              <a:rPr lang="en-US" sz="3200" kern="0" dirty="0">
                <a:solidFill>
                  <a:srgbClr val="000000"/>
                </a:solidFill>
                <a:ea typeface="+mj-ea"/>
                <a:cs typeface="+mj-cs"/>
                <a:sym typeface="IBM Plex Sans Light"/>
              </a:rPr>
              <a:t>…&gt;</a:t>
            </a:r>
            <a:endParaRPr lang="en-US" sz="3200" kern="0" dirty="0">
              <a:solidFill>
                <a:srgbClr val="000000"/>
              </a:solidFill>
              <a:ea typeface="+mj-ea"/>
              <a:cs typeface="+mj-cs"/>
            </a:endParaRPr>
          </a:p>
          <a:p>
            <a:pPr marL="1485900" lvl="1" indent="-571500" defTabSz="2438400">
              <a:lnSpc>
                <a:spcPct val="150000"/>
              </a:lnSpc>
              <a:spcBef>
                <a:spcPts val="600"/>
              </a:spcBef>
              <a:buSzPct val="100000"/>
              <a:buFont typeface="Arial" panose="020B0604020202020204" pitchFamily="34" charset="0"/>
              <a:buChar char="•"/>
            </a:pPr>
            <a:r>
              <a:rPr lang="en-US" sz="3200" kern="0" dirty="0">
                <a:solidFill>
                  <a:srgbClr val="000000"/>
                </a:solidFill>
                <a:ea typeface="+mj-ea"/>
                <a:cs typeface="+mj-cs"/>
                <a:sym typeface="IBM Plex Sans Light"/>
              </a:rPr>
              <a:t>SystemB/vlib1/vdrives&lt;1,2,3…&gt;,</a:t>
            </a:r>
            <a:r>
              <a:rPr lang="en-US" sz="3200" kern="0" dirty="0" err="1">
                <a:solidFill>
                  <a:srgbClr val="000000"/>
                </a:solidFill>
                <a:sym typeface="IBM Plex Sans Light"/>
              </a:rPr>
              <a:t>vVol</a:t>
            </a:r>
            <a:r>
              <a:rPr lang="en-US" sz="3200" kern="0" dirty="0">
                <a:solidFill>
                  <a:srgbClr val="000000"/>
                </a:solidFill>
                <a:sym typeface="IBM Plex Sans Light"/>
              </a:rPr>
              <a:t>&lt;</a:t>
            </a:r>
            <a:r>
              <a:rPr lang="en-US" sz="3200" kern="0" dirty="0" err="1">
                <a:solidFill>
                  <a:srgbClr val="000000"/>
                </a:solidFill>
                <a:sym typeface="IBM Plex Sans Light"/>
              </a:rPr>
              <a:t>i,ii,ii</a:t>
            </a:r>
            <a:r>
              <a:rPr lang="en-US" sz="3200" kern="0" dirty="0">
                <a:solidFill>
                  <a:srgbClr val="000000"/>
                </a:solidFill>
                <a:sym typeface="IBM Plex Sans Light"/>
              </a:rPr>
              <a:t>…&gt;</a:t>
            </a:r>
            <a:endParaRPr lang="en-US" sz="3200" kern="0" dirty="0">
              <a:solidFill>
                <a:srgbClr val="000000"/>
              </a:solidFill>
              <a:ea typeface="+mj-ea"/>
              <a:cs typeface="+mj-cs"/>
            </a:endParaRPr>
          </a:p>
          <a:p>
            <a:pPr marL="571500" indent="-571500" algn="l" defTabSz="2438400">
              <a:lnSpc>
                <a:spcPct val="150000"/>
              </a:lnSpc>
              <a:spcBef>
                <a:spcPts val="2900"/>
              </a:spcBef>
              <a:buSzPct val="100000"/>
              <a:buFont typeface="Arial" panose="020B0604020202020204" pitchFamily="34" charset="0"/>
              <a:buChar char="•"/>
            </a:pPr>
            <a:r>
              <a:rPr lang="en-US" kern="0" dirty="0">
                <a:solidFill>
                  <a:srgbClr val="000000"/>
                </a:solidFill>
                <a:ea typeface="+mj-ea"/>
                <a:cs typeface="+mj-cs"/>
                <a:sym typeface="IBM Plex Sans Light"/>
              </a:rPr>
              <a:t>Outage at </a:t>
            </a:r>
            <a:r>
              <a:rPr lang="en-US" kern="0" dirty="0" err="1">
                <a:solidFill>
                  <a:srgbClr val="000000"/>
                </a:solidFill>
                <a:ea typeface="+mj-ea"/>
                <a:cs typeface="+mj-cs"/>
                <a:sym typeface="IBM Plex Sans Light"/>
              </a:rPr>
              <a:t>SystemB</a:t>
            </a:r>
            <a:endParaRPr lang="en-US" kern="0" dirty="0">
              <a:solidFill>
                <a:srgbClr val="000000"/>
              </a:solidFill>
              <a:ea typeface="+mj-ea"/>
              <a:cs typeface="+mj-cs"/>
            </a:endParaRPr>
          </a:p>
          <a:p>
            <a:pPr marL="1485900" lvl="1" indent="-571500" defTabSz="2438400">
              <a:lnSpc>
                <a:spcPct val="150000"/>
              </a:lnSpc>
              <a:spcBef>
                <a:spcPts val="600"/>
              </a:spcBef>
              <a:buSzPct val="100000"/>
              <a:buFont typeface="Arial" panose="020B0604020202020204" pitchFamily="34" charset="0"/>
              <a:buChar char="•"/>
            </a:pPr>
            <a:r>
              <a:rPr lang="en-US" sz="3200" kern="0" dirty="0">
                <a:solidFill>
                  <a:srgbClr val="000000"/>
                </a:solidFill>
                <a:ea typeface="+mj-ea"/>
                <a:cs typeface="+mj-cs"/>
                <a:sym typeface="IBM Plex Sans Light"/>
              </a:rPr>
              <a:t>No failover required all data available via </a:t>
            </a:r>
            <a:r>
              <a:rPr lang="en-US" sz="3200" kern="0" dirty="0" err="1">
                <a:solidFill>
                  <a:srgbClr val="000000"/>
                </a:solidFill>
                <a:ea typeface="+mj-ea"/>
                <a:cs typeface="+mj-cs"/>
                <a:sym typeface="IBM Plex Sans Light"/>
              </a:rPr>
              <a:t>systemA</a:t>
            </a:r>
            <a:endParaRPr lang="en-US" sz="3200" kern="0" dirty="0">
              <a:solidFill>
                <a:srgbClr val="000000"/>
              </a:solidFill>
              <a:ea typeface="+mj-ea"/>
              <a:cs typeface="+mj-cs"/>
            </a:endParaRPr>
          </a:p>
          <a:p>
            <a:pPr marL="1485900" lvl="1" indent="-571500" defTabSz="2438400">
              <a:lnSpc>
                <a:spcPct val="150000"/>
              </a:lnSpc>
              <a:spcBef>
                <a:spcPts val="600"/>
              </a:spcBef>
              <a:buSzPct val="100000"/>
              <a:buFont typeface="Arial" panose="020B0604020202020204" pitchFamily="34" charset="0"/>
              <a:buChar char="•"/>
            </a:pPr>
            <a:r>
              <a:rPr lang="en-US" sz="3200" kern="0" dirty="0" err="1">
                <a:solidFill>
                  <a:srgbClr val="000000"/>
                </a:solidFill>
                <a:ea typeface="+mj-ea"/>
                <a:cs typeface="+mj-cs"/>
                <a:sym typeface="IBM Plex Sans Light"/>
              </a:rPr>
              <a:t>vVols</a:t>
            </a:r>
            <a:r>
              <a:rPr lang="en-US" sz="3200" kern="0" dirty="0">
                <a:solidFill>
                  <a:srgbClr val="000000"/>
                </a:solidFill>
                <a:ea typeface="+mj-ea"/>
                <a:cs typeface="+mj-cs"/>
                <a:sym typeface="IBM Plex Sans Light"/>
              </a:rPr>
              <a:t> access through </a:t>
            </a:r>
            <a:r>
              <a:rPr lang="en-US" sz="3200" kern="0" dirty="0" err="1">
                <a:solidFill>
                  <a:srgbClr val="000000"/>
                </a:solidFill>
                <a:ea typeface="+mj-ea"/>
                <a:cs typeface="+mj-cs"/>
                <a:sym typeface="IBM Plex Sans Light"/>
              </a:rPr>
              <a:t>systemA</a:t>
            </a:r>
            <a:r>
              <a:rPr lang="en-US" sz="3200" kern="0" dirty="0">
                <a:solidFill>
                  <a:srgbClr val="000000"/>
                </a:solidFill>
                <a:ea typeface="+mj-ea"/>
                <a:cs typeface="+mj-cs"/>
                <a:sym typeface="IBM Plex Sans Light"/>
              </a:rPr>
              <a:t> </a:t>
            </a:r>
            <a:r>
              <a:rPr lang="en-US" sz="3200" kern="0" dirty="0" err="1">
                <a:solidFill>
                  <a:srgbClr val="000000"/>
                </a:solidFill>
                <a:ea typeface="+mj-ea"/>
                <a:cs typeface="+mj-cs"/>
                <a:sym typeface="IBM Plex Sans Light"/>
              </a:rPr>
              <a:t>vdrives</a:t>
            </a:r>
            <a:endParaRPr lang="en-US" sz="3200" kern="0" dirty="0">
              <a:solidFill>
                <a:srgbClr val="000000"/>
              </a:solidFill>
              <a:ea typeface="+mj-ea"/>
              <a:cs typeface="+mj-cs"/>
            </a:endParaRPr>
          </a:p>
          <a:p>
            <a:pPr marL="571500" indent="-571500" defTabSz="2438400">
              <a:lnSpc>
                <a:spcPct val="150000"/>
              </a:lnSpc>
              <a:spcBef>
                <a:spcPts val="2900"/>
              </a:spcBef>
              <a:buSzPct val="100000"/>
              <a:buFont typeface="Arial" panose="020B0604020202020204" pitchFamily="34" charset="0"/>
              <a:buChar char="•"/>
            </a:pPr>
            <a:r>
              <a:rPr lang="en-US" kern="0" dirty="0">
                <a:solidFill>
                  <a:srgbClr val="000000"/>
                </a:solidFill>
                <a:ea typeface="+mj-ea"/>
                <a:cs typeface="+mj-cs"/>
                <a:sym typeface="IBM Plex Sans Light"/>
              </a:rPr>
              <a:t>Online of </a:t>
            </a:r>
            <a:r>
              <a:rPr lang="en-US" kern="0" dirty="0" err="1">
                <a:solidFill>
                  <a:srgbClr val="000000"/>
                </a:solidFill>
                <a:ea typeface="+mj-ea"/>
                <a:cs typeface="+mj-cs"/>
                <a:sym typeface="IBM Plex Sans Light"/>
              </a:rPr>
              <a:t>SystemB</a:t>
            </a:r>
            <a:endParaRPr lang="en-US" kern="0" dirty="0">
              <a:solidFill>
                <a:srgbClr val="000000"/>
              </a:solidFill>
              <a:ea typeface="+mj-ea"/>
              <a:cs typeface="+mj-cs"/>
            </a:endParaRPr>
          </a:p>
          <a:p>
            <a:pPr marL="1485900" lvl="1" indent="-571500" defTabSz="2438400">
              <a:lnSpc>
                <a:spcPct val="150000"/>
              </a:lnSpc>
              <a:spcBef>
                <a:spcPts val="600"/>
              </a:spcBef>
              <a:buSzPct val="100000"/>
              <a:buFont typeface="Arial" panose="020B0604020202020204" pitchFamily="34" charset="0"/>
              <a:buChar char="•"/>
            </a:pPr>
            <a:r>
              <a:rPr lang="en-US" sz="3200" kern="0" dirty="0">
                <a:solidFill>
                  <a:srgbClr val="000000"/>
                </a:solidFill>
                <a:ea typeface="+mj-ea"/>
                <a:cs typeface="+mj-cs"/>
                <a:sym typeface="IBM Plex Sans Light"/>
              </a:rPr>
              <a:t>No fail-back required</a:t>
            </a:r>
            <a:endParaRPr lang="en-US" sz="3200" kern="0" dirty="0">
              <a:solidFill>
                <a:srgbClr val="000000"/>
              </a:solidFill>
              <a:ea typeface="+mj-ea"/>
              <a:cs typeface="+mj-cs"/>
            </a:endParaRPr>
          </a:p>
          <a:p>
            <a:pPr marL="1485900" lvl="1" indent="-571500" defTabSz="2438400">
              <a:lnSpc>
                <a:spcPct val="150000"/>
              </a:lnSpc>
              <a:spcBef>
                <a:spcPts val="600"/>
              </a:spcBef>
              <a:buSzPct val="100000"/>
              <a:buFont typeface="Arial" panose="020B0604020202020204" pitchFamily="34" charset="0"/>
              <a:buChar char="•"/>
            </a:pPr>
            <a:r>
              <a:rPr lang="en-US" sz="3200" kern="0" dirty="0">
                <a:solidFill>
                  <a:srgbClr val="000000"/>
                </a:solidFill>
                <a:ea typeface="+mj-ea"/>
                <a:cs typeface="+mj-cs"/>
                <a:sym typeface="IBM Plex Sans Light"/>
              </a:rPr>
              <a:t>Automatic new dataset synchronization</a:t>
            </a:r>
            <a:endParaRPr lang="en-US" sz="3200" kern="0" dirty="0">
              <a:solidFill>
                <a:srgbClr val="000000"/>
              </a:solidFill>
              <a:ea typeface="+mj-ea"/>
              <a:cs typeface="+mj-cs"/>
            </a:endParaRPr>
          </a:p>
          <a:p>
            <a:pPr marL="571500" indent="-571500" algn="l" defTabSz="2438400">
              <a:lnSpc>
                <a:spcPct val="150000"/>
              </a:lnSpc>
              <a:spcBef>
                <a:spcPts val="2900"/>
              </a:spcBef>
              <a:buSzPct val="100000"/>
              <a:buFont typeface="Arial" panose="020B0604020202020204" pitchFamily="34" charset="0"/>
              <a:buChar char="•"/>
            </a:pPr>
            <a:endParaRPr lang="en-US" kern="0" dirty="0">
              <a:solidFill>
                <a:srgbClr val="000000"/>
              </a:solidFill>
              <a:ea typeface="+mj-ea"/>
              <a:cs typeface="+mj-cs"/>
            </a:endParaRPr>
          </a:p>
        </p:txBody>
      </p:sp>
      <p:pic>
        <p:nvPicPr>
          <p:cNvPr id="9" name="Picture 8">
            <a:extLst>
              <a:ext uri="{FF2B5EF4-FFF2-40B4-BE49-F238E27FC236}">
                <a16:creationId xmlns:a16="http://schemas.microsoft.com/office/drawing/2014/main" id="{E5AD58BF-212C-170F-09A3-6A5C99EC5EB8}"/>
              </a:ext>
            </a:extLst>
          </p:cNvPr>
          <p:cNvPicPr>
            <a:picLocks noChangeAspect="1"/>
          </p:cNvPicPr>
          <p:nvPr/>
        </p:nvPicPr>
        <p:blipFill>
          <a:blip r:embed="rId3"/>
          <a:stretch>
            <a:fillRect/>
          </a:stretch>
        </p:blipFill>
        <p:spPr>
          <a:xfrm>
            <a:off x="12424674" y="6118812"/>
            <a:ext cx="1024217" cy="3286029"/>
          </a:xfrm>
          <a:prstGeom prst="rect">
            <a:avLst/>
          </a:prstGeom>
        </p:spPr>
      </p:pic>
      <p:sp>
        <p:nvSpPr>
          <p:cNvPr id="12" name="Text Box 34">
            <a:extLst>
              <a:ext uri="{FF2B5EF4-FFF2-40B4-BE49-F238E27FC236}">
                <a16:creationId xmlns:a16="http://schemas.microsoft.com/office/drawing/2014/main" id="{33117A38-7051-D261-51E3-21579A00E3D8}"/>
              </a:ext>
            </a:extLst>
          </p:cNvPr>
          <p:cNvSpPr txBox="1">
            <a:spLocks noChangeArrowheads="1"/>
          </p:cNvSpPr>
          <p:nvPr/>
        </p:nvSpPr>
        <p:spPr bwMode="auto">
          <a:xfrm>
            <a:off x="20968650" y="8453548"/>
            <a:ext cx="1899632" cy="51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03619" tIns="101811" rIns="203619" bIns="101811">
            <a:spAutoFit/>
          </a:bodyPr>
          <a:lstStyle/>
          <a:p>
            <a:pPr algn="ctr" defTabSz="1828823">
              <a:defRPr/>
            </a:pPr>
            <a:r>
              <a:rPr lang="en-US" altLang="en-US" sz="2000" b="1" dirty="0">
                <a:solidFill>
                  <a:srgbClr val="333333"/>
                </a:solidFill>
              </a:rPr>
              <a:t>RHEL Host(s)</a:t>
            </a:r>
          </a:p>
        </p:txBody>
      </p:sp>
      <p:grpSp>
        <p:nvGrpSpPr>
          <p:cNvPr id="15" name="Group 14">
            <a:extLst>
              <a:ext uri="{FF2B5EF4-FFF2-40B4-BE49-F238E27FC236}">
                <a16:creationId xmlns:a16="http://schemas.microsoft.com/office/drawing/2014/main" id="{6DC25252-3D95-F2B9-E62A-2ABDE94D831B}"/>
              </a:ext>
            </a:extLst>
          </p:cNvPr>
          <p:cNvGrpSpPr/>
          <p:nvPr/>
        </p:nvGrpSpPr>
        <p:grpSpPr>
          <a:xfrm>
            <a:off x="13038913" y="4782974"/>
            <a:ext cx="8192163" cy="5869354"/>
            <a:chOff x="14862635" y="5891788"/>
            <a:chExt cx="8192163" cy="5869354"/>
          </a:xfrm>
        </p:grpSpPr>
        <p:pic>
          <p:nvPicPr>
            <p:cNvPr id="34" name="Picture 2" descr="cloud, forecast, icloud, server, storage, weather icon">
              <a:extLst>
                <a:ext uri="{FF2B5EF4-FFF2-40B4-BE49-F238E27FC236}">
                  <a16:creationId xmlns:a16="http://schemas.microsoft.com/office/drawing/2014/main" id="{64AB0970-FAD8-AF94-467D-3B48B9EA6DFE}"/>
                </a:ext>
              </a:extLst>
            </p:cNvPr>
            <p:cNvPicPr>
              <a:picLocks noChangeAspect="1" noChangeArrowheads="1"/>
            </p:cNvPicPr>
            <p:nvPr/>
          </p:nvPicPr>
          <p:blipFill>
            <a:blip r:embed="rId4">
              <a:alphaModFix amt="24000"/>
              <a:extLst>
                <a:ext uri="{28A0092B-C50C-407E-A947-70E740481C1C}">
                  <a14:useLocalDpi xmlns:a14="http://schemas.microsoft.com/office/drawing/2010/main"/>
                </a:ext>
              </a:extLst>
            </a:blip>
            <a:srcRect/>
            <a:stretch>
              <a:fillRect/>
            </a:stretch>
          </p:blipFill>
          <p:spPr bwMode="auto">
            <a:xfrm>
              <a:off x="14862635" y="5891788"/>
              <a:ext cx="8192163" cy="5869354"/>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descr="Table outline">
              <a:extLst>
                <a:ext uri="{FF2B5EF4-FFF2-40B4-BE49-F238E27FC236}">
                  <a16:creationId xmlns:a16="http://schemas.microsoft.com/office/drawing/2014/main" id="{DC4926DE-0DDB-5D49-E4F9-5776A5302523}"/>
                </a:ext>
              </a:extLst>
            </p:cNvPr>
            <p:cNvPicPr>
              <a:picLocks noChangeAspect="1"/>
            </p:cNvPicPr>
            <p:nvPr/>
          </p:nvPicPr>
          <p:blipFill>
            <a:blip>
              <a:alphaModFix amt="32000"/>
              <a:extLst>
                <a:ext uri="{96DAC541-7B7A-43D3-8B79-37D633B846F1}">
                  <asvg:svgBlip xmlns:asvg="http://schemas.microsoft.com/office/drawing/2016/SVG/main" r:embed="rId5"/>
                </a:ext>
              </a:extLst>
            </a:blip>
            <a:srcRect l="10593" t="19924" r="9331" b="21902"/>
            <a:stretch/>
          </p:blipFill>
          <p:spPr>
            <a:xfrm>
              <a:off x="15662739" y="6343246"/>
              <a:ext cx="6836307" cy="4966438"/>
            </a:xfrm>
            <a:prstGeom prst="rect">
              <a:avLst/>
            </a:prstGeom>
          </p:spPr>
        </p:pic>
      </p:grpSp>
      <p:sp>
        <p:nvSpPr>
          <p:cNvPr id="19" name="TextBox 18">
            <a:extLst>
              <a:ext uri="{FF2B5EF4-FFF2-40B4-BE49-F238E27FC236}">
                <a16:creationId xmlns:a16="http://schemas.microsoft.com/office/drawing/2014/main" id="{0974946B-FDDF-6742-024C-1246E45F77D3}"/>
              </a:ext>
            </a:extLst>
          </p:cNvPr>
          <p:cNvSpPr txBox="1"/>
          <p:nvPr/>
        </p:nvSpPr>
        <p:spPr>
          <a:xfrm>
            <a:off x="16269394" y="11804704"/>
            <a:ext cx="2430377" cy="280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algn="l" defTabSz="2438400">
              <a:spcBef>
                <a:spcPts val="500"/>
              </a:spcBef>
              <a:buSzPct val="100000"/>
            </a:pPr>
            <a:r>
              <a:rPr lang="en-US" sz="2000" kern="0" dirty="0">
                <a:solidFill>
                  <a:srgbClr val="000000"/>
                </a:solidFill>
                <a:ea typeface="+mj-ea"/>
                <a:cs typeface="+mj-cs"/>
                <a:sym typeface="IBM Plex Sans Light"/>
              </a:rPr>
              <a:t>TS7785 </a:t>
            </a:r>
            <a:r>
              <a:rPr lang="en-US" sz="2000" kern="0" dirty="0" err="1">
                <a:solidFill>
                  <a:srgbClr val="000000"/>
                </a:solidFill>
                <a:ea typeface="+mj-ea"/>
                <a:cs typeface="+mj-cs"/>
                <a:sym typeface="IBM Plex Sans Light"/>
              </a:rPr>
              <a:t>SystemB</a:t>
            </a:r>
            <a:endParaRPr lang="en-US" sz="2000" kern="0" dirty="0">
              <a:solidFill>
                <a:srgbClr val="000000"/>
              </a:solidFill>
              <a:ea typeface="+mj-ea"/>
              <a:cs typeface="+mj-cs"/>
              <a:sym typeface="IBM Plex Sans Light"/>
            </a:endParaRPr>
          </a:p>
        </p:txBody>
      </p:sp>
      <p:sp>
        <p:nvSpPr>
          <p:cNvPr id="20" name="TextBox 19">
            <a:extLst>
              <a:ext uri="{FF2B5EF4-FFF2-40B4-BE49-F238E27FC236}">
                <a16:creationId xmlns:a16="http://schemas.microsoft.com/office/drawing/2014/main" id="{ADC2A93F-29EC-A76A-D4CA-2D5A40F2EF0A}"/>
              </a:ext>
            </a:extLst>
          </p:cNvPr>
          <p:cNvSpPr txBox="1"/>
          <p:nvPr/>
        </p:nvSpPr>
        <p:spPr>
          <a:xfrm>
            <a:off x="16269393" y="3491817"/>
            <a:ext cx="2430377" cy="625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algn="l" defTabSz="2438400">
              <a:spcBef>
                <a:spcPts val="500"/>
              </a:spcBef>
              <a:buSzPct val="100000"/>
            </a:pPr>
            <a:r>
              <a:rPr lang="en-US" sz="2000" kern="0" dirty="0">
                <a:solidFill>
                  <a:srgbClr val="000000"/>
                </a:solidFill>
                <a:ea typeface="+mj-ea"/>
                <a:cs typeface="+mj-cs"/>
                <a:sym typeface="IBM Plex Sans Light"/>
              </a:rPr>
              <a:t>TS7785 SystemA</a:t>
            </a:r>
          </a:p>
        </p:txBody>
      </p:sp>
      <p:cxnSp>
        <p:nvCxnSpPr>
          <p:cNvPr id="24" name="Straight Arrow Connector 23">
            <a:extLst>
              <a:ext uri="{FF2B5EF4-FFF2-40B4-BE49-F238E27FC236}">
                <a16:creationId xmlns:a16="http://schemas.microsoft.com/office/drawing/2014/main" id="{C6E0346A-78AC-3A28-91CE-AEA1E02661DF}"/>
              </a:ext>
            </a:extLst>
          </p:cNvPr>
          <p:cNvCxnSpPr>
            <a:cxnSpLocks/>
            <a:endCxn id="45" idx="0"/>
          </p:cNvCxnSpPr>
          <p:nvPr/>
        </p:nvCxnSpPr>
        <p:spPr bwMode="auto">
          <a:xfrm>
            <a:off x="17226574" y="7116239"/>
            <a:ext cx="0" cy="1304519"/>
          </a:xfrm>
          <a:prstGeom prst="straightConnector1">
            <a:avLst/>
          </a:prstGeom>
          <a:ln w="38100">
            <a:solidFill>
              <a:schemeClr val="accent1"/>
            </a:solidFill>
            <a:prstDash val="dash"/>
            <a:headEnd type="triangle"/>
            <a:tailEnd type="triangle"/>
          </a:ln>
          <a:effectLst/>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DE667C50-3AB1-E493-A2A2-7E688A426C2B}"/>
              </a:ext>
            </a:extLst>
          </p:cNvPr>
          <p:cNvCxnSpPr>
            <a:cxnSpLocks/>
          </p:cNvCxnSpPr>
          <p:nvPr/>
        </p:nvCxnSpPr>
        <p:spPr bwMode="auto">
          <a:xfrm>
            <a:off x="17835684" y="5819754"/>
            <a:ext cx="1999261" cy="241439"/>
          </a:xfrm>
          <a:prstGeom prst="straightConnector1">
            <a:avLst/>
          </a:prstGeom>
          <a:ln w="38100">
            <a:solidFill>
              <a:schemeClr val="accent1">
                <a:alpha val="49000"/>
              </a:schemeClr>
            </a:solidFill>
            <a:prstDash val="dash"/>
            <a:headEnd type="triangle"/>
            <a:tailEnd type="triangle"/>
          </a:ln>
          <a:effectLst/>
        </p:spPr>
        <p:style>
          <a:lnRef idx="1">
            <a:schemeClr val="dk1"/>
          </a:lnRef>
          <a:fillRef idx="0">
            <a:schemeClr val="dk1"/>
          </a:fillRef>
          <a:effectRef idx="0">
            <a:schemeClr val="dk1"/>
          </a:effectRef>
          <a:fontRef idx="minor">
            <a:schemeClr val="tx1"/>
          </a:fontRef>
        </p:style>
      </p:cxnSp>
      <p:grpSp>
        <p:nvGrpSpPr>
          <p:cNvPr id="38" name="Group 37">
            <a:extLst>
              <a:ext uri="{FF2B5EF4-FFF2-40B4-BE49-F238E27FC236}">
                <a16:creationId xmlns:a16="http://schemas.microsoft.com/office/drawing/2014/main" id="{0B3C89F5-93FE-F284-1C1D-F597C5D7FA91}"/>
              </a:ext>
            </a:extLst>
          </p:cNvPr>
          <p:cNvGrpSpPr/>
          <p:nvPr/>
        </p:nvGrpSpPr>
        <p:grpSpPr>
          <a:xfrm>
            <a:off x="18180712" y="5590284"/>
            <a:ext cx="2494612" cy="4400567"/>
            <a:chOff x="14582316" y="3706289"/>
            <a:chExt cx="2494612" cy="4400567"/>
          </a:xfrm>
        </p:grpSpPr>
        <p:cxnSp>
          <p:nvCxnSpPr>
            <p:cNvPr id="30" name="Straight Arrow Connector 29">
              <a:extLst>
                <a:ext uri="{FF2B5EF4-FFF2-40B4-BE49-F238E27FC236}">
                  <a16:creationId xmlns:a16="http://schemas.microsoft.com/office/drawing/2014/main" id="{59E9DEDE-5CA1-8DDC-A90D-3C0D8A979780}"/>
                </a:ext>
              </a:extLst>
            </p:cNvPr>
            <p:cNvCxnSpPr>
              <a:cxnSpLocks/>
            </p:cNvCxnSpPr>
            <p:nvPr/>
          </p:nvCxnSpPr>
          <p:spPr bwMode="auto">
            <a:xfrm flipH="1" flipV="1">
              <a:off x="14582316" y="3706289"/>
              <a:ext cx="2494612" cy="1883995"/>
            </a:xfrm>
            <a:prstGeom prst="straightConnector1">
              <a:avLst/>
            </a:prstGeom>
            <a:ln w="38100">
              <a:solidFill>
                <a:srgbClr val="FFC000"/>
              </a:solidFill>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31" name="Straight Arrow Connector 30">
              <a:extLst>
                <a:ext uri="{FF2B5EF4-FFF2-40B4-BE49-F238E27FC236}">
                  <a16:creationId xmlns:a16="http://schemas.microsoft.com/office/drawing/2014/main" id="{D92B79ED-606C-F9A2-1ACF-4842074B880F}"/>
                </a:ext>
              </a:extLst>
            </p:cNvPr>
            <p:cNvCxnSpPr>
              <a:cxnSpLocks/>
            </p:cNvCxnSpPr>
            <p:nvPr/>
          </p:nvCxnSpPr>
          <p:spPr bwMode="auto">
            <a:xfrm flipH="1">
              <a:off x="14582316" y="6054786"/>
              <a:ext cx="2452444" cy="2052070"/>
            </a:xfrm>
            <a:prstGeom prst="straightConnector1">
              <a:avLst/>
            </a:prstGeom>
            <a:ln w="38100">
              <a:solidFill>
                <a:srgbClr val="FFC000"/>
              </a:solidFill>
              <a:headEnd type="none" w="med" len="med"/>
              <a:tailEnd type="triangle"/>
            </a:ln>
          </p:spPr>
          <p:style>
            <a:lnRef idx="2">
              <a:schemeClr val="accent6"/>
            </a:lnRef>
            <a:fillRef idx="0">
              <a:schemeClr val="accent6"/>
            </a:fillRef>
            <a:effectRef idx="1">
              <a:schemeClr val="accent6"/>
            </a:effectRef>
            <a:fontRef idx="minor">
              <a:schemeClr val="tx1"/>
            </a:fontRef>
          </p:style>
        </p:cxnSp>
      </p:grpSp>
      <p:sp>
        <p:nvSpPr>
          <p:cNvPr id="39" name="Text Box 34">
            <a:extLst>
              <a:ext uri="{FF2B5EF4-FFF2-40B4-BE49-F238E27FC236}">
                <a16:creationId xmlns:a16="http://schemas.microsoft.com/office/drawing/2014/main" id="{A2353014-9FF0-80F5-C1CB-FE9676015C78}"/>
              </a:ext>
            </a:extLst>
          </p:cNvPr>
          <p:cNvSpPr txBox="1">
            <a:spLocks noChangeArrowheads="1"/>
          </p:cNvSpPr>
          <p:nvPr/>
        </p:nvSpPr>
        <p:spPr bwMode="auto">
          <a:xfrm>
            <a:off x="11986966" y="9459239"/>
            <a:ext cx="1899632" cy="51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03619" tIns="101811" rIns="203619" bIns="101811">
            <a:spAutoFit/>
          </a:bodyPr>
          <a:lstStyle/>
          <a:p>
            <a:pPr algn="ctr" defTabSz="1828823">
              <a:defRPr/>
            </a:pPr>
            <a:r>
              <a:rPr lang="en-US" altLang="en-US" sz="2000" b="1" dirty="0">
                <a:solidFill>
                  <a:srgbClr val="333333"/>
                </a:solidFill>
              </a:rPr>
              <a:t>IBMi Host(s)</a:t>
            </a:r>
          </a:p>
        </p:txBody>
      </p:sp>
      <p:grpSp>
        <p:nvGrpSpPr>
          <p:cNvPr id="42" name="Group 41">
            <a:extLst>
              <a:ext uri="{FF2B5EF4-FFF2-40B4-BE49-F238E27FC236}">
                <a16:creationId xmlns:a16="http://schemas.microsoft.com/office/drawing/2014/main" id="{3B03D956-5044-68E0-8767-3CD3D02A9BAB}"/>
              </a:ext>
            </a:extLst>
          </p:cNvPr>
          <p:cNvGrpSpPr/>
          <p:nvPr/>
        </p:nvGrpSpPr>
        <p:grpSpPr>
          <a:xfrm rot="10800000">
            <a:off x="13687254" y="5590284"/>
            <a:ext cx="2494612" cy="4400567"/>
            <a:chOff x="14582316" y="3706289"/>
            <a:chExt cx="2494612" cy="4400567"/>
          </a:xfrm>
        </p:grpSpPr>
        <p:cxnSp>
          <p:nvCxnSpPr>
            <p:cNvPr id="43" name="Straight Arrow Connector 42">
              <a:extLst>
                <a:ext uri="{FF2B5EF4-FFF2-40B4-BE49-F238E27FC236}">
                  <a16:creationId xmlns:a16="http://schemas.microsoft.com/office/drawing/2014/main" id="{DA6BB8C4-3F2E-8A88-E133-20C63B882337}"/>
                </a:ext>
              </a:extLst>
            </p:cNvPr>
            <p:cNvCxnSpPr>
              <a:cxnSpLocks/>
            </p:cNvCxnSpPr>
            <p:nvPr/>
          </p:nvCxnSpPr>
          <p:spPr bwMode="auto">
            <a:xfrm flipH="1" flipV="1">
              <a:off x="14582316" y="3706289"/>
              <a:ext cx="2494612" cy="1883995"/>
            </a:xfrm>
            <a:prstGeom prst="straightConnector1">
              <a:avLst/>
            </a:prstGeom>
            <a:ln w="38100">
              <a:solidFill>
                <a:srgbClr val="FFC000"/>
              </a:solidFill>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44" name="Straight Arrow Connector 43">
              <a:extLst>
                <a:ext uri="{FF2B5EF4-FFF2-40B4-BE49-F238E27FC236}">
                  <a16:creationId xmlns:a16="http://schemas.microsoft.com/office/drawing/2014/main" id="{7B2A019A-3396-2B77-1001-7C572A98A057}"/>
                </a:ext>
              </a:extLst>
            </p:cNvPr>
            <p:cNvCxnSpPr>
              <a:cxnSpLocks/>
            </p:cNvCxnSpPr>
            <p:nvPr/>
          </p:nvCxnSpPr>
          <p:spPr bwMode="auto">
            <a:xfrm flipH="1">
              <a:off x="14582316" y="6054786"/>
              <a:ext cx="2452444" cy="2052070"/>
            </a:xfrm>
            <a:prstGeom prst="straightConnector1">
              <a:avLst/>
            </a:prstGeom>
            <a:ln w="38100">
              <a:solidFill>
                <a:srgbClr val="FFC000"/>
              </a:solidFill>
              <a:headEnd type="none" w="med" len="med"/>
              <a:tailEnd type="triangle"/>
            </a:ln>
          </p:spPr>
          <p:style>
            <a:lnRef idx="2">
              <a:schemeClr val="accent6"/>
            </a:lnRef>
            <a:fillRef idx="0">
              <a:schemeClr val="accent6"/>
            </a:fillRef>
            <a:effectRef idx="1">
              <a:schemeClr val="accent6"/>
            </a:effectRef>
            <a:fontRef idx="minor">
              <a:schemeClr val="tx1"/>
            </a:fontRef>
          </p:style>
        </p:cxnSp>
      </p:grpSp>
      <p:pic>
        <p:nvPicPr>
          <p:cNvPr id="45" name="Picture 44">
            <a:extLst>
              <a:ext uri="{FF2B5EF4-FFF2-40B4-BE49-F238E27FC236}">
                <a16:creationId xmlns:a16="http://schemas.microsoft.com/office/drawing/2014/main" id="{1B677DE3-F46A-BDE7-19A0-B2A2E4B951B7}"/>
              </a:ext>
            </a:extLst>
          </p:cNvPr>
          <p:cNvPicPr>
            <a:picLocks noChangeAspect="1"/>
          </p:cNvPicPr>
          <p:nvPr/>
        </p:nvPicPr>
        <p:blipFill>
          <a:blip r:embed="rId6"/>
          <a:stretch>
            <a:fillRect/>
          </a:stretch>
        </p:blipFill>
        <p:spPr>
          <a:xfrm>
            <a:off x="16617464" y="8420758"/>
            <a:ext cx="1218220" cy="3383946"/>
          </a:xfrm>
          <a:prstGeom prst="rect">
            <a:avLst/>
          </a:prstGeom>
        </p:spPr>
      </p:pic>
      <p:pic>
        <p:nvPicPr>
          <p:cNvPr id="3074" name="Picture 2" descr="IBM Power11 E1180 System - Covenco UK | IBM Gold Partner">
            <a:extLst>
              <a:ext uri="{FF2B5EF4-FFF2-40B4-BE49-F238E27FC236}">
                <a16:creationId xmlns:a16="http://schemas.microsoft.com/office/drawing/2014/main" id="{21033889-8E83-1A9B-1F70-F74AF9C558C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914" t="23050" r="5281" b="21180"/>
          <a:stretch>
            <a:fillRect/>
          </a:stretch>
        </p:blipFill>
        <p:spPr bwMode="auto">
          <a:xfrm>
            <a:off x="20949460" y="7473400"/>
            <a:ext cx="2280462" cy="9144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B497FAE-0FDA-DB1A-3EEF-4E0F73BEAF61}"/>
              </a:ext>
            </a:extLst>
          </p:cNvPr>
          <p:cNvPicPr>
            <a:picLocks noChangeAspect="1"/>
          </p:cNvPicPr>
          <p:nvPr/>
        </p:nvPicPr>
        <p:blipFill>
          <a:blip r:embed="rId6"/>
          <a:stretch>
            <a:fillRect/>
          </a:stretch>
        </p:blipFill>
        <p:spPr>
          <a:xfrm>
            <a:off x="16617464" y="3898311"/>
            <a:ext cx="1218220" cy="3383946"/>
          </a:xfrm>
          <a:prstGeom prst="rect">
            <a:avLst/>
          </a:prstGeom>
        </p:spPr>
      </p:pic>
      <p:cxnSp>
        <p:nvCxnSpPr>
          <p:cNvPr id="51" name="Straight Arrow Connector 50">
            <a:extLst>
              <a:ext uri="{FF2B5EF4-FFF2-40B4-BE49-F238E27FC236}">
                <a16:creationId xmlns:a16="http://schemas.microsoft.com/office/drawing/2014/main" id="{BDE207E8-7E6A-FFE1-201E-91EC25EC50B3}"/>
              </a:ext>
            </a:extLst>
          </p:cNvPr>
          <p:cNvCxnSpPr>
            <a:cxnSpLocks/>
          </p:cNvCxnSpPr>
          <p:nvPr/>
        </p:nvCxnSpPr>
        <p:spPr bwMode="auto">
          <a:xfrm flipV="1">
            <a:off x="17835684" y="6271212"/>
            <a:ext cx="2025939" cy="2182336"/>
          </a:xfrm>
          <a:prstGeom prst="straightConnector1">
            <a:avLst/>
          </a:prstGeom>
          <a:ln w="38100">
            <a:solidFill>
              <a:schemeClr val="accent1">
                <a:alpha val="49000"/>
              </a:schemeClr>
            </a:solidFill>
            <a:prstDash val="dash"/>
            <a:headEnd type="triangle"/>
            <a:tailEnd type="triangle"/>
          </a:ln>
          <a:effectLst/>
        </p:spPr>
        <p:style>
          <a:lnRef idx="1">
            <a:schemeClr val="dk1"/>
          </a:lnRef>
          <a:fillRef idx="0">
            <a:schemeClr val="dk1"/>
          </a:fillRef>
          <a:effectRef idx="0">
            <a:schemeClr val="dk1"/>
          </a:effectRef>
          <a:fontRef idx="minor">
            <a:schemeClr val="tx1"/>
          </a:fontRef>
        </p:style>
      </p:cxnSp>
      <p:pic>
        <p:nvPicPr>
          <p:cNvPr id="56" name="Picture 55" descr="A close up of a server&#10;&#10;AI-generated content may be incorrect.">
            <a:extLst>
              <a:ext uri="{FF2B5EF4-FFF2-40B4-BE49-F238E27FC236}">
                <a16:creationId xmlns:a16="http://schemas.microsoft.com/office/drawing/2014/main" id="{2933A47C-C351-391E-05FF-7479ECB165AD}"/>
              </a:ext>
            </a:extLst>
          </p:cNvPr>
          <p:cNvPicPr>
            <a:picLocks noChangeAspect="1"/>
          </p:cNvPicPr>
          <p:nvPr/>
        </p:nvPicPr>
        <p:blipFill>
          <a:blip r:embed="rId8">
            <a:alphaModFix amt="45000"/>
          </a:blip>
          <a:stretch>
            <a:fillRect/>
          </a:stretch>
        </p:blipFill>
        <p:spPr>
          <a:xfrm>
            <a:off x="19939486" y="4333216"/>
            <a:ext cx="786468" cy="2158284"/>
          </a:xfrm>
          <a:prstGeom prst="rect">
            <a:avLst/>
          </a:prstGeom>
        </p:spPr>
      </p:pic>
      <p:sp>
        <p:nvSpPr>
          <p:cNvPr id="3" name="Rectangle 2">
            <a:extLst>
              <a:ext uri="{FF2B5EF4-FFF2-40B4-BE49-F238E27FC236}">
                <a16:creationId xmlns:a16="http://schemas.microsoft.com/office/drawing/2014/main" id="{A0C9C31B-B78F-1D06-59B3-359D68AD4A41}"/>
              </a:ext>
            </a:extLst>
          </p:cNvPr>
          <p:cNvSpPr/>
          <p:nvPr/>
        </p:nvSpPr>
        <p:spPr>
          <a:xfrm>
            <a:off x="16796105" y="9082668"/>
            <a:ext cx="914033" cy="1569660"/>
          </a:xfrm>
          <a:prstGeom prst="rect">
            <a:avLst/>
          </a:prstGeom>
          <a:noFill/>
        </p:spPr>
        <p:txBody>
          <a:bodyPr wrap="none" lIns="91440" tIns="45720" rIns="91440" bIns="45720">
            <a:spAutoFit/>
          </a:bodyPr>
          <a:lstStyle/>
          <a:p>
            <a:pPr algn="ctr"/>
            <a:r>
              <a:rPr lang="en-US" sz="9600" b="0" cap="none" spc="0" dirty="0">
                <a:ln w="0"/>
                <a:solidFill>
                  <a:srgbClr val="FF0000"/>
                </a:solidFill>
                <a:effectLst>
                  <a:reflection blurRad="6350" stA="53000" endA="300" endPos="35500" dir="5400000" sy="-90000" algn="bl" rotWithShape="0"/>
                </a:effectLst>
              </a:rPr>
              <a:t>X</a:t>
            </a:r>
          </a:p>
        </p:txBody>
      </p:sp>
    </p:spTree>
    <p:extLst>
      <p:ext uri="{BB962C8B-B14F-4D97-AF65-F5344CB8AC3E}">
        <p14:creationId xmlns:p14="http://schemas.microsoft.com/office/powerpoint/2010/main" val="395102424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3ACC2-AF04-1817-35A0-C53BD06F84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6D0166-9AAA-E876-27AC-36A454A8C834}"/>
              </a:ext>
            </a:extLst>
          </p:cNvPr>
          <p:cNvSpPr>
            <a:spLocks noGrp="1"/>
          </p:cNvSpPr>
          <p:nvPr>
            <p:ph type="title"/>
          </p:nvPr>
        </p:nvSpPr>
        <p:spPr>
          <a:xfrm>
            <a:off x="978895" y="1766535"/>
            <a:ext cx="16368251" cy="1345368"/>
          </a:xfrm>
        </p:spPr>
        <p:txBody>
          <a:bodyPr lIns="0" tIns="0" rIns="457200" bIns="0" anchor="t">
            <a:noAutofit/>
          </a:bodyPr>
          <a:lstStyle/>
          <a:p>
            <a:r>
              <a:rPr lang="en-US" sz="6600" dirty="0">
                <a:solidFill>
                  <a:schemeClr val="tx1"/>
                </a:solidFill>
              </a:rPr>
              <a:t>Use Case </a:t>
            </a:r>
            <a:r>
              <a:rPr lang="en-US" sz="6600" dirty="0"/>
              <a:t>–</a:t>
            </a:r>
            <a:r>
              <a:rPr lang="en-US" sz="6600" dirty="0">
                <a:solidFill>
                  <a:srgbClr val="000000"/>
                </a:solidFill>
                <a:latin typeface="IBM Plex Sans Light"/>
                <a:cs typeface="Arial"/>
              </a:rPr>
              <a:t> </a:t>
            </a:r>
            <a:r>
              <a:rPr lang="en-US" sz="6600" b="1" dirty="0">
                <a:solidFill>
                  <a:schemeClr val="accent1"/>
                </a:solidFill>
                <a:latin typeface="IBM Plex Sans Light"/>
                <a:cs typeface="Arial"/>
              </a:rPr>
              <a:t>IBMi BRMS</a:t>
            </a:r>
            <a:endParaRPr lang="en-US" sz="6600" b="1" dirty="0">
              <a:solidFill>
                <a:schemeClr val="accent1"/>
              </a:solidFill>
            </a:endParaRPr>
          </a:p>
        </p:txBody>
      </p:sp>
      <p:sp>
        <p:nvSpPr>
          <p:cNvPr id="107" name="Content Placeholder 11">
            <a:extLst>
              <a:ext uri="{FF2B5EF4-FFF2-40B4-BE49-F238E27FC236}">
                <a16:creationId xmlns:a16="http://schemas.microsoft.com/office/drawing/2014/main" id="{2FB65B1F-47FA-40A2-63BD-B1CF5599D776}"/>
              </a:ext>
            </a:extLst>
          </p:cNvPr>
          <p:cNvSpPr txBox="1">
            <a:spLocks/>
          </p:cNvSpPr>
          <p:nvPr/>
        </p:nvSpPr>
        <p:spPr>
          <a:xfrm>
            <a:off x="576070" y="3841749"/>
            <a:ext cx="12471515" cy="9008362"/>
          </a:xfrm>
          <a:prstGeom prst="rect">
            <a:avLst/>
          </a:prstGeom>
        </p:spPr>
        <p:txBody>
          <a:bodyPr vert="horz" lIns="182880" tIns="91440" rIns="182880" bIns="91440" rtlCol="0" anchor="t">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969963" indent="-404813" defTabSz="1219170" eaLnBrk="1" fontAlgn="auto" hangingPunct="1">
              <a:lnSpc>
                <a:spcPct val="150000"/>
              </a:lnSpc>
              <a:spcBef>
                <a:spcPts val="20"/>
              </a:spcBef>
              <a:buClrTx/>
              <a:buNone/>
              <a:defRPr/>
            </a:pPr>
            <a:r>
              <a:rPr lang="en-US" sz="3600" b="1" dirty="0">
                <a:solidFill>
                  <a:schemeClr val="accent1"/>
                </a:solidFill>
                <a:latin typeface="IBM Plex Sans Light"/>
                <a:ea typeface="+mn-ea"/>
                <a:cs typeface="Arial"/>
              </a:rPr>
              <a:t>IBMi can use </a:t>
            </a:r>
            <a:r>
              <a:rPr kumimoji="0" lang="en-US" sz="3600" b="1" i="0" u="none" strike="noStrike" kern="1200" cap="none" spc="0" normalizeH="0" baseline="0" noProof="0" dirty="0">
                <a:ln>
                  <a:noFill/>
                </a:ln>
                <a:solidFill>
                  <a:schemeClr val="accent1"/>
                </a:solidFill>
                <a:effectLst/>
                <a:uLnTx/>
                <a:uFillTx/>
                <a:latin typeface="IBM Plex Sans Light"/>
                <a:ea typeface="+mn-ea"/>
                <a:cs typeface="Arial"/>
              </a:rPr>
              <a:t>the </a:t>
            </a:r>
            <a:r>
              <a:rPr lang="en-US" sz="3600" b="1" dirty="0">
                <a:solidFill>
                  <a:schemeClr val="accent1"/>
                </a:solidFill>
                <a:latin typeface="IBM Plex Sans Light"/>
                <a:ea typeface="+mn-ea"/>
                <a:cs typeface="Arial"/>
              </a:rPr>
              <a:t>TS7785</a:t>
            </a:r>
            <a:endParaRPr lang="en-US" sz="3600" dirty="0">
              <a:solidFill>
                <a:schemeClr val="accent1"/>
              </a:solidFill>
              <a:latin typeface="IBM Plex Sans Light" panose="020B0403050203000203" pitchFamily="34" charset="0"/>
              <a:ea typeface="+mn-ea"/>
              <a:cs typeface="Arial" pitchFamily="34" charset="0"/>
            </a:endParaRPr>
          </a:p>
          <a:p>
            <a:pPr marL="969963" lvl="1" indent="-404813" defTabSz="1219170">
              <a:spcBef>
                <a:spcPts val="1200"/>
              </a:spcBef>
              <a:spcAft>
                <a:spcPts val="0"/>
              </a:spcAft>
              <a:buClrTx/>
              <a:buFont typeface="Arial" panose="020B0604020202020204" pitchFamily="34" charset="0"/>
              <a:buChar char="•"/>
              <a:defRPr/>
            </a:pPr>
            <a:r>
              <a:rPr lang="en-US" sz="3200" dirty="0">
                <a:solidFill>
                  <a:prstClr val="black"/>
                </a:solidFill>
                <a:latin typeface="IBM Plex Sans Light"/>
                <a:ea typeface="+mn-ea"/>
                <a:cs typeface="Arial"/>
              </a:rPr>
              <a:t>Support for FC</a:t>
            </a:r>
          </a:p>
          <a:p>
            <a:pPr marL="969963" lvl="1" indent="-404813" defTabSz="1219170">
              <a:spcBef>
                <a:spcPts val="1200"/>
              </a:spcBef>
              <a:spcAft>
                <a:spcPts val="0"/>
              </a:spcAft>
              <a:buClrTx/>
              <a:buFont typeface="Arial" panose="020B0604020202020204" pitchFamily="34" charset="0"/>
              <a:buChar char="•"/>
              <a:defRPr/>
            </a:pPr>
            <a:r>
              <a:rPr lang="en-US" sz="3200" dirty="0">
                <a:solidFill>
                  <a:prstClr val="black"/>
                </a:solidFill>
                <a:latin typeface="IBM Plex Sans Light"/>
                <a:ea typeface="+mn-ea"/>
                <a:cs typeface="Arial"/>
              </a:rPr>
              <a:t>LTO emulation with 512 available drives per system</a:t>
            </a:r>
          </a:p>
          <a:p>
            <a:pPr marL="969963" lvl="1" indent="-404813" defTabSz="1219170">
              <a:spcBef>
                <a:spcPts val="1200"/>
              </a:spcBef>
              <a:spcAft>
                <a:spcPts val="0"/>
              </a:spcAft>
              <a:buClrTx/>
              <a:buFont typeface="Arial" panose="020B0604020202020204" pitchFamily="34" charset="0"/>
              <a:buChar char="•"/>
              <a:defRPr/>
            </a:pPr>
            <a:r>
              <a:rPr lang="en-US" sz="3200" dirty="0">
                <a:solidFill>
                  <a:prstClr val="black"/>
                </a:solidFill>
                <a:latin typeface="IBM Plex Sans Light"/>
                <a:ea typeface="+mn-ea"/>
                <a:cs typeface="Arial"/>
              </a:rPr>
              <a:t>TS4500 emulation </a:t>
            </a:r>
            <a:r>
              <a:rPr kumimoji="0" lang="en-US" sz="3200" b="0" i="0" u="none" strike="noStrike" kern="1200" cap="none" spc="0" normalizeH="0" baseline="0" noProof="0" dirty="0">
                <a:ln>
                  <a:noFill/>
                </a:ln>
                <a:solidFill>
                  <a:prstClr val="black"/>
                </a:solidFill>
                <a:effectLst/>
                <a:uLnTx/>
                <a:uFillTx/>
                <a:latin typeface="IBM Plex Sans Light"/>
                <a:ea typeface="+mn-ea"/>
                <a:cs typeface="Arial"/>
              </a:rPr>
              <a:t>with </a:t>
            </a:r>
            <a:r>
              <a:rPr lang="en-US" sz="3200" dirty="0">
                <a:solidFill>
                  <a:prstClr val="black"/>
                </a:solidFill>
                <a:latin typeface="IBM Plex Sans Light"/>
                <a:ea typeface="+mn-ea"/>
                <a:cs typeface="Arial"/>
              </a:rPr>
              <a:t>multiple library instances</a:t>
            </a:r>
            <a:br>
              <a:rPr lang="en-US" sz="3600" dirty="0">
                <a:latin typeface="IBM Plex Sans Light"/>
                <a:ea typeface="+mn-ea"/>
                <a:cs typeface="Arial"/>
              </a:rPr>
            </a:br>
            <a:endParaRPr lang="en-US" sz="3600" dirty="0">
              <a:solidFill>
                <a:prstClr val="black"/>
              </a:solidFill>
              <a:latin typeface="IBM Plex Sans Light"/>
              <a:ea typeface="+mn-ea"/>
              <a:cs typeface="Arial"/>
            </a:endParaRPr>
          </a:p>
          <a:p>
            <a:pPr marL="969963" lvl="1" indent="-404813" defTabSz="1219170">
              <a:lnSpc>
                <a:spcPct val="150000"/>
              </a:lnSpc>
              <a:spcBef>
                <a:spcPts val="20"/>
              </a:spcBef>
              <a:spcAft>
                <a:spcPts val="0"/>
              </a:spcAft>
              <a:buClrTx/>
              <a:buNone/>
              <a:defRPr/>
            </a:pPr>
            <a:r>
              <a:rPr lang="en-US" sz="3600" b="1" dirty="0">
                <a:solidFill>
                  <a:schemeClr val="accent1"/>
                </a:solidFill>
                <a:latin typeface="IBM Plex Sans Light"/>
                <a:ea typeface="+mn-ea"/>
                <a:cs typeface="Arial"/>
              </a:rPr>
              <a:t>Feature Support</a:t>
            </a:r>
          </a:p>
          <a:p>
            <a:pPr marL="969963" lvl="1" indent="-404813" algn="l" defTabSz="1219170">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IBM Plex Sans Light"/>
                <a:ea typeface="+mn-ea"/>
                <a:cs typeface="Arial"/>
              </a:rPr>
              <a:t>Grid </a:t>
            </a:r>
            <a:r>
              <a:rPr lang="en-US" sz="3200" dirty="0">
                <a:solidFill>
                  <a:prstClr val="black"/>
                </a:solidFill>
                <a:latin typeface="IBM Plex Sans Light"/>
                <a:ea typeface="+mn-ea"/>
                <a:cs typeface="Arial"/>
              </a:rPr>
              <a:t>support</a:t>
            </a:r>
            <a:r>
              <a:rPr kumimoji="0" lang="en-US" sz="3200" b="0" i="0" u="none" strike="noStrike" kern="1200" cap="none" spc="0" normalizeH="0" baseline="0" noProof="0" dirty="0">
                <a:ln>
                  <a:noFill/>
                </a:ln>
                <a:solidFill>
                  <a:prstClr val="black"/>
                </a:solidFill>
                <a:effectLst/>
                <a:uLnTx/>
                <a:uFillTx/>
                <a:latin typeface="IBM Plex Sans Light"/>
                <a:ea typeface="+mn-ea"/>
                <a:cs typeface="Arial"/>
              </a:rPr>
              <a:t>, </a:t>
            </a:r>
            <a:r>
              <a:rPr lang="en-US" sz="3200" dirty="0">
                <a:solidFill>
                  <a:prstClr val="black"/>
                </a:solidFill>
                <a:latin typeface="IBM Plex Sans Light"/>
                <a:ea typeface="+mn-ea"/>
                <a:cs typeface="Arial"/>
              </a:rPr>
              <a:t>including </a:t>
            </a:r>
            <a:r>
              <a:rPr kumimoji="0" lang="en-US" sz="3200" b="0" i="0" u="none" strike="noStrike" kern="1200" cap="none" spc="0" normalizeH="0" baseline="0" noProof="0" dirty="0">
                <a:ln>
                  <a:noFill/>
                </a:ln>
                <a:solidFill>
                  <a:prstClr val="black"/>
                </a:solidFill>
                <a:effectLst/>
                <a:uLnTx/>
                <a:uFillTx/>
                <a:latin typeface="IBM Plex Sans Light"/>
                <a:ea typeface="+mn-ea"/>
                <a:cs typeface="Arial"/>
              </a:rPr>
              <a:t>access to </a:t>
            </a:r>
            <a:r>
              <a:rPr lang="en-US" sz="3200" dirty="0">
                <a:solidFill>
                  <a:prstClr val="black"/>
                </a:solidFill>
                <a:latin typeface="IBM Plex Sans Light"/>
                <a:ea typeface="+mn-ea"/>
                <a:cs typeface="Arial"/>
              </a:rPr>
              <a:t>any system by any IBMi server Automatic replication</a:t>
            </a:r>
            <a:endParaRPr lang="en-US" sz="3200" b="0" i="0" u="none" strike="noStrike" kern="1200" cap="none" spc="0" normalizeH="0" baseline="0" noProof="0" dirty="0">
              <a:ln>
                <a:noFill/>
              </a:ln>
              <a:solidFill>
                <a:prstClr val="black"/>
              </a:solidFill>
              <a:effectLst/>
              <a:uLnTx/>
              <a:uFillTx/>
              <a:latin typeface="IBM Plex Sans Light"/>
              <a:ea typeface="+mn-ea"/>
              <a:cs typeface="Arial"/>
            </a:endParaRPr>
          </a:p>
          <a:p>
            <a:pPr marL="969963" lvl="1" indent="-404813" defTabSz="1219170">
              <a:spcBef>
                <a:spcPts val="1200"/>
              </a:spcBef>
              <a:spcAft>
                <a:spcPts val="0"/>
              </a:spcAft>
              <a:buClrTx/>
              <a:buFont typeface="Arial" panose="020B0604020202020204" pitchFamily="34" charset="0"/>
              <a:buChar char="•"/>
              <a:defRPr/>
            </a:pPr>
            <a:r>
              <a:rPr lang="en-US" sz="3200" dirty="0">
                <a:solidFill>
                  <a:prstClr val="black"/>
                </a:solidFill>
                <a:latin typeface="IBM Plex Sans Light"/>
                <a:ea typeface="+mn-ea"/>
                <a:cs typeface="Arial"/>
              </a:rPr>
              <a:t>Tiering to physical tape via IBM Storage Deep Archive</a:t>
            </a:r>
          </a:p>
          <a:p>
            <a:pPr marL="969963" lvl="1" indent="-404813" defTabSz="1219170">
              <a:spcBef>
                <a:spcPts val="1200"/>
              </a:spcBef>
              <a:spcAft>
                <a:spcPts val="0"/>
              </a:spcAft>
              <a:buClrTx/>
              <a:buFont typeface="Arial" panose="020B0604020202020204" pitchFamily="34" charset="0"/>
              <a:buChar char="•"/>
              <a:defRPr/>
            </a:pPr>
            <a:r>
              <a:rPr lang="en-US" sz="3200" dirty="0">
                <a:solidFill>
                  <a:prstClr val="black"/>
                </a:solidFill>
                <a:latin typeface="IBM Plex Sans Light"/>
                <a:ea typeface="+mn-ea"/>
                <a:cs typeface="Arial"/>
              </a:rPr>
              <a:t>Tiering to S3-enabled object stores</a:t>
            </a:r>
            <a:endParaRPr lang="en-US" sz="2800" b="0" i="0" u="none" strike="noStrike" kern="1200" cap="none" spc="0" normalizeH="0" baseline="0" noProof="0" dirty="0">
              <a:ln>
                <a:noFill/>
              </a:ln>
              <a:solidFill>
                <a:prstClr val="black"/>
              </a:solidFill>
              <a:effectLst/>
              <a:uLnTx/>
              <a:uFillTx/>
              <a:latin typeface="IBM Plex Sans Light"/>
              <a:ea typeface="+mn-ea"/>
              <a:cs typeface="Arial"/>
            </a:endParaRPr>
          </a:p>
          <a:p>
            <a:pPr marL="1980565" marR="0" lvl="1" indent="-761365" algn="l" defTabSz="1219170" rtl="0" eaLnBrk="1" fontAlgn="auto" latinLnBrk="0" hangingPunct="1">
              <a:lnSpc>
                <a:spcPct val="150000"/>
              </a:lnSpc>
              <a:spcBef>
                <a:spcPct val="20000"/>
              </a:spcBef>
              <a:spcAft>
                <a:spcPts val="0"/>
              </a:spcAft>
              <a:buClrTx/>
              <a:buSzTx/>
              <a:buFont typeface="Arial"/>
              <a:buChar char="•"/>
              <a:tabLst/>
              <a:defRPr/>
            </a:pPr>
            <a:endParaRPr lang="en-US" sz="2800" b="0" i="0" u="none" strike="noStrike" kern="1200" cap="none" spc="0" normalizeH="0" baseline="0" noProof="0" dirty="0">
              <a:ln>
                <a:noFill/>
              </a:ln>
              <a:solidFill>
                <a:prstClr val="black"/>
              </a:solidFill>
              <a:effectLst/>
              <a:uLnTx/>
              <a:uFillTx/>
              <a:latin typeface="IBM Plex Sans Light"/>
              <a:ea typeface="+mn-ea"/>
              <a:cs typeface="Arial"/>
            </a:endParaRPr>
          </a:p>
          <a:p>
            <a:pPr marL="913765" marR="0" lvl="0" indent="-913765" algn="l" defTabSz="1219170" rtl="0" eaLnBrk="1" fontAlgn="auto" latinLnBrk="0" hangingPunct="1">
              <a:lnSpc>
                <a:spcPct val="150000"/>
              </a:lnSpc>
              <a:spcBef>
                <a:spcPct val="20000"/>
              </a:spcBef>
              <a:spcAft>
                <a:spcPts val="0"/>
              </a:spcAft>
              <a:buClrTx/>
              <a:buSzTx/>
              <a:buFont typeface="Arial"/>
              <a:buChar char="•"/>
              <a:tabLst/>
              <a:defRPr/>
            </a:pPr>
            <a:endParaRPr lang="en-US" sz="2800" b="0" i="0" u="none" strike="noStrike" kern="1200" cap="none" spc="0" normalizeH="0" baseline="0" noProof="0" dirty="0">
              <a:ln>
                <a:noFill/>
              </a:ln>
              <a:solidFill>
                <a:prstClr val="black"/>
              </a:solidFill>
              <a:effectLst/>
              <a:uLnTx/>
              <a:uFillTx/>
              <a:latin typeface="IBM Plex Sans Light"/>
              <a:ea typeface="+mn-ea"/>
              <a:cs typeface="Arial"/>
            </a:endParaRPr>
          </a:p>
        </p:txBody>
      </p:sp>
      <p:sp>
        <p:nvSpPr>
          <p:cNvPr id="4" name="Flowchart: Terminator 3">
            <a:extLst>
              <a:ext uri="{FF2B5EF4-FFF2-40B4-BE49-F238E27FC236}">
                <a16:creationId xmlns:a16="http://schemas.microsoft.com/office/drawing/2014/main" id="{43ADF533-AB95-1B55-299C-79858EB630A8}"/>
              </a:ext>
            </a:extLst>
          </p:cNvPr>
          <p:cNvSpPr/>
          <p:nvPr/>
        </p:nvSpPr>
        <p:spPr bwMode="auto">
          <a:xfrm>
            <a:off x="16224816" y="7933947"/>
            <a:ext cx="6321238" cy="2504846"/>
          </a:xfrm>
          <a:prstGeom prst="flowChartTerminator">
            <a:avLst/>
          </a:prstGeom>
          <a:solidFill>
            <a:srgbClr val="F7F9FC"/>
          </a:solidFill>
          <a:ln w="12700">
            <a:solidFill>
              <a:schemeClr val="accent1">
                <a:lumMod val="40000"/>
                <a:lumOff val="60000"/>
              </a:schemeClr>
            </a:solidFill>
            <a:prstDash val="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a:ln>
                <a:noFill/>
              </a:ln>
              <a:solidFill>
                <a:schemeClr val="bg1"/>
              </a:solidFill>
              <a:effectLst/>
              <a:latin typeface="+mn-lt"/>
            </a:endParaRPr>
          </a:p>
        </p:txBody>
      </p:sp>
      <p:sp>
        <p:nvSpPr>
          <p:cNvPr id="6" name="Text Box 18">
            <a:extLst>
              <a:ext uri="{FF2B5EF4-FFF2-40B4-BE49-F238E27FC236}">
                <a16:creationId xmlns:a16="http://schemas.microsoft.com/office/drawing/2014/main" id="{5CD4D46D-C67E-BFE0-F42D-9BF51484C7E8}"/>
              </a:ext>
            </a:extLst>
          </p:cNvPr>
          <p:cNvSpPr txBox="1">
            <a:spLocks noChangeArrowheads="1"/>
          </p:cNvSpPr>
          <p:nvPr/>
        </p:nvSpPr>
        <p:spPr bwMode="auto">
          <a:xfrm>
            <a:off x="16749152" y="9856150"/>
            <a:ext cx="2222564" cy="400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1" rIns="91403" bIns="45701"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eaLnBrk="1" hangingPunct="1">
              <a:buClr>
                <a:srgbClr val="00BFFF"/>
              </a:buClr>
              <a:buNone/>
              <a:defRPr/>
            </a:pPr>
            <a:r>
              <a:rPr lang="en-US" altLang="en-US" sz="2000" b="1" dirty="0">
                <a:solidFill>
                  <a:srgbClr val="333333"/>
                </a:solidFill>
                <a:latin typeface="IBM Plex Sans Light"/>
                <a:ea typeface="MS PGothic"/>
                <a:cs typeface="Arial"/>
              </a:rPr>
              <a:t>TS7785 A</a:t>
            </a:r>
            <a:endParaRPr lang="en-US" altLang="en-US" sz="2000" b="1" i="0" u="none" strike="noStrike" kern="1200" cap="none" spc="0" normalizeH="0" baseline="0" noProof="0" dirty="0">
              <a:ln>
                <a:noFill/>
              </a:ln>
              <a:solidFill>
                <a:srgbClr val="333333"/>
              </a:solidFill>
              <a:effectLst/>
              <a:uLnTx/>
              <a:uFillTx/>
              <a:latin typeface="IBM Plex Sans Light"/>
              <a:cs typeface="Arial" panose="020B0604020202020204" pitchFamily="34" charset="0"/>
            </a:endParaRPr>
          </a:p>
        </p:txBody>
      </p:sp>
      <p:sp>
        <p:nvSpPr>
          <p:cNvPr id="8" name="Text Box 18">
            <a:extLst>
              <a:ext uri="{FF2B5EF4-FFF2-40B4-BE49-F238E27FC236}">
                <a16:creationId xmlns:a16="http://schemas.microsoft.com/office/drawing/2014/main" id="{2DD5F85C-006F-7A1E-9C3B-5E55F4B7F9F3}"/>
              </a:ext>
            </a:extLst>
          </p:cNvPr>
          <p:cNvSpPr txBox="1">
            <a:spLocks noChangeArrowheads="1"/>
          </p:cNvSpPr>
          <p:nvPr/>
        </p:nvSpPr>
        <p:spPr bwMode="auto">
          <a:xfrm>
            <a:off x="19521043" y="9857443"/>
            <a:ext cx="2222564" cy="400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1" rIns="91403" bIns="45701"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eaLnBrk="1" hangingPunct="1">
              <a:buClr>
                <a:srgbClr val="00BFFF"/>
              </a:buClr>
              <a:buNone/>
              <a:defRPr/>
            </a:pPr>
            <a:r>
              <a:rPr lang="en-US" altLang="en-US" sz="2000" b="1" dirty="0">
                <a:solidFill>
                  <a:srgbClr val="333333"/>
                </a:solidFill>
                <a:latin typeface="IBM Plex Sans Light"/>
                <a:ea typeface="MS PGothic"/>
                <a:cs typeface="Arial"/>
              </a:rPr>
              <a:t>TS7785 B</a:t>
            </a:r>
            <a:endParaRPr lang="en-US" altLang="en-US" sz="2000" b="1" i="0" u="none" strike="noStrike" kern="1200" cap="none" spc="0" normalizeH="0" baseline="0" noProof="0" dirty="0">
              <a:ln>
                <a:noFill/>
              </a:ln>
              <a:solidFill>
                <a:srgbClr val="333333"/>
              </a:solidFill>
              <a:effectLst/>
              <a:uLnTx/>
              <a:uFillTx/>
              <a:latin typeface="IBM Plex Sans Light"/>
              <a:cs typeface="Arial" panose="020B0604020202020204" pitchFamily="34" charset="0"/>
            </a:endParaRPr>
          </a:p>
        </p:txBody>
      </p:sp>
      <p:grpSp>
        <p:nvGrpSpPr>
          <p:cNvPr id="12" name="Group 11">
            <a:extLst>
              <a:ext uri="{FF2B5EF4-FFF2-40B4-BE49-F238E27FC236}">
                <a16:creationId xmlns:a16="http://schemas.microsoft.com/office/drawing/2014/main" id="{1E14ADEE-AEF7-9868-FD60-5E7E3B17564D}"/>
              </a:ext>
            </a:extLst>
          </p:cNvPr>
          <p:cNvGrpSpPr/>
          <p:nvPr/>
        </p:nvGrpSpPr>
        <p:grpSpPr>
          <a:xfrm>
            <a:off x="17498160" y="8279954"/>
            <a:ext cx="634391" cy="1562707"/>
            <a:chOff x="7906575" y="-87672"/>
            <a:chExt cx="4937125" cy="13716000"/>
          </a:xfrm>
        </p:grpSpPr>
        <p:pic>
          <p:nvPicPr>
            <p:cNvPr id="10" name="Picture 4">
              <a:extLst>
                <a:ext uri="{FF2B5EF4-FFF2-40B4-BE49-F238E27FC236}">
                  <a16:creationId xmlns:a16="http://schemas.microsoft.com/office/drawing/2014/main" id="{36CDD35B-0B68-F35E-1079-F3335B71A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6575" y="-87672"/>
              <a:ext cx="4937125" cy="13716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A6976DC-9298-D44C-CC54-158BD0F77887}"/>
                </a:ext>
              </a:extLst>
            </p:cNvPr>
            <p:cNvSpPr txBox="1"/>
            <p:nvPr/>
          </p:nvSpPr>
          <p:spPr>
            <a:xfrm>
              <a:off x="9028199" y="1894613"/>
              <a:ext cx="2649540" cy="1886334"/>
            </a:xfrm>
            <a:prstGeom prst="rect">
              <a:avLst/>
            </a:prstGeom>
            <a:solidFill>
              <a:srgbClr val="494949"/>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rtlCol="0" anchor="t">
              <a:noAutofit/>
            </a:bodyPr>
            <a:lstStyle/>
            <a:p>
              <a:pPr algn="l" defTabSz="2438400">
                <a:spcBef>
                  <a:spcPts val="2900"/>
                </a:spcBef>
                <a:buSzPct val="100000"/>
              </a:pPr>
              <a:r>
                <a:rPr lang="en-US" sz="800" b="1" kern="0" dirty="0">
                  <a:solidFill>
                    <a:srgbClr val="D8D8D8"/>
                  </a:solidFill>
                  <a:ea typeface="+mj-ea"/>
                  <a:cs typeface="+mj-cs"/>
                  <a:sym typeface="IBM Plex Sans Light"/>
                </a:rPr>
                <a:t>TS7785</a:t>
              </a:r>
            </a:p>
          </p:txBody>
        </p:sp>
      </p:grpSp>
      <p:grpSp>
        <p:nvGrpSpPr>
          <p:cNvPr id="16" name="Group 15">
            <a:extLst>
              <a:ext uri="{FF2B5EF4-FFF2-40B4-BE49-F238E27FC236}">
                <a16:creationId xmlns:a16="http://schemas.microsoft.com/office/drawing/2014/main" id="{FC2E79DF-376E-634A-4167-1E836E0A4BEC}"/>
              </a:ext>
            </a:extLst>
          </p:cNvPr>
          <p:cNvGrpSpPr/>
          <p:nvPr/>
        </p:nvGrpSpPr>
        <p:grpSpPr>
          <a:xfrm>
            <a:off x="20319987" y="8279954"/>
            <a:ext cx="634391" cy="1562707"/>
            <a:chOff x="7906575" y="-87672"/>
            <a:chExt cx="4937125" cy="13716000"/>
          </a:xfrm>
        </p:grpSpPr>
        <p:pic>
          <p:nvPicPr>
            <p:cNvPr id="14" name="Picture 4">
              <a:extLst>
                <a:ext uri="{FF2B5EF4-FFF2-40B4-BE49-F238E27FC236}">
                  <a16:creationId xmlns:a16="http://schemas.microsoft.com/office/drawing/2014/main" id="{D5B73F31-B3F2-2ED2-8CBB-2F4C1719D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6575" y="-87672"/>
              <a:ext cx="4937125" cy="13716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842BC93-83FB-9DA2-2B3A-3D9E6FE6BE5C}"/>
                </a:ext>
              </a:extLst>
            </p:cNvPr>
            <p:cNvSpPr txBox="1"/>
            <p:nvPr/>
          </p:nvSpPr>
          <p:spPr>
            <a:xfrm>
              <a:off x="9028199" y="1894613"/>
              <a:ext cx="2649540" cy="1886334"/>
            </a:xfrm>
            <a:prstGeom prst="rect">
              <a:avLst/>
            </a:prstGeom>
            <a:solidFill>
              <a:srgbClr val="494949"/>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rtlCol="0" anchor="t">
              <a:noAutofit/>
            </a:bodyPr>
            <a:lstStyle/>
            <a:p>
              <a:pPr algn="l" defTabSz="2438400">
                <a:spcBef>
                  <a:spcPts val="2900"/>
                </a:spcBef>
                <a:buSzPct val="100000"/>
              </a:pPr>
              <a:r>
                <a:rPr lang="en-US" sz="800" b="1" kern="0" dirty="0">
                  <a:solidFill>
                    <a:srgbClr val="D8D8D8"/>
                  </a:solidFill>
                  <a:ea typeface="+mj-ea"/>
                  <a:cs typeface="+mj-cs"/>
                  <a:sym typeface="IBM Plex Sans Light"/>
                </a:rPr>
                <a:t>TS7785</a:t>
              </a:r>
            </a:p>
          </p:txBody>
        </p:sp>
      </p:grpSp>
      <p:sp>
        <p:nvSpPr>
          <p:cNvPr id="18" name="Flowchart: Terminator 17">
            <a:extLst>
              <a:ext uri="{FF2B5EF4-FFF2-40B4-BE49-F238E27FC236}">
                <a16:creationId xmlns:a16="http://schemas.microsoft.com/office/drawing/2014/main" id="{BEE3B49B-62E0-B2AF-3968-AD9A716C57E7}"/>
              </a:ext>
            </a:extLst>
          </p:cNvPr>
          <p:cNvSpPr/>
          <p:nvPr/>
        </p:nvSpPr>
        <p:spPr bwMode="auto">
          <a:xfrm>
            <a:off x="13032967" y="9652189"/>
            <a:ext cx="3911356" cy="2298897"/>
          </a:xfrm>
          <a:prstGeom prst="flowChartTerminator">
            <a:avLst/>
          </a:prstGeom>
          <a:solidFill>
            <a:schemeClr val="accent1">
              <a:lumMod val="20000"/>
              <a:lumOff val="80000"/>
            </a:schemeClr>
          </a:solidFill>
          <a:ln w="12700">
            <a:solidFill>
              <a:schemeClr val="accent1">
                <a:lumMod val="40000"/>
                <a:lumOff val="60000"/>
              </a:schemeClr>
            </a:solidFill>
            <a:prstDash val="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a:ln>
                <a:noFill/>
              </a:ln>
              <a:solidFill>
                <a:schemeClr val="bg1"/>
              </a:solidFill>
              <a:effectLst/>
              <a:latin typeface="+mn-lt"/>
            </a:endParaRPr>
          </a:p>
        </p:txBody>
      </p:sp>
      <p:sp>
        <p:nvSpPr>
          <p:cNvPr id="20" name="Text Box 14">
            <a:extLst>
              <a:ext uri="{FF2B5EF4-FFF2-40B4-BE49-F238E27FC236}">
                <a16:creationId xmlns:a16="http://schemas.microsoft.com/office/drawing/2014/main" id="{29254221-55E7-B104-C899-B7FB78468874}"/>
              </a:ext>
            </a:extLst>
          </p:cNvPr>
          <p:cNvSpPr txBox="1">
            <a:spLocks noChangeArrowheads="1"/>
          </p:cNvSpPr>
          <p:nvPr/>
        </p:nvSpPr>
        <p:spPr bwMode="auto">
          <a:xfrm>
            <a:off x="13644743" y="11305571"/>
            <a:ext cx="2694892" cy="112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787" tIns="43394" rIns="86787" bIns="43394" anchor="t">
            <a:noAutofit/>
          </a:bodyPr>
          <a:lstStyle>
            <a:defPPr>
              <a:defRPr lang="en-US"/>
            </a:defPPr>
            <a:lvl1pPr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1pPr>
            <a:lvl2pPr marL="411163"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2pPr>
            <a:lvl3pPr marL="820738"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3pPr>
            <a:lvl4pPr marL="1231900"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4pPr>
            <a:lvl5pPr marL="1641475"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5pPr>
            <a:lvl6pPr marL="20986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6pPr>
            <a:lvl7pPr marL="25558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7pPr>
            <a:lvl8pPr marL="30130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8pPr>
            <a:lvl9pPr marL="34702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9pPr>
          </a:lstStyle>
          <a:p>
            <a:pPr algn="ctr">
              <a:spcBef>
                <a:spcPct val="0"/>
              </a:spcBef>
              <a:spcAft>
                <a:spcPct val="15000"/>
              </a:spcAft>
              <a:buNone/>
              <a:defRPr/>
            </a:pPr>
            <a:r>
              <a:rPr lang="en-US" b="1" dirty="0">
                <a:solidFill>
                  <a:srgbClr val="0F62FE"/>
                </a:solidFill>
                <a:latin typeface="IBM Plex Sans Light" panose="020B0403050203000203" pitchFamily="34" charset="0"/>
                <a:ea typeface="MS PGothic"/>
              </a:rPr>
              <a:t>S3 Cloud</a:t>
            </a:r>
            <a:endParaRPr lang="en-US" dirty="0">
              <a:solidFill>
                <a:srgbClr val="0F62FE"/>
              </a:solidFill>
              <a:latin typeface="IBM Plex Sans Light" panose="020B0403050203000203" pitchFamily="34" charset="0"/>
            </a:endParaRPr>
          </a:p>
        </p:txBody>
      </p:sp>
      <p:sp>
        <p:nvSpPr>
          <p:cNvPr id="22" name="Rectangle: Single Corner Snipped 21">
            <a:extLst>
              <a:ext uri="{FF2B5EF4-FFF2-40B4-BE49-F238E27FC236}">
                <a16:creationId xmlns:a16="http://schemas.microsoft.com/office/drawing/2014/main" id="{4834E145-58AA-9677-1C78-4A75DEC3905C}"/>
              </a:ext>
            </a:extLst>
          </p:cNvPr>
          <p:cNvSpPr/>
          <p:nvPr/>
        </p:nvSpPr>
        <p:spPr>
          <a:xfrm>
            <a:off x="13634488" y="10647488"/>
            <a:ext cx="767944" cy="494740"/>
          </a:xfrm>
          <a:prstGeom prst="snip1Rect">
            <a:avLst/>
          </a:prstGeom>
          <a:solidFill>
            <a:schemeClr val="accent1">
              <a:lumMod val="75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5pPr>
            <a:lvl6pPr marL="2286248" algn="l" defTabSz="914498" rtl="0" eaLnBrk="1" latinLnBrk="0" hangingPunct="1">
              <a:defRPr sz="2267" kern="1200">
                <a:solidFill>
                  <a:schemeClr val="lt1"/>
                </a:solidFill>
                <a:latin typeface="+mn-lt"/>
                <a:ea typeface="+mn-ea"/>
                <a:cs typeface="+mn-cs"/>
              </a:defRPr>
            </a:lvl6pPr>
            <a:lvl7pPr marL="2743497" algn="l" defTabSz="914498" rtl="0" eaLnBrk="1" latinLnBrk="0" hangingPunct="1">
              <a:defRPr sz="2267" kern="1200">
                <a:solidFill>
                  <a:schemeClr val="lt1"/>
                </a:solidFill>
                <a:latin typeface="+mn-lt"/>
                <a:ea typeface="+mn-ea"/>
                <a:cs typeface="+mn-cs"/>
              </a:defRPr>
            </a:lvl7pPr>
            <a:lvl8pPr marL="3200747" algn="l" defTabSz="914498" rtl="0" eaLnBrk="1" latinLnBrk="0" hangingPunct="1">
              <a:defRPr sz="2267" kern="1200">
                <a:solidFill>
                  <a:schemeClr val="lt1"/>
                </a:solidFill>
                <a:latin typeface="+mn-lt"/>
                <a:ea typeface="+mn-ea"/>
                <a:cs typeface="+mn-cs"/>
              </a:defRPr>
            </a:lvl8pPr>
            <a:lvl9pPr marL="3657997" algn="l" defTabSz="914498" rtl="0" eaLnBrk="1" latinLnBrk="0" hangingPunct="1">
              <a:defRPr sz="2267"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50000"/>
              </a:spcBef>
              <a:spcAft>
                <a:spcPct val="0"/>
              </a:spcAft>
              <a:buClr>
                <a:prstClr val="black"/>
              </a:buClr>
              <a:buSzTx/>
              <a:buFont typeface="Wingdings" pitchFamily="2" charset="2"/>
              <a:buNone/>
              <a:tabLst/>
              <a:defRPr/>
            </a:pPr>
            <a:r>
              <a:rPr kumimoji="0" lang="en-US" sz="2800" i="0" u="none" strike="noStrike" kern="1200" cap="none" spc="0" normalizeH="0" baseline="0" noProof="0" dirty="0">
                <a:ln>
                  <a:noFill/>
                </a:ln>
                <a:solidFill>
                  <a:srgbClr val="F2F2F2"/>
                </a:solidFill>
                <a:effectLst/>
                <a:uLnTx/>
                <a:uFillTx/>
                <a:latin typeface="IBM Plex Sans Light" panose="020B0403050203000203" pitchFamily="34" charset="0"/>
              </a:rPr>
              <a:t>V1</a:t>
            </a:r>
          </a:p>
        </p:txBody>
      </p:sp>
      <p:sp>
        <p:nvSpPr>
          <p:cNvPr id="24" name="Rectangle: Single Corner Snipped 23">
            <a:extLst>
              <a:ext uri="{FF2B5EF4-FFF2-40B4-BE49-F238E27FC236}">
                <a16:creationId xmlns:a16="http://schemas.microsoft.com/office/drawing/2014/main" id="{CD6983D4-23BE-50DF-A19B-2623104CCC30}"/>
              </a:ext>
            </a:extLst>
          </p:cNvPr>
          <p:cNvSpPr/>
          <p:nvPr/>
        </p:nvSpPr>
        <p:spPr>
          <a:xfrm>
            <a:off x="14622395" y="10009055"/>
            <a:ext cx="767944" cy="494740"/>
          </a:xfrm>
          <a:prstGeom prst="snip1Rect">
            <a:avLst/>
          </a:prstGeom>
          <a:solidFill>
            <a:schemeClr val="accent1">
              <a:lumMod val="75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5pPr>
            <a:lvl6pPr marL="2286248" algn="l" defTabSz="914498" rtl="0" eaLnBrk="1" latinLnBrk="0" hangingPunct="1">
              <a:defRPr sz="2267" kern="1200">
                <a:solidFill>
                  <a:schemeClr val="lt1"/>
                </a:solidFill>
                <a:latin typeface="+mn-lt"/>
                <a:ea typeface="+mn-ea"/>
                <a:cs typeface="+mn-cs"/>
              </a:defRPr>
            </a:lvl6pPr>
            <a:lvl7pPr marL="2743497" algn="l" defTabSz="914498" rtl="0" eaLnBrk="1" latinLnBrk="0" hangingPunct="1">
              <a:defRPr sz="2267" kern="1200">
                <a:solidFill>
                  <a:schemeClr val="lt1"/>
                </a:solidFill>
                <a:latin typeface="+mn-lt"/>
                <a:ea typeface="+mn-ea"/>
                <a:cs typeface="+mn-cs"/>
              </a:defRPr>
            </a:lvl7pPr>
            <a:lvl8pPr marL="3200747" algn="l" defTabSz="914498" rtl="0" eaLnBrk="1" latinLnBrk="0" hangingPunct="1">
              <a:defRPr sz="2267" kern="1200">
                <a:solidFill>
                  <a:schemeClr val="lt1"/>
                </a:solidFill>
                <a:latin typeface="+mn-lt"/>
                <a:ea typeface="+mn-ea"/>
                <a:cs typeface="+mn-cs"/>
              </a:defRPr>
            </a:lvl8pPr>
            <a:lvl9pPr marL="3657997" algn="l" defTabSz="914498" rtl="0" eaLnBrk="1" latinLnBrk="0" hangingPunct="1">
              <a:defRPr sz="2267"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50000"/>
              </a:spcBef>
              <a:spcAft>
                <a:spcPct val="0"/>
              </a:spcAft>
              <a:buClr>
                <a:prstClr val="black"/>
              </a:buClr>
              <a:buSzTx/>
              <a:buFont typeface="Wingdings" pitchFamily="2" charset="2"/>
              <a:buNone/>
              <a:tabLst/>
              <a:defRPr/>
            </a:pPr>
            <a:r>
              <a:rPr lang="en-US" sz="2800" dirty="0">
                <a:solidFill>
                  <a:srgbClr val="F2F2F2"/>
                </a:solidFill>
                <a:latin typeface="IBM Plex Sans Light" panose="020B0403050203000203" pitchFamily="34" charset="0"/>
              </a:rPr>
              <a:t>V2</a:t>
            </a:r>
            <a:endParaRPr kumimoji="0" lang="en-US" sz="2800" i="0" u="none" strike="noStrike" kern="1200" cap="none" spc="0" normalizeH="0" baseline="0" noProof="0" dirty="0">
              <a:ln>
                <a:noFill/>
              </a:ln>
              <a:solidFill>
                <a:srgbClr val="F2F2F2"/>
              </a:solidFill>
              <a:effectLst/>
              <a:uLnTx/>
              <a:uFillTx/>
              <a:latin typeface="IBM Plex Sans Light" panose="020B0403050203000203" pitchFamily="34" charset="0"/>
            </a:endParaRPr>
          </a:p>
        </p:txBody>
      </p:sp>
      <p:sp>
        <p:nvSpPr>
          <p:cNvPr id="26" name="Rectangle: Single Corner Snipped 25">
            <a:extLst>
              <a:ext uri="{FF2B5EF4-FFF2-40B4-BE49-F238E27FC236}">
                <a16:creationId xmlns:a16="http://schemas.microsoft.com/office/drawing/2014/main" id="{FF4DE555-1579-449F-C348-A134F4DBBD01}"/>
              </a:ext>
            </a:extLst>
          </p:cNvPr>
          <p:cNvSpPr/>
          <p:nvPr/>
        </p:nvSpPr>
        <p:spPr>
          <a:xfrm>
            <a:off x="15465886" y="10647487"/>
            <a:ext cx="767944" cy="494740"/>
          </a:xfrm>
          <a:prstGeom prst="snip1Rect">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5pPr>
            <a:lvl6pPr marL="2286248" algn="l" defTabSz="914498" rtl="0" eaLnBrk="1" latinLnBrk="0" hangingPunct="1">
              <a:defRPr sz="2267" kern="1200">
                <a:solidFill>
                  <a:schemeClr val="lt1"/>
                </a:solidFill>
                <a:latin typeface="+mn-lt"/>
                <a:ea typeface="+mn-ea"/>
                <a:cs typeface="+mn-cs"/>
              </a:defRPr>
            </a:lvl6pPr>
            <a:lvl7pPr marL="2743497" algn="l" defTabSz="914498" rtl="0" eaLnBrk="1" latinLnBrk="0" hangingPunct="1">
              <a:defRPr sz="2267" kern="1200">
                <a:solidFill>
                  <a:schemeClr val="lt1"/>
                </a:solidFill>
                <a:latin typeface="+mn-lt"/>
                <a:ea typeface="+mn-ea"/>
                <a:cs typeface="+mn-cs"/>
              </a:defRPr>
            </a:lvl7pPr>
            <a:lvl8pPr marL="3200747" algn="l" defTabSz="914498" rtl="0" eaLnBrk="1" latinLnBrk="0" hangingPunct="1">
              <a:defRPr sz="2267" kern="1200">
                <a:solidFill>
                  <a:schemeClr val="lt1"/>
                </a:solidFill>
                <a:latin typeface="+mn-lt"/>
                <a:ea typeface="+mn-ea"/>
                <a:cs typeface="+mn-cs"/>
              </a:defRPr>
            </a:lvl8pPr>
            <a:lvl9pPr marL="3657997" algn="l" defTabSz="914498" rtl="0" eaLnBrk="1" latinLnBrk="0" hangingPunct="1">
              <a:defRPr sz="2267"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50000"/>
              </a:spcBef>
              <a:spcAft>
                <a:spcPct val="0"/>
              </a:spcAft>
              <a:buClr>
                <a:prstClr val="black"/>
              </a:buClr>
              <a:buSzTx/>
              <a:buFont typeface="Wingdings" pitchFamily="2" charset="2"/>
              <a:buNone/>
              <a:tabLst/>
              <a:defRPr/>
            </a:pPr>
            <a:r>
              <a:rPr lang="en-US" sz="2800" dirty="0">
                <a:solidFill>
                  <a:srgbClr val="F2F2F2"/>
                </a:solidFill>
                <a:latin typeface="IBM Plex Sans Light" panose="020B0403050203000203" pitchFamily="34" charset="0"/>
              </a:rPr>
              <a:t>V3</a:t>
            </a:r>
            <a:endParaRPr kumimoji="0" lang="en-US" sz="2800" i="0" u="none" strike="noStrike" kern="1200" cap="none" spc="0" normalizeH="0" baseline="0" noProof="0" dirty="0">
              <a:ln>
                <a:noFill/>
              </a:ln>
              <a:solidFill>
                <a:srgbClr val="F2F2F2"/>
              </a:solidFill>
              <a:effectLst/>
              <a:uLnTx/>
              <a:uFillTx/>
              <a:latin typeface="IBM Plex Sans Light" panose="020B0403050203000203" pitchFamily="34" charset="0"/>
            </a:endParaRPr>
          </a:p>
        </p:txBody>
      </p:sp>
      <p:pic>
        <p:nvPicPr>
          <p:cNvPr id="28" name="Picture 27" descr="A black computer tower&#10;&#10;Description automatically generated with low confidence">
            <a:extLst>
              <a:ext uri="{FF2B5EF4-FFF2-40B4-BE49-F238E27FC236}">
                <a16:creationId xmlns:a16="http://schemas.microsoft.com/office/drawing/2014/main" id="{E5873B2B-628D-6D9A-210A-2C71E0F254BA}"/>
              </a:ext>
            </a:extLst>
          </p:cNvPr>
          <p:cNvPicPr>
            <a:picLocks noChangeAspect="1"/>
          </p:cNvPicPr>
          <p:nvPr/>
        </p:nvPicPr>
        <p:blipFill rotWithShape="1">
          <a:blip r:embed="rId4">
            <a:clrChange>
              <a:clrFrom>
                <a:srgbClr val="FFFFFF"/>
              </a:clrFrom>
              <a:clrTo>
                <a:srgbClr val="FFFFFF">
                  <a:alpha val="0"/>
                </a:srgbClr>
              </a:clrTo>
            </a:clrChange>
          </a:blip>
          <a:srcRect l="30249" r="31870"/>
          <a:stretch/>
        </p:blipFill>
        <p:spPr>
          <a:xfrm>
            <a:off x="22038999" y="9661350"/>
            <a:ext cx="1016199" cy="2589914"/>
          </a:xfrm>
          <a:prstGeom prst="rect">
            <a:avLst/>
          </a:prstGeom>
        </p:spPr>
      </p:pic>
      <p:sp>
        <p:nvSpPr>
          <p:cNvPr id="30" name="TextBox 29">
            <a:extLst>
              <a:ext uri="{FF2B5EF4-FFF2-40B4-BE49-F238E27FC236}">
                <a16:creationId xmlns:a16="http://schemas.microsoft.com/office/drawing/2014/main" id="{6A92C721-868F-1B10-826C-BD24C1931401}"/>
              </a:ext>
            </a:extLst>
          </p:cNvPr>
          <p:cNvSpPr txBox="1"/>
          <p:nvPr/>
        </p:nvSpPr>
        <p:spPr bwMode="auto">
          <a:xfrm>
            <a:off x="19619372" y="11214662"/>
            <a:ext cx="2519723" cy="975050"/>
          </a:xfrm>
          <a:prstGeom prst="rect">
            <a:avLst/>
          </a:prstGeom>
          <a:solidFill>
            <a:srgbClr val="F0F5FF"/>
          </a:solidFill>
          <a:ln>
            <a:noFill/>
          </a:ln>
          <a:effectLst/>
        </p:spPr>
        <p:txBody>
          <a:bodyPr wrap="square" lIns="203618" tIns="101810" rIns="203618" bIns="101810" rtlCol="0"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defTabSz="1828754">
              <a:buNone/>
            </a:pPr>
            <a:r>
              <a:rPr lang="en-US" sz="2000" dirty="0">
                <a:solidFill>
                  <a:srgbClr val="595959"/>
                </a:solidFill>
                <a:latin typeface="IBM Plex Sans Light"/>
                <a:ea typeface="MS PGothic"/>
              </a:rPr>
              <a:t>IBM Storage </a:t>
            </a:r>
            <a:endParaRPr lang="en-US" sz="2000" dirty="0">
              <a:latin typeface="IBM Plex Sans Light" panose="020B0403050203000203" pitchFamily="34" charset="0"/>
              <a:ea typeface="MS PGothic"/>
              <a:cs typeface="Arial" pitchFamily="34" charset="0"/>
            </a:endParaRPr>
          </a:p>
          <a:p>
            <a:pPr defTabSz="1828754">
              <a:buNone/>
            </a:pPr>
            <a:r>
              <a:rPr lang="en-US" sz="2000" b="1" dirty="0">
                <a:solidFill>
                  <a:srgbClr val="595959"/>
                </a:solidFill>
                <a:latin typeface="IBM Plex Sans Light"/>
                <a:ea typeface="MS PGothic"/>
              </a:rPr>
              <a:t>Deep Archive</a:t>
            </a:r>
            <a:endParaRPr lang="en-US" sz="2000" dirty="0">
              <a:latin typeface="IBM Plex Sans Light" panose="020B0403050203000203" pitchFamily="34" charset="0"/>
              <a:ea typeface="MS PGothic"/>
              <a:cs typeface="Arial"/>
            </a:endParaRPr>
          </a:p>
        </p:txBody>
      </p:sp>
      <p:sp>
        <p:nvSpPr>
          <p:cNvPr id="31" name="Text Box 14">
            <a:extLst>
              <a:ext uri="{FF2B5EF4-FFF2-40B4-BE49-F238E27FC236}">
                <a16:creationId xmlns:a16="http://schemas.microsoft.com/office/drawing/2014/main" id="{D824C5EA-F63C-4E8D-3F79-D3F6346CF102}"/>
              </a:ext>
            </a:extLst>
          </p:cNvPr>
          <p:cNvSpPr txBox="1">
            <a:spLocks noChangeArrowheads="1"/>
          </p:cNvSpPr>
          <p:nvPr/>
        </p:nvSpPr>
        <p:spPr bwMode="auto">
          <a:xfrm>
            <a:off x="18030166" y="8937192"/>
            <a:ext cx="2694892" cy="112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787" tIns="43394" rIns="86787" bIns="43394" anchor="t">
            <a:noAutofit/>
          </a:bodyPr>
          <a:lstStyle>
            <a:defPPr>
              <a:defRPr lang="en-US"/>
            </a:defPPr>
            <a:lvl1pPr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1pPr>
            <a:lvl2pPr marL="411163"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2pPr>
            <a:lvl3pPr marL="820738"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3pPr>
            <a:lvl4pPr marL="1231900"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4pPr>
            <a:lvl5pPr marL="1641475"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5pPr>
            <a:lvl6pPr marL="20986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6pPr>
            <a:lvl7pPr marL="25558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7pPr>
            <a:lvl8pPr marL="30130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8pPr>
            <a:lvl9pPr marL="34702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9pPr>
          </a:lstStyle>
          <a:p>
            <a:pPr algn="ctr">
              <a:spcBef>
                <a:spcPct val="0"/>
              </a:spcBef>
              <a:spcAft>
                <a:spcPct val="15000"/>
              </a:spcAft>
              <a:buNone/>
              <a:defRPr/>
            </a:pPr>
            <a:r>
              <a:rPr lang="en-US" b="1" dirty="0">
                <a:solidFill>
                  <a:srgbClr val="0F62FE"/>
                </a:solidFill>
                <a:latin typeface="IBM Plex Sans Light" panose="020B0403050203000203" pitchFamily="34" charset="0"/>
              </a:rPr>
              <a:t>GRID</a:t>
            </a:r>
          </a:p>
        </p:txBody>
      </p:sp>
      <p:grpSp>
        <p:nvGrpSpPr>
          <p:cNvPr id="39" name="Group 38">
            <a:extLst>
              <a:ext uri="{FF2B5EF4-FFF2-40B4-BE49-F238E27FC236}">
                <a16:creationId xmlns:a16="http://schemas.microsoft.com/office/drawing/2014/main" id="{0E2FCC1D-3CD4-E0B4-74E1-CD4C157013EC}"/>
              </a:ext>
            </a:extLst>
          </p:cNvPr>
          <p:cNvGrpSpPr/>
          <p:nvPr/>
        </p:nvGrpSpPr>
        <p:grpSpPr>
          <a:xfrm>
            <a:off x="13419995" y="3116706"/>
            <a:ext cx="3923395" cy="2725114"/>
            <a:chOff x="4967631" y="1047544"/>
            <a:chExt cx="1221031" cy="838338"/>
          </a:xfrm>
        </p:grpSpPr>
        <p:sp>
          <p:nvSpPr>
            <p:cNvPr id="33" name="Rectangle 32">
              <a:extLst>
                <a:ext uri="{FF2B5EF4-FFF2-40B4-BE49-F238E27FC236}">
                  <a16:creationId xmlns:a16="http://schemas.microsoft.com/office/drawing/2014/main" id="{CAD04102-3754-B48B-9B85-CDE1453E4D84}"/>
                </a:ext>
              </a:extLst>
            </p:cNvPr>
            <p:cNvSpPr/>
            <p:nvPr/>
          </p:nvSpPr>
          <p:spPr>
            <a:xfrm>
              <a:off x="4972176" y="1047544"/>
              <a:ext cx="1209168" cy="654561"/>
            </a:xfrm>
            <a:prstGeom prst="rect">
              <a:avLst/>
            </a:prstGeom>
            <a:solidFill>
              <a:schemeClr val="bg1"/>
            </a:solidFill>
            <a:ln w="28575" cap="flat" cmpd="sng" algn="ctr">
              <a:solidFill>
                <a:schemeClr val="bg2">
                  <a:lumMod val="85000"/>
                </a:schemeClr>
              </a:solidFill>
              <a:prstDash val="solid"/>
            </a:ln>
            <a:effectLst/>
          </p:spPr>
          <p:txBody>
            <a:bodyPr rtlCol="0" anchor="ct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endParaRPr kumimoji="0" lang="en-US" sz="2800" b="0" i="0" u="none" strike="noStrike" kern="0" cap="none" spc="0" normalizeH="0" baseline="0" noProof="0">
                <a:ln>
                  <a:noFill/>
                </a:ln>
                <a:solidFill>
                  <a:prstClr val="white"/>
                </a:solidFill>
                <a:effectLst/>
                <a:uLnTx/>
                <a:uFillTx/>
                <a:latin typeface="IBM Plex Sans Light"/>
              </a:endParaRPr>
            </a:p>
          </p:txBody>
        </p:sp>
        <p:sp>
          <p:nvSpPr>
            <p:cNvPr id="34" name="Text Box 13">
              <a:extLst>
                <a:ext uri="{FF2B5EF4-FFF2-40B4-BE49-F238E27FC236}">
                  <a16:creationId xmlns:a16="http://schemas.microsoft.com/office/drawing/2014/main" id="{B0C3D265-8D53-C073-AD2B-A639498A7F2B}"/>
                </a:ext>
              </a:extLst>
            </p:cNvPr>
            <p:cNvSpPr txBox="1">
              <a:spLocks noChangeArrowheads="1"/>
            </p:cNvSpPr>
            <p:nvPr/>
          </p:nvSpPr>
          <p:spPr bwMode="auto">
            <a:xfrm>
              <a:off x="5437162" y="1101136"/>
              <a:ext cx="283204" cy="153337"/>
            </a:xfrm>
            <a:prstGeom prst="rect">
              <a:avLst/>
            </a:prstGeom>
            <a:noFill/>
            <a:ln w="2857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574" tIns="86790" rIns="173574" bIns="86790"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641436" rtl="0" eaLnBrk="0" fontAlgn="base" latinLnBrk="0" hangingPunct="0">
                <a:lnSpc>
                  <a:spcPct val="100000"/>
                </a:lnSpc>
                <a:spcBef>
                  <a:spcPct val="0"/>
                </a:spcBef>
                <a:spcAft>
                  <a:spcPct val="15000"/>
                </a:spcAft>
                <a:buClrTx/>
                <a:buSzTx/>
                <a:buFontTx/>
                <a:buNone/>
                <a:tabLst/>
                <a:defRPr/>
              </a:pPr>
              <a:r>
                <a:rPr lang="en-US" sz="2100" b="1" kern="0" dirty="0">
                  <a:latin typeface="IBM Plex Sans Light"/>
                  <a:ea typeface="MS PGothic"/>
                </a:rPr>
                <a:t>IBMi</a:t>
              </a:r>
              <a:endParaRPr kumimoji="0" lang="en-US" sz="2102" b="1" i="0" u="none" strike="noStrike" kern="0" cap="none" spc="0" normalizeH="0" baseline="0" noProof="0" dirty="0">
                <a:ln>
                  <a:noFill/>
                </a:ln>
                <a:solidFill>
                  <a:srgbClr val="000000"/>
                </a:solidFill>
                <a:effectLst/>
                <a:uLnTx/>
                <a:uFillTx/>
                <a:latin typeface="IBM Plex Sans Light"/>
              </a:endParaRPr>
            </a:p>
          </p:txBody>
        </p:sp>
        <p:sp>
          <p:nvSpPr>
            <p:cNvPr id="35" name="TextBox 34">
              <a:extLst>
                <a:ext uri="{FF2B5EF4-FFF2-40B4-BE49-F238E27FC236}">
                  <a16:creationId xmlns:a16="http://schemas.microsoft.com/office/drawing/2014/main" id="{6B76BC34-908D-DEE0-D737-3FFBB303A90F}"/>
                </a:ext>
              </a:extLst>
            </p:cNvPr>
            <p:cNvSpPr txBox="1"/>
            <p:nvPr/>
          </p:nvSpPr>
          <p:spPr>
            <a:xfrm>
              <a:off x="4973967" y="1703889"/>
              <a:ext cx="649031" cy="181993"/>
            </a:xfrm>
            <a:prstGeom prst="rect">
              <a:avLst/>
            </a:prstGeom>
            <a:solidFill>
              <a:srgbClr val="FFFFFF"/>
            </a:solidFill>
            <a:ln w="19050">
              <a:solidFill>
                <a:schemeClr val="bg2">
                  <a:lumMod val="85000"/>
                </a:schemeClr>
              </a:solidFill>
            </a:ln>
          </p:spPr>
          <p:txBody>
            <a:bodyPr wrap="square" lIns="91440" tIns="45720" rIns="91440" bIns="45720" rtlCol="0" anchor="t">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r>
                <a:rPr kumimoji="0" lang="en-US" sz="2650" i="0" u="none" strike="noStrike" kern="0" cap="none" spc="0" normalizeH="0" baseline="0" noProof="0">
                  <a:ln>
                    <a:noFill/>
                  </a:ln>
                  <a:solidFill>
                    <a:schemeClr val="tx2">
                      <a:lumMod val="65000"/>
                      <a:lumOff val="35000"/>
                    </a:schemeClr>
                  </a:solidFill>
                  <a:effectLst/>
                  <a:uLnTx/>
                  <a:uFillTx/>
                  <a:latin typeface="IBM Plex Sans Light"/>
                  <a:ea typeface="MS PGothic"/>
                </a:rPr>
                <a:t>iSCSI (VTL)</a:t>
              </a:r>
            </a:p>
          </p:txBody>
        </p:sp>
        <p:sp>
          <p:nvSpPr>
            <p:cNvPr id="36" name="TextBox 35">
              <a:extLst>
                <a:ext uri="{FF2B5EF4-FFF2-40B4-BE49-F238E27FC236}">
                  <a16:creationId xmlns:a16="http://schemas.microsoft.com/office/drawing/2014/main" id="{A186D3A3-B916-2CBE-714F-631AB2F0C38D}"/>
                </a:ext>
              </a:extLst>
            </p:cNvPr>
            <p:cNvSpPr txBox="1"/>
            <p:nvPr/>
          </p:nvSpPr>
          <p:spPr>
            <a:xfrm>
              <a:off x="5614392" y="1703813"/>
              <a:ext cx="571715" cy="181993"/>
            </a:xfrm>
            <a:prstGeom prst="rect">
              <a:avLst/>
            </a:prstGeom>
            <a:solidFill>
              <a:srgbClr val="FFFFFF"/>
            </a:solidFill>
            <a:ln w="19050">
              <a:solidFill>
                <a:schemeClr val="bg2">
                  <a:lumMod val="85000"/>
                </a:schemeClr>
              </a:solidFill>
            </a:ln>
          </p:spPr>
          <p:txBody>
            <a:bodyPr wrap="square" lIns="91440" tIns="45720" rIns="91440" bIns="45720" rtlCol="0" anchor="t">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r>
                <a:rPr kumimoji="0" lang="en-US" sz="2650" b="1" i="0" u="none" strike="noStrike" kern="0" cap="none" spc="0" normalizeH="0" baseline="0" noProof="0">
                  <a:ln>
                    <a:noFill/>
                  </a:ln>
                  <a:solidFill>
                    <a:schemeClr val="accent1"/>
                  </a:solidFill>
                  <a:effectLst/>
                  <a:uLnTx/>
                  <a:uFillTx/>
                  <a:latin typeface="IBM Plex Sans Light"/>
                  <a:ea typeface="MS PGothic"/>
                </a:rPr>
                <a:t>FC (VTL)</a:t>
              </a:r>
            </a:p>
          </p:txBody>
        </p:sp>
        <p:sp>
          <p:nvSpPr>
            <p:cNvPr id="37" name="TextBox 36">
              <a:extLst>
                <a:ext uri="{FF2B5EF4-FFF2-40B4-BE49-F238E27FC236}">
                  <a16:creationId xmlns:a16="http://schemas.microsoft.com/office/drawing/2014/main" id="{CBBCF871-4B17-B14A-58D5-6207D3CEF1EC}"/>
                </a:ext>
              </a:extLst>
            </p:cNvPr>
            <p:cNvSpPr txBox="1"/>
            <p:nvPr/>
          </p:nvSpPr>
          <p:spPr>
            <a:xfrm>
              <a:off x="4967631" y="1539689"/>
              <a:ext cx="1221031" cy="168137"/>
            </a:xfrm>
            <a:prstGeom prst="rect">
              <a:avLst/>
            </a:prstGeom>
            <a:solidFill>
              <a:schemeClr val="accent1">
                <a:lumMod val="20000"/>
                <a:lumOff val="80000"/>
              </a:schemeClr>
            </a:solidFill>
            <a:ln w="19050">
              <a:solidFill>
                <a:schemeClr val="bg2">
                  <a:lumMod val="85000"/>
                </a:schemeClr>
              </a:solidFill>
            </a:ln>
          </p:spPr>
          <p:txBody>
            <a:bodyPr wrap="square" lIns="0" tIns="0" rIns="0" bIns="0" rtlCol="0" anchor="t">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r>
                <a:rPr kumimoji="0" lang="en-US" sz="2800" b="0" i="0" u="none" strike="noStrike" kern="0" cap="none" spc="0" normalizeH="0" baseline="0" noProof="0">
                  <a:ln>
                    <a:noFill/>
                  </a:ln>
                  <a:solidFill>
                    <a:prstClr val="black"/>
                  </a:solidFill>
                  <a:effectLst/>
                  <a:uLnTx/>
                  <a:uFillTx/>
                  <a:latin typeface="IBM Plex Sans Light"/>
                  <a:ea typeface="MS PGothic"/>
                </a:rPr>
                <a:t>Backup Clients</a:t>
              </a:r>
            </a:p>
          </p:txBody>
        </p:sp>
        <p:pic>
          <p:nvPicPr>
            <p:cNvPr id="38" name="Picture 37">
              <a:extLst>
                <a:ext uri="{FF2B5EF4-FFF2-40B4-BE49-F238E27FC236}">
                  <a16:creationId xmlns:a16="http://schemas.microsoft.com/office/drawing/2014/main" id="{292A8DE0-854E-6840-5222-D1AAAF47890E}"/>
                </a:ext>
              </a:extLst>
            </p:cNvPr>
            <p:cNvPicPr>
              <a:picLocks noChangeAspect="1"/>
            </p:cNvPicPr>
            <p:nvPr/>
          </p:nvPicPr>
          <p:blipFill>
            <a:blip r:embed="rId5"/>
            <a:stretch>
              <a:fillRect/>
            </a:stretch>
          </p:blipFill>
          <p:spPr>
            <a:xfrm>
              <a:off x="5118466" y="1270592"/>
              <a:ext cx="920597" cy="169446"/>
            </a:xfrm>
            <a:prstGeom prst="rect">
              <a:avLst/>
            </a:prstGeom>
            <a:ln>
              <a:solidFill>
                <a:schemeClr val="bg2">
                  <a:lumMod val="85000"/>
                </a:schemeClr>
              </a:solidFill>
            </a:ln>
          </p:spPr>
        </p:pic>
      </p:grpSp>
      <p:grpSp>
        <p:nvGrpSpPr>
          <p:cNvPr id="47" name="Group 46">
            <a:extLst>
              <a:ext uri="{FF2B5EF4-FFF2-40B4-BE49-F238E27FC236}">
                <a16:creationId xmlns:a16="http://schemas.microsoft.com/office/drawing/2014/main" id="{9CB3922B-EAE6-89B8-E520-41C4D52357EE}"/>
              </a:ext>
            </a:extLst>
          </p:cNvPr>
          <p:cNvGrpSpPr/>
          <p:nvPr/>
        </p:nvGrpSpPr>
        <p:grpSpPr>
          <a:xfrm>
            <a:off x="18979475" y="3116706"/>
            <a:ext cx="3923395" cy="2725114"/>
            <a:chOff x="4967631" y="1047544"/>
            <a:chExt cx="1221031" cy="838338"/>
          </a:xfrm>
        </p:grpSpPr>
        <p:sp>
          <p:nvSpPr>
            <p:cNvPr id="48" name="Rectangle 47">
              <a:extLst>
                <a:ext uri="{FF2B5EF4-FFF2-40B4-BE49-F238E27FC236}">
                  <a16:creationId xmlns:a16="http://schemas.microsoft.com/office/drawing/2014/main" id="{CD0D0E9F-2E8B-B680-5F68-11785353731E}"/>
                </a:ext>
              </a:extLst>
            </p:cNvPr>
            <p:cNvSpPr/>
            <p:nvPr/>
          </p:nvSpPr>
          <p:spPr>
            <a:xfrm>
              <a:off x="4972176" y="1047544"/>
              <a:ext cx="1209168" cy="654561"/>
            </a:xfrm>
            <a:prstGeom prst="rect">
              <a:avLst/>
            </a:prstGeom>
            <a:solidFill>
              <a:schemeClr val="bg1"/>
            </a:solidFill>
            <a:ln w="28575" cap="flat" cmpd="sng" algn="ctr">
              <a:solidFill>
                <a:schemeClr val="bg2">
                  <a:lumMod val="85000"/>
                </a:schemeClr>
              </a:solidFill>
              <a:prstDash val="solid"/>
            </a:ln>
            <a:effectLst/>
          </p:spPr>
          <p:txBody>
            <a:bodyPr rtlCol="0" anchor="ct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endParaRPr kumimoji="0" lang="en-US" sz="2800" b="0" i="0" u="none" strike="noStrike" kern="0" cap="none" spc="0" normalizeH="0" baseline="0" noProof="0">
                <a:ln>
                  <a:noFill/>
                </a:ln>
                <a:solidFill>
                  <a:prstClr val="white"/>
                </a:solidFill>
                <a:effectLst/>
                <a:uLnTx/>
                <a:uFillTx/>
                <a:latin typeface="IBM Plex Sans Light"/>
              </a:endParaRPr>
            </a:p>
          </p:txBody>
        </p:sp>
        <p:sp>
          <p:nvSpPr>
            <p:cNvPr id="49" name="Text Box 13">
              <a:extLst>
                <a:ext uri="{FF2B5EF4-FFF2-40B4-BE49-F238E27FC236}">
                  <a16:creationId xmlns:a16="http://schemas.microsoft.com/office/drawing/2014/main" id="{63A2C1D4-7B7B-2C7F-4D86-3EA8CE0C5DBC}"/>
                </a:ext>
              </a:extLst>
            </p:cNvPr>
            <p:cNvSpPr txBox="1">
              <a:spLocks noChangeArrowheads="1"/>
            </p:cNvSpPr>
            <p:nvPr/>
          </p:nvSpPr>
          <p:spPr bwMode="auto">
            <a:xfrm>
              <a:off x="5437162" y="1101136"/>
              <a:ext cx="283204" cy="153337"/>
            </a:xfrm>
            <a:prstGeom prst="rect">
              <a:avLst/>
            </a:prstGeom>
            <a:noFill/>
            <a:ln w="2857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574" tIns="86790" rIns="173574" bIns="86790"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641436" rtl="0" eaLnBrk="0" fontAlgn="base" latinLnBrk="0" hangingPunct="0">
                <a:lnSpc>
                  <a:spcPct val="100000"/>
                </a:lnSpc>
                <a:spcBef>
                  <a:spcPct val="0"/>
                </a:spcBef>
                <a:spcAft>
                  <a:spcPct val="15000"/>
                </a:spcAft>
                <a:buClrTx/>
                <a:buSzTx/>
                <a:buFontTx/>
                <a:buNone/>
                <a:tabLst/>
                <a:defRPr/>
              </a:pPr>
              <a:r>
                <a:rPr lang="en-US" sz="2100" b="1" kern="0" dirty="0">
                  <a:latin typeface="IBM Plex Sans Light"/>
                  <a:ea typeface="MS PGothic"/>
                </a:rPr>
                <a:t>IBMi</a:t>
              </a:r>
              <a:endParaRPr kumimoji="0" lang="en-US" sz="2102" b="1" i="0" u="none" strike="noStrike" kern="0" cap="none" spc="0" normalizeH="0" baseline="0" noProof="0" dirty="0">
                <a:ln>
                  <a:noFill/>
                </a:ln>
                <a:solidFill>
                  <a:srgbClr val="000000"/>
                </a:solidFill>
                <a:effectLst/>
                <a:uLnTx/>
                <a:uFillTx/>
                <a:latin typeface="IBM Plex Sans Light"/>
              </a:endParaRPr>
            </a:p>
          </p:txBody>
        </p:sp>
        <p:sp>
          <p:nvSpPr>
            <p:cNvPr id="50" name="TextBox 49">
              <a:extLst>
                <a:ext uri="{FF2B5EF4-FFF2-40B4-BE49-F238E27FC236}">
                  <a16:creationId xmlns:a16="http://schemas.microsoft.com/office/drawing/2014/main" id="{0F73D837-09A7-6A4D-C480-1E52BD5BBD91}"/>
                </a:ext>
              </a:extLst>
            </p:cNvPr>
            <p:cNvSpPr txBox="1"/>
            <p:nvPr/>
          </p:nvSpPr>
          <p:spPr>
            <a:xfrm>
              <a:off x="4973967" y="1703889"/>
              <a:ext cx="649031" cy="181993"/>
            </a:xfrm>
            <a:prstGeom prst="rect">
              <a:avLst/>
            </a:prstGeom>
            <a:solidFill>
              <a:srgbClr val="FFFFFF"/>
            </a:solidFill>
            <a:ln w="19050">
              <a:solidFill>
                <a:schemeClr val="bg2">
                  <a:lumMod val="85000"/>
                </a:schemeClr>
              </a:solidFill>
            </a:ln>
          </p:spPr>
          <p:txBody>
            <a:bodyPr wrap="square" lIns="91440" tIns="45720" rIns="91440" bIns="45720" rtlCol="0" anchor="t">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r>
                <a:rPr kumimoji="0" lang="en-US" sz="2650" i="0" u="none" strike="noStrike" kern="0" cap="none" spc="0" normalizeH="0" baseline="0" noProof="0">
                  <a:ln>
                    <a:noFill/>
                  </a:ln>
                  <a:solidFill>
                    <a:schemeClr val="tx2">
                      <a:lumMod val="65000"/>
                      <a:lumOff val="35000"/>
                    </a:schemeClr>
                  </a:solidFill>
                  <a:effectLst/>
                  <a:uLnTx/>
                  <a:uFillTx/>
                  <a:latin typeface="IBM Plex Sans Light"/>
                  <a:ea typeface="MS PGothic"/>
                </a:rPr>
                <a:t>iSCSI (VTL)</a:t>
              </a:r>
            </a:p>
          </p:txBody>
        </p:sp>
        <p:sp>
          <p:nvSpPr>
            <p:cNvPr id="51" name="TextBox 50">
              <a:extLst>
                <a:ext uri="{FF2B5EF4-FFF2-40B4-BE49-F238E27FC236}">
                  <a16:creationId xmlns:a16="http://schemas.microsoft.com/office/drawing/2014/main" id="{86C7B619-68D0-7AB1-7FF6-AC9EC5AAB667}"/>
                </a:ext>
              </a:extLst>
            </p:cNvPr>
            <p:cNvSpPr txBox="1"/>
            <p:nvPr/>
          </p:nvSpPr>
          <p:spPr>
            <a:xfrm>
              <a:off x="5614392" y="1703813"/>
              <a:ext cx="571715" cy="181993"/>
            </a:xfrm>
            <a:prstGeom prst="rect">
              <a:avLst/>
            </a:prstGeom>
            <a:solidFill>
              <a:srgbClr val="FFFFFF"/>
            </a:solidFill>
            <a:ln w="19050">
              <a:solidFill>
                <a:schemeClr val="bg2">
                  <a:lumMod val="85000"/>
                </a:schemeClr>
              </a:solidFill>
            </a:ln>
          </p:spPr>
          <p:txBody>
            <a:bodyPr wrap="square" lIns="91440" tIns="45720" rIns="91440" bIns="45720" rtlCol="0" anchor="t">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r>
                <a:rPr kumimoji="0" lang="en-US" sz="2650" b="1" i="0" u="none" strike="noStrike" kern="0" cap="none" spc="0" normalizeH="0" baseline="0" noProof="0">
                  <a:ln>
                    <a:noFill/>
                  </a:ln>
                  <a:solidFill>
                    <a:schemeClr val="accent1"/>
                  </a:solidFill>
                  <a:effectLst/>
                  <a:uLnTx/>
                  <a:uFillTx/>
                  <a:latin typeface="IBM Plex Sans Light"/>
                  <a:ea typeface="MS PGothic"/>
                </a:rPr>
                <a:t>FC (VTL)</a:t>
              </a:r>
            </a:p>
          </p:txBody>
        </p:sp>
        <p:sp>
          <p:nvSpPr>
            <p:cNvPr id="52" name="TextBox 51">
              <a:extLst>
                <a:ext uri="{FF2B5EF4-FFF2-40B4-BE49-F238E27FC236}">
                  <a16:creationId xmlns:a16="http://schemas.microsoft.com/office/drawing/2014/main" id="{B78667E8-1D38-6487-841B-71DB32E4814F}"/>
                </a:ext>
              </a:extLst>
            </p:cNvPr>
            <p:cNvSpPr txBox="1"/>
            <p:nvPr/>
          </p:nvSpPr>
          <p:spPr>
            <a:xfrm>
              <a:off x="4967631" y="1539689"/>
              <a:ext cx="1221031" cy="168137"/>
            </a:xfrm>
            <a:prstGeom prst="rect">
              <a:avLst/>
            </a:prstGeom>
            <a:solidFill>
              <a:schemeClr val="accent1">
                <a:lumMod val="20000"/>
                <a:lumOff val="80000"/>
              </a:schemeClr>
            </a:solidFill>
            <a:ln w="19050">
              <a:solidFill>
                <a:schemeClr val="bg2">
                  <a:lumMod val="85000"/>
                </a:schemeClr>
              </a:solidFill>
            </a:ln>
          </p:spPr>
          <p:txBody>
            <a:bodyPr wrap="square" lIns="0" tIns="0" rIns="0" bIns="0" rtlCol="0" anchor="t">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r>
                <a:rPr kumimoji="0" lang="en-US" sz="2800" b="0" i="0" u="none" strike="noStrike" kern="0" cap="none" spc="0" normalizeH="0" baseline="0" noProof="0">
                  <a:ln>
                    <a:noFill/>
                  </a:ln>
                  <a:solidFill>
                    <a:prstClr val="black"/>
                  </a:solidFill>
                  <a:effectLst/>
                  <a:uLnTx/>
                  <a:uFillTx/>
                  <a:latin typeface="IBM Plex Sans Light"/>
                  <a:ea typeface="MS PGothic"/>
                </a:rPr>
                <a:t>Backup Clients</a:t>
              </a:r>
            </a:p>
          </p:txBody>
        </p:sp>
        <p:pic>
          <p:nvPicPr>
            <p:cNvPr id="53" name="Picture 52">
              <a:extLst>
                <a:ext uri="{FF2B5EF4-FFF2-40B4-BE49-F238E27FC236}">
                  <a16:creationId xmlns:a16="http://schemas.microsoft.com/office/drawing/2014/main" id="{0D6233A3-DACE-95D1-477A-5F9BB0559CA9}"/>
                </a:ext>
              </a:extLst>
            </p:cNvPr>
            <p:cNvPicPr>
              <a:picLocks noChangeAspect="1"/>
            </p:cNvPicPr>
            <p:nvPr/>
          </p:nvPicPr>
          <p:blipFill>
            <a:blip r:embed="rId5"/>
            <a:stretch>
              <a:fillRect/>
            </a:stretch>
          </p:blipFill>
          <p:spPr>
            <a:xfrm>
              <a:off x="5118466" y="1270592"/>
              <a:ext cx="920597" cy="169446"/>
            </a:xfrm>
            <a:prstGeom prst="rect">
              <a:avLst/>
            </a:prstGeom>
            <a:ln>
              <a:solidFill>
                <a:schemeClr val="bg2">
                  <a:lumMod val="85000"/>
                </a:schemeClr>
              </a:solidFill>
            </a:ln>
          </p:spPr>
        </p:pic>
      </p:grpSp>
      <p:cxnSp>
        <p:nvCxnSpPr>
          <p:cNvPr id="58" name="Connector: Curved 57">
            <a:extLst>
              <a:ext uri="{FF2B5EF4-FFF2-40B4-BE49-F238E27FC236}">
                <a16:creationId xmlns:a16="http://schemas.microsoft.com/office/drawing/2014/main" id="{86A831BD-14BB-604E-C8F5-994324B2A0E3}"/>
              </a:ext>
            </a:extLst>
          </p:cNvPr>
          <p:cNvCxnSpPr/>
          <p:nvPr/>
        </p:nvCxnSpPr>
        <p:spPr bwMode="auto">
          <a:xfrm>
            <a:off x="16348872" y="5864052"/>
            <a:ext cx="1758887" cy="2088291"/>
          </a:xfrm>
          <a:prstGeom prst="curvedConnector3">
            <a:avLst/>
          </a:prstGeom>
          <a:ln w="28575">
            <a:solidFill>
              <a:schemeClr val="accent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59" name="Connector: Curved 58">
            <a:extLst>
              <a:ext uri="{FF2B5EF4-FFF2-40B4-BE49-F238E27FC236}">
                <a16:creationId xmlns:a16="http://schemas.microsoft.com/office/drawing/2014/main" id="{5D0DCB99-7051-5B72-EABD-8270C5B7FBC7}"/>
              </a:ext>
            </a:extLst>
          </p:cNvPr>
          <p:cNvCxnSpPr>
            <a:cxnSpLocks/>
          </p:cNvCxnSpPr>
          <p:nvPr/>
        </p:nvCxnSpPr>
        <p:spPr bwMode="auto">
          <a:xfrm>
            <a:off x="14616305" y="5864054"/>
            <a:ext cx="1614705" cy="3076830"/>
          </a:xfrm>
          <a:prstGeom prst="curvedConnector3">
            <a:avLst/>
          </a:prstGeom>
          <a:ln w="12700">
            <a:solidFill>
              <a:schemeClr val="tx1">
                <a:lumMod val="65000"/>
                <a:lumOff val="35000"/>
              </a:schemeClr>
            </a:solidFill>
            <a:prstDash val="dash"/>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65" name="Text Box 13">
            <a:extLst>
              <a:ext uri="{FF2B5EF4-FFF2-40B4-BE49-F238E27FC236}">
                <a16:creationId xmlns:a16="http://schemas.microsoft.com/office/drawing/2014/main" id="{4B2D4AAF-62D4-32F5-D9FD-94CC2E950820}"/>
              </a:ext>
            </a:extLst>
          </p:cNvPr>
          <p:cNvSpPr txBox="1">
            <a:spLocks noChangeArrowheads="1"/>
          </p:cNvSpPr>
          <p:nvPr/>
        </p:nvSpPr>
        <p:spPr bwMode="auto">
          <a:xfrm>
            <a:off x="13466113" y="6056790"/>
            <a:ext cx="1971058" cy="79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73574" tIns="86790" rIns="173574" bIns="86790"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defTabSz="1641436">
              <a:spcBef>
                <a:spcPct val="0"/>
              </a:spcBef>
              <a:spcAft>
                <a:spcPct val="15000"/>
              </a:spcAft>
              <a:buClrTx/>
              <a:buNone/>
              <a:defRPr/>
            </a:pPr>
            <a:r>
              <a:rPr kumimoji="0" lang="en-US" sz="2000" i="0" u="none" strike="noStrike" kern="1200" cap="none" spc="0" normalizeH="0" baseline="0" noProof="0" dirty="0">
                <a:ln>
                  <a:noFill/>
                </a:ln>
                <a:solidFill>
                  <a:srgbClr val="595959"/>
                </a:solidFill>
                <a:effectLst/>
                <a:uLnTx/>
                <a:uFillTx/>
                <a:latin typeface="IBM Plex Sans Light" panose="020B0403050203000203" pitchFamily="34" charset="0"/>
                <a:ea typeface="MS PGothic"/>
                <a:cs typeface="Arial"/>
              </a:rPr>
              <a:t>VTL</a:t>
            </a:r>
            <a:r>
              <a:rPr lang="en-US" sz="2000" dirty="0">
                <a:solidFill>
                  <a:srgbClr val="595959"/>
                </a:solidFill>
                <a:latin typeface="IBM Plex Sans Light" panose="020B0403050203000203" pitchFamily="34" charset="0"/>
                <a:ea typeface="MS PGothic"/>
                <a:cs typeface="Arial"/>
              </a:rPr>
              <a:t> </a:t>
            </a:r>
            <a:r>
              <a:rPr kumimoji="0" lang="en-US" sz="2000" i="0" u="none" strike="noStrike" kern="1200" cap="none" spc="0" normalizeH="0" baseline="0" noProof="0" dirty="0">
                <a:ln>
                  <a:noFill/>
                </a:ln>
                <a:solidFill>
                  <a:srgbClr val="595959"/>
                </a:solidFill>
                <a:effectLst/>
                <a:uLnTx/>
                <a:uFillTx/>
                <a:latin typeface="IBM Plex Sans Light" panose="020B0403050203000203" pitchFamily="34" charset="0"/>
                <a:ea typeface="MS PGothic"/>
                <a:cs typeface="Arial"/>
              </a:rPr>
              <a:t>iSCSI</a:t>
            </a:r>
            <a:br>
              <a:rPr lang="en-US" sz="2000" i="0" u="none" strike="noStrike" kern="1200" cap="none" spc="0" normalizeH="0" baseline="0" noProof="0" dirty="0">
                <a:ln>
                  <a:noFill/>
                </a:ln>
                <a:effectLst/>
                <a:uLnTx/>
                <a:uFillTx/>
                <a:latin typeface="IBM Plex Sans Light" panose="020B0403050203000203" pitchFamily="34" charset="0"/>
                <a:ea typeface="MS PGothic" pitchFamily="34" charset="-128"/>
              </a:rPr>
            </a:br>
            <a:r>
              <a:rPr kumimoji="0" lang="en-US" sz="2000" i="1" u="none" strike="noStrike" kern="1200" cap="none" spc="0" normalizeH="0" baseline="0" noProof="0" dirty="0">
                <a:ln>
                  <a:noFill/>
                </a:ln>
                <a:solidFill>
                  <a:srgbClr val="595959"/>
                </a:solidFill>
                <a:effectLst/>
                <a:uLnTx/>
                <a:uFillTx/>
                <a:latin typeface="IBM Plex Sans Light" panose="020B0403050203000203" pitchFamily="34" charset="0"/>
                <a:ea typeface="MS PGothic"/>
                <a:cs typeface="Arial"/>
              </a:rPr>
              <a:t>(Future)</a:t>
            </a:r>
          </a:p>
        </p:txBody>
      </p:sp>
      <p:sp>
        <p:nvSpPr>
          <p:cNvPr id="67" name="Text Box 13">
            <a:extLst>
              <a:ext uri="{FF2B5EF4-FFF2-40B4-BE49-F238E27FC236}">
                <a16:creationId xmlns:a16="http://schemas.microsoft.com/office/drawing/2014/main" id="{3C890CDC-6D3C-A555-9623-6ED53A04DF75}"/>
              </a:ext>
            </a:extLst>
          </p:cNvPr>
          <p:cNvSpPr txBox="1">
            <a:spLocks noChangeArrowheads="1"/>
          </p:cNvSpPr>
          <p:nvPr/>
        </p:nvSpPr>
        <p:spPr bwMode="auto">
          <a:xfrm>
            <a:off x="15879426" y="6471150"/>
            <a:ext cx="1744221" cy="483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73574" tIns="86790" rIns="173574" bIns="86790"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defTabSz="1641436">
              <a:spcBef>
                <a:spcPct val="0"/>
              </a:spcBef>
              <a:spcAft>
                <a:spcPct val="15000"/>
              </a:spcAft>
              <a:buClrTx/>
              <a:buNone/>
              <a:defRPr/>
            </a:pPr>
            <a:r>
              <a:rPr lang="en-US" sz="2000" b="1">
                <a:solidFill>
                  <a:srgbClr val="0F62FE"/>
                </a:solidFill>
                <a:latin typeface="IBM Plex Sans Light"/>
                <a:ea typeface="MS PGothic"/>
              </a:rPr>
              <a:t>VTL FC</a:t>
            </a:r>
            <a:endParaRPr kumimoji="0" lang="en-US" sz="2000" b="1" i="0" u="none" strike="noStrike" kern="1200" cap="none" spc="0" normalizeH="0" baseline="0" noProof="0">
              <a:ln>
                <a:noFill/>
              </a:ln>
              <a:solidFill>
                <a:srgbClr val="0F62FE"/>
              </a:solidFill>
              <a:effectLst/>
              <a:uLnTx/>
              <a:uFillTx/>
              <a:latin typeface="IBM Plex Sans Light"/>
            </a:endParaRPr>
          </a:p>
        </p:txBody>
      </p:sp>
      <p:cxnSp>
        <p:nvCxnSpPr>
          <p:cNvPr id="70" name="Connector: Curved 69">
            <a:extLst>
              <a:ext uri="{FF2B5EF4-FFF2-40B4-BE49-F238E27FC236}">
                <a16:creationId xmlns:a16="http://schemas.microsoft.com/office/drawing/2014/main" id="{D1771CEF-8E94-3B82-1555-182F1DCB0815}"/>
              </a:ext>
            </a:extLst>
          </p:cNvPr>
          <p:cNvCxnSpPr>
            <a:cxnSpLocks/>
          </p:cNvCxnSpPr>
          <p:nvPr/>
        </p:nvCxnSpPr>
        <p:spPr bwMode="auto">
          <a:xfrm flipH="1">
            <a:off x="21895510" y="5864051"/>
            <a:ext cx="609799" cy="2088291"/>
          </a:xfrm>
          <a:prstGeom prst="curvedConnector3">
            <a:avLst/>
          </a:prstGeom>
          <a:ln w="28575">
            <a:solidFill>
              <a:schemeClr val="accent1"/>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71" name="Connector: Curved 70">
            <a:extLst>
              <a:ext uri="{FF2B5EF4-FFF2-40B4-BE49-F238E27FC236}">
                <a16:creationId xmlns:a16="http://schemas.microsoft.com/office/drawing/2014/main" id="{42CDA81F-6EC8-D3CB-4998-805B420B7784}"/>
              </a:ext>
            </a:extLst>
          </p:cNvPr>
          <p:cNvCxnSpPr>
            <a:cxnSpLocks/>
          </p:cNvCxnSpPr>
          <p:nvPr/>
        </p:nvCxnSpPr>
        <p:spPr bwMode="auto">
          <a:xfrm>
            <a:off x="20319701" y="5864053"/>
            <a:ext cx="626038" cy="2088291"/>
          </a:xfrm>
          <a:prstGeom prst="curvedConnector3">
            <a:avLst/>
          </a:prstGeom>
          <a:ln w="12700">
            <a:solidFill>
              <a:schemeClr val="tx1">
                <a:lumMod val="65000"/>
                <a:lumOff val="35000"/>
              </a:schemeClr>
            </a:solidFill>
            <a:prstDash val="dash"/>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72" name="Text Box 13">
            <a:extLst>
              <a:ext uri="{FF2B5EF4-FFF2-40B4-BE49-F238E27FC236}">
                <a16:creationId xmlns:a16="http://schemas.microsoft.com/office/drawing/2014/main" id="{65C9B65C-A42B-3869-01A1-6B78B1C9DA85}"/>
              </a:ext>
            </a:extLst>
          </p:cNvPr>
          <p:cNvSpPr txBox="1">
            <a:spLocks noChangeArrowheads="1"/>
          </p:cNvSpPr>
          <p:nvPr/>
        </p:nvSpPr>
        <p:spPr bwMode="auto">
          <a:xfrm>
            <a:off x="18922515" y="6056789"/>
            <a:ext cx="1971058" cy="79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73574" tIns="86790" rIns="173574" bIns="86790"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defTabSz="1641436">
              <a:spcBef>
                <a:spcPct val="0"/>
              </a:spcBef>
              <a:spcAft>
                <a:spcPct val="15000"/>
              </a:spcAft>
              <a:buClrTx/>
              <a:buNone/>
              <a:defRPr/>
            </a:pPr>
            <a:r>
              <a:rPr kumimoji="0" lang="en-US" sz="2000" i="0" u="none" strike="noStrike" kern="1200" cap="none" spc="0" normalizeH="0" baseline="0" noProof="0" dirty="0">
                <a:ln>
                  <a:noFill/>
                </a:ln>
                <a:solidFill>
                  <a:srgbClr val="595959"/>
                </a:solidFill>
                <a:effectLst/>
                <a:uLnTx/>
                <a:uFillTx/>
                <a:latin typeface="IBM Plex Sans Light" panose="020B0403050203000203" pitchFamily="34" charset="0"/>
                <a:ea typeface="MS PGothic"/>
                <a:cs typeface="Arial"/>
              </a:rPr>
              <a:t>VTL</a:t>
            </a:r>
            <a:r>
              <a:rPr lang="en-US" sz="2000" dirty="0">
                <a:solidFill>
                  <a:srgbClr val="595959"/>
                </a:solidFill>
                <a:latin typeface="IBM Plex Sans Light" panose="020B0403050203000203" pitchFamily="34" charset="0"/>
                <a:ea typeface="MS PGothic"/>
                <a:cs typeface="Arial"/>
              </a:rPr>
              <a:t> </a:t>
            </a:r>
            <a:r>
              <a:rPr kumimoji="0" lang="en-US" sz="2000" i="0" u="none" strike="noStrike" kern="1200" cap="none" spc="0" normalizeH="0" baseline="0" noProof="0" dirty="0">
                <a:ln>
                  <a:noFill/>
                </a:ln>
                <a:solidFill>
                  <a:srgbClr val="595959"/>
                </a:solidFill>
                <a:effectLst/>
                <a:uLnTx/>
                <a:uFillTx/>
                <a:latin typeface="IBM Plex Sans Light" panose="020B0403050203000203" pitchFamily="34" charset="0"/>
                <a:ea typeface="MS PGothic"/>
                <a:cs typeface="Arial"/>
              </a:rPr>
              <a:t>iSCSI</a:t>
            </a:r>
            <a:br>
              <a:rPr lang="en-US" sz="2000" i="0" u="none" strike="noStrike" kern="1200" cap="none" spc="0" normalizeH="0" baseline="0" noProof="0" dirty="0">
                <a:ln>
                  <a:noFill/>
                </a:ln>
                <a:effectLst/>
                <a:uLnTx/>
                <a:uFillTx/>
                <a:latin typeface="IBM Plex Sans Light" panose="020B0403050203000203" pitchFamily="34" charset="0"/>
                <a:ea typeface="MS PGothic" pitchFamily="34" charset="-128"/>
              </a:rPr>
            </a:br>
            <a:r>
              <a:rPr kumimoji="0" lang="en-US" sz="2000" i="1" u="none" strike="noStrike" kern="1200" cap="none" spc="0" normalizeH="0" baseline="0" noProof="0" dirty="0">
                <a:ln>
                  <a:noFill/>
                </a:ln>
                <a:solidFill>
                  <a:srgbClr val="595959"/>
                </a:solidFill>
                <a:effectLst/>
                <a:uLnTx/>
                <a:uFillTx/>
                <a:latin typeface="IBM Plex Sans Light" panose="020B0403050203000203" pitchFamily="34" charset="0"/>
                <a:ea typeface="MS PGothic"/>
                <a:cs typeface="Arial"/>
              </a:rPr>
              <a:t>(Future)</a:t>
            </a:r>
          </a:p>
        </p:txBody>
      </p:sp>
      <p:sp>
        <p:nvSpPr>
          <p:cNvPr id="73" name="Text Box 13">
            <a:extLst>
              <a:ext uri="{FF2B5EF4-FFF2-40B4-BE49-F238E27FC236}">
                <a16:creationId xmlns:a16="http://schemas.microsoft.com/office/drawing/2014/main" id="{D9DF7D19-A041-6410-3C42-B5F1DF1237E1}"/>
              </a:ext>
            </a:extLst>
          </p:cNvPr>
          <p:cNvSpPr txBox="1">
            <a:spLocks noChangeArrowheads="1"/>
          </p:cNvSpPr>
          <p:nvPr/>
        </p:nvSpPr>
        <p:spPr bwMode="auto">
          <a:xfrm>
            <a:off x="21067663" y="6224015"/>
            <a:ext cx="1744221" cy="483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73574" tIns="86790" rIns="173574" bIns="86790"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defTabSz="1641436">
              <a:spcBef>
                <a:spcPct val="0"/>
              </a:spcBef>
              <a:spcAft>
                <a:spcPct val="15000"/>
              </a:spcAft>
              <a:buClrTx/>
              <a:buNone/>
              <a:defRPr/>
            </a:pPr>
            <a:r>
              <a:rPr lang="en-US" sz="2000" b="1">
                <a:solidFill>
                  <a:srgbClr val="0F62FE"/>
                </a:solidFill>
                <a:latin typeface="IBM Plex Sans Light"/>
                <a:ea typeface="MS PGothic"/>
              </a:rPr>
              <a:t>VTL FC</a:t>
            </a:r>
            <a:endParaRPr kumimoji="0" lang="en-US" sz="2000" b="1" i="0" u="none" strike="noStrike" kern="1200" cap="none" spc="0" normalizeH="0" baseline="0" noProof="0">
              <a:ln>
                <a:noFill/>
              </a:ln>
              <a:solidFill>
                <a:srgbClr val="0F62FE"/>
              </a:solidFill>
              <a:effectLst/>
              <a:uLnTx/>
              <a:uFillTx/>
              <a:latin typeface="IBM Plex Sans Light"/>
            </a:endParaRPr>
          </a:p>
        </p:txBody>
      </p:sp>
    </p:spTree>
    <p:extLst>
      <p:ext uri="{BB962C8B-B14F-4D97-AF65-F5344CB8AC3E}">
        <p14:creationId xmlns:p14="http://schemas.microsoft.com/office/powerpoint/2010/main" val="268603247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9E228-9141-FCC4-0393-BA15A56ED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E5DFD6-3F1A-4CB9-1A84-C5B9D8129F36}"/>
              </a:ext>
            </a:extLst>
          </p:cNvPr>
          <p:cNvSpPr>
            <a:spLocks noGrp="1"/>
          </p:cNvSpPr>
          <p:nvPr>
            <p:ph type="title"/>
          </p:nvPr>
        </p:nvSpPr>
        <p:spPr>
          <a:xfrm>
            <a:off x="576072" y="1080735"/>
            <a:ext cx="19880362" cy="1411006"/>
          </a:xfrm>
        </p:spPr>
        <p:txBody>
          <a:bodyPr lIns="0" tIns="0" rIns="457200" bIns="0" anchor="t">
            <a:noAutofit/>
          </a:bodyPr>
          <a:lstStyle/>
          <a:p>
            <a:r>
              <a:rPr lang="en-US" sz="6600" dirty="0">
                <a:solidFill>
                  <a:schemeClr val="tx1"/>
                </a:solidFill>
              </a:rPr>
              <a:t>Use Case </a:t>
            </a:r>
            <a:r>
              <a:rPr lang="en-US" sz="6600" dirty="0"/>
              <a:t>–</a:t>
            </a:r>
            <a:r>
              <a:rPr lang="en-US" sz="6600" dirty="0">
                <a:solidFill>
                  <a:srgbClr val="000000"/>
                </a:solidFill>
                <a:latin typeface="IBM Plex Sans Light"/>
                <a:cs typeface="Arial"/>
              </a:rPr>
              <a:t> </a:t>
            </a:r>
            <a:r>
              <a:rPr lang="en-US" sz="6600" b="1" dirty="0">
                <a:solidFill>
                  <a:schemeClr val="accent1"/>
                </a:solidFill>
                <a:latin typeface="IBM Plex Sans Light"/>
                <a:cs typeface="Arial"/>
              </a:rPr>
              <a:t>for SAN Based Storage Protect</a:t>
            </a:r>
          </a:p>
          <a:p>
            <a:endParaRPr lang="en-US" sz="6600" dirty="0">
              <a:cs typeface="Arial"/>
            </a:endParaRPr>
          </a:p>
        </p:txBody>
      </p:sp>
      <p:sp>
        <p:nvSpPr>
          <p:cNvPr id="107" name="Content Placeholder 11">
            <a:extLst>
              <a:ext uri="{FF2B5EF4-FFF2-40B4-BE49-F238E27FC236}">
                <a16:creationId xmlns:a16="http://schemas.microsoft.com/office/drawing/2014/main" id="{CD2B8AAA-B30C-9CE2-E32E-B21029F25F55}"/>
              </a:ext>
            </a:extLst>
          </p:cNvPr>
          <p:cNvSpPr txBox="1">
            <a:spLocks/>
          </p:cNvSpPr>
          <p:nvPr/>
        </p:nvSpPr>
        <p:spPr>
          <a:xfrm>
            <a:off x="576072" y="3579228"/>
            <a:ext cx="12567080" cy="8780849"/>
          </a:xfrm>
          <a:prstGeom prst="rect">
            <a:avLst/>
          </a:prstGeom>
        </p:spPr>
        <p:txBody>
          <a:bodyPr vert="horz" lIns="182880" tIns="91440" rIns="182880" bIns="91440" rtlCol="0" anchor="t">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731838" indent="-679450" defTabSz="1219170" eaLnBrk="1" fontAlgn="auto" hangingPunct="1">
              <a:spcBef>
                <a:spcPts val="20"/>
              </a:spcBef>
              <a:buClrTx/>
              <a:buNone/>
              <a:defRPr/>
            </a:pPr>
            <a:r>
              <a:rPr lang="en-US" sz="3600" b="1" dirty="0">
                <a:solidFill>
                  <a:schemeClr val="accent1"/>
                </a:solidFill>
                <a:latin typeface="+mn-lt"/>
                <a:ea typeface="+mn-ea"/>
                <a:cs typeface="Arial"/>
              </a:rPr>
              <a:t>Leverage Storage Protect IP/LAN-Free VTL Tape Support</a:t>
            </a:r>
            <a:endParaRPr lang="en-US" sz="3600" b="1" dirty="0">
              <a:solidFill>
                <a:schemeClr val="accent1"/>
              </a:solidFill>
              <a:latin typeface="+mn-lt"/>
              <a:ea typeface="+mn-ea"/>
              <a:cs typeface="Arial" pitchFamily="34" charset="0"/>
            </a:endParaRPr>
          </a:p>
          <a:p>
            <a:pPr marL="731838" indent="-679450" defTabSz="1219170">
              <a:spcBef>
                <a:spcPts val="600"/>
              </a:spcBef>
              <a:buClrTx/>
              <a:buFont typeface="Arial" pitchFamily="2" charset="2"/>
              <a:buChar char="•"/>
              <a:defRPr/>
            </a:pPr>
            <a:r>
              <a:rPr lang="en-US" sz="3200" dirty="0">
                <a:solidFill>
                  <a:prstClr val="black"/>
                </a:solidFill>
                <a:latin typeface="+mn-lt"/>
                <a:ea typeface="+mn-ea"/>
                <a:cs typeface="Arial"/>
              </a:rPr>
              <a:t>Storage Protect IP/LAN-Free VTL Tape Support</a:t>
            </a:r>
            <a:endParaRPr lang="en-US" sz="3200" dirty="0">
              <a:solidFill>
                <a:prstClr val="black"/>
              </a:solidFill>
              <a:latin typeface="+mn-lt"/>
              <a:ea typeface="+mn-ea"/>
              <a:cs typeface="Arial" pitchFamily="34" charset="0"/>
            </a:endParaRPr>
          </a:p>
          <a:p>
            <a:pPr marL="731838" lvl="1" indent="-679450" defTabSz="1219170">
              <a:spcBef>
                <a:spcPts val="600"/>
              </a:spcBef>
              <a:spcAft>
                <a:spcPts val="0"/>
              </a:spcAft>
              <a:buClrTx/>
              <a:buFont typeface="Arial" pitchFamily="2" charset="2"/>
              <a:buChar char="•"/>
              <a:defRPr/>
            </a:pPr>
            <a:r>
              <a:rPr lang="en-US" sz="3200" dirty="0">
                <a:solidFill>
                  <a:prstClr val="black"/>
                </a:solidFill>
                <a:latin typeface="+mn-lt"/>
                <a:ea typeface="+mn-ea"/>
                <a:cs typeface="Arial"/>
              </a:rPr>
              <a:t>SP “Storage Agent” incremental forever” direct FC tape path </a:t>
            </a:r>
          </a:p>
          <a:p>
            <a:pPr marL="731838" lvl="1" indent="-679450" defTabSz="1219170">
              <a:spcBef>
                <a:spcPts val="600"/>
              </a:spcBef>
              <a:spcAft>
                <a:spcPts val="0"/>
              </a:spcAft>
              <a:buClrTx/>
              <a:buFont typeface="Arial" pitchFamily="2" charset="2"/>
              <a:buChar char="•"/>
              <a:defRPr/>
            </a:pPr>
            <a:r>
              <a:rPr lang="en-US" sz="3200" dirty="0">
                <a:latin typeface="+mn-lt"/>
                <a:ea typeface="+mn-ea"/>
                <a:cs typeface="Arial"/>
              </a:rPr>
              <a:t>Distributed systems VTL </a:t>
            </a:r>
            <a:r>
              <a:rPr lang="en-US" sz="3200" dirty="0">
                <a:solidFill>
                  <a:prstClr val="black"/>
                </a:solidFill>
                <a:latin typeface="+mn-lt"/>
                <a:ea typeface="+mn-ea"/>
                <a:cs typeface="Arial"/>
              </a:rPr>
              <a:t>support of SAN based workloads</a:t>
            </a:r>
            <a:endParaRPr lang="en-US" sz="3200" i="1" dirty="0">
              <a:solidFill>
                <a:prstClr val="black"/>
              </a:solidFill>
              <a:latin typeface="+mn-lt"/>
              <a:ea typeface="+mn-ea"/>
            </a:endParaRPr>
          </a:p>
          <a:p>
            <a:pPr marL="731838" lvl="1" indent="-679450" defTabSz="1219170">
              <a:spcBef>
                <a:spcPts val="600"/>
              </a:spcBef>
              <a:spcAft>
                <a:spcPts val="0"/>
              </a:spcAft>
              <a:buClrTx/>
              <a:buFont typeface="Arial" pitchFamily="2" charset="2"/>
              <a:buChar char="•"/>
              <a:defRPr/>
            </a:pPr>
            <a:r>
              <a:rPr lang="en-US" sz="3200" dirty="0">
                <a:solidFill>
                  <a:prstClr val="black"/>
                </a:solidFill>
                <a:latin typeface="+mn-lt"/>
                <a:ea typeface="+mn-ea"/>
                <a:cs typeface="Arial"/>
              </a:rPr>
              <a:t>Non-FC clients can still benefit through Storage Protect Server</a:t>
            </a:r>
            <a:endParaRPr lang="en-US" sz="3200" dirty="0">
              <a:solidFill>
                <a:prstClr val="black"/>
              </a:solidFill>
              <a:latin typeface="+mn-lt"/>
              <a:ea typeface="+mn-ea"/>
            </a:endParaRPr>
          </a:p>
          <a:p>
            <a:pPr marL="731838" lvl="1" indent="-679450" defTabSz="1219170">
              <a:spcBef>
                <a:spcPts val="600"/>
              </a:spcBef>
              <a:spcAft>
                <a:spcPts val="0"/>
              </a:spcAft>
              <a:buClrTx/>
              <a:buFont typeface="Arial" pitchFamily="2" charset="2"/>
              <a:buChar char="•"/>
              <a:defRPr/>
            </a:pPr>
            <a:r>
              <a:rPr lang="en-US" sz="3200" dirty="0">
                <a:solidFill>
                  <a:prstClr val="black"/>
                </a:solidFill>
                <a:latin typeface="+mn-lt"/>
                <a:ea typeface="+mn-ea"/>
                <a:cs typeface="Arial"/>
              </a:rPr>
              <a:t>Client to Server via LAN still supported for non-FC clients</a:t>
            </a:r>
            <a:endParaRPr lang="en-US" sz="3200" dirty="0">
              <a:solidFill>
                <a:prstClr val="black"/>
              </a:solidFill>
              <a:latin typeface="+mn-lt"/>
              <a:ea typeface="+mn-ea"/>
            </a:endParaRPr>
          </a:p>
          <a:p>
            <a:pPr marL="731838" lvl="1" indent="-679450" defTabSz="1219170">
              <a:spcBef>
                <a:spcPts val="20"/>
              </a:spcBef>
              <a:spcAft>
                <a:spcPts val="0"/>
              </a:spcAft>
              <a:buClrTx/>
              <a:buNone/>
              <a:defRPr/>
            </a:pPr>
            <a:endParaRPr lang="en-US" sz="3600" dirty="0">
              <a:solidFill>
                <a:prstClr val="black"/>
              </a:solidFill>
              <a:latin typeface="+mn-lt"/>
              <a:ea typeface="+mn-ea"/>
              <a:cs typeface="Arial"/>
            </a:endParaRPr>
          </a:p>
          <a:p>
            <a:pPr marL="731838" lvl="1" indent="-679450" defTabSz="1219170">
              <a:spcBef>
                <a:spcPts val="20"/>
              </a:spcBef>
              <a:spcAft>
                <a:spcPts val="0"/>
              </a:spcAft>
              <a:buClrTx/>
              <a:buNone/>
              <a:defRPr/>
            </a:pPr>
            <a:r>
              <a:rPr lang="en-US" sz="3600" b="1" dirty="0">
                <a:solidFill>
                  <a:schemeClr val="accent1"/>
                </a:solidFill>
                <a:latin typeface="+mn-lt"/>
                <a:ea typeface="+mn-ea"/>
                <a:cs typeface="Arial"/>
              </a:rPr>
              <a:t>Synthetic Full To Tape (Retention Set)</a:t>
            </a:r>
            <a:endParaRPr lang="en-US" sz="3600" b="1" dirty="0">
              <a:solidFill>
                <a:schemeClr val="accent1"/>
              </a:solidFill>
              <a:latin typeface="+mn-lt"/>
              <a:ea typeface="+mn-ea"/>
            </a:endParaRPr>
          </a:p>
          <a:p>
            <a:pPr marL="731838" lvl="1" indent="-679450" defTabSz="1219170">
              <a:spcBef>
                <a:spcPts val="600"/>
              </a:spcBef>
              <a:spcAft>
                <a:spcPts val="0"/>
              </a:spcAft>
              <a:buClrTx/>
              <a:buFont typeface="Arial" pitchFamily="2" charset="2"/>
              <a:buChar char="•"/>
              <a:defRPr/>
            </a:pPr>
            <a:r>
              <a:rPr lang="en-US" sz="3200" dirty="0">
                <a:solidFill>
                  <a:prstClr val="black"/>
                </a:solidFill>
                <a:latin typeface="+mn-lt"/>
                <a:ea typeface="+mn-ea"/>
                <a:cs typeface="Arial"/>
              </a:rPr>
              <a:t>SP Server can put a rehydrated PIT backup from the client incremental forever VTL tape content and create a full independent copy on VTL (one copy of each file per client)</a:t>
            </a:r>
            <a:endParaRPr lang="en-US" sz="3200" dirty="0">
              <a:solidFill>
                <a:prstClr val="black"/>
              </a:solidFill>
              <a:latin typeface="+mn-lt"/>
              <a:ea typeface="+mn-ea"/>
            </a:endParaRPr>
          </a:p>
          <a:p>
            <a:pPr marL="731838" lvl="1" indent="-679450" defTabSz="1219170">
              <a:spcBef>
                <a:spcPts val="600"/>
              </a:spcBef>
              <a:spcAft>
                <a:spcPts val="0"/>
              </a:spcAft>
              <a:buClrTx/>
              <a:buFont typeface="Arial" pitchFamily="2" charset="2"/>
              <a:buChar char="•"/>
              <a:defRPr/>
            </a:pPr>
            <a:r>
              <a:rPr lang="en-US" sz="3200" dirty="0">
                <a:solidFill>
                  <a:prstClr val="black"/>
                </a:solidFill>
                <a:latin typeface="+mn-lt"/>
                <a:ea typeface="+mn-ea"/>
                <a:cs typeface="Arial"/>
              </a:rPr>
              <a:t>Keep Retention Sets 1 month, 1 year or 7 years based on policy</a:t>
            </a:r>
            <a:endParaRPr lang="en-US" sz="3200" dirty="0">
              <a:solidFill>
                <a:prstClr val="black"/>
              </a:solidFill>
              <a:latin typeface="+mn-lt"/>
              <a:cs typeface="Arial" pitchFamily="34" charset="0"/>
            </a:endParaRPr>
          </a:p>
          <a:p>
            <a:pPr marL="731838" marR="0" lvl="0" indent="-679450" algn="l" defTabSz="1219170" rtl="0" eaLnBrk="1" fontAlgn="auto" latinLnBrk="0" hangingPunct="1">
              <a:spcBef>
                <a:spcPct val="20000"/>
              </a:spcBef>
              <a:spcAft>
                <a:spcPts val="0"/>
              </a:spcAft>
              <a:buClrTx/>
              <a:buSzTx/>
              <a:buFont typeface="Arial"/>
              <a:buChar char="•"/>
              <a:tabLst/>
              <a:defRPr/>
            </a:pPr>
            <a:endParaRPr lang="en-US" sz="3600" b="0" i="0" u="none" strike="noStrike" kern="1200" cap="none" spc="0" normalizeH="0" baseline="0" noProof="0" dirty="0">
              <a:ln>
                <a:noFill/>
              </a:ln>
              <a:solidFill>
                <a:prstClr val="black"/>
              </a:solidFill>
              <a:effectLst/>
              <a:uLnTx/>
              <a:uFillTx/>
              <a:latin typeface="+mn-lt"/>
              <a:ea typeface="+mn-ea"/>
              <a:cs typeface="Arial"/>
            </a:endParaRPr>
          </a:p>
        </p:txBody>
      </p:sp>
      <p:sp>
        <p:nvSpPr>
          <p:cNvPr id="4" name="Flowchart: Terminator 3">
            <a:extLst>
              <a:ext uri="{FF2B5EF4-FFF2-40B4-BE49-F238E27FC236}">
                <a16:creationId xmlns:a16="http://schemas.microsoft.com/office/drawing/2014/main" id="{DC143E13-2B78-3CD7-CCA1-41ED88DB3A90}"/>
              </a:ext>
            </a:extLst>
          </p:cNvPr>
          <p:cNvSpPr/>
          <p:nvPr/>
        </p:nvSpPr>
        <p:spPr bwMode="auto">
          <a:xfrm>
            <a:off x="15163015" y="8139430"/>
            <a:ext cx="6321238" cy="2504846"/>
          </a:xfrm>
          <a:prstGeom prst="flowChartTerminator">
            <a:avLst/>
          </a:prstGeom>
          <a:solidFill>
            <a:srgbClr val="F7F9FC"/>
          </a:solidFill>
          <a:ln w="12700">
            <a:solidFill>
              <a:schemeClr val="accent1">
                <a:lumMod val="40000"/>
                <a:lumOff val="60000"/>
              </a:schemeClr>
            </a:solidFill>
            <a:prstDash val="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a:ln>
                <a:noFill/>
              </a:ln>
              <a:solidFill>
                <a:schemeClr val="bg1"/>
              </a:solidFill>
              <a:effectLst/>
              <a:latin typeface="+mn-lt"/>
            </a:endParaRPr>
          </a:p>
        </p:txBody>
      </p:sp>
      <p:sp>
        <p:nvSpPr>
          <p:cNvPr id="6" name="Text Box 18">
            <a:extLst>
              <a:ext uri="{FF2B5EF4-FFF2-40B4-BE49-F238E27FC236}">
                <a16:creationId xmlns:a16="http://schemas.microsoft.com/office/drawing/2014/main" id="{E159E380-3D58-BBA4-B491-8558EE698D6E}"/>
              </a:ext>
            </a:extLst>
          </p:cNvPr>
          <p:cNvSpPr txBox="1">
            <a:spLocks noChangeArrowheads="1"/>
          </p:cNvSpPr>
          <p:nvPr/>
        </p:nvSpPr>
        <p:spPr bwMode="auto">
          <a:xfrm>
            <a:off x="15687351" y="10061633"/>
            <a:ext cx="2222564" cy="400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1" rIns="91403" bIns="45701"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eaLnBrk="1" hangingPunct="1">
              <a:buClr>
                <a:srgbClr val="00BFFF"/>
              </a:buClr>
              <a:buNone/>
              <a:defRPr/>
            </a:pPr>
            <a:r>
              <a:rPr lang="en-US" altLang="en-US" sz="2000" b="1" dirty="0">
                <a:solidFill>
                  <a:srgbClr val="333333"/>
                </a:solidFill>
                <a:latin typeface="IBM Plex Sans Light"/>
                <a:ea typeface="MS PGothic"/>
                <a:cs typeface="Arial"/>
              </a:rPr>
              <a:t>TS7785 A</a:t>
            </a:r>
            <a:endParaRPr lang="en-US" altLang="en-US" sz="2000" b="1" i="0" u="none" strike="noStrike" kern="1200" cap="none" spc="0" normalizeH="0" baseline="0" noProof="0" dirty="0">
              <a:ln>
                <a:noFill/>
              </a:ln>
              <a:solidFill>
                <a:srgbClr val="333333"/>
              </a:solidFill>
              <a:effectLst/>
              <a:uLnTx/>
              <a:uFillTx/>
              <a:latin typeface="IBM Plex Sans Light"/>
              <a:cs typeface="Arial" panose="020B0604020202020204" pitchFamily="34" charset="0"/>
            </a:endParaRPr>
          </a:p>
        </p:txBody>
      </p:sp>
      <p:sp>
        <p:nvSpPr>
          <p:cNvPr id="8" name="Text Box 18">
            <a:extLst>
              <a:ext uri="{FF2B5EF4-FFF2-40B4-BE49-F238E27FC236}">
                <a16:creationId xmlns:a16="http://schemas.microsoft.com/office/drawing/2014/main" id="{70E6DCFD-2BA5-336A-A0F1-FF5982850311}"/>
              </a:ext>
            </a:extLst>
          </p:cNvPr>
          <p:cNvSpPr txBox="1">
            <a:spLocks noChangeArrowheads="1"/>
          </p:cNvSpPr>
          <p:nvPr/>
        </p:nvSpPr>
        <p:spPr bwMode="auto">
          <a:xfrm>
            <a:off x="18459242" y="10062926"/>
            <a:ext cx="2222564" cy="400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1" rIns="91403" bIns="45701"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eaLnBrk="1" hangingPunct="1">
              <a:buClr>
                <a:srgbClr val="00BFFF"/>
              </a:buClr>
              <a:buNone/>
              <a:defRPr/>
            </a:pPr>
            <a:r>
              <a:rPr lang="en-US" altLang="en-US" sz="2000" b="1" dirty="0">
                <a:solidFill>
                  <a:srgbClr val="333333"/>
                </a:solidFill>
                <a:latin typeface="IBM Plex Sans Light"/>
                <a:ea typeface="MS PGothic"/>
                <a:cs typeface="Arial"/>
              </a:rPr>
              <a:t>TS7785 B</a:t>
            </a:r>
            <a:endParaRPr lang="en-US" altLang="en-US" sz="2000" b="1" i="0" u="none" strike="noStrike" kern="1200" cap="none" spc="0" normalizeH="0" baseline="0" noProof="0" dirty="0">
              <a:ln>
                <a:noFill/>
              </a:ln>
              <a:solidFill>
                <a:srgbClr val="333333"/>
              </a:solidFill>
              <a:effectLst/>
              <a:uLnTx/>
              <a:uFillTx/>
              <a:latin typeface="IBM Plex Sans Light"/>
              <a:cs typeface="Arial" panose="020B0604020202020204" pitchFamily="34" charset="0"/>
            </a:endParaRPr>
          </a:p>
        </p:txBody>
      </p:sp>
      <p:pic>
        <p:nvPicPr>
          <p:cNvPr id="28" name="Picture 27" descr="A black computer tower&#10;&#10;Description automatically generated with low confidence">
            <a:extLst>
              <a:ext uri="{FF2B5EF4-FFF2-40B4-BE49-F238E27FC236}">
                <a16:creationId xmlns:a16="http://schemas.microsoft.com/office/drawing/2014/main" id="{EA71EE3D-12A4-44A2-0A9B-8EF2EE59EC95}"/>
              </a:ext>
            </a:extLst>
          </p:cNvPr>
          <p:cNvPicPr>
            <a:picLocks noChangeAspect="1"/>
          </p:cNvPicPr>
          <p:nvPr/>
        </p:nvPicPr>
        <p:blipFill rotWithShape="1">
          <a:blip r:embed="rId3">
            <a:clrChange>
              <a:clrFrom>
                <a:srgbClr val="FFFFFF"/>
              </a:clrFrom>
              <a:clrTo>
                <a:srgbClr val="FFFFFF">
                  <a:alpha val="0"/>
                </a:srgbClr>
              </a:clrTo>
            </a:clrChange>
          </a:blip>
          <a:srcRect l="30249" r="31870"/>
          <a:stretch/>
        </p:blipFill>
        <p:spPr>
          <a:xfrm>
            <a:off x="22000290" y="9804203"/>
            <a:ext cx="1016199" cy="2589914"/>
          </a:xfrm>
          <a:prstGeom prst="rect">
            <a:avLst/>
          </a:prstGeom>
        </p:spPr>
      </p:pic>
      <p:sp>
        <p:nvSpPr>
          <p:cNvPr id="30" name="TextBox 29">
            <a:extLst>
              <a:ext uri="{FF2B5EF4-FFF2-40B4-BE49-F238E27FC236}">
                <a16:creationId xmlns:a16="http://schemas.microsoft.com/office/drawing/2014/main" id="{F9129A49-9D2A-4C07-E9F3-4FC43D08A235}"/>
              </a:ext>
            </a:extLst>
          </p:cNvPr>
          <p:cNvSpPr txBox="1"/>
          <p:nvPr/>
        </p:nvSpPr>
        <p:spPr bwMode="auto">
          <a:xfrm>
            <a:off x="18557571" y="11420145"/>
            <a:ext cx="2519723" cy="975050"/>
          </a:xfrm>
          <a:prstGeom prst="rect">
            <a:avLst/>
          </a:prstGeom>
          <a:solidFill>
            <a:srgbClr val="F0F5FF"/>
          </a:solidFill>
          <a:ln>
            <a:noFill/>
          </a:ln>
          <a:effectLst/>
        </p:spPr>
        <p:txBody>
          <a:bodyPr wrap="square" lIns="203618" tIns="101810" rIns="203618" bIns="101810" rtlCol="0"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defTabSz="1828754">
              <a:buNone/>
            </a:pPr>
            <a:r>
              <a:rPr lang="en-US" sz="2000" dirty="0">
                <a:solidFill>
                  <a:srgbClr val="595959"/>
                </a:solidFill>
                <a:latin typeface="IBM Plex Sans Light"/>
                <a:ea typeface="MS PGothic"/>
              </a:rPr>
              <a:t>IBM Storage </a:t>
            </a:r>
            <a:endParaRPr lang="en-US" sz="2000" dirty="0">
              <a:latin typeface="IBM Plex Sans Light" panose="020B0403050203000203" pitchFamily="34" charset="0"/>
              <a:ea typeface="MS PGothic"/>
              <a:cs typeface="Arial" pitchFamily="34" charset="0"/>
            </a:endParaRPr>
          </a:p>
          <a:p>
            <a:pPr defTabSz="1828754">
              <a:buNone/>
            </a:pPr>
            <a:r>
              <a:rPr lang="en-US" sz="2000" b="1" dirty="0">
                <a:solidFill>
                  <a:srgbClr val="595959"/>
                </a:solidFill>
                <a:latin typeface="IBM Plex Sans Light"/>
                <a:ea typeface="MS PGothic"/>
              </a:rPr>
              <a:t>Deep Archive</a:t>
            </a:r>
            <a:endParaRPr lang="en-US" sz="2000" dirty="0">
              <a:latin typeface="IBM Plex Sans Light" panose="020B0403050203000203" pitchFamily="34" charset="0"/>
              <a:ea typeface="MS PGothic"/>
              <a:cs typeface="Arial"/>
            </a:endParaRPr>
          </a:p>
        </p:txBody>
      </p:sp>
      <p:sp>
        <p:nvSpPr>
          <p:cNvPr id="32" name="Text Box 14">
            <a:extLst>
              <a:ext uri="{FF2B5EF4-FFF2-40B4-BE49-F238E27FC236}">
                <a16:creationId xmlns:a16="http://schemas.microsoft.com/office/drawing/2014/main" id="{BF5FFC15-F86E-807A-FCEC-AA8EDD1647D2}"/>
              </a:ext>
            </a:extLst>
          </p:cNvPr>
          <p:cNvSpPr txBox="1">
            <a:spLocks noChangeArrowheads="1"/>
          </p:cNvSpPr>
          <p:nvPr/>
        </p:nvSpPr>
        <p:spPr bwMode="auto">
          <a:xfrm>
            <a:off x="16968365" y="9142675"/>
            <a:ext cx="2694892" cy="112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787" tIns="43394" rIns="86787" bIns="43394" anchor="t">
            <a:noAutofit/>
          </a:bodyPr>
          <a:lstStyle>
            <a:defPPr>
              <a:defRPr lang="en-US"/>
            </a:defPPr>
            <a:lvl1pPr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1pPr>
            <a:lvl2pPr marL="411163"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2pPr>
            <a:lvl3pPr marL="820738"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3pPr>
            <a:lvl4pPr marL="1231900"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4pPr>
            <a:lvl5pPr marL="1641475"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5pPr>
            <a:lvl6pPr marL="20986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6pPr>
            <a:lvl7pPr marL="25558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7pPr>
            <a:lvl8pPr marL="30130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8pPr>
            <a:lvl9pPr marL="34702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9pPr>
          </a:lstStyle>
          <a:p>
            <a:pPr algn="ctr">
              <a:spcBef>
                <a:spcPct val="0"/>
              </a:spcBef>
              <a:spcAft>
                <a:spcPct val="15000"/>
              </a:spcAft>
              <a:buNone/>
              <a:defRPr/>
            </a:pPr>
            <a:r>
              <a:rPr lang="en-US" b="1" dirty="0">
                <a:solidFill>
                  <a:srgbClr val="0F62FE"/>
                </a:solidFill>
                <a:latin typeface="IBM Plex Sans Light" panose="020B0403050203000203" pitchFamily="34" charset="0"/>
              </a:rPr>
              <a:t>GRID</a:t>
            </a:r>
          </a:p>
        </p:txBody>
      </p:sp>
      <p:cxnSp>
        <p:nvCxnSpPr>
          <p:cNvPr id="50" name="Connector: Curved 49">
            <a:extLst>
              <a:ext uri="{FF2B5EF4-FFF2-40B4-BE49-F238E27FC236}">
                <a16:creationId xmlns:a16="http://schemas.microsoft.com/office/drawing/2014/main" id="{14D4441F-ED04-93BD-CC4C-47E1119A160D}"/>
              </a:ext>
            </a:extLst>
          </p:cNvPr>
          <p:cNvCxnSpPr/>
          <p:nvPr/>
        </p:nvCxnSpPr>
        <p:spPr bwMode="auto">
          <a:xfrm>
            <a:off x="15889525" y="5571778"/>
            <a:ext cx="1738008" cy="2505825"/>
          </a:xfrm>
          <a:prstGeom prst="curvedConnector3">
            <a:avLst/>
          </a:prstGeom>
          <a:ln w="12700">
            <a:solidFill>
              <a:schemeClr val="accent2">
                <a:lumMod val="75000"/>
              </a:schemeClr>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56" name="Text Box 13">
            <a:extLst>
              <a:ext uri="{FF2B5EF4-FFF2-40B4-BE49-F238E27FC236}">
                <a16:creationId xmlns:a16="http://schemas.microsoft.com/office/drawing/2014/main" id="{7C9D7C13-43C7-30B3-0ED1-D3F592CE0179}"/>
              </a:ext>
            </a:extLst>
          </p:cNvPr>
          <p:cNvSpPr txBox="1">
            <a:spLocks noChangeArrowheads="1"/>
          </p:cNvSpPr>
          <p:nvPr/>
        </p:nvSpPr>
        <p:spPr bwMode="auto">
          <a:xfrm>
            <a:off x="15357441" y="6471150"/>
            <a:ext cx="1744221" cy="483052"/>
          </a:xfrm>
          <a:prstGeom prst="rect">
            <a:avLst/>
          </a:prstGeom>
          <a:noFill/>
          <a:ln w="2857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73574" tIns="86790" rIns="173574" bIns="86790"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defTabSz="1641436">
              <a:spcBef>
                <a:spcPct val="0"/>
              </a:spcBef>
              <a:spcAft>
                <a:spcPct val="15000"/>
              </a:spcAft>
              <a:buClrTx/>
              <a:buNone/>
              <a:defRPr/>
            </a:pPr>
            <a:r>
              <a:rPr lang="en-US" sz="2000" b="1">
                <a:solidFill>
                  <a:srgbClr val="6C12FE"/>
                </a:solidFill>
                <a:latin typeface="IBM Plex Sans Light"/>
                <a:ea typeface="MS PGothic"/>
              </a:rPr>
              <a:t>SAN (FC)</a:t>
            </a:r>
            <a:endParaRPr kumimoji="0" lang="en-US" sz="2000" b="1" i="0" u="none" strike="noStrike" kern="1200" cap="none" spc="0" normalizeH="0" baseline="0" noProof="0">
              <a:ln>
                <a:noFill/>
              </a:ln>
              <a:solidFill>
                <a:srgbClr val="6C12FE"/>
              </a:solidFill>
              <a:effectLst/>
              <a:uLnTx/>
              <a:uFillTx/>
              <a:latin typeface="IBM Plex Sans Light"/>
            </a:endParaRPr>
          </a:p>
        </p:txBody>
      </p:sp>
      <p:grpSp>
        <p:nvGrpSpPr>
          <p:cNvPr id="73" name="Group 72">
            <a:extLst>
              <a:ext uri="{FF2B5EF4-FFF2-40B4-BE49-F238E27FC236}">
                <a16:creationId xmlns:a16="http://schemas.microsoft.com/office/drawing/2014/main" id="{E3E439CE-52EF-216F-5D20-A8418B88A462}"/>
              </a:ext>
            </a:extLst>
          </p:cNvPr>
          <p:cNvGrpSpPr/>
          <p:nvPr/>
        </p:nvGrpSpPr>
        <p:grpSpPr>
          <a:xfrm>
            <a:off x="12894366" y="2494853"/>
            <a:ext cx="3710320" cy="2235566"/>
            <a:chOff x="6282341" y="1285525"/>
            <a:chExt cx="1855159" cy="1117783"/>
          </a:xfrm>
        </p:grpSpPr>
        <p:sp>
          <p:nvSpPr>
            <p:cNvPr id="66" name="Rectangle 65">
              <a:extLst>
                <a:ext uri="{FF2B5EF4-FFF2-40B4-BE49-F238E27FC236}">
                  <a16:creationId xmlns:a16="http://schemas.microsoft.com/office/drawing/2014/main" id="{32B59B37-507E-7641-044E-017128AF46F0}"/>
                </a:ext>
              </a:extLst>
            </p:cNvPr>
            <p:cNvSpPr/>
            <p:nvPr/>
          </p:nvSpPr>
          <p:spPr>
            <a:xfrm>
              <a:off x="6282341" y="1285525"/>
              <a:ext cx="1612224" cy="872748"/>
            </a:xfrm>
            <a:prstGeom prst="rect">
              <a:avLst/>
            </a:prstGeom>
            <a:solidFill>
              <a:srgbClr val="F0F5FF"/>
            </a:solidFill>
            <a:ln w="34925">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endParaRPr kumimoji="0" lang="en-US" sz="2000" b="0" i="0" u="none" strike="noStrike" kern="1200" cap="none" spc="0" normalizeH="0" baseline="0" noProof="0">
                <a:ln>
                  <a:noFill/>
                </a:ln>
                <a:solidFill>
                  <a:prstClr val="white"/>
                </a:solidFill>
                <a:effectLst/>
                <a:uLnTx/>
                <a:uFillTx/>
                <a:latin typeface="IBM Plex Sans Light"/>
                <a:ea typeface="+mn-ea"/>
              </a:endParaRPr>
            </a:p>
          </p:txBody>
        </p:sp>
        <p:pic>
          <p:nvPicPr>
            <p:cNvPr id="67" name="Picture 66">
              <a:extLst>
                <a:ext uri="{FF2B5EF4-FFF2-40B4-BE49-F238E27FC236}">
                  <a16:creationId xmlns:a16="http://schemas.microsoft.com/office/drawing/2014/main" id="{F425FB7D-71DD-84A4-5CCA-7CCD0490A1E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517916" y="1637190"/>
              <a:ext cx="1307886" cy="401472"/>
            </a:xfrm>
            <a:prstGeom prst="rect">
              <a:avLst/>
            </a:prstGeom>
          </p:spPr>
        </p:pic>
        <p:sp>
          <p:nvSpPr>
            <p:cNvPr id="68" name="TextBox 67">
              <a:extLst>
                <a:ext uri="{FF2B5EF4-FFF2-40B4-BE49-F238E27FC236}">
                  <a16:creationId xmlns:a16="http://schemas.microsoft.com/office/drawing/2014/main" id="{65CE53E3-3C97-D9CF-7663-D2DEBC691524}"/>
                </a:ext>
              </a:extLst>
            </p:cNvPr>
            <p:cNvSpPr txBox="1"/>
            <p:nvPr/>
          </p:nvSpPr>
          <p:spPr>
            <a:xfrm>
              <a:off x="7872329" y="1296436"/>
              <a:ext cx="265171" cy="862630"/>
            </a:xfrm>
            <a:prstGeom prst="rect">
              <a:avLst/>
            </a:prstGeom>
            <a:solidFill>
              <a:schemeClr val="bg1">
                <a:lumMod val="95000"/>
              </a:schemeClr>
            </a:solidFill>
            <a:ln w="19050">
              <a:solidFill>
                <a:schemeClr val="bg1">
                  <a:lumMod val="75000"/>
                </a:schemeClr>
              </a:solidFill>
            </a:ln>
          </p:spPr>
          <p:txBody>
            <a:bodyPr wrap="square" lIns="91440" tIns="45720" rIns="91440" bIns="45720" rtlCol="0" anchor="ctr">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endParaRPr kumimoji="0" lang="en-US" sz="2000" b="0" i="0" u="none" strike="noStrike" kern="1200" cap="none" spc="0" normalizeH="0" baseline="0" noProof="0">
                <a:ln>
                  <a:noFill/>
                </a:ln>
                <a:solidFill>
                  <a:srgbClr val="4F81BD"/>
                </a:solidFill>
                <a:effectLst/>
                <a:uLnTx/>
                <a:uFillTx/>
                <a:latin typeface="IBM Plex Sans Light"/>
              </a:endParaRPr>
            </a:p>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endParaRPr kumimoji="0" lang="en-US" sz="2000" b="0" i="0" u="none" strike="noStrike" kern="1200" cap="none" spc="0" normalizeH="0" baseline="0" noProof="0">
                <a:ln>
                  <a:noFill/>
                </a:ln>
                <a:solidFill>
                  <a:srgbClr val="4F81BD"/>
                </a:solidFill>
                <a:effectLst/>
                <a:uLnTx/>
                <a:uFillTx/>
                <a:latin typeface="IBM Plex Sans Light"/>
              </a:endParaRPr>
            </a:p>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br>
                <a:rPr kumimoji="0" lang="en-US" sz="2000" b="0" i="0" u="none" strike="noStrike" kern="1200" cap="none" spc="0" normalizeH="0" baseline="0" noProof="0">
                  <a:ln>
                    <a:noFill/>
                  </a:ln>
                  <a:solidFill>
                    <a:srgbClr val="4F81BD"/>
                  </a:solidFill>
                  <a:effectLst/>
                  <a:uLnTx/>
                  <a:uFillTx/>
                  <a:latin typeface="IBM Plex Sans Light"/>
                </a:rPr>
              </a:br>
              <a:endParaRPr kumimoji="0" lang="en-US" sz="2000" b="0" i="0" u="none" strike="noStrike" kern="1200" cap="none" spc="0" normalizeH="0" baseline="0" noProof="0">
                <a:ln>
                  <a:noFill/>
                </a:ln>
                <a:solidFill>
                  <a:srgbClr val="4F81BD"/>
                </a:solidFill>
                <a:effectLst/>
                <a:uLnTx/>
                <a:uFillTx/>
                <a:latin typeface="IBM Plex Sans Light"/>
              </a:endParaRPr>
            </a:p>
          </p:txBody>
        </p:sp>
        <p:sp>
          <p:nvSpPr>
            <p:cNvPr id="69" name="TextBox 68">
              <a:extLst>
                <a:ext uri="{FF2B5EF4-FFF2-40B4-BE49-F238E27FC236}">
                  <a16:creationId xmlns:a16="http://schemas.microsoft.com/office/drawing/2014/main" id="{CECA29A5-78DE-1292-6EE2-C09F05B95562}"/>
                </a:ext>
              </a:extLst>
            </p:cNvPr>
            <p:cNvSpPr txBox="1"/>
            <p:nvPr/>
          </p:nvSpPr>
          <p:spPr>
            <a:xfrm>
              <a:off x="6291072" y="2160651"/>
              <a:ext cx="1083791" cy="242657"/>
            </a:xfrm>
            <a:prstGeom prst="rect">
              <a:avLst/>
            </a:prstGeom>
            <a:solidFill>
              <a:schemeClr val="bg1">
                <a:lumMod val="95000"/>
              </a:schemeClr>
            </a:solidFill>
            <a:ln w="19050">
              <a:solidFill>
                <a:schemeClr val="bg1">
                  <a:lumMod val="75000"/>
                </a:schemeClr>
              </a:solidFill>
            </a:ln>
          </p:spPr>
          <p:txBody>
            <a:bodyPr wrap="square" lIns="91440" tIns="45720" rIns="91440" bIns="45720" rtlCol="0" anchor="ctr">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r>
                <a:rPr kumimoji="0" lang="en-US" sz="2000" b="0" i="0" u="none" strike="noStrike" kern="1200" cap="none" spc="0" normalizeH="0" baseline="0" noProof="0">
                  <a:ln>
                    <a:noFill/>
                  </a:ln>
                  <a:solidFill>
                    <a:srgbClr val="FFC000"/>
                  </a:solidFill>
                  <a:effectLst/>
                  <a:uLnTx/>
                  <a:uFillTx/>
                  <a:latin typeface="IBM Plex Sans Light"/>
                </a:rPr>
                <a:t>FC (Scale)</a:t>
              </a:r>
            </a:p>
          </p:txBody>
        </p:sp>
        <p:pic>
          <p:nvPicPr>
            <p:cNvPr id="70" name="Picture 2">
              <a:extLst>
                <a:ext uri="{FF2B5EF4-FFF2-40B4-BE49-F238E27FC236}">
                  <a16:creationId xmlns:a16="http://schemas.microsoft.com/office/drawing/2014/main" id="{E2712910-7A7E-38E1-CC39-DA4825E145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4242" y="1544316"/>
              <a:ext cx="370471" cy="56805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049C16E4-7BDD-B532-4EE2-36289E5E984A}"/>
                </a:ext>
              </a:extLst>
            </p:cNvPr>
            <p:cNvSpPr txBox="1"/>
            <p:nvPr/>
          </p:nvSpPr>
          <p:spPr>
            <a:xfrm>
              <a:off x="7384141" y="2160642"/>
              <a:ext cx="753359" cy="242657"/>
            </a:xfrm>
            <a:prstGeom prst="rect">
              <a:avLst/>
            </a:prstGeom>
            <a:solidFill>
              <a:schemeClr val="bg1">
                <a:lumMod val="95000"/>
              </a:schemeClr>
            </a:solidFill>
            <a:ln w="19050">
              <a:solidFill>
                <a:schemeClr val="bg1">
                  <a:lumMod val="75000"/>
                </a:schemeClr>
              </a:solidFill>
            </a:ln>
          </p:spPr>
          <p:txBody>
            <a:bodyPr wrap="square" lIns="91440" tIns="45720" rIns="91440" bIns="45720" rtlCol="0" anchor="ctr">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r>
                <a:rPr kumimoji="0" lang="en-US" sz="2000" b="0" i="0" u="none" strike="noStrike" kern="1200" cap="none" spc="0" normalizeH="0" baseline="0" noProof="0">
                  <a:ln>
                    <a:noFill/>
                  </a:ln>
                  <a:solidFill>
                    <a:srgbClr val="FFC000"/>
                  </a:solidFill>
                  <a:effectLst/>
                  <a:uLnTx/>
                  <a:uFillTx/>
                  <a:latin typeface="IBM Plex Sans Light"/>
                </a:rPr>
                <a:t>FC (VTL)</a:t>
              </a:r>
            </a:p>
          </p:txBody>
        </p:sp>
        <p:sp>
          <p:nvSpPr>
            <p:cNvPr id="72" name="TextBox 71">
              <a:extLst>
                <a:ext uri="{FF2B5EF4-FFF2-40B4-BE49-F238E27FC236}">
                  <a16:creationId xmlns:a16="http://schemas.microsoft.com/office/drawing/2014/main" id="{E72B6050-00E2-9001-8DB2-3CD88884AFC1}"/>
                </a:ext>
              </a:extLst>
            </p:cNvPr>
            <p:cNvSpPr txBox="1"/>
            <p:nvPr/>
          </p:nvSpPr>
          <p:spPr>
            <a:xfrm>
              <a:off x="7821547" y="1559948"/>
              <a:ext cx="218970" cy="200055"/>
            </a:xfrm>
            <a:prstGeom prst="rect">
              <a:avLst/>
            </a:prstGeom>
            <a:noFill/>
          </p:spPr>
          <p:txBody>
            <a:bodyPr wrap="none" lIns="91440" tIns="45720" rIns="91440" bIns="45720" rtlCol="0"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l" defTabSz="1828754" rtl="0" eaLnBrk="0" fontAlgn="base" latinLnBrk="0" hangingPunct="0">
                <a:lnSpc>
                  <a:spcPct val="100000"/>
                </a:lnSpc>
                <a:spcBef>
                  <a:spcPct val="50000"/>
                </a:spcBef>
                <a:spcAft>
                  <a:spcPct val="0"/>
                </a:spcAft>
                <a:buClr>
                  <a:prstClr val="black"/>
                </a:buClr>
                <a:buSzTx/>
                <a:buFontTx/>
                <a:buNone/>
                <a:tabLst/>
                <a:defRPr/>
              </a:pPr>
              <a:r>
                <a:rPr kumimoji="0" lang="en-US" sz="2000" b="0" i="0" u="none" strike="noStrike" kern="1200" cap="none" spc="0" normalizeH="0" baseline="0" noProof="0">
                  <a:ln>
                    <a:noFill/>
                  </a:ln>
                  <a:solidFill>
                    <a:srgbClr val="4F81BD"/>
                  </a:solidFill>
                  <a:effectLst/>
                  <a:uLnTx/>
                  <a:uFillTx/>
                  <a:latin typeface="IBM Plex Sans Light"/>
                </a:rPr>
                <a:t>IP</a:t>
              </a:r>
            </a:p>
          </p:txBody>
        </p:sp>
      </p:grpSp>
      <p:sp>
        <p:nvSpPr>
          <p:cNvPr id="75" name="Rectangle 74">
            <a:extLst>
              <a:ext uri="{FF2B5EF4-FFF2-40B4-BE49-F238E27FC236}">
                <a16:creationId xmlns:a16="http://schemas.microsoft.com/office/drawing/2014/main" id="{1F09C57C-300D-B05F-8734-1FE4A7BBC2B1}"/>
              </a:ext>
            </a:extLst>
          </p:cNvPr>
          <p:cNvSpPr/>
          <p:nvPr/>
        </p:nvSpPr>
        <p:spPr>
          <a:xfrm>
            <a:off x="19207606" y="2493075"/>
            <a:ext cx="4857385" cy="2349578"/>
          </a:xfrm>
          <a:prstGeom prst="rect">
            <a:avLst/>
          </a:prstGeom>
          <a:solidFill>
            <a:srgbClr val="F0F5FF"/>
          </a:solidFill>
          <a:ln w="6350">
            <a:solidFill>
              <a:schemeClr val="bg2">
                <a:lumMod val="9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endParaRPr kumimoji="0" lang="en-US" sz="2400" b="0" i="0" u="none" strike="noStrike" kern="1200" cap="none" spc="0" normalizeH="0" baseline="0" noProof="0">
              <a:ln>
                <a:noFill/>
              </a:ln>
              <a:solidFill>
                <a:prstClr val="white"/>
              </a:solidFill>
              <a:effectLst/>
              <a:uLnTx/>
              <a:uFillTx/>
              <a:latin typeface="IBM Plex Sans Light"/>
              <a:ea typeface="+mn-ea"/>
            </a:endParaRPr>
          </a:p>
        </p:txBody>
      </p:sp>
      <p:pic>
        <p:nvPicPr>
          <p:cNvPr id="77" name="Picture 76">
            <a:extLst>
              <a:ext uri="{FF2B5EF4-FFF2-40B4-BE49-F238E27FC236}">
                <a16:creationId xmlns:a16="http://schemas.microsoft.com/office/drawing/2014/main" id="{281205A8-436F-29E2-AAB5-66DAF700EB4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9693474" y="2969062"/>
            <a:ext cx="3327838" cy="1021520"/>
          </a:xfrm>
          <a:prstGeom prst="rect">
            <a:avLst/>
          </a:prstGeom>
        </p:spPr>
      </p:pic>
      <p:sp>
        <p:nvSpPr>
          <p:cNvPr id="79" name="Text Box 13">
            <a:extLst>
              <a:ext uri="{FF2B5EF4-FFF2-40B4-BE49-F238E27FC236}">
                <a16:creationId xmlns:a16="http://schemas.microsoft.com/office/drawing/2014/main" id="{269D0F89-D2E9-D561-A401-4C2EAF74ACA4}"/>
              </a:ext>
            </a:extLst>
          </p:cNvPr>
          <p:cNvSpPr txBox="1">
            <a:spLocks noChangeArrowheads="1"/>
          </p:cNvSpPr>
          <p:nvPr/>
        </p:nvSpPr>
        <p:spPr bwMode="auto">
          <a:xfrm>
            <a:off x="19614349" y="4074274"/>
            <a:ext cx="3966914" cy="54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73574" tIns="86790" rIns="173574" bIns="86790">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641436" rtl="0" eaLnBrk="0" fontAlgn="base" latinLnBrk="0" hangingPunct="0">
              <a:lnSpc>
                <a:spcPct val="100000"/>
              </a:lnSpc>
              <a:spcBef>
                <a:spcPct val="0"/>
              </a:spcBef>
              <a:spcAft>
                <a:spcPct val="15000"/>
              </a:spcAft>
              <a:buClrTx/>
              <a:buSzTx/>
              <a:buFontTx/>
              <a:buNone/>
              <a:tabLst/>
              <a:defRPr/>
            </a:pPr>
            <a:r>
              <a:rPr kumimoji="0" lang="en-US" sz="2400" b="1" i="0" u="none" strike="noStrike" kern="1200" cap="none" spc="0" normalizeH="0" baseline="0" noProof="0">
                <a:ln>
                  <a:noFill/>
                </a:ln>
                <a:solidFill>
                  <a:srgbClr val="595959"/>
                </a:solidFill>
                <a:effectLst/>
                <a:uLnTx/>
                <a:uFillTx/>
                <a:latin typeface="IBM Plex Sans Light"/>
              </a:rPr>
              <a:t>Storage Protect Server</a:t>
            </a:r>
          </a:p>
        </p:txBody>
      </p:sp>
      <p:sp>
        <p:nvSpPr>
          <p:cNvPr id="81" name="Flowchart: Magnetic Disk 80">
            <a:extLst>
              <a:ext uri="{FF2B5EF4-FFF2-40B4-BE49-F238E27FC236}">
                <a16:creationId xmlns:a16="http://schemas.microsoft.com/office/drawing/2014/main" id="{5D6A0C91-60A3-E1FA-65D5-BF60D15B6B83}"/>
              </a:ext>
            </a:extLst>
          </p:cNvPr>
          <p:cNvSpPr/>
          <p:nvPr/>
        </p:nvSpPr>
        <p:spPr>
          <a:xfrm>
            <a:off x="22391748" y="2928951"/>
            <a:ext cx="1330602" cy="953822"/>
          </a:xfrm>
          <a:prstGeom prst="flowChartMagneticDisk">
            <a:avLst/>
          </a:prstGeom>
          <a:solidFill>
            <a:schemeClr val="accent1">
              <a:lumMod val="20000"/>
              <a:lumOff val="8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r>
              <a:rPr kumimoji="0" lang="en-US" sz="2400" b="1" i="0" u="none" strike="noStrike" kern="1200" cap="none" spc="0" normalizeH="0" baseline="0" noProof="0">
                <a:ln>
                  <a:noFill/>
                </a:ln>
                <a:solidFill>
                  <a:srgbClr val="0F62FE"/>
                </a:solidFill>
                <a:effectLst/>
                <a:uLnTx/>
                <a:uFillTx/>
                <a:latin typeface="IBM Plex Sans Light"/>
                <a:ea typeface="+mn-ea"/>
              </a:rPr>
              <a:t>DB2</a:t>
            </a:r>
          </a:p>
        </p:txBody>
      </p:sp>
      <p:sp>
        <p:nvSpPr>
          <p:cNvPr id="83" name="TextBox 82">
            <a:extLst>
              <a:ext uri="{FF2B5EF4-FFF2-40B4-BE49-F238E27FC236}">
                <a16:creationId xmlns:a16="http://schemas.microsoft.com/office/drawing/2014/main" id="{57D20AE5-EA33-273B-7FD0-405D980A97B3}"/>
              </a:ext>
            </a:extLst>
          </p:cNvPr>
          <p:cNvSpPr txBox="1"/>
          <p:nvPr/>
        </p:nvSpPr>
        <p:spPr>
          <a:xfrm>
            <a:off x="19206059" y="4786939"/>
            <a:ext cx="865875" cy="488283"/>
          </a:xfrm>
          <a:prstGeom prst="rect">
            <a:avLst/>
          </a:prstGeom>
          <a:solidFill>
            <a:schemeClr val="bg1">
              <a:lumMod val="95000"/>
            </a:schemeClr>
          </a:solidFill>
          <a:ln w="19050">
            <a:solidFill>
              <a:schemeClr val="bg2">
                <a:lumMod val="85000"/>
              </a:schemeClr>
            </a:solidFill>
          </a:ln>
        </p:spPr>
        <p:txBody>
          <a:bodyPr wrap="square" lIns="91440" tIns="45720" rIns="91440" bIns="45720" rtlCol="0" anchor="ctr">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r>
              <a:rPr kumimoji="0" lang="en-US" sz="2400" b="0" i="0" u="none" strike="noStrike" kern="1200" cap="none" spc="0" normalizeH="0" baseline="0" noProof="0">
                <a:ln>
                  <a:noFill/>
                </a:ln>
                <a:solidFill>
                  <a:srgbClr val="4F81BD"/>
                </a:solidFill>
                <a:effectLst/>
                <a:uLnTx/>
                <a:uFillTx/>
                <a:latin typeface="IBM Plex Sans Light"/>
              </a:rPr>
              <a:t>IP</a:t>
            </a:r>
          </a:p>
        </p:txBody>
      </p:sp>
      <p:grpSp>
        <p:nvGrpSpPr>
          <p:cNvPr id="92" name="Group 91">
            <a:extLst>
              <a:ext uri="{FF2B5EF4-FFF2-40B4-BE49-F238E27FC236}">
                <a16:creationId xmlns:a16="http://schemas.microsoft.com/office/drawing/2014/main" id="{470CD430-AD12-543B-A82D-F1D7B69C0091}"/>
              </a:ext>
            </a:extLst>
          </p:cNvPr>
          <p:cNvGrpSpPr/>
          <p:nvPr/>
        </p:nvGrpSpPr>
        <p:grpSpPr>
          <a:xfrm>
            <a:off x="13346416" y="2875899"/>
            <a:ext cx="3710320" cy="2235566"/>
            <a:chOff x="6282341" y="1285525"/>
            <a:chExt cx="1855159" cy="1117783"/>
          </a:xfrm>
        </p:grpSpPr>
        <p:sp>
          <p:nvSpPr>
            <p:cNvPr id="85" name="Rectangle 84">
              <a:extLst>
                <a:ext uri="{FF2B5EF4-FFF2-40B4-BE49-F238E27FC236}">
                  <a16:creationId xmlns:a16="http://schemas.microsoft.com/office/drawing/2014/main" id="{201D4BF8-1EAD-1E4C-1D18-8B0CB20E1FF7}"/>
                </a:ext>
              </a:extLst>
            </p:cNvPr>
            <p:cNvSpPr/>
            <p:nvPr/>
          </p:nvSpPr>
          <p:spPr>
            <a:xfrm>
              <a:off x="6282341" y="1285525"/>
              <a:ext cx="1612224" cy="872748"/>
            </a:xfrm>
            <a:prstGeom prst="rect">
              <a:avLst/>
            </a:prstGeom>
            <a:solidFill>
              <a:srgbClr val="F0F5FF"/>
            </a:solidFill>
            <a:ln w="25400">
              <a:solidFill>
                <a:schemeClr val="bg1">
                  <a:lumMod val="6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endParaRPr kumimoji="0" lang="en-US" sz="2000" b="0" i="0" u="none" strike="noStrike" kern="1200" cap="none" spc="0" normalizeH="0" baseline="0" noProof="0">
                <a:ln>
                  <a:noFill/>
                </a:ln>
                <a:solidFill>
                  <a:prstClr val="white"/>
                </a:solidFill>
                <a:effectLst/>
                <a:uLnTx/>
                <a:uFillTx/>
                <a:latin typeface="IBM Plex Sans Light"/>
                <a:ea typeface="+mn-ea"/>
              </a:endParaRPr>
            </a:p>
          </p:txBody>
        </p:sp>
        <p:pic>
          <p:nvPicPr>
            <p:cNvPr id="86" name="Picture 85">
              <a:extLst>
                <a:ext uri="{FF2B5EF4-FFF2-40B4-BE49-F238E27FC236}">
                  <a16:creationId xmlns:a16="http://schemas.microsoft.com/office/drawing/2014/main" id="{044678CD-72CE-8C0F-55A4-06CE8537E74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517916" y="1637190"/>
              <a:ext cx="1307886" cy="401472"/>
            </a:xfrm>
            <a:prstGeom prst="rect">
              <a:avLst/>
            </a:prstGeom>
          </p:spPr>
        </p:pic>
        <p:sp>
          <p:nvSpPr>
            <p:cNvPr id="87" name="TextBox 86">
              <a:extLst>
                <a:ext uri="{FF2B5EF4-FFF2-40B4-BE49-F238E27FC236}">
                  <a16:creationId xmlns:a16="http://schemas.microsoft.com/office/drawing/2014/main" id="{639E8355-8BDA-FD11-AD1A-2BB6A0D5C2ED}"/>
                </a:ext>
              </a:extLst>
            </p:cNvPr>
            <p:cNvSpPr txBox="1"/>
            <p:nvPr/>
          </p:nvSpPr>
          <p:spPr>
            <a:xfrm>
              <a:off x="7872329" y="1296436"/>
              <a:ext cx="265171" cy="862630"/>
            </a:xfrm>
            <a:prstGeom prst="rect">
              <a:avLst/>
            </a:prstGeom>
            <a:solidFill>
              <a:schemeClr val="bg1">
                <a:lumMod val="95000"/>
              </a:schemeClr>
            </a:solidFill>
            <a:ln w="19050">
              <a:solidFill>
                <a:schemeClr val="bg1">
                  <a:lumMod val="75000"/>
                </a:schemeClr>
              </a:solidFill>
            </a:ln>
          </p:spPr>
          <p:txBody>
            <a:bodyPr wrap="square" lIns="91440" tIns="45720" rIns="91440" bIns="45720" rtlCol="0" anchor="ctr">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endParaRPr kumimoji="0" lang="en-US" sz="2000" b="0" i="0" u="none" strike="noStrike" kern="1200" cap="none" spc="0" normalizeH="0" baseline="0" noProof="0">
                <a:ln>
                  <a:noFill/>
                </a:ln>
                <a:solidFill>
                  <a:srgbClr val="4F81BD"/>
                </a:solidFill>
                <a:effectLst/>
                <a:uLnTx/>
                <a:uFillTx/>
                <a:latin typeface="IBM Plex Sans Light"/>
              </a:endParaRPr>
            </a:p>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endParaRPr kumimoji="0" lang="en-US" sz="2000" b="0" i="0" u="none" strike="noStrike" kern="1200" cap="none" spc="0" normalizeH="0" baseline="0" noProof="0">
                <a:ln>
                  <a:noFill/>
                </a:ln>
                <a:solidFill>
                  <a:srgbClr val="4F81BD"/>
                </a:solidFill>
                <a:effectLst/>
                <a:uLnTx/>
                <a:uFillTx/>
                <a:latin typeface="IBM Plex Sans Light"/>
              </a:endParaRPr>
            </a:p>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br>
                <a:rPr kumimoji="0" lang="en-US" sz="2000" b="0" i="0" u="none" strike="noStrike" kern="1200" cap="none" spc="0" normalizeH="0" baseline="0" noProof="0">
                  <a:ln>
                    <a:noFill/>
                  </a:ln>
                  <a:solidFill>
                    <a:srgbClr val="4F81BD"/>
                  </a:solidFill>
                  <a:effectLst/>
                  <a:uLnTx/>
                  <a:uFillTx/>
                  <a:latin typeface="IBM Plex Sans Light"/>
                </a:rPr>
              </a:br>
              <a:endParaRPr kumimoji="0" lang="en-US" sz="2000" b="0" i="0" u="none" strike="noStrike" kern="1200" cap="none" spc="0" normalizeH="0" baseline="0" noProof="0">
                <a:ln>
                  <a:noFill/>
                </a:ln>
                <a:solidFill>
                  <a:srgbClr val="4F81BD"/>
                </a:solidFill>
                <a:effectLst/>
                <a:uLnTx/>
                <a:uFillTx/>
                <a:latin typeface="IBM Plex Sans Light"/>
              </a:endParaRPr>
            </a:p>
          </p:txBody>
        </p:sp>
        <p:sp>
          <p:nvSpPr>
            <p:cNvPr id="88" name="TextBox 87">
              <a:extLst>
                <a:ext uri="{FF2B5EF4-FFF2-40B4-BE49-F238E27FC236}">
                  <a16:creationId xmlns:a16="http://schemas.microsoft.com/office/drawing/2014/main" id="{54A12396-4AF2-FB0C-819F-160C3544C451}"/>
                </a:ext>
              </a:extLst>
            </p:cNvPr>
            <p:cNvSpPr txBox="1"/>
            <p:nvPr/>
          </p:nvSpPr>
          <p:spPr>
            <a:xfrm>
              <a:off x="6291072" y="2160651"/>
              <a:ext cx="1083791" cy="242657"/>
            </a:xfrm>
            <a:prstGeom prst="rect">
              <a:avLst/>
            </a:prstGeom>
            <a:solidFill>
              <a:schemeClr val="bg1">
                <a:lumMod val="95000"/>
              </a:schemeClr>
            </a:solidFill>
            <a:ln w="19050">
              <a:solidFill>
                <a:schemeClr val="bg1">
                  <a:lumMod val="75000"/>
                </a:schemeClr>
              </a:solidFill>
            </a:ln>
          </p:spPr>
          <p:txBody>
            <a:bodyPr wrap="square" lIns="91440" tIns="45720" rIns="91440" bIns="45720" rtlCol="0" anchor="ctr">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r>
                <a:rPr kumimoji="0" lang="en-US" sz="2000" b="0" i="0" u="none" strike="noStrike" kern="1200" cap="none" spc="0" normalizeH="0" baseline="0" noProof="0">
                  <a:ln>
                    <a:noFill/>
                  </a:ln>
                  <a:solidFill>
                    <a:srgbClr val="FFC000"/>
                  </a:solidFill>
                  <a:effectLst/>
                  <a:uLnTx/>
                  <a:uFillTx/>
                  <a:latin typeface="IBM Plex Sans Light"/>
                </a:rPr>
                <a:t>FC (Scale)</a:t>
              </a:r>
            </a:p>
          </p:txBody>
        </p:sp>
        <p:pic>
          <p:nvPicPr>
            <p:cNvPr id="89" name="Picture 2">
              <a:extLst>
                <a:ext uri="{FF2B5EF4-FFF2-40B4-BE49-F238E27FC236}">
                  <a16:creationId xmlns:a16="http://schemas.microsoft.com/office/drawing/2014/main" id="{060A15F7-C986-C6AF-EF89-C4BC7D4BB2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4242" y="1544316"/>
              <a:ext cx="370471" cy="568055"/>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37C65F56-4AD7-A889-2A45-A7D10F7F167A}"/>
                </a:ext>
              </a:extLst>
            </p:cNvPr>
            <p:cNvSpPr txBox="1"/>
            <p:nvPr/>
          </p:nvSpPr>
          <p:spPr>
            <a:xfrm>
              <a:off x="7384141" y="2160642"/>
              <a:ext cx="753359" cy="242657"/>
            </a:xfrm>
            <a:prstGeom prst="rect">
              <a:avLst/>
            </a:prstGeom>
            <a:solidFill>
              <a:schemeClr val="bg1">
                <a:lumMod val="95000"/>
              </a:schemeClr>
            </a:solidFill>
            <a:ln w="19050">
              <a:solidFill>
                <a:schemeClr val="bg1">
                  <a:lumMod val="75000"/>
                </a:schemeClr>
              </a:solidFill>
            </a:ln>
          </p:spPr>
          <p:txBody>
            <a:bodyPr wrap="square" lIns="91440" tIns="45720" rIns="91440" bIns="45720" rtlCol="0" anchor="ctr">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r>
                <a:rPr kumimoji="0" lang="en-US" sz="2000" b="0" i="0" u="none" strike="noStrike" kern="1200" cap="none" spc="0" normalizeH="0" baseline="0" noProof="0">
                  <a:ln>
                    <a:noFill/>
                  </a:ln>
                  <a:solidFill>
                    <a:srgbClr val="FFC000"/>
                  </a:solidFill>
                  <a:effectLst/>
                  <a:uLnTx/>
                  <a:uFillTx/>
                  <a:latin typeface="IBM Plex Sans Light"/>
                </a:rPr>
                <a:t>FC (VTL)</a:t>
              </a:r>
            </a:p>
          </p:txBody>
        </p:sp>
        <p:sp>
          <p:nvSpPr>
            <p:cNvPr id="91" name="TextBox 90">
              <a:extLst>
                <a:ext uri="{FF2B5EF4-FFF2-40B4-BE49-F238E27FC236}">
                  <a16:creationId xmlns:a16="http://schemas.microsoft.com/office/drawing/2014/main" id="{52F7DC99-3CF8-E14C-33E1-E86E631D6807}"/>
                </a:ext>
              </a:extLst>
            </p:cNvPr>
            <p:cNvSpPr txBox="1"/>
            <p:nvPr/>
          </p:nvSpPr>
          <p:spPr>
            <a:xfrm>
              <a:off x="7821547" y="1559948"/>
              <a:ext cx="218970" cy="200055"/>
            </a:xfrm>
            <a:prstGeom prst="rect">
              <a:avLst/>
            </a:prstGeom>
            <a:noFill/>
          </p:spPr>
          <p:txBody>
            <a:bodyPr wrap="none" lIns="91440" tIns="45720" rIns="91440" bIns="45720" rtlCol="0"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l" defTabSz="1828754" rtl="0" eaLnBrk="0" fontAlgn="base" latinLnBrk="0" hangingPunct="0">
                <a:lnSpc>
                  <a:spcPct val="100000"/>
                </a:lnSpc>
                <a:spcBef>
                  <a:spcPct val="50000"/>
                </a:spcBef>
                <a:spcAft>
                  <a:spcPct val="0"/>
                </a:spcAft>
                <a:buClr>
                  <a:prstClr val="black"/>
                </a:buClr>
                <a:buSzTx/>
                <a:buFontTx/>
                <a:buNone/>
                <a:tabLst/>
                <a:defRPr/>
              </a:pPr>
              <a:r>
                <a:rPr kumimoji="0" lang="en-US" sz="2000" b="0" i="0" u="none" strike="noStrike" kern="1200" cap="none" spc="0" normalizeH="0" baseline="0" noProof="0">
                  <a:ln>
                    <a:noFill/>
                  </a:ln>
                  <a:solidFill>
                    <a:srgbClr val="4F81BD"/>
                  </a:solidFill>
                  <a:effectLst/>
                  <a:uLnTx/>
                  <a:uFillTx/>
                  <a:latin typeface="IBM Plex Sans Light"/>
                </a:rPr>
                <a:t>IP</a:t>
              </a:r>
            </a:p>
          </p:txBody>
        </p:sp>
      </p:grpSp>
      <p:sp>
        <p:nvSpPr>
          <p:cNvPr id="94" name="Rectangle 93">
            <a:extLst>
              <a:ext uri="{FF2B5EF4-FFF2-40B4-BE49-F238E27FC236}">
                <a16:creationId xmlns:a16="http://schemas.microsoft.com/office/drawing/2014/main" id="{1D10244F-F097-6618-6CA2-4D4FACD80DD2}"/>
              </a:ext>
            </a:extLst>
          </p:cNvPr>
          <p:cNvSpPr/>
          <p:nvPr/>
        </p:nvSpPr>
        <p:spPr>
          <a:xfrm>
            <a:off x="13818133" y="3333930"/>
            <a:ext cx="3224448" cy="1745496"/>
          </a:xfrm>
          <a:prstGeom prst="rect">
            <a:avLst/>
          </a:prstGeom>
          <a:solidFill>
            <a:srgbClr val="F0F5FF"/>
          </a:solidFill>
          <a:ln w="28575">
            <a:solidFill>
              <a:schemeClr val="bg1">
                <a:lumMod val="65000"/>
              </a:schemeClr>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endParaRPr kumimoji="0" lang="en-US" sz="2000" b="0" i="0" u="none" strike="noStrike" kern="1200" cap="none" spc="0" normalizeH="0" baseline="0" noProof="0">
              <a:ln>
                <a:noFill/>
              </a:ln>
              <a:solidFill>
                <a:prstClr val="white"/>
              </a:solidFill>
              <a:effectLst/>
              <a:uLnTx/>
              <a:uFillTx/>
              <a:latin typeface="IBM Plex Sans Light"/>
              <a:ea typeface="+mn-ea"/>
            </a:endParaRPr>
          </a:p>
        </p:txBody>
      </p:sp>
      <p:sp>
        <p:nvSpPr>
          <p:cNvPr id="96" name="Text Box 13">
            <a:extLst>
              <a:ext uri="{FF2B5EF4-FFF2-40B4-BE49-F238E27FC236}">
                <a16:creationId xmlns:a16="http://schemas.microsoft.com/office/drawing/2014/main" id="{BE052D9E-9DDA-C8CD-FEC5-23FFD8A035C7}"/>
              </a:ext>
            </a:extLst>
          </p:cNvPr>
          <p:cNvSpPr txBox="1">
            <a:spLocks noChangeArrowheads="1"/>
          </p:cNvSpPr>
          <p:nvPr/>
        </p:nvSpPr>
        <p:spPr bwMode="auto">
          <a:xfrm>
            <a:off x="14115834" y="3288660"/>
            <a:ext cx="2171550" cy="483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73574" tIns="86790" rIns="173574" bIns="86790"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641436" rtl="0" eaLnBrk="0" fontAlgn="base" latinLnBrk="0" hangingPunct="0">
              <a:lnSpc>
                <a:spcPct val="100000"/>
              </a:lnSpc>
              <a:spcBef>
                <a:spcPct val="0"/>
              </a:spcBef>
              <a:spcAft>
                <a:spcPct val="15000"/>
              </a:spcAft>
              <a:buClrTx/>
              <a:buSzTx/>
              <a:buFontTx/>
              <a:buNone/>
              <a:tabLst/>
              <a:defRPr/>
            </a:pPr>
            <a:r>
              <a:rPr kumimoji="0" lang="en-US" sz="2000" b="1" i="0" u="none" strike="noStrike" kern="1200" cap="none" spc="0" normalizeH="0" baseline="0" noProof="0" dirty="0" err="1">
                <a:ln>
                  <a:noFill/>
                </a:ln>
                <a:solidFill>
                  <a:schemeClr val="tx1">
                    <a:lumMod val="76000"/>
                    <a:lumOff val="24000"/>
                  </a:schemeClr>
                </a:solidFill>
                <a:effectLst/>
                <a:uLnTx/>
                <a:uFillTx/>
                <a:latin typeface="IBM Plex Sans Light"/>
                <a:ea typeface="MS PGothic"/>
              </a:rPr>
              <a:t>zLinux</a:t>
            </a:r>
            <a:r>
              <a:rPr kumimoji="0" lang="en-US" sz="2000" b="1" i="0" u="none" strike="noStrike" kern="1200" cap="none" spc="0" normalizeH="0" baseline="0" noProof="0" dirty="0">
                <a:ln>
                  <a:noFill/>
                </a:ln>
                <a:solidFill>
                  <a:schemeClr val="tx1">
                    <a:lumMod val="76000"/>
                    <a:lumOff val="24000"/>
                  </a:schemeClr>
                </a:solidFill>
                <a:effectLst/>
                <a:uLnTx/>
                <a:uFillTx/>
                <a:latin typeface="IBM Plex Sans Light"/>
                <a:ea typeface="MS PGothic"/>
              </a:rPr>
              <a:t> Clients</a:t>
            </a:r>
          </a:p>
        </p:txBody>
      </p:sp>
      <p:pic>
        <p:nvPicPr>
          <p:cNvPr id="98" name="Picture 97">
            <a:extLst>
              <a:ext uri="{FF2B5EF4-FFF2-40B4-BE49-F238E27FC236}">
                <a16:creationId xmlns:a16="http://schemas.microsoft.com/office/drawing/2014/main" id="{A78CCC78-410F-EEB9-0F80-3F4F804B5EB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376886" y="3863264"/>
            <a:ext cx="1928782" cy="592064"/>
          </a:xfrm>
          <a:prstGeom prst="rect">
            <a:avLst/>
          </a:prstGeom>
        </p:spPr>
      </p:pic>
      <p:sp>
        <p:nvSpPr>
          <p:cNvPr id="100" name="TextBox 99">
            <a:extLst>
              <a:ext uri="{FF2B5EF4-FFF2-40B4-BE49-F238E27FC236}">
                <a16:creationId xmlns:a16="http://schemas.microsoft.com/office/drawing/2014/main" id="{865B83AC-322A-10D9-7B08-628989279B97}"/>
              </a:ext>
            </a:extLst>
          </p:cNvPr>
          <p:cNvSpPr txBox="1"/>
          <p:nvPr/>
        </p:nvSpPr>
        <p:spPr>
          <a:xfrm>
            <a:off x="17008998" y="3333981"/>
            <a:ext cx="530342" cy="1725262"/>
          </a:xfrm>
          <a:prstGeom prst="rect">
            <a:avLst/>
          </a:prstGeom>
          <a:solidFill>
            <a:schemeClr val="bg1">
              <a:lumMod val="95000"/>
            </a:schemeClr>
          </a:solidFill>
          <a:ln w="19050">
            <a:solidFill>
              <a:schemeClr val="bg1">
                <a:lumMod val="75000"/>
              </a:schemeClr>
            </a:solidFill>
          </a:ln>
        </p:spPr>
        <p:txBody>
          <a:bodyPr wrap="square" lIns="91440" tIns="45720" rIns="91440" bIns="45720" rtlCol="0" anchor="ctr">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endParaRPr kumimoji="0" lang="en-US" sz="2000" b="0" i="0" u="none" strike="noStrike" kern="1200" cap="none" spc="0" normalizeH="0" baseline="0" noProof="0">
              <a:ln>
                <a:noFill/>
              </a:ln>
              <a:solidFill>
                <a:srgbClr val="4F81BD"/>
              </a:solidFill>
              <a:effectLst/>
              <a:uLnTx/>
              <a:uFillTx/>
              <a:latin typeface="IBM Plex Sans Light"/>
            </a:endParaRPr>
          </a:p>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endParaRPr kumimoji="0" lang="en-US" sz="2000" b="0" i="0" u="none" strike="noStrike" kern="1200" cap="none" spc="0" normalizeH="0" baseline="0" noProof="0">
              <a:ln>
                <a:noFill/>
              </a:ln>
              <a:solidFill>
                <a:srgbClr val="4F81BD"/>
              </a:solidFill>
              <a:effectLst/>
              <a:uLnTx/>
              <a:uFillTx/>
              <a:latin typeface="IBM Plex Sans Light"/>
            </a:endParaRPr>
          </a:p>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br>
              <a:rPr kumimoji="0" lang="en-US" sz="2000" b="0" i="0" u="none" strike="noStrike" kern="1200" cap="none" spc="0" normalizeH="0" baseline="0" noProof="0">
                <a:ln>
                  <a:noFill/>
                </a:ln>
                <a:solidFill>
                  <a:srgbClr val="4F81BD"/>
                </a:solidFill>
                <a:effectLst/>
                <a:uLnTx/>
                <a:uFillTx/>
                <a:latin typeface="IBM Plex Sans Light"/>
              </a:rPr>
            </a:br>
            <a:endParaRPr kumimoji="0" lang="en-US" sz="2000" b="0" i="0" u="none" strike="noStrike" kern="1200" cap="none" spc="0" normalizeH="0" baseline="0" noProof="0">
              <a:ln>
                <a:noFill/>
              </a:ln>
              <a:solidFill>
                <a:srgbClr val="4F81BD"/>
              </a:solidFill>
              <a:effectLst/>
              <a:uLnTx/>
              <a:uFillTx/>
              <a:latin typeface="IBM Plex Sans Light"/>
            </a:endParaRPr>
          </a:p>
        </p:txBody>
      </p:sp>
      <p:sp>
        <p:nvSpPr>
          <p:cNvPr id="102" name="TextBox 101">
            <a:extLst>
              <a:ext uri="{FF2B5EF4-FFF2-40B4-BE49-F238E27FC236}">
                <a16:creationId xmlns:a16="http://schemas.microsoft.com/office/drawing/2014/main" id="{2496DE58-E522-C7AA-65B5-E2AB38CB9A6D}"/>
              </a:ext>
            </a:extLst>
          </p:cNvPr>
          <p:cNvSpPr txBox="1"/>
          <p:nvPr/>
        </p:nvSpPr>
        <p:spPr>
          <a:xfrm>
            <a:off x="13817563" y="5062395"/>
            <a:ext cx="3721776" cy="485314"/>
          </a:xfrm>
          <a:prstGeom prst="rect">
            <a:avLst/>
          </a:prstGeom>
          <a:solidFill>
            <a:schemeClr val="bg1">
              <a:lumMod val="95000"/>
            </a:schemeClr>
          </a:solidFill>
          <a:ln w="19050">
            <a:solidFill>
              <a:schemeClr val="bg1">
                <a:lumMod val="75000"/>
              </a:schemeClr>
            </a:solidFill>
          </a:ln>
        </p:spPr>
        <p:txBody>
          <a:bodyPr wrap="square" lIns="91440" tIns="45720" rIns="91440" bIns="45720" rtlCol="0" anchor="ctr">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r>
              <a:rPr kumimoji="0" lang="en-US" sz="2000" b="0" i="0" u="none" strike="noStrike" kern="1200" cap="none" spc="0" normalizeH="0" baseline="0" noProof="0">
                <a:ln>
                  <a:noFill/>
                </a:ln>
                <a:solidFill>
                  <a:schemeClr val="accent2">
                    <a:lumMod val="76000"/>
                  </a:schemeClr>
                </a:solidFill>
                <a:effectLst/>
                <a:uLnTx/>
                <a:uFillTx/>
                <a:latin typeface="IBM Plex Sans Light"/>
                <a:ea typeface="MS PGothic"/>
              </a:rPr>
              <a:t>FC (VTL)</a:t>
            </a:r>
          </a:p>
        </p:txBody>
      </p:sp>
      <p:sp>
        <p:nvSpPr>
          <p:cNvPr id="104" name="TextBox 103">
            <a:extLst>
              <a:ext uri="{FF2B5EF4-FFF2-40B4-BE49-F238E27FC236}">
                <a16:creationId xmlns:a16="http://schemas.microsoft.com/office/drawing/2014/main" id="{A755B352-7F34-72BD-0A13-FFC3CBAE8543}"/>
              </a:ext>
            </a:extLst>
          </p:cNvPr>
          <p:cNvSpPr txBox="1"/>
          <p:nvPr/>
        </p:nvSpPr>
        <p:spPr>
          <a:xfrm>
            <a:off x="17032734" y="3975370"/>
            <a:ext cx="757260" cy="461665"/>
          </a:xfrm>
          <a:prstGeom prst="rect">
            <a:avLst/>
          </a:prstGeom>
          <a:noFill/>
        </p:spPr>
        <p:txBody>
          <a:bodyPr wrap="square" lIns="91440" tIns="45720" rIns="91440" bIns="45720" rtlCol="0"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l" defTabSz="1828754" rtl="0" eaLnBrk="0" fontAlgn="base" latinLnBrk="0" hangingPunct="0">
              <a:lnSpc>
                <a:spcPct val="100000"/>
              </a:lnSpc>
              <a:spcBef>
                <a:spcPct val="50000"/>
              </a:spcBef>
              <a:spcAft>
                <a:spcPct val="0"/>
              </a:spcAft>
              <a:buClr>
                <a:prstClr val="black"/>
              </a:buClr>
              <a:buSzTx/>
              <a:buFontTx/>
              <a:buNone/>
              <a:tabLst/>
              <a:defRPr/>
            </a:pPr>
            <a:r>
              <a:rPr kumimoji="0" lang="en-US" sz="2400" b="0" i="0" u="none" strike="noStrike" kern="1200" cap="none" spc="0" normalizeH="0" baseline="0" noProof="0">
                <a:ln>
                  <a:noFill/>
                </a:ln>
                <a:solidFill>
                  <a:srgbClr val="4F81BD"/>
                </a:solidFill>
                <a:effectLst/>
                <a:uLnTx/>
                <a:uFillTx/>
                <a:latin typeface="IBM Plex Sans Light"/>
              </a:rPr>
              <a:t>IP</a:t>
            </a:r>
          </a:p>
        </p:txBody>
      </p:sp>
      <p:sp>
        <p:nvSpPr>
          <p:cNvPr id="106" name="TextBox 105">
            <a:extLst>
              <a:ext uri="{FF2B5EF4-FFF2-40B4-BE49-F238E27FC236}">
                <a16:creationId xmlns:a16="http://schemas.microsoft.com/office/drawing/2014/main" id="{91F6C061-7C7E-59ED-CBD2-2AF3345E4F8C}"/>
              </a:ext>
            </a:extLst>
          </p:cNvPr>
          <p:cNvSpPr txBox="1"/>
          <p:nvPr/>
        </p:nvSpPr>
        <p:spPr>
          <a:xfrm>
            <a:off x="13855477" y="4624542"/>
            <a:ext cx="3153520" cy="431472"/>
          </a:xfrm>
          <a:prstGeom prst="rect">
            <a:avLst/>
          </a:prstGeom>
          <a:solidFill>
            <a:schemeClr val="bg1">
              <a:lumMod val="95000"/>
            </a:schemeClr>
          </a:solidFill>
          <a:ln w="19050">
            <a:solidFill>
              <a:schemeClr val="bg1">
                <a:lumMod val="75000"/>
              </a:schemeClr>
            </a:solidFill>
          </a:ln>
        </p:spPr>
        <p:txBody>
          <a:bodyPr wrap="square" lIns="0" tIns="0" rIns="0" bIns="0" rtlCol="0" anchor="ctr">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r>
              <a:rPr kumimoji="0" lang="en-US" sz="2000" b="0" i="0" u="none" strike="noStrike" kern="1200" cap="none" spc="0" normalizeH="0" baseline="0" noProof="0">
                <a:ln>
                  <a:noFill/>
                </a:ln>
                <a:solidFill>
                  <a:prstClr val="black"/>
                </a:solidFill>
                <a:effectLst/>
                <a:uLnTx/>
                <a:uFillTx/>
                <a:latin typeface="IBM Plex Sans Light"/>
              </a:rPr>
              <a:t>Storage Agent</a:t>
            </a:r>
          </a:p>
        </p:txBody>
      </p:sp>
      <p:sp>
        <p:nvSpPr>
          <p:cNvPr id="109" name="TextBox 108">
            <a:extLst>
              <a:ext uri="{FF2B5EF4-FFF2-40B4-BE49-F238E27FC236}">
                <a16:creationId xmlns:a16="http://schemas.microsoft.com/office/drawing/2014/main" id="{8088221F-7F94-2889-BFDA-C7F61834881A}"/>
              </a:ext>
            </a:extLst>
          </p:cNvPr>
          <p:cNvSpPr txBox="1"/>
          <p:nvPr/>
        </p:nvSpPr>
        <p:spPr>
          <a:xfrm rot="16200000">
            <a:off x="16159914" y="3759636"/>
            <a:ext cx="1256045" cy="440296"/>
          </a:xfrm>
          <a:prstGeom prst="rect">
            <a:avLst/>
          </a:prstGeom>
          <a:solidFill>
            <a:schemeClr val="bg1">
              <a:lumMod val="95000"/>
            </a:schemeClr>
          </a:solidFill>
          <a:ln w="19050">
            <a:solidFill>
              <a:schemeClr val="bg1">
                <a:lumMod val="75000"/>
              </a:schemeClr>
            </a:solidFill>
          </a:ln>
        </p:spPr>
        <p:txBody>
          <a:bodyPr wrap="square" lIns="0" tIns="0" rIns="0" bIns="0" rtlCol="0" anchor="ctr">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r>
              <a:rPr kumimoji="0" lang="en-US" sz="2000" b="0" i="0" u="none" strike="noStrike" kern="1200" cap="none" spc="0" normalizeH="0" baseline="0" noProof="0">
                <a:ln>
                  <a:noFill/>
                </a:ln>
                <a:solidFill>
                  <a:prstClr val="black"/>
                </a:solidFill>
                <a:effectLst/>
                <a:uLnTx/>
                <a:uFillTx/>
                <a:latin typeface="IBM Plex Sans Light"/>
              </a:rPr>
              <a:t>IP Client</a:t>
            </a:r>
          </a:p>
        </p:txBody>
      </p:sp>
      <p:sp>
        <p:nvSpPr>
          <p:cNvPr id="113" name="TextBox 112">
            <a:extLst>
              <a:ext uri="{FF2B5EF4-FFF2-40B4-BE49-F238E27FC236}">
                <a16:creationId xmlns:a16="http://schemas.microsoft.com/office/drawing/2014/main" id="{CB5B5243-7156-7133-0FBE-66E081A0672A}"/>
              </a:ext>
            </a:extLst>
          </p:cNvPr>
          <p:cNvSpPr txBox="1"/>
          <p:nvPr/>
        </p:nvSpPr>
        <p:spPr>
          <a:xfrm>
            <a:off x="20067713" y="4787778"/>
            <a:ext cx="3996220" cy="491988"/>
          </a:xfrm>
          <a:prstGeom prst="rect">
            <a:avLst/>
          </a:prstGeom>
          <a:solidFill>
            <a:schemeClr val="bg1">
              <a:lumMod val="95000"/>
            </a:schemeClr>
          </a:solidFill>
          <a:ln w="19050">
            <a:solidFill>
              <a:schemeClr val="bg2">
                <a:lumMod val="85000"/>
              </a:schemeClr>
            </a:solidFill>
          </a:ln>
        </p:spPr>
        <p:txBody>
          <a:bodyPr wrap="square" lIns="91440" tIns="45720" rIns="91440" bIns="45720" rtlCol="0" anchor="ctr">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0" marR="0" lvl="0" indent="0" algn="ctr" defTabSz="1828754" rtl="0" eaLnBrk="0" fontAlgn="base" latinLnBrk="0" hangingPunct="0">
              <a:lnSpc>
                <a:spcPct val="100000"/>
              </a:lnSpc>
              <a:spcBef>
                <a:spcPct val="50000"/>
              </a:spcBef>
              <a:spcAft>
                <a:spcPct val="0"/>
              </a:spcAft>
              <a:buClr>
                <a:prstClr val="black"/>
              </a:buClr>
              <a:buSzTx/>
              <a:buFontTx/>
              <a:buNone/>
              <a:tabLst/>
              <a:defRPr/>
            </a:pPr>
            <a:r>
              <a:rPr kumimoji="0" lang="en-US" sz="2400" b="0" i="0" u="none" strike="noStrike" kern="1200" cap="none" spc="0" normalizeH="0" baseline="0" noProof="0">
                <a:ln>
                  <a:noFill/>
                </a:ln>
                <a:solidFill>
                  <a:schemeClr val="accent2">
                    <a:lumMod val="76000"/>
                  </a:schemeClr>
                </a:solidFill>
                <a:effectLst/>
                <a:uLnTx/>
                <a:uFillTx/>
                <a:latin typeface="IBM Plex Sans Light"/>
                <a:ea typeface="MS PGothic"/>
              </a:rPr>
              <a:t>FC(VTL)</a:t>
            </a:r>
          </a:p>
        </p:txBody>
      </p:sp>
      <p:pic>
        <p:nvPicPr>
          <p:cNvPr id="116" name="Picture 2" descr="A white computer tower with a black background&#10;&#10;AI-generated content may be incorrect.">
            <a:extLst>
              <a:ext uri="{FF2B5EF4-FFF2-40B4-BE49-F238E27FC236}">
                <a16:creationId xmlns:a16="http://schemas.microsoft.com/office/drawing/2014/main" id="{7997674B-B2D5-F9C5-C09F-9403AD5E39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96065" y="3675473"/>
            <a:ext cx="530344" cy="813194"/>
          </a:xfrm>
          <a:prstGeom prst="rect">
            <a:avLst/>
          </a:prstGeom>
          <a:noFill/>
          <a:extLst>
            <a:ext uri="{909E8E84-426E-40DD-AFC4-6F175D3DCCD1}">
              <a14:hiddenFill xmlns:a14="http://schemas.microsoft.com/office/drawing/2010/main">
                <a:solidFill>
                  <a:srgbClr val="FFFFFF"/>
                </a:solidFill>
              </a14:hiddenFill>
            </a:ext>
          </a:extLst>
        </p:spPr>
      </p:pic>
      <p:cxnSp>
        <p:nvCxnSpPr>
          <p:cNvPr id="117" name="Connector: Elbow 116">
            <a:extLst>
              <a:ext uri="{FF2B5EF4-FFF2-40B4-BE49-F238E27FC236}">
                <a16:creationId xmlns:a16="http://schemas.microsoft.com/office/drawing/2014/main" id="{0BCA5C89-D8D7-2B1F-F4D7-94492FFD5CF3}"/>
              </a:ext>
            </a:extLst>
          </p:cNvPr>
          <p:cNvCxnSpPr/>
          <p:nvPr/>
        </p:nvCxnSpPr>
        <p:spPr bwMode="auto">
          <a:xfrm>
            <a:off x="17627669" y="4243226"/>
            <a:ext cx="1565183" cy="794534"/>
          </a:xfrm>
          <a:prstGeom prst="bentConnector3">
            <a:avLst/>
          </a:prstGeom>
          <a:ln w="12700">
            <a:solidFill>
              <a:schemeClr val="tx2">
                <a:lumMod val="65000"/>
                <a:lumOff val="35000"/>
              </a:schemeClr>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118" name="Connector: Curved 117">
            <a:extLst>
              <a:ext uri="{FF2B5EF4-FFF2-40B4-BE49-F238E27FC236}">
                <a16:creationId xmlns:a16="http://schemas.microsoft.com/office/drawing/2014/main" id="{168562F0-6201-E790-B603-3F1BA23AB3A1}"/>
              </a:ext>
            </a:extLst>
          </p:cNvPr>
          <p:cNvCxnSpPr>
            <a:cxnSpLocks/>
          </p:cNvCxnSpPr>
          <p:nvPr/>
        </p:nvCxnSpPr>
        <p:spPr bwMode="auto">
          <a:xfrm flipH="1">
            <a:off x="19024369" y="5279505"/>
            <a:ext cx="1686216" cy="2860729"/>
          </a:xfrm>
          <a:prstGeom prst="curvedConnector3">
            <a:avLst/>
          </a:prstGeom>
          <a:ln w="12700">
            <a:solidFill>
              <a:schemeClr val="accent2">
                <a:lumMod val="75000"/>
              </a:schemeClr>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119" name="Text Box 13">
            <a:extLst>
              <a:ext uri="{FF2B5EF4-FFF2-40B4-BE49-F238E27FC236}">
                <a16:creationId xmlns:a16="http://schemas.microsoft.com/office/drawing/2014/main" id="{7CC4284D-9F46-1B23-8D9E-D960EED4C0C3}"/>
              </a:ext>
            </a:extLst>
          </p:cNvPr>
          <p:cNvSpPr txBox="1">
            <a:spLocks noChangeArrowheads="1"/>
          </p:cNvSpPr>
          <p:nvPr/>
        </p:nvSpPr>
        <p:spPr bwMode="auto">
          <a:xfrm>
            <a:off x="18320301" y="6575533"/>
            <a:ext cx="1744221" cy="483052"/>
          </a:xfrm>
          <a:prstGeom prst="rect">
            <a:avLst/>
          </a:prstGeom>
          <a:noFill/>
          <a:ln w="2857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73574" tIns="86790" rIns="173574" bIns="86790"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defTabSz="1641436">
              <a:spcBef>
                <a:spcPct val="0"/>
              </a:spcBef>
              <a:spcAft>
                <a:spcPct val="15000"/>
              </a:spcAft>
              <a:buClrTx/>
              <a:buNone/>
              <a:defRPr/>
            </a:pPr>
            <a:r>
              <a:rPr lang="en-US" sz="2000" b="1">
                <a:solidFill>
                  <a:srgbClr val="6C12FE"/>
                </a:solidFill>
                <a:latin typeface="IBM Plex Sans Light"/>
                <a:ea typeface="MS PGothic"/>
              </a:rPr>
              <a:t>SAN (FC)</a:t>
            </a:r>
            <a:endParaRPr kumimoji="0" lang="en-US" sz="2000" b="1" i="0" u="none" strike="noStrike" kern="1200" cap="none" spc="0" normalizeH="0" baseline="0" noProof="0">
              <a:ln>
                <a:noFill/>
              </a:ln>
              <a:solidFill>
                <a:srgbClr val="6C12FE"/>
              </a:solidFill>
              <a:effectLst/>
              <a:uLnTx/>
              <a:uFillTx/>
              <a:latin typeface="IBM Plex Sans Light"/>
            </a:endParaRPr>
          </a:p>
        </p:txBody>
      </p:sp>
      <p:cxnSp>
        <p:nvCxnSpPr>
          <p:cNvPr id="125" name="Connector: Curved 124">
            <a:extLst>
              <a:ext uri="{FF2B5EF4-FFF2-40B4-BE49-F238E27FC236}">
                <a16:creationId xmlns:a16="http://schemas.microsoft.com/office/drawing/2014/main" id="{2F4A230B-B5E7-C5F6-6F77-E5F94CACC482}"/>
              </a:ext>
            </a:extLst>
          </p:cNvPr>
          <p:cNvCxnSpPr>
            <a:cxnSpLocks/>
          </p:cNvCxnSpPr>
          <p:nvPr/>
        </p:nvCxnSpPr>
        <p:spPr bwMode="auto">
          <a:xfrm>
            <a:off x="21814573" y="5279506"/>
            <a:ext cx="694037" cy="4593496"/>
          </a:xfrm>
          <a:prstGeom prst="curvedConnector3">
            <a:avLst/>
          </a:prstGeom>
          <a:ln w="12700">
            <a:solidFill>
              <a:schemeClr val="tx2">
                <a:lumMod val="65000"/>
                <a:lumOff val="35000"/>
              </a:schemeClr>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126" name="Connector: Curved 125">
            <a:extLst>
              <a:ext uri="{FF2B5EF4-FFF2-40B4-BE49-F238E27FC236}">
                <a16:creationId xmlns:a16="http://schemas.microsoft.com/office/drawing/2014/main" id="{7001B00A-6D99-B273-7B68-138AE8BF5C27}"/>
              </a:ext>
            </a:extLst>
          </p:cNvPr>
          <p:cNvCxnSpPr>
            <a:cxnSpLocks/>
          </p:cNvCxnSpPr>
          <p:nvPr/>
        </p:nvCxnSpPr>
        <p:spPr bwMode="auto">
          <a:xfrm flipH="1">
            <a:off x="21127691" y="5279504"/>
            <a:ext cx="684005" cy="3173878"/>
          </a:xfrm>
          <a:prstGeom prst="curvedConnector3">
            <a:avLst/>
          </a:prstGeom>
          <a:ln w="12700">
            <a:solidFill>
              <a:schemeClr val="tx2">
                <a:lumMod val="65000"/>
                <a:lumOff val="35000"/>
              </a:schemeClr>
            </a:solidFill>
            <a:headEnd type="none" w="med" len="med"/>
            <a:tailEnd type="triangle"/>
          </a:ln>
          <a:effectLst/>
        </p:spPr>
        <p:style>
          <a:lnRef idx="1">
            <a:schemeClr val="dk1"/>
          </a:lnRef>
          <a:fillRef idx="0">
            <a:schemeClr val="dk1"/>
          </a:fillRef>
          <a:effectRef idx="0">
            <a:schemeClr val="dk1"/>
          </a:effectRef>
          <a:fontRef idx="minor">
            <a:schemeClr val="tx1"/>
          </a:fontRef>
        </p:style>
      </p:cxnSp>
      <p:pic>
        <p:nvPicPr>
          <p:cNvPr id="127" name="Picture 126" descr="A black computer tower&#10;&#10;Description automatically generated with low confidence">
            <a:extLst>
              <a:ext uri="{FF2B5EF4-FFF2-40B4-BE49-F238E27FC236}">
                <a16:creationId xmlns:a16="http://schemas.microsoft.com/office/drawing/2014/main" id="{9C58821C-E0AB-7EF7-204B-14A238F78A07}"/>
              </a:ext>
            </a:extLst>
          </p:cNvPr>
          <p:cNvPicPr>
            <a:picLocks noChangeAspect="1"/>
          </p:cNvPicPr>
          <p:nvPr/>
        </p:nvPicPr>
        <p:blipFill rotWithShape="1">
          <a:blip r:embed="rId3">
            <a:clrChange>
              <a:clrFrom>
                <a:srgbClr val="FFFFFF"/>
              </a:clrFrom>
              <a:clrTo>
                <a:srgbClr val="FFFFFF">
                  <a:alpha val="0"/>
                </a:srgbClr>
              </a:clrTo>
            </a:clrChange>
          </a:blip>
          <a:srcRect l="30249" r="31870"/>
          <a:stretch/>
        </p:blipFill>
        <p:spPr>
          <a:xfrm>
            <a:off x="20995218" y="9866833"/>
            <a:ext cx="1016199" cy="2589914"/>
          </a:xfrm>
          <a:prstGeom prst="rect">
            <a:avLst/>
          </a:prstGeom>
        </p:spPr>
      </p:pic>
      <p:pic>
        <p:nvPicPr>
          <p:cNvPr id="128" name="Picture 127" descr="A black computer tower&#10;&#10;Description automatically generated with low confidence">
            <a:extLst>
              <a:ext uri="{FF2B5EF4-FFF2-40B4-BE49-F238E27FC236}">
                <a16:creationId xmlns:a16="http://schemas.microsoft.com/office/drawing/2014/main" id="{8B2BDDA4-6E3D-486B-0950-06DB60C1B8B0}"/>
              </a:ext>
            </a:extLst>
          </p:cNvPr>
          <p:cNvPicPr>
            <a:picLocks noChangeAspect="1"/>
          </p:cNvPicPr>
          <p:nvPr/>
        </p:nvPicPr>
        <p:blipFill rotWithShape="1">
          <a:blip r:embed="rId3">
            <a:clrChange>
              <a:clrFrom>
                <a:srgbClr val="FFFFFF"/>
              </a:clrFrom>
              <a:clrTo>
                <a:srgbClr val="FFFFFF">
                  <a:alpha val="0"/>
                </a:srgbClr>
              </a:clrTo>
            </a:clrChange>
          </a:blip>
          <a:srcRect l="30249" r="31870"/>
          <a:stretch/>
        </p:blipFill>
        <p:spPr>
          <a:xfrm>
            <a:off x="22039146" y="9866834"/>
            <a:ext cx="1016199" cy="2589914"/>
          </a:xfrm>
          <a:prstGeom prst="rect">
            <a:avLst/>
          </a:prstGeom>
        </p:spPr>
      </p:pic>
      <p:sp>
        <p:nvSpPr>
          <p:cNvPr id="129" name="Text Box 13">
            <a:extLst>
              <a:ext uri="{FF2B5EF4-FFF2-40B4-BE49-F238E27FC236}">
                <a16:creationId xmlns:a16="http://schemas.microsoft.com/office/drawing/2014/main" id="{40938C05-91C4-7F99-5954-CF64D7914BE8}"/>
              </a:ext>
            </a:extLst>
          </p:cNvPr>
          <p:cNvSpPr txBox="1">
            <a:spLocks noChangeArrowheads="1"/>
          </p:cNvSpPr>
          <p:nvPr/>
        </p:nvSpPr>
        <p:spPr bwMode="auto">
          <a:xfrm>
            <a:off x="22180552" y="6471150"/>
            <a:ext cx="1744221" cy="913939"/>
          </a:xfrm>
          <a:prstGeom prst="rect">
            <a:avLst/>
          </a:prstGeom>
          <a:noFill/>
          <a:ln w="2857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73574" tIns="86790" rIns="173574" bIns="86790"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defTabSz="1641436">
              <a:spcBef>
                <a:spcPct val="0"/>
              </a:spcBef>
              <a:spcAft>
                <a:spcPct val="15000"/>
              </a:spcAft>
              <a:buClrTx/>
              <a:buNone/>
              <a:defRPr/>
            </a:pPr>
            <a:r>
              <a:rPr lang="en-US" sz="2400">
                <a:solidFill>
                  <a:srgbClr val="3F3F3F"/>
                </a:solidFill>
                <a:latin typeface="IBM Plex Sans Light"/>
                <a:ea typeface="MS PGothic"/>
              </a:rPr>
              <a:t>Synthetic Full</a:t>
            </a:r>
            <a:endParaRPr lang="en-US" sz="2400" i="0" u="none" strike="noStrike" kern="1200" cap="none" spc="0" normalizeH="0" baseline="0" noProof="0">
              <a:ln>
                <a:noFill/>
              </a:ln>
              <a:solidFill>
                <a:srgbClr val="3F3F3F"/>
              </a:solidFill>
              <a:effectLst/>
              <a:uLnTx/>
              <a:uFillTx/>
              <a:latin typeface="IBM Plex Sans Light"/>
            </a:endParaRPr>
          </a:p>
        </p:txBody>
      </p:sp>
      <p:pic>
        <p:nvPicPr>
          <p:cNvPr id="3" name="Picture 2">
            <a:extLst>
              <a:ext uri="{FF2B5EF4-FFF2-40B4-BE49-F238E27FC236}">
                <a16:creationId xmlns:a16="http://schemas.microsoft.com/office/drawing/2014/main" id="{8F25D4AD-8A20-E1CE-6BDE-D3739117DD0F}"/>
              </a:ext>
            </a:extLst>
          </p:cNvPr>
          <p:cNvPicPr>
            <a:picLocks noChangeAspect="1"/>
          </p:cNvPicPr>
          <p:nvPr/>
        </p:nvPicPr>
        <p:blipFill>
          <a:blip r:embed="rId7"/>
          <a:stretch>
            <a:fillRect/>
          </a:stretch>
        </p:blipFill>
        <p:spPr>
          <a:xfrm>
            <a:off x="16544908" y="8498962"/>
            <a:ext cx="529987" cy="1472187"/>
          </a:xfrm>
          <a:prstGeom prst="rect">
            <a:avLst/>
          </a:prstGeom>
        </p:spPr>
      </p:pic>
      <p:pic>
        <p:nvPicPr>
          <p:cNvPr id="5" name="Picture 4">
            <a:extLst>
              <a:ext uri="{FF2B5EF4-FFF2-40B4-BE49-F238E27FC236}">
                <a16:creationId xmlns:a16="http://schemas.microsoft.com/office/drawing/2014/main" id="{62945F76-5DD8-DB4B-B98F-80699C01914F}"/>
              </a:ext>
            </a:extLst>
          </p:cNvPr>
          <p:cNvPicPr>
            <a:picLocks noChangeAspect="1"/>
          </p:cNvPicPr>
          <p:nvPr/>
        </p:nvPicPr>
        <p:blipFill>
          <a:blip r:embed="rId7"/>
          <a:stretch>
            <a:fillRect/>
          </a:stretch>
        </p:blipFill>
        <p:spPr>
          <a:xfrm>
            <a:off x="19246407" y="8498962"/>
            <a:ext cx="529987" cy="1472187"/>
          </a:xfrm>
          <a:prstGeom prst="rect">
            <a:avLst/>
          </a:prstGeom>
        </p:spPr>
      </p:pic>
    </p:spTree>
    <p:extLst>
      <p:ext uri="{BB962C8B-B14F-4D97-AF65-F5344CB8AC3E}">
        <p14:creationId xmlns:p14="http://schemas.microsoft.com/office/powerpoint/2010/main" val="229767783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866D9-07AF-D5AE-6D4B-90315C4E0BA1}"/>
            </a:ext>
          </a:extLst>
        </p:cNvPr>
        <p:cNvGrpSpPr/>
        <p:nvPr/>
      </p:nvGrpSpPr>
      <p:grpSpPr>
        <a:xfrm>
          <a:off x="0" y="0"/>
          <a:ext cx="0" cy="0"/>
          <a:chOff x="0" y="0"/>
          <a:chExt cx="0" cy="0"/>
        </a:xfrm>
      </p:grpSpPr>
      <p:cxnSp>
        <p:nvCxnSpPr>
          <p:cNvPr id="8" name="Connector: Elbow 7">
            <a:extLst>
              <a:ext uri="{FF2B5EF4-FFF2-40B4-BE49-F238E27FC236}">
                <a16:creationId xmlns:a16="http://schemas.microsoft.com/office/drawing/2014/main" id="{5C8F3786-A719-62D6-8806-B908F78B0941}"/>
              </a:ext>
            </a:extLst>
          </p:cNvPr>
          <p:cNvCxnSpPr/>
          <p:nvPr/>
        </p:nvCxnSpPr>
        <p:spPr bwMode="auto">
          <a:xfrm>
            <a:off x="3360779" y="6303085"/>
            <a:ext cx="2359873" cy="3316474"/>
          </a:xfrm>
          <a:prstGeom prst="bentConnector3">
            <a:avLst/>
          </a:prstGeom>
          <a:ln w="28575">
            <a:solidFill>
              <a:schemeClr val="accent1"/>
            </a:solidFill>
            <a:prstDash val="sysDot"/>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21" name="Flowchart: Terminator 20">
            <a:extLst>
              <a:ext uri="{FF2B5EF4-FFF2-40B4-BE49-F238E27FC236}">
                <a16:creationId xmlns:a16="http://schemas.microsoft.com/office/drawing/2014/main" id="{6C5CE7D3-C184-C14C-89BB-FACFE88BB432}"/>
              </a:ext>
            </a:extLst>
          </p:cNvPr>
          <p:cNvSpPr/>
          <p:nvPr/>
        </p:nvSpPr>
        <p:spPr bwMode="auto">
          <a:xfrm>
            <a:off x="5715769" y="8189973"/>
            <a:ext cx="5868096" cy="2381276"/>
          </a:xfrm>
          <a:prstGeom prst="flowChartTerminator">
            <a:avLst/>
          </a:prstGeom>
          <a:solidFill>
            <a:srgbClr val="F7F9FC"/>
          </a:solidFill>
          <a:ln w="12700">
            <a:solidFill>
              <a:schemeClr val="accent1">
                <a:lumMod val="40000"/>
                <a:lumOff val="60000"/>
              </a:schemeClr>
            </a:solidFill>
            <a:prstDash val="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a:ln>
                <a:noFill/>
              </a:ln>
              <a:solidFill>
                <a:schemeClr val="bg1"/>
              </a:solidFill>
              <a:effectLst/>
              <a:latin typeface="+mn-lt"/>
            </a:endParaRPr>
          </a:p>
        </p:txBody>
      </p:sp>
      <p:sp>
        <p:nvSpPr>
          <p:cNvPr id="2" name="Title 1">
            <a:extLst>
              <a:ext uri="{FF2B5EF4-FFF2-40B4-BE49-F238E27FC236}">
                <a16:creationId xmlns:a16="http://schemas.microsoft.com/office/drawing/2014/main" id="{5B07BC1B-685C-0CFC-9101-27FDFAC0C8BE}"/>
              </a:ext>
            </a:extLst>
          </p:cNvPr>
          <p:cNvSpPr>
            <a:spLocks noGrp="1"/>
          </p:cNvSpPr>
          <p:nvPr>
            <p:ph type="title"/>
          </p:nvPr>
        </p:nvSpPr>
        <p:spPr>
          <a:xfrm>
            <a:off x="412764" y="645306"/>
            <a:ext cx="14497673" cy="1269198"/>
          </a:xfrm>
        </p:spPr>
        <p:txBody>
          <a:bodyPr lIns="0" tIns="0" rIns="0" bIns="0" anchor="t">
            <a:normAutofit/>
          </a:bodyPr>
          <a:lstStyle/>
          <a:p>
            <a:pPr>
              <a:lnSpc>
                <a:spcPct val="100000"/>
              </a:lnSpc>
            </a:pPr>
            <a:r>
              <a:rPr lang="en-US" sz="6600" b="1" dirty="0">
                <a:solidFill>
                  <a:srgbClr val="0F62FE"/>
                </a:solidFill>
              </a:rPr>
              <a:t> Cloud Storage Tier</a:t>
            </a:r>
          </a:p>
        </p:txBody>
      </p:sp>
      <p:sp>
        <p:nvSpPr>
          <p:cNvPr id="7" name="Content Placeholder 9">
            <a:extLst>
              <a:ext uri="{FF2B5EF4-FFF2-40B4-BE49-F238E27FC236}">
                <a16:creationId xmlns:a16="http://schemas.microsoft.com/office/drawing/2014/main" id="{ABA379E8-8015-2D18-01D4-4E3B35E9A64E}"/>
              </a:ext>
            </a:extLst>
          </p:cNvPr>
          <p:cNvSpPr txBox="1">
            <a:spLocks/>
          </p:cNvSpPr>
          <p:nvPr/>
        </p:nvSpPr>
        <p:spPr>
          <a:xfrm>
            <a:off x="11872784" y="2639796"/>
            <a:ext cx="12261833" cy="9421700"/>
          </a:xfrm>
          <a:prstGeom prst="rect">
            <a:avLst/>
          </a:prstGeom>
          <a:noFill/>
        </p:spPr>
        <p:txBody>
          <a:bodyPr lIns="91440" tIns="45720" rIns="91440" bIns="45720" anchor="ctr" anchorCtr="0"/>
          <a:lstStyle>
            <a:lvl1pPr marL="149225" indent="-149225" algn="l" defTabSz="614363" rtl="0" eaLnBrk="1" fontAlgn="base" hangingPunct="1">
              <a:spcBef>
                <a:spcPct val="0"/>
              </a:spcBef>
              <a:spcAft>
                <a:spcPct val="25000"/>
              </a:spcAft>
              <a:buClr>
                <a:schemeClr val="accent1"/>
              </a:buClr>
              <a:buFont typeface="Arial" panose="020B0604020202020204" pitchFamily="34" charset="0"/>
              <a:buChar char="•"/>
              <a:defRPr sz="1800" kern="1200">
                <a:solidFill>
                  <a:schemeClr val="tx1"/>
                </a:solidFill>
                <a:latin typeface="+mj-lt"/>
                <a:ea typeface="+mn-ea"/>
                <a:cs typeface="+mn-cs"/>
              </a:defRPr>
            </a:lvl1pPr>
            <a:lvl2pPr marL="307975" indent="-157163" algn="l" defTabSz="614363" rtl="0" eaLnBrk="1" fontAlgn="base" hangingPunct="1">
              <a:spcBef>
                <a:spcPct val="0"/>
              </a:spcBef>
              <a:spcAft>
                <a:spcPct val="250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463550" indent="-153988" algn="l" defTabSz="614363" rtl="0" eaLnBrk="1" fontAlgn="base" hangingPunct="1">
              <a:spcBef>
                <a:spcPct val="0"/>
              </a:spcBef>
              <a:spcAft>
                <a:spcPct val="250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12775" indent="-147638" algn="l" defTabSz="614363" rtl="0" eaLnBrk="1" fontAlgn="base" hangingPunct="1">
              <a:spcBef>
                <a:spcPct val="0"/>
              </a:spcBef>
              <a:spcAft>
                <a:spcPct val="250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768350" indent="-153988" algn="l" defTabSz="614363" rtl="0" eaLnBrk="1" fontAlgn="base" hangingPunct="1">
              <a:spcBef>
                <a:spcPct val="0"/>
              </a:spcBef>
              <a:spcAft>
                <a:spcPct val="250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buClr>
                <a:srgbClr val="FFFFFF"/>
              </a:buClr>
            </a:pPr>
            <a:endParaRPr lang="en-US" sz="2800" b="1" dirty="0">
              <a:solidFill>
                <a:srgbClr val="262626"/>
              </a:solidFill>
              <a:latin typeface="IBM Plex Sans Light"/>
            </a:endParaRPr>
          </a:p>
          <a:p>
            <a:pPr marL="720725" indent="-571500">
              <a:lnSpc>
                <a:spcPct val="150000"/>
              </a:lnSpc>
              <a:spcBef>
                <a:spcPts val="600"/>
              </a:spcBef>
              <a:spcAft>
                <a:spcPts val="0"/>
              </a:spcAft>
              <a:buClr>
                <a:srgbClr val="000000"/>
              </a:buClr>
            </a:pPr>
            <a:r>
              <a:rPr lang="en-US" sz="3600" dirty="0">
                <a:solidFill>
                  <a:srgbClr val="262626"/>
                </a:solidFill>
                <a:latin typeface="IBM Plex Sans Light"/>
              </a:rPr>
              <a:t>Cloud Storage Tier - off load to public or private cloud</a:t>
            </a:r>
          </a:p>
          <a:p>
            <a:pPr marL="720725" indent="-571500">
              <a:lnSpc>
                <a:spcPct val="150000"/>
              </a:lnSpc>
              <a:spcBef>
                <a:spcPts val="600"/>
              </a:spcBef>
              <a:spcAft>
                <a:spcPts val="0"/>
              </a:spcAft>
              <a:buClr>
                <a:srgbClr val="000000"/>
              </a:buClr>
            </a:pPr>
            <a:r>
              <a:rPr lang="en-US" sz="3600" dirty="0">
                <a:solidFill>
                  <a:srgbClr val="262626"/>
                </a:solidFill>
                <a:latin typeface="IBM Plex Sans Light"/>
              </a:rPr>
              <a:t>Policy migration or copy to cloud tier</a:t>
            </a:r>
          </a:p>
          <a:p>
            <a:pPr marL="720725" indent="-571500">
              <a:lnSpc>
                <a:spcPct val="150000"/>
              </a:lnSpc>
              <a:spcBef>
                <a:spcPts val="600"/>
              </a:spcBef>
              <a:spcAft>
                <a:spcPts val="0"/>
              </a:spcAft>
              <a:buClr>
                <a:srgbClr val="000000"/>
              </a:buClr>
            </a:pPr>
            <a:r>
              <a:rPr lang="en-US" sz="3600" dirty="0">
                <a:solidFill>
                  <a:srgbClr val="262626"/>
                </a:solidFill>
                <a:latin typeface="IBM Plex Sans Light"/>
              </a:rPr>
              <a:t>All systems have access to the copy in the cloud</a:t>
            </a:r>
          </a:p>
          <a:p>
            <a:pPr marL="720725" indent="-571500">
              <a:lnSpc>
                <a:spcPct val="150000"/>
              </a:lnSpc>
              <a:spcBef>
                <a:spcPts val="600"/>
              </a:spcBef>
              <a:buClr>
                <a:srgbClr val="000000"/>
              </a:buClr>
            </a:pPr>
            <a:r>
              <a:rPr lang="en-US" sz="3600" dirty="0">
                <a:solidFill>
                  <a:srgbClr val="262626"/>
                </a:solidFill>
                <a:ea typeface="+mj-lt"/>
                <a:cs typeface="Times New Roman"/>
              </a:rPr>
              <a:t>Supports IBM Storage Deep Archive and S3 cloud </a:t>
            </a:r>
          </a:p>
          <a:p>
            <a:pPr marL="720725" indent="-571500">
              <a:lnSpc>
                <a:spcPct val="150000"/>
              </a:lnSpc>
              <a:spcBef>
                <a:spcPts val="600"/>
              </a:spcBef>
              <a:buClr>
                <a:srgbClr val="000000"/>
              </a:buClr>
            </a:pPr>
            <a:r>
              <a:rPr lang="en-US" sz="3600" dirty="0">
                <a:solidFill>
                  <a:srgbClr val="262626"/>
                </a:solidFill>
                <a:ea typeface="+mj-lt"/>
                <a:cs typeface="Times New Roman"/>
              </a:rPr>
              <a:t>Up to 256 cloud storage targets</a:t>
            </a:r>
            <a:endParaRPr lang="en-US" sz="3600" dirty="0">
              <a:cs typeface="Times New Roman"/>
            </a:endParaRPr>
          </a:p>
          <a:p>
            <a:pPr marL="720725" indent="-571500">
              <a:lnSpc>
                <a:spcPct val="150000"/>
              </a:lnSpc>
              <a:spcBef>
                <a:spcPts val="600"/>
              </a:spcBef>
              <a:spcAft>
                <a:spcPts val="0"/>
              </a:spcAft>
              <a:buClr>
                <a:srgbClr val="000000"/>
              </a:buClr>
            </a:pPr>
            <a:r>
              <a:rPr lang="en-US" sz="3600" dirty="0">
                <a:solidFill>
                  <a:srgbClr val="262626"/>
                </a:solidFill>
                <a:ea typeface="+mj-lt"/>
                <a:cs typeface="+mj-lt"/>
              </a:rPr>
              <a:t>Shared grid network and dedicated network options</a:t>
            </a:r>
            <a:endParaRPr lang="en-US" sz="3600" dirty="0"/>
          </a:p>
          <a:p>
            <a:pPr marL="720725" indent="-571500">
              <a:lnSpc>
                <a:spcPct val="150000"/>
              </a:lnSpc>
              <a:spcBef>
                <a:spcPts val="600"/>
              </a:spcBef>
              <a:spcAft>
                <a:spcPts val="0"/>
              </a:spcAft>
              <a:buClr>
                <a:srgbClr val="000000"/>
              </a:buClr>
            </a:pPr>
            <a:r>
              <a:rPr lang="en-US" sz="3600" dirty="0">
                <a:solidFill>
                  <a:srgbClr val="262626"/>
                </a:solidFill>
                <a:latin typeface="IBM Plex Sans Light"/>
                <a:cs typeface="Times New Roman"/>
              </a:rPr>
              <a:t>Secure TLS1.3 cloud </a:t>
            </a:r>
            <a:r>
              <a:rPr lang="en-US" sz="3600" dirty="0">
                <a:solidFill>
                  <a:srgbClr val="262626"/>
                </a:solidFill>
                <a:latin typeface="IBM Plex Sans Light"/>
              </a:rPr>
              <a:t>connectivity</a:t>
            </a:r>
          </a:p>
          <a:p>
            <a:pPr marL="720725" indent="-571500">
              <a:lnSpc>
                <a:spcPct val="150000"/>
              </a:lnSpc>
              <a:spcBef>
                <a:spcPts val="600"/>
              </a:spcBef>
              <a:spcAft>
                <a:spcPts val="0"/>
              </a:spcAft>
              <a:buClr>
                <a:srgbClr val="000000"/>
              </a:buClr>
            </a:pPr>
            <a:r>
              <a:rPr lang="en-US" sz="3600" dirty="0">
                <a:solidFill>
                  <a:srgbClr val="262626"/>
                </a:solidFill>
                <a:latin typeface="IBM Plex Sans Light"/>
              </a:rPr>
              <a:t>Up to 100PB of uncompressed TS7785 data</a:t>
            </a:r>
          </a:p>
          <a:p>
            <a:pPr marL="1035050" lvl="2" indent="-571500">
              <a:spcBef>
                <a:spcPts val="0"/>
              </a:spcBef>
              <a:spcAft>
                <a:spcPts val="0"/>
              </a:spcAft>
              <a:buClr>
                <a:srgbClr val="000000"/>
              </a:buClr>
            </a:pPr>
            <a:r>
              <a:rPr lang="en-US" sz="3200" dirty="0">
                <a:solidFill>
                  <a:srgbClr val="262626"/>
                </a:solidFill>
                <a:latin typeface="IBM Plex Sans Light"/>
              </a:rPr>
              <a:t>Compression dependent on data, 2.5:1 industry average.</a:t>
            </a:r>
          </a:p>
          <a:p>
            <a:pPr marL="1339850" lvl="4" indent="-571500">
              <a:spcBef>
                <a:spcPts val="0"/>
              </a:spcBef>
              <a:spcAft>
                <a:spcPts val="0"/>
              </a:spcAft>
              <a:buClr>
                <a:srgbClr val="000000"/>
              </a:buClr>
            </a:pPr>
            <a:r>
              <a:rPr lang="en-US" sz="3000" dirty="0">
                <a:solidFill>
                  <a:srgbClr val="262626"/>
                </a:solidFill>
                <a:latin typeface="IBM Plex Sans Light"/>
              </a:rPr>
              <a:t>Up to 250PB compressed</a:t>
            </a:r>
          </a:p>
        </p:txBody>
      </p:sp>
      <p:sp>
        <p:nvSpPr>
          <p:cNvPr id="4" name="Text Box 14">
            <a:extLst>
              <a:ext uri="{FF2B5EF4-FFF2-40B4-BE49-F238E27FC236}">
                <a16:creationId xmlns:a16="http://schemas.microsoft.com/office/drawing/2014/main" id="{1BB43878-8DB6-4D8C-B8F0-DF9684C4A025}"/>
              </a:ext>
            </a:extLst>
          </p:cNvPr>
          <p:cNvSpPr txBox="1">
            <a:spLocks noChangeArrowheads="1"/>
          </p:cNvSpPr>
          <p:nvPr/>
        </p:nvSpPr>
        <p:spPr bwMode="auto">
          <a:xfrm>
            <a:off x="6406104" y="9281422"/>
            <a:ext cx="3312810" cy="112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787" tIns="43394" rIns="86787" bIns="43394" anchor="t">
            <a:noAutofit/>
          </a:bodyPr>
          <a:lstStyle>
            <a:defPPr>
              <a:defRPr lang="en-US"/>
            </a:defPPr>
            <a:lvl1pPr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1pPr>
            <a:lvl2pPr marL="411163"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2pPr>
            <a:lvl3pPr marL="820738"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3pPr>
            <a:lvl4pPr marL="1231900"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4pPr>
            <a:lvl5pPr marL="1641475"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5pPr>
            <a:lvl6pPr marL="20986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6pPr>
            <a:lvl7pPr marL="25558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7pPr>
            <a:lvl8pPr marL="30130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8pPr>
            <a:lvl9pPr marL="34702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9pPr>
          </a:lstStyle>
          <a:p>
            <a:pPr algn="ctr">
              <a:spcBef>
                <a:spcPct val="0"/>
              </a:spcBef>
              <a:spcAft>
                <a:spcPct val="15000"/>
              </a:spcAft>
              <a:buClrTx/>
              <a:buNone/>
              <a:defRPr/>
            </a:pPr>
            <a:r>
              <a:rPr lang="en-US" sz="2800" dirty="0">
                <a:solidFill>
                  <a:srgbClr val="595959"/>
                </a:solidFill>
                <a:latin typeface="IBM Plex Sans Light" panose="020B0403050203000203" pitchFamily="34" charset="0"/>
                <a:ea typeface="MS PGothic"/>
              </a:rPr>
              <a:t>Private / </a:t>
            </a:r>
            <a:r>
              <a:rPr kumimoji="0" lang="en-US" sz="2800" i="0" u="none" strike="noStrike" kern="1200" cap="none" spc="0" normalizeH="0" baseline="0" noProof="0" dirty="0">
                <a:ln>
                  <a:noFill/>
                </a:ln>
                <a:solidFill>
                  <a:srgbClr val="595959"/>
                </a:solidFill>
                <a:effectLst/>
                <a:uLnTx/>
                <a:uFillTx/>
                <a:latin typeface="IBM Plex Sans Light" panose="020B0403050203000203" pitchFamily="34" charset="0"/>
                <a:ea typeface="MS PGothic"/>
              </a:rPr>
              <a:t>Public Clouds</a:t>
            </a:r>
          </a:p>
        </p:txBody>
      </p:sp>
      <p:sp>
        <p:nvSpPr>
          <p:cNvPr id="9" name="Text Box 15">
            <a:extLst>
              <a:ext uri="{FF2B5EF4-FFF2-40B4-BE49-F238E27FC236}">
                <a16:creationId xmlns:a16="http://schemas.microsoft.com/office/drawing/2014/main" id="{D45831B0-4933-4CD8-8789-6E249E85EB49}"/>
              </a:ext>
            </a:extLst>
          </p:cNvPr>
          <p:cNvSpPr txBox="1">
            <a:spLocks noChangeArrowheads="1"/>
          </p:cNvSpPr>
          <p:nvPr/>
        </p:nvSpPr>
        <p:spPr bwMode="auto">
          <a:xfrm>
            <a:off x="4730884" y="8978982"/>
            <a:ext cx="994252" cy="679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5720" rIns="182880" bIns="45720" anchor="t">
            <a:noAutofit/>
          </a:bodyPr>
          <a:lstStyle>
            <a:defPPr>
              <a:defRPr lang="en-US"/>
            </a:defPPr>
            <a:lvl1pPr marL="176213" indent="-176213" algn="l"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5pPr>
            <a:lvl6pPr marL="2286248" algn="l" defTabSz="91449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6pPr>
            <a:lvl7pPr marL="2743497" algn="l" defTabSz="91449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7pPr>
            <a:lvl8pPr marL="3200747" algn="l" defTabSz="91449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8pPr>
            <a:lvl9pPr marL="3657997" algn="l" defTabSz="91449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9pPr>
          </a:lstStyle>
          <a:p>
            <a:pPr marL="175895" marR="0" lvl="0" indent="-175895" algn="ctr" defTabSz="914400" rtl="0" eaLnBrk="0" fontAlgn="base" latinLnBrk="0" hangingPunct="0">
              <a:lnSpc>
                <a:spcPct val="100000"/>
              </a:lnSpc>
              <a:spcBef>
                <a:spcPct val="50000"/>
              </a:spcBef>
              <a:spcAft>
                <a:spcPct val="0"/>
              </a:spcAft>
              <a:buClr>
                <a:srgbClr val="AEAEAE"/>
              </a:buClr>
              <a:buSzTx/>
              <a:buFont typeface="Wingdings" panose="05000000000000000000" pitchFamily="2" charset="2"/>
              <a:buNone/>
              <a:tabLst/>
              <a:defRPr/>
            </a:pPr>
            <a:r>
              <a:rPr kumimoji="0" lang="en-US" sz="2800" b="1" i="0" u="none" strike="noStrike" kern="1200" cap="none" spc="0" normalizeH="0" baseline="0" noProof="0" dirty="0">
                <a:ln>
                  <a:noFill/>
                </a:ln>
                <a:solidFill>
                  <a:srgbClr val="0F62FE"/>
                </a:solidFill>
                <a:effectLst/>
                <a:uLnTx/>
                <a:uFillTx/>
                <a:latin typeface="IBM Plex Sans Light" panose="020B0403050203000203" pitchFamily="34" charset="0"/>
              </a:rPr>
              <a:t>IP</a:t>
            </a:r>
            <a:endParaRPr lang="en-US" b="1" dirty="0">
              <a:solidFill>
                <a:srgbClr val="0F62FE"/>
              </a:solidFill>
              <a:latin typeface="IBM Plex Sans Light" panose="020B0403050203000203" pitchFamily="34" charset="0"/>
            </a:endParaRPr>
          </a:p>
        </p:txBody>
      </p:sp>
      <p:sp>
        <p:nvSpPr>
          <p:cNvPr id="11" name="Text Box 11">
            <a:extLst>
              <a:ext uri="{FF2B5EF4-FFF2-40B4-BE49-F238E27FC236}">
                <a16:creationId xmlns:a16="http://schemas.microsoft.com/office/drawing/2014/main" id="{31E3FA16-0266-4D13-A077-8343C8A56E85}"/>
              </a:ext>
            </a:extLst>
          </p:cNvPr>
          <p:cNvSpPr txBox="1">
            <a:spLocks noChangeArrowheads="1"/>
          </p:cNvSpPr>
          <p:nvPr/>
        </p:nvSpPr>
        <p:spPr bwMode="auto">
          <a:xfrm>
            <a:off x="3790263" y="5613972"/>
            <a:ext cx="2322773" cy="682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45720" rIns="182880" bIns="45720" anchor="t">
            <a:noAutofit/>
          </a:bodyPr>
          <a:lstStyle>
            <a:defPPr>
              <a:defRPr lang="en-US"/>
            </a:defPPr>
            <a:lvl1pPr marL="176213" indent="-176213" algn="l"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5pPr>
            <a:lvl6pPr marL="2286248" algn="l" defTabSz="91449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6pPr>
            <a:lvl7pPr marL="2743497" algn="l" defTabSz="91449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7pPr>
            <a:lvl8pPr marL="3200747" algn="l" defTabSz="91449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8pPr>
            <a:lvl9pPr marL="3657997" algn="l" defTabSz="91449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9pPr>
          </a:lstStyle>
          <a:p>
            <a:pPr marL="175895" indent="-175895" defTabSz="914400">
              <a:buClr>
                <a:srgbClr val="AEAEAE"/>
              </a:buClr>
              <a:buNone/>
              <a:defRPr/>
            </a:pPr>
            <a:r>
              <a:rPr kumimoji="0" lang="en-US" sz="2800" b="1" i="0" u="none" strike="noStrike" kern="1200" cap="none" spc="0" normalizeH="0" baseline="0" noProof="0" dirty="0">
                <a:ln>
                  <a:noFill/>
                </a:ln>
                <a:solidFill>
                  <a:srgbClr val="0F62FE"/>
                </a:solidFill>
                <a:effectLst/>
                <a:uLnTx/>
                <a:uFillTx/>
                <a:latin typeface="IBM Plex Sans Light" panose="020B0403050203000203" pitchFamily="34" charset="0"/>
                <a:ea typeface="MS PGothic"/>
              </a:rPr>
              <a:t>   Cloud</a:t>
            </a:r>
            <a:r>
              <a:rPr lang="en-US" sz="2800" b="1" dirty="0">
                <a:solidFill>
                  <a:srgbClr val="0F62FE"/>
                </a:solidFill>
                <a:latin typeface="IBM Plex Sans Light" panose="020B0403050203000203" pitchFamily="34" charset="0"/>
                <a:ea typeface="MS PGothic"/>
              </a:rPr>
              <a:t> </a:t>
            </a:r>
            <a:r>
              <a:rPr kumimoji="0" lang="en-US" sz="2800" b="1" i="0" u="none" strike="noStrike" kern="1200" cap="none" spc="0" normalizeH="0" baseline="0" noProof="0" dirty="0">
                <a:ln>
                  <a:noFill/>
                </a:ln>
                <a:solidFill>
                  <a:srgbClr val="0F62FE"/>
                </a:solidFill>
                <a:effectLst/>
                <a:uLnTx/>
                <a:uFillTx/>
                <a:latin typeface="IBM Plex Sans Light" panose="020B0403050203000203" pitchFamily="34" charset="0"/>
                <a:ea typeface="MS PGothic"/>
              </a:rPr>
              <a:t>Tier </a:t>
            </a:r>
            <a:endParaRPr lang="en-US" dirty="0">
              <a:solidFill>
                <a:srgbClr val="0F62FE"/>
              </a:solidFill>
              <a:latin typeface="IBM Plex Sans Light" panose="020B0403050203000203" pitchFamily="34" charset="0"/>
              <a:ea typeface="MS PGothic"/>
            </a:endParaRPr>
          </a:p>
        </p:txBody>
      </p:sp>
      <p:sp>
        <p:nvSpPr>
          <p:cNvPr id="14" name="Rectangle: Single Corner Snipped 13">
            <a:extLst>
              <a:ext uri="{FF2B5EF4-FFF2-40B4-BE49-F238E27FC236}">
                <a16:creationId xmlns:a16="http://schemas.microsoft.com/office/drawing/2014/main" id="{ADB4F219-E5B1-4981-9412-418907474F1B}"/>
              </a:ext>
            </a:extLst>
          </p:cNvPr>
          <p:cNvSpPr/>
          <p:nvPr/>
        </p:nvSpPr>
        <p:spPr>
          <a:xfrm>
            <a:off x="6894013" y="8526245"/>
            <a:ext cx="767944" cy="494740"/>
          </a:xfrm>
          <a:prstGeom prst="snip1Rect">
            <a:avLst/>
          </a:prstGeom>
          <a:solidFill>
            <a:schemeClr val="accent1">
              <a:lumMod val="75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5pPr>
            <a:lvl6pPr marL="2286248" algn="l" defTabSz="914498" rtl="0" eaLnBrk="1" latinLnBrk="0" hangingPunct="1">
              <a:defRPr sz="2267" kern="1200">
                <a:solidFill>
                  <a:schemeClr val="lt1"/>
                </a:solidFill>
                <a:latin typeface="+mn-lt"/>
                <a:ea typeface="+mn-ea"/>
                <a:cs typeface="+mn-cs"/>
              </a:defRPr>
            </a:lvl6pPr>
            <a:lvl7pPr marL="2743497" algn="l" defTabSz="914498" rtl="0" eaLnBrk="1" latinLnBrk="0" hangingPunct="1">
              <a:defRPr sz="2267" kern="1200">
                <a:solidFill>
                  <a:schemeClr val="lt1"/>
                </a:solidFill>
                <a:latin typeface="+mn-lt"/>
                <a:ea typeface="+mn-ea"/>
                <a:cs typeface="+mn-cs"/>
              </a:defRPr>
            </a:lvl7pPr>
            <a:lvl8pPr marL="3200747" algn="l" defTabSz="914498" rtl="0" eaLnBrk="1" latinLnBrk="0" hangingPunct="1">
              <a:defRPr sz="2267" kern="1200">
                <a:solidFill>
                  <a:schemeClr val="lt1"/>
                </a:solidFill>
                <a:latin typeface="+mn-lt"/>
                <a:ea typeface="+mn-ea"/>
                <a:cs typeface="+mn-cs"/>
              </a:defRPr>
            </a:lvl8pPr>
            <a:lvl9pPr marL="3657997" algn="l" defTabSz="914498" rtl="0" eaLnBrk="1" latinLnBrk="0" hangingPunct="1">
              <a:defRPr sz="2267"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50000"/>
              </a:spcBef>
              <a:spcAft>
                <a:spcPct val="0"/>
              </a:spcAft>
              <a:buClr>
                <a:prstClr val="black"/>
              </a:buClr>
              <a:buSzTx/>
              <a:buFont typeface="Wingdings" pitchFamily="2" charset="2"/>
              <a:buNone/>
              <a:tabLst/>
              <a:defRPr/>
            </a:pPr>
            <a:r>
              <a:rPr kumimoji="0" lang="en-US" sz="2800" i="0" u="none" strike="noStrike" kern="1200" cap="none" spc="0" normalizeH="0" baseline="0" noProof="0" dirty="0">
                <a:ln>
                  <a:noFill/>
                </a:ln>
                <a:solidFill>
                  <a:srgbClr val="F2F2F2"/>
                </a:solidFill>
                <a:effectLst/>
                <a:uLnTx/>
                <a:uFillTx/>
                <a:latin typeface="IBM Plex Sans Light" panose="020B0403050203000203" pitchFamily="34" charset="0"/>
              </a:rPr>
              <a:t>V1</a:t>
            </a:r>
          </a:p>
        </p:txBody>
      </p:sp>
      <p:sp>
        <p:nvSpPr>
          <p:cNvPr id="18" name="Rectangle: Single Corner Snipped 17">
            <a:extLst>
              <a:ext uri="{FF2B5EF4-FFF2-40B4-BE49-F238E27FC236}">
                <a16:creationId xmlns:a16="http://schemas.microsoft.com/office/drawing/2014/main" id="{68350FBE-3C36-FDFF-2F1D-E08A97D3152C}"/>
              </a:ext>
            </a:extLst>
          </p:cNvPr>
          <p:cNvSpPr/>
          <p:nvPr/>
        </p:nvSpPr>
        <p:spPr>
          <a:xfrm>
            <a:off x="8314463" y="8526244"/>
            <a:ext cx="767944" cy="494740"/>
          </a:xfrm>
          <a:prstGeom prst="snip1Rect">
            <a:avLst/>
          </a:prstGeom>
          <a:solidFill>
            <a:schemeClr val="accent1">
              <a:lumMod val="75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5pPr>
            <a:lvl6pPr marL="2286248" algn="l" defTabSz="914498" rtl="0" eaLnBrk="1" latinLnBrk="0" hangingPunct="1">
              <a:defRPr sz="2267" kern="1200">
                <a:solidFill>
                  <a:schemeClr val="lt1"/>
                </a:solidFill>
                <a:latin typeface="+mn-lt"/>
                <a:ea typeface="+mn-ea"/>
                <a:cs typeface="+mn-cs"/>
              </a:defRPr>
            </a:lvl6pPr>
            <a:lvl7pPr marL="2743497" algn="l" defTabSz="914498" rtl="0" eaLnBrk="1" latinLnBrk="0" hangingPunct="1">
              <a:defRPr sz="2267" kern="1200">
                <a:solidFill>
                  <a:schemeClr val="lt1"/>
                </a:solidFill>
                <a:latin typeface="+mn-lt"/>
                <a:ea typeface="+mn-ea"/>
                <a:cs typeface="+mn-cs"/>
              </a:defRPr>
            </a:lvl7pPr>
            <a:lvl8pPr marL="3200747" algn="l" defTabSz="914498" rtl="0" eaLnBrk="1" latinLnBrk="0" hangingPunct="1">
              <a:defRPr sz="2267" kern="1200">
                <a:solidFill>
                  <a:schemeClr val="lt1"/>
                </a:solidFill>
                <a:latin typeface="+mn-lt"/>
                <a:ea typeface="+mn-ea"/>
                <a:cs typeface="+mn-cs"/>
              </a:defRPr>
            </a:lvl8pPr>
            <a:lvl9pPr marL="3657997" algn="l" defTabSz="914498" rtl="0" eaLnBrk="1" latinLnBrk="0" hangingPunct="1">
              <a:defRPr sz="2267"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50000"/>
              </a:spcBef>
              <a:spcAft>
                <a:spcPct val="0"/>
              </a:spcAft>
              <a:buClr>
                <a:prstClr val="black"/>
              </a:buClr>
              <a:buSzTx/>
              <a:buFont typeface="Wingdings" pitchFamily="2" charset="2"/>
              <a:buNone/>
              <a:tabLst/>
              <a:defRPr/>
            </a:pPr>
            <a:r>
              <a:rPr lang="en-US" sz="2800" dirty="0">
                <a:solidFill>
                  <a:srgbClr val="F2F2F2"/>
                </a:solidFill>
                <a:latin typeface="IBM Plex Sans Light" panose="020B0403050203000203" pitchFamily="34" charset="0"/>
              </a:rPr>
              <a:t>V2</a:t>
            </a:r>
            <a:endParaRPr kumimoji="0" lang="en-US" sz="2800" i="0" u="none" strike="noStrike" kern="1200" cap="none" spc="0" normalizeH="0" baseline="0" noProof="0" dirty="0">
              <a:ln>
                <a:noFill/>
              </a:ln>
              <a:solidFill>
                <a:srgbClr val="F2F2F2"/>
              </a:solidFill>
              <a:effectLst/>
              <a:uLnTx/>
              <a:uFillTx/>
              <a:latin typeface="IBM Plex Sans Light" panose="020B0403050203000203" pitchFamily="34" charset="0"/>
            </a:endParaRPr>
          </a:p>
        </p:txBody>
      </p:sp>
      <p:sp>
        <p:nvSpPr>
          <p:cNvPr id="19" name="Rectangle: Single Corner Snipped 18">
            <a:extLst>
              <a:ext uri="{FF2B5EF4-FFF2-40B4-BE49-F238E27FC236}">
                <a16:creationId xmlns:a16="http://schemas.microsoft.com/office/drawing/2014/main" id="{267B29EB-503B-40F9-01A8-B7AD91FD0787}"/>
              </a:ext>
            </a:extLst>
          </p:cNvPr>
          <p:cNvSpPr/>
          <p:nvPr/>
        </p:nvSpPr>
        <p:spPr>
          <a:xfrm>
            <a:off x="9837664" y="8526244"/>
            <a:ext cx="767944" cy="494740"/>
          </a:xfrm>
          <a:prstGeom prst="snip1Rect">
            <a:avLst/>
          </a:prstGeom>
          <a:solidFill>
            <a:schemeClr val="accent1">
              <a:lumMod val="75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chemeClr val="lt1"/>
                </a:solidFill>
                <a:latin typeface="+mn-lt"/>
                <a:ea typeface="+mn-ea"/>
                <a:cs typeface="+mn-cs"/>
              </a:defRPr>
            </a:lvl5pPr>
            <a:lvl6pPr marL="2286248" algn="l" defTabSz="914498" rtl="0" eaLnBrk="1" latinLnBrk="0" hangingPunct="1">
              <a:defRPr sz="2267" kern="1200">
                <a:solidFill>
                  <a:schemeClr val="lt1"/>
                </a:solidFill>
                <a:latin typeface="+mn-lt"/>
                <a:ea typeface="+mn-ea"/>
                <a:cs typeface="+mn-cs"/>
              </a:defRPr>
            </a:lvl6pPr>
            <a:lvl7pPr marL="2743497" algn="l" defTabSz="914498" rtl="0" eaLnBrk="1" latinLnBrk="0" hangingPunct="1">
              <a:defRPr sz="2267" kern="1200">
                <a:solidFill>
                  <a:schemeClr val="lt1"/>
                </a:solidFill>
                <a:latin typeface="+mn-lt"/>
                <a:ea typeface="+mn-ea"/>
                <a:cs typeface="+mn-cs"/>
              </a:defRPr>
            </a:lvl7pPr>
            <a:lvl8pPr marL="3200747" algn="l" defTabSz="914498" rtl="0" eaLnBrk="1" latinLnBrk="0" hangingPunct="1">
              <a:defRPr sz="2267" kern="1200">
                <a:solidFill>
                  <a:schemeClr val="lt1"/>
                </a:solidFill>
                <a:latin typeface="+mn-lt"/>
                <a:ea typeface="+mn-ea"/>
                <a:cs typeface="+mn-cs"/>
              </a:defRPr>
            </a:lvl8pPr>
            <a:lvl9pPr marL="3657997" algn="l" defTabSz="914498" rtl="0" eaLnBrk="1" latinLnBrk="0" hangingPunct="1">
              <a:defRPr sz="2267"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50000"/>
              </a:spcBef>
              <a:spcAft>
                <a:spcPct val="0"/>
              </a:spcAft>
              <a:buClr>
                <a:prstClr val="black"/>
              </a:buClr>
              <a:buSzTx/>
              <a:buFont typeface="Wingdings" pitchFamily="2" charset="2"/>
              <a:buNone/>
              <a:tabLst/>
              <a:defRPr/>
            </a:pPr>
            <a:r>
              <a:rPr lang="en-US" sz="2800" dirty="0">
                <a:solidFill>
                  <a:srgbClr val="F2F2F2"/>
                </a:solidFill>
                <a:latin typeface="IBM Plex Sans Light" panose="020B0403050203000203" pitchFamily="34" charset="0"/>
              </a:rPr>
              <a:t>V3</a:t>
            </a:r>
            <a:endParaRPr kumimoji="0" lang="en-US" sz="2800" i="0" u="none" strike="noStrike" kern="1200" cap="none" spc="0" normalizeH="0" baseline="0" noProof="0" dirty="0">
              <a:ln>
                <a:noFill/>
              </a:ln>
              <a:solidFill>
                <a:srgbClr val="F2F2F2"/>
              </a:solidFill>
              <a:effectLst/>
              <a:uLnTx/>
              <a:uFillTx/>
              <a:latin typeface="IBM Plex Sans Light" panose="020B0403050203000203" pitchFamily="34" charset="0"/>
            </a:endParaRPr>
          </a:p>
        </p:txBody>
      </p:sp>
      <p:pic>
        <p:nvPicPr>
          <p:cNvPr id="12" name="Picture 11" descr="A black computer tower&#10;&#10;Description automatically generated with low confidence">
            <a:extLst>
              <a:ext uri="{FF2B5EF4-FFF2-40B4-BE49-F238E27FC236}">
                <a16:creationId xmlns:a16="http://schemas.microsoft.com/office/drawing/2014/main" id="{21C75304-6562-CEFF-C9EF-8969D559553A}"/>
              </a:ext>
            </a:extLst>
          </p:cNvPr>
          <p:cNvPicPr>
            <a:picLocks noChangeAspect="1"/>
          </p:cNvPicPr>
          <p:nvPr/>
        </p:nvPicPr>
        <p:blipFill rotWithShape="1">
          <a:blip r:embed="rId3">
            <a:clrChange>
              <a:clrFrom>
                <a:srgbClr val="FFFFFF"/>
              </a:clrFrom>
              <a:clrTo>
                <a:srgbClr val="FFFFFF">
                  <a:alpha val="0"/>
                </a:srgbClr>
              </a:clrTo>
            </a:clrChange>
          </a:blip>
          <a:srcRect l="30249" r="31870"/>
          <a:stretch/>
        </p:blipFill>
        <p:spPr>
          <a:xfrm>
            <a:off x="9900682" y="9167254"/>
            <a:ext cx="1304560" cy="2878238"/>
          </a:xfrm>
          <a:prstGeom prst="rect">
            <a:avLst/>
          </a:prstGeom>
        </p:spPr>
      </p:pic>
      <p:sp>
        <p:nvSpPr>
          <p:cNvPr id="15" name="TextBox 14">
            <a:extLst>
              <a:ext uri="{FF2B5EF4-FFF2-40B4-BE49-F238E27FC236}">
                <a16:creationId xmlns:a16="http://schemas.microsoft.com/office/drawing/2014/main" id="{E9F562E5-8EC7-C941-8C17-3EFD956DBA34}"/>
              </a:ext>
            </a:extLst>
          </p:cNvPr>
          <p:cNvSpPr txBox="1"/>
          <p:nvPr/>
        </p:nvSpPr>
        <p:spPr bwMode="auto">
          <a:xfrm>
            <a:off x="9303115" y="11705574"/>
            <a:ext cx="2890472" cy="1128938"/>
          </a:xfrm>
          <a:prstGeom prst="rect">
            <a:avLst/>
          </a:prstGeom>
          <a:solidFill>
            <a:srgbClr val="F0F5FF"/>
          </a:solidFill>
          <a:ln>
            <a:noFill/>
          </a:ln>
          <a:effectLst/>
        </p:spPr>
        <p:txBody>
          <a:bodyPr wrap="square" lIns="203618" tIns="101810" rIns="203618" bIns="101810" rtlCol="0"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defTabSz="1828754">
              <a:buNone/>
            </a:pPr>
            <a:r>
              <a:rPr lang="en-US" sz="3200" dirty="0">
                <a:solidFill>
                  <a:srgbClr val="595959"/>
                </a:solidFill>
                <a:latin typeface="IBM Plex Sans Light"/>
                <a:ea typeface="MS PGothic"/>
              </a:rPr>
              <a:t>IBM Storage </a:t>
            </a:r>
            <a:r>
              <a:rPr lang="en-US" sz="2800" b="1" dirty="0">
                <a:solidFill>
                  <a:srgbClr val="595959"/>
                </a:solidFill>
                <a:latin typeface="IBM Plex Sans Light"/>
                <a:ea typeface="MS PGothic"/>
              </a:rPr>
              <a:t>Deep Archive</a:t>
            </a:r>
            <a:endParaRPr lang="en-US" dirty="0">
              <a:latin typeface="IBM Plex Sans Light" panose="020B0403050203000203" pitchFamily="34" charset="0"/>
              <a:ea typeface="MS PGothic"/>
            </a:endParaRPr>
          </a:p>
        </p:txBody>
      </p:sp>
      <p:pic>
        <p:nvPicPr>
          <p:cNvPr id="3" name="Picture 2">
            <a:extLst>
              <a:ext uri="{FF2B5EF4-FFF2-40B4-BE49-F238E27FC236}">
                <a16:creationId xmlns:a16="http://schemas.microsoft.com/office/drawing/2014/main" id="{DF3F627B-36DB-ACC0-FAFF-6F48B3AAD01A}"/>
              </a:ext>
            </a:extLst>
          </p:cNvPr>
          <p:cNvPicPr>
            <a:picLocks noChangeAspect="1"/>
          </p:cNvPicPr>
          <p:nvPr/>
        </p:nvPicPr>
        <p:blipFill>
          <a:blip r:embed="rId4"/>
          <a:stretch>
            <a:fillRect/>
          </a:stretch>
        </p:blipFill>
        <p:spPr>
          <a:xfrm>
            <a:off x="41693" y="2122194"/>
            <a:ext cx="3684008" cy="10233358"/>
          </a:xfrm>
          <a:prstGeom prst="rect">
            <a:avLst/>
          </a:prstGeom>
        </p:spPr>
      </p:pic>
    </p:spTree>
    <p:extLst>
      <p:ext uri="{BB962C8B-B14F-4D97-AF65-F5344CB8AC3E}">
        <p14:creationId xmlns:p14="http://schemas.microsoft.com/office/powerpoint/2010/main" val="153410256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27AA-26D0-8BC9-EDE7-22827DDDB5F3}"/>
              </a:ext>
            </a:extLst>
          </p:cNvPr>
          <p:cNvSpPr>
            <a:spLocks noGrp="1"/>
          </p:cNvSpPr>
          <p:nvPr>
            <p:ph type="title"/>
          </p:nvPr>
        </p:nvSpPr>
        <p:spPr>
          <a:xfrm>
            <a:off x="576071" y="963420"/>
            <a:ext cx="20209801" cy="993961"/>
          </a:xfrm>
        </p:spPr>
        <p:txBody>
          <a:bodyPr lIns="0" tIns="0" rIns="457200" bIns="0" anchor="t"/>
          <a:lstStyle/>
          <a:p>
            <a:r>
              <a:rPr kumimoji="1" lang="en-US" altLang="ja-JP"/>
              <a:t>TS7785 Storage Deep Archive: </a:t>
            </a:r>
            <a:r>
              <a:rPr kumimoji="1" lang="en-US" altLang="ja-JP" b="1" dirty="0">
                <a:solidFill>
                  <a:schemeClr val="accent1"/>
                </a:solidFill>
              </a:rPr>
              <a:t>Regional Enabled Grid</a:t>
            </a:r>
            <a:endParaRPr lang="en-US" b="1" dirty="0">
              <a:solidFill>
                <a:schemeClr val="accent1"/>
              </a:solidFill>
            </a:endParaRPr>
          </a:p>
        </p:txBody>
      </p:sp>
      <p:sp>
        <p:nvSpPr>
          <p:cNvPr id="82" name="TextBox 81">
            <a:extLst>
              <a:ext uri="{FF2B5EF4-FFF2-40B4-BE49-F238E27FC236}">
                <a16:creationId xmlns:a16="http://schemas.microsoft.com/office/drawing/2014/main" id="{F729D1C5-7894-891A-A7BC-BB4B15848204}"/>
              </a:ext>
            </a:extLst>
          </p:cNvPr>
          <p:cNvSpPr txBox="1"/>
          <p:nvPr/>
        </p:nvSpPr>
        <p:spPr>
          <a:xfrm>
            <a:off x="13760232" y="3569814"/>
            <a:ext cx="10351052" cy="815607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spAutoFit/>
          </a:bodyPr>
          <a:lstStyle/>
          <a:p>
            <a:pPr marL="466726" indent="-466726">
              <a:spcAft>
                <a:spcPts val="2400"/>
              </a:spcAft>
              <a:buFont typeface="Arial" panose="020B0604020202020204" pitchFamily="34" charset="0"/>
              <a:buChar char="•"/>
            </a:pPr>
            <a:r>
              <a:rPr kumimoji="1" lang="en-US" altLang="ja-JP" sz="3200" dirty="0">
                <a:solidFill>
                  <a:schemeClr val="tx1"/>
                </a:solidFill>
              </a:rPr>
              <a:t>Each region has a Storage Deep Archive pod</a:t>
            </a:r>
          </a:p>
          <a:p>
            <a:pPr marL="466726" indent="-466726">
              <a:spcAft>
                <a:spcPts val="2400"/>
              </a:spcAft>
              <a:buFont typeface="Arial" panose="020B0604020202020204" pitchFamily="34" charset="0"/>
              <a:buChar char="•"/>
            </a:pPr>
            <a:r>
              <a:rPr kumimoji="1" lang="en-US" altLang="ja-JP" sz="3200" dirty="0">
                <a:solidFill>
                  <a:schemeClr val="tx1"/>
                </a:solidFill>
              </a:rPr>
              <a:t>Grid replicates objects between regions</a:t>
            </a:r>
          </a:p>
          <a:p>
            <a:pPr marL="466726" indent="-466726">
              <a:spcAft>
                <a:spcPts val="2400"/>
              </a:spcAft>
              <a:buFont typeface="Arial" panose="020B0604020202020204" pitchFamily="34" charset="0"/>
              <a:buChar char="•"/>
            </a:pPr>
            <a:r>
              <a:rPr kumimoji="1" lang="en-US" altLang="ja-JP" sz="3200" dirty="0">
                <a:solidFill>
                  <a:schemeClr val="tx1"/>
                </a:solidFill>
              </a:rPr>
              <a:t>Grid puts a copy into up to four cloud pools (multiplexing)</a:t>
            </a:r>
          </a:p>
          <a:p>
            <a:pPr marL="466726" indent="-466726">
              <a:spcAft>
                <a:spcPts val="2400"/>
              </a:spcAft>
              <a:buFont typeface="Arial" panose="020B0604020202020204" pitchFamily="34" charset="0"/>
              <a:buChar char="•"/>
            </a:pPr>
            <a:r>
              <a:rPr kumimoji="1" lang="en-US" altLang="ja-JP" sz="3200" dirty="0">
                <a:solidFill>
                  <a:schemeClr val="tx1"/>
                </a:solidFill>
              </a:rPr>
              <a:t>Deep Archive  will optionally multiplex across multiple tapes within each Deep Archive</a:t>
            </a:r>
          </a:p>
          <a:p>
            <a:pPr marL="466726" indent="-466726">
              <a:spcAft>
                <a:spcPts val="2400"/>
              </a:spcAft>
              <a:buFont typeface="Arial" panose="020B0604020202020204" pitchFamily="34" charset="0"/>
              <a:buChar char="•"/>
            </a:pPr>
            <a:r>
              <a:rPr kumimoji="1" lang="en-US" altLang="ja-JP" sz="3200" dirty="0"/>
              <a:t>Deep Archive</a:t>
            </a:r>
            <a:r>
              <a:rPr kumimoji="1" lang="en-US" altLang="ja-JP" sz="3200" dirty="0">
                <a:solidFill>
                  <a:schemeClr val="tx1"/>
                </a:solidFill>
              </a:rPr>
              <a:t> will optionally multiplex across multiple Deep Archive pods in the same region</a:t>
            </a:r>
          </a:p>
          <a:p>
            <a:pPr marL="466726" indent="-466726">
              <a:spcAft>
                <a:spcPts val="2400"/>
              </a:spcAft>
              <a:buFont typeface="Arial" panose="020B0604020202020204" pitchFamily="34" charset="0"/>
              <a:buChar char="•"/>
            </a:pPr>
            <a:r>
              <a:rPr kumimoji="1" lang="en-US" altLang="ja-JP" sz="3200" dirty="0">
                <a:solidFill>
                  <a:schemeClr val="tx1"/>
                </a:solidFill>
              </a:rPr>
              <a:t>Any system can fetch any copy from any Deep Archive</a:t>
            </a:r>
          </a:p>
          <a:p>
            <a:pPr marL="466726" indent="-466726">
              <a:spcAft>
                <a:spcPts val="2400"/>
              </a:spcAft>
              <a:buFont typeface="Arial" panose="020B0604020202020204" pitchFamily="34" charset="0"/>
              <a:buChar char="•"/>
            </a:pPr>
            <a:r>
              <a:rPr kumimoji="1" lang="en-US" altLang="ja-JP" sz="3200" dirty="0">
                <a:solidFill>
                  <a:schemeClr val="tx1"/>
                </a:solidFill>
              </a:rPr>
              <a:t>Multiple grids can share the same Deep Archive pods</a:t>
            </a:r>
          </a:p>
          <a:p>
            <a:pPr marL="466726" indent="-466726">
              <a:spcAft>
                <a:spcPts val="2400"/>
              </a:spcAft>
              <a:buFont typeface="Arial" panose="020B0604020202020204" pitchFamily="34" charset="0"/>
              <a:buChar char="•"/>
            </a:pPr>
            <a:r>
              <a:rPr kumimoji="1" lang="en-US" altLang="ja-JP" sz="3200" dirty="0">
                <a:solidFill>
                  <a:schemeClr val="tx1"/>
                </a:solidFill>
              </a:rPr>
              <a:t>Deep Archive Pods can be shared by non-TS7785 workloads too</a:t>
            </a:r>
          </a:p>
        </p:txBody>
      </p:sp>
      <p:pic>
        <p:nvPicPr>
          <p:cNvPr id="107" name="Picture 106">
            <a:extLst>
              <a:ext uri="{FF2B5EF4-FFF2-40B4-BE49-F238E27FC236}">
                <a16:creationId xmlns:a16="http://schemas.microsoft.com/office/drawing/2014/main" id="{95451940-D182-A7F6-BC27-D0F73D5F3012}"/>
              </a:ext>
            </a:extLst>
          </p:cNvPr>
          <p:cNvPicPr>
            <a:picLocks noChangeAspect="1"/>
          </p:cNvPicPr>
          <p:nvPr/>
        </p:nvPicPr>
        <p:blipFill>
          <a:blip r:embed="rId3"/>
          <a:stretch>
            <a:fillRect/>
          </a:stretch>
        </p:blipFill>
        <p:spPr>
          <a:xfrm>
            <a:off x="576070" y="2935705"/>
            <a:ext cx="13532453" cy="9424299"/>
          </a:xfrm>
          <a:prstGeom prst="rect">
            <a:avLst/>
          </a:prstGeom>
        </p:spPr>
      </p:pic>
    </p:spTree>
    <p:extLst>
      <p:ext uri="{BB962C8B-B14F-4D97-AF65-F5344CB8AC3E}">
        <p14:creationId xmlns:p14="http://schemas.microsoft.com/office/powerpoint/2010/main" val="255944182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23C51-CBA3-91B7-BEA2-963700DB5960}"/>
            </a:ext>
          </a:extLst>
        </p:cNvPr>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61455D93-6B15-B2D0-FFBA-6E2580BE8017}"/>
              </a:ext>
            </a:extLst>
          </p:cNvPr>
          <p:cNvSpPr/>
          <p:nvPr/>
        </p:nvSpPr>
        <p:spPr bwMode="auto">
          <a:xfrm>
            <a:off x="15010524" y="10975274"/>
            <a:ext cx="8497688" cy="1517489"/>
          </a:xfrm>
          <a:prstGeom prst="roundRect">
            <a:avLst/>
          </a:prstGeom>
          <a:solidFill>
            <a:schemeClr val="bg1">
              <a:lumMod val="95000"/>
            </a:schemeClr>
          </a:solidFill>
          <a:ln w="19050">
            <a:solidFill>
              <a:schemeClr val="bg2">
                <a:lumMod val="75000"/>
              </a:schemeClr>
            </a:solidFill>
            <a:prstDash val="sysDot"/>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a:ln>
                <a:noFill/>
              </a:ln>
              <a:solidFill>
                <a:schemeClr val="bg1"/>
              </a:solidFill>
              <a:effectLst/>
              <a:latin typeface="+mn-lt"/>
            </a:endParaRPr>
          </a:p>
        </p:txBody>
      </p:sp>
      <p:sp>
        <p:nvSpPr>
          <p:cNvPr id="2" name="Title 1">
            <a:extLst>
              <a:ext uri="{FF2B5EF4-FFF2-40B4-BE49-F238E27FC236}">
                <a16:creationId xmlns:a16="http://schemas.microsoft.com/office/drawing/2014/main" id="{EF2B9965-023F-0EE7-0E6B-2528BE192000}"/>
              </a:ext>
            </a:extLst>
          </p:cNvPr>
          <p:cNvSpPr>
            <a:spLocks noGrp="1"/>
          </p:cNvSpPr>
          <p:nvPr>
            <p:ph type="title"/>
          </p:nvPr>
        </p:nvSpPr>
        <p:spPr>
          <a:xfrm>
            <a:off x="728490" y="645306"/>
            <a:ext cx="22940913" cy="1310242"/>
          </a:xfrm>
        </p:spPr>
        <p:txBody>
          <a:bodyPr lIns="0" tIns="0" rIns="457200" bIns="0" anchor="t">
            <a:noAutofit/>
          </a:bodyPr>
          <a:lstStyle/>
          <a:p>
            <a:r>
              <a:rPr lang="en-US" sz="6600" dirty="0"/>
              <a:t> Grid Awareness – </a:t>
            </a:r>
            <a:r>
              <a:rPr lang="en-US" sz="6600" b="1" dirty="0">
                <a:solidFill>
                  <a:schemeClr val="accent1"/>
                </a:solidFill>
              </a:rPr>
              <a:t>Data Availability in the Cloud</a:t>
            </a:r>
          </a:p>
        </p:txBody>
      </p:sp>
      <p:sp>
        <p:nvSpPr>
          <p:cNvPr id="107" name="Content Placeholder 11">
            <a:extLst>
              <a:ext uri="{FF2B5EF4-FFF2-40B4-BE49-F238E27FC236}">
                <a16:creationId xmlns:a16="http://schemas.microsoft.com/office/drawing/2014/main" id="{CB94AE86-252D-2AE2-F9EA-B8D68FAFC901}"/>
              </a:ext>
            </a:extLst>
          </p:cNvPr>
          <p:cNvSpPr txBox="1">
            <a:spLocks/>
          </p:cNvSpPr>
          <p:nvPr/>
        </p:nvSpPr>
        <p:spPr>
          <a:xfrm>
            <a:off x="914781" y="3148223"/>
            <a:ext cx="13393200" cy="9886085"/>
          </a:xfrm>
          <a:prstGeom prst="rect">
            <a:avLst/>
          </a:prstGeom>
        </p:spPr>
        <p:txBody>
          <a:bodyPr vert="horz" lIns="182880" tIns="91440" rIns="182880" bIns="91440" rtlCol="0" anchor="t">
            <a:no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1pPr>
            <a:lvl2pPr marL="914546"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2pPr>
            <a:lvl3pPr marL="1829087"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3pPr>
            <a:lvl4pPr marL="2743633"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4pPr>
            <a:lvl5pPr marL="3658179" algn="l" rtl="0" eaLnBrk="0" fontAlgn="base" hangingPunct="0">
              <a:spcBef>
                <a:spcPct val="50000"/>
              </a:spcBef>
              <a:spcAft>
                <a:spcPct val="0"/>
              </a:spcAft>
              <a:buClr>
                <a:schemeClr val="tx1"/>
              </a:buClr>
              <a:buFont typeface="Wingdings" pitchFamily="2" charset="2"/>
              <a:buChar char="§"/>
              <a:defRPr sz="4534" kern="1200">
                <a:solidFill>
                  <a:srgbClr val="000000"/>
                </a:solidFill>
                <a:latin typeface="Arial" pitchFamily="34" charset="0"/>
                <a:ea typeface="MS PGothic" pitchFamily="34" charset="-128"/>
                <a:cs typeface="+mn-cs"/>
              </a:defRPr>
            </a:lvl5pPr>
            <a:lvl6pPr marL="4572725" algn="l" defTabSz="1829087" rtl="0" eaLnBrk="1" latinLnBrk="0" hangingPunct="1">
              <a:defRPr sz="4534" kern="1200">
                <a:solidFill>
                  <a:srgbClr val="000000"/>
                </a:solidFill>
                <a:latin typeface="Arial" pitchFamily="34" charset="0"/>
                <a:ea typeface="MS PGothic" pitchFamily="34" charset="-128"/>
                <a:cs typeface="+mn-cs"/>
              </a:defRPr>
            </a:lvl6pPr>
            <a:lvl7pPr marL="5487268" algn="l" defTabSz="1829087" rtl="0" eaLnBrk="1" latinLnBrk="0" hangingPunct="1">
              <a:defRPr sz="4534" kern="1200">
                <a:solidFill>
                  <a:srgbClr val="000000"/>
                </a:solidFill>
                <a:latin typeface="Arial" pitchFamily="34" charset="0"/>
                <a:ea typeface="MS PGothic" pitchFamily="34" charset="-128"/>
                <a:cs typeface="+mn-cs"/>
              </a:defRPr>
            </a:lvl7pPr>
            <a:lvl8pPr marL="6401814" algn="l" defTabSz="1829087" rtl="0" eaLnBrk="1" latinLnBrk="0" hangingPunct="1">
              <a:defRPr sz="4534" kern="1200">
                <a:solidFill>
                  <a:srgbClr val="000000"/>
                </a:solidFill>
                <a:latin typeface="Arial" pitchFamily="34" charset="0"/>
                <a:ea typeface="MS PGothic" pitchFamily="34" charset="-128"/>
                <a:cs typeface="+mn-cs"/>
              </a:defRPr>
            </a:lvl8pPr>
            <a:lvl9pPr marL="7316360" algn="l" defTabSz="1829087" rtl="0" eaLnBrk="1" latinLnBrk="0" hangingPunct="1">
              <a:defRPr sz="4534" kern="1200">
                <a:solidFill>
                  <a:srgbClr val="000000"/>
                </a:solidFill>
                <a:latin typeface="Arial" pitchFamily="34" charset="0"/>
                <a:ea typeface="MS PGothic" pitchFamily="34" charset="-128"/>
                <a:cs typeface="+mn-cs"/>
              </a:defRPr>
            </a:lvl9pPr>
          </a:lstStyle>
          <a:p>
            <a:pPr marL="571500" indent="-571500" defTabSz="1219170" eaLnBrk="1" fontAlgn="auto" hangingPunct="1">
              <a:lnSpc>
                <a:spcPct val="150000"/>
              </a:lnSpc>
              <a:spcBef>
                <a:spcPct val="20000"/>
              </a:spcBef>
              <a:spcAft>
                <a:spcPts val="0"/>
              </a:spcAft>
              <a:buClrTx/>
              <a:buFont typeface="Arial" panose="020B0604020202020204" pitchFamily="34" charset="0"/>
              <a:buChar char="•"/>
              <a:defRPr/>
            </a:pPr>
            <a:r>
              <a:rPr lang="en-US" sz="3600" dirty="0">
                <a:solidFill>
                  <a:prstClr val="black"/>
                </a:solidFill>
                <a:latin typeface="IBM Plex Sans Light"/>
                <a:ea typeface="Calibri"/>
                <a:cs typeface="Arial"/>
              </a:rPr>
              <a:t>Awareness of content </a:t>
            </a:r>
            <a:r>
              <a:rPr kumimoji="0" lang="en-US" sz="3600" b="0" i="0" u="none" strike="noStrike" kern="1200" cap="none" spc="0" normalizeH="0" baseline="0" noProof="0" dirty="0">
                <a:ln>
                  <a:noFill/>
                </a:ln>
                <a:solidFill>
                  <a:prstClr val="black"/>
                </a:solidFill>
                <a:effectLst/>
                <a:uLnTx/>
                <a:uFillTx/>
                <a:latin typeface="IBM Plex Sans Light"/>
                <a:ea typeface="Calibri"/>
                <a:cs typeface="Arial"/>
              </a:rPr>
              <a:t>in the cloud is synchronized with all peers</a:t>
            </a:r>
            <a:endParaRPr lang="en-US" sz="3600" dirty="0">
              <a:solidFill>
                <a:prstClr val="black"/>
              </a:solidFill>
              <a:latin typeface="IBM Plex Sans Light" panose="020B0403050203000203" pitchFamily="34" charset="0"/>
              <a:cs typeface="Arial" pitchFamily="34" charset="0"/>
            </a:endParaRPr>
          </a:p>
          <a:p>
            <a:pPr marL="1371600" lvl="1" indent="-457200" defTabSz="1219170" eaLnBrk="1" fontAlgn="auto" hangingPunct="1">
              <a:lnSpc>
                <a:spcPct val="150000"/>
              </a:lnSpc>
              <a:spcBef>
                <a:spcPts val="0"/>
              </a:spcBef>
              <a:spcAft>
                <a:spcPts val="0"/>
              </a:spcAft>
              <a:buClrTx/>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IBM Plex Sans Light"/>
                <a:ea typeface="+mn-ea"/>
                <a:cs typeface="Arial"/>
              </a:rPr>
              <a:t>All system (existing and future) in the same grid have immediate access to the cloud volume</a:t>
            </a:r>
            <a:endParaRPr lang="en-US" sz="2800" b="0" i="0" u="none" strike="noStrike" kern="1200" cap="none" spc="0" normalizeH="0" baseline="0" noProof="0" dirty="0">
              <a:ln>
                <a:noFill/>
              </a:ln>
              <a:solidFill>
                <a:prstClr val="black"/>
              </a:solidFill>
              <a:effectLst/>
              <a:uLnTx/>
              <a:uFillTx/>
              <a:latin typeface="IBM Plex Sans Light"/>
              <a:ea typeface="+mn-ea"/>
              <a:cs typeface="Arial"/>
            </a:endParaRPr>
          </a:p>
          <a:p>
            <a:pPr marL="571500" indent="-571500" defTabSz="1219170" eaLnBrk="1" fontAlgn="auto" hangingPunct="1">
              <a:lnSpc>
                <a:spcPct val="150000"/>
              </a:lnSpc>
              <a:spcBef>
                <a:spcPct val="20000"/>
              </a:spcBef>
              <a:spcAft>
                <a:spcPts val="0"/>
              </a:spcAft>
              <a:buClrTx/>
              <a:buFont typeface="Arial" panose="020B0604020202020204" pitchFamily="34" charset="0"/>
              <a:buChar char="•"/>
              <a:defRPr/>
            </a:pPr>
            <a:r>
              <a:rPr kumimoji="0" lang="en-US" sz="3600" b="0" i="0" u="none" strike="noStrike" kern="1200" cap="none" spc="0" normalizeH="0" baseline="0" noProof="0" dirty="0">
                <a:ln>
                  <a:noFill/>
                </a:ln>
                <a:solidFill>
                  <a:prstClr val="black"/>
                </a:solidFill>
                <a:effectLst/>
                <a:uLnTx/>
                <a:uFillTx/>
                <a:latin typeface="IBM Plex Sans Light"/>
                <a:ea typeface="+mn-ea"/>
                <a:cs typeface="Arial"/>
              </a:rPr>
              <a:t>Exclusive of Grid Replication</a:t>
            </a:r>
            <a:endParaRPr lang="en-US" sz="3600" b="0" i="0" u="none" strike="noStrike" kern="1200" cap="none" spc="0" normalizeH="0" baseline="0" noProof="0" dirty="0">
              <a:ln>
                <a:noFill/>
              </a:ln>
              <a:solidFill>
                <a:prstClr val="black"/>
              </a:solidFill>
              <a:effectLst/>
              <a:uLnTx/>
              <a:uFillTx/>
              <a:latin typeface="IBM Plex Sans Light"/>
              <a:ea typeface="+mn-ea"/>
              <a:cs typeface="Arial"/>
            </a:endParaRPr>
          </a:p>
          <a:p>
            <a:pPr marL="1315720" lvl="1" indent="-457200" defTabSz="1219170" eaLnBrk="1" fontAlgn="auto" hangingPunct="1">
              <a:lnSpc>
                <a:spcPct val="150000"/>
              </a:lnSpc>
              <a:spcBef>
                <a:spcPts val="600"/>
              </a:spcBef>
              <a:spcAft>
                <a:spcPts val="0"/>
              </a:spcAft>
              <a:buClrTx/>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IBM Plex Sans Light"/>
                <a:ea typeface="+mn-ea"/>
                <a:cs typeface="Arial"/>
              </a:rPr>
              <a:t>Whether grid replicated or not, a system can get access to the data in the cloud if it has connectivity to the cloud pool where the data is stored</a:t>
            </a:r>
            <a:endParaRPr lang="en-US" sz="2800" b="0" i="0" u="none" strike="noStrike" kern="1200" cap="none" spc="0" normalizeH="0" baseline="0" noProof="0" dirty="0">
              <a:ln>
                <a:noFill/>
              </a:ln>
              <a:solidFill>
                <a:prstClr val="black"/>
              </a:solidFill>
              <a:effectLst/>
              <a:uLnTx/>
              <a:uFillTx/>
              <a:latin typeface="IBM Plex Sans Light"/>
              <a:ea typeface="+mn-ea"/>
              <a:cs typeface="Arial"/>
            </a:endParaRPr>
          </a:p>
          <a:p>
            <a:pPr marL="1315720" lvl="1" indent="-457200" defTabSz="1219170" eaLnBrk="1" fontAlgn="auto" hangingPunct="1">
              <a:lnSpc>
                <a:spcPct val="150000"/>
              </a:lnSpc>
              <a:spcBef>
                <a:spcPts val="600"/>
              </a:spcBef>
              <a:spcAft>
                <a:spcPts val="0"/>
              </a:spcAft>
              <a:buClrTx/>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IBM Plex Sans Light"/>
                <a:ea typeface="+mn-ea"/>
                <a:cs typeface="Arial"/>
              </a:rPr>
              <a:t>Optionally, rely on cloud redundancy instead of grid replication for less critical workloads</a:t>
            </a:r>
            <a:endParaRPr lang="en-US" sz="2800" b="0" i="0" u="none" strike="noStrike" kern="1200" cap="none" spc="0" normalizeH="0" baseline="0" noProof="0" dirty="0">
              <a:ln>
                <a:noFill/>
              </a:ln>
              <a:solidFill>
                <a:prstClr val="black"/>
              </a:solidFill>
              <a:effectLst/>
              <a:uLnTx/>
              <a:uFillTx/>
              <a:latin typeface="IBM Plex Sans Light"/>
              <a:ea typeface="+mn-ea"/>
              <a:cs typeface="Arial"/>
            </a:endParaRPr>
          </a:p>
          <a:p>
            <a:pPr marL="571500" indent="-571500" defTabSz="1219170" eaLnBrk="1" fontAlgn="auto" hangingPunct="1">
              <a:lnSpc>
                <a:spcPct val="150000"/>
              </a:lnSpc>
              <a:spcBef>
                <a:spcPct val="20000"/>
              </a:spcBef>
              <a:spcAft>
                <a:spcPts val="0"/>
              </a:spcAft>
              <a:buClrTx/>
              <a:buFont typeface="Arial" panose="020B0604020202020204" pitchFamily="34" charset="0"/>
              <a:buChar char="•"/>
              <a:defRPr/>
            </a:pPr>
            <a:r>
              <a:rPr lang="en-US" sz="3600">
                <a:solidFill>
                  <a:prstClr val="black"/>
                </a:solidFill>
                <a:latin typeface="IBM Plex Sans Light"/>
                <a:ea typeface="+mn-ea"/>
                <a:cs typeface="Arial"/>
              </a:rPr>
              <a:t>System</a:t>
            </a:r>
            <a:r>
              <a:rPr kumimoji="0" lang="en-US" sz="3600" b="0" i="0" u="none" strike="noStrike" kern="1200" cap="none" spc="0" normalizeH="0" baseline="0" noProof="0">
                <a:ln>
                  <a:noFill/>
                </a:ln>
                <a:solidFill>
                  <a:prstClr val="black"/>
                </a:solidFill>
                <a:effectLst/>
                <a:uLnTx/>
                <a:uFillTx/>
                <a:latin typeface="IBM Plex Sans Light"/>
                <a:ea typeface="+mn-ea"/>
                <a:cs typeface="Arial"/>
              </a:rPr>
              <a:t> Joins</a:t>
            </a:r>
            <a:endParaRPr lang="en-US" sz="3600" b="0" i="0" u="none" strike="noStrike" kern="1200" cap="none" spc="0" normalizeH="0" baseline="0" noProof="0">
              <a:ln>
                <a:noFill/>
              </a:ln>
              <a:solidFill>
                <a:prstClr val="black"/>
              </a:solidFill>
              <a:effectLst/>
              <a:uLnTx/>
              <a:uFillTx/>
              <a:latin typeface="IBM Plex Sans Light"/>
              <a:ea typeface="+mn-ea"/>
              <a:cs typeface="Arial"/>
            </a:endParaRPr>
          </a:p>
          <a:p>
            <a:pPr marL="1260475" lvl="1" indent="-457200" defTabSz="1219170" eaLnBrk="1" fontAlgn="auto" hangingPunct="1">
              <a:lnSpc>
                <a:spcPct val="150000"/>
              </a:lnSpc>
              <a:spcBef>
                <a:spcPts val="600"/>
              </a:spcBef>
              <a:spcAft>
                <a:spcPts val="0"/>
              </a:spcAft>
              <a:buClrTx/>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IBM Plex Sans Light"/>
                <a:ea typeface="+mn-ea"/>
                <a:cs typeface="Arial"/>
              </a:rPr>
              <a:t>Once a system joins the grid, it automatically has access to all content in the cloud</a:t>
            </a:r>
            <a:endParaRPr lang="en-US" sz="2800" b="0" i="0" u="none" strike="noStrike" kern="1200" cap="none" spc="0" normalizeH="0" baseline="0" noProof="0" dirty="0">
              <a:ln>
                <a:noFill/>
              </a:ln>
              <a:solidFill>
                <a:prstClr val="black"/>
              </a:solidFill>
              <a:effectLst/>
              <a:uLnTx/>
              <a:uFillTx/>
              <a:latin typeface="IBM Plex Sans Light"/>
              <a:ea typeface="+mn-ea"/>
              <a:cs typeface="Arial"/>
            </a:endParaRPr>
          </a:p>
          <a:p>
            <a:pPr marL="2894965" marR="0" lvl="2" indent="-457200" algn="l" defTabSz="1219170" rtl="0" eaLnBrk="1" fontAlgn="auto" latinLnBrk="0" hangingPunct="1">
              <a:lnSpc>
                <a:spcPct val="150000"/>
              </a:lnSpc>
              <a:spcBef>
                <a:spcPct val="20000"/>
              </a:spcBef>
              <a:spcAft>
                <a:spcPts val="0"/>
              </a:spcAft>
              <a:buClrTx/>
              <a:buSzTx/>
              <a:buFont typeface="Wingdings"/>
              <a:buChar char="§"/>
              <a:tabLst/>
              <a:defRPr/>
            </a:pPr>
            <a:endParaRPr lang="en-US" sz="2800" b="0" i="0" u="none" strike="noStrike" kern="1200" cap="none" spc="0" normalizeH="0" baseline="0" noProof="0" dirty="0">
              <a:ln>
                <a:noFill/>
              </a:ln>
              <a:solidFill>
                <a:prstClr val="black"/>
              </a:solidFill>
              <a:effectLst/>
              <a:uLnTx/>
              <a:uFillTx/>
              <a:latin typeface="IBM Plex Sans Light"/>
              <a:ea typeface="+mn-ea"/>
              <a:cs typeface="Arial"/>
            </a:endParaRPr>
          </a:p>
          <a:p>
            <a:pPr marL="1980565" marR="0" lvl="1" indent="-761365" algn="l" defTabSz="1219170" rtl="0" eaLnBrk="1" fontAlgn="auto" latinLnBrk="0" hangingPunct="1">
              <a:lnSpc>
                <a:spcPct val="150000"/>
              </a:lnSpc>
              <a:spcBef>
                <a:spcPct val="20000"/>
              </a:spcBef>
              <a:spcAft>
                <a:spcPts val="0"/>
              </a:spcAft>
              <a:buClrTx/>
              <a:buSzTx/>
              <a:buFont typeface="Arial"/>
              <a:buChar char="•"/>
              <a:tabLst/>
              <a:defRPr/>
            </a:pPr>
            <a:endParaRPr lang="en-US" sz="2800" b="0" i="0" u="none" strike="noStrike" kern="1200" cap="none" spc="0" normalizeH="0" baseline="0" noProof="0" dirty="0">
              <a:ln>
                <a:noFill/>
              </a:ln>
              <a:solidFill>
                <a:prstClr val="black"/>
              </a:solidFill>
              <a:effectLst/>
              <a:uLnTx/>
              <a:uFillTx/>
              <a:latin typeface="IBM Plex Sans Light"/>
              <a:ea typeface="+mn-ea"/>
              <a:cs typeface="Arial"/>
            </a:endParaRPr>
          </a:p>
          <a:p>
            <a:pPr marL="913765" marR="0" lvl="0" indent="-913765" algn="l" defTabSz="1219170" rtl="0" eaLnBrk="1" fontAlgn="auto" latinLnBrk="0" hangingPunct="1">
              <a:lnSpc>
                <a:spcPct val="150000"/>
              </a:lnSpc>
              <a:spcBef>
                <a:spcPct val="20000"/>
              </a:spcBef>
              <a:spcAft>
                <a:spcPts val="0"/>
              </a:spcAft>
              <a:buClrTx/>
              <a:buSzTx/>
              <a:buFont typeface="Arial"/>
              <a:buChar char="•"/>
              <a:tabLst/>
              <a:defRPr/>
            </a:pPr>
            <a:endParaRPr lang="en-US" sz="2800" b="0" i="0" u="none" strike="noStrike" kern="1200" cap="none" spc="0" normalizeH="0" baseline="0" noProof="0" dirty="0">
              <a:ln>
                <a:noFill/>
              </a:ln>
              <a:solidFill>
                <a:prstClr val="black"/>
              </a:solidFill>
              <a:effectLst/>
              <a:uLnTx/>
              <a:uFillTx/>
              <a:latin typeface="IBM Plex Sans Light"/>
              <a:ea typeface="+mn-ea"/>
              <a:cs typeface="Arial"/>
            </a:endParaRPr>
          </a:p>
        </p:txBody>
      </p:sp>
      <p:sp>
        <p:nvSpPr>
          <p:cNvPr id="4" name="Flowchart: Terminator 3">
            <a:extLst>
              <a:ext uri="{FF2B5EF4-FFF2-40B4-BE49-F238E27FC236}">
                <a16:creationId xmlns:a16="http://schemas.microsoft.com/office/drawing/2014/main" id="{7CC5B640-4D74-D477-31C7-50B0FC7ACA56}"/>
              </a:ext>
            </a:extLst>
          </p:cNvPr>
          <p:cNvSpPr/>
          <p:nvPr/>
        </p:nvSpPr>
        <p:spPr bwMode="auto">
          <a:xfrm>
            <a:off x="15025479" y="4958665"/>
            <a:ext cx="8491505" cy="1964106"/>
          </a:xfrm>
          <a:prstGeom prst="flowChartTerminator">
            <a:avLst/>
          </a:prstGeom>
          <a:solidFill>
            <a:srgbClr val="F7F9FC"/>
          </a:solidFill>
          <a:ln w="12700">
            <a:solidFill>
              <a:schemeClr val="accent1">
                <a:lumMod val="40000"/>
                <a:lumOff val="60000"/>
              </a:schemeClr>
            </a:solidFill>
            <a:prstDash val="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a:ln>
                <a:noFill/>
              </a:ln>
              <a:solidFill>
                <a:srgbClr val="FFFFFF"/>
              </a:solidFill>
              <a:effectLst/>
              <a:latin typeface="+mn-lt"/>
            </a:endParaRPr>
          </a:p>
        </p:txBody>
      </p:sp>
      <p:sp>
        <p:nvSpPr>
          <p:cNvPr id="9" name="Freeform 44">
            <a:extLst>
              <a:ext uri="{FF2B5EF4-FFF2-40B4-BE49-F238E27FC236}">
                <a16:creationId xmlns:a16="http://schemas.microsoft.com/office/drawing/2014/main" id="{EA0CFFD4-F1F8-6CEF-ED62-43024E4D3990}"/>
              </a:ext>
            </a:extLst>
          </p:cNvPr>
          <p:cNvSpPr>
            <a:spLocks/>
          </p:cNvSpPr>
          <p:nvPr/>
        </p:nvSpPr>
        <p:spPr bwMode="auto">
          <a:xfrm>
            <a:off x="16697433" y="3218689"/>
            <a:ext cx="571494"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solidFill>
          <a:ln w="12700" cap="flat"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a:solidFill>
                  <a:srgbClr val="FFFFFF"/>
                </a:solidFill>
                <a:latin typeface="IBM Plex Sans Light"/>
              </a:rPr>
              <a:t>A</a:t>
            </a:r>
            <a:endParaRPr kumimoji="0" lang="en-US" sz="2000" b="1" i="0" u="none" strike="noStrike" kern="1200" cap="none" spc="0" normalizeH="0" baseline="0" noProof="0">
              <a:ln>
                <a:noFill/>
              </a:ln>
              <a:solidFill>
                <a:srgbClr val="FFFFFF"/>
              </a:solidFill>
              <a:effectLst/>
              <a:uLnTx/>
              <a:uFillTx/>
              <a:latin typeface="IBM Plex Sans Light"/>
            </a:endParaRPr>
          </a:p>
        </p:txBody>
      </p:sp>
      <p:sp>
        <p:nvSpPr>
          <p:cNvPr id="15" name="Freeform 44">
            <a:extLst>
              <a:ext uri="{FF2B5EF4-FFF2-40B4-BE49-F238E27FC236}">
                <a16:creationId xmlns:a16="http://schemas.microsoft.com/office/drawing/2014/main" id="{425E6004-538A-71F5-9649-E94C45408E15}"/>
              </a:ext>
            </a:extLst>
          </p:cNvPr>
          <p:cNvSpPr>
            <a:spLocks/>
          </p:cNvSpPr>
          <p:nvPr/>
        </p:nvSpPr>
        <p:spPr bwMode="auto">
          <a:xfrm>
            <a:off x="17434518" y="3222619"/>
            <a:ext cx="548400"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lumMod val="40000"/>
              <a:lumOff val="60000"/>
            </a:schemeClr>
          </a:solidFill>
          <a:ln w="12700" cap="flat" cmpd="sng">
            <a:solidFill>
              <a:schemeClr val="accent1">
                <a:lumMod val="60000"/>
                <a:lumOff val="40000"/>
              </a:schemeClr>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a:solidFill>
                  <a:srgbClr val="FFFFFF"/>
                </a:solidFill>
                <a:latin typeface="IBM Plex Sans Light"/>
              </a:rPr>
              <a:t>B</a:t>
            </a:r>
            <a:endParaRPr kumimoji="0" lang="en-US" sz="2000" b="1" i="0" u="none" strike="noStrike" kern="1200" cap="none" spc="0" normalizeH="0" baseline="0" noProof="0">
              <a:ln>
                <a:noFill/>
              </a:ln>
              <a:solidFill>
                <a:srgbClr val="FFFFFF"/>
              </a:solidFill>
              <a:effectLst/>
              <a:uLnTx/>
              <a:uFillTx/>
              <a:latin typeface="IBM Plex Sans Light"/>
            </a:endParaRPr>
          </a:p>
        </p:txBody>
      </p:sp>
      <p:cxnSp>
        <p:nvCxnSpPr>
          <p:cNvPr id="20" name="Connector: Curved 19">
            <a:extLst>
              <a:ext uri="{FF2B5EF4-FFF2-40B4-BE49-F238E27FC236}">
                <a16:creationId xmlns:a16="http://schemas.microsoft.com/office/drawing/2014/main" id="{B12E54B0-8775-F889-A3CF-CD8591C66677}"/>
              </a:ext>
            </a:extLst>
          </p:cNvPr>
          <p:cNvCxnSpPr/>
          <p:nvPr/>
        </p:nvCxnSpPr>
        <p:spPr bwMode="auto">
          <a:xfrm>
            <a:off x="16006801" y="6096450"/>
            <a:ext cx="1431440" cy="4843102"/>
          </a:xfrm>
          <a:prstGeom prst="curvedConnector3">
            <a:avLst/>
          </a:prstGeom>
          <a:ln w="28575">
            <a:solidFill>
              <a:schemeClr val="accent1"/>
            </a:solidFill>
            <a:prstDash val="dash"/>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22" name="Connector: Curved 21">
            <a:extLst>
              <a:ext uri="{FF2B5EF4-FFF2-40B4-BE49-F238E27FC236}">
                <a16:creationId xmlns:a16="http://schemas.microsoft.com/office/drawing/2014/main" id="{BAF11FF0-6B34-5CA1-76A3-CAA3CFE9A06E}"/>
              </a:ext>
            </a:extLst>
          </p:cNvPr>
          <p:cNvCxnSpPr>
            <a:cxnSpLocks/>
          </p:cNvCxnSpPr>
          <p:nvPr/>
        </p:nvCxnSpPr>
        <p:spPr bwMode="auto">
          <a:xfrm flipH="1">
            <a:off x="21213819" y="6096063"/>
            <a:ext cx="1601873" cy="4843102"/>
          </a:xfrm>
          <a:prstGeom prst="curvedConnector3">
            <a:avLst/>
          </a:prstGeom>
          <a:ln w="28575">
            <a:solidFill>
              <a:schemeClr val="accent1"/>
            </a:solidFill>
            <a:prstDash val="dash"/>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30" name="Freeform 44">
            <a:extLst>
              <a:ext uri="{FF2B5EF4-FFF2-40B4-BE49-F238E27FC236}">
                <a16:creationId xmlns:a16="http://schemas.microsoft.com/office/drawing/2014/main" id="{472F09FE-75A8-B63A-33B6-A7D1E3CB87FA}"/>
              </a:ext>
            </a:extLst>
          </p:cNvPr>
          <p:cNvSpPr>
            <a:spLocks/>
          </p:cNvSpPr>
          <p:nvPr/>
        </p:nvSpPr>
        <p:spPr bwMode="auto">
          <a:xfrm>
            <a:off x="20802331" y="3138956"/>
            <a:ext cx="571494"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solidFill>
          <a:ln w="12700" cap="flat"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A</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32" name="Freeform 44">
            <a:extLst>
              <a:ext uri="{FF2B5EF4-FFF2-40B4-BE49-F238E27FC236}">
                <a16:creationId xmlns:a16="http://schemas.microsoft.com/office/drawing/2014/main" id="{D7D444D6-61AD-84DB-5296-A8588D3A1E45}"/>
              </a:ext>
            </a:extLst>
          </p:cNvPr>
          <p:cNvSpPr>
            <a:spLocks/>
          </p:cNvSpPr>
          <p:nvPr/>
        </p:nvSpPr>
        <p:spPr bwMode="auto">
          <a:xfrm>
            <a:off x="21516226" y="3151423"/>
            <a:ext cx="548400"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lumMod val="40000"/>
              <a:lumOff val="60000"/>
            </a:schemeClr>
          </a:solidFill>
          <a:ln w="12700" cap="flat" cmpd="sng">
            <a:solidFill>
              <a:schemeClr val="accent1">
                <a:lumMod val="60000"/>
                <a:lumOff val="40000"/>
              </a:schemeClr>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a:solidFill>
                  <a:srgbClr val="FFFFFF"/>
                </a:solidFill>
                <a:latin typeface="IBM Plex Sans Light"/>
              </a:rPr>
              <a:t>B</a:t>
            </a:r>
            <a:endParaRPr kumimoji="0" lang="en-US" sz="2000" b="1" i="0" u="none" strike="noStrike" kern="1200" cap="none" spc="0" normalizeH="0" baseline="0" noProof="0">
              <a:ln>
                <a:noFill/>
              </a:ln>
              <a:solidFill>
                <a:srgbClr val="FFFFFF"/>
              </a:solidFill>
              <a:effectLst/>
              <a:uLnTx/>
              <a:uFillTx/>
              <a:latin typeface="IBM Plex Sans Light"/>
            </a:endParaRPr>
          </a:p>
        </p:txBody>
      </p:sp>
      <p:sp>
        <p:nvSpPr>
          <p:cNvPr id="37" name="Freeform 44">
            <a:extLst>
              <a:ext uri="{FF2B5EF4-FFF2-40B4-BE49-F238E27FC236}">
                <a16:creationId xmlns:a16="http://schemas.microsoft.com/office/drawing/2014/main" id="{F0649D41-6445-DEFF-CA30-295F9FF5715F}"/>
              </a:ext>
            </a:extLst>
          </p:cNvPr>
          <p:cNvSpPr>
            <a:spLocks/>
          </p:cNvSpPr>
          <p:nvPr/>
        </p:nvSpPr>
        <p:spPr bwMode="auto">
          <a:xfrm>
            <a:off x="16987892" y="11474353"/>
            <a:ext cx="571494"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solidFill>
          <a:ln w="12700" cap="flat"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a:solidFill>
                  <a:srgbClr val="FFFFFF"/>
                </a:solidFill>
                <a:latin typeface="IBM Plex Sans Light"/>
              </a:rPr>
              <a:t>A</a:t>
            </a:r>
            <a:endParaRPr kumimoji="0" lang="en-US" sz="2000" b="1" i="0" u="none" strike="noStrike" kern="1200" cap="none" spc="0" normalizeH="0" baseline="0" noProof="0">
              <a:ln>
                <a:noFill/>
              </a:ln>
              <a:solidFill>
                <a:srgbClr val="FFFFFF"/>
              </a:solidFill>
              <a:effectLst/>
              <a:uLnTx/>
              <a:uFillTx/>
              <a:latin typeface="IBM Plex Sans Light"/>
            </a:endParaRPr>
          </a:p>
        </p:txBody>
      </p:sp>
      <p:sp>
        <p:nvSpPr>
          <p:cNvPr id="38" name="Freeform 44">
            <a:extLst>
              <a:ext uri="{FF2B5EF4-FFF2-40B4-BE49-F238E27FC236}">
                <a16:creationId xmlns:a16="http://schemas.microsoft.com/office/drawing/2014/main" id="{073AD6F7-0D37-683E-B8F2-8323645D7D1A}"/>
              </a:ext>
            </a:extLst>
          </p:cNvPr>
          <p:cNvSpPr>
            <a:spLocks/>
          </p:cNvSpPr>
          <p:nvPr/>
        </p:nvSpPr>
        <p:spPr bwMode="auto">
          <a:xfrm>
            <a:off x="17707511" y="11478283"/>
            <a:ext cx="548400"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lumMod val="40000"/>
              <a:lumOff val="60000"/>
            </a:schemeClr>
          </a:solidFill>
          <a:ln w="12700" cap="flat" cmpd="sng">
            <a:solidFill>
              <a:schemeClr val="accent1">
                <a:lumMod val="60000"/>
                <a:lumOff val="40000"/>
              </a:schemeClr>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a:solidFill>
                  <a:srgbClr val="FFFFFF"/>
                </a:solidFill>
                <a:latin typeface="IBM Plex Sans Light"/>
              </a:rPr>
              <a:t>B</a:t>
            </a:r>
            <a:endParaRPr kumimoji="0" lang="en-US" sz="2000" b="1" i="0" u="none" strike="noStrike" kern="1200" cap="none" spc="0" normalizeH="0" baseline="0" noProof="0">
              <a:ln>
                <a:noFill/>
              </a:ln>
              <a:solidFill>
                <a:srgbClr val="FFFFFF"/>
              </a:solidFill>
              <a:effectLst/>
              <a:uLnTx/>
              <a:uFillTx/>
              <a:latin typeface="IBM Plex Sans Light"/>
            </a:endParaRPr>
          </a:p>
        </p:txBody>
      </p:sp>
      <p:sp>
        <p:nvSpPr>
          <p:cNvPr id="40" name="Text Box 11">
            <a:extLst>
              <a:ext uri="{FF2B5EF4-FFF2-40B4-BE49-F238E27FC236}">
                <a16:creationId xmlns:a16="http://schemas.microsoft.com/office/drawing/2014/main" id="{B46BB5CB-7F03-DAD1-C707-7FFE32B1CB77}"/>
              </a:ext>
            </a:extLst>
          </p:cNvPr>
          <p:cNvSpPr txBox="1">
            <a:spLocks noChangeArrowheads="1"/>
          </p:cNvSpPr>
          <p:nvPr/>
        </p:nvSpPr>
        <p:spPr bwMode="auto">
          <a:xfrm>
            <a:off x="18002915" y="11359993"/>
            <a:ext cx="3464353" cy="6482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45720" rIns="182880" bIns="45720" anchor="t">
            <a:noAutofit/>
          </a:bodyPr>
          <a:lstStyle>
            <a:defPPr>
              <a:defRPr lang="en-US"/>
            </a:defPPr>
            <a:lvl1pPr marL="176213" indent="-176213" algn="l"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5pPr>
            <a:lvl6pPr marL="2286248" algn="l" defTabSz="91449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6pPr>
            <a:lvl7pPr marL="2743497" algn="l" defTabSz="91449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7pPr>
            <a:lvl8pPr marL="3200747" algn="l" defTabSz="91449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8pPr>
            <a:lvl9pPr marL="3657997" algn="l" defTabSz="91449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9pPr>
          </a:lstStyle>
          <a:p>
            <a:pPr marL="175895" indent="-175895" algn="ctr" defTabSz="914400">
              <a:buClr>
                <a:srgbClr val="AEAEAE"/>
              </a:buClr>
              <a:buNone/>
              <a:defRPr/>
            </a:pPr>
            <a:r>
              <a:rPr kumimoji="0" lang="en-US" sz="3200" i="0" u="none" strike="noStrike" kern="1200" cap="none" spc="0" normalizeH="0" baseline="0" noProof="0" dirty="0">
                <a:ln>
                  <a:noFill/>
                </a:ln>
                <a:solidFill>
                  <a:srgbClr val="0F62FE"/>
                </a:solidFill>
                <a:effectLst/>
                <a:uLnTx/>
                <a:uFillTx/>
                <a:latin typeface="IBM Plex Sans Light" panose="020B0403050203000203" pitchFamily="34" charset="0"/>
                <a:ea typeface="MS PGothic"/>
              </a:rPr>
              <a:t> </a:t>
            </a:r>
            <a:r>
              <a:rPr lang="en-US" sz="3200" dirty="0">
                <a:solidFill>
                  <a:srgbClr val="0F62FE"/>
                </a:solidFill>
                <a:latin typeface="IBM Plex Sans Light" panose="020B0403050203000203" pitchFamily="34" charset="0"/>
                <a:ea typeface="MS PGothic"/>
              </a:rPr>
              <a:t>Object Store</a:t>
            </a:r>
            <a:endParaRPr lang="en-US" sz="2800" dirty="0">
              <a:solidFill>
                <a:srgbClr val="0F62FE"/>
              </a:solidFill>
              <a:latin typeface="IBM Plex Sans Light" panose="020B0403050203000203" pitchFamily="34" charset="0"/>
              <a:ea typeface="MS PGothic"/>
            </a:endParaRPr>
          </a:p>
        </p:txBody>
      </p:sp>
      <p:sp>
        <p:nvSpPr>
          <p:cNvPr id="45" name="Text Box 14">
            <a:extLst>
              <a:ext uri="{FF2B5EF4-FFF2-40B4-BE49-F238E27FC236}">
                <a16:creationId xmlns:a16="http://schemas.microsoft.com/office/drawing/2014/main" id="{B0486A6D-7B6B-693F-CC18-DAB45661EA37}"/>
              </a:ext>
            </a:extLst>
          </p:cNvPr>
          <p:cNvSpPr txBox="1">
            <a:spLocks noChangeArrowheads="1"/>
          </p:cNvSpPr>
          <p:nvPr/>
        </p:nvSpPr>
        <p:spPr bwMode="auto">
          <a:xfrm>
            <a:off x="17661868" y="7100567"/>
            <a:ext cx="3140463" cy="449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787" tIns="43394" rIns="86787" bIns="43394" anchor="t">
            <a:noAutofit/>
          </a:bodyPr>
          <a:lstStyle>
            <a:defPPr>
              <a:defRPr lang="en-US"/>
            </a:defPPr>
            <a:lvl1pPr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1pPr>
            <a:lvl2pPr marL="411163"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2pPr>
            <a:lvl3pPr marL="820738"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3pPr>
            <a:lvl4pPr marL="1231900"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4pPr>
            <a:lvl5pPr marL="1641475" algn="l" defTabSz="820738" rtl="0" eaLnBrk="0" fontAlgn="base" hangingPunct="0">
              <a:spcBef>
                <a:spcPct val="50000"/>
              </a:spcBef>
              <a:spcAft>
                <a:spcPct val="0"/>
              </a:spcAft>
              <a:buClr>
                <a:schemeClr val="tx1"/>
              </a:buClr>
              <a:buFont typeface="Wingdings" pitchFamily="2" charset="2"/>
              <a:buChar char="§"/>
              <a:defRPr sz="2400" kern="1200">
                <a:solidFill>
                  <a:schemeClr val="tx1"/>
                </a:solidFill>
                <a:latin typeface="Times New Roman" panose="02020603050405020304" pitchFamily="18" charset="0"/>
                <a:ea typeface="MS PGothic" pitchFamily="34" charset="-128"/>
                <a:cs typeface="+mn-cs"/>
              </a:defRPr>
            </a:lvl5pPr>
            <a:lvl6pPr marL="20986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6pPr>
            <a:lvl7pPr marL="25558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7pPr>
            <a:lvl8pPr marL="30130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8pPr>
            <a:lvl9pPr marL="3470275" algn="l" defTabSz="820738" rtl="0" eaLnBrk="0" fontAlgn="base" latinLnBrk="0" hangingPunct="0">
              <a:spcBef>
                <a:spcPct val="0"/>
              </a:spcBef>
              <a:spcAft>
                <a:spcPct val="0"/>
              </a:spcAft>
              <a:defRPr sz="2400" kern="1200">
                <a:solidFill>
                  <a:schemeClr val="tx1"/>
                </a:solidFill>
                <a:latin typeface="Times New Roman" panose="02020603050405020304" pitchFamily="18" charset="0"/>
                <a:ea typeface="MS PGothic" pitchFamily="34" charset="-128"/>
                <a:cs typeface="+mn-cs"/>
              </a:defRPr>
            </a:lvl9pPr>
          </a:lstStyle>
          <a:p>
            <a:pPr algn="ctr">
              <a:spcBef>
                <a:spcPct val="0"/>
              </a:spcBef>
              <a:spcAft>
                <a:spcPct val="15000"/>
              </a:spcAft>
              <a:buClrTx/>
              <a:buNone/>
              <a:defRPr/>
            </a:pPr>
            <a:r>
              <a:rPr lang="en-US" sz="2800" b="1" dirty="0">
                <a:solidFill>
                  <a:srgbClr val="595959"/>
                </a:solidFill>
                <a:latin typeface="IBM Plex Sans Light" panose="020B0403050203000203" pitchFamily="34" charset="0"/>
                <a:ea typeface="MS PGothic"/>
              </a:rPr>
              <a:t>Grid Network</a:t>
            </a:r>
            <a:endParaRPr kumimoji="0" lang="en-US" sz="2800" b="1" i="0" u="none" strike="noStrike" kern="1200" cap="none" spc="0" normalizeH="0" baseline="0" noProof="0" dirty="0">
              <a:ln>
                <a:noFill/>
              </a:ln>
              <a:solidFill>
                <a:srgbClr val="595959"/>
              </a:solidFill>
              <a:effectLst/>
              <a:uLnTx/>
              <a:uFillTx/>
              <a:latin typeface="IBM Plex Sans Light" panose="020B0403050203000203" pitchFamily="34" charset="0"/>
              <a:ea typeface="MS PGothic"/>
            </a:endParaRPr>
          </a:p>
        </p:txBody>
      </p:sp>
      <p:pic>
        <p:nvPicPr>
          <p:cNvPr id="3" name="Picture 2">
            <a:extLst>
              <a:ext uri="{FF2B5EF4-FFF2-40B4-BE49-F238E27FC236}">
                <a16:creationId xmlns:a16="http://schemas.microsoft.com/office/drawing/2014/main" id="{C76D8FA0-68BB-E07C-C612-497AC95B4343}"/>
              </a:ext>
            </a:extLst>
          </p:cNvPr>
          <p:cNvPicPr>
            <a:picLocks noChangeAspect="1"/>
          </p:cNvPicPr>
          <p:nvPr/>
        </p:nvPicPr>
        <p:blipFill>
          <a:blip r:embed="rId3"/>
          <a:stretch>
            <a:fillRect/>
          </a:stretch>
        </p:blipFill>
        <p:spPr>
          <a:xfrm>
            <a:off x="15291081" y="1964495"/>
            <a:ext cx="1431440" cy="3976223"/>
          </a:xfrm>
          <a:prstGeom prst="rect">
            <a:avLst/>
          </a:prstGeom>
        </p:spPr>
      </p:pic>
      <p:pic>
        <p:nvPicPr>
          <p:cNvPr id="5" name="Picture 4">
            <a:extLst>
              <a:ext uri="{FF2B5EF4-FFF2-40B4-BE49-F238E27FC236}">
                <a16:creationId xmlns:a16="http://schemas.microsoft.com/office/drawing/2014/main" id="{AF01DC9B-8CC1-5EAE-E9B9-099AA6C50BF6}"/>
              </a:ext>
            </a:extLst>
          </p:cNvPr>
          <p:cNvPicPr>
            <a:picLocks noChangeAspect="1"/>
          </p:cNvPicPr>
          <p:nvPr/>
        </p:nvPicPr>
        <p:blipFill>
          <a:blip r:embed="rId3"/>
          <a:stretch>
            <a:fillRect/>
          </a:stretch>
        </p:blipFill>
        <p:spPr>
          <a:xfrm>
            <a:off x="22014755" y="1964495"/>
            <a:ext cx="1431440" cy="3976223"/>
          </a:xfrm>
          <a:prstGeom prst="rect">
            <a:avLst/>
          </a:prstGeom>
        </p:spPr>
      </p:pic>
    </p:spTree>
    <p:extLst>
      <p:ext uri="{BB962C8B-B14F-4D97-AF65-F5344CB8AC3E}">
        <p14:creationId xmlns:p14="http://schemas.microsoft.com/office/powerpoint/2010/main" val="185627249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DCAD-D91A-B70B-4922-2FED490153C5}"/>
              </a:ext>
            </a:extLst>
          </p:cNvPr>
          <p:cNvSpPr>
            <a:spLocks noGrp="1"/>
          </p:cNvSpPr>
          <p:nvPr>
            <p:ph type="title"/>
          </p:nvPr>
        </p:nvSpPr>
        <p:spPr>
          <a:xfrm>
            <a:off x="576071" y="667078"/>
            <a:ext cx="21918169" cy="1195370"/>
          </a:xfrm>
        </p:spPr>
        <p:txBody>
          <a:bodyPr lIns="0" tIns="0" rIns="457200" bIns="0" anchor="t"/>
          <a:lstStyle/>
          <a:p>
            <a:r>
              <a:rPr lang="en-US"/>
              <a:t>On-premise Cloud: </a:t>
            </a:r>
            <a:r>
              <a:rPr lang="en-US" b="1" dirty="0">
                <a:solidFill>
                  <a:schemeClr val="accent1"/>
                </a:solidFill>
              </a:rPr>
              <a:t> IBM Deep Archive on Diamondback</a:t>
            </a:r>
          </a:p>
        </p:txBody>
      </p:sp>
      <p:sp>
        <p:nvSpPr>
          <p:cNvPr id="13" name="TextBox 12">
            <a:extLst>
              <a:ext uri="{FF2B5EF4-FFF2-40B4-BE49-F238E27FC236}">
                <a16:creationId xmlns:a16="http://schemas.microsoft.com/office/drawing/2014/main" id="{970BCF7A-FB30-2894-C4ED-6EF396A1DC75}"/>
              </a:ext>
            </a:extLst>
          </p:cNvPr>
          <p:cNvSpPr txBox="1"/>
          <p:nvPr/>
        </p:nvSpPr>
        <p:spPr>
          <a:xfrm>
            <a:off x="1009183" y="3138054"/>
            <a:ext cx="4956153" cy="810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marL="444465" indent="-446749" algn="l" defTabSz="2438400">
              <a:spcBef>
                <a:spcPts val="2900"/>
              </a:spcBef>
              <a:buSzPct val="100000"/>
              <a:buFontTx/>
              <a:buChar char="–"/>
            </a:pPr>
            <a:endParaRPr lang="en-US" kern="0" dirty="0">
              <a:solidFill>
                <a:srgbClr val="000000"/>
              </a:solidFill>
              <a:ea typeface="+mj-ea"/>
              <a:cs typeface="+mj-cs"/>
              <a:sym typeface="IBM Plex Sans Light"/>
            </a:endParaRPr>
          </a:p>
        </p:txBody>
      </p:sp>
      <p:sp>
        <p:nvSpPr>
          <p:cNvPr id="9" name="TextBox 8">
            <a:extLst>
              <a:ext uri="{FF2B5EF4-FFF2-40B4-BE49-F238E27FC236}">
                <a16:creationId xmlns:a16="http://schemas.microsoft.com/office/drawing/2014/main" id="{F783FF5C-0FAE-2B7C-9814-3312EF72FDD8}"/>
              </a:ext>
            </a:extLst>
          </p:cNvPr>
          <p:cNvSpPr txBox="1"/>
          <p:nvPr/>
        </p:nvSpPr>
        <p:spPr>
          <a:xfrm>
            <a:off x="5965336" y="3016741"/>
            <a:ext cx="9962083" cy="71905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marL="571500" indent="-571500" algn="l" defTabSz="2438400">
              <a:spcBef>
                <a:spcPts val="2900"/>
              </a:spcBef>
              <a:buSzPct val="100000"/>
              <a:buFont typeface="Arial" panose="020B0604020202020204" pitchFamily="34" charset="0"/>
              <a:buChar char="•"/>
            </a:pPr>
            <a:r>
              <a:rPr lang="en-US" kern="0" dirty="0">
                <a:solidFill>
                  <a:srgbClr val="000000"/>
                </a:solidFill>
                <a:ea typeface="+mj-ea"/>
                <a:cs typeface="+mj-cs"/>
                <a:sym typeface="IBM Plex Sans Light"/>
              </a:rPr>
              <a:t>Up to 13.2 TB/hour</a:t>
            </a:r>
          </a:p>
          <a:p>
            <a:pPr marL="571500" indent="-571500" algn="l" defTabSz="2438400">
              <a:spcBef>
                <a:spcPts val="2900"/>
              </a:spcBef>
              <a:buSzPct val="100000"/>
              <a:buFont typeface="Arial" panose="020B0604020202020204" pitchFamily="34" charset="0"/>
              <a:buChar char="•"/>
            </a:pPr>
            <a:r>
              <a:rPr lang="en-US" kern="0" dirty="0">
                <a:solidFill>
                  <a:srgbClr val="000000"/>
                </a:solidFill>
                <a:ea typeface="+mj-ea"/>
                <a:cs typeface="+mj-cs"/>
                <a:sym typeface="IBM Plex Sans Light"/>
              </a:rPr>
              <a:t>Up to 61* PiB native capacity</a:t>
            </a:r>
          </a:p>
          <a:p>
            <a:pPr marL="571500" indent="-571500" algn="l" defTabSz="2438400">
              <a:spcBef>
                <a:spcPts val="2900"/>
              </a:spcBef>
              <a:buSzPct val="100000"/>
              <a:buFont typeface="Arial" panose="020B0604020202020204" pitchFamily="34" charset="0"/>
              <a:buChar char="•"/>
            </a:pPr>
            <a:r>
              <a:rPr lang="en-US" kern="0" dirty="0">
                <a:solidFill>
                  <a:srgbClr val="000000"/>
                </a:solidFill>
                <a:ea typeface="+mj-ea"/>
                <a:cs typeface="+mj-cs"/>
                <a:sym typeface="IBM Plex Sans Light"/>
              </a:rPr>
              <a:t>Billions of objects</a:t>
            </a:r>
          </a:p>
          <a:p>
            <a:pPr marL="571500" indent="-571500" algn="l" defTabSz="2438400">
              <a:spcBef>
                <a:spcPts val="2900"/>
              </a:spcBef>
              <a:buSzPct val="100000"/>
              <a:buFont typeface="Arial" panose="020B0604020202020204" pitchFamily="34" charset="0"/>
              <a:buChar char="•"/>
            </a:pPr>
            <a:r>
              <a:rPr lang="en-US" kern="0" dirty="0">
                <a:solidFill>
                  <a:srgbClr val="000000"/>
                </a:solidFill>
                <a:ea typeface="+mj-ea"/>
                <a:cs typeface="+mj-cs"/>
                <a:sym typeface="IBM Plex Sans Light"/>
              </a:rPr>
              <a:t>&lt;20 watts/PB</a:t>
            </a:r>
          </a:p>
          <a:p>
            <a:pPr marL="571500" indent="-571500" algn="l" defTabSz="2438400">
              <a:spcBef>
                <a:spcPts val="2900"/>
              </a:spcBef>
              <a:buSzPct val="100000"/>
              <a:buFont typeface="Arial" panose="020B0604020202020204" pitchFamily="34" charset="0"/>
              <a:buChar char="•"/>
            </a:pPr>
            <a:r>
              <a:rPr lang="en-US" kern="0" dirty="0">
                <a:solidFill>
                  <a:srgbClr val="000000"/>
                </a:solidFill>
                <a:ea typeface="+mj-ea"/>
                <a:cs typeface="+mj-cs"/>
                <a:sym typeface="IBM Plex Sans Light"/>
              </a:rPr>
              <a:t>High Availability</a:t>
            </a:r>
          </a:p>
          <a:p>
            <a:pPr marL="571500" indent="-571500" algn="l" defTabSz="2438400">
              <a:spcBef>
                <a:spcPts val="2900"/>
              </a:spcBef>
              <a:buSzPct val="100000"/>
              <a:buFont typeface="Arial" panose="020B0604020202020204" pitchFamily="34" charset="0"/>
              <a:buChar char="•"/>
            </a:pPr>
            <a:r>
              <a:rPr lang="en-US" kern="0" dirty="0">
                <a:solidFill>
                  <a:srgbClr val="000000"/>
                </a:solidFill>
                <a:ea typeface="+mj-ea"/>
                <a:cs typeface="+mj-cs"/>
                <a:sym typeface="IBM Plex Sans Light"/>
              </a:rPr>
              <a:t>Feature Availability</a:t>
            </a:r>
          </a:p>
          <a:p>
            <a:pPr marL="1486188" lvl="1" indent="-571500" defTabSz="2438400">
              <a:buSzPct val="100000"/>
              <a:buFont typeface="Arial" panose="020B0604020202020204" pitchFamily="34" charset="0"/>
              <a:buChar char="•"/>
            </a:pPr>
            <a:r>
              <a:rPr lang="en-US" sz="2800" kern="0" dirty="0">
                <a:solidFill>
                  <a:srgbClr val="000000"/>
                </a:solidFill>
                <a:ea typeface="+mj-ea"/>
                <a:cs typeface="+mj-cs"/>
                <a:sym typeface="IBM Plex Sans Light"/>
              </a:rPr>
              <a:t>Automated Multi-copy</a:t>
            </a:r>
          </a:p>
          <a:p>
            <a:pPr marL="1486188" lvl="1" indent="-571500" defTabSz="2438400">
              <a:buSzPct val="100000"/>
              <a:buFont typeface="Arial" panose="020B0604020202020204" pitchFamily="34" charset="0"/>
              <a:buChar char="•"/>
            </a:pPr>
            <a:r>
              <a:rPr lang="en-US" sz="2800" kern="0" dirty="0">
                <a:solidFill>
                  <a:srgbClr val="000000"/>
                </a:solidFill>
                <a:ea typeface="+mj-ea"/>
                <a:cs typeface="+mj-cs"/>
                <a:sym typeface="IBM Plex Sans Light"/>
              </a:rPr>
              <a:t>Multi-pod Replication</a:t>
            </a:r>
          </a:p>
          <a:p>
            <a:pPr marL="1486188" lvl="1" indent="-571500" defTabSz="2438400">
              <a:buSzPct val="100000"/>
              <a:buFont typeface="Arial" panose="020B0604020202020204" pitchFamily="34" charset="0"/>
              <a:buChar char="•"/>
            </a:pPr>
            <a:r>
              <a:rPr lang="en-US" sz="2800" kern="0" dirty="0">
                <a:solidFill>
                  <a:srgbClr val="000000"/>
                </a:solidFill>
                <a:ea typeface="+mj-ea"/>
                <a:cs typeface="+mj-cs"/>
                <a:sym typeface="IBM Plex Sans Light"/>
              </a:rPr>
              <a:t>Multi-pod capacity expansion</a:t>
            </a:r>
            <a:endParaRPr lang="en-US" kern="0" dirty="0">
              <a:solidFill>
                <a:srgbClr val="000000"/>
              </a:solidFill>
              <a:ea typeface="+mj-ea"/>
              <a:cs typeface="+mj-cs"/>
              <a:sym typeface="IBM Plex Sans Light"/>
            </a:endParaRPr>
          </a:p>
          <a:p>
            <a:pPr marL="571500" indent="-571500" algn="l" defTabSz="2438400">
              <a:spcBef>
                <a:spcPts val="2900"/>
              </a:spcBef>
              <a:buSzPct val="100000"/>
              <a:buFont typeface="Arial" panose="020B0604020202020204" pitchFamily="34" charset="0"/>
              <a:buChar char="•"/>
            </a:pPr>
            <a:r>
              <a:rPr lang="en-US" kern="0" dirty="0">
                <a:solidFill>
                  <a:srgbClr val="000000"/>
                </a:solidFill>
                <a:ea typeface="+mj-ea"/>
                <a:cs typeface="+mj-cs"/>
                <a:sym typeface="IBM Plex Sans Light"/>
              </a:rPr>
              <a:t>Use cases</a:t>
            </a:r>
          </a:p>
          <a:p>
            <a:pPr marL="1483904" lvl="1" indent="-571500" defTabSz="2438400">
              <a:spcBef>
                <a:spcPts val="500"/>
              </a:spcBef>
              <a:buSzPct val="100000"/>
              <a:buFont typeface="Arial" panose="020B0604020202020204" pitchFamily="34" charset="0"/>
              <a:buChar char="•"/>
            </a:pPr>
            <a:r>
              <a:rPr lang="en-US" sz="3200" kern="0" dirty="0">
                <a:solidFill>
                  <a:srgbClr val="000000"/>
                </a:solidFill>
                <a:ea typeface="+mj-ea"/>
                <a:cs typeface="+mj-cs"/>
                <a:sym typeface="IBM Plex Sans Light"/>
              </a:rPr>
              <a:t>Primary copy archive</a:t>
            </a:r>
          </a:p>
          <a:p>
            <a:pPr marL="1483904" lvl="1" indent="-571500" defTabSz="2438400">
              <a:spcBef>
                <a:spcPts val="500"/>
              </a:spcBef>
              <a:buSzPct val="100000"/>
              <a:buFont typeface="Arial" panose="020B0604020202020204" pitchFamily="34" charset="0"/>
              <a:buChar char="•"/>
            </a:pPr>
            <a:r>
              <a:rPr lang="en-US" sz="3200" kern="0" dirty="0">
                <a:solidFill>
                  <a:srgbClr val="000000"/>
                </a:solidFill>
                <a:ea typeface="+mj-ea"/>
                <a:cs typeface="+mj-cs"/>
                <a:sym typeface="IBM Plex Sans Light"/>
              </a:rPr>
              <a:t>Air gap</a:t>
            </a:r>
          </a:p>
          <a:p>
            <a:pPr marL="1483904" lvl="1" indent="-571500" defTabSz="2438400">
              <a:spcBef>
                <a:spcPts val="500"/>
              </a:spcBef>
              <a:buSzPct val="100000"/>
              <a:buFont typeface="Arial" panose="020B0604020202020204" pitchFamily="34" charset="0"/>
              <a:buChar char="•"/>
            </a:pPr>
            <a:r>
              <a:rPr lang="en-US" sz="3200" kern="0" dirty="0">
                <a:solidFill>
                  <a:srgbClr val="000000"/>
                </a:solidFill>
                <a:ea typeface="+mj-ea"/>
                <a:cs typeface="+mj-cs"/>
                <a:sym typeface="IBM Plex Sans Light"/>
              </a:rPr>
              <a:t>Second/Third  copy</a:t>
            </a:r>
          </a:p>
          <a:p>
            <a:pPr marL="1483904" lvl="1" indent="-571500" defTabSz="2438400">
              <a:spcBef>
                <a:spcPts val="500"/>
              </a:spcBef>
              <a:buSzPct val="100000"/>
              <a:buFont typeface="Arial" panose="020B0604020202020204" pitchFamily="34" charset="0"/>
              <a:buChar char="•"/>
            </a:pPr>
            <a:r>
              <a:rPr lang="en-US" sz="3200" kern="0" dirty="0">
                <a:solidFill>
                  <a:srgbClr val="000000"/>
                </a:solidFill>
                <a:ea typeface="+mj-ea"/>
                <a:cs typeface="+mj-cs"/>
                <a:sym typeface="IBM Plex Sans Light"/>
              </a:rPr>
              <a:t>Regulatory compliance</a:t>
            </a:r>
          </a:p>
          <a:p>
            <a:pPr marL="1483904" lvl="1" indent="-571500" defTabSz="2438400">
              <a:spcBef>
                <a:spcPts val="2300"/>
              </a:spcBef>
              <a:buSzPct val="100000"/>
              <a:buFont typeface="Arial" panose="020B0604020202020204" pitchFamily="34" charset="0"/>
              <a:buChar char="•"/>
            </a:pPr>
            <a:endParaRPr lang="en-US" sz="3200" kern="0" dirty="0">
              <a:solidFill>
                <a:srgbClr val="000000"/>
              </a:solidFill>
              <a:ea typeface="+mj-ea"/>
              <a:cs typeface="+mj-cs"/>
              <a:sym typeface="IBM Plex Sans Light"/>
            </a:endParaRPr>
          </a:p>
        </p:txBody>
      </p:sp>
      <p:graphicFrame>
        <p:nvGraphicFramePr>
          <p:cNvPr id="3" name="Table 2">
            <a:extLst>
              <a:ext uri="{FF2B5EF4-FFF2-40B4-BE49-F238E27FC236}">
                <a16:creationId xmlns:a16="http://schemas.microsoft.com/office/drawing/2014/main" id="{DD4AB2D7-1552-5248-A42E-5B49BEF4C55D}"/>
              </a:ext>
            </a:extLst>
          </p:cNvPr>
          <p:cNvGraphicFramePr>
            <a:graphicFrameLocks noGrp="1"/>
          </p:cNvGraphicFramePr>
          <p:nvPr/>
        </p:nvGraphicFramePr>
        <p:xfrm>
          <a:off x="13714965" y="3948545"/>
          <a:ext cx="9962082" cy="6258705"/>
        </p:xfrm>
        <a:graphic>
          <a:graphicData uri="http://schemas.openxmlformats.org/drawingml/2006/table">
            <a:tbl>
              <a:tblPr bandRow="1">
                <a:tableStyleId>{073A0DAA-6AF3-43AB-8588-CEC1D06C72B9}</a:tableStyleId>
              </a:tblPr>
              <a:tblGrid>
                <a:gridCol w="6966594">
                  <a:extLst>
                    <a:ext uri="{9D8B030D-6E8A-4147-A177-3AD203B41FA5}">
                      <a16:colId xmlns:a16="http://schemas.microsoft.com/office/drawing/2014/main" val="3051091752"/>
                    </a:ext>
                  </a:extLst>
                </a:gridCol>
                <a:gridCol w="2995488">
                  <a:extLst>
                    <a:ext uri="{9D8B030D-6E8A-4147-A177-3AD203B41FA5}">
                      <a16:colId xmlns:a16="http://schemas.microsoft.com/office/drawing/2014/main" val="2828271335"/>
                    </a:ext>
                  </a:extLst>
                </a:gridCol>
              </a:tblGrid>
              <a:tr h="825021">
                <a:tc>
                  <a:txBody>
                    <a:bodyPr/>
                    <a:lstStyle/>
                    <a:p>
                      <a:pPr algn="l"/>
                      <a:r>
                        <a:rPr lang="en-US" sz="3200" dirty="0">
                          <a:solidFill>
                            <a:schemeClr val="tx1"/>
                          </a:solidFill>
                        </a:rPr>
                        <a:t>Maximum total capacity</a:t>
                      </a:r>
                    </a:p>
                  </a:txBody>
                  <a:tcPr>
                    <a:noFill/>
                  </a:tcPr>
                </a:tc>
                <a:tc>
                  <a:txBody>
                    <a:bodyPr/>
                    <a:lstStyle/>
                    <a:p>
                      <a:pPr lvl="1" algn="l"/>
                      <a:r>
                        <a:rPr lang="en-US" sz="3200" dirty="0">
                          <a:solidFill>
                            <a:schemeClr val="tx1"/>
                          </a:solidFill>
                        </a:rPr>
                        <a:t>61PiB</a:t>
                      </a:r>
                    </a:p>
                  </a:txBody>
                  <a:tcPr>
                    <a:noFill/>
                  </a:tcPr>
                </a:tc>
                <a:extLst>
                  <a:ext uri="{0D108BD9-81ED-4DB2-BD59-A6C34878D82A}">
                    <a16:rowId xmlns:a16="http://schemas.microsoft.com/office/drawing/2014/main" val="4157933392"/>
                  </a:ext>
                </a:extLst>
              </a:tr>
              <a:tr h="825021">
                <a:tc>
                  <a:txBody>
                    <a:bodyPr/>
                    <a:lstStyle/>
                    <a:p>
                      <a:pPr algn="l"/>
                      <a:r>
                        <a:rPr lang="en-US" sz="3200" dirty="0">
                          <a:solidFill>
                            <a:schemeClr val="tx1"/>
                          </a:solidFill>
                        </a:rPr>
                        <a:t>Maximum object Size</a:t>
                      </a:r>
                    </a:p>
                  </a:txBody>
                  <a:tcPr>
                    <a:noFill/>
                  </a:tcPr>
                </a:tc>
                <a:tc>
                  <a:txBody>
                    <a:bodyPr/>
                    <a:lstStyle/>
                    <a:p>
                      <a:pPr lvl="1" algn="l"/>
                      <a:r>
                        <a:rPr lang="en-US" sz="3200" dirty="0">
                          <a:solidFill>
                            <a:schemeClr val="tx1"/>
                          </a:solidFill>
                        </a:rPr>
                        <a:t>5TiB</a:t>
                      </a:r>
                    </a:p>
                  </a:txBody>
                  <a:tcPr>
                    <a:noFill/>
                  </a:tcPr>
                </a:tc>
                <a:extLst>
                  <a:ext uri="{0D108BD9-81ED-4DB2-BD59-A6C34878D82A}">
                    <a16:rowId xmlns:a16="http://schemas.microsoft.com/office/drawing/2014/main" val="909282576"/>
                  </a:ext>
                </a:extLst>
              </a:tr>
              <a:tr h="825021">
                <a:tc>
                  <a:txBody>
                    <a:bodyPr/>
                    <a:lstStyle/>
                    <a:p>
                      <a:pPr algn="l"/>
                      <a:r>
                        <a:rPr lang="en-US" sz="3200" dirty="0">
                          <a:solidFill>
                            <a:schemeClr val="tx1"/>
                          </a:solidFill>
                        </a:rPr>
                        <a:t>Maximum Locally managed S3 accounts</a:t>
                      </a:r>
                    </a:p>
                  </a:txBody>
                  <a:tcPr>
                    <a:noFill/>
                  </a:tcPr>
                </a:tc>
                <a:tc>
                  <a:txBody>
                    <a:bodyPr/>
                    <a:lstStyle/>
                    <a:p>
                      <a:pPr lvl="1" algn="l"/>
                      <a:r>
                        <a:rPr lang="en-US" sz="3200" dirty="0">
                          <a:solidFill>
                            <a:schemeClr val="tx1"/>
                          </a:solidFill>
                        </a:rPr>
                        <a:t>100</a:t>
                      </a:r>
                    </a:p>
                  </a:txBody>
                  <a:tcPr>
                    <a:noFill/>
                  </a:tcPr>
                </a:tc>
                <a:extLst>
                  <a:ext uri="{0D108BD9-81ED-4DB2-BD59-A6C34878D82A}">
                    <a16:rowId xmlns:a16="http://schemas.microsoft.com/office/drawing/2014/main" val="2299736974"/>
                  </a:ext>
                </a:extLst>
              </a:tr>
              <a:tr h="825021">
                <a:tc>
                  <a:txBody>
                    <a:bodyPr/>
                    <a:lstStyle/>
                    <a:p>
                      <a:pPr algn="l"/>
                      <a:r>
                        <a:rPr lang="en-US" sz="3200" dirty="0">
                          <a:solidFill>
                            <a:schemeClr val="tx1"/>
                          </a:solidFill>
                        </a:rPr>
                        <a:t>Maximum S3 buckets</a:t>
                      </a:r>
                    </a:p>
                  </a:txBody>
                  <a:tcPr>
                    <a:noFill/>
                  </a:tcPr>
                </a:tc>
                <a:tc>
                  <a:txBody>
                    <a:bodyPr/>
                    <a:lstStyle/>
                    <a:p>
                      <a:pPr lvl="1" algn="l"/>
                      <a:r>
                        <a:rPr lang="en-US" sz="3200" dirty="0">
                          <a:solidFill>
                            <a:schemeClr val="tx1"/>
                          </a:solidFill>
                        </a:rPr>
                        <a:t>2250</a:t>
                      </a:r>
                    </a:p>
                  </a:txBody>
                  <a:tcPr>
                    <a:noFill/>
                  </a:tcPr>
                </a:tc>
                <a:extLst>
                  <a:ext uri="{0D108BD9-81ED-4DB2-BD59-A6C34878D82A}">
                    <a16:rowId xmlns:a16="http://schemas.microsoft.com/office/drawing/2014/main" val="2877536692"/>
                  </a:ext>
                </a:extLst>
              </a:tr>
              <a:tr h="825021">
                <a:tc>
                  <a:txBody>
                    <a:bodyPr/>
                    <a:lstStyle/>
                    <a:p>
                      <a:pPr algn="l"/>
                      <a:r>
                        <a:rPr lang="en-US" sz="3200" dirty="0">
                          <a:solidFill>
                            <a:schemeClr val="tx1"/>
                          </a:solidFill>
                        </a:rPr>
                        <a:t>Maximum objects per bucket</a:t>
                      </a:r>
                    </a:p>
                  </a:txBody>
                  <a:tcPr>
                    <a:noFill/>
                  </a:tcPr>
                </a:tc>
                <a:tc>
                  <a:txBody>
                    <a:bodyPr/>
                    <a:lstStyle/>
                    <a:p>
                      <a:pPr lvl="1" algn="l"/>
                      <a:r>
                        <a:rPr lang="en-US" sz="3200" dirty="0">
                          <a:solidFill>
                            <a:schemeClr val="tx1"/>
                          </a:solidFill>
                        </a:rPr>
                        <a:t>1,000,000</a:t>
                      </a:r>
                    </a:p>
                  </a:txBody>
                  <a:tcPr>
                    <a:noFill/>
                  </a:tcPr>
                </a:tc>
                <a:extLst>
                  <a:ext uri="{0D108BD9-81ED-4DB2-BD59-A6C34878D82A}">
                    <a16:rowId xmlns:a16="http://schemas.microsoft.com/office/drawing/2014/main" val="676203206"/>
                  </a:ext>
                </a:extLst>
              </a:tr>
              <a:tr h="825021">
                <a:tc>
                  <a:txBody>
                    <a:bodyPr/>
                    <a:lstStyle/>
                    <a:p>
                      <a:pPr algn="l"/>
                      <a:r>
                        <a:rPr lang="en-US" sz="3200" dirty="0">
                          <a:solidFill>
                            <a:schemeClr val="tx1"/>
                          </a:solidFill>
                        </a:rPr>
                        <a:t>Maximum supported objects</a:t>
                      </a:r>
                    </a:p>
                  </a:txBody>
                  <a:tcPr>
                    <a:noFill/>
                  </a:tcPr>
                </a:tc>
                <a:tc>
                  <a:txBody>
                    <a:bodyPr/>
                    <a:lstStyle/>
                    <a:p>
                      <a:pPr lvl="1" algn="l"/>
                      <a:r>
                        <a:rPr lang="en-US" sz="3200" i="1">
                          <a:solidFill>
                            <a:schemeClr val="tx1"/>
                          </a:solidFill>
                        </a:rPr>
                        <a:t>2.25 </a:t>
                      </a:r>
                      <a:r>
                        <a:rPr lang="en-US" sz="3200" i="1" dirty="0">
                          <a:solidFill>
                            <a:schemeClr val="tx1"/>
                          </a:solidFill>
                        </a:rPr>
                        <a:t>Billion**</a:t>
                      </a:r>
                    </a:p>
                  </a:txBody>
                  <a:tcPr>
                    <a:noFill/>
                  </a:tcPr>
                </a:tc>
                <a:extLst>
                  <a:ext uri="{0D108BD9-81ED-4DB2-BD59-A6C34878D82A}">
                    <a16:rowId xmlns:a16="http://schemas.microsoft.com/office/drawing/2014/main" val="1898469209"/>
                  </a:ext>
                </a:extLst>
              </a:tr>
              <a:tr h="881285">
                <a:tc>
                  <a:txBody>
                    <a:bodyPr/>
                    <a:lstStyle/>
                    <a:p>
                      <a:pPr algn="l"/>
                      <a:r>
                        <a:rPr lang="en-US" sz="3200" dirty="0">
                          <a:solidFill>
                            <a:schemeClr val="tx1"/>
                          </a:solidFill>
                        </a:rPr>
                        <a:t>Minimum recommended average object size </a:t>
                      </a:r>
                    </a:p>
                  </a:txBody>
                  <a:tcPr>
                    <a:noFill/>
                  </a:tcPr>
                </a:tc>
                <a:tc>
                  <a:txBody>
                    <a:bodyPr/>
                    <a:lstStyle/>
                    <a:p>
                      <a:pPr lvl="1" algn="l"/>
                      <a:r>
                        <a:rPr lang="en-US" sz="3200" dirty="0">
                          <a:solidFill>
                            <a:schemeClr val="tx1"/>
                          </a:solidFill>
                        </a:rPr>
                        <a:t>100MiB</a:t>
                      </a:r>
                    </a:p>
                  </a:txBody>
                  <a:tcPr>
                    <a:noFill/>
                  </a:tcPr>
                </a:tc>
                <a:extLst>
                  <a:ext uri="{0D108BD9-81ED-4DB2-BD59-A6C34878D82A}">
                    <a16:rowId xmlns:a16="http://schemas.microsoft.com/office/drawing/2014/main" val="2784932670"/>
                  </a:ext>
                </a:extLst>
              </a:tr>
            </a:tbl>
          </a:graphicData>
        </a:graphic>
      </p:graphicFrame>
      <p:cxnSp>
        <p:nvCxnSpPr>
          <p:cNvPr id="10" name="Straight Connector 9">
            <a:extLst>
              <a:ext uri="{FF2B5EF4-FFF2-40B4-BE49-F238E27FC236}">
                <a16:creationId xmlns:a16="http://schemas.microsoft.com/office/drawing/2014/main" id="{11473730-E7DD-C1FD-70FF-72833A28B2C5}"/>
              </a:ext>
            </a:extLst>
          </p:cNvPr>
          <p:cNvCxnSpPr/>
          <p:nvPr/>
        </p:nvCxnSpPr>
        <p:spPr bwMode="auto">
          <a:xfrm>
            <a:off x="5342021" y="2448792"/>
            <a:ext cx="0" cy="1017869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7D388C03-7E33-9D70-FD37-21342CB23A80}"/>
              </a:ext>
            </a:extLst>
          </p:cNvPr>
          <p:cNvCxnSpPr/>
          <p:nvPr/>
        </p:nvCxnSpPr>
        <p:spPr bwMode="auto">
          <a:xfrm>
            <a:off x="12978063" y="2448792"/>
            <a:ext cx="0" cy="10178691"/>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pic>
        <p:nvPicPr>
          <p:cNvPr id="5" name="Picture 4" descr="A close up of a server&#10;&#10;AI-generated content may be incorrect.">
            <a:extLst>
              <a:ext uri="{FF2B5EF4-FFF2-40B4-BE49-F238E27FC236}">
                <a16:creationId xmlns:a16="http://schemas.microsoft.com/office/drawing/2014/main" id="{F9AE0AF0-B8C8-008F-68DA-252EC522F0CA}"/>
              </a:ext>
            </a:extLst>
          </p:cNvPr>
          <p:cNvPicPr>
            <a:picLocks noChangeAspect="1"/>
          </p:cNvPicPr>
          <p:nvPr/>
        </p:nvPicPr>
        <p:blipFill>
          <a:blip r:embed="rId3"/>
          <a:stretch>
            <a:fillRect/>
          </a:stretch>
        </p:blipFill>
        <p:spPr>
          <a:xfrm>
            <a:off x="916859" y="2448792"/>
            <a:ext cx="3611285" cy="9910362"/>
          </a:xfrm>
          <a:prstGeom prst="rect">
            <a:avLst/>
          </a:prstGeom>
        </p:spPr>
      </p:pic>
    </p:spTree>
    <p:extLst>
      <p:ext uri="{BB962C8B-B14F-4D97-AF65-F5344CB8AC3E}">
        <p14:creationId xmlns:p14="http://schemas.microsoft.com/office/powerpoint/2010/main" val="63577383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ABCC-04F1-7EF4-477A-2724AB92E0C9}"/>
              </a:ext>
            </a:extLst>
          </p:cNvPr>
          <p:cNvSpPr>
            <a:spLocks noGrp="1"/>
          </p:cNvSpPr>
          <p:nvPr>
            <p:ph type="title"/>
          </p:nvPr>
        </p:nvSpPr>
        <p:spPr>
          <a:xfrm>
            <a:off x="815588" y="623534"/>
            <a:ext cx="10862639" cy="1049677"/>
          </a:xfrm>
        </p:spPr>
        <p:txBody>
          <a:bodyPr lIns="0" tIns="0" rIns="0" bIns="0" anchor="t"/>
          <a:lstStyle/>
          <a:p>
            <a:r>
              <a:rPr lang="en-US" dirty="0"/>
              <a:t>Why </a:t>
            </a:r>
            <a:r>
              <a:rPr lang="en-US" b="1" dirty="0">
                <a:solidFill>
                  <a:schemeClr val="accent1"/>
                </a:solidFill>
              </a:rPr>
              <a:t>IBM Diamondback</a:t>
            </a:r>
          </a:p>
        </p:txBody>
      </p:sp>
      <p:sp>
        <p:nvSpPr>
          <p:cNvPr id="3" name="Text Placeholder 2">
            <a:extLst>
              <a:ext uri="{FF2B5EF4-FFF2-40B4-BE49-F238E27FC236}">
                <a16:creationId xmlns:a16="http://schemas.microsoft.com/office/drawing/2014/main" id="{ED5049E9-215E-CCFE-61E8-069E32AC0F35}"/>
              </a:ext>
            </a:extLst>
          </p:cNvPr>
          <p:cNvSpPr>
            <a:spLocks noGrp="1"/>
          </p:cNvSpPr>
          <p:nvPr>
            <p:ph type="body" sz="quarter" idx="10"/>
          </p:nvPr>
        </p:nvSpPr>
        <p:spPr>
          <a:xfrm>
            <a:off x="5990335" y="2439059"/>
            <a:ext cx="12406504" cy="8176901"/>
          </a:xfrm>
        </p:spPr>
        <p:txBody>
          <a:bodyPr/>
          <a:lstStyle/>
          <a:p>
            <a:pPr marL="457200" indent="-457200" algn="l">
              <a:spcBef>
                <a:spcPts val="3600"/>
              </a:spcBef>
              <a:buClr>
                <a:schemeClr val="tx1"/>
              </a:buClr>
              <a:buFont typeface="Arial" panose="020B0604020202020204" pitchFamily="34" charset="0"/>
              <a:buChar char="•"/>
            </a:pPr>
            <a:r>
              <a:rPr lang="en-US" sz="3600" dirty="0">
                <a:solidFill>
                  <a:schemeClr val="tx1"/>
                </a:solidFill>
                <a:latin typeface="+mn-lt"/>
                <a:ea typeface="IBM Plex Sans" charset="0"/>
                <a:cs typeface="IBM Plex Sans" charset="0"/>
              </a:rPr>
              <a:t>Single Frame design – No expansion frames</a:t>
            </a:r>
          </a:p>
          <a:p>
            <a:pPr marL="457200" indent="-457200" algn="l">
              <a:spcBef>
                <a:spcPts val="3600"/>
              </a:spcBef>
              <a:buClr>
                <a:schemeClr val="tx1"/>
              </a:buClr>
              <a:buFont typeface="Arial" panose="020B0604020202020204" pitchFamily="34" charset="0"/>
              <a:buChar char="•"/>
            </a:pPr>
            <a:r>
              <a:rPr lang="en-US" sz="3600" dirty="0">
                <a:solidFill>
                  <a:schemeClr val="tx1"/>
                </a:solidFill>
                <a:latin typeface="+mn-lt"/>
                <a:ea typeface="IBM Plex Sans" charset="0"/>
                <a:cs typeface="IBM Plex Sans" charset="0"/>
              </a:rPr>
              <a:t>Up to 14 LTO Tape drives </a:t>
            </a:r>
          </a:p>
          <a:p>
            <a:pPr marL="800191" lvl="1" indent="-457200">
              <a:buClr>
                <a:schemeClr val="tx1"/>
              </a:buClr>
              <a:buFont typeface="Arial" panose="020B0604020202020204" pitchFamily="34" charset="0"/>
              <a:buChar char="•"/>
            </a:pPr>
            <a:r>
              <a:rPr lang="en-US" sz="2400" dirty="0">
                <a:solidFill>
                  <a:schemeClr val="tx1"/>
                </a:solidFill>
                <a:ea typeface="IBM Plex Sans" charset="0"/>
                <a:cs typeface="IBM Plex Sans" charset="0"/>
              </a:rPr>
              <a:t>LTO9  or LTO-10</a:t>
            </a:r>
          </a:p>
          <a:p>
            <a:pPr marL="800191" lvl="1" indent="-457200">
              <a:buClr>
                <a:schemeClr val="tx1"/>
              </a:buClr>
              <a:buFont typeface="Arial" panose="020B0604020202020204" pitchFamily="34" charset="0"/>
              <a:buChar char="•"/>
            </a:pPr>
            <a:r>
              <a:rPr lang="en-US" sz="2400" i="1" dirty="0">
                <a:solidFill>
                  <a:schemeClr val="tx1"/>
                </a:solidFill>
                <a:ea typeface="IBM Plex Sans" charset="0"/>
                <a:cs typeface="IBM Plex Sans" charset="0"/>
              </a:rPr>
              <a:t>Future field install of mixed drive generations and interfaces</a:t>
            </a:r>
            <a:endParaRPr lang="en-US" sz="3600" dirty="0">
              <a:solidFill>
                <a:schemeClr val="tx1"/>
              </a:solidFill>
              <a:latin typeface="+mn-lt"/>
              <a:ea typeface="IBM Plex Sans" charset="0"/>
              <a:cs typeface="IBM Plex Sans" charset="0"/>
            </a:endParaRPr>
          </a:p>
          <a:p>
            <a:pPr marL="457200" indent="-457200" algn="l">
              <a:spcBef>
                <a:spcPts val="3600"/>
              </a:spcBef>
              <a:buClr>
                <a:schemeClr val="tx1"/>
              </a:buClr>
              <a:buFont typeface="Arial" panose="020B0604020202020204" pitchFamily="34" charset="0"/>
              <a:buChar char="•"/>
            </a:pPr>
            <a:r>
              <a:rPr lang="en-US" sz="3600" dirty="0">
                <a:solidFill>
                  <a:schemeClr val="tx1"/>
                </a:solidFill>
                <a:latin typeface="+mn-lt"/>
                <a:ea typeface="IBM Plex Sans" charset="0"/>
                <a:cs typeface="IBM Plex Sans" charset="0"/>
              </a:rPr>
              <a:t>Up to 1548 Tape cartridges</a:t>
            </a:r>
          </a:p>
          <a:p>
            <a:pPr marL="800191" lvl="1" indent="-457200">
              <a:buClr>
                <a:schemeClr val="tx1"/>
              </a:buClr>
              <a:buFont typeface="Arial" panose="020B0604020202020204" pitchFamily="34" charset="0"/>
              <a:buChar char="•"/>
            </a:pPr>
            <a:r>
              <a:rPr lang="en-US" sz="2800" dirty="0">
                <a:solidFill>
                  <a:schemeClr val="tx1"/>
                </a:solidFill>
                <a:latin typeface="+mn-lt"/>
                <a:ea typeface="IBM Plex Sans" charset="0"/>
                <a:cs typeface="IBM Plex Sans" charset="0"/>
              </a:rPr>
              <a:t>LTO9 - 27.8 PB uncompressed capacity*</a:t>
            </a:r>
          </a:p>
          <a:p>
            <a:pPr marL="800191" lvl="1" indent="-457200">
              <a:buClr>
                <a:schemeClr val="tx1"/>
              </a:buClr>
              <a:buFont typeface="Arial" panose="020B0604020202020204" pitchFamily="34" charset="0"/>
              <a:buChar char="•"/>
            </a:pPr>
            <a:r>
              <a:rPr lang="en-US" sz="2800" dirty="0">
                <a:solidFill>
                  <a:schemeClr val="tx1"/>
                </a:solidFill>
                <a:latin typeface="+mn-lt"/>
                <a:ea typeface="IBM Plex Sans" charset="0"/>
                <a:cs typeface="IBM Plex Sans" charset="0"/>
              </a:rPr>
              <a:t>LTO-10 – 46.4 PB uncompressed capacity*</a:t>
            </a:r>
          </a:p>
          <a:p>
            <a:pPr marL="800191" lvl="1" indent="-457200">
              <a:buClr>
                <a:schemeClr val="tx1"/>
              </a:buClr>
              <a:buFont typeface="Arial" panose="020B0604020202020204" pitchFamily="34" charset="0"/>
              <a:buChar char="•"/>
            </a:pPr>
            <a:r>
              <a:rPr lang="en-US" sz="2800" dirty="0">
                <a:solidFill>
                  <a:schemeClr val="tx1"/>
                </a:solidFill>
                <a:latin typeface="+mn-lt"/>
                <a:ea typeface="IBM Plex Sans" charset="0"/>
                <a:cs typeface="IBM Plex Sans" charset="0"/>
              </a:rPr>
              <a:t>LTO-10 40TB – 61.9 PB uncompressed capacity*</a:t>
            </a:r>
          </a:p>
          <a:p>
            <a:pPr marL="457200" indent="-457200">
              <a:spcBef>
                <a:spcPts val="3600"/>
              </a:spcBef>
              <a:buClr>
                <a:schemeClr val="tx1"/>
              </a:buClr>
              <a:buFont typeface="Arial" panose="020B0604020202020204" pitchFamily="34" charset="0"/>
              <a:buChar char="•"/>
            </a:pPr>
            <a:r>
              <a:rPr lang="en-US" sz="3600" dirty="0">
                <a:solidFill>
                  <a:schemeClr val="tx1"/>
                </a:solidFill>
                <a:latin typeface="+mn-lt"/>
                <a:ea typeface="IBM Plex Sans" charset="0"/>
                <a:cs typeface="IBM Plex Sans" charset="0"/>
              </a:rPr>
              <a:t>1 cartridge service magazine with 10 I/O slots</a:t>
            </a:r>
          </a:p>
          <a:p>
            <a:pPr marL="457200" indent="-457200">
              <a:spcBef>
                <a:spcPts val="3600"/>
              </a:spcBef>
              <a:buClr>
                <a:schemeClr val="tx1"/>
              </a:buClr>
              <a:buFont typeface="Arial" panose="020B0604020202020204" pitchFamily="34" charset="0"/>
              <a:buChar char="•"/>
            </a:pPr>
            <a:r>
              <a:rPr lang="en-US" sz="3600" dirty="0">
                <a:solidFill>
                  <a:schemeClr val="tx1"/>
                </a:solidFill>
                <a:latin typeface="+mn-lt"/>
                <a:ea typeface="IBM Plex Sans" charset="0"/>
                <a:cs typeface="IBM Plex Sans" charset="0"/>
              </a:rPr>
              <a:t>Single robot, high availability grippers</a:t>
            </a:r>
          </a:p>
          <a:p>
            <a:pPr marL="457200" indent="-457200" algn="l">
              <a:spcBef>
                <a:spcPts val="3600"/>
              </a:spcBef>
              <a:buClr>
                <a:schemeClr val="tx1"/>
              </a:buClr>
              <a:buFont typeface="Arial" panose="020B0604020202020204" pitchFamily="34" charset="0"/>
              <a:buChar char="•"/>
            </a:pPr>
            <a:r>
              <a:rPr lang="en-US" sz="3600" dirty="0">
                <a:solidFill>
                  <a:schemeClr val="tx1"/>
                </a:solidFill>
                <a:latin typeface="+mn-lt"/>
                <a:ea typeface="IBM Plex Sans" charset="0"/>
                <a:cs typeface="IBM Plex Sans" charset="0"/>
              </a:rPr>
              <a:t>Pre-loaded media option</a:t>
            </a:r>
          </a:p>
          <a:p>
            <a:pPr marL="457200" indent="-457200" algn="l">
              <a:spcBef>
                <a:spcPts val="3600"/>
              </a:spcBef>
              <a:buClr>
                <a:schemeClr val="tx1"/>
              </a:buClr>
              <a:buFont typeface="Arial" panose="020B0604020202020204" pitchFamily="34" charset="0"/>
              <a:buChar char="•"/>
            </a:pPr>
            <a:r>
              <a:rPr lang="en-US" sz="3600" dirty="0">
                <a:solidFill>
                  <a:schemeClr val="tx1"/>
                </a:solidFill>
                <a:latin typeface="+mn-lt"/>
                <a:ea typeface="IBM Plex Sans" charset="0"/>
                <a:cs typeface="IBM Plex Sans" charset="0"/>
              </a:rPr>
              <a:t>Simple-service design</a:t>
            </a:r>
          </a:p>
          <a:p>
            <a:pPr marL="457200" indent="-457200" algn="l">
              <a:spcBef>
                <a:spcPts val="3600"/>
              </a:spcBef>
              <a:buClr>
                <a:schemeClr val="tx1"/>
              </a:buClr>
              <a:buFont typeface="Arial" panose="020B0604020202020204" pitchFamily="34" charset="0"/>
              <a:buChar char="•"/>
            </a:pPr>
            <a:r>
              <a:rPr lang="en-US" sz="3600" dirty="0">
                <a:solidFill>
                  <a:schemeClr val="tx1"/>
                </a:solidFill>
                <a:latin typeface="+mn-lt"/>
                <a:ea typeface="IBM Plex Sans" charset="0"/>
                <a:cs typeface="IBM Plex Sans" charset="0"/>
              </a:rPr>
              <a:t>Available for AHRAE A3/A4 operations</a:t>
            </a:r>
          </a:p>
        </p:txBody>
      </p:sp>
      <p:sp>
        <p:nvSpPr>
          <p:cNvPr id="16" name="TextBox 15">
            <a:extLst>
              <a:ext uri="{FF2B5EF4-FFF2-40B4-BE49-F238E27FC236}">
                <a16:creationId xmlns:a16="http://schemas.microsoft.com/office/drawing/2014/main" id="{A976803A-C34F-1FB7-5FF1-7A7F0AB6BE02}"/>
              </a:ext>
            </a:extLst>
          </p:cNvPr>
          <p:cNvSpPr txBox="1"/>
          <p:nvPr/>
        </p:nvSpPr>
        <p:spPr>
          <a:xfrm>
            <a:off x="5990335" y="13009169"/>
            <a:ext cx="7617791" cy="307777"/>
          </a:xfrm>
          <a:prstGeom prst="rect">
            <a:avLst/>
          </a:prstGeom>
          <a:noFill/>
        </p:spPr>
        <p:txBody>
          <a:bodyPr wrap="none" rtlCol="0">
            <a:spAutoFit/>
          </a:bodyPr>
          <a:lstStyle/>
          <a:p>
            <a:pPr algn="l"/>
            <a:r>
              <a:rPr lang="en-US" sz="1400" dirty="0">
                <a:latin typeface="+mn-lt"/>
                <a:ea typeface="IBM Plex Sans" charset="0"/>
                <a:cs typeface="IBM Plex Sans" charset="0"/>
              </a:rPr>
              <a:t>*Actual capacity will vary depending on swap availability and number of operational cartridges</a:t>
            </a:r>
          </a:p>
        </p:txBody>
      </p:sp>
      <p:pic>
        <p:nvPicPr>
          <p:cNvPr id="4" name="Picture 3" descr="A close up of a server&#10;&#10;AI-generated content may be incorrect.">
            <a:extLst>
              <a:ext uri="{FF2B5EF4-FFF2-40B4-BE49-F238E27FC236}">
                <a16:creationId xmlns:a16="http://schemas.microsoft.com/office/drawing/2014/main" id="{8EE4B0AE-AB6B-DC99-80EE-D704610FABFD}"/>
              </a:ext>
            </a:extLst>
          </p:cNvPr>
          <p:cNvPicPr>
            <a:picLocks noChangeAspect="1"/>
          </p:cNvPicPr>
          <p:nvPr/>
        </p:nvPicPr>
        <p:blipFill>
          <a:blip r:embed="rId3"/>
          <a:stretch>
            <a:fillRect/>
          </a:stretch>
        </p:blipFill>
        <p:spPr>
          <a:xfrm>
            <a:off x="817907" y="2199625"/>
            <a:ext cx="3674066" cy="10082650"/>
          </a:xfrm>
          <a:prstGeom prst="rect">
            <a:avLst/>
          </a:prstGeom>
        </p:spPr>
      </p:pic>
      <p:pic>
        <p:nvPicPr>
          <p:cNvPr id="6" name="Picture 5">
            <a:extLst>
              <a:ext uri="{FF2B5EF4-FFF2-40B4-BE49-F238E27FC236}">
                <a16:creationId xmlns:a16="http://schemas.microsoft.com/office/drawing/2014/main" id="{3BE7643F-523A-BA6F-1695-0DAB4593A7CE}"/>
              </a:ext>
            </a:extLst>
          </p:cNvPr>
          <p:cNvPicPr>
            <a:picLocks noChangeAspect="1"/>
          </p:cNvPicPr>
          <p:nvPr/>
        </p:nvPicPr>
        <p:blipFill>
          <a:blip r:embed="rId4"/>
          <a:stretch>
            <a:fillRect/>
          </a:stretch>
        </p:blipFill>
        <p:spPr>
          <a:xfrm>
            <a:off x="18721198" y="1677132"/>
            <a:ext cx="4527422" cy="10605143"/>
          </a:xfrm>
          <a:prstGeom prst="rect">
            <a:avLst/>
          </a:prstGeom>
        </p:spPr>
      </p:pic>
      <p:sp>
        <p:nvSpPr>
          <p:cNvPr id="9" name="TextBox 8">
            <a:extLst>
              <a:ext uri="{FF2B5EF4-FFF2-40B4-BE49-F238E27FC236}">
                <a16:creationId xmlns:a16="http://schemas.microsoft.com/office/drawing/2014/main" id="{C9B75D06-7DA0-132F-21EB-0D57E91A14F5}"/>
              </a:ext>
            </a:extLst>
          </p:cNvPr>
          <p:cNvSpPr txBox="1"/>
          <p:nvPr/>
        </p:nvSpPr>
        <p:spPr>
          <a:xfrm>
            <a:off x="1345146" y="12481638"/>
            <a:ext cx="2619587"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algn="ctr" defTabSz="2438400">
              <a:spcBef>
                <a:spcPts val="2900"/>
              </a:spcBef>
              <a:buSzPct val="100000"/>
            </a:pPr>
            <a:r>
              <a:rPr lang="en-US" sz="2400" kern="0" dirty="0">
                <a:solidFill>
                  <a:srgbClr val="000000"/>
                </a:solidFill>
                <a:ea typeface="+mj-ea"/>
                <a:cs typeface="+mj-cs"/>
                <a:sym typeface="IBM Plex Sans Light"/>
              </a:rPr>
              <a:t>IBM Diamondback (front view)</a:t>
            </a:r>
          </a:p>
        </p:txBody>
      </p:sp>
      <p:sp>
        <p:nvSpPr>
          <p:cNvPr id="10" name="TextBox 9">
            <a:extLst>
              <a:ext uri="{FF2B5EF4-FFF2-40B4-BE49-F238E27FC236}">
                <a16:creationId xmlns:a16="http://schemas.microsoft.com/office/drawing/2014/main" id="{9033A5A4-9A4F-D158-0B6E-B49128DD85B7}"/>
              </a:ext>
            </a:extLst>
          </p:cNvPr>
          <p:cNvSpPr txBox="1"/>
          <p:nvPr/>
        </p:nvSpPr>
        <p:spPr>
          <a:xfrm>
            <a:off x="18319768" y="12481638"/>
            <a:ext cx="5330282"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algn="ctr" defTabSz="2438400">
              <a:spcBef>
                <a:spcPts val="2900"/>
              </a:spcBef>
              <a:buSzPct val="100000"/>
            </a:pPr>
            <a:r>
              <a:rPr lang="en-US" sz="2400" kern="0" dirty="0">
                <a:solidFill>
                  <a:srgbClr val="000000"/>
                </a:solidFill>
                <a:ea typeface="+mj-ea"/>
                <a:cs typeface="+mj-cs"/>
                <a:sym typeface="IBM Plex Sans Light"/>
              </a:rPr>
              <a:t>IBM Climate-Controlled Diamondback (rear view)</a:t>
            </a:r>
          </a:p>
        </p:txBody>
      </p:sp>
    </p:spTree>
    <p:extLst>
      <p:ext uri="{BB962C8B-B14F-4D97-AF65-F5344CB8AC3E}">
        <p14:creationId xmlns:p14="http://schemas.microsoft.com/office/powerpoint/2010/main" val="148990775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BCC92-6B95-6A54-3051-096D51B81B20}"/>
              </a:ext>
            </a:extLst>
          </p:cNvPr>
          <p:cNvSpPr>
            <a:spLocks noGrp="1"/>
          </p:cNvSpPr>
          <p:nvPr>
            <p:ph type="title"/>
          </p:nvPr>
        </p:nvSpPr>
        <p:spPr>
          <a:xfrm>
            <a:off x="575373" y="935293"/>
            <a:ext cx="23236428" cy="1627632"/>
          </a:xfrm>
        </p:spPr>
        <p:txBody>
          <a:bodyPr lIns="0" tIns="0" rIns="457200" bIns="0" anchor="t"/>
          <a:lstStyle/>
          <a:p>
            <a:r>
              <a:rPr lang="en-US"/>
              <a:t>Data Reduction: </a:t>
            </a:r>
            <a:r>
              <a:rPr lang="en-US" b="1">
                <a:solidFill>
                  <a:schemeClr val="accent1"/>
                </a:solidFill>
              </a:rPr>
              <a:t>Compression vs Deduplication</a:t>
            </a:r>
          </a:p>
        </p:txBody>
      </p:sp>
      <p:pic>
        <p:nvPicPr>
          <p:cNvPr id="15" name="Picture 14">
            <a:extLst>
              <a:ext uri="{FF2B5EF4-FFF2-40B4-BE49-F238E27FC236}">
                <a16:creationId xmlns:a16="http://schemas.microsoft.com/office/drawing/2014/main" id="{69FF2A01-A3E5-2452-BA89-25DD4E31C38C}"/>
              </a:ext>
            </a:extLst>
          </p:cNvPr>
          <p:cNvPicPr>
            <a:picLocks noChangeAspect="1"/>
          </p:cNvPicPr>
          <p:nvPr/>
        </p:nvPicPr>
        <p:blipFill>
          <a:blip r:embed="rId3"/>
          <a:stretch>
            <a:fillRect/>
          </a:stretch>
        </p:blipFill>
        <p:spPr>
          <a:xfrm>
            <a:off x="1061326" y="1749109"/>
            <a:ext cx="22264522" cy="10217782"/>
          </a:xfrm>
          <a:prstGeom prst="roundRect">
            <a:avLst>
              <a:gd name="adj" fmla="val 8594"/>
            </a:avLst>
          </a:prstGeom>
          <a:solidFill>
            <a:srgbClr val="FFFFFF">
              <a:shade val="85000"/>
            </a:srgbClr>
          </a:solidFill>
          <a:ln>
            <a:noFill/>
          </a:ln>
          <a:effectLst>
            <a:reflection blurRad="12700" stA="38000" endPos="11000" dist="5000" dir="5400000" sy="-100000" algn="bl" rotWithShape="0"/>
          </a:effectLst>
        </p:spPr>
      </p:pic>
      <p:sp>
        <p:nvSpPr>
          <p:cNvPr id="16" name="TextBox 15">
            <a:extLst>
              <a:ext uri="{FF2B5EF4-FFF2-40B4-BE49-F238E27FC236}">
                <a16:creationId xmlns:a16="http://schemas.microsoft.com/office/drawing/2014/main" id="{32F3FC06-0DD6-FEDD-6285-E0A263E56EB1}"/>
              </a:ext>
            </a:extLst>
          </p:cNvPr>
          <p:cNvSpPr txBox="1"/>
          <p:nvPr/>
        </p:nvSpPr>
        <p:spPr>
          <a:xfrm>
            <a:off x="1149816" y="13204310"/>
            <a:ext cx="14984919" cy="3931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l" defTabSz="2438400">
              <a:spcBef>
                <a:spcPts val="2900"/>
              </a:spcBef>
              <a:buSzPct val="100000"/>
            </a:pPr>
            <a:r>
              <a:rPr lang="en-US" sz="2000" kern="0" dirty="0">
                <a:solidFill>
                  <a:srgbClr val="000000"/>
                </a:solidFill>
                <a:ea typeface="+mj-ea"/>
                <a:cs typeface="+mj-cs"/>
                <a:sym typeface="IBM Plex Sans Light"/>
              </a:rPr>
              <a:t>*Based on technical reports on performance, data integrity, and security.</a:t>
            </a:r>
          </a:p>
        </p:txBody>
      </p:sp>
    </p:spTree>
    <p:extLst>
      <p:ext uri="{BB962C8B-B14F-4D97-AF65-F5344CB8AC3E}">
        <p14:creationId xmlns:p14="http://schemas.microsoft.com/office/powerpoint/2010/main" val="363554559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23594-85F7-D107-F35B-8C1E83FA9FB8}"/>
              </a:ext>
            </a:extLst>
          </p:cNvPr>
          <p:cNvPicPr>
            <a:picLocks noChangeAspect="1"/>
          </p:cNvPicPr>
          <p:nvPr/>
        </p:nvPicPr>
        <p:blipFill>
          <a:blip r:embed="rId3"/>
          <a:srcRect r="29766" b="-88"/>
          <a:stretch>
            <a:fillRect/>
          </a:stretch>
        </p:blipFill>
        <p:spPr>
          <a:xfrm>
            <a:off x="14252744" y="771525"/>
            <a:ext cx="7406609" cy="12183684"/>
          </a:xfrm>
          <a:prstGeom prst="rect">
            <a:avLst/>
          </a:prstGeom>
        </p:spPr>
      </p:pic>
      <p:sp>
        <p:nvSpPr>
          <p:cNvPr id="7" name="Title 1">
            <a:extLst>
              <a:ext uri="{FF2B5EF4-FFF2-40B4-BE49-F238E27FC236}">
                <a16:creationId xmlns:a16="http://schemas.microsoft.com/office/drawing/2014/main" id="{C11192D8-2207-1FDA-9692-1CB021DFEF78}"/>
              </a:ext>
            </a:extLst>
          </p:cNvPr>
          <p:cNvSpPr>
            <a:spLocks noGrp="1"/>
          </p:cNvSpPr>
          <p:nvPr/>
        </p:nvSpPr>
        <p:spPr>
          <a:xfrm>
            <a:off x="1144244" y="1474659"/>
            <a:ext cx="13552259" cy="7752303"/>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0" tIns="0" rIns="0" bIns="0" anchor="t"/>
          <a:lstStyle>
            <a:lvl1pPr marL="0" marR="0" indent="0" algn="l" defTabSz="2438400" rtl="0" eaLnBrk="1" latinLnBrk="0" hangingPunct="1">
              <a:lnSpc>
                <a:spcPct val="100000"/>
              </a:lnSpc>
              <a:spcBef>
                <a:spcPts val="0"/>
              </a:spcBef>
              <a:spcAft>
                <a:spcPts val="0"/>
              </a:spcAft>
              <a:buClrTx/>
              <a:buSzTx/>
              <a:buFontTx/>
              <a:buNone/>
              <a:tabLst/>
              <a:defRPr sz="86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r>
              <a:rPr lang="en-US" sz="8800" b="1" kern="0" dirty="0"/>
              <a:t>IBM Storage TS7785</a:t>
            </a:r>
            <a:br>
              <a:rPr lang="en-US" sz="8800" kern="0" dirty="0"/>
            </a:br>
            <a:endParaRPr lang="en-US" sz="6000" b="1" kern="0" dirty="0">
              <a:solidFill>
                <a:srgbClr val="000000"/>
              </a:solidFill>
            </a:endParaRPr>
          </a:p>
          <a:p>
            <a:r>
              <a:rPr lang="en-US" sz="8000" kern="0" dirty="0">
                <a:solidFill>
                  <a:schemeClr val="accent1"/>
                </a:solidFill>
              </a:rPr>
              <a:t>Virtual Tape Library for </a:t>
            </a:r>
            <a:endParaRPr lang="en-US" kern="0" dirty="0">
              <a:solidFill>
                <a:schemeClr val="accent1"/>
              </a:solidFill>
            </a:endParaRPr>
          </a:p>
          <a:p>
            <a:r>
              <a:rPr lang="en-US" sz="8000" kern="0" dirty="0">
                <a:solidFill>
                  <a:schemeClr val="accent1"/>
                </a:solidFill>
              </a:rPr>
              <a:t>IBMi &amp; Distributed Systems</a:t>
            </a:r>
            <a:br>
              <a:rPr lang="en-US" kern="0" dirty="0"/>
            </a:br>
            <a:endParaRPr lang="en-US" kern="0" dirty="0"/>
          </a:p>
        </p:txBody>
      </p:sp>
      <p:sp>
        <p:nvSpPr>
          <p:cNvPr id="8" name="TextBox 9">
            <a:extLst>
              <a:ext uri="{FF2B5EF4-FFF2-40B4-BE49-F238E27FC236}">
                <a16:creationId xmlns:a16="http://schemas.microsoft.com/office/drawing/2014/main" id="{77A0B2C1-5D0F-87C0-ED4E-79CE34209C98}"/>
              </a:ext>
            </a:extLst>
          </p:cNvPr>
          <p:cNvSpPr txBox="1"/>
          <p:nvPr/>
        </p:nvSpPr>
        <p:spPr>
          <a:xfrm>
            <a:off x="1144244" y="7847433"/>
            <a:ext cx="10031506" cy="4663224"/>
          </a:xfrm>
          <a:prstGeom prst="rect">
            <a:avLst/>
          </a:prstGeom>
          <a:solidFill>
            <a:schemeClr val="bg1"/>
          </a:solidFill>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wrap="square" lIns="0" tIns="0" rIns="0" bIns="0" rtlCol="0" anchor="t">
            <a:noAutofit/>
          </a:bodyPr>
          <a:lstStyle>
            <a:defPPr>
              <a:defRPr lang="en-US"/>
            </a:defPPr>
            <a:lvl1pPr marL="0" algn="l" defTabSz="1829379" rtl="0" eaLnBrk="1" latinLnBrk="0" hangingPunct="1">
              <a:defRPr sz="3600" kern="1200">
                <a:solidFill>
                  <a:schemeClr val="tx1"/>
                </a:solidFill>
                <a:latin typeface="+mn-lt"/>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a:lstStyle>
          <a:p>
            <a:pPr algn="l" defTabSz="2438400">
              <a:spcBef>
                <a:spcPts val="600"/>
              </a:spcBef>
              <a:buSzPct val="100000"/>
            </a:pPr>
            <a:r>
              <a:rPr lang="en-US" sz="3200" kern="0" dirty="0">
                <a:ea typeface="+mj-ea"/>
                <a:cs typeface="+mj-cs"/>
                <a:sym typeface="IBM Plex Sans Light"/>
              </a:rPr>
              <a:t>Shreya Nair</a:t>
            </a:r>
          </a:p>
          <a:p>
            <a:pPr algn="l" defTabSz="2438400">
              <a:spcBef>
                <a:spcPts val="600"/>
              </a:spcBef>
              <a:buSzPct val="100000"/>
            </a:pPr>
            <a:r>
              <a:rPr lang="en-US" sz="3200" b="0" i="0" dirty="0">
                <a:effectLst/>
              </a:rPr>
              <a:t>TS7785 Product Manager</a:t>
            </a:r>
            <a:endParaRPr lang="en-US" sz="3200" b="0" i="0" kern="0" dirty="0">
              <a:effectLst/>
              <a:ea typeface="+mj-ea"/>
              <a:cs typeface="+mj-cs"/>
              <a:sym typeface="IBM Plex Sans Light"/>
            </a:endParaRPr>
          </a:p>
          <a:p>
            <a:pPr algn="l" defTabSz="2438400">
              <a:spcBef>
                <a:spcPts val="600"/>
              </a:spcBef>
              <a:buSzPct val="100000"/>
            </a:pPr>
            <a:r>
              <a:rPr lang="en-US" sz="3200" kern="0" dirty="0">
                <a:solidFill>
                  <a:srgbClr val="000000"/>
                </a:solidFill>
                <a:ea typeface="+mj-ea"/>
                <a:cs typeface="+mj-cs"/>
                <a:sym typeface="IBM Plex Sans Light"/>
                <a:hlinkClick r:id="rId4"/>
              </a:rPr>
              <a:t>shreyanair@ibm.com</a:t>
            </a:r>
            <a:endParaRPr lang="en-US" sz="3200" kern="0" dirty="0">
              <a:solidFill>
                <a:srgbClr val="000000"/>
              </a:solidFill>
              <a:ea typeface="+mj-ea"/>
              <a:cs typeface="+mj-cs"/>
              <a:sym typeface="IBM Plex Sans Light"/>
            </a:endParaRPr>
          </a:p>
          <a:p>
            <a:pPr algn="l" defTabSz="2438400">
              <a:spcBef>
                <a:spcPts val="600"/>
              </a:spcBef>
              <a:buSzPct val="100000"/>
            </a:pPr>
            <a:endParaRPr lang="en-US" sz="3200" kern="0" dirty="0">
              <a:solidFill>
                <a:srgbClr val="000000"/>
              </a:solidFill>
              <a:ea typeface="+mj-ea"/>
              <a:cs typeface="+mj-cs"/>
              <a:sym typeface="IBM Plex Sans Light"/>
            </a:endParaRPr>
          </a:p>
          <a:p>
            <a:pPr defTabSz="2438400">
              <a:spcBef>
                <a:spcPts val="600"/>
              </a:spcBef>
            </a:pPr>
            <a:r>
              <a:rPr lang="en-US" sz="3200" kern="0">
                <a:solidFill>
                  <a:srgbClr val="000000"/>
                </a:solidFill>
                <a:ea typeface="+mj-ea"/>
                <a:cs typeface="+mj-cs"/>
              </a:rPr>
              <a:t>Joe Hayward</a:t>
            </a:r>
          </a:p>
          <a:p>
            <a:pPr defTabSz="2438400">
              <a:spcBef>
                <a:spcPts val="600"/>
              </a:spcBef>
            </a:pPr>
            <a:r>
              <a:rPr lang="en-US" sz="3200" kern="0">
                <a:solidFill>
                  <a:srgbClr val="000000"/>
                </a:solidFill>
                <a:ea typeface="+mn-lt"/>
                <a:cs typeface="+mn-lt"/>
              </a:rPr>
              <a:t>Program Director, TS7700 Development</a:t>
            </a:r>
          </a:p>
          <a:p>
            <a:pPr defTabSz="2438400">
              <a:spcBef>
                <a:spcPts val="600"/>
              </a:spcBef>
            </a:pPr>
            <a:r>
              <a:rPr lang="en-US" sz="3200" kern="0" dirty="0">
                <a:ea typeface="+mn-lt"/>
                <a:cs typeface="+mn-lt"/>
                <a:hlinkClick r:id="rId5"/>
              </a:rPr>
              <a:t>jhayward@us.ibm.com</a:t>
            </a:r>
            <a:endParaRPr lang="en-US" sz="3200">
              <a:ea typeface="+mn-lt"/>
              <a:cs typeface="+mn-lt"/>
            </a:endParaRPr>
          </a:p>
          <a:p>
            <a:pPr defTabSz="2438400">
              <a:spcBef>
                <a:spcPts val="600"/>
              </a:spcBef>
            </a:pPr>
            <a:endParaRPr lang="en-US" sz="3200" kern="0" dirty="0">
              <a:ea typeface="+mj-ea"/>
              <a:cs typeface="+mj-cs"/>
            </a:endParaRPr>
          </a:p>
        </p:txBody>
      </p:sp>
    </p:spTree>
    <p:extLst>
      <p:ext uri="{BB962C8B-B14F-4D97-AF65-F5344CB8AC3E}">
        <p14:creationId xmlns:p14="http://schemas.microsoft.com/office/powerpoint/2010/main" val="125903749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D36AC6-CA13-427C-90B8-AF973FECC06C}"/>
              </a:ext>
            </a:extLst>
          </p:cNvPr>
          <p:cNvSpPr>
            <a:spLocks noGrp="1"/>
          </p:cNvSpPr>
          <p:nvPr>
            <p:ph type="title"/>
          </p:nvPr>
        </p:nvSpPr>
        <p:spPr>
          <a:xfrm>
            <a:off x="487896" y="572974"/>
            <a:ext cx="15862519" cy="2859087"/>
          </a:xfrm>
        </p:spPr>
        <p:txBody>
          <a:bodyPr lIns="0" tIns="0" rIns="457200" bIns="0" anchor="t"/>
          <a:lstStyle/>
          <a:p>
            <a:r>
              <a:rPr lang="en-US"/>
              <a:t>TS7785: </a:t>
            </a:r>
            <a:r>
              <a:rPr lang="en-US" b="1" dirty="0">
                <a:solidFill>
                  <a:schemeClr val="accent1"/>
                </a:solidFill>
              </a:rPr>
              <a:t>Initial Specifications</a:t>
            </a:r>
          </a:p>
        </p:txBody>
      </p:sp>
      <p:sp>
        <p:nvSpPr>
          <p:cNvPr id="6" name="TextBox 5">
            <a:extLst>
              <a:ext uri="{FF2B5EF4-FFF2-40B4-BE49-F238E27FC236}">
                <a16:creationId xmlns:a16="http://schemas.microsoft.com/office/drawing/2014/main" id="{E2166DF1-F8BA-43E7-A047-178DFBE2C411}"/>
              </a:ext>
            </a:extLst>
          </p:cNvPr>
          <p:cNvSpPr txBox="1"/>
          <p:nvPr/>
        </p:nvSpPr>
        <p:spPr>
          <a:xfrm>
            <a:off x="2756160" y="13182997"/>
            <a:ext cx="3705186" cy="523220"/>
          </a:xfrm>
          <a:prstGeom prst="rect">
            <a:avLst/>
          </a:prstGeom>
          <a:noFill/>
        </p:spPr>
        <p:txBody>
          <a:bodyPr wrap="square" rtlCol="0">
            <a:spAutoFit/>
          </a:bodyPr>
          <a:lstStyle/>
          <a:p>
            <a:pPr defTabSz="1828800" eaLnBrk="0" fontAlgn="base" hangingPunct="0">
              <a:spcBef>
                <a:spcPct val="50000"/>
              </a:spcBef>
              <a:spcAft>
                <a:spcPct val="0"/>
              </a:spcAft>
              <a:buClr>
                <a:prstClr val="black"/>
              </a:buClr>
              <a:defRPr/>
            </a:pPr>
            <a:r>
              <a:rPr lang="en-US" sz="2800" dirty="0">
                <a:solidFill>
                  <a:prstClr val="white"/>
                </a:solidFill>
                <a:latin typeface="IBM Plex Sans Light" panose="020B0403050203000203" pitchFamily="34" charset="0"/>
                <a:ea typeface="IBM Plex Sans" charset="0"/>
                <a:cs typeface="IBM Plex Sans" charset="0"/>
              </a:rPr>
              <a:t>IBM CONFIDENTIAL</a:t>
            </a:r>
          </a:p>
        </p:txBody>
      </p:sp>
      <p:graphicFrame>
        <p:nvGraphicFramePr>
          <p:cNvPr id="4" name="Table 10">
            <a:extLst>
              <a:ext uri="{FF2B5EF4-FFF2-40B4-BE49-F238E27FC236}">
                <a16:creationId xmlns:a16="http://schemas.microsoft.com/office/drawing/2014/main" id="{8D131C15-A392-2057-B4AF-B461556BFAEC}"/>
              </a:ext>
            </a:extLst>
          </p:cNvPr>
          <p:cNvGraphicFramePr>
            <a:graphicFrameLocks noGrp="1"/>
          </p:cNvGraphicFramePr>
          <p:nvPr>
            <p:extLst>
              <p:ext uri="{D42A27DB-BD31-4B8C-83A1-F6EECF244321}">
                <p14:modId xmlns:p14="http://schemas.microsoft.com/office/powerpoint/2010/main" val="3931476210"/>
              </p:ext>
            </p:extLst>
          </p:nvPr>
        </p:nvGraphicFramePr>
        <p:xfrm>
          <a:off x="485851" y="2383825"/>
          <a:ext cx="23325251" cy="10789584"/>
        </p:xfrm>
        <a:graphic>
          <a:graphicData uri="http://schemas.openxmlformats.org/drawingml/2006/table">
            <a:tbl>
              <a:tblPr firstRow="1" bandRow="1">
                <a:tableStyleId>{F5AB1C69-6EDB-4FF4-983F-18BD219EF322}</a:tableStyleId>
              </a:tblPr>
              <a:tblGrid>
                <a:gridCol w="5708268">
                  <a:extLst>
                    <a:ext uri="{9D8B030D-6E8A-4147-A177-3AD203B41FA5}">
                      <a16:colId xmlns:a16="http://schemas.microsoft.com/office/drawing/2014/main" val="3324019071"/>
                    </a:ext>
                  </a:extLst>
                </a:gridCol>
                <a:gridCol w="8452452">
                  <a:extLst>
                    <a:ext uri="{9D8B030D-6E8A-4147-A177-3AD203B41FA5}">
                      <a16:colId xmlns:a16="http://schemas.microsoft.com/office/drawing/2014/main" val="2552523167"/>
                    </a:ext>
                  </a:extLst>
                </a:gridCol>
                <a:gridCol w="9164531">
                  <a:extLst>
                    <a:ext uri="{9D8B030D-6E8A-4147-A177-3AD203B41FA5}">
                      <a16:colId xmlns:a16="http://schemas.microsoft.com/office/drawing/2014/main" val="1914289900"/>
                    </a:ext>
                  </a:extLst>
                </a:gridCol>
              </a:tblGrid>
              <a:tr h="731496">
                <a:tc>
                  <a:txBody>
                    <a:bodyPr/>
                    <a:lstStyle/>
                    <a:p>
                      <a:pPr algn="ctr"/>
                      <a:r>
                        <a:rPr lang="en-US" sz="3600" dirty="0">
                          <a:solidFill>
                            <a:schemeClr val="bg1"/>
                          </a:solidFill>
                        </a:rPr>
                        <a:t>Item</a:t>
                      </a:r>
                    </a:p>
                  </a:txBody>
                  <a:tcPr marL="182856" marR="182856" marT="91428" marB="91428"/>
                </a:tc>
                <a:tc>
                  <a:txBody>
                    <a:bodyPr/>
                    <a:lstStyle/>
                    <a:p>
                      <a:pPr algn="ctr"/>
                      <a:r>
                        <a:rPr lang="en-US" sz="3600" dirty="0">
                          <a:solidFill>
                            <a:schemeClr val="bg1"/>
                          </a:solidFill>
                        </a:rPr>
                        <a:t>R1.0</a:t>
                      </a:r>
                    </a:p>
                  </a:txBody>
                  <a:tcPr marL="182856" marR="182856" marT="91428" marB="91428"/>
                </a:tc>
                <a:tc>
                  <a:txBody>
                    <a:bodyPr/>
                    <a:lstStyle/>
                    <a:p>
                      <a:pPr algn="ctr"/>
                      <a:r>
                        <a:rPr lang="en-US" sz="3600" dirty="0">
                          <a:solidFill>
                            <a:schemeClr val="bg1"/>
                          </a:solidFill>
                        </a:rPr>
                        <a:t>Future</a:t>
                      </a:r>
                    </a:p>
                  </a:txBody>
                  <a:tcPr marL="182856" marR="182856" marT="91428" marB="91428"/>
                </a:tc>
                <a:extLst>
                  <a:ext uri="{0D108BD9-81ED-4DB2-BD59-A6C34878D82A}">
                    <a16:rowId xmlns:a16="http://schemas.microsoft.com/office/drawing/2014/main" val="502630928"/>
                  </a:ext>
                </a:extLst>
              </a:tr>
              <a:tr h="731496">
                <a:tc>
                  <a:txBody>
                    <a:bodyPr/>
                    <a:lstStyle/>
                    <a:p>
                      <a:pPr algn="l"/>
                      <a:r>
                        <a:rPr lang="en-US" sz="3600" dirty="0">
                          <a:solidFill>
                            <a:schemeClr val="tx1"/>
                          </a:solidFill>
                        </a:rPr>
                        <a:t>Grid</a:t>
                      </a:r>
                    </a:p>
                  </a:txBody>
                  <a:tcPr marL="182856" marR="182856" marT="91428" marB="91428"/>
                </a:tc>
                <a:tc>
                  <a:txBody>
                    <a:bodyPr/>
                    <a:lstStyle/>
                    <a:p>
                      <a:pPr algn="ctr"/>
                      <a:r>
                        <a:rPr lang="en-US" sz="3600" dirty="0">
                          <a:solidFill>
                            <a:schemeClr val="tx1"/>
                          </a:solidFill>
                        </a:rPr>
                        <a:t>2-way</a:t>
                      </a:r>
                    </a:p>
                  </a:txBody>
                  <a:tcPr marL="182856" marR="182856" marT="91428" marB="91428"/>
                </a:tc>
                <a:tc>
                  <a:txBody>
                    <a:bodyPr/>
                    <a:lstStyle/>
                    <a:p>
                      <a:pPr algn="ctr"/>
                      <a:r>
                        <a:rPr lang="en-US" sz="3600" dirty="0">
                          <a:solidFill>
                            <a:schemeClr val="tx1"/>
                          </a:solidFill>
                        </a:rPr>
                        <a:t>8-way</a:t>
                      </a:r>
                    </a:p>
                  </a:txBody>
                  <a:tcPr marL="182856" marR="182856" marT="91428" marB="91428"/>
                </a:tc>
                <a:extLst>
                  <a:ext uri="{0D108BD9-81ED-4DB2-BD59-A6C34878D82A}">
                    <a16:rowId xmlns:a16="http://schemas.microsoft.com/office/drawing/2014/main" val="1869593529"/>
                  </a:ext>
                </a:extLst>
              </a:tr>
              <a:tr h="731496">
                <a:tc>
                  <a:txBody>
                    <a:bodyPr/>
                    <a:lstStyle/>
                    <a:p>
                      <a:pPr algn="l"/>
                      <a:r>
                        <a:rPr lang="en-US" sz="3600" dirty="0">
                          <a:solidFill>
                            <a:schemeClr val="tx1"/>
                          </a:solidFill>
                        </a:rPr>
                        <a:t>Devices</a:t>
                      </a:r>
                    </a:p>
                  </a:txBody>
                  <a:tcPr marL="182856" marR="182856" marT="91428" marB="91428"/>
                </a:tc>
                <a:tc>
                  <a:txBody>
                    <a:bodyPr/>
                    <a:lstStyle/>
                    <a:p>
                      <a:pPr algn="ctr"/>
                      <a:r>
                        <a:rPr lang="en-US" sz="3600" dirty="0">
                          <a:solidFill>
                            <a:schemeClr val="tx1"/>
                          </a:solidFill>
                        </a:rPr>
                        <a:t>512 per system</a:t>
                      </a:r>
                    </a:p>
                  </a:txBody>
                  <a:tcPr marL="182856" marR="182856" marT="91428" marB="91428"/>
                </a:tc>
                <a:tc>
                  <a:txBody>
                    <a:bodyPr/>
                    <a:lstStyle/>
                    <a:p>
                      <a:pPr algn="ctr"/>
                      <a:r>
                        <a:rPr lang="en-US" sz="3600" dirty="0">
                          <a:solidFill>
                            <a:schemeClr val="tx1"/>
                          </a:solidFill>
                        </a:rPr>
                        <a:t>1024+ per system</a:t>
                      </a:r>
                    </a:p>
                  </a:txBody>
                  <a:tcPr marL="182856" marR="182856" marT="91428" marB="91428"/>
                </a:tc>
                <a:extLst>
                  <a:ext uri="{0D108BD9-81ED-4DB2-BD59-A6C34878D82A}">
                    <a16:rowId xmlns:a16="http://schemas.microsoft.com/office/drawing/2014/main" val="3619488609"/>
                  </a:ext>
                </a:extLst>
              </a:tr>
              <a:tr h="731496">
                <a:tc>
                  <a:txBody>
                    <a:bodyPr/>
                    <a:lstStyle/>
                    <a:p>
                      <a:pPr algn="l"/>
                      <a:r>
                        <a:rPr lang="en-US" sz="3600" dirty="0">
                          <a:solidFill>
                            <a:schemeClr val="tx1"/>
                          </a:solidFill>
                        </a:rPr>
                        <a:t>Media</a:t>
                      </a:r>
                    </a:p>
                  </a:txBody>
                  <a:tcPr marL="182856" marR="182856" marT="91428" marB="91428"/>
                </a:tc>
                <a:tc>
                  <a:txBody>
                    <a:bodyPr/>
                    <a:lstStyle/>
                    <a:p>
                      <a:pPr algn="ctr"/>
                      <a:r>
                        <a:rPr lang="en-US" sz="3600" dirty="0">
                          <a:solidFill>
                            <a:schemeClr val="tx1"/>
                          </a:solidFill>
                        </a:rPr>
                        <a:t>LTO5 (500GB)</a:t>
                      </a:r>
                    </a:p>
                  </a:txBody>
                  <a:tcPr marL="182856" marR="182856" marT="91428" marB="91428"/>
                </a:tc>
                <a:tc>
                  <a:txBody>
                    <a:bodyPr/>
                    <a:lstStyle/>
                    <a:p>
                      <a:pPr algn="ctr"/>
                      <a:r>
                        <a:rPr lang="en-US" sz="3600" dirty="0">
                          <a:solidFill>
                            <a:schemeClr val="tx1"/>
                          </a:solidFill>
                        </a:rPr>
                        <a:t>2TB+</a:t>
                      </a:r>
                    </a:p>
                  </a:txBody>
                  <a:tcPr marL="182856" marR="182856" marT="91428" marB="91428"/>
                </a:tc>
                <a:extLst>
                  <a:ext uri="{0D108BD9-81ED-4DB2-BD59-A6C34878D82A}">
                    <a16:rowId xmlns:a16="http://schemas.microsoft.com/office/drawing/2014/main" val="2319006142"/>
                  </a:ext>
                </a:extLst>
              </a:tr>
              <a:tr h="731496">
                <a:tc>
                  <a:txBody>
                    <a:bodyPr/>
                    <a:lstStyle/>
                    <a:p>
                      <a:pPr algn="l"/>
                      <a:r>
                        <a:rPr lang="en-US" sz="3600" dirty="0">
                          <a:solidFill>
                            <a:schemeClr val="tx1"/>
                          </a:solidFill>
                        </a:rPr>
                        <a:t>VTL Instances</a:t>
                      </a:r>
                    </a:p>
                  </a:txBody>
                  <a:tcPr marL="182856" marR="182856" marT="91428" marB="91428"/>
                </a:tc>
                <a:tc>
                  <a:txBody>
                    <a:bodyPr/>
                    <a:lstStyle/>
                    <a:p>
                      <a:pPr algn="ctr"/>
                      <a:r>
                        <a:rPr lang="en-US" sz="3600" b="0" dirty="0">
                          <a:solidFill>
                            <a:schemeClr val="tx1"/>
                          </a:solidFill>
                        </a:rPr>
                        <a:t>4 x TS4500 (grid-scope)</a:t>
                      </a:r>
                    </a:p>
                  </a:txBody>
                  <a:tcPr marL="182856" marR="182856" marT="91428" marB="91428"/>
                </a:tc>
                <a:tc>
                  <a:txBody>
                    <a:bodyPr/>
                    <a:lstStyle/>
                    <a:p>
                      <a:pPr algn="ctr"/>
                      <a:r>
                        <a:rPr lang="en-US" sz="3600" dirty="0">
                          <a:solidFill>
                            <a:schemeClr val="tx1"/>
                          </a:solidFill>
                        </a:rPr>
                        <a:t>64+ (grid-scope)</a:t>
                      </a:r>
                    </a:p>
                  </a:txBody>
                  <a:tcPr marL="182856" marR="182856" marT="91428" marB="91428"/>
                </a:tc>
                <a:extLst>
                  <a:ext uri="{0D108BD9-81ED-4DB2-BD59-A6C34878D82A}">
                    <a16:rowId xmlns:a16="http://schemas.microsoft.com/office/drawing/2014/main" val="509965325"/>
                  </a:ext>
                </a:extLst>
              </a:tr>
              <a:tr h="731496">
                <a:tc>
                  <a:txBody>
                    <a:bodyPr/>
                    <a:lstStyle/>
                    <a:p>
                      <a:pPr algn="l"/>
                      <a:r>
                        <a:rPr lang="en-US" sz="3600" dirty="0">
                          <a:solidFill>
                            <a:schemeClr val="tx1"/>
                          </a:solidFill>
                        </a:rPr>
                        <a:t>Compression</a:t>
                      </a:r>
                    </a:p>
                  </a:txBody>
                  <a:tcPr marL="182856" marR="182856" marT="91428" marB="91428"/>
                </a:tc>
                <a:tc>
                  <a:txBody>
                    <a:bodyPr/>
                    <a:lstStyle/>
                    <a:p>
                      <a:pPr algn="ctr"/>
                      <a:r>
                        <a:rPr lang="en-US" sz="3600" dirty="0">
                          <a:solidFill>
                            <a:schemeClr val="tx1"/>
                          </a:solidFill>
                        </a:rPr>
                        <a:t>ZSTD</a:t>
                      </a:r>
                    </a:p>
                  </a:txBody>
                  <a:tcPr marL="182856" marR="182856" marT="91428" marB="91428"/>
                </a:tc>
                <a:tc>
                  <a:txBody>
                    <a:bodyPr/>
                    <a:lstStyle/>
                    <a:p>
                      <a:pPr algn="ctr"/>
                      <a:r>
                        <a:rPr lang="en-US" sz="3600" dirty="0">
                          <a:solidFill>
                            <a:schemeClr val="tx1"/>
                          </a:solidFill>
                        </a:rPr>
                        <a:t>Deduplication FCMs</a:t>
                      </a:r>
                    </a:p>
                  </a:txBody>
                  <a:tcPr marL="182856" marR="182856" marT="91428" marB="91428"/>
                </a:tc>
                <a:extLst>
                  <a:ext uri="{0D108BD9-81ED-4DB2-BD59-A6C34878D82A}">
                    <a16:rowId xmlns:a16="http://schemas.microsoft.com/office/drawing/2014/main" val="2800647436"/>
                  </a:ext>
                </a:extLst>
              </a:tr>
              <a:tr h="731496">
                <a:tc>
                  <a:txBody>
                    <a:bodyPr/>
                    <a:lstStyle/>
                    <a:p>
                      <a:pPr algn="l"/>
                      <a:r>
                        <a:rPr lang="en-US" sz="3600" dirty="0">
                          <a:solidFill>
                            <a:schemeClr val="tx1"/>
                          </a:solidFill>
                        </a:rPr>
                        <a:t>Tape Attach</a:t>
                      </a:r>
                    </a:p>
                  </a:txBody>
                  <a:tcPr marL="182856" marR="182856" marT="91428" marB="91428"/>
                </a:tc>
                <a:tc>
                  <a:txBody>
                    <a:bodyPr/>
                    <a:lstStyle/>
                    <a:p>
                      <a:pPr algn="ctr"/>
                      <a:r>
                        <a:rPr lang="en-US" sz="3600" dirty="0">
                          <a:solidFill>
                            <a:schemeClr val="tx1"/>
                          </a:solidFill>
                        </a:rPr>
                        <a:t>Via Storage Deep Archive</a:t>
                      </a:r>
                    </a:p>
                  </a:txBody>
                  <a:tcPr marL="182856" marR="182856" marT="91428" marB="91428"/>
                </a:tc>
                <a:tc>
                  <a:txBody>
                    <a:bodyPr/>
                    <a:lstStyle/>
                    <a:p>
                      <a:pPr algn="ctr"/>
                      <a:r>
                        <a:rPr lang="en-US" sz="3600" dirty="0">
                          <a:solidFill>
                            <a:schemeClr val="tx1"/>
                          </a:solidFill>
                        </a:rPr>
                        <a:t>-</a:t>
                      </a:r>
                    </a:p>
                  </a:txBody>
                  <a:tcPr marL="182856" marR="182856" marT="91428" marB="91428"/>
                </a:tc>
                <a:extLst>
                  <a:ext uri="{0D108BD9-81ED-4DB2-BD59-A6C34878D82A}">
                    <a16:rowId xmlns:a16="http://schemas.microsoft.com/office/drawing/2014/main" val="982623832"/>
                  </a:ext>
                </a:extLst>
              </a:tr>
              <a:tr h="1280136">
                <a:tc>
                  <a:txBody>
                    <a:bodyPr/>
                    <a:lstStyle/>
                    <a:p>
                      <a:pPr algn="l"/>
                      <a:r>
                        <a:rPr lang="en-US" sz="3600" dirty="0">
                          <a:solidFill>
                            <a:schemeClr val="tx1"/>
                          </a:solidFill>
                        </a:rPr>
                        <a:t>Capacity</a:t>
                      </a:r>
                    </a:p>
                  </a:txBody>
                  <a:tcPr marL="182856" marR="182856" marT="91428" marB="91428"/>
                </a:tc>
                <a:tc>
                  <a:txBody>
                    <a:bodyPr/>
                    <a:lstStyle/>
                    <a:p>
                      <a:pPr algn="ctr"/>
                      <a:r>
                        <a:rPr lang="en-US" sz="3600" dirty="0">
                          <a:solidFill>
                            <a:schemeClr val="tx1"/>
                          </a:solidFill>
                        </a:rPr>
                        <a:t>1.57PB (NLSAS Single Frame)</a:t>
                      </a:r>
                    </a:p>
                  </a:txBody>
                  <a:tcPr marL="182856" marR="182856" marT="91428" marB="91428"/>
                </a:tc>
                <a:tc>
                  <a:txBody>
                    <a:bodyPr/>
                    <a:lstStyle/>
                    <a:p>
                      <a:pPr algn="ctr"/>
                      <a:r>
                        <a:rPr lang="en-US" sz="3600" dirty="0">
                          <a:solidFill>
                            <a:schemeClr val="tx1"/>
                          </a:solidFill>
                        </a:rPr>
                        <a:t>Multi-Frame, FCMs</a:t>
                      </a:r>
                    </a:p>
                  </a:txBody>
                  <a:tcPr marL="182856" marR="182856" marT="91428" marB="91428"/>
                </a:tc>
                <a:extLst>
                  <a:ext uri="{0D108BD9-81ED-4DB2-BD59-A6C34878D82A}">
                    <a16:rowId xmlns:a16="http://schemas.microsoft.com/office/drawing/2014/main" val="4025239601"/>
                  </a:ext>
                </a:extLst>
              </a:tr>
              <a:tr h="731496">
                <a:tc>
                  <a:txBody>
                    <a:bodyPr/>
                    <a:lstStyle/>
                    <a:p>
                      <a:pPr algn="l"/>
                      <a:r>
                        <a:rPr lang="en-US" sz="3600" dirty="0">
                          <a:solidFill>
                            <a:schemeClr val="tx1"/>
                          </a:solidFill>
                        </a:rPr>
                        <a:t>Tenants</a:t>
                      </a:r>
                    </a:p>
                  </a:txBody>
                  <a:tcPr marL="182856" marR="182856" marT="91428" marB="91428"/>
                </a:tc>
                <a:tc>
                  <a:txBody>
                    <a:bodyPr/>
                    <a:lstStyle/>
                    <a:p>
                      <a:pPr algn="ctr"/>
                      <a:r>
                        <a:rPr lang="en-US" sz="3600" dirty="0">
                          <a:solidFill>
                            <a:schemeClr val="tx1"/>
                          </a:solidFill>
                        </a:rPr>
                        <a:t>1</a:t>
                      </a:r>
                    </a:p>
                  </a:txBody>
                  <a:tcPr marL="182856" marR="182856" marT="91428" marB="91428"/>
                </a:tc>
                <a:tc>
                  <a:txBody>
                    <a:bodyPr/>
                    <a:lstStyle/>
                    <a:p>
                      <a:pPr algn="ctr"/>
                      <a:r>
                        <a:rPr lang="en-US" sz="3600" dirty="0">
                          <a:solidFill>
                            <a:schemeClr val="tx1"/>
                          </a:solidFill>
                        </a:rPr>
                        <a:t>64+</a:t>
                      </a:r>
                    </a:p>
                  </a:txBody>
                  <a:tcPr marL="182856" marR="182856" marT="91428" marB="91428"/>
                </a:tc>
                <a:extLst>
                  <a:ext uri="{0D108BD9-81ED-4DB2-BD59-A6C34878D82A}">
                    <a16:rowId xmlns:a16="http://schemas.microsoft.com/office/drawing/2014/main" val="963968383"/>
                  </a:ext>
                </a:extLst>
              </a:tr>
              <a:tr h="731496">
                <a:tc>
                  <a:txBody>
                    <a:bodyPr/>
                    <a:lstStyle/>
                    <a:p>
                      <a:pPr algn="l"/>
                      <a:r>
                        <a:rPr lang="en-US" sz="3600" dirty="0">
                          <a:solidFill>
                            <a:schemeClr val="tx1"/>
                          </a:solidFill>
                        </a:rPr>
                        <a:t>Volumes</a:t>
                      </a:r>
                    </a:p>
                  </a:txBody>
                  <a:tcPr marL="182856" marR="182856" marT="91428" marB="91428"/>
                </a:tc>
                <a:tc>
                  <a:txBody>
                    <a:bodyPr/>
                    <a:lstStyle/>
                    <a:p>
                      <a:pPr algn="ctr"/>
                      <a:r>
                        <a:rPr lang="en-US" sz="3600" dirty="0">
                          <a:solidFill>
                            <a:schemeClr val="tx1"/>
                          </a:solidFill>
                        </a:rPr>
                        <a:t>4 million</a:t>
                      </a:r>
                    </a:p>
                  </a:txBody>
                  <a:tcPr marL="182856" marR="182856" marT="91428" marB="91428"/>
                </a:tc>
                <a:tc>
                  <a:txBody>
                    <a:bodyPr/>
                    <a:lstStyle/>
                    <a:p>
                      <a:pPr algn="ctr"/>
                      <a:r>
                        <a:rPr lang="en-US" sz="3600" dirty="0">
                          <a:solidFill>
                            <a:schemeClr val="tx1"/>
                          </a:solidFill>
                        </a:rPr>
                        <a:t>-</a:t>
                      </a:r>
                    </a:p>
                  </a:txBody>
                  <a:tcPr marL="182856" marR="182856" marT="91428" marB="91428"/>
                </a:tc>
                <a:extLst>
                  <a:ext uri="{0D108BD9-81ED-4DB2-BD59-A6C34878D82A}">
                    <a16:rowId xmlns:a16="http://schemas.microsoft.com/office/drawing/2014/main" val="1255112434"/>
                  </a:ext>
                </a:extLst>
              </a:tr>
              <a:tr h="731496">
                <a:tc>
                  <a:txBody>
                    <a:bodyPr/>
                    <a:lstStyle/>
                    <a:p>
                      <a:pPr algn="l"/>
                      <a:r>
                        <a:rPr lang="en-US" sz="3600" dirty="0">
                          <a:solidFill>
                            <a:schemeClr val="tx1"/>
                          </a:solidFill>
                        </a:rPr>
                        <a:t>Connectivity</a:t>
                      </a:r>
                    </a:p>
                  </a:txBody>
                  <a:tcPr marL="182856" marR="182856" marT="91428" marB="91428"/>
                </a:tc>
                <a:tc>
                  <a:txBody>
                    <a:bodyPr/>
                    <a:lstStyle/>
                    <a:p>
                      <a:pPr algn="ctr"/>
                      <a:r>
                        <a:rPr lang="en-US" sz="3600" dirty="0">
                          <a:solidFill>
                            <a:schemeClr val="tx1"/>
                          </a:solidFill>
                        </a:rPr>
                        <a:t>8x32Gb (LW &amp; SW)</a:t>
                      </a:r>
                    </a:p>
                  </a:txBody>
                  <a:tcPr marL="182856" marR="182856" marT="91428" marB="91428"/>
                </a:tc>
                <a:tc>
                  <a:txBody>
                    <a:bodyPr/>
                    <a:lstStyle/>
                    <a:p>
                      <a:pPr algn="ctr"/>
                      <a:r>
                        <a:rPr lang="en-US" sz="3600" dirty="0">
                          <a:solidFill>
                            <a:schemeClr val="tx1"/>
                          </a:solidFill>
                        </a:rPr>
                        <a:t>10/25Gb iSCSI</a:t>
                      </a:r>
                    </a:p>
                  </a:txBody>
                  <a:tcPr marL="182856" marR="182856" marT="91428" marB="91428"/>
                </a:tc>
                <a:extLst>
                  <a:ext uri="{0D108BD9-81ED-4DB2-BD59-A6C34878D82A}">
                    <a16:rowId xmlns:a16="http://schemas.microsoft.com/office/drawing/2014/main" val="1003387846"/>
                  </a:ext>
                </a:extLst>
              </a:tr>
              <a:tr h="731496">
                <a:tc>
                  <a:txBody>
                    <a:bodyPr/>
                    <a:lstStyle/>
                    <a:p>
                      <a:pPr algn="l"/>
                      <a:r>
                        <a:rPr lang="en-US" sz="3600" dirty="0">
                          <a:solidFill>
                            <a:schemeClr val="tx1"/>
                          </a:solidFill>
                        </a:rPr>
                        <a:t>Management</a:t>
                      </a:r>
                    </a:p>
                  </a:txBody>
                  <a:tcPr marL="182856" marR="182856" marT="91428" marB="91428"/>
                </a:tc>
                <a:tc>
                  <a:txBody>
                    <a:bodyPr/>
                    <a:lstStyle/>
                    <a:p>
                      <a:pPr algn="ctr"/>
                      <a:r>
                        <a:rPr lang="en-US" sz="3600" dirty="0">
                          <a:solidFill>
                            <a:schemeClr val="tx1"/>
                          </a:solidFill>
                        </a:rPr>
                        <a:t>REST + Simple GUI</a:t>
                      </a:r>
                    </a:p>
                  </a:txBody>
                  <a:tcPr marL="182856" marR="182856" marT="91428" marB="91428"/>
                </a:tc>
                <a:tc>
                  <a:txBody>
                    <a:bodyPr/>
                    <a:lstStyle/>
                    <a:p>
                      <a:pPr algn="ctr"/>
                      <a:r>
                        <a:rPr lang="en-US" sz="3600" dirty="0">
                          <a:solidFill>
                            <a:schemeClr val="tx1"/>
                          </a:solidFill>
                        </a:rPr>
                        <a:t>Advanced GUI</a:t>
                      </a:r>
                    </a:p>
                  </a:txBody>
                  <a:tcPr marL="182856" marR="182856" marT="91428" marB="91428"/>
                </a:tc>
                <a:extLst>
                  <a:ext uri="{0D108BD9-81ED-4DB2-BD59-A6C34878D82A}">
                    <a16:rowId xmlns:a16="http://schemas.microsoft.com/office/drawing/2014/main" val="3110056066"/>
                  </a:ext>
                </a:extLst>
              </a:tr>
              <a:tr h="731496">
                <a:tc>
                  <a:txBody>
                    <a:bodyPr/>
                    <a:lstStyle/>
                    <a:p>
                      <a:pPr algn="l"/>
                      <a:r>
                        <a:rPr lang="en-US" sz="3600" dirty="0">
                          <a:solidFill>
                            <a:schemeClr val="tx1"/>
                          </a:solidFill>
                        </a:rPr>
                        <a:t>Block Size</a:t>
                      </a:r>
                    </a:p>
                  </a:txBody>
                  <a:tcPr marL="182856" marR="182856" marT="91428" marB="91428"/>
                </a:tc>
                <a:tc>
                  <a:txBody>
                    <a:bodyPr/>
                    <a:lstStyle/>
                    <a:p>
                      <a:pPr algn="ctr"/>
                      <a:r>
                        <a:rPr lang="en-US" sz="3600" dirty="0">
                          <a:solidFill>
                            <a:schemeClr val="tx1"/>
                          </a:solidFill>
                        </a:rPr>
                        <a:t>256KiB</a:t>
                      </a:r>
                    </a:p>
                  </a:txBody>
                  <a:tcPr marL="182856" marR="182856" marT="91428" marB="91428"/>
                </a:tc>
                <a:tc>
                  <a:txBody>
                    <a:bodyPr/>
                    <a:lstStyle/>
                    <a:p>
                      <a:pPr algn="ctr"/>
                      <a:r>
                        <a:rPr lang="en-US" sz="3600" dirty="0">
                          <a:solidFill>
                            <a:schemeClr val="tx1"/>
                          </a:solidFill>
                        </a:rPr>
                        <a:t>-</a:t>
                      </a:r>
                    </a:p>
                  </a:txBody>
                  <a:tcPr marL="182856" marR="182856" marT="91428" marB="91428"/>
                </a:tc>
                <a:extLst>
                  <a:ext uri="{0D108BD9-81ED-4DB2-BD59-A6C34878D82A}">
                    <a16:rowId xmlns:a16="http://schemas.microsoft.com/office/drawing/2014/main" val="2239593811"/>
                  </a:ext>
                </a:extLst>
              </a:tr>
              <a:tr h="731496">
                <a:tc>
                  <a:txBody>
                    <a:bodyPr/>
                    <a:lstStyle/>
                    <a:p>
                      <a:pPr algn="l"/>
                      <a:r>
                        <a:rPr lang="en-US" sz="3600" dirty="0">
                          <a:solidFill>
                            <a:schemeClr val="tx1"/>
                          </a:solidFill>
                        </a:rPr>
                        <a:t>Qualification</a:t>
                      </a:r>
                    </a:p>
                  </a:txBody>
                  <a:tcPr marL="182856" marR="182856" marT="91428" marB="91428"/>
                </a:tc>
                <a:tc>
                  <a:txBody>
                    <a:bodyPr/>
                    <a:lstStyle/>
                    <a:p>
                      <a:pPr algn="ctr"/>
                      <a:r>
                        <a:rPr lang="en-US" sz="3600" dirty="0">
                          <a:solidFill>
                            <a:schemeClr val="tx1"/>
                          </a:solidFill>
                        </a:rPr>
                        <a:t>Storage Protect, IBM </a:t>
                      </a:r>
                      <a:r>
                        <a:rPr lang="en-US" sz="3600" dirty="0" err="1">
                          <a:solidFill>
                            <a:schemeClr val="tx1"/>
                          </a:solidFill>
                        </a:rPr>
                        <a:t>i</a:t>
                      </a:r>
                      <a:r>
                        <a:rPr lang="en-US" sz="3600" dirty="0">
                          <a:solidFill>
                            <a:schemeClr val="tx1"/>
                          </a:solidFill>
                        </a:rPr>
                        <a:t> BRMS</a:t>
                      </a:r>
                    </a:p>
                  </a:txBody>
                  <a:tcPr marL="182856" marR="182856" marT="91428" marB="91428"/>
                </a:tc>
                <a:tc>
                  <a:txBody>
                    <a:bodyPr/>
                    <a:lstStyle/>
                    <a:p>
                      <a:pPr algn="ctr"/>
                      <a:r>
                        <a:rPr lang="en-US" sz="3600" dirty="0">
                          <a:solidFill>
                            <a:schemeClr val="tx1"/>
                          </a:solidFill>
                        </a:rPr>
                        <a:t>Many</a:t>
                      </a:r>
                    </a:p>
                  </a:txBody>
                  <a:tcPr marL="182856" marR="182856" marT="91428" marB="91428"/>
                </a:tc>
                <a:extLst>
                  <a:ext uri="{0D108BD9-81ED-4DB2-BD59-A6C34878D82A}">
                    <a16:rowId xmlns:a16="http://schemas.microsoft.com/office/drawing/2014/main" val="3967890648"/>
                  </a:ext>
                </a:extLst>
              </a:tr>
            </a:tbl>
          </a:graphicData>
        </a:graphic>
      </p:graphicFrame>
    </p:spTree>
    <p:extLst>
      <p:ext uri="{BB962C8B-B14F-4D97-AF65-F5344CB8AC3E}">
        <p14:creationId xmlns:p14="http://schemas.microsoft.com/office/powerpoint/2010/main" val="320581435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8187E44F-4042-14F4-D9A7-495A9E53E50E}"/>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ackgroundRemoval t="10000" b="90000" l="10000" r="90000"/>
                    </a14:imgEffect>
                  </a14:imgLayer>
                </a14:imgProps>
              </a:ext>
            </a:extLst>
          </a:blip>
          <a:srcRect l="37365" t="11652" r="12429" b="11778"/>
          <a:stretch>
            <a:fillRect/>
          </a:stretch>
        </p:blipFill>
        <p:spPr>
          <a:xfrm>
            <a:off x="12334720" y="2798862"/>
            <a:ext cx="9565889" cy="9726344"/>
          </a:xfrm>
          <a:prstGeom prst="rect">
            <a:avLst/>
          </a:prstGeom>
        </p:spPr>
      </p:pic>
      <p:sp>
        <p:nvSpPr>
          <p:cNvPr id="2" name="Title 1">
            <a:extLst>
              <a:ext uri="{FF2B5EF4-FFF2-40B4-BE49-F238E27FC236}">
                <a16:creationId xmlns:a16="http://schemas.microsoft.com/office/drawing/2014/main" id="{87177483-0B70-3222-BDB5-412D3A78242F}"/>
              </a:ext>
            </a:extLst>
          </p:cNvPr>
          <p:cNvSpPr>
            <a:spLocks noGrp="1"/>
          </p:cNvSpPr>
          <p:nvPr>
            <p:ph type="title"/>
          </p:nvPr>
        </p:nvSpPr>
        <p:spPr>
          <a:xfrm>
            <a:off x="783546" y="868053"/>
            <a:ext cx="11050588" cy="1322540"/>
          </a:xfrm>
        </p:spPr>
        <p:txBody>
          <a:bodyPr/>
          <a:lstStyle/>
          <a:p>
            <a:r>
              <a:rPr lang="en-US" b="1" dirty="0">
                <a:solidFill>
                  <a:srgbClr val="0F62FE"/>
                </a:solidFill>
              </a:rPr>
              <a:t>The Future of VTL</a:t>
            </a:r>
          </a:p>
        </p:txBody>
      </p:sp>
      <p:sp>
        <p:nvSpPr>
          <p:cNvPr id="4" name="Slide Number Placeholder 3">
            <a:extLst>
              <a:ext uri="{FF2B5EF4-FFF2-40B4-BE49-F238E27FC236}">
                <a16:creationId xmlns:a16="http://schemas.microsoft.com/office/drawing/2014/main" id="{04EBC218-D59E-4BA8-0C54-525091CFB015}"/>
              </a:ext>
            </a:extLst>
          </p:cNvPr>
          <p:cNvSpPr>
            <a:spLocks noGrp="1"/>
          </p:cNvSpPr>
          <p:nvPr>
            <p:ph type="sldNum" sz="quarter" idx="4"/>
          </p:nvPr>
        </p:nvSpPr>
        <p:spPr/>
        <p:txBody>
          <a:bodyPr/>
          <a:lstStyle/>
          <a:p>
            <a:fld id="{86CB4B4D-7CA3-9044-876B-883B54F8677D}" type="slidenum">
              <a:rPr lang="en-US" smtClean="0"/>
              <a:pPr/>
              <a:t>21</a:t>
            </a:fld>
            <a:endParaRPr lang="en-US" dirty="0"/>
          </a:p>
        </p:txBody>
      </p:sp>
      <p:sp>
        <p:nvSpPr>
          <p:cNvPr id="12" name="TextBox 11">
            <a:extLst>
              <a:ext uri="{FF2B5EF4-FFF2-40B4-BE49-F238E27FC236}">
                <a16:creationId xmlns:a16="http://schemas.microsoft.com/office/drawing/2014/main" id="{55969F75-34B3-3F61-672B-CA4F51AF24E5}"/>
              </a:ext>
            </a:extLst>
          </p:cNvPr>
          <p:cNvSpPr txBox="1"/>
          <p:nvPr/>
        </p:nvSpPr>
        <p:spPr>
          <a:xfrm>
            <a:off x="796556" y="2739506"/>
            <a:ext cx="11503585" cy="929485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40" tIns="45720" rIns="91440" bIns="45720" anchor="t">
            <a:spAutoFit/>
          </a:bodyPr>
          <a:lstStyle/>
          <a:p>
            <a:pPr marL="469900" lvl="1" indent="-404813" defTabSz="1219170">
              <a:spcBef>
                <a:spcPts val="3600"/>
              </a:spcBef>
              <a:spcAft>
                <a:spcPts val="0"/>
              </a:spcAft>
              <a:buClrTx/>
              <a:buFont typeface="Arial" panose="020B0604020202020204" pitchFamily="34" charset="0"/>
              <a:buChar char="•"/>
              <a:defRPr/>
            </a:pPr>
            <a:r>
              <a:rPr lang="en-US" sz="3200" dirty="0">
                <a:solidFill>
                  <a:prstClr val="black"/>
                </a:solidFill>
                <a:latin typeface="IBM Plex Sans Light"/>
                <a:cs typeface="Arial"/>
              </a:rPr>
              <a:t>Expanded ISV support</a:t>
            </a:r>
          </a:p>
          <a:p>
            <a:pPr marL="469900" lvl="1" indent="-404813" defTabSz="1219170">
              <a:spcBef>
                <a:spcPts val="3600"/>
              </a:spcBef>
              <a:spcAft>
                <a:spcPts val="0"/>
              </a:spcAft>
              <a:buClrTx/>
              <a:buFont typeface="Arial" panose="020B0604020202020204" pitchFamily="34" charset="0"/>
              <a:buChar char="•"/>
              <a:defRPr/>
            </a:pPr>
            <a:r>
              <a:rPr lang="en-US" sz="3200" dirty="0">
                <a:solidFill>
                  <a:prstClr val="black"/>
                </a:solidFill>
                <a:latin typeface="IBM Plex Sans Light"/>
                <a:cs typeface="Arial"/>
              </a:rPr>
              <a:t>Up to 8 systems in a grid</a:t>
            </a:r>
            <a:endParaRPr lang="en-US" sz="3200" dirty="0">
              <a:solidFill>
                <a:prstClr val="black"/>
              </a:solidFill>
              <a:latin typeface="IBM Plex Sans Light"/>
              <a:ea typeface="+mn-ea"/>
              <a:cs typeface="Arial"/>
            </a:endParaRPr>
          </a:p>
          <a:p>
            <a:pPr marL="469900" lvl="1" indent="-404813" defTabSz="1219170">
              <a:spcBef>
                <a:spcPts val="3600"/>
              </a:spcBef>
              <a:spcAft>
                <a:spcPts val="0"/>
              </a:spcAft>
              <a:buClrTx/>
              <a:buFont typeface="Arial" panose="020B0604020202020204" pitchFamily="34" charset="0"/>
              <a:buChar char="•"/>
              <a:defRPr/>
            </a:pPr>
            <a:r>
              <a:rPr lang="en-US" sz="3200" dirty="0">
                <a:solidFill>
                  <a:prstClr val="black"/>
                </a:solidFill>
                <a:latin typeface="IBM Plex Sans Light"/>
                <a:ea typeface="+mn-ea"/>
                <a:cs typeface="Arial"/>
              </a:rPr>
              <a:t>iSCSI Connectivity</a:t>
            </a:r>
          </a:p>
          <a:p>
            <a:pPr marL="469900" lvl="1" indent="-404813" defTabSz="1219170">
              <a:spcBef>
                <a:spcPts val="3600"/>
              </a:spcBef>
              <a:spcAft>
                <a:spcPts val="0"/>
              </a:spcAft>
              <a:buClrTx/>
              <a:buFont typeface="Arial" panose="020B0604020202020204" pitchFamily="34" charset="0"/>
              <a:buChar char="•"/>
              <a:defRPr/>
            </a:pPr>
            <a:r>
              <a:rPr lang="en-US" sz="3200" dirty="0">
                <a:solidFill>
                  <a:prstClr val="black"/>
                </a:solidFill>
                <a:latin typeface="IBM Plex Sans Light"/>
                <a:cs typeface="Arial"/>
              </a:rPr>
              <a:t>All-flash storage</a:t>
            </a:r>
            <a:endParaRPr lang="en-US" sz="3200" dirty="0">
              <a:solidFill>
                <a:prstClr val="black"/>
              </a:solidFill>
              <a:latin typeface="IBM Plex Sans Light"/>
              <a:ea typeface="+mn-ea"/>
              <a:cs typeface="Arial"/>
            </a:endParaRPr>
          </a:p>
          <a:p>
            <a:pPr marL="469900" lvl="1" indent="-404813" defTabSz="1219170">
              <a:spcBef>
                <a:spcPts val="3600"/>
              </a:spcBef>
              <a:spcAft>
                <a:spcPts val="0"/>
              </a:spcAft>
              <a:buClrTx/>
              <a:buFont typeface="Arial" panose="020B0604020202020204" pitchFamily="34" charset="0"/>
              <a:buChar char="•"/>
              <a:defRPr/>
            </a:pPr>
            <a:r>
              <a:rPr lang="en-US" sz="3200" dirty="0">
                <a:solidFill>
                  <a:prstClr val="black"/>
                </a:solidFill>
                <a:latin typeface="IBM Plex Sans Light"/>
                <a:cs typeface="Arial"/>
              </a:rPr>
              <a:t>Expanded system capacity</a:t>
            </a:r>
            <a:endParaRPr lang="en-US" sz="3200" dirty="0">
              <a:solidFill>
                <a:prstClr val="black"/>
              </a:solidFill>
              <a:latin typeface="IBM Plex Sans Light"/>
              <a:ea typeface="+mn-ea"/>
              <a:cs typeface="Arial"/>
            </a:endParaRPr>
          </a:p>
          <a:p>
            <a:pPr marL="469900" lvl="1" indent="-404813" defTabSz="1219170">
              <a:spcBef>
                <a:spcPts val="3600"/>
              </a:spcBef>
              <a:spcAft>
                <a:spcPts val="0"/>
              </a:spcAft>
              <a:buClrTx/>
              <a:buFont typeface="Arial" panose="020B0604020202020204" pitchFamily="34" charset="0"/>
              <a:buChar char="•"/>
              <a:defRPr/>
            </a:pPr>
            <a:r>
              <a:rPr lang="en-US" sz="3200" dirty="0">
                <a:solidFill>
                  <a:prstClr val="black"/>
                </a:solidFill>
                <a:latin typeface="IBM Plex Sans Light"/>
                <a:ea typeface="+mn-ea"/>
                <a:cs typeface="Arial"/>
              </a:rPr>
              <a:t>Cloud Export</a:t>
            </a:r>
            <a:endParaRPr lang="en-US" sz="3200" b="0" i="1" u="none" strike="noStrike" kern="1200" cap="none" spc="0" normalizeH="0" baseline="0" noProof="0" dirty="0">
              <a:ln>
                <a:noFill/>
              </a:ln>
              <a:solidFill>
                <a:prstClr val="black"/>
              </a:solidFill>
              <a:effectLst/>
              <a:uLnTx/>
              <a:uFillTx/>
              <a:latin typeface="IBM Plex Sans Light"/>
              <a:ea typeface="+mn-ea"/>
              <a:cs typeface="Arial"/>
            </a:endParaRPr>
          </a:p>
          <a:p>
            <a:pPr marL="469900" lvl="1" indent="-404813" defTabSz="1219170">
              <a:spcBef>
                <a:spcPts val="3600"/>
              </a:spcBef>
              <a:spcAft>
                <a:spcPts val="0"/>
              </a:spcAft>
              <a:buClrTx/>
              <a:buFont typeface="Arial" panose="020B0604020202020204" pitchFamily="34" charset="0"/>
              <a:buChar char="•"/>
              <a:defRPr/>
            </a:pPr>
            <a:r>
              <a:rPr lang="en-US" sz="3200" dirty="0">
                <a:solidFill>
                  <a:prstClr val="black"/>
                </a:solidFill>
                <a:latin typeface="IBM Plex Sans Light"/>
                <a:ea typeface="+mn-ea"/>
                <a:cs typeface="Arial"/>
              </a:rPr>
              <a:t>Cloud Version Retention</a:t>
            </a:r>
            <a:endParaRPr lang="en-US" sz="3200" b="0" i="1" u="none" strike="noStrike" kern="1200" cap="none" spc="0" normalizeH="0" baseline="0" noProof="0" dirty="0">
              <a:ln>
                <a:noFill/>
              </a:ln>
              <a:solidFill>
                <a:prstClr val="black"/>
              </a:solidFill>
              <a:effectLst/>
              <a:uLnTx/>
              <a:uFillTx/>
              <a:latin typeface="IBM Plex Sans Light"/>
              <a:ea typeface="+mn-ea"/>
              <a:cs typeface="Arial"/>
            </a:endParaRPr>
          </a:p>
          <a:p>
            <a:pPr marL="469900" lvl="1" indent="-404813" defTabSz="1219170">
              <a:spcBef>
                <a:spcPts val="3600"/>
              </a:spcBef>
              <a:spcAft>
                <a:spcPts val="0"/>
              </a:spcAft>
              <a:buClrTx/>
              <a:buFont typeface="Arial" panose="020B0604020202020204" pitchFamily="34" charset="0"/>
              <a:buChar char="•"/>
              <a:defRPr/>
            </a:pPr>
            <a:r>
              <a:rPr lang="en-US" sz="3200" dirty="0">
                <a:solidFill>
                  <a:prstClr val="black"/>
                </a:solidFill>
                <a:latin typeface="IBM Plex Sans Light"/>
                <a:ea typeface="+mn-ea"/>
                <a:cs typeface="Arial"/>
              </a:rPr>
              <a:t>Logical WORM with Retention</a:t>
            </a:r>
          </a:p>
          <a:p>
            <a:pPr marL="469900" lvl="1" indent="-404495" defTabSz="1219170">
              <a:spcBef>
                <a:spcPts val="3600"/>
              </a:spcBef>
              <a:buFont typeface="Arial" panose="020B0604020202020204" pitchFamily="34" charset="0"/>
              <a:buChar char="•"/>
              <a:defRPr/>
            </a:pPr>
            <a:r>
              <a:rPr lang="en-US" sz="3200">
                <a:solidFill>
                  <a:prstClr val="black"/>
                </a:solidFill>
                <a:cs typeface="Arial"/>
              </a:rPr>
              <a:t>Additional Cloud Targets</a:t>
            </a:r>
            <a:endParaRPr lang="en-US" sz="3200" dirty="0">
              <a:solidFill>
                <a:prstClr val="black"/>
              </a:solidFill>
              <a:cs typeface="Arial"/>
            </a:endParaRPr>
          </a:p>
          <a:p>
            <a:pPr marL="469900" lvl="1" indent="-404495" defTabSz="1219170">
              <a:spcBef>
                <a:spcPts val="3600"/>
              </a:spcBef>
              <a:buFont typeface="Arial" panose="020B0604020202020204" pitchFamily="34" charset="0"/>
              <a:buChar char="•"/>
              <a:defRPr/>
            </a:pPr>
            <a:r>
              <a:rPr lang="en-US" sz="3200">
                <a:solidFill>
                  <a:prstClr val="black"/>
                </a:solidFill>
                <a:cs typeface="Arial"/>
              </a:rPr>
              <a:t>Multi-tenancy</a:t>
            </a:r>
            <a:endParaRPr lang="en-US" sz="3200" dirty="0">
              <a:solidFill>
                <a:prstClr val="black"/>
              </a:solidFill>
              <a:cs typeface="Arial" pitchFamily="34" charset="0"/>
            </a:endParaRPr>
          </a:p>
        </p:txBody>
      </p:sp>
      <p:sp>
        <p:nvSpPr>
          <p:cNvPr id="17" name="Text Box 34">
            <a:extLst>
              <a:ext uri="{FF2B5EF4-FFF2-40B4-BE49-F238E27FC236}">
                <a16:creationId xmlns:a16="http://schemas.microsoft.com/office/drawing/2014/main" id="{F4592050-23D5-05A1-A0EE-CB677B89E9D4}"/>
              </a:ext>
            </a:extLst>
          </p:cNvPr>
          <p:cNvSpPr txBox="1">
            <a:spLocks noChangeArrowheads="1"/>
          </p:cNvSpPr>
          <p:nvPr/>
        </p:nvSpPr>
        <p:spPr bwMode="auto">
          <a:xfrm>
            <a:off x="15939714" y="5664850"/>
            <a:ext cx="2464259" cy="41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50000"/>
              </a:spcBef>
              <a:spcAft>
                <a:spcPct val="0"/>
              </a:spcAft>
              <a:buClrTx/>
              <a:buSzTx/>
              <a:buFont typeface="Wingdings" pitchFamily="2" charset="2"/>
              <a:buNone/>
              <a:tabLst/>
              <a:defRPr/>
            </a:pPr>
            <a:r>
              <a:rPr lang="en-US" altLang="en-US" sz="2000" b="1" dirty="0">
                <a:solidFill>
                  <a:schemeClr val="bg1"/>
                </a:solidFill>
                <a:latin typeface="IBM Plex Sans Light" panose="020B0403050203000203" pitchFamily="34" charset="0"/>
                <a:ea typeface="MS PGothic"/>
              </a:rPr>
              <a:t>IBMi</a:t>
            </a:r>
            <a:endParaRPr lang="en-US" altLang="en-US" sz="2000" b="1" i="0" u="none" strike="noStrike" kern="1200" cap="none" spc="0" normalizeH="0" baseline="0" noProof="0" dirty="0">
              <a:ln>
                <a:noFill/>
              </a:ln>
              <a:solidFill>
                <a:schemeClr val="bg1"/>
              </a:solidFill>
              <a:effectLst/>
              <a:uLnTx/>
              <a:uFillTx/>
              <a:latin typeface="IBM Plex Sans Light" panose="020B0403050203000203" pitchFamily="34" charset="0"/>
            </a:endParaRPr>
          </a:p>
        </p:txBody>
      </p:sp>
      <p:cxnSp>
        <p:nvCxnSpPr>
          <p:cNvPr id="29" name="Connector: Elbow 47">
            <a:extLst>
              <a:ext uri="{FF2B5EF4-FFF2-40B4-BE49-F238E27FC236}">
                <a16:creationId xmlns:a16="http://schemas.microsoft.com/office/drawing/2014/main" id="{A9033EB5-F086-C71F-BB01-DB24733CFB06}"/>
              </a:ext>
            </a:extLst>
          </p:cNvPr>
          <p:cNvCxnSpPr>
            <a:cxnSpLocks/>
          </p:cNvCxnSpPr>
          <p:nvPr/>
        </p:nvCxnSpPr>
        <p:spPr bwMode="auto">
          <a:xfrm flipH="1">
            <a:off x="10958320" y="5247675"/>
            <a:ext cx="1655429" cy="2090579"/>
          </a:xfrm>
          <a:prstGeom prst="bentConnector3">
            <a:avLst/>
          </a:prstGeom>
          <a:ln w="28575">
            <a:solidFill>
              <a:schemeClr val="accent1"/>
            </a:solidFill>
            <a:prstDash val="sysDot"/>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34" name="Text Box 16">
            <a:extLst>
              <a:ext uri="{FF2B5EF4-FFF2-40B4-BE49-F238E27FC236}">
                <a16:creationId xmlns:a16="http://schemas.microsoft.com/office/drawing/2014/main" id="{4CB0ED65-551A-84D2-EEE8-6FCEEC61AD4D}"/>
              </a:ext>
            </a:extLst>
          </p:cNvPr>
          <p:cNvSpPr txBox="1">
            <a:spLocks noChangeArrowheads="1"/>
          </p:cNvSpPr>
          <p:nvPr/>
        </p:nvSpPr>
        <p:spPr bwMode="auto">
          <a:xfrm>
            <a:off x="12719805" y="1300067"/>
            <a:ext cx="9022163" cy="595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a:buClrTx/>
              <a:buNone/>
              <a:defRPr/>
            </a:pPr>
            <a:r>
              <a:rPr lang="en-US" altLang="en-US" sz="3200" b="1" dirty="0">
                <a:solidFill>
                  <a:srgbClr val="0F62FE"/>
                </a:solidFill>
                <a:latin typeface="IBM Plex Sans Light"/>
                <a:ea typeface="MS PGothic"/>
              </a:rPr>
              <a:t>TS7xxx Grid – Unified Data Protection Platform </a:t>
            </a:r>
            <a:endParaRPr kumimoji="0" lang="en-US" altLang="en-US" sz="3200" b="1" i="0" u="none" strike="noStrike" kern="1200" cap="none" spc="0" normalizeH="0" baseline="0" noProof="0" dirty="0">
              <a:ln>
                <a:noFill/>
              </a:ln>
              <a:solidFill>
                <a:srgbClr val="0F62FE"/>
              </a:solidFill>
              <a:effectLst/>
              <a:uLnTx/>
              <a:uFillTx/>
              <a:latin typeface="IBM Plex Sans Light"/>
            </a:endParaRPr>
          </a:p>
        </p:txBody>
      </p:sp>
      <p:grpSp>
        <p:nvGrpSpPr>
          <p:cNvPr id="67" name="Group 66">
            <a:extLst>
              <a:ext uri="{FF2B5EF4-FFF2-40B4-BE49-F238E27FC236}">
                <a16:creationId xmlns:a16="http://schemas.microsoft.com/office/drawing/2014/main" id="{0B8E09A4-C6F7-37C9-6B70-241A45B1ADA3}"/>
              </a:ext>
            </a:extLst>
          </p:cNvPr>
          <p:cNvGrpSpPr/>
          <p:nvPr/>
        </p:nvGrpSpPr>
        <p:grpSpPr>
          <a:xfrm>
            <a:off x="19211051" y="3250480"/>
            <a:ext cx="1807594" cy="1877509"/>
            <a:chOff x="19763994" y="3805963"/>
            <a:chExt cx="1807594" cy="1877509"/>
          </a:xfrm>
        </p:grpSpPr>
        <p:sp>
          <p:nvSpPr>
            <p:cNvPr id="15" name="Text Box 18">
              <a:extLst>
                <a:ext uri="{FF2B5EF4-FFF2-40B4-BE49-F238E27FC236}">
                  <a16:creationId xmlns:a16="http://schemas.microsoft.com/office/drawing/2014/main" id="{CEA171F1-5B0D-A81F-1591-50A4D8D533C8}"/>
                </a:ext>
              </a:extLst>
            </p:cNvPr>
            <p:cNvSpPr txBox="1">
              <a:spLocks noChangeArrowheads="1"/>
            </p:cNvSpPr>
            <p:nvPr/>
          </p:nvSpPr>
          <p:spPr bwMode="auto">
            <a:xfrm>
              <a:off x="19763994" y="5283401"/>
              <a:ext cx="1807594" cy="400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1" rIns="91403" bIns="45701"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eaLnBrk="1" hangingPunct="1">
                <a:buClr>
                  <a:srgbClr val="00BFFF"/>
                </a:buClr>
                <a:buNone/>
                <a:defRPr/>
              </a:pPr>
              <a:r>
                <a:rPr lang="en-US" altLang="en-US" sz="2000" b="1" dirty="0">
                  <a:solidFill>
                    <a:srgbClr val="333333"/>
                  </a:solidFill>
                  <a:latin typeface="IBM Plex Sans Light"/>
                  <a:ea typeface="MS PGothic"/>
                  <a:cs typeface="Arial"/>
                </a:rPr>
                <a:t>TS7xxx B</a:t>
              </a:r>
              <a:endParaRPr lang="en-US" altLang="en-US" sz="2000" b="1" i="0" u="none" strike="noStrike" kern="1200" cap="none" spc="0" normalizeH="0" baseline="0" noProof="0" dirty="0">
                <a:ln>
                  <a:noFill/>
                </a:ln>
                <a:solidFill>
                  <a:srgbClr val="333333"/>
                </a:solidFill>
                <a:effectLst/>
                <a:uLnTx/>
                <a:uFillTx/>
                <a:latin typeface="IBM Plex Sans Light"/>
                <a:cs typeface="Arial" panose="020B0604020202020204" pitchFamily="34" charset="0"/>
              </a:endParaRPr>
            </a:p>
          </p:txBody>
        </p:sp>
        <p:grpSp>
          <p:nvGrpSpPr>
            <p:cNvPr id="35" name="Group 34">
              <a:extLst>
                <a:ext uri="{FF2B5EF4-FFF2-40B4-BE49-F238E27FC236}">
                  <a16:creationId xmlns:a16="http://schemas.microsoft.com/office/drawing/2014/main" id="{D756AAD1-BB87-B87A-89C9-8F572DF6F9DC}"/>
                </a:ext>
              </a:extLst>
            </p:cNvPr>
            <p:cNvGrpSpPr/>
            <p:nvPr/>
          </p:nvGrpSpPr>
          <p:grpSpPr>
            <a:xfrm>
              <a:off x="20256984" y="3805963"/>
              <a:ext cx="634391" cy="1562707"/>
              <a:chOff x="7906575" y="-87672"/>
              <a:chExt cx="4937125" cy="13716000"/>
            </a:xfrm>
          </p:grpSpPr>
          <p:pic>
            <p:nvPicPr>
              <p:cNvPr id="36" name="Picture 4">
                <a:extLst>
                  <a:ext uri="{FF2B5EF4-FFF2-40B4-BE49-F238E27FC236}">
                    <a16:creationId xmlns:a16="http://schemas.microsoft.com/office/drawing/2014/main" id="{240FD82C-E8CA-5A9A-B1E3-56E17EF90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6575" y="-87672"/>
                <a:ext cx="4937125" cy="137160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5ECA0B22-7F8B-46BD-F8B4-FF193CB3B4DB}"/>
                  </a:ext>
                </a:extLst>
              </p:cNvPr>
              <p:cNvSpPr txBox="1"/>
              <p:nvPr/>
            </p:nvSpPr>
            <p:spPr>
              <a:xfrm>
                <a:off x="9028199" y="1894613"/>
                <a:ext cx="2649540" cy="1886334"/>
              </a:xfrm>
              <a:prstGeom prst="rect">
                <a:avLst/>
              </a:prstGeom>
              <a:solidFill>
                <a:srgbClr val="494949"/>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rtlCol="0" anchor="t">
                <a:noAutofit/>
              </a:bodyPr>
              <a:lstStyle/>
              <a:p>
                <a:pPr algn="l" defTabSz="2438400">
                  <a:spcBef>
                    <a:spcPts val="2900"/>
                  </a:spcBef>
                  <a:buSzPct val="100000"/>
                </a:pPr>
                <a:r>
                  <a:rPr lang="en-US" sz="800" b="1" kern="0" dirty="0">
                    <a:solidFill>
                      <a:srgbClr val="D8D8D8"/>
                    </a:solidFill>
                    <a:ea typeface="+mj-ea"/>
                    <a:cs typeface="+mj-cs"/>
                    <a:sym typeface="IBM Plex Sans Light"/>
                  </a:rPr>
                  <a:t>TS7785</a:t>
                </a:r>
              </a:p>
            </p:txBody>
          </p:sp>
        </p:grpSp>
      </p:grpSp>
      <p:grpSp>
        <p:nvGrpSpPr>
          <p:cNvPr id="68" name="Group 67">
            <a:extLst>
              <a:ext uri="{FF2B5EF4-FFF2-40B4-BE49-F238E27FC236}">
                <a16:creationId xmlns:a16="http://schemas.microsoft.com/office/drawing/2014/main" id="{BD1A5E04-C487-BB22-CA42-240DAE330218}"/>
              </a:ext>
            </a:extLst>
          </p:cNvPr>
          <p:cNvGrpSpPr/>
          <p:nvPr/>
        </p:nvGrpSpPr>
        <p:grpSpPr>
          <a:xfrm>
            <a:off x="16279532" y="2200469"/>
            <a:ext cx="1684314" cy="2005565"/>
            <a:chOff x="16279532" y="2200469"/>
            <a:chExt cx="1684314" cy="2005565"/>
          </a:xfrm>
        </p:grpSpPr>
        <p:sp>
          <p:nvSpPr>
            <p:cNvPr id="16" name="Text Box 21">
              <a:extLst>
                <a:ext uri="{FF2B5EF4-FFF2-40B4-BE49-F238E27FC236}">
                  <a16:creationId xmlns:a16="http://schemas.microsoft.com/office/drawing/2014/main" id="{52DA3552-1874-F8E9-61AC-164A95F2AC37}"/>
                </a:ext>
              </a:extLst>
            </p:cNvPr>
            <p:cNvSpPr txBox="1">
              <a:spLocks noChangeArrowheads="1"/>
            </p:cNvSpPr>
            <p:nvPr/>
          </p:nvSpPr>
          <p:spPr bwMode="auto">
            <a:xfrm>
              <a:off x="16279532" y="3805963"/>
              <a:ext cx="1684314" cy="400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1" rIns="91403" bIns="45701"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eaLnBrk="1" hangingPunct="1">
                <a:buClr>
                  <a:srgbClr val="00BFFF"/>
                </a:buClr>
                <a:buNone/>
                <a:defRPr/>
              </a:pPr>
              <a:r>
                <a:rPr lang="en-US" altLang="en-US" sz="2000" b="1" dirty="0">
                  <a:solidFill>
                    <a:srgbClr val="333333"/>
                  </a:solidFill>
                  <a:latin typeface="IBM Plex Sans Light"/>
                  <a:ea typeface="MS PGothic"/>
                  <a:cs typeface="Arial"/>
                </a:rPr>
                <a:t>TS7xxx A</a:t>
              </a:r>
              <a:endParaRPr kumimoji="0" lang="en-US" altLang="en-US" sz="2000" b="1" i="0" u="none" strike="noStrike" kern="1200" cap="none" spc="0" normalizeH="0" baseline="0" noProof="0" dirty="0">
                <a:ln>
                  <a:noFill/>
                </a:ln>
                <a:solidFill>
                  <a:srgbClr val="333333"/>
                </a:solidFill>
                <a:effectLst/>
                <a:uLnTx/>
                <a:uFillTx/>
                <a:latin typeface="IBM Plex Sans Light"/>
                <a:cs typeface="Arial" panose="020B0604020202020204" pitchFamily="34" charset="0"/>
              </a:endParaRPr>
            </a:p>
          </p:txBody>
        </p:sp>
        <p:grpSp>
          <p:nvGrpSpPr>
            <p:cNvPr id="41" name="Group 40">
              <a:extLst>
                <a:ext uri="{FF2B5EF4-FFF2-40B4-BE49-F238E27FC236}">
                  <a16:creationId xmlns:a16="http://schemas.microsoft.com/office/drawing/2014/main" id="{E24D8794-CB9D-A4E7-064C-6A51BF43C449}"/>
                </a:ext>
              </a:extLst>
            </p:cNvPr>
            <p:cNvGrpSpPr/>
            <p:nvPr/>
          </p:nvGrpSpPr>
          <p:grpSpPr>
            <a:xfrm>
              <a:off x="16809749" y="2200469"/>
              <a:ext cx="634391" cy="1562707"/>
              <a:chOff x="7906575" y="-87672"/>
              <a:chExt cx="4937125" cy="13716000"/>
            </a:xfrm>
          </p:grpSpPr>
          <p:pic>
            <p:nvPicPr>
              <p:cNvPr id="42" name="Picture 4">
                <a:extLst>
                  <a:ext uri="{FF2B5EF4-FFF2-40B4-BE49-F238E27FC236}">
                    <a16:creationId xmlns:a16="http://schemas.microsoft.com/office/drawing/2014/main" id="{DE31DAF7-4B78-CA9A-3B1D-F05419D6E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6575" y="-87672"/>
                <a:ext cx="4937125" cy="137160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D4B5B765-CA00-DC6A-A3FA-E40934FFA343}"/>
                  </a:ext>
                </a:extLst>
              </p:cNvPr>
              <p:cNvSpPr txBox="1"/>
              <p:nvPr/>
            </p:nvSpPr>
            <p:spPr>
              <a:xfrm>
                <a:off x="9028199" y="1894613"/>
                <a:ext cx="2649540" cy="1886334"/>
              </a:xfrm>
              <a:prstGeom prst="rect">
                <a:avLst/>
              </a:prstGeom>
              <a:solidFill>
                <a:srgbClr val="494949"/>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rtlCol="0" anchor="t">
                <a:noAutofit/>
              </a:bodyPr>
              <a:lstStyle/>
              <a:p>
                <a:pPr algn="l" defTabSz="2438400">
                  <a:spcBef>
                    <a:spcPts val="2900"/>
                  </a:spcBef>
                  <a:buSzPct val="100000"/>
                </a:pPr>
                <a:r>
                  <a:rPr lang="en-US" sz="800" b="1" kern="0" dirty="0">
                    <a:solidFill>
                      <a:srgbClr val="D8D8D8"/>
                    </a:solidFill>
                    <a:ea typeface="+mj-ea"/>
                    <a:cs typeface="+mj-cs"/>
                    <a:sym typeface="IBM Plex Sans Light"/>
                  </a:rPr>
                  <a:t>TS7785</a:t>
                </a:r>
              </a:p>
            </p:txBody>
          </p:sp>
        </p:grpSp>
      </p:grpSp>
      <p:grpSp>
        <p:nvGrpSpPr>
          <p:cNvPr id="66" name="Group 65">
            <a:extLst>
              <a:ext uri="{FF2B5EF4-FFF2-40B4-BE49-F238E27FC236}">
                <a16:creationId xmlns:a16="http://schemas.microsoft.com/office/drawing/2014/main" id="{13B22E9C-EDC3-35B1-CA63-26F5D534C742}"/>
              </a:ext>
            </a:extLst>
          </p:cNvPr>
          <p:cNvGrpSpPr/>
          <p:nvPr/>
        </p:nvGrpSpPr>
        <p:grpSpPr>
          <a:xfrm>
            <a:off x="20456043" y="6286193"/>
            <a:ext cx="2222564" cy="1955671"/>
            <a:chOff x="19786049" y="8905622"/>
            <a:chExt cx="2222564" cy="1955671"/>
          </a:xfrm>
        </p:grpSpPr>
        <p:sp>
          <p:nvSpPr>
            <p:cNvPr id="30" name="Text Box 18">
              <a:extLst>
                <a:ext uri="{FF2B5EF4-FFF2-40B4-BE49-F238E27FC236}">
                  <a16:creationId xmlns:a16="http://schemas.microsoft.com/office/drawing/2014/main" id="{A882B9BA-F52F-77C8-1A67-313E874F9DA3}"/>
                </a:ext>
              </a:extLst>
            </p:cNvPr>
            <p:cNvSpPr txBox="1">
              <a:spLocks noChangeArrowheads="1"/>
            </p:cNvSpPr>
            <p:nvPr/>
          </p:nvSpPr>
          <p:spPr bwMode="auto">
            <a:xfrm>
              <a:off x="19786049" y="10461222"/>
              <a:ext cx="2222564" cy="400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1" rIns="91403" bIns="45701"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eaLnBrk="1" hangingPunct="1">
                <a:buClr>
                  <a:srgbClr val="00BFFF"/>
                </a:buClr>
                <a:buNone/>
                <a:defRPr/>
              </a:pPr>
              <a:r>
                <a:rPr lang="en-US" altLang="en-US" sz="2000" b="1" dirty="0">
                  <a:solidFill>
                    <a:srgbClr val="333333"/>
                  </a:solidFill>
                  <a:latin typeface="IBM Plex Sans Light"/>
                  <a:ea typeface="MS PGothic"/>
                  <a:cs typeface="Arial"/>
                </a:rPr>
                <a:t>TS7xxx C</a:t>
              </a:r>
              <a:endParaRPr lang="en-US" altLang="en-US" sz="2000" b="1" i="0" u="none" strike="noStrike" kern="1200" cap="none" spc="0" normalizeH="0" baseline="0" noProof="0" dirty="0">
                <a:ln>
                  <a:noFill/>
                </a:ln>
                <a:solidFill>
                  <a:srgbClr val="333333"/>
                </a:solidFill>
                <a:effectLst/>
                <a:uLnTx/>
                <a:uFillTx/>
                <a:latin typeface="IBM Plex Sans Light"/>
                <a:cs typeface="Arial" panose="020B0604020202020204" pitchFamily="34" charset="0"/>
              </a:endParaRPr>
            </a:p>
          </p:txBody>
        </p:sp>
        <p:grpSp>
          <p:nvGrpSpPr>
            <p:cNvPr id="44" name="Group 43">
              <a:extLst>
                <a:ext uri="{FF2B5EF4-FFF2-40B4-BE49-F238E27FC236}">
                  <a16:creationId xmlns:a16="http://schemas.microsoft.com/office/drawing/2014/main" id="{79EE585A-A60B-1441-C787-F5B2457F6394}"/>
                </a:ext>
              </a:extLst>
            </p:cNvPr>
            <p:cNvGrpSpPr/>
            <p:nvPr/>
          </p:nvGrpSpPr>
          <p:grpSpPr>
            <a:xfrm>
              <a:off x="20574180" y="8905622"/>
              <a:ext cx="634391" cy="1562707"/>
              <a:chOff x="7906575" y="-87672"/>
              <a:chExt cx="4937125" cy="13716000"/>
            </a:xfrm>
          </p:grpSpPr>
          <p:pic>
            <p:nvPicPr>
              <p:cNvPr id="45" name="Picture 4">
                <a:extLst>
                  <a:ext uri="{FF2B5EF4-FFF2-40B4-BE49-F238E27FC236}">
                    <a16:creationId xmlns:a16="http://schemas.microsoft.com/office/drawing/2014/main" id="{52299389-E4BB-1A93-32C7-BB95CF1A3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6575" y="-87672"/>
                <a:ext cx="4937125" cy="1371600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5632E265-A5D3-C921-D621-8FB1F9E2C48A}"/>
                  </a:ext>
                </a:extLst>
              </p:cNvPr>
              <p:cNvSpPr txBox="1"/>
              <p:nvPr/>
            </p:nvSpPr>
            <p:spPr>
              <a:xfrm>
                <a:off x="9028199" y="1894613"/>
                <a:ext cx="2649540" cy="1886334"/>
              </a:xfrm>
              <a:prstGeom prst="rect">
                <a:avLst/>
              </a:prstGeom>
              <a:solidFill>
                <a:srgbClr val="49494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chor="t">
                <a:noAutofit/>
              </a:bodyPr>
              <a:lstStyle/>
              <a:p>
                <a:pPr algn="l" defTabSz="2438400">
                  <a:spcBef>
                    <a:spcPts val="2900"/>
                  </a:spcBef>
                  <a:buSzPct val="100000"/>
                </a:pPr>
                <a:r>
                  <a:rPr lang="en-US" sz="800" b="1" kern="0" dirty="0">
                    <a:solidFill>
                      <a:srgbClr val="D8D8D8"/>
                    </a:solidFill>
                    <a:ea typeface="+mj-ea"/>
                    <a:cs typeface="+mj-cs"/>
                    <a:sym typeface="IBM Plex Sans Light"/>
                  </a:rPr>
                  <a:t>TS7785</a:t>
                </a:r>
              </a:p>
            </p:txBody>
          </p:sp>
        </p:grpSp>
      </p:grpSp>
      <p:grpSp>
        <p:nvGrpSpPr>
          <p:cNvPr id="65" name="Group 64">
            <a:extLst>
              <a:ext uri="{FF2B5EF4-FFF2-40B4-BE49-F238E27FC236}">
                <a16:creationId xmlns:a16="http://schemas.microsoft.com/office/drawing/2014/main" id="{D8831510-C4F2-0553-6A27-A4B23EE7F7F9}"/>
              </a:ext>
            </a:extLst>
          </p:cNvPr>
          <p:cNvGrpSpPr/>
          <p:nvPr/>
        </p:nvGrpSpPr>
        <p:grpSpPr>
          <a:xfrm>
            <a:off x="19101555" y="9918061"/>
            <a:ext cx="2222564" cy="1998154"/>
            <a:chOff x="15991320" y="11267375"/>
            <a:chExt cx="2222564" cy="1998154"/>
          </a:xfrm>
        </p:grpSpPr>
        <p:sp>
          <p:nvSpPr>
            <p:cNvPr id="56" name="Text Box 18">
              <a:extLst>
                <a:ext uri="{FF2B5EF4-FFF2-40B4-BE49-F238E27FC236}">
                  <a16:creationId xmlns:a16="http://schemas.microsoft.com/office/drawing/2014/main" id="{91D44A40-5100-4FFA-433D-D258EA225754}"/>
                </a:ext>
              </a:extLst>
            </p:cNvPr>
            <p:cNvSpPr txBox="1">
              <a:spLocks noChangeArrowheads="1"/>
            </p:cNvSpPr>
            <p:nvPr/>
          </p:nvSpPr>
          <p:spPr bwMode="auto">
            <a:xfrm>
              <a:off x="15991320" y="12865458"/>
              <a:ext cx="2222564" cy="400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1" rIns="91403" bIns="45701"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eaLnBrk="1" hangingPunct="1">
                <a:buClr>
                  <a:srgbClr val="00BFFF"/>
                </a:buClr>
                <a:buNone/>
                <a:defRPr/>
              </a:pPr>
              <a:r>
                <a:rPr lang="en-US" altLang="en-US" sz="2000" b="1" dirty="0">
                  <a:solidFill>
                    <a:srgbClr val="333333"/>
                  </a:solidFill>
                  <a:latin typeface="IBM Plex Sans Light"/>
                  <a:ea typeface="MS PGothic"/>
                  <a:cs typeface="Arial"/>
                </a:rPr>
                <a:t>TS77780 D</a:t>
              </a:r>
              <a:endParaRPr lang="en-US" altLang="en-US" sz="2000" b="1" i="0" u="none" strike="noStrike" kern="1200" cap="none" spc="0" normalizeH="0" baseline="0" noProof="0" dirty="0">
                <a:ln>
                  <a:noFill/>
                </a:ln>
                <a:solidFill>
                  <a:srgbClr val="333333"/>
                </a:solidFill>
                <a:effectLst/>
                <a:uLnTx/>
                <a:uFillTx/>
                <a:latin typeface="IBM Plex Sans Light"/>
                <a:cs typeface="Arial" panose="020B0604020202020204" pitchFamily="34" charset="0"/>
              </a:endParaRPr>
            </a:p>
          </p:txBody>
        </p:sp>
        <p:grpSp>
          <p:nvGrpSpPr>
            <p:cNvPr id="57" name="Group 56">
              <a:extLst>
                <a:ext uri="{FF2B5EF4-FFF2-40B4-BE49-F238E27FC236}">
                  <a16:creationId xmlns:a16="http://schemas.microsoft.com/office/drawing/2014/main" id="{791BDEBB-CBCC-C43E-E322-F435309EC2AF}"/>
                </a:ext>
              </a:extLst>
            </p:cNvPr>
            <p:cNvGrpSpPr/>
            <p:nvPr/>
          </p:nvGrpSpPr>
          <p:grpSpPr>
            <a:xfrm>
              <a:off x="16875353" y="11267375"/>
              <a:ext cx="634391" cy="1562707"/>
              <a:chOff x="7906575" y="-87672"/>
              <a:chExt cx="4937125" cy="13716000"/>
            </a:xfrm>
          </p:grpSpPr>
          <p:pic>
            <p:nvPicPr>
              <p:cNvPr id="58" name="Picture 4">
                <a:extLst>
                  <a:ext uri="{FF2B5EF4-FFF2-40B4-BE49-F238E27FC236}">
                    <a16:creationId xmlns:a16="http://schemas.microsoft.com/office/drawing/2014/main" id="{15BE97D8-C89B-FC65-0468-578554BC4E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6575" y="-87672"/>
                <a:ext cx="4937125" cy="1371600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BB24D7DA-1539-8BA6-2CF9-AFF1311A9217}"/>
                  </a:ext>
                </a:extLst>
              </p:cNvPr>
              <p:cNvSpPr txBox="1"/>
              <p:nvPr/>
            </p:nvSpPr>
            <p:spPr>
              <a:xfrm>
                <a:off x="9028199" y="1894613"/>
                <a:ext cx="2649540" cy="1886334"/>
              </a:xfrm>
              <a:prstGeom prst="rect">
                <a:avLst/>
              </a:prstGeom>
              <a:solidFill>
                <a:srgbClr val="49494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chor="t">
                <a:noAutofit/>
              </a:bodyPr>
              <a:lstStyle/>
              <a:p>
                <a:pPr algn="l" defTabSz="2438400">
                  <a:spcBef>
                    <a:spcPts val="2900"/>
                  </a:spcBef>
                  <a:buSzPct val="100000"/>
                </a:pPr>
                <a:r>
                  <a:rPr lang="en-US" sz="800" b="1" kern="0" dirty="0">
                    <a:solidFill>
                      <a:srgbClr val="D8D8D8"/>
                    </a:solidFill>
                    <a:ea typeface="+mj-ea"/>
                    <a:cs typeface="+mj-cs"/>
                    <a:sym typeface="IBM Plex Sans Light"/>
                  </a:rPr>
                  <a:t>TS7785</a:t>
                </a:r>
              </a:p>
            </p:txBody>
          </p:sp>
        </p:grpSp>
      </p:grpSp>
      <p:grpSp>
        <p:nvGrpSpPr>
          <p:cNvPr id="69" name="Group 68">
            <a:extLst>
              <a:ext uri="{FF2B5EF4-FFF2-40B4-BE49-F238E27FC236}">
                <a16:creationId xmlns:a16="http://schemas.microsoft.com/office/drawing/2014/main" id="{60555405-11B5-DAB9-0CDC-492AE20F9E38}"/>
              </a:ext>
            </a:extLst>
          </p:cNvPr>
          <p:cNvGrpSpPr/>
          <p:nvPr/>
        </p:nvGrpSpPr>
        <p:grpSpPr>
          <a:xfrm>
            <a:off x="12769708" y="9954852"/>
            <a:ext cx="2222564" cy="1955671"/>
            <a:chOff x="14304714" y="10936143"/>
            <a:chExt cx="2222564" cy="1955671"/>
          </a:xfrm>
        </p:grpSpPr>
        <p:sp>
          <p:nvSpPr>
            <p:cNvPr id="70" name="Text Box 18">
              <a:extLst>
                <a:ext uri="{FF2B5EF4-FFF2-40B4-BE49-F238E27FC236}">
                  <a16:creationId xmlns:a16="http://schemas.microsoft.com/office/drawing/2014/main" id="{27853AA7-C112-5B32-B4A6-06966A768462}"/>
                </a:ext>
              </a:extLst>
            </p:cNvPr>
            <p:cNvSpPr txBox="1">
              <a:spLocks noChangeArrowheads="1"/>
            </p:cNvSpPr>
            <p:nvPr/>
          </p:nvSpPr>
          <p:spPr bwMode="auto">
            <a:xfrm>
              <a:off x="14304714" y="12491743"/>
              <a:ext cx="2222564" cy="400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1" rIns="91403" bIns="45701"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eaLnBrk="1" hangingPunct="1">
                <a:buClr>
                  <a:srgbClr val="00BFFF"/>
                </a:buClr>
                <a:buNone/>
                <a:defRPr/>
              </a:pPr>
              <a:r>
                <a:rPr lang="en-US" altLang="en-US" sz="2000" b="1" dirty="0">
                  <a:solidFill>
                    <a:srgbClr val="333333"/>
                  </a:solidFill>
                  <a:latin typeface="IBM Plex Sans Light"/>
                  <a:ea typeface="MS PGothic"/>
                  <a:cs typeface="Arial"/>
                </a:rPr>
                <a:t>TS7785 F</a:t>
              </a:r>
              <a:endParaRPr lang="en-US" altLang="en-US" sz="2000" b="1" i="0" u="none" strike="noStrike" kern="1200" cap="none" spc="0" normalizeH="0" baseline="0" noProof="0" dirty="0">
                <a:ln>
                  <a:noFill/>
                </a:ln>
                <a:solidFill>
                  <a:srgbClr val="333333"/>
                </a:solidFill>
                <a:effectLst/>
                <a:uLnTx/>
                <a:uFillTx/>
                <a:latin typeface="IBM Plex Sans Light"/>
                <a:cs typeface="Arial" panose="020B0604020202020204" pitchFamily="34" charset="0"/>
              </a:endParaRPr>
            </a:p>
          </p:txBody>
        </p:sp>
        <p:grpSp>
          <p:nvGrpSpPr>
            <p:cNvPr id="71" name="Group 70">
              <a:extLst>
                <a:ext uri="{FF2B5EF4-FFF2-40B4-BE49-F238E27FC236}">
                  <a16:creationId xmlns:a16="http://schemas.microsoft.com/office/drawing/2014/main" id="{121E3649-D368-C61A-D41C-B3A4875067F6}"/>
                </a:ext>
              </a:extLst>
            </p:cNvPr>
            <p:cNvGrpSpPr/>
            <p:nvPr/>
          </p:nvGrpSpPr>
          <p:grpSpPr>
            <a:xfrm>
              <a:off x="15092845" y="10936143"/>
              <a:ext cx="634391" cy="1562707"/>
              <a:chOff x="7906575" y="-87672"/>
              <a:chExt cx="4937125" cy="13716000"/>
            </a:xfrm>
          </p:grpSpPr>
          <p:pic>
            <p:nvPicPr>
              <p:cNvPr id="72" name="Picture 4">
                <a:extLst>
                  <a:ext uri="{FF2B5EF4-FFF2-40B4-BE49-F238E27FC236}">
                    <a16:creationId xmlns:a16="http://schemas.microsoft.com/office/drawing/2014/main" id="{E865C8CB-7EB6-C82F-AFB1-6CBF663D18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6575" y="-87672"/>
                <a:ext cx="4937125" cy="13716000"/>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773809E2-5EB5-6162-FC32-F34E2AAE3215}"/>
                  </a:ext>
                </a:extLst>
              </p:cNvPr>
              <p:cNvSpPr txBox="1"/>
              <p:nvPr/>
            </p:nvSpPr>
            <p:spPr>
              <a:xfrm>
                <a:off x="9028199" y="1894613"/>
                <a:ext cx="2649540" cy="1886334"/>
              </a:xfrm>
              <a:prstGeom prst="rect">
                <a:avLst/>
              </a:prstGeom>
              <a:solidFill>
                <a:srgbClr val="49494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chor="t">
                <a:noAutofit/>
              </a:bodyPr>
              <a:lstStyle/>
              <a:p>
                <a:pPr algn="l" defTabSz="2438400">
                  <a:spcBef>
                    <a:spcPts val="2900"/>
                  </a:spcBef>
                  <a:buSzPct val="100000"/>
                </a:pPr>
                <a:r>
                  <a:rPr lang="en-US" sz="800" b="1" kern="0" dirty="0">
                    <a:solidFill>
                      <a:srgbClr val="D8D8D8"/>
                    </a:solidFill>
                    <a:ea typeface="+mj-ea"/>
                    <a:cs typeface="+mj-cs"/>
                    <a:sym typeface="IBM Plex Sans Light"/>
                  </a:rPr>
                  <a:t>TS7785</a:t>
                </a:r>
              </a:p>
            </p:txBody>
          </p:sp>
        </p:grpSp>
      </p:grpSp>
      <p:grpSp>
        <p:nvGrpSpPr>
          <p:cNvPr id="74" name="Group 73">
            <a:extLst>
              <a:ext uri="{FF2B5EF4-FFF2-40B4-BE49-F238E27FC236}">
                <a16:creationId xmlns:a16="http://schemas.microsoft.com/office/drawing/2014/main" id="{DE3BF51D-9108-74CB-370F-3A3088680E96}"/>
              </a:ext>
            </a:extLst>
          </p:cNvPr>
          <p:cNvGrpSpPr/>
          <p:nvPr/>
        </p:nvGrpSpPr>
        <p:grpSpPr>
          <a:xfrm>
            <a:off x="11605408" y="6281300"/>
            <a:ext cx="2222564" cy="1955671"/>
            <a:chOff x="14304714" y="10936143"/>
            <a:chExt cx="2222564" cy="1955671"/>
          </a:xfrm>
        </p:grpSpPr>
        <p:sp>
          <p:nvSpPr>
            <p:cNvPr id="75" name="Text Box 18">
              <a:extLst>
                <a:ext uri="{FF2B5EF4-FFF2-40B4-BE49-F238E27FC236}">
                  <a16:creationId xmlns:a16="http://schemas.microsoft.com/office/drawing/2014/main" id="{32466796-2A4D-332E-E7E7-DB1000B2EA5A}"/>
                </a:ext>
              </a:extLst>
            </p:cNvPr>
            <p:cNvSpPr txBox="1">
              <a:spLocks noChangeArrowheads="1"/>
            </p:cNvSpPr>
            <p:nvPr/>
          </p:nvSpPr>
          <p:spPr bwMode="auto">
            <a:xfrm>
              <a:off x="14304714" y="12491743"/>
              <a:ext cx="2222564" cy="400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1" rIns="91403" bIns="45701"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eaLnBrk="1" hangingPunct="1">
                <a:buClr>
                  <a:srgbClr val="00BFFF"/>
                </a:buClr>
                <a:buNone/>
                <a:defRPr/>
              </a:pPr>
              <a:r>
                <a:rPr lang="en-US" altLang="en-US" sz="2000" b="1" dirty="0">
                  <a:solidFill>
                    <a:srgbClr val="333333"/>
                  </a:solidFill>
                  <a:latin typeface="IBM Plex Sans Light"/>
                  <a:ea typeface="MS PGothic"/>
                  <a:cs typeface="Arial"/>
                </a:rPr>
                <a:t>TS7xxx G</a:t>
              </a:r>
              <a:endParaRPr lang="en-US" altLang="en-US" sz="2000" b="1" i="0" u="none" strike="noStrike" kern="1200" cap="none" spc="0" normalizeH="0" baseline="0" noProof="0" dirty="0">
                <a:ln>
                  <a:noFill/>
                </a:ln>
                <a:solidFill>
                  <a:srgbClr val="333333"/>
                </a:solidFill>
                <a:effectLst/>
                <a:uLnTx/>
                <a:uFillTx/>
                <a:latin typeface="IBM Plex Sans Light"/>
                <a:cs typeface="Arial" panose="020B0604020202020204" pitchFamily="34" charset="0"/>
              </a:endParaRPr>
            </a:p>
          </p:txBody>
        </p:sp>
        <p:grpSp>
          <p:nvGrpSpPr>
            <p:cNvPr id="76" name="Group 75">
              <a:extLst>
                <a:ext uri="{FF2B5EF4-FFF2-40B4-BE49-F238E27FC236}">
                  <a16:creationId xmlns:a16="http://schemas.microsoft.com/office/drawing/2014/main" id="{403285B4-9D30-A458-856F-BA47B5AF7E13}"/>
                </a:ext>
              </a:extLst>
            </p:cNvPr>
            <p:cNvGrpSpPr/>
            <p:nvPr/>
          </p:nvGrpSpPr>
          <p:grpSpPr>
            <a:xfrm>
              <a:off x="15092845" y="10936143"/>
              <a:ext cx="634391" cy="1562707"/>
              <a:chOff x="7906575" y="-87672"/>
              <a:chExt cx="4937125" cy="13716000"/>
            </a:xfrm>
          </p:grpSpPr>
          <p:pic>
            <p:nvPicPr>
              <p:cNvPr id="77" name="Picture 4">
                <a:extLst>
                  <a:ext uri="{FF2B5EF4-FFF2-40B4-BE49-F238E27FC236}">
                    <a16:creationId xmlns:a16="http://schemas.microsoft.com/office/drawing/2014/main" id="{896B36B3-4675-732F-17DF-9A77331772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6575" y="-87672"/>
                <a:ext cx="4937125" cy="13716000"/>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8C216A15-6742-57B4-7B91-F95AD6FC3848}"/>
                  </a:ext>
                </a:extLst>
              </p:cNvPr>
              <p:cNvSpPr txBox="1"/>
              <p:nvPr/>
            </p:nvSpPr>
            <p:spPr>
              <a:xfrm>
                <a:off x="9028199" y="1894613"/>
                <a:ext cx="2649540" cy="1886334"/>
              </a:xfrm>
              <a:prstGeom prst="rect">
                <a:avLst/>
              </a:prstGeom>
              <a:solidFill>
                <a:srgbClr val="49494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chor="t">
                <a:noAutofit/>
              </a:bodyPr>
              <a:lstStyle/>
              <a:p>
                <a:pPr algn="l" defTabSz="2438400">
                  <a:spcBef>
                    <a:spcPts val="2900"/>
                  </a:spcBef>
                  <a:buSzPct val="100000"/>
                </a:pPr>
                <a:r>
                  <a:rPr lang="en-US" sz="800" b="1" kern="0" dirty="0">
                    <a:solidFill>
                      <a:srgbClr val="D8D8D8"/>
                    </a:solidFill>
                    <a:ea typeface="+mj-ea"/>
                    <a:cs typeface="+mj-cs"/>
                    <a:sym typeface="IBM Plex Sans Light"/>
                  </a:rPr>
                  <a:t>TS7785</a:t>
                </a:r>
              </a:p>
            </p:txBody>
          </p:sp>
        </p:grpSp>
      </p:grpSp>
      <p:grpSp>
        <p:nvGrpSpPr>
          <p:cNvPr id="79" name="Group 78">
            <a:extLst>
              <a:ext uri="{FF2B5EF4-FFF2-40B4-BE49-F238E27FC236}">
                <a16:creationId xmlns:a16="http://schemas.microsoft.com/office/drawing/2014/main" id="{35FFA829-749D-7119-64E6-B54C58876B5C}"/>
              </a:ext>
            </a:extLst>
          </p:cNvPr>
          <p:cNvGrpSpPr/>
          <p:nvPr/>
        </p:nvGrpSpPr>
        <p:grpSpPr>
          <a:xfrm>
            <a:off x="13060050" y="3251240"/>
            <a:ext cx="2222564" cy="1955671"/>
            <a:chOff x="14304714" y="10936143"/>
            <a:chExt cx="2222564" cy="1955671"/>
          </a:xfrm>
        </p:grpSpPr>
        <p:sp>
          <p:nvSpPr>
            <p:cNvPr id="80" name="Text Box 18">
              <a:extLst>
                <a:ext uri="{FF2B5EF4-FFF2-40B4-BE49-F238E27FC236}">
                  <a16:creationId xmlns:a16="http://schemas.microsoft.com/office/drawing/2014/main" id="{B9DA9958-746D-843A-9CD2-F353C07E5980}"/>
                </a:ext>
              </a:extLst>
            </p:cNvPr>
            <p:cNvSpPr txBox="1">
              <a:spLocks noChangeArrowheads="1"/>
            </p:cNvSpPr>
            <p:nvPr/>
          </p:nvSpPr>
          <p:spPr bwMode="auto">
            <a:xfrm>
              <a:off x="14304714" y="12491743"/>
              <a:ext cx="2222564" cy="400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1" rIns="91403" bIns="45701"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eaLnBrk="1" hangingPunct="1">
                <a:buClr>
                  <a:srgbClr val="00BFFF"/>
                </a:buClr>
                <a:buNone/>
                <a:defRPr/>
              </a:pPr>
              <a:r>
                <a:rPr lang="en-US" altLang="en-US" sz="2000" b="1" dirty="0">
                  <a:solidFill>
                    <a:srgbClr val="333333"/>
                  </a:solidFill>
                  <a:latin typeface="IBM Plex Sans Light"/>
                  <a:ea typeface="MS PGothic"/>
                  <a:cs typeface="Arial"/>
                </a:rPr>
                <a:t>TS7xxx H</a:t>
              </a:r>
              <a:endParaRPr lang="en-US" altLang="en-US" sz="2000" b="1" i="0" u="none" strike="noStrike" kern="1200" cap="none" spc="0" normalizeH="0" baseline="0" noProof="0" dirty="0">
                <a:ln>
                  <a:noFill/>
                </a:ln>
                <a:solidFill>
                  <a:srgbClr val="333333"/>
                </a:solidFill>
                <a:effectLst/>
                <a:uLnTx/>
                <a:uFillTx/>
                <a:latin typeface="IBM Plex Sans Light"/>
                <a:cs typeface="Arial" panose="020B0604020202020204" pitchFamily="34" charset="0"/>
              </a:endParaRPr>
            </a:p>
          </p:txBody>
        </p:sp>
        <p:grpSp>
          <p:nvGrpSpPr>
            <p:cNvPr id="81" name="Group 80">
              <a:extLst>
                <a:ext uri="{FF2B5EF4-FFF2-40B4-BE49-F238E27FC236}">
                  <a16:creationId xmlns:a16="http://schemas.microsoft.com/office/drawing/2014/main" id="{775CECBD-5806-FFC9-3EB9-DEB980619174}"/>
                </a:ext>
              </a:extLst>
            </p:cNvPr>
            <p:cNvGrpSpPr/>
            <p:nvPr/>
          </p:nvGrpSpPr>
          <p:grpSpPr>
            <a:xfrm>
              <a:off x="15092845" y="10936143"/>
              <a:ext cx="634391" cy="1562707"/>
              <a:chOff x="7906575" y="-87672"/>
              <a:chExt cx="4937125" cy="13716000"/>
            </a:xfrm>
          </p:grpSpPr>
          <p:pic>
            <p:nvPicPr>
              <p:cNvPr id="82" name="Picture 4">
                <a:extLst>
                  <a:ext uri="{FF2B5EF4-FFF2-40B4-BE49-F238E27FC236}">
                    <a16:creationId xmlns:a16="http://schemas.microsoft.com/office/drawing/2014/main" id="{1BD95DC5-7CA2-8F18-6ACB-3168A8A08B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6575" y="-87672"/>
                <a:ext cx="4937125" cy="13716000"/>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31E112FA-E801-51A4-CB49-BB65CAEAD287}"/>
                  </a:ext>
                </a:extLst>
              </p:cNvPr>
              <p:cNvSpPr txBox="1"/>
              <p:nvPr/>
            </p:nvSpPr>
            <p:spPr>
              <a:xfrm>
                <a:off x="9028199" y="1894613"/>
                <a:ext cx="2649540" cy="1886334"/>
              </a:xfrm>
              <a:prstGeom prst="rect">
                <a:avLst/>
              </a:prstGeom>
              <a:solidFill>
                <a:srgbClr val="49494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chor="t">
                <a:noAutofit/>
              </a:bodyPr>
              <a:lstStyle/>
              <a:p>
                <a:pPr algn="l" defTabSz="2438400">
                  <a:spcBef>
                    <a:spcPts val="2900"/>
                  </a:spcBef>
                  <a:buSzPct val="100000"/>
                </a:pPr>
                <a:r>
                  <a:rPr lang="en-US" sz="800" b="1" kern="0" dirty="0">
                    <a:solidFill>
                      <a:srgbClr val="D8D8D8"/>
                    </a:solidFill>
                    <a:ea typeface="+mj-ea"/>
                    <a:cs typeface="+mj-cs"/>
                    <a:sym typeface="IBM Plex Sans Light"/>
                  </a:rPr>
                  <a:t>TS7785</a:t>
                </a:r>
              </a:p>
            </p:txBody>
          </p:sp>
        </p:grpSp>
      </p:grpSp>
      <p:grpSp>
        <p:nvGrpSpPr>
          <p:cNvPr id="84" name="Group 83">
            <a:extLst>
              <a:ext uri="{FF2B5EF4-FFF2-40B4-BE49-F238E27FC236}">
                <a16:creationId xmlns:a16="http://schemas.microsoft.com/office/drawing/2014/main" id="{C89AA272-3AD1-9C65-3986-6B97695BEC93}"/>
              </a:ext>
            </a:extLst>
          </p:cNvPr>
          <p:cNvGrpSpPr/>
          <p:nvPr/>
        </p:nvGrpSpPr>
        <p:grpSpPr>
          <a:xfrm>
            <a:off x="15360310" y="11446152"/>
            <a:ext cx="2222564" cy="1955671"/>
            <a:chOff x="14304714" y="10936143"/>
            <a:chExt cx="2222564" cy="1955671"/>
          </a:xfrm>
        </p:grpSpPr>
        <p:sp>
          <p:nvSpPr>
            <p:cNvPr id="85" name="Text Box 18">
              <a:extLst>
                <a:ext uri="{FF2B5EF4-FFF2-40B4-BE49-F238E27FC236}">
                  <a16:creationId xmlns:a16="http://schemas.microsoft.com/office/drawing/2014/main" id="{085CC548-D23E-9D1F-8512-1CC4228272F6}"/>
                </a:ext>
              </a:extLst>
            </p:cNvPr>
            <p:cNvSpPr txBox="1">
              <a:spLocks noChangeArrowheads="1"/>
            </p:cNvSpPr>
            <p:nvPr/>
          </p:nvSpPr>
          <p:spPr bwMode="auto">
            <a:xfrm>
              <a:off x="14304714" y="12491743"/>
              <a:ext cx="2222564" cy="400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1" rIns="91403" bIns="45701"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eaLnBrk="1" hangingPunct="1">
                <a:buClr>
                  <a:srgbClr val="00BFFF"/>
                </a:buClr>
                <a:buNone/>
                <a:defRPr/>
              </a:pPr>
              <a:r>
                <a:rPr lang="en-US" altLang="en-US" sz="2000" b="1" dirty="0">
                  <a:solidFill>
                    <a:srgbClr val="333333"/>
                  </a:solidFill>
                  <a:latin typeface="IBM Plex Sans Light"/>
                  <a:ea typeface="MS PGothic"/>
                  <a:cs typeface="Arial"/>
                </a:rPr>
                <a:t>TS7785 E</a:t>
              </a:r>
              <a:endParaRPr lang="en-US" altLang="en-US" sz="2000" b="1" i="0" u="none" strike="noStrike" kern="1200" cap="none" spc="0" normalizeH="0" baseline="0" noProof="0" dirty="0">
                <a:ln>
                  <a:noFill/>
                </a:ln>
                <a:solidFill>
                  <a:srgbClr val="333333"/>
                </a:solidFill>
                <a:effectLst/>
                <a:uLnTx/>
                <a:uFillTx/>
                <a:latin typeface="IBM Plex Sans Light"/>
                <a:cs typeface="Arial" panose="020B0604020202020204" pitchFamily="34" charset="0"/>
              </a:endParaRPr>
            </a:p>
          </p:txBody>
        </p:sp>
        <p:grpSp>
          <p:nvGrpSpPr>
            <p:cNvPr id="86" name="Group 85">
              <a:extLst>
                <a:ext uri="{FF2B5EF4-FFF2-40B4-BE49-F238E27FC236}">
                  <a16:creationId xmlns:a16="http://schemas.microsoft.com/office/drawing/2014/main" id="{F421161F-33B1-A159-E903-14893ED5A53E}"/>
                </a:ext>
              </a:extLst>
            </p:cNvPr>
            <p:cNvGrpSpPr/>
            <p:nvPr/>
          </p:nvGrpSpPr>
          <p:grpSpPr>
            <a:xfrm>
              <a:off x="15092845" y="10936143"/>
              <a:ext cx="634391" cy="1562707"/>
              <a:chOff x="7906575" y="-87672"/>
              <a:chExt cx="4937125" cy="13716000"/>
            </a:xfrm>
          </p:grpSpPr>
          <p:pic>
            <p:nvPicPr>
              <p:cNvPr id="87" name="Picture 4">
                <a:extLst>
                  <a:ext uri="{FF2B5EF4-FFF2-40B4-BE49-F238E27FC236}">
                    <a16:creationId xmlns:a16="http://schemas.microsoft.com/office/drawing/2014/main" id="{61A052A7-5C0B-73DF-63F2-B3E54DB674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6575" y="-87672"/>
                <a:ext cx="4937125" cy="13716000"/>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20DCFB5A-4398-657F-A357-1B17E1F5D4B3}"/>
                  </a:ext>
                </a:extLst>
              </p:cNvPr>
              <p:cNvSpPr txBox="1"/>
              <p:nvPr/>
            </p:nvSpPr>
            <p:spPr>
              <a:xfrm>
                <a:off x="9028199" y="1894613"/>
                <a:ext cx="2649540" cy="1886334"/>
              </a:xfrm>
              <a:prstGeom prst="rect">
                <a:avLst/>
              </a:prstGeom>
              <a:solidFill>
                <a:srgbClr val="49494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chor="t">
                <a:noAutofit/>
              </a:bodyPr>
              <a:lstStyle/>
              <a:p>
                <a:pPr algn="l" defTabSz="2438400">
                  <a:spcBef>
                    <a:spcPts val="2900"/>
                  </a:spcBef>
                  <a:buSzPct val="100000"/>
                </a:pPr>
                <a:r>
                  <a:rPr lang="en-US" sz="800" b="1" kern="0" dirty="0">
                    <a:solidFill>
                      <a:srgbClr val="D8D8D8"/>
                    </a:solidFill>
                    <a:ea typeface="+mj-ea"/>
                    <a:cs typeface="+mj-cs"/>
                    <a:sym typeface="IBM Plex Sans Light"/>
                  </a:rPr>
                  <a:t>TS7785</a:t>
                </a:r>
              </a:p>
            </p:txBody>
          </p:sp>
        </p:grpSp>
      </p:grpSp>
      <p:grpSp>
        <p:nvGrpSpPr>
          <p:cNvPr id="100" name="Group 99">
            <a:extLst>
              <a:ext uri="{FF2B5EF4-FFF2-40B4-BE49-F238E27FC236}">
                <a16:creationId xmlns:a16="http://schemas.microsoft.com/office/drawing/2014/main" id="{C17D69B9-C59C-F722-5763-6222060DD7B7}"/>
              </a:ext>
            </a:extLst>
          </p:cNvPr>
          <p:cNvGrpSpPr/>
          <p:nvPr/>
        </p:nvGrpSpPr>
        <p:grpSpPr>
          <a:xfrm>
            <a:off x="22085260" y="6505078"/>
            <a:ext cx="1764870" cy="956755"/>
            <a:chOff x="8487749" y="12392664"/>
            <a:chExt cx="1764870" cy="956755"/>
          </a:xfrm>
        </p:grpSpPr>
        <p:sp>
          <p:nvSpPr>
            <p:cNvPr id="92" name="Freeform 44">
              <a:extLst>
                <a:ext uri="{FF2B5EF4-FFF2-40B4-BE49-F238E27FC236}">
                  <a16:creationId xmlns:a16="http://schemas.microsoft.com/office/drawing/2014/main" id="{3A8B11A0-0F2B-76AD-26AF-3CEEDF38251D}"/>
                </a:ext>
              </a:extLst>
            </p:cNvPr>
            <p:cNvSpPr>
              <a:spLocks/>
            </p:cNvSpPr>
            <p:nvPr/>
          </p:nvSpPr>
          <p:spPr bwMode="auto">
            <a:xfrm>
              <a:off x="8491836" y="12392666"/>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solidFill>
            <a:ln w="12700" cap="flat"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A</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93" name="Freeform 44">
              <a:extLst>
                <a:ext uri="{FF2B5EF4-FFF2-40B4-BE49-F238E27FC236}">
                  <a16:creationId xmlns:a16="http://schemas.microsoft.com/office/drawing/2014/main" id="{7072EE79-03BE-14A6-7DD8-8668CF5C96CC}"/>
                </a:ext>
              </a:extLst>
            </p:cNvPr>
            <p:cNvSpPr>
              <a:spLocks/>
            </p:cNvSpPr>
            <p:nvPr/>
          </p:nvSpPr>
          <p:spPr bwMode="auto">
            <a:xfrm>
              <a:off x="8940281" y="12392664"/>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lumMod val="40000"/>
                <a:lumOff val="60000"/>
              </a:schemeClr>
            </a:solidFill>
            <a:ln w="12700" cap="flat" cmpd="sng">
              <a:solidFill>
                <a:schemeClr val="accent1">
                  <a:lumMod val="60000"/>
                  <a:lumOff val="40000"/>
                </a:schemeClr>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B</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94" name="Freeform 44">
              <a:extLst>
                <a:ext uri="{FF2B5EF4-FFF2-40B4-BE49-F238E27FC236}">
                  <a16:creationId xmlns:a16="http://schemas.microsoft.com/office/drawing/2014/main" id="{3B65BD06-55E5-2295-B93D-639EAF3E61BA}"/>
                </a:ext>
              </a:extLst>
            </p:cNvPr>
            <p:cNvSpPr>
              <a:spLocks/>
            </p:cNvSpPr>
            <p:nvPr/>
          </p:nvSpPr>
          <p:spPr bwMode="auto">
            <a:xfrm>
              <a:off x="9479826" y="12392666"/>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rgbClr val="198038"/>
            </a:solidFill>
            <a:ln w="12700" cap="flat" cmpd="sng">
              <a:solidFill>
                <a:srgbClr val="198038"/>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C</a:t>
              </a:r>
            </a:p>
          </p:txBody>
        </p:sp>
        <p:sp>
          <p:nvSpPr>
            <p:cNvPr id="95" name="Freeform 44">
              <a:extLst>
                <a:ext uri="{FF2B5EF4-FFF2-40B4-BE49-F238E27FC236}">
                  <a16:creationId xmlns:a16="http://schemas.microsoft.com/office/drawing/2014/main" id="{2C568192-40D9-8EC9-AEDA-53797023B552}"/>
                </a:ext>
              </a:extLst>
            </p:cNvPr>
            <p:cNvSpPr>
              <a:spLocks/>
            </p:cNvSpPr>
            <p:nvPr/>
          </p:nvSpPr>
          <p:spPr bwMode="auto">
            <a:xfrm>
              <a:off x="9928271" y="12392664"/>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3">
                <a:lumMod val="50000"/>
              </a:schemeClr>
            </a:solidFill>
            <a:ln w="12700" cap="flat" cmpd="sng">
              <a:solidFill>
                <a:schemeClr val="accent1">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D</a:t>
              </a:r>
            </a:p>
          </p:txBody>
        </p:sp>
        <p:sp>
          <p:nvSpPr>
            <p:cNvPr id="96" name="Freeform 44">
              <a:extLst>
                <a:ext uri="{FF2B5EF4-FFF2-40B4-BE49-F238E27FC236}">
                  <a16:creationId xmlns:a16="http://schemas.microsoft.com/office/drawing/2014/main" id="{53AA07C4-40F2-3116-96EB-E3CFA9CD99BB}"/>
                </a:ext>
              </a:extLst>
            </p:cNvPr>
            <p:cNvSpPr>
              <a:spLocks/>
            </p:cNvSpPr>
            <p:nvPr/>
          </p:nvSpPr>
          <p:spPr bwMode="auto">
            <a:xfrm>
              <a:off x="8487749" y="12938838"/>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6"/>
            </a:solidFill>
            <a:ln w="12700" cap="flat" cmpd="sng">
              <a:solidFill>
                <a:schemeClr val="accent6"/>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E</a:t>
              </a:r>
            </a:p>
          </p:txBody>
        </p:sp>
        <p:sp>
          <p:nvSpPr>
            <p:cNvPr id="97" name="Freeform 44">
              <a:extLst>
                <a:ext uri="{FF2B5EF4-FFF2-40B4-BE49-F238E27FC236}">
                  <a16:creationId xmlns:a16="http://schemas.microsoft.com/office/drawing/2014/main" id="{7126E71C-E66C-0209-6A9B-AF725567FB90}"/>
                </a:ext>
              </a:extLst>
            </p:cNvPr>
            <p:cNvSpPr>
              <a:spLocks/>
            </p:cNvSpPr>
            <p:nvPr/>
          </p:nvSpPr>
          <p:spPr bwMode="auto">
            <a:xfrm>
              <a:off x="8936194" y="12938836"/>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6">
                <a:lumMod val="40000"/>
                <a:lumOff val="60000"/>
              </a:schemeClr>
            </a:solidFill>
            <a:ln w="12700" cap="flat" cmpd="sng">
              <a:solidFill>
                <a:schemeClr val="accent6">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F</a:t>
              </a:r>
            </a:p>
          </p:txBody>
        </p:sp>
        <p:sp>
          <p:nvSpPr>
            <p:cNvPr id="98" name="Freeform 44">
              <a:extLst>
                <a:ext uri="{FF2B5EF4-FFF2-40B4-BE49-F238E27FC236}">
                  <a16:creationId xmlns:a16="http://schemas.microsoft.com/office/drawing/2014/main" id="{F4D05089-B4E7-3307-B354-35DE529B0877}"/>
                </a:ext>
              </a:extLst>
            </p:cNvPr>
            <p:cNvSpPr>
              <a:spLocks/>
            </p:cNvSpPr>
            <p:nvPr/>
          </p:nvSpPr>
          <p:spPr bwMode="auto">
            <a:xfrm>
              <a:off x="9475739" y="12938838"/>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2"/>
            </a:solidFill>
            <a:ln w="12700" cap="flat" cmpd="sng">
              <a:solidFill>
                <a:schemeClr val="accent2"/>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G</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99" name="Freeform 44">
              <a:extLst>
                <a:ext uri="{FF2B5EF4-FFF2-40B4-BE49-F238E27FC236}">
                  <a16:creationId xmlns:a16="http://schemas.microsoft.com/office/drawing/2014/main" id="{72F2B2D9-51AF-463B-9C91-D67F8362A098}"/>
                </a:ext>
              </a:extLst>
            </p:cNvPr>
            <p:cNvSpPr>
              <a:spLocks/>
            </p:cNvSpPr>
            <p:nvPr/>
          </p:nvSpPr>
          <p:spPr bwMode="auto">
            <a:xfrm>
              <a:off x="9924184" y="12938836"/>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2">
                <a:lumMod val="40000"/>
                <a:lumOff val="60000"/>
              </a:schemeClr>
            </a:solidFill>
            <a:ln w="12700" cap="flat" cmpd="sng">
              <a:solidFill>
                <a:schemeClr val="accent2">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H</a:t>
              </a:r>
              <a:endParaRPr kumimoji="0" lang="en-US" sz="2000" b="1" i="0" u="none" strike="noStrike" kern="1200" cap="none" spc="0" normalizeH="0" baseline="0" noProof="0" dirty="0">
                <a:ln>
                  <a:noFill/>
                </a:ln>
                <a:solidFill>
                  <a:srgbClr val="FFFFFF"/>
                </a:solidFill>
                <a:effectLst/>
                <a:uLnTx/>
                <a:uFillTx/>
                <a:latin typeface="IBM Plex Sans Light"/>
              </a:endParaRPr>
            </a:p>
          </p:txBody>
        </p:sp>
      </p:grpSp>
      <p:grpSp>
        <p:nvGrpSpPr>
          <p:cNvPr id="101" name="Group 100">
            <a:extLst>
              <a:ext uri="{FF2B5EF4-FFF2-40B4-BE49-F238E27FC236}">
                <a16:creationId xmlns:a16="http://schemas.microsoft.com/office/drawing/2014/main" id="{00EC1FFA-6968-8698-989D-537742DC4FFE}"/>
              </a:ext>
            </a:extLst>
          </p:cNvPr>
          <p:cNvGrpSpPr/>
          <p:nvPr/>
        </p:nvGrpSpPr>
        <p:grpSpPr>
          <a:xfrm>
            <a:off x="20456043" y="3557901"/>
            <a:ext cx="1764870" cy="956755"/>
            <a:chOff x="8487749" y="12392664"/>
            <a:chExt cx="1764870" cy="956755"/>
          </a:xfrm>
        </p:grpSpPr>
        <p:sp>
          <p:nvSpPr>
            <p:cNvPr id="102" name="Freeform 44">
              <a:extLst>
                <a:ext uri="{FF2B5EF4-FFF2-40B4-BE49-F238E27FC236}">
                  <a16:creationId xmlns:a16="http://schemas.microsoft.com/office/drawing/2014/main" id="{FEDD0BEF-9D2B-C0EF-35CF-A0C4455AEB58}"/>
                </a:ext>
              </a:extLst>
            </p:cNvPr>
            <p:cNvSpPr>
              <a:spLocks/>
            </p:cNvSpPr>
            <p:nvPr/>
          </p:nvSpPr>
          <p:spPr bwMode="auto">
            <a:xfrm>
              <a:off x="8491836" y="12392666"/>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solidFill>
            <a:ln w="12700" cap="flat"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A</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03" name="Freeform 44">
              <a:extLst>
                <a:ext uri="{FF2B5EF4-FFF2-40B4-BE49-F238E27FC236}">
                  <a16:creationId xmlns:a16="http://schemas.microsoft.com/office/drawing/2014/main" id="{DA1CAA63-70BA-700C-34AE-99C918498390}"/>
                </a:ext>
              </a:extLst>
            </p:cNvPr>
            <p:cNvSpPr>
              <a:spLocks/>
            </p:cNvSpPr>
            <p:nvPr/>
          </p:nvSpPr>
          <p:spPr bwMode="auto">
            <a:xfrm>
              <a:off x="8940281" y="12392664"/>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lumMod val="40000"/>
                <a:lumOff val="60000"/>
              </a:schemeClr>
            </a:solidFill>
            <a:ln w="12700" cap="flat" cmpd="sng">
              <a:solidFill>
                <a:schemeClr val="accent1">
                  <a:lumMod val="60000"/>
                  <a:lumOff val="40000"/>
                </a:schemeClr>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B</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04" name="Freeform 44">
              <a:extLst>
                <a:ext uri="{FF2B5EF4-FFF2-40B4-BE49-F238E27FC236}">
                  <a16:creationId xmlns:a16="http://schemas.microsoft.com/office/drawing/2014/main" id="{10FD18EF-6634-88FB-2D0E-1EF10C8963B6}"/>
                </a:ext>
              </a:extLst>
            </p:cNvPr>
            <p:cNvSpPr>
              <a:spLocks/>
            </p:cNvSpPr>
            <p:nvPr/>
          </p:nvSpPr>
          <p:spPr bwMode="auto">
            <a:xfrm>
              <a:off x="9479826" y="12392666"/>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rgbClr val="198038"/>
            </a:solidFill>
            <a:ln w="12700" cap="flat" cmpd="sng">
              <a:solidFill>
                <a:srgbClr val="198038"/>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C</a:t>
              </a:r>
            </a:p>
          </p:txBody>
        </p:sp>
        <p:sp>
          <p:nvSpPr>
            <p:cNvPr id="105" name="Freeform 44">
              <a:extLst>
                <a:ext uri="{FF2B5EF4-FFF2-40B4-BE49-F238E27FC236}">
                  <a16:creationId xmlns:a16="http://schemas.microsoft.com/office/drawing/2014/main" id="{165C171B-6978-4A71-8C4D-79D48042F336}"/>
                </a:ext>
              </a:extLst>
            </p:cNvPr>
            <p:cNvSpPr>
              <a:spLocks/>
            </p:cNvSpPr>
            <p:nvPr/>
          </p:nvSpPr>
          <p:spPr bwMode="auto">
            <a:xfrm>
              <a:off x="9928271" y="12392664"/>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3">
                <a:lumMod val="50000"/>
              </a:schemeClr>
            </a:solidFill>
            <a:ln w="12700" cap="flat" cmpd="sng">
              <a:solidFill>
                <a:schemeClr val="accent1">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D</a:t>
              </a:r>
            </a:p>
          </p:txBody>
        </p:sp>
        <p:sp>
          <p:nvSpPr>
            <p:cNvPr id="106" name="Freeform 44">
              <a:extLst>
                <a:ext uri="{FF2B5EF4-FFF2-40B4-BE49-F238E27FC236}">
                  <a16:creationId xmlns:a16="http://schemas.microsoft.com/office/drawing/2014/main" id="{AC51D526-19CB-732F-6D1B-3F5C1DA2DFCA}"/>
                </a:ext>
              </a:extLst>
            </p:cNvPr>
            <p:cNvSpPr>
              <a:spLocks/>
            </p:cNvSpPr>
            <p:nvPr/>
          </p:nvSpPr>
          <p:spPr bwMode="auto">
            <a:xfrm>
              <a:off x="8487749" y="12938838"/>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6"/>
            </a:solidFill>
            <a:ln w="12700" cap="flat" cmpd="sng">
              <a:solidFill>
                <a:schemeClr val="accent6"/>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E</a:t>
              </a:r>
            </a:p>
          </p:txBody>
        </p:sp>
        <p:sp>
          <p:nvSpPr>
            <p:cNvPr id="107" name="Freeform 44">
              <a:extLst>
                <a:ext uri="{FF2B5EF4-FFF2-40B4-BE49-F238E27FC236}">
                  <a16:creationId xmlns:a16="http://schemas.microsoft.com/office/drawing/2014/main" id="{9CD8F3BB-4A0B-73BF-196B-073AD41B7705}"/>
                </a:ext>
              </a:extLst>
            </p:cNvPr>
            <p:cNvSpPr>
              <a:spLocks/>
            </p:cNvSpPr>
            <p:nvPr/>
          </p:nvSpPr>
          <p:spPr bwMode="auto">
            <a:xfrm>
              <a:off x="8936194" y="12938836"/>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6">
                <a:lumMod val="40000"/>
                <a:lumOff val="60000"/>
              </a:schemeClr>
            </a:solidFill>
            <a:ln w="12700" cap="flat" cmpd="sng">
              <a:solidFill>
                <a:schemeClr val="accent6">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F</a:t>
              </a:r>
            </a:p>
          </p:txBody>
        </p:sp>
        <p:sp>
          <p:nvSpPr>
            <p:cNvPr id="108" name="Freeform 44">
              <a:extLst>
                <a:ext uri="{FF2B5EF4-FFF2-40B4-BE49-F238E27FC236}">
                  <a16:creationId xmlns:a16="http://schemas.microsoft.com/office/drawing/2014/main" id="{C9AAAC3F-3C8F-FDF4-6ACF-864889356A74}"/>
                </a:ext>
              </a:extLst>
            </p:cNvPr>
            <p:cNvSpPr>
              <a:spLocks/>
            </p:cNvSpPr>
            <p:nvPr/>
          </p:nvSpPr>
          <p:spPr bwMode="auto">
            <a:xfrm>
              <a:off x="9475739" y="12938838"/>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2"/>
            </a:solidFill>
            <a:ln w="12700" cap="flat" cmpd="sng">
              <a:solidFill>
                <a:schemeClr val="accent2"/>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G</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09" name="Freeform 44">
              <a:extLst>
                <a:ext uri="{FF2B5EF4-FFF2-40B4-BE49-F238E27FC236}">
                  <a16:creationId xmlns:a16="http://schemas.microsoft.com/office/drawing/2014/main" id="{FF425E1E-825B-1D49-DBCA-B4277DB89064}"/>
                </a:ext>
              </a:extLst>
            </p:cNvPr>
            <p:cNvSpPr>
              <a:spLocks/>
            </p:cNvSpPr>
            <p:nvPr/>
          </p:nvSpPr>
          <p:spPr bwMode="auto">
            <a:xfrm>
              <a:off x="9924184" y="12938836"/>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2">
                <a:lumMod val="40000"/>
                <a:lumOff val="60000"/>
              </a:schemeClr>
            </a:solidFill>
            <a:ln w="12700" cap="flat" cmpd="sng">
              <a:solidFill>
                <a:schemeClr val="accent2">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H</a:t>
              </a:r>
              <a:endParaRPr kumimoji="0" lang="en-US" sz="2000" b="1" i="0" u="none" strike="noStrike" kern="1200" cap="none" spc="0" normalizeH="0" baseline="0" noProof="0" dirty="0">
                <a:ln>
                  <a:noFill/>
                </a:ln>
                <a:solidFill>
                  <a:srgbClr val="FFFFFF"/>
                </a:solidFill>
                <a:effectLst/>
                <a:uLnTx/>
                <a:uFillTx/>
                <a:latin typeface="IBM Plex Sans Light"/>
              </a:endParaRPr>
            </a:p>
          </p:txBody>
        </p:sp>
      </p:grpSp>
      <p:grpSp>
        <p:nvGrpSpPr>
          <p:cNvPr id="110" name="Group 109">
            <a:extLst>
              <a:ext uri="{FF2B5EF4-FFF2-40B4-BE49-F238E27FC236}">
                <a16:creationId xmlns:a16="http://schemas.microsoft.com/office/drawing/2014/main" id="{F7E6A346-D1F4-2862-FCD0-D70308E45D8C}"/>
              </a:ext>
            </a:extLst>
          </p:cNvPr>
          <p:cNvGrpSpPr/>
          <p:nvPr/>
        </p:nvGrpSpPr>
        <p:grpSpPr>
          <a:xfrm>
            <a:off x="17572080" y="2431445"/>
            <a:ext cx="1764870" cy="956755"/>
            <a:chOff x="8487749" y="12392664"/>
            <a:chExt cx="1764870" cy="956755"/>
          </a:xfrm>
        </p:grpSpPr>
        <p:sp>
          <p:nvSpPr>
            <p:cNvPr id="111" name="Freeform 44">
              <a:extLst>
                <a:ext uri="{FF2B5EF4-FFF2-40B4-BE49-F238E27FC236}">
                  <a16:creationId xmlns:a16="http://schemas.microsoft.com/office/drawing/2014/main" id="{DB69D6DA-8936-BCD1-48A6-5F30E113D877}"/>
                </a:ext>
              </a:extLst>
            </p:cNvPr>
            <p:cNvSpPr>
              <a:spLocks/>
            </p:cNvSpPr>
            <p:nvPr/>
          </p:nvSpPr>
          <p:spPr bwMode="auto">
            <a:xfrm>
              <a:off x="8491836" y="12392666"/>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solidFill>
            <a:ln w="12700" cap="flat"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A</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12" name="Freeform 44">
              <a:extLst>
                <a:ext uri="{FF2B5EF4-FFF2-40B4-BE49-F238E27FC236}">
                  <a16:creationId xmlns:a16="http://schemas.microsoft.com/office/drawing/2014/main" id="{CB0C11DD-D52F-30A8-A953-5707B908A5E5}"/>
                </a:ext>
              </a:extLst>
            </p:cNvPr>
            <p:cNvSpPr>
              <a:spLocks/>
            </p:cNvSpPr>
            <p:nvPr/>
          </p:nvSpPr>
          <p:spPr bwMode="auto">
            <a:xfrm>
              <a:off x="8940281" y="12392664"/>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lumMod val="40000"/>
                <a:lumOff val="60000"/>
              </a:schemeClr>
            </a:solidFill>
            <a:ln w="12700" cap="flat" cmpd="sng">
              <a:solidFill>
                <a:schemeClr val="accent1">
                  <a:lumMod val="60000"/>
                  <a:lumOff val="40000"/>
                </a:schemeClr>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B</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13" name="Freeform 44">
              <a:extLst>
                <a:ext uri="{FF2B5EF4-FFF2-40B4-BE49-F238E27FC236}">
                  <a16:creationId xmlns:a16="http://schemas.microsoft.com/office/drawing/2014/main" id="{A5FE0AD4-BCBA-6705-EBA4-9A126B9A7593}"/>
                </a:ext>
              </a:extLst>
            </p:cNvPr>
            <p:cNvSpPr>
              <a:spLocks/>
            </p:cNvSpPr>
            <p:nvPr/>
          </p:nvSpPr>
          <p:spPr bwMode="auto">
            <a:xfrm>
              <a:off x="9479826" y="12392666"/>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rgbClr val="198038"/>
            </a:solidFill>
            <a:ln w="12700" cap="flat" cmpd="sng">
              <a:solidFill>
                <a:srgbClr val="198038"/>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C</a:t>
              </a:r>
            </a:p>
          </p:txBody>
        </p:sp>
        <p:sp>
          <p:nvSpPr>
            <p:cNvPr id="114" name="Freeform 44">
              <a:extLst>
                <a:ext uri="{FF2B5EF4-FFF2-40B4-BE49-F238E27FC236}">
                  <a16:creationId xmlns:a16="http://schemas.microsoft.com/office/drawing/2014/main" id="{7699598E-915A-D1AE-87F4-0A9A86C765E5}"/>
                </a:ext>
              </a:extLst>
            </p:cNvPr>
            <p:cNvSpPr>
              <a:spLocks/>
            </p:cNvSpPr>
            <p:nvPr/>
          </p:nvSpPr>
          <p:spPr bwMode="auto">
            <a:xfrm>
              <a:off x="9928271" y="12392664"/>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3">
                <a:lumMod val="50000"/>
              </a:schemeClr>
            </a:solidFill>
            <a:ln w="12700" cap="flat" cmpd="sng">
              <a:solidFill>
                <a:schemeClr val="accent1">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D</a:t>
              </a:r>
            </a:p>
          </p:txBody>
        </p:sp>
        <p:sp>
          <p:nvSpPr>
            <p:cNvPr id="115" name="Freeform 44">
              <a:extLst>
                <a:ext uri="{FF2B5EF4-FFF2-40B4-BE49-F238E27FC236}">
                  <a16:creationId xmlns:a16="http://schemas.microsoft.com/office/drawing/2014/main" id="{56179288-6356-4259-9A4E-F455B95770FA}"/>
                </a:ext>
              </a:extLst>
            </p:cNvPr>
            <p:cNvSpPr>
              <a:spLocks/>
            </p:cNvSpPr>
            <p:nvPr/>
          </p:nvSpPr>
          <p:spPr bwMode="auto">
            <a:xfrm>
              <a:off x="8487749" y="12938838"/>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6"/>
            </a:solidFill>
            <a:ln w="12700" cap="flat" cmpd="sng">
              <a:solidFill>
                <a:schemeClr val="accent6"/>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E</a:t>
              </a:r>
            </a:p>
          </p:txBody>
        </p:sp>
        <p:sp>
          <p:nvSpPr>
            <p:cNvPr id="116" name="Freeform 44">
              <a:extLst>
                <a:ext uri="{FF2B5EF4-FFF2-40B4-BE49-F238E27FC236}">
                  <a16:creationId xmlns:a16="http://schemas.microsoft.com/office/drawing/2014/main" id="{78321FF6-B392-ABE7-6026-9BB077E4277F}"/>
                </a:ext>
              </a:extLst>
            </p:cNvPr>
            <p:cNvSpPr>
              <a:spLocks/>
            </p:cNvSpPr>
            <p:nvPr/>
          </p:nvSpPr>
          <p:spPr bwMode="auto">
            <a:xfrm>
              <a:off x="8936194" y="12938836"/>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6">
                <a:lumMod val="40000"/>
                <a:lumOff val="60000"/>
              </a:schemeClr>
            </a:solidFill>
            <a:ln w="12700" cap="flat" cmpd="sng">
              <a:solidFill>
                <a:schemeClr val="accent6">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F</a:t>
              </a:r>
            </a:p>
          </p:txBody>
        </p:sp>
        <p:sp>
          <p:nvSpPr>
            <p:cNvPr id="117" name="Freeform 44">
              <a:extLst>
                <a:ext uri="{FF2B5EF4-FFF2-40B4-BE49-F238E27FC236}">
                  <a16:creationId xmlns:a16="http://schemas.microsoft.com/office/drawing/2014/main" id="{21FF6594-1F57-598D-3B56-52DB98CD9584}"/>
                </a:ext>
              </a:extLst>
            </p:cNvPr>
            <p:cNvSpPr>
              <a:spLocks/>
            </p:cNvSpPr>
            <p:nvPr/>
          </p:nvSpPr>
          <p:spPr bwMode="auto">
            <a:xfrm>
              <a:off x="9475739" y="12938838"/>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2"/>
            </a:solidFill>
            <a:ln w="12700" cap="flat" cmpd="sng">
              <a:solidFill>
                <a:schemeClr val="accent2"/>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G</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18" name="Freeform 44">
              <a:extLst>
                <a:ext uri="{FF2B5EF4-FFF2-40B4-BE49-F238E27FC236}">
                  <a16:creationId xmlns:a16="http://schemas.microsoft.com/office/drawing/2014/main" id="{795FF155-2272-C89B-EB50-B20CA1BBC288}"/>
                </a:ext>
              </a:extLst>
            </p:cNvPr>
            <p:cNvSpPr>
              <a:spLocks/>
            </p:cNvSpPr>
            <p:nvPr/>
          </p:nvSpPr>
          <p:spPr bwMode="auto">
            <a:xfrm>
              <a:off x="9924184" y="12938836"/>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2">
                <a:lumMod val="40000"/>
                <a:lumOff val="60000"/>
              </a:schemeClr>
            </a:solidFill>
            <a:ln w="12700" cap="flat" cmpd="sng">
              <a:solidFill>
                <a:schemeClr val="accent2">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H</a:t>
              </a:r>
              <a:endParaRPr kumimoji="0" lang="en-US" sz="2000" b="1" i="0" u="none" strike="noStrike" kern="1200" cap="none" spc="0" normalizeH="0" baseline="0" noProof="0" dirty="0">
                <a:ln>
                  <a:noFill/>
                </a:ln>
                <a:solidFill>
                  <a:srgbClr val="FFFFFF"/>
                </a:solidFill>
                <a:effectLst/>
                <a:uLnTx/>
                <a:uFillTx/>
                <a:latin typeface="IBM Plex Sans Light"/>
              </a:endParaRPr>
            </a:p>
          </p:txBody>
        </p:sp>
      </p:grpSp>
      <p:grpSp>
        <p:nvGrpSpPr>
          <p:cNvPr id="119" name="Group 118">
            <a:extLst>
              <a:ext uri="{FF2B5EF4-FFF2-40B4-BE49-F238E27FC236}">
                <a16:creationId xmlns:a16="http://schemas.microsoft.com/office/drawing/2014/main" id="{47AB908D-F504-F700-A601-027CEBCD460C}"/>
              </a:ext>
            </a:extLst>
          </p:cNvPr>
          <p:cNvGrpSpPr/>
          <p:nvPr/>
        </p:nvGrpSpPr>
        <p:grpSpPr>
          <a:xfrm>
            <a:off x="11731314" y="10103278"/>
            <a:ext cx="1764870" cy="956755"/>
            <a:chOff x="8487749" y="12392664"/>
            <a:chExt cx="1764870" cy="956755"/>
          </a:xfrm>
        </p:grpSpPr>
        <p:sp>
          <p:nvSpPr>
            <p:cNvPr id="120" name="Freeform 44">
              <a:extLst>
                <a:ext uri="{FF2B5EF4-FFF2-40B4-BE49-F238E27FC236}">
                  <a16:creationId xmlns:a16="http://schemas.microsoft.com/office/drawing/2014/main" id="{0BA9C6A6-B5D1-324F-2ACB-9DAB0185B946}"/>
                </a:ext>
              </a:extLst>
            </p:cNvPr>
            <p:cNvSpPr>
              <a:spLocks/>
            </p:cNvSpPr>
            <p:nvPr/>
          </p:nvSpPr>
          <p:spPr bwMode="auto">
            <a:xfrm>
              <a:off x="8491836" y="12392666"/>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solidFill>
            <a:ln w="12700" cap="flat"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A</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21" name="Freeform 44">
              <a:extLst>
                <a:ext uri="{FF2B5EF4-FFF2-40B4-BE49-F238E27FC236}">
                  <a16:creationId xmlns:a16="http://schemas.microsoft.com/office/drawing/2014/main" id="{70AF2406-221B-DF6C-CF59-5199C5E4CB96}"/>
                </a:ext>
              </a:extLst>
            </p:cNvPr>
            <p:cNvSpPr>
              <a:spLocks/>
            </p:cNvSpPr>
            <p:nvPr/>
          </p:nvSpPr>
          <p:spPr bwMode="auto">
            <a:xfrm>
              <a:off x="8940281" y="12392664"/>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lumMod val="40000"/>
                <a:lumOff val="60000"/>
              </a:schemeClr>
            </a:solidFill>
            <a:ln w="12700" cap="flat" cmpd="sng">
              <a:solidFill>
                <a:schemeClr val="accent1">
                  <a:lumMod val="60000"/>
                  <a:lumOff val="40000"/>
                </a:schemeClr>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B</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22" name="Freeform 44">
              <a:extLst>
                <a:ext uri="{FF2B5EF4-FFF2-40B4-BE49-F238E27FC236}">
                  <a16:creationId xmlns:a16="http://schemas.microsoft.com/office/drawing/2014/main" id="{0352D68C-E069-CEB3-33A1-D7DF08269D2E}"/>
                </a:ext>
              </a:extLst>
            </p:cNvPr>
            <p:cNvSpPr>
              <a:spLocks/>
            </p:cNvSpPr>
            <p:nvPr/>
          </p:nvSpPr>
          <p:spPr bwMode="auto">
            <a:xfrm>
              <a:off x="9479826" y="12392666"/>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rgbClr val="198038"/>
            </a:solidFill>
            <a:ln w="12700" cap="flat" cmpd="sng">
              <a:solidFill>
                <a:srgbClr val="198038"/>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C</a:t>
              </a:r>
            </a:p>
          </p:txBody>
        </p:sp>
        <p:sp>
          <p:nvSpPr>
            <p:cNvPr id="123" name="Freeform 44">
              <a:extLst>
                <a:ext uri="{FF2B5EF4-FFF2-40B4-BE49-F238E27FC236}">
                  <a16:creationId xmlns:a16="http://schemas.microsoft.com/office/drawing/2014/main" id="{C2D2D12F-B68D-96DE-8E50-6DB3B8FEF95A}"/>
                </a:ext>
              </a:extLst>
            </p:cNvPr>
            <p:cNvSpPr>
              <a:spLocks/>
            </p:cNvSpPr>
            <p:nvPr/>
          </p:nvSpPr>
          <p:spPr bwMode="auto">
            <a:xfrm>
              <a:off x="9928271" y="12392664"/>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3">
                <a:lumMod val="50000"/>
              </a:schemeClr>
            </a:solidFill>
            <a:ln w="12700" cap="flat" cmpd="sng">
              <a:solidFill>
                <a:schemeClr val="accent1">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D</a:t>
              </a:r>
            </a:p>
          </p:txBody>
        </p:sp>
        <p:sp>
          <p:nvSpPr>
            <p:cNvPr id="124" name="Freeform 44">
              <a:extLst>
                <a:ext uri="{FF2B5EF4-FFF2-40B4-BE49-F238E27FC236}">
                  <a16:creationId xmlns:a16="http://schemas.microsoft.com/office/drawing/2014/main" id="{D1527719-1083-C100-BFFE-3DD1F727ABA0}"/>
                </a:ext>
              </a:extLst>
            </p:cNvPr>
            <p:cNvSpPr>
              <a:spLocks/>
            </p:cNvSpPr>
            <p:nvPr/>
          </p:nvSpPr>
          <p:spPr bwMode="auto">
            <a:xfrm>
              <a:off x="8487749" y="12938838"/>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6"/>
            </a:solidFill>
            <a:ln w="12700" cap="flat" cmpd="sng">
              <a:solidFill>
                <a:schemeClr val="accent6"/>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E</a:t>
              </a:r>
            </a:p>
          </p:txBody>
        </p:sp>
        <p:sp>
          <p:nvSpPr>
            <p:cNvPr id="125" name="Freeform 44">
              <a:extLst>
                <a:ext uri="{FF2B5EF4-FFF2-40B4-BE49-F238E27FC236}">
                  <a16:creationId xmlns:a16="http://schemas.microsoft.com/office/drawing/2014/main" id="{6B08F420-A3DF-14B5-6132-99F66AFE1DC9}"/>
                </a:ext>
              </a:extLst>
            </p:cNvPr>
            <p:cNvSpPr>
              <a:spLocks/>
            </p:cNvSpPr>
            <p:nvPr/>
          </p:nvSpPr>
          <p:spPr bwMode="auto">
            <a:xfrm>
              <a:off x="8936194" y="12938836"/>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6">
                <a:lumMod val="40000"/>
                <a:lumOff val="60000"/>
              </a:schemeClr>
            </a:solidFill>
            <a:ln w="12700" cap="flat" cmpd="sng">
              <a:solidFill>
                <a:schemeClr val="accent6">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F</a:t>
              </a:r>
            </a:p>
          </p:txBody>
        </p:sp>
        <p:sp>
          <p:nvSpPr>
            <p:cNvPr id="126" name="Freeform 44">
              <a:extLst>
                <a:ext uri="{FF2B5EF4-FFF2-40B4-BE49-F238E27FC236}">
                  <a16:creationId xmlns:a16="http://schemas.microsoft.com/office/drawing/2014/main" id="{2103E67B-4033-038B-296A-53E50A80FC33}"/>
                </a:ext>
              </a:extLst>
            </p:cNvPr>
            <p:cNvSpPr>
              <a:spLocks/>
            </p:cNvSpPr>
            <p:nvPr/>
          </p:nvSpPr>
          <p:spPr bwMode="auto">
            <a:xfrm>
              <a:off x="9475739" y="12938838"/>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2"/>
            </a:solidFill>
            <a:ln w="12700" cap="flat" cmpd="sng">
              <a:solidFill>
                <a:schemeClr val="accent2"/>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G</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27" name="Freeform 44">
              <a:extLst>
                <a:ext uri="{FF2B5EF4-FFF2-40B4-BE49-F238E27FC236}">
                  <a16:creationId xmlns:a16="http://schemas.microsoft.com/office/drawing/2014/main" id="{F40D78BD-0121-1DD7-8B3F-E4ABE8F922EA}"/>
                </a:ext>
              </a:extLst>
            </p:cNvPr>
            <p:cNvSpPr>
              <a:spLocks/>
            </p:cNvSpPr>
            <p:nvPr/>
          </p:nvSpPr>
          <p:spPr bwMode="auto">
            <a:xfrm>
              <a:off x="9924184" y="12938836"/>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2">
                <a:lumMod val="40000"/>
                <a:lumOff val="60000"/>
              </a:schemeClr>
            </a:solidFill>
            <a:ln w="12700" cap="flat" cmpd="sng">
              <a:solidFill>
                <a:schemeClr val="accent2">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H</a:t>
              </a:r>
              <a:endParaRPr kumimoji="0" lang="en-US" sz="2000" b="1" i="0" u="none" strike="noStrike" kern="1200" cap="none" spc="0" normalizeH="0" baseline="0" noProof="0" dirty="0">
                <a:ln>
                  <a:noFill/>
                </a:ln>
                <a:solidFill>
                  <a:srgbClr val="FFFFFF"/>
                </a:solidFill>
                <a:effectLst/>
                <a:uLnTx/>
                <a:uFillTx/>
                <a:latin typeface="IBM Plex Sans Light"/>
              </a:endParaRPr>
            </a:p>
          </p:txBody>
        </p:sp>
      </p:grpSp>
      <p:grpSp>
        <p:nvGrpSpPr>
          <p:cNvPr id="128" name="Group 127">
            <a:extLst>
              <a:ext uri="{FF2B5EF4-FFF2-40B4-BE49-F238E27FC236}">
                <a16:creationId xmlns:a16="http://schemas.microsoft.com/office/drawing/2014/main" id="{4525D039-F962-52BF-3F96-C2F141211223}"/>
              </a:ext>
            </a:extLst>
          </p:cNvPr>
          <p:cNvGrpSpPr/>
          <p:nvPr/>
        </p:nvGrpSpPr>
        <p:grpSpPr>
          <a:xfrm>
            <a:off x="20665063" y="10116916"/>
            <a:ext cx="1764870" cy="956755"/>
            <a:chOff x="8487749" y="12392664"/>
            <a:chExt cx="1764870" cy="956755"/>
          </a:xfrm>
        </p:grpSpPr>
        <p:sp>
          <p:nvSpPr>
            <p:cNvPr id="129" name="Freeform 44">
              <a:extLst>
                <a:ext uri="{FF2B5EF4-FFF2-40B4-BE49-F238E27FC236}">
                  <a16:creationId xmlns:a16="http://schemas.microsoft.com/office/drawing/2014/main" id="{C0272D12-6C92-CA1A-0C57-0CFEF18AF15B}"/>
                </a:ext>
              </a:extLst>
            </p:cNvPr>
            <p:cNvSpPr>
              <a:spLocks/>
            </p:cNvSpPr>
            <p:nvPr/>
          </p:nvSpPr>
          <p:spPr bwMode="auto">
            <a:xfrm>
              <a:off x="8491836" y="12392666"/>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solidFill>
            <a:ln w="12700" cap="flat"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A</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30" name="Freeform 44">
              <a:extLst>
                <a:ext uri="{FF2B5EF4-FFF2-40B4-BE49-F238E27FC236}">
                  <a16:creationId xmlns:a16="http://schemas.microsoft.com/office/drawing/2014/main" id="{64C62242-4425-982C-753F-2EA2DA0919F9}"/>
                </a:ext>
              </a:extLst>
            </p:cNvPr>
            <p:cNvSpPr>
              <a:spLocks/>
            </p:cNvSpPr>
            <p:nvPr/>
          </p:nvSpPr>
          <p:spPr bwMode="auto">
            <a:xfrm>
              <a:off x="8940281" y="12392664"/>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lumMod val="40000"/>
                <a:lumOff val="60000"/>
              </a:schemeClr>
            </a:solidFill>
            <a:ln w="12700" cap="flat" cmpd="sng">
              <a:solidFill>
                <a:schemeClr val="accent1">
                  <a:lumMod val="60000"/>
                  <a:lumOff val="40000"/>
                </a:schemeClr>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B</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31" name="Freeform 44">
              <a:extLst>
                <a:ext uri="{FF2B5EF4-FFF2-40B4-BE49-F238E27FC236}">
                  <a16:creationId xmlns:a16="http://schemas.microsoft.com/office/drawing/2014/main" id="{285CAC62-4985-877E-CB10-C783BC92D282}"/>
                </a:ext>
              </a:extLst>
            </p:cNvPr>
            <p:cNvSpPr>
              <a:spLocks/>
            </p:cNvSpPr>
            <p:nvPr/>
          </p:nvSpPr>
          <p:spPr bwMode="auto">
            <a:xfrm>
              <a:off x="9479826" y="12392666"/>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rgbClr val="198038"/>
            </a:solidFill>
            <a:ln w="12700" cap="flat" cmpd="sng">
              <a:solidFill>
                <a:srgbClr val="198038"/>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C</a:t>
              </a:r>
            </a:p>
          </p:txBody>
        </p:sp>
        <p:sp>
          <p:nvSpPr>
            <p:cNvPr id="132" name="Freeform 44">
              <a:extLst>
                <a:ext uri="{FF2B5EF4-FFF2-40B4-BE49-F238E27FC236}">
                  <a16:creationId xmlns:a16="http://schemas.microsoft.com/office/drawing/2014/main" id="{806603AE-A5A8-161B-D942-CA5E3182C89C}"/>
                </a:ext>
              </a:extLst>
            </p:cNvPr>
            <p:cNvSpPr>
              <a:spLocks/>
            </p:cNvSpPr>
            <p:nvPr/>
          </p:nvSpPr>
          <p:spPr bwMode="auto">
            <a:xfrm>
              <a:off x="9928271" y="12392664"/>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3">
                <a:lumMod val="50000"/>
              </a:schemeClr>
            </a:solidFill>
            <a:ln w="12700" cap="flat" cmpd="sng">
              <a:solidFill>
                <a:schemeClr val="accent1">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D</a:t>
              </a:r>
            </a:p>
          </p:txBody>
        </p:sp>
        <p:sp>
          <p:nvSpPr>
            <p:cNvPr id="133" name="Freeform 44">
              <a:extLst>
                <a:ext uri="{FF2B5EF4-FFF2-40B4-BE49-F238E27FC236}">
                  <a16:creationId xmlns:a16="http://schemas.microsoft.com/office/drawing/2014/main" id="{8E4288C0-7885-361C-71E3-A0F015DE6B95}"/>
                </a:ext>
              </a:extLst>
            </p:cNvPr>
            <p:cNvSpPr>
              <a:spLocks/>
            </p:cNvSpPr>
            <p:nvPr/>
          </p:nvSpPr>
          <p:spPr bwMode="auto">
            <a:xfrm>
              <a:off x="8487749" y="12938838"/>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6"/>
            </a:solidFill>
            <a:ln w="12700" cap="flat" cmpd="sng">
              <a:solidFill>
                <a:schemeClr val="accent6"/>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E</a:t>
              </a:r>
            </a:p>
          </p:txBody>
        </p:sp>
        <p:sp>
          <p:nvSpPr>
            <p:cNvPr id="134" name="Freeform 44">
              <a:extLst>
                <a:ext uri="{FF2B5EF4-FFF2-40B4-BE49-F238E27FC236}">
                  <a16:creationId xmlns:a16="http://schemas.microsoft.com/office/drawing/2014/main" id="{8427CFF2-1C1C-1249-DBE5-41090A1FFB2A}"/>
                </a:ext>
              </a:extLst>
            </p:cNvPr>
            <p:cNvSpPr>
              <a:spLocks/>
            </p:cNvSpPr>
            <p:nvPr/>
          </p:nvSpPr>
          <p:spPr bwMode="auto">
            <a:xfrm>
              <a:off x="8936194" y="12938836"/>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6">
                <a:lumMod val="40000"/>
                <a:lumOff val="60000"/>
              </a:schemeClr>
            </a:solidFill>
            <a:ln w="12700" cap="flat" cmpd="sng">
              <a:solidFill>
                <a:schemeClr val="accent6">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F</a:t>
              </a:r>
            </a:p>
          </p:txBody>
        </p:sp>
        <p:sp>
          <p:nvSpPr>
            <p:cNvPr id="135" name="Freeform 44">
              <a:extLst>
                <a:ext uri="{FF2B5EF4-FFF2-40B4-BE49-F238E27FC236}">
                  <a16:creationId xmlns:a16="http://schemas.microsoft.com/office/drawing/2014/main" id="{3120592B-C80E-5972-6C64-A43DDE70B406}"/>
                </a:ext>
              </a:extLst>
            </p:cNvPr>
            <p:cNvSpPr>
              <a:spLocks/>
            </p:cNvSpPr>
            <p:nvPr/>
          </p:nvSpPr>
          <p:spPr bwMode="auto">
            <a:xfrm>
              <a:off x="9475739" y="12938838"/>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2"/>
            </a:solidFill>
            <a:ln w="12700" cap="flat" cmpd="sng">
              <a:solidFill>
                <a:schemeClr val="accent2"/>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G</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36" name="Freeform 44">
              <a:extLst>
                <a:ext uri="{FF2B5EF4-FFF2-40B4-BE49-F238E27FC236}">
                  <a16:creationId xmlns:a16="http://schemas.microsoft.com/office/drawing/2014/main" id="{5BD9D18C-7008-E2AC-9278-54827C7C147B}"/>
                </a:ext>
              </a:extLst>
            </p:cNvPr>
            <p:cNvSpPr>
              <a:spLocks/>
            </p:cNvSpPr>
            <p:nvPr/>
          </p:nvSpPr>
          <p:spPr bwMode="auto">
            <a:xfrm>
              <a:off x="9924184" y="12938836"/>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2">
                <a:lumMod val="40000"/>
                <a:lumOff val="60000"/>
              </a:schemeClr>
            </a:solidFill>
            <a:ln w="12700" cap="flat" cmpd="sng">
              <a:solidFill>
                <a:schemeClr val="accent2">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H</a:t>
              </a:r>
              <a:endParaRPr kumimoji="0" lang="en-US" sz="2000" b="1" i="0" u="none" strike="noStrike" kern="1200" cap="none" spc="0" normalizeH="0" baseline="0" noProof="0" dirty="0">
                <a:ln>
                  <a:noFill/>
                </a:ln>
                <a:solidFill>
                  <a:srgbClr val="FFFFFF"/>
                </a:solidFill>
                <a:effectLst/>
                <a:uLnTx/>
                <a:uFillTx/>
                <a:latin typeface="IBM Plex Sans Light"/>
              </a:endParaRPr>
            </a:p>
          </p:txBody>
        </p:sp>
      </p:grpSp>
      <p:grpSp>
        <p:nvGrpSpPr>
          <p:cNvPr id="137" name="Group 136">
            <a:extLst>
              <a:ext uri="{FF2B5EF4-FFF2-40B4-BE49-F238E27FC236}">
                <a16:creationId xmlns:a16="http://schemas.microsoft.com/office/drawing/2014/main" id="{F61FC28C-B8AE-9087-41F9-53733E5AA0C9}"/>
              </a:ext>
            </a:extLst>
          </p:cNvPr>
          <p:cNvGrpSpPr/>
          <p:nvPr/>
        </p:nvGrpSpPr>
        <p:grpSpPr>
          <a:xfrm>
            <a:off x="16782832" y="11692554"/>
            <a:ext cx="1764870" cy="956755"/>
            <a:chOff x="8487749" y="12392664"/>
            <a:chExt cx="1764870" cy="956755"/>
          </a:xfrm>
        </p:grpSpPr>
        <p:sp>
          <p:nvSpPr>
            <p:cNvPr id="138" name="Freeform 44">
              <a:extLst>
                <a:ext uri="{FF2B5EF4-FFF2-40B4-BE49-F238E27FC236}">
                  <a16:creationId xmlns:a16="http://schemas.microsoft.com/office/drawing/2014/main" id="{0A8CFB46-FA0F-D004-8E94-02BF8F956FAC}"/>
                </a:ext>
              </a:extLst>
            </p:cNvPr>
            <p:cNvSpPr>
              <a:spLocks/>
            </p:cNvSpPr>
            <p:nvPr/>
          </p:nvSpPr>
          <p:spPr bwMode="auto">
            <a:xfrm>
              <a:off x="8491836" y="12392666"/>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solidFill>
            <a:ln w="12700" cap="flat"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A</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39" name="Freeform 44">
              <a:extLst>
                <a:ext uri="{FF2B5EF4-FFF2-40B4-BE49-F238E27FC236}">
                  <a16:creationId xmlns:a16="http://schemas.microsoft.com/office/drawing/2014/main" id="{ECA03763-2F25-E80D-4D0A-3192870639C5}"/>
                </a:ext>
              </a:extLst>
            </p:cNvPr>
            <p:cNvSpPr>
              <a:spLocks/>
            </p:cNvSpPr>
            <p:nvPr/>
          </p:nvSpPr>
          <p:spPr bwMode="auto">
            <a:xfrm>
              <a:off x="8940281" y="12392664"/>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lumMod val="40000"/>
                <a:lumOff val="60000"/>
              </a:schemeClr>
            </a:solidFill>
            <a:ln w="12700" cap="flat" cmpd="sng">
              <a:solidFill>
                <a:schemeClr val="accent1">
                  <a:lumMod val="60000"/>
                  <a:lumOff val="40000"/>
                </a:schemeClr>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B</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40" name="Freeform 44">
              <a:extLst>
                <a:ext uri="{FF2B5EF4-FFF2-40B4-BE49-F238E27FC236}">
                  <a16:creationId xmlns:a16="http://schemas.microsoft.com/office/drawing/2014/main" id="{F1E155F5-85C9-8E99-A520-1D5CE51E069D}"/>
                </a:ext>
              </a:extLst>
            </p:cNvPr>
            <p:cNvSpPr>
              <a:spLocks/>
            </p:cNvSpPr>
            <p:nvPr/>
          </p:nvSpPr>
          <p:spPr bwMode="auto">
            <a:xfrm>
              <a:off x="9479826" y="12392666"/>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rgbClr val="198038"/>
            </a:solidFill>
            <a:ln w="12700" cap="flat" cmpd="sng">
              <a:solidFill>
                <a:srgbClr val="198038"/>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C</a:t>
              </a:r>
            </a:p>
          </p:txBody>
        </p:sp>
        <p:sp>
          <p:nvSpPr>
            <p:cNvPr id="141" name="Freeform 44">
              <a:extLst>
                <a:ext uri="{FF2B5EF4-FFF2-40B4-BE49-F238E27FC236}">
                  <a16:creationId xmlns:a16="http://schemas.microsoft.com/office/drawing/2014/main" id="{40DBF473-63DF-AAA5-74BA-4F781B2DEC0E}"/>
                </a:ext>
              </a:extLst>
            </p:cNvPr>
            <p:cNvSpPr>
              <a:spLocks/>
            </p:cNvSpPr>
            <p:nvPr/>
          </p:nvSpPr>
          <p:spPr bwMode="auto">
            <a:xfrm>
              <a:off x="9928271" y="12392664"/>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3">
                <a:lumMod val="50000"/>
              </a:schemeClr>
            </a:solidFill>
            <a:ln w="12700" cap="flat" cmpd="sng">
              <a:solidFill>
                <a:schemeClr val="accent1">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D</a:t>
              </a:r>
            </a:p>
          </p:txBody>
        </p:sp>
        <p:sp>
          <p:nvSpPr>
            <p:cNvPr id="142" name="Freeform 44">
              <a:extLst>
                <a:ext uri="{FF2B5EF4-FFF2-40B4-BE49-F238E27FC236}">
                  <a16:creationId xmlns:a16="http://schemas.microsoft.com/office/drawing/2014/main" id="{074ACEC0-2355-988E-F806-338145DD1BC7}"/>
                </a:ext>
              </a:extLst>
            </p:cNvPr>
            <p:cNvSpPr>
              <a:spLocks/>
            </p:cNvSpPr>
            <p:nvPr/>
          </p:nvSpPr>
          <p:spPr bwMode="auto">
            <a:xfrm>
              <a:off x="8487749" y="12938838"/>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6"/>
            </a:solidFill>
            <a:ln w="12700" cap="flat" cmpd="sng">
              <a:solidFill>
                <a:schemeClr val="accent6"/>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E</a:t>
              </a:r>
            </a:p>
          </p:txBody>
        </p:sp>
        <p:sp>
          <p:nvSpPr>
            <p:cNvPr id="143" name="Freeform 44">
              <a:extLst>
                <a:ext uri="{FF2B5EF4-FFF2-40B4-BE49-F238E27FC236}">
                  <a16:creationId xmlns:a16="http://schemas.microsoft.com/office/drawing/2014/main" id="{DC46CD42-0EFF-AE85-2D74-3A5B82744D73}"/>
                </a:ext>
              </a:extLst>
            </p:cNvPr>
            <p:cNvSpPr>
              <a:spLocks/>
            </p:cNvSpPr>
            <p:nvPr/>
          </p:nvSpPr>
          <p:spPr bwMode="auto">
            <a:xfrm>
              <a:off x="8936194" y="12938836"/>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6">
                <a:lumMod val="40000"/>
                <a:lumOff val="60000"/>
              </a:schemeClr>
            </a:solidFill>
            <a:ln w="12700" cap="flat" cmpd="sng">
              <a:solidFill>
                <a:schemeClr val="accent6">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F</a:t>
              </a:r>
            </a:p>
          </p:txBody>
        </p:sp>
        <p:sp>
          <p:nvSpPr>
            <p:cNvPr id="144" name="Freeform 44">
              <a:extLst>
                <a:ext uri="{FF2B5EF4-FFF2-40B4-BE49-F238E27FC236}">
                  <a16:creationId xmlns:a16="http://schemas.microsoft.com/office/drawing/2014/main" id="{C60A5F71-5A49-B30A-F83F-E76A1B3907D8}"/>
                </a:ext>
              </a:extLst>
            </p:cNvPr>
            <p:cNvSpPr>
              <a:spLocks/>
            </p:cNvSpPr>
            <p:nvPr/>
          </p:nvSpPr>
          <p:spPr bwMode="auto">
            <a:xfrm>
              <a:off x="9475739" y="12938838"/>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2"/>
            </a:solidFill>
            <a:ln w="12700" cap="flat" cmpd="sng">
              <a:solidFill>
                <a:schemeClr val="accent2"/>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G</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45" name="Freeform 44">
              <a:extLst>
                <a:ext uri="{FF2B5EF4-FFF2-40B4-BE49-F238E27FC236}">
                  <a16:creationId xmlns:a16="http://schemas.microsoft.com/office/drawing/2014/main" id="{F7550358-5797-D9C7-8DBF-0DB513BD0D0B}"/>
                </a:ext>
              </a:extLst>
            </p:cNvPr>
            <p:cNvSpPr>
              <a:spLocks/>
            </p:cNvSpPr>
            <p:nvPr/>
          </p:nvSpPr>
          <p:spPr bwMode="auto">
            <a:xfrm>
              <a:off x="9924184" y="12938836"/>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2">
                <a:lumMod val="40000"/>
                <a:lumOff val="60000"/>
              </a:schemeClr>
            </a:solidFill>
            <a:ln w="12700" cap="flat" cmpd="sng">
              <a:solidFill>
                <a:schemeClr val="accent2">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H</a:t>
              </a:r>
              <a:endParaRPr kumimoji="0" lang="en-US" sz="2000" b="1" i="0" u="none" strike="noStrike" kern="1200" cap="none" spc="0" normalizeH="0" baseline="0" noProof="0" dirty="0">
                <a:ln>
                  <a:noFill/>
                </a:ln>
                <a:solidFill>
                  <a:srgbClr val="FFFFFF"/>
                </a:solidFill>
                <a:effectLst/>
                <a:uLnTx/>
                <a:uFillTx/>
                <a:latin typeface="IBM Plex Sans Light"/>
              </a:endParaRPr>
            </a:p>
          </p:txBody>
        </p:sp>
      </p:grpSp>
      <p:grpSp>
        <p:nvGrpSpPr>
          <p:cNvPr id="146" name="Group 145">
            <a:extLst>
              <a:ext uri="{FF2B5EF4-FFF2-40B4-BE49-F238E27FC236}">
                <a16:creationId xmlns:a16="http://schemas.microsoft.com/office/drawing/2014/main" id="{1E5140A8-DD98-7B1C-06E0-E4F2EEAC062F}"/>
              </a:ext>
            </a:extLst>
          </p:cNvPr>
          <p:cNvGrpSpPr/>
          <p:nvPr/>
        </p:nvGrpSpPr>
        <p:grpSpPr>
          <a:xfrm>
            <a:off x="10419798" y="6467263"/>
            <a:ext cx="1764870" cy="956755"/>
            <a:chOff x="8487749" y="12392664"/>
            <a:chExt cx="1764870" cy="956755"/>
          </a:xfrm>
        </p:grpSpPr>
        <p:sp>
          <p:nvSpPr>
            <p:cNvPr id="147" name="Freeform 44">
              <a:extLst>
                <a:ext uri="{FF2B5EF4-FFF2-40B4-BE49-F238E27FC236}">
                  <a16:creationId xmlns:a16="http://schemas.microsoft.com/office/drawing/2014/main" id="{FE271302-931E-AD2D-5EC7-AB568F87C40D}"/>
                </a:ext>
              </a:extLst>
            </p:cNvPr>
            <p:cNvSpPr>
              <a:spLocks/>
            </p:cNvSpPr>
            <p:nvPr/>
          </p:nvSpPr>
          <p:spPr bwMode="auto">
            <a:xfrm>
              <a:off x="8491836" y="12392666"/>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solidFill>
            <a:ln w="12700" cap="flat"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A</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48" name="Freeform 44">
              <a:extLst>
                <a:ext uri="{FF2B5EF4-FFF2-40B4-BE49-F238E27FC236}">
                  <a16:creationId xmlns:a16="http://schemas.microsoft.com/office/drawing/2014/main" id="{F8204EA2-61BF-6AB9-09DF-62757EC9F34C}"/>
                </a:ext>
              </a:extLst>
            </p:cNvPr>
            <p:cNvSpPr>
              <a:spLocks/>
            </p:cNvSpPr>
            <p:nvPr/>
          </p:nvSpPr>
          <p:spPr bwMode="auto">
            <a:xfrm>
              <a:off x="8940281" y="12392664"/>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lumMod val="40000"/>
                <a:lumOff val="60000"/>
              </a:schemeClr>
            </a:solidFill>
            <a:ln w="12700" cap="flat" cmpd="sng">
              <a:solidFill>
                <a:schemeClr val="accent1">
                  <a:lumMod val="60000"/>
                  <a:lumOff val="40000"/>
                </a:schemeClr>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B</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49" name="Freeform 44">
              <a:extLst>
                <a:ext uri="{FF2B5EF4-FFF2-40B4-BE49-F238E27FC236}">
                  <a16:creationId xmlns:a16="http://schemas.microsoft.com/office/drawing/2014/main" id="{C614C61B-F5E4-05B3-9526-93F52EDCE04B}"/>
                </a:ext>
              </a:extLst>
            </p:cNvPr>
            <p:cNvSpPr>
              <a:spLocks/>
            </p:cNvSpPr>
            <p:nvPr/>
          </p:nvSpPr>
          <p:spPr bwMode="auto">
            <a:xfrm>
              <a:off x="9479826" y="12392666"/>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rgbClr val="198038"/>
            </a:solidFill>
            <a:ln w="12700" cap="flat" cmpd="sng">
              <a:solidFill>
                <a:srgbClr val="198038"/>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C</a:t>
              </a:r>
            </a:p>
          </p:txBody>
        </p:sp>
        <p:sp>
          <p:nvSpPr>
            <p:cNvPr id="150" name="Freeform 44">
              <a:extLst>
                <a:ext uri="{FF2B5EF4-FFF2-40B4-BE49-F238E27FC236}">
                  <a16:creationId xmlns:a16="http://schemas.microsoft.com/office/drawing/2014/main" id="{9B86DC3E-4FCE-A823-AE1E-ABFDA9E13931}"/>
                </a:ext>
              </a:extLst>
            </p:cNvPr>
            <p:cNvSpPr>
              <a:spLocks/>
            </p:cNvSpPr>
            <p:nvPr/>
          </p:nvSpPr>
          <p:spPr bwMode="auto">
            <a:xfrm>
              <a:off x="9928271" y="12392664"/>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3">
                <a:lumMod val="50000"/>
              </a:schemeClr>
            </a:solidFill>
            <a:ln w="12700" cap="flat" cmpd="sng">
              <a:solidFill>
                <a:schemeClr val="accent1">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D</a:t>
              </a:r>
            </a:p>
          </p:txBody>
        </p:sp>
        <p:sp>
          <p:nvSpPr>
            <p:cNvPr id="151" name="Freeform 44">
              <a:extLst>
                <a:ext uri="{FF2B5EF4-FFF2-40B4-BE49-F238E27FC236}">
                  <a16:creationId xmlns:a16="http://schemas.microsoft.com/office/drawing/2014/main" id="{6BE717C7-761B-AB55-C25D-339CC3FFCE1F}"/>
                </a:ext>
              </a:extLst>
            </p:cNvPr>
            <p:cNvSpPr>
              <a:spLocks/>
            </p:cNvSpPr>
            <p:nvPr/>
          </p:nvSpPr>
          <p:spPr bwMode="auto">
            <a:xfrm>
              <a:off x="8487749" y="12938838"/>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6"/>
            </a:solidFill>
            <a:ln w="12700" cap="flat" cmpd="sng">
              <a:solidFill>
                <a:schemeClr val="accent6"/>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E</a:t>
              </a:r>
            </a:p>
          </p:txBody>
        </p:sp>
        <p:sp>
          <p:nvSpPr>
            <p:cNvPr id="152" name="Freeform 44">
              <a:extLst>
                <a:ext uri="{FF2B5EF4-FFF2-40B4-BE49-F238E27FC236}">
                  <a16:creationId xmlns:a16="http://schemas.microsoft.com/office/drawing/2014/main" id="{EA146E89-F197-B2C2-BCDD-F4A04968A64E}"/>
                </a:ext>
              </a:extLst>
            </p:cNvPr>
            <p:cNvSpPr>
              <a:spLocks/>
            </p:cNvSpPr>
            <p:nvPr/>
          </p:nvSpPr>
          <p:spPr bwMode="auto">
            <a:xfrm>
              <a:off x="8936194" y="12938836"/>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6">
                <a:lumMod val="40000"/>
                <a:lumOff val="60000"/>
              </a:schemeClr>
            </a:solidFill>
            <a:ln w="12700" cap="flat" cmpd="sng">
              <a:solidFill>
                <a:schemeClr val="accent6">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F</a:t>
              </a:r>
            </a:p>
          </p:txBody>
        </p:sp>
        <p:sp>
          <p:nvSpPr>
            <p:cNvPr id="153" name="Freeform 44">
              <a:extLst>
                <a:ext uri="{FF2B5EF4-FFF2-40B4-BE49-F238E27FC236}">
                  <a16:creationId xmlns:a16="http://schemas.microsoft.com/office/drawing/2014/main" id="{BF0C648D-1995-D25A-2431-D5959265575B}"/>
                </a:ext>
              </a:extLst>
            </p:cNvPr>
            <p:cNvSpPr>
              <a:spLocks/>
            </p:cNvSpPr>
            <p:nvPr/>
          </p:nvSpPr>
          <p:spPr bwMode="auto">
            <a:xfrm>
              <a:off x="9475739" y="12938838"/>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2"/>
            </a:solidFill>
            <a:ln w="12700" cap="flat" cmpd="sng">
              <a:solidFill>
                <a:schemeClr val="accent2"/>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G</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54" name="Freeform 44">
              <a:extLst>
                <a:ext uri="{FF2B5EF4-FFF2-40B4-BE49-F238E27FC236}">
                  <a16:creationId xmlns:a16="http://schemas.microsoft.com/office/drawing/2014/main" id="{840C9A48-5D0E-4646-C8A4-6DD15B3BC49B}"/>
                </a:ext>
              </a:extLst>
            </p:cNvPr>
            <p:cNvSpPr>
              <a:spLocks/>
            </p:cNvSpPr>
            <p:nvPr/>
          </p:nvSpPr>
          <p:spPr bwMode="auto">
            <a:xfrm>
              <a:off x="9924184" y="12938836"/>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2">
                <a:lumMod val="40000"/>
                <a:lumOff val="60000"/>
              </a:schemeClr>
            </a:solidFill>
            <a:ln w="12700" cap="flat" cmpd="sng">
              <a:solidFill>
                <a:schemeClr val="accent2">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H</a:t>
              </a:r>
              <a:endParaRPr kumimoji="0" lang="en-US" sz="2000" b="1" i="0" u="none" strike="noStrike" kern="1200" cap="none" spc="0" normalizeH="0" baseline="0" noProof="0" dirty="0">
                <a:ln>
                  <a:noFill/>
                </a:ln>
                <a:solidFill>
                  <a:srgbClr val="FFFFFF"/>
                </a:solidFill>
                <a:effectLst/>
                <a:uLnTx/>
                <a:uFillTx/>
                <a:latin typeface="IBM Plex Sans Light"/>
              </a:endParaRPr>
            </a:p>
          </p:txBody>
        </p:sp>
      </p:grpSp>
      <p:grpSp>
        <p:nvGrpSpPr>
          <p:cNvPr id="155" name="Group 154">
            <a:extLst>
              <a:ext uri="{FF2B5EF4-FFF2-40B4-BE49-F238E27FC236}">
                <a16:creationId xmlns:a16="http://schemas.microsoft.com/office/drawing/2014/main" id="{E138BA22-4624-CC0A-1C7F-BFD19D8DAAF5}"/>
              </a:ext>
            </a:extLst>
          </p:cNvPr>
          <p:cNvGrpSpPr/>
          <p:nvPr/>
        </p:nvGrpSpPr>
        <p:grpSpPr>
          <a:xfrm>
            <a:off x="11981475" y="3450255"/>
            <a:ext cx="1764870" cy="956755"/>
            <a:chOff x="8487749" y="12392664"/>
            <a:chExt cx="1764870" cy="956755"/>
          </a:xfrm>
        </p:grpSpPr>
        <p:sp>
          <p:nvSpPr>
            <p:cNvPr id="156" name="Freeform 44">
              <a:extLst>
                <a:ext uri="{FF2B5EF4-FFF2-40B4-BE49-F238E27FC236}">
                  <a16:creationId xmlns:a16="http://schemas.microsoft.com/office/drawing/2014/main" id="{33B7F9BE-BE69-5470-8F34-A7417F743E6B}"/>
                </a:ext>
              </a:extLst>
            </p:cNvPr>
            <p:cNvSpPr>
              <a:spLocks/>
            </p:cNvSpPr>
            <p:nvPr/>
          </p:nvSpPr>
          <p:spPr bwMode="auto">
            <a:xfrm>
              <a:off x="8491836" y="12392666"/>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solidFill>
            <a:ln w="12700" cap="flat"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A</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57" name="Freeform 44">
              <a:extLst>
                <a:ext uri="{FF2B5EF4-FFF2-40B4-BE49-F238E27FC236}">
                  <a16:creationId xmlns:a16="http://schemas.microsoft.com/office/drawing/2014/main" id="{B4562720-D088-8F29-8883-8BD24CE06134}"/>
                </a:ext>
              </a:extLst>
            </p:cNvPr>
            <p:cNvSpPr>
              <a:spLocks/>
            </p:cNvSpPr>
            <p:nvPr/>
          </p:nvSpPr>
          <p:spPr bwMode="auto">
            <a:xfrm>
              <a:off x="8940281" y="12392664"/>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lumMod val="40000"/>
                <a:lumOff val="60000"/>
              </a:schemeClr>
            </a:solidFill>
            <a:ln w="12700" cap="flat" cmpd="sng">
              <a:solidFill>
                <a:schemeClr val="accent1">
                  <a:lumMod val="60000"/>
                  <a:lumOff val="40000"/>
                </a:schemeClr>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B</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58" name="Freeform 44">
              <a:extLst>
                <a:ext uri="{FF2B5EF4-FFF2-40B4-BE49-F238E27FC236}">
                  <a16:creationId xmlns:a16="http://schemas.microsoft.com/office/drawing/2014/main" id="{768C4563-BDB7-C58D-C20A-E59A58A5D1BE}"/>
                </a:ext>
              </a:extLst>
            </p:cNvPr>
            <p:cNvSpPr>
              <a:spLocks/>
            </p:cNvSpPr>
            <p:nvPr/>
          </p:nvSpPr>
          <p:spPr bwMode="auto">
            <a:xfrm>
              <a:off x="9479826" y="12392666"/>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rgbClr val="198038"/>
            </a:solidFill>
            <a:ln w="12700" cap="flat" cmpd="sng">
              <a:solidFill>
                <a:srgbClr val="198038"/>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C</a:t>
              </a:r>
            </a:p>
          </p:txBody>
        </p:sp>
        <p:sp>
          <p:nvSpPr>
            <p:cNvPr id="159" name="Freeform 44">
              <a:extLst>
                <a:ext uri="{FF2B5EF4-FFF2-40B4-BE49-F238E27FC236}">
                  <a16:creationId xmlns:a16="http://schemas.microsoft.com/office/drawing/2014/main" id="{14608B73-5E00-CFB4-14A4-135867CEB8A6}"/>
                </a:ext>
              </a:extLst>
            </p:cNvPr>
            <p:cNvSpPr>
              <a:spLocks/>
            </p:cNvSpPr>
            <p:nvPr/>
          </p:nvSpPr>
          <p:spPr bwMode="auto">
            <a:xfrm>
              <a:off x="9928271" y="12392664"/>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3">
                <a:lumMod val="50000"/>
              </a:schemeClr>
            </a:solidFill>
            <a:ln w="12700" cap="flat" cmpd="sng">
              <a:solidFill>
                <a:schemeClr val="accent1">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D</a:t>
              </a:r>
            </a:p>
          </p:txBody>
        </p:sp>
        <p:sp>
          <p:nvSpPr>
            <p:cNvPr id="160" name="Freeform 44">
              <a:extLst>
                <a:ext uri="{FF2B5EF4-FFF2-40B4-BE49-F238E27FC236}">
                  <a16:creationId xmlns:a16="http://schemas.microsoft.com/office/drawing/2014/main" id="{B5411E8C-22EB-FB3B-857E-035298676676}"/>
                </a:ext>
              </a:extLst>
            </p:cNvPr>
            <p:cNvSpPr>
              <a:spLocks/>
            </p:cNvSpPr>
            <p:nvPr/>
          </p:nvSpPr>
          <p:spPr bwMode="auto">
            <a:xfrm>
              <a:off x="8487749" y="12938838"/>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6"/>
            </a:solidFill>
            <a:ln w="12700" cap="flat" cmpd="sng">
              <a:solidFill>
                <a:schemeClr val="accent6"/>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E</a:t>
              </a:r>
            </a:p>
          </p:txBody>
        </p:sp>
        <p:sp>
          <p:nvSpPr>
            <p:cNvPr id="161" name="Freeform 44">
              <a:extLst>
                <a:ext uri="{FF2B5EF4-FFF2-40B4-BE49-F238E27FC236}">
                  <a16:creationId xmlns:a16="http://schemas.microsoft.com/office/drawing/2014/main" id="{024E0D08-8B85-C48B-7D11-D29582EE795D}"/>
                </a:ext>
              </a:extLst>
            </p:cNvPr>
            <p:cNvSpPr>
              <a:spLocks/>
            </p:cNvSpPr>
            <p:nvPr/>
          </p:nvSpPr>
          <p:spPr bwMode="auto">
            <a:xfrm>
              <a:off x="8936194" y="12938836"/>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6">
                <a:lumMod val="40000"/>
                <a:lumOff val="60000"/>
              </a:schemeClr>
            </a:solidFill>
            <a:ln w="12700" cap="flat" cmpd="sng">
              <a:solidFill>
                <a:schemeClr val="accent6">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F</a:t>
              </a:r>
            </a:p>
          </p:txBody>
        </p:sp>
        <p:sp>
          <p:nvSpPr>
            <p:cNvPr id="162" name="Freeform 44">
              <a:extLst>
                <a:ext uri="{FF2B5EF4-FFF2-40B4-BE49-F238E27FC236}">
                  <a16:creationId xmlns:a16="http://schemas.microsoft.com/office/drawing/2014/main" id="{E9324E21-BA9E-3277-CDF0-A90CAC5C0E72}"/>
                </a:ext>
              </a:extLst>
            </p:cNvPr>
            <p:cNvSpPr>
              <a:spLocks/>
            </p:cNvSpPr>
            <p:nvPr/>
          </p:nvSpPr>
          <p:spPr bwMode="auto">
            <a:xfrm>
              <a:off x="9475739" y="12938838"/>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2"/>
            </a:solidFill>
            <a:ln w="12700" cap="flat" cmpd="sng">
              <a:solidFill>
                <a:schemeClr val="accent2"/>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G</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63" name="Freeform 44">
              <a:extLst>
                <a:ext uri="{FF2B5EF4-FFF2-40B4-BE49-F238E27FC236}">
                  <a16:creationId xmlns:a16="http://schemas.microsoft.com/office/drawing/2014/main" id="{A5A04567-10A2-831D-E794-15AC57B2D0B5}"/>
                </a:ext>
              </a:extLst>
            </p:cNvPr>
            <p:cNvSpPr>
              <a:spLocks/>
            </p:cNvSpPr>
            <p:nvPr/>
          </p:nvSpPr>
          <p:spPr bwMode="auto">
            <a:xfrm>
              <a:off x="9924184" y="12938836"/>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2">
                <a:lumMod val="40000"/>
                <a:lumOff val="60000"/>
              </a:schemeClr>
            </a:solidFill>
            <a:ln w="12700" cap="flat" cmpd="sng">
              <a:solidFill>
                <a:schemeClr val="accent2">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H</a:t>
              </a:r>
              <a:endParaRPr kumimoji="0" lang="en-US" sz="2000" b="1" i="0" u="none" strike="noStrike" kern="1200" cap="none" spc="0" normalizeH="0" baseline="0" noProof="0" dirty="0">
                <a:ln>
                  <a:noFill/>
                </a:ln>
                <a:solidFill>
                  <a:srgbClr val="FFFFFF"/>
                </a:solidFill>
                <a:effectLst/>
                <a:uLnTx/>
                <a:uFillTx/>
                <a:latin typeface="IBM Plex Sans Light"/>
              </a:endParaRPr>
            </a:p>
          </p:txBody>
        </p:sp>
      </p:grpSp>
      <p:sp>
        <p:nvSpPr>
          <p:cNvPr id="173" name="Freeform 39">
            <a:extLst>
              <a:ext uri="{FF2B5EF4-FFF2-40B4-BE49-F238E27FC236}">
                <a16:creationId xmlns:a16="http://schemas.microsoft.com/office/drawing/2014/main" id="{3C6ACE79-3DF7-F1EA-7701-F4FE2DF765B1}"/>
              </a:ext>
            </a:extLst>
          </p:cNvPr>
          <p:cNvSpPr>
            <a:spLocks/>
          </p:cNvSpPr>
          <p:nvPr/>
        </p:nvSpPr>
        <p:spPr bwMode="auto">
          <a:xfrm rot="19177444" flipV="1">
            <a:off x="13713857" y="8617224"/>
            <a:ext cx="2362641" cy="694023"/>
          </a:xfrm>
          <a:custGeom>
            <a:avLst/>
            <a:gdLst>
              <a:gd name="T0" fmla="*/ 0 w 2907"/>
              <a:gd name="T1" fmla="*/ 89 h 319"/>
              <a:gd name="T2" fmla="*/ 713 w 2907"/>
              <a:gd name="T3" fmla="*/ 253 h 319"/>
              <a:gd name="T4" fmla="*/ 976 w 2907"/>
              <a:gd name="T5" fmla="*/ 248 h 319"/>
              <a:gd name="T6" fmla="*/ 1793 w 2907"/>
              <a:gd name="T7" fmla="*/ 12 h 319"/>
              <a:gd name="T8" fmla="*/ 2907 w 2907"/>
              <a:gd name="T9" fmla="*/ 319 h 319"/>
            </a:gdLst>
            <a:ahLst/>
            <a:cxnLst>
              <a:cxn ang="0">
                <a:pos x="T0" y="T1"/>
              </a:cxn>
              <a:cxn ang="0">
                <a:pos x="T2" y="T3"/>
              </a:cxn>
              <a:cxn ang="0">
                <a:pos x="T4" y="T5"/>
              </a:cxn>
              <a:cxn ang="0">
                <a:pos x="T6" y="T7"/>
              </a:cxn>
              <a:cxn ang="0">
                <a:pos x="T8" y="T9"/>
              </a:cxn>
            </a:cxnLst>
            <a:rect l="0" t="0" r="r" b="b"/>
            <a:pathLst>
              <a:path w="2907" h="319">
                <a:moveTo>
                  <a:pt x="0" y="89"/>
                </a:moveTo>
                <a:cubicBezTo>
                  <a:pt x="275" y="158"/>
                  <a:pt x="550" y="227"/>
                  <a:pt x="713" y="253"/>
                </a:cubicBezTo>
                <a:cubicBezTo>
                  <a:pt x="876" y="279"/>
                  <a:pt x="796" y="288"/>
                  <a:pt x="976" y="248"/>
                </a:cubicBezTo>
                <a:cubicBezTo>
                  <a:pt x="1156" y="208"/>
                  <a:pt x="1471" y="0"/>
                  <a:pt x="1793" y="12"/>
                </a:cubicBezTo>
                <a:cubicBezTo>
                  <a:pt x="2115" y="24"/>
                  <a:pt x="2511" y="171"/>
                  <a:pt x="2907" y="319"/>
                </a:cubicBezTo>
              </a:path>
            </a:pathLst>
          </a:custGeom>
          <a:noFill/>
          <a:ln w="41275" cap="flat" cmpd="sng">
            <a:solidFill>
              <a:srgbClr val="0043CE"/>
            </a:solidFill>
            <a:prstDash val="dash"/>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endParaRPr kumimoji="0" lang="en-US" sz="2000" b="1" i="0" u="none" strike="noStrike" kern="1200" cap="none" spc="0" normalizeH="0" baseline="0" noProof="0">
              <a:ln>
                <a:noFill/>
              </a:ln>
              <a:solidFill>
                <a:srgbClr val="AEAEAE"/>
              </a:solidFill>
              <a:effectLst/>
              <a:uLnTx/>
              <a:uFillTx/>
              <a:latin typeface="IBM Plex Sans Light"/>
            </a:endParaRPr>
          </a:p>
        </p:txBody>
      </p:sp>
      <p:sp>
        <p:nvSpPr>
          <p:cNvPr id="174" name="Freeform 39">
            <a:extLst>
              <a:ext uri="{FF2B5EF4-FFF2-40B4-BE49-F238E27FC236}">
                <a16:creationId xmlns:a16="http://schemas.microsoft.com/office/drawing/2014/main" id="{56EC2B76-28F4-EEA4-8527-68CF00869A53}"/>
              </a:ext>
            </a:extLst>
          </p:cNvPr>
          <p:cNvSpPr>
            <a:spLocks/>
          </p:cNvSpPr>
          <p:nvPr/>
        </p:nvSpPr>
        <p:spPr bwMode="auto">
          <a:xfrm rot="16644653" flipV="1">
            <a:off x="16129361" y="4547517"/>
            <a:ext cx="2285522" cy="694023"/>
          </a:xfrm>
          <a:custGeom>
            <a:avLst/>
            <a:gdLst>
              <a:gd name="T0" fmla="*/ 0 w 2907"/>
              <a:gd name="T1" fmla="*/ 89 h 319"/>
              <a:gd name="T2" fmla="*/ 713 w 2907"/>
              <a:gd name="T3" fmla="*/ 253 h 319"/>
              <a:gd name="T4" fmla="*/ 976 w 2907"/>
              <a:gd name="T5" fmla="*/ 248 h 319"/>
              <a:gd name="T6" fmla="*/ 1793 w 2907"/>
              <a:gd name="T7" fmla="*/ 12 h 319"/>
              <a:gd name="T8" fmla="*/ 2907 w 2907"/>
              <a:gd name="T9" fmla="*/ 319 h 319"/>
            </a:gdLst>
            <a:ahLst/>
            <a:cxnLst>
              <a:cxn ang="0">
                <a:pos x="T0" y="T1"/>
              </a:cxn>
              <a:cxn ang="0">
                <a:pos x="T2" y="T3"/>
              </a:cxn>
              <a:cxn ang="0">
                <a:pos x="T4" y="T5"/>
              </a:cxn>
              <a:cxn ang="0">
                <a:pos x="T6" y="T7"/>
              </a:cxn>
              <a:cxn ang="0">
                <a:pos x="T8" y="T9"/>
              </a:cxn>
            </a:cxnLst>
            <a:rect l="0" t="0" r="r" b="b"/>
            <a:pathLst>
              <a:path w="2907" h="319">
                <a:moveTo>
                  <a:pt x="0" y="89"/>
                </a:moveTo>
                <a:cubicBezTo>
                  <a:pt x="275" y="158"/>
                  <a:pt x="550" y="227"/>
                  <a:pt x="713" y="253"/>
                </a:cubicBezTo>
                <a:cubicBezTo>
                  <a:pt x="876" y="279"/>
                  <a:pt x="796" y="288"/>
                  <a:pt x="976" y="248"/>
                </a:cubicBezTo>
                <a:cubicBezTo>
                  <a:pt x="1156" y="208"/>
                  <a:pt x="1471" y="0"/>
                  <a:pt x="1793" y="12"/>
                </a:cubicBezTo>
                <a:cubicBezTo>
                  <a:pt x="2115" y="24"/>
                  <a:pt x="2511" y="171"/>
                  <a:pt x="2907" y="319"/>
                </a:cubicBezTo>
              </a:path>
            </a:pathLst>
          </a:custGeom>
          <a:noFill/>
          <a:ln w="41275" cap="flat" cmpd="sng">
            <a:solidFill>
              <a:srgbClr val="0043CE"/>
            </a:solidFill>
            <a:prstDash val="dash"/>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endParaRPr kumimoji="0" lang="en-US" sz="2000" b="1" i="0" u="none" strike="noStrike" kern="1200" cap="none" spc="0" normalizeH="0" baseline="0" noProof="0">
              <a:ln>
                <a:noFill/>
              </a:ln>
              <a:solidFill>
                <a:srgbClr val="AEAEAE"/>
              </a:solidFill>
              <a:effectLst/>
              <a:uLnTx/>
              <a:uFillTx/>
              <a:latin typeface="IBM Plex Sans Light"/>
            </a:endParaRPr>
          </a:p>
        </p:txBody>
      </p:sp>
      <p:sp>
        <p:nvSpPr>
          <p:cNvPr id="175" name="Freeform 39">
            <a:extLst>
              <a:ext uri="{FF2B5EF4-FFF2-40B4-BE49-F238E27FC236}">
                <a16:creationId xmlns:a16="http://schemas.microsoft.com/office/drawing/2014/main" id="{284EA678-030F-A4C8-B40B-EA8E952B04E9}"/>
              </a:ext>
            </a:extLst>
          </p:cNvPr>
          <p:cNvSpPr>
            <a:spLocks/>
          </p:cNvSpPr>
          <p:nvPr/>
        </p:nvSpPr>
        <p:spPr bwMode="auto">
          <a:xfrm rot="14082199" flipV="1">
            <a:off x="14341703" y="4797961"/>
            <a:ext cx="2530793" cy="979681"/>
          </a:xfrm>
          <a:custGeom>
            <a:avLst/>
            <a:gdLst>
              <a:gd name="T0" fmla="*/ 0 w 2907"/>
              <a:gd name="T1" fmla="*/ 89 h 319"/>
              <a:gd name="T2" fmla="*/ 713 w 2907"/>
              <a:gd name="T3" fmla="*/ 253 h 319"/>
              <a:gd name="T4" fmla="*/ 976 w 2907"/>
              <a:gd name="T5" fmla="*/ 248 h 319"/>
              <a:gd name="T6" fmla="*/ 1793 w 2907"/>
              <a:gd name="T7" fmla="*/ 12 h 319"/>
              <a:gd name="T8" fmla="*/ 2907 w 2907"/>
              <a:gd name="T9" fmla="*/ 319 h 319"/>
            </a:gdLst>
            <a:ahLst/>
            <a:cxnLst>
              <a:cxn ang="0">
                <a:pos x="T0" y="T1"/>
              </a:cxn>
              <a:cxn ang="0">
                <a:pos x="T2" y="T3"/>
              </a:cxn>
              <a:cxn ang="0">
                <a:pos x="T4" y="T5"/>
              </a:cxn>
              <a:cxn ang="0">
                <a:pos x="T6" y="T7"/>
              </a:cxn>
              <a:cxn ang="0">
                <a:pos x="T8" y="T9"/>
              </a:cxn>
            </a:cxnLst>
            <a:rect l="0" t="0" r="r" b="b"/>
            <a:pathLst>
              <a:path w="2907" h="319">
                <a:moveTo>
                  <a:pt x="0" y="89"/>
                </a:moveTo>
                <a:cubicBezTo>
                  <a:pt x="275" y="158"/>
                  <a:pt x="550" y="227"/>
                  <a:pt x="713" y="253"/>
                </a:cubicBezTo>
                <a:cubicBezTo>
                  <a:pt x="876" y="279"/>
                  <a:pt x="796" y="288"/>
                  <a:pt x="976" y="248"/>
                </a:cubicBezTo>
                <a:cubicBezTo>
                  <a:pt x="1156" y="208"/>
                  <a:pt x="1471" y="0"/>
                  <a:pt x="1793" y="12"/>
                </a:cubicBezTo>
                <a:cubicBezTo>
                  <a:pt x="2115" y="24"/>
                  <a:pt x="2511" y="171"/>
                  <a:pt x="2907" y="319"/>
                </a:cubicBezTo>
              </a:path>
            </a:pathLst>
          </a:custGeom>
          <a:noFill/>
          <a:ln w="41275" cap="flat" cmpd="sng">
            <a:solidFill>
              <a:srgbClr val="0043CE"/>
            </a:solidFill>
            <a:prstDash val="dash"/>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endParaRPr kumimoji="0" lang="en-US" sz="2000" b="1" i="0" u="none" strike="noStrike" kern="1200" cap="none" spc="0" normalizeH="0" baseline="0" noProof="0">
              <a:ln>
                <a:noFill/>
              </a:ln>
              <a:solidFill>
                <a:srgbClr val="AEAEAE"/>
              </a:solidFill>
              <a:effectLst/>
              <a:uLnTx/>
              <a:uFillTx/>
              <a:latin typeface="IBM Plex Sans Light"/>
            </a:endParaRPr>
          </a:p>
        </p:txBody>
      </p:sp>
      <p:pic>
        <p:nvPicPr>
          <p:cNvPr id="48" name="Picture 47" descr="A black electronic device with a green stripe&#10;&#10;AI-generated content may be incorrect.">
            <a:extLst>
              <a:ext uri="{FF2B5EF4-FFF2-40B4-BE49-F238E27FC236}">
                <a16:creationId xmlns:a16="http://schemas.microsoft.com/office/drawing/2014/main" id="{8C504D05-E735-48F1-3203-65D7047FECC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675" b="87076" l="14943" r="89550"/>
                    </a14:imgEffect>
                  </a14:imgLayer>
                </a14:imgProps>
              </a:ext>
              <a:ext uri="{28A0092B-C50C-407E-A947-70E740481C1C}">
                <a14:useLocalDpi xmlns:a14="http://schemas.microsoft.com/office/drawing/2010/main" val="0"/>
              </a:ext>
            </a:extLst>
          </a:blip>
          <a:srcRect l="5618" t="-1658" r="1124" b="3248"/>
          <a:stretch>
            <a:fillRect/>
          </a:stretch>
        </p:blipFill>
        <p:spPr bwMode="auto">
          <a:xfrm>
            <a:off x="14895058" y="7149836"/>
            <a:ext cx="1713125" cy="85480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A black electronic device with a green stripe&#10;&#10;AI-generated content may be incorrect.">
            <a:extLst>
              <a:ext uri="{FF2B5EF4-FFF2-40B4-BE49-F238E27FC236}">
                <a16:creationId xmlns:a16="http://schemas.microsoft.com/office/drawing/2014/main" id="{D0B6A585-0106-7EE5-0342-19ABDF36CF4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675" b="87076" l="14943" r="89550"/>
                    </a14:imgEffect>
                  </a14:imgLayer>
                </a14:imgProps>
              </a:ext>
              <a:ext uri="{28A0092B-C50C-407E-A947-70E740481C1C}">
                <a14:useLocalDpi xmlns:a14="http://schemas.microsoft.com/office/drawing/2010/main" val="0"/>
              </a:ext>
            </a:extLst>
          </a:blip>
          <a:srcRect l="5618" t="-1658" r="1124" b="3248"/>
          <a:stretch>
            <a:fillRect/>
          </a:stretch>
        </p:blipFill>
        <p:spPr bwMode="auto">
          <a:xfrm>
            <a:off x="16261101" y="5927535"/>
            <a:ext cx="1713125" cy="85480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A black electronic device with a green stripe&#10;&#10;AI-generated content may be incorrect.">
            <a:extLst>
              <a:ext uri="{FF2B5EF4-FFF2-40B4-BE49-F238E27FC236}">
                <a16:creationId xmlns:a16="http://schemas.microsoft.com/office/drawing/2014/main" id="{38824842-816E-2F55-39D1-738C9E4AE05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675" b="87076" l="14943" r="89550"/>
                    </a14:imgEffect>
                  </a14:imgLayer>
                </a14:imgProps>
              </a:ext>
              <a:ext uri="{28A0092B-C50C-407E-A947-70E740481C1C}">
                <a14:useLocalDpi xmlns:a14="http://schemas.microsoft.com/office/drawing/2010/main" val="0"/>
              </a:ext>
            </a:extLst>
          </a:blip>
          <a:srcRect l="5618" t="-1658" r="1124" b="3248"/>
          <a:stretch>
            <a:fillRect/>
          </a:stretch>
        </p:blipFill>
        <p:spPr bwMode="auto">
          <a:xfrm>
            <a:off x="16377069" y="8364159"/>
            <a:ext cx="1713125" cy="854806"/>
          </a:xfrm>
          <a:prstGeom prst="rect">
            <a:avLst/>
          </a:prstGeom>
          <a:noFill/>
          <a:extLst>
            <a:ext uri="{909E8E84-426E-40DD-AFC4-6F175D3DCCD1}">
              <a14:hiddenFill xmlns:a14="http://schemas.microsoft.com/office/drawing/2010/main">
                <a:solidFill>
                  <a:srgbClr val="FFFFFF"/>
                </a:solidFill>
              </a14:hiddenFill>
            </a:ext>
          </a:extLst>
        </p:spPr>
      </p:pic>
      <p:sp>
        <p:nvSpPr>
          <p:cNvPr id="89" name="Text Box 34">
            <a:extLst>
              <a:ext uri="{FF2B5EF4-FFF2-40B4-BE49-F238E27FC236}">
                <a16:creationId xmlns:a16="http://schemas.microsoft.com/office/drawing/2014/main" id="{EC8A2550-3240-0641-D703-DC7AD41EEBA5}"/>
              </a:ext>
            </a:extLst>
          </p:cNvPr>
          <p:cNvSpPr txBox="1">
            <a:spLocks noChangeArrowheads="1"/>
          </p:cNvSpPr>
          <p:nvPr/>
        </p:nvSpPr>
        <p:spPr bwMode="auto">
          <a:xfrm>
            <a:off x="17404381" y="6447717"/>
            <a:ext cx="2464259" cy="41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50000"/>
              </a:spcBef>
              <a:spcAft>
                <a:spcPct val="0"/>
              </a:spcAft>
              <a:buClrTx/>
              <a:buSzTx/>
              <a:buFont typeface="Wingdings" pitchFamily="2" charset="2"/>
              <a:buNone/>
              <a:tabLst/>
              <a:defRPr/>
            </a:pPr>
            <a:r>
              <a:rPr lang="en-US" altLang="en-US" sz="2000" b="1" dirty="0" err="1">
                <a:solidFill>
                  <a:schemeClr val="bg1"/>
                </a:solidFill>
                <a:latin typeface="IBM Plex Sans Light" panose="020B0403050203000203" pitchFamily="34" charset="0"/>
                <a:ea typeface="MS PGothic"/>
              </a:rPr>
              <a:t>zHost</a:t>
            </a:r>
            <a:endParaRPr lang="en-US" altLang="en-US" sz="2000" b="1" i="0" u="none" strike="noStrike" kern="1200" cap="none" spc="0" normalizeH="0" baseline="0" noProof="0" dirty="0">
              <a:ln>
                <a:noFill/>
              </a:ln>
              <a:solidFill>
                <a:schemeClr val="bg1"/>
              </a:solidFill>
              <a:effectLst/>
              <a:uLnTx/>
              <a:uFillTx/>
              <a:latin typeface="IBM Plex Sans Light" panose="020B0403050203000203" pitchFamily="34" charset="0"/>
            </a:endParaRPr>
          </a:p>
        </p:txBody>
      </p:sp>
      <p:sp>
        <p:nvSpPr>
          <p:cNvPr id="90" name="Text Box 34">
            <a:extLst>
              <a:ext uri="{FF2B5EF4-FFF2-40B4-BE49-F238E27FC236}">
                <a16:creationId xmlns:a16="http://schemas.microsoft.com/office/drawing/2014/main" id="{0D228913-4DF5-5DA3-C8ED-5D35429CA0EB}"/>
              </a:ext>
            </a:extLst>
          </p:cNvPr>
          <p:cNvSpPr txBox="1">
            <a:spLocks noChangeArrowheads="1"/>
          </p:cNvSpPr>
          <p:nvPr/>
        </p:nvSpPr>
        <p:spPr bwMode="auto">
          <a:xfrm>
            <a:off x="16084113" y="8004642"/>
            <a:ext cx="2464259" cy="41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50000"/>
              </a:spcBef>
              <a:spcAft>
                <a:spcPct val="0"/>
              </a:spcAft>
              <a:buClrTx/>
              <a:buSzTx/>
              <a:buFont typeface="Wingdings" pitchFamily="2" charset="2"/>
              <a:buNone/>
              <a:tabLst/>
              <a:defRPr/>
            </a:pPr>
            <a:r>
              <a:rPr lang="en-US" altLang="en-US" sz="2000" b="1" dirty="0">
                <a:solidFill>
                  <a:schemeClr val="bg1"/>
                </a:solidFill>
                <a:latin typeface="IBM Plex Sans Light" panose="020B0403050203000203" pitchFamily="34" charset="0"/>
                <a:ea typeface="MS PGothic"/>
              </a:rPr>
              <a:t>Commvault</a:t>
            </a:r>
            <a:endParaRPr lang="en-US" altLang="en-US" sz="2000" b="1" i="0" u="none" strike="noStrike" kern="1200" cap="none" spc="0" normalizeH="0" baseline="0" noProof="0" dirty="0">
              <a:ln>
                <a:noFill/>
              </a:ln>
              <a:solidFill>
                <a:schemeClr val="bg1"/>
              </a:solidFill>
              <a:effectLst/>
              <a:uLnTx/>
              <a:uFillTx/>
              <a:latin typeface="IBM Plex Sans Light" panose="020B0403050203000203" pitchFamily="34" charset="0"/>
            </a:endParaRPr>
          </a:p>
        </p:txBody>
      </p:sp>
      <p:sp>
        <p:nvSpPr>
          <p:cNvPr id="91" name="Text Box 34">
            <a:extLst>
              <a:ext uri="{FF2B5EF4-FFF2-40B4-BE49-F238E27FC236}">
                <a16:creationId xmlns:a16="http://schemas.microsoft.com/office/drawing/2014/main" id="{2C38575C-0D80-79EB-35C0-949A1B3AA817}"/>
              </a:ext>
            </a:extLst>
          </p:cNvPr>
          <p:cNvSpPr txBox="1">
            <a:spLocks noChangeArrowheads="1"/>
          </p:cNvSpPr>
          <p:nvPr/>
        </p:nvSpPr>
        <p:spPr bwMode="auto">
          <a:xfrm>
            <a:off x="14584355" y="6873791"/>
            <a:ext cx="2464259" cy="41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50000"/>
              </a:spcBef>
              <a:spcAft>
                <a:spcPct val="0"/>
              </a:spcAft>
              <a:buClrTx/>
              <a:buSzTx/>
              <a:buFont typeface="Wingdings" pitchFamily="2" charset="2"/>
              <a:buNone/>
              <a:tabLst/>
              <a:defRPr/>
            </a:pPr>
            <a:r>
              <a:rPr lang="en-US" altLang="en-US" sz="2000" b="1" i="1" dirty="0" err="1">
                <a:solidFill>
                  <a:schemeClr val="bg1"/>
                </a:solidFill>
                <a:latin typeface="IBM Plex Sans Light" panose="020B0403050203000203" pitchFamily="34" charset="0"/>
                <a:ea typeface="MS PGothic"/>
              </a:rPr>
              <a:t>ISVx</a:t>
            </a:r>
            <a:endParaRPr lang="en-US" altLang="en-US" sz="2000" b="1" i="1" u="none" strike="noStrike" kern="1200" cap="none" spc="0" normalizeH="0" baseline="0" noProof="0" dirty="0">
              <a:ln>
                <a:noFill/>
              </a:ln>
              <a:solidFill>
                <a:schemeClr val="bg1"/>
              </a:solidFill>
              <a:effectLst/>
              <a:uLnTx/>
              <a:uFillTx/>
              <a:latin typeface="IBM Plex Sans Light" panose="020B0403050203000203" pitchFamily="34" charset="0"/>
            </a:endParaRPr>
          </a:p>
        </p:txBody>
      </p:sp>
      <p:sp>
        <p:nvSpPr>
          <p:cNvPr id="176" name="Freeform 39">
            <a:extLst>
              <a:ext uri="{FF2B5EF4-FFF2-40B4-BE49-F238E27FC236}">
                <a16:creationId xmlns:a16="http://schemas.microsoft.com/office/drawing/2014/main" id="{6E6B2BAE-D083-4D6A-3120-A628443E93F5}"/>
              </a:ext>
            </a:extLst>
          </p:cNvPr>
          <p:cNvSpPr>
            <a:spLocks/>
          </p:cNvSpPr>
          <p:nvPr/>
        </p:nvSpPr>
        <p:spPr bwMode="auto">
          <a:xfrm rot="501868" flipV="1">
            <a:off x="18925094" y="7055735"/>
            <a:ext cx="2285522" cy="694023"/>
          </a:xfrm>
          <a:custGeom>
            <a:avLst/>
            <a:gdLst>
              <a:gd name="T0" fmla="*/ 0 w 2907"/>
              <a:gd name="T1" fmla="*/ 89 h 319"/>
              <a:gd name="T2" fmla="*/ 713 w 2907"/>
              <a:gd name="T3" fmla="*/ 253 h 319"/>
              <a:gd name="T4" fmla="*/ 976 w 2907"/>
              <a:gd name="T5" fmla="*/ 248 h 319"/>
              <a:gd name="T6" fmla="*/ 1793 w 2907"/>
              <a:gd name="T7" fmla="*/ 12 h 319"/>
              <a:gd name="T8" fmla="*/ 2907 w 2907"/>
              <a:gd name="T9" fmla="*/ 319 h 319"/>
            </a:gdLst>
            <a:ahLst/>
            <a:cxnLst>
              <a:cxn ang="0">
                <a:pos x="T0" y="T1"/>
              </a:cxn>
              <a:cxn ang="0">
                <a:pos x="T2" y="T3"/>
              </a:cxn>
              <a:cxn ang="0">
                <a:pos x="T4" y="T5"/>
              </a:cxn>
              <a:cxn ang="0">
                <a:pos x="T6" y="T7"/>
              </a:cxn>
              <a:cxn ang="0">
                <a:pos x="T8" y="T9"/>
              </a:cxn>
            </a:cxnLst>
            <a:rect l="0" t="0" r="r" b="b"/>
            <a:pathLst>
              <a:path w="2907" h="319">
                <a:moveTo>
                  <a:pt x="0" y="89"/>
                </a:moveTo>
                <a:cubicBezTo>
                  <a:pt x="275" y="158"/>
                  <a:pt x="550" y="227"/>
                  <a:pt x="713" y="253"/>
                </a:cubicBezTo>
                <a:cubicBezTo>
                  <a:pt x="876" y="279"/>
                  <a:pt x="796" y="288"/>
                  <a:pt x="976" y="248"/>
                </a:cubicBezTo>
                <a:cubicBezTo>
                  <a:pt x="1156" y="208"/>
                  <a:pt x="1471" y="0"/>
                  <a:pt x="1793" y="12"/>
                </a:cubicBezTo>
                <a:cubicBezTo>
                  <a:pt x="2115" y="24"/>
                  <a:pt x="2511" y="171"/>
                  <a:pt x="2907" y="319"/>
                </a:cubicBezTo>
              </a:path>
            </a:pathLst>
          </a:custGeom>
          <a:noFill/>
          <a:ln w="41275" cap="flat" cmpd="sng">
            <a:solidFill>
              <a:srgbClr val="FFC000"/>
            </a:solidFill>
            <a:prstDash val="dash"/>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endParaRPr kumimoji="0" lang="en-US" sz="2000" b="1" i="0" u="none" strike="noStrike" kern="1200" cap="none" spc="0" normalizeH="0" baseline="0" noProof="0">
              <a:ln>
                <a:noFill/>
              </a:ln>
              <a:solidFill>
                <a:srgbClr val="AEAEAE"/>
              </a:solidFill>
              <a:effectLst/>
              <a:uLnTx/>
              <a:uFillTx/>
              <a:latin typeface="IBM Plex Sans Light"/>
            </a:endParaRPr>
          </a:p>
        </p:txBody>
      </p:sp>
      <p:sp>
        <p:nvSpPr>
          <p:cNvPr id="177" name="Freeform 39">
            <a:extLst>
              <a:ext uri="{FF2B5EF4-FFF2-40B4-BE49-F238E27FC236}">
                <a16:creationId xmlns:a16="http://schemas.microsoft.com/office/drawing/2014/main" id="{EF6D371F-8481-8F48-4CB8-30942EF05EC2}"/>
              </a:ext>
            </a:extLst>
          </p:cNvPr>
          <p:cNvSpPr>
            <a:spLocks/>
          </p:cNvSpPr>
          <p:nvPr/>
        </p:nvSpPr>
        <p:spPr bwMode="auto">
          <a:xfrm rot="4332013" flipV="1">
            <a:off x="18307216" y="8566058"/>
            <a:ext cx="2285522" cy="694023"/>
          </a:xfrm>
          <a:custGeom>
            <a:avLst/>
            <a:gdLst>
              <a:gd name="T0" fmla="*/ 0 w 2907"/>
              <a:gd name="T1" fmla="*/ 89 h 319"/>
              <a:gd name="T2" fmla="*/ 713 w 2907"/>
              <a:gd name="T3" fmla="*/ 253 h 319"/>
              <a:gd name="T4" fmla="*/ 976 w 2907"/>
              <a:gd name="T5" fmla="*/ 248 h 319"/>
              <a:gd name="T6" fmla="*/ 1793 w 2907"/>
              <a:gd name="T7" fmla="*/ 12 h 319"/>
              <a:gd name="T8" fmla="*/ 2907 w 2907"/>
              <a:gd name="T9" fmla="*/ 319 h 319"/>
            </a:gdLst>
            <a:ahLst/>
            <a:cxnLst>
              <a:cxn ang="0">
                <a:pos x="T0" y="T1"/>
              </a:cxn>
              <a:cxn ang="0">
                <a:pos x="T2" y="T3"/>
              </a:cxn>
              <a:cxn ang="0">
                <a:pos x="T4" y="T5"/>
              </a:cxn>
              <a:cxn ang="0">
                <a:pos x="T6" y="T7"/>
              </a:cxn>
              <a:cxn ang="0">
                <a:pos x="T8" y="T9"/>
              </a:cxn>
            </a:cxnLst>
            <a:rect l="0" t="0" r="r" b="b"/>
            <a:pathLst>
              <a:path w="2907" h="319">
                <a:moveTo>
                  <a:pt x="0" y="89"/>
                </a:moveTo>
                <a:cubicBezTo>
                  <a:pt x="275" y="158"/>
                  <a:pt x="550" y="227"/>
                  <a:pt x="713" y="253"/>
                </a:cubicBezTo>
                <a:cubicBezTo>
                  <a:pt x="876" y="279"/>
                  <a:pt x="796" y="288"/>
                  <a:pt x="976" y="248"/>
                </a:cubicBezTo>
                <a:cubicBezTo>
                  <a:pt x="1156" y="208"/>
                  <a:pt x="1471" y="0"/>
                  <a:pt x="1793" y="12"/>
                </a:cubicBezTo>
                <a:cubicBezTo>
                  <a:pt x="2115" y="24"/>
                  <a:pt x="2511" y="171"/>
                  <a:pt x="2907" y="319"/>
                </a:cubicBezTo>
              </a:path>
            </a:pathLst>
          </a:custGeom>
          <a:noFill/>
          <a:ln w="41275" cap="flat" cmpd="sng">
            <a:solidFill>
              <a:srgbClr val="FFC000"/>
            </a:solidFill>
            <a:prstDash val="dash"/>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endParaRPr kumimoji="0" lang="en-US" sz="2000" b="1" i="0" u="none" strike="noStrike" kern="1200" cap="none" spc="0" normalizeH="0" baseline="0" noProof="0">
              <a:ln>
                <a:noFill/>
              </a:ln>
              <a:solidFill>
                <a:srgbClr val="AEAEAE"/>
              </a:solidFill>
              <a:effectLst/>
              <a:uLnTx/>
              <a:uFillTx/>
              <a:latin typeface="IBM Plex Sans Light"/>
            </a:endParaRPr>
          </a:p>
        </p:txBody>
      </p:sp>
      <p:sp>
        <p:nvSpPr>
          <p:cNvPr id="178" name="Freeform 39">
            <a:extLst>
              <a:ext uri="{FF2B5EF4-FFF2-40B4-BE49-F238E27FC236}">
                <a16:creationId xmlns:a16="http://schemas.microsoft.com/office/drawing/2014/main" id="{1FA4710E-3C7D-B925-9847-1FE0B61493FD}"/>
              </a:ext>
            </a:extLst>
          </p:cNvPr>
          <p:cNvSpPr>
            <a:spLocks/>
          </p:cNvSpPr>
          <p:nvPr/>
        </p:nvSpPr>
        <p:spPr bwMode="auto">
          <a:xfrm rot="2889438" flipV="1">
            <a:off x="17509852" y="9613981"/>
            <a:ext cx="2806704" cy="519438"/>
          </a:xfrm>
          <a:custGeom>
            <a:avLst/>
            <a:gdLst>
              <a:gd name="T0" fmla="*/ 0 w 2907"/>
              <a:gd name="T1" fmla="*/ 89 h 319"/>
              <a:gd name="T2" fmla="*/ 713 w 2907"/>
              <a:gd name="T3" fmla="*/ 253 h 319"/>
              <a:gd name="T4" fmla="*/ 976 w 2907"/>
              <a:gd name="T5" fmla="*/ 248 h 319"/>
              <a:gd name="T6" fmla="*/ 1793 w 2907"/>
              <a:gd name="T7" fmla="*/ 12 h 319"/>
              <a:gd name="T8" fmla="*/ 2907 w 2907"/>
              <a:gd name="T9" fmla="*/ 319 h 319"/>
            </a:gdLst>
            <a:ahLst/>
            <a:cxnLst>
              <a:cxn ang="0">
                <a:pos x="T0" y="T1"/>
              </a:cxn>
              <a:cxn ang="0">
                <a:pos x="T2" y="T3"/>
              </a:cxn>
              <a:cxn ang="0">
                <a:pos x="T4" y="T5"/>
              </a:cxn>
              <a:cxn ang="0">
                <a:pos x="T6" y="T7"/>
              </a:cxn>
              <a:cxn ang="0">
                <a:pos x="T8" y="T9"/>
              </a:cxn>
            </a:cxnLst>
            <a:rect l="0" t="0" r="r" b="b"/>
            <a:pathLst>
              <a:path w="2907" h="319">
                <a:moveTo>
                  <a:pt x="0" y="89"/>
                </a:moveTo>
                <a:cubicBezTo>
                  <a:pt x="275" y="158"/>
                  <a:pt x="550" y="227"/>
                  <a:pt x="713" y="253"/>
                </a:cubicBezTo>
                <a:cubicBezTo>
                  <a:pt x="876" y="279"/>
                  <a:pt x="796" y="288"/>
                  <a:pt x="976" y="248"/>
                </a:cubicBezTo>
                <a:cubicBezTo>
                  <a:pt x="1156" y="208"/>
                  <a:pt x="1471" y="0"/>
                  <a:pt x="1793" y="12"/>
                </a:cubicBezTo>
                <a:cubicBezTo>
                  <a:pt x="2115" y="24"/>
                  <a:pt x="2511" y="171"/>
                  <a:pt x="2907" y="319"/>
                </a:cubicBezTo>
              </a:path>
            </a:pathLst>
          </a:custGeom>
          <a:noFill/>
          <a:ln w="41275" cap="flat" cmpd="sng">
            <a:solidFill>
              <a:srgbClr val="FFC000"/>
            </a:solidFill>
            <a:prstDash val="dash"/>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endParaRPr kumimoji="0" lang="en-US" sz="2000" b="1" i="0" u="none" strike="noStrike" kern="1200" cap="none" spc="0" normalizeH="0" baseline="0" noProof="0">
              <a:ln>
                <a:noFill/>
              </a:ln>
              <a:solidFill>
                <a:srgbClr val="AEAEAE"/>
              </a:solidFill>
              <a:effectLst/>
              <a:uLnTx/>
              <a:uFillTx/>
              <a:latin typeface="IBM Plex Sans Light"/>
            </a:endParaRPr>
          </a:p>
        </p:txBody>
      </p:sp>
      <p:sp>
        <p:nvSpPr>
          <p:cNvPr id="179" name="Freeform 39">
            <a:extLst>
              <a:ext uri="{FF2B5EF4-FFF2-40B4-BE49-F238E27FC236}">
                <a16:creationId xmlns:a16="http://schemas.microsoft.com/office/drawing/2014/main" id="{76EBC562-E004-627D-B2C0-F65342C8A288}"/>
              </a:ext>
            </a:extLst>
          </p:cNvPr>
          <p:cNvSpPr>
            <a:spLocks/>
          </p:cNvSpPr>
          <p:nvPr/>
        </p:nvSpPr>
        <p:spPr bwMode="auto">
          <a:xfrm rot="6988487" flipV="1">
            <a:off x="15778375" y="10039880"/>
            <a:ext cx="2250969" cy="371958"/>
          </a:xfrm>
          <a:custGeom>
            <a:avLst/>
            <a:gdLst>
              <a:gd name="T0" fmla="*/ 0 w 2907"/>
              <a:gd name="T1" fmla="*/ 89 h 319"/>
              <a:gd name="T2" fmla="*/ 713 w 2907"/>
              <a:gd name="T3" fmla="*/ 253 h 319"/>
              <a:gd name="T4" fmla="*/ 976 w 2907"/>
              <a:gd name="T5" fmla="*/ 248 h 319"/>
              <a:gd name="T6" fmla="*/ 1793 w 2907"/>
              <a:gd name="T7" fmla="*/ 12 h 319"/>
              <a:gd name="T8" fmla="*/ 2907 w 2907"/>
              <a:gd name="T9" fmla="*/ 319 h 319"/>
            </a:gdLst>
            <a:ahLst/>
            <a:cxnLst>
              <a:cxn ang="0">
                <a:pos x="T0" y="T1"/>
              </a:cxn>
              <a:cxn ang="0">
                <a:pos x="T2" y="T3"/>
              </a:cxn>
              <a:cxn ang="0">
                <a:pos x="T4" y="T5"/>
              </a:cxn>
              <a:cxn ang="0">
                <a:pos x="T6" y="T7"/>
              </a:cxn>
              <a:cxn ang="0">
                <a:pos x="T8" y="T9"/>
              </a:cxn>
            </a:cxnLst>
            <a:rect l="0" t="0" r="r" b="b"/>
            <a:pathLst>
              <a:path w="2907" h="319">
                <a:moveTo>
                  <a:pt x="0" y="89"/>
                </a:moveTo>
                <a:cubicBezTo>
                  <a:pt x="275" y="158"/>
                  <a:pt x="550" y="227"/>
                  <a:pt x="713" y="253"/>
                </a:cubicBezTo>
                <a:cubicBezTo>
                  <a:pt x="876" y="279"/>
                  <a:pt x="796" y="288"/>
                  <a:pt x="976" y="248"/>
                </a:cubicBezTo>
                <a:cubicBezTo>
                  <a:pt x="1156" y="208"/>
                  <a:pt x="1471" y="0"/>
                  <a:pt x="1793" y="12"/>
                </a:cubicBezTo>
                <a:cubicBezTo>
                  <a:pt x="2115" y="24"/>
                  <a:pt x="2511" y="171"/>
                  <a:pt x="2907" y="319"/>
                </a:cubicBezTo>
              </a:path>
            </a:pathLst>
          </a:custGeom>
          <a:noFill/>
          <a:ln w="41275" cap="flat" cmpd="sng">
            <a:solidFill>
              <a:srgbClr val="0043CE"/>
            </a:solidFill>
            <a:prstDash val="dash"/>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endParaRPr kumimoji="0" lang="en-US" sz="2000" b="1" i="0" u="none" strike="noStrike" kern="1200" cap="none" spc="0" normalizeH="0" baseline="0" noProof="0">
              <a:ln>
                <a:noFill/>
              </a:ln>
              <a:solidFill>
                <a:srgbClr val="AEAEAE"/>
              </a:solidFill>
              <a:effectLst/>
              <a:uLnTx/>
              <a:uFillTx/>
              <a:latin typeface="IBM Plex Sans Light"/>
            </a:endParaRPr>
          </a:p>
        </p:txBody>
      </p:sp>
      <p:sp>
        <p:nvSpPr>
          <p:cNvPr id="180" name="Freeform 39">
            <a:extLst>
              <a:ext uri="{FF2B5EF4-FFF2-40B4-BE49-F238E27FC236}">
                <a16:creationId xmlns:a16="http://schemas.microsoft.com/office/drawing/2014/main" id="{C911B491-2D2C-F8C8-6A4B-25588413B831}"/>
              </a:ext>
            </a:extLst>
          </p:cNvPr>
          <p:cNvSpPr>
            <a:spLocks/>
          </p:cNvSpPr>
          <p:nvPr/>
        </p:nvSpPr>
        <p:spPr bwMode="auto">
          <a:xfrm rot="11871879" flipV="1">
            <a:off x="13157132" y="7173183"/>
            <a:ext cx="1910348" cy="515224"/>
          </a:xfrm>
          <a:custGeom>
            <a:avLst/>
            <a:gdLst>
              <a:gd name="T0" fmla="*/ 0 w 2907"/>
              <a:gd name="T1" fmla="*/ 89 h 319"/>
              <a:gd name="T2" fmla="*/ 713 w 2907"/>
              <a:gd name="T3" fmla="*/ 253 h 319"/>
              <a:gd name="T4" fmla="*/ 976 w 2907"/>
              <a:gd name="T5" fmla="*/ 248 h 319"/>
              <a:gd name="T6" fmla="*/ 1793 w 2907"/>
              <a:gd name="T7" fmla="*/ 12 h 319"/>
              <a:gd name="T8" fmla="*/ 2907 w 2907"/>
              <a:gd name="T9" fmla="*/ 319 h 319"/>
            </a:gdLst>
            <a:ahLst/>
            <a:cxnLst>
              <a:cxn ang="0">
                <a:pos x="T0" y="T1"/>
              </a:cxn>
              <a:cxn ang="0">
                <a:pos x="T2" y="T3"/>
              </a:cxn>
              <a:cxn ang="0">
                <a:pos x="T4" y="T5"/>
              </a:cxn>
              <a:cxn ang="0">
                <a:pos x="T6" y="T7"/>
              </a:cxn>
              <a:cxn ang="0">
                <a:pos x="T8" y="T9"/>
              </a:cxn>
            </a:cxnLst>
            <a:rect l="0" t="0" r="r" b="b"/>
            <a:pathLst>
              <a:path w="2907" h="319">
                <a:moveTo>
                  <a:pt x="0" y="89"/>
                </a:moveTo>
                <a:cubicBezTo>
                  <a:pt x="275" y="158"/>
                  <a:pt x="550" y="227"/>
                  <a:pt x="713" y="253"/>
                </a:cubicBezTo>
                <a:cubicBezTo>
                  <a:pt x="876" y="279"/>
                  <a:pt x="796" y="288"/>
                  <a:pt x="976" y="248"/>
                </a:cubicBezTo>
                <a:cubicBezTo>
                  <a:pt x="1156" y="208"/>
                  <a:pt x="1471" y="0"/>
                  <a:pt x="1793" y="12"/>
                </a:cubicBezTo>
                <a:cubicBezTo>
                  <a:pt x="2115" y="24"/>
                  <a:pt x="2511" y="171"/>
                  <a:pt x="2907" y="319"/>
                </a:cubicBezTo>
              </a:path>
            </a:pathLst>
          </a:custGeom>
          <a:noFill/>
          <a:ln w="41275" cap="flat" cmpd="sng">
            <a:solidFill>
              <a:srgbClr val="FFC000"/>
            </a:solidFill>
            <a:prstDash val="dash"/>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endParaRPr kumimoji="0" lang="en-US" sz="2000" b="1" i="0" u="none" strike="noStrike" kern="1200" cap="none" spc="0" normalizeH="0" baseline="0" noProof="0">
              <a:ln>
                <a:noFill/>
              </a:ln>
              <a:solidFill>
                <a:srgbClr val="AEAEAE"/>
              </a:solidFill>
              <a:effectLst/>
              <a:uLnTx/>
              <a:uFillTx/>
              <a:latin typeface="IBM Plex Sans Light"/>
            </a:endParaRPr>
          </a:p>
        </p:txBody>
      </p:sp>
      <p:pic>
        <p:nvPicPr>
          <p:cNvPr id="181" name="Picture 180" descr="A black computer tower&#10;&#10;Description automatically generated with low confidence">
            <a:extLst>
              <a:ext uri="{FF2B5EF4-FFF2-40B4-BE49-F238E27FC236}">
                <a16:creationId xmlns:a16="http://schemas.microsoft.com/office/drawing/2014/main" id="{58C8E9E9-DF5A-6F20-A26E-955000913AAB}"/>
              </a:ext>
            </a:extLst>
          </p:cNvPr>
          <p:cNvPicPr>
            <a:picLocks noChangeAspect="1"/>
          </p:cNvPicPr>
          <p:nvPr/>
        </p:nvPicPr>
        <p:blipFill rotWithShape="1">
          <a:blip r:embed="rId8">
            <a:clrChange>
              <a:clrFrom>
                <a:srgbClr val="FFFFFF"/>
              </a:clrFrom>
              <a:clrTo>
                <a:srgbClr val="FFFFFF">
                  <a:alpha val="0"/>
                </a:srgbClr>
              </a:clrTo>
            </a:clrChange>
          </a:blip>
          <a:srcRect l="30249" r="31870"/>
          <a:stretch/>
        </p:blipFill>
        <p:spPr>
          <a:xfrm>
            <a:off x="12743310" y="12021850"/>
            <a:ext cx="741676" cy="1636353"/>
          </a:xfrm>
          <a:prstGeom prst="rect">
            <a:avLst/>
          </a:prstGeom>
        </p:spPr>
      </p:pic>
      <p:sp>
        <p:nvSpPr>
          <p:cNvPr id="183" name="Text Box 18">
            <a:extLst>
              <a:ext uri="{FF2B5EF4-FFF2-40B4-BE49-F238E27FC236}">
                <a16:creationId xmlns:a16="http://schemas.microsoft.com/office/drawing/2014/main" id="{62A1B874-64D3-8638-DD98-074F917B3D08}"/>
              </a:ext>
            </a:extLst>
          </p:cNvPr>
          <p:cNvSpPr txBox="1">
            <a:spLocks noChangeArrowheads="1"/>
          </p:cNvSpPr>
          <p:nvPr/>
        </p:nvSpPr>
        <p:spPr bwMode="auto">
          <a:xfrm>
            <a:off x="10547144" y="12808823"/>
            <a:ext cx="2222564" cy="400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1" rIns="91403" bIns="45701"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eaLnBrk="1" hangingPunct="1">
              <a:buClr>
                <a:srgbClr val="00BFFF"/>
              </a:buClr>
              <a:buNone/>
              <a:defRPr/>
            </a:pPr>
            <a:r>
              <a:rPr lang="en-US" altLang="en-US" sz="2000" b="1" dirty="0">
                <a:solidFill>
                  <a:srgbClr val="333333"/>
                </a:solidFill>
                <a:latin typeface="IBM Plex Sans Light"/>
                <a:ea typeface="MS PGothic"/>
                <a:cs typeface="Arial"/>
              </a:rPr>
              <a:t>IBM Deep Archive</a:t>
            </a:r>
            <a:endParaRPr lang="en-US" altLang="en-US" sz="2000" b="1" i="0" u="none" strike="noStrike" kern="1200" cap="none" spc="0" normalizeH="0" baseline="0" noProof="0" dirty="0">
              <a:ln>
                <a:noFill/>
              </a:ln>
              <a:solidFill>
                <a:srgbClr val="333333"/>
              </a:solidFill>
              <a:effectLst/>
              <a:uLnTx/>
              <a:uFillTx/>
              <a:latin typeface="IBM Plex Sans Light"/>
              <a:cs typeface="Arial" panose="020B0604020202020204" pitchFamily="34" charset="0"/>
            </a:endParaRPr>
          </a:p>
        </p:txBody>
      </p:sp>
      <p:grpSp>
        <p:nvGrpSpPr>
          <p:cNvPr id="184" name="Group 183">
            <a:extLst>
              <a:ext uri="{FF2B5EF4-FFF2-40B4-BE49-F238E27FC236}">
                <a16:creationId xmlns:a16="http://schemas.microsoft.com/office/drawing/2014/main" id="{333E1B21-F212-69FA-4F20-193BC661BC37}"/>
              </a:ext>
            </a:extLst>
          </p:cNvPr>
          <p:cNvGrpSpPr/>
          <p:nvPr/>
        </p:nvGrpSpPr>
        <p:grpSpPr>
          <a:xfrm>
            <a:off x="11713193" y="12132032"/>
            <a:ext cx="987990" cy="599990"/>
            <a:chOff x="8487749" y="12392664"/>
            <a:chExt cx="1764870" cy="956755"/>
          </a:xfrm>
        </p:grpSpPr>
        <p:sp>
          <p:nvSpPr>
            <p:cNvPr id="185" name="Freeform 44">
              <a:extLst>
                <a:ext uri="{FF2B5EF4-FFF2-40B4-BE49-F238E27FC236}">
                  <a16:creationId xmlns:a16="http://schemas.microsoft.com/office/drawing/2014/main" id="{A2102020-0662-901B-20BD-A758727F711F}"/>
                </a:ext>
              </a:extLst>
            </p:cNvPr>
            <p:cNvSpPr>
              <a:spLocks/>
            </p:cNvSpPr>
            <p:nvPr/>
          </p:nvSpPr>
          <p:spPr bwMode="auto">
            <a:xfrm>
              <a:off x="8491836" y="12392666"/>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solidFill>
            <a:ln w="12700" cap="flat"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A</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86" name="Freeform 44">
              <a:extLst>
                <a:ext uri="{FF2B5EF4-FFF2-40B4-BE49-F238E27FC236}">
                  <a16:creationId xmlns:a16="http://schemas.microsoft.com/office/drawing/2014/main" id="{6D57446D-C9B0-48F9-EB4D-2AD031CD754E}"/>
                </a:ext>
              </a:extLst>
            </p:cNvPr>
            <p:cNvSpPr>
              <a:spLocks/>
            </p:cNvSpPr>
            <p:nvPr/>
          </p:nvSpPr>
          <p:spPr bwMode="auto">
            <a:xfrm>
              <a:off x="8940281" y="12392664"/>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lumMod val="40000"/>
                <a:lumOff val="60000"/>
              </a:schemeClr>
            </a:solidFill>
            <a:ln w="12700" cap="flat" cmpd="sng">
              <a:solidFill>
                <a:schemeClr val="accent1">
                  <a:lumMod val="60000"/>
                  <a:lumOff val="40000"/>
                </a:schemeClr>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B</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87" name="Freeform 44">
              <a:extLst>
                <a:ext uri="{FF2B5EF4-FFF2-40B4-BE49-F238E27FC236}">
                  <a16:creationId xmlns:a16="http://schemas.microsoft.com/office/drawing/2014/main" id="{A26E77BF-A8F1-F2A5-C3DF-D67302720AB9}"/>
                </a:ext>
              </a:extLst>
            </p:cNvPr>
            <p:cNvSpPr>
              <a:spLocks/>
            </p:cNvSpPr>
            <p:nvPr/>
          </p:nvSpPr>
          <p:spPr bwMode="auto">
            <a:xfrm>
              <a:off x="9479826" y="12392666"/>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rgbClr val="198038"/>
            </a:solidFill>
            <a:ln w="12700" cap="flat" cmpd="sng">
              <a:solidFill>
                <a:srgbClr val="198038"/>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C</a:t>
              </a:r>
            </a:p>
          </p:txBody>
        </p:sp>
        <p:sp>
          <p:nvSpPr>
            <p:cNvPr id="188" name="Freeform 44">
              <a:extLst>
                <a:ext uri="{FF2B5EF4-FFF2-40B4-BE49-F238E27FC236}">
                  <a16:creationId xmlns:a16="http://schemas.microsoft.com/office/drawing/2014/main" id="{5C1C2F07-5202-5807-62B1-D983C58E09E5}"/>
                </a:ext>
              </a:extLst>
            </p:cNvPr>
            <p:cNvSpPr>
              <a:spLocks/>
            </p:cNvSpPr>
            <p:nvPr/>
          </p:nvSpPr>
          <p:spPr bwMode="auto">
            <a:xfrm>
              <a:off x="9928271" y="12392664"/>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3">
                <a:lumMod val="50000"/>
              </a:schemeClr>
            </a:solidFill>
            <a:ln w="12700" cap="flat" cmpd="sng">
              <a:solidFill>
                <a:schemeClr val="accent1">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D</a:t>
              </a:r>
            </a:p>
          </p:txBody>
        </p:sp>
        <p:sp>
          <p:nvSpPr>
            <p:cNvPr id="189" name="Freeform 44">
              <a:extLst>
                <a:ext uri="{FF2B5EF4-FFF2-40B4-BE49-F238E27FC236}">
                  <a16:creationId xmlns:a16="http://schemas.microsoft.com/office/drawing/2014/main" id="{2E19A5CD-858C-F822-13B7-65DC466E1263}"/>
                </a:ext>
              </a:extLst>
            </p:cNvPr>
            <p:cNvSpPr>
              <a:spLocks/>
            </p:cNvSpPr>
            <p:nvPr/>
          </p:nvSpPr>
          <p:spPr bwMode="auto">
            <a:xfrm>
              <a:off x="8487749" y="12938838"/>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6"/>
            </a:solidFill>
            <a:ln w="12700" cap="flat" cmpd="sng">
              <a:solidFill>
                <a:schemeClr val="accent6"/>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E</a:t>
              </a:r>
            </a:p>
          </p:txBody>
        </p:sp>
        <p:sp>
          <p:nvSpPr>
            <p:cNvPr id="190" name="Freeform 44">
              <a:extLst>
                <a:ext uri="{FF2B5EF4-FFF2-40B4-BE49-F238E27FC236}">
                  <a16:creationId xmlns:a16="http://schemas.microsoft.com/office/drawing/2014/main" id="{97DAA0E5-F7B3-F785-61AA-696318274B5E}"/>
                </a:ext>
              </a:extLst>
            </p:cNvPr>
            <p:cNvSpPr>
              <a:spLocks/>
            </p:cNvSpPr>
            <p:nvPr/>
          </p:nvSpPr>
          <p:spPr bwMode="auto">
            <a:xfrm>
              <a:off x="8936194" y="12938836"/>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6">
                <a:lumMod val="40000"/>
                <a:lumOff val="60000"/>
              </a:schemeClr>
            </a:solidFill>
            <a:ln w="12700" cap="flat" cmpd="sng">
              <a:solidFill>
                <a:schemeClr val="accent6">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IBM Plex Sans Light"/>
                </a:rPr>
                <a:t>F</a:t>
              </a:r>
            </a:p>
          </p:txBody>
        </p:sp>
        <p:sp>
          <p:nvSpPr>
            <p:cNvPr id="191" name="Freeform 44">
              <a:extLst>
                <a:ext uri="{FF2B5EF4-FFF2-40B4-BE49-F238E27FC236}">
                  <a16:creationId xmlns:a16="http://schemas.microsoft.com/office/drawing/2014/main" id="{54665521-3E57-3F43-9228-8D7299ABAE69}"/>
                </a:ext>
              </a:extLst>
            </p:cNvPr>
            <p:cNvSpPr>
              <a:spLocks/>
            </p:cNvSpPr>
            <p:nvPr/>
          </p:nvSpPr>
          <p:spPr bwMode="auto">
            <a:xfrm>
              <a:off x="9475739" y="12938838"/>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2"/>
            </a:solidFill>
            <a:ln w="12700" cap="flat" cmpd="sng">
              <a:solidFill>
                <a:schemeClr val="accent2"/>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G</a:t>
              </a:r>
              <a:endParaRPr kumimoji="0" lang="en-US" sz="2000" b="1" i="0" u="none" strike="noStrike" kern="1200" cap="none" spc="0" normalizeH="0" baseline="0" noProof="0" dirty="0">
                <a:ln>
                  <a:noFill/>
                </a:ln>
                <a:solidFill>
                  <a:srgbClr val="FFFFFF"/>
                </a:solidFill>
                <a:effectLst/>
                <a:uLnTx/>
                <a:uFillTx/>
                <a:latin typeface="IBM Plex Sans Light"/>
              </a:endParaRPr>
            </a:p>
          </p:txBody>
        </p:sp>
        <p:sp>
          <p:nvSpPr>
            <p:cNvPr id="192" name="Freeform 44">
              <a:extLst>
                <a:ext uri="{FF2B5EF4-FFF2-40B4-BE49-F238E27FC236}">
                  <a16:creationId xmlns:a16="http://schemas.microsoft.com/office/drawing/2014/main" id="{3B8FD266-337D-15FA-CA95-7FFFC4D46DFE}"/>
                </a:ext>
              </a:extLst>
            </p:cNvPr>
            <p:cNvSpPr>
              <a:spLocks/>
            </p:cNvSpPr>
            <p:nvPr/>
          </p:nvSpPr>
          <p:spPr bwMode="auto">
            <a:xfrm>
              <a:off x="9924184" y="12938836"/>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2">
                <a:lumMod val="40000"/>
                <a:lumOff val="60000"/>
              </a:schemeClr>
            </a:solidFill>
            <a:ln w="12700" cap="flat" cmpd="sng">
              <a:solidFill>
                <a:schemeClr val="accent2">
                  <a:lumMod val="60000"/>
                  <a:lumOff val="40000"/>
                </a:schemeClr>
              </a:solidFill>
              <a:prstDash val="solid"/>
              <a:round/>
              <a:headEnd/>
              <a:tailEnd/>
            </a:ln>
            <a:effec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dirty="0">
                  <a:solidFill>
                    <a:srgbClr val="FFFFFF"/>
                  </a:solidFill>
                  <a:latin typeface="IBM Plex Sans Light"/>
                </a:rPr>
                <a:t>H</a:t>
              </a:r>
              <a:endParaRPr kumimoji="0" lang="en-US" sz="2000" b="1" i="0" u="none" strike="noStrike" kern="1200" cap="none" spc="0" normalizeH="0" baseline="0" noProof="0" dirty="0">
                <a:ln>
                  <a:noFill/>
                </a:ln>
                <a:solidFill>
                  <a:srgbClr val="FFFFFF"/>
                </a:solidFill>
                <a:effectLst/>
                <a:uLnTx/>
                <a:uFillTx/>
                <a:latin typeface="IBM Plex Sans Light"/>
              </a:endParaRPr>
            </a:p>
          </p:txBody>
        </p:sp>
      </p:grpSp>
      <p:sp>
        <p:nvSpPr>
          <p:cNvPr id="193" name="Freeform 39">
            <a:extLst>
              <a:ext uri="{FF2B5EF4-FFF2-40B4-BE49-F238E27FC236}">
                <a16:creationId xmlns:a16="http://schemas.microsoft.com/office/drawing/2014/main" id="{776F6D9D-61E3-B949-277F-2F20272810A1}"/>
              </a:ext>
            </a:extLst>
          </p:cNvPr>
          <p:cNvSpPr>
            <a:spLocks/>
          </p:cNvSpPr>
          <p:nvPr/>
        </p:nvSpPr>
        <p:spPr bwMode="auto">
          <a:xfrm rot="20099614" flipV="1">
            <a:off x="13165172" y="11531396"/>
            <a:ext cx="2745608" cy="991560"/>
          </a:xfrm>
          <a:custGeom>
            <a:avLst/>
            <a:gdLst>
              <a:gd name="T0" fmla="*/ 0 w 2907"/>
              <a:gd name="T1" fmla="*/ 89 h 319"/>
              <a:gd name="T2" fmla="*/ 713 w 2907"/>
              <a:gd name="T3" fmla="*/ 253 h 319"/>
              <a:gd name="T4" fmla="*/ 976 w 2907"/>
              <a:gd name="T5" fmla="*/ 248 h 319"/>
              <a:gd name="T6" fmla="*/ 1793 w 2907"/>
              <a:gd name="T7" fmla="*/ 12 h 319"/>
              <a:gd name="T8" fmla="*/ 2907 w 2907"/>
              <a:gd name="T9" fmla="*/ 319 h 319"/>
            </a:gdLst>
            <a:ahLst/>
            <a:cxnLst>
              <a:cxn ang="0">
                <a:pos x="T0" y="T1"/>
              </a:cxn>
              <a:cxn ang="0">
                <a:pos x="T2" y="T3"/>
              </a:cxn>
              <a:cxn ang="0">
                <a:pos x="T4" y="T5"/>
              </a:cxn>
              <a:cxn ang="0">
                <a:pos x="T6" y="T7"/>
              </a:cxn>
              <a:cxn ang="0">
                <a:pos x="T8" y="T9"/>
              </a:cxn>
            </a:cxnLst>
            <a:rect l="0" t="0" r="r" b="b"/>
            <a:pathLst>
              <a:path w="2907" h="319">
                <a:moveTo>
                  <a:pt x="0" y="89"/>
                </a:moveTo>
                <a:cubicBezTo>
                  <a:pt x="275" y="158"/>
                  <a:pt x="550" y="227"/>
                  <a:pt x="713" y="253"/>
                </a:cubicBezTo>
                <a:cubicBezTo>
                  <a:pt x="876" y="279"/>
                  <a:pt x="796" y="288"/>
                  <a:pt x="976" y="248"/>
                </a:cubicBezTo>
                <a:cubicBezTo>
                  <a:pt x="1156" y="208"/>
                  <a:pt x="1471" y="0"/>
                  <a:pt x="1793" y="12"/>
                </a:cubicBezTo>
                <a:cubicBezTo>
                  <a:pt x="2115" y="24"/>
                  <a:pt x="2511" y="171"/>
                  <a:pt x="2907" y="319"/>
                </a:cubicBezTo>
              </a:path>
            </a:pathLst>
          </a:custGeom>
          <a:noFill/>
          <a:ln w="41275" cap="flat" cmpd="sng">
            <a:solidFill>
              <a:srgbClr val="0043CE"/>
            </a:solidFill>
            <a:prstDash val="dash"/>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endParaRPr kumimoji="0" lang="en-US" sz="2000" b="1" i="0" u="none" strike="noStrike" kern="1200" cap="none" spc="0" normalizeH="0" baseline="0" noProof="0">
              <a:ln>
                <a:noFill/>
              </a:ln>
              <a:solidFill>
                <a:srgbClr val="AEAEAE"/>
              </a:solidFill>
              <a:effectLst/>
              <a:uLnTx/>
              <a:uFillTx/>
              <a:latin typeface="IBM Plex Sans Light"/>
            </a:endParaRPr>
          </a:p>
        </p:txBody>
      </p:sp>
      <p:sp>
        <p:nvSpPr>
          <p:cNvPr id="3" name="TextBox 2">
            <a:extLst>
              <a:ext uri="{FF2B5EF4-FFF2-40B4-BE49-F238E27FC236}">
                <a16:creationId xmlns:a16="http://schemas.microsoft.com/office/drawing/2014/main" id="{706DE8AF-9EA6-E48D-CC1C-145FCBD51AB3}"/>
              </a:ext>
            </a:extLst>
          </p:cNvPr>
          <p:cNvSpPr txBox="1"/>
          <p:nvPr/>
        </p:nvSpPr>
        <p:spPr>
          <a:xfrm>
            <a:off x="788714" y="12386305"/>
            <a:ext cx="10292171"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chor="t">
            <a:noAutofit/>
          </a:bodyPr>
          <a:lstStyle/>
          <a:p>
            <a:pPr defTabSz="2438400">
              <a:spcBef>
                <a:spcPts val="2900"/>
              </a:spcBef>
              <a:buSzPct val="100000"/>
            </a:pPr>
            <a:r>
              <a:rPr lang="en-US" sz="2400" i="1" kern="0" dirty="0">
                <a:solidFill>
                  <a:srgbClr val="000000"/>
                </a:solidFill>
                <a:ea typeface="+mj-ea"/>
                <a:cs typeface="+mj-cs"/>
                <a:sym typeface="IBM Plex Sans Light"/>
              </a:rPr>
              <a:t>Forward looking statements are intentions and not a commitment by IBM.  Future features are subject to change at any time without notice</a:t>
            </a:r>
          </a:p>
        </p:txBody>
      </p:sp>
      <p:pic>
        <p:nvPicPr>
          <p:cNvPr id="5" name="Picture 4" descr="IBM LinuxONE">
            <a:extLst>
              <a:ext uri="{FF2B5EF4-FFF2-40B4-BE49-F238E27FC236}">
                <a16:creationId xmlns:a16="http://schemas.microsoft.com/office/drawing/2014/main" id="{A17BDA86-E5C5-245D-825D-DFB23F73FDF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732" b="89691" l="9653" r="89961">
                        <a14:foregroundMark x1="52896" y1="7732" x2="52896" y2="7732"/>
                      </a14:backgroundRemoval>
                    </a14:imgEffect>
                  </a14:imgLayer>
                </a14:imgProps>
              </a:ext>
              <a:ext uri="{28A0092B-C50C-407E-A947-70E740481C1C}">
                <a14:useLocalDpi xmlns:a14="http://schemas.microsoft.com/office/drawing/2010/main" val="0"/>
              </a:ext>
            </a:extLst>
          </a:blip>
          <a:srcRect/>
          <a:stretch>
            <a:fillRect/>
          </a:stretch>
        </p:blipFill>
        <p:spPr bwMode="auto">
          <a:xfrm>
            <a:off x="17559111" y="6762310"/>
            <a:ext cx="2201972" cy="1649353"/>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39">
            <a:extLst>
              <a:ext uri="{FF2B5EF4-FFF2-40B4-BE49-F238E27FC236}">
                <a16:creationId xmlns:a16="http://schemas.microsoft.com/office/drawing/2014/main" id="{0CA6E3D7-0DB9-A004-9914-A19EC87F1587}"/>
              </a:ext>
            </a:extLst>
          </p:cNvPr>
          <p:cNvSpPr>
            <a:spLocks/>
          </p:cNvSpPr>
          <p:nvPr/>
        </p:nvSpPr>
        <p:spPr bwMode="auto">
          <a:xfrm rot="9223492" flipV="1">
            <a:off x="17243172" y="4352488"/>
            <a:ext cx="2770029" cy="1092911"/>
          </a:xfrm>
          <a:custGeom>
            <a:avLst/>
            <a:gdLst>
              <a:gd name="T0" fmla="*/ 0 w 2907"/>
              <a:gd name="T1" fmla="*/ 89 h 319"/>
              <a:gd name="T2" fmla="*/ 713 w 2907"/>
              <a:gd name="T3" fmla="*/ 253 h 319"/>
              <a:gd name="T4" fmla="*/ 976 w 2907"/>
              <a:gd name="T5" fmla="*/ 248 h 319"/>
              <a:gd name="T6" fmla="*/ 1793 w 2907"/>
              <a:gd name="T7" fmla="*/ 12 h 319"/>
              <a:gd name="T8" fmla="*/ 2907 w 2907"/>
              <a:gd name="T9" fmla="*/ 319 h 319"/>
            </a:gdLst>
            <a:ahLst/>
            <a:cxnLst>
              <a:cxn ang="0">
                <a:pos x="T0" y="T1"/>
              </a:cxn>
              <a:cxn ang="0">
                <a:pos x="T2" y="T3"/>
              </a:cxn>
              <a:cxn ang="0">
                <a:pos x="T4" y="T5"/>
              </a:cxn>
              <a:cxn ang="0">
                <a:pos x="T6" y="T7"/>
              </a:cxn>
              <a:cxn ang="0">
                <a:pos x="T8" y="T9"/>
              </a:cxn>
            </a:cxnLst>
            <a:rect l="0" t="0" r="r" b="b"/>
            <a:pathLst>
              <a:path w="2907" h="319">
                <a:moveTo>
                  <a:pt x="0" y="89"/>
                </a:moveTo>
                <a:cubicBezTo>
                  <a:pt x="275" y="158"/>
                  <a:pt x="550" y="227"/>
                  <a:pt x="713" y="253"/>
                </a:cubicBezTo>
                <a:cubicBezTo>
                  <a:pt x="876" y="279"/>
                  <a:pt x="796" y="288"/>
                  <a:pt x="976" y="248"/>
                </a:cubicBezTo>
                <a:cubicBezTo>
                  <a:pt x="1156" y="208"/>
                  <a:pt x="1471" y="0"/>
                  <a:pt x="1793" y="12"/>
                </a:cubicBezTo>
                <a:cubicBezTo>
                  <a:pt x="2115" y="24"/>
                  <a:pt x="2511" y="171"/>
                  <a:pt x="2907" y="319"/>
                </a:cubicBezTo>
              </a:path>
            </a:pathLst>
          </a:custGeom>
          <a:noFill/>
          <a:ln w="41275" cap="flat" cmpd="sng">
            <a:solidFill>
              <a:srgbClr val="0043CE"/>
            </a:solidFill>
            <a:prstDash val="dash"/>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endParaRPr kumimoji="0" lang="en-US" sz="2000" b="1" i="0" u="none" strike="noStrike" kern="1200" cap="none" spc="0" normalizeH="0" baseline="0" noProof="0">
              <a:ln>
                <a:noFill/>
              </a:ln>
              <a:solidFill>
                <a:srgbClr val="AEAEAE"/>
              </a:solidFill>
              <a:effectLst/>
              <a:uLnTx/>
              <a:uFillTx/>
              <a:latin typeface="IBM Plex Sans Light"/>
            </a:endParaRPr>
          </a:p>
        </p:txBody>
      </p:sp>
      <p:sp>
        <p:nvSpPr>
          <p:cNvPr id="7" name="Freeform 39">
            <a:extLst>
              <a:ext uri="{FF2B5EF4-FFF2-40B4-BE49-F238E27FC236}">
                <a16:creationId xmlns:a16="http://schemas.microsoft.com/office/drawing/2014/main" id="{08432F21-3ED7-E9C8-4332-E177A072D532}"/>
              </a:ext>
            </a:extLst>
          </p:cNvPr>
          <p:cNvSpPr>
            <a:spLocks/>
          </p:cNvSpPr>
          <p:nvPr/>
        </p:nvSpPr>
        <p:spPr bwMode="auto">
          <a:xfrm rot="18507330" flipV="1">
            <a:off x="18158028" y="5445610"/>
            <a:ext cx="2199925" cy="330784"/>
          </a:xfrm>
          <a:custGeom>
            <a:avLst/>
            <a:gdLst>
              <a:gd name="T0" fmla="*/ 0 w 2907"/>
              <a:gd name="T1" fmla="*/ 89 h 319"/>
              <a:gd name="T2" fmla="*/ 713 w 2907"/>
              <a:gd name="T3" fmla="*/ 253 h 319"/>
              <a:gd name="T4" fmla="*/ 976 w 2907"/>
              <a:gd name="T5" fmla="*/ 248 h 319"/>
              <a:gd name="T6" fmla="*/ 1793 w 2907"/>
              <a:gd name="T7" fmla="*/ 12 h 319"/>
              <a:gd name="T8" fmla="*/ 2907 w 2907"/>
              <a:gd name="T9" fmla="*/ 319 h 319"/>
            </a:gdLst>
            <a:ahLst/>
            <a:cxnLst>
              <a:cxn ang="0">
                <a:pos x="T0" y="T1"/>
              </a:cxn>
              <a:cxn ang="0">
                <a:pos x="T2" y="T3"/>
              </a:cxn>
              <a:cxn ang="0">
                <a:pos x="T4" y="T5"/>
              </a:cxn>
              <a:cxn ang="0">
                <a:pos x="T6" y="T7"/>
              </a:cxn>
              <a:cxn ang="0">
                <a:pos x="T8" y="T9"/>
              </a:cxn>
            </a:cxnLst>
            <a:rect l="0" t="0" r="r" b="b"/>
            <a:pathLst>
              <a:path w="2907" h="319">
                <a:moveTo>
                  <a:pt x="0" y="89"/>
                </a:moveTo>
                <a:cubicBezTo>
                  <a:pt x="275" y="158"/>
                  <a:pt x="550" y="227"/>
                  <a:pt x="713" y="253"/>
                </a:cubicBezTo>
                <a:cubicBezTo>
                  <a:pt x="876" y="279"/>
                  <a:pt x="796" y="288"/>
                  <a:pt x="976" y="248"/>
                </a:cubicBezTo>
                <a:cubicBezTo>
                  <a:pt x="1156" y="208"/>
                  <a:pt x="1471" y="0"/>
                  <a:pt x="1793" y="12"/>
                </a:cubicBezTo>
                <a:cubicBezTo>
                  <a:pt x="2115" y="24"/>
                  <a:pt x="2511" y="171"/>
                  <a:pt x="2907" y="319"/>
                </a:cubicBezTo>
              </a:path>
            </a:pathLst>
          </a:custGeom>
          <a:noFill/>
          <a:ln w="41275" cap="flat" cmpd="sng">
            <a:solidFill>
              <a:srgbClr val="FFC000"/>
            </a:solidFill>
            <a:prstDash val="dash"/>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endParaRPr kumimoji="0" lang="en-US" sz="2000" b="1" i="0" u="none" strike="noStrike" kern="1200" cap="none" spc="0" normalizeH="0" baseline="0" noProof="0">
              <a:ln>
                <a:noFill/>
              </a:ln>
              <a:solidFill>
                <a:srgbClr val="AEAEAE"/>
              </a:solidFill>
              <a:effectLst/>
              <a:uLnTx/>
              <a:uFillTx/>
              <a:latin typeface="IBM Plex Sans Light"/>
            </a:endParaRPr>
          </a:p>
        </p:txBody>
      </p:sp>
    </p:spTree>
    <p:extLst>
      <p:ext uri="{BB962C8B-B14F-4D97-AF65-F5344CB8AC3E}">
        <p14:creationId xmlns:p14="http://schemas.microsoft.com/office/powerpoint/2010/main" val="167532505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36657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BD0AB1-34AC-0462-CEA0-181AF898F5EC}"/>
              </a:ext>
            </a:extLst>
          </p:cNvPr>
          <p:cNvSpPr>
            <a:spLocks noGrp="1"/>
          </p:cNvSpPr>
          <p:nvPr>
            <p:ph type="sldNum" sz="quarter" idx="4"/>
          </p:nvPr>
        </p:nvSpPr>
        <p:spPr/>
        <p:txBody>
          <a:bodyPr/>
          <a:lstStyle/>
          <a:p>
            <a:fld id="{86CB4B4D-7CA3-9044-876B-883B54F8677D}" type="slidenum">
              <a:rPr lang="en-US" smtClean="0"/>
              <a:pPr/>
              <a:t>3</a:t>
            </a:fld>
            <a:endParaRPr lang="en-US" dirty="0"/>
          </a:p>
        </p:txBody>
      </p:sp>
      <p:sp>
        <p:nvSpPr>
          <p:cNvPr id="7" name="TextBox 6">
            <a:extLst>
              <a:ext uri="{FF2B5EF4-FFF2-40B4-BE49-F238E27FC236}">
                <a16:creationId xmlns:a16="http://schemas.microsoft.com/office/drawing/2014/main" id="{5736D8F4-41CF-D235-12E3-75E035A4B017}"/>
              </a:ext>
            </a:extLst>
          </p:cNvPr>
          <p:cNvSpPr txBox="1"/>
          <p:nvPr/>
        </p:nvSpPr>
        <p:spPr>
          <a:xfrm>
            <a:off x="574675" y="13011989"/>
            <a:ext cx="7429500" cy="2971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marL="444465" indent="-446749" defTabSz="2438400">
              <a:buSzPct val="100000"/>
              <a:buFont typeface="Arial" panose="020B0604020202020204" pitchFamily="34" charset="0"/>
              <a:buChar char="•"/>
            </a:pPr>
            <a:r>
              <a:rPr lang="en-GB" sz="1400" kern="1600" dirty="0">
                <a:effectLst/>
                <a:latin typeface="IBM Plex Sans Light" panose="020B0403050203000203" pitchFamily="34" charset="0"/>
                <a:ea typeface="Times New Roman" panose="02020603050405020304" pitchFamily="18" charset="0"/>
                <a:cs typeface="Arial" panose="020B0604020202020204" pitchFamily="34" charset="0"/>
              </a:rPr>
              <a:t>IDC Global datasphere 202</a:t>
            </a:r>
            <a:r>
              <a:rPr lang="en-GB" sz="1400" kern="1600" dirty="0">
                <a:latin typeface="IBM Plex Sans Light" panose="020B0403050203000203" pitchFamily="34" charset="0"/>
                <a:ea typeface="Times New Roman" panose="02020603050405020304" pitchFamily="18" charset="0"/>
                <a:cs typeface="Arial" panose="020B0604020202020204" pitchFamily="34" charset="0"/>
              </a:rPr>
              <a:t>4</a:t>
            </a:r>
            <a:r>
              <a:rPr lang="en-GB" sz="1400" kern="1600" dirty="0">
                <a:effectLst/>
                <a:latin typeface="IBM Plex Sans Light" panose="020B0403050203000203" pitchFamily="34" charset="0"/>
                <a:ea typeface="Times New Roman" panose="02020603050405020304" pitchFamily="18" charset="0"/>
                <a:cs typeface="Arial" panose="020B0604020202020204" pitchFamily="34" charset="0"/>
              </a:rPr>
              <a:t>-2028</a:t>
            </a:r>
          </a:p>
          <a:p>
            <a:pPr marL="444465" indent="-446749" defTabSz="2438400">
              <a:buSzPct val="100000"/>
              <a:buFont typeface="Arial" panose="020B0604020202020204" pitchFamily="34" charset="0"/>
              <a:buChar char="•"/>
            </a:pPr>
            <a:r>
              <a:rPr lang="en-GB" sz="1400" kern="1600" dirty="0">
                <a:effectLst/>
                <a:latin typeface="IBM Plex Sans Light" panose="020B0403050203000203" pitchFamily="34" charset="0"/>
                <a:ea typeface="Times New Roman" panose="02020603050405020304" pitchFamily="18" charset="0"/>
                <a:cs typeface="Arial" panose="020B0604020202020204" pitchFamily="34" charset="0"/>
              </a:rPr>
              <a:t>ESG Research Report: The Transformational Rise of Active Archives</a:t>
            </a:r>
          </a:p>
          <a:p>
            <a:pPr marL="444465" indent="-446749" defTabSz="2438400">
              <a:buSzPct val="100000"/>
              <a:buFont typeface="Arial" panose="020B0604020202020204" pitchFamily="34" charset="0"/>
              <a:buChar char="•"/>
            </a:pPr>
            <a:r>
              <a:rPr lang="en-GB" sz="1400" kern="1600" dirty="0">
                <a:latin typeface="IBM Plex Sans Light" panose="020B0403050203000203" pitchFamily="34" charset="0"/>
                <a:ea typeface="Times New Roman" panose="02020603050405020304" pitchFamily="18" charset="0"/>
                <a:cs typeface="Arial" panose="020B0604020202020204" pitchFamily="34" charset="0"/>
              </a:rPr>
              <a:t>IBM internal archive data report</a:t>
            </a:r>
            <a:endParaRPr lang="en-US" sz="1400" kern="1600" dirty="0">
              <a:effectLst/>
              <a:latin typeface="IBM Plex Sans Light" panose="020B0403050203000203" pitchFamily="34" charset="0"/>
              <a:ea typeface="Times New Roman" panose="02020603050405020304" pitchFamily="18" charset="0"/>
              <a:cs typeface="Arial" panose="020B0604020202020204" pitchFamily="34" charset="0"/>
            </a:endParaRPr>
          </a:p>
          <a:p>
            <a:pPr marL="569216" indent="-571500" algn="l" defTabSz="2438400">
              <a:spcBef>
                <a:spcPts val="2900"/>
              </a:spcBef>
              <a:buSzPct val="100000"/>
              <a:buFont typeface="Arial" panose="020B0604020202020204" pitchFamily="34" charset="0"/>
              <a:buChar char="•"/>
            </a:pPr>
            <a:endParaRPr lang="en-US" sz="2800" kern="0" dirty="0">
              <a:ea typeface="+mj-ea"/>
              <a:cs typeface="+mj-cs"/>
              <a:sym typeface="IBM Plex Sans Light"/>
            </a:endParaRPr>
          </a:p>
        </p:txBody>
      </p:sp>
      <p:sp>
        <p:nvSpPr>
          <p:cNvPr id="11" name="Rectangle 10">
            <a:extLst>
              <a:ext uri="{FF2B5EF4-FFF2-40B4-BE49-F238E27FC236}">
                <a16:creationId xmlns:a16="http://schemas.microsoft.com/office/drawing/2014/main" id="{DF8B2A1B-13FE-1261-7EB3-A66B0500A545}"/>
              </a:ext>
            </a:extLst>
          </p:cNvPr>
          <p:cNvSpPr/>
          <p:nvPr/>
        </p:nvSpPr>
        <p:spPr>
          <a:xfrm>
            <a:off x="3149795" y="1577677"/>
            <a:ext cx="4968028" cy="2846933"/>
          </a:xfrm>
          <a:prstGeom prst="rect">
            <a:avLst/>
          </a:prstGeom>
          <a:noFill/>
        </p:spPr>
        <p:txBody>
          <a:bodyPr wrap="none" lIns="91440" tIns="45720" rIns="91440" bIns="45720">
            <a:spAutoFit/>
          </a:bodyPr>
          <a:lstStyle/>
          <a:p>
            <a:pPr algn="ctr"/>
            <a:r>
              <a:rPr lang="en-US" sz="11500" dirty="0">
                <a:ln w="0">
                  <a:solidFill>
                    <a:schemeClr val="tx2">
                      <a:lumMod val="65000"/>
                      <a:lumOff val="35000"/>
                    </a:schemeClr>
                  </a:solidFill>
                </a:ln>
                <a:solidFill>
                  <a:schemeClr val="accent3"/>
                </a:solidFill>
                <a:effectLst>
                  <a:outerShdw blurRad="38100" dist="25400" dir="5400000" algn="ctr" rotWithShape="0">
                    <a:srgbClr val="6E747A">
                      <a:alpha val="43000"/>
                    </a:srgbClr>
                  </a:outerShdw>
                </a:effectLst>
              </a:rPr>
              <a:t>167</a:t>
            </a:r>
            <a:r>
              <a:rPr lang="en-US" sz="11500" b="0" cap="none" spc="0" dirty="0">
                <a:ln w="0">
                  <a:solidFill>
                    <a:schemeClr val="tx2">
                      <a:lumMod val="65000"/>
                      <a:lumOff val="35000"/>
                    </a:schemeClr>
                  </a:solidFill>
                </a:ln>
                <a:solidFill>
                  <a:schemeClr val="accent3"/>
                </a:solidFill>
                <a:effectLst>
                  <a:outerShdw blurRad="38100" dist="25400" dir="5400000" algn="ctr" rotWithShape="0">
                    <a:srgbClr val="6E747A">
                      <a:alpha val="43000"/>
                    </a:srgbClr>
                  </a:outerShdw>
                </a:effectLst>
              </a:rPr>
              <a:t> ZB</a:t>
            </a:r>
          </a:p>
          <a:p>
            <a:pPr algn="ctr"/>
            <a:r>
              <a:rPr lang="en-US" sz="3200" dirty="0">
                <a:ln w="0">
                  <a:solidFill>
                    <a:schemeClr val="tx2">
                      <a:lumMod val="65000"/>
                      <a:lumOff val="35000"/>
                    </a:schemeClr>
                  </a:solidFill>
                </a:ln>
                <a:solidFill>
                  <a:schemeClr val="accent3"/>
                </a:solidFill>
                <a:effectLst>
                  <a:outerShdw blurRad="38100" dist="25400" dir="5400000" algn="ctr" rotWithShape="0">
                    <a:srgbClr val="6E747A">
                      <a:alpha val="43000"/>
                    </a:srgbClr>
                  </a:outerShdw>
                </a:effectLst>
              </a:rPr>
              <a:t>data created, consumed </a:t>
            </a:r>
          </a:p>
          <a:p>
            <a:pPr algn="ctr"/>
            <a:r>
              <a:rPr lang="en-US" sz="3200" dirty="0">
                <a:ln w="0">
                  <a:solidFill>
                    <a:schemeClr val="tx2">
                      <a:lumMod val="65000"/>
                      <a:lumOff val="35000"/>
                    </a:schemeClr>
                  </a:solidFill>
                </a:ln>
                <a:solidFill>
                  <a:schemeClr val="accent3"/>
                </a:solidFill>
                <a:effectLst>
                  <a:outerShdw blurRad="38100" dist="25400" dir="5400000" algn="ctr" rotWithShape="0">
                    <a:srgbClr val="6E747A">
                      <a:alpha val="43000"/>
                    </a:srgbClr>
                  </a:outerShdw>
                </a:effectLst>
              </a:rPr>
              <a:t>and captured in 2025</a:t>
            </a:r>
            <a:endParaRPr lang="en-US" sz="3200" b="0" cap="none" spc="0" dirty="0">
              <a:ln w="0">
                <a:solidFill>
                  <a:schemeClr val="tx2">
                    <a:lumMod val="65000"/>
                    <a:lumOff val="35000"/>
                  </a:schemeClr>
                </a:solidFill>
              </a:ln>
              <a:solidFill>
                <a:schemeClr val="accent3"/>
              </a:solidFill>
              <a:effectLst>
                <a:outerShdw blurRad="38100" dist="25400" dir="5400000" algn="ctr" rotWithShape="0">
                  <a:srgbClr val="6E747A">
                    <a:alpha val="43000"/>
                  </a:srgbClr>
                </a:outerShdw>
              </a:effectLst>
            </a:endParaRPr>
          </a:p>
        </p:txBody>
      </p:sp>
      <p:sp>
        <p:nvSpPr>
          <p:cNvPr id="12" name="Rectangle 11">
            <a:extLst>
              <a:ext uri="{FF2B5EF4-FFF2-40B4-BE49-F238E27FC236}">
                <a16:creationId xmlns:a16="http://schemas.microsoft.com/office/drawing/2014/main" id="{BBAFEF72-CB3D-1EBC-7164-C499CB8DCDCD}"/>
              </a:ext>
            </a:extLst>
          </p:cNvPr>
          <p:cNvSpPr/>
          <p:nvPr/>
        </p:nvSpPr>
        <p:spPr>
          <a:xfrm>
            <a:off x="3551803" y="5391314"/>
            <a:ext cx="4118435" cy="2354491"/>
          </a:xfrm>
          <a:prstGeom prst="rect">
            <a:avLst/>
          </a:prstGeom>
          <a:noFill/>
        </p:spPr>
        <p:txBody>
          <a:bodyPr wrap="none" lIns="91440" tIns="45720" rIns="91440" bIns="45720">
            <a:spAutoFit/>
          </a:bodyPr>
          <a:lstStyle/>
          <a:p>
            <a:pPr algn="ctr"/>
            <a:r>
              <a:rPr lang="en-US" sz="11500" b="0" cap="none" spc="0" dirty="0">
                <a:ln w="0">
                  <a:solidFill>
                    <a:schemeClr val="tx2">
                      <a:lumMod val="65000"/>
                      <a:lumOff val="35000"/>
                    </a:schemeClr>
                  </a:solidFill>
                </a:ln>
                <a:solidFill>
                  <a:schemeClr val="accent3"/>
                </a:solidFill>
                <a:effectLst>
                  <a:outerShdw blurRad="38100" dist="25400" dir="5400000" algn="ctr" rotWithShape="0">
                    <a:srgbClr val="6E747A">
                      <a:alpha val="43000"/>
                    </a:srgbClr>
                  </a:outerShdw>
                </a:effectLst>
              </a:rPr>
              <a:t>6.4ZB</a:t>
            </a:r>
          </a:p>
          <a:p>
            <a:pPr algn="ctr"/>
            <a:r>
              <a:rPr lang="en-US" sz="3200" dirty="0">
                <a:ln w="0">
                  <a:solidFill>
                    <a:schemeClr val="tx2">
                      <a:lumMod val="65000"/>
                      <a:lumOff val="35000"/>
                    </a:schemeClr>
                  </a:solidFill>
                </a:ln>
                <a:solidFill>
                  <a:schemeClr val="accent3"/>
                </a:solidFill>
                <a:effectLst>
                  <a:outerShdw blurRad="38100" dist="25400" dir="5400000" algn="ctr" rotWithShape="0">
                    <a:srgbClr val="6E747A">
                      <a:alpha val="43000"/>
                    </a:srgbClr>
                  </a:outerShdw>
                </a:effectLst>
              </a:rPr>
              <a:t>Archive Data</a:t>
            </a:r>
            <a:endParaRPr lang="en-US" sz="3200" b="0" cap="none" spc="0" dirty="0">
              <a:ln w="0">
                <a:solidFill>
                  <a:schemeClr val="tx2">
                    <a:lumMod val="65000"/>
                    <a:lumOff val="35000"/>
                  </a:schemeClr>
                </a:solidFill>
              </a:ln>
              <a:solidFill>
                <a:schemeClr val="accent3"/>
              </a:solidFill>
              <a:effectLst>
                <a:outerShdw blurRad="38100" dist="25400" dir="5400000" algn="ctr" rotWithShape="0">
                  <a:srgbClr val="6E747A">
                    <a:alpha val="43000"/>
                  </a:srgbClr>
                </a:outerShdw>
              </a:effectLst>
            </a:endParaRPr>
          </a:p>
        </p:txBody>
      </p:sp>
      <p:cxnSp>
        <p:nvCxnSpPr>
          <p:cNvPr id="14" name="Straight Connector 13">
            <a:extLst>
              <a:ext uri="{FF2B5EF4-FFF2-40B4-BE49-F238E27FC236}">
                <a16:creationId xmlns:a16="http://schemas.microsoft.com/office/drawing/2014/main" id="{F0C8DAC5-8D87-714A-50CF-5E7037A290CE}"/>
              </a:ext>
            </a:extLst>
          </p:cNvPr>
          <p:cNvCxnSpPr/>
          <p:nvPr/>
        </p:nvCxnSpPr>
        <p:spPr bwMode="auto">
          <a:xfrm>
            <a:off x="2195665" y="4905472"/>
            <a:ext cx="7539228"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8A50C8CD-E62E-461F-5185-1DF19579E282}"/>
              </a:ext>
            </a:extLst>
          </p:cNvPr>
          <p:cNvSpPr/>
          <p:nvPr/>
        </p:nvSpPr>
        <p:spPr>
          <a:xfrm>
            <a:off x="2917019" y="8717488"/>
            <a:ext cx="5388013" cy="2354491"/>
          </a:xfrm>
          <a:prstGeom prst="rect">
            <a:avLst/>
          </a:prstGeom>
          <a:noFill/>
        </p:spPr>
        <p:txBody>
          <a:bodyPr wrap="none" lIns="91440" tIns="45720" rIns="91440" bIns="45720">
            <a:spAutoFit/>
          </a:bodyPr>
          <a:lstStyle/>
          <a:p>
            <a:pPr algn="ctr"/>
            <a:r>
              <a:rPr lang="en-US" sz="11500" b="0" cap="none" spc="0" dirty="0">
                <a:ln w="0">
                  <a:solidFill>
                    <a:schemeClr val="tx2">
                      <a:lumMod val="65000"/>
                      <a:lumOff val="35000"/>
                    </a:schemeClr>
                  </a:solidFill>
                </a:ln>
                <a:solidFill>
                  <a:schemeClr val="accent3"/>
                </a:solidFill>
                <a:effectLst>
                  <a:outerShdw blurRad="38100" dist="25400" dir="5400000" algn="ctr" rotWithShape="0">
                    <a:srgbClr val="6E747A">
                      <a:alpha val="43000"/>
                    </a:srgbClr>
                  </a:outerShdw>
                </a:effectLst>
              </a:rPr>
              <a:t>&gt;12ZB</a:t>
            </a:r>
          </a:p>
          <a:p>
            <a:pPr algn="ctr"/>
            <a:r>
              <a:rPr lang="en-US" sz="3200" dirty="0">
                <a:ln w="0">
                  <a:solidFill>
                    <a:schemeClr val="tx2">
                      <a:lumMod val="65000"/>
                      <a:lumOff val="35000"/>
                    </a:schemeClr>
                  </a:solidFill>
                </a:ln>
                <a:solidFill>
                  <a:schemeClr val="accent3"/>
                </a:solidFill>
                <a:effectLst>
                  <a:outerShdw blurRad="38100" dist="25400" dir="5400000" algn="ctr" rotWithShape="0">
                    <a:srgbClr val="6E747A">
                      <a:alpha val="43000"/>
                    </a:srgbClr>
                  </a:outerShdw>
                </a:effectLst>
              </a:rPr>
              <a:t>of organizations backup data</a:t>
            </a:r>
            <a:endParaRPr lang="en-US" sz="3200" b="0" cap="none" spc="0" dirty="0">
              <a:ln w="0">
                <a:solidFill>
                  <a:schemeClr val="tx2">
                    <a:lumMod val="65000"/>
                    <a:lumOff val="35000"/>
                  </a:schemeClr>
                </a:solidFill>
              </a:ln>
              <a:solidFill>
                <a:schemeClr val="accent3"/>
              </a:solidFill>
              <a:effectLst>
                <a:outerShdw blurRad="38100" dist="25400" dir="5400000" algn="ctr" rotWithShape="0">
                  <a:srgbClr val="6E747A">
                    <a:alpha val="43000"/>
                  </a:srgbClr>
                </a:outerShdw>
              </a:effectLst>
            </a:endParaRPr>
          </a:p>
        </p:txBody>
      </p:sp>
      <p:cxnSp>
        <p:nvCxnSpPr>
          <p:cNvPr id="16" name="Straight Connector 15">
            <a:extLst>
              <a:ext uri="{FF2B5EF4-FFF2-40B4-BE49-F238E27FC236}">
                <a16:creationId xmlns:a16="http://schemas.microsoft.com/office/drawing/2014/main" id="{053D5099-C231-7219-D3AE-CAE68FCC6E51}"/>
              </a:ext>
            </a:extLst>
          </p:cNvPr>
          <p:cNvCxnSpPr/>
          <p:nvPr/>
        </p:nvCxnSpPr>
        <p:spPr bwMode="auto">
          <a:xfrm>
            <a:off x="2195665" y="8231647"/>
            <a:ext cx="7539228"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36F1634B-B166-786C-CA86-3DF198B1B9A0}"/>
              </a:ext>
            </a:extLst>
          </p:cNvPr>
          <p:cNvPicPr>
            <a:picLocks noChangeAspect="1"/>
          </p:cNvPicPr>
          <p:nvPr/>
        </p:nvPicPr>
        <p:blipFill>
          <a:blip r:embed="rId3"/>
          <a:srcRect b="21353"/>
          <a:stretch>
            <a:fillRect/>
          </a:stretch>
        </p:blipFill>
        <p:spPr>
          <a:xfrm>
            <a:off x="12760515" y="0"/>
            <a:ext cx="11626660" cy="13716000"/>
          </a:xfrm>
          <a:prstGeom prst="rect">
            <a:avLst/>
          </a:prstGeom>
        </p:spPr>
      </p:pic>
    </p:spTree>
    <p:extLst>
      <p:ext uri="{BB962C8B-B14F-4D97-AF65-F5344CB8AC3E}">
        <p14:creationId xmlns:p14="http://schemas.microsoft.com/office/powerpoint/2010/main" val="122834736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290C32E-F5F3-724D-A6C6-17C557AFE5EC}"/>
              </a:ext>
            </a:extLst>
          </p:cNvPr>
          <p:cNvSpPr>
            <a:spLocks noGrp="1"/>
          </p:cNvSpPr>
          <p:nvPr>
            <p:ph type="title"/>
          </p:nvPr>
        </p:nvSpPr>
        <p:spPr>
          <a:xfrm>
            <a:off x="576071" y="833480"/>
            <a:ext cx="16680297" cy="1350967"/>
          </a:xfrm>
        </p:spPr>
        <p:txBody>
          <a:bodyPr lIns="0" tIns="0" rIns="457200" bIns="0" anchor="t">
            <a:normAutofit/>
          </a:bodyPr>
          <a:lstStyle/>
          <a:p>
            <a:r>
              <a:rPr kumimoji="1" lang="en-US" altLang="ja-JP">
                <a:latin typeface="+mn-lt"/>
              </a:rPr>
              <a:t>TS7700 – </a:t>
            </a:r>
            <a:r>
              <a:rPr kumimoji="1" lang="en-US" altLang="ja-JP" b="1">
                <a:solidFill>
                  <a:schemeClr val="accent1"/>
                </a:solidFill>
                <a:latin typeface="+mn-lt"/>
              </a:rPr>
              <a:t>From IBM Z to Open Systems</a:t>
            </a:r>
            <a:endParaRPr lang="en-US" altLang="ja-JP" b="1">
              <a:solidFill>
                <a:schemeClr val="accent1"/>
              </a:solidFill>
              <a:latin typeface="+mn-lt"/>
            </a:endParaRPr>
          </a:p>
        </p:txBody>
      </p:sp>
      <p:sp>
        <p:nvSpPr>
          <p:cNvPr id="2" name="コンテンツ プレースホルダー 1">
            <a:extLst>
              <a:ext uri="{FF2B5EF4-FFF2-40B4-BE49-F238E27FC236}">
                <a16:creationId xmlns:a16="http://schemas.microsoft.com/office/drawing/2014/main" id="{7D6537A1-9D90-5A4B-B2FF-BF03702875EC}"/>
              </a:ext>
            </a:extLst>
          </p:cNvPr>
          <p:cNvSpPr>
            <a:spLocks noGrp="1"/>
          </p:cNvSpPr>
          <p:nvPr>
            <p:ph idx="4294967295"/>
          </p:nvPr>
        </p:nvSpPr>
        <p:spPr>
          <a:xfrm>
            <a:off x="576071" y="2550858"/>
            <a:ext cx="14326912" cy="9986963"/>
          </a:xfrm>
        </p:spPr>
        <p:txBody>
          <a:bodyPr lIns="0" tIns="0" rIns="0" bIns="0" anchor="t">
            <a:normAutofit/>
          </a:bodyPr>
          <a:lstStyle/>
          <a:p>
            <a:r>
              <a:rPr kumimoji="1" lang="en-US" altLang="ja-JP" b="1" dirty="0"/>
              <a:t>TS7700: </a:t>
            </a:r>
            <a:r>
              <a:rPr kumimoji="1" lang="en-US" altLang="ja-JP" dirty="0"/>
              <a:t> Commands </a:t>
            </a:r>
            <a:r>
              <a:rPr kumimoji="1" lang="en-US" altLang="ja-JP" b="1" dirty="0"/>
              <a:t>81% of the Mainframe VTS market</a:t>
            </a:r>
            <a:r>
              <a:rPr kumimoji="1" lang="en-US" altLang="ja-JP" dirty="0"/>
              <a:t> </a:t>
            </a:r>
            <a:endParaRPr lang="en-US" dirty="0"/>
          </a:p>
          <a:p>
            <a:r>
              <a:rPr kumimoji="1" lang="en-US" altLang="ja-JP" sz="2800" dirty="0"/>
              <a:t>Driven by </a:t>
            </a:r>
            <a:r>
              <a:rPr kumimoji="1" lang="en-US" sz="2800" dirty="0"/>
              <a:t>expertise in GRID technology and virtualization experience</a:t>
            </a:r>
            <a:endParaRPr lang="en-US" altLang="ja-JP" sz="2800" dirty="0"/>
          </a:p>
          <a:p>
            <a:pPr marL="571500" indent="-571500">
              <a:buFont typeface="Arial" panose="020B0604020202020204" pitchFamily="34" charset="0"/>
              <a:buChar char="•"/>
            </a:pPr>
            <a:endParaRPr kumimoji="1" lang="en-US" altLang="ja-JP" sz="2800" dirty="0"/>
          </a:p>
          <a:p>
            <a:pPr marL="571500" indent="-571500">
              <a:buFont typeface="Arial" panose="020B0604020202020204" pitchFamily="34" charset="0"/>
              <a:buChar char="•"/>
            </a:pPr>
            <a:r>
              <a:rPr kumimoji="1" lang="en-US" altLang="ja-JP" dirty="0"/>
              <a:t>Introduced the first mainframe VTS solution (B16) in 1997 </a:t>
            </a:r>
          </a:p>
          <a:p>
            <a:pPr marL="571500" indent="-571500">
              <a:buFont typeface="Arial" panose="020B0604020202020204" pitchFamily="34" charset="0"/>
              <a:buChar char="•"/>
            </a:pPr>
            <a:r>
              <a:rPr kumimoji="1" lang="en-US" altLang="ja-JP" dirty="0"/>
              <a:t>TS7700 has exclusively supported 3490 emulation over FICON  </a:t>
            </a:r>
          </a:p>
          <a:p>
            <a:pPr marL="571500" indent="-571500">
              <a:buFont typeface="Arial" panose="020B0604020202020204" pitchFamily="34" charset="0"/>
              <a:buChar char="•"/>
            </a:pPr>
            <a:r>
              <a:rPr kumimoji="1" lang="en-US" altLang="ja-JP" dirty="0"/>
              <a:t>TS7700 has always been based on Power / AIX</a:t>
            </a:r>
          </a:p>
          <a:p>
            <a:pPr marL="571500" indent="-571500">
              <a:buFont typeface="Arial" panose="020B0604020202020204" pitchFamily="34" charset="0"/>
              <a:buChar char="•"/>
            </a:pPr>
            <a:endParaRPr kumimoji="1" lang="en-US" altLang="ja-JP" dirty="0"/>
          </a:p>
          <a:p>
            <a:pPr marL="571500" indent="-571500">
              <a:buFont typeface="Arial" panose="020B0604020202020204" pitchFamily="34" charset="0"/>
              <a:buChar char="•"/>
            </a:pPr>
            <a:r>
              <a:rPr kumimoji="1" lang="en-US" altLang="ja-JP" sz="3600" b="1" dirty="0">
                <a:solidFill>
                  <a:schemeClr val="tx1"/>
                </a:solidFill>
                <a:latin typeface="+mn-lt"/>
              </a:rPr>
              <a:t>IBM </a:t>
            </a:r>
            <a:r>
              <a:rPr kumimoji="1" lang="en-US" altLang="ja-JP" sz="3600" b="1" dirty="0" err="1">
                <a:solidFill>
                  <a:schemeClr val="tx1"/>
                </a:solidFill>
                <a:latin typeface="+mn-lt"/>
              </a:rPr>
              <a:t>i</a:t>
            </a:r>
            <a:r>
              <a:rPr kumimoji="1" lang="en-US" altLang="ja-JP" sz="3600" b="1" dirty="0">
                <a:solidFill>
                  <a:schemeClr val="tx1"/>
                </a:solidFill>
                <a:latin typeface="+mn-lt"/>
              </a:rPr>
              <a:t> </a:t>
            </a:r>
            <a:r>
              <a:rPr kumimoji="1" lang="en-US" altLang="ja-JP" sz="3600" dirty="0">
                <a:solidFill>
                  <a:schemeClr val="tx1"/>
                </a:solidFill>
                <a:latin typeface="+mn-lt"/>
              </a:rPr>
              <a:t>customers are asking for alternative VTL solutions</a:t>
            </a:r>
            <a:endParaRPr kumimoji="1" lang="en-US" altLang="ja-JP" sz="3600" b="1" dirty="0">
              <a:solidFill>
                <a:schemeClr val="tx1"/>
              </a:solidFill>
              <a:latin typeface="+mn-lt"/>
            </a:endParaRPr>
          </a:p>
          <a:p>
            <a:pPr marL="571500" indent="-571500">
              <a:buFont typeface="Arial" panose="020B0604020202020204" pitchFamily="34" charset="0"/>
              <a:buChar char="•"/>
            </a:pPr>
            <a:r>
              <a:rPr kumimoji="1" lang="en-US" altLang="ja-JP" sz="3600" b="1" dirty="0" err="1">
                <a:solidFill>
                  <a:schemeClr val="tx1"/>
                </a:solidFill>
                <a:latin typeface="+mn-lt"/>
              </a:rPr>
              <a:t>zLinux</a:t>
            </a:r>
            <a:r>
              <a:rPr kumimoji="1" lang="en-US" altLang="ja-JP" sz="3600" dirty="0">
                <a:solidFill>
                  <a:schemeClr val="tx1"/>
                </a:solidFill>
                <a:latin typeface="+mn-lt"/>
              </a:rPr>
              <a:t> / </a:t>
            </a:r>
            <a:r>
              <a:rPr kumimoji="1" lang="en-US" altLang="ja-JP" sz="3600" b="1" dirty="0" err="1">
                <a:solidFill>
                  <a:schemeClr val="tx1"/>
                </a:solidFill>
                <a:latin typeface="+mn-lt"/>
              </a:rPr>
              <a:t>LinuxONE</a:t>
            </a:r>
            <a:r>
              <a:rPr kumimoji="1" lang="en-US" altLang="ja-JP" sz="3600" dirty="0">
                <a:solidFill>
                  <a:schemeClr val="tx1"/>
                </a:solidFill>
                <a:latin typeface="+mn-lt"/>
              </a:rPr>
              <a:t> workloads are growing</a:t>
            </a:r>
          </a:p>
          <a:p>
            <a:pPr marL="571500" indent="-571500">
              <a:buFont typeface="Arial" panose="020B0604020202020204" pitchFamily="34" charset="0"/>
              <a:buChar char="•"/>
            </a:pPr>
            <a:r>
              <a:rPr kumimoji="1" lang="en-US" altLang="ja-JP" sz="3600" dirty="0">
                <a:solidFill>
                  <a:schemeClr val="tx1"/>
                </a:solidFill>
                <a:latin typeface="+mn-lt"/>
              </a:rPr>
              <a:t>These clients want the benefits of the TS7700 architecture </a:t>
            </a:r>
          </a:p>
          <a:p>
            <a:pPr marL="571500" indent="-571500">
              <a:buFont typeface="Arial" panose="020B0604020202020204" pitchFamily="34" charset="0"/>
              <a:buChar char="•"/>
            </a:pPr>
            <a:endParaRPr kumimoji="1" lang="en-US" altLang="ja-JP" sz="3600" dirty="0">
              <a:solidFill>
                <a:schemeClr val="tx1"/>
              </a:solidFill>
              <a:latin typeface="+mn-lt"/>
            </a:endParaRPr>
          </a:p>
          <a:p>
            <a:r>
              <a:rPr kumimoji="1" lang="en-US" altLang="ja-JP" b="1" dirty="0">
                <a:solidFill>
                  <a:schemeClr val="accent3"/>
                </a:solidFill>
              </a:rPr>
              <a:t>Expanding to Distributed Systems – </a:t>
            </a:r>
            <a:r>
              <a:rPr kumimoji="1" lang="en-US" b="1" dirty="0">
                <a:solidFill>
                  <a:schemeClr val="accent3"/>
                </a:solidFill>
              </a:rPr>
              <a:t>TS7785</a:t>
            </a:r>
            <a:endParaRPr kumimoji="1" lang="en-US" altLang="ja-JP" dirty="0">
              <a:solidFill>
                <a:schemeClr val="accent3"/>
              </a:solidFill>
            </a:endParaRPr>
          </a:p>
          <a:p>
            <a:r>
              <a:rPr kumimoji="1" lang="en-US" sz="2800" dirty="0">
                <a:solidFill>
                  <a:schemeClr val="accent3"/>
                </a:solidFill>
              </a:rPr>
              <a:t>A high performance, high availability Purpose-Built Backup appliance</a:t>
            </a:r>
            <a:endParaRPr lang="en-US" altLang="ja-JP" dirty="0">
              <a:solidFill>
                <a:schemeClr val="accent3"/>
              </a:solidFill>
            </a:endParaRPr>
          </a:p>
          <a:p>
            <a:pPr algn="ctr"/>
            <a:endParaRPr kumimoji="1" lang="en-US" altLang="ja-JP" sz="2800" dirty="0">
              <a:solidFill>
                <a:schemeClr val="accent3"/>
              </a:solidFill>
              <a:latin typeface="+mn-lt"/>
            </a:endParaRPr>
          </a:p>
          <a:p>
            <a:pPr marL="571500" indent="-571500">
              <a:buFont typeface="Arial" panose="020B0604020202020204" pitchFamily="34" charset="0"/>
              <a:buChar char="•"/>
            </a:pPr>
            <a:r>
              <a:rPr kumimoji="1" lang="en-US" altLang="ja-JP" sz="3600" dirty="0">
                <a:solidFill>
                  <a:schemeClr val="accent3"/>
                </a:solidFill>
                <a:latin typeface="+mn-lt"/>
              </a:rPr>
              <a:t>Delivering </a:t>
            </a:r>
            <a:r>
              <a:rPr kumimoji="1" lang="en-US" altLang="ja-JP" sz="3600" b="1" dirty="0">
                <a:solidFill>
                  <a:schemeClr val="accent3"/>
                </a:solidFill>
                <a:latin typeface="+mn-lt"/>
              </a:rPr>
              <a:t>LTO emulation </a:t>
            </a:r>
            <a:r>
              <a:rPr kumimoji="1" lang="en-US" altLang="ja-JP" sz="3600" dirty="0">
                <a:solidFill>
                  <a:schemeClr val="accent3"/>
                </a:solidFill>
                <a:latin typeface="+mn-lt"/>
              </a:rPr>
              <a:t>in the new TS7785</a:t>
            </a:r>
          </a:p>
          <a:p>
            <a:pPr marL="571500" indent="-571500">
              <a:buFont typeface="Arial" panose="020B0604020202020204" pitchFamily="34" charset="0"/>
              <a:buChar char="•"/>
            </a:pPr>
            <a:r>
              <a:rPr kumimoji="1" lang="en-US" altLang="ja-JP" sz="3600" dirty="0">
                <a:solidFill>
                  <a:schemeClr val="accent3"/>
                </a:solidFill>
                <a:latin typeface="+mn-lt"/>
              </a:rPr>
              <a:t>Running on </a:t>
            </a:r>
            <a:r>
              <a:rPr kumimoji="1" lang="en-US" altLang="ja-JP" sz="3600" b="1" dirty="0">
                <a:solidFill>
                  <a:schemeClr val="accent3"/>
                </a:solidFill>
                <a:latin typeface="+mn-lt"/>
              </a:rPr>
              <a:t>RedHat Ent Linux </a:t>
            </a:r>
            <a:r>
              <a:rPr kumimoji="1" lang="en-US" altLang="ja-JP" sz="3600" dirty="0">
                <a:solidFill>
                  <a:schemeClr val="accent3"/>
                </a:solidFill>
                <a:latin typeface="+mn-lt"/>
              </a:rPr>
              <a:t>on Power platform</a:t>
            </a:r>
          </a:p>
          <a:p>
            <a:pPr marL="571500" indent="-571500">
              <a:buFont typeface="Arial" panose="020B0604020202020204" pitchFamily="34" charset="0"/>
              <a:buChar char="•"/>
            </a:pPr>
            <a:r>
              <a:rPr kumimoji="1" lang="en-US" altLang="ja-JP" sz="3600" dirty="0">
                <a:solidFill>
                  <a:schemeClr val="accent3"/>
                </a:solidFill>
                <a:latin typeface="+mn-lt"/>
              </a:rPr>
              <a:t>Up to 61PB of </a:t>
            </a:r>
            <a:r>
              <a:rPr kumimoji="1" lang="en-US" altLang="ja-JP" dirty="0">
                <a:solidFill>
                  <a:schemeClr val="accent3"/>
                </a:solidFill>
                <a:latin typeface="+mn-lt"/>
              </a:rPr>
              <a:t>uncompressed usable storage*</a:t>
            </a:r>
          </a:p>
        </p:txBody>
      </p:sp>
      <p:sp>
        <p:nvSpPr>
          <p:cNvPr id="13" name="Text Box 13">
            <a:extLst>
              <a:ext uri="{FF2B5EF4-FFF2-40B4-BE49-F238E27FC236}">
                <a16:creationId xmlns:a16="http://schemas.microsoft.com/office/drawing/2014/main" id="{4225D6A9-E586-4408-B7F1-0227F9D72AE7}"/>
              </a:ext>
            </a:extLst>
          </p:cNvPr>
          <p:cNvSpPr txBox="1">
            <a:spLocks noChangeArrowheads="1"/>
          </p:cNvSpPr>
          <p:nvPr/>
        </p:nvSpPr>
        <p:spPr bwMode="auto">
          <a:xfrm>
            <a:off x="16709508" y="11788867"/>
            <a:ext cx="2288568" cy="790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574" tIns="86788" rIns="173574" bIns="86788">
            <a:spAutoFit/>
          </a:bodyPr>
          <a:lstStyle>
            <a:lvl1pPr algn="l" defTabSz="820738">
              <a:defRPr sz="2400">
                <a:solidFill>
                  <a:schemeClr val="tx1"/>
                </a:solidFill>
                <a:latin typeface="Times New Roman" panose="02020603050405020304" pitchFamily="18" charset="0"/>
              </a:defRPr>
            </a:lvl1pPr>
            <a:lvl2pPr marL="411163" algn="l" defTabSz="820738">
              <a:defRPr sz="2400">
                <a:solidFill>
                  <a:schemeClr val="tx1"/>
                </a:solidFill>
                <a:latin typeface="Times New Roman" panose="02020603050405020304" pitchFamily="18" charset="0"/>
              </a:defRPr>
            </a:lvl2pPr>
            <a:lvl3pPr marL="820738" algn="l" defTabSz="820738">
              <a:defRPr sz="2400">
                <a:solidFill>
                  <a:schemeClr val="tx1"/>
                </a:solidFill>
                <a:latin typeface="Times New Roman" panose="02020603050405020304" pitchFamily="18" charset="0"/>
              </a:defRPr>
            </a:lvl3pPr>
            <a:lvl4pPr marL="1231900" algn="l" defTabSz="820738">
              <a:defRPr sz="2400">
                <a:solidFill>
                  <a:schemeClr val="tx1"/>
                </a:solidFill>
                <a:latin typeface="Times New Roman" panose="02020603050405020304" pitchFamily="18" charset="0"/>
              </a:defRPr>
            </a:lvl4pPr>
            <a:lvl5pPr marL="1641475" algn="l" defTabSz="820738">
              <a:defRPr sz="2400">
                <a:solidFill>
                  <a:schemeClr val="tx1"/>
                </a:solidFill>
                <a:latin typeface="Times New Roman" panose="02020603050405020304" pitchFamily="18" charset="0"/>
              </a:defRPr>
            </a:lvl5pPr>
            <a:lvl6pPr marL="2098675" defTabSz="820738" eaLnBrk="0" fontAlgn="base" hangingPunct="0">
              <a:spcBef>
                <a:spcPct val="0"/>
              </a:spcBef>
              <a:spcAft>
                <a:spcPct val="0"/>
              </a:spcAft>
              <a:defRPr sz="2400">
                <a:solidFill>
                  <a:schemeClr val="tx1"/>
                </a:solidFill>
                <a:latin typeface="Times New Roman" panose="02020603050405020304" pitchFamily="18" charset="0"/>
              </a:defRPr>
            </a:lvl6pPr>
            <a:lvl7pPr marL="2555875" defTabSz="820738" eaLnBrk="0" fontAlgn="base" hangingPunct="0">
              <a:spcBef>
                <a:spcPct val="0"/>
              </a:spcBef>
              <a:spcAft>
                <a:spcPct val="0"/>
              </a:spcAft>
              <a:defRPr sz="2400">
                <a:solidFill>
                  <a:schemeClr val="tx1"/>
                </a:solidFill>
                <a:latin typeface="Times New Roman" panose="02020603050405020304" pitchFamily="18" charset="0"/>
              </a:defRPr>
            </a:lvl7pPr>
            <a:lvl8pPr marL="3013075" defTabSz="820738" eaLnBrk="0" fontAlgn="base" hangingPunct="0">
              <a:spcBef>
                <a:spcPct val="0"/>
              </a:spcBef>
              <a:spcAft>
                <a:spcPct val="0"/>
              </a:spcAft>
              <a:defRPr sz="2400">
                <a:solidFill>
                  <a:schemeClr val="tx1"/>
                </a:solidFill>
                <a:latin typeface="Times New Roman" panose="02020603050405020304" pitchFamily="18" charset="0"/>
              </a:defRPr>
            </a:lvl8pPr>
            <a:lvl9pPr marL="3470275" defTabSz="820738"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641476" eaLnBrk="0" fontAlgn="base" hangingPunct="0">
              <a:spcBef>
                <a:spcPct val="0"/>
              </a:spcBef>
              <a:spcAft>
                <a:spcPct val="15000"/>
              </a:spcAft>
              <a:defRPr/>
            </a:pPr>
            <a:r>
              <a:rPr lang="en-US" sz="4000" b="1" dirty="0">
                <a:solidFill>
                  <a:srgbClr val="000000"/>
                </a:solidFill>
                <a:latin typeface="+mn-lt"/>
                <a:ea typeface="MS PGothic" pitchFamily="34" charset="-128"/>
              </a:rPr>
              <a:t>TS77</a:t>
            </a:r>
            <a:r>
              <a:rPr lang="en-US" sz="4000" b="1" dirty="0">
                <a:solidFill>
                  <a:srgbClr val="000000"/>
                </a:solidFill>
                <a:latin typeface="+mn-lt"/>
              </a:rPr>
              <a:t>85</a:t>
            </a:r>
            <a:r>
              <a:rPr lang="en-US" sz="4000" b="1" dirty="0">
                <a:solidFill>
                  <a:srgbClr val="000000"/>
                </a:solidFill>
                <a:latin typeface="+mn-lt"/>
                <a:ea typeface="MS PGothic" pitchFamily="34" charset="-128"/>
              </a:rPr>
              <a:t> </a:t>
            </a:r>
          </a:p>
        </p:txBody>
      </p:sp>
      <p:sp>
        <p:nvSpPr>
          <p:cNvPr id="17" name="TextBox 16">
            <a:extLst>
              <a:ext uri="{FF2B5EF4-FFF2-40B4-BE49-F238E27FC236}">
                <a16:creationId xmlns:a16="http://schemas.microsoft.com/office/drawing/2014/main" id="{BBF2FBC8-D530-45DA-BC02-B37EDE359E90}"/>
              </a:ext>
            </a:extLst>
          </p:cNvPr>
          <p:cNvSpPr txBox="1"/>
          <p:nvPr/>
        </p:nvSpPr>
        <p:spPr>
          <a:xfrm>
            <a:off x="2756160" y="13182997"/>
            <a:ext cx="3705186" cy="523220"/>
          </a:xfrm>
          <a:prstGeom prst="rect">
            <a:avLst/>
          </a:prstGeom>
          <a:noFill/>
        </p:spPr>
        <p:txBody>
          <a:bodyPr wrap="square" rtlCol="0">
            <a:spAutoFit/>
          </a:bodyPr>
          <a:lstStyle/>
          <a:p>
            <a:pPr defTabSz="1828800" eaLnBrk="0" fontAlgn="base" hangingPunct="0">
              <a:spcBef>
                <a:spcPct val="50000"/>
              </a:spcBef>
              <a:spcAft>
                <a:spcPct val="0"/>
              </a:spcAft>
              <a:buClr>
                <a:prstClr val="black"/>
              </a:buClr>
              <a:defRPr/>
            </a:pPr>
            <a:r>
              <a:rPr lang="en-US" sz="2800" dirty="0">
                <a:solidFill>
                  <a:prstClr val="white"/>
                </a:solidFill>
                <a:ea typeface="IBM Plex Sans" charset="0"/>
                <a:cs typeface="IBM Plex Sans" charset="0"/>
              </a:rPr>
              <a:t>IBM CONFIDENTIAL</a:t>
            </a:r>
          </a:p>
        </p:txBody>
      </p:sp>
      <p:sp>
        <p:nvSpPr>
          <p:cNvPr id="23" name="Text Box 13">
            <a:extLst>
              <a:ext uri="{FF2B5EF4-FFF2-40B4-BE49-F238E27FC236}">
                <a16:creationId xmlns:a16="http://schemas.microsoft.com/office/drawing/2014/main" id="{330BE779-26FD-42A3-9A3D-6E4C5B17C03B}"/>
              </a:ext>
            </a:extLst>
          </p:cNvPr>
          <p:cNvSpPr txBox="1">
            <a:spLocks noChangeArrowheads="1"/>
          </p:cNvSpPr>
          <p:nvPr/>
        </p:nvSpPr>
        <p:spPr bwMode="auto">
          <a:xfrm>
            <a:off x="20533227" y="3189086"/>
            <a:ext cx="1844537" cy="60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574" tIns="86788" rIns="173574" bIns="86788">
            <a:spAutoFit/>
          </a:bodyPr>
          <a:lstStyle>
            <a:lvl1pPr algn="l" defTabSz="820738">
              <a:defRPr sz="2400">
                <a:solidFill>
                  <a:schemeClr val="tx1"/>
                </a:solidFill>
                <a:latin typeface="Times New Roman" panose="02020603050405020304" pitchFamily="18" charset="0"/>
              </a:defRPr>
            </a:lvl1pPr>
            <a:lvl2pPr marL="411163" algn="l" defTabSz="820738">
              <a:defRPr sz="2400">
                <a:solidFill>
                  <a:schemeClr val="tx1"/>
                </a:solidFill>
                <a:latin typeface="Times New Roman" panose="02020603050405020304" pitchFamily="18" charset="0"/>
              </a:defRPr>
            </a:lvl2pPr>
            <a:lvl3pPr marL="820738" algn="l" defTabSz="820738">
              <a:defRPr sz="2400">
                <a:solidFill>
                  <a:schemeClr val="tx1"/>
                </a:solidFill>
                <a:latin typeface="Times New Roman" panose="02020603050405020304" pitchFamily="18" charset="0"/>
              </a:defRPr>
            </a:lvl3pPr>
            <a:lvl4pPr marL="1231900" algn="l" defTabSz="820738">
              <a:defRPr sz="2400">
                <a:solidFill>
                  <a:schemeClr val="tx1"/>
                </a:solidFill>
                <a:latin typeface="Times New Roman" panose="02020603050405020304" pitchFamily="18" charset="0"/>
              </a:defRPr>
            </a:lvl4pPr>
            <a:lvl5pPr marL="1641475" algn="l" defTabSz="820738">
              <a:defRPr sz="2400">
                <a:solidFill>
                  <a:schemeClr val="tx1"/>
                </a:solidFill>
                <a:latin typeface="Times New Roman" panose="02020603050405020304" pitchFamily="18" charset="0"/>
              </a:defRPr>
            </a:lvl5pPr>
            <a:lvl6pPr marL="2098675" defTabSz="820738" eaLnBrk="0" fontAlgn="base" hangingPunct="0">
              <a:spcBef>
                <a:spcPct val="0"/>
              </a:spcBef>
              <a:spcAft>
                <a:spcPct val="0"/>
              </a:spcAft>
              <a:defRPr sz="2400">
                <a:solidFill>
                  <a:schemeClr val="tx1"/>
                </a:solidFill>
                <a:latin typeface="Times New Roman" panose="02020603050405020304" pitchFamily="18" charset="0"/>
              </a:defRPr>
            </a:lvl6pPr>
            <a:lvl7pPr marL="2555875" defTabSz="820738" eaLnBrk="0" fontAlgn="base" hangingPunct="0">
              <a:spcBef>
                <a:spcPct val="0"/>
              </a:spcBef>
              <a:spcAft>
                <a:spcPct val="0"/>
              </a:spcAft>
              <a:defRPr sz="2400">
                <a:solidFill>
                  <a:schemeClr val="tx1"/>
                </a:solidFill>
                <a:latin typeface="Times New Roman" panose="02020603050405020304" pitchFamily="18" charset="0"/>
              </a:defRPr>
            </a:lvl7pPr>
            <a:lvl8pPr marL="3013075" defTabSz="820738" eaLnBrk="0" fontAlgn="base" hangingPunct="0">
              <a:spcBef>
                <a:spcPct val="0"/>
              </a:spcBef>
              <a:spcAft>
                <a:spcPct val="0"/>
              </a:spcAft>
              <a:defRPr sz="2400">
                <a:solidFill>
                  <a:schemeClr val="tx1"/>
                </a:solidFill>
                <a:latin typeface="Times New Roman" panose="02020603050405020304" pitchFamily="18" charset="0"/>
              </a:defRPr>
            </a:lvl8pPr>
            <a:lvl9pPr marL="3470275" defTabSz="820738"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641476" eaLnBrk="0" fontAlgn="base" hangingPunct="0">
              <a:spcBef>
                <a:spcPct val="0"/>
              </a:spcBef>
              <a:spcAft>
                <a:spcPct val="15000"/>
              </a:spcAft>
              <a:defRPr/>
            </a:pPr>
            <a:r>
              <a:rPr lang="en-US" sz="2800" b="1" dirty="0" err="1">
                <a:solidFill>
                  <a:srgbClr val="000000"/>
                </a:solidFill>
                <a:latin typeface="+mn-lt"/>
                <a:ea typeface="MS PGothic" pitchFamily="34" charset="-128"/>
              </a:rPr>
              <a:t>LinuxOne</a:t>
            </a:r>
            <a:endParaRPr lang="en-US" sz="2800" b="1" dirty="0">
              <a:solidFill>
                <a:srgbClr val="000000"/>
              </a:solidFill>
              <a:latin typeface="+mn-lt"/>
              <a:ea typeface="MS PGothic" pitchFamily="34" charset="-128"/>
            </a:endParaRPr>
          </a:p>
        </p:txBody>
      </p:sp>
      <p:cxnSp>
        <p:nvCxnSpPr>
          <p:cNvPr id="24" name="Straight Arrow Connector 23">
            <a:extLst>
              <a:ext uri="{FF2B5EF4-FFF2-40B4-BE49-F238E27FC236}">
                <a16:creationId xmlns:a16="http://schemas.microsoft.com/office/drawing/2014/main" id="{9F15AC91-3D68-469A-9594-B859F3AF847F}"/>
              </a:ext>
            </a:extLst>
          </p:cNvPr>
          <p:cNvCxnSpPr>
            <a:cxnSpLocks/>
          </p:cNvCxnSpPr>
          <p:nvPr/>
        </p:nvCxnSpPr>
        <p:spPr>
          <a:xfrm flipH="1">
            <a:off x="19233471" y="6746186"/>
            <a:ext cx="1590156" cy="1837504"/>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6" name="Text Box 13">
            <a:extLst>
              <a:ext uri="{FF2B5EF4-FFF2-40B4-BE49-F238E27FC236}">
                <a16:creationId xmlns:a16="http://schemas.microsoft.com/office/drawing/2014/main" id="{05AB2584-829D-42D7-A79C-27E8CFC6DF9C}"/>
              </a:ext>
            </a:extLst>
          </p:cNvPr>
          <p:cNvSpPr txBox="1">
            <a:spLocks noChangeArrowheads="1"/>
          </p:cNvSpPr>
          <p:nvPr/>
        </p:nvSpPr>
        <p:spPr bwMode="auto">
          <a:xfrm>
            <a:off x="19248209" y="6746879"/>
            <a:ext cx="741671" cy="975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574" tIns="86788" rIns="173574" bIns="86788">
            <a:spAutoFit/>
          </a:bodyPr>
          <a:lstStyle>
            <a:lvl1pPr algn="l" defTabSz="820738">
              <a:defRPr sz="2400">
                <a:solidFill>
                  <a:schemeClr val="tx1"/>
                </a:solidFill>
                <a:latin typeface="Times New Roman" panose="02020603050405020304" pitchFamily="18" charset="0"/>
              </a:defRPr>
            </a:lvl1pPr>
            <a:lvl2pPr marL="411163" algn="l" defTabSz="820738">
              <a:defRPr sz="2400">
                <a:solidFill>
                  <a:schemeClr val="tx1"/>
                </a:solidFill>
                <a:latin typeface="Times New Roman" panose="02020603050405020304" pitchFamily="18" charset="0"/>
              </a:defRPr>
            </a:lvl2pPr>
            <a:lvl3pPr marL="820738" algn="l" defTabSz="820738">
              <a:defRPr sz="2400">
                <a:solidFill>
                  <a:schemeClr val="tx1"/>
                </a:solidFill>
                <a:latin typeface="Times New Roman" panose="02020603050405020304" pitchFamily="18" charset="0"/>
              </a:defRPr>
            </a:lvl3pPr>
            <a:lvl4pPr marL="1231900" algn="l" defTabSz="820738">
              <a:defRPr sz="2400">
                <a:solidFill>
                  <a:schemeClr val="tx1"/>
                </a:solidFill>
                <a:latin typeface="Times New Roman" panose="02020603050405020304" pitchFamily="18" charset="0"/>
              </a:defRPr>
            </a:lvl4pPr>
            <a:lvl5pPr marL="1641475" algn="l" defTabSz="820738">
              <a:defRPr sz="2400">
                <a:solidFill>
                  <a:schemeClr val="tx1"/>
                </a:solidFill>
                <a:latin typeface="Times New Roman" panose="02020603050405020304" pitchFamily="18" charset="0"/>
              </a:defRPr>
            </a:lvl5pPr>
            <a:lvl6pPr marL="2098675" defTabSz="820738" eaLnBrk="0" fontAlgn="base" hangingPunct="0">
              <a:spcBef>
                <a:spcPct val="0"/>
              </a:spcBef>
              <a:spcAft>
                <a:spcPct val="0"/>
              </a:spcAft>
              <a:defRPr sz="2400">
                <a:solidFill>
                  <a:schemeClr val="tx1"/>
                </a:solidFill>
                <a:latin typeface="Times New Roman" panose="02020603050405020304" pitchFamily="18" charset="0"/>
              </a:defRPr>
            </a:lvl6pPr>
            <a:lvl7pPr marL="2555875" defTabSz="820738" eaLnBrk="0" fontAlgn="base" hangingPunct="0">
              <a:spcBef>
                <a:spcPct val="0"/>
              </a:spcBef>
              <a:spcAft>
                <a:spcPct val="0"/>
              </a:spcAft>
              <a:defRPr sz="2400">
                <a:solidFill>
                  <a:schemeClr val="tx1"/>
                </a:solidFill>
                <a:latin typeface="Times New Roman" panose="02020603050405020304" pitchFamily="18" charset="0"/>
              </a:defRPr>
            </a:lvl7pPr>
            <a:lvl8pPr marL="3013075" defTabSz="820738" eaLnBrk="0" fontAlgn="base" hangingPunct="0">
              <a:spcBef>
                <a:spcPct val="0"/>
              </a:spcBef>
              <a:spcAft>
                <a:spcPct val="0"/>
              </a:spcAft>
              <a:defRPr sz="2400">
                <a:solidFill>
                  <a:schemeClr val="tx1"/>
                </a:solidFill>
                <a:latin typeface="Times New Roman" panose="02020603050405020304" pitchFamily="18" charset="0"/>
              </a:defRPr>
            </a:lvl8pPr>
            <a:lvl9pPr marL="3470275" defTabSz="820738"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641476" eaLnBrk="0" fontAlgn="base" hangingPunct="0">
              <a:spcBef>
                <a:spcPct val="0"/>
              </a:spcBef>
              <a:spcAft>
                <a:spcPct val="15000"/>
              </a:spcAft>
              <a:defRPr/>
            </a:pPr>
            <a:br>
              <a:rPr lang="en-US" sz="2600" b="1" dirty="0">
                <a:solidFill>
                  <a:srgbClr val="000000"/>
                </a:solidFill>
                <a:latin typeface="+mn-lt"/>
                <a:ea typeface="MS PGothic" pitchFamily="34" charset="-128"/>
              </a:rPr>
            </a:br>
            <a:r>
              <a:rPr lang="en-US" sz="2600" b="1" dirty="0">
                <a:solidFill>
                  <a:srgbClr val="000000"/>
                </a:solidFill>
                <a:latin typeface="+mn-lt"/>
                <a:ea typeface="MS PGothic" pitchFamily="34" charset="-128"/>
              </a:rPr>
              <a:t>FC</a:t>
            </a:r>
          </a:p>
        </p:txBody>
      </p:sp>
      <p:sp>
        <p:nvSpPr>
          <p:cNvPr id="28" name="Text Box 34">
            <a:extLst>
              <a:ext uri="{FF2B5EF4-FFF2-40B4-BE49-F238E27FC236}">
                <a16:creationId xmlns:a16="http://schemas.microsoft.com/office/drawing/2014/main" id="{B97908A6-F02A-4D92-962F-65AB4E4CD5B4}"/>
              </a:ext>
            </a:extLst>
          </p:cNvPr>
          <p:cNvSpPr txBox="1">
            <a:spLocks noChangeArrowheads="1"/>
          </p:cNvSpPr>
          <p:nvPr/>
        </p:nvSpPr>
        <p:spPr bwMode="auto">
          <a:xfrm>
            <a:off x="20108914" y="11351316"/>
            <a:ext cx="2935945" cy="183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03618" tIns="101810" rIns="203618" bIns="101810">
            <a:spAutoFit/>
          </a:bodyPr>
          <a:lstStyle/>
          <a:p>
            <a:pPr algn="ctr" defTabSz="1828754" eaLnBrk="0" fontAlgn="base" hangingPunct="0">
              <a:spcBef>
                <a:spcPct val="50000"/>
              </a:spcBef>
              <a:spcAft>
                <a:spcPct val="0"/>
              </a:spcAft>
              <a:defRPr/>
            </a:pPr>
            <a:r>
              <a:rPr lang="en-US" altLang="en-US" sz="2800" dirty="0">
                <a:solidFill>
                  <a:srgbClr val="4F81BD">
                    <a:lumMod val="50000"/>
                  </a:srgbClr>
                </a:solidFill>
                <a:ea typeface="MS PGothic" pitchFamily="34" charset="-128"/>
              </a:rPr>
              <a:t>Distributed Systems</a:t>
            </a:r>
          </a:p>
          <a:p>
            <a:pPr algn="ctr" defTabSz="1828754" eaLnBrk="0" fontAlgn="base" hangingPunct="0">
              <a:spcBef>
                <a:spcPct val="50000"/>
              </a:spcBef>
              <a:spcAft>
                <a:spcPct val="0"/>
              </a:spcAft>
              <a:defRPr/>
            </a:pPr>
            <a:r>
              <a:rPr lang="en-US" altLang="en-US" sz="2000" dirty="0">
                <a:solidFill>
                  <a:srgbClr val="4F81BD">
                    <a:lumMod val="50000"/>
                  </a:srgbClr>
                </a:solidFill>
                <a:ea typeface="MS PGothic" pitchFamily="34" charset="-128"/>
              </a:rPr>
              <a:t>X86_64 RHEL</a:t>
            </a:r>
            <a:br>
              <a:rPr lang="en-US" altLang="en-US" sz="2000" dirty="0">
                <a:solidFill>
                  <a:srgbClr val="4F81BD">
                    <a:lumMod val="50000"/>
                  </a:srgbClr>
                </a:solidFill>
                <a:ea typeface="MS PGothic" pitchFamily="34" charset="-128"/>
              </a:rPr>
            </a:br>
            <a:r>
              <a:rPr lang="en-US" altLang="en-US" sz="2000" dirty="0">
                <a:solidFill>
                  <a:srgbClr val="4F81BD">
                    <a:lumMod val="50000"/>
                  </a:srgbClr>
                </a:solidFill>
                <a:ea typeface="MS PGothic" pitchFamily="34" charset="-128"/>
              </a:rPr>
              <a:t>IBM I</a:t>
            </a:r>
          </a:p>
        </p:txBody>
      </p:sp>
      <p:cxnSp>
        <p:nvCxnSpPr>
          <p:cNvPr id="29" name="Straight Arrow Connector 28">
            <a:extLst>
              <a:ext uri="{FF2B5EF4-FFF2-40B4-BE49-F238E27FC236}">
                <a16:creationId xmlns:a16="http://schemas.microsoft.com/office/drawing/2014/main" id="{30A60849-ED44-44ED-B5EE-C8DF30CA6DE9}"/>
              </a:ext>
            </a:extLst>
          </p:cNvPr>
          <p:cNvCxnSpPr>
            <a:cxnSpLocks/>
          </p:cNvCxnSpPr>
          <p:nvPr/>
        </p:nvCxnSpPr>
        <p:spPr>
          <a:xfrm flipH="1" flipV="1">
            <a:off x="19285108" y="10126106"/>
            <a:ext cx="1270245" cy="204065"/>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2" name="Text Box 13">
            <a:extLst>
              <a:ext uri="{FF2B5EF4-FFF2-40B4-BE49-F238E27FC236}">
                <a16:creationId xmlns:a16="http://schemas.microsoft.com/office/drawing/2014/main" id="{283B1883-70BC-4C6A-97C9-1B3F849EFE95}"/>
              </a:ext>
            </a:extLst>
          </p:cNvPr>
          <p:cNvSpPr txBox="1">
            <a:spLocks noChangeArrowheads="1"/>
          </p:cNvSpPr>
          <p:nvPr/>
        </p:nvSpPr>
        <p:spPr bwMode="auto">
          <a:xfrm>
            <a:off x="19637387" y="9183485"/>
            <a:ext cx="741671" cy="1035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574" tIns="86788" rIns="173574" bIns="86788">
            <a:spAutoFit/>
          </a:bodyPr>
          <a:lstStyle>
            <a:lvl1pPr algn="l" defTabSz="820738">
              <a:defRPr sz="2400">
                <a:solidFill>
                  <a:schemeClr val="tx1"/>
                </a:solidFill>
                <a:latin typeface="Times New Roman" panose="02020603050405020304" pitchFamily="18" charset="0"/>
              </a:defRPr>
            </a:lvl1pPr>
            <a:lvl2pPr marL="411163" algn="l" defTabSz="820738">
              <a:defRPr sz="2400">
                <a:solidFill>
                  <a:schemeClr val="tx1"/>
                </a:solidFill>
                <a:latin typeface="Times New Roman" panose="02020603050405020304" pitchFamily="18" charset="0"/>
              </a:defRPr>
            </a:lvl2pPr>
            <a:lvl3pPr marL="820738" algn="l" defTabSz="820738">
              <a:defRPr sz="2400">
                <a:solidFill>
                  <a:schemeClr val="tx1"/>
                </a:solidFill>
                <a:latin typeface="Times New Roman" panose="02020603050405020304" pitchFamily="18" charset="0"/>
              </a:defRPr>
            </a:lvl3pPr>
            <a:lvl4pPr marL="1231900" algn="l" defTabSz="820738">
              <a:defRPr sz="2400">
                <a:solidFill>
                  <a:schemeClr val="tx1"/>
                </a:solidFill>
                <a:latin typeface="Times New Roman" panose="02020603050405020304" pitchFamily="18" charset="0"/>
              </a:defRPr>
            </a:lvl4pPr>
            <a:lvl5pPr marL="1641475" algn="l" defTabSz="820738">
              <a:defRPr sz="2400">
                <a:solidFill>
                  <a:schemeClr val="tx1"/>
                </a:solidFill>
                <a:latin typeface="Times New Roman" panose="02020603050405020304" pitchFamily="18" charset="0"/>
              </a:defRPr>
            </a:lvl5pPr>
            <a:lvl6pPr marL="2098675" defTabSz="820738" eaLnBrk="0" fontAlgn="base" hangingPunct="0">
              <a:spcBef>
                <a:spcPct val="0"/>
              </a:spcBef>
              <a:spcAft>
                <a:spcPct val="0"/>
              </a:spcAft>
              <a:defRPr sz="2400">
                <a:solidFill>
                  <a:schemeClr val="tx1"/>
                </a:solidFill>
                <a:latin typeface="Times New Roman" panose="02020603050405020304" pitchFamily="18" charset="0"/>
              </a:defRPr>
            </a:lvl6pPr>
            <a:lvl7pPr marL="2555875" defTabSz="820738" eaLnBrk="0" fontAlgn="base" hangingPunct="0">
              <a:spcBef>
                <a:spcPct val="0"/>
              </a:spcBef>
              <a:spcAft>
                <a:spcPct val="0"/>
              </a:spcAft>
              <a:defRPr sz="2400">
                <a:solidFill>
                  <a:schemeClr val="tx1"/>
                </a:solidFill>
                <a:latin typeface="Times New Roman" panose="02020603050405020304" pitchFamily="18" charset="0"/>
              </a:defRPr>
            </a:lvl7pPr>
            <a:lvl8pPr marL="3013075" defTabSz="820738" eaLnBrk="0" fontAlgn="base" hangingPunct="0">
              <a:spcBef>
                <a:spcPct val="0"/>
              </a:spcBef>
              <a:spcAft>
                <a:spcPct val="0"/>
              </a:spcAft>
              <a:defRPr sz="2400">
                <a:solidFill>
                  <a:schemeClr val="tx1"/>
                </a:solidFill>
                <a:latin typeface="Times New Roman" panose="02020603050405020304" pitchFamily="18" charset="0"/>
              </a:defRPr>
            </a:lvl8pPr>
            <a:lvl9pPr marL="3470275" defTabSz="820738"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641476" eaLnBrk="0" fontAlgn="base" hangingPunct="0">
              <a:spcBef>
                <a:spcPct val="0"/>
              </a:spcBef>
              <a:spcAft>
                <a:spcPct val="15000"/>
              </a:spcAft>
              <a:defRPr/>
            </a:pPr>
            <a:endParaRPr lang="en-US" sz="2600" b="1" dirty="0">
              <a:solidFill>
                <a:srgbClr val="000000"/>
              </a:solidFill>
              <a:latin typeface="+mn-lt"/>
            </a:endParaRPr>
          </a:p>
          <a:p>
            <a:pPr algn="ctr" defTabSz="1641476" eaLnBrk="0" fontAlgn="base" hangingPunct="0">
              <a:spcBef>
                <a:spcPct val="0"/>
              </a:spcBef>
              <a:spcAft>
                <a:spcPct val="15000"/>
              </a:spcAft>
              <a:defRPr/>
            </a:pPr>
            <a:r>
              <a:rPr lang="en-US" sz="2600" b="1" dirty="0">
                <a:solidFill>
                  <a:srgbClr val="000000"/>
                </a:solidFill>
                <a:latin typeface="+mn-lt"/>
                <a:ea typeface="MS PGothic" pitchFamily="34" charset="-128"/>
              </a:rPr>
              <a:t>FC</a:t>
            </a:r>
          </a:p>
        </p:txBody>
      </p:sp>
      <p:sp>
        <p:nvSpPr>
          <p:cNvPr id="4" name="Oval 3">
            <a:extLst>
              <a:ext uri="{FF2B5EF4-FFF2-40B4-BE49-F238E27FC236}">
                <a16:creationId xmlns:a16="http://schemas.microsoft.com/office/drawing/2014/main" id="{7ED2E8A5-803D-437C-BD09-82A03B26F556}"/>
              </a:ext>
            </a:extLst>
          </p:cNvPr>
          <p:cNvSpPr/>
          <p:nvPr/>
        </p:nvSpPr>
        <p:spPr>
          <a:xfrm>
            <a:off x="18677984" y="2396558"/>
            <a:ext cx="5401216" cy="10900220"/>
          </a:xfrm>
          <a:prstGeom prst="ellipse">
            <a:avLst/>
          </a:prstGeom>
          <a:noFill/>
          <a:ln w="25400">
            <a:solidFill>
              <a:schemeClr val="accent3"/>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1828800" eaLnBrk="0" fontAlgn="base" hangingPunct="0">
              <a:spcBef>
                <a:spcPct val="50000"/>
              </a:spcBef>
              <a:spcAft>
                <a:spcPct val="0"/>
              </a:spcAft>
              <a:buClr>
                <a:prstClr val="black"/>
              </a:buClr>
              <a:buFont typeface="Wingdings" pitchFamily="2" charset="2"/>
              <a:buChar char="§"/>
              <a:defRPr/>
            </a:pPr>
            <a:endParaRPr lang="en-US" sz="4534">
              <a:solidFill>
                <a:prstClr val="white"/>
              </a:solidFill>
            </a:endParaRPr>
          </a:p>
        </p:txBody>
      </p:sp>
      <p:pic>
        <p:nvPicPr>
          <p:cNvPr id="1026" name="Picture 2" descr="IBM Expands Power10 Server Family to Help Clients Respond Faster to Rapidly  Changing Business Demands">
            <a:extLst>
              <a:ext uri="{FF2B5EF4-FFF2-40B4-BE49-F238E27FC236}">
                <a16:creationId xmlns:a16="http://schemas.microsoft.com/office/drawing/2014/main" id="{608798CB-2FAD-1EDC-34B1-C7370C2AFC1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080424" y="8218439"/>
            <a:ext cx="2597378" cy="34676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CBE3591-8BD4-D982-C76F-A6FF6737308E}"/>
              </a:ext>
            </a:extLst>
          </p:cNvPr>
          <p:cNvPicPr>
            <a:picLocks noChangeAspect="1"/>
          </p:cNvPicPr>
          <p:nvPr/>
        </p:nvPicPr>
        <p:blipFill>
          <a:blip r:embed="rId5"/>
          <a:stretch>
            <a:fillRect/>
          </a:stretch>
        </p:blipFill>
        <p:spPr>
          <a:xfrm>
            <a:off x="16318169" y="3481496"/>
            <a:ext cx="3142923" cy="8730343"/>
          </a:xfrm>
          <a:prstGeom prst="rect">
            <a:avLst/>
          </a:prstGeom>
        </p:spPr>
      </p:pic>
      <p:pic>
        <p:nvPicPr>
          <p:cNvPr id="1028" name="Picture 4" descr="IBM LinuxONE">
            <a:extLst>
              <a:ext uri="{FF2B5EF4-FFF2-40B4-BE49-F238E27FC236}">
                <a16:creationId xmlns:a16="http://schemas.microsoft.com/office/drawing/2014/main" id="{783D4998-7A62-F57C-4436-EFBB1916762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732" b="89691" l="9653" r="89961">
                        <a14:foregroundMark x1="52896" y1="7732" x2="52896" y2="7732"/>
                      </a14:backgroundRemoval>
                    </a14:imgEffect>
                  </a14:imgLayer>
                </a14:imgProps>
              </a:ext>
              <a:ext uri="{28A0092B-C50C-407E-A947-70E740481C1C}">
                <a14:useLocalDpi xmlns:a14="http://schemas.microsoft.com/office/drawing/2010/main" val="0"/>
              </a:ext>
            </a:extLst>
          </a:blip>
          <a:srcRect/>
          <a:stretch>
            <a:fillRect/>
          </a:stretch>
        </p:blipFill>
        <p:spPr bwMode="auto">
          <a:xfrm>
            <a:off x="18831352" y="3778153"/>
            <a:ext cx="5028054" cy="37661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A12C43A-EF62-2975-3025-941DA5FC4091}"/>
              </a:ext>
            </a:extLst>
          </p:cNvPr>
          <p:cNvSpPr txBox="1"/>
          <p:nvPr/>
        </p:nvSpPr>
        <p:spPr>
          <a:xfrm>
            <a:off x="576071" y="13035168"/>
            <a:ext cx="8776503"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l" defTabSz="2438400">
              <a:spcBef>
                <a:spcPts val="2900"/>
              </a:spcBef>
              <a:buSzPct val="100000"/>
            </a:pPr>
            <a:r>
              <a:rPr lang="en-US" sz="2400" kern="0" dirty="0">
                <a:solidFill>
                  <a:srgbClr val="000000"/>
                </a:solidFill>
                <a:ea typeface="+mj-ea"/>
                <a:cs typeface="+mj-cs"/>
                <a:sym typeface="IBM Plex Sans Light"/>
              </a:rPr>
              <a:t>* When connected to IBM Deep Archive </a:t>
            </a:r>
          </a:p>
        </p:txBody>
      </p:sp>
    </p:spTree>
    <p:extLst>
      <p:ext uri="{BB962C8B-B14F-4D97-AF65-F5344CB8AC3E}">
        <p14:creationId xmlns:p14="http://schemas.microsoft.com/office/powerpoint/2010/main" val="155099426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28348-60B4-9730-833A-F1C0C8499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5466FA-98BA-19DD-CBD2-2EDF52590DCA}"/>
              </a:ext>
            </a:extLst>
          </p:cNvPr>
          <p:cNvSpPr>
            <a:spLocks noGrp="1"/>
          </p:cNvSpPr>
          <p:nvPr>
            <p:ph type="title"/>
          </p:nvPr>
        </p:nvSpPr>
        <p:spPr>
          <a:xfrm>
            <a:off x="1060177" y="937195"/>
            <a:ext cx="22965520" cy="2453470"/>
          </a:xfrm>
        </p:spPr>
        <p:txBody>
          <a:bodyPr lIns="0" tIns="0" rIns="457200" bIns="0" anchor="t"/>
          <a:lstStyle/>
          <a:p>
            <a:r>
              <a:rPr lang="en-US" dirty="0"/>
              <a:t>Introducing IBM TS7785 Virtual Tape </a:t>
            </a:r>
            <a:br>
              <a:rPr lang="en-US" dirty="0"/>
            </a:br>
            <a:r>
              <a:rPr lang="en-US" dirty="0"/>
              <a:t>f</a:t>
            </a:r>
            <a:r>
              <a:rPr kumimoji="1" lang="en-US" altLang="ja-JP" dirty="0"/>
              <a:t>or </a:t>
            </a:r>
            <a:r>
              <a:rPr kumimoji="1" lang="en-US" altLang="ja-JP" b="1" dirty="0">
                <a:solidFill>
                  <a:schemeClr val="accent1"/>
                </a:solidFill>
              </a:rPr>
              <a:t>IBM </a:t>
            </a:r>
            <a:r>
              <a:rPr kumimoji="1" lang="en-US" altLang="ja-JP" b="1" dirty="0" err="1">
                <a:solidFill>
                  <a:schemeClr val="accent1"/>
                </a:solidFill>
              </a:rPr>
              <a:t>i</a:t>
            </a:r>
            <a:r>
              <a:rPr kumimoji="1" lang="en-US" altLang="ja-JP" b="1" dirty="0">
                <a:solidFill>
                  <a:schemeClr val="accent1"/>
                </a:solidFill>
              </a:rPr>
              <a:t> &amp; Distributed Systems</a:t>
            </a:r>
            <a:endParaRPr lang="en-US" dirty="0">
              <a:solidFill>
                <a:schemeClr val="accent1"/>
              </a:solidFill>
            </a:endParaRPr>
          </a:p>
        </p:txBody>
      </p:sp>
      <p:pic>
        <p:nvPicPr>
          <p:cNvPr id="3" name="Picture 2">
            <a:extLst>
              <a:ext uri="{FF2B5EF4-FFF2-40B4-BE49-F238E27FC236}">
                <a16:creationId xmlns:a16="http://schemas.microsoft.com/office/drawing/2014/main" id="{E96788D5-E42F-DB41-8C7A-DDC2CD336BE5}"/>
              </a:ext>
            </a:extLst>
          </p:cNvPr>
          <p:cNvPicPr>
            <a:picLocks noChangeAspect="1"/>
          </p:cNvPicPr>
          <p:nvPr/>
        </p:nvPicPr>
        <p:blipFill>
          <a:blip r:embed="rId3"/>
          <a:stretch>
            <a:fillRect/>
          </a:stretch>
        </p:blipFill>
        <p:spPr>
          <a:xfrm>
            <a:off x="17606107" y="2532184"/>
            <a:ext cx="4031388" cy="11198301"/>
          </a:xfrm>
          <a:prstGeom prst="rect">
            <a:avLst/>
          </a:prstGeom>
        </p:spPr>
      </p:pic>
      <p:sp>
        <p:nvSpPr>
          <p:cNvPr id="6" name="TextBox 5">
            <a:extLst>
              <a:ext uri="{FF2B5EF4-FFF2-40B4-BE49-F238E27FC236}">
                <a16:creationId xmlns:a16="http://schemas.microsoft.com/office/drawing/2014/main" id="{F92C2E91-741B-6023-79AD-02E02E854143}"/>
              </a:ext>
            </a:extLst>
          </p:cNvPr>
          <p:cNvSpPr txBox="1"/>
          <p:nvPr/>
        </p:nvSpPr>
        <p:spPr>
          <a:xfrm>
            <a:off x="1060176" y="3672825"/>
            <a:ext cx="14083825" cy="840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marL="571500" indent="-571500" algn="l" defTabSz="2438400">
              <a:spcBef>
                <a:spcPts val="2900"/>
              </a:spcBef>
              <a:buSzPct val="100000"/>
              <a:buFont typeface="Arial" panose="020B0604020202020204" pitchFamily="34" charset="0"/>
              <a:buChar char="•"/>
            </a:pPr>
            <a:r>
              <a:rPr lang="en-US" kern="0" dirty="0">
                <a:solidFill>
                  <a:srgbClr val="000000"/>
                </a:solidFill>
                <a:ea typeface="+mj-ea"/>
                <a:cs typeface="+mj-cs"/>
                <a:sym typeface="IBM Plex Sans Light"/>
              </a:rPr>
              <a:t>IBMi &amp; Distributed Systems* </a:t>
            </a:r>
          </a:p>
          <a:p>
            <a:pPr marL="571500" indent="-571500" defTabSz="2438400">
              <a:spcBef>
                <a:spcPts val="2900"/>
              </a:spcBef>
              <a:buSzPct val="100000"/>
              <a:buFont typeface="Arial" panose="020B0604020202020204" pitchFamily="34" charset="0"/>
              <a:buChar char="•"/>
            </a:pPr>
            <a:r>
              <a:rPr lang="en-US" kern="0" dirty="0">
                <a:solidFill>
                  <a:srgbClr val="000000"/>
                </a:solidFill>
                <a:sym typeface="IBM Plex Sans Light"/>
              </a:rPr>
              <a:t>“All data, available, all the time”</a:t>
            </a:r>
          </a:p>
          <a:p>
            <a:pPr marL="571500" indent="-571500" algn="l" defTabSz="2438400">
              <a:spcBef>
                <a:spcPts val="2900"/>
              </a:spcBef>
              <a:buSzPct val="100000"/>
              <a:buFont typeface="Arial" panose="020B0604020202020204" pitchFamily="34" charset="0"/>
              <a:buChar char="•"/>
            </a:pPr>
            <a:r>
              <a:rPr lang="en-US" kern="0" dirty="0">
                <a:solidFill>
                  <a:srgbClr val="000000"/>
                </a:solidFill>
                <a:ea typeface="+mj-ea"/>
                <a:cs typeface="+mj-cs"/>
                <a:sym typeface="IBM Plex Sans Light"/>
              </a:rPr>
              <a:t>High Performance: up to 4GbpS per system</a:t>
            </a:r>
          </a:p>
          <a:p>
            <a:pPr marL="1486188" lvl="1" indent="-571500" defTabSz="2438400">
              <a:spcBef>
                <a:spcPts val="600"/>
              </a:spcBef>
              <a:buSzPct val="100000"/>
              <a:buFont typeface="Arial" panose="020B0604020202020204" pitchFamily="34" charset="0"/>
              <a:buChar char="•"/>
            </a:pPr>
            <a:r>
              <a:rPr lang="en-US" sz="2800" kern="0" dirty="0">
                <a:solidFill>
                  <a:srgbClr val="000000"/>
                </a:solidFill>
                <a:ea typeface="+mj-ea"/>
                <a:cs typeface="+mj-cs"/>
                <a:sym typeface="IBM Plex Sans Light"/>
              </a:rPr>
              <a:t>LTO Emulation</a:t>
            </a:r>
          </a:p>
          <a:p>
            <a:pPr marL="1486188" lvl="1" indent="-571500" defTabSz="2438400">
              <a:spcBef>
                <a:spcPts val="600"/>
              </a:spcBef>
              <a:buSzPct val="100000"/>
              <a:buFont typeface="Arial" panose="020B0604020202020204" pitchFamily="34" charset="0"/>
              <a:buChar char="•"/>
            </a:pPr>
            <a:r>
              <a:rPr lang="en-US" sz="2800" kern="0" dirty="0">
                <a:solidFill>
                  <a:srgbClr val="000000"/>
                </a:solidFill>
                <a:ea typeface="+mj-ea"/>
                <a:cs typeface="+mj-cs"/>
                <a:sym typeface="IBM Plex Sans Light"/>
              </a:rPr>
              <a:t>8 x32GB FC channels</a:t>
            </a:r>
          </a:p>
          <a:p>
            <a:pPr marL="571500" indent="-571500" defTabSz="2438400">
              <a:spcBef>
                <a:spcPts val="2900"/>
              </a:spcBef>
              <a:buSzPct val="100000"/>
              <a:buFont typeface="Arial" panose="020B0604020202020204" pitchFamily="34" charset="0"/>
              <a:buChar char="•"/>
            </a:pPr>
            <a:r>
              <a:rPr lang="en-US" kern="0" dirty="0">
                <a:solidFill>
                  <a:srgbClr val="000000"/>
                </a:solidFill>
                <a:sym typeface="IBM Plex Sans Light"/>
              </a:rPr>
              <a:t>Up to 11.77PB** compressed capacity</a:t>
            </a:r>
          </a:p>
          <a:p>
            <a:pPr marL="1486188" lvl="1" indent="-571500" defTabSz="2438400">
              <a:spcBef>
                <a:spcPts val="600"/>
              </a:spcBef>
              <a:buSzPct val="100000"/>
              <a:buFont typeface="Arial" panose="020B0604020202020204" pitchFamily="34" charset="0"/>
              <a:buChar char="•"/>
            </a:pPr>
            <a:r>
              <a:rPr lang="en-US" sz="2800" kern="0" dirty="0">
                <a:solidFill>
                  <a:srgbClr val="000000"/>
                </a:solidFill>
                <a:sym typeface="IBM Plex Sans Light"/>
              </a:rPr>
              <a:t>1.57PB raw capacity per system</a:t>
            </a:r>
          </a:p>
          <a:p>
            <a:pPr marL="571500" indent="-571500" defTabSz="2438400">
              <a:spcBef>
                <a:spcPts val="2900"/>
              </a:spcBef>
              <a:buSzPct val="100000"/>
              <a:buFont typeface="Arial" panose="020B0604020202020204" pitchFamily="34" charset="0"/>
              <a:buChar char="•"/>
            </a:pPr>
            <a:r>
              <a:rPr lang="en-US" kern="0" dirty="0">
                <a:solidFill>
                  <a:srgbClr val="000000"/>
                </a:solidFill>
                <a:sym typeface="IBM Plex Sans Light"/>
              </a:rPr>
              <a:t>In-line compression and Encryption</a:t>
            </a:r>
          </a:p>
          <a:p>
            <a:pPr marL="571500" indent="-571500" defTabSz="2438400">
              <a:spcBef>
                <a:spcPts val="2900"/>
              </a:spcBef>
              <a:buSzPct val="100000"/>
              <a:buFont typeface="Arial" panose="020B0604020202020204" pitchFamily="34" charset="0"/>
              <a:buChar char="•"/>
            </a:pPr>
            <a:r>
              <a:rPr lang="en-US" kern="0" dirty="0">
                <a:solidFill>
                  <a:srgbClr val="000000"/>
                </a:solidFill>
                <a:sym typeface="IBM Plex Sans Light"/>
              </a:rPr>
              <a:t>Geo dispersed replication</a:t>
            </a:r>
          </a:p>
          <a:p>
            <a:pPr marL="571500" indent="-571500" defTabSz="2438400">
              <a:spcBef>
                <a:spcPts val="2900"/>
              </a:spcBef>
              <a:buSzPct val="100000"/>
              <a:buFont typeface="Arial" panose="020B0604020202020204" pitchFamily="34" charset="0"/>
              <a:buChar char="•"/>
            </a:pPr>
            <a:r>
              <a:rPr lang="en-US" kern="0" dirty="0">
                <a:solidFill>
                  <a:srgbClr val="000000"/>
                </a:solidFill>
                <a:sym typeface="IBM Plex Sans Light"/>
              </a:rPr>
              <a:t>Policy managed hierarchical storage</a:t>
            </a:r>
          </a:p>
          <a:p>
            <a:pPr marL="571500" indent="-571500" defTabSz="2438400">
              <a:spcBef>
                <a:spcPts val="2900"/>
              </a:spcBef>
              <a:buSzPct val="100000"/>
              <a:buFont typeface="Arial" panose="020B0604020202020204" pitchFamily="34" charset="0"/>
              <a:buChar char="•"/>
            </a:pPr>
            <a:endParaRPr lang="en-US" kern="0" dirty="0">
              <a:solidFill>
                <a:srgbClr val="000000"/>
              </a:solidFill>
              <a:sym typeface="IBM Plex Sans Light"/>
            </a:endParaRPr>
          </a:p>
          <a:p>
            <a:pPr marL="571500" indent="-571500" defTabSz="2438400">
              <a:spcBef>
                <a:spcPts val="2900"/>
              </a:spcBef>
              <a:buSzPct val="100000"/>
              <a:buFont typeface="Arial" panose="020B0604020202020204" pitchFamily="34" charset="0"/>
              <a:buChar char="•"/>
            </a:pPr>
            <a:endParaRPr lang="en-US" kern="0" dirty="0">
              <a:solidFill>
                <a:srgbClr val="000000"/>
              </a:solidFill>
              <a:sym typeface="IBM Plex Sans Light"/>
            </a:endParaRPr>
          </a:p>
        </p:txBody>
      </p:sp>
      <p:sp>
        <p:nvSpPr>
          <p:cNvPr id="7" name="TextBox 6">
            <a:extLst>
              <a:ext uri="{FF2B5EF4-FFF2-40B4-BE49-F238E27FC236}">
                <a16:creationId xmlns:a16="http://schemas.microsoft.com/office/drawing/2014/main" id="{56AA9388-AE50-4DA7-F69A-9A7122F6F53A}"/>
              </a:ext>
            </a:extLst>
          </p:cNvPr>
          <p:cNvSpPr txBox="1"/>
          <p:nvPr/>
        </p:nvSpPr>
        <p:spPr>
          <a:xfrm>
            <a:off x="1440872" y="12727859"/>
            <a:ext cx="11360727"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defTabSz="2438400">
              <a:buSzPct val="100000"/>
            </a:pPr>
            <a:r>
              <a:rPr lang="en-US" sz="2400" i="1" kern="0" dirty="0">
                <a:solidFill>
                  <a:srgbClr val="000000"/>
                </a:solidFill>
                <a:ea typeface="+mj-ea"/>
                <a:cs typeface="+mj-cs"/>
                <a:sym typeface="IBM Plex Sans Light"/>
              </a:rPr>
              <a:t>* Initial offering for IBMi BRMS, </a:t>
            </a:r>
            <a:r>
              <a:rPr lang="en-US" sz="2400" i="1" kern="0" dirty="0" err="1">
                <a:solidFill>
                  <a:srgbClr val="000000"/>
                </a:solidFill>
                <a:ea typeface="+mj-ea"/>
                <a:cs typeface="+mj-cs"/>
                <a:sym typeface="IBM Plex Sans Light"/>
              </a:rPr>
              <a:t>LinuxOne</a:t>
            </a:r>
            <a:r>
              <a:rPr lang="en-US" sz="2400" i="1" kern="0" dirty="0">
                <a:solidFill>
                  <a:srgbClr val="000000"/>
                </a:solidFill>
                <a:ea typeface="+mj-ea"/>
                <a:cs typeface="+mj-cs"/>
                <a:sym typeface="IBM Plex Sans Light"/>
              </a:rPr>
              <a:t>/RHEL with </a:t>
            </a:r>
            <a:r>
              <a:rPr lang="en-US" sz="2400" i="1" kern="0" dirty="0">
                <a:solidFill>
                  <a:srgbClr val="000000"/>
                </a:solidFill>
                <a:sym typeface="IBM Plex Sans Light"/>
              </a:rPr>
              <a:t>IBM Storage Protect LAN Free</a:t>
            </a:r>
            <a:endParaRPr lang="en-US" sz="2400" i="1" kern="0" dirty="0">
              <a:solidFill>
                <a:srgbClr val="000000"/>
              </a:solidFill>
              <a:ea typeface="+mj-ea"/>
              <a:cs typeface="+mj-cs"/>
              <a:sym typeface="IBM Plex Sans Light"/>
            </a:endParaRPr>
          </a:p>
          <a:p>
            <a:pPr algn="l" defTabSz="2438400">
              <a:buSzPct val="100000"/>
            </a:pPr>
            <a:r>
              <a:rPr lang="en-US" sz="2400" i="1" kern="0" dirty="0">
                <a:solidFill>
                  <a:srgbClr val="000000"/>
                </a:solidFill>
                <a:ea typeface="+mj-ea"/>
                <a:cs typeface="+mj-cs"/>
                <a:sym typeface="IBM Plex Sans Light"/>
              </a:rPr>
              <a:t>** 7.5:1 average compression ratio</a:t>
            </a:r>
          </a:p>
        </p:txBody>
      </p:sp>
    </p:spTree>
    <p:extLst>
      <p:ext uri="{BB962C8B-B14F-4D97-AF65-F5344CB8AC3E}">
        <p14:creationId xmlns:p14="http://schemas.microsoft.com/office/powerpoint/2010/main" val="203459359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FB195-3C47-D70D-AE01-145C27CF9B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F67A9C-E19F-96A4-BDE1-7656BEE4EECE}"/>
              </a:ext>
            </a:extLst>
          </p:cNvPr>
          <p:cNvSpPr>
            <a:spLocks noGrp="1"/>
          </p:cNvSpPr>
          <p:nvPr>
            <p:ph type="title"/>
          </p:nvPr>
        </p:nvSpPr>
        <p:spPr>
          <a:xfrm>
            <a:off x="884380" y="1363875"/>
            <a:ext cx="21219657" cy="1614961"/>
          </a:xfrm>
        </p:spPr>
        <p:txBody>
          <a:bodyPr lIns="0" tIns="0" rIns="0" bIns="0" anchor="t">
            <a:normAutofit/>
          </a:bodyPr>
          <a:lstStyle/>
          <a:p>
            <a:r>
              <a:rPr lang="en-US" sz="6600">
                <a:solidFill>
                  <a:schemeClr val="tx1"/>
                </a:solidFill>
                <a:latin typeface="IBM Plex Sans Light"/>
              </a:rPr>
              <a:t>Leveraging IBM Technology </a:t>
            </a:r>
            <a:r>
              <a:rPr lang="en-US" sz="7300">
                <a:solidFill>
                  <a:schemeClr val="tx1"/>
                </a:solidFill>
                <a:latin typeface="IBM Plex Sans Light"/>
              </a:rPr>
              <a:t>–</a:t>
            </a:r>
            <a:r>
              <a:rPr lang="en-US" sz="6600" b="1">
                <a:solidFill>
                  <a:schemeClr val="accent1"/>
                </a:solidFill>
                <a:latin typeface="IBM Plex Sans Light"/>
                <a:cs typeface="Arial"/>
              </a:rPr>
              <a:t> Under the Covers</a:t>
            </a:r>
            <a:endParaRPr lang="en-US" sz="6600" b="1">
              <a:solidFill>
                <a:schemeClr val="accent1"/>
              </a:solidFill>
              <a:cs typeface="Arial"/>
            </a:endParaRPr>
          </a:p>
        </p:txBody>
      </p:sp>
      <p:pic>
        <p:nvPicPr>
          <p:cNvPr id="118" name="Picture 117">
            <a:extLst>
              <a:ext uri="{FF2B5EF4-FFF2-40B4-BE49-F238E27FC236}">
                <a16:creationId xmlns:a16="http://schemas.microsoft.com/office/drawing/2014/main" id="{AFDF7CFC-CE4B-3359-8EAD-0F0CD157C50E}"/>
              </a:ext>
            </a:extLst>
          </p:cNvPr>
          <p:cNvPicPr>
            <a:picLocks noChangeAspect="1"/>
          </p:cNvPicPr>
          <p:nvPr/>
        </p:nvPicPr>
        <p:blipFill>
          <a:blip r:embed="rId3"/>
          <a:srcRect t="77854" r="113" b="-295"/>
          <a:stretch>
            <a:fillRect/>
          </a:stretch>
        </p:blipFill>
        <p:spPr>
          <a:xfrm>
            <a:off x="808826" y="10541186"/>
            <a:ext cx="22789564" cy="1964853"/>
          </a:xfrm>
          <a:prstGeom prst="rect">
            <a:avLst/>
          </a:prstGeom>
        </p:spPr>
      </p:pic>
      <p:sp>
        <p:nvSpPr>
          <p:cNvPr id="120" name="Title 1">
            <a:extLst>
              <a:ext uri="{FF2B5EF4-FFF2-40B4-BE49-F238E27FC236}">
                <a16:creationId xmlns:a16="http://schemas.microsoft.com/office/drawing/2014/main" id="{103C36D4-BFC6-C621-84EB-3787972C4346}"/>
              </a:ext>
            </a:extLst>
          </p:cNvPr>
          <p:cNvSpPr txBox="1">
            <a:spLocks/>
          </p:cNvSpPr>
          <p:nvPr/>
        </p:nvSpPr>
        <p:spPr>
          <a:xfrm>
            <a:off x="883264" y="3820813"/>
            <a:ext cx="5451331" cy="902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rmAutofit fontScale="97500"/>
          </a:bodyPr>
          <a:lstStyle>
            <a:lvl1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r>
              <a:rPr lang="en-US" sz="2700" b="1" kern="0">
                <a:solidFill>
                  <a:srgbClr val="0F62FE"/>
                </a:solidFill>
                <a:latin typeface="IBM Plex Sans Light"/>
              </a:rPr>
              <a:t>TS7785 </a:t>
            </a:r>
            <a:r>
              <a:rPr lang="en-US" sz="2700" b="1" kern="0">
                <a:solidFill>
                  <a:schemeClr val="accent1"/>
                </a:solidFill>
                <a:latin typeface="IBM Plex Sans Light"/>
                <a:cs typeface="Arial"/>
              </a:rPr>
              <a:t>Virtualization Engine</a:t>
            </a:r>
            <a:endParaRPr lang="en-US">
              <a:solidFill>
                <a:schemeClr val="accent1"/>
              </a:solidFill>
            </a:endParaRPr>
          </a:p>
        </p:txBody>
      </p:sp>
      <p:sp>
        <p:nvSpPr>
          <p:cNvPr id="121" name="Title 1">
            <a:extLst>
              <a:ext uri="{FF2B5EF4-FFF2-40B4-BE49-F238E27FC236}">
                <a16:creationId xmlns:a16="http://schemas.microsoft.com/office/drawing/2014/main" id="{91BB90EB-546A-EE63-80D9-3AC169321661}"/>
              </a:ext>
            </a:extLst>
          </p:cNvPr>
          <p:cNvSpPr txBox="1">
            <a:spLocks/>
          </p:cNvSpPr>
          <p:nvPr/>
        </p:nvSpPr>
        <p:spPr>
          <a:xfrm>
            <a:off x="6143952" y="3816785"/>
            <a:ext cx="6218913" cy="84748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ormAutofit fontScale="97500"/>
          </a:bodyPr>
          <a:lstStyle>
            <a:lvl1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algn="ctr"/>
            <a:r>
              <a:rPr lang="en-US" sz="2700" b="1" kern="0">
                <a:solidFill>
                  <a:schemeClr val="accent1"/>
                </a:solidFill>
                <a:latin typeface="IBM Plex Sans Light"/>
                <a:cs typeface="Arial"/>
              </a:rPr>
              <a:t>Controller – Disk Cache Storage</a:t>
            </a:r>
            <a:endParaRPr lang="en-US" sz="2700" b="1" kern="0">
              <a:solidFill>
                <a:schemeClr val="accent1"/>
              </a:solidFill>
              <a:cs typeface="Arial"/>
            </a:endParaRPr>
          </a:p>
        </p:txBody>
      </p:sp>
      <p:sp>
        <p:nvSpPr>
          <p:cNvPr id="122" name="Title 1">
            <a:extLst>
              <a:ext uri="{FF2B5EF4-FFF2-40B4-BE49-F238E27FC236}">
                <a16:creationId xmlns:a16="http://schemas.microsoft.com/office/drawing/2014/main" id="{68258B22-80B0-6EB6-9DAE-C95C2F14ED00}"/>
              </a:ext>
            </a:extLst>
          </p:cNvPr>
          <p:cNvSpPr txBox="1">
            <a:spLocks/>
          </p:cNvSpPr>
          <p:nvPr/>
        </p:nvSpPr>
        <p:spPr>
          <a:xfrm>
            <a:off x="12845138" y="3790232"/>
            <a:ext cx="3798286" cy="873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rmAutofit fontScale="97500"/>
          </a:bodyPr>
          <a:lstStyle>
            <a:lvl1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r>
              <a:rPr lang="en-US" sz="2700" b="1" kern="0">
                <a:solidFill>
                  <a:srgbClr val="0F62FE"/>
                </a:solidFill>
                <a:latin typeface="IBM Plex Sans Light"/>
              </a:rPr>
              <a:t> Large Capacity HDD</a:t>
            </a:r>
            <a:r>
              <a:rPr lang="en-US" sz="2700" b="1" kern="0">
                <a:solidFill>
                  <a:schemeClr val="accent1"/>
                </a:solidFill>
                <a:latin typeface="IBM Plex Sans Light"/>
                <a:cs typeface="Arial"/>
              </a:rPr>
              <a:t> </a:t>
            </a:r>
            <a:endParaRPr lang="en-US" sz="2700" b="1" kern="0">
              <a:solidFill>
                <a:schemeClr val="accent1"/>
              </a:solidFill>
              <a:cs typeface="Arial"/>
            </a:endParaRPr>
          </a:p>
        </p:txBody>
      </p:sp>
      <p:sp>
        <p:nvSpPr>
          <p:cNvPr id="125" name="Content Placeholder 10">
            <a:extLst>
              <a:ext uri="{FF2B5EF4-FFF2-40B4-BE49-F238E27FC236}">
                <a16:creationId xmlns:a16="http://schemas.microsoft.com/office/drawing/2014/main" id="{AD5BB127-8AE7-F79B-8B46-3A98F7B300AA}"/>
              </a:ext>
            </a:extLst>
          </p:cNvPr>
          <p:cNvSpPr txBox="1">
            <a:spLocks/>
          </p:cNvSpPr>
          <p:nvPr/>
        </p:nvSpPr>
        <p:spPr>
          <a:xfrm>
            <a:off x="811334" y="4435413"/>
            <a:ext cx="5477996" cy="6115082"/>
          </a:xfrm>
          <a:prstGeom prst="rect">
            <a:avLst/>
          </a:prstGeom>
          <a:noFill/>
        </p:spPr>
        <p:txBody>
          <a:bodyPr lIns="91440" tIns="45720" rIns="91440" bIns="45720" anchor="t" anchorCtr="0"/>
          <a:lstStyle>
            <a:lvl1pPr marL="149225" indent="-149225" algn="l" defTabSz="614363" rtl="0" eaLnBrk="1" fontAlgn="base" hangingPunct="1">
              <a:spcBef>
                <a:spcPct val="0"/>
              </a:spcBef>
              <a:spcAft>
                <a:spcPct val="25000"/>
              </a:spcAft>
              <a:buClr>
                <a:schemeClr val="accent1"/>
              </a:buClr>
              <a:buFont typeface="Arial" panose="020B0604020202020204" pitchFamily="34" charset="0"/>
              <a:buChar char="•"/>
              <a:defRPr sz="1800" kern="1200">
                <a:solidFill>
                  <a:schemeClr val="tx1"/>
                </a:solidFill>
                <a:latin typeface="+mj-lt"/>
                <a:ea typeface="+mn-ea"/>
                <a:cs typeface="+mn-cs"/>
              </a:defRPr>
            </a:lvl1pPr>
            <a:lvl2pPr marL="307975" indent="-157163" algn="l" defTabSz="614363" rtl="0" eaLnBrk="1" fontAlgn="base" hangingPunct="1">
              <a:spcBef>
                <a:spcPct val="0"/>
              </a:spcBef>
              <a:spcAft>
                <a:spcPct val="250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463550" indent="-153988" algn="l" defTabSz="614363" rtl="0" eaLnBrk="1" fontAlgn="base" hangingPunct="1">
              <a:spcBef>
                <a:spcPct val="0"/>
              </a:spcBef>
              <a:spcAft>
                <a:spcPct val="250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12775" indent="-147638" algn="l" defTabSz="614363" rtl="0" eaLnBrk="1" fontAlgn="base" hangingPunct="1">
              <a:spcBef>
                <a:spcPct val="0"/>
              </a:spcBef>
              <a:spcAft>
                <a:spcPct val="250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768350" indent="-153988" algn="l" defTabSz="614363" rtl="0" eaLnBrk="1" fontAlgn="base" hangingPunct="1">
              <a:spcBef>
                <a:spcPct val="0"/>
              </a:spcBef>
              <a:spcAft>
                <a:spcPct val="250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buClr>
                <a:srgbClr val="000000"/>
              </a:buClr>
              <a:buFont typeface="Wingdings" panose="020B0604020202020204" pitchFamily="34" charset="0"/>
              <a:buChar char="Ø"/>
            </a:pPr>
            <a:endParaRPr lang="en-US" sz="2000" dirty="0">
              <a:latin typeface="IBM Plex Sans Light"/>
            </a:endParaRPr>
          </a:p>
          <a:p>
            <a:pPr>
              <a:lnSpc>
                <a:spcPct val="150000"/>
              </a:lnSpc>
              <a:spcAft>
                <a:spcPts val="25"/>
              </a:spcAft>
              <a:buClr>
                <a:srgbClr val="000000"/>
              </a:buClr>
              <a:buFont typeface="Wingdings" panose="020B0604020202020204" pitchFamily="34" charset="0"/>
              <a:buChar char="Ø"/>
            </a:pPr>
            <a:r>
              <a:rPr lang="en-US" sz="2000" b="1" dirty="0">
                <a:solidFill>
                  <a:schemeClr val="accent1">
                    <a:lumMod val="76000"/>
                  </a:schemeClr>
                </a:solidFill>
                <a:latin typeface="IBM Plex Sans Light"/>
              </a:rPr>
              <a:t>  Power System with IBM Power9+</a:t>
            </a:r>
          </a:p>
          <a:p>
            <a:pPr lvl="1" indent="-156845">
              <a:lnSpc>
                <a:spcPct val="150000"/>
              </a:lnSpc>
              <a:spcAft>
                <a:spcPts val="25"/>
              </a:spcAft>
              <a:buClr>
                <a:srgbClr val="000000"/>
              </a:buClr>
            </a:pPr>
            <a:r>
              <a:rPr lang="en-US" sz="2000" dirty="0">
                <a:solidFill>
                  <a:srgbClr val="000000"/>
                </a:solidFill>
                <a:latin typeface="IBM Plex Sans Light"/>
              </a:rPr>
              <a:t>  Two 11 core 64-bit engines</a:t>
            </a:r>
            <a:endParaRPr lang="en-US" sz="2000" dirty="0">
              <a:latin typeface="IBM Plex Sans Light"/>
            </a:endParaRPr>
          </a:p>
          <a:p>
            <a:pPr marL="307975" indent="-156845">
              <a:lnSpc>
                <a:spcPct val="150000"/>
              </a:lnSpc>
              <a:spcAft>
                <a:spcPts val="25"/>
              </a:spcAft>
              <a:buClr>
                <a:srgbClr val="000000"/>
              </a:buClr>
            </a:pPr>
            <a:r>
              <a:rPr lang="en-US" sz="2000" dirty="0">
                <a:solidFill>
                  <a:srgbClr val="000000"/>
                </a:solidFill>
              </a:rPr>
              <a:t>  256Gb Memory</a:t>
            </a:r>
          </a:p>
          <a:p>
            <a:pPr marL="307975" indent="-156845">
              <a:lnSpc>
                <a:spcPct val="150000"/>
              </a:lnSpc>
              <a:spcAft>
                <a:spcPts val="25"/>
              </a:spcAft>
              <a:buClr>
                <a:srgbClr val="000000"/>
              </a:buClr>
            </a:pPr>
            <a:r>
              <a:rPr lang="en-US" sz="2000" dirty="0">
                <a:solidFill>
                  <a:srgbClr val="000000"/>
                </a:solidFill>
                <a:latin typeface="+mn-lt"/>
                <a:ea typeface="+mn-lt"/>
                <a:cs typeface="+mn-lt"/>
              </a:rPr>
              <a:t>  </a:t>
            </a:r>
            <a:r>
              <a:rPr lang="en-US" sz="2000" dirty="0" err="1">
                <a:solidFill>
                  <a:srgbClr val="000000"/>
                </a:solidFill>
                <a:latin typeface="+mn-lt"/>
                <a:ea typeface="+mn-lt"/>
                <a:cs typeface="+mn-lt"/>
              </a:rPr>
              <a:t>NVMe</a:t>
            </a:r>
            <a:r>
              <a:rPr lang="en-US" sz="2000" dirty="0">
                <a:solidFill>
                  <a:srgbClr val="000000"/>
                </a:solidFill>
                <a:latin typeface="+mn-lt"/>
                <a:ea typeface="+mn-lt"/>
                <a:cs typeface="+mn-lt"/>
              </a:rPr>
              <a:t> Drives</a:t>
            </a:r>
            <a:r>
              <a:rPr lang="en-US" sz="2000" dirty="0">
                <a:solidFill>
                  <a:srgbClr val="000000"/>
                </a:solidFill>
                <a:ea typeface="+mn-lt"/>
                <a:cs typeface="+mn-lt"/>
              </a:rPr>
              <a:t>: </a:t>
            </a:r>
            <a:r>
              <a:rPr lang="en-US" sz="2000" dirty="0">
                <a:solidFill>
                  <a:srgbClr val="000000"/>
                </a:solidFill>
                <a:ea typeface="+mj-lt"/>
                <a:cs typeface="+mj-lt"/>
              </a:rPr>
              <a:t>(4) Enterprise 6.4 TB SSD PCIe4 </a:t>
            </a:r>
            <a:r>
              <a:rPr lang="en-US" sz="2000" dirty="0" err="1">
                <a:solidFill>
                  <a:srgbClr val="000000"/>
                </a:solidFill>
                <a:ea typeface="+mj-lt"/>
                <a:cs typeface="+mj-lt"/>
              </a:rPr>
              <a:t>NVMe</a:t>
            </a:r>
            <a:r>
              <a:rPr lang="en-US" sz="2000" dirty="0">
                <a:solidFill>
                  <a:srgbClr val="000000"/>
                </a:solidFill>
                <a:ea typeface="+mj-lt"/>
                <a:cs typeface="+mj-lt"/>
              </a:rPr>
              <a:t> U.2</a:t>
            </a:r>
            <a:endParaRPr lang="en-US" sz="2000" dirty="0"/>
          </a:p>
          <a:p>
            <a:pPr lvl="1" indent="-156845">
              <a:lnSpc>
                <a:spcPct val="150000"/>
              </a:lnSpc>
              <a:spcAft>
                <a:spcPts val="25"/>
              </a:spcAft>
              <a:buClr>
                <a:srgbClr val="000000"/>
              </a:buClr>
            </a:pPr>
            <a:r>
              <a:rPr lang="en-US" sz="2000" dirty="0">
                <a:solidFill>
                  <a:srgbClr val="000000"/>
                </a:solidFill>
                <a:ea typeface="+mn-lt"/>
                <a:cs typeface="+mn-lt"/>
              </a:rPr>
              <a:t>  4 Million Logical Volumes included</a:t>
            </a:r>
            <a:endParaRPr lang="en-US" sz="2000" dirty="0"/>
          </a:p>
          <a:p>
            <a:pPr marL="151130" lvl="1" indent="0">
              <a:lnSpc>
                <a:spcPct val="150000"/>
              </a:lnSpc>
              <a:spcAft>
                <a:spcPts val="25"/>
              </a:spcAft>
              <a:buClr>
                <a:srgbClr val="0F62FE"/>
              </a:buClr>
              <a:buNone/>
            </a:pPr>
            <a:endParaRPr lang="en-US" sz="2000" dirty="0">
              <a:solidFill>
                <a:srgbClr val="000000"/>
              </a:solidFill>
              <a:latin typeface="IBM Plex Sans Light"/>
            </a:endParaRPr>
          </a:p>
          <a:p>
            <a:pPr>
              <a:lnSpc>
                <a:spcPct val="150000"/>
              </a:lnSpc>
              <a:spcAft>
                <a:spcPts val="25"/>
              </a:spcAft>
              <a:buClr>
                <a:srgbClr val="000000"/>
              </a:buClr>
              <a:buFont typeface="Wingdings" panose="020B0604020202020204" pitchFamily="34" charset="0"/>
              <a:buChar char="Ø"/>
            </a:pPr>
            <a:r>
              <a:rPr lang="en-US" sz="2000" b="1" dirty="0">
                <a:solidFill>
                  <a:schemeClr val="accent1">
                    <a:lumMod val="76000"/>
                  </a:schemeClr>
                </a:solidFill>
                <a:latin typeface="IBM Plex Sans Light"/>
              </a:rPr>
              <a:t>  RHEL</a:t>
            </a:r>
          </a:p>
          <a:p>
            <a:pPr lvl="1" indent="-156845">
              <a:lnSpc>
                <a:spcPct val="150000"/>
              </a:lnSpc>
              <a:spcAft>
                <a:spcPts val="25"/>
              </a:spcAft>
              <a:buClr>
                <a:srgbClr val="000000"/>
              </a:buClr>
            </a:pPr>
            <a:r>
              <a:rPr lang="en-US" sz="2000" dirty="0">
                <a:solidFill>
                  <a:srgbClr val="000000"/>
                </a:solidFill>
                <a:ea typeface="+mn-lt"/>
                <a:cs typeface="+mn-lt"/>
              </a:rPr>
              <a:t>Linux Power 9 based TSSC</a:t>
            </a:r>
          </a:p>
          <a:p>
            <a:pPr lvl="1" indent="-156845">
              <a:lnSpc>
                <a:spcPct val="150000"/>
              </a:lnSpc>
              <a:spcAft>
                <a:spcPts val="25"/>
              </a:spcAft>
              <a:buClr>
                <a:srgbClr val="000000"/>
              </a:buClr>
            </a:pPr>
            <a:r>
              <a:rPr lang="en-US" sz="2000" dirty="0">
                <a:solidFill>
                  <a:srgbClr val="000000"/>
                </a:solidFill>
                <a:latin typeface="IBM Plex Sans Light"/>
              </a:rPr>
              <a:t>Reliable, robust, tools suites and support</a:t>
            </a:r>
            <a:endParaRPr lang="en-US" sz="2000" dirty="0">
              <a:latin typeface="IBM Plex Sans Light"/>
            </a:endParaRPr>
          </a:p>
          <a:p>
            <a:pPr>
              <a:lnSpc>
                <a:spcPct val="150000"/>
              </a:lnSpc>
              <a:buClr>
                <a:srgbClr val="000000"/>
              </a:buClr>
              <a:buFont typeface="Wingdings" panose="020B0604020202020204" pitchFamily="34" charset="0"/>
              <a:buChar char="Ø"/>
            </a:pPr>
            <a:endParaRPr lang="en-US" sz="2000" dirty="0">
              <a:solidFill>
                <a:srgbClr val="000000"/>
              </a:solidFill>
              <a:latin typeface="IBM Plex Sans Light"/>
            </a:endParaRPr>
          </a:p>
        </p:txBody>
      </p:sp>
      <p:sp>
        <p:nvSpPr>
          <p:cNvPr id="3" name="Content Placeholder 10">
            <a:extLst>
              <a:ext uri="{FF2B5EF4-FFF2-40B4-BE49-F238E27FC236}">
                <a16:creationId xmlns:a16="http://schemas.microsoft.com/office/drawing/2014/main" id="{60943BD1-161D-AA52-42DD-FD484353ADBB}"/>
              </a:ext>
            </a:extLst>
          </p:cNvPr>
          <p:cNvSpPr txBox="1">
            <a:spLocks/>
          </p:cNvSpPr>
          <p:nvPr/>
        </p:nvSpPr>
        <p:spPr>
          <a:xfrm>
            <a:off x="6947236" y="4445758"/>
            <a:ext cx="4545933" cy="6104118"/>
          </a:xfrm>
          <a:prstGeom prst="rect">
            <a:avLst/>
          </a:prstGeom>
          <a:noFill/>
        </p:spPr>
        <p:txBody>
          <a:bodyPr lIns="91440" tIns="45720" rIns="91440" bIns="45720" anchor="t" anchorCtr="0"/>
          <a:lstStyle>
            <a:lvl1pPr marL="149225" indent="-149225" algn="l" defTabSz="614363" rtl="0" eaLnBrk="1" fontAlgn="base" hangingPunct="1">
              <a:spcBef>
                <a:spcPct val="0"/>
              </a:spcBef>
              <a:spcAft>
                <a:spcPct val="25000"/>
              </a:spcAft>
              <a:buClr>
                <a:schemeClr val="accent1"/>
              </a:buClr>
              <a:buFont typeface="Arial" panose="020B0604020202020204" pitchFamily="34" charset="0"/>
              <a:buChar char="•"/>
              <a:defRPr sz="1800" kern="1200">
                <a:solidFill>
                  <a:schemeClr val="tx1"/>
                </a:solidFill>
                <a:latin typeface="+mj-lt"/>
                <a:ea typeface="+mn-ea"/>
                <a:cs typeface="+mn-cs"/>
              </a:defRPr>
            </a:lvl1pPr>
            <a:lvl2pPr marL="307975" indent="-157163" algn="l" defTabSz="614363" rtl="0" eaLnBrk="1" fontAlgn="base" hangingPunct="1">
              <a:spcBef>
                <a:spcPct val="0"/>
              </a:spcBef>
              <a:spcAft>
                <a:spcPct val="250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463550" indent="-153988" algn="l" defTabSz="614363" rtl="0" eaLnBrk="1" fontAlgn="base" hangingPunct="1">
              <a:spcBef>
                <a:spcPct val="0"/>
              </a:spcBef>
              <a:spcAft>
                <a:spcPct val="250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12775" indent="-147638" algn="l" defTabSz="614363" rtl="0" eaLnBrk="1" fontAlgn="base" hangingPunct="1">
              <a:spcBef>
                <a:spcPct val="0"/>
              </a:spcBef>
              <a:spcAft>
                <a:spcPct val="250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768350" indent="-153988" algn="l" defTabSz="614363" rtl="0" eaLnBrk="1" fontAlgn="base" hangingPunct="1">
              <a:spcBef>
                <a:spcPct val="0"/>
              </a:spcBef>
              <a:spcAft>
                <a:spcPct val="250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buClr>
                <a:srgbClr val="000000"/>
              </a:buClr>
              <a:buFont typeface="Wingdings" panose="020B0604020202020204" pitchFamily="34" charset="0"/>
              <a:buChar char="Ø"/>
            </a:pPr>
            <a:endParaRPr lang="en-US" sz="2000">
              <a:latin typeface="IBM Plex Sans Light"/>
            </a:endParaRPr>
          </a:p>
          <a:p>
            <a:pPr>
              <a:lnSpc>
                <a:spcPct val="150000"/>
              </a:lnSpc>
              <a:spcAft>
                <a:spcPts val="25"/>
              </a:spcAft>
              <a:buClr>
                <a:srgbClr val="000000"/>
              </a:buClr>
              <a:buFont typeface="Wingdings" panose="020B0604020202020204" pitchFamily="34" charset="0"/>
              <a:buChar char="Ø"/>
            </a:pPr>
            <a:r>
              <a:rPr lang="en-US" sz="2000" b="1">
                <a:solidFill>
                  <a:schemeClr val="accent1">
                    <a:lumMod val="76000"/>
                  </a:schemeClr>
                </a:solidFill>
                <a:latin typeface="IBM Plex Sans Light"/>
              </a:rPr>
              <a:t>  Based</a:t>
            </a:r>
            <a:r>
              <a:rPr lang="en-US" sz="2000" b="1">
                <a:solidFill>
                  <a:schemeClr val="accent1">
                    <a:lumMod val="76000"/>
                  </a:schemeClr>
                </a:solidFill>
                <a:ea typeface="+mn-lt"/>
                <a:cs typeface="+mn-lt"/>
              </a:rPr>
              <a:t> on the new FS5300</a:t>
            </a:r>
            <a:endParaRPr lang="en-US">
              <a:solidFill>
                <a:schemeClr val="accent1">
                  <a:lumMod val="76000"/>
                </a:schemeClr>
              </a:solidFill>
            </a:endParaRPr>
          </a:p>
          <a:p>
            <a:pPr lvl="1" indent="-156845">
              <a:lnSpc>
                <a:spcPct val="150000"/>
              </a:lnSpc>
              <a:spcAft>
                <a:spcPts val="25"/>
              </a:spcAft>
              <a:buClr>
                <a:srgbClr val="000000"/>
              </a:buClr>
            </a:pPr>
            <a:endParaRPr lang="en-US"/>
          </a:p>
          <a:p>
            <a:pPr>
              <a:lnSpc>
                <a:spcPct val="150000"/>
              </a:lnSpc>
              <a:spcAft>
                <a:spcPts val="25"/>
              </a:spcAft>
              <a:buClr>
                <a:srgbClr val="000000"/>
              </a:buClr>
              <a:buFont typeface="Wingdings" panose="020B0604020202020204" pitchFamily="34" charset="0"/>
              <a:buChar char="Ø"/>
            </a:pPr>
            <a:r>
              <a:rPr lang="en-US" sz="2000" b="1">
                <a:solidFill>
                  <a:schemeClr val="accent1">
                    <a:lumMod val="76000"/>
                  </a:schemeClr>
                </a:solidFill>
                <a:latin typeface="IBM Plex Sans Light"/>
              </a:rPr>
              <a:t>  Full AES256 Encryption</a:t>
            </a:r>
          </a:p>
          <a:p>
            <a:pPr lvl="1" indent="-156845">
              <a:lnSpc>
                <a:spcPct val="150000"/>
              </a:lnSpc>
              <a:spcAft>
                <a:spcPts val="25"/>
              </a:spcAft>
              <a:buClr>
                <a:srgbClr val="000000"/>
              </a:buClr>
            </a:pPr>
            <a:r>
              <a:rPr lang="en-US" sz="2000">
                <a:solidFill>
                  <a:srgbClr val="000000"/>
                </a:solidFill>
                <a:latin typeface="IBM Plex Sans Light"/>
              </a:rPr>
              <a:t>Local Key Management supported (external in the future)</a:t>
            </a:r>
          </a:p>
          <a:p>
            <a:pPr lvl="1" indent="-156845">
              <a:lnSpc>
                <a:spcPct val="150000"/>
              </a:lnSpc>
              <a:spcAft>
                <a:spcPts val="25"/>
              </a:spcAft>
              <a:buClr>
                <a:srgbClr val="000000"/>
              </a:buClr>
            </a:pPr>
            <a:r>
              <a:rPr lang="en-US" sz="2000">
                <a:solidFill>
                  <a:srgbClr val="000000"/>
                </a:solidFill>
                <a:latin typeface="IBM Plex Sans Light"/>
              </a:rPr>
              <a:t>GKLM KMIP with TLS 1.3 support </a:t>
            </a:r>
          </a:p>
          <a:p>
            <a:pPr lvl="1" indent="-156845">
              <a:lnSpc>
                <a:spcPct val="150000"/>
              </a:lnSpc>
              <a:spcAft>
                <a:spcPts val="25"/>
              </a:spcAft>
              <a:buClr>
                <a:srgbClr val="000000"/>
              </a:buClr>
            </a:pPr>
            <a:r>
              <a:rPr lang="en-US" sz="2000">
                <a:solidFill>
                  <a:srgbClr val="000000"/>
                </a:solidFill>
                <a:latin typeface="IBM Plex Sans Light"/>
              </a:rPr>
              <a:t>Encryption must be enabled at time of purchase</a:t>
            </a:r>
            <a:endParaRPr lang="en-US"/>
          </a:p>
          <a:p>
            <a:pPr lvl="1" indent="-156845">
              <a:lnSpc>
                <a:spcPct val="150000"/>
              </a:lnSpc>
              <a:spcAft>
                <a:spcPts val="25"/>
              </a:spcAft>
              <a:buClr>
                <a:srgbClr val="000000"/>
              </a:buClr>
            </a:pPr>
            <a:endParaRPr lang="en-US"/>
          </a:p>
          <a:p>
            <a:pPr>
              <a:lnSpc>
                <a:spcPct val="150000"/>
              </a:lnSpc>
              <a:buClr>
                <a:srgbClr val="000000"/>
              </a:buClr>
              <a:buFont typeface="Wingdings" panose="020B0604020202020204" pitchFamily="34" charset="0"/>
              <a:buChar char="Ø"/>
            </a:pPr>
            <a:endParaRPr lang="en-US" sz="2000">
              <a:solidFill>
                <a:srgbClr val="000000"/>
              </a:solidFill>
              <a:latin typeface="IBM Plex Sans Light"/>
            </a:endParaRPr>
          </a:p>
        </p:txBody>
      </p:sp>
      <p:sp>
        <p:nvSpPr>
          <p:cNvPr id="4" name="Content Placeholder 10">
            <a:extLst>
              <a:ext uri="{FF2B5EF4-FFF2-40B4-BE49-F238E27FC236}">
                <a16:creationId xmlns:a16="http://schemas.microsoft.com/office/drawing/2014/main" id="{3C09FB07-2E36-2C14-A346-53B55A88426D}"/>
              </a:ext>
            </a:extLst>
          </p:cNvPr>
          <p:cNvSpPr txBox="1">
            <a:spLocks/>
          </p:cNvSpPr>
          <p:nvPr/>
        </p:nvSpPr>
        <p:spPr>
          <a:xfrm>
            <a:off x="12847010" y="4453791"/>
            <a:ext cx="5138068" cy="6115082"/>
          </a:xfrm>
          <a:prstGeom prst="rect">
            <a:avLst/>
          </a:prstGeom>
          <a:noFill/>
        </p:spPr>
        <p:txBody>
          <a:bodyPr lIns="91440" tIns="45720" rIns="91440" bIns="45720" anchor="t" anchorCtr="0"/>
          <a:lstStyle>
            <a:lvl1pPr marL="149225" indent="-149225" algn="l" defTabSz="614363" rtl="0" eaLnBrk="1" fontAlgn="base" hangingPunct="1">
              <a:spcBef>
                <a:spcPct val="0"/>
              </a:spcBef>
              <a:spcAft>
                <a:spcPct val="25000"/>
              </a:spcAft>
              <a:buClr>
                <a:schemeClr val="accent1"/>
              </a:buClr>
              <a:buFont typeface="Arial" panose="020B0604020202020204" pitchFamily="34" charset="0"/>
              <a:buChar char="•"/>
              <a:defRPr sz="1800" kern="1200">
                <a:solidFill>
                  <a:schemeClr val="tx1"/>
                </a:solidFill>
                <a:latin typeface="+mj-lt"/>
                <a:ea typeface="+mn-ea"/>
                <a:cs typeface="+mn-cs"/>
              </a:defRPr>
            </a:lvl1pPr>
            <a:lvl2pPr marL="307975" indent="-157163" algn="l" defTabSz="614363" rtl="0" eaLnBrk="1" fontAlgn="base" hangingPunct="1">
              <a:spcBef>
                <a:spcPct val="0"/>
              </a:spcBef>
              <a:spcAft>
                <a:spcPct val="250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463550" indent="-153988" algn="l" defTabSz="614363" rtl="0" eaLnBrk="1" fontAlgn="base" hangingPunct="1">
              <a:spcBef>
                <a:spcPct val="0"/>
              </a:spcBef>
              <a:spcAft>
                <a:spcPct val="250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12775" indent="-147638" algn="l" defTabSz="614363" rtl="0" eaLnBrk="1" fontAlgn="base" hangingPunct="1">
              <a:spcBef>
                <a:spcPct val="0"/>
              </a:spcBef>
              <a:spcAft>
                <a:spcPct val="250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768350" indent="-153988" algn="l" defTabSz="614363" rtl="0" eaLnBrk="1" fontAlgn="base" hangingPunct="1">
              <a:spcBef>
                <a:spcPct val="0"/>
              </a:spcBef>
              <a:spcAft>
                <a:spcPct val="250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buClr>
                <a:srgbClr val="000000"/>
              </a:buClr>
              <a:buFont typeface="Wingdings" panose="020B0604020202020204" pitchFamily="34" charset="0"/>
              <a:buChar char="Ø"/>
            </a:pPr>
            <a:endParaRPr lang="en-US" sz="2000">
              <a:latin typeface="IBM Plex Sans Light"/>
            </a:endParaRPr>
          </a:p>
          <a:p>
            <a:pPr>
              <a:lnSpc>
                <a:spcPct val="150000"/>
              </a:lnSpc>
              <a:spcAft>
                <a:spcPts val="25"/>
              </a:spcAft>
              <a:buClr>
                <a:srgbClr val="000000"/>
              </a:buClr>
              <a:buFont typeface="Wingdings" panose="020B0604020202020204" pitchFamily="34" charset="0"/>
              <a:buChar char="Ø"/>
            </a:pPr>
            <a:r>
              <a:rPr lang="en-US" sz="2000" b="1">
                <a:solidFill>
                  <a:schemeClr val="accent1">
                    <a:lumMod val="76000"/>
                  </a:schemeClr>
                </a:solidFill>
                <a:latin typeface="IBM Plex Sans Light"/>
              </a:rPr>
              <a:t>  20 TB HDD </a:t>
            </a:r>
            <a:r>
              <a:rPr lang="en-US" sz="2000" b="1">
                <a:solidFill>
                  <a:schemeClr val="accent1">
                    <a:lumMod val="76000"/>
                  </a:schemeClr>
                </a:solidFill>
                <a:latin typeface="IBM Plex Sans Light"/>
                <a:ea typeface="+mn-lt"/>
                <a:cs typeface="+mn-lt"/>
              </a:rPr>
              <a:t>Drives</a:t>
            </a:r>
            <a:endParaRPr lang="en-US" b="1">
              <a:solidFill>
                <a:schemeClr val="accent1">
                  <a:lumMod val="76000"/>
                </a:schemeClr>
              </a:solidFill>
              <a:latin typeface="IBM Plex Sans Light"/>
              <a:ea typeface="+mn-lt"/>
              <a:cs typeface="+mn-lt"/>
            </a:endParaRPr>
          </a:p>
          <a:p>
            <a:pPr marL="307975" indent="-156845">
              <a:lnSpc>
                <a:spcPct val="150000"/>
              </a:lnSpc>
              <a:spcAft>
                <a:spcPts val="25"/>
              </a:spcAft>
              <a:buClr>
                <a:srgbClr val="000000"/>
              </a:buClr>
            </a:pPr>
            <a:r>
              <a:rPr lang="en-US" sz="2000">
                <a:solidFill>
                  <a:srgbClr val="000000"/>
                </a:solidFill>
                <a:latin typeface="IBM Plex Sans Light"/>
                <a:ea typeface="+mn-lt"/>
                <a:cs typeface="+mn-lt"/>
              </a:rPr>
              <a:t>12 x 20 TB per 2U of rack space</a:t>
            </a:r>
          </a:p>
          <a:p>
            <a:pPr marL="307975" indent="-156845">
              <a:lnSpc>
                <a:spcPct val="150000"/>
              </a:lnSpc>
              <a:spcAft>
                <a:spcPts val="25"/>
              </a:spcAft>
              <a:buClr>
                <a:srgbClr val="000000"/>
              </a:buClr>
            </a:pPr>
            <a:r>
              <a:rPr lang="en-US" sz="2000">
                <a:solidFill>
                  <a:srgbClr val="000000"/>
                </a:solidFill>
                <a:latin typeface="IBM Plex Sans Light"/>
                <a:ea typeface="+mn-lt"/>
                <a:cs typeface="+mn-lt"/>
              </a:rPr>
              <a:t>157 TB usable capacity per drawer</a:t>
            </a:r>
          </a:p>
          <a:p>
            <a:pPr marL="151130" lvl="1" indent="0">
              <a:lnSpc>
                <a:spcPct val="150000"/>
              </a:lnSpc>
              <a:spcAft>
                <a:spcPts val="25"/>
              </a:spcAft>
              <a:buClr>
                <a:srgbClr val="000000"/>
              </a:buClr>
              <a:buNone/>
            </a:pPr>
            <a:endParaRPr lang="en-US" sz="2000">
              <a:solidFill>
                <a:srgbClr val="000000"/>
              </a:solidFill>
              <a:latin typeface="IBM Plex Sans Light"/>
              <a:ea typeface="+mn-lt"/>
              <a:cs typeface="+mn-lt"/>
            </a:endParaRPr>
          </a:p>
          <a:p>
            <a:pPr>
              <a:lnSpc>
                <a:spcPct val="150000"/>
              </a:lnSpc>
              <a:spcAft>
                <a:spcPts val="25"/>
              </a:spcAft>
              <a:buFont typeface="Wingdings,Sans-Serif"/>
              <a:buChar char="Ø"/>
            </a:pPr>
            <a:r>
              <a:rPr lang="en-US" sz="2000" b="1">
                <a:solidFill>
                  <a:schemeClr val="accent1">
                    <a:lumMod val="76000"/>
                  </a:schemeClr>
                </a:solidFill>
                <a:latin typeface="IBM Plex Sans Light"/>
                <a:ea typeface="+mn-lt"/>
                <a:cs typeface="+mn-lt"/>
              </a:rPr>
              <a:t>  1.57 PB usable capacity base frame</a:t>
            </a:r>
          </a:p>
          <a:p>
            <a:pPr>
              <a:lnSpc>
                <a:spcPct val="150000"/>
              </a:lnSpc>
              <a:spcAft>
                <a:spcPts val="25"/>
              </a:spcAft>
              <a:buClr>
                <a:srgbClr val="0F62FE"/>
              </a:buClr>
              <a:buFont typeface="Wingdings,Sans-Serif"/>
              <a:buChar char="Ø"/>
            </a:pPr>
            <a:endParaRPr lang="en-US" sz="2000" b="1">
              <a:solidFill>
                <a:schemeClr val="accent1">
                  <a:lumMod val="76000"/>
                </a:schemeClr>
              </a:solidFill>
              <a:latin typeface="IBM Plex Sans Light"/>
              <a:ea typeface="+mn-lt"/>
              <a:cs typeface="+mn-lt"/>
            </a:endParaRPr>
          </a:p>
          <a:p>
            <a:pPr>
              <a:lnSpc>
                <a:spcPct val="150000"/>
              </a:lnSpc>
              <a:spcAft>
                <a:spcPts val="25"/>
              </a:spcAft>
              <a:buClr>
                <a:srgbClr val="0F62FE"/>
              </a:buClr>
              <a:buFont typeface="Wingdings,Sans-Serif"/>
              <a:buChar char="Ø"/>
            </a:pPr>
            <a:r>
              <a:rPr lang="en-US" sz="2000" b="1">
                <a:solidFill>
                  <a:schemeClr val="accent1">
                    <a:lumMod val="76000"/>
                  </a:schemeClr>
                </a:solidFill>
                <a:latin typeface="IBM Plex Sans Light"/>
                <a:ea typeface="+mn-lt"/>
                <a:cs typeface="+mn-lt"/>
              </a:rPr>
              <a:t>  Distributed RAID6</a:t>
            </a:r>
          </a:p>
          <a:p>
            <a:pPr lvl="1" indent="-156845">
              <a:lnSpc>
                <a:spcPct val="150000"/>
              </a:lnSpc>
              <a:spcAft>
                <a:spcPts val="25"/>
              </a:spcAft>
              <a:buClr>
                <a:srgbClr val="000000"/>
              </a:buClr>
            </a:pPr>
            <a:endParaRPr lang="en-US"/>
          </a:p>
        </p:txBody>
      </p:sp>
      <p:sp>
        <p:nvSpPr>
          <p:cNvPr id="6" name="Title 1">
            <a:extLst>
              <a:ext uri="{FF2B5EF4-FFF2-40B4-BE49-F238E27FC236}">
                <a16:creationId xmlns:a16="http://schemas.microsoft.com/office/drawing/2014/main" id="{77E8A74E-E433-A090-BB6D-EDA46CFF76DE}"/>
              </a:ext>
            </a:extLst>
          </p:cNvPr>
          <p:cNvSpPr txBox="1">
            <a:spLocks/>
          </p:cNvSpPr>
          <p:nvPr/>
        </p:nvSpPr>
        <p:spPr>
          <a:xfrm>
            <a:off x="18369992" y="3566081"/>
            <a:ext cx="5607586" cy="111453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oAutofit/>
          </a:bodyPr>
          <a:lstStyle>
            <a:lvl1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a:lnSpc>
                <a:spcPct val="150000"/>
              </a:lnSpc>
            </a:pPr>
            <a:r>
              <a:rPr lang="en-US" sz="2600" b="1" kern="0">
                <a:solidFill>
                  <a:schemeClr val="tx1"/>
                </a:solidFill>
                <a:latin typeface="IBM Plex Sans Light"/>
              </a:rPr>
              <a:t>High IOPS Enabled SSD Capacity</a:t>
            </a:r>
            <a:r>
              <a:rPr lang="en-US" sz="2600" b="1" kern="0">
                <a:solidFill>
                  <a:srgbClr val="0F62FE"/>
                </a:solidFill>
                <a:latin typeface="IBM Plex Sans Light"/>
              </a:rPr>
              <a:t> </a:t>
            </a:r>
            <a:endParaRPr lang="en-US" sz="2600" b="1" kern="0">
              <a:solidFill>
                <a:schemeClr val="accent1"/>
              </a:solidFill>
              <a:latin typeface="IBM Plex Sans Light"/>
              <a:cs typeface="Arial"/>
            </a:endParaRPr>
          </a:p>
          <a:p>
            <a:pPr>
              <a:lnSpc>
                <a:spcPct val="150000"/>
              </a:lnSpc>
            </a:pPr>
            <a:r>
              <a:rPr lang="en-US" sz="2600" b="1" kern="0">
                <a:solidFill>
                  <a:schemeClr val="accent1"/>
                </a:solidFill>
                <a:latin typeface="IBM Plex Sans Light"/>
                <a:cs typeface="Arial"/>
              </a:rPr>
              <a:t>[FUTURE]</a:t>
            </a:r>
          </a:p>
        </p:txBody>
      </p:sp>
      <p:sp>
        <p:nvSpPr>
          <p:cNvPr id="7" name="Content Placeholder 10">
            <a:extLst>
              <a:ext uri="{FF2B5EF4-FFF2-40B4-BE49-F238E27FC236}">
                <a16:creationId xmlns:a16="http://schemas.microsoft.com/office/drawing/2014/main" id="{F61B21B1-B576-B1B7-378D-912999BFA3F3}"/>
              </a:ext>
            </a:extLst>
          </p:cNvPr>
          <p:cNvSpPr txBox="1">
            <a:spLocks/>
          </p:cNvSpPr>
          <p:nvPr/>
        </p:nvSpPr>
        <p:spPr>
          <a:xfrm>
            <a:off x="18371908" y="4640179"/>
            <a:ext cx="5138068" cy="6115082"/>
          </a:xfrm>
          <a:prstGeom prst="rect">
            <a:avLst/>
          </a:prstGeom>
          <a:noFill/>
        </p:spPr>
        <p:txBody>
          <a:bodyPr lIns="91440" tIns="45720" rIns="91440" bIns="45720" anchor="t" anchorCtr="0"/>
          <a:lstStyle>
            <a:lvl1pPr marL="149225" indent="-149225" algn="l" defTabSz="614363" rtl="0" eaLnBrk="1" fontAlgn="base" hangingPunct="1">
              <a:spcBef>
                <a:spcPct val="0"/>
              </a:spcBef>
              <a:spcAft>
                <a:spcPct val="25000"/>
              </a:spcAft>
              <a:buClr>
                <a:schemeClr val="accent1"/>
              </a:buClr>
              <a:buFont typeface="Arial" panose="020B0604020202020204" pitchFamily="34" charset="0"/>
              <a:buChar char="•"/>
              <a:defRPr sz="1800" kern="1200">
                <a:solidFill>
                  <a:schemeClr val="tx1"/>
                </a:solidFill>
                <a:latin typeface="+mj-lt"/>
                <a:ea typeface="+mn-ea"/>
                <a:cs typeface="+mn-cs"/>
              </a:defRPr>
            </a:lvl1pPr>
            <a:lvl2pPr marL="307975" indent="-157163" algn="l" defTabSz="614363" rtl="0" eaLnBrk="1" fontAlgn="base" hangingPunct="1">
              <a:spcBef>
                <a:spcPct val="0"/>
              </a:spcBef>
              <a:spcAft>
                <a:spcPct val="250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463550" indent="-153988" algn="l" defTabSz="614363" rtl="0" eaLnBrk="1" fontAlgn="base" hangingPunct="1">
              <a:spcBef>
                <a:spcPct val="0"/>
              </a:spcBef>
              <a:spcAft>
                <a:spcPct val="250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12775" indent="-147638" algn="l" defTabSz="614363" rtl="0" eaLnBrk="1" fontAlgn="base" hangingPunct="1">
              <a:spcBef>
                <a:spcPct val="0"/>
              </a:spcBef>
              <a:spcAft>
                <a:spcPct val="250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768350" indent="-153988" algn="l" defTabSz="614363" rtl="0" eaLnBrk="1" fontAlgn="base" hangingPunct="1">
              <a:spcBef>
                <a:spcPct val="0"/>
              </a:spcBef>
              <a:spcAft>
                <a:spcPct val="250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buClr>
                <a:srgbClr val="000000"/>
              </a:buClr>
              <a:buFont typeface="Wingdings" panose="020B0604020202020204" pitchFamily="34" charset="0"/>
              <a:buChar char="Ø"/>
            </a:pPr>
            <a:endParaRPr lang="en-US" sz="2000">
              <a:latin typeface="IBM Plex Sans Light"/>
            </a:endParaRPr>
          </a:p>
          <a:p>
            <a:pPr>
              <a:lnSpc>
                <a:spcPct val="150000"/>
              </a:lnSpc>
              <a:spcAft>
                <a:spcPts val="25"/>
              </a:spcAft>
              <a:buClr>
                <a:srgbClr val="000000"/>
              </a:buClr>
              <a:buFont typeface="Wingdings" panose="020B0604020202020204" pitchFamily="34" charset="0"/>
              <a:buChar char="Ø"/>
            </a:pPr>
            <a:r>
              <a:rPr lang="en-US" sz="2000" b="1">
                <a:solidFill>
                  <a:schemeClr val="accent1">
                    <a:lumMod val="76000"/>
                  </a:schemeClr>
                </a:solidFill>
                <a:latin typeface="IBM Plex Sans Light"/>
              </a:rPr>
              <a:t>  15 TB SSD </a:t>
            </a:r>
            <a:r>
              <a:rPr lang="en-US" sz="2000" b="1">
                <a:solidFill>
                  <a:schemeClr val="accent1">
                    <a:lumMod val="76000"/>
                  </a:schemeClr>
                </a:solidFill>
                <a:latin typeface="IBM Plex Sans Light"/>
                <a:ea typeface="+mn-lt"/>
                <a:cs typeface="+mn-lt"/>
              </a:rPr>
              <a:t>Drives</a:t>
            </a:r>
            <a:endParaRPr lang="en-US" b="1">
              <a:solidFill>
                <a:schemeClr val="accent1">
                  <a:lumMod val="76000"/>
                </a:schemeClr>
              </a:solidFill>
              <a:latin typeface="IBM Plex Sans Light"/>
              <a:ea typeface="+mn-lt"/>
              <a:cs typeface="+mn-lt"/>
            </a:endParaRPr>
          </a:p>
          <a:p>
            <a:pPr marL="307975" indent="-156845">
              <a:lnSpc>
                <a:spcPct val="150000"/>
              </a:lnSpc>
              <a:spcAft>
                <a:spcPts val="25"/>
              </a:spcAft>
              <a:buClr>
                <a:srgbClr val="000000"/>
              </a:buClr>
            </a:pPr>
            <a:r>
              <a:rPr lang="en-US" sz="2000">
                <a:solidFill>
                  <a:srgbClr val="000000"/>
                </a:solidFill>
                <a:latin typeface="IBM Plex Sans Light"/>
                <a:ea typeface="+mn-lt"/>
                <a:cs typeface="+mn-lt"/>
              </a:rPr>
              <a:t>24 x 15 per 2U of rack space</a:t>
            </a:r>
          </a:p>
          <a:p>
            <a:pPr marL="307975" indent="-156845">
              <a:lnSpc>
                <a:spcPct val="150000"/>
              </a:lnSpc>
              <a:spcAft>
                <a:spcPts val="25"/>
              </a:spcAft>
              <a:buClr>
                <a:srgbClr val="000000"/>
              </a:buClr>
            </a:pPr>
            <a:r>
              <a:rPr lang="en-US" sz="2000">
                <a:solidFill>
                  <a:srgbClr val="000000"/>
                </a:solidFill>
                <a:latin typeface="IBM Plex Sans Light"/>
                <a:ea typeface="+mn-lt"/>
                <a:cs typeface="+mn-lt"/>
              </a:rPr>
              <a:t>260 TB usable capacity per drawer</a:t>
            </a:r>
          </a:p>
          <a:p>
            <a:pPr marL="151130" lvl="1" indent="0">
              <a:lnSpc>
                <a:spcPct val="150000"/>
              </a:lnSpc>
              <a:spcAft>
                <a:spcPts val="25"/>
              </a:spcAft>
              <a:buClr>
                <a:srgbClr val="000000"/>
              </a:buClr>
              <a:buNone/>
            </a:pPr>
            <a:endParaRPr lang="en-US" sz="2000">
              <a:solidFill>
                <a:srgbClr val="000000"/>
              </a:solidFill>
              <a:latin typeface="IBM Plex Sans Light"/>
              <a:ea typeface="+mn-lt"/>
              <a:cs typeface="+mn-lt"/>
            </a:endParaRPr>
          </a:p>
          <a:p>
            <a:pPr>
              <a:lnSpc>
                <a:spcPct val="150000"/>
              </a:lnSpc>
              <a:spcAft>
                <a:spcPts val="25"/>
              </a:spcAft>
              <a:buFont typeface="Wingdings,Sans-Serif"/>
              <a:buChar char="Ø"/>
            </a:pPr>
            <a:r>
              <a:rPr lang="en-US" sz="2000" b="1">
                <a:solidFill>
                  <a:schemeClr val="accent1">
                    <a:lumMod val="76000"/>
                  </a:schemeClr>
                </a:solidFill>
                <a:latin typeface="IBM Plex Sans Light"/>
                <a:ea typeface="+mn-lt"/>
                <a:cs typeface="+mn-lt"/>
              </a:rPr>
              <a:t>  2.6 PB usable capacity base frame</a:t>
            </a:r>
          </a:p>
          <a:p>
            <a:pPr>
              <a:lnSpc>
                <a:spcPct val="150000"/>
              </a:lnSpc>
              <a:spcAft>
                <a:spcPts val="25"/>
              </a:spcAft>
              <a:buClr>
                <a:srgbClr val="0F62FE"/>
              </a:buClr>
              <a:buFont typeface="Wingdings,Sans-Serif"/>
              <a:buChar char="Ø"/>
            </a:pPr>
            <a:endParaRPr lang="en-US" sz="2000" b="1">
              <a:solidFill>
                <a:schemeClr val="accent1">
                  <a:lumMod val="76000"/>
                </a:schemeClr>
              </a:solidFill>
              <a:latin typeface="IBM Plex Sans Light"/>
              <a:ea typeface="+mn-lt"/>
              <a:cs typeface="+mn-lt"/>
            </a:endParaRPr>
          </a:p>
          <a:p>
            <a:pPr>
              <a:lnSpc>
                <a:spcPct val="150000"/>
              </a:lnSpc>
              <a:spcAft>
                <a:spcPts val="25"/>
              </a:spcAft>
              <a:buClr>
                <a:srgbClr val="0F62FE"/>
              </a:buClr>
              <a:buFont typeface="Wingdings,Sans-Serif"/>
              <a:buChar char="Ø"/>
            </a:pPr>
            <a:r>
              <a:rPr lang="en-US" sz="2000" b="1">
                <a:solidFill>
                  <a:schemeClr val="accent1">
                    <a:lumMod val="76000"/>
                  </a:schemeClr>
                </a:solidFill>
                <a:latin typeface="IBM Plex Sans Light"/>
                <a:ea typeface="+mn-lt"/>
                <a:cs typeface="+mn-lt"/>
              </a:rPr>
              <a:t>  Distributed RAID6</a:t>
            </a:r>
          </a:p>
          <a:p>
            <a:pPr lvl="1" indent="-156845">
              <a:lnSpc>
                <a:spcPct val="150000"/>
              </a:lnSpc>
              <a:spcAft>
                <a:spcPts val="25"/>
              </a:spcAft>
              <a:buClr>
                <a:srgbClr val="000000"/>
              </a:buClr>
            </a:pPr>
            <a:endParaRPr lang="en-US"/>
          </a:p>
        </p:txBody>
      </p:sp>
    </p:spTree>
    <p:extLst>
      <p:ext uri="{BB962C8B-B14F-4D97-AF65-F5344CB8AC3E}">
        <p14:creationId xmlns:p14="http://schemas.microsoft.com/office/powerpoint/2010/main" val="684465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290C32E-F5F3-724D-A6C6-17C557AFE5EC}"/>
              </a:ext>
            </a:extLst>
          </p:cNvPr>
          <p:cNvSpPr>
            <a:spLocks noGrp="1"/>
          </p:cNvSpPr>
          <p:nvPr>
            <p:ph type="title"/>
          </p:nvPr>
        </p:nvSpPr>
        <p:spPr>
          <a:xfrm>
            <a:off x="1207526" y="906563"/>
            <a:ext cx="18087066" cy="1374414"/>
          </a:xfrm>
        </p:spPr>
        <p:txBody>
          <a:bodyPr>
            <a:normAutofit/>
          </a:bodyPr>
          <a:lstStyle/>
          <a:p>
            <a:r>
              <a:rPr kumimoji="1" lang="en-US" altLang="ja-JP" b="1" dirty="0">
                <a:solidFill>
                  <a:srgbClr val="0F62FE"/>
                </a:solidFill>
                <a:latin typeface="+mn-lt"/>
              </a:rPr>
              <a:t>VTL Design</a:t>
            </a:r>
            <a:endParaRPr kumimoji="1" lang="ja-JP" altLang="en-US" b="1" dirty="0">
              <a:solidFill>
                <a:srgbClr val="0F62FE"/>
              </a:solidFill>
              <a:latin typeface="+mn-lt"/>
            </a:endParaRPr>
          </a:p>
        </p:txBody>
      </p:sp>
      <p:sp>
        <p:nvSpPr>
          <p:cNvPr id="17" name="TextBox 16">
            <a:extLst>
              <a:ext uri="{FF2B5EF4-FFF2-40B4-BE49-F238E27FC236}">
                <a16:creationId xmlns:a16="http://schemas.microsoft.com/office/drawing/2014/main" id="{BBF2FBC8-D530-45DA-BC02-B37EDE359E90}"/>
              </a:ext>
            </a:extLst>
          </p:cNvPr>
          <p:cNvSpPr txBox="1"/>
          <p:nvPr/>
        </p:nvSpPr>
        <p:spPr>
          <a:xfrm>
            <a:off x="2756160" y="13182997"/>
            <a:ext cx="3705186" cy="523220"/>
          </a:xfrm>
          <a:prstGeom prst="rect">
            <a:avLst/>
          </a:prstGeom>
          <a:noFill/>
        </p:spPr>
        <p:txBody>
          <a:bodyPr wrap="square" rtlCol="0">
            <a:spAutoFit/>
          </a:bodyPr>
          <a:lstStyle/>
          <a:p>
            <a:pPr defTabSz="1828800" eaLnBrk="0" fontAlgn="base" hangingPunct="0">
              <a:spcBef>
                <a:spcPct val="50000"/>
              </a:spcBef>
              <a:spcAft>
                <a:spcPct val="0"/>
              </a:spcAft>
              <a:buClr>
                <a:prstClr val="black"/>
              </a:buClr>
              <a:defRPr/>
            </a:pPr>
            <a:r>
              <a:rPr lang="en-US" sz="2800" dirty="0">
                <a:solidFill>
                  <a:prstClr val="white"/>
                </a:solidFill>
                <a:ea typeface="IBM Plex Sans" charset="0"/>
                <a:cs typeface="IBM Plex Sans" charset="0"/>
              </a:rPr>
              <a:t>IBM CONFIDENTIAL</a:t>
            </a:r>
          </a:p>
        </p:txBody>
      </p:sp>
      <p:sp>
        <p:nvSpPr>
          <p:cNvPr id="33" name="TextBox 32">
            <a:extLst>
              <a:ext uri="{FF2B5EF4-FFF2-40B4-BE49-F238E27FC236}">
                <a16:creationId xmlns:a16="http://schemas.microsoft.com/office/drawing/2014/main" id="{2F4F5743-1715-4606-8190-EDF998A81101}"/>
              </a:ext>
            </a:extLst>
          </p:cNvPr>
          <p:cNvSpPr txBox="1"/>
          <p:nvPr/>
        </p:nvSpPr>
        <p:spPr bwMode="auto">
          <a:xfrm>
            <a:off x="1207525" y="2669962"/>
            <a:ext cx="16029682" cy="93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marL="571500" lvl="1" indent="-571500" defTabSz="1311244" fontAlgn="base">
              <a:lnSpc>
                <a:spcPts val="3000"/>
              </a:lnSpc>
              <a:spcAft>
                <a:spcPts val="600"/>
              </a:spcAft>
              <a:buClr>
                <a:srgbClr val="1D1E52"/>
              </a:buClr>
              <a:buFont typeface="Arial" panose="020B0604020202020204" pitchFamily="34" charset="0"/>
              <a:buChar char="•"/>
              <a:defRPr/>
            </a:pPr>
            <a:r>
              <a:rPr lang="en-US" altLang="en-US" dirty="0">
                <a:ea typeface="MS PGothic" pitchFamily="34" charset="-128"/>
              </a:rPr>
              <a:t>IBM Tape Emulation</a:t>
            </a:r>
          </a:p>
          <a:p>
            <a:pPr marL="1486191" lvl="2" indent="-571500" defTabSz="1311244" fontAlgn="base">
              <a:lnSpc>
                <a:spcPts val="3000"/>
              </a:lnSpc>
              <a:spcAft>
                <a:spcPts val="600"/>
              </a:spcAft>
              <a:buClr>
                <a:srgbClr val="1D1E52"/>
              </a:buClr>
              <a:buFont typeface="Arial" panose="020B0604020202020204" pitchFamily="34" charset="0"/>
              <a:buChar char="•"/>
              <a:defRPr/>
            </a:pPr>
            <a:r>
              <a:rPr lang="en-US" altLang="en-US" sz="2800" dirty="0">
                <a:ea typeface="MS PGothic" pitchFamily="34" charset="-128"/>
              </a:rPr>
              <a:t>TS4500</a:t>
            </a:r>
          </a:p>
          <a:p>
            <a:pPr marL="1486191" lvl="2" indent="-571500" defTabSz="1311244" fontAlgn="base">
              <a:lnSpc>
                <a:spcPts val="3000"/>
              </a:lnSpc>
              <a:spcAft>
                <a:spcPts val="2400"/>
              </a:spcAft>
              <a:buClr>
                <a:srgbClr val="1D1E52"/>
              </a:buClr>
              <a:buFont typeface="Arial" panose="020B0604020202020204" pitchFamily="34" charset="0"/>
              <a:buChar char="•"/>
              <a:defRPr/>
            </a:pPr>
            <a:r>
              <a:rPr lang="en-US" altLang="en-US" sz="2800" dirty="0">
                <a:ea typeface="MS PGothic" pitchFamily="34" charset="-128"/>
              </a:rPr>
              <a:t>IBM LTO-5</a:t>
            </a:r>
          </a:p>
          <a:p>
            <a:pPr marL="571500" lvl="1" indent="-571500" defTabSz="1311244" fontAlgn="base">
              <a:lnSpc>
                <a:spcPts val="3000"/>
              </a:lnSpc>
              <a:spcAft>
                <a:spcPts val="2400"/>
              </a:spcAft>
              <a:buClr>
                <a:srgbClr val="1D1E52"/>
              </a:buClr>
              <a:buFont typeface="Arial" panose="020B0604020202020204" pitchFamily="34" charset="0"/>
              <a:buChar char="•"/>
              <a:defRPr/>
            </a:pPr>
            <a:r>
              <a:rPr lang="en-US" altLang="en-US" dirty="0">
                <a:ea typeface="MS PGothic" pitchFamily="34" charset="-128"/>
              </a:rPr>
              <a:t>Up to 512 virtual tape drives per system</a:t>
            </a:r>
          </a:p>
          <a:p>
            <a:pPr marL="571500" lvl="1" indent="-571500" defTabSz="1311244" fontAlgn="base">
              <a:lnSpc>
                <a:spcPts val="3000"/>
              </a:lnSpc>
              <a:spcAft>
                <a:spcPts val="2400"/>
              </a:spcAft>
              <a:buClr>
                <a:srgbClr val="1D1E52"/>
              </a:buClr>
              <a:buFont typeface="Arial" panose="020B0604020202020204" pitchFamily="34" charset="0"/>
              <a:buChar char="•"/>
              <a:defRPr/>
            </a:pPr>
            <a:r>
              <a:rPr lang="en-US" altLang="en-US" dirty="0">
                <a:ea typeface="MS PGothic" pitchFamily="34" charset="-128"/>
              </a:rPr>
              <a:t>2- System grid configuration*</a:t>
            </a:r>
          </a:p>
          <a:p>
            <a:pPr marL="571500" lvl="1" indent="-571500" defTabSz="1311244" fontAlgn="base">
              <a:lnSpc>
                <a:spcPts val="3000"/>
              </a:lnSpc>
              <a:spcAft>
                <a:spcPts val="2400"/>
              </a:spcAft>
              <a:buClr>
                <a:srgbClr val="1D1E52"/>
              </a:buClr>
              <a:buFont typeface="Arial" panose="020B0604020202020204" pitchFamily="34" charset="0"/>
              <a:buChar char="•"/>
              <a:defRPr/>
            </a:pPr>
            <a:r>
              <a:rPr lang="en-US" kern="0" dirty="0">
                <a:sym typeface="IBM Plex Sans Light"/>
              </a:rPr>
              <a:t>All-active system grid</a:t>
            </a:r>
          </a:p>
          <a:p>
            <a:pPr marL="571500" lvl="1" indent="-571500" defTabSz="1311244" fontAlgn="base">
              <a:buClr>
                <a:srgbClr val="1D1E52"/>
              </a:buClr>
              <a:buFont typeface="Arial" panose="020B0604020202020204" pitchFamily="34" charset="0"/>
              <a:buChar char="•"/>
              <a:defRPr/>
            </a:pPr>
            <a:r>
              <a:rPr lang="en-US" kern="0" dirty="0">
                <a:sym typeface="IBM Plex Sans Light"/>
              </a:rPr>
              <a:t>Automated Fail-over/Fail-back and restore</a:t>
            </a:r>
          </a:p>
          <a:p>
            <a:pPr marL="1486191" lvl="2" indent="-571500" defTabSz="1311244" fontAlgn="base">
              <a:lnSpc>
                <a:spcPts val="3000"/>
              </a:lnSpc>
              <a:spcAft>
                <a:spcPts val="2400"/>
              </a:spcAft>
              <a:buClr>
                <a:srgbClr val="1D1E52"/>
              </a:buClr>
              <a:buFont typeface="Arial" panose="020B0604020202020204" pitchFamily="34" charset="0"/>
              <a:buChar char="•"/>
              <a:defRPr/>
            </a:pPr>
            <a:r>
              <a:rPr lang="en-US" sz="2400" i="1" kern="0" dirty="0">
                <a:sym typeface="IBM Plex Sans Light"/>
              </a:rPr>
              <a:t>Job intervention is ISV dependent</a:t>
            </a:r>
            <a:endParaRPr lang="en-US" i="1" kern="0" dirty="0">
              <a:sym typeface="IBM Plex Sans Light"/>
            </a:endParaRPr>
          </a:p>
          <a:p>
            <a:pPr marL="571500" lvl="1" indent="-571500" defTabSz="1311244" fontAlgn="base">
              <a:lnSpc>
                <a:spcPts val="3000"/>
              </a:lnSpc>
              <a:spcAft>
                <a:spcPts val="600"/>
              </a:spcAft>
              <a:buClr>
                <a:srgbClr val="1D1E52"/>
              </a:buClr>
              <a:buFont typeface="Arial" panose="020B0604020202020204" pitchFamily="34" charset="0"/>
              <a:buChar char="•"/>
              <a:defRPr/>
            </a:pPr>
            <a:r>
              <a:rPr lang="en-US" altLang="en-US" dirty="0">
                <a:ea typeface="MS PGothic" pitchFamily="34" charset="-128"/>
              </a:rPr>
              <a:t>Single VTL image across the grid</a:t>
            </a:r>
          </a:p>
          <a:p>
            <a:pPr marL="1486191" lvl="2" indent="-571500" defTabSz="1311244" fontAlgn="base">
              <a:lnSpc>
                <a:spcPts val="3000"/>
              </a:lnSpc>
              <a:spcAft>
                <a:spcPts val="2400"/>
              </a:spcAft>
              <a:buClr>
                <a:srgbClr val="1D1E52"/>
              </a:buClr>
              <a:buFont typeface="Arial" panose="020B0604020202020204" pitchFamily="34" charset="0"/>
              <a:buChar char="•"/>
              <a:defRPr/>
            </a:pPr>
            <a:r>
              <a:rPr lang="en-US" altLang="en-US" sz="3200" dirty="0">
                <a:ea typeface="MS PGothic" pitchFamily="34" charset="-128"/>
              </a:rPr>
              <a:t>Up to 4 distinct VTLs*</a:t>
            </a:r>
          </a:p>
          <a:p>
            <a:pPr marL="571500" lvl="1" indent="-571500" defTabSz="1311244" fontAlgn="base">
              <a:lnSpc>
                <a:spcPts val="3000"/>
              </a:lnSpc>
              <a:spcAft>
                <a:spcPts val="2400"/>
              </a:spcAft>
              <a:buClr>
                <a:srgbClr val="1D1E52"/>
              </a:buClr>
              <a:buFont typeface="Arial" panose="020B0604020202020204" pitchFamily="34" charset="0"/>
              <a:buChar char="•"/>
              <a:defRPr/>
            </a:pPr>
            <a:r>
              <a:rPr lang="en-US" altLang="en-US" dirty="0">
                <a:ea typeface="MS PGothic" pitchFamily="34" charset="-128"/>
              </a:rPr>
              <a:t>32Gb </a:t>
            </a:r>
            <a:r>
              <a:rPr lang="en-US" altLang="en-US" dirty="0" err="1">
                <a:ea typeface="MS PGothic" pitchFamily="34" charset="-128"/>
              </a:rPr>
              <a:t>Fibre</a:t>
            </a:r>
            <a:r>
              <a:rPr lang="en-US" altLang="en-US" dirty="0">
                <a:ea typeface="MS PGothic" pitchFamily="34" charset="-128"/>
              </a:rPr>
              <a:t> Channel host connectivity</a:t>
            </a:r>
          </a:p>
          <a:p>
            <a:pPr marL="571500" lvl="1" indent="-571500" defTabSz="1311244" fontAlgn="base">
              <a:lnSpc>
                <a:spcPts val="3000"/>
              </a:lnSpc>
              <a:spcAft>
                <a:spcPts val="2400"/>
              </a:spcAft>
              <a:buClr>
                <a:srgbClr val="1D1E52"/>
              </a:buClr>
              <a:buFont typeface="Arial" panose="020B0604020202020204" pitchFamily="34" charset="0"/>
              <a:buChar char="•"/>
              <a:defRPr/>
            </a:pPr>
            <a:r>
              <a:rPr lang="en-US" altLang="en-US" dirty="0">
                <a:ea typeface="MS PGothic" pitchFamily="34" charset="-128"/>
              </a:rPr>
              <a:t>Policy managed data tiering to IBM Deep Archive</a:t>
            </a:r>
          </a:p>
          <a:p>
            <a:pPr marL="571500" lvl="1" indent="-571500" defTabSz="1311244" fontAlgn="base">
              <a:lnSpc>
                <a:spcPts val="3000"/>
              </a:lnSpc>
              <a:spcAft>
                <a:spcPts val="2400"/>
              </a:spcAft>
              <a:buClr>
                <a:srgbClr val="1D1E52"/>
              </a:buClr>
              <a:buFont typeface="Arial" panose="020B0604020202020204" pitchFamily="34" charset="0"/>
              <a:buChar char="•"/>
              <a:defRPr/>
            </a:pPr>
            <a:r>
              <a:rPr lang="en-US" altLang="en-US" dirty="0">
                <a:ea typeface="MS PGothic" pitchFamily="34" charset="-128"/>
              </a:rPr>
              <a:t>RESTful API for all queries and updates</a:t>
            </a:r>
          </a:p>
          <a:p>
            <a:pPr marL="571500" lvl="1" indent="-571500" defTabSz="1311244" fontAlgn="base">
              <a:lnSpc>
                <a:spcPts val="3000"/>
              </a:lnSpc>
              <a:spcAft>
                <a:spcPts val="2400"/>
              </a:spcAft>
              <a:buClr>
                <a:srgbClr val="1D1E52"/>
              </a:buClr>
              <a:buFont typeface="Arial" panose="020B0604020202020204" pitchFamily="34" charset="0"/>
              <a:buChar char="•"/>
              <a:defRPr/>
            </a:pPr>
            <a:r>
              <a:rPr lang="en-US" altLang="en-US" dirty="0">
                <a:ea typeface="MS PGothic" pitchFamily="34" charset="-128"/>
              </a:rPr>
              <a:t>Modern graphical interface (GUI)</a:t>
            </a:r>
          </a:p>
          <a:p>
            <a:pPr marL="571500" lvl="1" indent="-571500" defTabSz="1311244" fontAlgn="base">
              <a:lnSpc>
                <a:spcPts val="3000"/>
              </a:lnSpc>
              <a:spcAft>
                <a:spcPts val="2400"/>
              </a:spcAft>
              <a:buClr>
                <a:srgbClr val="1D1E52"/>
              </a:buClr>
              <a:buFont typeface="Arial" panose="020B0604020202020204" pitchFamily="34" charset="0"/>
              <a:buChar char="•"/>
              <a:defRPr/>
            </a:pPr>
            <a:r>
              <a:rPr lang="en-US" altLang="en-US" dirty="0">
                <a:ea typeface="MS PGothic"/>
              </a:rPr>
              <a:t>Simplified grid joins</a:t>
            </a:r>
          </a:p>
        </p:txBody>
      </p:sp>
      <p:pic>
        <p:nvPicPr>
          <p:cNvPr id="4" name="Picture 3">
            <a:extLst>
              <a:ext uri="{FF2B5EF4-FFF2-40B4-BE49-F238E27FC236}">
                <a16:creationId xmlns:a16="http://schemas.microsoft.com/office/drawing/2014/main" id="{5ECDB326-D467-CBDF-E31F-0564DCB49E18}"/>
              </a:ext>
            </a:extLst>
          </p:cNvPr>
          <p:cNvPicPr>
            <a:picLocks noChangeAspect="1"/>
          </p:cNvPicPr>
          <p:nvPr/>
        </p:nvPicPr>
        <p:blipFill>
          <a:blip r:embed="rId3"/>
          <a:stretch>
            <a:fillRect/>
          </a:stretch>
        </p:blipFill>
        <p:spPr>
          <a:xfrm>
            <a:off x="18404876" y="1589190"/>
            <a:ext cx="4173770" cy="11593807"/>
          </a:xfrm>
          <a:prstGeom prst="rect">
            <a:avLst/>
          </a:prstGeom>
        </p:spPr>
      </p:pic>
      <p:sp>
        <p:nvSpPr>
          <p:cNvPr id="2" name="TextBox 1">
            <a:extLst>
              <a:ext uri="{FF2B5EF4-FFF2-40B4-BE49-F238E27FC236}">
                <a16:creationId xmlns:a16="http://schemas.microsoft.com/office/drawing/2014/main" id="{4F3BDFB0-E255-91C9-F71E-49FA571C56CF}"/>
              </a:ext>
            </a:extLst>
          </p:cNvPr>
          <p:cNvSpPr txBox="1"/>
          <p:nvPr/>
        </p:nvSpPr>
        <p:spPr>
          <a:xfrm>
            <a:off x="1207525" y="12420997"/>
            <a:ext cx="14522679"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l" defTabSz="2438400">
              <a:spcBef>
                <a:spcPts val="2900"/>
              </a:spcBef>
              <a:buSzPct val="100000"/>
            </a:pPr>
            <a:r>
              <a:rPr lang="en-US" sz="2400" kern="0" dirty="0">
                <a:solidFill>
                  <a:srgbClr val="000000"/>
                </a:solidFill>
                <a:ea typeface="+mj-ea"/>
                <a:cs typeface="+mj-cs"/>
                <a:sym typeface="IBM Plex Sans Light"/>
              </a:rPr>
              <a:t>* Underlying design supports up to 8-way grid and greater than 4 distinct VTL images, available post GA.</a:t>
            </a:r>
          </a:p>
        </p:txBody>
      </p:sp>
    </p:spTree>
    <p:extLst>
      <p:ext uri="{BB962C8B-B14F-4D97-AF65-F5344CB8AC3E}">
        <p14:creationId xmlns:p14="http://schemas.microsoft.com/office/powerpoint/2010/main" val="423432369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lowchart: Terminator 54">
            <a:extLst>
              <a:ext uri="{FF2B5EF4-FFF2-40B4-BE49-F238E27FC236}">
                <a16:creationId xmlns:a16="http://schemas.microsoft.com/office/drawing/2014/main" id="{97925E74-6185-A797-43AB-42925D05A1E7}"/>
              </a:ext>
            </a:extLst>
          </p:cNvPr>
          <p:cNvSpPr/>
          <p:nvPr/>
        </p:nvSpPr>
        <p:spPr bwMode="auto">
          <a:xfrm>
            <a:off x="12743879" y="7666218"/>
            <a:ext cx="9163660" cy="4996788"/>
          </a:xfrm>
          <a:prstGeom prst="flowChartTerminator">
            <a:avLst/>
          </a:prstGeom>
          <a:solidFill>
            <a:srgbClr val="F7F9FC"/>
          </a:solidFill>
          <a:ln w="12700">
            <a:solidFill>
              <a:schemeClr val="accent1">
                <a:lumMod val="40000"/>
                <a:lumOff val="60000"/>
              </a:schemeClr>
            </a:solidFill>
            <a:prstDash val="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a:ln>
                <a:noFill/>
              </a:ln>
              <a:solidFill>
                <a:schemeClr val="bg1"/>
              </a:solidFill>
              <a:effectLst/>
              <a:latin typeface="+mn-lt"/>
            </a:endParaRPr>
          </a:p>
        </p:txBody>
      </p:sp>
      <p:sp>
        <p:nvSpPr>
          <p:cNvPr id="3" name="Rectangle 2">
            <a:extLst>
              <a:ext uri="{FF2B5EF4-FFF2-40B4-BE49-F238E27FC236}">
                <a16:creationId xmlns:a16="http://schemas.microsoft.com/office/drawing/2014/main" id="{6A199C05-F8A3-6863-CFF2-CB9E87B74AAD}"/>
              </a:ext>
            </a:extLst>
          </p:cNvPr>
          <p:cNvSpPr>
            <a:spLocks noChangeArrowheads="1"/>
          </p:cNvSpPr>
          <p:nvPr/>
        </p:nvSpPr>
        <p:spPr bwMode="auto">
          <a:xfrm>
            <a:off x="648890" y="2233755"/>
            <a:ext cx="22733623" cy="1042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87" tIns="40995" rIns="81987" bIns="40995" anchor="t"/>
          <a:lstStyle>
            <a:defPPr>
              <a:defRPr lang="en-US"/>
            </a:defPPr>
            <a:lvl1pPr algn="l" defTabSz="1019175" rtl="0" eaLnBrk="0" fontAlgn="base" hangingPunct="0">
              <a:spcBef>
                <a:spcPct val="25000"/>
              </a:spcBef>
              <a:spcAft>
                <a:spcPct val="0"/>
              </a:spcAft>
              <a:buClr>
                <a:srgbClr val="0000FF"/>
              </a:buClr>
              <a:buFont typeface="Wingdings" panose="05000000000000000000" pitchFamily="2" charset="2"/>
              <a:buChar char="§"/>
              <a:defRPr sz="2200" b="1" kern="1200">
                <a:solidFill>
                  <a:schemeClr val="tx1"/>
                </a:solidFill>
                <a:latin typeface="Times New Roman" panose="02020603050405020304" pitchFamily="18" charset="0"/>
                <a:ea typeface="MS PGothic" pitchFamily="34" charset="-128"/>
                <a:cs typeface="+mn-cs"/>
              </a:defRPr>
            </a:lvl1pPr>
            <a:lvl2pPr marL="639763" indent="-130175" algn="l" defTabSz="1019175" rtl="0" eaLnBrk="0" fontAlgn="base" hangingPunct="0">
              <a:spcBef>
                <a:spcPct val="20000"/>
              </a:spcBef>
              <a:spcAft>
                <a:spcPct val="0"/>
              </a:spcAft>
              <a:buClr>
                <a:srgbClr val="0000FF"/>
              </a:buClr>
              <a:buSzPct val="70000"/>
              <a:buFont typeface="Univers 45 Light" charset="0"/>
              <a:buChar char="►"/>
              <a:defRPr sz="2267" kern="1200">
                <a:solidFill>
                  <a:schemeClr val="tx1"/>
                </a:solidFill>
                <a:latin typeface="Times New Roman" panose="02020603050405020304" pitchFamily="18" charset="0"/>
                <a:ea typeface="MS PGothic" pitchFamily="34" charset="-128"/>
                <a:cs typeface="+mn-cs"/>
              </a:defRPr>
            </a:lvl2pPr>
            <a:lvl3pPr marL="1143000" indent="-228600" algn="l" defTabSz="1019175" rtl="0" eaLnBrk="0" fontAlgn="base" hangingPunct="0">
              <a:spcBef>
                <a:spcPct val="20000"/>
              </a:spcBef>
              <a:spcAft>
                <a:spcPct val="0"/>
              </a:spcAft>
              <a:buClr>
                <a:srgbClr val="0000FF"/>
              </a:buClr>
              <a:buSzPct val="65000"/>
              <a:buFont typeface="Times New Roman" panose="02020603050405020304" pitchFamily="18" charset="0"/>
              <a:buChar char="▬"/>
              <a:defRPr sz="1600" kern="1200">
                <a:solidFill>
                  <a:schemeClr val="tx1"/>
                </a:solidFill>
                <a:latin typeface="Times New Roman" panose="02020603050405020304" pitchFamily="18" charset="0"/>
                <a:ea typeface="MS PGothic" pitchFamily="34" charset="-128"/>
                <a:cs typeface="+mn-cs"/>
              </a:defRPr>
            </a:lvl3pPr>
            <a:lvl4pPr marL="1600200" indent="-228600" algn="l" defTabSz="1019175" rtl="0" eaLnBrk="0" fontAlgn="base" hangingPunct="0">
              <a:spcBef>
                <a:spcPct val="20000"/>
              </a:spcBef>
              <a:spcAft>
                <a:spcPct val="0"/>
              </a:spcAft>
              <a:buClr>
                <a:srgbClr val="0000FF"/>
              </a:buClr>
              <a:buSzPct val="70000"/>
              <a:buFont typeface="Wingdings" panose="05000000000000000000" pitchFamily="2" charset="2"/>
              <a:buChar char="§"/>
              <a:defRPr sz="1600" kern="1200">
                <a:solidFill>
                  <a:schemeClr val="tx1"/>
                </a:solidFill>
                <a:latin typeface="Times New Roman" panose="02020603050405020304" pitchFamily="18" charset="0"/>
                <a:ea typeface="MS PGothic" pitchFamily="34" charset="-128"/>
                <a:cs typeface="+mn-cs"/>
              </a:defRPr>
            </a:lvl4pPr>
            <a:lvl5pPr marL="2057400" indent="-228600" algn="l" defTabSz="1019175" rtl="0" eaLnBrk="0" fontAlgn="base" hangingPunct="0">
              <a:spcBef>
                <a:spcPct val="20000"/>
              </a:spcBef>
              <a:spcAft>
                <a:spcPct val="0"/>
              </a:spcAft>
              <a:buClr>
                <a:schemeClr val="tx1"/>
              </a:buClr>
              <a:buFont typeface="Wingdings" pitchFamily="2" charset="2"/>
              <a:buChar char="»"/>
              <a:defRPr sz="1400" kern="1200">
                <a:solidFill>
                  <a:schemeClr val="tx1"/>
                </a:solidFill>
                <a:latin typeface="Times New Roman" panose="02020603050405020304" pitchFamily="18" charset="0"/>
                <a:ea typeface="MS PGothic" pitchFamily="34" charset="-128"/>
                <a:cs typeface="+mn-cs"/>
              </a:defRPr>
            </a:lvl5pPr>
            <a:lvl6pPr marL="2514600" indent="-228600" algn="l" defTabSz="1019175" rtl="0" eaLnBrk="1" fontAlgn="base" latinLnBrk="0" hangingPunct="1">
              <a:spcBef>
                <a:spcPct val="20000"/>
              </a:spcBef>
              <a:spcAft>
                <a:spcPct val="0"/>
              </a:spcAft>
              <a:buChar char="»"/>
              <a:defRPr sz="1400" kern="1200">
                <a:solidFill>
                  <a:schemeClr val="tx1"/>
                </a:solidFill>
                <a:latin typeface="Times New Roman" panose="02020603050405020304" pitchFamily="18" charset="0"/>
                <a:ea typeface="MS PGothic" pitchFamily="34" charset="-128"/>
                <a:cs typeface="+mn-cs"/>
              </a:defRPr>
            </a:lvl6pPr>
            <a:lvl7pPr marL="2971800" indent="-228600" algn="l" defTabSz="1019175" rtl="0" eaLnBrk="1" fontAlgn="base" latinLnBrk="0" hangingPunct="1">
              <a:spcBef>
                <a:spcPct val="20000"/>
              </a:spcBef>
              <a:spcAft>
                <a:spcPct val="0"/>
              </a:spcAft>
              <a:buChar char="»"/>
              <a:defRPr sz="1400" kern="1200">
                <a:solidFill>
                  <a:schemeClr val="tx1"/>
                </a:solidFill>
                <a:latin typeface="Times New Roman" panose="02020603050405020304" pitchFamily="18" charset="0"/>
                <a:ea typeface="MS PGothic" pitchFamily="34" charset="-128"/>
                <a:cs typeface="+mn-cs"/>
              </a:defRPr>
            </a:lvl7pPr>
            <a:lvl8pPr marL="3429000" indent="-228600" algn="l" defTabSz="1019175" rtl="0" eaLnBrk="1" fontAlgn="base" latinLnBrk="0" hangingPunct="1">
              <a:spcBef>
                <a:spcPct val="20000"/>
              </a:spcBef>
              <a:spcAft>
                <a:spcPct val="0"/>
              </a:spcAft>
              <a:buChar char="»"/>
              <a:defRPr sz="1400" kern="1200">
                <a:solidFill>
                  <a:schemeClr val="tx1"/>
                </a:solidFill>
                <a:latin typeface="Times New Roman" panose="02020603050405020304" pitchFamily="18" charset="0"/>
                <a:ea typeface="MS PGothic" pitchFamily="34" charset="-128"/>
                <a:cs typeface="+mn-cs"/>
              </a:defRPr>
            </a:lvl8pPr>
            <a:lvl9pPr marL="3886200" indent="-228600" algn="l" defTabSz="1019175" rtl="0" eaLnBrk="1" fontAlgn="base" latinLnBrk="0" hangingPunct="1">
              <a:spcBef>
                <a:spcPct val="20000"/>
              </a:spcBef>
              <a:spcAft>
                <a:spcPct val="0"/>
              </a:spcAft>
              <a:buChar char="»"/>
              <a:defRPr sz="1400" kern="1200">
                <a:solidFill>
                  <a:schemeClr val="tx1"/>
                </a:solidFill>
                <a:latin typeface="Times New Roman" panose="02020603050405020304" pitchFamily="18" charset="0"/>
                <a:ea typeface="MS PGothic" pitchFamily="34" charset="-128"/>
                <a:cs typeface="+mn-cs"/>
              </a:defRPr>
            </a:lvl9pPr>
          </a:lstStyle>
          <a:p>
            <a:pPr defTabSz="1019149" eaLnBrk="1" hangingPunct="1">
              <a:lnSpc>
                <a:spcPct val="150000"/>
              </a:lnSpc>
              <a:buClrTx/>
              <a:buNone/>
              <a:defRPr/>
            </a:pPr>
            <a:r>
              <a:rPr kumimoji="0" lang="en-US" altLang="en-US" sz="3600" i="0" u="none" strike="noStrike" kern="1200" cap="none" spc="0" normalizeH="0" baseline="0" noProof="0" dirty="0">
                <a:ln>
                  <a:noFill/>
                </a:ln>
                <a:solidFill>
                  <a:schemeClr val="accent1">
                    <a:lumMod val="76000"/>
                  </a:schemeClr>
                </a:solidFill>
                <a:effectLst/>
                <a:uLnTx/>
                <a:uFillTx/>
                <a:latin typeface="IBM Plex Sans Light"/>
                <a:ea typeface="MS PGothic"/>
              </a:rPr>
              <a:t>All systems are equal </a:t>
            </a:r>
            <a:r>
              <a:rPr lang="en-US" altLang="en-US" sz="3600" dirty="0">
                <a:solidFill>
                  <a:schemeClr val="accent1">
                    <a:lumMod val="76000"/>
                  </a:schemeClr>
                </a:solidFill>
                <a:latin typeface="IBM Plex Sans Light"/>
                <a:ea typeface="MS PGothic"/>
              </a:rPr>
              <a:t>players</a:t>
            </a:r>
            <a:endParaRPr lang="en-US" sz="3600" b="0" dirty="0">
              <a:solidFill>
                <a:schemeClr val="accent1">
                  <a:lumMod val="76000"/>
                </a:schemeClr>
              </a:solidFill>
              <a:latin typeface="IBM Plex Sans Light" panose="020B0403050203000203" pitchFamily="34" charset="0"/>
              <a:cs typeface="Times New Roman"/>
            </a:endParaRPr>
          </a:p>
          <a:p>
            <a:pPr marL="457200" indent="-457200" defTabSz="1019149">
              <a:lnSpc>
                <a:spcPct val="150000"/>
              </a:lnSpc>
              <a:buClrTx/>
              <a:buFont typeface="Arial" panose="05000000000000000000" pitchFamily="2" charset="2"/>
              <a:buChar char="•"/>
              <a:defRPr/>
            </a:pPr>
            <a:r>
              <a:rPr lang="en-US" altLang="en-US" sz="3600" b="0" dirty="0">
                <a:solidFill>
                  <a:schemeClr val="tx2">
                    <a:lumMod val="85000"/>
                    <a:lumOff val="15000"/>
                  </a:schemeClr>
                </a:solidFill>
                <a:latin typeface="IBM Plex Sans Light"/>
                <a:ea typeface="MS PGothic"/>
              </a:rPr>
              <a:t>Each system’s drives within an entire grid always have access to all volumes</a:t>
            </a:r>
          </a:p>
          <a:p>
            <a:pPr marL="1096645" lvl="1" indent="-457200" defTabSz="1019149">
              <a:spcBef>
                <a:spcPts val="0"/>
              </a:spcBef>
              <a:buClrTx/>
              <a:buFont typeface="Arial" panose="05000000000000000000" pitchFamily="2" charset="2"/>
              <a:buChar char="•"/>
              <a:defRPr/>
            </a:pPr>
            <a:r>
              <a:rPr lang="en-US" sz="3200" dirty="0">
                <a:solidFill>
                  <a:schemeClr val="accent1"/>
                </a:solidFill>
                <a:latin typeface="IBM Plex Sans Light"/>
                <a:ea typeface="MS PGothic"/>
                <a:cs typeface="Times New Roman"/>
              </a:rPr>
              <a:t>System tape drives are only accessible when direct attached to the system.</a:t>
            </a:r>
          </a:p>
          <a:p>
            <a:pPr marL="1096645" lvl="1" indent="-457200" defTabSz="1019149">
              <a:spcBef>
                <a:spcPts val="0"/>
              </a:spcBef>
              <a:buClrTx/>
              <a:buFont typeface="Arial" panose="05000000000000000000" pitchFamily="2" charset="2"/>
              <a:buChar char="•"/>
              <a:defRPr/>
            </a:pPr>
            <a:r>
              <a:rPr lang="en-US" sz="3200" dirty="0">
                <a:solidFill>
                  <a:schemeClr val="accent1"/>
                </a:solidFill>
                <a:latin typeface="IBM Plex Sans Light"/>
                <a:ea typeface="MS PGothic"/>
                <a:cs typeface="Times New Roman"/>
              </a:rPr>
              <a:t>No grid span of tape drive access</a:t>
            </a:r>
            <a:endParaRPr lang="en-US" sz="3200" dirty="0">
              <a:solidFill>
                <a:schemeClr val="accent1"/>
              </a:solidFill>
              <a:latin typeface="IBM Plex Sans Light"/>
              <a:cs typeface="Times New Roman"/>
            </a:endParaRPr>
          </a:p>
          <a:p>
            <a:pPr marL="457200" indent="-457200" defTabSz="1019149">
              <a:lnSpc>
                <a:spcPct val="150000"/>
              </a:lnSpc>
              <a:buClrTx/>
              <a:buFont typeface="Arial" panose="05000000000000000000" pitchFamily="2" charset="2"/>
              <a:buChar char="•"/>
              <a:defRPr/>
            </a:pPr>
            <a:r>
              <a:rPr lang="en-US" altLang="en-US" sz="3600" b="0" dirty="0">
                <a:solidFill>
                  <a:schemeClr val="tx2">
                    <a:lumMod val="85000"/>
                    <a:lumOff val="15000"/>
                  </a:schemeClr>
                </a:solidFill>
                <a:latin typeface="IBM Plex Sans Light"/>
                <a:ea typeface="MS PGothic"/>
              </a:rPr>
              <a:t>Volume data is accessible from any system’s devices independent of where copies exist</a:t>
            </a:r>
            <a:endParaRPr lang="en-US" sz="3600" b="0" dirty="0">
              <a:solidFill>
                <a:schemeClr val="tx2">
                  <a:lumMod val="85000"/>
                  <a:lumOff val="15000"/>
                </a:schemeClr>
              </a:solidFill>
              <a:latin typeface="IBM Plex Sans Light"/>
              <a:cs typeface="Times New Roman"/>
            </a:endParaRPr>
          </a:p>
          <a:p>
            <a:pPr marL="457200" indent="-457200" defTabSz="1019149">
              <a:lnSpc>
                <a:spcPct val="150000"/>
              </a:lnSpc>
              <a:buClrTx/>
              <a:buFont typeface="Arial" panose="05000000000000000000" pitchFamily="2" charset="2"/>
              <a:buChar char="•"/>
              <a:defRPr/>
            </a:pPr>
            <a:r>
              <a:rPr lang="en-US" sz="3600" b="0" dirty="0">
                <a:solidFill>
                  <a:schemeClr val="tx2">
                    <a:lumMod val="85000"/>
                    <a:lumOff val="15000"/>
                  </a:schemeClr>
                </a:solidFill>
                <a:latin typeface="IBM Plex Sans Light"/>
                <a:ea typeface="MS PGothic"/>
                <a:cs typeface="Times New Roman"/>
              </a:rPr>
              <a:t>Host views each emulated VTL instance within the solution as one composite library spanning the entire grid</a:t>
            </a:r>
          </a:p>
          <a:p>
            <a:pPr marL="457200" indent="-457200" defTabSz="1019149">
              <a:lnSpc>
                <a:spcPct val="150000"/>
              </a:lnSpc>
              <a:buClrTx/>
              <a:buFont typeface="Arial" panose="05000000000000000000" pitchFamily="2" charset="2"/>
              <a:buChar char="•"/>
              <a:defRPr/>
            </a:pPr>
            <a:r>
              <a:rPr lang="en-US" sz="3600" b="0" dirty="0">
                <a:solidFill>
                  <a:schemeClr val="tx2">
                    <a:lumMod val="85000"/>
                    <a:lumOff val="15000"/>
                  </a:schemeClr>
                </a:solidFill>
                <a:latin typeface="IBM Plex Sans Light"/>
                <a:ea typeface="MS PGothic"/>
                <a:cs typeface="Times New Roman"/>
              </a:rPr>
              <a:t>Fully Automated system failover </a:t>
            </a:r>
          </a:p>
          <a:p>
            <a:pPr marL="1096645" lvl="1" indent="-457200" defTabSz="1019149">
              <a:spcBef>
                <a:spcPts val="0"/>
              </a:spcBef>
              <a:buClrTx/>
              <a:buFont typeface="Arial" panose="05000000000000000000" pitchFamily="2" charset="2"/>
              <a:buChar char="•"/>
              <a:defRPr/>
            </a:pPr>
            <a:r>
              <a:rPr lang="en-US" sz="3200" dirty="0">
                <a:solidFill>
                  <a:schemeClr val="accent1"/>
                </a:solidFill>
                <a:latin typeface="IBM Plex Sans Light"/>
                <a:ea typeface="MS PGothic"/>
                <a:cs typeface="Times New Roman"/>
              </a:rPr>
              <a:t>No user intervention required for the VTLs</a:t>
            </a:r>
          </a:p>
          <a:p>
            <a:pPr marL="1096645" lvl="1" indent="-457200" defTabSz="1019149">
              <a:spcBef>
                <a:spcPts val="0"/>
              </a:spcBef>
              <a:buClrTx/>
              <a:buFont typeface="Arial" panose="05000000000000000000" pitchFamily="2" charset="2"/>
              <a:buChar char="•"/>
              <a:defRPr/>
            </a:pPr>
            <a:r>
              <a:rPr lang="en-US" sz="3200" dirty="0">
                <a:solidFill>
                  <a:schemeClr val="accent1"/>
                </a:solidFill>
                <a:latin typeface="IBM Plex Sans Light"/>
                <a:ea typeface="MS PGothic"/>
                <a:cs typeface="Times New Roman"/>
              </a:rPr>
              <a:t>Job intervention is ISV dependent</a:t>
            </a:r>
            <a:endParaRPr lang="en-US" sz="3200" dirty="0">
              <a:solidFill>
                <a:schemeClr val="accent1"/>
              </a:solidFill>
              <a:latin typeface="IBM Plex Sans Light"/>
              <a:ea typeface="MS PGothic"/>
            </a:endParaRPr>
          </a:p>
          <a:p>
            <a:pPr defTabSz="1019149">
              <a:lnSpc>
                <a:spcPct val="150000"/>
              </a:lnSpc>
              <a:buClrTx/>
              <a:buNone/>
              <a:defRPr/>
            </a:pPr>
            <a:r>
              <a:rPr kumimoji="0" lang="en-US" altLang="en-US" sz="3600" i="0" u="none" strike="noStrike" kern="1200" cap="none" spc="0" normalizeH="0" baseline="0" noProof="0" dirty="0">
                <a:ln>
                  <a:noFill/>
                </a:ln>
                <a:solidFill>
                  <a:schemeClr val="accent1">
                    <a:lumMod val="76000"/>
                  </a:schemeClr>
                </a:solidFill>
                <a:effectLst/>
                <a:uLnTx/>
                <a:uFillTx/>
                <a:latin typeface="IBM Plex Sans Light"/>
                <a:ea typeface="MS PGothic"/>
              </a:rPr>
              <a:t>Post </a:t>
            </a:r>
            <a:r>
              <a:rPr lang="en-US" altLang="en-US" sz="3600" dirty="0">
                <a:solidFill>
                  <a:schemeClr val="accent1">
                    <a:lumMod val="76000"/>
                  </a:schemeClr>
                </a:solidFill>
                <a:latin typeface="IBM Plex Sans Light"/>
                <a:ea typeface="MS PGothic"/>
              </a:rPr>
              <a:t>outage</a:t>
            </a:r>
            <a:endParaRPr lang="en-US" altLang="en-US" sz="3600" b="0" dirty="0">
              <a:solidFill>
                <a:schemeClr val="accent1">
                  <a:lumMod val="76000"/>
                </a:schemeClr>
              </a:solidFill>
              <a:latin typeface="IBM Plex Sans Light"/>
              <a:cs typeface="Times New Roman" panose="02020603050405020304" pitchFamily="18" charset="0"/>
            </a:endParaRPr>
          </a:p>
          <a:p>
            <a:pPr marL="457200" indent="-457200" defTabSz="1019149">
              <a:lnSpc>
                <a:spcPct val="150000"/>
              </a:lnSpc>
              <a:buClrTx/>
              <a:buFont typeface="Arial" panose="05000000000000000000" pitchFamily="2" charset="2"/>
              <a:buChar char="•"/>
              <a:defRPr/>
            </a:pPr>
            <a:r>
              <a:rPr lang="en-US" altLang="en-US" sz="3600" b="0" dirty="0">
                <a:solidFill>
                  <a:schemeClr val="tx2">
                    <a:lumMod val="85000"/>
                    <a:lumOff val="15000"/>
                  </a:schemeClr>
                </a:solidFill>
                <a:latin typeface="IBM Plex Sans Light"/>
                <a:ea typeface="MS PGothic"/>
              </a:rPr>
              <a:t>All</a:t>
            </a:r>
            <a:r>
              <a:rPr kumimoji="0" lang="en-US" altLang="en-US" sz="3600" b="0" i="0" u="none" strike="noStrike" kern="1200" cap="none" spc="0" normalizeH="0" baseline="0" noProof="0" dirty="0">
                <a:ln>
                  <a:noFill/>
                </a:ln>
                <a:solidFill>
                  <a:schemeClr val="tx2">
                    <a:lumMod val="85000"/>
                    <a:lumOff val="15000"/>
                  </a:schemeClr>
                </a:solidFill>
                <a:effectLst/>
                <a:uLnTx/>
                <a:uFillTx/>
                <a:latin typeface="IBM Plex Sans Light"/>
                <a:ea typeface="MS PGothic"/>
              </a:rPr>
              <a:t> updates are automatically </a:t>
            </a:r>
            <a:r>
              <a:rPr lang="en-US" altLang="en-US" sz="3600" b="0" dirty="0">
                <a:solidFill>
                  <a:schemeClr val="tx2">
                    <a:lumMod val="85000"/>
                    <a:lumOff val="15000"/>
                  </a:schemeClr>
                </a:solidFill>
                <a:latin typeface="IBM Plex Sans Light"/>
                <a:ea typeface="MS PGothic"/>
              </a:rPr>
              <a:t>reconciled on recovery</a:t>
            </a:r>
            <a:endParaRPr lang="en-US" altLang="en-US" sz="3600" b="0" dirty="0">
              <a:solidFill>
                <a:schemeClr val="tx2">
                  <a:lumMod val="85000"/>
                  <a:lumOff val="15000"/>
                </a:schemeClr>
              </a:solidFill>
              <a:latin typeface="IBM Plex Sans Light"/>
              <a:cs typeface="Times New Roman" panose="02020603050405020304" pitchFamily="18" charset="0"/>
            </a:endParaRPr>
          </a:p>
          <a:p>
            <a:pPr marL="457200" indent="-457200" defTabSz="1019149">
              <a:lnSpc>
                <a:spcPct val="150000"/>
              </a:lnSpc>
              <a:buClrTx/>
              <a:buFont typeface="Arial" panose="05000000000000000000" pitchFamily="2" charset="2"/>
              <a:buChar char="•"/>
              <a:defRPr/>
            </a:pPr>
            <a:r>
              <a:rPr lang="en-US" altLang="en-US" sz="3600" b="0" dirty="0">
                <a:solidFill>
                  <a:schemeClr val="tx2">
                    <a:lumMod val="85000"/>
                    <a:lumOff val="15000"/>
                  </a:schemeClr>
                </a:solidFill>
                <a:latin typeface="IBM Plex Sans Light"/>
                <a:ea typeface="MS PGothic"/>
              </a:rPr>
              <a:t>Failback</a:t>
            </a:r>
            <a:r>
              <a:rPr kumimoji="0" lang="en-US" altLang="en-US" sz="3600" b="0" i="0" u="none" strike="noStrike" kern="1200" cap="none" spc="0" normalizeH="0" baseline="0" noProof="0" dirty="0">
                <a:ln>
                  <a:noFill/>
                </a:ln>
                <a:solidFill>
                  <a:schemeClr val="tx2">
                    <a:lumMod val="85000"/>
                    <a:lumOff val="15000"/>
                  </a:schemeClr>
                </a:solidFill>
                <a:effectLst/>
                <a:uLnTx/>
                <a:uFillTx/>
                <a:latin typeface="IBM Plex Sans Light"/>
                <a:ea typeface="MS PGothic"/>
              </a:rPr>
              <a:t> can </a:t>
            </a:r>
            <a:r>
              <a:rPr lang="en-US" altLang="en-US" sz="3600" b="0" dirty="0">
                <a:solidFill>
                  <a:schemeClr val="tx2">
                    <a:lumMod val="85000"/>
                    <a:lumOff val="15000"/>
                  </a:schemeClr>
                </a:solidFill>
                <a:latin typeface="IBM Plex Sans Light"/>
                <a:ea typeface="MS PGothic"/>
              </a:rPr>
              <a:t>occur immediately</a:t>
            </a:r>
            <a:endParaRPr lang="en-US" altLang="en-US" sz="3600" b="0" dirty="0">
              <a:solidFill>
                <a:schemeClr val="tx2">
                  <a:lumMod val="85000"/>
                  <a:lumOff val="15000"/>
                </a:schemeClr>
              </a:solidFill>
              <a:latin typeface="IBM Plex Sans Light"/>
              <a:cs typeface="Times New Roman" panose="02020603050405020304" pitchFamily="18" charset="0"/>
            </a:endParaRPr>
          </a:p>
        </p:txBody>
      </p:sp>
      <p:sp>
        <p:nvSpPr>
          <p:cNvPr id="231426" name="Rectangle 2"/>
          <p:cNvSpPr>
            <a:spLocks noGrp="1" noChangeArrowheads="1"/>
          </p:cNvSpPr>
          <p:nvPr>
            <p:ph type="title"/>
          </p:nvPr>
        </p:nvSpPr>
        <p:spPr>
          <a:xfrm>
            <a:off x="648890" y="890234"/>
            <a:ext cx="23811104" cy="1846659"/>
          </a:xfrm>
        </p:spPr>
        <p:txBody>
          <a:bodyPr vert="horz" wrap="square" lIns="0" tIns="0" rIns="0" bIns="0" rtlCol="0" anchor="t">
            <a:spAutoFit/>
          </a:bodyPr>
          <a:lstStyle/>
          <a:p>
            <a:r>
              <a:rPr lang="en-US" altLang="en-US" sz="6000" dirty="0">
                <a:solidFill>
                  <a:schemeClr val="tx1"/>
                </a:solidFill>
              </a:rPr>
              <a:t>Beyond Replication – </a:t>
            </a:r>
            <a:r>
              <a:rPr lang="en-US" altLang="en-US" sz="6000" b="1" dirty="0">
                <a:solidFill>
                  <a:schemeClr val="accent1"/>
                </a:solidFill>
                <a:latin typeface="IBM Plex Sans Light"/>
              </a:rPr>
              <a:t>The Grid, a unified data layer</a:t>
            </a:r>
            <a:br>
              <a:rPr lang="en-US" altLang="en-US" sz="6000" dirty="0"/>
            </a:br>
            <a:endParaRPr lang="en-US" altLang="en-US" sz="6000" dirty="0"/>
          </a:p>
        </p:txBody>
      </p:sp>
      <p:sp>
        <p:nvSpPr>
          <p:cNvPr id="12" name="Text Box 13">
            <a:extLst>
              <a:ext uri="{FF2B5EF4-FFF2-40B4-BE49-F238E27FC236}">
                <a16:creationId xmlns:a16="http://schemas.microsoft.com/office/drawing/2014/main" id="{38A03DC1-6395-D646-FA41-C0D037084137}"/>
              </a:ext>
            </a:extLst>
          </p:cNvPr>
          <p:cNvSpPr txBox="1">
            <a:spLocks noChangeArrowheads="1"/>
          </p:cNvSpPr>
          <p:nvPr/>
        </p:nvSpPr>
        <p:spPr bwMode="auto">
          <a:xfrm>
            <a:off x="10377047" y="11851225"/>
            <a:ext cx="2356495" cy="41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a:buClrTx/>
              <a:buNone/>
              <a:defRPr/>
            </a:pPr>
            <a:r>
              <a:rPr lang="en-US" altLang="en-US" sz="2000" b="1" dirty="0">
                <a:solidFill>
                  <a:srgbClr val="333333"/>
                </a:solidFill>
                <a:latin typeface="IBM Plex Sans Light" panose="020B0403050203000203" pitchFamily="34" charset="0"/>
                <a:ea typeface="MS PGothic"/>
              </a:rPr>
              <a:t>IBMi</a:t>
            </a:r>
            <a:endParaRPr lang="en-US" altLang="en-US" sz="2000" b="1" i="0" u="none" strike="noStrike" kern="1200" cap="none" spc="0" normalizeH="0" baseline="0" noProof="0" dirty="0">
              <a:ln>
                <a:noFill/>
              </a:ln>
              <a:solidFill>
                <a:srgbClr val="333333"/>
              </a:solidFill>
              <a:effectLst/>
              <a:uLnTx/>
              <a:uFillTx/>
              <a:latin typeface="IBM Plex Sans Light" panose="020B0403050203000203" pitchFamily="34" charset="0"/>
            </a:endParaRPr>
          </a:p>
        </p:txBody>
      </p:sp>
      <p:sp>
        <p:nvSpPr>
          <p:cNvPr id="32769" name="Text Box 18">
            <a:extLst>
              <a:ext uri="{FF2B5EF4-FFF2-40B4-BE49-F238E27FC236}">
                <a16:creationId xmlns:a16="http://schemas.microsoft.com/office/drawing/2014/main" id="{67B5284C-1135-269A-F0E7-305472449670}"/>
              </a:ext>
            </a:extLst>
          </p:cNvPr>
          <p:cNvSpPr txBox="1">
            <a:spLocks noChangeArrowheads="1"/>
          </p:cNvSpPr>
          <p:nvPr/>
        </p:nvSpPr>
        <p:spPr bwMode="auto">
          <a:xfrm>
            <a:off x="13508237" y="11837447"/>
            <a:ext cx="1807594" cy="400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1" rIns="91403" bIns="45701"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eaLnBrk="1" hangingPunct="1">
              <a:buClr>
                <a:srgbClr val="00BFFF"/>
              </a:buClr>
              <a:buNone/>
              <a:defRPr/>
            </a:pPr>
            <a:r>
              <a:rPr lang="en-US" altLang="en-US" sz="2000" b="1" dirty="0">
                <a:solidFill>
                  <a:srgbClr val="333333"/>
                </a:solidFill>
                <a:latin typeface="IBM Plex Sans Light"/>
                <a:ea typeface="MS PGothic"/>
                <a:cs typeface="Arial"/>
              </a:rPr>
              <a:t>TS7785 A</a:t>
            </a:r>
            <a:endParaRPr lang="en-US" altLang="en-US" sz="2000" b="1" i="0" u="none" strike="noStrike" kern="1200" cap="none" spc="0" normalizeH="0" baseline="0" noProof="0" dirty="0">
              <a:ln>
                <a:noFill/>
              </a:ln>
              <a:solidFill>
                <a:srgbClr val="333333"/>
              </a:solidFill>
              <a:effectLst/>
              <a:uLnTx/>
              <a:uFillTx/>
              <a:latin typeface="IBM Plex Sans Light"/>
              <a:cs typeface="Arial" panose="020B0604020202020204" pitchFamily="34" charset="0"/>
            </a:endParaRPr>
          </a:p>
        </p:txBody>
      </p:sp>
      <p:sp>
        <p:nvSpPr>
          <p:cNvPr id="21" name="Text Box 34">
            <a:extLst>
              <a:ext uri="{FF2B5EF4-FFF2-40B4-BE49-F238E27FC236}">
                <a16:creationId xmlns:a16="http://schemas.microsoft.com/office/drawing/2014/main" id="{B8D130DD-CAC3-DE11-AFE6-1D8068F7AB01}"/>
              </a:ext>
            </a:extLst>
          </p:cNvPr>
          <p:cNvSpPr txBox="1">
            <a:spLocks noChangeArrowheads="1"/>
          </p:cNvSpPr>
          <p:nvPr/>
        </p:nvSpPr>
        <p:spPr bwMode="auto">
          <a:xfrm>
            <a:off x="21714349" y="10961677"/>
            <a:ext cx="2464259" cy="41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50000"/>
              </a:spcBef>
              <a:spcAft>
                <a:spcPct val="0"/>
              </a:spcAft>
              <a:buClrTx/>
              <a:buSzTx/>
              <a:buFont typeface="Wingdings" pitchFamily="2" charset="2"/>
              <a:buNone/>
              <a:tabLst/>
              <a:defRPr/>
            </a:pPr>
            <a:r>
              <a:rPr lang="en-US" altLang="en-US" sz="2000" b="1" dirty="0">
                <a:solidFill>
                  <a:srgbClr val="333333"/>
                </a:solidFill>
                <a:latin typeface="IBM Plex Sans Light" panose="020B0403050203000203" pitchFamily="34" charset="0"/>
                <a:ea typeface="MS PGothic"/>
              </a:rPr>
              <a:t>IBMi</a:t>
            </a:r>
            <a:endParaRPr lang="en-US" altLang="en-US" sz="2000" b="1" i="0" u="none" strike="noStrike" kern="1200" cap="none" spc="0" normalizeH="0" baseline="0" noProof="0" dirty="0">
              <a:ln>
                <a:noFill/>
              </a:ln>
              <a:solidFill>
                <a:srgbClr val="333333"/>
              </a:solidFill>
              <a:effectLst/>
              <a:uLnTx/>
              <a:uFillTx/>
              <a:latin typeface="IBM Plex Sans Light" panose="020B0403050203000203" pitchFamily="34" charset="0"/>
            </a:endParaRPr>
          </a:p>
        </p:txBody>
      </p:sp>
      <p:sp>
        <p:nvSpPr>
          <p:cNvPr id="27" name="Freeform 39">
            <a:extLst>
              <a:ext uri="{FF2B5EF4-FFF2-40B4-BE49-F238E27FC236}">
                <a16:creationId xmlns:a16="http://schemas.microsoft.com/office/drawing/2014/main" id="{C2ECD320-AEBD-895F-0EE8-B790407BFEAC}"/>
              </a:ext>
            </a:extLst>
          </p:cNvPr>
          <p:cNvSpPr>
            <a:spLocks/>
          </p:cNvSpPr>
          <p:nvPr/>
        </p:nvSpPr>
        <p:spPr bwMode="auto">
          <a:xfrm flipV="1">
            <a:off x="14698148" y="9835852"/>
            <a:ext cx="5395967" cy="205586"/>
          </a:xfrm>
          <a:custGeom>
            <a:avLst/>
            <a:gdLst>
              <a:gd name="T0" fmla="*/ 0 w 2907"/>
              <a:gd name="T1" fmla="*/ 89 h 319"/>
              <a:gd name="T2" fmla="*/ 713 w 2907"/>
              <a:gd name="T3" fmla="*/ 253 h 319"/>
              <a:gd name="T4" fmla="*/ 976 w 2907"/>
              <a:gd name="T5" fmla="*/ 248 h 319"/>
              <a:gd name="T6" fmla="*/ 1793 w 2907"/>
              <a:gd name="T7" fmla="*/ 12 h 319"/>
              <a:gd name="T8" fmla="*/ 2907 w 2907"/>
              <a:gd name="T9" fmla="*/ 319 h 319"/>
            </a:gdLst>
            <a:ahLst/>
            <a:cxnLst>
              <a:cxn ang="0">
                <a:pos x="T0" y="T1"/>
              </a:cxn>
              <a:cxn ang="0">
                <a:pos x="T2" y="T3"/>
              </a:cxn>
              <a:cxn ang="0">
                <a:pos x="T4" y="T5"/>
              </a:cxn>
              <a:cxn ang="0">
                <a:pos x="T6" y="T7"/>
              </a:cxn>
              <a:cxn ang="0">
                <a:pos x="T8" y="T9"/>
              </a:cxn>
            </a:cxnLst>
            <a:rect l="0" t="0" r="r" b="b"/>
            <a:pathLst>
              <a:path w="2907" h="319">
                <a:moveTo>
                  <a:pt x="0" y="89"/>
                </a:moveTo>
                <a:cubicBezTo>
                  <a:pt x="275" y="158"/>
                  <a:pt x="550" y="227"/>
                  <a:pt x="713" y="253"/>
                </a:cubicBezTo>
                <a:cubicBezTo>
                  <a:pt x="876" y="279"/>
                  <a:pt x="796" y="288"/>
                  <a:pt x="976" y="248"/>
                </a:cubicBezTo>
                <a:cubicBezTo>
                  <a:pt x="1156" y="208"/>
                  <a:pt x="1471" y="0"/>
                  <a:pt x="1793" y="12"/>
                </a:cubicBezTo>
                <a:cubicBezTo>
                  <a:pt x="2115" y="24"/>
                  <a:pt x="2511" y="171"/>
                  <a:pt x="2907" y="319"/>
                </a:cubicBezTo>
              </a:path>
            </a:pathLst>
          </a:custGeom>
          <a:noFill/>
          <a:ln w="12700" cap="flat" cmpd="sng">
            <a:solidFill>
              <a:schemeClr val="accent1">
                <a:lumMod val="60000"/>
                <a:lumOff val="40000"/>
              </a:schemeClr>
            </a:solidFill>
            <a:prstDash val="dash"/>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endParaRPr kumimoji="0" lang="en-US" sz="2000" b="1" i="0" u="none" strike="noStrike" kern="1200" cap="none" spc="0" normalizeH="0" baseline="0" noProof="0">
              <a:ln>
                <a:noFill/>
              </a:ln>
              <a:solidFill>
                <a:srgbClr val="AEAEAE"/>
              </a:solidFill>
              <a:effectLst/>
              <a:uLnTx/>
              <a:uFillTx/>
              <a:latin typeface="IBM Plex Sans Light"/>
            </a:endParaRPr>
          </a:p>
        </p:txBody>
      </p:sp>
      <p:sp>
        <p:nvSpPr>
          <p:cNvPr id="35" name="Freeform 44">
            <a:extLst>
              <a:ext uri="{FF2B5EF4-FFF2-40B4-BE49-F238E27FC236}">
                <a16:creationId xmlns:a16="http://schemas.microsoft.com/office/drawing/2014/main" id="{6291C816-9704-42FF-C1C6-4A4993AF9028}"/>
              </a:ext>
            </a:extLst>
          </p:cNvPr>
          <p:cNvSpPr>
            <a:spLocks/>
          </p:cNvSpPr>
          <p:nvPr/>
        </p:nvSpPr>
        <p:spPr bwMode="auto">
          <a:xfrm>
            <a:off x="15398224" y="8724207"/>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solidFill>
          <a:ln w="12700" cap="flat"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a:solidFill>
                  <a:srgbClr val="FFFFFF"/>
                </a:solidFill>
                <a:latin typeface="IBM Plex Sans Light"/>
              </a:rPr>
              <a:t>A</a:t>
            </a:r>
            <a:endParaRPr kumimoji="0" lang="en-US" sz="2000" b="1" i="0" u="none" strike="noStrike" kern="1200" cap="none" spc="0" normalizeH="0" baseline="0" noProof="0">
              <a:ln>
                <a:noFill/>
              </a:ln>
              <a:solidFill>
                <a:srgbClr val="FFFFFF"/>
              </a:solidFill>
              <a:effectLst/>
              <a:uLnTx/>
              <a:uFillTx/>
              <a:latin typeface="IBM Plex Sans Light"/>
            </a:endParaRPr>
          </a:p>
        </p:txBody>
      </p:sp>
      <p:cxnSp>
        <p:nvCxnSpPr>
          <p:cNvPr id="6" name="Connector: Elbow 5">
            <a:extLst>
              <a:ext uri="{FF2B5EF4-FFF2-40B4-BE49-F238E27FC236}">
                <a16:creationId xmlns:a16="http://schemas.microsoft.com/office/drawing/2014/main" id="{7E9A0BF5-C5A7-9BBB-B3EC-CAF11821A841}"/>
              </a:ext>
            </a:extLst>
          </p:cNvPr>
          <p:cNvCxnSpPr>
            <a:cxnSpLocks/>
          </p:cNvCxnSpPr>
          <p:nvPr/>
        </p:nvCxnSpPr>
        <p:spPr bwMode="auto">
          <a:xfrm flipV="1">
            <a:off x="12235058" y="10164612"/>
            <a:ext cx="1547068" cy="1247347"/>
          </a:xfrm>
          <a:prstGeom prst="bentConnector3">
            <a:avLst>
              <a:gd name="adj1" fmla="val 50000"/>
            </a:avLst>
          </a:prstGeom>
          <a:ln w="28575">
            <a:solidFill>
              <a:srgbClr val="FFC000"/>
            </a:solidFill>
            <a:prstDash val="sysDot"/>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46" name="Freeform 44">
            <a:extLst>
              <a:ext uri="{FF2B5EF4-FFF2-40B4-BE49-F238E27FC236}">
                <a16:creationId xmlns:a16="http://schemas.microsoft.com/office/drawing/2014/main" id="{93332A9E-604E-BCA7-4B12-A1523AAF0C35}"/>
              </a:ext>
            </a:extLst>
          </p:cNvPr>
          <p:cNvSpPr>
            <a:spLocks/>
          </p:cNvSpPr>
          <p:nvPr/>
        </p:nvSpPr>
        <p:spPr bwMode="auto">
          <a:xfrm>
            <a:off x="18711491" y="8668919"/>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solidFill>
          <a:ln w="12700" cap="flat"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a:solidFill>
                  <a:srgbClr val="FFFFFF"/>
                </a:solidFill>
                <a:latin typeface="IBM Plex Sans Light"/>
                <a:ea typeface="MS PGothic"/>
              </a:rPr>
              <a:t>A</a:t>
            </a:r>
            <a:endParaRPr lang="en-US" sz="2000" b="1" i="0" u="none" strike="noStrike" kern="1200" cap="none" spc="0" normalizeH="0" baseline="0" noProof="0">
              <a:ln>
                <a:noFill/>
              </a:ln>
              <a:solidFill>
                <a:srgbClr val="FFFFFF"/>
              </a:solidFill>
              <a:effectLst/>
              <a:uLnTx/>
              <a:uFillTx/>
              <a:latin typeface="IBM Plex Sans Light"/>
            </a:endParaRPr>
          </a:p>
        </p:txBody>
      </p:sp>
      <p:sp>
        <p:nvSpPr>
          <p:cNvPr id="47" name="Freeform 44">
            <a:extLst>
              <a:ext uri="{FF2B5EF4-FFF2-40B4-BE49-F238E27FC236}">
                <a16:creationId xmlns:a16="http://schemas.microsoft.com/office/drawing/2014/main" id="{32CBEA66-E021-2DA1-F835-7CC4EBFEB79D}"/>
              </a:ext>
            </a:extLst>
          </p:cNvPr>
          <p:cNvSpPr>
            <a:spLocks/>
          </p:cNvSpPr>
          <p:nvPr/>
        </p:nvSpPr>
        <p:spPr bwMode="auto">
          <a:xfrm>
            <a:off x="19132468" y="8689513"/>
            <a:ext cx="312973"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lumMod val="40000"/>
              <a:lumOff val="60000"/>
            </a:schemeClr>
          </a:solidFill>
          <a:ln w="12700" cap="flat" cmpd="sng">
            <a:solidFill>
              <a:schemeClr val="accent1">
                <a:lumMod val="60000"/>
                <a:lumOff val="40000"/>
              </a:schemeClr>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a:solidFill>
                  <a:srgbClr val="FFFFFF"/>
                </a:solidFill>
                <a:latin typeface="IBM Plex Sans Light"/>
              </a:rPr>
              <a:t>B</a:t>
            </a:r>
            <a:endParaRPr kumimoji="0" lang="en-US" sz="2000" b="1" i="0" u="none" strike="noStrike" kern="1200" cap="none" spc="0" normalizeH="0" baseline="0" noProof="0">
              <a:ln>
                <a:noFill/>
              </a:ln>
              <a:solidFill>
                <a:srgbClr val="FFFFFF"/>
              </a:solidFill>
              <a:effectLst/>
              <a:uLnTx/>
              <a:uFillTx/>
              <a:latin typeface="IBM Plex Sans Light"/>
            </a:endParaRPr>
          </a:p>
        </p:txBody>
      </p:sp>
      <p:cxnSp>
        <p:nvCxnSpPr>
          <p:cNvPr id="48" name="Connector: Elbow 47">
            <a:extLst>
              <a:ext uri="{FF2B5EF4-FFF2-40B4-BE49-F238E27FC236}">
                <a16:creationId xmlns:a16="http://schemas.microsoft.com/office/drawing/2014/main" id="{4C6BA72C-49E9-D81C-C3E5-044BF9CE160E}"/>
              </a:ext>
            </a:extLst>
          </p:cNvPr>
          <p:cNvCxnSpPr>
            <a:cxnSpLocks/>
            <a:endCxn id="25" idx="3"/>
          </p:cNvCxnSpPr>
          <p:nvPr/>
        </p:nvCxnSpPr>
        <p:spPr bwMode="auto">
          <a:xfrm rot="10800000" flipV="1">
            <a:off x="21143794" y="9318144"/>
            <a:ext cx="1363388" cy="723293"/>
          </a:xfrm>
          <a:prstGeom prst="bentConnector3">
            <a:avLst>
              <a:gd name="adj1" fmla="val 50000"/>
            </a:avLst>
          </a:prstGeom>
          <a:ln w="28575">
            <a:solidFill>
              <a:srgbClr val="FFC000"/>
            </a:solidFill>
            <a:prstDash val="sysDot"/>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53" name="Freeform 44">
            <a:extLst>
              <a:ext uri="{FF2B5EF4-FFF2-40B4-BE49-F238E27FC236}">
                <a16:creationId xmlns:a16="http://schemas.microsoft.com/office/drawing/2014/main" id="{C85D0946-430A-A90D-D673-9E199B517F76}"/>
              </a:ext>
            </a:extLst>
          </p:cNvPr>
          <p:cNvSpPr>
            <a:spLocks/>
          </p:cNvSpPr>
          <p:nvPr/>
        </p:nvSpPr>
        <p:spPr bwMode="auto">
          <a:xfrm>
            <a:off x="15846669" y="8724205"/>
            <a:ext cx="324348" cy="410581"/>
          </a:xfrm>
          <a:custGeom>
            <a:avLst/>
            <a:gdLst>
              <a:gd name="T0" fmla="*/ 0 w 242"/>
              <a:gd name="T1" fmla="*/ 0 h 286"/>
              <a:gd name="T2" fmla="*/ 0 w 242"/>
              <a:gd name="T3" fmla="*/ 286 h 286"/>
              <a:gd name="T4" fmla="*/ 242 w 242"/>
              <a:gd name="T5" fmla="*/ 286 h 286"/>
              <a:gd name="T6" fmla="*/ 242 w 242"/>
              <a:gd name="T7" fmla="*/ 55 h 286"/>
              <a:gd name="T8" fmla="*/ 187 w 242"/>
              <a:gd name="T9" fmla="*/ 0 h 286"/>
              <a:gd name="T10" fmla="*/ 0 w 242"/>
              <a:gd name="T11" fmla="*/ 0 h 286"/>
            </a:gdLst>
            <a:ahLst/>
            <a:cxnLst>
              <a:cxn ang="0">
                <a:pos x="T0" y="T1"/>
              </a:cxn>
              <a:cxn ang="0">
                <a:pos x="T2" y="T3"/>
              </a:cxn>
              <a:cxn ang="0">
                <a:pos x="T4" y="T5"/>
              </a:cxn>
              <a:cxn ang="0">
                <a:pos x="T6" y="T7"/>
              </a:cxn>
              <a:cxn ang="0">
                <a:pos x="T8" y="T9"/>
              </a:cxn>
              <a:cxn ang="0">
                <a:pos x="T10" y="T11"/>
              </a:cxn>
            </a:cxnLst>
            <a:rect l="0" t="0" r="r" b="b"/>
            <a:pathLst>
              <a:path w="242" h="286">
                <a:moveTo>
                  <a:pt x="0" y="0"/>
                </a:moveTo>
                <a:lnTo>
                  <a:pt x="0" y="286"/>
                </a:lnTo>
                <a:lnTo>
                  <a:pt x="242" y="286"/>
                </a:lnTo>
                <a:lnTo>
                  <a:pt x="242" y="55"/>
                </a:lnTo>
                <a:lnTo>
                  <a:pt x="187" y="0"/>
                </a:lnTo>
                <a:lnTo>
                  <a:pt x="0" y="0"/>
                </a:lnTo>
                <a:close/>
              </a:path>
            </a:pathLst>
          </a:custGeom>
          <a:solidFill>
            <a:schemeClr val="accent1">
              <a:lumMod val="40000"/>
              <a:lumOff val="60000"/>
            </a:schemeClr>
          </a:solidFill>
          <a:ln w="12700" cap="flat" cmpd="sng">
            <a:solidFill>
              <a:schemeClr val="accent1">
                <a:lumMod val="60000"/>
                <a:lumOff val="40000"/>
              </a:schemeClr>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ctr">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marL="0" marR="0" lvl="0" indent="0" algn="ctr" defTabSz="914377" rtl="0" eaLnBrk="0" fontAlgn="base" latinLnBrk="0" hangingPunct="0">
              <a:lnSpc>
                <a:spcPct val="100000"/>
              </a:lnSpc>
              <a:spcBef>
                <a:spcPct val="0"/>
              </a:spcBef>
              <a:spcAft>
                <a:spcPct val="0"/>
              </a:spcAft>
              <a:buClrTx/>
              <a:buSzTx/>
              <a:buFont typeface="Wingdings" pitchFamily="2" charset="2"/>
              <a:buNone/>
              <a:tabLst/>
              <a:defRPr/>
            </a:pPr>
            <a:r>
              <a:rPr lang="en-US" sz="2000" b="1">
                <a:solidFill>
                  <a:srgbClr val="FFFFFF"/>
                </a:solidFill>
                <a:latin typeface="IBM Plex Sans Light"/>
              </a:rPr>
              <a:t>B</a:t>
            </a:r>
            <a:endParaRPr kumimoji="0" lang="en-US" sz="2000" b="1" i="0" u="none" strike="noStrike" kern="1200" cap="none" spc="0" normalizeH="0" baseline="0" noProof="0">
              <a:ln>
                <a:noFill/>
              </a:ln>
              <a:solidFill>
                <a:srgbClr val="FFFFFF"/>
              </a:solidFill>
              <a:effectLst/>
              <a:uLnTx/>
              <a:uFillTx/>
              <a:latin typeface="IBM Plex Sans Light"/>
            </a:endParaRPr>
          </a:p>
        </p:txBody>
      </p:sp>
      <p:sp>
        <p:nvSpPr>
          <p:cNvPr id="54" name="Text Box 18">
            <a:extLst>
              <a:ext uri="{FF2B5EF4-FFF2-40B4-BE49-F238E27FC236}">
                <a16:creationId xmlns:a16="http://schemas.microsoft.com/office/drawing/2014/main" id="{C99BE7F7-05CF-DDDB-9A13-5B361D267E54}"/>
              </a:ext>
            </a:extLst>
          </p:cNvPr>
          <p:cNvSpPr txBox="1">
            <a:spLocks noChangeArrowheads="1"/>
          </p:cNvSpPr>
          <p:nvPr/>
        </p:nvSpPr>
        <p:spPr bwMode="auto">
          <a:xfrm>
            <a:off x="19232681" y="11875713"/>
            <a:ext cx="2222564" cy="400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3" tIns="45701" rIns="91403" bIns="45701"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eaLnBrk="1" hangingPunct="1">
              <a:buClr>
                <a:srgbClr val="00BFFF"/>
              </a:buClr>
              <a:buNone/>
              <a:defRPr/>
            </a:pPr>
            <a:r>
              <a:rPr lang="en-US" altLang="en-US" sz="2000" b="1" dirty="0">
                <a:solidFill>
                  <a:srgbClr val="333333"/>
                </a:solidFill>
                <a:latin typeface="IBM Plex Sans Light"/>
                <a:ea typeface="MS PGothic"/>
                <a:cs typeface="Arial"/>
              </a:rPr>
              <a:t>TS7785 B</a:t>
            </a:r>
            <a:endParaRPr lang="en-US" altLang="en-US" sz="2000" b="1" i="0" u="none" strike="noStrike" kern="1200" cap="none" spc="0" normalizeH="0" baseline="0" noProof="0" dirty="0">
              <a:ln>
                <a:noFill/>
              </a:ln>
              <a:solidFill>
                <a:srgbClr val="333333"/>
              </a:solidFill>
              <a:effectLst/>
              <a:uLnTx/>
              <a:uFillTx/>
              <a:latin typeface="IBM Plex Sans Light"/>
              <a:cs typeface="Arial" panose="020B0604020202020204" pitchFamily="34" charset="0"/>
            </a:endParaRPr>
          </a:p>
        </p:txBody>
      </p:sp>
      <p:sp>
        <p:nvSpPr>
          <p:cNvPr id="56" name="Text Box 16">
            <a:extLst>
              <a:ext uri="{FF2B5EF4-FFF2-40B4-BE49-F238E27FC236}">
                <a16:creationId xmlns:a16="http://schemas.microsoft.com/office/drawing/2014/main" id="{857B4436-CFCA-EFF7-B217-A2C7CB124476}"/>
              </a:ext>
            </a:extLst>
          </p:cNvPr>
          <p:cNvSpPr txBox="1">
            <a:spLocks noChangeArrowheads="1"/>
          </p:cNvSpPr>
          <p:nvPr/>
        </p:nvSpPr>
        <p:spPr bwMode="auto">
          <a:xfrm>
            <a:off x="15581036" y="11907267"/>
            <a:ext cx="3938214" cy="47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09" tIns="50905" rIns="101809" bIns="50905"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a:buClrTx/>
              <a:buNone/>
              <a:defRPr/>
            </a:pPr>
            <a:r>
              <a:rPr lang="en-US" altLang="en-US" sz="2400" b="1" dirty="0">
                <a:solidFill>
                  <a:srgbClr val="0F62FE"/>
                </a:solidFill>
                <a:latin typeface="IBM Plex Sans Light"/>
                <a:ea typeface="MS PGothic"/>
              </a:rPr>
              <a:t>TS7785 GRID</a:t>
            </a:r>
            <a:endParaRPr kumimoji="0" lang="en-US" altLang="en-US" sz="2400" b="1" i="0" u="none" strike="noStrike" kern="1200" cap="none" spc="0" normalizeH="0" baseline="0" noProof="0" dirty="0">
              <a:ln>
                <a:noFill/>
              </a:ln>
              <a:solidFill>
                <a:srgbClr val="0F62FE"/>
              </a:solidFill>
              <a:effectLst/>
              <a:uLnTx/>
              <a:uFillTx/>
              <a:latin typeface="IBM Plex Sans Light"/>
            </a:endParaRPr>
          </a:p>
        </p:txBody>
      </p:sp>
      <p:pic>
        <p:nvPicPr>
          <p:cNvPr id="10" name="Picture 9" descr="A black electronic device with a green stripe&#10;&#10;AI-generated content may be incorrect.">
            <a:extLst>
              <a:ext uri="{FF2B5EF4-FFF2-40B4-BE49-F238E27FC236}">
                <a16:creationId xmlns:a16="http://schemas.microsoft.com/office/drawing/2014/main" id="{95BACA6D-A1D4-06E9-C078-D4B0024A05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618" t="-4233" r="1123" b="16220"/>
          <a:stretch>
            <a:fillRect/>
          </a:stretch>
        </p:blipFill>
        <p:spPr bwMode="auto">
          <a:xfrm>
            <a:off x="10584041" y="10961677"/>
            <a:ext cx="1919534" cy="7644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726A138-F56A-A345-BB4A-ED37E51A965D}"/>
              </a:ext>
            </a:extLst>
          </p:cNvPr>
          <p:cNvPicPr>
            <a:picLocks noChangeAspect="1"/>
          </p:cNvPicPr>
          <p:nvPr/>
        </p:nvPicPr>
        <p:blipFill>
          <a:blip r:embed="rId4"/>
          <a:stretch>
            <a:fillRect/>
          </a:stretch>
        </p:blipFill>
        <p:spPr>
          <a:xfrm>
            <a:off x="13710032" y="8045394"/>
            <a:ext cx="1437151" cy="3992088"/>
          </a:xfrm>
          <a:prstGeom prst="rect">
            <a:avLst/>
          </a:prstGeom>
        </p:spPr>
      </p:pic>
      <p:pic>
        <p:nvPicPr>
          <p:cNvPr id="25" name="Picture 24">
            <a:extLst>
              <a:ext uri="{FF2B5EF4-FFF2-40B4-BE49-F238E27FC236}">
                <a16:creationId xmlns:a16="http://schemas.microsoft.com/office/drawing/2014/main" id="{77742283-9F1D-46E5-550A-5D505A24801A}"/>
              </a:ext>
            </a:extLst>
          </p:cNvPr>
          <p:cNvPicPr>
            <a:picLocks noChangeAspect="1"/>
          </p:cNvPicPr>
          <p:nvPr/>
        </p:nvPicPr>
        <p:blipFill>
          <a:blip r:embed="rId4"/>
          <a:stretch>
            <a:fillRect/>
          </a:stretch>
        </p:blipFill>
        <p:spPr>
          <a:xfrm>
            <a:off x="19706643" y="8045394"/>
            <a:ext cx="1437151" cy="3992088"/>
          </a:xfrm>
          <a:prstGeom prst="rect">
            <a:avLst/>
          </a:prstGeom>
        </p:spPr>
      </p:pic>
      <p:sp>
        <p:nvSpPr>
          <p:cNvPr id="31" name="Text Box 16">
            <a:extLst>
              <a:ext uri="{FF2B5EF4-FFF2-40B4-BE49-F238E27FC236}">
                <a16:creationId xmlns:a16="http://schemas.microsoft.com/office/drawing/2014/main" id="{B150F81E-2664-1291-C873-F09F79992B34}"/>
              </a:ext>
            </a:extLst>
          </p:cNvPr>
          <p:cNvSpPr txBox="1">
            <a:spLocks noChangeArrowheads="1"/>
          </p:cNvSpPr>
          <p:nvPr/>
        </p:nvSpPr>
        <p:spPr bwMode="auto">
          <a:xfrm>
            <a:off x="16739374" y="9744897"/>
            <a:ext cx="1621538" cy="472136"/>
          </a:xfrm>
          <a:prstGeom prst="rect">
            <a:avLst/>
          </a:prstGeom>
          <a:solidFill>
            <a:schemeClr val="accent1">
              <a:lumMod val="20000"/>
              <a:lumOff val="80000"/>
            </a:schemeClr>
          </a:solidFill>
          <a:ln>
            <a:noFill/>
          </a:ln>
          <a:effectLst/>
        </p:spPr>
        <p:txBody>
          <a:bodyPr wrap="square" lIns="101809" tIns="50905" rIns="101809" bIns="50905" anchor="t">
            <a:spAutoFit/>
          </a:bodyPr>
          <a:lstStyle>
            <a:defPPr>
              <a:defRPr lang="en-US"/>
            </a:defPPr>
            <a:lvl1pPr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1pPr>
            <a:lvl2pPr marL="457250"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2pPr>
            <a:lvl3pPr marL="9144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3pPr>
            <a:lvl4pPr marL="137174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4pPr>
            <a:lvl5pPr marL="1828998" algn="l" rtl="0" eaLnBrk="0" fontAlgn="base" hangingPunct="0">
              <a:spcBef>
                <a:spcPct val="50000"/>
              </a:spcBef>
              <a:spcAft>
                <a:spcPct val="0"/>
              </a:spcAft>
              <a:buClr>
                <a:schemeClr val="tx1"/>
              </a:buClr>
              <a:buFont typeface="Wingdings" pitchFamily="2" charset="2"/>
              <a:buChar char="§"/>
              <a:defRPr sz="2267" kern="1200">
                <a:solidFill>
                  <a:srgbClr val="000000"/>
                </a:solidFill>
                <a:latin typeface="Arial" pitchFamily="34" charset="0"/>
                <a:ea typeface="MS PGothic" pitchFamily="34" charset="-128"/>
                <a:cs typeface="+mn-cs"/>
              </a:defRPr>
            </a:lvl5pPr>
            <a:lvl6pPr marL="2286248" algn="l" defTabSz="914498" rtl="0" eaLnBrk="1" latinLnBrk="0" hangingPunct="1">
              <a:defRPr sz="2267" kern="1200">
                <a:solidFill>
                  <a:srgbClr val="000000"/>
                </a:solidFill>
                <a:latin typeface="Arial" pitchFamily="34" charset="0"/>
                <a:ea typeface="MS PGothic" pitchFamily="34" charset="-128"/>
                <a:cs typeface="+mn-cs"/>
              </a:defRPr>
            </a:lvl6pPr>
            <a:lvl7pPr marL="2743497" algn="l" defTabSz="914498" rtl="0" eaLnBrk="1" latinLnBrk="0" hangingPunct="1">
              <a:defRPr sz="2267" kern="1200">
                <a:solidFill>
                  <a:srgbClr val="000000"/>
                </a:solidFill>
                <a:latin typeface="Arial" pitchFamily="34" charset="0"/>
                <a:ea typeface="MS PGothic" pitchFamily="34" charset="-128"/>
                <a:cs typeface="+mn-cs"/>
              </a:defRPr>
            </a:lvl7pPr>
            <a:lvl8pPr marL="3200747" algn="l" defTabSz="914498" rtl="0" eaLnBrk="1" latinLnBrk="0" hangingPunct="1">
              <a:defRPr sz="2267" kern="1200">
                <a:solidFill>
                  <a:srgbClr val="000000"/>
                </a:solidFill>
                <a:latin typeface="Arial" pitchFamily="34" charset="0"/>
                <a:ea typeface="MS PGothic" pitchFamily="34" charset="-128"/>
                <a:cs typeface="+mn-cs"/>
              </a:defRPr>
            </a:lvl8pPr>
            <a:lvl9pPr marL="3657997" algn="l" defTabSz="914498" rtl="0" eaLnBrk="1" latinLnBrk="0" hangingPunct="1">
              <a:defRPr sz="2267" kern="1200">
                <a:solidFill>
                  <a:srgbClr val="000000"/>
                </a:solidFill>
                <a:latin typeface="Arial" pitchFamily="34" charset="0"/>
                <a:ea typeface="MS PGothic" pitchFamily="34" charset="-128"/>
                <a:cs typeface="+mn-cs"/>
              </a:defRPr>
            </a:lvl9pPr>
          </a:lstStyle>
          <a:p>
            <a:pPr algn="ctr" defTabSz="914377">
              <a:buClrTx/>
              <a:buNone/>
              <a:defRPr/>
            </a:pPr>
            <a:r>
              <a:rPr lang="en-US" altLang="en-US" sz="2400" b="1" dirty="0">
                <a:solidFill>
                  <a:srgbClr val="0F62FE"/>
                </a:solidFill>
                <a:latin typeface="IBM Plex Sans Light"/>
                <a:ea typeface="MS PGothic"/>
              </a:rPr>
              <a:t>LAN/WAN</a:t>
            </a:r>
            <a:endParaRPr kumimoji="0" lang="en-US" altLang="en-US" sz="2400" b="1" i="0" u="none" strike="noStrike" kern="1200" cap="none" spc="0" normalizeH="0" baseline="0" noProof="0" dirty="0">
              <a:ln>
                <a:noFill/>
              </a:ln>
              <a:solidFill>
                <a:srgbClr val="0F62FE"/>
              </a:solidFill>
              <a:effectLst/>
              <a:uLnTx/>
              <a:uFillTx/>
              <a:latin typeface="IBM Plex Sans Light"/>
            </a:endParaRPr>
          </a:p>
        </p:txBody>
      </p:sp>
      <p:pic>
        <p:nvPicPr>
          <p:cNvPr id="7" name="Picture 6">
            <a:extLst>
              <a:ext uri="{FF2B5EF4-FFF2-40B4-BE49-F238E27FC236}">
                <a16:creationId xmlns:a16="http://schemas.microsoft.com/office/drawing/2014/main" id="{49156B4C-806C-1D3F-6B4F-6C806B9FEA79}"/>
              </a:ext>
            </a:extLst>
          </p:cNvPr>
          <p:cNvPicPr>
            <a:picLocks noChangeAspect="1"/>
          </p:cNvPicPr>
          <p:nvPr/>
        </p:nvPicPr>
        <p:blipFill>
          <a:blip r:embed="rId5"/>
          <a:stretch>
            <a:fillRect/>
          </a:stretch>
        </p:blipFill>
        <p:spPr>
          <a:xfrm>
            <a:off x="22432739" y="7675648"/>
            <a:ext cx="1024217" cy="3286029"/>
          </a:xfrm>
          <a:prstGeom prst="rect">
            <a:avLst/>
          </a:prstGeom>
        </p:spPr>
      </p:pic>
    </p:spTree>
    <p:extLst>
      <p:ext uri="{BB962C8B-B14F-4D97-AF65-F5344CB8AC3E}">
        <p14:creationId xmlns:p14="http://schemas.microsoft.com/office/powerpoint/2010/main" val="12750007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Rounded Corners 52">
            <a:extLst>
              <a:ext uri="{FF2B5EF4-FFF2-40B4-BE49-F238E27FC236}">
                <a16:creationId xmlns:a16="http://schemas.microsoft.com/office/drawing/2014/main" id="{84226DEF-683D-9BF0-7D52-041D6A872741}"/>
              </a:ext>
            </a:extLst>
          </p:cNvPr>
          <p:cNvSpPr/>
          <p:nvPr/>
        </p:nvSpPr>
        <p:spPr bwMode="auto">
          <a:xfrm>
            <a:off x="10417264" y="3657600"/>
            <a:ext cx="12667786" cy="7124092"/>
          </a:xfrm>
          <a:prstGeom prst="roundRect">
            <a:avLst/>
          </a:prstGeom>
          <a:solidFill>
            <a:schemeClr val="accent3"/>
          </a:solidFill>
          <a:ln w="19050">
            <a:solidFill>
              <a:schemeClr val="accent3"/>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IBM Plex Sans Light"/>
              <a:buNone/>
              <a:tabLst/>
            </a:pPr>
            <a:r>
              <a:rPr kumimoji="0" lang="en-US" sz="2800" b="0" i="0" u="none" strike="noStrike" cap="none" normalizeH="0" baseline="0" dirty="0">
                <a:ln>
                  <a:noFill/>
                </a:ln>
                <a:solidFill>
                  <a:schemeClr val="bg1"/>
                </a:solidFill>
                <a:effectLst/>
                <a:latin typeface="+mn-lt"/>
              </a:rPr>
              <a:t>GRID A</a:t>
            </a:r>
          </a:p>
        </p:txBody>
      </p:sp>
      <p:sp>
        <p:nvSpPr>
          <p:cNvPr id="54" name="Rectangle: Rounded Corners 53">
            <a:extLst>
              <a:ext uri="{FF2B5EF4-FFF2-40B4-BE49-F238E27FC236}">
                <a16:creationId xmlns:a16="http://schemas.microsoft.com/office/drawing/2014/main" id="{91D94004-89C3-2929-7EDE-342C11B1694F}"/>
              </a:ext>
            </a:extLst>
          </p:cNvPr>
          <p:cNvSpPr/>
          <p:nvPr/>
        </p:nvSpPr>
        <p:spPr bwMode="auto">
          <a:xfrm>
            <a:off x="11794986" y="4661209"/>
            <a:ext cx="10045676" cy="5084956"/>
          </a:xfrm>
          <a:prstGeom prst="roundRect">
            <a:avLst/>
          </a:prstGeom>
          <a:solidFill>
            <a:schemeClr val="accent1">
              <a:lumMod val="40000"/>
              <a:lumOff val="60000"/>
            </a:schemeClr>
          </a:solidFill>
          <a:ln w="19050">
            <a:solidFill>
              <a:schemeClr val="accent1">
                <a:lumMod val="40000"/>
                <a:lumOff val="60000"/>
              </a:schemeClr>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400" fontAlgn="base">
              <a:spcBef>
                <a:spcPct val="0"/>
              </a:spcBef>
              <a:spcAft>
                <a:spcPct val="0"/>
              </a:spcAft>
            </a:pPr>
            <a:r>
              <a:rPr lang="en-US" sz="1800" b="1" dirty="0">
                <a:solidFill>
                  <a:schemeClr val="tx1"/>
                </a:solidFill>
              </a:rPr>
              <a:t>Virtual Tape Library Instance 1</a:t>
            </a:r>
            <a:endParaRPr kumimoji="0" lang="en-US" sz="1800" b="1" i="0" u="none" strike="noStrike" cap="none" normalizeH="0" baseline="0" dirty="0">
              <a:ln>
                <a:noFill/>
              </a:ln>
              <a:solidFill>
                <a:schemeClr val="tx1"/>
              </a:solidFill>
              <a:effectLst/>
              <a:latin typeface="+mn-lt"/>
            </a:endParaRPr>
          </a:p>
        </p:txBody>
      </p:sp>
      <p:grpSp>
        <p:nvGrpSpPr>
          <p:cNvPr id="74" name="Group 73">
            <a:extLst>
              <a:ext uri="{FF2B5EF4-FFF2-40B4-BE49-F238E27FC236}">
                <a16:creationId xmlns:a16="http://schemas.microsoft.com/office/drawing/2014/main" id="{3851E3B4-E83D-8922-6985-D80A46712451}"/>
              </a:ext>
            </a:extLst>
          </p:cNvPr>
          <p:cNvGrpSpPr/>
          <p:nvPr/>
        </p:nvGrpSpPr>
        <p:grpSpPr>
          <a:xfrm>
            <a:off x="13107197" y="8242298"/>
            <a:ext cx="3291850" cy="489096"/>
            <a:chOff x="11276374" y="6123575"/>
            <a:chExt cx="3291850" cy="489096"/>
          </a:xfrm>
        </p:grpSpPr>
        <p:sp>
          <p:nvSpPr>
            <p:cNvPr id="66" name="Rectangle 65">
              <a:extLst>
                <a:ext uri="{FF2B5EF4-FFF2-40B4-BE49-F238E27FC236}">
                  <a16:creationId xmlns:a16="http://schemas.microsoft.com/office/drawing/2014/main" id="{6BF6A44B-A55C-C26B-BEF5-722EBBFC209F}"/>
                </a:ext>
              </a:extLst>
            </p:cNvPr>
            <p:cNvSpPr/>
            <p:nvPr/>
          </p:nvSpPr>
          <p:spPr bwMode="auto">
            <a:xfrm>
              <a:off x="11276374" y="6133170"/>
              <a:ext cx="744892" cy="460311"/>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IBM Plex Sans Light"/>
                <a:buNone/>
                <a:tabLst/>
              </a:pPr>
              <a:r>
                <a:rPr kumimoji="0" lang="en-US" sz="1400" b="1" i="0" u="none" strike="noStrike" cap="none" normalizeH="0" baseline="0" dirty="0">
                  <a:ln>
                    <a:noFill/>
                  </a:ln>
                  <a:solidFill>
                    <a:schemeClr val="tx1"/>
                  </a:solidFill>
                  <a:effectLst/>
                  <a:latin typeface="+mn-lt"/>
                </a:rPr>
                <a:t>Drive 1</a:t>
              </a:r>
            </a:p>
          </p:txBody>
        </p:sp>
        <p:sp>
          <p:nvSpPr>
            <p:cNvPr id="67" name="Rectangle 66">
              <a:extLst>
                <a:ext uri="{FF2B5EF4-FFF2-40B4-BE49-F238E27FC236}">
                  <a16:creationId xmlns:a16="http://schemas.microsoft.com/office/drawing/2014/main" id="{AA3AA5AE-3B3A-D5B9-053E-8039BE9DC86E}"/>
                </a:ext>
              </a:extLst>
            </p:cNvPr>
            <p:cNvSpPr/>
            <p:nvPr/>
          </p:nvSpPr>
          <p:spPr bwMode="auto">
            <a:xfrm>
              <a:off x="12129780" y="6133171"/>
              <a:ext cx="744892" cy="47950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defTabSz="914400" fontAlgn="base">
                <a:spcBef>
                  <a:spcPct val="0"/>
                </a:spcBef>
                <a:spcAft>
                  <a:spcPct val="0"/>
                </a:spcAft>
              </a:pPr>
              <a:r>
                <a:rPr lang="en-US" sz="1400" b="1" dirty="0">
                  <a:solidFill>
                    <a:schemeClr val="tx1"/>
                  </a:solidFill>
                </a:rPr>
                <a:t>Drive 2</a:t>
              </a:r>
              <a:endParaRPr kumimoji="0" lang="en-US" sz="1400" b="0" i="0" u="none" strike="noStrike" cap="none" normalizeH="0" baseline="0" dirty="0">
                <a:ln>
                  <a:noFill/>
                </a:ln>
                <a:solidFill>
                  <a:schemeClr val="bg1"/>
                </a:solidFill>
                <a:effectLst/>
                <a:latin typeface="+mn-lt"/>
              </a:endParaRPr>
            </a:p>
          </p:txBody>
        </p:sp>
        <p:sp>
          <p:nvSpPr>
            <p:cNvPr id="68" name="Rectangle 67">
              <a:extLst>
                <a:ext uri="{FF2B5EF4-FFF2-40B4-BE49-F238E27FC236}">
                  <a16:creationId xmlns:a16="http://schemas.microsoft.com/office/drawing/2014/main" id="{3E727A71-5131-F6E1-0285-8B1E9DCA1E25}"/>
                </a:ext>
              </a:extLst>
            </p:cNvPr>
            <p:cNvSpPr/>
            <p:nvPr/>
          </p:nvSpPr>
          <p:spPr bwMode="auto">
            <a:xfrm>
              <a:off x="12976556" y="6130107"/>
              <a:ext cx="744892" cy="47950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defTabSz="914400" fontAlgn="base">
                <a:spcBef>
                  <a:spcPct val="0"/>
                </a:spcBef>
                <a:spcAft>
                  <a:spcPct val="0"/>
                </a:spcAft>
              </a:pPr>
              <a:r>
                <a:rPr lang="en-US" sz="1400" b="1" dirty="0">
                  <a:solidFill>
                    <a:schemeClr val="tx1"/>
                  </a:solidFill>
                </a:rPr>
                <a:t>Drive 3</a:t>
              </a:r>
              <a:endParaRPr kumimoji="0" lang="en-US" sz="1400" b="0" i="0" u="none" strike="noStrike" cap="none" normalizeH="0" baseline="0" dirty="0">
                <a:ln>
                  <a:noFill/>
                </a:ln>
                <a:solidFill>
                  <a:schemeClr val="bg1"/>
                </a:solidFill>
                <a:effectLst/>
                <a:latin typeface="+mn-lt"/>
              </a:endParaRPr>
            </a:p>
          </p:txBody>
        </p:sp>
        <p:sp>
          <p:nvSpPr>
            <p:cNvPr id="69" name="Rectangle 68">
              <a:extLst>
                <a:ext uri="{FF2B5EF4-FFF2-40B4-BE49-F238E27FC236}">
                  <a16:creationId xmlns:a16="http://schemas.microsoft.com/office/drawing/2014/main" id="{504FC145-CA74-00FB-AFFA-62499687D07B}"/>
                </a:ext>
              </a:extLst>
            </p:cNvPr>
            <p:cNvSpPr/>
            <p:nvPr/>
          </p:nvSpPr>
          <p:spPr bwMode="auto">
            <a:xfrm>
              <a:off x="13823332" y="6123575"/>
              <a:ext cx="744892" cy="47950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defTabSz="914400" fontAlgn="base">
                <a:spcBef>
                  <a:spcPct val="0"/>
                </a:spcBef>
                <a:spcAft>
                  <a:spcPct val="0"/>
                </a:spcAft>
              </a:pPr>
              <a:r>
                <a:rPr lang="en-US" sz="1400" b="1" dirty="0" err="1">
                  <a:solidFill>
                    <a:schemeClr val="tx1"/>
                  </a:solidFill>
                </a:rPr>
                <a:t>DriveN</a:t>
              </a:r>
              <a:endParaRPr kumimoji="0" lang="en-US" sz="1400" b="0" i="0" u="none" strike="noStrike" cap="none" normalizeH="0" baseline="0" dirty="0">
                <a:ln>
                  <a:noFill/>
                </a:ln>
                <a:solidFill>
                  <a:schemeClr val="bg1"/>
                </a:solidFill>
                <a:effectLst/>
                <a:latin typeface="+mn-lt"/>
              </a:endParaRPr>
            </a:p>
          </p:txBody>
        </p:sp>
      </p:grpSp>
      <p:grpSp>
        <p:nvGrpSpPr>
          <p:cNvPr id="75" name="Group 74">
            <a:extLst>
              <a:ext uri="{FF2B5EF4-FFF2-40B4-BE49-F238E27FC236}">
                <a16:creationId xmlns:a16="http://schemas.microsoft.com/office/drawing/2014/main" id="{07C3F0CF-4C1F-432B-B230-15394A79770C}"/>
              </a:ext>
            </a:extLst>
          </p:cNvPr>
          <p:cNvGrpSpPr/>
          <p:nvPr/>
        </p:nvGrpSpPr>
        <p:grpSpPr>
          <a:xfrm>
            <a:off x="17207123" y="8245116"/>
            <a:ext cx="3291850" cy="482564"/>
            <a:chOff x="11276374" y="6130107"/>
            <a:chExt cx="3291850" cy="482564"/>
          </a:xfrm>
        </p:grpSpPr>
        <p:sp>
          <p:nvSpPr>
            <p:cNvPr id="76" name="Rectangle 75">
              <a:extLst>
                <a:ext uri="{FF2B5EF4-FFF2-40B4-BE49-F238E27FC236}">
                  <a16:creationId xmlns:a16="http://schemas.microsoft.com/office/drawing/2014/main" id="{F316E051-A77E-EC4C-EA92-1E44362DBE2F}"/>
                </a:ext>
              </a:extLst>
            </p:cNvPr>
            <p:cNvSpPr/>
            <p:nvPr/>
          </p:nvSpPr>
          <p:spPr bwMode="auto">
            <a:xfrm>
              <a:off x="11276374" y="6133170"/>
              <a:ext cx="744892" cy="460311"/>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IBM Plex Sans Light"/>
                <a:buNone/>
                <a:tabLst/>
              </a:pPr>
              <a:r>
                <a:rPr kumimoji="0" lang="en-US" sz="1400" b="1" i="0" u="none" strike="noStrike" cap="none" normalizeH="0" baseline="0" dirty="0">
                  <a:ln>
                    <a:noFill/>
                  </a:ln>
                  <a:solidFill>
                    <a:schemeClr val="tx1"/>
                  </a:solidFill>
                  <a:effectLst/>
                  <a:latin typeface="+mn-lt"/>
                </a:rPr>
                <a:t>Drive 1</a:t>
              </a:r>
            </a:p>
          </p:txBody>
        </p:sp>
        <p:sp>
          <p:nvSpPr>
            <p:cNvPr id="77" name="Rectangle 76">
              <a:extLst>
                <a:ext uri="{FF2B5EF4-FFF2-40B4-BE49-F238E27FC236}">
                  <a16:creationId xmlns:a16="http://schemas.microsoft.com/office/drawing/2014/main" id="{EE57F856-9B47-AB57-E140-4C722A51126A}"/>
                </a:ext>
              </a:extLst>
            </p:cNvPr>
            <p:cNvSpPr/>
            <p:nvPr/>
          </p:nvSpPr>
          <p:spPr bwMode="auto">
            <a:xfrm>
              <a:off x="12129780" y="6133171"/>
              <a:ext cx="744892" cy="47950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defTabSz="914400" fontAlgn="base">
                <a:spcBef>
                  <a:spcPct val="0"/>
                </a:spcBef>
                <a:spcAft>
                  <a:spcPct val="0"/>
                </a:spcAft>
              </a:pPr>
              <a:r>
                <a:rPr lang="en-US" sz="1400" b="1" dirty="0">
                  <a:solidFill>
                    <a:schemeClr val="tx1"/>
                  </a:solidFill>
                </a:rPr>
                <a:t>Drive 2</a:t>
              </a:r>
              <a:endParaRPr kumimoji="0" lang="en-US" sz="1400" b="0" i="0" u="none" strike="noStrike" cap="none" normalizeH="0" baseline="0" dirty="0">
                <a:ln>
                  <a:noFill/>
                </a:ln>
                <a:solidFill>
                  <a:schemeClr val="bg1"/>
                </a:solidFill>
                <a:effectLst/>
                <a:latin typeface="+mn-lt"/>
              </a:endParaRPr>
            </a:p>
          </p:txBody>
        </p:sp>
        <p:sp>
          <p:nvSpPr>
            <p:cNvPr id="78" name="Rectangle 77">
              <a:extLst>
                <a:ext uri="{FF2B5EF4-FFF2-40B4-BE49-F238E27FC236}">
                  <a16:creationId xmlns:a16="http://schemas.microsoft.com/office/drawing/2014/main" id="{286D28E2-22C8-A9E7-929B-1EF0E69692B8}"/>
                </a:ext>
              </a:extLst>
            </p:cNvPr>
            <p:cNvSpPr/>
            <p:nvPr/>
          </p:nvSpPr>
          <p:spPr bwMode="auto">
            <a:xfrm>
              <a:off x="12976556" y="6130107"/>
              <a:ext cx="744892" cy="47950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defTabSz="914400" fontAlgn="base">
                <a:spcBef>
                  <a:spcPct val="0"/>
                </a:spcBef>
                <a:spcAft>
                  <a:spcPct val="0"/>
                </a:spcAft>
              </a:pPr>
              <a:r>
                <a:rPr lang="en-US" sz="1400" b="1" dirty="0">
                  <a:solidFill>
                    <a:schemeClr val="tx1"/>
                  </a:solidFill>
                </a:rPr>
                <a:t>Drive 3</a:t>
              </a:r>
              <a:endParaRPr kumimoji="0" lang="en-US" sz="1400" b="0" i="0" u="none" strike="noStrike" cap="none" normalizeH="0" baseline="0" dirty="0">
                <a:ln>
                  <a:noFill/>
                </a:ln>
                <a:solidFill>
                  <a:schemeClr val="bg1"/>
                </a:solidFill>
                <a:effectLst/>
                <a:latin typeface="+mn-lt"/>
              </a:endParaRPr>
            </a:p>
          </p:txBody>
        </p:sp>
        <p:sp>
          <p:nvSpPr>
            <p:cNvPr id="79" name="Rectangle 78">
              <a:extLst>
                <a:ext uri="{FF2B5EF4-FFF2-40B4-BE49-F238E27FC236}">
                  <a16:creationId xmlns:a16="http://schemas.microsoft.com/office/drawing/2014/main" id="{2FA5EBA5-0490-FEF4-C5E2-0ACE3CE38F3D}"/>
                </a:ext>
              </a:extLst>
            </p:cNvPr>
            <p:cNvSpPr/>
            <p:nvPr/>
          </p:nvSpPr>
          <p:spPr bwMode="auto">
            <a:xfrm>
              <a:off x="13823332" y="6136885"/>
              <a:ext cx="744892" cy="46619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defTabSz="914400" fontAlgn="base">
                <a:spcBef>
                  <a:spcPct val="0"/>
                </a:spcBef>
                <a:spcAft>
                  <a:spcPct val="0"/>
                </a:spcAft>
              </a:pPr>
              <a:r>
                <a:rPr lang="en-US" sz="1400" b="1" dirty="0" err="1">
                  <a:solidFill>
                    <a:schemeClr val="tx1"/>
                  </a:solidFill>
                </a:rPr>
                <a:t>DriveN</a:t>
              </a:r>
              <a:endParaRPr kumimoji="0" lang="en-US" sz="1400" b="0" i="0" u="none" strike="noStrike" cap="none" normalizeH="0" baseline="0" dirty="0">
                <a:ln>
                  <a:noFill/>
                </a:ln>
                <a:solidFill>
                  <a:schemeClr val="bg1"/>
                </a:solidFill>
                <a:effectLst/>
                <a:latin typeface="+mn-lt"/>
              </a:endParaRPr>
            </a:p>
          </p:txBody>
        </p:sp>
      </p:grpSp>
      <p:sp>
        <p:nvSpPr>
          <p:cNvPr id="80" name="TextBox 79">
            <a:extLst>
              <a:ext uri="{FF2B5EF4-FFF2-40B4-BE49-F238E27FC236}">
                <a16:creationId xmlns:a16="http://schemas.microsoft.com/office/drawing/2014/main" id="{7639360E-44DD-D8F7-D390-3EBD31435324}"/>
              </a:ext>
            </a:extLst>
          </p:cNvPr>
          <p:cNvSpPr txBox="1"/>
          <p:nvPr/>
        </p:nvSpPr>
        <p:spPr>
          <a:xfrm>
            <a:off x="14256512" y="8839797"/>
            <a:ext cx="1101734" cy="460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l" defTabSz="2438400">
              <a:spcBef>
                <a:spcPts val="2900"/>
              </a:spcBef>
              <a:buSzPct val="100000"/>
            </a:pPr>
            <a:r>
              <a:rPr lang="en-US" sz="2400" kern="0" dirty="0" err="1">
                <a:solidFill>
                  <a:srgbClr val="000000"/>
                </a:solidFill>
                <a:ea typeface="+mj-ea"/>
                <a:cs typeface="+mj-cs"/>
                <a:sym typeface="IBM Plex Sans Light"/>
              </a:rPr>
              <a:t>vDrives</a:t>
            </a:r>
            <a:endParaRPr lang="en-US" sz="2400" kern="0" dirty="0">
              <a:solidFill>
                <a:srgbClr val="000000"/>
              </a:solidFill>
              <a:ea typeface="+mj-ea"/>
              <a:cs typeface="+mj-cs"/>
              <a:sym typeface="IBM Plex Sans Light"/>
            </a:endParaRPr>
          </a:p>
        </p:txBody>
      </p:sp>
      <p:sp>
        <p:nvSpPr>
          <p:cNvPr id="81" name="TextBox 80">
            <a:extLst>
              <a:ext uri="{FF2B5EF4-FFF2-40B4-BE49-F238E27FC236}">
                <a16:creationId xmlns:a16="http://schemas.microsoft.com/office/drawing/2014/main" id="{79A60713-E7F8-B87A-5860-37BFB80B7D7D}"/>
              </a:ext>
            </a:extLst>
          </p:cNvPr>
          <p:cNvSpPr txBox="1"/>
          <p:nvPr/>
        </p:nvSpPr>
        <p:spPr>
          <a:xfrm>
            <a:off x="18394791" y="8839797"/>
            <a:ext cx="1101734" cy="460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l" defTabSz="2438400">
              <a:spcBef>
                <a:spcPts val="2900"/>
              </a:spcBef>
              <a:buSzPct val="100000"/>
            </a:pPr>
            <a:r>
              <a:rPr lang="en-US" sz="2400" kern="0" dirty="0" err="1">
                <a:solidFill>
                  <a:srgbClr val="000000"/>
                </a:solidFill>
                <a:ea typeface="+mj-ea"/>
                <a:cs typeface="+mj-cs"/>
                <a:sym typeface="IBM Plex Sans Light"/>
              </a:rPr>
              <a:t>vDrives</a:t>
            </a:r>
            <a:endParaRPr lang="en-US" sz="2400" kern="0" dirty="0">
              <a:solidFill>
                <a:srgbClr val="000000"/>
              </a:solidFill>
              <a:ea typeface="+mj-ea"/>
              <a:cs typeface="+mj-cs"/>
              <a:sym typeface="IBM Plex Sans Light"/>
            </a:endParaRPr>
          </a:p>
        </p:txBody>
      </p:sp>
      <p:sp>
        <p:nvSpPr>
          <p:cNvPr id="85" name="Rectangle: Rounded Corners 84">
            <a:extLst>
              <a:ext uri="{FF2B5EF4-FFF2-40B4-BE49-F238E27FC236}">
                <a16:creationId xmlns:a16="http://schemas.microsoft.com/office/drawing/2014/main" id="{515FBF88-0D43-3D2B-9FF0-6F4B5BFEDED2}"/>
              </a:ext>
            </a:extLst>
          </p:cNvPr>
          <p:cNvSpPr/>
          <p:nvPr/>
        </p:nvSpPr>
        <p:spPr bwMode="auto">
          <a:xfrm>
            <a:off x="17192596" y="4406596"/>
            <a:ext cx="4777329" cy="5562594"/>
          </a:xfrm>
          <a:prstGeom prst="roundRect">
            <a:avLst/>
          </a:prstGeom>
          <a:no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400" fontAlgn="base">
              <a:spcBef>
                <a:spcPct val="0"/>
              </a:spcBef>
              <a:spcAft>
                <a:spcPct val="0"/>
              </a:spcAft>
            </a:pPr>
            <a:endParaRPr kumimoji="0" lang="en-US" sz="1800" b="0" i="0" u="none" strike="noStrike" cap="none" normalizeH="0" baseline="0" dirty="0">
              <a:ln>
                <a:noFill/>
              </a:ln>
              <a:solidFill>
                <a:schemeClr val="tx1"/>
              </a:solidFill>
              <a:effectLst/>
              <a:latin typeface="+mn-lt"/>
            </a:endParaRPr>
          </a:p>
        </p:txBody>
      </p:sp>
      <p:sp>
        <p:nvSpPr>
          <p:cNvPr id="86" name="Rectangle: Rounded Corners 85">
            <a:extLst>
              <a:ext uri="{FF2B5EF4-FFF2-40B4-BE49-F238E27FC236}">
                <a16:creationId xmlns:a16="http://schemas.microsoft.com/office/drawing/2014/main" id="{F3D7B6AD-9667-F903-D79B-D6D1EEF77DBA}"/>
              </a:ext>
            </a:extLst>
          </p:cNvPr>
          <p:cNvSpPr/>
          <p:nvPr/>
        </p:nvSpPr>
        <p:spPr bwMode="auto">
          <a:xfrm>
            <a:off x="11657885" y="4406596"/>
            <a:ext cx="4777329" cy="5562594"/>
          </a:xfrm>
          <a:prstGeom prst="roundRect">
            <a:avLst/>
          </a:prstGeom>
          <a:no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algn="ctr" defTabSz="914400" fontAlgn="base">
              <a:spcBef>
                <a:spcPct val="0"/>
              </a:spcBef>
              <a:spcAft>
                <a:spcPct val="0"/>
              </a:spcAft>
            </a:pPr>
            <a:endParaRPr kumimoji="0" lang="en-US" sz="1800" b="0" i="0" u="none" strike="noStrike" cap="none" normalizeH="0" baseline="0" dirty="0">
              <a:ln>
                <a:noFill/>
              </a:ln>
              <a:solidFill>
                <a:schemeClr val="tx1"/>
              </a:solidFill>
              <a:effectLst/>
              <a:latin typeface="+mn-lt"/>
            </a:endParaRPr>
          </a:p>
        </p:txBody>
      </p:sp>
      <p:sp>
        <p:nvSpPr>
          <p:cNvPr id="88" name="Rectangle: Rounded Corners 87">
            <a:extLst>
              <a:ext uri="{FF2B5EF4-FFF2-40B4-BE49-F238E27FC236}">
                <a16:creationId xmlns:a16="http://schemas.microsoft.com/office/drawing/2014/main" id="{19D55497-84F0-5C42-2B2A-085E1EB22A61}"/>
              </a:ext>
            </a:extLst>
          </p:cNvPr>
          <p:cNvSpPr/>
          <p:nvPr/>
        </p:nvSpPr>
        <p:spPr bwMode="auto">
          <a:xfrm>
            <a:off x="10417264" y="11535592"/>
            <a:ext cx="12667786" cy="1304698"/>
          </a:xfrm>
          <a:prstGeom prst="roundRect">
            <a:avLst/>
          </a:prstGeom>
          <a:solidFill>
            <a:schemeClr val="accent1">
              <a:lumMod val="20000"/>
              <a:lumOff val="80000"/>
            </a:schemeClr>
          </a:solidFill>
          <a:ln w="19050">
            <a:solidFill>
              <a:schemeClr val="accent1"/>
            </a:solidFill>
            <a:prstDash val="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algn="ctr" defTabSz="914400" fontAlgn="base">
              <a:spcBef>
                <a:spcPct val="0"/>
              </a:spcBef>
              <a:spcAft>
                <a:spcPct val="0"/>
              </a:spcAft>
            </a:pPr>
            <a:r>
              <a:rPr kumimoji="0" lang="en-US" b="1" i="0" u="none" strike="noStrike" cap="none" normalizeH="0" baseline="0" dirty="0">
                <a:ln>
                  <a:noFill/>
                </a:ln>
                <a:solidFill>
                  <a:schemeClr val="tx1"/>
                </a:solidFill>
                <a:effectLst/>
                <a:latin typeface="+mn-lt"/>
              </a:rPr>
              <a:t>Shelf-less cloud </a:t>
            </a:r>
            <a:r>
              <a:rPr lang="en-US" b="1" dirty="0">
                <a:solidFill>
                  <a:schemeClr val="tx1"/>
                </a:solidFill>
              </a:rPr>
              <a:t>a</a:t>
            </a:r>
            <a:r>
              <a:rPr kumimoji="0" lang="en-US" b="1" i="0" u="none" strike="noStrike" cap="none" normalizeH="0" baseline="0" dirty="0">
                <a:ln>
                  <a:noFill/>
                </a:ln>
                <a:solidFill>
                  <a:schemeClr val="tx1"/>
                </a:solidFill>
                <a:effectLst/>
                <a:latin typeface="+mn-lt"/>
              </a:rPr>
              <a:t>rchive</a:t>
            </a:r>
          </a:p>
        </p:txBody>
      </p:sp>
      <p:grpSp>
        <p:nvGrpSpPr>
          <p:cNvPr id="90" name="Group 89">
            <a:extLst>
              <a:ext uri="{FF2B5EF4-FFF2-40B4-BE49-F238E27FC236}">
                <a16:creationId xmlns:a16="http://schemas.microsoft.com/office/drawing/2014/main" id="{EBCAF9E0-5820-38AE-816D-F1D21DD97343}"/>
              </a:ext>
            </a:extLst>
          </p:cNvPr>
          <p:cNvGrpSpPr/>
          <p:nvPr/>
        </p:nvGrpSpPr>
        <p:grpSpPr>
          <a:xfrm>
            <a:off x="20738927" y="5580522"/>
            <a:ext cx="1101734" cy="2708545"/>
            <a:chOff x="19331848" y="4286981"/>
            <a:chExt cx="1101734" cy="2708545"/>
          </a:xfrm>
        </p:grpSpPr>
        <p:sp>
          <p:nvSpPr>
            <p:cNvPr id="57" name="Rectangle 56">
              <a:extLst>
                <a:ext uri="{FF2B5EF4-FFF2-40B4-BE49-F238E27FC236}">
                  <a16:creationId xmlns:a16="http://schemas.microsoft.com/office/drawing/2014/main" id="{57AF999D-656C-DEAE-AEC7-BFB92FAC8D7E}"/>
                </a:ext>
              </a:extLst>
            </p:cNvPr>
            <p:cNvSpPr/>
            <p:nvPr/>
          </p:nvSpPr>
          <p:spPr bwMode="auto">
            <a:xfrm>
              <a:off x="19534704" y="4906528"/>
              <a:ext cx="623705" cy="17842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58" name="Rectangle 57">
              <a:extLst>
                <a:ext uri="{FF2B5EF4-FFF2-40B4-BE49-F238E27FC236}">
                  <a16:creationId xmlns:a16="http://schemas.microsoft.com/office/drawing/2014/main" id="{214E78CD-82F3-F78D-0FE8-A2D17C49BD31}"/>
                </a:ext>
              </a:extLst>
            </p:cNvPr>
            <p:cNvSpPr/>
            <p:nvPr/>
          </p:nvSpPr>
          <p:spPr bwMode="auto">
            <a:xfrm>
              <a:off x="19534704" y="5148138"/>
              <a:ext cx="623705" cy="17842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59" name="Rectangle 58">
              <a:extLst>
                <a:ext uri="{FF2B5EF4-FFF2-40B4-BE49-F238E27FC236}">
                  <a16:creationId xmlns:a16="http://schemas.microsoft.com/office/drawing/2014/main" id="{12D4D322-7EAA-A758-2E9C-60141F0DDBB0}"/>
                </a:ext>
              </a:extLst>
            </p:cNvPr>
            <p:cNvSpPr/>
            <p:nvPr/>
          </p:nvSpPr>
          <p:spPr bwMode="auto">
            <a:xfrm>
              <a:off x="19534704" y="5389748"/>
              <a:ext cx="623705" cy="17842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60" name="Rectangle 59">
              <a:extLst>
                <a:ext uri="{FF2B5EF4-FFF2-40B4-BE49-F238E27FC236}">
                  <a16:creationId xmlns:a16="http://schemas.microsoft.com/office/drawing/2014/main" id="{5386F520-E650-E3E1-00F7-40945CD4CEEA}"/>
                </a:ext>
              </a:extLst>
            </p:cNvPr>
            <p:cNvSpPr/>
            <p:nvPr/>
          </p:nvSpPr>
          <p:spPr bwMode="auto">
            <a:xfrm>
              <a:off x="19534704" y="5631358"/>
              <a:ext cx="623705" cy="17842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61" name="Rectangle 60">
              <a:extLst>
                <a:ext uri="{FF2B5EF4-FFF2-40B4-BE49-F238E27FC236}">
                  <a16:creationId xmlns:a16="http://schemas.microsoft.com/office/drawing/2014/main" id="{6FAC8168-B9D4-966A-AE34-273B3C9896E7}"/>
                </a:ext>
              </a:extLst>
            </p:cNvPr>
            <p:cNvSpPr/>
            <p:nvPr/>
          </p:nvSpPr>
          <p:spPr bwMode="auto">
            <a:xfrm>
              <a:off x="19534704" y="5884120"/>
              <a:ext cx="623705" cy="17842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62" name="Rectangle 61">
              <a:extLst>
                <a:ext uri="{FF2B5EF4-FFF2-40B4-BE49-F238E27FC236}">
                  <a16:creationId xmlns:a16="http://schemas.microsoft.com/office/drawing/2014/main" id="{3088DFBC-FA69-379F-FAF4-520503D00BC5}"/>
                </a:ext>
              </a:extLst>
            </p:cNvPr>
            <p:cNvSpPr/>
            <p:nvPr/>
          </p:nvSpPr>
          <p:spPr bwMode="auto">
            <a:xfrm>
              <a:off x="19534704" y="6125730"/>
              <a:ext cx="623705" cy="17842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63" name="Rectangle 62">
              <a:extLst>
                <a:ext uri="{FF2B5EF4-FFF2-40B4-BE49-F238E27FC236}">
                  <a16:creationId xmlns:a16="http://schemas.microsoft.com/office/drawing/2014/main" id="{EE047F45-2509-5470-DD90-2AFBC0A86C66}"/>
                </a:ext>
              </a:extLst>
            </p:cNvPr>
            <p:cNvSpPr/>
            <p:nvPr/>
          </p:nvSpPr>
          <p:spPr bwMode="auto">
            <a:xfrm>
              <a:off x="19534704" y="6367340"/>
              <a:ext cx="623705" cy="17842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64" name="Rectangle 63">
              <a:extLst>
                <a:ext uri="{FF2B5EF4-FFF2-40B4-BE49-F238E27FC236}">
                  <a16:creationId xmlns:a16="http://schemas.microsoft.com/office/drawing/2014/main" id="{DC362D57-97B4-3CBB-A788-491642A65A7F}"/>
                </a:ext>
              </a:extLst>
            </p:cNvPr>
            <p:cNvSpPr/>
            <p:nvPr/>
          </p:nvSpPr>
          <p:spPr bwMode="auto">
            <a:xfrm>
              <a:off x="19534704" y="6631252"/>
              <a:ext cx="623705" cy="17842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65" name="Rectangle 64">
              <a:extLst>
                <a:ext uri="{FF2B5EF4-FFF2-40B4-BE49-F238E27FC236}">
                  <a16:creationId xmlns:a16="http://schemas.microsoft.com/office/drawing/2014/main" id="{7D72042E-36B8-0426-070A-5E5E1FBD8E02}"/>
                </a:ext>
              </a:extLst>
            </p:cNvPr>
            <p:cNvSpPr/>
            <p:nvPr/>
          </p:nvSpPr>
          <p:spPr bwMode="auto">
            <a:xfrm>
              <a:off x="19427194" y="4694046"/>
              <a:ext cx="883615" cy="230148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89" name="TextBox 88">
              <a:extLst>
                <a:ext uri="{FF2B5EF4-FFF2-40B4-BE49-F238E27FC236}">
                  <a16:creationId xmlns:a16="http://schemas.microsoft.com/office/drawing/2014/main" id="{06B859CE-A6E3-A54C-F132-BA33DBF85C4D}"/>
                </a:ext>
              </a:extLst>
            </p:cNvPr>
            <p:cNvSpPr txBox="1"/>
            <p:nvPr/>
          </p:nvSpPr>
          <p:spPr>
            <a:xfrm>
              <a:off x="19331848" y="4286981"/>
              <a:ext cx="1101734" cy="460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ctr" defTabSz="2438400">
                <a:spcBef>
                  <a:spcPts val="2900"/>
                </a:spcBef>
                <a:buSzPct val="100000"/>
              </a:pPr>
              <a:r>
                <a:rPr lang="en-US" sz="2400" kern="0" dirty="0" err="1">
                  <a:solidFill>
                    <a:srgbClr val="000000"/>
                  </a:solidFill>
                  <a:ea typeface="+mj-ea"/>
                  <a:cs typeface="+mj-cs"/>
                  <a:sym typeface="IBM Plex Sans Light"/>
                </a:rPr>
                <a:t>vI</a:t>
              </a:r>
              <a:r>
                <a:rPr lang="en-US" sz="2400" kern="0" dirty="0">
                  <a:solidFill>
                    <a:srgbClr val="000000"/>
                  </a:solidFill>
                  <a:ea typeface="+mj-ea"/>
                  <a:cs typeface="+mj-cs"/>
                  <a:sym typeface="IBM Plex Sans Light"/>
                </a:rPr>
                <a:t>/O</a:t>
              </a:r>
            </a:p>
          </p:txBody>
        </p:sp>
      </p:grpSp>
      <p:grpSp>
        <p:nvGrpSpPr>
          <p:cNvPr id="91" name="Group 90">
            <a:extLst>
              <a:ext uri="{FF2B5EF4-FFF2-40B4-BE49-F238E27FC236}">
                <a16:creationId xmlns:a16="http://schemas.microsoft.com/office/drawing/2014/main" id="{D761ACA0-E685-AAB6-9181-F59D06D98533}"/>
              </a:ext>
            </a:extLst>
          </p:cNvPr>
          <p:cNvGrpSpPr/>
          <p:nvPr/>
        </p:nvGrpSpPr>
        <p:grpSpPr>
          <a:xfrm>
            <a:off x="11794985" y="5580522"/>
            <a:ext cx="1101734" cy="2708545"/>
            <a:chOff x="19331848" y="4286981"/>
            <a:chExt cx="1101734" cy="2708545"/>
          </a:xfrm>
        </p:grpSpPr>
        <p:sp>
          <p:nvSpPr>
            <p:cNvPr id="92" name="Rectangle 91">
              <a:extLst>
                <a:ext uri="{FF2B5EF4-FFF2-40B4-BE49-F238E27FC236}">
                  <a16:creationId xmlns:a16="http://schemas.microsoft.com/office/drawing/2014/main" id="{46BB94CB-C6CC-C230-5109-0821C3A3D1AF}"/>
                </a:ext>
              </a:extLst>
            </p:cNvPr>
            <p:cNvSpPr/>
            <p:nvPr/>
          </p:nvSpPr>
          <p:spPr bwMode="auto">
            <a:xfrm>
              <a:off x="19534704" y="4906528"/>
              <a:ext cx="623705" cy="17842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93" name="Rectangle 92">
              <a:extLst>
                <a:ext uri="{FF2B5EF4-FFF2-40B4-BE49-F238E27FC236}">
                  <a16:creationId xmlns:a16="http://schemas.microsoft.com/office/drawing/2014/main" id="{C54340C6-6399-75EB-3D34-472D1DD381DC}"/>
                </a:ext>
              </a:extLst>
            </p:cNvPr>
            <p:cNvSpPr/>
            <p:nvPr/>
          </p:nvSpPr>
          <p:spPr bwMode="auto">
            <a:xfrm>
              <a:off x="19534704" y="5148138"/>
              <a:ext cx="623705" cy="17842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94" name="Rectangle 93">
              <a:extLst>
                <a:ext uri="{FF2B5EF4-FFF2-40B4-BE49-F238E27FC236}">
                  <a16:creationId xmlns:a16="http://schemas.microsoft.com/office/drawing/2014/main" id="{A6096798-6C85-E335-74E5-DDBF5FCB3A6D}"/>
                </a:ext>
              </a:extLst>
            </p:cNvPr>
            <p:cNvSpPr/>
            <p:nvPr/>
          </p:nvSpPr>
          <p:spPr bwMode="auto">
            <a:xfrm>
              <a:off x="19534704" y="5389748"/>
              <a:ext cx="623705" cy="17842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95" name="Rectangle 94">
              <a:extLst>
                <a:ext uri="{FF2B5EF4-FFF2-40B4-BE49-F238E27FC236}">
                  <a16:creationId xmlns:a16="http://schemas.microsoft.com/office/drawing/2014/main" id="{8DB0B8A5-D8DC-09F0-FC97-5D46FB18184E}"/>
                </a:ext>
              </a:extLst>
            </p:cNvPr>
            <p:cNvSpPr/>
            <p:nvPr/>
          </p:nvSpPr>
          <p:spPr bwMode="auto">
            <a:xfrm>
              <a:off x="19534704" y="5631358"/>
              <a:ext cx="623705" cy="17842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96" name="Rectangle 95">
              <a:extLst>
                <a:ext uri="{FF2B5EF4-FFF2-40B4-BE49-F238E27FC236}">
                  <a16:creationId xmlns:a16="http://schemas.microsoft.com/office/drawing/2014/main" id="{81B7D8DC-0DEA-4DE6-A935-0635382C9A8C}"/>
                </a:ext>
              </a:extLst>
            </p:cNvPr>
            <p:cNvSpPr/>
            <p:nvPr/>
          </p:nvSpPr>
          <p:spPr bwMode="auto">
            <a:xfrm>
              <a:off x="19534704" y="5884120"/>
              <a:ext cx="623705" cy="17842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97" name="Rectangle 96">
              <a:extLst>
                <a:ext uri="{FF2B5EF4-FFF2-40B4-BE49-F238E27FC236}">
                  <a16:creationId xmlns:a16="http://schemas.microsoft.com/office/drawing/2014/main" id="{5E5D6D9F-EAB2-0A63-A4CF-6735D9BB6303}"/>
                </a:ext>
              </a:extLst>
            </p:cNvPr>
            <p:cNvSpPr/>
            <p:nvPr/>
          </p:nvSpPr>
          <p:spPr bwMode="auto">
            <a:xfrm>
              <a:off x="19534704" y="6125730"/>
              <a:ext cx="623705" cy="17842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98" name="Rectangle 97">
              <a:extLst>
                <a:ext uri="{FF2B5EF4-FFF2-40B4-BE49-F238E27FC236}">
                  <a16:creationId xmlns:a16="http://schemas.microsoft.com/office/drawing/2014/main" id="{1F79EF53-7485-EBA4-50A4-94F5DBCFCA58}"/>
                </a:ext>
              </a:extLst>
            </p:cNvPr>
            <p:cNvSpPr/>
            <p:nvPr/>
          </p:nvSpPr>
          <p:spPr bwMode="auto">
            <a:xfrm>
              <a:off x="19534704" y="6367340"/>
              <a:ext cx="623705" cy="17842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99" name="Rectangle 98">
              <a:extLst>
                <a:ext uri="{FF2B5EF4-FFF2-40B4-BE49-F238E27FC236}">
                  <a16:creationId xmlns:a16="http://schemas.microsoft.com/office/drawing/2014/main" id="{F8E4E844-EE9E-2976-BDDE-3302B771AAD9}"/>
                </a:ext>
              </a:extLst>
            </p:cNvPr>
            <p:cNvSpPr/>
            <p:nvPr/>
          </p:nvSpPr>
          <p:spPr bwMode="auto">
            <a:xfrm>
              <a:off x="19534704" y="6631252"/>
              <a:ext cx="623705" cy="17842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100" name="Rectangle 99">
              <a:extLst>
                <a:ext uri="{FF2B5EF4-FFF2-40B4-BE49-F238E27FC236}">
                  <a16:creationId xmlns:a16="http://schemas.microsoft.com/office/drawing/2014/main" id="{8C8152E0-23B6-2482-8AA6-6BAC940B60BF}"/>
                </a:ext>
              </a:extLst>
            </p:cNvPr>
            <p:cNvSpPr/>
            <p:nvPr/>
          </p:nvSpPr>
          <p:spPr bwMode="auto">
            <a:xfrm>
              <a:off x="19427194" y="4694046"/>
              <a:ext cx="883615" cy="2301480"/>
            </a:xfrm>
            <a:prstGeom prst="rec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101" name="TextBox 100">
              <a:extLst>
                <a:ext uri="{FF2B5EF4-FFF2-40B4-BE49-F238E27FC236}">
                  <a16:creationId xmlns:a16="http://schemas.microsoft.com/office/drawing/2014/main" id="{369E7E47-510C-BCC0-E1F6-F389A51CF704}"/>
                </a:ext>
              </a:extLst>
            </p:cNvPr>
            <p:cNvSpPr txBox="1"/>
            <p:nvPr/>
          </p:nvSpPr>
          <p:spPr>
            <a:xfrm>
              <a:off x="19331848" y="4286981"/>
              <a:ext cx="1101734" cy="460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ctr" defTabSz="2438400">
                <a:spcBef>
                  <a:spcPts val="2900"/>
                </a:spcBef>
                <a:buSzPct val="100000"/>
              </a:pPr>
              <a:r>
                <a:rPr lang="en-US" sz="2400" kern="0" dirty="0" err="1">
                  <a:solidFill>
                    <a:srgbClr val="000000"/>
                  </a:solidFill>
                  <a:ea typeface="+mj-ea"/>
                  <a:cs typeface="+mj-cs"/>
                  <a:sym typeface="IBM Plex Sans Light"/>
                </a:rPr>
                <a:t>vI</a:t>
              </a:r>
              <a:r>
                <a:rPr lang="en-US" sz="2400" kern="0" dirty="0">
                  <a:solidFill>
                    <a:srgbClr val="000000"/>
                  </a:solidFill>
                  <a:ea typeface="+mj-ea"/>
                  <a:cs typeface="+mj-cs"/>
                  <a:sym typeface="IBM Plex Sans Light"/>
                </a:rPr>
                <a:t>/O</a:t>
              </a:r>
            </a:p>
          </p:txBody>
        </p:sp>
      </p:grpSp>
      <p:sp>
        <p:nvSpPr>
          <p:cNvPr id="102" name="TextBox 101">
            <a:extLst>
              <a:ext uri="{FF2B5EF4-FFF2-40B4-BE49-F238E27FC236}">
                <a16:creationId xmlns:a16="http://schemas.microsoft.com/office/drawing/2014/main" id="{259B8159-08D4-D594-4EF0-E3F34336ECDE}"/>
              </a:ext>
            </a:extLst>
          </p:cNvPr>
          <p:cNvSpPr txBox="1"/>
          <p:nvPr/>
        </p:nvSpPr>
        <p:spPr>
          <a:xfrm>
            <a:off x="13495683" y="4042458"/>
            <a:ext cx="1101734" cy="460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l" defTabSz="2438400">
              <a:spcBef>
                <a:spcPts val="2900"/>
              </a:spcBef>
              <a:buSzPct val="100000"/>
            </a:pPr>
            <a:r>
              <a:rPr lang="en-US" sz="2400" kern="0" dirty="0">
                <a:solidFill>
                  <a:schemeClr val="bg1"/>
                </a:solidFill>
                <a:ea typeface="+mj-ea"/>
                <a:cs typeface="+mj-cs"/>
                <a:sym typeface="IBM Plex Sans Light"/>
              </a:rPr>
              <a:t>System - 1</a:t>
            </a:r>
          </a:p>
        </p:txBody>
      </p:sp>
      <p:sp>
        <p:nvSpPr>
          <p:cNvPr id="103" name="TextBox 102">
            <a:extLst>
              <a:ext uri="{FF2B5EF4-FFF2-40B4-BE49-F238E27FC236}">
                <a16:creationId xmlns:a16="http://schemas.microsoft.com/office/drawing/2014/main" id="{AD7BDF40-C089-8134-C85B-AA521C80B663}"/>
              </a:ext>
            </a:extLst>
          </p:cNvPr>
          <p:cNvSpPr txBox="1"/>
          <p:nvPr/>
        </p:nvSpPr>
        <p:spPr>
          <a:xfrm>
            <a:off x="18862708" y="4036741"/>
            <a:ext cx="1101734" cy="460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l" defTabSz="2438400">
              <a:spcBef>
                <a:spcPts val="2900"/>
              </a:spcBef>
              <a:buSzPct val="100000"/>
            </a:pPr>
            <a:r>
              <a:rPr lang="en-US" sz="2400" kern="0" dirty="0">
                <a:solidFill>
                  <a:schemeClr val="bg1"/>
                </a:solidFill>
                <a:ea typeface="+mj-ea"/>
                <a:cs typeface="+mj-cs"/>
                <a:sym typeface="IBM Plex Sans Light"/>
              </a:rPr>
              <a:t>System - 2</a:t>
            </a:r>
          </a:p>
        </p:txBody>
      </p:sp>
      <p:cxnSp>
        <p:nvCxnSpPr>
          <p:cNvPr id="105" name="Straight Arrow Connector 104">
            <a:extLst>
              <a:ext uri="{FF2B5EF4-FFF2-40B4-BE49-F238E27FC236}">
                <a16:creationId xmlns:a16="http://schemas.microsoft.com/office/drawing/2014/main" id="{58DF8437-06D1-8261-3831-292A83F60518}"/>
              </a:ext>
            </a:extLst>
          </p:cNvPr>
          <p:cNvCxnSpPr>
            <a:cxnSpLocks/>
            <a:stCxn id="86" idx="2"/>
          </p:cNvCxnSpPr>
          <p:nvPr/>
        </p:nvCxnSpPr>
        <p:spPr bwMode="auto">
          <a:xfrm>
            <a:off x="14046550" y="9969190"/>
            <a:ext cx="783131" cy="1566402"/>
          </a:xfrm>
          <a:prstGeom prst="straightConnector1">
            <a:avLst/>
          </a:prstGeom>
          <a:ln w="44450">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7ED9537D-918F-F73F-AE7A-E2F2A27A64A2}"/>
              </a:ext>
            </a:extLst>
          </p:cNvPr>
          <p:cNvCxnSpPr>
            <a:cxnSpLocks/>
            <a:stCxn id="85" idx="2"/>
          </p:cNvCxnSpPr>
          <p:nvPr/>
        </p:nvCxnSpPr>
        <p:spPr bwMode="auto">
          <a:xfrm flipH="1">
            <a:off x="18945658" y="9969190"/>
            <a:ext cx="635603" cy="1535794"/>
          </a:xfrm>
          <a:prstGeom prst="straightConnector1">
            <a:avLst/>
          </a:prstGeom>
          <a:ln w="44450">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9" name="Arc 108">
            <a:extLst>
              <a:ext uri="{FF2B5EF4-FFF2-40B4-BE49-F238E27FC236}">
                <a16:creationId xmlns:a16="http://schemas.microsoft.com/office/drawing/2014/main" id="{EA07FBAD-431D-C766-E907-A89CCAAC1440}"/>
              </a:ext>
            </a:extLst>
          </p:cNvPr>
          <p:cNvSpPr/>
          <p:nvPr/>
        </p:nvSpPr>
        <p:spPr bwMode="auto">
          <a:xfrm rot="10800000">
            <a:off x="16008501" y="9099384"/>
            <a:ext cx="1610808" cy="802887"/>
          </a:xfrm>
          <a:prstGeom prst="arc">
            <a:avLst>
              <a:gd name="adj1" fmla="val 11255677"/>
              <a:gd name="adj2" fmla="val 21220773"/>
            </a:avLst>
          </a:prstGeom>
          <a:ln w="47625">
            <a:solidFill>
              <a:schemeClr val="accent1"/>
            </a:solidFill>
            <a:headEnd type="stealth" w="lg" len="lg"/>
            <a:tailEnd type="stealth" w="lg" len="lg"/>
          </a:ln>
          <a:effectLst/>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0" name="TextBox 109">
            <a:extLst>
              <a:ext uri="{FF2B5EF4-FFF2-40B4-BE49-F238E27FC236}">
                <a16:creationId xmlns:a16="http://schemas.microsoft.com/office/drawing/2014/main" id="{812699A7-CDEC-46EC-457F-FCAA495045BE}"/>
              </a:ext>
            </a:extLst>
          </p:cNvPr>
          <p:cNvSpPr txBox="1"/>
          <p:nvPr/>
        </p:nvSpPr>
        <p:spPr>
          <a:xfrm>
            <a:off x="16263037" y="9952764"/>
            <a:ext cx="1101734" cy="460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ctr" defTabSz="2438400">
              <a:spcBef>
                <a:spcPts val="2900"/>
              </a:spcBef>
              <a:buSzPct val="100000"/>
            </a:pPr>
            <a:r>
              <a:rPr lang="en-US" sz="2400" kern="0" dirty="0">
                <a:solidFill>
                  <a:schemeClr val="accent1"/>
                </a:solidFill>
                <a:ea typeface="+mj-ea"/>
                <a:cs typeface="+mj-cs"/>
                <a:sym typeface="IBM Plex Sans Light"/>
              </a:rPr>
              <a:t>Replication</a:t>
            </a:r>
          </a:p>
        </p:txBody>
      </p:sp>
      <p:pic>
        <p:nvPicPr>
          <p:cNvPr id="129" name="Picture 128" descr="Top Hat Rack_render 1">
            <a:extLst>
              <a:ext uri="{FF2B5EF4-FFF2-40B4-BE49-F238E27FC236}">
                <a16:creationId xmlns:a16="http://schemas.microsoft.com/office/drawing/2014/main" id="{A9B4A53B-9D15-FC48-EFFB-35A98B72F42B}"/>
              </a:ext>
            </a:extLst>
          </p:cNvPr>
          <p:cNvPicPr>
            <a:picLocks noChangeAspect="1" noChangeArrowheads="1"/>
          </p:cNvPicPr>
          <p:nvPr/>
        </p:nvPicPr>
        <p:blipFill rotWithShape="1">
          <a:blip r:embed="rId3">
            <a:alphaModFix amt="50000"/>
            <a:extLst>
              <a:ext uri="{BEBA8EAE-BF5A-486C-A8C5-ECC9F3942E4B}">
                <a14:imgProps xmlns:a14="http://schemas.microsoft.com/office/drawing/2010/main">
                  <a14:imgLayer r:embed="rId4">
                    <a14:imgEffect>
                      <a14:backgroundRemoval t="5467" b="90300" l="10065" r="90260">
                        <a14:foregroundMark x1="16558" y1="15873" x2="18669" y2="65432"/>
                        <a14:foregroundMark x1="11526" y1="20106" x2="10065" y2="51499"/>
                        <a14:foregroundMark x1="59578" y1="90476" x2="76461" y2="87654"/>
                        <a14:foregroundMark x1="76461" y1="87654" x2="76786" y2="87478"/>
                        <a14:foregroundMark x1="38636" y1="13933" x2="46266" y2="13933"/>
                        <a14:foregroundMark x1="46266" y1="13933" x2="53571" y2="13580"/>
                        <a14:foregroundMark x1="45779" y1="5467" x2="45779" y2="5467"/>
                      </a14:backgroundRemoval>
                    </a14:imgEffect>
                  </a14:imgLayer>
                </a14:imgProps>
              </a:ext>
              <a:ext uri="{28A0092B-C50C-407E-A947-70E740481C1C}">
                <a14:useLocalDpi xmlns:a14="http://schemas.microsoft.com/office/drawing/2010/main" val="0"/>
              </a:ext>
            </a:extLst>
          </a:blip>
          <a:srcRect l="6940"/>
          <a:stretch/>
        </p:blipFill>
        <p:spPr bwMode="auto">
          <a:xfrm>
            <a:off x="15765476" y="5697225"/>
            <a:ext cx="2672137" cy="263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Rectangle 3">
            <a:extLst>
              <a:ext uri="{FF2B5EF4-FFF2-40B4-BE49-F238E27FC236}">
                <a16:creationId xmlns:a16="http://schemas.microsoft.com/office/drawing/2014/main" id="{A464DFF7-5FEA-1D74-3806-A2E8275AAB61}"/>
              </a:ext>
            </a:extLst>
          </p:cNvPr>
          <p:cNvSpPr>
            <a:spLocks noChangeArrowheads="1"/>
          </p:cNvSpPr>
          <p:nvPr/>
        </p:nvSpPr>
        <p:spPr bwMode="auto">
          <a:xfrm>
            <a:off x="13095460" y="2934308"/>
            <a:ext cx="7415296" cy="111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974" tIns="81990" rIns="163974" bIns="81990"/>
          <a:lstStyle>
            <a:lvl1pPr algn="l" defTabSz="1019175">
              <a:spcBef>
                <a:spcPct val="25000"/>
              </a:spcBef>
              <a:buClr>
                <a:srgbClr val="0000FF"/>
              </a:buClr>
              <a:buFont typeface="Wingdings" panose="05000000000000000000" pitchFamily="2" charset="2"/>
              <a:buChar char="§"/>
              <a:defRPr sz="2200" b="1">
                <a:solidFill>
                  <a:schemeClr val="tx1"/>
                </a:solidFill>
                <a:latin typeface="Times New Roman" panose="02020603050405020304" pitchFamily="18" charset="0"/>
              </a:defRPr>
            </a:lvl1pPr>
            <a:lvl2pPr marL="639763" indent="-130175" algn="l" defTabSz="1019175">
              <a:spcBef>
                <a:spcPct val="20000"/>
              </a:spcBef>
              <a:buClr>
                <a:srgbClr val="0000FF"/>
              </a:buClr>
              <a:buSzPct val="70000"/>
              <a:buFont typeface="Univers 45 Light" charset="0"/>
              <a:buChar char="►"/>
              <a:defRPr>
                <a:solidFill>
                  <a:schemeClr val="tx1"/>
                </a:solidFill>
                <a:latin typeface="Times New Roman" panose="02020603050405020304" pitchFamily="18" charset="0"/>
              </a:defRPr>
            </a:lvl2pPr>
            <a:lvl3pPr marL="1143000" indent="-228600" algn="l" defTabSz="1019175">
              <a:spcBef>
                <a:spcPct val="20000"/>
              </a:spcBef>
              <a:buClr>
                <a:srgbClr val="0000FF"/>
              </a:buClr>
              <a:buSzPct val="65000"/>
              <a:buFont typeface="Times New Roman" panose="02020603050405020304" pitchFamily="18" charset="0"/>
              <a:buChar char="▬"/>
              <a:defRPr sz="1600">
                <a:solidFill>
                  <a:schemeClr val="tx1"/>
                </a:solidFill>
                <a:latin typeface="Times New Roman" panose="02020603050405020304" pitchFamily="18" charset="0"/>
              </a:defRPr>
            </a:lvl3pPr>
            <a:lvl4pPr marL="1600200" indent="-228600" algn="l" defTabSz="1019175">
              <a:spcBef>
                <a:spcPct val="20000"/>
              </a:spcBef>
              <a:buClr>
                <a:srgbClr val="0000FF"/>
              </a:buClr>
              <a:buSzPct val="70000"/>
              <a:buFont typeface="Wingdings" panose="05000000000000000000" pitchFamily="2" charset="2"/>
              <a:buChar char="§"/>
              <a:defRPr sz="1600">
                <a:solidFill>
                  <a:schemeClr val="tx1"/>
                </a:solidFill>
                <a:latin typeface="Times New Roman" panose="02020603050405020304" pitchFamily="18" charset="0"/>
              </a:defRPr>
            </a:lvl4pPr>
            <a:lvl5pPr marL="2057400" indent="-228600" algn="l" defTabSz="1019175">
              <a:spcBef>
                <a:spcPct val="20000"/>
              </a:spcBef>
              <a:buChar char="»"/>
              <a:defRPr sz="1400">
                <a:solidFill>
                  <a:schemeClr val="tx1"/>
                </a:solidFill>
                <a:latin typeface="Times New Roman" panose="02020603050405020304" pitchFamily="18" charset="0"/>
              </a:defRPr>
            </a:lvl5pPr>
            <a:lvl6pPr marL="2514600" indent="-228600" defTabSz="1019175" fontAlgn="base">
              <a:spcBef>
                <a:spcPct val="20000"/>
              </a:spcBef>
              <a:spcAft>
                <a:spcPct val="0"/>
              </a:spcAft>
              <a:buChar char="»"/>
              <a:defRPr sz="1400">
                <a:solidFill>
                  <a:schemeClr val="tx1"/>
                </a:solidFill>
                <a:latin typeface="Times New Roman" panose="02020603050405020304" pitchFamily="18" charset="0"/>
              </a:defRPr>
            </a:lvl6pPr>
            <a:lvl7pPr marL="2971800" indent="-228600" defTabSz="1019175" fontAlgn="base">
              <a:spcBef>
                <a:spcPct val="20000"/>
              </a:spcBef>
              <a:spcAft>
                <a:spcPct val="0"/>
              </a:spcAft>
              <a:buChar char="»"/>
              <a:defRPr sz="1400">
                <a:solidFill>
                  <a:schemeClr val="tx1"/>
                </a:solidFill>
                <a:latin typeface="Times New Roman" panose="02020603050405020304" pitchFamily="18" charset="0"/>
              </a:defRPr>
            </a:lvl7pPr>
            <a:lvl8pPr marL="3429000" indent="-228600" defTabSz="1019175" fontAlgn="base">
              <a:spcBef>
                <a:spcPct val="20000"/>
              </a:spcBef>
              <a:spcAft>
                <a:spcPct val="0"/>
              </a:spcAft>
              <a:buChar char="»"/>
              <a:defRPr sz="1400">
                <a:solidFill>
                  <a:schemeClr val="tx1"/>
                </a:solidFill>
                <a:latin typeface="Times New Roman" panose="02020603050405020304" pitchFamily="18" charset="0"/>
              </a:defRPr>
            </a:lvl8pPr>
            <a:lvl9pPr marL="3886200" indent="-228600" defTabSz="1019175" fontAlgn="base">
              <a:spcBef>
                <a:spcPct val="20000"/>
              </a:spcBef>
              <a:spcAft>
                <a:spcPct val="0"/>
              </a:spcAft>
              <a:buChar char="»"/>
              <a:defRPr sz="1400">
                <a:solidFill>
                  <a:schemeClr val="tx1"/>
                </a:solidFill>
                <a:latin typeface="Times New Roman" panose="02020603050405020304" pitchFamily="18" charset="0"/>
              </a:defRPr>
            </a:lvl9pPr>
          </a:lstStyle>
          <a:p>
            <a:pPr marL="0" lvl="1" indent="0" algn="ctr" defTabSz="1311244" fontAlgn="base">
              <a:lnSpc>
                <a:spcPts val="3000"/>
              </a:lnSpc>
              <a:spcBef>
                <a:spcPts val="560"/>
              </a:spcBef>
              <a:spcAft>
                <a:spcPts val="560"/>
              </a:spcAft>
              <a:buClr>
                <a:srgbClr val="1D1E52"/>
              </a:buClr>
              <a:buSzTx/>
              <a:buNone/>
              <a:defRPr/>
            </a:pPr>
            <a:r>
              <a:rPr lang="en-US" altLang="en-US" dirty="0">
                <a:solidFill>
                  <a:prstClr val="black"/>
                </a:solidFill>
                <a:latin typeface="IBM Plex Sans Light" panose="020B0403050203000203" pitchFamily="34" charset="0"/>
                <a:ea typeface="MS PGothic" pitchFamily="34" charset="-128"/>
              </a:rPr>
              <a:t>Single VTL Instance</a:t>
            </a:r>
            <a:endParaRPr lang="en-US" altLang="en-US" sz="4000" dirty="0">
              <a:solidFill>
                <a:srgbClr val="4F81BD">
                  <a:lumMod val="50000"/>
                </a:srgbClr>
              </a:solidFill>
              <a:latin typeface="IBM Plex Sans Light" panose="020B0403050203000203" pitchFamily="34" charset="0"/>
              <a:ea typeface="MS PGothic" pitchFamily="34" charset="-128"/>
            </a:endParaRPr>
          </a:p>
        </p:txBody>
      </p:sp>
      <p:sp>
        <p:nvSpPr>
          <p:cNvPr id="124" name="Title 123">
            <a:extLst>
              <a:ext uri="{FF2B5EF4-FFF2-40B4-BE49-F238E27FC236}">
                <a16:creationId xmlns:a16="http://schemas.microsoft.com/office/drawing/2014/main" id="{CA45FEFD-D5DB-7C84-10B8-56A3BCD3C939}"/>
              </a:ext>
            </a:extLst>
          </p:cNvPr>
          <p:cNvSpPr>
            <a:spLocks noGrp="1"/>
          </p:cNvSpPr>
          <p:nvPr>
            <p:ph type="title"/>
          </p:nvPr>
        </p:nvSpPr>
        <p:spPr>
          <a:xfrm>
            <a:off x="576071" y="1178705"/>
            <a:ext cx="19404795" cy="2859087"/>
          </a:xfrm>
        </p:spPr>
        <p:txBody>
          <a:bodyPr lIns="0" tIns="0" rIns="457200" bIns="0" anchor="t"/>
          <a:lstStyle/>
          <a:p>
            <a:r>
              <a:rPr lang="en-US" altLang="en-US"/>
              <a:t>TS7785 Grid: </a:t>
            </a:r>
            <a:r>
              <a:rPr lang="en-US" altLang="en-US" b="1">
                <a:solidFill>
                  <a:schemeClr val="accent1"/>
                </a:solidFill>
              </a:rPr>
              <a:t>A Unified VTL Instance</a:t>
            </a:r>
            <a:endParaRPr lang="en-US">
              <a:solidFill>
                <a:schemeClr val="accent1"/>
              </a:solidFill>
            </a:endParaRPr>
          </a:p>
        </p:txBody>
      </p:sp>
      <p:grpSp>
        <p:nvGrpSpPr>
          <p:cNvPr id="52" name="Group 51">
            <a:extLst>
              <a:ext uri="{FF2B5EF4-FFF2-40B4-BE49-F238E27FC236}">
                <a16:creationId xmlns:a16="http://schemas.microsoft.com/office/drawing/2014/main" id="{32F48E36-B975-25C4-E5C2-D413494CEB98}"/>
              </a:ext>
            </a:extLst>
          </p:cNvPr>
          <p:cNvGrpSpPr/>
          <p:nvPr/>
        </p:nvGrpSpPr>
        <p:grpSpPr>
          <a:xfrm>
            <a:off x="12986011" y="5980159"/>
            <a:ext cx="7615606" cy="2044384"/>
            <a:chOff x="8966167" y="3861436"/>
            <a:chExt cx="7615606" cy="2044384"/>
          </a:xfrm>
        </p:grpSpPr>
        <p:pic>
          <p:nvPicPr>
            <p:cNvPr id="15" name="Picture 14">
              <a:extLst>
                <a:ext uri="{FF2B5EF4-FFF2-40B4-BE49-F238E27FC236}">
                  <a16:creationId xmlns:a16="http://schemas.microsoft.com/office/drawing/2014/main" id="{4636F415-84D5-DB6C-52E1-7AE9F1375CB9}"/>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8966167" y="3868864"/>
              <a:ext cx="866078" cy="866078"/>
            </a:xfrm>
            <a:prstGeom prst="rect">
              <a:avLst/>
            </a:prstGeom>
          </p:spPr>
        </p:pic>
        <p:pic>
          <p:nvPicPr>
            <p:cNvPr id="17" name="Picture 16">
              <a:extLst>
                <a:ext uri="{FF2B5EF4-FFF2-40B4-BE49-F238E27FC236}">
                  <a16:creationId xmlns:a16="http://schemas.microsoft.com/office/drawing/2014/main" id="{B51BBA29-C7DD-AA7E-64FF-5C599903A806}"/>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8966167" y="4432001"/>
              <a:ext cx="866078" cy="866078"/>
            </a:xfrm>
            <a:prstGeom prst="rect">
              <a:avLst/>
            </a:prstGeom>
          </p:spPr>
        </p:pic>
        <p:pic>
          <p:nvPicPr>
            <p:cNvPr id="18" name="Picture 17">
              <a:extLst>
                <a:ext uri="{FF2B5EF4-FFF2-40B4-BE49-F238E27FC236}">
                  <a16:creationId xmlns:a16="http://schemas.microsoft.com/office/drawing/2014/main" id="{C6BA16A3-18AD-E277-B82C-11703A82472B}"/>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8966167" y="5039742"/>
              <a:ext cx="866078" cy="866078"/>
            </a:xfrm>
            <a:prstGeom prst="rect">
              <a:avLst/>
            </a:prstGeom>
          </p:spPr>
        </p:pic>
        <p:pic>
          <p:nvPicPr>
            <p:cNvPr id="19" name="Picture 18">
              <a:extLst>
                <a:ext uri="{FF2B5EF4-FFF2-40B4-BE49-F238E27FC236}">
                  <a16:creationId xmlns:a16="http://schemas.microsoft.com/office/drawing/2014/main" id="{24B47E08-3E36-1E76-8ED1-577585628BAE}"/>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9586917" y="3865150"/>
              <a:ext cx="866078" cy="866078"/>
            </a:xfrm>
            <a:prstGeom prst="rect">
              <a:avLst/>
            </a:prstGeom>
          </p:spPr>
        </p:pic>
        <p:pic>
          <p:nvPicPr>
            <p:cNvPr id="20" name="Picture 19">
              <a:extLst>
                <a:ext uri="{FF2B5EF4-FFF2-40B4-BE49-F238E27FC236}">
                  <a16:creationId xmlns:a16="http://schemas.microsoft.com/office/drawing/2014/main" id="{CED5D687-5824-42B8-E06B-4273C0C5737E}"/>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9586917" y="4428287"/>
              <a:ext cx="866078" cy="866078"/>
            </a:xfrm>
            <a:prstGeom prst="rect">
              <a:avLst/>
            </a:prstGeom>
          </p:spPr>
        </p:pic>
        <p:pic>
          <p:nvPicPr>
            <p:cNvPr id="21" name="Picture 20">
              <a:extLst>
                <a:ext uri="{FF2B5EF4-FFF2-40B4-BE49-F238E27FC236}">
                  <a16:creationId xmlns:a16="http://schemas.microsoft.com/office/drawing/2014/main" id="{98576475-8877-76B8-2FF0-B1CB793168DF}"/>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9586917" y="5036028"/>
              <a:ext cx="866078" cy="866078"/>
            </a:xfrm>
            <a:prstGeom prst="rect">
              <a:avLst/>
            </a:prstGeom>
          </p:spPr>
        </p:pic>
        <p:pic>
          <p:nvPicPr>
            <p:cNvPr id="22" name="Picture 21">
              <a:extLst>
                <a:ext uri="{FF2B5EF4-FFF2-40B4-BE49-F238E27FC236}">
                  <a16:creationId xmlns:a16="http://schemas.microsoft.com/office/drawing/2014/main" id="{74B25CF9-EDD0-91D5-440E-6D6EFB6F7FDB}"/>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0189087" y="3865150"/>
              <a:ext cx="866078" cy="866078"/>
            </a:xfrm>
            <a:prstGeom prst="rect">
              <a:avLst/>
            </a:prstGeom>
          </p:spPr>
        </p:pic>
        <p:pic>
          <p:nvPicPr>
            <p:cNvPr id="23" name="Picture 22">
              <a:extLst>
                <a:ext uri="{FF2B5EF4-FFF2-40B4-BE49-F238E27FC236}">
                  <a16:creationId xmlns:a16="http://schemas.microsoft.com/office/drawing/2014/main" id="{FF38D902-72C4-9B9C-B54F-083ED995D8A5}"/>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0189087" y="4428287"/>
              <a:ext cx="866078" cy="866078"/>
            </a:xfrm>
            <a:prstGeom prst="rect">
              <a:avLst/>
            </a:prstGeom>
          </p:spPr>
        </p:pic>
        <p:pic>
          <p:nvPicPr>
            <p:cNvPr id="24" name="Picture 23">
              <a:extLst>
                <a:ext uri="{FF2B5EF4-FFF2-40B4-BE49-F238E27FC236}">
                  <a16:creationId xmlns:a16="http://schemas.microsoft.com/office/drawing/2014/main" id="{8DF8B074-009A-AD0B-A2C7-13462F9E7F37}"/>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0189087" y="5036028"/>
              <a:ext cx="866078" cy="866078"/>
            </a:xfrm>
            <a:prstGeom prst="rect">
              <a:avLst/>
            </a:prstGeom>
          </p:spPr>
        </p:pic>
        <p:pic>
          <p:nvPicPr>
            <p:cNvPr id="25" name="Picture 24">
              <a:extLst>
                <a:ext uri="{FF2B5EF4-FFF2-40B4-BE49-F238E27FC236}">
                  <a16:creationId xmlns:a16="http://schemas.microsoft.com/office/drawing/2014/main" id="{501BDB7A-93E7-5F5A-4966-9E6FB6C3D886}"/>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0809837" y="3861436"/>
              <a:ext cx="866078" cy="866078"/>
            </a:xfrm>
            <a:prstGeom prst="rect">
              <a:avLst/>
            </a:prstGeom>
          </p:spPr>
        </p:pic>
        <p:pic>
          <p:nvPicPr>
            <p:cNvPr id="26" name="Picture 25">
              <a:extLst>
                <a:ext uri="{FF2B5EF4-FFF2-40B4-BE49-F238E27FC236}">
                  <a16:creationId xmlns:a16="http://schemas.microsoft.com/office/drawing/2014/main" id="{5D30691E-818A-3CD3-5EA8-3D8BCD4E6AD5}"/>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0809837" y="4424573"/>
              <a:ext cx="866078" cy="866078"/>
            </a:xfrm>
            <a:prstGeom prst="rect">
              <a:avLst/>
            </a:prstGeom>
          </p:spPr>
        </p:pic>
        <p:pic>
          <p:nvPicPr>
            <p:cNvPr id="27" name="Picture 26">
              <a:extLst>
                <a:ext uri="{FF2B5EF4-FFF2-40B4-BE49-F238E27FC236}">
                  <a16:creationId xmlns:a16="http://schemas.microsoft.com/office/drawing/2014/main" id="{299FB619-F3C4-659E-97AC-CA5AE4DD38A9}"/>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0809837" y="5032314"/>
              <a:ext cx="866078" cy="866078"/>
            </a:xfrm>
            <a:prstGeom prst="rect">
              <a:avLst/>
            </a:prstGeom>
          </p:spPr>
        </p:pic>
        <p:pic>
          <p:nvPicPr>
            <p:cNvPr id="28" name="Picture 27">
              <a:extLst>
                <a:ext uri="{FF2B5EF4-FFF2-40B4-BE49-F238E27FC236}">
                  <a16:creationId xmlns:a16="http://schemas.microsoft.com/office/drawing/2014/main" id="{FFDB1C8A-5C49-3657-6B96-9E07993520E4}"/>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1419096" y="3868864"/>
              <a:ext cx="866078" cy="866078"/>
            </a:xfrm>
            <a:prstGeom prst="rect">
              <a:avLst/>
            </a:prstGeom>
          </p:spPr>
        </p:pic>
        <p:pic>
          <p:nvPicPr>
            <p:cNvPr id="29" name="Picture 28">
              <a:extLst>
                <a:ext uri="{FF2B5EF4-FFF2-40B4-BE49-F238E27FC236}">
                  <a16:creationId xmlns:a16="http://schemas.microsoft.com/office/drawing/2014/main" id="{EBEE76FA-6739-1FCD-1085-6211B3677874}"/>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1419096" y="4432001"/>
              <a:ext cx="866078" cy="866078"/>
            </a:xfrm>
            <a:prstGeom prst="rect">
              <a:avLst/>
            </a:prstGeom>
          </p:spPr>
        </p:pic>
        <p:pic>
          <p:nvPicPr>
            <p:cNvPr id="30" name="Picture 29">
              <a:extLst>
                <a:ext uri="{FF2B5EF4-FFF2-40B4-BE49-F238E27FC236}">
                  <a16:creationId xmlns:a16="http://schemas.microsoft.com/office/drawing/2014/main" id="{7D8886A7-3E14-F751-DAC3-801817D33A0B}"/>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1419096" y="5039742"/>
              <a:ext cx="866078" cy="866078"/>
            </a:xfrm>
            <a:prstGeom prst="rect">
              <a:avLst/>
            </a:prstGeom>
          </p:spPr>
        </p:pic>
        <p:pic>
          <p:nvPicPr>
            <p:cNvPr id="31" name="Picture 30">
              <a:extLst>
                <a:ext uri="{FF2B5EF4-FFF2-40B4-BE49-F238E27FC236}">
                  <a16:creationId xmlns:a16="http://schemas.microsoft.com/office/drawing/2014/main" id="{2C5299FD-08CA-37F6-980E-1870510054B4}"/>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2039846" y="3865150"/>
              <a:ext cx="866078" cy="866078"/>
            </a:xfrm>
            <a:prstGeom prst="rect">
              <a:avLst/>
            </a:prstGeom>
          </p:spPr>
        </p:pic>
        <p:pic>
          <p:nvPicPr>
            <p:cNvPr id="32" name="Picture 31">
              <a:extLst>
                <a:ext uri="{FF2B5EF4-FFF2-40B4-BE49-F238E27FC236}">
                  <a16:creationId xmlns:a16="http://schemas.microsoft.com/office/drawing/2014/main" id="{FCF2438C-F9FD-6011-3E3D-26E0E283F8E6}"/>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2039846" y="4428287"/>
              <a:ext cx="866078" cy="866078"/>
            </a:xfrm>
            <a:prstGeom prst="rect">
              <a:avLst/>
            </a:prstGeom>
          </p:spPr>
        </p:pic>
        <p:pic>
          <p:nvPicPr>
            <p:cNvPr id="33" name="Picture 32">
              <a:extLst>
                <a:ext uri="{FF2B5EF4-FFF2-40B4-BE49-F238E27FC236}">
                  <a16:creationId xmlns:a16="http://schemas.microsoft.com/office/drawing/2014/main" id="{E64E191B-A408-FDB3-9038-AA05E0603BCC}"/>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2039846" y="5036028"/>
              <a:ext cx="866078" cy="866078"/>
            </a:xfrm>
            <a:prstGeom prst="rect">
              <a:avLst/>
            </a:prstGeom>
          </p:spPr>
        </p:pic>
        <p:pic>
          <p:nvPicPr>
            <p:cNvPr id="34" name="Picture 33">
              <a:extLst>
                <a:ext uri="{FF2B5EF4-FFF2-40B4-BE49-F238E27FC236}">
                  <a16:creationId xmlns:a16="http://schemas.microsoft.com/office/drawing/2014/main" id="{7458B559-5C38-043D-9961-D8C19F242BDE}"/>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2642016" y="3865150"/>
              <a:ext cx="866078" cy="866078"/>
            </a:xfrm>
            <a:prstGeom prst="rect">
              <a:avLst/>
            </a:prstGeom>
          </p:spPr>
        </p:pic>
        <p:pic>
          <p:nvPicPr>
            <p:cNvPr id="35" name="Picture 34">
              <a:extLst>
                <a:ext uri="{FF2B5EF4-FFF2-40B4-BE49-F238E27FC236}">
                  <a16:creationId xmlns:a16="http://schemas.microsoft.com/office/drawing/2014/main" id="{6B4CFE0F-1049-2F8A-F301-E9AD8B123759}"/>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2642016" y="4428287"/>
              <a:ext cx="866078" cy="866078"/>
            </a:xfrm>
            <a:prstGeom prst="rect">
              <a:avLst/>
            </a:prstGeom>
          </p:spPr>
        </p:pic>
        <p:pic>
          <p:nvPicPr>
            <p:cNvPr id="36" name="Picture 35">
              <a:extLst>
                <a:ext uri="{FF2B5EF4-FFF2-40B4-BE49-F238E27FC236}">
                  <a16:creationId xmlns:a16="http://schemas.microsoft.com/office/drawing/2014/main" id="{2FA09F61-1CCB-C6EA-922E-38B176149418}"/>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2642016" y="5036028"/>
              <a:ext cx="866078" cy="866078"/>
            </a:xfrm>
            <a:prstGeom prst="rect">
              <a:avLst/>
            </a:prstGeom>
          </p:spPr>
        </p:pic>
        <p:pic>
          <p:nvPicPr>
            <p:cNvPr id="37" name="Picture 36">
              <a:extLst>
                <a:ext uri="{FF2B5EF4-FFF2-40B4-BE49-F238E27FC236}">
                  <a16:creationId xmlns:a16="http://schemas.microsoft.com/office/drawing/2014/main" id="{53CB2BBE-B169-9597-A2E0-CB26C3E32F72}"/>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3262766" y="3861436"/>
              <a:ext cx="866078" cy="866078"/>
            </a:xfrm>
            <a:prstGeom prst="rect">
              <a:avLst/>
            </a:prstGeom>
          </p:spPr>
        </p:pic>
        <p:pic>
          <p:nvPicPr>
            <p:cNvPr id="38" name="Picture 37">
              <a:extLst>
                <a:ext uri="{FF2B5EF4-FFF2-40B4-BE49-F238E27FC236}">
                  <a16:creationId xmlns:a16="http://schemas.microsoft.com/office/drawing/2014/main" id="{C108B28A-925C-291C-6ACC-09ECA2E10865}"/>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3262766" y="4424573"/>
              <a:ext cx="866078" cy="866078"/>
            </a:xfrm>
            <a:prstGeom prst="rect">
              <a:avLst/>
            </a:prstGeom>
          </p:spPr>
        </p:pic>
        <p:pic>
          <p:nvPicPr>
            <p:cNvPr id="39" name="Picture 38">
              <a:extLst>
                <a:ext uri="{FF2B5EF4-FFF2-40B4-BE49-F238E27FC236}">
                  <a16:creationId xmlns:a16="http://schemas.microsoft.com/office/drawing/2014/main" id="{0A8A0DC1-7B45-15CE-28A1-E67B6A4C0AA1}"/>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3262766" y="5032314"/>
              <a:ext cx="866078" cy="866078"/>
            </a:xfrm>
            <a:prstGeom prst="rect">
              <a:avLst/>
            </a:prstGeom>
          </p:spPr>
        </p:pic>
        <p:pic>
          <p:nvPicPr>
            <p:cNvPr id="40" name="Picture 39">
              <a:extLst>
                <a:ext uri="{FF2B5EF4-FFF2-40B4-BE49-F238E27FC236}">
                  <a16:creationId xmlns:a16="http://schemas.microsoft.com/office/drawing/2014/main" id="{D52FC4F5-1DE7-0ADD-2B86-E1B4249A7579}"/>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3872025" y="3868864"/>
              <a:ext cx="866078" cy="866078"/>
            </a:xfrm>
            <a:prstGeom prst="rect">
              <a:avLst/>
            </a:prstGeom>
          </p:spPr>
        </p:pic>
        <p:pic>
          <p:nvPicPr>
            <p:cNvPr id="41" name="Picture 40">
              <a:extLst>
                <a:ext uri="{FF2B5EF4-FFF2-40B4-BE49-F238E27FC236}">
                  <a16:creationId xmlns:a16="http://schemas.microsoft.com/office/drawing/2014/main" id="{D8817407-2E16-DEA1-2EEC-5747DBCEF29F}"/>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3872025" y="4432001"/>
              <a:ext cx="866078" cy="866078"/>
            </a:xfrm>
            <a:prstGeom prst="rect">
              <a:avLst/>
            </a:prstGeom>
          </p:spPr>
        </p:pic>
        <p:pic>
          <p:nvPicPr>
            <p:cNvPr id="42" name="Picture 41">
              <a:extLst>
                <a:ext uri="{FF2B5EF4-FFF2-40B4-BE49-F238E27FC236}">
                  <a16:creationId xmlns:a16="http://schemas.microsoft.com/office/drawing/2014/main" id="{E08789AA-501D-E50C-FC69-FC894CB8AE6B}"/>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3872025" y="5039742"/>
              <a:ext cx="866078" cy="866078"/>
            </a:xfrm>
            <a:prstGeom prst="rect">
              <a:avLst/>
            </a:prstGeom>
          </p:spPr>
        </p:pic>
        <p:pic>
          <p:nvPicPr>
            <p:cNvPr id="43" name="Picture 42">
              <a:extLst>
                <a:ext uri="{FF2B5EF4-FFF2-40B4-BE49-F238E27FC236}">
                  <a16:creationId xmlns:a16="http://schemas.microsoft.com/office/drawing/2014/main" id="{B757DB4C-5B04-7282-8261-DDDE933E9F64}"/>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4492775" y="3865150"/>
              <a:ext cx="866078" cy="866078"/>
            </a:xfrm>
            <a:prstGeom prst="rect">
              <a:avLst/>
            </a:prstGeom>
          </p:spPr>
        </p:pic>
        <p:pic>
          <p:nvPicPr>
            <p:cNvPr id="44" name="Picture 43">
              <a:extLst>
                <a:ext uri="{FF2B5EF4-FFF2-40B4-BE49-F238E27FC236}">
                  <a16:creationId xmlns:a16="http://schemas.microsoft.com/office/drawing/2014/main" id="{7900E242-CB5A-6C91-0B16-71B091F986DD}"/>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4492775" y="4428287"/>
              <a:ext cx="866078" cy="866078"/>
            </a:xfrm>
            <a:prstGeom prst="rect">
              <a:avLst/>
            </a:prstGeom>
          </p:spPr>
        </p:pic>
        <p:pic>
          <p:nvPicPr>
            <p:cNvPr id="45" name="Picture 44">
              <a:extLst>
                <a:ext uri="{FF2B5EF4-FFF2-40B4-BE49-F238E27FC236}">
                  <a16:creationId xmlns:a16="http://schemas.microsoft.com/office/drawing/2014/main" id="{23C20DC8-E114-5BF3-B31F-4784153C93E7}"/>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4492775" y="5036028"/>
              <a:ext cx="866078" cy="866078"/>
            </a:xfrm>
            <a:prstGeom prst="rect">
              <a:avLst/>
            </a:prstGeom>
          </p:spPr>
        </p:pic>
        <p:pic>
          <p:nvPicPr>
            <p:cNvPr id="46" name="Picture 45">
              <a:extLst>
                <a:ext uri="{FF2B5EF4-FFF2-40B4-BE49-F238E27FC236}">
                  <a16:creationId xmlns:a16="http://schemas.microsoft.com/office/drawing/2014/main" id="{B99D6018-FA8E-4F95-02A6-A10FE395132C}"/>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5094945" y="3865150"/>
              <a:ext cx="866078" cy="866078"/>
            </a:xfrm>
            <a:prstGeom prst="rect">
              <a:avLst/>
            </a:prstGeom>
          </p:spPr>
        </p:pic>
        <p:pic>
          <p:nvPicPr>
            <p:cNvPr id="47" name="Picture 46">
              <a:extLst>
                <a:ext uri="{FF2B5EF4-FFF2-40B4-BE49-F238E27FC236}">
                  <a16:creationId xmlns:a16="http://schemas.microsoft.com/office/drawing/2014/main" id="{FBEAF865-E368-DF29-D634-66A1CA004AF5}"/>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5094945" y="4428287"/>
              <a:ext cx="866078" cy="866078"/>
            </a:xfrm>
            <a:prstGeom prst="rect">
              <a:avLst/>
            </a:prstGeom>
          </p:spPr>
        </p:pic>
        <p:pic>
          <p:nvPicPr>
            <p:cNvPr id="48" name="Picture 47">
              <a:extLst>
                <a:ext uri="{FF2B5EF4-FFF2-40B4-BE49-F238E27FC236}">
                  <a16:creationId xmlns:a16="http://schemas.microsoft.com/office/drawing/2014/main" id="{304A1E72-B77C-523D-8894-CA45B3CD5E14}"/>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5094945" y="5036028"/>
              <a:ext cx="866078" cy="866078"/>
            </a:xfrm>
            <a:prstGeom prst="rect">
              <a:avLst/>
            </a:prstGeom>
          </p:spPr>
        </p:pic>
        <p:pic>
          <p:nvPicPr>
            <p:cNvPr id="49" name="Picture 48">
              <a:extLst>
                <a:ext uri="{FF2B5EF4-FFF2-40B4-BE49-F238E27FC236}">
                  <a16:creationId xmlns:a16="http://schemas.microsoft.com/office/drawing/2014/main" id="{5BF09383-ACD1-C926-E8CD-EFE2DB9D2617}"/>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5715695" y="3861436"/>
              <a:ext cx="866078" cy="866078"/>
            </a:xfrm>
            <a:prstGeom prst="rect">
              <a:avLst/>
            </a:prstGeom>
          </p:spPr>
        </p:pic>
        <p:pic>
          <p:nvPicPr>
            <p:cNvPr id="50" name="Picture 49">
              <a:extLst>
                <a:ext uri="{FF2B5EF4-FFF2-40B4-BE49-F238E27FC236}">
                  <a16:creationId xmlns:a16="http://schemas.microsoft.com/office/drawing/2014/main" id="{C433E253-DC3F-886D-1212-B34DC6036F38}"/>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5715695" y="4424573"/>
              <a:ext cx="866078" cy="866078"/>
            </a:xfrm>
            <a:prstGeom prst="rect">
              <a:avLst/>
            </a:prstGeom>
          </p:spPr>
        </p:pic>
        <p:pic>
          <p:nvPicPr>
            <p:cNvPr id="51" name="Picture 50">
              <a:extLst>
                <a:ext uri="{FF2B5EF4-FFF2-40B4-BE49-F238E27FC236}">
                  <a16:creationId xmlns:a16="http://schemas.microsoft.com/office/drawing/2014/main" id="{7A8CBB5B-76C7-1DE6-8533-A6F5617BF1BA}"/>
                </a:ext>
              </a:extLst>
            </p:cNvPr>
            <p:cNvPicPr>
              <a:picLocks noChangeAspect="1"/>
            </p:cNvPicPr>
            <p:nvPr/>
          </p:nvPicPr>
          <p:blipFill>
            <a:blip r:embed="rId5">
              <a:duotone>
                <a:prstClr val="black"/>
                <a:schemeClr val="accent6">
                  <a:tint val="45000"/>
                  <a:satMod val="400000"/>
                </a:schemeClr>
              </a:duotone>
              <a:alphaModFix amt="67000"/>
            </a:blip>
            <a:stretch>
              <a:fillRect/>
            </a:stretch>
          </p:blipFill>
          <p:spPr>
            <a:xfrm>
              <a:off x="15715695" y="5032314"/>
              <a:ext cx="866078" cy="866078"/>
            </a:xfrm>
            <a:prstGeom prst="rect">
              <a:avLst/>
            </a:prstGeom>
          </p:spPr>
        </p:pic>
      </p:grpSp>
      <p:sp>
        <p:nvSpPr>
          <p:cNvPr id="82" name="TextBox 81">
            <a:extLst>
              <a:ext uri="{FF2B5EF4-FFF2-40B4-BE49-F238E27FC236}">
                <a16:creationId xmlns:a16="http://schemas.microsoft.com/office/drawing/2014/main" id="{059624C6-E68A-E51C-0FA2-7EB2A4A3ADA6}"/>
              </a:ext>
            </a:extLst>
          </p:cNvPr>
          <p:cNvSpPr txBox="1"/>
          <p:nvPr/>
        </p:nvSpPr>
        <p:spPr>
          <a:xfrm>
            <a:off x="16008501" y="6793086"/>
            <a:ext cx="1708948" cy="460310"/>
          </a:xfrm>
          <a:prstGeom prst="rect">
            <a:avLst/>
          </a:prstGeom>
          <a:solidFill>
            <a:srgbClr val="DA1E28">
              <a:alpha val="6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chor="ctr">
            <a:noAutofit/>
          </a:bodyPr>
          <a:lstStyle/>
          <a:p>
            <a:pPr algn="ctr" defTabSz="2438400">
              <a:spcBef>
                <a:spcPts val="2900"/>
              </a:spcBef>
              <a:buSzPct val="100000"/>
            </a:pPr>
            <a:r>
              <a:rPr lang="en-US" sz="2400" kern="0" dirty="0" err="1">
                <a:solidFill>
                  <a:schemeClr val="bg1"/>
                </a:solidFill>
                <a:ea typeface="+mj-ea"/>
                <a:cs typeface="+mj-cs"/>
                <a:sym typeface="IBM Plex Sans Light"/>
              </a:rPr>
              <a:t>vMedia</a:t>
            </a:r>
            <a:r>
              <a:rPr lang="en-US" sz="2400" kern="0" dirty="0">
                <a:solidFill>
                  <a:schemeClr val="bg1"/>
                </a:solidFill>
                <a:ea typeface="+mj-ea"/>
                <a:cs typeface="+mj-cs"/>
                <a:sym typeface="IBM Plex Sans Light"/>
              </a:rPr>
              <a:t> Vols</a:t>
            </a:r>
          </a:p>
        </p:txBody>
      </p:sp>
      <p:sp>
        <p:nvSpPr>
          <p:cNvPr id="2" name="TextBox 1">
            <a:extLst>
              <a:ext uri="{FF2B5EF4-FFF2-40B4-BE49-F238E27FC236}">
                <a16:creationId xmlns:a16="http://schemas.microsoft.com/office/drawing/2014/main" id="{4E53EFC7-073E-712E-1BAF-F235F0863D12}"/>
              </a:ext>
            </a:extLst>
          </p:cNvPr>
          <p:cNvSpPr txBox="1"/>
          <p:nvPr/>
        </p:nvSpPr>
        <p:spPr>
          <a:xfrm>
            <a:off x="576072" y="3657600"/>
            <a:ext cx="9516562" cy="50508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chor="t">
            <a:noAutofit/>
          </a:bodyPr>
          <a:lstStyle/>
          <a:p>
            <a:pPr marL="457200" lvl="1" indent="-457200" defTabSz="1311244" fontAlgn="base">
              <a:spcBef>
                <a:spcPts val="0"/>
              </a:spcBef>
              <a:spcAft>
                <a:spcPts val="600"/>
              </a:spcAft>
              <a:buClr>
                <a:srgbClr val="1D1E52"/>
              </a:buClr>
              <a:buSzTx/>
              <a:buFont typeface="Arial" panose="020B0604020202020204" pitchFamily="34" charset="0"/>
              <a:buChar char="•"/>
              <a:defRPr/>
            </a:pPr>
            <a:r>
              <a:rPr lang="en-US" altLang="en-US" sz="3200" dirty="0">
                <a:solidFill>
                  <a:prstClr val="black"/>
                </a:solidFill>
                <a:latin typeface="IBM Plex Sans Light" panose="020B0403050203000203" pitchFamily="34" charset="0"/>
                <a:ea typeface="MS PGothic" pitchFamily="34" charset="-128"/>
              </a:rPr>
              <a:t>Each host sees a single composite library image</a:t>
            </a:r>
          </a:p>
          <a:p>
            <a:pPr marL="960120" lvl="2" indent="-457200" defTabSz="1311244" fontAlgn="base">
              <a:spcBef>
                <a:spcPts val="0"/>
              </a:spcBef>
              <a:spcAft>
                <a:spcPts val="600"/>
              </a:spcAft>
              <a:buClr>
                <a:srgbClr val="1D1E52"/>
              </a:buClr>
              <a:buSzTx/>
              <a:buFont typeface="Arial" panose="020B0604020202020204" pitchFamily="34" charset="0"/>
              <a:buChar char="•"/>
              <a:defRPr/>
            </a:pPr>
            <a:r>
              <a:rPr lang="en-US" altLang="en-US" sz="2400" dirty="0">
                <a:solidFill>
                  <a:prstClr val="black"/>
                </a:solidFill>
                <a:latin typeface="IBM Plex Sans Light"/>
                <a:ea typeface="MS PGothic"/>
              </a:rPr>
              <a:t>A host has a library controller for each directly attached system</a:t>
            </a:r>
          </a:p>
          <a:p>
            <a:pPr marL="960120" lvl="2" indent="-457200" defTabSz="1311244" fontAlgn="base">
              <a:spcBef>
                <a:spcPts val="0"/>
              </a:spcBef>
              <a:spcAft>
                <a:spcPts val="600"/>
              </a:spcAft>
              <a:buClr>
                <a:srgbClr val="1D1E52"/>
              </a:buClr>
              <a:buSzTx/>
              <a:buFont typeface="Arial" panose="020B0604020202020204" pitchFamily="34" charset="0"/>
              <a:buChar char="•"/>
              <a:defRPr/>
            </a:pPr>
            <a:r>
              <a:rPr lang="en-US" altLang="en-US" sz="2400" dirty="0">
                <a:solidFill>
                  <a:prstClr val="black"/>
                </a:solidFill>
                <a:latin typeface="IBM Plex Sans Light"/>
                <a:ea typeface="MS PGothic"/>
              </a:rPr>
              <a:t>All library SMCs are for the same </a:t>
            </a:r>
            <a:r>
              <a:rPr lang="en-US" altLang="en-US" sz="2400" dirty="0" err="1">
                <a:solidFill>
                  <a:prstClr val="black"/>
                </a:solidFill>
                <a:latin typeface="IBM Plex Sans Light"/>
                <a:ea typeface="MS PGothic"/>
              </a:rPr>
              <a:t>vlibrary</a:t>
            </a:r>
            <a:r>
              <a:rPr lang="en-US" altLang="en-US" sz="2400" dirty="0">
                <a:solidFill>
                  <a:prstClr val="black"/>
                </a:solidFill>
                <a:latin typeface="IBM Plex Sans Light"/>
                <a:ea typeface="MS PGothic"/>
              </a:rPr>
              <a:t> instance.</a:t>
            </a:r>
          </a:p>
          <a:p>
            <a:pPr marL="960120" lvl="2" indent="-457200" defTabSz="1311244" fontAlgn="base">
              <a:spcBef>
                <a:spcPts val="0"/>
              </a:spcBef>
              <a:spcAft>
                <a:spcPts val="2400"/>
              </a:spcAft>
              <a:buClr>
                <a:srgbClr val="1D1E52"/>
              </a:buClr>
              <a:buSzTx/>
              <a:buFont typeface="Arial" panose="020B0604020202020204" pitchFamily="34" charset="0"/>
              <a:buChar char="•"/>
              <a:defRPr/>
            </a:pPr>
            <a:r>
              <a:rPr lang="en-US" altLang="en-US" sz="2400" dirty="0">
                <a:solidFill>
                  <a:prstClr val="black"/>
                </a:solidFill>
                <a:latin typeface="IBM Plex Sans Light"/>
                <a:ea typeface="MS PGothic"/>
              </a:rPr>
              <a:t>Greater than 1 VTL instance does create library SMC groups</a:t>
            </a:r>
          </a:p>
          <a:p>
            <a:pPr marL="457200" lvl="1" indent="-457200" defTabSz="1311244" fontAlgn="base">
              <a:spcBef>
                <a:spcPts val="0"/>
              </a:spcBef>
              <a:spcAft>
                <a:spcPts val="600"/>
              </a:spcAft>
              <a:buClr>
                <a:srgbClr val="1D1E52"/>
              </a:buClr>
              <a:buSzTx/>
              <a:buFont typeface="Arial" panose="020B0604020202020204" pitchFamily="34" charset="0"/>
              <a:buChar char="•"/>
              <a:defRPr/>
            </a:pPr>
            <a:r>
              <a:rPr lang="en-US" altLang="en-US" sz="3200" dirty="0">
                <a:solidFill>
                  <a:prstClr val="black"/>
                </a:solidFill>
                <a:latin typeface="IBM Plex Sans Light" panose="020B0403050203000203" pitchFamily="34" charset="0"/>
                <a:ea typeface="MS PGothic" pitchFamily="34" charset="-128"/>
              </a:rPr>
              <a:t>Each System has unique </a:t>
            </a:r>
            <a:r>
              <a:rPr lang="en-US" altLang="en-US" sz="3200" dirty="0" err="1">
                <a:solidFill>
                  <a:prstClr val="black"/>
                </a:solidFill>
                <a:latin typeface="IBM Plex Sans Light" panose="020B0403050203000203" pitchFamily="34" charset="0"/>
                <a:ea typeface="MS PGothic" pitchFamily="34" charset="-128"/>
              </a:rPr>
              <a:t>vdrives</a:t>
            </a:r>
            <a:r>
              <a:rPr lang="en-US" altLang="en-US" sz="3200" dirty="0">
                <a:solidFill>
                  <a:prstClr val="black"/>
                </a:solidFill>
                <a:latin typeface="IBM Plex Sans Light" panose="020B0403050203000203" pitchFamily="34" charset="0"/>
                <a:ea typeface="MS PGothic" pitchFamily="34" charset="-128"/>
              </a:rPr>
              <a:t> in the </a:t>
            </a:r>
            <a:r>
              <a:rPr lang="en-US" altLang="en-US" sz="3200" dirty="0" err="1">
                <a:solidFill>
                  <a:prstClr val="black"/>
                </a:solidFill>
                <a:latin typeface="IBM Plex Sans Light" panose="020B0403050203000203" pitchFamily="34" charset="0"/>
                <a:ea typeface="MS PGothic" pitchFamily="34" charset="-128"/>
              </a:rPr>
              <a:t>vlibrary</a:t>
            </a:r>
            <a:endParaRPr lang="en-US" altLang="en-US" sz="3200" dirty="0">
              <a:solidFill>
                <a:prstClr val="black"/>
              </a:solidFill>
              <a:latin typeface="IBM Plex Sans Light" panose="020B0403050203000203" pitchFamily="34" charset="0"/>
              <a:ea typeface="MS PGothic" pitchFamily="34" charset="-128"/>
            </a:endParaRPr>
          </a:p>
          <a:p>
            <a:pPr marL="960120" lvl="2" indent="-457200" defTabSz="1311244" fontAlgn="base">
              <a:spcBef>
                <a:spcPts val="0"/>
              </a:spcBef>
              <a:spcAft>
                <a:spcPts val="600"/>
              </a:spcAft>
              <a:buClr>
                <a:srgbClr val="1D1E52"/>
              </a:buClr>
              <a:buSzTx/>
              <a:buFont typeface="Arial" panose="020B0604020202020204" pitchFamily="34" charset="0"/>
              <a:buChar char="•"/>
              <a:defRPr/>
            </a:pPr>
            <a:r>
              <a:rPr lang="en-US" altLang="en-US" sz="2400" dirty="0">
                <a:solidFill>
                  <a:prstClr val="black"/>
                </a:solidFill>
                <a:latin typeface="IBM Plex Sans Light"/>
                <a:ea typeface="MS PGothic"/>
              </a:rPr>
              <a:t>A host can only configure the </a:t>
            </a:r>
            <a:r>
              <a:rPr lang="en-US" altLang="en-US" sz="2400" dirty="0" err="1">
                <a:solidFill>
                  <a:prstClr val="black"/>
                </a:solidFill>
                <a:latin typeface="IBM Plex Sans Light"/>
                <a:ea typeface="MS PGothic"/>
              </a:rPr>
              <a:t>vdrives</a:t>
            </a:r>
            <a:r>
              <a:rPr lang="en-US" altLang="en-US" sz="2400" dirty="0">
                <a:solidFill>
                  <a:prstClr val="black"/>
                </a:solidFill>
                <a:latin typeface="IBM Plex Sans Light"/>
                <a:ea typeface="MS PGothic"/>
              </a:rPr>
              <a:t> of each directly attached system</a:t>
            </a:r>
          </a:p>
          <a:p>
            <a:pPr marL="960120" lvl="2" indent="-457200" defTabSz="1311244" fontAlgn="base">
              <a:spcBef>
                <a:spcPts val="0"/>
              </a:spcBef>
              <a:spcAft>
                <a:spcPts val="2400"/>
              </a:spcAft>
              <a:buClr>
                <a:srgbClr val="1D1E52"/>
              </a:buClr>
              <a:buSzTx/>
              <a:buFont typeface="Arial" panose="020B0604020202020204" pitchFamily="34" charset="0"/>
              <a:buChar char="•"/>
              <a:defRPr/>
            </a:pPr>
            <a:r>
              <a:rPr lang="en-US" altLang="en-US" sz="2400" dirty="0">
                <a:solidFill>
                  <a:prstClr val="black"/>
                </a:solidFill>
                <a:latin typeface="IBM Plex Sans Light"/>
                <a:ea typeface="MS PGothic"/>
              </a:rPr>
              <a:t>Up to 512 total </a:t>
            </a:r>
            <a:r>
              <a:rPr lang="en-US" altLang="en-US" sz="2400" dirty="0" err="1">
                <a:solidFill>
                  <a:prstClr val="black"/>
                </a:solidFill>
                <a:latin typeface="IBM Plex Sans Light"/>
                <a:ea typeface="MS PGothic"/>
              </a:rPr>
              <a:t>vdrives</a:t>
            </a:r>
            <a:r>
              <a:rPr lang="en-US" altLang="en-US" sz="2400" dirty="0">
                <a:solidFill>
                  <a:prstClr val="black"/>
                </a:solidFill>
                <a:latin typeface="IBM Plex Sans Light"/>
                <a:ea typeface="MS PGothic"/>
              </a:rPr>
              <a:t> can be configured per system, across all VTL instances.</a:t>
            </a:r>
          </a:p>
          <a:p>
            <a:pPr marL="457200" lvl="1" indent="-457200" defTabSz="1311244" fontAlgn="base">
              <a:spcBef>
                <a:spcPts val="0"/>
              </a:spcBef>
              <a:spcAft>
                <a:spcPts val="2400"/>
              </a:spcAft>
              <a:buClr>
                <a:srgbClr val="1D1E52"/>
              </a:buClr>
              <a:buSzTx/>
              <a:buFont typeface="Arial" panose="020B0604020202020204" pitchFamily="34" charset="0"/>
              <a:buChar char="•"/>
              <a:defRPr/>
            </a:pPr>
            <a:r>
              <a:rPr lang="en-US" altLang="en-US" sz="3200" dirty="0" err="1">
                <a:solidFill>
                  <a:prstClr val="black"/>
                </a:solidFill>
                <a:latin typeface="IBM Plex Sans Light" panose="020B0403050203000203" pitchFamily="34" charset="0"/>
                <a:ea typeface="MS PGothic" pitchFamily="34" charset="-128"/>
              </a:rPr>
              <a:t>vVols</a:t>
            </a:r>
            <a:r>
              <a:rPr lang="en-US" altLang="en-US" sz="3200" dirty="0">
                <a:solidFill>
                  <a:prstClr val="black"/>
                </a:solidFill>
                <a:latin typeface="IBM Plex Sans Light" panose="020B0403050203000203" pitchFamily="34" charset="0"/>
                <a:ea typeface="MS PGothic" pitchFamily="34" charset="-128"/>
              </a:rPr>
              <a:t> can be accessed across both systems by any host</a:t>
            </a:r>
          </a:p>
          <a:p>
            <a:pPr marL="457200" lvl="1" indent="-457200" defTabSz="1311244" fontAlgn="base">
              <a:spcBef>
                <a:spcPts val="0"/>
              </a:spcBef>
              <a:spcAft>
                <a:spcPts val="2400"/>
              </a:spcAft>
              <a:buClr>
                <a:srgbClr val="1D1E52"/>
              </a:buClr>
              <a:buSzTx/>
              <a:buFont typeface="Arial" panose="020B0604020202020204" pitchFamily="34" charset="0"/>
              <a:buChar char="•"/>
              <a:defRPr/>
            </a:pPr>
            <a:r>
              <a:rPr lang="en-US" altLang="en-US" sz="3200" dirty="0">
                <a:solidFill>
                  <a:prstClr val="black"/>
                </a:solidFill>
                <a:latin typeface="IBM Plex Sans Light" panose="020B0403050203000203" pitchFamily="34" charset="0"/>
                <a:ea typeface="MS PGothic" pitchFamily="34" charset="-128"/>
              </a:rPr>
              <a:t>Each drive within each system can access data across all systems.</a:t>
            </a:r>
          </a:p>
          <a:p>
            <a:pPr marL="457200" lvl="1" indent="-457200" defTabSz="1311244" fontAlgn="base">
              <a:spcBef>
                <a:spcPts val="0"/>
              </a:spcBef>
              <a:spcAft>
                <a:spcPts val="2400"/>
              </a:spcAft>
              <a:buClr>
                <a:srgbClr val="1D1E52"/>
              </a:buClr>
              <a:buSzTx/>
              <a:buFont typeface="Arial" panose="020B0604020202020204" pitchFamily="34" charset="0"/>
              <a:buChar char="•"/>
              <a:defRPr/>
            </a:pPr>
            <a:r>
              <a:rPr lang="en-US" altLang="en-US" sz="3200" dirty="0">
                <a:solidFill>
                  <a:prstClr val="black"/>
                </a:solidFill>
                <a:latin typeface="IBM Plex Sans Light" panose="020B0403050203000203" pitchFamily="34" charset="0"/>
                <a:ea typeface="MS PGothic" pitchFamily="34" charset="-128"/>
              </a:rPr>
              <a:t>All systems can be configured to have access to cloud archive data on IBM Deep Archive</a:t>
            </a:r>
            <a:endParaRPr lang="en-US" altLang="en-US" sz="3734" dirty="0">
              <a:solidFill>
                <a:srgbClr val="4F81BD">
                  <a:lumMod val="50000"/>
                </a:srgbClr>
              </a:solidFill>
              <a:latin typeface="IBM Plex Sans Light" panose="020B0403050203000203" pitchFamily="34" charset="0"/>
              <a:ea typeface="MS PGothic" pitchFamily="34" charset="-128"/>
            </a:endParaRPr>
          </a:p>
          <a:p>
            <a:pPr marL="444465" indent="-446749" algn="l" defTabSz="2438400">
              <a:spcBef>
                <a:spcPts val="2900"/>
              </a:spcBef>
              <a:buSzPct val="100000"/>
              <a:buFontTx/>
              <a:buChar char="–"/>
            </a:pPr>
            <a:endParaRPr lang="en-US" kern="0" dirty="0">
              <a:solidFill>
                <a:srgbClr val="000000"/>
              </a:solidFill>
              <a:ea typeface="+mj-ea"/>
              <a:cs typeface="+mj-cs"/>
              <a:sym typeface="IBM Plex Sans Light"/>
            </a:endParaRPr>
          </a:p>
        </p:txBody>
      </p:sp>
    </p:spTree>
    <p:extLst>
      <p:ext uri="{BB962C8B-B14F-4D97-AF65-F5344CB8AC3E}">
        <p14:creationId xmlns:p14="http://schemas.microsoft.com/office/powerpoint/2010/main" val="419758800"/>
      </p:ext>
    </p:extLst>
  </p:cSld>
  <p:clrMapOvr>
    <a:masterClrMapping/>
  </p:clrMapOvr>
  <p:transition spd="med"/>
</p:sld>
</file>

<file path=ppt/theme/theme1.xml><?xml version="1.0" encoding="utf-8"?>
<a:theme xmlns:a="http://schemas.openxmlformats.org/drawingml/2006/main"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Presentation8" id="{113BFA09-69C9-5E4F-BF47-1A11B42BC8F0}" vid="{6124F050-50E5-7D46-8850-4BD75B9217E1}"/>
    </a:ext>
  </a:extLst>
</a:theme>
</file>

<file path=ppt/theme/theme2.xml><?xml version="1.0" encoding="utf-8"?>
<a:theme xmlns:a="http://schemas.openxmlformats.org/drawingml/2006/main" name="IBM Brand Template 2022">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Master_Presentation_2021_V01_Plex" id="{BD398A2B-0B96-D843-9A4A-05239798B6A1}" vid="{46683C84-C800-D441-9101-471717108C97}"/>
    </a:ext>
  </a:extLst>
</a:theme>
</file>

<file path=ppt/theme/theme3.xml><?xml version="1.0" encoding="utf-8"?>
<a:theme xmlns:a="http://schemas.openxmlformats.org/drawingml/2006/main" name="IBM Brand Template 2022">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Master_Presentation_2021_V01_Plex" id="{BD398A2B-0B96-D843-9A4A-05239798B6A1}" vid="{46683C84-C800-D441-9101-471717108C97}"/>
    </a:ext>
  </a:extLst>
</a:theme>
</file>

<file path=docProps/app.xml><?xml version="1.0" encoding="utf-8"?>
<Properties xmlns="http://schemas.openxmlformats.org/officeDocument/2006/extended-properties" xmlns:vt="http://schemas.openxmlformats.org/officeDocument/2006/docPropsVTypes">
  <Template>IBM presentation template</Template>
  <TotalTime>22401</TotalTime>
  <Words>7183</Words>
  <Application>Microsoft Macintosh PowerPoint</Application>
  <PresentationFormat>Custom</PresentationFormat>
  <Paragraphs>698</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MS PGothic</vt:lpstr>
      <vt:lpstr>Arial</vt:lpstr>
      <vt:lpstr>Calibri</vt:lpstr>
      <vt:lpstr>IBM Plex Sans</vt:lpstr>
      <vt:lpstr>IBM Plex Sans Light</vt:lpstr>
      <vt:lpstr>Times New Roman</vt:lpstr>
      <vt:lpstr>Wingdings</vt:lpstr>
      <vt:lpstr>Wingdings,Sans-Serif</vt:lpstr>
      <vt:lpstr>IBM presentation template</vt:lpstr>
      <vt:lpstr>PowerPoint Presentation</vt:lpstr>
      <vt:lpstr>PowerPoint Presentation</vt:lpstr>
      <vt:lpstr>PowerPoint Presentation</vt:lpstr>
      <vt:lpstr>TS7700 – From IBM Z to Open Systems</vt:lpstr>
      <vt:lpstr>Introducing IBM TS7785 Virtual Tape  for IBM i &amp; Distributed Systems</vt:lpstr>
      <vt:lpstr>Leveraging IBM Technology – Under the Covers</vt:lpstr>
      <vt:lpstr>VTL Design</vt:lpstr>
      <vt:lpstr>Beyond Replication – The Grid, a unified data layer </vt:lpstr>
      <vt:lpstr>TS7785 Grid: A Unified VTL Instance</vt:lpstr>
      <vt:lpstr>TS7785 Grid: Multiple Unified VTL Instances</vt:lpstr>
      <vt:lpstr>Automated Fail-over – TS7785 GRID at Work</vt:lpstr>
      <vt:lpstr>Use Case – IBMi BRMS</vt:lpstr>
      <vt:lpstr>Use Case – for SAN Based Storage Protect </vt:lpstr>
      <vt:lpstr> Cloud Storage Tier</vt:lpstr>
      <vt:lpstr>TS7785 Storage Deep Archive: Regional Enabled Grid</vt:lpstr>
      <vt:lpstr> Grid Awareness – Data Availability in the Cloud</vt:lpstr>
      <vt:lpstr>On-premise Cloud:  IBM Deep Archive on Diamondback</vt:lpstr>
      <vt:lpstr>Why IBM Diamondback</vt:lpstr>
      <vt:lpstr>Data Reduction: Compression vs Deduplication</vt:lpstr>
      <vt:lpstr>TS7785: Initial Specifications</vt:lpstr>
      <vt:lpstr>The Future of VTL</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IBM Diamondback Ultra-high density tape library</dc:title>
  <dc:subject/>
  <dc:creator>Shawn Brume</dc:creator>
  <cp:keywords/>
  <dc:description/>
  <cp:lastModifiedBy>Shreya Nair</cp:lastModifiedBy>
  <cp:revision>574</cp:revision>
  <cp:lastPrinted>2019-04-25T15:14:05Z</cp:lastPrinted>
  <dcterms:created xsi:type="dcterms:W3CDTF">2023-06-02T17:16:17Z</dcterms:created>
  <dcterms:modified xsi:type="dcterms:W3CDTF">2026-06-24T18:13:58Z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470bcdf-e424-40e3-9ceb-40cf94994388_Enabled">
    <vt:lpwstr>True</vt:lpwstr>
  </property>
  <property fmtid="{D5CDD505-2E9C-101B-9397-08002B2CF9AE}" pid="3" name="MSIP_Label_4470bcdf-e424-40e3-9ceb-40cf94994388_SiteId">
    <vt:lpwstr>fcf67057-50c9-4ad4-98f3-ffca64add9e9</vt:lpwstr>
  </property>
  <property fmtid="{D5CDD505-2E9C-101B-9397-08002B2CF9AE}" pid="4" name="MSIP_Label_4470bcdf-e424-40e3-9ceb-40cf94994388_SetDate">
    <vt:lpwstr>2026-05-28T18:31:29Z</vt:lpwstr>
  </property>
  <property fmtid="{D5CDD505-2E9C-101B-9397-08002B2CF9AE}" pid="5" name="MSIP_Label_4470bcdf-e424-40e3-9ceb-40cf94994388_Name">
    <vt:lpwstr>IBM Confidential</vt:lpwstr>
  </property>
  <property fmtid="{D5CDD505-2E9C-101B-9397-08002B2CF9AE}" pid="6" name="MSIP_Label_4470bcdf-e424-40e3-9ceb-40cf94994388_ActionId">
    <vt:lpwstr>47433506-448f-4285-b2fe-db6dd13580f1</vt:lpwstr>
  </property>
  <property fmtid="{D5CDD505-2E9C-101B-9397-08002B2CF9AE}" pid="7" name="MSIP_Label_4470bcdf-e424-40e3-9ceb-40cf94994388_Removed">
    <vt:lpwstr>False</vt:lpwstr>
  </property>
  <property fmtid="{D5CDD505-2E9C-101B-9397-08002B2CF9AE}" pid="8" name="MSIP_Label_4470bcdf-e424-40e3-9ceb-40cf94994388_Extended_MSFT_Method">
    <vt:lpwstr>Standard</vt:lpwstr>
  </property>
  <property fmtid="{D5CDD505-2E9C-101B-9397-08002B2CF9AE}" pid="9" name="Sensitivity">
    <vt:lpwstr>IBM Confidential</vt:lpwstr>
  </property>
</Properties>
</file>