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62" r:id="rId1"/>
  </p:sldMasterIdLst>
  <p:notesMasterIdLst>
    <p:notesMasterId r:id="rId55"/>
  </p:notesMasterIdLst>
  <p:handoutMasterIdLst>
    <p:handoutMasterId r:id="rId56"/>
  </p:handoutMasterIdLst>
  <p:sldIdLst>
    <p:sldId id="652" r:id="rId2"/>
    <p:sldId id="257" r:id="rId3"/>
    <p:sldId id="277" r:id="rId4"/>
    <p:sldId id="278" r:id="rId5"/>
    <p:sldId id="2147483641" r:id="rId6"/>
    <p:sldId id="2142532969" r:id="rId7"/>
    <p:sldId id="275" r:id="rId8"/>
    <p:sldId id="298" r:id="rId9"/>
    <p:sldId id="2147483647" r:id="rId10"/>
    <p:sldId id="260" r:id="rId11"/>
    <p:sldId id="300" r:id="rId12"/>
    <p:sldId id="2147483631" r:id="rId13"/>
    <p:sldId id="2147483646" r:id="rId14"/>
    <p:sldId id="286" r:id="rId15"/>
    <p:sldId id="294" r:id="rId16"/>
    <p:sldId id="261" r:id="rId17"/>
    <p:sldId id="266" r:id="rId18"/>
    <p:sldId id="287" r:id="rId19"/>
    <p:sldId id="291" r:id="rId20"/>
    <p:sldId id="292" r:id="rId21"/>
    <p:sldId id="293" r:id="rId22"/>
    <p:sldId id="301" r:id="rId23"/>
    <p:sldId id="295" r:id="rId24"/>
    <p:sldId id="273" r:id="rId25"/>
    <p:sldId id="303" r:id="rId26"/>
    <p:sldId id="296" r:id="rId27"/>
    <p:sldId id="264" r:id="rId28"/>
    <p:sldId id="258" r:id="rId29"/>
    <p:sldId id="262" r:id="rId30"/>
    <p:sldId id="269" r:id="rId31"/>
    <p:sldId id="259" r:id="rId32"/>
    <p:sldId id="263" r:id="rId33"/>
    <p:sldId id="265" r:id="rId34"/>
    <p:sldId id="267" r:id="rId35"/>
    <p:sldId id="268" r:id="rId36"/>
    <p:sldId id="270" r:id="rId37"/>
    <p:sldId id="271" r:id="rId38"/>
    <p:sldId id="272" r:id="rId39"/>
    <p:sldId id="276" r:id="rId40"/>
    <p:sldId id="279" r:id="rId41"/>
    <p:sldId id="280" r:id="rId42"/>
    <p:sldId id="281" r:id="rId43"/>
    <p:sldId id="283" r:id="rId44"/>
    <p:sldId id="284" r:id="rId45"/>
    <p:sldId id="285" r:id="rId46"/>
    <p:sldId id="288" r:id="rId47"/>
    <p:sldId id="289" r:id="rId48"/>
    <p:sldId id="290" r:id="rId49"/>
    <p:sldId id="297" r:id="rId50"/>
    <p:sldId id="2147483640" r:id="rId51"/>
    <p:sldId id="256" r:id="rId52"/>
    <p:sldId id="2147376137" r:id="rId53"/>
    <p:sldId id="282" r:id="rId54"/>
  </p:sldIdLst>
  <p:sldSz cx="24387175" cy="13716000"/>
  <p:notesSz cx="6858000" cy="9144000"/>
  <p:embeddedFontLst>
    <p:embeddedFont>
      <p:font typeface="Aptos Light" panose="020B0004020202020204" pitchFamily="34" charset="0"/>
      <p:regular r:id="rId57"/>
      <p:italic r:id="rId58"/>
    </p:embeddedFont>
    <p:embeddedFont>
      <p:font typeface="Helvetica" panose="020B0604020202020204" pitchFamily="34" charset="0"/>
      <p:regular r:id="rId59"/>
      <p:bold r:id="rId60"/>
      <p:italic r:id="rId61"/>
      <p:boldItalic r:id="rId62"/>
    </p:embeddedFont>
    <p:embeddedFont>
      <p:font typeface="IBM Plex Mono" panose="020B0509050203000203" pitchFamily="49" charset="0"/>
      <p:regular r:id="rId63"/>
      <p:bold r:id="rId64"/>
      <p:italic r:id="rId65"/>
      <p:boldItalic r:id="rId66"/>
    </p:embeddedFont>
    <p:embeddedFont>
      <p:font typeface="IBM Plex Sans" panose="020B0503050203000203" pitchFamily="34" charset="0"/>
      <p:regular r:id="rId67"/>
      <p:bold r:id="rId68"/>
      <p:italic r:id="rId69"/>
      <p:boldItalic r:id="rId70"/>
    </p:embeddedFont>
    <p:embeddedFont>
      <p:font typeface="IBM Plex Sans ExtLt" panose="020B0604020202020204" charset="0"/>
      <p:regular r:id="rId71"/>
      <p:bold r:id="rId72"/>
      <p:italic r:id="rId73"/>
      <p:boldItalic r:id="rId74"/>
    </p:embeddedFont>
    <p:embeddedFont>
      <p:font typeface="IBM Plex Sans Light" panose="020B0403050203000203" pitchFamily="34" charset="0"/>
      <p:regular r:id="rId75"/>
      <p:italic r:id="rId76"/>
    </p:embeddedFont>
    <p:embeddedFont>
      <p:font typeface="IBM Plex Sans Thin" panose="020B0203050203000203" pitchFamily="34" charset="0"/>
      <p:regular r:id="rId77"/>
      <p:italic r:id="rId78"/>
    </p:embeddedFont>
  </p:embeddedFontLst>
  <p:defaultTex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240C83-B322-10D6-062F-819233246F17}" name="Diana Stanciulescu" initials="DS" userId="S::diana.stanciulescu@ro.ibm.com::8457c4d8-b183-4fb8-9506-2337bdfae6b8" providerId="AD"/>
  <p188:author id="{471F5894-9527-7E5F-AE6F-3881B44FA2B8}" name="Gabriel Barbu" initials="" userId="S::gabriel.barbu@ibm.com::3d0c1c4c-23d9-4258-9226-f99453c129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achary Anderson" initials="ZA" lastIdx="26" clrIdx="0">
    <p:extLst>
      <p:ext uri="{19B8F6BF-5375-455C-9EA6-DF929625EA0E}">
        <p15:presenceInfo xmlns:p15="http://schemas.microsoft.com/office/powerpoint/2012/main" userId="S::zanderson@vsapartners.com::b6da4b55-2f36-4779-ba8b-606d779a32e3" providerId="AD"/>
      </p:ext>
    </p:extLst>
  </p:cmAuthor>
  <p:cmAuthor id="2" name="Liz Sadler" initials="LS" lastIdx="36" clrIdx="1">
    <p:extLst>
      <p:ext uri="{19B8F6BF-5375-455C-9EA6-DF929625EA0E}">
        <p15:presenceInfo xmlns:p15="http://schemas.microsoft.com/office/powerpoint/2012/main" userId="Liz Sad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51E69C-10F4-4EE3-930F-F8B4B1353F1B}" v="1" dt="2026-06-18T12:06:40.6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073" autoAdjust="0"/>
  </p:normalViewPr>
  <p:slideViewPr>
    <p:cSldViewPr snapToGrid="0" snapToObjects="1">
      <p:cViewPr varScale="1">
        <p:scale>
          <a:sx n="28" d="100"/>
          <a:sy n="28" d="100"/>
        </p:scale>
        <p:origin x="1000" y="48"/>
      </p:cViewPr>
      <p:guideLst/>
    </p:cSldViewPr>
  </p:slideViewPr>
  <p:outlineViewPr>
    <p:cViewPr>
      <p:scale>
        <a:sx n="33" d="100"/>
        <a:sy n="33" d="100"/>
      </p:scale>
      <p:origin x="-56"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 Id="rId61" Type="http://schemas.openxmlformats.org/officeDocument/2006/relationships/font" Target="fonts/font5.fntdata"/><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purway" userId="1801dd1b-1cd4-4dd2-a436-6717b3f5ab6d" providerId="ADAL" clId="{E37ED4A0-8805-4D06-8738-248EB382F366}"/>
    <pc:docChg chg="custSel delSld modSld">
      <pc:chgData name="David Spurway" userId="1801dd1b-1cd4-4dd2-a436-6717b3f5ab6d" providerId="ADAL" clId="{E37ED4A0-8805-4D06-8738-248EB382F366}" dt="2026-06-18T12:06:40.671" v="3" actId="478"/>
      <pc:docMkLst>
        <pc:docMk/>
      </pc:docMkLst>
      <pc:sldChg chg="del">
        <pc:chgData name="David Spurway" userId="1801dd1b-1cd4-4dd2-a436-6717b3f5ab6d" providerId="ADAL" clId="{E37ED4A0-8805-4D06-8738-248EB382F366}" dt="2026-06-18T12:06:32.572" v="0" actId="47"/>
        <pc:sldMkLst>
          <pc:docMk/>
          <pc:sldMk cId="2879323880" sldId="274"/>
        </pc:sldMkLst>
      </pc:sldChg>
      <pc:sldChg chg="addSp delSp modSp mod">
        <pc:chgData name="David Spurway" userId="1801dd1b-1cd4-4dd2-a436-6717b3f5ab6d" providerId="ADAL" clId="{E37ED4A0-8805-4D06-8738-248EB382F366}" dt="2026-06-18T12:06:36.158" v="1" actId="478"/>
        <pc:sldMkLst>
          <pc:docMk/>
          <pc:sldMk cId="2680246592" sldId="277"/>
        </pc:sldMkLst>
        <pc:spChg chg="add mod">
          <ac:chgData name="David Spurway" userId="1801dd1b-1cd4-4dd2-a436-6717b3f5ab6d" providerId="ADAL" clId="{E37ED4A0-8805-4D06-8738-248EB382F366}" dt="2026-06-18T12:06:36.158" v="1" actId="478"/>
          <ac:spMkLst>
            <pc:docMk/>
            <pc:sldMk cId="2680246592" sldId="277"/>
            <ac:spMk id="3" creationId="{9A7F9DC3-A6A2-44DF-438C-45BDDD1EF83B}"/>
          </ac:spMkLst>
        </pc:spChg>
        <pc:picChg chg="del">
          <ac:chgData name="David Spurway" userId="1801dd1b-1cd4-4dd2-a436-6717b3f5ab6d" providerId="ADAL" clId="{E37ED4A0-8805-4D06-8738-248EB382F366}" dt="2026-06-18T12:06:36.158" v="1" actId="478"/>
          <ac:picMkLst>
            <pc:docMk/>
            <pc:sldMk cId="2680246592" sldId="277"/>
            <ac:picMk id="18" creationId="{D6F8069A-411D-70A8-57C2-D8A2F9BF6EE7}"/>
          </ac:picMkLst>
        </pc:picChg>
      </pc:sldChg>
      <pc:sldChg chg="addSp delSp modSp mod">
        <pc:chgData name="David Spurway" userId="1801dd1b-1cd4-4dd2-a436-6717b3f5ab6d" providerId="ADAL" clId="{E37ED4A0-8805-4D06-8738-248EB382F366}" dt="2026-06-18T12:06:38.358" v="2" actId="478"/>
        <pc:sldMkLst>
          <pc:docMk/>
          <pc:sldMk cId="1380297436" sldId="278"/>
        </pc:sldMkLst>
        <pc:spChg chg="add mod">
          <ac:chgData name="David Spurway" userId="1801dd1b-1cd4-4dd2-a436-6717b3f5ab6d" providerId="ADAL" clId="{E37ED4A0-8805-4D06-8738-248EB382F366}" dt="2026-06-18T12:06:38.358" v="2" actId="478"/>
          <ac:spMkLst>
            <pc:docMk/>
            <pc:sldMk cId="1380297436" sldId="278"/>
            <ac:spMk id="3" creationId="{E4C547C8-5148-B847-C421-C58212B098CE}"/>
          </ac:spMkLst>
        </pc:spChg>
        <pc:picChg chg="del">
          <ac:chgData name="David Spurway" userId="1801dd1b-1cd4-4dd2-a436-6717b3f5ab6d" providerId="ADAL" clId="{E37ED4A0-8805-4D06-8738-248EB382F366}" dt="2026-06-18T12:06:38.358" v="2" actId="478"/>
          <ac:picMkLst>
            <pc:docMk/>
            <pc:sldMk cId="1380297436" sldId="278"/>
            <ac:picMk id="16" creationId="{134A919E-0691-679F-B41C-4C99A60894E8}"/>
          </ac:picMkLst>
        </pc:picChg>
      </pc:sldChg>
      <pc:sldChg chg="addSp delSp modSp">
        <pc:chgData name="David Spurway" userId="1801dd1b-1cd4-4dd2-a436-6717b3f5ab6d" providerId="ADAL" clId="{E37ED4A0-8805-4D06-8738-248EB382F366}" dt="2026-06-18T12:06:40.671" v="3" actId="478"/>
        <pc:sldMkLst>
          <pc:docMk/>
          <pc:sldMk cId="3046777910" sldId="2147483641"/>
        </pc:sldMkLst>
        <pc:spChg chg="add mod">
          <ac:chgData name="David Spurway" userId="1801dd1b-1cd4-4dd2-a436-6717b3f5ab6d" providerId="ADAL" clId="{E37ED4A0-8805-4D06-8738-248EB382F366}" dt="2026-06-18T12:06:40.671" v="3" actId="478"/>
          <ac:spMkLst>
            <pc:docMk/>
            <pc:sldMk cId="3046777910" sldId="2147483641"/>
            <ac:spMk id="5" creationId="{93113273-9218-1AE8-C70D-18D1F60EADBA}"/>
          </ac:spMkLst>
        </pc:spChg>
        <pc:picChg chg="del">
          <ac:chgData name="David Spurway" userId="1801dd1b-1cd4-4dd2-a436-6717b3f5ab6d" providerId="ADAL" clId="{E37ED4A0-8805-4D06-8738-248EB382F366}" dt="2026-06-18T12:06:40.671" v="3" actId="478"/>
          <ac:picMkLst>
            <pc:docMk/>
            <pc:sldMk cId="3046777910" sldId="2147483641"/>
            <ac:picMk id="8" creationId="{9EF5C771-1C47-D6DA-4A3D-CC382002681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FE692F-0055-4EF5-85C7-ECB3D3D6F707}"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CH"/>
        </a:p>
      </dgm:t>
    </dgm:pt>
    <dgm:pt modelId="{AB04EA04-02CD-4B25-8F47-1CCD78F5939C}">
      <dgm:prSet phldrT="[Text]" custT="1"/>
      <dgm:spPr/>
      <dgm:t>
        <a:bodyPr/>
        <a:lstStyle/>
        <a:p>
          <a:r>
            <a:rPr lang="en-CH" sz="2800" b="1" noProof="0"/>
            <a:t>Type 3</a:t>
          </a:r>
          <a:r>
            <a:rPr lang="de-CH" sz="2800" b="1" noProof="0"/>
            <a:t> (Data Content)</a:t>
          </a:r>
          <a:endParaRPr lang="en-CH" sz="2800" b="1" noProof="0"/>
        </a:p>
        <a:p>
          <a:r>
            <a:rPr lang="en-CH" sz="2800" noProof="0"/>
            <a:t>Type 1 + Type 2 +</a:t>
          </a:r>
        </a:p>
        <a:p>
          <a:r>
            <a:rPr lang="en-CH" sz="2800" noProof="0"/>
            <a:t>Application data specific validation</a:t>
          </a:r>
        </a:p>
      </dgm:t>
    </dgm:pt>
    <dgm:pt modelId="{D5C0E683-4A89-41B7-B711-F9A6C05AD908}" type="sibTrans" cxnId="{AE35FE33-335C-42D7-9E75-D49660887BD6}">
      <dgm:prSet/>
      <dgm:spPr/>
      <dgm:t>
        <a:bodyPr/>
        <a:lstStyle/>
        <a:p>
          <a:endParaRPr lang="en-CH" sz="5400" noProof="0"/>
        </a:p>
      </dgm:t>
    </dgm:pt>
    <dgm:pt modelId="{83B8F40C-86F4-4969-8984-7B744CFEA9A0}" type="parTrans" cxnId="{AE35FE33-335C-42D7-9E75-D49660887BD6}">
      <dgm:prSet/>
      <dgm:spPr/>
      <dgm:t>
        <a:bodyPr/>
        <a:lstStyle/>
        <a:p>
          <a:endParaRPr lang="en-CH" sz="5400" noProof="0"/>
        </a:p>
      </dgm:t>
    </dgm:pt>
    <dgm:pt modelId="{2E60D4C5-F89B-440F-9D1F-91D432F835A9}">
      <dgm:prSet phldrT="[Text]" custT="1"/>
      <dgm:spPr/>
      <dgm:t>
        <a:bodyPr/>
        <a:lstStyle/>
        <a:p>
          <a:pPr>
            <a:lnSpc>
              <a:spcPct val="100000"/>
            </a:lnSpc>
            <a:spcAft>
              <a:spcPts val="0"/>
            </a:spcAft>
          </a:pPr>
          <a:r>
            <a:rPr lang="en-CH" sz="2800" b="1" noProof="0" dirty="0"/>
            <a:t>Type 1</a:t>
          </a:r>
          <a:r>
            <a:rPr lang="de-CH" sz="2800" b="1" noProof="0" dirty="0"/>
            <a:t> (System)</a:t>
          </a:r>
          <a:endParaRPr lang="en-CH" sz="2800" b="1" noProof="0" dirty="0"/>
        </a:p>
        <a:p>
          <a:pPr>
            <a:lnSpc>
              <a:spcPct val="100000"/>
            </a:lnSpc>
            <a:spcAft>
              <a:spcPts val="0"/>
            </a:spcAft>
          </a:pPr>
          <a:r>
            <a:rPr lang="en-CH" sz="2800" noProof="0" dirty="0"/>
            <a:t>PIT Recovery</a:t>
          </a:r>
          <a:r>
            <a:rPr lang="de-CH" sz="2800" noProof="0" dirty="0"/>
            <a:t> (SGC)</a:t>
          </a:r>
          <a:endParaRPr lang="en-CH" sz="2800" noProof="0" dirty="0"/>
        </a:p>
        <a:p>
          <a:pPr>
            <a:lnSpc>
              <a:spcPct val="100000"/>
            </a:lnSpc>
            <a:spcAft>
              <a:spcPts val="0"/>
            </a:spcAft>
          </a:pPr>
          <a:r>
            <a:rPr lang="en-CH" sz="2800" noProof="0" dirty="0"/>
            <a:t>IPL</a:t>
          </a:r>
          <a:r>
            <a:rPr lang="en-GB" sz="2800" noProof="0" dirty="0"/>
            <a:t> &amp; Operating System validation</a:t>
          </a:r>
          <a:endParaRPr lang="en-CH" sz="2800" noProof="0" dirty="0"/>
        </a:p>
      </dgm:t>
    </dgm:pt>
    <dgm:pt modelId="{F78A27C8-B7DD-4882-92DF-7936D92F5636}" type="sibTrans" cxnId="{15F4BB6D-83ED-4956-AB16-D9A9929AD945}">
      <dgm:prSet/>
      <dgm:spPr/>
      <dgm:t>
        <a:bodyPr/>
        <a:lstStyle/>
        <a:p>
          <a:endParaRPr lang="en-CH" sz="5400" noProof="0"/>
        </a:p>
      </dgm:t>
    </dgm:pt>
    <dgm:pt modelId="{ED2BE329-AD5D-4889-B7BA-99DE645ECEAA}" type="parTrans" cxnId="{15F4BB6D-83ED-4956-AB16-D9A9929AD945}">
      <dgm:prSet/>
      <dgm:spPr/>
      <dgm:t>
        <a:bodyPr/>
        <a:lstStyle/>
        <a:p>
          <a:endParaRPr lang="en-CH" sz="5400" noProof="0"/>
        </a:p>
      </dgm:t>
    </dgm:pt>
    <dgm:pt modelId="{62C58EDD-369F-4B06-A2F5-59276FDA1B5B}">
      <dgm:prSet phldrT="[Text]" custT="1"/>
      <dgm:spPr/>
      <dgm:t>
        <a:bodyPr/>
        <a:lstStyle/>
        <a:p>
          <a:pPr>
            <a:lnSpc>
              <a:spcPct val="100000"/>
            </a:lnSpc>
            <a:spcAft>
              <a:spcPts val="0"/>
            </a:spcAft>
          </a:pPr>
          <a:r>
            <a:rPr lang="en-CH" sz="2800" b="1" noProof="0"/>
            <a:t>Type 2 (Data Structure)</a:t>
          </a:r>
        </a:p>
        <a:p>
          <a:pPr>
            <a:lnSpc>
              <a:spcPct val="100000"/>
            </a:lnSpc>
            <a:spcAft>
              <a:spcPts val="0"/>
            </a:spcAft>
          </a:pPr>
          <a:r>
            <a:rPr lang="en-CH" sz="2800" noProof="0"/>
            <a:t>Type 1 validation +</a:t>
          </a:r>
          <a:endParaRPr lang="en-GB" sz="2800" noProof="0"/>
        </a:p>
        <a:p>
          <a:pPr>
            <a:lnSpc>
              <a:spcPct val="100000"/>
            </a:lnSpc>
            <a:spcAft>
              <a:spcPts val="0"/>
            </a:spcAft>
          </a:pPr>
          <a:r>
            <a:rPr lang="en-GB" sz="2800" noProof="0"/>
            <a:t>Application startup</a:t>
          </a:r>
          <a:endParaRPr lang="en-CH" sz="2800" noProof="0"/>
        </a:p>
        <a:p>
          <a:pPr>
            <a:lnSpc>
              <a:spcPct val="100000"/>
            </a:lnSpc>
            <a:spcAft>
              <a:spcPts val="0"/>
            </a:spcAft>
          </a:pPr>
          <a:r>
            <a:rPr lang="en-CH" sz="2800" noProof="0"/>
            <a:t>System and data structure validation</a:t>
          </a:r>
        </a:p>
        <a:p>
          <a:pPr>
            <a:lnSpc>
              <a:spcPct val="100000"/>
            </a:lnSpc>
            <a:spcAft>
              <a:spcPts val="0"/>
            </a:spcAft>
          </a:pPr>
          <a:r>
            <a:rPr lang="en-CH" sz="2800" noProof="0"/>
            <a:t>Support forensic analysis and recovery</a:t>
          </a:r>
        </a:p>
      </dgm:t>
    </dgm:pt>
    <dgm:pt modelId="{B338CBD1-6DF7-4CAB-BB0E-2F2D39C9060E}" type="sibTrans" cxnId="{54E67C23-5C1A-408A-83BE-9DC601E8A141}">
      <dgm:prSet/>
      <dgm:spPr/>
      <dgm:t>
        <a:bodyPr/>
        <a:lstStyle/>
        <a:p>
          <a:endParaRPr lang="en-CH" sz="5400" noProof="0"/>
        </a:p>
      </dgm:t>
    </dgm:pt>
    <dgm:pt modelId="{A2195DEC-AA8F-4E45-8AE6-4352AE3F78AC}" type="parTrans" cxnId="{54E67C23-5C1A-408A-83BE-9DC601E8A141}">
      <dgm:prSet/>
      <dgm:spPr/>
      <dgm:t>
        <a:bodyPr/>
        <a:lstStyle/>
        <a:p>
          <a:endParaRPr lang="en-CH" sz="5400" noProof="0"/>
        </a:p>
      </dgm:t>
    </dgm:pt>
    <dgm:pt modelId="{EB5AC7D1-BD61-4B74-8C08-AAFB3A0E4478}" type="pres">
      <dgm:prSet presAssocID="{40FE692F-0055-4EF5-85C7-ECB3D3D6F707}" presName="arrowDiagram" presStyleCnt="0">
        <dgm:presLayoutVars>
          <dgm:chMax val="5"/>
          <dgm:dir/>
          <dgm:resizeHandles val="exact"/>
        </dgm:presLayoutVars>
      </dgm:prSet>
      <dgm:spPr/>
    </dgm:pt>
    <dgm:pt modelId="{51D9EC55-1F8E-4CA4-9850-B014D35DCBC7}" type="pres">
      <dgm:prSet presAssocID="{40FE692F-0055-4EF5-85C7-ECB3D3D6F707}" presName="arrow" presStyleLbl="bgShp" presStyleIdx="0" presStyleCnt="1" custAng="2757163" custFlipVert="1" custLinFactNeighborX="-54" custLinFactNeighborY="7293"/>
      <dgm:spPr/>
    </dgm:pt>
    <dgm:pt modelId="{4B387DBE-763C-4E05-BE6F-AB759C30F644}" type="pres">
      <dgm:prSet presAssocID="{40FE692F-0055-4EF5-85C7-ECB3D3D6F707}" presName="arrowDiagram3" presStyleCnt="0"/>
      <dgm:spPr/>
    </dgm:pt>
    <dgm:pt modelId="{67D38FF4-87F4-4955-92B4-26EAC39CC220}" type="pres">
      <dgm:prSet presAssocID="{2E60D4C5-F89B-440F-9D1F-91D432F835A9}" presName="bullet3a" presStyleLbl="node1" presStyleIdx="0" presStyleCnt="3" custLinFactX="-100000" custLinFactY="19556" custLinFactNeighborX="-141727" custLinFactNeighborY="100000"/>
      <dgm:spPr/>
    </dgm:pt>
    <dgm:pt modelId="{0454EF17-5744-4B90-8E06-8E885CE28699}" type="pres">
      <dgm:prSet presAssocID="{2E60D4C5-F89B-440F-9D1F-91D432F835A9}" presName="textBox3a" presStyleLbl="revTx" presStyleIdx="0" presStyleCnt="3" custScaleX="129697" custScaleY="76930" custLinFactNeighborX="-50096" custLinFactNeighborY="18291">
        <dgm:presLayoutVars>
          <dgm:bulletEnabled val="1"/>
        </dgm:presLayoutVars>
      </dgm:prSet>
      <dgm:spPr/>
    </dgm:pt>
    <dgm:pt modelId="{3685BAD7-A2D3-4164-BB04-B84C05A24FF1}" type="pres">
      <dgm:prSet presAssocID="{62C58EDD-369F-4B06-A2F5-59276FDA1B5B}" presName="bullet3b" presStyleLbl="node1" presStyleIdx="1" presStyleCnt="3" custLinFactY="100000" custLinFactNeighborX="68467" custLinFactNeighborY="158911"/>
      <dgm:spPr/>
    </dgm:pt>
    <dgm:pt modelId="{5B13F8B9-24AB-48D2-A945-E7871111A5B3}" type="pres">
      <dgm:prSet presAssocID="{62C58EDD-369F-4B06-A2F5-59276FDA1B5B}" presName="textBox3b" presStyleLbl="revTx" presStyleIdx="1" presStyleCnt="3" custScaleX="193396" custScaleY="48783" custLinFactNeighborX="36974" custLinFactNeighborY="21949">
        <dgm:presLayoutVars>
          <dgm:bulletEnabled val="1"/>
        </dgm:presLayoutVars>
      </dgm:prSet>
      <dgm:spPr/>
    </dgm:pt>
    <dgm:pt modelId="{84DF4805-9823-4BB6-8687-9F4D09C5BCDF}" type="pres">
      <dgm:prSet presAssocID="{AB04EA04-02CD-4B25-8F47-1CCD78F5939C}" presName="bullet3c" presStyleLbl="node1" presStyleIdx="2" presStyleCnt="3" custLinFactY="8265" custLinFactNeighborX="60305" custLinFactNeighborY="100000"/>
      <dgm:spPr/>
    </dgm:pt>
    <dgm:pt modelId="{2BDD3685-CB15-48F7-9A7D-4D7DBAE3CB60}" type="pres">
      <dgm:prSet presAssocID="{AB04EA04-02CD-4B25-8F47-1CCD78F5939C}" presName="textBox3c" presStyleLbl="revTx" presStyleIdx="2" presStyleCnt="3" custScaleX="123388" custScaleY="29403" custLinFactNeighborX="7862" custLinFactNeighborY="-8671">
        <dgm:presLayoutVars>
          <dgm:bulletEnabled val="1"/>
        </dgm:presLayoutVars>
      </dgm:prSet>
      <dgm:spPr/>
    </dgm:pt>
  </dgm:ptLst>
  <dgm:cxnLst>
    <dgm:cxn modelId="{54E67C23-5C1A-408A-83BE-9DC601E8A141}" srcId="{40FE692F-0055-4EF5-85C7-ECB3D3D6F707}" destId="{62C58EDD-369F-4B06-A2F5-59276FDA1B5B}" srcOrd="1" destOrd="0" parTransId="{A2195DEC-AA8F-4E45-8AE6-4352AE3F78AC}" sibTransId="{B338CBD1-6DF7-4CAB-BB0E-2F2D39C9060E}"/>
    <dgm:cxn modelId="{AE35FE33-335C-42D7-9E75-D49660887BD6}" srcId="{40FE692F-0055-4EF5-85C7-ECB3D3D6F707}" destId="{AB04EA04-02CD-4B25-8F47-1CCD78F5939C}" srcOrd="2" destOrd="0" parTransId="{83B8F40C-86F4-4969-8984-7B744CFEA9A0}" sibTransId="{D5C0E683-4A89-41B7-B711-F9A6C05AD908}"/>
    <dgm:cxn modelId="{934F2763-41E4-428A-9CA3-E6065088A879}" type="presOf" srcId="{40FE692F-0055-4EF5-85C7-ECB3D3D6F707}" destId="{EB5AC7D1-BD61-4B74-8C08-AAFB3A0E4478}" srcOrd="0" destOrd="0" presId="urn:microsoft.com/office/officeart/2005/8/layout/arrow2"/>
    <dgm:cxn modelId="{F3FF5364-EA3D-437D-9DC4-E81B7A4A0D7D}" type="presOf" srcId="{62C58EDD-369F-4B06-A2F5-59276FDA1B5B}" destId="{5B13F8B9-24AB-48D2-A945-E7871111A5B3}" srcOrd="0" destOrd="0" presId="urn:microsoft.com/office/officeart/2005/8/layout/arrow2"/>
    <dgm:cxn modelId="{15F4BB6D-83ED-4956-AB16-D9A9929AD945}" srcId="{40FE692F-0055-4EF5-85C7-ECB3D3D6F707}" destId="{2E60D4C5-F89B-440F-9D1F-91D432F835A9}" srcOrd="0" destOrd="0" parTransId="{ED2BE329-AD5D-4889-B7BA-99DE645ECEAA}" sibTransId="{F78A27C8-B7DD-4882-92DF-7936D92F5636}"/>
    <dgm:cxn modelId="{3093BBC2-810C-4642-B9D3-E51C0176730D}" type="presOf" srcId="{2E60D4C5-F89B-440F-9D1F-91D432F835A9}" destId="{0454EF17-5744-4B90-8E06-8E885CE28699}" srcOrd="0" destOrd="0" presId="urn:microsoft.com/office/officeart/2005/8/layout/arrow2"/>
    <dgm:cxn modelId="{1F18B6CD-98A4-42E2-A988-BA25CF0DCAFE}" type="presOf" srcId="{AB04EA04-02CD-4B25-8F47-1CCD78F5939C}" destId="{2BDD3685-CB15-48F7-9A7D-4D7DBAE3CB60}" srcOrd="0" destOrd="0" presId="urn:microsoft.com/office/officeart/2005/8/layout/arrow2"/>
    <dgm:cxn modelId="{2D4C6A93-9C62-4B3F-A9DD-70454FC27982}" type="presParOf" srcId="{EB5AC7D1-BD61-4B74-8C08-AAFB3A0E4478}" destId="{51D9EC55-1F8E-4CA4-9850-B014D35DCBC7}" srcOrd="0" destOrd="0" presId="urn:microsoft.com/office/officeart/2005/8/layout/arrow2"/>
    <dgm:cxn modelId="{74145D71-85F3-448B-A72B-E84E48E353CC}" type="presParOf" srcId="{EB5AC7D1-BD61-4B74-8C08-AAFB3A0E4478}" destId="{4B387DBE-763C-4E05-BE6F-AB759C30F644}" srcOrd="1" destOrd="0" presId="urn:microsoft.com/office/officeart/2005/8/layout/arrow2"/>
    <dgm:cxn modelId="{EC034AC7-AF17-48DB-B96B-7BE4C43F165B}" type="presParOf" srcId="{4B387DBE-763C-4E05-BE6F-AB759C30F644}" destId="{67D38FF4-87F4-4955-92B4-26EAC39CC220}" srcOrd="0" destOrd="0" presId="urn:microsoft.com/office/officeart/2005/8/layout/arrow2"/>
    <dgm:cxn modelId="{BFAE4683-4FD4-4B13-AA19-9EC2B9437554}" type="presParOf" srcId="{4B387DBE-763C-4E05-BE6F-AB759C30F644}" destId="{0454EF17-5744-4B90-8E06-8E885CE28699}" srcOrd="1" destOrd="0" presId="urn:microsoft.com/office/officeart/2005/8/layout/arrow2"/>
    <dgm:cxn modelId="{456E8DF6-5FB1-4355-B7C9-70137F143472}" type="presParOf" srcId="{4B387DBE-763C-4E05-BE6F-AB759C30F644}" destId="{3685BAD7-A2D3-4164-BB04-B84C05A24FF1}" srcOrd="2" destOrd="0" presId="urn:microsoft.com/office/officeart/2005/8/layout/arrow2"/>
    <dgm:cxn modelId="{A091F969-7D38-45FF-921C-210B495C1539}" type="presParOf" srcId="{4B387DBE-763C-4E05-BE6F-AB759C30F644}" destId="{5B13F8B9-24AB-48D2-A945-E7871111A5B3}" srcOrd="3" destOrd="0" presId="urn:microsoft.com/office/officeart/2005/8/layout/arrow2"/>
    <dgm:cxn modelId="{42726E84-AC91-4497-B18E-CB1390DE7486}" type="presParOf" srcId="{4B387DBE-763C-4E05-BE6F-AB759C30F644}" destId="{84DF4805-9823-4BB6-8687-9F4D09C5BCDF}" srcOrd="4" destOrd="0" presId="urn:microsoft.com/office/officeart/2005/8/layout/arrow2"/>
    <dgm:cxn modelId="{C99CF473-92D3-412B-9B76-1CC325A26E20}" type="presParOf" srcId="{4B387DBE-763C-4E05-BE6F-AB759C30F644}" destId="{2BDD3685-CB15-48F7-9A7D-4D7DBAE3CB60}"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9EC55-1F8E-4CA4-9850-B014D35DCBC7}">
      <dsp:nvSpPr>
        <dsp:cNvPr id="0" name=""/>
        <dsp:cNvSpPr/>
      </dsp:nvSpPr>
      <dsp:spPr>
        <a:xfrm rot="18842837" flipV="1">
          <a:off x="-7988" y="619313"/>
          <a:ext cx="14792744" cy="924546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D38FF4-87F4-4955-92B4-26EAC39CC220}">
      <dsp:nvSpPr>
        <dsp:cNvPr id="0" name=""/>
        <dsp:cNvSpPr/>
      </dsp:nvSpPr>
      <dsp:spPr>
        <a:xfrm>
          <a:off x="948969" y="7460358"/>
          <a:ext cx="384611" cy="3846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54EF17-5744-4B90-8E06-8E885CE28699}">
      <dsp:nvSpPr>
        <dsp:cNvPr id="0" name=""/>
        <dsp:cNvSpPr/>
      </dsp:nvSpPr>
      <dsp:spPr>
        <a:xfrm>
          <a:off x="0" y="7989771"/>
          <a:ext cx="4470278" cy="2055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798" tIns="0" rIns="0" bIns="0" numCol="1" spcCol="1270" anchor="t" anchorCtr="0">
          <a:noAutofit/>
        </a:bodyPr>
        <a:lstStyle/>
        <a:p>
          <a:pPr marL="0" lvl="0" indent="0" algn="l" defTabSz="1244600">
            <a:lnSpc>
              <a:spcPct val="100000"/>
            </a:lnSpc>
            <a:spcBef>
              <a:spcPct val="0"/>
            </a:spcBef>
            <a:spcAft>
              <a:spcPts val="0"/>
            </a:spcAft>
            <a:buNone/>
          </a:pPr>
          <a:r>
            <a:rPr lang="en-CH" sz="2800" b="1" kern="1200" noProof="0" dirty="0"/>
            <a:t>Type 1</a:t>
          </a:r>
          <a:r>
            <a:rPr lang="de-CH" sz="2800" b="1" kern="1200" noProof="0" dirty="0"/>
            <a:t> (System)</a:t>
          </a:r>
          <a:endParaRPr lang="en-CH" sz="2800" b="1" kern="1200" noProof="0" dirty="0"/>
        </a:p>
        <a:p>
          <a:pPr marL="0" lvl="0" indent="0" algn="l" defTabSz="1244600">
            <a:lnSpc>
              <a:spcPct val="100000"/>
            </a:lnSpc>
            <a:spcBef>
              <a:spcPct val="0"/>
            </a:spcBef>
            <a:spcAft>
              <a:spcPts val="0"/>
            </a:spcAft>
            <a:buNone/>
          </a:pPr>
          <a:r>
            <a:rPr lang="en-CH" sz="2800" kern="1200" noProof="0" dirty="0"/>
            <a:t>PIT Recovery</a:t>
          </a:r>
          <a:r>
            <a:rPr lang="de-CH" sz="2800" kern="1200" noProof="0" dirty="0"/>
            <a:t> (SGC)</a:t>
          </a:r>
          <a:endParaRPr lang="en-CH" sz="2800" kern="1200" noProof="0" dirty="0"/>
        </a:p>
        <a:p>
          <a:pPr marL="0" lvl="0" indent="0" algn="l" defTabSz="1244600">
            <a:lnSpc>
              <a:spcPct val="100000"/>
            </a:lnSpc>
            <a:spcBef>
              <a:spcPct val="0"/>
            </a:spcBef>
            <a:spcAft>
              <a:spcPts val="0"/>
            </a:spcAft>
            <a:buNone/>
          </a:pPr>
          <a:r>
            <a:rPr lang="en-CH" sz="2800" kern="1200" noProof="0" dirty="0"/>
            <a:t>IPL</a:t>
          </a:r>
          <a:r>
            <a:rPr lang="en-GB" sz="2800" kern="1200" noProof="0" dirty="0"/>
            <a:t> &amp; Operating System validation</a:t>
          </a:r>
          <a:endParaRPr lang="en-CH" sz="2800" kern="1200" noProof="0" dirty="0"/>
        </a:p>
      </dsp:txBody>
      <dsp:txXfrm>
        <a:off x="0" y="7989771"/>
        <a:ext cx="4470278" cy="2055522"/>
      </dsp:txXfrm>
    </dsp:sp>
    <dsp:sp modelId="{3685BAD7-A2D3-4164-BB04-B84C05A24FF1}">
      <dsp:nvSpPr>
        <dsp:cNvPr id="0" name=""/>
        <dsp:cNvSpPr/>
      </dsp:nvSpPr>
      <dsp:spPr>
        <a:xfrm>
          <a:off x="5749636" y="6287717"/>
          <a:ext cx="695258" cy="6952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13F8B9-24AB-48D2-A945-E7871111A5B3}">
      <dsp:nvSpPr>
        <dsp:cNvPr id="0" name=""/>
        <dsp:cNvSpPr/>
      </dsp:nvSpPr>
      <dsp:spPr>
        <a:xfrm>
          <a:off x="5276015" y="7227165"/>
          <a:ext cx="6866058" cy="245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403" tIns="0" rIns="0" bIns="0" numCol="1" spcCol="1270" anchor="t" anchorCtr="0">
          <a:noAutofit/>
        </a:bodyPr>
        <a:lstStyle/>
        <a:p>
          <a:pPr marL="0" lvl="0" indent="0" algn="l" defTabSz="1244600">
            <a:lnSpc>
              <a:spcPct val="100000"/>
            </a:lnSpc>
            <a:spcBef>
              <a:spcPct val="0"/>
            </a:spcBef>
            <a:spcAft>
              <a:spcPts val="0"/>
            </a:spcAft>
            <a:buNone/>
          </a:pPr>
          <a:r>
            <a:rPr lang="en-CH" sz="2800" b="1" kern="1200" noProof="0"/>
            <a:t>Type 2 (Data Structure)</a:t>
          </a:r>
        </a:p>
        <a:p>
          <a:pPr marL="0" lvl="0" indent="0" algn="l" defTabSz="1244600">
            <a:lnSpc>
              <a:spcPct val="100000"/>
            </a:lnSpc>
            <a:spcBef>
              <a:spcPct val="0"/>
            </a:spcBef>
            <a:spcAft>
              <a:spcPts val="0"/>
            </a:spcAft>
            <a:buNone/>
          </a:pPr>
          <a:r>
            <a:rPr lang="en-CH" sz="2800" kern="1200" noProof="0"/>
            <a:t>Type 1 validation +</a:t>
          </a:r>
          <a:endParaRPr lang="en-GB" sz="2800" kern="1200" noProof="0"/>
        </a:p>
        <a:p>
          <a:pPr marL="0" lvl="0" indent="0" algn="l" defTabSz="1244600">
            <a:lnSpc>
              <a:spcPct val="100000"/>
            </a:lnSpc>
            <a:spcBef>
              <a:spcPct val="0"/>
            </a:spcBef>
            <a:spcAft>
              <a:spcPts val="0"/>
            </a:spcAft>
            <a:buNone/>
          </a:pPr>
          <a:r>
            <a:rPr lang="en-GB" sz="2800" kern="1200" noProof="0"/>
            <a:t>Application startup</a:t>
          </a:r>
          <a:endParaRPr lang="en-CH" sz="2800" kern="1200" noProof="0"/>
        </a:p>
        <a:p>
          <a:pPr marL="0" lvl="0" indent="0" algn="l" defTabSz="1244600">
            <a:lnSpc>
              <a:spcPct val="100000"/>
            </a:lnSpc>
            <a:spcBef>
              <a:spcPct val="0"/>
            </a:spcBef>
            <a:spcAft>
              <a:spcPts val="0"/>
            </a:spcAft>
            <a:buNone/>
          </a:pPr>
          <a:r>
            <a:rPr lang="en-CH" sz="2800" kern="1200" noProof="0"/>
            <a:t>System and data structure validation</a:t>
          </a:r>
        </a:p>
        <a:p>
          <a:pPr marL="0" lvl="0" indent="0" algn="l" defTabSz="1244600">
            <a:lnSpc>
              <a:spcPct val="100000"/>
            </a:lnSpc>
            <a:spcBef>
              <a:spcPct val="0"/>
            </a:spcBef>
            <a:spcAft>
              <a:spcPts val="0"/>
            </a:spcAft>
            <a:buNone/>
          </a:pPr>
          <a:r>
            <a:rPr lang="en-CH" sz="2800" kern="1200" noProof="0"/>
            <a:t>Support forensic analysis and recovery</a:t>
          </a:r>
        </a:p>
      </dsp:txBody>
      <dsp:txXfrm>
        <a:off x="5276015" y="7227165"/>
        <a:ext cx="6866058" cy="2453557"/>
      </dsp:txXfrm>
    </dsp:sp>
    <dsp:sp modelId="{84DF4805-9823-4BB6-8687-9F4D09C5BCDF}">
      <dsp:nvSpPr>
        <dsp:cNvPr id="0" name=""/>
        <dsp:cNvSpPr/>
      </dsp:nvSpPr>
      <dsp:spPr>
        <a:xfrm>
          <a:off x="9936260" y="3999414"/>
          <a:ext cx="961528" cy="9615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D3685-CB15-48F7-9A7D-4D7DBAE3CB60}">
      <dsp:nvSpPr>
        <dsp:cNvPr id="0" name=""/>
        <dsp:cNvSpPr/>
      </dsp:nvSpPr>
      <dsp:spPr>
        <a:xfrm>
          <a:off x="9701128" y="5150155"/>
          <a:ext cx="4380593" cy="188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494" tIns="0" rIns="0" bIns="0" numCol="1" spcCol="1270" anchor="t" anchorCtr="0">
          <a:noAutofit/>
        </a:bodyPr>
        <a:lstStyle/>
        <a:p>
          <a:pPr marL="0" lvl="0" indent="0" algn="l" defTabSz="1244600">
            <a:lnSpc>
              <a:spcPct val="90000"/>
            </a:lnSpc>
            <a:spcBef>
              <a:spcPct val="0"/>
            </a:spcBef>
            <a:spcAft>
              <a:spcPct val="35000"/>
            </a:spcAft>
            <a:buNone/>
          </a:pPr>
          <a:r>
            <a:rPr lang="en-CH" sz="2800" b="1" kern="1200" noProof="0"/>
            <a:t>Type 3</a:t>
          </a:r>
          <a:r>
            <a:rPr lang="de-CH" sz="2800" b="1" kern="1200" noProof="0"/>
            <a:t> (Data Content)</a:t>
          </a:r>
          <a:endParaRPr lang="en-CH" sz="2800" b="1" kern="1200" noProof="0"/>
        </a:p>
        <a:p>
          <a:pPr marL="0" lvl="0" indent="0" algn="l" defTabSz="1244600">
            <a:lnSpc>
              <a:spcPct val="90000"/>
            </a:lnSpc>
            <a:spcBef>
              <a:spcPct val="0"/>
            </a:spcBef>
            <a:spcAft>
              <a:spcPct val="35000"/>
            </a:spcAft>
            <a:buNone/>
          </a:pPr>
          <a:r>
            <a:rPr lang="en-CH" sz="2800" kern="1200" noProof="0"/>
            <a:t>Type 1 + Type 2 +</a:t>
          </a:r>
        </a:p>
        <a:p>
          <a:pPr marL="0" lvl="0" indent="0" algn="l" defTabSz="1244600">
            <a:lnSpc>
              <a:spcPct val="90000"/>
            </a:lnSpc>
            <a:spcBef>
              <a:spcPct val="0"/>
            </a:spcBef>
            <a:spcAft>
              <a:spcPct val="35000"/>
            </a:spcAft>
            <a:buNone/>
          </a:pPr>
          <a:r>
            <a:rPr lang="en-CH" sz="2800" kern="1200" noProof="0"/>
            <a:t>Application data specific validation</a:t>
          </a:r>
        </a:p>
      </dsp:txBody>
      <dsp:txXfrm>
        <a:off x="9701128" y="5150155"/>
        <a:ext cx="4380593" cy="188931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503050203000203" pitchFamily="34" charset="0"/>
                <a:ea typeface="IBM Plex Sans Light" charset="0"/>
                <a:cs typeface="IBM Plex Sans Light" charset="0"/>
              </a:rPr>
              <a:pPr algn="l"/>
              <a:t>‹#›</a:t>
            </a:fld>
            <a:endParaRPr lang="en-US" sz="600" dirty="0">
              <a:solidFill>
                <a:schemeClr val="bg1"/>
              </a:solidFill>
              <a:latin typeface="IBM Plex Sans Light" panose="020B0503050203000203" pitchFamily="34" charset="0"/>
              <a:ea typeface="IBM Plex Sans Light" charset="0"/>
              <a:cs typeface="IBM Plex Sans Light"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dirty="0">
                <a:solidFill>
                  <a:schemeClr val="bg1"/>
                </a:solidFill>
                <a:latin typeface="IBM Plex Sans Light" panose="020B0503050203000203" pitchFamily="34" charset="0"/>
                <a:ea typeface="IBM Plex Sans Light" charset="0"/>
                <a:cs typeface="IBM Plex Sans Light" charset="0"/>
              </a:rPr>
              <a:t>Group Name / DOC ID / Month XX, 2022 / © 2022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6710" y="228600"/>
            <a:ext cx="6419088" cy="3612324"/>
          </a:xfrm>
          <a:prstGeom prst="rect">
            <a:avLst/>
          </a:prstGeom>
          <a:noFill/>
          <a:ln w="12700">
            <a:solidFill>
              <a:prstClr val="black"/>
            </a:solidFill>
          </a:ln>
        </p:spPr>
        <p:txBody>
          <a:bodyPr vert="horz" lIns="91440" tIns="45720" rIns="91440" bIns="45720" rtlCol="0" anchor="ctr"/>
          <a:lstStyle/>
          <a:p>
            <a:endParaRPr lang="en-US" dirty="0"/>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06710" y="4087090"/>
            <a:ext cx="6419088" cy="4320309"/>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5"/>
          </p:nvPr>
        </p:nvSpPr>
        <p:spPr>
          <a:xfrm>
            <a:off x="6300216" y="8705088"/>
            <a:ext cx="338328" cy="228600"/>
          </a:xfrm>
          <a:prstGeom prst="rect">
            <a:avLst/>
          </a:prstGeom>
        </p:spPr>
        <p:txBody>
          <a:bodyPr vert="horz" lIns="0" tIns="0" rIns="0" bIns="0" rtlCol="0" anchor="b"/>
          <a:lstStyle>
            <a:lvl1pPr algn="r">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fld id="{6E2E38B8-B0B4-AD41-AC6E-B781F46A9FD3}" type="slidenum">
              <a:rPr lang="en-US" smtClean="0"/>
              <a:pPr/>
              <a:t>‹#›</a:t>
            </a:fld>
            <a:endParaRPr lang="en-US" dirty="0"/>
          </a:p>
        </p:txBody>
      </p:sp>
      <p:sp>
        <p:nvSpPr>
          <p:cNvPr id="6" name="Footer Placeholder 5"/>
          <p:cNvSpPr>
            <a:spLocks noGrp="1"/>
          </p:cNvSpPr>
          <p:nvPr>
            <p:ph type="ftr" sz="quarter" idx="4"/>
          </p:nvPr>
        </p:nvSpPr>
        <p:spPr>
          <a:xfrm>
            <a:off x="219456" y="8705088"/>
            <a:ext cx="3657600" cy="228600"/>
          </a:xfrm>
          <a:prstGeom prst="rect">
            <a:avLst/>
          </a:prstGeom>
        </p:spPr>
        <p:txBody>
          <a:bodyPr vert="horz" lIns="0" tIns="0" rIns="0" bIns="0" rtlCol="0" anchor="b"/>
          <a:lstStyle>
            <a:lvl1pPr algn="l">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r>
              <a:rPr lang="en-US" dirty="0"/>
              <a:t>Footer</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1pPr marL="0" algn="l" defTabSz="2438522" rtl="0" eaLnBrk="1" latinLnBrk="0" hangingPunct="1">
      <a:lnSpc>
        <a:spcPct val="110000"/>
      </a:lnSpc>
      <a:spcBef>
        <a:spcPts val="0"/>
      </a:spcBef>
      <a:defRPr sz="1200" b="0" i="0" kern="1200">
        <a:solidFill>
          <a:schemeClr val="bg1"/>
        </a:solidFill>
        <a:latin typeface="IBM Plex Sans Light" panose="020B0503050203000203" pitchFamily="34" charset="0"/>
        <a:ea typeface="+mn-ea"/>
        <a:cs typeface="+mn-cs"/>
      </a:defRPr>
    </a:lvl1pPr>
    <a:lvl2pPr marL="465690" indent="-452991" algn="l" defTabSz="2438522" rtl="0" eaLnBrk="1" latinLnBrk="0" hangingPunct="1">
      <a:lnSpc>
        <a:spcPct val="110000"/>
      </a:lnSpc>
      <a:spcBef>
        <a:spcPts val="0"/>
      </a:spcBef>
      <a:buFont typeface="IBM Plex Sans"/>
      <a:buChar char="–"/>
      <a:tabLst/>
      <a:defRPr sz="1200" b="0" i="0" kern="1200">
        <a:solidFill>
          <a:schemeClr val="bg1"/>
        </a:solidFill>
        <a:latin typeface="IBM Plex Sans Light" panose="020B0503050203000203" pitchFamily="34" charset="0"/>
        <a:ea typeface="+mn-ea"/>
        <a:cs typeface="+mn-cs"/>
      </a:defRPr>
    </a:lvl2pPr>
    <a:lvl3pPr marL="926638" indent="-463319" algn="l" defTabSz="2438522" rtl="0" eaLnBrk="1" latinLnBrk="0" hangingPunct="1">
      <a:lnSpc>
        <a:spcPct val="110000"/>
      </a:lnSpc>
      <a:spcBef>
        <a:spcPts val="0"/>
      </a:spcBef>
      <a:buFont typeface="IBM Plex Sans Light" panose="020B0604020202020204" pitchFamily="34" charset="0"/>
      <a:buChar char="•"/>
      <a:tabLst/>
      <a:defRPr sz="1200" b="0" i="0" kern="1200">
        <a:solidFill>
          <a:schemeClr val="bg1"/>
        </a:solidFill>
        <a:latin typeface="IBM Plex Sans Light" panose="020B0503050203000203" pitchFamily="34" charset="0"/>
        <a:ea typeface="+mn-ea"/>
        <a:cs typeface="+mn-cs"/>
      </a:defRPr>
    </a:lvl3pPr>
    <a:lvl4pPr marL="1682580" indent="-463319" algn="l" defTabSz="2438522" rtl="0" eaLnBrk="1" latinLnBrk="0" hangingPunct="1">
      <a:lnSpc>
        <a:spcPct val="110000"/>
      </a:lnSpc>
      <a:spcBef>
        <a:spcPts val="0"/>
      </a:spcBef>
      <a:buFont typeface="IBM Plex Sans Light"/>
      <a:buChar char="–"/>
      <a:tabLst/>
      <a:defRPr sz="1200" b="0" i="0" kern="1200">
        <a:solidFill>
          <a:schemeClr val="bg1"/>
        </a:solidFill>
        <a:latin typeface="IBM Plex Sans Light" panose="020B0503050203000203" pitchFamily="34" charset="0"/>
        <a:ea typeface="+mn-ea"/>
        <a:cs typeface="+mn-cs"/>
      </a:defRPr>
    </a:lvl4pPr>
    <a:lvl5pPr marL="465690" marR="0" indent="-452991" algn="l" defTabSz="2438522" rtl="0" eaLnBrk="1" fontAlgn="base" latinLnBrk="0" hangingPunct="1">
      <a:lnSpc>
        <a:spcPct val="100000"/>
      </a:lnSpc>
      <a:spcBef>
        <a:spcPts val="1600"/>
      </a:spcBef>
      <a:spcAft>
        <a:spcPct val="0"/>
      </a:spcAft>
      <a:buClr>
        <a:srgbClr val="000000"/>
      </a:buClr>
      <a:buSzTx/>
      <a:buFont typeface="IBM Plex Sans Light" charset="-120"/>
      <a:buChar char="»"/>
      <a:tabLst/>
      <a:defRPr sz="2000" b="0" i="0" kern="1200">
        <a:solidFill>
          <a:schemeClr val="bg1"/>
        </a:solidFill>
        <a:latin typeface="IBM Plex Sans Light" panose="020B0503050203000203" pitchFamily="34" charset="0"/>
        <a:ea typeface="+mn-ea"/>
        <a:cs typeface="+mn-cs"/>
      </a:defRPr>
    </a:lvl5pPr>
    <a:lvl6pPr marL="6096305" algn="l" defTabSz="2438522" rtl="0" eaLnBrk="1" latinLnBrk="0" hangingPunct="1">
      <a:defRPr sz="3200" kern="1200">
        <a:solidFill>
          <a:schemeClr val="tx1"/>
        </a:solidFill>
        <a:latin typeface="+mn-lt"/>
        <a:ea typeface="+mn-ea"/>
        <a:cs typeface="+mn-cs"/>
      </a:defRPr>
    </a:lvl6pPr>
    <a:lvl7pPr marL="7315566" algn="l" defTabSz="2438522" rtl="0" eaLnBrk="1" latinLnBrk="0" hangingPunct="1">
      <a:defRPr sz="3200" kern="1200">
        <a:solidFill>
          <a:schemeClr val="tx1"/>
        </a:solidFill>
        <a:latin typeface="+mn-lt"/>
        <a:ea typeface="+mn-ea"/>
        <a:cs typeface="+mn-cs"/>
      </a:defRPr>
    </a:lvl7pPr>
    <a:lvl8pPr marL="8534827" algn="l" defTabSz="2438522" rtl="0" eaLnBrk="1" latinLnBrk="0" hangingPunct="1">
      <a:defRPr sz="3200" kern="1200">
        <a:solidFill>
          <a:schemeClr val="tx1"/>
        </a:solidFill>
        <a:latin typeface="+mn-lt"/>
        <a:ea typeface="+mn-ea"/>
        <a:cs typeface="+mn-cs"/>
      </a:defRPr>
    </a:lvl8pPr>
    <a:lvl9pPr marL="9754088" algn="l" defTabSz="2438522"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ophos.com/en-us/content/state-of-ransomwar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ibm.com/reports/data-breach"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93A35-B37A-DCC3-9D76-41F52BA11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981D1-130D-2B42-F0F0-D50B6125C9A1}"/>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91C38451-0264-8B87-38FF-F7BB34D0ED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8FC759-A7B3-88D2-571F-C8D92D58F47F}"/>
              </a:ext>
            </a:extLst>
          </p:cNvPr>
          <p:cNvSpPr>
            <a:spLocks noGrp="1"/>
          </p:cNvSpPr>
          <p:nvPr>
            <p:ph type="sldNum" sz="quarter" idx="5"/>
          </p:nvPr>
        </p:nvSpPr>
        <p:spPr/>
        <p:txBody>
          <a:bodyPr/>
          <a:lstStyle/>
          <a:p>
            <a:fld id="{6E2E38B8-B0B4-AD41-AC6E-B781F46A9FD3}" type="slidenum">
              <a:rPr lang="en-US" smtClean="0"/>
              <a:pPr/>
              <a:t>1</a:t>
            </a:fld>
            <a:endParaRPr lang="en-US"/>
          </a:p>
        </p:txBody>
      </p:sp>
      <p:sp>
        <p:nvSpPr>
          <p:cNvPr id="5" name="Footer Placeholder 4">
            <a:extLst>
              <a:ext uri="{FF2B5EF4-FFF2-40B4-BE49-F238E27FC236}">
                <a16:creationId xmlns:a16="http://schemas.microsoft.com/office/drawing/2014/main" id="{D287EAB5-7D72-8964-B907-CB7D48B35054}"/>
              </a:ext>
            </a:extLst>
          </p:cNvPr>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2823836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53</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392831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marR="0" lvl="0" indent="0" algn="l" defTabSz="2438522" rtl="0" eaLnBrk="1" fontAlgn="auto" latinLnBrk="0" hangingPunct="1">
              <a:lnSpc>
                <a:spcPct val="110000"/>
              </a:lnSpc>
              <a:spcBef>
                <a:spcPts val="0"/>
              </a:spcBef>
              <a:spcAft>
                <a:spcPts val="0"/>
              </a:spcAft>
              <a:buClrTx/>
              <a:buSzTx/>
              <a:buFontTx/>
              <a:buNone/>
              <a:tabLst/>
              <a:defRPr/>
            </a:pPr>
            <a:r>
              <a:rPr lang="en-GB" dirty="0"/>
              <a:t>Because the outage hit during a critical end-of-year assessment window, the university implemented Deadline Extensions and sent out Security Advisories. Students were warned to be highly vigilant against phishing attempts, as hackers could </a:t>
            </a:r>
            <a:r>
              <a:rPr lang="en-GB" dirty="0" err="1"/>
              <a:t>weaponise</a:t>
            </a:r>
            <a:r>
              <a:rPr lang="en-GB" dirty="0"/>
              <a:t> the stolen emails and names. </a:t>
            </a:r>
          </a:p>
          <a:p>
            <a:endParaRPr lang="en-GB" dirty="0"/>
          </a:p>
          <a:p>
            <a:r>
              <a:rPr lang="en-GB" dirty="0"/>
              <a:t>Notable recent targets include:</a:t>
            </a:r>
          </a:p>
          <a:p>
            <a:pPr marL="342900" indent="-342900">
              <a:buFont typeface="Arial" panose="020B0604020202020204" pitchFamily="34" charset="0"/>
              <a:buChar char="•"/>
            </a:pPr>
            <a:r>
              <a:rPr lang="en-GB" dirty="0"/>
              <a:t>The Education Sector Campaign (April–June 2026)</a:t>
            </a:r>
          </a:p>
          <a:p>
            <a:pPr marL="342900" indent="-342900">
              <a:buFont typeface="Arial" panose="020B0604020202020204" pitchFamily="34" charset="0"/>
              <a:buChar char="•"/>
            </a:pPr>
            <a:r>
              <a:rPr lang="en-GB" dirty="0"/>
              <a:t>The European Commission (March 2026)</a:t>
            </a:r>
          </a:p>
          <a:p>
            <a:pPr marL="342900" indent="-342900">
              <a:buFont typeface="Arial" panose="020B0604020202020204" pitchFamily="34" charset="0"/>
              <a:buChar char="•"/>
            </a:pPr>
            <a:r>
              <a:rPr lang="en-GB" dirty="0"/>
              <a:t>Google (via a Salesforce integration leak), luxury brands under LVMH (Moët Hennessy Louis Vuitton) and Gucci</a:t>
            </a:r>
          </a:p>
          <a:p>
            <a:endParaRPr lang="en-GB" dirty="0"/>
          </a:p>
          <a:p>
            <a:r>
              <a:rPr lang="en-GB" dirty="0"/>
              <a:t>SaaS &amp; Supply Chain Exploitation: They target cloud-hosted Software-as-a-Service (SaaS) systems and third-party vendors. By compromising just one trusted integration company, they can steal pre-authorized OAuth tokens to bypass Multi-Factor Authentication (MFA) and access hundreds of downstream organizations.</a:t>
            </a:r>
          </a:p>
          <a:p>
            <a:endParaRPr lang="en-GB" dirty="0"/>
          </a:p>
          <a:p>
            <a:r>
              <a:rPr lang="en-GB" dirty="0"/>
              <a:t>AI-Powered Vishing: They utilize advanced voice phishing ("vishing"), often using generative AI to clone the voices of corporate IT helpdesks. They trick employees into surrendering internal single sign-on (SSO) login credentials.</a:t>
            </a:r>
          </a:p>
          <a:p>
            <a:endParaRPr lang="en-GB" dirty="0"/>
          </a:p>
          <a:p>
            <a:r>
              <a:rPr lang="en-GB" dirty="0"/>
              <a:t>Public Defacement and Extortion: They often broadcast their attacks publicly by defacing victim websites or login portals with ransom notes rather than negotiating quietly, directly pressuring the targets.</a:t>
            </a:r>
          </a:p>
          <a:p>
            <a:endParaRPr lang="en-GB"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4</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2803359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fontAlgn="base"/>
            <a:r>
              <a:rPr lang="en-GB" sz="1200" b="0" i="0" kern="1200" dirty="0">
                <a:solidFill>
                  <a:schemeClr val="bg1"/>
                </a:solidFill>
                <a:effectLst/>
                <a:latin typeface="IBM Plex Sans Light" panose="020B0503050203000203" pitchFamily="34" charset="0"/>
                <a:ea typeface="+mn-ea"/>
                <a:cs typeface="+mn-cs"/>
              </a:rPr>
              <a:t>44% increase in the exploitation of public-facing applications</a:t>
            </a:r>
          </a:p>
          <a:p>
            <a:pPr fontAlgn="base"/>
            <a:r>
              <a:rPr lang="en-GB" sz="1200" b="0" i="0" kern="1200" dirty="0">
                <a:solidFill>
                  <a:schemeClr val="bg1"/>
                </a:solidFill>
                <a:effectLst/>
                <a:latin typeface="IBM Plex Sans Light" panose="020B0503050203000203" pitchFamily="34" charset="0"/>
                <a:ea typeface="+mn-ea"/>
                <a:cs typeface="+mn-cs"/>
              </a:rPr>
              <a:t>X-Force observed a rise in the exploitation of public-facing applications as an initial access vector in 2025 due to an increase in supply-chain attacks targeting development ecosystems and trusted infrastructure.</a:t>
            </a:r>
          </a:p>
          <a:p>
            <a:pPr fontAlgn="base"/>
            <a:endParaRPr lang="en-GB" sz="1200" b="0" i="0" kern="1200" dirty="0">
              <a:solidFill>
                <a:schemeClr val="bg1"/>
              </a:solidFill>
              <a:effectLst/>
              <a:latin typeface="IBM Plex Sans Light" panose="020B0503050203000203" pitchFamily="34" charset="0"/>
              <a:ea typeface="+mn-ea"/>
              <a:cs typeface="+mn-cs"/>
            </a:endParaRPr>
          </a:p>
          <a:p>
            <a:pPr fontAlgn="base"/>
            <a:r>
              <a:rPr lang="en-GB" sz="1200" b="0" i="0" kern="1200" dirty="0">
                <a:solidFill>
                  <a:schemeClr val="bg1"/>
                </a:solidFill>
                <a:effectLst/>
                <a:latin typeface="IBM Plex Sans Light" panose="020B0503050203000203" pitchFamily="34" charset="0"/>
                <a:ea typeface="+mn-ea"/>
                <a:cs typeface="+mn-cs"/>
              </a:rPr>
              <a:t>56% of disclosed vulnerabilities did not require authentication to successfully exploit</a:t>
            </a:r>
          </a:p>
          <a:p>
            <a:pPr fontAlgn="base"/>
            <a:r>
              <a:rPr lang="en-GB" sz="1200" b="0" i="0" kern="1200" dirty="0">
                <a:solidFill>
                  <a:schemeClr val="bg1"/>
                </a:solidFill>
                <a:effectLst/>
                <a:latin typeface="IBM Plex Sans Light" panose="020B0503050203000203" pitchFamily="34" charset="0"/>
                <a:ea typeface="+mn-ea"/>
                <a:cs typeface="+mn-cs"/>
              </a:rPr>
              <a:t>The number of vulnerabilities tracked by X-Force approached 40,000 in 2025 and over half didn’t require authentication for an attacker to successfully exploit. This finding may reflect gaps in secure-by-design implementation as attackers are finding success without using credentials, MFA bypass or even end user interaction.</a:t>
            </a:r>
          </a:p>
          <a:p>
            <a:pPr fontAlgn="base"/>
            <a:endParaRPr lang="en-GB" sz="1200" b="0" i="0" kern="1200" dirty="0">
              <a:solidFill>
                <a:schemeClr val="bg1"/>
              </a:solidFill>
              <a:effectLst/>
              <a:latin typeface="IBM Plex Sans Light" panose="020B0503050203000203" pitchFamily="34" charset="0"/>
              <a:ea typeface="+mn-ea"/>
              <a:cs typeface="+mn-cs"/>
            </a:endParaRPr>
          </a:p>
          <a:p>
            <a:pPr fontAlgn="base"/>
            <a:r>
              <a:rPr lang="en-GB" sz="1200" b="0" i="0" kern="1200" dirty="0">
                <a:solidFill>
                  <a:schemeClr val="bg1"/>
                </a:solidFill>
                <a:effectLst/>
                <a:latin typeface="IBM Plex Sans Light" panose="020B0503050203000203" pitchFamily="34" charset="0"/>
                <a:ea typeface="+mn-ea"/>
                <a:cs typeface="+mn-cs"/>
              </a:rPr>
              <a:t>&gt;300K ChatGPT credentials observed for sale on the dark web</a:t>
            </a:r>
          </a:p>
          <a:p>
            <a:pPr fontAlgn="base"/>
            <a:r>
              <a:rPr lang="en-GB" sz="1200" b="0" i="0" kern="1200" dirty="0">
                <a:solidFill>
                  <a:schemeClr val="bg1"/>
                </a:solidFill>
                <a:effectLst/>
                <a:latin typeface="IBM Plex Sans Light" panose="020B0503050203000203" pitchFamily="34" charset="0"/>
                <a:ea typeface="+mn-ea"/>
                <a:cs typeface="+mn-cs"/>
              </a:rPr>
              <a:t>In 2025, infostealer malware enabled the exposure of over 300,000 ChatGPT credentials, demonstrating that AI platforms have reached the same credential risk as other core enterprise SaaS solutions. While none of the credentials posted were still valid, the credentials consistently corresponded to infostealer infections and leaked credentials collections observed in 2024 and earlier.</a:t>
            </a:r>
          </a:p>
          <a:p>
            <a:pPr fontAlgn="base"/>
            <a:endParaRPr lang="en-GB" sz="1200" b="0" i="0" kern="1200" dirty="0">
              <a:solidFill>
                <a:schemeClr val="bg1"/>
              </a:solidFill>
              <a:effectLst/>
              <a:latin typeface="IBM Plex Sans Light" panose="020B0503050203000203" pitchFamily="34" charset="0"/>
              <a:ea typeface="+mn-ea"/>
              <a:cs typeface="+mn-cs"/>
            </a:endParaRPr>
          </a:p>
          <a:p>
            <a:pPr fontAlgn="base"/>
            <a:r>
              <a:rPr lang="en-GB" sz="1200" b="0" i="0" kern="1200" dirty="0">
                <a:solidFill>
                  <a:schemeClr val="bg1"/>
                </a:solidFill>
                <a:effectLst/>
                <a:latin typeface="IBM Plex Sans Light" panose="020B0503050203000203" pitchFamily="34" charset="0"/>
                <a:ea typeface="+mn-ea"/>
                <a:cs typeface="+mn-cs"/>
              </a:rPr>
              <a:t>~4x increase in the number of major supply chain or third party breaches over 5 years</a:t>
            </a:r>
          </a:p>
          <a:p>
            <a:pPr fontAlgn="base"/>
            <a:r>
              <a:rPr lang="en-GB" sz="1200" b="0" i="0" kern="1200" dirty="0">
                <a:solidFill>
                  <a:schemeClr val="bg1"/>
                </a:solidFill>
                <a:effectLst/>
                <a:latin typeface="IBM Plex Sans Light" panose="020B0503050203000203" pitchFamily="34" charset="0"/>
                <a:ea typeface="+mn-ea"/>
                <a:cs typeface="+mn-cs"/>
              </a:rPr>
              <a:t>Adversaries increasingly exploited developer trust and identity integrations to steal credentials, pivot into cloud environments and maintain persistence across interconnected systems. Sprawling third‑party dependencies create hard‑to‑secure attack surfaces—where one weak link can expose many targets. Once largely confined to nation‑state actors, these supply chain attack techniques are now being adopted by financially motivated and other criminal threat groups, reflecting a clear trickle‑down of advanced tactics.</a:t>
            </a:r>
          </a:p>
          <a:p>
            <a:pPr fontAlgn="base"/>
            <a:endParaRPr lang="en-GB" sz="1200" b="0" i="0" kern="1200" dirty="0">
              <a:solidFill>
                <a:schemeClr val="bg1"/>
              </a:solidFill>
              <a:effectLst/>
              <a:latin typeface="IBM Plex Sans Light" panose="020B0503050203000203" pitchFamily="34" charset="0"/>
              <a:ea typeface="+mn-ea"/>
              <a:cs typeface="+mn-cs"/>
            </a:endParaRPr>
          </a:p>
          <a:p>
            <a:pPr fontAlgn="base"/>
            <a:r>
              <a:rPr lang="en-GB" sz="1200" b="0" i="0" kern="1200" dirty="0">
                <a:solidFill>
                  <a:schemeClr val="bg1"/>
                </a:solidFill>
                <a:effectLst/>
                <a:latin typeface="IBM Plex Sans Light" panose="020B0503050203000203" pitchFamily="34" charset="0"/>
                <a:ea typeface="+mn-ea"/>
                <a:cs typeface="+mn-cs"/>
              </a:rPr>
              <a:t>49% increase in active ransomware groups compared to 2024</a:t>
            </a:r>
          </a:p>
          <a:p>
            <a:pPr fontAlgn="base"/>
            <a:r>
              <a:rPr lang="en-GB" sz="1200" b="0" i="0" kern="1200" dirty="0">
                <a:solidFill>
                  <a:schemeClr val="bg1"/>
                </a:solidFill>
                <a:effectLst/>
                <a:latin typeface="IBM Plex Sans Light" panose="020B0503050203000203" pitchFamily="34" charset="0"/>
                <a:ea typeface="+mn-ea"/>
                <a:cs typeface="+mn-cs"/>
              </a:rPr>
              <a:t>Fragmentation continues in the space, with 109 different ransomware extortion groups identified by X-Force in 2025. Up from 73 groups in 2024, this fragmentation reflects a lower barrier to entry: threat actors frequently reuse leaked tooling, follow established playbooks or shift between group identities, enabling many small operators to conduct opportunistic, low-volume attacks.</a:t>
            </a:r>
          </a:p>
          <a:p>
            <a:pPr fontAlgn="base"/>
            <a:endParaRPr lang="en-GB" sz="1200" b="0" i="0" kern="1200" dirty="0">
              <a:solidFill>
                <a:schemeClr val="bg1"/>
              </a:solidFill>
              <a:effectLst/>
              <a:latin typeface="IBM Plex Sans Light" panose="020B0503050203000203" pitchFamily="34" charset="0"/>
              <a:ea typeface="+mn-ea"/>
              <a:cs typeface="+mn-cs"/>
            </a:endParaRPr>
          </a:p>
          <a:p>
            <a:pPr fontAlgn="base"/>
            <a:r>
              <a:rPr lang="en-GB" sz="1200" b="0" i="0" kern="1200" dirty="0">
                <a:solidFill>
                  <a:schemeClr val="bg1"/>
                </a:solidFill>
                <a:effectLst/>
                <a:latin typeface="IBM Plex Sans Light" panose="020B0503050203000203" pitchFamily="34" charset="0"/>
                <a:ea typeface="+mn-ea"/>
                <a:cs typeface="+mn-cs"/>
              </a:rPr>
              <a:t>Manufacturing was the top-targeted industry for the fifth year in a row</a:t>
            </a:r>
          </a:p>
          <a:p>
            <a:pPr fontAlgn="base"/>
            <a:r>
              <a:rPr lang="en-GB" sz="1200" b="0" i="0" kern="1200" dirty="0">
                <a:solidFill>
                  <a:schemeClr val="bg1"/>
                </a:solidFill>
                <a:effectLst/>
                <a:latin typeface="IBM Plex Sans Light" panose="020B0503050203000203" pitchFamily="34" charset="0"/>
                <a:ea typeface="+mn-ea"/>
                <a:cs typeface="+mn-cs"/>
              </a:rPr>
              <a:t>The sector accounted for 27.7% of incidents, up only slightly from 26% last year. This figure is only a few tenths of a percent higher than the finance and insurance sectors, which accounted for 27% in 2025 and 23% in 2024.</a:t>
            </a:r>
          </a:p>
          <a:p>
            <a:pPr fontAlgn="base"/>
            <a:endParaRPr lang="en-GB" sz="1200" b="0" i="0" kern="1200" dirty="0">
              <a:solidFill>
                <a:schemeClr val="bg1"/>
              </a:solidFill>
              <a:effectLst/>
              <a:latin typeface="IBM Plex Sans Light" panose="020B0503050203000203" pitchFamily="34" charset="0"/>
              <a:ea typeface="+mn-ea"/>
              <a:cs typeface="+mn-cs"/>
            </a:endParaRPr>
          </a:p>
          <a:p>
            <a:pPr fontAlgn="base"/>
            <a:r>
              <a:rPr lang="en-GB" sz="1200" b="0" i="0" kern="1200" dirty="0">
                <a:solidFill>
                  <a:schemeClr val="bg1"/>
                </a:solidFill>
                <a:effectLst/>
                <a:latin typeface="IBM Plex Sans Light" panose="020B0503050203000203" pitchFamily="34" charset="0"/>
                <a:ea typeface="+mn-ea"/>
                <a:cs typeface="+mn-cs"/>
              </a:rPr>
              <a:t>29% of attacks targeted North America</a:t>
            </a:r>
          </a:p>
          <a:p>
            <a:pPr fontAlgn="base"/>
            <a:r>
              <a:rPr lang="en-GB" sz="1200" b="0" i="0" kern="1200" dirty="0">
                <a:solidFill>
                  <a:schemeClr val="bg1"/>
                </a:solidFill>
                <a:effectLst/>
                <a:latin typeface="IBM Plex Sans Light" panose="020B0503050203000203" pitchFamily="34" charset="0"/>
                <a:ea typeface="+mn-ea"/>
                <a:cs typeface="+mn-cs"/>
              </a:rPr>
              <a:t>The region accounted for nearly one third of total cases.  Up from 24% in 2024, North America became the most attacked region for the first time in 6 years. Conversely, Asia Pacific saw a decrease from 34% to 27%.</a:t>
            </a:r>
          </a:p>
          <a:p>
            <a:pPr fontAlgn="base"/>
            <a:endParaRPr lang="en-GB" sz="1200" b="0" i="0" kern="1200" dirty="0">
              <a:solidFill>
                <a:schemeClr val="bg1"/>
              </a:solidFill>
              <a:effectLst/>
              <a:latin typeface="IBM Plex Sans Light"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7</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2325742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defTabSz="1371690" hangingPunct="0">
              <a:spcBef>
                <a:spcPts val="400"/>
              </a:spcBef>
              <a:defRPr/>
            </a:pPr>
            <a:r>
              <a:rPr lang="en-US" sz="1200" dirty="0">
                <a:solidFill>
                  <a:srgbClr val="000000"/>
                </a:solidFill>
                <a:latin typeface="IBM Plex Sans Light" panose="020B0403050203000203" pitchFamily="34" charset="0"/>
                <a:sym typeface="IBM Plex Sans Light"/>
              </a:rPr>
              <a:t>* Source: </a:t>
            </a:r>
            <a:r>
              <a:rPr lang="en-US" sz="1200" dirty="0">
                <a:solidFill>
                  <a:srgbClr val="000000"/>
                </a:solidFill>
                <a:latin typeface="IBM Plex Sans Light" panose="020B0403050203000203" pitchFamily="34" charset="0"/>
                <a:sym typeface="IBM Plex Sans Light"/>
                <a:hlinkClick r:id="rId3"/>
              </a:rPr>
              <a:t>Sophos The State of Ransomware 2024</a:t>
            </a:r>
            <a:endParaRPr lang="en-US" sz="1200" dirty="0">
              <a:solidFill>
                <a:srgbClr val="000000"/>
              </a:solidFill>
              <a:latin typeface="IBM Plex Sans Light" panose="020B0403050203000203" pitchFamily="34" charset="0"/>
              <a:sym typeface="IBM Plex Sans Light"/>
            </a:endParaRPr>
          </a:p>
          <a:p>
            <a:pPr defTabSz="1371690" hangingPunct="0">
              <a:spcBef>
                <a:spcPts val="400"/>
              </a:spcBef>
              <a:defRPr/>
            </a:pPr>
            <a:r>
              <a:rPr lang="en-US" sz="1200" dirty="0">
                <a:solidFill>
                  <a:srgbClr val="000000"/>
                </a:solidFill>
                <a:latin typeface="IBM Plex Sans Light" panose="020B0403050203000203" pitchFamily="34" charset="0"/>
                <a:sym typeface="IBM Plex Sans Light"/>
              </a:rPr>
              <a:t>** Source: </a:t>
            </a:r>
            <a:r>
              <a:rPr lang="en-US" sz="1200" dirty="0">
                <a:solidFill>
                  <a:srgbClr val="000000"/>
                </a:solidFill>
                <a:latin typeface="IBM Plex Sans Light" panose="020B0403050203000203" pitchFamily="34" charset="0"/>
                <a:sym typeface="IBM Plex Sans Light"/>
                <a:hlinkClick r:id="rId4"/>
              </a:rPr>
              <a:t>IBM Cost of a Data Breach 2024</a:t>
            </a:r>
            <a:endParaRPr lang="en-US" sz="1200" dirty="0">
              <a:solidFill>
                <a:srgbClr val="000000"/>
              </a:solidFill>
              <a:latin typeface="IBM Plex Sans Light" panose="020B0403050203000203" pitchFamily="34" charset="0"/>
              <a:sym typeface="IBM Plex Sans Light"/>
            </a:endParaRPr>
          </a:p>
          <a:p>
            <a:pPr marL="0" marR="0" lvl="0" indent="0" algn="l" defTabSz="1371690" rtl="0" eaLnBrk="1" fontAlgn="auto" latinLnBrk="0" hangingPunct="0">
              <a:lnSpc>
                <a:spcPct val="110000"/>
              </a:lnSpc>
              <a:spcBef>
                <a:spcPts val="400"/>
              </a:spcBef>
              <a:spcAft>
                <a:spcPts val="0"/>
              </a:spcAft>
              <a:buClrTx/>
              <a:buSzTx/>
              <a:buFontTx/>
              <a:buNone/>
              <a:tabLst/>
              <a:defRPr/>
            </a:pPr>
            <a:r>
              <a:rPr lang="en-US" sz="1200" dirty="0">
                <a:solidFill>
                  <a:srgbClr val="000000"/>
                </a:solidFill>
                <a:latin typeface="IBM Plex Sans Light" panose="020B0403050203000203" pitchFamily="34" charset="0"/>
                <a:sym typeface="IBM Plex Sans Light"/>
              </a:rPr>
              <a:t>*** Source: Sophos The State of Ransomware 2025: https://www.sophos.com/en-us/content/state-of-ransomware</a:t>
            </a:r>
          </a:p>
          <a:p>
            <a:pPr defTabSz="1371690" hangingPunct="0">
              <a:spcBef>
                <a:spcPts val="400"/>
              </a:spcBef>
              <a:defRPr/>
            </a:pPr>
            <a:endParaRPr lang="en-US" sz="1200" dirty="0">
              <a:solidFill>
                <a:srgbClr val="000000"/>
              </a:solidFill>
              <a:latin typeface="IBM Plex Sans Light" panose="020B0403050203000203" pitchFamily="34" charset="0"/>
              <a:sym typeface="IBM Plex Sans Light"/>
            </a:endParaRPr>
          </a:p>
          <a:p>
            <a:endParaRPr lang="en-US" sz="1200" b="0" i="0" kern="1200" dirty="0">
              <a:solidFill>
                <a:schemeClr val="bg1"/>
              </a:solidFill>
              <a:latin typeface="IBM Plex Sans Light" panose="020B0503050203000203" pitchFamily="34" charset="0"/>
              <a:ea typeface="+mn-ea"/>
              <a:cs typeface="+mn-cs"/>
            </a:endParaRPr>
          </a:p>
          <a:p>
            <a:endParaRPr lang="en-US" sz="1200" b="0" i="0" kern="1200" dirty="0">
              <a:solidFill>
                <a:schemeClr val="bg1"/>
              </a:solidFill>
              <a:latin typeface="IBM Plex Sans Light" panose="020B0503050203000203"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8</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36225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28E5-54F1-278A-B55D-BEF8AE351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E349C-6075-1859-72DB-F8EA58CB0DC0}"/>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0D09E731-341F-8959-D415-97DDB954E7D9}"/>
              </a:ext>
            </a:extLst>
          </p:cNvPr>
          <p:cNvSpPr>
            <a:spLocks noGrp="1"/>
          </p:cNvSpPr>
          <p:nvPr>
            <p:ph type="body" idx="1"/>
          </p:nvPr>
        </p:nvSpPr>
        <p:spPr/>
        <p:txBody>
          <a:bodyPr/>
          <a:lstStyle/>
          <a:p>
            <a:r>
              <a:rPr lang="en-US" dirty="0"/>
              <a:t>Traditional approaches fall short</a:t>
            </a:r>
          </a:p>
          <a:p>
            <a:r>
              <a:rPr lang="en-US" dirty="0"/>
              <a:t>Replication: </a:t>
            </a:r>
            <a:r>
              <a:rPr lang="en-US" sz="1200" b="0" i="0" kern="0" dirty="0">
                <a:solidFill>
                  <a:schemeClr val="bg1"/>
                </a:solidFill>
                <a:latin typeface="IBM Plex Sans Light" panose="020B0503050203000203" pitchFamily="34" charset="0"/>
                <a:ea typeface="+mn-ea"/>
                <a:cs typeface="+mn-cs"/>
              </a:rPr>
              <a:t>but corrupted data is also replicated instantly or can be corrupted in the future</a:t>
            </a:r>
          </a:p>
          <a:p>
            <a:endParaRPr lang="en-US" sz="1200" b="0" i="0" kern="0" dirty="0">
              <a:solidFill>
                <a:schemeClr val="bg1"/>
              </a:solidFill>
              <a:latin typeface="IBM Plex Sans Light" panose="020B0503050203000203" pitchFamily="34" charset="0"/>
              <a:ea typeface="+mn-ea"/>
              <a:cs typeface="+mn-cs"/>
            </a:endParaRPr>
          </a:p>
          <a:p>
            <a:r>
              <a:rPr lang="en-US" b="1" dirty="0"/>
              <a:t>Malware (Malicious Software)</a:t>
            </a:r>
          </a:p>
          <a:p>
            <a:r>
              <a:rPr lang="en-US" b="1" dirty="0"/>
              <a:t>Definition: </a:t>
            </a:r>
            <a:r>
              <a:rPr lang="en-US" dirty="0"/>
              <a:t>An umbrella term for any software designed to </a:t>
            </a:r>
            <a:r>
              <a:rPr lang="en-US" b="1" dirty="0"/>
              <a:t>harm, exploit, or illegally access</a:t>
            </a:r>
            <a:r>
              <a:rPr lang="en-US" dirty="0"/>
              <a:t> systems or data.</a:t>
            </a:r>
          </a:p>
          <a:p>
            <a:r>
              <a:rPr lang="en-US" b="1" dirty="0"/>
              <a:t>Types of Malware include:</a:t>
            </a:r>
            <a:endParaRPr lang="en-US" dirty="0"/>
          </a:p>
          <a:p>
            <a:r>
              <a:rPr lang="en-US" b="1" dirty="0"/>
              <a:t>Ransomware</a:t>
            </a:r>
            <a:r>
              <a:rPr lang="en-US" dirty="0"/>
              <a:t> (locks/encrypts data for ransom)</a:t>
            </a:r>
          </a:p>
          <a:p>
            <a:r>
              <a:rPr lang="en-US" b="1" dirty="0"/>
              <a:t>Viruses</a:t>
            </a:r>
            <a:r>
              <a:rPr lang="en-US" dirty="0"/>
              <a:t> (replicate and spread)</a:t>
            </a:r>
          </a:p>
          <a:p>
            <a:r>
              <a:rPr lang="en-US" b="1" dirty="0"/>
              <a:t>Trojans</a:t>
            </a:r>
            <a:r>
              <a:rPr lang="en-US" dirty="0"/>
              <a:t> (disguise as legitimate software)</a:t>
            </a:r>
          </a:p>
          <a:p>
            <a:r>
              <a:rPr lang="en-US" b="1" dirty="0"/>
              <a:t>Spyware</a:t>
            </a:r>
            <a:r>
              <a:rPr lang="en-US" dirty="0"/>
              <a:t> (steals user information)</a:t>
            </a:r>
          </a:p>
          <a:p>
            <a:r>
              <a:rPr lang="en-US" b="1" dirty="0"/>
              <a:t>Worms</a:t>
            </a:r>
            <a:r>
              <a:rPr lang="en-US" dirty="0"/>
              <a:t> (spread automatically through networks)</a:t>
            </a:r>
          </a:p>
          <a:p>
            <a:r>
              <a:rPr lang="en-US" b="1" dirty="0"/>
              <a:t>Adware</a:t>
            </a:r>
            <a:r>
              <a:rPr lang="en-US" dirty="0"/>
              <a:t> (delivers unwanted ads)</a:t>
            </a:r>
          </a:p>
          <a:p>
            <a:r>
              <a:rPr lang="en-US" b="1" dirty="0"/>
              <a:t>Goal:</a:t>
            </a:r>
            <a:r>
              <a:rPr lang="en-US" dirty="0"/>
              <a:t> Varies — may steal data, damage systems, spy on users, or disrupt operations.</a:t>
            </a:r>
          </a:p>
          <a:p>
            <a:endParaRPr lang="en-US" dirty="0"/>
          </a:p>
          <a:p>
            <a:r>
              <a:rPr lang="en-US" dirty="0"/>
              <a:t>What is </a:t>
            </a:r>
            <a:r>
              <a:rPr lang="en-US" dirty="0" err="1"/>
              <a:t>Ramsomware</a:t>
            </a:r>
            <a:r>
              <a:rPr lang="en-US" dirty="0"/>
              <a:t> ? </a:t>
            </a:r>
          </a:p>
          <a:p>
            <a:r>
              <a:rPr lang="en-US" b="1" dirty="0"/>
              <a:t>Ransomware </a:t>
            </a:r>
            <a:r>
              <a:rPr lang="en-US" b="1" i="1" dirty="0"/>
              <a:t>(a subtype of malware)</a:t>
            </a:r>
            <a:endParaRPr lang="en-US" b="1" dirty="0"/>
          </a:p>
          <a:p>
            <a:r>
              <a:rPr lang="en-US" b="1" dirty="0"/>
              <a:t>Definition:</a:t>
            </a:r>
            <a:br>
              <a:rPr lang="en-US" dirty="0"/>
            </a:br>
            <a:r>
              <a:rPr lang="en-US" dirty="0"/>
              <a:t>A specific type of malware that </a:t>
            </a:r>
            <a:r>
              <a:rPr lang="en-US" b="1" dirty="0"/>
              <a:t>encrypts files or locks systems</a:t>
            </a:r>
            <a:r>
              <a:rPr lang="en-US" dirty="0"/>
              <a:t> and </a:t>
            </a:r>
            <a:r>
              <a:rPr lang="en-US" b="1" dirty="0"/>
              <a:t>demands payment (ransom)</a:t>
            </a:r>
            <a:r>
              <a:rPr lang="en-US" dirty="0"/>
              <a:t> to restore access.</a:t>
            </a:r>
          </a:p>
          <a:p>
            <a:r>
              <a:rPr lang="en-US" b="1" dirty="0"/>
              <a:t>Key Features:</a:t>
            </a:r>
            <a:endParaRPr lang="en-US" dirty="0"/>
          </a:p>
          <a:p>
            <a:r>
              <a:rPr lang="en-US" dirty="0"/>
              <a:t>Data or systems are held hostage.</a:t>
            </a:r>
          </a:p>
          <a:p>
            <a:r>
              <a:rPr lang="en-US" dirty="0"/>
              <a:t>Often accompanied by a ransom note or payment instructions.</a:t>
            </a:r>
          </a:p>
          <a:p>
            <a:r>
              <a:rPr lang="en-US" dirty="0"/>
              <a:t>May threaten data leaks (double extortion).</a:t>
            </a:r>
          </a:p>
          <a:p>
            <a:r>
              <a:rPr lang="en-US" b="1" dirty="0"/>
              <a:t>Goal:</a:t>
            </a:r>
            <a:r>
              <a:rPr lang="en-US" dirty="0"/>
              <a:t> Financial gain through extortion.</a:t>
            </a:r>
          </a:p>
          <a:p>
            <a:endParaRPr lang="en-US" dirty="0"/>
          </a:p>
          <a:p>
            <a:endParaRPr lang="en-US" dirty="0"/>
          </a:p>
        </p:txBody>
      </p:sp>
      <p:sp>
        <p:nvSpPr>
          <p:cNvPr id="4" name="Slide Number Placeholder 3">
            <a:extLst>
              <a:ext uri="{FF2B5EF4-FFF2-40B4-BE49-F238E27FC236}">
                <a16:creationId xmlns:a16="http://schemas.microsoft.com/office/drawing/2014/main" id="{634C73BB-3B55-BFB1-491B-57FDEE6E2D07}"/>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r" defTabSz="1829379" rtl="0" eaLnBrk="1" fontAlgn="auto" latinLnBrk="0" hangingPunct="1">
                <a:lnSpc>
                  <a:spcPct val="100000"/>
                </a:lnSpc>
                <a:spcBef>
                  <a:spcPts val="0"/>
                </a:spcBef>
                <a:spcAft>
                  <a:spcPts val="0"/>
                </a:spcAft>
                <a:buClrTx/>
                <a:buSzTx/>
                <a:buFontTx/>
                <a:buNone/>
                <a:tabLst/>
                <a:defRPr/>
              </a:pPr>
              <a:t>9</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a:extLst>
              <a:ext uri="{FF2B5EF4-FFF2-40B4-BE49-F238E27FC236}">
                <a16:creationId xmlns:a16="http://schemas.microsoft.com/office/drawing/2014/main" id="{FDE495EB-4341-ACEF-7224-C6DED9EE61FB}"/>
              </a:ext>
            </a:extLst>
          </p:cNvPr>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Footer</a:t>
            </a:r>
          </a:p>
        </p:txBody>
      </p:sp>
    </p:spTree>
    <p:extLst>
      <p:ext uri="{BB962C8B-B14F-4D97-AF65-F5344CB8AC3E}">
        <p14:creationId xmlns:p14="http://schemas.microsoft.com/office/powerpoint/2010/main" val="191379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r" defTabSz="1829379" rtl="0" eaLnBrk="1" fontAlgn="auto" latinLnBrk="0" hangingPunct="1">
                <a:lnSpc>
                  <a:spcPct val="100000"/>
                </a:lnSpc>
                <a:spcBef>
                  <a:spcPts val="0"/>
                </a:spcBef>
                <a:spcAft>
                  <a:spcPts val="0"/>
                </a:spcAft>
                <a:buClrTx/>
                <a:buSzTx/>
                <a:buFontTx/>
                <a:buNone/>
                <a:tabLst/>
                <a:defRPr/>
              </a:pPr>
              <a:t>10</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Footer</a:t>
            </a:r>
          </a:p>
        </p:txBody>
      </p:sp>
    </p:spTree>
    <p:extLst>
      <p:ext uri="{BB962C8B-B14F-4D97-AF65-F5344CB8AC3E}">
        <p14:creationId xmlns:p14="http://schemas.microsoft.com/office/powerpoint/2010/main" val="422588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GB" sz="1200" b="0" i="0" kern="1200" dirty="0">
                <a:solidFill>
                  <a:schemeClr val="bg1"/>
                </a:solidFill>
                <a:effectLst/>
                <a:latin typeface="IBM Plex Sans Light" panose="020B0503050203000203" pitchFamily="34" charset="0"/>
                <a:ea typeface="+mn-ea"/>
                <a:cs typeface="+mn-cs"/>
              </a:rPr>
              <a:t>Tiers - how far down the architecture journey you want to go</a:t>
            </a:r>
          </a:p>
          <a:p>
            <a:br>
              <a:rPr lang="en-GB" sz="1200" b="0" i="0" kern="1200" dirty="0">
                <a:solidFill>
                  <a:schemeClr val="bg1"/>
                </a:solidFill>
                <a:effectLst/>
                <a:latin typeface="IBM Plex Sans Light" panose="020B0503050203000203" pitchFamily="34" charset="0"/>
                <a:ea typeface="+mn-ea"/>
                <a:cs typeface="+mn-cs"/>
              </a:rPr>
            </a:br>
            <a:r>
              <a:rPr lang="en-GB" sz="1200" b="0" i="0" kern="1200" dirty="0">
                <a:solidFill>
                  <a:schemeClr val="bg1"/>
                </a:solidFill>
                <a:effectLst/>
                <a:latin typeface="IBM Plex Sans Light" panose="020B0503050203000203" pitchFamily="34" charset="0"/>
                <a:ea typeface="+mn-ea"/>
                <a:cs typeface="+mn-cs"/>
              </a:rPr>
              <a:t>Validation Types (brought in from Tier 2) - how much do you want to validate in the clean room</a:t>
            </a:r>
          </a:p>
          <a:p>
            <a:endParaRPr lang="en-GB"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14</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1305789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GB" sz="1200" b="0" i="0" kern="1200" dirty="0">
                <a:solidFill>
                  <a:schemeClr val="bg1"/>
                </a:solidFill>
                <a:effectLst/>
                <a:latin typeface="IBM Plex Sans Light" panose="020B0503050203000203" pitchFamily="34" charset="0"/>
                <a:ea typeface="+mn-ea"/>
                <a:cs typeface="+mn-cs"/>
              </a:rPr>
              <a:t>Tiers - how far down the architecture journey you want to go</a:t>
            </a:r>
          </a:p>
          <a:p>
            <a:br>
              <a:rPr lang="en-GB" sz="1200" b="0" i="0" kern="1200" dirty="0">
                <a:solidFill>
                  <a:schemeClr val="bg1"/>
                </a:solidFill>
                <a:effectLst/>
                <a:latin typeface="IBM Plex Sans Light" panose="020B0503050203000203" pitchFamily="34" charset="0"/>
                <a:ea typeface="+mn-ea"/>
                <a:cs typeface="+mn-cs"/>
              </a:rPr>
            </a:br>
            <a:r>
              <a:rPr lang="en-GB" sz="1200" b="0" i="0" kern="1200" dirty="0">
                <a:solidFill>
                  <a:schemeClr val="bg1"/>
                </a:solidFill>
                <a:effectLst/>
                <a:latin typeface="IBM Plex Sans Light" panose="020B0503050203000203" pitchFamily="34" charset="0"/>
                <a:ea typeface="+mn-ea"/>
                <a:cs typeface="+mn-cs"/>
              </a:rPr>
              <a:t>Validation Types (brought in from Tier 2) - how much do you want to validate in the clean room</a:t>
            </a:r>
          </a:p>
          <a:p>
            <a:endParaRPr lang="en-GB"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16</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242782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52</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3498036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1"/>
            <a:ext cx="24387175" cy="12195175"/>
          </a:xfrm>
          <a:solidFill>
            <a:srgbClr val="E0E0E0"/>
          </a:solidFill>
        </p:spPr>
        <p:txBody>
          <a:bodyPr anchor="ctr"/>
          <a:lstStyle>
            <a:lvl1pPr algn="ctr">
              <a:defRPr>
                <a:solidFill>
                  <a:schemeClr val="accent5"/>
                </a:solidFill>
              </a:defRPr>
            </a:lvl1pPr>
          </a:lstStyle>
          <a:p>
            <a:r>
              <a:rPr lang="en-US" dirty="0"/>
              <a:t>Place imagery here</a:t>
            </a:r>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76000" y="12166599"/>
            <a:ext cx="4942455" cy="1074293"/>
          </a:xfrm>
        </p:spPr>
        <p:txBody>
          <a:bodyPr anchor="b"/>
          <a:lstStyle>
            <a:lvl1pPr>
              <a:lnSpc>
                <a:spcPct val="110000"/>
              </a:lnSpc>
              <a:spcBef>
                <a:spcPts val="0"/>
              </a:spcBef>
              <a:defRPr sz="2400">
                <a:solidFill>
                  <a:schemeClr val="tx1"/>
                </a:solidFill>
              </a:defRPr>
            </a:lvl1pPr>
            <a:lvl2pPr marL="256032" indent="-256032">
              <a:lnSpc>
                <a:spcPct val="110000"/>
              </a:lnSpc>
              <a:spcBef>
                <a:spcPts val="0"/>
              </a:spcBef>
              <a:defRPr sz="2400">
                <a:solidFill>
                  <a:schemeClr val="tx1"/>
                </a:solidFill>
              </a:defRPr>
            </a:lvl2pPr>
            <a:lvl3pPr marL="512064" indent="-256032">
              <a:lnSpc>
                <a:spcPct val="110000"/>
              </a:lnSpc>
              <a:spcBef>
                <a:spcPts val="0"/>
              </a:spcBef>
              <a:defRPr sz="2400">
                <a:solidFill>
                  <a:schemeClr val="tx1"/>
                </a:solidFill>
              </a:defRPr>
            </a:lvl3pPr>
            <a:lvl4pPr marL="768096" indent="-256032">
              <a:lnSpc>
                <a:spcPct val="110000"/>
              </a:lnSpc>
              <a:spcBef>
                <a:spcPts val="0"/>
              </a:spcBef>
              <a:defRPr sz="24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71501" y="12166600"/>
            <a:ext cx="4947412" cy="1077014"/>
          </a:xfrm>
        </p:spPr>
        <p:txBody>
          <a:bodyPr anchor="b"/>
          <a:lstStyle>
            <a:lvl1pPr>
              <a:lnSpc>
                <a:spcPct val="110000"/>
              </a:lnSpc>
              <a:spcBef>
                <a:spcPts val="0"/>
              </a:spcBef>
              <a:defRPr sz="2400">
                <a:solidFill>
                  <a:schemeClr val="tx1"/>
                </a:solidFill>
              </a:defRPr>
            </a:lvl1pPr>
            <a:lvl2pPr marL="256032" indent="-256032">
              <a:lnSpc>
                <a:spcPct val="110000"/>
              </a:lnSpc>
              <a:spcBef>
                <a:spcPts val="0"/>
              </a:spcBef>
              <a:defRPr sz="2400">
                <a:solidFill>
                  <a:schemeClr val="tx1"/>
                </a:solidFill>
              </a:defRPr>
            </a:lvl2pPr>
            <a:lvl3pPr marL="512064" indent="-256032">
              <a:lnSpc>
                <a:spcPct val="110000"/>
              </a:lnSpc>
              <a:spcBef>
                <a:spcPts val="0"/>
              </a:spcBef>
              <a:defRPr sz="2400">
                <a:solidFill>
                  <a:schemeClr val="tx1"/>
                </a:solidFill>
              </a:defRPr>
            </a:lvl3pPr>
            <a:lvl4pPr marL="768096" indent="-256032">
              <a:lnSpc>
                <a:spcPct val="110000"/>
              </a:lnSpc>
              <a:spcBef>
                <a:spcPts val="0"/>
              </a:spcBef>
              <a:defRPr sz="24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IBM 8-bar logo">
            <a:extLst>
              <a:ext uri="{FF2B5EF4-FFF2-40B4-BE49-F238E27FC236}">
                <a16:creationId xmlns:a16="http://schemas.microsoft.com/office/drawing/2014/main" id="{09935B61-CCB4-2F0F-6720-2DE3FDE1A05B}"/>
              </a:ext>
            </a:extLst>
          </p:cNvPr>
          <p:cNvPicPr>
            <a:picLocks noChangeAspect="1"/>
          </p:cNvPicPr>
          <p:nvPr userDrawn="1"/>
        </p:nvPicPr>
        <p:blipFill>
          <a:blip r:embed="rId2"/>
          <a:stretch>
            <a:fillRect/>
          </a:stretch>
        </p:blipFill>
        <p:spPr>
          <a:xfrm>
            <a:off x="22373802" y="12577763"/>
            <a:ext cx="1538325" cy="572400"/>
          </a:xfrm>
          <a:prstGeom prst="rect">
            <a:avLst/>
          </a:prstGeom>
        </p:spPr>
      </p:pic>
      <p:sp>
        <p:nvSpPr>
          <p:cNvPr id="10" name="Title 1">
            <a:extLst>
              <a:ext uri="{FF2B5EF4-FFF2-40B4-BE49-F238E27FC236}">
                <a16:creationId xmlns:a16="http://schemas.microsoft.com/office/drawing/2014/main" id="{3F3BE6BB-D7C0-3C9B-44F9-5D564E48D8B6}"/>
              </a:ext>
            </a:extLst>
          </p:cNvPr>
          <p:cNvSpPr>
            <a:spLocks noGrp="1"/>
          </p:cNvSpPr>
          <p:nvPr>
            <p:ph type="title"/>
          </p:nvPr>
        </p:nvSpPr>
        <p:spPr>
          <a:xfrm>
            <a:off x="576000" y="311151"/>
            <a:ext cx="10101072" cy="7308850"/>
          </a:xfrm>
        </p:spPr>
        <p:txBody>
          <a:bodyPr/>
          <a:lstStyle>
            <a:lvl1pPr>
              <a:lnSpc>
                <a:spcPct val="100000"/>
              </a:lnSpc>
              <a:defRPr sz="8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96795180"/>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00" y="384048"/>
            <a:ext cx="9909175" cy="4209670"/>
          </a:xfrm>
        </p:spPr>
        <p:txBody>
          <a:bodyPr/>
          <a:lstStyle>
            <a:lvl1pPr>
              <a:lnSpc>
                <a:spcPct val="100000"/>
              </a:lnSpc>
              <a:defRPr sz="6800">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80000" y="384048"/>
            <a:ext cx="11042073" cy="8778494"/>
          </a:xfrm>
        </p:spPr>
        <p:txBody>
          <a:bodyPr/>
          <a:lstStyle>
            <a:lvl1pPr>
              <a:lnSpc>
                <a:spcPct val="100000"/>
              </a:lnSpc>
              <a:spcBef>
                <a:spcPts val="0"/>
              </a:spcBef>
              <a:defRPr sz="6800">
                <a:solidFill>
                  <a:schemeClr val="tx2"/>
                </a:solidFill>
              </a:defRPr>
            </a:lvl1pPr>
            <a:lvl2pPr marL="585216" indent="-585216">
              <a:lnSpc>
                <a:spcPct val="100000"/>
              </a:lnSpc>
              <a:spcBef>
                <a:spcPts val="0"/>
              </a:spcBef>
              <a:defRPr sz="6800">
                <a:solidFill>
                  <a:schemeClr val="tx2"/>
                </a:solidFill>
              </a:defRPr>
            </a:lvl2pPr>
            <a:lvl3pPr marL="1097280" indent="-585216">
              <a:lnSpc>
                <a:spcPct val="100000"/>
              </a:lnSpc>
              <a:spcBef>
                <a:spcPts val="0"/>
              </a:spcBef>
              <a:defRPr sz="6800">
                <a:solidFill>
                  <a:schemeClr val="tx2"/>
                </a:solidFill>
              </a:defRPr>
            </a:lvl3pPr>
            <a:lvl4pPr marL="1755648">
              <a:lnSpc>
                <a:spcPct val="100000"/>
              </a:lnSpc>
              <a:spcBef>
                <a:spcPts val="0"/>
              </a:spcBef>
              <a:defRPr sz="6800">
                <a:solidFill>
                  <a:schemeClr val="tx2"/>
                </a:solidFill>
              </a:defRPr>
            </a:lvl4pPr>
            <a:lvl5pPr>
              <a:lnSpc>
                <a:spcPct val="100000"/>
              </a:lnSpc>
              <a:spcBef>
                <a:spcPts val="0"/>
              </a:spcBef>
              <a:defRPr sz="6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20FC8337-4A61-6950-CEE5-DDB270D10746}"/>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7" name="Slide Number">
            <a:extLst>
              <a:ext uri="{FF2B5EF4-FFF2-40B4-BE49-F238E27FC236}">
                <a16:creationId xmlns:a16="http://schemas.microsoft.com/office/drawing/2014/main" id="{F8F57643-D39B-662E-5D14-6D9BFA200F39}"/>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220607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949EB6B2-A4A6-F162-D0FE-417694FC70FD}"/>
              </a:ext>
            </a:extLst>
          </p:cNvPr>
          <p:cNvSpPr>
            <a:spLocks noGrp="1"/>
          </p:cNvSpPr>
          <p:nvPr>
            <p:ph type="ftr" sz="quarter" idx="18"/>
          </p:nvPr>
        </p:nvSpPr>
        <p:spPr>
          <a:xfrm>
            <a:off x="576000" y="12816000"/>
            <a:ext cx="4943476" cy="381000"/>
          </a:xfrm>
        </p:spPr>
        <p:txBody>
          <a:bodyPr/>
          <a:lstStyle/>
          <a:p>
            <a:r>
              <a:rPr lang="en-GB"/>
              <a:t>IBM Power Cyber Vault / June 16th, 2026 / © 2026 IBM Corporation</a:t>
            </a:r>
            <a:endParaRPr lang="en-US" dirty="0"/>
          </a:p>
        </p:txBody>
      </p:sp>
      <p:sp>
        <p:nvSpPr>
          <p:cNvPr id="6" name="Slide Number">
            <a:extLst>
              <a:ext uri="{FF2B5EF4-FFF2-40B4-BE49-F238E27FC236}">
                <a16:creationId xmlns:a16="http://schemas.microsoft.com/office/drawing/2014/main" id="{4DAC6A96-E5C9-E8BD-2383-926167440939}"/>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Text Placeholder 8">
            <a:extLst>
              <a:ext uri="{FF2B5EF4-FFF2-40B4-BE49-F238E27FC236}">
                <a16:creationId xmlns:a16="http://schemas.microsoft.com/office/drawing/2014/main" id="{E0CC16BE-B09A-0C84-8A0B-5FE3F85FB19B}"/>
              </a:ext>
            </a:extLst>
          </p:cNvPr>
          <p:cNvSpPr>
            <a:spLocks noGrp="1"/>
          </p:cNvSpPr>
          <p:nvPr>
            <p:ph type="body" sz="quarter" idx="19"/>
          </p:nvPr>
        </p:nvSpPr>
        <p:spPr>
          <a:xfrm>
            <a:off x="576000" y="309600"/>
            <a:ext cx="14649450" cy="10356265"/>
          </a:xfrm>
        </p:spPr>
        <p:txBody>
          <a:bodyPr/>
          <a:lstStyle>
            <a:lvl1pPr>
              <a:lnSpc>
                <a:spcPct val="100000"/>
              </a:lnSpc>
              <a:defRPr sz="8400"/>
            </a:lvl1pPr>
          </a:lstStyle>
          <a:p>
            <a:pPr lvl="0"/>
            <a:r>
              <a:rPr lang="en-US"/>
              <a:t>Click to edit Master text styles</a:t>
            </a:r>
          </a:p>
        </p:txBody>
      </p:sp>
    </p:spTree>
    <p:extLst>
      <p:ext uri="{BB962C8B-B14F-4D97-AF65-F5344CB8AC3E}">
        <p14:creationId xmlns:p14="http://schemas.microsoft.com/office/powerpoint/2010/main" val="147160319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00" y="576072"/>
            <a:ext cx="7623175" cy="7043928"/>
          </a:xfrm>
        </p:spPr>
        <p:txBody>
          <a:bodyPr/>
          <a:lstStyle>
            <a:lvl1pPr>
              <a:lnSpc>
                <a:spcPct val="100000"/>
              </a:lnSpc>
              <a:spcBef>
                <a:spcPts val="0"/>
              </a:spcBef>
              <a:defRPr sz="4200">
                <a:solidFill>
                  <a:schemeClr val="tx1"/>
                </a:solidFill>
              </a:defRPr>
            </a:lvl1pPr>
            <a:lvl2pPr marL="402336" indent="-402336">
              <a:lnSpc>
                <a:spcPct val="100000"/>
              </a:lnSpc>
              <a:spcBef>
                <a:spcPts val="0"/>
              </a:spcBef>
              <a:defRPr sz="4200">
                <a:solidFill>
                  <a:schemeClr val="tx1"/>
                </a:solidFill>
              </a:defRPr>
            </a:lvl2pPr>
            <a:lvl3pPr marL="804672" indent="-402336">
              <a:lnSpc>
                <a:spcPct val="100000"/>
              </a:lnSpc>
              <a:spcBef>
                <a:spcPts val="0"/>
              </a:spcBef>
              <a:defRPr sz="4200">
                <a:solidFill>
                  <a:schemeClr val="tx1"/>
                </a:solidFill>
              </a:defRPr>
            </a:lvl3pPr>
            <a:lvl4pPr marL="1115568" indent="-402336">
              <a:lnSpc>
                <a:spcPct val="100000"/>
              </a:lnSpc>
              <a:spcBef>
                <a:spcPts val="0"/>
              </a:spcBef>
              <a:defRPr sz="42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00" y="9628222"/>
            <a:ext cx="11050588" cy="3353065"/>
          </a:xfrm>
        </p:spPr>
        <p:txBody>
          <a:bodyPr anchor="b"/>
          <a:lstStyle>
            <a:lvl1pPr>
              <a:lnSpc>
                <a:spcPct val="90000"/>
              </a:lnSpc>
              <a:spcBef>
                <a:spcPts val="0"/>
              </a:spcBef>
              <a:defRPr sz="25200" b="0" i="0">
                <a:solidFill>
                  <a:schemeClr val="accent1"/>
                </a:solidFill>
                <a:latin typeface="IBM Plex Sans ExtLt" panose="020B0303050203000203" pitchFamily="34" charset="0"/>
              </a:defRPr>
            </a:lvl1pPr>
          </a:lstStyle>
          <a:p>
            <a:r>
              <a:rPr lang="en-US" dirty="0"/>
              <a:t>↗︎00M</a:t>
            </a:r>
          </a:p>
        </p:txBody>
      </p:sp>
      <p:cxnSp>
        <p:nvCxnSpPr>
          <p:cNvPr id="9" name="Straight Connector 8" descr="Vertical column divider">
            <a:extLst>
              <a:ext uri="{FF2B5EF4-FFF2-40B4-BE49-F238E27FC236}">
                <a16:creationId xmlns:a16="http://schemas.microsoft.com/office/drawing/2014/main" id="{1C44518A-7FBB-67DA-E35B-8BC0AAFC6062}"/>
              </a:ext>
            </a:extLst>
          </p:cNvPr>
          <p:cNvCxnSpPr>
            <a:cxnSpLocks/>
          </p:cNvCxnSpPr>
          <p:nvPr userDrawn="1"/>
        </p:nvCxnSpPr>
        <p:spPr bwMode="auto">
          <a:xfrm>
            <a:off x="12193587" y="569913"/>
            <a:ext cx="0" cy="1162526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80000" y="576072"/>
            <a:ext cx="7620000" cy="7043928"/>
          </a:xfrm>
        </p:spPr>
        <p:txBody>
          <a:bodyPr/>
          <a:lstStyle>
            <a:lvl1pPr>
              <a:lnSpc>
                <a:spcPct val="100000"/>
              </a:lnSpc>
              <a:spcBef>
                <a:spcPts val="0"/>
              </a:spcBef>
              <a:defRPr sz="4200">
                <a:solidFill>
                  <a:schemeClr val="tx1"/>
                </a:solidFill>
              </a:defRPr>
            </a:lvl1pPr>
            <a:lvl2pPr marL="402336" indent="-402336">
              <a:lnSpc>
                <a:spcPct val="100000"/>
              </a:lnSpc>
              <a:spcBef>
                <a:spcPts val="0"/>
              </a:spcBef>
              <a:defRPr sz="4200">
                <a:solidFill>
                  <a:schemeClr val="tx1"/>
                </a:solidFill>
              </a:defRPr>
            </a:lvl2pPr>
            <a:lvl3pPr marL="804672" indent="-402336">
              <a:lnSpc>
                <a:spcPct val="100000"/>
              </a:lnSpc>
              <a:spcBef>
                <a:spcPts val="0"/>
              </a:spcBef>
              <a:defRPr sz="4200">
                <a:solidFill>
                  <a:schemeClr val="tx1"/>
                </a:solidFill>
              </a:defRPr>
            </a:lvl3pPr>
            <a:lvl4pPr marL="1115568" indent="-402336">
              <a:lnSpc>
                <a:spcPct val="100000"/>
              </a:lnSpc>
              <a:spcBef>
                <a:spcPts val="0"/>
              </a:spcBef>
              <a:defRPr sz="42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80000" y="9628222"/>
            <a:ext cx="11049000" cy="3354293"/>
          </a:xfrm>
        </p:spPr>
        <p:txBody>
          <a:bodyPr anchor="b"/>
          <a:lstStyle>
            <a:lvl1pPr>
              <a:lnSpc>
                <a:spcPct val="90000"/>
              </a:lnSpc>
              <a:spcBef>
                <a:spcPts val="0"/>
              </a:spcBef>
              <a:defRPr sz="25200" b="0" i="0">
                <a:solidFill>
                  <a:schemeClr val="accent1"/>
                </a:solidFill>
                <a:latin typeface="IBM Plex Sans ExtLt" panose="020B0303050203000203" pitchFamily="34" charset="0"/>
              </a:defRPr>
            </a:lvl1pPr>
          </a:lstStyle>
          <a:p>
            <a:r>
              <a:rPr lang="en-US" dirty="0"/>
              <a:t>+00%</a:t>
            </a:r>
          </a:p>
        </p:txBody>
      </p:sp>
      <p:sp>
        <p:nvSpPr>
          <p:cNvPr id="2" name="Footer Placeholder 3">
            <a:extLst>
              <a:ext uri="{FF2B5EF4-FFF2-40B4-BE49-F238E27FC236}">
                <a16:creationId xmlns:a16="http://schemas.microsoft.com/office/drawing/2014/main" id="{21A64AF3-E67B-E80B-A5D3-6B3533C87F91}"/>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5" name="Slide Number">
            <a:extLst>
              <a:ext uri="{FF2B5EF4-FFF2-40B4-BE49-F238E27FC236}">
                <a16:creationId xmlns:a16="http://schemas.microsoft.com/office/drawing/2014/main" id="{28C4F134-9B5D-407C-F525-B2FC25B7B5CD}"/>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4747819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576072"/>
            <a:ext cx="4949825" cy="328472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1907912"/>
          </a:xfrm>
        </p:spPr>
        <p:txBody>
          <a:bodyPr/>
          <a:lstStyle>
            <a:lvl1pPr>
              <a:lnSpc>
                <a:spcPct val="90000"/>
              </a:lnSpc>
              <a:defRPr sz="13200">
                <a:solidFill>
                  <a:schemeClr val="accent1"/>
                </a:solidFill>
              </a:defRPr>
            </a:lvl1pPr>
            <a:lvl2pPr marL="0" indent="0">
              <a:buNone/>
              <a:defRPr/>
            </a:lvl2pPr>
          </a:lstStyle>
          <a:p>
            <a:pPr lvl="0"/>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7"/>
            <a:ext cx="4951413" cy="986210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80000" y="385200"/>
            <a:ext cx="4949825" cy="1906588"/>
          </a:xfrm>
        </p:spPr>
        <p:txBody>
          <a:bodyPr/>
          <a:lstStyle>
            <a:lvl1pPr>
              <a:lnSpc>
                <a:spcPct val="90000"/>
              </a:lnSpc>
              <a:defRPr sz="13200">
                <a:solidFill>
                  <a:schemeClr val="accent1"/>
                </a:solidFill>
              </a:defRPr>
            </a:lvl1pPr>
          </a:lstStyle>
          <a:p>
            <a:pPr lvl="0"/>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80000" y="2334654"/>
            <a:ext cx="4953000" cy="986210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385200"/>
            <a:ext cx="4949825" cy="1903413"/>
          </a:xfrm>
        </p:spPr>
        <p:txBody>
          <a:bodyPr/>
          <a:lstStyle>
            <a:lvl1pPr>
              <a:lnSpc>
                <a:spcPct val="90000"/>
              </a:lnSpc>
              <a:defRPr sz="13200">
                <a:solidFill>
                  <a:schemeClr val="accent1"/>
                </a:solidFill>
              </a:defRPr>
            </a:lvl1pPr>
          </a:lstStyle>
          <a:p>
            <a:pPr lvl="0"/>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333067"/>
            <a:ext cx="4953000" cy="986210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70675" y="12058650"/>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856FFD0-F317-D3D7-DE9D-AA1F4AB27EEB}"/>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899D670E-69CE-BB86-FB88-291343BDEE2E}"/>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8336805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594475"/>
            <a:ext cx="11045952" cy="5340096"/>
          </a:xfrm>
        </p:spPr>
        <p:txBody>
          <a:bodyPr/>
          <a:lstStyle>
            <a:lvl1pPr>
              <a:lnSpc>
                <a:spcPct val="100000"/>
              </a:lnSpc>
              <a:spcBef>
                <a:spcPts val="0"/>
              </a:spcBef>
              <a:defRPr sz="8400">
                <a:solidFill>
                  <a:schemeClr val="tx1"/>
                </a:solidFill>
              </a:defRPr>
            </a:lvl1pPr>
            <a:lvl2pPr marL="786384" indent="-786384">
              <a:lnSpc>
                <a:spcPct val="100000"/>
              </a:lnSpc>
              <a:spcBef>
                <a:spcPts val="0"/>
              </a:spcBef>
              <a:defRPr sz="8400">
                <a:solidFill>
                  <a:schemeClr val="tx1"/>
                </a:solidFill>
              </a:defRPr>
            </a:lvl2pPr>
            <a:lvl3pPr marL="1499616" indent="-786384">
              <a:lnSpc>
                <a:spcPct val="100000"/>
              </a:lnSpc>
              <a:spcBef>
                <a:spcPts val="0"/>
              </a:spcBef>
              <a:defRPr sz="8400">
                <a:solidFill>
                  <a:schemeClr val="tx1"/>
                </a:solidFill>
              </a:defRPr>
            </a:lvl3pPr>
            <a:lvl4pPr marL="2286000" indent="-786384">
              <a:lnSpc>
                <a:spcPct val="100000"/>
              </a:lnSpc>
              <a:spcBef>
                <a:spcPts val="0"/>
              </a:spcBef>
              <a:defRPr sz="84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6000" y="309600"/>
            <a:ext cx="4949825" cy="5335586"/>
          </a:xfrm>
        </p:spPr>
        <p:txBody>
          <a:bodyPr/>
          <a:lstStyle>
            <a:lvl1pPr>
              <a:lnSpc>
                <a:spcPct val="100000"/>
              </a:lnSpc>
              <a:defRPr sz="8400">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309600"/>
            <a:ext cx="11049000" cy="5335587"/>
          </a:xfrm>
        </p:spPr>
        <p:txBody>
          <a:bodyPr/>
          <a:lstStyle>
            <a:lvl1pPr>
              <a:lnSpc>
                <a:spcPct val="100000"/>
              </a:lnSpc>
              <a:spcBef>
                <a:spcPts val="0"/>
              </a:spcBef>
              <a:defRPr sz="8400">
                <a:solidFill>
                  <a:schemeClr val="tx1"/>
                </a:solidFill>
              </a:defRPr>
            </a:lvl1pPr>
            <a:lvl2pPr marL="786384" indent="-786384">
              <a:lnSpc>
                <a:spcPct val="100000"/>
              </a:lnSpc>
              <a:spcBef>
                <a:spcPts val="0"/>
              </a:spcBef>
              <a:defRPr sz="8400">
                <a:solidFill>
                  <a:schemeClr val="tx1"/>
                </a:solidFill>
              </a:defRPr>
            </a:lvl2pPr>
            <a:lvl3pPr marL="1499616" indent="-786384">
              <a:lnSpc>
                <a:spcPct val="100000"/>
              </a:lnSpc>
              <a:spcBef>
                <a:spcPts val="0"/>
              </a:spcBef>
              <a:defRPr sz="8400">
                <a:solidFill>
                  <a:schemeClr val="tx1"/>
                </a:solidFill>
              </a:defRPr>
            </a:lvl3pPr>
            <a:lvl4pPr marL="2286000" indent="-786384">
              <a:lnSpc>
                <a:spcPct val="100000"/>
              </a:lnSpc>
              <a:spcBef>
                <a:spcPts val="0"/>
              </a:spcBef>
              <a:defRPr sz="84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descr="Horizontal row divider">
            <a:extLst>
              <a:ext uri="{FF2B5EF4-FFF2-40B4-BE49-F238E27FC236}">
                <a16:creationId xmlns:a16="http://schemas.microsoft.com/office/drawing/2014/main" id="{3D81813D-DA09-FCA0-D570-1E2D428C59E9}"/>
              </a:ext>
            </a:extLst>
          </p:cNvPr>
          <p:cNvCxnSpPr>
            <a:cxnSpLocks/>
          </p:cNvCxnSpPr>
          <p:nvPr userDrawn="1"/>
        </p:nvCxnSpPr>
        <p:spPr bwMode="auto">
          <a:xfrm>
            <a:off x="577850" y="6097732"/>
            <a:ext cx="232346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6000" y="6594475"/>
            <a:ext cx="4946904" cy="5340096"/>
          </a:xfrm>
        </p:spPr>
        <p:txBody>
          <a:bodyPr/>
          <a:lstStyle>
            <a:lvl1pPr>
              <a:lnSpc>
                <a:spcPct val="100000"/>
              </a:lnSpc>
              <a:defRPr sz="8400">
                <a:solidFill>
                  <a:schemeClr val="accent1"/>
                </a:solidFill>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4" name="Footer Placeholder 3">
            <a:extLst>
              <a:ext uri="{FF2B5EF4-FFF2-40B4-BE49-F238E27FC236}">
                <a16:creationId xmlns:a16="http://schemas.microsoft.com/office/drawing/2014/main" id="{7B9ABB71-218D-3F6E-E3F7-5348FD395D22}"/>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7" name="Slide Number">
            <a:extLst>
              <a:ext uri="{FF2B5EF4-FFF2-40B4-BE49-F238E27FC236}">
                <a16:creationId xmlns:a16="http://schemas.microsoft.com/office/drawing/2014/main" id="{B77BD92D-3A6C-2396-61D4-51D7CC5B1C0A}"/>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7476443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576072"/>
            <a:ext cx="4949825" cy="328472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4048"/>
            <a:ext cx="4951413" cy="2859087"/>
          </a:xfrm>
        </p:spPr>
        <p:txBody>
          <a:bodyPr/>
          <a:lstStyle>
            <a:lvl1pPr>
              <a:lnSpc>
                <a:spcPct val="90000"/>
              </a:lnSpc>
              <a:defRPr sz="13200">
                <a:solidFill>
                  <a:schemeClr val="accent1"/>
                </a:solidFill>
              </a:defRPr>
            </a:lvl1pPr>
            <a:lvl2pPr marL="0" indent="0">
              <a:buNone/>
              <a:defRPr/>
            </a:lvl2pPr>
          </a:lstStyle>
          <a:p>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72897"/>
            <a:ext cx="7620000" cy="2859087"/>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6667500" y="4575175"/>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957821"/>
            <a:ext cx="4951413" cy="2857506"/>
          </a:xfrm>
        </p:spPr>
        <p:txBody>
          <a:bodyPr/>
          <a:lstStyle>
            <a:lvl1pPr>
              <a:lnSpc>
                <a:spcPct val="90000"/>
              </a:lnSpc>
              <a:defRPr sz="13200">
                <a:solidFill>
                  <a:schemeClr val="accent1"/>
                </a:solidFill>
              </a:defRPr>
            </a:lvl1pPr>
          </a:lstStyle>
          <a:p>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5125969"/>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6667500" y="9140825"/>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9526645"/>
            <a:ext cx="4951411" cy="2668530"/>
          </a:xfrm>
        </p:spPr>
        <p:txBody>
          <a:bodyPr/>
          <a:lstStyle>
            <a:lvl1pPr>
              <a:lnSpc>
                <a:spcPct val="90000"/>
              </a:lnSpc>
              <a:defRPr sz="13200">
                <a:solidFill>
                  <a:schemeClr val="accent1"/>
                </a:solidFill>
              </a:defRPr>
            </a:lvl1pPr>
          </a:lstStyle>
          <a:p>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9670409"/>
            <a:ext cx="7620000" cy="2524766"/>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58650"/>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495C3AC-E4B9-F837-204B-FF01953D40BE}"/>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22119C11-B0BD-168C-0C07-D70B259D3906}"/>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561116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00" y="576072"/>
            <a:ext cx="4942078"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00" y="3047999"/>
            <a:ext cx="4956175" cy="9153525"/>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70675" y="3047999"/>
            <a:ext cx="4951413" cy="9153525"/>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80000" y="3047999"/>
            <a:ext cx="4953000" cy="9153525"/>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62675" y="3047999"/>
            <a:ext cx="4959350" cy="9153525"/>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2D830AE7-F6A6-A339-0B24-876A9554C9E3}"/>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31A616C3-34A8-1D7A-67C9-8B76F2D30BD0}"/>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6131349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00"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70675" y="576072"/>
            <a:ext cx="4956175" cy="1525587"/>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descr="Vertical column divider">
            <a:extLst>
              <a:ext uri="{FF2B5EF4-FFF2-40B4-BE49-F238E27FC236}">
                <a16:creationId xmlns:a16="http://schemas.microsoft.com/office/drawing/2014/main" id="{ABAB2974-AD95-0BF2-C41A-265AEF03B4F7}"/>
              </a:ext>
            </a:extLst>
          </p:cNvPr>
          <p:cNvCxnSpPr>
            <a:cxnSpLocks/>
          </p:cNvCxnSpPr>
          <p:nvPr userDrawn="1"/>
        </p:nvCxnSpPr>
        <p:spPr bwMode="auto">
          <a:xfrm>
            <a:off x="6096000" y="3044825"/>
            <a:ext cx="0" cy="91454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descr="Vertical column divider">
            <a:extLst>
              <a:ext uri="{FF2B5EF4-FFF2-40B4-BE49-F238E27FC236}">
                <a16:creationId xmlns:a16="http://schemas.microsoft.com/office/drawing/2014/main" id="{CDB8CB8D-C4DB-E357-4948-59CD6A18A9DC}"/>
              </a:ext>
            </a:extLst>
          </p:cNvPr>
          <p:cNvCxnSpPr/>
          <p:nvPr userDrawn="1"/>
        </p:nvCxnSpPr>
        <p:spPr bwMode="auto">
          <a:xfrm>
            <a:off x="12188952" y="3044825"/>
            <a:ext cx="0" cy="91503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descr="Vertical column divider">
            <a:extLst>
              <a:ext uri="{FF2B5EF4-FFF2-40B4-BE49-F238E27FC236}">
                <a16:creationId xmlns:a16="http://schemas.microsoft.com/office/drawing/2014/main" id="{8B5887E5-28C4-AA99-EBD5-E34B88F46F25}"/>
              </a:ext>
            </a:extLst>
          </p:cNvPr>
          <p:cNvCxnSpPr/>
          <p:nvPr userDrawn="1"/>
        </p:nvCxnSpPr>
        <p:spPr bwMode="auto">
          <a:xfrm>
            <a:off x="18288000" y="3044825"/>
            <a:ext cx="0" cy="91503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Footer Placeholder 3">
            <a:extLst>
              <a:ext uri="{FF2B5EF4-FFF2-40B4-BE49-F238E27FC236}">
                <a16:creationId xmlns:a16="http://schemas.microsoft.com/office/drawing/2014/main" id="{9A5E154F-497D-F356-4526-C17B1B098AC9}"/>
              </a:ext>
            </a:extLst>
          </p:cNvPr>
          <p:cNvSpPr>
            <a:spLocks noGrp="1"/>
          </p:cNvSpPr>
          <p:nvPr userDrawn="1">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A3714515-3CA1-0F75-0503-3208A09DFA76}"/>
              </a:ext>
            </a:extLst>
          </p:cNvPr>
          <p:cNvSpPr txBox="1">
            <a:spLocks noGrp="1"/>
          </p:cNvSpPr>
          <p:nvPr userDrawn="1">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0" name="Text Placeholder 4">
            <a:extLst>
              <a:ext uri="{FF2B5EF4-FFF2-40B4-BE49-F238E27FC236}">
                <a16:creationId xmlns:a16="http://schemas.microsoft.com/office/drawing/2014/main" id="{4B531E36-2064-83A6-3D5A-E40E324F8495}"/>
              </a:ext>
            </a:extLst>
          </p:cNvPr>
          <p:cNvSpPr>
            <a:spLocks noGrp="1"/>
          </p:cNvSpPr>
          <p:nvPr userDrawn="1">
            <p:ph type="body" sz="quarter" idx="11"/>
          </p:nvPr>
        </p:nvSpPr>
        <p:spPr>
          <a:xfrm>
            <a:off x="582422" y="3047999"/>
            <a:ext cx="4956175" cy="9153525"/>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70587680-FBD6-A326-93E3-B3437A4124A3}"/>
              </a:ext>
            </a:extLst>
          </p:cNvPr>
          <p:cNvSpPr>
            <a:spLocks noGrp="1"/>
          </p:cNvSpPr>
          <p:nvPr userDrawn="1">
            <p:ph type="body" sz="quarter" idx="12"/>
          </p:nvPr>
        </p:nvSpPr>
        <p:spPr>
          <a:xfrm>
            <a:off x="6670675" y="3047999"/>
            <a:ext cx="4951413" cy="9153525"/>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8">
            <a:extLst>
              <a:ext uri="{FF2B5EF4-FFF2-40B4-BE49-F238E27FC236}">
                <a16:creationId xmlns:a16="http://schemas.microsoft.com/office/drawing/2014/main" id="{CAE80882-A798-33A6-BF3F-DF9C75646C23}"/>
              </a:ext>
            </a:extLst>
          </p:cNvPr>
          <p:cNvSpPr>
            <a:spLocks noGrp="1"/>
          </p:cNvSpPr>
          <p:nvPr userDrawn="1">
            <p:ph type="body" sz="quarter" idx="13"/>
          </p:nvPr>
        </p:nvSpPr>
        <p:spPr>
          <a:xfrm>
            <a:off x="12780000" y="3047999"/>
            <a:ext cx="4953000" cy="9153525"/>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0">
            <a:extLst>
              <a:ext uri="{FF2B5EF4-FFF2-40B4-BE49-F238E27FC236}">
                <a16:creationId xmlns:a16="http://schemas.microsoft.com/office/drawing/2014/main" id="{1809E051-5EDC-532B-0D86-AA9349AAA053}"/>
              </a:ext>
            </a:extLst>
          </p:cNvPr>
          <p:cNvSpPr>
            <a:spLocks noGrp="1"/>
          </p:cNvSpPr>
          <p:nvPr userDrawn="1">
            <p:ph type="body" sz="quarter" idx="14"/>
          </p:nvPr>
        </p:nvSpPr>
        <p:spPr>
          <a:xfrm>
            <a:off x="18862675" y="3047999"/>
            <a:ext cx="4959350" cy="9153525"/>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231023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00" y="576071"/>
            <a:ext cx="4949825" cy="2468753"/>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84303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047999"/>
            <a:ext cx="4951413" cy="9156701"/>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80000" y="576072"/>
            <a:ext cx="4953000" cy="184303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80000" y="3048000"/>
            <a:ext cx="4953000" cy="91567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a:cxnSpLocks/>
          </p:cNvCxnSpPr>
          <p:nvPr userDrawn="1"/>
        </p:nvCxnSpPr>
        <p:spPr bwMode="auto">
          <a:xfrm>
            <a:off x="6096000" y="570103"/>
            <a:ext cx="0" cy="1162208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descr="Vertical column divider">
            <a:extLst>
              <a:ext uri="{FF2B5EF4-FFF2-40B4-BE49-F238E27FC236}">
                <a16:creationId xmlns:a16="http://schemas.microsoft.com/office/drawing/2014/main" id="{3D7A0E74-695D-C6F5-07CD-01209D58A70A}"/>
              </a:ext>
            </a:extLst>
          </p:cNvPr>
          <p:cNvCxnSpPr>
            <a:cxnSpLocks/>
          </p:cNvCxnSpPr>
          <p:nvPr userDrawn="1"/>
        </p:nvCxnSpPr>
        <p:spPr bwMode="auto">
          <a:xfrm>
            <a:off x="12188952" y="570103"/>
            <a:ext cx="0" cy="11625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descr="Vertical column divider">
            <a:extLst>
              <a:ext uri="{FF2B5EF4-FFF2-40B4-BE49-F238E27FC236}">
                <a16:creationId xmlns:a16="http://schemas.microsoft.com/office/drawing/2014/main" id="{19E1AC9A-B000-435B-E4BC-54B09FB7957C}"/>
              </a:ext>
            </a:extLst>
          </p:cNvPr>
          <p:cNvCxnSpPr>
            <a:cxnSpLocks/>
          </p:cNvCxnSpPr>
          <p:nvPr userDrawn="1"/>
        </p:nvCxnSpPr>
        <p:spPr bwMode="auto">
          <a:xfrm>
            <a:off x="18288000" y="570103"/>
            <a:ext cx="0" cy="1162208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userDrawn="1">
            <p:ph type="body" sz="quarter" idx="17"/>
          </p:nvPr>
        </p:nvSpPr>
        <p:spPr>
          <a:xfrm>
            <a:off x="18859500" y="576072"/>
            <a:ext cx="4959350" cy="184303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userDrawn="1">
            <p:ph type="body" sz="quarter" idx="14"/>
          </p:nvPr>
        </p:nvSpPr>
        <p:spPr>
          <a:xfrm>
            <a:off x="18859500" y="3048000"/>
            <a:ext cx="4959350" cy="91567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6C3F2C39-1D80-7B1C-F53D-B11D6327AF07}"/>
              </a:ext>
            </a:extLst>
          </p:cNvPr>
          <p:cNvSpPr>
            <a:spLocks noGrp="1"/>
          </p:cNvSpPr>
          <p:nvPr userDrawn="1">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56961C62-D766-8A68-1FA3-BF6BE095543D}"/>
              </a:ext>
            </a:extLst>
          </p:cNvPr>
          <p:cNvSpPr txBox="1">
            <a:spLocks noGrp="1"/>
          </p:cNvSpPr>
          <p:nvPr userDrawn="1">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9970703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2" y="576072"/>
            <a:ext cx="4949825" cy="2097087"/>
          </a:xfrm>
        </p:spPr>
        <p:txBody>
          <a:bodyPr/>
          <a:lstStyle>
            <a:lvl1pPr>
              <a:lnSpc>
                <a:spcPct val="110000"/>
              </a:lnSpc>
              <a:defRPr sz="2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00" y="3048000"/>
            <a:ext cx="4942078" cy="4578350"/>
          </a:xfrm>
        </p:spPr>
        <p:txBody>
          <a:bodyPr/>
          <a:lstStyle>
            <a:lvl1pPr>
              <a:lnSpc>
                <a:spcPct val="100000"/>
              </a:lnSpc>
              <a:spcBef>
                <a:spcPts val="0"/>
              </a:spcBef>
              <a:defRPr sz="3600">
                <a:solidFill>
                  <a:schemeClr val="tx1"/>
                </a:solidFill>
              </a:defRPr>
            </a:lvl1pPr>
          </a:lstStyle>
          <a:p>
            <a:pPr lvl="0"/>
            <a:r>
              <a:rPr lang="en-US"/>
              <a:t>Click to edit Master text styles</a:t>
            </a:r>
          </a:p>
        </p:txBody>
      </p: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2"/>
            <a:ext cx="1216152" cy="1216152"/>
          </a:xfrm>
        </p:spPr>
        <p:txBody>
          <a:bodyPr anchor="ctr"/>
          <a:lstStyle>
            <a:lvl1pPr algn="ctr">
              <a:defRPr sz="1600">
                <a:solidFill>
                  <a:schemeClr val="tx1"/>
                </a:solidFill>
              </a:defRPr>
            </a:lvl1pPr>
          </a:lstStyle>
          <a:p>
            <a:r>
              <a:rPr lang="en-US" dirty="0"/>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70675" y="3047999"/>
            <a:ext cx="4951413" cy="9153525"/>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80000" y="576072"/>
            <a:ext cx="1216152" cy="1216152"/>
          </a:xfrm>
        </p:spPr>
        <p:txBody>
          <a:bodyPr anchor="ctr"/>
          <a:lstStyle>
            <a:lvl1pPr algn="ctr">
              <a:defRPr sz="1600">
                <a:solidFill>
                  <a:schemeClr val="tx1"/>
                </a:solidFill>
              </a:defRPr>
            </a:lvl1pPr>
          </a:lstStyle>
          <a:p>
            <a:r>
              <a:rPr lang="en-US" dirty="0"/>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80000" y="3047999"/>
            <a:ext cx="4942120" cy="9153524"/>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6072"/>
            <a:ext cx="1216152" cy="1216152"/>
          </a:xfrm>
        </p:spPr>
        <p:txBody>
          <a:bodyPr anchor="ctr"/>
          <a:lstStyle>
            <a:lvl1pPr algn="ctr">
              <a:defRPr sz="1600">
                <a:solidFill>
                  <a:schemeClr val="tx1"/>
                </a:solidFill>
              </a:defRPr>
            </a:lvl1pPr>
          </a:lstStyle>
          <a:p>
            <a:r>
              <a:rPr lang="en-US" dirty="0"/>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62677" y="3047999"/>
            <a:ext cx="4941886" cy="9153525"/>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8C59ECBB-8567-F0FF-2B81-7CCA543AC3AF}"/>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7" name="Slide Number">
            <a:extLst>
              <a:ext uri="{FF2B5EF4-FFF2-40B4-BE49-F238E27FC236}">
                <a16:creationId xmlns:a16="http://schemas.microsoft.com/office/drawing/2014/main" id="{193F0BFF-6925-3869-6436-5F209217E4E7}"/>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4" name="Straight Connector 3" descr="Vertical column divider">
            <a:extLst>
              <a:ext uri="{FF2B5EF4-FFF2-40B4-BE49-F238E27FC236}">
                <a16:creationId xmlns:a16="http://schemas.microsoft.com/office/drawing/2014/main" id="{3EC1ADC5-863A-1C19-32F5-F71459CCBF15}"/>
              </a:ext>
            </a:extLst>
          </p:cNvPr>
          <p:cNvCxnSpPr>
            <a:cxnSpLocks/>
          </p:cNvCxnSpPr>
          <p:nvPr userDrawn="1"/>
        </p:nvCxnSpPr>
        <p:spPr bwMode="auto">
          <a:xfrm>
            <a:off x="6096000" y="570103"/>
            <a:ext cx="0" cy="1163142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Straight Connector 5" descr="Vertical column divider">
            <a:extLst>
              <a:ext uri="{FF2B5EF4-FFF2-40B4-BE49-F238E27FC236}">
                <a16:creationId xmlns:a16="http://schemas.microsoft.com/office/drawing/2014/main" id="{72E1DB67-171C-F7FE-B9F6-5778755FF746}"/>
              </a:ext>
            </a:extLst>
          </p:cNvPr>
          <p:cNvCxnSpPr>
            <a:cxnSpLocks/>
          </p:cNvCxnSpPr>
          <p:nvPr userDrawn="1"/>
        </p:nvCxnSpPr>
        <p:spPr bwMode="auto">
          <a:xfrm>
            <a:off x="12192127" y="570103"/>
            <a:ext cx="0" cy="11625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descr="Vertical column divider">
            <a:extLst>
              <a:ext uri="{FF2B5EF4-FFF2-40B4-BE49-F238E27FC236}">
                <a16:creationId xmlns:a16="http://schemas.microsoft.com/office/drawing/2014/main" id="{6EF3DAE3-95FD-80AD-F6F4-79B5745FA451}"/>
              </a:ext>
            </a:extLst>
          </p:cNvPr>
          <p:cNvCxnSpPr>
            <a:cxnSpLocks/>
          </p:cNvCxnSpPr>
          <p:nvPr userDrawn="1"/>
        </p:nvCxnSpPr>
        <p:spPr bwMode="auto">
          <a:xfrm>
            <a:off x="18288000" y="570103"/>
            <a:ext cx="0" cy="1162208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958994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descr="Blue 10 full slide background ">
            <a:extLst>
              <a:ext uri="{FF2B5EF4-FFF2-40B4-BE49-F238E27FC236}">
                <a16:creationId xmlns:a16="http://schemas.microsoft.com/office/drawing/2014/main" id="{8D23798D-A03E-2BC6-136A-14C1E387E723}"/>
              </a:ext>
            </a:extLst>
          </p:cNvPr>
          <p:cNvSpPr/>
          <p:nvPr userDrawn="1"/>
        </p:nvSpPr>
        <p:spPr bwMode="auto">
          <a:xfrm>
            <a:off x="0" y="-1"/>
            <a:ext cx="24387175" cy="12195175"/>
          </a:xfrm>
          <a:prstGeom prst="rect">
            <a:avLst/>
          </a:prstGeom>
          <a:solidFill>
            <a:srgbClr val="E5F6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pic>
        <p:nvPicPr>
          <p:cNvPr id="7" name="Picture 6" descr="IBM 8-bar logo">
            <a:extLst>
              <a:ext uri="{FF2B5EF4-FFF2-40B4-BE49-F238E27FC236}">
                <a16:creationId xmlns:a16="http://schemas.microsoft.com/office/drawing/2014/main" id="{B4B109D8-FCAE-74D0-0B39-85BF626C84C5}"/>
              </a:ext>
            </a:extLst>
          </p:cNvPr>
          <p:cNvPicPr>
            <a:picLocks noChangeAspect="1"/>
          </p:cNvPicPr>
          <p:nvPr userDrawn="1"/>
        </p:nvPicPr>
        <p:blipFill>
          <a:blip r:embed="rId2"/>
          <a:stretch>
            <a:fillRect/>
          </a:stretch>
        </p:blipFill>
        <p:spPr>
          <a:xfrm>
            <a:off x="22373802" y="12577763"/>
            <a:ext cx="1538325" cy="572400"/>
          </a:xfrm>
          <a:prstGeom prst="rect">
            <a:avLst/>
          </a:prstGeom>
        </p:spPr>
      </p:pic>
      <p:sp>
        <p:nvSpPr>
          <p:cNvPr id="8" name="Text Placeholder 6">
            <a:extLst>
              <a:ext uri="{FF2B5EF4-FFF2-40B4-BE49-F238E27FC236}">
                <a16:creationId xmlns:a16="http://schemas.microsoft.com/office/drawing/2014/main" id="{A9FACBA3-656A-1C9D-A350-7759736DCC4B}"/>
              </a:ext>
            </a:extLst>
          </p:cNvPr>
          <p:cNvSpPr>
            <a:spLocks noGrp="1"/>
          </p:cNvSpPr>
          <p:nvPr>
            <p:ph type="body" sz="quarter" idx="12"/>
          </p:nvPr>
        </p:nvSpPr>
        <p:spPr>
          <a:xfrm>
            <a:off x="576000" y="12166599"/>
            <a:ext cx="4942455" cy="1074293"/>
          </a:xfrm>
        </p:spPr>
        <p:txBody>
          <a:bodyPr anchor="b"/>
          <a:lstStyle>
            <a:lvl1pPr>
              <a:lnSpc>
                <a:spcPct val="110000"/>
              </a:lnSpc>
              <a:spcBef>
                <a:spcPts val="0"/>
              </a:spcBef>
              <a:defRPr sz="2400">
                <a:solidFill>
                  <a:schemeClr val="tx1"/>
                </a:solidFill>
              </a:defRPr>
            </a:lvl1pPr>
            <a:lvl2pPr marL="256032" indent="-256032">
              <a:lnSpc>
                <a:spcPct val="110000"/>
              </a:lnSpc>
              <a:spcBef>
                <a:spcPts val="0"/>
              </a:spcBef>
              <a:defRPr sz="2400">
                <a:solidFill>
                  <a:schemeClr val="tx1"/>
                </a:solidFill>
              </a:defRPr>
            </a:lvl2pPr>
            <a:lvl3pPr marL="512064" indent="-256032">
              <a:lnSpc>
                <a:spcPct val="110000"/>
              </a:lnSpc>
              <a:spcBef>
                <a:spcPts val="0"/>
              </a:spcBef>
              <a:defRPr sz="2400">
                <a:solidFill>
                  <a:schemeClr val="tx1"/>
                </a:solidFill>
              </a:defRPr>
            </a:lvl3pPr>
            <a:lvl4pPr marL="768096" indent="-256032">
              <a:lnSpc>
                <a:spcPct val="110000"/>
              </a:lnSpc>
              <a:spcBef>
                <a:spcPts val="0"/>
              </a:spcBef>
              <a:defRPr sz="24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5">
            <a:extLst>
              <a:ext uri="{FF2B5EF4-FFF2-40B4-BE49-F238E27FC236}">
                <a16:creationId xmlns:a16="http://schemas.microsoft.com/office/drawing/2014/main" id="{FA47F09F-F9D8-7B01-E53E-EE9451C6A6EB}"/>
              </a:ext>
            </a:extLst>
          </p:cNvPr>
          <p:cNvSpPr>
            <a:spLocks noGrp="1"/>
          </p:cNvSpPr>
          <p:nvPr>
            <p:ph type="body" sz="quarter" idx="13"/>
          </p:nvPr>
        </p:nvSpPr>
        <p:spPr>
          <a:xfrm>
            <a:off x="6671501" y="12166600"/>
            <a:ext cx="4947412" cy="1077014"/>
          </a:xfrm>
        </p:spPr>
        <p:txBody>
          <a:bodyPr anchor="b"/>
          <a:lstStyle>
            <a:lvl1pPr>
              <a:lnSpc>
                <a:spcPct val="110000"/>
              </a:lnSpc>
              <a:spcBef>
                <a:spcPts val="0"/>
              </a:spcBef>
              <a:defRPr sz="2400">
                <a:solidFill>
                  <a:schemeClr val="tx1"/>
                </a:solidFill>
              </a:defRPr>
            </a:lvl1pPr>
            <a:lvl2pPr marL="256032" indent="-256032">
              <a:lnSpc>
                <a:spcPct val="110000"/>
              </a:lnSpc>
              <a:spcBef>
                <a:spcPts val="0"/>
              </a:spcBef>
              <a:defRPr sz="2400">
                <a:solidFill>
                  <a:schemeClr val="tx1"/>
                </a:solidFill>
              </a:defRPr>
            </a:lvl2pPr>
            <a:lvl3pPr marL="512064" indent="-256032">
              <a:lnSpc>
                <a:spcPct val="110000"/>
              </a:lnSpc>
              <a:spcBef>
                <a:spcPts val="0"/>
              </a:spcBef>
              <a:defRPr sz="2400">
                <a:solidFill>
                  <a:schemeClr val="tx1"/>
                </a:solidFill>
              </a:defRPr>
            </a:lvl3pPr>
            <a:lvl4pPr marL="768096" indent="-256032">
              <a:lnSpc>
                <a:spcPct val="110000"/>
              </a:lnSpc>
              <a:spcBef>
                <a:spcPts val="0"/>
              </a:spcBef>
              <a:defRPr sz="24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8FFB679-F0FF-1DD1-8243-9D4ADEF3889F}"/>
              </a:ext>
            </a:extLst>
          </p:cNvPr>
          <p:cNvSpPr>
            <a:spLocks noGrp="1"/>
          </p:cNvSpPr>
          <p:nvPr>
            <p:ph type="title"/>
          </p:nvPr>
        </p:nvSpPr>
        <p:spPr>
          <a:xfrm>
            <a:off x="576000" y="311151"/>
            <a:ext cx="10101072" cy="7308850"/>
          </a:xfrm>
        </p:spPr>
        <p:txBody>
          <a:bodyPr/>
          <a:lstStyle>
            <a:lvl1pPr>
              <a:lnSpc>
                <a:spcPct val="100000"/>
              </a:lnSpc>
              <a:defRPr sz="8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69867043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00" y="384048"/>
            <a:ext cx="4942078" cy="3117978"/>
          </a:xfrm>
        </p:spPr>
        <p:txBody>
          <a:bodyPr/>
          <a:lstStyle>
            <a:lvl1pPr>
              <a:lnSpc>
                <a:spcPct val="100000"/>
              </a:lnSpc>
              <a:defRPr sz="6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2" y="384048"/>
            <a:ext cx="4951414" cy="2201269"/>
          </a:xfrm>
        </p:spPr>
        <p:txBody>
          <a:bodyPr/>
          <a:lstStyle>
            <a:lvl1pPr>
              <a:lnSpc>
                <a:spcPct val="100000"/>
              </a:lnSpc>
              <a:spcBef>
                <a:spcPts val="0"/>
              </a:spcBef>
              <a:defRPr sz="6800">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9153" y="3047999"/>
            <a:ext cx="4951413" cy="9153525"/>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5153" y="3047999"/>
            <a:ext cx="10096500" cy="9153525"/>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FC93AC5E-9451-FF93-87DD-889A48A00DD1}"/>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D1F6E83E-BB80-D71A-7819-884C0CD4799E}"/>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364967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00" y="576072"/>
            <a:ext cx="7424927" cy="19065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00" y="3047999"/>
            <a:ext cx="10099675" cy="915352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80000" y="3047999"/>
            <a:ext cx="10096500" cy="915352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C9E836C4-97D9-E198-E7C4-C2E94BADE6BD}"/>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A861A72C-9D4B-8178-79CE-382DDE87CD24}"/>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7494512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00" y="384048"/>
            <a:ext cx="11036491" cy="4210177"/>
          </a:xfrm>
        </p:spPr>
        <p:txBody>
          <a:bodyPr rIns="457200"/>
          <a:lstStyle>
            <a:lvl1pPr>
              <a:lnSpc>
                <a:spcPct val="100000"/>
              </a:lnSpc>
              <a:defRPr sz="6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6675" y="576071"/>
            <a:ext cx="4949825" cy="1161910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62675" y="576071"/>
            <a:ext cx="4941888" cy="1161910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A8BE2778-A9AA-3756-3479-C4A6DD4F0F00}"/>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31D49C41-81F4-5A73-2F6D-EF2D5E383721}"/>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982170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00" y="576072"/>
            <a:ext cx="4942078" cy="3995927"/>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80000" y="576000"/>
            <a:ext cx="4953000" cy="116220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62675" y="576000"/>
            <a:ext cx="4941888" cy="116220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CB9B0455-A1CF-B58E-3124-86D0B0DD2BB2}"/>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964E5562-E403-533D-BEAD-AB50713ED183}"/>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049560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00" y="384048"/>
            <a:ext cx="11039476" cy="4210176"/>
          </a:xfrm>
        </p:spPr>
        <p:txBody>
          <a:bodyPr rIns="457200"/>
          <a:lstStyle>
            <a:lvl1pPr>
              <a:lnSpc>
                <a:spcPct val="100000"/>
              </a:lnSpc>
              <a:defRPr sz="68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80000" y="576072"/>
            <a:ext cx="4953000" cy="1877761"/>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80000" y="3047999"/>
            <a:ext cx="4953000" cy="9153525"/>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76072"/>
            <a:ext cx="4959350" cy="1877761"/>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5" y="3047999"/>
            <a:ext cx="4953000" cy="9153524"/>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C196BE21-C69D-85CB-EE77-49D2E4993A04}"/>
              </a:ext>
            </a:extLst>
          </p:cNvPr>
          <p:cNvSpPr>
            <a:spLocks noGrp="1"/>
          </p:cNvSpPr>
          <p:nvPr>
            <p:ph type="ftr" sz="quarter" idx="20"/>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DBB179B0-7DF8-112C-BC38-B65090C6DD68}"/>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717083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00" y="576072"/>
            <a:ext cx="4949826" cy="3995927"/>
          </a:xfrm>
        </p:spPr>
        <p:txBody>
          <a:bodyPr rIns="0"/>
          <a:lstStyle>
            <a:lvl1pPr>
              <a:lnSpc>
                <a:spcPct val="110000"/>
              </a:lnSpc>
              <a:defRPr sz="28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80000" y="576072"/>
            <a:ext cx="4953000" cy="1877761"/>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80000" y="3047999"/>
            <a:ext cx="4953000" cy="9153525"/>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62675" y="576072"/>
            <a:ext cx="4942078" cy="1877761"/>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5" y="3047999"/>
            <a:ext cx="4953000" cy="9153525"/>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2FA1770-E046-DD8F-9F28-19D80D1D67C2}"/>
              </a:ext>
            </a:extLst>
          </p:cNvPr>
          <p:cNvSpPr>
            <a:spLocks noGrp="1"/>
          </p:cNvSpPr>
          <p:nvPr>
            <p:ph type="ftr" sz="quarter" idx="20"/>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91ADA982-549A-4D2D-490A-DE5610A50878}"/>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924075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00" y="384048"/>
            <a:ext cx="4949825" cy="4210177"/>
          </a:xfrm>
        </p:spPr>
        <p:txBody>
          <a:bodyPr/>
          <a:lstStyle>
            <a:lvl1pPr>
              <a:lnSpc>
                <a:spcPct val="100000"/>
              </a:lnSpc>
              <a:defRPr sz="6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1" y="384048"/>
            <a:ext cx="4956175" cy="3110583"/>
          </a:xfrm>
        </p:spPr>
        <p:txBody>
          <a:bodyPr/>
          <a:lstStyle>
            <a:lvl1pPr>
              <a:lnSpc>
                <a:spcPct val="100000"/>
              </a:lnSpc>
              <a:spcBef>
                <a:spcPts val="0"/>
              </a:spcBef>
              <a:defRPr sz="6800">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70675" y="3016790"/>
            <a:ext cx="4951413" cy="9188588"/>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4" descr="Place pictogram here">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80000" y="576072"/>
            <a:ext cx="1216152" cy="1214462"/>
          </a:xfrm>
        </p:spPr>
        <p:txBody>
          <a:bodyPr anchor="ctr"/>
          <a:lstStyle>
            <a:lvl1pPr algn="ctr">
              <a:defRPr sz="1600">
                <a:solidFill>
                  <a:schemeClr val="tx1"/>
                </a:solidFill>
              </a:defRPr>
            </a:lvl1pPr>
          </a:lstStyle>
          <a:p>
            <a:r>
              <a:rPr lang="en-US" dirty="0"/>
              <a:t>Pictogram</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80000" y="3047999"/>
            <a:ext cx="4953000" cy="9153525"/>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pictogram here">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4" cy="1216152"/>
          </a:xfrm>
        </p:spPr>
        <p:txBody>
          <a:bodyPr anchor="ctr"/>
          <a:lstStyle>
            <a:lvl1pPr algn="ctr">
              <a:defRPr sz="1600">
                <a:solidFill>
                  <a:schemeClr val="tx1"/>
                </a:solidFill>
              </a:defRPr>
            </a:lvl1pPr>
          </a:lstStyle>
          <a:p>
            <a:r>
              <a:rPr lang="en-US" dirty="0"/>
              <a:t>Pictogram</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047999"/>
            <a:ext cx="4959350" cy="9153525"/>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7E14D98-D346-214C-0437-7A0B4A7F3F06}"/>
              </a:ext>
            </a:extLst>
          </p:cNvPr>
          <p:cNvSpPr>
            <a:spLocks noGrp="1"/>
          </p:cNvSpPr>
          <p:nvPr>
            <p:ph type="ftr" sz="quarter" idx="18"/>
          </p:nvPr>
        </p:nvSpPr>
        <p:spPr>
          <a:xfrm>
            <a:off x="581024" y="12823285"/>
            <a:ext cx="4956176" cy="381000"/>
          </a:xfrm>
        </p:spPr>
        <p:txBody>
          <a:bodyPr/>
          <a:lstStyle/>
          <a:p>
            <a:r>
              <a:rPr lang="en-GB"/>
              <a:t>IBM Power Cyber Vault / June 16th, 2026 / © 2026 IBM Corporation</a:t>
            </a:r>
            <a:endParaRPr lang="en-US" dirty="0"/>
          </a:p>
        </p:txBody>
      </p:sp>
      <p:sp>
        <p:nvSpPr>
          <p:cNvPr id="10" name="Slide Number">
            <a:extLst>
              <a:ext uri="{FF2B5EF4-FFF2-40B4-BE49-F238E27FC236}">
                <a16:creationId xmlns:a16="http://schemas.microsoft.com/office/drawing/2014/main" id="{8CDC5D22-5EFB-A82A-2192-76A569B4B0D5}"/>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8" name="Straight Connector 7" descr="Vertical column divider">
            <a:extLst>
              <a:ext uri="{FF2B5EF4-FFF2-40B4-BE49-F238E27FC236}">
                <a16:creationId xmlns:a16="http://schemas.microsoft.com/office/drawing/2014/main" id="{75E2B956-D8A8-9075-0842-BD0DAFFD4122}"/>
              </a:ext>
            </a:extLst>
          </p:cNvPr>
          <p:cNvCxnSpPr>
            <a:cxnSpLocks/>
          </p:cNvCxnSpPr>
          <p:nvPr userDrawn="1"/>
        </p:nvCxnSpPr>
        <p:spPr bwMode="auto">
          <a:xfrm>
            <a:off x="12192127" y="570103"/>
            <a:ext cx="0" cy="11625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descr="Vertical column divider">
            <a:extLst>
              <a:ext uri="{FF2B5EF4-FFF2-40B4-BE49-F238E27FC236}">
                <a16:creationId xmlns:a16="http://schemas.microsoft.com/office/drawing/2014/main" id="{BE2C4D34-A499-856F-2ED0-C6A511B884A1}"/>
              </a:ext>
            </a:extLst>
          </p:cNvPr>
          <p:cNvCxnSpPr>
            <a:cxnSpLocks/>
          </p:cNvCxnSpPr>
          <p:nvPr userDrawn="1"/>
        </p:nvCxnSpPr>
        <p:spPr bwMode="auto">
          <a:xfrm>
            <a:off x="18288000" y="570103"/>
            <a:ext cx="0" cy="11625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341252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descr="Place pictogram here">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p:spPr>
        <p:txBody>
          <a:bodyPr anchor="ctr"/>
          <a:lstStyle>
            <a:lvl1pPr algn="ctr">
              <a:defRPr sz="1600"/>
            </a:lvl1pPr>
          </a:lstStyle>
          <a:p>
            <a:r>
              <a:rPr lang="en-US" dirty="0"/>
              <a:t>Pictogram</a:t>
            </a:r>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6072" y="2478024"/>
            <a:ext cx="6670675" cy="3048000"/>
          </a:xfrm>
        </p:spPr>
        <p:txBody>
          <a:bodyPr/>
          <a:lstStyle>
            <a:lvl1pPr>
              <a:lnSpc>
                <a:spcPct val="100000"/>
              </a:lnSpc>
              <a:spcBef>
                <a:spcPts val="0"/>
              </a:spcBef>
              <a:defRPr sz="4200">
                <a:solidFill>
                  <a:schemeClr val="tx1"/>
                </a:solidFill>
              </a:defRPr>
            </a:lvl1pPr>
            <a:lvl2pPr marL="402336" indent="-402336">
              <a:lnSpc>
                <a:spcPct val="100000"/>
              </a:lnSpc>
              <a:spcBef>
                <a:spcPts val="0"/>
              </a:spcBef>
              <a:defRPr sz="4200">
                <a:solidFill>
                  <a:schemeClr val="tx1"/>
                </a:solidFill>
              </a:defRPr>
            </a:lvl2pPr>
            <a:lvl3pPr marL="804672" indent="-402336">
              <a:lnSpc>
                <a:spcPct val="100000"/>
              </a:lnSpc>
              <a:spcBef>
                <a:spcPts val="0"/>
              </a:spcBef>
              <a:defRPr sz="4200">
                <a:solidFill>
                  <a:schemeClr val="tx1"/>
                </a:solidFill>
              </a:defRPr>
            </a:lvl3pPr>
            <a:lvl4pPr marL="1115568" indent="-402336">
              <a:lnSpc>
                <a:spcPct val="100000"/>
              </a:lnSpc>
              <a:spcBef>
                <a:spcPts val="0"/>
              </a:spcBef>
              <a:defRPr sz="42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14" descr="Place pictogram here">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80000" y="576072"/>
            <a:ext cx="1216152" cy="1216152"/>
          </a:xfrm>
        </p:spPr>
        <p:txBody>
          <a:bodyPr anchor="ctr"/>
          <a:lstStyle>
            <a:lvl1pPr algn="ctr">
              <a:defRPr sz="1600"/>
            </a:lvl1pPr>
          </a:lstStyle>
          <a:p>
            <a:r>
              <a:rPr lang="en-US" dirty="0"/>
              <a:t>Pictogram</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80000" y="2476500"/>
            <a:ext cx="6675120" cy="3048000"/>
          </a:xfrm>
        </p:spPr>
        <p:txBody>
          <a:bodyPr/>
          <a:lstStyle>
            <a:lvl1pPr>
              <a:lnSpc>
                <a:spcPct val="100000"/>
              </a:lnSpc>
              <a:spcBef>
                <a:spcPts val="0"/>
              </a:spcBef>
              <a:defRPr sz="4200">
                <a:solidFill>
                  <a:schemeClr val="tx1"/>
                </a:solidFill>
              </a:defRPr>
            </a:lvl1pPr>
            <a:lvl2pPr marL="402336" indent="-402336">
              <a:lnSpc>
                <a:spcPct val="100000"/>
              </a:lnSpc>
              <a:spcBef>
                <a:spcPts val="0"/>
              </a:spcBef>
              <a:defRPr sz="4200">
                <a:solidFill>
                  <a:schemeClr val="tx1"/>
                </a:solidFill>
              </a:defRPr>
            </a:lvl2pPr>
            <a:lvl3pPr marL="804672" indent="-402336">
              <a:lnSpc>
                <a:spcPct val="100000"/>
              </a:lnSpc>
              <a:spcBef>
                <a:spcPts val="0"/>
              </a:spcBef>
              <a:defRPr sz="4200">
                <a:solidFill>
                  <a:schemeClr val="tx1"/>
                </a:solidFill>
              </a:defRPr>
            </a:lvl3pPr>
            <a:lvl4pPr marL="1115568" indent="-402336">
              <a:lnSpc>
                <a:spcPct val="100000"/>
              </a:lnSpc>
              <a:spcBef>
                <a:spcPts val="0"/>
              </a:spcBef>
              <a:defRPr sz="42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9C5483A0-0E31-72CE-21C3-6248FAEBC09A}"/>
              </a:ext>
              <a:ext uri="{C183D7F6-B498-43B3-948B-1728B52AA6E4}">
                <adec:decorative xmlns:adec="http://schemas.microsoft.com/office/drawing/2017/decorative" val="0"/>
              </a:ext>
            </a:extLst>
          </p:cNvPr>
          <p:cNvCxnSpPr>
            <a:cxnSpLocks/>
          </p:cNvCxnSpPr>
          <p:nvPr userDrawn="1"/>
        </p:nvCxnSpPr>
        <p:spPr bwMode="auto">
          <a:xfrm>
            <a:off x="576072" y="6096000"/>
            <a:ext cx="23236428"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6" descr="Place pictogram here">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1"/>
            <a:ext cx="1216152" cy="1216152"/>
          </a:xfrm>
        </p:spPr>
        <p:txBody>
          <a:bodyPr anchor="ctr"/>
          <a:lstStyle>
            <a:lvl1pPr algn="ctr">
              <a:defRPr sz="1600"/>
            </a:lvl1pPr>
          </a:lstStyle>
          <a:p>
            <a:r>
              <a:rPr lang="en-US" dirty="0"/>
              <a:t>Pictogram</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6072" y="8385048"/>
            <a:ext cx="6670676" cy="3048000"/>
          </a:xfrm>
        </p:spPr>
        <p:txBody>
          <a:bodyPr/>
          <a:lstStyle>
            <a:lvl1pPr>
              <a:lnSpc>
                <a:spcPct val="100000"/>
              </a:lnSpc>
              <a:spcBef>
                <a:spcPts val="0"/>
              </a:spcBef>
              <a:defRPr sz="4200">
                <a:solidFill>
                  <a:schemeClr val="tx1"/>
                </a:solidFill>
              </a:defRPr>
            </a:lvl1pPr>
            <a:lvl2pPr marL="402336" indent="-402336">
              <a:lnSpc>
                <a:spcPct val="100000"/>
              </a:lnSpc>
              <a:spcBef>
                <a:spcPts val="0"/>
              </a:spcBef>
              <a:defRPr sz="4200">
                <a:solidFill>
                  <a:schemeClr val="tx1"/>
                </a:solidFill>
              </a:defRPr>
            </a:lvl2pPr>
            <a:lvl3pPr marL="804672" indent="-402336">
              <a:lnSpc>
                <a:spcPct val="100000"/>
              </a:lnSpc>
              <a:spcBef>
                <a:spcPts val="0"/>
              </a:spcBef>
              <a:defRPr sz="4200">
                <a:solidFill>
                  <a:schemeClr val="tx1"/>
                </a:solidFill>
              </a:defRPr>
            </a:lvl3pPr>
            <a:lvl4pPr marL="1115568" indent="-402336">
              <a:lnSpc>
                <a:spcPct val="100000"/>
              </a:lnSpc>
              <a:spcBef>
                <a:spcPts val="0"/>
              </a:spcBef>
              <a:defRPr sz="42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18" descr="Place pictogram here">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80000" y="6477000"/>
            <a:ext cx="1216152" cy="1216152"/>
          </a:xfrm>
        </p:spPr>
        <p:txBody>
          <a:bodyPr anchor="ctr"/>
          <a:lstStyle>
            <a:lvl1pPr algn="ctr">
              <a:defRPr sz="1600"/>
            </a:lvl1pPr>
          </a:lstStyle>
          <a:p>
            <a:r>
              <a:rPr lang="en-US" dirty="0"/>
              <a:t>Pictogram</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80000" y="8382000"/>
            <a:ext cx="6675120" cy="3048000"/>
          </a:xfrm>
        </p:spPr>
        <p:txBody>
          <a:bodyPr/>
          <a:lstStyle>
            <a:lvl1pPr>
              <a:lnSpc>
                <a:spcPct val="100000"/>
              </a:lnSpc>
              <a:spcBef>
                <a:spcPts val="0"/>
              </a:spcBef>
              <a:defRPr sz="4200">
                <a:solidFill>
                  <a:schemeClr val="tx1"/>
                </a:solidFill>
              </a:defRPr>
            </a:lvl1pPr>
            <a:lvl2pPr marL="402336" indent="-402336">
              <a:lnSpc>
                <a:spcPct val="100000"/>
              </a:lnSpc>
              <a:spcBef>
                <a:spcPts val="0"/>
              </a:spcBef>
              <a:defRPr sz="4200">
                <a:solidFill>
                  <a:schemeClr val="tx1"/>
                </a:solidFill>
              </a:defRPr>
            </a:lvl2pPr>
            <a:lvl3pPr marL="804672" indent="-402336">
              <a:lnSpc>
                <a:spcPct val="100000"/>
              </a:lnSpc>
              <a:spcBef>
                <a:spcPts val="0"/>
              </a:spcBef>
              <a:defRPr sz="4200">
                <a:solidFill>
                  <a:schemeClr val="tx1"/>
                </a:solidFill>
              </a:defRPr>
            </a:lvl3pPr>
            <a:lvl4pPr marL="1115568" indent="-402336">
              <a:lnSpc>
                <a:spcPct val="100000"/>
              </a:lnSpc>
              <a:spcBef>
                <a:spcPts val="0"/>
              </a:spcBef>
              <a:defRPr sz="42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FC9DA86-6E63-7EF1-DAC1-73040332758F}"/>
              </a:ext>
            </a:extLst>
          </p:cNvPr>
          <p:cNvSpPr>
            <a:spLocks noGrp="1"/>
          </p:cNvSpPr>
          <p:nvPr>
            <p:ph type="ftr" sz="quarter" idx="19"/>
          </p:nvPr>
        </p:nvSpPr>
        <p:spPr>
          <a:xfrm>
            <a:off x="576000" y="12816000"/>
            <a:ext cx="4956176" cy="381000"/>
          </a:xfrm>
        </p:spPr>
        <p:txBody>
          <a:bodyPr/>
          <a:lstStyle/>
          <a:p>
            <a:r>
              <a:rPr lang="en-GB"/>
              <a:t>IBM Power Cyber Vault / June 16th, 2026 / © 2026 IBM Corporation</a:t>
            </a:r>
            <a:endParaRPr lang="en-US" dirty="0"/>
          </a:p>
        </p:txBody>
      </p:sp>
      <p:sp>
        <p:nvSpPr>
          <p:cNvPr id="6" name="Slide Number">
            <a:extLst>
              <a:ext uri="{FF2B5EF4-FFF2-40B4-BE49-F238E27FC236}">
                <a16:creationId xmlns:a16="http://schemas.microsoft.com/office/drawing/2014/main" id="{BE7CD285-42F9-CF03-AB5C-1DC86205FBC3}"/>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4" name="Straight Connector 3" descr="Vertical column divider">
            <a:extLst>
              <a:ext uri="{FF2B5EF4-FFF2-40B4-BE49-F238E27FC236}">
                <a16:creationId xmlns:a16="http://schemas.microsoft.com/office/drawing/2014/main" id="{E664AD27-CDB8-1E16-6F0A-1A4FF8BD97F5}"/>
              </a:ext>
            </a:extLst>
          </p:cNvPr>
          <p:cNvCxnSpPr>
            <a:cxnSpLocks/>
          </p:cNvCxnSpPr>
          <p:nvPr userDrawn="1"/>
        </p:nvCxnSpPr>
        <p:spPr bwMode="auto">
          <a:xfrm>
            <a:off x="12192127" y="570103"/>
            <a:ext cx="0" cy="11625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049638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00" y="576072"/>
            <a:ext cx="4961128" cy="462153"/>
          </a:xfrm>
        </p:spPr>
        <p:txBody>
          <a:bodyPr/>
          <a:lstStyle>
            <a:lvl1pPr>
              <a:defRPr sz="28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00" y="1524000"/>
            <a:ext cx="4948428" cy="3048000"/>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80000" y="576073"/>
            <a:ext cx="4953000" cy="494842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62675" y="576072"/>
            <a:ext cx="4959350" cy="494842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80000" y="6670675"/>
            <a:ext cx="4953000" cy="494842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62675" y="6670675"/>
            <a:ext cx="4953000" cy="494842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4D288907-977D-2E2D-D334-59684842A637}"/>
              </a:ext>
            </a:extLst>
          </p:cNvPr>
          <p:cNvSpPr>
            <a:spLocks noGrp="1"/>
          </p:cNvSpPr>
          <p:nvPr>
            <p:ph type="ftr" sz="quarter" idx="22"/>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299C7C32-4361-2D42-DB76-E3E2316F597E}"/>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043324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00" y="576072"/>
            <a:ext cx="4961128" cy="462153"/>
          </a:xfrm>
        </p:spPr>
        <p:txBody>
          <a:bodyPr/>
          <a:lstStyle>
            <a:lvl1pPr>
              <a:defRPr sz="28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80000" y="576073"/>
            <a:ext cx="4953000" cy="494842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62675" y="576072"/>
            <a:ext cx="4959350" cy="494842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80000" y="6670675"/>
            <a:ext cx="4953000" cy="494842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62675" y="6670675"/>
            <a:ext cx="4953000" cy="494842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4D288907-977D-2E2D-D334-59684842A637}"/>
              </a:ext>
            </a:extLst>
          </p:cNvPr>
          <p:cNvSpPr>
            <a:spLocks noGrp="1"/>
          </p:cNvSpPr>
          <p:nvPr>
            <p:ph type="ftr" sz="quarter" idx="22"/>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299C7C32-4361-2D42-DB76-E3E2316F597E}"/>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 name="Title 1">
            <a:extLst>
              <a:ext uri="{FF2B5EF4-FFF2-40B4-BE49-F238E27FC236}">
                <a16:creationId xmlns:a16="http://schemas.microsoft.com/office/drawing/2014/main" id="{8009016F-5759-0B27-8DB2-77BDD7980942}"/>
              </a:ext>
            </a:extLst>
          </p:cNvPr>
          <p:cNvSpPr>
            <a:spLocks noGrp="1"/>
          </p:cNvSpPr>
          <p:nvPr>
            <p:ph type="title"/>
          </p:nvPr>
        </p:nvSpPr>
        <p:spPr>
          <a:xfrm>
            <a:off x="576000" y="1523872"/>
            <a:ext cx="11044239" cy="4572128"/>
          </a:xfrm>
        </p:spPr>
        <p:txBody>
          <a:bodyPr rIns="457200"/>
          <a:lstStyle>
            <a:lvl1pPr>
              <a:lnSpc>
                <a:spcPct val="110000"/>
              </a:lnSpc>
              <a:defRPr sz="6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09297527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E4F73B63-FCC7-DAFC-5E97-E0D29B2DBF2C}"/>
              </a:ext>
            </a:extLst>
          </p:cNvPr>
          <p:cNvPicPr>
            <a:picLocks noChangeAspect="1"/>
          </p:cNvPicPr>
          <p:nvPr userDrawn="1"/>
        </p:nvPicPr>
        <p:blipFill>
          <a:blip r:embed="rId2"/>
          <a:stretch>
            <a:fillRect/>
          </a:stretch>
        </p:blipFill>
        <p:spPr>
          <a:xfrm>
            <a:off x="22373802" y="12577763"/>
            <a:ext cx="1538325" cy="572400"/>
          </a:xfrm>
          <a:prstGeom prst="rect">
            <a:avLst/>
          </a:prstGeom>
        </p:spPr>
      </p:pic>
      <p:sp>
        <p:nvSpPr>
          <p:cNvPr id="8" name="Title 1">
            <a:extLst>
              <a:ext uri="{FF2B5EF4-FFF2-40B4-BE49-F238E27FC236}">
                <a16:creationId xmlns:a16="http://schemas.microsoft.com/office/drawing/2014/main" id="{31EEBBCD-6628-78CD-1209-20B2834A647D}"/>
              </a:ext>
            </a:extLst>
          </p:cNvPr>
          <p:cNvSpPr>
            <a:spLocks noGrp="1"/>
          </p:cNvSpPr>
          <p:nvPr>
            <p:ph type="title"/>
          </p:nvPr>
        </p:nvSpPr>
        <p:spPr>
          <a:xfrm>
            <a:off x="576000" y="311150"/>
            <a:ext cx="10101072" cy="10356850"/>
          </a:xfrm>
        </p:spPr>
        <p:txBody>
          <a:bodyPr/>
          <a:lstStyle>
            <a:lvl1pPr>
              <a:lnSpc>
                <a:spcPct val="100000"/>
              </a:lnSpc>
              <a:defRPr sz="8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2487865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675882"/>
            <a:ext cx="4949825" cy="551929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1" y="6673851"/>
            <a:ext cx="4949825" cy="552132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73851"/>
            <a:ext cx="4949825" cy="552132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73851"/>
            <a:ext cx="4949825" cy="5521324"/>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B933E98-EDAA-167B-D822-384AE57CFD41}"/>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6" name="Slide Number">
            <a:extLst>
              <a:ext uri="{FF2B5EF4-FFF2-40B4-BE49-F238E27FC236}">
                <a16:creationId xmlns:a16="http://schemas.microsoft.com/office/drawing/2014/main" id="{9CE74F70-DD3B-B787-1122-8CC2F06AD01A}"/>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7" name="Text Placeholder 6">
            <a:extLst>
              <a:ext uri="{FF2B5EF4-FFF2-40B4-BE49-F238E27FC236}">
                <a16:creationId xmlns:a16="http://schemas.microsoft.com/office/drawing/2014/main" id="{73047254-F916-4821-F269-6EDEB3A3FAD7}"/>
              </a:ext>
            </a:extLst>
          </p:cNvPr>
          <p:cNvSpPr>
            <a:spLocks noGrp="1"/>
          </p:cNvSpPr>
          <p:nvPr>
            <p:ph type="body" sz="quarter" idx="21"/>
          </p:nvPr>
        </p:nvSpPr>
        <p:spPr>
          <a:xfrm>
            <a:off x="576000" y="576072"/>
            <a:ext cx="4942078" cy="3995928"/>
          </a:xfrm>
        </p:spPr>
        <p:txBody>
          <a:bodyPr/>
          <a:lstStyle>
            <a:lvl1pPr>
              <a:defRPr sz="28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95436229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00" y="384048"/>
            <a:ext cx="11036994" cy="4210177"/>
          </a:xfrm>
        </p:spPr>
        <p:txBody>
          <a:bodyPr rIns="457200"/>
          <a:lstStyle>
            <a:lvl1pPr>
              <a:lnSpc>
                <a:spcPct val="100000"/>
              </a:lnSpc>
              <a:defRPr sz="6800">
                <a:solidFill>
                  <a:schemeClr val="tx2"/>
                </a:solidFill>
              </a:defRPr>
            </a:lvl1pPr>
          </a:lstStyle>
          <a:p>
            <a:r>
              <a:rPr lang="en-US"/>
              <a:t>Click to edit Master title style</a:t>
            </a:r>
            <a:endParaRPr lang="en-US" dirty="0"/>
          </a:p>
        </p:txBody>
      </p:sp>
      <p:sp>
        <p:nvSpPr>
          <p:cNvPr id="3" name="Footer Placeholder 3">
            <a:extLst>
              <a:ext uri="{FF2B5EF4-FFF2-40B4-BE49-F238E27FC236}">
                <a16:creationId xmlns:a16="http://schemas.microsoft.com/office/drawing/2014/main" id="{A61589D3-5821-F43C-9924-D7FBDD5E84A5}"/>
              </a:ext>
            </a:extLst>
          </p:cNvPr>
          <p:cNvSpPr>
            <a:spLocks noGrp="1"/>
          </p:cNvSpPr>
          <p:nvPr>
            <p:ph type="ftr" sz="quarter" idx="18"/>
          </p:nvPr>
        </p:nvSpPr>
        <p:spPr>
          <a:xfrm>
            <a:off x="581024" y="12823285"/>
            <a:ext cx="4956176" cy="381000"/>
          </a:xfrm>
        </p:spPr>
        <p:txBody>
          <a:bodyPr/>
          <a:lstStyle/>
          <a:p>
            <a:r>
              <a:rPr lang="en-GB"/>
              <a:t>IBM Power Cyber Vault / June 16th, 2026 / © 2026 IBM Corporation</a:t>
            </a:r>
            <a:endParaRPr lang="en-US" dirty="0"/>
          </a:p>
        </p:txBody>
      </p:sp>
      <p:sp>
        <p:nvSpPr>
          <p:cNvPr id="6" name="Slide Number">
            <a:extLst>
              <a:ext uri="{FF2B5EF4-FFF2-40B4-BE49-F238E27FC236}">
                <a16:creationId xmlns:a16="http://schemas.microsoft.com/office/drawing/2014/main" id="{9EA471B4-B30A-F4D7-84E4-C54A4D1ACDB2}"/>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 name="Text Placeholder 10">
            <a:extLst>
              <a:ext uri="{FF2B5EF4-FFF2-40B4-BE49-F238E27FC236}">
                <a16:creationId xmlns:a16="http://schemas.microsoft.com/office/drawing/2014/main" id="{C5CEBFE7-AD2E-DFE8-B046-3B866828612E}"/>
              </a:ext>
            </a:extLst>
          </p:cNvPr>
          <p:cNvSpPr>
            <a:spLocks noGrp="1"/>
          </p:cNvSpPr>
          <p:nvPr>
            <p:ph type="body" sz="quarter" idx="11"/>
          </p:nvPr>
        </p:nvSpPr>
        <p:spPr>
          <a:xfrm>
            <a:off x="576072" y="6675882"/>
            <a:ext cx="4949825" cy="551929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0">
            <a:extLst>
              <a:ext uri="{FF2B5EF4-FFF2-40B4-BE49-F238E27FC236}">
                <a16:creationId xmlns:a16="http://schemas.microsoft.com/office/drawing/2014/main" id="{42695C8E-740F-09FE-EEF5-F2D3F3F88137}"/>
              </a:ext>
            </a:extLst>
          </p:cNvPr>
          <p:cNvSpPr>
            <a:spLocks noGrp="1"/>
          </p:cNvSpPr>
          <p:nvPr>
            <p:ph type="body" sz="quarter" idx="12"/>
          </p:nvPr>
        </p:nvSpPr>
        <p:spPr>
          <a:xfrm>
            <a:off x="6663241" y="6673851"/>
            <a:ext cx="4949825" cy="552132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0">
            <a:extLst>
              <a:ext uri="{FF2B5EF4-FFF2-40B4-BE49-F238E27FC236}">
                <a16:creationId xmlns:a16="http://schemas.microsoft.com/office/drawing/2014/main" id="{59937119-9484-C422-CDBB-7ACF8FB463EA}"/>
              </a:ext>
            </a:extLst>
          </p:cNvPr>
          <p:cNvSpPr>
            <a:spLocks noGrp="1"/>
          </p:cNvSpPr>
          <p:nvPr>
            <p:ph type="body" sz="quarter" idx="13"/>
          </p:nvPr>
        </p:nvSpPr>
        <p:spPr>
          <a:xfrm>
            <a:off x="12767760" y="6673851"/>
            <a:ext cx="4949825" cy="552132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0">
            <a:extLst>
              <a:ext uri="{FF2B5EF4-FFF2-40B4-BE49-F238E27FC236}">
                <a16:creationId xmlns:a16="http://schemas.microsoft.com/office/drawing/2014/main" id="{031FDB97-22F2-B958-137D-E25328D2B01D}"/>
              </a:ext>
            </a:extLst>
          </p:cNvPr>
          <p:cNvSpPr>
            <a:spLocks noGrp="1"/>
          </p:cNvSpPr>
          <p:nvPr>
            <p:ph type="body" sz="quarter" idx="14"/>
          </p:nvPr>
        </p:nvSpPr>
        <p:spPr>
          <a:xfrm>
            <a:off x="18859500" y="6673851"/>
            <a:ext cx="4949825" cy="5521324"/>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5782848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00" y="576072"/>
            <a:ext cx="4949825" cy="399592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6415" y="576071"/>
            <a:ext cx="4956048" cy="495604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1"/>
            <a:ext cx="4956048" cy="495604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1"/>
            <a:ext cx="4946904" cy="495604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06DFE032-E717-840D-774E-AC6218CA01A8}"/>
              </a:ext>
            </a:extLst>
          </p:cNvPr>
          <p:cNvSpPr>
            <a:spLocks noGrp="1"/>
          </p:cNvSpPr>
          <p:nvPr>
            <p:ph type="ftr" sz="quarter" idx="22"/>
          </p:nvPr>
        </p:nvSpPr>
        <p:spPr>
          <a:xfrm>
            <a:off x="581024" y="12823285"/>
            <a:ext cx="4956176" cy="381000"/>
          </a:xfrm>
        </p:spPr>
        <p:txBody>
          <a:bodyPr/>
          <a:lstStyle/>
          <a:p>
            <a:r>
              <a:rPr lang="en-GB"/>
              <a:t>IBM Power Cyber Vault / June 16th, 2026 / © 2026 IBM Corporation</a:t>
            </a:r>
            <a:endParaRPr lang="en-US" dirty="0"/>
          </a:p>
        </p:txBody>
      </p:sp>
      <p:sp>
        <p:nvSpPr>
          <p:cNvPr id="7" name="Slide Number">
            <a:extLst>
              <a:ext uri="{FF2B5EF4-FFF2-40B4-BE49-F238E27FC236}">
                <a16:creationId xmlns:a16="http://schemas.microsoft.com/office/drawing/2014/main" id="{219EFD5E-874A-DCAB-55D5-D376C79F2C67}"/>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6" name="Text Placeholder 10">
            <a:extLst>
              <a:ext uri="{FF2B5EF4-FFF2-40B4-BE49-F238E27FC236}">
                <a16:creationId xmlns:a16="http://schemas.microsoft.com/office/drawing/2014/main" id="{0813F20A-BEE4-B8A6-B7C6-A452A39FAD7F}"/>
              </a:ext>
            </a:extLst>
          </p:cNvPr>
          <p:cNvSpPr>
            <a:spLocks noGrp="1"/>
          </p:cNvSpPr>
          <p:nvPr>
            <p:ph type="body" sz="quarter" idx="12"/>
          </p:nvPr>
        </p:nvSpPr>
        <p:spPr>
          <a:xfrm>
            <a:off x="6666415" y="6673850"/>
            <a:ext cx="4956048" cy="4956048"/>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0">
            <a:extLst>
              <a:ext uri="{FF2B5EF4-FFF2-40B4-BE49-F238E27FC236}">
                <a16:creationId xmlns:a16="http://schemas.microsoft.com/office/drawing/2014/main" id="{150973AC-ED14-F5BF-FFA2-3AA73BE9F47C}"/>
              </a:ext>
            </a:extLst>
          </p:cNvPr>
          <p:cNvSpPr>
            <a:spLocks noGrp="1"/>
          </p:cNvSpPr>
          <p:nvPr>
            <p:ph type="body" sz="quarter" idx="13"/>
          </p:nvPr>
        </p:nvSpPr>
        <p:spPr>
          <a:xfrm>
            <a:off x="12763500" y="6673850"/>
            <a:ext cx="4956048" cy="4956048"/>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0">
            <a:extLst>
              <a:ext uri="{FF2B5EF4-FFF2-40B4-BE49-F238E27FC236}">
                <a16:creationId xmlns:a16="http://schemas.microsoft.com/office/drawing/2014/main" id="{BE127C12-10BF-D35C-4112-2B9F89481529}"/>
              </a:ext>
            </a:extLst>
          </p:cNvPr>
          <p:cNvSpPr>
            <a:spLocks noGrp="1"/>
          </p:cNvSpPr>
          <p:nvPr>
            <p:ph type="body" sz="quarter" idx="14"/>
          </p:nvPr>
        </p:nvSpPr>
        <p:spPr>
          <a:xfrm>
            <a:off x="18859499" y="6673850"/>
            <a:ext cx="4946904" cy="4956048"/>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605609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00" y="576072"/>
            <a:ext cx="4949825" cy="399592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16" name="Picture Placeholder 15" descr="Place icon here">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2"/>
            <a:ext cx="402336" cy="403225"/>
          </a:xfrm>
        </p:spPr>
        <p:txBody>
          <a:bodyPr/>
          <a:lstStyle>
            <a:lvl1pPr>
              <a:defRPr sz="1400">
                <a:solidFill>
                  <a:schemeClr val="tx1"/>
                </a:solidFill>
              </a:defRPr>
            </a:lvl1pPr>
          </a:lstStyle>
          <a:p>
            <a:r>
              <a:rPr lang="en-US" dirty="0"/>
              <a:t>Icon</a:t>
            </a:r>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499" y="1524000"/>
            <a:ext cx="4956048" cy="3999102"/>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Picture Placeholder 15" descr="Place icon here">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80000" y="576072"/>
            <a:ext cx="402336" cy="403225"/>
          </a:xfrm>
        </p:spPr>
        <p:txBody>
          <a:bodyPr/>
          <a:lstStyle>
            <a:lvl1pPr>
              <a:defRPr sz="1400">
                <a:solidFill>
                  <a:schemeClr val="tx1"/>
                </a:solidFill>
              </a:defRPr>
            </a:lvl1pPr>
          </a:lstStyle>
          <a:p>
            <a:r>
              <a:rPr lang="en-US" dirty="0"/>
              <a:t>Icon</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80000" y="1524000"/>
            <a:ext cx="4953000" cy="3999102"/>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15" descr="Place icon here">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76072"/>
            <a:ext cx="402336" cy="403225"/>
          </a:xfrm>
        </p:spPr>
        <p:txBody>
          <a:bodyPr/>
          <a:lstStyle>
            <a:lvl1pPr>
              <a:defRPr sz="1400">
                <a:solidFill>
                  <a:schemeClr val="tx1"/>
                </a:solidFill>
              </a:defRPr>
            </a:lvl1pPr>
          </a:lstStyle>
          <a:p>
            <a:r>
              <a:rPr lang="en-US" dirty="0"/>
              <a:t>Icon</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523999"/>
            <a:ext cx="4946904" cy="3999099"/>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3" name="Straight Connector 22" descr="Horizontal row divider">
            <a:extLst>
              <a:ext uri="{FF2B5EF4-FFF2-40B4-BE49-F238E27FC236}">
                <a16:creationId xmlns:a16="http://schemas.microsoft.com/office/drawing/2014/main" id="{252CDB94-BA57-B58F-95F0-D406FE34BB40}"/>
              </a:ext>
              <a:ext uri="{C183D7F6-B498-43B3-948B-1728B52AA6E4}">
                <adec:decorative xmlns:adec="http://schemas.microsoft.com/office/drawing/2017/decorative" val="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Picture Placeholder 15" descr="Place icon here">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p:spPr>
        <p:txBody>
          <a:bodyPr/>
          <a:lstStyle>
            <a:lvl1pPr>
              <a:defRPr sz="1400">
                <a:solidFill>
                  <a:schemeClr val="tx1"/>
                </a:solidFill>
              </a:defRPr>
            </a:lvl1pPr>
          </a:lstStyle>
          <a:p>
            <a:r>
              <a:rPr lang="en-US" dirty="0"/>
              <a:t>Icon</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499" y="7623594"/>
            <a:ext cx="4956048" cy="3998295"/>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Picture Placeholder 15" descr="Place icon here">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80000" y="6694631"/>
            <a:ext cx="402336" cy="403225"/>
          </a:xfrm>
        </p:spPr>
        <p:txBody>
          <a:bodyPr/>
          <a:lstStyle>
            <a:lvl1pPr>
              <a:defRPr sz="1400">
                <a:solidFill>
                  <a:schemeClr val="tx1"/>
                </a:solidFill>
              </a:defRPr>
            </a:lvl1pPr>
          </a:lstStyle>
          <a:p>
            <a:r>
              <a:rPr lang="en-US" dirty="0"/>
              <a:t>Icon</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80000" y="7623594"/>
            <a:ext cx="4956048" cy="3998291"/>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15" descr="Place icon here">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p:spPr>
        <p:txBody>
          <a:bodyPr/>
          <a:lstStyle>
            <a:lvl1pPr>
              <a:defRPr sz="1400">
                <a:solidFill>
                  <a:schemeClr val="tx1"/>
                </a:solidFill>
              </a:defRPr>
            </a:lvl1pPr>
          </a:lstStyle>
          <a:p>
            <a:r>
              <a:rPr lang="en-US" dirty="0"/>
              <a:t>Icon</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623594"/>
            <a:ext cx="4946904" cy="3998287"/>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56C9A7FC-6BA2-EF1D-18D5-F605D8C7C003}"/>
              </a:ext>
            </a:extLst>
          </p:cNvPr>
          <p:cNvSpPr>
            <a:spLocks noGrp="1"/>
          </p:cNvSpPr>
          <p:nvPr>
            <p:ph type="ftr" sz="quarter" idx="23"/>
          </p:nvPr>
        </p:nvSpPr>
        <p:spPr>
          <a:xfrm>
            <a:off x="576000" y="12816000"/>
            <a:ext cx="4956176" cy="381000"/>
          </a:xfrm>
        </p:spPr>
        <p:txBody>
          <a:bodyPr/>
          <a:lstStyle/>
          <a:p>
            <a:r>
              <a:rPr lang="en-GB"/>
              <a:t>IBM Power Cyber Vault / June 16th, 2026 / © 2026 IBM Corporation</a:t>
            </a:r>
            <a:endParaRPr lang="en-US" dirty="0"/>
          </a:p>
        </p:txBody>
      </p:sp>
      <p:sp>
        <p:nvSpPr>
          <p:cNvPr id="12" name="Slide Number">
            <a:extLst>
              <a:ext uri="{FF2B5EF4-FFF2-40B4-BE49-F238E27FC236}">
                <a16:creationId xmlns:a16="http://schemas.microsoft.com/office/drawing/2014/main" id="{C0294F07-890E-B2F9-0CAD-1B5AFB7648AB}"/>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4" name="Straight Connector 3" descr="Vertical column divider">
            <a:extLst>
              <a:ext uri="{FF2B5EF4-FFF2-40B4-BE49-F238E27FC236}">
                <a16:creationId xmlns:a16="http://schemas.microsoft.com/office/drawing/2014/main" id="{0E795639-6102-AB6C-5918-29F86236BFD2}"/>
              </a:ext>
            </a:extLst>
          </p:cNvPr>
          <p:cNvCxnSpPr>
            <a:cxnSpLocks/>
          </p:cNvCxnSpPr>
          <p:nvPr userDrawn="1"/>
        </p:nvCxnSpPr>
        <p:spPr bwMode="auto">
          <a:xfrm>
            <a:off x="6096000" y="570103"/>
            <a:ext cx="0" cy="1162208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descr="Vertical column divider">
            <a:extLst>
              <a:ext uri="{FF2B5EF4-FFF2-40B4-BE49-F238E27FC236}">
                <a16:creationId xmlns:a16="http://schemas.microsoft.com/office/drawing/2014/main" id="{357E5319-53C7-E291-189E-B5A9A71EC85F}"/>
              </a:ext>
            </a:extLst>
          </p:cNvPr>
          <p:cNvCxnSpPr>
            <a:cxnSpLocks/>
          </p:cNvCxnSpPr>
          <p:nvPr userDrawn="1"/>
        </p:nvCxnSpPr>
        <p:spPr bwMode="auto">
          <a:xfrm>
            <a:off x="12192127" y="570103"/>
            <a:ext cx="0" cy="11625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descr="Vertical column divider">
            <a:extLst>
              <a:ext uri="{FF2B5EF4-FFF2-40B4-BE49-F238E27FC236}">
                <a16:creationId xmlns:a16="http://schemas.microsoft.com/office/drawing/2014/main" id="{C5786CF5-FEFB-F111-90C8-4410630FD7A3}"/>
              </a:ext>
            </a:extLst>
          </p:cNvPr>
          <p:cNvCxnSpPr>
            <a:cxnSpLocks/>
          </p:cNvCxnSpPr>
          <p:nvPr userDrawn="1"/>
        </p:nvCxnSpPr>
        <p:spPr bwMode="auto">
          <a:xfrm>
            <a:off x="18288000" y="570103"/>
            <a:ext cx="0" cy="1162208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420554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00" y="384048"/>
            <a:ext cx="11039475" cy="3413126"/>
          </a:xfrm>
        </p:spPr>
        <p:txBody>
          <a:bodyPr rIns="457200"/>
          <a:lstStyle>
            <a:lvl1pPr>
              <a:lnSpc>
                <a:spcPct val="100000"/>
              </a:lnSpc>
              <a:defRPr sz="6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80000"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a:cxnSpLocks/>
          </p:cNvCxnSpPr>
          <p:nvPr userDrawn="1"/>
        </p:nvCxnSpPr>
        <p:spPr bwMode="auto">
          <a:xfrm>
            <a:off x="18288000" y="573138"/>
            <a:ext cx="0" cy="1162203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userDrawn="1">
            <p:ph type="body" sz="quarter" idx="13"/>
          </p:nvPr>
        </p:nvSpPr>
        <p:spPr>
          <a:xfrm>
            <a:off x="18862675"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576072" y="6096000"/>
            <a:ext cx="2322849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6096000" y="6096000"/>
            <a:ext cx="0" cy="609917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Footer Placeholder 3">
            <a:extLst>
              <a:ext uri="{FF2B5EF4-FFF2-40B4-BE49-F238E27FC236}">
                <a16:creationId xmlns:a16="http://schemas.microsoft.com/office/drawing/2014/main" id="{59A0B1DF-AF8B-38B3-B47C-60722DFBF162}"/>
              </a:ext>
            </a:extLst>
          </p:cNvPr>
          <p:cNvSpPr>
            <a:spLocks noGrp="1"/>
          </p:cNvSpPr>
          <p:nvPr userDrawn="1">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6" name="Slide Number">
            <a:extLst>
              <a:ext uri="{FF2B5EF4-FFF2-40B4-BE49-F238E27FC236}">
                <a16:creationId xmlns:a16="http://schemas.microsoft.com/office/drawing/2014/main" id="{EFD38FC2-A92F-D3A8-74D5-CE6E95D9C133}"/>
              </a:ext>
            </a:extLst>
          </p:cNvPr>
          <p:cNvSpPr txBox="1">
            <a:spLocks noGrp="1"/>
          </p:cNvSpPr>
          <p:nvPr userDrawn="1">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5" name="Straight Connector 4" descr="Vertical column divider">
            <a:extLst>
              <a:ext uri="{FF2B5EF4-FFF2-40B4-BE49-F238E27FC236}">
                <a16:creationId xmlns:a16="http://schemas.microsoft.com/office/drawing/2014/main" id="{A5B6E0FE-2F6F-9D77-9834-2DF9E13E2262}"/>
              </a:ext>
            </a:extLst>
          </p:cNvPr>
          <p:cNvCxnSpPr>
            <a:cxnSpLocks/>
          </p:cNvCxnSpPr>
          <p:nvPr userDrawn="1"/>
        </p:nvCxnSpPr>
        <p:spPr bwMode="auto">
          <a:xfrm>
            <a:off x="12192127" y="570103"/>
            <a:ext cx="0" cy="11625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10">
            <a:extLst>
              <a:ext uri="{FF2B5EF4-FFF2-40B4-BE49-F238E27FC236}">
                <a16:creationId xmlns:a16="http://schemas.microsoft.com/office/drawing/2014/main" id="{022E65FD-CDEF-1AA2-2521-5B200BF4B6BD}"/>
              </a:ext>
            </a:extLst>
          </p:cNvPr>
          <p:cNvSpPr>
            <a:spLocks noGrp="1"/>
          </p:cNvSpPr>
          <p:nvPr>
            <p:ph type="body" sz="quarter" idx="11"/>
          </p:nvPr>
        </p:nvSpPr>
        <p:spPr>
          <a:xfrm>
            <a:off x="576072" y="6675882"/>
            <a:ext cx="4949825" cy="551929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10">
            <a:extLst>
              <a:ext uri="{FF2B5EF4-FFF2-40B4-BE49-F238E27FC236}">
                <a16:creationId xmlns:a16="http://schemas.microsoft.com/office/drawing/2014/main" id="{83C43A7A-FFA5-D00F-7BEB-AA5C5DA6FB8E}"/>
              </a:ext>
            </a:extLst>
          </p:cNvPr>
          <p:cNvSpPr>
            <a:spLocks noGrp="1"/>
          </p:cNvSpPr>
          <p:nvPr>
            <p:ph type="body" sz="quarter" idx="19"/>
          </p:nvPr>
        </p:nvSpPr>
        <p:spPr>
          <a:xfrm>
            <a:off x="6663241" y="6673851"/>
            <a:ext cx="4949825" cy="552132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6558C27E-CF79-F761-3827-DA392178DC8E}"/>
              </a:ext>
            </a:extLst>
          </p:cNvPr>
          <p:cNvSpPr>
            <a:spLocks noGrp="1"/>
          </p:cNvSpPr>
          <p:nvPr>
            <p:ph type="body" sz="quarter" idx="20"/>
          </p:nvPr>
        </p:nvSpPr>
        <p:spPr>
          <a:xfrm>
            <a:off x="12780000" y="6673851"/>
            <a:ext cx="4949825" cy="552132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C0BF9C6F-22AC-2FF0-D8C9-37373CDEB3A5}"/>
              </a:ext>
            </a:extLst>
          </p:cNvPr>
          <p:cNvSpPr>
            <a:spLocks noGrp="1"/>
          </p:cNvSpPr>
          <p:nvPr>
            <p:ph type="body" sz="quarter" idx="14"/>
          </p:nvPr>
        </p:nvSpPr>
        <p:spPr>
          <a:xfrm>
            <a:off x="18859500" y="6673851"/>
            <a:ext cx="4949825" cy="5521324"/>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8451217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00" y="576072"/>
            <a:ext cx="4949825" cy="3413126"/>
          </a:xfrm>
        </p:spPr>
        <p:txBody>
          <a:bodyPr rIns="0"/>
          <a:lstStyle>
            <a:lvl1pPr>
              <a:lnSpc>
                <a:spcPct val="110000"/>
              </a:lnSpc>
              <a:defRPr sz="36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80000"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C192388-DAC3-247F-4457-03A65F8CDF36}"/>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6" name="Slide Number">
            <a:extLst>
              <a:ext uri="{FF2B5EF4-FFF2-40B4-BE49-F238E27FC236}">
                <a16:creationId xmlns:a16="http://schemas.microsoft.com/office/drawing/2014/main" id="{72D75691-23B7-FADC-4357-CB3662EB3779}"/>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5" name="Straight Connector 4" descr="Vertical column divider">
            <a:extLst>
              <a:ext uri="{FF2B5EF4-FFF2-40B4-BE49-F238E27FC236}">
                <a16:creationId xmlns:a16="http://schemas.microsoft.com/office/drawing/2014/main" id="{CB17488F-3B5A-CD3F-8D89-787477C1F946}"/>
              </a:ext>
              <a:ext uri="{C183D7F6-B498-43B3-948B-1728B52AA6E4}">
                <adec:decorative xmlns:adec="http://schemas.microsoft.com/office/drawing/2017/decorative" val="0"/>
              </a:ext>
            </a:extLst>
          </p:cNvPr>
          <p:cNvCxnSpPr>
            <a:cxnSpLocks/>
          </p:cNvCxnSpPr>
          <p:nvPr userDrawn="1"/>
        </p:nvCxnSpPr>
        <p:spPr bwMode="auto">
          <a:xfrm>
            <a:off x="18288000" y="573138"/>
            <a:ext cx="0" cy="1162203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descr="Horizontal row divider">
            <a:extLst>
              <a:ext uri="{FF2B5EF4-FFF2-40B4-BE49-F238E27FC236}">
                <a16:creationId xmlns:a16="http://schemas.microsoft.com/office/drawing/2014/main" id="{7B2108DD-FE3A-F98C-D857-CDFA3DAD9666}"/>
              </a:ext>
              <a:ext uri="{C183D7F6-B498-43B3-948B-1728B52AA6E4}">
                <adec:decorative xmlns:adec="http://schemas.microsoft.com/office/drawing/2017/decorative" val="0"/>
              </a:ext>
            </a:extLst>
          </p:cNvPr>
          <p:cNvCxnSpPr>
            <a:cxnSpLocks/>
          </p:cNvCxnSpPr>
          <p:nvPr userDrawn="1"/>
        </p:nvCxnSpPr>
        <p:spPr bwMode="auto">
          <a:xfrm>
            <a:off x="576072" y="6096000"/>
            <a:ext cx="2322849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descr="Vertical column divider">
            <a:extLst>
              <a:ext uri="{FF2B5EF4-FFF2-40B4-BE49-F238E27FC236}">
                <a16:creationId xmlns:a16="http://schemas.microsoft.com/office/drawing/2014/main" id="{03D0E68D-02AF-474A-3224-FF5108D23382}"/>
              </a:ext>
              <a:ext uri="{C183D7F6-B498-43B3-948B-1728B52AA6E4}">
                <adec:decorative xmlns:adec="http://schemas.microsoft.com/office/drawing/2017/decorative" val="0"/>
              </a:ext>
            </a:extLst>
          </p:cNvPr>
          <p:cNvCxnSpPr>
            <a:cxnSpLocks/>
          </p:cNvCxnSpPr>
          <p:nvPr userDrawn="1"/>
        </p:nvCxnSpPr>
        <p:spPr bwMode="auto">
          <a:xfrm>
            <a:off x="6096000" y="6083300"/>
            <a:ext cx="0" cy="611187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descr="Vertical column divider">
            <a:extLst>
              <a:ext uri="{FF2B5EF4-FFF2-40B4-BE49-F238E27FC236}">
                <a16:creationId xmlns:a16="http://schemas.microsoft.com/office/drawing/2014/main" id="{5600EFDE-928F-B419-8585-5582A68373F2}"/>
              </a:ext>
            </a:extLst>
          </p:cNvPr>
          <p:cNvCxnSpPr>
            <a:cxnSpLocks/>
          </p:cNvCxnSpPr>
          <p:nvPr userDrawn="1"/>
        </p:nvCxnSpPr>
        <p:spPr bwMode="auto">
          <a:xfrm>
            <a:off x="12192127" y="570103"/>
            <a:ext cx="0" cy="11625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0">
            <a:extLst>
              <a:ext uri="{FF2B5EF4-FFF2-40B4-BE49-F238E27FC236}">
                <a16:creationId xmlns:a16="http://schemas.microsoft.com/office/drawing/2014/main" id="{5C1B1885-0510-1907-4EAD-DB9018C133E5}"/>
              </a:ext>
            </a:extLst>
          </p:cNvPr>
          <p:cNvSpPr>
            <a:spLocks noGrp="1"/>
          </p:cNvSpPr>
          <p:nvPr>
            <p:ph type="body" sz="quarter" idx="11"/>
          </p:nvPr>
        </p:nvSpPr>
        <p:spPr>
          <a:xfrm>
            <a:off x="576072" y="6675882"/>
            <a:ext cx="4949825" cy="551929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0">
            <a:extLst>
              <a:ext uri="{FF2B5EF4-FFF2-40B4-BE49-F238E27FC236}">
                <a16:creationId xmlns:a16="http://schemas.microsoft.com/office/drawing/2014/main" id="{5804D2DB-0651-E704-D761-49FB6352B7C3}"/>
              </a:ext>
            </a:extLst>
          </p:cNvPr>
          <p:cNvSpPr>
            <a:spLocks noGrp="1"/>
          </p:cNvSpPr>
          <p:nvPr>
            <p:ph type="body" sz="quarter" idx="19"/>
          </p:nvPr>
        </p:nvSpPr>
        <p:spPr>
          <a:xfrm>
            <a:off x="6663241" y="6673851"/>
            <a:ext cx="4949825" cy="552132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0">
            <a:extLst>
              <a:ext uri="{FF2B5EF4-FFF2-40B4-BE49-F238E27FC236}">
                <a16:creationId xmlns:a16="http://schemas.microsoft.com/office/drawing/2014/main" id="{9900EBA3-CCC2-CE83-A620-B68ADAF8371C}"/>
              </a:ext>
            </a:extLst>
          </p:cNvPr>
          <p:cNvSpPr>
            <a:spLocks noGrp="1"/>
          </p:cNvSpPr>
          <p:nvPr>
            <p:ph type="body" sz="quarter" idx="20"/>
          </p:nvPr>
        </p:nvSpPr>
        <p:spPr>
          <a:xfrm>
            <a:off x="12780000" y="6673851"/>
            <a:ext cx="4949825" cy="5521323"/>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0">
            <a:extLst>
              <a:ext uri="{FF2B5EF4-FFF2-40B4-BE49-F238E27FC236}">
                <a16:creationId xmlns:a16="http://schemas.microsoft.com/office/drawing/2014/main" id="{FAB4091C-FF62-7BAF-B996-F22392D5E709}"/>
              </a:ext>
            </a:extLst>
          </p:cNvPr>
          <p:cNvSpPr>
            <a:spLocks noGrp="1"/>
          </p:cNvSpPr>
          <p:nvPr>
            <p:ph type="body" sz="quarter" idx="14"/>
          </p:nvPr>
        </p:nvSpPr>
        <p:spPr>
          <a:xfrm>
            <a:off x="18859500" y="6673851"/>
            <a:ext cx="4949825" cy="5521324"/>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121216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00"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00" y="3041649"/>
            <a:ext cx="4946904" cy="9153525"/>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70675" y="3041649"/>
            <a:ext cx="4951413" cy="9153525"/>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10" descr="Place imagery here">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76073"/>
            <a:ext cx="11041253" cy="12571602"/>
          </a:xfrm>
          <a:solidFill>
            <a:srgbClr val="E0E0E0"/>
          </a:solidFill>
        </p:spPr>
        <p:txBody>
          <a:bodyPr anchor="ctr"/>
          <a:lstStyle>
            <a:lvl1pPr algn="ctr">
              <a:defRPr>
                <a:solidFill>
                  <a:schemeClr val="accent5"/>
                </a:solidFill>
              </a:defRPr>
            </a:lvl1pPr>
          </a:lstStyle>
          <a:p>
            <a:r>
              <a:rPr lang="en-US" dirty="0"/>
              <a:t>Place imagery here</a:t>
            </a:r>
          </a:p>
        </p:txBody>
      </p:sp>
      <p:sp>
        <p:nvSpPr>
          <p:cNvPr id="3" name="Footer Placeholder 3">
            <a:extLst>
              <a:ext uri="{FF2B5EF4-FFF2-40B4-BE49-F238E27FC236}">
                <a16:creationId xmlns:a16="http://schemas.microsoft.com/office/drawing/2014/main" id="{765F8DDE-78BD-E2B6-1CAB-2A9EF14E9F71}"/>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Tree>
    <p:extLst>
      <p:ext uri="{BB962C8B-B14F-4D97-AF65-F5344CB8AC3E}">
        <p14:creationId xmlns:p14="http://schemas.microsoft.com/office/powerpoint/2010/main" val="322483623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00"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76000" y="3041649"/>
            <a:ext cx="4956175" cy="9153525"/>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imagery here">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solidFill>
            <a:srgbClr val="E0E0E0"/>
          </a:solidFill>
        </p:spPr>
        <p:txBody>
          <a:bodyPr anchor="ctr"/>
          <a:lstStyle>
            <a:lvl1pPr algn="ctr">
              <a:defRPr>
                <a:solidFill>
                  <a:schemeClr val="accent5"/>
                </a:solidFill>
              </a:defRPr>
            </a:lvl1pPr>
          </a:lstStyle>
          <a:p>
            <a:r>
              <a:rPr lang="en-US" dirty="0"/>
              <a:t>Place imagery here</a:t>
            </a:r>
          </a:p>
        </p:txBody>
      </p:sp>
      <p:sp>
        <p:nvSpPr>
          <p:cNvPr id="5" name="Footer Placeholder 3">
            <a:extLst>
              <a:ext uri="{FF2B5EF4-FFF2-40B4-BE49-F238E27FC236}">
                <a16:creationId xmlns:a16="http://schemas.microsoft.com/office/drawing/2014/main" id="{7B09C899-A6D4-3826-EAB8-A75F78607CE3}"/>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7" name="Slide Number">
            <a:extLst>
              <a:ext uri="{FF2B5EF4-FFF2-40B4-BE49-F238E27FC236}">
                <a16:creationId xmlns:a16="http://schemas.microsoft.com/office/drawing/2014/main" id="{BEB46264-65A0-272C-CC19-DCA9B586608B}"/>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3015442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00"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00" y="3041649"/>
            <a:ext cx="4956175" cy="9153525"/>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6" descr="Place imagery here">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71500"/>
            <a:ext cx="17137063" cy="12579350"/>
          </a:xfrm>
          <a:solidFill>
            <a:srgbClr val="E0E0E0"/>
          </a:solidFill>
        </p:spPr>
        <p:txBody>
          <a:bodyPr anchor="ctr"/>
          <a:lstStyle>
            <a:lvl1pPr algn="ctr">
              <a:defRPr>
                <a:solidFill>
                  <a:schemeClr val="accent5"/>
                </a:solidFill>
              </a:defRPr>
            </a:lvl1pPr>
          </a:lstStyle>
          <a:p>
            <a:r>
              <a:rPr lang="en-US" dirty="0"/>
              <a:t>Place imagery here</a:t>
            </a:r>
          </a:p>
        </p:txBody>
      </p:sp>
      <p:sp>
        <p:nvSpPr>
          <p:cNvPr id="3" name="Footer Placeholder 3">
            <a:extLst>
              <a:ext uri="{FF2B5EF4-FFF2-40B4-BE49-F238E27FC236}">
                <a16:creationId xmlns:a16="http://schemas.microsoft.com/office/drawing/2014/main" id="{547D5110-D587-CC11-18F6-FEB7AA2D7851}"/>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Tree>
    <p:extLst>
      <p:ext uri="{BB962C8B-B14F-4D97-AF65-F5344CB8AC3E}">
        <p14:creationId xmlns:p14="http://schemas.microsoft.com/office/powerpoint/2010/main" val="232776850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Slide Number">
            <a:extLst>
              <a:ext uri="{FF2B5EF4-FFF2-40B4-BE49-F238E27FC236}">
                <a16:creationId xmlns:a16="http://schemas.microsoft.com/office/drawing/2014/main" id="{8A69D316-0792-83BD-3912-71CDE3BB681F}"/>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662709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lain, label">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00" y="12479147"/>
            <a:ext cx="11038445"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4" name="Picture 3" descr="IBM 8-bar logo">
            <a:extLst>
              <a:ext uri="{FF2B5EF4-FFF2-40B4-BE49-F238E27FC236}">
                <a16:creationId xmlns:a16="http://schemas.microsoft.com/office/drawing/2014/main" id="{81A5AEF9-6465-6773-9724-1305F8245375}"/>
              </a:ext>
            </a:extLst>
          </p:cNvPr>
          <p:cNvPicPr>
            <a:picLocks noChangeAspect="1"/>
          </p:cNvPicPr>
          <p:nvPr userDrawn="1"/>
        </p:nvPicPr>
        <p:blipFill>
          <a:blip r:embed="rId2"/>
          <a:stretch>
            <a:fillRect/>
          </a:stretch>
        </p:blipFill>
        <p:spPr>
          <a:xfrm>
            <a:off x="22373802" y="12577763"/>
            <a:ext cx="1538325" cy="572400"/>
          </a:xfrm>
          <a:prstGeom prst="rect">
            <a:avLst/>
          </a:prstGeom>
        </p:spPr>
      </p:pic>
      <p:sp>
        <p:nvSpPr>
          <p:cNvPr id="10" name="Title 1">
            <a:extLst>
              <a:ext uri="{FF2B5EF4-FFF2-40B4-BE49-F238E27FC236}">
                <a16:creationId xmlns:a16="http://schemas.microsoft.com/office/drawing/2014/main" id="{D0F40089-D6C5-B905-B7FE-24BFF3580F12}"/>
              </a:ext>
            </a:extLst>
          </p:cNvPr>
          <p:cNvSpPr>
            <a:spLocks noGrp="1"/>
          </p:cNvSpPr>
          <p:nvPr>
            <p:ph type="title"/>
          </p:nvPr>
        </p:nvSpPr>
        <p:spPr>
          <a:xfrm>
            <a:off x="576000" y="311150"/>
            <a:ext cx="10101072" cy="10356850"/>
          </a:xfrm>
        </p:spPr>
        <p:txBody>
          <a:bodyPr/>
          <a:lstStyle>
            <a:lvl1pPr>
              <a:lnSpc>
                <a:spcPct val="100000"/>
              </a:lnSpc>
              <a:defRPr sz="8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817174950"/>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77850" y="571500"/>
            <a:ext cx="23226713" cy="12579349"/>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769490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7" name="Picture Placeholder 7" descr="Place bio portrait here">
            <a:extLst>
              <a:ext uri="{FF2B5EF4-FFF2-40B4-BE49-F238E27FC236}">
                <a16:creationId xmlns:a16="http://schemas.microsoft.com/office/drawing/2014/main" id="{0B1677E6-5066-100D-29D6-CCAD04C21BCE}"/>
              </a:ext>
            </a:extLst>
          </p:cNvPr>
          <p:cNvSpPr>
            <a:spLocks noGrp="1"/>
          </p:cNvSpPr>
          <p:nvPr>
            <p:ph type="pic" sz="quarter" idx="28" hasCustomPrompt="1"/>
          </p:nvPr>
        </p:nvSpPr>
        <p:spPr>
          <a:xfrm>
            <a:off x="576000" y="3044825"/>
            <a:ext cx="2462402" cy="2476500"/>
          </a:xfrm>
          <a:solidFill>
            <a:srgbClr val="E0E0E0"/>
          </a:solidFill>
        </p:spPr>
        <p:txBody>
          <a:bodyPr anchor="ctr"/>
          <a:lstStyle>
            <a:lvl1pPr algn="ctr">
              <a:defRPr>
                <a:solidFill>
                  <a:schemeClr val="accent5"/>
                </a:solidFill>
              </a:defRPr>
            </a:lvl1pPr>
          </a:lstStyle>
          <a:p>
            <a:r>
              <a:rPr lang="en-US" dirty="0"/>
              <a:t>Place imagery here</a:t>
            </a:r>
          </a:p>
        </p:txBody>
      </p:sp>
      <p:sp>
        <p:nvSpPr>
          <p:cNvPr id="13" name="Picture Placeholder 7" descr="Place bio portrait here">
            <a:extLst>
              <a:ext uri="{FF2B5EF4-FFF2-40B4-BE49-F238E27FC236}">
                <a16:creationId xmlns:a16="http://schemas.microsoft.com/office/drawing/2014/main" id="{3DCE12BA-53E1-8B67-A029-029F1E6F9163}"/>
              </a:ext>
            </a:extLst>
          </p:cNvPr>
          <p:cNvSpPr>
            <a:spLocks noGrp="1"/>
          </p:cNvSpPr>
          <p:nvPr>
            <p:ph type="pic" sz="quarter" idx="30" hasCustomPrompt="1"/>
          </p:nvPr>
        </p:nvSpPr>
        <p:spPr>
          <a:xfrm>
            <a:off x="576000" y="6096000"/>
            <a:ext cx="2462402"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5" name="Picture Placeholder 7" descr="Place bio portrait here">
            <a:extLst>
              <a:ext uri="{FF2B5EF4-FFF2-40B4-BE49-F238E27FC236}">
                <a16:creationId xmlns:a16="http://schemas.microsoft.com/office/drawing/2014/main" id="{05E149CA-A25F-74EE-93DF-1A877CDE924F}"/>
              </a:ext>
            </a:extLst>
          </p:cNvPr>
          <p:cNvSpPr>
            <a:spLocks noGrp="1"/>
          </p:cNvSpPr>
          <p:nvPr>
            <p:ph type="pic" sz="quarter" idx="32" hasCustomPrompt="1"/>
          </p:nvPr>
        </p:nvSpPr>
        <p:spPr>
          <a:xfrm>
            <a:off x="576000" y="9140825"/>
            <a:ext cx="2462402"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5" name="Picture Placeholder 7" descr="Place bio portrait here">
            <a:extLst>
              <a:ext uri="{FF2B5EF4-FFF2-40B4-BE49-F238E27FC236}">
                <a16:creationId xmlns:a16="http://schemas.microsoft.com/office/drawing/2014/main" id="{AAC7C1AD-0F8C-4D02-0112-981444AFE98D}"/>
              </a:ext>
            </a:extLst>
          </p:cNvPr>
          <p:cNvSpPr>
            <a:spLocks noGrp="1"/>
          </p:cNvSpPr>
          <p:nvPr>
            <p:ph type="pic" sz="quarter" idx="34" hasCustomPrompt="1"/>
          </p:nvPr>
        </p:nvSpPr>
        <p:spPr>
          <a:xfrm>
            <a:off x="12780000" y="3044825"/>
            <a:ext cx="2459736"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7" name="Picture Placeholder 7" descr="Place bio portrait here">
            <a:extLst>
              <a:ext uri="{FF2B5EF4-FFF2-40B4-BE49-F238E27FC236}">
                <a16:creationId xmlns:a16="http://schemas.microsoft.com/office/drawing/2014/main" id="{22271FFB-E2D1-459B-4089-A291A1110AE8}"/>
              </a:ext>
            </a:extLst>
          </p:cNvPr>
          <p:cNvSpPr>
            <a:spLocks noGrp="1"/>
          </p:cNvSpPr>
          <p:nvPr>
            <p:ph type="pic" sz="quarter" idx="36" hasCustomPrompt="1"/>
          </p:nvPr>
        </p:nvSpPr>
        <p:spPr>
          <a:xfrm>
            <a:off x="12780000" y="6096000"/>
            <a:ext cx="2459736"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9" name="Picture Placeholder 7" descr="Place bio portrait here">
            <a:extLst>
              <a:ext uri="{FF2B5EF4-FFF2-40B4-BE49-F238E27FC236}">
                <a16:creationId xmlns:a16="http://schemas.microsoft.com/office/drawing/2014/main" id="{F3C99020-5BF1-8A8C-BDCB-42766A5B9BE5}"/>
              </a:ext>
            </a:extLst>
          </p:cNvPr>
          <p:cNvSpPr>
            <a:spLocks noGrp="1"/>
          </p:cNvSpPr>
          <p:nvPr>
            <p:ph type="pic" sz="quarter" idx="38" hasCustomPrompt="1"/>
          </p:nvPr>
        </p:nvSpPr>
        <p:spPr>
          <a:xfrm>
            <a:off x="12780000" y="9140825"/>
            <a:ext cx="2459736"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00"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0" y="3044825"/>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0" y="6096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0" y="9140825"/>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5" y="3044825"/>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5" y="6096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5" y="9140825"/>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D4D4C25-96EE-FF6D-B301-962CD7A63666}"/>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6" name="Slide Number">
            <a:extLst>
              <a:ext uri="{FF2B5EF4-FFF2-40B4-BE49-F238E27FC236}">
                <a16:creationId xmlns:a16="http://schemas.microsoft.com/office/drawing/2014/main" id="{DA0E5B0D-36A0-4281-7D57-C2CC4453113C}"/>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3671927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00" y="576073"/>
            <a:ext cx="4949825" cy="399592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76000"/>
            <a:ext cx="17145000" cy="11623675"/>
          </a:xfrm>
        </p:spPr>
        <p:txBody>
          <a:bodyPr anchor="ctr"/>
          <a:lstStyle>
            <a:lvl1pPr algn="ctr">
              <a:defRPr>
                <a:solidFill>
                  <a:schemeClr val="tx1"/>
                </a:solidFill>
              </a:defRPr>
            </a:lvl1pPr>
          </a:lstStyle>
          <a:p>
            <a:r>
              <a:rPr lang="en-US"/>
              <a:t>Click icon to add table</a:t>
            </a:r>
            <a:endParaRPr lang="en-US" dirty="0"/>
          </a:p>
        </p:txBody>
      </p:sp>
      <p:sp>
        <p:nvSpPr>
          <p:cNvPr id="3" name="Footer Placeholder 3">
            <a:extLst>
              <a:ext uri="{FF2B5EF4-FFF2-40B4-BE49-F238E27FC236}">
                <a16:creationId xmlns:a16="http://schemas.microsoft.com/office/drawing/2014/main" id="{3694FFFD-5196-625E-C3FC-9AB6BB13FC34}"/>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7" name="Slide Number">
            <a:extLst>
              <a:ext uri="{FF2B5EF4-FFF2-40B4-BE49-F238E27FC236}">
                <a16:creationId xmlns:a16="http://schemas.microsoft.com/office/drawing/2014/main" id="{DD2D25A8-2AEC-F554-8D58-47C112486D41}"/>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822902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00" y="576071"/>
            <a:ext cx="4949825" cy="1527049"/>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a:extLst>
              <a:ext uri="{FF2B5EF4-FFF2-40B4-BE49-F238E27FC236}">
                <a16:creationId xmlns:a16="http://schemas.microsoft.com/office/drawing/2014/main" id="{B0435695-E156-66C6-5CE4-B0F751F125D2}"/>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0" name="Text Placeholder 9">
            <a:extLst>
              <a:ext uri="{FF2B5EF4-FFF2-40B4-BE49-F238E27FC236}">
                <a16:creationId xmlns:a16="http://schemas.microsoft.com/office/drawing/2014/main" id="{BDFFC916-9B64-A7DC-672D-A4AFA1AE968C}"/>
              </a:ext>
            </a:extLst>
          </p:cNvPr>
          <p:cNvSpPr>
            <a:spLocks noGrp="1"/>
          </p:cNvSpPr>
          <p:nvPr>
            <p:ph type="body" sz="quarter" idx="13" hasCustomPrompt="1"/>
          </p:nvPr>
        </p:nvSpPr>
        <p:spPr>
          <a:xfrm>
            <a:off x="6667500" y="12782487"/>
            <a:ext cx="5524500" cy="425450"/>
          </a:xfrm>
        </p:spPr>
        <p:txBody>
          <a:bodyPr anchor="b" anchorCtr="0"/>
          <a:lstStyle>
            <a:lvl1pPr>
              <a:defRPr sz="1600">
                <a:latin typeface="IBM Plex Sans" panose="020B0503050203000203" pitchFamily="34" charset="0"/>
              </a:defRPr>
            </a:lvl1pPr>
            <a:lvl2pPr>
              <a:defRPr sz="1600"/>
            </a:lvl2pPr>
            <a:lvl3pPr>
              <a:defRPr sz="1600"/>
            </a:lvl3pPr>
            <a:lvl4pPr>
              <a:defRPr sz="1600"/>
            </a:lvl4pPr>
            <a:lvl5pPr>
              <a:defRPr sz="1600"/>
            </a:lvl5pPr>
          </a:lstStyle>
          <a:p>
            <a:pPr lvl="0"/>
            <a:r>
              <a:rPr lang="en-US" dirty="0"/>
              <a:t>Source</a:t>
            </a:r>
          </a:p>
        </p:txBody>
      </p:sp>
      <p:sp>
        <p:nvSpPr>
          <p:cNvPr id="13" name="Text Placeholder 12">
            <a:extLst>
              <a:ext uri="{FF2B5EF4-FFF2-40B4-BE49-F238E27FC236}">
                <a16:creationId xmlns:a16="http://schemas.microsoft.com/office/drawing/2014/main" id="{81A85749-B0F2-6B16-9E7E-1C979593E9E7}"/>
              </a:ext>
            </a:extLst>
          </p:cNvPr>
          <p:cNvSpPr>
            <a:spLocks noGrp="1"/>
          </p:cNvSpPr>
          <p:nvPr>
            <p:ph type="body" sz="quarter" idx="14" hasCustomPrompt="1"/>
          </p:nvPr>
        </p:nvSpPr>
        <p:spPr>
          <a:xfrm>
            <a:off x="576000" y="3044825"/>
            <a:ext cx="4943475" cy="9150350"/>
          </a:xfrm>
        </p:spPr>
        <p:txBody>
          <a:bodyPr/>
          <a:lstStyle>
            <a:lvl1pPr>
              <a:defRPr sz="2800">
                <a:latin typeface="+mj-lt"/>
              </a:defRPr>
            </a:lvl1pPr>
            <a:lvl2pPr>
              <a:defRPr sz="2800">
                <a:latin typeface="+mj-lt"/>
              </a:defRPr>
            </a:lvl2pPr>
            <a:lvl3pPr>
              <a:defRPr sz="2800">
                <a:latin typeface="+mj-lt"/>
              </a:defRPr>
            </a:lvl3pPr>
            <a:lvl4pPr>
              <a:defRPr sz="2800">
                <a:latin typeface="+mj-lt"/>
              </a:defRPr>
            </a:lvl4pPr>
            <a:lvl5pPr>
              <a:defRPr sz="2800">
                <a:latin typeface="+mj-lt"/>
              </a:defRPr>
            </a:lvl5pPr>
          </a:lstStyle>
          <a:p>
            <a:pPr>
              <a:lnSpc>
                <a:spcPct val="110000"/>
              </a:lnSpc>
            </a:pPr>
            <a:r>
              <a:rPr lang="en-US" sz="2800" dirty="0">
                <a:latin typeface="IBM Plex Sans Light" panose="020B0403050203000203" pitchFamily="34" charset="0"/>
              </a:rPr>
              <a:t>Lorem ipsum dolor sit </a:t>
            </a:r>
            <a:r>
              <a:rPr lang="en-US" sz="2800" dirty="0" err="1">
                <a:latin typeface="IBM Plex Sans Light" panose="020B0403050203000203" pitchFamily="34" charset="0"/>
              </a:rPr>
              <a:t>amet</a:t>
            </a:r>
            <a:r>
              <a:rPr lang="en-US" sz="2800" dirty="0">
                <a:latin typeface="IBM Plex Sans Light" panose="020B0403050203000203" pitchFamily="34" charset="0"/>
              </a:rPr>
              <a:t> </a:t>
            </a:r>
            <a:r>
              <a:rPr lang="en-US" sz="2800" dirty="0" err="1">
                <a:latin typeface="IBM Plex Sans Light" panose="020B0403050203000203" pitchFamily="34" charset="0"/>
              </a:rPr>
              <a:t>donec</a:t>
            </a:r>
            <a:r>
              <a:rPr lang="en-US" sz="2800" dirty="0">
                <a:latin typeface="IBM Plex Sans Light" panose="020B0403050203000203" pitchFamily="34" charset="0"/>
              </a:rPr>
              <a:t> </a:t>
            </a:r>
            <a:r>
              <a:rPr lang="en-US" sz="2800" dirty="0" err="1">
                <a:latin typeface="IBM Plex Sans Light" panose="020B0403050203000203" pitchFamily="34" charset="0"/>
              </a:rPr>
              <a:t>quam</a:t>
            </a:r>
            <a:r>
              <a:rPr lang="en-US" sz="2800" dirty="0">
                <a:latin typeface="IBM Plex Sans Light" panose="020B0403050203000203" pitchFamily="34" charset="0"/>
              </a:rPr>
              <a:t> </a:t>
            </a:r>
            <a:r>
              <a:rPr lang="en-US" sz="2800" dirty="0" err="1">
                <a:latin typeface="IBM Plex Sans Light" panose="020B0403050203000203" pitchFamily="34" charset="0"/>
              </a:rPr>
              <a:t>felis</a:t>
            </a:r>
            <a:r>
              <a:rPr lang="en-US" sz="2800" dirty="0">
                <a:latin typeface="IBM Plex Sans Light" panose="020B0403050203000203" pitchFamily="34" charset="0"/>
              </a:rPr>
              <a:t> </a:t>
            </a:r>
            <a:r>
              <a:rPr lang="en-US" sz="2800" dirty="0" err="1">
                <a:latin typeface="IBM Plex Sans Light" panose="020B0403050203000203" pitchFamily="34" charset="0"/>
              </a:rPr>
              <a:t>ultricies</a:t>
            </a:r>
            <a:r>
              <a:rPr lang="en-US" sz="2800" dirty="0">
                <a:latin typeface="IBM Plex Sans Light" panose="020B0403050203000203" pitchFamily="34" charset="0"/>
              </a:rPr>
              <a:t> </a:t>
            </a:r>
            <a:r>
              <a:rPr lang="en-US" sz="2800" dirty="0" err="1">
                <a:latin typeface="IBM Plex Sans Light" panose="020B0403050203000203" pitchFamily="34" charset="0"/>
              </a:rPr>
              <a:t>nec</a:t>
            </a:r>
            <a:r>
              <a:rPr lang="en-US" sz="2800" dirty="0">
                <a:latin typeface="IBM Plex Sans Light" panose="020B0403050203000203" pitchFamily="34" charset="0"/>
              </a:rPr>
              <a:t> </a:t>
            </a:r>
            <a:r>
              <a:rPr lang="en-US" sz="2800" dirty="0" err="1">
                <a:latin typeface="IBM Plex Sans Light" panose="020B0403050203000203" pitchFamily="34" charset="0"/>
              </a:rPr>
              <a:t>pellentesque</a:t>
            </a:r>
            <a:r>
              <a:rPr lang="en-US" sz="2800" dirty="0">
                <a:latin typeface="IBM Plex Sans Light" panose="020B0403050203000203" pitchFamily="34" charset="0"/>
              </a:rPr>
              <a:t> </a:t>
            </a:r>
            <a:r>
              <a:rPr lang="en-US" sz="2800" dirty="0" err="1">
                <a:latin typeface="IBM Plex Sans Light" panose="020B0403050203000203" pitchFamily="34" charset="0"/>
              </a:rPr>
              <a:t>eu</a:t>
            </a:r>
            <a:r>
              <a:rPr lang="en-US" sz="2800" dirty="0">
                <a:latin typeface="IBM Plex Sans Light" panose="020B0403050203000203" pitchFamily="34" charset="0"/>
              </a:rPr>
              <a:t> </a:t>
            </a:r>
            <a:r>
              <a:rPr lang="en-US" sz="2800" dirty="0" err="1">
                <a:latin typeface="IBM Plex Sans Light" panose="020B0403050203000203" pitchFamily="34" charset="0"/>
              </a:rPr>
              <a:t>pretium</a:t>
            </a:r>
            <a:r>
              <a:rPr lang="en-US" sz="2800" dirty="0">
                <a:latin typeface="IBM Plex Sans Light" panose="020B0403050203000203" pitchFamily="34" charset="0"/>
              </a:rPr>
              <a:t> </a:t>
            </a:r>
            <a:r>
              <a:rPr lang="en-US" sz="2800" dirty="0" err="1">
                <a:latin typeface="IBM Plex Sans Light" panose="020B0403050203000203" pitchFamily="34" charset="0"/>
              </a:rPr>
              <a:t>quis</a:t>
            </a:r>
            <a:r>
              <a:rPr lang="en-US" sz="2800" dirty="0">
                <a:latin typeface="IBM Plex Sans Light" panose="020B0403050203000203" pitchFamily="34" charset="0"/>
              </a:rPr>
              <a:t> sem. </a:t>
            </a:r>
            <a:r>
              <a:rPr lang="en-US" sz="2800" dirty="0" err="1">
                <a:latin typeface="IBM Plex Sans Light" panose="020B0403050203000203" pitchFamily="34" charset="0"/>
              </a:rPr>
              <a:t>Nulla</a:t>
            </a:r>
            <a:r>
              <a:rPr lang="en-US" sz="2800" dirty="0">
                <a:latin typeface="IBM Plex Sans Light" panose="020B0403050203000203" pitchFamily="34" charset="0"/>
              </a:rPr>
              <a:t> </a:t>
            </a:r>
            <a:r>
              <a:rPr lang="en-US" sz="2800" dirty="0" err="1">
                <a:latin typeface="IBM Plex Sans Light" panose="020B0403050203000203" pitchFamily="34" charset="0"/>
              </a:rPr>
              <a:t>conset</a:t>
            </a:r>
            <a:r>
              <a:rPr lang="en-US" sz="2800" dirty="0">
                <a:latin typeface="IBM Plex Sans Light" panose="020B0403050203000203" pitchFamily="34" charset="0"/>
              </a:rPr>
              <a:t> </a:t>
            </a:r>
            <a:r>
              <a:rPr lang="en-US" sz="2800" dirty="0" err="1">
                <a:latin typeface="IBM Plex Sans Light" panose="020B0403050203000203" pitchFamily="34" charset="0"/>
              </a:rPr>
              <a:t>massa</a:t>
            </a:r>
            <a:r>
              <a:rPr lang="en-US" sz="2800" dirty="0">
                <a:latin typeface="IBM Plex Sans Light" panose="020B0403050203000203" pitchFamily="34" charset="0"/>
              </a:rPr>
              <a:t> </a:t>
            </a:r>
            <a:r>
              <a:rPr lang="en-US" sz="2800" dirty="0" err="1">
                <a:latin typeface="IBM Plex Sans Light" panose="020B0403050203000203" pitchFamily="34" charset="0"/>
              </a:rPr>
              <a:t>quis</a:t>
            </a:r>
            <a:r>
              <a:rPr lang="en-US" sz="2800" dirty="0">
                <a:latin typeface="IBM Plex Sans Light" panose="020B0403050203000203" pitchFamily="34" charset="0"/>
              </a:rPr>
              <a:t> </a:t>
            </a:r>
            <a:r>
              <a:rPr lang="en-US" sz="2800" dirty="0" err="1">
                <a:latin typeface="IBM Plex Sans Light" panose="020B0403050203000203" pitchFamily="34" charset="0"/>
              </a:rPr>
              <a:t>enim</a:t>
            </a:r>
            <a:r>
              <a:rPr lang="en-US" sz="2800" dirty="0">
                <a:latin typeface="IBM Plex Sans Light" panose="020B0403050203000203" pitchFamily="34" charset="0"/>
              </a:rPr>
              <a:t>.</a:t>
            </a:r>
          </a:p>
        </p:txBody>
      </p:sp>
      <p:sp>
        <p:nvSpPr>
          <p:cNvPr id="4" name="Footer Placeholder 3">
            <a:extLst>
              <a:ext uri="{FF2B5EF4-FFF2-40B4-BE49-F238E27FC236}">
                <a16:creationId xmlns:a16="http://schemas.microsoft.com/office/drawing/2014/main" id="{E71CF978-95F1-0188-4FBB-81AAB884C2C1}"/>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Tree>
    <p:extLst>
      <p:ext uri="{BB962C8B-B14F-4D97-AF65-F5344CB8AC3E}">
        <p14:creationId xmlns:p14="http://schemas.microsoft.com/office/powerpoint/2010/main" val="326491035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00" y="384048"/>
            <a:ext cx="4956175" cy="2859087"/>
          </a:xfrm>
        </p:spPr>
        <p:txBody>
          <a:bodyPr/>
          <a:lstStyle>
            <a:lvl1pPr>
              <a:lnSpc>
                <a:spcPct val="100000"/>
              </a:lnSpc>
              <a:spcBef>
                <a:spcPts val="0"/>
              </a:spcBef>
              <a:defRPr sz="68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62675" y="576000"/>
            <a:ext cx="4953000" cy="11625262"/>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76000" y="12816000"/>
            <a:ext cx="4956176" cy="381000"/>
          </a:xfrm>
        </p:spPr>
        <p:txBody>
          <a:bodyPr/>
          <a:lstStyle/>
          <a:p>
            <a:r>
              <a:rPr lang="en-GB"/>
              <a:t>IBM Power Cyber Vault / June 16th, 2026 / © 2026 IBM Corporation</a:t>
            </a:r>
            <a:endParaRPr lang="en-US" dirty="0"/>
          </a:p>
        </p:txBody>
      </p:sp>
      <p:sp>
        <p:nvSpPr>
          <p:cNvPr id="3" name="Slide Number">
            <a:extLst>
              <a:ext uri="{FF2B5EF4-FFF2-40B4-BE49-F238E27FC236}">
                <a16:creationId xmlns:a16="http://schemas.microsoft.com/office/drawing/2014/main" id="{0C628C1A-F2DD-6011-5846-A9A3A6D3BD72}"/>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8618795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00" y="384048"/>
            <a:ext cx="4956175" cy="2859087"/>
          </a:xfrm>
        </p:spPr>
        <p:txBody>
          <a:bodyPr/>
          <a:lstStyle>
            <a:lvl1pPr>
              <a:lnSpc>
                <a:spcPct val="100000"/>
              </a:lnSpc>
              <a:spcBef>
                <a:spcPts val="0"/>
              </a:spcBef>
              <a:defRPr sz="68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80000" y="576000"/>
            <a:ext cx="4953000" cy="11625262"/>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76000"/>
            <a:ext cx="4953000" cy="11625262"/>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3" name="Footer Placeholder 3">
            <a:extLst>
              <a:ext uri="{FF2B5EF4-FFF2-40B4-BE49-F238E27FC236}">
                <a16:creationId xmlns:a16="http://schemas.microsoft.com/office/drawing/2014/main" id="{F5CA4A6F-2777-D002-EE9E-92C246A4DA85}"/>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8" name="Slide Number">
            <a:extLst>
              <a:ext uri="{FF2B5EF4-FFF2-40B4-BE49-F238E27FC236}">
                <a16:creationId xmlns:a16="http://schemas.microsoft.com/office/drawing/2014/main" id="{3FBFB86A-A7DC-B54C-4EEC-B69E1897903E}"/>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1961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00" y="576071"/>
            <a:ext cx="4949825" cy="2468753"/>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a:xfrm>
            <a:off x="576000" y="12816000"/>
            <a:ext cx="4956176" cy="381000"/>
          </a:xfrm>
        </p:spPr>
        <p:txBody>
          <a:bodyPr/>
          <a:lstStyle/>
          <a:p>
            <a:r>
              <a:rPr lang="en-GB"/>
              <a:t>IBM Power Cyber Vault / June 16th, 2026 / © 2026 IBM Corporation</a:t>
            </a:r>
            <a:endParaRPr lang="en-US" dirty="0"/>
          </a:p>
        </p:txBody>
      </p:sp>
      <p:sp>
        <p:nvSpPr>
          <p:cNvPr id="3" name="Slide Number">
            <a:extLst>
              <a:ext uri="{FF2B5EF4-FFF2-40B4-BE49-F238E27FC236}">
                <a16:creationId xmlns:a16="http://schemas.microsoft.com/office/drawing/2014/main" id="{B0435695-E156-66C6-5CE4-B0F751F125D2}"/>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960503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slide, no foo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00" y="576071"/>
            <a:ext cx="4949825" cy="2468753"/>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a:extLst>
              <a:ext uri="{FF2B5EF4-FFF2-40B4-BE49-F238E27FC236}">
                <a16:creationId xmlns:a16="http://schemas.microsoft.com/office/drawing/2014/main" id="{B0435695-E156-66C6-5CE4-B0F751F125D2}"/>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8171922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F7060FE5-C047-4041-AB41-F553D2847E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5371" y="6168460"/>
            <a:ext cx="3456432" cy="1379081"/>
          </a:xfrm>
          <a:prstGeom prst="rect">
            <a:avLst/>
          </a:prstGeom>
        </p:spPr>
      </p:pic>
    </p:spTree>
    <p:extLst>
      <p:ext uri="{BB962C8B-B14F-4D97-AF65-F5344CB8AC3E}">
        <p14:creationId xmlns:p14="http://schemas.microsoft.com/office/powerpoint/2010/main" val="419538491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420624"/>
            <a:ext cx="14662150" cy="9717087"/>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4" y="12804235"/>
            <a:ext cx="4956176" cy="381000"/>
          </a:xfrm>
        </p:spPr>
        <p:txBody>
          <a:bodyPr/>
          <a:lstStyle/>
          <a:p>
            <a:r>
              <a:rPr lang="en-GB"/>
              <a:t>IBM Power Cyber Vault / June 16th, 2026 / © 2026 IBM Corporation</a:t>
            </a:r>
            <a:endParaRPr lang="en-US"/>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88846324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499" y="571499"/>
            <a:ext cx="11043132" cy="12578663"/>
          </a:xfrm>
          <a:solidFill>
            <a:srgbClr val="E0E0E0"/>
          </a:solidFill>
        </p:spPr>
        <p:txBody>
          <a:bodyPr anchor="ctr"/>
          <a:lstStyle>
            <a:lvl1pPr algn="ctr">
              <a:defRPr>
                <a:solidFill>
                  <a:schemeClr val="accent5"/>
                </a:solidFill>
              </a:defRPr>
            </a:lvl1pPr>
          </a:lstStyle>
          <a:p>
            <a:r>
              <a:rPr lang="en-US" dirty="0"/>
              <a:t>Place imagery here</a:t>
            </a:r>
          </a:p>
        </p:txBody>
      </p:sp>
      <p:pic>
        <p:nvPicPr>
          <p:cNvPr id="3" name="Picture 2" descr="IBM 8-bar logo">
            <a:extLst>
              <a:ext uri="{FF2B5EF4-FFF2-40B4-BE49-F238E27FC236}">
                <a16:creationId xmlns:a16="http://schemas.microsoft.com/office/drawing/2014/main" id="{5C99EA1F-50F2-8D44-9784-4C9D55555354}"/>
              </a:ext>
            </a:extLst>
          </p:cNvPr>
          <p:cNvPicPr>
            <a:picLocks noChangeAspect="1"/>
          </p:cNvPicPr>
          <p:nvPr userDrawn="1"/>
        </p:nvPicPr>
        <p:blipFill>
          <a:blip r:embed="rId2"/>
          <a:stretch>
            <a:fillRect/>
          </a:stretch>
        </p:blipFill>
        <p:spPr>
          <a:xfrm>
            <a:off x="580086" y="12577763"/>
            <a:ext cx="1538325" cy="572400"/>
          </a:xfrm>
          <a:prstGeom prst="rect">
            <a:avLst/>
          </a:prstGeom>
        </p:spPr>
      </p:pic>
      <p:sp>
        <p:nvSpPr>
          <p:cNvPr id="6" name="Title 1">
            <a:extLst>
              <a:ext uri="{FF2B5EF4-FFF2-40B4-BE49-F238E27FC236}">
                <a16:creationId xmlns:a16="http://schemas.microsoft.com/office/drawing/2014/main" id="{EC22CE22-4A72-C394-2534-3F9CEE594205}"/>
              </a:ext>
            </a:extLst>
          </p:cNvPr>
          <p:cNvSpPr>
            <a:spLocks noGrp="1"/>
          </p:cNvSpPr>
          <p:nvPr>
            <p:ph type="title"/>
          </p:nvPr>
        </p:nvSpPr>
        <p:spPr>
          <a:xfrm>
            <a:off x="576000" y="311150"/>
            <a:ext cx="10101072" cy="10356850"/>
          </a:xfrm>
        </p:spPr>
        <p:txBody>
          <a:bodyPr/>
          <a:lstStyle>
            <a:lvl1pPr>
              <a:lnSpc>
                <a:spcPct val="100000"/>
              </a:lnSpc>
              <a:defRPr sz="8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52614004"/>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585292" y="3364992"/>
            <a:ext cx="10998616" cy="3493008"/>
          </a:xfrm>
        </p:spPr>
        <p:txBody>
          <a:bodyPr/>
          <a:lstStyle>
            <a:lvl1pPr>
              <a:spcBef>
                <a:spcPts val="0"/>
              </a:spcBef>
              <a:defRPr sz="2667">
                <a:solidFill>
                  <a:schemeClr val="tx1"/>
                </a:solidFill>
              </a:defRPr>
            </a:lvl1pPr>
            <a:lvl2pPr marL="0" indent="0">
              <a:spcBef>
                <a:spcPts val="0"/>
              </a:spcBef>
              <a:buNone/>
              <a:defRPr/>
            </a:lvl2pPr>
            <a:lvl3pPr marL="537647" indent="0">
              <a:buNone/>
              <a:defRPr/>
            </a:lvl3pPr>
            <a:lvl4pPr marL="1159964" indent="0">
              <a:buNone/>
              <a:defRPr/>
            </a:lvl4pPr>
            <a:lvl5pPr marL="1684909"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585292" y="8558784"/>
            <a:ext cx="17095410" cy="3486912"/>
          </a:xfrm>
        </p:spPr>
        <p:txBody>
          <a:bodyPr anchor="b"/>
          <a:lstStyle>
            <a:lvl1pPr>
              <a:spcBef>
                <a:spcPts val="800"/>
              </a:spcBef>
              <a:defRPr sz="1600">
                <a:solidFill>
                  <a:schemeClr val="tx1"/>
                </a:solidFill>
              </a:defRPr>
            </a:lvl1pPr>
            <a:lvl2pPr>
              <a:defRPr sz="1600"/>
            </a:lvl2pPr>
            <a:lvl3pPr>
              <a:defRPr sz="1600"/>
            </a:lvl3pPr>
            <a:lvl4pPr>
              <a:defRPr sz="1600"/>
            </a:lvl4pPr>
            <a:lvl5pPr>
              <a:defRPr sz="1600"/>
            </a:lvl5pPr>
          </a:lstStyle>
          <a:p>
            <a:pPr lvl="0"/>
            <a:r>
              <a:rPr lang="en-US"/>
              <a:t>Click to edit Master text styles</a:t>
            </a:r>
          </a:p>
        </p:txBody>
      </p:sp>
      <p:sp>
        <p:nvSpPr>
          <p:cNvPr id="3" name="Footer Placeholder"/>
          <p:cNvSpPr>
            <a:spLocks noGrp="1"/>
          </p:cNvSpPr>
          <p:nvPr>
            <p:ph type="ftr" sz="quarter" idx="10"/>
          </p:nvPr>
        </p:nvSpPr>
        <p:spPr>
          <a:xfrm>
            <a:off x="568323" y="12804235"/>
            <a:ext cx="9728616" cy="381000"/>
          </a:xfrm>
          <a:prstGeom prst="rect">
            <a:avLst/>
          </a:prstGeom>
        </p:spPr>
        <p:txBody>
          <a:bodyPr/>
          <a:lstStyle>
            <a:lvl1pPr>
              <a:defRPr>
                <a:solidFill>
                  <a:schemeClr val="tx1"/>
                </a:solidFill>
              </a:defRPr>
            </a:lvl1pPr>
          </a:lstStyle>
          <a:p>
            <a:r>
              <a:rPr lang="en-GB"/>
              <a:t>IBM Power Cyber Vault / June 16th, 2026 / © 2026 IBM Corporation</a:t>
            </a:r>
            <a:endParaRPr lang="en-US" dirty="0"/>
          </a:p>
        </p:txBody>
      </p:sp>
      <p:sp>
        <p:nvSpPr>
          <p:cNvPr id="4" name="Slide Number Placeholder"/>
          <p:cNvSpPr>
            <a:spLocks noGrp="1"/>
          </p:cNvSpPr>
          <p:nvPr>
            <p:ph type="sldNum" sz="quarter" idx="11"/>
          </p:nvPr>
        </p:nvSpPr>
        <p:spPr>
          <a:xfrm>
            <a:off x="23541592" y="12939014"/>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6658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imagery, half, label">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00" y="576072"/>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00" y="1512000"/>
            <a:ext cx="10099675" cy="9147175"/>
          </a:xfrm>
        </p:spPr>
        <p:txBody>
          <a:bodyPr/>
          <a:lstStyle>
            <a:lvl1pPr>
              <a:lnSpc>
                <a:spcPct val="100000"/>
              </a:lnSpc>
              <a:defRPr sz="8400">
                <a:solidFill>
                  <a:schemeClr val="tx2"/>
                </a:solidFill>
              </a:defRPr>
            </a:lvl1pPr>
          </a:lstStyle>
          <a:p>
            <a:r>
              <a:rPr lang="en-US"/>
              <a:t>Click to edit Master title style</a:t>
            </a:r>
            <a:endParaRPr lang="en-US" dirty="0"/>
          </a:p>
        </p:txBody>
      </p:sp>
      <p:pic>
        <p:nvPicPr>
          <p:cNvPr id="3" name="Picture 2" descr="IBM 8-bar logo">
            <a:extLst>
              <a:ext uri="{FF2B5EF4-FFF2-40B4-BE49-F238E27FC236}">
                <a16:creationId xmlns:a16="http://schemas.microsoft.com/office/drawing/2014/main" id="{0A3BE97F-BB78-DA67-3A9B-B2FBFA0DFC6D}"/>
              </a:ext>
            </a:extLst>
          </p:cNvPr>
          <p:cNvPicPr>
            <a:picLocks noChangeAspect="1"/>
          </p:cNvPicPr>
          <p:nvPr userDrawn="1"/>
        </p:nvPicPr>
        <p:blipFill>
          <a:blip r:embed="rId2"/>
          <a:stretch>
            <a:fillRect/>
          </a:stretch>
        </p:blipFill>
        <p:spPr>
          <a:xfrm>
            <a:off x="580086" y="12577763"/>
            <a:ext cx="1538325" cy="572400"/>
          </a:xfrm>
          <a:prstGeom prst="rect">
            <a:avLst/>
          </a:prstGeom>
        </p:spPr>
      </p:pic>
      <p:sp>
        <p:nvSpPr>
          <p:cNvPr id="6" name="Picture Placeholder 6" descr="Place imagery here">
            <a:extLst>
              <a:ext uri="{FF2B5EF4-FFF2-40B4-BE49-F238E27FC236}">
                <a16:creationId xmlns:a16="http://schemas.microsoft.com/office/drawing/2014/main" id="{54AE768F-E6B1-F789-5E61-E59B3DBA779A}"/>
              </a:ext>
            </a:extLst>
          </p:cNvPr>
          <p:cNvSpPr>
            <a:spLocks noGrp="1"/>
          </p:cNvSpPr>
          <p:nvPr>
            <p:ph type="pic" sz="quarter" idx="12" hasCustomPrompt="1"/>
          </p:nvPr>
        </p:nvSpPr>
        <p:spPr>
          <a:xfrm>
            <a:off x="12763499" y="569913"/>
            <a:ext cx="11043132" cy="1258025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34020936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00" y="384048"/>
            <a:ext cx="4942078" cy="4210050"/>
          </a:xfrm>
        </p:spPr>
        <p:txBody>
          <a:bodyPr/>
          <a:lstStyle>
            <a:lvl1pPr>
              <a:lnSpc>
                <a:spcPct val="100000"/>
              </a:lnSpc>
              <a:defRPr sz="6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6675" y="574675"/>
            <a:ext cx="4953000" cy="11617318"/>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6" y="574675"/>
            <a:ext cx="4941888" cy="11620500"/>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14303940"/>
      </p:ext>
    </p:extLst>
  </p:cSld>
  <p:clrMapOvr>
    <a:masterClrMapping/>
  </p:clrMapOvr>
  <p:transition spd="med"/>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00" y="384048"/>
            <a:ext cx="11036491" cy="2663825"/>
          </a:xfrm>
        </p:spPr>
        <p:txBody>
          <a:bodyPr rIns="457200"/>
          <a:lstStyle>
            <a:lvl1pPr>
              <a:lnSpc>
                <a:spcPct val="100000"/>
              </a:lnSpc>
              <a:defRPr sz="6800">
                <a:solidFill>
                  <a:schemeClr val="tx2"/>
                </a:solidFill>
              </a:defRPr>
            </a:lvl1pPr>
          </a:lstStyle>
          <a:p>
            <a:r>
              <a:rPr lang="en-US"/>
              <a:t>Click to edit Master title style</a:t>
            </a:r>
            <a:endParaRPr lang="en-US" dirty="0"/>
          </a:p>
        </p:txBody>
      </p:sp>
      <p:sp>
        <p:nvSpPr>
          <p:cNvPr id="3" name="Footer Placeholder 3">
            <a:extLst>
              <a:ext uri="{FF2B5EF4-FFF2-40B4-BE49-F238E27FC236}">
                <a16:creationId xmlns:a16="http://schemas.microsoft.com/office/drawing/2014/main" id="{42F412B5-726F-373A-86F7-2FBA60F14014}"/>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6" name="Slide Number">
            <a:extLst>
              <a:ext uri="{FF2B5EF4-FFF2-40B4-BE49-F238E27FC236}">
                <a16:creationId xmlns:a16="http://schemas.microsoft.com/office/drawing/2014/main" id="{6E2B1415-A9D9-645B-4DF0-7D16976DF727}"/>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7283910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6000" y="309600"/>
            <a:ext cx="17141825" cy="8832850"/>
          </a:xfrm>
        </p:spPr>
        <p:txBody>
          <a:bodyPr/>
          <a:lstStyle>
            <a:lvl1pPr>
              <a:defRPr sz="16800"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3" name="Footer Placeholder 3">
            <a:extLst>
              <a:ext uri="{FF2B5EF4-FFF2-40B4-BE49-F238E27FC236}">
                <a16:creationId xmlns:a16="http://schemas.microsoft.com/office/drawing/2014/main" id="{B98A3D4B-A3E1-0D38-F80E-1D86FCFA4DAE}"/>
              </a:ext>
            </a:extLst>
          </p:cNvPr>
          <p:cNvSpPr>
            <a:spLocks noGrp="1"/>
          </p:cNvSpPr>
          <p:nvPr>
            <p:ph type="ftr" sz="quarter" idx="18"/>
          </p:nvPr>
        </p:nvSpPr>
        <p:spPr>
          <a:xfrm>
            <a:off x="576000" y="12816000"/>
            <a:ext cx="4956176" cy="381000"/>
          </a:xfrm>
        </p:spPr>
        <p:txBody>
          <a:bodyPr/>
          <a:lstStyle/>
          <a:p>
            <a:r>
              <a:rPr lang="en-GB"/>
              <a:t>IBM Power Cyber Vault / June 16th, 2026 / © 2026 IBM Corporation</a:t>
            </a:r>
            <a:endParaRPr lang="en-US" dirty="0"/>
          </a:p>
        </p:txBody>
      </p:sp>
      <p:sp>
        <p:nvSpPr>
          <p:cNvPr id="6" name="Slide Number">
            <a:extLst>
              <a:ext uri="{FF2B5EF4-FFF2-40B4-BE49-F238E27FC236}">
                <a16:creationId xmlns:a16="http://schemas.microsoft.com/office/drawing/2014/main" id="{3CF46425-C9F2-46CE-AAEE-89D8A19E0F2E}"/>
              </a:ext>
            </a:extLst>
          </p:cNvPr>
          <p:cNvSpPr txBox="1">
            <a:spLocks noGrp="1"/>
          </p:cNvSpPr>
          <p:nvPr>
            <p:ph type="sldNum" sz="quarter" idx="4"/>
          </p:nvPr>
        </p:nvSpPr>
        <p:spPr>
          <a:xfrm>
            <a:off x="23541592" y="129515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01808370"/>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517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2" y="576072"/>
            <a:ext cx="22590125" cy="2468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327399"/>
            <a:ext cx="22590125" cy="8867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76000" y="1282328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GB"/>
              <a:t>IBM Power Cyber Vault / June 16th, 2026 / © 2026 IBM Corporation</a:t>
            </a:r>
            <a:endParaRPr lang="en-US" dirty="0"/>
          </a:p>
        </p:txBody>
      </p:sp>
    </p:spTree>
    <p:extLst>
      <p:ext uri="{BB962C8B-B14F-4D97-AF65-F5344CB8AC3E}">
        <p14:creationId xmlns:p14="http://schemas.microsoft.com/office/powerpoint/2010/main" val="3669031262"/>
      </p:ext>
    </p:extLst>
  </p:cSld>
  <p:clrMap bg1="dk1" tx1="lt1" bg2="dk2" tx2="lt2" accent1="accent1" accent2="accent2" accent3="accent3" accent4="accent4" accent5="accent5" accent6="accent6" hlink="hlink" folHlink="folHlink"/>
  <p:sldLayoutIdLst>
    <p:sldLayoutId id="2147483944" r:id="rId1"/>
    <p:sldLayoutId id="2147483945" r:id="rId2"/>
    <p:sldLayoutId id="2147483904" r:id="rId3"/>
    <p:sldLayoutId id="2147483905" r:id="rId4"/>
    <p:sldLayoutId id="2147483901" r:id="rId5"/>
    <p:sldLayoutId id="2147483692" r:id="rId6"/>
    <p:sldLayoutId id="2147483906" r:id="rId7"/>
    <p:sldLayoutId id="2147483907" r:id="rId8"/>
    <p:sldLayoutId id="2147483910" r:id="rId9"/>
    <p:sldLayoutId id="2147483908" r:id="rId10"/>
    <p:sldLayoutId id="2147483909" r:id="rId11"/>
    <p:sldLayoutId id="2147483912" r:id="rId12"/>
    <p:sldLayoutId id="2147483914" r:id="rId13"/>
    <p:sldLayoutId id="2147483915" r:id="rId14"/>
    <p:sldLayoutId id="2147483913" r:id="rId15"/>
    <p:sldLayoutId id="2147483917" r:id="rId16"/>
    <p:sldLayoutId id="2147483942" r:id="rId17"/>
    <p:sldLayoutId id="2147483919" r:id="rId18"/>
    <p:sldLayoutId id="2147483929" r:id="rId19"/>
    <p:sldLayoutId id="2147483920" r:id="rId20"/>
    <p:sldLayoutId id="2147483930" r:id="rId21"/>
    <p:sldLayoutId id="2147483928" r:id="rId22"/>
    <p:sldLayoutId id="2147483948" r:id="rId23"/>
    <p:sldLayoutId id="2147483927" r:id="rId24"/>
    <p:sldLayoutId id="2147483950" r:id="rId25"/>
    <p:sldLayoutId id="2147483921" r:id="rId26"/>
    <p:sldLayoutId id="2147483916" r:id="rId27"/>
    <p:sldLayoutId id="2147483922" r:id="rId28"/>
    <p:sldLayoutId id="2147483965" r:id="rId29"/>
    <p:sldLayoutId id="2147483956" r:id="rId30"/>
    <p:sldLayoutId id="2147483923" r:id="rId31"/>
    <p:sldLayoutId id="2147483924" r:id="rId32"/>
    <p:sldLayoutId id="2147483926" r:id="rId33"/>
    <p:sldLayoutId id="2147483925" r:id="rId34"/>
    <p:sldLayoutId id="2147483959" r:id="rId35"/>
    <p:sldLayoutId id="2147483937" r:id="rId36"/>
    <p:sldLayoutId id="2147483932" r:id="rId37"/>
    <p:sldLayoutId id="2147483934" r:id="rId38"/>
    <p:sldLayoutId id="2147483935" r:id="rId39"/>
    <p:sldLayoutId id="2147483936" r:id="rId40"/>
    <p:sldLayoutId id="2147483938" r:id="rId41"/>
    <p:sldLayoutId id="2147483939" r:id="rId42"/>
    <p:sldLayoutId id="2147483964" r:id="rId43"/>
    <p:sldLayoutId id="2147483940" r:id="rId44"/>
    <p:sldLayoutId id="2147483960" r:id="rId45"/>
    <p:sldLayoutId id="2147483943" r:id="rId46"/>
    <p:sldLayoutId id="2147483963" r:id="rId47"/>
    <p:sldLayoutId id="2147483941" r:id="rId48"/>
    <p:sldLayoutId id="2147483966" r:id="rId49"/>
    <p:sldLayoutId id="2147483969" r:id="rId50"/>
  </p:sldLayoutIdLst>
  <p:transition spd="med"/>
  <p:hf sldNum="0" hdr="0" dt="0"/>
  <p:txStyles>
    <p:title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IBM Plex Sans"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9" orient="horz" pos="3840" userDrawn="1">
          <p15:clr>
            <a:srgbClr val="EE5396"/>
          </p15:clr>
        </p15:guide>
        <p15:guide id="20" orient="horz" pos="958" userDrawn="1">
          <p15:clr>
            <a:srgbClr val="EE5396"/>
          </p15:clr>
        </p15:guide>
        <p15:guide id="25" orient="horz" pos="7682" userDrawn="1">
          <p15:clr>
            <a:srgbClr val="EE5396"/>
          </p15:clr>
        </p15:guide>
        <p15:guide id="26" pos="7680">
          <p15:clr>
            <a:srgbClr val="0F62FE"/>
          </p15:clr>
        </p15:guide>
        <p15:guide id="27" pos="11520">
          <p15:clr>
            <a:srgbClr val="0F62FE"/>
          </p15:clr>
        </p15:guide>
        <p15:guide id="30" orient="horz" pos="1918" userDrawn="1">
          <p15:clr>
            <a:srgbClr val="EE5396"/>
          </p15:clr>
        </p15:guide>
        <p15:guide id="32" orient="horz" pos="6720" userDrawn="1">
          <p15:clr>
            <a:srgbClr val="EE5396"/>
          </p15:clr>
        </p15:guide>
        <p15:guide id="33" orient="horz" pos="2880" userDrawn="1">
          <p15:clr>
            <a:srgbClr val="EE5396"/>
          </p15:clr>
        </p15:guide>
        <p15:guide id="34" orient="horz" pos="4800" userDrawn="1">
          <p15:clr>
            <a:srgbClr val="EE5396"/>
          </p15:clr>
        </p15:guide>
        <p15:guide id="35" orient="horz" pos="5758" userDrawn="1">
          <p15:clr>
            <a:srgbClr val="EE5396"/>
          </p15:clr>
        </p15:guide>
        <p15:guide id="36" orient="horz" pos="8284" userDrawn="1">
          <p15:clr>
            <a:srgbClr val="9FCC3B"/>
          </p15:clr>
        </p15:guide>
        <p15:guide id="37" orient="horz" pos="360"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linkedin.com/in/david-spurway/" TargetMode="External"/><Relationship Id="rId4" Type="http://schemas.openxmlformats.org/officeDocument/2006/relationships/hyperlink" Target="mailto:david.spurway@uk.ibm.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3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6.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6.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6.xml"/><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hyperlink" Target="mailto:david.spurway@uk.ibm.com" TargetMode="External"/><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hyperlink" Target="https://www.linkedin.com/in/david-spurway/"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ibm.biz/ibm_pcv" TargetMode="External"/><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68.png"/><Relationship Id="rId5" Type="http://schemas.openxmlformats.org/officeDocument/2006/relationships/hyperlink" Target="https://www.ibm.com/support/pages/node/7250204" TargetMode="External"/><Relationship Id="rId4" Type="http://schemas.openxmlformats.org/officeDocument/2006/relationships/hyperlink" Target="https://mediacenter.ibm.com/media/IBM+Power+Cyber+Vault/1_i4p174l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svg"/><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8732C-8474-45CE-0EC0-772BBAE6FE5B}"/>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1ACB6D9-8A0F-16AC-10E1-D30F46BFFC9F}"/>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0" y="0"/>
            <a:ext cx="24387175" cy="12001501"/>
          </a:xfrm>
        </p:spPr>
      </p:pic>
      <p:sp>
        <p:nvSpPr>
          <p:cNvPr id="3" name="Title 2">
            <a:extLst>
              <a:ext uri="{FF2B5EF4-FFF2-40B4-BE49-F238E27FC236}">
                <a16:creationId xmlns:a16="http://schemas.microsoft.com/office/drawing/2014/main" id="{DFD570D1-5ED1-CD87-17CA-F7CF2A9F4CB8}"/>
              </a:ext>
            </a:extLst>
          </p:cNvPr>
          <p:cNvSpPr>
            <a:spLocks noGrp="1"/>
          </p:cNvSpPr>
          <p:nvPr>
            <p:ph type="title"/>
          </p:nvPr>
        </p:nvSpPr>
        <p:spPr>
          <a:xfrm>
            <a:off x="576071" y="384048"/>
            <a:ext cx="11089455" cy="6288087"/>
          </a:xfrm>
        </p:spPr>
        <p:txBody>
          <a:bodyPr/>
          <a:lstStyle/>
          <a:p>
            <a:r>
              <a:rPr lang="en-GB" dirty="0">
                <a:solidFill>
                  <a:schemeClr val="bg1"/>
                </a:solidFill>
              </a:rPr>
              <a:t>Are you ready to recover quickly from a cyber attack?</a:t>
            </a:r>
            <a:endParaRPr lang="en-US" dirty="0">
              <a:solidFill>
                <a:schemeClr val="bg1"/>
              </a:solidFill>
            </a:endParaRPr>
          </a:p>
        </p:txBody>
      </p:sp>
      <p:sp>
        <p:nvSpPr>
          <p:cNvPr id="4" name="Text Placeholder 3">
            <a:extLst>
              <a:ext uri="{FF2B5EF4-FFF2-40B4-BE49-F238E27FC236}">
                <a16:creationId xmlns:a16="http://schemas.microsoft.com/office/drawing/2014/main" id="{BC8AFDDD-7DD8-47FF-8CF2-322B8C4DB00F}"/>
              </a:ext>
            </a:extLst>
          </p:cNvPr>
          <p:cNvSpPr>
            <a:spLocks noGrp="1"/>
          </p:cNvSpPr>
          <p:nvPr>
            <p:ph type="body" sz="quarter" idx="12"/>
          </p:nvPr>
        </p:nvSpPr>
        <p:spPr>
          <a:xfrm>
            <a:off x="576072" y="12279609"/>
            <a:ext cx="4937887" cy="1143000"/>
          </a:xfrm>
        </p:spPr>
        <p:txBody>
          <a:bodyPr anchor="t"/>
          <a:lstStyle/>
          <a:p>
            <a:r>
              <a:rPr lang="en-GB" sz="2400" dirty="0"/>
              <a:t>David Spurway</a:t>
            </a:r>
            <a:br>
              <a:rPr lang="en-GB" sz="2400" dirty="0"/>
            </a:br>
            <a:r>
              <a:rPr lang="en-GB" sz="2400" dirty="0"/>
              <a:t>IBM Power AI and Security Principal EMEA, IBM Technology</a:t>
            </a:r>
          </a:p>
        </p:txBody>
      </p:sp>
      <p:sp>
        <p:nvSpPr>
          <p:cNvPr id="5" name="Text Placeholder 4">
            <a:extLst>
              <a:ext uri="{FF2B5EF4-FFF2-40B4-BE49-F238E27FC236}">
                <a16:creationId xmlns:a16="http://schemas.microsoft.com/office/drawing/2014/main" id="{D6EB2FCD-9CEB-942F-9285-B371000EFAD2}"/>
              </a:ext>
            </a:extLst>
          </p:cNvPr>
          <p:cNvSpPr>
            <a:spLocks noGrp="1"/>
          </p:cNvSpPr>
          <p:nvPr>
            <p:ph type="body" sz="quarter" idx="13"/>
          </p:nvPr>
        </p:nvSpPr>
        <p:spPr>
          <a:xfrm>
            <a:off x="6287330" y="12279609"/>
            <a:ext cx="4937887" cy="1143000"/>
          </a:xfrm>
        </p:spPr>
        <p:txBody>
          <a:bodyPr anchor="t"/>
          <a:lstStyle/>
          <a:p>
            <a:br>
              <a:rPr lang="en-US" sz="2400" dirty="0">
                <a:hlinkClick r:id="rId4"/>
              </a:rPr>
            </a:br>
            <a:r>
              <a:rPr lang="en-US" sz="2400" dirty="0">
                <a:hlinkClick r:id="rId4"/>
              </a:rPr>
              <a:t>david.spurway@uk.ibm.com</a:t>
            </a:r>
            <a:endParaRPr lang="en-US" sz="2400" dirty="0"/>
          </a:p>
          <a:p>
            <a:r>
              <a:rPr lang="en-US" sz="2400" dirty="0"/>
              <a:t>LinkedIn: </a:t>
            </a:r>
            <a:r>
              <a:rPr lang="en-US" sz="2400" dirty="0">
                <a:hlinkClick r:id="rId5"/>
              </a:rPr>
              <a:t>@David Spurway</a:t>
            </a:r>
            <a:endParaRPr lang="en-US" sz="2400" dirty="0"/>
          </a:p>
        </p:txBody>
      </p:sp>
      <p:sp>
        <p:nvSpPr>
          <p:cNvPr id="2" name="TextBox 1">
            <a:extLst>
              <a:ext uri="{FF2B5EF4-FFF2-40B4-BE49-F238E27FC236}">
                <a16:creationId xmlns:a16="http://schemas.microsoft.com/office/drawing/2014/main" id="{327254AB-F5D2-CCE2-8CE0-51DFD127D787}"/>
              </a:ext>
            </a:extLst>
          </p:cNvPr>
          <p:cNvSpPr txBox="1"/>
          <p:nvPr/>
        </p:nvSpPr>
        <p:spPr>
          <a:xfrm>
            <a:off x="8541834" y="-1003610"/>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444465" indent="-446749" algn="l" defTabSz="2438400">
              <a:spcBef>
                <a:spcPts val="2900"/>
              </a:spcBef>
              <a:buSzPct val="100000"/>
              <a:buFontTx/>
              <a:buChar char="–"/>
            </a:pPr>
            <a:endParaRPr lang="en-RO" kern="0" dirty="0">
              <a:solidFill>
                <a:srgbClr val="000000"/>
              </a:solidFill>
              <a:ea typeface="+mj-ea"/>
              <a:cs typeface="+mj-cs"/>
              <a:sym typeface="IBM Plex Sans Light"/>
            </a:endParaRPr>
          </a:p>
        </p:txBody>
      </p:sp>
    </p:spTree>
    <p:extLst>
      <p:ext uri="{BB962C8B-B14F-4D97-AF65-F5344CB8AC3E}">
        <p14:creationId xmlns:p14="http://schemas.microsoft.com/office/powerpoint/2010/main" val="81741876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A33181-58ED-7D88-23F3-BDA7107BF2FD}"/>
              </a:ext>
            </a:extLst>
          </p:cNvPr>
          <p:cNvSpPr/>
          <p:nvPr/>
        </p:nvSpPr>
        <p:spPr bwMode="auto">
          <a:xfrm>
            <a:off x="12093583" y="2170833"/>
            <a:ext cx="11418120" cy="9374334"/>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30" tIns="91430" rIns="91430" bIns="91430" numCol="1" rtlCol="0" anchor="t" anchorCtr="0" compatLnSpc="1">
            <a:prstTxWarp prst="textNoShape">
              <a:avLst/>
            </a:prstTxWarp>
          </a:bodyPr>
          <a:lstStyle/>
          <a:p>
            <a:pPr algn="ctr" defTabSz="914378" fontAlgn="base">
              <a:spcBef>
                <a:spcPct val="0"/>
              </a:spcBef>
              <a:spcAft>
                <a:spcPct val="0"/>
              </a:spcAft>
              <a:defRPr/>
            </a:pPr>
            <a:r>
              <a:rPr lang="en-US" sz="4800">
                <a:solidFill>
                  <a:srgbClr val="FFFFFF"/>
                </a:solidFill>
                <a:latin typeface="IBM Plex Sans Light"/>
              </a:rPr>
              <a:t>Cyber Resilience</a:t>
            </a:r>
          </a:p>
        </p:txBody>
      </p:sp>
      <p:sp>
        <p:nvSpPr>
          <p:cNvPr id="5" name="Rectangle 4">
            <a:extLst>
              <a:ext uri="{FF2B5EF4-FFF2-40B4-BE49-F238E27FC236}">
                <a16:creationId xmlns:a16="http://schemas.microsoft.com/office/drawing/2014/main" id="{D6A2E9DF-BDC0-6959-5895-FB60F65EB32E}"/>
              </a:ext>
            </a:extLst>
          </p:cNvPr>
          <p:cNvSpPr/>
          <p:nvPr/>
        </p:nvSpPr>
        <p:spPr bwMode="auto">
          <a:xfrm>
            <a:off x="675463" y="2170833"/>
            <a:ext cx="11418120" cy="9374334"/>
          </a:xfrm>
          <a:prstGeom prst="rect">
            <a:avLst/>
          </a:prstGeom>
          <a:solidFill>
            <a:schemeClr val="accent4"/>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30" tIns="91430" rIns="91430" bIns="91430" numCol="1" rtlCol="0" anchor="t" anchorCtr="0" compatLnSpc="1">
            <a:prstTxWarp prst="textNoShape">
              <a:avLst/>
            </a:prstTxWarp>
          </a:bodyPr>
          <a:lstStyle/>
          <a:p>
            <a:pPr algn="ctr" defTabSz="914378" fontAlgn="base">
              <a:spcBef>
                <a:spcPct val="0"/>
              </a:spcBef>
              <a:spcAft>
                <a:spcPct val="0"/>
              </a:spcAft>
              <a:defRPr/>
            </a:pPr>
            <a:r>
              <a:rPr lang="en-US" sz="4800">
                <a:solidFill>
                  <a:srgbClr val="FFFFFF"/>
                </a:solidFill>
                <a:latin typeface="IBM Plex Sans Light"/>
              </a:rPr>
              <a:t>Cyber Security</a:t>
            </a:r>
          </a:p>
        </p:txBody>
      </p:sp>
      <p:sp>
        <p:nvSpPr>
          <p:cNvPr id="7" name="Right Arrow 6">
            <a:extLst>
              <a:ext uri="{FF2B5EF4-FFF2-40B4-BE49-F238E27FC236}">
                <a16:creationId xmlns:a16="http://schemas.microsoft.com/office/drawing/2014/main" id="{A7A861A4-5FDE-B41D-4991-B20C3A358EB3}"/>
              </a:ext>
            </a:extLst>
          </p:cNvPr>
          <p:cNvSpPr/>
          <p:nvPr/>
        </p:nvSpPr>
        <p:spPr bwMode="auto">
          <a:xfrm>
            <a:off x="12081770" y="4954546"/>
            <a:ext cx="2338858" cy="2253808"/>
          </a:xfrm>
          <a:prstGeom prst="rightArrow">
            <a:avLst/>
          </a:prstGeom>
          <a:solidFill>
            <a:schemeClr val="accent4"/>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30" tIns="91430" rIns="91430" bIns="91430" numCol="1" rtlCol="0" anchor="t" anchorCtr="0" compatLnSpc="1">
            <a:prstTxWarp prst="textNoShape">
              <a:avLst/>
            </a:prstTxWarp>
          </a:bodyPr>
          <a:lstStyle/>
          <a:p>
            <a:pPr defTabSz="914378" fontAlgn="base">
              <a:spcBef>
                <a:spcPct val="0"/>
              </a:spcBef>
              <a:spcAft>
                <a:spcPct val="0"/>
              </a:spcAft>
              <a:defRPr/>
            </a:pPr>
            <a:endParaRPr lang="en-US" sz="1400">
              <a:solidFill>
                <a:srgbClr val="FFFFFF"/>
              </a:solidFill>
              <a:latin typeface="IBM Plex Sans Light"/>
            </a:endParaRPr>
          </a:p>
        </p:txBody>
      </p:sp>
      <p:sp>
        <p:nvSpPr>
          <p:cNvPr id="8" name="Right Arrow 7">
            <a:extLst>
              <a:ext uri="{FF2B5EF4-FFF2-40B4-BE49-F238E27FC236}">
                <a16:creationId xmlns:a16="http://schemas.microsoft.com/office/drawing/2014/main" id="{F740B88D-2B34-FA85-AF18-0FFF10226AE8}"/>
              </a:ext>
            </a:extLst>
          </p:cNvPr>
          <p:cNvSpPr/>
          <p:nvPr/>
        </p:nvSpPr>
        <p:spPr bwMode="auto">
          <a:xfrm rot="10800000">
            <a:off x="9766538" y="6595878"/>
            <a:ext cx="2338858" cy="2253808"/>
          </a:xfrm>
          <a:prstGeom prst="rightArrow">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30" tIns="91430" rIns="91430" bIns="91430" numCol="1" rtlCol="0" anchor="t" anchorCtr="0" compatLnSpc="1">
            <a:prstTxWarp prst="textNoShape">
              <a:avLst/>
            </a:prstTxWarp>
          </a:bodyPr>
          <a:lstStyle/>
          <a:p>
            <a:pPr defTabSz="914378" fontAlgn="base">
              <a:spcBef>
                <a:spcPct val="0"/>
              </a:spcBef>
              <a:spcAft>
                <a:spcPct val="0"/>
              </a:spcAft>
              <a:defRPr/>
            </a:pPr>
            <a:endParaRPr lang="en-US" sz="1400">
              <a:solidFill>
                <a:srgbClr val="FFFFFF"/>
              </a:solidFill>
              <a:latin typeface="IBM Plex Sans Light"/>
            </a:endParaRPr>
          </a:p>
        </p:txBody>
      </p:sp>
      <p:sp>
        <p:nvSpPr>
          <p:cNvPr id="9" name="TextBox 8">
            <a:extLst>
              <a:ext uri="{FF2B5EF4-FFF2-40B4-BE49-F238E27FC236}">
                <a16:creationId xmlns:a16="http://schemas.microsoft.com/office/drawing/2014/main" id="{03E3AE0A-8A16-88B3-531E-C009703C998C}"/>
              </a:ext>
            </a:extLst>
          </p:cNvPr>
          <p:cNvSpPr txBox="1"/>
          <p:nvPr/>
        </p:nvSpPr>
        <p:spPr>
          <a:xfrm>
            <a:off x="3550038" y="4855399"/>
            <a:ext cx="6060414" cy="3582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defTabSz="2438340">
              <a:spcBef>
                <a:spcPts val="2902"/>
              </a:spcBef>
              <a:buSzPct val="100000"/>
              <a:defRPr/>
            </a:pPr>
            <a:r>
              <a:rPr lang="en-US" sz="4800" kern="0">
                <a:solidFill>
                  <a:srgbClr val="FFFFFF"/>
                </a:solidFill>
                <a:latin typeface="IBM Plex Sans Light"/>
                <a:sym typeface="IBM Plex Sans Light"/>
              </a:rPr>
              <a:t>Cyber security is about prevention; it’s about trying to keep the bad actors out of your environment</a:t>
            </a:r>
          </a:p>
        </p:txBody>
      </p:sp>
      <p:sp>
        <p:nvSpPr>
          <p:cNvPr id="15" name="TextBox 14">
            <a:extLst>
              <a:ext uri="{FF2B5EF4-FFF2-40B4-BE49-F238E27FC236}">
                <a16:creationId xmlns:a16="http://schemas.microsoft.com/office/drawing/2014/main" id="{502CA6F1-65BD-4CE5-7234-F5D4C504DD80}"/>
              </a:ext>
            </a:extLst>
          </p:cNvPr>
          <p:cNvSpPr txBox="1"/>
          <p:nvPr/>
        </p:nvSpPr>
        <p:spPr>
          <a:xfrm>
            <a:off x="15088322" y="4855399"/>
            <a:ext cx="6785110" cy="3582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defTabSz="2438340">
              <a:spcBef>
                <a:spcPts val="2902"/>
              </a:spcBef>
              <a:buSzPct val="100000"/>
              <a:defRPr/>
            </a:pPr>
            <a:r>
              <a:rPr lang="en-US" sz="4800" kern="0">
                <a:solidFill>
                  <a:srgbClr val="FFFFFF"/>
                </a:solidFill>
                <a:latin typeface="IBM Plex Sans Light"/>
                <a:sym typeface="IBM Plex Sans Light"/>
              </a:rPr>
              <a:t>Cyber resilience is about an organizations ability to continue operations and rapidly recover despite a cyber-incident</a:t>
            </a:r>
          </a:p>
        </p:txBody>
      </p:sp>
      <p:sp>
        <p:nvSpPr>
          <p:cNvPr id="23" name="Title 1">
            <a:extLst>
              <a:ext uri="{FF2B5EF4-FFF2-40B4-BE49-F238E27FC236}">
                <a16:creationId xmlns:a16="http://schemas.microsoft.com/office/drawing/2014/main" id="{74940B43-44F4-3C62-E303-260475627594}"/>
              </a:ext>
            </a:extLst>
          </p:cNvPr>
          <p:cNvSpPr>
            <a:spLocks noGrp="1"/>
          </p:cNvSpPr>
          <p:nvPr>
            <p:ph type="title"/>
          </p:nvPr>
        </p:nvSpPr>
        <p:spPr>
          <a:xfrm>
            <a:off x="576524" y="534225"/>
            <a:ext cx="11616002" cy="2858714"/>
          </a:xfrm>
        </p:spPr>
        <p:txBody>
          <a:bodyPr/>
          <a:lstStyle/>
          <a:p>
            <a:r>
              <a:rPr lang="en-US" sz="5400"/>
              <a:t>Cyber Security and Cyber Resilience</a:t>
            </a:r>
          </a:p>
        </p:txBody>
      </p:sp>
      <p:sp>
        <p:nvSpPr>
          <p:cNvPr id="24" name="Rectangle 23">
            <a:extLst>
              <a:ext uri="{FF2B5EF4-FFF2-40B4-BE49-F238E27FC236}">
                <a16:creationId xmlns:a16="http://schemas.microsoft.com/office/drawing/2014/main" id="{A15EBE60-50B1-0F06-02FD-4FA6688ABB58}"/>
              </a:ext>
            </a:extLst>
          </p:cNvPr>
          <p:cNvSpPr/>
          <p:nvPr/>
        </p:nvSpPr>
        <p:spPr bwMode="auto">
          <a:xfrm>
            <a:off x="675463" y="9987179"/>
            <a:ext cx="22836240" cy="1563962"/>
          </a:xfrm>
          <a:prstGeom prst="rect">
            <a:avLst/>
          </a:prstGeom>
          <a:gradFill>
            <a:gsLst>
              <a:gs pos="85000">
                <a:schemeClr val="accent4"/>
              </a:gs>
              <a:gs pos="17000">
                <a:schemeClr val="accent1"/>
              </a:gs>
            </a:gsLst>
            <a:lin ang="1080000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30" tIns="91430" rIns="91430" bIns="91430" numCol="1" rtlCol="0" anchor="ctr" anchorCtr="0" compatLnSpc="1">
            <a:prstTxWarp prst="textNoShape">
              <a:avLst/>
            </a:prstTxWarp>
          </a:bodyPr>
          <a:lstStyle/>
          <a:p>
            <a:pPr algn="ctr" defTabSz="914378" fontAlgn="base">
              <a:spcBef>
                <a:spcPct val="0"/>
              </a:spcBef>
              <a:spcAft>
                <a:spcPct val="0"/>
              </a:spcAft>
              <a:defRPr/>
            </a:pPr>
            <a:r>
              <a:rPr lang="en-US" sz="4800">
                <a:solidFill>
                  <a:srgbClr val="FFFFFF"/>
                </a:solidFill>
                <a:latin typeface="IBM Plex Sans Light"/>
              </a:rPr>
              <a:t>Organizations need to be both cyber secure and cyber resilient</a:t>
            </a:r>
          </a:p>
        </p:txBody>
      </p:sp>
      <p:sp>
        <p:nvSpPr>
          <p:cNvPr id="2" name="Footer Placeholder 1">
            <a:extLst>
              <a:ext uri="{FF2B5EF4-FFF2-40B4-BE49-F238E27FC236}">
                <a16:creationId xmlns:a16="http://schemas.microsoft.com/office/drawing/2014/main" id="{07F3F680-0EE5-99CE-9A80-872F2DDD3A61}"/>
              </a:ext>
            </a:extLst>
          </p:cNvPr>
          <p:cNvSpPr>
            <a:spLocks noGrp="1"/>
          </p:cNvSpPr>
          <p:nvPr>
            <p:ph type="ftr" sz="quarter" idx="12"/>
          </p:nvPr>
        </p:nvSpPr>
        <p:spPr/>
        <p:txBody>
          <a:bodyPr/>
          <a:lstStyle/>
          <a:p>
            <a:r>
              <a:rPr lang="en-GB"/>
              <a:t>IBM Power Cyber Vault / June 16th, 2026 / © 2026 IBM Corporation</a:t>
            </a:r>
            <a:endParaRPr lang="en-US" dirty="0"/>
          </a:p>
        </p:txBody>
      </p:sp>
    </p:spTree>
    <p:extLst>
      <p:ext uri="{BB962C8B-B14F-4D97-AF65-F5344CB8AC3E}">
        <p14:creationId xmlns:p14="http://schemas.microsoft.com/office/powerpoint/2010/main" val="220926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22F546-E40D-2C3E-47DD-E86F16868FC7}"/>
              </a:ext>
            </a:extLst>
          </p:cNvPr>
          <p:cNvSpPr>
            <a:spLocks noGrp="1"/>
          </p:cNvSpPr>
          <p:nvPr>
            <p:ph type="title"/>
          </p:nvPr>
        </p:nvSpPr>
        <p:spPr/>
        <p:txBody>
          <a:bodyPr/>
          <a:lstStyle/>
          <a:p>
            <a:r>
              <a:rPr lang="en-GB" dirty="0"/>
              <a:t>Key Question: </a:t>
            </a:r>
            <a:br>
              <a:rPr lang="en-GB" dirty="0"/>
            </a:br>
            <a:r>
              <a:rPr lang="en-GB" sz="11900" dirty="0"/>
              <a:t>Can we confidently restore business operations within an acceptable timeframe after a major attack?</a:t>
            </a:r>
            <a:br>
              <a:rPr lang="en-GB" sz="11900" dirty="0"/>
            </a:br>
            <a:endParaRPr lang="en-GB" sz="11900" dirty="0"/>
          </a:p>
        </p:txBody>
      </p:sp>
      <p:sp>
        <p:nvSpPr>
          <p:cNvPr id="3" name="Footer Placeholder 2">
            <a:extLst>
              <a:ext uri="{FF2B5EF4-FFF2-40B4-BE49-F238E27FC236}">
                <a16:creationId xmlns:a16="http://schemas.microsoft.com/office/drawing/2014/main" id="{A0B0ADC6-E73C-99F5-2020-3D12BAACB356}"/>
              </a:ext>
            </a:extLst>
          </p:cNvPr>
          <p:cNvSpPr>
            <a:spLocks noGrp="1"/>
          </p:cNvSpPr>
          <p:nvPr>
            <p:ph type="ftr" sz="quarter" idx="18"/>
          </p:nvPr>
        </p:nvSpPr>
        <p:spPr/>
        <p:txBody>
          <a:bodyPr/>
          <a:lstStyle/>
          <a:p>
            <a:r>
              <a:rPr lang="en-GB"/>
              <a:t>IBM Power Cyber Vault / June 16th, 2026 / © 2026 IBM Corporation</a:t>
            </a:r>
            <a:endParaRPr lang="en-US"/>
          </a:p>
        </p:txBody>
      </p:sp>
      <p:pic>
        <p:nvPicPr>
          <p:cNvPr id="6" name="Picture 5">
            <a:extLst>
              <a:ext uri="{FF2B5EF4-FFF2-40B4-BE49-F238E27FC236}">
                <a16:creationId xmlns:a16="http://schemas.microsoft.com/office/drawing/2014/main" id="{69F4FA65-555A-E2A5-C1D3-0516EA2E9A96}"/>
              </a:ext>
            </a:extLst>
          </p:cNvPr>
          <p:cNvPicPr>
            <a:picLocks noChangeAspect="1"/>
          </p:cNvPicPr>
          <p:nvPr/>
        </p:nvPicPr>
        <p:blipFill>
          <a:blip r:embed="rId2"/>
          <a:stretch>
            <a:fillRect/>
          </a:stretch>
        </p:blipFill>
        <p:spPr>
          <a:xfrm>
            <a:off x="15571180" y="3212822"/>
            <a:ext cx="7302978" cy="7290356"/>
          </a:xfrm>
          <a:prstGeom prst="rect">
            <a:avLst/>
          </a:prstGeom>
        </p:spPr>
      </p:pic>
    </p:spTree>
    <p:extLst>
      <p:ext uri="{BB962C8B-B14F-4D97-AF65-F5344CB8AC3E}">
        <p14:creationId xmlns:p14="http://schemas.microsoft.com/office/powerpoint/2010/main" val="21095028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CF158-05A1-7B1F-572B-6FFA6755887E}"/>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9DA4E0C-B7AD-9F37-FEC0-47FFF9E1A972}"/>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a:xfrm>
            <a:off x="0" y="0"/>
            <a:ext cx="24387175" cy="13716000"/>
          </a:xfrm>
        </p:spPr>
      </p:pic>
      <p:sp>
        <p:nvSpPr>
          <p:cNvPr id="2" name="Text 0">
            <a:extLst>
              <a:ext uri="{FF2B5EF4-FFF2-40B4-BE49-F238E27FC236}">
                <a16:creationId xmlns:a16="http://schemas.microsoft.com/office/drawing/2014/main" id="{D8C73E81-D6E4-A2B4-84BC-2955B15A39A4}"/>
              </a:ext>
            </a:extLst>
          </p:cNvPr>
          <p:cNvSpPr txBox="1"/>
          <p:nvPr/>
        </p:nvSpPr>
        <p:spPr>
          <a:xfrm>
            <a:off x="1905095" y="1905095"/>
            <a:ext cx="19617172" cy="9863572"/>
          </a:xfrm>
          <a:prstGeom prst="rect">
            <a:avLst/>
          </a:prstGeom>
          <a:noFill/>
          <a:ln/>
        </p:spPr>
        <p:txBody>
          <a:bodyPr wrap="square" lIns="0" tIns="0" rIns="0" bIns="0" rtlCol="0" anchor="ctr"/>
          <a:lstStyle/>
          <a:p>
            <a:pPr marL="0" marR="0" lvl="0" indent="0" algn="l" defTabSz="1829379" rtl="0" eaLnBrk="1" fontAlgn="auto" latinLnBrk="0" hangingPunct="1">
              <a:spcBef>
                <a:spcPts val="0"/>
              </a:spcBef>
              <a:spcAft>
                <a:spcPts val="0"/>
              </a:spcAft>
              <a:buClrTx/>
              <a:buSzTx/>
              <a:buFontTx/>
              <a:buNone/>
              <a:tabLst/>
              <a:defRPr/>
            </a:pPr>
            <a:r>
              <a:rPr kumimoji="0" lang="en-GB" sz="23200" b="0" i="0" u="none" strike="noStrike" kern="0" cap="none" spc="-310" normalizeH="0" baseline="0" noProof="0" dirty="0">
                <a:ln>
                  <a:noFill/>
                </a:ln>
                <a:solidFill>
                  <a:srgbClr val="F4FBFF"/>
                </a:solidFill>
                <a:effectLst/>
                <a:uLnTx/>
                <a:uFillTx/>
                <a:latin typeface="IBM Plex Sans Thin" panose="020B0203050203000203" pitchFamily="34" charset="0"/>
                <a:ea typeface="IBM Plex Sans ExtLt" pitchFamily="34" charset="-122"/>
                <a:cs typeface="IBM Plex Sans ExtLt" pitchFamily="34" charset="-120"/>
              </a:rPr>
              <a:t>IBM Power Cyber Vault</a:t>
            </a:r>
            <a:endParaRPr kumimoji="0" lang="en-US" sz="23200" b="0" i="0" u="none" strike="noStrike" kern="1200" cap="none" spc="0" normalizeH="0" baseline="0" noProof="0" dirty="0">
              <a:ln>
                <a:noFill/>
              </a:ln>
              <a:solidFill>
                <a:srgbClr val="82CFFF"/>
              </a:solidFill>
              <a:effectLst/>
              <a:uLnTx/>
              <a:uFillTx/>
              <a:latin typeface="IBM Plex Sans Thin" panose="020B0203050203000203" pitchFamily="34" charset="0"/>
              <a:ea typeface="+mn-ea"/>
              <a:cs typeface="+mn-cs"/>
            </a:endParaRPr>
          </a:p>
        </p:txBody>
      </p:sp>
    </p:spTree>
    <p:extLst>
      <p:ext uri="{BB962C8B-B14F-4D97-AF65-F5344CB8AC3E}">
        <p14:creationId xmlns:p14="http://schemas.microsoft.com/office/powerpoint/2010/main" val="420904668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9FAC40-7D23-C2B5-279F-4EAED4F98C0B}"/>
              </a:ext>
            </a:extLst>
          </p:cNvPr>
          <p:cNvSpPr>
            <a:spLocks noGrp="1"/>
          </p:cNvSpPr>
          <p:nvPr>
            <p:ph type="title"/>
          </p:nvPr>
        </p:nvSpPr>
        <p:spPr/>
        <p:txBody>
          <a:bodyPr/>
          <a:lstStyle/>
          <a:p>
            <a:r>
              <a:rPr lang="en-GB" dirty="0"/>
              <a:t>IBM Power Cyber Vault is not a feature code!</a:t>
            </a:r>
          </a:p>
        </p:txBody>
      </p:sp>
      <p:sp>
        <p:nvSpPr>
          <p:cNvPr id="2" name="Footer Placeholder 1">
            <a:extLst>
              <a:ext uri="{FF2B5EF4-FFF2-40B4-BE49-F238E27FC236}">
                <a16:creationId xmlns:a16="http://schemas.microsoft.com/office/drawing/2014/main" id="{791F6BD8-2460-A149-7BC8-D36A06B84C67}"/>
              </a:ext>
            </a:extLst>
          </p:cNvPr>
          <p:cNvSpPr>
            <a:spLocks noGrp="1"/>
          </p:cNvSpPr>
          <p:nvPr>
            <p:ph type="ftr" sz="quarter" idx="18"/>
          </p:nvPr>
        </p:nvSpPr>
        <p:spPr/>
        <p:txBody>
          <a:bodyPr/>
          <a:lstStyle/>
          <a:p>
            <a:r>
              <a:rPr lang="en-GB"/>
              <a:t>IBM Power Cyber Vault / June 16th, 2026 / © 2026 IBM Corporation</a:t>
            </a:r>
            <a:endParaRPr lang="en-US"/>
          </a:p>
        </p:txBody>
      </p:sp>
    </p:spTree>
    <p:extLst>
      <p:ext uri="{BB962C8B-B14F-4D97-AF65-F5344CB8AC3E}">
        <p14:creationId xmlns:p14="http://schemas.microsoft.com/office/powerpoint/2010/main" val="294716575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0C0C868-2B6A-18D8-2BDD-52CC6209744D}"/>
              </a:ext>
            </a:extLst>
          </p:cNvPr>
          <p:cNvSpPr>
            <a:spLocks noGrp="1"/>
          </p:cNvSpPr>
          <p:nvPr>
            <p:ph type="title"/>
          </p:nvPr>
        </p:nvSpPr>
        <p:spPr/>
        <p:txBody>
          <a:bodyPr/>
          <a:lstStyle/>
          <a:p>
            <a:r>
              <a:rPr lang="en-GB" sz="3600" b="1" dirty="0"/>
              <a:t>IBM Power Cyber Vault (PCV) - Solution Tiers and components</a:t>
            </a:r>
          </a:p>
        </p:txBody>
      </p:sp>
      <p:sp>
        <p:nvSpPr>
          <p:cNvPr id="9" name="Footer Placeholder 8">
            <a:extLst>
              <a:ext uri="{FF2B5EF4-FFF2-40B4-BE49-F238E27FC236}">
                <a16:creationId xmlns:a16="http://schemas.microsoft.com/office/drawing/2014/main" id="{A2E7D4E0-E361-BF61-7CE4-150F08A225F2}"/>
              </a:ext>
            </a:extLst>
          </p:cNvPr>
          <p:cNvSpPr>
            <a:spLocks noGrp="1"/>
          </p:cNvSpPr>
          <p:nvPr>
            <p:ph type="ftr" sz="quarter" idx="12"/>
          </p:nvPr>
        </p:nvSpPr>
        <p:spPr>
          <a:xfrm>
            <a:off x="568324" y="12804235"/>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GB"/>
              <a:t>IBM Power Cyber Vault / June 16th, 2026 / © 2026 IBM Corporation</a:t>
            </a:r>
            <a:endParaRPr lang="en-US"/>
          </a:p>
        </p:txBody>
      </p:sp>
      <p:graphicFrame>
        <p:nvGraphicFramePr>
          <p:cNvPr id="13" name="Table Placeholder 12">
            <a:extLst>
              <a:ext uri="{FF2B5EF4-FFF2-40B4-BE49-F238E27FC236}">
                <a16:creationId xmlns:a16="http://schemas.microsoft.com/office/drawing/2014/main" id="{7B4206BE-F0BC-EFBA-CA17-1AA1A58ACCEA}"/>
              </a:ext>
            </a:extLst>
          </p:cNvPr>
          <p:cNvGraphicFramePr>
            <a:graphicFrameLocks noGrp="1"/>
          </p:cNvGraphicFramePr>
          <p:nvPr>
            <p:ph type="tbl" sz="quarter" idx="11"/>
          </p:nvPr>
        </p:nvGraphicFramePr>
        <p:xfrm>
          <a:off x="568324" y="3335416"/>
          <a:ext cx="22673612" cy="8581584"/>
        </p:xfrm>
        <a:graphic>
          <a:graphicData uri="http://schemas.openxmlformats.org/drawingml/2006/table">
            <a:tbl>
              <a:tblPr firstRow="1" bandRow="1">
                <a:tableStyleId>{5C22544A-7EE6-4342-B048-85BDC9FD1C3A}</a:tableStyleId>
              </a:tblPr>
              <a:tblGrid>
                <a:gridCol w="908390">
                  <a:extLst>
                    <a:ext uri="{9D8B030D-6E8A-4147-A177-3AD203B41FA5}">
                      <a16:colId xmlns:a16="http://schemas.microsoft.com/office/drawing/2014/main" val="662933918"/>
                    </a:ext>
                  </a:extLst>
                </a:gridCol>
                <a:gridCol w="6966494">
                  <a:extLst>
                    <a:ext uri="{9D8B030D-6E8A-4147-A177-3AD203B41FA5}">
                      <a16:colId xmlns:a16="http://schemas.microsoft.com/office/drawing/2014/main" val="969886051"/>
                    </a:ext>
                  </a:extLst>
                </a:gridCol>
                <a:gridCol w="3580802">
                  <a:extLst>
                    <a:ext uri="{9D8B030D-6E8A-4147-A177-3AD203B41FA5}">
                      <a16:colId xmlns:a16="http://schemas.microsoft.com/office/drawing/2014/main" val="3727921939"/>
                    </a:ext>
                  </a:extLst>
                </a:gridCol>
                <a:gridCol w="3580802">
                  <a:extLst>
                    <a:ext uri="{9D8B030D-6E8A-4147-A177-3AD203B41FA5}">
                      <a16:colId xmlns:a16="http://schemas.microsoft.com/office/drawing/2014/main" val="2377026678"/>
                    </a:ext>
                  </a:extLst>
                </a:gridCol>
                <a:gridCol w="3818562">
                  <a:extLst>
                    <a:ext uri="{9D8B030D-6E8A-4147-A177-3AD203B41FA5}">
                      <a16:colId xmlns:a16="http://schemas.microsoft.com/office/drawing/2014/main" val="2316752309"/>
                    </a:ext>
                  </a:extLst>
                </a:gridCol>
                <a:gridCol w="3818562">
                  <a:extLst>
                    <a:ext uri="{9D8B030D-6E8A-4147-A177-3AD203B41FA5}">
                      <a16:colId xmlns:a16="http://schemas.microsoft.com/office/drawing/2014/main" val="1018820755"/>
                    </a:ext>
                  </a:extLst>
                </a:gridCol>
              </a:tblGrid>
              <a:tr h="1828800">
                <a:tc gridSpan="2">
                  <a:txBody>
                    <a:bodyPr/>
                    <a:lstStyle/>
                    <a:p>
                      <a:pPr algn="l"/>
                      <a:r>
                        <a:rPr lang="en-US" sz="3600" dirty="0">
                          <a:solidFill>
                            <a:schemeClr val="bg1"/>
                          </a:solidFill>
                        </a:rPr>
                        <a:t>Components</a:t>
                      </a:r>
                    </a:p>
                  </a:txBody>
                  <a:tcPr marL="182880" marR="182880" marT="91440" marB="91440" anchor="b">
                    <a:solidFill>
                      <a:schemeClr val="accent3">
                        <a:lumMod val="40000"/>
                        <a:lumOff val="60000"/>
                      </a:schemeClr>
                    </a:solidFill>
                  </a:tcPr>
                </a:tc>
                <a:tc hMerge="1">
                  <a:txBody>
                    <a:bodyPr/>
                    <a:lstStyle/>
                    <a:p>
                      <a:endParaRPr/>
                    </a:p>
                  </a:txBody>
                  <a:tcPr anchor="b"/>
                </a:tc>
                <a:tc>
                  <a:txBody>
                    <a:bodyPr/>
                    <a:lstStyle/>
                    <a:p>
                      <a:pPr algn="ctr"/>
                      <a:r>
                        <a:rPr lang="en-US" sz="3600">
                          <a:solidFill>
                            <a:schemeClr val="bg1"/>
                          </a:solidFill>
                        </a:rPr>
                        <a:t>Tier 0</a:t>
                      </a:r>
                    </a:p>
                    <a:p>
                      <a:pPr algn="ctr"/>
                      <a:r>
                        <a:rPr lang="en-US" sz="3600">
                          <a:solidFill>
                            <a:schemeClr val="bg1"/>
                          </a:solidFill>
                        </a:rPr>
                        <a:t>Protect Volumes</a:t>
                      </a:r>
                    </a:p>
                  </a:txBody>
                  <a:tcPr marL="182880" marR="182880" marT="91440" marB="91440">
                    <a:solidFill>
                      <a:schemeClr val="accent3">
                        <a:lumMod val="40000"/>
                        <a:lumOff val="60000"/>
                      </a:schemeClr>
                    </a:solidFill>
                  </a:tcPr>
                </a:tc>
                <a:tc>
                  <a:txBody>
                    <a:bodyPr/>
                    <a:lstStyle/>
                    <a:p>
                      <a:pPr algn="ctr"/>
                      <a:r>
                        <a:rPr lang="en-US" sz="3600" dirty="0">
                          <a:solidFill>
                            <a:schemeClr val="bg1"/>
                          </a:solidFill>
                        </a:rPr>
                        <a:t>Tier 1 </a:t>
                      </a:r>
                    </a:p>
                    <a:p>
                      <a:pPr algn="ctr"/>
                      <a:r>
                        <a:rPr lang="en-US" sz="3600" dirty="0">
                          <a:solidFill>
                            <a:schemeClr val="bg1"/>
                          </a:solidFill>
                        </a:rPr>
                        <a:t>Protect Workloads</a:t>
                      </a:r>
                    </a:p>
                  </a:txBody>
                  <a:tcPr marL="182880" marR="182880" marT="91440" marB="91440">
                    <a:solidFill>
                      <a:schemeClr val="accent3">
                        <a:lumMod val="40000"/>
                        <a:lumOff val="60000"/>
                      </a:schemeClr>
                    </a:solidFill>
                  </a:tcPr>
                </a:tc>
                <a:tc>
                  <a:txBody>
                    <a:bodyPr/>
                    <a:lstStyle/>
                    <a:p>
                      <a:pPr algn="ctr"/>
                      <a:r>
                        <a:rPr lang="en-US" sz="3600">
                          <a:solidFill>
                            <a:schemeClr val="bg1"/>
                          </a:solidFill>
                        </a:rPr>
                        <a:t>Tier 2</a:t>
                      </a:r>
                    </a:p>
                    <a:p>
                      <a:pPr algn="ctr"/>
                      <a:r>
                        <a:rPr lang="en-US" sz="3600">
                          <a:solidFill>
                            <a:schemeClr val="bg1"/>
                          </a:solidFill>
                        </a:rPr>
                        <a:t>Proactive validation</a:t>
                      </a:r>
                    </a:p>
                  </a:txBody>
                  <a:tcPr marL="182880" marR="182880" marT="91440" marB="91440">
                    <a:solidFill>
                      <a:schemeClr val="accent3">
                        <a:lumMod val="40000"/>
                        <a:lumOff val="60000"/>
                      </a:schemeClr>
                    </a:solidFill>
                  </a:tcPr>
                </a:tc>
                <a:tc>
                  <a:txBody>
                    <a:bodyPr/>
                    <a:lstStyle/>
                    <a:p>
                      <a:pPr algn="ctr"/>
                      <a:r>
                        <a:rPr lang="en-US" sz="3600">
                          <a:solidFill>
                            <a:schemeClr val="bg1"/>
                          </a:solidFill>
                        </a:rPr>
                        <a:t>Tier 3</a:t>
                      </a:r>
                    </a:p>
                    <a:p>
                      <a:pPr algn="ctr"/>
                      <a:r>
                        <a:rPr lang="en-US" sz="3600">
                          <a:solidFill>
                            <a:schemeClr val="bg1"/>
                          </a:solidFill>
                        </a:rPr>
                        <a:t>Reactive validation</a:t>
                      </a:r>
                    </a:p>
                  </a:txBody>
                  <a:tcPr marL="182880" marR="182880" marT="91440" marB="91440">
                    <a:solidFill>
                      <a:schemeClr val="accent3">
                        <a:lumMod val="40000"/>
                        <a:lumOff val="60000"/>
                      </a:schemeClr>
                    </a:solidFill>
                  </a:tcPr>
                </a:tc>
                <a:extLst>
                  <a:ext uri="{0D108BD9-81ED-4DB2-BD59-A6C34878D82A}">
                    <a16:rowId xmlns:a16="http://schemas.microsoft.com/office/drawing/2014/main" val="2380746401"/>
                  </a:ext>
                </a:extLst>
              </a:tr>
              <a:tr h="832358">
                <a:tc>
                  <a:txBody>
                    <a:bodyPr/>
                    <a:lstStyle/>
                    <a:p>
                      <a:pPr algn="ctr"/>
                      <a:r>
                        <a:rPr lang="en-US" sz="2400" b="1">
                          <a:solidFill>
                            <a:schemeClr val="tx1"/>
                          </a:solidFill>
                        </a:rPr>
                        <a:t>1</a:t>
                      </a:r>
                    </a:p>
                  </a:txBody>
                  <a:tcPr marL="182880" marR="182880" marT="91440" marB="91440" anchor="ctr"/>
                </a:tc>
                <a:tc>
                  <a:txBody>
                    <a:bodyPr/>
                    <a:lstStyle/>
                    <a:p>
                      <a:pPr algn="l"/>
                      <a:r>
                        <a:rPr lang="en-US" sz="2400" b="1">
                          <a:solidFill>
                            <a:schemeClr val="tx1"/>
                          </a:solidFill>
                        </a:rPr>
                        <a:t>Source IBM Power server(s)</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tc>
                  <a:txBody>
                    <a:bodyPr/>
                    <a:lstStyle/>
                    <a:p>
                      <a:pPr algn="ctr">
                        <a:lnSpc>
                          <a:spcPct val="150000"/>
                        </a:lnSpc>
                      </a:pPr>
                      <a:r>
                        <a:rPr lang="en-US" sz="3200" dirty="0"/>
                        <a:t>✅</a:t>
                      </a:r>
                    </a:p>
                  </a:txBody>
                  <a:tcPr marL="182880" marR="182880" marT="91440" marB="91440" anchor="b"/>
                </a:tc>
                <a:tc>
                  <a:txBody>
                    <a:bodyPr/>
                    <a:lstStyle/>
                    <a:p>
                      <a:pPr algn="ctr">
                        <a:lnSpc>
                          <a:spcPct val="150000"/>
                        </a:lnSpc>
                      </a:pPr>
                      <a:r>
                        <a:rPr lang="en-US" sz="3200"/>
                        <a:t>✅</a:t>
                      </a:r>
                    </a:p>
                  </a:txBody>
                  <a:tcPr marL="182880" marR="182880" marT="91440" marB="91440" anchor="b"/>
                </a:tc>
                <a:tc>
                  <a:txBody>
                    <a:bodyPr/>
                    <a:lstStyle/>
                    <a:p>
                      <a:pPr algn="ctr">
                        <a:lnSpc>
                          <a:spcPct val="150000"/>
                        </a:lnSpc>
                      </a:pPr>
                      <a:r>
                        <a:rPr lang="en-US" sz="3200"/>
                        <a:t>✅</a:t>
                      </a:r>
                    </a:p>
                  </a:txBody>
                  <a:tcPr marL="182880" marR="182880" marT="91440" marB="91440" anchor="b"/>
                </a:tc>
                <a:extLst>
                  <a:ext uri="{0D108BD9-81ED-4DB2-BD59-A6C34878D82A}">
                    <a16:rowId xmlns:a16="http://schemas.microsoft.com/office/drawing/2014/main" val="3445902594"/>
                  </a:ext>
                </a:extLst>
              </a:tr>
              <a:tr h="832358">
                <a:tc>
                  <a:txBody>
                    <a:bodyPr/>
                    <a:lstStyle/>
                    <a:p>
                      <a:pPr algn="ctr"/>
                      <a:r>
                        <a:rPr lang="en-US" sz="2400" b="1">
                          <a:solidFill>
                            <a:schemeClr val="tx1"/>
                          </a:solidFill>
                        </a:rPr>
                        <a:t>2</a:t>
                      </a:r>
                    </a:p>
                  </a:txBody>
                  <a:tcPr marL="182880" marR="182880" marT="91440" marB="91440" anchor="ctr"/>
                </a:tc>
                <a:tc>
                  <a:txBody>
                    <a:bodyPr/>
                    <a:lstStyle/>
                    <a:p>
                      <a:pPr algn="l"/>
                      <a:r>
                        <a:rPr lang="en-US" sz="2400" b="1">
                          <a:solidFill>
                            <a:schemeClr val="tx1"/>
                          </a:solidFill>
                        </a:rPr>
                        <a:t>IBM Storage with required SGC capacity</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tc>
                  <a:txBody>
                    <a:bodyPr/>
                    <a:lstStyle/>
                    <a:p>
                      <a:pPr algn="ctr">
                        <a:lnSpc>
                          <a:spcPct val="150000"/>
                        </a:lnSpc>
                      </a:pPr>
                      <a:r>
                        <a:rPr lang="en-US" sz="3200" dirty="0"/>
                        <a:t>✅</a:t>
                      </a:r>
                    </a:p>
                  </a:txBody>
                  <a:tcPr marL="182880" marR="182880" marT="91440" marB="91440" anchor="b"/>
                </a:tc>
                <a:tc>
                  <a:txBody>
                    <a:bodyPr/>
                    <a:lstStyle/>
                    <a:p>
                      <a:pPr algn="ctr">
                        <a:lnSpc>
                          <a:spcPct val="150000"/>
                        </a:lnSpc>
                      </a:pPr>
                      <a:r>
                        <a:rPr lang="en-US" sz="3200"/>
                        <a:t>✅</a:t>
                      </a:r>
                    </a:p>
                  </a:txBody>
                  <a:tcPr marL="182880" marR="182880" marT="91440" marB="91440" anchor="b"/>
                </a:tc>
                <a:tc>
                  <a:txBody>
                    <a:bodyPr/>
                    <a:lstStyle/>
                    <a:p>
                      <a:pPr algn="ctr">
                        <a:lnSpc>
                          <a:spcPct val="150000"/>
                        </a:lnSpc>
                      </a:pPr>
                      <a:r>
                        <a:rPr lang="en-US" sz="3200"/>
                        <a:t>✅</a:t>
                      </a:r>
                    </a:p>
                  </a:txBody>
                  <a:tcPr marL="182880" marR="182880" marT="91440" marB="91440" anchor="b"/>
                </a:tc>
                <a:extLst>
                  <a:ext uri="{0D108BD9-81ED-4DB2-BD59-A6C34878D82A}">
                    <a16:rowId xmlns:a16="http://schemas.microsoft.com/office/drawing/2014/main" val="1943206712"/>
                  </a:ext>
                </a:extLst>
              </a:tr>
              <a:tr h="834644">
                <a:tc>
                  <a:txBody>
                    <a:bodyPr/>
                    <a:lstStyle/>
                    <a:p>
                      <a:pPr algn="ctr"/>
                      <a:r>
                        <a:rPr lang="en-US" sz="2400" b="1" dirty="0">
                          <a:solidFill>
                            <a:schemeClr val="tx1"/>
                          </a:solidFill>
                        </a:rPr>
                        <a:t>3</a:t>
                      </a:r>
                    </a:p>
                  </a:txBody>
                  <a:tcPr marL="182880" marR="182880" marT="91440" marB="91440" anchor="ctr"/>
                </a:tc>
                <a:tc>
                  <a:txBody>
                    <a:bodyPr/>
                    <a:lstStyle/>
                    <a:p>
                      <a:pPr algn="l"/>
                      <a:r>
                        <a:rPr lang="en-US" sz="2400" b="1" dirty="0">
                          <a:solidFill>
                            <a:schemeClr val="tx1"/>
                          </a:solidFill>
                        </a:rPr>
                        <a:t>Red Hat Ansible Automation Platform (AAP)</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dirty="0"/>
                        <a:t>✅</a:t>
                      </a:r>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extLst>
                  <a:ext uri="{0D108BD9-81ED-4DB2-BD59-A6C34878D82A}">
                    <a16:rowId xmlns:a16="http://schemas.microsoft.com/office/drawing/2014/main" val="3297446392"/>
                  </a:ext>
                </a:extLst>
              </a:tr>
              <a:tr h="834644">
                <a:tc>
                  <a:txBody>
                    <a:bodyPr/>
                    <a:lstStyle/>
                    <a:p>
                      <a:pPr algn="ctr"/>
                      <a:r>
                        <a:rPr lang="en-US" sz="2400" b="1">
                          <a:solidFill>
                            <a:schemeClr val="tx1"/>
                          </a:solidFill>
                        </a:rPr>
                        <a:t>4</a:t>
                      </a:r>
                    </a:p>
                  </a:txBody>
                  <a:tcPr marL="182880" marR="182880" marT="91440" marB="91440" anchor="ctr"/>
                </a:tc>
                <a:tc>
                  <a:txBody>
                    <a:bodyPr/>
                    <a:lstStyle/>
                    <a:p>
                      <a:pPr algn="l"/>
                      <a:r>
                        <a:rPr lang="en-US" sz="2400" b="1">
                          <a:solidFill>
                            <a:schemeClr val="tx1"/>
                          </a:solidFill>
                        </a:rPr>
                        <a:t>IBM Copy Services Manager</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dirty="0"/>
                        <a:t>✅</a:t>
                      </a:r>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dirty="0"/>
                        <a:t>✅</a:t>
                      </a:r>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dirty="0"/>
                        <a:t>✅</a:t>
                      </a:r>
                    </a:p>
                  </a:txBody>
                  <a:tcPr marL="182880" marR="182880" marT="91440" marB="91440" anchor="b"/>
                </a:tc>
                <a:extLst>
                  <a:ext uri="{0D108BD9-81ED-4DB2-BD59-A6C34878D82A}">
                    <a16:rowId xmlns:a16="http://schemas.microsoft.com/office/drawing/2014/main" val="1421157080"/>
                  </a:ext>
                </a:extLst>
              </a:tr>
              <a:tr h="914400">
                <a:tc>
                  <a:txBody>
                    <a:bodyPr/>
                    <a:lstStyle/>
                    <a:p>
                      <a:pPr algn="ctr"/>
                      <a:r>
                        <a:rPr lang="en-US" sz="2400" b="1">
                          <a:solidFill>
                            <a:schemeClr val="tx1"/>
                          </a:solidFill>
                        </a:rPr>
                        <a:t>5</a:t>
                      </a:r>
                    </a:p>
                  </a:txBody>
                  <a:tcPr marL="182880" marR="182880" marT="91440" marB="91440" anchor="ctr"/>
                </a:tc>
                <a:tc>
                  <a:txBody>
                    <a:bodyPr/>
                    <a:lstStyle/>
                    <a:p>
                      <a:pPr marL="0" marR="0" lvl="0" indent="0" algn="l" defTabSz="914461" rtl="0" eaLnBrk="1" fontAlgn="auto" latinLnBrk="0" hangingPunct="1">
                        <a:lnSpc>
                          <a:spcPct val="100000"/>
                        </a:lnSpc>
                        <a:spcBef>
                          <a:spcPts val="0"/>
                        </a:spcBef>
                        <a:spcAft>
                          <a:spcPts val="0"/>
                        </a:spcAft>
                        <a:buClrTx/>
                        <a:buSzTx/>
                        <a:buFontTx/>
                        <a:buNone/>
                        <a:tabLst/>
                        <a:defRPr/>
                      </a:pPr>
                      <a:r>
                        <a:rPr lang="en-US" sz="2400" b="1">
                          <a:solidFill>
                            <a:schemeClr val="tx1"/>
                          </a:solidFill>
                        </a:rPr>
                        <a:t>Clean room IBM Power server(s) with capacity to host validation LPARs</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extLst>
                  <a:ext uri="{0D108BD9-81ED-4DB2-BD59-A6C34878D82A}">
                    <a16:rowId xmlns:a16="http://schemas.microsoft.com/office/drawing/2014/main" val="783606049"/>
                  </a:ext>
                </a:extLst>
              </a:tr>
              <a:tr h="834644">
                <a:tc>
                  <a:txBody>
                    <a:bodyPr/>
                    <a:lstStyle/>
                    <a:p>
                      <a:pPr algn="ctr"/>
                      <a:r>
                        <a:rPr lang="en-US" sz="2400" b="1">
                          <a:solidFill>
                            <a:schemeClr val="tx1"/>
                          </a:solidFill>
                        </a:rPr>
                        <a:t>6</a:t>
                      </a:r>
                    </a:p>
                  </a:txBody>
                  <a:tcPr marL="182880" marR="182880" marT="91440" marB="91440" anchor="ctr"/>
                </a:tc>
                <a:tc>
                  <a:txBody>
                    <a:bodyPr/>
                    <a:lstStyle/>
                    <a:p>
                      <a:pPr marL="0" marR="0" lvl="0" indent="0" algn="l" defTabSz="914461" rtl="0" eaLnBrk="1" fontAlgn="auto" latinLnBrk="0" hangingPunct="1">
                        <a:lnSpc>
                          <a:spcPct val="100000"/>
                        </a:lnSpc>
                        <a:spcBef>
                          <a:spcPts val="0"/>
                        </a:spcBef>
                        <a:spcAft>
                          <a:spcPts val="0"/>
                        </a:spcAft>
                        <a:buClrTx/>
                        <a:buSzTx/>
                        <a:buFontTx/>
                        <a:buNone/>
                        <a:tabLst/>
                        <a:defRPr/>
                      </a:pPr>
                      <a:r>
                        <a:rPr lang="en-US" sz="2400" b="1">
                          <a:solidFill>
                            <a:schemeClr val="tx1"/>
                          </a:solidFill>
                        </a:rPr>
                        <a:t>IBM Power and Security Compliance (PowerSC)</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extLst>
                  <a:ext uri="{0D108BD9-81ED-4DB2-BD59-A6C34878D82A}">
                    <a16:rowId xmlns:a16="http://schemas.microsoft.com/office/drawing/2014/main" val="3612240181"/>
                  </a:ext>
                </a:extLst>
              </a:tr>
              <a:tr h="834644">
                <a:tc>
                  <a:txBody>
                    <a:bodyPr/>
                    <a:lstStyle/>
                    <a:p>
                      <a:pPr algn="ctr"/>
                      <a:r>
                        <a:rPr lang="en-US" sz="2400" b="1">
                          <a:solidFill>
                            <a:schemeClr val="tx1"/>
                          </a:solidFill>
                        </a:rPr>
                        <a:t>7</a:t>
                      </a:r>
                    </a:p>
                  </a:txBody>
                  <a:tcPr marL="182880" marR="182880" marT="91440" marB="91440" anchor="ctr"/>
                </a:tc>
                <a:tc>
                  <a:txBody>
                    <a:bodyPr/>
                    <a:lstStyle/>
                    <a:p>
                      <a:pPr algn="l"/>
                      <a:r>
                        <a:rPr lang="en-US" sz="2400" b="1" dirty="0">
                          <a:solidFill>
                            <a:schemeClr val="tx1"/>
                          </a:solidFill>
                        </a:rPr>
                        <a:t>IBM FCM4/5 and Storage Insights Pro</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2400">
                          <a:solidFill>
                            <a:schemeClr val="tx1"/>
                          </a:solidFill>
                        </a:rPr>
                        <a:t>*1</a:t>
                      </a:r>
                    </a:p>
                  </a:txBody>
                  <a:tcPr marL="182880" marR="182880" marT="91440" marB="91440"/>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extLst>
                  <a:ext uri="{0D108BD9-81ED-4DB2-BD59-A6C34878D82A}">
                    <a16:rowId xmlns:a16="http://schemas.microsoft.com/office/drawing/2014/main" val="1205523682"/>
                  </a:ext>
                </a:extLst>
              </a:tr>
              <a:tr h="834644">
                <a:tc>
                  <a:txBody>
                    <a:bodyPr/>
                    <a:lstStyle/>
                    <a:p>
                      <a:pPr algn="ctr"/>
                      <a:r>
                        <a:rPr lang="en-US" sz="2400" b="1">
                          <a:solidFill>
                            <a:schemeClr val="tx1"/>
                          </a:solidFill>
                        </a:rPr>
                        <a:t>8</a:t>
                      </a:r>
                    </a:p>
                  </a:txBody>
                  <a:tcPr marL="182880" marR="182880" marT="91440" marB="91440" anchor="ctr"/>
                </a:tc>
                <a:tc>
                  <a:txBody>
                    <a:bodyPr/>
                    <a:lstStyle/>
                    <a:p>
                      <a:pPr algn="l"/>
                      <a:r>
                        <a:rPr lang="en-US" sz="2400" b="1">
                          <a:solidFill>
                            <a:schemeClr val="tx1"/>
                          </a:solidFill>
                        </a:rPr>
                        <a:t>IBM Zero Trust Execution for AIX (Optional)</a:t>
                      </a:r>
                    </a:p>
                  </a:txBody>
                  <a:tcPr marL="182880" marR="182880" marT="91440" marB="91440" anchor="ctr"/>
                </a:tc>
                <a:tc>
                  <a:txBody>
                    <a:bodyPr/>
                    <a:lstStyle/>
                    <a:p>
                      <a:pPr algn="ctr">
                        <a:lnSpc>
                          <a:spcPct val="150000"/>
                        </a:lnSpc>
                      </a:pPr>
                      <a:endParaRPr lang="en-US" sz="3200"/>
                    </a:p>
                  </a:txBody>
                  <a:tcPr marL="182880" marR="182880" marT="91440" marB="91440" anchor="b"/>
                </a:tc>
                <a:tc>
                  <a:txBody>
                    <a:bodyPr/>
                    <a:lstStyle/>
                    <a:p>
                      <a:pPr algn="ctr">
                        <a:lnSpc>
                          <a:spcPct val="150000"/>
                        </a:lnSpc>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dirty="0"/>
                        <a:t>✅</a:t>
                      </a:r>
                    </a:p>
                  </a:txBody>
                  <a:tcPr marL="182880" marR="182880" marT="91440" marB="91440" anchor="b"/>
                </a:tc>
                <a:extLst>
                  <a:ext uri="{0D108BD9-81ED-4DB2-BD59-A6C34878D82A}">
                    <a16:rowId xmlns:a16="http://schemas.microsoft.com/office/drawing/2014/main" val="1041826524"/>
                  </a:ext>
                </a:extLst>
              </a:tr>
            </a:tbl>
          </a:graphicData>
        </a:graphic>
      </p:graphicFrame>
      <p:sp>
        <p:nvSpPr>
          <p:cNvPr id="14" name="TextBox 13">
            <a:extLst>
              <a:ext uri="{FF2B5EF4-FFF2-40B4-BE49-F238E27FC236}">
                <a16:creationId xmlns:a16="http://schemas.microsoft.com/office/drawing/2014/main" id="{4B30D787-F3F1-9BA7-F3E9-59C3EF8FDFDA}"/>
              </a:ext>
            </a:extLst>
          </p:cNvPr>
          <p:cNvSpPr txBox="1"/>
          <p:nvPr/>
        </p:nvSpPr>
        <p:spPr>
          <a:xfrm>
            <a:off x="6489118" y="12804235"/>
            <a:ext cx="18304934" cy="47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defTabSz="4876800">
              <a:spcBef>
                <a:spcPts val="5800"/>
              </a:spcBef>
              <a:buSzPct val="100000"/>
            </a:pPr>
            <a:r>
              <a:rPr lang="en-US" sz="2400" kern="0" dirty="0">
                <a:solidFill>
                  <a:srgbClr val="000000"/>
                </a:solidFill>
                <a:ea typeface="+mj-ea"/>
                <a:cs typeface="+mj-cs"/>
                <a:sym typeface="IBM Plex Sans Light"/>
              </a:rPr>
              <a:t>*1 – Storage Insights Pro is available in Tier 0. Integration with IBM Power Cyber Vault occurs during Tier 3 deployment.</a:t>
            </a:r>
          </a:p>
        </p:txBody>
      </p:sp>
    </p:spTree>
    <p:extLst>
      <p:ext uri="{BB962C8B-B14F-4D97-AF65-F5344CB8AC3E}">
        <p14:creationId xmlns:p14="http://schemas.microsoft.com/office/powerpoint/2010/main" val="22202654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7DDD101-8CAD-68DB-0E9F-FC3ED32C515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5CBDF61-E4CF-0754-C5BA-8F5593059C92}"/>
              </a:ext>
            </a:extLst>
          </p:cNvPr>
          <p:cNvSpPr>
            <a:spLocks noGrp="1"/>
          </p:cNvSpPr>
          <p:nvPr>
            <p:ph type="title"/>
          </p:nvPr>
        </p:nvSpPr>
        <p:spPr/>
        <p:txBody>
          <a:bodyPr/>
          <a:lstStyle/>
          <a:p>
            <a:r>
              <a:rPr lang="en-GB" sz="3600" b="1" dirty="0"/>
              <a:t>IBM Power Cyber Vault (PCV) - Solution Tiers and components</a:t>
            </a:r>
          </a:p>
        </p:txBody>
      </p:sp>
      <p:sp>
        <p:nvSpPr>
          <p:cNvPr id="9" name="Footer Placeholder 8">
            <a:extLst>
              <a:ext uri="{FF2B5EF4-FFF2-40B4-BE49-F238E27FC236}">
                <a16:creationId xmlns:a16="http://schemas.microsoft.com/office/drawing/2014/main" id="{9E9EEF6B-1484-7225-00DF-81F74FC14EBC}"/>
              </a:ext>
            </a:extLst>
          </p:cNvPr>
          <p:cNvSpPr>
            <a:spLocks noGrp="1"/>
          </p:cNvSpPr>
          <p:nvPr>
            <p:ph type="ftr" sz="quarter" idx="12"/>
          </p:nvPr>
        </p:nvSpPr>
        <p:spPr>
          <a:xfrm>
            <a:off x="568324" y="12804235"/>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GB"/>
              <a:t>IBM Power Cyber Vault / June 16th, 2026 / © 2026 IBM Corporation</a:t>
            </a:r>
            <a:endParaRPr lang="en-US"/>
          </a:p>
        </p:txBody>
      </p:sp>
      <p:graphicFrame>
        <p:nvGraphicFramePr>
          <p:cNvPr id="13" name="Table Placeholder 12">
            <a:extLst>
              <a:ext uri="{FF2B5EF4-FFF2-40B4-BE49-F238E27FC236}">
                <a16:creationId xmlns:a16="http://schemas.microsoft.com/office/drawing/2014/main" id="{706D9522-383D-DDC7-F60C-309C1C1DECC3}"/>
              </a:ext>
            </a:extLst>
          </p:cNvPr>
          <p:cNvGraphicFramePr>
            <a:graphicFrameLocks noGrp="1"/>
          </p:cNvGraphicFramePr>
          <p:nvPr>
            <p:ph type="tbl" sz="quarter" idx="11"/>
          </p:nvPr>
        </p:nvGraphicFramePr>
        <p:xfrm>
          <a:off x="568324" y="3335416"/>
          <a:ext cx="22673612" cy="8581584"/>
        </p:xfrm>
        <a:graphic>
          <a:graphicData uri="http://schemas.openxmlformats.org/drawingml/2006/table">
            <a:tbl>
              <a:tblPr firstRow="1" bandRow="1">
                <a:tableStyleId>{5C22544A-7EE6-4342-B048-85BDC9FD1C3A}</a:tableStyleId>
              </a:tblPr>
              <a:tblGrid>
                <a:gridCol w="908390">
                  <a:extLst>
                    <a:ext uri="{9D8B030D-6E8A-4147-A177-3AD203B41FA5}">
                      <a16:colId xmlns:a16="http://schemas.microsoft.com/office/drawing/2014/main" val="662933918"/>
                    </a:ext>
                  </a:extLst>
                </a:gridCol>
                <a:gridCol w="6966494">
                  <a:extLst>
                    <a:ext uri="{9D8B030D-6E8A-4147-A177-3AD203B41FA5}">
                      <a16:colId xmlns:a16="http://schemas.microsoft.com/office/drawing/2014/main" val="969886051"/>
                    </a:ext>
                  </a:extLst>
                </a:gridCol>
                <a:gridCol w="3580802">
                  <a:extLst>
                    <a:ext uri="{9D8B030D-6E8A-4147-A177-3AD203B41FA5}">
                      <a16:colId xmlns:a16="http://schemas.microsoft.com/office/drawing/2014/main" val="3727921939"/>
                    </a:ext>
                  </a:extLst>
                </a:gridCol>
                <a:gridCol w="3580802">
                  <a:extLst>
                    <a:ext uri="{9D8B030D-6E8A-4147-A177-3AD203B41FA5}">
                      <a16:colId xmlns:a16="http://schemas.microsoft.com/office/drawing/2014/main" val="2377026678"/>
                    </a:ext>
                  </a:extLst>
                </a:gridCol>
                <a:gridCol w="3818562">
                  <a:extLst>
                    <a:ext uri="{9D8B030D-6E8A-4147-A177-3AD203B41FA5}">
                      <a16:colId xmlns:a16="http://schemas.microsoft.com/office/drawing/2014/main" val="2316752309"/>
                    </a:ext>
                  </a:extLst>
                </a:gridCol>
                <a:gridCol w="3818562">
                  <a:extLst>
                    <a:ext uri="{9D8B030D-6E8A-4147-A177-3AD203B41FA5}">
                      <a16:colId xmlns:a16="http://schemas.microsoft.com/office/drawing/2014/main" val="1018820755"/>
                    </a:ext>
                  </a:extLst>
                </a:gridCol>
              </a:tblGrid>
              <a:tr h="1828800">
                <a:tc gridSpan="2">
                  <a:txBody>
                    <a:bodyPr/>
                    <a:lstStyle/>
                    <a:p>
                      <a:pPr algn="l"/>
                      <a:r>
                        <a:rPr lang="en-US" sz="3600" dirty="0">
                          <a:solidFill>
                            <a:schemeClr val="bg1"/>
                          </a:solidFill>
                        </a:rPr>
                        <a:t>Components</a:t>
                      </a:r>
                    </a:p>
                  </a:txBody>
                  <a:tcPr marL="182880" marR="182880" marT="91440" marB="91440" anchor="b">
                    <a:solidFill>
                      <a:schemeClr val="accent3">
                        <a:lumMod val="40000"/>
                        <a:lumOff val="60000"/>
                      </a:schemeClr>
                    </a:solidFill>
                  </a:tcPr>
                </a:tc>
                <a:tc hMerge="1">
                  <a:txBody>
                    <a:bodyPr/>
                    <a:lstStyle/>
                    <a:p>
                      <a:endParaRPr/>
                    </a:p>
                  </a:txBody>
                  <a:tcPr anchor="b"/>
                </a:tc>
                <a:tc>
                  <a:txBody>
                    <a:bodyPr/>
                    <a:lstStyle/>
                    <a:p>
                      <a:pPr algn="ctr"/>
                      <a:r>
                        <a:rPr lang="en-US" sz="3600">
                          <a:solidFill>
                            <a:schemeClr val="bg1"/>
                          </a:solidFill>
                        </a:rPr>
                        <a:t>Tier 0</a:t>
                      </a:r>
                    </a:p>
                    <a:p>
                      <a:pPr algn="ctr"/>
                      <a:r>
                        <a:rPr lang="en-US" sz="3600">
                          <a:solidFill>
                            <a:schemeClr val="bg1"/>
                          </a:solidFill>
                        </a:rPr>
                        <a:t>Protect Volumes</a:t>
                      </a:r>
                    </a:p>
                  </a:txBody>
                  <a:tcPr marL="182880" marR="182880" marT="91440" marB="91440">
                    <a:solidFill>
                      <a:schemeClr val="accent3">
                        <a:lumMod val="40000"/>
                        <a:lumOff val="60000"/>
                      </a:schemeClr>
                    </a:solidFill>
                  </a:tcPr>
                </a:tc>
                <a:tc>
                  <a:txBody>
                    <a:bodyPr/>
                    <a:lstStyle/>
                    <a:p>
                      <a:pPr algn="ctr"/>
                      <a:r>
                        <a:rPr lang="en-US" sz="3600" dirty="0">
                          <a:solidFill>
                            <a:schemeClr val="bg1"/>
                          </a:solidFill>
                        </a:rPr>
                        <a:t>Tier 1 </a:t>
                      </a:r>
                    </a:p>
                    <a:p>
                      <a:pPr algn="ctr"/>
                      <a:r>
                        <a:rPr lang="en-US" sz="3600" dirty="0">
                          <a:solidFill>
                            <a:schemeClr val="bg1"/>
                          </a:solidFill>
                        </a:rPr>
                        <a:t>Protect Workloads</a:t>
                      </a:r>
                    </a:p>
                  </a:txBody>
                  <a:tcPr marL="182880" marR="182880" marT="91440" marB="91440">
                    <a:solidFill>
                      <a:schemeClr val="accent3">
                        <a:lumMod val="40000"/>
                        <a:lumOff val="60000"/>
                      </a:schemeClr>
                    </a:solidFill>
                  </a:tcPr>
                </a:tc>
                <a:tc>
                  <a:txBody>
                    <a:bodyPr/>
                    <a:lstStyle/>
                    <a:p>
                      <a:pPr algn="ctr"/>
                      <a:r>
                        <a:rPr lang="en-US" sz="3600">
                          <a:solidFill>
                            <a:schemeClr val="bg1"/>
                          </a:solidFill>
                        </a:rPr>
                        <a:t>Tier 2</a:t>
                      </a:r>
                    </a:p>
                    <a:p>
                      <a:pPr algn="ctr"/>
                      <a:r>
                        <a:rPr lang="en-US" sz="3600">
                          <a:solidFill>
                            <a:schemeClr val="bg1"/>
                          </a:solidFill>
                        </a:rPr>
                        <a:t>Proactive validation</a:t>
                      </a:r>
                    </a:p>
                  </a:txBody>
                  <a:tcPr marL="182880" marR="182880" marT="91440" marB="91440">
                    <a:solidFill>
                      <a:schemeClr val="accent3">
                        <a:lumMod val="40000"/>
                        <a:lumOff val="60000"/>
                      </a:schemeClr>
                    </a:solidFill>
                  </a:tcPr>
                </a:tc>
                <a:tc>
                  <a:txBody>
                    <a:bodyPr/>
                    <a:lstStyle/>
                    <a:p>
                      <a:pPr algn="ctr"/>
                      <a:r>
                        <a:rPr lang="en-US" sz="3600">
                          <a:solidFill>
                            <a:schemeClr val="bg1"/>
                          </a:solidFill>
                        </a:rPr>
                        <a:t>Tier 3</a:t>
                      </a:r>
                    </a:p>
                    <a:p>
                      <a:pPr algn="ctr"/>
                      <a:r>
                        <a:rPr lang="en-US" sz="3600">
                          <a:solidFill>
                            <a:schemeClr val="bg1"/>
                          </a:solidFill>
                        </a:rPr>
                        <a:t>Reactive validation</a:t>
                      </a:r>
                    </a:p>
                  </a:txBody>
                  <a:tcPr marL="182880" marR="182880" marT="91440" marB="91440">
                    <a:solidFill>
                      <a:schemeClr val="accent3">
                        <a:lumMod val="40000"/>
                        <a:lumOff val="60000"/>
                      </a:schemeClr>
                    </a:solidFill>
                  </a:tcPr>
                </a:tc>
                <a:extLst>
                  <a:ext uri="{0D108BD9-81ED-4DB2-BD59-A6C34878D82A}">
                    <a16:rowId xmlns:a16="http://schemas.microsoft.com/office/drawing/2014/main" val="2380746401"/>
                  </a:ext>
                </a:extLst>
              </a:tr>
              <a:tr h="832358">
                <a:tc>
                  <a:txBody>
                    <a:bodyPr/>
                    <a:lstStyle/>
                    <a:p>
                      <a:pPr algn="ctr"/>
                      <a:r>
                        <a:rPr lang="en-US" sz="2400" b="1">
                          <a:solidFill>
                            <a:schemeClr val="tx1"/>
                          </a:solidFill>
                        </a:rPr>
                        <a:t>1</a:t>
                      </a:r>
                    </a:p>
                  </a:txBody>
                  <a:tcPr marL="182880" marR="182880" marT="91440" marB="91440" anchor="ctr"/>
                </a:tc>
                <a:tc>
                  <a:txBody>
                    <a:bodyPr/>
                    <a:lstStyle/>
                    <a:p>
                      <a:pPr algn="l"/>
                      <a:r>
                        <a:rPr lang="en-US" sz="2400" b="1">
                          <a:solidFill>
                            <a:schemeClr val="tx1"/>
                          </a:solidFill>
                        </a:rPr>
                        <a:t>Source IBM Power server(s)</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tc>
                  <a:txBody>
                    <a:bodyPr/>
                    <a:lstStyle/>
                    <a:p>
                      <a:pPr algn="ctr">
                        <a:lnSpc>
                          <a:spcPct val="150000"/>
                        </a:lnSpc>
                      </a:pPr>
                      <a:r>
                        <a:rPr lang="en-US" sz="3200" dirty="0"/>
                        <a:t>✅</a:t>
                      </a:r>
                    </a:p>
                  </a:txBody>
                  <a:tcPr marL="182880" marR="182880" marT="91440" marB="91440" anchor="b"/>
                </a:tc>
                <a:tc>
                  <a:txBody>
                    <a:bodyPr/>
                    <a:lstStyle/>
                    <a:p>
                      <a:pPr algn="ctr">
                        <a:lnSpc>
                          <a:spcPct val="150000"/>
                        </a:lnSpc>
                      </a:pPr>
                      <a:r>
                        <a:rPr lang="en-US" sz="3200"/>
                        <a:t>✅</a:t>
                      </a:r>
                    </a:p>
                  </a:txBody>
                  <a:tcPr marL="182880" marR="182880" marT="91440" marB="91440" anchor="b"/>
                </a:tc>
                <a:tc>
                  <a:txBody>
                    <a:bodyPr/>
                    <a:lstStyle/>
                    <a:p>
                      <a:pPr algn="ctr">
                        <a:lnSpc>
                          <a:spcPct val="150000"/>
                        </a:lnSpc>
                      </a:pPr>
                      <a:r>
                        <a:rPr lang="en-US" sz="3200"/>
                        <a:t>✅</a:t>
                      </a:r>
                    </a:p>
                  </a:txBody>
                  <a:tcPr marL="182880" marR="182880" marT="91440" marB="91440" anchor="b"/>
                </a:tc>
                <a:extLst>
                  <a:ext uri="{0D108BD9-81ED-4DB2-BD59-A6C34878D82A}">
                    <a16:rowId xmlns:a16="http://schemas.microsoft.com/office/drawing/2014/main" val="3445902594"/>
                  </a:ext>
                </a:extLst>
              </a:tr>
              <a:tr h="832358">
                <a:tc>
                  <a:txBody>
                    <a:bodyPr/>
                    <a:lstStyle/>
                    <a:p>
                      <a:pPr algn="ctr"/>
                      <a:r>
                        <a:rPr lang="en-US" sz="2400" b="1">
                          <a:solidFill>
                            <a:schemeClr val="tx1"/>
                          </a:solidFill>
                        </a:rPr>
                        <a:t>2</a:t>
                      </a:r>
                    </a:p>
                  </a:txBody>
                  <a:tcPr marL="182880" marR="182880" marT="91440" marB="91440" anchor="ctr"/>
                </a:tc>
                <a:tc>
                  <a:txBody>
                    <a:bodyPr/>
                    <a:lstStyle/>
                    <a:p>
                      <a:pPr algn="l"/>
                      <a:r>
                        <a:rPr lang="en-US" sz="2400" b="1">
                          <a:solidFill>
                            <a:schemeClr val="tx1"/>
                          </a:solidFill>
                        </a:rPr>
                        <a:t>IBM Storage with required SGC capacity</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tc>
                  <a:txBody>
                    <a:bodyPr/>
                    <a:lstStyle/>
                    <a:p>
                      <a:pPr algn="ctr">
                        <a:lnSpc>
                          <a:spcPct val="150000"/>
                        </a:lnSpc>
                      </a:pPr>
                      <a:r>
                        <a:rPr lang="en-US" sz="3200" dirty="0"/>
                        <a:t>✅</a:t>
                      </a:r>
                    </a:p>
                  </a:txBody>
                  <a:tcPr marL="182880" marR="182880" marT="91440" marB="91440" anchor="b"/>
                </a:tc>
                <a:tc>
                  <a:txBody>
                    <a:bodyPr/>
                    <a:lstStyle/>
                    <a:p>
                      <a:pPr algn="ctr">
                        <a:lnSpc>
                          <a:spcPct val="150000"/>
                        </a:lnSpc>
                      </a:pPr>
                      <a:r>
                        <a:rPr lang="en-US" sz="3200"/>
                        <a:t>✅</a:t>
                      </a:r>
                    </a:p>
                  </a:txBody>
                  <a:tcPr marL="182880" marR="182880" marT="91440" marB="91440" anchor="b"/>
                </a:tc>
                <a:tc>
                  <a:txBody>
                    <a:bodyPr/>
                    <a:lstStyle/>
                    <a:p>
                      <a:pPr algn="ctr">
                        <a:lnSpc>
                          <a:spcPct val="150000"/>
                        </a:lnSpc>
                      </a:pPr>
                      <a:r>
                        <a:rPr lang="en-US" sz="3200"/>
                        <a:t>✅</a:t>
                      </a:r>
                    </a:p>
                  </a:txBody>
                  <a:tcPr marL="182880" marR="182880" marT="91440" marB="91440" anchor="b"/>
                </a:tc>
                <a:extLst>
                  <a:ext uri="{0D108BD9-81ED-4DB2-BD59-A6C34878D82A}">
                    <a16:rowId xmlns:a16="http://schemas.microsoft.com/office/drawing/2014/main" val="1943206712"/>
                  </a:ext>
                </a:extLst>
              </a:tr>
              <a:tr h="834644">
                <a:tc>
                  <a:txBody>
                    <a:bodyPr/>
                    <a:lstStyle/>
                    <a:p>
                      <a:pPr algn="ctr"/>
                      <a:r>
                        <a:rPr lang="en-US" sz="2400" b="1" dirty="0">
                          <a:solidFill>
                            <a:schemeClr val="tx1"/>
                          </a:solidFill>
                        </a:rPr>
                        <a:t>3</a:t>
                      </a:r>
                    </a:p>
                  </a:txBody>
                  <a:tcPr marL="182880" marR="182880" marT="91440" marB="91440" anchor="ctr"/>
                </a:tc>
                <a:tc>
                  <a:txBody>
                    <a:bodyPr/>
                    <a:lstStyle/>
                    <a:p>
                      <a:pPr algn="l"/>
                      <a:r>
                        <a:rPr lang="en-US" sz="2400" b="1" dirty="0">
                          <a:solidFill>
                            <a:schemeClr val="tx1"/>
                          </a:solidFill>
                        </a:rPr>
                        <a:t>Red Hat Ansible Automation Platform (AAP)</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dirty="0"/>
                        <a:t>✅</a:t>
                      </a:r>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extLst>
                  <a:ext uri="{0D108BD9-81ED-4DB2-BD59-A6C34878D82A}">
                    <a16:rowId xmlns:a16="http://schemas.microsoft.com/office/drawing/2014/main" val="3297446392"/>
                  </a:ext>
                </a:extLst>
              </a:tr>
              <a:tr h="834644">
                <a:tc>
                  <a:txBody>
                    <a:bodyPr/>
                    <a:lstStyle/>
                    <a:p>
                      <a:pPr algn="ctr"/>
                      <a:r>
                        <a:rPr lang="en-US" sz="2400" b="1">
                          <a:solidFill>
                            <a:schemeClr val="tx1"/>
                          </a:solidFill>
                        </a:rPr>
                        <a:t>4</a:t>
                      </a:r>
                    </a:p>
                  </a:txBody>
                  <a:tcPr marL="182880" marR="182880" marT="91440" marB="91440" anchor="ctr"/>
                </a:tc>
                <a:tc>
                  <a:txBody>
                    <a:bodyPr/>
                    <a:lstStyle/>
                    <a:p>
                      <a:pPr algn="l"/>
                      <a:r>
                        <a:rPr lang="en-US" sz="2400" b="1">
                          <a:solidFill>
                            <a:schemeClr val="tx1"/>
                          </a:solidFill>
                        </a:rPr>
                        <a:t>IBM Copy Services Manager</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dirty="0"/>
                        <a:t>✅</a:t>
                      </a:r>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dirty="0"/>
                        <a:t>✅</a:t>
                      </a:r>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dirty="0"/>
                        <a:t>✅</a:t>
                      </a:r>
                    </a:p>
                  </a:txBody>
                  <a:tcPr marL="182880" marR="182880" marT="91440" marB="91440" anchor="b"/>
                </a:tc>
                <a:extLst>
                  <a:ext uri="{0D108BD9-81ED-4DB2-BD59-A6C34878D82A}">
                    <a16:rowId xmlns:a16="http://schemas.microsoft.com/office/drawing/2014/main" val="1421157080"/>
                  </a:ext>
                </a:extLst>
              </a:tr>
              <a:tr h="914400">
                <a:tc>
                  <a:txBody>
                    <a:bodyPr/>
                    <a:lstStyle/>
                    <a:p>
                      <a:pPr algn="ctr"/>
                      <a:r>
                        <a:rPr lang="en-US" sz="2400" b="1">
                          <a:solidFill>
                            <a:schemeClr val="tx1"/>
                          </a:solidFill>
                        </a:rPr>
                        <a:t>5</a:t>
                      </a:r>
                    </a:p>
                  </a:txBody>
                  <a:tcPr marL="182880" marR="182880" marT="91440" marB="91440" anchor="ctr"/>
                </a:tc>
                <a:tc>
                  <a:txBody>
                    <a:bodyPr/>
                    <a:lstStyle/>
                    <a:p>
                      <a:pPr marL="0" marR="0" lvl="0" indent="0" algn="l" defTabSz="914461" rtl="0" eaLnBrk="1" fontAlgn="auto" latinLnBrk="0" hangingPunct="1">
                        <a:lnSpc>
                          <a:spcPct val="100000"/>
                        </a:lnSpc>
                        <a:spcBef>
                          <a:spcPts val="0"/>
                        </a:spcBef>
                        <a:spcAft>
                          <a:spcPts val="0"/>
                        </a:spcAft>
                        <a:buClrTx/>
                        <a:buSzTx/>
                        <a:buFontTx/>
                        <a:buNone/>
                        <a:tabLst/>
                        <a:defRPr/>
                      </a:pPr>
                      <a:r>
                        <a:rPr lang="en-US" sz="2400" b="1">
                          <a:solidFill>
                            <a:schemeClr val="tx1"/>
                          </a:solidFill>
                        </a:rPr>
                        <a:t>Clean room IBM Power server(s) with capacity to host validation LPARs</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extLst>
                  <a:ext uri="{0D108BD9-81ED-4DB2-BD59-A6C34878D82A}">
                    <a16:rowId xmlns:a16="http://schemas.microsoft.com/office/drawing/2014/main" val="783606049"/>
                  </a:ext>
                </a:extLst>
              </a:tr>
              <a:tr h="834644">
                <a:tc>
                  <a:txBody>
                    <a:bodyPr/>
                    <a:lstStyle/>
                    <a:p>
                      <a:pPr algn="ctr"/>
                      <a:r>
                        <a:rPr lang="en-US" sz="2400" b="1">
                          <a:solidFill>
                            <a:schemeClr val="tx1"/>
                          </a:solidFill>
                        </a:rPr>
                        <a:t>6</a:t>
                      </a:r>
                    </a:p>
                  </a:txBody>
                  <a:tcPr marL="182880" marR="182880" marT="91440" marB="91440" anchor="ctr"/>
                </a:tc>
                <a:tc>
                  <a:txBody>
                    <a:bodyPr/>
                    <a:lstStyle/>
                    <a:p>
                      <a:pPr marL="0" marR="0" lvl="0" indent="0" algn="l" defTabSz="914461" rtl="0" eaLnBrk="1" fontAlgn="auto" latinLnBrk="0" hangingPunct="1">
                        <a:lnSpc>
                          <a:spcPct val="100000"/>
                        </a:lnSpc>
                        <a:spcBef>
                          <a:spcPts val="0"/>
                        </a:spcBef>
                        <a:spcAft>
                          <a:spcPts val="0"/>
                        </a:spcAft>
                        <a:buClrTx/>
                        <a:buSzTx/>
                        <a:buFontTx/>
                        <a:buNone/>
                        <a:tabLst/>
                        <a:defRPr/>
                      </a:pPr>
                      <a:r>
                        <a:rPr lang="en-US" sz="2400" b="1">
                          <a:solidFill>
                            <a:schemeClr val="tx1"/>
                          </a:solidFill>
                        </a:rPr>
                        <a:t>IBM Power and Security Compliance (PowerSC)</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extLst>
                  <a:ext uri="{0D108BD9-81ED-4DB2-BD59-A6C34878D82A}">
                    <a16:rowId xmlns:a16="http://schemas.microsoft.com/office/drawing/2014/main" val="3612240181"/>
                  </a:ext>
                </a:extLst>
              </a:tr>
              <a:tr h="834644">
                <a:tc>
                  <a:txBody>
                    <a:bodyPr/>
                    <a:lstStyle/>
                    <a:p>
                      <a:pPr algn="ctr"/>
                      <a:r>
                        <a:rPr lang="en-US" sz="2400" b="1">
                          <a:solidFill>
                            <a:schemeClr val="tx1"/>
                          </a:solidFill>
                        </a:rPr>
                        <a:t>7</a:t>
                      </a:r>
                    </a:p>
                  </a:txBody>
                  <a:tcPr marL="182880" marR="182880" marT="91440" marB="91440" anchor="ctr"/>
                </a:tc>
                <a:tc>
                  <a:txBody>
                    <a:bodyPr/>
                    <a:lstStyle/>
                    <a:p>
                      <a:pPr algn="l"/>
                      <a:r>
                        <a:rPr lang="en-US" sz="2400" b="1" dirty="0">
                          <a:solidFill>
                            <a:schemeClr val="tx1"/>
                          </a:solidFill>
                        </a:rPr>
                        <a:t>IBM FCM4/5 and Storage Insights Pro</a:t>
                      </a:r>
                    </a:p>
                  </a:txBody>
                  <a:tcPr marL="182880" marR="182880" marT="91440" marB="91440" anchor="ctr"/>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2400">
                          <a:solidFill>
                            <a:schemeClr val="tx1"/>
                          </a:solidFill>
                        </a:rPr>
                        <a:t>*1</a:t>
                      </a:r>
                    </a:p>
                  </a:txBody>
                  <a:tcPr marL="182880" marR="182880" marT="91440" marB="91440"/>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a:t>✅</a:t>
                      </a:r>
                    </a:p>
                  </a:txBody>
                  <a:tcPr marL="182880" marR="182880" marT="91440" marB="91440" anchor="b"/>
                </a:tc>
                <a:extLst>
                  <a:ext uri="{0D108BD9-81ED-4DB2-BD59-A6C34878D82A}">
                    <a16:rowId xmlns:a16="http://schemas.microsoft.com/office/drawing/2014/main" val="1205523682"/>
                  </a:ext>
                </a:extLst>
              </a:tr>
              <a:tr h="834644">
                <a:tc>
                  <a:txBody>
                    <a:bodyPr/>
                    <a:lstStyle/>
                    <a:p>
                      <a:pPr algn="ctr"/>
                      <a:r>
                        <a:rPr lang="en-US" sz="2400" b="1">
                          <a:solidFill>
                            <a:schemeClr val="tx1"/>
                          </a:solidFill>
                        </a:rPr>
                        <a:t>8</a:t>
                      </a:r>
                    </a:p>
                  </a:txBody>
                  <a:tcPr marL="182880" marR="182880" marT="91440" marB="91440" anchor="ctr"/>
                </a:tc>
                <a:tc>
                  <a:txBody>
                    <a:bodyPr/>
                    <a:lstStyle/>
                    <a:p>
                      <a:pPr algn="l"/>
                      <a:r>
                        <a:rPr lang="en-US" sz="2400" b="1">
                          <a:solidFill>
                            <a:schemeClr val="tx1"/>
                          </a:solidFill>
                        </a:rPr>
                        <a:t>IBM Zero Trust Execution for AIX (Optional)</a:t>
                      </a:r>
                    </a:p>
                  </a:txBody>
                  <a:tcPr marL="182880" marR="182880" marT="91440" marB="91440" anchor="ctr"/>
                </a:tc>
                <a:tc>
                  <a:txBody>
                    <a:bodyPr/>
                    <a:lstStyle/>
                    <a:p>
                      <a:pPr algn="ctr">
                        <a:lnSpc>
                          <a:spcPct val="150000"/>
                        </a:lnSpc>
                      </a:pPr>
                      <a:endParaRPr lang="en-US" sz="3200"/>
                    </a:p>
                  </a:txBody>
                  <a:tcPr marL="182880" marR="182880" marT="91440" marB="91440" anchor="b"/>
                </a:tc>
                <a:tc>
                  <a:txBody>
                    <a:bodyPr/>
                    <a:lstStyle/>
                    <a:p>
                      <a:pPr algn="ctr">
                        <a:lnSpc>
                          <a:spcPct val="150000"/>
                        </a:lnSpc>
                      </a:pPr>
                      <a:endParaRPr lang="en-US" sz="3200" dirty="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endParaRPr lang="en-US" sz="3200"/>
                    </a:p>
                  </a:txBody>
                  <a:tcPr marL="182880" marR="182880" marT="91440" marB="91440" anchor="b"/>
                </a:tc>
                <a:tc>
                  <a:txBody>
                    <a:bodyPr/>
                    <a:lstStyle/>
                    <a:p>
                      <a:pPr marL="0" marR="0" lvl="0" indent="0" algn="ctr" defTabSz="914461" rtl="0" eaLnBrk="1" fontAlgn="auto" latinLnBrk="0" hangingPunct="1">
                        <a:lnSpc>
                          <a:spcPct val="150000"/>
                        </a:lnSpc>
                        <a:spcBef>
                          <a:spcPts val="0"/>
                        </a:spcBef>
                        <a:spcAft>
                          <a:spcPts val="0"/>
                        </a:spcAft>
                        <a:buClrTx/>
                        <a:buSzTx/>
                        <a:buFontTx/>
                        <a:buNone/>
                        <a:tabLst/>
                        <a:defRPr/>
                      </a:pPr>
                      <a:r>
                        <a:rPr lang="en-US" sz="3200" dirty="0"/>
                        <a:t>✅</a:t>
                      </a:r>
                    </a:p>
                  </a:txBody>
                  <a:tcPr marL="182880" marR="182880" marT="91440" marB="91440" anchor="b"/>
                </a:tc>
                <a:extLst>
                  <a:ext uri="{0D108BD9-81ED-4DB2-BD59-A6C34878D82A}">
                    <a16:rowId xmlns:a16="http://schemas.microsoft.com/office/drawing/2014/main" val="1041826524"/>
                  </a:ext>
                </a:extLst>
              </a:tr>
            </a:tbl>
          </a:graphicData>
        </a:graphic>
      </p:graphicFrame>
      <p:sp>
        <p:nvSpPr>
          <p:cNvPr id="14" name="TextBox 13">
            <a:extLst>
              <a:ext uri="{FF2B5EF4-FFF2-40B4-BE49-F238E27FC236}">
                <a16:creationId xmlns:a16="http://schemas.microsoft.com/office/drawing/2014/main" id="{298210DD-859C-32B8-A17E-1AC1E1F7886B}"/>
              </a:ext>
            </a:extLst>
          </p:cNvPr>
          <p:cNvSpPr txBox="1"/>
          <p:nvPr/>
        </p:nvSpPr>
        <p:spPr>
          <a:xfrm>
            <a:off x="6489118" y="12804235"/>
            <a:ext cx="18304934" cy="474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defTabSz="4876800">
              <a:spcBef>
                <a:spcPts val="5800"/>
              </a:spcBef>
              <a:buSzPct val="100000"/>
            </a:pPr>
            <a:r>
              <a:rPr lang="en-US" sz="2400" kern="0" dirty="0">
                <a:solidFill>
                  <a:srgbClr val="000000"/>
                </a:solidFill>
                <a:ea typeface="+mj-ea"/>
                <a:cs typeface="+mj-cs"/>
                <a:sym typeface="IBM Plex Sans Light"/>
              </a:rPr>
              <a:t>*1 – Storage Insights Pro is available in Tier 0. Integration with IBM Power Cyber Vault occurs during Tier 3 deployment.</a:t>
            </a:r>
          </a:p>
        </p:txBody>
      </p:sp>
    </p:spTree>
    <p:extLst>
      <p:ext uri="{BB962C8B-B14F-4D97-AF65-F5344CB8AC3E}">
        <p14:creationId xmlns:p14="http://schemas.microsoft.com/office/powerpoint/2010/main" val="346610512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A17691-2B29-10AB-6121-FAA19510ECCF}"/>
              </a:ext>
            </a:extLst>
          </p:cNvPr>
          <p:cNvSpPr>
            <a:spLocks noGrp="1"/>
          </p:cNvSpPr>
          <p:nvPr>
            <p:ph type="title"/>
          </p:nvPr>
        </p:nvSpPr>
        <p:spPr/>
        <p:txBody>
          <a:bodyPr/>
          <a:lstStyle/>
          <a:p>
            <a:r>
              <a:rPr lang="en-GB" sz="4000" b="1" dirty="0"/>
              <a:t>One size does not fit all. This is a journey.</a:t>
            </a:r>
            <a:br>
              <a:rPr lang="en-GB" sz="4000" b="1" dirty="0"/>
            </a:br>
            <a:endParaRPr lang="en-GB" sz="4000" b="1" dirty="0"/>
          </a:p>
        </p:txBody>
      </p:sp>
      <p:sp>
        <p:nvSpPr>
          <p:cNvPr id="10" name="Text Placeholder 9">
            <a:extLst>
              <a:ext uri="{FF2B5EF4-FFF2-40B4-BE49-F238E27FC236}">
                <a16:creationId xmlns:a16="http://schemas.microsoft.com/office/drawing/2014/main" id="{D20F55E6-3D7C-6D4A-10EA-861A32EA5BF9}"/>
              </a:ext>
            </a:extLst>
          </p:cNvPr>
          <p:cNvSpPr>
            <a:spLocks noGrp="1"/>
          </p:cNvSpPr>
          <p:nvPr>
            <p:ph type="body" sz="quarter" idx="12"/>
          </p:nvPr>
        </p:nvSpPr>
        <p:spPr/>
        <p:txBody>
          <a:bodyPr/>
          <a:lstStyle/>
          <a:p>
            <a:r>
              <a:rPr lang="en-GB" dirty="0"/>
              <a:t>Factors that will affect capacity/resources needed:</a:t>
            </a:r>
          </a:p>
          <a:p>
            <a:pPr marL="457200" indent="-457200">
              <a:buFont typeface="Arial" panose="020B0604020202020204" pitchFamily="34" charset="0"/>
              <a:buChar char="•"/>
            </a:pPr>
            <a:r>
              <a:rPr lang="en-GB" dirty="0"/>
              <a:t>How often do you want to validate your data?</a:t>
            </a:r>
          </a:p>
          <a:p>
            <a:pPr marL="457200" indent="-457200">
              <a:buFont typeface="Arial" panose="020B0604020202020204" pitchFamily="34" charset="0"/>
              <a:buChar char="•"/>
            </a:pPr>
            <a:r>
              <a:rPr lang="en-GB" dirty="0"/>
              <a:t>How long can the validation take?</a:t>
            </a:r>
          </a:p>
          <a:p>
            <a:pPr marL="457200" indent="-457200">
              <a:buFont typeface="Arial" panose="020B0604020202020204" pitchFamily="34" charset="0"/>
              <a:buChar char="•"/>
            </a:pPr>
            <a:r>
              <a:rPr lang="en-GB" dirty="0"/>
              <a:t>How many LPARS need to be validated? </a:t>
            </a:r>
          </a:p>
          <a:p>
            <a:pPr marL="457200" indent="-457200">
              <a:buFont typeface="Arial" panose="020B0604020202020204" pitchFamily="34" charset="0"/>
              <a:buChar char="•"/>
            </a:pPr>
            <a:r>
              <a:rPr lang="en-GB" dirty="0"/>
              <a:t>How large do the LPARs need to be in the clean room to start the application/DB, and validated in an expectable timeframe? </a:t>
            </a:r>
          </a:p>
          <a:p>
            <a:pPr marL="457200" indent="-457200">
              <a:buFont typeface="Arial" panose="020B0604020202020204" pitchFamily="34" charset="0"/>
              <a:buChar char="•"/>
            </a:pPr>
            <a:r>
              <a:rPr lang="en-GB" dirty="0"/>
              <a:t>How much of the environments will be validated?</a:t>
            </a:r>
          </a:p>
          <a:p>
            <a:pPr marL="457200" indent="-457200">
              <a:buFont typeface="Arial" panose="020B0604020202020204" pitchFamily="34" charset="0"/>
              <a:buChar char="•"/>
            </a:pPr>
            <a:r>
              <a:rPr lang="en-GB" dirty="0"/>
              <a:t>How robust will the validation be – Type 1, Type 2, Type 3</a:t>
            </a:r>
            <a:r>
              <a:rPr lang="en-GB" sz="2400" dirty="0"/>
              <a:t>? </a:t>
            </a:r>
          </a:p>
          <a:p>
            <a:endParaRPr lang="en-GB" dirty="0"/>
          </a:p>
          <a:p>
            <a:endParaRPr lang="en-GB" dirty="0"/>
          </a:p>
          <a:p>
            <a:endParaRPr lang="en-GB" dirty="0"/>
          </a:p>
        </p:txBody>
      </p:sp>
      <p:sp>
        <p:nvSpPr>
          <p:cNvPr id="3" name="Footer Placeholder 2">
            <a:extLst>
              <a:ext uri="{FF2B5EF4-FFF2-40B4-BE49-F238E27FC236}">
                <a16:creationId xmlns:a16="http://schemas.microsoft.com/office/drawing/2014/main" id="{2712AB96-2A04-0254-FF17-A6EAD6EBC9D3}"/>
              </a:ext>
            </a:extLst>
          </p:cNvPr>
          <p:cNvSpPr>
            <a:spLocks noGrp="1"/>
          </p:cNvSpPr>
          <p:nvPr>
            <p:ph type="ftr" sz="quarter" idx="13"/>
          </p:nvPr>
        </p:nvSpPr>
        <p:spPr>
          <a:xfrm>
            <a:off x="568324" y="12804235"/>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GB"/>
              <a:t>IBM Power Cyber Vault / June 16th, 2026 / © 2026 IBM Corporation</a:t>
            </a:r>
            <a:endParaRPr lang="en-US"/>
          </a:p>
        </p:txBody>
      </p:sp>
      <p:graphicFrame>
        <p:nvGraphicFramePr>
          <p:cNvPr id="16" name="Diagram 15">
            <a:extLst>
              <a:ext uri="{FF2B5EF4-FFF2-40B4-BE49-F238E27FC236}">
                <a16:creationId xmlns:a16="http://schemas.microsoft.com/office/drawing/2014/main" id="{CA047811-0F38-8C16-F038-10E796B8E56D}"/>
              </a:ext>
            </a:extLst>
          </p:cNvPr>
          <p:cNvGraphicFramePr/>
          <p:nvPr/>
        </p:nvGraphicFramePr>
        <p:xfrm>
          <a:off x="8465023" y="625920"/>
          <a:ext cx="14792744" cy="10484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 name="Straight Arrow Connector 16">
            <a:extLst>
              <a:ext uri="{FF2B5EF4-FFF2-40B4-BE49-F238E27FC236}">
                <a16:creationId xmlns:a16="http://schemas.microsoft.com/office/drawing/2014/main" id="{D8BFCADE-EC83-8A4A-C76C-6477974DF72E}"/>
              </a:ext>
            </a:extLst>
          </p:cNvPr>
          <p:cNvCxnSpPr/>
          <p:nvPr/>
        </p:nvCxnSpPr>
        <p:spPr bwMode="auto">
          <a:xfrm>
            <a:off x="7457079" y="11989870"/>
            <a:ext cx="15516703" cy="0"/>
          </a:xfrm>
          <a:prstGeom prst="straightConnector1">
            <a:avLst/>
          </a:prstGeom>
          <a:ln w="1270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D5473EE8-D6A4-145A-1E67-353C96EA5B6E}"/>
              </a:ext>
            </a:extLst>
          </p:cNvPr>
          <p:cNvSpPr txBox="1"/>
          <p:nvPr/>
        </p:nvSpPr>
        <p:spPr>
          <a:xfrm>
            <a:off x="11152169" y="12068034"/>
            <a:ext cx="8126517" cy="503582"/>
          </a:xfrm>
          <a:prstGeom prst="rect">
            <a:avLst/>
          </a:prstGeom>
        </p:spPr>
        <p:txBody>
          <a:bodyPr wrap="square" lIns="35996" tIns="35996" rIns="35996" bIns="35996" rtlCol="0">
            <a:spAutoFit/>
          </a:bodyPr>
          <a:lstStyle/>
          <a:p>
            <a:pPr defTabSz="1829014">
              <a:defRPr/>
            </a:pPr>
            <a:r>
              <a:rPr lang="en-US" sz="2800">
                <a:solidFill>
                  <a:srgbClr val="202122"/>
                </a:solidFill>
                <a:latin typeface="IBM Plex Sans Light"/>
              </a:rPr>
              <a:t>Resources and Capacity (CPU/Memory/Storage)</a:t>
            </a:r>
          </a:p>
        </p:txBody>
      </p:sp>
      <p:cxnSp>
        <p:nvCxnSpPr>
          <p:cNvPr id="19" name="Straight Arrow Connector 18">
            <a:extLst>
              <a:ext uri="{FF2B5EF4-FFF2-40B4-BE49-F238E27FC236}">
                <a16:creationId xmlns:a16="http://schemas.microsoft.com/office/drawing/2014/main" id="{C84ABCD9-C2CC-B808-89A4-DBA911F4DAED}"/>
              </a:ext>
            </a:extLst>
          </p:cNvPr>
          <p:cNvCxnSpPr>
            <a:cxnSpLocks/>
          </p:cNvCxnSpPr>
          <p:nvPr/>
        </p:nvCxnSpPr>
        <p:spPr bwMode="auto">
          <a:xfrm flipV="1">
            <a:off x="7455353" y="1051307"/>
            <a:ext cx="0" cy="10938563"/>
          </a:xfrm>
          <a:prstGeom prst="straightConnector1">
            <a:avLst/>
          </a:prstGeom>
          <a:ln w="1270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F0125AED-64F5-FC15-3EEC-878CC1069A23}"/>
              </a:ext>
            </a:extLst>
          </p:cNvPr>
          <p:cNvSpPr txBox="1"/>
          <p:nvPr/>
        </p:nvSpPr>
        <p:spPr>
          <a:xfrm rot="16200000">
            <a:off x="5251441" y="5274478"/>
            <a:ext cx="3774484" cy="503582"/>
          </a:xfrm>
          <a:prstGeom prst="rect">
            <a:avLst/>
          </a:prstGeom>
        </p:spPr>
        <p:txBody>
          <a:bodyPr wrap="square" lIns="35996" tIns="35996" rIns="35996" bIns="35996" rtlCol="0">
            <a:spAutoFit/>
          </a:bodyPr>
          <a:lstStyle/>
          <a:p>
            <a:pPr defTabSz="1829014">
              <a:defRPr/>
            </a:pPr>
            <a:r>
              <a:rPr lang="en-US" sz="2800">
                <a:solidFill>
                  <a:srgbClr val="202122"/>
                </a:solidFill>
                <a:latin typeface="IBM Plex Sans Light"/>
              </a:rPr>
              <a:t>Capabilities</a:t>
            </a:r>
          </a:p>
        </p:txBody>
      </p:sp>
    </p:spTree>
    <p:extLst>
      <p:ext uri="{BB962C8B-B14F-4D97-AF65-F5344CB8AC3E}">
        <p14:creationId xmlns:p14="http://schemas.microsoft.com/office/powerpoint/2010/main" val="37610121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4562E3-C8D9-9C89-22CD-8B5121ABBC60}"/>
              </a:ext>
            </a:extLst>
          </p:cNvPr>
          <p:cNvSpPr>
            <a:spLocks noGrp="1"/>
          </p:cNvSpPr>
          <p:nvPr>
            <p:ph type="title"/>
          </p:nvPr>
        </p:nvSpPr>
        <p:spPr/>
        <p:txBody>
          <a:bodyPr/>
          <a:lstStyle/>
          <a:p>
            <a:r>
              <a:rPr lang="en-GB" sz="3600" b="1" dirty="0"/>
              <a:t>IBM Power Cyber Vault: Validation Types</a:t>
            </a:r>
            <a:br>
              <a:rPr lang="en-GB" sz="3600" b="1" dirty="0"/>
            </a:br>
            <a:endParaRPr lang="en-GB" sz="3600" b="1" dirty="0"/>
          </a:p>
        </p:txBody>
      </p:sp>
      <p:sp>
        <p:nvSpPr>
          <p:cNvPr id="10" name="Text Placeholder 9">
            <a:extLst>
              <a:ext uri="{FF2B5EF4-FFF2-40B4-BE49-F238E27FC236}">
                <a16:creationId xmlns:a16="http://schemas.microsoft.com/office/drawing/2014/main" id="{2D3E2B6B-3F11-5298-BF89-AFA12CAC03FC}"/>
              </a:ext>
            </a:extLst>
          </p:cNvPr>
          <p:cNvSpPr>
            <a:spLocks noGrp="1"/>
          </p:cNvSpPr>
          <p:nvPr>
            <p:ph type="body" sz="quarter" idx="15"/>
          </p:nvPr>
        </p:nvSpPr>
        <p:spPr/>
        <p:txBody>
          <a:bodyPr/>
          <a:lstStyle/>
          <a:p>
            <a:r>
              <a:rPr lang="en-GB" sz="3600" b="1" dirty="0"/>
              <a:t>Type 1 – System Data Validation</a:t>
            </a:r>
          </a:p>
          <a:p>
            <a:endParaRPr lang="en-GB" sz="3600" b="1" dirty="0"/>
          </a:p>
        </p:txBody>
      </p:sp>
      <p:sp>
        <p:nvSpPr>
          <p:cNvPr id="7" name="Text Placeholder 6">
            <a:extLst>
              <a:ext uri="{FF2B5EF4-FFF2-40B4-BE49-F238E27FC236}">
                <a16:creationId xmlns:a16="http://schemas.microsoft.com/office/drawing/2014/main" id="{8D0AACF1-E051-2C0B-B3D2-33428B8C679C}"/>
              </a:ext>
            </a:extLst>
          </p:cNvPr>
          <p:cNvSpPr>
            <a:spLocks noGrp="1"/>
          </p:cNvSpPr>
          <p:nvPr>
            <p:ph type="body" sz="quarter" idx="12"/>
          </p:nvPr>
        </p:nvSpPr>
        <p:spPr/>
        <p:txBody>
          <a:bodyPr/>
          <a:lstStyle/>
          <a:p>
            <a:r>
              <a:rPr lang="en-GB" sz="3200" dirty="0"/>
              <a:t>Validate that the </a:t>
            </a:r>
            <a:r>
              <a:rPr lang="en-GB" sz="3200" b="1" dirty="0"/>
              <a:t>OS images can successfully IPL</a:t>
            </a:r>
            <a:r>
              <a:rPr lang="en-GB" sz="3200" dirty="0"/>
              <a:t> from the recovery volumes. </a:t>
            </a:r>
          </a:p>
          <a:p>
            <a:pPr marL="342900" indent="-342900">
              <a:buFont typeface="Arial" panose="020B0604020202020204" pitchFamily="34" charset="0"/>
              <a:buChar char="•"/>
            </a:pPr>
            <a:r>
              <a:rPr lang="en-GB" sz="3200" dirty="0"/>
              <a:t>Leverage existing automation</a:t>
            </a:r>
          </a:p>
          <a:p>
            <a:pPr marL="342900" indent="-342900">
              <a:buFont typeface="Arial" panose="020B0604020202020204" pitchFamily="34" charset="0"/>
              <a:buChar char="•"/>
            </a:pPr>
            <a:r>
              <a:rPr lang="en-GB" sz="3200" dirty="0"/>
              <a:t>Ensure all volumes are included</a:t>
            </a:r>
          </a:p>
          <a:p>
            <a:pPr marL="342900" indent="-342900">
              <a:buFont typeface="Arial" panose="020B0604020202020204" pitchFamily="34" charset="0"/>
              <a:buChar char="•"/>
            </a:pPr>
            <a:r>
              <a:rPr lang="en-GB" sz="3200" dirty="0"/>
              <a:t>Successful IPL</a:t>
            </a:r>
          </a:p>
          <a:p>
            <a:pPr marL="342900" indent="-342900">
              <a:buFont typeface="Arial" panose="020B0604020202020204" pitchFamily="34" charset="0"/>
              <a:buChar char="•"/>
            </a:pPr>
            <a:r>
              <a:rPr lang="en-GB" sz="3200" dirty="0"/>
              <a:t>AIX Trusted execution checks on key files</a:t>
            </a:r>
          </a:p>
          <a:p>
            <a:pPr marL="342900" indent="-342900">
              <a:buFont typeface="Arial" panose="020B0604020202020204" pitchFamily="34" charset="0"/>
              <a:buChar char="•"/>
            </a:pPr>
            <a:r>
              <a:rPr lang="en-GB" sz="3200" dirty="0" err="1"/>
              <a:t>PowerSC</a:t>
            </a:r>
            <a:r>
              <a:rPr lang="en-GB" sz="3200" dirty="0"/>
              <a:t> validation checks (optional)</a:t>
            </a:r>
          </a:p>
          <a:p>
            <a:pPr marL="342900" indent="-342900">
              <a:buFont typeface="Arial" panose="020B0604020202020204" pitchFamily="34" charset="0"/>
              <a:buChar char="•"/>
            </a:pPr>
            <a:r>
              <a:rPr lang="en-GB" sz="3200" dirty="0"/>
              <a:t>Zero Trust Execution for AIX validation (optional)</a:t>
            </a:r>
          </a:p>
          <a:p>
            <a:endParaRPr lang="en-GB" sz="3200" dirty="0"/>
          </a:p>
        </p:txBody>
      </p:sp>
      <p:sp>
        <p:nvSpPr>
          <p:cNvPr id="11" name="Text Placeholder 10">
            <a:extLst>
              <a:ext uri="{FF2B5EF4-FFF2-40B4-BE49-F238E27FC236}">
                <a16:creationId xmlns:a16="http://schemas.microsoft.com/office/drawing/2014/main" id="{E9326F87-B11D-4EE4-3C83-BC5582F4CE05}"/>
              </a:ext>
            </a:extLst>
          </p:cNvPr>
          <p:cNvSpPr>
            <a:spLocks noGrp="1"/>
          </p:cNvSpPr>
          <p:nvPr>
            <p:ph type="body" sz="quarter" idx="16"/>
          </p:nvPr>
        </p:nvSpPr>
        <p:spPr/>
        <p:txBody>
          <a:bodyPr/>
          <a:lstStyle/>
          <a:p>
            <a:r>
              <a:rPr lang="en-GB" sz="3600" b="1" dirty="0"/>
              <a:t>Type 2 – Data Structure Validation</a:t>
            </a:r>
          </a:p>
          <a:p>
            <a:endParaRPr lang="en-GB" sz="3600" b="1" dirty="0"/>
          </a:p>
        </p:txBody>
      </p:sp>
      <p:sp>
        <p:nvSpPr>
          <p:cNvPr id="8" name="Text Placeholder 7">
            <a:extLst>
              <a:ext uri="{FF2B5EF4-FFF2-40B4-BE49-F238E27FC236}">
                <a16:creationId xmlns:a16="http://schemas.microsoft.com/office/drawing/2014/main" id="{D0FE562D-10BA-6968-D6A9-D0B30AF91038}"/>
              </a:ext>
            </a:extLst>
          </p:cNvPr>
          <p:cNvSpPr>
            <a:spLocks noGrp="1"/>
          </p:cNvSpPr>
          <p:nvPr>
            <p:ph type="body" sz="quarter" idx="13"/>
          </p:nvPr>
        </p:nvSpPr>
        <p:spPr/>
        <p:txBody>
          <a:bodyPr/>
          <a:lstStyle/>
          <a:p>
            <a:r>
              <a:rPr lang="en-GB" sz="3200" dirty="0"/>
              <a:t>Validate the </a:t>
            </a:r>
            <a:r>
              <a:rPr lang="en-GB" sz="3200" b="1" dirty="0"/>
              <a:t>structural integrity of critical system and database</a:t>
            </a:r>
            <a:r>
              <a:rPr lang="en-GB" sz="3200" dirty="0"/>
              <a:t> components.</a:t>
            </a:r>
          </a:p>
          <a:p>
            <a:pPr marL="342900" indent="-342900">
              <a:buFont typeface="Arial" panose="020B0604020202020204" pitchFamily="34" charset="0"/>
              <a:buChar char="•"/>
            </a:pPr>
            <a:r>
              <a:rPr lang="en-GB" sz="3200" dirty="0"/>
              <a:t>Based on database and middleware components used</a:t>
            </a:r>
          </a:p>
          <a:p>
            <a:pPr marL="342900" indent="-342900">
              <a:buFont typeface="Arial" panose="020B0604020202020204" pitchFamily="34" charset="0"/>
              <a:buChar char="•"/>
            </a:pPr>
            <a:r>
              <a:rPr lang="en-GB" sz="3200" dirty="0"/>
              <a:t>Customized to focus on critical data and time to validate</a:t>
            </a:r>
          </a:p>
          <a:p>
            <a:pPr marL="342900" indent="-342900">
              <a:buFont typeface="Arial" panose="020B0604020202020204" pitchFamily="34" charset="0"/>
              <a:buChar char="•"/>
            </a:pPr>
            <a:r>
              <a:rPr lang="en-GB" sz="3200" dirty="0"/>
              <a:t>Database able to start, mount and open successfully</a:t>
            </a:r>
          </a:p>
          <a:p>
            <a:pPr marL="342900" indent="-342900">
              <a:buFont typeface="Arial" panose="020B0604020202020204" pitchFamily="34" charset="0"/>
              <a:buChar char="•"/>
            </a:pPr>
            <a:r>
              <a:rPr lang="en-GB" sz="3200" dirty="0"/>
              <a:t>Oracle </a:t>
            </a:r>
            <a:r>
              <a:rPr lang="en-GB" sz="3200" dirty="0" err="1"/>
              <a:t>DBVerify</a:t>
            </a:r>
            <a:r>
              <a:rPr lang="en-GB" sz="3200" dirty="0"/>
              <a:t>/RMAN logical validation</a:t>
            </a:r>
          </a:p>
          <a:p>
            <a:pPr marL="342900" indent="-342900">
              <a:buFont typeface="Arial" panose="020B0604020202020204" pitchFamily="34" charset="0"/>
              <a:buChar char="•"/>
            </a:pPr>
            <a:r>
              <a:rPr lang="en-GB" sz="3200" dirty="0"/>
              <a:t>Db2 inspect/Db2dart</a:t>
            </a:r>
          </a:p>
          <a:p>
            <a:endParaRPr lang="en-GB" sz="3200" dirty="0"/>
          </a:p>
        </p:txBody>
      </p:sp>
      <p:sp>
        <p:nvSpPr>
          <p:cNvPr id="12" name="Text Placeholder 11">
            <a:extLst>
              <a:ext uri="{FF2B5EF4-FFF2-40B4-BE49-F238E27FC236}">
                <a16:creationId xmlns:a16="http://schemas.microsoft.com/office/drawing/2014/main" id="{3B401D47-16F0-A4A8-9D59-06AD9AC3BAA5}"/>
              </a:ext>
            </a:extLst>
          </p:cNvPr>
          <p:cNvSpPr>
            <a:spLocks noGrp="1"/>
          </p:cNvSpPr>
          <p:nvPr>
            <p:ph type="body" sz="quarter" idx="17"/>
          </p:nvPr>
        </p:nvSpPr>
        <p:spPr/>
        <p:txBody>
          <a:bodyPr/>
          <a:lstStyle/>
          <a:p>
            <a:r>
              <a:rPr lang="fr-FR" sz="3600" b="1" dirty="0"/>
              <a:t>Type 3 – Data Content Validation</a:t>
            </a:r>
          </a:p>
          <a:p>
            <a:endParaRPr lang="en-GB" sz="3600" b="1" dirty="0"/>
          </a:p>
        </p:txBody>
      </p:sp>
      <p:sp>
        <p:nvSpPr>
          <p:cNvPr id="9" name="Text Placeholder 8">
            <a:extLst>
              <a:ext uri="{FF2B5EF4-FFF2-40B4-BE49-F238E27FC236}">
                <a16:creationId xmlns:a16="http://schemas.microsoft.com/office/drawing/2014/main" id="{23CB12AC-78D8-3A80-F9D9-E278ED57BCE5}"/>
              </a:ext>
            </a:extLst>
          </p:cNvPr>
          <p:cNvSpPr>
            <a:spLocks noGrp="1"/>
          </p:cNvSpPr>
          <p:nvPr>
            <p:ph type="body" sz="quarter" idx="14"/>
          </p:nvPr>
        </p:nvSpPr>
        <p:spPr/>
        <p:txBody>
          <a:bodyPr/>
          <a:lstStyle/>
          <a:p>
            <a:r>
              <a:rPr lang="en-GB" sz="3200" dirty="0"/>
              <a:t>Validate the </a:t>
            </a:r>
            <a:r>
              <a:rPr lang="en-GB" sz="3200" b="1" dirty="0"/>
              <a:t>business data </a:t>
            </a:r>
            <a:r>
              <a:rPr lang="en-GB" sz="3200" dirty="0"/>
              <a:t>for critical applications. </a:t>
            </a:r>
          </a:p>
          <a:p>
            <a:pPr marL="342900" indent="-342900">
              <a:buFont typeface="Arial" panose="020B0604020202020204" pitchFamily="34" charset="0"/>
              <a:buChar char="•"/>
            </a:pPr>
            <a:r>
              <a:rPr lang="en-GB" sz="3200" dirty="0"/>
              <a:t>Application level specific validation scripts and commands, to identify potential corruption</a:t>
            </a:r>
          </a:p>
        </p:txBody>
      </p:sp>
      <p:sp>
        <p:nvSpPr>
          <p:cNvPr id="5" name="Footer Placeholder 4">
            <a:extLst>
              <a:ext uri="{FF2B5EF4-FFF2-40B4-BE49-F238E27FC236}">
                <a16:creationId xmlns:a16="http://schemas.microsoft.com/office/drawing/2014/main" id="{099D9DFF-5C4F-7478-2992-E128CD4567A5}"/>
              </a:ext>
            </a:extLst>
          </p:cNvPr>
          <p:cNvSpPr>
            <a:spLocks noGrp="1"/>
          </p:cNvSpPr>
          <p:nvPr>
            <p:ph type="ftr" sz="quarter" idx="18"/>
          </p:nvPr>
        </p:nvSpPr>
        <p:spPr/>
        <p:txBody>
          <a:bodyPr/>
          <a:lstStyle/>
          <a:p>
            <a:r>
              <a:rPr lang="en-GB"/>
              <a:t>IBM Power Cyber Vault / June 16th, 2026 / © 2026 IBM Corporation</a:t>
            </a:r>
            <a:endParaRPr lang="en-US"/>
          </a:p>
        </p:txBody>
      </p:sp>
    </p:spTree>
    <p:extLst>
      <p:ext uri="{BB962C8B-B14F-4D97-AF65-F5344CB8AC3E}">
        <p14:creationId xmlns:p14="http://schemas.microsoft.com/office/powerpoint/2010/main" val="13411340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
                                            <p:bg/>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
                                            <p:bg/>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7" grpId="0" uiExpand="1" build="p" animBg="1"/>
      <p:bldP spid="11" grpId="0" uiExpand="1" build="p" animBg="1"/>
      <p:bldP spid="8" grpId="0" build="p" animBg="1"/>
      <p:bldP spid="12" grpId="0" uiExpand="1" build="p" animBg="1"/>
      <p:bldP spid="9"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EC253B-4B3E-D634-0EF5-37E795679A4C}"/>
              </a:ext>
            </a:extLst>
          </p:cNvPr>
          <p:cNvSpPr>
            <a:spLocks noGrp="1"/>
          </p:cNvSpPr>
          <p:nvPr>
            <p:ph type="title"/>
          </p:nvPr>
        </p:nvSpPr>
        <p:spPr/>
        <p:txBody>
          <a:bodyPr/>
          <a:lstStyle/>
          <a:p>
            <a:r>
              <a:rPr lang="en-GB" sz="4000" b="1" dirty="0"/>
              <a:t>IBM Power Cyber Vault by Technology Expert Labs</a:t>
            </a:r>
          </a:p>
        </p:txBody>
      </p:sp>
      <p:sp>
        <p:nvSpPr>
          <p:cNvPr id="7" name="Text Placeholder 6">
            <a:extLst>
              <a:ext uri="{FF2B5EF4-FFF2-40B4-BE49-F238E27FC236}">
                <a16:creationId xmlns:a16="http://schemas.microsoft.com/office/drawing/2014/main" id="{F7D2CC59-E982-C81B-78BD-3F6A22DA89A7}"/>
              </a:ext>
            </a:extLst>
          </p:cNvPr>
          <p:cNvSpPr>
            <a:spLocks noGrp="1"/>
          </p:cNvSpPr>
          <p:nvPr>
            <p:ph type="body" sz="quarter" idx="12"/>
          </p:nvPr>
        </p:nvSpPr>
        <p:spPr/>
        <p:txBody>
          <a:bodyPr/>
          <a:lstStyle/>
          <a:p>
            <a:r>
              <a:rPr lang="en-GB" dirty="0"/>
              <a:t>Reference Architecture with Tiered Components</a:t>
            </a:r>
          </a:p>
        </p:txBody>
      </p:sp>
      <p:sp>
        <p:nvSpPr>
          <p:cNvPr id="4" name="Footer Placeholder 3">
            <a:extLst>
              <a:ext uri="{FF2B5EF4-FFF2-40B4-BE49-F238E27FC236}">
                <a16:creationId xmlns:a16="http://schemas.microsoft.com/office/drawing/2014/main" id="{E71DA63E-B58E-98E7-70F6-74A52E4F2994}"/>
              </a:ext>
            </a:extLst>
          </p:cNvPr>
          <p:cNvSpPr>
            <a:spLocks noGrp="1"/>
          </p:cNvSpPr>
          <p:nvPr>
            <p:ph type="ftr" sz="quarter" idx="13"/>
          </p:nvPr>
        </p:nvSpPr>
        <p:spPr>
          <a:xfrm>
            <a:off x="568324" y="12804235"/>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GB"/>
              <a:t>IBM Power Cyber Vault / June 16th, 2026 / © 2026 IBM Corporation</a:t>
            </a:r>
            <a:endParaRPr lang="en-US"/>
          </a:p>
        </p:txBody>
      </p:sp>
      <p:pic>
        <p:nvPicPr>
          <p:cNvPr id="10" name="Picture 9">
            <a:extLst>
              <a:ext uri="{FF2B5EF4-FFF2-40B4-BE49-F238E27FC236}">
                <a16:creationId xmlns:a16="http://schemas.microsoft.com/office/drawing/2014/main" id="{563D461C-4F00-ACF0-9311-457C516F5CB5}"/>
              </a:ext>
            </a:extLst>
          </p:cNvPr>
          <p:cNvPicPr>
            <a:picLocks noChangeAspect="1"/>
          </p:cNvPicPr>
          <p:nvPr/>
        </p:nvPicPr>
        <p:blipFill>
          <a:blip r:embed="rId2"/>
          <a:stretch>
            <a:fillRect/>
          </a:stretch>
        </p:blipFill>
        <p:spPr>
          <a:xfrm>
            <a:off x="7132587" y="565151"/>
            <a:ext cx="16221176" cy="12579348"/>
          </a:xfrm>
          <a:prstGeom prst="rect">
            <a:avLst/>
          </a:prstGeom>
        </p:spPr>
      </p:pic>
      <p:sp>
        <p:nvSpPr>
          <p:cNvPr id="11" name="TextBox 10">
            <a:extLst>
              <a:ext uri="{FF2B5EF4-FFF2-40B4-BE49-F238E27FC236}">
                <a16:creationId xmlns:a16="http://schemas.microsoft.com/office/drawing/2014/main" id="{76B5B4B7-31A1-6A23-9A38-5ACB9B8589A0}"/>
              </a:ext>
            </a:extLst>
          </p:cNvPr>
          <p:cNvSpPr txBox="1"/>
          <p:nvPr/>
        </p:nvSpPr>
        <p:spPr>
          <a:xfrm>
            <a:off x="17759927" y="11772692"/>
            <a:ext cx="5593835" cy="1371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defTabSz="4876800">
              <a:spcBef>
                <a:spcPts val="5800"/>
              </a:spcBef>
              <a:buSzPct val="100000"/>
            </a:pPr>
            <a:r>
              <a:rPr lang="en-US" sz="2400" kern="0" dirty="0">
                <a:solidFill>
                  <a:srgbClr val="000000"/>
                </a:solidFill>
                <a:ea typeface="+mj-ea"/>
                <a:cs typeface="+mj-cs"/>
                <a:sym typeface="IBM Plex Sans Light"/>
              </a:rPr>
              <a:t>Storage Insights Pro is available in Tier 0. Integration with IBM Power Cyber Vault occurs during Tier 3 deployment.</a:t>
            </a:r>
          </a:p>
        </p:txBody>
      </p:sp>
    </p:spTree>
    <p:extLst>
      <p:ext uri="{BB962C8B-B14F-4D97-AF65-F5344CB8AC3E}">
        <p14:creationId xmlns:p14="http://schemas.microsoft.com/office/powerpoint/2010/main" val="181351262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34A81D-CD71-DB23-4C9A-94A79158718B}"/>
              </a:ext>
            </a:extLst>
          </p:cNvPr>
          <p:cNvSpPr>
            <a:spLocks noGrp="1"/>
          </p:cNvSpPr>
          <p:nvPr>
            <p:ph type="title"/>
          </p:nvPr>
        </p:nvSpPr>
        <p:spPr/>
        <p:txBody>
          <a:bodyPr/>
          <a:lstStyle/>
          <a:p>
            <a:r>
              <a:rPr lang="en-GB" sz="3600" b="1" dirty="0"/>
              <a:t>Storage: Data Protection in FCM4/5 Drives</a:t>
            </a:r>
          </a:p>
        </p:txBody>
      </p:sp>
      <p:sp>
        <p:nvSpPr>
          <p:cNvPr id="3" name="Text Placeholder 2">
            <a:extLst>
              <a:ext uri="{FF2B5EF4-FFF2-40B4-BE49-F238E27FC236}">
                <a16:creationId xmlns:a16="http://schemas.microsoft.com/office/drawing/2014/main" id="{50DDD38B-1FFD-0D7E-600F-CABA85CBB869}"/>
              </a:ext>
            </a:extLst>
          </p:cNvPr>
          <p:cNvSpPr>
            <a:spLocks noGrp="1"/>
          </p:cNvSpPr>
          <p:nvPr>
            <p:ph type="body" sz="quarter" idx="12"/>
          </p:nvPr>
        </p:nvSpPr>
        <p:spPr/>
        <p:txBody>
          <a:bodyPr/>
          <a:lstStyle/>
          <a:p>
            <a:r>
              <a:rPr lang="en-GB" dirty="0"/>
              <a:t>Unique to IBM Storage hardware </a:t>
            </a:r>
          </a:p>
          <a:p>
            <a:endParaRPr lang="en-GB" dirty="0"/>
          </a:p>
          <a:p>
            <a:r>
              <a:rPr lang="en-GB" dirty="0"/>
              <a:t>Hardware solution that looks for trends across 40+ statistics using a patchable AI inference engine</a:t>
            </a:r>
          </a:p>
          <a:p>
            <a:pPr marL="457200" indent="-457200">
              <a:buFont typeface="Arial" panose="020B0604020202020204" pitchFamily="34" charset="0"/>
              <a:buChar char="•"/>
            </a:pPr>
            <a:r>
              <a:rPr lang="en-GB" dirty="0"/>
              <a:t>Compression, entropy, read/write throughput, encryption detection, chi squared, LBA addressing sequences, etc</a:t>
            </a:r>
          </a:p>
          <a:p>
            <a:pPr marL="457200" indent="-457200">
              <a:buFont typeface="Arial" panose="020B0604020202020204" pitchFamily="34" charset="0"/>
              <a:buChar char="•"/>
            </a:pPr>
            <a:r>
              <a:rPr lang="en-GB" dirty="0"/>
              <a:t>No impact to host performance</a:t>
            </a:r>
          </a:p>
          <a:p>
            <a:endParaRPr lang="en-GB" dirty="0"/>
          </a:p>
          <a:p>
            <a:endParaRPr lang="en-GB" dirty="0"/>
          </a:p>
        </p:txBody>
      </p:sp>
      <p:sp>
        <p:nvSpPr>
          <p:cNvPr id="8" name="Text Placeholder 7">
            <a:extLst>
              <a:ext uri="{FF2B5EF4-FFF2-40B4-BE49-F238E27FC236}">
                <a16:creationId xmlns:a16="http://schemas.microsoft.com/office/drawing/2014/main" id="{1184DDF3-FE9C-411E-DA8A-3B0C6A47BDCF}"/>
              </a:ext>
            </a:extLst>
          </p:cNvPr>
          <p:cNvSpPr>
            <a:spLocks noGrp="1"/>
          </p:cNvSpPr>
          <p:nvPr>
            <p:ph type="body" sz="quarter" idx="13"/>
          </p:nvPr>
        </p:nvSpPr>
        <p:spPr/>
        <p:txBody>
          <a:bodyPr/>
          <a:lstStyle/>
          <a:p>
            <a:r>
              <a:rPr lang="en-GB" dirty="0"/>
              <a:t>Workload neutral</a:t>
            </a:r>
          </a:p>
          <a:p>
            <a:pPr marL="457200" indent="-457200">
              <a:buFont typeface="Arial" panose="020B0604020202020204" pitchFamily="34" charset="0"/>
              <a:buChar char="•"/>
            </a:pPr>
            <a:r>
              <a:rPr lang="en-GB" dirty="0"/>
              <a:t>Always running across all IO</a:t>
            </a:r>
          </a:p>
          <a:p>
            <a:endParaRPr lang="en-GB" dirty="0"/>
          </a:p>
          <a:p>
            <a:r>
              <a:rPr lang="en-GB" dirty="0"/>
              <a:t>Alerts are surfaced through Storage Insights Pro and Defender GUIs – now also integrated with </a:t>
            </a:r>
            <a:r>
              <a:rPr lang="en-GB" dirty="0" err="1"/>
              <a:t>PowerSC</a:t>
            </a:r>
            <a:endParaRPr lang="en-GB" dirty="0"/>
          </a:p>
          <a:p>
            <a:endParaRPr lang="en-GB" dirty="0"/>
          </a:p>
        </p:txBody>
      </p:sp>
      <p:sp>
        <p:nvSpPr>
          <p:cNvPr id="5" name="Footer Placeholder 4">
            <a:extLst>
              <a:ext uri="{FF2B5EF4-FFF2-40B4-BE49-F238E27FC236}">
                <a16:creationId xmlns:a16="http://schemas.microsoft.com/office/drawing/2014/main" id="{8AE57339-AE27-BA1F-A2F8-142BF512DE6A}"/>
              </a:ext>
            </a:extLst>
          </p:cNvPr>
          <p:cNvSpPr>
            <a:spLocks noGrp="1"/>
          </p:cNvSpPr>
          <p:nvPr>
            <p:ph type="ftr" sz="quarter" idx="14"/>
          </p:nvPr>
        </p:nvSpPr>
        <p:spPr>
          <a:xfrm>
            <a:off x="568324" y="12804235"/>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GB"/>
              <a:t>IBM Power Cyber Vault / June 16th, 2026 / © 2026 IBM Corporation</a:t>
            </a:r>
            <a:endParaRPr lang="en-US"/>
          </a:p>
        </p:txBody>
      </p:sp>
      <p:pic>
        <p:nvPicPr>
          <p:cNvPr id="10" name="Picture Placeholder 9">
            <a:extLst>
              <a:ext uri="{FF2B5EF4-FFF2-40B4-BE49-F238E27FC236}">
                <a16:creationId xmlns:a16="http://schemas.microsoft.com/office/drawing/2014/main" id="{DB2A8FAD-7951-DC3E-F73D-DEAFF97ECF22}"/>
              </a:ext>
            </a:extLst>
          </p:cNvPr>
          <p:cNvPicPr>
            <a:picLocks noGrp="1" noChangeAspect="1"/>
          </p:cNvPicPr>
          <p:nvPr>
            <p:ph type="pic" sz="quarter" idx="15"/>
          </p:nvPr>
        </p:nvPicPr>
        <p:blipFill>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l="6066" r="6066"/>
          <a:stretch>
            <a:fillRect/>
          </a:stretch>
        </p:blipFill>
        <p:spPr>
          <a:xfrm>
            <a:off x="12763500" y="569913"/>
            <a:ext cx="11049000" cy="12574587"/>
          </a:xfrm>
          <a:prstGeom prst="rect">
            <a:avLst/>
          </a:prstGeom>
        </p:spPr>
      </p:pic>
    </p:spTree>
    <p:extLst>
      <p:ext uri="{BB962C8B-B14F-4D97-AF65-F5344CB8AC3E}">
        <p14:creationId xmlns:p14="http://schemas.microsoft.com/office/powerpoint/2010/main" val="39139919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8"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DB73BF-9806-7740-5797-0F43C69E5641}"/>
              </a:ext>
            </a:extLst>
          </p:cNvPr>
          <p:cNvSpPr>
            <a:spLocks noGrp="1"/>
          </p:cNvSpPr>
          <p:nvPr>
            <p:ph type="title"/>
          </p:nvPr>
        </p:nvSpPr>
        <p:spPr/>
        <p:txBody>
          <a:bodyPr/>
          <a:lstStyle/>
          <a:p>
            <a:r>
              <a:rPr lang="en-GB" sz="6600" dirty="0"/>
              <a:t>Agenda</a:t>
            </a:r>
          </a:p>
        </p:txBody>
      </p:sp>
      <p:sp>
        <p:nvSpPr>
          <p:cNvPr id="6" name="Text Placeholder 5">
            <a:extLst>
              <a:ext uri="{FF2B5EF4-FFF2-40B4-BE49-F238E27FC236}">
                <a16:creationId xmlns:a16="http://schemas.microsoft.com/office/drawing/2014/main" id="{0A35E39B-28A0-62EA-BD64-08F5A46F2F47}"/>
              </a:ext>
            </a:extLst>
          </p:cNvPr>
          <p:cNvSpPr>
            <a:spLocks noGrp="1"/>
          </p:cNvSpPr>
          <p:nvPr>
            <p:ph type="body" sz="quarter" idx="11"/>
          </p:nvPr>
        </p:nvSpPr>
        <p:spPr>
          <a:xfrm>
            <a:off x="576072" y="3429000"/>
            <a:ext cx="22283928" cy="8572500"/>
          </a:xfrm>
        </p:spPr>
        <p:txBody>
          <a:bodyPr/>
          <a:lstStyle/>
          <a:p>
            <a:pPr marL="571500" indent="-571500">
              <a:buFont typeface="Arial" panose="020B0604020202020204" pitchFamily="34" charset="0"/>
              <a:buChar char="•"/>
            </a:pPr>
            <a:r>
              <a:rPr lang="en-GB" sz="4800" dirty="0"/>
              <a:t>Are my children the problem?!</a:t>
            </a:r>
          </a:p>
          <a:p>
            <a:pPr marL="571500" indent="-571500">
              <a:buFont typeface="Arial" panose="020B0604020202020204" pitchFamily="34" charset="0"/>
              <a:buChar char="•"/>
            </a:pPr>
            <a:r>
              <a:rPr lang="en-GB" sz="4800" dirty="0"/>
              <a:t>Latest reports show increase in active ransomware groups and exploitation of public-facing applications</a:t>
            </a:r>
          </a:p>
          <a:p>
            <a:pPr marL="571500" indent="-571500">
              <a:buFont typeface="Arial" panose="020B0604020202020204" pitchFamily="34" charset="0"/>
              <a:buChar char="•"/>
            </a:pPr>
            <a:r>
              <a:rPr lang="en-GB" sz="4800" dirty="0"/>
              <a:t>Traditional resiliency solutions will not protect you from cyber attack</a:t>
            </a:r>
          </a:p>
          <a:p>
            <a:pPr marL="571500" indent="-571500">
              <a:buFont typeface="Arial" panose="020B0604020202020204" pitchFamily="34" charset="0"/>
              <a:buChar char="•"/>
            </a:pPr>
            <a:r>
              <a:rPr lang="en-GB" sz="4800" dirty="0"/>
              <a:t>One size does not fit all. This is a journey.</a:t>
            </a:r>
          </a:p>
          <a:p>
            <a:pPr marL="571500" indent="-571500">
              <a:buFont typeface="Arial" panose="020B0604020202020204" pitchFamily="34" charset="0"/>
              <a:buChar char="•"/>
            </a:pPr>
            <a:r>
              <a:rPr lang="en-GB" sz="4800" dirty="0"/>
              <a:t>What level of validation do you need?</a:t>
            </a:r>
          </a:p>
          <a:p>
            <a:pPr marL="571500" indent="-571500">
              <a:buFont typeface="Arial" panose="020B0604020202020204" pitchFamily="34" charset="0"/>
              <a:buChar char="•"/>
            </a:pPr>
            <a:r>
              <a:rPr lang="en-GB" sz="4800" dirty="0"/>
              <a:t>Free workshop with IBM Technology Expert Labs to plan and implement the right solution to fit your needs</a:t>
            </a:r>
          </a:p>
          <a:p>
            <a:pPr marL="571500" indent="-571500">
              <a:buFont typeface="Arial" panose="020B0604020202020204" pitchFamily="34" charset="0"/>
              <a:buChar char="•"/>
            </a:pPr>
            <a:endParaRPr lang="en-GB" sz="4800" dirty="0"/>
          </a:p>
        </p:txBody>
      </p:sp>
      <p:sp>
        <p:nvSpPr>
          <p:cNvPr id="2" name="Footer Placeholder 1">
            <a:extLst>
              <a:ext uri="{FF2B5EF4-FFF2-40B4-BE49-F238E27FC236}">
                <a16:creationId xmlns:a16="http://schemas.microsoft.com/office/drawing/2014/main" id="{F629821A-A16A-69E5-6B65-289691D25260}"/>
              </a:ext>
            </a:extLst>
          </p:cNvPr>
          <p:cNvSpPr>
            <a:spLocks noGrp="1"/>
          </p:cNvSpPr>
          <p:nvPr>
            <p:ph type="ftr" sz="quarter" idx="18"/>
          </p:nvPr>
        </p:nvSpPr>
        <p:spPr/>
        <p:txBody>
          <a:bodyPr/>
          <a:lstStyle/>
          <a:p>
            <a:r>
              <a:rPr lang="en-GB"/>
              <a:t>IBM Power Cyber Vault / June 16th, 2026 / © 2026 IBM Corporation</a:t>
            </a:r>
            <a:endParaRPr lang="en-US" dirty="0"/>
          </a:p>
        </p:txBody>
      </p:sp>
    </p:spTree>
    <p:extLst>
      <p:ext uri="{BB962C8B-B14F-4D97-AF65-F5344CB8AC3E}">
        <p14:creationId xmlns:p14="http://schemas.microsoft.com/office/powerpoint/2010/main" val="42450029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917187-8B72-D5A8-CF30-D565B3FF7868}"/>
              </a:ext>
            </a:extLst>
          </p:cNvPr>
          <p:cNvSpPr>
            <a:spLocks noGrp="1"/>
          </p:cNvSpPr>
          <p:nvPr>
            <p:ph type="title"/>
          </p:nvPr>
        </p:nvSpPr>
        <p:spPr/>
        <p:txBody>
          <a:bodyPr/>
          <a:lstStyle/>
          <a:p>
            <a:r>
              <a:rPr lang="en-GB" sz="3600" b="1" dirty="0"/>
              <a:t>FCM4/5 - Ransomware Threat Detection</a:t>
            </a:r>
          </a:p>
        </p:txBody>
      </p:sp>
      <p:sp>
        <p:nvSpPr>
          <p:cNvPr id="6" name="Footer Placeholder 5">
            <a:extLst>
              <a:ext uri="{FF2B5EF4-FFF2-40B4-BE49-F238E27FC236}">
                <a16:creationId xmlns:a16="http://schemas.microsoft.com/office/drawing/2014/main" id="{71E9FA2A-0848-A578-9C72-B84704EAEDA7}"/>
              </a:ext>
            </a:extLst>
          </p:cNvPr>
          <p:cNvSpPr>
            <a:spLocks noGrp="1"/>
          </p:cNvSpPr>
          <p:nvPr>
            <p:ph type="ftr" sz="quarter" idx="12"/>
          </p:nvPr>
        </p:nvSpPr>
        <p:spPr/>
        <p:txBody>
          <a:bodyPr/>
          <a:lstStyle/>
          <a:p>
            <a:r>
              <a:rPr lang="en-GB"/>
              <a:t>IBM Power Cyber Vault / June 16th, 2026 / © 2026 IBM Corporation</a:t>
            </a:r>
            <a:endParaRPr lang="en-US"/>
          </a:p>
        </p:txBody>
      </p:sp>
      <p:sp>
        <p:nvSpPr>
          <p:cNvPr id="8" name="TextBox 36">
            <a:extLst>
              <a:ext uri="{FF2B5EF4-FFF2-40B4-BE49-F238E27FC236}">
                <a16:creationId xmlns:a16="http://schemas.microsoft.com/office/drawing/2014/main" id="{6F6DF2E9-2E5B-DC52-039A-6DF45CF07361}"/>
              </a:ext>
            </a:extLst>
          </p:cNvPr>
          <p:cNvSpPr txBox="1"/>
          <p:nvPr/>
        </p:nvSpPr>
        <p:spPr>
          <a:xfrm>
            <a:off x="18597274" y="7379341"/>
            <a:ext cx="3612366" cy="1517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30" tIns="182830" rIns="182830" bIns="182830">
            <a:spAutoFit/>
          </a:bodyPr>
          <a:lstStyle>
            <a:lvl1pPr>
              <a:spcBef>
                <a:spcPts val="800"/>
              </a:spcBef>
              <a:defRPr sz="1400">
                <a:solidFill>
                  <a:srgbClr val="000000"/>
                </a:solidFill>
              </a:defRPr>
            </a:lvl1pPr>
          </a:lstStyle>
          <a:p>
            <a:pPr defTabSz="1828946">
              <a:spcBef>
                <a:spcPts val="2132"/>
              </a:spcBef>
              <a:defRPr/>
            </a:pPr>
            <a:r>
              <a:rPr sz="3732">
                <a:latin typeface="IBM Plex Sans Light"/>
              </a:rPr>
              <a:t>Compression Statistics</a:t>
            </a:r>
          </a:p>
        </p:txBody>
      </p:sp>
      <p:sp>
        <p:nvSpPr>
          <p:cNvPr id="9" name="Group 86">
            <a:extLst>
              <a:ext uri="{FF2B5EF4-FFF2-40B4-BE49-F238E27FC236}">
                <a16:creationId xmlns:a16="http://schemas.microsoft.com/office/drawing/2014/main" id="{42771698-0CB0-28CE-2D03-7CB02286A129}"/>
              </a:ext>
            </a:extLst>
          </p:cNvPr>
          <p:cNvSpPr/>
          <p:nvPr/>
        </p:nvSpPr>
        <p:spPr>
          <a:xfrm>
            <a:off x="2858232" y="7074623"/>
            <a:ext cx="2643626" cy="209220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30" tIns="182830" rIns="182830" bIns="182830">
            <a:spAutoFit/>
          </a:bodyPr>
          <a:lstStyle>
            <a:lvl1pPr>
              <a:spcBef>
                <a:spcPts val="800"/>
              </a:spcBef>
              <a:defRPr sz="1400">
                <a:solidFill>
                  <a:srgbClr val="000000"/>
                </a:solidFill>
              </a:defRPr>
            </a:lvl1pPr>
          </a:lstStyle>
          <a:p>
            <a:pPr defTabSz="1828946">
              <a:spcBef>
                <a:spcPts val="2132"/>
              </a:spcBef>
              <a:defRPr/>
            </a:pPr>
            <a:r>
              <a:rPr sz="3732">
                <a:latin typeface="IBM Plex Sans Light"/>
              </a:rPr>
              <a:t>Encrypted payload detection</a:t>
            </a:r>
          </a:p>
        </p:txBody>
      </p:sp>
      <p:sp>
        <p:nvSpPr>
          <p:cNvPr id="10" name="Group 87">
            <a:extLst>
              <a:ext uri="{FF2B5EF4-FFF2-40B4-BE49-F238E27FC236}">
                <a16:creationId xmlns:a16="http://schemas.microsoft.com/office/drawing/2014/main" id="{4B472428-1842-9887-B815-88A3849C8995}"/>
              </a:ext>
            </a:extLst>
          </p:cNvPr>
          <p:cNvSpPr/>
          <p:nvPr/>
        </p:nvSpPr>
        <p:spPr>
          <a:xfrm>
            <a:off x="17274397" y="2825461"/>
            <a:ext cx="4875352" cy="14359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30" tIns="182830" rIns="182830" bIns="182830">
            <a:spAutoFit/>
          </a:bodyPr>
          <a:lstStyle/>
          <a:p>
            <a:pPr defTabSz="1828946">
              <a:spcBef>
                <a:spcPts val="2132"/>
              </a:spcBef>
              <a:defRPr sz="1400">
                <a:solidFill>
                  <a:srgbClr val="000000"/>
                </a:solidFill>
              </a:defRPr>
            </a:pPr>
            <a:r>
              <a:rPr sz="3732">
                <a:solidFill>
                  <a:srgbClr val="000000"/>
                </a:solidFill>
                <a:latin typeface="IBM Plex Sans Light"/>
              </a:rPr>
              <a:t>Statistical Analysis </a:t>
            </a:r>
            <a:r>
              <a:rPr sz="3200" i="1">
                <a:solidFill>
                  <a:srgbClr val="000000"/>
                </a:solidFill>
                <a:latin typeface="IBM Plex Sans Light"/>
              </a:rPr>
              <a:t>(Median, Distribution etc)</a:t>
            </a:r>
          </a:p>
        </p:txBody>
      </p:sp>
      <p:sp>
        <p:nvSpPr>
          <p:cNvPr id="11" name="Group 88">
            <a:extLst>
              <a:ext uri="{FF2B5EF4-FFF2-40B4-BE49-F238E27FC236}">
                <a16:creationId xmlns:a16="http://schemas.microsoft.com/office/drawing/2014/main" id="{113FAB15-5C59-AAC6-8DFE-CFDD09D2229B}"/>
              </a:ext>
            </a:extLst>
          </p:cNvPr>
          <p:cNvSpPr/>
          <p:nvPr/>
        </p:nvSpPr>
        <p:spPr>
          <a:xfrm>
            <a:off x="2469237" y="2774673"/>
            <a:ext cx="5142200" cy="151787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30" tIns="182830" rIns="182830" bIns="182830">
            <a:spAutoFit/>
          </a:bodyPr>
          <a:lstStyle>
            <a:lvl1pPr>
              <a:spcBef>
                <a:spcPts val="800"/>
              </a:spcBef>
              <a:defRPr sz="1400">
                <a:solidFill>
                  <a:srgbClr val="000000"/>
                </a:solidFill>
              </a:defRPr>
            </a:lvl1pPr>
          </a:lstStyle>
          <a:p>
            <a:pPr defTabSz="1828946">
              <a:spcBef>
                <a:spcPts val="2132"/>
              </a:spcBef>
              <a:defRPr/>
            </a:pPr>
            <a:r>
              <a:rPr sz="3732">
                <a:latin typeface="IBM Plex Sans Light"/>
              </a:rPr>
              <a:t>LBA Addressing and Sequencing Patterns</a:t>
            </a:r>
          </a:p>
        </p:txBody>
      </p:sp>
      <p:sp>
        <p:nvSpPr>
          <p:cNvPr id="12" name="TextBox 40">
            <a:extLst>
              <a:ext uri="{FF2B5EF4-FFF2-40B4-BE49-F238E27FC236}">
                <a16:creationId xmlns:a16="http://schemas.microsoft.com/office/drawing/2014/main" id="{7A78C928-A0C9-C09F-03C5-CB3D02B778D1}"/>
              </a:ext>
            </a:extLst>
          </p:cNvPr>
          <p:cNvSpPr txBox="1"/>
          <p:nvPr/>
        </p:nvSpPr>
        <p:spPr>
          <a:xfrm>
            <a:off x="7678491" y="12034795"/>
            <a:ext cx="8448716" cy="943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30" tIns="182830" rIns="182830" bIns="182830">
            <a:spAutoFit/>
          </a:bodyPr>
          <a:lstStyle>
            <a:lvl1pPr algn="ctr">
              <a:spcBef>
                <a:spcPts val="800"/>
              </a:spcBef>
              <a:defRPr sz="1400">
                <a:solidFill>
                  <a:srgbClr val="000000"/>
                </a:solidFill>
              </a:defRPr>
            </a:lvl1pPr>
          </a:lstStyle>
          <a:p>
            <a:pPr defTabSz="1828946">
              <a:spcBef>
                <a:spcPts val="2132"/>
              </a:spcBef>
              <a:defRPr/>
            </a:pPr>
            <a:r>
              <a:rPr sz="3732">
                <a:latin typeface="IBM Plex Sans Light"/>
              </a:rPr>
              <a:t>Changes in Read / Write Throughput</a:t>
            </a:r>
          </a:p>
        </p:txBody>
      </p:sp>
      <p:pic>
        <p:nvPicPr>
          <p:cNvPr id="13" name="pasted-movie.png" descr="pasted-movie.png">
            <a:extLst>
              <a:ext uri="{FF2B5EF4-FFF2-40B4-BE49-F238E27FC236}">
                <a16:creationId xmlns:a16="http://schemas.microsoft.com/office/drawing/2014/main" id="{62FA2F26-B35F-A31B-DF34-1B70BD73D71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961704" y="10241989"/>
            <a:ext cx="1881770" cy="1758430"/>
          </a:xfrm>
          <a:prstGeom prst="rect">
            <a:avLst/>
          </a:prstGeom>
          <a:ln w="12700">
            <a:miter lim="400000"/>
          </a:ln>
        </p:spPr>
      </p:pic>
      <p:pic>
        <p:nvPicPr>
          <p:cNvPr id="14" name="Picture 8" descr="Picture 8">
            <a:extLst>
              <a:ext uri="{FF2B5EF4-FFF2-40B4-BE49-F238E27FC236}">
                <a16:creationId xmlns:a16="http://schemas.microsoft.com/office/drawing/2014/main" id="{4F7A6EC7-1E87-C63E-EBBC-8917341326D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865071">
            <a:off x="8533279" y="4987653"/>
            <a:ext cx="6973660" cy="4621598"/>
          </a:xfrm>
          <a:custGeom>
            <a:avLst/>
            <a:gdLst/>
            <a:ahLst/>
            <a:cxnLst>
              <a:cxn ang="0">
                <a:pos x="wd2" y="hd2"/>
              </a:cxn>
              <a:cxn ang="5400000">
                <a:pos x="wd2" y="hd2"/>
              </a:cxn>
              <a:cxn ang="10800000">
                <a:pos x="wd2" y="hd2"/>
              </a:cxn>
              <a:cxn ang="16200000">
                <a:pos x="wd2" y="hd2"/>
              </a:cxn>
            </a:cxnLst>
            <a:rect l="0" t="0" r="r" b="b"/>
            <a:pathLst>
              <a:path w="21600" h="21599" extrusionOk="0">
                <a:moveTo>
                  <a:pt x="7898" y="0"/>
                </a:moveTo>
                <a:cubicBezTo>
                  <a:pt x="7826" y="0"/>
                  <a:pt x="6646" y="1121"/>
                  <a:pt x="5273" y="2492"/>
                </a:cubicBezTo>
                <a:cubicBezTo>
                  <a:pt x="3900" y="3863"/>
                  <a:pt x="2149" y="5605"/>
                  <a:pt x="1386" y="6364"/>
                </a:cubicBezTo>
                <a:cubicBezTo>
                  <a:pt x="327" y="7418"/>
                  <a:pt x="0" y="7823"/>
                  <a:pt x="0" y="8080"/>
                </a:cubicBezTo>
                <a:cubicBezTo>
                  <a:pt x="0" y="8265"/>
                  <a:pt x="116" y="8989"/>
                  <a:pt x="259" y="9687"/>
                </a:cubicBezTo>
                <a:lnTo>
                  <a:pt x="518" y="10958"/>
                </a:lnTo>
                <a:lnTo>
                  <a:pt x="7564" y="16279"/>
                </a:lnTo>
                <a:cubicBezTo>
                  <a:pt x="11438" y="19205"/>
                  <a:pt x="14639" y="21599"/>
                  <a:pt x="14679" y="21599"/>
                </a:cubicBezTo>
                <a:cubicBezTo>
                  <a:pt x="14861" y="21600"/>
                  <a:pt x="15301" y="20847"/>
                  <a:pt x="19735" y="12926"/>
                </a:cubicBezTo>
                <a:cubicBezTo>
                  <a:pt x="20536" y="11495"/>
                  <a:pt x="21250" y="10218"/>
                  <a:pt x="21321" y="10088"/>
                </a:cubicBezTo>
                <a:cubicBezTo>
                  <a:pt x="21393" y="9958"/>
                  <a:pt x="21484" y="9232"/>
                  <a:pt x="21525" y="8476"/>
                </a:cubicBezTo>
                <a:lnTo>
                  <a:pt x="21600" y="7101"/>
                </a:lnTo>
                <a:lnTo>
                  <a:pt x="21141" y="6809"/>
                </a:lnTo>
                <a:cubicBezTo>
                  <a:pt x="20642" y="6491"/>
                  <a:pt x="19881" y="6092"/>
                  <a:pt x="13509" y="2828"/>
                </a:cubicBezTo>
                <a:cubicBezTo>
                  <a:pt x="11176" y="1634"/>
                  <a:pt x="8989" y="512"/>
                  <a:pt x="8649" y="331"/>
                </a:cubicBezTo>
                <a:cubicBezTo>
                  <a:pt x="8308" y="150"/>
                  <a:pt x="7970" y="0"/>
                  <a:pt x="7898" y="0"/>
                </a:cubicBezTo>
                <a:close/>
              </a:path>
            </a:pathLst>
          </a:custGeom>
          <a:ln w="12700">
            <a:miter lim="400000"/>
          </a:ln>
        </p:spPr>
      </p:pic>
      <p:pic>
        <p:nvPicPr>
          <p:cNvPr id="15" name="pasted-movie.png" descr="pasted-movie.png">
            <a:extLst>
              <a:ext uri="{FF2B5EF4-FFF2-40B4-BE49-F238E27FC236}">
                <a16:creationId xmlns:a16="http://schemas.microsoft.com/office/drawing/2014/main" id="{CC536EF4-E76C-4A23-8584-6423AD1008A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302813" y="2870392"/>
            <a:ext cx="1887984" cy="1754316"/>
          </a:xfrm>
          <a:prstGeom prst="rect">
            <a:avLst/>
          </a:prstGeom>
          <a:ln w="12700">
            <a:miter lim="400000"/>
          </a:ln>
        </p:spPr>
      </p:pic>
      <p:pic>
        <p:nvPicPr>
          <p:cNvPr id="16" name="pasted-movie.png" descr="pasted-movie.png">
            <a:extLst>
              <a:ext uri="{FF2B5EF4-FFF2-40B4-BE49-F238E27FC236}">
                <a16:creationId xmlns:a16="http://schemas.microsoft.com/office/drawing/2014/main" id="{65DF68D3-F596-7DC2-2F29-8A58DA87C586}"/>
              </a:ext>
            </a:extLst>
          </p:cNvPr>
          <p:cNvPicPr>
            <a:picLocks noChangeAspect="1"/>
          </p:cNvPicPr>
          <p:nvPr/>
        </p:nvPicPr>
        <p:blipFill>
          <a:blip r:embed="rId5"/>
          <a:stretch>
            <a:fillRect/>
          </a:stretch>
        </p:blipFill>
        <p:spPr>
          <a:xfrm>
            <a:off x="7299526" y="2650530"/>
            <a:ext cx="2159442" cy="2193992"/>
          </a:xfrm>
          <a:prstGeom prst="rect">
            <a:avLst/>
          </a:prstGeom>
          <a:ln w="12700">
            <a:miter lim="400000"/>
          </a:ln>
        </p:spPr>
      </p:pic>
      <p:pic>
        <p:nvPicPr>
          <p:cNvPr id="17" name="pasted-movie.png" descr="pasted-movie.png">
            <a:extLst>
              <a:ext uri="{FF2B5EF4-FFF2-40B4-BE49-F238E27FC236}">
                <a16:creationId xmlns:a16="http://schemas.microsoft.com/office/drawing/2014/main" id="{684C9683-FAEB-3844-5052-FF83E875649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460209" y="7192559"/>
            <a:ext cx="2168728" cy="2319754"/>
          </a:xfrm>
          <a:prstGeom prst="rect">
            <a:avLst/>
          </a:prstGeom>
          <a:ln w="12700">
            <a:miter lim="400000"/>
          </a:ln>
        </p:spPr>
      </p:pic>
      <p:pic>
        <p:nvPicPr>
          <p:cNvPr id="18" name="pasted-movie.png" descr="pasted-movie.png">
            <a:extLst>
              <a:ext uri="{FF2B5EF4-FFF2-40B4-BE49-F238E27FC236}">
                <a16:creationId xmlns:a16="http://schemas.microsoft.com/office/drawing/2014/main" id="{EF2D8FFA-5952-FE4C-04BA-8D52D18168B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6176468" y="7134188"/>
            <a:ext cx="2081622" cy="2074420"/>
          </a:xfrm>
          <a:prstGeom prst="rect">
            <a:avLst/>
          </a:prstGeom>
          <a:ln w="12700">
            <a:miter lim="400000"/>
          </a:ln>
        </p:spPr>
      </p:pic>
      <p:sp>
        <p:nvSpPr>
          <p:cNvPr id="19" name="Connection Line">
            <a:extLst>
              <a:ext uri="{FF2B5EF4-FFF2-40B4-BE49-F238E27FC236}">
                <a16:creationId xmlns:a16="http://schemas.microsoft.com/office/drawing/2014/main" id="{2EE5452E-91A3-47EA-9885-D2DE0A628134}"/>
              </a:ext>
            </a:extLst>
          </p:cNvPr>
          <p:cNvSpPr/>
          <p:nvPr/>
        </p:nvSpPr>
        <p:spPr>
          <a:xfrm>
            <a:off x="9671002" y="3616646"/>
            <a:ext cx="1612478" cy="1561872"/>
          </a:xfrm>
          <a:custGeom>
            <a:avLst/>
            <a:gdLst/>
            <a:ahLst/>
            <a:cxnLst>
              <a:cxn ang="0">
                <a:pos x="wd2" y="hd2"/>
              </a:cxn>
              <a:cxn ang="5400000">
                <a:pos x="wd2" y="hd2"/>
              </a:cxn>
              <a:cxn ang="10800000">
                <a:pos x="wd2" y="hd2"/>
              </a:cxn>
              <a:cxn ang="16200000">
                <a:pos x="wd2" y="hd2"/>
              </a:cxn>
            </a:cxnLst>
            <a:rect l="0" t="0" r="r" b="b"/>
            <a:pathLst>
              <a:path w="21600" h="20823" extrusionOk="0">
                <a:moveTo>
                  <a:pt x="0" y="70"/>
                </a:moveTo>
                <a:cubicBezTo>
                  <a:pt x="14267" y="-777"/>
                  <a:pt x="21467" y="6141"/>
                  <a:pt x="21600" y="20823"/>
                </a:cubicBezTo>
              </a:path>
            </a:pathLst>
          </a:custGeom>
          <a:ln w="25400">
            <a:solidFill>
              <a:schemeClr val="accent1"/>
            </a:solidFill>
            <a:tailEnd type="triangle"/>
          </a:ln>
          <a:effectLst>
            <a:outerShdw blurRad="38100" dist="20000" dir="5400000" rotWithShape="0">
              <a:srgbClr val="000000">
                <a:alpha val="38000"/>
              </a:srgbClr>
            </a:outerShdw>
          </a:effectLst>
        </p:spPr>
        <p:txBody>
          <a:bodyPr/>
          <a:lstStyle/>
          <a:p>
            <a:pPr defTabSz="1828946">
              <a:defRPr/>
            </a:pPr>
            <a:endParaRPr sz="9598">
              <a:solidFill>
                <a:srgbClr val="000000"/>
              </a:solidFill>
              <a:latin typeface="IBM Plex Sans Light"/>
            </a:endParaRPr>
          </a:p>
        </p:txBody>
      </p:sp>
      <p:sp>
        <p:nvSpPr>
          <p:cNvPr id="20" name="Connection Line">
            <a:extLst>
              <a:ext uri="{FF2B5EF4-FFF2-40B4-BE49-F238E27FC236}">
                <a16:creationId xmlns:a16="http://schemas.microsoft.com/office/drawing/2014/main" id="{259313BA-F352-E7B9-9815-DE2C1166F1DF}"/>
              </a:ext>
            </a:extLst>
          </p:cNvPr>
          <p:cNvSpPr/>
          <p:nvPr/>
        </p:nvSpPr>
        <p:spPr>
          <a:xfrm>
            <a:off x="13053060" y="3620686"/>
            <a:ext cx="1794726" cy="1685152"/>
          </a:xfrm>
          <a:custGeom>
            <a:avLst/>
            <a:gdLst/>
            <a:ahLst/>
            <a:cxnLst>
              <a:cxn ang="0">
                <a:pos x="wd2" y="hd2"/>
              </a:cxn>
              <a:cxn ang="5400000">
                <a:pos x="wd2" y="hd2"/>
              </a:cxn>
              <a:cxn ang="10800000">
                <a:pos x="wd2" y="hd2"/>
              </a:cxn>
              <a:cxn ang="16200000">
                <a:pos x="wd2" y="hd2"/>
              </a:cxn>
            </a:cxnLst>
            <a:rect l="0" t="0" r="r" b="b"/>
            <a:pathLst>
              <a:path w="21600" h="21234" extrusionOk="0">
                <a:moveTo>
                  <a:pt x="21600" y="14"/>
                </a:moveTo>
                <a:cubicBezTo>
                  <a:pt x="8173" y="-366"/>
                  <a:pt x="973" y="6707"/>
                  <a:pt x="0" y="21234"/>
                </a:cubicBezTo>
              </a:path>
            </a:pathLst>
          </a:custGeom>
          <a:ln w="25400">
            <a:solidFill>
              <a:schemeClr val="accent1"/>
            </a:solidFill>
            <a:tailEnd type="triangle"/>
          </a:ln>
          <a:effectLst>
            <a:outerShdw blurRad="38100" dist="20000" dir="5400000" rotWithShape="0">
              <a:srgbClr val="000000">
                <a:alpha val="38000"/>
              </a:srgbClr>
            </a:outerShdw>
          </a:effectLst>
        </p:spPr>
        <p:txBody>
          <a:bodyPr/>
          <a:lstStyle/>
          <a:p>
            <a:pPr defTabSz="1828946">
              <a:defRPr/>
            </a:pPr>
            <a:endParaRPr sz="9598">
              <a:solidFill>
                <a:srgbClr val="000000"/>
              </a:solidFill>
              <a:latin typeface="IBM Plex Sans Light"/>
            </a:endParaRPr>
          </a:p>
        </p:txBody>
      </p:sp>
      <p:sp>
        <p:nvSpPr>
          <p:cNvPr id="21" name="Connection Line">
            <a:extLst>
              <a:ext uri="{FF2B5EF4-FFF2-40B4-BE49-F238E27FC236}">
                <a16:creationId xmlns:a16="http://schemas.microsoft.com/office/drawing/2014/main" id="{4D08943E-F5A1-BF8D-D076-89B168D31371}"/>
              </a:ext>
            </a:extLst>
          </p:cNvPr>
          <p:cNvSpPr/>
          <p:nvPr/>
        </p:nvSpPr>
        <p:spPr>
          <a:xfrm>
            <a:off x="7785810" y="8300840"/>
            <a:ext cx="2078814" cy="496932"/>
          </a:xfrm>
          <a:custGeom>
            <a:avLst/>
            <a:gdLst/>
            <a:ahLst/>
            <a:cxnLst>
              <a:cxn ang="0">
                <a:pos x="wd2" y="hd2"/>
              </a:cxn>
              <a:cxn ang="5400000">
                <a:pos x="wd2" y="hd2"/>
              </a:cxn>
              <a:cxn ang="10800000">
                <a:pos x="wd2" y="hd2"/>
              </a:cxn>
              <a:cxn ang="16200000">
                <a:pos x="wd2" y="hd2"/>
              </a:cxn>
            </a:cxnLst>
            <a:rect l="0" t="0" r="r" b="b"/>
            <a:pathLst>
              <a:path w="21600" h="16436" extrusionOk="0">
                <a:moveTo>
                  <a:pt x="0" y="0"/>
                </a:moveTo>
                <a:cubicBezTo>
                  <a:pt x="6615" y="19289"/>
                  <a:pt x="13815" y="21600"/>
                  <a:pt x="21600" y="6932"/>
                </a:cubicBezTo>
              </a:path>
            </a:pathLst>
          </a:custGeom>
          <a:ln w="25400">
            <a:solidFill>
              <a:schemeClr val="accent1"/>
            </a:solidFill>
            <a:tailEnd type="triangle"/>
          </a:ln>
          <a:effectLst>
            <a:outerShdw blurRad="38100" dist="20000" dir="5400000" rotWithShape="0">
              <a:srgbClr val="000000">
                <a:alpha val="38000"/>
              </a:srgbClr>
            </a:outerShdw>
          </a:effectLst>
        </p:spPr>
        <p:txBody>
          <a:bodyPr/>
          <a:lstStyle/>
          <a:p>
            <a:pPr defTabSz="1828946">
              <a:defRPr/>
            </a:pPr>
            <a:endParaRPr sz="9598">
              <a:solidFill>
                <a:srgbClr val="000000"/>
              </a:solidFill>
              <a:latin typeface="IBM Plex Sans Light"/>
            </a:endParaRPr>
          </a:p>
        </p:txBody>
      </p:sp>
      <p:sp>
        <p:nvSpPr>
          <p:cNvPr id="22" name="Connection Line">
            <a:extLst>
              <a:ext uri="{FF2B5EF4-FFF2-40B4-BE49-F238E27FC236}">
                <a16:creationId xmlns:a16="http://schemas.microsoft.com/office/drawing/2014/main" id="{DEFE3982-CE81-E706-9A7A-A14212378148}"/>
              </a:ext>
            </a:extLst>
          </p:cNvPr>
          <p:cNvSpPr/>
          <p:nvPr/>
        </p:nvSpPr>
        <p:spPr>
          <a:xfrm>
            <a:off x="14364547" y="8256139"/>
            <a:ext cx="1694212" cy="531342"/>
          </a:xfrm>
          <a:custGeom>
            <a:avLst/>
            <a:gdLst/>
            <a:ahLst/>
            <a:cxnLst>
              <a:cxn ang="0">
                <a:pos x="wd2" y="hd2"/>
              </a:cxn>
              <a:cxn ang="5400000">
                <a:pos x="wd2" y="hd2"/>
              </a:cxn>
              <a:cxn ang="10800000">
                <a:pos x="wd2" y="hd2"/>
              </a:cxn>
              <a:cxn ang="16200000">
                <a:pos x="wd2" y="hd2"/>
              </a:cxn>
            </a:cxnLst>
            <a:rect l="0" t="0" r="r" b="b"/>
            <a:pathLst>
              <a:path w="21600" h="16659" extrusionOk="0">
                <a:moveTo>
                  <a:pt x="21600" y="0"/>
                </a:moveTo>
                <a:cubicBezTo>
                  <a:pt x="16897" y="18524"/>
                  <a:pt x="9697" y="21600"/>
                  <a:pt x="0" y="9228"/>
                </a:cubicBezTo>
              </a:path>
            </a:pathLst>
          </a:custGeom>
          <a:ln w="25400">
            <a:solidFill>
              <a:schemeClr val="accent1"/>
            </a:solidFill>
            <a:tailEnd type="triangle"/>
          </a:ln>
          <a:effectLst>
            <a:outerShdw blurRad="38100" dist="20000" dir="5400000" rotWithShape="0">
              <a:srgbClr val="000000">
                <a:alpha val="38000"/>
              </a:srgbClr>
            </a:outerShdw>
          </a:effectLst>
        </p:spPr>
        <p:txBody>
          <a:bodyPr/>
          <a:lstStyle/>
          <a:p>
            <a:pPr defTabSz="1828946">
              <a:defRPr/>
            </a:pPr>
            <a:endParaRPr sz="9598">
              <a:solidFill>
                <a:srgbClr val="000000"/>
              </a:solidFill>
              <a:latin typeface="IBM Plex Sans Light"/>
            </a:endParaRPr>
          </a:p>
        </p:txBody>
      </p:sp>
      <p:sp>
        <p:nvSpPr>
          <p:cNvPr id="23" name="Connection Line">
            <a:extLst>
              <a:ext uri="{FF2B5EF4-FFF2-40B4-BE49-F238E27FC236}">
                <a16:creationId xmlns:a16="http://schemas.microsoft.com/office/drawing/2014/main" id="{5CCAAF99-481F-6070-C900-66F151361F90}"/>
              </a:ext>
            </a:extLst>
          </p:cNvPr>
          <p:cNvSpPr/>
          <p:nvPr/>
        </p:nvSpPr>
        <p:spPr>
          <a:xfrm>
            <a:off x="11296703" y="8885430"/>
            <a:ext cx="509200" cy="1379980"/>
          </a:xfrm>
          <a:custGeom>
            <a:avLst/>
            <a:gdLst/>
            <a:ahLst/>
            <a:cxnLst>
              <a:cxn ang="0">
                <a:pos x="wd2" y="hd2"/>
              </a:cxn>
              <a:cxn ang="5400000">
                <a:pos x="wd2" y="hd2"/>
              </a:cxn>
              <a:cxn ang="10800000">
                <a:pos x="wd2" y="hd2"/>
              </a:cxn>
              <a:cxn ang="16200000">
                <a:pos x="wd2" y="hd2"/>
              </a:cxn>
            </a:cxnLst>
            <a:rect l="0" t="0" r="r" b="b"/>
            <a:pathLst>
              <a:path w="19262" h="21600" extrusionOk="0">
                <a:moveTo>
                  <a:pt x="19262" y="21600"/>
                </a:moveTo>
                <a:cubicBezTo>
                  <a:pt x="3819" y="15999"/>
                  <a:pt x="-2338" y="8799"/>
                  <a:pt x="791" y="0"/>
                </a:cubicBezTo>
              </a:path>
            </a:pathLst>
          </a:custGeom>
          <a:ln w="25400">
            <a:solidFill>
              <a:schemeClr val="accent1"/>
            </a:solidFill>
            <a:tailEnd type="triangle"/>
          </a:ln>
          <a:effectLst>
            <a:outerShdw blurRad="38100" dist="20000" dir="5400000" rotWithShape="0">
              <a:srgbClr val="000000">
                <a:alpha val="38000"/>
              </a:srgbClr>
            </a:outerShdw>
          </a:effectLst>
        </p:spPr>
        <p:txBody>
          <a:bodyPr/>
          <a:lstStyle/>
          <a:p>
            <a:pPr defTabSz="1828946">
              <a:defRPr/>
            </a:pPr>
            <a:endParaRPr sz="9598">
              <a:solidFill>
                <a:srgbClr val="000000"/>
              </a:solidFill>
              <a:latin typeface="IBM Plex Sans Light"/>
            </a:endParaRPr>
          </a:p>
        </p:txBody>
      </p:sp>
      <p:sp>
        <p:nvSpPr>
          <p:cNvPr id="24" name="Slide Number Placeholder 2">
            <a:extLst>
              <a:ext uri="{FF2B5EF4-FFF2-40B4-BE49-F238E27FC236}">
                <a16:creationId xmlns:a16="http://schemas.microsoft.com/office/drawing/2014/main" id="{94CC3556-E426-305C-17BA-A3DF00B42DD5}"/>
              </a:ext>
            </a:extLst>
          </p:cNvPr>
          <p:cNvSpPr txBox="1">
            <a:spLocks/>
          </p:cNvSpPr>
          <p:nvPr/>
        </p:nvSpPr>
        <p:spPr>
          <a:xfrm>
            <a:off x="23394949" y="13214606"/>
            <a:ext cx="832076" cy="333176"/>
          </a:xfrm>
          <a:prstGeom prst="rect">
            <a:avLst/>
          </a:prstGeom>
        </p:spPr>
        <p:txBody>
          <a:bodyPr/>
          <a:ls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pPr defTabSz="1829014">
              <a:defRPr/>
            </a:pPr>
            <a:fld id="{86CB4B4D-7CA3-9044-876B-883B54F8677D}" type="slidenum">
              <a:rPr lang="en-US" sz="1600">
                <a:solidFill>
                  <a:srgbClr val="FFFFFF"/>
                </a:solidFill>
                <a:latin typeface="IBM Plex Mono" panose="020B0509050203000203" pitchFamily="49" charset="77"/>
              </a:rPr>
              <a:pPr defTabSz="1829014">
                <a:defRPr/>
              </a:pPr>
              <a:t>20</a:t>
            </a:fld>
            <a:endParaRPr lang="en-US" sz="1600" dirty="0">
              <a:solidFill>
                <a:srgbClr val="FFFFFF"/>
              </a:solidFill>
              <a:latin typeface="IBM Plex Mono" panose="020B0509050203000203" pitchFamily="49" charset="77"/>
            </a:endParaRPr>
          </a:p>
        </p:txBody>
      </p:sp>
    </p:spTree>
    <p:extLst>
      <p:ext uri="{BB962C8B-B14F-4D97-AF65-F5344CB8AC3E}">
        <p14:creationId xmlns:p14="http://schemas.microsoft.com/office/powerpoint/2010/main" val="283658016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63D67-472A-145C-C81E-590331D75405}"/>
              </a:ext>
            </a:extLst>
          </p:cNvPr>
          <p:cNvSpPr>
            <a:spLocks noGrp="1"/>
          </p:cNvSpPr>
          <p:nvPr>
            <p:ph type="title"/>
          </p:nvPr>
        </p:nvSpPr>
        <p:spPr/>
        <p:txBody>
          <a:bodyPr/>
          <a:lstStyle/>
          <a:p>
            <a:r>
              <a:rPr lang="en-GB" sz="4400" b="1" dirty="0"/>
              <a:t>FCM4/5 Integration</a:t>
            </a:r>
          </a:p>
        </p:txBody>
      </p:sp>
      <p:sp>
        <p:nvSpPr>
          <p:cNvPr id="6" name="Text Placeholder 5">
            <a:extLst>
              <a:ext uri="{FF2B5EF4-FFF2-40B4-BE49-F238E27FC236}">
                <a16:creationId xmlns:a16="http://schemas.microsoft.com/office/drawing/2014/main" id="{449207E1-2A9F-2363-148B-0983439E70EB}"/>
              </a:ext>
            </a:extLst>
          </p:cNvPr>
          <p:cNvSpPr>
            <a:spLocks noGrp="1"/>
          </p:cNvSpPr>
          <p:nvPr>
            <p:ph type="body" sz="quarter" idx="11"/>
          </p:nvPr>
        </p:nvSpPr>
        <p:spPr/>
        <p:txBody>
          <a:bodyPr/>
          <a:lstStyle/>
          <a:p>
            <a:r>
              <a:rPr lang="en-US" sz="4000" dirty="0">
                <a:solidFill>
                  <a:srgbClr val="000000"/>
                </a:solidFill>
                <a:latin typeface="IBM Plex Sans Light" panose="020B0403050203000203" pitchFamily="34" charset="0"/>
              </a:rPr>
              <a:t>When FCM4/5 detects threat activity, it generates a threat alert that follows this workflow:</a:t>
            </a:r>
          </a:p>
          <a:p>
            <a:endParaRPr lang="en-GB" sz="4000" dirty="0"/>
          </a:p>
        </p:txBody>
      </p:sp>
      <p:sp>
        <p:nvSpPr>
          <p:cNvPr id="7" name="Text Placeholder 6">
            <a:extLst>
              <a:ext uri="{FF2B5EF4-FFF2-40B4-BE49-F238E27FC236}">
                <a16:creationId xmlns:a16="http://schemas.microsoft.com/office/drawing/2014/main" id="{A8A3D131-E85E-0E92-0C32-B274E36E8912}"/>
              </a:ext>
            </a:extLst>
          </p:cNvPr>
          <p:cNvSpPr>
            <a:spLocks noGrp="1"/>
          </p:cNvSpPr>
          <p:nvPr>
            <p:ph type="body" sz="quarter" idx="12"/>
          </p:nvPr>
        </p:nvSpPr>
        <p:spPr/>
        <p:txBody>
          <a:bodyPr/>
          <a:lstStyle/>
          <a:p>
            <a:pPr marL="571500" indent="-571500">
              <a:buFont typeface="Arial" panose="020B0604020202020204" pitchFamily="34" charset="0"/>
              <a:buChar char="•"/>
            </a:pPr>
            <a:r>
              <a:rPr lang="en-US" sz="4000" dirty="0">
                <a:solidFill>
                  <a:srgbClr val="000000"/>
                </a:solidFill>
                <a:latin typeface="IBM Plex Sans Light" panose="020B0403050203000203" pitchFamily="34" charset="0"/>
              </a:rPr>
              <a:t>The FCM4/5 alerts the </a:t>
            </a:r>
            <a:r>
              <a:rPr lang="en-US" sz="4000" dirty="0" err="1">
                <a:solidFill>
                  <a:srgbClr val="000000"/>
                </a:solidFill>
                <a:latin typeface="IBM Plex Sans Light" panose="020B0403050203000203" pitchFamily="34" charset="0"/>
              </a:rPr>
              <a:t>FlashSystem</a:t>
            </a:r>
            <a:r>
              <a:rPr lang="en-US" sz="4000" dirty="0">
                <a:solidFill>
                  <a:srgbClr val="000000"/>
                </a:solidFill>
                <a:latin typeface="IBM Plex Sans Light" panose="020B0403050203000203" pitchFamily="34" charset="0"/>
              </a:rPr>
              <a:t> or DS8000 and an alert gets forwarded to the </a:t>
            </a:r>
            <a:r>
              <a:rPr lang="en-US" sz="4000" dirty="0" err="1">
                <a:solidFill>
                  <a:srgbClr val="000000"/>
                </a:solidFill>
                <a:latin typeface="IBM Plex Sans Light" panose="020B0403050203000203" pitchFamily="34" charset="0"/>
              </a:rPr>
              <a:t>PowerSC</a:t>
            </a:r>
            <a:r>
              <a:rPr lang="en-US" sz="4000" dirty="0">
                <a:solidFill>
                  <a:srgbClr val="000000"/>
                </a:solidFill>
                <a:latin typeface="IBM Plex Sans Light" panose="020B0403050203000203" pitchFamily="34" charset="0"/>
              </a:rPr>
              <a:t> Server</a:t>
            </a:r>
          </a:p>
          <a:p>
            <a:pPr marL="571500" indent="-571500">
              <a:buFont typeface="Arial" panose="020B0604020202020204" pitchFamily="34" charset="0"/>
              <a:buChar char="•"/>
            </a:pPr>
            <a:endParaRPr lang="en-GB" sz="4000" dirty="0"/>
          </a:p>
        </p:txBody>
      </p:sp>
      <p:sp>
        <p:nvSpPr>
          <p:cNvPr id="8" name="Text Placeholder 7">
            <a:extLst>
              <a:ext uri="{FF2B5EF4-FFF2-40B4-BE49-F238E27FC236}">
                <a16:creationId xmlns:a16="http://schemas.microsoft.com/office/drawing/2014/main" id="{067CBEBF-0BAB-5917-2C9B-81309A7410E7}"/>
              </a:ext>
            </a:extLst>
          </p:cNvPr>
          <p:cNvSpPr>
            <a:spLocks noGrp="1"/>
          </p:cNvSpPr>
          <p:nvPr>
            <p:ph type="body" sz="quarter" idx="13"/>
          </p:nvPr>
        </p:nvSpPr>
        <p:spPr/>
        <p:txBody>
          <a:bodyPr/>
          <a:lstStyle/>
          <a:p>
            <a:pPr marL="571500" indent="-571500">
              <a:buFont typeface="Arial" panose="020B0604020202020204" pitchFamily="34" charset="0"/>
              <a:buChar char="•"/>
            </a:pPr>
            <a:r>
              <a:rPr lang="en-US" sz="4000" dirty="0">
                <a:solidFill>
                  <a:srgbClr val="000000"/>
                </a:solidFill>
                <a:latin typeface="IBM Plex Sans Light" panose="020B0403050203000203" pitchFamily="34" charset="0"/>
              </a:rPr>
              <a:t>Depending upon the </a:t>
            </a:r>
            <a:r>
              <a:rPr lang="en-US" sz="4000" dirty="0" err="1">
                <a:solidFill>
                  <a:srgbClr val="000000"/>
                </a:solidFill>
                <a:latin typeface="IBM Plex Sans Light" panose="020B0403050203000203" pitchFamily="34" charset="0"/>
              </a:rPr>
              <a:t>PowerSC</a:t>
            </a:r>
            <a:r>
              <a:rPr lang="en-US" sz="4000" dirty="0">
                <a:solidFill>
                  <a:srgbClr val="000000"/>
                </a:solidFill>
                <a:latin typeface="IBM Plex Sans Light" panose="020B0403050203000203" pitchFamily="34" charset="0"/>
              </a:rPr>
              <a:t> Server configuration, the </a:t>
            </a:r>
            <a:r>
              <a:rPr lang="en-US" sz="4000" dirty="0" err="1">
                <a:solidFill>
                  <a:srgbClr val="000000"/>
                </a:solidFill>
                <a:latin typeface="IBM Plex Sans Light" panose="020B0403050203000203" pitchFamily="34" charset="0"/>
              </a:rPr>
              <a:t>PowerSC</a:t>
            </a:r>
            <a:r>
              <a:rPr lang="en-US" sz="4000" dirty="0">
                <a:solidFill>
                  <a:srgbClr val="000000"/>
                </a:solidFill>
                <a:latin typeface="IBM Plex Sans Light" panose="020B0403050203000203" pitchFamily="34" charset="0"/>
              </a:rPr>
              <a:t> Server will processes the alert and forward it to the </a:t>
            </a:r>
            <a:r>
              <a:rPr lang="sv-SE" sz="4000" dirty="0">
                <a:solidFill>
                  <a:srgbClr val="000000"/>
                </a:solidFill>
                <a:latin typeface="IBM Plex Sans Light" panose="020B0403050203000203" pitchFamily="34" charset="0"/>
              </a:rPr>
              <a:t>Cyber Vault Event-Driven Ansible (CVEDA)</a:t>
            </a:r>
          </a:p>
          <a:p>
            <a:pPr marL="571500" indent="-571500">
              <a:buFont typeface="Arial" panose="020B0604020202020204" pitchFamily="34" charset="0"/>
              <a:buChar char="•"/>
            </a:pPr>
            <a:endParaRPr lang="en-GB" sz="4000" dirty="0"/>
          </a:p>
        </p:txBody>
      </p:sp>
      <p:sp>
        <p:nvSpPr>
          <p:cNvPr id="9" name="Text Placeholder 8">
            <a:extLst>
              <a:ext uri="{FF2B5EF4-FFF2-40B4-BE49-F238E27FC236}">
                <a16:creationId xmlns:a16="http://schemas.microsoft.com/office/drawing/2014/main" id="{52DF0178-D295-FECB-F42A-981794301244}"/>
              </a:ext>
            </a:extLst>
          </p:cNvPr>
          <p:cNvSpPr>
            <a:spLocks noGrp="1"/>
          </p:cNvSpPr>
          <p:nvPr>
            <p:ph type="body" sz="quarter" idx="14"/>
          </p:nvPr>
        </p:nvSpPr>
        <p:spPr/>
        <p:txBody>
          <a:bodyPr/>
          <a:lstStyle/>
          <a:p>
            <a:pPr marL="571500" indent="-571500">
              <a:buFont typeface="Arial" panose="020B0604020202020204" pitchFamily="34" charset="0"/>
              <a:buChar char="•"/>
            </a:pPr>
            <a:r>
              <a:rPr lang="en-US" sz="4000" dirty="0">
                <a:solidFill>
                  <a:srgbClr val="000000"/>
                </a:solidFill>
                <a:latin typeface="IBM Plex Sans Light" panose="020B0403050203000203" pitchFamily="34" charset="0"/>
              </a:rPr>
              <a:t>Depending on the policy configuration of the Cyber Vault Response Policies, the </a:t>
            </a:r>
            <a:r>
              <a:rPr lang="sv-SE" sz="4000" dirty="0">
                <a:solidFill>
                  <a:srgbClr val="000000"/>
                </a:solidFill>
                <a:latin typeface="IBM Plex Sans Light" panose="020B0403050203000203" pitchFamily="34" charset="0"/>
              </a:rPr>
              <a:t>Cyber Vault Event Driven Automation</a:t>
            </a:r>
            <a:r>
              <a:rPr lang="en-US" sz="4000" dirty="0">
                <a:solidFill>
                  <a:srgbClr val="000000"/>
                </a:solidFill>
                <a:latin typeface="IBM Plex Sans Light" panose="020B0403050203000203" pitchFamily="34" charset="0"/>
              </a:rPr>
              <a:t> may respond to the event and begin an SGC for one or more VMs.</a:t>
            </a:r>
          </a:p>
          <a:p>
            <a:pPr marL="571500" indent="-571500">
              <a:buFont typeface="Arial" panose="020B0604020202020204" pitchFamily="34" charset="0"/>
              <a:buChar char="•"/>
            </a:pPr>
            <a:endParaRPr lang="en-GB" sz="4000" dirty="0"/>
          </a:p>
        </p:txBody>
      </p:sp>
      <p:sp>
        <p:nvSpPr>
          <p:cNvPr id="3" name="Footer Placeholder 2">
            <a:extLst>
              <a:ext uri="{FF2B5EF4-FFF2-40B4-BE49-F238E27FC236}">
                <a16:creationId xmlns:a16="http://schemas.microsoft.com/office/drawing/2014/main" id="{B4F8E14F-53BC-2A9F-1EA5-E31CBAE5C13B}"/>
              </a:ext>
            </a:extLst>
          </p:cNvPr>
          <p:cNvSpPr>
            <a:spLocks noGrp="1"/>
          </p:cNvSpPr>
          <p:nvPr>
            <p:ph type="ftr" sz="quarter" idx="18"/>
          </p:nvPr>
        </p:nvSpPr>
        <p:spPr/>
        <p:txBody>
          <a:bodyPr/>
          <a:lstStyle/>
          <a:p>
            <a:r>
              <a:rPr lang="en-GB"/>
              <a:t>IBM Power Cyber Vault / June 16th, 2026 / © 2026 IBM Corporation</a:t>
            </a:r>
            <a:endParaRPr lang="en-US"/>
          </a:p>
        </p:txBody>
      </p:sp>
    </p:spTree>
    <p:extLst>
      <p:ext uri="{BB962C8B-B14F-4D97-AF65-F5344CB8AC3E}">
        <p14:creationId xmlns:p14="http://schemas.microsoft.com/office/powerpoint/2010/main" val="33902412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3937-3231-6A64-F7E9-694050928BF9}"/>
              </a:ext>
            </a:extLst>
          </p:cNvPr>
          <p:cNvSpPr>
            <a:spLocks noGrp="1"/>
          </p:cNvSpPr>
          <p:nvPr>
            <p:ph type="title"/>
          </p:nvPr>
        </p:nvSpPr>
        <p:spPr/>
        <p:txBody>
          <a:bodyPr/>
          <a:lstStyle/>
          <a:p>
            <a:r>
              <a:rPr lang="en-GB" sz="3600" b="1" dirty="0"/>
              <a:t>Power Cyber Vault – </a:t>
            </a:r>
            <a:r>
              <a:rPr lang="en-GB" sz="3600" b="1" dirty="0" err="1"/>
              <a:t>PowerSC</a:t>
            </a:r>
            <a:r>
              <a:rPr lang="en-GB" sz="3600" b="1" dirty="0"/>
              <a:t> Alert Correlation &amp; Response </a:t>
            </a:r>
            <a:br>
              <a:rPr lang="en-GB" sz="3600" b="1" dirty="0"/>
            </a:br>
            <a:endParaRPr lang="en-GB" sz="3600" b="1" dirty="0"/>
          </a:p>
        </p:txBody>
      </p:sp>
      <p:sp>
        <p:nvSpPr>
          <p:cNvPr id="3" name="Text Placeholder 2">
            <a:extLst>
              <a:ext uri="{FF2B5EF4-FFF2-40B4-BE49-F238E27FC236}">
                <a16:creationId xmlns:a16="http://schemas.microsoft.com/office/drawing/2014/main" id="{D8B824D5-7C87-1A8D-4243-47EF27E23627}"/>
              </a:ext>
            </a:extLst>
          </p:cNvPr>
          <p:cNvSpPr>
            <a:spLocks noGrp="1"/>
          </p:cNvSpPr>
          <p:nvPr>
            <p:ph type="body" sz="quarter" idx="12"/>
          </p:nvPr>
        </p:nvSpPr>
        <p:spPr/>
        <p:txBody>
          <a:bodyPr/>
          <a:lstStyle/>
          <a:p>
            <a:r>
              <a:rPr lang="en-GB" sz="3200" dirty="0"/>
              <a:t>Integrates and correlates FCM4/FCM5 ransomware detection events with Power Operating Systems EDR and anti-malware events</a:t>
            </a:r>
          </a:p>
          <a:p>
            <a:endParaRPr lang="en-GB" sz="3200" dirty="0"/>
          </a:p>
          <a:p>
            <a:r>
              <a:rPr lang="en-GB" sz="3200" dirty="0"/>
              <a:t>Correlates w. OS security events across {type of event} and {time} axis, e.g.:</a:t>
            </a:r>
          </a:p>
          <a:p>
            <a:pPr marL="457200" indent="-457200">
              <a:buFont typeface="Arial" panose="020B0604020202020204" pitchFamily="34" charset="0"/>
              <a:buChar char="•"/>
            </a:pPr>
            <a:r>
              <a:rPr lang="en-GB" sz="3200" dirty="0"/>
              <a:t>File integrity monitoring</a:t>
            </a:r>
          </a:p>
          <a:p>
            <a:pPr marL="457200" indent="-457200">
              <a:buFont typeface="Arial" panose="020B0604020202020204" pitchFamily="34" charset="0"/>
              <a:buChar char="•"/>
            </a:pPr>
            <a:r>
              <a:rPr lang="en-GB" sz="3200" dirty="0"/>
              <a:t>Malware detection</a:t>
            </a:r>
          </a:p>
          <a:p>
            <a:pPr marL="457200" indent="-457200">
              <a:buFont typeface="Arial" panose="020B0604020202020204" pitchFamily="34" charset="0"/>
              <a:buChar char="•"/>
            </a:pPr>
            <a:r>
              <a:rPr lang="en-GB" sz="3200" dirty="0"/>
              <a:t>Intrusion detection</a:t>
            </a:r>
          </a:p>
          <a:p>
            <a:pPr marL="457200" indent="-457200">
              <a:buFont typeface="Arial" panose="020B0604020202020204" pitchFamily="34" charset="0"/>
              <a:buChar char="•"/>
            </a:pPr>
            <a:r>
              <a:rPr lang="en-GB" sz="3200" dirty="0"/>
              <a:t>Real-time compliance failures</a:t>
            </a:r>
          </a:p>
          <a:p>
            <a:endParaRPr lang="en-GB" sz="3200" dirty="0"/>
          </a:p>
          <a:p>
            <a:endParaRPr lang="en-GB" sz="3200" dirty="0"/>
          </a:p>
        </p:txBody>
      </p:sp>
      <p:sp>
        <p:nvSpPr>
          <p:cNvPr id="5" name="Footer Placeholder 4">
            <a:extLst>
              <a:ext uri="{FF2B5EF4-FFF2-40B4-BE49-F238E27FC236}">
                <a16:creationId xmlns:a16="http://schemas.microsoft.com/office/drawing/2014/main" id="{D583DB20-55A2-AD6B-6BC6-376E79165292}"/>
              </a:ext>
            </a:extLst>
          </p:cNvPr>
          <p:cNvSpPr>
            <a:spLocks noGrp="1"/>
          </p:cNvSpPr>
          <p:nvPr>
            <p:ph type="ftr" sz="quarter" idx="13"/>
          </p:nvPr>
        </p:nvSpPr>
        <p:spPr>
          <a:xfrm>
            <a:off x="568324" y="12804235"/>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GB"/>
              <a:t>IBM Power Cyber Vault / June 16th, 2026 / © 2026 IBM Corporation</a:t>
            </a:r>
            <a:endParaRPr lang="en-US"/>
          </a:p>
        </p:txBody>
      </p:sp>
      <p:grpSp>
        <p:nvGrpSpPr>
          <p:cNvPr id="41" name="Group 40">
            <a:extLst>
              <a:ext uri="{FF2B5EF4-FFF2-40B4-BE49-F238E27FC236}">
                <a16:creationId xmlns:a16="http://schemas.microsoft.com/office/drawing/2014/main" id="{033E5276-CFBA-53A8-D2E5-47A9CB677863}"/>
              </a:ext>
            </a:extLst>
          </p:cNvPr>
          <p:cNvGrpSpPr/>
          <p:nvPr/>
        </p:nvGrpSpPr>
        <p:grpSpPr>
          <a:xfrm>
            <a:off x="6667500" y="576072"/>
            <a:ext cx="17151350" cy="12568427"/>
            <a:chOff x="1000392" y="3876597"/>
            <a:chExt cx="11039095" cy="7285173"/>
          </a:xfrm>
        </p:grpSpPr>
        <p:pic>
          <p:nvPicPr>
            <p:cNvPr id="6" name="Picture 5" descr="Die IBM FlashCore-Module der 4. Generation - FCM 4 - definieren die Speichersicherheit neu.">
              <a:extLst>
                <a:ext uri="{FF2B5EF4-FFF2-40B4-BE49-F238E27FC236}">
                  <a16:creationId xmlns:a16="http://schemas.microsoft.com/office/drawing/2014/main" id="{9F00F2D9-774C-84DD-734C-E944427AFEF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868218" y="10598570"/>
              <a:ext cx="785190" cy="5632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7" name="Picture 6" descr="elated image">
              <a:extLst>
                <a:ext uri="{FF2B5EF4-FFF2-40B4-BE49-F238E27FC236}">
                  <a16:creationId xmlns:a16="http://schemas.microsoft.com/office/drawing/2014/main" id="{FE770862-55DB-055A-CD94-1CE2F7CCBDC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30117" y="8554391"/>
              <a:ext cx="1933036" cy="2020174"/>
            </a:xfrm>
            <a:prstGeom prst="rect">
              <a:avLst/>
            </a:prstGeom>
            <a:noFill/>
            <a:ln>
              <a:solidFill>
                <a:schemeClr val="tx2"/>
              </a:solidFill>
            </a:ln>
            <a:extLst>
              <a:ext uri="{909E8E84-426E-40dd-AFC4-6F175D3DCCD1}">
                <a14:hiddenFill xmlns=""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CFF540D-E444-0A93-BFF5-595B2B302E86}"/>
                </a:ext>
              </a:extLst>
            </p:cNvPr>
            <p:cNvGrpSpPr/>
            <p:nvPr/>
          </p:nvGrpSpPr>
          <p:grpSpPr>
            <a:xfrm>
              <a:off x="3388745" y="8235568"/>
              <a:ext cx="2420280" cy="1510952"/>
              <a:chOff x="6071099" y="2243304"/>
              <a:chExt cx="511242" cy="425255"/>
            </a:xfrm>
          </p:grpSpPr>
          <p:pic>
            <p:nvPicPr>
              <p:cNvPr id="9" name="Picture 4" descr="mage result for IBM e880c">
                <a:extLst>
                  <a:ext uri="{FF2B5EF4-FFF2-40B4-BE49-F238E27FC236}">
                    <a16:creationId xmlns:a16="http://schemas.microsoft.com/office/drawing/2014/main" id="{06A73C60-4C39-1111-59C1-50286F577F5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71099" y="2243304"/>
                <a:ext cx="454170" cy="357008"/>
              </a:xfrm>
              <a:prstGeom prst="rect">
                <a:avLst/>
              </a:prstGeom>
              <a:noFill/>
              <a:ln>
                <a:solidFill>
                  <a:schemeClr val="tx2"/>
                </a:solidFill>
              </a:ln>
              <a:extLst>
                <a:ext uri="{909E8E84-426E-40dd-AFC4-6F175D3DCCD1}">
                  <a14:hiddenFill xmlns="" xmlns:a14="http://schemas.microsoft.com/office/drawing/2010/main">
                    <a:solidFill>
                      <a:srgbClr val="FFFFFF"/>
                    </a:solidFill>
                  </a14:hiddenFill>
                </a:ext>
              </a:extLst>
            </p:spPr>
          </p:pic>
          <p:pic>
            <p:nvPicPr>
              <p:cNvPr id="10" name="Picture 4" descr="mage result for IBM e880c">
                <a:extLst>
                  <a:ext uri="{FF2B5EF4-FFF2-40B4-BE49-F238E27FC236}">
                    <a16:creationId xmlns:a16="http://schemas.microsoft.com/office/drawing/2014/main" id="{97E1E248-6ACA-3573-9EA1-3347882E281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28171" y="2311551"/>
                <a:ext cx="454170" cy="357008"/>
              </a:xfrm>
              <a:prstGeom prst="rect">
                <a:avLst/>
              </a:prstGeom>
              <a:noFill/>
              <a:ln>
                <a:solidFill>
                  <a:schemeClr val="tx2"/>
                </a:solidFill>
              </a:ln>
              <a:extLst>
                <a:ext uri="{909E8E84-426E-40dd-AFC4-6F175D3DCCD1}">
                  <a14:hiddenFill xmlns="" xmlns:a14="http://schemas.microsoft.com/office/drawing/2010/main">
                    <a:solidFill>
                      <a:srgbClr val="FFFFFF"/>
                    </a:solidFill>
                  </a14:hiddenFill>
                </a:ext>
              </a:extLst>
            </p:spPr>
          </p:pic>
        </p:grpSp>
        <p:pic>
          <p:nvPicPr>
            <p:cNvPr id="11" name="Picture 10" descr="Die IBM FlashCore-Module der 4. Generation - FCM 4 - definieren die Speichersicherheit neu.">
              <a:extLst>
                <a:ext uri="{FF2B5EF4-FFF2-40B4-BE49-F238E27FC236}">
                  <a16:creationId xmlns:a16="http://schemas.microsoft.com/office/drawing/2014/main" id="{F7E4736B-A77D-DBB9-A890-11C92B814E3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759920" y="10598570"/>
              <a:ext cx="785190" cy="5632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26DBE06-02E0-4D7F-3DFC-393C7D02A269}"/>
                </a:ext>
              </a:extLst>
            </p:cNvPr>
            <p:cNvSpPr/>
            <p:nvPr/>
          </p:nvSpPr>
          <p:spPr bwMode="auto">
            <a:xfrm>
              <a:off x="8531307" y="7057309"/>
              <a:ext cx="2679204" cy="783190"/>
            </a:xfrm>
            <a:prstGeom prst="rect">
              <a:avLst/>
            </a:prstGeom>
            <a:solidFill>
              <a:schemeClr val="bg1">
                <a:lumMod val="95000"/>
                <a:alpha val="79927"/>
              </a:schemeClr>
            </a:solidFill>
            <a:ln w="12700">
              <a:solidFill>
                <a:schemeClr val="tx2"/>
              </a:solidFill>
              <a:prstDash val="sys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algn="ctr" defTabSz="1827336" fontAlgn="base">
                <a:spcBef>
                  <a:spcPct val="0"/>
                </a:spcBef>
                <a:spcAft>
                  <a:spcPct val="0"/>
                </a:spcAft>
                <a:defRPr/>
              </a:pPr>
              <a:r>
                <a:rPr lang="en-US" sz="2800" i="1" kern="0" dirty="0">
                  <a:solidFill>
                    <a:srgbClr val="000000"/>
                  </a:solidFill>
                </a:rPr>
                <a:t>IBM Flash System Management Console</a:t>
              </a:r>
            </a:p>
          </p:txBody>
        </p:sp>
        <p:sp>
          <p:nvSpPr>
            <p:cNvPr id="13" name="Rectangle 12">
              <a:extLst>
                <a:ext uri="{FF2B5EF4-FFF2-40B4-BE49-F238E27FC236}">
                  <a16:creationId xmlns:a16="http://schemas.microsoft.com/office/drawing/2014/main" id="{77180D41-3383-86B4-290C-FD4056FEFCDE}"/>
                </a:ext>
              </a:extLst>
            </p:cNvPr>
            <p:cNvSpPr/>
            <p:nvPr/>
          </p:nvSpPr>
          <p:spPr>
            <a:xfrm>
              <a:off x="3428825" y="5311245"/>
              <a:ext cx="2306508" cy="699498"/>
            </a:xfrm>
            <a:prstGeom prst="rect">
              <a:avLst/>
            </a:prstGeom>
            <a:solidFill>
              <a:schemeClr val="accent1">
                <a:lumMod val="40000"/>
                <a:lumOff val="60000"/>
              </a:schemeClr>
            </a:solidFill>
            <a:ln w="19050">
              <a:solidFill>
                <a:schemeClr val="tx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731328" tIns="365616" rIns="365616" bIns="365616" numCol="1" rtlCol="0" anchor="ctr" anchorCtr="0" compatLnSpc="1">
              <a:prstTxWarp prst="textNoShape">
                <a:avLst/>
              </a:prstTxWarp>
            </a:bodyPr>
            <a:lstStyle/>
            <a:p>
              <a:pPr algn="ctr" defTabSz="3655404" fontAlgn="base">
                <a:spcBef>
                  <a:spcPct val="0"/>
                </a:spcBef>
                <a:spcAft>
                  <a:spcPct val="0"/>
                </a:spcAft>
                <a:defRPr/>
              </a:pPr>
              <a:r>
                <a:rPr lang="en-US" sz="3200" dirty="0" err="1">
                  <a:solidFill>
                    <a:srgbClr val="000000"/>
                  </a:solidFill>
                  <a:sym typeface="Helvetica"/>
                </a:rPr>
                <a:t>Power</a:t>
              </a:r>
              <a:r>
                <a:rPr lang="en-US" sz="3200" dirty="0" err="1">
                  <a:solidFill>
                    <a:srgbClr val="0070C0"/>
                  </a:solidFill>
                  <a:sym typeface="Helvetica"/>
                </a:rPr>
                <a:t>SC</a:t>
              </a:r>
              <a:endParaRPr lang="en-US" sz="3200" dirty="0">
                <a:solidFill>
                  <a:srgbClr val="0070C0"/>
                </a:solidFill>
                <a:sym typeface="Helvetica"/>
              </a:endParaRPr>
            </a:p>
          </p:txBody>
        </p:sp>
        <p:cxnSp>
          <p:nvCxnSpPr>
            <p:cNvPr id="14" name="Straight Connector 13">
              <a:extLst>
                <a:ext uri="{FF2B5EF4-FFF2-40B4-BE49-F238E27FC236}">
                  <a16:creationId xmlns:a16="http://schemas.microsoft.com/office/drawing/2014/main" id="{37F34C75-2222-120B-866E-125319F1F249}"/>
                </a:ext>
              </a:extLst>
            </p:cNvPr>
            <p:cNvCxnSpPr>
              <a:cxnSpLocks/>
              <a:stCxn id="13" idx="2"/>
              <a:endCxn id="17" idx="0"/>
            </p:cNvCxnSpPr>
            <p:nvPr/>
          </p:nvCxnSpPr>
          <p:spPr>
            <a:xfrm flipH="1">
              <a:off x="2932579" y="6010744"/>
              <a:ext cx="1649500" cy="1147912"/>
            </a:xfrm>
            <a:prstGeom prst="line">
              <a:avLst/>
            </a:prstGeom>
            <a:noFill/>
            <a:ln w="19050" cap="flat" cmpd="sng" algn="ctr">
              <a:solidFill>
                <a:schemeClr val="tx2"/>
              </a:solidFill>
              <a:prstDash val="sysDot"/>
            </a:ln>
            <a:effectLst>
              <a:outerShdw blurRad="40000" dist="20000" dir="5400000" rotWithShape="0">
                <a:srgbClr val="000000">
                  <a:alpha val="38000"/>
                </a:srgbClr>
              </a:outerShdw>
            </a:effectLst>
          </p:spPr>
        </p:cxnSp>
        <p:sp>
          <p:nvSpPr>
            <p:cNvPr id="15" name="Rectangle 14">
              <a:extLst>
                <a:ext uri="{FF2B5EF4-FFF2-40B4-BE49-F238E27FC236}">
                  <a16:creationId xmlns:a16="http://schemas.microsoft.com/office/drawing/2014/main" id="{CC3DA791-9907-25FE-A6F9-9535566AA821}"/>
                </a:ext>
              </a:extLst>
            </p:cNvPr>
            <p:cNvSpPr/>
            <p:nvPr/>
          </p:nvSpPr>
          <p:spPr>
            <a:xfrm>
              <a:off x="2473344" y="7804845"/>
              <a:ext cx="4489006" cy="457170"/>
            </a:xfrm>
            <a:prstGeom prst="rect">
              <a:avLst/>
            </a:prstGeom>
            <a:gradFill flip="none" rotWithShape="1">
              <a:gsLst>
                <a:gs pos="0">
                  <a:srgbClr val="00B0F0"/>
                </a:gs>
                <a:gs pos="48000">
                  <a:srgbClr val="0070C0"/>
                </a:gs>
                <a:gs pos="100000">
                  <a:srgbClr val="00B0F0"/>
                </a:gs>
              </a:gsLst>
              <a:lin ang="16200000" scaled="1"/>
              <a:tileRect/>
            </a:gradFill>
            <a:ln w="9525" cap="flat" cmpd="sng" algn="ctr">
              <a:solidFill>
                <a:schemeClr val="tx2"/>
              </a:solidFill>
              <a:prstDash val="solid"/>
              <a:round/>
              <a:headEnd type="none" w="med" len="med"/>
              <a:tailEnd type="none" w="med" len="med"/>
            </a:ln>
            <a:effectLst/>
            <a:scene3d>
              <a:camera prst="orthographicFront"/>
              <a:lightRig rig="threePt" dir="t"/>
            </a:scene3d>
            <a:sp3d>
              <a:bevelT/>
              <a:bevelB/>
            </a:sp3d>
          </p:spPr>
          <p:txBody>
            <a:bodyPr vert="horz" wrap="square" lIns="365568" tIns="0" rIns="548356" bIns="0" numCol="1" rtlCol="0" anchor="ctr" anchorCtr="0" compatLnSpc="1">
              <a:prstTxWarp prst="textNoShape">
                <a:avLst/>
              </a:prstTxWarp>
            </a:bodyPr>
            <a:lstStyle/>
            <a:p>
              <a:pPr algn="ctr" defTabSz="1827658" eaLnBrk="0" fontAlgn="base" hangingPunct="0">
                <a:lnSpc>
                  <a:spcPct val="90000"/>
                </a:lnSpc>
                <a:spcBef>
                  <a:spcPct val="0"/>
                </a:spcBef>
                <a:spcAft>
                  <a:spcPct val="0"/>
                </a:spcAft>
                <a:defRPr/>
              </a:pPr>
              <a:r>
                <a:rPr lang="en-US" sz="2800" b="1" dirty="0">
                  <a:solidFill>
                    <a:schemeClr val="bg1"/>
                  </a:solidFill>
                  <a:cs typeface="Calibri" charset="0"/>
                </a:rPr>
                <a:t>Power Firmware w. Power VM </a:t>
              </a:r>
            </a:p>
          </p:txBody>
        </p:sp>
        <p:pic>
          <p:nvPicPr>
            <p:cNvPr id="16" name="Picture 16">
              <a:extLst>
                <a:ext uri="{FF2B5EF4-FFF2-40B4-BE49-F238E27FC236}">
                  <a16:creationId xmlns:a16="http://schemas.microsoft.com/office/drawing/2014/main" id="{D4E7E7D5-9A46-9D5E-0A65-23D1DE46055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98302" y="7843285"/>
              <a:ext cx="371738" cy="40902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7" name="Picture 16" descr="A picture containing text, clock&#10;&#10;Description automatically generated">
              <a:extLst>
                <a:ext uri="{FF2B5EF4-FFF2-40B4-BE49-F238E27FC236}">
                  <a16:creationId xmlns:a16="http://schemas.microsoft.com/office/drawing/2014/main" id="{892D9403-BE05-E519-87F3-98A486D909D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94021" y="7158657"/>
              <a:ext cx="877116" cy="571974"/>
            </a:xfrm>
            <a:prstGeom prst="rect">
              <a:avLst/>
            </a:prstGeom>
            <a:ln>
              <a:solidFill>
                <a:schemeClr val="tx2"/>
              </a:solidFill>
            </a:ln>
          </p:spPr>
        </p:pic>
        <p:pic>
          <p:nvPicPr>
            <p:cNvPr id="18" name="Picture 17" descr="A picture containing text, clock&#10;&#10;Description automatically generated">
              <a:extLst>
                <a:ext uri="{FF2B5EF4-FFF2-40B4-BE49-F238E27FC236}">
                  <a16:creationId xmlns:a16="http://schemas.microsoft.com/office/drawing/2014/main" id="{4A3A18A6-402A-A696-3B47-4F2A2214A1D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639819" y="7158657"/>
              <a:ext cx="1262964" cy="571974"/>
            </a:xfrm>
            <a:prstGeom prst="rect">
              <a:avLst/>
            </a:prstGeom>
            <a:ln>
              <a:solidFill>
                <a:schemeClr val="tx2"/>
              </a:solidFill>
            </a:ln>
          </p:spPr>
        </p:pic>
        <p:pic>
          <p:nvPicPr>
            <p:cNvPr id="19" name="Picture 18">
              <a:extLst>
                <a:ext uri="{FF2B5EF4-FFF2-40B4-BE49-F238E27FC236}">
                  <a16:creationId xmlns:a16="http://schemas.microsoft.com/office/drawing/2014/main" id="{DBA57621-9EAD-FDC0-4857-D6AF7916617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82738" y="7159721"/>
              <a:ext cx="1116062" cy="571974"/>
            </a:xfrm>
            <a:prstGeom prst="rect">
              <a:avLst/>
            </a:prstGeom>
            <a:ln>
              <a:solidFill>
                <a:schemeClr val="tx2"/>
              </a:solidFill>
            </a:ln>
          </p:spPr>
        </p:pic>
        <p:pic>
          <p:nvPicPr>
            <p:cNvPr id="20" name="Picture 19" descr="A picture containing text, clock&#10;&#10;Description automatically generated">
              <a:extLst>
                <a:ext uri="{FF2B5EF4-FFF2-40B4-BE49-F238E27FC236}">
                  <a16:creationId xmlns:a16="http://schemas.microsoft.com/office/drawing/2014/main" id="{1B64D250-C1C6-3557-5F19-D7CFD502CF5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04951" y="7158657"/>
              <a:ext cx="877116" cy="571974"/>
            </a:xfrm>
            <a:prstGeom prst="rect">
              <a:avLst/>
            </a:prstGeom>
            <a:ln>
              <a:solidFill>
                <a:schemeClr val="tx2"/>
              </a:solidFill>
            </a:ln>
          </p:spPr>
        </p:pic>
        <p:cxnSp>
          <p:nvCxnSpPr>
            <p:cNvPr id="21" name="Straight Connector 20">
              <a:extLst>
                <a:ext uri="{FF2B5EF4-FFF2-40B4-BE49-F238E27FC236}">
                  <a16:creationId xmlns:a16="http://schemas.microsoft.com/office/drawing/2014/main" id="{17F957F8-ED4C-323E-7D48-DF52073270EB}"/>
                </a:ext>
              </a:extLst>
            </p:cNvPr>
            <p:cNvCxnSpPr>
              <a:cxnSpLocks/>
              <a:stCxn id="13" idx="2"/>
              <a:endCxn id="19" idx="0"/>
            </p:cNvCxnSpPr>
            <p:nvPr/>
          </p:nvCxnSpPr>
          <p:spPr>
            <a:xfrm flipH="1">
              <a:off x="4040767" y="6010744"/>
              <a:ext cx="541312" cy="1148976"/>
            </a:xfrm>
            <a:prstGeom prst="line">
              <a:avLst/>
            </a:prstGeom>
            <a:noFill/>
            <a:ln w="19050" cap="flat" cmpd="sng" algn="ctr">
              <a:solidFill>
                <a:schemeClr val="tx2"/>
              </a:solidFill>
              <a:prstDash val="sysDot"/>
            </a:ln>
            <a:effectLst>
              <a:outerShdw blurRad="40000" dist="20000" dir="5400000" rotWithShape="0">
                <a:srgbClr val="000000">
                  <a:alpha val="38000"/>
                </a:srgbClr>
              </a:outerShdw>
            </a:effectLst>
          </p:spPr>
        </p:cxnSp>
        <p:cxnSp>
          <p:nvCxnSpPr>
            <p:cNvPr id="22" name="Straight Connector 21">
              <a:extLst>
                <a:ext uri="{FF2B5EF4-FFF2-40B4-BE49-F238E27FC236}">
                  <a16:creationId xmlns:a16="http://schemas.microsoft.com/office/drawing/2014/main" id="{1E01B5C6-3FA1-28BF-D7FE-E9B1DEDA5E1A}"/>
                </a:ext>
              </a:extLst>
            </p:cNvPr>
            <p:cNvCxnSpPr>
              <a:cxnSpLocks/>
              <a:stCxn id="13" idx="2"/>
              <a:endCxn id="20" idx="0"/>
            </p:cNvCxnSpPr>
            <p:nvPr/>
          </p:nvCxnSpPr>
          <p:spPr>
            <a:xfrm>
              <a:off x="4582080" y="6010744"/>
              <a:ext cx="561430" cy="1147912"/>
            </a:xfrm>
            <a:prstGeom prst="line">
              <a:avLst/>
            </a:prstGeom>
            <a:noFill/>
            <a:ln w="22225" cap="flat" cmpd="sng" algn="ctr">
              <a:solidFill>
                <a:schemeClr val="tx2"/>
              </a:solidFill>
              <a:prstDash val="sysDot"/>
            </a:ln>
            <a:effectLst>
              <a:outerShdw blurRad="40000" dist="20000" dir="5400000" rotWithShape="0">
                <a:srgbClr val="000000">
                  <a:alpha val="38000"/>
                </a:srgbClr>
              </a:outerShdw>
            </a:effectLst>
          </p:spPr>
        </p:cxnSp>
        <p:cxnSp>
          <p:nvCxnSpPr>
            <p:cNvPr id="23" name="Straight Connector 22">
              <a:extLst>
                <a:ext uri="{FF2B5EF4-FFF2-40B4-BE49-F238E27FC236}">
                  <a16:creationId xmlns:a16="http://schemas.microsoft.com/office/drawing/2014/main" id="{CE775126-C004-4169-03AC-911287983D62}"/>
                </a:ext>
              </a:extLst>
            </p:cNvPr>
            <p:cNvCxnSpPr>
              <a:cxnSpLocks/>
              <a:stCxn id="13" idx="2"/>
              <a:endCxn id="18" idx="0"/>
            </p:cNvCxnSpPr>
            <p:nvPr/>
          </p:nvCxnSpPr>
          <p:spPr>
            <a:xfrm>
              <a:off x="4582079" y="6010744"/>
              <a:ext cx="1689224" cy="1147912"/>
            </a:xfrm>
            <a:prstGeom prst="line">
              <a:avLst/>
            </a:prstGeom>
            <a:noFill/>
            <a:ln w="22225" cap="flat" cmpd="sng" algn="ctr">
              <a:solidFill>
                <a:schemeClr val="tx2"/>
              </a:solidFill>
              <a:prstDash val="sysDot"/>
            </a:ln>
            <a:effectLst>
              <a:outerShdw blurRad="40000" dist="20000" dir="5400000" rotWithShape="0">
                <a:srgbClr val="000000">
                  <a:alpha val="38000"/>
                </a:srgbClr>
              </a:outerShdw>
            </a:effectLst>
          </p:spPr>
        </p:cxnSp>
        <p:sp>
          <p:nvSpPr>
            <p:cNvPr id="24" name="Rectangle 23">
              <a:extLst>
                <a:ext uri="{FF2B5EF4-FFF2-40B4-BE49-F238E27FC236}">
                  <a16:creationId xmlns:a16="http://schemas.microsoft.com/office/drawing/2014/main" id="{BD8E7C38-D597-67DF-D546-121490031B32}"/>
                </a:ext>
              </a:extLst>
            </p:cNvPr>
            <p:cNvSpPr/>
            <p:nvPr/>
          </p:nvSpPr>
          <p:spPr>
            <a:xfrm>
              <a:off x="8950186" y="5203283"/>
              <a:ext cx="2055046" cy="713894"/>
            </a:xfrm>
            <a:prstGeom prst="rect">
              <a:avLst/>
            </a:prstGeom>
            <a:solidFill>
              <a:schemeClr val="bg1">
                <a:lumMod val="95000"/>
              </a:schemeClr>
            </a:solidFill>
            <a:ln w="19050">
              <a:solidFill>
                <a:schemeClr val="tx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32" tIns="365616" rIns="182832" bIns="365616" numCol="1" rtlCol="0" anchor="ctr" anchorCtr="0" compatLnSpc="1">
              <a:prstTxWarp prst="textNoShape">
                <a:avLst/>
              </a:prstTxWarp>
            </a:bodyPr>
            <a:lstStyle/>
            <a:p>
              <a:pPr algn="ctr" defTabSz="3655404" fontAlgn="base">
                <a:spcBef>
                  <a:spcPct val="0"/>
                </a:spcBef>
                <a:spcAft>
                  <a:spcPct val="0"/>
                </a:spcAft>
                <a:defRPr/>
              </a:pPr>
              <a:r>
                <a:rPr lang="en-US" sz="3200" i="1" dirty="0">
                  <a:solidFill>
                    <a:srgbClr val="000000"/>
                  </a:solidFill>
                  <a:sym typeface="Helvetica"/>
                </a:rPr>
                <a:t>IBM Storage Insights Pro</a:t>
              </a:r>
              <a:endParaRPr lang="en-US" sz="3200" i="1" dirty="0">
                <a:solidFill>
                  <a:srgbClr val="0070C0"/>
                </a:solidFill>
                <a:sym typeface="Helvetica"/>
              </a:endParaRPr>
            </a:p>
          </p:txBody>
        </p:sp>
        <p:cxnSp>
          <p:nvCxnSpPr>
            <p:cNvPr id="25" name="Elbow Connector 36">
              <a:extLst>
                <a:ext uri="{FF2B5EF4-FFF2-40B4-BE49-F238E27FC236}">
                  <a16:creationId xmlns:a16="http://schemas.microsoft.com/office/drawing/2014/main" id="{28C492D0-0125-AB57-74D5-1F75E76394D4}"/>
                </a:ext>
              </a:extLst>
            </p:cNvPr>
            <p:cNvCxnSpPr>
              <a:cxnSpLocks/>
              <a:stCxn id="12" idx="0"/>
              <a:endCxn id="24" idx="2"/>
            </p:cNvCxnSpPr>
            <p:nvPr/>
          </p:nvCxnSpPr>
          <p:spPr bwMode="auto">
            <a:xfrm rot="5400000" flipH="1" flipV="1">
              <a:off x="9354242" y="6433845"/>
              <a:ext cx="1140134" cy="106798"/>
            </a:xfrm>
            <a:prstGeom prst="bentConnector3">
              <a:avLst/>
            </a:prstGeom>
            <a:ln w="9525">
              <a:solidFill>
                <a:schemeClr val="tx2"/>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26" name="Elbow Connector 37">
              <a:extLst>
                <a:ext uri="{FF2B5EF4-FFF2-40B4-BE49-F238E27FC236}">
                  <a16:creationId xmlns:a16="http://schemas.microsoft.com/office/drawing/2014/main" id="{1A8A008B-2A10-18F4-C869-D5359E2BAAAE}"/>
                </a:ext>
              </a:extLst>
            </p:cNvPr>
            <p:cNvCxnSpPr>
              <a:cxnSpLocks/>
              <a:stCxn id="6" idx="0"/>
              <a:endCxn id="12" idx="2"/>
            </p:cNvCxnSpPr>
            <p:nvPr/>
          </p:nvCxnSpPr>
          <p:spPr bwMode="auto">
            <a:xfrm rot="5400000" flipH="1" flipV="1">
              <a:off x="8186827" y="8914484"/>
              <a:ext cx="2758068" cy="610096"/>
            </a:xfrm>
            <a:prstGeom prst="bentConnector3">
              <a:avLst>
                <a:gd name="adj1" fmla="val 59040"/>
              </a:avLst>
            </a:prstGeom>
            <a:ln w="9525">
              <a:solidFill>
                <a:schemeClr val="tx2"/>
              </a:solidFill>
              <a:prstDash val="solid"/>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27" name="Elbow Connector 38">
              <a:extLst>
                <a:ext uri="{FF2B5EF4-FFF2-40B4-BE49-F238E27FC236}">
                  <a16:creationId xmlns:a16="http://schemas.microsoft.com/office/drawing/2014/main" id="{D1BAF160-8AB6-6317-580A-98B6DF139534}"/>
                </a:ext>
              </a:extLst>
            </p:cNvPr>
            <p:cNvCxnSpPr>
              <a:cxnSpLocks/>
              <a:stCxn id="24" idx="1"/>
              <a:endCxn id="13" idx="3"/>
            </p:cNvCxnSpPr>
            <p:nvPr/>
          </p:nvCxnSpPr>
          <p:spPr bwMode="auto">
            <a:xfrm rot="10800000" flipV="1">
              <a:off x="5735333" y="5560233"/>
              <a:ext cx="3214852" cy="100762"/>
            </a:xfrm>
            <a:prstGeom prst="bentConnector3">
              <a:avLst/>
            </a:prstGeom>
            <a:ln w="9525">
              <a:solidFill>
                <a:schemeClr val="tx2"/>
              </a:solidFill>
              <a:prstDash val="solid"/>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65140D80-F504-3280-BFA1-30C6146B6B2F}"/>
                </a:ext>
              </a:extLst>
            </p:cNvPr>
            <p:cNvSpPr/>
            <p:nvPr/>
          </p:nvSpPr>
          <p:spPr>
            <a:xfrm>
              <a:off x="8785374" y="3876597"/>
              <a:ext cx="2384666" cy="699498"/>
            </a:xfrm>
            <a:prstGeom prst="rect">
              <a:avLst/>
            </a:prstGeom>
            <a:solidFill>
              <a:schemeClr val="accent1">
                <a:lumMod val="40000"/>
                <a:lumOff val="60000"/>
              </a:schemeClr>
            </a:solidFill>
            <a:ln w="19050">
              <a:solidFill>
                <a:schemeClr val="tx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5616" tIns="365616" rIns="365616" bIns="365616" numCol="1" rtlCol="0" anchor="ctr" anchorCtr="0" compatLnSpc="1">
              <a:prstTxWarp prst="textNoShape">
                <a:avLst/>
              </a:prstTxWarp>
            </a:bodyPr>
            <a:lstStyle/>
            <a:p>
              <a:pPr algn="ctr" defTabSz="3655404" fontAlgn="base">
                <a:spcBef>
                  <a:spcPct val="0"/>
                </a:spcBef>
                <a:spcAft>
                  <a:spcPct val="0"/>
                </a:spcAft>
                <a:defRPr/>
              </a:pPr>
              <a:r>
                <a:rPr lang="en-US" sz="3200" dirty="0">
                  <a:solidFill>
                    <a:srgbClr val="000000"/>
                  </a:solidFill>
                  <a:sym typeface="Helvetica"/>
                </a:rPr>
                <a:t>IBM Storage Defender</a:t>
              </a:r>
              <a:endParaRPr lang="en-US" sz="3200" dirty="0">
                <a:solidFill>
                  <a:srgbClr val="0070C0"/>
                </a:solidFill>
                <a:sym typeface="Helvetica"/>
              </a:endParaRPr>
            </a:p>
          </p:txBody>
        </p:sp>
        <p:cxnSp>
          <p:nvCxnSpPr>
            <p:cNvPr id="29" name="Elbow Connector 40">
              <a:extLst>
                <a:ext uri="{FF2B5EF4-FFF2-40B4-BE49-F238E27FC236}">
                  <a16:creationId xmlns:a16="http://schemas.microsoft.com/office/drawing/2014/main" id="{00771EA3-01AA-C188-966E-4CEEEFE310E7}"/>
                </a:ext>
              </a:extLst>
            </p:cNvPr>
            <p:cNvCxnSpPr>
              <a:cxnSpLocks/>
              <a:stCxn id="24" idx="0"/>
              <a:endCxn id="28" idx="2"/>
            </p:cNvCxnSpPr>
            <p:nvPr/>
          </p:nvCxnSpPr>
          <p:spPr bwMode="auto">
            <a:xfrm rot="5400000" flipH="1" flipV="1">
              <a:off x="9664113" y="4889690"/>
              <a:ext cx="627188" cy="12696"/>
            </a:xfrm>
            <a:prstGeom prst="bentConnector3">
              <a:avLst>
                <a:gd name="adj1" fmla="val 50000"/>
              </a:avLst>
            </a:prstGeom>
            <a:ln w="9525">
              <a:solidFill>
                <a:schemeClr val="tx2"/>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30" name="Elbow Connector 41">
              <a:extLst>
                <a:ext uri="{FF2B5EF4-FFF2-40B4-BE49-F238E27FC236}">
                  <a16:creationId xmlns:a16="http://schemas.microsoft.com/office/drawing/2014/main" id="{79AC23CB-8323-DEC1-3036-1FA96CB0AA86}"/>
                </a:ext>
              </a:extLst>
            </p:cNvPr>
            <p:cNvCxnSpPr>
              <a:cxnSpLocks/>
              <a:stCxn id="13" idx="0"/>
              <a:endCxn id="28" idx="1"/>
            </p:cNvCxnSpPr>
            <p:nvPr/>
          </p:nvCxnSpPr>
          <p:spPr bwMode="auto">
            <a:xfrm rot="5400000" flipH="1" flipV="1">
              <a:off x="6141280" y="2667149"/>
              <a:ext cx="1084898" cy="4203294"/>
            </a:xfrm>
            <a:prstGeom prst="bentConnector2">
              <a:avLst/>
            </a:prstGeom>
            <a:ln w="9525">
              <a:solidFill>
                <a:schemeClr val="tx2"/>
              </a:solidFill>
              <a:prstDash val="dash"/>
              <a:headEnd type="none" w="med" len="med"/>
              <a:tailEnd type="triangle"/>
            </a:ln>
            <a:effectLst/>
          </p:spPr>
          <p:style>
            <a:lnRef idx="1">
              <a:schemeClr val="dk1"/>
            </a:lnRef>
            <a:fillRef idx="0">
              <a:schemeClr val="dk1"/>
            </a:fillRef>
            <a:effectRef idx="0">
              <a:schemeClr val="dk1"/>
            </a:effectRef>
            <a:fontRef idx="minor">
              <a:schemeClr val="tx1"/>
            </a:fontRef>
          </p:style>
        </p:cxnSp>
        <p:pic>
          <p:nvPicPr>
            <p:cNvPr id="31" name="Picture 30" descr="A screenshot of a computer&#10;&#10;AI-generated content may be incorrect.">
              <a:extLst>
                <a:ext uri="{FF2B5EF4-FFF2-40B4-BE49-F238E27FC236}">
                  <a16:creationId xmlns:a16="http://schemas.microsoft.com/office/drawing/2014/main" id="{D2607E76-3995-2A5B-5BA8-5DDC28B13A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12971" y="9077487"/>
              <a:ext cx="1326516" cy="994126"/>
            </a:xfrm>
            <a:prstGeom prst="rect">
              <a:avLst/>
            </a:prstGeom>
            <a:ln>
              <a:solidFill>
                <a:schemeClr val="tx2"/>
              </a:solidFill>
            </a:ln>
          </p:spPr>
        </p:pic>
        <p:sp>
          <p:nvSpPr>
            <p:cNvPr id="32" name="Rectangle 31">
              <a:extLst>
                <a:ext uri="{FF2B5EF4-FFF2-40B4-BE49-F238E27FC236}">
                  <a16:creationId xmlns:a16="http://schemas.microsoft.com/office/drawing/2014/main" id="{BCF09AE1-85A8-AF25-FBD2-8006595CF402}"/>
                </a:ext>
              </a:extLst>
            </p:cNvPr>
            <p:cNvSpPr/>
            <p:nvPr/>
          </p:nvSpPr>
          <p:spPr bwMode="auto">
            <a:xfrm>
              <a:off x="10582109" y="8495460"/>
              <a:ext cx="1457376" cy="582024"/>
            </a:xfrm>
            <a:prstGeom prst="rect">
              <a:avLst/>
            </a:prstGeom>
            <a:solidFill>
              <a:schemeClr val="bg1">
                <a:alpha val="79927"/>
              </a:schemeClr>
            </a:solidFill>
            <a:ln w="12700">
              <a:solidFill>
                <a:schemeClr val="tx2"/>
              </a:solidFill>
              <a:prstDash val="sys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08" tIns="182808" rIns="182808" bIns="182808" numCol="1" rtlCol="0" anchor="ctr" anchorCtr="1" compatLnSpc="1">
              <a:prstTxWarp prst="textNoShape">
                <a:avLst/>
              </a:prstTxWarp>
            </a:bodyPr>
            <a:lstStyle/>
            <a:p>
              <a:pPr algn="ctr" defTabSz="1827702" fontAlgn="base">
                <a:spcBef>
                  <a:spcPct val="0"/>
                </a:spcBef>
                <a:spcAft>
                  <a:spcPct val="0"/>
                </a:spcAft>
                <a:defRPr/>
              </a:pPr>
              <a:r>
                <a:rPr lang="en-US" sz="2800" kern="0" dirty="0">
                  <a:solidFill>
                    <a:srgbClr val="000000"/>
                  </a:solidFill>
                </a:rPr>
                <a:t>Sample Alert</a:t>
              </a:r>
            </a:p>
          </p:txBody>
        </p:sp>
        <p:sp>
          <p:nvSpPr>
            <p:cNvPr id="33" name="Rectangle 32">
              <a:extLst>
                <a:ext uri="{FF2B5EF4-FFF2-40B4-BE49-F238E27FC236}">
                  <a16:creationId xmlns:a16="http://schemas.microsoft.com/office/drawing/2014/main" id="{DB65227C-87C3-BD42-3B15-75744696436A}"/>
                </a:ext>
              </a:extLst>
            </p:cNvPr>
            <p:cNvSpPr/>
            <p:nvPr/>
          </p:nvSpPr>
          <p:spPr bwMode="auto">
            <a:xfrm>
              <a:off x="1000392" y="5171975"/>
              <a:ext cx="2560514" cy="923502"/>
            </a:xfrm>
            <a:prstGeom prst="rect">
              <a:avLst/>
            </a:prstGeom>
            <a:noFill/>
            <a:ln w="12700">
              <a:noFill/>
              <a:prstDash val="sys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08" tIns="182808" rIns="182808" bIns="182808" numCol="1" rtlCol="0" anchor="ctr" anchorCtr="1" compatLnSpc="1">
              <a:prstTxWarp prst="textNoShape">
                <a:avLst/>
              </a:prstTxWarp>
            </a:bodyPr>
            <a:lstStyle/>
            <a:p>
              <a:pPr marL="187250" indent="-187250" defTabSz="1827702" fontAlgn="base">
                <a:spcBef>
                  <a:spcPct val="0"/>
                </a:spcBef>
                <a:spcAft>
                  <a:spcPct val="0"/>
                </a:spcAft>
                <a:buFont typeface="Arial" panose="020B0604020202020204" pitchFamily="34" charset="0"/>
                <a:buChar char="•"/>
                <a:defRPr/>
              </a:pPr>
              <a:r>
                <a:rPr lang="en-US" sz="3200" kern="0" dirty="0">
                  <a:solidFill>
                    <a:srgbClr val="000000"/>
                  </a:solidFill>
                </a:rPr>
                <a:t>EDR Alerts</a:t>
              </a:r>
            </a:p>
            <a:p>
              <a:pPr marL="187250" indent="-187250" defTabSz="1827702" fontAlgn="base">
                <a:spcBef>
                  <a:spcPct val="0"/>
                </a:spcBef>
                <a:spcAft>
                  <a:spcPct val="0"/>
                </a:spcAft>
                <a:buFont typeface="Arial" panose="020B0604020202020204" pitchFamily="34" charset="0"/>
                <a:buChar char="•"/>
                <a:defRPr/>
              </a:pPr>
              <a:r>
                <a:rPr lang="en-US" sz="3200" kern="0" dirty="0">
                  <a:solidFill>
                    <a:srgbClr val="000000"/>
                  </a:solidFill>
                </a:rPr>
                <a:t>Malware Alerts</a:t>
              </a:r>
            </a:p>
          </p:txBody>
        </p:sp>
        <p:sp>
          <p:nvSpPr>
            <p:cNvPr id="34" name="Rectangle 33">
              <a:extLst>
                <a:ext uri="{FF2B5EF4-FFF2-40B4-BE49-F238E27FC236}">
                  <a16:creationId xmlns:a16="http://schemas.microsoft.com/office/drawing/2014/main" id="{085062EE-B3FA-4798-F841-202496FD7F7C}"/>
                </a:ext>
              </a:extLst>
            </p:cNvPr>
            <p:cNvSpPr/>
            <p:nvPr/>
          </p:nvSpPr>
          <p:spPr bwMode="auto">
            <a:xfrm>
              <a:off x="5652520" y="5129066"/>
              <a:ext cx="3399642" cy="326276"/>
            </a:xfrm>
            <a:prstGeom prst="rect">
              <a:avLst/>
            </a:prstGeom>
            <a:noFill/>
            <a:ln w="12700">
              <a:noFill/>
              <a:prstDash val="sys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08" tIns="182808" rIns="182808" bIns="182808" numCol="1" rtlCol="0" anchor="ctr" anchorCtr="1" compatLnSpc="1">
              <a:prstTxWarp prst="textNoShape">
                <a:avLst/>
              </a:prstTxWarp>
            </a:bodyPr>
            <a:lstStyle/>
            <a:p>
              <a:pPr defTabSz="1827702" fontAlgn="base">
                <a:spcBef>
                  <a:spcPct val="0"/>
                </a:spcBef>
                <a:spcAft>
                  <a:spcPct val="0"/>
                </a:spcAft>
                <a:defRPr/>
              </a:pPr>
              <a:r>
                <a:rPr lang="en-US" sz="3200" kern="0" dirty="0">
                  <a:solidFill>
                    <a:schemeClr val="tx1"/>
                  </a:solidFill>
                </a:rPr>
                <a:t>FCM4 Ransomware Alerts</a:t>
              </a:r>
            </a:p>
          </p:txBody>
        </p:sp>
        <p:pic>
          <p:nvPicPr>
            <p:cNvPr id="35" name="Picture 34">
              <a:extLst>
                <a:ext uri="{FF2B5EF4-FFF2-40B4-BE49-F238E27FC236}">
                  <a16:creationId xmlns:a16="http://schemas.microsoft.com/office/drawing/2014/main" id="{BE6157C1-77B9-BC07-19BD-C3E441913719}"/>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819260">
              <a:off x="6822026" y="5564149"/>
              <a:ext cx="623090" cy="825462"/>
            </a:xfrm>
            <a:prstGeom prst="rect">
              <a:avLst/>
            </a:prstGeom>
            <a:ln>
              <a:noFill/>
            </a:ln>
          </p:spPr>
        </p:pic>
        <p:pic>
          <p:nvPicPr>
            <p:cNvPr id="36" name="Picture 35">
              <a:extLst>
                <a:ext uri="{FF2B5EF4-FFF2-40B4-BE49-F238E27FC236}">
                  <a16:creationId xmlns:a16="http://schemas.microsoft.com/office/drawing/2014/main" id="{88AA7B50-FDC5-EEA6-3213-4FA0E67B4BF2}"/>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819260">
              <a:off x="2283560" y="6223379"/>
              <a:ext cx="623090" cy="825462"/>
            </a:xfrm>
            <a:prstGeom prst="rect">
              <a:avLst/>
            </a:prstGeom>
            <a:ln>
              <a:noFill/>
            </a:ln>
          </p:spPr>
        </p:pic>
        <p:pic>
          <p:nvPicPr>
            <p:cNvPr id="37" name="Graphic 36">
              <a:extLst>
                <a:ext uri="{FF2B5EF4-FFF2-40B4-BE49-F238E27FC236}">
                  <a16:creationId xmlns:a16="http://schemas.microsoft.com/office/drawing/2014/main" id="{DDB0E419-21D3-0CCC-EE07-44CA0873797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626007" y="5420312"/>
              <a:ext cx="426828" cy="426828"/>
            </a:xfrm>
            <a:prstGeom prst="rect">
              <a:avLst/>
            </a:prstGeom>
          </p:spPr>
        </p:pic>
        <p:cxnSp>
          <p:nvCxnSpPr>
            <p:cNvPr id="38" name="Elbow Connector 11">
              <a:extLst>
                <a:ext uri="{FF2B5EF4-FFF2-40B4-BE49-F238E27FC236}">
                  <a16:creationId xmlns:a16="http://schemas.microsoft.com/office/drawing/2014/main" id="{DAB47FC5-C793-02A5-C9CB-84301A5CDE7F}"/>
                </a:ext>
              </a:extLst>
            </p:cNvPr>
            <p:cNvCxnSpPr>
              <a:cxnSpLocks/>
              <a:stCxn id="12" idx="1"/>
              <a:endCxn id="13" idx="3"/>
            </p:cNvCxnSpPr>
            <p:nvPr/>
          </p:nvCxnSpPr>
          <p:spPr bwMode="auto">
            <a:xfrm rot="10800000">
              <a:off x="5735336" y="5660994"/>
              <a:ext cx="2795974" cy="1787912"/>
            </a:xfrm>
            <a:prstGeom prst="bentConnector3">
              <a:avLst>
                <a:gd name="adj1" fmla="val 33210"/>
              </a:avLst>
            </a:prstGeom>
            <a:ln w="9525">
              <a:solidFill>
                <a:schemeClr val="tx2"/>
              </a:solidFill>
              <a:prstDash val="dash"/>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39" name="Elbow Connector 16">
              <a:extLst>
                <a:ext uri="{FF2B5EF4-FFF2-40B4-BE49-F238E27FC236}">
                  <a16:creationId xmlns:a16="http://schemas.microsoft.com/office/drawing/2014/main" id="{C196B94A-A6E9-A9DB-A6DF-68932D2E66B1}"/>
                </a:ext>
              </a:extLst>
            </p:cNvPr>
            <p:cNvCxnSpPr>
              <a:cxnSpLocks/>
              <a:stCxn id="12" idx="1"/>
            </p:cNvCxnSpPr>
            <p:nvPr/>
          </p:nvCxnSpPr>
          <p:spPr bwMode="auto">
            <a:xfrm rot="10800000" flipV="1">
              <a:off x="7406045" y="7448904"/>
              <a:ext cx="1125264" cy="2622708"/>
            </a:xfrm>
            <a:prstGeom prst="bentConnector2">
              <a:avLst/>
            </a:prstGeom>
            <a:ln w="9525">
              <a:solidFill>
                <a:schemeClr val="tx2"/>
              </a:solidFill>
              <a:prstDash val="dash"/>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A925897D-5E5D-D1CD-C796-D26F0CBCC16E}"/>
                </a:ext>
              </a:extLst>
            </p:cNvPr>
            <p:cNvSpPr/>
            <p:nvPr/>
          </p:nvSpPr>
          <p:spPr bwMode="auto">
            <a:xfrm>
              <a:off x="4513961" y="10106970"/>
              <a:ext cx="3760304" cy="898700"/>
            </a:xfrm>
            <a:prstGeom prst="rect">
              <a:avLst/>
            </a:prstGeom>
            <a:solidFill>
              <a:schemeClr val="bg2">
                <a:lumMod val="75000"/>
              </a:schemeClr>
            </a:solidFill>
            <a:ln w="12700">
              <a:solidFill>
                <a:schemeClr val="tx2"/>
              </a:solidFill>
              <a:prstDash val="sys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08" tIns="182808" rIns="182808" bIns="182808" numCol="1" rtlCol="0" anchor="ctr" anchorCtr="1" compatLnSpc="1">
              <a:prstTxWarp prst="textNoShape">
                <a:avLst/>
              </a:prstTxWarp>
            </a:bodyPr>
            <a:lstStyle/>
            <a:p>
              <a:pPr defTabSz="1827702" fontAlgn="base">
                <a:spcBef>
                  <a:spcPct val="0"/>
                </a:spcBef>
                <a:spcAft>
                  <a:spcPct val="0"/>
                </a:spcAft>
                <a:defRPr/>
              </a:pPr>
              <a:r>
                <a:rPr lang="en-US" sz="2400" kern="0" dirty="0">
                  <a:solidFill>
                    <a:srgbClr val="000000"/>
                  </a:solidFill>
                </a:rPr>
                <a:t>FCM4/5 alerts export from storage controller via CSM and/or Syslog</a:t>
              </a:r>
            </a:p>
          </p:txBody>
        </p:sp>
      </p:grpSp>
    </p:spTree>
    <p:extLst>
      <p:ext uri="{BB962C8B-B14F-4D97-AF65-F5344CB8AC3E}">
        <p14:creationId xmlns:p14="http://schemas.microsoft.com/office/powerpoint/2010/main" val="30517445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2745-4959-09AD-E782-C9CB7E711C64}"/>
              </a:ext>
            </a:extLst>
          </p:cNvPr>
          <p:cNvSpPr>
            <a:spLocks noGrp="1"/>
          </p:cNvSpPr>
          <p:nvPr>
            <p:ph type="title"/>
          </p:nvPr>
        </p:nvSpPr>
        <p:spPr/>
        <p:txBody>
          <a:bodyPr/>
          <a:lstStyle/>
          <a:p>
            <a:r>
              <a:rPr lang="en-GB" sz="3200" b="1" dirty="0"/>
              <a:t>IBM Zero Trust Execution for AIX (ZTEA) Integration</a:t>
            </a:r>
          </a:p>
        </p:txBody>
      </p:sp>
      <p:sp>
        <p:nvSpPr>
          <p:cNvPr id="3" name="Text Placeholder 2">
            <a:extLst>
              <a:ext uri="{FF2B5EF4-FFF2-40B4-BE49-F238E27FC236}">
                <a16:creationId xmlns:a16="http://schemas.microsoft.com/office/drawing/2014/main" id="{E4A1FA9C-8C95-AFBA-94CE-1222201189C1}"/>
              </a:ext>
            </a:extLst>
          </p:cNvPr>
          <p:cNvSpPr>
            <a:spLocks noGrp="1"/>
          </p:cNvSpPr>
          <p:nvPr>
            <p:ph type="body" sz="quarter" idx="11"/>
          </p:nvPr>
        </p:nvSpPr>
        <p:spPr/>
        <p:txBody>
          <a:bodyPr/>
          <a:lstStyle/>
          <a:p>
            <a:r>
              <a:rPr lang="en-GB" sz="4000" dirty="0">
                <a:latin typeface="+mn-lt"/>
              </a:rPr>
              <a:t>When ZTEA detects threat activity, it generates a security alert that follows this workflow:</a:t>
            </a:r>
          </a:p>
          <a:p>
            <a:endParaRPr lang="en-GB" sz="4000" dirty="0">
              <a:latin typeface="+mn-lt"/>
            </a:endParaRPr>
          </a:p>
        </p:txBody>
      </p:sp>
      <p:sp>
        <p:nvSpPr>
          <p:cNvPr id="4" name="Text Placeholder 3">
            <a:extLst>
              <a:ext uri="{FF2B5EF4-FFF2-40B4-BE49-F238E27FC236}">
                <a16:creationId xmlns:a16="http://schemas.microsoft.com/office/drawing/2014/main" id="{EA2CADF3-D856-81FC-D280-AF299791686A}"/>
              </a:ext>
            </a:extLst>
          </p:cNvPr>
          <p:cNvSpPr>
            <a:spLocks noGrp="1"/>
          </p:cNvSpPr>
          <p:nvPr>
            <p:ph type="body" sz="quarter" idx="12"/>
          </p:nvPr>
        </p:nvSpPr>
        <p:spPr/>
        <p:txBody>
          <a:bodyPr/>
          <a:lstStyle/>
          <a:p>
            <a:pPr marL="342900" indent="-342900">
              <a:buFont typeface="Arial" panose="020B0604020202020204" pitchFamily="34" charset="0"/>
              <a:buChar char="•"/>
            </a:pPr>
            <a:r>
              <a:rPr lang="en-GB" sz="4000" dirty="0">
                <a:latin typeface="+mn-lt"/>
              </a:rPr>
              <a:t>On the endpoint AIX host, ZTEA generates a REST API call to the </a:t>
            </a:r>
            <a:r>
              <a:rPr lang="en-GB" sz="4000" dirty="0" err="1">
                <a:latin typeface="+mn-lt"/>
              </a:rPr>
              <a:t>PowerSC</a:t>
            </a:r>
            <a:r>
              <a:rPr lang="en-GB" sz="4000" dirty="0">
                <a:latin typeface="+mn-lt"/>
              </a:rPr>
              <a:t> Server that details the event</a:t>
            </a:r>
          </a:p>
          <a:p>
            <a:pPr marL="342900" indent="-342900">
              <a:buFont typeface="Arial" panose="020B0604020202020204" pitchFamily="34" charset="0"/>
              <a:buChar char="•"/>
            </a:pPr>
            <a:endParaRPr lang="en-GB" sz="4000" dirty="0">
              <a:latin typeface="+mn-lt"/>
            </a:endParaRPr>
          </a:p>
        </p:txBody>
      </p:sp>
      <p:sp>
        <p:nvSpPr>
          <p:cNvPr id="5" name="Text Placeholder 4">
            <a:extLst>
              <a:ext uri="{FF2B5EF4-FFF2-40B4-BE49-F238E27FC236}">
                <a16:creationId xmlns:a16="http://schemas.microsoft.com/office/drawing/2014/main" id="{99F781A2-AF32-734E-20A7-3B238680D5EE}"/>
              </a:ext>
            </a:extLst>
          </p:cNvPr>
          <p:cNvSpPr>
            <a:spLocks noGrp="1"/>
          </p:cNvSpPr>
          <p:nvPr>
            <p:ph type="body" sz="quarter" idx="13"/>
          </p:nvPr>
        </p:nvSpPr>
        <p:spPr/>
        <p:txBody>
          <a:bodyPr/>
          <a:lstStyle/>
          <a:p>
            <a:pPr marL="342900" indent="-342900">
              <a:buFont typeface="Arial" panose="020B0604020202020204" pitchFamily="34" charset="0"/>
              <a:buChar char="•"/>
            </a:pPr>
            <a:r>
              <a:rPr lang="en-GB" sz="4000" dirty="0">
                <a:latin typeface="+mn-lt"/>
              </a:rPr>
              <a:t>Depending upon on the </a:t>
            </a:r>
            <a:r>
              <a:rPr lang="en-GB" sz="4000" dirty="0" err="1">
                <a:latin typeface="+mn-lt"/>
              </a:rPr>
              <a:t>PowerSC</a:t>
            </a:r>
            <a:r>
              <a:rPr lang="en-GB" sz="4000" dirty="0">
                <a:latin typeface="+mn-lt"/>
              </a:rPr>
              <a:t> Server configuration, the event may be forwarded to the Cyber Vault Event Driven Automation.</a:t>
            </a:r>
          </a:p>
          <a:p>
            <a:pPr marL="342900" indent="-342900">
              <a:buFont typeface="Arial" panose="020B0604020202020204" pitchFamily="34" charset="0"/>
              <a:buChar char="•"/>
            </a:pPr>
            <a:endParaRPr lang="en-GB" sz="4000" dirty="0">
              <a:latin typeface="+mn-lt"/>
            </a:endParaRPr>
          </a:p>
        </p:txBody>
      </p:sp>
      <p:sp>
        <p:nvSpPr>
          <p:cNvPr id="6" name="Text Placeholder 5">
            <a:extLst>
              <a:ext uri="{FF2B5EF4-FFF2-40B4-BE49-F238E27FC236}">
                <a16:creationId xmlns:a16="http://schemas.microsoft.com/office/drawing/2014/main" id="{1800F0DB-37D1-71FF-F8CA-A069E150F119}"/>
              </a:ext>
            </a:extLst>
          </p:cNvPr>
          <p:cNvSpPr>
            <a:spLocks noGrp="1"/>
          </p:cNvSpPr>
          <p:nvPr>
            <p:ph type="body" sz="quarter" idx="14"/>
          </p:nvPr>
        </p:nvSpPr>
        <p:spPr/>
        <p:txBody>
          <a:bodyPr/>
          <a:lstStyle/>
          <a:p>
            <a:pPr marL="342900" indent="-342900">
              <a:buFont typeface="Arial" panose="020B0604020202020204" pitchFamily="34" charset="0"/>
              <a:buChar char="•"/>
            </a:pPr>
            <a:r>
              <a:rPr lang="en-GB" sz="4000" dirty="0">
                <a:latin typeface="+mn-lt"/>
              </a:rPr>
              <a:t>Depending on the policy configuration of the Cyber Vault Response Policies, the Cyber Vault Event Driven Automation may respond to the event and begin an SGC for one or more VMs.</a:t>
            </a:r>
          </a:p>
          <a:p>
            <a:pPr marL="342900" indent="-342900">
              <a:buFont typeface="Arial" panose="020B0604020202020204" pitchFamily="34" charset="0"/>
              <a:buChar char="•"/>
            </a:pPr>
            <a:endParaRPr lang="en-GB" sz="4000" dirty="0">
              <a:latin typeface="+mn-lt"/>
            </a:endParaRPr>
          </a:p>
        </p:txBody>
      </p:sp>
      <p:sp>
        <p:nvSpPr>
          <p:cNvPr id="7" name="Footer Placeholder 6">
            <a:extLst>
              <a:ext uri="{FF2B5EF4-FFF2-40B4-BE49-F238E27FC236}">
                <a16:creationId xmlns:a16="http://schemas.microsoft.com/office/drawing/2014/main" id="{89EC8560-CEAB-6E45-E6DE-8CF2691DABDE}"/>
              </a:ext>
            </a:extLst>
          </p:cNvPr>
          <p:cNvSpPr>
            <a:spLocks noGrp="1"/>
          </p:cNvSpPr>
          <p:nvPr>
            <p:ph type="ftr" sz="quarter" idx="18"/>
          </p:nvPr>
        </p:nvSpPr>
        <p:spPr/>
        <p:txBody>
          <a:bodyPr/>
          <a:lstStyle/>
          <a:p>
            <a:r>
              <a:rPr lang="en-GB"/>
              <a:t>IBM Power Cyber Vault / June 16th, 2026 / © 2026 IBM Corporation</a:t>
            </a:r>
            <a:endParaRPr lang="en-US" dirty="0"/>
          </a:p>
        </p:txBody>
      </p:sp>
    </p:spTree>
    <p:extLst>
      <p:ext uri="{BB962C8B-B14F-4D97-AF65-F5344CB8AC3E}">
        <p14:creationId xmlns:p14="http://schemas.microsoft.com/office/powerpoint/2010/main" val="919738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3926F5E-857E-0C19-9115-64CF8E79E6EB}"/>
              </a:ext>
            </a:extLst>
          </p:cNvPr>
          <p:cNvSpPr>
            <a:spLocks noGrp="1"/>
          </p:cNvSpPr>
          <p:nvPr>
            <p:ph type="title"/>
          </p:nvPr>
        </p:nvSpPr>
        <p:spPr/>
        <p:txBody>
          <a:bodyPr/>
          <a:lstStyle/>
          <a:p>
            <a:r>
              <a:rPr lang="en-GB" sz="4800" b="1" dirty="0" err="1"/>
              <a:t>PowerSC</a:t>
            </a:r>
            <a:r>
              <a:rPr lang="en-GB" sz="4800" b="1" dirty="0"/>
              <a:t> Trigger Use Cases</a:t>
            </a:r>
          </a:p>
        </p:txBody>
      </p:sp>
      <p:sp>
        <p:nvSpPr>
          <p:cNvPr id="7" name="Footer Placeholder 6">
            <a:extLst>
              <a:ext uri="{FF2B5EF4-FFF2-40B4-BE49-F238E27FC236}">
                <a16:creationId xmlns:a16="http://schemas.microsoft.com/office/drawing/2014/main" id="{52610AA1-E75B-024F-3563-0B23D2D1D022}"/>
              </a:ext>
            </a:extLst>
          </p:cNvPr>
          <p:cNvSpPr>
            <a:spLocks noGrp="1"/>
          </p:cNvSpPr>
          <p:nvPr>
            <p:ph type="ftr" sz="quarter" idx="18"/>
          </p:nvPr>
        </p:nvSpPr>
        <p:spPr/>
        <p:txBody>
          <a:bodyPr/>
          <a:lstStyle/>
          <a:p>
            <a:r>
              <a:rPr lang="en-GB"/>
              <a:t>IBM Power Cyber Vault / June 16th, 2026 / © 2026 IBM Corporation</a:t>
            </a:r>
            <a:endParaRPr lang="en-US" dirty="0"/>
          </a:p>
        </p:txBody>
      </p:sp>
      <p:graphicFrame>
        <p:nvGraphicFramePr>
          <p:cNvPr id="10" name="Table Placeholder 9">
            <a:extLst>
              <a:ext uri="{FF2B5EF4-FFF2-40B4-BE49-F238E27FC236}">
                <a16:creationId xmlns:a16="http://schemas.microsoft.com/office/drawing/2014/main" id="{B3E2F8EE-EACF-6C5A-FB8D-2A8769E23061}"/>
              </a:ext>
            </a:extLst>
          </p:cNvPr>
          <p:cNvGraphicFramePr>
            <a:graphicFrameLocks noGrp="1"/>
          </p:cNvGraphicFramePr>
          <p:nvPr>
            <p:ph type="tbl" sz="quarter" idx="11"/>
            <p:extLst>
              <p:ext uri="{D42A27DB-BD31-4B8C-83A1-F6EECF244321}">
                <p14:modId xmlns:p14="http://schemas.microsoft.com/office/powerpoint/2010/main" val="2821441522"/>
              </p:ext>
            </p:extLst>
          </p:nvPr>
        </p:nvGraphicFramePr>
        <p:xfrm>
          <a:off x="576000" y="2470828"/>
          <a:ext cx="23235175" cy="10058400"/>
        </p:xfrm>
        <a:graphic>
          <a:graphicData uri="http://schemas.openxmlformats.org/drawingml/2006/table">
            <a:tbl>
              <a:tblPr firstRow="1" bandRow="1">
                <a:tableStyleId>{5C22544A-7EE6-4342-B048-85BDC9FD1C3A}</a:tableStyleId>
              </a:tblPr>
              <a:tblGrid>
                <a:gridCol w="1369669">
                  <a:extLst>
                    <a:ext uri="{9D8B030D-6E8A-4147-A177-3AD203B41FA5}">
                      <a16:colId xmlns:a16="http://schemas.microsoft.com/office/drawing/2014/main" val="3484984182"/>
                    </a:ext>
                  </a:extLst>
                </a:gridCol>
                <a:gridCol w="2792360">
                  <a:extLst>
                    <a:ext uri="{9D8B030D-6E8A-4147-A177-3AD203B41FA5}">
                      <a16:colId xmlns:a16="http://schemas.microsoft.com/office/drawing/2014/main" val="918846577"/>
                    </a:ext>
                  </a:extLst>
                </a:gridCol>
                <a:gridCol w="4599419">
                  <a:extLst>
                    <a:ext uri="{9D8B030D-6E8A-4147-A177-3AD203B41FA5}">
                      <a16:colId xmlns:a16="http://schemas.microsoft.com/office/drawing/2014/main" val="1645479067"/>
                    </a:ext>
                  </a:extLst>
                </a:gridCol>
                <a:gridCol w="3961462">
                  <a:extLst>
                    <a:ext uri="{9D8B030D-6E8A-4147-A177-3AD203B41FA5}">
                      <a16:colId xmlns:a16="http://schemas.microsoft.com/office/drawing/2014/main" val="4083180059"/>
                    </a:ext>
                  </a:extLst>
                </a:gridCol>
                <a:gridCol w="10512265">
                  <a:extLst>
                    <a:ext uri="{9D8B030D-6E8A-4147-A177-3AD203B41FA5}">
                      <a16:colId xmlns:a16="http://schemas.microsoft.com/office/drawing/2014/main" val="2267788273"/>
                    </a:ext>
                  </a:extLst>
                </a:gridCol>
              </a:tblGrid>
              <a:tr h="483375">
                <a:tc>
                  <a:txBody>
                    <a:bodyPr/>
                    <a:lstStyle/>
                    <a:p>
                      <a:pPr algn="ctr"/>
                      <a:r>
                        <a:rPr lang="en-US" sz="2400">
                          <a:solidFill>
                            <a:schemeClr val="bg1"/>
                          </a:solidFill>
                        </a:rPr>
                        <a:t>#</a:t>
                      </a:r>
                    </a:p>
                  </a:txBody>
                  <a:tcPr marL="182880" marR="182880" marT="91440" marB="91440"/>
                </a:tc>
                <a:tc>
                  <a:txBody>
                    <a:bodyPr/>
                    <a:lstStyle/>
                    <a:p>
                      <a:pPr algn="ctr"/>
                      <a:r>
                        <a:rPr lang="en-US" sz="2400">
                          <a:solidFill>
                            <a:schemeClr val="bg1"/>
                          </a:solidFill>
                        </a:rPr>
                        <a:t>Product</a:t>
                      </a:r>
                    </a:p>
                  </a:txBody>
                  <a:tcPr marL="182880" marR="182880" marT="91440" marB="91440"/>
                </a:tc>
                <a:tc>
                  <a:txBody>
                    <a:bodyPr/>
                    <a:lstStyle/>
                    <a:p>
                      <a:pPr algn="ctr"/>
                      <a:r>
                        <a:rPr lang="en-US" sz="2400">
                          <a:solidFill>
                            <a:schemeClr val="bg1"/>
                          </a:solidFill>
                        </a:rPr>
                        <a:t>Name</a:t>
                      </a:r>
                    </a:p>
                  </a:txBody>
                  <a:tcPr marL="182880" marR="182880" marT="91440" marB="91440"/>
                </a:tc>
                <a:tc>
                  <a:txBody>
                    <a:bodyPr/>
                    <a:lstStyle/>
                    <a:p>
                      <a:pPr algn="ctr"/>
                      <a:r>
                        <a:rPr lang="en-US" sz="2400">
                          <a:solidFill>
                            <a:schemeClr val="bg1"/>
                          </a:solidFill>
                        </a:rPr>
                        <a:t>Action</a:t>
                      </a:r>
                    </a:p>
                  </a:txBody>
                  <a:tcPr marL="182880" marR="182880" marT="91440" marB="91440"/>
                </a:tc>
                <a:tc>
                  <a:txBody>
                    <a:bodyPr/>
                    <a:lstStyle/>
                    <a:p>
                      <a:pPr algn="ctr"/>
                      <a:r>
                        <a:rPr lang="en-US" sz="2400">
                          <a:solidFill>
                            <a:schemeClr val="bg1"/>
                          </a:solidFill>
                        </a:rPr>
                        <a:t>Comments</a:t>
                      </a:r>
                    </a:p>
                  </a:txBody>
                  <a:tcPr marL="182880" marR="182880" marT="91440" marB="91440"/>
                </a:tc>
                <a:extLst>
                  <a:ext uri="{0D108BD9-81ED-4DB2-BD59-A6C34878D82A}">
                    <a16:rowId xmlns:a16="http://schemas.microsoft.com/office/drawing/2014/main" val="318272254"/>
                  </a:ext>
                </a:extLst>
              </a:tr>
              <a:tr h="805625">
                <a:tc>
                  <a:txBody>
                    <a:bodyPr/>
                    <a:lstStyle/>
                    <a:p>
                      <a:pPr algn="ctr"/>
                      <a:r>
                        <a:rPr lang="en-US" sz="2400">
                          <a:solidFill>
                            <a:schemeClr val="tx1"/>
                          </a:solidFill>
                        </a:rPr>
                        <a:t>1</a:t>
                      </a:r>
                    </a:p>
                  </a:txBody>
                  <a:tcPr marL="182880" marR="182880" marT="91440" marB="91440">
                    <a:solidFill>
                      <a:schemeClr val="bg1"/>
                    </a:solidFill>
                  </a:tcPr>
                </a:tc>
                <a:tc rowSpan="4">
                  <a:txBody>
                    <a:bodyPr/>
                    <a:lstStyle/>
                    <a:p>
                      <a:pPr algn="ctr"/>
                      <a:r>
                        <a:rPr lang="en-US" sz="2400" dirty="0">
                          <a:solidFill>
                            <a:schemeClr val="tx1"/>
                          </a:solidFill>
                        </a:rPr>
                        <a:t>ZTEA</a:t>
                      </a:r>
                    </a:p>
                  </a:txBody>
                  <a:tcPr marL="182880" marR="182880" marT="91440" marB="91440" anchor="ctr">
                    <a:solidFill>
                      <a:schemeClr val="bg1"/>
                    </a:solidFill>
                  </a:tcPr>
                </a:tc>
                <a:tc>
                  <a:txBody>
                    <a:bodyPr/>
                    <a:lstStyle/>
                    <a:p>
                      <a:pPr algn="ctr"/>
                      <a:r>
                        <a:rPr lang="en-US" sz="2400" dirty="0">
                          <a:solidFill>
                            <a:schemeClr val="tx1"/>
                          </a:solidFill>
                          <a:latin typeface="+mn-lt"/>
                        </a:rPr>
                        <a:t>Malware Execution  Detected</a:t>
                      </a:r>
                    </a:p>
                  </a:txBody>
                  <a:tcPr marL="182880" marR="182880" marT="91440" marB="91440">
                    <a:solidFill>
                      <a:schemeClr val="bg1"/>
                    </a:solidFill>
                  </a:tcPr>
                </a:tc>
                <a:tc>
                  <a:txBody>
                    <a:bodyPr/>
                    <a:lstStyle/>
                    <a:p>
                      <a:pPr algn="ctr"/>
                      <a:r>
                        <a:rPr lang="en-US" sz="2400" dirty="0">
                          <a:solidFill>
                            <a:schemeClr val="tx1"/>
                          </a:solidFill>
                          <a:latin typeface="+mn-lt"/>
                        </a:rPr>
                        <a:t>Invoke full workflow</a:t>
                      </a:r>
                    </a:p>
                  </a:txBody>
                  <a:tcPr marL="182880" marR="182880" marT="91440" marB="91440">
                    <a:solidFill>
                      <a:schemeClr val="bg1"/>
                    </a:solidFill>
                  </a:tcPr>
                </a:tc>
                <a:tc>
                  <a:txBody>
                    <a:bodyPr/>
                    <a:lstStyle/>
                    <a:p>
                      <a:pPr algn="ctr"/>
                      <a:r>
                        <a:rPr lang="en-US" sz="2400" dirty="0">
                          <a:solidFill>
                            <a:schemeClr val="tx1"/>
                          </a:solidFill>
                          <a:latin typeface="+mn-lt"/>
                        </a:rPr>
                        <a:t>In real time, ZTEA detects Malware execution on production LPAR.  </a:t>
                      </a:r>
                    </a:p>
                    <a:p>
                      <a:pPr lvl="0" algn="ctr">
                        <a:buNone/>
                      </a:pPr>
                      <a:r>
                        <a:rPr lang="en-US" sz="2400" dirty="0">
                          <a:solidFill>
                            <a:schemeClr val="tx1"/>
                          </a:solidFill>
                          <a:latin typeface="+mn-lt"/>
                        </a:rPr>
                        <a:t>CategoryID=CUSTOM_ZTEA_79_G</a:t>
                      </a:r>
                    </a:p>
                  </a:txBody>
                  <a:tcPr marL="182880" marR="182880" marT="91440" marB="91440">
                    <a:solidFill>
                      <a:schemeClr val="bg1"/>
                    </a:solidFill>
                  </a:tcPr>
                </a:tc>
                <a:extLst>
                  <a:ext uri="{0D108BD9-81ED-4DB2-BD59-A6C34878D82A}">
                    <a16:rowId xmlns:a16="http://schemas.microsoft.com/office/drawing/2014/main" val="1636883380"/>
                  </a:ext>
                </a:extLst>
              </a:tr>
              <a:tr h="805625">
                <a:tc>
                  <a:txBody>
                    <a:bodyPr/>
                    <a:lstStyle/>
                    <a:p>
                      <a:pPr algn="ctr"/>
                      <a:r>
                        <a:rPr lang="en-US" sz="2400">
                          <a:solidFill>
                            <a:schemeClr val="tx1"/>
                          </a:solidFill>
                        </a:rPr>
                        <a:t>2</a:t>
                      </a:r>
                    </a:p>
                  </a:txBody>
                  <a:tcPr marL="182880" marR="182880" marT="91440" marB="91440">
                    <a:solidFill>
                      <a:schemeClr val="bg1"/>
                    </a:solidFill>
                  </a:tcPr>
                </a:tc>
                <a:tc vMerge="1">
                  <a:txBody>
                    <a:bodyPr/>
                    <a:lstStyle/>
                    <a:p>
                      <a:pPr algn="ctr"/>
                      <a:endParaRPr lang="en-US" sz="1200">
                        <a:solidFill>
                          <a:schemeClr val="tx1"/>
                        </a:solidFill>
                      </a:endParaRPr>
                    </a:p>
                  </a:txBody>
                  <a:tcPr/>
                </a:tc>
                <a:tc>
                  <a:txBody>
                    <a:bodyPr/>
                    <a:lstStyle/>
                    <a:p>
                      <a:pPr algn="ctr"/>
                      <a:r>
                        <a:rPr lang="en-US" sz="2400">
                          <a:solidFill>
                            <a:schemeClr val="tx1"/>
                          </a:solidFill>
                          <a:latin typeface="+mn-lt"/>
                        </a:rPr>
                        <a:t>Executable Deletion</a:t>
                      </a:r>
                      <a:br>
                        <a:rPr lang="en-US" sz="2400">
                          <a:solidFill>
                            <a:schemeClr val="tx1"/>
                          </a:solidFill>
                          <a:latin typeface="+mn-lt"/>
                        </a:rPr>
                      </a:br>
                      <a:r>
                        <a:rPr lang="en-US" sz="2400">
                          <a:solidFill>
                            <a:schemeClr val="tx1"/>
                          </a:solidFill>
                          <a:latin typeface="+mn-lt"/>
                        </a:rPr>
                        <a:t>Detected</a:t>
                      </a:r>
                    </a:p>
                  </a:txBody>
                  <a:tcPr marL="182880" marR="182880" marT="91440" marB="91440">
                    <a:solidFill>
                      <a:schemeClr val="bg1"/>
                    </a:solidFill>
                  </a:tcPr>
                </a:tc>
                <a:tc>
                  <a:txBody>
                    <a:bodyPr/>
                    <a:lstStyle/>
                    <a:p>
                      <a:pPr marL="0" marR="0" lvl="0" indent="0" algn="ctr" defTabSz="914461" rtl="0" eaLnBrk="1" fontAlgn="auto" latinLnBrk="0" hangingPunct="1">
                        <a:lnSpc>
                          <a:spcPct val="100000"/>
                        </a:lnSpc>
                        <a:spcBef>
                          <a:spcPts val="0"/>
                        </a:spcBef>
                        <a:spcAft>
                          <a:spcPts val="0"/>
                        </a:spcAft>
                        <a:buClrTx/>
                        <a:buSzTx/>
                        <a:buFontTx/>
                        <a:buNone/>
                        <a:tabLst/>
                        <a:defRPr/>
                      </a:pPr>
                      <a:r>
                        <a:rPr lang="en-US" sz="2400">
                          <a:solidFill>
                            <a:schemeClr val="tx1"/>
                          </a:solidFill>
                          <a:latin typeface="+mn-lt"/>
                        </a:rPr>
                        <a:t>Invoke full workflow</a:t>
                      </a:r>
                    </a:p>
                    <a:p>
                      <a:pPr algn="ctr"/>
                      <a:endParaRPr lang="en-US" sz="2400">
                        <a:solidFill>
                          <a:schemeClr val="tx1"/>
                        </a:solidFill>
                        <a:latin typeface="+mn-lt"/>
                      </a:endParaRPr>
                    </a:p>
                  </a:txBody>
                  <a:tcPr marL="182880" marR="182880" marT="91440" marB="91440">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400" dirty="0">
                          <a:solidFill>
                            <a:schemeClr val="tx1"/>
                          </a:solidFill>
                          <a:latin typeface="+mn-lt"/>
                        </a:rPr>
                        <a:t>In real time, ZTEA detects files immediately deleted after execution files on production LPAR. CategoryID=CUSTOM_ZTEA_DEL.</a:t>
                      </a:r>
                    </a:p>
                  </a:txBody>
                  <a:tcPr marL="182880" marR="182880" marT="91440" marB="91440">
                    <a:solidFill>
                      <a:schemeClr val="bg1"/>
                    </a:solidFill>
                  </a:tcPr>
                </a:tc>
                <a:extLst>
                  <a:ext uri="{0D108BD9-81ED-4DB2-BD59-A6C34878D82A}">
                    <a16:rowId xmlns:a16="http://schemas.microsoft.com/office/drawing/2014/main" val="2027156504"/>
                  </a:ext>
                </a:extLst>
              </a:tr>
              <a:tr h="805625">
                <a:tc>
                  <a:txBody>
                    <a:bodyPr/>
                    <a:lstStyle/>
                    <a:p>
                      <a:pPr lvl="0" algn="ctr">
                        <a:buNone/>
                      </a:pPr>
                      <a:r>
                        <a:rPr lang="en-US" sz="2400">
                          <a:solidFill>
                            <a:schemeClr val="tx1"/>
                          </a:solidFill>
                        </a:rPr>
                        <a:t>4</a:t>
                      </a:r>
                    </a:p>
                  </a:txBody>
                  <a:tcPr marL="182880" marR="182880" marT="91440" marB="91440">
                    <a:solidFill>
                      <a:schemeClr val="bg1"/>
                    </a:solidFill>
                  </a:tcPr>
                </a:tc>
                <a:tc vMerge="1">
                  <a:txBody>
                    <a:bodyPr/>
                    <a:lstStyle/>
                    <a:p>
                      <a:endParaRPr lang="en-US"/>
                    </a:p>
                  </a:txBody>
                  <a:tcPr anchor="ctr">
                    <a:solidFill>
                      <a:schemeClr val="bg1"/>
                    </a:solidFill>
                  </a:tcPr>
                </a:tc>
                <a:tc>
                  <a:txBody>
                    <a:bodyPr/>
                    <a:lstStyle/>
                    <a:p>
                      <a:pPr lvl="0" algn="ctr">
                        <a:buNone/>
                      </a:pPr>
                      <a:r>
                        <a:rPr lang="en-US" sz="2400" dirty="0">
                          <a:solidFill>
                            <a:schemeClr val="tx1"/>
                          </a:solidFill>
                          <a:latin typeface="+mn-lt"/>
                        </a:rPr>
                        <a:t>Unknown Executable Detected</a:t>
                      </a:r>
                    </a:p>
                  </a:txBody>
                  <a:tcPr marL="182880" marR="182880" marT="91440" marB="91440">
                    <a:solidFill>
                      <a:schemeClr val="bg1"/>
                    </a:solidFill>
                  </a:tcPr>
                </a:tc>
                <a:tc>
                  <a:txBody>
                    <a:bodyPr/>
                    <a:lstStyle/>
                    <a:p>
                      <a:pPr lvl="0" algn="ctr">
                        <a:buNone/>
                      </a:pPr>
                      <a:r>
                        <a:rPr lang="en-US" sz="2400">
                          <a:solidFill>
                            <a:srgbClr val="002060"/>
                          </a:solidFill>
                          <a:latin typeface="+mn-lt"/>
                        </a:rPr>
                        <a:t>Invoke full workflow</a:t>
                      </a:r>
                    </a:p>
                  </a:txBody>
                  <a:tcPr marL="182880" marR="182880" marT="91440" marB="91440">
                    <a:solidFill>
                      <a:schemeClr val="bg1"/>
                    </a:solidFill>
                  </a:tcPr>
                </a:tc>
                <a:tc>
                  <a:txBody>
                    <a:bodyPr/>
                    <a:lstStyle/>
                    <a:p>
                      <a:pPr lvl="0" algn="ctr">
                        <a:buNone/>
                      </a:pPr>
                      <a:r>
                        <a:rPr lang="en-US" sz="2400" b="0" i="0" u="none" strike="noStrike" noProof="0" dirty="0">
                          <a:solidFill>
                            <a:srgbClr val="002060"/>
                          </a:solidFill>
                          <a:latin typeface="+mn-lt"/>
                        </a:rPr>
                        <a:t>In real time, ZTEA detects an unknown executable on a production LPAR. CategoryID=CUSTOM_ZTEA_CR_U_G</a:t>
                      </a:r>
                      <a:endParaRPr lang="en-US" sz="3200" dirty="0">
                        <a:solidFill>
                          <a:srgbClr val="002060"/>
                        </a:solidFill>
                        <a:latin typeface="+mn-lt"/>
                      </a:endParaRPr>
                    </a:p>
                  </a:txBody>
                  <a:tcPr marL="182880" marR="182880" marT="91440" marB="91440">
                    <a:solidFill>
                      <a:schemeClr val="bg1"/>
                    </a:solidFill>
                  </a:tcPr>
                </a:tc>
                <a:extLst>
                  <a:ext uri="{0D108BD9-81ED-4DB2-BD59-A6C34878D82A}">
                    <a16:rowId xmlns:a16="http://schemas.microsoft.com/office/drawing/2014/main" val="887628705"/>
                  </a:ext>
                </a:extLst>
              </a:tr>
              <a:tr h="1204096">
                <a:tc>
                  <a:txBody>
                    <a:bodyPr/>
                    <a:lstStyle/>
                    <a:p>
                      <a:pPr lvl="0" algn="ctr">
                        <a:buNone/>
                      </a:pPr>
                      <a:r>
                        <a:rPr lang="en-US" sz="2400">
                          <a:solidFill>
                            <a:schemeClr val="tx1"/>
                          </a:solidFill>
                        </a:rPr>
                        <a:t>5</a:t>
                      </a:r>
                    </a:p>
                  </a:txBody>
                  <a:tcPr marL="182880" marR="182880" marT="91440" marB="91440">
                    <a:solidFill>
                      <a:schemeClr val="bg1"/>
                    </a:solidFill>
                  </a:tcPr>
                </a:tc>
                <a:tc vMerge="1">
                  <a:txBody>
                    <a:bodyPr/>
                    <a:lstStyle/>
                    <a:p>
                      <a:endParaRPr lang="en-US"/>
                    </a:p>
                  </a:txBody>
                  <a:tcPr anchor="ctr">
                    <a:solidFill>
                      <a:schemeClr val="bg1"/>
                    </a:solidFill>
                  </a:tcPr>
                </a:tc>
                <a:tc>
                  <a:txBody>
                    <a:bodyPr/>
                    <a:lstStyle/>
                    <a:p>
                      <a:pPr lvl="0" algn="ctr">
                        <a:buNone/>
                      </a:pPr>
                      <a:r>
                        <a:rPr lang="en-US" sz="2400" dirty="0">
                          <a:solidFill>
                            <a:schemeClr val="tx1"/>
                          </a:solidFill>
                          <a:latin typeface="+mn-lt"/>
                        </a:rPr>
                        <a:t>TSD Compromise Detected</a:t>
                      </a:r>
                    </a:p>
                  </a:txBody>
                  <a:tcPr marL="182880" marR="182880" marT="91440" marB="91440">
                    <a:solidFill>
                      <a:schemeClr val="bg1"/>
                    </a:solidFill>
                  </a:tcPr>
                </a:tc>
                <a:tc>
                  <a:txBody>
                    <a:bodyPr/>
                    <a:lstStyle/>
                    <a:p>
                      <a:pPr lvl="0" algn="ctr">
                        <a:buNone/>
                      </a:pPr>
                      <a:r>
                        <a:rPr lang="en-US" sz="2400" dirty="0">
                          <a:solidFill>
                            <a:schemeClr val="tx1"/>
                          </a:solidFill>
                          <a:latin typeface="+mn-lt"/>
                        </a:rPr>
                        <a:t>Invoke full workflow</a:t>
                      </a:r>
                    </a:p>
                  </a:txBody>
                  <a:tcPr marL="182880" marR="182880" marT="91440" marB="91440">
                    <a:solidFill>
                      <a:schemeClr val="bg1"/>
                    </a:solidFill>
                  </a:tcPr>
                </a:tc>
                <a:tc>
                  <a:txBody>
                    <a:bodyPr/>
                    <a:lstStyle/>
                    <a:p>
                      <a:pPr lvl="0" algn="ctr">
                        <a:buNone/>
                      </a:pPr>
                      <a:r>
                        <a:rPr lang="en-US" sz="2400" b="0" i="0" u="none" strike="noStrike" noProof="0" dirty="0">
                          <a:solidFill>
                            <a:schemeClr val="tx1"/>
                          </a:solidFill>
                          <a:latin typeface="+mn-lt"/>
                        </a:rPr>
                        <a:t>In real time, ZTEA detects that an executable has been found in the AIX Trusted Execution database (TSD).  CategoryID=CUSTOM_ZTEA_TSD_1.</a:t>
                      </a:r>
                      <a:br>
                        <a:rPr lang="en-US" sz="2400" b="0" i="0" u="none" strike="noStrike" noProof="0" dirty="0">
                          <a:solidFill>
                            <a:schemeClr val="tx1"/>
                          </a:solidFill>
                          <a:latin typeface="+mn-lt"/>
                        </a:rPr>
                      </a:br>
                      <a:r>
                        <a:rPr lang="en-US" sz="2400" b="0" i="0" u="none" strike="noStrike" noProof="0" dirty="0">
                          <a:solidFill>
                            <a:schemeClr val="tx1"/>
                          </a:solidFill>
                          <a:latin typeface="+mn-lt"/>
                        </a:rPr>
                        <a:t>NOTE: this check also be done as a type 1 validation</a:t>
                      </a:r>
                    </a:p>
                  </a:txBody>
                  <a:tcPr marL="182880" marR="182880" marT="91440" marB="91440">
                    <a:solidFill>
                      <a:schemeClr val="bg1"/>
                    </a:solidFill>
                  </a:tcPr>
                </a:tc>
                <a:extLst>
                  <a:ext uri="{0D108BD9-81ED-4DB2-BD59-A6C34878D82A}">
                    <a16:rowId xmlns:a16="http://schemas.microsoft.com/office/drawing/2014/main" val="37214273"/>
                  </a:ext>
                </a:extLst>
              </a:tr>
              <a:tr h="805625">
                <a:tc>
                  <a:txBody>
                    <a:bodyPr/>
                    <a:lstStyle/>
                    <a:p>
                      <a:pPr lvl="0" algn="ctr">
                        <a:buNone/>
                      </a:pPr>
                      <a:r>
                        <a:rPr lang="en-US" sz="2400">
                          <a:solidFill>
                            <a:schemeClr val="tx1"/>
                          </a:solidFill>
                        </a:rPr>
                        <a:t>6</a:t>
                      </a:r>
                    </a:p>
                  </a:txBody>
                  <a:tcPr marL="182880" marR="182880" marT="91440" marB="91440">
                    <a:solidFill>
                      <a:schemeClr val="bg1"/>
                    </a:solidFill>
                  </a:tcPr>
                </a:tc>
                <a:tc rowSpan="6">
                  <a:txBody>
                    <a:bodyPr/>
                    <a:lstStyle/>
                    <a:p>
                      <a:pPr algn="ctr"/>
                      <a:r>
                        <a:rPr lang="en-US" sz="2400" dirty="0">
                          <a:solidFill>
                            <a:schemeClr val="tx1"/>
                          </a:solidFill>
                        </a:rPr>
                        <a:t>PowerSC native</a:t>
                      </a:r>
                    </a:p>
                    <a:p>
                      <a:pPr lvl="0" algn="ctr">
                        <a:buNone/>
                      </a:pPr>
                      <a:endParaRPr lang="en-US" sz="3200" dirty="0"/>
                    </a:p>
                  </a:txBody>
                  <a:tcPr marL="182880" marR="182880" marT="91440" marB="91440" anchor="ctr">
                    <a:solidFill>
                      <a:schemeClr val="bg1"/>
                    </a:solidFill>
                  </a:tcPr>
                </a:tc>
                <a:tc>
                  <a:txBody>
                    <a:bodyPr/>
                    <a:lstStyle/>
                    <a:p>
                      <a:pPr algn="ctr"/>
                      <a:r>
                        <a:rPr lang="en-US" sz="2400">
                          <a:solidFill>
                            <a:schemeClr val="tx1"/>
                          </a:solidFill>
                          <a:latin typeface="+mn-lt"/>
                        </a:rPr>
                        <a:t>Compliance Violation</a:t>
                      </a:r>
                    </a:p>
                  </a:txBody>
                  <a:tcPr marL="182880" marR="182880" marT="91440" marB="91440">
                    <a:solidFill>
                      <a:schemeClr val="bg1"/>
                    </a:solidFill>
                  </a:tcPr>
                </a:tc>
                <a:tc>
                  <a:txBody>
                    <a:bodyPr/>
                    <a:lstStyle/>
                    <a:p>
                      <a:pPr marL="0" marR="0" lvl="0" indent="0" algn="ctr" defTabSz="914461"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Invoke full workflow</a:t>
                      </a:r>
                    </a:p>
                    <a:p>
                      <a:pPr algn="ctr"/>
                      <a:endParaRPr lang="en-US" sz="2400" dirty="0">
                        <a:solidFill>
                          <a:schemeClr val="tx1"/>
                        </a:solidFill>
                        <a:latin typeface="+mn-lt"/>
                      </a:endParaRPr>
                    </a:p>
                  </a:txBody>
                  <a:tcPr marL="182880" marR="182880" marT="91440" marB="91440">
                    <a:solidFill>
                      <a:schemeClr val="bg1"/>
                    </a:solidFill>
                  </a:tcPr>
                </a:tc>
                <a:tc>
                  <a:txBody>
                    <a:bodyPr/>
                    <a:lstStyle/>
                    <a:p>
                      <a:pPr algn="ctr"/>
                      <a:r>
                        <a:rPr lang="en-US" sz="2400" dirty="0">
                          <a:solidFill>
                            <a:schemeClr val="tx1"/>
                          </a:solidFill>
                          <a:latin typeface="+mn-lt"/>
                        </a:rPr>
                        <a:t>PowerSC detects policy violation on production LPAR.  CategoryID=</a:t>
                      </a:r>
                      <a:r>
                        <a:rPr lang="en-US" sz="2400" b="0" i="0" u="none" strike="noStrike" noProof="0" dirty="0">
                          <a:solidFill>
                            <a:schemeClr val="tx1"/>
                          </a:solidFill>
                          <a:latin typeface="+mn-lt"/>
                        </a:rPr>
                        <a:t>COMPLIANCE_RULE_FAILURE</a:t>
                      </a:r>
                      <a:endParaRPr lang="en-US" sz="2400" dirty="0">
                        <a:solidFill>
                          <a:schemeClr val="tx1"/>
                        </a:solidFill>
                        <a:latin typeface="+mn-lt"/>
                      </a:endParaRPr>
                    </a:p>
                  </a:txBody>
                  <a:tcPr marL="182880" marR="182880" marT="91440" marB="91440">
                    <a:solidFill>
                      <a:schemeClr val="bg1"/>
                    </a:solidFill>
                  </a:tcPr>
                </a:tc>
                <a:extLst>
                  <a:ext uri="{0D108BD9-81ED-4DB2-BD59-A6C34878D82A}">
                    <a16:rowId xmlns:a16="http://schemas.microsoft.com/office/drawing/2014/main" val="1562534852"/>
                  </a:ext>
                </a:extLst>
              </a:tr>
              <a:tr h="805625">
                <a:tc>
                  <a:txBody>
                    <a:bodyPr/>
                    <a:lstStyle/>
                    <a:p>
                      <a:pPr algn="ctr"/>
                      <a:r>
                        <a:rPr lang="en-US" sz="2400">
                          <a:solidFill>
                            <a:schemeClr val="tx1"/>
                          </a:solidFill>
                        </a:rPr>
                        <a:t>7</a:t>
                      </a:r>
                    </a:p>
                  </a:txBody>
                  <a:tcPr marL="182880" marR="182880" marT="91440" marB="91440">
                    <a:solidFill>
                      <a:schemeClr val="bg1"/>
                    </a:solidFill>
                  </a:tcPr>
                </a:tc>
                <a:tc vMerge="1">
                  <a:txBody>
                    <a:bodyPr/>
                    <a:lstStyle/>
                    <a:p>
                      <a:pPr algn="ctr"/>
                      <a:endParaRPr lang="en-US" sz="1200">
                        <a:solidFill>
                          <a:schemeClr val="tx1"/>
                        </a:solidFill>
                      </a:endParaRPr>
                    </a:p>
                  </a:txBody>
                  <a:tcPr>
                    <a:solidFill>
                      <a:schemeClr val="bg1"/>
                    </a:solidFill>
                  </a:tcPr>
                </a:tc>
                <a:tc>
                  <a:txBody>
                    <a:bodyPr/>
                    <a:lstStyle/>
                    <a:p>
                      <a:pPr algn="ctr"/>
                      <a:r>
                        <a:rPr lang="en-US" sz="2400" dirty="0">
                          <a:solidFill>
                            <a:schemeClr val="tx1"/>
                          </a:solidFill>
                          <a:latin typeface="+mn-lt"/>
                        </a:rPr>
                        <a:t>Brute Force Attack Detected</a:t>
                      </a:r>
                    </a:p>
                  </a:txBody>
                  <a:tcPr marL="182880" marR="182880" marT="91440" marB="91440">
                    <a:solidFill>
                      <a:schemeClr val="bg1"/>
                    </a:solidFill>
                  </a:tcPr>
                </a:tc>
                <a:tc>
                  <a:txBody>
                    <a:bodyPr/>
                    <a:lstStyle/>
                    <a:p>
                      <a:pPr lvl="0" algn="ctr">
                        <a:buNone/>
                      </a:pPr>
                      <a:r>
                        <a:rPr lang="en-US" sz="2400" b="0" i="0" u="none" strike="noStrike" noProof="0" dirty="0">
                          <a:solidFill>
                            <a:schemeClr val="tx1"/>
                          </a:solidFill>
                          <a:latin typeface="+mn-lt"/>
                        </a:rPr>
                        <a:t>Invoke full workflow</a:t>
                      </a:r>
                      <a:endParaRPr lang="en-US" sz="2400" dirty="0">
                        <a:solidFill>
                          <a:schemeClr val="tx1"/>
                        </a:solidFill>
                        <a:latin typeface="+mn-lt"/>
                      </a:endParaRPr>
                    </a:p>
                  </a:txBody>
                  <a:tcPr marL="182880" marR="182880" marT="91440" marB="91440">
                    <a:solidFill>
                      <a:schemeClr val="bg1"/>
                    </a:solidFill>
                  </a:tcPr>
                </a:tc>
                <a:tc>
                  <a:txBody>
                    <a:bodyPr/>
                    <a:lstStyle/>
                    <a:p>
                      <a:pPr lvl="0" algn="ctr">
                        <a:buNone/>
                      </a:pPr>
                      <a:r>
                        <a:rPr lang="en-US" sz="2400" dirty="0">
                          <a:solidFill>
                            <a:schemeClr val="tx1"/>
                          </a:solidFill>
                          <a:latin typeface="+mn-lt"/>
                        </a:rPr>
                        <a:t>Multiple bad password attempt over a specified time duration. CategoryID=</a:t>
                      </a:r>
                      <a:r>
                        <a:rPr lang="en-US" sz="2400" b="0" i="0" u="none" strike="noStrike" noProof="0" dirty="0">
                          <a:solidFill>
                            <a:schemeClr val="tx1"/>
                          </a:solidFill>
                          <a:latin typeface="+mn-lt"/>
                        </a:rPr>
                        <a:t>CORRELATION_PASS_FAILURE</a:t>
                      </a:r>
                      <a:endParaRPr lang="en-US" sz="2400" dirty="0">
                        <a:solidFill>
                          <a:schemeClr val="tx1"/>
                        </a:solidFill>
                        <a:latin typeface="+mn-lt"/>
                      </a:endParaRPr>
                    </a:p>
                  </a:txBody>
                  <a:tcPr marL="182880" marR="182880" marT="91440" marB="91440">
                    <a:solidFill>
                      <a:schemeClr val="bg1"/>
                    </a:solidFill>
                  </a:tcPr>
                </a:tc>
                <a:extLst>
                  <a:ext uri="{0D108BD9-81ED-4DB2-BD59-A6C34878D82A}">
                    <a16:rowId xmlns:a16="http://schemas.microsoft.com/office/drawing/2014/main" val="1838796327"/>
                  </a:ext>
                </a:extLst>
              </a:tr>
              <a:tr h="805625">
                <a:tc>
                  <a:txBody>
                    <a:bodyPr/>
                    <a:lstStyle/>
                    <a:p>
                      <a:pPr lvl="0" algn="ctr">
                        <a:buNone/>
                      </a:pPr>
                      <a:r>
                        <a:rPr lang="en-US" sz="2400">
                          <a:solidFill>
                            <a:schemeClr val="tx1"/>
                          </a:solidFill>
                        </a:rPr>
                        <a:t>8</a:t>
                      </a:r>
                    </a:p>
                  </a:txBody>
                  <a:tcPr marL="182880" marR="182880" marT="91440" marB="91440">
                    <a:solidFill>
                      <a:schemeClr val="bg1"/>
                    </a:solidFill>
                  </a:tcPr>
                </a:tc>
                <a:tc vMerge="1">
                  <a:txBody>
                    <a:bodyPr/>
                    <a:lstStyle/>
                    <a:p>
                      <a:endParaRPr lang="en-US" sz="1200">
                        <a:solidFill>
                          <a:schemeClr val="tx1"/>
                        </a:solidFill>
                      </a:endParaRPr>
                    </a:p>
                  </a:txBody>
                  <a:tcPr anchor="ctr">
                    <a:solidFill>
                      <a:schemeClr val="bg1"/>
                    </a:solidFill>
                  </a:tcPr>
                </a:tc>
                <a:tc>
                  <a:txBody>
                    <a:bodyPr/>
                    <a:lstStyle/>
                    <a:p>
                      <a:pPr lvl="0" algn="ctr">
                        <a:buNone/>
                      </a:pPr>
                      <a:r>
                        <a:rPr lang="en-US" sz="2400" dirty="0">
                          <a:solidFill>
                            <a:schemeClr val="tx1"/>
                          </a:solidFill>
                          <a:latin typeface="+mn-lt"/>
                        </a:rPr>
                        <a:t>PowerSC Agent Connection Loss Detected</a:t>
                      </a:r>
                    </a:p>
                  </a:txBody>
                  <a:tcPr marL="182880" marR="182880" marT="91440" marB="91440">
                    <a:solidFill>
                      <a:schemeClr val="bg1"/>
                    </a:solidFill>
                  </a:tcPr>
                </a:tc>
                <a:tc>
                  <a:txBody>
                    <a:bodyPr/>
                    <a:lstStyle/>
                    <a:p>
                      <a:pPr lvl="0" algn="ctr">
                        <a:buNone/>
                      </a:pPr>
                      <a:r>
                        <a:rPr lang="en-US" sz="2400" b="0" i="0" u="none" strike="noStrike" noProof="0">
                          <a:solidFill>
                            <a:schemeClr val="tx1"/>
                          </a:solidFill>
                          <a:latin typeface="+mn-lt"/>
                        </a:rPr>
                        <a:t>Invoke full workflow</a:t>
                      </a:r>
                    </a:p>
                  </a:txBody>
                  <a:tcPr marL="182880" marR="182880" marT="91440" marB="91440">
                    <a:solidFill>
                      <a:schemeClr val="bg1"/>
                    </a:solidFill>
                  </a:tcPr>
                </a:tc>
                <a:tc>
                  <a:txBody>
                    <a:bodyPr/>
                    <a:lstStyle/>
                    <a:p>
                      <a:pPr lvl="0" algn="ctr">
                        <a:buNone/>
                      </a:pPr>
                      <a:r>
                        <a:rPr lang="en-US" sz="2400" dirty="0">
                          <a:solidFill>
                            <a:schemeClr val="tx1"/>
                          </a:solidFill>
                          <a:latin typeface="+mn-lt"/>
                        </a:rPr>
                        <a:t>The PowerSC GUI Agent on a production LPAR is no longer connected. CategoryID=</a:t>
                      </a:r>
                      <a:r>
                        <a:rPr lang="en-US" sz="2400" b="0" i="0" u="none" strike="noStrike" noProof="0" dirty="0">
                          <a:solidFill>
                            <a:schemeClr val="tx1"/>
                          </a:solidFill>
                          <a:latin typeface="+mn-lt"/>
                        </a:rPr>
                        <a:t>AGENT_DISCONNECTED</a:t>
                      </a:r>
                      <a:endParaRPr lang="en-US" sz="2400" dirty="0">
                        <a:solidFill>
                          <a:schemeClr val="tx1"/>
                        </a:solidFill>
                        <a:latin typeface="+mn-lt"/>
                      </a:endParaRPr>
                    </a:p>
                  </a:txBody>
                  <a:tcPr marL="182880" marR="182880" marT="91440" marB="91440">
                    <a:solidFill>
                      <a:schemeClr val="bg1"/>
                    </a:solidFill>
                  </a:tcPr>
                </a:tc>
                <a:extLst>
                  <a:ext uri="{0D108BD9-81ED-4DB2-BD59-A6C34878D82A}">
                    <a16:rowId xmlns:a16="http://schemas.microsoft.com/office/drawing/2014/main" val="3682069112"/>
                  </a:ext>
                </a:extLst>
              </a:tr>
              <a:tr h="805625">
                <a:tc>
                  <a:txBody>
                    <a:bodyPr/>
                    <a:lstStyle/>
                    <a:p>
                      <a:pPr lvl="0" algn="ctr">
                        <a:buNone/>
                      </a:pPr>
                      <a:r>
                        <a:rPr lang="en-US" sz="2400">
                          <a:solidFill>
                            <a:schemeClr val="tx1"/>
                          </a:solidFill>
                        </a:rPr>
                        <a:t>9</a:t>
                      </a:r>
                    </a:p>
                  </a:txBody>
                  <a:tcPr marL="182880" marR="182880" marT="91440" marB="91440">
                    <a:solidFill>
                      <a:schemeClr val="bg1"/>
                    </a:solidFill>
                  </a:tcPr>
                </a:tc>
                <a:tc vMerge="1">
                  <a:txBody>
                    <a:bodyPr/>
                    <a:lstStyle/>
                    <a:p>
                      <a:endParaRPr lang="en-US"/>
                    </a:p>
                  </a:txBody>
                  <a:tcPr anchor="ctr">
                    <a:solidFill>
                      <a:schemeClr val="bg1"/>
                    </a:solidFill>
                  </a:tcPr>
                </a:tc>
                <a:tc>
                  <a:txBody>
                    <a:bodyPr/>
                    <a:lstStyle/>
                    <a:p>
                      <a:pPr lvl="0" algn="ctr">
                        <a:buNone/>
                      </a:pPr>
                      <a:r>
                        <a:rPr lang="en-US" sz="2400">
                          <a:solidFill>
                            <a:schemeClr val="tx1"/>
                          </a:solidFill>
                          <a:latin typeface="+mn-lt"/>
                        </a:rPr>
                        <a:t>Real Time Compliance: Content Changed</a:t>
                      </a:r>
                    </a:p>
                  </a:txBody>
                  <a:tcPr marL="182880" marR="182880" marT="91440" marB="91440">
                    <a:solidFill>
                      <a:schemeClr val="bg1"/>
                    </a:solidFill>
                  </a:tcPr>
                </a:tc>
                <a:tc>
                  <a:txBody>
                    <a:bodyPr/>
                    <a:lstStyle/>
                    <a:p>
                      <a:pPr lvl="0" algn="ctr">
                        <a:buNone/>
                      </a:pPr>
                      <a:r>
                        <a:rPr lang="en-US" sz="2400" b="0" i="0" u="none" strike="noStrike" noProof="0">
                          <a:solidFill>
                            <a:schemeClr val="tx1"/>
                          </a:solidFill>
                          <a:latin typeface="+mn-lt"/>
                        </a:rPr>
                        <a:t>Depends on file experiencing the event</a:t>
                      </a:r>
                    </a:p>
                  </a:txBody>
                  <a:tcPr marL="182880" marR="182880" marT="91440" marB="91440">
                    <a:solidFill>
                      <a:schemeClr val="bg1"/>
                    </a:solidFill>
                  </a:tcPr>
                </a:tc>
                <a:tc>
                  <a:txBody>
                    <a:bodyPr/>
                    <a:lstStyle/>
                    <a:p>
                      <a:pPr lvl="0" algn="ctr">
                        <a:buNone/>
                      </a:pPr>
                      <a:r>
                        <a:rPr lang="en-US" sz="2400" b="0" i="0" u="none" strike="noStrike" noProof="0" dirty="0">
                          <a:solidFill>
                            <a:schemeClr val="tx1"/>
                          </a:solidFill>
                          <a:latin typeface="+mn-lt"/>
                        </a:rPr>
                        <a:t>Real time detection of content change to file.</a:t>
                      </a:r>
                      <a:br>
                        <a:rPr lang="en-US" sz="2400" b="0" i="0" u="none" strike="noStrike" noProof="0" dirty="0">
                          <a:solidFill>
                            <a:schemeClr val="tx1"/>
                          </a:solidFill>
                          <a:latin typeface="+mn-lt"/>
                        </a:rPr>
                      </a:br>
                      <a:r>
                        <a:rPr lang="en-US" sz="2400" b="0" i="0" u="none" strike="noStrike" noProof="0" dirty="0">
                          <a:solidFill>
                            <a:schemeClr val="tx1"/>
                          </a:solidFill>
                          <a:latin typeface="+mn-lt"/>
                        </a:rPr>
                        <a:t>CategoryID=AHAFS_MODFILE_WRITE</a:t>
                      </a:r>
                    </a:p>
                  </a:txBody>
                  <a:tcPr marL="182880" marR="182880" marT="91440" marB="91440">
                    <a:solidFill>
                      <a:schemeClr val="bg1"/>
                    </a:solidFill>
                  </a:tcPr>
                </a:tc>
                <a:extLst>
                  <a:ext uri="{0D108BD9-81ED-4DB2-BD59-A6C34878D82A}">
                    <a16:rowId xmlns:a16="http://schemas.microsoft.com/office/drawing/2014/main" val="396388087"/>
                  </a:ext>
                </a:extLst>
              </a:tr>
              <a:tr h="805625">
                <a:tc>
                  <a:txBody>
                    <a:bodyPr/>
                    <a:lstStyle/>
                    <a:p>
                      <a:pPr lvl="0" algn="ctr">
                        <a:buNone/>
                      </a:pPr>
                      <a:r>
                        <a:rPr lang="en-US" sz="2400">
                          <a:solidFill>
                            <a:schemeClr val="tx1"/>
                          </a:solidFill>
                        </a:rPr>
                        <a:t>10</a:t>
                      </a:r>
                    </a:p>
                  </a:txBody>
                  <a:tcPr marL="182880" marR="182880" marT="91440" marB="91440">
                    <a:solidFill>
                      <a:schemeClr val="bg1"/>
                    </a:solidFill>
                  </a:tcPr>
                </a:tc>
                <a:tc vMerge="1">
                  <a:txBody>
                    <a:bodyPr/>
                    <a:lstStyle/>
                    <a:p>
                      <a:endParaRPr lang="en-US"/>
                    </a:p>
                  </a:txBody>
                  <a:tcPr anchor="ctr">
                    <a:solidFill>
                      <a:schemeClr val="bg1"/>
                    </a:solidFill>
                  </a:tcPr>
                </a:tc>
                <a:tc>
                  <a:txBody>
                    <a:bodyPr/>
                    <a:lstStyle/>
                    <a:p>
                      <a:pPr lvl="0" algn="ctr">
                        <a:buNone/>
                      </a:pPr>
                      <a:r>
                        <a:rPr lang="en-US" sz="2400" b="0" i="0" u="none" strike="noStrike" noProof="0">
                          <a:solidFill>
                            <a:schemeClr val="tx1"/>
                          </a:solidFill>
                          <a:latin typeface="+mn-lt"/>
                        </a:rPr>
                        <a:t>Real Time Compliance: Access Changed</a:t>
                      </a:r>
                    </a:p>
                  </a:txBody>
                  <a:tcPr marL="182880" marR="182880" marT="91440" marB="91440">
                    <a:solidFill>
                      <a:schemeClr val="bg1"/>
                    </a:solidFill>
                  </a:tcPr>
                </a:tc>
                <a:tc>
                  <a:txBody>
                    <a:bodyPr/>
                    <a:lstStyle/>
                    <a:p>
                      <a:pPr lvl="0" algn="ctr">
                        <a:buNone/>
                      </a:pPr>
                      <a:r>
                        <a:rPr lang="en-US" sz="2400" b="0" i="0" u="none" strike="noStrike" noProof="0">
                          <a:solidFill>
                            <a:schemeClr val="tx1"/>
                          </a:solidFill>
                          <a:latin typeface="+mn-lt"/>
                        </a:rPr>
                        <a:t>Depends on file experiencing the event</a:t>
                      </a:r>
                    </a:p>
                  </a:txBody>
                  <a:tcPr marL="182880" marR="182880" marT="91440" marB="91440">
                    <a:solidFill>
                      <a:schemeClr val="bg1"/>
                    </a:solidFill>
                  </a:tcPr>
                </a:tc>
                <a:tc>
                  <a:txBody>
                    <a:bodyPr/>
                    <a:lstStyle/>
                    <a:p>
                      <a:pPr lvl="0" algn="ctr">
                        <a:buNone/>
                      </a:pPr>
                      <a:r>
                        <a:rPr lang="en-US" sz="2400" b="0" i="0" u="none" strike="noStrike" noProof="0" dirty="0">
                          <a:solidFill>
                            <a:schemeClr val="tx1"/>
                          </a:solidFill>
                          <a:latin typeface="+mn-lt"/>
                        </a:rPr>
                        <a:t>Real time detection of access change to file.</a:t>
                      </a:r>
                      <a:br>
                        <a:rPr lang="en-US" sz="2400" b="0" i="0" u="none" strike="noStrike" noProof="0" dirty="0">
                          <a:solidFill>
                            <a:schemeClr val="tx1"/>
                          </a:solidFill>
                          <a:latin typeface="+mn-lt"/>
                        </a:rPr>
                      </a:br>
                      <a:r>
                        <a:rPr lang="en-US" sz="2400" b="0" i="0" u="none" strike="noStrike" noProof="0" dirty="0">
                          <a:solidFill>
                            <a:schemeClr val="tx1"/>
                          </a:solidFill>
                          <a:latin typeface="+mn-lt"/>
                        </a:rPr>
                        <a:t>CategoryID=AHAFS_MODFILEATTR_SETMODE</a:t>
                      </a:r>
                    </a:p>
                  </a:txBody>
                  <a:tcPr marL="182880" marR="182880" marT="91440" marB="91440">
                    <a:solidFill>
                      <a:schemeClr val="bg1"/>
                    </a:solidFill>
                  </a:tcPr>
                </a:tc>
                <a:extLst>
                  <a:ext uri="{0D108BD9-81ED-4DB2-BD59-A6C34878D82A}">
                    <a16:rowId xmlns:a16="http://schemas.microsoft.com/office/drawing/2014/main" val="2818095779"/>
                  </a:ext>
                </a:extLst>
              </a:tr>
              <a:tr h="805625">
                <a:tc>
                  <a:txBody>
                    <a:bodyPr/>
                    <a:lstStyle/>
                    <a:p>
                      <a:pPr lvl="0" algn="ctr">
                        <a:buNone/>
                      </a:pPr>
                      <a:r>
                        <a:rPr lang="en-US" sz="2400">
                          <a:solidFill>
                            <a:schemeClr val="tx1"/>
                          </a:solidFill>
                        </a:rPr>
                        <a:t>11</a:t>
                      </a:r>
                    </a:p>
                  </a:txBody>
                  <a:tcPr marL="182880" marR="182880" marT="91440" marB="91440">
                    <a:solidFill>
                      <a:schemeClr val="bg1"/>
                    </a:solidFill>
                  </a:tcPr>
                </a:tc>
                <a:tc vMerge="1">
                  <a:txBody>
                    <a:bodyPr/>
                    <a:lstStyle/>
                    <a:p>
                      <a:endParaRPr lang="en-US"/>
                    </a:p>
                  </a:txBody>
                  <a:tcPr anchor="ctr">
                    <a:solidFill>
                      <a:schemeClr val="bg1"/>
                    </a:solidFill>
                  </a:tcPr>
                </a:tc>
                <a:tc>
                  <a:txBody>
                    <a:bodyPr/>
                    <a:lstStyle/>
                    <a:p>
                      <a:pPr lvl="0" algn="ctr">
                        <a:buNone/>
                      </a:pPr>
                      <a:r>
                        <a:rPr lang="en-US" sz="2400" b="0" i="0" u="none" strike="noStrike" noProof="0">
                          <a:solidFill>
                            <a:schemeClr val="tx1"/>
                          </a:solidFill>
                          <a:latin typeface="+mn-lt"/>
                        </a:rPr>
                        <a:t>Real Time Compliance: Directory Access Changed</a:t>
                      </a:r>
                    </a:p>
                  </a:txBody>
                  <a:tcPr marL="182880" marR="182880" marT="91440" marB="91440">
                    <a:solidFill>
                      <a:schemeClr val="bg1"/>
                    </a:solidFill>
                  </a:tcPr>
                </a:tc>
                <a:tc>
                  <a:txBody>
                    <a:bodyPr/>
                    <a:lstStyle/>
                    <a:p>
                      <a:pPr lvl="0" algn="ctr">
                        <a:buNone/>
                      </a:pPr>
                      <a:r>
                        <a:rPr lang="en-US" sz="2400" b="0" i="0" u="none" strike="noStrike" noProof="0">
                          <a:solidFill>
                            <a:schemeClr val="tx1"/>
                          </a:solidFill>
                          <a:latin typeface="+mn-lt"/>
                        </a:rPr>
                        <a:t>Depends on directory experiencing the event</a:t>
                      </a:r>
                    </a:p>
                  </a:txBody>
                  <a:tcPr marL="182880" marR="182880" marT="91440" marB="91440">
                    <a:solidFill>
                      <a:schemeClr val="bg1"/>
                    </a:solidFill>
                  </a:tcPr>
                </a:tc>
                <a:tc>
                  <a:txBody>
                    <a:bodyPr/>
                    <a:lstStyle/>
                    <a:p>
                      <a:pPr lvl="0" algn="ctr">
                        <a:buNone/>
                      </a:pPr>
                      <a:r>
                        <a:rPr lang="en-US" sz="2400" b="0" i="0" u="none" strike="noStrike" noProof="0" dirty="0">
                          <a:solidFill>
                            <a:schemeClr val="tx1"/>
                          </a:solidFill>
                          <a:latin typeface="+mn-lt"/>
                        </a:rPr>
                        <a:t>Real time detection of access change to directory.</a:t>
                      </a:r>
                      <a:br>
                        <a:rPr lang="en-US" sz="2400" b="0" i="0" u="none" strike="noStrike" noProof="0" dirty="0">
                          <a:solidFill>
                            <a:schemeClr val="tx1"/>
                          </a:solidFill>
                          <a:latin typeface="+mn-lt"/>
                        </a:rPr>
                      </a:br>
                      <a:r>
                        <a:rPr lang="en-US" sz="2400" b="0" i="0" u="none" strike="noStrike" noProof="0" dirty="0">
                          <a:solidFill>
                            <a:schemeClr val="tx1"/>
                          </a:solidFill>
                          <a:latin typeface="+mn-lt"/>
                        </a:rPr>
                        <a:t>CategoryID=AHAFS_MODFILEATTR_SETMODE</a:t>
                      </a:r>
                    </a:p>
                  </a:txBody>
                  <a:tcPr marL="182880" marR="182880" marT="91440" marB="91440">
                    <a:solidFill>
                      <a:schemeClr val="bg1"/>
                    </a:solidFill>
                  </a:tcPr>
                </a:tc>
                <a:extLst>
                  <a:ext uri="{0D108BD9-81ED-4DB2-BD59-A6C34878D82A}">
                    <a16:rowId xmlns:a16="http://schemas.microsoft.com/office/drawing/2014/main" val="1735636996"/>
                  </a:ext>
                </a:extLst>
              </a:tr>
            </a:tbl>
          </a:graphicData>
        </a:graphic>
      </p:graphicFrame>
    </p:spTree>
    <p:extLst>
      <p:ext uri="{BB962C8B-B14F-4D97-AF65-F5344CB8AC3E}">
        <p14:creationId xmlns:p14="http://schemas.microsoft.com/office/powerpoint/2010/main" val="215624300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73A6C-A4E0-207C-00E9-59256B4488F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C429F0F-01C1-7890-8B35-CD22832FE12A}"/>
              </a:ext>
            </a:extLst>
          </p:cNvPr>
          <p:cNvSpPr>
            <a:spLocks noGrp="1"/>
          </p:cNvSpPr>
          <p:nvPr>
            <p:ph type="title"/>
          </p:nvPr>
        </p:nvSpPr>
        <p:spPr/>
        <p:txBody>
          <a:bodyPr/>
          <a:lstStyle/>
          <a:p>
            <a:r>
              <a:rPr lang="en-GB" sz="4800" b="1" dirty="0" err="1"/>
              <a:t>PowerSC</a:t>
            </a:r>
            <a:r>
              <a:rPr lang="en-GB" sz="4800" b="1" dirty="0"/>
              <a:t> Trigger Use Cases</a:t>
            </a:r>
          </a:p>
        </p:txBody>
      </p:sp>
      <p:sp>
        <p:nvSpPr>
          <p:cNvPr id="7" name="Footer Placeholder 6">
            <a:extLst>
              <a:ext uri="{FF2B5EF4-FFF2-40B4-BE49-F238E27FC236}">
                <a16:creationId xmlns:a16="http://schemas.microsoft.com/office/drawing/2014/main" id="{21410F6F-1B3A-5231-D77D-A46DA82DD22C}"/>
              </a:ext>
            </a:extLst>
          </p:cNvPr>
          <p:cNvSpPr>
            <a:spLocks noGrp="1"/>
          </p:cNvSpPr>
          <p:nvPr>
            <p:ph type="ftr" sz="quarter" idx="18"/>
          </p:nvPr>
        </p:nvSpPr>
        <p:spPr/>
        <p:txBody>
          <a:bodyPr/>
          <a:lstStyle/>
          <a:p>
            <a:r>
              <a:rPr lang="en-GB"/>
              <a:t>IBM Power Cyber Vault / June 16th, 2026 / © 2026 IBM Corporation</a:t>
            </a:r>
            <a:endParaRPr lang="en-US" dirty="0"/>
          </a:p>
        </p:txBody>
      </p:sp>
      <p:graphicFrame>
        <p:nvGraphicFramePr>
          <p:cNvPr id="4" name="Table 3">
            <a:extLst>
              <a:ext uri="{FF2B5EF4-FFF2-40B4-BE49-F238E27FC236}">
                <a16:creationId xmlns:a16="http://schemas.microsoft.com/office/drawing/2014/main" id="{1CC50830-CA31-7A03-15C9-4570CFDAB350}"/>
              </a:ext>
            </a:extLst>
          </p:cNvPr>
          <p:cNvGraphicFramePr>
            <a:graphicFrameLocks noGrp="1"/>
          </p:cNvGraphicFramePr>
          <p:nvPr>
            <p:extLst>
              <p:ext uri="{D42A27DB-BD31-4B8C-83A1-F6EECF244321}">
                <p14:modId xmlns:p14="http://schemas.microsoft.com/office/powerpoint/2010/main" val="781892867"/>
              </p:ext>
            </p:extLst>
          </p:nvPr>
        </p:nvGraphicFramePr>
        <p:xfrm>
          <a:off x="579096" y="2520654"/>
          <a:ext cx="23233403" cy="5598080"/>
        </p:xfrm>
        <a:graphic>
          <a:graphicData uri="http://schemas.openxmlformats.org/drawingml/2006/table">
            <a:tbl>
              <a:tblPr firstRow="1" bandRow="1">
                <a:tableStyleId>{5C22544A-7EE6-4342-B048-85BDC9FD1C3A}</a:tableStyleId>
              </a:tblPr>
              <a:tblGrid>
                <a:gridCol w="1369567">
                  <a:extLst>
                    <a:ext uri="{9D8B030D-6E8A-4147-A177-3AD203B41FA5}">
                      <a16:colId xmlns:a16="http://schemas.microsoft.com/office/drawing/2014/main" val="3484984182"/>
                    </a:ext>
                  </a:extLst>
                </a:gridCol>
                <a:gridCol w="3983289">
                  <a:extLst>
                    <a:ext uri="{9D8B030D-6E8A-4147-A177-3AD203B41FA5}">
                      <a16:colId xmlns:a16="http://schemas.microsoft.com/office/drawing/2014/main" val="918846577"/>
                    </a:ext>
                  </a:extLst>
                </a:gridCol>
                <a:gridCol w="3407926">
                  <a:extLst>
                    <a:ext uri="{9D8B030D-6E8A-4147-A177-3AD203B41FA5}">
                      <a16:colId xmlns:a16="http://schemas.microsoft.com/office/drawing/2014/main" val="1645479067"/>
                    </a:ext>
                  </a:extLst>
                </a:gridCol>
                <a:gridCol w="3961161">
                  <a:extLst>
                    <a:ext uri="{9D8B030D-6E8A-4147-A177-3AD203B41FA5}">
                      <a16:colId xmlns:a16="http://schemas.microsoft.com/office/drawing/2014/main" val="4083180059"/>
                    </a:ext>
                  </a:extLst>
                </a:gridCol>
                <a:gridCol w="10511460">
                  <a:extLst>
                    <a:ext uri="{9D8B030D-6E8A-4147-A177-3AD203B41FA5}">
                      <a16:colId xmlns:a16="http://schemas.microsoft.com/office/drawing/2014/main" val="2267788273"/>
                    </a:ext>
                  </a:extLst>
                </a:gridCol>
              </a:tblGrid>
              <a:tr h="988040">
                <a:tc>
                  <a:txBody>
                    <a:bodyPr/>
                    <a:lstStyle/>
                    <a:p>
                      <a:pPr algn="ctr"/>
                      <a:r>
                        <a:rPr lang="en-US" sz="2400">
                          <a:solidFill>
                            <a:schemeClr val="bg1"/>
                          </a:solidFill>
                        </a:rPr>
                        <a:t>#</a:t>
                      </a:r>
                    </a:p>
                  </a:txBody>
                  <a:tcPr marL="182880" marR="182880" marT="91440" marB="91440"/>
                </a:tc>
                <a:tc>
                  <a:txBody>
                    <a:bodyPr/>
                    <a:lstStyle/>
                    <a:p>
                      <a:pPr algn="ctr"/>
                      <a:r>
                        <a:rPr lang="en-US" sz="2400">
                          <a:solidFill>
                            <a:schemeClr val="bg1"/>
                          </a:solidFill>
                        </a:rPr>
                        <a:t>Product</a:t>
                      </a:r>
                    </a:p>
                  </a:txBody>
                  <a:tcPr marL="182880" marR="182880" marT="91440" marB="91440"/>
                </a:tc>
                <a:tc>
                  <a:txBody>
                    <a:bodyPr/>
                    <a:lstStyle/>
                    <a:p>
                      <a:pPr algn="ctr"/>
                      <a:r>
                        <a:rPr lang="en-US" sz="2400">
                          <a:solidFill>
                            <a:schemeClr val="bg1"/>
                          </a:solidFill>
                        </a:rPr>
                        <a:t>Name</a:t>
                      </a:r>
                    </a:p>
                  </a:txBody>
                  <a:tcPr marL="182880" marR="182880" marT="91440" marB="91440"/>
                </a:tc>
                <a:tc>
                  <a:txBody>
                    <a:bodyPr/>
                    <a:lstStyle/>
                    <a:p>
                      <a:pPr algn="ctr"/>
                      <a:r>
                        <a:rPr lang="en-US" sz="2400">
                          <a:solidFill>
                            <a:schemeClr val="bg1"/>
                          </a:solidFill>
                        </a:rPr>
                        <a:t>Action</a:t>
                      </a:r>
                    </a:p>
                  </a:txBody>
                  <a:tcPr marL="182880" marR="182880" marT="91440" marB="91440"/>
                </a:tc>
                <a:tc>
                  <a:txBody>
                    <a:bodyPr/>
                    <a:lstStyle/>
                    <a:p>
                      <a:pPr algn="ctr"/>
                      <a:r>
                        <a:rPr lang="en-US" sz="2400">
                          <a:solidFill>
                            <a:schemeClr val="bg1"/>
                          </a:solidFill>
                        </a:rPr>
                        <a:t>Comments</a:t>
                      </a:r>
                    </a:p>
                  </a:txBody>
                  <a:tcPr marL="182880" marR="182880" marT="91440" marB="91440"/>
                </a:tc>
                <a:extLst>
                  <a:ext uri="{0D108BD9-81ED-4DB2-BD59-A6C34878D82A}">
                    <a16:rowId xmlns:a16="http://schemas.microsoft.com/office/drawing/2014/main" val="318272254"/>
                  </a:ext>
                </a:extLst>
              </a:tr>
              <a:tr h="988040">
                <a:tc>
                  <a:txBody>
                    <a:bodyPr/>
                    <a:lstStyle/>
                    <a:p>
                      <a:pPr lvl="0" algn="ctr">
                        <a:buNone/>
                      </a:pPr>
                      <a:r>
                        <a:rPr lang="en-US" sz="2400">
                          <a:solidFill>
                            <a:schemeClr val="tx1"/>
                          </a:solidFill>
                        </a:rPr>
                        <a:t>9</a:t>
                      </a:r>
                    </a:p>
                  </a:txBody>
                  <a:tcPr marL="182880" marR="182880" marT="91440" marB="91440">
                    <a:solidFill>
                      <a:schemeClr val="bg1"/>
                    </a:solidFill>
                  </a:tcPr>
                </a:tc>
                <a:tc>
                  <a:txBody>
                    <a:bodyPr/>
                    <a:lstStyle/>
                    <a:p>
                      <a:pPr algn="ctr"/>
                      <a:r>
                        <a:rPr lang="en-US" sz="2400">
                          <a:solidFill>
                            <a:schemeClr val="tx1"/>
                          </a:solidFill>
                        </a:rPr>
                        <a:t>Trusted Execution (AIX)</a:t>
                      </a:r>
                    </a:p>
                  </a:txBody>
                  <a:tcPr marL="182880" marR="182880" marT="91440" marB="91440" anchor="ctr">
                    <a:solidFill>
                      <a:schemeClr val="bg1"/>
                    </a:solidFill>
                  </a:tcPr>
                </a:tc>
                <a:tc>
                  <a:txBody>
                    <a:bodyPr/>
                    <a:lstStyle/>
                    <a:p>
                      <a:pPr algn="ctr"/>
                      <a:r>
                        <a:rPr lang="en-US" sz="2400" dirty="0">
                          <a:solidFill>
                            <a:schemeClr val="tx1"/>
                          </a:solidFill>
                          <a:latin typeface="+mn-lt"/>
                        </a:rPr>
                        <a:t>TSD Verification</a:t>
                      </a:r>
                    </a:p>
                  </a:txBody>
                  <a:tcPr marL="182880" marR="182880" marT="91440" marB="91440">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400">
                          <a:solidFill>
                            <a:schemeClr val="tx1"/>
                          </a:solidFill>
                          <a:latin typeface="+mn-lt"/>
                        </a:rPr>
                        <a:t>Type 1 validation</a:t>
                      </a:r>
                    </a:p>
                    <a:p>
                      <a:pPr algn="ctr"/>
                      <a:endParaRPr lang="en-US" sz="2400">
                        <a:solidFill>
                          <a:schemeClr val="tx1"/>
                        </a:solidFill>
                        <a:latin typeface="+mn-lt"/>
                      </a:endParaRPr>
                    </a:p>
                  </a:txBody>
                  <a:tcPr marL="182880" marR="182880" marT="91440" marB="91440">
                    <a:solidFill>
                      <a:schemeClr val="bg1"/>
                    </a:solidFill>
                  </a:tcPr>
                </a:tc>
                <a:tc>
                  <a:txBody>
                    <a:bodyPr/>
                    <a:lstStyle/>
                    <a:p>
                      <a:pPr lvl="0" algn="ctr">
                        <a:buNone/>
                      </a:pPr>
                      <a:r>
                        <a:rPr lang="en-US" sz="2400" dirty="0">
                          <a:solidFill>
                            <a:schemeClr val="tx1"/>
                          </a:solidFill>
                          <a:latin typeface="+mn-lt"/>
                        </a:rPr>
                        <a:t>Verify the correctness of files registered in the AIX Trusted Execution Database.  </a:t>
                      </a:r>
                      <a:r>
                        <a:rPr lang="en-US" sz="2400" dirty="0" err="1">
                          <a:solidFill>
                            <a:schemeClr val="tx1"/>
                          </a:solidFill>
                          <a:latin typeface="+mn-lt"/>
                        </a:rPr>
                        <a:t>ie</a:t>
                      </a:r>
                      <a:r>
                        <a:rPr lang="en-US" sz="2400" dirty="0">
                          <a:solidFill>
                            <a:schemeClr val="tx1"/>
                          </a:solidFill>
                          <a:latin typeface="+mn-lt"/>
                        </a:rPr>
                        <a:t> trustchk –n all.  This is a type 1 validation check.</a:t>
                      </a:r>
                    </a:p>
                  </a:txBody>
                  <a:tcPr marL="182880" marR="182880" marT="91440" marB="91440">
                    <a:solidFill>
                      <a:schemeClr val="bg1"/>
                    </a:solidFill>
                  </a:tcPr>
                </a:tc>
                <a:extLst>
                  <a:ext uri="{0D108BD9-81ED-4DB2-BD59-A6C34878D82A}">
                    <a16:rowId xmlns:a16="http://schemas.microsoft.com/office/drawing/2014/main" val="2538893237"/>
                  </a:ext>
                </a:extLst>
              </a:tr>
              <a:tr h="988040">
                <a:tc>
                  <a:txBody>
                    <a:bodyPr/>
                    <a:lstStyle/>
                    <a:p>
                      <a:pPr lvl="0" algn="ctr">
                        <a:buNone/>
                      </a:pPr>
                      <a:r>
                        <a:rPr lang="en-US" sz="2400">
                          <a:solidFill>
                            <a:schemeClr val="tx1"/>
                          </a:solidFill>
                        </a:rPr>
                        <a:t>10</a:t>
                      </a:r>
                    </a:p>
                  </a:txBody>
                  <a:tcPr marL="182880" marR="182880" marT="91440" marB="91440">
                    <a:solidFill>
                      <a:schemeClr val="bg1"/>
                    </a:solidFill>
                  </a:tcPr>
                </a:tc>
                <a:tc rowSpan="2">
                  <a:txBody>
                    <a:bodyPr/>
                    <a:lstStyle/>
                    <a:p>
                      <a:pPr algn="ctr"/>
                      <a:r>
                        <a:rPr lang="en-US" sz="2400" dirty="0">
                          <a:solidFill>
                            <a:schemeClr val="tx1"/>
                          </a:solidFill>
                        </a:rPr>
                        <a:t>FCM4</a:t>
                      </a:r>
                    </a:p>
                  </a:txBody>
                  <a:tcPr marL="182880" marR="182880" marT="91440" marB="91440" anchor="ctr">
                    <a:solidFill>
                      <a:schemeClr val="bg1"/>
                    </a:solidFill>
                  </a:tcPr>
                </a:tc>
                <a:tc>
                  <a:txBody>
                    <a:bodyPr/>
                    <a:lstStyle/>
                    <a:p>
                      <a:pPr algn="ctr"/>
                      <a:r>
                        <a:rPr lang="en-US" sz="2400">
                          <a:solidFill>
                            <a:schemeClr val="tx1"/>
                          </a:solidFill>
                          <a:latin typeface="+mn-lt"/>
                        </a:rPr>
                        <a:t>All detections</a:t>
                      </a:r>
                    </a:p>
                  </a:txBody>
                  <a:tcPr marL="182880" marR="182880" marT="91440" marB="91440">
                    <a:solidFill>
                      <a:schemeClr val="bg1"/>
                    </a:solidFill>
                  </a:tcPr>
                </a:tc>
                <a:tc>
                  <a:txBody>
                    <a:bodyPr/>
                    <a:lstStyle/>
                    <a:p>
                      <a:pPr marL="0" marR="0" lvl="0" indent="0" algn="ctr" defTabSz="914461"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Invoke full workflow</a:t>
                      </a:r>
                    </a:p>
                    <a:p>
                      <a:pPr algn="ctr"/>
                      <a:endParaRPr lang="en-US" sz="2400" dirty="0">
                        <a:solidFill>
                          <a:schemeClr val="tx1"/>
                        </a:solidFill>
                        <a:latin typeface="+mn-lt"/>
                      </a:endParaRPr>
                    </a:p>
                  </a:txBody>
                  <a:tcPr marL="182880" marR="182880" marT="91440" marB="91440">
                    <a:solidFill>
                      <a:schemeClr val="bg1"/>
                    </a:solidFill>
                  </a:tcPr>
                </a:tc>
                <a:tc>
                  <a:txBody>
                    <a:bodyPr/>
                    <a:lstStyle/>
                    <a:p>
                      <a:pPr algn="ctr"/>
                      <a:r>
                        <a:rPr lang="en-US" sz="2400" dirty="0">
                          <a:solidFill>
                            <a:schemeClr val="tx1"/>
                          </a:solidFill>
                          <a:latin typeface="+mn-lt"/>
                        </a:rPr>
                        <a:t>Storage Insights via FCM4 reports a malware event.</a:t>
                      </a:r>
                      <a:endParaRPr lang="en-US" sz="2400" i="1" dirty="0">
                        <a:solidFill>
                          <a:schemeClr val="tx1"/>
                        </a:solidFill>
                        <a:latin typeface="+mn-lt"/>
                      </a:endParaRPr>
                    </a:p>
                  </a:txBody>
                  <a:tcPr marL="182880" marR="182880" marT="91440" marB="91440">
                    <a:solidFill>
                      <a:schemeClr val="bg1"/>
                    </a:solidFill>
                  </a:tcPr>
                </a:tc>
                <a:extLst>
                  <a:ext uri="{0D108BD9-81ED-4DB2-BD59-A6C34878D82A}">
                    <a16:rowId xmlns:a16="http://schemas.microsoft.com/office/drawing/2014/main" val="201908657"/>
                  </a:ext>
                </a:extLst>
              </a:tr>
              <a:tr h="988040">
                <a:tc>
                  <a:txBody>
                    <a:bodyPr/>
                    <a:lstStyle/>
                    <a:p>
                      <a:pPr algn="ctr"/>
                      <a:r>
                        <a:rPr lang="en-US" sz="2400">
                          <a:solidFill>
                            <a:schemeClr val="tx1"/>
                          </a:solidFill>
                        </a:rPr>
                        <a:t>11</a:t>
                      </a:r>
                    </a:p>
                  </a:txBody>
                  <a:tcPr marL="182880" marR="182880" marT="91440" marB="91440">
                    <a:solidFill>
                      <a:schemeClr val="bg1"/>
                    </a:solidFill>
                  </a:tcPr>
                </a:tc>
                <a:tc vMerge="1">
                  <a:txBody>
                    <a:bodyPr/>
                    <a:lstStyle/>
                    <a:p>
                      <a:pPr algn="ctr"/>
                      <a:endParaRPr lang="en-US" sz="1200">
                        <a:solidFill>
                          <a:schemeClr val="tx1"/>
                        </a:solidFill>
                      </a:endParaRPr>
                    </a:p>
                  </a:txBody>
                  <a:tcPr>
                    <a:solidFill>
                      <a:schemeClr val="bg1"/>
                    </a:solidFill>
                  </a:tcPr>
                </a:tc>
                <a:tc>
                  <a:txBody>
                    <a:bodyPr/>
                    <a:lstStyle/>
                    <a:p>
                      <a:pPr algn="ctr"/>
                      <a:r>
                        <a:rPr lang="en-US" sz="2400">
                          <a:solidFill>
                            <a:schemeClr val="tx1"/>
                          </a:solidFill>
                          <a:latin typeface="+mn-lt"/>
                        </a:rPr>
                        <a:t>Encryption detection</a:t>
                      </a:r>
                    </a:p>
                  </a:txBody>
                  <a:tcPr marL="182880" marR="182880" marT="91440" marB="91440">
                    <a:solidFill>
                      <a:schemeClr val="bg1"/>
                    </a:solidFill>
                  </a:tcPr>
                </a:tc>
                <a:tc>
                  <a:txBody>
                    <a:bodyPr/>
                    <a:lstStyle/>
                    <a:p>
                      <a:pPr marL="0" marR="0" lvl="0" indent="0" algn="ctr" defTabSz="914461" rtl="0" eaLnBrk="1" fontAlgn="auto" latinLnBrk="0" hangingPunct="1">
                        <a:lnSpc>
                          <a:spcPct val="100000"/>
                        </a:lnSpc>
                        <a:spcBef>
                          <a:spcPts val="0"/>
                        </a:spcBef>
                        <a:spcAft>
                          <a:spcPts val="0"/>
                        </a:spcAft>
                        <a:buClrTx/>
                        <a:buSzTx/>
                        <a:buFontTx/>
                        <a:buNone/>
                        <a:tabLst/>
                        <a:defRPr/>
                      </a:pPr>
                      <a:r>
                        <a:rPr lang="en-US" sz="2400">
                          <a:solidFill>
                            <a:schemeClr val="tx1"/>
                          </a:solidFill>
                          <a:latin typeface="+mn-lt"/>
                        </a:rPr>
                        <a:t>Invoke full workflow</a:t>
                      </a:r>
                    </a:p>
                    <a:p>
                      <a:pPr algn="ctr"/>
                      <a:endParaRPr lang="en-US" sz="2400">
                        <a:solidFill>
                          <a:schemeClr val="tx1"/>
                        </a:solidFill>
                        <a:latin typeface="+mn-lt"/>
                      </a:endParaRPr>
                    </a:p>
                  </a:txBody>
                  <a:tcPr marL="182880" marR="182880" marT="91440" marB="91440">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400" dirty="0">
                          <a:solidFill>
                            <a:schemeClr val="tx1"/>
                          </a:solidFill>
                          <a:latin typeface="+mn-lt"/>
                        </a:rPr>
                        <a:t>Storage Insights via FCM4 reports an encryption event</a:t>
                      </a:r>
                    </a:p>
                  </a:txBody>
                  <a:tcPr marL="182880" marR="182880" marT="91440" marB="91440">
                    <a:solidFill>
                      <a:schemeClr val="bg1"/>
                    </a:solidFill>
                  </a:tcPr>
                </a:tc>
                <a:extLst>
                  <a:ext uri="{0D108BD9-81ED-4DB2-BD59-A6C34878D82A}">
                    <a16:rowId xmlns:a16="http://schemas.microsoft.com/office/drawing/2014/main" val="80496073"/>
                  </a:ext>
                </a:extLst>
              </a:tr>
              <a:tr h="1645920">
                <a:tc>
                  <a:txBody>
                    <a:bodyPr/>
                    <a:lstStyle/>
                    <a:p>
                      <a:pPr lvl="0" algn="ctr">
                        <a:buNone/>
                      </a:pPr>
                      <a:r>
                        <a:rPr lang="en-US" sz="2400">
                          <a:solidFill>
                            <a:schemeClr val="tx1"/>
                          </a:solidFill>
                        </a:rPr>
                        <a:t>12</a:t>
                      </a:r>
                    </a:p>
                  </a:txBody>
                  <a:tcPr marL="182880" marR="182880" marT="91440" marB="91440">
                    <a:solidFill>
                      <a:schemeClr val="bg1"/>
                    </a:solidFill>
                  </a:tcPr>
                </a:tc>
                <a:tc>
                  <a:txBody>
                    <a:bodyPr/>
                    <a:lstStyle/>
                    <a:p>
                      <a:pPr lvl="0" algn="ctr">
                        <a:buNone/>
                      </a:pPr>
                      <a:r>
                        <a:rPr lang="en-US" sz="2400" dirty="0">
                          <a:solidFill>
                            <a:schemeClr val="tx1"/>
                          </a:solidFill>
                        </a:rPr>
                        <a:t>Other</a:t>
                      </a:r>
                    </a:p>
                  </a:txBody>
                  <a:tcPr marL="182880" marR="182880" marT="91440" marB="91440" anchor="ctr">
                    <a:solidFill>
                      <a:schemeClr val="bg1"/>
                    </a:solidFill>
                  </a:tcPr>
                </a:tc>
                <a:tc>
                  <a:txBody>
                    <a:bodyPr/>
                    <a:lstStyle/>
                    <a:p>
                      <a:pPr lvl="0" algn="ctr">
                        <a:buNone/>
                      </a:pPr>
                      <a:r>
                        <a:rPr lang="en-US" sz="2400">
                          <a:solidFill>
                            <a:schemeClr val="tx1"/>
                          </a:solidFill>
                          <a:latin typeface="+mn-lt"/>
                        </a:rPr>
                        <a:t>Unauthorized root access</a:t>
                      </a:r>
                    </a:p>
                  </a:txBody>
                  <a:tcPr marL="182880" marR="182880" marT="91440" marB="91440">
                    <a:solidFill>
                      <a:schemeClr val="bg1"/>
                    </a:solidFill>
                  </a:tcPr>
                </a:tc>
                <a:tc>
                  <a:txBody>
                    <a:bodyPr/>
                    <a:lstStyle/>
                    <a:p>
                      <a:pPr lvl="0" algn="ctr">
                        <a:buNone/>
                      </a:pPr>
                      <a:r>
                        <a:rPr lang="en-US" sz="2400">
                          <a:solidFill>
                            <a:schemeClr val="tx1"/>
                          </a:solidFill>
                          <a:latin typeface="+mn-lt"/>
                        </a:rPr>
                        <a:t>Invoke full workflow</a:t>
                      </a:r>
                    </a:p>
                  </a:txBody>
                  <a:tcPr marL="182880" marR="182880" marT="91440" marB="91440">
                    <a:solidFill>
                      <a:schemeClr val="bg1"/>
                    </a:solidFill>
                  </a:tcPr>
                </a:tc>
                <a:tc>
                  <a:txBody>
                    <a:bodyPr/>
                    <a:lstStyle/>
                    <a:p>
                      <a:pPr lvl="0" algn="ctr">
                        <a:buNone/>
                      </a:pPr>
                      <a:r>
                        <a:rPr lang="en-US" sz="2400" dirty="0">
                          <a:solidFill>
                            <a:schemeClr val="tx1"/>
                          </a:solidFill>
                          <a:latin typeface="+mn-lt"/>
                        </a:rPr>
                        <a:t>This is an example of how other security functionality can be integrated into Cyber Vault using PowerSC's Custom Event Feature.</a:t>
                      </a:r>
                    </a:p>
                    <a:p>
                      <a:pPr lvl="0" algn="ctr">
                        <a:buNone/>
                      </a:pPr>
                      <a:r>
                        <a:rPr lang="en-US" sz="2400" dirty="0">
                          <a:solidFill>
                            <a:schemeClr val="tx1"/>
                          </a:solidFill>
                          <a:latin typeface="+mn-lt"/>
                        </a:rPr>
                        <a:t>This example provides scripting that detects  unauthorized su to root.</a:t>
                      </a:r>
                      <a:br>
                        <a:rPr lang="en-US" sz="2400" dirty="0">
                          <a:solidFill>
                            <a:srgbClr val="000000"/>
                          </a:solidFill>
                          <a:latin typeface="+mn-lt"/>
                        </a:rPr>
                      </a:br>
                      <a:r>
                        <a:rPr lang="en-US" sz="2400" dirty="0">
                          <a:solidFill>
                            <a:schemeClr val="tx1"/>
                          </a:solidFill>
                          <a:latin typeface="+mn-lt"/>
                        </a:rPr>
                        <a:t>CategoryID=CUSTOM_ACCESS_ROOT_1</a:t>
                      </a:r>
                    </a:p>
                  </a:txBody>
                  <a:tcPr marL="182880" marR="182880" marT="91440" marB="91440">
                    <a:solidFill>
                      <a:schemeClr val="bg1"/>
                    </a:solidFill>
                  </a:tcPr>
                </a:tc>
                <a:extLst>
                  <a:ext uri="{0D108BD9-81ED-4DB2-BD59-A6C34878D82A}">
                    <a16:rowId xmlns:a16="http://schemas.microsoft.com/office/drawing/2014/main" val="3066889601"/>
                  </a:ext>
                </a:extLst>
              </a:tr>
            </a:tbl>
          </a:graphicData>
        </a:graphic>
      </p:graphicFrame>
    </p:spTree>
    <p:extLst>
      <p:ext uri="{BB962C8B-B14F-4D97-AF65-F5344CB8AC3E}">
        <p14:creationId xmlns:p14="http://schemas.microsoft.com/office/powerpoint/2010/main" val="147003365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F1C9F3-A72D-DB1B-DD31-2AE7AE8DAA14}"/>
              </a:ext>
            </a:extLst>
          </p:cNvPr>
          <p:cNvSpPr>
            <a:spLocks noGrp="1"/>
          </p:cNvSpPr>
          <p:nvPr>
            <p:ph type="title"/>
          </p:nvPr>
        </p:nvSpPr>
        <p:spPr/>
        <p:txBody>
          <a:bodyPr/>
          <a:lstStyle/>
          <a:p>
            <a:r>
              <a:rPr lang="en-GB" dirty="0"/>
              <a:t>Future </a:t>
            </a:r>
            <a:r>
              <a:rPr lang="en-GB" dirty="0" err="1"/>
              <a:t>PowerSC</a:t>
            </a:r>
            <a:r>
              <a:rPr lang="en-GB" dirty="0"/>
              <a:t> Trigger Use Cases</a:t>
            </a:r>
          </a:p>
        </p:txBody>
      </p:sp>
      <p:sp>
        <p:nvSpPr>
          <p:cNvPr id="6" name="Text Placeholder 5">
            <a:extLst>
              <a:ext uri="{FF2B5EF4-FFF2-40B4-BE49-F238E27FC236}">
                <a16:creationId xmlns:a16="http://schemas.microsoft.com/office/drawing/2014/main" id="{7DA2C23A-A123-F42B-B7A2-65A5438F172E}"/>
              </a:ext>
            </a:extLst>
          </p:cNvPr>
          <p:cNvSpPr>
            <a:spLocks noGrp="1"/>
          </p:cNvSpPr>
          <p:nvPr>
            <p:ph type="body" sz="quarter" idx="11"/>
          </p:nvPr>
        </p:nvSpPr>
        <p:spPr/>
        <p:txBody>
          <a:bodyPr/>
          <a:lstStyle/>
          <a:p>
            <a:r>
              <a:rPr lang="en-GB" dirty="0"/>
              <a:t>There are many other security events reported by </a:t>
            </a:r>
            <a:r>
              <a:rPr lang="en-GB" dirty="0" err="1"/>
              <a:t>PowerSC</a:t>
            </a:r>
            <a:r>
              <a:rPr lang="en-GB" dirty="0"/>
              <a:t> that can be supported in the future:</a:t>
            </a:r>
          </a:p>
          <a:p>
            <a:endParaRPr lang="en-GB" dirty="0"/>
          </a:p>
          <a:p>
            <a:pPr marL="571500" indent="-571500">
              <a:buFont typeface="Arial" panose="020B0604020202020204" pitchFamily="34" charset="0"/>
              <a:buChar char="•"/>
            </a:pPr>
            <a:r>
              <a:rPr lang="en-GB" dirty="0"/>
              <a:t>BLOCKLIST_MATCHING_HASH</a:t>
            </a:r>
          </a:p>
          <a:p>
            <a:pPr marL="571500" indent="-571500">
              <a:buFont typeface="Arial" panose="020B0604020202020204" pitchFamily="34" charset="0"/>
              <a:buChar char="•"/>
            </a:pPr>
            <a:r>
              <a:rPr lang="en-GB" dirty="0"/>
              <a:t>RTC_CONFIGURATION_CHANGE_REQUESTED_WARNING</a:t>
            </a:r>
          </a:p>
          <a:p>
            <a:pPr marL="571500" indent="-571500">
              <a:buFont typeface="Arial" panose="020B0604020202020204" pitchFamily="34" charset="0"/>
              <a:buChar char="•"/>
            </a:pPr>
            <a:r>
              <a:rPr lang="en-GB" dirty="0"/>
              <a:t>IDP_WAS_SWITCHED_OFF</a:t>
            </a:r>
          </a:p>
          <a:p>
            <a:pPr marL="571500" indent="-571500">
              <a:buFont typeface="Arial" panose="020B0604020202020204" pitchFamily="34" charset="0"/>
              <a:buChar char="•"/>
            </a:pPr>
            <a:r>
              <a:rPr lang="en-GB" dirty="0"/>
              <a:t>RTC_WAS_SWITCHED_OFF</a:t>
            </a:r>
          </a:p>
          <a:p>
            <a:pPr marL="571500" indent="-571500">
              <a:buFont typeface="Arial" panose="020B0604020202020204" pitchFamily="34" charset="0"/>
              <a:buChar char="•"/>
            </a:pPr>
            <a:r>
              <a:rPr lang="en-GB" dirty="0"/>
              <a:t>AHAFS_MODFILEATTR_SETMODE</a:t>
            </a:r>
          </a:p>
          <a:p>
            <a:pPr marL="571500" indent="-571500">
              <a:buFont typeface="Arial" panose="020B0604020202020204" pitchFamily="34" charset="0"/>
              <a:buChar char="•"/>
            </a:pPr>
            <a:r>
              <a:rPr lang="en-GB" dirty="0"/>
              <a:t>AHAFS_MODFILEATTR_SETOWN</a:t>
            </a:r>
          </a:p>
          <a:p>
            <a:pPr marL="571500" indent="-571500">
              <a:buFont typeface="Arial" panose="020B0604020202020204" pitchFamily="34" charset="0"/>
              <a:buChar char="•"/>
            </a:pPr>
            <a:r>
              <a:rPr lang="en-GB" dirty="0"/>
              <a:t>IDPD_PORT_SCAN</a:t>
            </a:r>
          </a:p>
          <a:p>
            <a:pPr marL="571500" indent="-571500">
              <a:buFont typeface="Arial" panose="020B0604020202020204" pitchFamily="34" charset="0"/>
              <a:buChar char="•"/>
            </a:pPr>
            <a:r>
              <a:rPr lang="en-GB" dirty="0"/>
              <a:t>SYSLOG_FILE_MODIFICATION_RT</a:t>
            </a:r>
          </a:p>
          <a:p>
            <a:pPr marL="571500" indent="-571500">
              <a:buFont typeface="Arial" panose="020B0604020202020204" pitchFamily="34" charset="0"/>
              <a:buChar char="•"/>
            </a:pPr>
            <a:r>
              <a:rPr lang="en-GB" dirty="0"/>
              <a:t>PATCH_UPDATE_FAILURE_EVENT</a:t>
            </a:r>
          </a:p>
          <a:p>
            <a:endParaRPr lang="en-GB" dirty="0"/>
          </a:p>
        </p:txBody>
      </p:sp>
      <p:sp>
        <p:nvSpPr>
          <p:cNvPr id="4" name="Footer Placeholder 3">
            <a:extLst>
              <a:ext uri="{FF2B5EF4-FFF2-40B4-BE49-F238E27FC236}">
                <a16:creationId xmlns:a16="http://schemas.microsoft.com/office/drawing/2014/main" id="{CFCE766A-48C8-8F0E-713A-32F787948C66}"/>
              </a:ext>
            </a:extLst>
          </p:cNvPr>
          <p:cNvSpPr>
            <a:spLocks noGrp="1"/>
          </p:cNvSpPr>
          <p:nvPr>
            <p:ph type="ftr" sz="quarter" idx="18"/>
          </p:nvPr>
        </p:nvSpPr>
        <p:spPr/>
        <p:txBody>
          <a:bodyPr/>
          <a:lstStyle/>
          <a:p>
            <a:r>
              <a:rPr lang="en-GB"/>
              <a:t>IBM Power Cyber Vault / June 16th, 2026 / © 2026 IBM Corporation</a:t>
            </a:r>
            <a:endParaRPr lang="en-US" dirty="0"/>
          </a:p>
        </p:txBody>
      </p:sp>
    </p:spTree>
    <p:extLst>
      <p:ext uri="{BB962C8B-B14F-4D97-AF65-F5344CB8AC3E}">
        <p14:creationId xmlns:p14="http://schemas.microsoft.com/office/powerpoint/2010/main" val="148853923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A6400E-6A7B-0386-2A23-B6C4C36CDDB3}"/>
              </a:ext>
            </a:extLst>
          </p:cNvPr>
          <p:cNvSpPr>
            <a:spLocks noGrp="1"/>
          </p:cNvSpPr>
          <p:nvPr>
            <p:ph type="title"/>
          </p:nvPr>
        </p:nvSpPr>
        <p:spPr/>
        <p:txBody>
          <a:bodyPr/>
          <a:lstStyle/>
          <a:p>
            <a:r>
              <a:rPr lang="en-GB" sz="3200" b="1" dirty="0"/>
              <a:t>IBM Power Cyber Vault -</a:t>
            </a:r>
            <a:br>
              <a:rPr lang="en-GB" sz="3200" b="1" dirty="0"/>
            </a:br>
            <a:r>
              <a:rPr lang="en-GB" sz="3200" b="1" dirty="0"/>
              <a:t>Comprehensive Cyber Resiliency for IBM Power Systems with Expert Labs</a:t>
            </a:r>
          </a:p>
        </p:txBody>
      </p:sp>
      <p:sp>
        <p:nvSpPr>
          <p:cNvPr id="5" name="Footer Placeholder 4">
            <a:extLst>
              <a:ext uri="{FF2B5EF4-FFF2-40B4-BE49-F238E27FC236}">
                <a16:creationId xmlns:a16="http://schemas.microsoft.com/office/drawing/2014/main" id="{E2C689F1-EA8C-2ABF-A5F6-23C172071249}"/>
              </a:ext>
            </a:extLst>
          </p:cNvPr>
          <p:cNvSpPr>
            <a:spLocks noGrp="1"/>
          </p:cNvSpPr>
          <p:nvPr>
            <p:ph type="ftr" sz="quarter" idx="12"/>
          </p:nvPr>
        </p:nvSpPr>
        <p:spPr/>
        <p:txBody>
          <a:bodyPr/>
          <a:lstStyle/>
          <a:p>
            <a:r>
              <a:rPr lang="en-GB"/>
              <a:t>IBM Power Cyber Vault / June 16th, 2026 / © 2026 IBM Corporation</a:t>
            </a:r>
            <a:endParaRPr lang="en-US" dirty="0"/>
          </a:p>
        </p:txBody>
      </p:sp>
      <p:sp>
        <p:nvSpPr>
          <p:cNvPr id="7" name="Doughnut 18">
            <a:extLst>
              <a:ext uri="{FF2B5EF4-FFF2-40B4-BE49-F238E27FC236}">
                <a16:creationId xmlns:a16="http://schemas.microsoft.com/office/drawing/2014/main" id="{25215991-E6EE-0030-11F4-4C15301F5953}"/>
              </a:ext>
            </a:extLst>
          </p:cNvPr>
          <p:cNvSpPr/>
          <p:nvPr/>
        </p:nvSpPr>
        <p:spPr bwMode="auto">
          <a:xfrm>
            <a:off x="7550868" y="4257446"/>
            <a:ext cx="7183526" cy="7198156"/>
          </a:xfrm>
          <a:prstGeom prst="donut">
            <a:avLst>
              <a:gd name="adj" fmla="val 8503"/>
            </a:avLst>
          </a:prstGeom>
          <a:solidFill>
            <a:schemeClr val="bg1">
              <a:lumMod val="75000"/>
            </a:schemeClr>
          </a:solidFill>
          <a:ln w="19050">
            <a:solidFill>
              <a:schemeClr val="accent1">
                <a:lumMod val="75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1828800" fontAlgn="base">
              <a:spcBef>
                <a:spcPct val="0"/>
              </a:spcBef>
              <a:spcAft>
                <a:spcPct val="0"/>
              </a:spcAft>
              <a:defRPr/>
            </a:pPr>
            <a:endParaRPr lang="en-US" sz="2800" dirty="0">
              <a:solidFill>
                <a:srgbClr val="FFFFFF"/>
              </a:solidFill>
            </a:endParaRPr>
          </a:p>
        </p:txBody>
      </p:sp>
      <p:sp>
        <p:nvSpPr>
          <p:cNvPr id="8" name="Rounded Rectangle 24">
            <a:extLst>
              <a:ext uri="{FF2B5EF4-FFF2-40B4-BE49-F238E27FC236}">
                <a16:creationId xmlns:a16="http://schemas.microsoft.com/office/drawing/2014/main" id="{4AE296D6-D24D-4CBB-8524-DB6975970232}"/>
              </a:ext>
            </a:extLst>
          </p:cNvPr>
          <p:cNvSpPr/>
          <p:nvPr/>
        </p:nvSpPr>
        <p:spPr bwMode="auto">
          <a:xfrm>
            <a:off x="9365033" y="3177238"/>
            <a:ext cx="3555192" cy="2594456"/>
          </a:xfrm>
          <a:prstGeom prst="roundRect">
            <a:avLst/>
          </a:prstGeom>
          <a:solidFill>
            <a:srgbClr val="E5F6FF"/>
          </a:solidFill>
          <a:ln w="19050">
            <a:solidFill>
              <a:schemeClr val="accent1">
                <a:lumMod val="75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algn="ctr" defTabSz="1828800" fontAlgn="base">
              <a:spcBef>
                <a:spcPct val="0"/>
              </a:spcBef>
              <a:spcAft>
                <a:spcPct val="0"/>
              </a:spcAft>
              <a:defRPr/>
            </a:pPr>
            <a:r>
              <a:rPr lang="en-US" sz="2800" b="1" dirty="0">
                <a:solidFill>
                  <a:srgbClr val="FF0000"/>
                </a:solidFill>
              </a:rPr>
              <a:t>Protect</a:t>
            </a:r>
            <a:r>
              <a:rPr lang="en-US" sz="2800" dirty="0">
                <a:solidFill>
                  <a:srgbClr val="000000"/>
                </a:solidFill>
              </a:rPr>
              <a:t> critical workloads with application consistent immutable SGC’s</a:t>
            </a:r>
          </a:p>
        </p:txBody>
      </p:sp>
      <p:sp>
        <p:nvSpPr>
          <p:cNvPr id="9" name="TextBox 8">
            <a:extLst>
              <a:ext uri="{FF2B5EF4-FFF2-40B4-BE49-F238E27FC236}">
                <a16:creationId xmlns:a16="http://schemas.microsoft.com/office/drawing/2014/main" id="{2646FB62-E0AE-9D9D-646E-0B1EA5996600}"/>
              </a:ext>
            </a:extLst>
          </p:cNvPr>
          <p:cNvSpPr txBox="1"/>
          <p:nvPr/>
        </p:nvSpPr>
        <p:spPr>
          <a:xfrm>
            <a:off x="8779826" y="6931156"/>
            <a:ext cx="4825590" cy="1702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defTabSz="4876800">
              <a:spcBef>
                <a:spcPts val="5800"/>
              </a:spcBef>
              <a:buSzPct val="100000"/>
              <a:defRPr/>
            </a:pPr>
            <a:r>
              <a:rPr lang="en-US" kern="0" dirty="0">
                <a:solidFill>
                  <a:srgbClr val="000000"/>
                </a:solidFill>
                <a:sym typeface="IBM Plex Sans Light"/>
              </a:rPr>
              <a:t>IBM Power Cyber Vault</a:t>
            </a:r>
          </a:p>
          <a:p>
            <a:pPr algn="ctr" defTabSz="4876800">
              <a:spcBef>
                <a:spcPts val="5800"/>
              </a:spcBef>
              <a:buSzPct val="100000"/>
              <a:defRPr/>
            </a:pPr>
            <a:r>
              <a:rPr lang="en-US" sz="2800" kern="0" dirty="0">
                <a:solidFill>
                  <a:srgbClr val="000000"/>
                </a:solidFill>
                <a:sym typeface="IBM Plex Sans Light"/>
              </a:rPr>
              <a:t>5. Automation Framework</a:t>
            </a:r>
          </a:p>
        </p:txBody>
      </p:sp>
      <p:sp>
        <p:nvSpPr>
          <p:cNvPr id="10" name="Rounded Rectangle 27">
            <a:extLst>
              <a:ext uri="{FF2B5EF4-FFF2-40B4-BE49-F238E27FC236}">
                <a16:creationId xmlns:a16="http://schemas.microsoft.com/office/drawing/2014/main" id="{BD2BDC03-BB76-5034-E166-FACF05887D08}"/>
              </a:ext>
            </a:extLst>
          </p:cNvPr>
          <p:cNvSpPr/>
          <p:nvPr/>
        </p:nvSpPr>
        <p:spPr bwMode="auto">
          <a:xfrm>
            <a:off x="13605415" y="6393840"/>
            <a:ext cx="3555192" cy="2594456"/>
          </a:xfrm>
          <a:prstGeom prst="roundRect">
            <a:avLst/>
          </a:prstGeom>
          <a:solidFill>
            <a:srgbClr val="E5F6FF"/>
          </a:solidFill>
          <a:ln w="19050">
            <a:solidFill>
              <a:schemeClr val="accent1">
                <a:lumMod val="75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algn="ctr" defTabSz="1828800" fontAlgn="base">
              <a:spcBef>
                <a:spcPct val="0"/>
              </a:spcBef>
              <a:spcAft>
                <a:spcPct val="0"/>
              </a:spcAft>
              <a:defRPr/>
            </a:pPr>
            <a:r>
              <a:rPr lang="en-US" sz="2800" dirty="0">
                <a:solidFill>
                  <a:srgbClr val="000000"/>
                </a:solidFill>
              </a:rPr>
              <a:t>Validate workloads in the cyber vault cleanroom to </a:t>
            </a:r>
            <a:r>
              <a:rPr lang="en-US" sz="2800" b="1" dirty="0">
                <a:solidFill>
                  <a:srgbClr val="FF0000"/>
                </a:solidFill>
              </a:rPr>
              <a:t>detect </a:t>
            </a:r>
            <a:r>
              <a:rPr lang="en-US" sz="2800" dirty="0">
                <a:solidFill>
                  <a:srgbClr val="000000"/>
                </a:solidFill>
              </a:rPr>
              <a:t>cyber incidents</a:t>
            </a:r>
          </a:p>
        </p:txBody>
      </p:sp>
      <p:sp>
        <p:nvSpPr>
          <p:cNvPr id="11" name="Rounded Rectangle 28">
            <a:extLst>
              <a:ext uri="{FF2B5EF4-FFF2-40B4-BE49-F238E27FC236}">
                <a16:creationId xmlns:a16="http://schemas.microsoft.com/office/drawing/2014/main" id="{DE846D78-C1D9-CDF4-3367-C41AA788EC3B}"/>
              </a:ext>
            </a:extLst>
          </p:cNvPr>
          <p:cNvSpPr/>
          <p:nvPr/>
        </p:nvSpPr>
        <p:spPr bwMode="auto">
          <a:xfrm>
            <a:off x="9525967" y="10158374"/>
            <a:ext cx="3555192" cy="2594456"/>
          </a:xfrm>
          <a:prstGeom prst="roundRect">
            <a:avLst/>
          </a:prstGeom>
          <a:solidFill>
            <a:srgbClr val="E5F6FF"/>
          </a:solidFill>
          <a:ln w="19050">
            <a:solidFill>
              <a:schemeClr val="accent1">
                <a:lumMod val="75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algn="ctr" defTabSz="1828800" fontAlgn="base">
              <a:spcBef>
                <a:spcPct val="0"/>
              </a:spcBef>
              <a:spcAft>
                <a:spcPct val="0"/>
              </a:spcAft>
              <a:defRPr/>
            </a:pPr>
            <a:r>
              <a:rPr lang="en-US" sz="2800" dirty="0">
                <a:solidFill>
                  <a:srgbClr val="000000"/>
                </a:solidFill>
              </a:rPr>
              <a:t>Mark SGC’s as clean or infected for </a:t>
            </a:r>
            <a:r>
              <a:rPr lang="en-US" sz="2800" b="1" dirty="0">
                <a:solidFill>
                  <a:srgbClr val="FF0000"/>
                </a:solidFill>
              </a:rPr>
              <a:t>recovery</a:t>
            </a:r>
            <a:r>
              <a:rPr lang="en-US" sz="2800" dirty="0">
                <a:solidFill>
                  <a:srgbClr val="000000"/>
                </a:solidFill>
              </a:rPr>
              <a:t> planning via an incident response plane </a:t>
            </a:r>
          </a:p>
        </p:txBody>
      </p:sp>
      <p:sp>
        <p:nvSpPr>
          <p:cNvPr id="12" name="Rounded Rectangle 29">
            <a:extLst>
              <a:ext uri="{FF2B5EF4-FFF2-40B4-BE49-F238E27FC236}">
                <a16:creationId xmlns:a16="http://schemas.microsoft.com/office/drawing/2014/main" id="{25634604-C768-99C7-E283-32A485B2D126}"/>
              </a:ext>
            </a:extLst>
          </p:cNvPr>
          <p:cNvSpPr/>
          <p:nvPr/>
        </p:nvSpPr>
        <p:spPr bwMode="auto">
          <a:xfrm>
            <a:off x="5065180" y="6393840"/>
            <a:ext cx="3655170" cy="2594456"/>
          </a:xfrm>
          <a:prstGeom prst="roundRect">
            <a:avLst/>
          </a:prstGeom>
          <a:solidFill>
            <a:srgbClr val="E5F6FF"/>
          </a:solidFill>
          <a:ln w="19050">
            <a:solidFill>
              <a:schemeClr val="accent1">
                <a:lumMod val="75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algn="ctr" defTabSz="1828800" fontAlgn="base">
              <a:spcBef>
                <a:spcPct val="0"/>
              </a:spcBef>
              <a:spcAft>
                <a:spcPct val="0"/>
              </a:spcAft>
              <a:defRPr/>
            </a:pPr>
            <a:r>
              <a:rPr lang="en-US" sz="2800" dirty="0">
                <a:solidFill>
                  <a:srgbClr val="000000"/>
                </a:solidFill>
              </a:rPr>
              <a:t>Reactively</a:t>
            </a:r>
            <a:r>
              <a:rPr lang="en-US" sz="2800" b="1" dirty="0">
                <a:solidFill>
                  <a:srgbClr val="FF0000"/>
                </a:solidFill>
              </a:rPr>
              <a:t> detect </a:t>
            </a:r>
            <a:r>
              <a:rPr lang="en-US" sz="2800" dirty="0">
                <a:solidFill>
                  <a:srgbClr val="000000"/>
                </a:solidFill>
              </a:rPr>
              <a:t>cyber events and </a:t>
            </a:r>
            <a:r>
              <a:rPr lang="en-US" sz="2800" b="1" dirty="0">
                <a:solidFill>
                  <a:srgbClr val="FF0000"/>
                </a:solidFill>
              </a:rPr>
              <a:t>respond</a:t>
            </a:r>
            <a:r>
              <a:rPr lang="en-US" sz="2800" dirty="0">
                <a:solidFill>
                  <a:srgbClr val="000000"/>
                </a:solidFill>
              </a:rPr>
              <a:t> with immediate protect and validate stages  </a:t>
            </a:r>
          </a:p>
        </p:txBody>
      </p:sp>
      <p:pic>
        <p:nvPicPr>
          <p:cNvPr id="13" name="Picture 2" descr="clock outline icon">
            <a:extLst>
              <a:ext uri="{FF2B5EF4-FFF2-40B4-BE49-F238E27FC236}">
                <a16:creationId xmlns:a16="http://schemas.microsoft.com/office/drawing/2014/main" id="{0C34A22B-9096-5779-EAF4-F5D93DFA732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439495" y="2535574"/>
            <a:ext cx="641664" cy="641664"/>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11">
            <a:extLst>
              <a:ext uri="{FF2B5EF4-FFF2-40B4-BE49-F238E27FC236}">
                <a16:creationId xmlns:a16="http://schemas.microsoft.com/office/drawing/2014/main" id="{BF8BFF0A-5309-82ED-197C-F32788A63DE5}"/>
              </a:ext>
            </a:extLst>
          </p:cNvPr>
          <p:cNvSpPr txBox="1"/>
          <p:nvPr/>
        </p:nvSpPr>
        <p:spPr>
          <a:xfrm>
            <a:off x="12719934" y="2554558"/>
            <a:ext cx="4440674" cy="430887"/>
          </a:xfrm>
          <a:prstGeom prst="rect">
            <a:avLst/>
          </a:prstGeom>
          <a:noFill/>
        </p:spPr>
        <p:txBody>
          <a:bodyPr wrap="square" rtlCol="0">
            <a:spAutoFit/>
          </a:bodyPr>
          <a:lstStyle/>
          <a:p>
            <a:pPr algn="ctr" defTabSz="3657416">
              <a:defRPr/>
            </a:pPr>
            <a:r>
              <a:rPr lang="en-US" sz="2200" dirty="0">
                <a:solidFill>
                  <a:prstClr val="black"/>
                </a:solidFill>
                <a:cs typeface="Arial" panose="020B0604020202020204" pitchFamily="34" charset="0"/>
              </a:rPr>
              <a:t>1. Periodic scheduled copies</a:t>
            </a:r>
          </a:p>
        </p:txBody>
      </p:sp>
      <p:pic>
        <p:nvPicPr>
          <p:cNvPr id="15" name="Picture 2" descr="clock outline icon">
            <a:extLst>
              <a:ext uri="{FF2B5EF4-FFF2-40B4-BE49-F238E27FC236}">
                <a16:creationId xmlns:a16="http://schemas.microsoft.com/office/drawing/2014/main" id="{75EDCC40-F51B-269D-9C79-355B230A75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001741" y="5916258"/>
            <a:ext cx="641664" cy="641664"/>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11">
            <a:extLst>
              <a:ext uri="{FF2B5EF4-FFF2-40B4-BE49-F238E27FC236}">
                <a16:creationId xmlns:a16="http://schemas.microsoft.com/office/drawing/2014/main" id="{49DE4EE9-8647-DF88-6B75-D2E18FE6D68B}"/>
              </a:ext>
            </a:extLst>
          </p:cNvPr>
          <p:cNvSpPr txBox="1"/>
          <p:nvPr/>
        </p:nvSpPr>
        <p:spPr>
          <a:xfrm>
            <a:off x="17482471" y="5935243"/>
            <a:ext cx="5507704" cy="430887"/>
          </a:xfrm>
          <a:prstGeom prst="rect">
            <a:avLst/>
          </a:prstGeom>
          <a:noFill/>
        </p:spPr>
        <p:txBody>
          <a:bodyPr wrap="square" rtlCol="0">
            <a:spAutoFit/>
          </a:bodyPr>
          <a:lstStyle/>
          <a:p>
            <a:pPr algn="ctr" defTabSz="3657416">
              <a:defRPr/>
            </a:pPr>
            <a:r>
              <a:rPr lang="en-US" sz="2200" dirty="0">
                <a:solidFill>
                  <a:prstClr val="black"/>
                </a:solidFill>
                <a:cs typeface="Arial" panose="020B0604020202020204" pitchFamily="34" charset="0"/>
              </a:rPr>
              <a:t>2. Periodic testing of immutable copies</a:t>
            </a:r>
          </a:p>
        </p:txBody>
      </p:sp>
      <p:pic>
        <p:nvPicPr>
          <p:cNvPr id="17" name="Picture 16">
            <a:extLst>
              <a:ext uri="{FF2B5EF4-FFF2-40B4-BE49-F238E27FC236}">
                <a16:creationId xmlns:a16="http://schemas.microsoft.com/office/drawing/2014/main" id="{671E8ADD-805A-187A-241C-2B59CD6E0B40}"/>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099854">
            <a:off x="21476539" y="5377478"/>
            <a:ext cx="725680" cy="961372"/>
          </a:xfrm>
          <a:prstGeom prst="rect">
            <a:avLst/>
          </a:prstGeom>
        </p:spPr>
      </p:pic>
      <p:pic>
        <p:nvPicPr>
          <p:cNvPr id="18" name="Gráfico 81" descr="Insecto">
            <a:extLst>
              <a:ext uri="{FF2B5EF4-FFF2-40B4-BE49-F238E27FC236}">
                <a16:creationId xmlns:a16="http://schemas.microsoft.com/office/drawing/2014/main" id="{820139EA-C1D5-DFE7-477E-668A244A697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16033" y="12838256"/>
            <a:ext cx="687452" cy="687452"/>
          </a:xfrm>
          <a:prstGeom prst="rect">
            <a:avLst/>
          </a:prstGeom>
        </p:spPr>
      </p:pic>
      <p:pic>
        <p:nvPicPr>
          <p:cNvPr id="19" name="Gráfico 19" descr="Marca de insignia1">
            <a:extLst>
              <a:ext uri="{FF2B5EF4-FFF2-40B4-BE49-F238E27FC236}">
                <a16:creationId xmlns:a16="http://schemas.microsoft.com/office/drawing/2014/main" id="{A8BFC976-1693-B02A-DE28-D79DB8A9D2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392619" y="12070840"/>
            <a:ext cx="687452" cy="687452"/>
          </a:xfrm>
          <a:prstGeom prst="rect">
            <a:avLst/>
          </a:prstGeom>
        </p:spPr>
      </p:pic>
      <p:pic>
        <p:nvPicPr>
          <p:cNvPr id="20" name="Graphic 19">
            <a:extLst>
              <a:ext uri="{FF2B5EF4-FFF2-40B4-BE49-F238E27FC236}">
                <a16:creationId xmlns:a16="http://schemas.microsoft.com/office/drawing/2014/main" id="{2318EE35-FA26-4B65-7BDF-C3EC7C835A5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78837" y="5189556"/>
            <a:ext cx="668608" cy="668608"/>
          </a:xfrm>
          <a:prstGeom prst="rect">
            <a:avLst/>
          </a:prstGeom>
          <a:effectLst>
            <a:outerShdw blurRad="50800" dist="50800" dir="5400000" sx="101000" sy="101000" algn="ctr" rotWithShape="0">
              <a:srgbClr val="FF7E79"/>
            </a:outerShdw>
          </a:effectLst>
        </p:spPr>
      </p:pic>
      <p:cxnSp>
        <p:nvCxnSpPr>
          <p:cNvPr id="21" name="Straight Arrow Connector 20">
            <a:extLst>
              <a:ext uri="{FF2B5EF4-FFF2-40B4-BE49-F238E27FC236}">
                <a16:creationId xmlns:a16="http://schemas.microsoft.com/office/drawing/2014/main" id="{A2DB34C9-CDBA-89DA-00DA-CF28DD6E3FDA}"/>
              </a:ext>
            </a:extLst>
          </p:cNvPr>
          <p:cNvCxnSpPr>
            <a:cxnSpLocks/>
          </p:cNvCxnSpPr>
          <p:nvPr/>
        </p:nvCxnSpPr>
        <p:spPr bwMode="auto">
          <a:xfrm>
            <a:off x="73459" y="6132230"/>
            <a:ext cx="1011272" cy="0"/>
          </a:xfrm>
          <a:prstGeom prst="straightConnector1">
            <a:avLst/>
          </a:prstGeom>
          <a:ln w="38100">
            <a:solidFill>
              <a:srgbClr val="FA4D56"/>
            </a:solidFill>
            <a:headEnd type="none" w="med" len="med"/>
            <a:tailEnd type="triangle" w="lg" len="lg"/>
          </a:ln>
          <a:effectLst/>
        </p:spPr>
        <p:style>
          <a:lnRef idx="1">
            <a:schemeClr val="dk1"/>
          </a:lnRef>
          <a:fillRef idx="0">
            <a:schemeClr val="dk1"/>
          </a:fillRef>
          <a:effectRef idx="0">
            <a:schemeClr val="dk1"/>
          </a:effectRef>
          <a:fontRef idx="minor">
            <a:schemeClr val="tx1"/>
          </a:fontRef>
        </p:style>
      </p:cxnSp>
      <p:sp>
        <p:nvSpPr>
          <p:cNvPr id="22" name="Vertical Scroll 42">
            <a:extLst>
              <a:ext uri="{FF2B5EF4-FFF2-40B4-BE49-F238E27FC236}">
                <a16:creationId xmlns:a16="http://schemas.microsoft.com/office/drawing/2014/main" id="{AF647D8F-C31C-3F31-6DB9-F32066FEF1E2}"/>
              </a:ext>
            </a:extLst>
          </p:cNvPr>
          <p:cNvSpPr/>
          <p:nvPr/>
        </p:nvSpPr>
        <p:spPr bwMode="auto">
          <a:xfrm>
            <a:off x="6892763" y="12509479"/>
            <a:ext cx="1321744" cy="1016230"/>
          </a:xfrm>
          <a:prstGeom prst="verticalScroll">
            <a:avLst/>
          </a:prstGeom>
          <a:solidFill>
            <a:schemeClr val="bg1"/>
          </a:solidFill>
          <a:ln w="19050">
            <a:solidFill>
              <a:schemeClr val="accent1">
                <a:lumMod val="75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algn="ctr" defTabSz="1828800" fontAlgn="base">
              <a:spcBef>
                <a:spcPct val="0"/>
              </a:spcBef>
              <a:spcAft>
                <a:spcPct val="0"/>
              </a:spcAft>
              <a:defRPr/>
            </a:pPr>
            <a:r>
              <a:rPr lang="en-US" sz="1000" dirty="0">
                <a:solidFill>
                  <a:srgbClr val="000000"/>
                </a:solidFill>
              </a:rPr>
              <a:t>Incident response plan</a:t>
            </a:r>
          </a:p>
        </p:txBody>
      </p:sp>
      <p:sp>
        <p:nvSpPr>
          <p:cNvPr id="23" name="TextBox 22">
            <a:extLst>
              <a:ext uri="{FF2B5EF4-FFF2-40B4-BE49-F238E27FC236}">
                <a16:creationId xmlns:a16="http://schemas.microsoft.com/office/drawing/2014/main" id="{C9197443-98FA-5843-E7FE-A9A76712858B}"/>
              </a:ext>
            </a:extLst>
          </p:cNvPr>
          <p:cNvSpPr txBox="1"/>
          <p:nvPr/>
        </p:nvSpPr>
        <p:spPr>
          <a:xfrm>
            <a:off x="11188699" y="2535574"/>
            <a:ext cx="1828800"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defTabSz="4876800">
              <a:spcBef>
                <a:spcPts val="5800"/>
              </a:spcBef>
              <a:buSzPct val="100000"/>
              <a:defRPr/>
            </a:pPr>
            <a:endParaRPr lang="en-US" kern="0" dirty="0">
              <a:solidFill>
                <a:srgbClr val="000000"/>
              </a:solidFill>
              <a:sym typeface="IBM Plex Sans Light"/>
            </a:endParaRPr>
          </a:p>
        </p:txBody>
      </p:sp>
      <p:sp>
        <p:nvSpPr>
          <p:cNvPr id="24" name="CuadroTexto 111">
            <a:extLst>
              <a:ext uri="{FF2B5EF4-FFF2-40B4-BE49-F238E27FC236}">
                <a16:creationId xmlns:a16="http://schemas.microsoft.com/office/drawing/2014/main" id="{D32680D6-A5AE-4186-7957-A7F1BFD21BFB}"/>
              </a:ext>
            </a:extLst>
          </p:cNvPr>
          <p:cNvSpPr txBox="1"/>
          <p:nvPr/>
        </p:nvSpPr>
        <p:spPr>
          <a:xfrm>
            <a:off x="899208" y="5870620"/>
            <a:ext cx="6577014" cy="430887"/>
          </a:xfrm>
          <a:prstGeom prst="rect">
            <a:avLst/>
          </a:prstGeom>
          <a:noFill/>
        </p:spPr>
        <p:txBody>
          <a:bodyPr wrap="square" rtlCol="0">
            <a:spAutoFit/>
          </a:bodyPr>
          <a:lstStyle/>
          <a:p>
            <a:pPr algn="ctr" defTabSz="3657416">
              <a:defRPr/>
            </a:pPr>
            <a:r>
              <a:rPr lang="en-US" sz="2200" dirty="0">
                <a:solidFill>
                  <a:prstClr val="black"/>
                </a:solidFill>
                <a:cs typeface="Arial" panose="020B0604020202020204" pitchFamily="34" charset="0"/>
              </a:rPr>
              <a:t>3. Reactive validation triggered by security events</a:t>
            </a:r>
          </a:p>
        </p:txBody>
      </p:sp>
      <p:sp>
        <p:nvSpPr>
          <p:cNvPr id="25" name="CuadroTexto 111">
            <a:extLst>
              <a:ext uri="{FF2B5EF4-FFF2-40B4-BE49-F238E27FC236}">
                <a16:creationId xmlns:a16="http://schemas.microsoft.com/office/drawing/2014/main" id="{6041FC9C-C800-C47C-4417-957C23357DAF}"/>
              </a:ext>
            </a:extLst>
          </p:cNvPr>
          <p:cNvSpPr txBox="1"/>
          <p:nvPr/>
        </p:nvSpPr>
        <p:spPr>
          <a:xfrm>
            <a:off x="8015056" y="12832794"/>
            <a:ext cx="6577014" cy="430887"/>
          </a:xfrm>
          <a:prstGeom prst="rect">
            <a:avLst/>
          </a:prstGeom>
          <a:noFill/>
        </p:spPr>
        <p:txBody>
          <a:bodyPr wrap="square" rtlCol="0">
            <a:spAutoFit/>
          </a:bodyPr>
          <a:lstStyle/>
          <a:p>
            <a:pPr algn="ctr" defTabSz="3657416">
              <a:defRPr/>
            </a:pPr>
            <a:r>
              <a:rPr lang="en-US" sz="2200" dirty="0">
                <a:solidFill>
                  <a:prstClr val="black"/>
                </a:solidFill>
                <a:cs typeface="Arial" panose="020B0604020202020204" pitchFamily="34" charset="0"/>
              </a:rPr>
              <a:t>4. A list of SGC backups and their validation status</a:t>
            </a:r>
          </a:p>
        </p:txBody>
      </p:sp>
    </p:spTree>
    <p:extLst>
      <p:ext uri="{BB962C8B-B14F-4D97-AF65-F5344CB8AC3E}">
        <p14:creationId xmlns:p14="http://schemas.microsoft.com/office/powerpoint/2010/main" val="168790548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F3CDF1-4F30-4FE4-A496-BDA919FBC219}"/>
              </a:ext>
            </a:extLst>
          </p:cNvPr>
          <p:cNvSpPr>
            <a:spLocks noGrp="1"/>
          </p:cNvSpPr>
          <p:nvPr>
            <p:ph type="title"/>
          </p:nvPr>
        </p:nvSpPr>
        <p:spPr/>
        <p:txBody>
          <a:bodyPr/>
          <a:lstStyle/>
          <a:p>
            <a:r>
              <a:rPr lang="en-GB" sz="3600" b="1" dirty="0"/>
              <a:t>Ansible job templates</a:t>
            </a:r>
          </a:p>
        </p:txBody>
      </p:sp>
      <p:sp>
        <p:nvSpPr>
          <p:cNvPr id="3" name="Footer Placeholder 2">
            <a:extLst>
              <a:ext uri="{FF2B5EF4-FFF2-40B4-BE49-F238E27FC236}">
                <a16:creationId xmlns:a16="http://schemas.microsoft.com/office/drawing/2014/main" id="{1E0BDBCB-1062-9ECD-C3C2-E947A488F389}"/>
              </a:ext>
            </a:extLst>
          </p:cNvPr>
          <p:cNvSpPr>
            <a:spLocks noGrp="1"/>
          </p:cNvSpPr>
          <p:nvPr>
            <p:ph type="ftr" sz="quarter" idx="18"/>
          </p:nvPr>
        </p:nvSpPr>
        <p:spPr/>
        <p:txBody>
          <a:bodyPr/>
          <a:lstStyle/>
          <a:p>
            <a:r>
              <a:rPr lang="en-GB"/>
              <a:t>IBM Power Cyber Vault / June 16th, 2026 / © 2026 IBM Corporation</a:t>
            </a:r>
            <a:endParaRPr lang="en-US" dirty="0"/>
          </a:p>
        </p:txBody>
      </p:sp>
      <p:graphicFrame>
        <p:nvGraphicFramePr>
          <p:cNvPr id="6" name="Table Placeholder 5">
            <a:extLst>
              <a:ext uri="{FF2B5EF4-FFF2-40B4-BE49-F238E27FC236}">
                <a16:creationId xmlns:a16="http://schemas.microsoft.com/office/drawing/2014/main" id="{6F3B733C-36C6-3E0A-3CCE-F87597EE8663}"/>
              </a:ext>
            </a:extLst>
          </p:cNvPr>
          <p:cNvGraphicFramePr>
            <a:graphicFrameLocks noGrp="1"/>
          </p:cNvGraphicFramePr>
          <p:nvPr>
            <p:ph type="tbl" sz="quarter" idx="11"/>
            <p:extLst>
              <p:ext uri="{D42A27DB-BD31-4B8C-83A1-F6EECF244321}">
                <p14:modId xmlns:p14="http://schemas.microsoft.com/office/powerpoint/2010/main" val="1866405783"/>
              </p:ext>
            </p:extLst>
          </p:nvPr>
        </p:nvGraphicFramePr>
        <p:xfrm>
          <a:off x="10962251" y="6578856"/>
          <a:ext cx="13074468" cy="5872480"/>
        </p:xfrm>
        <a:graphic>
          <a:graphicData uri="http://schemas.openxmlformats.org/drawingml/2006/table">
            <a:tbl>
              <a:tblPr firstRow="1" bandRow="1">
                <a:tableStyleId>{5C22544A-7EE6-4342-B048-85BDC9FD1C3A}</a:tableStyleId>
              </a:tblPr>
              <a:tblGrid>
                <a:gridCol w="3947886">
                  <a:extLst>
                    <a:ext uri="{9D8B030D-6E8A-4147-A177-3AD203B41FA5}">
                      <a16:colId xmlns:a16="http://schemas.microsoft.com/office/drawing/2014/main" val="3151823056"/>
                    </a:ext>
                  </a:extLst>
                </a:gridCol>
                <a:gridCol w="9126582">
                  <a:extLst>
                    <a:ext uri="{9D8B030D-6E8A-4147-A177-3AD203B41FA5}">
                      <a16:colId xmlns:a16="http://schemas.microsoft.com/office/drawing/2014/main" val="2199832727"/>
                    </a:ext>
                  </a:extLst>
                </a:gridCol>
              </a:tblGrid>
              <a:tr h="741680">
                <a:tc>
                  <a:txBody>
                    <a:bodyPr/>
                    <a:lstStyle/>
                    <a:p>
                      <a:r>
                        <a:rPr lang="en-US" sz="2400" dirty="0">
                          <a:solidFill>
                            <a:schemeClr val="bg1"/>
                          </a:solidFill>
                        </a:rPr>
                        <a:t>Template</a:t>
                      </a:r>
                    </a:p>
                  </a:txBody>
                  <a:tcPr marL="182880" marR="182880" marT="91440" marB="91440"/>
                </a:tc>
                <a:tc>
                  <a:txBody>
                    <a:bodyPr/>
                    <a:lstStyle/>
                    <a:p>
                      <a:r>
                        <a:rPr lang="en-US" sz="2400" dirty="0">
                          <a:solidFill>
                            <a:schemeClr val="bg1"/>
                          </a:solidFill>
                        </a:rPr>
                        <a:t>Action</a:t>
                      </a:r>
                    </a:p>
                  </a:txBody>
                  <a:tcPr marL="182880" marR="182880" marT="91440" marB="91440"/>
                </a:tc>
                <a:extLst>
                  <a:ext uri="{0D108BD9-81ED-4DB2-BD59-A6C34878D82A}">
                    <a16:rowId xmlns:a16="http://schemas.microsoft.com/office/drawing/2014/main" val="2751534918"/>
                  </a:ext>
                </a:extLst>
              </a:tr>
              <a:tr h="914400">
                <a:tc>
                  <a:txBody>
                    <a:bodyPr/>
                    <a:lstStyle/>
                    <a:p>
                      <a:r>
                        <a:rPr lang="en-US" sz="2400" dirty="0">
                          <a:solidFill>
                            <a:schemeClr val="tx1"/>
                          </a:solidFill>
                        </a:rPr>
                        <a:t>1 – Protect and Validate</a:t>
                      </a:r>
                    </a:p>
                  </a:txBody>
                  <a:tcPr marL="182880" marR="182880" marT="91440" marB="91440"/>
                </a:tc>
                <a:tc>
                  <a:txBody>
                    <a:bodyPr/>
                    <a:lstStyle/>
                    <a:p>
                      <a:r>
                        <a:rPr lang="en-US" sz="2400" dirty="0">
                          <a:solidFill>
                            <a:schemeClr val="tx1"/>
                          </a:solidFill>
                        </a:rPr>
                        <a:t>Perform application consistent SafeGuarded Copy and validate in the IBM Power Cyber Vault clean room</a:t>
                      </a:r>
                    </a:p>
                  </a:txBody>
                  <a:tcPr marL="182880" marR="182880" marT="91440" marB="91440"/>
                </a:tc>
                <a:extLst>
                  <a:ext uri="{0D108BD9-81ED-4DB2-BD59-A6C34878D82A}">
                    <a16:rowId xmlns:a16="http://schemas.microsoft.com/office/drawing/2014/main" val="3683566065"/>
                  </a:ext>
                </a:extLst>
              </a:tr>
              <a:tr h="741680">
                <a:tc>
                  <a:txBody>
                    <a:bodyPr/>
                    <a:lstStyle/>
                    <a:p>
                      <a:r>
                        <a:rPr lang="en-US" sz="2400" dirty="0">
                          <a:solidFill>
                            <a:schemeClr val="tx1"/>
                          </a:solidFill>
                        </a:rPr>
                        <a:t>2 – Protect</a:t>
                      </a:r>
                    </a:p>
                  </a:txBody>
                  <a:tcPr marL="182880" marR="182880" marT="91440" marB="91440"/>
                </a:tc>
                <a:tc>
                  <a:txBody>
                    <a:bodyPr/>
                    <a:lstStyle/>
                    <a:p>
                      <a:r>
                        <a:rPr lang="en-US" sz="2400" dirty="0">
                          <a:solidFill>
                            <a:schemeClr val="tx1"/>
                          </a:solidFill>
                        </a:rPr>
                        <a:t>Perform application consistent SafeGuarded Copy  </a:t>
                      </a:r>
                    </a:p>
                  </a:txBody>
                  <a:tcPr marL="182880" marR="182880" marT="91440" marB="91440"/>
                </a:tc>
                <a:extLst>
                  <a:ext uri="{0D108BD9-81ED-4DB2-BD59-A6C34878D82A}">
                    <a16:rowId xmlns:a16="http://schemas.microsoft.com/office/drawing/2014/main" val="2154653520"/>
                  </a:ext>
                </a:extLst>
              </a:tr>
              <a:tr h="914400">
                <a:tc>
                  <a:txBody>
                    <a:bodyPr/>
                    <a:lstStyle/>
                    <a:p>
                      <a:r>
                        <a:rPr lang="en-US" sz="2400" dirty="0">
                          <a:solidFill>
                            <a:schemeClr val="tx1"/>
                          </a:solidFill>
                        </a:rPr>
                        <a:t>3 – Validate latest SGC</a:t>
                      </a:r>
                    </a:p>
                  </a:txBody>
                  <a:tcPr marL="182880" marR="182880" marT="91440" marB="91440"/>
                </a:tc>
                <a:tc>
                  <a:txBody>
                    <a:bodyPr/>
                    <a:lstStyle/>
                    <a:p>
                      <a:r>
                        <a:rPr lang="en-US" sz="2400" dirty="0">
                          <a:solidFill>
                            <a:schemeClr val="tx1"/>
                          </a:solidFill>
                        </a:rPr>
                        <a:t>Validate the latest ’none validated’ SafeGuarded Copy  in the IBM Power Cyber Vault clean room</a:t>
                      </a:r>
                    </a:p>
                  </a:txBody>
                  <a:tcPr marL="182880" marR="182880" marT="91440" marB="91440"/>
                </a:tc>
                <a:extLst>
                  <a:ext uri="{0D108BD9-81ED-4DB2-BD59-A6C34878D82A}">
                    <a16:rowId xmlns:a16="http://schemas.microsoft.com/office/drawing/2014/main" val="3306613321"/>
                  </a:ext>
                </a:extLst>
              </a:tr>
              <a:tr h="914400">
                <a:tc>
                  <a:txBody>
                    <a:bodyPr/>
                    <a:lstStyle/>
                    <a:p>
                      <a:r>
                        <a:rPr lang="en-US" sz="2400" dirty="0">
                          <a:solidFill>
                            <a:schemeClr val="tx1"/>
                          </a:solidFill>
                        </a:rPr>
                        <a:t>4 – Validate any SGC</a:t>
                      </a:r>
                    </a:p>
                  </a:txBody>
                  <a:tcPr marL="182880" marR="182880" marT="91440" marB="91440"/>
                </a:tc>
                <a:tc>
                  <a:txBody>
                    <a:bodyPr/>
                    <a:lstStyle/>
                    <a:p>
                      <a:r>
                        <a:rPr lang="en-US" sz="2400" dirty="0">
                          <a:solidFill>
                            <a:schemeClr val="tx1"/>
                          </a:solidFill>
                        </a:rPr>
                        <a:t>Select an existing SafeGuarded Copy and validate in the IBM Power Cyber Vault clean room</a:t>
                      </a:r>
                    </a:p>
                  </a:txBody>
                  <a:tcPr marL="182880" marR="182880" marT="91440" marB="91440"/>
                </a:tc>
                <a:extLst>
                  <a:ext uri="{0D108BD9-81ED-4DB2-BD59-A6C34878D82A}">
                    <a16:rowId xmlns:a16="http://schemas.microsoft.com/office/drawing/2014/main" val="1676380589"/>
                  </a:ext>
                </a:extLst>
              </a:tr>
              <a:tr h="1645920">
                <a:tc>
                  <a:txBody>
                    <a:bodyPr/>
                    <a:lstStyle/>
                    <a:p>
                      <a:r>
                        <a:rPr lang="en-US" sz="2400" dirty="0">
                          <a:solidFill>
                            <a:schemeClr val="tx1"/>
                          </a:solidFill>
                        </a:rPr>
                        <a:t>5 – Display all snapshots</a:t>
                      </a:r>
                    </a:p>
                  </a:txBody>
                  <a:tcPr marL="182880" marR="182880" marT="91440" marB="91440"/>
                </a:tc>
                <a:tc>
                  <a:txBody>
                    <a:bodyPr/>
                    <a:lstStyle/>
                    <a:p>
                      <a:r>
                        <a:rPr lang="en-US" sz="2400" dirty="0">
                          <a:solidFill>
                            <a:schemeClr val="tx1"/>
                          </a:solidFill>
                        </a:rPr>
                        <a:t>List existing SafeGuarded Copies and their validation status:</a:t>
                      </a:r>
                    </a:p>
                    <a:p>
                      <a:pPr marL="171450" indent="-171450">
                        <a:buFont typeface="Arial" panose="020B0604020202020204" pitchFamily="34" charset="0"/>
                        <a:buChar char="•"/>
                      </a:pPr>
                      <a:r>
                        <a:rPr lang="en-US" sz="2400" dirty="0">
                          <a:solidFill>
                            <a:schemeClr val="tx1"/>
                          </a:solidFill>
                        </a:rPr>
                        <a:t>Validation Passed</a:t>
                      </a:r>
                    </a:p>
                    <a:p>
                      <a:pPr marL="171450" indent="-171450">
                        <a:buFont typeface="Arial" panose="020B0604020202020204" pitchFamily="34" charset="0"/>
                        <a:buChar char="•"/>
                      </a:pPr>
                      <a:r>
                        <a:rPr lang="en-US" sz="2400" dirty="0">
                          <a:solidFill>
                            <a:schemeClr val="tx1"/>
                          </a:solidFill>
                        </a:rPr>
                        <a:t>Not Validated</a:t>
                      </a:r>
                    </a:p>
                    <a:p>
                      <a:pPr marL="171450" indent="-171450">
                        <a:buFont typeface="Arial" panose="020B0604020202020204" pitchFamily="34" charset="0"/>
                        <a:buChar char="•"/>
                      </a:pPr>
                      <a:r>
                        <a:rPr lang="en-US" sz="2400" dirty="0">
                          <a:solidFill>
                            <a:schemeClr val="tx1"/>
                          </a:solidFill>
                        </a:rPr>
                        <a:t>Validation Failed</a:t>
                      </a:r>
                    </a:p>
                  </a:txBody>
                  <a:tcPr marL="182880" marR="182880" marT="91440" marB="91440"/>
                </a:tc>
                <a:extLst>
                  <a:ext uri="{0D108BD9-81ED-4DB2-BD59-A6C34878D82A}">
                    <a16:rowId xmlns:a16="http://schemas.microsoft.com/office/drawing/2014/main" val="3863935329"/>
                  </a:ext>
                </a:extLst>
              </a:tr>
            </a:tbl>
          </a:graphicData>
        </a:graphic>
      </p:graphicFrame>
      <p:pic>
        <p:nvPicPr>
          <p:cNvPr id="7" name="Picture 6">
            <a:extLst>
              <a:ext uri="{FF2B5EF4-FFF2-40B4-BE49-F238E27FC236}">
                <a16:creationId xmlns:a16="http://schemas.microsoft.com/office/drawing/2014/main" id="{1C5EB73E-6728-D1E4-CFB7-03F2B2A29F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456" y="2971544"/>
            <a:ext cx="9824310" cy="9479792"/>
          </a:xfrm>
          <a:prstGeom prst="rect">
            <a:avLst/>
          </a:prstGeom>
          <a:ln w="19050">
            <a:solidFill>
              <a:schemeClr val="tx1"/>
            </a:solidFill>
          </a:ln>
        </p:spPr>
      </p:pic>
    </p:spTree>
    <p:extLst>
      <p:ext uri="{BB962C8B-B14F-4D97-AF65-F5344CB8AC3E}">
        <p14:creationId xmlns:p14="http://schemas.microsoft.com/office/powerpoint/2010/main" val="81344263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FDB66-E41E-7697-26A8-3E57EC963B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E82A83-6552-53DD-9539-0506EA1B4F99}"/>
              </a:ext>
            </a:extLst>
          </p:cNvPr>
          <p:cNvSpPr>
            <a:spLocks noGrp="1"/>
          </p:cNvSpPr>
          <p:nvPr>
            <p:ph type="title"/>
          </p:nvPr>
        </p:nvSpPr>
        <p:spPr/>
        <p:txBody>
          <a:bodyPr/>
          <a:lstStyle/>
          <a:p>
            <a:r>
              <a:rPr lang="en-US" sz="3600" b="1" dirty="0"/>
              <a:t>Protect</a:t>
            </a:r>
            <a:endParaRPr lang="en-GB" sz="3600" b="1" dirty="0"/>
          </a:p>
        </p:txBody>
      </p:sp>
      <p:sp>
        <p:nvSpPr>
          <p:cNvPr id="3" name="Footer Placeholder 2">
            <a:extLst>
              <a:ext uri="{FF2B5EF4-FFF2-40B4-BE49-F238E27FC236}">
                <a16:creationId xmlns:a16="http://schemas.microsoft.com/office/drawing/2014/main" id="{145F3167-77BA-03E2-AE34-3A6245C1B5CC}"/>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8" name="Picture 7">
            <a:extLst>
              <a:ext uri="{FF2B5EF4-FFF2-40B4-BE49-F238E27FC236}">
                <a16:creationId xmlns:a16="http://schemas.microsoft.com/office/drawing/2014/main" id="{D610C88E-5FF8-BA78-F5CD-F7EA2D6D13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755" y="2520654"/>
            <a:ext cx="7991724" cy="6889140"/>
          </a:xfrm>
          <a:prstGeom prst="rect">
            <a:avLst/>
          </a:prstGeom>
          <a:ln w="19050">
            <a:solidFill>
              <a:schemeClr val="tx1"/>
            </a:solidFill>
          </a:ln>
        </p:spPr>
      </p:pic>
      <p:pic>
        <p:nvPicPr>
          <p:cNvPr id="9" name="Picture 8">
            <a:extLst>
              <a:ext uri="{FF2B5EF4-FFF2-40B4-BE49-F238E27FC236}">
                <a16:creationId xmlns:a16="http://schemas.microsoft.com/office/drawing/2014/main" id="{8E449CDB-BD98-B7F6-EF9E-69F547392E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1619" y="5820577"/>
            <a:ext cx="15544800" cy="7631674"/>
          </a:xfrm>
          <a:prstGeom prst="rect">
            <a:avLst/>
          </a:prstGeom>
          <a:ln w="19050">
            <a:solidFill>
              <a:schemeClr val="tx1"/>
            </a:solidFill>
          </a:ln>
        </p:spPr>
      </p:pic>
      <p:sp>
        <p:nvSpPr>
          <p:cNvPr id="10" name="Bent Up Arrow 6">
            <a:extLst>
              <a:ext uri="{FF2B5EF4-FFF2-40B4-BE49-F238E27FC236}">
                <a16:creationId xmlns:a16="http://schemas.microsoft.com/office/drawing/2014/main" id="{1A5AA9A4-C7A4-0464-41B3-E8A13526CB03}"/>
              </a:ext>
            </a:extLst>
          </p:cNvPr>
          <p:cNvSpPr/>
          <p:nvPr/>
        </p:nvSpPr>
        <p:spPr>
          <a:xfrm flipV="1">
            <a:off x="8813080" y="4061803"/>
            <a:ext cx="5560290" cy="1477786"/>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1" name="TextBox 10">
            <a:extLst>
              <a:ext uri="{FF2B5EF4-FFF2-40B4-BE49-F238E27FC236}">
                <a16:creationId xmlns:a16="http://schemas.microsoft.com/office/drawing/2014/main" id="{30B9D80E-26FE-1883-AB8C-5EEA2B2F73B7}"/>
              </a:ext>
            </a:extLst>
          </p:cNvPr>
          <p:cNvSpPr txBox="1"/>
          <p:nvPr/>
        </p:nvSpPr>
        <p:spPr>
          <a:xfrm>
            <a:off x="8593146" y="2719750"/>
            <a:ext cx="15544798" cy="1200329"/>
          </a:xfrm>
          <a:prstGeom prst="rect">
            <a:avLst/>
          </a:prstGeom>
          <a:noFill/>
        </p:spPr>
        <p:txBody>
          <a:bodyPr wrap="square" rtlCol="0">
            <a:spAutoFit/>
          </a:bodyPr>
          <a:lstStyle/>
          <a:p>
            <a:r>
              <a:rPr lang="en-US" dirty="0"/>
              <a:t>Run via Ansible scheduler at customer agreed intervals or via event triggers </a:t>
            </a:r>
          </a:p>
          <a:p>
            <a:r>
              <a:rPr lang="en-US" dirty="0"/>
              <a:t>(can skip application quiesce if required)</a:t>
            </a:r>
          </a:p>
        </p:txBody>
      </p:sp>
    </p:spTree>
    <p:extLst>
      <p:ext uri="{BB962C8B-B14F-4D97-AF65-F5344CB8AC3E}">
        <p14:creationId xmlns:p14="http://schemas.microsoft.com/office/powerpoint/2010/main" val="22591447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BDAA6DC-8061-97F0-9BCF-791B05770C6C}"/>
              </a:ext>
            </a:extLst>
          </p:cNvPr>
          <p:cNvSpPr>
            <a:spLocks noGrp="1"/>
          </p:cNvSpPr>
          <p:nvPr>
            <p:ph type="title"/>
          </p:nvPr>
        </p:nvSpPr>
        <p:spPr/>
        <p:txBody>
          <a:bodyPr/>
          <a:lstStyle/>
          <a:p>
            <a:r>
              <a:rPr lang="en-GB" sz="3200" b="1" dirty="0"/>
              <a:t>Robert and Alex were at Myton School when it was hit by a cyber attack</a:t>
            </a:r>
            <a:endParaRPr lang="en-GB" sz="3200" dirty="0"/>
          </a:p>
        </p:txBody>
      </p:sp>
      <p:sp>
        <p:nvSpPr>
          <p:cNvPr id="12" name="Text Placeholder 11">
            <a:extLst>
              <a:ext uri="{FF2B5EF4-FFF2-40B4-BE49-F238E27FC236}">
                <a16:creationId xmlns:a16="http://schemas.microsoft.com/office/drawing/2014/main" id="{1AC9FA7E-7548-ECDE-F054-A2FCD392659D}"/>
              </a:ext>
            </a:extLst>
          </p:cNvPr>
          <p:cNvSpPr>
            <a:spLocks noGrp="1"/>
          </p:cNvSpPr>
          <p:nvPr>
            <p:ph type="body" sz="quarter" idx="12"/>
          </p:nvPr>
        </p:nvSpPr>
        <p:spPr/>
        <p:txBody>
          <a:bodyPr/>
          <a:lstStyle/>
          <a:p>
            <a:r>
              <a:rPr lang="en-GB" dirty="0"/>
              <a:t>The cyber attack on Myton School occurred on Tuesday, 13 September 2022.</a:t>
            </a:r>
          </a:p>
          <a:p>
            <a:endParaRPr lang="en-GB" dirty="0"/>
          </a:p>
          <a:p>
            <a:r>
              <a:rPr lang="en-GB" dirty="0"/>
              <a:t>The operational disruptions from the network shutdown—including the cashless catering blackout—persisted throughout September and October, with the threat group </a:t>
            </a:r>
            <a:r>
              <a:rPr lang="en-GB" dirty="0" err="1"/>
              <a:t>BianLian</a:t>
            </a:r>
            <a:r>
              <a:rPr lang="en-GB" dirty="0"/>
              <a:t> eventually leaking the school's name on the dark web later that autumn on 25 November 2022.</a:t>
            </a:r>
          </a:p>
          <a:p>
            <a:endParaRPr lang="en-GB" dirty="0"/>
          </a:p>
          <a:p>
            <a:endParaRPr lang="en-GB" dirty="0"/>
          </a:p>
          <a:p>
            <a:endParaRPr lang="en-GB" dirty="0"/>
          </a:p>
          <a:p>
            <a:endParaRPr lang="en-GB" dirty="0"/>
          </a:p>
        </p:txBody>
      </p:sp>
      <p:sp>
        <p:nvSpPr>
          <p:cNvPr id="13" name="Text Placeholder 12">
            <a:extLst>
              <a:ext uri="{FF2B5EF4-FFF2-40B4-BE49-F238E27FC236}">
                <a16:creationId xmlns:a16="http://schemas.microsoft.com/office/drawing/2014/main" id="{6E7205C0-7F53-ABD2-772C-0730FB5F1783}"/>
              </a:ext>
            </a:extLst>
          </p:cNvPr>
          <p:cNvSpPr>
            <a:spLocks noGrp="1"/>
          </p:cNvSpPr>
          <p:nvPr>
            <p:ph type="body" sz="quarter" idx="13"/>
          </p:nvPr>
        </p:nvSpPr>
        <p:spPr/>
        <p:txBody>
          <a:bodyPr/>
          <a:lstStyle/>
          <a:p>
            <a:r>
              <a:rPr lang="en-GB" dirty="0"/>
              <a:t>The attack completely wiped out the school’s internal servers, prompting an extensive community recovery effort to rebuild lost teaching resources, staff background files, and lesson plans from scratch.</a:t>
            </a:r>
          </a:p>
          <a:p>
            <a:endParaRPr lang="en-GB" dirty="0"/>
          </a:p>
          <a:p>
            <a:r>
              <a:rPr lang="en-GB" dirty="0"/>
              <a:t>The backups were also taken out in the attack.</a:t>
            </a:r>
          </a:p>
        </p:txBody>
      </p:sp>
      <p:sp>
        <p:nvSpPr>
          <p:cNvPr id="9" name="Footer Placeholder 8">
            <a:extLst>
              <a:ext uri="{FF2B5EF4-FFF2-40B4-BE49-F238E27FC236}">
                <a16:creationId xmlns:a16="http://schemas.microsoft.com/office/drawing/2014/main" id="{5D1EBA35-4CFB-CC58-8C02-F4E9F607DC06}"/>
              </a:ext>
            </a:extLst>
          </p:cNvPr>
          <p:cNvSpPr>
            <a:spLocks noGrp="1"/>
          </p:cNvSpPr>
          <p:nvPr>
            <p:ph type="ftr" sz="quarter" idx="14"/>
          </p:nvPr>
        </p:nvSpPr>
        <p:spPr>
          <a:xfrm>
            <a:off x="568324" y="12804235"/>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GB"/>
              <a:t>IBM Power Cyber Vault / June 16th, 2026 / © 2026 IBM Corporation</a:t>
            </a:r>
            <a:endParaRPr lang="en-US"/>
          </a:p>
        </p:txBody>
      </p:sp>
      <p:sp>
        <p:nvSpPr>
          <p:cNvPr id="3" name="Picture Placeholder 2">
            <a:extLst>
              <a:ext uri="{FF2B5EF4-FFF2-40B4-BE49-F238E27FC236}">
                <a16:creationId xmlns:a16="http://schemas.microsoft.com/office/drawing/2014/main" id="{9A7F9DC3-A6A2-44DF-438C-45BDDD1EF83B}"/>
              </a:ext>
            </a:extLst>
          </p:cNvPr>
          <p:cNvSpPr>
            <a:spLocks noGrp="1"/>
          </p:cNvSpPr>
          <p:nvPr>
            <p:ph type="pic" sz="quarter" idx="15"/>
          </p:nvPr>
        </p:nvSpPr>
        <p:spPr/>
        <p:txBody>
          <a:bodyPr/>
          <a:lstStyle/>
          <a:p>
            <a:endParaRPr lang="en-GB"/>
          </a:p>
        </p:txBody>
      </p:sp>
    </p:spTree>
    <p:extLst>
      <p:ext uri="{BB962C8B-B14F-4D97-AF65-F5344CB8AC3E}">
        <p14:creationId xmlns:p14="http://schemas.microsoft.com/office/powerpoint/2010/main" val="26802465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AEEDE5-2185-653C-8B7C-881BEA214165}"/>
              </a:ext>
            </a:extLst>
          </p:cNvPr>
          <p:cNvSpPr>
            <a:spLocks noGrp="1"/>
          </p:cNvSpPr>
          <p:nvPr>
            <p:ph type="title"/>
          </p:nvPr>
        </p:nvSpPr>
        <p:spPr/>
        <p:txBody>
          <a:bodyPr/>
          <a:lstStyle/>
          <a:p>
            <a:r>
              <a:rPr lang="en-GB" sz="3600" b="1" dirty="0"/>
              <a:t>Protect</a:t>
            </a:r>
          </a:p>
        </p:txBody>
      </p:sp>
      <p:sp>
        <p:nvSpPr>
          <p:cNvPr id="5" name="Text Placeholder 4">
            <a:extLst>
              <a:ext uri="{FF2B5EF4-FFF2-40B4-BE49-F238E27FC236}">
                <a16:creationId xmlns:a16="http://schemas.microsoft.com/office/drawing/2014/main" id="{B6ACE465-F468-8622-E647-F85159F88F54}"/>
              </a:ext>
            </a:extLst>
          </p:cNvPr>
          <p:cNvSpPr>
            <a:spLocks noGrp="1"/>
          </p:cNvSpPr>
          <p:nvPr>
            <p:ph type="body" sz="quarter" idx="12"/>
          </p:nvPr>
        </p:nvSpPr>
        <p:spPr/>
        <p:txBody>
          <a:bodyPr/>
          <a:lstStyle/>
          <a:p>
            <a:r>
              <a:rPr lang="en-GB" dirty="0">
                <a:latin typeface="+mn-lt"/>
              </a:rPr>
              <a:t>Application consistent immutable SGC taken.</a:t>
            </a:r>
          </a:p>
          <a:p>
            <a:endParaRPr lang="en-GB" dirty="0">
              <a:latin typeface="+mn-lt"/>
            </a:endParaRPr>
          </a:p>
          <a:p>
            <a:r>
              <a:rPr lang="en-GB" dirty="0">
                <a:latin typeface="+mn-lt"/>
              </a:rPr>
              <a:t>The SCG is marked as “Not Validated”</a:t>
            </a:r>
          </a:p>
          <a:p>
            <a:endParaRPr lang="en-GB" dirty="0">
              <a:latin typeface="+mn-lt"/>
            </a:endParaRPr>
          </a:p>
        </p:txBody>
      </p:sp>
      <p:sp>
        <p:nvSpPr>
          <p:cNvPr id="3" name="Footer Placeholder 2">
            <a:extLst>
              <a:ext uri="{FF2B5EF4-FFF2-40B4-BE49-F238E27FC236}">
                <a16:creationId xmlns:a16="http://schemas.microsoft.com/office/drawing/2014/main" id="{BE0414F7-A0BE-0622-5496-980C61791EAA}"/>
              </a:ext>
            </a:extLst>
          </p:cNvPr>
          <p:cNvSpPr>
            <a:spLocks noGrp="1"/>
          </p:cNvSpPr>
          <p:nvPr>
            <p:ph type="ftr" sz="quarter" idx="18"/>
          </p:nvPr>
        </p:nvSpPr>
        <p:spPr/>
        <p:txBody>
          <a:bodyPr/>
          <a:lstStyle/>
          <a:p>
            <a:r>
              <a:rPr lang="en-GB"/>
              <a:t>IBM Power Cyber Vault / June 16th, 2026 / © 2026 IBM Corporation</a:t>
            </a:r>
            <a:endParaRPr lang="en-US" dirty="0"/>
          </a:p>
        </p:txBody>
      </p:sp>
      <p:pic>
        <p:nvPicPr>
          <p:cNvPr id="7" name="Picture 6">
            <a:extLst>
              <a:ext uri="{FF2B5EF4-FFF2-40B4-BE49-F238E27FC236}">
                <a16:creationId xmlns:a16="http://schemas.microsoft.com/office/drawing/2014/main" id="{F09A0782-13F6-B75E-A2D8-ECF8ABAB3B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7499" y="3041649"/>
            <a:ext cx="17130713" cy="8537334"/>
          </a:xfrm>
          <a:prstGeom prst="rect">
            <a:avLst/>
          </a:prstGeom>
          <a:ln w="19050">
            <a:solidFill>
              <a:schemeClr val="tx1"/>
            </a:solidFill>
          </a:ln>
        </p:spPr>
      </p:pic>
    </p:spTree>
    <p:extLst>
      <p:ext uri="{BB962C8B-B14F-4D97-AF65-F5344CB8AC3E}">
        <p14:creationId xmlns:p14="http://schemas.microsoft.com/office/powerpoint/2010/main" val="107087623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1389B-03EA-3D04-96E9-F83732319CCF}"/>
              </a:ext>
            </a:extLst>
          </p:cNvPr>
          <p:cNvSpPr>
            <a:spLocks noGrp="1"/>
          </p:cNvSpPr>
          <p:nvPr>
            <p:ph type="title"/>
          </p:nvPr>
        </p:nvSpPr>
        <p:spPr/>
        <p:txBody>
          <a:bodyPr/>
          <a:lstStyle/>
          <a:p>
            <a:r>
              <a:rPr lang="en-US" sz="3600" b="1" dirty="0"/>
              <a:t>Protect and Validate</a:t>
            </a:r>
            <a:endParaRPr lang="en-GB" sz="3600" b="1" dirty="0"/>
          </a:p>
        </p:txBody>
      </p:sp>
      <p:sp>
        <p:nvSpPr>
          <p:cNvPr id="3" name="Footer Placeholder 2">
            <a:extLst>
              <a:ext uri="{FF2B5EF4-FFF2-40B4-BE49-F238E27FC236}">
                <a16:creationId xmlns:a16="http://schemas.microsoft.com/office/drawing/2014/main" id="{CDA9571D-CE47-F529-FB66-B2F0E1DBB430}"/>
              </a:ext>
            </a:extLst>
          </p:cNvPr>
          <p:cNvSpPr>
            <a:spLocks noGrp="1"/>
          </p:cNvSpPr>
          <p:nvPr>
            <p:ph type="ftr" sz="quarter" idx="12"/>
          </p:nvPr>
        </p:nvSpPr>
        <p:spPr/>
        <p:txBody>
          <a:bodyPr/>
          <a:lstStyle/>
          <a:p>
            <a:r>
              <a:rPr lang="en-GB"/>
              <a:t>IBM Power Cyber Vault / June 16th, 2026 / © 2026 IBM Corporation</a:t>
            </a:r>
            <a:endParaRPr lang="en-US" dirty="0"/>
          </a:p>
        </p:txBody>
      </p:sp>
      <p:sp>
        <p:nvSpPr>
          <p:cNvPr id="8" name="Bent Up Arrow 6">
            <a:extLst>
              <a:ext uri="{FF2B5EF4-FFF2-40B4-BE49-F238E27FC236}">
                <a16:creationId xmlns:a16="http://schemas.microsoft.com/office/drawing/2014/main" id="{1089F0A5-168E-E2AE-5C68-0FD8D808C090}"/>
              </a:ext>
            </a:extLst>
          </p:cNvPr>
          <p:cNvSpPr/>
          <p:nvPr/>
        </p:nvSpPr>
        <p:spPr>
          <a:xfrm flipV="1">
            <a:off x="8813080" y="4061803"/>
            <a:ext cx="5560290" cy="1477786"/>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9" name="TextBox 8">
            <a:extLst>
              <a:ext uri="{FF2B5EF4-FFF2-40B4-BE49-F238E27FC236}">
                <a16:creationId xmlns:a16="http://schemas.microsoft.com/office/drawing/2014/main" id="{430161D0-23D3-0669-49F9-74AED77F054F}"/>
              </a:ext>
            </a:extLst>
          </p:cNvPr>
          <p:cNvSpPr txBox="1"/>
          <p:nvPr/>
        </p:nvSpPr>
        <p:spPr>
          <a:xfrm>
            <a:off x="8593146" y="2719750"/>
            <a:ext cx="15544798" cy="1200329"/>
          </a:xfrm>
          <a:prstGeom prst="rect">
            <a:avLst/>
          </a:prstGeom>
          <a:noFill/>
        </p:spPr>
        <p:txBody>
          <a:bodyPr wrap="square" rtlCol="0">
            <a:spAutoFit/>
          </a:bodyPr>
          <a:lstStyle/>
          <a:p>
            <a:r>
              <a:rPr lang="en-US" dirty="0"/>
              <a:t>Run via Ansible scheduler at customer agreed intervals or via event triggers  </a:t>
            </a:r>
          </a:p>
          <a:p>
            <a:r>
              <a:rPr lang="en-US" dirty="0"/>
              <a:t>(can skip application quiesce if required)</a:t>
            </a:r>
          </a:p>
        </p:txBody>
      </p:sp>
      <p:pic>
        <p:nvPicPr>
          <p:cNvPr id="10" name="Picture 9">
            <a:extLst>
              <a:ext uri="{FF2B5EF4-FFF2-40B4-BE49-F238E27FC236}">
                <a16:creationId xmlns:a16="http://schemas.microsoft.com/office/drawing/2014/main" id="{7C61CA4E-10EF-742A-C508-161109FD75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231" y="2520654"/>
            <a:ext cx="7850228" cy="6889140"/>
          </a:xfrm>
          <a:prstGeom prst="rect">
            <a:avLst/>
          </a:prstGeom>
          <a:ln w="19050">
            <a:solidFill>
              <a:schemeClr val="tx1"/>
            </a:solidFill>
          </a:ln>
        </p:spPr>
      </p:pic>
      <p:pic>
        <p:nvPicPr>
          <p:cNvPr id="11" name="Picture 10">
            <a:extLst>
              <a:ext uri="{FF2B5EF4-FFF2-40B4-BE49-F238E27FC236}">
                <a16:creationId xmlns:a16="http://schemas.microsoft.com/office/drawing/2014/main" id="{AC2E467F-735E-910A-0089-6C6A0F7B17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0427" y="5836020"/>
            <a:ext cx="16020416" cy="7315220"/>
          </a:xfrm>
          <a:prstGeom prst="rect">
            <a:avLst/>
          </a:prstGeom>
          <a:ln w="19050">
            <a:solidFill>
              <a:schemeClr val="tx1"/>
            </a:solidFill>
          </a:ln>
        </p:spPr>
      </p:pic>
    </p:spTree>
    <p:extLst>
      <p:ext uri="{BB962C8B-B14F-4D97-AF65-F5344CB8AC3E}">
        <p14:creationId xmlns:p14="http://schemas.microsoft.com/office/powerpoint/2010/main" val="165624620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BF2F5-BA16-4317-A77C-FB14B496B875}"/>
              </a:ext>
            </a:extLst>
          </p:cNvPr>
          <p:cNvSpPr>
            <a:spLocks noGrp="1"/>
          </p:cNvSpPr>
          <p:nvPr>
            <p:ph type="title"/>
          </p:nvPr>
        </p:nvSpPr>
        <p:spPr/>
        <p:txBody>
          <a:bodyPr/>
          <a:lstStyle/>
          <a:p>
            <a:r>
              <a:rPr lang="en-GB" sz="3600" b="1" dirty="0"/>
              <a:t>Protect and Validate </a:t>
            </a:r>
          </a:p>
        </p:txBody>
      </p:sp>
      <p:sp>
        <p:nvSpPr>
          <p:cNvPr id="3" name="Footer Placeholder 2">
            <a:extLst>
              <a:ext uri="{FF2B5EF4-FFF2-40B4-BE49-F238E27FC236}">
                <a16:creationId xmlns:a16="http://schemas.microsoft.com/office/drawing/2014/main" id="{375C48DE-47C2-BB2F-4FF5-B88101DD7B7F}"/>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4" name="Picture 3">
            <a:extLst>
              <a:ext uri="{FF2B5EF4-FFF2-40B4-BE49-F238E27FC236}">
                <a16:creationId xmlns:a16="http://schemas.microsoft.com/office/drawing/2014/main" id="{544CE3FD-7453-F27B-E1EC-CC126E05A7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8311" y="4220145"/>
            <a:ext cx="19152508" cy="8452146"/>
          </a:xfrm>
          <a:prstGeom prst="rect">
            <a:avLst/>
          </a:prstGeom>
          <a:ln w="19050">
            <a:solidFill>
              <a:schemeClr val="tx1"/>
            </a:solidFill>
          </a:ln>
        </p:spPr>
      </p:pic>
      <p:sp>
        <p:nvSpPr>
          <p:cNvPr id="5" name="TextBox 4">
            <a:extLst>
              <a:ext uri="{FF2B5EF4-FFF2-40B4-BE49-F238E27FC236}">
                <a16:creationId xmlns:a16="http://schemas.microsoft.com/office/drawing/2014/main" id="{EBB0A7F1-2EC9-8185-5250-798D1BEF6E47}"/>
              </a:ext>
            </a:extLst>
          </p:cNvPr>
          <p:cNvSpPr txBox="1"/>
          <p:nvPr/>
        </p:nvSpPr>
        <p:spPr>
          <a:xfrm>
            <a:off x="3962428" y="3062579"/>
            <a:ext cx="16220094" cy="646331"/>
          </a:xfrm>
          <a:prstGeom prst="rect">
            <a:avLst/>
          </a:prstGeom>
          <a:noFill/>
        </p:spPr>
        <p:txBody>
          <a:bodyPr wrap="square" rtlCol="0">
            <a:spAutoFit/>
          </a:bodyPr>
          <a:lstStyle/>
          <a:p>
            <a:r>
              <a:rPr lang="en-US" dirty="0"/>
              <a:t>A thin clone is taken from the new SGC and mapped to the cleanroom VM</a:t>
            </a:r>
          </a:p>
        </p:txBody>
      </p:sp>
    </p:spTree>
    <p:extLst>
      <p:ext uri="{BB962C8B-B14F-4D97-AF65-F5344CB8AC3E}">
        <p14:creationId xmlns:p14="http://schemas.microsoft.com/office/powerpoint/2010/main" val="319904250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03A9-8DD7-BCEA-09D6-2584034A4C60}"/>
              </a:ext>
            </a:extLst>
          </p:cNvPr>
          <p:cNvSpPr>
            <a:spLocks noGrp="1"/>
          </p:cNvSpPr>
          <p:nvPr>
            <p:ph type="title"/>
          </p:nvPr>
        </p:nvSpPr>
        <p:spPr/>
        <p:txBody>
          <a:bodyPr/>
          <a:lstStyle/>
          <a:p>
            <a:r>
              <a:rPr lang="en-GB" sz="3600" b="1" dirty="0"/>
              <a:t>Protect and Validate </a:t>
            </a:r>
            <a:endParaRPr lang="en-GB" sz="3600" dirty="0"/>
          </a:p>
        </p:txBody>
      </p:sp>
      <p:sp>
        <p:nvSpPr>
          <p:cNvPr id="3" name="Footer Placeholder 2">
            <a:extLst>
              <a:ext uri="{FF2B5EF4-FFF2-40B4-BE49-F238E27FC236}">
                <a16:creationId xmlns:a16="http://schemas.microsoft.com/office/drawing/2014/main" id="{23991059-9F24-0781-E7FF-D3BED2616790}"/>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4" name="Picture 3">
            <a:extLst>
              <a:ext uri="{FF2B5EF4-FFF2-40B4-BE49-F238E27FC236}">
                <a16:creationId xmlns:a16="http://schemas.microsoft.com/office/drawing/2014/main" id="{E522AE3F-A21A-4B4E-3DE3-03787F1D33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841" y="2486692"/>
            <a:ext cx="9860052" cy="4957820"/>
          </a:xfrm>
          <a:prstGeom prst="rect">
            <a:avLst/>
          </a:prstGeom>
          <a:ln w="19050">
            <a:solidFill>
              <a:schemeClr val="accent1">
                <a:shade val="15000"/>
              </a:schemeClr>
            </a:solidFill>
          </a:ln>
        </p:spPr>
      </p:pic>
      <p:pic>
        <p:nvPicPr>
          <p:cNvPr id="5" name="Picture 4">
            <a:extLst>
              <a:ext uri="{FF2B5EF4-FFF2-40B4-BE49-F238E27FC236}">
                <a16:creationId xmlns:a16="http://schemas.microsoft.com/office/drawing/2014/main" id="{30146CE5-70E1-4D75-4E59-B795277A27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81854" y="6080382"/>
            <a:ext cx="13585078" cy="7371868"/>
          </a:xfrm>
          <a:prstGeom prst="rect">
            <a:avLst/>
          </a:prstGeom>
          <a:ln w="19050">
            <a:solidFill>
              <a:schemeClr val="accent1">
                <a:shade val="15000"/>
              </a:schemeClr>
            </a:solidFill>
          </a:ln>
        </p:spPr>
      </p:pic>
      <p:sp>
        <p:nvSpPr>
          <p:cNvPr id="6" name="Bent Up Arrow 5">
            <a:extLst>
              <a:ext uri="{FF2B5EF4-FFF2-40B4-BE49-F238E27FC236}">
                <a16:creationId xmlns:a16="http://schemas.microsoft.com/office/drawing/2014/main" id="{EAAEB515-C2DE-ABCC-373F-B0EBEA71AE58}"/>
              </a:ext>
            </a:extLst>
          </p:cNvPr>
          <p:cNvSpPr/>
          <p:nvPr/>
        </p:nvSpPr>
        <p:spPr>
          <a:xfrm flipV="1">
            <a:off x="10481854" y="4043331"/>
            <a:ext cx="5560290" cy="1477786"/>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7" name="TextBox 6">
            <a:extLst>
              <a:ext uri="{FF2B5EF4-FFF2-40B4-BE49-F238E27FC236}">
                <a16:creationId xmlns:a16="http://schemas.microsoft.com/office/drawing/2014/main" id="{7D385B7B-C709-2133-B800-2ABF7FC21CB3}"/>
              </a:ext>
            </a:extLst>
          </p:cNvPr>
          <p:cNvSpPr txBox="1"/>
          <p:nvPr/>
        </p:nvSpPr>
        <p:spPr>
          <a:xfrm>
            <a:off x="10317046" y="3131449"/>
            <a:ext cx="11962650" cy="646331"/>
          </a:xfrm>
          <a:prstGeom prst="rect">
            <a:avLst/>
          </a:prstGeom>
          <a:noFill/>
        </p:spPr>
        <p:txBody>
          <a:bodyPr wrap="square" rtlCol="0">
            <a:spAutoFit/>
          </a:bodyPr>
          <a:lstStyle/>
          <a:p>
            <a:r>
              <a:rPr lang="en-US" dirty="0"/>
              <a:t>New thin cloned volumes are mapped to cleanroom VM</a:t>
            </a:r>
          </a:p>
        </p:txBody>
      </p:sp>
    </p:spTree>
    <p:extLst>
      <p:ext uri="{BB962C8B-B14F-4D97-AF65-F5344CB8AC3E}">
        <p14:creationId xmlns:p14="http://schemas.microsoft.com/office/powerpoint/2010/main" val="146206515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8DAB-F854-5B74-F084-AB054136E96C}"/>
              </a:ext>
            </a:extLst>
          </p:cNvPr>
          <p:cNvSpPr>
            <a:spLocks noGrp="1"/>
          </p:cNvSpPr>
          <p:nvPr>
            <p:ph type="title"/>
          </p:nvPr>
        </p:nvSpPr>
        <p:spPr/>
        <p:txBody>
          <a:bodyPr/>
          <a:lstStyle/>
          <a:p>
            <a:r>
              <a:rPr lang="en-GB" sz="3600" b="1" dirty="0"/>
              <a:t>Protect and Validate </a:t>
            </a:r>
            <a:endParaRPr lang="en-GB" sz="3600" dirty="0"/>
          </a:p>
        </p:txBody>
      </p:sp>
      <p:sp>
        <p:nvSpPr>
          <p:cNvPr id="3" name="Footer Placeholder 2">
            <a:extLst>
              <a:ext uri="{FF2B5EF4-FFF2-40B4-BE49-F238E27FC236}">
                <a16:creationId xmlns:a16="http://schemas.microsoft.com/office/drawing/2014/main" id="{EC7A3EDE-ABD7-0378-058C-57F8DAD34C85}"/>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4" name="Picture 3">
            <a:extLst>
              <a:ext uri="{FF2B5EF4-FFF2-40B4-BE49-F238E27FC236}">
                <a16:creationId xmlns:a16="http://schemas.microsoft.com/office/drawing/2014/main" id="{63C1081D-CB5A-E0FA-971C-15C09DEB0B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625" y="2486692"/>
            <a:ext cx="16327580" cy="7275628"/>
          </a:xfrm>
          <a:prstGeom prst="rect">
            <a:avLst/>
          </a:prstGeom>
          <a:ln w="19050">
            <a:solidFill>
              <a:schemeClr val="tx1"/>
            </a:solidFill>
          </a:ln>
        </p:spPr>
      </p:pic>
      <p:sp>
        <p:nvSpPr>
          <p:cNvPr id="5" name="TextBox 4">
            <a:extLst>
              <a:ext uri="{FF2B5EF4-FFF2-40B4-BE49-F238E27FC236}">
                <a16:creationId xmlns:a16="http://schemas.microsoft.com/office/drawing/2014/main" id="{9121AFF0-7D9A-4380-609A-3AAC248B68FB}"/>
              </a:ext>
            </a:extLst>
          </p:cNvPr>
          <p:cNvSpPr txBox="1"/>
          <p:nvPr/>
        </p:nvSpPr>
        <p:spPr>
          <a:xfrm>
            <a:off x="16512991" y="2964341"/>
            <a:ext cx="7414568" cy="646331"/>
          </a:xfrm>
          <a:prstGeom prst="rect">
            <a:avLst/>
          </a:prstGeom>
          <a:noFill/>
        </p:spPr>
        <p:txBody>
          <a:bodyPr wrap="square" rtlCol="0">
            <a:spAutoFit/>
          </a:bodyPr>
          <a:lstStyle/>
          <a:p>
            <a:r>
              <a:rPr lang="en-US" dirty="0"/>
              <a:t>The cleanroom VM is then activated</a:t>
            </a:r>
          </a:p>
        </p:txBody>
      </p:sp>
      <p:pic>
        <p:nvPicPr>
          <p:cNvPr id="6" name="Picture 5">
            <a:extLst>
              <a:ext uri="{FF2B5EF4-FFF2-40B4-BE49-F238E27FC236}">
                <a16:creationId xmlns:a16="http://schemas.microsoft.com/office/drawing/2014/main" id="{86F348CB-A6E5-0788-E431-5C557088E8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96484" y="5746168"/>
            <a:ext cx="6369370" cy="7480308"/>
          </a:xfrm>
          <a:prstGeom prst="rect">
            <a:avLst/>
          </a:prstGeom>
          <a:ln w="19050">
            <a:solidFill>
              <a:schemeClr val="tx1"/>
            </a:solidFill>
          </a:ln>
        </p:spPr>
      </p:pic>
      <p:sp>
        <p:nvSpPr>
          <p:cNvPr id="7" name="Bent Up Arrow 8">
            <a:extLst>
              <a:ext uri="{FF2B5EF4-FFF2-40B4-BE49-F238E27FC236}">
                <a16:creationId xmlns:a16="http://schemas.microsoft.com/office/drawing/2014/main" id="{8FAC17E3-A33B-6236-DBA0-7E344B97AF51}"/>
              </a:ext>
            </a:extLst>
          </p:cNvPr>
          <p:cNvSpPr/>
          <p:nvPr/>
        </p:nvSpPr>
        <p:spPr>
          <a:xfrm flipV="1">
            <a:off x="16670219" y="3950375"/>
            <a:ext cx="4408752" cy="1477786"/>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Tree>
    <p:extLst>
      <p:ext uri="{BB962C8B-B14F-4D97-AF65-F5344CB8AC3E}">
        <p14:creationId xmlns:p14="http://schemas.microsoft.com/office/powerpoint/2010/main" val="298401851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5F00-45F0-A315-CFE7-75DFF70F9C3B}"/>
              </a:ext>
            </a:extLst>
          </p:cNvPr>
          <p:cNvSpPr>
            <a:spLocks noGrp="1"/>
          </p:cNvSpPr>
          <p:nvPr>
            <p:ph type="title"/>
          </p:nvPr>
        </p:nvSpPr>
        <p:spPr/>
        <p:txBody>
          <a:bodyPr/>
          <a:lstStyle/>
          <a:p>
            <a:r>
              <a:rPr lang="en-GB" sz="3600" b="1" dirty="0"/>
              <a:t>Protect and Validate </a:t>
            </a:r>
            <a:endParaRPr lang="en-GB" sz="3600" dirty="0"/>
          </a:p>
        </p:txBody>
      </p:sp>
      <p:sp>
        <p:nvSpPr>
          <p:cNvPr id="3" name="Footer Placeholder 2">
            <a:extLst>
              <a:ext uri="{FF2B5EF4-FFF2-40B4-BE49-F238E27FC236}">
                <a16:creationId xmlns:a16="http://schemas.microsoft.com/office/drawing/2014/main" id="{D9A867D1-5060-1E86-85F5-7394DC5B9C2C}"/>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4" name="Picture 3">
            <a:extLst>
              <a:ext uri="{FF2B5EF4-FFF2-40B4-BE49-F238E27FC236}">
                <a16:creationId xmlns:a16="http://schemas.microsoft.com/office/drawing/2014/main" id="{45AA1D79-0867-BFE5-A17E-10F4982B37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7" y="2717642"/>
            <a:ext cx="15544800" cy="6745856"/>
          </a:xfrm>
          <a:prstGeom prst="rect">
            <a:avLst/>
          </a:prstGeom>
          <a:ln w="19050">
            <a:solidFill>
              <a:schemeClr val="accent1">
                <a:shade val="15000"/>
              </a:schemeClr>
            </a:solidFill>
          </a:ln>
        </p:spPr>
      </p:pic>
      <p:pic>
        <p:nvPicPr>
          <p:cNvPr id="5" name="Picture 4">
            <a:extLst>
              <a:ext uri="{FF2B5EF4-FFF2-40B4-BE49-F238E27FC236}">
                <a16:creationId xmlns:a16="http://schemas.microsoft.com/office/drawing/2014/main" id="{49F79ADB-0FFF-A739-2E2A-B40B49D23C53}"/>
              </a:ext>
            </a:extLst>
          </p:cNvPr>
          <p:cNvPicPr>
            <a:picLocks noChangeAspect="1"/>
          </p:cNvPicPr>
          <p:nvPr/>
        </p:nvPicPr>
        <p:blipFill>
          <a:blip r:embed="rId3"/>
          <a:stretch>
            <a:fillRect/>
          </a:stretch>
        </p:blipFill>
        <p:spPr>
          <a:xfrm>
            <a:off x="9979162" y="10096867"/>
            <a:ext cx="12799298" cy="3127802"/>
          </a:xfrm>
          <a:prstGeom prst="rect">
            <a:avLst/>
          </a:prstGeom>
          <a:ln>
            <a:solidFill>
              <a:schemeClr val="accent1">
                <a:shade val="15000"/>
              </a:schemeClr>
            </a:solidFill>
          </a:ln>
        </p:spPr>
      </p:pic>
      <p:sp>
        <p:nvSpPr>
          <p:cNvPr id="6" name="TextBox 5">
            <a:extLst>
              <a:ext uri="{FF2B5EF4-FFF2-40B4-BE49-F238E27FC236}">
                <a16:creationId xmlns:a16="http://schemas.microsoft.com/office/drawing/2014/main" id="{4358DB20-533C-4DF4-2B65-A2D4A2FCEFD2}"/>
              </a:ext>
            </a:extLst>
          </p:cNvPr>
          <p:cNvSpPr txBox="1"/>
          <p:nvPr/>
        </p:nvSpPr>
        <p:spPr>
          <a:xfrm>
            <a:off x="15874193" y="6211669"/>
            <a:ext cx="8049576" cy="1200329"/>
          </a:xfrm>
          <a:prstGeom prst="rect">
            <a:avLst/>
          </a:prstGeom>
          <a:noFill/>
        </p:spPr>
        <p:txBody>
          <a:bodyPr wrap="square" rtlCol="0">
            <a:spAutoFit/>
          </a:bodyPr>
          <a:lstStyle/>
          <a:p>
            <a:r>
              <a:rPr lang="en-US" dirty="0"/>
              <a:t>Once the cleanroom VM is activated, Ansible can connect as start validation </a:t>
            </a:r>
          </a:p>
        </p:txBody>
      </p:sp>
      <p:sp>
        <p:nvSpPr>
          <p:cNvPr id="7" name="Bent Up Arrow 6">
            <a:extLst>
              <a:ext uri="{FF2B5EF4-FFF2-40B4-BE49-F238E27FC236}">
                <a16:creationId xmlns:a16="http://schemas.microsoft.com/office/drawing/2014/main" id="{D2B4458F-620D-1FA9-F80F-560934EFA1BE}"/>
              </a:ext>
            </a:extLst>
          </p:cNvPr>
          <p:cNvSpPr/>
          <p:nvPr/>
        </p:nvSpPr>
        <p:spPr>
          <a:xfrm flipV="1">
            <a:off x="16197677" y="7985713"/>
            <a:ext cx="4408752" cy="1477786"/>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Tree>
    <p:extLst>
      <p:ext uri="{BB962C8B-B14F-4D97-AF65-F5344CB8AC3E}">
        <p14:creationId xmlns:p14="http://schemas.microsoft.com/office/powerpoint/2010/main" val="343930707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E87AA-8547-108D-F4A4-744DE3A07713}"/>
              </a:ext>
            </a:extLst>
          </p:cNvPr>
          <p:cNvSpPr>
            <a:spLocks noGrp="1"/>
          </p:cNvSpPr>
          <p:nvPr>
            <p:ph type="title"/>
          </p:nvPr>
        </p:nvSpPr>
        <p:spPr/>
        <p:txBody>
          <a:bodyPr/>
          <a:lstStyle/>
          <a:p>
            <a:r>
              <a:rPr lang="en-GB" sz="3600" b="1" dirty="0"/>
              <a:t>Protect and Validate </a:t>
            </a:r>
            <a:endParaRPr lang="en-GB" sz="3600" dirty="0"/>
          </a:p>
        </p:txBody>
      </p:sp>
      <p:sp>
        <p:nvSpPr>
          <p:cNvPr id="3" name="Footer Placeholder 2">
            <a:extLst>
              <a:ext uri="{FF2B5EF4-FFF2-40B4-BE49-F238E27FC236}">
                <a16:creationId xmlns:a16="http://schemas.microsoft.com/office/drawing/2014/main" id="{0F119B5C-1535-09C3-181F-0DBFAEA8F05D}"/>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4" name="Picture 3">
            <a:extLst>
              <a:ext uri="{FF2B5EF4-FFF2-40B4-BE49-F238E27FC236}">
                <a16:creationId xmlns:a16="http://schemas.microsoft.com/office/drawing/2014/main" id="{9BF181C2-0530-5EF7-B115-6071378FA4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092" y="2480975"/>
            <a:ext cx="8712926" cy="6902846"/>
          </a:xfrm>
          <a:prstGeom prst="rect">
            <a:avLst/>
          </a:prstGeom>
          <a:ln w="19050">
            <a:solidFill>
              <a:schemeClr val="tx1"/>
            </a:solidFill>
          </a:ln>
        </p:spPr>
      </p:pic>
      <p:pic>
        <p:nvPicPr>
          <p:cNvPr id="5" name="Picture 4">
            <a:extLst>
              <a:ext uri="{FF2B5EF4-FFF2-40B4-BE49-F238E27FC236}">
                <a16:creationId xmlns:a16="http://schemas.microsoft.com/office/drawing/2014/main" id="{F556107E-9D8D-7C34-DF30-A86CDD446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8680" y="4119602"/>
            <a:ext cx="13443526" cy="2717424"/>
          </a:xfrm>
          <a:prstGeom prst="rect">
            <a:avLst/>
          </a:prstGeom>
          <a:ln w="19050">
            <a:solidFill>
              <a:schemeClr val="accent1">
                <a:shade val="15000"/>
              </a:schemeClr>
            </a:solidFill>
          </a:ln>
        </p:spPr>
      </p:pic>
      <p:pic>
        <p:nvPicPr>
          <p:cNvPr id="6" name="Picture 5">
            <a:extLst>
              <a:ext uri="{FF2B5EF4-FFF2-40B4-BE49-F238E27FC236}">
                <a16:creationId xmlns:a16="http://schemas.microsoft.com/office/drawing/2014/main" id="{0779F236-20A5-A365-F676-812C1D7B36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7305" y="7587953"/>
            <a:ext cx="15107256" cy="1598546"/>
          </a:xfrm>
          <a:prstGeom prst="rect">
            <a:avLst/>
          </a:prstGeom>
          <a:ln w="19050">
            <a:solidFill>
              <a:schemeClr val="accent1">
                <a:shade val="15000"/>
              </a:schemeClr>
            </a:solidFill>
          </a:ln>
        </p:spPr>
      </p:pic>
      <p:pic>
        <p:nvPicPr>
          <p:cNvPr id="7" name="Picture 6">
            <a:extLst>
              <a:ext uri="{FF2B5EF4-FFF2-40B4-BE49-F238E27FC236}">
                <a16:creationId xmlns:a16="http://schemas.microsoft.com/office/drawing/2014/main" id="{5AFA40AB-6FDB-6D23-16CC-D9634D01E21E}"/>
              </a:ext>
            </a:extLst>
          </p:cNvPr>
          <p:cNvPicPr>
            <a:picLocks noChangeAspect="1"/>
          </p:cNvPicPr>
          <p:nvPr/>
        </p:nvPicPr>
        <p:blipFill>
          <a:blip r:embed="rId5"/>
          <a:stretch>
            <a:fillRect/>
          </a:stretch>
        </p:blipFill>
        <p:spPr>
          <a:xfrm>
            <a:off x="9111655" y="9937425"/>
            <a:ext cx="14071600" cy="3514826"/>
          </a:xfrm>
          <a:prstGeom prst="rect">
            <a:avLst/>
          </a:prstGeom>
          <a:ln w="19050">
            <a:solidFill>
              <a:schemeClr val="accent1">
                <a:shade val="15000"/>
              </a:schemeClr>
            </a:solidFill>
          </a:ln>
        </p:spPr>
      </p:pic>
      <p:sp>
        <p:nvSpPr>
          <p:cNvPr id="8" name="TextBox 7">
            <a:extLst>
              <a:ext uri="{FF2B5EF4-FFF2-40B4-BE49-F238E27FC236}">
                <a16:creationId xmlns:a16="http://schemas.microsoft.com/office/drawing/2014/main" id="{2004C8C4-04EC-F0FD-9DC3-BCDCB62529A9}"/>
              </a:ext>
            </a:extLst>
          </p:cNvPr>
          <p:cNvSpPr txBox="1"/>
          <p:nvPr/>
        </p:nvSpPr>
        <p:spPr>
          <a:xfrm>
            <a:off x="8952019" y="2582779"/>
            <a:ext cx="15196064" cy="1200329"/>
          </a:xfrm>
          <a:prstGeom prst="rect">
            <a:avLst/>
          </a:prstGeom>
          <a:noFill/>
        </p:spPr>
        <p:txBody>
          <a:bodyPr wrap="square" rtlCol="0">
            <a:spAutoFit/>
          </a:bodyPr>
          <a:lstStyle/>
          <a:p>
            <a:r>
              <a:rPr lang="en-US" dirty="0"/>
              <a:t>Once type 1 (IPL/OS) validation is complete, DB (type 2) validation can start.</a:t>
            </a:r>
          </a:p>
        </p:txBody>
      </p:sp>
      <p:sp>
        <p:nvSpPr>
          <p:cNvPr id="9" name="Bent Up Arrow 8">
            <a:extLst>
              <a:ext uri="{FF2B5EF4-FFF2-40B4-BE49-F238E27FC236}">
                <a16:creationId xmlns:a16="http://schemas.microsoft.com/office/drawing/2014/main" id="{37F80CE8-A4B8-7283-9E09-B905719AE8C3}"/>
              </a:ext>
            </a:extLst>
          </p:cNvPr>
          <p:cNvSpPr/>
          <p:nvPr/>
        </p:nvSpPr>
        <p:spPr>
          <a:xfrm flipV="1">
            <a:off x="12550801" y="3321441"/>
            <a:ext cx="4408752" cy="798162"/>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0" name="Down Arrow 9">
            <a:extLst>
              <a:ext uri="{FF2B5EF4-FFF2-40B4-BE49-F238E27FC236}">
                <a16:creationId xmlns:a16="http://schemas.microsoft.com/office/drawing/2014/main" id="{FD79A227-7634-C90A-C294-2DFF6F9C5BFE}"/>
              </a:ext>
            </a:extLst>
          </p:cNvPr>
          <p:cNvSpPr/>
          <p:nvPr/>
        </p:nvSpPr>
        <p:spPr>
          <a:xfrm>
            <a:off x="16609271" y="6972343"/>
            <a:ext cx="438728" cy="5313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1" name="Down Arrow 10">
            <a:extLst>
              <a:ext uri="{FF2B5EF4-FFF2-40B4-BE49-F238E27FC236}">
                <a16:creationId xmlns:a16="http://schemas.microsoft.com/office/drawing/2014/main" id="{BD567BC4-0F13-3167-4DB1-F65C990275E6}"/>
              </a:ext>
            </a:extLst>
          </p:cNvPr>
          <p:cNvSpPr/>
          <p:nvPr/>
        </p:nvSpPr>
        <p:spPr>
          <a:xfrm>
            <a:off x="16609271" y="9348415"/>
            <a:ext cx="438728" cy="5313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Tree>
    <p:extLst>
      <p:ext uri="{BB962C8B-B14F-4D97-AF65-F5344CB8AC3E}">
        <p14:creationId xmlns:p14="http://schemas.microsoft.com/office/powerpoint/2010/main" val="288552605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FD6FF-279A-395D-03F2-142B56966B1C}"/>
              </a:ext>
            </a:extLst>
          </p:cNvPr>
          <p:cNvSpPr>
            <a:spLocks noGrp="1"/>
          </p:cNvSpPr>
          <p:nvPr>
            <p:ph type="title"/>
          </p:nvPr>
        </p:nvSpPr>
        <p:spPr/>
        <p:txBody>
          <a:bodyPr/>
          <a:lstStyle/>
          <a:p>
            <a:r>
              <a:rPr lang="en-GB" sz="3600" b="1" dirty="0"/>
              <a:t>Protect and Validate </a:t>
            </a:r>
            <a:endParaRPr lang="en-GB" sz="3600" dirty="0"/>
          </a:p>
        </p:txBody>
      </p:sp>
      <p:sp>
        <p:nvSpPr>
          <p:cNvPr id="3" name="Footer Placeholder 2">
            <a:extLst>
              <a:ext uri="{FF2B5EF4-FFF2-40B4-BE49-F238E27FC236}">
                <a16:creationId xmlns:a16="http://schemas.microsoft.com/office/drawing/2014/main" id="{7A3AF586-E3B0-9C0C-2D95-4637F135C086}"/>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4" name="Picture 3">
            <a:extLst>
              <a:ext uri="{FF2B5EF4-FFF2-40B4-BE49-F238E27FC236}">
                <a16:creationId xmlns:a16="http://schemas.microsoft.com/office/drawing/2014/main" id="{58E0A5F6-83C6-4090-22F7-973768ECED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77" y="2735537"/>
            <a:ext cx="12272028" cy="4819810"/>
          </a:xfrm>
          <a:prstGeom prst="rect">
            <a:avLst/>
          </a:prstGeom>
          <a:ln w="19050">
            <a:solidFill>
              <a:schemeClr val="tx1"/>
            </a:solidFill>
          </a:ln>
        </p:spPr>
      </p:pic>
      <p:pic>
        <p:nvPicPr>
          <p:cNvPr id="5" name="Picture 4">
            <a:extLst>
              <a:ext uri="{FF2B5EF4-FFF2-40B4-BE49-F238E27FC236}">
                <a16:creationId xmlns:a16="http://schemas.microsoft.com/office/drawing/2014/main" id="{4076FD97-C4DA-D907-EF97-551DAFC546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5767" y="7832434"/>
            <a:ext cx="13071760" cy="5619816"/>
          </a:xfrm>
          <a:prstGeom prst="rect">
            <a:avLst/>
          </a:prstGeom>
          <a:ln w="19050">
            <a:solidFill>
              <a:schemeClr val="tx1"/>
            </a:solidFill>
          </a:ln>
        </p:spPr>
      </p:pic>
      <p:sp>
        <p:nvSpPr>
          <p:cNvPr id="6" name="TextBox 5">
            <a:extLst>
              <a:ext uri="{FF2B5EF4-FFF2-40B4-BE49-F238E27FC236}">
                <a16:creationId xmlns:a16="http://schemas.microsoft.com/office/drawing/2014/main" id="{DE2F3982-938F-492A-BBBF-02EBE23B1130}"/>
              </a:ext>
            </a:extLst>
          </p:cNvPr>
          <p:cNvSpPr txBox="1"/>
          <p:nvPr/>
        </p:nvSpPr>
        <p:spPr>
          <a:xfrm>
            <a:off x="12586047" y="3046339"/>
            <a:ext cx="10580340" cy="2862322"/>
          </a:xfrm>
          <a:prstGeom prst="rect">
            <a:avLst/>
          </a:prstGeom>
          <a:noFill/>
        </p:spPr>
        <p:txBody>
          <a:bodyPr wrap="square" rtlCol="0">
            <a:spAutoFit/>
          </a:bodyPr>
          <a:lstStyle/>
          <a:p>
            <a:r>
              <a:rPr lang="en-US" dirty="0"/>
              <a:t>If validation was successful, the cleanroom VM is shutdown, its volumes detached and the thin clone removed.</a:t>
            </a:r>
          </a:p>
          <a:p>
            <a:endParaRPr lang="en-US" dirty="0"/>
          </a:p>
          <a:p>
            <a:r>
              <a:rPr lang="en-US" dirty="0"/>
              <a:t>The SCG is marked as “Validation Successful”</a:t>
            </a:r>
          </a:p>
        </p:txBody>
      </p:sp>
      <p:sp>
        <p:nvSpPr>
          <p:cNvPr id="7" name="Bent Up Arrow 6">
            <a:extLst>
              <a:ext uri="{FF2B5EF4-FFF2-40B4-BE49-F238E27FC236}">
                <a16:creationId xmlns:a16="http://schemas.microsoft.com/office/drawing/2014/main" id="{F13621AC-4082-2110-2690-BCD4ACA9D206}"/>
              </a:ext>
            </a:extLst>
          </p:cNvPr>
          <p:cNvSpPr/>
          <p:nvPr/>
        </p:nvSpPr>
        <p:spPr>
          <a:xfrm flipV="1">
            <a:off x="14442767" y="6119107"/>
            <a:ext cx="4408752" cy="1477786"/>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Tree>
    <p:extLst>
      <p:ext uri="{BB962C8B-B14F-4D97-AF65-F5344CB8AC3E}">
        <p14:creationId xmlns:p14="http://schemas.microsoft.com/office/powerpoint/2010/main" val="286521577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2B0A-D2E1-8CAD-C6B5-D357D3E51AB6}"/>
              </a:ext>
            </a:extLst>
          </p:cNvPr>
          <p:cNvSpPr>
            <a:spLocks noGrp="1"/>
          </p:cNvSpPr>
          <p:nvPr>
            <p:ph type="title"/>
          </p:nvPr>
        </p:nvSpPr>
        <p:spPr>
          <a:xfrm>
            <a:off x="576000" y="576071"/>
            <a:ext cx="23329298" cy="2468753"/>
          </a:xfrm>
        </p:spPr>
        <p:txBody>
          <a:bodyPr/>
          <a:lstStyle/>
          <a:p>
            <a:r>
              <a:rPr lang="en-US" sz="3600" b="1" dirty="0">
                <a:latin typeface="IBM Plex Sans Light" panose="020B0403050203000203" pitchFamily="34" charset="0"/>
              </a:rPr>
              <a:t>Protect and Validate – corruption detected during scheduled validation</a:t>
            </a:r>
            <a:endParaRPr lang="en-GB" sz="3600" b="1" dirty="0"/>
          </a:p>
        </p:txBody>
      </p:sp>
      <p:sp>
        <p:nvSpPr>
          <p:cNvPr id="3" name="Footer Placeholder 2">
            <a:extLst>
              <a:ext uri="{FF2B5EF4-FFF2-40B4-BE49-F238E27FC236}">
                <a16:creationId xmlns:a16="http://schemas.microsoft.com/office/drawing/2014/main" id="{ADE097E9-5B2D-F3E4-95AA-DF02FC038714}"/>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4" name="Picture 3">
            <a:extLst>
              <a:ext uri="{FF2B5EF4-FFF2-40B4-BE49-F238E27FC236}">
                <a16:creationId xmlns:a16="http://schemas.microsoft.com/office/drawing/2014/main" id="{0F112A39-C774-16F0-DD94-07AE25C08009}"/>
              </a:ext>
            </a:extLst>
          </p:cNvPr>
          <p:cNvPicPr>
            <a:picLocks noChangeAspect="1"/>
          </p:cNvPicPr>
          <p:nvPr/>
        </p:nvPicPr>
        <p:blipFill>
          <a:blip r:embed="rId2"/>
          <a:stretch>
            <a:fillRect/>
          </a:stretch>
        </p:blipFill>
        <p:spPr>
          <a:xfrm>
            <a:off x="167180" y="2825273"/>
            <a:ext cx="14186182" cy="2735018"/>
          </a:xfrm>
          <a:prstGeom prst="rect">
            <a:avLst/>
          </a:prstGeom>
          <a:ln w="19050">
            <a:solidFill>
              <a:schemeClr val="tx1"/>
            </a:solidFill>
          </a:ln>
        </p:spPr>
      </p:pic>
      <p:pic>
        <p:nvPicPr>
          <p:cNvPr id="5" name="Picture 4">
            <a:extLst>
              <a:ext uri="{FF2B5EF4-FFF2-40B4-BE49-F238E27FC236}">
                <a16:creationId xmlns:a16="http://schemas.microsoft.com/office/drawing/2014/main" id="{57BDA866-63F9-79CB-9382-1EE05782F2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0497" y="6581577"/>
            <a:ext cx="15544800" cy="6870674"/>
          </a:xfrm>
          <a:prstGeom prst="rect">
            <a:avLst/>
          </a:prstGeom>
          <a:ln w="19050">
            <a:solidFill>
              <a:schemeClr val="tx1"/>
            </a:solidFill>
          </a:ln>
        </p:spPr>
      </p:pic>
      <p:sp>
        <p:nvSpPr>
          <p:cNvPr id="6" name="TextBox 5">
            <a:extLst>
              <a:ext uri="{FF2B5EF4-FFF2-40B4-BE49-F238E27FC236}">
                <a16:creationId xmlns:a16="http://schemas.microsoft.com/office/drawing/2014/main" id="{758AF002-7C6C-5549-3CEE-9EBDA2F820B9}"/>
              </a:ext>
            </a:extLst>
          </p:cNvPr>
          <p:cNvSpPr txBox="1"/>
          <p:nvPr/>
        </p:nvSpPr>
        <p:spPr>
          <a:xfrm>
            <a:off x="14618048" y="2694579"/>
            <a:ext cx="9287250" cy="2308324"/>
          </a:xfrm>
          <a:prstGeom prst="rect">
            <a:avLst/>
          </a:prstGeom>
          <a:noFill/>
        </p:spPr>
        <p:txBody>
          <a:bodyPr wrap="square" rtlCol="0">
            <a:spAutoFit/>
          </a:bodyPr>
          <a:lstStyle/>
          <a:p>
            <a:r>
              <a:rPr lang="en-US" dirty="0"/>
              <a:t>In this scenario we have placed a malware file on our production VM and allowed the scheduled protect and validate to run as normal.</a:t>
            </a:r>
          </a:p>
        </p:txBody>
      </p:sp>
      <p:sp>
        <p:nvSpPr>
          <p:cNvPr id="7" name="Bent Up Arrow 7">
            <a:extLst>
              <a:ext uri="{FF2B5EF4-FFF2-40B4-BE49-F238E27FC236}">
                <a16:creationId xmlns:a16="http://schemas.microsoft.com/office/drawing/2014/main" id="{9189EE32-2AFA-F542-3323-619FDF8C0AFF}"/>
              </a:ext>
            </a:extLst>
          </p:cNvPr>
          <p:cNvSpPr/>
          <p:nvPr/>
        </p:nvSpPr>
        <p:spPr>
          <a:xfrm flipV="1">
            <a:off x="15588075" y="5095236"/>
            <a:ext cx="4408752" cy="1255388"/>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Tree>
    <p:extLst>
      <p:ext uri="{BB962C8B-B14F-4D97-AF65-F5344CB8AC3E}">
        <p14:creationId xmlns:p14="http://schemas.microsoft.com/office/powerpoint/2010/main" val="206446157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E8114E-C52B-D5BA-7550-E2D6D4AF3F86}"/>
              </a:ext>
            </a:extLst>
          </p:cNvPr>
          <p:cNvSpPr>
            <a:spLocks noGrp="1"/>
          </p:cNvSpPr>
          <p:nvPr>
            <p:ph type="ftr" sz="quarter" idx="12"/>
          </p:nvPr>
        </p:nvSpPr>
        <p:spPr/>
        <p:txBody>
          <a:bodyPr/>
          <a:lstStyle/>
          <a:p>
            <a:r>
              <a:rPr lang="en-GB"/>
              <a:t>IBM Power Cyber Vault / June 16th, 2026 / © 2026 IBM Corporation</a:t>
            </a:r>
            <a:endParaRPr lang="en-US" dirty="0"/>
          </a:p>
        </p:txBody>
      </p:sp>
      <p:sp>
        <p:nvSpPr>
          <p:cNvPr id="4" name="Title 1">
            <a:extLst>
              <a:ext uri="{FF2B5EF4-FFF2-40B4-BE49-F238E27FC236}">
                <a16:creationId xmlns:a16="http://schemas.microsoft.com/office/drawing/2014/main" id="{D0A9D8D8-1DE4-4193-56E2-F603D64885F7}"/>
              </a:ext>
            </a:extLst>
          </p:cNvPr>
          <p:cNvSpPr txBox="1">
            <a:spLocks/>
          </p:cNvSpPr>
          <p:nvPr/>
        </p:nvSpPr>
        <p:spPr>
          <a:xfrm>
            <a:off x="576000" y="576071"/>
            <a:ext cx="23329298" cy="2468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3600" b="1" kern="0">
                <a:latin typeface="IBM Plex Sans Light" panose="020B0403050203000203" pitchFamily="34" charset="0"/>
              </a:rPr>
              <a:t>Protect and Validate – corruption detected during scheduled validation</a:t>
            </a:r>
            <a:endParaRPr lang="en-GB" sz="3600" b="1" kern="0" dirty="0"/>
          </a:p>
        </p:txBody>
      </p:sp>
      <p:pic>
        <p:nvPicPr>
          <p:cNvPr id="5" name="Picture 4">
            <a:extLst>
              <a:ext uri="{FF2B5EF4-FFF2-40B4-BE49-F238E27FC236}">
                <a16:creationId xmlns:a16="http://schemas.microsoft.com/office/drawing/2014/main" id="{B0C77D17-BEFA-0DD4-D466-EAE501852C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5950" y="3955945"/>
            <a:ext cx="12834218" cy="9496306"/>
          </a:xfrm>
          <a:prstGeom prst="rect">
            <a:avLst/>
          </a:prstGeom>
          <a:ln w="19050">
            <a:solidFill>
              <a:schemeClr val="tx1"/>
            </a:solidFill>
          </a:ln>
        </p:spPr>
      </p:pic>
      <p:sp>
        <p:nvSpPr>
          <p:cNvPr id="6" name="TextBox 5">
            <a:extLst>
              <a:ext uri="{FF2B5EF4-FFF2-40B4-BE49-F238E27FC236}">
                <a16:creationId xmlns:a16="http://schemas.microsoft.com/office/drawing/2014/main" id="{A8175F94-8374-A71A-F153-4508CDB0BC45}"/>
              </a:ext>
            </a:extLst>
          </p:cNvPr>
          <p:cNvSpPr txBox="1"/>
          <p:nvPr/>
        </p:nvSpPr>
        <p:spPr>
          <a:xfrm>
            <a:off x="2601725" y="2477785"/>
            <a:ext cx="19502668" cy="1200329"/>
          </a:xfrm>
          <a:prstGeom prst="rect">
            <a:avLst/>
          </a:prstGeom>
          <a:noFill/>
        </p:spPr>
        <p:txBody>
          <a:bodyPr wrap="square" rtlCol="0">
            <a:spAutoFit/>
          </a:bodyPr>
          <a:lstStyle/>
          <a:p>
            <a:pPr algn="ctr"/>
            <a:r>
              <a:rPr lang="en-US" dirty="0"/>
              <a:t>We can see the type 1 validation checks on the cleanroom VM failed.</a:t>
            </a:r>
          </a:p>
          <a:p>
            <a:pPr algn="ctr"/>
            <a:r>
              <a:rPr lang="en-US" dirty="0"/>
              <a:t>We mark that SGC as “Validation Failed”</a:t>
            </a:r>
          </a:p>
        </p:txBody>
      </p:sp>
    </p:spTree>
    <p:extLst>
      <p:ext uri="{BB962C8B-B14F-4D97-AF65-F5344CB8AC3E}">
        <p14:creationId xmlns:p14="http://schemas.microsoft.com/office/powerpoint/2010/main" val="300886531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2EE0019-D300-8B50-BC16-C893D783FBEA}"/>
              </a:ext>
            </a:extLst>
          </p:cNvPr>
          <p:cNvSpPr>
            <a:spLocks noGrp="1"/>
          </p:cNvSpPr>
          <p:nvPr>
            <p:ph type="title"/>
          </p:nvPr>
        </p:nvSpPr>
        <p:spPr/>
        <p:txBody>
          <a:bodyPr/>
          <a:lstStyle/>
          <a:p>
            <a:r>
              <a:rPr lang="en-GB" sz="3200" b="1" dirty="0"/>
              <a:t>Kat was one of the many students impacted by the Canvas outage</a:t>
            </a:r>
          </a:p>
        </p:txBody>
      </p:sp>
      <p:sp>
        <p:nvSpPr>
          <p:cNvPr id="12" name="Text Placeholder 11">
            <a:extLst>
              <a:ext uri="{FF2B5EF4-FFF2-40B4-BE49-F238E27FC236}">
                <a16:creationId xmlns:a16="http://schemas.microsoft.com/office/drawing/2014/main" id="{2C2FADFA-CF84-C7F3-EB9A-BE122F145CA8}"/>
              </a:ext>
            </a:extLst>
          </p:cNvPr>
          <p:cNvSpPr>
            <a:spLocks noGrp="1"/>
          </p:cNvSpPr>
          <p:nvPr>
            <p:ph type="body" sz="quarter" idx="12"/>
          </p:nvPr>
        </p:nvSpPr>
        <p:spPr/>
        <p:txBody>
          <a:bodyPr/>
          <a:lstStyle/>
          <a:p>
            <a:r>
              <a:rPr lang="en-GB" dirty="0"/>
              <a:t>In May 2026, the University of Birmingham was caught up in a global cybersecurity incident affecting Canvas, its Virtual Learning Environment (VLE) used by students to access course materials and submit assignments.</a:t>
            </a:r>
          </a:p>
          <a:p>
            <a:endParaRPr lang="en-GB" dirty="0"/>
          </a:p>
          <a:p>
            <a:r>
              <a:rPr lang="en-GB" dirty="0" err="1"/>
              <a:t>ShinyHunters</a:t>
            </a:r>
            <a:r>
              <a:rPr lang="en-GB" dirty="0"/>
              <a:t> claimed responsibility for the breach.</a:t>
            </a:r>
          </a:p>
          <a:p>
            <a:endParaRPr lang="en-GB" dirty="0"/>
          </a:p>
          <a:p>
            <a:r>
              <a:rPr lang="en-GB" dirty="0"/>
              <a:t>Instructure, the vendor that operates the Canvas platform worldwide, eventually paid a ransom to the cybercriminals to ensure the deletion of the stolen student data.</a:t>
            </a:r>
          </a:p>
          <a:p>
            <a:endParaRPr lang="en-GB" dirty="0"/>
          </a:p>
          <a:p>
            <a:endParaRPr lang="en-GB" dirty="0"/>
          </a:p>
        </p:txBody>
      </p:sp>
      <p:sp>
        <p:nvSpPr>
          <p:cNvPr id="13" name="Text Placeholder 12">
            <a:extLst>
              <a:ext uri="{FF2B5EF4-FFF2-40B4-BE49-F238E27FC236}">
                <a16:creationId xmlns:a16="http://schemas.microsoft.com/office/drawing/2014/main" id="{A30B6573-9736-5E1E-C26D-0F38EB20AE3C}"/>
              </a:ext>
            </a:extLst>
          </p:cNvPr>
          <p:cNvSpPr>
            <a:spLocks noGrp="1"/>
          </p:cNvSpPr>
          <p:nvPr>
            <p:ph type="body" sz="quarter" idx="13"/>
          </p:nvPr>
        </p:nvSpPr>
        <p:spPr/>
        <p:txBody>
          <a:bodyPr/>
          <a:lstStyle/>
          <a:p>
            <a:r>
              <a:rPr lang="en-GB" dirty="0" err="1"/>
              <a:t>ShinyHunters</a:t>
            </a:r>
            <a:r>
              <a:rPr lang="en-GB" dirty="0"/>
              <a:t> primarily focuses on data exfiltration and extortion.</a:t>
            </a:r>
          </a:p>
          <a:p>
            <a:endParaRPr lang="en-GB" dirty="0"/>
          </a:p>
          <a:p>
            <a:r>
              <a:rPr lang="en-GB" dirty="0"/>
              <a:t>Modern highly sophisticated methods</a:t>
            </a:r>
          </a:p>
          <a:p>
            <a:pPr marL="457200" indent="-457200">
              <a:buFont typeface="Arial" panose="020B0604020202020204" pitchFamily="34" charset="0"/>
              <a:buChar char="•"/>
            </a:pPr>
            <a:r>
              <a:rPr lang="en-GB" dirty="0"/>
              <a:t>Public Defacement and Extortion</a:t>
            </a:r>
          </a:p>
          <a:p>
            <a:pPr marL="457200" indent="-457200">
              <a:buFont typeface="Arial" panose="020B0604020202020204" pitchFamily="34" charset="0"/>
              <a:buChar char="•"/>
            </a:pPr>
            <a:r>
              <a:rPr lang="en-GB" dirty="0"/>
              <a:t>AI-Powered Vishing</a:t>
            </a:r>
          </a:p>
          <a:p>
            <a:pPr marL="457200" indent="-457200">
              <a:buFont typeface="Arial" panose="020B0604020202020204" pitchFamily="34" charset="0"/>
              <a:buChar char="•"/>
            </a:pPr>
            <a:r>
              <a:rPr lang="en-GB" dirty="0"/>
              <a:t>SaaS &amp; Supply Chain Exploitation</a:t>
            </a:r>
          </a:p>
          <a:p>
            <a:endParaRPr lang="en-GB" dirty="0"/>
          </a:p>
          <a:p>
            <a:endParaRPr lang="en-GB" dirty="0"/>
          </a:p>
        </p:txBody>
      </p:sp>
      <p:sp>
        <p:nvSpPr>
          <p:cNvPr id="9" name="Footer Placeholder 8">
            <a:extLst>
              <a:ext uri="{FF2B5EF4-FFF2-40B4-BE49-F238E27FC236}">
                <a16:creationId xmlns:a16="http://schemas.microsoft.com/office/drawing/2014/main" id="{22A34AB4-3EF2-1406-256C-F94812554602}"/>
              </a:ext>
            </a:extLst>
          </p:cNvPr>
          <p:cNvSpPr>
            <a:spLocks noGrp="1"/>
          </p:cNvSpPr>
          <p:nvPr>
            <p:ph type="ftr" sz="quarter" idx="14"/>
          </p:nvPr>
        </p:nvSpPr>
        <p:spPr>
          <a:xfrm>
            <a:off x="568324" y="12804235"/>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GB"/>
              <a:t>IBM Power Cyber Vault / June 16th, 2026 / © 2026 IBM Corporation</a:t>
            </a:r>
            <a:endParaRPr lang="en-US"/>
          </a:p>
        </p:txBody>
      </p:sp>
      <p:sp>
        <p:nvSpPr>
          <p:cNvPr id="3" name="Picture Placeholder 2">
            <a:extLst>
              <a:ext uri="{FF2B5EF4-FFF2-40B4-BE49-F238E27FC236}">
                <a16:creationId xmlns:a16="http://schemas.microsoft.com/office/drawing/2014/main" id="{E4C547C8-5148-B847-C421-C58212B098CE}"/>
              </a:ext>
            </a:extLst>
          </p:cNvPr>
          <p:cNvSpPr>
            <a:spLocks noGrp="1"/>
          </p:cNvSpPr>
          <p:nvPr>
            <p:ph type="pic" sz="quarter" idx="15"/>
          </p:nvPr>
        </p:nvSpPr>
        <p:spPr/>
        <p:txBody>
          <a:bodyPr/>
          <a:lstStyle/>
          <a:p>
            <a:endParaRPr lang="en-GB"/>
          </a:p>
        </p:txBody>
      </p:sp>
    </p:spTree>
    <p:extLst>
      <p:ext uri="{BB962C8B-B14F-4D97-AF65-F5344CB8AC3E}">
        <p14:creationId xmlns:p14="http://schemas.microsoft.com/office/powerpoint/2010/main" val="13802974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1F74E-A91C-E5DC-7EDE-88181503CC6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EE3BB4-CE39-E776-4D2A-E21FE7A609E8}"/>
              </a:ext>
            </a:extLst>
          </p:cNvPr>
          <p:cNvSpPr>
            <a:spLocks noGrp="1"/>
          </p:cNvSpPr>
          <p:nvPr>
            <p:ph type="ftr" sz="quarter" idx="12"/>
          </p:nvPr>
        </p:nvSpPr>
        <p:spPr/>
        <p:txBody>
          <a:bodyPr/>
          <a:lstStyle/>
          <a:p>
            <a:r>
              <a:rPr lang="en-GB"/>
              <a:t>IBM Power Cyber Vault / June 16th, 2026 / © 2026 IBM Corporation</a:t>
            </a:r>
            <a:endParaRPr lang="en-US" dirty="0"/>
          </a:p>
        </p:txBody>
      </p:sp>
      <p:sp>
        <p:nvSpPr>
          <p:cNvPr id="4" name="Title 1">
            <a:extLst>
              <a:ext uri="{FF2B5EF4-FFF2-40B4-BE49-F238E27FC236}">
                <a16:creationId xmlns:a16="http://schemas.microsoft.com/office/drawing/2014/main" id="{A33F2A15-CD87-8465-3062-91837CDD36EA}"/>
              </a:ext>
            </a:extLst>
          </p:cNvPr>
          <p:cNvSpPr txBox="1">
            <a:spLocks/>
          </p:cNvSpPr>
          <p:nvPr/>
        </p:nvSpPr>
        <p:spPr>
          <a:xfrm>
            <a:off x="576000" y="576071"/>
            <a:ext cx="23329298" cy="2468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3600" b="1" kern="0">
                <a:latin typeface="IBM Plex Sans Light" panose="020B0403050203000203" pitchFamily="34" charset="0"/>
              </a:rPr>
              <a:t>Protect and Validate – corruption detected during scheduled validation</a:t>
            </a:r>
            <a:endParaRPr lang="en-GB" sz="3600" b="1" kern="0" dirty="0"/>
          </a:p>
        </p:txBody>
      </p:sp>
      <p:pic>
        <p:nvPicPr>
          <p:cNvPr id="2" name="Picture 1">
            <a:extLst>
              <a:ext uri="{FF2B5EF4-FFF2-40B4-BE49-F238E27FC236}">
                <a16:creationId xmlns:a16="http://schemas.microsoft.com/office/drawing/2014/main" id="{5338EEA4-ACDA-FD0D-8540-1F60AAF56A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7695" y="4654489"/>
            <a:ext cx="16751924" cy="7297366"/>
          </a:xfrm>
          <a:prstGeom prst="rect">
            <a:avLst/>
          </a:prstGeom>
          <a:ln w="19050">
            <a:solidFill>
              <a:schemeClr val="tx1"/>
            </a:solidFill>
          </a:ln>
        </p:spPr>
      </p:pic>
      <p:sp>
        <p:nvSpPr>
          <p:cNvPr id="7" name="TextBox 6">
            <a:extLst>
              <a:ext uri="{FF2B5EF4-FFF2-40B4-BE49-F238E27FC236}">
                <a16:creationId xmlns:a16="http://schemas.microsoft.com/office/drawing/2014/main" id="{95C5128E-8DE1-A589-A182-476F60013A7D}"/>
              </a:ext>
            </a:extLst>
          </p:cNvPr>
          <p:cNvSpPr txBox="1"/>
          <p:nvPr/>
        </p:nvSpPr>
        <p:spPr>
          <a:xfrm>
            <a:off x="2442253" y="2904879"/>
            <a:ext cx="19502668" cy="1200329"/>
          </a:xfrm>
          <a:prstGeom prst="rect">
            <a:avLst/>
          </a:prstGeom>
          <a:noFill/>
        </p:spPr>
        <p:txBody>
          <a:bodyPr wrap="square" rtlCol="0">
            <a:spAutoFit/>
          </a:bodyPr>
          <a:lstStyle/>
          <a:p>
            <a:pPr algn="ctr"/>
            <a:r>
              <a:rPr lang="en-US" dirty="0"/>
              <a:t>Due to the validation failure, we do not automatically shutdown the cleanroom LPAR. It is left active for the customer to run forensic analysis to determine the reason for the failure.</a:t>
            </a:r>
          </a:p>
        </p:txBody>
      </p:sp>
    </p:spTree>
    <p:extLst>
      <p:ext uri="{BB962C8B-B14F-4D97-AF65-F5344CB8AC3E}">
        <p14:creationId xmlns:p14="http://schemas.microsoft.com/office/powerpoint/2010/main" val="96369329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6706E-56D1-14A1-0818-147F3353D1E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E40288-58AC-DF1C-D1A7-BF115B245FAD}"/>
              </a:ext>
            </a:extLst>
          </p:cNvPr>
          <p:cNvSpPr>
            <a:spLocks noGrp="1"/>
          </p:cNvSpPr>
          <p:nvPr>
            <p:ph type="ftr" sz="quarter" idx="12"/>
          </p:nvPr>
        </p:nvSpPr>
        <p:spPr/>
        <p:txBody>
          <a:bodyPr/>
          <a:lstStyle/>
          <a:p>
            <a:r>
              <a:rPr lang="en-GB"/>
              <a:t>IBM Power Cyber Vault / June 16th, 2026 / © 2026 IBM Corporation</a:t>
            </a:r>
            <a:endParaRPr lang="en-US" dirty="0"/>
          </a:p>
        </p:txBody>
      </p:sp>
      <p:sp>
        <p:nvSpPr>
          <p:cNvPr id="4" name="Title 1">
            <a:extLst>
              <a:ext uri="{FF2B5EF4-FFF2-40B4-BE49-F238E27FC236}">
                <a16:creationId xmlns:a16="http://schemas.microsoft.com/office/drawing/2014/main" id="{8E02912E-4EB1-575A-57D3-7681175F3477}"/>
              </a:ext>
            </a:extLst>
          </p:cNvPr>
          <p:cNvSpPr txBox="1">
            <a:spLocks/>
          </p:cNvSpPr>
          <p:nvPr/>
        </p:nvSpPr>
        <p:spPr>
          <a:xfrm>
            <a:off x="576000" y="576071"/>
            <a:ext cx="23329298" cy="2468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3600" b="1" kern="0">
                <a:latin typeface="IBM Plex Sans Light" panose="020B0403050203000203" pitchFamily="34" charset="0"/>
              </a:rPr>
              <a:t>Protect and Validate – corruption detected during scheduled validation</a:t>
            </a:r>
            <a:endParaRPr lang="en-GB" sz="3600" b="1" kern="0" dirty="0"/>
          </a:p>
        </p:txBody>
      </p:sp>
      <p:pic>
        <p:nvPicPr>
          <p:cNvPr id="5" name="Picture 4">
            <a:extLst>
              <a:ext uri="{FF2B5EF4-FFF2-40B4-BE49-F238E27FC236}">
                <a16:creationId xmlns:a16="http://schemas.microsoft.com/office/drawing/2014/main" id="{F11A2A8B-8860-C421-AAB6-BAFB93A40BA9}"/>
              </a:ext>
            </a:extLst>
          </p:cNvPr>
          <p:cNvPicPr>
            <a:picLocks noChangeAspect="1"/>
          </p:cNvPicPr>
          <p:nvPr/>
        </p:nvPicPr>
        <p:blipFill>
          <a:blip r:embed="rId2"/>
          <a:stretch>
            <a:fillRect/>
          </a:stretch>
        </p:blipFill>
        <p:spPr>
          <a:xfrm>
            <a:off x="4300075" y="2693869"/>
            <a:ext cx="15544800" cy="9729682"/>
          </a:xfrm>
          <a:prstGeom prst="rect">
            <a:avLst/>
          </a:prstGeom>
          <a:ln w="19050">
            <a:solidFill>
              <a:schemeClr val="tx1"/>
            </a:solidFill>
          </a:ln>
        </p:spPr>
      </p:pic>
      <p:sp>
        <p:nvSpPr>
          <p:cNvPr id="6" name="TextBox 5">
            <a:extLst>
              <a:ext uri="{FF2B5EF4-FFF2-40B4-BE49-F238E27FC236}">
                <a16:creationId xmlns:a16="http://schemas.microsoft.com/office/drawing/2014/main" id="{AFFCD76A-26EF-C918-4DA3-A3B5DE5EEC3B}"/>
              </a:ext>
            </a:extLst>
          </p:cNvPr>
          <p:cNvSpPr txBox="1"/>
          <p:nvPr/>
        </p:nvSpPr>
        <p:spPr>
          <a:xfrm>
            <a:off x="2054325" y="1688942"/>
            <a:ext cx="19502668" cy="646331"/>
          </a:xfrm>
          <a:prstGeom prst="rect">
            <a:avLst/>
          </a:prstGeom>
          <a:noFill/>
        </p:spPr>
        <p:txBody>
          <a:bodyPr wrap="square" rtlCol="0">
            <a:spAutoFit/>
          </a:bodyPr>
          <a:lstStyle/>
          <a:p>
            <a:pPr algn="ctr"/>
            <a:r>
              <a:rPr lang="en-US" dirty="0"/>
              <a:t>The failure can also be reported via methods such as email.</a:t>
            </a:r>
          </a:p>
        </p:txBody>
      </p:sp>
    </p:spTree>
    <p:extLst>
      <p:ext uri="{BB962C8B-B14F-4D97-AF65-F5344CB8AC3E}">
        <p14:creationId xmlns:p14="http://schemas.microsoft.com/office/powerpoint/2010/main" val="73845777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6798-CB48-FBBD-CECB-76135235C377}"/>
              </a:ext>
            </a:extLst>
          </p:cNvPr>
          <p:cNvSpPr>
            <a:spLocks noGrp="1"/>
          </p:cNvSpPr>
          <p:nvPr>
            <p:ph type="title"/>
          </p:nvPr>
        </p:nvSpPr>
        <p:spPr/>
        <p:txBody>
          <a:bodyPr/>
          <a:lstStyle/>
          <a:p>
            <a:r>
              <a:rPr lang="en-GB" sz="3600" b="1" dirty="0"/>
              <a:t>Protect and Validate – triggered via cyber event </a:t>
            </a:r>
          </a:p>
        </p:txBody>
      </p:sp>
      <p:sp>
        <p:nvSpPr>
          <p:cNvPr id="3" name="Footer Placeholder 2">
            <a:extLst>
              <a:ext uri="{FF2B5EF4-FFF2-40B4-BE49-F238E27FC236}">
                <a16:creationId xmlns:a16="http://schemas.microsoft.com/office/drawing/2014/main" id="{EA371A26-F42A-235D-DD7E-9E387000D9B9}"/>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4" name="Picture 3">
            <a:extLst>
              <a:ext uri="{FF2B5EF4-FFF2-40B4-BE49-F238E27FC236}">
                <a16:creationId xmlns:a16="http://schemas.microsoft.com/office/drawing/2014/main" id="{9F5521B3-FA6F-82F8-EC99-84316C3587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7007" y="3819291"/>
            <a:ext cx="15544800" cy="8404986"/>
          </a:xfrm>
          <a:prstGeom prst="rect">
            <a:avLst/>
          </a:prstGeom>
          <a:ln w="19050">
            <a:solidFill>
              <a:schemeClr val="tx1"/>
            </a:solidFill>
          </a:ln>
        </p:spPr>
      </p:pic>
      <p:sp>
        <p:nvSpPr>
          <p:cNvPr id="5" name="TextBox 4">
            <a:extLst>
              <a:ext uri="{FF2B5EF4-FFF2-40B4-BE49-F238E27FC236}">
                <a16:creationId xmlns:a16="http://schemas.microsoft.com/office/drawing/2014/main" id="{1262A3AC-4BE5-F6BB-AB2F-B4A4D3610A50}"/>
              </a:ext>
            </a:extLst>
          </p:cNvPr>
          <p:cNvSpPr txBox="1"/>
          <p:nvPr/>
        </p:nvSpPr>
        <p:spPr>
          <a:xfrm>
            <a:off x="2754025" y="2717643"/>
            <a:ext cx="17290472" cy="646331"/>
          </a:xfrm>
          <a:prstGeom prst="rect">
            <a:avLst/>
          </a:prstGeom>
          <a:noFill/>
        </p:spPr>
        <p:txBody>
          <a:bodyPr wrap="square" rtlCol="0">
            <a:spAutoFit/>
          </a:bodyPr>
          <a:lstStyle/>
          <a:p>
            <a:r>
              <a:rPr lang="en-US" dirty="0"/>
              <a:t>In this scenario PowerSC had detected an event (malware file) on the production VM</a:t>
            </a:r>
          </a:p>
        </p:txBody>
      </p:sp>
    </p:spTree>
    <p:extLst>
      <p:ext uri="{BB962C8B-B14F-4D97-AF65-F5344CB8AC3E}">
        <p14:creationId xmlns:p14="http://schemas.microsoft.com/office/powerpoint/2010/main" val="100723723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FFC4F-BDE1-20D0-48CF-F5FFDAD66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8CCC7-7464-96DF-CB05-BE3BFDC6693D}"/>
              </a:ext>
            </a:extLst>
          </p:cNvPr>
          <p:cNvSpPr>
            <a:spLocks noGrp="1"/>
          </p:cNvSpPr>
          <p:nvPr>
            <p:ph type="title"/>
          </p:nvPr>
        </p:nvSpPr>
        <p:spPr>
          <a:xfrm>
            <a:off x="576000" y="576071"/>
            <a:ext cx="23268957" cy="2468753"/>
          </a:xfrm>
        </p:spPr>
        <p:txBody>
          <a:bodyPr/>
          <a:lstStyle/>
          <a:p>
            <a:r>
              <a:rPr lang="en-GB" sz="3600" b="1" dirty="0"/>
              <a:t>Protect and Validate – triggered via cyber event </a:t>
            </a:r>
          </a:p>
        </p:txBody>
      </p:sp>
      <p:sp>
        <p:nvSpPr>
          <p:cNvPr id="3" name="Footer Placeholder 2">
            <a:extLst>
              <a:ext uri="{FF2B5EF4-FFF2-40B4-BE49-F238E27FC236}">
                <a16:creationId xmlns:a16="http://schemas.microsoft.com/office/drawing/2014/main" id="{597966DF-119B-0439-D255-8774F1FC138A}"/>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6" name="Picture 5">
            <a:extLst>
              <a:ext uri="{FF2B5EF4-FFF2-40B4-BE49-F238E27FC236}">
                <a16:creationId xmlns:a16="http://schemas.microsoft.com/office/drawing/2014/main" id="{560D8EE7-24FB-99EE-7D11-148DEA4B00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405" y="1963262"/>
            <a:ext cx="15306596" cy="6278576"/>
          </a:xfrm>
          <a:prstGeom prst="rect">
            <a:avLst/>
          </a:prstGeom>
          <a:ln w="19050">
            <a:solidFill>
              <a:schemeClr val="tx1"/>
            </a:solidFill>
          </a:ln>
        </p:spPr>
      </p:pic>
      <p:pic>
        <p:nvPicPr>
          <p:cNvPr id="7" name="Picture 6">
            <a:extLst>
              <a:ext uri="{FF2B5EF4-FFF2-40B4-BE49-F238E27FC236}">
                <a16:creationId xmlns:a16="http://schemas.microsoft.com/office/drawing/2014/main" id="{D8B45E9C-A1AA-1FA7-B8ED-CBE530052ABF}"/>
              </a:ext>
            </a:extLst>
          </p:cNvPr>
          <p:cNvPicPr>
            <a:picLocks noChangeAspect="1"/>
          </p:cNvPicPr>
          <p:nvPr/>
        </p:nvPicPr>
        <p:blipFill>
          <a:blip r:embed="rId3"/>
          <a:stretch>
            <a:fillRect/>
          </a:stretch>
        </p:blipFill>
        <p:spPr>
          <a:xfrm>
            <a:off x="4976525" y="8810031"/>
            <a:ext cx="18868432" cy="3606642"/>
          </a:xfrm>
          <a:prstGeom prst="rect">
            <a:avLst/>
          </a:prstGeom>
        </p:spPr>
      </p:pic>
      <p:sp>
        <p:nvSpPr>
          <p:cNvPr id="8" name="TextBox 7">
            <a:extLst>
              <a:ext uri="{FF2B5EF4-FFF2-40B4-BE49-F238E27FC236}">
                <a16:creationId xmlns:a16="http://schemas.microsoft.com/office/drawing/2014/main" id="{4DF5342F-FBBF-B752-B6BB-97C9427BEC7D}"/>
              </a:ext>
            </a:extLst>
          </p:cNvPr>
          <p:cNvSpPr txBox="1"/>
          <p:nvPr/>
        </p:nvSpPr>
        <p:spPr>
          <a:xfrm>
            <a:off x="16054805" y="4174644"/>
            <a:ext cx="7511048" cy="1754326"/>
          </a:xfrm>
          <a:prstGeom prst="rect">
            <a:avLst/>
          </a:prstGeom>
          <a:noFill/>
        </p:spPr>
        <p:txBody>
          <a:bodyPr wrap="square" rtlCol="0">
            <a:spAutoFit/>
          </a:bodyPr>
          <a:lstStyle/>
          <a:p>
            <a:r>
              <a:rPr lang="en-US" dirty="0"/>
              <a:t>PowerSC automatically triggers the Protect and Validate template we saw previously</a:t>
            </a:r>
          </a:p>
        </p:txBody>
      </p:sp>
      <p:sp>
        <p:nvSpPr>
          <p:cNvPr id="9" name="Bent Up Arrow 8">
            <a:extLst>
              <a:ext uri="{FF2B5EF4-FFF2-40B4-BE49-F238E27FC236}">
                <a16:creationId xmlns:a16="http://schemas.microsoft.com/office/drawing/2014/main" id="{9C8EC1C8-C620-2588-C827-90DE3845C9FD}"/>
              </a:ext>
            </a:extLst>
          </p:cNvPr>
          <p:cNvSpPr/>
          <p:nvPr/>
        </p:nvSpPr>
        <p:spPr>
          <a:xfrm flipV="1">
            <a:off x="16590531" y="6326308"/>
            <a:ext cx="4408752" cy="1255388"/>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Tree>
    <p:extLst>
      <p:ext uri="{BB962C8B-B14F-4D97-AF65-F5344CB8AC3E}">
        <p14:creationId xmlns:p14="http://schemas.microsoft.com/office/powerpoint/2010/main" val="32726501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B449F-D6EC-3B36-BA2E-7D27A5BAA9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1F8FE6-80FD-CC73-B658-9E12DD2BA812}"/>
              </a:ext>
            </a:extLst>
          </p:cNvPr>
          <p:cNvSpPr>
            <a:spLocks noGrp="1"/>
          </p:cNvSpPr>
          <p:nvPr>
            <p:ph type="title"/>
          </p:nvPr>
        </p:nvSpPr>
        <p:spPr>
          <a:xfrm>
            <a:off x="576000" y="576071"/>
            <a:ext cx="23268957" cy="2468753"/>
          </a:xfrm>
        </p:spPr>
        <p:txBody>
          <a:bodyPr/>
          <a:lstStyle/>
          <a:p>
            <a:r>
              <a:rPr lang="en-GB" sz="3600" b="1" dirty="0"/>
              <a:t>Protect and Validate – triggered via cyber event </a:t>
            </a:r>
          </a:p>
        </p:txBody>
      </p:sp>
      <p:sp>
        <p:nvSpPr>
          <p:cNvPr id="3" name="Footer Placeholder 2">
            <a:extLst>
              <a:ext uri="{FF2B5EF4-FFF2-40B4-BE49-F238E27FC236}">
                <a16:creationId xmlns:a16="http://schemas.microsoft.com/office/drawing/2014/main" id="{408BCBE7-90C6-84A9-ADA0-4F001B7CF8A4}"/>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4" name="Picture 3">
            <a:extLst>
              <a:ext uri="{FF2B5EF4-FFF2-40B4-BE49-F238E27FC236}">
                <a16:creationId xmlns:a16="http://schemas.microsoft.com/office/drawing/2014/main" id="{F377DF0B-6E50-009A-1A0C-E7AAAB1EAF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4265" y="4520725"/>
            <a:ext cx="17316420" cy="7971406"/>
          </a:xfrm>
          <a:prstGeom prst="rect">
            <a:avLst/>
          </a:prstGeom>
          <a:ln w="19050">
            <a:solidFill>
              <a:schemeClr val="tx1"/>
            </a:solidFill>
          </a:ln>
        </p:spPr>
      </p:pic>
      <p:sp>
        <p:nvSpPr>
          <p:cNvPr id="5" name="TextBox 4">
            <a:extLst>
              <a:ext uri="{FF2B5EF4-FFF2-40B4-BE49-F238E27FC236}">
                <a16:creationId xmlns:a16="http://schemas.microsoft.com/office/drawing/2014/main" id="{3B9407F6-BB35-E7B1-B171-30EAADF15CE9}"/>
              </a:ext>
            </a:extLst>
          </p:cNvPr>
          <p:cNvSpPr txBox="1"/>
          <p:nvPr/>
        </p:nvSpPr>
        <p:spPr>
          <a:xfrm>
            <a:off x="169231" y="1944758"/>
            <a:ext cx="23806488" cy="2308324"/>
          </a:xfrm>
          <a:prstGeom prst="rect">
            <a:avLst/>
          </a:prstGeom>
          <a:noFill/>
        </p:spPr>
        <p:txBody>
          <a:bodyPr wrap="square" rtlCol="0">
            <a:spAutoFit/>
          </a:bodyPr>
          <a:lstStyle/>
          <a:p>
            <a:pPr algn="ctr"/>
            <a:r>
              <a:rPr lang="en-US" dirty="0"/>
              <a:t>As we’d expect due to the malware, the validation fails. As with previous failures, we do not automatically shutdown the cleanroom LPAR. It is left active for the customer to run forensic analysis to determine the reason for the failure.</a:t>
            </a:r>
          </a:p>
          <a:p>
            <a:pPr algn="ctr"/>
            <a:endParaRPr lang="en-US" dirty="0"/>
          </a:p>
          <a:p>
            <a:pPr algn="ctr"/>
            <a:r>
              <a:rPr lang="en-US" dirty="0"/>
              <a:t>We mark that SGC as “Validation Failed”</a:t>
            </a:r>
          </a:p>
        </p:txBody>
      </p:sp>
    </p:spTree>
    <p:extLst>
      <p:ext uri="{BB962C8B-B14F-4D97-AF65-F5344CB8AC3E}">
        <p14:creationId xmlns:p14="http://schemas.microsoft.com/office/powerpoint/2010/main" val="276473867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2A94-BEF5-10A9-EC60-EE7EA2B98B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C37A3-B2B5-2A2B-7081-AB23EBB59E89}"/>
              </a:ext>
            </a:extLst>
          </p:cNvPr>
          <p:cNvSpPr>
            <a:spLocks noGrp="1"/>
          </p:cNvSpPr>
          <p:nvPr>
            <p:ph type="title"/>
          </p:nvPr>
        </p:nvSpPr>
        <p:spPr>
          <a:xfrm>
            <a:off x="576000" y="576071"/>
            <a:ext cx="23268957" cy="2468753"/>
          </a:xfrm>
        </p:spPr>
        <p:txBody>
          <a:bodyPr/>
          <a:lstStyle/>
          <a:p>
            <a:r>
              <a:rPr lang="en-GB" sz="3600" b="1" dirty="0"/>
              <a:t>Protect and Validate – triggered via cyber event </a:t>
            </a:r>
          </a:p>
        </p:txBody>
      </p:sp>
      <p:sp>
        <p:nvSpPr>
          <p:cNvPr id="3" name="Footer Placeholder 2">
            <a:extLst>
              <a:ext uri="{FF2B5EF4-FFF2-40B4-BE49-F238E27FC236}">
                <a16:creationId xmlns:a16="http://schemas.microsoft.com/office/drawing/2014/main" id="{524C627B-EACC-4B43-60A1-770A6458AFD1}"/>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6" name="Picture 5">
            <a:extLst>
              <a:ext uri="{FF2B5EF4-FFF2-40B4-BE49-F238E27FC236}">
                <a16:creationId xmlns:a16="http://schemas.microsoft.com/office/drawing/2014/main" id="{2011345B-73AB-6861-59E1-3FF1825B27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7185" y="4197541"/>
            <a:ext cx="17470580" cy="8356886"/>
          </a:xfrm>
          <a:prstGeom prst="rect">
            <a:avLst/>
          </a:prstGeom>
          <a:ln w="19050">
            <a:solidFill>
              <a:schemeClr val="tx1"/>
            </a:solidFill>
          </a:ln>
        </p:spPr>
      </p:pic>
      <p:sp>
        <p:nvSpPr>
          <p:cNvPr id="7" name="TextBox 6">
            <a:extLst>
              <a:ext uri="{FF2B5EF4-FFF2-40B4-BE49-F238E27FC236}">
                <a16:creationId xmlns:a16="http://schemas.microsoft.com/office/drawing/2014/main" id="{266E34C9-AA71-6DDA-D5F5-0DD990260258}"/>
              </a:ext>
            </a:extLst>
          </p:cNvPr>
          <p:cNvSpPr txBox="1"/>
          <p:nvPr/>
        </p:nvSpPr>
        <p:spPr>
          <a:xfrm>
            <a:off x="3337184" y="2717642"/>
            <a:ext cx="17470580" cy="1754326"/>
          </a:xfrm>
          <a:prstGeom prst="rect">
            <a:avLst/>
          </a:prstGeom>
          <a:noFill/>
        </p:spPr>
        <p:txBody>
          <a:bodyPr wrap="square" rtlCol="0">
            <a:spAutoFit/>
          </a:bodyPr>
          <a:lstStyle/>
          <a:p>
            <a:pPr algn="ctr"/>
            <a:r>
              <a:rPr lang="en-US" dirty="0"/>
              <a:t>Template 5 allows us to view the SGCs for a chosen LPAR along with the time take, retention period and their validation status.</a:t>
            </a:r>
          </a:p>
          <a:p>
            <a:pPr algn="ctr"/>
            <a:endParaRPr lang="en-US" dirty="0"/>
          </a:p>
        </p:txBody>
      </p:sp>
    </p:spTree>
    <p:extLst>
      <p:ext uri="{BB962C8B-B14F-4D97-AF65-F5344CB8AC3E}">
        <p14:creationId xmlns:p14="http://schemas.microsoft.com/office/powerpoint/2010/main" val="6102756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FF695-60B5-E35A-FE77-9813BBBDBF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0267A-B43B-462D-E84C-6708F6E186DE}"/>
              </a:ext>
            </a:extLst>
          </p:cNvPr>
          <p:cNvSpPr>
            <a:spLocks noGrp="1"/>
          </p:cNvSpPr>
          <p:nvPr>
            <p:ph type="title"/>
          </p:nvPr>
        </p:nvSpPr>
        <p:spPr>
          <a:xfrm>
            <a:off x="576000" y="576071"/>
            <a:ext cx="23268957" cy="2468753"/>
          </a:xfrm>
        </p:spPr>
        <p:txBody>
          <a:bodyPr/>
          <a:lstStyle/>
          <a:p>
            <a:r>
              <a:rPr lang="en-GB" sz="3600" b="1" dirty="0"/>
              <a:t>Protect and Validate – triggered via cyber event </a:t>
            </a:r>
          </a:p>
        </p:txBody>
      </p:sp>
      <p:sp>
        <p:nvSpPr>
          <p:cNvPr id="3" name="Footer Placeholder 2">
            <a:extLst>
              <a:ext uri="{FF2B5EF4-FFF2-40B4-BE49-F238E27FC236}">
                <a16:creationId xmlns:a16="http://schemas.microsoft.com/office/drawing/2014/main" id="{CD53B3CD-9A24-7188-581A-66F91ED5F231}"/>
              </a:ext>
            </a:extLst>
          </p:cNvPr>
          <p:cNvSpPr>
            <a:spLocks noGrp="1"/>
          </p:cNvSpPr>
          <p:nvPr>
            <p:ph type="ftr" sz="quarter" idx="12"/>
          </p:nvPr>
        </p:nvSpPr>
        <p:spPr/>
        <p:txBody>
          <a:bodyPr/>
          <a:lstStyle/>
          <a:p>
            <a:r>
              <a:rPr lang="en-GB"/>
              <a:t>IBM Power Cyber Vault / June 16th, 2026 / © 2026 IBM Corporation</a:t>
            </a:r>
            <a:endParaRPr lang="en-US" dirty="0"/>
          </a:p>
        </p:txBody>
      </p:sp>
      <p:sp>
        <p:nvSpPr>
          <p:cNvPr id="4" name="TextBox 3">
            <a:extLst>
              <a:ext uri="{FF2B5EF4-FFF2-40B4-BE49-F238E27FC236}">
                <a16:creationId xmlns:a16="http://schemas.microsoft.com/office/drawing/2014/main" id="{3DB9B7D7-5114-D712-3AD9-59E0E791CBAB}"/>
              </a:ext>
            </a:extLst>
          </p:cNvPr>
          <p:cNvSpPr txBox="1"/>
          <p:nvPr/>
        </p:nvSpPr>
        <p:spPr>
          <a:xfrm>
            <a:off x="169231" y="1322970"/>
            <a:ext cx="23806488" cy="1754326"/>
          </a:xfrm>
          <a:prstGeom prst="rect">
            <a:avLst/>
          </a:prstGeom>
          <a:noFill/>
        </p:spPr>
        <p:txBody>
          <a:bodyPr wrap="square" rtlCol="0">
            <a:spAutoFit/>
          </a:bodyPr>
          <a:lstStyle/>
          <a:p>
            <a:pPr algn="ctr"/>
            <a:r>
              <a:rPr lang="en-US" dirty="0"/>
              <a:t>Validation status can be “Validation Passed, Validation Failed or Not Validated”.</a:t>
            </a:r>
          </a:p>
          <a:p>
            <a:pPr algn="ctr"/>
            <a:r>
              <a:rPr lang="en-US" dirty="0"/>
              <a:t>This allows for customers to plan their cyber recovery from given SGC’s</a:t>
            </a:r>
          </a:p>
          <a:p>
            <a:pPr algn="ctr"/>
            <a:endParaRPr lang="en-US" dirty="0"/>
          </a:p>
        </p:txBody>
      </p:sp>
      <p:pic>
        <p:nvPicPr>
          <p:cNvPr id="5" name="Picture 4">
            <a:extLst>
              <a:ext uri="{FF2B5EF4-FFF2-40B4-BE49-F238E27FC236}">
                <a16:creationId xmlns:a16="http://schemas.microsoft.com/office/drawing/2014/main" id="{DE98E36F-5C25-E324-BFA2-BBA0581AEE81}"/>
              </a:ext>
            </a:extLst>
          </p:cNvPr>
          <p:cNvPicPr>
            <a:picLocks noChangeAspect="1"/>
          </p:cNvPicPr>
          <p:nvPr/>
        </p:nvPicPr>
        <p:blipFill>
          <a:blip r:embed="rId2"/>
          <a:stretch>
            <a:fillRect/>
          </a:stretch>
        </p:blipFill>
        <p:spPr>
          <a:xfrm>
            <a:off x="2165594" y="2532639"/>
            <a:ext cx="19287066" cy="10017502"/>
          </a:xfrm>
          <a:prstGeom prst="rect">
            <a:avLst/>
          </a:prstGeom>
        </p:spPr>
      </p:pic>
    </p:spTree>
    <p:extLst>
      <p:ext uri="{BB962C8B-B14F-4D97-AF65-F5344CB8AC3E}">
        <p14:creationId xmlns:p14="http://schemas.microsoft.com/office/powerpoint/2010/main" val="294197988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51762-F5A9-B90C-3908-6200E42636BF}"/>
              </a:ext>
            </a:extLst>
          </p:cNvPr>
          <p:cNvSpPr>
            <a:spLocks noGrp="1"/>
          </p:cNvSpPr>
          <p:nvPr>
            <p:ph type="title"/>
          </p:nvPr>
        </p:nvSpPr>
        <p:spPr/>
        <p:txBody>
          <a:bodyPr/>
          <a:lstStyle/>
          <a:p>
            <a:r>
              <a:rPr lang="en-US" sz="3600" b="1" dirty="0">
                <a:latin typeface="IBM Plex Sans Light" panose="020B0403050203000203" pitchFamily="34" charset="0"/>
              </a:rPr>
              <a:t>Protect and Validate Workflow</a:t>
            </a:r>
            <a:endParaRPr lang="en-GB" sz="3600" b="1" dirty="0"/>
          </a:p>
        </p:txBody>
      </p:sp>
      <p:sp>
        <p:nvSpPr>
          <p:cNvPr id="3" name="Footer Placeholder 2">
            <a:extLst>
              <a:ext uri="{FF2B5EF4-FFF2-40B4-BE49-F238E27FC236}">
                <a16:creationId xmlns:a16="http://schemas.microsoft.com/office/drawing/2014/main" id="{4FAD8E3C-283B-86DE-B7BB-CAF2AECF7036}"/>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4" name="Picture 3">
            <a:extLst>
              <a:ext uri="{FF2B5EF4-FFF2-40B4-BE49-F238E27FC236}">
                <a16:creationId xmlns:a16="http://schemas.microsoft.com/office/drawing/2014/main" id="{AD795931-3482-72BD-B333-E07F6261733A}"/>
              </a:ext>
            </a:extLst>
          </p:cNvPr>
          <p:cNvPicPr>
            <a:picLocks noChangeAspect="1"/>
          </p:cNvPicPr>
          <p:nvPr/>
        </p:nvPicPr>
        <p:blipFill>
          <a:blip r:embed="rId2"/>
          <a:stretch>
            <a:fillRect/>
          </a:stretch>
        </p:blipFill>
        <p:spPr>
          <a:xfrm>
            <a:off x="3754213" y="2283302"/>
            <a:ext cx="16923572" cy="10266296"/>
          </a:xfrm>
          <a:prstGeom prst="rect">
            <a:avLst/>
          </a:prstGeom>
          <a:ln>
            <a:solidFill>
              <a:schemeClr val="tx1"/>
            </a:solidFill>
          </a:ln>
          <a:effectLst>
            <a:outerShdw blurRad="50800" dist="38100" dir="2700000" algn="tl" rotWithShape="0">
              <a:schemeClr val="tx1">
                <a:alpha val="35000"/>
              </a:schemeClr>
            </a:outerShdw>
          </a:effectLst>
        </p:spPr>
      </p:pic>
    </p:spTree>
    <p:extLst>
      <p:ext uri="{BB962C8B-B14F-4D97-AF65-F5344CB8AC3E}">
        <p14:creationId xmlns:p14="http://schemas.microsoft.com/office/powerpoint/2010/main" val="426730917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336E2-9F90-B1D3-ACA3-D753CBBA3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4E181-11AA-9E4C-59BA-B8A373A32CD0}"/>
              </a:ext>
            </a:extLst>
          </p:cNvPr>
          <p:cNvSpPr>
            <a:spLocks noGrp="1"/>
          </p:cNvSpPr>
          <p:nvPr>
            <p:ph type="title"/>
          </p:nvPr>
        </p:nvSpPr>
        <p:spPr/>
        <p:txBody>
          <a:bodyPr/>
          <a:lstStyle/>
          <a:p>
            <a:r>
              <a:rPr lang="en-US" sz="3600" b="1" dirty="0">
                <a:latin typeface="IBM Plex Sans Light" panose="020B0403050203000203" pitchFamily="34" charset="0"/>
              </a:rPr>
              <a:t>Protect and Validate Workflow</a:t>
            </a:r>
            <a:endParaRPr lang="en-GB" sz="3600" b="1" dirty="0"/>
          </a:p>
        </p:txBody>
      </p:sp>
      <p:sp>
        <p:nvSpPr>
          <p:cNvPr id="3" name="Footer Placeholder 2">
            <a:extLst>
              <a:ext uri="{FF2B5EF4-FFF2-40B4-BE49-F238E27FC236}">
                <a16:creationId xmlns:a16="http://schemas.microsoft.com/office/drawing/2014/main" id="{5947DA3A-FFE1-D76F-D0F2-6C94B5C5E0B9}"/>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5" name="Picture 4">
            <a:extLst>
              <a:ext uri="{FF2B5EF4-FFF2-40B4-BE49-F238E27FC236}">
                <a16:creationId xmlns:a16="http://schemas.microsoft.com/office/drawing/2014/main" id="{074FF3CF-4376-EC37-815E-F0F698A51347}"/>
              </a:ext>
            </a:extLst>
          </p:cNvPr>
          <p:cNvPicPr>
            <a:picLocks noChangeAspect="1"/>
          </p:cNvPicPr>
          <p:nvPr/>
        </p:nvPicPr>
        <p:blipFill>
          <a:blip r:embed="rId2"/>
          <a:stretch>
            <a:fillRect/>
          </a:stretch>
        </p:blipFill>
        <p:spPr>
          <a:xfrm>
            <a:off x="3926334" y="3029139"/>
            <a:ext cx="17011898" cy="8804274"/>
          </a:xfrm>
          <a:prstGeom prst="rect">
            <a:avLst/>
          </a:prstGeom>
          <a:ln>
            <a:solidFill>
              <a:schemeClr val="tx1"/>
            </a:solidFill>
          </a:ln>
          <a:effectLst>
            <a:outerShdw blurRad="50800" dist="38100" dir="2700000" algn="tl" rotWithShape="0">
              <a:schemeClr val="tx1">
                <a:alpha val="35000"/>
              </a:schemeClr>
            </a:outerShdw>
          </a:effectLst>
        </p:spPr>
      </p:pic>
    </p:spTree>
    <p:extLst>
      <p:ext uri="{BB962C8B-B14F-4D97-AF65-F5344CB8AC3E}">
        <p14:creationId xmlns:p14="http://schemas.microsoft.com/office/powerpoint/2010/main" val="36199835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A529A-4508-EF1F-B607-2D21A0F53397}"/>
              </a:ext>
            </a:extLst>
          </p:cNvPr>
          <p:cNvSpPr>
            <a:spLocks noGrp="1"/>
          </p:cNvSpPr>
          <p:nvPr>
            <p:ph type="title"/>
          </p:nvPr>
        </p:nvSpPr>
        <p:spPr/>
        <p:txBody>
          <a:bodyPr/>
          <a:lstStyle/>
          <a:p>
            <a:r>
              <a:rPr lang="en-GB" sz="3600" b="1" dirty="0"/>
              <a:t>Example Protect and Validate Schedule</a:t>
            </a:r>
          </a:p>
        </p:txBody>
      </p:sp>
      <p:sp>
        <p:nvSpPr>
          <p:cNvPr id="3" name="Footer Placeholder 2">
            <a:extLst>
              <a:ext uri="{FF2B5EF4-FFF2-40B4-BE49-F238E27FC236}">
                <a16:creationId xmlns:a16="http://schemas.microsoft.com/office/drawing/2014/main" id="{265EE255-85A7-A82F-B22E-697BEA85690D}"/>
              </a:ext>
            </a:extLst>
          </p:cNvPr>
          <p:cNvSpPr>
            <a:spLocks noGrp="1"/>
          </p:cNvSpPr>
          <p:nvPr>
            <p:ph type="ftr" sz="quarter" idx="12"/>
          </p:nvPr>
        </p:nvSpPr>
        <p:spPr/>
        <p:txBody>
          <a:bodyPr/>
          <a:lstStyle/>
          <a:p>
            <a:r>
              <a:rPr lang="en-GB"/>
              <a:t>IBM Power Cyber Vault / June 16th, 2026 / © 2026 IBM Corporation</a:t>
            </a:r>
            <a:endParaRPr lang="en-US" dirty="0"/>
          </a:p>
        </p:txBody>
      </p:sp>
      <p:pic>
        <p:nvPicPr>
          <p:cNvPr id="5" name="Picture 4">
            <a:extLst>
              <a:ext uri="{FF2B5EF4-FFF2-40B4-BE49-F238E27FC236}">
                <a16:creationId xmlns:a16="http://schemas.microsoft.com/office/drawing/2014/main" id="{7D5ADA77-7BAE-C275-091A-44BAF59FEC57}"/>
              </a:ext>
            </a:extLst>
          </p:cNvPr>
          <p:cNvPicPr>
            <a:picLocks noChangeAspect="1"/>
          </p:cNvPicPr>
          <p:nvPr/>
        </p:nvPicPr>
        <p:blipFill>
          <a:blip r:embed="rId2"/>
          <a:stretch>
            <a:fillRect/>
          </a:stretch>
        </p:blipFill>
        <p:spPr>
          <a:xfrm>
            <a:off x="6250832" y="1958059"/>
            <a:ext cx="16882534" cy="11255022"/>
          </a:xfrm>
          <a:prstGeom prst="rect">
            <a:avLst/>
          </a:prstGeom>
        </p:spPr>
      </p:pic>
    </p:spTree>
    <p:extLst>
      <p:ext uri="{BB962C8B-B14F-4D97-AF65-F5344CB8AC3E}">
        <p14:creationId xmlns:p14="http://schemas.microsoft.com/office/powerpoint/2010/main" val="307627645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92273-2737-26DF-D22D-45AF2389C0EA}"/>
              </a:ext>
            </a:extLst>
          </p:cNvPr>
          <p:cNvSpPr>
            <a:spLocks noGrp="1"/>
          </p:cNvSpPr>
          <p:nvPr>
            <p:ph type="title"/>
          </p:nvPr>
        </p:nvSpPr>
        <p:spPr/>
        <p:txBody>
          <a:bodyPr/>
          <a:lstStyle/>
          <a:p>
            <a:r>
              <a:rPr lang="en-GB" sz="3600" b="1" dirty="0"/>
              <a:t>Are my children the problem?</a:t>
            </a:r>
          </a:p>
        </p:txBody>
      </p:sp>
      <p:sp>
        <p:nvSpPr>
          <p:cNvPr id="3" name="Text Placeholder 2">
            <a:extLst>
              <a:ext uri="{FF2B5EF4-FFF2-40B4-BE49-F238E27FC236}">
                <a16:creationId xmlns:a16="http://schemas.microsoft.com/office/drawing/2014/main" id="{0712ADA2-8FB4-768E-F4C2-8ED273321BD1}"/>
              </a:ext>
            </a:extLst>
          </p:cNvPr>
          <p:cNvSpPr>
            <a:spLocks noGrp="1"/>
          </p:cNvSpPr>
          <p:nvPr>
            <p:ph type="body" sz="quarter" idx="12"/>
          </p:nvPr>
        </p:nvSpPr>
        <p:spPr/>
        <p:txBody>
          <a:bodyPr/>
          <a:lstStyle/>
          <a:p>
            <a:r>
              <a:rPr lang="en-GB" dirty="0"/>
              <a:t>Alex also worked at Marks and Spencer before starting her apprenticeship.</a:t>
            </a:r>
          </a:p>
          <a:p>
            <a:endParaRPr lang="en-GB" dirty="0"/>
          </a:p>
          <a:p>
            <a:r>
              <a:rPr lang="en-GB" dirty="0"/>
              <a:t>The Marks and Spencer (M&amp;S) Incident (April 2025) severely disrupted M&amp;S's supply chain and wiped out its online trading and click-and-collect services for roughly six weeks. It ultimately cost M&amp;S £131 million in recovery expenses and dragged down its annual profits.</a:t>
            </a:r>
          </a:p>
        </p:txBody>
      </p:sp>
      <p:sp>
        <p:nvSpPr>
          <p:cNvPr id="4" name="Text Placeholder 3">
            <a:extLst>
              <a:ext uri="{FF2B5EF4-FFF2-40B4-BE49-F238E27FC236}">
                <a16:creationId xmlns:a16="http://schemas.microsoft.com/office/drawing/2014/main" id="{6BE85316-D748-59AF-A2D1-FC9B69027393}"/>
              </a:ext>
            </a:extLst>
          </p:cNvPr>
          <p:cNvSpPr>
            <a:spLocks noGrp="1"/>
          </p:cNvSpPr>
          <p:nvPr>
            <p:ph type="body" sz="quarter" idx="13"/>
          </p:nvPr>
        </p:nvSpPr>
        <p:spPr/>
        <p:txBody>
          <a:bodyPr/>
          <a:lstStyle/>
          <a:p>
            <a:r>
              <a:rPr lang="en-GB" dirty="0"/>
              <a:t>The Jaguar Land Rover (JLR) Incident (September 2025) forced the carmaker to shut down its IT systems and halt global manufacturing for weeks.</a:t>
            </a:r>
          </a:p>
          <a:p>
            <a:endParaRPr lang="en-GB" dirty="0"/>
          </a:p>
          <a:p>
            <a:r>
              <a:rPr lang="en-GB" dirty="0"/>
              <a:t>The Impact: This hack became the most economically damaging cyber event in UK history. It cost the wider UK economy an estimated £1.9 billion, pushed JLR into a £485 million quarterly loss, and forced 30,000 employees to reset their passwords in person to regain access to systems.</a:t>
            </a:r>
          </a:p>
        </p:txBody>
      </p:sp>
      <p:sp>
        <p:nvSpPr>
          <p:cNvPr id="6" name="Footer Placeholder 5">
            <a:extLst>
              <a:ext uri="{FF2B5EF4-FFF2-40B4-BE49-F238E27FC236}">
                <a16:creationId xmlns:a16="http://schemas.microsoft.com/office/drawing/2014/main" id="{F5136ED8-F80A-7A1A-F56A-EAD41C8BAAC7}"/>
              </a:ext>
            </a:extLst>
          </p:cNvPr>
          <p:cNvSpPr>
            <a:spLocks noGrp="1"/>
          </p:cNvSpPr>
          <p:nvPr>
            <p:ph type="ftr" sz="quarter" idx="14"/>
          </p:nvPr>
        </p:nvSpPr>
        <p:spPr>
          <a:xfrm>
            <a:off x="568324" y="12804235"/>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GB"/>
              <a:t>IBM Power Cyber Vault / June 16th, 2026 / © 2026 IBM Corporation</a:t>
            </a:r>
            <a:endParaRPr lang="en-US"/>
          </a:p>
        </p:txBody>
      </p:sp>
      <p:sp>
        <p:nvSpPr>
          <p:cNvPr id="5" name="Picture Placeholder 4">
            <a:extLst>
              <a:ext uri="{FF2B5EF4-FFF2-40B4-BE49-F238E27FC236}">
                <a16:creationId xmlns:a16="http://schemas.microsoft.com/office/drawing/2014/main" id="{93113273-9218-1AE8-C70D-18D1F60EADBA}"/>
              </a:ext>
            </a:extLst>
          </p:cNvPr>
          <p:cNvSpPr>
            <a:spLocks noGrp="1"/>
          </p:cNvSpPr>
          <p:nvPr>
            <p:ph type="pic" sz="quarter" idx="15"/>
          </p:nvPr>
        </p:nvSpPr>
        <p:spPr/>
      </p:sp>
    </p:spTree>
    <p:extLst>
      <p:ext uri="{BB962C8B-B14F-4D97-AF65-F5344CB8AC3E}">
        <p14:creationId xmlns:p14="http://schemas.microsoft.com/office/powerpoint/2010/main" val="30467779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A4666-0137-4832-8D1C-6321B83F6418}"/>
              </a:ext>
            </a:extLst>
          </p:cNvPr>
          <p:cNvSpPr>
            <a:spLocks noGrp="1"/>
          </p:cNvSpPr>
          <p:nvPr>
            <p:ph type="title"/>
          </p:nvPr>
        </p:nvSpPr>
        <p:spPr/>
        <p:txBody>
          <a:bodyPr/>
          <a:lstStyle/>
          <a:p>
            <a:r>
              <a:rPr lang="en-GB" sz="3600" dirty="0"/>
              <a:t>IBM Power Cyber Vault Workshop - Outputs</a:t>
            </a:r>
            <a:br>
              <a:rPr lang="en-GB" sz="3600" dirty="0"/>
            </a:br>
            <a:endParaRPr lang="en-GB" sz="3600" dirty="0"/>
          </a:p>
        </p:txBody>
      </p:sp>
      <p:sp>
        <p:nvSpPr>
          <p:cNvPr id="3" name="Footer Placeholder 2">
            <a:extLst>
              <a:ext uri="{FF2B5EF4-FFF2-40B4-BE49-F238E27FC236}">
                <a16:creationId xmlns:a16="http://schemas.microsoft.com/office/drawing/2014/main" id="{BF2ED693-4D9C-C852-EF2D-A4C062A7F239}"/>
              </a:ext>
            </a:extLst>
          </p:cNvPr>
          <p:cNvSpPr>
            <a:spLocks noGrp="1"/>
          </p:cNvSpPr>
          <p:nvPr>
            <p:ph type="ftr" sz="quarter" idx="12"/>
          </p:nvPr>
        </p:nvSpPr>
        <p:spPr/>
        <p:txBody>
          <a:bodyPr/>
          <a:lstStyle/>
          <a:p>
            <a:r>
              <a:rPr lang="en-GB"/>
              <a:t>IBM Power Cyber Vault / June 16th, 2026 / © 2026 IBM Corporation</a:t>
            </a:r>
            <a:endParaRPr lang="en-US"/>
          </a:p>
        </p:txBody>
      </p:sp>
      <p:sp>
        <p:nvSpPr>
          <p:cNvPr id="5" name="Slide Number Placeholder">
            <a:extLst>
              <a:ext uri="{FF2B5EF4-FFF2-40B4-BE49-F238E27FC236}">
                <a16:creationId xmlns:a16="http://schemas.microsoft.com/office/drawing/2014/main" id="{F9583E40-B081-5AAD-94F9-80D71C63D46A}"/>
              </a:ext>
            </a:extLst>
          </p:cNvPr>
          <p:cNvSpPr txBox="1">
            <a:spLocks/>
          </p:cNvSpPr>
          <p:nvPr/>
        </p:nvSpPr>
        <p:spPr>
          <a:xfrm>
            <a:off x="23564126" y="12938843"/>
            <a:ext cx="246862" cy="246221"/>
          </a:xfrm>
          <a:prstGeom prst="rect">
            <a:avLst/>
          </a:prstGeom>
          <a:ln w="12700">
            <a:miter lim="400000"/>
          </a:ln>
        </p:spPr>
        <p:txBody>
          <a:bodyPr wrap="none" lIns="0" tIns="0" rIns="0" bIns="0" anchor="ctr" anchorCtr="0">
            <a:spAutoFit/>
          </a:bodyPr>
          <a:lstStyle>
            <a:defPPr>
              <a:defRPr lang="en-US"/>
            </a:defPPr>
            <a:lvl1pPr marL="0" algn="r" defTabSz="1829379" rtl="0" eaLnBrk="1" latinLnBrk="0" hangingPunct="1">
              <a:defRPr sz="1600" b="0" i="0" kern="1200">
                <a:solidFill>
                  <a:schemeClr val="tx1"/>
                </a:solidFill>
                <a:latin typeface="IBM Plex Sans" panose="020B0503050203000203" pitchFamily="34" charset="0"/>
                <a:ea typeface="+mn-ea"/>
                <a:cs typeface="+mn-cs"/>
                <a:sym typeface="IBM Plex San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pPr defTabSz="1828800">
              <a:defRPr/>
            </a:pPr>
            <a:fld id="{59395FB3-9C97-154F-86B2-7E381B951268}" type="slidenum">
              <a:rPr lang="en-US" smtClean="0">
                <a:solidFill>
                  <a:prstClr val="black"/>
                </a:solidFill>
                <a:latin typeface="+mn-lt"/>
              </a:rPr>
              <a:pPr defTabSz="1828800">
                <a:defRPr/>
              </a:pPr>
              <a:t>50</a:t>
            </a:fld>
            <a:endParaRPr lang="en-US">
              <a:solidFill>
                <a:prstClr val="black"/>
              </a:solidFill>
              <a:latin typeface="+mn-lt"/>
            </a:endParaRPr>
          </a:p>
        </p:txBody>
      </p:sp>
      <p:cxnSp>
        <p:nvCxnSpPr>
          <p:cNvPr id="7" name="Curved Connector 15">
            <a:extLst>
              <a:ext uri="{FF2B5EF4-FFF2-40B4-BE49-F238E27FC236}">
                <a16:creationId xmlns:a16="http://schemas.microsoft.com/office/drawing/2014/main" id="{3B8731DC-4D2C-3137-E94C-72697FA82309}"/>
              </a:ext>
            </a:extLst>
          </p:cNvPr>
          <p:cNvCxnSpPr>
            <a:cxnSpLocks/>
          </p:cNvCxnSpPr>
          <p:nvPr/>
        </p:nvCxnSpPr>
        <p:spPr>
          <a:xfrm flipV="1">
            <a:off x="9058502" y="3125586"/>
            <a:ext cx="6197666" cy="14012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Curved Connector 16">
            <a:extLst>
              <a:ext uri="{FF2B5EF4-FFF2-40B4-BE49-F238E27FC236}">
                <a16:creationId xmlns:a16="http://schemas.microsoft.com/office/drawing/2014/main" id="{339FFD10-5941-2685-AB17-8C4564006021}"/>
              </a:ext>
            </a:extLst>
          </p:cNvPr>
          <p:cNvCxnSpPr>
            <a:cxnSpLocks/>
          </p:cNvCxnSpPr>
          <p:nvPr/>
        </p:nvCxnSpPr>
        <p:spPr>
          <a:xfrm>
            <a:off x="9292731" y="4004686"/>
            <a:ext cx="7987636" cy="857116"/>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21">
            <a:extLst>
              <a:ext uri="{FF2B5EF4-FFF2-40B4-BE49-F238E27FC236}">
                <a16:creationId xmlns:a16="http://schemas.microsoft.com/office/drawing/2014/main" id="{5ABD449B-CE20-E19B-E513-E97B21BCF6A0}"/>
              </a:ext>
            </a:extLst>
          </p:cNvPr>
          <p:cNvCxnSpPr>
            <a:cxnSpLocks/>
            <a:endCxn id="12" idx="0"/>
          </p:cNvCxnSpPr>
          <p:nvPr/>
        </p:nvCxnSpPr>
        <p:spPr>
          <a:xfrm rot="16200000" flipH="1">
            <a:off x="10544607" y="4888550"/>
            <a:ext cx="2340724" cy="2287227"/>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24">
            <a:extLst>
              <a:ext uri="{FF2B5EF4-FFF2-40B4-BE49-F238E27FC236}">
                <a16:creationId xmlns:a16="http://schemas.microsoft.com/office/drawing/2014/main" id="{CD731E46-79F0-EEC7-1073-D201E4E3C1C9}"/>
              </a:ext>
            </a:extLst>
          </p:cNvPr>
          <p:cNvCxnSpPr>
            <a:cxnSpLocks/>
            <a:endCxn id="13" idx="0"/>
          </p:cNvCxnSpPr>
          <p:nvPr/>
        </p:nvCxnSpPr>
        <p:spPr>
          <a:xfrm rot="5400000">
            <a:off x="5027440" y="5412243"/>
            <a:ext cx="1639686" cy="3097006"/>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E3C29F5-1353-1B26-B9B7-AD4CB4129A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56167" y="814191"/>
            <a:ext cx="8492836" cy="3866142"/>
          </a:xfrm>
          <a:prstGeom prst="rect">
            <a:avLst/>
          </a:prstGeom>
        </p:spPr>
      </p:pic>
      <p:pic>
        <p:nvPicPr>
          <p:cNvPr id="12" name="Picture 11">
            <a:extLst>
              <a:ext uri="{FF2B5EF4-FFF2-40B4-BE49-F238E27FC236}">
                <a16:creationId xmlns:a16="http://schemas.microsoft.com/office/drawing/2014/main" id="{98D8AC91-E566-84FE-448A-3E3651A98E94}"/>
              </a:ext>
            </a:extLst>
          </p:cNvPr>
          <p:cNvPicPr>
            <a:picLocks noChangeAspect="1"/>
          </p:cNvPicPr>
          <p:nvPr/>
        </p:nvPicPr>
        <p:blipFill>
          <a:blip r:embed="rId3"/>
          <a:stretch>
            <a:fillRect/>
          </a:stretch>
        </p:blipFill>
        <p:spPr>
          <a:xfrm>
            <a:off x="8725772" y="7202526"/>
            <a:ext cx="8265622" cy="5598884"/>
          </a:xfrm>
          <a:prstGeom prst="rect">
            <a:avLst/>
          </a:prstGeom>
        </p:spPr>
      </p:pic>
      <p:pic>
        <p:nvPicPr>
          <p:cNvPr id="13" name="Picture 12">
            <a:extLst>
              <a:ext uri="{FF2B5EF4-FFF2-40B4-BE49-F238E27FC236}">
                <a16:creationId xmlns:a16="http://schemas.microsoft.com/office/drawing/2014/main" id="{5ACF5D25-D305-0CF8-1E14-5685AD08FE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0177" y="7780589"/>
            <a:ext cx="8077200" cy="3015042"/>
          </a:xfrm>
          <a:prstGeom prst="rect">
            <a:avLst/>
          </a:prstGeom>
        </p:spPr>
      </p:pic>
      <p:pic>
        <p:nvPicPr>
          <p:cNvPr id="14" name="Picture 13">
            <a:extLst>
              <a:ext uri="{FF2B5EF4-FFF2-40B4-BE49-F238E27FC236}">
                <a16:creationId xmlns:a16="http://schemas.microsoft.com/office/drawing/2014/main" id="{AADDDAAF-AFCD-6FEC-6BDF-896B6F8217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80367" y="4673200"/>
            <a:ext cx="7013200" cy="3037136"/>
          </a:xfrm>
          <a:prstGeom prst="rect">
            <a:avLst/>
          </a:prstGeom>
        </p:spPr>
      </p:pic>
      <p:sp>
        <p:nvSpPr>
          <p:cNvPr id="16" name="TextBox 15">
            <a:extLst>
              <a:ext uri="{FF2B5EF4-FFF2-40B4-BE49-F238E27FC236}">
                <a16:creationId xmlns:a16="http://schemas.microsoft.com/office/drawing/2014/main" id="{3A539E33-9D79-37DF-1F83-D3BECCFE3218}"/>
              </a:ext>
            </a:extLst>
          </p:cNvPr>
          <p:cNvSpPr txBox="1"/>
          <p:nvPr/>
        </p:nvSpPr>
        <p:spPr>
          <a:xfrm>
            <a:off x="565667" y="2519091"/>
            <a:ext cx="12188282" cy="341632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r>
              <a:rPr lang="en-GB" dirty="0"/>
              <a:t>Final IBM Power Cyber Vault report including:</a:t>
            </a:r>
          </a:p>
          <a:p>
            <a:pPr marL="571500" indent="-571500">
              <a:buFont typeface="Arial" panose="020B0604020202020204" pitchFamily="34" charset="0"/>
              <a:buChar char="•"/>
            </a:pPr>
            <a:r>
              <a:rPr lang="en-GB" dirty="0"/>
              <a:t>Proposed solution architecture </a:t>
            </a:r>
          </a:p>
          <a:p>
            <a:pPr marL="571500" indent="-571500">
              <a:buFont typeface="Arial" panose="020B0604020202020204" pitchFamily="34" charset="0"/>
              <a:buChar char="•"/>
            </a:pPr>
            <a:r>
              <a:rPr lang="en-GB" dirty="0"/>
              <a:t>Pre-requisites and associated actions</a:t>
            </a:r>
          </a:p>
          <a:p>
            <a:pPr marL="571500" indent="-571500">
              <a:buFont typeface="Arial" panose="020B0604020202020204" pitchFamily="34" charset="0"/>
              <a:buChar char="•"/>
            </a:pPr>
            <a:r>
              <a:rPr lang="en-GB" dirty="0"/>
              <a:t>High-level view of critical workloads and recovery requirements</a:t>
            </a:r>
          </a:p>
          <a:p>
            <a:pPr marL="571500" indent="-571500">
              <a:buFont typeface="Arial" panose="020B0604020202020204" pitchFamily="34" charset="0"/>
              <a:buChar char="•"/>
            </a:pPr>
            <a:r>
              <a:rPr lang="en-GB" dirty="0"/>
              <a:t>Deployment and testing scope and schedule</a:t>
            </a:r>
          </a:p>
        </p:txBody>
      </p:sp>
    </p:spTree>
    <p:extLst>
      <p:ext uri="{BB962C8B-B14F-4D97-AF65-F5344CB8AC3E}">
        <p14:creationId xmlns:p14="http://schemas.microsoft.com/office/powerpoint/2010/main" val="399108477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F462A-1483-5B79-27E1-3FAA4B56993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867E81D-62ED-1971-854A-3145994A009A}"/>
              </a:ext>
            </a:extLst>
          </p:cNvPr>
          <p:cNvSpPr>
            <a:spLocks noGrp="1"/>
          </p:cNvSpPr>
          <p:nvPr>
            <p:ph type="title"/>
          </p:nvPr>
        </p:nvSpPr>
        <p:spPr/>
        <p:txBody>
          <a:bodyPr/>
          <a:lstStyle/>
          <a:p>
            <a:r>
              <a:rPr lang="en-GB" sz="6600" dirty="0"/>
              <a:t>Summary</a:t>
            </a:r>
          </a:p>
        </p:txBody>
      </p:sp>
      <p:sp>
        <p:nvSpPr>
          <p:cNvPr id="6" name="Text Placeholder 5">
            <a:extLst>
              <a:ext uri="{FF2B5EF4-FFF2-40B4-BE49-F238E27FC236}">
                <a16:creationId xmlns:a16="http://schemas.microsoft.com/office/drawing/2014/main" id="{C267F095-24DF-1C16-3A09-B234540F6E26}"/>
              </a:ext>
            </a:extLst>
          </p:cNvPr>
          <p:cNvSpPr>
            <a:spLocks noGrp="1"/>
          </p:cNvSpPr>
          <p:nvPr>
            <p:ph type="body" sz="quarter" idx="11"/>
          </p:nvPr>
        </p:nvSpPr>
        <p:spPr>
          <a:xfrm>
            <a:off x="576072" y="3429000"/>
            <a:ext cx="22283928" cy="8572500"/>
          </a:xfrm>
        </p:spPr>
        <p:txBody>
          <a:bodyPr/>
          <a:lstStyle/>
          <a:p>
            <a:pPr marL="571500" indent="-571500">
              <a:buFont typeface="Arial" panose="020B0604020202020204" pitchFamily="34" charset="0"/>
              <a:buChar char="•"/>
            </a:pPr>
            <a:r>
              <a:rPr lang="en-GB" sz="4800" dirty="0"/>
              <a:t>Cyber Resilience is everyone’s problem!</a:t>
            </a:r>
          </a:p>
          <a:p>
            <a:pPr marL="571500" indent="-571500">
              <a:buFont typeface="Arial" panose="020B0604020202020204" pitchFamily="34" charset="0"/>
              <a:buChar char="•"/>
            </a:pPr>
            <a:r>
              <a:rPr lang="en-GB" sz="4800" dirty="0"/>
              <a:t>Latest reports show increase in active ransomware groups and exploitation of public-facing applications</a:t>
            </a:r>
          </a:p>
          <a:p>
            <a:pPr marL="571500" indent="-571500">
              <a:buFont typeface="Arial" panose="020B0604020202020204" pitchFamily="34" charset="0"/>
              <a:buChar char="•"/>
            </a:pPr>
            <a:r>
              <a:rPr lang="en-GB" sz="4800" dirty="0"/>
              <a:t>Traditional resiliency solutions will not protect you from cyber attack</a:t>
            </a:r>
          </a:p>
          <a:p>
            <a:pPr marL="571500" indent="-571500">
              <a:buFont typeface="Arial" panose="020B0604020202020204" pitchFamily="34" charset="0"/>
              <a:buChar char="•"/>
            </a:pPr>
            <a:r>
              <a:rPr lang="en-GB" sz="4800" dirty="0"/>
              <a:t>One size does not fit all. This is a journey.</a:t>
            </a:r>
          </a:p>
          <a:p>
            <a:pPr marL="571500" indent="-571500">
              <a:buFont typeface="Arial" panose="020B0604020202020204" pitchFamily="34" charset="0"/>
              <a:buChar char="•"/>
            </a:pPr>
            <a:r>
              <a:rPr lang="en-GB" sz="4800" dirty="0"/>
              <a:t>What level of validation do you need?</a:t>
            </a:r>
          </a:p>
          <a:p>
            <a:pPr marL="571500" indent="-571500">
              <a:buFont typeface="Arial" panose="020B0604020202020204" pitchFamily="34" charset="0"/>
              <a:buChar char="•"/>
            </a:pPr>
            <a:r>
              <a:rPr lang="en-GB" sz="4800" dirty="0"/>
              <a:t>Free workshop with IBM Technology Expert Labs to plan and implement the right solution to fit your needs</a:t>
            </a:r>
          </a:p>
          <a:p>
            <a:pPr marL="571500" indent="-571500">
              <a:buFont typeface="Arial" panose="020B0604020202020204" pitchFamily="34" charset="0"/>
              <a:buChar char="•"/>
            </a:pPr>
            <a:endParaRPr lang="en-GB" sz="4800" dirty="0"/>
          </a:p>
        </p:txBody>
      </p:sp>
      <p:sp>
        <p:nvSpPr>
          <p:cNvPr id="2" name="Footer Placeholder 1">
            <a:extLst>
              <a:ext uri="{FF2B5EF4-FFF2-40B4-BE49-F238E27FC236}">
                <a16:creationId xmlns:a16="http://schemas.microsoft.com/office/drawing/2014/main" id="{26273204-B0E3-B250-6C3B-B6DE508C0CB7}"/>
              </a:ext>
            </a:extLst>
          </p:cNvPr>
          <p:cNvSpPr>
            <a:spLocks noGrp="1"/>
          </p:cNvSpPr>
          <p:nvPr>
            <p:ph type="ftr" sz="quarter" idx="18"/>
          </p:nvPr>
        </p:nvSpPr>
        <p:spPr/>
        <p:txBody>
          <a:bodyPr/>
          <a:lstStyle/>
          <a:p>
            <a:r>
              <a:rPr lang="en-GB"/>
              <a:t>IBM Power Cyber Vault / June 16th, 2026 / © 2026 IBM Corporation</a:t>
            </a:r>
            <a:endParaRPr lang="en-US" dirty="0"/>
          </a:p>
        </p:txBody>
      </p:sp>
    </p:spTree>
    <p:extLst>
      <p:ext uri="{BB962C8B-B14F-4D97-AF65-F5344CB8AC3E}">
        <p14:creationId xmlns:p14="http://schemas.microsoft.com/office/powerpoint/2010/main" val="3261466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15236A-327F-4EF3-A04B-34988B57DCBC}"/>
              </a:ext>
            </a:extLst>
          </p:cNvPr>
          <p:cNvSpPr>
            <a:spLocks noGrp="1"/>
          </p:cNvSpPr>
          <p:nvPr>
            <p:ph type="title"/>
          </p:nvPr>
        </p:nvSpPr>
        <p:spPr/>
        <p:txBody>
          <a:bodyPr/>
          <a:lstStyle/>
          <a:p>
            <a:r>
              <a:rPr lang="en-GB" sz="17600" dirty="0"/>
              <a:t>Thank you!</a:t>
            </a:r>
          </a:p>
        </p:txBody>
      </p:sp>
      <p:sp>
        <p:nvSpPr>
          <p:cNvPr id="7" name="Text Placeholder 6">
            <a:extLst>
              <a:ext uri="{FF2B5EF4-FFF2-40B4-BE49-F238E27FC236}">
                <a16:creationId xmlns:a16="http://schemas.microsoft.com/office/drawing/2014/main" id="{E16466DF-0492-4C67-9807-EE7166DB3ADF}"/>
              </a:ext>
            </a:extLst>
          </p:cNvPr>
          <p:cNvSpPr>
            <a:spLocks noGrp="1"/>
          </p:cNvSpPr>
          <p:nvPr>
            <p:ph type="body" sz="quarter" idx="13"/>
          </p:nvPr>
        </p:nvSpPr>
        <p:spPr>
          <a:xfrm>
            <a:off x="562418" y="5111496"/>
            <a:ext cx="13354303" cy="3493008"/>
          </a:xfrm>
        </p:spPr>
        <p:txBody>
          <a:bodyPr/>
          <a:lstStyle/>
          <a:p>
            <a:r>
              <a:rPr lang="en-US" sz="6400" dirty="0"/>
              <a:t>David Spurway</a:t>
            </a:r>
            <a:br>
              <a:rPr lang="en-US" sz="6400" dirty="0"/>
            </a:br>
            <a:r>
              <a:rPr lang="en-US" sz="6400" kern="0" dirty="0"/>
              <a:t>IBM Power AI and Security Principal, EMEA, IBM Technology</a:t>
            </a:r>
            <a:br>
              <a:rPr lang="en-US" sz="8000" kern="0" dirty="0"/>
            </a:br>
            <a:r>
              <a:rPr lang="en-US" sz="5400" kern="0" dirty="0"/>
              <a:t>Email: </a:t>
            </a:r>
            <a:r>
              <a:rPr lang="en-US" sz="5400" kern="0" dirty="0">
                <a:hlinkClick r:id="rId3"/>
              </a:rPr>
              <a:t>david.spurway@uk.ibm.com</a:t>
            </a:r>
            <a:br>
              <a:rPr lang="en-US" sz="5400" dirty="0"/>
            </a:br>
            <a:r>
              <a:rPr lang="en-US" sz="5400" dirty="0"/>
              <a:t>LinkedIn: </a:t>
            </a:r>
            <a:r>
              <a:rPr lang="en-US" sz="5400" kern="0" dirty="0">
                <a:hlinkClick r:id="rId4"/>
              </a:rPr>
              <a:t>@David Spurway</a:t>
            </a:r>
            <a:br>
              <a:rPr lang="en-US" sz="8000" kern="0" dirty="0"/>
            </a:br>
            <a:endParaRPr lang="en-GB" sz="3733" dirty="0"/>
          </a:p>
        </p:txBody>
      </p:sp>
      <p:sp>
        <p:nvSpPr>
          <p:cNvPr id="2" name="Footer Placeholder 1">
            <a:extLst>
              <a:ext uri="{FF2B5EF4-FFF2-40B4-BE49-F238E27FC236}">
                <a16:creationId xmlns:a16="http://schemas.microsoft.com/office/drawing/2014/main" id="{199A5976-CB29-7766-7E6B-CF1E008BED1C}"/>
              </a:ext>
            </a:extLst>
          </p:cNvPr>
          <p:cNvSpPr>
            <a:spLocks noGrp="1"/>
          </p:cNvSpPr>
          <p:nvPr>
            <p:ph type="ftr" sz="quarter" idx="10"/>
          </p:nvPr>
        </p:nvSpPr>
        <p:spPr/>
        <p:txBody>
          <a:bodyPr/>
          <a:lstStyle/>
          <a:p>
            <a:r>
              <a:rPr lang="en-GB"/>
              <a:t>IBM Power Cyber Vault / June 16th, 2026 / © 2026 IBM Corporation</a:t>
            </a:r>
            <a:endParaRPr lang="en-US" dirty="0"/>
          </a:p>
        </p:txBody>
      </p:sp>
    </p:spTree>
    <p:extLst>
      <p:ext uri="{BB962C8B-B14F-4D97-AF65-F5344CB8AC3E}">
        <p14:creationId xmlns:p14="http://schemas.microsoft.com/office/powerpoint/2010/main" val="2954171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B590D7-AFEE-1D6C-65C6-69B4C6EF1E9D}"/>
              </a:ext>
            </a:extLst>
          </p:cNvPr>
          <p:cNvSpPr>
            <a:spLocks noGrp="1"/>
          </p:cNvSpPr>
          <p:nvPr>
            <p:ph type="title"/>
          </p:nvPr>
        </p:nvSpPr>
        <p:spPr/>
        <p:txBody>
          <a:bodyPr/>
          <a:lstStyle/>
          <a:p>
            <a:r>
              <a:rPr lang="en-US" sz="3600" b="1" dirty="0">
                <a:solidFill>
                  <a:schemeClr val="tx1"/>
                </a:solidFill>
                <a:latin typeface="IBM Plex Sans Light" panose="020B0403050203000203" pitchFamily="34" charset="0"/>
              </a:rPr>
              <a:t>IBM Power Cyber Vault for AIX Website </a:t>
            </a:r>
            <a:r>
              <a:rPr lang="en-US" sz="3200" b="1" dirty="0">
                <a:solidFill>
                  <a:schemeClr val="tx1"/>
                </a:solidFill>
                <a:latin typeface="IBM Plex Sans Light" panose="020B0403050203000203" pitchFamily="34" charset="0"/>
              </a:rPr>
              <a:t>(</a:t>
            </a:r>
            <a:r>
              <a:rPr lang="en-US" sz="3200" b="1" dirty="0">
                <a:solidFill>
                  <a:schemeClr val="tx1"/>
                </a:solidFill>
                <a:latin typeface="IBM Plex Sans Light" panose="020B0403050203000203" pitchFamily="34" charset="0"/>
                <a:hlinkClick r:id="rId3"/>
              </a:rPr>
              <a:t>http://ibm.biz/ibm_pcv</a:t>
            </a:r>
            <a:r>
              <a:rPr lang="en-US" sz="3200" b="1" dirty="0">
                <a:solidFill>
                  <a:schemeClr val="tx1"/>
                </a:solidFill>
                <a:latin typeface="IBM Plex Sans Light" panose="020B0403050203000203" pitchFamily="34" charset="0"/>
              </a:rPr>
              <a:t>)</a:t>
            </a:r>
            <a:endParaRPr lang="en-GB" sz="3200" b="1" dirty="0"/>
          </a:p>
        </p:txBody>
      </p:sp>
      <p:sp>
        <p:nvSpPr>
          <p:cNvPr id="12" name="Text Placeholder 11">
            <a:extLst>
              <a:ext uri="{FF2B5EF4-FFF2-40B4-BE49-F238E27FC236}">
                <a16:creationId xmlns:a16="http://schemas.microsoft.com/office/drawing/2014/main" id="{AABE177B-A352-FE88-ACC9-0B743DAF77C8}"/>
              </a:ext>
            </a:extLst>
          </p:cNvPr>
          <p:cNvSpPr>
            <a:spLocks noGrp="1"/>
          </p:cNvSpPr>
          <p:nvPr>
            <p:ph type="body" sz="quarter" idx="12"/>
          </p:nvPr>
        </p:nvSpPr>
        <p:spPr/>
        <p:txBody>
          <a:bodyPr/>
          <a:lstStyle/>
          <a:p>
            <a:r>
              <a:rPr lang="en-GB" dirty="0">
                <a:hlinkClick r:id="rId4"/>
              </a:rPr>
              <a:t>IBM Power Cyber Vault Videos</a:t>
            </a:r>
            <a:endParaRPr lang="en-GB" dirty="0"/>
          </a:p>
          <a:p>
            <a:endParaRPr lang="en-GB" dirty="0"/>
          </a:p>
          <a:p>
            <a:r>
              <a:rPr lang="en-GB" dirty="0">
                <a:latin typeface="+mn-lt"/>
                <a:hlinkClick r:id="rId5"/>
              </a:rPr>
              <a:t>IBM Power Cyber Vault for AIX - Frequently Asked Questions</a:t>
            </a:r>
            <a:endParaRPr lang="en-GB" dirty="0">
              <a:latin typeface="+mn-lt"/>
            </a:endParaRPr>
          </a:p>
          <a:p>
            <a:endParaRPr lang="en-GB" dirty="0"/>
          </a:p>
        </p:txBody>
      </p:sp>
      <p:sp>
        <p:nvSpPr>
          <p:cNvPr id="3" name="Footer Placeholder 2">
            <a:extLst>
              <a:ext uri="{FF2B5EF4-FFF2-40B4-BE49-F238E27FC236}">
                <a16:creationId xmlns:a16="http://schemas.microsoft.com/office/drawing/2014/main" id="{C0157A13-5483-10EA-AD51-C2EA26FD8890}"/>
              </a:ext>
            </a:extLst>
          </p:cNvPr>
          <p:cNvSpPr>
            <a:spLocks noGrp="1"/>
          </p:cNvSpPr>
          <p:nvPr>
            <p:ph type="ftr" sz="quarter" idx="18"/>
          </p:nvPr>
        </p:nvSpPr>
        <p:spPr/>
        <p:txBody>
          <a:bodyPr/>
          <a:lstStyle/>
          <a:p>
            <a:r>
              <a:rPr lang="en-GB"/>
              <a:t>IBM Power Cyber Vault / June 16th, 2026 / © 2026 IBM Corporation</a:t>
            </a:r>
            <a:endParaRPr lang="en-US" dirty="0"/>
          </a:p>
        </p:txBody>
      </p:sp>
      <p:pic>
        <p:nvPicPr>
          <p:cNvPr id="9" name="Picture 8" descr="A screenshot of a computer&#10;&#10;AI-generated content may be incorrect.">
            <a:extLst>
              <a:ext uri="{FF2B5EF4-FFF2-40B4-BE49-F238E27FC236}">
                <a16:creationId xmlns:a16="http://schemas.microsoft.com/office/drawing/2014/main" id="{A0EDFAA6-0245-C914-097A-984811A4E888}"/>
              </a:ext>
            </a:extLst>
          </p:cNvPr>
          <p:cNvPicPr>
            <a:picLocks noChangeAspect="1"/>
          </p:cNvPicPr>
          <p:nvPr/>
        </p:nvPicPr>
        <p:blipFill>
          <a:blip r:embed="rId6"/>
          <a:stretch>
            <a:fillRect/>
          </a:stretch>
        </p:blipFill>
        <p:spPr>
          <a:xfrm>
            <a:off x="6660888" y="674212"/>
            <a:ext cx="17143675" cy="12367576"/>
          </a:xfrm>
          <a:prstGeom prst="rect">
            <a:avLst/>
          </a:prstGeom>
        </p:spPr>
      </p:pic>
      <p:pic>
        <p:nvPicPr>
          <p:cNvPr id="11" name="Picture 10" descr="A qr code on a white background&#10;&#10;AI-generated content may be incorrect.">
            <a:extLst>
              <a:ext uri="{FF2B5EF4-FFF2-40B4-BE49-F238E27FC236}">
                <a16:creationId xmlns:a16="http://schemas.microsoft.com/office/drawing/2014/main" id="{F300CBF9-39ED-6EFB-13F1-01C94875AD8C}"/>
              </a:ext>
            </a:extLst>
          </p:cNvPr>
          <p:cNvPicPr>
            <a:picLocks noChangeAspect="1"/>
          </p:cNvPicPr>
          <p:nvPr/>
        </p:nvPicPr>
        <p:blipFill>
          <a:blip r:embed="rId7"/>
          <a:stretch>
            <a:fillRect/>
          </a:stretch>
        </p:blipFill>
        <p:spPr>
          <a:xfrm>
            <a:off x="1587" y="6347398"/>
            <a:ext cx="6181024" cy="6181024"/>
          </a:xfrm>
          <a:prstGeom prst="rect">
            <a:avLst/>
          </a:prstGeom>
        </p:spPr>
      </p:pic>
    </p:spTree>
    <p:extLst>
      <p:ext uri="{BB962C8B-B14F-4D97-AF65-F5344CB8AC3E}">
        <p14:creationId xmlns:p14="http://schemas.microsoft.com/office/powerpoint/2010/main" val="124161028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C39B3CC-EEBF-64F6-8578-B7E475355F5F}"/>
              </a:ext>
            </a:extLst>
          </p:cNvPr>
          <p:cNvPicPr>
            <a:picLocks noChangeAspect="1"/>
          </p:cNvPicPr>
          <p:nvPr/>
        </p:nvPicPr>
        <p:blipFill>
          <a:blip>
            <a:extLst>
              <a:ext uri="{96DAC541-7B7A-43D3-8B79-37D633B846F1}">
                <asvg:svgBlip xmlns:asvg="http://schemas.microsoft.com/office/drawing/2016/SVG/main" r:embed="rId2"/>
              </a:ext>
            </a:extLst>
          </a:blip>
          <a:srcRect b="15919"/>
          <a:stretch/>
        </p:blipFill>
        <p:spPr>
          <a:xfrm>
            <a:off x="0" y="0"/>
            <a:ext cx="24424032" cy="13716000"/>
          </a:xfrm>
          <a:prstGeom prst="rect">
            <a:avLst/>
          </a:prstGeom>
        </p:spPr>
      </p:pic>
      <p:sp>
        <p:nvSpPr>
          <p:cNvPr id="7" name="Title 6">
            <a:extLst>
              <a:ext uri="{FF2B5EF4-FFF2-40B4-BE49-F238E27FC236}">
                <a16:creationId xmlns:a16="http://schemas.microsoft.com/office/drawing/2014/main" id="{A4D3A393-19D4-BE77-EC85-E7AADDFB0338}"/>
              </a:ext>
            </a:extLst>
          </p:cNvPr>
          <p:cNvSpPr>
            <a:spLocks noGrp="1"/>
          </p:cNvSpPr>
          <p:nvPr>
            <p:ph type="title"/>
          </p:nvPr>
        </p:nvSpPr>
        <p:spPr>
          <a:xfrm>
            <a:off x="602218" y="526289"/>
            <a:ext cx="11042842" cy="5375748"/>
          </a:xfrm>
        </p:spPr>
        <p:txBody>
          <a:bodyPr/>
          <a:lstStyle/>
          <a:p>
            <a:pPr>
              <a:lnSpc>
                <a:spcPct val="90000"/>
              </a:lnSpc>
            </a:pPr>
            <a:r>
              <a:rPr lang="en-US" dirty="0">
                <a:solidFill>
                  <a:srgbClr val="161616"/>
                </a:solidFill>
                <a:effectLst/>
                <a:latin typeface="IBM Plex Sans ExtLt" panose="020B0303050203000203" pitchFamily="34" charset="0"/>
              </a:rPr>
              <a:t>X-Force </a:t>
            </a:r>
            <a:br>
              <a:rPr lang="en-US" dirty="0">
                <a:solidFill>
                  <a:srgbClr val="161616"/>
                </a:solidFill>
                <a:effectLst/>
                <a:latin typeface="IBM Plex Sans ExtLt" panose="020B0303050203000203" pitchFamily="34" charset="0"/>
              </a:rPr>
            </a:br>
            <a:r>
              <a:rPr lang="en-US" dirty="0">
                <a:solidFill>
                  <a:srgbClr val="161616"/>
                </a:solidFill>
                <a:effectLst/>
                <a:latin typeface="IBM Plex Sans ExtLt" panose="020B0303050203000203" pitchFamily="34" charset="0"/>
              </a:rPr>
              <a:t>Threat Intelligence </a:t>
            </a:r>
            <a:br>
              <a:rPr lang="en-US" dirty="0">
                <a:solidFill>
                  <a:srgbClr val="161616"/>
                </a:solidFill>
                <a:effectLst/>
                <a:latin typeface="IBM Plex Sans ExtLt" panose="020B0303050203000203" pitchFamily="34" charset="0"/>
              </a:rPr>
            </a:br>
            <a:r>
              <a:rPr lang="en-US" dirty="0">
                <a:solidFill>
                  <a:srgbClr val="161616"/>
                </a:solidFill>
                <a:effectLst/>
                <a:latin typeface="IBM Plex Sans ExtLt" panose="020B0303050203000203" pitchFamily="34" charset="0"/>
              </a:rPr>
              <a:t>Index 2026</a:t>
            </a:r>
            <a:br>
              <a:rPr lang="en-US" dirty="0">
                <a:solidFill>
                  <a:srgbClr val="0F62FE"/>
                </a:solidFill>
                <a:effectLst/>
                <a:latin typeface="IBM Plex Sans ExtLt" panose="020B0303050203000203" pitchFamily="34" charset="0"/>
              </a:rPr>
            </a:br>
            <a:br>
              <a:rPr lang="en-US" dirty="0">
                <a:solidFill>
                  <a:srgbClr val="0F62FE"/>
                </a:solidFill>
                <a:effectLst/>
                <a:latin typeface="IBM Plex Sans ExtLt" panose="020B0303050203000203" pitchFamily="34" charset="0"/>
              </a:rPr>
            </a:br>
            <a:endParaRPr lang="en-US" sz="9600" dirty="0">
              <a:solidFill>
                <a:schemeClr val="accent1"/>
              </a:solidFill>
              <a:effectLst/>
              <a:latin typeface="IBM Plex Sans ExtLt" panose="020B0303050203000203" pitchFamily="34" charset="0"/>
            </a:endParaRPr>
          </a:p>
        </p:txBody>
      </p:sp>
      <p:pic>
        <p:nvPicPr>
          <p:cNvPr id="3" name="Picture 2">
            <a:extLst>
              <a:ext uri="{FF2B5EF4-FFF2-40B4-BE49-F238E27FC236}">
                <a16:creationId xmlns:a16="http://schemas.microsoft.com/office/drawing/2014/main" id="{D62E62F9-73C0-861E-EBD9-A89C39668095}"/>
              </a:ext>
            </a:extLst>
          </p:cNvPr>
          <p:cNvPicPr>
            <a:picLocks noChangeAspect="1"/>
          </p:cNvPicPr>
          <p:nvPr/>
        </p:nvPicPr>
        <p:blipFill>
          <a:blip r:embed="rId3"/>
          <a:stretch>
            <a:fillRect/>
          </a:stretch>
        </p:blipFill>
        <p:spPr>
          <a:xfrm>
            <a:off x="602218" y="12526963"/>
            <a:ext cx="1638300" cy="609600"/>
          </a:xfrm>
          <a:prstGeom prst="rect">
            <a:avLst/>
          </a:prstGeom>
        </p:spPr>
      </p:pic>
      <p:pic>
        <p:nvPicPr>
          <p:cNvPr id="10" name="Graphic 9">
            <a:extLst>
              <a:ext uri="{FF2B5EF4-FFF2-40B4-BE49-F238E27FC236}">
                <a16:creationId xmlns:a16="http://schemas.microsoft.com/office/drawing/2014/main" id="{8437E3C4-5BBE-E235-22A5-35C4D682709E}"/>
              </a:ext>
            </a:extLst>
          </p:cNvPr>
          <p:cNvPicPr>
            <a:picLocks noChangeAspect="1"/>
          </p:cNvPicPr>
          <p:nvPr/>
        </p:nvPicPr>
        <p:blipFill>
          <a:blip>
            <a:extLst>
              <a:ext uri="{96DAC541-7B7A-43D3-8B79-37D633B846F1}">
                <asvg:svgBlip xmlns:asvg="http://schemas.microsoft.com/office/drawing/2016/SVG/main" r:embed="rId4"/>
              </a:ext>
            </a:extLst>
          </a:blip>
          <a:srcRect t="21922" r="25985" b="18805"/>
          <a:stretch/>
        </p:blipFill>
        <p:spPr>
          <a:xfrm>
            <a:off x="3584448" y="0"/>
            <a:ext cx="20839584" cy="13716000"/>
          </a:xfrm>
          <a:prstGeom prst="rect">
            <a:avLst/>
          </a:prstGeom>
        </p:spPr>
      </p:pic>
      <p:sp>
        <p:nvSpPr>
          <p:cNvPr id="4" name="TextBox 3">
            <a:extLst>
              <a:ext uri="{FF2B5EF4-FFF2-40B4-BE49-F238E27FC236}">
                <a16:creationId xmlns:a16="http://schemas.microsoft.com/office/drawing/2014/main" id="{F29DEE52-9853-ECE8-2B9D-39B8A2D7867E}"/>
              </a:ext>
            </a:extLst>
          </p:cNvPr>
          <p:cNvSpPr txBox="1"/>
          <p:nvPr/>
        </p:nvSpPr>
        <p:spPr>
          <a:xfrm>
            <a:off x="602218" y="10257529"/>
            <a:ext cx="8095733" cy="175432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1218956">
              <a:spcAft>
                <a:spcPts val="300"/>
              </a:spcAft>
              <a:defRPr/>
            </a:pPr>
            <a:r>
              <a:rPr lang="en-US" sz="3600" dirty="0">
                <a:solidFill>
                  <a:schemeClr val="tx2"/>
                </a:solidFill>
                <a:latin typeface="+mn-lt"/>
                <a:ea typeface="+mj-ea"/>
                <a:cs typeface="+mj-cs"/>
                <a:sym typeface="IBM Plex Sans Light"/>
              </a:rPr>
              <a:t>Read the report</a:t>
            </a:r>
            <a:br>
              <a:rPr lang="en-US" sz="3600" dirty="0">
                <a:solidFill>
                  <a:schemeClr val="tx2"/>
                </a:solidFill>
                <a:latin typeface="+mn-lt"/>
              </a:rPr>
            </a:br>
            <a:r>
              <a:rPr lang="en-US" dirty="0">
                <a:solidFill>
                  <a:srgbClr val="0F62FE"/>
                </a:solidFill>
                <a:ea typeface="+mj-ea"/>
                <a:cs typeface="+mj-cs"/>
                <a:sym typeface="IBM Plex Sans Light"/>
              </a:rPr>
              <a:t>https://www.ibm.com/think/premium/threat-intelligence-report-highlights</a:t>
            </a:r>
            <a:endParaRPr lang="en-US" sz="3600" dirty="0">
              <a:solidFill>
                <a:srgbClr val="0F62FE"/>
              </a:solidFill>
              <a:latin typeface="+mn-lt"/>
              <a:ea typeface="+mj-ea"/>
              <a:cs typeface="+mj-cs"/>
              <a:sym typeface="IBM Plex Sans Light"/>
            </a:endParaRPr>
          </a:p>
        </p:txBody>
      </p:sp>
    </p:spTree>
    <p:extLst>
      <p:ext uri="{BB962C8B-B14F-4D97-AF65-F5344CB8AC3E}">
        <p14:creationId xmlns:p14="http://schemas.microsoft.com/office/powerpoint/2010/main" val="157302656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8F67D9-E680-E45E-F9B8-E88AD875A350}"/>
              </a:ext>
            </a:extLst>
          </p:cNvPr>
          <p:cNvSpPr>
            <a:spLocks noGrp="1"/>
          </p:cNvSpPr>
          <p:nvPr>
            <p:ph type="title"/>
          </p:nvPr>
        </p:nvSpPr>
        <p:spPr/>
        <p:txBody>
          <a:bodyPr/>
          <a:lstStyle/>
          <a:p>
            <a:r>
              <a:rPr lang="en-GB" b="1" dirty="0"/>
              <a:t>X-Force Threat Intelligence Index 2026</a:t>
            </a:r>
            <a:br>
              <a:rPr lang="en-GB" b="1" dirty="0"/>
            </a:br>
            <a:r>
              <a:rPr lang="en-GB" b="1" dirty="0"/>
              <a:t>Report highlights</a:t>
            </a:r>
          </a:p>
        </p:txBody>
      </p:sp>
      <p:sp>
        <p:nvSpPr>
          <p:cNvPr id="9" name="Text Placeholder 8">
            <a:extLst>
              <a:ext uri="{FF2B5EF4-FFF2-40B4-BE49-F238E27FC236}">
                <a16:creationId xmlns:a16="http://schemas.microsoft.com/office/drawing/2014/main" id="{7A5468AC-46E2-CF91-C7AF-40D6D4B07B30}"/>
              </a:ext>
            </a:extLst>
          </p:cNvPr>
          <p:cNvSpPr>
            <a:spLocks noGrp="1"/>
          </p:cNvSpPr>
          <p:nvPr>
            <p:ph type="body" sz="quarter" idx="15"/>
          </p:nvPr>
        </p:nvSpPr>
        <p:spPr/>
        <p:txBody>
          <a:bodyPr/>
          <a:lstStyle/>
          <a:p>
            <a:r>
              <a:rPr lang="en-GB" dirty="0"/>
              <a:t>44%</a:t>
            </a:r>
          </a:p>
        </p:txBody>
      </p:sp>
      <p:sp>
        <p:nvSpPr>
          <p:cNvPr id="6" name="Text Placeholder 5">
            <a:extLst>
              <a:ext uri="{FF2B5EF4-FFF2-40B4-BE49-F238E27FC236}">
                <a16:creationId xmlns:a16="http://schemas.microsoft.com/office/drawing/2014/main" id="{376F067B-C72B-6D89-B745-845888044E29}"/>
              </a:ext>
            </a:extLst>
          </p:cNvPr>
          <p:cNvSpPr>
            <a:spLocks noGrp="1"/>
          </p:cNvSpPr>
          <p:nvPr>
            <p:ph type="body" sz="quarter" idx="12"/>
          </p:nvPr>
        </p:nvSpPr>
        <p:spPr/>
        <p:txBody>
          <a:bodyPr/>
          <a:lstStyle/>
          <a:p>
            <a:r>
              <a:rPr lang="en-GB" dirty="0"/>
              <a:t>increase in the exploitation of public-facing applications</a:t>
            </a:r>
          </a:p>
        </p:txBody>
      </p:sp>
      <p:sp>
        <p:nvSpPr>
          <p:cNvPr id="10" name="Text Placeholder 9">
            <a:extLst>
              <a:ext uri="{FF2B5EF4-FFF2-40B4-BE49-F238E27FC236}">
                <a16:creationId xmlns:a16="http://schemas.microsoft.com/office/drawing/2014/main" id="{EECDE52E-9465-F053-E5FB-99934829A73F}"/>
              </a:ext>
            </a:extLst>
          </p:cNvPr>
          <p:cNvSpPr>
            <a:spLocks noGrp="1"/>
          </p:cNvSpPr>
          <p:nvPr>
            <p:ph type="body" sz="quarter" idx="16"/>
          </p:nvPr>
        </p:nvSpPr>
        <p:spPr/>
        <p:txBody>
          <a:bodyPr/>
          <a:lstStyle/>
          <a:p>
            <a:r>
              <a:rPr lang="en-GB" dirty="0"/>
              <a:t>56%</a:t>
            </a:r>
          </a:p>
        </p:txBody>
      </p:sp>
      <p:sp>
        <p:nvSpPr>
          <p:cNvPr id="7" name="Text Placeholder 6">
            <a:extLst>
              <a:ext uri="{FF2B5EF4-FFF2-40B4-BE49-F238E27FC236}">
                <a16:creationId xmlns:a16="http://schemas.microsoft.com/office/drawing/2014/main" id="{E6608C00-774E-6BD3-B3C8-CE4F987409B2}"/>
              </a:ext>
            </a:extLst>
          </p:cNvPr>
          <p:cNvSpPr>
            <a:spLocks noGrp="1"/>
          </p:cNvSpPr>
          <p:nvPr>
            <p:ph type="body" sz="quarter" idx="13"/>
          </p:nvPr>
        </p:nvSpPr>
        <p:spPr/>
        <p:txBody>
          <a:bodyPr/>
          <a:lstStyle/>
          <a:p>
            <a:r>
              <a:rPr lang="en-GB" dirty="0"/>
              <a:t>of disclosed vulnerabilities did not require authentication to successfully exploit</a:t>
            </a:r>
          </a:p>
        </p:txBody>
      </p:sp>
      <p:sp>
        <p:nvSpPr>
          <p:cNvPr id="11" name="Text Placeholder 10">
            <a:extLst>
              <a:ext uri="{FF2B5EF4-FFF2-40B4-BE49-F238E27FC236}">
                <a16:creationId xmlns:a16="http://schemas.microsoft.com/office/drawing/2014/main" id="{52F3C373-D0FA-B614-A3E8-7E4C29CCC8F1}"/>
              </a:ext>
            </a:extLst>
          </p:cNvPr>
          <p:cNvSpPr>
            <a:spLocks noGrp="1"/>
          </p:cNvSpPr>
          <p:nvPr>
            <p:ph type="body" sz="quarter" idx="17"/>
          </p:nvPr>
        </p:nvSpPr>
        <p:spPr/>
        <p:txBody>
          <a:bodyPr/>
          <a:lstStyle/>
          <a:p>
            <a:r>
              <a:rPr lang="en-GB" dirty="0"/>
              <a:t>49%</a:t>
            </a:r>
          </a:p>
        </p:txBody>
      </p:sp>
      <p:sp>
        <p:nvSpPr>
          <p:cNvPr id="8" name="Text Placeholder 7">
            <a:extLst>
              <a:ext uri="{FF2B5EF4-FFF2-40B4-BE49-F238E27FC236}">
                <a16:creationId xmlns:a16="http://schemas.microsoft.com/office/drawing/2014/main" id="{E07A773F-12C3-4BF5-570D-AB3A92EB9FAD}"/>
              </a:ext>
            </a:extLst>
          </p:cNvPr>
          <p:cNvSpPr>
            <a:spLocks noGrp="1"/>
          </p:cNvSpPr>
          <p:nvPr>
            <p:ph type="body" sz="quarter" idx="14"/>
          </p:nvPr>
        </p:nvSpPr>
        <p:spPr/>
        <p:txBody>
          <a:bodyPr/>
          <a:lstStyle/>
          <a:p>
            <a:r>
              <a:rPr lang="en-GB" dirty="0"/>
              <a:t>increase in active ransomware groups</a:t>
            </a:r>
          </a:p>
        </p:txBody>
      </p:sp>
      <p:sp>
        <p:nvSpPr>
          <p:cNvPr id="2" name="Footer Placeholder 1">
            <a:extLst>
              <a:ext uri="{FF2B5EF4-FFF2-40B4-BE49-F238E27FC236}">
                <a16:creationId xmlns:a16="http://schemas.microsoft.com/office/drawing/2014/main" id="{9213628B-BB19-AFC8-EE33-EF72E6EEE933}"/>
              </a:ext>
            </a:extLst>
          </p:cNvPr>
          <p:cNvSpPr>
            <a:spLocks noGrp="1"/>
          </p:cNvSpPr>
          <p:nvPr>
            <p:ph type="ftr" sz="quarter" idx="18"/>
          </p:nvPr>
        </p:nvSpPr>
        <p:spPr/>
        <p:txBody>
          <a:bodyPr/>
          <a:lstStyle/>
          <a:p>
            <a:r>
              <a:rPr lang="en-GB"/>
              <a:t>IBM Power Cyber Vault / June 16th, 2026 / © 2026 IBM Corporation</a:t>
            </a:r>
            <a:endParaRPr lang="en-US" dirty="0"/>
          </a:p>
        </p:txBody>
      </p:sp>
    </p:spTree>
    <p:extLst>
      <p:ext uri="{BB962C8B-B14F-4D97-AF65-F5344CB8AC3E}">
        <p14:creationId xmlns:p14="http://schemas.microsoft.com/office/powerpoint/2010/main" val="16742033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6" grpId="0" uiExpand="1" build="p" animBg="1"/>
      <p:bldP spid="10" grpId="0" build="p" animBg="1"/>
      <p:bldP spid="7" grpId="0" uiExpand="1" build="p" animBg="1"/>
      <p:bldP spid="11" grpId="0" uiExpand="1" build="p" animBg="1"/>
      <p:bldP spid="8"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39DE130-A477-EEA6-D3A7-7C29108EBA39}"/>
              </a:ext>
            </a:extLst>
          </p:cNvPr>
          <p:cNvSpPr>
            <a:spLocks noGrp="1"/>
          </p:cNvSpPr>
          <p:nvPr>
            <p:ph type="title"/>
          </p:nvPr>
        </p:nvSpPr>
        <p:spPr/>
        <p:txBody>
          <a:bodyPr/>
          <a:lstStyle/>
          <a:p>
            <a:r>
              <a:rPr lang="en-GB" dirty="0"/>
              <a:t>Cyber Crime is creating critical events industry-wide</a:t>
            </a:r>
            <a:br>
              <a:rPr lang="en-GB" dirty="0"/>
            </a:br>
            <a:br>
              <a:rPr lang="en-GB" dirty="0"/>
            </a:br>
            <a:endParaRPr lang="en-GB" dirty="0"/>
          </a:p>
        </p:txBody>
      </p:sp>
      <p:sp>
        <p:nvSpPr>
          <p:cNvPr id="18" name="Text Placeholder 17">
            <a:extLst>
              <a:ext uri="{FF2B5EF4-FFF2-40B4-BE49-F238E27FC236}">
                <a16:creationId xmlns:a16="http://schemas.microsoft.com/office/drawing/2014/main" id="{0DA58426-8B24-DC4E-A6F4-5B2D07CD1360}"/>
              </a:ext>
            </a:extLst>
          </p:cNvPr>
          <p:cNvSpPr>
            <a:spLocks noGrp="1"/>
          </p:cNvSpPr>
          <p:nvPr>
            <p:ph type="body" sz="quarter" idx="15"/>
          </p:nvPr>
        </p:nvSpPr>
        <p:spPr/>
        <p:txBody>
          <a:bodyPr/>
          <a:lstStyle/>
          <a:p>
            <a:r>
              <a:rPr lang="en-GB" dirty="0"/>
              <a:t>59%</a:t>
            </a:r>
          </a:p>
        </p:txBody>
      </p:sp>
      <p:sp>
        <p:nvSpPr>
          <p:cNvPr id="15" name="Text Placeholder 14">
            <a:extLst>
              <a:ext uri="{FF2B5EF4-FFF2-40B4-BE49-F238E27FC236}">
                <a16:creationId xmlns:a16="http://schemas.microsoft.com/office/drawing/2014/main" id="{548E15F9-B61F-4CAD-39E4-4373E45170FE}"/>
              </a:ext>
            </a:extLst>
          </p:cNvPr>
          <p:cNvSpPr>
            <a:spLocks noGrp="1"/>
          </p:cNvSpPr>
          <p:nvPr>
            <p:ph type="body" sz="quarter" idx="12"/>
          </p:nvPr>
        </p:nvSpPr>
        <p:spPr/>
        <p:txBody>
          <a:bodyPr/>
          <a:lstStyle/>
          <a:p>
            <a:r>
              <a:rPr lang="en-GB" dirty="0"/>
              <a:t>Organisations were hit by ransomware in the last year*</a:t>
            </a:r>
          </a:p>
        </p:txBody>
      </p:sp>
      <p:sp>
        <p:nvSpPr>
          <p:cNvPr id="19" name="Text Placeholder 18">
            <a:extLst>
              <a:ext uri="{FF2B5EF4-FFF2-40B4-BE49-F238E27FC236}">
                <a16:creationId xmlns:a16="http://schemas.microsoft.com/office/drawing/2014/main" id="{9AA6AD25-A0E4-9664-028F-AA087B473D6E}"/>
              </a:ext>
            </a:extLst>
          </p:cNvPr>
          <p:cNvSpPr>
            <a:spLocks noGrp="1"/>
          </p:cNvSpPr>
          <p:nvPr>
            <p:ph type="body" sz="quarter" idx="16"/>
          </p:nvPr>
        </p:nvSpPr>
        <p:spPr/>
        <p:txBody>
          <a:bodyPr/>
          <a:lstStyle/>
          <a:p>
            <a:r>
              <a:rPr lang="en-GB" dirty="0"/>
              <a:t>50%</a:t>
            </a:r>
          </a:p>
        </p:txBody>
      </p:sp>
      <p:sp>
        <p:nvSpPr>
          <p:cNvPr id="16" name="Text Placeholder 15">
            <a:extLst>
              <a:ext uri="{FF2B5EF4-FFF2-40B4-BE49-F238E27FC236}">
                <a16:creationId xmlns:a16="http://schemas.microsoft.com/office/drawing/2014/main" id="{5F8C60C2-E311-4707-20D2-5A74392A42ED}"/>
              </a:ext>
            </a:extLst>
          </p:cNvPr>
          <p:cNvSpPr>
            <a:spLocks noGrp="1"/>
          </p:cNvSpPr>
          <p:nvPr>
            <p:ph type="body" sz="quarter" idx="13"/>
          </p:nvPr>
        </p:nvSpPr>
        <p:spPr/>
        <p:txBody>
          <a:bodyPr/>
          <a:lstStyle/>
          <a:p>
            <a:r>
              <a:rPr lang="en-GB" dirty="0"/>
              <a:t>Attacks resulted in data encryption***</a:t>
            </a:r>
          </a:p>
          <a:p>
            <a:endParaRPr lang="en-GB" dirty="0"/>
          </a:p>
        </p:txBody>
      </p:sp>
      <p:sp>
        <p:nvSpPr>
          <p:cNvPr id="20" name="Text Placeholder 19">
            <a:extLst>
              <a:ext uri="{FF2B5EF4-FFF2-40B4-BE49-F238E27FC236}">
                <a16:creationId xmlns:a16="http://schemas.microsoft.com/office/drawing/2014/main" id="{415A3B93-51FC-8777-1AEB-F22A9BB203FF}"/>
              </a:ext>
            </a:extLst>
          </p:cNvPr>
          <p:cNvSpPr>
            <a:spLocks noGrp="1"/>
          </p:cNvSpPr>
          <p:nvPr>
            <p:ph type="body" sz="quarter" idx="17"/>
          </p:nvPr>
        </p:nvSpPr>
        <p:spPr/>
        <p:txBody>
          <a:bodyPr/>
          <a:lstStyle/>
          <a:p>
            <a:r>
              <a:rPr lang="en-GB" dirty="0"/>
              <a:t>49%</a:t>
            </a:r>
          </a:p>
        </p:txBody>
      </p:sp>
      <p:sp>
        <p:nvSpPr>
          <p:cNvPr id="17" name="Text Placeholder 16">
            <a:extLst>
              <a:ext uri="{FF2B5EF4-FFF2-40B4-BE49-F238E27FC236}">
                <a16:creationId xmlns:a16="http://schemas.microsoft.com/office/drawing/2014/main" id="{4B730C92-92AF-7658-E697-C49EB8BAC2B9}"/>
              </a:ext>
            </a:extLst>
          </p:cNvPr>
          <p:cNvSpPr>
            <a:spLocks noGrp="1"/>
          </p:cNvSpPr>
          <p:nvPr>
            <p:ph type="body" sz="quarter" idx="14"/>
          </p:nvPr>
        </p:nvSpPr>
        <p:spPr/>
        <p:txBody>
          <a:bodyPr/>
          <a:lstStyle/>
          <a:p>
            <a:r>
              <a:rPr lang="en-GB" dirty="0"/>
              <a:t>Pay ransom to get data back***</a:t>
            </a:r>
          </a:p>
          <a:p>
            <a:endParaRPr lang="en-GB" dirty="0"/>
          </a:p>
        </p:txBody>
      </p:sp>
      <p:sp>
        <p:nvSpPr>
          <p:cNvPr id="10" name="Footer Placeholder 9">
            <a:extLst>
              <a:ext uri="{FF2B5EF4-FFF2-40B4-BE49-F238E27FC236}">
                <a16:creationId xmlns:a16="http://schemas.microsoft.com/office/drawing/2014/main" id="{4CB9D31A-6F7E-63E6-AF0B-EA9D2DB297D1}"/>
              </a:ext>
            </a:extLst>
          </p:cNvPr>
          <p:cNvSpPr>
            <a:spLocks noGrp="1"/>
          </p:cNvSpPr>
          <p:nvPr>
            <p:ph type="ftr" sz="quarter" idx="18"/>
          </p:nvPr>
        </p:nvSpPr>
        <p:spPr/>
        <p:txBody>
          <a:bodyPr/>
          <a:lstStyle/>
          <a:p>
            <a:r>
              <a:rPr lang="en-GB"/>
              <a:t>IBM Power Cyber Vault / June 16th, 2026 / © 2026 IBM Corporation</a:t>
            </a:r>
            <a:endParaRPr lang="en-US" dirty="0"/>
          </a:p>
        </p:txBody>
      </p:sp>
      <p:sp>
        <p:nvSpPr>
          <p:cNvPr id="21" name="Text Placeholder 17">
            <a:extLst>
              <a:ext uri="{FF2B5EF4-FFF2-40B4-BE49-F238E27FC236}">
                <a16:creationId xmlns:a16="http://schemas.microsoft.com/office/drawing/2014/main" id="{D81F3610-738A-1297-8B7D-CA2029718717}"/>
              </a:ext>
            </a:extLst>
          </p:cNvPr>
          <p:cNvSpPr txBox="1">
            <a:spLocks/>
          </p:cNvSpPr>
          <p:nvPr/>
        </p:nvSpPr>
        <p:spPr>
          <a:xfrm>
            <a:off x="6667500" y="2582225"/>
            <a:ext cx="4951413" cy="285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90000"/>
              </a:lnSpc>
              <a:spcBef>
                <a:spcPts val="0"/>
              </a:spcBef>
              <a:spcAft>
                <a:spcPts val="0"/>
              </a:spcAft>
              <a:buClrTx/>
              <a:buSzTx/>
              <a:buFontTx/>
              <a:buNone/>
              <a:tabLst/>
              <a:defRPr sz="13200" b="0" i="0" u="none" strike="noStrike" cap="none" spc="0" baseline="0">
                <a:solidFill>
                  <a:schemeClr val="accent1"/>
                </a:solidFill>
                <a:uFillTx/>
                <a:latin typeface="+mj-lt"/>
                <a:ea typeface="+mj-ea"/>
                <a:cs typeface="+mj-cs"/>
                <a:sym typeface="IBM Plex Sans Light"/>
              </a:defRPr>
            </a:lvl1pPr>
            <a:lvl2pPr marL="0" marR="0" indent="0" algn="l" defTabSz="2438400" rtl="0" eaLnBrk="1" latinLnBrk="0" hangingPunct="1">
              <a:lnSpc>
                <a:spcPct val="110000"/>
              </a:lnSpc>
              <a:spcBef>
                <a:spcPts val="0"/>
              </a:spcBef>
              <a:spcAft>
                <a:spcPts val="0"/>
              </a:spcAft>
              <a:buClrTx/>
              <a:buSzPct val="100000"/>
              <a:buFontTx/>
              <a:buNone/>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IBM Plex Sans"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r>
              <a:rPr lang="en-GB" kern="0" dirty="0"/>
              <a:t>94%</a:t>
            </a:r>
          </a:p>
        </p:txBody>
      </p:sp>
      <p:sp>
        <p:nvSpPr>
          <p:cNvPr id="22" name="Text Placeholder 14">
            <a:extLst>
              <a:ext uri="{FF2B5EF4-FFF2-40B4-BE49-F238E27FC236}">
                <a16:creationId xmlns:a16="http://schemas.microsoft.com/office/drawing/2014/main" id="{4E57BC03-3737-CDB1-7408-BD1431B86461}"/>
              </a:ext>
            </a:extLst>
          </p:cNvPr>
          <p:cNvSpPr txBox="1">
            <a:spLocks/>
          </p:cNvSpPr>
          <p:nvPr/>
        </p:nvSpPr>
        <p:spPr>
          <a:xfrm>
            <a:off x="12763500" y="2771074"/>
            <a:ext cx="7620000" cy="285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IBM Plex Sans"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r>
              <a:rPr lang="en-GB" kern="0" dirty="0"/>
              <a:t>Victims said the attackers </a:t>
            </a:r>
            <a:r>
              <a:rPr lang="en-GB" b="1" kern="0" dirty="0"/>
              <a:t>targeted their backups*</a:t>
            </a:r>
          </a:p>
        </p:txBody>
      </p:sp>
      <p:sp>
        <p:nvSpPr>
          <p:cNvPr id="23" name="Text Placeholder 18">
            <a:extLst>
              <a:ext uri="{FF2B5EF4-FFF2-40B4-BE49-F238E27FC236}">
                <a16:creationId xmlns:a16="http://schemas.microsoft.com/office/drawing/2014/main" id="{6DC09040-F17A-EF59-D2BF-BA028DF5C29A}"/>
              </a:ext>
            </a:extLst>
          </p:cNvPr>
          <p:cNvSpPr txBox="1">
            <a:spLocks/>
          </p:cNvSpPr>
          <p:nvPr/>
        </p:nvSpPr>
        <p:spPr>
          <a:xfrm>
            <a:off x="6667500" y="7145967"/>
            <a:ext cx="4951413" cy="28575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90000"/>
              </a:lnSpc>
              <a:spcBef>
                <a:spcPts val="0"/>
              </a:spcBef>
              <a:spcAft>
                <a:spcPts val="0"/>
              </a:spcAft>
              <a:buClrTx/>
              <a:buSzTx/>
              <a:buFontTx/>
              <a:buNone/>
              <a:tabLst/>
              <a:defRPr sz="13200" b="0" i="0" u="none" strike="noStrike" cap="none" spc="0" baseline="0">
                <a:solidFill>
                  <a:schemeClr val="accent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IBM Plex Sans"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r>
              <a:rPr lang="en-GB" kern="0" dirty="0"/>
              <a:t>78%</a:t>
            </a:r>
          </a:p>
        </p:txBody>
      </p:sp>
      <p:sp>
        <p:nvSpPr>
          <p:cNvPr id="24" name="Text Placeholder 15">
            <a:extLst>
              <a:ext uri="{FF2B5EF4-FFF2-40B4-BE49-F238E27FC236}">
                <a16:creationId xmlns:a16="http://schemas.microsoft.com/office/drawing/2014/main" id="{F7A7D757-8DD8-937B-3BD0-1868C395B07C}"/>
              </a:ext>
            </a:extLst>
          </p:cNvPr>
          <p:cNvSpPr txBox="1">
            <a:spLocks/>
          </p:cNvSpPr>
          <p:nvPr/>
        </p:nvSpPr>
        <p:spPr>
          <a:xfrm>
            <a:off x="12763500" y="7314115"/>
            <a:ext cx="7620000" cy="285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IBM Plex Sans"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r>
              <a:rPr lang="en-GB" kern="0" dirty="0"/>
              <a:t>Organisations took more than 100 days to recover**</a:t>
            </a:r>
          </a:p>
          <a:p>
            <a:endParaRPr lang="en-GB" kern="0" dirty="0"/>
          </a:p>
        </p:txBody>
      </p:sp>
      <p:sp>
        <p:nvSpPr>
          <p:cNvPr id="25" name="Text Placeholder 19">
            <a:extLst>
              <a:ext uri="{FF2B5EF4-FFF2-40B4-BE49-F238E27FC236}">
                <a16:creationId xmlns:a16="http://schemas.microsoft.com/office/drawing/2014/main" id="{5A5F031D-7BEF-997E-9AE7-45C46B3B6D0D}"/>
              </a:ext>
            </a:extLst>
          </p:cNvPr>
          <p:cNvSpPr txBox="1">
            <a:spLocks/>
          </p:cNvSpPr>
          <p:nvPr/>
        </p:nvSpPr>
        <p:spPr>
          <a:xfrm>
            <a:off x="6667500" y="11687427"/>
            <a:ext cx="4951411" cy="2668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90000"/>
              </a:lnSpc>
              <a:spcBef>
                <a:spcPts val="0"/>
              </a:spcBef>
              <a:spcAft>
                <a:spcPts val="0"/>
              </a:spcAft>
              <a:buClrTx/>
              <a:buSzTx/>
              <a:buFontTx/>
              <a:buNone/>
              <a:tabLst/>
              <a:defRPr sz="13200" b="0" i="0" u="none" strike="noStrike" cap="none" spc="0" baseline="0">
                <a:solidFill>
                  <a:schemeClr val="accent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IBM Plex Sans"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r>
              <a:rPr lang="en-GB" sz="11000" kern="0" dirty="0"/>
              <a:t>$4.88M</a:t>
            </a:r>
          </a:p>
        </p:txBody>
      </p:sp>
      <p:sp>
        <p:nvSpPr>
          <p:cNvPr id="26" name="Text Placeholder 16">
            <a:extLst>
              <a:ext uri="{FF2B5EF4-FFF2-40B4-BE49-F238E27FC236}">
                <a16:creationId xmlns:a16="http://schemas.microsoft.com/office/drawing/2014/main" id="{C44FF9F8-9407-2E82-CBE4-50C0CE9A68D6}"/>
              </a:ext>
            </a:extLst>
          </p:cNvPr>
          <p:cNvSpPr txBox="1">
            <a:spLocks/>
          </p:cNvSpPr>
          <p:nvPr/>
        </p:nvSpPr>
        <p:spPr>
          <a:xfrm>
            <a:off x="12763499" y="11831191"/>
            <a:ext cx="7620000" cy="2524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IBM Plex Sans"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r>
              <a:rPr lang="en-GB" kern="0" dirty="0"/>
              <a:t>Average cost of a breach**</a:t>
            </a:r>
          </a:p>
        </p:txBody>
      </p:sp>
      <p:cxnSp>
        <p:nvCxnSpPr>
          <p:cNvPr id="28" name="Straight Connector 27">
            <a:extLst>
              <a:ext uri="{FF2B5EF4-FFF2-40B4-BE49-F238E27FC236}">
                <a16:creationId xmlns:a16="http://schemas.microsoft.com/office/drawing/2014/main" id="{53F703AF-58CA-6296-CD8D-708A74DBE0A9}"/>
              </a:ext>
            </a:extLst>
          </p:cNvPr>
          <p:cNvCxnSpPr/>
          <p:nvPr/>
        </p:nvCxnSpPr>
        <p:spPr bwMode="auto">
          <a:xfrm>
            <a:off x="6667501" y="2286000"/>
            <a:ext cx="1710689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4380D3C-18A6-1375-D86B-0A3FE6CAE88F}"/>
              </a:ext>
            </a:extLst>
          </p:cNvPr>
          <p:cNvCxnSpPr/>
          <p:nvPr/>
        </p:nvCxnSpPr>
        <p:spPr bwMode="auto">
          <a:xfrm>
            <a:off x="6667500" y="6858000"/>
            <a:ext cx="1710689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BF55DC4-5F4F-8B03-B983-5CE3720C2157}"/>
              </a:ext>
            </a:extLst>
          </p:cNvPr>
          <p:cNvCxnSpPr/>
          <p:nvPr/>
        </p:nvCxnSpPr>
        <p:spPr bwMode="auto">
          <a:xfrm>
            <a:off x="6667501" y="11262360"/>
            <a:ext cx="1710689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12EA2DAC-555B-0CCA-CE03-D5E2816225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776" y="4383934"/>
            <a:ext cx="4956699" cy="4948132"/>
          </a:xfrm>
          <a:prstGeom prst="rect">
            <a:avLst/>
          </a:prstGeom>
        </p:spPr>
      </p:pic>
      <p:sp>
        <p:nvSpPr>
          <p:cNvPr id="32" name="Rectangle 31">
            <a:extLst>
              <a:ext uri="{FF2B5EF4-FFF2-40B4-BE49-F238E27FC236}">
                <a16:creationId xmlns:a16="http://schemas.microsoft.com/office/drawing/2014/main" id="{57B10BC1-3A01-93A8-1178-759B0958D857}"/>
              </a:ext>
            </a:extLst>
          </p:cNvPr>
          <p:cNvSpPr/>
          <p:nvPr/>
        </p:nvSpPr>
        <p:spPr bwMode="auto">
          <a:xfrm>
            <a:off x="6667500" y="2346008"/>
            <a:ext cx="13975080" cy="2211129"/>
          </a:xfrm>
          <a:prstGeom prst="rect">
            <a:avLst/>
          </a:prstGeom>
          <a:noFill/>
          <a:ln w="127000">
            <a:solidFill>
              <a:srgbClr val="FF00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GB" sz="1400" b="0" i="0" u="none" strike="noStrike" cap="none" normalizeH="0" baseline="0" dirty="0">
              <a:ln>
                <a:noFill/>
              </a:ln>
              <a:solidFill>
                <a:schemeClr val="bg1"/>
              </a:solidFill>
              <a:effectLst/>
              <a:latin typeface="+mn-lt"/>
            </a:endParaRPr>
          </a:p>
        </p:txBody>
      </p:sp>
      <p:sp>
        <p:nvSpPr>
          <p:cNvPr id="33" name="Rectangle 32">
            <a:extLst>
              <a:ext uri="{FF2B5EF4-FFF2-40B4-BE49-F238E27FC236}">
                <a16:creationId xmlns:a16="http://schemas.microsoft.com/office/drawing/2014/main" id="{DBA052B6-326C-70AB-2B1D-E432D0678BA6}"/>
              </a:ext>
            </a:extLst>
          </p:cNvPr>
          <p:cNvSpPr/>
          <p:nvPr/>
        </p:nvSpPr>
        <p:spPr bwMode="auto">
          <a:xfrm>
            <a:off x="6667499" y="6935145"/>
            <a:ext cx="13975080" cy="2211129"/>
          </a:xfrm>
          <a:prstGeom prst="rect">
            <a:avLst/>
          </a:prstGeom>
          <a:noFill/>
          <a:ln w="127000">
            <a:solidFill>
              <a:srgbClr val="FF00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GB" sz="1400" b="0" i="0" u="none" strike="noStrike" cap="none" normalizeH="0" baseline="0" dirty="0">
              <a:ln>
                <a:noFill/>
              </a:ln>
              <a:solidFill>
                <a:schemeClr val="bg1"/>
              </a:solidFill>
              <a:effectLst/>
              <a:latin typeface="+mn-lt"/>
            </a:endParaRPr>
          </a:p>
        </p:txBody>
      </p:sp>
    </p:spTree>
    <p:extLst>
      <p:ext uri="{BB962C8B-B14F-4D97-AF65-F5344CB8AC3E}">
        <p14:creationId xmlns:p14="http://schemas.microsoft.com/office/powerpoint/2010/main" val="42341968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ECBB8-0FF2-59B8-F2A1-8DD312093B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E5A86-0538-635E-CE85-672C35C5CBD3}"/>
              </a:ext>
            </a:extLst>
          </p:cNvPr>
          <p:cNvSpPr>
            <a:spLocks noGrp="1"/>
          </p:cNvSpPr>
          <p:nvPr>
            <p:ph type="title"/>
          </p:nvPr>
        </p:nvSpPr>
        <p:spPr>
          <a:xfrm>
            <a:off x="577586" y="531764"/>
            <a:ext cx="22962530" cy="1113304"/>
          </a:xfrm>
        </p:spPr>
        <p:txBody>
          <a:bodyPr/>
          <a:lstStyle/>
          <a:p>
            <a:r>
              <a:rPr lang="en-US" sz="5398" dirty="0"/>
              <a:t>Traditional resiliency solutions will not protect you from cyber attack</a:t>
            </a:r>
          </a:p>
        </p:txBody>
      </p:sp>
      <p:graphicFrame>
        <p:nvGraphicFramePr>
          <p:cNvPr id="12" name="Table 11">
            <a:extLst>
              <a:ext uri="{FF2B5EF4-FFF2-40B4-BE49-F238E27FC236}">
                <a16:creationId xmlns:a16="http://schemas.microsoft.com/office/drawing/2014/main" id="{1E979B33-3B1C-3C50-CDF9-366857367C77}"/>
              </a:ext>
            </a:extLst>
          </p:cNvPr>
          <p:cNvGraphicFramePr>
            <a:graphicFrameLocks noGrp="1"/>
          </p:cNvGraphicFramePr>
          <p:nvPr/>
        </p:nvGraphicFramePr>
        <p:xfrm>
          <a:off x="1873688" y="2134216"/>
          <a:ext cx="20288442" cy="10363876"/>
        </p:xfrm>
        <a:graphic>
          <a:graphicData uri="http://schemas.openxmlformats.org/drawingml/2006/table">
            <a:tbl>
              <a:tblPr firstRow="1" bandRow="1">
                <a:tableStyleId>{073A0DAA-6AF3-43AB-8588-CEC1D06C72B9}</a:tableStyleId>
              </a:tblPr>
              <a:tblGrid>
                <a:gridCol w="4724510">
                  <a:extLst>
                    <a:ext uri="{9D8B030D-6E8A-4147-A177-3AD203B41FA5}">
                      <a16:colId xmlns:a16="http://schemas.microsoft.com/office/drawing/2014/main" val="417614511"/>
                    </a:ext>
                  </a:extLst>
                </a:gridCol>
                <a:gridCol w="7554776">
                  <a:extLst>
                    <a:ext uri="{9D8B030D-6E8A-4147-A177-3AD203B41FA5}">
                      <a16:colId xmlns:a16="http://schemas.microsoft.com/office/drawing/2014/main" val="3952032099"/>
                    </a:ext>
                  </a:extLst>
                </a:gridCol>
                <a:gridCol w="8009156">
                  <a:extLst>
                    <a:ext uri="{9D8B030D-6E8A-4147-A177-3AD203B41FA5}">
                      <a16:colId xmlns:a16="http://schemas.microsoft.com/office/drawing/2014/main" val="1004544239"/>
                    </a:ext>
                  </a:extLst>
                </a:gridCol>
              </a:tblGrid>
              <a:tr h="1578706">
                <a:tc>
                  <a:txBody>
                    <a:bodyPr/>
                    <a:lstStyle/>
                    <a:p>
                      <a:endParaRPr lang="en-US" sz="3200" dirty="0">
                        <a:latin typeface="Aptos" panose="020B0004020202020204" pitchFamily="34" charset="0"/>
                      </a:endParaRPr>
                    </a:p>
                  </a:txBody>
                  <a:tcPr marL="91428" marR="91428" marT="45714" marB="45714" anchor="ctr">
                    <a:solidFill>
                      <a:srgbClr val="00B0F0"/>
                    </a:solidFill>
                  </a:tcPr>
                </a:tc>
                <a:tc>
                  <a:txBody>
                    <a:bodyPr/>
                    <a:lstStyle/>
                    <a:p>
                      <a:pPr algn="ctr"/>
                      <a:r>
                        <a:rPr lang="en-US" sz="3200" b="0" dirty="0"/>
                        <a:t>Traditional Approaches</a:t>
                      </a:r>
                      <a:endParaRPr lang="en-US" sz="3200" b="0" dirty="0">
                        <a:latin typeface="Aptos" panose="020B0004020202020204" pitchFamily="34" charset="0"/>
                      </a:endParaRPr>
                    </a:p>
                  </a:txBody>
                  <a:tcPr marL="91428" marR="91428" marT="45714" marB="45714" anchor="ctr" anchorCtr="1">
                    <a:solidFill>
                      <a:srgbClr val="00B0F0"/>
                    </a:solidFill>
                  </a:tcPr>
                </a:tc>
                <a:tc>
                  <a:txBody>
                    <a:bodyPr/>
                    <a:lstStyle/>
                    <a:p>
                      <a:pPr marL="0" marR="0" lvl="0" indent="0" algn="ctr" defTabSz="1829287" rtl="0" eaLnBrk="1" fontAlgn="auto" latinLnBrk="0" hangingPunct="1">
                        <a:lnSpc>
                          <a:spcPct val="100000"/>
                        </a:lnSpc>
                        <a:spcBef>
                          <a:spcPts val="0"/>
                        </a:spcBef>
                        <a:spcAft>
                          <a:spcPts val="0"/>
                        </a:spcAft>
                        <a:buClrTx/>
                        <a:buSzTx/>
                        <a:buFontTx/>
                        <a:buNone/>
                        <a:tabLst/>
                        <a:defRPr/>
                      </a:pPr>
                      <a:r>
                        <a:rPr lang="en-US" sz="3200" b="0" dirty="0"/>
                        <a:t>What’s required for Cyber Resiliency</a:t>
                      </a:r>
                      <a:endParaRPr lang="en-US" sz="3200" b="0" dirty="0">
                        <a:latin typeface="Aptos" panose="020B0004020202020204" pitchFamily="34" charset="0"/>
                      </a:endParaRPr>
                    </a:p>
                  </a:txBody>
                  <a:tcPr marL="91428" marR="91428" marT="45714" marB="45714" anchor="ctr" anchorCtr="1">
                    <a:solidFill>
                      <a:srgbClr val="00B0F0"/>
                    </a:solidFill>
                  </a:tcPr>
                </a:tc>
                <a:extLst>
                  <a:ext uri="{0D108BD9-81ED-4DB2-BD59-A6C34878D82A}">
                    <a16:rowId xmlns:a16="http://schemas.microsoft.com/office/drawing/2014/main" val="419757487"/>
                  </a:ext>
                </a:extLst>
              </a:tr>
              <a:tr h="1690206">
                <a:tc>
                  <a:txBody>
                    <a:bodyPr/>
                    <a:lstStyle/>
                    <a:p>
                      <a:pPr algn="l"/>
                      <a:r>
                        <a:rPr lang="en-US" sz="3200" kern="0" dirty="0">
                          <a:solidFill>
                            <a:schemeClr val="tx1"/>
                          </a:solidFill>
                        </a:rPr>
                        <a:t>Data Replication</a:t>
                      </a:r>
                      <a:endParaRPr lang="en-US" sz="3200" dirty="0">
                        <a:solidFill>
                          <a:schemeClr val="tx1"/>
                        </a:solidFill>
                        <a:latin typeface="Aptos" panose="020B0004020202020204" pitchFamily="34" charset="0"/>
                      </a:endParaRPr>
                    </a:p>
                  </a:txBody>
                  <a:tcPr marL="365712" marR="91428" marT="45714" marB="45714" anchor="ctr"/>
                </a:tc>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lang="en-US" sz="2800" b="0" kern="0" dirty="0">
                          <a:solidFill>
                            <a:schemeClr val="tx1"/>
                          </a:solidFill>
                        </a:rPr>
                        <a:t>Backups or clones stored in secondary storage</a:t>
                      </a:r>
                      <a:endParaRPr lang="en-US" sz="2800" b="0" i="0" kern="0" dirty="0">
                        <a:solidFill>
                          <a:schemeClr val="tx1"/>
                        </a:solidFill>
                        <a:latin typeface="Aptos Light" panose="020B0004020202020204" pitchFamily="34" charset="0"/>
                      </a:endParaRPr>
                    </a:p>
                  </a:txBody>
                  <a:tcPr marL="182856" marR="91428" marT="45714" marB="45714" anchor="ctr"/>
                </a:tc>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lang="en-US" sz="2800" b="1" kern="0" dirty="0">
                          <a:solidFill>
                            <a:schemeClr val="tx1"/>
                          </a:solidFill>
                        </a:rPr>
                        <a:t>Immutable</a:t>
                      </a:r>
                      <a:r>
                        <a:rPr lang="en-US" sz="2800" b="0" kern="0" dirty="0">
                          <a:solidFill>
                            <a:schemeClr val="tx1"/>
                          </a:solidFill>
                        </a:rPr>
                        <a:t>, point in time copies stored in an </a:t>
                      </a:r>
                      <a:r>
                        <a:rPr lang="en-US" sz="2800" b="1" kern="0" dirty="0">
                          <a:solidFill>
                            <a:schemeClr val="tx1"/>
                          </a:solidFill>
                        </a:rPr>
                        <a:t>isolated</a:t>
                      </a:r>
                      <a:r>
                        <a:rPr lang="en-US" sz="2800" b="0" kern="0" dirty="0">
                          <a:solidFill>
                            <a:schemeClr val="tx1"/>
                          </a:solidFill>
                        </a:rPr>
                        <a:t> environment</a:t>
                      </a:r>
                      <a:endParaRPr lang="en-US" sz="2800" b="0" i="0" kern="0" dirty="0">
                        <a:solidFill>
                          <a:schemeClr val="tx1"/>
                        </a:solidFill>
                        <a:latin typeface="Aptos Light" panose="020B0004020202020204" pitchFamily="34" charset="0"/>
                      </a:endParaRPr>
                    </a:p>
                  </a:txBody>
                  <a:tcPr marL="182856" marR="91428" marT="45714" marB="45714" anchor="ctr"/>
                </a:tc>
                <a:extLst>
                  <a:ext uri="{0D108BD9-81ED-4DB2-BD59-A6C34878D82A}">
                    <a16:rowId xmlns:a16="http://schemas.microsoft.com/office/drawing/2014/main" val="367257397"/>
                  </a:ext>
                </a:extLst>
              </a:tr>
              <a:tr h="1690206">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lang="en-US" sz="3200" kern="0" dirty="0">
                          <a:solidFill>
                            <a:schemeClr val="tx1"/>
                          </a:solidFill>
                        </a:rPr>
                        <a:t>Error detection</a:t>
                      </a:r>
                      <a:endParaRPr lang="en-US" sz="3200" kern="0" dirty="0">
                        <a:solidFill>
                          <a:schemeClr val="tx1"/>
                        </a:solidFill>
                        <a:latin typeface="Aptos" panose="020B0004020202020204" pitchFamily="34" charset="0"/>
                      </a:endParaRPr>
                    </a:p>
                  </a:txBody>
                  <a:tcPr marL="365712" marR="91428" marT="45714" marB="45714" anchor="ctr"/>
                </a:tc>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System and application outages are detected immediately</a:t>
                      </a:r>
                      <a:endParaRPr lang="en-US" sz="2800" b="0" i="0" dirty="0">
                        <a:solidFill>
                          <a:schemeClr val="tx1"/>
                        </a:solidFill>
                        <a:latin typeface="Aptos Light" panose="020B0004020202020204" pitchFamily="34" charset="0"/>
                      </a:endParaRPr>
                    </a:p>
                  </a:txBody>
                  <a:tcPr marL="182856" marR="91428" marT="45714" marB="45714" anchor="ctr"/>
                </a:tc>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kumimoji="0" lang="en-US" sz="2800" b="1" u="none" strike="noStrike" kern="0" cap="none" spc="0" normalizeH="0" baseline="0" noProof="0" dirty="0">
                          <a:ln>
                            <a:noFill/>
                          </a:ln>
                          <a:solidFill>
                            <a:schemeClr val="tx1"/>
                          </a:solidFill>
                          <a:effectLst/>
                          <a:uLnTx/>
                          <a:uFillTx/>
                        </a:rPr>
                        <a:t>Proactive data validation </a:t>
                      </a:r>
                      <a:r>
                        <a:rPr lang="en-US" sz="2800" b="0" kern="0" dirty="0">
                          <a:solidFill>
                            <a:schemeClr val="tx1"/>
                          </a:solidFill>
                        </a:rPr>
                        <a:t>on point in time copies to allow rapid response</a:t>
                      </a:r>
                      <a:endParaRPr kumimoji="0" lang="en-US" sz="2800" b="0" i="0" u="none" strike="noStrike" kern="0" cap="none" spc="0" normalizeH="0" baseline="0" noProof="0" dirty="0">
                        <a:ln>
                          <a:noFill/>
                        </a:ln>
                        <a:solidFill>
                          <a:schemeClr val="tx1"/>
                        </a:solidFill>
                        <a:effectLst/>
                        <a:uLnTx/>
                        <a:uFillTx/>
                        <a:latin typeface="Aptos Light" panose="020B0004020202020204" pitchFamily="34" charset="0"/>
                        <a:ea typeface="+mn-ea"/>
                        <a:cs typeface="+mn-cs"/>
                      </a:endParaRPr>
                    </a:p>
                  </a:txBody>
                  <a:tcPr marL="182856" marR="91428" marT="45714" marB="45714" anchor="ctr"/>
                </a:tc>
                <a:extLst>
                  <a:ext uri="{0D108BD9-81ED-4DB2-BD59-A6C34878D82A}">
                    <a16:rowId xmlns:a16="http://schemas.microsoft.com/office/drawing/2014/main" val="3438790319"/>
                  </a:ext>
                </a:extLst>
              </a:tr>
              <a:tr h="1690206">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lang="en-US" sz="3200" kern="0" dirty="0">
                          <a:solidFill>
                            <a:schemeClr val="tx1"/>
                          </a:solidFill>
                        </a:rPr>
                        <a:t>Recovery points</a:t>
                      </a:r>
                      <a:endParaRPr lang="en-US" sz="3200" kern="0" dirty="0">
                        <a:solidFill>
                          <a:schemeClr val="tx1"/>
                        </a:solidFill>
                        <a:latin typeface="Aptos" panose="020B0004020202020204" pitchFamily="34" charset="0"/>
                      </a:endParaRPr>
                    </a:p>
                  </a:txBody>
                  <a:tcPr marL="365712" marR="91428" marT="45714" marB="45714" anchor="ctr"/>
                </a:tc>
                <a:tc>
                  <a:txBody>
                    <a:bodyPr/>
                    <a:lstStyle/>
                    <a:p>
                      <a:pPr lvl="0" algn="l">
                        <a:lnSpc>
                          <a:spcPct val="100000"/>
                        </a:lnSpc>
                        <a:spcBef>
                          <a:spcPts val="0"/>
                        </a:spcBef>
                        <a:spcAft>
                          <a:spcPts val="0"/>
                        </a:spcAft>
                        <a:buNone/>
                      </a:pPr>
                      <a:r>
                        <a:rPr lang="en-US" sz="2800" b="0" i="0" u="none" strike="noStrike" noProof="0" dirty="0">
                          <a:solidFill>
                            <a:schemeClr val="tx1"/>
                          </a:solidFill>
                          <a:latin typeface="IBM Plex Sans Light"/>
                        </a:rPr>
                        <a:t>Often a single recovery point that likely will be </a:t>
                      </a:r>
                      <a:r>
                        <a:rPr lang="en-US" sz="2800" b="0" i="0" u="none" strike="noStrike" noProof="0">
                          <a:solidFill>
                            <a:schemeClr val="tx1"/>
                          </a:solidFill>
                          <a:latin typeface="IBM Plex Sans Light"/>
                        </a:rPr>
                        <a:t>compromised in case of a cyber attack</a:t>
                      </a:r>
                      <a:endParaRPr lang="en-US"/>
                    </a:p>
                  </a:txBody>
                  <a:tcPr marL="182856" marR="91428" marT="45714" marB="45714" anchor="ctr"/>
                </a:tc>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lang="en-US" sz="2800" b="1" kern="0" dirty="0">
                          <a:solidFill>
                            <a:schemeClr val="tx1"/>
                          </a:solidFill>
                        </a:rPr>
                        <a:t>Multiple recovery points </a:t>
                      </a:r>
                      <a:r>
                        <a:rPr lang="en-US" sz="2800" b="0" kern="0" dirty="0">
                          <a:solidFill>
                            <a:schemeClr val="tx1"/>
                          </a:solidFill>
                        </a:rPr>
                        <a:t>to account for corruption from cyberattacks</a:t>
                      </a:r>
                      <a:endParaRPr lang="en-US" sz="2800" b="0" i="0" kern="0" dirty="0">
                        <a:solidFill>
                          <a:schemeClr val="tx1"/>
                        </a:solidFill>
                        <a:latin typeface="Aptos Light" panose="020B0004020202020204" pitchFamily="34" charset="0"/>
                      </a:endParaRPr>
                    </a:p>
                  </a:txBody>
                  <a:tcPr marL="182856" marR="91428" marT="45714" marB="45714" anchor="ctr"/>
                </a:tc>
                <a:extLst>
                  <a:ext uri="{0D108BD9-81ED-4DB2-BD59-A6C34878D82A}">
                    <a16:rowId xmlns:a16="http://schemas.microsoft.com/office/drawing/2014/main" val="2219020080"/>
                  </a:ext>
                </a:extLst>
              </a:tr>
              <a:tr h="1775094">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lang="en-US" sz="3200" kern="0" dirty="0">
                          <a:solidFill>
                            <a:schemeClr val="tx1"/>
                          </a:solidFill>
                        </a:rPr>
                        <a:t>Recovery Scope</a:t>
                      </a:r>
                      <a:endParaRPr lang="en-US" sz="3200" kern="0" dirty="0">
                        <a:solidFill>
                          <a:schemeClr val="tx1"/>
                        </a:solidFill>
                        <a:latin typeface="Aptos" panose="020B0004020202020204" pitchFamily="34" charset="0"/>
                      </a:endParaRPr>
                    </a:p>
                  </a:txBody>
                  <a:tcPr marL="365712" marR="91428" marT="45714" marB="45714" anchor="ctr"/>
                </a:tc>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Continuous availability and disaster recovery</a:t>
                      </a:r>
                      <a:endParaRPr lang="en-US" sz="2800" b="0" i="0" dirty="0">
                        <a:solidFill>
                          <a:schemeClr val="tx1"/>
                        </a:solidFill>
                        <a:latin typeface="Aptos Light" panose="020B0004020202020204" pitchFamily="34" charset="0"/>
                      </a:endParaRPr>
                    </a:p>
                  </a:txBody>
                  <a:tcPr marL="182856" marR="91428" marT="45714" marB="45714" anchor="ctr"/>
                </a:tc>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lang="en-US" sz="2800" b="1" kern="0" dirty="0">
                          <a:solidFill>
                            <a:schemeClr val="tx1"/>
                          </a:solidFill>
                        </a:rPr>
                        <a:t>Forensic, surgical </a:t>
                      </a:r>
                      <a:r>
                        <a:rPr lang="en-US" sz="2800" b="0" kern="0" dirty="0">
                          <a:solidFill>
                            <a:schemeClr val="tx1"/>
                          </a:solidFill>
                        </a:rPr>
                        <a:t>or catastrophic </a:t>
                      </a:r>
                      <a:r>
                        <a:rPr lang="en-US" sz="2800" b="1" kern="0" dirty="0">
                          <a:solidFill>
                            <a:schemeClr val="tx1"/>
                          </a:solidFill>
                        </a:rPr>
                        <a:t>recovery capabilities</a:t>
                      </a:r>
                      <a:endParaRPr lang="en-US" sz="2800" b="1" i="0" kern="0" dirty="0">
                        <a:solidFill>
                          <a:schemeClr val="tx1"/>
                        </a:solidFill>
                        <a:latin typeface="Aptos Light" panose="020B0004020202020204" pitchFamily="34" charset="0"/>
                      </a:endParaRPr>
                    </a:p>
                  </a:txBody>
                  <a:tcPr marL="182856" marR="91428" marT="45714" marB="45714" anchor="ctr"/>
                </a:tc>
                <a:extLst>
                  <a:ext uri="{0D108BD9-81ED-4DB2-BD59-A6C34878D82A}">
                    <a16:rowId xmlns:a16="http://schemas.microsoft.com/office/drawing/2014/main" val="2426270245"/>
                  </a:ext>
                </a:extLst>
              </a:tr>
              <a:tr h="1939458">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lang="en-US" sz="3200" kern="0" dirty="0">
                          <a:solidFill>
                            <a:schemeClr val="tx1"/>
                          </a:solidFill>
                        </a:rPr>
                        <a:t>Anomaly Detection</a:t>
                      </a:r>
                      <a:endParaRPr lang="en-US" sz="3200" kern="0" dirty="0">
                        <a:solidFill>
                          <a:schemeClr val="tx1"/>
                        </a:solidFill>
                        <a:latin typeface="Aptos" panose="020B0004020202020204" pitchFamily="34" charset="0"/>
                      </a:endParaRPr>
                    </a:p>
                  </a:txBody>
                  <a:tcPr marL="365712" marR="91428" marT="45714" marB="45714" anchor="ctr"/>
                </a:tc>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Rely on SIEM and EDR systems, which have high false positive rates</a:t>
                      </a:r>
                      <a:endParaRPr lang="en-US" sz="2800" b="0" i="0" dirty="0">
                        <a:solidFill>
                          <a:schemeClr val="tx1"/>
                        </a:solidFill>
                        <a:latin typeface="Aptos Light" panose="020B0004020202020204" pitchFamily="34" charset="0"/>
                      </a:endParaRPr>
                    </a:p>
                  </a:txBody>
                  <a:tcPr marL="182856" marR="91428" marT="45714" marB="45714" anchor="ctr"/>
                </a:tc>
                <a:tc>
                  <a:txBody>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chemeClr val="tx1"/>
                          </a:solidFill>
                          <a:effectLst/>
                          <a:uLnTx/>
                          <a:uFillTx/>
                        </a:rPr>
                        <a:t>Multi-layer</a:t>
                      </a:r>
                      <a:r>
                        <a:rPr kumimoji="0" lang="en-US" sz="2800" b="0" u="none" strike="noStrike" kern="1200" cap="none" spc="0" normalizeH="0" baseline="0" noProof="0" dirty="0">
                          <a:ln>
                            <a:noFill/>
                          </a:ln>
                          <a:solidFill>
                            <a:schemeClr val="tx1"/>
                          </a:solidFill>
                          <a:effectLst/>
                          <a:uLnTx/>
                          <a:uFillTx/>
                        </a:rPr>
                        <a:t> malware and ransomware </a:t>
                      </a:r>
                      <a:r>
                        <a:rPr kumimoji="0" lang="en-US" sz="2800" b="1" u="none" strike="noStrike" kern="1200" cap="none" spc="0" normalizeH="0" baseline="0" noProof="0" dirty="0">
                          <a:ln>
                            <a:noFill/>
                          </a:ln>
                          <a:solidFill>
                            <a:schemeClr val="tx1"/>
                          </a:solidFill>
                          <a:effectLst/>
                          <a:uLnTx/>
                          <a:uFillTx/>
                        </a:rPr>
                        <a:t>detection </a:t>
                      </a:r>
                      <a:r>
                        <a:rPr kumimoji="0" lang="en-US" sz="2800" b="0" u="none" strike="noStrike" kern="1200" cap="none" spc="0" normalizeH="0" baseline="0" noProof="0" dirty="0">
                          <a:ln>
                            <a:noFill/>
                          </a:ln>
                          <a:solidFill>
                            <a:schemeClr val="tx1"/>
                          </a:solidFill>
                          <a:effectLst/>
                          <a:uLnTx/>
                          <a:uFillTx/>
                        </a:rPr>
                        <a:t>technologies to spot attacks faster and more accurately</a:t>
                      </a:r>
                      <a:endParaRPr lang="en-US" sz="2800" b="0" i="0" dirty="0">
                        <a:solidFill>
                          <a:schemeClr val="tx1"/>
                        </a:solidFill>
                        <a:latin typeface="Aptos Light" panose="020B0004020202020204" pitchFamily="34" charset="0"/>
                      </a:endParaRPr>
                    </a:p>
                  </a:txBody>
                  <a:tcPr marL="182856" marR="91428" marT="45714" marB="45714" anchor="ctr"/>
                </a:tc>
                <a:extLst>
                  <a:ext uri="{0D108BD9-81ED-4DB2-BD59-A6C34878D82A}">
                    <a16:rowId xmlns:a16="http://schemas.microsoft.com/office/drawing/2014/main" val="210863110"/>
                  </a:ext>
                </a:extLst>
              </a:tr>
            </a:tbl>
          </a:graphicData>
        </a:graphic>
      </p:graphicFrame>
      <p:sp>
        <p:nvSpPr>
          <p:cNvPr id="3" name="Footer Placeholder 2">
            <a:extLst>
              <a:ext uri="{FF2B5EF4-FFF2-40B4-BE49-F238E27FC236}">
                <a16:creationId xmlns:a16="http://schemas.microsoft.com/office/drawing/2014/main" id="{CBDB9080-F066-2A50-04EF-A1C22275D132}"/>
              </a:ext>
            </a:extLst>
          </p:cNvPr>
          <p:cNvSpPr>
            <a:spLocks noGrp="1"/>
          </p:cNvSpPr>
          <p:nvPr>
            <p:ph type="ftr" sz="quarter" idx="20"/>
          </p:nvPr>
        </p:nvSpPr>
        <p:spPr/>
        <p:txBody>
          <a:bodyPr/>
          <a:lstStyle/>
          <a:p>
            <a:r>
              <a:rPr lang="en-GB"/>
              <a:t>IBM Power Cyber Vault / June 16th, 2026 / © 2026 IBM Corporation</a:t>
            </a:r>
            <a:endParaRPr lang="en-US" dirty="0"/>
          </a:p>
        </p:txBody>
      </p:sp>
    </p:spTree>
    <p:extLst>
      <p:ext uri="{BB962C8B-B14F-4D97-AF65-F5344CB8AC3E}">
        <p14:creationId xmlns:p14="http://schemas.microsoft.com/office/powerpoint/2010/main" val="261045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1730368918050" id="{31DF0289-1028-6943-A020-36845773A867}" vid="{420903E5-FF27-9C4D-AB14-78ABBED49DF3}"/>
    </a:ext>
  </a:extLst>
</a:theme>
</file>

<file path=ppt/theme/theme2.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ppt/theme/theme3.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docProps/app.xml><?xml version="1.0" encoding="utf-8"?>
<Properties xmlns="http://schemas.openxmlformats.org/officeDocument/2006/extended-properties" xmlns:vt="http://schemas.openxmlformats.org/officeDocument/2006/docPropsVTypes">
  <Template>IBM_presentation_template_v_2_0_Plex_embed</Template>
  <TotalTime>494</TotalTime>
  <Words>4894</Words>
  <Application>Microsoft Office PowerPoint</Application>
  <PresentationFormat>Custom</PresentationFormat>
  <Paragraphs>588</Paragraphs>
  <Slides>53</Slides>
  <Notes>10</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Aptos</vt:lpstr>
      <vt:lpstr>Arial</vt:lpstr>
      <vt:lpstr>IBM Plex Sans</vt:lpstr>
      <vt:lpstr>Helvetica</vt:lpstr>
      <vt:lpstr>IBM Plex Mono</vt:lpstr>
      <vt:lpstr>IBM Plex Sans Light</vt:lpstr>
      <vt:lpstr>Calibri</vt:lpstr>
      <vt:lpstr>IBM Plex Sans Thin</vt:lpstr>
      <vt:lpstr>Aptos Light</vt:lpstr>
      <vt:lpstr>IBM Plex Sans ExtLt</vt:lpstr>
      <vt:lpstr>IBM presentation template</vt:lpstr>
      <vt:lpstr>Are you ready to recover quickly from a cyber attack?</vt:lpstr>
      <vt:lpstr>Agenda</vt:lpstr>
      <vt:lpstr>Robert and Alex were at Myton School when it was hit by a cyber attack</vt:lpstr>
      <vt:lpstr>Kat was one of the many students impacted by the Canvas outage</vt:lpstr>
      <vt:lpstr>Are my children the problem?</vt:lpstr>
      <vt:lpstr>X-Force  Threat Intelligence  Index 2026  </vt:lpstr>
      <vt:lpstr>X-Force Threat Intelligence Index 2026 Report highlights</vt:lpstr>
      <vt:lpstr>Cyber Crime is creating critical events industry-wide  </vt:lpstr>
      <vt:lpstr>Traditional resiliency solutions will not protect you from cyber attack</vt:lpstr>
      <vt:lpstr>Cyber Security and Cyber Resilience</vt:lpstr>
      <vt:lpstr>Key Question:  Can we confidently restore business operations within an acceptable timeframe after a major attack? </vt:lpstr>
      <vt:lpstr>PowerPoint Presentation</vt:lpstr>
      <vt:lpstr>IBM Power Cyber Vault is not a feature code!</vt:lpstr>
      <vt:lpstr>IBM Power Cyber Vault (PCV) - Solution Tiers and components</vt:lpstr>
      <vt:lpstr>IBM Power Cyber Vault (PCV) - Solution Tiers and components</vt:lpstr>
      <vt:lpstr>One size does not fit all. This is a journey. </vt:lpstr>
      <vt:lpstr>IBM Power Cyber Vault: Validation Types </vt:lpstr>
      <vt:lpstr>IBM Power Cyber Vault by Technology Expert Labs</vt:lpstr>
      <vt:lpstr>Storage: Data Protection in FCM4/5 Drives</vt:lpstr>
      <vt:lpstr>FCM4/5 - Ransomware Threat Detection</vt:lpstr>
      <vt:lpstr>FCM4/5 Integration</vt:lpstr>
      <vt:lpstr>Power Cyber Vault – PowerSC Alert Correlation &amp; Response  </vt:lpstr>
      <vt:lpstr>IBM Zero Trust Execution for AIX (ZTEA) Integration</vt:lpstr>
      <vt:lpstr>PowerSC Trigger Use Cases</vt:lpstr>
      <vt:lpstr>PowerSC Trigger Use Cases</vt:lpstr>
      <vt:lpstr>Future PowerSC Trigger Use Cases</vt:lpstr>
      <vt:lpstr>IBM Power Cyber Vault - Comprehensive Cyber Resiliency for IBM Power Systems with Expert Labs</vt:lpstr>
      <vt:lpstr>Ansible job templates</vt:lpstr>
      <vt:lpstr>Protect</vt:lpstr>
      <vt:lpstr>Protect</vt:lpstr>
      <vt:lpstr>Protect and Validate</vt:lpstr>
      <vt:lpstr>Protect and Validate </vt:lpstr>
      <vt:lpstr>Protect and Validate </vt:lpstr>
      <vt:lpstr>Protect and Validate </vt:lpstr>
      <vt:lpstr>Protect and Validate </vt:lpstr>
      <vt:lpstr>Protect and Validate </vt:lpstr>
      <vt:lpstr>Protect and Validate </vt:lpstr>
      <vt:lpstr>Protect and Validate – corruption detected during scheduled validation</vt:lpstr>
      <vt:lpstr>PowerPoint Presentation</vt:lpstr>
      <vt:lpstr>PowerPoint Presentation</vt:lpstr>
      <vt:lpstr>PowerPoint Presentation</vt:lpstr>
      <vt:lpstr>Protect and Validate – triggered via cyber event </vt:lpstr>
      <vt:lpstr>Protect and Validate – triggered via cyber event </vt:lpstr>
      <vt:lpstr>Protect and Validate – triggered via cyber event </vt:lpstr>
      <vt:lpstr>Protect and Validate – triggered via cyber event </vt:lpstr>
      <vt:lpstr>Protect and Validate – triggered via cyber event </vt:lpstr>
      <vt:lpstr>Protect and Validate Workflow</vt:lpstr>
      <vt:lpstr>Protect and Validate Workflow</vt:lpstr>
      <vt:lpstr>Example Protect and Validate Schedule</vt:lpstr>
      <vt:lpstr>IBM Power Cyber Vault Workshop - Outputs </vt:lpstr>
      <vt:lpstr>Summary</vt:lpstr>
      <vt:lpstr>Thank you!</vt:lpstr>
      <vt:lpstr>IBM Power Cyber Vault for AIX Website (http://ibm.biz/ibm_pcv)</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David Spurway</dc:creator>
  <cp:keywords/>
  <dc:description/>
  <cp:lastModifiedBy>David Spurway</cp:lastModifiedBy>
  <cp:revision>18</cp:revision>
  <cp:lastPrinted>2019-04-25T15:14:05Z</cp:lastPrinted>
  <dcterms:created xsi:type="dcterms:W3CDTF">2025-03-27T16:22:12Z</dcterms:created>
  <dcterms:modified xsi:type="dcterms:W3CDTF">2026-06-18T12:06:41Z</dcterms:modified>
  <cp:category/>
</cp:coreProperties>
</file>