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4" r:id="rId1"/>
  </p:sldMasterIdLst>
  <p:notesMasterIdLst>
    <p:notesMasterId r:id="rId34"/>
  </p:notesMasterIdLst>
  <p:handoutMasterIdLst>
    <p:handoutMasterId r:id="rId35"/>
  </p:handoutMasterIdLst>
  <p:sldIdLst>
    <p:sldId id="693" r:id="rId2"/>
    <p:sldId id="257" r:id="rId3"/>
    <p:sldId id="261" r:id="rId4"/>
    <p:sldId id="696" r:id="rId5"/>
    <p:sldId id="275" r:id="rId6"/>
    <p:sldId id="687" r:id="rId7"/>
    <p:sldId id="672" r:id="rId8"/>
    <p:sldId id="670" r:id="rId9"/>
    <p:sldId id="671" r:id="rId10"/>
    <p:sldId id="258" r:id="rId11"/>
    <p:sldId id="685" r:id="rId12"/>
    <p:sldId id="452" r:id="rId13"/>
    <p:sldId id="262" r:id="rId14"/>
    <p:sldId id="263" r:id="rId15"/>
    <p:sldId id="264" r:id="rId16"/>
    <p:sldId id="265" r:id="rId17"/>
    <p:sldId id="266" r:id="rId18"/>
    <p:sldId id="282" r:id="rId19"/>
    <p:sldId id="267" r:id="rId20"/>
    <p:sldId id="279" r:id="rId21"/>
    <p:sldId id="280" r:id="rId22"/>
    <p:sldId id="281" r:id="rId23"/>
    <p:sldId id="268" r:id="rId24"/>
    <p:sldId id="269" r:id="rId25"/>
    <p:sldId id="271" r:id="rId26"/>
    <p:sldId id="270" r:id="rId27"/>
    <p:sldId id="272" r:id="rId28"/>
    <p:sldId id="273" r:id="rId29"/>
    <p:sldId id="274" r:id="rId30"/>
    <p:sldId id="277" r:id="rId31"/>
    <p:sldId id="278" r:id="rId32"/>
    <p:sldId id="283" r:id="rId33"/>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60" autoAdjust="0"/>
    <p:restoredTop sz="94434" autoAdjust="0"/>
  </p:normalViewPr>
  <p:slideViewPr>
    <p:cSldViewPr snapToGrid="0">
      <p:cViewPr varScale="1">
        <p:scale>
          <a:sx n="62" d="100"/>
          <a:sy n="62" d="100"/>
        </p:scale>
        <p:origin x="59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9012"/>
          </a:xfrm>
          <a:prstGeom prst="rect">
            <a:avLst/>
          </a:prstGeom>
        </p:spPr>
        <p:txBody>
          <a:bodyPr vert="horz" lIns="91440" tIns="45720" rIns="91440" bIns="45720" rtlCol="0"/>
          <a:lstStyle>
            <a:lvl1pPr algn="r">
              <a:defRPr sz="1200"/>
            </a:lvl1pPr>
          </a:lstStyle>
          <a:p>
            <a:fld id="{A37E9A8B-1DB0-4077-B1FC-90402852F6A9}" type="datetimeFigureOut">
              <a:rPr lang="en-GB" smtClean="0"/>
              <a:t>14/06/2026</a:t>
            </a:fld>
            <a:endParaRPr lang="en-GB"/>
          </a:p>
        </p:txBody>
      </p:sp>
      <p:sp>
        <p:nvSpPr>
          <p:cNvPr id="4" name="Footer Placeholder 3"/>
          <p:cNvSpPr>
            <a:spLocks noGrp="1"/>
          </p:cNvSpPr>
          <p:nvPr>
            <p:ph type="ftr" sz="quarter" idx="2"/>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446678"/>
            <a:ext cx="2971800" cy="499011"/>
          </a:xfrm>
          <a:prstGeom prst="rect">
            <a:avLst/>
          </a:prstGeom>
        </p:spPr>
        <p:txBody>
          <a:bodyPr vert="horz" lIns="91440" tIns="45720" rIns="91440" bIns="45720" rtlCol="0" anchor="b"/>
          <a:lstStyle>
            <a:lvl1pPr algn="r">
              <a:defRPr sz="1200"/>
            </a:lvl1pPr>
          </a:lstStyle>
          <a:p>
            <a:fld id="{26C27B19-973F-4A63-AFE8-DEA0FA74E8B3}" type="slidenum">
              <a:rPr lang="en-GB" smtClean="0"/>
              <a:t>‹#›</a:t>
            </a:fld>
            <a:endParaRPr lang="en-GB"/>
          </a:p>
        </p:txBody>
      </p:sp>
    </p:spTree>
    <p:extLst>
      <p:ext uri="{BB962C8B-B14F-4D97-AF65-F5344CB8AC3E}">
        <p14:creationId xmlns:p14="http://schemas.microsoft.com/office/powerpoint/2010/main" val="3811155380"/>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98031B6B-F078-41C3-8767-DADE35DA40CA}" type="datetimeFigureOut">
              <a:rPr lang="en-GB" smtClean="0"/>
              <a:t>14/06/2026</a:t>
            </a:fld>
            <a:endParaRPr lang="en-GB"/>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D28AF70E-D5CA-4865-B223-48302C053026}" type="slidenum">
              <a:rPr lang="en-GB" smtClean="0"/>
              <a:t>‹#›</a:t>
            </a:fld>
            <a:endParaRPr lang="en-GB"/>
          </a:p>
        </p:txBody>
      </p:sp>
    </p:spTree>
    <p:extLst>
      <p:ext uri="{BB962C8B-B14F-4D97-AF65-F5344CB8AC3E}">
        <p14:creationId xmlns:p14="http://schemas.microsoft.com/office/powerpoint/2010/main" val="67016507"/>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7774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Header Placeholder 4"/>
          <p:cNvSpPr>
            <a:spLocks noGrp="1"/>
          </p:cNvSpPr>
          <p:nvPr>
            <p:ph type="hdr" sz="quarter" idx="11"/>
          </p:nvPr>
        </p:nvSpPr>
        <p:spPr/>
        <p:txBody>
          <a:bodyPr/>
          <a:lstStyle/>
          <a:p>
            <a:endParaRPr lang="en-GB"/>
          </a:p>
        </p:txBody>
      </p:sp>
    </p:spTree>
    <p:extLst>
      <p:ext uri="{BB962C8B-B14F-4D97-AF65-F5344CB8AC3E}">
        <p14:creationId xmlns:p14="http://schemas.microsoft.com/office/powerpoint/2010/main" val="1180246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Header Placeholder 4"/>
          <p:cNvSpPr>
            <a:spLocks noGrp="1"/>
          </p:cNvSpPr>
          <p:nvPr>
            <p:ph type="hdr" sz="quarter" idx="11"/>
          </p:nvPr>
        </p:nvSpPr>
        <p:spPr/>
        <p:txBody>
          <a:bodyPr/>
          <a:lstStyle/>
          <a:p>
            <a:endParaRPr lang="en-GB"/>
          </a:p>
        </p:txBody>
      </p:sp>
    </p:spTree>
    <p:extLst>
      <p:ext uri="{BB962C8B-B14F-4D97-AF65-F5344CB8AC3E}">
        <p14:creationId xmlns:p14="http://schemas.microsoft.com/office/powerpoint/2010/main" val="3762496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Header Placeholder 4"/>
          <p:cNvSpPr>
            <a:spLocks noGrp="1"/>
          </p:cNvSpPr>
          <p:nvPr>
            <p:ph type="hdr" sz="quarter" idx="11"/>
          </p:nvPr>
        </p:nvSpPr>
        <p:spPr/>
        <p:txBody>
          <a:bodyPr/>
          <a:lstStyle/>
          <a:p>
            <a:endParaRPr lang="en-GB"/>
          </a:p>
        </p:txBody>
      </p:sp>
    </p:spTree>
    <p:extLst>
      <p:ext uri="{BB962C8B-B14F-4D97-AF65-F5344CB8AC3E}">
        <p14:creationId xmlns:p14="http://schemas.microsoft.com/office/powerpoint/2010/main" val="3806301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Header Placeholder 4"/>
          <p:cNvSpPr>
            <a:spLocks noGrp="1"/>
          </p:cNvSpPr>
          <p:nvPr>
            <p:ph type="hdr" sz="quarter" idx="11"/>
          </p:nvPr>
        </p:nvSpPr>
        <p:spPr/>
        <p:txBody>
          <a:bodyPr/>
          <a:lstStyle/>
          <a:p>
            <a:endParaRPr lang="en-GB"/>
          </a:p>
        </p:txBody>
      </p:sp>
    </p:spTree>
    <p:extLst>
      <p:ext uri="{BB962C8B-B14F-4D97-AF65-F5344CB8AC3E}">
        <p14:creationId xmlns:p14="http://schemas.microsoft.com/office/powerpoint/2010/main" val="4282544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Header Placeholder 4"/>
          <p:cNvSpPr>
            <a:spLocks noGrp="1"/>
          </p:cNvSpPr>
          <p:nvPr>
            <p:ph type="hdr" sz="quarter" idx="11"/>
          </p:nvPr>
        </p:nvSpPr>
        <p:spPr/>
        <p:txBody>
          <a:bodyPr/>
          <a:lstStyle/>
          <a:p>
            <a:endParaRPr lang="en-GB"/>
          </a:p>
        </p:txBody>
      </p:sp>
    </p:spTree>
    <p:extLst>
      <p:ext uri="{BB962C8B-B14F-4D97-AF65-F5344CB8AC3E}">
        <p14:creationId xmlns:p14="http://schemas.microsoft.com/office/powerpoint/2010/main" val="2057472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Header Placeholder 4"/>
          <p:cNvSpPr>
            <a:spLocks noGrp="1"/>
          </p:cNvSpPr>
          <p:nvPr>
            <p:ph type="hdr" sz="quarter" idx="11"/>
          </p:nvPr>
        </p:nvSpPr>
        <p:spPr/>
        <p:txBody>
          <a:bodyPr/>
          <a:lstStyle/>
          <a:p>
            <a:endParaRPr lang="en-GB"/>
          </a:p>
        </p:txBody>
      </p:sp>
    </p:spTree>
    <p:extLst>
      <p:ext uri="{BB962C8B-B14F-4D97-AF65-F5344CB8AC3E}">
        <p14:creationId xmlns:p14="http://schemas.microsoft.com/office/powerpoint/2010/main" val="4016837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Header Placeholder 4"/>
          <p:cNvSpPr>
            <a:spLocks noGrp="1"/>
          </p:cNvSpPr>
          <p:nvPr>
            <p:ph type="hdr" sz="quarter" idx="11"/>
          </p:nvPr>
        </p:nvSpPr>
        <p:spPr/>
        <p:txBody>
          <a:bodyPr/>
          <a:lstStyle/>
          <a:p>
            <a:endParaRPr lang="en-GB"/>
          </a:p>
        </p:txBody>
      </p:sp>
    </p:spTree>
    <p:extLst>
      <p:ext uri="{BB962C8B-B14F-4D97-AF65-F5344CB8AC3E}">
        <p14:creationId xmlns:p14="http://schemas.microsoft.com/office/powerpoint/2010/main" val="1416881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Header Placeholder 4"/>
          <p:cNvSpPr>
            <a:spLocks noGrp="1"/>
          </p:cNvSpPr>
          <p:nvPr>
            <p:ph type="hdr" sz="quarter" idx="11"/>
          </p:nvPr>
        </p:nvSpPr>
        <p:spPr/>
        <p:txBody>
          <a:bodyPr/>
          <a:lstStyle/>
          <a:p>
            <a:endParaRPr lang="en-GB"/>
          </a:p>
        </p:txBody>
      </p:sp>
    </p:spTree>
    <p:extLst>
      <p:ext uri="{BB962C8B-B14F-4D97-AF65-F5344CB8AC3E}">
        <p14:creationId xmlns:p14="http://schemas.microsoft.com/office/powerpoint/2010/main" val="3761197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Header Placeholder 4"/>
          <p:cNvSpPr>
            <a:spLocks noGrp="1"/>
          </p:cNvSpPr>
          <p:nvPr>
            <p:ph type="hdr" sz="quarter" idx="11"/>
          </p:nvPr>
        </p:nvSpPr>
        <p:spPr/>
        <p:txBody>
          <a:bodyPr/>
          <a:lstStyle/>
          <a:p>
            <a:endParaRPr lang="en-GB"/>
          </a:p>
        </p:txBody>
      </p:sp>
    </p:spTree>
    <p:extLst>
      <p:ext uri="{BB962C8B-B14F-4D97-AF65-F5344CB8AC3E}">
        <p14:creationId xmlns:p14="http://schemas.microsoft.com/office/powerpoint/2010/main" val="3918474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Header Placeholder 4"/>
          <p:cNvSpPr>
            <a:spLocks noGrp="1"/>
          </p:cNvSpPr>
          <p:nvPr>
            <p:ph type="hdr" sz="quarter" idx="11"/>
          </p:nvPr>
        </p:nvSpPr>
        <p:spPr/>
        <p:txBody>
          <a:bodyPr/>
          <a:lstStyle/>
          <a:p>
            <a:endParaRPr lang="en-GB"/>
          </a:p>
        </p:txBody>
      </p:sp>
    </p:spTree>
    <p:extLst>
      <p:ext uri="{BB962C8B-B14F-4D97-AF65-F5344CB8AC3E}">
        <p14:creationId xmlns:p14="http://schemas.microsoft.com/office/powerpoint/2010/main" val="3523850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Header Placeholder 4"/>
          <p:cNvSpPr>
            <a:spLocks noGrp="1"/>
          </p:cNvSpPr>
          <p:nvPr>
            <p:ph type="hdr" sz="quarter" idx="11"/>
          </p:nvPr>
        </p:nvSpPr>
        <p:spPr/>
        <p:txBody>
          <a:bodyPr/>
          <a:lstStyle/>
          <a:p>
            <a:endParaRPr lang="en-GB"/>
          </a:p>
        </p:txBody>
      </p:sp>
    </p:spTree>
    <p:extLst>
      <p:ext uri="{BB962C8B-B14F-4D97-AF65-F5344CB8AC3E}">
        <p14:creationId xmlns:p14="http://schemas.microsoft.com/office/powerpoint/2010/main" val="496086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Header Placeholder 4"/>
          <p:cNvSpPr>
            <a:spLocks noGrp="1"/>
          </p:cNvSpPr>
          <p:nvPr>
            <p:ph type="hdr" sz="quarter" idx="11"/>
          </p:nvPr>
        </p:nvSpPr>
        <p:spPr/>
        <p:txBody>
          <a:bodyPr/>
          <a:lstStyle/>
          <a:p>
            <a:endParaRPr lang="en-GB"/>
          </a:p>
        </p:txBody>
      </p:sp>
    </p:spTree>
    <p:extLst>
      <p:ext uri="{BB962C8B-B14F-4D97-AF65-F5344CB8AC3E}">
        <p14:creationId xmlns:p14="http://schemas.microsoft.com/office/powerpoint/2010/main" val="3044416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Header Placeholder 4"/>
          <p:cNvSpPr>
            <a:spLocks noGrp="1"/>
          </p:cNvSpPr>
          <p:nvPr>
            <p:ph type="hdr" sz="quarter" idx="11"/>
          </p:nvPr>
        </p:nvSpPr>
        <p:spPr/>
        <p:txBody>
          <a:bodyPr/>
          <a:lstStyle/>
          <a:p>
            <a:endParaRPr lang="en-GB"/>
          </a:p>
        </p:txBody>
      </p:sp>
    </p:spTree>
    <p:extLst>
      <p:ext uri="{BB962C8B-B14F-4D97-AF65-F5344CB8AC3E}">
        <p14:creationId xmlns:p14="http://schemas.microsoft.com/office/powerpoint/2010/main" val="3081948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Header Placeholder 4"/>
          <p:cNvSpPr>
            <a:spLocks noGrp="1"/>
          </p:cNvSpPr>
          <p:nvPr>
            <p:ph type="hdr" sz="quarter" idx="11"/>
          </p:nvPr>
        </p:nvSpPr>
        <p:spPr/>
        <p:txBody>
          <a:bodyPr/>
          <a:lstStyle/>
          <a:p>
            <a:endParaRPr lang="en-GB"/>
          </a:p>
        </p:txBody>
      </p:sp>
    </p:spTree>
    <p:extLst>
      <p:ext uri="{BB962C8B-B14F-4D97-AF65-F5344CB8AC3E}">
        <p14:creationId xmlns:p14="http://schemas.microsoft.com/office/powerpoint/2010/main" val="24951019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Header Placeholder 4"/>
          <p:cNvSpPr>
            <a:spLocks noGrp="1"/>
          </p:cNvSpPr>
          <p:nvPr>
            <p:ph type="hdr" sz="quarter" idx="11"/>
          </p:nvPr>
        </p:nvSpPr>
        <p:spPr/>
        <p:txBody>
          <a:bodyPr/>
          <a:lstStyle/>
          <a:p>
            <a:endParaRPr lang="en-GB"/>
          </a:p>
        </p:txBody>
      </p:sp>
    </p:spTree>
    <p:extLst>
      <p:ext uri="{BB962C8B-B14F-4D97-AF65-F5344CB8AC3E}">
        <p14:creationId xmlns:p14="http://schemas.microsoft.com/office/powerpoint/2010/main" val="42126947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Header Placeholder 4"/>
          <p:cNvSpPr>
            <a:spLocks noGrp="1"/>
          </p:cNvSpPr>
          <p:nvPr>
            <p:ph type="hdr" sz="quarter" idx="11"/>
          </p:nvPr>
        </p:nvSpPr>
        <p:spPr/>
        <p:txBody>
          <a:bodyPr/>
          <a:lstStyle/>
          <a:p>
            <a:endParaRPr lang="en-GB"/>
          </a:p>
        </p:txBody>
      </p:sp>
    </p:spTree>
    <p:extLst>
      <p:ext uri="{BB962C8B-B14F-4D97-AF65-F5344CB8AC3E}">
        <p14:creationId xmlns:p14="http://schemas.microsoft.com/office/powerpoint/2010/main" val="475581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Header Placeholder 4"/>
          <p:cNvSpPr>
            <a:spLocks noGrp="1"/>
          </p:cNvSpPr>
          <p:nvPr>
            <p:ph type="hdr" sz="quarter" idx="11"/>
          </p:nvPr>
        </p:nvSpPr>
        <p:spPr/>
        <p:txBody>
          <a:bodyPr/>
          <a:lstStyle/>
          <a:p>
            <a:endParaRPr lang="en-GB"/>
          </a:p>
        </p:txBody>
      </p:sp>
    </p:spTree>
    <p:extLst>
      <p:ext uri="{BB962C8B-B14F-4D97-AF65-F5344CB8AC3E}">
        <p14:creationId xmlns:p14="http://schemas.microsoft.com/office/powerpoint/2010/main" val="3033663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Header Placeholder 4"/>
          <p:cNvSpPr>
            <a:spLocks noGrp="1"/>
          </p:cNvSpPr>
          <p:nvPr>
            <p:ph type="hdr" sz="quarter" idx="11"/>
          </p:nvPr>
        </p:nvSpPr>
        <p:spPr/>
        <p:txBody>
          <a:bodyPr/>
          <a:lstStyle/>
          <a:p>
            <a:endParaRPr lang="en-GB"/>
          </a:p>
        </p:txBody>
      </p:sp>
    </p:spTree>
    <p:extLst>
      <p:ext uri="{BB962C8B-B14F-4D97-AF65-F5344CB8AC3E}">
        <p14:creationId xmlns:p14="http://schemas.microsoft.com/office/powerpoint/2010/main" val="868804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point about visuals</a:t>
            </a:r>
          </a:p>
          <a:p>
            <a:r>
              <a:rPr lang="en-US" dirty="0"/>
              <a:t>Pentagon - chaos</a:t>
            </a:r>
            <a:endParaRPr lang="en-BE" dirty="0"/>
          </a:p>
        </p:txBody>
      </p:sp>
      <p:sp>
        <p:nvSpPr>
          <p:cNvPr id="4" name="Slide Number Placeholder 3"/>
          <p:cNvSpPr>
            <a:spLocks noGrp="1"/>
          </p:cNvSpPr>
          <p:nvPr>
            <p:ph type="sldNum" sz="quarter" idx="5"/>
          </p:nvPr>
        </p:nvSpPr>
        <p:spPr/>
        <p:txBody>
          <a:bodyPr/>
          <a:lstStyle/>
          <a:p>
            <a:fld id="{2A645906-7AA7-4767-A3F5-F2EF632CD1BE}" type="slidenum">
              <a:rPr lang="nl-BE" smtClean="0"/>
              <a:pPr/>
              <a:t>8</a:t>
            </a:fld>
            <a:endParaRPr lang="nl-BE"/>
          </a:p>
        </p:txBody>
      </p:sp>
    </p:spTree>
    <p:extLst>
      <p:ext uri="{BB962C8B-B14F-4D97-AF65-F5344CB8AC3E}">
        <p14:creationId xmlns:p14="http://schemas.microsoft.com/office/powerpoint/2010/main" val="2443805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Header Placeholder 4"/>
          <p:cNvSpPr>
            <a:spLocks noGrp="1"/>
          </p:cNvSpPr>
          <p:nvPr>
            <p:ph type="hdr" sz="quarter" idx="11"/>
          </p:nvPr>
        </p:nvSpPr>
        <p:spPr/>
        <p:txBody>
          <a:bodyPr/>
          <a:lstStyle/>
          <a:p>
            <a:endParaRPr lang="en-GB"/>
          </a:p>
        </p:txBody>
      </p:sp>
    </p:spTree>
    <p:extLst>
      <p:ext uri="{BB962C8B-B14F-4D97-AF65-F5344CB8AC3E}">
        <p14:creationId xmlns:p14="http://schemas.microsoft.com/office/powerpoint/2010/main" val="3106926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a:p>
        </p:txBody>
      </p:sp>
    </p:spTree>
    <p:extLst>
      <p:ext uri="{BB962C8B-B14F-4D97-AF65-F5344CB8AC3E}">
        <p14:creationId xmlns:p14="http://schemas.microsoft.com/office/powerpoint/2010/main" val="2716107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they?</a:t>
            </a:r>
          </a:p>
          <a:p>
            <a:r>
              <a:rPr lang="en-US" dirty="0"/>
              <a:t>Ethos – establishing authority to speak on a subject – knowledge, experience etc. credibility</a:t>
            </a:r>
          </a:p>
          <a:p>
            <a:r>
              <a:rPr lang="en-US" dirty="0"/>
              <a:t>Logos – logical argument for your point</a:t>
            </a:r>
          </a:p>
          <a:p>
            <a:r>
              <a:rPr lang="en-US" dirty="0"/>
              <a:t>Pathos – the way you sway your audience emotionally. </a:t>
            </a:r>
          </a:p>
          <a:p>
            <a:r>
              <a:rPr lang="en-US" dirty="0"/>
              <a:t>Need ELP (need help) 3 points to be effective and memorable</a:t>
            </a:r>
          </a:p>
          <a:p>
            <a:endParaRPr lang="en-US" dirty="0"/>
          </a:p>
          <a:p>
            <a:endParaRPr lang="en-BE" dirty="0"/>
          </a:p>
        </p:txBody>
      </p:sp>
      <p:sp>
        <p:nvSpPr>
          <p:cNvPr id="4" name="Slide Number Placeholder 3"/>
          <p:cNvSpPr>
            <a:spLocks noGrp="1"/>
          </p:cNvSpPr>
          <p:nvPr>
            <p:ph type="sldNum" sz="quarter" idx="5"/>
          </p:nvPr>
        </p:nvSpPr>
        <p:spPr/>
        <p:txBody>
          <a:bodyPr/>
          <a:lstStyle/>
          <a:p>
            <a:fld id="{2A645906-7AA7-4767-A3F5-F2EF632CD1BE}" type="slidenum">
              <a:rPr lang="nl-BE" smtClean="0"/>
              <a:pPr/>
              <a:t>12</a:t>
            </a:fld>
            <a:endParaRPr lang="nl-BE"/>
          </a:p>
        </p:txBody>
      </p:sp>
    </p:spTree>
    <p:extLst>
      <p:ext uri="{BB962C8B-B14F-4D97-AF65-F5344CB8AC3E}">
        <p14:creationId xmlns:p14="http://schemas.microsoft.com/office/powerpoint/2010/main" val="1559588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Header Placeholder 4"/>
          <p:cNvSpPr>
            <a:spLocks noGrp="1"/>
          </p:cNvSpPr>
          <p:nvPr>
            <p:ph type="hdr" sz="quarter" idx="11"/>
          </p:nvPr>
        </p:nvSpPr>
        <p:spPr/>
        <p:txBody>
          <a:bodyPr/>
          <a:lstStyle/>
          <a:p>
            <a:endParaRPr lang="en-GB"/>
          </a:p>
        </p:txBody>
      </p:sp>
    </p:spTree>
    <p:extLst>
      <p:ext uri="{BB962C8B-B14F-4D97-AF65-F5344CB8AC3E}">
        <p14:creationId xmlns:p14="http://schemas.microsoft.com/office/powerpoint/2010/main" val="3556127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159C21E-3EE7-4B9E-99B3-19892872C57E}" type="datetime1">
              <a:rPr lang="en-GB" smtClean="0"/>
              <a:t>14/06/2026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FCB55D-617C-4C55-8D79-06D020C18893}" type="slidenum">
              <a:rPr lang="en-GB" smtClean="0"/>
              <a:t>‹#›</a:t>
            </a:fld>
            <a:endParaRPr lang="en-GB"/>
          </a:p>
        </p:txBody>
      </p:sp>
    </p:spTree>
    <p:extLst>
      <p:ext uri="{BB962C8B-B14F-4D97-AF65-F5344CB8AC3E}">
        <p14:creationId xmlns:p14="http://schemas.microsoft.com/office/powerpoint/2010/main" val="3996370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24F5673-42AB-48D9-BE35-055B947F2EB3}" type="datetime1">
              <a:rPr lang="en-GB" smtClean="0"/>
              <a:t>14/06/2026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FCB55D-617C-4C55-8D79-06D020C18893}" type="slidenum">
              <a:rPr lang="en-GB" smtClean="0"/>
              <a:t>‹#›</a:t>
            </a:fld>
            <a:endParaRPr lang="en-GB"/>
          </a:p>
        </p:txBody>
      </p:sp>
    </p:spTree>
    <p:extLst>
      <p:ext uri="{BB962C8B-B14F-4D97-AF65-F5344CB8AC3E}">
        <p14:creationId xmlns:p14="http://schemas.microsoft.com/office/powerpoint/2010/main" val="740891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27C8AA-B362-4B14-850E-7E6BF1719457}" type="datetime1">
              <a:rPr lang="en-GB" smtClean="0"/>
              <a:t>14/06/2026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FCB55D-617C-4C55-8D79-06D020C18893}" type="slidenum">
              <a:rPr lang="en-GB" smtClean="0"/>
              <a:t>‹#›</a:t>
            </a:fld>
            <a:endParaRPr lang="en-GB"/>
          </a:p>
        </p:txBody>
      </p:sp>
    </p:spTree>
    <p:extLst>
      <p:ext uri="{BB962C8B-B14F-4D97-AF65-F5344CB8AC3E}">
        <p14:creationId xmlns:p14="http://schemas.microsoft.com/office/powerpoint/2010/main" val="2431706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D73120F-2146-4FC1-A14F-CFFCC52E5CEF}" type="datetime1">
              <a:rPr lang="en-GB" smtClean="0"/>
              <a:t>14/06/2026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FCB55D-617C-4C55-8D79-06D020C18893}" type="slidenum">
              <a:rPr lang="en-GB" smtClean="0"/>
              <a:t>‹#›</a:t>
            </a:fld>
            <a:endParaRPr lang="en-GB"/>
          </a:p>
        </p:txBody>
      </p:sp>
    </p:spTree>
    <p:extLst>
      <p:ext uri="{BB962C8B-B14F-4D97-AF65-F5344CB8AC3E}">
        <p14:creationId xmlns:p14="http://schemas.microsoft.com/office/powerpoint/2010/main" val="521732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47DAE6-5979-4A2B-A4E8-53B42F503C44}" type="datetime1">
              <a:rPr lang="en-GB" smtClean="0"/>
              <a:t>14/06/2026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FCB55D-617C-4C55-8D79-06D020C18893}" type="slidenum">
              <a:rPr lang="en-GB" smtClean="0"/>
              <a:t>‹#›</a:t>
            </a:fld>
            <a:endParaRPr lang="en-GB"/>
          </a:p>
        </p:txBody>
      </p:sp>
    </p:spTree>
    <p:extLst>
      <p:ext uri="{BB962C8B-B14F-4D97-AF65-F5344CB8AC3E}">
        <p14:creationId xmlns:p14="http://schemas.microsoft.com/office/powerpoint/2010/main" val="3593056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0F6CCC8-AE95-4AEE-BB3F-40940355022F}" type="datetime1">
              <a:rPr lang="en-GB" smtClean="0"/>
              <a:t>14/06/2026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FCB55D-617C-4C55-8D79-06D020C18893}" type="slidenum">
              <a:rPr lang="en-GB" smtClean="0"/>
              <a:t>‹#›</a:t>
            </a:fld>
            <a:endParaRPr lang="en-GB"/>
          </a:p>
        </p:txBody>
      </p:sp>
    </p:spTree>
    <p:extLst>
      <p:ext uri="{BB962C8B-B14F-4D97-AF65-F5344CB8AC3E}">
        <p14:creationId xmlns:p14="http://schemas.microsoft.com/office/powerpoint/2010/main" val="3601379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22B1508-D42F-4314-8A20-CE06E9C4E0A7}" type="datetime1">
              <a:rPr lang="en-GB" smtClean="0"/>
              <a:t>14/06/2026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CFCB55D-617C-4C55-8D79-06D020C18893}" type="slidenum">
              <a:rPr lang="en-GB" smtClean="0"/>
              <a:t>‹#›</a:t>
            </a:fld>
            <a:endParaRPr lang="en-GB"/>
          </a:p>
        </p:txBody>
      </p:sp>
    </p:spTree>
    <p:extLst>
      <p:ext uri="{BB962C8B-B14F-4D97-AF65-F5344CB8AC3E}">
        <p14:creationId xmlns:p14="http://schemas.microsoft.com/office/powerpoint/2010/main" val="2570042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6D9C67C-63B3-469C-AC4C-3CCFEFFF3FBF}" type="datetime1">
              <a:rPr lang="en-GB" smtClean="0"/>
              <a:t>14/06/2026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CFCB55D-617C-4C55-8D79-06D020C18893}" type="slidenum">
              <a:rPr lang="en-GB" smtClean="0"/>
              <a:t>‹#›</a:t>
            </a:fld>
            <a:endParaRPr lang="en-GB"/>
          </a:p>
        </p:txBody>
      </p:sp>
    </p:spTree>
    <p:extLst>
      <p:ext uri="{BB962C8B-B14F-4D97-AF65-F5344CB8AC3E}">
        <p14:creationId xmlns:p14="http://schemas.microsoft.com/office/powerpoint/2010/main" val="118984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B6CD82-93C2-4BBA-BDDF-3CDC9F3A2BB5}" type="datetime1">
              <a:rPr lang="en-GB" smtClean="0"/>
              <a:t>14/06/2026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CFCB55D-617C-4C55-8D79-06D020C18893}" type="slidenum">
              <a:rPr lang="en-GB" smtClean="0"/>
              <a:t>‹#›</a:t>
            </a:fld>
            <a:endParaRPr lang="en-GB"/>
          </a:p>
        </p:txBody>
      </p:sp>
    </p:spTree>
    <p:extLst>
      <p:ext uri="{BB962C8B-B14F-4D97-AF65-F5344CB8AC3E}">
        <p14:creationId xmlns:p14="http://schemas.microsoft.com/office/powerpoint/2010/main" val="1885703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458240-192E-4F1A-A09D-CC3013387445}" type="datetime1">
              <a:rPr lang="en-GB" smtClean="0"/>
              <a:t>14/06/2026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FCB55D-617C-4C55-8D79-06D020C18893}" type="slidenum">
              <a:rPr lang="en-GB" smtClean="0"/>
              <a:t>‹#›</a:t>
            </a:fld>
            <a:endParaRPr lang="en-GB"/>
          </a:p>
        </p:txBody>
      </p:sp>
    </p:spTree>
    <p:extLst>
      <p:ext uri="{BB962C8B-B14F-4D97-AF65-F5344CB8AC3E}">
        <p14:creationId xmlns:p14="http://schemas.microsoft.com/office/powerpoint/2010/main" val="201493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FA2541-3AFC-4AF6-8B9C-1946F77F6943}" type="datetime1">
              <a:rPr lang="en-GB" smtClean="0"/>
              <a:t>14/06/2026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FCB55D-617C-4C55-8D79-06D020C18893}" type="slidenum">
              <a:rPr lang="en-GB" smtClean="0"/>
              <a:t>‹#›</a:t>
            </a:fld>
            <a:endParaRPr lang="en-GB"/>
          </a:p>
        </p:txBody>
      </p:sp>
    </p:spTree>
    <p:extLst>
      <p:ext uri="{BB962C8B-B14F-4D97-AF65-F5344CB8AC3E}">
        <p14:creationId xmlns:p14="http://schemas.microsoft.com/office/powerpoint/2010/main" val="888973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F06BF0-8CF6-4495-BE4A-9064701F66AC}" type="datetime1">
              <a:rPr lang="en-GB" smtClean="0"/>
              <a:t>14/06/2026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CB55D-617C-4C55-8D79-06D020C18893}" type="slidenum">
              <a:rPr lang="en-GB" smtClean="0"/>
              <a:t>‹#›</a:t>
            </a:fld>
            <a:endParaRPr lang="en-GB"/>
          </a:p>
        </p:txBody>
      </p:sp>
    </p:spTree>
    <p:extLst>
      <p:ext uri="{BB962C8B-B14F-4D97-AF65-F5344CB8AC3E}">
        <p14:creationId xmlns:p14="http://schemas.microsoft.com/office/powerpoint/2010/main" val="166899849"/>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windley.com/archives/2015/02/myword.shtml" TargetMode="Externa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effectLst>
            <a:outerShdw blurRad="50800" dist="38100" dir="18900000" algn="bl" rotWithShape="0">
              <a:prstClr val="black">
                <a:alpha val="40000"/>
              </a:prstClr>
            </a:outerShdw>
          </a:effectLst>
        </p:spPr>
        <p:txBody>
          <a:bodyPr anchor="t">
            <a:normAutofit/>
          </a:bodyPr>
          <a:lstStyle/>
          <a:p>
            <a:pPr algn="ctr"/>
            <a:r>
              <a:rPr lang="en-GB" sz="5400" b="1" dirty="0">
                <a:solidFill>
                  <a:schemeClr val="accent4">
                    <a:lumMod val="20000"/>
                    <a:lumOff val="80000"/>
                  </a:schemeClr>
                </a:solidFill>
                <a:latin typeface="Adobe Garamond Pro Bold" panose="02020702060506020403" pitchFamily="18" charset="0"/>
              </a:rPr>
              <a:t>It’s How You Say It: A Guide To Effective Public Speaking</a:t>
            </a:r>
          </a:p>
        </p:txBody>
      </p:sp>
      <p:pic>
        <p:nvPicPr>
          <p:cNvPr id="6" name="Picture 5">
            <a:extLst>
              <a:ext uri="{FF2B5EF4-FFF2-40B4-BE49-F238E27FC236}">
                <a16:creationId xmlns:a16="http://schemas.microsoft.com/office/drawing/2014/main" id="{CF2E8E8F-E3EB-A326-B04B-090AC0BC14D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772265" y="4557962"/>
            <a:ext cx="1791469" cy="1792141"/>
          </a:xfrm>
          <a:prstGeom prst="rect">
            <a:avLst/>
          </a:prstGeom>
        </p:spPr>
      </p:pic>
      <p:pic>
        <p:nvPicPr>
          <p:cNvPr id="1026" name="Picture 2" descr="Public Speaking And Introduction, Public Speaking, Announcement,  Introduction PNG Transparent Image and Clipart for Free Download">
            <a:extLst>
              <a:ext uri="{FF2B5EF4-FFF2-40B4-BE49-F238E27FC236}">
                <a16:creationId xmlns:a16="http://schemas.microsoft.com/office/drawing/2014/main" id="{9B9DDF80-2216-9AE1-7373-0F2DFC1D6F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3133" y="3667873"/>
            <a:ext cx="2887713" cy="2887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832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39236" y="731520"/>
            <a:ext cx="4551213" cy="830997"/>
          </a:xfrm>
          <a:prstGeom prst="rect">
            <a:avLst/>
          </a:prstGeom>
        </p:spPr>
        <p:txBody>
          <a:bodyPr wrap="square">
            <a:spAutoFit/>
          </a:bodyPr>
          <a:lstStyle/>
          <a:p>
            <a:r>
              <a:rPr lang="en-GB" sz="4800" dirty="0">
                <a:effectLst>
                  <a:outerShdw blurRad="38100" dist="38100" dir="2700000" algn="tl">
                    <a:srgbClr val="000000">
                      <a:alpha val="43137"/>
                    </a:srgbClr>
                  </a:outerShdw>
                </a:effectLst>
                <a:latin typeface="Adobe Garamond Pro" panose="02020502060506020403" pitchFamily="18" charset="0"/>
              </a:rPr>
              <a:t>  </a:t>
            </a:r>
            <a:r>
              <a:rPr lang="en-GB" sz="4800" dirty="0">
                <a:solidFill>
                  <a:srgbClr val="FFFF00"/>
                </a:solidFill>
                <a:effectLst>
                  <a:outerShdw blurRad="38100" dist="38100" dir="2700000" algn="tl">
                    <a:srgbClr val="000000">
                      <a:alpha val="43137"/>
                    </a:srgbClr>
                  </a:outerShdw>
                </a:effectLst>
                <a:latin typeface="Adobe Garamond Pro" panose="02020502060506020403" pitchFamily="18" charset="0"/>
              </a:rPr>
              <a:t>Handling Nerves</a:t>
            </a:r>
          </a:p>
        </p:txBody>
      </p:sp>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9236" y="2342508"/>
            <a:ext cx="4843994" cy="3012082"/>
          </a:xfrm>
          <a:prstGeom prst="rect">
            <a:avLst/>
          </a:prstGeom>
        </p:spPr>
      </p:pic>
    </p:spTree>
    <p:extLst>
      <p:ext uri="{BB962C8B-B14F-4D97-AF65-F5344CB8AC3E}">
        <p14:creationId xmlns:p14="http://schemas.microsoft.com/office/powerpoint/2010/main" val="1066054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iografia de Nelson Mandela">
            <a:extLst>
              <a:ext uri="{FF2B5EF4-FFF2-40B4-BE49-F238E27FC236}">
                <a16:creationId xmlns:a16="http://schemas.microsoft.com/office/drawing/2014/main" id="{33D6BCC0-F4A2-3416-7BD0-6CF2C41F64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1388" y="827890"/>
            <a:ext cx="3850251" cy="3237354"/>
          </a:xfrm>
          <a:prstGeom prst="rect">
            <a:avLst/>
          </a:prstGeom>
          <a:noFill/>
          <a:extLst>
            <a:ext uri="{909E8E84-426E-40DD-AFC4-6F175D3DCCD1}">
              <a14:hiddenFill xmlns:a14="http://schemas.microsoft.com/office/drawing/2010/main">
                <a:solidFill>
                  <a:srgbClr val="FFFFFF"/>
                </a:solidFill>
              </a14:hiddenFill>
            </a:ext>
          </a:extLst>
        </p:spPr>
      </p:pic>
      <p:pic>
        <p:nvPicPr>
          <p:cNvPr id="2" name="spock_009.jpg">
            <a:extLst>
              <a:ext uri="{FF2B5EF4-FFF2-40B4-BE49-F238E27FC236}">
                <a16:creationId xmlns:a16="http://schemas.microsoft.com/office/drawing/2014/main" id="{3D288D1D-7DC6-2357-FE0F-13465CABAF9C}"/>
              </a:ext>
            </a:extLst>
          </p:cNvPr>
          <p:cNvPicPr/>
          <p:nvPr/>
        </p:nvPicPr>
        <p:blipFill>
          <a:blip r:embed="rId4"/>
          <a:stretch>
            <a:fillRect/>
          </a:stretch>
        </p:blipFill>
        <p:spPr>
          <a:xfrm>
            <a:off x="8051639" y="3140606"/>
            <a:ext cx="3637717" cy="2986580"/>
          </a:xfrm>
          <a:prstGeom prst="rect">
            <a:avLst/>
          </a:prstGeom>
          <a:solidFill>
            <a:schemeClr val="bg1"/>
          </a:solidFill>
          <a:ln w="12700">
            <a:miter lim="400000"/>
          </a:ln>
        </p:spPr>
      </p:pic>
      <p:pic>
        <p:nvPicPr>
          <p:cNvPr id="3" name="et2.jpg">
            <a:extLst>
              <a:ext uri="{FF2B5EF4-FFF2-40B4-BE49-F238E27FC236}">
                <a16:creationId xmlns:a16="http://schemas.microsoft.com/office/drawing/2014/main" id="{6490B53E-5B49-1542-6D26-6BE8830B5950}"/>
              </a:ext>
            </a:extLst>
          </p:cNvPr>
          <p:cNvPicPr/>
          <p:nvPr/>
        </p:nvPicPr>
        <p:blipFill>
          <a:blip r:embed="rId5"/>
          <a:stretch>
            <a:fillRect/>
          </a:stretch>
        </p:blipFill>
        <p:spPr>
          <a:xfrm>
            <a:off x="387062" y="3140606"/>
            <a:ext cx="3814326" cy="298658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a:miter lim="400000"/>
          </a:ln>
        </p:spPr>
      </p:pic>
    </p:spTree>
    <p:extLst>
      <p:ext uri="{BB962C8B-B14F-4D97-AF65-F5344CB8AC3E}">
        <p14:creationId xmlns:p14="http://schemas.microsoft.com/office/powerpoint/2010/main" val="2269971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p:nvPr/>
        </p:nvSpPr>
        <p:spPr>
          <a:xfrm>
            <a:off x="2701636" y="1018309"/>
            <a:ext cx="6788727" cy="4821382"/>
          </a:xfrm>
          <a:prstGeom prst="rect">
            <a:avLst/>
          </a:prstGeom>
          <a:blipFill>
            <a:blip r:embed="rId3"/>
          </a:blipFill>
          <a:ln w="25400">
            <a:solidFill/>
            <a:miter lim="400000"/>
          </a:ln>
        </p:spPr>
        <p:txBody>
          <a:bodyPr lIns="35719" tIns="35719" rIns="35719" bIns="35719" anchor="ctr"/>
          <a:lstStyle/>
          <a:p>
            <a:pPr lvl="0">
              <a:defRPr sz="4000">
                <a:solidFill>
                  <a:srgbClr val="FFFFFF"/>
                </a:solidFill>
                <a:effectLst>
                  <a:outerShdw blurRad="38100" dist="12700" dir="5400000" rotWithShape="0">
                    <a:srgbClr val="000000">
                      <a:alpha val="50000"/>
                    </a:srgbClr>
                  </a:outerShdw>
                </a:effectLst>
              </a:defRPr>
            </a:pPr>
            <a:endParaRPr sz="2812"/>
          </a:p>
        </p:txBody>
      </p:sp>
      <p:pic>
        <p:nvPicPr>
          <p:cNvPr id="61" name="ethos logos pathos.pdf"/>
          <p:cNvPicPr/>
          <p:nvPr/>
        </p:nvPicPr>
        <p:blipFill>
          <a:blip r:embed="rId4"/>
          <a:stretch>
            <a:fillRect/>
          </a:stretch>
        </p:blipFill>
        <p:spPr>
          <a:xfrm>
            <a:off x="3470562" y="1230007"/>
            <a:ext cx="4825615" cy="4397986"/>
          </a:xfrm>
          <a:prstGeom prst="rect">
            <a:avLst/>
          </a:prstGeom>
          <a:ln w="12700">
            <a:miter lim="400000"/>
          </a:ln>
        </p:spPr>
      </p:pic>
    </p:spTree>
    <p:extLst>
      <p:ext uri="{BB962C8B-B14F-4D97-AF65-F5344CB8AC3E}">
        <p14:creationId xmlns:p14="http://schemas.microsoft.com/office/powerpoint/2010/main" val="2469487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a:xfrm>
            <a:off x="1291883" y="1332010"/>
            <a:ext cx="9608234" cy="4351338"/>
          </a:xfrm>
        </p:spPr>
        <p:txBody>
          <a:bodyPr/>
          <a:lstStyle/>
          <a:p>
            <a:endParaRPr lang="fr-BE" sz="2000" dirty="0">
              <a:solidFill>
                <a:schemeClr val="accent1">
                  <a:lumMod val="75000"/>
                </a:schemeClr>
              </a:solidFill>
            </a:endParaRPr>
          </a:p>
          <a:p>
            <a:endParaRPr lang="fr-BE" sz="2000" dirty="0">
              <a:solidFill>
                <a:schemeClr val="accent1">
                  <a:lumMod val="75000"/>
                </a:schemeClr>
              </a:solidFill>
            </a:endParaRPr>
          </a:p>
          <a:p>
            <a:endParaRPr lang="fr-BE" sz="2000" dirty="0">
              <a:solidFill>
                <a:schemeClr val="accent1">
                  <a:lumMod val="75000"/>
                </a:schemeClr>
              </a:solidFill>
            </a:endParaRPr>
          </a:p>
          <a:p>
            <a:pPr marL="0" indent="0">
              <a:buNone/>
            </a:pPr>
            <a:r>
              <a:rPr lang="en-GB" dirty="0">
                <a:solidFill>
                  <a:schemeClr val="accent4">
                    <a:lumMod val="20000"/>
                    <a:lumOff val="80000"/>
                  </a:schemeClr>
                </a:solidFill>
              </a:rPr>
              <a:t>DO:</a:t>
            </a:r>
          </a:p>
          <a:p>
            <a:r>
              <a:rPr lang="en-GB" dirty="0"/>
              <a:t>Know your content – prepare &amp; rehearse</a:t>
            </a:r>
          </a:p>
          <a:p>
            <a:r>
              <a:rPr lang="en-GB" dirty="0"/>
              <a:t>Visualise yourself giving the speech (see audience as an ally)</a:t>
            </a:r>
          </a:p>
          <a:p>
            <a:r>
              <a:rPr lang="en-GB" dirty="0"/>
              <a:t>Start strong (and loud) – memorise opening</a:t>
            </a:r>
          </a:p>
          <a:p>
            <a:r>
              <a:rPr lang="en-GB" dirty="0"/>
              <a:t>Commit to being a speaker</a:t>
            </a:r>
          </a:p>
          <a:p>
            <a:r>
              <a:rPr lang="en-GB" dirty="0"/>
              <a:t>(Admit nervousness)</a:t>
            </a:r>
          </a:p>
          <a:p>
            <a:endParaRPr lang="en-GB" sz="3600" dirty="0"/>
          </a:p>
        </p:txBody>
      </p:sp>
      <p:sp>
        <p:nvSpPr>
          <p:cNvPr id="5" name="Title 1"/>
          <p:cNvSpPr>
            <a:spLocks noGrp="1"/>
          </p:cNvSpPr>
          <p:nvPr>
            <p:ph type="title"/>
          </p:nvPr>
        </p:nvSpPr>
        <p:spPr/>
        <p:txBody>
          <a:bodyPr>
            <a:normAutofit/>
          </a:bodyPr>
          <a:lstStyle/>
          <a:p>
            <a:r>
              <a:rPr lang="fr-BE" dirty="0">
                <a:ea typeface="Adobe Myungjo Std M" panose="02020600000000000000" pitchFamily="18" charset="-128"/>
              </a:rPr>
              <a:t>				</a:t>
            </a:r>
            <a:r>
              <a:rPr lang="fr-BE" sz="4800" dirty="0" err="1">
                <a:solidFill>
                  <a:schemeClr val="accent4">
                    <a:lumMod val="20000"/>
                    <a:lumOff val="80000"/>
                  </a:schemeClr>
                </a:solidFill>
                <a:effectLst>
                  <a:outerShdw blurRad="38100" dist="38100" dir="2700000" algn="tl">
                    <a:srgbClr val="000000">
                      <a:alpha val="43137"/>
                    </a:srgbClr>
                  </a:outerShdw>
                </a:effectLst>
                <a:latin typeface="Adobe Garamond Pro" panose="02020502060506020403" pitchFamily="18" charset="0"/>
                <a:ea typeface="Adobe Myungjo Std M" panose="02020600000000000000" pitchFamily="18" charset="-128"/>
              </a:rPr>
              <a:t>Glossophobia</a:t>
            </a:r>
            <a:endParaRPr lang="en-GB" sz="4800" dirty="0">
              <a:solidFill>
                <a:schemeClr val="accent4">
                  <a:lumMod val="20000"/>
                  <a:lumOff val="80000"/>
                </a:schemeClr>
              </a:solidFill>
              <a:effectLst>
                <a:outerShdw blurRad="38100" dist="38100" dir="2700000" algn="tl">
                  <a:srgbClr val="000000">
                    <a:alpha val="43137"/>
                  </a:srgbClr>
                </a:outerShdw>
              </a:effectLst>
              <a:latin typeface="Adobe Garamond Pro" panose="02020502060506020403" pitchFamily="18" charset="0"/>
              <a:ea typeface="Adobe Myungjo Std M" panose="02020600000000000000" pitchFamily="18" charset="-128"/>
            </a:endParaRPr>
          </a:p>
        </p:txBody>
      </p:sp>
    </p:spTree>
    <p:extLst>
      <p:ext uri="{BB962C8B-B14F-4D97-AF65-F5344CB8AC3E}">
        <p14:creationId xmlns:p14="http://schemas.microsoft.com/office/powerpoint/2010/main" val="1394475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a:xfrm>
            <a:off x="1291883" y="1332010"/>
            <a:ext cx="9608234" cy="4351338"/>
          </a:xfrm>
        </p:spPr>
        <p:txBody>
          <a:bodyPr/>
          <a:lstStyle/>
          <a:p>
            <a:endParaRPr lang="fr-BE" sz="2000" dirty="0">
              <a:solidFill>
                <a:schemeClr val="accent1">
                  <a:lumMod val="75000"/>
                </a:schemeClr>
              </a:solidFill>
            </a:endParaRPr>
          </a:p>
          <a:p>
            <a:endParaRPr lang="fr-BE" sz="2000" dirty="0">
              <a:solidFill>
                <a:schemeClr val="accent1">
                  <a:lumMod val="75000"/>
                </a:schemeClr>
              </a:solidFill>
            </a:endParaRPr>
          </a:p>
          <a:p>
            <a:endParaRPr lang="fr-BE" sz="2000" dirty="0">
              <a:solidFill>
                <a:schemeClr val="accent1">
                  <a:lumMod val="75000"/>
                </a:schemeClr>
              </a:solidFill>
            </a:endParaRPr>
          </a:p>
          <a:p>
            <a:pPr marL="0" indent="0">
              <a:buNone/>
            </a:pPr>
            <a:r>
              <a:rPr lang="en-GB" dirty="0">
                <a:solidFill>
                  <a:schemeClr val="accent4">
                    <a:lumMod val="20000"/>
                    <a:lumOff val="80000"/>
                  </a:schemeClr>
                </a:solidFill>
              </a:rPr>
              <a:t>DO:</a:t>
            </a:r>
          </a:p>
          <a:p>
            <a:r>
              <a:rPr lang="en-GB" dirty="0"/>
              <a:t>Look after your voice – stay hydrated</a:t>
            </a:r>
          </a:p>
          <a:p>
            <a:r>
              <a:rPr lang="en-GB" dirty="0"/>
              <a:t>(Use visual aids/crib sheets)</a:t>
            </a:r>
          </a:p>
          <a:p>
            <a:r>
              <a:rPr lang="en-GB" dirty="0"/>
              <a:t>Use personal thoughts/experience – it helps you engage</a:t>
            </a:r>
          </a:p>
          <a:p>
            <a:pPr marL="0" indent="0">
              <a:buNone/>
            </a:pPr>
            <a:endParaRPr lang="en-GB" dirty="0"/>
          </a:p>
          <a:p>
            <a:endParaRPr lang="en-GB" sz="3600" dirty="0"/>
          </a:p>
        </p:txBody>
      </p:sp>
      <p:sp>
        <p:nvSpPr>
          <p:cNvPr id="5" name="Title 1"/>
          <p:cNvSpPr>
            <a:spLocks noGrp="1"/>
          </p:cNvSpPr>
          <p:nvPr>
            <p:ph type="title"/>
          </p:nvPr>
        </p:nvSpPr>
        <p:spPr/>
        <p:txBody>
          <a:bodyPr>
            <a:normAutofit/>
          </a:bodyPr>
          <a:lstStyle/>
          <a:p>
            <a:r>
              <a:rPr lang="fr-BE" dirty="0">
                <a:ea typeface="Adobe Myungjo Std M" panose="02020600000000000000" pitchFamily="18" charset="-128"/>
              </a:rPr>
              <a:t>				</a:t>
            </a:r>
            <a:r>
              <a:rPr lang="fr-BE" sz="4800" dirty="0" err="1">
                <a:solidFill>
                  <a:schemeClr val="accent4">
                    <a:lumMod val="20000"/>
                    <a:lumOff val="80000"/>
                  </a:schemeClr>
                </a:solidFill>
                <a:effectLst>
                  <a:outerShdw blurRad="38100" dist="38100" dir="2700000" algn="tl">
                    <a:srgbClr val="000000">
                      <a:alpha val="43137"/>
                    </a:srgbClr>
                  </a:outerShdw>
                </a:effectLst>
                <a:latin typeface="Adobe Garamond Pro" panose="02020502060506020403" pitchFamily="18" charset="0"/>
                <a:ea typeface="Adobe Myungjo Std M" panose="02020600000000000000" pitchFamily="18" charset="-128"/>
              </a:rPr>
              <a:t>Glossophobia</a:t>
            </a:r>
            <a:endParaRPr lang="en-GB" sz="4800" dirty="0">
              <a:solidFill>
                <a:schemeClr val="accent4">
                  <a:lumMod val="20000"/>
                  <a:lumOff val="80000"/>
                </a:schemeClr>
              </a:solidFill>
              <a:effectLst>
                <a:outerShdw blurRad="38100" dist="38100" dir="2700000" algn="tl">
                  <a:srgbClr val="000000">
                    <a:alpha val="43137"/>
                  </a:srgbClr>
                </a:outerShdw>
              </a:effectLst>
              <a:latin typeface="Adobe Garamond Pro" panose="02020502060506020403" pitchFamily="18" charset="0"/>
              <a:ea typeface="Adobe Myungjo Std M" panose="02020600000000000000" pitchFamily="18" charset="-128"/>
            </a:endParaRPr>
          </a:p>
        </p:txBody>
      </p:sp>
    </p:spTree>
    <p:extLst>
      <p:ext uri="{BB962C8B-B14F-4D97-AF65-F5344CB8AC3E}">
        <p14:creationId xmlns:p14="http://schemas.microsoft.com/office/powerpoint/2010/main" val="3378589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a:xfrm>
            <a:off x="1291883" y="1332010"/>
            <a:ext cx="9608234" cy="4351338"/>
          </a:xfrm>
        </p:spPr>
        <p:txBody>
          <a:bodyPr>
            <a:normAutofit/>
          </a:bodyPr>
          <a:lstStyle/>
          <a:p>
            <a:endParaRPr lang="fr-BE" sz="2000" dirty="0">
              <a:solidFill>
                <a:schemeClr val="accent1">
                  <a:lumMod val="75000"/>
                </a:schemeClr>
              </a:solidFill>
            </a:endParaRPr>
          </a:p>
          <a:p>
            <a:endParaRPr lang="fr-BE" sz="2000" dirty="0">
              <a:solidFill>
                <a:schemeClr val="accent1">
                  <a:lumMod val="75000"/>
                </a:schemeClr>
              </a:solidFill>
            </a:endParaRPr>
          </a:p>
          <a:p>
            <a:pPr marL="0" indent="0">
              <a:buNone/>
            </a:pPr>
            <a:r>
              <a:rPr lang="en-GB" sz="3200" dirty="0">
                <a:solidFill>
                  <a:srgbClr val="FF0000"/>
                </a:solidFill>
              </a:rPr>
              <a:t>Don’t:</a:t>
            </a:r>
          </a:p>
          <a:p>
            <a:r>
              <a:rPr lang="en-GB" sz="3200" dirty="0"/>
              <a:t>Desire to finish asap</a:t>
            </a:r>
          </a:p>
          <a:p>
            <a:r>
              <a:rPr lang="en-GB" sz="3200" dirty="0"/>
              <a:t>Overlook your audience – use them</a:t>
            </a:r>
          </a:p>
          <a:p>
            <a:r>
              <a:rPr lang="en-GB" sz="3200" dirty="0"/>
              <a:t>Avoid pauses</a:t>
            </a:r>
          </a:p>
          <a:p>
            <a:r>
              <a:rPr lang="en-GB" sz="3200" dirty="0"/>
              <a:t>Worry about mistakes/stumbles</a:t>
            </a:r>
          </a:p>
          <a:p>
            <a:r>
              <a:rPr lang="en-GB" sz="3200" dirty="0"/>
              <a:t>Self-criticise</a:t>
            </a:r>
          </a:p>
          <a:p>
            <a:endParaRPr lang="en-GB" dirty="0"/>
          </a:p>
          <a:p>
            <a:pPr marL="0" indent="0">
              <a:buNone/>
            </a:pPr>
            <a:endParaRPr lang="en-GB" dirty="0"/>
          </a:p>
          <a:p>
            <a:endParaRPr lang="en-GB" sz="3600" dirty="0"/>
          </a:p>
        </p:txBody>
      </p:sp>
      <p:sp>
        <p:nvSpPr>
          <p:cNvPr id="5" name="Title 1"/>
          <p:cNvSpPr>
            <a:spLocks noGrp="1"/>
          </p:cNvSpPr>
          <p:nvPr>
            <p:ph type="title"/>
          </p:nvPr>
        </p:nvSpPr>
        <p:spPr/>
        <p:txBody>
          <a:bodyPr>
            <a:normAutofit/>
          </a:bodyPr>
          <a:lstStyle/>
          <a:p>
            <a:r>
              <a:rPr lang="fr-BE" dirty="0">
                <a:ea typeface="Adobe Myungjo Std M" panose="02020600000000000000" pitchFamily="18" charset="-128"/>
              </a:rPr>
              <a:t>				</a:t>
            </a:r>
            <a:r>
              <a:rPr lang="fr-BE" sz="4800" dirty="0" err="1">
                <a:solidFill>
                  <a:schemeClr val="accent4">
                    <a:lumMod val="20000"/>
                    <a:lumOff val="80000"/>
                  </a:schemeClr>
                </a:solidFill>
                <a:effectLst>
                  <a:outerShdw blurRad="38100" dist="38100" dir="2700000" algn="tl">
                    <a:srgbClr val="000000">
                      <a:alpha val="43137"/>
                    </a:srgbClr>
                  </a:outerShdw>
                </a:effectLst>
                <a:latin typeface="Adobe Garamond Pro" panose="02020502060506020403" pitchFamily="18" charset="0"/>
                <a:ea typeface="Adobe Myungjo Std M" panose="02020600000000000000" pitchFamily="18" charset="-128"/>
              </a:rPr>
              <a:t>Glossophobia</a:t>
            </a:r>
            <a:endParaRPr lang="en-GB" sz="4800" dirty="0">
              <a:solidFill>
                <a:schemeClr val="accent4">
                  <a:lumMod val="20000"/>
                  <a:lumOff val="80000"/>
                </a:schemeClr>
              </a:solidFill>
              <a:effectLst>
                <a:outerShdw blurRad="38100" dist="38100" dir="2700000" algn="tl">
                  <a:srgbClr val="000000">
                    <a:alpha val="43137"/>
                  </a:srgbClr>
                </a:outerShdw>
              </a:effectLst>
              <a:latin typeface="Adobe Garamond Pro" panose="02020502060506020403" pitchFamily="18" charset="0"/>
              <a:ea typeface="Adobe Myungjo Std M" panose="02020600000000000000" pitchFamily="18" charset="-128"/>
            </a:endParaRPr>
          </a:p>
        </p:txBody>
      </p:sp>
    </p:spTree>
    <p:extLst>
      <p:ext uri="{BB962C8B-B14F-4D97-AF65-F5344CB8AC3E}">
        <p14:creationId xmlns:p14="http://schemas.microsoft.com/office/powerpoint/2010/main" val="39396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a:xfrm>
            <a:off x="1291883" y="1332010"/>
            <a:ext cx="9608234" cy="4351338"/>
          </a:xfrm>
        </p:spPr>
        <p:txBody>
          <a:bodyPr>
            <a:normAutofit/>
          </a:bodyPr>
          <a:lstStyle/>
          <a:p>
            <a:endParaRPr lang="fr-BE" sz="2000" dirty="0">
              <a:solidFill>
                <a:schemeClr val="accent1">
                  <a:lumMod val="75000"/>
                </a:schemeClr>
              </a:solidFill>
            </a:endParaRPr>
          </a:p>
          <a:p>
            <a:pPr marL="0" indent="0">
              <a:buNone/>
            </a:pPr>
            <a:r>
              <a:rPr lang="en-GB" sz="3600" dirty="0">
                <a:solidFill>
                  <a:schemeClr val="accent4">
                    <a:lumMod val="20000"/>
                    <a:lumOff val="80000"/>
                  </a:schemeClr>
                </a:solidFill>
              </a:rPr>
              <a:t>DO</a:t>
            </a:r>
            <a:r>
              <a:rPr lang="en-GB" sz="3600" dirty="0">
                <a:solidFill>
                  <a:schemeClr val="accent1">
                    <a:lumMod val="75000"/>
                  </a:schemeClr>
                </a:solidFill>
              </a:rPr>
              <a:t>:</a:t>
            </a:r>
          </a:p>
          <a:p>
            <a:pPr marL="0" indent="0">
              <a:buNone/>
            </a:pPr>
            <a:endParaRPr lang="en-GB" sz="3600" dirty="0">
              <a:solidFill>
                <a:schemeClr val="accent1">
                  <a:lumMod val="75000"/>
                </a:schemeClr>
              </a:solidFill>
            </a:endParaRPr>
          </a:p>
          <a:p>
            <a:r>
              <a:rPr lang="en-GB" sz="3600" b="1" dirty="0">
                <a:solidFill>
                  <a:schemeClr val="accent4">
                    <a:lumMod val="20000"/>
                    <a:lumOff val="80000"/>
                  </a:schemeClr>
                </a:solidFill>
              </a:rPr>
              <a:t>Warm –up </a:t>
            </a:r>
            <a:r>
              <a:rPr lang="en-GB" sz="3600" dirty="0"/>
              <a:t>– physically &amp; vocally</a:t>
            </a:r>
          </a:p>
          <a:p>
            <a:endParaRPr lang="en-GB" sz="3600" dirty="0"/>
          </a:p>
          <a:p>
            <a:r>
              <a:rPr lang="en-GB" sz="3600" b="1" dirty="0">
                <a:solidFill>
                  <a:schemeClr val="accent4">
                    <a:lumMod val="20000"/>
                    <a:lumOff val="80000"/>
                  </a:schemeClr>
                </a:solidFill>
              </a:rPr>
              <a:t>Improve technique </a:t>
            </a:r>
            <a:r>
              <a:rPr lang="en-GB" sz="3600" dirty="0"/>
              <a:t>– physical and rhetorical</a:t>
            </a:r>
          </a:p>
          <a:p>
            <a:endParaRPr lang="fr-BE" sz="3600" dirty="0">
              <a:solidFill>
                <a:schemeClr val="accent1">
                  <a:lumMod val="75000"/>
                </a:schemeClr>
              </a:solidFill>
            </a:endParaRPr>
          </a:p>
          <a:p>
            <a:endParaRPr lang="fr-BE" sz="2000" dirty="0">
              <a:solidFill>
                <a:schemeClr val="accent1">
                  <a:lumMod val="75000"/>
                </a:schemeClr>
              </a:solidFill>
            </a:endParaRPr>
          </a:p>
          <a:p>
            <a:pPr marL="0" indent="0">
              <a:buNone/>
            </a:pPr>
            <a:endParaRPr lang="en-GB" dirty="0"/>
          </a:p>
          <a:p>
            <a:endParaRPr lang="en-GB" sz="3600" dirty="0"/>
          </a:p>
        </p:txBody>
      </p:sp>
      <p:sp>
        <p:nvSpPr>
          <p:cNvPr id="5" name="Title 1"/>
          <p:cNvSpPr>
            <a:spLocks noGrp="1"/>
          </p:cNvSpPr>
          <p:nvPr>
            <p:ph type="title"/>
          </p:nvPr>
        </p:nvSpPr>
        <p:spPr/>
        <p:txBody>
          <a:bodyPr>
            <a:normAutofit/>
          </a:bodyPr>
          <a:lstStyle/>
          <a:p>
            <a:r>
              <a:rPr lang="fr-BE" dirty="0">
                <a:ea typeface="Adobe Myungjo Std M" panose="02020600000000000000" pitchFamily="18" charset="-128"/>
              </a:rPr>
              <a:t>				</a:t>
            </a:r>
            <a:r>
              <a:rPr lang="fr-BE" sz="4800" dirty="0" err="1">
                <a:solidFill>
                  <a:schemeClr val="accent4">
                    <a:lumMod val="20000"/>
                    <a:lumOff val="80000"/>
                  </a:schemeClr>
                </a:solidFill>
                <a:effectLst>
                  <a:outerShdw blurRad="38100" dist="38100" dir="2700000" algn="tl">
                    <a:srgbClr val="000000">
                      <a:alpha val="43137"/>
                    </a:srgbClr>
                  </a:outerShdw>
                </a:effectLst>
                <a:latin typeface="Adobe Garamond Pro" panose="02020502060506020403" pitchFamily="18" charset="0"/>
                <a:ea typeface="Adobe Myungjo Std M" panose="02020600000000000000" pitchFamily="18" charset="-128"/>
              </a:rPr>
              <a:t>Glossophobia</a:t>
            </a:r>
            <a:endParaRPr lang="en-GB" sz="4800" dirty="0">
              <a:solidFill>
                <a:schemeClr val="accent4">
                  <a:lumMod val="20000"/>
                  <a:lumOff val="80000"/>
                </a:schemeClr>
              </a:solidFill>
              <a:effectLst>
                <a:outerShdw blurRad="38100" dist="38100" dir="2700000" algn="tl">
                  <a:srgbClr val="000000">
                    <a:alpha val="43137"/>
                  </a:srgbClr>
                </a:outerShdw>
              </a:effectLst>
              <a:latin typeface="Adobe Garamond Pro" panose="02020502060506020403" pitchFamily="18" charset="0"/>
              <a:ea typeface="Adobe Myungjo Std M" panose="02020600000000000000" pitchFamily="18" charset="-128"/>
            </a:endParaRPr>
          </a:p>
        </p:txBody>
      </p:sp>
    </p:spTree>
    <p:extLst>
      <p:ext uri="{BB962C8B-B14F-4D97-AF65-F5344CB8AC3E}">
        <p14:creationId xmlns:p14="http://schemas.microsoft.com/office/powerpoint/2010/main" val="1032839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a:xfrm>
            <a:off x="1291883" y="1332010"/>
            <a:ext cx="9608234" cy="4351338"/>
          </a:xfrm>
        </p:spPr>
        <p:txBody>
          <a:bodyPr>
            <a:normAutofit/>
          </a:bodyPr>
          <a:lstStyle/>
          <a:p>
            <a:endParaRPr lang="fr-BE" sz="2000" dirty="0">
              <a:solidFill>
                <a:schemeClr val="accent1">
                  <a:lumMod val="75000"/>
                </a:schemeClr>
              </a:solidFill>
            </a:endParaRPr>
          </a:p>
          <a:p>
            <a:pPr marL="0" indent="0">
              <a:buNone/>
            </a:pPr>
            <a:endParaRPr lang="en-GB" dirty="0"/>
          </a:p>
          <a:p>
            <a:endParaRPr lang="en-GB" sz="3600" dirty="0"/>
          </a:p>
        </p:txBody>
      </p:sp>
      <p:sp>
        <p:nvSpPr>
          <p:cNvPr id="5" name="Title 1"/>
          <p:cNvSpPr>
            <a:spLocks noGrp="1"/>
          </p:cNvSpPr>
          <p:nvPr>
            <p:ph type="title"/>
          </p:nvPr>
        </p:nvSpPr>
        <p:spPr/>
        <p:txBody>
          <a:bodyPr>
            <a:normAutofit fontScale="90000"/>
          </a:bodyPr>
          <a:lstStyle/>
          <a:p>
            <a:br>
              <a:rPr lang="fr-BE" sz="4800" dirty="0">
                <a:solidFill>
                  <a:schemeClr val="accent1"/>
                </a:solidFill>
              </a:rPr>
            </a:br>
            <a:r>
              <a:rPr lang="fr-BE" sz="4800" dirty="0">
                <a:solidFill>
                  <a:srgbClr val="FFFF00"/>
                </a:solidFill>
                <a:effectLst>
                  <a:outerShdw blurRad="38100" dist="38100" dir="2700000" algn="tl">
                    <a:srgbClr val="000000">
                      <a:alpha val="43137"/>
                    </a:srgbClr>
                  </a:outerShdw>
                </a:effectLst>
              </a:rPr>
              <a:t>‘</a:t>
            </a:r>
            <a:r>
              <a:rPr lang="fr-BE" sz="4900" dirty="0">
                <a:solidFill>
                  <a:schemeClr val="accent4">
                    <a:lumMod val="20000"/>
                    <a:lumOff val="80000"/>
                  </a:schemeClr>
                </a:solidFill>
                <a:effectLst>
                  <a:outerShdw blurRad="38100" dist="38100" dir="2700000" algn="tl">
                    <a:srgbClr val="000000">
                      <a:alpha val="43137"/>
                    </a:srgbClr>
                  </a:outerShdw>
                </a:effectLst>
              </a:rPr>
              <a:t>The body must </a:t>
            </a:r>
            <a:r>
              <a:rPr lang="fr-BE" sz="4900" dirty="0" err="1">
                <a:solidFill>
                  <a:schemeClr val="accent4">
                    <a:lumMod val="20000"/>
                    <a:lumOff val="80000"/>
                  </a:schemeClr>
                </a:solidFill>
                <a:effectLst>
                  <a:outerShdw blurRad="38100" dist="38100" dir="2700000" algn="tl">
                    <a:srgbClr val="000000">
                      <a:alpha val="43137"/>
                    </a:srgbClr>
                  </a:outerShdw>
                </a:effectLst>
              </a:rPr>
              <a:t>work</a:t>
            </a:r>
            <a:r>
              <a:rPr lang="fr-BE" sz="4900" dirty="0">
                <a:solidFill>
                  <a:schemeClr val="accent4">
                    <a:lumMod val="20000"/>
                    <a:lumOff val="80000"/>
                  </a:schemeClr>
                </a:solidFill>
                <a:effectLst>
                  <a:outerShdw blurRad="38100" dist="38100" dir="2700000" algn="tl">
                    <a:srgbClr val="000000">
                      <a:alpha val="43137"/>
                    </a:srgbClr>
                  </a:outerShdw>
                </a:effectLst>
              </a:rPr>
              <a:t> first: </a:t>
            </a:r>
            <a:r>
              <a:rPr lang="fr-BE" sz="4900" dirty="0" err="1">
                <a:solidFill>
                  <a:schemeClr val="accent4">
                    <a:lumMod val="20000"/>
                    <a:lumOff val="80000"/>
                  </a:schemeClr>
                </a:solidFill>
                <a:effectLst>
                  <a:outerShdw blurRad="38100" dist="38100" dir="2700000" algn="tl">
                    <a:srgbClr val="000000">
                      <a:alpha val="43137"/>
                    </a:srgbClr>
                  </a:outerShdw>
                </a:effectLst>
              </a:rPr>
              <a:t>then</a:t>
            </a:r>
            <a:r>
              <a:rPr lang="fr-BE" sz="4900" dirty="0">
                <a:solidFill>
                  <a:schemeClr val="accent4">
                    <a:lumMod val="20000"/>
                    <a:lumOff val="80000"/>
                  </a:schemeClr>
                </a:solidFill>
                <a:effectLst>
                  <a:outerShdw blurRad="38100" dist="38100" dir="2700000" algn="tl">
                    <a:srgbClr val="000000">
                      <a:alpha val="43137"/>
                    </a:srgbClr>
                  </a:outerShdw>
                </a:effectLst>
              </a:rPr>
              <a:t> </a:t>
            </a:r>
            <a:r>
              <a:rPr lang="fr-BE" sz="4900" dirty="0" err="1">
                <a:solidFill>
                  <a:schemeClr val="accent4">
                    <a:lumMod val="20000"/>
                    <a:lumOff val="80000"/>
                  </a:schemeClr>
                </a:solidFill>
                <a:effectLst>
                  <a:outerShdw blurRad="38100" dist="38100" dir="2700000" algn="tl">
                    <a:srgbClr val="000000">
                      <a:alpha val="43137"/>
                    </a:srgbClr>
                  </a:outerShdw>
                </a:effectLst>
              </a:rPr>
              <a:t>comes</a:t>
            </a:r>
            <a:r>
              <a:rPr lang="fr-BE" sz="4900" dirty="0">
                <a:solidFill>
                  <a:schemeClr val="accent4">
                    <a:lumMod val="20000"/>
                    <a:lumOff val="80000"/>
                  </a:schemeClr>
                </a:solidFill>
                <a:effectLst>
                  <a:outerShdw blurRad="38100" dist="38100" dir="2700000" algn="tl">
                    <a:srgbClr val="000000">
                      <a:alpha val="43137"/>
                    </a:srgbClr>
                  </a:outerShdw>
                </a:effectLst>
              </a:rPr>
              <a:t> the   </a:t>
            </a:r>
            <a:r>
              <a:rPr lang="fr-BE" sz="4900" dirty="0" err="1">
                <a:solidFill>
                  <a:schemeClr val="accent4">
                    <a:lumMod val="20000"/>
                    <a:lumOff val="80000"/>
                  </a:schemeClr>
                </a:solidFill>
                <a:effectLst>
                  <a:outerShdw blurRad="38100" dist="38100" dir="2700000" algn="tl">
                    <a:srgbClr val="000000">
                      <a:alpha val="43137"/>
                    </a:srgbClr>
                  </a:outerShdw>
                </a:effectLst>
              </a:rPr>
              <a:t>voice</a:t>
            </a:r>
            <a:r>
              <a:rPr lang="fr-BE" sz="4900" dirty="0">
                <a:solidFill>
                  <a:schemeClr val="accent4">
                    <a:lumMod val="20000"/>
                    <a:lumOff val="80000"/>
                  </a:schemeClr>
                </a:solidFill>
                <a:effectLst>
                  <a:outerShdw blurRad="38100" dist="38100" dir="2700000" algn="tl">
                    <a:srgbClr val="000000">
                      <a:alpha val="43137"/>
                    </a:srgbClr>
                  </a:outerShdw>
                </a:effectLst>
              </a:rPr>
              <a:t>.’ </a:t>
            </a:r>
            <a:r>
              <a:rPr lang="fr-BE" sz="2000" dirty="0">
                <a:solidFill>
                  <a:schemeClr val="accent4">
                    <a:lumMod val="20000"/>
                    <a:lumOff val="80000"/>
                  </a:schemeClr>
                </a:solidFill>
                <a:effectLst>
                  <a:outerShdw blurRad="38100" dist="38100" dir="2700000" algn="tl">
                    <a:srgbClr val="000000">
                      <a:alpha val="43137"/>
                    </a:srgbClr>
                  </a:outerShdw>
                </a:effectLst>
              </a:rPr>
              <a:t>Grotowski</a:t>
            </a:r>
            <a:endParaRPr lang="en-GB" sz="2000" dirty="0">
              <a:solidFill>
                <a:schemeClr val="accent4">
                  <a:lumMod val="20000"/>
                  <a:lumOff val="80000"/>
                </a:schemeClr>
              </a:solidFill>
              <a:effectLst>
                <a:outerShdw blurRad="38100" dist="38100" dir="2700000" algn="tl">
                  <a:srgbClr val="000000">
                    <a:alpha val="43137"/>
                  </a:srgbClr>
                </a:outerShdw>
              </a:effectLst>
              <a:latin typeface="Adobe Garamond Pro" panose="02020502060506020403" pitchFamily="18" charset="0"/>
              <a:ea typeface="Adobe Myungjo Std M" panose="02020600000000000000" pitchFamily="18" charset="-128"/>
            </a:endParaRPr>
          </a:p>
        </p:txBody>
      </p:sp>
      <p:sp>
        <p:nvSpPr>
          <p:cNvPr id="2" name="Rectangle 1"/>
          <p:cNvSpPr/>
          <p:nvPr/>
        </p:nvSpPr>
        <p:spPr>
          <a:xfrm>
            <a:off x="838200" y="2769015"/>
            <a:ext cx="6096000" cy="2677656"/>
          </a:xfrm>
          <a:prstGeom prst="rect">
            <a:avLst/>
          </a:prstGeom>
        </p:spPr>
        <p:txBody>
          <a:bodyPr>
            <a:spAutoFit/>
          </a:bodyPr>
          <a:lstStyle/>
          <a:p>
            <a:r>
              <a:rPr lang="fr-BE" sz="2800" b="1" dirty="0"/>
              <a:t>Physical warm-up </a:t>
            </a:r>
            <a:r>
              <a:rPr lang="fr-BE" sz="2800" dirty="0"/>
              <a:t>= relaxation + </a:t>
            </a:r>
            <a:r>
              <a:rPr lang="fr-BE" sz="2800" dirty="0" err="1"/>
              <a:t>energising</a:t>
            </a:r>
            <a:endParaRPr lang="fr-BE" sz="2800" dirty="0"/>
          </a:p>
          <a:p>
            <a:endParaRPr lang="en-GB" sz="2800" b="1" dirty="0"/>
          </a:p>
          <a:p>
            <a:r>
              <a:rPr lang="en-GB" sz="2800" b="1" dirty="0"/>
              <a:t>Correct breathing </a:t>
            </a:r>
            <a:r>
              <a:rPr lang="en-GB" sz="2800" dirty="0"/>
              <a:t>for vocal support</a:t>
            </a:r>
          </a:p>
          <a:p>
            <a:endParaRPr lang="en-GB" sz="2800" b="1" dirty="0"/>
          </a:p>
          <a:p>
            <a:r>
              <a:rPr lang="en-GB" sz="2800" b="1" dirty="0"/>
              <a:t>Vocal warm-up </a:t>
            </a:r>
            <a:r>
              <a:rPr lang="en-GB" sz="2800" dirty="0"/>
              <a:t> </a:t>
            </a:r>
          </a:p>
        </p:txBody>
      </p:sp>
      <p:pic>
        <p:nvPicPr>
          <p:cNvPr id="6" name="Picture 5"/>
          <p:cNvPicPr>
            <a:picLocks noChangeAspect="1"/>
          </p:cNvPicPr>
          <p:nvPr/>
        </p:nvPicPr>
        <p:blipFill>
          <a:blip r:embed="rId3"/>
          <a:stretch>
            <a:fillRect/>
          </a:stretch>
        </p:blipFill>
        <p:spPr>
          <a:xfrm>
            <a:off x="7926376" y="3392606"/>
            <a:ext cx="2305050" cy="1990725"/>
          </a:xfrm>
          <a:prstGeom prst="rect">
            <a:avLst/>
          </a:prstGeom>
        </p:spPr>
      </p:pic>
    </p:spTree>
    <p:extLst>
      <p:ext uri="{BB962C8B-B14F-4D97-AF65-F5344CB8AC3E}">
        <p14:creationId xmlns:p14="http://schemas.microsoft.com/office/powerpoint/2010/main" val="984694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8D9708-5C79-9A8B-65D0-AA6A4FB0B447}"/>
              </a:ext>
            </a:extLst>
          </p:cNvPr>
          <p:cNvSpPr txBox="1"/>
          <p:nvPr/>
        </p:nvSpPr>
        <p:spPr>
          <a:xfrm>
            <a:off x="2753474" y="1307910"/>
            <a:ext cx="6393094" cy="3724096"/>
          </a:xfrm>
          <a:prstGeom prst="rect">
            <a:avLst/>
          </a:prstGeom>
          <a:noFill/>
        </p:spPr>
        <p:txBody>
          <a:bodyPr wrap="square">
            <a:spAutoFit/>
          </a:bodyPr>
          <a:lstStyle/>
          <a:p>
            <a:pPr marL="342900" lvl="0" indent="-342900">
              <a:buSzPts val="1000"/>
              <a:buFont typeface="Symbol" panose="05050102010706020507" pitchFamily="18" charset="2"/>
              <a:buChar char=""/>
              <a:tabLst>
                <a:tab pos="457200" algn="l"/>
              </a:tabLst>
            </a:pPr>
            <a:r>
              <a:rPr lang="en-GB" sz="2000" dirty="0">
                <a:solidFill>
                  <a:srgbClr val="000000"/>
                </a:solidFill>
                <a:effectLst/>
                <a:latin typeface="Arial" panose="020B0604020202020204" pitchFamily="34" charset="0"/>
                <a:ea typeface="Times New Roman" panose="02020603050405020304" pitchFamily="18" charset="0"/>
              </a:rPr>
              <a:t>She sees cheese.</a:t>
            </a:r>
            <a:endParaRPr lang="en-GB" sz="2000" dirty="0">
              <a:solidFill>
                <a:srgbClr val="000000"/>
              </a:solidFill>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endParaRPr lang="en-GB" sz="2000" dirty="0">
              <a:solidFill>
                <a:srgbClr val="000000"/>
              </a:solidFill>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2000" dirty="0">
                <a:solidFill>
                  <a:srgbClr val="000000"/>
                </a:solidFill>
                <a:effectLst/>
                <a:latin typeface="Arial" panose="020B0604020202020204" pitchFamily="34" charset="0"/>
                <a:ea typeface="Times New Roman" panose="02020603050405020304" pitchFamily="18" charset="0"/>
              </a:rPr>
              <a:t>Truly rural.</a:t>
            </a:r>
          </a:p>
          <a:p>
            <a:pPr marL="342900" lvl="0" indent="-342900">
              <a:buSzPts val="1000"/>
              <a:buFont typeface="Symbol" panose="05050102010706020507" pitchFamily="18" charset="2"/>
              <a:buChar char=""/>
              <a:tabLst>
                <a:tab pos="457200" algn="l"/>
              </a:tabLst>
            </a:pPr>
            <a:endParaRPr lang="en-GB" sz="2000" dirty="0">
              <a:solidFill>
                <a:srgbClr val="000000"/>
              </a:solidFill>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2000" dirty="0">
                <a:solidFill>
                  <a:srgbClr val="000000"/>
                </a:solidFill>
                <a:effectLst/>
                <a:latin typeface="Arial" panose="020B0604020202020204" pitchFamily="34" charset="0"/>
                <a:ea typeface="Times New Roman" panose="02020603050405020304" pitchFamily="18" charset="0"/>
              </a:rPr>
              <a:t>A happy hippo hopped and hiccupped.</a:t>
            </a:r>
          </a:p>
          <a:p>
            <a:pPr marL="342900" lvl="0" indent="-342900">
              <a:buSzPts val="1000"/>
              <a:buFont typeface="Symbol" panose="05050102010706020507" pitchFamily="18" charset="2"/>
              <a:buChar char=""/>
              <a:tabLst>
                <a:tab pos="457200" algn="l"/>
              </a:tabLst>
            </a:pPr>
            <a:endParaRPr lang="en-GB" sz="2000" dirty="0">
              <a:solidFill>
                <a:srgbClr val="000000"/>
              </a:solidFill>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2000" dirty="0">
                <a:solidFill>
                  <a:srgbClr val="000000"/>
                </a:solidFill>
                <a:effectLst/>
                <a:latin typeface="Arial" panose="020B0604020202020204" pitchFamily="34" charset="0"/>
                <a:ea typeface="Times New Roman" panose="02020603050405020304" pitchFamily="18" charset="0"/>
              </a:rPr>
              <a:t>Twelve twins twirled twelve twigs.</a:t>
            </a:r>
          </a:p>
          <a:p>
            <a:pPr marL="342900" lvl="0" indent="-342900">
              <a:buSzPts val="1000"/>
              <a:buFont typeface="Symbol" panose="05050102010706020507" pitchFamily="18" charset="2"/>
              <a:buChar char=""/>
              <a:tabLst>
                <a:tab pos="457200" algn="l"/>
              </a:tabLst>
            </a:pPr>
            <a:endParaRPr lang="en-GB" sz="2000" dirty="0">
              <a:solidFill>
                <a:srgbClr val="000000"/>
              </a:solidFill>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2000" dirty="0">
                <a:solidFill>
                  <a:srgbClr val="000000"/>
                </a:solidFill>
                <a:effectLst/>
                <a:latin typeface="Arial" panose="020B0604020202020204" pitchFamily="34" charset="0"/>
                <a:ea typeface="Times New Roman" panose="02020603050405020304" pitchFamily="18" charset="0"/>
              </a:rPr>
              <a:t>A snake sneaks to seek a snack.</a:t>
            </a:r>
          </a:p>
          <a:p>
            <a:pPr marL="342900" lvl="0" indent="-342900">
              <a:buSzPts val="1000"/>
              <a:buFont typeface="Symbol" panose="05050102010706020507" pitchFamily="18" charset="2"/>
              <a:buChar char=""/>
              <a:tabLst>
                <a:tab pos="457200" algn="l"/>
              </a:tabLst>
            </a:pPr>
            <a:endParaRPr lang="en-GB" sz="2000" dirty="0">
              <a:solidFill>
                <a:srgbClr val="000000"/>
              </a:solidFill>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2000" dirty="0">
                <a:solidFill>
                  <a:srgbClr val="000000"/>
                </a:solidFill>
                <a:effectLst/>
                <a:latin typeface="Arial" panose="020B0604020202020204" pitchFamily="34" charset="0"/>
                <a:ea typeface="Times New Roman" panose="02020603050405020304" pitchFamily="18" charset="0"/>
              </a:rPr>
              <a:t>Six Czech cricket critics.</a:t>
            </a:r>
          </a:p>
          <a:p>
            <a:pPr marL="342900" lvl="0" indent="-342900">
              <a:buSzPts val="1000"/>
              <a:buFont typeface="Symbol" panose="05050102010706020507" pitchFamily="18" charset="2"/>
              <a:buChar char=""/>
              <a:tabLst>
                <a:tab pos="457200" algn="l"/>
              </a:tabLst>
            </a:pPr>
            <a:endParaRPr lang="en-GB" sz="16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71606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a:xfrm>
            <a:off x="1647957" y="1527260"/>
            <a:ext cx="8018672" cy="4213989"/>
          </a:xfrm>
        </p:spPr>
        <p:txBody>
          <a:bodyPr>
            <a:normAutofit/>
          </a:bodyPr>
          <a:lstStyle/>
          <a:p>
            <a:endParaRPr lang="fr-BE" sz="2000" dirty="0">
              <a:solidFill>
                <a:schemeClr val="accent1">
                  <a:lumMod val="75000"/>
                </a:schemeClr>
              </a:solidFill>
            </a:endParaRPr>
          </a:p>
          <a:p>
            <a:r>
              <a:rPr lang="fr-BE" sz="4000" dirty="0" err="1">
                <a:solidFill>
                  <a:schemeClr val="accent4">
                    <a:lumMod val="20000"/>
                    <a:lumOff val="80000"/>
                  </a:schemeClr>
                </a:solidFill>
              </a:rPr>
              <a:t>Resonances</a:t>
            </a:r>
            <a:r>
              <a:rPr lang="fr-BE" sz="4000" dirty="0">
                <a:solidFill>
                  <a:schemeClr val="accent4">
                    <a:lumMod val="20000"/>
                    <a:lumOff val="80000"/>
                  </a:schemeClr>
                </a:solidFill>
              </a:rPr>
              <a:t>:</a:t>
            </a:r>
          </a:p>
          <a:p>
            <a:endParaRPr lang="fr-BE" sz="3600" dirty="0">
              <a:solidFill>
                <a:schemeClr val="accent1">
                  <a:lumMod val="75000"/>
                </a:schemeClr>
              </a:solidFill>
            </a:endParaRPr>
          </a:p>
          <a:p>
            <a:endParaRPr lang="fr-BE" sz="2000" dirty="0">
              <a:solidFill>
                <a:schemeClr val="accent1">
                  <a:lumMod val="75000"/>
                </a:schemeClr>
              </a:solidFill>
            </a:endParaRPr>
          </a:p>
          <a:p>
            <a:pPr marL="0" indent="0">
              <a:buNone/>
            </a:pPr>
            <a:endParaRPr lang="en-GB" dirty="0"/>
          </a:p>
          <a:p>
            <a:endParaRPr lang="en-GB" sz="3600" dirty="0"/>
          </a:p>
        </p:txBody>
      </p:sp>
      <p:sp>
        <p:nvSpPr>
          <p:cNvPr id="5" name="Title 1"/>
          <p:cNvSpPr>
            <a:spLocks noGrp="1"/>
          </p:cNvSpPr>
          <p:nvPr>
            <p:ph type="title"/>
          </p:nvPr>
        </p:nvSpPr>
        <p:spPr/>
        <p:txBody>
          <a:bodyPr>
            <a:normAutofit/>
          </a:bodyPr>
          <a:lstStyle/>
          <a:p>
            <a:r>
              <a:rPr lang="fr-BE" dirty="0">
                <a:ea typeface="Adobe Myungjo Std M" panose="02020600000000000000" pitchFamily="18" charset="-128"/>
              </a:rPr>
              <a:t>				</a:t>
            </a:r>
            <a:r>
              <a:rPr lang="fr-BE" sz="4800" dirty="0">
                <a:solidFill>
                  <a:schemeClr val="accent4">
                    <a:lumMod val="20000"/>
                    <a:lumOff val="80000"/>
                  </a:schemeClr>
                </a:solidFill>
                <a:effectLst>
                  <a:outerShdw blurRad="38100" dist="38100" dir="2700000" algn="tl">
                    <a:srgbClr val="000000">
                      <a:alpha val="43137"/>
                    </a:srgbClr>
                  </a:outerShdw>
                </a:effectLst>
                <a:latin typeface="Adobe Garamond Pro" panose="02020502060506020403" pitchFamily="18" charset="0"/>
                <a:ea typeface="Adobe Myungjo Std M" panose="02020600000000000000" pitchFamily="18" charset="-128"/>
              </a:rPr>
              <a:t>Pitch</a:t>
            </a:r>
            <a:endParaRPr lang="en-GB" sz="4800" dirty="0">
              <a:solidFill>
                <a:schemeClr val="accent4">
                  <a:lumMod val="20000"/>
                  <a:lumOff val="80000"/>
                </a:schemeClr>
              </a:solidFill>
              <a:effectLst>
                <a:outerShdw blurRad="38100" dist="38100" dir="2700000" algn="tl">
                  <a:srgbClr val="000000">
                    <a:alpha val="43137"/>
                  </a:srgbClr>
                </a:outerShdw>
              </a:effectLst>
              <a:latin typeface="Adobe Garamond Pro" panose="02020502060506020403" pitchFamily="18" charset="0"/>
              <a:ea typeface="Adobe Myungjo Std M" panose="02020600000000000000" pitchFamily="18" charset="-128"/>
            </a:endParaRPr>
          </a:p>
        </p:txBody>
      </p:sp>
      <p:pic>
        <p:nvPicPr>
          <p:cNvPr id="1028" name="Picture 4" descr="Pointing at your head Icons PNG - Free PNG and Icons Downloads">
            <a:extLst>
              <a:ext uri="{FF2B5EF4-FFF2-40B4-BE49-F238E27FC236}">
                <a16:creationId xmlns:a16="http://schemas.microsoft.com/office/drawing/2014/main" id="{BBE07FEA-83C9-0846-DCC9-4281D95D70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9259" y="2737942"/>
            <a:ext cx="3311704" cy="2480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120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a:xfrm>
            <a:off x="1291883" y="1856031"/>
            <a:ext cx="9608234" cy="4351338"/>
          </a:xfrm>
        </p:spPr>
        <p:txBody>
          <a:bodyPr/>
          <a:lstStyle/>
          <a:p>
            <a:endParaRPr lang="fr-BE" sz="2000" dirty="0">
              <a:solidFill>
                <a:schemeClr val="accent1">
                  <a:lumMod val="75000"/>
                </a:schemeClr>
              </a:solidFill>
            </a:endParaRPr>
          </a:p>
          <a:p>
            <a:pPr marL="0" indent="0">
              <a:buNone/>
            </a:pPr>
            <a:r>
              <a:rPr lang="fr-BE" sz="3600" dirty="0"/>
              <a:t>‘</a:t>
            </a:r>
            <a:r>
              <a:rPr lang="fr-BE" sz="3600" dirty="0" err="1"/>
              <a:t>It’s</a:t>
            </a:r>
            <a:r>
              <a:rPr lang="fr-BE" sz="3600" dirty="0"/>
              <a:t> not </a:t>
            </a:r>
            <a:r>
              <a:rPr lang="fr-BE" sz="3600" dirty="0" err="1"/>
              <a:t>just</a:t>
            </a:r>
            <a:r>
              <a:rPr lang="fr-BE" sz="3600" dirty="0"/>
              <a:t> </a:t>
            </a:r>
            <a:r>
              <a:rPr lang="fr-BE" sz="3600" dirty="0" err="1"/>
              <a:t>what</a:t>
            </a:r>
            <a:r>
              <a:rPr lang="fr-BE" sz="3600" dirty="0"/>
              <a:t> </a:t>
            </a:r>
            <a:r>
              <a:rPr lang="fr-BE" sz="3600" dirty="0" err="1"/>
              <a:t>you</a:t>
            </a:r>
            <a:r>
              <a:rPr lang="fr-BE" sz="3600" dirty="0"/>
              <a:t> </a:t>
            </a:r>
            <a:r>
              <a:rPr lang="fr-BE" sz="3600" dirty="0" err="1"/>
              <a:t>say</a:t>
            </a:r>
            <a:r>
              <a:rPr lang="fr-BE" sz="3600" dirty="0"/>
              <a:t>, but </a:t>
            </a:r>
            <a:r>
              <a:rPr lang="fr-BE" sz="3600" b="1" dirty="0">
                <a:solidFill>
                  <a:schemeClr val="accent4">
                    <a:lumMod val="20000"/>
                    <a:lumOff val="80000"/>
                  </a:schemeClr>
                </a:solidFill>
              </a:rPr>
              <a:t>how</a:t>
            </a:r>
            <a:r>
              <a:rPr lang="fr-BE" sz="3600" dirty="0"/>
              <a:t> </a:t>
            </a:r>
            <a:r>
              <a:rPr lang="fr-BE" sz="3600" dirty="0" err="1"/>
              <a:t>you</a:t>
            </a:r>
            <a:r>
              <a:rPr lang="fr-BE" sz="3600" dirty="0"/>
              <a:t> </a:t>
            </a:r>
            <a:r>
              <a:rPr lang="fr-BE" sz="3600" dirty="0" err="1"/>
              <a:t>say</a:t>
            </a:r>
            <a:r>
              <a:rPr lang="fr-BE" sz="3600" dirty="0"/>
              <a:t> </a:t>
            </a:r>
            <a:r>
              <a:rPr lang="fr-BE" sz="3600" dirty="0" err="1"/>
              <a:t>it</a:t>
            </a:r>
            <a:r>
              <a:rPr lang="fr-BE" sz="3600" dirty="0"/>
              <a:t>…’</a:t>
            </a:r>
            <a:endParaRPr lang="en-GB" sz="3600" dirty="0"/>
          </a:p>
          <a:p>
            <a:pPr marL="0" indent="0">
              <a:buNone/>
            </a:pPr>
            <a:endParaRPr lang="en-GB" sz="3600" dirty="0"/>
          </a:p>
          <a:p>
            <a:pPr marL="0" indent="0">
              <a:buNone/>
            </a:pPr>
            <a:r>
              <a:rPr lang="fr-BE" sz="3600" dirty="0"/>
              <a:t>‘Tech </a:t>
            </a:r>
            <a:r>
              <a:rPr lang="fr-BE" sz="3600" dirty="0" err="1"/>
              <a:t>skills</a:t>
            </a:r>
            <a:r>
              <a:rPr lang="fr-BE" sz="3600" dirty="0"/>
              <a:t> </a:t>
            </a:r>
            <a:r>
              <a:rPr lang="fr-BE" sz="3600" dirty="0" err="1"/>
              <a:t>get</a:t>
            </a:r>
            <a:r>
              <a:rPr lang="fr-BE" sz="3600" dirty="0"/>
              <a:t> </a:t>
            </a:r>
            <a:r>
              <a:rPr lang="fr-BE" sz="3600" dirty="0" err="1"/>
              <a:t>you</a:t>
            </a:r>
            <a:r>
              <a:rPr lang="fr-BE" sz="3600" dirty="0"/>
              <a:t> on </a:t>
            </a:r>
            <a:r>
              <a:rPr lang="fr-BE" sz="3600" dirty="0" err="1"/>
              <a:t>track</a:t>
            </a:r>
            <a:r>
              <a:rPr lang="fr-BE" sz="3600" dirty="0"/>
              <a:t>, but communication </a:t>
            </a:r>
            <a:r>
              <a:rPr lang="fr-BE" sz="3600" dirty="0" err="1"/>
              <a:t>skills</a:t>
            </a:r>
            <a:r>
              <a:rPr lang="fr-BE" sz="3600" dirty="0"/>
              <a:t> </a:t>
            </a:r>
            <a:r>
              <a:rPr lang="fr-BE" sz="3600" dirty="0" err="1"/>
              <a:t>get</a:t>
            </a:r>
            <a:r>
              <a:rPr lang="fr-BE" sz="3600" dirty="0"/>
              <a:t> </a:t>
            </a:r>
            <a:r>
              <a:rPr lang="fr-BE" sz="3600" dirty="0" err="1"/>
              <a:t>you</a:t>
            </a:r>
            <a:r>
              <a:rPr lang="fr-BE" sz="3600" dirty="0"/>
              <a:t> </a:t>
            </a:r>
            <a:r>
              <a:rPr lang="fr-BE" sz="3600" dirty="0" err="1"/>
              <a:t>across</a:t>
            </a:r>
            <a:r>
              <a:rPr lang="fr-BE" sz="3600" dirty="0"/>
              <a:t> the finish line.’</a:t>
            </a:r>
          </a:p>
          <a:p>
            <a:pPr marL="0" indent="0">
              <a:buNone/>
            </a:pPr>
            <a:r>
              <a:rPr lang="fr-BE" sz="1800" dirty="0"/>
              <a:t>Jessica A </a:t>
            </a:r>
            <a:r>
              <a:rPr lang="fr-BE" sz="1800" dirty="0" err="1"/>
              <a:t>Mitsch</a:t>
            </a:r>
            <a:endParaRPr lang="en-GB" sz="1800" dirty="0"/>
          </a:p>
        </p:txBody>
      </p:sp>
      <p:sp>
        <p:nvSpPr>
          <p:cNvPr id="5" name="Title 1"/>
          <p:cNvSpPr>
            <a:spLocks noGrp="1"/>
          </p:cNvSpPr>
          <p:nvPr>
            <p:ph type="title"/>
          </p:nvPr>
        </p:nvSpPr>
        <p:spPr/>
        <p:txBody>
          <a:bodyPr>
            <a:normAutofit/>
          </a:bodyPr>
          <a:lstStyle/>
          <a:p>
            <a:r>
              <a:rPr lang="fr-BE" dirty="0">
                <a:ea typeface="Adobe Myungjo Std M" panose="02020600000000000000" pitchFamily="18" charset="-128"/>
              </a:rPr>
              <a:t>		     </a:t>
            </a:r>
            <a:r>
              <a:rPr lang="fr-BE" sz="4800" dirty="0" err="1">
                <a:solidFill>
                  <a:schemeClr val="accent4">
                    <a:lumMod val="20000"/>
                    <a:lumOff val="80000"/>
                  </a:schemeClr>
                </a:solidFill>
                <a:effectLst>
                  <a:outerShdw blurRad="38100" dist="38100" dir="2700000" algn="tl">
                    <a:srgbClr val="000000">
                      <a:alpha val="43137"/>
                    </a:srgbClr>
                  </a:outerShdw>
                </a:effectLst>
                <a:latin typeface="Adobe Garamond Pro" panose="02020502060506020403" pitchFamily="18" charset="0"/>
                <a:ea typeface="Adobe Myungjo Std M" panose="02020600000000000000" pitchFamily="18" charset="-128"/>
              </a:rPr>
              <a:t>Developing</a:t>
            </a:r>
            <a:r>
              <a:rPr lang="fr-BE" sz="4800" dirty="0">
                <a:solidFill>
                  <a:schemeClr val="accent4">
                    <a:lumMod val="20000"/>
                    <a:lumOff val="80000"/>
                  </a:schemeClr>
                </a:solidFill>
                <a:effectLst>
                  <a:outerShdw blurRad="38100" dist="38100" dir="2700000" algn="tl">
                    <a:srgbClr val="000000">
                      <a:alpha val="43137"/>
                    </a:srgbClr>
                  </a:outerShdw>
                </a:effectLst>
                <a:latin typeface="Adobe Garamond Pro" panose="02020502060506020403" pitchFamily="18" charset="0"/>
                <a:ea typeface="Adobe Myungjo Std M" panose="02020600000000000000" pitchFamily="18" charset="-128"/>
              </a:rPr>
              <a:t> </a:t>
            </a:r>
            <a:r>
              <a:rPr lang="fr-BE" sz="4800" dirty="0" err="1">
                <a:solidFill>
                  <a:schemeClr val="accent4">
                    <a:lumMod val="20000"/>
                    <a:lumOff val="80000"/>
                  </a:schemeClr>
                </a:solidFill>
                <a:effectLst>
                  <a:outerShdw blurRad="38100" dist="38100" dir="2700000" algn="tl">
                    <a:srgbClr val="000000">
                      <a:alpha val="43137"/>
                    </a:srgbClr>
                  </a:outerShdw>
                </a:effectLst>
                <a:latin typeface="Adobe Garamond Pro" panose="02020502060506020403" pitchFamily="18" charset="0"/>
                <a:ea typeface="Adobe Myungjo Std M" panose="02020600000000000000" pitchFamily="18" charset="-128"/>
              </a:rPr>
              <a:t>Your</a:t>
            </a:r>
            <a:r>
              <a:rPr lang="fr-BE" sz="4800" dirty="0">
                <a:solidFill>
                  <a:schemeClr val="accent4">
                    <a:lumMod val="20000"/>
                    <a:lumOff val="80000"/>
                  </a:schemeClr>
                </a:solidFill>
                <a:effectLst>
                  <a:outerShdw blurRad="38100" dist="38100" dir="2700000" algn="tl">
                    <a:srgbClr val="000000">
                      <a:alpha val="43137"/>
                    </a:srgbClr>
                  </a:outerShdw>
                </a:effectLst>
                <a:latin typeface="Adobe Garamond Pro" panose="02020502060506020403" pitchFamily="18" charset="0"/>
                <a:ea typeface="Adobe Myungjo Std M" panose="02020600000000000000" pitchFamily="18" charset="-128"/>
              </a:rPr>
              <a:t> Voice</a:t>
            </a:r>
            <a:endParaRPr lang="en-GB" sz="4800" dirty="0">
              <a:solidFill>
                <a:schemeClr val="accent4">
                  <a:lumMod val="20000"/>
                  <a:lumOff val="80000"/>
                </a:schemeClr>
              </a:solidFill>
              <a:effectLst>
                <a:outerShdw blurRad="38100" dist="38100" dir="2700000" algn="tl">
                  <a:srgbClr val="000000">
                    <a:alpha val="43137"/>
                  </a:srgbClr>
                </a:outerShdw>
              </a:effectLst>
              <a:latin typeface="Adobe Garamond Pro" panose="02020502060506020403" pitchFamily="18" charset="0"/>
              <a:ea typeface="Adobe Myungjo Std M" panose="02020600000000000000" pitchFamily="18" charset="-128"/>
            </a:endParaRPr>
          </a:p>
        </p:txBody>
      </p:sp>
    </p:spTree>
    <p:extLst>
      <p:ext uri="{BB962C8B-B14F-4D97-AF65-F5344CB8AC3E}">
        <p14:creationId xmlns:p14="http://schemas.microsoft.com/office/powerpoint/2010/main" val="690931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a:xfrm>
            <a:off x="1647957" y="1527260"/>
            <a:ext cx="8018672" cy="4213989"/>
          </a:xfrm>
        </p:spPr>
        <p:txBody>
          <a:bodyPr>
            <a:normAutofit/>
          </a:bodyPr>
          <a:lstStyle/>
          <a:p>
            <a:endParaRPr lang="fr-BE" sz="2000" dirty="0">
              <a:solidFill>
                <a:schemeClr val="accent1">
                  <a:lumMod val="75000"/>
                </a:schemeClr>
              </a:solidFill>
            </a:endParaRPr>
          </a:p>
          <a:p>
            <a:r>
              <a:rPr lang="fr-BE" sz="4000" dirty="0" err="1">
                <a:solidFill>
                  <a:schemeClr val="accent4">
                    <a:lumMod val="20000"/>
                    <a:lumOff val="80000"/>
                  </a:schemeClr>
                </a:solidFill>
              </a:rPr>
              <a:t>Resonances</a:t>
            </a:r>
            <a:r>
              <a:rPr lang="fr-BE" sz="4000" dirty="0">
                <a:solidFill>
                  <a:schemeClr val="accent4">
                    <a:lumMod val="20000"/>
                    <a:lumOff val="80000"/>
                  </a:schemeClr>
                </a:solidFill>
              </a:rPr>
              <a:t>:</a:t>
            </a:r>
          </a:p>
          <a:p>
            <a:endParaRPr lang="fr-BE" sz="3600" dirty="0">
              <a:solidFill>
                <a:schemeClr val="accent1">
                  <a:lumMod val="75000"/>
                </a:schemeClr>
              </a:solidFill>
            </a:endParaRPr>
          </a:p>
          <a:p>
            <a:endParaRPr lang="fr-BE" sz="2000" dirty="0">
              <a:solidFill>
                <a:schemeClr val="accent1">
                  <a:lumMod val="75000"/>
                </a:schemeClr>
              </a:solidFill>
            </a:endParaRPr>
          </a:p>
          <a:p>
            <a:pPr marL="0" indent="0">
              <a:buNone/>
            </a:pPr>
            <a:endParaRPr lang="en-GB" dirty="0"/>
          </a:p>
          <a:p>
            <a:endParaRPr lang="en-GB" sz="3600" dirty="0"/>
          </a:p>
        </p:txBody>
      </p:sp>
      <p:sp>
        <p:nvSpPr>
          <p:cNvPr id="5" name="Title 1"/>
          <p:cNvSpPr>
            <a:spLocks noGrp="1"/>
          </p:cNvSpPr>
          <p:nvPr>
            <p:ph type="title"/>
          </p:nvPr>
        </p:nvSpPr>
        <p:spPr/>
        <p:txBody>
          <a:bodyPr>
            <a:normAutofit/>
          </a:bodyPr>
          <a:lstStyle/>
          <a:p>
            <a:r>
              <a:rPr lang="fr-BE" dirty="0">
                <a:ea typeface="Adobe Myungjo Std M" panose="02020600000000000000" pitchFamily="18" charset="-128"/>
              </a:rPr>
              <a:t>				</a:t>
            </a:r>
            <a:r>
              <a:rPr lang="fr-BE" sz="4800" dirty="0">
                <a:solidFill>
                  <a:schemeClr val="accent4">
                    <a:lumMod val="20000"/>
                    <a:lumOff val="80000"/>
                  </a:schemeClr>
                </a:solidFill>
                <a:effectLst>
                  <a:outerShdw blurRad="38100" dist="38100" dir="2700000" algn="tl">
                    <a:srgbClr val="000000">
                      <a:alpha val="43137"/>
                    </a:srgbClr>
                  </a:outerShdw>
                </a:effectLst>
                <a:latin typeface="Adobe Garamond Pro" panose="02020502060506020403" pitchFamily="18" charset="0"/>
                <a:ea typeface="Adobe Myungjo Std M" panose="02020600000000000000" pitchFamily="18" charset="-128"/>
              </a:rPr>
              <a:t>Pitch</a:t>
            </a:r>
            <a:endParaRPr lang="en-GB" sz="4800" dirty="0">
              <a:solidFill>
                <a:schemeClr val="accent4">
                  <a:lumMod val="20000"/>
                  <a:lumOff val="80000"/>
                </a:schemeClr>
              </a:solidFill>
              <a:effectLst>
                <a:outerShdw blurRad="38100" dist="38100" dir="2700000" algn="tl">
                  <a:srgbClr val="000000">
                    <a:alpha val="43137"/>
                  </a:srgbClr>
                </a:outerShdw>
              </a:effectLst>
              <a:latin typeface="Adobe Garamond Pro" panose="02020502060506020403" pitchFamily="18" charset="0"/>
              <a:ea typeface="Adobe Myungjo Std M" panose="02020600000000000000" pitchFamily="18" charset="-128"/>
            </a:endParaRPr>
          </a:p>
        </p:txBody>
      </p:sp>
      <p:pic>
        <p:nvPicPr>
          <p:cNvPr id="2050" name="Picture 2" descr="Sore Throat Spray | Sore Throat Treatment | BETADINE®">
            <a:extLst>
              <a:ext uri="{FF2B5EF4-FFF2-40B4-BE49-F238E27FC236}">
                <a16:creationId xmlns:a16="http://schemas.microsoft.com/office/drawing/2014/main" id="{6BE2B717-AA87-D487-4306-1F6DACC1AD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1047" y="2583917"/>
            <a:ext cx="2494052" cy="2901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212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a:xfrm>
            <a:off x="1647957" y="1527260"/>
            <a:ext cx="8018672" cy="4213989"/>
          </a:xfrm>
        </p:spPr>
        <p:txBody>
          <a:bodyPr>
            <a:normAutofit/>
          </a:bodyPr>
          <a:lstStyle/>
          <a:p>
            <a:endParaRPr lang="fr-BE" sz="2000" dirty="0">
              <a:solidFill>
                <a:schemeClr val="accent1">
                  <a:lumMod val="75000"/>
                </a:schemeClr>
              </a:solidFill>
            </a:endParaRPr>
          </a:p>
          <a:p>
            <a:r>
              <a:rPr lang="fr-BE" sz="4000" dirty="0" err="1">
                <a:solidFill>
                  <a:schemeClr val="accent4">
                    <a:lumMod val="20000"/>
                    <a:lumOff val="80000"/>
                  </a:schemeClr>
                </a:solidFill>
              </a:rPr>
              <a:t>Resonances</a:t>
            </a:r>
            <a:r>
              <a:rPr lang="fr-BE" sz="4000" dirty="0">
                <a:solidFill>
                  <a:schemeClr val="accent4">
                    <a:lumMod val="20000"/>
                    <a:lumOff val="80000"/>
                  </a:schemeClr>
                </a:solidFill>
              </a:rPr>
              <a:t>:</a:t>
            </a:r>
          </a:p>
          <a:p>
            <a:endParaRPr lang="fr-BE" sz="3600" dirty="0">
              <a:solidFill>
                <a:schemeClr val="accent1">
                  <a:lumMod val="75000"/>
                </a:schemeClr>
              </a:solidFill>
            </a:endParaRPr>
          </a:p>
          <a:p>
            <a:endParaRPr lang="fr-BE" sz="2000" dirty="0">
              <a:solidFill>
                <a:schemeClr val="accent1">
                  <a:lumMod val="75000"/>
                </a:schemeClr>
              </a:solidFill>
            </a:endParaRPr>
          </a:p>
          <a:p>
            <a:pPr marL="0" indent="0">
              <a:buNone/>
            </a:pPr>
            <a:endParaRPr lang="en-GB" dirty="0"/>
          </a:p>
          <a:p>
            <a:endParaRPr lang="en-GB" sz="3600" dirty="0"/>
          </a:p>
        </p:txBody>
      </p:sp>
      <p:sp>
        <p:nvSpPr>
          <p:cNvPr id="5" name="Title 1"/>
          <p:cNvSpPr>
            <a:spLocks noGrp="1"/>
          </p:cNvSpPr>
          <p:nvPr>
            <p:ph type="title"/>
          </p:nvPr>
        </p:nvSpPr>
        <p:spPr/>
        <p:txBody>
          <a:bodyPr>
            <a:normAutofit/>
          </a:bodyPr>
          <a:lstStyle/>
          <a:p>
            <a:r>
              <a:rPr lang="fr-BE" dirty="0">
                <a:ea typeface="Adobe Myungjo Std M" panose="02020600000000000000" pitchFamily="18" charset="-128"/>
              </a:rPr>
              <a:t>				</a:t>
            </a:r>
            <a:r>
              <a:rPr lang="fr-BE" sz="4800" dirty="0">
                <a:solidFill>
                  <a:schemeClr val="accent4">
                    <a:lumMod val="20000"/>
                    <a:lumOff val="80000"/>
                  </a:schemeClr>
                </a:solidFill>
                <a:effectLst>
                  <a:outerShdw blurRad="38100" dist="38100" dir="2700000" algn="tl">
                    <a:srgbClr val="000000">
                      <a:alpha val="43137"/>
                    </a:srgbClr>
                  </a:outerShdw>
                </a:effectLst>
                <a:latin typeface="Adobe Garamond Pro" panose="02020502060506020403" pitchFamily="18" charset="0"/>
                <a:ea typeface="Adobe Myungjo Std M" panose="02020600000000000000" pitchFamily="18" charset="-128"/>
              </a:rPr>
              <a:t>Pitch</a:t>
            </a:r>
            <a:endParaRPr lang="en-GB" sz="4800" dirty="0">
              <a:solidFill>
                <a:schemeClr val="accent4">
                  <a:lumMod val="20000"/>
                  <a:lumOff val="80000"/>
                </a:schemeClr>
              </a:solidFill>
              <a:effectLst>
                <a:outerShdw blurRad="38100" dist="38100" dir="2700000" algn="tl">
                  <a:srgbClr val="000000">
                    <a:alpha val="43137"/>
                  </a:srgbClr>
                </a:outerShdw>
              </a:effectLst>
              <a:latin typeface="Adobe Garamond Pro" panose="02020502060506020403" pitchFamily="18" charset="0"/>
              <a:ea typeface="Adobe Myungjo Std M" panose="02020600000000000000" pitchFamily="18" charset="-128"/>
            </a:endParaRPr>
          </a:p>
        </p:txBody>
      </p:sp>
      <p:pic>
        <p:nvPicPr>
          <p:cNvPr id="3076" name="Picture 4" descr="44 Preschool ideas | preschool, classroom songs, songs for toddlers">
            <a:extLst>
              <a:ext uri="{FF2B5EF4-FFF2-40B4-BE49-F238E27FC236}">
                <a16:creationId xmlns:a16="http://schemas.microsoft.com/office/drawing/2014/main" id="{6392E9BE-D374-B1CE-54B5-DB387C9C38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9402" y="2183543"/>
            <a:ext cx="2198563" cy="3664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205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a:xfrm>
            <a:off x="1647957" y="1527260"/>
            <a:ext cx="8018672" cy="4213989"/>
          </a:xfrm>
        </p:spPr>
        <p:txBody>
          <a:bodyPr>
            <a:normAutofit/>
          </a:bodyPr>
          <a:lstStyle/>
          <a:p>
            <a:endParaRPr lang="fr-BE" sz="2000" dirty="0">
              <a:solidFill>
                <a:schemeClr val="accent1">
                  <a:lumMod val="75000"/>
                </a:schemeClr>
              </a:solidFill>
            </a:endParaRPr>
          </a:p>
          <a:p>
            <a:r>
              <a:rPr lang="fr-BE" sz="4000" dirty="0" err="1">
                <a:solidFill>
                  <a:schemeClr val="accent4">
                    <a:lumMod val="20000"/>
                    <a:lumOff val="80000"/>
                  </a:schemeClr>
                </a:solidFill>
              </a:rPr>
              <a:t>Resonances</a:t>
            </a:r>
            <a:r>
              <a:rPr lang="fr-BE" sz="4000" dirty="0">
                <a:solidFill>
                  <a:schemeClr val="accent4">
                    <a:lumMod val="20000"/>
                    <a:lumOff val="80000"/>
                  </a:schemeClr>
                </a:solidFill>
              </a:rPr>
              <a:t>:</a:t>
            </a:r>
          </a:p>
          <a:p>
            <a:endParaRPr lang="fr-BE" sz="3600" dirty="0">
              <a:solidFill>
                <a:schemeClr val="accent1">
                  <a:lumMod val="75000"/>
                </a:schemeClr>
              </a:solidFill>
            </a:endParaRPr>
          </a:p>
          <a:p>
            <a:endParaRPr lang="fr-BE" sz="2000" dirty="0">
              <a:solidFill>
                <a:schemeClr val="accent1">
                  <a:lumMod val="75000"/>
                </a:schemeClr>
              </a:solidFill>
            </a:endParaRPr>
          </a:p>
          <a:p>
            <a:pPr marL="0" indent="0">
              <a:buNone/>
            </a:pPr>
            <a:r>
              <a:rPr lang="en-GB" dirty="0"/>
              <a:t>				??????</a:t>
            </a:r>
          </a:p>
          <a:p>
            <a:endParaRPr lang="en-GB" sz="3600" dirty="0"/>
          </a:p>
        </p:txBody>
      </p:sp>
      <p:sp>
        <p:nvSpPr>
          <p:cNvPr id="5" name="Title 1"/>
          <p:cNvSpPr>
            <a:spLocks noGrp="1"/>
          </p:cNvSpPr>
          <p:nvPr>
            <p:ph type="title"/>
          </p:nvPr>
        </p:nvSpPr>
        <p:spPr/>
        <p:txBody>
          <a:bodyPr>
            <a:normAutofit/>
          </a:bodyPr>
          <a:lstStyle/>
          <a:p>
            <a:r>
              <a:rPr lang="fr-BE" dirty="0">
                <a:ea typeface="Adobe Myungjo Std M" panose="02020600000000000000" pitchFamily="18" charset="-128"/>
              </a:rPr>
              <a:t>				</a:t>
            </a:r>
            <a:r>
              <a:rPr lang="fr-BE" sz="4800" dirty="0">
                <a:solidFill>
                  <a:schemeClr val="accent4">
                    <a:lumMod val="20000"/>
                    <a:lumOff val="80000"/>
                  </a:schemeClr>
                </a:solidFill>
                <a:effectLst>
                  <a:outerShdw blurRad="38100" dist="38100" dir="2700000" algn="tl">
                    <a:srgbClr val="000000">
                      <a:alpha val="43137"/>
                    </a:srgbClr>
                  </a:outerShdw>
                </a:effectLst>
                <a:latin typeface="Adobe Garamond Pro" panose="02020502060506020403" pitchFamily="18" charset="0"/>
                <a:ea typeface="Adobe Myungjo Std M" panose="02020600000000000000" pitchFamily="18" charset="-128"/>
              </a:rPr>
              <a:t>Pitch</a:t>
            </a:r>
            <a:endParaRPr lang="en-GB" sz="4800" dirty="0">
              <a:solidFill>
                <a:schemeClr val="accent4">
                  <a:lumMod val="20000"/>
                  <a:lumOff val="80000"/>
                </a:schemeClr>
              </a:solidFill>
              <a:effectLst>
                <a:outerShdw blurRad="38100" dist="38100" dir="2700000" algn="tl">
                  <a:srgbClr val="000000">
                    <a:alpha val="43137"/>
                  </a:srgbClr>
                </a:outerShdw>
              </a:effectLst>
              <a:latin typeface="Adobe Garamond Pro" panose="02020502060506020403" pitchFamily="18" charset="0"/>
              <a:ea typeface="Adobe Myungjo Std M" panose="02020600000000000000" pitchFamily="18" charset="-128"/>
            </a:endParaRPr>
          </a:p>
        </p:txBody>
      </p:sp>
    </p:spTree>
    <p:extLst>
      <p:ext uri="{BB962C8B-B14F-4D97-AF65-F5344CB8AC3E}">
        <p14:creationId xmlns:p14="http://schemas.microsoft.com/office/powerpoint/2010/main" val="936004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a:xfrm>
            <a:off x="1332827" y="2380053"/>
            <a:ext cx="9608234" cy="4351338"/>
          </a:xfrm>
        </p:spPr>
        <p:txBody>
          <a:bodyPr>
            <a:normAutofit/>
          </a:bodyPr>
          <a:lstStyle/>
          <a:p>
            <a:endParaRPr lang="fr-BE" sz="2000" dirty="0">
              <a:solidFill>
                <a:schemeClr val="accent1">
                  <a:lumMod val="75000"/>
                </a:schemeClr>
              </a:solidFill>
            </a:endParaRPr>
          </a:p>
          <a:p>
            <a:endParaRPr lang="fr-BE" sz="3600" dirty="0">
              <a:solidFill>
                <a:schemeClr val="accent1">
                  <a:lumMod val="75000"/>
                </a:schemeClr>
              </a:solidFill>
            </a:endParaRPr>
          </a:p>
          <a:p>
            <a:endParaRPr lang="fr-BE" sz="2000" dirty="0">
              <a:solidFill>
                <a:schemeClr val="accent1">
                  <a:lumMod val="75000"/>
                </a:schemeClr>
              </a:solidFill>
            </a:endParaRPr>
          </a:p>
          <a:p>
            <a:pPr marL="0" indent="0">
              <a:buNone/>
            </a:pPr>
            <a:endParaRPr lang="en-GB" dirty="0"/>
          </a:p>
          <a:p>
            <a:endParaRPr lang="en-GB" sz="3600" dirty="0"/>
          </a:p>
        </p:txBody>
      </p:sp>
      <p:sp>
        <p:nvSpPr>
          <p:cNvPr id="5" name="Title 1"/>
          <p:cNvSpPr>
            <a:spLocks noGrp="1"/>
          </p:cNvSpPr>
          <p:nvPr>
            <p:ph type="title"/>
          </p:nvPr>
        </p:nvSpPr>
        <p:spPr>
          <a:xfrm>
            <a:off x="583809" y="669228"/>
            <a:ext cx="10515600" cy="1325563"/>
          </a:xfrm>
        </p:spPr>
        <p:txBody>
          <a:bodyPr>
            <a:normAutofit fontScale="90000"/>
          </a:bodyPr>
          <a:lstStyle/>
          <a:p>
            <a:r>
              <a:rPr lang="en-GB" sz="4800" dirty="0">
                <a:solidFill>
                  <a:schemeClr val="accent1"/>
                </a:solidFill>
              </a:rPr>
              <a:t>“</a:t>
            </a:r>
            <a:br>
              <a:rPr lang="en-GB" sz="4800" dirty="0">
                <a:solidFill>
                  <a:schemeClr val="accent1"/>
                </a:solidFill>
              </a:rPr>
            </a:br>
            <a:r>
              <a:rPr lang="en-GB" sz="4800" dirty="0">
                <a:solidFill>
                  <a:schemeClr val="accent4">
                    <a:lumMod val="20000"/>
                    <a:lumOff val="80000"/>
                  </a:schemeClr>
                </a:solidFill>
                <a:effectLst>
                  <a:outerShdw blurRad="38100" dist="38100" dir="2700000" algn="tl">
                    <a:srgbClr val="000000">
                      <a:alpha val="43137"/>
                    </a:srgbClr>
                  </a:outerShdw>
                </a:effectLst>
              </a:rPr>
              <a:t>You can speak well if your tongue can deliver the message of your heart.” </a:t>
            </a:r>
            <a:r>
              <a:rPr lang="en-GB" sz="1800" dirty="0">
                <a:effectLst>
                  <a:outerShdw blurRad="38100" dist="38100" dir="2700000" algn="tl">
                    <a:srgbClr val="000000">
                      <a:alpha val="43137"/>
                    </a:srgbClr>
                  </a:outerShdw>
                </a:effectLst>
              </a:rPr>
              <a:t>John Ford</a:t>
            </a:r>
            <a:endParaRPr lang="en-GB" sz="4800" dirty="0">
              <a:effectLst>
                <a:outerShdw blurRad="38100" dist="38100" dir="2700000" algn="tl">
                  <a:srgbClr val="000000">
                    <a:alpha val="43137"/>
                  </a:srgbClr>
                </a:outerShdw>
              </a:effectLst>
              <a:latin typeface="Adobe Garamond Pro" panose="02020502060506020403" pitchFamily="18" charset="0"/>
              <a:ea typeface="Adobe Myungjo Std M" panose="02020600000000000000" pitchFamily="18" charset="-128"/>
            </a:endParaRPr>
          </a:p>
        </p:txBody>
      </p:sp>
      <p:pic>
        <p:nvPicPr>
          <p:cNvPr id="6" name="Content Placeholder 5"/>
          <p:cNvPicPr>
            <a:picLocks noChangeAspect="1"/>
          </p:cNvPicPr>
          <p:nvPr/>
        </p:nvPicPr>
        <p:blipFill>
          <a:blip r:embed="rId3"/>
          <a:stretch>
            <a:fillRect/>
          </a:stretch>
        </p:blipFill>
        <p:spPr>
          <a:xfrm>
            <a:off x="1866858" y="2779378"/>
            <a:ext cx="3374264" cy="2562895"/>
          </a:xfrm>
          <a:prstGeom prst="rect">
            <a:avLst/>
          </a:prstGeom>
        </p:spPr>
      </p:pic>
      <p:pic>
        <p:nvPicPr>
          <p:cNvPr id="2" name="Picture 1">
            <a:extLst>
              <a:ext uri="{FF2B5EF4-FFF2-40B4-BE49-F238E27FC236}">
                <a16:creationId xmlns:a16="http://schemas.microsoft.com/office/drawing/2014/main" id="{BBA07974-60BB-973A-093F-05EE14D2BE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9927" y="2732278"/>
            <a:ext cx="3257620" cy="2562895"/>
          </a:xfrm>
          <a:prstGeom prst="rect">
            <a:avLst/>
          </a:prstGeom>
        </p:spPr>
      </p:pic>
    </p:spTree>
    <p:extLst>
      <p:ext uri="{BB962C8B-B14F-4D97-AF65-F5344CB8AC3E}">
        <p14:creationId xmlns:p14="http://schemas.microsoft.com/office/powerpoint/2010/main" val="3593065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a:xfrm>
            <a:off x="1291883" y="1332010"/>
            <a:ext cx="9608234" cy="4351338"/>
          </a:xfrm>
        </p:spPr>
        <p:txBody>
          <a:bodyPr>
            <a:normAutofit/>
          </a:bodyPr>
          <a:lstStyle/>
          <a:p>
            <a:endParaRPr lang="fr-BE" sz="2000" dirty="0">
              <a:solidFill>
                <a:schemeClr val="accent1">
                  <a:lumMod val="75000"/>
                </a:schemeClr>
              </a:solidFill>
            </a:endParaRPr>
          </a:p>
          <a:p>
            <a:endParaRPr lang="fr-BE" sz="3600" dirty="0">
              <a:solidFill>
                <a:schemeClr val="accent1">
                  <a:lumMod val="75000"/>
                </a:schemeClr>
              </a:solidFill>
            </a:endParaRPr>
          </a:p>
          <a:p>
            <a:endParaRPr lang="fr-BE" sz="2000" dirty="0">
              <a:solidFill>
                <a:schemeClr val="accent1">
                  <a:lumMod val="75000"/>
                </a:schemeClr>
              </a:solidFill>
            </a:endParaRPr>
          </a:p>
          <a:p>
            <a:pPr marL="0" indent="0">
              <a:buNone/>
            </a:pPr>
            <a:endParaRPr lang="en-GB" dirty="0"/>
          </a:p>
          <a:p>
            <a:endParaRPr lang="en-GB" sz="3600" dirty="0"/>
          </a:p>
        </p:txBody>
      </p:sp>
      <p:sp>
        <p:nvSpPr>
          <p:cNvPr id="5" name="Title 1"/>
          <p:cNvSpPr>
            <a:spLocks noGrp="1"/>
          </p:cNvSpPr>
          <p:nvPr>
            <p:ph type="title"/>
          </p:nvPr>
        </p:nvSpPr>
        <p:spPr/>
        <p:txBody>
          <a:bodyPr>
            <a:normAutofit/>
          </a:bodyPr>
          <a:lstStyle/>
          <a:p>
            <a:r>
              <a:rPr lang="fr-BE" dirty="0">
                <a:ea typeface="Adobe Myungjo Std M" panose="02020600000000000000" pitchFamily="18" charset="-128"/>
              </a:rPr>
              <a:t>			   </a:t>
            </a:r>
            <a:r>
              <a:rPr lang="en-GB" sz="4800" dirty="0">
                <a:solidFill>
                  <a:schemeClr val="accent4">
                    <a:lumMod val="20000"/>
                    <a:lumOff val="80000"/>
                  </a:schemeClr>
                </a:solidFill>
                <a:effectLst>
                  <a:outerShdw blurRad="38100" dist="38100" dir="2700000" algn="tl">
                    <a:srgbClr val="000000">
                      <a:alpha val="43137"/>
                    </a:srgbClr>
                  </a:outerShdw>
                </a:effectLst>
                <a:latin typeface="Adobe Garamond Pro" panose="02020502060506020403" pitchFamily="18" charset="0"/>
              </a:rPr>
              <a:t>Vocal variation</a:t>
            </a:r>
            <a:endParaRPr lang="en-GB" sz="4800" dirty="0">
              <a:solidFill>
                <a:schemeClr val="accent4">
                  <a:lumMod val="20000"/>
                  <a:lumOff val="80000"/>
                </a:schemeClr>
              </a:solidFill>
              <a:effectLst>
                <a:outerShdw blurRad="38100" dist="38100" dir="2700000" algn="tl">
                  <a:srgbClr val="000000">
                    <a:alpha val="43137"/>
                  </a:srgbClr>
                </a:outerShdw>
              </a:effectLst>
              <a:latin typeface="Adobe Garamond Pro" panose="02020502060506020403" pitchFamily="18" charset="0"/>
              <a:ea typeface="Adobe Myungjo Std M" panose="02020600000000000000" pitchFamily="18" charset="-128"/>
            </a:endParaRPr>
          </a:p>
        </p:txBody>
      </p:sp>
      <p:pic>
        <p:nvPicPr>
          <p:cNvPr id="6" name="Content Placeholder 3"/>
          <p:cNvPicPr>
            <a:picLocks noChangeAspect="1"/>
          </p:cNvPicPr>
          <p:nvPr/>
        </p:nvPicPr>
        <p:blipFill>
          <a:blip r:embed="rId3"/>
          <a:stretch>
            <a:fillRect/>
          </a:stretch>
        </p:blipFill>
        <p:spPr>
          <a:xfrm>
            <a:off x="3620021" y="1690688"/>
            <a:ext cx="4394362" cy="4331006"/>
          </a:xfrm>
          <a:prstGeom prst="rect">
            <a:avLst/>
          </a:prstGeom>
        </p:spPr>
      </p:pic>
    </p:spTree>
    <p:extLst>
      <p:ext uri="{BB962C8B-B14F-4D97-AF65-F5344CB8AC3E}">
        <p14:creationId xmlns:p14="http://schemas.microsoft.com/office/powerpoint/2010/main" val="1944916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a:xfrm>
            <a:off x="1291883" y="1332010"/>
            <a:ext cx="9608234" cy="4351338"/>
          </a:xfrm>
        </p:spPr>
        <p:txBody>
          <a:bodyPr>
            <a:normAutofit/>
          </a:bodyPr>
          <a:lstStyle/>
          <a:p>
            <a:endParaRPr lang="fr-BE" sz="2000" dirty="0">
              <a:solidFill>
                <a:schemeClr val="accent1">
                  <a:lumMod val="75000"/>
                </a:schemeClr>
              </a:solidFill>
            </a:endParaRPr>
          </a:p>
          <a:p>
            <a:endParaRPr lang="fr-BE" sz="3600" dirty="0">
              <a:solidFill>
                <a:schemeClr val="accent1">
                  <a:lumMod val="75000"/>
                </a:schemeClr>
              </a:solidFill>
            </a:endParaRPr>
          </a:p>
          <a:p>
            <a:endParaRPr lang="fr-BE" sz="3600" dirty="0">
              <a:solidFill>
                <a:schemeClr val="accent1">
                  <a:lumMod val="75000"/>
                </a:schemeClr>
              </a:solidFill>
            </a:endParaRPr>
          </a:p>
          <a:p>
            <a:pPr marL="0" indent="0">
              <a:buNone/>
            </a:pPr>
            <a:endParaRPr lang="en-GB" sz="3600" dirty="0"/>
          </a:p>
          <a:p>
            <a:endParaRPr lang="en-GB" sz="3600" dirty="0"/>
          </a:p>
        </p:txBody>
      </p:sp>
      <p:sp>
        <p:nvSpPr>
          <p:cNvPr id="5" name="Title 1"/>
          <p:cNvSpPr>
            <a:spLocks noGrp="1"/>
          </p:cNvSpPr>
          <p:nvPr>
            <p:ph type="title"/>
          </p:nvPr>
        </p:nvSpPr>
        <p:spPr>
          <a:xfrm>
            <a:off x="824166" y="365124"/>
            <a:ext cx="10515600" cy="1325563"/>
          </a:xfrm>
        </p:spPr>
        <p:txBody>
          <a:bodyPr>
            <a:normAutofit/>
          </a:bodyPr>
          <a:lstStyle/>
          <a:p>
            <a:r>
              <a:rPr lang="fr-BE" dirty="0">
                <a:ea typeface="Adobe Myungjo Std M" panose="02020600000000000000" pitchFamily="18" charset="-128"/>
              </a:rPr>
              <a:t>			      </a:t>
            </a:r>
            <a:r>
              <a:rPr lang="fr-BE" sz="4800" dirty="0">
                <a:solidFill>
                  <a:schemeClr val="accent4">
                    <a:lumMod val="20000"/>
                    <a:lumOff val="80000"/>
                  </a:schemeClr>
                </a:solidFill>
                <a:effectLst>
                  <a:outerShdw blurRad="38100" dist="38100" dir="2700000" algn="tl">
                    <a:srgbClr val="000000">
                      <a:alpha val="43137"/>
                    </a:srgbClr>
                  </a:outerShdw>
                </a:effectLst>
                <a:latin typeface="Adobe Garamond Pro" panose="02020502060506020403" pitchFamily="18" charset="0"/>
                <a:ea typeface="Adobe Myungjo Std M" panose="02020600000000000000" pitchFamily="18" charset="-128"/>
              </a:rPr>
              <a:t>Slow Down</a:t>
            </a:r>
            <a:endParaRPr lang="en-GB" sz="4800" dirty="0">
              <a:solidFill>
                <a:schemeClr val="accent4">
                  <a:lumMod val="20000"/>
                  <a:lumOff val="80000"/>
                </a:schemeClr>
              </a:solidFill>
              <a:effectLst>
                <a:outerShdw blurRad="38100" dist="38100" dir="2700000" algn="tl">
                  <a:srgbClr val="000000">
                    <a:alpha val="43137"/>
                  </a:srgbClr>
                </a:outerShdw>
              </a:effectLst>
              <a:latin typeface="Adobe Garamond Pro" panose="02020502060506020403" pitchFamily="18" charset="0"/>
              <a:ea typeface="Adobe Myungjo Std M" panose="02020600000000000000" pitchFamily="18" charset="-128"/>
            </a:endParaRPr>
          </a:p>
        </p:txBody>
      </p:sp>
      <p:sp>
        <p:nvSpPr>
          <p:cNvPr id="2" name="Rectangle 1"/>
          <p:cNvSpPr/>
          <p:nvPr/>
        </p:nvSpPr>
        <p:spPr>
          <a:xfrm>
            <a:off x="1064525" y="1690687"/>
            <a:ext cx="10034883" cy="3108543"/>
          </a:xfrm>
          <a:prstGeom prst="rect">
            <a:avLst/>
          </a:prstGeom>
        </p:spPr>
        <p:txBody>
          <a:bodyPr wrap="square">
            <a:spAutoFit/>
          </a:bodyPr>
          <a:lstStyle/>
          <a:p>
            <a:r>
              <a:rPr lang="en-GB" sz="2800" u="sng" dirty="0"/>
              <a:t>Learning to slow down when speaking</a:t>
            </a:r>
            <a:endParaRPr lang="en-GB" sz="2800" dirty="0"/>
          </a:p>
          <a:p>
            <a:r>
              <a:rPr lang="en-GB" sz="2800" dirty="0"/>
              <a:t>Mark a paragraph / in this manner / into the shortest possible phrases. / First, / whisper it / with energetic lips, / breathing / at all the breath marks. / Then. / speak it / in the same way. / Do this / with a different paragraph / every day. / Keep your hand / on your abdomen / to make sure / it moves out / when you breathe in / and moves in / when you speak.</a:t>
            </a:r>
          </a:p>
        </p:txBody>
      </p:sp>
    </p:spTree>
    <p:extLst>
      <p:ext uri="{BB962C8B-B14F-4D97-AF65-F5344CB8AC3E}">
        <p14:creationId xmlns:p14="http://schemas.microsoft.com/office/powerpoint/2010/main" val="4113961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a:xfrm>
            <a:off x="1291883" y="1332010"/>
            <a:ext cx="9608234" cy="4351338"/>
          </a:xfrm>
        </p:spPr>
        <p:txBody>
          <a:bodyPr>
            <a:normAutofit/>
          </a:bodyPr>
          <a:lstStyle/>
          <a:p>
            <a:endParaRPr lang="fr-BE" sz="2000" dirty="0">
              <a:solidFill>
                <a:schemeClr val="accent1">
                  <a:lumMod val="75000"/>
                </a:schemeClr>
              </a:solidFill>
            </a:endParaRPr>
          </a:p>
          <a:p>
            <a:r>
              <a:rPr lang="fr-BE" sz="3200" b="1" dirty="0" err="1"/>
              <a:t>Tone</a:t>
            </a:r>
            <a:r>
              <a:rPr lang="fr-BE" sz="3200" dirty="0"/>
              <a:t> – </a:t>
            </a:r>
            <a:r>
              <a:rPr lang="fr-BE" sz="3200" dirty="0">
                <a:solidFill>
                  <a:schemeClr val="accent1"/>
                </a:solidFill>
              </a:rPr>
              <a:t>intention</a:t>
            </a:r>
          </a:p>
          <a:p>
            <a:endParaRPr lang="fr-BE" sz="3200" b="1" dirty="0"/>
          </a:p>
          <a:p>
            <a:r>
              <a:rPr lang="fr-BE" sz="3200" b="1" dirty="0"/>
              <a:t>Volume</a:t>
            </a:r>
            <a:r>
              <a:rPr lang="fr-BE" sz="3200" dirty="0"/>
              <a:t> – </a:t>
            </a:r>
            <a:r>
              <a:rPr lang="fr-BE" sz="3200" dirty="0">
                <a:solidFill>
                  <a:schemeClr val="accent1"/>
                </a:solidFill>
              </a:rPr>
              <a:t>projection</a:t>
            </a:r>
          </a:p>
          <a:p>
            <a:endParaRPr lang="fr-BE" sz="3200" dirty="0">
              <a:solidFill>
                <a:schemeClr val="accent1"/>
              </a:solidFill>
            </a:endParaRPr>
          </a:p>
          <a:p>
            <a:r>
              <a:rPr lang="fr-BE" sz="3200" b="1" dirty="0"/>
              <a:t>Speed/</a:t>
            </a:r>
            <a:r>
              <a:rPr lang="fr-BE" sz="3200" dirty="0"/>
              <a:t> </a:t>
            </a:r>
            <a:r>
              <a:rPr lang="fr-BE" sz="3200" b="1" dirty="0" err="1"/>
              <a:t>Rythmn</a:t>
            </a:r>
            <a:r>
              <a:rPr lang="fr-BE" sz="3200" b="1" dirty="0"/>
              <a:t>  </a:t>
            </a:r>
            <a:r>
              <a:rPr lang="fr-BE" sz="3200" dirty="0" err="1">
                <a:solidFill>
                  <a:schemeClr val="accent1"/>
                </a:solidFill>
              </a:rPr>
              <a:t>pausing</a:t>
            </a:r>
            <a:endParaRPr lang="fr-BE" sz="3200" dirty="0">
              <a:solidFill>
                <a:schemeClr val="accent1"/>
              </a:solidFill>
            </a:endParaRPr>
          </a:p>
          <a:p>
            <a:endParaRPr lang="fr-BE" sz="3200" dirty="0">
              <a:solidFill>
                <a:schemeClr val="accent1">
                  <a:lumMod val="75000"/>
                </a:schemeClr>
              </a:solidFill>
            </a:endParaRPr>
          </a:p>
          <a:p>
            <a:endParaRPr lang="fr-BE" sz="2000" dirty="0">
              <a:solidFill>
                <a:schemeClr val="accent1">
                  <a:lumMod val="75000"/>
                </a:schemeClr>
              </a:solidFill>
            </a:endParaRPr>
          </a:p>
          <a:p>
            <a:pPr marL="0" indent="0">
              <a:buNone/>
            </a:pPr>
            <a:endParaRPr lang="en-GB" dirty="0"/>
          </a:p>
          <a:p>
            <a:endParaRPr lang="en-GB" sz="3600" dirty="0"/>
          </a:p>
        </p:txBody>
      </p:sp>
      <p:sp>
        <p:nvSpPr>
          <p:cNvPr id="5" name="Title 1"/>
          <p:cNvSpPr>
            <a:spLocks noGrp="1"/>
          </p:cNvSpPr>
          <p:nvPr>
            <p:ph type="title"/>
          </p:nvPr>
        </p:nvSpPr>
        <p:spPr/>
        <p:txBody>
          <a:bodyPr>
            <a:normAutofit/>
          </a:bodyPr>
          <a:lstStyle/>
          <a:p>
            <a:r>
              <a:rPr lang="fr-BE" dirty="0">
                <a:ea typeface="Adobe Myungjo Std M" panose="02020600000000000000" pitchFamily="18" charset="-128"/>
              </a:rPr>
              <a:t>			</a:t>
            </a:r>
            <a:r>
              <a:rPr lang="fr-BE" sz="4800" dirty="0" err="1">
                <a:solidFill>
                  <a:schemeClr val="accent4">
                    <a:lumMod val="20000"/>
                    <a:lumOff val="80000"/>
                  </a:schemeClr>
                </a:solidFill>
                <a:effectLst>
                  <a:outerShdw blurRad="38100" dist="38100" dir="2700000" algn="tl">
                    <a:srgbClr val="000000">
                      <a:alpha val="43137"/>
                    </a:srgbClr>
                  </a:outerShdw>
                </a:effectLst>
                <a:latin typeface="Adobe Garamond Pro" panose="02020502060506020403" pitchFamily="18" charset="0"/>
                <a:ea typeface="Adobe Myungjo Std M" panose="02020600000000000000" pitchFamily="18" charset="-128"/>
              </a:rPr>
              <a:t>Paralinguistics</a:t>
            </a:r>
            <a:endParaRPr lang="en-GB" sz="4800" dirty="0">
              <a:solidFill>
                <a:schemeClr val="accent4">
                  <a:lumMod val="20000"/>
                  <a:lumOff val="80000"/>
                </a:schemeClr>
              </a:solidFill>
              <a:effectLst>
                <a:outerShdw blurRad="38100" dist="38100" dir="2700000" algn="tl">
                  <a:srgbClr val="000000">
                    <a:alpha val="43137"/>
                  </a:srgbClr>
                </a:outerShdw>
              </a:effectLst>
              <a:latin typeface="Adobe Garamond Pro" panose="02020502060506020403" pitchFamily="18" charset="0"/>
              <a:ea typeface="Adobe Myungjo Std M" panose="02020600000000000000" pitchFamily="18" charset="-128"/>
            </a:endParaRPr>
          </a:p>
        </p:txBody>
      </p:sp>
      <p:pic>
        <p:nvPicPr>
          <p:cNvPr id="6" name="Picture 5"/>
          <p:cNvPicPr>
            <a:picLocks noChangeAspect="1"/>
          </p:cNvPicPr>
          <p:nvPr/>
        </p:nvPicPr>
        <p:blipFill>
          <a:blip r:embed="rId3"/>
          <a:stretch>
            <a:fillRect/>
          </a:stretch>
        </p:blipFill>
        <p:spPr>
          <a:xfrm>
            <a:off x="8120331" y="2685721"/>
            <a:ext cx="2390775" cy="1914525"/>
          </a:xfrm>
          <a:prstGeom prst="rect">
            <a:avLst/>
          </a:prstGeom>
        </p:spPr>
      </p:pic>
    </p:spTree>
    <p:extLst>
      <p:ext uri="{BB962C8B-B14F-4D97-AF65-F5344CB8AC3E}">
        <p14:creationId xmlns:p14="http://schemas.microsoft.com/office/powerpoint/2010/main" val="1864627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a:xfrm>
            <a:off x="1291883" y="1332010"/>
            <a:ext cx="9608234" cy="4351338"/>
          </a:xfrm>
        </p:spPr>
        <p:txBody>
          <a:bodyPr>
            <a:normAutofit/>
          </a:bodyPr>
          <a:lstStyle/>
          <a:p>
            <a:endParaRPr lang="fr-BE" sz="2000" dirty="0">
              <a:solidFill>
                <a:schemeClr val="accent1">
                  <a:lumMod val="75000"/>
                </a:schemeClr>
              </a:solidFill>
            </a:endParaRPr>
          </a:p>
          <a:p>
            <a:r>
              <a:rPr lang="en-GB" sz="3600" b="1" dirty="0"/>
              <a:t>Intonation</a:t>
            </a:r>
            <a:r>
              <a:rPr lang="en-GB" dirty="0"/>
              <a:t> =</a:t>
            </a:r>
            <a:r>
              <a:rPr lang="en-GB" sz="4800" dirty="0"/>
              <a:t> </a:t>
            </a:r>
          </a:p>
          <a:p>
            <a:pPr lvl="7"/>
            <a:r>
              <a:rPr lang="en-GB" sz="3200" dirty="0"/>
              <a:t>Word stress</a:t>
            </a:r>
          </a:p>
          <a:p>
            <a:pPr lvl="7"/>
            <a:r>
              <a:rPr lang="en-GB" sz="3200" dirty="0"/>
              <a:t>Inflection – rise and fall pattern</a:t>
            </a:r>
          </a:p>
          <a:p>
            <a:pPr lvl="7"/>
            <a:endParaRPr lang="en-GB" sz="3200" dirty="0"/>
          </a:p>
          <a:p>
            <a:endParaRPr lang="fr-BE" sz="3200" dirty="0">
              <a:solidFill>
                <a:schemeClr val="accent1">
                  <a:lumMod val="75000"/>
                </a:schemeClr>
              </a:solidFill>
            </a:endParaRPr>
          </a:p>
          <a:p>
            <a:endParaRPr lang="fr-BE" sz="2000" dirty="0">
              <a:solidFill>
                <a:schemeClr val="accent1">
                  <a:lumMod val="75000"/>
                </a:schemeClr>
              </a:solidFill>
            </a:endParaRPr>
          </a:p>
          <a:p>
            <a:pPr marL="0" indent="0">
              <a:buNone/>
            </a:pPr>
            <a:endParaRPr lang="en-GB" dirty="0"/>
          </a:p>
          <a:p>
            <a:endParaRPr lang="en-GB" sz="3600" dirty="0"/>
          </a:p>
        </p:txBody>
      </p:sp>
      <p:sp>
        <p:nvSpPr>
          <p:cNvPr id="5" name="Title 1"/>
          <p:cNvSpPr>
            <a:spLocks noGrp="1"/>
          </p:cNvSpPr>
          <p:nvPr>
            <p:ph type="title"/>
          </p:nvPr>
        </p:nvSpPr>
        <p:spPr/>
        <p:txBody>
          <a:bodyPr>
            <a:normAutofit/>
          </a:bodyPr>
          <a:lstStyle/>
          <a:p>
            <a:r>
              <a:rPr lang="fr-BE" dirty="0">
                <a:ea typeface="Adobe Myungjo Std M" panose="02020600000000000000" pitchFamily="18" charset="-128"/>
              </a:rPr>
              <a:t>			</a:t>
            </a:r>
            <a:r>
              <a:rPr lang="fr-BE" sz="4800" dirty="0" err="1">
                <a:solidFill>
                  <a:schemeClr val="accent4">
                    <a:lumMod val="20000"/>
                    <a:lumOff val="80000"/>
                  </a:schemeClr>
                </a:solidFill>
                <a:effectLst>
                  <a:outerShdw blurRad="38100" dist="38100" dir="2700000" algn="tl">
                    <a:srgbClr val="000000">
                      <a:alpha val="43137"/>
                    </a:srgbClr>
                  </a:outerShdw>
                </a:effectLst>
                <a:latin typeface="Adobe Garamond Pro" panose="02020502060506020403" pitchFamily="18" charset="0"/>
                <a:ea typeface="Adobe Myungjo Std M" panose="02020600000000000000" pitchFamily="18" charset="-128"/>
              </a:rPr>
              <a:t>Paralinguistics</a:t>
            </a:r>
            <a:endParaRPr lang="en-GB" sz="4800" dirty="0">
              <a:solidFill>
                <a:schemeClr val="accent4">
                  <a:lumMod val="20000"/>
                  <a:lumOff val="80000"/>
                </a:schemeClr>
              </a:solidFill>
              <a:effectLst>
                <a:outerShdw blurRad="38100" dist="38100" dir="2700000" algn="tl">
                  <a:srgbClr val="000000">
                    <a:alpha val="43137"/>
                  </a:srgbClr>
                </a:outerShdw>
              </a:effectLst>
              <a:latin typeface="Adobe Garamond Pro" panose="02020502060506020403" pitchFamily="18" charset="0"/>
              <a:ea typeface="Adobe Myungjo Std M" panose="02020600000000000000" pitchFamily="18" charset="-128"/>
            </a:endParaRPr>
          </a:p>
        </p:txBody>
      </p:sp>
      <p:pic>
        <p:nvPicPr>
          <p:cNvPr id="7" name="Picture 6"/>
          <p:cNvPicPr>
            <a:picLocks noChangeAspect="1"/>
          </p:cNvPicPr>
          <p:nvPr/>
        </p:nvPicPr>
        <p:blipFill>
          <a:blip r:embed="rId3"/>
          <a:stretch>
            <a:fillRect/>
          </a:stretch>
        </p:blipFill>
        <p:spPr>
          <a:xfrm>
            <a:off x="5663820" y="3607418"/>
            <a:ext cx="3048000" cy="1495425"/>
          </a:xfrm>
          <a:prstGeom prst="rect">
            <a:avLst/>
          </a:prstGeom>
        </p:spPr>
      </p:pic>
    </p:spTree>
    <p:extLst>
      <p:ext uri="{BB962C8B-B14F-4D97-AF65-F5344CB8AC3E}">
        <p14:creationId xmlns:p14="http://schemas.microsoft.com/office/powerpoint/2010/main" val="27198948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a:xfrm>
            <a:off x="1291883" y="1332010"/>
            <a:ext cx="9608234" cy="4351338"/>
          </a:xfrm>
        </p:spPr>
        <p:txBody>
          <a:bodyPr>
            <a:normAutofit/>
          </a:bodyPr>
          <a:lstStyle/>
          <a:p>
            <a:endParaRPr lang="fr-BE" sz="2000" dirty="0">
              <a:solidFill>
                <a:schemeClr val="accent1">
                  <a:lumMod val="75000"/>
                </a:schemeClr>
              </a:solidFill>
            </a:endParaRPr>
          </a:p>
          <a:p>
            <a:pPr marL="0" indent="0">
              <a:buNone/>
            </a:pPr>
            <a:endParaRPr lang="en-GB" dirty="0"/>
          </a:p>
          <a:p>
            <a:endParaRPr lang="en-GB" sz="3600" dirty="0"/>
          </a:p>
        </p:txBody>
      </p:sp>
      <p:sp>
        <p:nvSpPr>
          <p:cNvPr id="5" name="Title 1"/>
          <p:cNvSpPr>
            <a:spLocks noGrp="1"/>
          </p:cNvSpPr>
          <p:nvPr>
            <p:ph type="title"/>
          </p:nvPr>
        </p:nvSpPr>
        <p:spPr/>
        <p:txBody>
          <a:bodyPr>
            <a:normAutofit/>
          </a:bodyPr>
          <a:lstStyle/>
          <a:p>
            <a:r>
              <a:rPr lang="fr-BE" dirty="0">
                <a:ea typeface="Adobe Myungjo Std M" panose="02020600000000000000" pitchFamily="18" charset="-128"/>
              </a:rPr>
              <a:t>			</a:t>
            </a:r>
            <a:r>
              <a:rPr lang="en-GB" sz="4800" dirty="0">
                <a:solidFill>
                  <a:schemeClr val="accent4">
                    <a:lumMod val="20000"/>
                    <a:lumOff val="80000"/>
                  </a:schemeClr>
                </a:solidFill>
                <a:effectLst>
                  <a:outerShdw blurRad="38100" dist="38100" dir="2700000" algn="tl">
                    <a:srgbClr val="000000">
                      <a:alpha val="43137"/>
                    </a:srgbClr>
                  </a:outerShdw>
                </a:effectLst>
                <a:latin typeface="Adobe Garamond Pro" panose="02020502060506020403" pitchFamily="18" charset="0"/>
              </a:rPr>
              <a:t>Rhetorical devices </a:t>
            </a:r>
            <a:endParaRPr lang="en-GB" sz="4800" dirty="0">
              <a:solidFill>
                <a:schemeClr val="accent4">
                  <a:lumMod val="20000"/>
                  <a:lumOff val="80000"/>
                </a:schemeClr>
              </a:solidFill>
              <a:effectLst>
                <a:outerShdw blurRad="38100" dist="38100" dir="2700000" algn="tl">
                  <a:srgbClr val="000000">
                    <a:alpha val="43137"/>
                  </a:srgbClr>
                </a:outerShdw>
              </a:effectLst>
              <a:latin typeface="Adobe Garamond Pro" panose="02020502060506020403" pitchFamily="18" charset="0"/>
              <a:ea typeface="Adobe Myungjo Std M" panose="02020600000000000000" pitchFamily="18" charset="-128"/>
            </a:endParaRPr>
          </a:p>
        </p:txBody>
      </p:sp>
      <p:pic>
        <p:nvPicPr>
          <p:cNvPr id="6" name="Picture 5"/>
          <p:cNvPicPr>
            <a:picLocks noChangeAspect="1"/>
          </p:cNvPicPr>
          <p:nvPr/>
        </p:nvPicPr>
        <p:blipFill>
          <a:blip r:embed="rId3"/>
          <a:stretch>
            <a:fillRect/>
          </a:stretch>
        </p:blipFill>
        <p:spPr>
          <a:xfrm>
            <a:off x="1660622" y="1820984"/>
            <a:ext cx="2619375" cy="836590"/>
          </a:xfrm>
          <a:prstGeom prst="rect">
            <a:avLst/>
          </a:prstGeom>
          <a:ln>
            <a:noFill/>
          </a:ln>
          <a:effectLst>
            <a:softEdge rad="112500"/>
          </a:effectLst>
        </p:spPr>
      </p:pic>
      <p:sp>
        <p:nvSpPr>
          <p:cNvPr id="2" name="Rectangle 1"/>
          <p:cNvSpPr/>
          <p:nvPr/>
        </p:nvSpPr>
        <p:spPr>
          <a:xfrm>
            <a:off x="1542197" y="2828836"/>
            <a:ext cx="7601803" cy="1846659"/>
          </a:xfrm>
          <a:prstGeom prst="rect">
            <a:avLst/>
          </a:prstGeom>
        </p:spPr>
        <p:txBody>
          <a:bodyPr wrap="square">
            <a:spAutoFit/>
          </a:bodyPr>
          <a:lstStyle/>
          <a:p>
            <a:r>
              <a:rPr lang="en-GB" sz="3200" b="1" dirty="0"/>
              <a:t>Repetition. Repetition. Repetition</a:t>
            </a:r>
          </a:p>
          <a:p>
            <a:endParaRPr lang="en-GB" sz="3200" b="1" dirty="0"/>
          </a:p>
          <a:p>
            <a:r>
              <a:rPr lang="en-GB" sz="3200" b="1" dirty="0"/>
              <a:t>The power of silence</a:t>
            </a:r>
          </a:p>
          <a:p>
            <a:endParaRPr lang="en-GB" dirty="0"/>
          </a:p>
        </p:txBody>
      </p:sp>
      <p:pic>
        <p:nvPicPr>
          <p:cNvPr id="8" name="Picture 7"/>
          <p:cNvPicPr>
            <a:picLocks noChangeAspect="1"/>
          </p:cNvPicPr>
          <p:nvPr/>
        </p:nvPicPr>
        <p:blipFill>
          <a:blip r:embed="rId4"/>
          <a:stretch>
            <a:fillRect/>
          </a:stretch>
        </p:blipFill>
        <p:spPr>
          <a:xfrm>
            <a:off x="6857904" y="4042180"/>
            <a:ext cx="1842749" cy="1600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09810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a:xfrm>
            <a:off x="1291883" y="1332010"/>
            <a:ext cx="9608234" cy="4351338"/>
          </a:xfrm>
        </p:spPr>
        <p:txBody>
          <a:bodyPr>
            <a:normAutofit/>
          </a:bodyPr>
          <a:lstStyle/>
          <a:p>
            <a:endParaRPr lang="fr-BE" sz="2000" dirty="0">
              <a:solidFill>
                <a:schemeClr val="accent1">
                  <a:lumMod val="75000"/>
                </a:schemeClr>
              </a:solidFill>
            </a:endParaRPr>
          </a:p>
          <a:p>
            <a:pPr marL="0" indent="0">
              <a:buNone/>
            </a:pPr>
            <a:endParaRPr lang="en-GB" dirty="0"/>
          </a:p>
          <a:p>
            <a:pPr marL="0" indent="0">
              <a:buNone/>
            </a:pPr>
            <a:endParaRPr lang="en-GB" sz="3600" dirty="0"/>
          </a:p>
        </p:txBody>
      </p:sp>
      <p:sp>
        <p:nvSpPr>
          <p:cNvPr id="5" name="Title 1"/>
          <p:cNvSpPr>
            <a:spLocks noGrp="1"/>
          </p:cNvSpPr>
          <p:nvPr>
            <p:ph type="title"/>
          </p:nvPr>
        </p:nvSpPr>
        <p:spPr/>
        <p:txBody>
          <a:bodyPr>
            <a:normAutofit/>
          </a:bodyPr>
          <a:lstStyle/>
          <a:p>
            <a:r>
              <a:rPr lang="fr-BE" dirty="0">
                <a:ea typeface="Adobe Myungjo Std M" panose="02020600000000000000" pitchFamily="18" charset="-128"/>
              </a:rPr>
              <a:t>		</a:t>
            </a:r>
            <a:r>
              <a:rPr lang="en-GB" sz="4800" dirty="0">
                <a:solidFill>
                  <a:schemeClr val="accent4">
                    <a:lumMod val="20000"/>
                    <a:lumOff val="80000"/>
                  </a:schemeClr>
                </a:solidFill>
                <a:effectLst>
                  <a:outerShdw blurRad="38100" dist="38100" dir="2700000" algn="tl">
                    <a:srgbClr val="000000">
                      <a:alpha val="43137"/>
                    </a:srgbClr>
                  </a:outerShdw>
                </a:effectLst>
                <a:latin typeface="Adobe Garamond Pro" panose="02020502060506020403" pitchFamily="18" charset="0"/>
              </a:rPr>
              <a:t>Developing Your Voice</a:t>
            </a:r>
            <a:endParaRPr lang="en-GB" sz="4800" dirty="0">
              <a:solidFill>
                <a:schemeClr val="accent4">
                  <a:lumMod val="20000"/>
                  <a:lumOff val="80000"/>
                </a:schemeClr>
              </a:solidFill>
              <a:effectLst>
                <a:outerShdw blurRad="38100" dist="38100" dir="2700000" algn="tl">
                  <a:srgbClr val="000000">
                    <a:alpha val="43137"/>
                  </a:srgbClr>
                </a:outerShdw>
              </a:effectLst>
              <a:latin typeface="Adobe Garamond Pro" panose="02020502060506020403" pitchFamily="18" charset="0"/>
              <a:ea typeface="Adobe Myungjo Std M" panose="02020600000000000000" pitchFamily="18" charset="-128"/>
            </a:endParaRPr>
          </a:p>
        </p:txBody>
      </p:sp>
      <p:sp>
        <p:nvSpPr>
          <p:cNvPr id="2" name="Rectangle 1"/>
          <p:cNvSpPr/>
          <p:nvPr/>
        </p:nvSpPr>
        <p:spPr>
          <a:xfrm>
            <a:off x="1542197" y="2828836"/>
            <a:ext cx="7601803" cy="861774"/>
          </a:xfrm>
          <a:prstGeom prst="rect">
            <a:avLst/>
          </a:prstGeom>
        </p:spPr>
        <p:txBody>
          <a:bodyPr wrap="square">
            <a:spAutoFit/>
          </a:bodyPr>
          <a:lstStyle/>
          <a:p>
            <a:endParaRPr lang="en-GB" sz="3200" b="1" dirty="0"/>
          </a:p>
          <a:p>
            <a:endParaRPr lang="en-GB" dirty="0"/>
          </a:p>
        </p:txBody>
      </p:sp>
      <p:sp>
        <p:nvSpPr>
          <p:cNvPr id="8" name="TextBox 7">
            <a:extLst>
              <a:ext uri="{FF2B5EF4-FFF2-40B4-BE49-F238E27FC236}">
                <a16:creationId xmlns:a16="http://schemas.microsoft.com/office/drawing/2014/main" id="{E7BF3DB9-72CF-A0DE-69B2-6AD985C7696F}"/>
              </a:ext>
            </a:extLst>
          </p:cNvPr>
          <p:cNvSpPr txBox="1"/>
          <p:nvPr/>
        </p:nvSpPr>
        <p:spPr>
          <a:xfrm>
            <a:off x="2517168" y="2044557"/>
            <a:ext cx="7601803" cy="2492990"/>
          </a:xfrm>
          <a:prstGeom prst="rect">
            <a:avLst/>
          </a:prstGeom>
          <a:noFill/>
        </p:spPr>
        <p:txBody>
          <a:bodyPr wrap="square">
            <a:spAutoFit/>
          </a:bodyPr>
          <a:lstStyle/>
          <a:p>
            <a:r>
              <a:rPr lang="en-US" sz="2800" dirty="0"/>
              <a:t>‘It usually takes me more than three weeks to prepare a good impromptu speech.’</a:t>
            </a:r>
          </a:p>
          <a:p>
            <a:endParaRPr lang="en-US" sz="2800" dirty="0"/>
          </a:p>
          <a:p>
            <a:r>
              <a:rPr lang="en-US" sz="2800" dirty="0"/>
              <a:t>There are only two types of speaker in the world. 1. The nervous and  2. Liars.’</a:t>
            </a:r>
          </a:p>
          <a:p>
            <a:r>
              <a:rPr lang="en-US" sz="1600" dirty="0"/>
              <a:t>Mark Twain </a:t>
            </a:r>
          </a:p>
        </p:txBody>
      </p:sp>
    </p:spTree>
    <p:extLst>
      <p:ext uri="{BB962C8B-B14F-4D97-AF65-F5344CB8AC3E}">
        <p14:creationId xmlns:p14="http://schemas.microsoft.com/office/powerpoint/2010/main" val="1940409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a:xfrm>
            <a:off x="1219964" y="1876580"/>
            <a:ext cx="9608234" cy="4351338"/>
          </a:xfrm>
        </p:spPr>
        <p:txBody>
          <a:bodyPr/>
          <a:lstStyle/>
          <a:p>
            <a:endParaRPr lang="fr-BE" sz="2000" dirty="0">
              <a:solidFill>
                <a:schemeClr val="accent1">
                  <a:lumMod val="75000"/>
                </a:schemeClr>
              </a:solidFill>
            </a:endParaRPr>
          </a:p>
          <a:p>
            <a:endParaRPr lang="fr-BE" sz="2000" dirty="0">
              <a:solidFill>
                <a:schemeClr val="accent1">
                  <a:lumMod val="75000"/>
                </a:schemeClr>
              </a:solidFill>
            </a:endParaRPr>
          </a:p>
          <a:p>
            <a:endParaRPr lang="fr-BE" sz="2000" dirty="0">
              <a:solidFill>
                <a:schemeClr val="accent1">
                  <a:lumMod val="75000"/>
                </a:schemeClr>
              </a:solidFill>
            </a:endParaRPr>
          </a:p>
          <a:p>
            <a:r>
              <a:rPr lang="fr-BE" sz="4000" dirty="0">
                <a:solidFill>
                  <a:schemeClr val="accent4">
                    <a:lumMod val="20000"/>
                    <a:lumOff val="80000"/>
                  </a:schemeClr>
                </a:solidFill>
              </a:rPr>
              <a:t>AWARENESS</a:t>
            </a:r>
            <a:r>
              <a:rPr lang="fr-BE" sz="4000" dirty="0">
                <a:solidFill>
                  <a:srgbClr val="FFFF00"/>
                </a:solidFill>
              </a:rPr>
              <a:t> </a:t>
            </a:r>
            <a:r>
              <a:rPr lang="fr-BE" sz="4000" dirty="0"/>
              <a:t>of </a:t>
            </a:r>
            <a:r>
              <a:rPr lang="fr-BE" sz="4000" dirty="0" err="1"/>
              <a:t>ourselves</a:t>
            </a:r>
            <a:r>
              <a:rPr lang="fr-BE" sz="4000" dirty="0"/>
              <a:t> </a:t>
            </a:r>
            <a:r>
              <a:rPr lang="fr-BE" sz="4000" dirty="0" err="1"/>
              <a:t>is</a:t>
            </a:r>
            <a:r>
              <a:rPr lang="fr-BE" sz="4000" dirty="0"/>
              <a:t> essential.</a:t>
            </a:r>
          </a:p>
          <a:p>
            <a:endParaRPr lang="fr-BE" sz="4000" dirty="0"/>
          </a:p>
          <a:p>
            <a:r>
              <a:rPr lang="fr-BE" sz="4000" dirty="0"/>
              <a:t>Fluency </a:t>
            </a:r>
            <a:r>
              <a:rPr lang="fr-BE" sz="4000" dirty="0" err="1"/>
              <a:t>impresses</a:t>
            </a:r>
            <a:r>
              <a:rPr lang="fr-BE" sz="4000" dirty="0"/>
              <a:t> but </a:t>
            </a:r>
            <a:r>
              <a:rPr lang="fr-BE" sz="4000" dirty="0">
                <a:solidFill>
                  <a:schemeClr val="accent4">
                    <a:lumMod val="20000"/>
                    <a:lumOff val="80000"/>
                  </a:schemeClr>
                </a:solidFill>
              </a:rPr>
              <a:t>INTENTION</a:t>
            </a:r>
            <a:r>
              <a:rPr lang="fr-BE" sz="4000" dirty="0">
                <a:solidFill>
                  <a:srgbClr val="FFFF00"/>
                </a:solidFill>
              </a:rPr>
              <a:t> </a:t>
            </a:r>
            <a:r>
              <a:rPr lang="fr-BE" sz="4000" dirty="0"/>
              <a:t>influences/</a:t>
            </a:r>
            <a:r>
              <a:rPr lang="fr-BE" sz="4000" dirty="0" err="1"/>
              <a:t>convinces</a:t>
            </a:r>
            <a:r>
              <a:rPr lang="fr-BE" sz="4000" dirty="0"/>
              <a:t>.</a:t>
            </a:r>
            <a:endParaRPr lang="en-GB" sz="4000" dirty="0"/>
          </a:p>
          <a:p>
            <a:endParaRPr lang="en-GB" sz="4000" dirty="0">
              <a:solidFill>
                <a:schemeClr val="accent1">
                  <a:lumMod val="75000"/>
                </a:schemeClr>
              </a:solidFill>
            </a:endParaRPr>
          </a:p>
          <a:p>
            <a:endParaRPr lang="en-GB" sz="3600" dirty="0"/>
          </a:p>
        </p:txBody>
      </p:sp>
      <p:sp>
        <p:nvSpPr>
          <p:cNvPr id="5" name="Title 1"/>
          <p:cNvSpPr>
            <a:spLocks noGrp="1"/>
          </p:cNvSpPr>
          <p:nvPr>
            <p:ph type="title"/>
          </p:nvPr>
        </p:nvSpPr>
        <p:spPr/>
        <p:txBody>
          <a:bodyPr>
            <a:normAutofit/>
          </a:bodyPr>
          <a:lstStyle/>
          <a:p>
            <a:r>
              <a:rPr lang="fr-BE" dirty="0">
                <a:ea typeface="Adobe Myungjo Std M" panose="02020600000000000000" pitchFamily="18" charset="-128"/>
              </a:rPr>
              <a:t>			</a:t>
            </a:r>
            <a:r>
              <a:rPr lang="fr-BE" sz="4800" dirty="0" err="1">
                <a:solidFill>
                  <a:schemeClr val="accent4">
                    <a:lumMod val="20000"/>
                    <a:lumOff val="80000"/>
                  </a:schemeClr>
                </a:solidFill>
                <a:effectLst>
                  <a:outerShdw blurRad="38100" dist="38100" dir="2700000" algn="tl">
                    <a:srgbClr val="000000">
                      <a:alpha val="43137"/>
                    </a:srgbClr>
                  </a:outerShdw>
                </a:effectLst>
                <a:latin typeface="Adobe Garamond Pro" panose="02020502060506020403" pitchFamily="18" charset="0"/>
                <a:ea typeface="Adobe Myungjo Std M" panose="02020600000000000000" pitchFamily="18" charset="-128"/>
              </a:rPr>
              <a:t>Developing</a:t>
            </a:r>
            <a:r>
              <a:rPr lang="fr-BE" sz="4800" dirty="0">
                <a:solidFill>
                  <a:schemeClr val="accent4">
                    <a:lumMod val="20000"/>
                    <a:lumOff val="80000"/>
                  </a:schemeClr>
                </a:solidFill>
                <a:effectLst>
                  <a:outerShdw blurRad="38100" dist="38100" dir="2700000" algn="tl">
                    <a:srgbClr val="000000">
                      <a:alpha val="43137"/>
                    </a:srgbClr>
                  </a:outerShdw>
                </a:effectLst>
                <a:latin typeface="Adobe Garamond Pro" panose="02020502060506020403" pitchFamily="18" charset="0"/>
                <a:ea typeface="Adobe Myungjo Std M" panose="02020600000000000000" pitchFamily="18" charset="-128"/>
              </a:rPr>
              <a:t> </a:t>
            </a:r>
            <a:r>
              <a:rPr lang="fr-BE" sz="4800" dirty="0" err="1">
                <a:solidFill>
                  <a:schemeClr val="accent4">
                    <a:lumMod val="20000"/>
                    <a:lumOff val="80000"/>
                  </a:schemeClr>
                </a:solidFill>
                <a:effectLst>
                  <a:outerShdw blurRad="38100" dist="38100" dir="2700000" algn="tl">
                    <a:srgbClr val="000000">
                      <a:alpha val="43137"/>
                    </a:srgbClr>
                  </a:outerShdw>
                </a:effectLst>
                <a:latin typeface="Adobe Garamond Pro" panose="02020502060506020403" pitchFamily="18" charset="0"/>
                <a:ea typeface="Adobe Myungjo Std M" panose="02020600000000000000" pitchFamily="18" charset="-128"/>
              </a:rPr>
              <a:t>Your</a:t>
            </a:r>
            <a:r>
              <a:rPr lang="fr-BE" sz="4800" dirty="0">
                <a:solidFill>
                  <a:schemeClr val="accent4">
                    <a:lumMod val="20000"/>
                    <a:lumOff val="80000"/>
                  </a:schemeClr>
                </a:solidFill>
                <a:effectLst>
                  <a:outerShdw blurRad="38100" dist="38100" dir="2700000" algn="tl">
                    <a:srgbClr val="000000">
                      <a:alpha val="43137"/>
                    </a:srgbClr>
                  </a:outerShdw>
                </a:effectLst>
                <a:latin typeface="Adobe Garamond Pro" panose="02020502060506020403" pitchFamily="18" charset="0"/>
                <a:ea typeface="Adobe Myungjo Std M" panose="02020600000000000000" pitchFamily="18" charset="-128"/>
              </a:rPr>
              <a:t> Voice</a:t>
            </a:r>
            <a:endParaRPr lang="en-GB" sz="4800" dirty="0">
              <a:solidFill>
                <a:schemeClr val="accent4">
                  <a:lumMod val="20000"/>
                  <a:lumOff val="80000"/>
                </a:schemeClr>
              </a:solidFill>
              <a:effectLst>
                <a:outerShdw blurRad="38100" dist="38100" dir="2700000" algn="tl">
                  <a:srgbClr val="000000">
                    <a:alpha val="43137"/>
                  </a:srgbClr>
                </a:outerShdw>
              </a:effectLst>
              <a:latin typeface="Adobe Garamond Pro" panose="02020502060506020403" pitchFamily="18" charset="0"/>
              <a:ea typeface="Adobe Myungjo Std M" panose="02020600000000000000" pitchFamily="18" charset="-128"/>
            </a:endParaRPr>
          </a:p>
        </p:txBody>
      </p:sp>
    </p:spTree>
    <p:extLst>
      <p:ext uri="{BB962C8B-B14F-4D97-AF65-F5344CB8AC3E}">
        <p14:creationId xmlns:p14="http://schemas.microsoft.com/office/powerpoint/2010/main" val="1190160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4">
                    <a:lumMod val="20000"/>
                    <a:lumOff val="80000"/>
                  </a:schemeClr>
                </a:solidFill>
              </a:rPr>
              <a:t>Exercise</a:t>
            </a:r>
          </a:p>
        </p:txBody>
      </p:sp>
      <p:sp>
        <p:nvSpPr>
          <p:cNvPr id="3" name="Content Placeholder 2"/>
          <p:cNvSpPr>
            <a:spLocks noGrp="1"/>
          </p:cNvSpPr>
          <p:nvPr>
            <p:ph idx="1"/>
          </p:nvPr>
        </p:nvSpPr>
        <p:spPr/>
        <p:txBody>
          <a:bodyPr>
            <a:normAutofit lnSpcReduction="10000"/>
          </a:bodyPr>
          <a:lstStyle/>
          <a:p>
            <a:r>
              <a:rPr lang="en-GB" b="1" dirty="0"/>
              <a:t>The most hunted person of the modern age</a:t>
            </a:r>
            <a:endParaRPr lang="en-GB" dirty="0"/>
          </a:p>
          <a:p>
            <a:r>
              <a:rPr lang="en-GB" sz="1300" dirty="0"/>
              <a:t>(This speech was delivered at Westminster Abbey on September 6 1997)</a:t>
            </a:r>
          </a:p>
          <a:p>
            <a:r>
              <a:rPr lang="en-GB" dirty="0"/>
              <a:t> I stand before you today, the representative of a family in grief, in a country in mourning, before a world in shock.</a:t>
            </a:r>
          </a:p>
          <a:p>
            <a:r>
              <a:rPr lang="en-GB" dirty="0"/>
              <a:t>We are all united, not only in our desire to pay our respects to Diana, but rather in our need to do so.</a:t>
            </a:r>
          </a:p>
          <a:p>
            <a:r>
              <a:rPr lang="en-GB" dirty="0"/>
              <a:t>For such was her extraordinary appeal that the tens of millions of people taking part in this service all over the world, via television and radio, who never actually met her, feel that they, too, lost someone close to them in the early hours of Sunday morning. It is a more remarkable tribute to Diana than I can ever hope to offer her today.</a:t>
            </a:r>
          </a:p>
          <a:p>
            <a:endParaRPr lang="en-GB" dirty="0"/>
          </a:p>
        </p:txBody>
      </p:sp>
    </p:spTree>
    <p:extLst>
      <p:ext uri="{BB962C8B-B14F-4D97-AF65-F5344CB8AC3E}">
        <p14:creationId xmlns:p14="http://schemas.microsoft.com/office/powerpoint/2010/main" val="1030859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4">
                    <a:lumMod val="20000"/>
                    <a:lumOff val="80000"/>
                  </a:schemeClr>
                </a:solidFill>
              </a:rPr>
              <a:t>Exercise</a:t>
            </a:r>
          </a:p>
        </p:txBody>
      </p:sp>
      <p:sp>
        <p:nvSpPr>
          <p:cNvPr id="3" name="Content Placeholder 2"/>
          <p:cNvSpPr>
            <a:spLocks noGrp="1"/>
          </p:cNvSpPr>
          <p:nvPr>
            <p:ph idx="1"/>
          </p:nvPr>
        </p:nvSpPr>
        <p:spPr/>
        <p:txBody>
          <a:bodyPr>
            <a:normAutofit lnSpcReduction="10000"/>
          </a:bodyPr>
          <a:lstStyle/>
          <a:p>
            <a:r>
              <a:rPr lang="en-GB" sz="2400" b="1" dirty="0"/>
              <a:t>Hillary Clinton Speech</a:t>
            </a:r>
            <a:br>
              <a:rPr lang="en-GB" sz="2400" b="1" dirty="0"/>
            </a:br>
            <a:r>
              <a:rPr lang="en-GB" sz="2400" b="1" dirty="0"/>
              <a:t>Women's Rights are Human Rights</a:t>
            </a:r>
            <a:endParaRPr lang="en-GB" sz="2400" dirty="0"/>
          </a:p>
          <a:p>
            <a:r>
              <a:rPr lang="en-GB" dirty="0"/>
              <a:t>Mrs. </a:t>
            </a:r>
            <a:r>
              <a:rPr lang="en-GB" dirty="0" err="1"/>
              <a:t>Mongella</a:t>
            </a:r>
            <a:r>
              <a:rPr lang="en-GB" dirty="0"/>
              <a:t>, Under Secretary </a:t>
            </a:r>
            <a:r>
              <a:rPr lang="en-GB" dirty="0" err="1"/>
              <a:t>Kittani</a:t>
            </a:r>
            <a:r>
              <a:rPr lang="en-GB" dirty="0"/>
              <a:t>, distinguished delegates and guests: </a:t>
            </a:r>
            <a:br>
              <a:rPr lang="en-GB" dirty="0"/>
            </a:br>
            <a:br>
              <a:rPr lang="en-GB" dirty="0"/>
            </a:br>
            <a:r>
              <a:rPr lang="en-GB" dirty="0"/>
              <a:t>I would like to thank the Secretary General of the United Nations for inviting me to be part of the United Nations Fourth World Conference on Women. This is truly a celebration - a celebration of the contributions women make in every aspect of life: in the home, on the job, in their communities, as mothers, wives, sisters, daughters, learners, workers, citizens and leaders. </a:t>
            </a:r>
            <a:br>
              <a:rPr lang="en-GB" dirty="0"/>
            </a:br>
            <a:endParaRPr lang="en-GB" dirty="0"/>
          </a:p>
          <a:p>
            <a:endParaRPr lang="en-GB" dirty="0"/>
          </a:p>
        </p:txBody>
      </p:sp>
    </p:spTree>
    <p:extLst>
      <p:ext uri="{BB962C8B-B14F-4D97-AF65-F5344CB8AC3E}">
        <p14:creationId xmlns:p14="http://schemas.microsoft.com/office/powerpoint/2010/main" val="33358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C7DB6C-C92F-3F9B-0F04-362D3D427818}"/>
              </a:ext>
            </a:extLst>
          </p:cNvPr>
          <p:cNvSpPr txBox="1"/>
          <p:nvPr/>
        </p:nvSpPr>
        <p:spPr>
          <a:xfrm>
            <a:off x="1890445" y="2415906"/>
            <a:ext cx="7256123" cy="2954655"/>
          </a:xfrm>
          <a:prstGeom prst="rect">
            <a:avLst/>
          </a:prstGeom>
          <a:noFill/>
        </p:spPr>
        <p:txBody>
          <a:bodyPr wrap="square">
            <a:spAutoFit/>
          </a:bodyPr>
          <a:lstStyle/>
          <a:p>
            <a:r>
              <a:rPr lang="en-GB" sz="2800" dirty="0">
                <a:effectLst/>
                <a:latin typeface="Times New Roman" panose="02020603050405020304" pitchFamily="18" charset="0"/>
                <a:ea typeface="Times New Roman" panose="02020603050405020304" pitchFamily="18" charset="0"/>
              </a:rPr>
              <a:t>I am almost afraid; though I know the night </a:t>
            </a:r>
            <a:br>
              <a:rPr lang="en-GB" sz="2800" dirty="0">
                <a:effectLst/>
                <a:latin typeface="Times New Roman" panose="02020603050405020304" pitchFamily="18" charset="0"/>
                <a:ea typeface="Times New Roman" panose="02020603050405020304" pitchFamily="18" charset="0"/>
              </a:rPr>
            </a:br>
            <a:r>
              <a:rPr lang="en-GB" sz="2800" dirty="0">
                <a:effectLst/>
                <a:latin typeface="Times New Roman" panose="02020603050405020304" pitchFamily="18" charset="0"/>
                <a:ea typeface="Times New Roman" panose="02020603050405020304" pitchFamily="18" charset="0"/>
              </a:rPr>
              <a:t>Lets no ghosts walk in the warm lamplight.</a:t>
            </a:r>
            <a:br>
              <a:rPr lang="en-GB" sz="2800" dirty="0">
                <a:effectLst/>
                <a:latin typeface="Times New Roman" panose="02020603050405020304" pitchFamily="18" charset="0"/>
                <a:ea typeface="Times New Roman" panose="02020603050405020304" pitchFamily="18" charset="0"/>
              </a:rPr>
            </a:br>
            <a:r>
              <a:rPr lang="en-GB" sz="2800" dirty="0">
                <a:effectLst/>
                <a:latin typeface="Times New Roman" panose="02020603050405020304" pitchFamily="18" charset="0"/>
                <a:ea typeface="Times New Roman" panose="02020603050405020304" pitchFamily="18" charset="0"/>
              </a:rPr>
              <a:t>Yet ghosts there are; and they blow, they blow,</a:t>
            </a:r>
            <a:br>
              <a:rPr lang="en-GB" sz="2800" dirty="0">
                <a:effectLst/>
                <a:latin typeface="Times New Roman" panose="02020603050405020304" pitchFamily="18" charset="0"/>
                <a:ea typeface="Times New Roman" panose="02020603050405020304" pitchFamily="18" charset="0"/>
              </a:rPr>
            </a:br>
            <a:r>
              <a:rPr lang="en-GB" sz="2800" dirty="0">
                <a:effectLst/>
                <a:latin typeface="Times New Roman" panose="02020603050405020304" pitchFamily="18" charset="0"/>
                <a:ea typeface="Times New Roman" panose="02020603050405020304" pitchFamily="18" charset="0"/>
              </a:rPr>
              <a:t>Out in the wind and the scattering snow.- </a:t>
            </a:r>
            <a:br>
              <a:rPr lang="en-GB" sz="2800" dirty="0">
                <a:effectLst/>
                <a:latin typeface="Times New Roman" panose="02020603050405020304" pitchFamily="18" charset="0"/>
                <a:ea typeface="Times New Roman" panose="02020603050405020304" pitchFamily="18" charset="0"/>
              </a:rPr>
            </a:br>
            <a:r>
              <a:rPr lang="en-GB" sz="2800" dirty="0">
                <a:effectLst/>
                <a:latin typeface="Times New Roman" panose="02020603050405020304" pitchFamily="18" charset="0"/>
                <a:ea typeface="Times New Roman" panose="02020603050405020304" pitchFamily="18" charset="0"/>
              </a:rPr>
              <a:t>When I open the windows and go to bed, </a:t>
            </a:r>
            <a:br>
              <a:rPr lang="en-GB" sz="2800" dirty="0">
                <a:effectLst/>
                <a:latin typeface="Times New Roman" panose="02020603050405020304" pitchFamily="18" charset="0"/>
                <a:ea typeface="Times New Roman" panose="02020603050405020304" pitchFamily="18" charset="0"/>
              </a:rPr>
            </a:br>
            <a:r>
              <a:rPr lang="en-GB" sz="2800" dirty="0">
                <a:effectLst/>
                <a:latin typeface="Times New Roman" panose="02020603050405020304" pitchFamily="18" charset="0"/>
                <a:ea typeface="Times New Roman" panose="02020603050405020304" pitchFamily="18" charset="0"/>
              </a:rPr>
              <a:t>Will the ghosts come in and stand at my head?</a:t>
            </a:r>
          </a:p>
          <a:p>
            <a:r>
              <a:rPr lang="en-GB" sz="18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79048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BF3403-76E0-4AD9-4F69-660ADC370AA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59623" y="836695"/>
            <a:ext cx="2853336" cy="1545557"/>
          </a:xfrm>
          <a:prstGeom prst="rect">
            <a:avLst/>
          </a:prstGeom>
        </p:spPr>
      </p:pic>
      <p:pic>
        <p:nvPicPr>
          <p:cNvPr id="1026" name="Picture 2">
            <a:extLst>
              <a:ext uri="{FF2B5EF4-FFF2-40B4-BE49-F238E27FC236}">
                <a16:creationId xmlns:a16="http://schemas.microsoft.com/office/drawing/2014/main" id="{18EA9752-3B54-D1EB-0274-0DA96AD9077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4799" y="1954968"/>
            <a:ext cx="2796180" cy="18655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aling with emotions (pt.1)">
            <a:extLst>
              <a:ext uri="{FF2B5EF4-FFF2-40B4-BE49-F238E27FC236}">
                <a16:creationId xmlns:a16="http://schemas.microsoft.com/office/drawing/2014/main" id="{BE273737-6198-CD81-06E1-F2C0E32345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37988" y="3527759"/>
            <a:ext cx="2476500" cy="18478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AEBD707-C30F-C767-6A1E-C44F71476A26}"/>
              </a:ext>
            </a:extLst>
          </p:cNvPr>
          <p:cNvSpPr txBox="1"/>
          <p:nvPr/>
        </p:nvSpPr>
        <p:spPr>
          <a:xfrm>
            <a:off x="7591926" y="836695"/>
            <a:ext cx="194399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Communicate</a:t>
            </a:r>
          </a:p>
        </p:txBody>
      </p:sp>
      <p:sp>
        <p:nvSpPr>
          <p:cNvPr id="9" name="TextBox 8">
            <a:extLst>
              <a:ext uri="{FF2B5EF4-FFF2-40B4-BE49-F238E27FC236}">
                <a16:creationId xmlns:a16="http://schemas.microsoft.com/office/drawing/2014/main" id="{1CFCC8BC-5C0D-7A97-CF78-B46658508F54}"/>
              </a:ext>
            </a:extLst>
          </p:cNvPr>
          <p:cNvSpPr txBox="1"/>
          <p:nvPr/>
        </p:nvSpPr>
        <p:spPr>
          <a:xfrm>
            <a:off x="1696453" y="4596063"/>
            <a:ext cx="123463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Connect</a:t>
            </a:r>
          </a:p>
        </p:txBody>
      </p:sp>
    </p:spTree>
    <p:extLst>
      <p:ext uri="{BB962C8B-B14F-4D97-AF65-F5344CB8AC3E}">
        <p14:creationId xmlns:p14="http://schemas.microsoft.com/office/powerpoint/2010/main" val="1892707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a:xfrm>
            <a:off x="1291883" y="1856031"/>
            <a:ext cx="9608234" cy="4351338"/>
          </a:xfrm>
        </p:spPr>
        <p:txBody>
          <a:bodyPr/>
          <a:lstStyle/>
          <a:p>
            <a:endParaRPr lang="fr-BE" sz="2000" dirty="0">
              <a:solidFill>
                <a:schemeClr val="accent1">
                  <a:lumMod val="75000"/>
                </a:schemeClr>
              </a:solidFill>
            </a:endParaRPr>
          </a:p>
          <a:p>
            <a:endParaRPr lang="fr-BE" sz="2000" dirty="0">
              <a:solidFill>
                <a:schemeClr val="accent1">
                  <a:lumMod val="75000"/>
                </a:schemeClr>
              </a:solidFill>
            </a:endParaRPr>
          </a:p>
          <a:p>
            <a:endParaRPr lang="fr-BE" sz="2000" dirty="0">
              <a:solidFill>
                <a:schemeClr val="accent1">
                  <a:lumMod val="75000"/>
                </a:schemeClr>
              </a:solidFill>
            </a:endParaRPr>
          </a:p>
          <a:p>
            <a:endParaRPr lang="fr-BE" dirty="0"/>
          </a:p>
          <a:p>
            <a:pPr marL="0" indent="0">
              <a:buNone/>
            </a:pPr>
            <a:endParaRPr lang="en-GB" dirty="0"/>
          </a:p>
          <a:p>
            <a:endParaRPr lang="en-GB" sz="3600" dirty="0">
              <a:solidFill>
                <a:schemeClr val="accent1">
                  <a:lumMod val="75000"/>
                </a:schemeClr>
              </a:solidFill>
            </a:endParaRPr>
          </a:p>
          <a:p>
            <a:endParaRPr lang="en-GB" sz="3600" dirty="0"/>
          </a:p>
        </p:txBody>
      </p:sp>
      <p:sp>
        <p:nvSpPr>
          <p:cNvPr id="5" name="Title 1"/>
          <p:cNvSpPr>
            <a:spLocks noGrp="1"/>
          </p:cNvSpPr>
          <p:nvPr>
            <p:ph type="title"/>
          </p:nvPr>
        </p:nvSpPr>
        <p:spPr/>
        <p:txBody>
          <a:bodyPr>
            <a:normAutofit/>
          </a:bodyPr>
          <a:lstStyle/>
          <a:p>
            <a:r>
              <a:rPr lang="fr-BE" dirty="0">
                <a:ea typeface="Adobe Myungjo Std M" panose="02020600000000000000" pitchFamily="18" charset="-128"/>
              </a:rPr>
              <a:t>			</a:t>
            </a:r>
            <a:r>
              <a:rPr lang="fr-BE" sz="4800" dirty="0" err="1">
                <a:solidFill>
                  <a:srgbClr val="FFFF00"/>
                </a:solidFill>
                <a:effectLst>
                  <a:outerShdw blurRad="38100" dist="38100" dir="2700000" algn="tl">
                    <a:srgbClr val="000000">
                      <a:alpha val="43137"/>
                    </a:srgbClr>
                  </a:outerShdw>
                </a:effectLst>
                <a:latin typeface="Adobe Garamond Pro" panose="02020502060506020403" pitchFamily="18" charset="0"/>
                <a:ea typeface="Adobe Myungjo Std M" panose="02020600000000000000" pitchFamily="18" charset="-128"/>
              </a:rPr>
              <a:t>Developing</a:t>
            </a:r>
            <a:r>
              <a:rPr lang="fr-BE" sz="4800" dirty="0">
                <a:solidFill>
                  <a:srgbClr val="FFFF00"/>
                </a:solidFill>
                <a:effectLst>
                  <a:outerShdw blurRad="38100" dist="38100" dir="2700000" algn="tl">
                    <a:srgbClr val="000000">
                      <a:alpha val="43137"/>
                    </a:srgbClr>
                  </a:outerShdw>
                </a:effectLst>
                <a:latin typeface="Adobe Garamond Pro" panose="02020502060506020403" pitchFamily="18" charset="0"/>
                <a:ea typeface="Adobe Myungjo Std M" panose="02020600000000000000" pitchFamily="18" charset="-128"/>
              </a:rPr>
              <a:t> </a:t>
            </a:r>
            <a:r>
              <a:rPr lang="fr-BE" sz="4800" dirty="0" err="1">
                <a:solidFill>
                  <a:srgbClr val="FFFF00"/>
                </a:solidFill>
                <a:effectLst>
                  <a:outerShdw blurRad="38100" dist="38100" dir="2700000" algn="tl">
                    <a:srgbClr val="000000">
                      <a:alpha val="43137"/>
                    </a:srgbClr>
                  </a:outerShdw>
                </a:effectLst>
                <a:latin typeface="Adobe Garamond Pro" panose="02020502060506020403" pitchFamily="18" charset="0"/>
                <a:ea typeface="Adobe Myungjo Std M" panose="02020600000000000000" pitchFamily="18" charset="-128"/>
              </a:rPr>
              <a:t>Your</a:t>
            </a:r>
            <a:r>
              <a:rPr lang="fr-BE" sz="4800" dirty="0">
                <a:solidFill>
                  <a:srgbClr val="FFFF00"/>
                </a:solidFill>
                <a:effectLst>
                  <a:outerShdw blurRad="38100" dist="38100" dir="2700000" algn="tl">
                    <a:srgbClr val="000000">
                      <a:alpha val="43137"/>
                    </a:srgbClr>
                  </a:outerShdw>
                </a:effectLst>
                <a:latin typeface="Adobe Garamond Pro" panose="02020502060506020403" pitchFamily="18" charset="0"/>
                <a:ea typeface="Adobe Myungjo Std M" panose="02020600000000000000" pitchFamily="18" charset="-128"/>
              </a:rPr>
              <a:t> Voice</a:t>
            </a:r>
            <a:endParaRPr lang="en-GB" sz="4800" dirty="0">
              <a:solidFill>
                <a:srgbClr val="FFFF00"/>
              </a:solidFill>
              <a:effectLst>
                <a:outerShdw blurRad="38100" dist="38100" dir="2700000" algn="tl">
                  <a:srgbClr val="000000">
                    <a:alpha val="43137"/>
                  </a:srgbClr>
                </a:outerShdw>
              </a:effectLst>
              <a:latin typeface="Adobe Garamond Pro" panose="02020502060506020403" pitchFamily="18" charset="0"/>
              <a:ea typeface="Adobe Myungjo Std M" panose="02020600000000000000" pitchFamily="18" charset="-128"/>
            </a:endParaRPr>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6484" y="2097862"/>
            <a:ext cx="6679032" cy="3867676"/>
          </a:xfrm>
          <a:prstGeom prst="rect">
            <a:avLst/>
          </a:prstGeom>
        </p:spPr>
      </p:pic>
    </p:spTree>
    <p:extLst>
      <p:ext uri="{BB962C8B-B14F-4D97-AF65-F5344CB8AC3E}">
        <p14:creationId xmlns:p14="http://schemas.microsoft.com/office/powerpoint/2010/main" val="726177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earning styles and English teaching – Teaching English Games">
            <a:extLst>
              <a:ext uri="{FF2B5EF4-FFF2-40B4-BE49-F238E27FC236}">
                <a16:creationId xmlns:a16="http://schemas.microsoft.com/office/drawing/2014/main" id="{B8A863D6-1619-27E7-C063-3D5878E3FD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0787" y="1307055"/>
            <a:ext cx="8276901" cy="4243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132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CFDE7BA9-21F7-5245-F404-C660210BC578}"/>
              </a:ext>
            </a:extLst>
          </p:cNvPr>
          <p:cNvPicPr>
            <a:picLocks noChangeAspect="1"/>
          </p:cNvPicPr>
          <p:nvPr/>
        </p:nvPicPr>
        <p:blipFill>
          <a:blip r:embed="rId2"/>
          <a:stretch>
            <a:fillRect/>
          </a:stretch>
        </p:blipFill>
        <p:spPr>
          <a:xfrm>
            <a:off x="2373443" y="791279"/>
            <a:ext cx="7445113" cy="5583835"/>
          </a:xfrm>
          <a:prstGeom prst="rect">
            <a:avLst/>
          </a:prstGeom>
        </p:spPr>
      </p:pic>
    </p:spTree>
    <p:extLst>
      <p:ext uri="{BB962C8B-B14F-4D97-AF65-F5344CB8AC3E}">
        <p14:creationId xmlns:p14="http://schemas.microsoft.com/office/powerpoint/2010/main" val="3240556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7" name="complex slide afghanistan.jpg"/>
          <p:cNvPicPr/>
          <p:nvPr/>
        </p:nvPicPr>
        <p:blipFill>
          <a:blip r:embed="rId3"/>
          <a:stretch>
            <a:fillRect/>
          </a:stretch>
        </p:blipFill>
        <p:spPr>
          <a:xfrm>
            <a:off x="2188650" y="945221"/>
            <a:ext cx="7814700" cy="5440749"/>
          </a:xfrm>
          <a:prstGeom prst="rect">
            <a:avLst/>
          </a:prstGeom>
          <a:ln w="12700">
            <a:miter lim="400000"/>
          </a:ln>
        </p:spPr>
      </p:pic>
    </p:spTree>
    <p:extLst>
      <p:ext uri="{BB962C8B-B14F-4D97-AF65-F5344CB8AC3E}">
        <p14:creationId xmlns:p14="http://schemas.microsoft.com/office/powerpoint/2010/main" val="971872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0FA63-DF17-8708-D6EE-C6124E26FD0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F5B927E-A764-49EA-0844-071B661EC0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8598" y="981669"/>
            <a:ext cx="8174804" cy="4894661"/>
          </a:xfrm>
          <a:prstGeom prst="rect">
            <a:avLst/>
          </a:prstGeom>
        </p:spPr>
      </p:pic>
    </p:spTree>
    <p:extLst>
      <p:ext uri="{BB962C8B-B14F-4D97-AF65-F5344CB8AC3E}">
        <p14:creationId xmlns:p14="http://schemas.microsoft.com/office/powerpoint/2010/main" val="11025753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882</Words>
  <Application>Microsoft Office PowerPoint</Application>
  <PresentationFormat>Widescreen</PresentationFormat>
  <Paragraphs>161</Paragraphs>
  <Slides>32</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Adobe Garamond Pro</vt:lpstr>
      <vt:lpstr>Adobe Garamond Pro Bold</vt:lpstr>
      <vt:lpstr>Adobe Myungjo Std M</vt:lpstr>
      <vt:lpstr>Arial</vt:lpstr>
      <vt:lpstr>Calibri</vt:lpstr>
      <vt:lpstr>Calibri Light</vt:lpstr>
      <vt:lpstr>Symbol</vt:lpstr>
      <vt:lpstr>Times New Roman</vt:lpstr>
      <vt:lpstr>Office Theme</vt:lpstr>
      <vt:lpstr>It’s How You Say It: A Guide To Effective Public Speaking</vt:lpstr>
      <vt:lpstr>       Developing Your Voice</vt:lpstr>
      <vt:lpstr>   Developing Your Voice</vt:lpstr>
      <vt:lpstr>PowerPoint Presentation</vt:lpstr>
      <vt:lpstr>   Developing Your Voice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Glossophobia</vt:lpstr>
      <vt:lpstr>    Glossophobia</vt:lpstr>
      <vt:lpstr>    Glossophobia</vt:lpstr>
      <vt:lpstr>    Glossophobia</vt:lpstr>
      <vt:lpstr> ‘The body must work first: then comes the   voice.’ Grotowski</vt:lpstr>
      <vt:lpstr>PowerPoint Presentation</vt:lpstr>
      <vt:lpstr>    Pitch</vt:lpstr>
      <vt:lpstr>    Pitch</vt:lpstr>
      <vt:lpstr>    Pitch</vt:lpstr>
      <vt:lpstr>    Pitch</vt:lpstr>
      <vt:lpstr>“ You can speak well if your tongue can deliver the message of your heart.” John Ford</vt:lpstr>
      <vt:lpstr>      Vocal variation</vt:lpstr>
      <vt:lpstr>         Slow Down</vt:lpstr>
      <vt:lpstr>   Paralinguistics</vt:lpstr>
      <vt:lpstr>   Paralinguistics</vt:lpstr>
      <vt:lpstr>   Rhetorical devices </vt:lpstr>
      <vt:lpstr>  Developing Your Voice</vt:lpstr>
      <vt:lpstr>Exercise</vt:lpstr>
      <vt:lpstr>Exercise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jonathon sawdon</dc:creator>
  <cp:lastModifiedBy>jonathon sawdon</cp:lastModifiedBy>
  <cp:revision>45</cp:revision>
  <cp:lastPrinted>2023-06-01T07:08:54Z</cp:lastPrinted>
  <dcterms:created xsi:type="dcterms:W3CDTF">2019-03-18T15:13:19Z</dcterms:created>
  <dcterms:modified xsi:type="dcterms:W3CDTF">2026-06-14T13:36:19Z</dcterms:modified>
</cp:coreProperties>
</file>