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6"/>
  </p:notesMasterIdLst>
  <p:sldIdLst>
    <p:sldId id="406" r:id="rId2"/>
    <p:sldId id="407" r:id="rId3"/>
    <p:sldId id="408" r:id="rId4"/>
    <p:sldId id="410" r:id="rId5"/>
    <p:sldId id="459" r:id="rId6"/>
    <p:sldId id="432" r:id="rId7"/>
    <p:sldId id="411" r:id="rId8"/>
    <p:sldId id="412" r:id="rId9"/>
    <p:sldId id="460" r:id="rId10"/>
    <p:sldId id="414" r:id="rId11"/>
    <p:sldId id="415" r:id="rId12"/>
    <p:sldId id="446" r:id="rId13"/>
    <p:sldId id="435" r:id="rId14"/>
    <p:sldId id="465" r:id="rId15"/>
    <p:sldId id="417" r:id="rId16"/>
    <p:sldId id="464" r:id="rId17"/>
    <p:sldId id="466" r:id="rId18"/>
    <p:sldId id="418" r:id="rId19"/>
    <p:sldId id="455" r:id="rId20"/>
    <p:sldId id="419" r:id="rId21"/>
    <p:sldId id="448" r:id="rId22"/>
    <p:sldId id="438" r:id="rId23"/>
    <p:sldId id="457" r:id="rId24"/>
    <p:sldId id="450" r:id="rId25"/>
    <p:sldId id="449" r:id="rId26"/>
    <p:sldId id="452" r:id="rId27"/>
    <p:sldId id="441" r:id="rId28"/>
    <p:sldId id="422" r:id="rId29"/>
    <p:sldId id="458" r:id="rId30"/>
    <p:sldId id="454" r:id="rId31"/>
    <p:sldId id="447" r:id="rId32"/>
    <p:sldId id="426" r:id="rId33"/>
    <p:sldId id="428" r:id="rId34"/>
    <p:sldId id="44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63"/>
    <p:restoredTop sz="59042"/>
  </p:normalViewPr>
  <p:slideViewPr>
    <p:cSldViewPr snapToGrid="0">
      <p:cViewPr varScale="1">
        <p:scale>
          <a:sx n="63" d="100"/>
          <a:sy n="63" d="100"/>
        </p:scale>
        <p:origin x="19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68CF6-DBBA-A94A-B829-93C543D7E700}" type="datetimeFigureOut">
              <a:rPr lang="en-US" smtClean="0"/>
              <a:t>4/11/26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90327-A301-4A4D-95C1-62B1557657E8}" type="slidenum">
              <a:rPr lang="en-US" smtClean="0"/>
              <a:t>‹#›</a:t>
            </a:fld>
            <a:endParaRPr lang="en-US"/>
          </a:p>
        </p:txBody>
      </p:sp>
    </p:spTree>
    <p:extLst>
      <p:ext uri="{BB962C8B-B14F-4D97-AF65-F5344CB8AC3E}">
        <p14:creationId xmlns:p14="http://schemas.microsoft.com/office/powerpoint/2010/main" val="152426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Today we're taking the emotion out of pricing and replacing it with math. Not complicated math. Just clear, grounded numbers. My goal is that you leave with a framework you can use again and again — not just a price for one product or service.</a:t>
            </a:r>
          </a:p>
          <a:p>
            <a:endParaRPr lang="en-US" sz="120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do not need to get your pricing perfect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just need to understand it. Once you know your baseline, you can stop guessing and start adjusting with confidence.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290327-A301-4A4D-95C1-62B1557657E8}" type="slidenum">
              <a:rPr lang="en-US" smtClean="0"/>
              <a:t>1</a:t>
            </a:fld>
            <a:endParaRPr lang="en-US"/>
          </a:p>
        </p:txBody>
      </p:sp>
    </p:spTree>
    <p:extLst>
      <p:ext uri="{BB962C8B-B14F-4D97-AF65-F5344CB8AC3E}">
        <p14:creationId xmlns:p14="http://schemas.microsoft.com/office/powerpoint/2010/main" val="77579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Overhead is the silent profit killer because it’s invisible at the point of sale — and then you’re confused at the end of the month about where the money went.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not going to allocate overhead into your unit cost today — that’s a 201 topic. What we are going to do is make sure your gross margin is high enough that overhead gets covered. I’ll show you exactly how that works in a few slides.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now: write down your total monthly or annual overhead number. If you don’t know it, that’s your homework this week.</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10</a:t>
            </a:fld>
            <a:endParaRPr lang="en-US"/>
          </a:p>
        </p:txBody>
      </p:sp>
    </p:spTree>
    <p:extLst>
      <p:ext uri="{BB962C8B-B14F-4D97-AF65-F5344CB8AC3E}">
        <p14:creationId xmlns:p14="http://schemas.microsoft.com/office/powerpoint/2010/main" val="37801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your base cost. Materials plus labor.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your overhead — that’s handled separately when we look at gross vs. net margin. </a:t>
            </a:r>
          </a:p>
        </p:txBody>
      </p:sp>
      <p:sp>
        <p:nvSpPr>
          <p:cNvPr id="4" name="Slide Number Placeholder 3"/>
          <p:cNvSpPr>
            <a:spLocks noGrp="1"/>
          </p:cNvSpPr>
          <p:nvPr>
            <p:ph type="sldNum" sz="quarter" idx="5"/>
          </p:nvPr>
        </p:nvSpPr>
        <p:spPr/>
        <p:txBody>
          <a:bodyPr/>
          <a:lstStyle/>
          <a:p>
            <a:fld id="{F8290327-A301-4A4D-95C1-62B1557657E8}" type="slidenum">
              <a:rPr lang="en-US" smtClean="0"/>
              <a:t>11</a:t>
            </a:fld>
            <a:endParaRPr lang="en-US"/>
          </a:p>
        </p:txBody>
      </p:sp>
    </p:spTree>
    <p:extLst>
      <p:ext uri="{BB962C8B-B14F-4D97-AF65-F5344CB8AC3E}">
        <p14:creationId xmlns:p14="http://schemas.microsoft.com/office/powerpoint/2010/main" val="226978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one that trips people up the most. Profit feels like a bonus — something you earn if things go well. It is not. It is a line item, just like materials and labor.</a:t>
            </a:r>
          </a:p>
          <a:p>
            <a:endParaRPr lang="en-US" dirty="0"/>
          </a:p>
          <a:p>
            <a:r>
              <a:rPr lang="en-US" dirty="0"/>
              <a:t>Here's the framing shift: profit covers what base cost doesn't. Your overhead. Your quarterly taxes. Equipment replacement. The slow season. If you don't build it in at the front end, you will bleed it out at the back end.</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12</a:t>
            </a:fld>
            <a:endParaRPr lang="en-US"/>
          </a:p>
        </p:txBody>
      </p:sp>
    </p:spTree>
    <p:extLst>
      <p:ext uri="{BB962C8B-B14F-4D97-AF65-F5344CB8AC3E}">
        <p14:creationId xmlns:p14="http://schemas.microsoft.com/office/powerpoint/2010/main" val="219944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B6664-D3DD-636B-0E8C-7E84DE7F6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5CA9D-0ECA-4C7D-9AB3-F70BA42D0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EF3D1-BE6A-8E16-4ADF-5A10FE298ABA}"/>
              </a:ext>
            </a:extLst>
          </p:cNvPr>
          <p:cNvSpPr>
            <a:spLocks noGrp="1"/>
          </p:cNvSpPr>
          <p:nvPr>
            <p:ph type="body" idx="1"/>
          </p:nvPr>
        </p:nvSpPr>
        <p:spPr/>
        <p:txBody>
          <a:bodyPr/>
          <a:lstStyle/>
          <a:p>
            <a:r>
              <a:rPr lang="en-US" dirty="0"/>
              <a:t>These two terms get used interchangeably. They are not the same thing — and confusing them is one of the most common reasons creative businesses underprice.</a:t>
            </a:r>
          </a:p>
          <a:p>
            <a:endParaRPr lang="en-US" dirty="0"/>
          </a:p>
          <a:p>
            <a:r>
              <a:rPr lang="en-US" dirty="0"/>
              <a:t>Markup is calculated off your cost. You take your $40 base cost, add 50%, and land at $60. Feels like you're making 50% profit. You're not.</a:t>
            </a:r>
          </a:p>
          <a:p>
            <a:endParaRPr lang="en-US" dirty="0"/>
          </a:p>
          <a:p>
            <a:r>
              <a:rPr lang="en-US" dirty="0"/>
              <a:t>Margin is calculated off your price. At $60, your $40 cost means you're keeping $20 — which is 33% of what the customer paid you. That 33% is what has to cover overhead and generate profit.</a:t>
            </a:r>
          </a:p>
          <a:p>
            <a:endParaRPr lang="en-US" dirty="0"/>
          </a:p>
          <a:p>
            <a:r>
              <a:rPr lang="en-US" dirty="0"/>
              <a:t>Here's why it matters: a 50% markup sounds healthy. A 33% margin is actually pretty thin depending on your overhead. If you've been thinking in markup, you may believe you have more cushion than you do.</a:t>
            </a:r>
          </a:p>
          <a:p>
            <a:endParaRPr lang="en-US" dirty="0"/>
          </a:p>
          <a:p>
            <a:r>
              <a:rPr lang="en-US" dirty="0"/>
              <a:t>The math we use today is all margin. When I say aim for 50–60% gross margin, I mean 50–60 cents of every dollar you collect stays in the business after base cost. That's the number that has to be big enough to absorb overhead and leave something for you.</a:t>
            </a:r>
          </a:p>
        </p:txBody>
      </p:sp>
      <p:sp>
        <p:nvSpPr>
          <p:cNvPr id="4" name="Slide Number Placeholder 3">
            <a:extLst>
              <a:ext uri="{FF2B5EF4-FFF2-40B4-BE49-F238E27FC236}">
                <a16:creationId xmlns:a16="http://schemas.microsoft.com/office/drawing/2014/main" id="{7C89B849-D697-CAA9-8A40-399F026F0F19}"/>
              </a:ext>
            </a:extLst>
          </p:cNvPr>
          <p:cNvSpPr>
            <a:spLocks noGrp="1"/>
          </p:cNvSpPr>
          <p:nvPr>
            <p:ph type="sldNum" sz="quarter" idx="5"/>
          </p:nvPr>
        </p:nvSpPr>
        <p:spPr/>
        <p:txBody>
          <a:bodyPr/>
          <a:lstStyle/>
          <a:p>
            <a:fld id="{F8290327-A301-4A4D-95C1-62B1557657E8}" type="slidenum">
              <a:rPr lang="en-US" smtClean="0"/>
              <a:t>14</a:t>
            </a:fld>
            <a:endParaRPr lang="en-US"/>
          </a:p>
        </p:txBody>
      </p:sp>
    </p:spTree>
    <p:extLst>
      <p:ext uri="{BB962C8B-B14F-4D97-AF65-F5344CB8AC3E}">
        <p14:creationId xmlns:p14="http://schemas.microsoft.com/office/powerpoint/2010/main" val="1323765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Margin is the number that matters.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Markup tells you what you added. Margin tells you what you kept.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290327-A301-4A4D-95C1-62B1557657E8}" type="slidenum">
              <a:rPr lang="en-US" smtClean="0"/>
              <a:t>15</a:t>
            </a:fld>
            <a:endParaRPr lang="en-US"/>
          </a:p>
        </p:txBody>
      </p:sp>
    </p:spTree>
    <p:extLst>
      <p:ext uri="{BB962C8B-B14F-4D97-AF65-F5344CB8AC3E}">
        <p14:creationId xmlns:p14="http://schemas.microsoft.com/office/powerpoint/2010/main" val="1497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CA19-6CF0-1A15-3D59-80F8514C2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7EC94-9132-E5D7-A01A-8B7044815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E4956B-8644-F7CD-26CA-092818D8EE6B}"/>
              </a:ext>
            </a:extLst>
          </p:cNvPr>
          <p:cNvSpPr>
            <a:spLocks noGrp="1"/>
          </p:cNvSpPr>
          <p:nvPr>
            <p:ph type="body" idx="1"/>
          </p:nvPr>
        </p:nvSpPr>
        <p:spPr/>
        <p:txBody>
          <a:bodyPr/>
          <a:lstStyle/>
          <a:p>
            <a:r>
              <a:rPr lang="en-US" dirty="0"/>
              <a:t>We're going to use gross margin as our pricing tool — not markup, not a gut feeling. </a:t>
            </a:r>
          </a:p>
          <a:p>
            <a:endParaRPr lang="en-US" dirty="0"/>
          </a:p>
          <a:p>
            <a:r>
              <a:rPr lang="en-US" dirty="0"/>
              <a:t>Gross margin is what percent of your price is left after base cost. </a:t>
            </a:r>
          </a:p>
          <a:p>
            <a:endParaRPr lang="en-US" dirty="0"/>
          </a:p>
          <a:p>
            <a:r>
              <a:rPr lang="en-US" dirty="0"/>
              <a:t>If your base cost is $40 and you sell for $100, your gross margin is 60% — meaning 60 cents of every dollar is available to cover overhead and profit. The lower your margin, the less room you have to actually run your business.</a:t>
            </a:r>
          </a:p>
          <a:p>
            <a:endParaRPr lang="en-US" dirty="0"/>
          </a:p>
          <a:p>
            <a:r>
              <a:rPr lang="en-US" dirty="0"/>
              <a:t>The target range we'll use today: 2–2.5x your base cost, which puts you in the 50–60% gross margin range. Higher overhead load = higher end of that range. We'll dig into exactly how to set your number in the next section.</a:t>
            </a:r>
          </a:p>
        </p:txBody>
      </p:sp>
      <p:sp>
        <p:nvSpPr>
          <p:cNvPr id="4" name="Slide Number Placeholder 3">
            <a:extLst>
              <a:ext uri="{FF2B5EF4-FFF2-40B4-BE49-F238E27FC236}">
                <a16:creationId xmlns:a16="http://schemas.microsoft.com/office/drawing/2014/main" id="{B1A8E081-C48F-D078-FE67-2292A20C5DFD}"/>
              </a:ext>
            </a:extLst>
          </p:cNvPr>
          <p:cNvSpPr>
            <a:spLocks noGrp="1"/>
          </p:cNvSpPr>
          <p:nvPr>
            <p:ph type="sldNum" sz="quarter" idx="5"/>
          </p:nvPr>
        </p:nvSpPr>
        <p:spPr/>
        <p:txBody>
          <a:bodyPr/>
          <a:lstStyle/>
          <a:p>
            <a:fld id="{F8290327-A301-4A4D-95C1-62B1557657E8}" type="slidenum">
              <a:rPr lang="en-US" smtClean="0"/>
              <a:t>16</a:t>
            </a:fld>
            <a:endParaRPr lang="en-US"/>
          </a:p>
        </p:txBody>
      </p:sp>
    </p:spTree>
    <p:extLst>
      <p:ext uri="{BB962C8B-B14F-4D97-AF65-F5344CB8AC3E}">
        <p14:creationId xmlns:p14="http://schemas.microsoft.com/office/powerpoint/2010/main" val="225225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2x is the floor. Not the target. If your market can bear more, charge more. This multiplier protects you from pricing yourself into the ground.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multiplier is not one-size-fits-all. Home-based, low-overhead business? 2x may be fine. Storefront, staff? You probably need 2.5x or higher. If you’re not sure where you fall, use 2.5x as your default until you know your overhead load better.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18</a:t>
            </a:fld>
            <a:endParaRPr lang="en-US"/>
          </a:p>
        </p:txBody>
      </p:sp>
    </p:spTree>
    <p:extLst>
      <p:ext uri="{BB962C8B-B14F-4D97-AF65-F5344CB8AC3E}">
        <p14:creationId xmlns:p14="http://schemas.microsoft.com/office/powerpoint/2010/main" val="4102986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242E6-1A08-3211-14C1-1A776C54D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EC848-1D4B-8267-1047-3446114EB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65C4D-8037-234D-031D-06CABA992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Calculate your minimum and target retail price right now. Then ask yourself: is that what you’re currently charging? If you’re charging less, we need to talk about that.</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FA6D4A0-5BDC-2F26-D072-AABD34D8137E}"/>
              </a:ext>
            </a:extLst>
          </p:cNvPr>
          <p:cNvSpPr>
            <a:spLocks noGrp="1"/>
          </p:cNvSpPr>
          <p:nvPr>
            <p:ph type="sldNum" sz="quarter" idx="5"/>
          </p:nvPr>
        </p:nvSpPr>
        <p:spPr/>
        <p:txBody>
          <a:bodyPr/>
          <a:lstStyle/>
          <a:p>
            <a:fld id="{F8290327-A301-4A4D-95C1-62B1557657E8}" type="slidenum">
              <a:rPr lang="en-US" smtClean="0"/>
              <a:t>19</a:t>
            </a:fld>
            <a:endParaRPr lang="en-US"/>
          </a:p>
        </p:txBody>
      </p:sp>
    </p:spTree>
    <p:extLst>
      <p:ext uri="{BB962C8B-B14F-4D97-AF65-F5344CB8AC3E}">
        <p14:creationId xmlns:p14="http://schemas.microsoft.com/office/powerpoint/2010/main" val="2988913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sell wholesale — or want to — this math has to work from the start. You can't retrofit wholesale pricing onto a product that was built for direct-to-consumer margins.</a:t>
            </a:r>
          </a:p>
          <a:p>
            <a:endParaRPr lang="en-US" sz="1200" kern="1200" dirty="0">
              <a:solidFill>
                <a:schemeClr val="tx1"/>
              </a:solidFill>
              <a:effectLst/>
              <a:latin typeface="+mn-lt"/>
              <a:ea typeface="+mn-ea"/>
              <a:cs typeface="+mn-cs"/>
            </a:endParaRPr>
          </a:p>
          <a:p>
            <a:r>
              <a:rPr lang="en-US" b="1" dirty="0"/>
              <a:t>Retail × 50% = Wholesale</a:t>
            </a:r>
            <a:r>
              <a:rPr lang="en-US" dirty="0"/>
              <a:t> This is the industry standard. Retailers expect to buy at half of what they charge customers. That's their minimum margin. You don't get to negotiate it — it's baked into how wholesale works.</a:t>
            </a:r>
          </a:p>
          <a:p>
            <a:endParaRPr lang="en-US" dirty="0"/>
          </a:p>
          <a:p>
            <a:r>
              <a:rPr lang="en-US" b="1" dirty="0"/>
              <a:t>If </a:t>
            </a:r>
            <a:r>
              <a:rPr lang="en-US" dirty="0"/>
              <a:t>wholesale has to cover your costs </a:t>
            </a:r>
            <a:r>
              <a:rPr lang="en-US" i="1" dirty="0"/>
              <a:t>and</a:t>
            </a:r>
            <a:r>
              <a:rPr lang="en-US" dirty="0"/>
              <a:t> leave you profit, your cost can't eat up the entire wholesale price. The standard is that your cost should be no more than half of what wholesale pays you — which is half of retail — so: half of half = 25% of retail.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want to sell wholesale, go back to your cost calculation and check: is my cost 25% or less of what I'd retail this for? If not, you need to either lower costs, raise your retail price, or decide wholesale isn't viable for this product.</a:t>
            </a:r>
          </a:p>
        </p:txBody>
      </p:sp>
      <p:sp>
        <p:nvSpPr>
          <p:cNvPr id="4" name="Slide Number Placeholder 3"/>
          <p:cNvSpPr>
            <a:spLocks noGrp="1"/>
          </p:cNvSpPr>
          <p:nvPr>
            <p:ph type="sldNum" sz="quarter" idx="5"/>
          </p:nvPr>
        </p:nvSpPr>
        <p:spPr/>
        <p:txBody>
          <a:bodyPr/>
          <a:lstStyle/>
          <a:p>
            <a:fld id="{F8290327-A301-4A4D-95C1-62B1557657E8}" type="slidenum">
              <a:rPr lang="en-US" smtClean="0"/>
              <a:t>20</a:t>
            </a:fld>
            <a:endParaRPr lang="en-US"/>
          </a:p>
        </p:txBody>
      </p:sp>
    </p:spTree>
    <p:extLst>
      <p:ext uri="{BB962C8B-B14F-4D97-AF65-F5344CB8AC3E}">
        <p14:creationId xmlns:p14="http://schemas.microsoft.com/office/powerpoint/2010/main" val="2739714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7345C-A8DE-2E67-B8DC-0875B7FE2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CFF8F-D2C5-9FC3-2571-14AB2D5F9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1642D-52CB-6B2E-5270-5DBB58A936DF}"/>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CEB3CAD-2448-B81F-E703-AD2D0039C333}"/>
              </a:ext>
            </a:extLst>
          </p:cNvPr>
          <p:cNvSpPr>
            <a:spLocks noGrp="1"/>
          </p:cNvSpPr>
          <p:nvPr>
            <p:ph type="sldNum" sz="quarter" idx="5"/>
          </p:nvPr>
        </p:nvSpPr>
        <p:spPr/>
        <p:txBody>
          <a:bodyPr/>
          <a:lstStyle/>
          <a:p>
            <a:fld id="{F8290327-A301-4A4D-95C1-62B1557657E8}" type="slidenum">
              <a:rPr lang="en-US" smtClean="0"/>
              <a:t>21</a:t>
            </a:fld>
            <a:endParaRPr lang="en-US"/>
          </a:p>
        </p:txBody>
      </p:sp>
    </p:spTree>
    <p:extLst>
      <p:ext uri="{BB962C8B-B14F-4D97-AF65-F5344CB8AC3E}">
        <p14:creationId xmlns:p14="http://schemas.microsoft.com/office/powerpoint/2010/main" val="338332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reason I'm qualified to teach this isn't that I got it right immediately. It's that I've made every mistake on this list — and I now run a business that works because I fixed them.</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2</a:t>
            </a:fld>
            <a:endParaRPr lang="en-US"/>
          </a:p>
        </p:txBody>
      </p:sp>
    </p:spTree>
    <p:extLst>
      <p:ext uri="{BB962C8B-B14F-4D97-AF65-F5344CB8AC3E}">
        <p14:creationId xmlns:p14="http://schemas.microsoft.com/office/powerpoint/2010/main" val="368388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want to share how my thinking has evolved here, because it took me a while to get this right for The Works.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I started pricing workshops, I thought about it like this: what do people expect to pay for a class? And I charged that. I didn't start from cost. That was a mistake.</a:t>
            </a:r>
          </a:p>
        </p:txBody>
      </p:sp>
      <p:sp>
        <p:nvSpPr>
          <p:cNvPr id="4" name="Slide Number Placeholder 3"/>
          <p:cNvSpPr>
            <a:spLocks noGrp="1"/>
          </p:cNvSpPr>
          <p:nvPr>
            <p:ph type="sldNum" sz="quarter" idx="5"/>
          </p:nvPr>
        </p:nvSpPr>
        <p:spPr/>
        <p:txBody>
          <a:bodyPr/>
          <a:lstStyle/>
          <a:p>
            <a:fld id="{F8290327-A301-4A4D-95C1-62B1557657E8}" type="slidenum">
              <a:rPr lang="en-US" smtClean="0"/>
              <a:t>23</a:t>
            </a:fld>
            <a:endParaRPr lang="en-US"/>
          </a:p>
        </p:txBody>
      </p:sp>
    </p:spTree>
    <p:extLst>
      <p:ext uri="{BB962C8B-B14F-4D97-AF65-F5344CB8AC3E}">
        <p14:creationId xmlns:p14="http://schemas.microsoft.com/office/powerpoint/2010/main" val="229095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7235-6AF3-F9A4-EE48-9486F7BDC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E1FEE-F2B5-B868-075E-195E26259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00D91-3A52-4927-D66F-67ABDA8603E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question to ask yourself: what is the minimum number of people I need in the room to not lose money? Price so that you hit your floor at that number. Everything above it is real profit.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can't break even with a realistic minimum, your price is too low or your class is too expensive to run.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474A7CB-899D-5437-6156-B49430F09B4E}"/>
              </a:ext>
            </a:extLst>
          </p:cNvPr>
          <p:cNvSpPr>
            <a:spLocks noGrp="1"/>
          </p:cNvSpPr>
          <p:nvPr>
            <p:ph type="sldNum" sz="quarter" idx="5"/>
          </p:nvPr>
        </p:nvSpPr>
        <p:spPr/>
        <p:txBody>
          <a:bodyPr/>
          <a:lstStyle/>
          <a:p>
            <a:fld id="{F8290327-A301-4A4D-95C1-62B1557657E8}" type="slidenum">
              <a:rPr lang="en-US" smtClean="0"/>
              <a:t>24</a:t>
            </a:fld>
            <a:endParaRPr lang="en-US"/>
          </a:p>
        </p:txBody>
      </p:sp>
    </p:spTree>
    <p:extLst>
      <p:ext uri="{BB962C8B-B14F-4D97-AF65-F5344CB8AC3E}">
        <p14:creationId xmlns:p14="http://schemas.microsoft.com/office/powerpoint/2010/main" val="1159008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4D9A-B0DD-E33A-20D6-1FFEA483A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A631E-8AB5-882A-1F03-C1735EC5D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A1BA6-550C-D8FF-F557-A68C0478E234}"/>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FD17F81-94A5-03E2-D0C5-2B5F8AF92907}"/>
              </a:ext>
            </a:extLst>
          </p:cNvPr>
          <p:cNvSpPr>
            <a:spLocks noGrp="1"/>
          </p:cNvSpPr>
          <p:nvPr>
            <p:ph type="sldNum" sz="quarter" idx="5"/>
          </p:nvPr>
        </p:nvSpPr>
        <p:spPr/>
        <p:txBody>
          <a:bodyPr/>
          <a:lstStyle/>
          <a:p>
            <a:fld id="{F8290327-A301-4A4D-95C1-62B1557657E8}" type="slidenum">
              <a:rPr lang="en-US" smtClean="0"/>
              <a:t>25</a:t>
            </a:fld>
            <a:endParaRPr lang="en-US"/>
          </a:p>
        </p:txBody>
      </p:sp>
    </p:spTree>
    <p:extLst>
      <p:ext uri="{BB962C8B-B14F-4D97-AF65-F5344CB8AC3E}">
        <p14:creationId xmlns:p14="http://schemas.microsoft.com/office/powerpoint/2010/main" val="288034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point: your pricing decision and your capacity decision are not separate. If you set a price that only works at full fill, you've built a business that punishes you every time a class runs light. The goal is to find a price where minimum fill is survivable, and full fill is genuinely profitable.</a:t>
            </a:r>
          </a:p>
          <a:p>
            <a:endParaRPr lang="en-US" dirty="0"/>
          </a:p>
          <a:p>
            <a:r>
              <a:rPr lang="en-US" dirty="0"/>
              <a:t>Look at your own numbers. What's your minimum fill to break even at the price you're charging? Do you know that number? That's what we're solving for.</a:t>
            </a:r>
          </a:p>
          <a:p>
            <a:endParaRPr lang="en-US" dirty="0"/>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26</a:t>
            </a:fld>
            <a:endParaRPr lang="en-US"/>
          </a:p>
        </p:txBody>
      </p:sp>
    </p:spTree>
    <p:extLst>
      <p:ext uri="{BB962C8B-B14F-4D97-AF65-F5344CB8AC3E}">
        <p14:creationId xmlns:p14="http://schemas.microsoft.com/office/powerpoint/2010/main" val="3796099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portfolio thinking. Shops don’t make the same margin on every product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dangerous version is when you don't know which products are which. When every product is just priced by feel, you can't make strategic decisions. The math tells you what to push, what to cut, and what to raise.</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28</a:t>
            </a:fld>
            <a:endParaRPr lang="en-US"/>
          </a:p>
        </p:txBody>
      </p:sp>
    </p:spTree>
    <p:extLst>
      <p:ext uri="{BB962C8B-B14F-4D97-AF65-F5344CB8AC3E}">
        <p14:creationId xmlns:p14="http://schemas.microsoft.com/office/powerpoint/2010/main" val="1428651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70C8-8409-DD71-6EA7-A1D732BB8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393B5-EE05-EA4A-C6E0-8690926AA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34A4B-319E-4166-F407-C681568D5C4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Here’s the full picture. Gross margin is what’s left after you cover materials and labor. That’s what we’ve been pricing for. B</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ut</a:t>
            </a:r>
            <a:r>
              <a:rPr lang="en-US" sz="1200" kern="1200" dirty="0">
                <a:solidFill>
                  <a:schemeClr val="tx1"/>
                </a:solidFill>
                <a:effectLst/>
                <a:latin typeface="+mn-lt"/>
                <a:ea typeface="+mn-ea"/>
                <a:cs typeface="+mn-cs"/>
              </a:rPr>
              <a:t> overhead — rent, software, insurance, marketing — comes out of that gross profit.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you keep after overhead is your net margin.</a:t>
            </a:r>
          </a:p>
          <a:p>
            <a:endParaRPr lang="en-US" dirty="0"/>
          </a:p>
        </p:txBody>
      </p:sp>
      <p:sp>
        <p:nvSpPr>
          <p:cNvPr id="4" name="Slide Number Placeholder 3">
            <a:extLst>
              <a:ext uri="{FF2B5EF4-FFF2-40B4-BE49-F238E27FC236}">
                <a16:creationId xmlns:a16="http://schemas.microsoft.com/office/drawing/2014/main" id="{90291D0A-7B62-2E2C-7FF1-16848E0B7069}"/>
              </a:ext>
            </a:extLst>
          </p:cNvPr>
          <p:cNvSpPr>
            <a:spLocks noGrp="1"/>
          </p:cNvSpPr>
          <p:nvPr>
            <p:ph type="sldNum" sz="quarter" idx="5"/>
          </p:nvPr>
        </p:nvSpPr>
        <p:spPr/>
        <p:txBody>
          <a:bodyPr/>
          <a:lstStyle/>
          <a:p>
            <a:fld id="{F8290327-A301-4A4D-95C1-62B1557657E8}" type="slidenum">
              <a:rPr lang="en-US" smtClean="0"/>
              <a:t>29</a:t>
            </a:fld>
            <a:endParaRPr lang="en-US"/>
          </a:p>
        </p:txBody>
      </p:sp>
    </p:spTree>
    <p:extLst>
      <p:ext uri="{BB962C8B-B14F-4D97-AF65-F5344CB8AC3E}">
        <p14:creationId xmlns:p14="http://schemas.microsoft.com/office/powerpoint/2010/main" val="20829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example: 60% gross margin looks healthy. After $80k in overhead on $200k revenue, net margin is 20%. That’s actually solid for a small creative business — but only because the gross margin was high enough to absorb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flip it: if your gross margin was only 30% on $200k revenue, gross profit is $60k. Overhead of $80k means you’re losing $20k. Same overhead, same revenue — completely different outcome because of how you priced.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why gross margin has to be high enough. The higher your overhead load, the more gross margin you need as a buffer. If you want to go deeper on allocating overhead per unit, that’s a 201 topic — but now you understand why it matters.</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30</a:t>
            </a:fld>
            <a:endParaRPr lang="en-US"/>
          </a:p>
        </p:txBody>
      </p:sp>
    </p:spTree>
    <p:extLst>
      <p:ext uri="{BB962C8B-B14F-4D97-AF65-F5344CB8AC3E}">
        <p14:creationId xmlns:p14="http://schemas.microsoft.com/office/powerpoint/2010/main" val="2121017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That's it. Those are the only three. There is no fourth lever.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lot of people find themselves in the uncomfortable position of realizing they need to raise prices. That's okay. The alternative is a business that slowly bleeds out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you're in this room and your math isn't working, I want you to sit with that today. Not panic — just let the numbers tell you the truth.</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31</a:t>
            </a:fld>
            <a:endParaRPr lang="en-US"/>
          </a:p>
        </p:txBody>
      </p:sp>
    </p:spTree>
    <p:extLst>
      <p:ext uri="{BB962C8B-B14F-4D97-AF65-F5344CB8AC3E}">
        <p14:creationId xmlns:p14="http://schemas.microsoft.com/office/powerpoint/2010/main" val="399814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copying competitors: you have no idea what their cost structure is. They might be losing money. They might have a warehouse deal you don't have. Their pricing tells you nothing about what YOUR pricing should be.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discounting: every dollar off your price comes directly out of margin.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most important: </a:t>
            </a:r>
            <a:r>
              <a:rPr lang="en-US" sz="1200" dirty="0"/>
              <a:t>Pricing with enough margin but not enough volume to cover overhead</a:t>
            </a:r>
          </a:p>
        </p:txBody>
      </p:sp>
      <p:sp>
        <p:nvSpPr>
          <p:cNvPr id="4" name="Slide Number Placeholder 3"/>
          <p:cNvSpPr>
            <a:spLocks noGrp="1"/>
          </p:cNvSpPr>
          <p:nvPr>
            <p:ph type="sldNum" sz="quarter" idx="5"/>
          </p:nvPr>
        </p:nvSpPr>
        <p:spPr/>
        <p:txBody>
          <a:bodyPr/>
          <a:lstStyle/>
          <a:p>
            <a:fld id="{F8290327-A301-4A4D-95C1-62B1557657E8}" type="slidenum">
              <a:rPr lang="en-US" smtClean="0"/>
              <a:t>32</a:t>
            </a:fld>
            <a:endParaRPr lang="en-US"/>
          </a:p>
        </p:txBody>
      </p:sp>
    </p:spTree>
    <p:extLst>
      <p:ext uri="{BB962C8B-B14F-4D97-AF65-F5344CB8AC3E}">
        <p14:creationId xmlns:p14="http://schemas.microsoft.com/office/powerpoint/2010/main" val="2619740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you measure improves. If you want profit, price with intention.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what I want you to do this week: go home and calculate the base cost of your top three products or services. Materials plus labor. Not all of them. Just three. Then look at what you're charging and calculate your gross margin. See what you find.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math is hard to face, that's information. If the math looks good, now you have confidence to price from strength instead of fear.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way, you'll know. And knowing is how you build something that lasts.</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33</a:t>
            </a:fld>
            <a:endParaRPr lang="en-US"/>
          </a:p>
        </p:txBody>
      </p:sp>
    </p:spTree>
    <p:extLst>
      <p:ext uri="{BB962C8B-B14F-4D97-AF65-F5344CB8AC3E}">
        <p14:creationId xmlns:p14="http://schemas.microsoft.com/office/powerpoint/2010/main" val="22697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be honest — pricing brings up stuff. Fear of charging too much. Fear no one will buy. Comparing yourself to competitors. Worrying you're not 'worth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want to name something: those thoughts are normal. Every single person in this room has had at least one of them. And they are also not useful.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Pricing isn't about worthiness. It's about sustainability. If your numbers don't support the business, the business won't last. The most generous thing you can do for your customers is keep your doors open.</a:t>
            </a:r>
          </a:p>
          <a:p>
            <a:endParaRPr lang="en-US" dirty="0"/>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3</a:t>
            </a:fld>
            <a:endParaRPr lang="en-US"/>
          </a:p>
        </p:txBody>
      </p:sp>
    </p:spTree>
    <p:extLst>
      <p:ext uri="{BB962C8B-B14F-4D97-AF65-F5344CB8AC3E}">
        <p14:creationId xmlns:p14="http://schemas.microsoft.com/office/powerpoint/2010/main" val="146339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there's nothing wrong with hobbies. But most of you are here because you want something sustainable. You want to pay yourself. You want to take a day off without the whole thing collapsing.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let's build that.</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4</a:t>
            </a:fld>
            <a:endParaRPr lang="en-US"/>
          </a:p>
        </p:txBody>
      </p:sp>
    </p:spTree>
    <p:extLst>
      <p:ext uri="{BB962C8B-B14F-4D97-AF65-F5344CB8AC3E}">
        <p14:creationId xmlns:p14="http://schemas.microsoft.com/office/powerpoint/2010/main" val="1453273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3EA55-2638-048A-9A82-3776023C8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A7D2-35D0-75FF-B232-ECDBC501E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96949-57D0-47CD-8F76-734602BB5F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section builds on the last. By the time finish today, you'll have everything you need to calculate a real price for a real thing you sell. That's the goal.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3631B81-F3A9-B71B-5B84-F5B5577F3DD1}"/>
              </a:ext>
            </a:extLst>
          </p:cNvPr>
          <p:cNvSpPr>
            <a:spLocks noGrp="1"/>
          </p:cNvSpPr>
          <p:nvPr>
            <p:ph type="sldNum" sz="quarter" idx="5"/>
          </p:nvPr>
        </p:nvSpPr>
        <p:spPr/>
        <p:txBody>
          <a:bodyPr/>
          <a:lstStyle/>
          <a:p>
            <a:fld id="{F8290327-A301-4A4D-95C1-62B1557657E8}" type="slidenum">
              <a:rPr lang="en-US" smtClean="0"/>
              <a:t>5</a:t>
            </a:fld>
            <a:endParaRPr lang="en-US"/>
          </a:p>
        </p:txBody>
      </p:sp>
    </p:spTree>
    <p:extLst>
      <p:ext uri="{BB962C8B-B14F-4D97-AF65-F5344CB8AC3E}">
        <p14:creationId xmlns:p14="http://schemas.microsoft.com/office/powerpoint/2010/main" val="328721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6</a:t>
            </a:fld>
            <a:endParaRPr lang="en-US"/>
          </a:p>
        </p:txBody>
      </p:sp>
    </p:spTree>
    <p:extLst>
      <p:ext uri="{BB962C8B-B14F-4D97-AF65-F5344CB8AC3E}">
        <p14:creationId xmlns:p14="http://schemas.microsoft.com/office/powerpoint/2010/main" val="41883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know these four numbers, pricing becomes mechanical. If you don't, it is guessing. Everything we do today comes back to these four.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overview (more on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we go through each one: write down the product or service you're going to use today. We're going to build your real cost from scratch.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could chose: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product you buy and resell (most straightforward)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product you make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service you offer (I will focus on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7</a:t>
            </a:fld>
            <a:endParaRPr lang="en-US"/>
          </a:p>
        </p:txBody>
      </p:sp>
    </p:spTree>
    <p:extLst>
      <p:ext uri="{BB962C8B-B14F-4D97-AF65-F5344CB8AC3E}">
        <p14:creationId xmlns:p14="http://schemas.microsoft.com/office/powerpoint/2010/main" val="284976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just the pretty stuff. Everything. The tape. The bags. The label. The tiny bottle of sealer you go through every two weeks.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Exercise: Write down your estimated materials cost for the product or service you chose.</a:t>
            </a:r>
          </a:p>
          <a:p>
            <a:endParaRPr lang="en-US" dirty="0"/>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8</a:t>
            </a:fld>
            <a:endParaRPr lang="en-US"/>
          </a:p>
        </p:txBody>
      </p:sp>
    </p:spTree>
    <p:extLst>
      <p:ext uri="{BB962C8B-B14F-4D97-AF65-F5344CB8AC3E}">
        <p14:creationId xmlns:p14="http://schemas.microsoft.com/office/powerpoint/2010/main" val="11481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where creatives consistently undercharge. We treat our own time as free. It is not free.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yourself right now: what is my hourly rate? Not what I wish it were — what am I actually paying myself per hour based on what I charge?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solopreneurs: if you had to hire someone to do this work, what would you pay them? That's the floor. Your rate should be at least that — and probably more, because you also bring expertise.</a:t>
            </a:r>
          </a:p>
          <a:p>
            <a:endParaRPr lang="en-US" sz="1200" kern="1200" dirty="0">
              <a:solidFill>
                <a:schemeClr val="tx1"/>
              </a:solidFill>
              <a:effectLst/>
              <a:latin typeface="+mn-lt"/>
              <a:ea typeface="+mn-ea"/>
              <a:cs typeface="+mn-cs"/>
            </a:endParaRPr>
          </a:p>
          <a:p>
            <a:r>
              <a:rPr lang="en-US" dirty="0"/>
              <a:t>Now — what counts as labor? The rule is this: time that is directly in service of making or delivering the thing you sell. For a product, that's production time. For a class, that's teach time plus prep that's specific to that class. That time goes into your unit cost.</a:t>
            </a:r>
          </a:p>
          <a:p>
            <a:endParaRPr lang="en-US" sz="1200" kern="1200" dirty="0">
              <a:solidFill>
                <a:schemeClr val="tx1"/>
              </a:solidFill>
              <a:effectLst/>
              <a:latin typeface="+mn-lt"/>
              <a:ea typeface="+mn-ea"/>
              <a:cs typeface="+mn-cs"/>
            </a:endParaRPr>
          </a:p>
          <a:p>
            <a:r>
              <a:rPr lang="en-US" dirty="0"/>
              <a:t>Calculate your labor cost for your product or service. Be honest with your time — include setup, production, and cleanup. But draw the line at overhead. If you're not sure which bucket something falls into, ask: would I do this task if I sold zero units this month? If yes, it's overhead.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Calculate your labor cost for your product or service.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b="1" dirty="0"/>
              <a:t>Labor that belongs in unit cost</a:t>
            </a:r>
            <a:r>
              <a:rPr lang="en-US" dirty="0"/>
              <a:t> If someone is doing work that is directly tied to preparing or delivering a specific product — receiving inventory, tagging, photographing for the website, packing an online order — that time can reasonably be allocated to that product's cost. It's the same logic as production labor: time in service of making the thing sellable.</a:t>
            </a:r>
          </a:p>
          <a:p>
            <a:endParaRPr lang="en-US" dirty="0"/>
          </a:p>
          <a:p>
            <a:r>
              <a:rPr lang="en-US" b="1" dirty="0"/>
              <a:t>Labor that belongs in overhead</a:t>
            </a:r>
            <a:r>
              <a:rPr lang="en-US" dirty="0"/>
              <a:t> Floor staff, a manager on shift, a bookkeeper — anyone whose time isn't tied to a specific unit but keeps the store running — that's overhead. It gets covered by gross margin, not built into unit cost.</a:t>
            </a:r>
          </a:p>
          <a:p>
            <a:endParaRPr lang="en-US" dirty="0"/>
          </a:p>
        </p:txBody>
      </p:sp>
      <p:sp>
        <p:nvSpPr>
          <p:cNvPr id="4" name="Slide Number Placeholder 3"/>
          <p:cNvSpPr>
            <a:spLocks noGrp="1"/>
          </p:cNvSpPr>
          <p:nvPr>
            <p:ph type="sldNum" sz="quarter" idx="5"/>
          </p:nvPr>
        </p:nvSpPr>
        <p:spPr/>
        <p:txBody>
          <a:bodyPr/>
          <a:lstStyle/>
          <a:p>
            <a:fld id="{F8290327-A301-4A4D-95C1-62B1557657E8}" type="slidenum">
              <a:rPr lang="en-US" smtClean="0"/>
              <a:t>9</a:t>
            </a:fld>
            <a:endParaRPr lang="en-US"/>
          </a:p>
        </p:txBody>
      </p:sp>
    </p:spTree>
    <p:extLst>
      <p:ext uri="{BB962C8B-B14F-4D97-AF65-F5344CB8AC3E}">
        <p14:creationId xmlns:p14="http://schemas.microsoft.com/office/powerpoint/2010/main" val="141196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C2A5-3F78-CBA5-BD6E-227AB8151C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49D7F6-E6EB-C6E9-F8EE-9E988A822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27AFFB-66E9-6E99-705E-152FAD4BEF33}"/>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5" name="Footer Placeholder 4">
            <a:extLst>
              <a:ext uri="{FF2B5EF4-FFF2-40B4-BE49-F238E27FC236}">
                <a16:creationId xmlns:a16="http://schemas.microsoft.com/office/drawing/2014/main" id="{727B1223-DFD4-2337-377A-1B7B9B655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ADDE0-EA15-8673-F525-A60B8203233A}"/>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378910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0F904-9ABD-29BA-E3E7-2FC01A15DC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AC465-E8D8-1324-C75B-A7E17A9A54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4DD6B-578F-1473-C242-74D04613B06C}"/>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5" name="Footer Placeholder 4">
            <a:extLst>
              <a:ext uri="{FF2B5EF4-FFF2-40B4-BE49-F238E27FC236}">
                <a16:creationId xmlns:a16="http://schemas.microsoft.com/office/drawing/2014/main" id="{89C2EF11-CFC1-5031-5D50-E1E2D62F9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7E0E2-9FC9-0BCE-5972-2F1FBE0759AC}"/>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428058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1B1B09-6CA1-7561-7D58-F69062443A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5F1B1D-64D9-96D8-8C17-5DBB5EF166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85927-4E14-CCAB-6159-9679ED20037E}"/>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5" name="Footer Placeholder 4">
            <a:extLst>
              <a:ext uri="{FF2B5EF4-FFF2-40B4-BE49-F238E27FC236}">
                <a16:creationId xmlns:a16="http://schemas.microsoft.com/office/drawing/2014/main" id="{BEF7BFE1-9262-6856-5CFB-9E7EB356E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243E8-62F2-E685-170C-FA2384662ECF}"/>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54562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C2B6-5C53-5660-3F60-CC16790A9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82363-AC2E-3C34-8A36-57249BF6FB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46688-245C-CB7C-0224-19A8607F57A9}"/>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5" name="Footer Placeholder 4">
            <a:extLst>
              <a:ext uri="{FF2B5EF4-FFF2-40B4-BE49-F238E27FC236}">
                <a16:creationId xmlns:a16="http://schemas.microsoft.com/office/drawing/2014/main" id="{47665EE4-6880-444B-C785-C2AADA1B3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35578-A859-49D0-BE5B-8A2D7A2B5A56}"/>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316856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A1FC-2A53-4B6A-FC8F-8FA8179D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A47E28-AC7F-0A20-E355-0D29F15414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58E9E3-8813-B51C-3828-7D0C1E147680}"/>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5" name="Footer Placeholder 4">
            <a:extLst>
              <a:ext uri="{FF2B5EF4-FFF2-40B4-BE49-F238E27FC236}">
                <a16:creationId xmlns:a16="http://schemas.microsoft.com/office/drawing/2014/main" id="{0DC0A816-6A2D-BC5B-C59A-502684F5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D124B-63DD-E554-4B9D-CB01499CF914}"/>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173946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8AF4-9610-DDC5-4945-E1BC139F0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DC16D-912B-8ACE-6E53-C398EDE446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8644-D11C-1EE5-91C5-2850E78B07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451D0F-2738-C63A-5DC2-7EFCFCF819D5}"/>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6" name="Footer Placeholder 5">
            <a:extLst>
              <a:ext uri="{FF2B5EF4-FFF2-40B4-BE49-F238E27FC236}">
                <a16:creationId xmlns:a16="http://schemas.microsoft.com/office/drawing/2014/main" id="{ECD1678E-D8B9-499D-065E-8956AE9BE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E8575-474B-3F3C-DA45-E1111C4B43CB}"/>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65953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DD1-3019-4E08-CF1D-E600C1EAF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9386D7-147F-948E-36C5-DC811CCC4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73E411-41BF-1375-6973-720CD4A32D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137A45-B6FD-C784-F3AF-B3EF84107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6B58B-8065-4C8D-96C4-84C3F172C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88A6A5-4597-7E61-53F7-41C931915BDF}"/>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8" name="Footer Placeholder 7">
            <a:extLst>
              <a:ext uri="{FF2B5EF4-FFF2-40B4-BE49-F238E27FC236}">
                <a16:creationId xmlns:a16="http://schemas.microsoft.com/office/drawing/2014/main" id="{E631F9A1-191B-6D1D-A2AB-A21A6D4B2E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E28DA0-0900-E746-9ECE-95429B011635}"/>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189831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F6FA-03CC-E0C5-91A3-C53B065EAC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42E8B-A6D8-7A32-303E-AF08B002DCFC}"/>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4" name="Footer Placeholder 3">
            <a:extLst>
              <a:ext uri="{FF2B5EF4-FFF2-40B4-BE49-F238E27FC236}">
                <a16:creationId xmlns:a16="http://schemas.microsoft.com/office/drawing/2014/main" id="{2254003E-CCE5-349C-1795-747B76E514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46F7E-90BD-E2A1-47AC-D088CF3BC78E}"/>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18522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46AF5-82DB-1A9C-3804-151B7060E587}"/>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3" name="Footer Placeholder 2">
            <a:extLst>
              <a:ext uri="{FF2B5EF4-FFF2-40B4-BE49-F238E27FC236}">
                <a16:creationId xmlns:a16="http://schemas.microsoft.com/office/drawing/2014/main" id="{5B188D5F-A212-1349-63C0-1D1807C73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18F854-EB37-EC4F-B410-C7D2752AFC37}"/>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418862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1429-275F-4658-8C1A-45255A355B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CC161-4959-0BAA-C305-7F36B151E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04E4FD-807A-61C0-AC0B-67D516D18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6F670-813A-F04B-EF00-3987CDBFDF19}"/>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6" name="Footer Placeholder 5">
            <a:extLst>
              <a:ext uri="{FF2B5EF4-FFF2-40B4-BE49-F238E27FC236}">
                <a16:creationId xmlns:a16="http://schemas.microsoft.com/office/drawing/2014/main" id="{19B5D9DD-B0ED-BA27-CBA5-49F347A71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BEB05-6E8C-A6CB-2DC8-60B69E6BAF90}"/>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178879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370A-26A1-EBB9-0BA4-E70146816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49B446-AED0-33B6-8B93-CD36B5AD2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C7CFDB-963C-CC6F-6699-FEE681893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0714D-DDB3-2BFA-7D55-28D0F5E6E8AD}"/>
              </a:ext>
            </a:extLst>
          </p:cNvPr>
          <p:cNvSpPr>
            <a:spLocks noGrp="1"/>
          </p:cNvSpPr>
          <p:nvPr>
            <p:ph type="dt" sz="half" idx="10"/>
          </p:nvPr>
        </p:nvSpPr>
        <p:spPr/>
        <p:txBody>
          <a:bodyPr/>
          <a:lstStyle/>
          <a:p>
            <a:fld id="{66C8BF02-D881-1642-896B-0E04AF5DCF0D}" type="datetimeFigureOut">
              <a:rPr lang="en-US" smtClean="0"/>
              <a:t>4/11/26</a:t>
            </a:fld>
            <a:endParaRPr lang="en-US"/>
          </a:p>
        </p:txBody>
      </p:sp>
      <p:sp>
        <p:nvSpPr>
          <p:cNvPr id="6" name="Footer Placeholder 5">
            <a:extLst>
              <a:ext uri="{FF2B5EF4-FFF2-40B4-BE49-F238E27FC236}">
                <a16:creationId xmlns:a16="http://schemas.microsoft.com/office/drawing/2014/main" id="{C8790C44-539E-EADC-E218-3C2E7D6DA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8847C-27F2-CD0A-0BE0-C316980C69C7}"/>
              </a:ext>
            </a:extLst>
          </p:cNvPr>
          <p:cNvSpPr>
            <a:spLocks noGrp="1"/>
          </p:cNvSpPr>
          <p:nvPr>
            <p:ph type="sldNum" sz="quarter" idx="12"/>
          </p:nvPr>
        </p:nvSpPr>
        <p:spPr/>
        <p:txBody>
          <a:bodyPr/>
          <a:lstStyle/>
          <a:p>
            <a:fld id="{DF8A1F39-0261-8B46-B969-BA37B34DEBED}" type="slidenum">
              <a:rPr lang="en-US" smtClean="0"/>
              <a:t>‹#›</a:t>
            </a:fld>
            <a:endParaRPr lang="en-US"/>
          </a:p>
        </p:txBody>
      </p:sp>
    </p:spTree>
    <p:extLst>
      <p:ext uri="{BB962C8B-B14F-4D97-AF65-F5344CB8AC3E}">
        <p14:creationId xmlns:p14="http://schemas.microsoft.com/office/powerpoint/2010/main" val="60573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Accent Corner"/>
          <p:cNvSpPr/>
          <p:nvPr/>
        </p:nvSpPr>
        <p:spPr>
          <a:xfrm>
            <a:off x="0" y="0"/>
            <a:ext cx="914400" cy="76200"/>
          </a:xfrm>
          <a:prstGeom prst="rect">
            <a:avLst/>
          </a:prstGeom>
          <a:solidFill>
            <a:srgbClr val="960D52"/>
          </a:solidFill>
          <a:ln>
            <a:noFill/>
          </a:ln>
        </p:spPr>
        <p:txBody>
          <a:bodyPr/>
          <a:lstStyle/>
          <a:p>
            <a:endParaRPr lang="en-US"/>
          </a:p>
        </p:txBody>
      </p:sp>
      <p:sp>
        <p:nvSpPr>
          <p:cNvPr id="201" name="Bottom Line"/>
          <p:cNvSpPr/>
          <p:nvPr/>
        </p:nvSpPr>
        <p:spPr>
          <a:xfrm>
            <a:off x="457200" y="6705600"/>
            <a:ext cx="8229600" cy="18288"/>
          </a:xfrm>
          <a:prstGeom prst="rect">
            <a:avLst/>
          </a:prstGeom>
          <a:solidFill>
            <a:srgbClr val="F0E6E0"/>
          </a:solidFill>
          <a:ln>
            <a:noFill/>
          </a:ln>
        </p:spPr>
        <p:txBody>
          <a:bodyPr/>
          <a:lstStyle/>
          <a:p>
            <a:endParaRPr lang="en-US"/>
          </a:p>
        </p:txBody>
      </p:sp>
    </p:spTree>
    <p:extLst>
      <p:ext uri="{BB962C8B-B14F-4D97-AF65-F5344CB8AC3E}">
        <p14:creationId xmlns:p14="http://schemas.microsoft.com/office/powerpoint/2010/main" val="22520966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b="1" kern="1200">
          <a:solidFill>
            <a:srgbClr val="1A1A2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2D29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292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292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mn-lt"/>
          <a:ea typeface="+mn-ea"/>
          <a:cs typeface="+mn-cs"/>
        </a:defRPr>
      </a:lvl9pPr>
    </p:bodyStyle>
    <p:otherStyle>
      <a:defPPr>
        <a:defRPr lang="en-US">
          <a:solidFill>
            <a:srgbClr val="2D2926"/>
          </a:solidFill>
        </a:defRPr>
      </a:defPPr>
      <a:lvl1pPr marL="0" algn="l" defTabSz="914400" rtl="0" eaLnBrk="1" latinLnBrk="0" hangingPunct="1">
        <a:defRPr sz="1800" kern="1200">
          <a:solidFill>
            <a:srgbClr val="2D2926"/>
          </a:solidFill>
          <a:latin typeface="+mn-lt"/>
          <a:ea typeface="+mn-ea"/>
          <a:cs typeface="+mn-cs"/>
        </a:defRPr>
      </a:lvl1pPr>
      <a:lvl2pPr marL="457200" algn="l" defTabSz="914400" rtl="0" eaLnBrk="1" latinLnBrk="0" hangingPunct="1">
        <a:defRPr sz="1800" kern="1200">
          <a:solidFill>
            <a:srgbClr val="2D2926"/>
          </a:solidFill>
          <a:latin typeface="+mn-lt"/>
          <a:ea typeface="+mn-ea"/>
          <a:cs typeface="+mn-cs"/>
        </a:defRPr>
      </a:lvl2pPr>
      <a:lvl3pPr marL="914400" algn="l" defTabSz="914400" rtl="0" eaLnBrk="1" latinLnBrk="0" hangingPunct="1">
        <a:defRPr sz="1800" kern="1200">
          <a:solidFill>
            <a:srgbClr val="2D2926"/>
          </a:solidFill>
          <a:latin typeface="+mn-lt"/>
          <a:ea typeface="+mn-ea"/>
          <a:cs typeface="+mn-cs"/>
        </a:defRPr>
      </a:lvl3pPr>
      <a:lvl4pPr marL="1371600" algn="l" defTabSz="914400" rtl="0" eaLnBrk="1" latinLnBrk="0" hangingPunct="1">
        <a:defRPr sz="1800" kern="1200">
          <a:solidFill>
            <a:srgbClr val="2D2926"/>
          </a:solidFill>
          <a:latin typeface="+mn-lt"/>
          <a:ea typeface="+mn-ea"/>
          <a:cs typeface="+mn-cs"/>
        </a:defRPr>
      </a:lvl4pPr>
      <a:lvl5pPr marL="1828800" algn="l" defTabSz="914400" rtl="0" eaLnBrk="1" latinLnBrk="0" hangingPunct="1">
        <a:defRPr sz="1800" kern="1200">
          <a:solidFill>
            <a:srgbClr val="2D2926"/>
          </a:solidFill>
          <a:latin typeface="+mn-lt"/>
          <a:ea typeface="+mn-ea"/>
          <a:cs typeface="+mn-cs"/>
        </a:defRPr>
      </a:lvl5pPr>
      <a:lvl6pPr marL="2286000" algn="l" defTabSz="914400" rtl="0" eaLnBrk="1" latinLnBrk="0" hangingPunct="1">
        <a:defRPr sz="1800" kern="1200">
          <a:solidFill>
            <a:srgbClr val="2D2926"/>
          </a:solidFill>
          <a:latin typeface="+mn-lt"/>
          <a:ea typeface="+mn-ea"/>
          <a:cs typeface="+mn-cs"/>
        </a:defRPr>
      </a:lvl6pPr>
      <a:lvl7pPr marL="2743200" algn="l" defTabSz="914400" rtl="0" eaLnBrk="1" latinLnBrk="0" hangingPunct="1">
        <a:defRPr sz="1800" kern="1200">
          <a:solidFill>
            <a:srgbClr val="2D2926"/>
          </a:solidFill>
          <a:latin typeface="+mn-lt"/>
          <a:ea typeface="+mn-ea"/>
          <a:cs typeface="+mn-cs"/>
        </a:defRPr>
      </a:lvl7pPr>
      <a:lvl8pPr marL="3200400" algn="l" defTabSz="914400" rtl="0" eaLnBrk="1" latinLnBrk="0" hangingPunct="1">
        <a:defRPr sz="1800" kern="1200">
          <a:solidFill>
            <a:srgbClr val="2D2926"/>
          </a:solidFill>
          <a:latin typeface="+mn-lt"/>
          <a:ea typeface="+mn-ea"/>
          <a:cs typeface="+mn-cs"/>
        </a:defRPr>
      </a:lvl8pPr>
      <a:lvl9pPr marL="3657600" algn="l" defTabSz="914400" rtl="0" eaLnBrk="1" latinLnBrk="0" hangingPunct="1">
        <a:defRPr sz="1800" kern="1200">
          <a:solidFill>
            <a:srgbClr val="2D2926"/>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6C826-F6E4-8605-B83C-C3ECBF95E5BC}"/>
              </a:ext>
            </a:extLst>
          </p:cNvPr>
          <p:cNvPicPr>
            <a:picLocks noChangeAspect="1"/>
          </p:cNvPicPr>
          <p:nvPr/>
        </p:nvPicPr>
        <p:blipFill>
          <a:blip r:embed="rId3"/>
          <a:stretch>
            <a:fillRect/>
          </a:stretch>
        </p:blipFill>
        <p:spPr>
          <a:xfrm>
            <a:off x="5753100" y="0"/>
            <a:ext cx="6850380" cy="6850380"/>
          </a:xfrm>
          <a:prstGeom prst="rect">
            <a:avLst/>
          </a:prstGeom>
        </p:spPr>
      </p:pic>
      <p:sp>
        <p:nvSpPr>
          <p:cNvPr id="50" name="Left Panel"/>
          <p:cNvSpPr/>
          <p:nvPr/>
        </p:nvSpPr>
        <p:spPr>
          <a:xfrm>
            <a:off x="0" y="0"/>
            <a:ext cx="7010400" cy="6858000"/>
          </a:xfrm>
          <a:prstGeom prst="rect">
            <a:avLst/>
          </a:prstGeom>
          <a:solidFill>
            <a:srgbClr val="960D52"/>
          </a:solidFill>
          <a:ln>
            <a:noFill/>
          </a:ln>
        </p:spPr>
        <p:txBody>
          <a:bodyPr/>
          <a:lstStyle/>
          <a:p>
            <a:endParaRPr lang="en-US"/>
          </a:p>
        </p:txBody>
      </p:sp>
      <p:sp>
        <p:nvSpPr>
          <p:cNvPr id="51" name="Main Title"/>
          <p:cNvSpPr/>
          <p:nvPr/>
        </p:nvSpPr>
        <p:spPr>
          <a:xfrm>
            <a:off x="762000" y="1524000"/>
            <a:ext cx="5486400" cy="1778000"/>
          </a:xfrm>
          <a:prstGeom prst="rect">
            <a:avLst/>
          </a:prstGeom>
          <a:noFill/>
          <a:ln>
            <a:noFill/>
          </a:ln>
        </p:spPr>
        <p:txBody>
          <a:bodyPr wrap="square" anchor="b"/>
          <a:lstStyle/>
          <a:p>
            <a:pPr>
              <a:buNone/>
            </a:pPr>
            <a:r>
              <a:rPr lang="en-US" sz="5600" b="1" dirty="0">
                <a:solidFill>
                  <a:srgbClr val="FFFFFF"/>
                </a:solidFill>
                <a:latin typeface="Montserrat"/>
              </a:rPr>
              <a:t>Numbers</a:t>
            </a:r>
          </a:p>
          <a:p>
            <a:pPr>
              <a:buNone/>
            </a:pPr>
            <a:r>
              <a:rPr lang="en-US" sz="5600" b="1" dirty="0">
                <a:solidFill>
                  <a:srgbClr val="FFFFFF"/>
                </a:solidFill>
                <a:latin typeface="Montserrat"/>
              </a:rPr>
              <a:t>That Work</a:t>
            </a:r>
          </a:p>
        </p:txBody>
      </p:sp>
      <p:sp>
        <p:nvSpPr>
          <p:cNvPr id="52" name="Subtitle"/>
          <p:cNvSpPr/>
          <p:nvPr/>
        </p:nvSpPr>
        <p:spPr>
          <a:xfrm>
            <a:off x="762000" y="3454400"/>
            <a:ext cx="5486400" cy="457200"/>
          </a:xfrm>
          <a:prstGeom prst="rect">
            <a:avLst/>
          </a:prstGeom>
          <a:noFill/>
          <a:ln>
            <a:noFill/>
          </a:ln>
        </p:spPr>
        <p:txBody>
          <a:bodyPr wrap="square"/>
          <a:lstStyle/>
          <a:p>
            <a:pPr>
              <a:buNone/>
            </a:pPr>
            <a:r>
              <a:rPr lang="en-US" sz="3200" dirty="0">
                <a:solidFill>
                  <a:srgbClr val="FFFFFF"/>
                </a:solidFill>
                <a:latin typeface="Source Sans Pro"/>
              </a:rPr>
              <a:t>A Creative's Guide to Pricing</a:t>
            </a:r>
          </a:p>
        </p:txBody>
      </p:sp>
      <p:sp>
        <p:nvSpPr>
          <p:cNvPr id="53" name="Gold Line"/>
          <p:cNvSpPr/>
          <p:nvPr/>
        </p:nvSpPr>
        <p:spPr>
          <a:xfrm>
            <a:off x="762000" y="4095750"/>
            <a:ext cx="1270000" cy="38100"/>
          </a:xfrm>
          <a:prstGeom prst="rect">
            <a:avLst/>
          </a:prstGeom>
          <a:solidFill>
            <a:srgbClr val="F7C185"/>
          </a:solidFill>
          <a:ln>
            <a:noFill/>
          </a:ln>
        </p:spPr>
        <p:txBody>
          <a:bodyPr/>
          <a:lstStyle/>
          <a:p>
            <a:endParaRPr lang="en-US"/>
          </a:p>
        </p:txBody>
      </p:sp>
      <p:sp>
        <p:nvSpPr>
          <p:cNvPr id="54" name="Speaker Info"/>
          <p:cNvSpPr/>
          <p:nvPr/>
        </p:nvSpPr>
        <p:spPr>
          <a:xfrm>
            <a:off x="762000" y="4318000"/>
            <a:ext cx="5486400" cy="1270000"/>
          </a:xfrm>
          <a:prstGeom prst="rect">
            <a:avLst/>
          </a:prstGeom>
          <a:noFill/>
          <a:ln>
            <a:noFill/>
          </a:ln>
        </p:spPr>
        <p:txBody>
          <a:bodyPr wrap="square"/>
          <a:lstStyle/>
          <a:p>
            <a:pPr>
              <a:buNone/>
            </a:pPr>
            <a:r>
              <a:rPr lang="en-US" sz="2400" b="1" dirty="0">
                <a:solidFill>
                  <a:srgbClr val="FFFFFF"/>
                </a:solidFill>
                <a:latin typeface="Montserrat"/>
              </a:rPr>
              <a:t>Kellie Phelan</a:t>
            </a:r>
          </a:p>
          <a:p>
            <a:pPr>
              <a:spcBef>
                <a:spcPts val="200"/>
              </a:spcBef>
              <a:buNone/>
            </a:pPr>
            <a:r>
              <a:rPr lang="en-US" dirty="0">
                <a:solidFill>
                  <a:srgbClr val="F0D0E0"/>
                </a:solidFill>
                <a:latin typeface="Source Sans Pro"/>
              </a:rPr>
              <a:t>The Works Seattle</a:t>
            </a:r>
          </a:p>
          <a:p>
            <a:pPr>
              <a:spcBef>
                <a:spcPts val="100"/>
              </a:spcBef>
              <a:buNone/>
            </a:pPr>
            <a:r>
              <a:rPr lang="en-US" dirty="0">
                <a:solidFill>
                  <a:srgbClr val="F0D0E0"/>
                </a:solidFill>
                <a:latin typeface="Source Sans Pro"/>
              </a:rPr>
              <a:t>Craftcation 2026</a:t>
            </a:r>
          </a:p>
        </p:txBody>
      </p:sp>
    </p:spTree>
    <p:extLst>
      <p:ext uri="{BB962C8B-B14F-4D97-AF65-F5344CB8AC3E}">
        <p14:creationId xmlns:p14="http://schemas.microsoft.com/office/powerpoint/2010/main" val="1232117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NumBadge"/>
          <p:cNvSpPr/>
          <p:nvPr/>
        </p:nvSpPr>
        <p:spPr>
          <a:xfrm>
            <a:off x="609600" y="457200"/>
            <a:ext cx="609600" cy="609600"/>
          </a:xfrm>
          <a:prstGeom prst="ellipse">
            <a:avLst/>
          </a:prstGeom>
          <a:solidFill>
            <a:srgbClr val="E8845F"/>
          </a:solidFill>
          <a:ln>
            <a:noFill/>
          </a:ln>
        </p:spPr>
        <p:txBody>
          <a:bodyPr wrap="none" lIns="0" tIns="0" rIns="0" bIns="0" anchor="ctr"/>
          <a:lstStyle/>
          <a:p>
            <a:pPr algn="ctr">
              <a:buNone/>
            </a:pPr>
            <a:r>
              <a:rPr lang="en-US" sz="2400" b="1" dirty="0">
                <a:solidFill>
                  <a:srgbClr val="1A1A2E"/>
                </a:solidFill>
                <a:latin typeface="Montserrat"/>
              </a:rPr>
              <a:t>3</a:t>
            </a:r>
          </a:p>
        </p:txBody>
      </p:sp>
      <p:sp>
        <p:nvSpPr>
          <p:cNvPr id="51" name="Title"/>
          <p:cNvSpPr/>
          <p:nvPr/>
        </p:nvSpPr>
        <p:spPr>
          <a:xfrm>
            <a:off x="1371600" y="457200"/>
            <a:ext cx="4572000" cy="609600"/>
          </a:xfrm>
          <a:prstGeom prst="rect">
            <a:avLst/>
          </a:prstGeom>
          <a:noFill/>
          <a:ln>
            <a:noFill/>
          </a:ln>
        </p:spPr>
        <p:txBody>
          <a:bodyPr wrap="square" anchor="ctr"/>
          <a:lstStyle/>
          <a:p>
            <a:pPr>
              <a:buNone/>
            </a:pPr>
            <a:r>
              <a:rPr lang="en-US" sz="3600" b="1" dirty="0">
                <a:solidFill>
                  <a:srgbClr val="1A1A2E"/>
                </a:solidFill>
                <a:latin typeface="Montserrat"/>
              </a:rPr>
              <a:t>Overhead</a:t>
            </a:r>
          </a:p>
        </p:txBody>
      </p:sp>
      <p:sp>
        <p:nvSpPr>
          <p:cNvPr id="52" name="LeftCol"/>
          <p:cNvSpPr/>
          <p:nvPr/>
        </p:nvSpPr>
        <p:spPr>
          <a:xfrm>
            <a:off x="609600" y="1270000"/>
            <a:ext cx="5334000" cy="4013200"/>
          </a:xfrm>
          <a:prstGeom prst="rect">
            <a:avLst/>
          </a:prstGeom>
          <a:noFill/>
          <a:ln>
            <a:noFill/>
          </a:ln>
        </p:spPr>
        <p:txBody>
          <a:bodyPr wrap="square"/>
          <a:lstStyle/>
          <a:p>
            <a:pPr marL="228600" indent="-228600">
              <a:spcBef>
                <a:spcPts val="400"/>
              </a:spcBef>
              <a:buFont typeface="Arial"/>
              <a:buChar char="•"/>
            </a:pPr>
            <a:r>
              <a:rPr lang="en-US" sz="2400" dirty="0">
                <a:solidFill>
                  <a:srgbClr val="2D2926"/>
                </a:solidFill>
                <a:latin typeface="Source Sans Pro"/>
              </a:rPr>
              <a:t>Rent / studio space</a:t>
            </a:r>
          </a:p>
          <a:p>
            <a:pPr marL="228600" indent="-228600">
              <a:spcBef>
                <a:spcPts val="300"/>
              </a:spcBef>
              <a:buFont typeface="Arial"/>
              <a:buChar char="•"/>
            </a:pPr>
            <a:r>
              <a:rPr lang="en-US" sz="2400" dirty="0">
                <a:solidFill>
                  <a:srgbClr val="2D2926"/>
                </a:solidFill>
                <a:latin typeface="Source Sans Pro"/>
              </a:rPr>
              <a:t>Utilities</a:t>
            </a:r>
          </a:p>
          <a:p>
            <a:pPr marL="228600" indent="-228600">
              <a:spcBef>
                <a:spcPts val="300"/>
              </a:spcBef>
              <a:buFont typeface="Arial"/>
              <a:buChar char="•"/>
            </a:pPr>
            <a:r>
              <a:rPr lang="en-US" sz="2400" dirty="0">
                <a:solidFill>
                  <a:srgbClr val="2D2926"/>
                </a:solidFill>
                <a:latin typeface="Source Sans Pro"/>
              </a:rPr>
              <a:t>Insurance</a:t>
            </a:r>
          </a:p>
          <a:p>
            <a:pPr marL="228600" indent="-228600">
              <a:spcBef>
                <a:spcPts val="300"/>
              </a:spcBef>
              <a:buFont typeface="Arial"/>
              <a:buChar char="•"/>
            </a:pPr>
            <a:r>
              <a:rPr lang="en-US" sz="2400" dirty="0">
                <a:solidFill>
                  <a:srgbClr val="2D2926"/>
                </a:solidFill>
                <a:latin typeface="Source Sans Pro"/>
              </a:rPr>
              <a:t>Software subscriptions</a:t>
            </a:r>
          </a:p>
          <a:p>
            <a:pPr marL="228600" indent="-228600">
              <a:spcBef>
                <a:spcPts val="300"/>
              </a:spcBef>
              <a:buFont typeface="Arial"/>
              <a:buChar char="•"/>
            </a:pPr>
            <a:r>
              <a:rPr lang="en-US" sz="2400" dirty="0">
                <a:solidFill>
                  <a:srgbClr val="2D2926"/>
                </a:solidFill>
                <a:latin typeface="Source Sans Pro"/>
              </a:rPr>
              <a:t>Marketing</a:t>
            </a:r>
          </a:p>
          <a:p>
            <a:pPr marL="228600" indent="-228600">
              <a:spcBef>
                <a:spcPts val="400"/>
              </a:spcBef>
              <a:buFont typeface="Arial"/>
              <a:buChar char="•"/>
            </a:pPr>
            <a:r>
              <a:rPr lang="en-US" sz="2400" dirty="0">
                <a:solidFill>
                  <a:srgbClr val="2D2926"/>
                </a:solidFill>
              </a:rPr>
              <a:t>Payment processing fees</a:t>
            </a:r>
          </a:p>
          <a:p>
            <a:pPr marL="228600" indent="-228600">
              <a:spcBef>
                <a:spcPts val="300"/>
              </a:spcBef>
              <a:buFont typeface="Arial"/>
              <a:buChar char="•"/>
            </a:pPr>
            <a:r>
              <a:rPr lang="en-US" sz="2400" dirty="0">
                <a:solidFill>
                  <a:srgbClr val="2D2926"/>
                </a:solidFill>
              </a:rPr>
              <a:t>Website hosting</a:t>
            </a:r>
          </a:p>
          <a:p>
            <a:pPr marL="228600" indent="-228600">
              <a:spcBef>
                <a:spcPts val="300"/>
              </a:spcBef>
              <a:buFont typeface="Arial"/>
              <a:buChar char="•"/>
            </a:pPr>
            <a:r>
              <a:rPr lang="en-US" sz="2400" dirty="0">
                <a:solidFill>
                  <a:srgbClr val="2D2926"/>
                </a:solidFill>
              </a:rPr>
              <a:t>Packaging supplies</a:t>
            </a:r>
          </a:p>
          <a:p>
            <a:pPr marL="228600" indent="-228600">
              <a:spcBef>
                <a:spcPts val="300"/>
              </a:spcBef>
              <a:buFont typeface="Arial"/>
              <a:buChar char="•"/>
            </a:pPr>
            <a:r>
              <a:rPr lang="en-US" sz="2400" dirty="0">
                <a:solidFill>
                  <a:srgbClr val="2D2926"/>
                </a:solidFill>
              </a:rPr>
              <a:t>Professional development</a:t>
            </a:r>
          </a:p>
          <a:p>
            <a:pPr marL="228600" indent="-228600">
              <a:spcBef>
                <a:spcPts val="300"/>
              </a:spcBef>
              <a:buFont typeface="Arial"/>
              <a:buChar char="•"/>
            </a:pPr>
            <a:r>
              <a:rPr lang="en-US" sz="2400" dirty="0">
                <a:solidFill>
                  <a:srgbClr val="2D2926"/>
                </a:solidFill>
              </a:rPr>
              <a:t>Bookkeeping</a:t>
            </a:r>
          </a:p>
        </p:txBody>
      </p:sp>
      <p:sp>
        <p:nvSpPr>
          <p:cNvPr id="54" name="Callout"/>
          <p:cNvSpPr/>
          <p:nvPr/>
        </p:nvSpPr>
        <p:spPr>
          <a:xfrm>
            <a:off x="609600" y="5638800"/>
            <a:ext cx="10972800" cy="762000"/>
          </a:xfrm>
          <a:prstGeom prst="roundRect">
            <a:avLst>
              <a:gd name="adj" fmla="val 16000"/>
            </a:avLst>
          </a:prstGeom>
          <a:solidFill>
            <a:srgbClr val="960D52"/>
          </a:solidFill>
          <a:ln>
            <a:noFill/>
          </a:ln>
        </p:spPr>
        <p:txBody>
          <a:bodyPr wrap="square" lIns="144000" rIns="144000" anchor="ctr"/>
          <a:lstStyle/>
          <a:p>
            <a:pPr algn="ctr">
              <a:buNone/>
            </a:pPr>
            <a:r>
              <a:rPr lang="en-US" sz="2400" b="1" dirty="0">
                <a:solidFill>
                  <a:srgbClr val="FFFFFF"/>
                </a:solidFill>
                <a:latin typeface="Source Sans Pro"/>
              </a:rPr>
              <a:t>Overhead is the silent profit killer.</a:t>
            </a:r>
          </a:p>
        </p:txBody>
      </p:sp>
      <p:pic>
        <p:nvPicPr>
          <p:cNvPr id="3" name="Picture 2">
            <a:extLst>
              <a:ext uri="{FF2B5EF4-FFF2-40B4-BE49-F238E27FC236}">
                <a16:creationId xmlns:a16="http://schemas.microsoft.com/office/drawing/2014/main" id="{52C7A610-12AD-5B09-E548-54B483311187}"/>
              </a:ext>
            </a:extLst>
          </p:cNvPr>
          <p:cNvPicPr>
            <a:picLocks noChangeAspect="1"/>
          </p:cNvPicPr>
          <p:nvPr/>
        </p:nvPicPr>
        <p:blipFill>
          <a:blip r:embed="rId3"/>
          <a:stretch>
            <a:fillRect/>
          </a:stretch>
        </p:blipFill>
        <p:spPr>
          <a:xfrm>
            <a:off x="6096000" y="457200"/>
            <a:ext cx="4056529" cy="5026484"/>
          </a:xfrm>
          <a:prstGeom prst="rect">
            <a:avLst/>
          </a:prstGeom>
        </p:spPr>
      </p:pic>
    </p:spTree>
    <p:extLst>
      <p:ext uri="{BB962C8B-B14F-4D97-AF65-F5344CB8AC3E}">
        <p14:creationId xmlns:p14="http://schemas.microsoft.com/office/powerpoint/2010/main" val="213323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600" b="1" dirty="0">
                <a:solidFill>
                  <a:srgbClr val="1A1A2E"/>
                </a:solidFill>
                <a:latin typeface="Montserrat"/>
              </a:rPr>
              <a:t>Your Base Cost</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Materials"/>
          <p:cNvSpPr/>
          <p:nvPr/>
        </p:nvSpPr>
        <p:spPr>
          <a:xfrm>
            <a:off x="2438400" y="1536192"/>
            <a:ext cx="3048000" cy="1651000"/>
          </a:xfrm>
          <a:prstGeom prst="roundRect">
            <a:avLst>
              <a:gd name="adj" fmla="val 8000"/>
            </a:avLst>
          </a:prstGeom>
          <a:solidFill>
            <a:srgbClr val="960D52"/>
          </a:solidFill>
          <a:ln>
            <a:noFill/>
          </a:ln>
        </p:spPr>
        <p:txBody>
          <a:bodyPr wrap="square" anchor="ctr"/>
          <a:lstStyle/>
          <a:p>
            <a:pPr algn="ctr">
              <a:buNone/>
            </a:pPr>
            <a:r>
              <a:rPr lang="en-US" sz="2400" b="1" dirty="0">
                <a:solidFill>
                  <a:srgbClr val="FFFFFF"/>
                </a:solidFill>
                <a:latin typeface="Montserrat"/>
              </a:rPr>
              <a:t>Materials (COGS)</a:t>
            </a:r>
          </a:p>
        </p:txBody>
      </p:sp>
      <p:sp>
        <p:nvSpPr>
          <p:cNvPr id="53" name="Plus"/>
          <p:cNvSpPr/>
          <p:nvPr/>
        </p:nvSpPr>
        <p:spPr>
          <a:xfrm>
            <a:off x="5791200" y="1524000"/>
            <a:ext cx="609600" cy="1651000"/>
          </a:xfrm>
          <a:prstGeom prst="rect">
            <a:avLst/>
          </a:prstGeom>
          <a:noFill/>
          <a:ln>
            <a:noFill/>
          </a:ln>
        </p:spPr>
        <p:txBody>
          <a:bodyPr wrap="none" anchor="ctr"/>
          <a:lstStyle/>
          <a:p>
            <a:pPr algn="ctr">
              <a:buNone/>
            </a:pPr>
            <a:r>
              <a:rPr lang="en-US" sz="3600" b="1" dirty="0">
                <a:solidFill>
                  <a:srgbClr val="CB297B"/>
                </a:solidFill>
                <a:latin typeface="Montserrat"/>
              </a:rPr>
              <a:t>+</a:t>
            </a:r>
          </a:p>
        </p:txBody>
      </p:sp>
      <p:sp>
        <p:nvSpPr>
          <p:cNvPr id="54" name="Labor"/>
          <p:cNvSpPr/>
          <p:nvPr/>
        </p:nvSpPr>
        <p:spPr>
          <a:xfrm>
            <a:off x="6705600" y="1536192"/>
            <a:ext cx="3048000" cy="1651000"/>
          </a:xfrm>
          <a:prstGeom prst="roundRect">
            <a:avLst>
              <a:gd name="adj" fmla="val 8000"/>
            </a:avLst>
          </a:prstGeom>
          <a:solidFill>
            <a:srgbClr val="CB297B"/>
          </a:solidFill>
          <a:ln>
            <a:noFill/>
          </a:ln>
        </p:spPr>
        <p:txBody>
          <a:bodyPr wrap="square" anchor="ctr"/>
          <a:lstStyle/>
          <a:p>
            <a:pPr algn="ctr">
              <a:buNone/>
            </a:pPr>
            <a:r>
              <a:rPr lang="en-US" sz="2400" b="1" dirty="0">
                <a:solidFill>
                  <a:srgbClr val="FFFFFF"/>
                </a:solidFill>
                <a:latin typeface="Montserrat"/>
              </a:rPr>
              <a:t>Labor</a:t>
            </a:r>
          </a:p>
        </p:txBody>
      </p:sp>
      <p:sp>
        <p:nvSpPr>
          <p:cNvPr id="55" name="Equals"/>
          <p:cNvSpPr/>
          <p:nvPr/>
        </p:nvSpPr>
        <p:spPr>
          <a:xfrm>
            <a:off x="10058400" y="1536192"/>
            <a:ext cx="609600" cy="1651000"/>
          </a:xfrm>
          <a:prstGeom prst="rect">
            <a:avLst/>
          </a:prstGeom>
          <a:noFill/>
          <a:ln>
            <a:noFill/>
          </a:ln>
        </p:spPr>
        <p:txBody>
          <a:bodyPr wrap="none" anchor="ctr"/>
          <a:lstStyle/>
          <a:p>
            <a:pPr algn="ctr">
              <a:buNone/>
            </a:pPr>
            <a:r>
              <a:rPr lang="en-US" sz="3600" b="1" dirty="0">
                <a:solidFill>
                  <a:srgbClr val="CB297B"/>
                </a:solidFill>
                <a:latin typeface="Montserrat"/>
              </a:rPr>
              <a:t>=</a:t>
            </a:r>
          </a:p>
        </p:txBody>
      </p:sp>
      <p:sp>
        <p:nvSpPr>
          <p:cNvPr id="57" name="Arrow"/>
          <p:cNvSpPr/>
          <p:nvPr/>
        </p:nvSpPr>
        <p:spPr>
          <a:xfrm>
            <a:off x="5791200" y="3378200"/>
            <a:ext cx="609600" cy="457200"/>
          </a:xfrm>
          <a:prstGeom prst="downArrow">
            <a:avLst/>
          </a:prstGeom>
          <a:solidFill>
            <a:srgbClr val="F7C185"/>
          </a:solidFill>
          <a:ln>
            <a:noFill/>
          </a:ln>
        </p:spPr>
        <p:txBody>
          <a:bodyPr/>
          <a:lstStyle/>
          <a:p>
            <a:endParaRPr lang="en-US"/>
          </a:p>
        </p:txBody>
      </p:sp>
      <p:sp>
        <p:nvSpPr>
          <p:cNvPr id="56" name="BaseCost"/>
          <p:cNvSpPr/>
          <p:nvPr/>
        </p:nvSpPr>
        <p:spPr>
          <a:xfrm>
            <a:off x="2438400" y="3937000"/>
            <a:ext cx="7315200" cy="1651000"/>
          </a:xfrm>
          <a:prstGeom prst="roundRect">
            <a:avLst>
              <a:gd name="adj" fmla="val 8000"/>
            </a:avLst>
          </a:prstGeom>
          <a:solidFill>
            <a:srgbClr val="1A1A2E"/>
          </a:solidFill>
          <a:ln>
            <a:noFill/>
          </a:ln>
        </p:spPr>
        <p:txBody>
          <a:bodyPr wrap="square" anchor="ctr"/>
          <a:lstStyle/>
          <a:p>
            <a:pPr algn="ctr">
              <a:buNone/>
            </a:pPr>
            <a:r>
              <a:rPr lang="en-US" sz="1600" dirty="0">
                <a:solidFill>
                  <a:srgbClr val="F7C185"/>
                </a:solidFill>
                <a:latin typeface="Source Sans Pro"/>
              </a:rPr>
              <a:t>YOUR</a:t>
            </a:r>
          </a:p>
          <a:p>
            <a:pPr algn="ctr">
              <a:buNone/>
            </a:pPr>
            <a:r>
              <a:rPr lang="en-US" sz="3600" b="1" dirty="0">
                <a:solidFill>
                  <a:srgbClr val="FFFFFF"/>
                </a:solidFill>
                <a:latin typeface="Montserrat"/>
              </a:rPr>
              <a:t>BASE COST</a:t>
            </a:r>
          </a:p>
        </p:txBody>
      </p:sp>
      <p:sp>
        <p:nvSpPr>
          <p:cNvPr id="58" name="Note"/>
          <p:cNvSpPr/>
          <p:nvPr/>
        </p:nvSpPr>
        <p:spPr>
          <a:xfrm>
            <a:off x="2438400" y="5715000"/>
            <a:ext cx="7315200" cy="635000"/>
          </a:xfrm>
          <a:prstGeom prst="rect">
            <a:avLst/>
          </a:prstGeom>
          <a:noFill/>
          <a:ln>
            <a:noFill/>
          </a:ln>
        </p:spPr>
        <p:txBody>
          <a:bodyPr wrap="square"/>
          <a:lstStyle/>
          <a:p>
            <a:pPr algn="ctr">
              <a:buNone/>
            </a:pPr>
            <a:r>
              <a:rPr lang="en-US" sz="2800" i="1" dirty="0">
                <a:solidFill>
                  <a:srgbClr val="6B6462"/>
                </a:solidFill>
                <a:latin typeface="Source Sans Pro"/>
              </a:rPr>
              <a:t>This is the floor. Not the price.</a:t>
            </a:r>
          </a:p>
        </p:txBody>
      </p:sp>
    </p:spTree>
    <p:extLst>
      <p:ext uri="{BB962C8B-B14F-4D97-AF65-F5344CB8AC3E}">
        <p14:creationId xmlns:p14="http://schemas.microsoft.com/office/powerpoint/2010/main" val="161634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C09B-8179-B4B8-15B2-13961BB1B2C9}"/>
            </a:ext>
          </a:extLst>
        </p:cNvPr>
        <p:cNvGrpSpPr/>
        <p:nvPr/>
      </p:nvGrpSpPr>
      <p:grpSpPr>
        <a:xfrm>
          <a:off x="0" y="0"/>
          <a:ext cx="0" cy="0"/>
          <a:chOff x="0" y="0"/>
          <a:chExt cx="0" cy="0"/>
        </a:xfrm>
      </p:grpSpPr>
      <p:sp>
        <p:nvSpPr>
          <p:cNvPr id="51" name="Title">
            <a:extLst>
              <a:ext uri="{FF2B5EF4-FFF2-40B4-BE49-F238E27FC236}">
                <a16:creationId xmlns:a16="http://schemas.microsoft.com/office/drawing/2014/main" id="{46B7D6AE-657E-4597-D054-60A6B1D47FE3}"/>
              </a:ext>
            </a:extLst>
          </p:cNvPr>
          <p:cNvSpPr/>
          <p:nvPr/>
        </p:nvSpPr>
        <p:spPr>
          <a:xfrm>
            <a:off x="1371600" y="457200"/>
            <a:ext cx="9674352" cy="609600"/>
          </a:xfrm>
          <a:prstGeom prst="rect">
            <a:avLst/>
          </a:prstGeom>
          <a:noFill/>
          <a:ln>
            <a:noFill/>
          </a:ln>
        </p:spPr>
        <p:txBody>
          <a:bodyPr wrap="square" anchor="ctr"/>
          <a:lstStyle/>
          <a:p>
            <a:pPr>
              <a:buNone/>
            </a:pPr>
            <a:r>
              <a:rPr lang="en-US" sz="3600" b="1" dirty="0">
                <a:solidFill>
                  <a:srgbClr val="1A1A2E"/>
                </a:solidFill>
                <a:latin typeface="Montserrat"/>
              </a:rPr>
              <a:t>Profit (Not a Reward, a Requirement)</a:t>
            </a:r>
          </a:p>
        </p:txBody>
      </p:sp>
      <p:sp>
        <p:nvSpPr>
          <p:cNvPr id="52" name="LeftCol">
            <a:extLst>
              <a:ext uri="{FF2B5EF4-FFF2-40B4-BE49-F238E27FC236}">
                <a16:creationId xmlns:a16="http://schemas.microsoft.com/office/drawing/2014/main" id="{A5DF9AD1-2E91-9BA7-9E47-114ADD55C084}"/>
              </a:ext>
            </a:extLst>
          </p:cNvPr>
          <p:cNvSpPr/>
          <p:nvPr/>
        </p:nvSpPr>
        <p:spPr>
          <a:xfrm>
            <a:off x="609600" y="1270000"/>
            <a:ext cx="6525986" cy="4013200"/>
          </a:xfrm>
          <a:prstGeom prst="rect">
            <a:avLst/>
          </a:prstGeom>
          <a:noFill/>
          <a:ln>
            <a:noFill/>
          </a:ln>
        </p:spPr>
        <p:txBody>
          <a:bodyPr wrap="square"/>
          <a:lstStyle/>
          <a:p>
            <a:pPr marL="228600" indent="-228600">
              <a:spcBef>
                <a:spcPts val="400"/>
              </a:spcBef>
              <a:buFont typeface="Arial"/>
              <a:buChar char="•"/>
            </a:pPr>
            <a:r>
              <a:rPr lang="en-US" sz="2400" dirty="0"/>
              <a:t>Profit is not what's left over — it's what you plan for</a:t>
            </a:r>
          </a:p>
          <a:p>
            <a:pPr marL="228600" indent="-228600">
              <a:spcBef>
                <a:spcPts val="400"/>
              </a:spcBef>
              <a:buFont typeface="Arial"/>
              <a:buChar char="•"/>
            </a:pPr>
            <a:r>
              <a:rPr lang="en-US" sz="2400" dirty="0"/>
              <a:t>Covers overhead, taxes, savings, and business reinvestment</a:t>
            </a:r>
          </a:p>
          <a:p>
            <a:pPr marL="228600" indent="-228600">
              <a:spcBef>
                <a:spcPts val="400"/>
              </a:spcBef>
              <a:buFont typeface="Arial"/>
              <a:buChar char="•"/>
            </a:pPr>
            <a:r>
              <a:rPr lang="en-US" sz="2400" dirty="0"/>
              <a:t>Without a profit target, you're pricing to break even at best</a:t>
            </a:r>
          </a:p>
          <a:p>
            <a:pPr marL="228600" indent="-228600">
              <a:spcBef>
                <a:spcPts val="400"/>
              </a:spcBef>
              <a:buFont typeface="Arial"/>
              <a:buChar char="•"/>
            </a:pPr>
            <a:r>
              <a:rPr lang="en-US" sz="2400" dirty="0"/>
              <a:t>Build it in before you set your price, not after</a:t>
            </a:r>
          </a:p>
          <a:p>
            <a:pPr marL="228600" indent="-228600">
              <a:spcBef>
                <a:spcPts val="400"/>
              </a:spcBef>
              <a:buFont typeface="Arial"/>
              <a:buChar char="•"/>
            </a:pPr>
            <a:endParaRPr lang="en-US" sz="2400" dirty="0">
              <a:solidFill>
                <a:srgbClr val="2D2926"/>
              </a:solidFill>
              <a:latin typeface="Source Sans Pro"/>
            </a:endParaRPr>
          </a:p>
        </p:txBody>
      </p:sp>
      <p:sp>
        <p:nvSpPr>
          <p:cNvPr id="54" name="Callout">
            <a:extLst>
              <a:ext uri="{FF2B5EF4-FFF2-40B4-BE49-F238E27FC236}">
                <a16:creationId xmlns:a16="http://schemas.microsoft.com/office/drawing/2014/main" id="{A4B8EF08-7D4E-A0A2-7588-E3730545B9F5}"/>
              </a:ext>
            </a:extLst>
          </p:cNvPr>
          <p:cNvSpPr/>
          <p:nvPr/>
        </p:nvSpPr>
        <p:spPr>
          <a:xfrm>
            <a:off x="609600" y="5588000"/>
            <a:ext cx="10972800" cy="762000"/>
          </a:xfrm>
          <a:prstGeom prst="roundRect">
            <a:avLst>
              <a:gd name="adj" fmla="val 16000"/>
            </a:avLst>
          </a:prstGeom>
          <a:solidFill>
            <a:srgbClr val="960D52"/>
          </a:solidFill>
          <a:ln>
            <a:noFill/>
          </a:ln>
        </p:spPr>
        <p:txBody>
          <a:bodyPr wrap="square" lIns="144000" rIns="144000" anchor="ctr"/>
          <a:lstStyle/>
          <a:p>
            <a:pPr algn="ctr">
              <a:buNone/>
            </a:pPr>
            <a:r>
              <a:rPr lang="en-US" sz="2400" b="1" dirty="0">
                <a:solidFill>
                  <a:srgbClr val="FFFFFF"/>
                </a:solidFill>
                <a:latin typeface="Source Sans Pro"/>
              </a:rPr>
              <a:t>Overhead is the silent profit killer.</a:t>
            </a:r>
          </a:p>
        </p:txBody>
      </p:sp>
      <p:sp>
        <p:nvSpPr>
          <p:cNvPr id="2" name="Num3">
            <a:extLst>
              <a:ext uri="{FF2B5EF4-FFF2-40B4-BE49-F238E27FC236}">
                <a16:creationId xmlns:a16="http://schemas.microsoft.com/office/drawing/2014/main" id="{EB6C6D69-A9A3-5410-EF38-318DAFDCE563}"/>
              </a:ext>
            </a:extLst>
          </p:cNvPr>
          <p:cNvSpPr/>
          <p:nvPr/>
        </p:nvSpPr>
        <p:spPr>
          <a:xfrm>
            <a:off x="609600" y="457200"/>
            <a:ext cx="609600" cy="609600"/>
          </a:xfrm>
          <a:prstGeom prst="ellipse">
            <a:avLst/>
          </a:prstGeom>
          <a:solidFill>
            <a:srgbClr val="F7C185"/>
          </a:solidFill>
          <a:ln>
            <a:noFill/>
          </a:ln>
        </p:spPr>
        <p:txBody>
          <a:bodyPr wrap="none" lIns="0" tIns="0" rIns="0" bIns="0" anchor="ctr"/>
          <a:lstStyle/>
          <a:p>
            <a:pPr algn="ctr">
              <a:buNone/>
            </a:pPr>
            <a:r>
              <a:rPr lang="en-US" sz="2200" b="1" dirty="0">
                <a:solidFill>
                  <a:srgbClr val="1A1A2E"/>
                </a:solidFill>
                <a:latin typeface="Montserrat"/>
              </a:rPr>
              <a:t>4</a:t>
            </a:r>
          </a:p>
        </p:txBody>
      </p:sp>
      <p:pic>
        <p:nvPicPr>
          <p:cNvPr id="6" name="Picture 5">
            <a:extLst>
              <a:ext uri="{FF2B5EF4-FFF2-40B4-BE49-F238E27FC236}">
                <a16:creationId xmlns:a16="http://schemas.microsoft.com/office/drawing/2014/main" id="{9E5E4C43-0330-5143-A616-08B201483271}"/>
              </a:ext>
            </a:extLst>
          </p:cNvPr>
          <p:cNvPicPr>
            <a:picLocks noChangeAspect="1"/>
          </p:cNvPicPr>
          <p:nvPr/>
        </p:nvPicPr>
        <p:blipFill>
          <a:blip r:embed="rId3"/>
          <a:srcRect l="3704" t="11360" r="3988" b="9865"/>
          <a:stretch>
            <a:fillRect/>
          </a:stretch>
        </p:blipFill>
        <p:spPr>
          <a:xfrm>
            <a:off x="8038139" y="1270000"/>
            <a:ext cx="3526972" cy="4013200"/>
          </a:xfrm>
          <a:prstGeom prst="rect">
            <a:avLst/>
          </a:prstGeom>
        </p:spPr>
      </p:pic>
    </p:spTree>
    <p:extLst>
      <p:ext uri="{BB962C8B-B14F-4D97-AF65-F5344CB8AC3E}">
        <p14:creationId xmlns:p14="http://schemas.microsoft.com/office/powerpoint/2010/main" val="62687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p:cNvGrpSpPr/>
        <p:nvPr/>
      </p:nvGrpSpPr>
      <p:grpSpPr>
        <a:xfrm>
          <a:off x="0" y="0"/>
          <a:ext cx="0" cy="0"/>
          <a:chOff x="0" y="0"/>
          <a:chExt cx="0" cy="0"/>
        </a:xfrm>
      </p:grpSpPr>
      <p:sp>
        <p:nvSpPr>
          <p:cNvPr id="50" name="Bar"/>
          <p:cNvSpPr/>
          <p:nvPr/>
        </p:nvSpPr>
        <p:spPr>
          <a:xfrm>
            <a:off x="0" y="0"/>
            <a:ext cx="101600" cy="6858000"/>
          </a:xfrm>
          <a:prstGeom prst="rect">
            <a:avLst/>
          </a:prstGeom>
          <a:solidFill>
            <a:srgbClr val="F7C185"/>
          </a:solidFill>
          <a:ln>
            <a:noFill/>
          </a:ln>
        </p:spPr>
        <p:txBody>
          <a:bodyPr/>
          <a:lstStyle/>
          <a:p>
            <a:endParaRPr lang="en-US"/>
          </a:p>
        </p:txBody>
      </p:sp>
      <p:sp>
        <p:nvSpPr>
          <p:cNvPr id="51" name="Part"/>
          <p:cNvSpPr/>
          <p:nvPr/>
        </p:nvSpPr>
        <p:spPr>
          <a:xfrm>
            <a:off x="914400" y="2476500"/>
            <a:ext cx="3810000" cy="457200"/>
          </a:xfrm>
          <a:prstGeom prst="rect">
            <a:avLst/>
          </a:prstGeom>
          <a:noFill/>
          <a:ln>
            <a:noFill/>
          </a:ln>
        </p:spPr>
        <p:txBody>
          <a:bodyPr wrap="square"/>
          <a:lstStyle/>
          <a:p>
            <a:pPr>
              <a:buNone/>
            </a:pPr>
            <a:r>
              <a:rPr lang="en-US" sz="2400" dirty="0">
                <a:solidFill>
                  <a:srgbClr val="F7C185"/>
                </a:solidFill>
                <a:latin typeface="Source Sans Pro"/>
              </a:rPr>
              <a:t>Part 2</a:t>
            </a:r>
          </a:p>
        </p:txBody>
      </p:sp>
      <p:sp>
        <p:nvSpPr>
          <p:cNvPr id="52" name="SectionTitle"/>
          <p:cNvSpPr/>
          <p:nvPr/>
        </p:nvSpPr>
        <p:spPr>
          <a:xfrm>
            <a:off x="914400" y="2984500"/>
            <a:ext cx="8890000" cy="1016000"/>
          </a:xfrm>
          <a:prstGeom prst="rect">
            <a:avLst/>
          </a:prstGeom>
          <a:noFill/>
          <a:ln>
            <a:noFill/>
          </a:ln>
        </p:spPr>
        <p:txBody>
          <a:bodyPr wrap="square"/>
          <a:lstStyle/>
          <a:p>
            <a:pPr>
              <a:buNone/>
            </a:pPr>
            <a:r>
              <a:rPr lang="en-US" sz="4400" b="1" dirty="0">
                <a:solidFill>
                  <a:srgbClr val="FFFFFF"/>
                </a:solidFill>
                <a:latin typeface="Montserrat"/>
              </a:rPr>
              <a:t>Understanding Margin</a:t>
            </a:r>
          </a:p>
        </p:txBody>
      </p:sp>
      <p:sp>
        <p:nvSpPr>
          <p:cNvPr id="53" name="GoldLine"/>
          <p:cNvSpPr/>
          <p:nvPr/>
        </p:nvSpPr>
        <p:spPr>
          <a:xfrm>
            <a:off x="914400" y="4064000"/>
            <a:ext cx="1016000" cy="38100"/>
          </a:xfrm>
          <a:prstGeom prst="rect">
            <a:avLst/>
          </a:prstGeom>
          <a:solidFill>
            <a:srgbClr val="F7C185"/>
          </a:solidFill>
          <a:ln>
            <a:noFill/>
          </a:ln>
        </p:spPr>
        <p:txBody>
          <a:bodyPr/>
          <a:lstStyle/>
          <a:p>
            <a:endParaRPr lang="en-US"/>
          </a:p>
        </p:txBody>
      </p:sp>
      <p:sp>
        <p:nvSpPr>
          <p:cNvPr id="54" name="Sub"/>
          <p:cNvSpPr/>
          <p:nvPr/>
        </p:nvSpPr>
        <p:spPr>
          <a:xfrm>
            <a:off x="914400" y="4254500"/>
            <a:ext cx="8890000" cy="457200"/>
          </a:xfrm>
          <a:prstGeom prst="rect">
            <a:avLst/>
          </a:prstGeom>
          <a:noFill/>
          <a:ln>
            <a:noFill/>
          </a:ln>
        </p:spPr>
        <p:txBody>
          <a:bodyPr wrap="square"/>
          <a:lstStyle/>
          <a:p>
            <a:pPr>
              <a:buNone/>
            </a:pPr>
            <a:r>
              <a:rPr lang="en-US" sz="2000" dirty="0">
                <a:solidFill>
                  <a:srgbClr val="F0D0E0"/>
                </a:solidFill>
                <a:latin typeface="Source Sans Pro"/>
              </a:rPr>
              <a:t>From cost to price: margin, markup, multipliers</a:t>
            </a:r>
          </a:p>
        </p:txBody>
      </p:sp>
    </p:spTree>
    <p:extLst>
      <p:ext uri="{BB962C8B-B14F-4D97-AF65-F5344CB8AC3E}">
        <p14:creationId xmlns:p14="http://schemas.microsoft.com/office/powerpoint/2010/main" val="251708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83DD-80CB-85CC-DBA3-F138A6DE6FE6}"/>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C98771A9-3889-CBCE-5F1F-204B2F0AD304}"/>
              </a:ext>
            </a:extLst>
          </p:cNvPr>
          <p:cNvSpPr/>
          <p:nvPr/>
        </p:nvSpPr>
        <p:spPr>
          <a:xfrm>
            <a:off x="609600" y="457200"/>
            <a:ext cx="6096000" cy="609600"/>
          </a:xfrm>
          <a:prstGeom prst="rect">
            <a:avLst/>
          </a:prstGeom>
          <a:noFill/>
          <a:ln>
            <a:noFill/>
          </a:ln>
        </p:spPr>
        <p:txBody>
          <a:bodyPr wrap="square"/>
          <a:lstStyle/>
          <a:p>
            <a:pPr>
              <a:buNone/>
            </a:pPr>
            <a:r>
              <a:rPr lang="en-US" sz="3600" b="1" dirty="0">
                <a:solidFill>
                  <a:srgbClr val="1A1A2E"/>
                </a:solidFill>
                <a:latin typeface="Montserrat"/>
              </a:rPr>
              <a:t>Margin vs. Mark-up</a:t>
            </a:r>
          </a:p>
        </p:txBody>
      </p:sp>
      <p:sp>
        <p:nvSpPr>
          <p:cNvPr id="51" name="Title Accent">
            <a:extLst>
              <a:ext uri="{FF2B5EF4-FFF2-40B4-BE49-F238E27FC236}">
                <a16:creationId xmlns:a16="http://schemas.microsoft.com/office/drawing/2014/main" id="{B8480990-E6DA-A89B-EA96-34B341F1003B}"/>
              </a:ext>
            </a:extLst>
          </p:cNvPr>
          <p:cNvSpPr/>
          <p:nvPr/>
        </p:nvSpPr>
        <p:spPr>
          <a:xfrm>
            <a:off x="609600" y="1066800"/>
            <a:ext cx="762000" cy="50800"/>
          </a:xfrm>
          <a:prstGeom prst="rect">
            <a:avLst/>
          </a:prstGeom>
          <a:solidFill>
            <a:srgbClr val="960D52"/>
          </a:solidFill>
          <a:ln>
            <a:noFill/>
          </a:ln>
        </p:spPr>
        <p:txBody>
          <a:bodyPr/>
          <a:lstStyle/>
          <a:p>
            <a:endParaRPr lang="en-US"/>
          </a:p>
        </p:txBody>
      </p:sp>
      <p:sp>
        <p:nvSpPr>
          <p:cNvPr id="5" name="Bullets">
            <a:extLst>
              <a:ext uri="{FF2B5EF4-FFF2-40B4-BE49-F238E27FC236}">
                <a16:creationId xmlns:a16="http://schemas.microsoft.com/office/drawing/2014/main" id="{4E8374C1-C4DA-3E4B-9822-193D232573A3}"/>
              </a:ext>
            </a:extLst>
          </p:cNvPr>
          <p:cNvSpPr txBox="1"/>
          <p:nvPr/>
        </p:nvSpPr>
        <p:spPr>
          <a:xfrm>
            <a:off x="609600" y="1371600"/>
            <a:ext cx="6731000" cy="1685077"/>
          </a:xfrm>
          <a:prstGeom prst="rect">
            <a:avLst/>
          </a:prstGeom>
          <a:noFill/>
        </p:spPr>
        <p:txBody>
          <a:bodyPr vertOverflow="overflow" vert="horz" wrap="square" rtlCol="0" anchor="t">
            <a:spAutoFit/>
          </a:bodyPr>
          <a:lstStyle/>
          <a:p>
            <a:pPr marL="228600" indent="-228600">
              <a:spcBef>
                <a:spcPts val="300"/>
              </a:spcBef>
              <a:buFont typeface="Arial"/>
              <a:buChar char="•"/>
            </a:pPr>
            <a:r>
              <a:rPr lang="en-US" sz="2400" b="1" dirty="0">
                <a:solidFill>
                  <a:srgbClr val="960D52"/>
                </a:solidFill>
                <a:latin typeface="Source Sans Pro"/>
              </a:rPr>
              <a:t>Markup:</a:t>
            </a:r>
            <a:r>
              <a:rPr lang="en-US" sz="2400" dirty="0">
                <a:solidFill>
                  <a:srgbClr val="2D2926"/>
                </a:solidFill>
                <a:latin typeface="Source Sans Pro"/>
              </a:rPr>
              <a:t> what you add to cost to get to price</a:t>
            </a:r>
          </a:p>
          <a:p>
            <a:pPr marL="228600" indent="-228600">
              <a:spcBef>
                <a:spcPts val="300"/>
              </a:spcBef>
              <a:buFont typeface="Arial"/>
              <a:buChar char="•"/>
            </a:pPr>
            <a:r>
              <a:rPr lang="en-US" sz="2400" b="1" dirty="0">
                <a:solidFill>
                  <a:srgbClr val="960D52"/>
                </a:solidFill>
                <a:latin typeface="Source Sans Pro"/>
              </a:rPr>
              <a:t>Margin:</a:t>
            </a:r>
            <a:r>
              <a:rPr lang="en-US" sz="2400" dirty="0">
                <a:solidFill>
                  <a:srgbClr val="2D2926"/>
                </a:solidFill>
                <a:latin typeface="Source Sans Pro"/>
              </a:rPr>
              <a:t> what you keep as a % of price</a:t>
            </a:r>
          </a:p>
          <a:p>
            <a:pPr marL="228600" indent="-228600">
              <a:spcBef>
                <a:spcPts val="300"/>
              </a:spcBef>
              <a:buFont typeface="Arial"/>
              <a:buChar char="•"/>
            </a:pPr>
            <a:r>
              <a:rPr lang="en-US" sz="2400" dirty="0">
                <a:solidFill>
                  <a:srgbClr val="2D2926"/>
                </a:solidFill>
                <a:latin typeface="Source Sans Pro"/>
              </a:rPr>
              <a:t>Same numbers — completely different picture</a:t>
            </a:r>
          </a:p>
          <a:p>
            <a:pPr marL="228600" indent="-228600">
              <a:spcBef>
                <a:spcPts val="300"/>
              </a:spcBef>
              <a:buFont typeface="Arial"/>
              <a:buChar char="•"/>
            </a:pPr>
            <a:r>
              <a:rPr lang="en-US" sz="2400" dirty="0">
                <a:solidFill>
                  <a:srgbClr val="2D2926"/>
                </a:solidFill>
                <a:latin typeface="Source Sans Pro"/>
              </a:rPr>
              <a:t>Markup </a:t>
            </a:r>
            <a:r>
              <a:rPr lang="en-US" sz="2400" b="1" dirty="0">
                <a:solidFill>
                  <a:srgbClr val="960D52"/>
                </a:solidFill>
                <a:latin typeface="Source Sans Pro"/>
              </a:rPr>
              <a:t>overstates</a:t>
            </a:r>
            <a:r>
              <a:rPr lang="en-US" sz="2400" dirty="0">
                <a:solidFill>
                  <a:srgbClr val="2D2926"/>
                </a:solidFill>
                <a:latin typeface="Source Sans Pro"/>
              </a:rPr>
              <a:t> how much you’re keeping</a:t>
            </a:r>
          </a:p>
        </p:txBody>
      </p:sp>
      <p:sp>
        <p:nvSpPr>
          <p:cNvPr id="6" name="ExampleCard">
            <a:extLst>
              <a:ext uri="{FF2B5EF4-FFF2-40B4-BE49-F238E27FC236}">
                <a16:creationId xmlns:a16="http://schemas.microsoft.com/office/drawing/2014/main" id="{D3F4B3B2-C3A1-B54F-B673-6585C5FD7A99}"/>
              </a:ext>
            </a:extLst>
          </p:cNvPr>
          <p:cNvSpPr/>
          <p:nvPr/>
        </p:nvSpPr>
        <p:spPr>
          <a:xfrm>
            <a:off x="609600" y="3361477"/>
            <a:ext cx="10972800" cy="2070100"/>
          </a:xfrm>
          <a:prstGeom prst="roundRect">
            <a:avLst/>
          </a:prstGeom>
          <a:solidFill>
            <a:srgbClr val="1A1A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buNone/>
            </a:pPr>
            <a:endParaRPr lang="en-US" sz="2000" b="1" dirty="0">
              <a:solidFill>
                <a:srgbClr val="F7C185"/>
              </a:solidFill>
              <a:latin typeface="Montserrat"/>
            </a:endParaRPr>
          </a:p>
          <a:p>
            <a:pPr>
              <a:buNone/>
            </a:pPr>
            <a:r>
              <a:rPr lang="en-US" sz="2000" b="1" dirty="0">
                <a:solidFill>
                  <a:srgbClr val="F7C185"/>
                </a:solidFill>
                <a:latin typeface="Montserrat"/>
              </a:rPr>
              <a:t>EXAMPLE: BASE COST $40</a:t>
            </a:r>
          </a:p>
          <a:p>
            <a:pPr>
              <a:spcBef>
                <a:spcPts val="400"/>
              </a:spcBef>
              <a:buNone/>
            </a:pPr>
            <a:r>
              <a:rPr lang="en-US" sz="2400" b="1" dirty="0">
                <a:solidFill>
                  <a:srgbClr val="FFFFFF"/>
                </a:solidFill>
                <a:latin typeface="Montserrat"/>
              </a:rPr>
              <a:t>50% markup</a:t>
            </a:r>
            <a:r>
              <a:rPr lang="en-US" sz="2400" dirty="0">
                <a:solidFill>
                  <a:srgbClr val="F0D0E0"/>
                </a:solidFill>
                <a:latin typeface="Source Sans Pro"/>
              </a:rPr>
              <a:t>    →  Price: $60    →  </a:t>
            </a:r>
            <a:r>
              <a:rPr lang="en-US" sz="2400" b="1" dirty="0">
                <a:solidFill>
                  <a:srgbClr val="F7C185"/>
                </a:solidFill>
                <a:latin typeface="Montserrat"/>
              </a:rPr>
              <a:t>Margin: 33%</a:t>
            </a:r>
          </a:p>
          <a:p>
            <a:pPr>
              <a:spcBef>
                <a:spcPts val="300"/>
              </a:spcBef>
              <a:buNone/>
            </a:pPr>
            <a:r>
              <a:rPr lang="en-US" sz="2400" b="1" dirty="0">
                <a:solidFill>
                  <a:srgbClr val="FFFFFF"/>
                </a:solidFill>
                <a:latin typeface="Montserrat"/>
              </a:rPr>
              <a:t>100% markup</a:t>
            </a:r>
            <a:r>
              <a:rPr lang="en-US" sz="2400" dirty="0">
                <a:solidFill>
                  <a:srgbClr val="F0D0E0"/>
                </a:solidFill>
                <a:latin typeface="Source Sans Pro"/>
              </a:rPr>
              <a:t>  →  Price: $80    →  </a:t>
            </a:r>
            <a:r>
              <a:rPr lang="en-US" sz="2400" b="1" dirty="0">
                <a:solidFill>
                  <a:srgbClr val="F7C185"/>
                </a:solidFill>
                <a:latin typeface="Montserrat"/>
              </a:rPr>
              <a:t>Margin: 50%</a:t>
            </a:r>
          </a:p>
        </p:txBody>
      </p:sp>
      <p:sp>
        <p:nvSpPr>
          <p:cNvPr id="7" name="Callout">
            <a:extLst>
              <a:ext uri="{FF2B5EF4-FFF2-40B4-BE49-F238E27FC236}">
                <a16:creationId xmlns:a16="http://schemas.microsoft.com/office/drawing/2014/main" id="{453581BE-5F73-664E-B534-0F65F8C9A6A7}"/>
              </a:ext>
            </a:extLst>
          </p:cNvPr>
          <p:cNvSpPr/>
          <p:nvPr/>
        </p:nvSpPr>
        <p:spPr>
          <a:xfrm>
            <a:off x="609600" y="5651500"/>
            <a:ext cx="10972800" cy="558800"/>
          </a:xfrm>
          <a:prstGeom prst="roundRect">
            <a:avLst/>
          </a:prstGeom>
          <a:solidFill>
            <a:srgbClr val="960D52"/>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buNone/>
            </a:pPr>
            <a:r>
              <a:rPr lang="en-US" sz="2400" b="1" dirty="0">
                <a:solidFill>
                  <a:srgbClr val="FFFFFF"/>
                </a:solidFill>
                <a:latin typeface="Source Sans Pro"/>
              </a:rPr>
              <a:t>100% markup sounds big — but it’s only 50% margin. Think in margin.</a:t>
            </a:r>
          </a:p>
        </p:txBody>
      </p:sp>
    </p:spTree>
    <p:extLst>
      <p:ext uri="{BB962C8B-B14F-4D97-AF65-F5344CB8AC3E}">
        <p14:creationId xmlns:p14="http://schemas.microsoft.com/office/powerpoint/2010/main" val="184291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600" b="1" dirty="0">
                <a:solidFill>
                  <a:srgbClr val="1A1A2E"/>
                </a:solidFill>
                <a:latin typeface="Montserrat"/>
              </a:rPr>
              <a:t>Understanding Margin</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Formula"/>
          <p:cNvSpPr/>
          <p:nvPr/>
        </p:nvSpPr>
        <p:spPr>
          <a:xfrm>
            <a:off x="3048000" y="2235200"/>
            <a:ext cx="6096000" cy="1361440"/>
          </a:xfrm>
          <a:prstGeom prst="roundRect">
            <a:avLst>
              <a:gd name="adj" fmla="val 8000"/>
            </a:avLst>
          </a:prstGeom>
          <a:solidFill>
            <a:srgbClr val="1A1A2E"/>
          </a:solidFill>
          <a:ln>
            <a:noFill/>
          </a:ln>
        </p:spPr>
        <p:txBody>
          <a:bodyPr wrap="square" lIns="144000" rIns="144000" anchor="ctr"/>
          <a:lstStyle/>
          <a:p>
            <a:pPr algn="ctr">
              <a:buNone/>
            </a:pPr>
            <a:r>
              <a:rPr lang="en-US" b="1" dirty="0">
                <a:solidFill>
                  <a:srgbClr val="F7C185"/>
                </a:solidFill>
                <a:latin typeface="Montserrat"/>
              </a:rPr>
              <a:t>MARGIN FORMULA</a:t>
            </a:r>
          </a:p>
          <a:p>
            <a:pPr algn="ctr">
              <a:spcBef>
                <a:spcPts val="200"/>
              </a:spcBef>
              <a:buNone/>
            </a:pPr>
            <a:r>
              <a:rPr lang="en-US" sz="2800" b="1" dirty="0">
                <a:solidFill>
                  <a:srgbClr val="FFFFFF"/>
                </a:solidFill>
                <a:latin typeface="Montserrat"/>
              </a:rPr>
              <a:t>(Price − Cost) ÷ Price</a:t>
            </a:r>
          </a:p>
        </p:txBody>
      </p:sp>
      <p:sp>
        <p:nvSpPr>
          <p:cNvPr id="80" name="Insight"/>
          <p:cNvSpPr/>
          <p:nvPr/>
        </p:nvSpPr>
        <p:spPr>
          <a:xfrm>
            <a:off x="609600" y="4419600"/>
            <a:ext cx="10972800" cy="1016000"/>
          </a:xfrm>
          <a:prstGeom prst="roundRect">
            <a:avLst>
              <a:gd name="adj" fmla="val 8000"/>
            </a:avLst>
          </a:prstGeom>
          <a:solidFill>
            <a:srgbClr val="F8F8FA"/>
          </a:solidFill>
          <a:ln>
            <a:noFill/>
          </a:ln>
        </p:spPr>
        <p:txBody>
          <a:bodyPr wrap="square" lIns="180000" rIns="180000" anchor="ctr"/>
          <a:lstStyle/>
          <a:p>
            <a:pPr>
              <a:buNone/>
            </a:pPr>
            <a:r>
              <a:rPr lang="en-US" sz="2400" b="1" dirty="0">
                <a:solidFill>
                  <a:srgbClr val="960D52"/>
                </a:solidFill>
                <a:latin typeface="Montserrat"/>
              </a:rPr>
              <a:t>REMEMBER </a:t>
            </a:r>
            <a:r>
              <a:rPr lang="en-US" sz="2400" dirty="0">
                <a:solidFill>
                  <a:srgbClr val="2D2926"/>
                </a:solidFill>
                <a:latin typeface="Source Sans Pro"/>
              </a:rPr>
              <a:t>Margin is a percentage of the selling price. Markup is a percentage of the cost. They are not the same.</a:t>
            </a:r>
          </a:p>
        </p:txBody>
      </p:sp>
    </p:spTree>
    <p:extLst>
      <p:ext uri="{BB962C8B-B14F-4D97-AF65-F5344CB8AC3E}">
        <p14:creationId xmlns:p14="http://schemas.microsoft.com/office/powerpoint/2010/main" val="3212679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7673-7A8C-F559-03D8-6D5209B80C0D}"/>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03F7277C-5372-BCB8-C687-1C2AAB78EF1C}"/>
              </a:ext>
            </a:extLst>
          </p:cNvPr>
          <p:cNvSpPr/>
          <p:nvPr/>
        </p:nvSpPr>
        <p:spPr>
          <a:xfrm>
            <a:off x="609600" y="457200"/>
            <a:ext cx="6096000" cy="609600"/>
          </a:xfrm>
          <a:prstGeom prst="rect">
            <a:avLst/>
          </a:prstGeom>
          <a:noFill/>
          <a:ln>
            <a:noFill/>
          </a:ln>
        </p:spPr>
        <p:txBody>
          <a:bodyPr wrap="square"/>
          <a:lstStyle/>
          <a:p>
            <a:pPr>
              <a:buNone/>
            </a:pPr>
            <a:r>
              <a:rPr lang="en-US" sz="3600" b="1" dirty="0">
                <a:solidFill>
                  <a:srgbClr val="1A1A2E"/>
                </a:solidFill>
                <a:latin typeface="Montserrat"/>
              </a:rPr>
              <a:t>Gross Margin</a:t>
            </a:r>
          </a:p>
        </p:txBody>
      </p:sp>
      <p:sp>
        <p:nvSpPr>
          <p:cNvPr id="51" name="Title Accent">
            <a:extLst>
              <a:ext uri="{FF2B5EF4-FFF2-40B4-BE49-F238E27FC236}">
                <a16:creationId xmlns:a16="http://schemas.microsoft.com/office/drawing/2014/main" id="{ABA43E42-ED71-A29F-C8EE-87A831110CB1}"/>
              </a:ext>
            </a:extLst>
          </p:cNvPr>
          <p:cNvSpPr/>
          <p:nvPr/>
        </p:nvSpPr>
        <p:spPr>
          <a:xfrm>
            <a:off x="609600" y="1066800"/>
            <a:ext cx="762000" cy="50800"/>
          </a:xfrm>
          <a:prstGeom prst="rect">
            <a:avLst/>
          </a:prstGeom>
          <a:solidFill>
            <a:srgbClr val="960D52"/>
          </a:solidFill>
          <a:ln>
            <a:noFill/>
          </a:ln>
        </p:spPr>
        <p:txBody>
          <a:bodyPr/>
          <a:lstStyle/>
          <a:p>
            <a:endParaRPr lang="en-US"/>
          </a:p>
        </p:txBody>
      </p:sp>
      <p:sp>
        <p:nvSpPr>
          <p:cNvPr id="52" name="The Arc">
            <a:extLst>
              <a:ext uri="{FF2B5EF4-FFF2-40B4-BE49-F238E27FC236}">
                <a16:creationId xmlns:a16="http://schemas.microsoft.com/office/drawing/2014/main" id="{ED3B6834-84B5-9499-732C-FB6B624774C6}"/>
              </a:ext>
            </a:extLst>
          </p:cNvPr>
          <p:cNvSpPr/>
          <p:nvPr/>
        </p:nvSpPr>
        <p:spPr>
          <a:xfrm>
            <a:off x="609600" y="1371600"/>
            <a:ext cx="6731000" cy="2286000"/>
          </a:xfrm>
          <a:prstGeom prst="rect">
            <a:avLst/>
          </a:prstGeom>
          <a:noFill/>
          <a:ln>
            <a:noFill/>
          </a:ln>
        </p:spPr>
        <p:txBody>
          <a:bodyPr wrap="square"/>
          <a:lstStyle/>
          <a:p>
            <a:pPr marL="228600" indent="-228600">
              <a:spcBef>
                <a:spcPts val="300"/>
              </a:spcBef>
              <a:buFont typeface="Arial"/>
              <a:buChar char="•"/>
            </a:pPr>
            <a:r>
              <a:rPr lang="en-US" sz="2400" dirty="0">
                <a:solidFill>
                  <a:srgbClr val="2D2926"/>
                </a:solidFill>
                <a:latin typeface="Source Sans Pro"/>
              </a:rPr>
              <a:t>What % of your price is left </a:t>
            </a:r>
            <a:r>
              <a:rPr lang="en-US" sz="2400" b="1" dirty="0">
                <a:solidFill>
                  <a:srgbClr val="960D52"/>
                </a:solidFill>
                <a:latin typeface="Source Sans Pro"/>
              </a:rPr>
              <a:t>after base cost</a:t>
            </a:r>
          </a:p>
          <a:p>
            <a:pPr marL="228600" indent="-228600">
              <a:spcBef>
                <a:spcPts val="300"/>
              </a:spcBef>
              <a:buFont typeface="Arial"/>
              <a:buChar char="•"/>
            </a:pPr>
            <a:r>
              <a:rPr lang="en-US" sz="2400" dirty="0">
                <a:solidFill>
                  <a:srgbClr val="2D2926"/>
                </a:solidFill>
                <a:latin typeface="Source Sans Pro"/>
              </a:rPr>
              <a:t>Every dollar of margin covers </a:t>
            </a:r>
            <a:r>
              <a:rPr lang="en-US" sz="2400" b="1" dirty="0">
                <a:solidFill>
                  <a:srgbClr val="960D52"/>
                </a:solidFill>
                <a:latin typeface="Source Sans Pro"/>
              </a:rPr>
              <a:t>overhead + profit</a:t>
            </a:r>
          </a:p>
          <a:p>
            <a:pPr marL="228600" indent="-228600">
              <a:spcBef>
                <a:spcPts val="300"/>
              </a:spcBef>
              <a:buFont typeface="Arial"/>
              <a:buChar char="•"/>
            </a:pPr>
            <a:r>
              <a:rPr lang="en-US" sz="2400" dirty="0">
                <a:solidFill>
                  <a:srgbClr val="2D2926"/>
                </a:solidFill>
                <a:latin typeface="Source Sans Pro"/>
              </a:rPr>
              <a:t>Lower margin = less room to run your business</a:t>
            </a:r>
          </a:p>
        </p:txBody>
      </p:sp>
      <p:sp>
        <p:nvSpPr>
          <p:cNvPr id="2" name="FormulaCard">
            <a:extLst>
              <a:ext uri="{FF2B5EF4-FFF2-40B4-BE49-F238E27FC236}">
                <a16:creationId xmlns:a16="http://schemas.microsoft.com/office/drawing/2014/main" id="{7351EAAF-FB5D-F160-C298-27B53A6AB2AC}"/>
              </a:ext>
            </a:extLst>
          </p:cNvPr>
          <p:cNvSpPr/>
          <p:nvPr/>
        </p:nvSpPr>
        <p:spPr>
          <a:xfrm>
            <a:off x="609600" y="3810000"/>
            <a:ext cx="6731000" cy="1143000"/>
          </a:xfrm>
          <a:prstGeom prst="roundRect">
            <a:avLst/>
          </a:prstGeom>
          <a:solidFill>
            <a:srgbClr val="1A1A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buNone/>
            </a:pPr>
            <a:r>
              <a:rPr lang="en-US" sz="1400" b="1" dirty="0">
                <a:solidFill>
                  <a:srgbClr val="F7C185"/>
                </a:solidFill>
                <a:latin typeface="Montserrat"/>
              </a:rPr>
              <a:t>EXAMPLE</a:t>
            </a:r>
          </a:p>
          <a:p>
            <a:pPr algn="ctr">
              <a:spcBef>
                <a:spcPts val="200"/>
              </a:spcBef>
              <a:buNone/>
            </a:pPr>
            <a:r>
              <a:rPr lang="en-US" sz="2200" b="1" dirty="0">
                <a:solidFill>
                  <a:srgbClr val="FFFFFF"/>
                </a:solidFill>
                <a:latin typeface="Montserrat"/>
              </a:rPr>
              <a:t>$40 cost → $100 price → </a:t>
            </a:r>
            <a:r>
              <a:rPr lang="en-US" sz="2200" b="1" dirty="0">
                <a:solidFill>
                  <a:srgbClr val="F7C185"/>
                </a:solidFill>
                <a:latin typeface="Montserrat"/>
              </a:rPr>
              <a:t>60% gross margin</a:t>
            </a:r>
          </a:p>
        </p:txBody>
      </p:sp>
      <p:sp>
        <p:nvSpPr>
          <p:cNvPr id="3" name="TargetCard">
            <a:extLst>
              <a:ext uri="{FF2B5EF4-FFF2-40B4-BE49-F238E27FC236}">
                <a16:creationId xmlns:a16="http://schemas.microsoft.com/office/drawing/2014/main" id="{4595C6EC-5F89-DE5C-A0DF-FDB4F3DEA7FD}"/>
              </a:ext>
            </a:extLst>
          </p:cNvPr>
          <p:cNvSpPr/>
          <p:nvPr/>
        </p:nvSpPr>
        <p:spPr>
          <a:xfrm>
            <a:off x="7645400" y="1371600"/>
            <a:ext cx="3937000" cy="3581400"/>
          </a:xfrm>
          <a:prstGeom prst="roundRect">
            <a:avLst/>
          </a:prstGeom>
          <a:solidFill>
            <a:srgbClr val="960D52"/>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buNone/>
            </a:pPr>
            <a:r>
              <a:rPr lang="en-US" sz="1400" b="1" dirty="0">
                <a:solidFill>
                  <a:srgbClr val="F0D0E0"/>
                </a:solidFill>
                <a:latin typeface="Montserrat"/>
              </a:rPr>
              <a:t>TARGET RANGE</a:t>
            </a:r>
          </a:p>
          <a:p>
            <a:pPr algn="ctr">
              <a:spcBef>
                <a:spcPts val="400"/>
              </a:spcBef>
              <a:buNone/>
            </a:pPr>
            <a:r>
              <a:rPr lang="en-US" sz="5600" b="1" dirty="0">
                <a:solidFill>
                  <a:srgbClr val="FFFFFF"/>
                </a:solidFill>
                <a:latin typeface="Montserrat"/>
              </a:rPr>
              <a:t>2–2.5×</a:t>
            </a:r>
          </a:p>
          <a:p>
            <a:pPr algn="ctr">
              <a:spcBef>
                <a:spcPts val="0"/>
              </a:spcBef>
              <a:buNone/>
            </a:pPr>
            <a:r>
              <a:rPr lang="en-US" sz="1600" dirty="0">
                <a:solidFill>
                  <a:srgbClr val="F0D0E0"/>
                </a:solidFill>
                <a:latin typeface="Source Sans Pro"/>
              </a:rPr>
              <a:t>your base cost</a:t>
            </a:r>
          </a:p>
          <a:p>
            <a:pPr algn="ctr">
              <a:spcBef>
                <a:spcPts val="400"/>
              </a:spcBef>
              <a:buNone/>
            </a:pPr>
            <a:r>
              <a:rPr lang="en-US" sz="3200" b="1" dirty="0">
                <a:solidFill>
                  <a:srgbClr val="F7C185"/>
                </a:solidFill>
                <a:latin typeface="Montserrat"/>
              </a:rPr>
              <a:t>50–60%</a:t>
            </a:r>
          </a:p>
          <a:p>
            <a:pPr algn="ctr">
              <a:spcBef>
                <a:spcPts val="0"/>
              </a:spcBef>
              <a:buNone/>
            </a:pPr>
            <a:r>
              <a:rPr lang="en-US" sz="1600" dirty="0">
                <a:solidFill>
                  <a:srgbClr val="F0D0E0"/>
                </a:solidFill>
                <a:latin typeface="Source Sans Pro"/>
              </a:rPr>
              <a:t>gross margin</a:t>
            </a:r>
          </a:p>
        </p:txBody>
      </p:sp>
    </p:spTree>
    <p:extLst>
      <p:ext uri="{BB962C8B-B14F-4D97-AF65-F5344CB8AC3E}">
        <p14:creationId xmlns:p14="http://schemas.microsoft.com/office/powerpoint/2010/main" val="324281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a:extLst>
            <a:ext uri="{FF2B5EF4-FFF2-40B4-BE49-F238E27FC236}">
              <a16:creationId xmlns:a16="http://schemas.microsoft.com/office/drawing/2014/main" id="{A1D50215-A2CF-17BD-4E01-A605BF846E49}"/>
            </a:ext>
          </a:extLst>
        </p:cNvPr>
        <p:cNvGrpSpPr/>
        <p:nvPr/>
      </p:nvGrpSpPr>
      <p:grpSpPr>
        <a:xfrm>
          <a:off x="0" y="0"/>
          <a:ext cx="0" cy="0"/>
          <a:chOff x="0" y="0"/>
          <a:chExt cx="0" cy="0"/>
        </a:xfrm>
      </p:grpSpPr>
      <p:sp>
        <p:nvSpPr>
          <p:cNvPr id="50" name="Bar">
            <a:extLst>
              <a:ext uri="{FF2B5EF4-FFF2-40B4-BE49-F238E27FC236}">
                <a16:creationId xmlns:a16="http://schemas.microsoft.com/office/drawing/2014/main" id="{1ECEA368-13FA-87CB-1645-DD8C9731DB42}"/>
              </a:ext>
            </a:extLst>
          </p:cNvPr>
          <p:cNvSpPr/>
          <p:nvPr/>
        </p:nvSpPr>
        <p:spPr>
          <a:xfrm>
            <a:off x="0" y="0"/>
            <a:ext cx="101600" cy="6858000"/>
          </a:xfrm>
          <a:prstGeom prst="rect">
            <a:avLst/>
          </a:prstGeom>
          <a:solidFill>
            <a:srgbClr val="F7C185"/>
          </a:solidFill>
          <a:ln>
            <a:noFill/>
          </a:ln>
        </p:spPr>
        <p:txBody>
          <a:bodyPr/>
          <a:lstStyle/>
          <a:p>
            <a:endParaRPr lang="en-US"/>
          </a:p>
        </p:txBody>
      </p:sp>
      <p:sp>
        <p:nvSpPr>
          <p:cNvPr id="51" name="Part">
            <a:extLst>
              <a:ext uri="{FF2B5EF4-FFF2-40B4-BE49-F238E27FC236}">
                <a16:creationId xmlns:a16="http://schemas.microsoft.com/office/drawing/2014/main" id="{CC933AA7-B95F-F3C2-52CF-EB9125B2020A}"/>
              </a:ext>
            </a:extLst>
          </p:cNvPr>
          <p:cNvSpPr/>
          <p:nvPr/>
        </p:nvSpPr>
        <p:spPr>
          <a:xfrm>
            <a:off x="914400" y="2476500"/>
            <a:ext cx="3810000" cy="457200"/>
          </a:xfrm>
          <a:prstGeom prst="rect">
            <a:avLst/>
          </a:prstGeom>
          <a:noFill/>
          <a:ln>
            <a:noFill/>
          </a:ln>
        </p:spPr>
        <p:txBody>
          <a:bodyPr wrap="square"/>
          <a:lstStyle/>
          <a:p>
            <a:pPr>
              <a:buNone/>
            </a:pPr>
            <a:r>
              <a:rPr lang="en-US" sz="2400" dirty="0">
                <a:solidFill>
                  <a:srgbClr val="F7C185"/>
                </a:solidFill>
                <a:latin typeface="Source Sans Pro"/>
              </a:rPr>
              <a:t>Part 3</a:t>
            </a:r>
          </a:p>
        </p:txBody>
      </p:sp>
      <p:sp>
        <p:nvSpPr>
          <p:cNvPr id="52" name="SectionTitle">
            <a:extLst>
              <a:ext uri="{FF2B5EF4-FFF2-40B4-BE49-F238E27FC236}">
                <a16:creationId xmlns:a16="http://schemas.microsoft.com/office/drawing/2014/main" id="{9155D5C0-C84B-C127-D76E-2DF2D302072A}"/>
              </a:ext>
            </a:extLst>
          </p:cNvPr>
          <p:cNvSpPr/>
          <p:nvPr/>
        </p:nvSpPr>
        <p:spPr>
          <a:xfrm>
            <a:off x="914400" y="2984500"/>
            <a:ext cx="8890000" cy="1016000"/>
          </a:xfrm>
          <a:prstGeom prst="rect">
            <a:avLst/>
          </a:prstGeom>
          <a:noFill/>
          <a:ln>
            <a:noFill/>
          </a:ln>
        </p:spPr>
        <p:txBody>
          <a:bodyPr wrap="square"/>
          <a:lstStyle/>
          <a:p>
            <a:pPr>
              <a:buNone/>
            </a:pPr>
            <a:r>
              <a:rPr lang="en-US" sz="4400" b="1" dirty="0">
                <a:solidFill>
                  <a:srgbClr val="FFFFFF"/>
                </a:solidFill>
                <a:latin typeface="Montserrat"/>
              </a:rPr>
              <a:t>Pricing Products</a:t>
            </a:r>
          </a:p>
        </p:txBody>
      </p:sp>
      <p:sp>
        <p:nvSpPr>
          <p:cNvPr id="53" name="GoldLine">
            <a:extLst>
              <a:ext uri="{FF2B5EF4-FFF2-40B4-BE49-F238E27FC236}">
                <a16:creationId xmlns:a16="http://schemas.microsoft.com/office/drawing/2014/main" id="{A8DE90B0-278F-7014-AC0D-1B7DFA6AF36E}"/>
              </a:ext>
            </a:extLst>
          </p:cNvPr>
          <p:cNvSpPr/>
          <p:nvPr/>
        </p:nvSpPr>
        <p:spPr>
          <a:xfrm>
            <a:off x="914400" y="4064000"/>
            <a:ext cx="1016000" cy="38100"/>
          </a:xfrm>
          <a:prstGeom prst="rect">
            <a:avLst/>
          </a:prstGeom>
          <a:solidFill>
            <a:srgbClr val="F7C185"/>
          </a:solidFill>
          <a:ln>
            <a:noFill/>
          </a:ln>
        </p:spPr>
        <p:txBody>
          <a:bodyPr/>
          <a:lstStyle/>
          <a:p>
            <a:endParaRPr lang="en-US"/>
          </a:p>
        </p:txBody>
      </p:sp>
      <p:sp>
        <p:nvSpPr>
          <p:cNvPr id="54" name="Sub">
            <a:extLst>
              <a:ext uri="{FF2B5EF4-FFF2-40B4-BE49-F238E27FC236}">
                <a16:creationId xmlns:a16="http://schemas.microsoft.com/office/drawing/2014/main" id="{0B9CA585-59C9-6D05-4444-612733057378}"/>
              </a:ext>
            </a:extLst>
          </p:cNvPr>
          <p:cNvSpPr/>
          <p:nvPr/>
        </p:nvSpPr>
        <p:spPr>
          <a:xfrm>
            <a:off x="914400" y="4254500"/>
            <a:ext cx="8890000" cy="457200"/>
          </a:xfrm>
          <a:prstGeom prst="rect">
            <a:avLst/>
          </a:prstGeom>
          <a:noFill/>
          <a:ln>
            <a:noFill/>
          </a:ln>
        </p:spPr>
        <p:txBody>
          <a:bodyPr wrap="square"/>
          <a:lstStyle/>
          <a:p>
            <a:pPr>
              <a:buNone/>
            </a:pPr>
            <a:r>
              <a:rPr lang="en-US" sz="2000" dirty="0">
                <a:solidFill>
                  <a:srgbClr val="F0D0E0"/>
                </a:solidFill>
                <a:latin typeface="Source Sans Pro"/>
              </a:rPr>
              <a:t>From cost to price: margin, markup, multipliers</a:t>
            </a:r>
          </a:p>
        </p:txBody>
      </p:sp>
    </p:spTree>
    <p:extLst>
      <p:ext uri="{BB962C8B-B14F-4D97-AF65-F5344CB8AC3E}">
        <p14:creationId xmlns:p14="http://schemas.microsoft.com/office/powerpoint/2010/main" val="188104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6096000" cy="609600"/>
          </a:xfrm>
          <a:prstGeom prst="rect">
            <a:avLst/>
          </a:prstGeom>
          <a:noFill/>
          <a:ln>
            <a:noFill/>
          </a:ln>
        </p:spPr>
        <p:txBody>
          <a:bodyPr wrap="square"/>
          <a:lstStyle/>
          <a:p>
            <a:pPr>
              <a:buNone/>
            </a:pPr>
            <a:r>
              <a:rPr lang="en-US" sz="3200" b="1" dirty="0">
                <a:solidFill>
                  <a:srgbClr val="1A1A2E"/>
                </a:solidFill>
                <a:latin typeface="Montserrat"/>
              </a:rPr>
              <a:t>Retail Pricing Framework</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Formula"/>
          <p:cNvSpPr/>
          <p:nvPr/>
        </p:nvSpPr>
        <p:spPr>
          <a:xfrm>
            <a:off x="609600" y="1270000"/>
            <a:ext cx="6096000" cy="1016000"/>
          </a:xfrm>
          <a:prstGeom prst="roundRect">
            <a:avLst>
              <a:gd name="adj" fmla="val 8000"/>
            </a:avLst>
          </a:prstGeom>
          <a:solidFill>
            <a:srgbClr val="1A1A2E"/>
          </a:solidFill>
          <a:ln>
            <a:noFill/>
          </a:ln>
        </p:spPr>
        <p:txBody>
          <a:bodyPr wrap="square" lIns="144000" rIns="144000" anchor="ctr"/>
          <a:lstStyle/>
          <a:p>
            <a:pPr algn="ctr">
              <a:buNone/>
            </a:pPr>
            <a:r>
              <a:rPr lang="en-US" sz="1400" b="1" dirty="0">
                <a:solidFill>
                  <a:srgbClr val="F7C185"/>
                </a:solidFill>
                <a:latin typeface="Montserrat"/>
              </a:rPr>
              <a:t>THE FORMULA</a:t>
            </a:r>
          </a:p>
          <a:p>
            <a:pPr algn="ctr">
              <a:spcBef>
                <a:spcPts val="200"/>
              </a:spcBef>
              <a:buNone/>
            </a:pPr>
            <a:r>
              <a:rPr lang="en-US" sz="2200" b="1" dirty="0">
                <a:solidFill>
                  <a:srgbClr val="FFFFFF"/>
                </a:solidFill>
                <a:latin typeface="Montserrat"/>
              </a:rPr>
              <a:t>Base Cost × 2 to 2.5 = Min Retail Price</a:t>
            </a:r>
          </a:p>
        </p:txBody>
      </p:sp>
      <p:sp>
        <p:nvSpPr>
          <p:cNvPr id="53" name="Content"/>
          <p:cNvSpPr/>
          <p:nvPr/>
        </p:nvSpPr>
        <p:spPr>
          <a:xfrm>
            <a:off x="609600" y="2540000"/>
            <a:ext cx="6096000" cy="2032000"/>
          </a:xfrm>
          <a:prstGeom prst="rect">
            <a:avLst/>
          </a:prstGeom>
          <a:noFill/>
          <a:ln>
            <a:noFill/>
          </a:ln>
        </p:spPr>
        <p:txBody>
          <a:bodyPr wrap="square"/>
          <a:lstStyle/>
          <a:p>
            <a:pPr marL="228600" indent="-228600">
              <a:spcBef>
                <a:spcPts val="400"/>
              </a:spcBef>
              <a:buFont typeface="Arial"/>
              <a:buChar char="•"/>
            </a:pPr>
            <a:r>
              <a:rPr lang="en-US" sz="2400" dirty="0">
                <a:solidFill>
                  <a:srgbClr val="2D2926"/>
                </a:solidFill>
                <a:latin typeface="Source Sans Pro"/>
              </a:rPr>
              <a:t>2× is the floor — not the target</a:t>
            </a:r>
          </a:p>
          <a:p>
            <a:pPr marL="228600" indent="-228600">
              <a:spcBef>
                <a:spcPts val="300"/>
              </a:spcBef>
              <a:buFont typeface="Arial"/>
              <a:buChar char="•"/>
            </a:pPr>
            <a:r>
              <a:rPr lang="en-US" sz="2400" dirty="0">
                <a:solidFill>
                  <a:srgbClr val="2D2926"/>
                </a:solidFill>
                <a:latin typeface="Source Sans Pro"/>
              </a:rPr>
              <a:t>Low overhead? 2× may work</a:t>
            </a:r>
          </a:p>
          <a:p>
            <a:pPr marL="228600" indent="-228600">
              <a:spcBef>
                <a:spcPts val="300"/>
              </a:spcBef>
              <a:buFont typeface="Arial"/>
              <a:buChar char="•"/>
            </a:pPr>
            <a:r>
              <a:rPr lang="en-US" sz="2400" dirty="0">
                <a:solidFill>
                  <a:srgbClr val="2D2926"/>
                </a:solidFill>
                <a:latin typeface="Source Sans Pro"/>
              </a:rPr>
              <a:t>Retail space / high overhead? Go 2.5× or higher</a:t>
            </a:r>
          </a:p>
        </p:txBody>
      </p:sp>
      <p:sp>
        <p:nvSpPr>
          <p:cNvPr id="54" name="Example"/>
          <p:cNvSpPr/>
          <p:nvPr/>
        </p:nvSpPr>
        <p:spPr>
          <a:xfrm>
            <a:off x="609600" y="4826000"/>
            <a:ext cx="6096000" cy="1524000"/>
          </a:xfrm>
          <a:prstGeom prst="roundRect">
            <a:avLst>
              <a:gd name="adj" fmla="val 5000"/>
            </a:avLst>
          </a:prstGeom>
          <a:solidFill>
            <a:srgbClr val="F8F8FA"/>
          </a:solidFill>
          <a:ln>
            <a:noFill/>
          </a:ln>
        </p:spPr>
        <p:txBody>
          <a:bodyPr wrap="square" lIns="180000" rIns="180000" anchor="ctr"/>
          <a:lstStyle/>
          <a:p>
            <a:pPr>
              <a:buNone/>
            </a:pPr>
            <a:r>
              <a:rPr lang="en-US" b="1" dirty="0">
                <a:solidFill>
                  <a:srgbClr val="960D52"/>
                </a:solidFill>
                <a:latin typeface="Montserrat"/>
              </a:rPr>
              <a:t>EXAMPLE</a:t>
            </a:r>
          </a:p>
          <a:p>
            <a:pPr>
              <a:spcBef>
                <a:spcPts val="200"/>
              </a:spcBef>
              <a:buNone/>
            </a:pPr>
            <a:r>
              <a:rPr lang="en-US" sz="2400" dirty="0">
                <a:solidFill>
                  <a:srgbClr val="2D2926"/>
                </a:solidFill>
                <a:latin typeface="Source Sans Pro"/>
              </a:rPr>
              <a:t>Base cost $10 → $20 (at 2×) to $25 (at 2.5×)</a:t>
            </a:r>
          </a:p>
        </p:txBody>
      </p:sp>
      <p:pic>
        <p:nvPicPr>
          <p:cNvPr id="5" name="Picture 4">
            <a:extLst>
              <a:ext uri="{FF2B5EF4-FFF2-40B4-BE49-F238E27FC236}">
                <a16:creationId xmlns:a16="http://schemas.microsoft.com/office/drawing/2014/main" id="{D1A9F247-BF29-7EE1-CD97-2C9E960C6081}"/>
              </a:ext>
            </a:extLst>
          </p:cNvPr>
          <p:cNvPicPr>
            <a:picLocks noChangeAspect="1"/>
          </p:cNvPicPr>
          <p:nvPr/>
        </p:nvPicPr>
        <p:blipFill>
          <a:blip r:embed="rId3"/>
          <a:stretch>
            <a:fillRect/>
          </a:stretch>
        </p:blipFill>
        <p:spPr>
          <a:xfrm>
            <a:off x="7030719" y="1270000"/>
            <a:ext cx="4802188" cy="5080000"/>
          </a:xfrm>
          <a:prstGeom prst="rect">
            <a:avLst/>
          </a:prstGeom>
        </p:spPr>
      </p:pic>
    </p:spTree>
    <p:extLst>
      <p:ext uri="{BB962C8B-B14F-4D97-AF65-F5344CB8AC3E}">
        <p14:creationId xmlns:p14="http://schemas.microsoft.com/office/powerpoint/2010/main" val="583798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568B-E6C2-3BF5-112E-2CE44BD4EDDA}"/>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EFF93C44-CE08-E0DA-4E45-40DD78417D03}"/>
              </a:ext>
            </a:extLst>
          </p:cNvPr>
          <p:cNvSpPr/>
          <p:nvPr/>
        </p:nvSpPr>
        <p:spPr>
          <a:xfrm>
            <a:off x="609600" y="457200"/>
            <a:ext cx="6096000" cy="609600"/>
          </a:xfrm>
          <a:prstGeom prst="rect">
            <a:avLst/>
          </a:prstGeom>
          <a:noFill/>
          <a:ln>
            <a:noFill/>
          </a:ln>
        </p:spPr>
        <p:txBody>
          <a:bodyPr wrap="square"/>
          <a:lstStyle/>
          <a:p>
            <a:pPr>
              <a:buNone/>
            </a:pPr>
            <a:r>
              <a:rPr lang="en-US" sz="3200" b="1" dirty="0">
                <a:solidFill>
                  <a:srgbClr val="1A1A2E"/>
                </a:solidFill>
                <a:latin typeface="Montserrat"/>
              </a:rPr>
              <a:t>Example: Retail Pricing</a:t>
            </a:r>
          </a:p>
        </p:txBody>
      </p:sp>
      <p:sp>
        <p:nvSpPr>
          <p:cNvPr id="51" name="Accent">
            <a:extLst>
              <a:ext uri="{FF2B5EF4-FFF2-40B4-BE49-F238E27FC236}">
                <a16:creationId xmlns:a16="http://schemas.microsoft.com/office/drawing/2014/main" id="{D3AD7A3D-F810-3272-AE1D-CEAC863710F8}"/>
              </a:ext>
            </a:extLst>
          </p:cNvPr>
          <p:cNvSpPr/>
          <p:nvPr/>
        </p:nvSpPr>
        <p:spPr>
          <a:xfrm>
            <a:off x="609600" y="1066800"/>
            <a:ext cx="762000" cy="50800"/>
          </a:xfrm>
          <a:prstGeom prst="rect">
            <a:avLst/>
          </a:prstGeom>
          <a:solidFill>
            <a:srgbClr val="960D52"/>
          </a:solidFill>
          <a:ln>
            <a:noFill/>
          </a:ln>
        </p:spPr>
        <p:txBody>
          <a:bodyPr/>
          <a:lstStyle/>
          <a:p>
            <a:endParaRPr lang="en-US"/>
          </a:p>
        </p:txBody>
      </p:sp>
      <p:pic>
        <p:nvPicPr>
          <p:cNvPr id="3" name="Picture 2">
            <a:extLst>
              <a:ext uri="{FF2B5EF4-FFF2-40B4-BE49-F238E27FC236}">
                <a16:creationId xmlns:a16="http://schemas.microsoft.com/office/drawing/2014/main" id="{E86703D3-ABEF-1221-5E1B-C6ECD07497CB}"/>
              </a:ext>
            </a:extLst>
          </p:cNvPr>
          <p:cNvPicPr>
            <a:picLocks noChangeAspect="1"/>
          </p:cNvPicPr>
          <p:nvPr/>
        </p:nvPicPr>
        <p:blipFill>
          <a:blip r:embed="rId3"/>
          <a:stretch>
            <a:fillRect/>
          </a:stretch>
        </p:blipFill>
        <p:spPr>
          <a:xfrm>
            <a:off x="3385820" y="1117600"/>
            <a:ext cx="5420360" cy="5420360"/>
          </a:xfrm>
          <a:prstGeom prst="rect">
            <a:avLst/>
          </a:prstGeom>
        </p:spPr>
      </p:pic>
    </p:spTree>
    <p:extLst>
      <p:ext uri="{BB962C8B-B14F-4D97-AF65-F5344CB8AC3E}">
        <p14:creationId xmlns:p14="http://schemas.microsoft.com/office/powerpoint/2010/main" val="220499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6096000" cy="609600"/>
          </a:xfrm>
          <a:prstGeom prst="rect">
            <a:avLst/>
          </a:prstGeom>
          <a:noFill/>
          <a:ln>
            <a:noFill/>
          </a:ln>
        </p:spPr>
        <p:txBody>
          <a:bodyPr wrap="square"/>
          <a:lstStyle/>
          <a:p>
            <a:pPr>
              <a:buNone/>
            </a:pPr>
            <a:r>
              <a:rPr lang="en-US" sz="3600" b="1" dirty="0">
                <a:solidFill>
                  <a:srgbClr val="1A1A2E"/>
                </a:solidFill>
                <a:latin typeface="Montserrat"/>
              </a:rPr>
              <a:t>About Me</a:t>
            </a:r>
          </a:p>
        </p:txBody>
      </p:sp>
      <p:sp>
        <p:nvSpPr>
          <p:cNvPr id="51" name="Title 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The Arc"/>
          <p:cNvSpPr/>
          <p:nvPr/>
        </p:nvSpPr>
        <p:spPr>
          <a:xfrm>
            <a:off x="609600" y="1371600"/>
            <a:ext cx="5375078" cy="4826000"/>
          </a:xfrm>
          <a:prstGeom prst="rect">
            <a:avLst/>
          </a:prstGeom>
          <a:noFill/>
          <a:ln>
            <a:noFill/>
          </a:ln>
        </p:spPr>
        <p:txBody>
          <a:bodyPr wrap="square"/>
          <a:lstStyle/>
          <a:p>
            <a:pPr>
              <a:buNone/>
            </a:pPr>
            <a:r>
              <a:rPr lang="en-US" sz="2800" b="1" dirty="0">
                <a:solidFill>
                  <a:srgbClr val="960D52"/>
                </a:solidFill>
                <a:latin typeface="Montserrat"/>
              </a:rPr>
              <a:t>The Arc</a:t>
            </a:r>
          </a:p>
          <a:p>
            <a:pPr marL="228600" indent="-228600">
              <a:spcBef>
                <a:spcPts val="500"/>
              </a:spcBef>
              <a:buFont typeface="Arial"/>
              <a:buChar char="•"/>
            </a:pPr>
            <a:r>
              <a:rPr lang="en-US" sz="2000" dirty="0">
                <a:solidFill>
                  <a:srgbClr val="2D2926"/>
                </a:solidFill>
                <a:latin typeface="Source Sans Pro"/>
              </a:rPr>
              <a:t>Founded in May 2018 as a pop-up sharing hands-on skills</a:t>
            </a:r>
          </a:p>
          <a:p>
            <a:pPr marL="228600" indent="-228600">
              <a:spcBef>
                <a:spcPts val="300"/>
              </a:spcBef>
              <a:buFont typeface="Arial"/>
              <a:buChar char="•"/>
            </a:pPr>
            <a:r>
              <a:rPr lang="en-US" sz="2000" dirty="0">
                <a:solidFill>
                  <a:srgbClr val="2D2926"/>
                </a:solidFill>
                <a:latin typeface="Source Sans Pro"/>
              </a:rPr>
              <a:t>Grew into a brick-and-mortar by September 2018</a:t>
            </a:r>
          </a:p>
          <a:p>
            <a:pPr marL="228600" indent="-228600">
              <a:spcBef>
                <a:spcPts val="300"/>
              </a:spcBef>
              <a:buFont typeface="Arial"/>
              <a:buChar char="•"/>
            </a:pPr>
            <a:r>
              <a:rPr lang="en-US" sz="2000" dirty="0">
                <a:solidFill>
                  <a:srgbClr val="2D2926"/>
                </a:solidFill>
                <a:latin typeface="Source Sans Pro"/>
              </a:rPr>
              <a:t>Pivoted to DIY Kits and virtual events during Covid</a:t>
            </a:r>
          </a:p>
          <a:p>
            <a:pPr marL="228600" indent="-228600">
              <a:spcBef>
                <a:spcPts val="300"/>
              </a:spcBef>
              <a:buFont typeface="Arial"/>
              <a:buChar char="•"/>
            </a:pPr>
            <a:r>
              <a:rPr lang="en-US" sz="2000" dirty="0">
                <a:solidFill>
                  <a:srgbClr val="2D2926"/>
                </a:solidFill>
                <a:latin typeface="Source Sans Pro"/>
              </a:rPr>
              <a:t>Now: classes, events, kits, retail, Maker Bar</a:t>
            </a:r>
          </a:p>
          <a:p>
            <a:pPr marL="228600" indent="-228600">
              <a:spcBef>
                <a:spcPts val="300"/>
              </a:spcBef>
              <a:buFont typeface="Arial"/>
              <a:buChar char="•"/>
            </a:pPr>
            <a:endParaRPr lang="en-US" sz="2000" dirty="0">
              <a:solidFill>
                <a:srgbClr val="2D2926"/>
              </a:solidFill>
              <a:latin typeface="Source Sans Pro"/>
            </a:endParaRPr>
          </a:p>
          <a:p>
            <a:pPr>
              <a:spcBef>
                <a:spcPts val="800"/>
              </a:spcBef>
              <a:buNone/>
            </a:pPr>
            <a:r>
              <a:rPr lang="en-US" sz="2800" b="1" dirty="0">
                <a:solidFill>
                  <a:srgbClr val="960D52"/>
                </a:solidFill>
                <a:latin typeface="Montserrat"/>
              </a:rPr>
              <a:t>My Pricing Mistakes</a:t>
            </a:r>
          </a:p>
          <a:p>
            <a:pPr marL="228600" indent="-228600">
              <a:spcBef>
                <a:spcPts val="500"/>
              </a:spcBef>
              <a:buFont typeface="Arial"/>
              <a:buChar char="•"/>
            </a:pPr>
            <a:r>
              <a:rPr lang="en-US" sz="2000" dirty="0">
                <a:solidFill>
                  <a:srgbClr val="2D2926"/>
                </a:solidFill>
                <a:latin typeface="Source Sans Pro"/>
              </a:rPr>
              <a:t>Priced on gut feel, not math</a:t>
            </a:r>
          </a:p>
          <a:p>
            <a:pPr marL="228600" indent="-228600">
              <a:spcBef>
                <a:spcPts val="300"/>
              </a:spcBef>
              <a:buFont typeface="Arial"/>
              <a:buChar char="•"/>
            </a:pPr>
            <a:r>
              <a:rPr lang="en-US" sz="2000" dirty="0">
                <a:solidFill>
                  <a:srgbClr val="2D2926"/>
                </a:solidFill>
                <a:latin typeface="Source Sans Pro"/>
              </a:rPr>
              <a:t>Undercharged for labor</a:t>
            </a:r>
          </a:p>
          <a:p>
            <a:pPr marL="228600" indent="-228600">
              <a:spcBef>
                <a:spcPts val="300"/>
              </a:spcBef>
              <a:buFont typeface="Arial"/>
              <a:buChar char="•"/>
            </a:pPr>
            <a:r>
              <a:rPr lang="en-US" sz="2000" dirty="0">
                <a:solidFill>
                  <a:srgbClr val="2D2926"/>
                </a:solidFill>
                <a:latin typeface="Source Sans Pro"/>
              </a:rPr>
              <a:t>Guessed at overhead</a:t>
            </a:r>
          </a:p>
          <a:p>
            <a:pPr marL="228600" indent="-228600">
              <a:spcBef>
                <a:spcPts val="300"/>
              </a:spcBef>
              <a:buFont typeface="Arial"/>
              <a:buChar char="•"/>
            </a:pPr>
            <a:r>
              <a:rPr lang="en-US" sz="2000" dirty="0"/>
              <a:t>Ran workshops that didn’t actually make any money</a:t>
            </a:r>
          </a:p>
        </p:txBody>
      </p:sp>
      <p:pic>
        <p:nvPicPr>
          <p:cNvPr id="5" name="Picture 4">
            <a:extLst>
              <a:ext uri="{FF2B5EF4-FFF2-40B4-BE49-F238E27FC236}">
                <a16:creationId xmlns:a16="http://schemas.microsoft.com/office/drawing/2014/main" id="{2D4882E1-9467-7127-E4D9-813B9C907222}"/>
              </a:ext>
            </a:extLst>
          </p:cNvPr>
          <p:cNvPicPr>
            <a:picLocks noChangeAspect="1"/>
          </p:cNvPicPr>
          <p:nvPr/>
        </p:nvPicPr>
        <p:blipFill>
          <a:blip r:embed="rId3"/>
          <a:stretch>
            <a:fillRect/>
          </a:stretch>
        </p:blipFill>
        <p:spPr>
          <a:xfrm>
            <a:off x="6207323" y="0"/>
            <a:ext cx="5984677" cy="6858000"/>
          </a:xfrm>
          <a:prstGeom prst="rect">
            <a:avLst/>
          </a:prstGeom>
        </p:spPr>
      </p:pic>
    </p:spTree>
    <p:extLst>
      <p:ext uri="{BB962C8B-B14F-4D97-AF65-F5344CB8AC3E}">
        <p14:creationId xmlns:p14="http://schemas.microsoft.com/office/powerpoint/2010/main" val="137081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6096000" cy="609600"/>
          </a:xfrm>
          <a:prstGeom prst="rect">
            <a:avLst/>
          </a:prstGeom>
          <a:noFill/>
          <a:ln>
            <a:noFill/>
          </a:ln>
        </p:spPr>
        <p:txBody>
          <a:bodyPr wrap="square"/>
          <a:lstStyle/>
          <a:p>
            <a:pPr>
              <a:buNone/>
            </a:pPr>
            <a:r>
              <a:rPr lang="en-US" sz="3200" b="1" dirty="0">
                <a:solidFill>
                  <a:srgbClr val="1A1A2E"/>
                </a:solidFill>
                <a:latin typeface="Montserrat"/>
              </a:rPr>
              <a:t>Wholesale Pricing</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Formula"/>
          <p:cNvSpPr/>
          <p:nvPr/>
        </p:nvSpPr>
        <p:spPr>
          <a:xfrm>
            <a:off x="609600" y="1270000"/>
            <a:ext cx="6379028" cy="1016000"/>
          </a:xfrm>
          <a:prstGeom prst="roundRect">
            <a:avLst>
              <a:gd name="adj" fmla="val 8000"/>
            </a:avLst>
          </a:prstGeom>
          <a:solidFill>
            <a:srgbClr val="1A1A2E"/>
          </a:solidFill>
          <a:ln>
            <a:noFill/>
          </a:ln>
        </p:spPr>
        <p:txBody>
          <a:bodyPr wrap="square" lIns="144000" rIns="144000" anchor="ctr"/>
          <a:lstStyle/>
          <a:p>
            <a:pPr algn="ctr">
              <a:buNone/>
            </a:pPr>
            <a:r>
              <a:rPr lang="en-US" sz="1400" b="1" dirty="0">
                <a:solidFill>
                  <a:srgbClr val="F7C185"/>
                </a:solidFill>
                <a:latin typeface="Montserrat"/>
              </a:rPr>
              <a:t>THE FORMULA</a:t>
            </a:r>
          </a:p>
          <a:p>
            <a:pPr algn="ctr">
              <a:spcBef>
                <a:spcPts val="200"/>
              </a:spcBef>
              <a:buNone/>
            </a:pPr>
            <a:r>
              <a:rPr lang="en-US" sz="2200" b="1" dirty="0">
                <a:solidFill>
                  <a:srgbClr val="FFFFFF"/>
                </a:solidFill>
                <a:latin typeface="Montserrat"/>
              </a:rPr>
              <a:t>Retail Price × 50% = Wholesale</a:t>
            </a:r>
          </a:p>
        </p:txBody>
      </p:sp>
      <p:sp>
        <p:nvSpPr>
          <p:cNvPr id="53" name="Rules"/>
          <p:cNvSpPr/>
          <p:nvPr/>
        </p:nvSpPr>
        <p:spPr>
          <a:xfrm>
            <a:off x="609600" y="2540000"/>
            <a:ext cx="6096000" cy="1524000"/>
          </a:xfrm>
          <a:prstGeom prst="rect">
            <a:avLst/>
          </a:prstGeom>
          <a:noFill/>
          <a:ln>
            <a:noFill/>
          </a:ln>
        </p:spPr>
        <p:txBody>
          <a:bodyPr wrap="square"/>
          <a:lstStyle/>
          <a:p>
            <a:pPr marL="228600" indent="-228600">
              <a:spcBef>
                <a:spcPts val="400"/>
              </a:spcBef>
              <a:buFont typeface="Arial"/>
              <a:buChar char="•"/>
            </a:pPr>
            <a:r>
              <a:rPr lang="en-US" sz="2400" dirty="0">
                <a:solidFill>
                  <a:srgbClr val="2D2926"/>
                </a:solidFill>
                <a:latin typeface="Source Sans Pro"/>
              </a:rPr>
              <a:t>Your cost must be ≤ 25% of retail price</a:t>
            </a:r>
          </a:p>
          <a:p>
            <a:pPr marL="228600" indent="-228600">
              <a:spcBef>
                <a:spcPts val="300"/>
              </a:spcBef>
              <a:buFont typeface="Arial"/>
              <a:buChar char="•"/>
            </a:pPr>
            <a:r>
              <a:rPr lang="en-US" sz="2400" dirty="0">
                <a:solidFill>
                  <a:srgbClr val="2D2926"/>
                </a:solidFill>
                <a:latin typeface="Source Sans Pro"/>
              </a:rPr>
              <a:t>That means: retail price ≥ 4× your cost</a:t>
            </a:r>
          </a:p>
        </p:txBody>
      </p:sp>
      <p:sp>
        <p:nvSpPr>
          <p:cNvPr id="54" name="Example"/>
          <p:cNvSpPr/>
          <p:nvPr/>
        </p:nvSpPr>
        <p:spPr>
          <a:xfrm>
            <a:off x="609599" y="4318000"/>
            <a:ext cx="6379029" cy="1016000"/>
          </a:xfrm>
          <a:prstGeom prst="roundRect">
            <a:avLst>
              <a:gd name="adj" fmla="val 8000"/>
            </a:avLst>
          </a:prstGeom>
          <a:solidFill>
            <a:srgbClr val="F8F8FA"/>
          </a:solidFill>
          <a:ln>
            <a:noFill/>
          </a:ln>
        </p:spPr>
        <p:txBody>
          <a:bodyPr wrap="square" lIns="180000" rIns="180000" anchor="ctr"/>
          <a:lstStyle/>
          <a:p>
            <a:pPr>
              <a:buNone/>
            </a:pPr>
            <a:r>
              <a:rPr lang="en-US" sz="1600" b="1" dirty="0">
                <a:solidFill>
                  <a:srgbClr val="960D52"/>
                </a:solidFill>
                <a:latin typeface="Montserrat"/>
              </a:rPr>
              <a:t>EXAMPLE</a:t>
            </a:r>
          </a:p>
          <a:p>
            <a:pPr>
              <a:spcBef>
                <a:spcPts val="200"/>
              </a:spcBef>
              <a:buNone/>
            </a:pPr>
            <a:r>
              <a:rPr lang="en-US" sz="2000" dirty="0">
                <a:solidFill>
                  <a:srgbClr val="2D2926"/>
                </a:solidFill>
                <a:latin typeface="Source Sans Pro"/>
              </a:rPr>
              <a:t>$100 retail → $50 wholesale → $25 must be your max cost</a:t>
            </a:r>
          </a:p>
        </p:txBody>
      </p:sp>
      <p:sp>
        <p:nvSpPr>
          <p:cNvPr id="55" name="Callout"/>
          <p:cNvSpPr/>
          <p:nvPr/>
        </p:nvSpPr>
        <p:spPr>
          <a:xfrm>
            <a:off x="609600" y="5588000"/>
            <a:ext cx="10972800" cy="762000"/>
          </a:xfrm>
          <a:prstGeom prst="roundRect">
            <a:avLst>
              <a:gd name="adj" fmla="val 16000"/>
            </a:avLst>
          </a:prstGeom>
          <a:solidFill>
            <a:srgbClr val="960D52"/>
          </a:solidFill>
          <a:ln>
            <a:noFill/>
          </a:ln>
        </p:spPr>
        <p:txBody>
          <a:bodyPr wrap="square" lIns="144000" rIns="144000" anchor="ctr"/>
          <a:lstStyle/>
          <a:p>
            <a:pPr algn="ctr">
              <a:buNone/>
            </a:pPr>
            <a:r>
              <a:rPr lang="en-US" sz="2000" b="1" dirty="0">
                <a:solidFill>
                  <a:srgbClr val="FFFFFF"/>
                </a:solidFill>
                <a:latin typeface="Source Sans Pro"/>
              </a:rPr>
              <a:t>You can't retrofit wholesale pricing onto DTC-only margins.</a:t>
            </a:r>
          </a:p>
        </p:txBody>
      </p:sp>
      <p:pic>
        <p:nvPicPr>
          <p:cNvPr id="3" name="Picture 2">
            <a:extLst>
              <a:ext uri="{FF2B5EF4-FFF2-40B4-BE49-F238E27FC236}">
                <a16:creationId xmlns:a16="http://schemas.microsoft.com/office/drawing/2014/main" id="{7B277D36-D3B5-6096-DC9D-A5166B1F9F49}"/>
              </a:ext>
            </a:extLst>
          </p:cNvPr>
          <p:cNvPicPr>
            <a:picLocks noChangeAspect="1"/>
          </p:cNvPicPr>
          <p:nvPr/>
        </p:nvPicPr>
        <p:blipFill>
          <a:blip r:embed="rId3"/>
          <a:stretch>
            <a:fillRect/>
          </a:stretch>
        </p:blipFill>
        <p:spPr>
          <a:xfrm>
            <a:off x="7504953" y="1270000"/>
            <a:ext cx="4064000" cy="4064000"/>
          </a:xfrm>
          <a:prstGeom prst="rect">
            <a:avLst/>
          </a:prstGeom>
        </p:spPr>
      </p:pic>
    </p:spTree>
    <p:extLst>
      <p:ext uri="{BB962C8B-B14F-4D97-AF65-F5344CB8AC3E}">
        <p14:creationId xmlns:p14="http://schemas.microsoft.com/office/powerpoint/2010/main" val="3970427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29FE-2E4A-659F-22D8-8613F1DD2D83}"/>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0AC3AD38-1255-D870-4E92-A6450FF6B533}"/>
              </a:ext>
            </a:extLst>
          </p:cNvPr>
          <p:cNvSpPr/>
          <p:nvPr/>
        </p:nvSpPr>
        <p:spPr>
          <a:xfrm>
            <a:off x="609600" y="457200"/>
            <a:ext cx="7518400" cy="609600"/>
          </a:xfrm>
          <a:prstGeom prst="rect">
            <a:avLst/>
          </a:prstGeom>
          <a:noFill/>
          <a:ln>
            <a:noFill/>
          </a:ln>
        </p:spPr>
        <p:txBody>
          <a:bodyPr wrap="square"/>
          <a:lstStyle/>
          <a:p>
            <a:pPr>
              <a:buNone/>
            </a:pPr>
            <a:r>
              <a:rPr lang="en-US" sz="3200" b="1" dirty="0">
                <a:solidFill>
                  <a:srgbClr val="1A1A2E"/>
                </a:solidFill>
                <a:latin typeface="Montserrat"/>
              </a:rPr>
              <a:t>Example: Wholesale Pricing</a:t>
            </a:r>
          </a:p>
        </p:txBody>
      </p:sp>
      <p:sp>
        <p:nvSpPr>
          <p:cNvPr id="51" name="Accent">
            <a:extLst>
              <a:ext uri="{FF2B5EF4-FFF2-40B4-BE49-F238E27FC236}">
                <a16:creationId xmlns:a16="http://schemas.microsoft.com/office/drawing/2014/main" id="{0634AED9-4C97-D40A-47AA-3072E51B38A7}"/>
              </a:ext>
            </a:extLst>
          </p:cNvPr>
          <p:cNvSpPr/>
          <p:nvPr/>
        </p:nvSpPr>
        <p:spPr>
          <a:xfrm>
            <a:off x="609600" y="1066800"/>
            <a:ext cx="762000" cy="50800"/>
          </a:xfrm>
          <a:prstGeom prst="rect">
            <a:avLst/>
          </a:prstGeom>
          <a:solidFill>
            <a:srgbClr val="960D52"/>
          </a:solidFill>
          <a:ln>
            <a:noFill/>
          </a:ln>
        </p:spPr>
        <p:txBody>
          <a:bodyPr/>
          <a:lstStyle/>
          <a:p>
            <a:endParaRPr lang="en-US"/>
          </a:p>
        </p:txBody>
      </p:sp>
      <p:pic>
        <p:nvPicPr>
          <p:cNvPr id="2" name="Picture 1">
            <a:extLst>
              <a:ext uri="{FF2B5EF4-FFF2-40B4-BE49-F238E27FC236}">
                <a16:creationId xmlns:a16="http://schemas.microsoft.com/office/drawing/2014/main" id="{8FEB0E49-B5F6-FC25-04C1-088B7B65601A}"/>
              </a:ext>
            </a:extLst>
          </p:cNvPr>
          <p:cNvPicPr>
            <a:picLocks noChangeAspect="1"/>
          </p:cNvPicPr>
          <p:nvPr/>
        </p:nvPicPr>
        <p:blipFill>
          <a:blip r:embed="rId3"/>
          <a:stretch>
            <a:fillRect/>
          </a:stretch>
        </p:blipFill>
        <p:spPr>
          <a:xfrm>
            <a:off x="3385820" y="1117600"/>
            <a:ext cx="5420360" cy="5420360"/>
          </a:xfrm>
          <a:prstGeom prst="rect">
            <a:avLst/>
          </a:prstGeom>
        </p:spPr>
      </p:pic>
    </p:spTree>
    <p:extLst>
      <p:ext uri="{BB962C8B-B14F-4D97-AF65-F5344CB8AC3E}">
        <p14:creationId xmlns:p14="http://schemas.microsoft.com/office/powerpoint/2010/main" val="231440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p:cNvGrpSpPr/>
        <p:nvPr/>
      </p:nvGrpSpPr>
      <p:grpSpPr>
        <a:xfrm>
          <a:off x="0" y="0"/>
          <a:ext cx="0" cy="0"/>
          <a:chOff x="0" y="0"/>
          <a:chExt cx="0" cy="0"/>
        </a:xfrm>
      </p:grpSpPr>
      <p:sp>
        <p:nvSpPr>
          <p:cNvPr id="50" name="TopBar"/>
          <p:cNvSpPr/>
          <p:nvPr/>
        </p:nvSpPr>
        <p:spPr>
          <a:xfrm>
            <a:off x="0" y="0"/>
            <a:ext cx="101600" cy="6858000"/>
          </a:xfrm>
          <a:prstGeom prst="rect">
            <a:avLst/>
          </a:prstGeom>
          <a:solidFill>
            <a:srgbClr val="F7C185"/>
          </a:solidFill>
          <a:ln>
            <a:noFill/>
          </a:ln>
        </p:spPr>
        <p:txBody>
          <a:bodyPr/>
          <a:lstStyle/>
          <a:p>
            <a:endParaRPr lang="en-US"/>
          </a:p>
        </p:txBody>
      </p:sp>
      <p:sp>
        <p:nvSpPr>
          <p:cNvPr id="51" name="Part"/>
          <p:cNvSpPr/>
          <p:nvPr/>
        </p:nvSpPr>
        <p:spPr>
          <a:xfrm>
            <a:off x="914400" y="2476500"/>
            <a:ext cx="3810000" cy="457200"/>
          </a:xfrm>
          <a:prstGeom prst="rect">
            <a:avLst/>
          </a:prstGeom>
          <a:noFill/>
          <a:ln>
            <a:noFill/>
          </a:ln>
        </p:spPr>
        <p:txBody>
          <a:bodyPr wrap="square"/>
          <a:lstStyle/>
          <a:p>
            <a:pPr>
              <a:buNone/>
            </a:pPr>
            <a:r>
              <a:rPr lang="en-US" sz="2400" dirty="0">
                <a:solidFill>
                  <a:srgbClr val="F7C185"/>
                </a:solidFill>
                <a:latin typeface="Source Sans Pro"/>
              </a:rPr>
              <a:t>Part 4</a:t>
            </a:r>
          </a:p>
        </p:txBody>
      </p:sp>
      <p:sp>
        <p:nvSpPr>
          <p:cNvPr id="52" name="SectionTitle"/>
          <p:cNvSpPr/>
          <p:nvPr/>
        </p:nvSpPr>
        <p:spPr>
          <a:xfrm>
            <a:off x="914400" y="2984500"/>
            <a:ext cx="8890000" cy="1016000"/>
          </a:xfrm>
          <a:prstGeom prst="rect">
            <a:avLst/>
          </a:prstGeom>
          <a:noFill/>
          <a:ln>
            <a:noFill/>
          </a:ln>
        </p:spPr>
        <p:txBody>
          <a:bodyPr wrap="square"/>
          <a:lstStyle/>
          <a:p>
            <a:pPr>
              <a:buNone/>
            </a:pPr>
            <a:r>
              <a:rPr lang="en-US" sz="4400" b="1" dirty="0">
                <a:solidFill>
                  <a:srgbClr val="FFFFFF"/>
                </a:solidFill>
                <a:latin typeface="Montserrat"/>
              </a:rPr>
              <a:t>Pricing Services</a:t>
            </a:r>
          </a:p>
        </p:txBody>
      </p:sp>
      <p:sp>
        <p:nvSpPr>
          <p:cNvPr id="53" name="GoldLine"/>
          <p:cNvSpPr/>
          <p:nvPr/>
        </p:nvSpPr>
        <p:spPr>
          <a:xfrm>
            <a:off x="914400" y="4064000"/>
            <a:ext cx="1016000" cy="38100"/>
          </a:xfrm>
          <a:prstGeom prst="rect">
            <a:avLst/>
          </a:prstGeom>
          <a:solidFill>
            <a:srgbClr val="F7C185"/>
          </a:solidFill>
          <a:ln>
            <a:noFill/>
          </a:ln>
        </p:spPr>
        <p:txBody>
          <a:bodyPr/>
          <a:lstStyle/>
          <a:p>
            <a:endParaRPr lang="en-US"/>
          </a:p>
        </p:txBody>
      </p:sp>
      <p:sp>
        <p:nvSpPr>
          <p:cNvPr id="54" name="Sub"/>
          <p:cNvSpPr/>
          <p:nvPr/>
        </p:nvSpPr>
        <p:spPr>
          <a:xfrm>
            <a:off x="914400" y="4254500"/>
            <a:ext cx="8890000" cy="457200"/>
          </a:xfrm>
          <a:prstGeom prst="rect">
            <a:avLst/>
          </a:prstGeom>
          <a:noFill/>
          <a:ln>
            <a:noFill/>
          </a:ln>
        </p:spPr>
        <p:txBody>
          <a:bodyPr wrap="square"/>
          <a:lstStyle/>
          <a:p>
            <a:pPr>
              <a:buNone/>
            </a:pPr>
            <a:r>
              <a:rPr lang="en-US" sz="2000" dirty="0">
                <a:solidFill>
                  <a:srgbClr val="F0D0E0"/>
                </a:solidFill>
                <a:latin typeface="Source Sans Pro"/>
              </a:rPr>
              <a:t>Workshops, fill rates, break-even math</a:t>
            </a:r>
          </a:p>
        </p:txBody>
      </p:sp>
    </p:spTree>
    <p:extLst>
      <p:ext uri="{BB962C8B-B14F-4D97-AF65-F5344CB8AC3E}">
        <p14:creationId xmlns:p14="http://schemas.microsoft.com/office/powerpoint/2010/main" val="1054892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How I Price Workshops</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LeftCol"/>
          <p:cNvSpPr/>
          <p:nvPr/>
        </p:nvSpPr>
        <p:spPr>
          <a:xfrm>
            <a:off x="609600" y="1579282"/>
            <a:ext cx="5334000" cy="5080000"/>
          </a:xfrm>
          <a:prstGeom prst="rect">
            <a:avLst/>
          </a:prstGeom>
          <a:noFill/>
          <a:ln>
            <a:noFill/>
          </a:ln>
        </p:spPr>
        <p:txBody>
          <a:bodyPr wrap="square"/>
          <a:lstStyle/>
          <a:p>
            <a:pPr marL="457200" indent="-457200">
              <a:spcBef>
                <a:spcPts val="300"/>
              </a:spcBef>
              <a:buFont typeface="+mj-lt"/>
              <a:buAutoNum type="arabicPeriod"/>
            </a:pPr>
            <a:r>
              <a:rPr lang="en-US" sz="2000" dirty="0">
                <a:solidFill>
                  <a:srgbClr val="2D2926"/>
                </a:solidFill>
                <a:latin typeface="Source Sans Pro"/>
              </a:rPr>
              <a:t>Start with baseline labor cost</a:t>
            </a:r>
          </a:p>
          <a:p>
            <a:pPr marL="457200" indent="-457200">
              <a:spcBef>
                <a:spcPts val="300"/>
              </a:spcBef>
              <a:buFont typeface="+mj-lt"/>
              <a:buAutoNum type="arabicPeriod"/>
            </a:pPr>
            <a:r>
              <a:rPr lang="en-US" sz="2000" dirty="0">
                <a:solidFill>
                  <a:srgbClr val="2D2926"/>
                </a:solidFill>
                <a:latin typeface="Source Sans Pro"/>
              </a:rPr>
              <a:t>Mark up labor 2.5x</a:t>
            </a:r>
          </a:p>
          <a:p>
            <a:pPr marL="457200" indent="-457200">
              <a:spcBef>
                <a:spcPts val="300"/>
              </a:spcBef>
              <a:buFont typeface="+mj-lt"/>
              <a:buAutoNum type="arabicPeriod"/>
            </a:pPr>
            <a:r>
              <a:rPr lang="en-US" sz="2000" dirty="0">
                <a:solidFill>
                  <a:srgbClr val="2D2926"/>
                </a:solidFill>
                <a:latin typeface="Source Sans Pro"/>
              </a:rPr>
              <a:t>Add materials cost per student</a:t>
            </a:r>
          </a:p>
          <a:p>
            <a:pPr marL="457200" indent="-457200">
              <a:spcBef>
                <a:spcPts val="300"/>
              </a:spcBef>
              <a:buFont typeface="+mj-lt"/>
              <a:buAutoNum type="arabicPeriod"/>
            </a:pPr>
            <a:r>
              <a:rPr lang="en-US" sz="2000" dirty="0">
                <a:solidFill>
                  <a:srgbClr val="2D2926"/>
                </a:solidFill>
                <a:latin typeface="Source Sans Pro"/>
              </a:rPr>
              <a:t>Mark up materials 4x</a:t>
            </a:r>
          </a:p>
          <a:p>
            <a:pPr marL="457200" indent="-457200">
              <a:spcBef>
                <a:spcPts val="300"/>
              </a:spcBef>
              <a:buFont typeface="+mj-lt"/>
              <a:buAutoNum type="arabicPeriod"/>
            </a:pPr>
            <a:r>
              <a:rPr lang="en-US" sz="2000" dirty="0">
                <a:solidFill>
                  <a:srgbClr val="2D2926"/>
                </a:solidFill>
                <a:latin typeface="Source Sans Pro"/>
              </a:rPr>
              <a:t>Sum marked-up labor + materials</a:t>
            </a:r>
          </a:p>
          <a:p>
            <a:pPr marL="457200" indent="-457200">
              <a:spcBef>
                <a:spcPts val="300"/>
              </a:spcBef>
              <a:buFont typeface="+mj-lt"/>
              <a:buAutoNum type="arabicPeriod"/>
            </a:pPr>
            <a:r>
              <a:rPr lang="en-US" sz="2000" dirty="0">
                <a:solidFill>
                  <a:srgbClr val="2D2926"/>
                </a:solidFill>
                <a:latin typeface="Source Sans Pro"/>
              </a:rPr>
              <a:t>Divide by estimated seats</a:t>
            </a:r>
          </a:p>
          <a:p>
            <a:pPr marL="457200" indent="-457200">
              <a:spcBef>
                <a:spcPts val="300"/>
              </a:spcBef>
              <a:buFont typeface="+mj-lt"/>
              <a:buAutoNum type="arabicPeriod"/>
            </a:pPr>
            <a:r>
              <a:rPr lang="en-US" sz="2000" dirty="0">
                <a:solidFill>
                  <a:srgbClr val="2D2926"/>
                </a:solidFill>
                <a:latin typeface="Source Sans Pro"/>
              </a:rPr>
              <a:t>Adjust for perceived value</a:t>
            </a:r>
          </a:p>
          <a:p>
            <a:pPr marL="457200" indent="-457200">
              <a:spcBef>
                <a:spcPts val="300"/>
              </a:spcBef>
              <a:buFont typeface="+mj-lt"/>
              <a:buAutoNum type="arabicPeriod"/>
            </a:pPr>
            <a:r>
              <a:rPr lang="en-US" sz="2000" dirty="0">
                <a:solidFill>
                  <a:srgbClr val="2D2926"/>
                </a:solidFill>
                <a:latin typeface="Source Sans Pro"/>
              </a:rPr>
              <a:t>Check margin across portfolio</a:t>
            </a:r>
          </a:p>
        </p:txBody>
      </p:sp>
      <p:sp>
        <p:nvSpPr>
          <p:cNvPr id="53" name="RightCol"/>
          <p:cNvSpPr/>
          <p:nvPr/>
        </p:nvSpPr>
        <p:spPr>
          <a:xfrm>
            <a:off x="6248400" y="1270000"/>
            <a:ext cx="5334000" cy="5080000"/>
          </a:xfrm>
          <a:prstGeom prst="rect">
            <a:avLst/>
          </a:prstGeom>
          <a:noFill/>
          <a:ln>
            <a:noFill/>
          </a:ln>
        </p:spPr>
        <p:txBody>
          <a:bodyPr wrap="square"/>
          <a:lstStyle/>
          <a:p>
            <a:pPr marL="228600" indent="-228600">
              <a:spcBef>
                <a:spcPts val="400"/>
              </a:spcBef>
              <a:buFont typeface="Montserrat"/>
              <a:buAutoNum type="arabicPeriod" startAt="5"/>
            </a:pPr>
            <a:endParaRPr lang="en-US" sz="2400" dirty="0">
              <a:solidFill>
                <a:srgbClr val="2D2926"/>
              </a:solidFill>
              <a:latin typeface="Source Sans Pro"/>
            </a:endParaRPr>
          </a:p>
        </p:txBody>
      </p:sp>
      <p:sp>
        <p:nvSpPr>
          <p:cNvPr id="5" name="LeftCol">
            <a:extLst>
              <a:ext uri="{FF2B5EF4-FFF2-40B4-BE49-F238E27FC236}">
                <a16:creationId xmlns:a16="http://schemas.microsoft.com/office/drawing/2014/main" id="{2060126C-0955-A82D-4913-1F6269159A40}"/>
              </a:ext>
            </a:extLst>
          </p:cNvPr>
          <p:cNvSpPr/>
          <p:nvPr/>
        </p:nvSpPr>
        <p:spPr>
          <a:xfrm>
            <a:off x="5943600" y="1270000"/>
            <a:ext cx="5334000" cy="5080000"/>
          </a:xfrm>
          <a:prstGeom prst="rect">
            <a:avLst/>
          </a:prstGeom>
          <a:noFill/>
          <a:ln>
            <a:noFill/>
          </a:ln>
        </p:spPr>
        <p:txBody>
          <a:bodyPr wrap="square"/>
          <a:lstStyle/>
          <a:p>
            <a:pPr marL="228600" indent="-228600">
              <a:spcBef>
                <a:spcPts val="400"/>
              </a:spcBef>
              <a:buFont typeface="Montserrat"/>
              <a:buAutoNum type="arabicPeriod" startAt="5"/>
            </a:pPr>
            <a:endParaRPr lang="en-US" sz="2400" dirty="0">
              <a:solidFill>
                <a:srgbClr val="2D2926"/>
              </a:solidFill>
              <a:latin typeface="Source Sans Pro"/>
            </a:endParaRPr>
          </a:p>
        </p:txBody>
      </p:sp>
      <p:pic>
        <p:nvPicPr>
          <p:cNvPr id="7" name="Picture 6">
            <a:extLst>
              <a:ext uri="{FF2B5EF4-FFF2-40B4-BE49-F238E27FC236}">
                <a16:creationId xmlns:a16="http://schemas.microsoft.com/office/drawing/2014/main" id="{A6D3A5FF-D1E5-3069-2789-1928E1E7007C}"/>
              </a:ext>
            </a:extLst>
          </p:cNvPr>
          <p:cNvPicPr>
            <a:picLocks noChangeAspect="1"/>
          </p:cNvPicPr>
          <p:nvPr/>
        </p:nvPicPr>
        <p:blipFill>
          <a:blip r:embed="rId3"/>
          <a:stretch>
            <a:fillRect/>
          </a:stretch>
        </p:blipFill>
        <p:spPr>
          <a:xfrm>
            <a:off x="6096000" y="1579282"/>
            <a:ext cx="5972094" cy="3741890"/>
          </a:xfrm>
          <a:prstGeom prst="rect">
            <a:avLst/>
          </a:prstGeom>
        </p:spPr>
      </p:pic>
    </p:spTree>
    <p:extLst>
      <p:ext uri="{BB962C8B-B14F-4D97-AF65-F5344CB8AC3E}">
        <p14:creationId xmlns:p14="http://schemas.microsoft.com/office/powerpoint/2010/main" val="2468130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83CE-339C-C8F7-41F3-AECB6445DAEF}"/>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17C1EE15-9E6B-B7EF-25CF-C06A5A19FB83}"/>
              </a:ext>
            </a:extLst>
          </p:cNvPr>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Fill Rate Reality</a:t>
            </a:r>
          </a:p>
        </p:txBody>
      </p:sp>
      <p:sp>
        <p:nvSpPr>
          <p:cNvPr id="51" name="Accent">
            <a:extLst>
              <a:ext uri="{FF2B5EF4-FFF2-40B4-BE49-F238E27FC236}">
                <a16:creationId xmlns:a16="http://schemas.microsoft.com/office/drawing/2014/main" id="{FB5A9B47-278F-526E-E02E-B6F1F7CAC3F7}"/>
              </a:ext>
            </a:extLst>
          </p:cNvPr>
          <p:cNvSpPr/>
          <p:nvPr/>
        </p:nvSpPr>
        <p:spPr>
          <a:xfrm>
            <a:off x="609600" y="1066800"/>
            <a:ext cx="762000" cy="50800"/>
          </a:xfrm>
          <a:prstGeom prst="rect">
            <a:avLst/>
          </a:prstGeom>
          <a:solidFill>
            <a:srgbClr val="960D52"/>
          </a:solidFill>
          <a:ln>
            <a:noFill/>
          </a:ln>
        </p:spPr>
        <p:txBody>
          <a:bodyPr/>
          <a:lstStyle/>
          <a:p>
            <a:endParaRPr lang="en-US"/>
          </a:p>
        </p:txBody>
      </p:sp>
      <p:sp>
        <p:nvSpPr>
          <p:cNvPr id="52" name="LeftCol">
            <a:extLst>
              <a:ext uri="{FF2B5EF4-FFF2-40B4-BE49-F238E27FC236}">
                <a16:creationId xmlns:a16="http://schemas.microsoft.com/office/drawing/2014/main" id="{8BFC8DBC-2C64-F763-321C-CA8BEAE5D236}"/>
              </a:ext>
            </a:extLst>
          </p:cNvPr>
          <p:cNvSpPr/>
          <p:nvPr/>
        </p:nvSpPr>
        <p:spPr>
          <a:xfrm>
            <a:off x="609600" y="1579282"/>
            <a:ext cx="5334000" cy="5080000"/>
          </a:xfrm>
          <a:prstGeom prst="rect">
            <a:avLst/>
          </a:prstGeom>
          <a:noFill/>
          <a:ln>
            <a:noFill/>
          </a:ln>
        </p:spPr>
        <p:txBody>
          <a:bodyPr wrap="square"/>
          <a:lstStyle/>
          <a:p>
            <a:pPr marL="342900" lvl="0" indent="-342900">
              <a:buFont typeface="Arial" panose="020B0604020202020204" pitchFamily="34" charset="0"/>
              <a:buChar char="•"/>
            </a:pPr>
            <a:r>
              <a:rPr lang="en-US" sz="2400" dirty="0"/>
              <a:t>Don't plan your pricing on a full class</a:t>
            </a:r>
          </a:p>
          <a:p>
            <a:pPr marL="342900" lvl="0" indent="-342900">
              <a:buFont typeface="Arial" panose="020B0604020202020204" pitchFamily="34" charset="0"/>
              <a:buChar char="•"/>
            </a:pPr>
            <a:r>
              <a:rPr lang="en-US" sz="2400" dirty="0"/>
              <a:t>You need to break even at your minimum fill number</a:t>
            </a:r>
          </a:p>
          <a:p>
            <a:pPr marL="342900" lvl="0" indent="-342900">
              <a:buFont typeface="Arial" panose="020B0604020202020204" pitchFamily="34" charset="0"/>
              <a:buChar char="•"/>
            </a:pPr>
            <a:r>
              <a:rPr lang="en-US" sz="2400" dirty="0"/>
              <a:t>Every seat above that minimum is where your profit lives</a:t>
            </a:r>
            <a:endParaRPr lang="en-US" sz="3200" dirty="0">
              <a:solidFill>
                <a:srgbClr val="2D2926"/>
              </a:solidFill>
            </a:endParaRPr>
          </a:p>
          <a:p>
            <a:pPr marL="228600" indent="-228600">
              <a:spcBef>
                <a:spcPts val="400"/>
              </a:spcBef>
              <a:buFont typeface="Montserrat"/>
              <a:buAutoNum type="arabicPeriod" startAt="5"/>
            </a:pPr>
            <a:endParaRPr lang="en-US" sz="2400" dirty="0">
              <a:solidFill>
                <a:srgbClr val="2D2926"/>
              </a:solidFill>
            </a:endParaRPr>
          </a:p>
          <a:p>
            <a:pPr marL="457200" indent="-457200">
              <a:spcBef>
                <a:spcPts val="400"/>
              </a:spcBef>
              <a:buFont typeface="+mj-lt"/>
              <a:buAutoNum type="arabicPeriod"/>
            </a:pPr>
            <a:endParaRPr lang="en-US" sz="2400" dirty="0">
              <a:solidFill>
                <a:srgbClr val="2D2926"/>
              </a:solidFill>
              <a:latin typeface="Source Sans Pro"/>
            </a:endParaRPr>
          </a:p>
          <a:p>
            <a:pPr marL="228600" indent="-228600">
              <a:spcBef>
                <a:spcPts val="400"/>
              </a:spcBef>
              <a:buFont typeface="Montserrat"/>
              <a:buAutoNum type="arabicPeriod"/>
            </a:pPr>
            <a:endParaRPr lang="en-US" sz="2400" dirty="0">
              <a:solidFill>
                <a:srgbClr val="2D2926"/>
              </a:solidFill>
              <a:latin typeface="Source Sans Pro"/>
            </a:endParaRPr>
          </a:p>
        </p:txBody>
      </p:sp>
      <p:sp>
        <p:nvSpPr>
          <p:cNvPr id="53" name="RightCol">
            <a:extLst>
              <a:ext uri="{FF2B5EF4-FFF2-40B4-BE49-F238E27FC236}">
                <a16:creationId xmlns:a16="http://schemas.microsoft.com/office/drawing/2014/main" id="{432CB0D4-3577-6EB4-3CB3-88755CB4D236}"/>
              </a:ext>
            </a:extLst>
          </p:cNvPr>
          <p:cNvSpPr/>
          <p:nvPr/>
        </p:nvSpPr>
        <p:spPr>
          <a:xfrm>
            <a:off x="6248400" y="1270000"/>
            <a:ext cx="5334000" cy="5080000"/>
          </a:xfrm>
          <a:prstGeom prst="rect">
            <a:avLst/>
          </a:prstGeom>
          <a:noFill/>
          <a:ln>
            <a:noFill/>
          </a:ln>
        </p:spPr>
        <p:txBody>
          <a:bodyPr wrap="square"/>
          <a:lstStyle/>
          <a:p>
            <a:pPr marL="228600" indent="-228600">
              <a:spcBef>
                <a:spcPts val="400"/>
              </a:spcBef>
              <a:buFont typeface="Montserrat"/>
              <a:buAutoNum type="arabicPeriod" startAt="5"/>
            </a:pPr>
            <a:endParaRPr lang="en-US" sz="2400" dirty="0">
              <a:solidFill>
                <a:srgbClr val="2D2926"/>
              </a:solidFill>
              <a:latin typeface="Source Sans Pro"/>
            </a:endParaRPr>
          </a:p>
        </p:txBody>
      </p:sp>
      <p:sp>
        <p:nvSpPr>
          <p:cNvPr id="5" name="LeftCol">
            <a:extLst>
              <a:ext uri="{FF2B5EF4-FFF2-40B4-BE49-F238E27FC236}">
                <a16:creationId xmlns:a16="http://schemas.microsoft.com/office/drawing/2014/main" id="{42A5BE15-FF90-72C5-D7B1-3EB6278AE6B2}"/>
              </a:ext>
            </a:extLst>
          </p:cNvPr>
          <p:cNvSpPr/>
          <p:nvPr/>
        </p:nvSpPr>
        <p:spPr>
          <a:xfrm>
            <a:off x="5943600" y="1270000"/>
            <a:ext cx="5334000" cy="5080000"/>
          </a:xfrm>
          <a:prstGeom prst="rect">
            <a:avLst/>
          </a:prstGeom>
          <a:noFill/>
          <a:ln>
            <a:noFill/>
          </a:ln>
        </p:spPr>
        <p:txBody>
          <a:bodyPr wrap="square"/>
          <a:lstStyle/>
          <a:p>
            <a:pPr marL="228600" indent="-228600">
              <a:spcBef>
                <a:spcPts val="400"/>
              </a:spcBef>
              <a:buFont typeface="Montserrat"/>
              <a:buAutoNum type="arabicPeriod" startAt="5"/>
            </a:pPr>
            <a:endParaRPr lang="en-US" sz="2400" dirty="0">
              <a:solidFill>
                <a:srgbClr val="2D2926"/>
              </a:solidFill>
              <a:latin typeface="Source Sans Pro"/>
            </a:endParaRPr>
          </a:p>
        </p:txBody>
      </p:sp>
      <p:pic>
        <p:nvPicPr>
          <p:cNvPr id="3" name="Picture 2">
            <a:extLst>
              <a:ext uri="{FF2B5EF4-FFF2-40B4-BE49-F238E27FC236}">
                <a16:creationId xmlns:a16="http://schemas.microsoft.com/office/drawing/2014/main" id="{67A91827-8ED2-A321-5AC2-FE18EB0F2B0A}"/>
              </a:ext>
            </a:extLst>
          </p:cNvPr>
          <p:cNvPicPr>
            <a:picLocks noChangeAspect="1"/>
          </p:cNvPicPr>
          <p:nvPr/>
        </p:nvPicPr>
        <p:blipFill>
          <a:blip r:embed="rId3"/>
          <a:srcRect l="3545" t="15555" r="8519"/>
          <a:stretch>
            <a:fillRect/>
          </a:stretch>
        </p:blipFill>
        <p:spPr>
          <a:xfrm>
            <a:off x="6547757" y="1619180"/>
            <a:ext cx="3853543" cy="4934019"/>
          </a:xfrm>
          <a:prstGeom prst="rect">
            <a:avLst/>
          </a:prstGeom>
        </p:spPr>
      </p:pic>
    </p:spTree>
    <p:extLst>
      <p:ext uri="{BB962C8B-B14F-4D97-AF65-F5344CB8AC3E}">
        <p14:creationId xmlns:p14="http://schemas.microsoft.com/office/powerpoint/2010/main" val="631427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EFE7-0495-9B5B-44F7-53BCB1F56F60}"/>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5C33D5B0-C85C-ABAC-0B88-B59C39C7129A}"/>
              </a:ext>
            </a:extLst>
          </p:cNvPr>
          <p:cNvSpPr/>
          <p:nvPr/>
        </p:nvSpPr>
        <p:spPr>
          <a:xfrm>
            <a:off x="609600" y="457200"/>
            <a:ext cx="6096000" cy="609600"/>
          </a:xfrm>
          <a:prstGeom prst="rect">
            <a:avLst/>
          </a:prstGeom>
          <a:noFill/>
          <a:ln>
            <a:noFill/>
          </a:ln>
        </p:spPr>
        <p:txBody>
          <a:bodyPr wrap="square"/>
          <a:lstStyle/>
          <a:p>
            <a:pPr>
              <a:buNone/>
            </a:pPr>
            <a:r>
              <a:rPr lang="en-US" sz="3200" b="1" dirty="0">
                <a:solidFill>
                  <a:srgbClr val="1A1A2E"/>
                </a:solidFill>
                <a:latin typeface="Montserrat"/>
              </a:rPr>
              <a:t>Example: Workshop Pricing</a:t>
            </a:r>
          </a:p>
        </p:txBody>
      </p:sp>
      <p:sp>
        <p:nvSpPr>
          <p:cNvPr id="51" name="Accent">
            <a:extLst>
              <a:ext uri="{FF2B5EF4-FFF2-40B4-BE49-F238E27FC236}">
                <a16:creationId xmlns:a16="http://schemas.microsoft.com/office/drawing/2014/main" id="{136ED1E2-7718-D9E5-2408-470CC188FEA7}"/>
              </a:ext>
            </a:extLst>
          </p:cNvPr>
          <p:cNvSpPr/>
          <p:nvPr/>
        </p:nvSpPr>
        <p:spPr>
          <a:xfrm>
            <a:off x="609600" y="1066800"/>
            <a:ext cx="762000" cy="50800"/>
          </a:xfrm>
          <a:prstGeom prst="rect">
            <a:avLst/>
          </a:prstGeom>
          <a:solidFill>
            <a:srgbClr val="960D52"/>
          </a:solidFill>
          <a:ln>
            <a:noFill/>
          </a:ln>
        </p:spPr>
        <p:txBody>
          <a:bodyPr/>
          <a:lstStyle/>
          <a:p>
            <a:endParaRPr lang="en-US"/>
          </a:p>
        </p:txBody>
      </p:sp>
      <p:pic>
        <p:nvPicPr>
          <p:cNvPr id="2" name="Picture 1">
            <a:extLst>
              <a:ext uri="{FF2B5EF4-FFF2-40B4-BE49-F238E27FC236}">
                <a16:creationId xmlns:a16="http://schemas.microsoft.com/office/drawing/2014/main" id="{3E74F1D5-7963-3EB1-308F-BFDF14CB140A}"/>
              </a:ext>
            </a:extLst>
          </p:cNvPr>
          <p:cNvPicPr>
            <a:picLocks noChangeAspect="1"/>
          </p:cNvPicPr>
          <p:nvPr/>
        </p:nvPicPr>
        <p:blipFill>
          <a:blip r:embed="rId3"/>
          <a:stretch>
            <a:fillRect/>
          </a:stretch>
        </p:blipFill>
        <p:spPr>
          <a:xfrm>
            <a:off x="3385820" y="1117600"/>
            <a:ext cx="5420360" cy="5420360"/>
          </a:xfrm>
          <a:prstGeom prst="rect">
            <a:avLst/>
          </a:prstGeom>
        </p:spPr>
      </p:pic>
    </p:spTree>
    <p:extLst>
      <p:ext uri="{BB962C8B-B14F-4D97-AF65-F5344CB8AC3E}">
        <p14:creationId xmlns:p14="http://schemas.microsoft.com/office/powerpoint/2010/main" val="43849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Margin by Fill Rate</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Sub"/>
          <p:cNvSpPr/>
          <p:nvPr/>
        </p:nvSpPr>
        <p:spPr>
          <a:xfrm>
            <a:off x="609600" y="1168400"/>
            <a:ext cx="7620000" cy="381000"/>
          </a:xfrm>
          <a:prstGeom prst="rect">
            <a:avLst/>
          </a:prstGeom>
          <a:noFill/>
          <a:ln>
            <a:noFill/>
          </a:ln>
        </p:spPr>
        <p:txBody>
          <a:bodyPr wrap="square"/>
          <a:lstStyle/>
          <a:p>
            <a:pPr>
              <a:buNone/>
            </a:pPr>
            <a:r>
              <a:rPr lang="en-US" sz="2400" dirty="0">
                <a:solidFill>
                  <a:srgbClr val="6B6462"/>
                </a:solidFill>
                <a:latin typeface="Source Sans Pro"/>
              </a:rPr>
              <a:t>At $75/student — same class, different outcomes</a:t>
            </a:r>
          </a:p>
        </p:txBody>
      </p:sp>
      <p:sp>
        <p:nvSpPr>
          <p:cNvPr id="60" name="Card0"/>
          <p:cNvSpPr/>
          <p:nvPr/>
        </p:nvSpPr>
        <p:spPr>
          <a:xfrm>
            <a:off x="609600" y="1778000"/>
            <a:ext cx="3454400" cy="4572000"/>
          </a:xfrm>
          <a:prstGeom prst="roundRect">
            <a:avLst>
              <a:gd name="adj" fmla="val 5000"/>
            </a:avLst>
          </a:prstGeom>
          <a:solidFill>
            <a:srgbClr val="C96A3E"/>
          </a:solidFill>
          <a:ln>
            <a:noFill/>
          </a:ln>
        </p:spPr>
        <p:txBody>
          <a:bodyPr wrap="square" lIns="144000" tIns="108000" rIns="144000" bIns="108000" anchor="ctr"/>
          <a:lstStyle/>
          <a:p>
            <a:pPr algn="ctr">
              <a:buNone/>
            </a:pPr>
            <a:r>
              <a:rPr lang="en-US" dirty="0">
                <a:solidFill>
                  <a:srgbClr val="F0D0E0"/>
                </a:solidFill>
                <a:latin typeface="Source Sans Pro"/>
              </a:rPr>
              <a:t>Minimum Fill</a:t>
            </a:r>
          </a:p>
          <a:p>
            <a:pPr algn="ctr">
              <a:spcBef>
                <a:spcPts val="200"/>
              </a:spcBef>
              <a:buNone/>
            </a:pPr>
            <a:r>
              <a:rPr lang="en-US" sz="6600" b="1" dirty="0">
                <a:solidFill>
                  <a:srgbClr val="F7C185"/>
                </a:solidFill>
                <a:latin typeface="Montserrat"/>
              </a:rPr>
              <a:t>33%</a:t>
            </a:r>
          </a:p>
          <a:p>
            <a:pPr algn="ctr">
              <a:spcBef>
                <a:spcPts val="0"/>
              </a:spcBef>
              <a:buNone/>
            </a:pPr>
            <a:r>
              <a:rPr lang="en-US" dirty="0">
                <a:solidFill>
                  <a:srgbClr val="F0D0E0"/>
                </a:solidFill>
                <a:latin typeface="Source Sans Pro"/>
              </a:rPr>
              <a:t>margin</a:t>
            </a:r>
          </a:p>
          <a:p>
            <a:pPr algn="ctr">
              <a:spcBef>
                <a:spcPts val="400"/>
              </a:spcBef>
              <a:buNone/>
            </a:pPr>
            <a:r>
              <a:rPr lang="en-US" dirty="0">
                <a:solidFill>
                  <a:srgbClr val="F0D0E0"/>
                </a:solidFill>
                <a:latin typeface="Source Sans Pro"/>
              </a:rPr>
              <a:t>Students</a:t>
            </a:r>
          </a:p>
          <a:p>
            <a:pPr algn="ctr">
              <a:spcBef>
                <a:spcPts val="100"/>
              </a:spcBef>
              <a:buNone/>
            </a:pPr>
            <a:r>
              <a:rPr lang="en-US" sz="4000" b="1" dirty="0">
                <a:solidFill>
                  <a:srgbClr val="FFFFFF"/>
                </a:solidFill>
                <a:latin typeface="Montserrat"/>
              </a:rPr>
              <a:t>5</a:t>
            </a:r>
          </a:p>
          <a:p>
            <a:pPr algn="ctr">
              <a:spcBef>
                <a:spcPts val="200"/>
              </a:spcBef>
              <a:buNone/>
            </a:pPr>
            <a:r>
              <a:rPr lang="en-US" dirty="0">
                <a:solidFill>
                  <a:srgbClr val="F0D0E0"/>
                </a:solidFill>
                <a:latin typeface="Source Sans Pro"/>
              </a:rPr>
              <a:t>$375 rev / $253 cost</a:t>
            </a:r>
          </a:p>
          <a:p>
            <a:pPr algn="ctr">
              <a:spcBef>
                <a:spcPts val="200"/>
              </a:spcBef>
              <a:buNone/>
            </a:pPr>
            <a:r>
              <a:rPr lang="en-US" sz="2000" b="1" dirty="0">
                <a:solidFill>
                  <a:srgbClr val="FFFFFF"/>
                </a:solidFill>
                <a:latin typeface="Source Sans Pro"/>
              </a:rPr>
              <a:t>Barely breaking even</a:t>
            </a:r>
          </a:p>
        </p:txBody>
      </p:sp>
      <p:sp>
        <p:nvSpPr>
          <p:cNvPr id="61" name="Card1"/>
          <p:cNvSpPr/>
          <p:nvPr/>
        </p:nvSpPr>
        <p:spPr>
          <a:xfrm>
            <a:off x="4368800" y="1778000"/>
            <a:ext cx="3454400" cy="4572000"/>
          </a:xfrm>
          <a:prstGeom prst="roundRect">
            <a:avLst>
              <a:gd name="adj" fmla="val 5000"/>
            </a:avLst>
          </a:prstGeom>
          <a:solidFill>
            <a:srgbClr val="CB297B"/>
          </a:solidFill>
          <a:ln>
            <a:noFill/>
          </a:ln>
        </p:spPr>
        <p:txBody>
          <a:bodyPr wrap="square" lIns="144000" tIns="108000" rIns="144000" bIns="108000" anchor="ctr"/>
          <a:lstStyle/>
          <a:p>
            <a:pPr algn="ctr">
              <a:buNone/>
            </a:pPr>
            <a:r>
              <a:rPr lang="en-US" dirty="0">
                <a:solidFill>
                  <a:srgbClr val="F0D0E0"/>
                </a:solidFill>
                <a:latin typeface="Source Sans Pro"/>
              </a:rPr>
              <a:t>50% Fill</a:t>
            </a:r>
          </a:p>
          <a:p>
            <a:pPr algn="ctr">
              <a:spcBef>
                <a:spcPts val="200"/>
              </a:spcBef>
              <a:buNone/>
            </a:pPr>
            <a:r>
              <a:rPr lang="en-US" sz="6600" b="1" dirty="0">
                <a:solidFill>
                  <a:srgbClr val="F7C185"/>
                </a:solidFill>
                <a:latin typeface="Montserrat"/>
              </a:rPr>
              <a:t>54%</a:t>
            </a:r>
          </a:p>
          <a:p>
            <a:pPr algn="ctr">
              <a:spcBef>
                <a:spcPts val="0"/>
              </a:spcBef>
              <a:buNone/>
            </a:pPr>
            <a:r>
              <a:rPr lang="en-US" dirty="0">
                <a:solidFill>
                  <a:srgbClr val="F0D0E0"/>
                </a:solidFill>
                <a:latin typeface="Source Sans Pro"/>
              </a:rPr>
              <a:t>margin</a:t>
            </a:r>
          </a:p>
          <a:p>
            <a:pPr algn="ctr">
              <a:spcBef>
                <a:spcPts val="400"/>
              </a:spcBef>
              <a:buNone/>
            </a:pPr>
            <a:r>
              <a:rPr lang="en-US" dirty="0">
                <a:solidFill>
                  <a:srgbClr val="F0D0E0"/>
                </a:solidFill>
                <a:latin typeface="Source Sans Pro"/>
              </a:rPr>
              <a:t>Students</a:t>
            </a:r>
          </a:p>
          <a:p>
            <a:pPr algn="ctr">
              <a:spcBef>
                <a:spcPts val="100"/>
              </a:spcBef>
              <a:buNone/>
            </a:pPr>
            <a:r>
              <a:rPr lang="en-US" sz="4000" b="1" dirty="0">
                <a:solidFill>
                  <a:srgbClr val="FFFFFF"/>
                </a:solidFill>
                <a:latin typeface="Montserrat"/>
              </a:rPr>
              <a:t>8</a:t>
            </a:r>
          </a:p>
          <a:p>
            <a:pPr algn="ctr">
              <a:spcBef>
                <a:spcPts val="200"/>
              </a:spcBef>
              <a:buNone/>
            </a:pPr>
            <a:r>
              <a:rPr lang="en-US" dirty="0">
                <a:solidFill>
                  <a:srgbClr val="F0D0E0"/>
                </a:solidFill>
                <a:latin typeface="Source Sans Pro"/>
              </a:rPr>
              <a:t>$600 rev / $277 cost</a:t>
            </a:r>
          </a:p>
          <a:p>
            <a:pPr algn="ctr">
              <a:spcBef>
                <a:spcPts val="200"/>
              </a:spcBef>
              <a:buNone/>
            </a:pPr>
            <a:r>
              <a:rPr lang="en-US" sz="2000" b="1" dirty="0">
                <a:solidFill>
                  <a:srgbClr val="FFFFFF"/>
                </a:solidFill>
                <a:latin typeface="Source Sans Pro"/>
              </a:rPr>
              <a:t>Healthy margin</a:t>
            </a:r>
          </a:p>
        </p:txBody>
      </p:sp>
      <p:sp>
        <p:nvSpPr>
          <p:cNvPr id="62" name="Card2"/>
          <p:cNvSpPr/>
          <p:nvPr/>
        </p:nvSpPr>
        <p:spPr>
          <a:xfrm>
            <a:off x="8128000" y="1778000"/>
            <a:ext cx="3454400" cy="4572000"/>
          </a:xfrm>
          <a:prstGeom prst="roundRect">
            <a:avLst>
              <a:gd name="adj" fmla="val 5000"/>
            </a:avLst>
          </a:prstGeom>
          <a:solidFill>
            <a:srgbClr val="960D52"/>
          </a:solidFill>
          <a:ln>
            <a:noFill/>
          </a:ln>
        </p:spPr>
        <p:txBody>
          <a:bodyPr wrap="square" lIns="144000" tIns="108000" rIns="144000" bIns="108000" anchor="ctr"/>
          <a:lstStyle/>
          <a:p>
            <a:pPr algn="ctr">
              <a:buNone/>
            </a:pPr>
            <a:r>
              <a:rPr lang="en-US" dirty="0">
                <a:solidFill>
                  <a:srgbClr val="F0D0E0"/>
                </a:solidFill>
                <a:latin typeface="Source Sans Pro"/>
              </a:rPr>
              <a:t>100% Fill</a:t>
            </a:r>
          </a:p>
          <a:p>
            <a:pPr algn="ctr">
              <a:spcBef>
                <a:spcPts val="200"/>
              </a:spcBef>
              <a:buNone/>
            </a:pPr>
            <a:r>
              <a:rPr lang="en-US" sz="6600" b="1" dirty="0">
                <a:solidFill>
                  <a:srgbClr val="F7C185"/>
                </a:solidFill>
                <a:latin typeface="Montserrat"/>
              </a:rPr>
              <a:t>72%</a:t>
            </a:r>
          </a:p>
          <a:p>
            <a:pPr algn="ctr">
              <a:spcBef>
                <a:spcPts val="0"/>
              </a:spcBef>
              <a:buNone/>
            </a:pPr>
            <a:r>
              <a:rPr lang="en-US" dirty="0">
                <a:solidFill>
                  <a:srgbClr val="F0D0E0"/>
                </a:solidFill>
                <a:latin typeface="Source Sans Pro"/>
              </a:rPr>
              <a:t>margin</a:t>
            </a:r>
          </a:p>
          <a:p>
            <a:pPr algn="ctr">
              <a:spcBef>
                <a:spcPts val="400"/>
              </a:spcBef>
              <a:buNone/>
            </a:pPr>
            <a:r>
              <a:rPr lang="en-US" dirty="0">
                <a:solidFill>
                  <a:srgbClr val="F0D0E0"/>
                </a:solidFill>
                <a:latin typeface="Source Sans Pro"/>
              </a:rPr>
              <a:t>Students</a:t>
            </a:r>
          </a:p>
          <a:p>
            <a:pPr algn="ctr">
              <a:spcBef>
                <a:spcPts val="100"/>
              </a:spcBef>
              <a:buNone/>
            </a:pPr>
            <a:r>
              <a:rPr lang="en-US" sz="4000" b="1" dirty="0">
                <a:solidFill>
                  <a:srgbClr val="FFFFFF"/>
                </a:solidFill>
                <a:latin typeface="Montserrat"/>
              </a:rPr>
              <a:t>16</a:t>
            </a:r>
          </a:p>
          <a:p>
            <a:pPr algn="ctr">
              <a:spcBef>
                <a:spcPts val="200"/>
              </a:spcBef>
              <a:buNone/>
            </a:pPr>
            <a:r>
              <a:rPr lang="en-US" dirty="0">
                <a:solidFill>
                  <a:srgbClr val="F0D0E0"/>
                </a:solidFill>
                <a:latin typeface="Source Sans Pro"/>
              </a:rPr>
              <a:t>$1,200 rev / $341 cost</a:t>
            </a:r>
          </a:p>
          <a:p>
            <a:pPr algn="ctr">
              <a:spcBef>
                <a:spcPts val="200"/>
              </a:spcBef>
              <a:buNone/>
            </a:pPr>
            <a:r>
              <a:rPr lang="en-US" sz="2000" b="1" dirty="0">
                <a:solidFill>
                  <a:srgbClr val="FFFFFF"/>
                </a:solidFill>
                <a:latin typeface="Source Sans Pro"/>
              </a:rPr>
              <a:t>Strong profit</a:t>
            </a:r>
          </a:p>
        </p:txBody>
      </p:sp>
    </p:spTree>
    <p:extLst>
      <p:ext uri="{BB962C8B-B14F-4D97-AF65-F5344CB8AC3E}">
        <p14:creationId xmlns:p14="http://schemas.microsoft.com/office/powerpoint/2010/main" val="276891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p:cNvGrpSpPr/>
        <p:nvPr/>
      </p:nvGrpSpPr>
      <p:grpSpPr>
        <a:xfrm>
          <a:off x="0" y="0"/>
          <a:ext cx="0" cy="0"/>
          <a:chOff x="0" y="0"/>
          <a:chExt cx="0" cy="0"/>
        </a:xfrm>
      </p:grpSpPr>
      <p:sp>
        <p:nvSpPr>
          <p:cNvPr id="50" name="RightBar"/>
          <p:cNvSpPr/>
          <p:nvPr/>
        </p:nvSpPr>
        <p:spPr>
          <a:xfrm>
            <a:off x="0" y="0"/>
            <a:ext cx="101600" cy="6858000"/>
          </a:xfrm>
          <a:prstGeom prst="rect">
            <a:avLst/>
          </a:prstGeom>
          <a:solidFill>
            <a:srgbClr val="F7C185"/>
          </a:solidFill>
          <a:ln>
            <a:noFill/>
          </a:ln>
        </p:spPr>
        <p:txBody>
          <a:bodyPr/>
          <a:lstStyle/>
          <a:p>
            <a:endParaRPr lang="en-US"/>
          </a:p>
        </p:txBody>
      </p:sp>
      <p:sp>
        <p:nvSpPr>
          <p:cNvPr id="51" name="Part"/>
          <p:cNvSpPr/>
          <p:nvPr/>
        </p:nvSpPr>
        <p:spPr>
          <a:xfrm>
            <a:off x="914400" y="2476500"/>
            <a:ext cx="3810000" cy="457200"/>
          </a:xfrm>
          <a:prstGeom prst="rect">
            <a:avLst/>
          </a:prstGeom>
          <a:noFill/>
          <a:ln>
            <a:noFill/>
          </a:ln>
        </p:spPr>
        <p:txBody>
          <a:bodyPr wrap="square"/>
          <a:lstStyle/>
          <a:p>
            <a:pPr>
              <a:buNone/>
            </a:pPr>
            <a:r>
              <a:rPr lang="en-US" sz="2400" dirty="0">
                <a:solidFill>
                  <a:srgbClr val="F7C185"/>
                </a:solidFill>
                <a:latin typeface="Source Sans Pro"/>
              </a:rPr>
              <a:t>Part 5</a:t>
            </a:r>
          </a:p>
        </p:txBody>
      </p:sp>
      <p:sp>
        <p:nvSpPr>
          <p:cNvPr id="52" name="SectionTitle"/>
          <p:cNvSpPr/>
          <p:nvPr/>
        </p:nvSpPr>
        <p:spPr>
          <a:xfrm>
            <a:off x="914400" y="2984500"/>
            <a:ext cx="8890000" cy="1016000"/>
          </a:xfrm>
          <a:prstGeom prst="rect">
            <a:avLst/>
          </a:prstGeom>
          <a:noFill/>
          <a:ln>
            <a:noFill/>
          </a:ln>
        </p:spPr>
        <p:txBody>
          <a:bodyPr wrap="square"/>
          <a:lstStyle/>
          <a:p>
            <a:pPr>
              <a:buNone/>
            </a:pPr>
            <a:r>
              <a:rPr lang="en-US" sz="4400" b="1" dirty="0">
                <a:solidFill>
                  <a:srgbClr val="FFFFFF"/>
                </a:solidFill>
                <a:latin typeface="Montserrat"/>
              </a:rPr>
              <a:t>Putting It Together</a:t>
            </a:r>
          </a:p>
        </p:txBody>
      </p:sp>
      <p:sp>
        <p:nvSpPr>
          <p:cNvPr id="53" name="GoldLine"/>
          <p:cNvSpPr/>
          <p:nvPr/>
        </p:nvSpPr>
        <p:spPr>
          <a:xfrm>
            <a:off x="914400" y="4064000"/>
            <a:ext cx="1016000" cy="38100"/>
          </a:xfrm>
          <a:prstGeom prst="rect">
            <a:avLst/>
          </a:prstGeom>
          <a:solidFill>
            <a:srgbClr val="F7C185"/>
          </a:solidFill>
          <a:ln>
            <a:noFill/>
          </a:ln>
        </p:spPr>
        <p:txBody>
          <a:bodyPr/>
          <a:lstStyle/>
          <a:p>
            <a:endParaRPr lang="en-US"/>
          </a:p>
        </p:txBody>
      </p:sp>
      <p:sp>
        <p:nvSpPr>
          <p:cNvPr id="54" name="Sub"/>
          <p:cNvSpPr/>
          <p:nvPr/>
        </p:nvSpPr>
        <p:spPr>
          <a:xfrm>
            <a:off x="914400" y="4254500"/>
            <a:ext cx="8890000" cy="457200"/>
          </a:xfrm>
          <a:prstGeom prst="rect">
            <a:avLst/>
          </a:prstGeom>
          <a:noFill/>
          <a:ln>
            <a:noFill/>
          </a:ln>
        </p:spPr>
        <p:txBody>
          <a:bodyPr wrap="square"/>
          <a:lstStyle/>
          <a:p>
            <a:pPr>
              <a:buNone/>
            </a:pPr>
            <a:r>
              <a:rPr lang="en-US" sz="2000" dirty="0">
                <a:solidFill>
                  <a:srgbClr val="F0D0E0"/>
                </a:solidFill>
                <a:latin typeface="Source Sans Pro"/>
              </a:rPr>
              <a:t>Portfolio thinking, gross vs. net, three levers</a:t>
            </a:r>
          </a:p>
        </p:txBody>
      </p:sp>
    </p:spTree>
    <p:extLst>
      <p:ext uri="{BB962C8B-B14F-4D97-AF65-F5344CB8AC3E}">
        <p14:creationId xmlns:p14="http://schemas.microsoft.com/office/powerpoint/2010/main" val="1540659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6096000" cy="609600"/>
          </a:xfrm>
          <a:prstGeom prst="rect">
            <a:avLst/>
          </a:prstGeom>
          <a:noFill/>
          <a:ln>
            <a:noFill/>
          </a:ln>
        </p:spPr>
        <p:txBody>
          <a:bodyPr wrap="square"/>
          <a:lstStyle/>
          <a:p>
            <a:pPr>
              <a:buNone/>
            </a:pPr>
            <a:r>
              <a:rPr lang="en-US" sz="3200" b="1" dirty="0">
                <a:solidFill>
                  <a:srgbClr val="1A1A2E"/>
                </a:solidFill>
                <a:latin typeface="Montserrat"/>
              </a:rPr>
              <a:t>Pricing Across a Portfolio</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Bullets"/>
          <p:cNvSpPr/>
          <p:nvPr/>
        </p:nvSpPr>
        <p:spPr>
          <a:xfrm>
            <a:off x="609600" y="1270000"/>
            <a:ext cx="6096000" cy="3810000"/>
          </a:xfrm>
          <a:prstGeom prst="rect">
            <a:avLst/>
          </a:prstGeom>
          <a:noFill/>
          <a:ln>
            <a:noFill/>
          </a:ln>
        </p:spPr>
        <p:txBody>
          <a:bodyPr wrap="square"/>
          <a:lstStyle/>
          <a:p>
            <a:pPr marL="228600" indent="-228600">
              <a:spcBef>
                <a:spcPts val="400"/>
              </a:spcBef>
              <a:buFont typeface="Arial"/>
              <a:buChar char="•"/>
            </a:pPr>
            <a:r>
              <a:rPr lang="en-US" sz="2400" dirty="0">
                <a:solidFill>
                  <a:srgbClr val="2D2926"/>
                </a:solidFill>
                <a:latin typeface="Source Sans Pro"/>
              </a:rPr>
              <a:t>Not every product needs to be your highest margin</a:t>
            </a:r>
          </a:p>
          <a:p>
            <a:pPr marL="228600" indent="-228600">
              <a:spcBef>
                <a:spcPts val="400"/>
              </a:spcBef>
              <a:buFont typeface="Arial"/>
              <a:buChar char="•"/>
            </a:pPr>
            <a:r>
              <a:rPr lang="en-US" sz="2400" dirty="0">
                <a:solidFill>
                  <a:srgbClr val="2D2926"/>
                </a:solidFill>
                <a:latin typeface="Source Sans Pro"/>
              </a:rPr>
              <a:t>Some things are loss leaders, some are your bread and butter</a:t>
            </a:r>
          </a:p>
          <a:p>
            <a:pPr marL="228600" indent="-228600">
              <a:spcBef>
                <a:spcPts val="400"/>
              </a:spcBef>
              <a:buFont typeface="Arial"/>
              <a:buChar char="•"/>
            </a:pPr>
            <a:r>
              <a:rPr lang="en-US" sz="2400" dirty="0">
                <a:solidFill>
                  <a:srgbClr val="2D2926"/>
                </a:solidFill>
                <a:latin typeface="Source Sans Pro"/>
              </a:rPr>
              <a:t>Your portfolio should balance</a:t>
            </a:r>
          </a:p>
          <a:p>
            <a:pPr marL="228600" indent="-228600">
              <a:spcBef>
                <a:spcPts val="400"/>
              </a:spcBef>
              <a:buFont typeface="Arial"/>
              <a:buChar char="•"/>
            </a:pPr>
            <a:r>
              <a:rPr lang="en-US" sz="2400" dirty="0">
                <a:solidFill>
                  <a:srgbClr val="2D2926"/>
                </a:solidFill>
                <a:latin typeface="Source Sans Pro"/>
              </a:rPr>
              <a:t>Use a pricing sheet to map all products</a:t>
            </a:r>
          </a:p>
        </p:txBody>
      </p:sp>
      <p:sp>
        <p:nvSpPr>
          <p:cNvPr id="53" name="Callout"/>
          <p:cNvSpPr/>
          <p:nvPr/>
        </p:nvSpPr>
        <p:spPr>
          <a:xfrm>
            <a:off x="609600" y="5588000"/>
            <a:ext cx="10972800" cy="762000"/>
          </a:xfrm>
          <a:prstGeom prst="roundRect">
            <a:avLst>
              <a:gd name="adj" fmla="val 16000"/>
            </a:avLst>
          </a:prstGeom>
          <a:solidFill>
            <a:srgbClr val="960D52"/>
          </a:solidFill>
          <a:ln>
            <a:noFill/>
          </a:ln>
        </p:spPr>
        <p:txBody>
          <a:bodyPr wrap="square" lIns="144000" rIns="144000" anchor="ctr"/>
          <a:lstStyle/>
          <a:p>
            <a:pPr algn="ctr">
              <a:buNone/>
            </a:pPr>
            <a:r>
              <a:rPr lang="en-US" sz="2000" b="1" dirty="0">
                <a:solidFill>
                  <a:srgbClr val="FFFFFF"/>
                </a:solidFill>
                <a:latin typeface="Source Sans Pro"/>
              </a:rPr>
              <a:t>Know which is which. Do it on purpose.</a:t>
            </a:r>
          </a:p>
        </p:txBody>
      </p:sp>
      <p:pic>
        <p:nvPicPr>
          <p:cNvPr id="5" name="Picture 4">
            <a:extLst>
              <a:ext uri="{FF2B5EF4-FFF2-40B4-BE49-F238E27FC236}">
                <a16:creationId xmlns:a16="http://schemas.microsoft.com/office/drawing/2014/main" id="{DA04920C-38E9-BA15-0071-65B855F46AE5}"/>
              </a:ext>
            </a:extLst>
          </p:cNvPr>
          <p:cNvPicPr>
            <a:picLocks noChangeAspect="1"/>
          </p:cNvPicPr>
          <p:nvPr/>
        </p:nvPicPr>
        <p:blipFill>
          <a:blip r:embed="rId3"/>
          <a:stretch>
            <a:fillRect/>
          </a:stretch>
        </p:blipFill>
        <p:spPr>
          <a:xfrm>
            <a:off x="6992471" y="1270000"/>
            <a:ext cx="4589929" cy="3442447"/>
          </a:xfrm>
          <a:prstGeom prst="rect">
            <a:avLst/>
          </a:prstGeom>
        </p:spPr>
      </p:pic>
    </p:spTree>
    <p:extLst>
      <p:ext uri="{BB962C8B-B14F-4D97-AF65-F5344CB8AC3E}">
        <p14:creationId xmlns:p14="http://schemas.microsoft.com/office/powerpoint/2010/main" val="3352531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2A68-0860-64B9-A754-B627FC22067D}"/>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28F59F99-26C6-6E57-D6C2-CC713A6F6043}"/>
              </a:ext>
            </a:extLst>
          </p:cNvPr>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Gross vs. Net Margin</a:t>
            </a:r>
          </a:p>
        </p:txBody>
      </p:sp>
      <p:sp>
        <p:nvSpPr>
          <p:cNvPr id="51" name="Accent">
            <a:extLst>
              <a:ext uri="{FF2B5EF4-FFF2-40B4-BE49-F238E27FC236}">
                <a16:creationId xmlns:a16="http://schemas.microsoft.com/office/drawing/2014/main" id="{A4DB31E8-5B57-387B-34E9-22F3FAE48390}"/>
              </a:ext>
            </a:extLst>
          </p:cNvPr>
          <p:cNvSpPr/>
          <p:nvPr/>
        </p:nvSpPr>
        <p:spPr>
          <a:xfrm>
            <a:off x="609600" y="1066800"/>
            <a:ext cx="762000" cy="50800"/>
          </a:xfrm>
          <a:prstGeom prst="rect">
            <a:avLst/>
          </a:prstGeom>
          <a:solidFill>
            <a:srgbClr val="960D52"/>
          </a:solidFill>
          <a:ln>
            <a:noFill/>
          </a:ln>
        </p:spPr>
        <p:txBody>
          <a:bodyPr/>
          <a:lstStyle/>
          <a:p>
            <a:endParaRPr lang="en-US"/>
          </a:p>
        </p:txBody>
      </p:sp>
      <p:sp>
        <p:nvSpPr>
          <p:cNvPr id="52" name="GrossCard">
            <a:extLst>
              <a:ext uri="{FF2B5EF4-FFF2-40B4-BE49-F238E27FC236}">
                <a16:creationId xmlns:a16="http://schemas.microsoft.com/office/drawing/2014/main" id="{731A9F33-9573-D343-491E-DEECA748F0AA}"/>
              </a:ext>
            </a:extLst>
          </p:cNvPr>
          <p:cNvSpPr/>
          <p:nvPr/>
        </p:nvSpPr>
        <p:spPr>
          <a:xfrm>
            <a:off x="609600" y="1524000"/>
            <a:ext cx="5334000" cy="1778000"/>
          </a:xfrm>
          <a:prstGeom prst="roundRect">
            <a:avLst>
              <a:gd name="adj" fmla="val 5000"/>
            </a:avLst>
          </a:prstGeom>
          <a:solidFill>
            <a:srgbClr val="F8F8FA"/>
          </a:solidFill>
          <a:ln>
            <a:noFill/>
          </a:ln>
        </p:spPr>
        <p:txBody>
          <a:bodyPr wrap="square" lIns="144000" tIns="108000" rIns="144000" bIns="72000"/>
          <a:lstStyle/>
          <a:p>
            <a:pPr>
              <a:buNone/>
            </a:pPr>
            <a:r>
              <a:rPr lang="en-US" sz="2800" b="1" dirty="0">
                <a:solidFill>
                  <a:srgbClr val="960D52"/>
                </a:solidFill>
                <a:latin typeface="Montserrat"/>
              </a:rPr>
              <a:t>Gross Margin</a:t>
            </a:r>
          </a:p>
          <a:p>
            <a:pPr>
              <a:spcBef>
                <a:spcPts val="300"/>
              </a:spcBef>
              <a:buNone/>
            </a:pPr>
            <a:r>
              <a:rPr lang="en-US" sz="2400" dirty="0">
                <a:solidFill>
                  <a:srgbClr val="2D2926"/>
                </a:solidFill>
                <a:latin typeface="Source Sans Pro"/>
              </a:rPr>
              <a:t>Revenue minus materials &amp; labor</a:t>
            </a:r>
          </a:p>
          <a:p>
            <a:pPr>
              <a:spcBef>
                <a:spcPts val="100"/>
              </a:spcBef>
              <a:buNone/>
            </a:pPr>
            <a:r>
              <a:rPr lang="en-US" sz="2400" dirty="0">
                <a:solidFill>
                  <a:srgbClr val="6B6462"/>
                </a:solidFill>
                <a:latin typeface="Source Sans Pro"/>
              </a:rPr>
              <a:t>What you've been pricing for</a:t>
            </a:r>
          </a:p>
        </p:txBody>
      </p:sp>
      <p:sp>
        <p:nvSpPr>
          <p:cNvPr id="53" name="NetCard">
            <a:extLst>
              <a:ext uri="{FF2B5EF4-FFF2-40B4-BE49-F238E27FC236}">
                <a16:creationId xmlns:a16="http://schemas.microsoft.com/office/drawing/2014/main" id="{39BC3DF8-4E77-22D6-29D1-11E434940091}"/>
              </a:ext>
            </a:extLst>
          </p:cNvPr>
          <p:cNvSpPr/>
          <p:nvPr/>
        </p:nvSpPr>
        <p:spPr>
          <a:xfrm>
            <a:off x="609600" y="3810001"/>
            <a:ext cx="5334000" cy="1778000"/>
          </a:xfrm>
          <a:prstGeom prst="roundRect">
            <a:avLst>
              <a:gd name="adj" fmla="val 5000"/>
            </a:avLst>
          </a:prstGeom>
          <a:solidFill>
            <a:srgbClr val="F8F8FA"/>
          </a:solidFill>
          <a:ln>
            <a:noFill/>
          </a:ln>
        </p:spPr>
        <p:txBody>
          <a:bodyPr wrap="square" lIns="144000" tIns="108000" rIns="144000" bIns="72000"/>
          <a:lstStyle/>
          <a:p>
            <a:pPr>
              <a:buNone/>
            </a:pPr>
            <a:r>
              <a:rPr lang="en-US" sz="2800" b="1" dirty="0">
                <a:solidFill>
                  <a:srgbClr val="CB297B"/>
                </a:solidFill>
                <a:latin typeface="Montserrat"/>
              </a:rPr>
              <a:t>Net Margin</a:t>
            </a:r>
          </a:p>
          <a:p>
            <a:pPr>
              <a:spcBef>
                <a:spcPts val="300"/>
              </a:spcBef>
              <a:buNone/>
            </a:pPr>
            <a:r>
              <a:rPr lang="en-US" sz="2400" dirty="0">
                <a:solidFill>
                  <a:srgbClr val="2D2926"/>
                </a:solidFill>
                <a:latin typeface="Source Sans Pro"/>
              </a:rPr>
              <a:t>Gross profit minus overhead</a:t>
            </a:r>
          </a:p>
          <a:p>
            <a:pPr>
              <a:spcBef>
                <a:spcPts val="100"/>
              </a:spcBef>
              <a:buNone/>
            </a:pPr>
            <a:r>
              <a:rPr lang="en-US" sz="2400" dirty="0">
                <a:solidFill>
                  <a:srgbClr val="6B6462"/>
                </a:solidFill>
                <a:latin typeface="Source Sans Pro"/>
              </a:rPr>
              <a:t>Rent, software, insurance, marketing</a:t>
            </a:r>
          </a:p>
        </p:txBody>
      </p:sp>
      <p:pic>
        <p:nvPicPr>
          <p:cNvPr id="3" name="Picture 2">
            <a:extLst>
              <a:ext uri="{FF2B5EF4-FFF2-40B4-BE49-F238E27FC236}">
                <a16:creationId xmlns:a16="http://schemas.microsoft.com/office/drawing/2014/main" id="{1E7E0357-7992-BA6B-677E-D57720CA88E9}"/>
              </a:ext>
            </a:extLst>
          </p:cNvPr>
          <p:cNvPicPr>
            <a:picLocks noChangeAspect="1"/>
          </p:cNvPicPr>
          <p:nvPr/>
        </p:nvPicPr>
        <p:blipFill>
          <a:blip r:embed="rId3"/>
          <a:stretch>
            <a:fillRect/>
          </a:stretch>
        </p:blipFill>
        <p:spPr>
          <a:xfrm>
            <a:off x="6926034" y="507999"/>
            <a:ext cx="4191001" cy="5588001"/>
          </a:xfrm>
          <a:prstGeom prst="rect">
            <a:avLst/>
          </a:prstGeom>
        </p:spPr>
      </p:pic>
    </p:spTree>
    <p:extLst>
      <p:ext uri="{BB962C8B-B14F-4D97-AF65-F5344CB8AC3E}">
        <p14:creationId xmlns:p14="http://schemas.microsoft.com/office/powerpoint/2010/main" val="89961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6096000" cy="609600"/>
          </a:xfrm>
          <a:prstGeom prst="rect">
            <a:avLst/>
          </a:prstGeom>
          <a:noFill/>
          <a:ln>
            <a:noFill/>
          </a:ln>
        </p:spPr>
        <p:txBody>
          <a:bodyPr wrap="square"/>
          <a:lstStyle/>
          <a:p>
            <a:pPr>
              <a:buNone/>
            </a:pPr>
            <a:r>
              <a:rPr lang="en-US" sz="3600" b="1" dirty="0">
                <a:solidFill>
                  <a:srgbClr val="1A1A2E"/>
                </a:solidFill>
                <a:latin typeface="Montserrat"/>
              </a:rPr>
              <a:t>Why Pricing Feels Hard</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Quotes"/>
          <p:cNvSpPr/>
          <p:nvPr/>
        </p:nvSpPr>
        <p:spPr>
          <a:xfrm>
            <a:off x="609600" y="1371600"/>
            <a:ext cx="6096000" cy="2413000"/>
          </a:xfrm>
          <a:prstGeom prst="roundRect">
            <a:avLst>
              <a:gd name="adj" fmla="val 5000"/>
            </a:avLst>
          </a:prstGeom>
          <a:solidFill>
            <a:srgbClr val="F8F8FA"/>
          </a:solidFill>
          <a:ln>
            <a:noFill/>
          </a:ln>
        </p:spPr>
        <p:txBody>
          <a:bodyPr wrap="square" lIns="180000" tIns="144000" rIns="180000" bIns="144000"/>
          <a:lstStyle/>
          <a:p>
            <a:pPr algn="ctr">
              <a:buNone/>
            </a:pPr>
            <a:r>
              <a:rPr lang="en-US" sz="2800" i="1" dirty="0">
                <a:solidFill>
                  <a:srgbClr val="6B6462"/>
                </a:solidFill>
                <a:latin typeface="Source Sans Pro"/>
              </a:rPr>
              <a:t>"What if no one pays that?"</a:t>
            </a:r>
          </a:p>
          <a:p>
            <a:pPr algn="ctr">
              <a:spcBef>
                <a:spcPts val="400"/>
              </a:spcBef>
              <a:buNone/>
            </a:pPr>
            <a:r>
              <a:rPr lang="en-US" sz="2800" i="1" dirty="0">
                <a:solidFill>
                  <a:srgbClr val="6B6462"/>
                </a:solidFill>
                <a:latin typeface="Source Sans Pro"/>
              </a:rPr>
              <a:t>"I don't want to seem greedy."</a:t>
            </a:r>
          </a:p>
          <a:p>
            <a:pPr algn="ctr">
              <a:spcBef>
                <a:spcPts val="400"/>
              </a:spcBef>
              <a:buNone/>
            </a:pPr>
            <a:r>
              <a:rPr lang="en-US" sz="2800" i="1" dirty="0">
                <a:solidFill>
                  <a:srgbClr val="6B6462"/>
                </a:solidFill>
                <a:latin typeface="Source Sans Pro"/>
              </a:rPr>
              <a:t>"But my competitor charges less."</a:t>
            </a:r>
          </a:p>
          <a:p>
            <a:pPr algn="ctr">
              <a:spcBef>
                <a:spcPts val="400"/>
              </a:spcBef>
              <a:buNone/>
            </a:pPr>
            <a:r>
              <a:rPr lang="en-US" sz="2800" i="1" dirty="0">
                <a:solidFill>
                  <a:srgbClr val="6B6462"/>
                </a:solidFill>
                <a:latin typeface="Source Sans Pro"/>
              </a:rPr>
              <a:t>"I should just be grateful for the sale."</a:t>
            </a:r>
          </a:p>
        </p:txBody>
      </p:sp>
      <p:sp>
        <p:nvSpPr>
          <p:cNvPr id="53" name="Reframe"/>
          <p:cNvSpPr/>
          <p:nvPr/>
        </p:nvSpPr>
        <p:spPr>
          <a:xfrm>
            <a:off x="609600" y="4064000"/>
            <a:ext cx="10972800" cy="2286000"/>
          </a:xfrm>
          <a:prstGeom prst="roundRect">
            <a:avLst>
              <a:gd name="adj" fmla="val 5000"/>
            </a:avLst>
          </a:prstGeom>
          <a:solidFill>
            <a:srgbClr val="960D52"/>
          </a:solidFill>
          <a:ln>
            <a:noFill/>
          </a:ln>
        </p:spPr>
        <p:txBody>
          <a:bodyPr wrap="square" lIns="180000" tIns="108000" rIns="180000" bIns="108000" anchor="ctr"/>
          <a:lstStyle/>
          <a:p>
            <a:pPr>
              <a:buNone/>
            </a:pPr>
            <a:r>
              <a:rPr lang="en-US" sz="2400" b="1" dirty="0">
                <a:solidFill>
                  <a:srgbClr val="F7C185"/>
                </a:solidFill>
                <a:latin typeface="Montserrat"/>
              </a:rPr>
              <a:t>THE REFRAME</a:t>
            </a:r>
          </a:p>
          <a:p>
            <a:pPr>
              <a:spcBef>
                <a:spcPts val="400"/>
              </a:spcBef>
              <a:buNone/>
            </a:pPr>
            <a:r>
              <a:rPr lang="en-US" sz="2800" dirty="0">
                <a:solidFill>
                  <a:srgbClr val="FFFFFF"/>
                </a:solidFill>
                <a:latin typeface="Source Sans Pro"/>
              </a:rPr>
              <a:t>Pricing isn't about worthiness. It's about sustainability.</a:t>
            </a:r>
          </a:p>
          <a:p>
            <a:pPr>
              <a:spcBef>
                <a:spcPts val="300"/>
              </a:spcBef>
              <a:buNone/>
            </a:pPr>
            <a:r>
              <a:rPr lang="en-US" sz="2800" b="1" dirty="0">
                <a:solidFill>
                  <a:srgbClr val="FFFFFF"/>
                </a:solidFill>
                <a:latin typeface="Source Sans Pro"/>
              </a:rPr>
              <a:t>The most generous thing you can do is keep your doors open.</a:t>
            </a:r>
          </a:p>
        </p:txBody>
      </p:sp>
      <p:pic>
        <p:nvPicPr>
          <p:cNvPr id="5" name="Picture 4">
            <a:extLst>
              <a:ext uri="{FF2B5EF4-FFF2-40B4-BE49-F238E27FC236}">
                <a16:creationId xmlns:a16="http://schemas.microsoft.com/office/drawing/2014/main" id="{90943C30-0826-32B8-BD72-BE3BD41CA0E5}"/>
              </a:ext>
            </a:extLst>
          </p:cNvPr>
          <p:cNvPicPr>
            <a:picLocks noChangeAspect="1"/>
          </p:cNvPicPr>
          <p:nvPr/>
        </p:nvPicPr>
        <p:blipFill>
          <a:blip r:embed="rId3"/>
          <a:stretch>
            <a:fillRect/>
          </a:stretch>
        </p:blipFill>
        <p:spPr>
          <a:xfrm>
            <a:off x="7351775" y="1371600"/>
            <a:ext cx="4143135" cy="2424381"/>
          </a:xfrm>
          <a:prstGeom prst="rect">
            <a:avLst/>
          </a:prstGeom>
        </p:spPr>
      </p:pic>
    </p:spTree>
    <p:extLst>
      <p:ext uri="{BB962C8B-B14F-4D97-AF65-F5344CB8AC3E}">
        <p14:creationId xmlns:p14="http://schemas.microsoft.com/office/powerpoint/2010/main" val="1005724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599" y="457200"/>
            <a:ext cx="10972799" cy="609600"/>
          </a:xfrm>
          <a:prstGeom prst="rect">
            <a:avLst/>
          </a:prstGeom>
          <a:noFill/>
          <a:ln>
            <a:noFill/>
          </a:ln>
        </p:spPr>
        <p:txBody>
          <a:bodyPr wrap="square"/>
          <a:lstStyle/>
          <a:p>
            <a:pPr>
              <a:buNone/>
            </a:pPr>
            <a:r>
              <a:rPr lang="en-US" sz="3200" b="1" dirty="0">
                <a:solidFill>
                  <a:srgbClr val="1A1A2E"/>
                </a:solidFill>
                <a:latin typeface="Montserrat"/>
              </a:rPr>
              <a:t>Same Revenue, Same Revenue, Different Pricing</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60" name="Num0"/>
          <p:cNvSpPr/>
          <p:nvPr/>
        </p:nvSpPr>
        <p:spPr>
          <a:xfrm>
            <a:off x="3428998" y="1422400"/>
            <a:ext cx="5334000" cy="1778000"/>
          </a:xfrm>
          <a:prstGeom prst="roundRect">
            <a:avLst>
              <a:gd name="adj" fmla="val 8000"/>
            </a:avLst>
          </a:prstGeom>
          <a:solidFill>
            <a:srgbClr val="1A1A2E"/>
          </a:solidFill>
          <a:ln>
            <a:noFill/>
          </a:ln>
        </p:spPr>
        <p:txBody>
          <a:bodyPr wrap="square" lIns="72000" rIns="72000" anchor="ctr"/>
          <a:lstStyle/>
          <a:p>
            <a:pPr>
              <a:buNone/>
            </a:pPr>
            <a:r>
              <a:rPr lang="en-US" sz="1600" dirty="0">
                <a:solidFill>
                  <a:srgbClr val="F0D0E0"/>
                </a:solidFill>
                <a:latin typeface="Source Sans Pro"/>
              </a:rPr>
              <a:t>60% Gross Margin</a:t>
            </a:r>
          </a:p>
          <a:p>
            <a:pPr>
              <a:spcBef>
                <a:spcPts val="200"/>
              </a:spcBef>
              <a:buNone/>
            </a:pPr>
            <a:r>
              <a:rPr lang="en-US" dirty="0">
                <a:solidFill>
                  <a:srgbClr val="FFFFFF"/>
                </a:solidFill>
                <a:latin typeface="Source Sans Pro"/>
              </a:rPr>
              <a:t>$200K rev → $120K gross profit</a:t>
            </a:r>
          </a:p>
          <a:p>
            <a:pPr>
              <a:spcBef>
                <a:spcPts val="100"/>
              </a:spcBef>
              <a:buNone/>
            </a:pPr>
            <a:r>
              <a:rPr lang="en-US" dirty="0">
                <a:solidFill>
                  <a:srgbClr val="FFFFFF"/>
                </a:solidFill>
                <a:latin typeface="Source Sans Pro"/>
              </a:rPr>
              <a:t>$120K − $80K overhead = </a:t>
            </a:r>
            <a:r>
              <a:rPr lang="en-US" b="1" dirty="0">
                <a:solidFill>
                  <a:srgbClr val="F7C185"/>
                </a:solidFill>
                <a:latin typeface="Montserrat"/>
              </a:rPr>
              <a:t>$40K net profit</a:t>
            </a:r>
          </a:p>
          <a:p>
            <a:pPr>
              <a:spcBef>
                <a:spcPts val="200"/>
              </a:spcBef>
              <a:buNone/>
            </a:pPr>
            <a:r>
              <a:rPr lang="en-US" sz="2400" b="1" dirty="0">
                <a:solidFill>
                  <a:srgbClr val="F7C185"/>
                </a:solidFill>
                <a:latin typeface="Montserrat"/>
              </a:rPr>
              <a:t>20% Net Margin </a:t>
            </a:r>
          </a:p>
        </p:txBody>
      </p:sp>
      <p:sp>
        <p:nvSpPr>
          <p:cNvPr id="61" name="Num1"/>
          <p:cNvSpPr/>
          <p:nvPr/>
        </p:nvSpPr>
        <p:spPr>
          <a:xfrm>
            <a:off x="3428998" y="3556000"/>
            <a:ext cx="5334000" cy="1778000"/>
          </a:xfrm>
          <a:prstGeom prst="roundRect">
            <a:avLst>
              <a:gd name="adj" fmla="val 8000"/>
            </a:avLst>
          </a:prstGeom>
          <a:solidFill>
            <a:srgbClr val="960D52"/>
          </a:solidFill>
          <a:ln>
            <a:noFill/>
          </a:ln>
        </p:spPr>
        <p:txBody>
          <a:bodyPr wrap="square" lIns="72000" rIns="72000" anchor="ctr"/>
          <a:lstStyle/>
          <a:p>
            <a:pPr>
              <a:buNone/>
            </a:pPr>
            <a:r>
              <a:rPr lang="en-US" sz="1600" dirty="0">
                <a:solidFill>
                  <a:srgbClr val="F0D0E0"/>
                </a:solidFill>
                <a:latin typeface="Source Sans Pro"/>
              </a:rPr>
              <a:t>30% Gross Margin</a:t>
            </a:r>
          </a:p>
          <a:p>
            <a:pPr>
              <a:spcBef>
                <a:spcPts val="200"/>
              </a:spcBef>
              <a:buNone/>
            </a:pPr>
            <a:r>
              <a:rPr lang="en-US" dirty="0">
                <a:solidFill>
                  <a:srgbClr val="FFFFFF"/>
                </a:solidFill>
                <a:latin typeface="Source Sans Pro"/>
              </a:rPr>
              <a:t>$200K rev → $60K gross profit</a:t>
            </a:r>
          </a:p>
          <a:p>
            <a:pPr>
              <a:spcBef>
                <a:spcPts val="100"/>
              </a:spcBef>
              <a:buNone/>
            </a:pPr>
            <a:r>
              <a:rPr lang="en-US" dirty="0">
                <a:solidFill>
                  <a:srgbClr val="FFFFFF"/>
                </a:solidFill>
                <a:latin typeface="Source Sans Pro"/>
              </a:rPr>
              <a:t>$60K − $80K overhead = </a:t>
            </a:r>
            <a:r>
              <a:rPr lang="en-US" b="1" dirty="0">
                <a:solidFill>
                  <a:srgbClr val="E8845F"/>
                </a:solidFill>
                <a:latin typeface="Montserrat"/>
              </a:rPr>
              <a:t>−$20K loss</a:t>
            </a:r>
          </a:p>
          <a:p>
            <a:pPr>
              <a:spcBef>
                <a:spcPts val="200"/>
              </a:spcBef>
              <a:buNone/>
            </a:pPr>
            <a:r>
              <a:rPr lang="en-US" sz="2400" b="1" dirty="0">
                <a:solidFill>
                  <a:srgbClr val="E8845F"/>
                </a:solidFill>
                <a:latin typeface="Montserrat"/>
              </a:rPr>
              <a:t>−10% Net Margin </a:t>
            </a:r>
          </a:p>
        </p:txBody>
      </p:sp>
      <p:sp>
        <p:nvSpPr>
          <p:cNvPr id="80" name="Note"/>
          <p:cNvSpPr/>
          <p:nvPr/>
        </p:nvSpPr>
        <p:spPr>
          <a:xfrm>
            <a:off x="609600" y="5588000"/>
            <a:ext cx="10972800" cy="762000"/>
          </a:xfrm>
          <a:prstGeom prst="roundRect">
            <a:avLst>
              <a:gd name="adj" fmla="val 16000"/>
            </a:avLst>
          </a:prstGeom>
          <a:solidFill>
            <a:srgbClr val="F8F8FA"/>
          </a:solidFill>
          <a:ln>
            <a:noFill/>
          </a:ln>
        </p:spPr>
        <p:txBody>
          <a:bodyPr wrap="square" lIns="144000" rIns="144000" anchor="ctr"/>
          <a:lstStyle/>
          <a:p>
            <a:pPr algn="ctr">
              <a:buNone/>
            </a:pPr>
            <a:r>
              <a:rPr lang="en-US" sz="2400" b="1" dirty="0">
                <a:solidFill>
                  <a:srgbClr val="960D52"/>
                </a:solidFill>
                <a:latin typeface="Source Sans Pro"/>
              </a:rPr>
              <a:t>The higher your overhead, the more gross margin you need as a buffer.</a:t>
            </a:r>
          </a:p>
        </p:txBody>
      </p:sp>
    </p:spTree>
    <p:extLst>
      <p:ext uri="{BB962C8B-B14F-4D97-AF65-F5344CB8AC3E}">
        <p14:creationId xmlns:p14="http://schemas.microsoft.com/office/powerpoint/2010/main" val="2921273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The Three Levers</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52" name="Q"/>
          <p:cNvSpPr/>
          <p:nvPr/>
        </p:nvSpPr>
        <p:spPr>
          <a:xfrm>
            <a:off x="609600" y="1346200"/>
            <a:ext cx="6350000" cy="381000"/>
          </a:xfrm>
          <a:prstGeom prst="rect">
            <a:avLst/>
          </a:prstGeom>
          <a:noFill/>
          <a:ln>
            <a:noFill/>
          </a:ln>
        </p:spPr>
        <p:txBody>
          <a:bodyPr wrap="square"/>
          <a:lstStyle/>
          <a:p>
            <a:pPr>
              <a:buNone/>
            </a:pPr>
            <a:r>
              <a:rPr lang="en-US" sz="2000" b="1" i="1" dirty="0">
                <a:solidFill>
                  <a:srgbClr val="1A1A2E"/>
                </a:solidFill>
                <a:latin typeface="Source Sans Pro"/>
              </a:rPr>
              <a:t>What if the math doesn't work?</a:t>
            </a:r>
          </a:p>
        </p:txBody>
      </p:sp>
      <p:sp>
        <p:nvSpPr>
          <p:cNvPr id="61" name="LeverCard0"/>
          <p:cNvSpPr/>
          <p:nvPr/>
        </p:nvSpPr>
        <p:spPr>
          <a:xfrm>
            <a:off x="609600" y="2614389"/>
            <a:ext cx="3454400" cy="2794000"/>
          </a:xfrm>
          <a:prstGeom prst="roundRect">
            <a:avLst>
              <a:gd name="adj" fmla="val 5000"/>
            </a:avLst>
          </a:prstGeom>
          <a:solidFill>
            <a:srgbClr val="F8F8FA"/>
          </a:solidFill>
          <a:ln>
            <a:noFill/>
          </a:ln>
        </p:spPr>
        <p:txBody>
          <a:bodyPr wrap="square" lIns="144000" tIns="108000" rIns="144000" bIns="108000" anchor="ctr"/>
          <a:lstStyle/>
          <a:p>
            <a:pPr algn="ctr">
              <a:buNone/>
            </a:pPr>
            <a:r>
              <a:rPr lang="en-US" sz="2800" b="1" dirty="0">
                <a:solidFill>
                  <a:srgbClr val="1A1A2E"/>
                </a:solidFill>
                <a:latin typeface="Montserrat"/>
              </a:rPr>
              <a:t>Raise Price</a:t>
            </a:r>
          </a:p>
          <a:p>
            <a:pPr algn="ctr">
              <a:spcBef>
                <a:spcPts val="400"/>
              </a:spcBef>
              <a:buNone/>
            </a:pPr>
            <a:r>
              <a:rPr lang="en-US" sz="2000" dirty="0">
                <a:solidFill>
                  <a:srgbClr val="6B6462"/>
                </a:solidFill>
                <a:latin typeface="Source Sans Pro"/>
              </a:rPr>
              <a:t>Increase perceived value to justify higher pricing</a:t>
            </a:r>
          </a:p>
        </p:txBody>
      </p:sp>
      <p:sp>
        <p:nvSpPr>
          <p:cNvPr id="62" name="Badge1"/>
          <p:cNvSpPr/>
          <p:nvPr/>
        </p:nvSpPr>
        <p:spPr>
          <a:xfrm>
            <a:off x="5816600" y="1923145"/>
            <a:ext cx="558800" cy="558800"/>
          </a:xfrm>
          <a:prstGeom prst="ellipse">
            <a:avLst/>
          </a:prstGeom>
          <a:solidFill>
            <a:srgbClr val="CB297B"/>
          </a:solidFill>
          <a:ln>
            <a:noFill/>
          </a:ln>
        </p:spPr>
        <p:txBody>
          <a:bodyPr wrap="none" lIns="0" tIns="0" rIns="0" bIns="0" anchor="ctr"/>
          <a:lstStyle/>
          <a:p>
            <a:pPr algn="ctr">
              <a:buNone/>
            </a:pPr>
            <a:r>
              <a:rPr lang="en-US" sz="2000" b="1" dirty="0">
                <a:solidFill>
                  <a:srgbClr val="FFFFFF"/>
                </a:solidFill>
                <a:latin typeface="Montserrat"/>
              </a:rPr>
              <a:t>2</a:t>
            </a:r>
          </a:p>
        </p:txBody>
      </p:sp>
      <p:sp>
        <p:nvSpPr>
          <p:cNvPr id="63" name="LeverCard1"/>
          <p:cNvSpPr/>
          <p:nvPr/>
        </p:nvSpPr>
        <p:spPr>
          <a:xfrm>
            <a:off x="4368800" y="2614389"/>
            <a:ext cx="3454400" cy="2794000"/>
          </a:xfrm>
          <a:prstGeom prst="roundRect">
            <a:avLst>
              <a:gd name="adj" fmla="val 5000"/>
            </a:avLst>
          </a:prstGeom>
          <a:solidFill>
            <a:srgbClr val="F8F8FA"/>
          </a:solidFill>
          <a:ln>
            <a:noFill/>
          </a:ln>
        </p:spPr>
        <p:txBody>
          <a:bodyPr wrap="square" lIns="144000" tIns="108000" rIns="144000" bIns="108000" anchor="ctr"/>
          <a:lstStyle/>
          <a:p>
            <a:pPr algn="ctr">
              <a:buNone/>
            </a:pPr>
            <a:r>
              <a:rPr lang="en-US" sz="2800" b="1" dirty="0">
                <a:solidFill>
                  <a:srgbClr val="1A1A2E"/>
                </a:solidFill>
                <a:latin typeface="Montserrat"/>
              </a:rPr>
              <a:t>Lower Costs</a:t>
            </a:r>
          </a:p>
          <a:p>
            <a:pPr algn="ctr">
              <a:spcBef>
                <a:spcPts val="400"/>
              </a:spcBef>
              <a:buNone/>
            </a:pPr>
            <a:r>
              <a:rPr lang="en-US" sz="2000" dirty="0">
                <a:solidFill>
                  <a:srgbClr val="6B6462"/>
                </a:solidFill>
                <a:latin typeface="Source Sans Pro"/>
              </a:rPr>
              <a:t>Renegotiate suppliers, simplify materials, batch production</a:t>
            </a:r>
          </a:p>
        </p:txBody>
      </p:sp>
      <p:sp>
        <p:nvSpPr>
          <p:cNvPr id="65" name="LeverCard2"/>
          <p:cNvSpPr/>
          <p:nvPr/>
        </p:nvSpPr>
        <p:spPr>
          <a:xfrm>
            <a:off x="8128000" y="2614389"/>
            <a:ext cx="3454400" cy="2794000"/>
          </a:xfrm>
          <a:prstGeom prst="roundRect">
            <a:avLst>
              <a:gd name="adj" fmla="val 5000"/>
            </a:avLst>
          </a:prstGeom>
          <a:solidFill>
            <a:srgbClr val="F8F8FA"/>
          </a:solidFill>
          <a:ln>
            <a:noFill/>
          </a:ln>
        </p:spPr>
        <p:txBody>
          <a:bodyPr wrap="square" lIns="144000" tIns="108000" rIns="144000" bIns="108000" anchor="ctr"/>
          <a:lstStyle/>
          <a:p>
            <a:pPr algn="ctr">
              <a:buNone/>
            </a:pPr>
            <a:r>
              <a:rPr lang="en-US" sz="2800" b="1" dirty="0">
                <a:solidFill>
                  <a:srgbClr val="1A1A2E"/>
                </a:solidFill>
                <a:latin typeface="Montserrat"/>
              </a:rPr>
              <a:t>Increase Efficiency</a:t>
            </a:r>
          </a:p>
          <a:p>
            <a:pPr algn="ctr">
              <a:spcBef>
                <a:spcPts val="400"/>
              </a:spcBef>
              <a:buNone/>
            </a:pPr>
            <a:r>
              <a:rPr lang="en-US" sz="2000" dirty="0">
                <a:solidFill>
                  <a:srgbClr val="6B6462"/>
                </a:solidFill>
                <a:latin typeface="Source Sans Pro"/>
              </a:rPr>
              <a:t>Reduce labor time, streamline processes, scale systems</a:t>
            </a:r>
          </a:p>
        </p:txBody>
      </p:sp>
      <p:sp>
        <p:nvSpPr>
          <p:cNvPr id="80" name="NoFourth"/>
          <p:cNvSpPr/>
          <p:nvPr/>
        </p:nvSpPr>
        <p:spPr>
          <a:xfrm>
            <a:off x="1524000" y="5673277"/>
            <a:ext cx="9144000" cy="762000"/>
          </a:xfrm>
          <a:prstGeom prst="roundRect">
            <a:avLst>
              <a:gd name="adj" fmla="val 16000"/>
            </a:avLst>
          </a:prstGeom>
          <a:solidFill>
            <a:srgbClr val="1A1A2E"/>
          </a:solidFill>
          <a:ln>
            <a:noFill/>
          </a:ln>
        </p:spPr>
        <p:txBody>
          <a:bodyPr wrap="square" lIns="144000" rIns="144000" anchor="ctr"/>
          <a:lstStyle/>
          <a:p>
            <a:pPr algn="ctr">
              <a:buNone/>
            </a:pPr>
            <a:r>
              <a:rPr lang="en-US" sz="2400" b="1" dirty="0">
                <a:solidFill>
                  <a:srgbClr val="F7C185"/>
                </a:solidFill>
                <a:latin typeface="Montserrat"/>
              </a:rPr>
              <a:t>There is no fourth lever.</a:t>
            </a:r>
          </a:p>
        </p:txBody>
      </p:sp>
      <p:sp>
        <p:nvSpPr>
          <p:cNvPr id="2" name="Badge1">
            <a:extLst>
              <a:ext uri="{FF2B5EF4-FFF2-40B4-BE49-F238E27FC236}">
                <a16:creationId xmlns:a16="http://schemas.microsoft.com/office/drawing/2014/main" id="{40EC012F-5685-EDFA-1897-F413A7C648FB}"/>
              </a:ext>
            </a:extLst>
          </p:cNvPr>
          <p:cNvSpPr/>
          <p:nvPr/>
        </p:nvSpPr>
        <p:spPr>
          <a:xfrm>
            <a:off x="2057400" y="1996621"/>
            <a:ext cx="558800" cy="558800"/>
          </a:xfrm>
          <a:prstGeom prst="ellipse">
            <a:avLst/>
          </a:prstGeom>
          <a:solidFill>
            <a:srgbClr val="CB297B"/>
          </a:solidFill>
          <a:ln>
            <a:noFill/>
          </a:ln>
        </p:spPr>
        <p:txBody>
          <a:bodyPr wrap="none" lIns="0" tIns="0" rIns="0" bIns="0" anchor="ctr"/>
          <a:lstStyle/>
          <a:p>
            <a:pPr algn="ctr">
              <a:buNone/>
            </a:pPr>
            <a:r>
              <a:rPr lang="en-US" sz="2000" b="1" dirty="0">
                <a:solidFill>
                  <a:srgbClr val="FFFFFF"/>
                </a:solidFill>
                <a:latin typeface="Montserrat"/>
              </a:rPr>
              <a:t>1</a:t>
            </a:r>
          </a:p>
        </p:txBody>
      </p:sp>
      <p:sp>
        <p:nvSpPr>
          <p:cNvPr id="3" name="Badge1">
            <a:extLst>
              <a:ext uri="{FF2B5EF4-FFF2-40B4-BE49-F238E27FC236}">
                <a16:creationId xmlns:a16="http://schemas.microsoft.com/office/drawing/2014/main" id="{B5CB629D-3F53-B28A-3926-791F5F566B9C}"/>
              </a:ext>
            </a:extLst>
          </p:cNvPr>
          <p:cNvSpPr/>
          <p:nvPr/>
        </p:nvSpPr>
        <p:spPr>
          <a:xfrm>
            <a:off x="9575800" y="1955800"/>
            <a:ext cx="558800" cy="558800"/>
          </a:xfrm>
          <a:prstGeom prst="ellipse">
            <a:avLst/>
          </a:prstGeom>
          <a:solidFill>
            <a:srgbClr val="CB297B"/>
          </a:solidFill>
          <a:ln>
            <a:noFill/>
          </a:ln>
        </p:spPr>
        <p:txBody>
          <a:bodyPr wrap="none" lIns="0" tIns="0" rIns="0" bIns="0" anchor="ctr"/>
          <a:lstStyle/>
          <a:p>
            <a:pPr algn="ctr">
              <a:buNone/>
            </a:pPr>
            <a:r>
              <a:rPr lang="en-US" sz="2000" b="1" dirty="0">
                <a:solidFill>
                  <a:srgbClr val="FFFFFF"/>
                </a:solidFill>
                <a:latin typeface="Montserrat"/>
              </a:rPr>
              <a:t>3</a:t>
            </a:r>
          </a:p>
        </p:txBody>
      </p:sp>
    </p:spTree>
    <p:extLst>
      <p:ext uri="{BB962C8B-B14F-4D97-AF65-F5344CB8AC3E}">
        <p14:creationId xmlns:p14="http://schemas.microsoft.com/office/powerpoint/2010/main" val="406774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Common Pricing Mistakes</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60" name="X0"/>
          <p:cNvSpPr/>
          <p:nvPr/>
        </p:nvSpPr>
        <p:spPr>
          <a:xfrm>
            <a:off x="609600" y="1320800"/>
            <a:ext cx="609600" cy="609600"/>
          </a:xfrm>
          <a:prstGeom prst="ellipse">
            <a:avLst/>
          </a:prstGeom>
          <a:solidFill>
            <a:srgbClr val="960D52"/>
          </a:solidFill>
          <a:ln>
            <a:noFill/>
          </a:ln>
        </p:spPr>
        <p:txBody>
          <a:bodyPr wrap="none" lIns="0" tIns="0" rIns="0" bIns="0" anchor="ctr"/>
          <a:lstStyle/>
          <a:p>
            <a:pPr algn="ctr">
              <a:buNone/>
            </a:pPr>
            <a:r>
              <a:rPr lang="en-US" sz="2000" b="1" dirty="0">
                <a:solidFill>
                  <a:srgbClr val="FFFFFF"/>
                </a:solidFill>
                <a:latin typeface="Montserrat"/>
              </a:rPr>
              <a:t>1</a:t>
            </a:r>
          </a:p>
        </p:txBody>
      </p:sp>
      <p:sp>
        <p:nvSpPr>
          <p:cNvPr id="61" name="Mistake0"/>
          <p:cNvSpPr/>
          <p:nvPr/>
        </p:nvSpPr>
        <p:spPr>
          <a:xfrm>
            <a:off x="1397000" y="1270000"/>
            <a:ext cx="10185400" cy="1016000"/>
          </a:xfrm>
          <a:prstGeom prst="roundRect">
            <a:avLst>
              <a:gd name="adj" fmla="val 8000"/>
            </a:avLst>
          </a:prstGeom>
          <a:solidFill>
            <a:srgbClr val="F8F8FA"/>
          </a:solidFill>
          <a:ln>
            <a:noFill/>
          </a:ln>
        </p:spPr>
        <p:txBody>
          <a:bodyPr wrap="square" lIns="144000" rIns="108000" anchor="ctr"/>
          <a:lstStyle/>
          <a:p>
            <a:pPr>
              <a:buNone/>
            </a:pPr>
            <a:r>
              <a:rPr lang="en-US" sz="2400" dirty="0">
                <a:solidFill>
                  <a:srgbClr val="2D2926"/>
                </a:solidFill>
                <a:latin typeface="Source Sans Pro"/>
              </a:rPr>
              <a:t>Copying competitors without knowing their costs</a:t>
            </a:r>
          </a:p>
        </p:txBody>
      </p:sp>
      <p:sp>
        <p:nvSpPr>
          <p:cNvPr id="62" name="X1"/>
          <p:cNvSpPr/>
          <p:nvPr/>
        </p:nvSpPr>
        <p:spPr>
          <a:xfrm>
            <a:off x="609600" y="2336800"/>
            <a:ext cx="609600" cy="609600"/>
          </a:xfrm>
          <a:prstGeom prst="ellipse">
            <a:avLst/>
          </a:prstGeom>
          <a:solidFill>
            <a:srgbClr val="CB297B"/>
          </a:solidFill>
          <a:ln>
            <a:noFill/>
          </a:ln>
        </p:spPr>
        <p:txBody>
          <a:bodyPr wrap="none" lIns="0" tIns="0" rIns="0" bIns="0" anchor="ctr"/>
          <a:lstStyle/>
          <a:p>
            <a:pPr algn="ctr">
              <a:buNone/>
            </a:pPr>
            <a:r>
              <a:rPr lang="en-US" sz="2000" b="1" dirty="0">
                <a:solidFill>
                  <a:srgbClr val="FFFFFF"/>
                </a:solidFill>
                <a:latin typeface="Montserrat"/>
              </a:rPr>
              <a:t>2</a:t>
            </a:r>
          </a:p>
        </p:txBody>
      </p:sp>
      <p:sp>
        <p:nvSpPr>
          <p:cNvPr id="63" name="Mistake1"/>
          <p:cNvSpPr/>
          <p:nvPr/>
        </p:nvSpPr>
        <p:spPr>
          <a:xfrm>
            <a:off x="1397000" y="2286000"/>
            <a:ext cx="10185400" cy="1016000"/>
          </a:xfrm>
          <a:prstGeom prst="roundRect">
            <a:avLst>
              <a:gd name="adj" fmla="val 8000"/>
            </a:avLst>
          </a:prstGeom>
          <a:solidFill>
            <a:srgbClr val="F8F8FA"/>
          </a:solidFill>
          <a:ln>
            <a:noFill/>
          </a:ln>
        </p:spPr>
        <p:txBody>
          <a:bodyPr wrap="square" lIns="144000" rIns="108000" anchor="ctr"/>
          <a:lstStyle/>
          <a:p>
            <a:pPr>
              <a:buNone/>
            </a:pPr>
            <a:r>
              <a:rPr lang="en-US" sz="2400" dirty="0">
                <a:solidFill>
                  <a:srgbClr val="2D2926"/>
                </a:solidFill>
                <a:latin typeface="Source Sans Pro"/>
              </a:rPr>
              <a:t>Ignoring overhead entirely</a:t>
            </a:r>
          </a:p>
        </p:txBody>
      </p:sp>
      <p:sp>
        <p:nvSpPr>
          <p:cNvPr id="64" name="X2"/>
          <p:cNvSpPr/>
          <p:nvPr/>
        </p:nvSpPr>
        <p:spPr>
          <a:xfrm>
            <a:off x="609600" y="3352800"/>
            <a:ext cx="609600" cy="609600"/>
          </a:xfrm>
          <a:prstGeom prst="ellipse">
            <a:avLst/>
          </a:prstGeom>
          <a:solidFill>
            <a:srgbClr val="E8845F"/>
          </a:solidFill>
          <a:ln>
            <a:noFill/>
          </a:ln>
        </p:spPr>
        <p:txBody>
          <a:bodyPr wrap="none" lIns="0" tIns="0" rIns="0" bIns="0" anchor="ctr"/>
          <a:lstStyle/>
          <a:p>
            <a:pPr algn="ctr">
              <a:buNone/>
            </a:pPr>
            <a:r>
              <a:rPr lang="en-US" sz="2000" b="1" dirty="0">
                <a:solidFill>
                  <a:srgbClr val="1A1A2E"/>
                </a:solidFill>
                <a:latin typeface="Montserrat"/>
              </a:rPr>
              <a:t>3</a:t>
            </a:r>
          </a:p>
        </p:txBody>
      </p:sp>
      <p:sp>
        <p:nvSpPr>
          <p:cNvPr id="65" name="Mistake2"/>
          <p:cNvSpPr/>
          <p:nvPr/>
        </p:nvSpPr>
        <p:spPr>
          <a:xfrm>
            <a:off x="1397000" y="3302000"/>
            <a:ext cx="10185400" cy="1016000"/>
          </a:xfrm>
          <a:prstGeom prst="roundRect">
            <a:avLst>
              <a:gd name="adj" fmla="val 8000"/>
            </a:avLst>
          </a:prstGeom>
          <a:solidFill>
            <a:srgbClr val="F8F8FA"/>
          </a:solidFill>
          <a:ln>
            <a:noFill/>
          </a:ln>
        </p:spPr>
        <p:txBody>
          <a:bodyPr wrap="square" lIns="144000" rIns="108000" anchor="ctr"/>
          <a:lstStyle/>
          <a:p>
            <a:pPr>
              <a:buNone/>
            </a:pPr>
            <a:r>
              <a:rPr lang="en-US" sz="2400" dirty="0">
                <a:solidFill>
                  <a:srgbClr val="2D2926"/>
                </a:solidFill>
                <a:latin typeface="Source Sans Pro"/>
              </a:rPr>
              <a:t>Forgetting to build in profit</a:t>
            </a:r>
          </a:p>
        </p:txBody>
      </p:sp>
      <p:sp>
        <p:nvSpPr>
          <p:cNvPr id="66" name="X3"/>
          <p:cNvSpPr/>
          <p:nvPr/>
        </p:nvSpPr>
        <p:spPr>
          <a:xfrm>
            <a:off x="609600" y="4368800"/>
            <a:ext cx="609600" cy="609600"/>
          </a:xfrm>
          <a:prstGeom prst="ellipse">
            <a:avLst/>
          </a:prstGeom>
          <a:solidFill>
            <a:srgbClr val="D4956A"/>
          </a:solidFill>
          <a:ln>
            <a:noFill/>
          </a:ln>
        </p:spPr>
        <p:txBody>
          <a:bodyPr wrap="none" lIns="0" tIns="0" rIns="0" bIns="0" anchor="ctr"/>
          <a:lstStyle/>
          <a:p>
            <a:pPr algn="ctr">
              <a:buNone/>
            </a:pPr>
            <a:r>
              <a:rPr lang="en-US" sz="2000" b="1" dirty="0">
                <a:solidFill>
                  <a:srgbClr val="1A1A2E"/>
                </a:solidFill>
                <a:latin typeface="Montserrat"/>
              </a:rPr>
              <a:t>4</a:t>
            </a:r>
          </a:p>
        </p:txBody>
      </p:sp>
      <p:sp>
        <p:nvSpPr>
          <p:cNvPr id="67" name="Mistake3"/>
          <p:cNvSpPr/>
          <p:nvPr/>
        </p:nvSpPr>
        <p:spPr>
          <a:xfrm>
            <a:off x="1397000" y="4318000"/>
            <a:ext cx="10185400" cy="1016000"/>
          </a:xfrm>
          <a:prstGeom prst="roundRect">
            <a:avLst>
              <a:gd name="adj" fmla="val 8000"/>
            </a:avLst>
          </a:prstGeom>
          <a:solidFill>
            <a:srgbClr val="F8F8FA"/>
          </a:solidFill>
          <a:ln>
            <a:noFill/>
          </a:ln>
        </p:spPr>
        <p:txBody>
          <a:bodyPr wrap="square" lIns="144000" rIns="108000" anchor="ctr"/>
          <a:lstStyle/>
          <a:p>
            <a:pPr>
              <a:buNone/>
            </a:pPr>
            <a:r>
              <a:rPr lang="en-US" sz="2400" dirty="0">
                <a:solidFill>
                  <a:srgbClr val="2D2926"/>
                </a:solidFill>
                <a:latin typeface="Source Sans Pro"/>
              </a:rPr>
              <a:t>Discounting too often and too deep</a:t>
            </a:r>
          </a:p>
        </p:txBody>
      </p:sp>
      <p:sp>
        <p:nvSpPr>
          <p:cNvPr id="68" name="X4"/>
          <p:cNvSpPr/>
          <p:nvPr/>
        </p:nvSpPr>
        <p:spPr>
          <a:xfrm>
            <a:off x="609600" y="5384800"/>
            <a:ext cx="609600" cy="609600"/>
          </a:xfrm>
          <a:prstGeom prst="ellipse">
            <a:avLst/>
          </a:prstGeom>
          <a:solidFill>
            <a:srgbClr val="7B4B6A"/>
          </a:solidFill>
          <a:ln>
            <a:noFill/>
          </a:ln>
        </p:spPr>
        <p:txBody>
          <a:bodyPr wrap="none" lIns="0" tIns="0" rIns="0" bIns="0" anchor="ctr"/>
          <a:lstStyle/>
          <a:p>
            <a:pPr algn="ctr">
              <a:buNone/>
            </a:pPr>
            <a:r>
              <a:rPr lang="en-US" sz="2000" b="1" dirty="0">
                <a:solidFill>
                  <a:srgbClr val="FFFFFF"/>
                </a:solidFill>
                <a:latin typeface="Montserrat"/>
              </a:rPr>
              <a:t>5</a:t>
            </a:r>
          </a:p>
        </p:txBody>
      </p:sp>
      <p:sp>
        <p:nvSpPr>
          <p:cNvPr id="69" name="Mistake4"/>
          <p:cNvSpPr/>
          <p:nvPr/>
        </p:nvSpPr>
        <p:spPr>
          <a:xfrm>
            <a:off x="1397000" y="5334000"/>
            <a:ext cx="10185400" cy="1016000"/>
          </a:xfrm>
          <a:prstGeom prst="roundRect">
            <a:avLst>
              <a:gd name="adj" fmla="val 8000"/>
            </a:avLst>
          </a:prstGeom>
          <a:solidFill>
            <a:srgbClr val="F8F8FA"/>
          </a:solidFill>
          <a:ln>
            <a:noFill/>
          </a:ln>
        </p:spPr>
        <p:txBody>
          <a:bodyPr wrap="square" lIns="144000" rIns="108000" anchor="ctr"/>
          <a:lstStyle/>
          <a:p>
            <a:r>
              <a:rPr lang="en-US" sz="2400" dirty="0"/>
              <a:t>Pricing with enough margin but not enough volume to cover overhead</a:t>
            </a:r>
          </a:p>
        </p:txBody>
      </p:sp>
    </p:spTree>
    <p:extLst>
      <p:ext uri="{BB962C8B-B14F-4D97-AF65-F5344CB8AC3E}">
        <p14:creationId xmlns:p14="http://schemas.microsoft.com/office/powerpoint/2010/main" val="2760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7620000" cy="609600"/>
          </a:xfrm>
          <a:prstGeom prst="rect">
            <a:avLst/>
          </a:prstGeom>
          <a:noFill/>
          <a:ln>
            <a:noFill/>
          </a:ln>
        </p:spPr>
        <p:txBody>
          <a:bodyPr wrap="square"/>
          <a:lstStyle/>
          <a:p>
            <a:pPr>
              <a:buNone/>
            </a:pPr>
            <a:r>
              <a:rPr lang="en-US" sz="3200" b="1" dirty="0">
                <a:solidFill>
                  <a:srgbClr val="1A1A2E"/>
                </a:solidFill>
                <a:latin typeface="Montserrat"/>
              </a:rPr>
              <a:t>Put It All Together</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60" name="FW0"/>
          <p:cNvSpPr/>
          <p:nvPr/>
        </p:nvSpPr>
        <p:spPr>
          <a:xfrm>
            <a:off x="609600" y="1270000"/>
            <a:ext cx="5334000" cy="1981200"/>
          </a:xfrm>
          <a:prstGeom prst="roundRect">
            <a:avLst>
              <a:gd name="adj" fmla="val 5000"/>
            </a:avLst>
          </a:prstGeom>
          <a:solidFill>
            <a:srgbClr val="F8F8FA"/>
          </a:solidFill>
          <a:ln>
            <a:noFill/>
          </a:ln>
        </p:spPr>
        <p:txBody>
          <a:bodyPr wrap="square" lIns="144000" tIns="72000" rIns="144000" bIns="72000" anchor="ctr"/>
          <a:lstStyle/>
          <a:p>
            <a:pPr>
              <a:buNone/>
            </a:pPr>
            <a:r>
              <a:rPr lang="en-US" sz="3600" b="1" dirty="0">
                <a:solidFill>
                  <a:srgbClr val="960D52"/>
                </a:solidFill>
                <a:latin typeface="Montserrat"/>
              </a:rPr>
              <a:t>1</a:t>
            </a:r>
          </a:p>
          <a:p>
            <a:pPr>
              <a:spcBef>
                <a:spcPts val="200"/>
              </a:spcBef>
              <a:buNone/>
            </a:pPr>
            <a:r>
              <a:rPr lang="en-US" sz="2000" dirty="0">
                <a:solidFill>
                  <a:srgbClr val="2D2926"/>
                </a:solidFill>
                <a:latin typeface="Source Sans Pro"/>
              </a:rPr>
              <a:t>Know your base cost — always. Materials plus labor. The number.</a:t>
            </a:r>
          </a:p>
        </p:txBody>
      </p:sp>
      <p:sp>
        <p:nvSpPr>
          <p:cNvPr id="61" name="FW1"/>
          <p:cNvSpPr/>
          <p:nvPr/>
        </p:nvSpPr>
        <p:spPr>
          <a:xfrm>
            <a:off x="6248400" y="1270000"/>
            <a:ext cx="5334000" cy="1981200"/>
          </a:xfrm>
          <a:prstGeom prst="roundRect">
            <a:avLst>
              <a:gd name="adj" fmla="val 5000"/>
            </a:avLst>
          </a:prstGeom>
          <a:solidFill>
            <a:srgbClr val="F8F8FA"/>
          </a:solidFill>
          <a:ln>
            <a:noFill/>
          </a:ln>
        </p:spPr>
        <p:txBody>
          <a:bodyPr wrap="square" lIns="144000" tIns="72000" rIns="144000" bIns="72000" anchor="ctr"/>
          <a:lstStyle/>
          <a:p>
            <a:pPr>
              <a:buNone/>
            </a:pPr>
            <a:r>
              <a:rPr lang="en-US" sz="3600" b="1" dirty="0">
                <a:solidFill>
                  <a:srgbClr val="960D52"/>
                </a:solidFill>
                <a:latin typeface="Montserrat"/>
              </a:rPr>
              <a:t>2</a:t>
            </a:r>
          </a:p>
          <a:p>
            <a:pPr>
              <a:spcBef>
                <a:spcPts val="200"/>
              </a:spcBef>
              <a:buNone/>
            </a:pPr>
            <a:r>
              <a:rPr lang="en-US" sz="2000" dirty="0">
                <a:solidFill>
                  <a:srgbClr val="2D2926"/>
                </a:solidFill>
                <a:latin typeface="Source Sans Pro"/>
              </a:rPr>
              <a:t>Apply margin intentionally — not emotionally.</a:t>
            </a:r>
          </a:p>
        </p:txBody>
      </p:sp>
      <p:sp>
        <p:nvSpPr>
          <p:cNvPr id="62" name="FW2"/>
          <p:cNvSpPr/>
          <p:nvPr/>
        </p:nvSpPr>
        <p:spPr>
          <a:xfrm>
            <a:off x="609600" y="3556000"/>
            <a:ext cx="5334000" cy="1981200"/>
          </a:xfrm>
          <a:prstGeom prst="roundRect">
            <a:avLst>
              <a:gd name="adj" fmla="val 5000"/>
            </a:avLst>
          </a:prstGeom>
          <a:solidFill>
            <a:srgbClr val="F8F8FA"/>
          </a:solidFill>
          <a:ln>
            <a:noFill/>
          </a:ln>
        </p:spPr>
        <p:txBody>
          <a:bodyPr wrap="square" lIns="144000" tIns="72000" rIns="144000" bIns="72000" anchor="ctr"/>
          <a:lstStyle/>
          <a:p>
            <a:pPr>
              <a:buNone/>
            </a:pPr>
            <a:r>
              <a:rPr lang="en-US" sz="3600" b="1" dirty="0">
                <a:solidFill>
                  <a:srgbClr val="960D52"/>
                </a:solidFill>
                <a:latin typeface="Montserrat"/>
              </a:rPr>
              <a:t>3</a:t>
            </a:r>
          </a:p>
          <a:p>
            <a:pPr>
              <a:spcBef>
                <a:spcPts val="200"/>
              </a:spcBef>
              <a:buNone/>
            </a:pPr>
            <a:r>
              <a:rPr lang="en-US" sz="2000" dirty="0">
                <a:solidFill>
                  <a:srgbClr val="2D2926"/>
                </a:solidFill>
                <a:latin typeface="Source Sans Pro"/>
              </a:rPr>
              <a:t>Build consistent structure across your product line.</a:t>
            </a:r>
          </a:p>
        </p:txBody>
      </p:sp>
      <p:sp>
        <p:nvSpPr>
          <p:cNvPr id="63" name="FW3"/>
          <p:cNvSpPr/>
          <p:nvPr/>
        </p:nvSpPr>
        <p:spPr>
          <a:xfrm>
            <a:off x="6248400" y="3556000"/>
            <a:ext cx="5334000" cy="1981200"/>
          </a:xfrm>
          <a:prstGeom prst="roundRect">
            <a:avLst>
              <a:gd name="adj" fmla="val 5000"/>
            </a:avLst>
          </a:prstGeom>
          <a:solidFill>
            <a:srgbClr val="F8F8FA"/>
          </a:solidFill>
          <a:ln>
            <a:noFill/>
          </a:ln>
        </p:spPr>
        <p:txBody>
          <a:bodyPr wrap="square" lIns="144000" tIns="72000" rIns="144000" bIns="72000" anchor="ctr"/>
          <a:lstStyle/>
          <a:p>
            <a:pPr>
              <a:buNone/>
            </a:pPr>
            <a:r>
              <a:rPr lang="en-US" sz="3600" b="1" dirty="0">
                <a:solidFill>
                  <a:srgbClr val="960D52"/>
                </a:solidFill>
                <a:latin typeface="Montserrat"/>
              </a:rPr>
              <a:t>4</a:t>
            </a:r>
          </a:p>
          <a:p>
            <a:pPr>
              <a:spcBef>
                <a:spcPts val="200"/>
              </a:spcBef>
              <a:buNone/>
            </a:pPr>
            <a:r>
              <a:rPr lang="en-US" sz="2000" dirty="0">
                <a:solidFill>
                  <a:srgbClr val="2D2926"/>
                </a:solidFill>
                <a:latin typeface="Source Sans Pro"/>
              </a:rPr>
              <a:t>Adjust with data. Review pricing at least twice a year.</a:t>
            </a:r>
          </a:p>
        </p:txBody>
      </p:sp>
      <p:sp>
        <p:nvSpPr>
          <p:cNvPr id="80" name="Tagline"/>
          <p:cNvSpPr/>
          <p:nvPr/>
        </p:nvSpPr>
        <p:spPr>
          <a:xfrm>
            <a:off x="1524000" y="5588000"/>
            <a:ext cx="9144000" cy="762000"/>
          </a:xfrm>
          <a:prstGeom prst="roundRect">
            <a:avLst>
              <a:gd name="adj" fmla="val 16000"/>
            </a:avLst>
          </a:prstGeom>
          <a:solidFill>
            <a:srgbClr val="1A1A2E"/>
          </a:solidFill>
          <a:ln>
            <a:noFill/>
          </a:ln>
        </p:spPr>
        <p:txBody>
          <a:bodyPr wrap="square" lIns="144000" rIns="144000" anchor="ctr"/>
          <a:lstStyle/>
          <a:p>
            <a:pPr algn="ctr">
              <a:buNone/>
            </a:pPr>
            <a:r>
              <a:rPr lang="en-US" sz="2000" b="1" i="1" dirty="0">
                <a:solidFill>
                  <a:srgbClr val="F7C185"/>
                </a:solidFill>
                <a:latin typeface="Source Sans Pro"/>
              </a:rPr>
              <a:t>What you measure improves. Price with intention.</a:t>
            </a:r>
          </a:p>
        </p:txBody>
      </p:sp>
    </p:spTree>
    <p:extLst>
      <p:ext uri="{BB962C8B-B14F-4D97-AF65-F5344CB8AC3E}">
        <p14:creationId xmlns:p14="http://schemas.microsoft.com/office/powerpoint/2010/main" val="187880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p:cNvGrpSpPr/>
        <p:nvPr/>
      </p:nvGrpSpPr>
      <p:grpSpPr>
        <a:xfrm>
          <a:off x="0" y="0"/>
          <a:ext cx="0" cy="0"/>
          <a:chOff x="0" y="0"/>
          <a:chExt cx="0" cy="0"/>
        </a:xfrm>
      </p:grpSpPr>
      <p:sp>
        <p:nvSpPr>
          <p:cNvPr id="50" name="BG"/>
          <p:cNvSpPr/>
          <p:nvPr/>
        </p:nvSpPr>
        <p:spPr>
          <a:xfrm>
            <a:off x="0" y="0"/>
            <a:ext cx="12192000" cy="6858000"/>
          </a:xfrm>
          <a:prstGeom prst="rect">
            <a:avLst/>
          </a:prstGeom>
          <a:solidFill>
            <a:srgbClr val="960D52"/>
          </a:solidFill>
          <a:ln>
            <a:noFill/>
          </a:ln>
        </p:spPr>
        <p:txBody>
          <a:bodyPr/>
          <a:lstStyle/>
          <a:p>
            <a:endParaRPr lang="en-US"/>
          </a:p>
        </p:txBody>
      </p:sp>
      <p:sp>
        <p:nvSpPr>
          <p:cNvPr id="51" name="QTitle"/>
          <p:cNvSpPr/>
          <p:nvPr/>
        </p:nvSpPr>
        <p:spPr>
          <a:xfrm>
            <a:off x="1524000" y="1587500"/>
            <a:ext cx="9144000" cy="1270000"/>
          </a:xfrm>
          <a:prstGeom prst="rect">
            <a:avLst/>
          </a:prstGeom>
          <a:noFill/>
          <a:ln>
            <a:noFill/>
          </a:ln>
        </p:spPr>
        <p:txBody>
          <a:bodyPr wrap="square"/>
          <a:lstStyle/>
          <a:p>
            <a:pPr algn="ctr">
              <a:buNone/>
            </a:pPr>
            <a:r>
              <a:rPr lang="en-US" sz="5600" b="1" dirty="0">
                <a:solidFill>
                  <a:srgbClr val="FFFFFF"/>
                </a:solidFill>
                <a:latin typeface="Montserrat"/>
              </a:rPr>
              <a:t>Questions?</a:t>
            </a:r>
          </a:p>
        </p:txBody>
      </p:sp>
      <p:sp>
        <p:nvSpPr>
          <p:cNvPr id="52" name="GoldDivider"/>
          <p:cNvSpPr/>
          <p:nvPr/>
        </p:nvSpPr>
        <p:spPr>
          <a:xfrm>
            <a:off x="5334000" y="3009900"/>
            <a:ext cx="1524000" cy="38100"/>
          </a:xfrm>
          <a:prstGeom prst="rect">
            <a:avLst/>
          </a:prstGeom>
          <a:solidFill>
            <a:srgbClr val="F7C185"/>
          </a:solidFill>
          <a:ln>
            <a:noFill/>
          </a:ln>
        </p:spPr>
        <p:txBody>
          <a:bodyPr/>
          <a:lstStyle/>
          <a:p>
            <a:endParaRPr lang="en-US"/>
          </a:p>
        </p:txBody>
      </p:sp>
      <p:sp>
        <p:nvSpPr>
          <p:cNvPr id="53" name="SeriesTitle"/>
          <p:cNvSpPr/>
          <p:nvPr/>
        </p:nvSpPr>
        <p:spPr>
          <a:xfrm>
            <a:off x="1524000" y="3200400"/>
            <a:ext cx="9144000" cy="635000"/>
          </a:xfrm>
          <a:prstGeom prst="rect">
            <a:avLst/>
          </a:prstGeom>
          <a:noFill/>
          <a:ln>
            <a:noFill/>
          </a:ln>
        </p:spPr>
        <p:txBody>
          <a:bodyPr wrap="square"/>
          <a:lstStyle/>
          <a:p>
            <a:pPr algn="ctr">
              <a:buNone/>
            </a:pPr>
            <a:r>
              <a:rPr lang="en-US" sz="3600" dirty="0">
                <a:solidFill>
                  <a:srgbClr val="F7C185"/>
                </a:solidFill>
                <a:latin typeface="Source Sans Pro"/>
              </a:rPr>
              <a:t>Numbers That Work</a:t>
            </a:r>
          </a:p>
        </p:txBody>
      </p:sp>
      <p:sp>
        <p:nvSpPr>
          <p:cNvPr id="54" name="Contact"/>
          <p:cNvSpPr/>
          <p:nvPr/>
        </p:nvSpPr>
        <p:spPr>
          <a:xfrm>
            <a:off x="1524000" y="3987800"/>
            <a:ext cx="9144000" cy="635000"/>
          </a:xfrm>
          <a:prstGeom prst="rect">
            <a:avLst/>
          </a:prstGeom>
          <a:noFill/>
          <a:ln>
            <a:noFill/>
          </a:ln>
        </p:spPr>
        <p:txBody>
          <a:bodyPr wrap="square"/>
          <a:lstStyle/>
          <a:p>
            <a:pPr algn="ctr">
              <a:buNone/>
            </a:pPr>
            <a:r>
              <a:rPr lang="en-US" sz="2400" dirty="0">
                <a:solidFill>
                  <a:srgbClr val="E8B5CF"/>
                </a:solidFill>
                <a:latin typeface="Source Sans Pro"/>
              </a:rPr>
              <a:t>Kellie Phelan  |  The Works Seattle  |  Craftcation 2026</a:t>
            </a:r>
          </a:p>
        </p:txBody>
      </p:sp>
    </p:spTree>
    <p:extLst>
      <p:ext uri="{BB962C8B-B14F-4D97-AF65-F5344CB8AC3E}">
        <p14:creationId xmlns:p14="http://schemas.microsoft.com/office/powerpoint/2010/main" val="400695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p:cNvGrpSpPr/>
        <p:nvPr/>
      </p:nvGrpSpPr>
      <p:grpSpPr>
        <a:xfrm>
          <a:off x="0" y="0"/>
          <a:ext cx="0" cy="0"/>
          <a:chOff x="0" y="0"/>
          <a:chExt cx="0" cy="0"/>
        </a:xfrm>
      </p:grpSpPr>
      <p:sp>
        <p:nvSpPr>
          <p:cNvPr id="50" name="BG"/>
          <p:cNvSpPr/>
          <p:nvPr/>
        </p:nvSpPr>
        <p:spPr>
          <a:xfrm>
            <a:off x="0" y="0"/>
            <a:ext cx="12192000" cy="6858000"/>
          </a:xfrm>
          <a:prstGeom prst="rect">
            <a:avLst/>
          </a:prstGeom>
          <a:solidFill>
            <a:srgbClr val="960D52"/>
          </a:solidFill>
          <a:ln>
            <a:noFill/>
          </a:ln>
        </p:spPr>
        <p:txBody>
          <a:bodyPr/>
          <a:lstStyle/>
          <a:p>
            <a:endParaRPr lang="en-US"/>
          </a:p>
        </p:txBody>
      </p:sp>
      <p:sp>
        <p:nvSpPr>
          <p:cNvPr id="51" name="Statement"/>
          <p:cNvSpPr/>
          <p:nvPr/>
        </p:nvSpPr>
        <p:spPr>
          <a:xfrm>
            <a:off x="1524000" y="609600"/>
            <a:ext cx="9144000" cy="5638800"/>
          </a:xfrm>
          <a:prstGeom prst="rect">
            <a:avLst/>
          </a:prstGeom>
          <a:noFill/>
          <a:ln>
            <a:noFill/>
          </a:ln>
        </p:spPr>
        <p:txBody>
          <a:bodyPr wrap="square" anchor="ctr"/>
          <a:lstStyle/>
          <a:p>
            <a:pPr algn="ctr">
              <a:lnSpc>
                <a:spcPts val="3200"/>
              </a:lnSpc>
              <a:buNone/>
            </a:pPr>
            <a:r>
              <a:rPr lang="en-US" sz="3200" dirty="0">
                <a:solidFill>
                  <a:srgbClr val="FFFFFF"/>
                </a:solidFill>
                <a:latin typeface="Source Sans Pro"/>
              </a:rPr>
              <a:t>If your pricing doesn’t…</a:t>
            </a:r>
          </a:p>
          <a:p>
            <a:pPr algn="ctr">
              <a:lnSpc>
                <a:spcPts val="4200"/>
              </a:lnSpc>
              <a:buNone/>
            </a:pPr>
            <a:r>
              <a:rPr lang="en-US" sz="4400" b="1" dirty="0">
                <a:solidFill>
                  <a:srgbClr val="F7C185"/>
                </a:solidFill>
                <a:latin typeface="Montserrat"/>
              </a:rPr>
              <a:t>pay you fairly</a:t>
            </a:r>
          </a:p>
          <a:p>
            <a:pPr algn="ctr">
              <a:lnSpc>
                <a:spcPts val="4200"/>
              </a:lnSpc>
              <a:buNone/>
            </a:pPr>
            <a:r>
              <a:rPr lang="en-US" sz="4400" b="1" dirty="0">
                <a:solidFill>
                  <a:srgbClr val="F7C185"/>
                </a:solidFill>
                <a:latin typeface="Montserrat"/>
              </a:rPr>
              <a:t>cover overhead</a:t>
            </a:r>
          </a:p>
          <a:p>
            <a:pPr algn="ctr">
              <a:lnSpc>
                <a:spcPts val="4200"/>
              </a:lnSpc>
              <a:buNone/>
            </a:pPr>
            <a:r>
              <a:rPr lang="en-US" sz="4400" b="1" dirty="0">
                <a:solidFill>
                  <a:srgbClr val="F7C185"/>
                </a:solidFill>
                <a:latin typeface="Montserrat"/>
              </a:rPr>
              <a:t>generate profit</a:t>
            </a:r>
          </a:p>
          <a:p>
            <a:pPr algn="ctr">
              <a:lnSpc>
                <a:spcPts val="3600"/>
              </a:lnSpc>
              <a:spcBef>
                <a:spcPts val="600"/>
              </a:spcBef>
              <a:buNone/>
            </a:pPr>
            <a:r>
              <a:rPr lang="en-US" sz="3200" dirty="0">
                <a:solidFill>
                  <a:srgbClr val="FFFFFF"/>
                </a:solidFill>
                <a:latin typeface="Source Sans Pro"/>
              </a:rPr>
              <a:t>you don't have a business.</a:t>
            </a:r>
          </a:p>
          <a:p>
            <a:pPr algn="ctr">
              <a:lnSpc>
                <a:spcPts val="4400"/>
              </a:lnSpc>
              <a:spcBef>
                <a:spcPts val="400"/>
              </a:spcBef>
              <a:buNone/>
            </a:pPr>
            <a:r>
              <a:rPr lang="en-US" sz="4400" b="1" dirty="0">
                <a:solidFill>
                  <a:srgbClr val="FFFFFF"/>
                </a:solidFill>
                <a:latin typeface="Montserrat"/>
              </a:rPr>
              <a:t>You have an expensive hobby.</a:t>
            </a:r>
          </a:p>
        </p:txBody>
      </p:sp>
    </p:spTree>
    <p:extLst>
      <p:ext uri="{BB962C8B-B14F-4D97-AF65-F5344CB8AC3E}">
        <p14:creationId xmlns:p14="http://schemas.microsoft.com/office/powerpoint/2010/main" val="313989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68FA-150D-E12A-143E-DFA73B3D8CF4}"/>
            </a:ext>
          </a:extLst>
        </p:cNvPr>
        <p:cNvGrpSpPr/>
        <p:nvPr/>
      </p:nvGrpSpPr>
      <p:grpSpPr>
        <a:xfrm>
          <a:off x="0" y="0"/>
          <a:ext cx="0" cy="0"/>
          <a:chOff x="0" y="0"/>
          <a:chExt cx="0" cy="0"/>
        </a:xfrm>
      </p:grpSpPr>
      <p:sp>
        <p:nvSpPr>
          <p:cNvPr id="50" name="Title">
            <a:extLst>
              <a:ext uri="{FF2B5EF4-FFF2-40B4-BE49-F238E27FC236}">
                <a16:creationId xmlns:a16="http://schemas.microsoft.com/office/drawing/2014/main" id="{E36B74BE-AE59-00B5-558D-D1ED8C871CF9}"/>
              </a:ext>
            </a:extLst>
          </p:cNvPr>
          <p:cNvSpPr/>
          <p:nvPr/>
        </p:nvSpPr>
        <p:spPr>
          <a:xfrm>
            <a:off x="609600" y="457200"/>
            <a:ext cx="6096000" cy="609600"/>
          </a:xfrm>
          <a:prstGeom prst="rect">
            <a:avLst/>
          </a:prstGeom>
          <a:noFill/>
          <a:ln>
            <a:noFill/>
          </a:ln>
        </p:spPr>
        <p:txBody>
          <a:bodyPr wrap="square"/>
          <a:lstStyle/>
          <a:p>
            <a:pPr>
              <a:buNone/>
            </a:pPr>
            <a:r>
              <a:rPr lang="en-US" sz="3600" b="1" dirty="0">
                <a:solidFill>
                  <a:srgbClr val="1A1A2E"/>
                </a:solidFill>
                <a:latin typeface="Montserrat"/>
              </a:rPr>
              <a:t>Our Agenda</a:t>
            </a:r>
          </a:p>
        </p:txBody>
      </p:sp>
      <p:sp>
        <p:nvSpPr>
          <p:cNvPr id="51" name="Title Accent">
            <a:extLst>
              <a:ext uri="{FF2B5EF4-FFF2-40B4-BE49-F238E27FC236}">
                <a16:creationId xmlns:a16="http://schemas.microsoft.com/office/drawing/2014/main" id="{776B16BD-47E5-4A17-1C46-3FB555477878}"/>
              </a:ext>
            </a:extLst>
          </p:cNvPr>
          <p:cNvSpPr/>
          <p:nvPr/>
        </p:nvSpPr>
        <p:spPr>
          <a:xfrm>
            <a:off x="609600" y="1066800"/>
            <a:ext cx="762000" cy="50800"/>
          </a:xfrm>
          <a:prstGeom prst="rect">
            <a:avLst/>
          </a:prstGeom>
          <a:solidFill>
            <a:srgbClr val="960D52"/>
          </a:solidFill>
          <a:ln>
            <a:noFill/>
          </a:ln>
        </p:spPr>
        <p:txBody>
          <a:bodyPr/>
          <a:lstStyle/>
          <a:p>
            <a:endParaRPr lang="en-US"/>
          </a:p>
        </p:txBody>
      </p:sp>
      <p:sp>
        <p:nvSpPr>
          <p:cNvPr id="52" name="The Arc">
            <a:extLst>
              <a:ext uri="{FF2B5EF4-FFF2-40B4-BE49-F238E27FC236}">
                <a16:creationId xmlns:a16="http://schemas.microsoft.com/office/drawing/2014/main" id="{AC8C5163-02DA-5830-FA1F-1D4C91E308B5}"/>
              </a:ext>
            </a:extLst>
          </p:cNvPr>
          <p:cNvSpPr/>
          <p:nvPr/>
        </p:nvSpPr>
        <p:spPr>
          <a:xfrm>
            <a:off x="609600" y="1371600"/>
            <a:ext cx="4937760" cy="4826000"/>
          </a:xfrm>
          <a:prstGeom prst="rect">
            <a:avLst/>
          </a:prstGeom>
          <a:noFill/>
          <a:ln>
            <a:noFill/>
          </a:ln>
        </p:spPr>
        <p:txBody>
          <a:bodyPr wrap="square"/>
          <a:lstStyle/>
          <a:p>
            <a:pPr marL="228600" indent="-228600">
              <a:spcBef>
                <a:spcPts val="300"/>
              </a:spcBef>
              <a:buFont typeface="Arial"/>
              <a:buChar char="•"/>
            </a:pPr>
            <a:r>
              <a:rPr lang="en-US" sz="2400" dirty="0"/>
              <a:t>The 4 numbers every price must contain</a:t>
            </a:r>
          </a:p>
          <a:p>
            <a:pPr marL="228600" indent="-228600">
              <a:spcBef>
                <a:spcPts val="300"/>
              </a:spcBef>
              <a:buFont typeface="Arial"/>
              <a:buChar char="•"/>
            </a:pPr>
            <a:r>
              <a:rPr lang="en-US" sz="2400" dirty="0"/>
              <a:t>Margin vs mark-up</a:t>
            </a:r>
          </a:p>
          <a:p>
            <a:pPr marL="228600" indent="-228600">
              <a:spcBef>
                <a:spcPts val="300"/>
              </a:spcBef>
              <a:buFont typeface="Arial"/>
              <a:buChar char="•"/>
            </a:pPr>
            <a:r>
              <a:rPr lang="en-US" sz="2400" dirty="0"/>
              <a:t>Pricing products and wholesale</a:t>
            </a:r>
          </a:p>
          <a:p>
            <a:pPr marL="228600" indent="-228600">
              <a:spcBef>
                <a:spcPts val="300"/>
              </a:spcBef>
              <a:buFont typeface="Arial"/>
              <a:buChar char="•"/>
            </a:pPr>
            <a:r>
              <a:rPr lang="en-US" sz="2400" dirty="0"/>
              <a:t>Pricing services: fill rate, labor, and real scenarios</a:t>
            </a:r>
          </a:p>
          <a:p>
            <a:pPr marL="228600" indent="-228600">
              <a:spcBef>
                <a:spcPts val="300"/>
              </a:spcBef>
              <a:buFont typeface="Arial"/>
              <a:buChar char="•"/>
            </a:pPr>
            <a:r>
              <a:rPr lang="en-US" sz="2400" dirty="0"/>
              <a:t>Putting it together with your numbers</a:t>
            </a:r>
          </a:p>
          <a:p>
            <a:pPr marL="228600" indent="-228600">
              <a:spcBef>
                <a:spcPts val="300"/>
              </a:spcBef>
              <a:buFont typeface="Arial"/>
              <a:buChar char="•"/>
            </a:pPr>
            <a:r>
              <a:rPr lang="en-US" sz="2400" dirty="0"/>
              <a:t>Common pricing mistakes</a:t>
            </a:r>
          </a:p>
          <a:p>
            <a:pPr marL="228600" indent="-228600">
              <a:spcBef>
                <a:spcPts val="300"/>
              </a:spcBef>
              <a:buFont typeface="Arial"/>
              <a:buChar char="•"/>
            </a:pPr>
            <a:endParaRPr lang="en-US" sz="2000" dirty="0">
              <a:solidFill>
                <a:srgbClr val="2D2926"/>
              </a:solidFill>
              <a:latin typeface="Source Sans Pro"/>
            </a:endParaRPr>
          </a:p>
          <a:p>
            <a:pPr>
              <a:spcBef>
                <a:spcPts val="300"/>
              </a:spcBef>
            </a:pPr>
            <a:endParaRPr lang="en-US" sz="2000" dirty="0">
              <a:solidFill>
                <a:srgbClr val="2D2926"/>
              </a:solidFill>
              <a:latin typeface="Source Sans Pro"/>
            </a:endParaRPr>
          </a:p>
        </p:txBody>
      </p:sp>
      <p:pic>
        <p:nvPicPr>
          <p:cNvPr id="6" name="Picture 5">
            <a:extLst>
              <a:ext uri="{FF2B5EF4-FFF2-40B4-BE49-F238E27FC236}">
                <a16:creationId xmlns:a16="http://schemas.microsoft.com/office/drawing/2014/main" id="{49DA3A69-3495-53B5-0415-25831107DD58}"/>
              </a:ext>
            </a:extLst>
          </p:cNvPr>
          <p:cNvPicPr>
            <a:picLocks noChangeAspect="1"/>
          </p:cNvPicPr>
          <p:nvPr/>
        </p:nvPicPr>
        <p:blipFill>
          <a:blip r:embed="rId3"/>
          <a:stretch>
            <a:fillRect/>
          </a:stretch>
        </p:blipFill>
        <p:spPr>
          <a:xfrm>
            <a:off x="5984678" y="568960"/>
            <a:ext cx="5948012" cy="5831840"/>
          </a:xfrm>
          <a:prstGeom prst="rect">
            <a:avLst/>
          </a:prstGeom>
        </p:spPr>
      </p:pic>
    </p:spTree>
    <p:extLst>
      <p:ext uri="{BB962C8B-B14F-4D97-AF65-F5344CB8AC3E}">
        <p14:creationId xmlns:p14="http://schemas.microsoft.com/office/powerpoint/2010/main" val="213142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60D52"/>
        </a:solidFill>
        <a:effectLst/>
      </p:bgPr>
    </p:bg>
    <p:spTree>
      <p:nvGrpSpPr>
        <p:cNvPr id="1" name=""/>
        <p:cNvGrpSpPr/>
        <p:nvPr/>
      </p:nvGrpSpPr>
      <p:grpSpPr>
        <a:xfrm>
          <a:off x="0" y="0"/>
          <a:ext cx="0" cy="0"/>
          <a:chOff x="0" y="0"/>
          <a:chExt cx="0" cy="0"/>
        </a:xfrm>
      </p:grpSpPr>
      <p:sp>
        <p:nvSpPr>
          <p:cNvPr id="50" name="Left Bar"/>
          <p:cNvSpPr/>
          <p:nvPr/>
        </p:nvSpPr>
        <p:spPr>
          <a:xfrm>
            <a:off x="0" y="0"/>
            <a:ext cx="101600" cy="6858000"/>
          </a:xfrm>
          <a:prstGeom prst="rect">
            <a:avLst/>
          </a:prstGeom>
          <a:solidFill>
            <a:srgbClr val="F7C185"/>
          </a:solidFill>
          <a:ln>
            <a:noFill/>
          </a:ln>
        </p:spPr>
        <p:txBody>
          <a:bodyPr/>
          <a:lstStyle/>
          <a:p>
            <a:endParaRPr lang="en-US"/>
          </a:p>
        </p:txBody>
      </p:sp>
      <p:sp>
        <p:nvSpPr>
          <p:cNvPr id="51" name="Part Num"/>
          <p:cNvSpPr/>
          <p:nvPr/>
        </p:nvSpPr>
        <p:spPr>
          <a:xfrm>
            <a:off x="914400" y="2476500"/>
            <a:ext cx="3810000" cy="457200"/>
          </a:xfrm>
          <a:prstGeom prst="rect">
            <a:avLst/>
          </a:prstGeom>
          <a:noFill/>
          <a:ln>
            <a:noFill/>
          </a:ln>
        </p:spPr>
        <p:txBody>
          <a:bodyPr wrap="square"/>
          <a:lstStyle/>
          <a:p>
            <a:pPr>
              <a:buNone/>
            </a:pPr>
            <a:r>
              <a:rPr lang="en-US" sz="2400" dirty="0">
                <a:solidFill>
                  <a:srgbClr val="F7C185"/>
                </a:solidFill>
                <a:latin typeface="Source Sans Pro"/>
              </a:rPr>
              <a:t>Part 1</a:t>
            </a:r>
          </a:p>
        </p:txBody>
      </p:sp>
      <p:sp>
        <p:nvSpPr>
          <p:cNvPr id="52" name="Section Title"/>
          <p:cNvSpPr/>
          <p:nvPr/>
        </p:nvSpPr>
        <p:spPr>
          <a:xfrm>
            <a:off x="914400" y="2984500"/>
            <a:ext cx="8890000" cy="1016000"/>
          </a:xfrm>
          <a:prstGeom prst="rect">
            <a:avLst/>
          </a:prstGeom>
          <a:noFill/>
          <a:ln>
            <a:noFill/>
          </a:ln>
        </p:spPr>
        <p:txBody>
          <a:bodyPr wrap="square"/>
          <a:lstStyle/>
          <a:p>
            <a:pPr>
              <a:buNone/>
            </a:pPr>
            <a:r>
              <a:rPr lang="en-US" sz="4400" b="1" dirty="0">
                <a:solidFill>
                  <a:srgbClr val="FFFFFF"/>
                </a:solidFill>
                <a:latin typeface="Montserrat"/>
              </a:rPr>
              <a:t>The Foundations</a:t>
            </a:r>
          </a:p>
        </p:txBody>
      </p:sp>
      <p:sp>
        <p:nvSpPr>
          <p:cNvPr id="54" name="Gold Line"/>
          <p:cNvSpPr/>
          <p:nvPr/>
        </p:nvSpPr>
        <p:spPr>
          <a:xfrm>
            <a:off x="914400" y="3954272"/>
            <a:ext cx="1016000" cy="38100"/>
          </a:xfrm>
          <a:prstGeom prst="rect">
            <a:avLst/>
          </a:prstGeom>
          <a:solidFill>
            <a:srgbClr val="F7C185"/>
          </a:solidFill>
          <a:ln>
            <a:noFill/>
          </a:ln>
        </p:spPr>
        <p:txBody>
          <a:bodyPr/>
          <a:lstStyle/>
          <a:p>
            <a:endParaRPr lang="en-US"/>
          </a:p>
        </p:txBody>
      </p:sp>
      <p:sp>
        <p:nvSpPr>
          <p:cNvPr id="53" name="Sub"/>
          <p:cNvSpPr/>
          <p:nvPr/>
        </p:nvSpPr>
        <p:spPr>
          <a:xfrm>
            <a:off x="914400" y="4254500"/>
            <a:ext cx="8890000" cy="457200"/>
          </a:xfrm>
          <a:prstGeom prst="rect">
            <a:avLst/>
          </a:prstGeom>
          <a:noFill/>
          <a:ln>
            <a:noFill/>
          </a:ln>
        </p:spPr>
        <p:txBody>
          <a:bodyPr wrap="square"/>
          <a:lstStyle/>
          <a:p>
            <a:pPr>
              <a:buNone/>
            </a:pPr>
            <a:r>
              <a:rPr lang="en-US" sz="2400" dirty="0">
                <a:solidFill>
                  <a:srgbClr val="F0D0E0"/>
                </a:solidFill>
                <a:latin typeface="Source Sans Pro"/>
              </a:rPr>
              <a:t>Materials, labor, overhead, and profit</a:t>
            </a:r>
          </a:p>
        </p:txBody>
      </p:sp>
      <p:pic>
        <p:nvPicPr>
          <p:cNvPr id="55" name="Graphic 55" descr="Dollar icon for COGS slide"/>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49000" y="381000"/>
            <a:ext cx="609600" cy="609600"/>
          </a:xfrm>
          <a:prstGeom prst="rect">
            <a:avLst/>
          </a:prstGeom>
        </p:spPr>
      </p:pic>
    </p:spTree>
    <p:extLst>
      <p:ext uri="{BB962C8B-B14F-4D97-AF65-F5344CB8AC3E}">
        <p14:creationId xmlns:p14="http://schemas.microsoft.com/office/powerpoint/2010/main" val="212841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p:nvPr/>
        </p:nvSpPr>
        <p:spPr>
          <a:xfrm>
            <a:off x="609600" y="457200"/>
            <a:ext cx="9009888" cy="609600"/>
          </a:xfrm>
          <a:prstGeom prst="rect">
            <a:avLst/>
          </a:prstGeom>
          <a:noFill/>
          <a:ln>
            <a:noFill/>
          </a:ln>
        </p:spPr>
        <p:txBody>
          <a:bodyPr wrap="square"/>
          <a:lstStyle/>
          <a:p>
            <a:pPr>
              <a:buNone/>
            </a:pPr>
            <a:r>
              <a:rPr lang="en-US" sz="3600" b="1" dirty="0">
                <a:solidFill>
                  <a:srgbClr val="1A1A2E"/>
                </a:solidFill>
                <a:latin typeface="Montserrat"/>
              </a:rPr>
              <a:t>The 4 Numbers You Must Know</a:t>
            </a:r>
          </a:p>
        </p:txBody>
      </p:sp>
      <p:sp>
        <p:nvSpPr>
          <p:cNvPr id="51" name="Accent"/>
          <p:cNvSpPr/>
          <p:nvPr/>
        </p:nvSpPr>
        <p:spPr>
          <a:xfrm>
            <a:off x="609600" y="1066800"/>
            <a:ext cx="762000" cy="50800"/>
          </a:xfrm>
          <a:prstGeom prst="rect">
            <a:avLst/>
          </a:prstGeom>
          <a:solidFill>
            <a:srgbClr val="960D52"/>
          </a:solidFill>
          <a:ln>
            <a:noFill/>
          </a:ln>
        </p:spPr>
        <p:txBody>
          <a:bodyPr/>
          <a:lstStyle/>
          <a:p>
            <a:endParaRPr lang="en-US"/>
          </a:p>
        </p:txBody>
      </p:sp>
      <p:sp>
        <p:nvSpPr>
          <p:cNvPr id="60" name="Card0"/>
          <p:cNvSpPr/>
          <p:nvPr/>
        </p:nvSpPr>
        <p:spPr>
          <a:xfrm>
            <a:off x="609600" y="1270000"/>
            <a:ext cx="2514600" cy="4978400"/>
          </a:xfrm>
          <a:prstGeom prst="roundRect">
            <a:avLst>
              <a:gd name="adj" fmla="val 5000"/>
            </a:avLst>
          </a:prstGeom>
          <a:solidFill>
            <a:srgbClr val="F8F8FA"/>
          </a:solidFill>
          <a:ln>
            <a:noFill/>
          </a:ln>
        </p:spPr>
        <p:txBody>
          <a:bodyPr/>
          <a:lstStyle/>
          <a:p>
            <a:endParaRPr lang="en-US"/>
          </a:p>
        </p:txBody>
      </p:sp>
      <p:sp>
        <p:nvSpPr>
          <p:cNvPr id="61" name="Num0"/>
          <p:cNvSpPr/>
          <p:nvPr/>
        </p:nvSpPr>
        <p:spPr>
          <a:xfrm>
            <a:off x="1562100" y="1524000"/>
            <a:ext cx="609600" cy="609600"/>
          </a:xfrm>
          <a:prstGeom prst="ellipse">
            <a:avLst/>
          </a:prstGeom>
          <a:solidFill>
            <a:srgbClr val="960D52"/>
          </a:solidFill>
          <a:ln>
            <a:noFill/>
          </a:ln>
        </p:spPr>
        <p:txBody>
          <a:bodyPr wrap="none" lIns="0" tIns="0" rIns="0" bIns="0" anchor="ctr"/>
          <a:lstStyle/>
          <a:p>
            <a:pPr algn="ctr">
              <a:buNone/>
            </a:pPr>
            <a:r>
              <a:rPr lang="en-US" sz="2200" b="1" dirty="0">
                <a:solidFill>
                  <a:srgbClr val="FFFFFF"/>
                </a:solidFill>
                <a:latin typeface="Montserrat"/>
              </a:rPr>
              <a:t>1</a:t>
            </a:r>
          </a:p>
        </p:txBody>
      </p:sp>
      <p:sp>
        <p:nvSpPr>
          <p:cNvPr id="62" name="Label0"/>
          <p:cNvSpPr/>
          <p:nvPr/>
        </p:nvSpPr>
        <p:spPr>
          <a:xfrm>
            <a:off x="787400" y="2336800"/>
            <a:ext cx="2159000" cy="3708400"/>
          </a:xfrm>
          <a:prstGeom prst="rect">
            <a:avLst/>
          </a:prstGeom>
          <a:noFill/>
          <a:ln>
            <a:noFill/>
          </a:ln>
        </p:spPr>
        <p:txBody>
          <a:bodyPr wrap="square"/>
          <a:lstStyle/>
          <a:p>
            <a:pPr algn="ctr">
              <a:buNone/>
            </a:pPr>
            <a:r>
              <a:rPr lang="en-US" sz="2800" b="1" dirty="0">
                <a:solidFill>
                  <a:srgbClr val="1A1A2E"/>
                </a:solidFill>
                <a:latin typeface="Montserrat"/>
              </a:rPr>
              <a:t>Materials</a:t>
            </a:r>
          </a:p>
          <a:p>
            <a:pPr algn="ctr">
              <a:spcBef>
                <a:spcPts val="400"/>
              </a:spcBef>
              <a:buNone/>
            </a:pPr>
            <a:r>
              <a:rPr lang="en-US" sz="2400" dirty="0">
                <a:solidFill>
                  <a:srgbClr val="6B6462"/>
                </a:solidFill>
                <a:latin typeface="Source Sans Pro"/>
              </a:rPr>
              <a:t>What it costs to make the thing. Raw materials, packaging, shipping to you.</a:t>
            </a:r>
          </a:p>
        </p:txBody>
      </p:sp>
      <p:sp>
        <p:nvSpPr>
          <p:cNvPr id="63" name="Card1"/>
          <p:cNvSpPr/>
          <p:nvPr/>
        </p:nvSpPr>
        <p:spPr>
          <a:xfrm>
            <a:off x="3429000" y="1270000"/>
            <a:ext cx="2514600" cy="4978400"/>
          </a:xfrm>
          <a:prstGeom prst="roundRect">
            <a:avLst>
              <a:gd name="adj" fmla="val 5000"/>
            </a:avLst>
          </a:prstGeom>
          <a:solidFill>
            <a:srgbClr val="F8F8FA"/>
          </a:solidFill>
          <a:ln>
            <a:noFill/>
          </a:ln>
        </p:spPr>
        <p:txBody>
          <a:bodyPr/>
          <a:lstStyle/>
          <a:p>
            <a:endParaRPr lang="en-US"/>
          </a:p>
        </p:txBody>
      </p:sp>
      <p:sp>
        <p:nvSpPr>
          <p:cNvPr id="64" name="Num1"/>
          <p:cNvSpPr/>
          <p:nvPr/>
        </p:nvSpPr>
        <p:spPr>
          <a:xfrm>
            <a:off x="4381500" y="1524000"/>
            <a:ext cx="609600" cy="609600"/>
          </a:xfrm>
          <a:prstGeom prst="ellipse">
            <a:avLst/>
          </a:prstGeom>
          <a:solidFill>
            <a:srgbClr val="CB297B"/>
          </a:solidFill>
          <a:ln>
            <a:noFill/>
          </a:ln>
        </p:spPr>
        <p:txBody>
          <a:bodyPr wrap="none" lIns="0" tIns="0" rIns="0" bIns="0" anchor="ctr"/>
          <a:lstStyle/>
          <a:p>
            <a:pPr algn="ctr">
              <a:buNone/>
            </a:pPr>
            <a:r>
              <a:rPr lang="en-US" sz="2200" b="1" dirty="0">
                <a:solidFill>
                  <a:srgbClr val="FFFFFF"/>
                </a:solidFill>
                <a:latin typeface="Montserrat"/>
              </a:rPr>
              <a:t>2</a:t>
            </a:r>
          </a:p>
        </p:txBody>
      </p:sp>
      <p:sp>
        <p:nvSpPr>
          <p:cNvPr id="65" name="Label1"/>
          <p:cNvSpPr/>
          <p:nvPr/>
        </p:nvSpPr>
        <p:spPr>
          <a:xfrm>
            <a:off x="3606800" y="2336800"/>
            <a:ext cx="2159000" cy="3708400"/>
          </a:xfrm>
          <a:prstGeom prst="rect">
            <a:avLst/>
          </a:prstGeom>
          <a:noFill/>
          <a:ln>
            <a:noFill/>
          </a:ln>
        </p:spPr>
        <p:txBody>
          <a:bodyPr wrap="square"/>
          <a:lstStyle/>
          <a:p>
            <a:pPr algn="ctr">
              <a:buNone/>
            </a:pPr>
            <a:r>
              <a:rPr lang="en-US" sz="2800" b="1" dirty="0">
                <a:solidFill>
                  <a:srgbClr val="1A1A2E"/>
                </a:solidFill>
                <a:latin typeface="Montserrat"/>
              </a:rPr>
              <a:t>Labor</a:t>
            </a:r>
          </a:p>
          <a:p>
            <a:pPr algn="ctr">
              <a:spcBef>
                <a:spcPts val="400"/>
              </a:spcBef>
              <a:buNone/>
            </a:pPr>
            <a:r>
              <a:rPr lang="en-US" sz="2400" dirty="0">
                <a:solidFill>
                  <a:srgbClr val="6B6462"/>
                </a:solidFill>
                <a:latin typeface="Source Sans Pro"/>
              </a:rPr>
              <a:t>Your time. Every minute spent making, prepping, selling, and shipping.</a:t>
            </a:r>
          </a:p>
        </p:txBody>
      </p:sp>
      <p:sp>
        <p:nvSpPr>
          <p:cNvPr id="66" name="Card2"/>
          <p:cNvSpPr/>
          <p:nvPr/>
        </p:nvSpPr>
        <p:spPr>
          <a:xfrm>
            <a:off x="6248400" y="1270000"/>
            <a:ext cx="2514600" cy="4978400"/>
          </a:xfrm>
          <a:prstGeom prst="roundRect">
            <a:avLst>
              <a:gd name="adj" fmla="val 5000"/>
            </a:avLst>
          </a:prstGeom>
          <a:solidFill>
            <a:srgbClr val="F8F8FA"/>
          </a:solidFill>
          <a:ln>
            <a:noFill/>
          </a:ln>
        </p:spPr>
        <p:txBody>
          <a:bodyPr/>
          <a:lstStyle/>
          <a:p>
            <a:endParaRPr lang="en-US"/>
          </a:p>
        </p:txBody>
      </p:sp>
      <p:sp>
        <p:nvSpPr>
          <p:cNvPr id="67" name="Num2"/>
          <p:cNvSpPr/>
          <p:nvPr/>
        </p:nvSpPr>
        <p:spPr>
          <a:xfrm>
            <a:off x="7200900" y="1524000"/>
            <a:ext cx="609600" cy="609600"/>
          </a:xfrm>
          <a:prstGeom prst="ellipse">
            <a:avLst/>
          </a:prstGeom>
          <a:solidFill>
            <a:srgbClr val="E8845F"/>
          </a:solidFill>
          <a:ln>
            <a:noFill/>
          </a:ln>
        </p:spPr>
        <p:txBody>
          <a:bodyPr wrap="none" lIns="0" tIns="0" rIns="0" bIns="0" anchor="ctr"/>
          <a:lstStyle/>
          <a:p>
            <a:pPr algn="ctr">
              <a:buNone/>
            </a:pPr>
            <a:r>
              <a:rPr lang="en-US" sz="2200" b="1" dirty="0">
                <a:solidFill>
                  <a:srgbClr val="1A1A2E"/>
                </a:solidFill>
                <a:latin typeface="Montserrat"/>
              </a:rPr>
              <a:t>3</a:t>
            </a:r>
          </a:p>
        </p:txBody>
      </p:sp>
      <p:sp>
        <p:nvSpPr>
          <p:cNvPr id="68" name="Label2"/>
          <p:cNvSpPr/>
          <p:nvPr/>
        </p:nvSpPr>
        <p:spPr>
          <a:xfrm>
            <a:off x="6426200" y="2336800"/>
            <a:ext cx="2159000" cy="3708400"/>
          </a:xfrm>
          <a:prstGeom prst="rect">
            <a:avLst/>
          </a:prstGeom>
          <a:noFill/>
          <a:ln>
            <a:noFill/>
          </a:ln>
        </p:spPr>
        <p:txBody>
          <a:bodyPr wrap="square"/>
          <a:lstStyle/>
          <a:p>
            <a:pPr algn="ctr">
              <a:buNone/>
            </a:pPr>
            <a:r>
              <a:rPr lang="en-US" sz="2800" b="1" dirty="0">
                <a:solidFill>
                  <a:srgbClr val="1A1A2E"/>
                </a:solidFill>
                <a:latin typeface="Montserrat"/>
              </a:rPr>
              <a:t>Overhead</a:t>
            </a:r>
          </a:p>
          <a:p>
            <a:pPr algn="ctr">
              <a:spcBef>
                <a:spcPts val="400"/>
              </a:spcBef>
              <a:buNone/>
            </a:pPr>
            <a:r>
              <a:rPr lang="en-US" sz="2400" dirty="0">
                <a:solidFill>
                  <a:srgbClr val="6B6462"/>
                </a:solidFill>
                <a:latin typeface="Source Sans Pro"/>
              </a:rPr>
              <a:t>The cost of keeping your business running, whether or not you sell.</a:t>
            </a:r>
          </a:p>
        </p:txBody>
      </p:sp>
      <p:sp>
        <p:nvSpPr>
          <p:cNvPr id="69" name="Card3"/>
          <p:cNvSpPr/>
          <p:nvPr/>
        </p:nvSpPr>
        <p:spPr>
          <a:xfrm>
            <a:off x="9067800" y="1270000"/>
            <a:ext cx="2514600" cy="4978400"/>
          </a:xfrm>
          <a:prstGeom prst="roundRect">
            <a:avLst>
              <a:gd name="adj" fmla="val 5000"/>
            </a:avLst>
          </a:prstGeom>
          <a:solidFill>
            <a:srgbClr val="F8F8FA"/>
          </a:solidFill>
          <a:ln>
            <a:noFill/>
          </a:ln>
        </p:spPr>
        <p:txBody>
          <a:bodyPr/>
          <a:lstStyle/>
          <a:p>
            <a:endParaRPr lang="en-US"/>
          </a:p>
        </p:txBody>
      </p:sp>
      <p:sp>
        <p:nvSpPr>
          <p:cNvPr id="70" name="Num3"/>
          <p:cNvSpPr/>
          <p:nvPr/>
        </p:nvSpPr>
        <p:spPr>
          <a:xfrm>
            <a:off x="10020300" y="1524000"/>
            <a:ext cx="609600" cy="609600"/>
          </a:xfrm>
          <a:prstGeom prst="ellipse">
            <a:avLst/>
          </a:prstGeom>
          <a:solidFill>
            <a:srgbClr val="F7C185"/>
          </a:solidFill>
          <a:ln>
            <a:noFill/>
          </a:ln>
        </p:spPr>
        <p:txBody>
          <a:bodyPr wrap="none" lIns="0" tIns="0" rIns="0" bIns="0" anchor="ctr"/>
          <a:lstStyle/>
          <a:p>
            <a:pPr algn="ctr">
              <a:buNone/>
            </a:pPr>
            <a:r>
              <a:rPr lang="en-US" sz="2200" b="1" dirty="0">
                <a:solidFill>
                  <a:srgbClr val="1A1A2E"/>
                </a:solidFill>
                <a:latin typeface="Montserrat"/>
              </a:rPr>
              <a:t>4</a:t>
            </a:r>
          </a:p>
        </p:txBody>
      </p:sp>
      <p:sp>
        <p:nvSpPr>
          <p:cNvPr id="71" name="Label3"/>
          <p:cNvSpPr/>
          <p:nvPr/>
        </p:nvSpPr>
        <p:spPr>
          <a:xfrm>
            <a:off x="9245600" y="2336800"/>
            <a:ext cx="2159000" cy="3708400"/>
          </a:xfrm>
          <a:prstGeom prst="rect">
            <a:avLst/>
          </a:prstGeom>
          <a:noFill/>
          <a:ln>
            <a:noFill/>
          </a:ln>
        </p:spPr>
        <p:txBody>
          <a:bodyPr wrap="square"/>
          <a:lstStyle/>
          <a:p>
            <a:pPr algn="ctr">
              <a:buNone/>
            </a:pPr>
            <a:r>
              <a:rPr lang="en-US" sz="2800" b="1" dirty="0">
                <a:solidFill>
                  <a:srgbClr val="1A1A2E"/>
                </a:solidFill>
                <a:latin typeface="Montserrat"/>
              </a:rPr>
              <a:t>Profit</a:t>
            </a:r>
          </a:p>
          <a:p>
            <a:pPr algn="ctr">
              <a:spcBef>
                <a:spcPts val="400"/>
              </a:spcBef>
              <a:buNone/>
            </a:pPr>
            <a:r>
              <a:rPr lang="en-US" sz="2400" dirty="0">
                <a:solidFill>
                  <a:srgbClr val="6B6462"/>
                </a:solidFill>
                <a:latin typeface="Source Sans Pro"/>
              </a:rPr>
              <a:t>What's left after costs. This is what funds growth, savings, and stability.</a:t>
            </a:r>
          </a:p>
        </p:txBody>
      </p:sp>
    </p:spTree>
    <p:extLst>
      <p:ext uri="{BB962C8B-B14F-4D97-AF65-F5344CB8AC3E}">
        <p14:creationId xmlns:p14="http://schemas.microsoft.com/office/powerpoint/2010/main" val="141719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NumBadge"/>
          <p:cNvSpPr/>
          <p:nvPr/>
        </p:nvSpPr>
        <p:spPr>
          <a:xfrm>
            <a:off x="609600" y="457200"/>
            <a:ext cx="609600" cy="609600"/>
          </a:xfrm>
          <a:prstGeom prst="ellipse">
            <a:avLst/>
          </a:prstGeom>
          <a:solidFill>
            <a:srgbClr val="960D52"/>
          </a:solidFill>
          <a:ln>
            <a:noFill/>
          </a:ln>
        </p:spPr>
        <p:txBody>
          <a:bodyPr wrap="none" lIns="0" tIns="0" rIns="0" bIns="0" anchor="ctr"/>
          <a:lstStyle/>
          <a:p>
            <a:pPr algn="ctr">
              <a:buNone/>
            </a:pPr>
            <a:r>
              <a:rPr lang="en-US" sz="2400" b="1" dirty="0">
                <a:solidFill>
                  <a:srgbClr val="FFFFFF"/>
                </a:solidFill>
                <a:latin typeface="Montserrat"/>
              </a:rPr>
              <a:t>1</a:t>
            </a:r>
          </a:p>
        </p:txBody>
      </p:sp>
      <p:sp>
        <p:nvSpPr>
          <p:cNvPr id="51" name="Title"/>
          <p:cNvSpPr/>
          <p:nvPr/>
        </p:nvSpPr>
        <p:spPr>
          <a:xfrm>
            <a:off x="1371600" y="457200"/>
            <a:ext cx="5334000" cy="609600"/>
          </a:xfrm>
          <a:prstGeom prst="rect">
            <a:avLst/>
          </a:prstGeom>
          <a:noFill/>
          <a:ln>
            <a:noFill/>
          </a:ln>
        </p:spPr>
        <p:txBody>
          <a:bodyPr wrap="square" anchor="ctr"/>
          <a:lstStyle/>
          <a:p>
            <a:pPr>
              <a:buNone/>
            </a:pPr>
            <a:r>
              <a:rPr lang="en-US" sz="3600" b="1" dirty="0">
                <a:solidFill>
                  <a:srgbClr val="1A1A2E"/>
                </a:solidFill>
                <a:latin typeface="Montserrat"/>
              </a:rPr>
              <a:t>Materials (COGS)</a:t>
            </a:r>
          </a:p>
        </p:txBody>
      </p:sp>
      <p:sp>
        <p:nvSpPr>
          <p:cNvPr id="52" name="Content"/>
          <p:cNvSpPr/>
          <p:nvPr/>
        </p:nvSpPr>
        <p:spPr>
          <a:xfrm>
            <a:off x="609600" y="1270000"/>
            <a:ext cx="6096000" cy="3556000"/>
          </a:xfrm>
          <a:prstGeom prst="rect">
            <a:avLst/>
          </a:prstGeom>
          <a:noFill/>
          <a:ln>
            <a:noFill/>
          </a:ln>
        </p:spPr>
        <p:txBody>
          <a:bodyPr wrap="square"/>
          <a:lstStyle/>
          <a:p>
            <a:pPr marL="228600" indent="-228600">
              <a:spcBef>
                <a:spcPts val="400"/>
              </a:spcBef>
              <a:buFont typeface="Arial"/>
              <a:buChar char="•"/>
            </a:pPr>
            <a:r>
              <a:rPr lang="en-US" sz="2400" dirty="0">
                <a:solidFill>
                  <a:srgbClr val="2D2926"/>
                </a:solidFill>
                <a:latin typeface="Source Sans Pro"/>
              </a:rPr>
              <a:t>Raw materials and supplies</a:t>
            </a:r>
          </a:p>
          <a:p>
            <a:pPr marL="228600" indent="-228600">
              <a:spcBef>
                <a:spcPts val="400"/>
              </a:spcBef>
              <a:buFont typeface="Arial"/>
              <a:buChar char="•"/>
            </a:pPr>
            <a:r>
              <a:rPr lang="en-US" sz="2400" dirty="0">
                <a:solidFill>
                  <a:srgbClr val="2D2926"/>
                </a:solidFill>
                <a:latin typeface="Source Sans Pro"/>
              </a:rPr>
              <a:t>Packaging materials</a:t>
            </a:r>
          </a:p>
          <a:p>
            <a:pPr marL="228600" indent="-228600">
              <a:spcBef>
                <a:spcPts val="400"/>
              </a:spcBef>
              <a:buFont typeface="Arial"/>
              <a:buChar char="•"/>
            </a:pPr>
            <a:r>
              <a:rPr lang="en-US" sz="2400" dirty="0">
                <a:solidFill>
                  <a:srgbClr val="2D2926"/>
                </a:solidFill>
                <a:latin typeface="Source Sans Pro"/>
              </a:rPr>
              <a:t>Shipping to you (inbound freight)</a:t>
            </a:r>
          </a:p>
          <a:p>
            <a:pPr marL="228600" indent="-228600">
              <a:spcBef>
                <a:spcPts val="400"/>
              </a:spcBef>
              <a:buFont typeface="Arial"/>
              <a:buChar char="•"/>
            </a:pPr>
            <a:r>
              <a:rPr lang="en-US" sz="2400" dirty="0">
                <a:solidFill>
                  <a:srgbClr val="2D2926"/>
                </a:solidFill>
                <a:latin typeface="Source Sans Pro"/>
              </a:rPr>
              <a:t>Tags, labels, hang cards</a:t>
            </a:r>
          </a:p>
          <a:p>
            <a:pPr marL="228600" indent="-228600">
              <a:spcBef>
                <a:spcPts val="400"/>
              </a:spcBef>
              <a:buFont typeface="Arial"/>
              <a:buChar char="•"/>
            </a:pPr>
            <a:endParaRPr lang="en-US" sz="2400" dirty="0">
              <a:solidFill>
                <a:srgbClr val="2D2926"/>
              </a:solidFill>
              <a:latin typeface="Source Sans Pro"/>
            </a:endParaRPr>
          </a:p>
          <a:p>
            <a:pPr>
              <a:spcBef>
                <a:spcPts val="400"/>
              </a:spcBef>
            </a:pPr>
            <a:r>
              <a:rPr lang="en-US" sz="2400" dirty="0">
                <a:solidFill>
                  <a:srgbClr val="2D2926"/>
                </a:solidFill>
                <a:latin typeface="Source Sans Pro"/>
              </a:rPr>
              <a:t>Anything that goes </a:t>
            </a:r>
            <a:r>
              <a:rPr lang="en-US" sz="2400" b="1" dirty="0">
                <a:solidFill>
                  <a:srgbClr val="960D52"/>
                </a:solidFill>
                <a:latin typeface="Source Sans Pro"/>
              </a:rPr>
              <a:t>into or onto</a:t>
            </a:r>
            <a:r>
              <a:rPr lang="en-US" sz="2400" dirty="0">
                <a:solidFill>
                  <a:srgbClr val="2D2926"/>
                </a:solidFill>
                <a:latin typeface="Source Sans Pro"/>
              </a:rPr>
              <a:t> the product</a:t>
            </a:r>
          </a:p>
        </p:txBody>
      </p:sp>
      <p:sp>
        <p:nvSpPr>
          <p:cNvPr id="53" name="ProTip"/>
          <p:cNvSpPr/>
          <p:nvPr/>
        </p:nvSpPr>
        <p:spPr>
          <a:xfrm>
            <a:off x="609600" y="5080000"/>
            <a:ext cx="10728960" cy="1270000"/>
          </a:xfrm>
          <a:prstGeom prst="roundRect">
            <a:avLst>
              <a:gd name="adj" fmla="val 8000"/>
            </a:avLst>
          </a:prstGeom>
          <a:solidFill>
            <a:srgbClr val="F8F8FA"/>
          </a:solidFill>
          <a:ln>
            <a:noFill/>
          </a:ln>
        </p:spPr>
        <p:txBody>
          <a:bodyPr wrap="square" lIns="144000" rIns="144000" anchor="ctr"/>
          <a:lstStyle/>
          <a:p>
            <a:pPr>
              <a:buNone/>
            </a:pPr>
            <a:r>
              <a:rPr lang="en-US" b="1" dirty="0">
                <a:solidFill>
                  <a:srgbClr val="960D52"/>
                </a:solidFill>
                <a:latin typeface="Montserrat"/>
              </a:rPr>
              <a:t>PRO TIP</a:t>
            </a:r>
          </a:p>
          <a:p>
            <a:pPr>
              <a:spcBef>
                <a:spcPts val="200"/>
              </a:spcBef>
              <a:buNone/>
            </a:pPr>
            <a:r>
              <a:rPr lang="en-US" sz="2000" dirty="0">
                <a:solidFill>
                  <a:srgbClr val="2D2926"/>
                </a:solidFill>
                <a:latin typeface="Source Sans Pro"/>
              </a:rPr>
              <a:t>Get a reseller permit — you can buy materials tax-free and collect tax only when you sell.</a:t>
            </a:r>
          </a:p>
        </p:txBody>
      </p:sp>
      <p:pic>
        <p:nvPicPr>
          <p:cNvPr id="3" name="Picture 2">
            <a:extLst>
              <a:ext uri="{FF2B5EF4-FFF2-40B4-BE49-F238E27FC236}">
                <a16:creationId xmlns:a16="http://schemas.microsoft.com/office/drawing/2014/main" id="{1541EE2D-5DBD-4BEA-BC3D-E60E15232D39}"/>
              </a:ext>
            </a:extLst>
          </p:cNvPr>
          <p:cNvPicPr>
            <a:picLocks noChangeAspect="1"/>
          </p:cNvPicPr>
          <p:nvPr/>
        </p:nvPicPr>
        <p:blipFill>
          <a:blip r:embed="rId3"/>
          <a:stretch>
            <a:fillRect/>
          </a:stretch>
        </p:blipFill>
        <p:spPr>
          <a:xfrm>
            <a:off x="7207208" y="721360"/>
            <a:ext cx="4375192" cy="4358640"/>
          </a:xfrm>
          <a:prstGeom prst="rect">
            <a:avLst/>
          </a:prstGeom>
        </p:spPr>
      </p:pic>
    </p:spTree>
    <p:extLst>
      <p:ext uri="{BB962C8B-B14F-4D97-AF65-F5344CB8AC3E}">
        <p14:creationId xmlns:p14="http://schemas.microsoft.com/office/powerpoint/2010/main" val="3086458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NumBadge"/>
          <p:cNvSpPr/>
          <p:nvPr/>
        </p:nvSpPr>
        <p:spPr>
          <a:xfrm>
            <a:off x="609600" y="457200"/>
            <a:ext cx="609600" cy="609600"/>
          </a:xfrm>
          <a:prstGeom prst="ellipse">
            <a:avLst/>
          </a:prstGeom>
          <a:solidFill>
            <a:srgbClr val="CB297B"/>
          </a:solidFill>
          <a:ln>
            <a:noFill/>
          </a:ln>
        </p:spPr>
        <p:txBody>
          <a:bodyPr wrap="none" lIns="0" tIns="0" rIns="0" bIns="0" anchor="ctr"/>
          <a:lstStyle/>
          <a:p>
            <a:pPr algn="ctr">
              <a:buNone/>
            </a:pPr>
            <a:r>
              <a:rPr lang="en-US" sz="2400" b="1" dirty="0">
                <a:solidFill>
                  <a:srgbClr val="FFFFFF"/>
                </a:solidFill>
                <a:latin typeface="Montserrat"/>
              </a:rPr>
              <a:t>2</a:t>
            </a:r>
          </a:p>
        </p:txBody>
      </p:sp>
      <p:sp>
        <p:nvSpPr>
          <p:cNvPr id="51" name="Title"/>
          <p:cNvSpPr/>
          <p:nvPr/>
        </p:nvSpPr>
        <p:spPr>
          <a:xfrm>
            <a:off x="1371600" y="457200"/>
            <a:ext cx="5334000" cy="609600"/>
          </a:xfrm>
          <a:prstGeom prst="rect">
            <a:avLst/>
          </a:prstGeom>
          <a:noFill/>
          <a:ln>
            <a:noFill/>
          </a:ln>
        </p:spPr>
        <p:txBody>
          <a:bodyPr wrap="square" anchor="ctr"/>
          <a:lstStyle/>
          <a:p>
            <a:pPr>
              <a:buNone/>
            </a:pPr>
            <a:r>
              <a:rPr lang="en-US" sz="3600" b="1" dirty="0">
                <a:solidFill>
                  <a:srgbClr val="1A1A2E"/>
                </a:solidFill>
                <a:latin typeface="Montserrat"/>
              </a:rPr>
              <a:t>Labor</a:t>
            </a:r>
            <a:endParaRPr lang="en-US" sz="3200" b="1" dirty="0">
              <a:solidFill>
                <a:srgbClr val="1A1A2E"/>
              </a:solidFill>
              <a:latin typeface="Montserrat"/>
            </a:endParaRPr>
          </a:p>
        </p:txBody>
      </p:sp>
      <p:sp>
        <p:nvSpPr>
          <p:cNvPr id="52" name="Questions"/>
          <p:cNvSpPr/>
          <p:nvPr/>
        </p:nvSpPr>
        <p:spPr>
          <a:xfrm>
            <a:off x="609600" y="1270000"/>
            <a:ext cx="7051040" cy="2032000"/>
          </a:xfrm>
          <a:prstGeom prst="rect">
            <a:avLst/>
          </a:prstGeom>
          <a:noFill/>
          <a:ln>
            <a:noFill/>
          </a:ln>
        </p:spPr>
        <p:txBody>
          <a:bodyPr wrap="square"/>
          <a:lstStyle/>
          <a:p>
            <a:pPr marL="228600" indent="-228600">
              <a:spcBef>
                <a:spcPts val="300"/>
              </a:spcBef>
              <a:buFont typeface="Arial"/>
              <a:buChar char="•"/>
            </a:pPr>
            <a:r>
              <a:rPr lang="en-US" sz="2400" dirty="0">
                <a:solidFill>
                  <a:srgbClr val="2D2926"/>
                </a:solidFill>
                <a:latin typeface="Source Sans Pro"/>
              </a:rPr>
              <a:t>What are you </a:t>
            </a:r>
            <a:r>
              <a:rPr lang="en-US" sz="2400" b="1" dirty="0">
                <a:solidFill>
                  <a:srgbClr val="960D52"/>
                </a:solidFill>
                <a:latin typeface="Source Sans Pro"/>
              </a:rPr>
              <a:t>actually paying yourself</a:t>
            </a:r>
            <a:r>
              <a:rPr lang="en-US" sz="2400" dirty="0">
                <a:solidFill>
                  <a:srgbClr val="2D2926"/>
                </a:solidFill>
                <a:latin typeface="Source Sans Pro"/>
              </a:rPr>
              <a:t> per hour?</a:t>
            </a:r>
          </a:p>
          <a:p>
            <a:pPr marL="228600" indent="-228600">
              <a:spcBef>
                <a:spcPts val="300"/>
              </a:spcBef>
              <a:buFont typeface="Arial"/>
              <a:buChar char="•"/>
            </a:pPr>
            <a:r>
              <a:rPr lang="en-US" sz="2400" dirty="0">
                <a:solidFill>
                  <a:srgbClr val="2D2926"/>
                </a:solidFill>
                <a:latin typeface="Source Sans Pro"/>
              </a:rPr>
              <a:t>What would you </a:t>
            </a:r>
            <a:r>
              <a:rPr lang="en-US" sz="2400" b="1" dirty="0">
                <a:solidFill>
                  <a:srgbClr val="960D52"/>
                </a:solidFill>
                <a:latin typeface="Source Sans Pro"/>
              </a:rPr>
              <a:t>pay someone else</a:t>
            </a:r>
            <a:r>
              <a:rPr lang="en-US" sz="2400" dirty="0">
                <a:solidFill>
                  <a:srgbClr val="2D2926"/>
                </a:solidFill>
                <a:latin typeface="Source Sans Pro"/>
              </a:rPr>
              <a:t> to do it?</a:t>
            </a:r>
          </a:p>
          <a:p>
            <a:pPr marL="228600" indent="-228600">
              <a:spcBef>
                <a:spcPts val="300"/>
              </a:spcBef>
              <a:buFont typeface="Arial"/>
              <a:buChar char="•"/>
            </a:pPr>
            <a:r>
              <a:rPr lang="en-US" sz="2400" dirty="0">
                <a:solidFill>
                  <a:srgbClr val="2D2926"/>
                </a:solidFill>
                <a:latin typeface="Source Sans Pro"/>
              </a:rPr>
              <a:t>Count </a:t>
            </a:r>
            <a:r>
              <a:rPr lang="en-US" sz="2400" b="1" dirty="0">
                <a:solidFill>
                  <a:srgbClr val="960D52"/>
                </a:solidFill>
                <a:latin typeface="Source Sans Pro"/>
              </a:rPr>
              <a:t>all</a:t>
            </a:r>
            <a:r>
              <a:rPr lang="en-US" sz="2400" dirty="0">
                <a:solidFill>
                  <a:srgbClr val="2D2926"/>
                </a:solidFill>
                <a:latin typeface="Source Sans Pro"/>
              </a:rPr>
              <a:t> the hours: setup, production, cleanup</a:t>
            </a:r>
          </a:p>
          <a:p>
            <a:pPr marL="228600" indent="-228600">
              <a:spcBef>
                <a:spcPts val="300"/>
              </a:spcBef>
              <a:buFont typeface="Arial"/>
              <a:buChar char="•"/>
            </a:pPr>
            <a:r>
              <a:rPr lang="en-US" sz="2400" dirty="0">
                <a:solidFill>
                  <a:srgbClr val="2D2926"/>
                </a:solidFill>
                <a:latin typeface="Source Sans Pro"/>
              </a:rPr>
              <a:t>Only time </a:t>
            </a:r>
            <a:r>
              <a:rPr lang="en-US" sz="2400" b="1" dirty="0">
                <a:solidFill>
                  <a:srgbClr val="960D52"/>
                </a:solidFill>
                <a:latin typeface="Source Sans Pro"/>
              </a:rPr>
              <a:t>directly tied</a:t>
            </a:r>
            <a:r>
              <a:rPr lang="en-US" sz="2400" dirty="0">
                <a:solidFill>
                  <a:srgbClr val="2D2926"/>
                </a:solidFill>
                <a:latin typeface="Source Sans Pro"/>
              </a:rPr>
              <a:t> to making/delivering</a:t>
            </a:r>
          </a:p>
        </p:txBody>
      </p:sp>
      <p:sp>
        <p:nvSpPr>
          <p:cNvPr id="53" name="Formula"/>
          <p:cNvSpPr/>
          <p:nvPr/>
        </p:nvSpPr>
        <p:spPr>
          <a:xfrm>
            <a:off x="609600" y="3467847"/>
            <a:ext cx="6096000" cy="1016000"/>
          </a:xfrm>
          <a:prstGeom prst="roundRect">
            <a:avLst>
              <a:gd name="adj" fmla="val 8000"/>
            </a:avLst>
          </a:prstGeom>
          <a:solidFill>
            <a:srgbClr val="1A1A2E"/>
          </a:solidFill>
          <a:ln>
            <a:noFill/>
          </a:ln>
        </p:spPr>
        <p:txBody>
          <a:bodyPr wrap="square" lIns="144000" rIns="144000" anchor="ctr"/>
          <a:lstStyle/>
          <a:p>
            <a:pPr algn="ctr">
              <a:buNone/>
            </a:pPr>
            <a:r>
              <a:rPr lang="en-US" sz="1400" b="1" dirty="0">
                <a:solidFill>
                  <a:srgbClr val="F7C185"/>
                </a:solidFill>
                <a:latin typeface="Montserrat"/>
              </a:rPr>
              <a:t>THE FORMULA</a:t>
            </a:r>
          </a:p>
          <a:p>
            <a:pPr algn="ctr">
              <a:spcBef>
                <a:spcPts val="200"/>
              </a:spcBef>
              <a:buNone/>
            </a:pPr>
            <a:r>
              <a:rPr lang="en-US" sz="2200" b="1" dirty="0">
                <a:solidFill>
                  <a:srgbClr val="FFFFFF"/>
                </a:solidFill>
                <a:latin typeface="Montserrat"/>
              </a:rPr>
              <a:t>Time × Hourly Rate = Labor Cost</a:t>
            </a:r>
          </a:p>
        </p:txBody>
      </p:sp>
      <p:sp>
        <p:nvSpPr>
          <p:cNvPr id="54" name="Example"/>
          <p:cNvSpPr/>
          <p:nvPr/>
        </p:nvSpPr>
        <p:spPr>
          <a:xfrm>
            <a:off x="609600" y="4622800"/>
            <a:ext cx="6096000" cy="508000"/>
          </a:xfrm>
          <a:prstGeom prst="rect">
            <a:avLst/>
          </a:prstGeom>
          <a:noFill/>
          <a:ln>
            <a:noFill/>
          </a:ln>
        </p:spPr>
        <p:txBody>
          <a:bodyPr wrap="square"/>
          <a:lstStyle/>
          <a:p>
            <a:pPr algn="ctr">
              <a:buNone/>
            </a:pPr>
            <a:r>
              <a:rPr lang="en-US" sz="2000" dirty="0">
                <a:solidFill>
                  <a:srgbClr val="6B6462"/>
                </a:solidFill>
                <a:latin typeface="Source Sans Pro"/>
              </a:rPr>
              <a:t>Example: 3 hrs prep + teach × $30/hr = $90 labor</a:t>
            </a:r>
          </a:p>
        </p:txBody>
      </p:sp>
      <p:sp>
        <p:nvSpPr>
          <p:cNvPr id="55" name="Callout"/>
          <p:cNvSpPr/>
          <p:nvPr/>
        </p:nvSpPr>
        <p:spPr>
          <a:xfrm>
            <a:off x="609600" y="5588000"/>
            <a:ext cx="10972800" cy="762000"/>
          </a:xfrm>
          <a:prstGeom prst="roundRect">
            <a:avLst>
              <a:gd name="adj" fmla="val 16000"/>
            </a:avLst>
          </a:prstGeom>
          <a:solidFill>
            <a:srgbClr val="960D52"/>
          </a:solidFill>
          <a:ln>
            <a:noFill/>
          </a:ln>
        </p:spPr>
        <p:txBody>
          <a:bodyPr wrap="square" lIns="144000" rIns="144000" anchor="ctr"/>
          <a:lstStyle/>
          <a:p>
            <a:pPr algn="ctr">
              <a:buNone/>
            </a:pPr>
            <a:r>
              <a:rPr lang="en-US" sz="2000" b="1" dirty="0">
                <a:solidFill>
                  <a:srgbClr val="FFFFFF"/>
                </a:solidFill>
                <a:latin typeface="Source Sans Pro"/>
              </a:rPr>
              <a:t>The test: would I do this task if I sold zero units? If yes, it’s overhead — not labor.</a:t>
            </a:r>
          </a:p>
        </p:txBody>
      </p:sp>
      <p:pic>
        <p:nvPicPr>
          <p:cNvPr id="3" name="Picture 2">
            <a:extLst>
              <a:ext uri="{FF2B5EF4-FFF2-40B4-BE49-F238E27FC236}">
                <a16:creationId xmlns:a16="http://schemas.microsoft.com/office/drawing/2014/main" id="{4B925CDD-2DA7-305F-7170-9916E57AFEAC}"/>
              </a:ext>
            </a:extLst>
          </p:cNvPr>
          <p:cNvPicPr>
            <a:picLocks noChangeAspect="1"/>
          </p:cNvPicPr>
          <p:nvPr/>
        </p:nvPicPr>
        <p:blipFill>
          <a:blip r:embed="rId3"/>
          <a:stretch>
            <a:fillRect/>
          </a:stretch>
        </p:blipFill>
        <p:spPr>
          <a:xfrm>
            <a:off x="7991177" y="449729"/>
            <a:ext cx="3591223" cy="4876864"/>
          </a:xfrm>
          <a:prstGeom prst="rect">
            <a:avLst/>
          </a:prstGeom>
        </p:spPr>
      </p:pic>
    </p:spTree>
    <p:extLst>
      <p:ext uri="{BB962C8B-B14F-4D97-AF65-F5344CB8AC3E}">
        <p14:creationId xmlns:p14="http://schemas.microsoft.com/office/powerpoint/2010/main" val="3702647352"/>
      </p:ext>
    </p:extLst>
  </p:cSld>
  <p:clrMapOvr>
    <a:masterClrMapping/>
  </p:clrMapOvr>
</p:sld>
</file>

<file path=ppt/theme/theme1.xml><?xml version="1.0" encoding="utf-8"?>
<a:theme xmlns:a="http://schemas.openxmlformats.org/drawingml/2006/main" name="Office Theme [1775175668565]">
  <a:themeElements>
    <a:clrScheme name="Craftcation Warm">
      <a:dk1>
        <a:srgbClr val="1A1A2E"/>
      </a:dk1>
      <a:lt1>
        <a:srgbClr val="FFFFFF"/>
      </a:lt1>
      <a:dk2>
        <a:srgbClr val="960D52"/>
      </a:dk2>
      <a:lt2>
        <a:srgbClr val="F8F8FA"/>
      </a:lt2>
      <a:accent1>
        <a:srgbClr val="960D52"/>
      </a:accent1>
      <a:accent2>
        <a:srgbClr val="CB297B"/>
      </a:accent2>
      <a:accent3>
        <a:srgbClr val="F7C185"/>
      </a:accent3>
      <a:accent4>
        <a:srgbClr val="E8845F"/>
      </a:accent4>
      <a:accent5>
        <a:srgbClr val="1A1A2E"/>
      </a:accent5>
      <a:accent6>
        <a:srgbClr val="7B4B6A"/>
      </a:accent6>
      <a:hlink>
        <a:srgbClr val="467886"/>
      </a:hlink>
      <a:folHlink>
        <a:srgbClr val="96607D"/>
      </a:folHlink>
    </a:clrScheme>
    <a:fontScheme name="Craftcation">
      <a:majorFont>
        <a:latin typeface="Montserra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ource Sans Pro"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F78959-70B2-6741-A930-9FEFB65749E2}">
  <we:reference id="wa200010001" version="1.0.0.1" store="en-US" storeType="OMEX"/>
  <we:alternateReferences>
    <we:reference id="WA200010001" version="1.0.0.1" store="WA200010001" storeType="OMEX"/>
  </we:alternateReferences>
  <we:properties>
    <we:property name="claude.fileId" value="&quot;f5f3eb15-8582-4f2b-9170-88d87777ed01&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3185</TotalTime>
  <Words>3776</Words>
  <Application>Microsoft Macintosh PowerPoint</Application>
  <PresentationFormat>Widescreen</PresentationFormat>
  <Paragraphs>412</Paragraphs>
  <Slides>34</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Arial</vt:lpstr>
      <vt:lpstr>Montserrat</vt:lpstr>
      <vt:lpstr>Source Sans Pro</vt:lpstr>
      <vt:lpstr>Office Theme [1775175668565]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Bentley</dc:creator>
  <cp:lastModifiedBy>Matt Bentley</cp:lastModifiedBy>
  <cp:revision>14</cp:revision>
  <dcterms:created xsi:type="dcterms:W3CDTF">2026-04-02T22:33:19Z</dcterms:created>
  <dcterms:modified xsi:type="dcterms:W3CDTF">2026-04-11T22:35:48Z</dcterms:modified>
</cp:coreProperties>
</file>