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19"/>
  </p:notesMasterIdLst>
  <p:sldIdLst>
    <p:sldId id="256" r:id="rId2"/>
    <p:sldId id="258" r:id="rId3"/>
    <p:sldId id="257" r:id="rId4"/>
    <p:sldId id="272" r:id="rId5"/>
    <p:sldId id="270" r:id="rId6"/>
    <p:sldId id="269" r:id="rId7"/>
    <p:sldId id="268" r:id="rId8"/>
    <p:sldId id="262" r:id="rId9"/>
    <p:sldId id="263" r:id="rId10"/>
    <p:sldId id="259" r:id="rId11"/>
    <p:sldId id="264" r:id="rId12"/>
    <p:sldId id="265" r:id="rId13"/>
    <p:sldId id="267" r:id="rId14"/>
    <p:sldId id="266" r:id="rId15"/>
    <p:sldId id="260" r:id="rId16"/>
    <p:sldId id="273" r:id="rId17"/>
    <p:sldId id="274"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51" autoAdjust="0"/>
    <p:restoredTop sz="77972" autoAdjust="0"/>
  </p:normalViewPr>
  <p:slideViewPr>
    <p:cSldViewPr snapToGrid="0">
      <p:cViewPr varScale="1">
        <p:scale>
          <a:sx n="80" d="100"/>
          <a:sy n="80" d="100"/>
        </p:scale>
        <p:origin x="1542" y="78"/>
      </p:cViewPr>
      <p:guideLst/>
    </p:cSldViewPr>
  </p:slideViewPr>
  <p:notesTextViewPr>
    <p:cViewPr>
      <p:scale>
        <a:sx n="1" d="1"/>
        <a:sy n="1" d="1"/>
      </p:scale>
      <p:origin x="0" y="0"/>
    </p:cViewPr>
  </p:notesTextViewPr>
  <p:sorterViewPr>
    <p:cViewPr>
      <p:scale>
        <a:sx n="100" d="100"/>
        <a:sy n="100" d="100"/>
      </p:scale>
      <p:origin x="0" y="-93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AE616-28BB-4A0B-A1E2-FE563E0F592F}" type="datetimeFigureOut">
              <a:rPr lang="en-CA" smtClean="0"/>
              <a:t>2026-05-07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585B47-4225-4258-B78B-AC78FD83747B}" type="slidenum">
              <a:rPr lang="en-CA" smtClean="0"/>
              <a:t>‹#›</a:t>
            </a:fld>
            <a:endParaRPr lang="en-CA"/>
          </a:p>
        </p:txBody>
      </p:sp>
    </p:spTree>
    <p:extLst>
      <p:ext uri="{BB962C8B-B14F-4D97-AF65-F5344CB8AC3E}">
        <p14:creationId xmlns:p14="http://schemas.microsoft.com/office/powerpoint/2010/main" val="2833509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3585B47-4225-4258-B78B-AC78FD83747B}" type="slidenum">
              <a:rPr lang="en-CA" smtClean="0"/>
              <a:t>1</a:t>
            </a:fld>
            <a:endParaRPr lang="en-CA"/>
          </a:p>
        </p:txBody>
      </p:sp>
    </p:spTree>
    <p:extLst>
      <p:ext uri="{BB962C8B-B14F-4D97-AF65-F5344CB8AC3E}">
        <p14:creationId xmlns:p14="http://schemas.microsoft.com/office/powerpoint/2010/main" val="1304332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A1DF7-91A1-C07B-078C-03A21E480A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3B82A5-D399-6218-22A6-57E35547B2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633AAE-44D3-41E7-F52F-344E2035A831}"/>
              </a:ext>
            </a:extLst>
          </p:cNvPr>
          <p:cNvSpPr>
            <a:spLocks noGrp="1"/>
          </p:cNvSpPr>
          <p:nvPr>
            <p:ph type="body" idx="1"/>
          </p:nvPr>
        </p:nvSpPr>
        <p:spPr/>
        <p:txBody>
          <a:bodyPr/>
          <a:lstStyle/>
          <a:p>
            <a:pPr>
              <a:buNone/>
            </a:pPr>
            <a:r>
              <a:rPr lang="en-US" dirty="0"/>
              <a:t>“One of the things we are learning very quickly is that misinformation often begins with information gaps. When people are uncertain, stressed, and searching for answers, they will fill those gaps themselves — through social media, conversations with </a:t>
            </a:r>
            <a:r>
              <a:rPr lang="en-US" dirty="0" err="1"/>
              <a:t>neighbours</a:t>
            </a:r>
            <a:r>
              <a:rPr lang="en-US" dirty="0"/>
              <a:t>, or information that may not be verified. Misinformation is a risk multiplier – it creates confusion for your audiences, and honestly, it is time intensive and sucks up valuable resources if you’re managing misinformation throughout your emergency. </a:t>
            </a:r>
          </a:p>
          <a:p>
            <a:pPr>
              <a:buNone/>
            </a:pPr>
            <a:endParaRPr lang="en-US" dirty="0"/>
          </a:p>
          <a:p>
            <a:pPr>
              <a:buNone/>
            </a:pPr>
            <a:r>
              <a:rPr lang="en-US" dirty="0"/>
              <a:t>Being prepared and proactive as the credible source of truth limits the ability for misinformation to creep into your emergency narrative.</a:t>
            </a:r>
            <a:endParaRPr lang="en-CA" dirty="0"/>
          </a:p>
        </p:txBody>
      </p:sp>
      <p:sp>
        <p:nvSpPr>
          <p:cNvPr id="4" name="Slide Number Placeholder 3">
            <a:extLst>
              <a:ext uri="{FF2B5EF4-FFF2-40B4-BE49-F238E27FC236}">
                <a16:creationId xmlns:a16="http://schemas.microsoft.com/office/drawing/2014/main" id="{0AFBE974-CDEA-0F2D-5E82-E49751548B84}"/>
              </a:ext>
            </a:extLst>
          </p:cNvPr>
          <p:cNvSpPr>
            <a:spLocks noGrp="1"/>
          </p:cNvSpPr>
          <p:nvPr>
            <p:ph type="sldNum" sz="quarter" idx="5"/>
          </p:nvPr>
        </p:nvSpPr>
        <p:spPr/>
        <p:txBody>
          <a:bodyPr/>
          <a:lstStyle/>
          <a:p>
            <a:fld id="{83585B47-4225-4258-B78B-AC78FD83747B}" type="slidenum">
              <a:rPr lang="en-CA" smtClean="0"/>
              <a:t>10</a:t>
            </a:fld>
            <a:endParaRPr lang="en-CA"/>
          </a:p>
        </p:txBody>
      </p:sp>
    </p:spTree>
    <p:extLst>
      <p:ext uri="{BB962C8B-B14F-4D97-AF65-F5344CB8AC3E}">
        <p14:creationId xmlns:p14="http://schemas.microsoft.com/office/powerpoint/2010/main" val="849414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FF6E2-983E-018A-2B02-AF6E281415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EA152E-3628-B2E7-A4AC-6CF04D528F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165770-1822-0649-2D37-0E5C987742F1}"/>
              </a:ext>
            </a:extLst>
          </p:cNvPr>
          <p:cNvSpPr>
            <a:spLocks noGrp="1"/>
          </p:cNvSpPr>
          <p:nvPr>
            <p:ph type="body" idx="1"/>
          </p:nvPr>
        </p:nvSpPr>
        <p:spPr/>
        <p:txBody>
          <a:bodyPr/>
          <a:lstStyle/>
          <a:p>
            <a:pPr>
              <a:buNone/>
            </a:pPr>
            <a:r>
              <a:rPr lang="en-US" dirty="0"/>
              <a:t>“Increasingly, trust is not built only through official channels. Information now moves rapidly through social networks, text chains, </a:t>
            </a:r>
            <a:r>
              <a:rPr lang="en-US" dirty="0" err="1"/>
              <a:t>neighbourhood</a:t>
            </a:r>
            <a:r>
              <a:rPr lang="en-US" dirty="0"/>
              <a:t> groups, influencers, and community relationships.”</a:t>
            </a:r>
            <a:endParaRPr lang="en-CA" dirty="0"/>
          </a:p>
        </p:txBody>
      </p:sp>
      <p:sp>
        <p:nvSpPr>
          <p:cNvPr id="4" name="Slide Number Placeholder 3">
            <a:extLst>
              <a:ext uri="{FF2B5EF4-FFF2-40B4-BE49-F238E27FC236}">
                <a16:creationId xmlns:a16="http://schemas.microsoft.com/office/drawing/2014/main" id="{813D5946-F958-3881-3BF9-D4E8B3A81590}"/>
              </a:ext>
            </a:extLst>
          </p:cNvPr>
          <p:cNvSpPr>
            <a:spLocks noGrp="1"/>
          </p:cNvSpPr>
          <p:nvPr>
            <p:ph type="sldNum" sz="quarter" idx="5"/>
          </p:nvPr>
        </p:nvSpPr>
        <p:spPr/>
        <p:txBody>
          <a:bodyPr/>
          <a:lstStyle/>
          <a:p>
            <a:fld id="{83585B47-4225-4258-B78B-AC78FD83747B}" type="slidenum">
              <a:rPr lang="en-CA" smtClean="0"/>
              <a:t>11</a:t>
            </a:fld>
            <a:endParaRPr lang="en-CA"/>
          </a:p>
        </p:txBody>
      </p:sp>
    </p:spTree>
    <p:extLst>
      <p:ext uri="{BB962C8B-B14F-4D97-AF65-F5344CB8AC3E}">
        <p14:creationId xmlns:p14="http://schemas.microsoft.com/office/powerpoint/2010/main" val="1086192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7D123-C3E7-A433-AB61-B350B05D89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A55EE0-69AB-10EA-4B53-3056294863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1E7A28-9283-54CD-16AA-C2C0F2060BEF}"/>
              </a:ext>
            </a:extLst>
          </p:cNvPr>
          <p:cNvSpPr>
            <a:spLocks noGrp="1"/>
          </p:cNvSpPr>
          <p:nvPr>
            <p:ph type="body" idx="1"/>
          </p:nvPr>
        </p:nvSpPr>
        <p:spPr/>
        <p:txBody>
          <a:bodyPr/>
          <a:lstStyle/>
          <a:p>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And when clarity doesn’t come quickly… people begin relying on fragmented information from multiple sources.”</a:t>
            </a:r>
            <a:endParaRPr lang="en-CA" dirty="0"/>
          </a:p>
        </p:txBody>
      </p:sp>
      <p:sp>
        <p:nvSpPr>
          <p:cNvPr id="4" name="Slide Number Placeholder 3">
            <a:extLst>
              <a:ext uri="{FF2B5EF4-FFF2-40B4-BE49-F238E27FC236}">
                <a16:creationId xmlns:a16="http://schemas.microsoft.com/office/drawing/2014/main" id="{2FEBDD30-846D-6B49-1BD4-32C1604CD87D}"/>
              </a:ext>
            </a:extLst>
          </p:cNvPr>
          <p:cNvSpPr>
            <a:spLocks noGrp="1"/>
          </p:cNvSpPr>
          <p:nvPr>
            <p:ph type="sldNum" sz="quarter" idx="5"/>
          </p:nvPr>
        </p:nvSpPr>
        <p:spPr/>
        <p:txBody>
          <a:bodyPr/>
          <a:lstStyle/>
          <a:p>
            <a:fld id="{83585B47-4225-4258-B78B-AC78FD83747B}" type="slidenum">
              <a:rPr lang="en-CA" smtClean="0"/>
              <a:t>12</a:t>
            </a:fld>
            <a:endParaRPr lang="en-CA"/>
          </a:p>
        </p:txBody>
      </p:sp>
    </p:spTree>
    <p:extLst>
      <p:ext uri="{BB962C8B-B14F-4D97-AF65-F5344CB8AC3E}">
        <p14:creationId xmlns:p14="http://schemas.microsoft.com/office/powerpoint/2010/main" val="859999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CA898-FFB7-33B1-28FE-614877D7DB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C419BD-8DCB-23B6-CD9F-BF54472EB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E1769F-F6A8-B5BA-1CAA-E7EAA91B89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“Organizations often focus heavily on accuracy — and accuracy matters enormously — but cadence matters too. If updates are too infrequent, people begin looked to other sources of information and not necessarily the trusted and verified ones. Last month there was a chlorine release at a municipal pool in Victoria, BC. Eight people were taken to hospital and they issued a Shelter in place for area residents. It happened right around the time kids are getting out of school, people are finishing work and daycare pickups were required. What caught my eye was that after it was issued, the alert said the next update would be within two hours. Two hours? </a:t>
            </a:r>
            <a:endParaRPr lang="en-CA" dirty="0"/>
          </a:p>
        </p:txBody>
      </p:sp>
      <p:sp>
        <p:nvSpPr>
          <p:cNvPr id="4" name="Slide Number Placeholder 3">
            <a:extLst>
              <a:ext uri="{FF2B5EF4-FFF2-40B4-BE49-F238E27FC236}">
                <a16:creationId xmlns:a16="http://schemas.microsoft.com/office/drawing/2014/main" id="{9A958A19-42C6-BEC9-F299-6796A40EF4CD}"/>
              </a:ext>
            </a:extLst>
          </p:cNvPr>
          <p:cNvSpPr>
            <a:spLocks noGrp="1"/>
          </p:cNvSpPr>
          <p:nvPr>
            <p:ph type="sldNum" sz="quarter" idx="5"/>
          </p:nvPr>
        </p:nvSpPr>
        <p:spPr/>
        <p:txBody>
          <a:bodyPr/>
          <a:lstStyle/>
          <a:p>
            <a:fld id="{83585B47-4225-4258-B78B-AC78FD83747B}" type="slidenum">
              <a:rPr lang="en-CA" smtClean="0"/>
              <a:t>13</a:t>
            </a:fld>
            <a:endParaRPr lang="en-CA"/>
          </a:p>
        </p:txBody>
      </p:sp>
    </p:spTree>
    <p:extLst>
      <p:ext uri="{BB962C8B-B14F-4D97-AF65-F5344CB8AC3E}">
        <p14:creationId xmlns:p14="http://schemas.microsoft.com/office/powerpoint/2010/main" val="2993722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D62F9-4145-9204-6C16-5B66038AF7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FDDC7-DAF1-BFE2-3766-663C6913E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5C2FEF-A9AB-BB46-9DEA-C63DD3C9A9C7}"/>
              </a:ext>
            </a:extLst>
          </p:cNvPr>
          <p:cNvSpPr>
            <a:spLocks noGrp="1"/>
          </p:cNvSpPr>
          <p:nvPr>
            <p:ph type="body" idx="1"/>
          </p:nvPr>
        </p:nvSpPr>
        <p:spPr/>
        <p:txBody>
          <a:bodyPr/>
          <a:lstStyle/>
          <a:p>
            <a:pPr>
              <a:buNone/>
            </a:pPr>
            <a:r>
              <a:rPr lang="en-US" dirty="0"/>
              <a:t>“People trust those they know. People they’ve seen before. This is why organizations need to be building trust during the non emergency times. Let people get to know who you are and what you do. Invite people to follow official sources- show them what those are and keep feeding the beast with information.</a:t>
            </a:r>
          </a:p>
          <a:p>
            <a:pPr>
              <a:buNone/>
            </a:pPr>
            <a:endParaRPr lang="en-US" dirty="0"/>
          </a:p>
          <a:p>
            <a:pPr>
              <a:buNone/>
            </a:pPr>
            <a:r>
              <a:rPr lang="en-US" dirty="0"/>
              <a:t>Organizations often focus on the accuracy of information — and accuracy matters enormously — but in fast-moving events, cadence matters too.”</a:t>
            </a:r>
          </a:p>
          <a:p>
            <a:pPr>
              <a:buNone/>
            </a:pPr>
            <a:r>
              <a:rPr lang="en-US" dirty="0"/>
              <a:t>“Because if updates are too infrequent, people begin filling the silence themselves.” Even when you have no new information to share – provide a date and time stamped message.</a:t>
            </a:r>
          </a:p>
          <a:p>
            <a:pPr>
              <a:buNone/>
            </a:pPr>
            <a:endParaRPr lang="en-US" dirty="0"/>
          </a:p>
          <a:p>
            <a:pPr>
              <a:buNone/>
            </a:pPr>
            <a:r>
              <a:rPr lang="en-US" dirty="0"/>
              <a:t>There was a case in Victoria last month of a municipal pool that had a chlorine incident – they sheltered in place the </a:t>
            </a:r>
            <a:r>
              <a:rPr lang="en-US" dirty="0" err="1"/>
              <a:t>neighbours</a:t>
            </a:r>
            <a:r>
              <a:rPr lang="en-US" dirty="0"/>
              <a:t> around the pool and the actual alert said that the next update will be within two hours – two HOURS? This happened around the time people get out of work, schools would be dismissing children – and you’re not providing info sooner? That’s unacceptable.  </a:t>
            </a:r>
            <a:endParaRPr lang="en-CA" dirty="0"/>
          </a:p>
        </p:txBody>
      </p:sp>
      <p:sp>
        <p:nvSpPr>
          <p:cNvPr id="4" name="Slide Number Placeholder 3">
            <a:extLst>
              <a:ext uri="{FF2B5EF4-FFF2-40B4-BE49-F238E27FC236}">
                <a16:creationId xmlns:a16="http://schemas.microsoft.com/office/drawing/2014/main" id="{84F7D8E9-6E5D-3282-F92F-75F9BC12ACDA}"/>
              </a:ext>
            </a:extLst>
          </p:cNvPr>
          <p:cNvSpPr>
            <a:spLocks noGrp="1"/>
          </p:cNvSpPr>
          <p:nvPr>
            <p:ph type="sldNum" sz="quarter" idx="5"/>
          </p:nvPr>
        </p:nvSpPr>
        <p:spPr/>
        <p:txBody>
          <a:bodyPr/>
          <a:lstStyle/>
          <a:p>
            <a:fld id="{83585B47-4225-4258-B78B-AC78FD83747B}" type="slidenum">
              <a:rPr lang="en-CA" smtClean="0"/>
              <a:t>14</a:t>
            </a:fld>
            <a:endParaRPr lang="en-CA"/>
          </a:p>
        </p:txBody>
      </p:sp>
    </p:spTree>
    <p:extLst>
      <p:ext uri="{BB962C8B-B14F-4D97-AF65-F5344CB8AC3E}">
        <p14:creationId xmlns:p14="http://schemas.microsoft.com/office/powerpoint/2010/main" val="2050575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5C3C4-58F3-31FF-061B-82872B5258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5D3F25-A1B6-6FDC-16F3-E99790ACB3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FBA4F9-A3BE-5DB6-90E6-75C18374DC05}"/>
              </a:ext>
            </a:extLst>
          </p:cNvPr>
          <p:cNvSpPr>
            <a:spLocks noGrp="1"/>
          </p:cNvSpPr>
          <p:nvPr>
            <p:ph type="body" idx="1"/>
          </p:nvPr>
        </p:nvSpPr>
        <p:spPr/>
        <p:txBody>
          <a:bodyPr/>
          <a:lstStyle/>
          <a:p>
            <a:pPr>
              <a:buNone/>
            </a:pPr>
            <a:r>
              <a:rPr lang="en-US" dirty="0"/>
              <a:t>Communication influences whether people evacuate, whom they trust, how they interpret risk, and whether they take protective action. In an era of cascading risk and interconnected crises, communication capacity must be built, maintained, exercised, and integrated long before emergencies occur.”</a:t>
            </a:r>
            <a:endParaRPr lang="en-CA" dirty="0"/>
          </a:p>
        </p:txBody>
      </p:sp>
      <p:sp>
        <p:nvSpPr>
          <p:cNvPr id="4" name="Slide Number Placeholder 3">
            <a:extLst>
              <a:ext uri="{FF2B5EF4-FFF2-40B4-BE49-F238E27FC236}">
                <a16:creationId xmlns:a16="http://schemas.microsoft.com/office/drawing/2014/main" id="{51A4EE5E-4BB4-6F31-E9CC-7BF950F9578A}"/>
              </a:ext>
            </a:extLst>
          </p:cNvPr>
          <p:cNvSpPr>
            <a:spLocks noGrp="1"/>
          </p:cNvSpPr>
          <p:nvPr>
            <p:ph type="sldNum" sz="quarter" idx="5"/>
          </p:nvPr>
        </p:nvSpPr>
        <p:spPr/>
        <p:txBody>
          <a:bodyPr/>
          <a:lstStyle/>
          <a:p>
            <a:fld id="{83585B47-4225-4258-B78B-AC78FD83747B}" type="slidenum">
              <a:rPr lang="en-CA" smtClean="0"/>
              <a:t>15</a:t>
            </a:fld>
            <a:endParaRPr lang="en-CA"/>
          </a:p>
        </p:txBody>
      </p:sp>
    </p:spTree>
    <p:extLst>
      <p:ext uri="{BB962C8B-B14F-4D97-AF65-F5344CB8AC3E}">
        <p14:creationId xmlns:p14="http://schemas.microsoft.com/office/powerpoint/2010/main" val="2313946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0737E-2E87-CB39-3ACF-C72A5BB34F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CE8F4B-9ED3-0A09-2928-E794512C5B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70A31E-EF3E-FA0B-CBB5-4F7D58A26F2A}"/>
              </a:ext>
            </a:extLst>
          </p:cNvPr>
          <p:cNvSpPr>
            <a:spLocks noGrp="1"/>
          </p:cNvSpPr>
          <p:nvPr>
            <p:ph type="body" idx="1"/>
          </p:nvPr>
        </p:nvSpPr>
        <p:spPr/>
        <p:txBody>
          <a:bodyPr/>
          <a:lstStyle/>
          <a:p>
            <a:pPr>
              <a:buNone/>
            </a:pPr>
            <a:r>
              <a:rPr lang="en-US" dirty="0"/>
              <a:t>We are operating in an environment where emergencies move quickly, overlap with one another, and create immediate pressure for information.</a:t>
            </a:r>
          </a:p>
          <a:p>
            <a:pPr>
              <a:buNone/>
            </a:pPr>
            <a:r>
              <a:rPr lang="en-US" dirty="0"/>
              <a:t>And the public experiences much of our response through communication.</a:t>
            </a:r>
          </a:p>
          <a:p>
            <a:pPr>
              <a:buNone/>
            </a:pPr>
            <a:r>
              <a:rPr lang="en-US" dirty="0"/>
              <a:t>Through the updates we provide.</a:t>
            </a:r>
            <a:br>
              <a:rPr lang="en-US" dirty="0"/>
            </a:br>
            <a:r>
              <a:rPr lang="en-US" dirty="0"/>
              <a:t>Through the clarity of our direction.</a:t>
            </a:r>
            <a:br>
              <a:rPr lang="en-US" dirty="0"/>
            </a:br>
            <a:r>
              <a:rPr lang="en-US" dirty="0"/>
              <a:t>Through whether information feels coordinated, timely, and credible.</a:t>
            </a:r>
          </a:p>
          <a:p>
            <a:pPr>
              <a:buNone/>
            </a:pPr>
            <a:r>
              <a:rPr lang="en-US" dirty="0"/>
              <a:t>Communication shapes how people understand risk and decide what to do next.</a:t>
            </a:r>
          </a:p>
          <a:p>
            <a:pPr>
              <a:buNone/>
            </a:pPr>
            <a:r>
              <a:rPr lang="en-US" dirty="0"/>
              <a:t>So perhaps the question moving forward is not whether communication supports emergency management.</a:t>
            </a:r>
          </a:p>
          <a:p>
            <a:pPr>
              <a:buNone/>
            </a:pPr>
            <a:r>
              <a:rPr lang="en-US" dirty="0"/>
              <a:t>It’s whether we are prepared to treat communication as part of the emergency management system itself.</a:t>
            </a:r>
          </a:p>
          <a:p>
            <a:pPr>
              <a:buNone/>
            </a:pPr>
            <a:r>
              <a:rPr lang="en-US" dirty="0"/>
              <a:t>Because resilient communities depend not only on physical infrastructure, but on trusted information infrastructure as well.</a:t>
            </a:r>
          </a:p>
          <a:p>
            <a:pPr>
              <a:buNone/>
            </a:pPr>
            <a:r>
              <a:rPr lang="en-US" dirty="0"/>
              <a:t>Thank you.”</a:t>
            </a:r>
          </a:p>
          <a:p>
            <a:pPr>
              <a:buNone/>
            </a:pPr>
            <a:endParaRPr lang="en-CA" dirty="0"/>
          </a:p>
        </p:txBody>
      </p:sp>
      <p:sp>
        <p:nvSpPr>
          <p:cNvPr id="4" name="Slide Number Placeholder 3">
            <a:extLst>
              <a:ext uri="{FF2B5EF4-FFF2-40B4-BE49-F238E27FC236}">
                <a16:creationId xmlns:a16="http://schemas.microsoft.com/office/drawing/2014/main" id="{9F6F6073-1E96-6DBF-A6B9-33C29851BF0D}"/>
              </a:ext>
            </a:extLst>
          </p:cNvPr>
          <p:cNvSpPr>
            <a:spLocks noGrp="1"/>
          </p:cNvSpPr>
          <p:nvPr>
            <p:ph type="sldNum" sz="quarter" idx="5"/>
          </p:nvPr>
        </p:nvSpPr>
        <p:spPr/>
        <p:txBody>
          <a:bodyPr/>
          <a:lstStyle/>
          <a:p>
            <a:fld id="{83585B47-4225-4258-B78B-AC78FD83747B}" type="slidenum">
              <a:rPr lang="en-CA" smtClean="0"/>
              <a:t>16</a:t>
            </a:fld>
            <a:endParaRPr lang="en-CA"/>
          </a:p>
        </p:txBody>
      </p:sp>
    </p:spTree>
    <p:extLst>
      <p:ext uri="{BB962C8B-B14F-4D97-AF65-F5344CB8AC3E}">
        <p14:creationId xmlns:p14="http://schemas.microsoft.com/office/powerpoint/2010/main" val="213727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““Ten years ago, preparedness was often viewed as something progressive organizations invested in.</a:t>
            </a:r>
          </a:p>
          <a:p>
            <a:pPr>
              <a:buNone/>
            </a:pPr>
            <a:r>
              <a:rPr lang="en-US" dirty="0"/>
              <a:t>Today, after repeated evacuations, prolonged outages, wildfire smoke events, floods, cyber incidents, and infrastructure disruptions, the public expectation has fundamentally shifted.</a:t>
            </a:r>
          </a:p>
          <a:p>
            <a:pPr>
              <a:buNone/>
            </a:pPr>
            <a:r>
              <a:rPr lang="en-US" dirty="0"/>
              <a:t>Preparedness is no longer viewed as optional — the public expects organizations to be ready.”</a:t>
            </a:r>
          </a:p>
          <a:p>
            <a:endParaRPr lang="en-CA" dirty="0"/>
          </a:p>
        </p:txBody>
      </p:sp>
      <p:sp>
        <p:nvSpPr>
          <p:cNvPr id="4" name="Slide Number Placeholder 3"/>
          <p:cNvSpPr>
            <a:spLocks noGrp="1"/>
          </p:cNvSpPr>
          <p:nvPr>
            <p:ph type="sldNum" sz="quarter" idx="5"/>
          </p:nvPr>
        </p:nvSpPr>
        <p:spPr/>
        <p:txBody>
          <a:bodyPr/>
          <a:lstStyle/>
          <a:p>
            <a:fld id="{83585B47-4225-4258-B78B-AC78FD83747B}" type="slidenum">
              <a:rPr lang="en-CA" smtClean="0"/>
              <a:t>2</a:t>
            </a:fld>
            <a:endParaRPr lang="en-CA"/>
          </a:p>
        </p:txBody>
      </p:sp>
    </p:spTree>
    <p:extLst>
      <p:ext uri="{BB962C8B-B14F-4D97-AF65-F5344CB8AC3E}">
        <p14:creationId xmlns:p14="http://schemas.microsoft.com/office/powerpoint/2010/main" val="2774359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“A wildfire quickly becomes an evacuation. An evacuation becomes a transportation challenge, a housing challenge, a misinformation challenge, and ultimately a trust challenge. These events no longer occur in isolation. This is what we mean by a </a:t>
            </a:r>
            <a:r>
              <a:rPr lang="en-US" dirty="0" err="1"/>
              <a:t>polycrisis</a:t>
            </a:r>
            <a:r>
              <a:rPr lang="en-US" dirty="0"/>
              <a:t> — multiple interconnected crises amplifying one another simultaneously.”</a:t>
            </a:r>
          </a:p>
          <a:p>
            <a:endParaRPr lang="en-CA" dirty="0"/>
          </a:p>
        </p:txBody>
      </p:sp>
      <p:sp>
        <p:nvSpPr>
          <p:cNvPr id="4" name="Slide Number Placeholder 3"/>
          <p:cNvSpPr>
            <a:spLocks noGrp="1"/>
          </p:cNvSpPr>
          <p:nvPr>
            <p:ph type="sldNum" sz="quarter" idx="5"/>
          </p:nvPr>
        </p:nvSpPr>
        <p:spPr/>
        <p:txBody>
          <a:bodyPr/>
          <a:lstStyle/>
          <a:p>
            <a:fld id="{83585B47-4225-4258-B78B-AC78FD83747B}" type="slidenum">
              <a:rPr lang="en-CA" smtClean="0"/>
              <a:t>3</a:t>
            </a:fld>
            <a:endParaRPr lang="en-CA"/>
          </a:p>
        </p:txBody>
      </p:sp>
    </p:spTree>
    <p:extLst>
      <p:ext uri="{BB962C8B-B14F-4D97-AF65-F5344CB8AC3E}">
        <p14:creationId xmlns:p14="http://schemas.microsoft.com/office/powerpoint/2010/main" val="1025217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C0E6E-312D-0D3E-D534-4F094B7A9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F9F4A7-FFCF-5550-A369-FBA83A70D9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FB2C3D-52E8-6EF9-77DB-3D6A9E37C007}"/>
              </a:ext>
            </a:extLst>
          </p:cNvPr>
          <p:cNvSpPr>
            <a:spLocks noGrp="1"/>
          </p:cNvSpPr>
          <p:nvPr>
            <p:ph type="body" idx="1"/>
          </p:nvPr>
        </p:nvSpPr>
        <p:spPr/>
        <p:txBody>
          <a:bodyPr/>
          <a:lstStyle/>
          <a:p>
            <a:pPr>
              <a:buNone/>
            </a:pPr>
            <a:r>
              <a:rPr lang="en-US" dirty="0"/>
              <a:t>“The Manitoba wildfires are an important example of cascading risk. A wildfire emergency in Northern Manitoba resulted in evacuees being relocated more than 2,000 </a:t>
            </a:r>
            <a:r>
              <a:rPr lang="en-US" dirty="0" err="1"/>
              <a:t>kilometres</a:t>
            </a:r>
            <a:r>
              <a:rPr lang="en-US" dirty="0"/>
              <a:t> away to Niagara Falls because local capacity became overwhelmed. This became more than a wildfire story. It became a housing story, a transportation story, a health services story, and a communications story.”</a:t>
            </a:r>
          </a:p>
          <a:p>
            <a:endParaRPr lang="en-CA" dirty="0"/>
          </a:p>
        </p:txBody>
      </p:sp>
      <p:sp>
        <p:nvSpPr>
          <p:cNvPr id="4" name="Slide Number Placeholder 3">
            <a:extLst>
              <a:ext uri="{FF2B5EF4-FFF2-40B4-BE49-F238E27FC236}">
                <a16:creationId xmlns:a16="http://schemas.microsoft.com/office/drawing/2014/main" id="{FE41E5BC-8486-DB82-CC5C-FC206B7B75A0}"/>
              </a:ext>
            </a:extLst>
          </p:cNvPr>
          <p:cNvSpPr>
            <a:spLocks noGrp="1"/>
          </p:cNvSpPr>
          <p:nvPr>
            <p:ph type="sldNum" sz="quarter" idx="5"/>
          </p:nvPr>
        </p:nvSpPr>
        <p:spPr/>
        <p:txBody>
          <a:bodyPr/>
          <a:lstStyle/>
          <a:p>
            <a:fld id="{83585B47-4225-4258-B78B-AC78FD83747B}" type="slidenum">
              <a:rPr lang="en-CA" smtClean="0"/>
              <a:t>4</a:t>
            </a:fld>
            <a:endParaRPr lang="en-CA"/>
          </a:p>
        </p:txBody>
      </p:sp>
    </p:spTree>
    <p:extLst>
      <p:ext uri="{BB962C8B-B14F-4D97-AF65-F5344CB8AC3E}">
        <p14:creationId xmlns:p14="http://schemas.microsoft.com/office/powerpoint/2010/main" val="1087816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E7E4E-56A7-EE46-956D-7C3F610BE6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C375E0-CAED-2961-390D-864EC2F441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90F55-98FE-DA36-DBCB-CCF2A6747841}"/>
              </a:ext>
            </a:extLst>
          </p:cNvPr>
          <p:cNvSpPr>
            <a:spLocks noGrp="1"/>
          </p:cNvSpPr>
          <p:nvPr>
            <p:ph type="body" idx="1"/>
          </p:nvPr>
        </p:nvSpPr>
        <p:spPr/>
        <p:txBody>
          <a:bodyPr/>
          <a:lstStyle/>
          <a:p>
            <a:r>
              <a:rPr lang="en-US" dirty="0"/>
              <a:t>“In a crisis, people are not thinking like emergency managers. They are thinking as parents, </a:t>
            </a:r>
            <a:r>
              <a:rPr lang="en-US" dirty="0" err="1"/>
              <a:t>neighbours</a:t>
            </a:r>
            <a:r>
              <a:rPr lang="en-US" dirty="0"/>
              <a:t>, caregivers, and community members trying to reduce uncertainty and make decisions quickly. Communication becomes the bridge between uncertainty and action.”</a:t>
            </a:r>
            <a:endParaRPr lang="en-CA" dirty="0"/>
          </a:p>
        </p:txBody>
      </p:sp>
      <p:sp>
        <p:nvSpPr>
          <p:cNvPr id="4" name="Slide Number Placeholder 3">
            <a:extLst>
              <a:ext uri="{FF2B5EF4-FFF2-40B4-BE49-F238E27FC236}">
                <a16:creationId xmlns:a16="http://schemas.microsoft.com/office/drawing/2014/main" id="{33600F87-E1F1-97D6-1D1F-2BF0F529F8F6}"/>
              </a:ext>
            </a:extLst>
          </p:cNvPr>
          <p:cNvSpPr>
            <a:spLocks noGrp="1"/>
          </p:cNvSpPr>
          <p:nvPr>
            <p:ph type="sldNum" sz="quarter" idx="5"/>
          </p:nvPr>
        </p:nvSpPr>
        <p:spPr/>
        <p:txBody>
          <a:bodyPr/>
          <a:lstStyle/>
          <a:p>
            <a:fld id="{83585B47-4225-4258-B78B-AC78FD83747B}" type="slidenum">
              <a:rPr lang="en-CA" smtClean="0"/>
              <a:t>5</a:t>
            </a:fld>
            <a:endParaRPr lang="en-CA"/>
          </a:p>
        </p:txBody>
      </p:sp>
    </p:spTree>
    <p:extLst>
      <p:ext uri="{BB962C8B-B14F-4D97-AF65-F5344CB8AC3E}">
        <p14:creationId xmlns:p14="http://schemas.microsoft.com/office/powerpoint/2010/main" val="920891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0ABE5-C473-E89F-E6E1-E3CF5E250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454379-7334-9DE5-EFA5-0C584BDFAB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6656B1-04C7-0725-7818-93056D265C40}"/>
              </a:ext>
            </a:extLst>
          </p:cNvPr>
          <p:cNvSpPr>
            <a:spLocks noGrp="1"/>
          </p:cNvSpPr>
          <p:nvPr>
            <p:ph type="body" idx="1"/>
          </p:nvPr>
        </p:nvSpPr>
        <p:spPr/>
        <p:txBody>
          <a:bodyPr/>
          <a:lstStyle/>
          <a:p>
            <a:pPr>
              <a:buNone/>
            </a:pPr>
            <a:r>
              <a:rPr lang="en-US" dirty="0"/>
              <a:t>“If communication directly influences public </a:t>
            </a:r>
            <a:r>
              <a:rPr lang="en-US" dirty="0" err="1"/>
              <a:t>behaviour</a:t>
            </a:r>
            <a:r>
              <a:rPr lang="en-US" dirty="0"/>
              <a:t> and safety outcomes, then communications teams cannot operate at the edge of emergency management. They must be integrated into it. Communication is no longer simply supporting the response — it is part of the response itself.”</a:t>
            </a:r>
          </a:p>
        </p:txBody>
      </p:sp>
      <p:sp>
        <p:nvSpPr>
          <p:cNvPr id="4" name="Slide Number Placeholder 3">
            <a:extLst>
              <a:ext uri="{FF2B5EF4-FFF2-40B4-BE49-F238E27FC236}">
                <a16:creationId xmlns:a16="http://schemas.microsoft.com/office/drawing/2014/main" id="{EE1C6F5B-8AB0-F7B1-BC97-C428003309D8}"/>
              </a:ext>
            </a:extLst>
          </p:cNvPr>
          <p:cNvSpPr>
            <a:spLocks noGrp="1"/>
          </p:cNvSpPr>
          <p:nvPr>
            <p:ph type="sldNum" sz="quarter" idx="5"/>
          </p:nvPr>
        </p:nvSpPr>
        <p:spPr/>
        <p:txBody>
          <a:bodyPr/>
          <a:lstStyle/>
          <a:p>
            <a:fld id="{83585B47-4225-4258-B78B-AC78FD83747B}" type="slidenum">
              <a:rPr lang="en-CA" smtClean="0"/>
              <a:t>6</a:t>
            </a:fld>
            <a:endParaRPr lang="en-CA"/>
          </a:p>
        </p:txBody>
      </p:sp>
    </p:spTree>
    <p:extLst>
      <p:ext uri="{BB962C8B-B14F-4D97-AF65-F5344CB8AC3E}">
        <p14:creationId xmlns:p14="http://schemas.microsoft.com/office/powerpoint/2010/main" val="1390649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A7ABA-BF85-76EA-57FF-0A34A5239A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9BB678-B78C-A9F8-8C1C-9BF64965B8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0F711F-71FF-2D28-261D-6BB04D6DA9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“Communication capability must be intentionally built into emergency management systems through planning, exercises, operational coordination, and leadership structures. One important lesson is that emergency communication is a specialized operational skillset. Organizations cannot assume that every communications professional automatically has experience operating in high-pressure emergency environments.”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endParaRPr lang="en-CA" dirty="0"/>
          </a:p>
        </p:txBody>
      </p:sp>
      <p:sp>
        <p:nvSpPr>
          <p:cNvPr id="4" name="Slide Number Placeholder 3">
            <a:extLst>
              <a:ext uri="{FF2B5EF4-FFF2-40B4-BE49-F238E27FC236}">
                <a16:creationId xmlns:a16="http://schemas.microsoft.com/office/drawing/2014/main" id="{F106083A-541B-8E9B-794C-8837BEAF0CAD}"/>
              </a:ext>
            </a:extLst>
          </p:cNvPr>
          <p:cNvSpPr>
            <a:spLocks noGrp="1"/>
          </p:cNvSpPr>
          <p:nvPr>
            <p:ph type="sldNum" sz="quarter" idx="5"/>
          </p:nvPr>
        </p:nvSpPr>
        <p:spPr/>
        <p:txBody>
          <a:bodyPr/>
          <a:lstStyle/>
          <a:p>
            <a:fld id="{83585B47-4225-4258-B78B-AC78FD83747B}" type="slidenum">
              <a:rPr lang="en-CA" smtClean="0"/>
              <a:t>7</a:t>
            </a:fld>
            <a:endParaRPr lang="en-CA"/>
          </a:p>
        </p:txBody>
      </p:sp>
    </p:spTree>
    <p:extLst>
      <p:ext uri="{BB962C8B-B14F-4D97-AF65-F5344CB8AC3E}">
        <p14:creationId xmlns:p14="http://schemas.microsoft.com/office/powerpoint/2010/main" val="1146524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C1647-0DA4-EDB2-EB50-61355EB5C4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762C2F-7B22-D928-1CA2-711CB7D8FD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229C47-4412-6647-1BAD-712C36C6C452}"/>
              </a:ext>
            </a:extLst>
          </p:cNvPr>
          <p:cNvSpPr>
            <a:spLocks noGrp="1"/>
          </p:cNvSpPr>
          <p:nvPr>
            <p:ph type="body" idx="1"/>
          </p:nvPr>
        </p:nvSpPr>
        <p:spPr/>
        <p:txBody>
          <a:bodyPr/>
          <a:lstStyle/>
          <a:p>
            <a:pPr>
              <a:buNone/>
            </a:pPr>
            <a:r>
              <a:rPr lang="en-US" dirty="0"/>
              <a:t>“And once we start viewing communication as part of the operational response, we begin to see something else — the public experiences the outcome of our internal coordination, or the lack of it. When information is delayed internally, fragmented across departments, or inconsistent between agencies, that confusion does not stay inside the Emergency Coordination Centre. It moves outward very quickly. The public sees conflicting information, delayed updates, uncertainty, and gaps. And when organizations cannot provide clarity fast enough, people naturally begin turning to each other to fill those gaps — through social media, group chats, </a:t>
            </a:r>
            <a:r>
              <a:rPr lang="en-US" dirty="0" err="1"/>
              <a:t>neighbours</a:t>
            </a:r>
            <a:r>
              <a:rPr lang="en-US" dirty="0"/>
              <a:t>, and community networks. That’s why internal coordination now directly shapes external trust, and why trust increasingly moves through networks faster than organizations can control.”</a:t>
            </a:r>
          </a:p>
          <a:p>
            <a:pPr>
              <a:buNone/>
            </a:pPr>
            <a:endParaRPr lang="en-US" dirty="0"/>
          </a:p>
          <a:p>
            <a:pPr>
              <a:buNone/>
            </a:pPr>
            <a:r>
              <a:rPr lang="en-US" dirty="0"/>
              <a:t>““Many public trust failures begin as internal coordination failures. If organizations are not aligned internally, inconsistencies and information gaps quickly become visible externally.”</a:t>
            </a:r>
            <a:endParaRPr lang="en-CA" dirty="0"/>
          </a:p>
        </p:txBody>
      </p:sp>
      <p:sp>
        <p:nvSpPr>
          <p:cNvPr id="4" name="Slide Number Placeholder 3">
            <a:extLst>
              <a:ext uri="{FF2B5EF4-FFF2-40B4-BE49-F238E27FC236}">
                <a16:creationId xmlns:a16="http://schemas.microsoft.com/office/drawing/2014/main" id="{CF844AC2-E7E5-9F4A-1874-E4BABC844B22}"/>
              </a:ext>
            </a:extLst>
          </p:cNvPr>
          <p:cNvSpPr>
            <a:spLocks noGrp="1"/>
          </p:cNvSpPr>
          <p:nvPr>
            <p:ph type="sldNum" sz="quarter" idx="5"/>
          </p:nvPr>
        </p:nvSpPr>
        <p:spPr/>
        <p:txBody>
          <a:bodyPr/>
          <a:lstStyle/>
          <a:p>
            <a:fld id="{83585B47-4225-4258-B78B-AC78FD83747B}" type="slidenum">
              <a:rPr lang="en-CA" smtClean="0"/>
              <a:t>8</a:t>
            </a:fld>
            <a:endParaRPr lang="en-CA"/>
          </a:p>
        </p:txBody>
      </p:sp>
    </p:spTree>
    <p:extLst>
      <p:ext uri="{BB962C8B-B14F-4D97-AF65-F5344CB8AC3E}">
        <p14:creationId xmlns:p14="http://schemas.microsoft.com/office/powerpoint/2010/main" val="39225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46BB9-6EE7-176C-24EF-4197C27AD6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7252D4-D08A-E60B-09A3-166D2EBE67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A5B347-35F3-0FD8-10C3-A304D2322E9B}"/>
              </a:ext>
            </a:extLst>
          </p:cNvPr>
          <p:cNvSpPr>
            <a:spLocks noGrp="1"/>
          </p:cNvSpPr>
          <p:nvPr>
            <p:ph type="body" idx="1"/>
          </p:nvPr>
        </p:nvSpPr>
        <p:spPr/>
        <p:txBody>
          <a:bodyPr/>
          <a:lstStyle/>
          <a:p>
            <a:r>
              <a:rPr lang="en-CA" dirty="0"/>
              <a:t>And here’s something to consider, if you’re not organized internally to share information and updates, if you don’t centralize the process – it will result in gaps, </a:t>
            </a:r>
            <a:r>
              <a:rPr lang="en-CA" dirty="0" err="1"/>
              <a:t>misaliagnment</a:t>
            </a:r>
            <a:r>
              <a:rPr lang="en-CA" dirty="0"/>
              <a:t> in your public information and it will come across as your </a:t>
            </a:r>
            <a:r>
              <a:rPr lang="en-CA" dirty="0" err="1"/>
              <a:t>organiszation</a:t>
            </a:r>
            <a:r>
              <a:rPr lang="en-CA" dirty="0"/>
              <a:t> being disorganized and chip away at the trust you’re trying to build with your audiences.</a:t>
            </a:r>
          </a:p>
        </p:txBody>
      </p:sp>
      <p:sp>
        <p:nvSpPr>
          <p:cNvPr id="4" name="Slide Number Placeholder 3">
            <a:extLst>
              <a:ext uri="{FF2B5EF4-FFF2-40B4-BE49-F238E27FC236}">
                <a16:creationId xmlns:a16="http://schemas.microsoft.com/office/drawing/2014/main" id="{191A542B-662C-3625-D881-5ACC3F692EA7}"/>
              </a:ext>
            </a:extLst>
          </p:cNvPr>
          <p:cNvSpPr>
            <a:spLocks noGrp="1"/>
          </p:cNvSpPr>
          <p:nvPr>
            <p:ph type="sldNum" sz="quarter" idx="5"/>
          </p:nvPr>
        </p:nvSpPr>
        <p:spPr/>
        <p:txBody>
          <a:bodyPr/>
          <a:lstStyle/>
          <a:p>
            <a:fld id="{83585B47-4225-4258-B78B-AC78FD83747B}" type="slidenum">
              <a:rPr lang="en-CA" smtClean="0"/>
              <a:t>9</a:t>
            </a:fld>
            <a:endParaRPr lang="en-CA"/>
          </a:p>
        </p:txBody>
      </p:sp>
    </p:spTree>
    <p:extLst>
      <p:ext uri="{BB962C8B-B14F-4D97-AF65-F5344CB8AC3E}">
        <p14:creationId xmlns:p14="http://schemas.microsoft.com/office/powerpoint/2010/main" val="36764667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vert="horz" lIns="91440" tIns="45720" rIns="91440" bIns="45720" rtlCol="0" anchor="b">
            <a:normAutofit/>
          </a:bodyPr>
          <a:lstStyle>
            <a:lvl1pPr>
              <a:defRPr lang="en-US" sz="44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vert="horz" lIns="91440" tIns="45720" rIns="91440" bIns="45720" rtlCol="0">
            <a:normAutofit/>
          </a:bodyPr>
          <a:lstStyle>
            <a:lvl1pPr marL="0" indent="0">
              <a:buNone/>
              <a:defRPr lang="en-US" dirty="0">
                <a:solidFill>
                  <a:schemeClr val="tx2"/>
                </a:solidFill>
              </a:defRPr>
            </a:lvl1pPr>
          </a:lstStyle>
          <a:p>
            <a:pPr lvl="0"/>
            <a:r>
              <a:rPr lang="en-US" dirty="0"/>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hasCustomPrompt="1"/>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6CD91AB5-8D64-469B-81DF-A26B406D2B54}" type="datetime1">
              <a:rPr lang="en-US" smtClean="0"/>
              <a:t>5/7/2026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298612704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998464" y="2423160"/>
            <a:ext cx="5486400" cy="3886200"/>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01BB0C55-2E11-4E7F-9EF8-868B07C6C42C}" type="datetime1">
              <a:rPr lang="en-US" smtClean="0"/>
              <a:t>5/7/2026</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413604537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4" y="1012952"/>
            <a:ext cx="4023360" cy="1636776"/>
          </a:xfrm>
        </p:spPr>
        <p:txBody>
          <a:bodyPr anchor="b">
            <a:normAutofit/>
          </a:bodyPr>
          <a:lstStyle>
            <a:lvl1pPr>
              <a:defRPr sz="4800"/>
            </a:lvl1pPr>
          </a:lstStyle>
          <a:p>
            <a:r>
              <a:rPr lang="en-US" dirty="0"/>
              <a:t>Click to edit Master title style</a:t>
            </a:r>
          </a:p>
        </p:txBody>
      </p:sp>
      <p:sp>
        <p:nvSpPr>
          <p:cNvPr id="10" name="Picture Placeholder 8">
            <a:extLst>
              <a:ext uri="{FF2B5EF4-FFF2-40B4-BE49-F238E27FC236}">
                <a16:creationId xmlns:a16="http://schemas.microsoft.com/office/drawing/2014/main" id="{FE8E4848-C9F6-6844-AB1C-C4F0E8A472A1}"/>
              </a:ext>
            </a:extLst>
          </p:cNvPr>
          <p:cNvSpPr>
            <a:spLocks noGrp="1"/>
          </p:cNvSpPr>
          <p:nvPr>
            <p:ph type="pic" sz="quarter" idx="14" hasCustomPrompt="1"/>
          </p:nvPr>
        </p:nvSpPr>
        <p:spPr>
          <a:xfrm>
            <a:off x="342901" y="345109"/>
            <a:ext cx="6714969" cy="6163508"/>
          </a:xfrm>
          <a:custGeom>
            <a:avLst/>
            <a:gdLst>
              <a:gd name="connsiteX0" fmla="*/ 281857 w 6714969"/>
              <a:gd name="connsiteY0" fmla="*/ 0 h 6163508"/>
              <a:gd name="connsiteX1" fmla="*/ 6433112 w 6714969"/>
              <a:gd name="connsiteY1" fmla="*/ 0 h 6163508"/>
              <a:gd name="connsiteX2" fmla="*/ 6714969 w 6714969"/>
              <a:gd name="connsiteY2" fmla="*/ 281857 h 6163508"/>
              <a:gd name="connsiteX3" fmla="*/ 6714969 w 6714969"/>
              <a:gd name="connsiteY3" fmla="*/ 5881651 h 6163508"/>
              <a:gd name="connsiteX4" fmla="*/ 6433112 w 6714969"/>
              <a:gd name="connsiteY4" fmla="*/ 6163508 h 6163508"/>
              <a:gd name="connsiteX5" fmla="*/ 281857 w 6714969"/>
              <a:gd name="connsiteY5" fmla="*/ 6163508 h 6163508"/>
              <a:gd name="connsiteX6" fmla="*/ 0 w 6714969"/>
              <a:gd name="connsiteY6" fmla="*/ 5881651 h 6163508"/>
              <a:gd name="connsiteX7" fmla="*/ 0 w 6714969"/>
              <a:gd name="connsiteY7" fmla="*/ 281857 h 6163508"/>
              <a:gd name="connsiteX8" fmla="*/ 281857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281857" y="0"/>
                </a:moveTo>
                <a:lnTo>
                  <a:pt x="6433112" y="0"/>
                </a:lnTo>
                <a:cubicBezTo>
                  <a:pt x="6588777" y="0"/>
                  <a:pt x="6714969" y="126192"/>
                  <a:pt x="6714969" y="281857"/>
                </a:cubicBezTo>
                <a:lnTo>
                  <a:pt x="6714969" y="5881651"/>
                </a:lnTo>
                <a:cubicBezTo>
                  <a:pt x="6714969" y="6037316"/>
                  <a:pt x="6588777" y="6163508"/>
                  <a:pt x="6433112" y="6163508"/>
                </a:cubicBezTo>
                <a:lnTo>
                  <a:pt x="281857" y="6163508"/>
                </a:lnTo>
                <a:cubicBezTo>
                  <a:pt x="126192" y="6163508"/>
                  <a:pt x="0" y="6037316"/>
                  <a:pt x="0" y="5881651"/>
                </a:cubicBezTo>
                <a:lnTo>
                  <a:pt x="0" y="281857"/>
                </a:lnTo>
                <a:cubicBezTo>
                  <a:pt x="0" y="126192"/>
                  <a:pt x="126192" y="0"/>
                  <a:pt x="281857" y="0"/>
                </a:cubicBezTo>
                <a:close/>
              </a:path>
            </a:pathLst>
          </a:custGeom>
          <a:blipFill dpi="0" rotWithShape="1">
            <a:blip r:embed="rId2">
              <a:alphaModFix amt="65000"/>
            </a:blip>
            <a:srcRect/>
            <a:stretch>
              <a:fillRect/>
            </a:stretch>
          </a:blipFill>
        </p:spPr>
        <p:txBody>
          <a:bodyPr wrap="square">
            <a:noAutofit/>
          </a:bodyPr>
          <a:lstStyle>
            <a:lvl1pPr marL="0" indent="0">
              <a:buNone/>
              <a:defRPr/>
            </a:lvl1pPr>
          </a:lstStyle>
          <a:p>
            <a:r>
              <a:rPr lang="en-US" dirty="0"/>
              <a:t>.</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marL="228600" lvl="0" indent="-228600"/>
            <a:r>
              <a:rPr lang="en-US" dirty="0"/>
              <a:t>Click to edit Master text styles</a:t>
            </a:r>
          </a:p>
          <a:p>
            <a:pPr marL="228600" lvl="1" indent="-228600"/>
            <a:r>
              <a:rPr lang="en-US" dirty="0"/>
              <a:t>Second level</a:t>
            </a:r>
          </a:p>
          <a:p>
            <a:pPr marL="228600" lvl="2" indent="-228600"/>
            <a:r>
              <a:rPr lang="en-US" dirty="0"/>
              <a:t>Third level</a:t>
            </a:r>
          </a:p>
          <a:p>
            <a:pPr marL="228600" lvl="3" indent="-228600"/>
            <a:r>
              <a:rPr lang="en-US" dirty="0"/>
              <a:t>Fourth level</a:t>
            </a:r>
          </a:p>
          <a:p>
            <a:pPr marL="228600" lvl="4" indent="-228600"/>
            <a:r>
              <a:rPr lang="en-US" dirty="0"/>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0AC9FCAD-E19B-4A0F-866E-979EDEC4B525}" type="datetime1">
              <a:rPr lang="en-US" smtClean="0"/>
              <a:t>5/7/2026</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413605004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dirty="0"/>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A79B4A14-E3E2-4038-B0C4-0EC5ECBDA17A}" type="datetime1">
              <a:rPr lang="en-US" smtClean="0"/>
              <a:t>5/7/2026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881848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2301396-E7F4-44BB-B3C1-CAADE8EE1BCB}" type="datetime1">
              <a:rPr lang="en-US" smtClean="0"/>
              <a:t>5/7/2026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575922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C603B70-0873-4F91-B20E-188F8FCBC95A}" type="datetime1">
              <a:rPr lang="en-US" smtClean="0"/>
              <a:t>5/7/2026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611462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A211211-1BBF-43C8-98F1-415153382D43}" type="datetime1">
              <a:rPr lang="en-US" smtClean="0"/>
              <a:t>5/7/2026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4264252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dirty="0"/>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423C37F1-4FE0-40C5-A1CC-AC65E60D9E3F}" type="datetime1">
              <a:rPr lang="en-US" smtClean="0"/>
              <a:t>5/7/2026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680671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dirty="0"/>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hasCustomPrompt="1"/>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B0F37310-2C84-4F72-97F3-ED5E52F7A674}" type="datetime1">
              <a:rPr lang="en-US" smtClean="0"/>
              <a:t>5/7/2026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703267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ED7373D-8BEF-4D11-A85D-4ADD8461D8CF}" type="datetime1">
              <a:rPr lang="en-US" smtClean="0"/>
              <a:t>5/7/2026</a:t>
            </a:fld>
            <a:endParaRPr lang="en-US"/>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hasCustomPrompt="1"/>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30674538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hasCustomPrompt="1"/>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804D0A65-74B1-4258-9347-517577BEF7B0}" type="datetime1">
              <a:rPr lang="en-US" smtClean="0"/>
              <a:t>5/7/2026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61961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A0796B54-ED46-4036-80F8-E8EFB102CB24}" type="datetime1">
              <a:rPr lang="en-US" smtClean="0"/>
              <a:t>5/7/2026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204193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B3B00591-709C-49DC-8FE0-9F32B5969F72}" type="datetime1">
              <a:rPr lang="en-US" smtClean="0"/>
              <a:t>5/7/2026</a:t>
            </a:fld>
            <a:endParaRPr lang="en-US"/>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hasCustomPrompt="1"/>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3390141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dirty="0"/>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hasCustomPrompt="1"/>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53D0D37D-152B-44E6-AB8F-60E41FE679D7}" type="datetime1">
              <a:rPr lang="en-US" smtClean="0"/>
              <a:t>5/7/2026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7932085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93FD62D-5EED-4798-9EBA-B6E1A9B98072}" type="datetime1">
              <a:rPr lang="en-US" smtClean="0"/>
              <a:t>5/7/2026</a:t>
            </a:fld>
            <a:endParaRPr lang="en-US"/>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hasCustomPrompt="1"/>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417498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dirty="0"/>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hasCustomPrompt="1"/>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6FCFE97D-4F8B-4270-9223-9617008B9FA3}" type="datetime1">
              <a:rPr lang="en-US" smtClean="0"/>
              <a:t>5/7/2026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520308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BE1B1D5C-1F84-4585-9043-549E87BD77AE}" type="datetime1">
              <a:rPr lang="en-US" smtClean="0"/>
              <a:t>5/7/2026</a:t>
            </a:fld>
            <a:endParaRPr lang="en-US"/>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hasCustomPrompt="1"/>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2802338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dirty="0"/>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hasCustomPrompt="1"/>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1EB90F8-5A2D-4795-872B-662FE96339B2}" type="datetime1">
              <a:rPr lang="en-US" smtClean="0"/>
              <a:t>5/7/2026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848765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dirty="0"/>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hasCustomPrompt="1"/>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9A22F9C2-5647-4E58-BE9B-A16834D13FE3}" type="datetime1">
              <a:rPr lang="en-US" smtClean="0"/>
              <a:t>5/7/2026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963893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dirty="0"/>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hasCustomPrompt="1"/>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9B124E6D-88B1-474F-9E7C-C29F02FACC38}" type="datetime1">
              <a:rPr lang="en-US" smtClean="0"/>
              <a:t>5/7/2026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8141636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dirty="0"/>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hasCustomPrompt="1"/>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0D21C7E-4348-443E-B7C8-EE213DFF1CB1}" type="datetime1">
              <a:rPr lang="en-US" smtClean="0"/>
              <a:t>5/7/2026</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rm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400"/>
            </a:lvl3pPr>
            <a:lvl4pPr marL="685800" indent="0">
              <a:buFont typeface="Arial" panose="020B0604020202020204" pitchFamily="34" charset="0"/>
              <a:buNone/>
              <a:defRPr sz="1400"/>
            </a:lvl4pPr>
            <a:lvl5pPr marL="914400" indent="0">
              <a:buFont typeface="Arial" panose="020B0604020202020204" pitchFamily="34" charse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1056284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dirty="0"/>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hasCustomPrompt="1"/>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5E2BB8D-1BA0-4790-987D-651470CA8928}" type="datetime1">
              <a:rPr lang="en-US" smtClean="0"/>
              <a:t>5/7/2026</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rm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400"/>
            </a:lvl4pPr>
            <a:lvl5pPr marL="1085850" indent="-1714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446585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vert="horz" lIns="91440" tIns="45720" rIns="91440" bIns="45720" rtlCol="0" anchor="t">
            <a:normAutofit/>
          </a:bodyPr>
          <a:lstStyle>
            <a:lvl1pPr>
              <a:defRPr lang="en-US" sz="52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vert="horz" lIns="91440" tIns="45720" rIns="91440" bIns="45720" rtlCol="0" anchor="b">
            <a:normAutofit/>
          </a:bodyPr>
          <a:lstStyle>
            <a:lvl1pPr marL="0" indent="0">
              <a:buNone/>
              <a:defRPr lang="en-US" dirty="0">
                <a:solidFill>
                  <a:schemeClr val="tx2"/>
                </a:solidFill>
              </a:defRPr>
            </a:lvl1pPr>
          </a:lstStyle>
          <a:p>
            <a:pPr lvl="0"/>
            <a:r>
              <a:rPr lang="en-US" dirty="0"/>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hasCustomPrompt="1"/>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164B5AC7-D387-41BC-BBB6-F6DD0E8CACDB}" type="datetime1">
              <a:rPr lang="en-US" smtClean="0"/>
              <a:t>5/7/2026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1553565259"/>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hasCustomPrompt="1"/>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8CD4B21-9C97-4358-8E22-9F49A31BDF6B}" type="datetime1">
              <a:rPr lang="en-US" smtClean="0"/>
              <a:t>5/7/2026</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rm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400"/>
            </a:lvl4pPr>
            <a:lvl5pPr marL="1085850" indent="-1714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5221131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11155680" cy="970463"/>
          </a:xfrm>
        </p:spPr>
        <p:txBody>
          <a:bodyPr anchor="ctr"/>
          <a:lstStyle/>
          <a:p>
            <a:r>
              <a:rPr lang="en-US" dirty="0"/>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hasCustomPrompt="1"/>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B98FABC-5F70-4DE9-8A42-1DE3D93319BF}" type="datetime1">
              <a:rPr lang="en-US" smtClean="0"/>
              <a:t>5/7/2026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72099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dirty="0"/>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hasCustomPrompt="1"/>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732AAB-0859-49C5-9F81-D3744B520913}" type="datetime1">
              <a:rPr lang="en-US" smtClean="0"/>
              <a:t>5/7/2026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9006303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dirty="0"/>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hasCustomPrompt="1"/>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673C0E27-EFA9-4706-B7B3-384BAC09CA5C}" type="datetime1">
              <a:rPr lang="en-US" smtClean="0"/>
              <a:t>5/7/2026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148020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ig Numb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242A1-A384-8CB1-904B-45EEDF23C323}"/>
              </a:ext>
            </a:extLst>
          </p:cNvPr>
          <p:cNvSpPr>
            <a:spLocks noGrp="1"/>
          </p:cNvSpPr>
          <p:nvPr>
            <p:ph type="title"/>
          </p:nvPr>
        </p:nvSpPr>
        <p:spPr>
          <a:xfrm>
            <a:off x="493776" y="4992624"/>
            <a:ext cx="11201400" cy="1225296"/>
          </a:xfrm>
        </p:spPr>
        <p:txBody>
          <a:bodyPr anchor="t">
            <a:normAutofit/>
          </a:bodyPr>
          <a:lstStyle>
            <a:lvl1pPr algn="ctr">
              <a:lnSpc>
                <a:spcPct val="120000"/>
              </a:lnSpc>
              <a:defRPr sz="2400">
                <a:solidFill>
                  <a:schemeClr val="tx2">
                    <a:lumMod val="90000"/>
                    <a:lumOff val="10000"/>
                  </a:schemeClr>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14C6FDB9-A3B3-A4DB-D081-D27ECC7043C1}"/>
              </a:ext>
            </a:extLst>
          </p:cNvPr>
          <p:cNvSpPr>
            <a:spLocks noGrp="1"/>
          </p:cNvSpPr>
          <p:nvPr>
            <p:ph type="dt" sz="half" idx="10"/>
          </p:nvPr>
        </p:nvSpPr>
        <p:spPr/>
        <p:txBody>
          <a:bodyPr/>
          <a:lstStyle/>
          <a:p>
            <a:fld id="{44A38527-6BF7-45BD-8E9C-2BDCA53716A3}" type="datetime1">
              <a:rPr lang="en-US" smtClean="0"/>
              <a:t>5/7/2026</a:t>
            </a:fld>
            <a:endParaRPr lang="en-US"/>
          </a:p>
        </p:txBody>
      </p:sp>
      <p:sp>
        <p:nvSpPr>
          <p:cNvPr id="4" name="Footer Placeholder 3">
            <a:extLst>
              <a:ext uri="{FF2B5EF4-FFF2-40B4-BE49-F238E27FC236}">
                <a16:creationId xmlns:a16="http://schemas.microsoft.com/office/drawing/2014/main" id="{6D6D72DC-8ED1-FAB8-CD4C-7BDCAEA2C3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FBFCFB0-1D5D-C25F-A74C-5CFB9C1950CF}"/>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7" name="Content Placeholder 6">
            <a:extLst>
              <a:ext uri="{FF2B5EF4-FFF2-40B4-BE49-F238E27FC236}">
                <a16:creationId xmlns:a16="http://schemas.microsoft.com/office/drawing/2014/main" id="{76F59BDE-94E7-56D6-3D7F-6145311BA2D8}"/>
              </a:ext>
            </a:extLst>
          </p:cNvPr>
          <p:cNvSpPr>
            <a:spLocks noGrp="1"/>
          </p:cNvSpPr>
          <p:nvPr>
            <p:ph sz="quarter" idx="13" hasCustomPrompt="1"/>
          </p:nvPr>
        </p:nvSpPr>
        <p:spPr>
          <a:xfrm>
            <a:off x="493776" y="786384"/>
            <a:ext cx="11201400" cy="4206240"/>
          </a:xfrm>
        </p:spPr>
        <p:txBody>
          <a:bodyPr anchor="b">
            <a:normAutofit/>
          </a:bodyPr>
          <a:lstStyle>
            <a:lvl1pPr marL="0" indent="0" algn="ctr">
              <a:buNone/>
              <a:defRPr sz="27800">
                <a:solidFill>
                  <a:schemeClr val="tx2">
                    <a:lumMod val="90000"/>
                    <a:lumOff val="10000"/>
                  </a:schemeClr>
                </a:solidFill>
              </a:defRPr>
            </a:lvl1pPr>
          </a:lstStyle>
          <a:p>
            <a:pPr lvl="0"/>
            <a:r>
              <a:rPr lang="en-US" dirty="0"/>
              <a:t>##%</a:t>
            </a:r>
          </a:p>
        </p:txBody>
      </p:sp>
    </p:spTree>
    <p:extLst>
      <p:ext uri="{BB962C8B-B14F-4D97-AF65-F5344CB8AC3E}">
        <p14:creationId xmlns:p14="http://schemas.microsoft.com/office/powerpoint/2010/main" val="3139337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242A1-A384-8CB1-904B-45EEDF23C323}"/>
              </a:ext>
            </a:extLst>
          </p:cNvPr>
          <p:cNvSpPr>
            <a:spLocks noGrp="1"/>
          </p:cNvSpPr>
          <p:nvPr>
            <p:ph type="title"/>
          </p:nvPr>
        </p:nvSpPr>
        <p:spPr>
          <a:xfrm>
            <a:off x="493776" y="4992624"/>
            <a:ext cx="11201400" cy="1225296"/>
          </a:xfrm>
        </p:spPr>
        <p:txBody>
          <a:bodyPr anchor="t">
            <a:normAutofit/>
          </a:bodyPr>
          <a:lstStyle>
            <a:lvl1pPr algn="ctr">
              <a:lnSpc>
                <a:spcPct val="120000"/>
              </a:lnSpc>
              <a:defRPr sz="2800">
                <a:solidFill>
                  <a:schemeClr val="tx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14C6FDB9-A3B3-A4DB-D081-D27ECC7043C1}"/>
              </a:ext>
            </a:extLst>
          </p:cNvPr>
          <p:cNvSpPr>
            <a:spLocks noGrp="1"/>
          </p:cNvSpPr>
          <p:nvPr>
            <p:ph type="dt" sz="half" idx="10"/>
          </p:nvPr>
        </p:nvSpPr>
        <p:spPr/>
        <p:txBody>
          <a:bodyPr/>
          <a:lstStyle/>
          <a:p>
            <a:fld id="{FAE2D2C4-0829-4B37-AFA9-97EED5EA275A}" type="datetime1">
              <a:rPr lang="en-US" smtClean="0"/>
              <a:t>5/7/2026</a:t>
            </a:fld>
            <a:endParaRPr lang="en-US"/>
          </a:p>
        </p:txBody>
      </p:sp>
      <p:sp>
        <p:nvSpPr>
          <p:cNvPr id="4" name="Footer Placeholder 3">
            <a:extLst>
              <a:ext uri="{FF2B5EF4-FFF2-40B4-BE49-F238E27FC236}">
                <a16:creationId xmlns:a16="http://schemas.microsoft.com/office/drawing/2014/main" id="{6D6D72DC-8ED1-FAB8-CD4C-7BDCAEA2C3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FBFCFB0-1D5D-C25F-A74C-5CFB9C1950CF}"/>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7" name="Content Placeholder 6">
            <a:extLst>
              <a:ext uri="{FF2B5EF4-FFF2-40B4-BE49-F238E27FC236}">
                <a16:creationId xmlns:a16="http://schemas.microsoft.com/office/drawing/2014/main" id="{76F59BDE-94E7-56D6-3D7F-6145311BA2D8}"/>
              </a:ext>
            </a:extLst>
          </p:cNvPr>
          <p:cNvSpPr>
            <a:spLocks noGrp="1"/>
          </p:cNvSpPr>
          <p:nvPr>
            <p:ph sz="quarter" idx="13" hasCustomPrompt="1"/>
          </p:nvPr>
        </p:nvSpPr>
        <p:spPr>
          <a:xfrm>
            <a:off x="493776" y="786384"/>
            <a:ext cx="11201400" cy="4206240"/>
          </a:xfrm>
        </p:spPr>
        <p:txBody>
          <a:bodyPr anchor="b">
            <a:normAutofit/>
          </a:bodyPr>
          <a:lstStyle>
            <a:lvl1pPr marL="0" indent="0" algn="ctr">
              <a:buNone/>
              <a:defRPr sz="27800">
                <a:solidFill>
                  <a:schemeClr val="tx1"/>
                </a:solidFill>
              </a:defRPr>
            </a:lvl1pPr>
          </a:lstStyle>
          <a:p>
            <a:pPr lvl="0"/>
            <a:r>
              <a:rPr lang="en-US" dirty="0"/>
              <a:t>##%</a:t>
            </a:r>
          </a:p>
        </p:txBody>
      </p:sp>
    </p:spTree>
    <p:extLst>
      <p:ext uri="{BB962C8B-B14F-4D97-AF65-F5344CB8AC3E}">
        <p14:creationId xmlns:p14="http://schemas.microsoft.com/office/powerpoint/2010/main" val="352791346"/>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ig Numb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242A1-A384-8CB1-904B-45EEDF23C323}"/>
              </a:ext>
            </a:extLst>
          </p:cNvPr>
          <p:cNvSpPr>
            <a:spLocks noGrp="1"/>
          </p:cNvSpPr>
          <p:nvPr>
            <p:ph type="title"/>
          </p:nvPr>
        </p:nvSpPr>
        <p:spPr>
          <a:xfrm>
            <a:off x="429768" y="4809744"/>
            <a:ext cx="5897880" cy="1353312"/>
          </a:xfrm>
        </p:spPr>
        <p:txBody>
          <a:bodyPr vert="horz" lIns="91440" tIns="45720" rIns="91440" bIns="45720" rtlCol="0" anchor="t">
            <a:normAutofit/>
          </a:bodyPr>
          <a:lstStyle>
            <a:lvl1pPr>
              <a:lnSpc>
                <a:spcPct val="120000"/>
              </a:lnSpc>
              <a:defRPr lang="en-US" sz="2800" dirty="0">
                <a:solidFill>
                  <a:schemeClr val="tx2">
                    <a:lumMod val="90000"/>
                    <a:lumOff val="10000"/>
                  </a:schemeClr>
                </a:solidFill>
              </a:defRPr>
            </a:lvl1pPr>
          </a:lstStyle>
          <a:p>
            <a:pPr lvl="0"/>
            <a:r>
              <a:rPr lang="en-US" dirty="0"/>
              <a:t>Click to edit Master title style</a:t>
            </a:r>
          </a:p>
        </p:txBody>
      </p:sp>
      <p:sp>
        <p:nvSpPr>
          <p:cNvPr id="3" name="Date Placeholder 2">
            <a:extLst>
              <a:ext uri="{FF2B5EF4-FFF2-40B4-BE49-F238E27FC236}">
                <a16:creationId xmlns:a16="http://schemas.microsoft.com/office/drawing/2014/main" id="{14C6FDB9-A3B3-A4DB-D081-D27ECC7043C1}"/>
              </a:ext>
            </a:extLst>
          </p:cNvPr>
          <p:cNvSpPr>
            <a:spLocks noGrp="1"/>
          </p:cNvSpPr>
          <p:nvPr>
            <p:ph type="dt" sz="half" idx="10"/>
          </p:nvPr>
        </p:nvSpPr>
        <p:spPr/>
        <p:txBody>
          <a:bodyPr/>
          <a:lstStyle/>
          <a:p>
            <a:fld id="{DE13353C-D70D-4D92-85A4-BE6E7FCC2830}" type="datetime1">
              <a:rPr lang="en-US" smtClean="0"/>
              <a:t>5/7/2026</a:t>
            </a:fld>
            <a:endParaRPr lang="en-US"/>
          </a:p>
        </p:txBody>
      </p:sp>
      <p:sp>
        <p:nvSpPr>
          <p:cNvPr id="4" name="Footer Placeholder 3">
            <a:extLst>
              <a:ext uri="{FF2B5EF4-FFF2-40B4-BE49-F238E27FC236}">
                <a16:creationId xmlns:a16="http://schemas.microsoft.com/office/drawing/2014/main" id="{6D6D72DC-8ED1-FAB8-CD4C-7BDCAEA2C3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FBFCFB0-1D5D-C25F-A74C-5CFB9C1950CF}"/>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7" name="Content Placeholder 6">
            <a:extLst>
              <a:ext uri="{FF2B5EF4-FFF2-40B4-BE49-F238E27FC236}">
                <a16:creationId xmlns:a16="http://schemas.microsoft.com/office/drawing/2014/main" id="{76F59BDE-94E7-56D6-3D7F-6145311BA2D8}"/>
              </a:ext>
            </a:extLst>
          </p:cNvPr>
          <p:cNvSpPr>
            <a:spLocks noGrp="1"/>
          </p:cNvSpPr>
          <p:nvPr>
            <p:ph sz="quarter" idx="13" hasCustomPrompt="1"/>
          </p:nvPr>
        </p:nvSpPr>
        <p:spPr>
          <a:xfrm>
            <a:off x="429768" y="603504"/>
            <a:ext cx="11201400" cy="4206240"/>
          </a:xfrm>
        </p:spPr>
        <p:txBody>
          <a:bodyPr vert="horz" lIns="91440" tIns="45720" rIns="91440" bIns="45720" rtlCol="0" anchor="b">
            <a:normAutofit/>
          </a:bodyPr>
          <a:lstStyle>
            <a:lvl1pPr marL="0" indent="0">
              <a:lnSpc>
                <a:spcPct val="90000"/>
              </a:lnSpc>
              <a:spcBef>
                <a:spcPts val="0"/>
              </a:spcBef>
              <a:buNone/>
              <a:defRPr lang="en-US" sz="27800" dirty="0">
                <a:solidFill>
                  <a:schemeClr val="tx2">
                    <a:lumMod val="90000"/>
                    <a:lumOff val="10000"/>
                  </a:schemeClr>
                </a:solidFill>
              </a:defRPr>
            </a:lvl1pPr>
          </a:lstStyle>
          <a:p>
            <a:pPr lvl="0"/>
            <a:r>
              <a:rPr lang="en-US" dirty="0"/>
              <a:t>##%</a:t>
            </a:r>
          </a:p>
        </p:txBody>
      </p:sp>
    </p:spTree>
    <p:extLst>
      <p:ext uri="{BB962C8B-B14F-4D97-AF65-F5344CB8AC3E}">
        <p14:creationId xmlns:p14="http://schemas.microsoft.com/office/powerpoint/2010/main" val="2236874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267622C3-A8C0-4CE4-AFAA-25D23CB3242F}" type="datetime1">
              <a:rPr lang="en-US" smtClean="0"/>
              <a:t>5/7/2026</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630936"/>
            <a:ext cx="8266176" cy="5605272"/>
          </a:xfrm>
        </p:spPr>
        <p:txBody>
          <a:bodyPr anchor="ctr">
            <a:norm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1613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CB9B6EAC-4E38-4BC4-964B-55A6571A4EBF}" type="datetime1">
              <a:rPr lang="en-US" smtClean="0"/>
              <a:t>5/7/2026</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1929384"/>
            <a:ext cx="8266176" cy="4142232"/>
          </a:xfrm>
        </p:spPr>
        <p:txBody>
          <a:bodyPr anchor="b">
            <a:norm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27354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9CB2DDD8-66B1-484C-ABC1-3F6C2E131531}" type="datetime1">
              <a:rPr lang="en-US" smtClean="0"/>
              <a:t>5/7/2026</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rm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8547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97718" cy="3739896"/>
          </a:xfrm>
        </p:spPr>
        <p:txBody>
          <a:bodyPr vert="horz" lIns="91440" tIns="45720" rIns="91440" bIns="45720" rtlCol="0" anchor="t">
            <a:normAutofit/>
          </a:bodyPr>
          <a:lstStyle>
            <a:lvl1pPr>
              <a:defRPr lang="en-US" sz="66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vert="horz" lIns="91440" tIns="45720" rIns="91440" bIns="45720" rtlCol="0" anchor="b">
            <a:normAutofit/>
          </a:bodyPr>
          <a:lstStyle>
            <a:lvl1pPr marL="0" indent="0">
              <a:buNone/>
              <a:defRPr lang="en-US">
                <a:solidFill>
                  <a:schemeClr val="tx2"/>
                </a:solidFill>
              </a:defRPr>
            </a:lvl1pPr>
          </a:lstStyle>
          <a:p>
            <a:pPr lvl="0"/>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A0D73698-4765-4C7F-8C74-6EF048F95E94}" type="datetime1">
              <a:rPr lang="en-US" smtClean="0"/>
              <a:t>5/7/2026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hasCustomPrompt="1"/>
          </p:nvPr>
        </p:nvSpPr>
        <p:spPr>
          <a:xfrm>
            <a:off x="6720113" y="342900"/>
            <a:ext cx="5131133"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Tree>
    <p:extLst>
      <p:ext uri="{BB962C8B-B14F-4D97-AF65-F5344CB8AC3E}">
        <p14:creationId xmlns:p14="http://schemas.microsoft.com/office/powerpoint/2010/main" val="3206037443"/>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1636776" y="5276088"/>
            <a:ext cx="9061704" cy="466344"/>
          </a:xfrm>
        </p:spPr>
        <p:txBody>
          <a:bodyPr anchor="t">
            <a:normAutofit/>
          </a:bodyPr>
          <a:lstStyle>
            <a:lvl1pPr>
              <a:lnSpc>
                <a:spcPct val="120000"/>
              </a:lnSpc>
              <a:defRPr sz="2200" b="1">
                <a:solidFill>
                  <a:schemeClr val="tx2">
                    <a:lumMod val="75000"/>
                    <a:lumOff val="25000"/>
                  </a:schemeClr>
                </a:solidFill>
              </a:defRPr>
            </a:lvl1pPr>
          </a:lstStyle>
          <a:p>
            <a:r>
              <a:rPr lang="en-US" dirty="0"/>
              <a:t>Quote Author</a:t>
            </a:r>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1499616" y="1828800"/>
            <a:ext cx="9198864" cy="2871216"/>
          </a:xfrm>
        </p:spPr>
        <p:txBody>
          <a:bodyPr anchor="ctr">
            <a:normAutofit/>
          </a:bodyPr>
          <a:lstStyle>
            <a:lvl1pPr marL="137160" indent="-137160">
              <a:lnSpc>
                <a:spcPct val="100000"/>
              </a:lnSpc>
              <a:spcBef>
                <a:spcPts val="0"/>
              </a:spcBef>
              <a:buFont typeface="Arial" panose="020B0604020202020204" pitchFamily="34" charset="0"/>
              <a:buNone/>
              <a:defRPr sz="4000"/>
            </a:lvl1pPr>
          </a:lstStyle>
          <a:p>
            <a:pPr lvl="0"/>
            <a:r>
              <a:rPr lang="en-US" dirty="0"/>
              <a:t>Click to edit Quote</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p>
            <a:fld id="{E66CBEC5-37D0-4E5C-8671-D7D2A06BE21B}" type="datetime1">
              <a:rPr lang="en-US" smtClean="0"/>
              <a:t>5/7/2026</a:t>
            </a:fld>
            <a:endParaRPr lang="en-US"/>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502002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351F96B-ED98-BF55-D2B0-047000EF48E1}"/>
              </a:ext>
            </a:extLst>
          </p:cNvPr>
          <p:cNvSpPr/>
          <p:nvPr/>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1801368" y="5120640"/>
            <a:ext cx="8549640" cy="621792"/>
          </a:xfrm>
        </p:spPr>
        <p:txBody>
          <a:bodyPr anchor="ctr">
            <a:normAutofit/>
          </a:bodyPr>
          <a:lstStyle>
            <a:lvl1pPr>
              <a:lnSpc>
                <a:spcPct val="120000"/>
              </a:lnSpc>
              <a:defRPr sz="1800" b="1">
                <a:solidFill>
                  <a:schemeClr val="tx1"/>
                </a:solidFill>
              </a:defRPr>
            </a:lvl1pPr>
          </a:lstStyle>
          <a:p>
            <a:r>
              <a:rPr lang="en-US" dirty="0"/>
              <a:t>Quote Author</a:t>
            </a:r>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1655064" y="2093976"/>
            <a:ext cx="8695944" cy="2130552"/>
          </a:xfrm>
        </p:spPr>
        <p:txBody>
          <a:bodyPr anchor="ctr">
            <a:normAutofit/>
          </a:bodyPr>
          <a:lstStyle>
            <a:lvl1pPr marL="137160" indent="-137160">
              <a:lnSpc>
                <a:spcPct val="100000"/>
              </a:lnSpc>
              <a:spcBef>
                <a:spcPts val="0"/>
              </a:spcBef>
              <a:buFont typeface="Arial" panose="020B0604020202020204" pitchFamily="34" charset="0"/>
              <a:buNone/>
              <a:defRPr sz="3600"/>
            </a:lvl1pPr>
          </a:lstStyle>
          <a:p>
            <a:pPr lvl="0"/>
            <a:r>
              <a:rPr lang="en-US" dirty="0"/>
              <a:t>Click to edit Quote</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p>
            <a:fld id="{5246FC37-12B5-4EB9-BB05-B5E210E93FF0}" type="datetime1">
              <a:rPr lang="en-US" smtClean="0"/>
              <a:t>5/7/2026</a:t>
            </a:fld>
            <a:endParaRPr lang="en-US"/>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693170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598556" y="4965192"/>
            <a:ext cx="9450699" cy="1289304"/>
          </a:xfrm>
        </p:spPr>
        <p:txBody>
          <a:bodyPr anchor="b">
            <a:normAutofit/>
          </a:bodyPr>
          <a:lstStyle>
            <a:lvl1pPr>
              <a:lnSpc>
                <a:spcPct val="120000"/>
              </a:lnSpc>
              <a:defRPr sz="1800" b="1">
                <a:solidFill>
                  <a:schemeClr val="tx1"/>
                </a:solidFill>
              </a:defRPr>
            </a:lvl1pPr>
          </a:lstStyle>
          <a:p>
            <a:r>
              <a:rPr lang="en-US" dirty="0"/>
              <a:t>Quote Author</a:t>
            </a:r>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429768" y="438912"/>
            <a:ext cx="9619488" cy="4526280"/>
          </a:xfrm>
        </p:spPr>
        <p:txBody>
          <a:bodyPr anchor="ctr">
            <a:normAutofit/>
          </a:bodyPr>
          <a:lstStyle>
            <a:lvl1pPr marL="164592" indent="-164592">
              <a:lnSpc>
                <a:spcPct val="100000"/>
              </a:lnSpc>
              <a:spcBef>
                <a:spcPts val="0"/>
              </a:spcBef>
              <a:buFont typeface="Arial" panose="020B0604020202020204" pitchFamily="34" charset="0"/>
              <a:buNone/>
              <a:defRPr sz="4800"/>
            </a:lvl1pPr>
          </a:lstStyle>
          <a:p>
            <a:pPr lvl="0"/>
            <a:r>
              <a:rPr lang="en-US" dirty="0"/>
              <a:t>Click to edit Quote</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p>
            <a:fld id="{A710F6F3-6829-4CDD-B3A1-8F321E27194A}" type="datetime1">
              <a:rPr lang="en-US" smtClean="0"/>
              <a:t>5/7/2026</a:t>
            </a:fld>
            <a:endParaRPr lang="en-US"/>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771136756"/>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598556" y="4965192"/>
            <a:ext cx="9148947" cy="1289304"/>
          </a:xfrm>
        </p:spPr>
        <p:txBody>
          <a:bodyPr anchor="b">
            <a:normAutofit/>
          </a:bodyPr>
          <a:lstStyle>
            <a:lvl1pPr>
              <a:lnSpc>
                <a:spcPct val="120000"/>
              </a:lnSpc>
              <a:defRPr sz="1800" b="1">
                <a:solidFill>
                  <a:schemeClr val="tx1"/>
                </a:solidFill>
              </a:defRPr>
            </a:lvl1pPr>
          </a:lstStyle>
          <a:p>
            <a:r>
              <a:rPr lang="en-US" dirty="0"/>
              <a:t>Quote Author</a:t>
            </a:r>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429768" y="1179576"/>
            <a:ext cx="9317736" cy="3785616"/>
          </a:xfrm>
        </p:spPr>
        <p:txBody>
          <a:bodyPr anchor="b">
            <a:normAutofit/>
          </a:bodyPr>
          <a:lstStyle>
            <a:lvl1pPr marL="164592" indent="-164592">
              <a:lnSpc>
                <a:spcPct val="100000"/>
              </a:lnSpc>
              <a:spcBef>
                <a:spcPts val="0"/>
              </a:spcBef>
              <a:buFont typeface="Arial" panose="020B0604020202020204" pitchFamily="34" charset="0"/>
              <a:buNone/>
              <a:defRPr sz="4800"/>
            </a:lvl1pPr>
          </a:lstStyle>
          <a:p>
            <a:pPr lvl="0"/>
            <a:r>
              <a:rPr lang="en-US" dirty="0"/>
              <a:t>Click to edit Quote</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p>
            <a:fld id="{FCA6652C-AA1E-4738-883B-0336FAAA5DB1}" type="datetime1">
              <a:rPr lang="en-US" smtClean="0"/>
              <a:t>5/7/2026</a:t>
            </a:fld>
            <a:endParaRPr lang="en-US"/>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41702221"/>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dirty="0"/>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20F56A5-925A-45AB-8491-C696F304662B}" type="datetime1">
              <a:rPr lang="en-US" smtClean="0"/>
              <a:t>5/7/2026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593591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2F882B41-9B9A-4653-8E8E-9D57A4983847}" type="datetime1">
              <a:rPr lang="en-US" smtClean="0"/>
              <a:t>5/7/2026</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2862645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86C80A14-C874-4C11-943E-4B7AAF73B997}" type="datetime1">
              <a:rPr lang="en-US" smtClean="0"/>
              <a:t>5/7/2026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6897658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59A60914-BFFA-4E5B-B382-06A92C8508A8}" type="datetime1">
              <a:rPr lang="en-US" smtClean="0"/>
              <a:t>5/7/2026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4079907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5"/>
            <a:ext cx="3595634" cy="2212848"/>
          </a:xfrm>
        </p:spPr>
        <p:txBody>
          <a:bodyPr anchor="t">
            <a:normAutofit/>
          </a:bodyPr>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823029"/>
            <a:ext cx="3309608" cy="3481355"/>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E6DEE75D-2E4A-469A-9092-8B43711F5315}" type="datetime1">
              <a:rPr lang="en-US" smtClean="0"/>
              <a:t>5/7/2026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7446417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593592" cy="2212313"/>
          </a:xfrm>
        </p:spPr>
        <p:txBody>
          <a:bodyPr anchor="t">
            <a:normAutofit/>
          </a:bodyPr>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hasCustomPrompt="1"/>
          </p:nvPr>
        </p:nvSpPr>
        <p:spPr>
          <a:xfrm>
            <a:off x="4502843" y="342901"/>
            <a:ext cx="7346258"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dpi="0" rotWithShape="1">
            <a:blip r:embed="rId2">
              <a:alphaModFix amt="60000"/>
            </a:blip>
            <a:srcRect/>
            <a:stretch>
              <a:fillRect/>
            </a:stretch>
          </a:blipFill>
        </p:spPr>
        <p:txBody>
          <a:bodyPr wrap="square">
            <a:no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F1E6FD38-01FF-4539-8A35-AB19E4D5C3A7}" type="datetime1">
              <a:rPr lang="en-US" smtClean="0"/>
              <a:t>5/7/2026</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345551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vert="horz" lIns="91440" tIns="45720" rIns="91440" bIns="45720" rtlCol="0" anchor="t">
            <a:normAutofit/>
          </a:bodyPr>
          <a:lstStyle>
            <a:lvl1pPr>
              <a:defRPr lang="en-US" sz="52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vert="horz" lIns="91440" tIns="45720" rIns="91440" bIns="45720" rtlCol="0" anchor="b">
            <a:normAutofit/>
          </a:bodyPr>
          <a:lstStyle>
            <a:lvl1pPr marL="0" indent="0">
              <a:buNone/>
              <a:defRPr lang="en-US">
                <a:solidFill>
                  <a:schemeClr val="tx2"/>
                </a:solidFill>
              </a:defRPr>
            </a:lvl1pPr>
          </a:lstStyle>
          <a:p>
            <a:pPr lvl="0"/>
            <a:r>
              <a:rPr lang="en-US" dirty="0"/>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hasCustomPrompt="1"/>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19A3EA51-69C4-4090-B98A-31CA47A2E35E}" type="datetime1">
              <a:rPr lang="en-US" smtClean="0"/>
              <a:t>5/7/2026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1369837953"/>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rmAutofit/>
          </a:bodyPr>
          <a:lstStyle>
            <a:lvl1pPr>
              <a:defRPr sz="54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28C5BFC-EF85-4C2B-8809-2F9E7D76A143}" type="datetime1">
              <a:rPr lang="en-US" smtClean="0"/>
              <a:t>5/7/2026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529501741"/>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dirty="0"/>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348805FF-0F6F-4DB7-B5D6-9BF14E40F716}" type="datetime1">
              <a:rPr lang="en-US" smtClean="0"/>
              <a:t>5/7/2026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85551924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vert="horz" lIns="91440" tIns="45720" rIns="91440" bIns="45720" rtlCol="0" anchor="t">
            <a:normAutofit/>
          </a:bodyPr>
          <a:lstStyle>
            <a:lvl1pPr>
              <a:defRPr lang="en-US" sz="96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vert="horz" lIns="91440" tIns="45720" rIns="91440" bIns="45720" rtlCol="0" anchor="b">
            <a:normAutofit/>
          </a:bodyPr>
          <a:lstStyle>
            <a:lvl1pPr marL="0" indent="0">
              <a:buNone/>
              <a:defRPr lang="en-US" dirty="0">
                <a:solidFill>
                  <a:schemeClr val="tx2"/>
                </a:solidFill>
              </a:defRPr>
            </a:lvl1pPr>
          </a:lstStyle>
          <a:p>
            <a:pPr lvl="0"/>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46633933-AD95-42CF-A390-A7073FD506A1}" type="datetime1">
              <a:rPr lang="en-US" smtClean="0"/>
              <a:t>5/7/2026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3658259898"/>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D50E307-C64C-483A-9485-A61D01D72197}" type="datetime1">
              <a:rPr lang="en-US" smtClean="0"/>
              <a:t>5/7/2026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2025072814"/>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vert="horz" lIns="91440" tIns="45720" rIns="91440" bIns="45720" rtlCol="0" anchor="t">
            <a:normAutofit/>
          </a:bodyPr>
          <a:lstStyle>
            <a:lvl1pPr>
              <a:defRPr lang="en-US" sz="125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vert="horz" lIns="91440" tIns="45720" rIns="91440" bIns="45720" rtlCol="0" anchor="b">
            <a:normAutofit/>
          </a:bodyPr>
          <a:lstStyle>
            <a:lvl1pPr marL="0" indent="0">
              <a:buNone/>
              <a:defRPr lang="en-US" dirty="0">
                <a:solidFill>
                  <a:schemeClr val="tx2"/>
                </a:solidFill>
              </a:defRPr>
            </a:lvl1pPr>
          </a:lstStyle>
          <a:p>
            <a:pPr lvl="0"/>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8BC36CA3-7064-4E52-B24E-E3CC37B36CB8}" type="datetime1">
              <a:rPr lang="en-US" smtClean="0"/>
              <a:t>5/7/2026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1740264333"/>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33F469A-9BA4-41D9-A358-7174319CB857}" type="datetime1">
              <a:rPr lang="en-US" smtClean="0"/>
              <a:t>5/7/2026</a:t>
            </a:fld>
            <a:endParaRPr lang="en-US"/>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98547083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E9D380B3-E270-4064-8D13-292A875F6C31}" type="datetime1">
              <a:rPr lang="en-US" smtClean="0"/>
              <a:t>5/7/2026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427711644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 id="2147483708" r:id="rId46"/>
    <p:sldLayoutId id="2147483709" r:id="rId47"/>
    <p:sldLayoutId id="2147483710" r:id="rId48"/>
    <p:sldLayoutId id="2147483711" r:id="rId49"/>
    <p:sldLayoutId id="2147483712" r:id="rId50"/>
    <p:sldLayoutId id="2147483713" r:id="rId51"/>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A0A85-6423-DB24-CDD9-40CB707B87A1}"/>
              </a:ext>
            </a:extLst>
          </p:cNvPr>
          <p:cNvSpPr>
            <a:spLocks noGrp="1"/>
          </p:cNvSpPr>
          <p:nvPr>
            <p:ph type="ctrTitle"/>
          </p:nvPr>
        </p:nvSpPr>
        <p:spPr>
          <a:xfrm>
            <a:off x="342899" y="5009535"/>
            <a:ext cx="11347704" cy="786384"/>
          </a:xfrm>
        </p:spPr>
        <p:txBody>
          <a:bodyPr anchor="b">
            <a:normAutofit fontScale="90000"/>
          </a:bodyPr>
          <a:lstStyle/>
          <a:p>
            <a:r>
              <a:rPr lang="en-CA" dirty="0">
                <a:solidFill>
                  <a:schemeClr val="tx1">
                    <a:lumMod val="75000"/>
                  </a:schemeClr>
                </a:solidFill>
                <a:latin typeface="Calibri" panose="020F0502020204030204" pitchFamily="34" charset="0"/>
                <a:cs typeface="Calibri" panose="020F0502020204030204" pitchFamily="34" charset="0"/>
              </a:rPr>
              <a:t>When Information is Infrastructure:</a:t>
            </a:r>
            <a:br>
              <a:rPr lang="en-CA" dirty="0">
                <a:solidFill>
                  <a:schemeClr val="tx1">
                    <a:lumMod val="75000"/>
                  </a:schemeClr>
                </a:solidFill>
                <a:latin typeface="Calibri" panose="020F0502020204030204" pitchFamily="34" charset="0"/>
                <a:cs typeface="Calibri" panose="020F0502020204030204" pitchFamily="34" charset="0"/>
              </a:rPr>
            </a:br>
            <a:endParaRPr lang="en-CA" dirty="0">
              <a:solidFill>
                <a:schemeClr val="tx1">
                  <a:lumMod val="75000"/>
                </a:schemeClr>
              </a:solidFill>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09603F2B-A52C-9F22-6528-7822D9A5168F}"/>
              </a:ext>
            </a:extLst>
          </p:cNvPr>
          <p:cNvSpPr>
            <a:spLocks noGrp="1"/>
          </p:cNvSpPr>
          <p:nvPr>
            <p:ph type="subTitle" idx="1"/>
          </p:nvPr>
        </p:nvSpPr>
        <p:spPr>
          <a:xfrm>
            <a:off x="422147" y="5183045"/>
            <a:ext cx="11347704" cy="530352"/>
          </a:xfrm>
        </p:spPr>
        <p:txBody>
          <a:bodyPr>
            <a:normAutofit/>
          </a:bodyPr>
          <a:lstStyle/>
          <a:p>
            <a:r>
              <a:rPr lang="en-CA" sz="2400" dirty="0">
                <a:solidFill>
                  <a:schemeClr val="tx1">
                    <a:lumMod val="75000"/>
                  </a:schemeClr>
                </a:solidFill>
                <a:latin typeface="Calibri" panose="020F0502020204030204" pitchFamily="34" charset="0"/>
                <a:cs typeface="Calibri" panose="020F0502020204030204" pitchFamily="34" charset="0"/>
              </a:rPr>
              <a:t>Rethinking Communications in an Era of Cascading Risk</a:t>
            </a:r>
          </a:p>
        </p:txBody>
      </p:sp>
      <p:pic>
        <p:nvPicPr>
          <p:cNvPr id="6" name="Picture Placeholder 5">
            <a:extLst>
              <a:ext uri="{FF2B5EF4-FFF2-40B4-BE49-F238E27FC236}">
                <a16:creationId xmlns:a16="http://schemas.microsoft.com/office/drawing/2014/main" id="{74098B04-7AF9-4959-0066-07726EFA361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5062" b="25062"/>
          <a:stretch>
            <a:fillRect/>
          </a:stretch>
        </p:blipFill>
        <p:spPr>
          <a:xfrm>
            <a:off x="342900" y="373063"/>
            <a:ext cx="11506200" cy="3825875"/>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dpi="0" rotWithShape="1">
            <a:blip r:embed="rId4">
              <a:alphaModFix amt="70000"/>
            </a:blip>
            <a:srcRect/>
            <a:stretch>
              <a:fillRect/>
            </a:stretch>
          </a:blipFill>
        </p:spPr>
      </p:pic>
      <p:sp>
        <p:nvSpPr>
          <p:cNvPr id="4" name="TextBox 3">
            <a:extLst>
              <a:ext uri="{FF2B5EF4-FFF2-40B4-BE49-F238E27FC236}">
                <a16:creationId xmlns:a16="http://schemas.microsoft.com/office/drawing/2014/main" id="{FE7D9FC5-481E-161B-25AB-1CF5C994CCFC}"/>
              </a:ext>
            </a:extLst>
          </p:cNvPr>
          <p:cNvSpPr txBox="1"/>
          <p:nvPr/>
        </p:nvSpPr>
        <p:spPr>
          <a:xfrm>
            <a:off x="422147" y="5630875"/>
            <a:ext cx="7384026" cy="338554"/>
          </a:xfrm>
          <a:prstGeom prst="rect">
            <a:avLst/>
          </a:prstGeom>
          <a:noFill/>
        </p:spPr>
        <p:txBody>
          <a:bodyPr wrap="square" rtlCol="0">
            <a:spAutoFit/>
          </a:bodyPr>
          <a:lstStyle/>
          <a:p>
            <a:r>
              <a:rPr lang="en-CA" sz="1600" dirty="0">
                <a:solidFill>
                  <a:schemeClr val="tx1">
                    <a:lumMod val="75000"/>
                  </a:schemeClr>
                </a:solidFill>
                <a:latin typeface="Calibri" panose="020F0502020204030204" pitchFamily="34" charset="0"/>
                <a:cs typeface="Calibri" panose="020F0502020204030204" pitchFamily="34" charset="0"/>
              </a:rPr>
              <a:t>Presented by: Shawna Bruce CD, MA DEM</a:t>
            </a:r>
          </a:p>
        </p:txBody>
      </p:sp>
    </p:spTree>
    <p:extLst>
      <p:ext uri="{BB962C8B-B14F-4D97-AF65-F5344CB8AC3E}">
        <p14:creationId xmlns:p14="http://schemas.microsoft.com/office/powerpoint/2010/main" val="345315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68FCD-48EA-11A1-51E4-0BF0E8CEE8B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1FF4554-A646-252E-0A71-868ACAABD7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813648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BB5A7-C04D-738E-CD5D-D67A0B5FC28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5BB1613-C57F-9D84-3982-52C947CF8A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3" y="0"/>
            <a:ext cx="11971421" cy="6858000"/>
          </a:xfrm>
          <a:prstGeom prst="rect">
            <a:avLst/>
          </a:prstGeom>
        </p:spPr>
      </p:pic>
    </p:spTree>
    <p:extLst>
      <p:ext uri="{BB962C8B-B14F-4D97-AF65-F5344CB8AC3E}">
        <p14:creationId xmlns:p14="http://schemas.microsoft.com/office/powerpoint/2010/main" val="1686193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9F2F4-AFA0-DE0F-3CCA-1779A70738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31881D-F88A-4760-1C54-B9C80B3C7742}"/>
              </a:ext>
            </a:extLst>
          </p:cNvPr>
          <p:cNvSpPr>
            <a:spLocks noGrp="1"/>
          </p:cNvSpPr>
          <p:nvPr>
            <p:ph type="ctrTitle"/>
          </p:nvPr>
        </p:nvSpPr>
        <p:spPr>
          <a:xfrm>
            <a:off x="501446" y="1801662"/>
            <a:ext cx="11375922" cy="2615184"/>
          </a:xfrm>
        </p:spPr>
        <p:txBody>
          <a:bodyPr anchor="ctr">
            <a:normAutofit/>
          </a:bodyPr>
          <a:lstStyle/>
          <a:p>
            <a:pPr>
              <a:lnSpc>
                <a:spcPct val="150000"/>
              </a:lnSpc>
            </a:pPr>
            <a:r>
              <a:rPr lang="en-CA" sz="3600" dirty="0">
                <a:solidFill>
                  <a:schemeClr val="tx1">
                    <a:lumMod val="75000"/>
                  </a:schemeClr>
                </a:solidFill>
                <a:latin typeface="Calibri" panose="020F0502020204030204" pitchFamily="34" charset="0"/>
                <a:cs typeface="Calibri" panose="020F0502020204030204" pitchFamily="34" charset="0"/>
              </a:rPr>
              <a:t>Trust moves through networks.</a:t>
            </a:r>
          </a:p>
        </p:txBody>
      </p:sp>
    </p:spTree>
    <p:extLst>
      <p:ext uri="{BB962C8B-B14F-4D97-AF65-F5344CB8AC3E}">
        <p14:creationId xmlns:p14="http://schemas.microsoft.com/office/powerpoint/2010/main" val="2176612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30C5B-D24E-9665-CF15-B3F2388A6BB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A3B1073-A13E-BD70-2EFC-A5F04CBBD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3052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A3640-0FD3-6085-3B50-30CF71DC868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C1BC21B-D75E-C739-3606-03DDC7F7F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00142" cy="6858000"/>
          </a:xfrm>
          <a:prstGeom prst="rect">
            <a:avLst/>
          </a:prstGeom>
        </p:spPr>
      </p:pic>
    </p:spTree>
    <p:extLst>
      <p:ext uri="{BB962C8B-B14F-4D97-AF65-F5344CB8AC3E}">
        <p14:creationId xmlns:p14="http://schemas.microsoft.com/office/powerpoint/2010/main" val="3992938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75809-BE61-6E25-F20D-8052FFC079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53F242-FE46-EC7F-422D-B545AF2C9466}"/>
              </a:ext>
            </a:extLst>
          </p:cNvPr>
          <p:cNvSpPr>
            <a:spLocks noGrp="1"/>
          </p:cNvSpPr>
          <p:nvPr>
            <p:ph type="ctrTitle"/>
          </p:nvPr>
        </p:nvSpPr>
        <p:spPr>
          <a:xfrm>
            <a:off x="501446" y="1801662"/>
            <a:ext cx="11375922" cy="2615184"/>
          </a:xfrm>
        </p:spPr>
        <p:txBody>
          <a:bodyPr anchor="ctr">
            <a:normAutofit/>
          </a:bodyPr>
          <a:lstStyle/>
          <a:p>
            <a:pPr>
              <a:lnSpc>
                <a:spcPct val="150000"/>
              </a:lnSpc>
            </a:pPr>
            <a:r>
              <a:rPr lang="en-US" sz="3600" dirty="0"/>
              <a:t>Resilient communities depend not only on physical infrastructure, but </a:t>
            </a:r>
            <a:br>
              <a:rPr lang="en-US" sz="3600" dirty="0"/>
            </a:br>
            <a:r>
              <a:rPr lang="en-US" sz="3600" dirty="0"/>
              <a:t>on trusted information infrastructure.</a:t>
            </a:r>
            <a:endParaRPr lang="en-CA" sz="3600" dirty="0">
              <a:solidFill>
                <a:schemeClr val="tx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1079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C15A8-2CBE-402E-D160-258576596F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113370-4864-ED9D-CA70-6BC517364E4A}"/>
              </a:ext>
            </a:extLst>
          </p:cNvPr>
          <p:cNvSpPr>
            <a:spLocks noGrp="1"/>
          </p:cNvSpPr>
          <p:nvPr>
            <p:ph type="ctrTitle"/>
          </p:nvPr>
        </p:nvSpPr>
        <p:spPr>
          <a:xfrm>
            <a:off x="501446" y="1801662"/>
            <a:ext cx="11375922" cy="2615184"/>
          </a:xfrm>
        </p:spPr>
        <p:txBody>
          <a:bodyPr anchor="ctr">
            <a:normAutofit fontScale="90000"/>
          </a:bodyPr>
          <a:lstStyle/>
          <a:p>
            <a:pPr>
              <a:lnSpc>
                <a:spcPct val="150000"/>
              </a:lnSpc>
            </a:pPr>
            <a:r>
              <a:rPr lang="en-CA" sz="3600" b="1" dirty="0">
                <a:solidFill>
                  <a:schemeClr val="tx1">
                    <a:lumMod val="75000"/>
                  </a:schemeClr>
                </a:solidFill>
                <a:latin typeface="Calibri" panose="020F0502020204030204" pitchFamily="34" charset="0"/>
                <a:cs typeface="Calibri" panose="020F0502020204030204" pitchFamily="34" charset="0"/>
              </a:rPr>
              <a:t>Emergencies are now interconnected.</a:t>
            </a:r>
            <a:br>
              <a:rPr lang="en-CA" sz="3600" b="1" dirty="0">
                <a:solidFill>
                  <a:schemeClr val="tx1">
                    <a:lumMod val="75000"/>
                  </a:schemeClr>
                </a:solidFill>
                <a:latin typeface="Calibri" panose="020F0502020204030204" pitchFamily="34" charset="0"/>
                <a:cs typeface="Calibri" panose="020F0502020204030204" pitchFamily="34" charset="0"/>
              </a:rPr>
            </a:br>
            <a:r>
              <a:rPr lang="en-CA" sz="3600" b="1" dirty="0">
                <a:solidFill>
                  <a:schemeClr val="tx1">
                    <a:lumMod val="75000"/>
                  </a:schemeClr>
                </a:solidFill>
                <a:latin typeface="Calibri" panose="020F0502020204030204" pitchFamily="34" charset="0"/>
                <a:cs typeface="Calibri" panose="020F0502020204030204" pitchFamily="34" charset="0"/>
              </a:rPr>
              <a:t>Communication influences outcomes.</a:t>
            </a:r>
            <a:br>
              <a:rPr lang="en-CA" sz="3600" b="1" dirty="0">
                <a:solidFill>
                  <a:schemeClr val="tx1">
                    <a:lumMod val="75000"/>
                  </a:schemeClr>
                </a:solidFill>
                <a:latin typeface="Calibri" panose="020F0502020204030204" pitchFamily="34" charset="0"/>
                <a:cs typeface="Calibri" panose="020F0502020204030204" pitchFamily="34" charset="0"/>
              </a:rPr>
            </a:br>
            <a:r>
              <a:rPr lang="en-CA" sz="3600" b="1" dirty="0">
                <a:solidFill>
                  <a:schemeClr val="tx1">
                    <a:lumMod val="75000"/>
                  </a:schemeClr>
                </a:solidFill>
                <a:latin typeface="Calibri" panose="020F0502020204030204" pitchFamily="34" charset="0"/>
                <a:cs typeface="Calibri" panose="020F0502020204030204" pitchFamily="34" charset="0"/>
              </a:rPr>
              <a:t>Communication must be treated as operational infrastructure.</a:t>
            </a:r>
          </a:p>
        </p:txBody>
      </p:sp>
    </p:spTree>
    <p:extLst>
      <p:ext uri="{BB962C8B-B14F-4D97-AF65-F5344CB8AC3E}">
        <p14:creationId xmlns:p14="http://schemas.microsoft.com/office/powerpoint/2010/main" val="534474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D8922-60DB-D3E4-81F5-2A9F6CDB77E0}"/>
              </a:ext>
            </a:extLst>
          </p:cNvPr>
          <p:cNvSpPr>
            <a:spLocks noGrp="1"/>
          </p:cNvSpPr>
          <p:nvPr>
            <p:ph type="ctrTitle"/>
          </p:nvPr>
        </p:nvSpPr>
        <p:spPr>
          <a:xfrm>
            <a:off x="1612392" y="813816"/>
            <a:ext cx="9171432" cy="2615184"/>
          </a:xfrm>
        </p:spPr>
        <p:txBody>
          <a:bodyPr/>
          <a:lstStyle/>
          <a:p>
            <a:r>
              <a:rPr lang="en-CA" dirty="0"/>
              <a:t>Thank you.</a:t>
            </a:r>
          </a:p>
        </p:txBody>
      </p:sp>
      <p:sp>
        <p:nvSpPr>
          <p:cNvPr id="3" name="Subtitle 2">
            <a:extLst>
              <a:ext uri="{FF2B5EF4-FFF2-40B4-BE49-F238E27FC236}">
                <a16:creationId xmlns:a16="http://schemas.microsoft.com/office/drawing/2014/main" id="{945BDB28-F513-1A68-C258-8BFFB37BD0B1}"/>
              </a:ext>
            </a:extLst>
          </p:cNvPr>
          <p:cNvSpPr>
            <a:spLocks noGrp="1"/>
          </p:cNvSpPr>
          <p:nvPr>
            <p:ph type="subTitle" idx="1"/>
          </p:nvPr>
        </p:nvSpPr>
        <p:spPr>
          <a:xfrm>
            <a:off x="1757092" y="2731169"/>
            <a:ext cx="9171432" cy="1143000"/>
          </a:xfrm>
        </p:spPr>
        <p:txBody>
          <a:bodyPr>
            <a:noAutofit/>
          </a:bodyPr>
          <a:lstStyle/>
          <a:p>
            <a:r>
              <a:rPr lang="en-CA" sz="3600" dirty="0">
                <a:latin typeface="Calibri" panose="020F0502020204030204" pitchFamily="34" charset="0"/>
                <a:cs typeface="Calibri" panose="020F0502020204030204" pitchFamily="34" charset="0"/>
              </a:rPr>
              <a:t>Let’s keep the conversation going!</a:t>
            </a:r>
          </a:p>
          <a:p>
            <a:endParaRPr lang="en-CA" sz="3600" dirty="0">
              <a:latin typeface="Calibri" panose="020F0502020204030204" pitchFamily="34" charset="0"/>
              <a:cs typeface="Calibri" panose="020F0502020204030204" pitchFamily="34" charset="0"/>
            </a:endParaRPr>
          </a:p>
          <a:p>
            <a:r>
              <a:rPr lang="en-CA" sz="3600" dirty="0">
                <a:latin typeface="Calibri" panose="020F0502020204030204" pitchFamily="34" charset="0"/>
                <a:cs typeface="Calibri" panose="020F0502020204030204" pitchFamily="34" charset="0"/>
              </a:rPr>
              <a:t>Email: </a:t>
            </a:r>
            <a:r>
              <a:rPr lang="en-CA" sz="3600" dirty="0">
                <a:solidFill>
                  <a:srgbClr val="FFC000"/>
                </a:solidFill>
                <a:latin typeface="Calibri" panose="020F0502020204030204" pitchFamily="34" charset="0"/>
                <a:cs typeface="Calibri" panose="020F0502020204030204" pitchFamily="34" charset="0"/>
              </a:rPr>
              <a:t>bruceandassociatesltd@gmail.com</a:t>
            </a:r>
          </a:p>
          <a:p>
            <a:r>
              <a:rPr lang="en-CA" sz="3600" dirty="0">
                <a:latin typeface="Calibri" panose="020F0502020204030204" pitchFamily="34" charset="0"/>
                <a:cs typeface="Calibri" panose="020F0502020204030204" pitchFamily="34" charset="0"/>
              </a:rPr>
              <a:t>Connect with me on LinkedIn!</a:t>
            </a:r>
          </a:p>
        </p:txBody>
      </p:sp>
    </p:spTree>
    <p:extLst>
      <p:ext uri="{BB962C8B-B14F-4D97-AF65-F5344CB8AC3E}">
        <p14:creationId xmlns:p14="http://schemas.microsoft.com/office/powerpoint/2010/main" val="3333476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8AB4C-B0EF-1A6D-08D0-E0E4DBD4E8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ED0770-A636-F221-B409-7F4E4286B866}"/>
              </a:ext>
            </a:extLst>
          </p:cNvPr>
          <p:cNvSpPr>
            <a:spLocks noGrp="1"/>
          </p:cNvSpPr>
          <p:nvPr>
            <p:ph type="ctrTitle"/>
          </p:nvPr>
        </p:nvSpPr>
        <p:spPr>
          <a:xfrm>
            <a:off x="501446" y="1801662"/>
            <a:ext cx="11375922" cy="2615184"/>
          </a:xfrm>
        </p:spPr>
        <p:txBody>
          <a:bodyPr anchor="ctr">
            <a:normAutofit/>
          </a:bodyPr>
          <a:lstStyle/>
          <a:p>
            <a:pPr>
              <a:lnSpc>
                <a:spcPct val="150000"/>
              </a:lnSpc>
            </a:pPr>
            <a:r>
              <a:rPr lang="en-US" sz="4600" dirty="0">
                <a:solidFill>
                  <a:schemeClr val="tx1">
                    <a:lumMod val="75000"/>
                  </a:schemeClr>
                </a:solidFill>
                <a:latin typeface="Calibri" panose="020F0502020204030204" pitchFamily="34" charset="0"/>
                <a:cs typeface="Calibri" panose="020F0502020204030204" pitchFamily="34" charset="0"/>
              </a:rPr>
              <a:t>“PREPAREDNESS is no longer a best practice.</a:t>
            </a:r>
            <a:br>
              <a:rPr lang="en-US" sz="4600" dirty="0">
                <a:solidFill>
                  <a:schemeClr val="tx1">
                    <a:lumMod val="75000"/>
                  </a:schemeClr>
                </a:solidFill>
                <a:latin typeface="Calibri" panose="020F0502020204030204" pitchFamily="34" charset="0"/>
                <a:cs typeface="Calibri" panose="020F0502020204030204" pitchFamily="34" charset="0"/>
              </a:rPr>
            </a:br>
            <a:r>
              <a:rPr lang="en-US" sz="4600" dirty="0">
                <a:solidFill>
                  <a:schemeClr val="tx1">
                    <a:lumMod val="75000"/>
                  </a:schemeClr>
                </a:solidFill>
                <a:latin typeface="Calibri" panose="020F0502020204030204" pitchFamily="34" charset="0"/>
                <a:cs typeface="Calibri" panose="020F0502020204030204" pitchFamily="34" charset="0"/>
              </a:rPr>
              <a:t>It is a public expectation.”</a:t>
            </a:r>
            <a:endParaRPr lang="en-CA" sz="4600" dirty="0">
              <a:solidFill>
                <a:schemeClr val="tx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7775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0C953-A78A-EF56-0030-B4B0ACA2E9A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EF2B635-B619-AAB0-AA77-46B90D0E10D8}"/>
              </a:ext>
            </a:extLst>
          </p:cNvPr>
          <p:cNvPicPr>
            <a:picLocks noChangeAspect="1"/>
          </p:cNvPicPr>
          <p:nvPr/>
        </p:nvPicPr>
        <p:blipFill>
          <a:blip r:embed="rId3">
            <a:extLst>
              <a:ext uri="{28A0092B-C50C-407E-A947-70E740481C1C}">
                <a14:useLocalDpi xmlns:a14="http://schemas.microsoft.com/office/drawing/2010/main" val="0"/>
              </a:ext>
            </a:extLst>
          </a:blip>
          <a:srcRect l="917" t="20877" r="51130" b="11930"/>
          <a:stretch>
            <a:fillRect/>
          </a:stretch>
        </p:blipFill>
        <p:spPr>
          <a:xfrm>
            <a:off x="0" y="0"/>
            <a:ext cx="12192000" cy="7126774"/>
          </a:xfrm>
          <a:prstGeom prst="rect">
            <a:avLst/>
          </a:prstGeom>
        </p:spPr>
      </p:pic>
    </p:spTree>
    <p:extLst>
      <p:ext uri="{BB962C8B-B14F-4D97-AF65-F5344CB8AC3E}">
        <p14:creationId xmlns:p14="http://schemas.microsoft.com/office/powerpoint/2010/main" val="2315747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C52C3-DCBA-8FEE-B6DA-0AC1A14C8FA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A9E718A-018B-7330-7651-EDE56CF9B4CC}"/>
              </a:ext>
            </a:extLst>
          </p:cNvPr>
          <p:cNvPicPr>
            <a:picLocks noChangeAspect="1"/>
          </p:cNvPicPr>
          <p:nvPr/>
        </p:nvPicPr>
        <p:blipFill>
          <a:blip r:embed="rId3">
            <a:extLst>
              <a:ext uri="{28A0092B-C50C-407E-A947-70E740481C1C}">
                <a14:useLocalDpi xmlns:a14="http://schemas.microsoft.com/office/drawing/2010/main" val="0"/>
              </a:ext>
            </a:extLst>
          </a:blip>
          <a:srcRect t="24073" b="31563"/>
          <a:stretch>
            <a:fillRect/>
          </a:stretch>
        </p:blipFill>
        <p:spPr>
          <a:xfrm>
            <a:off x="0" y="0"/>
            <a:ext cx="12192000" cy="7126774"/>
          </a:xfrm>
          <a:prstGeom prst="rect">
            <a:avLst/>
          </a:prstGeom>
        </p:spPr>
      </p:pic>
    </p:spTree>
    <p:extLst>
      <p:ext uri="{BB962C8B-B14F-4D97-AF65-F5344CB8AC3E}">
        <p14:creationId xmlns:p14="http://schemas.microsoft.com/office/powerpoint/2010/main" val="2817920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D5A21-ADCB-52DD-F056-0D4C8F51587E}"/>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95676EC9-8EE8-D332-FF0E-0F5BAACE7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19481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46708-EF69-90D4-736D-21FACAD5EA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813B00-1962-C01B-8803-5A1139CD477C}"/>
              </a:ext>
            </a:extLst>
          </p:cNvPr>
          <p:cNvSpPr>
            <a:spLocks noGrp="1"/>
          </p:cNvSpPr>
          <p:nvPr>
            <p:ph type="ctrTitle"/>
          </p:nvPr>
        </p:nvSpPr>
        <p:spPr>
          <a:xfrm>
            <a:off x="501446" y="1801662"/>
            <a:ext cx="11375922" cy="2615184"/>
          </a:xfrm>
        </p:spPr>
        <p:txBody>
          <a:bodyPr anchor="ctr">
            <a:normAutofit/>
          </a:bodyPr>
          <a:lstStyle/>
          <a:p>
            <a:pPr>
              <a:lnSpc>
                <a:spcPct val="150000"/>
              </a:lnSpc>
            </a:pPr>
            <a:r>
              <a:rPr lang="en-US" sz="3600" dirty="0">
                <a:latin typeface="Calibri" panose="020F0502020204030204" pitchFamily="34" charset="0"/>
                <a:cs typeface="Calibri" panose="020F0502020204030204" pitchFamily="34" charset="0"/>
              </a:rPr>
              <a:t>Communication is what enables people to make decisions that protect themselves, their families,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and their communities.</a:t>
            </a:r>
            <a:endParaRPr lang="en-CA" sz="3600" dirty="0">
              <a:solidFill>
                <a:schemeClr val="tx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8114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66A2D-F38C-A448-B70B-A4A74A8222A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3A6DF69-4D62-EDC7-A58D-2A768E1EA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96804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0E5DD-583A-86B3-2189-4CA5F1230AD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CA9784B-3C5C-543C-E593-CFA337BB1E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35781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2E1C8-D32B-7789-FB36-F5241AEBD3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3DFBE3-A67A-ED00-0B58-E68D8B0BDF70}"/>
              </a:ext>
            </a:extLst>
          </p:cNvPr>
          <p:cNvSpPr>
            <a:spLocks noGrp="1"/>
          </p:cNvSpPr>
          <p:nvPr>
            <p:ph type="ctrTitle"/>
          </p:nvPr>
        </p:nvSpPr>
        <p:spPr>
          <a:xfrm>
            <a:off x="501446" y="1801662"/>
            <a:ext cx="11375922" cy="2615184"/>
          </a:xfrm>
        </p:spPr>
        <p:txBody>
          <a:bodyPr anchor="ctr">
            <a:normAutofit/>
          </a:bodyPr>
          <a:lstStyle/>
          <a:p>
            <a:pPr>
              <a:lnSpc>
                <a:spcPct val="150000"/>
              </a:lnSpc>
            </a:pPr>
            <a:r>
              <a:rPr lang="en-US" sz="3600" dirty="0">
                <a:solidFill>
                  <a:schemeClr val="tx1">
                    <a:lumMod val="75000"/>
                  </a:schemeClr>
                </a:solidFill>
                <a:latin typeface="Calibri" panose="020F0502020204030204" pitchFamily="34" charset="0"/>
                <a:cs typeface="Calibri" panose="020F0502020204030204" pitchFamily="34" charset="0"/>
              </a:rPr>
              <a:t>Internal information coordination shapes external trust.</a:t>
            </a:r>
            <a:endParaRPr lang="en-CA" sz="3600" dirty="0">
              <a:solidFill>
                <a:schemeClr val="tx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4609573"/>
      </p:ext>
    </p:extLst>
  </p:cSld>
  <p:clrMapOvr>
    <a:masterClrMapping/>
  </p:clrMapOvr>
</p:sld>
</file>

<file path=ppt/theme/theme1.xml><?xml version="1.0" encoding="utf-8"?>
<a:theme xmlns:a="http://schemas.openxmlformats.org/drawingml/2006/main" name="Dune">
  <a:themeElements>
    <a:clrScheme name="Dun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 id="{826328CA-5F67-4711-B85D-145ABD90F0C2}" vid="{19057A55-7D5A-4630-9E53-CA5ED64477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518</TotalTime>
  <Words>1335</Words>
  <Application>Microsoft Office PowerPoint</Application>
  <PresentationFormat>Widescreen</PresentationFormat>
  <Paragraphs>63</Paragraphs>
  <Slides>17</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Aptos</vt:lpstr>
      <vt:lpstr>Arial</vt:lpstr>
      <vt:lpstr>Calibri</vt:lpstr>
      <vt:lpstr>Neue Haas Grotesk Text Pro</vt:lpstr>
      <vt:lpstr>Dune</vt:lpstr>
      <vt:lpstr>When Information is Infrastructure: </vt:lpstr>
      <vt:lpstr>“PREPAREDNESS is no longer a best practice. It is a public expectation.”</vt:lpstr>
      <vt:lpstr>PowerPoint Presentation</vt:lpstr>
      <vt:lpstr>PowerPoint Presentation</vt:lpstr>
      <vt:lpstr>PowerPoint Presentation</vt:lpstr>
      <vt:lpstr>Communication is what enables people to make decisions that protect themselves, their families,  and their communities.</vt:lpstr>
      <vt:lpstr>PowerPoint Presentation</vt:lpstr>
      <vt:lpstr>PowerPoint Presentation</vt:lpstr>
      <vt:lpstr>Internal information coordination shapes external trust.</vt:lpstr>
      <vt:lpstr>PowerPoint Presentation</vt:lpstr>
      <vt:lpstr>PowerPoint Presentation</vt:lpstr>
      <vt:lpstr>Trust moves through networks.</vt:lpstr>
      <vt:lpstr>PowerPoint Presentation</vt:lpstr>
      <vt:lpstr>PowerPoint Presentation</vt:lpstr>
      <vt:lpstr>Resilient communities depend not only on physical infrastructure, but  on trusted information infrastructure.</vt:lpstr>
      <vt:lpstr>Emergencies are now interconnected. Communication influences outcomes. Communication must be treated as operational infrastructure.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Shawna Bruce</dc:creator>
  <cp:lastModifiedBy>Shawna Bruce</cp:lastModifiedBy>
  <cp:revision>2</cp:revision>
  <dcterms:created xsi:type="dcterms:W3CDTF">2026-05-07T10:19:53Z</dcterms:created>
  <dcterms:modified xsi:type="dcterms:W3CDTF">2026-05-08T00:37:02Z</dcterms:modified>
</cp:coreProperties>
</file>