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2" r:id="rId4"/>
    <p:sldMasterId id="2147483683"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y="5143500" cx="9144000"/>
  <p:notesSz cx="6858000" cy="9144000"/>
  <p:embeddedFontLst>
    <p:embeddedFont>
      <p:font typeface="Raleway"/>
      <p:regular r:id="rId46"/>
      <p:bold r:id="rId47"/>
      <p:italic r:id="rId48"/>
      <p:boldItalic r:id="rId49"/>
    </p:embeddedFont>
    <p:embeddedFont>
      <p:font typeface="Caveat"/>
      <p:regular r:id="rId50"/>
      <p:bold r:id="rId51"/>
    </p:embeddedFont>
    <p:embeddedFont>
      <p:font typeface="Inter"/>
      <p:regular r:id="rId52"/>
      <p:bold r:id="rId53"/>
      <p:italic r:id="rId54"/>
      <p:boldItalic r:id="rId55"/>
    </p:embeddedFont>
    <p:embeddedFont>
      <p:font typeface="Gloria Hallelujah"/>
      <p:regular r:id="rId56"/>
    </p:embeddedFont>
    <p:embeddedFont>
      <p:font typeface="Atma"/>
      <p:bold r:id="rId57"/>
    </p:embeddedFont>
    <p:embeddedFont>
      <p:font typeface="Quicksand"/>
      <p:regular r:id="rId58"/>
      <p:bold r:id="rId59"/>
    </p:embeddedFont>
    <p:embeddedFont>
      <p:font typeface="Lexend Deca"/>
      <p:regular r:id="rId60"/>
      <p:bold r:id="rId61"/>
    </p:embeddedFont>
    <p:embeddedFont>
      <p:font typeface="Open Sans"/>
      <p:bold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font" Target="fonts/Raleway-regular.fntdata"/><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Raleway-italic.fntdata"/><Relationship Id="rId47" Type="http://schemas.openxmlformats.org/officeDocument/2006/relationships/font" Target="fonts/Raleway-bold.fntdata"/><Relationship Id="rId49" Type="http://schemas.openxmlformats.org/officeDocument/2006/relationships/font" Target="fonts/Raleway-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OpenSans-bold.fntdata"/><Relationship Id="rId61" Type="http://schemas.openxmlformats.org/officeDocument/2006/relationships/font" Target="fonts/LexendDeca-bold.fntdata"/><Relationship Id="rId20" Type="http://schemas.openxmlformats.org/officeDocument/2006/relationships/slide" Target="slides/slide13.xml"/><Relationship Id="rId63" Type="http://schemas.openxmlformats.org/officeDocument/2006/relationships/font" Target="fonts/OpenSans-bold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LexendDeca-regular.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Caveat-bold.fntdata"/><Relationship Id="rId50" Type="http://schemas.openxmlformats.org/officeDocument/2006/relationships/font" Target="fonts/Caveat-regular.fntdata"/><Relationship Id="rId53" Type="http://schemas.openxmlformats.org/officeDocument/2006/relationships/font" Target="fonts/Inter-bold.fntdata"/><Relationship Id="rId52" Type="http://schemas.openxmlformats.org/officeDocument/2006/relationships/font" Target="fonts/Inter-regular.fntdata"/><Relationship Id="rId11" Type="http://schemas.openxmlformats.org/officeDocument/2006/relationships/slide" Target="slides/slide4.xml"/><Relationship Id="rId55" Type="http://schemas.openxmlformats.org/officeDocument/2006/relationships/font" Target="fonts/Inter-boldItalic.fntdata"/><Relationship Id="rId10" Type="http://schemas.openxmlformats.org/officeDocument/2006/relationships/slide" Target="slides/slide3.xml"/><Relationship Id="rId54" Type="http://schemas.openxmlformats.org/officeDocument/2006/relationships/font" Target="fonts/Inter-italic.fntdata"/><Relationship Id="rId13" Type="http://schemas.openxmlformats.org/officeDocument/2006/relationships/slide" Target="slides/slide6.xml"/><Relationship Id="rId57" Type="http://schemas.openxmlformats.org/officeDocument/2006/relationships/font" Target="fonts/Atma-bold.fntdata"/><Relationship Id="rId12" Type="http://schemas.openxmlformats.org/officeDocument/2006/relationships/slide" Target="slides/slide5.xml"/><Relationship Id="rId56" Type="http://schemas.openxmlformats.org/officeDocument/2006/relationships/font" Target="fonts/GloriaHallelujah-regular.fntdata"/><Relationship Id="rId15" Type="http://schemas.openxmlformats.org/officeDocument/2006/relationships/slide" Target="slides/slide8.xml"/><Relationship Id="rId59" Type="http://schemas.openxmlformats.org/officeDocument/2006/relationships/font" Target="fonts/Quicksand-bold.fntdata"/><Relationship Id="rId14" Type="http://schemas.openxmlformats.org/officeDocument/2006/relationships/slide" Target="slides/slide7.xml"/><Relationship Id="rId58" Type="http://schemas.openxmlformats.org/officeDocument/2006/relationships/font" Target="fonts/Quicksand-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5c7abc7e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g3f5c7abc7e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f5c7abc7e3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f5c7abc7e3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5c7abc7e3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f5c7abc7e3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c7abc7e3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5c7abc7e3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5c7abc7e3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f5c7abc7e3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5c7abc7e3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f5c7abc7e3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5c7abc7e3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f5c7abc7e3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5c7abc7e3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5c7abc7e3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f5c7abc7e3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f5c7abc7e3_0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5c7abc7e3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f5c7abc7e3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edc774f27f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edc774f27f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Notes slide - teacher will discuss, students should follow/review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e264f50fb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e264f50f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edc774f27f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edc774f27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Notes slide - teacher will discuss, students should follow/review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edc774f27f_1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edc774f27f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Each group presents their object diagram: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student keeps track of object names on the board</a:t>
            </a:r>
            <a:endParaRPr/>
          </a:p>
          <a:p>
            <a:pPr indent="0" lvl="0" marL="0" rtl="0" algn="l">
              <a:spcBef>
                <a:spcPts val="0"/>
              </a:spcBef>
              <a:spcAft>
                <a:spcPts val="0"/>
              </a:spcAft>
              <a:buNone/>
            </a:pPr>
            <a:r>
              <a:rPr lang="en"/>
              <a:t>They all VOTE on ONE with applause by clapping (really loudly)</a:t>
            </a:r>
            <a:endParaRPr/>
          </a:p>
          <a:p>
            <a:pPr indent="0" lvl="0" marL="0" rtl="0" algn="l">
              <a:spcBef>
                <a:spcPts val="0"/>
              </a:spcBef>
              <a:spcAft>
                <a:spcPts val="0"/>
              </a:spcAft>
              <a:buNone/>
            </a:pPr>
            <a:r>
              <a:rPr lang="en"/>
              <a:t>Some worked really well (Car, Custodian, next slide), some didn't work so well  (Tax - difficult to define, Netflix - too complex for our current needs)</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edc774f27f_1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edc774f27f_1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of my favorite student samples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edc774f27f_1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edc774f27f_1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edc774f27f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edc774f27f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DIRECTIONS SLIDE:  complete activity on the NEXT slide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dc774f27f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dc774f27f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t>OPTIONAL - use this slide OR the Design Your Own Object google doc (you do not need to use both):  https://docs.google.com/document/d/1zcnRmTnhsMkZr9f5P8qkmsA8TQuTmtziFafZoL2oM9o/edit?usp=sharing</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n" sz="1000"/>
              <a:t>Choose ONE group member to be the </a:t>
            </a:r>
            <a:r>
              <a:rPr b="1" lang="en" sz="1000"/>
              <a:t>recorder</a:t>
            </a:r>
            <a:r>
              <a:rPr lang="en" sz="1000"/>
              <a:t> (type info in the yellow boxes)</a:t>
            </a:r>
            <a:endParaRPr sz="1000"/>
          </a:p>
          <a:p>
            <a:pPr indent="0" lvl="0" marL="0" rtl="0" algn="l">
              <a:spcBef>
                <a:spcPts val="0"/>
              </a:spcBef>
              <a:spcAft>
                <a:spcPts val="0"/>
              </a:spcAft>
              <a:buNone/>
            </a:pPr>
            <a:r>
              <a:rPr lang="en" sz="1000"/>
              <a:t>Choose ONE group member to be the </a:t>
            </a:r>
            <a:r>
              <a:rPr b="1" lang="en" sz="1000"/>
              <a:t>presenter </a:t>
            </a:r>
            <a:r>
              <a:rPr lang="en" sz="1000"/>
              <a:t>(share with the class)</a:t>
            </a:r>
            <a:endParaRPr sz="1000"/>
          </a:p>
          <a:p>
            <a:pPr indent="0" lvl="0" marL="0" rtl="0" algn="l">
              <a:spcBef>
                <a:spcPts val="0"/>
              </a:spcBef>
              <a:spcAft>
                <a:spcPts val="0"/>
              </a:spcAft>
              <a:buNone/>
            </a:pPr>
            <a:r>
              <a:rPr lang="en" sz="1000"/>
              <a:t>Choose ONE group members to be the </a:t>
            </a:r>
            <a:r>
              <a:rPr b="1" lang="en" sz="1000"/>
              <a:t>manager</a:t>
            </a:r>
            <a:r>
              <a:rPr lang="en" sz="1000"/>
              <a:t>- keep group on task </a:t>
            </a:r>
            <a:endParaRPr sz="1000"/>
          </a:p>
          <a:p>
            <a:pPr indent="0" lvl="0" marL="0" rtl="0" algn="l">
              <a:spcBef>
                <a:spcPts val="0"/>
              </a:spcBef>
              <a:spcAft>
                <a:spcPts val="0"/>
              </a:spcAft>
              <a:buNone/>
            </a:pPr>
            <a:r>
              <a:rPr lang="en" sz="1000"/>
              <a:t>Choose ONE or more group member to be the </a:t>
            </a:r>
            <a:r>
              <a:rPr b="1" lang="en" sz="1000"/>
              <a:t>timer </a:t>
            </a:r>
            <a:r>
              <a:rPr lang="en" sz="1000"/>
              <a:t>- watch time</a:t>
            </a:r>
            <a:endParaRPr sz="10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edc774f27f_1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edc774f27f_1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5c7abc7e3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5c7abc7e3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f5c7abc7e3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f5c7abc7e3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dc774f27f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edc774f27f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Notes slide - teacher will discuss, students should follow/review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5c7abc7e3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f5c7abc7e3_0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edc774f27f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edc774f27f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edc774f27f_1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edc774f27f_1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 some methods with a little functionality.</a:t>
            </a:r>
            <a:endParaRPr/>
          </a:p>
          <a:p>
            <a:pPr indent="0" lvl="0" marL="0" rtl="0" algn="l">
              <a:spcBef>
                <a:spcPts val="0"/>
              </a:spcBef>
              <a:spcAft>
                <a:spcPts val="0"/>
              </a:spcAft>
              <a:buNone/>
            </a:pPr>
            <a:r>
              <a:rPr lang="en"/>
              <a:t>Can take this to the level your particular students need</a:t>
            </a:r>
            <a:endParaRPr/>
          </a:p>
          <a:p>
            <a:pPr indent="0" lvl="0" marL="0" rtl="0" algn="l">
              <a:spcBef>
                <a:spcPts val="0"/>
              </a:spcBef>
              <a:spcAft>
                <a:spcPts val="0"/>
              </a:spcAft>
              <a:buNone/>
            </a:pPr>
            <a:r>
              <a:rPr lang="en"/>
              <a:t>Follow their lead and provide necessary guidance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edc774f27f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edc774f27f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edc774f27f_0_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edc774f27f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edc774f27f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edc774f27f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edc774f27f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edc774f27f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edc774f27f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edc774f27f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f5e247a80b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f5e247a80b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https://www.youtube.com/watch?v=ZqGSg4b_cZA&amp;t=4s</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f5c7abc7e3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g3f5c7abc7e3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5c7abc7e3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f5c7abc7e3_0_2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dc774f27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dc774f27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https://www.youtube.com/watch?v=90_FL8P3JAs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edc774f27f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edc774f27f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Notes slide - teacher will discuss, students should follow/review</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edc774f27f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edc774f27f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5e247a80b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f5e247a80b_0_2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edc774f27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edc774f27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p:cSld name="1_Cover-02">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nvSpPr>
        <p:spPr>
          <a:xfrm>
            <a:off x="0" y="4709918"/>
            <a:ext cx="9144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chemeClr val="lt1"/>
                </a:solidFill>
                <a:latin typeface="Lexend Deca"/>
                <a:ea typeface="Lexend Deca"/>
                <a:cs typeface="Lexend Deca"/>
                <a:sym typeface="Lexend Deca"/>
              </a:rPr>
              <a:t>This material is based upon work supported by the National Science Foundation under Award No. 2607763.</a:t>
            </a:r>
            <a:r>
              <a:rPr lang="en" sz="1100">
                <a:solidFill>
                  <a:schemeClr val="lt1"/>
                </a:solidFill>
                <a:latin typeface="Lexend Deca"/>
                <a:ea typeface="Lexend Deca"/>
                <a:cs typeface="Lexend Deca"/>
                <a:sym typeface="Lexend Deca"/>
              </a:rPr>
              <a:t> </a:t>
            </a:r>
            <a:endParaRPr>
              <a:solidFill>
                <a:schemeClr val="lt1"/>
              </a:solidFill>
              <a:latin typeface="Lexend Deca"/>
              <a:ea typeface="Lexend Deca"/>
              <a:cs typeface="Lexend Deca"/>
              <a:sym typeface="Lexend Deca"/>
            </a:endParaRPr>
          </a:p>
        </p:txBody>
      </p:sp>
      <p:sp>
        <p:nvSpPr>
          <p:cNvPr id="52" name="Google Shape;52;p13"/>
          <p:cNvSpPr txBox="1"/>
          <p:nvPr/>
        </p:nvSpPr>
        <p:spPr>
          <a:xfrm>
            <a:off x="71438" y="42863"/>
            <a:ext cx="1417200" cy="1380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@CSTANJ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@CS4NJ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#CSPDWeek2026</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#CompSciNJ</a:t>
            </a:r>
            <a:endParaRPr b="1" sz="11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 sz="1100">
                <a:solidFill>
                  <a:srgbClr val="FFFFFF"/>
                </a:solidFill>
                <a:latin typeface="Quicksand"/>
                <a:ea typeface="Quicksand"/>
                <a:cs typeface="Quicksand"/>
                <a:sym typeface="Quicksand"/>
              </a:rPr>
              <a:t>@csteachersorg</a:t>
            </a:r>
            <a:endParaRPr b="1" sz="1100">
              <a:solidFill>
                <a:srgbClr val="FFFFFF"/>
              </a:solidFill>
              <a:latin typeface="Quicksand"/>
              <a:ea typeface="Quicksand"/>
              <a:cs typeface="Quicksand"/>
              <a:sym typeface="Quicksan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 name="Shape 57"/>
        <p:cNvGrpSpPr/>
        <p:nvPr/>
      </p:nvGrpSpPr>
      <p:grpSpPr>
        <a:xfrm>
          <a:off x="0" y="0"/>
          <a:ext cx="0" cy="0"/>
          <a:chOff x="0" y="0"/>
          <a:chExt cx="0" cy="0"/>
        </a:xfrm>
      </p:grpSpPr>
      <p:sp>
        <p:nvSpPr>
          <p:cNvPr id="58" name="Google Shape;58;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9" name="Google Shape;59;p1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1" name="Shape 61"/>
        <p:cNvGrpSpPr/>
        <p:nvPr/>
      </p:nvGrpSpPr>
      <p:grpSpPr>
        <a:xfrm>
          <a:off x="0" y="0"/>
          <a:ext cx="0" cy="0"/>
          <a:chOff x="0" y="0"/>
          <a:chExt cx="0" cy="0"/>
        </a:xfrm>
      </p:grpSpPr>
      <p:sp>
        <p:nvSpPr>
          <p:cNvPr id="62" name="Google Shape;62;p1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3" name="Google Shape;63;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4" name="Shape 64"/>
        <p:cNvGrpSpPr/>
        <p:nvPr/>
      </p:nvGrpSpPr>
      <p:grpSpPr>
        <a:xfrm>
          <a:off x="0" y="0"/>
          <a:ext cx="0" cy="0"/>
          <a:chOff x="0" y="0"/>
          <a:chExt cx="0" cy="0"/>
        </a:xfrm>
      </p:grpSpPr>
      <p:sp>
        <p:nvSpPr>
          <p:cNvPr id="65" name="Google Shape;65;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6" name="Google Shape;66;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7" name="Google Shape;67;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8" name="Shape 68"/>
        <p:cNvGrpSpPr/>
        <p:nvPr/>
      </p:nvGrpSpPr>
      <p:grpSpPr>
        <a:xfrm>
          <a:off x="0" y="0"/>
          <a:ext cx="0" cy="0"/>
          <a:chOff x="0" y="0"/>
          <a:chExt cx="0" cy="0"/>
        </a:xfrm>
      </p:grpSpPr>
      <p:sp>
        <p:nvSpPr>
          <p:cNvPr id="69" name="Google Shape;69;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0" name="Google Shape;70;p1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1" name="Google Shape;71;p1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5" name="Google Shape;75;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6" name="Shape 76"/>
        <p:cNvGrpSpPr/>
        <p:nvPr/>
      </p:nvGrpSpPr>
      <p:grpSpPr>
        <a:xfrm>
          <a:off x="0" y="0"/>
          <a:ext cx="0" cy="0"/>
          <a:chOff x="0" y="0"/>
          <a:chExt cx="0" cy="0"/>
        </a:xfrm>
      </p:grpSpPr>
      <p:sp>
        <p:nvSpPr>
          <p:cNvPr id="77" name="Google Shape;77;p2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8" name="Google Shape;78;p2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0" name="Shape 80"/>
        <p:cNvGrpSpPr/>
        <p:nvPr/>
      </p:nvGrpSpPr>
      <p:grpSpPr>
        <a:xfrm>
          <a:off x="0" y="0"/>
          <a:ext cx="0" cy="0"/>
          <a:chOff x="0" y="0"/>
          <a:chExt cx="0" cy="0"/>
        </a:xfrm>
      </p:grpSpPr>
      <p:sp>
        <p:nvSpPr>
          <p:cNvPr id="81" name="Google Shape;81;p2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2" name="Google Shape;82;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3" name="Shape 83"/>
        <p:cNvGrpSpPr/>
        <p:nvPr/>
      </p:nvGrpSpPr>
      <p:grpSpPr>
        <a:xfrm>
          <a:off x="0" y="0"/>
          <a:ext cx="0" cy="0"/>
          <a:chOff x="0" y="0"/>
          <a:chExt cx="0" cy="0"/>
        </a:xfrm>
      </p:grpSpPr>
      <p:sp>
        <p:nvSpPr>
          <p:cNvPr id="84" name="Google Shape;84;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6" name="Google Shape;86;p2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7" name="Google Shape;87;p2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9" name="Shape 89"/>
        <p:cNvGrpSpPr/>
        <p:nvPr/>
      </p:nvGrpSpPr>
      <p:grpSpPr>
        <a:xfrm>
          <a:off x="0" y="0"/>
          <a:ext cx="0" cy="0"/>
          <a:chOff x="0" y="0"/>
          <a:chExt cx="0" cy="0"/>
        </a:xfrm>
      </p:grpSpPr>
      <p:sp>
        <p:nvSpPr>
          <p:cNvPr id="90" name="Google Shape;90;p2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91" name="Google Shape;91;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2" name="Shape 92"/>
        <p:cNvGrpSpPr/>
        <p:nvPr/>
      </p:nvGrpSpPr>
      <p:grpSpPr>
        <a:xfrm>
          <a:off x="0" y="0"/>
          <a:ext cx="0" cy="0"/>
          <a:chOff x="0" y="0"/>
          <a:chExt cx="0" cy="0"/>
        </a:xfrm>
      </p:grpSpPr>
      <p:sp>
        <p:nvSpPr>
          <p:cNvPr id="93" name="Google Shape;93;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4" name="Google Shape;94;p2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5" name="Google Shape;95;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sp>
        <p:nvSpPr>
          <p:cNvPr id="97" name="Google Shape;97;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2" name="Shape 102"/>
        <p:cNvGrpSpPr/>
        <p:nvPr/>
      </p:nvGrpSpPr>
      <p:grpSpPr>
        <a:xfrm>
          <a:off x="0" y="0"/>
          <a:ext cx="0" cy="0"/>
          <a:chOff x="0" y="0"/>
          <a:chExt cx="0" cy="0"/>
        </a:xfrm>
      </p:grpSpPr>
      <p:sp>
        <p:nvSpPr>
          <p:cNvPr id="103" name="Google Shape;103;p27"/>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7"/>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05" name="Google Shape;105;p27"/>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06" name="Google Shape;106;p2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7" name="Shape 107"/>
        <p:cNvGrpSpPr/>
        <p:nvPr/>
      </p:nvGrpSpPr>
      <p:grpSpPr>
        <a:xfrm>
          <a:off x="0" y="0"/>
          <a:ext cx="0" cy="0"/>
          <a:chOff x="0" y="0"/>
          <a:chExt cx="0" cy="0"/>
        </a:xfrm>
      </p:grpSpPr>
      <p:sp>
        <p:nvSpPr>
          <p:cNvPr id="108" name="Google Shape;108;p28"/>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8"/>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10" name="Google Shape;110;p2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1" name="Shape 111"/>
        <p:cNvGrpSpPr/>
        <p:nvPr/>
      </p:nvGrpSpPr>
      <p:grpSpPr>
        <a:xfrm>
          <a:off x="0" y="0"/>
          <a:ext cx="0" cy="0"/>
          <a:chOff x="0" y="0"/>
          <a:chExt cx="0" cy="0"/>
        </a:xfrm>
      </p:grpSpPr>
      <p:sp>
        <p:nvSpPr>
          <p:cNvPr id="112" name="Google Shape;112;p29"/>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3" name="Google Shape;113;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4" name="Google Shape;114;p2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5" name="Shape 115"/>
        <p:cNvGrpSpPr/>
        <p:nvPr/>
      </p:nvGrpSpPr>
      <p:grpSpPr>
        <a:xfrm>
          <a:off x="0" y="0"/>
          <a:ext cx="0" cy="0"/>
          <a:chOff x="0" y="0"/>
          <a:chExt cx="0" cy="0"/>
        </a:xfrm>
      </p:grpSpPr>
      <p:sp>
        <p:nvSpPr>
          <p:cNvPr id="116" name="Google Shape;116;p30"/>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7" name="Google Shape;117;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8" name="Google Shape;118;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9" name="Google Shape;119;p3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31"/>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22" name="Google Shape;122;p3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3" name="Shape 123"/>
        <p:cNvGrpSpPr/>
        <p:nvPr/>
      </p:nvGrpSpPr>
      <p:grpSpPr>
        <a:xfrm>
          <a:off x="0" y="0"/>
          <a:ext cx="0" cy="0"/>
          <a:chOff x="0" y="0"/>
          <a:chExt cx="0" cy="0"/>
        </a:xfrm>
      </p:grpSpPr>
      <p:sp>
        <p:nvSpPr>
          <p:cNvPr id="124" name="Google Shape;124;p3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25" name="Google Shape;125;p3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6" name="Google Shape;126;p3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127" name="Shape 127"/>
        <p:cNvGrpSpPr/>
        <p:nvPr/>
      </p:nvGrpSpPr>
      <p:grpSpPr>
        <a:xfrm>
          <a:off x="0" y="0"/>
          <a:ext cx="0" cy="0"/>
          <a:chOff x="0" y="0"/>
          <a:chExt cx="0" cy="0"/>
        </a:xfrm>
      </p:grpSpPr>
      <p:sp>
        <p:nvSpPr>
          <p:cNvPr id="128" name="Google Shape;128;p33"/>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9" name="Google Shape;129;p3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0" name="Shape 130"/>
        <p:cNvGrpSpPr/>
        <p:nvPr/>
      </p:nvGrpSpPr>
      <p:grpSpPr>
        <a:xfrm>
          <a:off x="0" y="0"/>
          <a:ext cx="0" cy="0"/>
          <a:chOff x="0" y="0"/>
          <a:chExt cx="0" cy="0"/>
        </a:xfrm>
      </p:grpSpPr>
      <p:sp>
        <p:nvSpPr>
          <p:cNvPr id="131" name="Google Shape;131;p34"/>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2" name="Google Shape;132;p34"/>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33" name="Google Shape;133;p34"/>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134" name="Google Shape;134;p34"/>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5" name="Google Shape;135;p34"/>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36" name="Google Shape;136;p3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7" name="Shape 137"/>
        <p:cNvGrpSpPr/>
        <p:nvPr/>
      </p:nvGrpSpPr>
      <p:grpSpPr>
        <a:xfrm>
          <a:off x="0" y="0"/>
          <a:ext cx="0" cy="0"/>
          <a:chOff x="0" y="0"/>
          <a:chExt cx="0" cy="0"/>
        </a:xfrm>
      </p:grpSpPr>
      <p:sp>
        <p:nvSpPr>
          <p:cNvPr id="138" name="Google Shape;138;p3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139" name="Google Shape;139;p3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0" name="Shape 140"/>
        <p:cNvGrpSpPr/>
        <p:nvPr/>
      </p:nvGrpSpPr>
      <p:grpSpPr>
        <a:xfrm>
          <a:off x="0" y="0"/>
          <a:ext cx="0" cy="0"/>
          <a:chOff x="0" y="0"/>
          <a:chExt cx="0" cy="0"/>
        </a:xfrm>
      </p:grpSpPr>
      <p:sp>
        <p:nvSpPr>
          <p:cNvPr id="141" name="Google Shape;141;p36"/>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6"/>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143" name="Google Shape;143;p36"/>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144" name="Google Shape;144;p3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5" name="Shape 145"/>
        <p:cNvGrpSpPr/>
        <p:nvPr/>
      </p:nvGrpSpPr>
      <p:grpSpPr>
        <a:xfrm>
          <a:off x="0" y="0"/>
          <a:ext cx="0" cy="0"/>
          <a:chOff x="0" y="0"/>
          <a:chExt cx="0" cy="0"/>
        </a:xfrm>
      </p:grpSpPr>
      <p:sp>
        <p:nvSpPr>
          <p:cNvPr id="146" name="Google Shape;146;p3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2.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3" name="Shape 53"/>
        <p:cNvGrpSpPr/>
        <p:nvPr/>
      </p:nvGrpSpPr>
      <p:grpSpPr>
        <a:xfrm>
          <a:off x="0" y="0"/>
          <a:ext cx="0" cy="0"/>
          <a:chOff x="0" y="0"/>
          <a:chExt cx="0" cy="0"/>
        </a:xfrm>
      </p:grpSpPr>
      <p:sp>
        <p:nvSpPr>
          <p:cNvPr id="54" name="Google Shape;54;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5" name="Google Shape;55;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56" name="Google Shape;5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98" name="Shape 98"/>
        <p:cNvGrpSpPr/>
        <p:nvPr/>
      </p:nvGrpSpPr>
      <p:grpSpPr>
        <a:xfrm>
          <a:off x="0" y="0"/>
          <a:ext cx="0" cy="0"/>
          <a:chOff x="0" y="0"/>
          <a:chExt cx="0" cy="0"/>
        </a:xfrm>
      </p:grpSpPr>
      <p:sp>
        <p:nvSpPr>
          <p:cNvPr id="99" name="Google Shape;99;p26"/>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100" name="Google Shape;100;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101" name="Google Shape;101;p26"/>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hyperlink" Target="https://codehs.com/sandbox/id/methods-demo-57pDn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hyperlink" Target="https://docs.google.com/document/d/18EhqTyWrmryMteTEo_--3-ZCAttf3B_JDxwYInatpKs/edit?usp=sharing" TargetMode="External"/><Relationship Id="rId5"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hyperlink" Target="http://dontchangethislink.peardeckmagic.zone?eyJ0eXBlIjoiZ29vZ2xlLXNsaWRlcy1hZGRvbi1yZXNwb25zZS1mb290ZXIiLCJsYXN0RWRpdGVkQnkiOiIxMDczNTM1ODYwMzI5MDQ3NTk5NzUiLCJwcmVzZW50YXRpb25JZCI6IjFtYlBJNk8tRXc0SUh2QkZjeExySG5Fc083TmJZeXFwSFhhZjY3a1RWU1VZIiwiY29udGVudElkIjoiY3VzdG9tLXJlc3BvbnNlLWZyZWVSZXNwb25zZS10ZXh0Iiwic2xpZGVJZCI6ImdkZmVmMTdmNDA2XzFfMCIsImNvbnRlbnRJbnN0YW5jZUlkIjoiMW1iUEk2Ty1FdzRJSHZCRmN4THJIbkVzTzdOYll5cXBIWGFmNjdrVFZTVVkvZjg5ZmFkOTUtZjY2OC00YjIwLWFjNmEtZTM3MWJiYWQ1ODE4In0=pearId=magic-pear-metadata-identifie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hyperlink" Target="https://docs.google.com/presentation/d/1NEbFloccoa6JwYsfEayowmXCYJCJlk2zACu_JT9gQmg/edit?usp=sharing" TargetMode="Externa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4.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0.xml"/><Relationship Id="rId3" Type="http://schemas.openxmlformats.org/officeDocument/2006/relationships/image" Target="../media/image2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 Id="rId3"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hyperlink" Target="http://www.youtube.com/watch?v=ZqGSg4b_cZA" TargetMode="External"/><Relationship Id="rId4" Type="http://schemas.openxmlformats.org/officeDocument/2006/relationships/image" Target="../media/image1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90_FL8P3JAs"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codehs.com/go/E53EC" TargetMode="External"/><Relationship Id="rId4" Type="http://schemas.openxmlformats.org/officeDocument/2006/relationships/hyperlink" Target="https://codehs.com/go/E53EC" TargetMode="External"/><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codehs.com/lms/assignment/218532786" TargetMode="Externa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47"/>
          <p:cNvPicPr preferRelativeResize="0"/>
          <p:nvPr/>
        </p:nvPicPr>
        <p:blipFill rotWithShape="1">
          <a:blip r:embed="rId3">
            <a:alphaModFix/>
          </a:blip>
          <a:srcRect b="0" l="0" r="4880" t="0"/>
          <a:stretch/>
        </p:blipFill>
        <p:spPr>
          <a:xfrm>
            <a:off x="238375" y="1148563"/>
            <a:ext cx="8459049" cy="2846375"/>
          </a:xfrm>
          <a:prstGeom prst="rect">
            <a:avLst/>
          </a:prstGeom>
          <a:noFill/>
          <a:ln>
            <a:noFill/>
          </a:ln>
        </p:spPr>
      </p:pic>
      <p:sp>
        <p:nvSpPr>
          <p:cNvPr id="215" name="Google Shape;215;p47"/>
          <p:cNvSpPr/>
          <p:nvPr/>
        </p:nvSpPr>
        <p:spPr>
          <a:xfrm>
            <a:off x="30100" y="1927693"/>
            <a:ext cx="2184900" cy="4053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6" name="Google Shape;216;p47"/>
          <p:cNvSpPr/>
          <p:nvPr/>
        </p:nvSpPr>
        <p:spPr>
          <a:xfrm>
            <a:off x="2740800" y="2128425"/>
            <a:ext cx="4115700" cy="1743300"/>
          </a:xfrm>
          <a:prstGeom prst="roundRect">
            <a:avLst>
              <a:gd fmla="val 16667" name="adj"/>
            </a:avLst>
          </a:prstGeom>
          <a:noFill/>
          <a:ln cap="flat" cmpd="sng" w="38100">
            <a:solidFill>
              <a:srgbClr val="FC3E1D"/>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 name="Google Shape;217;p47"/>
          <p:cNvSpPr txBox="1"/>
          <p:nvPr/>
        </p:nvSpPr>
        <p:spPr>
          <a:xfrm>
            <a:off x="2483100" y="97650"/>
            <a:ext cx="4436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the Runner class (&amp; main method)</a:t>
            </a:r>
            <a:endParaRPr b="1" sz="2000">
              <a:solidFill>
                <a:srgbClr val="FC3E1D"/>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4900"/>
                                        <p:tgtEl>
                                          <p:spTgt spid="2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48"/>
          <p:cNvPicPr preferRelativeResize="0"/>
          <p:nvPr/>
        </p:nvPicPr>
        <p:blipFill>
          <a:blip r:embed="rId3">
            <a:alphaModFix/>
          </a:blip>
          <a:stretch>
            <a:fillRect/>
          </a:stretch>
        </p:blipFill>
        <p:spPr>
          <a:xfrm>
            <a:off x="152400" y="890188"/>
            <a:ext cx="8839198" cy="3363136"/>
          </a:xfrm>
          <a:prstGeom prst="rect">
            <a:avLst/>
          </a:prstGeom>
          <a:noFill/>
          <a:ln>
            <a:noFill/>
          </a:ln>
        </p:spPr>
      </p:pic>
      <p:sp>
        <p:nvSpPr>
          <p:cNvPr id="223" name="Google Shape;223;p48"/>
          <p:cNvSpPr txBox="1"/>
          <p:nvPr/>
        </p:nvSpPr>
        <p:spPr>
          <a:xfrm>
            <a:off x="2483100" y="97650"/>
            <a:ext cx="4177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data: what makes a Car a car...</a:t>
            </a:r>
            <a:endParaRPr b="1" sz="2000">
              <a:solidFill>
                <a:srgbClr val="FC3E1D"/>
              </a:solidFill>
            </a:endParaRPr>
          </a:p>
        </p:txBody>
      </p:sp>
      <p:sp>
        <p:nvSpPr>
          <p:cNvPr id="224" name="Google Shape;224;p48"/>
          <p:cNvSpPr/>
          <p:nvPr/>
        </p:nvSpPr>
        <p:spPr>
          <a:xfrm>
            <a:off x="3253300" y="1590325"/>
            <a:ext cx="5205300" cy="1013100"/>
          </a:xfrm>
          <a:prstGeom prst="roundRect">
            <a:avLst>
              <a:gd fmla="val 16667" name="adj"/>
            </a:avLst>
          </a:prstGeom>
          <a:noFill/>
          <a:ln cap="flat" cmpd="sng" w="38100">
            <a:solidFill>
              <a:srgbClr val="FC3E1D"/>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 name="Google Shape;225;p48"/>
          <p:cNvSpPr/>
          <p:nvPr/>
        </p:nvSpPr>
        <p:spPr>
          <a:xfrm>
            <a:off x="93425" y="977843"/>
            <a:ext cx="2184900" cy="4053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37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38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9"/>
          <p:cNvSpPr txBox="1"/>
          <p:nvPr/>
        </p:nvSpPr>
        <p:spPr>
          <a:xfrm>
            <a:off x="2483100" y="97650"/>
            <a:ext cx="511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constructor</a:t>
            </a:r>
            <a:r>
              <a:rPr b="1" lang="en" sz="2000">
                <a:solidFill>
                  <a:srgbClr val="FC3E1D"/>
                </a:solidFill>
              </a:rPr>
              <a:t>: how to "create" a car</a:t>
            </a:r>
            <a:endParaRPr b="1" sz="2000">
              <a:solidFill>
                <a:srgbClr val="FC3E1D"/>
              </a:solidFill>
            </a:endParaRPr>
          </a:p>
        </p:txBody>
      </p:sp>
      <p:pic>
        <p:nvPicPr>
          <p:cNvPr id="231" name="Google Shape;231;p49"/>
          <p:cNvPicPr preferRelativeResize="0"/>
          <p:nvPr/>
        </p:nvPicPr>
        <p:blipFill>
          <a:blip r:embed="rId3">
            <a:alphaModFix/>
          </a:blip>
          <a:stretch>
            <a:fillRect/>
          </a:stretch>
        </p:blipFill>
        <p:spPr>
          <a:xfrm>
            <a:off x="152400" y="890188"/>
            <a:ext cx="8839198" cy="3363136"/>
          </a:xfrm>
          <a:prstGeom prst="rect">
            <a:avLst/>
          </a:prstGeom>
          <a:noFill/>
          <a:ln>
            <a:noFill/>
          </a:ln>
        </p:spPr>
      </p:pic>
      <p:sp>
        <p:nvSpPr>
          <p:cNvPr id="232" name="Google Shape;232;p49"/>
          <p:cNvSpPr/>
          <p:nvPr/>
        </p:nvSpPr>
        <p:spPr>
          <a:xfrm>
            <a:off x="3234300" y="2597175"/>
            <a:ext cx="5757300" cy="1592700"/>
          </a:xfrm>
          <a:prstGeom prst="roundRect">
            <a:avLst>
              <a:gd fmla="val 16667" name="adj"/>
            </a:avLst>
          </a:prstGeom>
          <a:noFill/>
          <a:ln cap="flat" cmpd="sng" w="38100">
            <a:solidFill>
              <a:srgbClr val="FC3E1D"/>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3" name="Google Shape;233;p49"/>
          <p:cNvSpPr/>
          <p:nvPr/>
        </p:nvSpPr>
        <p:spPr>
          <a:xfrm>
            <a:off x="93425" y="977843"/>
            <a:ext cx="2184900" cy="4053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42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4E36"/>
        </a:solidFill>
      </p:bgPr>
    </p:bg>
    <p:spTree>
      <p:nvGrpSpPr>
        <p:cNvPr id="237" name="Shape 237"/>
        <p:cNvGrpSpPr/>
        <p:nvPr/>
      </p:nvGrpSpPr>
      <p:grpSpPr>
        <a:xfrm>
          <a:off x="0" y="0"/>
          <a:ext cx="0" cy="0"/>
          <a:chOff x="0" y="0"/>
          <a:chExt cx="0" cy="0"/>
        </a:xfrm>
      </p:grpSpPr>
      <p:sp>
        <p:nvSpPr>
          <p:cNvPr id="238" name="Google Shape;238;p50"/>
          <p:cNvSpPr/>
          <p:nvPr/>
        </p:nvSpPr>
        <p:spPr>
          <a:xfrm rot="-746126">
            <a:off x="-170053" y="889124"/>
            <a:ext cx="6142914" cy="840972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239" name="Google Shape;239;p50"/>
          <p:cNvSpPr/>
          <p:nvPr/>
        </p:nvSpPr>
        <p:spPr>
          <a:xfrm rot="1432517">
            <a:off x="1961167" y="885688"/>
            <a:ext cx="6156457" cy="841908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240" name="Google Shape;240;p50"/>
          <p:cNvSpPr/>
          <p:nvPr/>
        </p:nvSpPr>
        <p:spPr>
          <a:xfrm rot="1100666">
            <a:off x="1496187" y="46550"/>
            <a:ext cx="6012669" cy="6073691"/>
          </a:xfrm>
          <a:custGeom>
            <a:rect b="b" l="l" r="r" t="t"/>
            <a:pathLst>
              <a:path extrusionOk="0" h="12136918" w="12014980">
                <a:moveTo>
                  <a:pt x="0" y="0"/>
                </a:moveTo>
                <a:lnTo>
                  <a:pt x="12014980" y="0"/>
                </a:lnTo>
                <a:lnTo>
                  <a:pt x="12014980" y="12136918"/>
                </a:lnTo>
                <a:lnTo>
                  <a:pt x="0" y="12136918"/>
                </a:lnTo>
                <a:lnTo>
                  <a:pt x="0" y="0"/>
                </a:lnTo>
                <a:close/>
              </a:path>
            </a:pathLst>
          </a:custGeom>
          <a:blipFill rotWithShape="1">
            <a:blip r:embed="rId4">
              <a:alphaModFix/>
            </a:blip>
            <a:stretch>
              <a:fillRect b="-980" l="-3000" r="0" t="-990"/>
            </a:stretch>
          </a:blipFill>
          <a:ln>
            <a:noFill/>
          </a:ln>
        </p:spPr>
      </p:sp>
      <p:sp>
        <p:nvSpPr>
          <p:cNvPr id="241" name="Google Shape;241;p50"/>
          <p:cNvSpPr/>
          <p:nvPr/>
        </p:nvSpPr>
        <p:spPr>
          <a:xfrm>
            <a:off x="1495693" y="319328"/>
            <a:ext cx="6152613" cy="8413829"/>
          </a:xfrm>
          <a:custGeom>
            <a:rect b="b" l="l" r="r" t="t"/>
            <a:pathLst>
              <a:path extrusionOk="0" h="16827658" w="12305225">
                <a:moveTo>
                  <a:pt x="0" y="0"/>
                </a:moveTo>
                <a:lnTo>
                  <a:pt x="12305226" y="0"/>
                </a:lnTo>
                <a:lnTo>
                  <a:pt x="12305226" y="16827659"/>
                </a:lnTo>
                <a:lnTo>
                  <a:pt x="0" y="16827659"/>
                </a:lnTo>
                <a:lnTo>
                  <a:pt x="0" y="0"/>
                </a:lnTo>
                <a:close/>
              </a:path>
            </a:pathLst>
          </a:custGeom>
          <a:blipFill rotWithShape="1">
            <a:blip r:embed="rId5">
              <a:alphaModFix/>
            </a:blip>
            <a:stretch>
              <a:fillRect b="0" l="0" r="0" t="0"/>
            </a:stretch>
          </a:blipFill>
          <a:ln>
            <a:noFill/>
          </a:ln>
        </p:spPr>
      </p:sp>
      <p:sp>
        <p:nvSpPr>
          <p:cNvPr id="242" name="Google Shape;242;p50"/>
          <p:cNvSpPr/>
          <p:nvPr/>
        </p:nvSpPr>
        <p:spPr>
          <a:xfrm rot="-779677">
            <a:off x="7438214" y="2995706"/>
            <a:ext cx="4843881" cy="9117894"/>
          </a:xfrm>
          <a:custGeom>
            <a:rect b="b" l="l" r="r" t="t"/>
            <a:pathLst>
              <a:path extrusionOk="0" h="18224401" w="9681713">
                <a:moveTo>
                  <a:pt x="0" y="0"/>
                </a:moveTo>
                <a:lnTo>
                  <a:pt x="9681713" y="0"/>
                </a:lnTo>
                <a:lnTo>
                  <a:pt x="9681713" y="18224401"/>
                </a:lnTo>
                <a:lnTo>
                  <a:pt x="0" y="18224401"/>
                </a:lnTo>
                <a:lnTo>
                  <a:pt x="0" y="0"/>
                </a:lnTo>
                <a:close/>
              </a:path>
            </a:pathLst>
          </a:custGeom>
          <a:blipFill rotWithShape="1">
            <a:blip r:embed="rId6">
              <a:alphaModFix/>
            </a:blip>
            <a:stretch>
              <a:fillRect b="0" l="0" r="0" t="0"/>
            </a:stretch>
          </a:blipFill>
          <a:ln>
            <a:noFill/>
          </a:ln>
        </p:spPr>
      </p:sp>
      <p:sp>
        <p:nvSpPr>
          <p:cNvPr id="243" name="Google Shape;243;p50"/>
          <p:cNvSpPr txBox="1"/>
          <p:nvPr/>
        </p:nvSpPr>
        <p:spPr>
          <a:xfrm>
            <a:off x="1897635" y="362565"/>
            <a:ext cx="5348700" cy="554100"/>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1" i="0" lang="en" sz="3600" u="none" cap="none" strike="noStrike">
                <a:solidFill>
                  <a:srgbClr val="723F22"/>
                </a:solidFill>
                <a:latin typeface="Atma"/>
                <a:ea typeface="Atma"/>
                <a:cs typeface="Atma"/>
                <a:sym typeface="Atma"/>
              </a:rPr>
              <a:t>methods</a:t>
            </a:r>
            <a:endParaRPr sz="700"/>
          </a:p>
        </p:txBody>
      </p:sp>
      <p:sp>
        <p:nvSpPr>
          <p:cNvPr id="244" name="Google Shape;244;p50"/>
          <p:cNvSpPr txBox="1"/>
          <p:nvPr/>
        </p:nvSpPr>
        <p:spPr>
          <a:xfrm>
            <a:off x="1897635" y="1195177"/>
            <a:ext cx="5750700" cy="4155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FFFFFF"/>
                </a:solidFill>
                <a:latin typeface="Open Sans"/>
                <a:ea typeface="Open Sans"/>
                <a:cs typeface="Open Sans"/>
                <a:sym typeface="Open Sans"/>
              </a:rPr>
              <a:t>are </a:t>
            </a:r>
            <a:r>
              <a:rPr b="1" i="1" lang="en" sz="2500" u="none" cap="none" strike="noStrike">
                <a:solidFill>
                  <a:srgbClr val="FFFFFF"/>
                </a:solidFill>
                <a:latin typeface="Open Sans"/>
                <a:ea typeface="Open Sans"/>
                <a:cs typeface="Open Sans"/>
                <a:sym typeface="Open Sans"/>
              </a:rPr>
              <a:t>behaviors</a:t>
            </a:r>
            <a:endParaRPr sz="700"/>
          </a:p>
          <a:p>
            <a:pPr indent="0" lvl="0" marL="0" marR="0" rtl="0" algn="l">
              <a:lnSpc>
                <a:spcPct val="140000"/>
              </a:lnSpc>
              <a:spcBef>
                <a:spcPts val="0"/>
              </a:spcBef>
              <a:spcAft>
                <a:spcPts val="0"/>
              </a:spcAft>
              <a:buNone/>
            </a:pPr>
            <a:r>
              <a:t/>
            </a:r>
            <a:endParaRPr b="1" i="1" sz="2500" u="none" cap="none" strike="noStrike">
              <a:solidFill>
                <a:srgbClr val="FFFFFF"/>
              </a:solidFill>
              <a:latin typeface="Open Sans"/>
              <a:ea typeface="Open Sans"/>
              <a:cs typeface="Open Sans"/>
              <a:sym typeface="Open Sans"/>
            </a:endParaRPr>
          </a:p>
          <a:p>
            <a:pPr indent="0" lvl="0" marL="0" marR="0" rtl="0" algn="l">
              <a:lnSpc>
                <a:spcPct val="140000"/>
              </a:lnSpc>
              <a:spcBef>
                <a:spcPts val="0"/>
              </a:spcBef>
              <a:spcAft>
                <a:spcPts val="0"/>
              </a:spcAft>
              <a:buNone/>
            </a:pPr>
            <a:r>
              <a:rPr b="1" i="0" lang="en" sz="2500" u="none" cap="none" strike="noStrike">
                <a:solidFill>
                  <a:srgbClr val="FFFFFF"/>
                </a:solidFill>
                <a:latin typeface="Open Sans"/>
                <a:ea typeface="Open Sans"/>
                <a:cs typeface="Open Sans"/>
                <a:sym typeface="Open Sans"/>
              </a:rPr>
              <a:t>have ONE job</a:t>
            </a:r>
            <a:endParaRPr sz="700"/>
          </a:p>
          <a:p>
            <a:pPr indent="0" lvl="0" marL="0" marR="0" rtl="0" algn="l">
              <a:lnSpc>
                <a:spcPct val="140000"/>
              </a:lnSpc>
              <a:spcBef>
                <a:spcPts val="0"/>
              </a:spcBef>
              <a:spcAft>
                <a:spcPts val="0"/>
              </a:spcAft>
              <a:buNone/>
            </a:pPr>
            <a:r>
              <a:t/>
            </a:r>
            <a:endParaRPr b="1" i="0" sz="2500" u="none" cap="none" strike="noStrike">
              <a:solidFill>
                <a:srgbClr val="FFFFFF"/>
              </a:solidFill>
              <a:latin typeface="Open Sans"/>
              <a:ea typeface="Open Sans"/>
              <a:cs typeface="Open Sans"/>
              <a:sym typeface="Open Sans"/>
            </a:endParaRPr>
          </a:p>
          <a:p>
            <a:pPr indent="0" lvl="0" marL="0" marR="0" rtl="0" algn="l">
              <a:lnSpc>
                <a:spcPct val="140000"/>
              </a:lnSpc>
              <a:spcBef>
                <a:spcPts val="0"/>
              </a:spcBef>
              <a:spcAft>
                <a:spcPts val="0"/>
              </a:spcAft>
              <a:buNone/>
            </a:pPr>
            <a:r>
              <a:rPr b="1" i="0" lang="en" sz="2500" u="none" cap="none" strike="noStrike">
                <a:solidFill>
                  <a:srgbClr val="FFFFFF"/>
                </a:solidFill>
                <a:latin typeface="Open Sans"/>
                <a:ea typeface="Open Sans"/>
                <a:cs typeface="Open Sans"/>
                <a:sym typeface="Open Sans"/>
              </a:rPr>
              <a:t>interface with the program through </a:t>
            </a:r>
            <a:r>
              <a:rPr b="1" i="1" lang="en" sz="2500" u="sng" cap="none" strike="noStrike">
                <a:solidFill>
                  <a:srgbClr val="FFFFFF"/>
                </a:solidFill>
                <a:latin typeface="Open Sans"/>
                <a:ea typeface="Open Sans"/>
                <a:cs typeface="Open Sans"/>
                <a:sym typeface="Open Sans"/>
              </a:rPr>
              <a:t>parameters</a:t>
            </a:r>
            <a:r>
              <a:rPr b="1" i="0" lang="en" sz="2500" u="none" cap="none" strike="noStrike">
                <a:solidFill>
                  <a:srgbClr val="FFFFFF"/>
                </a:solidFill>
                <a:latin typeface="Open Sans"/>
                <a:ea typeface="Open Sans"/>
                <a:cs typeface="Open Sans"/>
                <a:sym typeface="Open Sans"/>
              </a:rPr>
              <a:t> and </a:t>
            </a:r>
            <a:r>
              <a:rPr b="1" i="1" lang="en" sz="2500" u="sng" cap="none" strike="noStrike">
                <a:solidFill>
                  <a:srgbClr val="FFFFFF"/>
                </a:solidFill>
                <a:latin typeface="Open Sans"/>
                <a:ea typeface="Open Sans"/>
                <a:cs typeface="Open Sans"/>
                <a:sym typeface="Open Sans"/>
              </a:rPr>
              <a:t>return values</a:t>
            </a:r>
            <a:endParaRPr sz="700"/>
          </a:p>
          <a:p>
            <a:pPr indent="0" lvl="0" marL="0" marR="0" rtl="0" algn="l">
              <a:lnSpc>
                <a:spcPct val="140000"/>
              </a:lnSpc>
              <a:spcBef>
                <a:spcPts val="0"/>
              </a:spcBef>
              <a:spcAft>
                <a:spcPts val="0"/>
              </a:spcAft>
              <a:buNone/>
            </a:pPr>
            <a:r>
              <a:t/>
            </a:r>
            <a:endParaRPr b="1" i="1" sz="2500" u="sng" cap="none" strike="noStrike">
              <a:solidFill>
                <a:srgbClr val="FFFFFF"/>
              </a:solidFill>
              <a:latin typeface="Open Sans"/>
              <a:ea typeface="Open Sans"/>
              <a:cs typeface="Open Sans"/>
              <a:sym typeface="Open Sans"/>
            </a:endParaRPr>
          </a:p>
          <a:p>
            <a:pPr indent="0" lvl="0" marL="0" marR="0" rtl="0" algn="l">
              <a:lnSpc>
                <a:spcPct val="140000"/>
              </a:lnSpc>
              <a:spcBef>
                <a:spcPts val="0"/>
              </a:spcBef>
              <a:spcAft>
                <a:spcPts val="0"/>
              </a:spcAft>
              <a:buNone/>
            </a:pPr>
            <a:r>
              <a:t/>
            </a:r>
            <a:endParaRPr b="1" i="1" sz="2500" u="sng" cap="none" strike="noStrike">
              <a:solidFill>
                <a:srgbClr val="FFFFFF"/>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51"/>
          <p:cNvPicPr preferRelativeResize="0"/>
          <p:nvPr/>
        </p:nvPicPr>
        <p:blipFill>
          <a:blip r:embed="rId3">
            <a:alphaModFix/>
          </a:blip>
          <a:stretch>
            <a:fillRect/>
          </a:stretch>
        </p:blipFill>
        <p:spPr>
          <a:xfrm>
            <a:off x="1232675" y="963300"/>
            <a:ext cx="6767301" cy="3896850"/>
          </a:xfrm>
          <a:prstGeom prst="rect">
            <a:avLst/>
          </a:prstGeom>
          <a:noFill/>
          <a:ln>
            <a:noFill/>
          </a:ln>
        </p:spPr>
      </p:pic>
      <p:sp>
        <p:nvSpPr>
          <p:cNvPr id="250" name="Google Shape;250;p51"/>
          <p:cNvSpPr/>
          <p:nvPr/>
        </p:nvSpPr>
        <p:spPr>
          <a:xfrm>
            <a:off x="1993150" y="895550"/>
            <a:ext cx="4660800" cy="13869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1" name="Google Shape;251;p51"/>
          <p:cNvSpPr txBox="1"/>
          <p:nvPr/>
        </p:nvSpPr>
        <p:spPr>
          <a:xfrm>
            <a:off x="2298400" y="103975"/>
            <a:ext cx="511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Car class </a:t>
            </a:r>
            <a:r>
              <a:rPr b="1" lang="en" sz="2000">
                <a:solidFill>
                  <a:schemeClr val="accent1"/>
                </a:solidFill>
              </a:rPr>
              <a:t>instance </a:t>
            </a:r>
            <a:r>
              <a:rPr b="1" lang="en" sz="2000">
                <a:solidFill>
                  <a:srgbClr val="FC3E1D"/>
                </a:solidFill>
              </a:rPr>
              <a:t>methods</a:t>
            </a:r>
            <a:endParaRPr b="1" sz="2000">
              <a:solidFill>
                <a:srgbClr val="FC3E1D"/>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52"/>
          <p:cNvPicPr preferRelativeResize="0"/>
          <p:nvPr/>
        </p:nvPicPr>
        <p:blipFill>
          <a:blip r:embed="rId3">
            <a:alphaModFix/>
          </a:blip>
          <a:stretch>
            <a:fillRect/>
          </a:stretch>
        </p:blipFill>
        <p:spPr>
          <a:xfrm>
            <a:off x="1232675" y="963300"/>
            <a:ext cx="6767301" cy="3896850"/>
          </a:xfrm>
          <a:prstGeom prst="rect">
            <a:avLst/>
          </a:prstGeom>
          <a:noFill/>
          <a:ln>
            <a:noFill/>
          </a:ln>
        </p:spPr>
      </p:pic>
      <p:sp>
        <p:nvSpPr>
          <p:cNvPr id="257" name="Google Shape;257;p52"/>
          <p:cNvSpPr txBox="1"/>
          <p:nvPr/>
        </p:nvSpPr>
        <p:spPr>
          <a:xfrm>
            <a:off x="2298400" y="103975"/>
            <a:ext cx="511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Car class </a:t>
            </a:r>
            <a:r>
              <a:rPr b="1" lang="en" sz="2000">
                <a:solidFill>
                  <a:schemeClr val="accent1"/>
                </a:solidFill>
              </a:rPr>
              <a:t>instance </a:t>
            </a:r>
            <a:r>
              <a:rPr b="1" lang="en" sz="2000">
                <a:solidFill>
                  <a:srgbClr val="FC3E1D"/>
                </a:solidFill>
              </a:rPr>
              <a:t>methods</a:t>
            </a:r>
            <a:endParaRPr b="1" sz="2000">
              <a:solidFill>
                <a:srgbClr val="FC3E1D"/>
              </a:solidFill>
            </a:endParaRPr>
          </a:p>
        </p:txBody>
      </p:sp>
      <p:sp>
        <p:nvSpPr>
          <p:cNvPr id="258" name="Google Shape;258;p52"/>
          <p:cNvSpPr/>
          <p:nvPr/>
        </p:nvSpPr>
        <p:spPr>
          <a:xfrm>
            <a:off x="1980475" y="2192928"/>
            <a:ext cx="6275400" cy="13869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pic>
        <p:nvPicPr>
          <p:cNvPr id="263" name="Google Shape;263;p53"/>
          <p:cNvPicPr preferRelativeResize="0"/>
          <p:nvPr/>
        </p:nvPicPr>
        <p:blipFill>
          <a:blip r:embed="rId3">
            <a:alphaModFix/>
          </a:blip>
          <a:stretch>
            <a:fillRect/>
          </a:stretch>
        </p:blipFill>
        <p:spPr>
          <a:xfrm>
            <a:off x="1232675" y="963300"/>
            <a:ext cx="6767301" cy="3896850"/>
          </a:xfrm>
          <a:prstGeom prst="rect">
            <a:avLst/>
          </a:prstGeom>
          <a:noFill/>
          <a:ln>
            <a:noFill/>
          </a:ln>
        </p:spPr>
      </p:pic>
      <p:sp>
        <p:nvSpPr>
          <p:cNvPr id="264" name="Google Shape;264;p53"/>
          <p:cNvSpPr txBox="1"/>
          <p:nvPr/>
        </p:nvSpPr>
        <p:spPr>
          <a:xfrm>
            <a:off x="2298400" y="103975"/>
            <a:ext cx="5114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FC3E1D"/>
                </a:solidFill>
              </a:rPr>
              <a:t>Car class </a:t>
            </a:r>
            <a:r>
              <a:rPr b="1" lang="en" sz="2000">
                <a:solidFill>
                  <a:schemeClr val="accent1"/>
                </a:solidFill>
              </a:rPr>
              <a:t>instance </a:t>
            </a:r>
            <a:r>
              <a:rPr b="1" lang="en" sz="2000">
                <a:solidFill>
                  <a:srgbClr val="FC3E1D"/>
                </a:solidFill>
              </a:rPr>
              <a:t>methods</a:t>
            </a:r>
            <a:endParaRPr b="1" sz="2000">
              <a:solidFill>
                <a:srgbClr val="FC3E1D"/>
              </a:solidFill>
            </a:endParaRPr>
          </a:p>
        </p:txBody>
      </p:sp>
      <p:sp>
        <p:nvSpPr>
          <p:cNvPr id="265" name="Google Shape;265;p53"/>
          <p:cNvSpPr/>
          <p:nvPr/>
        </p:nvSpPr>
        <p:spPr>
          <a:xfrm>
            <a:off x="1999500" y="3574150"/>
            <a:ext cx="4660800" cy="13869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4E36"/>
        </a:solidFill>
      </p:bgPr>
    </p:bg>
    <p:spTree>
      <p:nvGrpSpPr>
        <p:cNvPr id="269" name="Shape 269"/>
        <p:cNvGrpSpPr/>
        <p:nvPr/>
      </p:nvGrpSpPr>
      <p:grpSpPr>
        <a:xfrm>
          <a:off x="0" y="0"/>
          <a:ext cx="0" cy="0"/>
          <a:chOff x="0" y="0"/>
          <a:chExt cx="0" cy="0"/>
        </a:xfrm>
      </p:grpSpPr>
      <p:sp>
        <p:nvSpPr>
          <p:cNvPr id="270" name="Google Shape;270;p54"/>
          <p:cNvSpPr/>
          <p:nvPr/>
        </p:nvSpPr>
        <p:spPr>
          <a:xfrm rot="-746126">
            <a:off x="-170053" y="889124"/>
            <a:ext cx="6142914" cy="840972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271" name="Google Shape;271;p54"/>
          <p:cNvSpPr/>
          <p:nvPr/>
        </p:nvSpPr>
        <p:spPr>
          <a:xfrm rot="1432517">
            <a:off x="1961167" y="885688"/>
            <a:ext cx="6156457" cy="841908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272" name="Google Shape;272;p54"/>
          <p:cNvSpPr/>
          <p:nvPr/>
        </p:nvSpPr>
        <p:spPr>
          <a:xfrm rot="1100666">
            <a:off x="1496187" y="46550"/>
            <a:ext cx="6012669" cy="6073691"/>
          </a:xfrm>
          <a:custGeom>
            <a:rect b="b" l="l" r="r" t="t"/>
            <a:pathLst>
              <a:path extrusionOk="0" h="12136918" w="12014980">
                <a:moveTo>
                  <a:pt x="0" y="0"/>
                </a:moveTo>
                <a:lnTo>
                  <a:pt x="12014980" y="0"/>
                </a:lnTo>
                <a:lnTo>
                  <a:pt x="12014980" y="12136918"/>
                </a:lnTo>
                <a:lnTo>
                  <a:pt x="0" y="12136918"/>
                </a:lnTo>
                <a:lnTo>
                  <a:pt x="0" y="0"/>
                </a:lnTo>
                <a:close/>
              </a:path>
            </a:pathLst>
          </a:custGeom>
          <a:blipFill rotWithShape="1">
            <a:blip r:embed="rId4">
              <a:alphaModFix/>
            </a:blip>
            <a:stretch>
              <a:fillRect b="-980" l="-3000" r="0" t="-990"/>
            </a:stretch>
          </a:blipFill>
          <a:ln>
            <a:noFill/>
          </a:ln>
        </p:spPr>
      </p:sp>
      <p:sp>
        <p:nvSpPr>
          <p:cNvPr id="273" name="Google Shape;273;p54"/>
          <p:cNvSpPr/>
          <p:nvPr/>
        </p:nvSpPr>
        <p:spPr>
          <a:xfrm>
            <a:off x="1495743" y="262328"/>
            <a:ext cx="6152613" cy="8413829"/>
          </a:xfrm>
          <a:custGeom>
            <a:rect b="b" l="l" r="r" t="t"/>
            <a:pathLst>
              <a:path extrusionOk="0" h="16827658" w="12305225">
                <a:moveTo>
                  <a:pt x="0" y="0"/>
                </a:moveTo>
                <a:lnTo>
                  <a:pt x="12305226" y="0"/>
                </a:lnTo>
                <a:lnTo>
                  <a:pt x="12305226" y="16827659"/>
                </a:lnTo>
                <a:lnTo>
                  <a:pt x="0" y="16827659"/>
                </a:lnTo>
                <a:lnTo>
                  <a:pt x="0" y="0"/>
                </a:lnTo>
                <a:close/>
              </a:path>
            </a:pathLst>
          </a:custGeom>
          <a:blipFill rotWithShape="1">
            <a:blip r:embed="rId5">
              <a:alphaModFix/>
            </a:blip>
            <a:stretch>
              <a:fillRect b="0" l="0" r="0" t="0"/>
            </a:stretch>
          </a:blipFill>
          <a:ln>
            <a:noFill/>
          </a:ln>
        </p:spPr>
      </p:sp>
      <p:sp>
        <p:nvSpPr>
          <p:cNvPr id="274" name="Google Shape;274;p54"/>
          <p:cNvSpPr txBox="1"/>
          <p:nvPr/>
        </p:nvSpPr>
        <p:spPr>
          <a:xfrm>
            <a:off x="1495693" y="2212126"/>
            <a:ext cx="6152700" cy="107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t/>
            </a:r>
            <a:endParaRPr sz="700"/>
          </a:p>
        </p:txBody>
      </p:sp>
      <p:sp>
        <p:nvSpPr>
          <p:cNvPr id="275" name="Google Shape;275;p54"/>
          <p:cNvSpPr txBox="1"/>
          <p:nvPr/>
        </p:nvSpPr>
        <p:spPr>
          <a:xfrm>
            <a:off x="2424650" y="4456663"/>
            <a:ext cx="429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codehs.com/sandbox/id/methods-demo-57pDnD</a:t>
            </a:r>
            <a:endParaRPr b="1"/>
          </a:p>
        </p:txBody>
      </p:sp>
      <p:sp>
        <p:nvSpPr>
          <p:cNvPr id="276" name="Google Shape;276;p54"/>
          <p:cNvSpPr txBox="1"/>
          <p:nvPr/>
        </p:nvSpPr>
        <p:spPr>
          <a:xfrm>
            <a:off x="693113" y="922325"/>
            <a:ext cx="7618800" cy="3484800"/>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t/>
            </a:r>
            <a:endParaRPr>
              <a:solidFill>
                <a:schemeClr val="dk2"/>
              </a:solidFill>
            </a:endParaRPr>
          </a:p>
          <a:p>
            <a:pPr indent="0" lvl="0" marL="0" rtl="0" algn="ctr">
              <a:lnSpc>
                <a:spcPct val="139997"/>
              </a:lnSpc>
              <a:spcBef>
                <a:spcPts val="0"/>
              </a:spcBef>
              <a:spcAft>
                <a:spcPts val="0"/>
              </a:spcAft>
              <a:buNone/>
            </a:pPr>
            <a:r>
              <a:rPr b="1" lang="en" sz="3600">
                <a:solidFill>
                  <a:srgbClr val="723F22"/>
                </a:solidFill>
                <a:latin typeface="Atma"/>
                <a:ea typeface="Atma"/>
                <a:cs typeface="Atma"/>
                <a:sym typeface="Atma"/>
              </a:rPr>
              <a:t>GUIDED CODING: </a:t>
            </a:r>
            <a:endParaRPr b="1" sz="3600">
              <a:solidFill>
                <a:srgbClr val="723F22"/>
              </a:solidFill>
              <a:latin typeface="Atma"/>
              <a:ea typeface="Atma"/>
              <a:cs typeface="Atma"/>
              <a:sym typeface="Atma"/>
            </a:endParaRPr>
          </a:p>
          <a:p>
            <a:pPr indent="0" lvl="0" marL="0" rtl="0" algn="ctr">
              <a:lnSpc>
                <a:spcPct val="139997"/>
              </a:lnSpc>
              <a:spcBef>
                <a:spcPts val="0"/>
              </a:spcBef>
              <a:spcAft>
                <a:spcPts val="0"/>
              </a:spcAft>
              <a:buClr>
                <a:schemeClr val="dk1"/>
              </a:buClr>
              <a:buFont typeface="Arial"/>
              <a:buNone/>
            </a:pPr>
            <a:r>
              <a:rPr b="1" lang="en" sz="3600">
                <a:solidFill>
                  <a:srgbClr val="723F22"/>
                </a:solidFill>
                <a:latin typeface="Atma"/>
                <a:ea typeface="Atma"/>
                <a:cs typeface="Atma"/>
                <a:sym typeface="Atma"/>
              </a:rPr>
              <a:t>let's try writing a method together:</a:t>
            </a:r>
            <a:endParaRPr b="1" sz="2000">
              <a:solidFill>
                <a:srgbClr val="FC3E1D"/>
              </a:solidFill>
            </a:endParaRPr>
          </a:p>
          <a:p>
            <a:pPr indent="0" lvl="0" marL="0" marR="0" rtl="0" algn="ctr">
              <a:lnSpc>
                <a:spcPct val="139997"/>
              </a:lnSpc>
              <a:spcBef>
                <a:spcPts val="0"/>
              </a:spcBef>
              <a:spcAft>
                <a:spcPts val="0"/>
              </a:spcAft>
              <a:buNone/>
            </a:pPr>
            <a:r>
              <a:t/>
            </a:r>
            <a:endParaRPr b="1">
              <a:solidFill>
                <a:schemeClr val="dk2"/>
              </a:solidFill>
            </a:endParaRPr>
          </a:p>
          <a:p>
            <a:pPr indent="0" lvl="0" marL="0" marR="0" rtl="0" algn="ctr">
              <a:lnSpc>
                <a:spcPct val="139997"/>
              </a:lnSpc>
              <a:spcBef>
                <a:spcPts val="0"/>
              </a:spcBef>
              <a:spcAft>
                <a:spcPts val="0"/>
              </a:spcAft>
              <a:buNone/>
            </a:pPr>
            <a:r>
              <a:rPr b="1" i="0" lang="en" sz="3600" u="sng" cap="none" strike="noStrike">
                <a:solidFill>
                  <a:schemeClr val="dk2"/>
                </a:solidFill>
                <a:latin typeface="Atma"/>
                <a:ea typeface="Atma"/>
                <a:cs typeface="Atma"/>
                <a:sym typeface="Atma"/>
                <a:hlinkClick r:id="rId6">
                  <a:extLst>
                    <a:ext uri="{A12FA001-AC4F-418D-AE19-62706E023703}">
                      <ahyp:hlinkClr val="tx"/>
                    </a:ext>
                  </a:extLst>
                </a:hlinkClick>
              </a:rPr>
              <a:t>Writing instance methods</a:t>
            </a:r>
            <a:endParaRPr b="1" sz="7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55"/>
          <p:cNvPicPr preferRelativeResize="0"/>
          <p:nvPr/>
        </p:nvPicPr>
        <p:blipFill>
          <a:blip r:embed="rId3">
            <a:alphaModFix/>
          </a:blip>
          <a:stretch>
            <a:fillRect/>
          </a:stretch>
        </p:blipFill>
        <p:spPr>
          <a:xfrm>
            <a:off x="234725" y="627325"/>
            <a:ext cx="8839199" cy="3527716"/>
          </a:xfrm>
          <a:prstGeom prst="rect">
            <a:avLst/>
          </a:prstGeom>
          <a:noFill/>
          <a:ln>
            <a:noFill/>
          </a:ln>
        </p:spPr>
      </p:pic>
      <p:sp>
        <p:nvSpPr>
          <p:cNvPr id="282" name="Google Shape;282;p55"/>
          <p:cNvSpPr/>
          <p:nvPr/>
        </p:nvSpPr>
        <p:spPr>
          <a:xfrm>
            <a:off x="8294825" y="585250"/>
            <a:ext cx="779100" cy="570000"/>
          </a:xfrm>
          <a:prstGeom prst="roundRect">
            <a:avLst>
              <a:gd fmla="val 16667" name="adj"/>
            </a:avLst>
          </a:prstGeom>
          <a:noFill/>
          <a:ln cap="flat" cmpd="sng" w="38100">
            <a:solidFill>
              <a:srgbClr val="FC3E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56"/>
          <p:cNvPicPr preferRelativeResize="0"/>
          <p:nvPr/>
        </p:nvPicPr>
        <p:blipFill>
          <a:blip r:embed="rId3">
            <a:alphaModFix/>
          </a:blip>
          <a:stretch>
            <a:fillRect/>
          </a:stretch>
        </p:blipFill>
        <p:spPr>
          <a:xfrm>
            <a:off x="2861725" y="1266875"/>
            <a:ext cx="3276600" cy="3419475"/>
          </a:xfrm>
          <a:prstGeom prst="rect">
            <a:avLst/>
          </a:prstGeom>
          <a:noFill/>
          <a:ln>
            <a:noFill/>
          </a:ln>
        </p:spPr>
      </p:pic>
      <p:sp>
        <p:nvSpPr>
          <p:cNvPr id="288" name="Google Shape;288;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a:solidFill>
                  <a:srgbClr val="FF9900"/>
                </a:solidFill>
              </a:rPr>
              <a:t>Using </a:t>
            </a:r>
            <a:r>
              <a:rPr b="1" lang="en">
                <a:solidFill>
                  <a:srgbClr val="FF9900"/>
                </a:solidFill>
              </a:rPr>
              <a:t>Object Diagrams to design a </a:t>
            </a:r>
            <a:r>
              <a:rPr lang="en">
                <a:solidFill>
                  <a:srgbClr val="FF9900"/>
                </a:solidFill>
                <a:latin typeface="Consolas"/>
                <a:ea typeface="Consolas"/>
                <a:cs typeface="Consolas"/>
                <a:sym typeface="Consolas"/>
              </a:rPr>
              <a:t>class</a:t>
            </a:r>
            <a:endParaRPr>
              <a:latin typeface="Consolas"/>
              <a:ea typeface="Consolas"/>
              <a:cs typeface="Consolas"/>
              <a:sym typeface="Consola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50">
                <a:solidFill>
                  <a:srgbClr val="141414"/>
                </a:solidFill>
                <a:highlight>
                  <a:srgbClr val="FFFFFF"/>
                </a:highlight>
                <a:latin typeface="Inter"/>
                <a:ea typeface="Inter"/>
                <a:cs typeface="Inter"/>
                <a:sym typeface="Inter"/>
              </a:rPr>
              <a:t>This Intermediate Java workshop is designed for learners who have completed the Java for Teachers course or who have basic experience with the Java programming language, including declaring variables, printing to output, writing conditional statements, and using loops. </a:t>
            </a:r>
            <a:endParaRPr sz="1350">
              <a:solidFill>
                <a:srgbClr val="141414"/>
              </a:solidFill>
              <a:highlight>
                <a:srgbClr val="FFFFFF"/>
              </a:highlight>
              <a:latin typeface="Inter"/>
              <a:ea typeface="Inter"/>
              <a:cs typeface="Inter"/>
              <a:sym typeface="Inter"/>
            </a:endParaRPr>
          </a:p>
          <a:p>
            <a:pPr indent="0" lvl="0" marL="0" rtl="0" algn="l">
              <a:spcBef>
                <a:spcPts val="800"/>
              </a:spcBef>
              <a:spcAft>
                <a:spcPts val="0"/>
              </a:spcAft>
              <a:buClr>
                <a:schemeClr val="dk1"/>
              </a:buClr>
              <a:buSzPts val="1100"/>
              <a:buFont typeface="Arial"/>
              <a:buNone/>
            </a:pPr>
            <a:r>
              <a:t/>
            </a:r>
            <a:endParaRPr sz="1350">
              <a:solidFill>
                <a:srgbClr val="141414"/>
              </a:solidFill>
              <a:highlight>
                <a:srgbClr val="FFFFFF"/>
              </a:highlight>
              <a:latin typeface="Inter"/>
              <a:ea typeface="Inter"/>
              <a:cs typeface="Inter"/>
              <a:sym typeface="Inter"/>
            </a:endParaRPr>
          </a:p>
          <a:p>
            <a:pPr indent="0" lvl="0" marL="0" rtl="0" algn="l">
              <a:spcBef>
                <a:spcPts val="800"/>
              </a:spcBef>
              <a:spcAft>
                <a:spcPts val="0"/>
              </a:spcAft>
              <a:buClr>
                <a:schemeClr val="dk1"/>
              </a:buClr>
              <a:buSzPts val="1100"/>
              <a:buFont typeface="Arial"/>
              <a:buNone/>
            </a:pPr>
            <a:r>
              <a:rPr lang="en" sz="1350">
                <a:solidFill>
                  <a:srgbClr val="141414"/>
                </a:solidFill>
                <a:highlight>
                  <a:srgbClr val="FFFFFF"/>
                </a:highlight>
                <a:latin typeface="Inter"/>
                <a:ea typeface="Inter"/>
                <a:cs typeface="Inter"/>
                <a:sym typeface="Inter"/>
              </a:rPr>
              <a:t>To build on this foundation, learners will be introduced to key </a:t>
            </a:r>
            <a:r>
              <a:rPr b="1" lang="en" sz="1350">
                <a:solidFill>
                  <a:srgbClr val="141414"/>
                </a:solidFill>
                <a:highlight>
                  <a:srgbClr val="FFFFFF"/>
                </a:highlight>
                <a:latin typeface="Inter"/>
                <a:ea typeface="Inter"/>
                <a:cs typeface="Inter"/>
                <a:sym typeface="Inter"/>
              </a:rPr>
              <a:t>object-oriented programming </a:t>
            </a:r>
            <a:r>
              <a:rPr lang="en" sz="1350">
                <a:solidFill>
                  <a:srgbClr val="141414"/>
                </a:solidFill>
                <a:highlight>
                  <a:srgbClr val="FFFFFF"/>
                </a:highlight>
                <a:latin typeface="Inter"/>
                <a:ea typeface="Inter"/>
                <a:cs typeface="Inter"/>
                <a:sym typeface="Inter"/>
              </a:rPr>
              <a:t>concepts in Java:</a:t>
            </a:r>
            <a:endParaRPr sz="1350">
              <a:solidFill>
                <a:srgbClr val="141414"/>
              </a:solidFill>
              <a:highlight>
                <a:srgbClr val="FFFFFF"/>
              </a:highlight>
              <a:latin typeface="Inter"/>
              <a:ea typeface="Inter"/>
              <a:cs typeface="Inter"/>
              <a:sym typeface="Inter"/>
            </a:endParaRPr>
          </a:p>
          <a:p>
            <a:pPr indent="-314325" lvl="0" marL="457200" rtl="0" algn="l">
              <a:spcBef>
                <a:spcPts val="800"/>
              </a:spcBef>
              <a:spcAft>
                <a:spcPts val="0"/>
              </a:spcAft>
              <a:buClr>
                <a:srgbClr val="141414"/>
              </a:buClr>
              <a:buSzPts val="1350"/>
              <a:buFont typeface="Inter"/>
              <a:buChar char="●"/>
            </a:pPr>
            <a:r>
              <a:rPr lang="en" sz="1350">
                <a:solidFill>
                  <a:srgbClr val="141414"/>
                </a:solidFill>
                <a:highlight>
                  <a:srgbClr val="FFFFFF"/>
                </a:highlight>
                <a:latin typeface="Inter"/>
                <a:ea typeface="Inter"/>
                <a:cs typeface="Inter"/>
                <a:sym typeface="Inter"/>
              </a:rPr>
              <a:t>as using </a:t>
            </a:r>
            <a:r>
              <a:rPr b="1" lang="en" sz="1350">
                <a:solidFill>
                  <a:srgbClr val="141414"/>
                </a:solidFill>
                <a:highlight>
                  <a:srgbClr val="FFFFFF"/>
                </a:highlight>
                <a:latin typeface="Inter"/>
                <a:ea typeface="Inter"/>
                <a:cs typeface="Inter"/>
                <a:sym typeface="Inter"/>
              </a:rPr>
              <a:t>objects as data types</a:t>
            </a:r>
            <a:endParaRPr b="1" sz="1350">
              <a:solidFill>
                <a:srgbClr val="141414"/>
              </a:solidFill>
              <a:highlight>
                <a:srgbClr val="FFFFFF"/>
              </a:highlight>
              <a:latin typeface="Inter"/>
              <a:ea typeface="Inter"/>
              <a:cs typeface="Inter"/>
              <a:sym typeface="Inter"/>
            </a:endParaRPr>
          </a:p>
          <a:p>
            <a:pPr indent="-314325" lvl="0" marL="457200" rtl="0" algn="l">
              <a:spcBef>
                <a:spcPts val="0"/>
              </a:spcBef>
              <a:spcAft>
                <a:spcPts val="0"/>
              </a:spcAft>
              <a:buClr>
                <a:srgbClr val="141414"/>
              </a:buClr>
              <a:buSzPts val="1350"/>
              <a:buFont typeface="Inter"/>
              <a:buChar char="●"/>
            </a:pPr>
            <a:r>
              <a:rPr lang="en" sz="1350">
                <a:solidFill>
                  <a:srgbClr val="141414"/>
                </a:solidFill>
                <a:highlight>
                  <a:srgbClr val="FFFFFF"/>
                </a:highlight>
                <a:latin typeface="Inter"/>
                <a:ea typeface="Inter"/>
                <a:cs typeface="Inter"/>
                <a:sym typeface="Inter"/>
              </a:rPr>
              <a:t>understanding the </a:t>
            </a:r>
            <a:r>
              <a:rPr b="1" lang="en" sz="1350">
                <a:solidFill>
                  <a:srgbClr val="141414"/>
                </a:solidFill>
                <a:highlight>
                  <a:srgbClr val="FFFFFF"/>
                </a:highlight>
                <a:latin typeface="Inter"/>
                <a:ea typeface="Inter"/>
                <a:cs typeface="Inter"/>
                <a:sym typeface="Inter"/>
              </a:rPr>
              <a:t>structure of a class</a:t>
            </a:r>
            <a:endParaRPr b="1" sz="1350">
              <a:solidFill>
                <a:srgbClr val="141414"/>
              </a:solidFill>
              <a:highlight>
                <a:srgbClr val="FFFFFF"/>
              </a:highlight>
              <a:latin typeface="Inter"/>
              <a:ea typeface="Inter"/>
              <a:cs typeface="Inter"/>
              <a:sym typeface="Inter"/>
            </a:endParaRPr>
          </a:p>
          <a:p>
            <a:pPr indent="-314325" lvl="0" marL="457200" rtl="0" algn="l">
              <a:spcBef>
                <a:spcPts val="0"/>
              </a:spcBef>
              <a:spcAft>
                <a:spcPts val="0"/>
              </a:spcAft>
              <a:buClr>
                <a:srgbClr val="141414"/>
              </a:buClr>
              <a:buSzPts val="1350"/>
              <a:buFont typeface="Inter"/>
              <a:buChar char="●"/>
            </a:pPr>
            <a:r>
              <a:rPr b="1" lang="en" sz="1350">
                <a:solidFill>
                  <a:srgbClr val="141414"/>
                </a:solidFill>
                <a:highlight>
                  <a:srgbClr val="FFFFFF"/>
                </a:highlight>
                <a:latin typeface="Inter"/>
                <a:ea typeface="Inter"/>
                <a:cs typeface="Inter"/>
                <a:sym typeface="Inter"/>
              </a:rPr>
              <a:t>writing and calling instance methods</a:t>
            </a:r>
            <a:endParaRPr b="1" sz="1350">
              <a:solidFill>
                <a:srgbClr val="141414"/>
              </a:solidFill>
              <a:highlight>
                <a:srgbClr val="FFFFFF"/>
              </a:highlight>
              <a:latin typeface="Inter"/>
              <a:ea typeface="Inter"/>
              <a:cs typeface="Inter"/>
              <a:sym typeface="Inter"/>
            </a:endParaRPr>
          </a:p>
          <a:p>
            <a:pPr indent="0" lvl="0" marL="0" rtl="0" algn="l">
              <a:spcBef>
                <a:spcPts val="800"/>
              </a:spcBef>
              <a:spcAft>
                <a:spcPts val="0"/>
              </a:spcAft>
              <a:buClr>
                <a:schemeClr val="dk1"/>
              </a:buClr>
              <a:buSzPts val="1100"/>
              <a:buFont typeface="Arial"/>
              <a:buNone/>
            </a:pPr>
            <a:r>
              <a:t/>
            </a:r>
            <a:endParaRPr sz="1350">
              <a:solidFill>
                <a:srgbClr val="141414"/>
              </a:solidFill>
              <a:highlight>
                <a:srgbClr val="FFFFFF"/>
              </a:highlight>
              <a:latin typeface="Inter"/>
              <a:ea typeface="Inter"/>
              <a:cs typeface="Inter"/>
              <a:sym typeface="Inter"/>
            </a:endParaRPr>
          </a:p>
          <a:p>
            <a:pPr indent="0" lvl="0" marL="0" rtl="0" algn="l">
              <a:spcBef>
                <a:spcPts val="800"/>
              </a:spcBef>
              <a:spcAft>
                <a:spcPts val="0"/>
              </a:spcAft>
              <a:buClr>
                <a:schemeClr val="dk1"/>
              </a:buClr>
              <a:buSzPts val="1100"/>
              <a:buFont typeface="Arial"/>
              <a:buNone/>
            </a:pPr>
            <a:r>
              <a:rPr lang="en" sz="1350">
                <a:solidFill>
                  <a:srgbClr val="141414"/>
                </a:solidFill>
                <a:highlight>
                  <a:srgbClr val="FFFFFF"/>
                </a:highlight>
                <a:latin typeface="Inter"/>
                <a:ea typeface="Inter"/>
                <a:cs typeface="Inter"/>
                <a:sym typeface="Inter"/>
              </a:rPr>
              <a:t>Time permitting—basic inheritance</a:t>
            </a:r>
            <a:endParaRPr sz="1350">
              <a:solidFill>
                <a:srgbClr val="141414"/>
              </a:solidFill>
              <a:highlight>
                <a:srgbClr val="FFFFFF"/>
              </a:highlight>
              <a:latin typeface="Inter"/>
              <a:ea typeface="Inter"/>
              <a:cs typeface="Inter"/>
              <a:sym typeface="Inter"/>
            </a:endParaRPr>
          </a:p>
          <a:p>
            <a:pPr indent="0" lvl="0" marL="0" rtl="0" algn="l">
              <a:spcBef>
                <a:spcPts val="800"/>
              </a:spcBef>
              <a:spcAft>
                <a:spcPts val="1200"/>
              </a:spcAft>
              <a:buNone/>
            </a:pPr>
            <a:r>
              <a:t/>
            </a:r>
            <a:endParaRPr sz="2000"/>
          </a:p>
        </p:txBody>
      </p:sp>
      <p:sp>
        <p:nvSpPr>
          <p:cNvPr id="156" name="Google Shape;156;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Workshop description</a:t>
            </a:r>
            <a:endParaRPr b="1">
              <a:solidFill>
                <a:schemeClr val="accent4"/>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a:solidFill>
                  <a:srgbClr val="FF9900"/>
                </a:solidFill>
              </a:rPr>
              <a:t>Let's say we want a Student </a:t>
            </a:r>
            <a:r>
              <a:rPr lang="en">
                <a:solidFill>
                  <a:srgbClr val="FF9900"/>
                </a:solidFill>
                <a:latin typeface="Consolas"/>
                <a:ea typeface="Consolas"/>
                <a:cs typeface="Consolas"/>
                <a:sym typeface="Consolas"/>
              </a:rPr>
              <a:t>class</a:t>
            </a:r>
            <a:r>
              <a:rPr b="1" lang="en">
                <a:solidFill>
                  <a:srgbClr val="FF9900"/>
                </a:solidFill>
              </a:rPr>
              <a:t>:</a:t>
            </a:r>
            <a:endParaRPr/>
          </a:p>
        </p:txBody>
      </p:sp>
      <p:pic>
        <p:nvPicPr>
          <p:cNvPr id="294" name="Google Shape;294;p57"/>
          <p:cNvPicPr preferRelativeResize="0"/>
          <p:nvPr/>
        </p:nvPicPr>
        <p:blipFill rotWithShape="1">
          <a:blip r:embed="rId3">
            <a:alphaModFix/>
          </a:blip>
          <a:srcRect b="11072" l="0" r="2544" t="17125"/>
          <a:stretch/>
        </p:blipFill>
        <p:spPr>
          <a:xfrm>
            <a:off x="1693325" y="1209525"/>
            <a:ext cx="5757350" cy="4021875"/>
          </a:xfrm>
          <a:prstGeom prst="rect">
            <a:avLst/>
          </a:prstGeom>
          <a:noFill/>
          <a:ln>
            <a:noFill/>
          </a:ln>
        </p:spPr>
      </p:pic>
      <p:sp>
        <p:nvSpPr>
          <p:cNvPr id="295" name="Google Shape;295;p57"/>
          <p:cNvSpPr txBox="1"/>
          <p:nvPr/>
        </p:nvSpPr>
        <p:spPr>
          <a:xfrm>
            <a:off x="1946950" y="1495975"/>
            <a:ext cx="87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980000"/>
                </a:solidFill>
                <a:latin typeface="Consolas"/>
                <a:ea typeface="Consolas"/>
                <a:cs typeface="Consolas"/>
                <a:sym typeface="Consolas"/>
              </a:rPr>
              <a:t>private</a:t>
            </a:r>
            <a:endParaRPr b="1" sz="1200">
              <a:solidFill>
                <a:srgbClr val="980000"/>
              </a:solidFill>
              <a:latin typeface="Consolas"/>
              <a:ea typeface="Consolas"/>
              <a:cs typeface="Consolas"/>
              <a:sym typeface="Consolas"/>
            </a:endParaRPr>
          </a:p>
        </p:txBody>
      </p:sp>
      <p:sp>
        <p:nvSpPr>
          <p:cNvPr id="296" name="Google Shape;296;p57"/>
          <p:cNvSpPr txBox="1"/>
          <p:nvPr/>
        </p:nvSpPr>
        <p:spPr>
          <a:xfrm>
            <a:off x="2056700" y="4220100"/>
            <a:ext cx="1272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980000"/>
                </a:solidFill>
                <a:latin typeface="Consolas"/>
                <a:ea typeface="Consolas"/>
                <a:cs typeface="Consolas"/>
                <a:sym typeface="Consolas"/>
              </a:rPr>
              <a:t>may </a:t>
            </a:r>
            <a:r>
              <a:rPr b="1" lang="en" sz="1200" u="sng">
                <a:solidFill>
                  <a:srgbClr val="980000"/>
                </a:solidFill>
                <a:latin typeface="Consolas"/>
                <a:ea typeface="Consolas"/>
                <a:cs typeface="Consolas"/>
                <a:sym typeface="Consolas"/>
              </a:rPr>
              <a:t>return</a:t>
            </a:r>
            <a:r>
              <a:rPr b="1" lang="en" sz="1200">
                <a:solidFill>
                  <a:srgbClr val="980000"/>
                </a:solidFill>
                <a:latin typeface="Consolas"/>
                <a:ea typeface="Consolas"/>
                <a:cs typeface="Consolas"/>
                <a:sym typeface="Consolas"/>
              </a:rPr>
              <a:t> values &amp; </a:t>
            </a:r>
            <a:r>
              <a:rPr b="1" lang="en" sz="1200" u="sng">
                <a:solidFill>
                  <a:srgbClr val="980000"/>
                </a:solidFill>
                <a:latin typeface="Consolas"/>
                <a:ea typeface="Consolas"/>
                <a:cs typeface="Consolas"/>
                <a:sym typeface="Consolas"/>
              </a:rPr>
              <a:t>accept input </a:t>
            </a:r>
            <a:r>
              <a:rPr b="1" lang="en" sz="1200">
                <a:solidFill>
                  <a:srgbClr val="980000"/>
                </a:solidFill>
                <a:latin typeface="Consolas"/>
                <a:ea typeface="Consolas"/>
                <a:cs typeface="Consolas"/>
                <a:sym typeface="Consolas"/>
              </a:rPr>
              <a:t>(parameters)</a:t>
            </a:r>
            <a:endParaRPr b="1" sz="1200">
              <a:solidFill>
                <a:srgbClr val="980000"/>
              </a:solidFill>
              <a:latin typeface="Consolas"/>
              <a:ea typeface="Consolas"/>
              <a:cs typeface="Consolas"/>
              <a:sym typeface="Consola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58"/>
          <p:cNvSpPr txBox="1"/>
          <p:nvPr/>
        </p:nvSpPr>
        <p:spPr>
          <a:xfrm>
            <a:off x="350050" y="137900"/>
            <a:ext cx="8482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FF9900"/>
                </a:solidFill>
              </a:rPr>
              <a:t>Create your own object ~ actual student examples</a:t>
            </a:r>
            <a:endParaRPr b="1" sz="2400">
              <a:solidFill>
                <a:srgbClr val="FF9900"/>
              </a:solidFill>
            </a:endParaRPr>
          </a:p>
        </p:txBody>
      </p:sp>
      <p:sp>
        <p:nvSpPr>
          <p:cNvPr id="302" name="Google Shape;302;p58"/>
          <p:cNvSpPr txBox="1"/>
          <p:nvPr/>
        </p:nvSpPr>
        <p:spPr>
          <a:xfrm>
            <a:off x="811575" y="1038150"/>
            <a:ext cx="2891700" cy="36255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434343"/>
              </a:buClr>
              <a:buSzPts val="2400"/>
              <a:buChar char="●"/>
            </a:pPr>
            <a:r>
              <a:rPr lang="en" sz="2400">
                <a:solidFill>
                  <a:srgbClr val="434343"/>
                </a:solidFill>
              </a:rPr>
              <a:t>Movie</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Snowman</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Refrigerator</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Minecraft </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Custodian</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City</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Superhero</a:t>
            </a:r>
            <a:endParaRPr sz="2400">
              <a:solidFill>
                <a:srgbClr val="434343"/>
              </a:solidFill>
            </a:endParaRPr>
          </a:p>
          <a:p>
            <a:pPr indent="0" lvl="0" marL="914400" rtl="0" algn="l">
              <a:lnSpc>
                <a:spcPct val="115000"/>
              </a:lnSpc>
              <a:spcBef>
                <a:spcPts val="1600"/>
              </a:spcBef>
              <a:spcAft>
                <a:spcPts val="1600"/>
              </a:spcAft>
              <a:buNone/>
            </a:pPr>
            <a:r>
              <a:t/>
            </a:r>
            <a:endParaRPr sz="1700">
              <a:solidFill>
                <a:srgbClr val="434343"/>
              </a:solidFill>
            </a:endParaRPr>
          </a:p>
        </p:txBody>
      </p:sp>
      <p:sp>
        <p:nvSpPr>
          <p:cNvPr id="303" name="Google Shape;303;p58"/>
          <p:cNvSpPr txBox="1"/>
          <p:nvPr/>
        </p:nvSpPr>
        <p:spPr>
          <a:xfrm>
            <a:off x="4392975" y="1038150"/>
            <a:ext cx="4036500" cy="36255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0"/>
              </a:spcBef>
              <a:spcAft>
                <a:spcPts val="0"/>
              </a:spcAft>
              <a:buClr>
                <a:srgbClr val="434343"/>
              </a:buClr>
              <a:buSzPts val="2400"/>
              <a:buChar char="●"/>
            </a:pPr>
            <a:r>
              <a:rPr lang="en" sz="2400">
                <a:solidFill>
                  <a:srgbClr val="434343"/>
                </a:solidFill>
              </a:rPr>
              <a:t>Classroom</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Principal</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Car</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Tax </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Netflix</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Caveman</a:t>
            </a:r>
            <a:endParaRPr sz="2400">
              <a:solidFill>
                <a:srgbClr val="434343"/>
              </a:solidFill>
            </a:endParaRPr>
          </a:p>
          <a:p>
            <a:pPr indent="-381000" lvl="0" marL="457200" rtl="0" algn="l">
              <a:lnSpc>
                <a:spcPct val="115000"/>
              </a:lnSpc>
              <a:spcBef>
                <a:spcPts val="0"/>
              </a:spcBef>
              <a:spcAft>
                <a:spcPts val="0"/>
              </a:spcAft>
              <a:buClr>
                <a:srgbClr val="434343"/>
              </a:buClr>
              <a:buSzPts val="2400"/>
              <a:buChar char="●"/>
            </a:pPr>
            <a:r>
              <a:rPr lang="en" sz="2400">
                <a:solidFill>
                  <a:srgbClr val="434343"/>
                </a:solidFill>
              </a:rPr>
              <a:t>Duck</a:t>
            </a:r>
            <a:endParaRPr sz="2400">
              <a:solidFill>
                <a:srgbClr val="434343"/>
              </a:solidFill>
            </a:endParaRPr>
          </a:p>
          <a:p>
            <a:pPr indent="0" lvl="0" marL="914400" rtl="0" algn="l">
              <a:lnSpc>
                <a:spcPct val="115000"/>
              </a:lnSpc>
              <a:spcBef>
                <a:spcPts val="1600"/>
              </a:spcBef>
              <a:spcAft>
                <a:spcPts val="1600"/>
              </a:spcAft>
              <a:buNone/>
            </a:pPr>
            <a:r>
              <a:t/>
            </a:r>
            <a:endParaRPr sz="1700">
              <a:solidFill>
                <a:srgbClr val="434343"/>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02">
                                            <p:txEl>
                                              <p:pRg end="0" st="0"/>
                                            </p:txEl>
                                          </p:spTgt>
                                        </p:tgtEl>
                                        <p:attrNameLst>
                                          <p:attrName>style.visibility</p:attrName>
                                        </p:attrNameLst>
                                      </p:cBhvr>
                                      <p:to>
                                        <p:strVal val="visible"/>
                                      </p:to>
                                    </p:set>
                                    <p:animEffect filter="fade" transition="in">
                                      <p:cBhvr>
                                        <p:cTn dur="1200"/>
                                        <p:tgtEl>
                                          <p:spTgt spid="302">
                                            <p:txEl>
                                              <p:pRg end="0" st="0"/>
                                            </p:txEl>
                                          </p:spTgt>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302">
                                            <p:txEl>
                                              <p:pRg end="1" st="1"/>
                                            </p:txEl>
                                          </p:spTgt>
                                        </p:tgtEl>
                                        <p:attrNameLst>
                                          <p:attrName>style.visibility</p:attrName>
                                        </p:attrNameLst>
                                      </p:cBhvr>
                                      <p:to>
                                        <p:strVal val="visible"/>
                                      </p:to>
                                    </p:set>
                                    <p:animEffect filter="fade" transition="in">
                                      <p:cBhvr>
                                        <p:cTn dur="1200"/>
                                        <p:tgtEl>
                                          <p:spTgt spid="302">
                                            <p:txEl>
                                              <p:pRg end="1" st="1"/>
                                            </p:txEl>
                                          </p:spTgt>
                                        </p:tgtEl>
                                      </p:cBhvr>
                                    </p:animEffect>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302">
                                            <p:txEl>
                                              <p:pRg end="2" st="2"/>
                                            </p:txEl>
                                          </p:spTgt>
                                        </p:tgtEl>
                                        <p:attrNameLst>
                                          <p:attrName>style.visibility</p:attrName>
                                        </p:attrNameLst>
                                      </p:cBhvr>
                                      <p:to>
                                        <p:strVal val="visible"/>
                                      </p:to>
                                    </p:set>
                                    <p:animEffect filter="fade" transition="in">
                                      <p:cBhvr>
                                        <p:cTn dur="1200"/>
                                        <p:tgtEl>
                                          <p:spTgt spid="302">
                                            <p:txEl>
                                              <p:pRg end="2" st="2"/>
                                            </p:txEl>
                                          </p:spTgt>
                                        </p:tgtEl>
                                      </p:cBhvr>
                                    </p:animEffect>
                                  </p:childTnLst>
                                </p:cTn>
                              </p:par>
                            </p:childTnLst>
                          </p:cTn>
                        </p:par>
                        <p:par>
                          <p:cTn fill="hold">
                            <p:stCondLst>
                              <p:cond delay="3600"/>
                            </p:stCondLst>
                            <p:childTnLst>
                              <p:par>
                                <p:cTn fill="hold" nodeType="afterEffect" presetClass="entr" presetID="10" presetSubtype="0">
                                  <p:stCondLst>
                                    <p:cond delay="0"/>
                                  </p:stCondLst>
                                  <p:childTnLst>
                                    <p:set>
                                      <p:cBhvr>
                                        <p:cTn dur="1" fill="hold">
                                          <p:stCondLst>
                                            <p:cond delay="0"/>
                                          </p:stCondLst>
                                        </p:cTn>
                                        <p:tgtEl>
                                          <p:spTgt spid="302">
                                            <p:txEl>
                                              <p:pRg end="3" st="3"/>
                                            </p:txEl>
                                          </p:spTgt>
                                        </p:tgtEl>
                                        <p:attrNameLst>
                                          <p:attrName>style.visibility</p:attrName>
                                        </p:attrNameLst>
                                      </p:cBhvr>
                                      <p:to>
                                        <p:strVal val="visible"/>
                                      </p:to>
                                    </p:set>
                                    <p:animEffect filter="fade" transition="in">
                                      <p:cBhvr>
                                        <p:cTn dur="1200"/>
                                        <p:tgtEl>
                                          <p:spTgt spid="302">
                                            <p:txEl>
                                              <p:pRg end="3" st="3"/>
                                            </p:txEl>
                                          </p:spTgt>
                                        </p:tgtEl>
                                      </p:cBhvr>
                                    </p:animEffect>
                                  </p:childTnLst>
                                </p:cTn>
                              </p:par>
                            </p:childTnLst>
                          </p:cTn>
                        </p:par>
                        <p:par>
                          <p:cTn fill="hold">
                            <p:stCondLst>
                              <p:cond delay="4800"/>
                            </p:stCondLst>
                            <p:childTnLst>
                              <p:par>
                                <p:cTn fill="hold" nodeType="afterEffect" presetClass="entr" presetID="10" presetSubtype="0">
                                  <p:stCondLst>
                                    <p:cond delay="0"/>
                                  </p:stCondLst>
                                  <p:childTnLst>
                                    <p:set>
                                      <p:cBhvr>
                                        <p:cTn dur="1" fill="hold">
                                          <p:stCondLst>
                                            <p:cond delay="0"/>
                                          </p:stCondLst>
                                        </p:cTn>
                                        <p:tgtEl>
                                          <p:spTgt spid="302">
                                            <p:txEl>
                                              <p:pRg end="4" st="4"/>
                                            </p:txEl>
                                          </p:spTgt>
                                        </p:tgtEl>
                                        <p:attrNameLst>
                                          <p:attrName>style.visibility</p:attrName>
                                        </p:attrNameLst>
                                      </p:cBhvr>
                                      <p:to>
                                        <p:strVal val="visible"/>
                                      </p:to>
                                    </p:set>
                                    <p:animEffect filter="fade" transition="in">
                                      <p:cBhvr>
                                        <p:cTn dur="1200"/>
                                        <p:tgtEl>
                                          <p:spTgt spid="302">
                                            <p:txEl>
                                              <p:pRg end="4" st="4"/>
                                            </p:txEl>
                                          </p:spTgt>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302">
                                            <p:txEl>
                                              <p:pRg end="5" st="5"/>
                                            </p:txEl>
                                          </p:spTgt>
                                        </p:tgtEl>
                                        <p:attrNameLst>
                                          <p:attrName>style.visibility</p:attrName>
                                        </p:attrNameLst>
                                      </p:cBhvr>
                                      <p:to>
                                        <p:strVal val="visible"/>
                                      </p:to>
                                    </p:set>
                                    <p:animEffect filter="fade" transition="in">
                                      <p:cBhvr>
                                        <p:cTn dur="1200"/>
                                        <p:tgtEl>
                                          <p:spTgt spid="302">
                                            <p:txEl>
                                              <p:pRg end="5" st="5"/>
                                            </p:txEl>
                                          </p:spTgt>
                                        </p:tgtEl>
                                      </p:cBhvr>
                                    </p:animEffect>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302">
                                            <p:txEl>
                                              <p:pRg end="6" st="6"/>
                                            </p:txEl>
                                          </p:spTgt>
                                        </p:tgtEl>
                                        <p:attrNameLst>
                                          <p:attrName>style.visibility</p:attrName>
                                        </p:attrNameLst>
                                      </p:cBhvr>
                                      <p:to>
                                        <p:strVal val="visible"/>
                                      </p:to>
                                    </p:set>
                                    <p:animEffect filter="fade" transition="in">
                                      <p:cBhvr>
                                        <p:cTn dur="1200"/>
                                        <p:tgtEl>
                                          <p:spTgt spid="302">
                                            <p:txEl>
                                              <p:pRg end="6" st="6"/>
                                            </p:txEl>
                                          </p:spTgt>
                                        </p:tgtEl>
                                      </p:cBhvr>
                                    </p:animEffect>
                                  </p:childTnLst>
                                </p:cTn>
                              </p:par>
                            </p:childTnLst>
                          </p:cTn>
                        </p:par>
                        <p:par>
                          <p:cTn fill="hold">
                            <p:stCondLst>
                              <p:cond delay="8400"/>
                            </p:stCondLst>
                            <p:childTnLst>
                              <p:par>
                                <p:cTn fill="hold" nodeType="afterEffect" presetClass="entr" presetID="10" presetSubtype="0">
                                  <p:stCondLst>
                                    <p:cond delay="0"/>
                                  </p:stCondLst>
                                  <p:childTnLst>
                                    <p:set>
                                      <p:cBhvr>
                                        <p:cTn dur="1" fill="hold">
                                          <p:stCondLst>
                                            <p:cond delay="0"/>
                                          </p:stCondLst>
                                        </p:cTn>
                                        <p:tgtEl>
                                          <p:spTgt spid="302">
                                            <p:txEl>
                                              <p:pRg end="7" st="7"/>
                                            </p:txEl>
                                          </p:spTgt>
                                        </p:tgtEl>
                                        <p:attrNameLst>
                                          <p:attrName>style.visibility</p:attrName>
                                        </p:attrNameLst>
                                      </p:cBhvr>
                                      <p:to>
                                        <p:strVal val="visible"/>
                                      </p:to>
                                    </p:set>
                                    <p:animEffect filter="fade" transition="in">
                                      <p:cBhvr>
                                        <p:cTn dur="1200"/>
                                        <p:tgtEl>
                                          <p:spTgt spid="302">
                                            <p:txEl>
                                              <p:pRg end="7" st="7"/>
                                            </p:txEl>
                                          </p:spTgt>
                                        </p:tgtEl>
                                      </p:cBhvr>
                                    </p:animEffect>
                                  </p:childTnLst>
                                </p:cTn>
                              </p:par>
                            </p:childTnLst>
                          </p:cTn>
                        </p:par>
                        <p:par>
                          <p:cTn fill="hold">
                            <p:stCondLst>
                              <p:cond delay="9600"/>
                            </p:stCondLst>
                            <p:childTnLst>
                              <p:par>
                                <p:cTn fill="hold" nodeType="afterEffect" presetClass="entr" presetID="10" presetSubtype="0">
                                  <p:stCondLst>
                                    <p:cond delay="0"/>
                                  </p:stCondLst>
                                  <p:childTnLst>
                                    <p:set>
                                      <p:cBhvr>
                                        <p:cTn dur="1" fill="hold">
                                          <p:stCondLst>
                                            <p:cond delay="0"/>
                                          </p:stCondLst>
                                        </p:cTn>
                                        <p:tgtEl>
                                          <p:spTgt spid="303">
                                            <p:txEl>
                                              <p:pRg end="0" st="0"/>
                                            </p:txEl>
                                          </p:spTgt>
                                        </p:tgtEl>
                                        <p:attrNameLst>
                                          <p:attrName>style.visibility</p:attrName>
                                        </p:attrNameLst>
                                      </p:cBhvr>
                                      <p:to>
                                        <p:strVal val="visible"/>
                                      </p:to>
                                    </p:set>
                                    <p:animEffect filter="fade" transition="in">
                                      <p:cBhvr>
                                        <p:cTn dur="1200"/>
                                        <p:tgtEl>
                                          <p:spTgt spid="303">
                                            <p:txEl>
                                              <p:pRg end="0" st="0"/>
                                            </p:txEl>
                                          </p:spTgt>
                                        </p:tgtEl>
                                      </p:cBhvr>
                                    </p:animEffect>
                                  </p:childTnLst>
                                </p:cTn>
                              </p:par>
                            </p:childTnLst>
                          </p:cTn>
                        </p:par>
                        <p:par>
                          <p:cTn fill="hold">
                            <p:stCondLst>
                              <p:cond delay="10800"/>
                            </p:stCondLst>
                            <p:childTnLst>
                              <p:par>
                                <p:cTn fill="hold" nodeType="afterEffect" presetClass="entr" presetID="10" presetSubtype="0">
                                  <p:stCondLst>
                                    <p:cond delay="0"/>
                                  </p:stCondLst>
                                  <p:childTnLst>
                                    <p:set>
                                      <p:cBhvr>
                                        <p:cTn dur="1" fill="hold">
                                          <p:stCondLst>
                                            <p:cond delay="0"/>
                                          </p:stCondLst>
                                        </p:cTn>
                                        <p:tgtEl>
                                          <p:spTgt spid="303">
                                            <p:txEl>
                                              <p:pRg end="1" st="1"/>
                                            </p:txEl>
                                          </p:spTgt>
                                        </p:tgtEl>
                                        <p:attrNameLst>
                                          <p:attrName>style.visibility</p:attrName>
                                        </p:attrNameLst>
                                      </p:cBhvr>
                                      <p:to>
                                        <p:strVal val="visible"/>
                                      </p:to>
                                    </p:set>
                                    <p:animEffect filter="fade" transition="in">
                                      <p:cBhvr>
                                        <p:cTn dur="1200"/>
                                        <p:tgtEl>
                                          <p:spTgt spid="303">
                                            <p:txEl>
                                              <p:pRg end="1" st="1"/>
                                            </p:txEl>
                                          </p:spTgt>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303">
                                            <p:txEl>
                                              <p:pRg end="2" st="2"/>
                                            </p:txEl>
                                          </p:spTgt>
                                        </p:tgtEl>
                                        <p:attrNameLst>
                                          <p:attrName>style.visibility</p:attrName>
                                        </p:attrNameLst>
                                      </p:cBhvr>
                                      <p:to>
                                        <p:strVal val="visible"/>
                                      </p:to>
                                    </p:set>
                                    <p:animEffect filter="fade" transition="in">
                                      <p:cBhvr>
                                        <p:cTn dur="1200"/>
                                        <p:tgtEl>
                                          <p:spTgt spid="303">
                                            <p:txEl>
                                              <p:pRg end="2" st="2"/>
                                            </p:txEl>
                                          </p:spTgt>
                                        </p:tgtEl>
                                      </p:cBhvr>
                                    </p:animEffect>
                                  </p:childTnLst>
                                </p:cTn>
                              </p:par>
                            </p:childTnLst>
                          </p:cTn>
                        </p:par>
                        <p:par>
                          <p:cTn fill="hold">
                            <p:stCondLst>
                              <p:cond delay="13200"/>
                            </p:stCondLst>
                            <p:childTnLst>
                              <p:par>
                                <p:cTn fill="hold" nodeType="afterEffect" presetClass="entr" presetID="10" presetSubtype="0">
                                  <p:stCondLst>
                                    <p:cond delay="0"/>
                                  </p:stCondLst>
                                  <p:childTnLst>
                                    <p:set>
                                      <p:cBhvr>
                                        <p:cTn dur="1" fill="hold">
                                          <p:stCondLst>
                                            <p:cond delay="0"/>
                                          </p:stCondLst>
                                        </p:cTn>
                                        <p:tgtEl>
                                          <p:spTgt spid="303">
                                            <p:txEl>
                                              <p:pRg end="3" st="3"/>
                                            </p:txEl>
                                          </p:spTgt>
                                        </p:tgtEl>
                                        <p:attrNameLst>
                                          <p:attrName>style.visibility</p:attrName>
                                        </p:attrNameLst>
                                      </p:cBhvr>
                                      <p:to>
                                        <p:strVal val="visible"/>
                                      </p:to>
                                    </p:set>
                                    <p:animEffect filter="fade" transition="in">
                                      <p:cBhvr>
                                        <p:cTn dur="1200"/>
                                        <p:tgtEl>
                                          <p:spTgt spid="303">
                                            <p:txEl>
                                              <p:pRg end="3" st="3"/>
                                            </p:txEl>
                                          </p:spTgt>
                                        </p:tgtEl>
                                      </p:cBhvr>
                                    </p:animEffect>
                                  </p:childTnLst>
                                </p:cTn>
                              </p:par>
                            </p:childTnLst>
                          </p:cTn>
                        </p:par>
                        <p:par>
                          <p:cTn fill="hold">
                            <p:stCondLst>
                              <p:cond delay="14400"/>
                            </p:stCondLst>
                            <p:childTnLst>
                              <p:par>
                                <p:cTn fill="hold" nodeType="afterEffect" presetClass="entr" presetID="10" presetSubtype="0">
                                  <p:stCondLst>
                                    <p:cond delay="0"/>
                                  </p:stCondLst>
                                  <p:childTnLst>
                                    <p:set>
                                      <p:cBhvr>
                                        <p:cTn dur="1" fill="hold">
                                          <p:stCondLst>
                                            <p:cond delay="0"/>
                                          </p:stCondLst>
                                        </p:cTn>
                                        <p:tgtEl>
                                          <p:spTgt spid="303">
                                            <p:txEl>
                                              <p:pRg end="4" st="4"/>
                                            </p:txEl>
                                          </p:spTgt>
                                        </p:tgtEl>
                                        <p:attrNameLst>
                                          <p:attrName>style.visibility</p:attrName>
                                        </p:attrNameLst>
                                      </p:cBhvr>
                                      <p:to>
                                        <p:strVal val="visible"/>
                                      </p:to>
                                    </p:set>
                                    <p:animEffect filter="fade" transition="in">
                                      <p:cBhvr>
                                        <p:cTn dur="1200"/>
                                        <p:tgtEl>
                                          <p:spTgt spid="303">
                                            <p:txEl>
                                              <p:pRg end="4" st="4"/>
                                            </p:txEl>
                                          </p:spTgt>
                                        </p:tgtEl>
                                      </p:cBhvr>
                                    </p:animEffect>
                                  </p:childTnLst>
                                </p:cTn>
                              </p:par>
                            </p:childTnLst>
                          </p:cTn>
                        </p:par>
                        <p:par>
                          <p:cTn fill="hold">
                            <p:stCondLst>
                              <p:cond delay="15600"/>
                            </p:stCondLst>
                            <p:childTnLst>
                              <p:par>
                                <p:cTn fill="hold" nodeType="afterEffect" presetClass="entr" presetID="10" presetSubtype="0">
                                  <p:stCondLst>
                                    <p:cond delay="0"/>
                                  </p:stCondLst>
                                  <p:childTnLst>
                                    <p:set>
                                      <p:cBhvr>
                                        <p:cTn dur="1" fill="hold">
                                          <p:stCondLst>
                                            <p:cond delay="0"/>
                                          </p:stCondLst>
                                        </p:cTn>
                                        <p:tgtEl>
                                          <p:spTgt spid="303">
                                            <p:txEl>
                                              <p:pRg end="5" st="5"/>
                                            </p:txEl>
                                          </p:spTgt>
                                        </p:tgtEl>
                                        <p:attrNameLst>
                                          <p:attrName>style.visibility</p:attrName>
                                        </p:attrNameLst>
                                      </p:cBhvr>
                                      <p:to>
                                        <p:strVal val="visible"/>
                                      </p:to>
                                    </p:set>
                                    <p:animEffect filter="fade" transition="in">
                                      <p:cBhvr>
                                        <p:cTn dur="1200"/>
                                        <p:tgtEl>
                                          <p:spTgt spid="303">
                                            <p:txEl>
                                              <p:pRg end="5" st="5"/>
                                            </p:txEl>
                                          </p:spTgt>
                                        </p:tgtEl>
                                      </p:cBhvr>
                                    </p:animEffect>
                                  </p:childTnLst>
                                </p:cTn>
                              </p:par>
                            </p:childTnLst>
                          </p:cTn>
                        </p:par>
                        <p:par>
                          <p:cTn fill="hold">
                            <p:stCondLst>
                              <p:cond delay="16800"/>
                            </p:stCondLst>
                            <p:childTnLst>
                              <p:par>
                                <p:cTn fill="hold" nodeType="afterEffect" presetClass="entr" presetID="10" presetSubtype="0">
                                  <p:stCondLst>
                                    <p:cond delay="0"/>
                                  </p:stCondLst>
                                  <p:childTnLst>
                                    <p:set>
                                      <p:cBhvr>
                                        <p:cTn dur="1" fill="hold">
                                          <p:stCondLst>
                                            <p:cond delay="0"/>
                                          </p:stCondLst>
                                        </p:cTn>
                                        <p:tgtEl>
                                          <p:spTgt spid="303">
                                            <p:txEl>
                                              <p:pRg end="6" st="6"/>
                                            </p:txEl>
                                          </p:spTgt>
                                        </p:tgtEl>
                                        <p:attrNameLst>
                                          <p:attrName>style.visibility</p:attrName>
                                        </p:attrNameLst>
                                      </p:cBhvr>
                                      <p:to>
                                        <p:strVal val="visible"/>
                                      </p:to>
                                    </p:set>
                                    <p:animEffect filter="fade" transition="in">
                                      <p:cBhvr>
                                        <p:cTn dur="1200"/>
                                        <p:tgtEl>
                                          <p:spTgt spid="303">
                                            <p:txEl>
                                              <p:pRg end="6" st="6"/>
                                            </p:txEl>
                                          </p:spTgt>
                                        </p:tgtEl>
                                      </p:cBhvr>
                                    </p:animEffect>
                                  </p:childTnLst>
                                </p:cTn>
                              </p:par>
                            </p:childTnLst>
                          </p:cTn>
                        </p:par>
                        <p:par>
                          <p:cTn fill="hold">
                            <p:stCondLst>
                              <p:cond delay="18000"/>
                            </p:stCondLst>
                            <p:childTnLst>
                              <p:par>
                                <p:cTn fill="hold" nodeType="afterEffect" presetClass="entr" presetID="10" presetSubtype="0">
                                  <p:stCondLst>
                                    <p:cond delay="0"/>
                                  </p:stCondLst>
                                  <p:childTnLst>
                                    <p:set>
                                      <p:cBhvr>
                                        <p:cTn dur="1" fill="hold">
                                          <p:stCondLst>
                                            <p:cond delay="0"/>
                                          </p:stCondLst>
                                        </p:cTn>
                                        <p:tgtEl>
                                          <p:spTgt spid="303">
                                            <p:txEl>
                                              <p:pRg end="7" st="7"/>
                                            </p:txEl>
                                          </p:spTgt>
                                        </p:tgtEl>
                                        <p:attrNameLst>
                                          <p:attrName>style.visibility</p:attrName>
                                        </p:attrNameLst>
                                      </p:cBhvr>
                                      <p:to>
                                        <p:strVal val="visible"/>
                                      </p:to>
                                    </p:set>
                                    <p:animEffect filter="fade" transition="in">
                                      <p:cBhvr>
                                        <p:cTn dur="1200"/>
                                        <p:tgtEl>
                                          <p:spTgt spid="303">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9"/>
          <p:cNvSpPr txBox="1"/>
          <p:nvPr/>
        </p:nvSpPr>
        <p:spPr>
          <a:xfrm>
            <a:off x="350050" y="944125"/>
            <a:ext cx="5442000" cy="384900"/>
          </a:xfrm>
          <a:prstGeom prst="rect">
            <a:avLst/>
          </a:prstGeom>
          <a:noFill/>
          <a:ln>
            <a:noFill/>
          </a:ln>
        </p:spPr>
        <p:txBody>
          <a:bodyPr anchorCtr="0" anchor="t" bIns="91425" lIns="91425" spcFirstLastPara="1" rIns="91425" wrap="square" tIns="91425">
            <a:spAutoFit/>
          </a:bodyPr>
          <a:lstStyle/>
          <a:p>
            <a:pPr indent="0" lvl="0" marL="914400" rtl="0" algn="l">
              <a:lnSpc>
                <a:spcPct val="115000"/>
              </a:lnSpc>
              <a:spcBef>
                <a:spcPts val="0"/>
              </a:spcBef>
              <a:spcAft>
                <a:spcPts val="0"/>
              </a:spcAft>
              <a:buNone/>
            </a:pPr>
            <a:r>
              <a:t/>
            </a:r>
            <a:endParaRPr sz="1300"/>
          </a:p>
        </p:txBody>
      </p:sp>
      <p:sp>
        <p:nvSpPr>
          <p:cNvPr id="309" name="Google Shape;309;p59"/>
          <p:cNvSpPr txBox="1"/>
          <p:nvPr/>
        </p:nvSpPr>
        <p:spPr>
          <a:xfrm>
            <a:off x="350050" y="137900"/>
            <a:ext cx="8482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FC3E1D"/>
                </a:solidFill>
              </a:rPr>
              <a:t>Design your own object ~ sample</a:t>
            </a:r>
            <a:endParaRPr b="1" sz="2400">
              <a:solidFill>
                <a:srgbClr val="FC3E1D"/>
              </a:solidFill>
            </a:endParaRPr>
          </a:p>
        </p:txBody>
      </p:sp>
      <p:pic>
        <p:nvPicPr>
          <p:cNvPr id="310" name="Google Shape;310;p59"/>
          <p:cNvPicPr preferRelativeResize="0"/>
          <p:nvPr/>
        </p:nvPicPr>
        <p:blipFill>
          <a:blip r:embed="rId3">
            <a:alphaModFix/>
          </a:blip>
          <a:stretch>
            <a:fillRect/>
          </a:stretch>
        </p:blipFill>
        <p:spPr>
          <a:xfrm>
            <a:off x="350050" y="822650"/>
            <a:ext cx="6645825" cy="4141075"/>
          </a:xfrm>
          <a:prstGeom prst="rect">
            <a:avLst/>
          </a:prstGeom>
          <a:noFill/>
          <a:ln>
            <a:noFill/>
          </a:ln>
        </p:spPr>
      </p:pic>
      <p:pic>
        <p:nvPicPr>
          <p:cNvPr id="311" name="Google Shape;311;p59">
            <a:hlinkClick r:id="rId4"/>
          </p:cNvPr>
          <p:cNvPicPr preferRelativeResize="0"/>
          <p:nvPr/>
        </p:nvPicPr>
        <p:blipFill>
          <a:blip r:embed="rId5">
            <a:alphaModFix/>
          </a:blip>
          <a:stretch>
            <a:fillRect/>
          </a:stretch>
        </p:blipFill>
        <p:spPr>
          <a:xfrm>
            <a:off x="5201825" y="1263800"/>
            <a:ext cx="3470175" cy="22785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60"/>
          <p:cNvSpPr txBox="1"/>
          <p:nvPr/>
        </p:nvSpPr>
        <p:spPr>
          <a:xfrm>
            <a:off x="1192525" y="1632650"/>
            <a:ext cx="6585900" cy="2678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200">
                <a:solidFill>
                  <a:srgbClr val="434343"/>
                </a:solidFill>
              </a:rPr>
              <a:t>If you could design </a:t>
            </a:r>
            <a:r>
              <a:rPr i="1" lang="en" sz="4200">
                <a:solidFill>
                  <a:srgbClr val="434343"/>
                </a:solidFill>
              </a:rPr>
              <a:t>any </a:t>
            </a:r>
            <a:r>
              <a:rPr lang="en" sz="4200">
                <a:solidFill>
                  <a:srgbClr val="434343"/>
                </a:solidFill>
              </a:rPr>
              <a:t>object, what would YOU choose and why?</a:t>
            </a:r>
            <a:endParaRPr sz="4200">
              <a:solidFill>
                <a:srgbClr val="434343"/>
              </a:solidFill>
            </a:endParaRPr>
          </a:p>
          <a:p>
            <a:pPr indent="0" lvl="0" marL="0" rtl="0" algn="ctr">
              <a:spcBef>
                <a:spcPts val="0"/>
              </a:spcBef>
              <a:spcAft>
                <a:spcPts val="0"/>
              </a:spcAft>
              <a:buNone/>
            </a:pPr>
            <a:r>
              <a:t/>
            </a:r>
            <a:endParaRPr b="1" i="1" sz="1200">
              <a:solidFill>
                <a:srgbClr val="FC3E1D"/>
              </a:solidFill>
            </a:endParaRPr>
          </a:p>
          <a:p>
            <a:pPr indent="0" lvl="0" marL="0" rtl="0" algn="ctr">
              <a:spcBef>
                <a:spcPts val="0"/>
              </a:spcBef>
              <a:spcAft>
                <a:spcPts val="0"/>
              </a:spcAft>
              <a:buNone/>
            </a:pPr>
            <a:r>
              <a:t/>
            </a:r>
            <a:endParaRPr b="1" i="1" sz="1200">
              <a:solidFill>
                <a:srgbClr val="FC3E1D"/>
              </a:solidFill>
            </a:endParaRPr>
          </a:p>
          <a:p>
            <a:pPr indent="0" lvl="0" marL="0" rtl="0" algn="ctr">
              <a:spcBef>
                <a:spcPts val="0"/>
              </a:spcBef>
              <a:spcAft>
                <a:spcPts val="0"/>
              </a:spcAft>
              <a:buNone/>
            </a:pPr>
            <a:r>
              <a:rPr i="1" lang="en" sz="1200">
                <a:solidFill>
                  <a:srgbClr val="9900FF"/>
                </a:solidFill>
              </a:rPr>
              <a:t>type your answer in the chat</a:t>
            </a:r>
            <a:endParaRPr i="1" sz="1200">
              <a:solidFill>
                <a:srgbClr val="9900FF"/>
              </a:solidFill>
            </a:endParaRPr>
          </a:p>
        </p:txBody>
      </p:sp>
      <p:sp>
        <p:nvSpPr>
          <p:cNvPr id="317" name="Google Shape;317;p6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60"/>
          <p:cNvSpPr txBox="1"/>
          <p:nvPr>
            <p:ph type="title"/>
          </p:nvPr>
        </p:nvSpPr>
        <p:spPr>
          <a:xfrm>
            <a:off x="311700" y="458475"/>
            <a:ext cx="85206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1600"/>
              </a:spcAft>
              <a:buNone/>
            </a:pPr>
            <a:r>
              <a:rPr b="1" lang="en">
                <a:solidFill>
                  <a:srgbClr val="FF9900"/>
                </a:solidFill>
              </a:rPr>
              <a:t>Let's </a:t>
            </a:r>
            <a:r>
              <a:rPr b="1" lang="en" u="sng">
                <a:solidFill>
                  <a:srgbClr val="980000"/>
                </a:solidFill>
              </a:rPr>
              <a:t>design</a:t>
            </a:r>
            <a:r>
              <a:rPr b="1" lang="en">
                <a:solidFill>
                  <a:srgbClr val="FF9900"/>
                </a:solidFill>
              </a:rPr>
              <a:t>, </a:t>
            </a:r>
            <a:r>
              <a:rPr b="1" lang="en" u="sng">
                <a:solidFill>
                  <a:srgbClr val="1155CC"/>
                </a:solidFill>
              </a:rPr>
              <a:t>create</a:t>
            </a:r>
            <a:r>
              <a:rPr b="1" lang="en">
                <a:solidFill>
                  <a:srgbClr val="FF9900"/>
                </a:solidFill>
              </a:rPr>
              <a:t>, and </a:t>
            </a:r>
            <a:r>
              <a:rPr b="1" lang="en" u="sng">
                <a:solidFill>
                  <a:schemeClr val="accent5"/>
                </a:solidFill>
              </a:rPr>
              <a:t>use</a:t>
            </a:r>
            <a:r>
              <a:rPr b="1" lang="en">
                <a:solidFill>
                  <a:srgbClr val="FF9900"/>
                </a:solidFill>
              </a:rPr>
              <a:t> our own </a:t>
            </a:r>
            <a:r>
              <a:rPr b="1" lang="en">
                <a:solidFill>
                  <a:srgbClr val="FF9900"/>
                </a:solidFill>
                <a:latin typeface="Consolas"/>
                <a:ea typeface="Consolas"/>
                <a:cs typeface="Consolas"/>
                <a:sym typeface="Consolas"/>
              </a:rPr>
              <a:t>class</a:t>
            </a:r>
            <a:r>
              <a:rPr b="1" lang="en">
                <a:solidFill>
                  <a:srgbClr val="FF9900"/>
                </a:solidFill>
              </a:rPr>
              <a:t>!</a:t>
            </a:r>
            <a:endParaRPr b="1">
              <a:solidFill>
                <a:srgbClr val="FF99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1"/>
          <p:cNvSpPr txBox="1"/>
          <p:nvPr>
            <p:ph idx="1" type="body"/>
          </p:nvPr>
        </p:nvSpPr>
        <p:spPr>
          <a:xfrm>
            <a:off x="193500" y="1135900"/>
            <a:ext cx="86388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b="1" lang="en" sz="2400"/>
              <a:t>Discuss &amp;&amp; decide:</a:t>
            </a:r>
            <a:endParaRPr b="1" sz="2400"/>
          </a:p>
          <a:p>
            <a:pPr indent="-355600" lvl="1" marL="914400" rtl="0" algn="l">
              <a:spcBef>
                <a:spcPts val="0"/>
              </a:spcBef>
              <a:spcAft>
                <a:spcPts val="0"/>
              </a:spcAft>
              <a:buSzPts val="2000"/>
              <a:buAutoNum type="alphaLcPeriod"/>
            </a:pPr>
            <a:r>
              <a:rPr lang="en" sz="2000"/>
              <a:t>What will you call your class?</a:t>
            </a:r>
            <a:endParaRPr sz="2000"/>
          </a:p>
          <a:p>
            <a:pPr indent="-355600" lvl="1" marL="914400" rtl="0" algn="l">
              <a:spcBef>
                <a:spcPts val="0"/>
              </a:spcBef>
              <a:spcAft>
                <a:spcPts val="0"/>
              </a:spcAft>
              <a:buSzPts val="2000"/>
              <a:buAutoNum type="alphaLcPeriod"/>
            </a:pPr>
            <a:r>
              <a:rPr lang="en" sz="2000"/>
              <a:t>What </a:t>
            </a:r>
            <a:r>
              <a:rPr b="1" lang="en" sz="2000"/>
              <a:t>private instance variables </a:t>
            </a:r>
            <a:r>
              <a:rPr lang="en" sz="2000"/>
              <a:t>should it have?</a:t>
            </a:r>
            <a:endParaRPr sz="2000"/>
          </a:p>
          <a:p>
            <a:pPr indent="-355600" lvl="1" marL="914400" rtl="0" algn="l">
              <a:spcBef>
                <a:spcPts val="0"/>
              </a:spcBef>
              <a:spcAft>
                <a:spcPts val="0"/>
              </a:spcAft>
              <a:buSzPts val="2000"/>
              <a:buAutoNum type="alphaLcPeriod"/>
            </a:pPr>
            <a:r>
              <a:rPr lang="en" sz="2000"/>
              <a:t>What </a:t>
            </a:r>
            <a:r>
              <a:rPr b="1" lang="en" sz="2000"/>
              <a:t>public methods </a:t>
            </a:r>
            <a:r>
              <a:rPr lang="en" sz="2000"/>
              <a:t>should it have</a:t>
            </a:r>
            <a:endParaRPr sz="2400"/>
          </a:p>
          <a:p>
            <a:pPr indent="0" lvl="0" marL="457200" rtl="0" algn="l">
              <a:spcBef>
                <a:spcPts val="1600"/>
              </a:spcBef>
              <a:spcAft>
                <a:spcPts val="0"/>
              </a:spcAft>
              <a:buNone/>
            </a:pPr>
            <a:r>
              <a:t/>
            </a:r>
            <a:endParaRPr b="1" sz="2400"/>
          </a:p>
          <a:p>
            <a:pPr indent="-381000" lvl="0" marL="457200" rtl="0" algn="l">
              <a:spcBef>
                <a:spcPts val="1600"/>
              </a:spcBef>
              <a:spcAft>
                <a:spcPts val="0"/>
              </a:spcAft>
              <a:buSzPts val="2400"/>
              <a:buAutoNum type="arabicPeriod"/>
            </a:pPr>
            <a:r>
              <a:rPr b="1" lang="en" sz="2400"/>
              <a:t>Draw an object diagram: </a:t>
            </a:r>
            <a:endParaRPr sz="2400"/>
          </a:p>
          <a:p>
            <a:pPr indent="0" lvl="0" marL="457200" rtl="0" algn="l">
              <a:spcBef>
                <a:spcPts val="1600"/>
              </a:spcBef>
              <a:spcAft>
                <a:spcPts val="1600"/>
              </a:spcAft>
              <a:buNone/>
            </a:pPr>
            <a:r>
              <a:rPr lang="en" sz="2400"/>
              <a:t>make a copy of these slides and type on the next slide</a:t>
            </a:r>
            <a:endParaRPr sz="2400"/>
          </a:p>
        </p:txBody>
      </p:sp>
      <p:sp>
        <p:nvSpPr>
          <p:cNvPr id="324" name="Google Shape;324;p61"/>
          <p:cNvSpPr txBox="1"/>
          <p:nvPr>
            <p:ph type="title"/>
          </p:nvPr>
        </p:nvSpPr>
        <p:spPr>
          <a:xfrm>
            <a:off x="311700" y="154725"/>
            <a:ext cx="8520600" cy="5589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a:solidFill>
                  <a:srgbClr val="FF9900"/>
                </a:solidFill>
              </a:rPr>
              <a:t>Design our class with your group!</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62"/>
          <p:cNvSpPr txBox="1"/>
          <p:nvPr>
            <p:ph type="title"/>
          </p:nvPr>
        </p:nvSpPr>
        <p:spPr>
          <a:xfrm>
            <a:off x="311700" y="2031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chemeClr val="dk1"/>
              </a:buClr>
              <a:buSzPts val="1100"/>
              <a:buFont typeface="Arial"/>
              <a:buNone/>
            </a:pPr>
            <a:r>
              <a:rPr b="1" lang="en">
                <a:solidFill>
                  <a:srgbClr val="FF9900"/>
                </a:solidFill>
              </a:rPr>
              <a:t>CREATE YOUR OWN Object Diagram </a:t>
            </a:r>
            <a:r>
              <a:rPr b="1" lang="en" u="sng">
                <a:solidFill>
                  <a:schemeClr val="hlink"/>
                </a:solidFill>
                <a:hlinkClick r:id="rId3"/>
              </a:rPr>
              <a:t>template</a:t>
            </a:r>
            <a:endParaRPr/>
          </a:p>
        </p:txBody>
      </p:sp>
      <p:pic>
        <p:nvPicPr>
          <p:cNvPr id="330" name="Google Shape;330;p62"/>
          <p:cNvPicPr preferRelativeResize="0"/>
          <p:nvPr/>
        </p:nvPicPr>
        <p:blipFill rotWithShape="1">
          <a:blip r:embed="rId4">
            <a:alphaModFix/>
          </a:blip>
          <a:srcRect b="-1358" l="3054" r="0" t="7699"/>
          <a:stretch/>
        </p:blipFill>
        <p:spPr>
          <a:xfrm>
            <a:off x="2700575" y="836300"/>
            <a:ext cx="3742850" cy="3773900"/>
          </a:xfrm>
          <a:prstGeom prst="rect">
            <a:avLst/>
          </a:prstGeom>
          <a:noFill/>
          <a:ln>
            <a:noFill/>
          </a:ln>
        </p:spPr>
      </p:pic>
      <p:sp>
        <p:nvSpPr>
          <p:cNvPr id="331" name="Google Shape;331;p62"/>
          <p:cNvSpPr txBox="1"/>
          <p:nvPr/>
        </p:nvSpPr>
        <p:spPr>
          <a:xfrm>
            <a:off x="2806050" y="4559900"/>
            <a:ext cx="3531900" cy="3993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t>Class name:  </a:t>
            </a:r>
            <a:endParaRPr b="1">
              <a:solidFill>
                <a:schemeClr val="accent5"/>
              </a:solidFill>
            </a:endParaRPr>
          </a:p>
        </p:txBody>
      </p:sp>
      <p:sp>
        <p:nvSpPr>
          <p:cNvPr id="332" name="Google Shape;332;p62"/>
          <p:cNvSpPr txBox="1"/>
          <p:nvPr/>
        </p:nvSpPr>
        <p:spPr>
          <a:xfrm>
            <a:off x="1330475" y="1548200"/>
            <a:ext cx="1370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a:t>private data</a:t>
            </a:r>
            <a:endParaRPr i="1"/>
          </a:p>
          <a:p>
            <a:pPr indent="0" lvl="0" marL="0" rtl="0" algn="ctr">
              <a:spcBef>
                <a:spcPts val="0"/>
              </a:spcBef>
              <a:spcAft>
                <a:spcPts val="0"/>
              </a:spcAft>
              <a:buNone/>
            </a:pPr>
            <a:r>
              <a:rPr i="1" lang="en"/>
              <a:t>(include types)</a:t>
            </a:r>
            <a:endParaRPr i="1"/>
          </a:p>
        </p:txBody>
      </p:sp>
      <p:sp>
        <p:nvSpPr>
          <p:cNvPr id="333" name="Google Shape;333;p62"/>
          <p:cNvSpPr txBox="1"/>
          <p:nvPr/>
        </p:nvSpPr>
        <p:spPr>
          <a:xfrm>
            <a:off x="1233725" y="3150600"/>
            <a:ext cx="15723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a:t>behaviors</a:t>
            </a:r>
            <a:endParaRPr i="1"/>
          </a:p>
          <a:p>
            <a:pPr indent="0" lvl="0" marL="0" rtl="0" algn="ctr">
              <a:spcBef>
                <a:spcPts val="0"/>
              </a:spcBef>
              <a:spcAft>
                <a:spcPts val="0"/>
              </a:spcAft>
              <a:buNone/>
            </a:pPr>
            <a:r>
              <a:rPr i="1" lang="en"/>
              <a:t>(method names, etc)</a:t>
            </a:r>
            <a:endParaRPr i="1"/>
          </a:p>
        </p:txBody>
      </p:sp>
      <p:sp>
        <p:nvSpPr>
          <p:cNvPr id="334" name="Google Shape;334;p62"/>
          <p:cNvSpPr txBox="1"/>
          <p:nvPr>
            <p:ph idx="1" type="body"/>
          </p:nvPr>
        </p:nvSpPr>
        <p:spPr>
          <a:xfrm>
            <a:off x="2961400" y="1063287"/>
            <a:ext cx="3088200" cy="1294200"/>
          </a:xfrm>
          <a:prstGeom prst="rect">
            <a:avLst/>
          </a:prstGeom>
          <a:solidFill>
            <a:srgbClr val="FFF2CC"/>
          </a:solidFill>
        </p:spPr>
        <p:txBody>
          <a:bodyPr anchorCtr="0" anchor="t" bIns="91425" lIns="91425" spcFirstLastPara="1" rIns="91425" wrap="square" tIns="91425">
            <a:noAutofit/>
          </a:bodyPr>
          <a:lstStyle/>
          <a:p>
            <a:pPr indent="0" lvl="0" marL="0" rtl="0" algn="l">
              <a:spcBef>
                <a:spcPts val="0"/>
              </a:spcBef>
              <a:spcAft>
                <a:spcPts val="1600"/>
              </a:spcAft>
              <a:buNone/>
            </a:pPr>
            <a:r>
              <a:t/>
            </a:r>
            <a:endParaRPr sz="1100">
              <a:solidFill>
                <a:schemeClr val="accent5"/>
              </a:solidFill>
              <a:latin typeface="Gloria Hallelujah"/>
              <a:ea typeface="Gloria Hallelujah"/>
              <a:cs typeface="Gloria Hallelujah"/>
              <a:sym typeface="Gloria Hallelujah"/>
            </a:endParaRPr>
          </a:p>
        </p:txBody>
      </p:sp>
      <p:sp>
        <p:nvSpPr>
          <p:cNvPr id="335" name="Google Shape;335;p62"/>
          <p:cNvSpPr txBox="1"/>
          <p:nvPr>
            <p:ph idx="1" type="body"/>
          </p:nvPr>
        </p:nvSpPr>
        <p:spPr>
          <a:xfrm>
            <a:off x="2961400" y="2644923"/>
            <a:ext cx="3088200" cy="1515900"/>
          </a:xfrm>
          <a:prstGeom prst="rect">
            <a:avLst/>
          </a:prstGeom>
          <a:solidFill>
            <a:srgbClr val="FFF2CC"/>
          </a:solidFill>
        </p:spPr>
        <p:txBody>
          <a:bodyPr anchorCtr="0" anchor="t" bIns="91425" lIns="91425" spcFirstLastPara="1" rIns="91425" wrap="square" tIns="91425">
            <a:noAutofit/>
          </a:bodyPr>
          <a:lstStyle/>
          <a:p>
            <a:pPr indent="0" lvl="0" marL="0" rtl="0" algn="l">
              <a:spcBef>
                <a:spcPts val="0"/>
              </a:spcBef>
              <a:spcAft>
                <a:spcPts val="1600"/>
              </a:spcAft>
              <a:buNone/>
            </a:pPr>
            <a:r>
              <a:t/>
            </a:r>
            <a:endParaRPr sz="1100">
              <a:solidFill>
                <a:schemeClr val="accent5"/>
              </a:solidFill>
              <a:latin typeface="Gloria Hallelujah"/>
              <a:ea typeface="Gloria Hallelujah"/>
              <a:cs typeface="Gloria Hallelujah"/>
              <a:sym typeface="Gloria Hallelujah"/>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BREAK</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a cat holding a sign that says vote (Provided by Tenor)" id="345" name="Google Shape;345;p64"/>
          <p:cNvPicPr preferRelativeResize="0"/>
          <p:nvPr/>
        </p:nvPicPr>
        <p:blipFill>
          <a:blip r:embed="rId3">
            <a:alphaModFix/>
          </a:blip>
          <a:stretch>
            <a:fillRect/>
          </a:stretch>
        </p:blipFill>
        <p:spPr>
          <a:xfrm>
            <a:off x="2399875" y="200025"/>
            <a:ext cx="3971925" cy="47434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6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1600"/>
              </a:spcAft>
              <a:buClr>
                <a:schemeClr val="dk2"/>
              </a:buClr>
              <a:buSzPts val="1100"/>
              <a:buFont typeface="Arial"/>
              <a:buNone/>
            </a:pPr>
            <a:r>
              <a:rPr lang="en" sz="1800" u="sng">
                <a:solidFill>
                  <a:srgbClr val="FF9900"/>
                </a:solidFill>
                <a:latin typeface="Arial"/>
                <a:ea typeface="Arial"/>
                <a:cs typeface="Arial"/>
                <a:sym typeface="Arial"/>
              </a:rPr>
              <a:t>GUIDED CODING</a:t>
            </a:r>
            <a:r>
              <a:rPr lang="en" sz="1800">
                <a:solidFill>
                  <a:srgbClr val="FF9900"/>
                </a:solidFill>
                <a:latin typeface="Arial"/>
                <a:ea typeface="Arial"/>
                <a:cs typeface="Arial"/>
                <a:sym typeface="Arial"/>
              </a:rPr>
              <a:t>:  let's implement our class</a:t>
            </a:r>
            <a:endParaRPr/>
          </a:p>
        </p:txBody>
      </p:sp>
      <p:pic>
        <p:nvPicPr>
          <p:cNvPr id="351" name="Google Shape;351;p65"/>
          <p:cNvPicPr preferRelativeResize="0"/>
          <p:nvPr/>
        </p:nvPicPr>
        <p:blipFill>
          <a:blip r:embed="rId3">
            <a:alphaModFix/>
          </a:blip>
          <a:stretch>
            <a:fillRect/>
          </a:stretch>
        </p:blipFill>
        <p:spPr>
          <a:xfrm>
            <a:off x="578725" y="1402150"/>
            <a:ext cx="8565276" cy="32932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66"/>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 sz="1800" u="sng">
                <a:solidFill>
                  <a:srgbClr val="FF9900"/>
                </a:solidFill>
              </a:rPr>
              <a:t>GUIDED CODING</a:t>
            </a:r>
            <a:r>
              <a:rPr lang="en" sz="1800">
                <a:solidFill>
                  <a:srgbClr val="FF9900"/>
                </a:solidFill>
              </a:rPr>
              <a:t>:  </a:t>
            </a:r>
            <a:r>
              <a:rPr lang="en" sz="1800">
                <a:solidFill>
                  <a:schemeClr val="dk2"/>
                </a:solidFill>
              </a:rPr>
              <a:t>Let's create a class that represents our own object</a:t>
            </a:r>
            <a:endParaRPr/>
          </a:p>
        </p:txBody>
      </p:sp>
      <p:sp>
        <p:nvSpPr>
          <p:cNvPr id="357" name="Google Shape;357;p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2286000" rtl="0" algn="l">
              <a:spcBef>
                <a:spcPts val="0"/>
              </a:spcBef>
              <a:spcAft>
                <a:spcPts val="0"/>
              </a:spcAft>
              <a:buClr>
                <a:schemeClr val="dk1"/>
              </a:buClr>
              <a:buSzPts val="1100"/>
              <a:buFont typeface="Arial"/>
              <a:buNone/>
            </a:pPr>
            <a:r>
              <a:rPr lang="en"/>
              <a:t>at least 2 </a:t>
            </a:r>
            <a:r>
              <a:rPr b="1" lang="en">
                <a:solidFill>
                  <a:schemeClr val="accent5"/>
                </a:solidFill>
              </a:rPr>
              <a:t>instance variables</a:t>
            </a:r>
            <a:endParaRPr b="1">
              <a:solidFill>
                <a:schemeClr val="accent5"/>
              </a:solidFill>
            </a:endParaRPr>
          </a:p>
          <a:p>
            <a:pPr indent="0" lvl="0" marL="2286000" rtl="0" algn="l">
              <a:spcBef>
                <a:spcPts val="1600"/>
              </a:spcBef>
              <a:spcAft>
                <a:spcPts val="0"/>
              </a:spcAft>
              <a:buClr>
                <a:schemeClr val="dk1"/>
              </a:buClr>
              <a:buSzPts val="1100"/>
              <a:buFont typeface="Arial"/>
              <a:buNone/>
            </a:pPr>
            <a:r>
              <a:rPr lang="en"/>
              <a:t>at least one </a:t>
            </a:r>
            <a:r>
              <a:rPr b="1" lang="en">
                <a:solidFill>
                  <a:schemeClr val="accent5"/>
                </a:solidFill>
              </a:rPr>
              <a:t>default constructor</a:t>
            </a:r>
            <a:endParaRPr b="1">
              <a:solidFill>
                <a:schemeClr val="accent5"/>
              </a:solidFill>
            </a:endParaRPr>
          </a:p>
          <a:p>
            <a:pPr indent="0" lvl="0" marL="2286000" rtl="0" algn="l">
              <a:spcBef>
                <a:spcPts val="1600"/>
              </a:spcBef>
              <a:spcAft>
                <a:spcPts val="0"/>
              </a:spcAft>
              <a:buClr>
                <a:schemeClr val="dk1"/>
              </a:buClr>
              <a:buSzPts val="1100"/>
              <a:buFont typeface="Arial"/>
              <a:buNone/>
            </a:pPr>
            <a:r>
              <a:rPr lang="en"/>
              <a:t>at at least one </a:t>
            </a:r>
            <a:r>
              <a:rPr b="1" lang="en">
                <a:solidFill>
                  <a:schemeClr val="accent5"/>
                </a:solidFill>
              </a:rPr>
              <a:t>overloaded constructor</a:t>
            </a:r>
            <a:endParaRPr b="1">
              <a:solidFill>
                <a:schemeClr val="accent5"/>
              </a:solidFill>
            </a:endParaRPr>
          </a:p>
          <a:p>
            <a:pPr indent="0" lvl="0" marL="2286000" rtl="0" algn="l">
              <a:spcBef>
                <a:spcPts val="1600"/>
              </a:spcBef>
              <a:spcAft>
                <a:spcPts val="0"/>
              </a:spcAft>
              <a:buClr>
                <a:schemeClr val="dk1"/>
              </a:buClr>
              <a:buSzPts val="1100"/>
              <a:buFont typeface="Arial"/>
              <a:buNone/>
            </a:pPr>
            <a:r>
              <a:rPr lang="en"/>
              <a:t>at least two </a:t>
            </a:r>
            <a:r>
              <a:rPr b="1" lang="en">
                <a:solidFill>
                  <a:schemeClr val="accent5"/>
                </a:solidFill>
              </a:rPr>
              <a:t>accessor methods</a:t>
            </a:r>
            <a:endParaRPr b="1">
              <a:solidFill>
                <a:schemeClr val="accent5"/>
              </a:solidFill>
            </a:endParaRPr>
          </a:p>
          <a:p>
            <a:pPr indent="0" lvl="0" marL="2286000" rtl="0" algn="l">
              <a:spcBef>
                <a:spcPts val="1600"/>
              </a:spcBef>
              <a:spcAft>
                <a:spcPts val="0"/>
              </a:spcAft>
              <a:buClr>
                <a:schemeClr val="dk1"/>
              </a:buClr>
              <a:buSzPts val="1100"/>
              <a:buFont typeface="Arial"/>
              <a:buNone/>
            </a:pPr>
            <a:r>
              <a:rPr lang="en"/>
              <a:t>at least two </a:t>
            </a:r>
            <a:r>
              <a:rPr b="1" lang="en">
                <a:solidFill>
                  <a:schemeClr val="accent5"/>
                </a:solidFill>
              </a:rPr>
              <a:t>mutator methods</a:t>
            </a:r>
            <a:endParaRPr b="1">
              <a:solidFill>
                <a:schemeClr val="accent5"/>
              </a:solidFill>
            </a:endParaRPr>
          </a:p>
          <a:p>
            <a:pPr indent="0" lvl="0" marL="2286000" rtl="0" algn="l">
              <a:spcBef>
                <a:spcPts val="1600"/>
              </a:spcBef>
              <a:spcAft>
                <a:spcPts val="0"/>
              </a:spcAft>
              <a:buClr>
                <a:schemeClr val="dk1"/>
              </a:buClr>
              <a:buSzPts val="1100"/>
              <a:buFont typeface="Arial"/>
              <a:buNone/>
            </a:pPr>
            <a:r>
              <a:rPr lang="en"/>
              <a:t>a </a:t>
            </a:r>
            <a:r>
              <a:rPr b="1" lang="en">
                <a:solidFill>
                  <a:schemeClr val="accent5"/>
                </a:solidFill>
              </a:rPr>
              <a:t>toString()</a:t>
            </a:r>
            <a:r>
              <a:rPr b="1" lang="en"/>
              <a:t> </a:t>
            </a:r>
            <a:r>
              <a:rPr lang="en"/>
              <a:t>method</a:t>
            </a:r>
            <a:endParaRPr/>
          </a:p>
          <a:p>
            <a:pPr indent="0" lvl="0" marL="0" rtl="0" algn="l">
              <a:spcBef>
                <a:spcPts val="1600"/>
              </a:spcBef>
              <a:spcAft>
                <a:spcPts val="1600"/>
              </a:spcAft>
              <a:buNone/>
            </a:pPr>
            <a:r>
              <a:t/>
            </a:r>
            <a:endParaRPr/>
          </a:p>
        </p:txBody>
      </p:sp>
      <p:sp>
        <p:nvSpPr>
          <p:cNvPr id="358" name="Google Shape;358;p66"/>
          <p:cNvSpPr txBox="1"/>
          <p:nvPr/>
        </p:nvSpPr>
        <p:spPr>
          <a:xfrm>
            <a:off x="6746050" y="4568875"/>
            <a:ext cx="2163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rPr lang="en" sz="1800">
                <a:solidFill>
                  <a:schemeClr val="dk2"/>
                </a:solidFill>
              </a:rPr>
              <a:t>(CodeHS sandbox)</a:t>
            </a:r>
            <a:endParaRPr sz="2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4E36"/>
        </a:solidFill>
      </p:bgPr>
    </p:bg>
    <p:spTree>
      <p:nvGrpSpPr>
        <p:cNvPr id="160" name="Shape 160"/>
        <p:cNvGrpSpPr/>
        <p:nvPr/>
      </p:nvGrpSpPr>
      <p:grpSpPr>
        <a:xfrm>
          <a:off x="0" y="0"/>
          <a:ext cx="0" cy="0"/>
          <a:chOff x="0" y="0"/>
          <a:chExt cx="0" cy="0"/>
        </a:xfrm>
      </p:grpSpPr>
      <p:sp>
        <p:nvSpPr>
          <p:cNvPr id="161" name="Google Shape;161;p40"/>
          <p:cNvSpPr/>
          <p:nvPr/>
        </p:nvSpPr>
        <p:spPr>
          <a:xfrm rot="-1509322">
            <a:off x="-100036" y="1188973"/>
            <a:ext cx="5958988" cy="6080357"/>
          </a:xfrm>
          <a:custGeom>
            <a:rect b="b" l="l" r="r" t="t"/>
            <a:pathLst>
              <a:path extrusionOk="0" h="12136918" w="11920062">
                <a:moveTo>
                  <a:pt x="0" y="0"/>
                </a:moveTo>
                <a:lnTo>
                  <a:pt x="11920062" y="0"/>
                </a:lnTo>
                <a:lnTo>
                  <a:pt x="11920062" y="12136918"/>
                </a:lnTo>
                <a:lnTo>
                  <a:pt x="0" y="12136918"/>
                </a:lnTo>
                <a:lnTo>
                  <a:pt x="0" y="0"/>
                </a:lnTo>
                <a:close/>
              </a:path>
            </a:pathLst>
          </a:custGeom>
          <a:blipFill rotWithShape="1">
            <a:blip r:embed="rId3">
              <a:alphaModFix/>
            </a:blip>
            <a:stretch>
              <a:fillRect b="-980" l="-3820" r="0" t="-990"/>
            </a:stretch>
          </a:blipFill>
          <a:ln>
            <a:noFill/>
          </a:ln>
        </p:spPr>
      </p:sp>
      <p:sp>
        <p:nvSpPr>
          <p:cNvPr id="162" name="Google Shape;162;p40"/>
          <p:cNvSpPr/>
          <p:nvPr/>
        </p:nvSpPr>
        <p:spPr>
          <a:xfrm rot="-921333">
            <a:off x="-96208" y="1087887"/>
            <a:ext cx="6157072" cy="8431165"/>
          </a:xfrm>
          <a:custGeom>
            <a:rect b="b" l="l" r="r" t="t"/>
            <a:pathLst>
              <a:path extrusionOk="0" h="16827658" w="12305225">
                <a:moveTo>
                  <a:pt x="0" y="0"/>
                </a:moveTo>
                <a:lnTo>
                  <a:pt x="12305225" y="0"/>
                </a:lnTo>
                <a:lnTo>
                  <a:pt x="12305225" y="16827658"/>
                </a:lnTo>
                <a:lnTo>
                  <a:pt x="0" y="16827658"/>
                </a:lnTo>
                <a:lnTo>
                  <a:pt x="0" y="0"/>
                </a:lnTo>
                <a:close/>
              </a:path>
            </a:pathLst>
          </a:custGeom>
          <a:blipFill rotWithShape="1">
            <a:blip r:embed="rId4">
              <a:alphaModFix/>
            </a:blip>
            <a:stretch>
              <a:fillRect b="0" l="0" r="0" t="0"/>
            </a:stretch>
          </a:blipFill>
          <a:ln>
            <a:noFill/>
          </a:ln>
        </p:spPr>
      </p:sp>
      <p:sp>
        <p:nvSpPr>
          <p:cNvPr id="163" name="Google Shape;163;p40"/>
          <p:cNvSpPr/>
          <p:nvPr/>
        </p:nvSpPr>
        <p:spPr>
          <a:xfrm rot="-779677">
            <a:off x="5299018" y="628542"/>
            <a:ext cx="4843881" cy="9117894"/>
          </a:xfrm>
          <a:custGeom>
            <a:rect b="b" l="l" r="r" t="t"/>
            <a:pathLst>
              <a:path extrusionOk="0" h="18224401" w="9681713">
                <a:moveTo>
                  <a:pt x="0" y="0"/>
                </a:moveTo>
                <a:lnTo>
                  <a:pt x="9681713" y="0"/>
                </a:lnTo>
                <a:lnTo>
                  <a:pt x="9681713" y="18224401"/>
                </a:lnTo>
                <a:lnTo>
                  <a:pt x="0" y="18224401"/>
                </a:lnTo>
                <a:lnTo>
                  <a:pt x="0" y="0"/>
                </a:lnTo>
                <a:close/>
              </a:path>
            </a:pathLst>
          </a:custGeom>
          <a:blipFill rotWithShape="1">
            <a:blip r:embed="rId5">
              <a:alphaModFix/>
            </a:blip>
            <a:stretch>
              <a:fillRect b="0" l="0" r="0" t="0"/>
            </a:stretch>
          </a:blipFill>
          <a:ln>
            <a:noFill/>
          </a:ln>
        </p:spPr>
      </p:sp>
      <p:sp>
        <p:nvSpPr>
          <p:cNvPr id="164" name="Google Shape;164;p40"/>
          <p:cNvSpPr txBox="1"/>
          <p:nvPr/>
        </p:nvSpPr>
        <p:spPr>
          <a:xfrm rot="-960575">
            <a:off x="469667" y="2055414"/>
            <a:ext cx="3530842" cy="6157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 sz="4000">
                <a:solidFill>
                  <a:srgbClr val="723F22"/>
                </a:solidFill>
                <a:latin typeface="Atma"/>
                <a:ea typeface="Atma"/>
                <a:cs typeface="Atma"/>
                <a:sym typeface="Atma"/>
              </a:rPr>
              <a:t>Java</a:t>
            </a:r>
            <a:endParaRPr sz="700"/>
          </a:p>
        </p:txBody>
      </p:sp>
      <p:sp>
        <p:nvSpPr>
          <p:cNvPr id="165" name="Google Shape;165;p40"/>
          <p:cNvSpPr txBox="1"/>
          <p:nvPr/>
        </p:nvSpPr>
        <p:spPr>
          <a:xfrm rot="-960031">
            <a:off x="749473" y="2774616"/>
            <a:ext cx="4026905" cy="1588493"/>
          </a:xfrm>
          <a:prstGeom prst="rect">
            <a:avLst/>
          </a:prstGeom>
          <a:noFill/>
          <a:ln>
            <a:noFill/>
          </a:ln>
        </p:spPr>
        <p:txBody>
          <a:bodyPr anchorCtr="0" anchor="t" bIns="0" lIns="0" spcFirstLastPara="1" rIns="0" wrap="square" tIns="0">
            <a:spAutoFit/>
          </a:bodyPr>
          <a:lstStyle/>
          <a:p>
            <a:pPr indent="0" lvl="0" marL="0" marR="0" rtl="0" algn="ctr">
              <a:lnSpc>
                <a:spcPct val="139990"/>
              </a:lnSpc>
              <a:spcBef>
                <a:spcPts val="0"/>
              </a:spcBef>
              <a:spcAft>
                <a:spcPts val="0"/>
              </a:spcAft>
              <a:buNone/>
            </a:pPr>
            <a:r>
              <a:rPr b="1" lang="en" sz="4300">
                <a:solidFill>
                  <a:schemeClr val="dk1"/>
                </a:solidFill>
                <a:latin typeface="Atma"/>
                <a:ea typeface="Atma"/>
                <a:cs typeface="Atma"/>
                <a:sym typeface="Atma"/>
              </a:rPr>
              <a:t>classes &amp;&amp; methods</a:t>
            </a:r>
            <a:endParaRPr sz="7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2" name="Shape 362"/>
        <p:cNvGrpSpPr/>
        <p:nvPr/>
      </p:nvGrpSpPr>
      <p:grpSpPr>
        <a:xfrm>
          <a:off x="0" y="0"/>
          <a:ext cx="0" cy="0"/>
          <a:chOff x="0" y="0"/>
          <a:chExt cx="0" cy="0"/>
        </a:xfrm>
      </p:grpSpPr>
      <p:pic>
        <p:nvPicPr>
          <p:cNvPr id="363" name="Google Shape;363;p67"/>
          <p:cNvPicPr preferRelativeResize="0"/>
          <p:nvPr/>
        </p:nvPicPr>
        <p:blipFill>
          <a:blip r:embed="rId3">
            <a:alphaModFix/>
          </a:blip>
          <a:stretch>
            <a:fillRect/>
          </a:stretch>
        </p:blipFill>
        <p:spPr>
          <a:xfrm>
            <a:off x="555700" y="210075"/>
            <a:ext cx="3938750" cy="4345600"/>
          </a:xfrm>
          <a:prstGeom prst="rect">
            <a:avLst/>
          </a:prstGeom>
          <a:noFill/>
          <a:ln>
            <a:noFill/>
          </a:ln>
        </p:spPr>
      </p:pic>
      <p:pic>
        <p:nvPicPr>
          <p:cNvPr id="364" name="Google Shape;364;p67"/>
          <p:cNvPicPr preferRelativeResize="0"/>
          <p:nvPr/>
        </p:nvPicPr>
        <p:blipFill>
          <a:blip r:embed="rId4">
            <a:alphaModFix/>
          </a:blip>
          <a:stretch>
            <a:fillRect/>
          </a:stretch>
        </p:blipFill>
        <p:spPr>
          <a:xfrm>
            <a:off x="4833250" y="119675"/>
            <a:ext cx="3846925" cy="44094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8" name="Shape 368"/>
        <p:cNvGrpSpPr/>
        <p:nvPr/>
      </p:nvGrpSpPr>
      <p:grpSpPr>
        <a:xfrm>
          <a:off x="0" y="0"/>
          <a:ext cx="0" cy="0"/>
          <a:chOff x="0" y="0"/>
          <a:chExt cx="0" cy="0"/>
        </a:xfrm>
      </p:grpSpPr>
      <p:pic>
        <p:nvPicPr>
          <p:cNvPr id="369" name="Google Shape;369;p68"/>
          <p:cNvPicPr preferRelativeResize="0"/>
          <p:nvPr/>
        </p:nvPicPr>
        <p:blipFill>
          <a:blip r:embed="rId3">
            <a:alphaModFix/>
          </a:blip>
          <a:stretch>
            <a:fillRect/>
          </a:stretch>
        </p:blipFill>
        <p:spPr>
          <a:xfrm>
            <a:off x="1679725" y="1187350"/>
            <a:ext cx="5479375" cy="25713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69"/>
          <p:cNvSpPr txBox="1"/>
          <p:nvPr>
            <p:ph type="title"/>
          </p:nvPr>
        </p:nvSpPr>
        <p:spPr>
          <a:xfrm>
            <a:off x="311700" y="3512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
                <a:solidFill>
                  <a:schemeClr val="accent4"/>
                </a:solidFill>
              </a:rPr>
              <a:t>Using a class type as a </a:t>
            </a:r>
            <a:r>
              <a:rPr b="1" i="1" lang="en" sz="3800">
                <a:solidFill>
                  <a:schemeClr val="accent4"/>
                </a:solidFill>
                <a:latin typeface="Caveat"/>
                <a:ea typeface="Caveat"/>
                <a:cs typeface="Caveat"/>
                <a:sym typeface="Caveat"/>
              </a:rPr>
              <a:t>new</a:t>
            </a:r>
            <a:r>
              <a:rPr b="1" lang="en">
                <a:solidFill>
                  <a:schemeClr val="accent4"/>
                </a:solidFill>
              </a:rPr>
              <a:t>  data type!</a:t>
            </a:r>
            <a:endParaRPr b="1">
              <a:solidFill>
                <a:schemeClr val="accent4"/>
              </a:solidFill>
            </a:endParaRPr>
          </a:p>
        </p:txBody>
      </p:sp>
      <p:sp>
        <p:nvSpPr>
          <p:cNvPr id="375" name="Google Shape;375;p69"/>
          <p:cNvSpPr txBox="1"/>
          <p:nvPr>
            <p:ph idx="1" type="body"/>
          </p:nvPr>
        </p:nvSpPr>
        <p:spPr>
          <a:xfrm>
            <a:off x="311700" y="13571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Add a new file to your project called </a:t>
            </a:r>
            <a:r>
              <a:rPr b="1" lang="en">
                <a:solidFill>
                  <a:srgbClr val="980000"/>
                </a:solidFill>
              </a:rPr>
              <a:t>SampleClassRunner.java</a:t>
            </a:r>
            <a:endParaRPr b="1">
              <a:solidFill>
                <a:schemeClr val="dk1"/>
              </a:solidFill>
            </a:endParaRPr>
          </a:p>
          <a:p>
            <a:pPr indent="0" lvl="0" marL="0" rtl="0" algn="l">
              <a:spcBef>
                <a:spcPts val="1600"/>
              </a:spcBef>
              <a:spcAft>
                <a:spcPts val="0"/>
              </a:spcAft>
              <a:buClr>
                <a:schemeClr val="dk1"/>
              </a:buClr>
              <a:buSzPts val="1100"/>
              <a:buFont typeface="Arial"/>
              <a:buNone/>
            </a:pPr>
            <a:r>
              <a:rPr lang="en">
                <a:solidFill>
                  <a:srgbClr val="666666"/>
                </a:solidFill>
              </a:rPr>
              <a:t>	add a </a:t>
            </a:r>
            <a:r>
              <a:rPr b="1" lang="en">
                <a:solidFill>
                  <a:srgbClr val="666666"/>
                </a:solidFill>
              </a:rPr>
              <a:t>main method signature</a:t>
            </a:r>
            <a:endParaRPr b="1">
              <a:solidFill>
                <a:srgbClr val="666666"/>
              </a:solidFill>
            </a:endParaRPr>
          </a:p>
          <a:p>
            <a:pPr indent="0" lvl="0" marL="0" rtl="0" algn="l">
              <a:spcBef>
                <a:spcPts val="1600"/>
              </a:spcBef>
              <a:spcAft>
                <a:spcPts val="0"/>
              </a:spcAft>
              <a:buClr>
                <a:schemeClr val="dk1"/>
              </a:buClr>
              <a:buSzPts val="1100"/>
              <a:buFont typeface="Arial"/>
              <a:buNone/>
            </a:pPr>
            <a:r>
              <a:rPr lang="en">
                <a:solidFill>
                  <a:srgbClr val="666666"/>
                </a:solidFill>
              </a:rPr>
              <a:t>	create (construct) several instances of our new class</a:t>
            </a:r>
            <a:endParaRPr>
              <a:solidFill>
                <a:srgbClr val="666666"/>
              </a:solidFill>
            </a:endParaRPr>
          </a:p>
          <a:p>
            <a:pPr indent="0" lvl="0" marL="0" rtl="0" algn="l">
              <a:spcBef>
                <a:spcPts val="1600"/>
              </a:spcBef>
              <a:spcAft>
                <a:spcPts val="0"/>
              </a:spcAft>
              <a:buClr>
                <a:schemeClr val="dk1"/>
              </a:buClr>
              <a:buSzPts val="1100"/>
              <a:buFont typeface="Arial"/>
              <a:buNone/>
            </a:pPr>
            <a:r>
              <a:rPr lang="en">
                <a:solidFill>
                  <a:srgbClr val="666666"/>
                </a:solidFill>
              </a:rPr>
              <a:t>	test your objects:</a:t>
            </a:r>
            <a:endParaRPr>
              <a:solidFill>
                <a:srgbClr val="666666"/>
              </a:solidFill>
            </a:endParaRPr>
          </a:p>
          <a:p>
            <a:pPr indent="0" lvl="0" marL="0" rtl="0" algn="l">
              <a:spcBef>
                <a:spcPts val="1600"/>
              </a:spcBef>
              <a:spcAft>
                <a:spcPts val="0"/>
              </a:spcAft>
              <a:buClr>
                <a:schemeClr val="dk1"/>
              </a:buClr>
              <a:buSzPts val="1100"/>
              <a:buFont typeface="Arial"/>
              <a:buNone/>
            </a:pPr>
            <a:r>
              <a:rPr lang="en">
                <a:solidFill>
                  <a:srgbClr val="666666"/>
                </a:solidFill>
              </a:rPr>
              <a:t>		call some methods using </a:t>
            </a:r>
            <a:r>
              <a:rPr b="1" lang="en">
                <a:solidFill>
                  <a:srgbClr val="666666"/>
                </a:solidFill>
              </a:rPr>
              <a:t>dot notation</a:t>
            </a:r>
            <a:endParaRPr b="1">
              <a:solidFill>
                <a:srgbClr val="666666"/>
              </a:solidFill>
            </a:endParaRPr>
          </a:p>
          <a:p>
            <a:pPr indent="0" lvl="0" marL="0" rtl="0" algn="l">
              <a:spcBef>
                <a:spcPts val="1600"/>
              </a:spcBef>
              <a:spcAft>
                <a:spcPts val="1600"/>
              </a:spcAft>
              <a:buClr>
                <a:schemeClr val="dk1"/>
              </a:buClr>
              <a:buSzPts val="1100"/>
              <a:buFont typeface="Arial"/>
              <a:buNone/>
            </a:pPr>
            <a:r>
              <a:rPr lang="en">
                <a:solidFill>
                  <a:srgbClr val="666666"/>
                </a:solidFill>
              </a:rPr>
              <a:t>		print to output (System.out.println(...))</a:t>
            </a:r>
            <a:endParaRPr>
              <a:solidFill>
                <a:srgbClr val="666666"/>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70"/>
          <p:cNvSpPr txBox="1"/>
          <p:nvPr>
            <p:ph idx="1" type="body"/>
          </p:nvPr>
        </p:nvSpPr>
        <p:spPr>
          <a:xfrm>
            <a:off x="311700" y="15363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We can make our client class:</a:t>
            </a:r>
            <a:endParaRPr/>
          </a:p>
          <a:p>
            <a:pPr indent="0" lvl="0" marL="0" rtl="0" algn="l">
              <a:spcBef>
                <a:spcPts val="1600"/>
              </a:spcBef>
              <a:spcAft>
                <a:spcPts val="0"/>
              </a:spcAft>
              <a:buClr>
                <a:schemeClr val="dk1"/>
              </a:buClr>
              <a:buSzPts val="1100"/>
              <a:buFont typeface="Arial"/>
              <a:buNone/>
            </a:pPr>
            <a:r>
              <a:rPr lang="en"/>
              <a:t>	- </a:t>
            </a:r>
            <a:r>
              <a:rPr b="1" lang="en"/>
              <a:t>menu driven</a:t>
            </a:r>
            <a:endParaRPr b="1"/>
          </a:p>
          <a:p>
            <a:pPr indent="0" lvl="0" marL="0" rtl="0" algn="l">
              <a:spcBef>
                <a:spcPts val="1600"/>
              </a:spcBef>
              <a:spcAft>
                <a:spcPts val="0"/>
              </a:spcAft>
              <a:buClr>
                <a:schemeClr val="dk1"/>
              </a:buClr>
              <a:buSzPts val="1100"/>
              <a:buFont typeface="Arial"/>
              <a:buNone/>
            </a:pPr>
            <a:r>
              <a:rPr lang="en"/>
              <a:t>			gives the users choices (use a Scanner &amp; if statements)</a:t>
            </a:r>
            <a:endParaRPr/>
          </a:p>
          <a:p>
            <a:pPr indent="0" lvl="0" marL="0" rtl="0" algn="l">
              <a:spcBef>
                <a:spcPts val="1600"/>
              </a:spcBef>
              <a:spcAft>
                <a:spcPts val="0"/>
              </a:spcAft>
              <a:buClr>
                <a:schemeClr val="dk1"/>
              </a:buClr>
              <a:buSzPts val="1100"/>
              <a:buFont typeface="Arial"/>
              <a:buNone/>
            </a:pPr>
            <a:r>
              <a:t/>
            </a:r>
            <a:endParaRPr sz="800"/>
          </a:p>
          <a:p>
            <a:pPr indent="0" lvl="0" marL="0" rtl="0" algn="l">
              <a:spcBef>
                <a:spcPts val="1600"/>
              </a:spcBef>
              <a:spcAft>
                <a:spcPts val="0"/>
              </a:spcAft>
              <a:buClr>
                <a:schemeClr val="dk1"/>
              </a:buClr>
              <a:buSzPts val="1100"/>
              <a:buFont typeface="Arial"/>
              <a:buNone/>
            </a:pPr>
            <a:r>
              <a:rPr lang="en"/>
              <a:t>	- </a:t>
            </a:r>
            <a:r>
              <a:rPr b="1" lang="en"/>
              <a:t>task controlled</a:t>
            </a:r>
            <a:endParaRPr b="1"/>
          </a:p>
          <a:p>
            <a:pPr indent="0" lvl="0" marL="0" rtl="0" algn="l">
              <a:spcBef>
                <a:spcPts val="1600"/>
              </a:spcBef>
              <a:spcAft>
                <a:spcPts val="1600"/>
              </a:spcAft>
              <a:buNone/>
            </a:pPr>
            <a:r>
              <a:rPr lang="en"/>
              <a:t>			asks the user if they want to continue (use a loop)</a:t>
            </a:r>
            <a:endParaRPr/>
          </a:p>
        </p:txBody>
      </p:sp>
      <p:sp>
        <p:nvSpPr>
          <p:cNvPr id="381" name="Google Shape;381;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
                <a:solidFill>
                  <a:schemeClr val="accent4"/>
                </a:solidFill>
              </a:rPr>
              <a:t>Improving the user interface</a:t>
            </a:r>
            <a:endParaRPr b="1">
              <a:solidFill>
                <a:schemeClr val="accent4"/>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387" name="Google Shape;387;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accent4"/>
                </a:solidFill>
              </a:rPr>
              <a:t>Extension ~ </a:t>
            </a:r>
            <a:r>
              <a:rPr b="1" lang="en">
                <a:solidFill>
                  <a:schemeClr val="accent4"/>
                </a:solidFill>
              </a:rPr>
              <a:t>Inheritance</a:t>
            </a:r>
            <a:endParaRPr b="1">
              <a:solidFill>
                <a:schemeClr val="accent4"/>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72"/>
          <p:cNvSpPr txBox="1"/>
          <p:nvPr/>
        </p:nvSpPr>
        <p:spPr>
          <a:xfrm>
            <a:off x="589225" y="441925"/>
            <a:ext cx="7341000" cy="40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F0000"/>
                </a:solidFill>
              </a:rPr>
              <a:t>Inheritance</a:t>
            </a:r>
            <a:br>
              <a:rPr lang="en" sz="2000"/>
            </a:br>
            <a:r>
              <a:rPr lang="en" sz="2000"/>
              <a:t>A hierarchy where one class INHERITS all of the data and behaviors of its PARENT class</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b="1" lang="en" sz="2000">
                <a:solidFill>
                  <a:srgbClr val="FF0000"/>
                </a:solidFill>
              </a:rPr>
              <a:t>extends</a:t>
            </a:r>
            <a:endParaRPr b="1" sz="2000">
              <a:solidFill>
                <a:srgbClr val="FF0000"/>
              </a:solidFill>
            </a:endParaRPr>
          </a:p>
          <a:p>
            <a:pPr indent="0" lvl="0" marL="0" rtl="0" algn="l">
              <a:spcBef>
                <a:spcPts val="0"/>
              </a:spcBef>
              <a:spcAft>
                <a:spcPts val="0"/>
              </a:spcAft>
              <a:buNone/>
            </a:pPr>
            <a:r>
              <a:rPr lang="en" sz="2000"/>
              <a:t>A keyword that allows the subclass to inherit all of the characteristics of the base class.</a:t>
            </a:r>
            <a:endParaRPr sz="2000"/>
          </a:p>
          <a:p>
            <a:pPr indent="457200" lvl="0" marL="0" rtl="0" algn="l">
              <a:spcBef>
                <a:spcPts val="0"/>
              </a:spcBef>
              <a:spcAft>
                <a:spcPts val="0"/>
              </a:spcAft>
              <a:buNone/>
            </a:pPr>
            <a:r>
              <a:rPr i="1" lang="en" sz="2000"/>
              <a:t>example:</a:t>
            </a:r>
            <a:r>
              <a:rPr lang="en" sz="2000"/>
              <a:t> 	</a:t>
            </a:r>
            <a:r>
              <a:rPr lang="en" sz="2000">
                <a:latin typeface="Consolas"/>
                <a:ea typeface="Consolas"/>
                <a:cs typeface="Consolas"/>
                <a:sym typeface="Consolas"/>
              </a:rPr>
              <a:t>public class APStudent </a:t>
            </a:r>
            <a:r>
              <a:rPr b="1" lang="en" sz="2000">
                <a:latin typeface="Consolas"/>
                <a:ea typeface="Consolas"/>
                <a:cs typeface="Consolas"/>
                <a:sym typeface="Consolas"/>
              </a:rPr>
              <a:t>extends </a:t>
            </a:r>
            <a:r>
              <a:rPr lang="en" sz="2000">
                <a:latin typeface="Consolas"/>
                <a:ea typeface="Consolas"/>
                <a:cs typeface="Consolas"/>
                <a:sym typeface="Consolas"/>
              </a:rPr>
              <a:t>Student</a:t>
            </a:r>
            <a:endParaRPr sz="2000">
              <a:latin typeface="Consolas"/>
              <a:ea typeface="Consolas"/>
              <a:cs typeface="Consolas"/>
              <a:sym typeface="Consolas"/>
            </a:endParaRPr>
          </a:p>
          <a:p>
            <a:pPr indent="0" lvl="0" marL="457200" rtl="0" algn="l">
              <a:spcBef>
                <a:spcPts val="0"/>
              </a:spcBef>
              <a:spcAft>
                <a:spcPts val="0"/>
              </a:spcAft>
              <a:buNone/>
            </a:pPr>
            <a:r>
              <a:t/>
            </a:r>
            <a:endParaRPr sz="2000"/>
          </a:p>
          <a:p>
            <a:pPr indent="0" lvl="0" marL="457200" rtl="0" algn="l">
              <a:spcBef>
                <a:spcPts val="0"/>
              </a:spcBef>
              <a:spcAft>
                <a:spcPts val="0"/>
              </a:spcAft>
              <a:buNone/>
            </a:pPr>
            <a:r>
              <a:t/>
            </a:r>
            <a:endParaRPr sz="2000"/>
          </a:p>
          <a:p>
            <a:pPr indent="0" lvl="0" marL="0" rtl="0" algn="l">
              <a:spcBef>
                <a:spcPts val="0"/>
              </a:spcBef>
              <a:spcAft>
                <a:spcPts val="0"/>
              </a:spcAft>
              <a:buNone/>
            </a:pPr>
            <a:r>
              <a:rPr b="1" lang="en" sz="2000">
                <a:solidFill>
                  <a:srgbClr val="FF0000"/>
                </a:solidFill>
              </a:rPr>
              <a:t>super</a:t>
            </a:r>
            <a:endParaRPr b="1" sz="2000">
              <a:solidFill>
                <a:srgbClr val="FF0000"/>
              </a:solidFill>
            </a:endParaRPr>
          </a:p>
          <a:p>
            <a:pPr indent="0" lvl="0" marL="0" rtl="0" algn="l">
              <a:spcBef>
                <a:spcPts val="0"/>
              </a:spcBef>
              <a:spcAft>
                <a:spcPts val="0"/>
              </a:spcAft>
              <a:buNone/>
            </a:pPr>
            <a:r>
              <a:rPr lang="en" sz="2000"/>
              <a:t>A keyword that refers directly to the parent class; as opposed to this. or this() you would use super. or super()</a:t>
            </a:r>
            <a:endParaRPr sz="2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5200"/>
              <a:t>Old Mac Donald</a:t>
            </a:r>
            <a:endParaRPr b="1"/>
          </a:p>
          <a:p>
            <a:pPr indent="0" lvl="0" marL="0" rtl="0" algn="ctr">
              <a:spcBef>
                <a:spcPts val="0"/>
              </a:spcBef>
              <a:spcAft>
                <a:spcPts val="0"/>
              </a:spcAft>
              <a:buNone/>
            </a:pPr>
            <a:r>
              <a:rPr lang="en"/>
              <a:t>Collaborative CodeHS Activity if time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descr="From its humble beginnings as a project code-named &quot;Oak&quot; at Sun Microsystems to becoming a global standard for enterprise software and billions of devices, Java's journey is one of radical innovation, strategic pivots, and enduring community strength. &#10;&#10;&#10;# Film Patrons&#10;&#10;This film was only possible thanks to the incredible support of our sponsors: Oracle, JetBrains, IBM, and Azul. &#10; &#10;• *Oracle* : Oracle is the steward of the Java Platform. Learn more at https://dev.java and https://studio.youtube.com/channel/UCmRtPmgnQ04CMUpSUqPfhxQ&#10;• *IBM* : Develop modern applications with the open Java ecosystem and IBM Developer. https://developer.ibm.com/languages/java/&#10;• *JetBrains* : Use IntelliJ IDEA from JetBrains for pro development in Java and Kotlin: https://www.jetbrains.com/idea/&#10;• *Azul* : Azul is the trusted leader in enterprise Java for today's AI and cloud-first world, powering mission-critical systems for 36% of the Fortune 100: https://www.azul.com/&#10;• *Railway* : Railway is the all-in-one intelligent cloud provider ➡️ https://railway.com/?referralCode=cultrepo&#10;&#10;# What to Expect from the Film &#10; &#10;• *The Birth of Oak* : Discover how  a small team of top engineers at Sun Microsystems originally designed Java to solve problems in computing devices outside the traditional industry scope.&#10;• *Pivoting to the Web* : Learn how the release of the first web browser, Mosaic, inspired the team to rewrite their browser and bring interactivity to the static web using Java.&#10;• *Write Once, Run Anywhere* : Understand the goal of creating a binary platform that could run on any hardware. Revisit the high-stakes legal battles that threatened the &quot;write once, run anywhere&quot; promise.&#10;• *Community and Open Source* : Witness the transition of Java to an open-source platform through the creation of the Java Community Process (JCP) and the release of OpenJDK.&#10;• *The Modern Era* : Explore how Oracle's acquisition of Sun Microsystems impacted the language and whats in store for the future of Java.&#10;&#10;&#10;# Timestamps&#10;&#10;00:00 - INTRO&#10;00:15 - TITLE SEQUENCE&#10;01:33 - PROJECT GREEN AND EARLY YEARS&#10;04:27 - HOTJAVA BROWSER&#10;06:34 - NETSCAPE&#10;08:26 - JAVA WEB PIVOT/WORA&#10;12:22 - WOLF IN SHEEP'S CLOTHING&#10;15:31 - JAVA SHIFT TO ENTERPRISE&#10;18:20 - COMPATABILITY/MICROSOFT WARS&#10;19:45 - THE SMOKING GUN EMAIL&#10;21:08 - MICROSOFT THREAT&#10;22:45 - MICROSOFT LAWSUIT&#10;24:45 - JCP INCEPTION&#10;26:36 - OPEN SOURCING&#10;28:59 - TOMCAT&#10;31:06 - J2EE&#10;33:15 - SPRING / HIBERNATE&#10;34:49 - JAVA OPEN SOURCE ECOSYSTEM GROWTH&#10;36:07 - JAVA OPEN SOURCING ANNOUNCEMENT&#10;39:03 - THE DARK AGES&#10;42:28 - ORACLE ACQUISITION&#10;44:13 - JAMES GOSLING LEAVES ORACLE&#10;45:37 - JAVA UNDER ORACLE&#10;46:52 - IS JAVA DEAD?&#10;48:07 - JAVA 8 - A NEW ERA&#10;49:31 - JAVA 8 LAUNCH&#10;52:23 - JAVA SIX MONTH CADENCE&#10;54:53 - STEWARDSHIP&#10;58:32 - ECLIPSE FOUNDATION&#10;59:52 - JAVA PROJECT LOOM&#10;01:01:54 - THE JAVA COMMUNITY&#10;01:03:59 - THE UBIQUITY OF JAVA/JAVA'S LEGACY&#10;01:06:55 - JAVA DEVELOPMENT IN THE MODERN ERA&#10;01:11:29 - FINAL WRAP&#10;01:13:31 - CREDITS&#10;&#10;---&#10;&#10;# Featuring&#10;&#10;*Past &amp; Present Java Team Members from Sun / Oracle*&#10;&#10;- *James Gosling* — Creator of Java&#10;- *Joshua Bloch* — Creator of the Java Collections Framework, Author of Effective Java&#10;- *James Duncan Davidson* — Creator of Apache Tomcat&#10;- *Brian Goetz* — Java Language Architect, Java Platform Group, Oracle&#10;- *Tim Lindholm* — Co-author, Java Virtual Machine Specification&#10;- *Kim Polese* — Java's first Product Manager&#10;- *Mark Reinhold* — Chief Architect, Java Platform Group, Oracle&#10;- *Georges Saab* — Senior Vice President, Java Platform Group, Oracle and Chair, OpenJDK Governing Board&#10;- *Paul Sandoz* — Architect, Java Platform Group, Oracle&#10;- *Carla Schroer* — Director of Java Compatibility, Sun Microsystems&#10;- *Sharat Chander* — Senior Director, Java Product Management &amp; Developer Engagement, Oracle&#10;- *Heather VanCura* — Vice President and Java Community Process Chairperson and Director, Oracle&#10;&#10;*Java Community*&#10;&#10;- *Paul Bakker* — Staff Software Engineer at Netflix &#10;- *Lars Bergstrom* — Director of Engineering, Google Android &#10;- *Andrey Breslav* — Creator of Kotlin &#10;- *Ivar Grimstad* — Jakarta EE Developer Advocate at Eclipse Foundation &#10;- *Rod Johnson* — Creator of Spring &#10;- *Gavin King* — Creator of Hibernate &#10;- *Mark Little* — Vice President Java Runtimes and Java Integration, IBM &#10;- *Josh Long* — Spring Developer Advocate &#10;- *Venkat Subramaniam* — Java Champion, Author &amp; Educator &#10;- *Tagir Valeev* — Technical Lead, Java Team, JetBrains &#10;&#10;---&#10;&#10;# Filmmakers &#10;&#10;Directed by: Joey Bania&#10;Produced by: Emma Tracey&#10;&#10;--- &#10;&#10;# Follow Us&#10;&#10;X: https://www.x.com/CultRepo&#10;Bluesky: https://www.cultrepo.bsky.social&#10;Instagram: https://www.instagram.com/cult.repo&#10;LinkedIn: https://www.linkedin.com/company/cult-repo" id="402" name="Google Shape;402;p74" title="The Java Story  |  The Official Documentary">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1000"/>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4E36"/>
        </a:solidFill>
      </p:bgPr>
    </p:bg>
    <p:spTree>
      <p:nvGrpSpPr>
        <p:cNvPr id="169" name="Shape 169"/>
        <p:cNvGrpSpPr/>
        <p:nvPr/>
      </p:nvGrpSpPr>
      <p:grpSpPr>
        <a:xfrm>
          <a:off x="0" y="0"/>
          <a:ext cx="0" cy="0"/>
          <a:chOff x="0" y="0"/>
          <a:chExt cx="0" cy="0"/>
        </a:xfrm>
      </p:grpSpPr>
      <p:sp>
        <p:nvSpPr>
          <p:cNvPr id="170" name="Google Shape;170;p41"/>
          <p:cNvSpPr/>
          <p:nvPr/>
        </p:nvSpPr>
        <p:spPr>
          <a:xfrm rot="-746126">
            <a:off x="-170053" y="889124"/>
            <a:ext cx="6142914" cy="840972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171" name="Google Shape;171;p41"/>
          <p:cNvSpPr/>
          <p:nvPr/>
        </p:nvSpPr>
        <p:spPr>
          <a:xfrm rot="1432517">
            <a:off x="1961167" y="885688"/>
            <a:ext cx="6156457" cy="8419086"/>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3">
              <a:alphaModFix/>
            </a:blip>
            <a:stretch>
              <a:fillRect b="0" l="0" r="0" t="0"/>
            </a:stretch>
          </a:blipFill>
          <a:ln>
            <a:noFill/>
          </a:ln>
        </p:spPr>
      </p:sp>
      <p:sp>
        <p:nvSpPr>
          <p:cNvPr id="172" name="Google Shape;172;p41"/>
          <p:cNvSpPr/>
          <p:nvPr/>
        </p:nvSpPr>
        <p:spPr>
          <a:xfrm rot="1100666">
            <a:off x="1496187" y="46550"/>
            <a:ext cx="6012669" cy="6073691"/>
          </a:xfrm>
          <a:custGeom>
            <a:rect b="b" l="l" r="r" t="t"/>
            <a:pathLst>
              <a:path extrusionOk="0" h="12136918" w="12014980">
                <a:moveTo>
                  <a:pt x="0" y="0"/>
                </a:moveTo>
                <a:lnTo>
                  <a:pt x="12014980" y="0"/>
                </a:lnTo>
                <a:lnTo>
                  <a:pt x="12014980" y="12136918"/>
                </a:lnTo>
                <a:lnTo>
                  <a:pt x="0" y="12136918"/>
                </a:lnTo>
                <a:lnTo>
                  <a:pt x="0" y="0"/>
                </a:lnTo>
                <a:close/>
              </a:path>
            </a:pathLst>
          </a:custGeom>
          <a:blipFill rotWithShape="1">
            <a:blip r:embed="rId4">
              <a:alphaModFix/>
            </a:blip>
            <a:stretch>
              <a:fillRect b="-980" l="-3000" r="0" t="-990"/>
            </a:stretch>
          </a:blipFill>
          <a:ln>
            <a:noFill/>
          </a:ln>
        </p:spPr>
      </p:sp>
      <p:sp>
        <p:nvSpPr>
          <p:cNvPr id="173" name="Google Shape;173;p41"/>
          <p:cNvSpPr/>
          <p:nvPr/>
        </p:nvSpPr>
        <p:spPr>
          <a:xfrm>
            <a:off x="1514064" y="319328"/>
            <a:ext cx="6152613" cy="8413829"/>
          </a:xfrm>
          <a:custGeom>
            <a:rect b="b" l="l" r="r" t="t"/>
            <a:pathLst>
              <a:path extrusionOk="0" h="16827658" w="12305225">
                <a:moveTo>
                  <a:pt x="0" y="0"/>
                </a:moveTo>
                <a:lnTo>
                  <a:pt x="12305225" y="0"/>
                </a:lnTo>
                <a:lnTo>
                  <a:pt x="12305225" y="16827659"/>
                </a:lnTo>
                <a:lnTo>
                  <a:pt x="0" y="16827659"/>
                </a:lnTo>
                <a:lnTo>
                  <a:pt x="0" y="0"/>
                </a:lnTo>
                <a:close/>
              </a:path>
            </a:pathLst>
          </a:custGeom>
          <a:blipFill rotWithShape="1">
            <a:blip r:embed="rId5">
              <a:alphaModFix/>
            </a:blip>
            <a:stretch>
              <a:fillRect b="0" l="0" r="0" t="0"/>
            </a:stretch>
          </a:blipFill>
          <a:ln>
            <a:noFill/>
          </a:ln>
        </p:spPr>
      </p:sp>
      <p:sp>
        <p:nvSpPr>
          <p:cNvPr id="174" name="Google Shape;174;p41"/>
          <p:cNvSpPr/>
          <p:nvPr/>
        </p:nvSpPr>
        <p:spPr>
          <a:xfrm rot="-779677">
            <a:off x="7438214" y="2995706"/>
            <a:ext cx="4843881" cy="9117894"/>
          </a:xfrm>
          <a:custGeom>
            <a:rect b="b" l="l" r="r" t="t"/>
            <a:pathLst>
              <a:path extrusionOk="0" h="18224401" w="9681713">
                <a:moveTo>
                  <a:pt x="0" y="0"/>
                </a:moveTo>
                <a:lnTo>
                  <a:pt x="9681713" y="0"/>
                </a:lnTo>
                <a:lnTo>
                  <a:pt x="9681713" y="18224401"/>
                </a:lnTo>
                <a:lnTo>
                  <a:pt x="0" y="18224401"/>
                </a:lnTo>
                <a:lnTo>
                  <a:pt x="0" y="0"/>
                </a:lnTo>
                <a:close/>
              </a:path>
            </a:pathLst>
          </a:custGeom>
          <a:blipFill rotWithShape="1">
            <a:blip r:embed="rId6">
              <a:alphaModFix/>
            </a:blip>
            <a:stretch>
              <a:fillRect b="0" l="0" r="0" t="0"/>
            </a:stretch>
          </a:blipFill>
          <a:ln>
            <a:noFill/>
          </a:ln>
        </p:spPr>
      </p:sp>
      <p:sp>
        <p:nvSpPr>
          <p:cNvPr id="175" name="Google Shape;175;p41"/>
          <p:cNvSpPr/>
          <p:nvPr/>
        </p:nvSpPr>
        <p:spPr>
          <a:xfrm rot="-68746">
            <a:off x="1283373" y="2023403"/>
            <a:ext cx="3271840" cy="3297396"/>
          </a:xfrm>
          <a:custGeom>
            <a:rect b="b" l="l" r="r" t="t"/>
            <a:pathLst>
              <a:path extrusionOk="0" h="6592732" w="6542371">
                <a:moveTo>
                  <a:pt x="0" y="0"/>
                </a:moveTo>
                <a:lnTo>
                  <a:pt x="6542371" y="0"/>
                </a:lnTo>
                <a:lnTo>
                  <a:pt x="6542371" y="6592732"/>
                </a:lnTo>
                <a:lnTo>
                  <a:pt x="0" y="6592732"/>
                </a:lnTo>
                <a:lnTo>
                  <a:pt x="0" y="0"/>
                </a:lnTo>
                <a:close/>
              </a:path>
            </a:pathLst>
          </a:custGeom>
          <a:blipFill rotWithShape="1">
            <a:blip r:embed="rId7">
              <a:alphaModFix/>
            </a:blip>
            <a:stretch>
              <a:fillRect b="0" l="0" r="0" t="0"/>
            </a:stretch>
          </a:blipFill>
          <a:ln>
            <a:noFill/>
          </a:ln>
        </p:spPr>
      </p:sp>
      <p:sp>
        <p:nvSpPr>
          <p:cNvPr id="176" name="Google Shape;176;p41"/>
          <p:cNvSpPr txBox="1"/>
          <p:nvPr/>
        </p:nvSpPr>
        <p:spPr>
          <a:xfrm>
            <a:off x="3129300" y="1116275"/>
            <a:ext cx="4326600" cy="1829100"/>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1800" u="none" cap="none" strike="noStrike">
                <a:solidFill>
                  <a:schemeClr val="dk1"/>
                </a:solidFill>
                <a:latin typeface="Open Sans"/>
                <a:ea typeface="Open Sans"/>
                <a:cs typeface="Open Sans"/>
                <a:sym typeface="Open Sans"/>
              </a:rPr>
              <a:t>Lora Santucci</a:t>
            </a:r>
            <a:endParaRPr sz="700">
              <a:solidFill>
                <a:schemeClr val="dk1"/>
              </a:solidFill>
            </a:endParaRPr>
          </a:p>
          <a:p>
            <a:pPr indent="0" lvl="0" marL="0" marR="0" rtl="0" algn="ctr">
              <a:lnSpc>
                <a:spcPct val="140045"/>
              </a:lnSpc>
              <a:spcBef>
                <a:spcPts val="0"/>
              </a:spcBef>
              <a:spcAft>
                <a:spcPts val="0"/>
              </a:spcAft>
              <a:buNone/>
            </a:pPr>
            <a:r>
              <a:rPr b="1" i="0" lang="en" sz="1800" u="none" cap="none" strike="noStrike">
                <a:solidFill>
                  <a:schemeClr val="dk1"/>
                </a:solidFill>
                <a:latin typeface="Open Sans"/>
                <a:ea typeface="Open Sans"/>
                <a:cs typeface="Open Sans"/>
                <a:sym typeface="Open Sans"/>
              </a:rPr>
              <a:t>Math &amp; Computer Science teacher </a:t>
            </a:r>
            <a:endParaRPr sz="700">
              <a:solidFill>
                <a:schemeClr val="dk1"/>
              </a:solidFill>
            </a:endParaRPr>
          </a:p>
          <a:p>
            <a:pPr indent="0" lvl="0" marL="0" marR="0" rtl="0" algn="ctr">
              <a:lnSpc>
                <a:spcPct val="140045"/>
              </a:lnSpc>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lnSpc>
                <a:spcPct val="140045"/>
              </a:lnSpc>
              <a:spcBef>
                <a:spcPts val="0"/>
              </a:spcBef>
              <a:spcAft>
                <a:spcPts val="0"/>
              </a:spcAft>
              <a:buNone/>
            </a:pPr>
            <a:r>
              <a:rPr b="1" i="0" lang="en" sz="1800" u="none" cap="none" strike="noStrike">
                <a:solidFill>
                  <a:schemeClr val="dk1"/>
                </a:solidFill>
                <a:latin typeface="Open Sans"/>
                <a:ea typeface="Open Sans"/>
                <a:cs typeface="Open Sans"/>
                <a:sym typeface="Open Sans"/>
              </a:rPr>
              <a:t>Morris Hills HS </a:t>
            </a:r>
            <a:endParaRPr sz="700">
              <a:solidFill>
                <a:schemeClr val="dk1"/>
              </a:solidFill>
            </a:endParaRPr>
          </a:p>
          <a:p>
            <a:pPr indent="0" lvl="0" marL="0" marR="0" rtl="0" algn="ctr">
              <a:lnSpc>
                <a:spcPct val="140045"/>
              </a:lnSpc>
              <a:spcBef>
                <a:spcPts val="0"/>
              </a:spcBef>
              <a:spcAft>
                <a:spcPts val="0"/>
              </a:spcAft>
              <a:buNone/>
            </a:pPr>
            <a:r>
              <a:rPr b="1" i="0" lang="en" sz="1800" u="none" cap="none" strike="noStrike">
                <a:solidFill>
                  <a:schemeClr val="dk1"/>
                </a:solidFill>
                <a:latin typeface="Open Sans"/>
                <a:ea typeface="Open Sans"/>
                <a:cs typeface="Open Sans"/>
                <a:sym typeface="Open Sans"/>
              </a:rPr>
              <a:t>Rockaway, NJ</a:t>
            </a:r>
            <a:endParaRPr sz="700">
              <a:solidFill>
                <a:schemeClr val="dk1"/>
              </a:solidFill>
            </a:endParaRPr>
          </a:p>
        </p:txBody>
      </p:sp>
      <p:sp>
        <p:nvSpPr>
          <p:cNvPr id="177" name="Google Shape;177;p41"/>
          <p:cNvSpPr txBox="1"/>
          <p:nvPr/>
        </p:nvSpPr>
        <p:spPr>
          <a:xfrm>
            <a:off x="3725625" y="4241213"/>
            <a:ext cx="3000000" cy="730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800"/>
              </a:spcAft>
              <a:buNone/>
            </a:pPr>
            <a:r>
              <a:rPr b="1" lang="en" sz="1650">
                <a:solidFill>
                  <a:srgbClr val="141414"/>
                </a:solidFill>
                <a:latin typeface="Inter"/>
                <a:ea typeface="Inter"/>
                <a:cs typeface="Inter"/>
                <a:sym typeface="Inter"/>
              </a:rPr>
              <a:t>Goal</a:t>
            </a:r>
            <a:r>
              <a:rPr lang="en" sz="1650">
                <a:solidFill>
                  <a:srgbClr val="141414"/>
                </a:solidFill>
                <a:latin typeface="Inter"/>
                <a:ea typeface="Inter"/>
                <a:cs typeface="Inter"/>
                <a:sym typeface="Inter"/>
              </a:rPr>
              <a:t>: to create confident </a:t>
            </a:r>
            <a:r>
              <a:rPr i="1" lang="en" sz="1650">
                <a:solidFill>
                  <a:srgbClr val="141414"/>
                </a:solidFill>
                <a:latin typeface="Inter"/>
                <a:ea typeface="Inter"/>
                <a:cs typeface="Inter"/>
                <a:sym typeface="Inter"/>
              </a:rPr>
              <a:t>novice</a:t>
            </a:r>
            <a:r>
              <a:rPr lang="en" sz="1650">
                <a:solidFill>
                  <a:srgbClr val="141414"/>
                </a:solidFill>
                <a:latin typeface="Inter"/>
                <a:ea typeface="Inter"/>
                <a:cs typeface="Inter"/>
                <a:sym typeface="Inter"/>
              </a:rPr>
              <a:t> java programmers!</a:t>
            </a:r>
            <a:endParaRPr sz="1650">
              <a:solidFill>
                <a:srgbClr val="141414"/>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42"/>
          <p:cNvSpPr txBox="1"/>
          <p:nvPr>
            <p:ph type="title"/>
          </p:nvPr>
        </p:nvSpPr>
        <p:spPr>
          <a:xfrm>
            <a:off x="261050" y="840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4"/>
                </a:solidFill>
              </a:rPr>
              <a:t>What is a </a:t>
            </a:r>
            <a:r>
              <a:rPr b="1" lang="en">
                <a:solidFill>
                  <a:schemeClr val="accent4"/>
                </a:solidFill>
                <a:latin typeface="Consolas"/>
                <a:ea typeface="Consolas"/>
                <a:cs typeface="Consolas"/>
                <a:sym typeface="Consolas"/>
              </a:rPr>
              <a:t>class</a:t>
            </a:r>
            <a:r>
              <a:rPr b="1" lang="en">
                <a:solidFill>
                  <a:schemeClr val="accent4"/>
                </a:solidFill>
              </a:rPr>
              <a:t> in Java?</a:t>
            </a:r>
            <a:endParaRPr b="1">
              <a:solidFill>
                <a:schemeClr val="accent4"/>
              </a:solidFill>
            </a:endParaRPr>
          </a:p>
        </p:txBody>
      </p:sp>
      <p:pic>
        <p:nvPicPr>
          <p:cNvPr descr="Confused about Class and Object in Java? 🤔&#10;&#10;In this video, I explain what a Class is, its key features, and how Objects are created and used — all in a simple and beginner-friendly way.&#10;&#10;📌 Topics Covered:&#10;- What is a Class in Java&#10;- Features of a Class&#10;- What is an Object&#10;- Relationship between Class and Object&#10;&#10;This is a must-watch if you're starting with Java or learning OOP concepts.&#10;&#10;💡 Fall in love with every byte.&#10;&#10;#java #oops #classandobject #programming #coding #javabeginner #javabasics #learnjava #codingforbeginners #softwaredevelopment #oopconcepts" id="183" name="Google Shape;183;p42" title="What is Class and Object in Java? | Features Explained Simply">
            <a:hlinkClick r:id="rId3"/>
          </p:cNvPr>
          <p:cNvPicPr preferRelativeResize="0"/>
          <p:nvPr/>
        </p:nvPicPr>
        <p:blipFill>
          <a:blip r:embed="rId4">
            <a:alphaModFix/>
          </a:blip>
          <a:stretch>
            <a:fillRect/>
          </a:stretch>
        </p:blipFill>
        <p:spPr>
          <a:xfrm>
            <a:off x="689425" y="597925"/>
            <a:ext cx="7855863" cy="4418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43"/>
          <p:cNvSpPr txBox="1"/>
          <p:nvPr>
            <p:ph idx="1" type="body"/>
          </p:nvPr>
        </p:nvSpPr>
        <p:spPr>
          <a:xfrm>
            <a:off x="311700" y="1441325"/>
            <a:ext cx="8766300" cy="35967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2000"/>
              <a:t>Objects </a:t>
            </a:r>
            <a:r>
              <a:rPr b="1" i="1" lang="en" sz="2000"/>
              <a:t>send messages </a:t>
            </a:r>
            <a:r>
              <a:rPr lang="en" sz="2000"/>
              <a:t>to each other to accomplish the mission of the program:</a:t>
            </a:r>
            <a:endParaRPr sz="2000"/>
          </a:p>
          <a:p>
            <a:pPr indent="-355600" lvl="0" marL="914400" rtl="0" algn="l">
              <a:spcBef>
                <a:spcPts val="1600"/>
              </a:spcBef>
              <a:spcAft>
                <a:spcPts val="0"/>
              </a:spcAft>
              <a:buSzPts val="2000"/>
              <a:buChar char="●"/>
            </a:pPr>
            <a:r>
              <a:rPr lang="en" sz="2000"/>
              <a:t>An </a:t>
            </a:r>
            <a:r>
              <a:rPr b="1" i="1" lang="en" sz="2000"/>
              <a:t>object</a:t>
            </a:r>
            <a:r>
              <a:rPr i="1" lang="en" sz="2000"/>
              <a:t> </a:t>
            </a:r>
            <a:r>
              <a:rPr lang="en" sz="2000"/>
              <a:t>is an </a:t>
            </a:r>
            <a:r>
              <a:rPr b="1" lang="en" sz="2000">
                <a:solidFill>
                  <a:srgbClr val="4A86E8"/>
                </a:solidFill>
              </a:rPr>
              <a:t>instance </a:t>
            </a:r>
            <a:r>
              <a:rPr lang="en" sz="2000"/>
              <a:t>of the class</a:t>
            </a:r>
            <a:endParaRPr sz="2000"/>
          </a:p>
          <a:p>
            <a:pPr indent="0" lvl="0" marL="457200" rtl="0" algn="l">
              <a:spcBef>
                <a:spcPts val="1600"/>
              </a:spcBef>
              <a:spcAft>
                <a:spcPts val="0"/>
              </a:spcAft>
              <a:buNone/>
            </a:pPr>
            <a:r>
              <a:t/>
            </a:r>
            <a:endParaRPr sz="2000"/>
          </a:p>
          <a:p>
            <a:pPr indent="-355600" lvl="0" marL="914400" rtl="0" algn="l">
              <a:spcBef>
                <a:spcPts val="1600"/>
              </a:spcBef>
              <a:spcAft>
                <a:spcPts val="0"/>
              </a:spcAft>
              <a:buSzPts val="2000"/>
              <a:buChar char="●"/>
            </a:pPr>
            <a:r>
              <a:rPr lang="en" sz="2000"/>
              <a:t>An object has </a:t>
            </a:r>
            <a:r>
              <a:rPr b="1" lang="en" sz="2000">
                <a:solidFill>
                  <a:srgbClr val="4A86E8"/>
                </a:solidFill>
              </a:rPr>
              <a:t>attributes</a:t>
            </a:r>
            <a:r>
              <a:rPr lang="en" sz="2000"/>
              <a:t> (data) and </a:t>
            </a:r>
            <a:r>
              <a:rPr b="1" lang="en" sz="2000">
                <a:solidFill>
                  <a:srgbClr val="4A86E8"/>
                </a:solidFill>
              </a:rPr>
              <a:t>methods</a:t>
            </a:r>
            <a:r>
              <a:rPr lang="en" sz="2000"/>
              <a:t> (behavior)</a:t>
            </a:r>
            <a:endParaRPr sz="2000"/>
          </a:p>
          <a:p>
            <a:pPr indent="0" lvl="0" marL="457200" rtl="0" algn="l">
              <a:spcBef>
                <a:spcPts val="1600"/>
              </a:spcBef>
              <a:spcAft>
                <a:spcPts val="0"/>
              </a:spcAft>
              <a:buNone/>
            </a:pPr>
            <a:r>
              <a:t/>
            </a:r>
            <a:endParaRPr sz="2000"/>
          </a:p>
          <a:p>
            <a:pPr indent="-355600" lvl="0" marL="914400" rtl="0" algn="l">
              <a:spcBef>
                <a:spcPts val="1600"/>
              </a:spcBef>
              <a:spcAft>
                <a:spcPts val="0"/>
              </a:spcAft>
              <a:buSzPts val="2000"/>
              <a:buChar char="●"/>
            </a:pPr>
            <a:r>
              <a:rPr lang="en" sz="2000"/>
              <a:t>You must first </a:t>
            </a:r>
            <a:r>
              <a:rPr b="1" lang="en" sz="2000">
                <a:solidFill>
                  <a:srgbClr val="4A86E8"/>
                </a:solidFill>
              </a:rPr>
              <a:t>create</a:t>
            </a:r>
            <a:r>
              <a:rPr lang="en" sz="2000"/>
              <a:t> an </a:t>
            </a:r>
            <a:r>
              <a:rPr lang="en" sz="2000"/>
              <a:t>object </a:t>
            </a:r>
            <a:r>
              <a:rPr i="1" lang="en" sz="2000"/>
              <a:t>before </a:t>
            </a:r>
            <a:r>
              <a:rPr lang="en" sz="2000"/>
              <a:t>using it using the constructor</a:t>
            </a:r>
            <a:endParaRPr sz="2000"/>
          </a:p>
          <a:p>
            <a:pPr indent="0" lvl="0" marL="457200" rtl="0" algn="l">
              <a:spcBef>
                <a:spcPts val="1600"/>
              </a:spcBef>
              <a:spcAft>
                <a:spcPts val="0"/>
              </a:spcAft>
              <a:buNone/>
            </a:pPr>
            <a:r>
              <a:t/>
            </a:r>
            <a:endParaRPr sz="2000"/>
          </a:p>
          <a:p>
            <a:pPr indent="0" lvl="0" marL="0" rtl="0" algn="l">
              <a:spcBef>
                <a:spcPts val="1600"/>
              </a:spcBef>
              <a:spcAft>
                <a:spcPts val="1600"/>
              </a:spcAft>
              <a:buClr>
                <a:schemeClr val="dk1"/>
              </a:buClr>
              <a:buSzPts val="1100"/>
              <a:buFont typeface="Arial"/>
              <a:buNone/>
            </a:pPr>
            <a:r>
              <a:t/>
            </a:r>
            <a:endParaRPr sz="2000"/>
          </a:p>
        </p:txBody>
      </p:sp>
      <p:sp>
        <p:nvSpPr>
          <p:cNvPr id="189" name="Google Shape;189;p43"/>
          <p:cNvSpPr txBox="1"/>
          <p:nvPr>
            <p:ph type="title"/>
          </p:nvPr>
        </p:nvSpPr>
        <p:spPr>
          <a:xfrm>
            <a:off x="311700" y="248825"/>
            <a:ext cx="8520600" cy="95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9900"/>
                </a:solidFill>
              </a:rPr>
              <a:t>An executing program in Java is comprised of interacting </a:t>
            </a:r>
            <a:r>
              <a:rPr b="1" lang="en" u="sng">
                <a:solidFill>
                  <a:srgbClr val="FF9900"/>
                </a:solidFill>
              </a:rPr>
              <a:t>objects</a:t>
            </a:r>
            <a:endParaRPr b="1" u="sng">
              <a:solidFill>
                <a:srgbClr val="FF99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44"/>
          <p:cNvSpPr txBox="1"/>
          <p:nvPr>
            <p:ph type="title"/>
          </p:nvPr>
        </p:nvSpPr>
        <p:spPr>
          <a:xfrm>
            <a:off x="155675" y="445025"/>
            <a:ext cx="89394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9900"/>
                </a:solidFill>
              </a:rPr>
              <a:t>How to use </a:t>
            </a:r>
            <a:r>
              <a:rPr b="1" lang="en">
                <a:solidFill>
                  <a:srgbClr val="FF9900"/>
                </a:solidFill>
                <a:latin typeface="Consolas"/>
                <a:ea typeface="Consolas"/>
                <a:cs typeface="Consolas"/>
                <a:sym typeface="Consolas"/>
              </a:rPr>
              <a:t>class </a:t>
            </a:r>
            <a:r>
              <a:rPr b="1" lang="en">
                <a:solidFill>
                  <a:srgbClr val="FF9900"/>
                </a:solidFill>
              </a:rPr>
              <a:t>(user-defined) data types in a program</a:t>
            </a:r>
            <a:endParaRPr b="1">
              <a:solidFill>
                <a:srgbClr val="FF9900"/>
              </a:solidFill>
            </a:endParaRPr>
          </a:p>
        </p:txBody>
      </p:sp>
      <p:sp>
        <p:nvSpPr>
          <p:cNvPr id="195" name="Google Shape;195;p44"/>
          <p:cNvSpPr txBox="1"/>
          <p:nvPr>
            <p:ph idx="1" type="body"/>
          </p:nvPr>
        </p:nvSpPr>
        <p:spPr>
          <a:xfrm>
            <a:off x="311700" y="134670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	</a:t>
            </a:r>
            <a:r>
              <a:rPr b="1" lang="en" sz="2000">
                <a:solidFill>
                  <a:srgbClr val="4A86E8"/>
                </a:solidFill>
              </a:rPr>
              <a:t>Design and implement </a:t>
            </a:r>
            <a:r>
              <a:rPr b="1" lang="en" sz="2000"/>
              <a:t>the code</a:t>
            </a:r>
            <a:r>
              <a:rPr lang="en" sz="2000"/>
              <a:t> that defines a class type</a:t>
            </a:r>
            <a:endParaRPr sz="2000"/>
          </a:p>
          <a:p>
            <a:pPr indent="0" lvl="0" marL="0" rtl="0" algn="l">
              <a:spcBef>
                <a:spcPts val="1200"/>
              </a:spcBef>
              <a:spcAft>
                <a:spcPts val="0"/>
              </a:spcAft>
              <a:buNone/>
            </a:pPr>
            <a:r>
              <a:rPr lang="en" sz="2000"/>
              <a:t>		//more to come on this...</a:t>
            </a:r>
            <a:endParaRPr sz="2000"/>
          </a:p>
          <a:p>
            <a:pPr indent="0" lvl="0" marL="0" rtl="0" algn="l">
              <a:spcBef>
                <a:spcPts val="1200"/>
              </a:spcBef>
              <a:spcAft>
                <a:spcPts val="0"/>
              </a:spcAft>
              <a:buNone/>
            </a:pPr>
            <a:r>
              <a:t/>
            </a:r>
            <a:endParaRPr sz="2000"/>
          </a:p>
          <a:p>
            <a:pPr indent="0" lvl="0" marL="0" rtl="0" algn="l">
              <a:spcBef>
                <a:spcPts val="1200"/>
              </a:spcBef>
              <a:spcAft>
                <a:spcPts val="0"/>
              </a:spcAft>
              <a:buNone/>
            </a:pPr>
            <a:r>
              <a:rPr lang="en" sz="2000"/>
              <a:t>	</a:t>
            </a:r>
            <a:r>
              <a:rPr b="1" lang="en" sz="2000">
                <a:solidFill>
                  <a:schemeClr val="accent1"/>
                </a:solidFill>
              </a:rPr>
              <a:t>Create variables</a:t>
            </a:r>
            <a:r>
              <a:rPr lang="en" sz="2000"/>
              <a:t> of that </a:t>
            </a:r>
            <a:r>
              <a:rPr i="1" lang="en" sz="2000"/>
              <a:t>class type</a:t>
            </a:r>
            <a:r>
              <a:rPr lang="en" sz="2000"/>
              <a:t> in a </a:t>
            </a:r>
            <a:r>
              <a:rPr b="1" lang="en" sz="2000"/>
              <a:t>client program</a:t>
            </a:r>
            <a:endParaRPr b="1" sz="2000"/>
          </a:p>
          <a:p>
            <a:pPr indent="0" lvl="0" marL="0" rtl="0" algn="l">
              <a:spcBef>
                <a:spcPts val="1200"/>
              </a:spcBef>
              <a:spcAft>
                <a:spcPts val="0"/>
              </a:spcAft>
              <a:buNone/>
            </a:pPr>
            <a:r>
              <a:t/>
            </a:r>
            <a:endParaRPr sz="2000"/>
          </a:p>
          <a:p>
            <a:pPr indent="0" lvl="0" marL="0" rtl="0" algn="l">
              <a:spcBef>
                <a:spcPts val="1200"/>
              </a:spcBef>
              <a:spcAft>
                <a:spcPts val="0"/>
              </a:spcAft>
              <a:buNone/>
            </a:pPr>
            <a:r>
              <a:rPr lang="en" sz="2000"/>
              <a:t>	</a:t>
            </a:r>
            <a:r>
              <a:rPr b="1" lang="en" sz="2000">
                <a:solidFill>
                  <a:schemeClr val="accent1"/>
                </a:solidFill>
              </a:rPr>
              <a:t>Call methods</a:t>
            </a:r>
            <a:r>
              <a:rPr b="1" lang="en" sz="2000"/>
              <a:t>, etc. </a:t>
            </a:r>
            <a:r>
              <a:rPr lang="en" sz="2000"/>
              <a:t>on the objects to achieve your program goal!</a:t>
            </a:r>
            <a:endParaRPr sz="2000"/>
          </a:p>
          <a:p>
            <a:pPr indent="0" lvl="0" marL="0" rtl="0" algn="l">
              <a:spcBef>
                <a:spcPts val="1200"/>
              </a:spcBef>
              <a:spcAft>
                <a:spcPts val="1200"/>
              </a:spcAft>
              <a:buNone/>
            </a:pPr>
            <a:r>
              <a:rPr lang="en" sz="2000"/>
              <a:t>	</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9" name="Shape 199"/>
        <p:cNvGrpSpPr/>
        <p:nvPr/>
      </p:nvGrpSpPr>
      <p:grpSpPr>
        <a:xfrm>
          <a:off x="0" y="0"/>
          <a:ext cx="0" cy="0"/>
          <a:chOff x="0" y="0"/>
          <a:chExt cx="0" cy="0"/>
        </a:xfrm>
      </p:grpSpPr>
      <p:sp>
        <p:nvSpPr>
          <p:cNvPr id="200" name="Google Shape;200;p45"/>
          <p:cNvSpPr txBox="1"/>
          <p:nvPr/>
        </p:nvSpPr>
        <p:spPr>
          <a:xfrm>
            <a:off x="1897660" y="96123"/>
            <a:ext cx="5348700" cy="554100"/>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1" i="0" lang="en" sz="3600" u="none" cap="none" strike="noStrike">
                <a:solidFill>
                  <a:srgbClr val="723F22"/>
                </a:solidFill>
                <a:latin typeface="Atma"/>
                <a:ea typeface="Atma"/>
                <a:cs typeface="Atma"/>
                <a:sym typeface="Atma"/>
              </a:rPr>
              <a:t>codeHS ~ Cortado</a:t>
            </a:r>
            <a:endParaRPr sz="700"/>
          </a:p>
        </p:txBody>
      </p:sp>
      <p:sp>
        <p:nvSpPr>
          <p:cNvPr id="201" name="Google Shape;201;p45"/>
          <p:cNvSpPr txBox="1"/>
          <p:nvPr/>
        </p:nvSpPr>
        <p:spPr>
          <a:xfrm>
            <a:off x="2047650" y="871500"/>
            <a:ext cx="5048700" cy="923400"/>
          </a:xfrm>
          <a:prstGeom prst="rect">
            <a:avLst/>
          </a:prstGeom>
          <a:noFill/>
          <a:ln>
            <a:noFill/>
          </a:ln>
        </p:spPr>
        <p:txBody>
          <a:bodyPr anchorCtr="0" anchor="t" bIns="91425" lIns="91425" spcFirstLastPara="1" rIns="91425" wrap="square" tIns="91425">
            <a:spAutoFit/>
          </a:bodyPr>
          <a:lstStyle/>
          <a:p>
            <a:pPr indent="0" lvl="0" marL="0" rtl="0" algn="ctr">
              <a:lnSpc>
                <a:spcPct val="140000"/>
              </a:lnSpc>
              <a:spcBef>
                <a:spcPts val="0"/>
              </a:spcBef>
              <a:spcAft>
                <a:spcPts val="0"/>
              </a:spcAft>
              <a:buNone/>
            </a:pPr>
            <a:r>
              <a:rPr b="1" lang="en" sz="2000" u="sng">
                <a:solidFill>
                  <a:schemeClr val="accent5"/>
                </a:solidFill>
                <a:latin typeface="Open Sans"/>
                <a:ea typeface="Open Sans"/>
                <a:cs typeface="Open Sans"/>
                <a:sym typeface="Open Sans"/>
                <a:hlinkClick r:id="rId3">
                  <a:extLst>
                    <a:ext uri="{A12FA001-AC4F-418D-AE19-62706E023703}">
                      <ahyp:hlinkClr val="tx"/>
                    </a:ext>
                  </a:extLst>
                </a:hlinkClick>
              </a:rPr>
              <a:t>join as a student Java for Teachers</a:t>
            </a:r>
            <a:r>
              <a:rPr b="1" lang="en" sz="2000">
                <a:solidFill>
                  <a:schemeClr val="accent5"/>
                </a:solidFill>
                <a:uFill>
                  <a:noFill/>
                </a:uFill>
                <a:latin typeface="Open Sans"/>
                <a:ea typeface="Open Sans"/>
                <a:cs typeface="Open Sans"/>
                <a:sym typeface="Open Sans"/>
                <a:hlinkClick r:id="rId4">
                  <a:extLst>
                    <a:ext uri="{A12FA001-AC4F-418D-AE19-62706E023703}">
                      <ahyp:hlinkClr val="tx"/>
                    </a:ext>
                  </a:extLst>
                </a:hlinkClick>
              </a:rPr>
              <a:t>:</a:t>
            </a:r>
            <a:r>
              <a:rPr b="1" lang="en" sz="2000">
                <a:solidFill>
                  <a:schemeClr val="dk1"/>
                </a:solidFill>
                <a:latin typeface="Open Sans"/>
                <a:ea typeface="Open Sans"/>
                <a:cs typeface="Open Sans"/>
                <a:sym typeface="Open Sans"/>
              </a:rPr>
              <a:t>	codehs.com/go/E53EC</a:t>
            </a:r>
            <a:endParaRPr sz="2000"/>
          </a:p>
        </p:txBody>
      </p:sp>
      <p:pic>
        <p:nvPicPr>
          <p:cNvPr id="202" name="Google Shape;202;p45"/>
          <p:cNvPicPr preferRelativeResize="0"/>
          <p:nvPr/>
        </p:nvPicPr>
        <p:blipFill>
          <a:blip r:embed="rId5">
            <a:alphaModFix/>
          </a:blip>
          <a:stretch>
            <a:fillRect/>
          </a:stretch>
        </p:blipFill>
        <p:spPr>
          <a:xfrm>
            <a:off x="1653775" y="2571750"/>
            <a:ext cx="6348749" cy="2580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6"/>
          <p:cNvSpPr txBox="1"/>
          <p:nvPr>
            <p:ph idx="1" type="body"/>
          </p:nvPr>
        </p:nvSpPr>
        <p:spPr>
          <a:xfrm>
            <a:off x="311700" y="3660750"/>
            <a:ext cx="8520600" cy="166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This project includes 2 files (classes):</a:t>
            </a:r>
            <a:endParaRPr b="1" sz="2000"/>
          </a:p>
          <a:p>
            <a:pPr indent="-355600" lvl="0" marL="1371600" rtl="0" algn="l">
              <a:spcBef>
                <a:spcPts val="1200"/>
              </a:spcBef>
              <a:spcAft>
                <a:spcPts val="0"/>
              </a:spcAft>
              <a:buSzPts val="2000"/>
              <a:buChar char="●"/>
            </a:pPr>
            <a:r>
              <a:rPr b="1" lang="en" sz="2000"/>
              <a:t>Car.java </a:t>
            </a:r>
            <a:r>
              <a:rPr lang="en" sz="2000"/>
              <a:t>~ defines the Car as a new data type</a:t>
            </a:r>
            <a:endParaRPr sz="2000"/>
          </a:p>
          <a:p>
            <a:pPr indent="-355600" lvl="0" marL="1371600" rtl="0" algn="l">
              <a:spcBef>
                <a:spcPts val="0"/>
              </a:spcBef>
              <a:spcAft>
                <a:spcPts val="0"/>
              </a:spcAft>
              <a:buSzPts val="2000"/>
              <a:buChar char="●"/>
            </a:pPr>
            <a:r>
              <a:rPr b="1" lang="en" sz="2000"/>
              <a:t>CarRunner.java </a:t>
            </a:r>
            <a:r>
              <a:rPr lang="en" sz="2000"/>
              <a:t>~ includes the </a:t>
            </a:r>
            <a:r>
              <a:rPr lang="en" sz="2000">
                <a:latin typeface="Consolas"/>
                <a:ea typeface="Consolas"/>
                <a:cs typeface="Consolas"/>
                <a:sym typeface="Consolas"/>
              </a:rPr>
              <a:t>main </a:t>
            </a:r>
            <a:r>
              <a:rPr lang="en" sz="2000"/>
              <a:t>method</a:t>
            </a:r>
            <a:endParaRPr sz="2000"/>
          </a:p>
        </p:txBody>
      </p:sp>
      <p:sp>
        <p:nvSpPr>
          <p:cNvPr id="208" name="Google Shape;208;p46"/>
          <p:cNvSpPr txBox="1"/>
          <p:nvPr>
            <p:ph type="title"/>
          </p:nvPr>
        </p:nvSpPr>
        <p:spPr>
          <a:xfrm>
            <a:off x="311700" y="445025"/>
            <a:ext cx="88323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 sz="2420">
                <a:solidFill>
                  <a:srgbClr val="FF9900"/>
                </a:solidFill>
              </a:rPr>
              <a:t>Let's look at an example ~ The Car class on </a:t>
            </a:r>
            <a:r>
              <a:rPr lang="en" sz="2420" u="sng">
                <a:solidFill>
                  <a:schemeClr val="dk2"/>
                </a:solidFill>
                <a:hlinkClick r:id="rId3">
                  <a:extLst>
                    <a:ext uri="{A12FA001-AC4F-418D-AE19-62706E023703}">
                      <ahyp:hlinkClr val="tx"/>
                    </a:ext>
                  </a:extLst>
                </a:hlinkClick>
              </a:rPr>
              <a:t>CodeHS</a:t>
            </a:r>
            <a:endParaRPr sz="2420">
              <a:solidFill>
                <a:srgbClr val="FF9900"/>
              </a:solidFill>
            </a:endParaRPr>
          </a:p>
        </p:txBody>
      </p:sp>
      <p:pic>
        <p:nvPicPr>
          <p:cNvPr id="209" name="Google Shape;209;p46"/>
          <p:cNvPicPr preferRelativeResize="0"/>
          <p:nvPr/>
        </p:nvPicPr>
        <p:blipFill>
          <a:blip r:embed="rId4">
            <a:alphaModFix/>
          </a:blip>
          <a:stretch>
            <a:fillRect/>
          </a:stretch>
        </p:blipFill>
        <p:spPr>
          <a:xfrm>
            <a:off x="0" y="1017732"/>
            <a:ext cx="9144000" cy="196198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