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5"/>
    <p:sldMasterId id="214748367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Lst>
  <p:sldSz cy="5143500" cx="9144000"/>
  <p:notesSz cx="6858000" cy="9144000"/>
  <p:embeddedFontLst>
    <p:embeddedFont>
      <p:font typeface="Platypi Medium"/>
      <p:regular r:id="rId95"/>
      <p:bold r:id="rId96"/>
      <p:italic r:id="rId97"/>
      <p:boldItalic r:id="rId98"/>
    </p:embeddedFont>
    <p:embeddedFont>
      <p:font typeface="Caveat"/>
      <p:bold r:id="rId99"/>
    </p:embeddedFont>
    <p:embeddedFont>
      <p:font typeface="Proxima Nova"/>
      <p:regular r:id="rId100"/>
      <p:bold r:id="rId101"/>
      <p:italic r:id="rId102"/>
      <p:boldItalic r:id="rId103"/>
    </p:embeddedFont>
    <p:embeddedFont>
      <p:font typeface="Inter"/>
      <p:regular r:id="rId104"/>
      <p:bold r:id="rId105"/>
      <p:italic r:id="rId106"/>
      <p:boldItalic r:id="rId107"/>
    </p:embeddedFont>
    <p:embeddedFont>
      <p:font typeface="Platypi"/>
      <p:regular r:id="rId108"/>
      <p:bold r:id="rId109"/>
      <p:italic r:id="rId110"/>
      <p:boldItalic r:id="rId111"/>
    </p:embeddedFont>
    <p:embeddedFont>
      <p:font typeface="Inter Black"/>
      <p:bold r:id="rId112"/>
      <p:boldItalic r:id="rId113"/>
    </p:embeddedFont>
    <p:embeddedFont>
      <p:font typeface="Roboto"/>
      <p:regular r:id="rId114"/>
      <p:bold r:id="rId115"/>
      <p:italic r:id="rId116"/>
      <p:boldItalic r:id="rId117"/>
    </p:embeddedFont>
    <p:embeddedFont>
      <p:font typeface="Amatic SC"/>
      <p:regular r:id="rId118"/>
      <p:bold r:id="rId119"/>
    </p:embeddedFont>
    <p:embeddedFont>
      <p:font typeface="Montserrat"/>
      <p:regular r:id="rId120"/>
      <p:bold r:id="rId121"/>
      <p:italic r:id="rId122"/>
      <p:boldItalic r:id="rId123"/>
    </p:embeddedFont>
    <p:embeddedFont>
      <p:font typeface="Source Code Pro"/>
      <p:regular r:id="rId124"/>
      <p:bold r:id="rId125"/>
      <p:italic r:id="rId126"/>
      <p:boldItalic r:id="rId127"/>
    </p:embeddedFont>
    <p:embeddedFont>
      <p:font typeface="Quicksand"/>
      <p:regular r:id="rId128"/>
      <p:bold r:id="rId129"/>
    </p:embeddedFont>
    <p:embeddedFont>
      <p:font typeface="Lexend Deca"/>
      <p:regular r:id="rId130"/>
      <p:bold r:id="rId1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87D39BF-DBBA-4574-B397-F9AC3C8939FF}">
  <a:tblStyle styleId="{587D39BF-DBBA-4574-B397-F9AC3C8939F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font" Target="fonts/Inter-boldItalic.fntdata"/><Relationship Id="rId106" Type="http://schemas.openxmlformats.org/officeDocument/2006/relationships/font" Target="fonts/Inter-italic.fntdata"/><Relationship Id="rId105" Type="http://schemas.openxmlformats.org/officeDocument/2006/relationships/font" Target="fonts/Inter-bold.fntdata"/><Relationship Id="rId104" Type="http://schemas.openxmlformats.org/officeDocument/2006/relationships/font" Target="fonts/Inter-regular.fntdata"/><Relationship Id="rId109" Type="http://schemas.openxmlformats.org/officeDocument/2006/relationships/font" Target="fonts/Platypi-bold.fntdata"/><Relationship Id="rId108" Type="http://schemas.openxmlformats.org/officeDocument/2006/relationships/font" Target="fonts/Platypi-regular.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font" Target="fonts/ProximaNova-boldItalic.fntdata"/><Relationship Id="rId102" Type="http://schemas.openxmlformats.org/officeDocument/2006/relationships/font" Target="fonts/ProximaNova-italic.fntdata"/><Relationship Id="rId101" Type="http://schemas.openxmlformats.org/officeDocument/2006/relationships/font" Target="fonts/ProximaNova-bold.fntdata"/><Relationship Id="rId100" Type="http://schemas.openxmlformats.org/officeDocument/2006/relationships/font" Target="fonts/ProximaNova-regular.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29" Type="http://schemas.openxmlformats.org/officeDocument/2006/relationships/font" Target="fonts/Quicksand-bold.fntdata"/><Relationship Id="rId128" Type="http://schemas.openxmlformats.org/officeDocument/2006/relationships/font" Target="fonts/Quicksand-regular.fntdata"/><Relationship Id="rId127" Type="http://schemas.openxmlformats.org/officeDocument/2006/relationships/font" Target="fonts/SourceCodePro-boldItalic.fntdata"/><Relationship Id="rId126" Type="http://schemas.openxmlformats.org/officeDocument/2006/relationships/font" Target="fonts/SourceCodePro-italic.fntdata"/><Relationship Id="rId26" Type="http://schemas.openxmlformats.org/officeDocument/2006/relationships/slide" Target="slides/slide19.xml"/><Relationship Id="rId121" Type="http://schemas.openxmlformats.org/officeDocument/2006/relationships/font" Target="fonts/Montserrat-bold.fntdata"/><Relationship Id="rId25" Type="http://schemas.openxmlformats.org/officeDocument/2006/relationships/slide" Target="slides/slide18.xml"/><Relationship Id="rId120" Type="http://schemas.openxmlformats.org/officeDocument/2006/relationships/font" Target="fonts/Montserrat-regular.fntdata"/><Relationship Id="rId28" Type="http://schemas.openxmlformats.org/officeDocument/2006/relationships/slide" Target="slides/slide21.xml"/><Relationship Id="rId27" Type="http://schemas.openxmlformats.org/officeDocument/2006/relationships/slide" Target="slides/slide20.xml"/><Relationship Id="rId125" Type="http://schemas.openxmlformats.org/officeDocument/2006/relationships/font" Target="fonts/SourceCodePro-bold.fntdata"/><Relationship Id="rId29" Type="http://schemas.openxmlformats.org/officeDocument/2006/relationships/slide" Target="slides/slide22.xml"/><Relationship Id="rId124" Type="http://schemas.openxmlformats.org/officeDocument/2006/relationships/font" Target="fonts/SourceCodePro-regular.fntdata"/><Relationship Id="rId123" Type="http://schemas.openxmlformats.org/officeDocument/2006/relationships/font" Target="fonts/Montserrat-boldItalic.fntdata"/><Relationship Id="rId122" Type="http://schemas.openxmlformats.org/officeDocument/2006/relationships/font" Target="fonts/Montserrat-italic.fntdata"/><Relationship Id="rId95" Type="http://schemas.openxmlformats.org/officeDocument/2006/relationships/font" Target="fonts/PlatypiMedium-regular.fntdata"/><Relationship Id="rId94" Type="http://schemas.openxmlformats.org/officeDocument/2006/relationships/slide" Target="slides/slide87.xml"/><Relationship Id="rId97" Type="http://schemas.openxmlformats.org/officeDocument/2006/relationships/font" Target="fonts/PlatypiMedium-italic.fntdata"/><Relationship Id="rId96" Type="http://schemas.openxmlformats.org/officeDocument/2006/relationships/font" Target="fonts/PlatypiMedium-bold.fntdata"/><Relationship Id="rId11" Type="http://schemas.openxmlformats.org/officeDocument/2006/relationships/slide" Target="slides/slide4.xml"/><Relationship Id="rId99" Type="http://schemas.openxmlformats.org/officeDocument/2006/relationships/font" Target="fonts/Caveat-bold.fntdata"/><Relationship Id="rId10" Type="http://schemas.openxmlformats.org/officeDocument/2006/relationships/slide" Target="slides/slide3.xml"/><Relationship Id="rId98" Type="http://schemas.openxmlformats.org/officeDocument/2006/relationships/font" Target="fonts/PlatypiMedium-boldItalic.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font" Target="fonts/AmaticSC-regular.fntdata"/><Relationship Id="rId117" Type="http://schemas.openxmlformats.org/officeDocument/2006/relationships/font" Target="fonts/Roboto-boldItalic.fntdata"/><Relationship Id="rId116" Type="http://schemas.openxmlformats.org/officeDocument/2006/relationships/font" Target="fonts/Roboto-italic.fntdata"/><Relationship Id="rId115" Type="http://schemas.openxmlformats.org/officeDocument/2006/relationships/font" Target="fonts/Roboto-bold.fntdata"/><Relationship Id="rId119" Type="http://schemas.openxmlformats.org/officeDocument/2006/relationships/font" Target="fonts/AmaticSC-bold.fntdata"/><Relationship Id="rId15" Type="http://schemas.openxmlformats.org/officeDocument/2006/relationships/slide" Target="slides/slide8.xml"/><Relationship Id="rId110" Type="http://schemas.openxmlformats.org/officeDocument/2006/relationships/font" Target="fonts/Platypi-italic.fntdata"/><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14" Type="http://schemas.openxmlformats.org/officeDocument/2006/relationships/font" Target="fonts/Roboto-regular.fntdata"/><Relationship Id="rId18" Type="http://schemas.openxmlformats.org/officeDocument/2006/relationships/slide" Target="slides/slide11.xml"/><Relationship Id="rId113" Type="http://schemas.openxmlformats.org/officeDocument/2006/relationships/font" Target="fonts/InterBlack-boldItalic.fntdata"/><Relationship Id="rId112" Type="http://schemas.openxmlformats.org/officeDocument/2006/relationships/font" Target="fonts/InterBlack-bold.fntdata"/><Relationship Id="rId111" Type="http://schemas.openxmlformats.org/officeDocument/2006/relationships/font" Target="fonts/Platypi-boldItalic.fntdata"/><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1" Type="http://schemas.openxmlformats.org/officeDocument/2006/relationships/font" Target="fonts/LexendDeca-bold.fntdata"/><Relationship Id="rId130" Type="http://schemas.openxmlformats.org/officeDocument/2006/relationships/font" Target="fonts/LexendDeca-regular.fntdata"/><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i2jwZcWicSY"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5c6a82751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 name="Google Shape;105;g3f5c6a82751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edb408cfe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edb408cfe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Source: </a:t>
            </a:r>
            <a:r>
              <a:rPr lang="en" sz="1400">
                <a:solidFill>
                  <a:schemeClr val="dk1"/>
                </a:solidFill>
                <a:latin typeface="Roboto"/>
                <a:ea typeface="Roboto"/>
                <a:cs typeface="Roboto"/>
                <a:sym typeface="Roboto"/>
              </a:rPr>
              <a:t>The Data Scientist - 60 Second Data Science </a:t>
            </a:r>
            <a:r>
              <a:rPr lang="en" sz="1400" u="sng">
                <a:solidFill>
                  <a:schemeClr val="hlink"/>
                </a:solidFill>
                <a:latin typeface="Roboto"/>
                <a:ea typeface="Roboto"/>
                <a:cs typeface="Roboto"/>
                <a:sym typeface="Roboto"/>
                <a:hlinkClick r:id="rId2"/>
              </a:rPr>
              <a:t>https://www.youtube.com/watch?v=i2jwZcWicSY</a:t>
            </a:r>
            <a:r>
              <a:rPr lang="en" sz="1400">
                <a:solidFill>
                  <a:schemeClr val="dk1"/>
                </a:solidFill>
                <a:latin typeface="Roboto"/>
                <a:ea typeface="Roboto"/>
                <a:cs typeface="Roboto"/>
                <a:sym typeface="Roboto"/>
              </a:rPr>
              <a:t> </a:t>
            </a:r>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edb408cfe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edb408cfe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https://365datascience.com/career-advice/data-scientist-job-outlook/</a:t>
            </a:r>
            <a:endParaRPr/>
          </a:p>
          <a:p>
            <a:pPr indent="0" lvl="0" marL="0" rtl="0" algn="l">
              <a:spcBef>
                <a:spcPts val="0"/>
              </a:spcBef>
              <a:spcAft>
                <a:spcPts val="0"/>
              </a:spcAft>
              <a:buNone/>
            </a:pPr>
            <a:r>
              <a:rPr lang="en"/>
              <a:t>https://resources.noodle.com/articles/when-did-data-science-start/#:~:text=Data%20science%20started%20in%20the,became%20possible%20in%20the%202000s.</a:t>
            </a:r>
            <a:endParaRPr/>
          </a:p>
          <a:p>
            <a:pPr indent="0" lvl="0" marL="0" rtl="0" algn="l">
              <a:spcBef>
                <a:spcPts val="0"/>
              </a:spcBef>
              <a:spcAft>
                <a:spcPts val="0"/>
              </a:spcAft>
              <a:buNone/>
            </a:pPr>
            <a:r>
              <a:rPr lang="en"/>
              <a:t>https://www.techtarget.com/searchenterpriseai/definition/data-scientist?Offer=abt_pubpro_AI-Insider</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edb408cfe4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edb408cfe4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5a019551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5a019551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quote typically attributed to Edwards Deming (virally on the Internet) - but there's no evidence that he ever said or wrote this.</a:t>
            </a:r>
            <a:endParaRPr/>
          </a:p>
          <a:p>
            <a:pPr indent="0" lvl="0" marL="0" rtl="0" algn="l">
              <a:spcBef>
                <a:spcPts val="0"/>
              </a:spcBef>
              <a:spcAft>
                <a:spcPts val="0"/>
              </a:spcAft>
              <a:buNone/>
            </a:pPr>
            <a:r>
              <a:rPr lang="en"/>
              <a:t>Edwards Deming was a statistician and businessman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53cde0d99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f53cde0d99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edb408cfe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edb408cfe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ef56cc8ade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ef56cc8ade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edb408cfe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edb408cfe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ef56cc8ad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ef56cc8ad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f53cde0d99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f53cde0d9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ef56cc8ade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ef56cc8ad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53cde0d99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f53cde0d99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ef56cc8ade_0_5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ef56cc8ade_0_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f53cde0d99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f53cde0d99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TEMPLATE 1: Standard </a:t>
            </a:r>
            <a:r>
              <a:rPr b="1" lang="en"/>
              <a:t>8.1.DA.3-5.3</a:t>
            </a:r>
            <a:endParaRPr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ef56cc8ade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ef56cc8ade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edb408cfe4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edb408cfe4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edb408cfe4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edb408cfe4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POST SCENARIOS AROUND THE ROOM. STUDENTS PARTNER AND WALK AROUND TO ANSWER on their own notebooks.</a:t>
            </a:r>
            <a:endParaRPr b="1"/>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f53cde0d99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f53cde0d99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POST SCENARIOS AROUND THE ROOM. STUDENTS PARTNER AND WALK AROUND TO ANSWER on their own notebooks.</a:t>
            </a:r>
            <a:endParaRPr b="1"/>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e2644e589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e2644e589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ef56cc8ade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ef56cc8ade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e2644e58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e2644e58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f53cde0d99_0_5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f53cde0d99_0_5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edb408cfe4_0_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edb408cfe4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edb408cfe4_0_5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edb408cfe4_0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edb408cfe4_0_7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edb408cfe4_0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t>GIVE EVERYONE a stack of yellow post-it notes to use today!</a:t>
            </a:r>
            <a:endParaRPr b="1" sz="2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f53cde0d99_0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f53cde0d99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f53cde0d99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f53cde0d99_0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53cde0d99_0_6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53cde0d99_0_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f53cde0d99_0_6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f53cde0d99_0_6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f5afbff8a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f5afbff8a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f5afbff8a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f5afbff8a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ef56cc8ade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ef56cc8ade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f53cde0d99_0_1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f53cde0d99_0_1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f5afbff8ae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f5afbff8ae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f5afbff8ae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f5afbff8ae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f5afbff8ae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3f5afbff8ae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f5afbff8ae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f5afbff8ae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f5afbff8ae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f5afbff8a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3f53cde0d99_0_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3f53cde0d99_0_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f5afbff8a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f5afbff8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f53cde0d99_0_5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f53cde0d99_0_5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3ef56cc8ade_0_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3ef56cc8ade_0_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53cde0d99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f53cde0d9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f53cde0d99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f53cde0d99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f53cde0d99_0_8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3f53cde0d99_0_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f5afbff8ae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3f5afbff8ae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f5e39aba3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f5e39aba3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f53cde0d99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f53cde0d99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f53cde0d99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3f53cde0d99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3f53cde0d99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3f53cde0d99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ef56cc8ade_0_7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3ef56cc8ade_0_7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f53cde0d99_0_7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3f53cde0d99_0_7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3f53cde0d99_0_1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3f53cde0d99_0_1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53cde0d99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f53cde0d99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3f53cde0d99_0_1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3f53cde0d99_0_1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f53cde0d99_0_1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3f53cde0d99_0_1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3f53cde0d99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7" name="Google Shape;647;g3f53cde0d99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f5c6a82751_2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3f5c6a82751_2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f53cde0d99_0_1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3f53cde0d99_0_1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3f53cde0d99_0_1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3f53cde0d99_0_12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3f53cde0d99_0_122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3f53cde0d99_0_12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3f53cde0d99_0_12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3f53cde0d99_0_123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3f53cde0d99_0_1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f53cde0d99_0_12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3f53cde0d99_0_1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3f53cde0d99_0_12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3f53cde0d99_0_1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ee238b701c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ee238b701c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quote typically </a:t>
            </a:r>
            <a:r>
              <a:rPr lang="en"/>
              <a:t>attributed</a:t>
            </a:r>
            <a:r>
              <a:rPr lang="en"/>
              <a:t> to Edwards Deming (virally on the Internet) - but there's no evidence that he ever said or wrote this.</a:t>
            </a:r>
            <a:endParaRPr/>
          </a:p>
          <a:p>
            <a:pPr indent="0" lvl="0" marL="0" rtl="0" algn="l">
              <a:spcBef>
                <a:spcPts val="0"/>
              </a:spcBef>
              <a:spcAft>
                <a:spcPts val="0"/>
              </a:spcAft>
              <a:buNone/>
            </a:pPr>
            <a:r>
              <a:rPr lang="en"/>
              <a:t>Edwards Deming was a statistician and businessman</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f53cde0d99_0_12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3f53cde0d99_0_12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3f53cde0d99_0_1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14" name="Google Shape;714;g3f53cde0d99_0_12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3f53cde0d99_0_125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3e2644e589b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3e2644e589b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3f5cae9370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3f5cae9370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ef56cc8ade_0_7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3ef56cc8ade_0_7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3ef56cc8ade_0_7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3ef56cc8ade_0_7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3f5cae937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5" name="Google Shape;745;g3f5cae937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3f5cae9370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1" name="Google Shape;751;g3f5cae9370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3ef56cc8ade_0_7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3ef56cc8ade_0_7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3ef56cc8ade_0_7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3ef56cc8ade_0_7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5a019551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f5a019551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3ef56cc8ade_0_8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3ef56cc8ade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3ef56cc8ade_0_7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3ef56cc8ade_0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3ef56cc8ade_0_7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2" name="Google Shape;782;g3ef56cc8ade_0_7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3ef56cc8ade_0_7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3ef56cc8ade_0_7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3ef56cc8ad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3ef56cc8ad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NJ.gov</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3f53cde0d99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3f53cde0d99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3f53cde0d99_0_1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3f53cde0d99_0_1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3f5c6a82751_2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2" name="Google Shape;812;g3f5c6a82751_2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53cde0d9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f53cde0d9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2">
  <p:cSld name="1_Cover-02">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nvSpPr>
        <p:spPr>
          <a:xfrm>
            <a:off x="0" y="4709918"/>
            <a:ext cx="9144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chemeClr val="lt1"/>
                </a:solidFill>
                <a:latin typeface="Lexend Deca"/>
                <a:ea typeface="Lexend Deca"/>
                <a:cs typeface="Lexend Deca"/>
                <a:sym typeface="Lexend Deca"/>
              </a:rPr>
              <a:t>This material is based upon work supported by the National Science Foundation under Award No. 2607763.</a:t>
            </a:r>
            <a:r>
              <a:rPr lang="en" sz="1100">
                <a:solidFill>
                  <a:schemeClr val="lt1"/>
                </a:solidFill>
                <a:latin typeface="Lexend Deca"/>
                <a:ea typeface="Lexend Deca"/>
                <a:cs typeface="Lexend Deca"/>
                <a:sym typeface="Lexend Deca"/>
              </a:rPr>
              <a:t> </a:t>
            </a:r>
            <a:endParaRPr>
              <a:solidFill>
                <a:schemeClr val="lt1"/>
              </a:solidFill>
              <a:latin typeface="Lexend Deca"/>
              <a:ea typeface="Lexend Deca"/>
              <a:cs typeface="Lexend Deca"/>
              <a:sym typeface="Lexend Deca"/>
            </a:endParaRPr>
          </a:p>
        </p:txBody>
      </p:sp>
      <p:sp>
        <p:nvSpPr>
          <p:cNvPr id="52" name="Google Shape;52;p13"/>
          <p:cNvSpPr txBox="1"/>
          <p:nvPr/>
        </p:nvSpPr>
        <p:spPr>
          <a:xfrm>
            <a:off x="71438" y="42863"/>
            <a:ext cx="1417200" cy="1380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@CSTANJ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@CS4NJ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#CSPDWeek2026</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#CompSciNJ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@csteachersorg</a:t>
            </a:r>
            <a:endParaRPr b="1" sz="1100">
              <a:solidFill>
                <a:srgbClr val="FFFFFF"/>
              </a:solidFill>
              <a:latin typeface="Quicksand"/>
              <a:ea typeface="Quicksand"/>
              <a:cs typeface="Quicksand"/>
              <a:sym typeface="Quicksan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7" name="Shape 57"/>
        <p:cNvGrpSpPr/>
        <p:nvPr/>
      </p:nvGrpSpPr>
      <p:grpSpPr>
        <a:xfrm>
          <a:off x="0" y="0"/>
          <a:ext cx="0" cy="0"/>
          <a:chOff x="0" y="0"/>
          <a:chExt cx="0" cy="0"/>
        </a:xfrm>
      </p:grpSpPr>
      <p:sp>
        <p:nvSpPr>
          <p:cNvPr id="58" name="Google Shape;58;p15"/>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5"/>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60" name="Google Shape;60;p15"/>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61" name="Google Shape;6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sp>
        <p:nvSpPr>
          <p:cNvPr id="63" name="Google Shape;63;p16"/>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5" name="Shape 65"/>
        <p:cNvGrpSpPr/>
        <p:nvPr/>
      </p:nvGrpSpPr>
      <p:grpSpPr>
        <a:xfrm>
          <a:off x="0" y="0"/>
          <a:ext cx="0" cy="0"/>
          <a:chOff x="0" y="0"/>
          <a:chExt cx="0" cy="0"/>
        </a:xfrm>
      </p:grpSpPr>
      <p:sp>
        <p:nvSpPr>
          <p:cNvPr id="66" name="Google Shape;66;p17"/>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7" name="Google Shape;67;p17"/>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8" name="Google Shape;68;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9" name="Shape 69"/>
        <p:cNvGrpSpPr/>
        <p:nvPr/>
      </p:nvGrpSpPr>
      <p:grpSpPr>
        <a:xfrm>
          <a:off x="0" y="0"/>
          <a:ext cx="0" cy="0"/>
          <a:chOff x="0" y="0"/>
          <a:chExt cx="0" cy="0"/>
        </a:xfrm>
      </p:grpSpPr>
      <p:sp>
        <p:nvSpPr>
          <p:cNvPr id="70" name="Google Shape;70;p18"/>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71" name="Google Shape;71;p18"/>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2" name="Google Shape;72;p18"/>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3" name="Google Shape;7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 name="Shape 74"/>
        <p:cNvGrpSpPr/>
        <p:nvPr/>
      </p:nvGrpSpPr>
      <p:grpSpPr>
        <a:xfrm>
          <a:off x="0" y="0"/>
          <a:ext cx="0" cy="0"/>
          <a:chOff x="0" y="0"/>
          <a:chExt cx="0" cy="0"/>
        </a:xfrm>
      </p:grpSpPr>
      <p:sp>
        <p:nvSpPr>
          <p:cNvPr id="75" name="Google Shape;75;p19"/>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7" name="Shape 77"/>
        <p:cNvGrpSpPr/>
        <p:nvPr/>
      </p:nvGrpSpPr>
      <p:grpSpPr>
        <a:xfrm>
          <a:off x="0" y="0"/>
          <a:ext cx="0" cy="0"/>
          <a:chOff x="0" y="0"/>
          <a:chExt cx="0" cy="0"/>
        </a:xfrm>
      </p:grpSpPr>
      <p:sp>
        <p:nvSpPr>
          <p:cNvPr id="78" name="Google Shape;78;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79" name="Google Shape;79;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0" name="Google Shape;80;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81" name="Shape 81"/>
        <p:cNvGrpSpPr/>
        <p:nvPr/>
      </p:nvGrpSpPr>
      <p:grpSpPr>
        <a:xfrm>
          <a:off x="0" y="0"/>
          <a:ext cx="0" cy="0"/>
          <a:chOff x="0" y="0"/>
          <a:chExt cx="0" cy="0"/>
        </a:xfrm>
      </p:grpSpPr>
      <p:sp>
        <p:nvSpPr>
          <p:cNvPr id="82" name="Google Shape;82;p21"/>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83" name="Google Shape;83;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4" name="Shape 84"/>
        <p:cNvGrpSpPr/>
        <p:nvPr/>
      </p:nvGrpSpPr>
      <p:grpSpPr>
        <a:xfrm>
          <a:off x="0" y="0"/>
          <a:ext cx="0" cy="0"/>
          <a:chOff x="0" y="0"/>
          <a:chExt cx="0" cy="0"/>
        </a:xfrm>
      </p:grpSpPr>
      <p:sp>
        <p:nvSpPr>
          <p:cNvPr id="85" name="Google Shape;85;p22"/>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6" name="Google Shape;86;p22"/>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87" name="Google Shape;87;p22"/>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88" name="Google Shape;88;p22"/>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89" name="Google Shape;89;p22"/>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90" name="Google Shape;90;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1" name="Shape 91"/>
        <p:cNvGrpSpPr/>
        <p:nvPr/>
      </p:nvGrpSpPr>
      <p:grpSpPr>
        <a:xfrm>
          <a:off x="0" y="0"/>
          <a:ext cx="0" cy="0"/>
          <a:chOff x="0" y="0"/>
          <a:chExt cx="0" cy="0"/>
        </a:xfrm>
      </p:grpSpPr>
      <p:sp>
        <p:nvSpPr>
          <p:cNvPr id="92" name="Google Shape;92;p23"/>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93" name="Google Shape;93;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4" name="Shape 94"/>
        <p:cNvGrpSpPr/>
        <p:nvPr/>
      </p:nvGrpSpPr>
      <p:grpSpPr>
        <a:xfrm>
          <a:off x="0" y="0"/>
          <a:ext cx="0" cy="0"/>
          <a:chOff x="0" y="0"/>
          <a:chExt cx="0" cy="0"/>
        </a:xfrm>
      </p:grpSpPr>
      <p:sp>
        <p:nvSpPr>
          <p:cNvPr id="95" name="Google Shape;95;p24"/>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96" name="Google Shape;96;p24"/>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97" name="Google Shape;9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title + body">
  <p:cSld name="CUSTOM_8">
    <p:bg>
      <p:bgPr>
        <a:blipFill>
          <a:blip r:embed="rId2">
            <a:alphaModFix/>
          </a:blip>
          <a:stretch>
            <a:fillRect/>
          </a:stretch>
        </a:blipFill>
      </p:bgPr>
    </p:bg>
    <p:spTree>
      <p:nvGrpSpPr>
        <p:cNvPr id="100" name="Shape 100"/>
        <p:cNvGrpSpPr/>
        <p:nvPr/>
      </p:nvGrpSpPr>
      <p:grpSpPr>
        <a:xfrm>
          <a:off x="0" y="0"/>
          <a:ext cx="0" cy="0"/>
          <a:chOff x="0" y="0"/>
          <a:chExt cx="0" cy="0"/>
        </a:xfrm>
      </p:grpSpPr>
      <p:sp>
        <p:nvSpPr>
          <p:cNvPr id="101" name="Google Shape;101;p26"/>
          <p:cNvSpPr txBox="1"/>
          <p:nvPr>
            <p:ph type="title"/>
          </p:nvPr>
        </p:nvSpPr>
        <p:spPr>
          <a:xfrm>
            <a:off x="457200" y="205978"/>
            <a:ext cx="8229600" cy="857400"/>
          </a:xfrm>
          <a:prstGeom prst="rect">
            <a:avLst/>
          </a:prstGeom>
        </p:spPr>
        <p:txBody>
          <a:bodyPr anchorCtr="0" anchor="t" bIns="91425" lIns="91425" spcFirstLastPara="1" rIns="91425" wrap="square" tIns="91425">
            <a:normAutofit/>
          </a:bodyPr>
          <a:lstStyle>
            <a:lvl1pPr lvl="0">
              <a:spcBef>
                <a:spcPts val="0"/>
              </a:spcBef>
              <a:spcAft>
                <a:spcPts val="0"/>
              </a:spcAft>
              <a:buNone/>
              <a:defRPr b="1" sz="45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102" name="Google Shape;102;p26"/>
          <p:cNvSpPr txBox="1"/>
          <p:nvPr>
            <p:ph idx="1" type="body"/>
          </p:nvPr>
        </p:nvSpPr>
        <p:spPr>
          <a:xfrm>
            <a:off x="458075" y="1452625"/>
            <a:ext cx="8271300" cy="3423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2.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3" name="Shape 53"/>
        <p:cNvGrpSpPr/>
        <p:nvPr/>
      </p:nvGrpSpPr>
      <p:grpSpPr>
        <a:xfrm>
          <a:off x="0" y="0"/>
          <a:ext cx="0" cy="0"/>
          <a:chOff x="0" y="0"/>
          <a:chExt cx="0" cy="0"/>
        </a:xfrm>
      </p:grpSpPr>
      <p:sp>
        <p:nvSpPr>
          <p:cNvPr id="54" name="Google Shape;54;p14"/>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55" name="Google Shape;55;p14"/>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56" name="Google Shape;56;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i2jwZcWicSY" TargetMode="Externa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6.png"/><Relationship Id="rId6"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3.gif"/><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www.nj.gov/education/standards/compsci/" TargetMode="Externa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82.png"/><Relationship Id="rId4" Type="http://schemas.openxmlformats.org/officeDocument/2006/relationships/image" Target="../media/image37.png"/><Relationship Id="rId5" Type="http://schemas.openxmlformats.org/officeDocument/2006/relationships/image" Target="../media/image19.png"/><Relationship Id="rId6" Type="http://schemas.openxmlformats.org/officeDocument/2006/relationships/image" Target="../media/image21.png"/><Relationship Id="rId7"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hyperlink" Target="http://researchgate.ne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54.gif"/><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8.gif"/><Relationship Id="rId4" Type="http://schemas.openxmlformats.org/officeDocument/2006/relationships/hyperlink" Target="https://corgis-edu.github.io/corgis/" TargetMode="External"/><Relationship Id="rId5" Type="http://schemas.openxmlformats.org/officeDocument/2006/relationships/hyperlink" Target="https://www.kaggle.com/datasets" TargetMode="External"/><Relationship Id="rId6" Type="http://schemas.openxmlformats.org/officeDocument/2006/relationships/hyperlink" Target="https://docs.google.com/presentation/d/1VNPTMbHLscbF4ivTks169aLDkrG2mE8n4NeLWLd8TAk/edit?usp=shari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www.youtube.com/watch?v=2zSYAlonQIQ" TargetMode="External"/><Relationship Id="rId4" Type="http://schemas.openxmlformats.org/officeDocument/2006/relationships/image" Target="../media/image2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3.jpg"/><Relationship Id="rId4" Type="http://schemas.openxmlformats.org/officeDocument/2006/relationships/image" Target="../media/image35.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9.gif"/><Relationship Id="rId4" Type="http://schemas.openxmlformats.org/officeDocument/2006/relationships/hyperlink" Target="https://docs.google.com/document/d/1gqESmRHkDCuHB6oxh3upUXquOJJaPoc47D5s2drEg0o/edit?usp=sharing" TargetMode="External"/><Relationship Id="rId5" Type="http://schemas.openxmlformats.org/officeDocument/2006/relationships/hyperlink" Target="https://docs.google.com/document/d/1gqESmRHkDCuHB6oxh3upUXquOJJaPoc47D5s2drEg0o/edit?usp=sharin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www.focusaur.com/pages/stroop-effect-tes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faculty.washington.edu/chudler/java/ready.html" TargetMode="Externa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faculty.washington.edu/chudler/java/ready.html" TargetMode="Externa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62.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 Id="rId3" Type="http://schemas.openxmlformats.org/officeDocument/2006/relationships/image" Target="../media/image3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3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4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hyperlink" Target="https://www.youcubed.org/resource/data-literacy/" TargetMode="Externa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4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hyperlink" Target="https://corgis-edu.github.io/corgis/visualizer/" TargetMode="External"/><Relationship Id="rId4" Type="http://schemas.openxmlformats.org/officeDocument/2006/relationships/hyperlink" Target="https://www.kaggle.com/datasets" TargetMode="External"/><Relationship Id="rId5" Type="http://schemas.openxmlformats.org/officeDocument/2006/relationships/hyperlink" Target="http://data.gov" TargetMode="External"/><Relationship Id="rId6" Type="http://schemas.openxmlformats.org/officeDocument/2006/relationships/hyperlink" Target="https://datasetsearch.research.google.com/" TargetMode="External"/><Relationship Id="rId7"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52.png"/><Relationship Id="rId4" Type="http://schemas.openxmlformats.org/officeDocument/2006/relationships/hyperlink" Target="https://edublocks.org/#for-teachers" TargetMode="External"/><Relationship Id="rId5" Type="http://schemas.openxmlformats.org/officeDocument/2006/relationships/image" Target="../media/image5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4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hyperlink" Target="https://corgis-edu.github.io/corgis/" TargetMode="External"/><Relationship Id="rId4" Type="http://schemas.openxmlformats.org/officeDocument/2006/relationships/hyperlink" Target="https://corgis-edu.github.io/corgis/" TargetMode="External"/><Relationship Id="rId5" Type="http://schemas.openxmlformats.org/officeDocument/2006/relationships/hyperlink" Target="https://corgis-edu.github.io/corgis/" TargetMode="External"/><Relationship Id="rId6" Type="http://schemas.openxmlformats.org/officeDocument/2006/relationships/hyperlink" Target="https://corgis-edu.github.io/corgis/" TargetMode="External"/><Relationship Id="rId7" Type="http://schemas.openxmlformats.org/officeDocument/2006/relationships/hyperlink" Target="https://corgis-edu.github.io/corgis/" TargetMode="External"/><Relationship Id="rId8" Type="http://schemas.openxmlformats.org/officeDocument/2006/relationships/image" Target="../media/image6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4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48.gif"/><Relationship Id="rId4" Type="http://schemas.openxmlformats.org/officeDocument/2006/relationships/image" Target="../media/image43.png"/><Relationship Id="rId5" Type="http://schemas.openxmlformats.org/officeDocument/2006/relationships/image" Target="../media/image65.gi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hyperlink" Target="http://www.youtube.com/watch?v=E91bGT9BjYk" TargetMode="External"/><Relationship Id="rId4" Type="http://schemas.openxmlformats.org/officeDocument/2006/relationships/image" Target="../media/image50.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5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5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5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58.png"/><Relationship Id="rId4" Type="http://schemas.openxmlformats.org/officeDocument/2006/relationships/hyperlink" Target="https://codehs.com/lms/assignment/207078615" TargetMode="External"/><Relationship Id="rId5" Type="http://schemas.openxmlformats.org/officeDocument/2006/relationships/image" Target="../media/image6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5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 Id="rId3" Type="http://schemas.openxmlformats.org/officeDocument/2006/relationships/hyperlink" Target="https://www.tylervigen.com/spurious/discover" TargetMode="External"/><Relationship Id="rId4" Type="http://schemas.openxmlformats.org/officeDocument/2006/relationships/image" Target="../media/image5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6.xml"/><Relationship Id="rId3" Type="http://schemas.openxmlformats.org/officeDocument/2006/relationships/hyperlink" Target="https://www.tylervigen.com/spurious-correlations" TargetMode="External"/><Relationship Id="rId4" Type="http://schemas.openxmlformats.org/officeDocument/2006/relationships/image" Target="../media/image8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7.xml"/><Relationship Id="rId3" Type="http://schemas.openxmlformats.org/officeDocument/2006/relationships/hyperlink" Target="https://www.tylervigen.com/spurious-correlations" TargetMode="External"/><Relationship Id="rId4" Type="http://schemas.openxmlformats.org/officeDocument/2006/relationships/image" Target="../media/image7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8.xml"/><Relationship Id="rId3" Type="http://schemas.openxmlformats.org/officeDocument/2006/relationships/hyperlink" Target="https://www.tylervigen.com/spurious-correlations" TargetMode="External"/><Relationship Id="rId4" Type="http://schemas.openxmlformats.org/officeDocument/2006/relationships/image" Target="../media/image8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9.xml"/><Relationship Id="rId3" Type="http://schemas.openxmlformats.org/officeDocument/2006/relationships/hyperlink" Target="https://www.tylervigen.com/spurious-correlations" TargetMode="External"/><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1" Type="http://schemas.openxmlformats.org/officeDocument/2006/relationships/hyperlink" Target="https://codap.concord.org/app/?v=3" TargetMode="External"/><Relationship Id="rId10" Type="http://schemas.openxmlformats.org/officeDocument/2006/relationships/hyperlink" Target="https://codap.concord.org/app/?v=3" TargetMode="External"/><Relationship Id="rId13" Type="http://schemas.openxmlformats.org/officeDocument/2006/relationships/image" Target="../media/image63.png"/><Relationship Id="rId12" Type="http://schemas.openxmlformats.org/officeDocument/2006/relationships/hyperlink" Target="https://codap.concord.org/app/?v=3" TargetMode="External"/><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hyperlink" Target="https://codap.concord.org/app/?v=3" TargetMode="External"/><Relationship Id="rId4" Type="http://schemas.openxmlformats.org/officeDocument/2006/relationships/hyperlink" Target="https://codap.concord.org/app/?v=3" TargetMode="External"/><Relationship Id="rId9" Type="http://schemas.openxmlformats.org/officeDocument/2006/relationships/hyperlink" Target="https://codap.concord.org/app/?v=3" TargetMode="External"/><Relationship Id="rId14" Type="http://schemas.openxmlformats.org/officeDocument/2006/relationships/hyperlink" Target="https://docs.google.com/document/d/12tKgKIe9eQtT8sa5InEmS_kBA-YobX9Ue2GjlXW67Fg/edit?usp=sharing" TargetMode="External"/><Relationship Id="rId5" Type="http://schemas.openxmlformats.org/officeDocument/2006/relationships/hyperlink" Target="https://codap.concord.org/app/?v=3" TargetMode="External"/><Relationship Id="rId6" Type="http://schemas.openxmlformats.org/officeDocument/2006/relationships/hyperlink" Target="https://codap.concord.org/app/?v=3" TargetMode="External"/><Relationship Id="rId7" Type="http://schemas.openxmlformats.org/officeDocument/2006/relationships/hyperlink" Target="https://codap.concord.org/app/?v=3" TargetMode="External"/><Relationship Id="rId8" Type="http://schemas.openxmlformats.org/officeDocument/2006/relationships/hyperlink" Target="https://codap.concord.org/app/?v=3"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6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hyperlink" Target="https://www.youcubed.org/resource/data-talks/" TargetMode="External"/><Relationship Id="rId4" Type="http://schemas.openxmlformats.org/officeDocument/2006/relationships/image" Target="../media/image6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hyperlink" Target="https://www.kaggle.com/datasets" TargetMode="External"/><Relationship Id="rId4" Type="http://schemas.openxmlformats.org/officeDocument/2006/relationships/image" Target="../media/image7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hyperlink" Target="https://docs.google.com/presentation/d/1ovKtdbakR6Dq9MBqTFyQnFugGpRwjxxTx9UnSeaK-Vw/edit?usp=sharing" TargetMode="External"/><Relationship Id="rId4" Type="http://schemas.openxmlformats.org/officeDocument/2006/relationships/image" Target="../media/image68.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hyperlink" Target="https://docs.google.com/presentation/d/1_v5UAAUrf0EZENj6GaYlbLUxrJkzmMf7UfSGoK56UL8/edit?usp=sharing" TargetMode="External"/><Relationship Id="rId4" Type="http://schemas.openxmlformats.org/officeDocument/2006/relationships/image" Target="../media/image7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hyperlink" Target="https://www.gapminder.org/tools/#$chart-type=bubbles&amp;url=v2" TargetMode="External"/><Relationship Id="rId4" Type="http://schemas.openxmlformats.org/officeDocument/2006/relationships/hyperlink" Target="https://www.gapminder.org/tools/#$chart-type=barrank&amp;url=v2" TargetMode="External"/><Relationship Id="rId5" Type="http://schemas.openxmlformats.org/officeDocument/2006/relationships/image" Target="../media/image7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hyperlink" Target="https://hsdatascience.youcubed.org/" TargetMode="External"/><Relationship Id="rId4" Type="http://schemas.openxmlformats.org/officeDocument/2006/relationships/image" Target="../media/image7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hyperlink" Target="https://www.youcubed.org/resource/data-literacy/" TargetMode="External"/><Relationship Id="rId4" Type="http://schemas.openxmlformats.org/officeDocument/2006/relationships/image" Target="../media/image70.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hyperlink" Target="https://dataclassroom.com/en/dataseteditor/6b0787fb-5ae1-44a1-9eab-afac131ed5ca/table" TargetMode="External"/><Relationship Id="rId4" Type="http://schemas.openxmlformats.org/officeDocument/2006/relationships/image" Target="../media/image66.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7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hyperlink" Target="https://www.idsucla.org/introduction-to-data-science-curriculum" TargetMode="External"/><Relationship Id="rId4" Type="http://schemas.openxmlformats.org/officeDocument/2006/relationships/image" Target="../media/image7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67.png"/><Relationship Id="rId4" Type="http://schemas.openxmlformats.org/officeDocument/2006/relationships/image" Target="../media/image75.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hyperlink" Target="https://csteachers.org/pk12standards/view/"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image" Target="../media/image62.gi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6"/>
          <p:cNvSpPr txBox="1"/>
          <p:nvPr>
            <p:ph type="title"/>
          </p:nvPr>
        </p:nvSpPr>
        <p:spPr>
          <a:xfrm>
            <a:off x="292925" y="0"/>
            <a:ext cx="5294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500">
                <a:solidFill>
                  <a:srgbClr val="6FA8DC"/>
                </a:solidFill>
              </a:rPr>
              <a:t>What is Data Science?</a:t>
            </a:r>
            <a:endParaRPr b="1" sz="2500">
              <a:solidFill>
                <a:srgbClr val="6FA8DC"/>
              </a:solidFill>
            </a:endParaRPr>
          </a:p>
        </p:txBody>
      </p:sp>
      <p:pic>
        <p:nvPicPr>
          <p:cNvPr descr="How much can you learn about data science in 60 seconds? Our &quot;60 Second Data Science&quot; series tests that question. We offer short intros to topics in Data Science aimed at absolute beginners. &#10;&#10;Find out more about our data science platform at:&#10;http:// www.expertmodels.com" id="192" name="Google Shape;192;p36" title="The Data Scientist - 60 Second Data Science">
            <a:hlinkClick r:id="rId3"/>
          </p:cNvPr>
          <p:cNvPicPr preferRelativeResize="0"/>
          <p:nvPr/>
        </p:nvPicPr>
        <p:blipFill>
          <a:blip r:embed="rId4">
            <a:alphaModFix/>
          </a:blip>
          <a:stretch>
            <a:fillRect/>
          </a:stretch>
        </p:blipFill>
        <p:spPr>
          <a:xfrm>
            <a:off x="885750" y="756550"/>
            <a:ext cx="7799000" cy="4386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7"/>
          <p:cNvSpPr txBox="1"/>
          <p:nvPr>
            <p:ph type="ctrTitle"/>
          </p:nvPr>
        </p:nvSpPr>
        <p:spPr>
          <a:xfrm>
            <a:off x="71400" y="0"/>
            <a:ext cx="9072600" cy="5015400"/>
          </a:xfrm>
          <a:prstGeom prst="rect">
            <a:avLst/>
          </a:prstGeom>
        </p:spPr>
        <p:txBody>
          <a:bodyPr anchorCtr="0" anchor="b" bIns="91425" lIns="91425" spcFirstLastPara="1" rIns="91425" wrap="square" tIns="91425">
            <a:noAutofit/>
          </a:bodyPr>
          <a:lstStyle/>
          <a:p>
            <a:pPr indent="-330200" lvl="0" marL="457200" rtl="0" algn="l">
              <a:lnSpc>
                <a:spcPct val="200000"/>
              </a:lnSpc>
              <a:spcBef>
                <a:spcPts val="0"/>
              </a:spcBef>
              <a:spcAft>
                <a:spcPts val="0"/>
              </a:spcAft>
              <a:buClr>
                <a:schemeClr val="accent1"/>
              </a:buClr>
              <a:buSzPts val="1600"/>
              <a:buChar char="★"/>
            </a:pPr>
            <a:r>
              <a:rPr b="1" lang="en" sz="1600">
                <a:solidFill>
                  <a:srgbClr val="000000"/>
                </a:solidFill>
                <a:highlight>
                  <a:srgbClr val="FFFFFF"/>
                </a:highlight>
              </a:rPr>
              <a:t>Data Science</a:t>
            </a:r>
            <a:r>
              <a:rPr b="1" lang="en" sz="1600">
                <a:solidFill>
                  <a:srgbClr val="000000"/>
                </a:solidFill>
                <a:highlight>
                  <a:srgbClr val="FFFFFF"/>
                </a:highlight>
              </a:rPr>
              <a:t> </a:t>
            </a:r>
            <a:r>
              <a:rPr b="0" lang="en" sz="1600">
                <a:solidFill>
                  <a:srgbClr val="000000"/>
                </a:solidFill>
                <a:highlight>
                  <a:srgbClr val="FFFFFF"/>
                </a:highlight>
                <a:latin typeface="Arial"/>
                <a:ea typeface="Arial"/>
                <a:cs typeface="Arial"/>
                <a:sym typeface="Arial"/>
              </a:rPr>
              <a:t>has been around since the </a:t>
            </a:r>
            <a:r>
              <a:rPr b="1" lang="en" sz="1600">
                <a:solidFill>
                  <a:srgbClr val="000000"/>
                </a:solidFill>
                <a:highlight>
                  <a:srgbClr val="FFFFFF"/>
                </a:highlight>
              </a:rPr>
              <a:t>1960s as a </a:t>
            </a:r>
            <a:r>
              <a:rPr b="1" lang="en" sz="1600">
                <a:solidFill>
                  <a:schemeClr val="accent1"/>
                </a:solidFill>
                <a:highlight>
                  <a:srgbClr val="FFFFFF"/>
                </a:highlight>
              </a:rPr>
              <a:t>subset of Computer Science</a:t>
            </a:r>
            <a:endParaRPr b="1" sz="1600">
              <a:solidFill>
                <a:schemeClr val="accent1"/>
              </a:solidFill>
              <a:highlight>
                <a:srgbClr val="FFFFFF"/>
              </a:highlight>
            </a:endParaRPr>
          </a:p>
          <a:p>
            <a:pPr indent="-330200" lvl="0" marL="457200" rtl="0" algn="l">
              <a:lnSpc>
                <a:spcPct val="200000"/>
              </a:lnSpc>
              <a:spcBef>
                <a:spcPts val="0"/>
              </a:spcBef>
              <a:spcAft>
                <a:spcPts val="0"/>
              </a:spcAft>
              <a:buClr>
                <a:schemeClr val="accent1"/>
              </a:buClr>
              <a:buSzPts val="1600"/>
              <a:buFont typeface="Roboto"/>
              <a:buChar char="★"/>
            </a:pPr>
            <a:r>
              <a:rPr b="0" lang="en" sz="1600">
                <a:solidFill>
                  <a:srgbClr val="202124"/>
                </a:solidFill>
                <a:highlight>
                  <a:srgbClr val="FFFFFF"/>
                </a:highlight>
                <a:latin typeface="Roboto"/>
                <a:ea typeface="Roboto"/>
                <a:cs typeface="Roboto"/>
                <a:sym typeface="Roboto"/>
              </a:rPr>
              <a:t>It became </a:t>
            </a:r>
            <a:r>
              <a:rPr b="1" lang="en" sz="1600">
                <a:solidFill>
                  <a:srgbClr val="202124"/>
                </a:solidFill>
                <a:highlight>
                  <a:srgbClr val="FFFFFF"/>
                </a:highlight>
                <a:latin typeface="Roboto"/>
                <a:ea typeface="Roboto"/>
                <a:cs typeface="Roboto"/>
                <a:sym typeface="Roboto"/>
              </a:rPr>
              <a:t>popular with the advent of AI,</a:t>
            </a:r>
            <a:r>
              <a:rPr b="0" lang="en" sz="1600">
                <a:solidFill>
                  <a:srgbClr val="202124"/>
                </a:solidFill>
                <a:highlight>
                  <a:srgbClr val="FFFFFF"/>
                </a:highlight>
                <a:latin typeface="Roboto"/>
                <a:ea typeface="Roboto"/>
                <a:cs typeface="Roboto"/>
                <a:sym typeface="Roboto"/>
              </a:rPr>
              <a:t> deep learning, and machine learning in the 2000s</a:t>
            </a:r>
            <a:endParaRPr b="0" sz="1600">
              <a:solidFill>
                <a:srgbClr val="000000"/>
              </a:solidFill>
              <a:highlight>
                <a:srgbClr val="FFFFFF"/>
              </a:highlight>
              <a:latin typeface="Roboto"/>
              <a:ea typeface="Roboto"/>
              <a:cs typeface="Roboto"/>
              <a:sym typeface="Roboto"/>
            </a:endParaRPr>
          </a:p>
          <a:p>
            <a:pPr indent="-330200" lvl="0" marL="457200" rtl="0" algn="l">
              <a:lnSpc>
                <a:spcPct val="200000"/>
              </a:lnSpc>
              <a:spcBef>
                <a:spcPts val="0"/>
              </a:spcBef>
              <a:spcAft>
                <a:spcPts val="0"/>
              </a:spcAft>
              <a:buClr>
                <a:schemeClr val="accent1"/>
              </a:buClr>
              <a:buSzPts val="1600"/>
              <a:buFont typeface="Roboto"/>
              <a:buChar char="★"/>
            </a:pPr>
            <a:r>
              <a:rPr b="0" lang="en" sz="1600">
                <a:solidFill>
                  <a:srgbClr val="000000"/>
                </a:solidFill>
                <a:highlight>
                  <a:srgbClr val="FFFFFF"/>
                </a:highlight>
                <a:latin typeface="Roboto"/>
                <a:ea typeface="Roboto"/>
                <a:cs typeface="Roboto"/>
                <a:sym typeface="Roboto"/>
              </a:rPr>
              <a:t>Data Science was first used as a job title in </a:t>
            </a:r>
            <a:r>
              <a:rPr b="0" lang="en" sz="1600">
                <a:solidFill>
                  <a:srgbClr val="000000"/>
                </a:solidFill>
                <a:latin typeface="Roboto"/>
                <a:ea typeface="Roboto"/>
                <a:cs typeface="Roboto"/>
                <a:sym typeface="Roboto"/>
              </a:rPr>
              <a:t>2008 at Facebook and LinkedIn and the Harvard Business Review called it the</a:t>
            </a:r>
            <a:r>
              <a:rPr b="1" lang="en" sz="1600">
                <a:solidFill>
                  <a:srgbClr val="000000"/>
                </a:solidFill>
                <a:latin typeface="Roboto"/>
                <a:ea typeface="Roboto"/>
                <a:cs typeface="Roboto"/>
                <a:sym typeface="Roboto"/>
              </a:rPr>
              <a:t> "sexiest" career</a:t>
            </a:r>
            <a:endParaRPr b="1" sz="1600">
              <a:solidFill>
                <a:srgbClr val="000000"/>
              </a:solidFill>
              <a:highlight>
                <a:srgbClr val="FFFFFF"/>
              </a:highlight>
            </a:endParaRPr>
          </a:p>
          <a:p>
            <a:pPr indent="-330200" lvl="0" marL="457200" rtl="0" algn="l">
              <a:lnSpc>
                <a:spcPct val="200000"/>
              </a:lnSpc>
              <a:spcBef>
                <a:spcPts val="0"/>
              </a:spcBef>
              <a:spcAft>
                <a:spcPts val="0"/>
              </a:spcAft>
              <a:buClr>
                <a:schemeClr val="accent1"/>
              </a:buClr>
              <a:buSzPts val="1600"/>
              <a:buChar char="★"/>
            </a:pPr>
            <a:r>
              <a:rPr b="0" lang="en" sz="1600">
                <a:solidFill>
                  <a:srgbClr val="000000"/>
                </a:solidFill>
                <a:highlight>
                  <a:srgbClr val="FFFFFF"/>
                </a:highlight>
                <a:latin typeface="Arial"/>
                <a:ea typeface="Arial"/>
                <a:cs typeface="Arial"/>
                <a:sym typeface="Arial"/>
              </a:rPr>
              <a:t>The employment rate for data scientists </a:t>
            </a:r>
            <a:r>
              <a:rPr lang="en" sz="1600">
                <a:solidFill>
                  <a:srgbClr val="000000"/>
                </a:solidFill>
                <a:highlight>
                  <a:srgbClr val="FFFFFF"/>
                </a:highlight>
              </a:rPr>
              <a:t>is predicted to </a:t>
            </a:r>
            <a:r>
              <a:rPr lang="en" sz="1600">
                <a:solidFill>
                  <a:srgbClr val="000000"/>
                </a:solidFill>
                <a:highlight>
                  <a:srgbClr val="FFFFFF"/>
                </a:highlight>
                <a:latin typeface="Arial"/>
                <a:ea typeface="Arial"/>
                <a:cs typeface="Arial"/>
                <a:sym typeface="Arial"/>
              </a:rPr>
              <a:t>grow by 36%</a:t>
            </a:r>
            <a:r>
              <a:rPr b="0" lang="en" sz="1600">
                <a:solidFill>
                  <a:srgbClr val="000000"/>
                </a:solidFill>
                <a:highlight>
                  <a:srgbClr val="FFFFFF"/>
                </a:highlight>
                <a:latin typeface="Arial"/>
                <a:ea typeface="Arial"/>
                <a:cs typeface="Arial"/>
                <a:sym typeface="Arial"/>
              </a:rPr>
              <a:t> from 2021 to 2031</a:t>
            </a:r>
            <a:endParaRPr b="0" sz="1600">
              <a:solidFill>
                <a:srgbClr val="000000"/>
              </a:solidFill>
              <a:highlight>
                <a:srgbClr val="FFFFFF"/>
              </a:highlight>
              <a:latin typeface="Arial"/>
              <a:ea typeface="Arial"/>
              <a:cs typeface="Arial"/>
              <a:sym typeface="Arial"/>
            </a:endParaRPr>
          </a:p>
          <a:p>
            <a:pPr indent="-330200" lvl="0" marL="457200" rtl="0" algn="l">
              <a:lnSpc>
                <a:spcPct val="200000"/>
              </a:lnSpc>
              <a:spcBef>
                <a:spcPts val="0"/>
              </a:spcBef>
              <a:spcAft>
                <a:spcPts val="0"/>
              </a:spcAft>
              <a:buClr>
                <a:schemeClr val="accent1"/>
              </a:buClr>
              <a:buSzPts val="1600"/>
              <a:buFont typeface="Arial"/>
              <a:buChar char="★"/>
            </a:pPr>
            <a:r>
              <a:rPr lang="en" sz="1600">
                <a:solidFill>
                  <a:srgbClr val="000000"/>
                </a:solidFill>
                <a:highlight>
                  <a:srgbClr val="FFFFFF"/>
                </a:highlight>
                <a:latin typeface="Arial"/>
                <a:ea typeface="Arial"/>
                <a:cs typeface="Arial"/>
                <a:sym typeface="Arial"/>
              </a:rPr>
              <a:t>49% of the job ads</a:t>
            </a:r>
            <a:r>
              <a:rPr b="0" lang="en" sz="1600">
                <a:solidFill>
                  <a:srgbClr val="000000"/>
                </a:solidFill>
                <a:highlight>
                  <a:srgbClr val="FFFFFF"/>
                </a:highlight>
                <a:latin typeface="Arial"/>
                <a:ea typeface="Arial"/>
                <a:cs typeface="Arial"/>
                <a:sym typeface="Arial"/>
              </a:rPr>
              <a:t> on LinkedIn are in the IT &amp; Tech industry</a:t>
            </a:r>
            <a:endParaRPr b="0" sz="1600">
              <a:solidFill>
                <a:srgbClr val="000000"/>
              </a:solidFill>
              <a:highlight>
                <a:srgbClr val="FFFFFF"/>
              </a:highlight>
              <a:latin typeface="Arial"/>
              <a:ea typeface="Arial"/>
              <a:cs typeface="Arial"/>
              <a:sym typeface="Arial"/>
            </a:endParaRPr>
          </a:p>
          <a:p>
            <a:pPr indent="-330200" lvl="0" marL="457200" rtl="0" algn="l">
              <a:lnSpc>
                <a:spcPct val="200000"/>
              </a:lnSpc>
              <a:spcBef>
                <a:spcPts val="0"/>
              </a:spcBef>
              <a:spcAft>
                <a:spcPts val="0"/>
              </a:spcAft>
              <a:buClr>
                <a:schemeClr val="accent1"/>
              </a:buClr>
              <a:buSzPts val="1600"/>
              <a:buFont typeface="Arial"/>
              <a:buChar char="★"/>
            </a:pPr>
            <a:r>
              <a:rPr b="0" lang="en" sz="1600">
                <a:solidFill>
                  <a:srgbClr val="000000"/>
                </a:solidFill>
                <a:highlight>
                  <a:srgbClr val="FFFFFF"/>
                </a:highlight>
                <a:latin typeface="Arial"/>
                <a:ea typeface="Arial"/>
                <a:cs typeface="Arial"/>
                <a:sym typeface="Arial"/>
              </a:rPr>
              <a:t>Only 33% of job ads specifically require a data science degree</a:t>
            </a:r>
            <a:endParaRPr sz="1600">
              <a:solidFill>
                <a:srgbClr val="000000"/>
              </a:solidFill>
              <a:highlight>
                <a:srgbClr val="FFFFFF"/>
              </a:highlight>
              <a:latin typeface="Arial"/>
              <a:ea typeface="Arial"/>
              <a:cs typeface="Arial"/>
              <a:sym typeface="Arial"/>
            </a:endParaRPr>
          </a:p>
          <a:p>
            <a:pPr indent="-330200" lvl="0" marL="457200" rtl="0" algn="l">
              <a:lnSpc>
                <a:spcPct val="200000"/>
              </a:lnSpc>
              <a:spcBef>
                <a:spcPts val="0"/>
              </a:spcBef>
              <a:spcAft>
                <a:spcPts val="0"/>
              </a:spcAft>
              <a:buClr>
                <a:schemeClr val="accent1"/>
              </a:buClr>
              <a:buSzPts val="1600"/>
              <a:buChar char="★"/>
            </a:pPr>
            <a:r>
              <a:rPr lang="en" sz="1600">
                <a:solidFill>
                  <a:srgbClr val="000000"/>
                </a:solidFill>
                <a:highlight>
                  <a:srgbClr val="FFFFFF"/>
                </a:highlight>
              </a:rPr>
              <a:t>A</a:t>
            </a:r>
            <a:r>
              <a:rPr b="0" lang="en" sz="1600">
                <a:solidFill>
                  <a:srgbClr val="000000"/>
                </a:solidFill>
                <a:highlight>
                  <a:srgbClr val="FFFFFF"/>
                </a:highlight>
                <a:latin typeface="Arial"/>
                <a:ea typeface="Arial"/>
                <a:cs typeface="Arial"/>
                <a:sym typeface="Arial"/>
              </a:rPr>
              <a:t>verage salary in the US is as high as </a:t>
            </a:r>
            <a:r>
              <a:rPr lang="en" sz="1600">
                <a:solidFill>
                  <a:srgbClr val="000000"/>
                </a:solidFill>
                <a:highlight>
                  <a:srgbClr val="FFFFFF"/>
                </a:highlight>
                <a:latin typeface="Arial"/>
                <a:ea typeface="Arial"/>
                <a:cs typeface="Arial"/>
                <a:sym typeface="Arial"/>
              </a:rPr>
              <a:t>$</a:t>
            </a:r>
            <a:r>
              <a:rPr lang="en" sz="1600">
                <a:solidFill>
                  <a:srgbClr val="000000"/>
                </a:solidFill>
                <a:highlight>
                  <a:srgbClr val="FFFFFF"/>
                </a:highlight>
              </a:rPr>
              <a:t>212,544</a:t>
            </a:r>
            <a:r>
              <a:rPr lang="en" sz="1600">
                <a:solidFill>
                  <a:srgbClr val="000000"/>
                </a:solidFill>
                <a:highlight>
                  <a:srgbClr val="FFFFFF"/>
                </a:highlight>
                <a:latin typeface="Arial"/>
                <a:ea typeface="Arial"/>
                <a:cs typeface="Arial"/>
                <a:sym typeface="Arial"/>
              </a:rPr>
              <a:t>/year (</a:t>
            </a:r>
            <a:r>
              <a:rPr lang="en" sz="1600">
                <a:solidFill>
                  <a:srgbClr val="000000"/>
                </a:solidFill>
                <a:highlight>
                  <a:srgbClr val="FFFFFF"/>
                </a:highlight>
                <a:latin typeface="Arial"/>
                <a:ea typeface="Arial"/>
                <a:cs typeface="Arial"/>
                <a:sym typeface="Arial"/>
              </a:rPr>
              <a:t>Indeed.com)</a:t>
            </a:r>
            <a:endParaRPr sz="1600">
              <a:solidFill>
                <a:srgbClr val="000000"/>
              </a:solidFill>
              <a:highlight>
                <a:srgbClr val="FFFFFF"/>
              </a:highlight>
              <a:latin typeface="Arial"/>
              <a:ea typeface="Arial"/>
              <a:cs typeface="Arial"/>
              <a:sym typeface="Arial"/>
            </a:endParaRPr>
          </a:p>
          <a:p>
            <a:pPr indent="-330200" lvl="0" marL="457200" rtl="0" algn="l">
              <a:lnSpc>
                <a:spcPct val="200000"/>
              </a:lnSpc>
              <a:spcBef>
                <a:spcPts val="0"/>
              </a:spcBef>
              <a:spcAft>
                <a:spcPts val="0"/>
              </a:spcAft>
              <a:buClr>
                <a:schemeClr val="accent1"/>
              </a:buClr>
              <a:buSzPts val="1600"/>
              <a:buChar char="★"/>
            </a:pPr>
            <a:r>
              <a:rPr lang="en" sz="1600">
                <a:solidFill>
                  <a:srgbClr val="000000"/>
                </a:solidFill>
                <a:highlight>
                  <a:srgbClr val="FFFFFF"/>
                </a:highlight>
              </a:rPr>
              <a:t>M</a:t>
            </a:r>
            <a:r>
              <a:rPr b="0" lang="en" sz="1600">
                <a:solidFill>
                  <a:srgbClr val="000000"/>
                </a:solidFill>
                <a:highlight>
                  <a:srgbClr val="FFFFFF"/>
                </a:highlight>
                <a:latin typeface="Arial"/>
                <a:ea typeface="Arial"/>
                <a:cs typeface="Arial"/>
                <a:sym typeface="Arial"/>
              </a:rPr>
              <a:t>ost in-demand </a:t>
            </a:r>
            <a:r>
              <a:rPr lang="en" sz="1600">
                <a:solidFill>
                  <a:srgbClr val="000000"/>
                </a:solidFill>
                <a:highlight>
                  <a:srgbClr val="FFFFFF"/>
                </a:highlight>
              </a:rPr>
              <a:t>coding</a:t>
            </a:r>
            <a:r>
              <a:rPr b="0" lang="en" sz="1600">
                <a:solidFill>
                  <a:srgbClr val="000000"/>
                </a:solidFill>
                <a:highlight>
                  <a:srgbClr val="FFFFFF"/>
                </a:highlight>
                <a:latin typeface="Arial"/>
                <a:ea typeface="Arial"/>
                <a:cs typeface="Arial"/>
                <a:sym typeface="Arial"/>
              </a:rPr>
              <a:t> skills for data science experts are </a:t>
            </a:r>
            <a:r>
              <a:rPr lang="en" sz="1600">
                <a:solidFill>
                  <a:srgbClr val="000000"/>
                </a:solidFill>
                <a:highlight>
                  <a:srgbClr val="FFFFFF"/>
                </a:highlight>
                <a:latin typeface="Arial"/>
                <a:ea typeface="Arial"/>
                <a:cs typeface="Arial"/>
                <a:sym typeface="Arial"/>
              </a:rPr>
              <a:t>Python, R, </a:t>
            </a:r>
            <a:r>
              <a:rPr b="0" lang="en" sz="1600">
                <a:solidFill>
                  <a:srgbClr val="000000"/>
                </a:solidFill>
                <a:highlight>
                  <a:srgbClr val="FFFFFF"/>
                </a:highlight>
                <a:latin typeface="Arial"/>
                <a:ea typeface="Arial"/>
                <a:cs typeface="Arial"/>
                <a:sym typeface="Arial"/>
              </a:rPr>
              <a:t>and SQL</a:t>
            </a:r>
            <a:endParaRPr b="0" sz="16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t/>
            </a:r>
            <a:endParaRPr sz="1100"/>
          </a:p>
          <a:p>
            <a:pPr indent="0" lvl="0" marL="914400" rtl="0" algn="r">
              <a:spcBef>
                <a:spcPts val="0"/>
              </a:spcBef>
              <a:spcAft>
                <a:spcPts val="0"/>
              </a:spcAft>
              <a:buNone/>
            </a:pPr>
            <a:r>
              <a:rPr lang="en" sz="1100"/>
              <a:t>Source:  https://365datascience.com/career-advice/data-scientist-job-outlook/</a:t>
            </a:r>
            <a:endParaRPr sz="1600">
              <a:solidFill>
                <a:srgbClr val="000000"/>
              </a:solidFill>
              <a:highlight>
                <a:srgbClr val="FFFFFF"/>
              </a:highlight>
            </a:endParaRPr>
          </a:p>
        </p:txBody>
      </p:sp>
      <p:sp>
        <p:nvSpPr>
          <p:cNvPr id="198" name="Google Shape;198;p37"/>
          <p:cNvSpPr/>
          <p:nvPr/>
        </p:nvSpPr>
        <p:spPr>
          <a:xfrm>
            <a:off x="3846555" y="3616825"/>
            <a:ext cx="1389900" cy="266100"/>
          </a:xfrm>
          <a:prstGeom prst="ellipse">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9" name="Google Shape;199;p37"/>
          <p:cNvSpPr txBox="1"/>
          <p:nvPr/>
        </p:nvSpPr>
        <p:spPr>
          <a:xfrm>
            <a:off x="4813230" y="3270701"/>
            <a:ext cx="733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accent4"/>
                </a:solidFill>
                <a:latin typeface="Caveat"/>
                <a:ea typeface="Caveat"/>
                <a:cs typeface="Caveat"/>
                <a:sym typeface="Caveat"/>
              </a:rPr>
              <a:t>wow!</a:t>
            </a:r>
            <a:endParaRPr b="1" sz="1800">
              <a:solidFill>
                <a:schemeClr val="accent4"/>
              </a:solidFill>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38"/>
          <p:cNvPicPr preferRelativeResize="0"/>
          <p:nvPr/>
        </p:nvPicPr>
        <p:blipFill>
          <a:blip r:embed="rId3">
            <a:alphaModFix/>
          </a:blip>
          <a:stretch>
            <a:fillRect/>
          </a:stretch>
        </p:blipFill>
        <p:spPr>
          <a:xfrm>
            <a:off x="0" y="67125"/>
            <a:ext cx="9235426" cy="2171900"/>
          </a:xfrm>
          <a:prstGeom prst="rect">
            <a:avLst/>
          </a:prstGeom>
          <a:noFill/>
          <a:ln>
            <a:noFill/>
          </a:ln>
        </p:spPr>
      </p:pic>
      <p:sp>
        <p:nvSpPr>
          <p:cNvPr id="205" name="Google Shape;205;p38"/>
          <p:cNvSpPr txBox="1"/>
          <p:nvPr/>
        </p:nvSpPr>
        <p:spPr>
          <a:xfrm>
            <a:off x="702550" y="2571750"/>
            <a:ext cx="7830300" cy="256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5200">
                <a:solidFill>
                  <a:schemeClr val="accent4"/>
                </a:solidFill>
                <a:latin typeface="Caveat"/>
                <a:ea typeface="Caveat"/>
                <a:cs typeface="Caveat"/>
                <a:sym typeface="Caveat"/>
              </a:rPr>
              <a:t>see what I did there when communicating the data?</a:t>
            </a:r>
            <a:endParaRPr b="1" sz="5200">
              <a:solidFill>
                <a:schemeClr val="accent4"/>
              </a:solidFill>
              <a:latin typeface="Caveat"/>
              <a:ea typeface="Caveat"/>
              <a:cs typeface="Caveat"/>
              <a:sym typeface="Caveat"/>
            </a:endParaRPr>
          </a:p>
        </p:txBody>
      </p:sp>
      <p:sp>
        <p:nvSpPr>
          <p:cNvPr id="206" name="Google Shape;206;p38"/>
          <p:cNvSpPr/>
          <p:nvPr/>
        </p:nvSpPr>
        <p:spPr>
          <a:xfrm>
            <a:off x="4591186" y="1548100"/>
            <a:ext cx="1177200" cy="204600"/>
          </a:xfrm>
          <a:prstGeom prst="ellipse">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7" name="Google Shape;207;p38"/>
          <p:cNvSpPr txBox="1"/>
          <p:nvPr/>
        </p:nvSpPr>
        <p:spPr>
          <a:xfrm>
            <a:off x="7387175" y="4789500"/>
            <a:ext cx="1603200" cy="354000"/>
          </a:xfrm>
          <a:prstGeom prst="rect">
            <a:avLst/>
          </a:prstGeom>
          <a:noFill/>
          <a:ln>
            <a:noFill/>
          </a:ln>
        </p:spPr>
        <p:txBody>
          <a:bodyPr anchorCtr="0" anchor="t" bIns="91425" lIns="91425" spcFirstLastPara="1" rIns="91425" wrap="square" tIns="91425">
            <a:spAutoFit/>
          </a:bodyPr>
          <a:lstStyle/>
          <a:p>
            <a:pPr indent="0" lvl="0" marL="0" rtl="0" algn="l">
              <a:lnSpc>
                <a:spcPct val="180000"/>
              </a:lnSpc>
              <a:spcBef>
                <a:spcPts val="0"/>
              </a:spcBef>
              <a:spcAft>
                <a:spcPts val="0"/>
              </a:spcAft>
              <a:buNone/>
            </a:pPr>
            <a:r>
              <a:rPr lang="en" sz="1100">
                <a:solidFill>
                  <a:schemeClr val="dk1"/>
                </a:solidFill>
                <a:highlight>
                  <a:schemeClr val="lt1"/>
                </a:highlight>
              </a:rPr>
              <a:t>Source: Indeed.com</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23" presetSubtype="16">
                                  <p:stCondLst>
                                    <p:cond delay="0"/>
                                  </p:stCondLst>
                                  <p:childTnLst>
                                    <p:set>
                                      <p:cBhvr>
                                        <p:cTn dur="1" fill="hold">
                                          <p:stCondLst>
                                            <p:cond delay="0"/>
                                          </p:stCondLst>
                                        </p:cTn>
                                        <p:tgtEl>
                                          <p:spTgt spid="205"/>
                                        </p:tgtEl>
                                        <p:attrNameLst>
                                          <p:attrName>style.visibility</p:attrName>
                                        </p:attrNameLst>
                                      </p:cBhvr>
                                      <p:to>
                                        <p:strVal val="visible"/>
                                      </p:to>
                                    </p:set>
                                    <p:anim calcmode="lin" valueType="num">
                                      <p:cBhvr additive="base">
                                        <p:cTn dur="5000"/>
                                        <p:tgtEl>
                                          <p:spTgt spid="205"/>
                                        </p:tgtEl>
                                        <p:attrNameLst>
                                          <p:attrName>ppt_w</p:attrName>
                                        </p:attrNameLst>
                                      </p:cBhvr>
                                      <p:tavLst>
                                        <p:tav fmla="" tm="0">
                                          <p:val>
                                            <p:strVal val="0"/>
                                          </p:val>
                                        </p:tav>
                                        <p:tav fmla="" tm="100000">
                                          <p:val>
                                            <p:strVal val="#ppt_w"/>
                                          </p:val>
                                        </p:tav>
                                      </p:tavLst>
                                    </p:anim>
                                    <p:anim calcmode="lin" valueType="num">
                                      <p:cBhvr additive="base">
                                        <p:cTn dur="5000"/>
                                        <p:tgtEl>
                                          <p:spTgt spid="205"/>
                                        </p:tgtEl>
                                        <p:attrNameLst>
                                          <p:attrName>ppt_h</p:attrName>
                                        </p:attrNameLst>
                                      </p:cBhvr>
                                      <p:tavLst>
                                        <p:tav fmla="" tm="0">
                                          <p:val>
                                            <p:strVal val="0"/>
                                          </p:val>
                                        </p:tav>
                                        <p:tav fmla="" tm="100000">
                                          <p:val>
                                            <p:strVal val="#ppt_h"/>
                                          </p:val>
                                        </p:tav>
                                      </p:tavLst>
                                    </p:anim>
                                  </p:childTnLst>
                                </p:cTn>
                              </p:par>
                            </p:childTnLst>
                          </p:cTn>
                        </p:par>
                        <p:par>
                          <p:cTn fill="hold">
                            <p:stCondLst>
                              <p:cond delay="5000"/>
                            </p:stCondLst>
                            <p:childTnLst>
                              <p:par>
                                <p:cTn fill="hold" nodeType="afterEffect" presetClass="entr" presetID="2" presetSubtype="4">
                                  <p:stCondLst>
                                    <p:cond delay="0"/>
                                  </p:stCondLst>
                                  <p:childTnLst>
                                    <p:set>
                                      <p:cBhvr>
                                        <p:cTn dur="1" fill="hold">
                                          <p:stCondLst>
                                            <p:cond delay="0"/>
                                          </p:stCondLst>
                                        </p:cTn>
                                        <p:tgtEl>
                                          <p:spTgt spid="206"/>
                                        </p:tgtEl>
                                        <p:attrNameLst>
                                          <p:attrName>style.visibility</p:attrName>
                                        </p:attrNameLst>
                                      </p:cBhvr>
                                      <p:to>
                                        <p:strVal val="visible"/>
                                      </p:to>
                                    </p:set>
                                    <p:anim calcmode="lin" valueType="num">
                                      <p:cBhvr additive="base">
                                        <p:cTn dur="1000"/>
                                        <p:tgtEl>
                                          <p:spTgt spid="20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1" name="Shape 211"/>
        <p:cNvGrpSpPr/>
        <p:nvPr/>
      </p:nvGrpSpPr>
      <p:grpSpPr>
        <a:xfrm>
          <a:off x="0" y="0"/>
          <a:ext cx="0" cy="0"/>
          <a:chOff x="0" y="0"/>
          <a:chExt cx="0" cy="0"/>
        </a:xfrm>
      </p:grpSpPr>
      <p:sp>
        <p:nvSpPr>
          <p:cNvPr id="212" name="Google Shape;212;p39"/>
          <p:cNvSpPr txBox="1"/>
          <p:nvPr/>
        </p:nvSpPr>
        <p:spPr>
          <a:xfrm>
            <a:off x="476250" y="730350"/>
            <a:ext cx="8191500" cy="3247800"/>
          </a:xfrm>
          <a:prstGeom prst="rect">
            <a:avLst/>
          </a:prstGeom>
          <a:solidFill>
            <a:srgbClr val="000000">
              <a:alpha val="0"/>
            </a:srgbClr>
          </a:solidFill>
          <a:ln>
            <a:noFill/>
          </a:ln>
        </p:spPr>
        <p:txBody>
          <a:bodyPr anchorCtr="0" anchor="ctr" bIns="190500" lIns="190500" spcFirstLastPara="1" rIns="190500" wrap="square" tIns="190500">
            <a:spAutoFit/>
          </a:bodyPr>
          <a:lstStyle/>
          <a:p>
            <a:pPr indent="0" lvl="0" marL="0" rtl="0" algn="ctr">
              <a:spcBef>
                <a:spcPts val="0"/>
              </a:spcBef>
              <a:spcAft>
                <a:spcPts val="0"/>
              </a:spcAft>
              <a:buNone/>
            </a:pPr>
            <a:r>
              <a:rPr b="1" lang="en" sz="6200">
                <a:solidFill>
                  <a:srgbClr val="4A86E8"/>
                </a:solidFill>
                <a:latin typeface="Caveat"/>
                <a:ea typeface="Caveat"/>
                <a:cs typeface="Caveat"/>
                <a:sym typeface="Caveat"/>
              </a:rPr>
              <a:t>The </a:t>
            </a:r>
            <a:r>
              <a:rPr b="1" lang="en" sz="6200">
                <a:solidFill>
                  <a:srgbClr val="FFFFFF"/>
                </a:solidFill>
                <a:latin typeface="Caveat"/>
                <a:ea typeface="Caveat"/>
                <a:cs typeface="Caveat"/>
                <a:sym typeface="Caveat"/>
              </a:rPr>
              <a:t>process</a:t>
            </a:r>
            <a:r>
              <a:rPr b="1" lang="en" sz="6200">
                <a:solidFill>
                  <a:srgbClr val="4A86E8"/>
                </a:solidFill>
                <a:latin typeface="Caveat"/>
                <a:ea typeface="Caveat"/>
                <a:cs typeface="Caveat"/>
                <a:sym typeface="Caveat"/>
              </a:rPr>
              <a:t> of creating a </a:t>
            </a:r>
            <a:r>
              <a:rPr b="1" lang="en" sz="6200">
                <a:solidFill>
                  <a:schemeClr val="accent4"/>
                </a:solidFill>
                <a:latin typeface="Caveat"/>
                <a:ea typeface="Caveat"/>
                <a:cs typeface="Caveat"/>
                <a:sym typeface="Caveat"/>
              </a:rPr>
              <a:t>system of truths </a:t>
            </a:r>
            <a:r>
              <a:rPr b="1" lang="en" sz="6200">
                <a:solidFill>
                  <a:srgbClr val="4A86E8"/>
                </a:solidFill>
                <a:latin typeface="Caveat"/>
                <a:ea typeface="Caveat"/>
                <a:cs typeface="Caveat"/>
                <a:sym typeface="Caveat"/>
              </a:rPr>
              <a:t>out of factual information</a:t>
            </a:r>
            <a:endParaRPr b="1" sz="6200">
              <a:solidFill>
                <a:srgbClr val="6FA8DC"/>
              </a:solidFill>
              <a:latin typeface="Caveat"/>
              <a:ea typeface="Caveat"/>
              <a:cs typeface="Caveat"/>
              <a:sym typeface="Caveat"/>
            </a:endParaRPr>
          </a:p>
        </p:txBody>
      </p:sp>
      <p:grpSp>
        <p:nvGrpSpPr>
          <p:cNvPr id="213" name="Google Shape;213;p39"/>
          <p:cNvGrpSpPr/>
          <p:nvPr/>
        </p:nvGrpSpPr>
        <p:grpSpPr>
          <a:xfrm>
            <a:off x="457200" y="452438"/>
            <a:ext cx="7648725" cy="4138613"/>
            <a:chOff x="457200" y="452438"/>
            <a:chExt cx="7648725" cy="4138613"/>
          </a:xfrm>
        </p:grpSpPr>
        <p:sp>
          <p:nvSpPr>
            <p:cNvPr id="214" name="Google Shape;214;p39"/>
            <p:cNvSpPr/>
            <p:nvPr/>
          </p:nvSpPr>
          <p:spPr>
            <a:xfrm>
              <a:off x="1409700" y="933450"/>
              <a:ext cx="38100" cy="38100"/>
            </a:xfrm>
            <a:prstGeom prst="ellipse">
              <a:avLst/>
            </a:prstGeom>
            <a:solidFill>
              <a:srgbClr val="FFFFFF">
                <a:alpha val="8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5" name="Google Shape;215;p39"/>
            <p:cNvSpPr/>
            <p:nvPr/>
          </p:nvSpPr>
          <p:spPr>
            <a:xfrm>
              <a:off x="7605713" y="4271963"/>
              <a:ext cx="28500" cy="28500"/>
            </a:xfrm>
            <a:prstGeom prst="ellipse">
              <a:avLst/>
            </a:prstGeom>
            <a:solidFill>
              <a:srgbClr val="FFFFFF">
                <a:alpha val="6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6" name="Google Shape;216;p39"/>
            <p:cNvSpPr/>
            <p:nvPr/>
          </p:nvSpPr>
          <p:spPr>
            <a:xfrm>
              <a:off x="4262438" y="452438"/>
              <a:ext cx="47700" cy="47700"/>
            </a:xfrm>
            <a:prstGeom prst="ellipse">
              <a:avLst/>
            </a:prstGeom>
            <a:solidFill>
              <a:srgbClr val="6FA8DC">
                <a:alpha val="7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7" name="Google Shape;217;p39"/>
            <p:cNvSpPr/>
            <p:nvPr/>
          </p:nvSpPr>
          <p:spPr>
            <a:xfrm>
              <a:off x="8086725" y="1133475"/>
              <a:ext cx="19200" cy="19200"/>
            </a:xfrm>
            <a:prstGeom prst="ellipse">
              <a:avLst/>
            </a:prstGeom>
            <a:solidFill>
              <a:srgbClr val="FFAB40">
                <a:alpha val="9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8" name="Google Shape;218;p39"/>
            <p:cNvSpPr/>
            <p:nvPr/>
          </p:nvSpPr>
          <p:spPr>
            <a:xfrm>
              <a:off x="457200" y="4552950"/>
              <a:ext cx="38100" cy="38100"/>
            </a:xfrm>
            <a:prstGeom prst="ellipse">
              <a:avLst/>
            </a:prstGeom>
            <a:solidFill>
              <a:srgbClr val="FFFFFF">
                <a:alpha val="5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219" name="Google Shape;219;p39"/>
            <p:cNvPicPr preferRelativeResize="0"/>
            <p:nvPr/>
          </p:nvPicPr>
          <p:blipFill rotWithShape="1">
            <a:blip r:embed="rId4">
              <a:alphaModFix/>
            </a:blip>
            <a:srcRect b="0" l="0" r="0" t="0"/>
            <a:stretch/>
          </p:blipFill>
          <p:spPr>
            <a:xfrm>
              <a:off x="1809750" y="3714750"/>
              <a:ext cx="285900" cy="285900"/>
            </a:xfrm>
            <a:prstGeom prst="rect">
              <a:avLst/>
            </a:prstGeom>
            <a:noFill/>
            <a:ln>
              <a:noFill/>
            </a:ln>
          </p:spPr>
        </p:pic>
        <p:pic>
          <p:nvPicPr>
            <p:cNvPr id="220" name="Google Shape;220;p39"/>
            <p:cNvPicPr preferRelativeResize="0"/>
            <p:nvPr/>
          </p:nvPicPr>
          <p:blipFill rotWithShape="1">
            <a:blip r:embed="rId5">
              <a:alphaModFix/>
            </a:blip>
            <a:srcRect b="0" l="0" r="0" t="0"/>
            <a:stretch/>
          </p:blipFill>
          <p:spPr>
            <a:xfrm>
              <a:off x="7077075" y="695325"/>
              <a:ext cx="190500" cy="190500"/>
            </a:xfrm>
            <a:prstGeom prst="rect">
              <a:avLst/>
            </a:prstGeom>
            <a:noFill/>
            <a:ln>
              <a:noFill/>
            </a:ln>
          </p:spPr>
        </p:pic>
      </p:grpSp>
      <p:pic>
        <p:nvPicPr>
          <p:cNvPr id="221" name="Google Shape;221;p39"/>
          <p:cNvPicPr preferRelativeResize="0"/>
          <p:nvPr/>
        </p:nvPicPr>
        <p:blipFill>
          <a:blip r:embed="rId6">
            <a:alphaModFix/>
          </a:blip>
          <a:stretch>
            <a:fillRect/>
          </a:stretch>
        </p:blipFill>
        <p:spPr>
          <a:xfrm>
            <a:off x="8239625" y="126797"/>
            <a:ext cx="763075" cy="556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12"/>
                                        </p:tgtEl>
                                        <p:attrNameLst>
                                          <p:attrName>style.visibility</p:attrName>
                                        </p:attrNameLst>
                                      </p:cBhvr>
                                      <p:to>
                                        <p:strVal val="visible"/>
                                      </p:to>
                                    </p:set>
                                    <p:anim calcmode="lin" valueType="num">
                                      <p:cBhvr additive="base">
                                        <p:cTn dur="3200"/>
                                        <p:tgtEl>
                                          <p:spTgt spid="212"/>
                                        </p:tgtEl>
                                        <p:attrNameLst>
                                          <p:attrName>ppt_w</p:attrName>
                                        </p:attrNameLst>
                                      </p:cBhvr>
                                      <p:tavLst>
                                        <p:tav fmla="" tm="0">
                                          <p:val>
                                            <p:strVal val="0"/>
                                          </p:val>
                                        </p:tav>
                                        <p:tav fmla="" tm="100000">
                                          <p:val>
                                            <p:strVal val="#ppt_w"/>
                                          </p:val>
                                        </p:tav>
                                      </p:tavLst>
                                    </p:anim>
                                    <p:anim calcmode="lin" valueType="num">
                                      <p:cBhvr additive="base">
                                        <p:cTn dur="3200"/>
                                        <p:tgtEl>
                                          <p:spTgt spid="21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a:t>
            </a:r>
            <a:endParaRPr b="1">
              <a:solidFill>
                <a:schemeClr val="accent1"/>
              </a:solidFill>
            </a:endParaRPr>
          </a:p>
        </p:txBody>
      </p:sp>
      <p:sp>
        <p:nvSpPr>
          <p:cNvPr id="227" name="Google Shape;227;p40"/>
          <p:cNvSpPr/>
          <p:nvPr/>
        </p:nvSpPr>
        <p:spPr>
          <a:xfrm>
            <a:off x="118939" y="1655692"/>
            <a:ext cx="2035800" cy="18321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8" name="Google Shape;228;p40"/>
          <p:cNvSpPr txBox="1"/>
          <p:nvPr/>
        </p:nvSpPr>
        <p:spPr>
          <a:xfrm>
            <a:off x="118939" y="1655692"/>
            <a:ext cx="2035800" cy="18321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229" name="Google Shape;229;p40"/>
          <p:cNvSpPr/>
          <p:nvPr/>
        </p:nvSpPr>
        <p:spPr>
          <a:xfrm>
            <a:off x="2409082" y="1655692"/>
            <a:ext cx="2035800" cy="18321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0" name="Google Shape;230;p40"/>
          <p:cNvSpPr txBox="1"/>
          <p:nvPr/>
        </p:nvSpPr>
        <p:spPr>
          <a:xfrm>
            <a:off x="2409082" y="1655692"/>
            <a:ext cx="2035800" cy="18321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231" name="Google Shape;231;p40"/>
          <p:cNvSpPr/>
          <p:nvPr/>
        </p:nvSpPr>
        <p:spPr>
          <a:xfrm>
            <a:off x="4699225" y="1655692"/>
            <a:ext cx="2035800" cy="18321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2" name="Google Shape;232;p40"/>
          <p:cNvSpPr txBox="1"/>
          <p:nvPr/>
        </p:nvSpPr>
        <p:spPr>
          <a:xfrm>
            <a:off x="4699225" y="1655692"/>
            <a:ext cx="2035800" cy="18321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233" name="Google Shape;233;p40"/>
          <p:cNvSpPr/>
          <p:nvPr/>
        </p:nvSpPr>
        <p:spPr>
          <a:xfrm>
            <a:off x="6989369" y="1655692"/>
            <a:ext cx="2035800" cy="18321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4" name="Google Shape;234;p40"/>
          <p:cNvSpPr txBox="1"/>
          <p:nvPr/>
        </p:nvSpPr>
        <p:spPr>
          <a:xfrm>
            <a:off x="6989369" y="1655692"/>
            <a:ext cx="2035800" cy="18321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sp>
        <p:nvSpPr>
          <p:cNvPr id="235" name="Google Shape;235;p40"/>
          <p:cNvSpPr txBox="1"/>
          <p:nvPr/>
        </p:nvSpPr>
        <p:spPr>
          <a:xfrm>
            <a:off x="1890150" y="4493950"/>
            <a:ext cx="53637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rPr>
              <a:t>but first let's look at Data Science in the standards</a:t>
            </a:r>
            <a:endParaRPr sz="17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000"/>
                                        <p:tgtEl>
                                          <p:spTgt spid="2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a yellow speech bubble says &quot; let 's talk &quot; (Provided by Tenor)" id="240" name="Google Shape;240;p41"/>
          <p:cNvPicPr preferRelativeResize="0"/>
          <p:nvPr/>
        </p:nvPicPr>
        <p:blipFill>
          <a:blip r:embed="rId3">
            <a:alphaModFix/>
          </a:blip>
          <a:stretch>
            <a:fillRect/>
          </a:stretch>
        </p:blipFill>
        <p:spPr>
          <a:xfrm>
            <a:off x="0" y="0"/>
            <a:ext cx="1321200" cy="1260200"/>
          </a:xfrm>
          <a:prstGeom prst="rect">
            <a:avLst/>
          </a:prstGeom>
          <a:noFill/>
          <a:ln>
            <a:noFill/>
          </a:ln>
        </p:spPr>
      </p:pic>
      <p:pic>
        <p:nvPicPr>
          <p:cNvPr id="241" name="Google Shape;241;p41"/>
          <p:cNvPicPr preferRelativeResize="0"/>
          <p:nvPr/>
        </p:nvPicPr>
        <p:blipFill>
          <a:blip r:embed="rId4">
            <a:alphaModFix/>
          </a:blip>
          <a:stretch>
            <a:fillRect/>
          </a:stretch>
        </p:blipFill>
        <p:spPr>
          <a:xfrm>
            <a:off x="1468926" y="1674150"/>
            <a:ext cx="7553902" cy="3355975"/>
          </a:xfrm>
          <a:prstGeom prst="rect">
            <a:avLst/>
          </a:prstGeom>
          <a:noFill/>
          <a:ln>
            <a:noFill/>
          </a:ln>
        </p:spPr>
      </p:pic>
      <p:grpSp>
        <p:nvGrpSpPr>
          <p:cNvPr id="242" name="Google Shape;242;p41"/>
          <p:cNvGrpSpPr/>
          <p:nvPr/>
        </p:nvGrpSpPr>
        <p:grpSpPr>
          <a:xfrm>
            <a:off x="180125" y="3117629"/>
            <a:ext cx="8587200" cy="1757100"/>
            <a:chOff x="180125" y="3117629"/>
            <a:chExt cx="8587200" cy="1757100"/>
          </a:xfrm>
        </p:grpSpPr>
        <p:sp>
          <p:nvSpPr>
            <p:cNvPr id="243" name="Google Shape;243;p41"/>
            <p:cNvSpPr/>
            <p:nvPr/>
          </p:nvSpPr>
          <p:spPr>
            <a:xfrm>
              <a:off x="1468925" y="3117629"/>
              <a:ext cx="7298400" cy="1757100"/>
            </a:xfrm>
            <a:prstGeom prst="roundRect">
              <a:avLst>
                <a:gd fmla="val 16667" name="adj"/>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 name="Google Shape;244;p41"/>
            <p:cNvSpPr txBox="1"/>
            <p:nvPr/>
          </p:nvSpPr>
          <p:spPr>
            <a:xfrm>
              <a:off x="180125" y="3713500"/>
              <a:ext cx="12888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rgbClr val="FF9900"/>
                  </a:solidFill>
                </a:rPr>
                <a:t>help make useful for teachers</a:t>
              </a:r>
              <a:endParaRPr b="1" sz="1200">
                <a:solidFill>
                  <a:srgbClr val="FF9900"/>
                </a:solidFill>
              </a:endParaRPr>
            </a:p>
          </p:txBody>
        </p:sp>
      </p:grpSp>
      <p:sp>
        <p:nvSpPr>
          <p:cNvPr id="245" name="Google Shape;245;p41"/>
          <p:cNvSpPr txBox="1"/>
          <p:nvPr>
            <p:ph type="title"/>
          </p:nvPr>
        </p:nvSpPr>
        <p:spPr>
          <a:xfrm>
            <a:off x="556800" y="409250"/>
            <a:ext cx="8587200" cy="27852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SzPts val="990"/>
              <a:buNone/>
            </a:pPr>
            <a:r>
              <a:rPr b="1" lang="en" sz="5000">
                <a:solidFill>
                  <a:schemeClr val="accent1"/>
                </a:solidFill>
              </a:rPr>
              <a:t>the </a:t>
            </a:r>
            <a:r>
              <a:rPr b="1" lang="en" sz="5900">
                <a:solidFill>
                  <a:schemeClr val="accent4"/>
                </a:solidFill>
                <a:latin typeface="Amatic SC"/>
                <a:ea typeface="Amatic SC"/>
                <a:cs typeface="Amatic SC"/>
                <a:sym typeface="Amatic SC"/>
              </a:rPr>
              <a:t>new </a:t>
            </a:r>
            <a:r>
              <a:rPr b="1" lang="en" sz="5000">
                <a:solidFill>
                  <a:schemeClr val="accent1"/>
                </a:solidFill>
              </a:rPr>
              <a:t>CS NJSLS ~ 8.1</a:t>
            </a:r>
            <a:r>
              <a:rPr b="1" lang="en" sz="5000">
                <a:solidFill>
                  <a:srgbClr val="6FA8DC"/>
                </a:solidFill>
              </a:rPr>
              <a:t>	</a:t>
            </a:r>
            <a:endParaRPr b="1" sz="5000">
              <a:solidFill>
                <a:srgbClr val="6FA8DC"/>
              </a:solidFill>
            </a:endParaRPr>
          </a:p>
          <a:p>
            <a:pPr indent="0" lvl="0" marL="0" rtl="0" algn="ctr">
              <a:spcBef>
                <a:spcPts val="0"/>
              </a:spcBef>
              <a:spcAft>
                <a:spcPts val="0"/>
              </a:spcAft>
              <a:buSzPts val="990"/>
              <a:buNone/>
            </a:pPr>
            <a:r>
              <a:t/>
            </a:r>
            <a:endParaRPr b="1" sz="5000">
              <a:solidFill>
                <a:schemeClr val="accent4"/>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42"/>
          <p:cNvPicPr preferRelativeResize="0"/>
          <p:nvPr/>
        </p:nvPicPr>
        <p:blipFill rotWithShape="1">
          <a:blip r:embed="rId3">
            <a:alphaModFix/>
          </a:blip>
          <a:srcRect b="0" l="0" r="0" t="9008"/>
          <a:stretch/>
        </p:blipFill>
        <p:spPr>
          <a:xfrm>
            <a:off x="792950" y="1054375"/>
            <a:ext cx="7558100" cy="3909501"/>
          </a:xfrm>
          <a:prstGeom prst="rect">
            <a:avLst/>
          </a:prstGeom>
          <a:noFill/>
          <a:ln>
            <a:noFill/>
          </a:ln>
        </p:spPr>
      </p:pic>
      <p:sp>
        <p:nvSpPr>
          <p:cNvPr id="251" name="Google Shape;251;p42"/>
          <p:cNvSpPr txBox="1"/>
          <p:nvPr>
            <p:ph type="title"/>
          </p:nvPr>
        </p:nvSpPr>
        <p:spPr>
          <a:xfrm>
            <a:off x="118800" y="300018"/>
            <a:ext cx="89064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Related:  NJSLS 8.3 Digital Literacy ~ refined &amp; elevated</a:t>
            </a:r>
            <a:endParaRPr b="1">
              <a:solidFill>
                <a:schemeClr val="accent1"/>
              </a:solidFill>
            </a:endParaRPr>
          </a:p>
        </p:txBody>
      </p:sp>
      <p:sp>
        <p:nvSpPr>
          <p:cNvPr id="252" name="Google Shape;252;p42"/>
          <p:cNvSpPr/>
          <p:nvPr/>
        </p:nvSpPr>
        <p:spPr>
          <a:xfrm>
            <a:off x="743870" y="2147635"/>
            <a:ext cx="7779600" cy="1413600"/>
          </a:xfrm>
          <a:prstGeom prst="roundRect">
            <a:avLst>
              <a:gd fmla="val 16667" name="adj"/>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53" name="Google Shape;253;p42"/>
          <p:cNvCxnSpPr/>
          <p:nvPr/>
        </p:nvCxnSpPr>
        <p:spPr>
          <a:xfrm flipH="1" rot="10800000">
            <a:off x="1938400" y="3040775"/>
            <a:ext cx="2891700" cy="17100"/>
          </a:xfrm>
          <a:prstGeom prst="straightConnector1">
            <a:avLst/>
          </a:prstGeom>
          <a:noFill/>
          <a:ln cap="flat" cmpd="sng" w="9525">
            <a:solidFill>
              <a:schemeClr val="accent4"/>
            </a:solidFill>
            <a:prstDash val="solid"/>
            <a:round/>
            <a:headEnd len="med" w="med" type="none"/>
            <a:tailEnd len="med" w="med" type="none"/>
          </a:ln>
        </p:spPr>
      </p:cxnSp>
      <p:sp>
        <p:nvSpPr>
          <p:cNvPr id="254" name="Google Shape;254;p42"/>
          <p:cNvSpPr/>
          <p:nvPr/>
        </p:nvSpPr>
        <p:spPr>
          <a:xfrm>
            <a:off x="743875" y="1061894"/>
            <a:ext cx="7779600" cy="1082100"/>
          </a:xfrm>
          <a:prstGeom prst="roundRect">
            <a:avLst>
              <a:gd fmla="val 16667" name="adj"/>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1000"/>
                                        <p:tgtEl>
                                          <p:spTgt spid="25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3000"/>
                                        <p:tgtEl>
                                          <p:spTgt spid="254"/>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3700"/>
                                        <p:tgtEl>
                                          <p:spTgt spid="252"/>
                                        </p:tgtEl>
                                      </p:cBhvr>
                                    </p:animEffect>
                                  </p:childTnLst>
                                </p:cTn>
                              </p:par>
                            </p:childTnLst>
                          </p:cTn>
                        </p:par>
                        <p:par>
                          <p:cTn fill="hold">
                            <p:stCondLst>
                              <p:cond delay="7700"/>
                            </p:stCondLst>
                            <p:childTnLst>
                              <p:par>
                                <p:cTn fill="hold" nodeType="after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3"/>
          <p:cNvSpPr txBox="1"/>
          <p:nvPr>
            <p:ph type="title"/>
          </p:nvPr>
        </p:nvSpPr>
        <p:spPr>
          <a:xfrm>
            <a:off x="282000" y="282950"/>
            <a:ext cx="8580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u="sng">
                <a:solidFill>
                  <a:schemeClr val="accent1"/>
                </a:solidFill>
                <a:hlinkClick r:id="rId3">
                  <a:extLst>
                    <a:ext uri="{A12FA001-AC4F-418D-AE19-62706E023703}">
                      <ahyp:hlinkClr val="tx"/>
                    </a:ext>
                  </a:extLst>
                </a:hlinkClick>
              </a:rPr>
              <a:t>NJSLS ~ 8.1 Computer Science Disciplinary Concepts</a:t>
            </a:r>
            <a:endParaRPr b="1">
              <a:solidFill>
                <a:schemeClr val="accent1"/>
              </a:solidFill>
            </a:endParaRPr>
          </a:p>
        </p:txBody>
      </p:sp>
      <p:pic>
        <p:nvPicPr>
          <p:cNvPr id="260" name="Google Shape;260;p43"/>
          <p:cNvPicPr preferRelativeResize="0"/>
          <p:nvPr/>
        </p:nvPicPr>
        <p:blipFill>
          <a:blip r:embed="rId4">
            <a:alphaModFix/>
          </a:blip>
          <a:stretch>
            <a:fillRect/>
          </a:stretch>
        </p:blipFill>
        <p:spPr>
          <a:xfrm>
            <a:off x="152400" y="1460125"/>
            <a:ext cx="8839200" cy="2912798"/>
          </a:xfrm>
          <a:prstGeom prst="rect">
            <a:avLst/>
          </a:prstGeom>
          <a:noFill/>
          <a:ln>
            <a:noFill/>
          </a:ln>
        </p:spPr>
      </p:pic>
      <p:sp>
        <p:nvSpPr>
          <p:cNvPr id="261" name="Google Shape;261;p43"/>
          <p:cNvSpPr txBox="1"/>
          <p:nvPr/>
        </p:nvSpPr>
        <p:spPr>
          <a:xfrm>
            <a:off x="1953325" y="4789500"/>
            <a:ext cx="7190700" cy="354000"/>
          </a:xfrm>
          <a:prstGeom prst="rect">
            <a:avLst/>
          </a:prstGeom>
          <a:noFill/>
          <a:ln>
            <a:noFill/>
          </a:ln>
        </p:spPr>
        <p:txBody>
          <a:bodyPr anchorCtr="0" anchor="t" bIns="91425" lIns="91425" spcFirstLastPara="1" rIns="91425" wrap="square" tIns="91425">
            <a:spAutoFit/>
          </a:bodyPr>
          <a:lstStyle/>
          <a:p>
            <a:pPr indent="0" lvl="0" marL="457200" rtl="0" algn="r">
              <a:spcBef>
                <a:spcPts val="0"/>
              </a:spcBef>
              <a:spcAft>
                <a:spcPts val="0"/>
              </a:spcAft>
              <a:buNone/>
            </a:pPr>
            <a:r>
              <a:rPr lang="en" sz="1100">
                <a:solidFill>
                  <a:schemeClr val="dk1"/>
                </a:solidFill>
              </a:rPr>
              <a:t>Source:  https://www.nj.gov/education/standards/compsci/  </a:t>
            </a:r>
            <a:endParaRPr/>
          </a:p>
        </p:txBody>
      </p:sp>
      <p:sp>
        <p:nvSpPr>
          <p:cNvPr id="262" name="Google Shape;262;p43"/>
          <p:cNvSpPr/>
          <p:nvPr/>
        </p:nvSpPr>
        <p:spPr>
          <a:xfrm>
            <a:off x="360650" y="1545269"/>
            <a:ext cx="5586900" cy="637500"/>
          </a:xfrm>
          <a:prstGeom prst="ellipse">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7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44"/>
          <p:cNvPicPr preferRelativeResize="0"/>
          <p:nvPr/>
        </p:nvPicPr>
        <p:blipFill rotWithShape="1">
          <a:blip r:embed="rId3">
            <a:alphaModFix/>
          </a:blip>
          <a:srcRect b="0" l="0" r="0" t="8751"/>
          <a:stretch/>
        </p:blipFill>
        <p:spPr>
          <a:xfrm>
            <a:off x="81500" y="277150"/>
            <a:ext cx="8981002" cy="4994275"/>
          </a:xfrm>
          <a:prstGeom prst="rect">
            <a:avLst/>
          </a:prstGeom>
          <a:noFill/>
          <a:ln>
            <a:noFill/>
          </a:ln>
        </p:spPr>
      </p:pic>
      <p:grpSp>
        <p:nvGrpSpPr>
          <p:cNvPr id="268" name="Google Shape;268;p44"/>
          <p:cNvGrpSpPr/>
          <p:nvPr/>
        </p:nvGrpSpPr>
        <p:grpSpPr>
          <a:xfrm>
            <a:off x="107090" y="2972631"/>
            <a:ext cx="8834400" cy="2204994"/>
            <a:chOff x="402390" y="2938506"/>
            <a:chExt cx="8834400" cy="2204994"/>
          </a:xfrm>
        </p:grpSpPr>
        <p:sp>
          <p:nvSpPr>
            <p:cNvPr id="269" name="Google Shape;269;p44"/>
            <p:cNvSpPr/>
            <p:nvPr/>
          </p:nvSpPr>
          <p:spPr>
            <a:xfrm>
              <a:off x="402390" y="2938506"/>
              <a:ext cx="8834400" cy="1185600"/>
            </a:xfrm>
            <a:prstGeom prst="roundRect">
              <a:avLst>
                <a:gd fmla="val 16667" name="adj"/>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0" name="Google Shape;270;p44"/>
            <p:cNvSpPr txBox="1"/>
            <p:nvPr/>
          </p:nvSpPr>
          <p:spPr>
            <a:xfrm>
              <a:off x="6823800" y="4774200"/>
              <a:ext cx="23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accent4"/>
                  </a:solidFill>
                </a:rPr>
                <a:t>let's look more closely...</a:t>
              </a:r>
              <a:endParaRPr b="1" sz="1200">
                <a:solidFill>
                  <a:schemeClr val="accent4"/>
                </a:solidFill>
              </a:endParaRPr>
            </a:p>
          </p:txBody>
        </p:sp>
      </p:grpSp>
      <p:cxnSp>
        <p:nvCxnSpPr>
          <p:cNvPr id="271" name="Google Shape;271;p44"/>
          <p:cNvCxnSpPr/>
          <p:nvPr/>
        </p:nvCxnSpPr>
        <p:spPr>
          <a:xfrm flipH="1" rot="10800000">
            <a:off x="203556" y="507559"/>
            <a:ext cx="2007900" cy="16200"/>
          </a:xfrm>
          <a:prstGeom prst="straightConnector1">
            <a:avLst/>
          </a:prstGeom>
          <a:noFill/>
          <a:ln cap="flat" cmpd="sng" w="28575">
            <a:solidFill>
              <a:srgbClr val="6FA8DC"/>
            </a:solidFill>
            <a:prstDash val="solid"/>
            <a:round/>
            <a:headEnd len="med" w="med" type="none"/>
            <a:tailEnd len="med" w="med" type="none"/>
          </a:ln>
        </p:spPr>
      </p:cxnSp>
      <p:cxnSp>
        <p:nvCxnSpPr>
          <p:cNvPr id="272" name="Google Shape;272;p44"/>
          <p:cNvCxnSpPr/>
          <p:nvPr/>
        </p:nvCxnSpPr>
        <p:spPr>
          <a:xfrm>
            <a:off x="176811" y="2134780"/>
            <a:ext cx="1360800" cy="10500"/>
          </a:xfrm>
          <a:prstGeom prst="straightConnector1">
            <a:avLst/>
          </a:prstGeom>
          <a:noFill/>
          <a:ln cap="flat" cmpd="sng" w="28575">
            <a:solidFill>
              <a:srgbClr val="6FA8DC"/>
            </a:solidFill>
            <a:prstDash val="solid"/>
            <a:round/>
            <a:headEnd len="med" w="med" type="none"/>
            <a:tailEnd len="med" w="med" type="none"/>
          </a:ln>
        </p:spPr>
      </p:cxnSp>
      <p:cxnSp>
        <p:nvCxnSpPr>
          <p:cNvPr id="273" name="Google Shape;273;p44"/>
          <p:cNvCxnSpPr/>
          <p:nvPr/>
        </p:nvCxnSpPr>
        <p:spPr>
          <a:xfrm flipH="1" rot="10800000">
            <a:off x="186501" y="3282450"/>
            <a:ext cx="2732700" cy="5400"/>
          </a:xfrm>
          <a:prstGeom prst="straightConnector1">
            <a:avLst/>
          </a:prstGeom>
          <a:noFill/>
          <a:ln cap="flat" cmpd="sng" w="28575">
            <a:solidFill>
              <a:srgbClr val="6FA8DC"/>
            </a:solidFill>
            <a:prstDash val="solid"/>
            <a:round/>
            <a:headEnd len="med" w="med" type="none"/>
            <a:tailEnd len="med" w="med" type="none"/>
          </a:ln>
        </p:spPr>
      </p:cxnSp>
      <p:cxnSp>
        <p:nvCxnSpPr>
          <p:cNvPr id="274" name="Google Shape;274;p44"/>
          <p:cNvCxnSpPr/>
          <p:nvPr/>
        </p:nvCxnSpPr>
        <p:spPr>
          <a:xfrm>
            <a:off x="168286" y="4450609"/>
            <a:ext cx="1957800" cy="6300"/>
          </a:xfrm>
          <a:prstGeom prst="straightConnector1">
            <a:avLst/>
          </a:prstGeom>
          <a:noFill/>
          <a:ln cap="flat" cmpd="sng" w="28575">
            <a:solidFill>
              <a:srgbClr val="6FA8DC"/>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4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5"/>
          <p:cNvSpPr txBox="1"/>
          <p:nvPr>
            <p:ph idx="1" type="body"/>
          </p:nvPr>
        </p:nvSpPr>
        <p:spPr>
          <a:xfrm>
            <a:off x="311700" y="937400"/>
            <a:ext cx="8520600" cy="3416400"/>
          </a:xfrm>
          <a:prstGeom prst="rect">
            <a:avLst/>
          </a:prstGeom>
        </p:spPr>
        <p:txBody>
          <a:bodyPr anchorCtr="0" anchor="t" bIns="91425" lIns="91425" spcFirstLastPara="1" rIns="91425" wrap="square" tIns="91425">
            <a:normAutofit fontScale="62500" lnSpcReduction="10000"/>
          </a:bodyPr>
          <a:lstStyle/>
          <a:p>
            <a:pPr indent="0" lvl="0" marL="0" rtl="0" algn="l">
              <a:lnSpc>
                <a:spcPct val="107000"/>
              </a:lnSpc>
              <a:spcBef>
                <a:spcPts val="0"/>
              </a:spcBef>
              <a:spcAft>
                <a:spcPts val="0"/>
              </a:spcAft>
              <a:buNone/>
            </a:pPr>
            <a:r>
              <a:t/>
            </a:r>
            <a:endParaRPr sz="2000">
              <a:solidFill>
                <a:schemeClr val="dk1"/>
              </a:solidFill>
            </a:endParaRPr>
          </a:p>
          <a:p>
            <a:pPr indent="0" lvl="0" marL="0" rtl="0" algn="l">
              <a:lnSpc>
                <a:spcPct val="200000"/>
              </a:lnSpc>
              <a:spcBef>
                <a:spcPts val="700"/>
              </a:spcBef>
              <a:spcAft>
                <a:spcPts val="0"/>
              </a:spcAft>
              <a:buClr>
                <a:schemeClr val="dk1"/>
              </a:buClr>
              <a:buSzPct val="38596"/>
              <a:buFont typeface="Arial"/>
              <a:buNone/>
            </a:pPr>
            <a:r>
              <a:rPr lang="en" sz="2850">
                <a:solidFill>
                  <a:schemeClr val="dk1"/>
                </a:solidFill>
              </a:rPr>
              <a:t>By the end of grade 12, students </a:t>
            </a:r>
            <a:r>
              <a:rPr b="1" lang="en" sz="2850">
                <a:solidFill>
                  <a:schemeClr val="dk1"/>
                </a:solidFill>
              </a:rPr>
              <a:t>use computational tools</a:t>
            </a:r>
            <a:r>
              <a:rPr lang="en" sz="2850">
                <a:solidFill>
                  <a:schemeClr val="dk1"/>
                </a:solidFill>
              </a:rPr>
              <a:t> to</a:t>
            </a:r>
            <a:r>
              <a:rPr b="1" lang="en" sz="2850">
                <a:solidFill>
                  <a:schemeClr val="dk1"/>
                </a:solidFill>
              </a:rPr>
              <a:t> </a:t>
            </a:r>
            <a:r>
              <a:rPr b="1" lang="en" sz="2850">
                <a:solidFill>
                  <a:schemeClr val="accent1"/>
                </a:solidFill>
              </a:rPr>
              <a:t>collect</a:t>
            </a:r>
            <a:r>
              <a:rPr lang="en" sz="2850">
                <a:solidFill>
                  <a:schemeClr val="dk1"/>
                </a:solidFill>
              </a:rPr>
              <a:t>, </a:t>
            </a:r>
            <a:r>
              <a:rPr b="1" lang="en" sz="2850">
                <a:solidFill>
                  <a:schemeClr val="accent4"/>
                </a:solidFill>
              </a:rPr>
              <a:t>transform</a:t>
            </a:r>
            <a:r>
              <a:rPr lang="en" sz="2850">
                <a:solidFill>
                  <a:schemeClr val="dk1"/>
                </a:solidFill>
              </a:rPr>
              <a:t>, and </a:t>
            </a:r>
            <a:r>
              <a:rPr b="1" lang="en" sz="2850">
                <a:solidFill>
                  <a:schemeClr val="accent5"/>
                </a:solidFill>
              </a:rPr>
              <a:t>visualize data</a:t>
            </a:r>
            <a:r>
              <a:rPr b="1" lang="en" sz="2850">
                <a:solidFill>
                  <a:schemeClr val="dk1"/>
                </a:solidFill>
              </a:rPr>
              <a:t> </a:t>
            </a:r>
            <a:r>
              <a:rPr lang="en" sz="2850">
                <a:solidFill>
                  <a:schemeClr val="dk1"/>
                </a:solidFill>
              </a:rPr>
              <a:t>with multiple variables. They explain how AI models learn through training and feedback, and propose refinements based on their purpose, function, and limitations. Emphasis is placed on </a:t>
            </a:r>
            <a:r>
              <a:rPr b="1" lang="en" sz="2850" u="sng">
                <a:solidFill>
                  <a:schemeClr val="dk1"/>
                </a:solidFill>
              </a:rPr>
              <a:t>developing data concepts</a:t>
            </a:r>
            <a:r>
              <a:rPr lang="en" sz="2850">
                <a:solidFill>
                  <a:schemeClr val="dk1"/>
                </a:solidFill>
              </a:rPr>
              <a:t> and understanding how AI systems generate insights and </a:t>
            </a:r>
            <a:r>
              <a:rPr b="1" lang="en" sz="2850">
                <a:solidFill>
                  <a:schemeClr val="dk1"/>
                </a:solidFill>
              </a:rPr>
              <a:t>support decision-making</a:t>
            </a:r>
            <a:r>
              <a:rPr lang="en" sz="2850">
                <a:solidFill>
                  <a:schemeClr val="dk1"/>
                </a:solidFill>
              </a:rPr>
              <a:t>.</a:t>
            </a:r>
            <a:endParaRPr sz="2850">
              <a:solidFill>
                <a:schemeClr val="dk1"/>
              </a:solidFill>
            </a:endParaRPr>
          </a:p>
          <a:p>
            <a:pPr indent="0" lvl="0" marL="0" rtl="0" algn="l">
              <a:spcBef>
                <a:spcPts val="700"/>
              </a:spcBef>
              <a:spcAft>
                <a:spcPts val="1200"/>
              </a:spcAft>
              <a:buNone/>
            </a:pPr>
            <a:r>
              <a:t/>
            </a:r>
            <a:endParaRPr/>
          </a:p>
        </p:txBody>
      </p:sp>
      <p:sp>
        <p:nvSpPr>
          <p:cNvPr id="280" name="Google Shape;280;p4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107000"/>
              </a:lnSpc>
              <a:spcBef>
                <a:spcPts val="0"/>
              </a:spcBef>
              <a:spcAft>
                <a:spcPts val="700"/>
              </a:spcAft>
              <a:buClr>
                <a:schemeClr val="dk1"/>
              </a:buClr>
              <a:buSzPts val="1100"/>
              <a:buFont typeface="Arial"/>
              <a:buNone/>
            </a:pPr>
            <a:r>
              <a:rPr b="1" lang="en" sz="2000" u="sng"/>
              <a:t>Data and Artificial Intelligence Concepts (DA)</a:t>
            </a:r>
            <a:endParaRPr b="1" sz="2000" u="sng"/>
          </a:p>
        </p:txBody>
      </p:sp>
      <p:sp>
        <p:nvSpPr>
          <p:cNvPr id="281" name="Google Shape;281;p45"/>
          <p:cNvSpPr txBox="1"/>
          <p:nvPr/>
        </p:nvSpPr>
        <p:spPr>
          <a:xfrm>
            <a:off x="647250" y="4189200"/>
            <a:ext cx="78495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chemeClr val="accent4"/>
                </a:solidFill>
                <a:latin typeface="Caveat"/>
                <a:ea typeface="Caveat"/>
                <a:cs typeface="Caveat"/>
                <a:sym typeface="Caveat"/>
              </a:rPr>
              <a:t>How does the Data Science process fit in?</a:t>
            </a:r>
            <a:endParaRPr sz="4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3100"/>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81"/>
                                        </p:tgtEl>
                                        <p:attrNameLst>
                                          <p:attrName>style.visibility</p:attrName>
                                        </p:attrNameLst>
                                      </p:cBhvr>
                                      <p:to>
                                        <p:strVal val="visible"/>
                                      </p:to>
                                    </p:set>
                                    <p:anim calcmode="lin" valueType="num">
                                      <p:cBhvr additive="base">
                                        <p:cTn dur="1000"/>
                                        <p:tgtEl>
                                          <p:spTgt spid="28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grpSp>
        <p:nvGrpSpPr>
          <p:cNvPr id="111" name="Google Shape;111;p28"/>
          <p:cNvGrpSpPr/>
          <p:nvPr/>
        </p:nvGrpSpPr>
        <p:grpSpPr>
          <a:xfrm>
            <a:off x="-44" y="-46"/>
            <a:ext cx="9143891" cy="3407913"/>
            <a:chOff x="2057455" y="1634583"/>
            <a:chExt cx="5029090" cy="1874333"/>
          </a:xfrm>
        </p:grpSpPr>
        <p:sp>
          <p:nvSpPr>
            <p:cNvPr id="112" name="Google Shape;112;p28"/>
            <p:cNvSpPr/>
            <p:nvPr/>
          </p:nvSpPr>
          <p:spPr>
            <a:xfrm>
              <a:off x="2059861" y="1639904"/>
              <a:ext cx="5024100" cy="1869000"/>
            </a:xfrm>
            <a:prstGeom prst="rect">
              <a:avLst/>
            </a:prstGeom>
            <a:solidFill>
              <a:srgbClr val="F7F5E6"/>
            </a:solidFill>
            <a:ln>
              <a:noFill/>
            </a:ln>
          </p:spPr>
          <p:txBody>
            <a:bodyPr anchorCtr="0" anchor="ctr" bIns="166225" lIns="166225" spcFirstLastPara="1" rIns="166225" wrap="square" tIns="166225">
              <a:noAutofit/>
            </a:bodyPr>
            <a:lstStyle/>
            <a:p>
              <a:pPr indent="0" lvl="0" marL="0" rtl="0" algn="ctr">
                <a:spcBef>
                  <a:spcPts val="0"/>
                </a:spcBef>
                <a:spcAft>
                  <a:spcPts val="0"/>
                </a:spcAft>
                <a:buNone/>
              </a:pPr>
              <a:r>
                <a:t/>
              </a:r>
              <a:endParaRPr sz="2545">
                <a:latin typeface="Platypi"/>
                <a:ea typeface="Platypi"/>
                <a:cs typeface="Platypi"/>
                <a:sym typeface="Platypi"/>
              </a:endParaRPr>
            </a:p>
          </p:txBody>
        </p:sp>
        <p:sp>
          <p:nvSpPr>
            <p:cNvPr id="113" name="Google Shape;113;p28"/>
            <p:cNvSpPr/>
            <p:nvPr/>
          </p:nvSpPr>
          <p:spPr>
            <a:xfrm>
              <a:off x="3942805" y="163458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1E398"/>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4" name="Google Shape;114;p28"/>
            <p:cNvSpPr/>
            <p:nvPr/>
          </p:nvSpPr>
          <p:spPr>
            <a:xfrm flipH="1" rot="10800000">
              <a:off x="4570001" y="1634797"/>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E0D3A4"/>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5" name="Google Shape;115;p28"/>
            <p:cNvSpPr/>
            <p:nvPr/>
          </p:nvSpPr>
          <p:spPr>
            <a:xfrm rot="10800000">
              <a:off x="2057455" y="225760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0EACE"/>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6" name="Google Shape;116;p28"/>
            <p:cNvSpPr/>
            <p:nvPr/>
          </p:nvSpPr>
          <p:spPr>
            <a:xfrm flipH="1" rot="10800000">
              <a:off x="6454901" y="225760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E0D3A4"/>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7" name="Google Shape;117;p28"/>
            <p:cNvSpPr/>
            <p:nvPr/>
          </p:nvSpPr>
          <p:spPr>
            <a:xfrm>
              <a:off x="2687383" y="1634674"/>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8" name="Google Shape;118;p28"/>
            <p:cNvSpPr/>
            <p:nvPr/>
          </p:nvSpPr>
          <p:spPr>
            <a:xfrm flipH="1">
              <a:off x="3945541" y="2257481"/>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9" name="Google Shape;119;p28"/>
            <p:cNvSpPr/>
            <p:nvPr/>
          </p:nvSpPr>
          <p:spPr>
            <a:xfrm flipH="1" rot="10800000">
              <a:off x="2687383" y="2257382"/>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0" name="Google Shape;120;p28"/>
            <p:cNvSpPr/>
            <p:nvPr/>
          </p:nvSpPr>
          <p:spPr>
            <a:xfrm>
              <a:off x="2057711" y="2881362"/>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7D3B8">
                    <a:alpha val="30196"/>
                  </a:srgbClr>
                </a:gs>
                <a:gs pos="100000">
                  <a:srgbClr val="FFFFFF">
                    <a:alpha val="0"/>
                  </a:srgbClr>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1" name="Google Shape;121;p28"/>
            <p:cNvSpPr/>
            <p:nvPr/>
          </p:nvSpPr>
          <p:spPr>
            <a:xfrm rot="10800000">
              <a:off x="2687138" y="2881485"/>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E0D3A4"/>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2" name="Google Shape;122;p28"/>
            <p:cNvSpPr/>
            <p:nvPr/>
          </p:nvSpPr>
          <p:spPr>
            <a:xfrm flipH="1" rot="10800000">
              <a:off x="3317085" y="2881475"/>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1E398"/>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3" name="Google Shape;123;p28"/>
            <p:cNvSpPr/>
            <p:nvPr/>
          </p:nvSpPr>
          <p:spPr>
            <a:xfrm>
              <a:off x="5199663" y="1634674"/>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4" name="Google Shape;124;p28"/>
            <p:cNvSpPr/>
            <p:nvPr/>
          </p:nvSpPr>
          <p:spPr>
            <a:xfrm rot="10800000">
              <a:off x="5827660" y="225760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0EACE"/>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5" name="Google Shape;125;p28"/>
            <p:cNvSpPr/>
            <p:nvPr/>
          </p:nvSpPr>
          <p:spPr>
            <a:xfrm flipH="1" rot="10800000">
              <a:off x="5829951" y="2883934"/>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1E398"/>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6" name="Google Shape;126;p28"/>
            <p:cNvSpPr/>
            <p:nvPr/>
          </p:nvSpPr>
          <p:spPr>
            <a:xfrm>
              <a:off x="4543380" y="2257481"/>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7" name="Google Shape;127;p28"/>
            <p:cNvSpPr/>
            <p:nvPr/>
          </p:nvSpPr>
          <p:spPr>
            <a:xfrm rot="10800000">
              <a:off x="5201479" y="2883934"/>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8" name="Google Shape;128;p28"/>
            <p:cNvSpPr/>
            <p:nvPr/>
          </p:nvSpPr>
          <p:spPr>
            <a:xfrm>
              <a:off x="2057986" y="1634674"/>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9" name="Google Shape;129;p28"/>
            <p:cNvSpPr/>
            <p:nvPr/>
          </p:nvSpPr>
          <p:spPr>
            <a:xfrm flipH="1" rot="10800000">
              <a:off x="3945291" y="2881263"/>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30" name="Google Shape;130;p28"/>
            <p:cNvSpPr/>
            <p:nvPr/>
          </p:nvSpPr>
          <p:spPr>
            <a:xfrm rot="10800000">
              <a:off x="6456537" y="2883934"/>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31" name="Google Shape;131;p28"/>
            <p:cNvSpPr/>
            <p:nvPr/>
          </p:nvSpPr>
          <p:spPr>
            <a:xfrm>
              <a:off x="5831388" y="1634674"/>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32" name="Google Shape;132;p28"/>
            <p:cNvSpPr/>
            <p:nvPr/>
          </p:nvSpPr>
          <p:spPr>
            <a:xfrm flipH="1" rot="10800000">
              <a:off x="6454117" y="163458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1E398"/>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33" name="Google Shape;133;p28"/>
            <p:cNvSpPr txBox="1"/>
            <p:nvPr/>
          </p:nvSpPr>
          <p:spPr>
            <a:xfrm>
              <a:off x="2234937" y="1759522"/>
              <a:ext cx="4636200" cy="1246800"/>
            </a:xfrm>
            <a:prstGeom prst="rect">
              <a:avLst/>
            </a:prstGeom>
            <a:noFill/>
            <a:ln>
              <a:noFill/>
            </a:ln>
          </p:spPr>
          <p:txBody>
            <a:bodyPr anchorCtr="0" anchor="t" bIns="0" lIns="0" spcFirstLastPara="1" rIns="0" wrap="square" tIns="0">
              <a:noAutofit/>
            </a:bodyPr>
            <a:lstStyle/>
            <a:p>
              <a:pPr indent="0" lvl="0" marL="0" rtl="0" algn="l">
                <a:lnSpc>
                  <a:spcPct val="81000"/>
                </a:lnSpc>
                <a:spcBef>
                  <a:spcPts val="0"/>
                </a:spcBef>
                <a:spcAft>
                  <a:spcPts val="0"/>
                </a:spcAft>
                <a:buNone/>
              </a:pPr>
              <a:r>
                <a:rPr lang="en" sz="9091">
                  <a:latin typeface="Platypi Medium"/>
                  <a:ea typeface="Platypi Medium"/>
                  <a:cs typeface="Platypi Medium"/>
                  <a:sym typeface="Platypi Medium"/>
                </a:rPr>
                <a:t>Topics in Data Science</a:t>
              </a:r>
              <a:endParaRPr sz="9091">
                <a:latin typeface="Platypi Medium"/>
                <a:ea typeface="Platypi Medium"/>
                <a:cs typeface="Platypi Medium"/>
                <a:sym typeface="Platypi Medium"/>
              </a:endParaRPr>
            </a:p>
          </p:txBody>
        </p:sp>
      </p:grpSp>
      <p:sp>
        <p:nvSpPr>
          <p:cNvPr id="134" name="Google Shape;134;p28"/>
          <p:cNvSpPr txBox="1"/>
          <p:nvPr>
            <p:ph idx="1" type="subTitle"/>
          </p:nvPr>
        </p:nvSpPr>
        <p:spPr>
          <a:xfrm>
            <a:off x="311600" y="3839725"/>
            <a:ext cx="8520600" cy="7926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440"/>
              <a:buNone/>
            </a:pPr>
            <a:r>
              <a:rPr lang="en" sz="1820"/>
              <a:t>Lora Santucci ~ Morris Hills High School, Rockaway, NJ</a:t>
            </a:r>
            <a:endParaRPr sz="1820"/>
          </a:p>
          <a:p>
            <a:pPr indent="0" lvl="0" marL="0" rtl="0" algn="ctr">
              <a:lnSpc>
                <a:spcPct val="80000"/>
              </a:lnSpc>
              <a:spcBef>
                <a:spcPts val="0"/>
              </a:spcBef>
              <a:spcAft>
                <a:spcPts val="0"/>
              </a:spcAft>
              <a:buClr>
                <a:schemeClr val="dk1"/>
              </a:buClr>
              <a:buSzPts val="440"/>
              <a:buFont typeface="Arial"/>
              <a:buNone/>
            </a:pPr>
            <a:r>
              <a:rPr lang="en" sz="1820"/>
              <a:t>8-12 ~ 10am</a:t>
            </a:r>
            <a:endParaRPr sz="1820"/>
          </a:p>
          <a:p>
            <a:pPr indent="0" lvl="0" marL="0" rtl="0" algn="ctr">
              <a:lnSpc>
                <a:spcPct val="80000"/>
              </a:lnSpc>
              <a:spcBef>
                <a:spcPts val="0"/>
              </a:spcBef>
              <a:spcAft>
                <a:spcPts val="0"/>
              </a:spcAft>
              <a:buClr>
                <a:schemeClr val="dk1"/>
              </a:buClr>
              <a:buSzPts val="440"/>
              <a:buFont typeface="Arial"/>
              <a:buNone/>
            </a:pPr>
            <a:r>
              <a:rPr lang="en" sz="1820"/>
              <a:t>4-7 ~ 1pm</a:t>
            </a:r>
            <a:endParaRPr sz="182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grpSp>
        <p:nvGrpSpPr>
          <p:cNvPr id="286" name="Google Shape;286;p46"/>
          <p:cNvGrpSpPr/>
          <p:nvPr/>
        </p:nvGrpSpPr>
        <p:grpSpPr>
          <a:xfrm>
            <a:off x="0" y="992185"/>
            <a:ext cx="9144001" cy="4046963"/>
            <a:chOff x="0" y="998651"/>
            <a:chExt cx="9144001" cy="4040499"/>
          </a:xfrm>
        </p:grpSpPr>
        <p:pic>
          <p:nvPicPr>
            <p:cNvPr id="287" name="Google Shape;287;p46"/>
            <p:cNvPicPr preferRelativeResize="0"/>
            <p:nvPr/>
          </p:nvPicPr>
          <p:blipFill>
            <a:blip r:embed="rId3">
              <a:alphaModFix/>
            </a:blip>
            <a:stretch>
              <a:fillRect/>
            </a:stretch>
          </p:blipFill>
          <p:spPr>
            <a:xfrm>
              <a:off x="0" y="998651"/>
              <a:ext cx="9144001" cy="4040499"/>
            </a:xfrm>
            <a:prstGeom prst="rect">
              <a:avLst/>
            </a:prstGeom>
            <a:noFill/>
            <a:ln>
              <a:noFill/>
            </a:ln>
          </p:spPr>
        </p:pic>
        <p:cxnSp>
          <p:nvCxnSpPr>
            <p:cNvPr id="288" name="Google Shape;288;p46"/>
            <p:cNvCxnSpPr/>
            <p:nvPr/>
          </p:nvCxnSpPr>
          <p:spPr>
            <a:xfrm>
              <a:off x="3479010" y="2707430"/>
              <a:ext cx="702600" cy="0"/>
            </a:xfrm>
            <a:prstGeom prst="straightConnector1">
              <a:avLst/>
            </a:prstGeom>
            <a:noFill/>
            <a:ln cap="flat" cmpd="sng" w="28575">
              <a:solidFill>
                <a:schemeClr val="accent4"/>
              </a:solidFill>
              <a:prstDash val="solid"/>
              <a:round/>
              <a:headEnd len="med" w="med" type="none"/>
              <a:tailEnd len="med" w="med" type="none"/>
            </a:ln>
          </p:spPr>
        </p:cxnSp>
        <p:cxnSp>
          <p:nvCxnSpPr>
            <p:cNvPr id="289" name="Google Shape;289;p46"/>
            <p:cNvCxnSpPr/>
            <p:nvPr/>
          </p:nvCxnSpPr>
          <p:spPr>
            <a:xfrm>
              <a:off x="3042830" y="2936600"/>
              <a:ext cx="362700" cy="1800"/>
            </a:xfrm>
            <a:prstGeom prst="straightConnector1">
              <a:avLst/>
            </a:prstGeom>
            <a:noFill/>
            <a:ln cap="flat" cmpd="sng" w="28575">
              <a:solidFill>
                <a:schemeClr val="accent4"/>
              </a:solidFill>
              <a:prstDash val="solid"/>
              <a:round/>
              <a:headEnd len="med" w="med" type="none"/>
              <a:tailEnd len="med" w="med" type="none"/>
            </a:ln>
          </p:spPr>
        </p:cxnSp>
        <p:cxnSp>
          <p:nvCxnSpPr>
            <p:cNvPr id="290" name="Google Shape;290;p46"/>
            <p:cNvCxnSpPr/>
            <p:nvPr/>
          </p:nvCxnSpPr>
          <p:spPr>
            <a:xfrm>
              <a:off x="2503175" y="3625245"/>
              <a:ext cx="1166700" cy="4200"/>
            </a:xfrm>
            <a:prstGeom prst="straightConnector1">
              <a:avLst/>
            </a:prstGeom>
            <a:noFill/>
            <a:ln cap="flat" cmpd="sng" w="28575">
              <a:solidFill>
                <a:schemeClr val="accent4"/>
              </a:solidFill>
              <a:prstDash val="solid"/>
              <a:round/>
              <a:headEnd len="med" w="med" type="none"/>
              <a:tailEnd len="med" w="med" type="none"/>
            </a:ln>
          </p:spPr>
        </p:cxnSp>
      </p:grpSp>
      <p:sp>
        <p:nvSpPr>
          <p:cNvPr id="291" name="Google Shape;291;p46"/>
          <p:cNvSpPr txBox="1"/>
          <p:nvPr/>
        </p:nvSpPr>
        <p:spPr>
          <a:xfrm>
            <a:off x="150175" y="246150"/>
            <a:ext cx="76569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solidFill>
                  <a:schemeClr val="accent1"/>
                </a:solidFill>
              </a:rPr>
              <a:t>Where can we infuse Data Science concepts?</a:t>
            </a:r>
            <a:endParaRPr b="1" sz="2500">
              <a:solidFill>
                <a:schemeClr val="accent1"/>
              </a:solidFill>
            </a:endParaRPr>
          </a:p>
        </p:txBody>
      </p:sp>
      <p:sp>
        <p:nvSpPr>
          <p:cNvPr id="292" name="Google Shape;292;p46"/>
          <p:cNvSpPr/>
          <p:nvPr/>
        </p:nvSpPr>
        <p:spPr>
          <a:xfrm>
            <a:off x="5528347" y="2059900"/>
            <a:ext cx="264300" cy="213300"/>
          </a:xfrm>
          <a:prstGeom prst="ellipse">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3" name="Google Shape;293;p46"/>
          <p:cNvSpPr/>
          <p:nvPr/>
        </p:nvSpPr>
        <p:spPr>
          <a:xfrm>
            <a:off x="7753495" y="2059900"/>
            <a:ext cx="264300" cy="213300"/>
          </a:xfrm>
          <a:prstGeom prst="ellipse">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94" name="Google Shape;294;p46"/>
          <p:cNvCxnSpPr/>
          <p:nvPr/>
        </p:nvCxnSpPr>
        <p:spPr>
          <a:xfrm>
            <a:off x="4612335" y="2707430"/>
            <a:ext cx="499200" cy="600"/>
          </a:xfrm>
          <a:prstGeom prst="straightConnector1">
            <a:avLst/>
          </a:prstGeom>
          <a:noFill/>
          <a:ln cap="flat" cmpd="sng" w="28575">
            <a:solidFill>
              <a:schemeClr val="accent4"/>
            </a:solidFill>
            <a:prstDash val="solid"/>
            <a:round/>
            <a:headEnd len="med" w="med" type="none"/>
            <a:tailEnd len="med" w="med" type="none"/>
          </a:ln>
        </p:spPr>
      </p:cxnSp>
      <p:cxnSp>
        <p:nvCxnSpPr>
          <p:cNvPr id="295" name="Google Shape;295;p46"/>
          <p:cNvCxnSpPr/>
          <p:nvPr/>
        </p:nvCxnSpPr>
        <p:spPr>
          <a:xfrm>
            <a:off x="6837490" y="3235130"/>
            <a:ext cx="1233900" cy="10500"/>
          </a:xfrm>
          <a:prstGeom prst="straightConnector1">
            <a:avLst/>
          </a:prstGeom>
          <a:noFill/>
          <a:ln cap="flat" cmpd="sng" w="28575">
            <a:solidFill>
              <a:schemeClr val="accent4"/>
            </a:solidFill>
            <a:prstDash val="solid"/>
            <a:round/>
            <a:headEnd len="med" w="med" type="none"/>
            <a:tailEnd len="med" w="med" type="none"/>
          </a:ln>
        </p:spPr>
      </p:cxnSp>
      <p:cxnSp>
        <p:nvCxnSpPr>
          <p:cNvPr id="296" name="Google Shape;296;p46"/>
          <p:cNvCxnSpPr/>
          <p:nvPr/>
        </p:nvCxnSpPr>
        <p:spPr>
          <a:xfrm flipH="1" rot="10800000">
            <a:off x="4612335" y="3074805"/>
            <a:ext cx="567300" cy="7800"/>
          </a:xfrm>
          <a:prstGeom prst="straightConnector1">
            <a:avLst/>
          </a:prstGeom>
          <a:noFill/>
          <a:ln cap="flat" cmpd="sng" w="28575">
            <a:solidFill>
              <a:schemeClr val="accent4"/>
            </a:solidFill>
            <a:prstDash val="solid"/>
            <a:round/>
            <a:headEnd len="med" w="med" type="none"/>
            <a:tailEnd len="med" w="med" type="none"/>
          </a:ln>
        </p:spPr>
      </p:cxnSp>
      <p:cxnSp>
        <p:nvCxnSpPr>
          <p:cNvPr id="297" name="Google Shape;297;p46"/>
          <p:cNvCxnSpPr/>
          <p:nvPr/>
        </p:nvCxnSpPr>
        <p:spPr>
          <a:xfrm>
            <a:off x="5545295" y="2707430"/>
            <a:ext cx="948000" cy="0"/>
          </a:xfrm>
          <a:prstGeom prst="straightConnector1">
            <a:avLst/>
          </a:prstGeom>
          <a:noFill/>
          <a:ln cap="flat" cmpd="sng" w="28575">
            <a:solidFill>
              <a:schemeClr val="accent4"/>
            </a:solidFill>
            <a:prstDash val="solid"/>
            <a:round/>
            <a:headEnd len="med" w="med" type="none"/>
            <a:tailEnd len="med" w="med" type="none"/>
          </a:ln>
        </p:spPr>
      </p:cxnSp>
      <p:cxnSp>
        <p:nvCxnSpPr>
          <p:cNvPr id="298" name="Google Shape;298;p46"/>
          <p:cNvCxnSpPr/>
          <p:nvPr/>
        </p:nvCxnSpPr>
        <p:spPr>
          <a:xfrm flipH="1" rot="10800000">
            <a:off x="5179635" y="3765780"/>
            <a:ext cx="665400" cy="6600"/>
          </a:xfrm>
          <a:prstGeom prst="straightConnector1">
            <a:avLst/>
          </a:prstGeom>
          <a:noFill/>
          <a:ln cap="flat" cmpd="sng" w="28575">
            <a:solidFill>
              <a:schemeClr val="accent4"/>
            </a:solidFill>
            <a:prstDash val="solid"/>
            <a:round/>
            <a:headEnd len="med" w="med" type="none"/>
            <a:tailEnd len="med" w="med" type="none"/>
          </a:ln>
        </p:spPr>
      </p:cxnSp>
      <p:cxnSp>
        <p:nvCxnSpPr>
          <p:cNvPr id="299" name="Google Shape;299;p46"/>
          <p:cNvCxnSpPr/>
          <p:nvPr/>
        </p:nvCxnSpPr>
        <p:spPr>
          <a:xfrm>
            <a:off x="6837510" y="3243680"/>
            <a:ext cx="1268100" cy="0"/>
          </a:xfrm>
          <a:prstGeom prst="straightConnector1">
            <a:avLst/>
          </a:prstGeom>
          <a:noFill/>
          <a:ln cap="flat" cmpd="sng" w="28575">
            <a:solidFill>
              <a:schemeClr val="accent4"/>
            </a:solidFill>
            <a:prstDash val="solid"/>
            <a:round/>
            <a:headEnd len="med" w="med" type="none"/>
            <a:tailEnd len="med" w="med" type="none"/>
          </a:ln>
        </p:spPr>
      </p:cxnSp>
      <p:cxnSp>
        <p:nvCxnSpPr>
          <p:cNvPr id="300" name="Google Shape;300;p46"/>
          <p:cNvCxnSpPr/>
          <p:nvPr/>
        </p:nvCxnSpPr>
        <p:spPr>
          <a:xfrm flipH="1" rot="10800000">
            <a:off x="2395754" y="1849255"/>
            <a:ext cx="2412000" cy="6600"/>
          </a:xfrm>
          <a:prstGeom prst="straightConnector1">
            <a:avLst/>
          </a:prstGeom>
          <a:noFill/>
          <a:ln cap="flat" cmpd="sng" w="28575">
            <a:solidFill>
              <a:schemeClr val="accent1"/>
            </a:solidFill>
            <a:prstDash val="solid"/>
            <a:round/>
            <a:headEnd len="med" w="med" type="none"/>
            <a:tailEnd len="med" w="med" type="none"/>
          </a:ln>
        </p:spPr>
      </p:cxnSp>
      <p:cxnSp>
        <p:nvCxnSpPr>
          <p:cNvPr id="301" name="Google Shape;301;p46"/>
          <p:cNvCxnSpPr/>
          <p:nvPr/>
        </p:nvCxnSpPr>
        <p:spPr>
          <a:xfrm flipH="1" rot="10800000">
            <a:off x="108274" y="2332754"/>
            <a:ext cx="8901600" cy="30300"/>
          </a:xfrm>
          <a:prstGeom prst="straightConnector1">
            <a:avLst/>
          </a:prstGeom>
          <a:noFill/>
          <a:ln cap="flat" cmpd="sng" w="76200">
            <a:solidFill>
              <a:schemeClr val="accent1"/>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01"/>
                                        </p:tgtEl>
                                        <p:attrNameLst>
                                          <p:attrName>style.visibility</p:attrName>
                                        </p:attrNameLst>
                                      </p:cBhvr>
                                      <p:to>
                                        <p:strVal val="visible"/>
                                      </p:to>
                                    </p:set>
                                    <p:anim calcmode="lin" valueType="num">
                                      <p:cBhvr additive="base">
                                        <p:cTn dur="4100"/>
                                        <p:tgtEl>
                                          <p:spTgt spid="30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id="306" name="Google Shape;306;p47"/>
          <p:cNvPicPr preferRelativeResize="0"/>
          <p:nvPr/>
        </p:nvPicPr>
        <p:blipFill>
          <a:blip r:embed="rId3">
            <a:alphaModFix/>
          </a:blip>
          <a:stretch>
            <a:fillRect/>
          </a:stretch>
        </p:blipFill>
        <p:spPr>
          <a:xfrm>
            <a:off x="2037725" y="2060500"/>
            <a:ext cx="5068550" cy="1022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8"/>
          <p:cNvSpPr txBox="1"/>
          <p:nvPr>
            <p:ph type="title"/>
          </p:nvPr>
        </p:nvSpPr>
        <p:spPr>
          <a:xfrm>
            <a:off x="311700" y="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accent1"/>
                </a:solidFill>
              </a:rPr>
              <a:t>Data Scientists are storytellers!</a:t>
            </a:r>
            <a:endParaRPr b="1">
              <a:solidFill>
                <a:schemeClr val="accent1"/>
              </a:solidFill>
            </a:endParaRPr>
          </a:p>
        </p:txBody>
      </p:sp>
      <p:sp>
        <p:nvSpPr>
          <p:cNvPr id="312" name="Google Shape;312;p48"/>
          <p:cNvSpPr txBox="1"/>
          <p:nvPr>
            <p:ph idx="1" type="body"/>
          </p:nvPr>
        </p:nvSpPr>
        <p:spPr>
          <a:xfrm>
            <a:off x="2947250" y="1012938"/>
            <a:ext cx="2599200" cy="227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rgbClr val="B50D40"/>
                </a:solidFill>
                <a:latin typeface="Montserrat"/>
                <a:ea typeface="Montserrat"/>
                <a:cs typeface="Montserrat"/>
                <a:sym typeface="Montserrat"/>
              </a:rPr>
              <a:t>what story does </a:t>
            </a:r>
            <a:endParaRPr b="1" sz="2500">
              <a:solidFill>
                <a:srgbClr val="B50D40"/>
              </a:solidFill>
              <a:latin typeface="Montserrat"/>
              <a:ea typeface="Montserrat"/>
              <a:cs typeface="Montserrat"/>
              <a:sym typeface="Montserrat"/>
            </a:endParaRPr>
          </a:p>
          <a:p>
            <a:pPr indent="0" lvl="0" marL="0" rtl="0" algn="ctr">
              <a:spcBef>
                <a:spcPts val="1200"/>
              </a:spcBef>
              <a:spcAft>
                <a:spcPts val="0"/>
              </a:spcAft>
              <a:buNone/>
            </a:pPr>
            <a:r>
              <a:rPr b="1" lang="en" sz="2500">
                <a:solidFill>
                  <a:srgbClr val="B50D40"/>
                </a:solidFill>
                <a:latin typeface="Montserrat"/>
                <a:ea typeface="Montserrat"/>
                <a:cs typeface="Montserrat"/>
                <a:sym typeface="Montserrat"/>
              </a:rPr>
              <a:t>my data </a:t>
            </a:r>
            <a:endParaRPr b="1" sz="2500">
              <a:solidFill>
                <a:srgbClr val="B50D40"/>
              </a:solidFill>
              <a:latin typeface="Montserrat"/>
              <a:ea typeface="Montserrat"/>
              <a:cs typeface="Montserrat"/>
              <a:sym typeface="Montserrat"/>
            </a:endParaRPr>
          </a:p>
          <a:p>
            <a:pPr indent="0" lvl="0" marL="0" rtl="0" algn="ctr">
              <a:spcBef>
                <a:spcPts val="1200"/>
              </a:spcBef>
              <a:spcAft>
                <a:spcPts val="1200"/>
              </a:spcAft>
              <a:buNone/>
            </a:pPr>
            <a:r>
              <a:rPr b="1" lang="en" sz="2500">
                <a:solidFill>
                  <a:srgbClr val="B50D40"/>
                </a:solidFill>
                <a:latin typeface="Montserrat"/>
                <a:ea typeface="Montserrat"/>
                <a:cs typeface="Montserrat"/>
                <a:sym typeface="Montserrat"/>
              </a:rPr>
              <a:t>tell about me?</a:t>
            </a:r>
            <a:endParaRPr b="1" sz="2500">
              <a:solidFill>
                <a:srgbClr val="B50D40"/>
              </a:solidFill>
              <a:latin typeface="Montserrat"/>
              <a:ea typeface="Montserrat"/>
              <a:cs typeface="Montserrat"/>
              <a:sym typeface="Montserrat"/>
            </a:endParaRPr>
          </a:p>
        </p:txBody>
      </p:sp>
      <p:pic>
        <p:nvPicPr>
          <p:cNvPr id="313" name="Google Shape;313;p48"/>
          <p:cNvPicPr preferRelativeResize="0"/>
          <p:nvPr/>
        </p:nvPicPr>
        <p:blipFill>
          <a:blip r:embed="rId3">
            <a:alphaModFix/>
          </a:blip>
          <a:stretch>
            <a:fillRect/>
          </a:stretch>
        </p:blipFill>
        <p:spPr>
          <a:xfrm>
            <a:off x="11075" y="668075"/>
            <a:ext cx="2759924" cy="2069964"/>
          </a:xfrm>
          <a:prstGeom prst="rect">
            <a:avLst/>
          </a:prstGeom>
          <a:noFill/>
          <a:ln>
            <a:noFill/>
          </a:ln>
        </p:spPr>
      </p:pic>
      <p:pic>
        <p:nvPicPr>
          <p:cNvPr id="314" name="Google Shape;314;p48"/>
          <p:cNvPicPr preferRelativeResize="0"/>
          <p:nvPr/>
        </p:nvPicPr>
        <p:blipFill rotWithShape="1">
          <a:blip r:embed="rId4">
            <a:alphaModFix/>
          </a:blip>
          <a:srcRect b="0" l="10083" r="4102" t="15469"/>
          <a:stretch/>
        </p:blipFill>
        <p:spPr>
          <a:xfrm>
            <a:off x="2248903" y="3371075"/>
            <a:ext cx="4131934" cy="1825925"/>
          </a:xfrm>
          <a:prstGeom prst="rect">
            <a:avLst/>
          </a:prstGeom>
          <a:noFill/>
          <a:ln>
            <a:noFill/>
          </a:ln>
        </p:spPr>
      </p:pic>
      <p:pic>
        <p:nvPicPr>
          <p:cNvPr id="315" name="Google Shape;315;p48"/>
          <p:cNvPicPr preferRelativeResize="0"/>
          <p:nvPr/>
        </p:nvPicPr>
        <p:blipFill>
          <a:blip r:embed="rId5">
            <a:alphaModFix/>
          </a:blip>
          <a:stretch>
            <a:fillRect/>
          </a:stretch>
        </p:blipFill>
        <p:spPr>
          <a:xfrm>
            <a:off x="311690" y="2833425"/>
            <a:ext cx="1637036" cy="2183500"/>
          </a:xfrm>
          <a:prstGeom prst="rect">
            <a:avLst/>
          </a:prstGeom>
          <a:noFill/>
          <a:ln>
            <a:noFill/>
          </a:ln>
        </p:spPr>
      </p:pic>
      <p:pic>
        <p:nvPicPr>
          <p:cNvPr id="316" name="Google Shape;316;p48"/>
          <p:cNvPicPr preferRelativeResize="0"/>
          <p:nvPr/>
        </p:nvPicPr>
        <p:blipFill>
          <a:blip r:embed="rId6">
            <a:alphaModFix/>
          </a:blip>
          <a:stretch>
            <a:fillRect/>
          </a:stretch>
        </p:blipFill>
        <p:spPr>
          <a:xfrm>
            <a:off x="6803575" y="3472600"/>
            <a:ext cx="2198675" cy="1463350"/>
          </a:xfrm>
          <a:prstGeom prst="rect">
            <a:avLst/>
          </a:prstGeom>
          <a:noFill/>
          <a:ln>
            <a:noFill/>
          </a:ln>
        </p:spPr>
      </p:pic>
      <p:pic>
        <p:nvPicPr>
          <p:cNvPr id="317" name="Google Shape;317;p48"/>
          <p:cNvPicPr preferRelativeResize="0"/>
          <p:nvPr/>
        </p:nvPicPr>
        <p:blipFill>
          <a:blip r:embed="rId7">
            <a:alphaModFix/>
          </a:blip>
          <a:stretch>
            <a:fillRect/>
          </a:stretch>
        </p:blipFill>
        <p:spPr>
          <a:xfrm>
            <a:off x="5722700" y="739775"/>
            <a:ext cx="3143068" cy="23573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312"/>
                                        </p:tgtEl>
                                        <p:attrNameLst>
                                          <p:attrName>style.visibility</p:attrName>
                                        </p:attrNameLst>
                                      </p:cBhvr>
                                      <p:to>
                                        <p:strVal val="visible"/>
                                      </p:to>
                                    </p:set>
                                    <p:anim calcmode="lin" valueType="num">
                                      <p:cBhvr additive="base">
                                        <p:cTn dur="1000"/>
                                        <p:tgtEl>
                                          <p:spTgt spid="312"/>
                                        </p:tgtEl>
                                        <p:attrNameLst>
                                          <p:attrName>ppt_y</p:attrName>
                                        </p:attrNameLst>
                                      </p:cBhvr>
                                      <p:tavLst>
                                        <p:tav fmla="" tm="0">
                                          <p:val>
                                            <p:strVal val="#ppt_y-1"/>
                                          </p:val>
                                        </p:tav>
                                        <p:tav fmla="" tm="100000">
                                          <p:val>
                                            <p:strVal val="#ppt_y"/>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3000"/>
                                        <p:tgtEl>
                                          <p:spTgt spid="317"/>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2500"/>
                                        <p:tgtEl>
                                          <p:spTgt spid="315"/>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3000"/>
                                        <p:tgtEl>
                                          <p:spTgt spid="313"/>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2000"/>
                                        <p:tgtEl>
                                          <p:spTgt spid="316"/>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25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9"/>
          <p:cNvSpPr txBox="1"/>
          <p:nvPr>
            <p:ph idx="1" type="body"/>
          </p:nvPr>
        </p:nvSpPr>
        <p:spPr>
          <a:xfrm>
            <a:off x="3219088" y="1282988"/>
            <a:ext cx="2599200" cy="22728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i="1" lang="en" sz="3000">
                <a:solidFill>
                  <a:srgbClr val="B50D40"/>
                </a:solidFill>
                <a:latin typeface="Montserrat"/>
                <a:ea typeface="Montserrat"/>
                <a:cs typeface="Montserrat"/>
                <a:sym typeface="Montserrat"/>
              </a:rPr>
              <a:t>what story does my data tell?</a:t>
            </a:r>
            <a:endParaRPr b="1" i="1" sz="3000">
              <a:solidFill>
                <a:srgbClr val="B50D40"/>
              </a:solidFill>
              <a:latin typeface="Montserrat"/>
              <a:ea typeface="Montserrat"/>
              <a:cs typeface="Montserrat"/>
              <a:sym typeface="Montserrat"/>
            </a:endParaRPr>
          </a:p>
        </p:txBody>
      </p:sp>
      <p:pic>
        <p:nvPicPr>
          <p:cNvPr descr="File:Insert image here.svg - Wikipedia" id="323" name="Google Shape;323;p49"/>
          <p:cNvPicPr preferRelativeResize="0"/>
          <p:nvPr/>
        </p:nvPicPr>
        <p:blipFill>
          <a:blip r:embed="rId3">
            <a:alphaModFix/>
          </a:blip>
          <a:stretch>
            <a:fillRect/>
          </a:stretch>
        </p:blipFill>
        <p:spPr>
          <a:xfrm>
            <a:off x="78725" y="1020552"/>
            <a:ext cx="2907398" cy="974425"/>
          </a:xfrm>
          <a:prstGeom prst="rect">
            <a:avLst/>
          </a:prstGeom>
          <a:noFill/>
          <a:ln>
            <a:noFill/>
          </a:ln>
        </p:spPr>
      </p:pic>
      <p:pic>
        <p:nvPicPr>
          <p:cNvPr descr="File:Insert image here.svg - Wikipedia" id="324" name="Google Shape;324;p49"/>
          <p:cNvPicPr preferRelativeResize="0"/>
          <p:nvPr/>
        </p:nvPicPr>
        <p:blipFill>
          <a:blip r:embed="rId3">
            <a:alphaModFix/>
          </a:blip>
          <a:stretch>
            <a:fillRect/>
          </a:stretch>
        </p:blipFill>
        <p:spPr>
          <a:xfrm>
            <a:off x="311700" y="2733727"/>
            <a:ext cx="2907398" cy="974425"/>
          </a:xfrm>
          <a:prstGeom prst="rect">
            <a:avLst/>
          </a:prstGeom>
          <a:noFill/>
          <a:ln>
            <a:noFill/>
          </a:ln>
        </p:spPr>
      </p:pic>
      <p:pic>
        <p:nvPicPr>
          <p:cNvPr descr="File:Insert image here.svg - Wikipedia" id="325" name="Google Shape;325;p49"/>
          <p:cNvPicPr preferRelativeResize="0"/>
          <p:nvPr/>
        </p:nvPicPr>
        <p:blipFill>
          <a:blip r:embed="rId3">
            <a:alphaModFix/>
          </a:blip>
          <a:stretch>
            <a:fillRect/>
          </a:stretch>
        </p:blipFill>
        <p:spPr>
          <a:xfrm>
            <a:off x="3241000" y="3900977"/>
            <a:ext cx="2907398" cy="974425"/>
          </a:xfrm>
          <a:prstGeom prst="rect">
            <a:avLst/>
          </a:prstGeom>
          <a:noFill/>
          <a:ln>
            <a:noFill/>
          </a:ln>
        </p:spPr>
      </p:pic>
      <p:pic>
        <p:nvPicPr>
          <p:cNvPr descr="File:Insert image here.svg - Wikipedia" id="326" name="Google Shape;326;p49"/>
          <p:cNvPicPr preferRelativeResize="0"/>
          <p:nvPr/>
        </p:nvPicPr>
        <p:blipFill>
          <a:blip r:embed="rId3">
            <a:alphaModFix/>
          </a:blip>
          <a:stretch>
            <a:fillRect/>
          </a:stretch>
        </p:blipFill>
        <p:spPr>
          <a:xfrm>
            <a:off x="6148400" y="1108027"/>
            <a:ext cx="2907398" cy="974425"/>
          </a:xfrm>
          <a:prstGeom prst="rect">
            <a:avLst/>
          </a:prstGeom>
          <a:noFill/>
          <a:ln>
            <a:noFill/>
          </a:ln>
        </p:spPr>
      </p:pic>
      <p:pic>
        <p:nvPicPr>
          <p:cNvPr descr="File:Insert image here.svg - Wikipedia" id="327" name="Google Shape;327;p49"/>
          <p:cNvPicPr preferRelativeResize="0"/>
          <p:nvPr/>
        </p:nvPicPr>
        <p:blipFill>
          <a:blip r:embed="rId3">
            <a:alphaModFix/>
          </a:blip>
          <a:stretch>
            <a:fillRect/>
          </a:stretch>
        </p:blipFill>
        <p:spPr>
          <a:xfrm>
            <a:off x="5821600" y="2733727"/>
            <a:ext cx="2907398" cy="974425"/>
          </a:xfrm>
          <a:prstGeom prst="rect">
            <a:avLst/>
          </a:prstGeom>
          <a:noFill/>
          <a:ln>
            <a:noFill/>
          </a:ln>
        </p:spPr>
      </p:pic>
      <p:sp>
        <p:nvSpPr>
          <p:cNvPr id="328" name="Google Shape;328;p49"/>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u="sng">
                <a:solidFill>
                  <a:schemeClr val="accent4"/>
                </a:solidFill>
              </a:rPr>
              <a:t>ACTIVITY</a:t>
            </a:r>
            <a:r>
              <a:rPr b="1" lang="en" sz="3000">
                <a:solidFill>
                  <a:schemeClr val="accent4"/>
                </a:solidFill>
              </a:rPr>
              <a:t>:  </a:t>
            </a:r>
            <a:r>
              <a:rPr b="1" lang="en" sz="3000">
                <a:solidFill>
                  <a:schemeClr val="accent1"/>
                </a:solidFill>
              </a:rPr>
              <a:t>Data Scientists are storytellers!</a:t>
            </a:r>
            <a:endParaRPr b="1" sz="3000">
              <a:solidFill>
                <a:schemeClr val="accen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1">
                                  <p:stCondLst>
                                    <p:cond delay="0"/>
                                  </p:stCondLst>
                                  <p:childTnLst>
                                    <p:set>
                                      <p:cBhvr>
                                        <p:cTn dur="1" fill="hold">
                                          <p:stCondLst>
                                            <p:cond delay="0"/>
                                          </p:stCondLst>
                                        </p:cTn>
                                        <p:tgtEl>
                                          <p:spTgt spid="322"/>
                                        </p:tgtEl>
                                        <p:attrNameLst>
                                          <p:attrName>style.visibility</p:attrName>
                                        </p:attrNameLst>
                                      </p:cBhvr>
                                      <p:to>
                                        <p:strVal val="visible"/>
                                      </p:to>
                                    </p:set>
                                    <p:anim calcmode="lin" valueType="num">
                                      <p:cBhvr additive="base">
                                        <p:cTn dur="3000"/>
                                        <p:tgtEl>
                                          <p:spTgt spid="32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cxnSp>
        <p:nvCxnSpPr>
          <p:cNvPr id="333" name="Google Shape;333;p50"/>
          <p:cNvCxnSpPr/>
          <p:nvPr/>
        </p:nvCxnSpPr>
        <p:spPr>
          <a:xfrm rot="10800000">
            <a:off x="1076959" y="3635225"/>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334" name="Google Shape;334;p50"/>
          <p:cNvSpPr txBox="1"/>
          <p:nvPr/>
        </p:nvSpPr>
        <p:spPr>
          <a:xfrm>
            <a:off x="392775" y="4166225"/>
            <a:ext cx="15201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veat"/>
                <a:ea typeface="Caveat"/>
                <a:cs typeface="Caveat"/>
                <a:sym typeface="Caveat"/>
              </a:rPr>
              <a:t>identify the problem to solve</a:t>
            </a:r>
            <a:endParaRPr b="1" sz="1800">
              <a:solidFill>
                <a:schemeClr val="dk2"/>
              </a:solidFill>
              <a:latin typeface="Caveat"/>
              <a:ea typeface="Caveat"/>
              <a:cs typeface="Caveat"/>
              <a:sym typeface="Caveat"/>
            </a:endParaRPr>
          </a:p>
        </p:txBody>
      </p:sp>
      <p:grpSp>
        <p:nvGrpSpPr>
          <p:cNvPr id="335" name="Google Shape;335;p50"/>
          <p:cNvGrpSpPr/>
          <p:nvPr/>
        </p:nvGrpSpPr>
        <p:grpSpPr>
          <a:xfrm>
            <a:off x="118939" y="1655692"/>
            <a:ext cx="8906113" cy="1832115"/>
            <a:chOff x="476250" y="1333500"/>
            <a:chExt cx="8334375" cy="1714500"/>
          </a:xfrm>
        </p:grpSpPr>
        <p:sp>
          <p:nvSpPr>
            <p:cNvPr id="336" name="Google Shape;336;p50"/>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7" name="Google Shape;337;p50"/>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338" name="Google Shape;338;p50"/>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9" name="Google Shape;339;p50"/>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340" name="Google Shape;340;p50"/>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41" name="Google Shape;341;p50"/>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342" name="Google Shape;342;p50"/>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43" name="Google Shape;343;p50"/>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sp>
        <p:nvSpPr>
          <p:cNvPr id="344" name="Google Shape;344;p50"/>
          <p:cNvSpPr txBox="1"/>
          <p:nvPr>
            <p:ph type="title"/>
          </p:nvPr>
        </p:nvSpPr>
        <p:spPr>
          <a:xfrm>
            <a:off x="118950" y="4386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Questions Activities</a:t>
            </a:r>
            <a:endParaRPr b="1">
              <a:solidFill>
                <a:schemeClr val="accen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1"/>
          <p:cNvSpPr txBox="1"/>
          <p:nvPr/>
        </p:nvSpPr>
        <p:spPr>
          <a:xfrm>
            <a:off x="1881975" y="350875"/>
            <a:ext cx="5087700" cy="70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Source Code Pro"/>
                <a:ea typeface="Source Code Pro"/>
                <a:cs typeface="Source Code Pro"/>
                <a:sym typeface="Source Code Pro"/>
              </a:rPr>
              <a:t>AGREE or DISAGREE</a:t>
            </a:r>
            <a:endParaRPr>
              <a:latin typeface="Source Code Pro"/>
              <a:ea typeface="Source Code Pro"/>
              <a:cs typeface="Source Code Pro"/>
              <a:sym typeface="Source Code Pro"/>
            </a:endParaRPr>
          </a:p>
        </p:txBody>
      </p:sp>
      <p:pic>
        <p:nvPicPr>
          <p:cNvPr id="350" name="Google Shape;350;p51"/>
          <p:cNvPicPr preferRelativeResize="0"/>
          <p:nvPr/>
        </p:nvPicPr>
        <p:blipFill>
          <a:blip r:embed="rId3">
            <a:alphaModFix/>
          </a:blip>
          <a:stretch>
            <a:fillRect/>
          </a:stretch>
        </p:blipFill>
        <p:spPr>
          <a:xfrm>
            <a:off x="-32925" y="0"/>
            <a:ext cx="9288310" cy="52160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2"/>
          <p:cNvSpPr txBox="1"/>
          <p:nvPr>
            <p:ph idx="1" type="body"/>
          </p:nvPr>
        </p:nvSpPr>
        <p:spPr>
          <a:xfrm>
            <a:off x="648600" y="1200700"/>
            <a:ext cx="7438200" cy="329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900">
                <a:latin typeface="Caveat"/>
                <a:ea typeface="Caveat"/>
                <a:cs typeface="Caveat"/>
                <a:sym typeface="Caveat"/>
              </a:rPr>
              <a:t>"</a:t>
            </a:r>
            <a:r>
              <a:rPr b="1" lang="en" sz="3900">
                <a:highlight>
                  <a:srgbClr val="FFFFFF"/>
                </a:highlight>
                <a:latin typeface="Caveat"/>
                <a:ea typeface="Caveat"/>
                <a:cs typeface="Caveat"/>
                <a:sym typeface="Caveat"/>
              </a:rPr>
              <a:t>A 'good' statistical investigative question is one that allows </a:t>
            </a:r>
            <a:r>
              <a:rPr b="1" lang="en" sz="3900">
                <a:highlight>
                  <a:schemeClr val="accent6"/>
                </a:highlight>
                <a:latin typeface="Caveat"/>
                <a:ea typeface="Caveat"/>
                <a:cs typeface="Caveat"/>
                <a:sym typeface="Caveat"/>
              </a:rPr>
              <a:t>rich exploration of the data </a:t>
            </a:r>
            <a:r>
              <a:rPr b="1" lang="en" sz="3900">
                <a:highlight>
                  <a:srgbClr val="FFFFFF"/>
                </a:highlight>
                <a:latin typeface="Caveat"/>
                <a:ea typeface="Caveat"/>
                <a:cs typeface="Caveat"/>
                <a:sym typeface="Caveat"/>
              </a:rPr>
              <a:t>in hand, discovery, and thinking statistically."</a:t>
            </a:r>
            <a:endParaRPr b="1" sz="3900">
              <a:latin typeface="Caveat"/>
              <a:ea typeface="Caveat"/>
              <a:cs typeface="Caveat"/>
              <a:sym typeface="Caveat"/>
            </a:endParaRPr>
          </a:p>
          <a:p>
            <a:pPr indent="0" lvl="0" marL="0" rtl="0" algn="ctr">
              <a:spcBef>
                <a:spcPts val="1200"/>
              </a:spcBef>
              <a:spcAft>
                <a:spcPts val="0"/>
              </a:spcAft>
              <a:buNone/>
            </a:pPr>
            <a:r>
              <a:t/>
            </a:r>
            <a:endParaRPr b="1" sz="1100">
              <a:latin typeface="Arial"/>
              <a:ea typeface="Arial"/>
              <a:cs typeface="Arial"/>
              <a:sym typeface="Arial"/>
            </a:endParaRPr>
          </a:p>
          <a:p>
            <a:pPr indent="0" lvl="0" marL="0" rtl="0" algn="ctr">
              <a:spcBef>
                <a:spcPts val="1200"/>
              </a:spcBef>
              <a:spcAft>
                <a:spcPts val="0"/>
              </a:spcAft>
              <a:buNone/>
            </a:pPr>
            <a:r>
              <a:rPr lang="en" sz="1100">
                <a:latin typeface="Arial"/>
                <a:ea typeface="Arial"/>
                <a:cs typeface="Arial"/>
                <a:sym typeface="Arial"/>
              </a:rPr>
              <a:t>Source: </a:t>
            </a:r>
            <a:r>
              <a:rPr lang="en" sz="1100">
                <a:highlight>
                  <a:srgbClr val="FFFFFF"/>
                </a:highlight>
                <a:latin typeface="Arial"/>
                <a:ea typeface="Arial"/>
                <a:cs typeface="Arial"/>
                <a:sym typeface="Arial"/>
              </a:rPr>
              <a:t>January 2021, Journal of Statistics and Data Science Education 29(1):1-11, 29(1):1-11 </a:t>
            </a:r>
            <a:r>
              <a:rPr lang="en" sz="1100" u="sng">
                <a:highlight>
                  <a:srgbClr val="FFFFFF"/>
                </a:highlight>
                <a:latin typeface="Arial"/>
                <a:ea typeface="Arial"/>
                <a:cs typeface="Arial"/>
                <a:sym typeface="Arial"/>
                <a:hlinkClick r:id="rId3"/>
              </a:rPr>
              <a:t>researchgate.net</a:t>
            </a:r>
            <a:endParaRPr sz="2400"/>
          </a:p>
          <a:p>
            <a:pPr indent="0" lvl="0" marL="0" rtl="0" algn="ctr">
              <a:spcBef>
                <a:spcPts val="1200"/>
              </a:spcBef>
              <a:spcAft>
                <a:spcPts val="1200"/>
              </a:spcAft>
              <a:buNone/>
            </a:pPr>
            <a:r>
              <a:t/>
            </a:r>
            <a:endParaRPr/>
          </a:p>
        </p:txBody>
      </p:sp>
      <p:sp>
        <p:nvSpPr>
          <p:cNvPr id="356" name="Google Shape;356;p52"/>
          <p:cNvSpPr txBox="1"/>
          <p:nvPr>
            <p:ph type="title"/>
          </p:nvPr>
        </p:nvSpPr>
        <p:spPr>
          <a:xfrm>
            <a:off x="263850" y="308800"/>
            <a:ext cx="8520600" cy="80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solidFill>
                  <a:srgbClr val="4A86E8"/>
                </a:solidFill>
                <a:latin typeface="Arial"/>
                <a:ea typeface="Arial"/>
                <a:cs typeface="Arial"/>
                <a:sym typeface="Arial"/>
              </a:rPr>
              <a:t>Statistical Questions should be</a:t>
            </a:r>
            <a:r>
              <a:rPr lang="en" sz="2500">
                <a:solidFill>
                  <a:srgbClr val="6FA8DC"/>
                </a:solidFill>
                <a:latin typeface="Arial"/>
                <a:ea typeface="Arial"/>
                <a:cs typeface="Arial"/>
                <a:sym typeface="Arial"/>
              </a:rPr>
              <a:t> </a:t>
            </a:r>
            <a:r>
              <a:rPr lang="en" sz="2500" u="sng">
                <a:solidFill>
                  <a:srgbClr val="FF9900"/>
                </a:solidFill>
                <a:latin typeface="Arial"/>
                <a:ea typeface="Arial"/>
                <a:cs typeface="Arial"/>
                <a:sym typeface="Arial"/>
              </a:rPr>
              <a:t>i</a:t>
            </a:r>
            <a:r>
              <a:rPr lang="en" sz="2500" u="sng">
                <a:solidFill>
                  <a:srgbClr val="FF9900"/>
                </a:solidFill>
                <a:latin typeface="Arial"/>
                <a:ea typeface="Arial"/>
                <a:cs typeface="Arial"/>
                <a:sym typeface="Arial"/>
              </a:rPr>
              <a:t>nvestigative</a:t>
            </a:r>
            <a:endParaRPr sz="2500" u="sng">
              <a:solidFill>
                <a:srgbClr val="FF99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0" st="0"/>
                                            </p:txEl>
                                          </p:spTgt>
                                        </p:tgtEl>
                                        <p:attrNameLst>
                                          <p:attrName>style.visibility</p:attrName>
                                        </p:attrNameLst>
                                      </p:cBhvr>
                                      <p:to>
                                        <p:strVal val="visible"/>
                                      </p:to>
                                    </p:set>
                                    <p:animEffect filter="fade" transition="in">
                                      <p:cBhvr>
                                        <p:cTn dur="4000"/>
                                        <p:tgtEl>
                                          <p:spTgt spid="3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1" st="1"/>
                                            </p:txEl>
                                          </p:spTgt>
                                        </p:tgtEl>
                                        <p:attrNameLst>
                                          <p:attrName>style.visibility</p:attrName>
                                        </p:attrNameLst>
                                      </p:cBhvr>
                                      <p:to>
                                        <p:strVal val="visible"/>
                                      </p:to>
                                    </p:set>
                                    <p:animEffect filter="fade" transition="in">
                                      <p:cBhvr>
                                        <p:cTn dur="4000"/>
                                        <p:tgtEl>
                                          <p:spTgt spid="3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2" st="2"/>
                                            </p:txEl>
                                          </p:spTgt>
                                        </p:tgtEl>
                                        <p:attrNameLst>
                                          <p:attrName>style.visibility</p:attrName>
                                        </p:attrNameLst>
                                      </p:cBhvr>
                                      <p:to>
                                        <p:strVal val="visible"/>
                                      </p:to>
                                    </p:set>
                                    <p:animEffect filter="fade" transition="in">
                                      <p:cBhvr>
                                        <p:cTn dur="4000"/>
                                        <p:tgtEl>
                                          <p:spTgt spid="3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3" st="3"/>
                                            </p:txEl>
                                          </p:spTgt>
                                        </p:tgtEl>
                                        <p:attrNameLst>
                                          <p:attrName>style.visibility</p:attrName>
                                        </p:attrNameLst>
                                      </p:cBhvr>
                                      <p:to>
                                        <p:strVal val="visible"/>
                                      </p:to>
                                    </p:set>
                                    <p:animEffect filter="fade" transition="in">
                                      <p:cBhvr>
                                        <p:cTn dur="4000"/>
                                        <p:tgtEl>
                                          <p:spTgt spid="35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3"/>
          <p:cNvSpPr txBox="1"/>
          <p:nvPr/>
        </p:nvSpPr>
        <p:spPr>
          <a:xfrm>
            <a:off x="767850" y="1800575"/>
            <a:ext cx="3000000" cy="646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solidFill>
                  <a:srgbClr val="141414"/>
                </a:solidFill>
                <a:highlight>
                  <a:srgbClr val="FFFFFF"/>
                </a:highlight>
                <a:latin typeface="Roboto"/>
                <a:ea typeface="Roboto"/>
                <a:cs typeface="Roboto"/>
                <a:sym typeface="Roboto"/>
              </a:rPr>
              <a:t>How many students use</a:t>
            </a:r>
            <a:r>
              <a:rPr b="1" lang="en" sz="1200">
                <a:solidFill>
                  <a:srgbClr val="141414"/>
                </a:solidFill>
                <a:highlight>
                  <a:srgbClr val="FFFFFF"/>
                </a:highlight>
                <a:latin typeface="Roboto"/>
                <a:ea typeface="Roboto"/>
                <a:cs typeface="Roboto"/>
                <a:sym typeface="Roboto"/>
              </a:rPr>
              <a:t> social media</a:t>
            </a:r>
            <a:r>
              <a:rPr lang="en" sz="1200">
                <a:solidFill>
                  <a:srgbClr val="141414"/>
                </a:solidFill>
                <a:highlight>
                  <a:srgbClr val="FFFFFF"/>
                </a:highlight>
                <a:latin typeface="Roboto"/>
                <a:ea typeface="Roboto"/>
                <a:cs typeface="Roboto"/>
                <a:sym typeface="Roboto"/>
              </a:rPr>
              <a:t>?</a:t>
            </a:r>
            <a:endParaRPr sz="1200">
              <a:solidFill>
                <a:srgbClr val="141414"/>
              </a:solidFill>
              <a:highlight>
                <a:srgbClr val="FFFFFF"/>
              </a:highlight>
              <a:latin typeface="Roboto"/>
              <a:ea typeface="Roboto"/>
              <a:cs typeface="Roboto"/>
              <a:sym typeface="Roboto"/>
            </a:endParaRPr>
          </a:p>
          <a:p>
            <a:pPr indent="0" lvl="0" marL="457200" rtl="0" algn="l">
              <a:lnSpc>
                <a:spcPct val="150000"/>
              </a:lnSpc>
              <a:spcBef>
                <a:spcPts val="0"/>
              </a:spcBef>
              <a:spcAft>
                <a:spcPts val="0"/>
              </a:spcAft>
              <a:buNone/>
            </a:pPr>
            <a:r>
              <a:t/>
            </a:r>
            <a:endParaRPr sz="1200">
              <a:solidFill>
                <a:srgbClr val="141414"/>
              </a:solidFill>
              <a:highlight>
                <a:srgbClr val="FFFFFF"/>
              </a:highlight>
              <a:latin typeface="Roboto"/>
              <a:ea typeface="Roboto"/>
              <a:cs typeface="Roboto"/>
              <a:sym typeface="Roboto"/>
            </a:endParaRPr>
          </a:p>
        </p:txBody>
      </p:sp>
      <p:sp>
        <p:nvSpPr>
          <p:cNvPr id="362" name="Google Shape;362;p53"/>
          <p:cNvSpPr txBox="1"/>
          <p:nvPr/>
        </p:nvSpPr>
        <p:spPr>
          <a:xfrm>
            <a:off x="4676275" y="1175738"/>
            <a:ext cx="4088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accent5"/>
                </a:solidFill>
                <a:latin typeface="Source Code Pro"/>
                <a:ea typeface="Source Code Pro"/>
                <a:cs typeface="Source Code Pro"/>
                <a:sym typeface="Source Code Pro"/>
              </a:rPr>
              <a:t>Investigative	questions  </a:t>
            </a:r>
            <a:r>
              <a:rPr b="1" lang="en" sz="1800">
                <a:solidFill>
                  <a:schemeClr val="accent5"/>
                </a:solidFill>
                <a:latin typeface="Source Code Pro"/>
                <a:ea typeface="Source Code Pro"/>
                <a:cs typeface="Source Code Pro"/>
                <a:sym typeface="Source Code Pro"/>
              </a:rPr>
              <a:t>:)</a:t>
            </a:r>
            <a:endParaRPr b="1">
              <a:solidFill>
                <a:schemeClr val="accent5"/>
              </a:solidFill>
            </a:endParaRPr>
          </a:p>
          <a:p>
            <a:pPr indent="0" lvl="0" marL="0" rtl="0" algn="l">
              <a:spcBef>
                <a:spcPts val="0"/>
              </a:spcBef>
              <a:spcAft>
                <a:spcPts val="0"/>
              </a:spcAft>
              <a:buNone/>
            </a:pPr>
            <a:r>
              <a:t/>
            </a:r>
            <a:endParaRPr b="1" sz="1800">
              <a:solidFill>
                <a:schemeClr val="accent5"/>
              </a:solidFill>
              <a:latin typeface="Source Code Pro"/>
              <a:ea typeface="Source Code Pro"/>
              <a:cs typeface="Source Code Pro"/>
              <a:sym typeface="Source Code Pro"/>
            </a:endParaRPr>
          </a:p>
        </p:txBody>
      </p:sp>
      <p:sp>
        <p:nvSpPr>
          <p:cNvPr id="363" name="Google Shape;363;p53"/>
          <p:cNvSpPr txBox="1"/>
          <p:nvPr/>
        </p:nvSpPr>
        <p:spPr>
          <a:xfrm>
            <a:off x="5067675" y="1858900"/>
            <a:ext cx="3932400" cy="27576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141414"/>
              </a:buClr>
              <a:buSzPts val="1200"/>
              <a:buFont typeface="Roboto"/>
              <a:buChar char="●"/>
            </a:pPr>
            <a:r>
              <a:rPr lang="en" sz="1200">
                <a:solidFill>
                  <a:srgbClr val="141414"/>
                </a:solidFill>
                <a:highlight>
                  <a:srgbClr val="FFFFFF"/>
                </a:highlight>
                <a:latin typeface="Roboto"/>
                <a:ea typeface="Roboto"/>
                <a:cs typeface="Roboto"/>
                <a:sym typeface="Roboto"/>
              </a:rPr>
              <a:t>What is the </a:t>
            </a:r>
            <a:r>
              <a:rPr b="1" lang="en" sz="1200">
                <a:solidFill>
                  <a:srgbClr val="141414"/>
                </a:solidFill>
                <a:highlight>
                  <a:srgbClr val="FFFFFF"/>
                </a:highlight>
                <a:latin typeface="Roboto"/>
                <a:ea typeface="Roboto"/>
                <a:cs typeface="Roboto"/>
                <a:sym typeface="Roboto"/>
              </a:rPr>
              <a:t>average time</a:t>
            </a:r>
            <a:r>
              <a:rPr lang="en" sz="1200">
                <a:solidFill>
                  <a:srgbClr val="141414"/>
                </a:solidFill>
                <a:highlight>
                  <a:srgbClr val="FFFFFF"/>
                </a:highlight>
                <a:latin typeface="Roboto"/>
                <a:ea typeface="Roboto"/>
                <a:cs typeface="Roboto"/>
                <a:sym typeface="Roboto"/>
              </a:rPr>
              <a:t> students spend on social media daily?</a:t>
            </a:r>
            <a:endParaRPr sz="1200">
              <a:solidFill>
                <a:srgbClr val="141414"/>
              </a:solidFill>
              <a:highlight>
                <a:srgbClr val="FFFFFF"/>
              </a:highlight>
              <a:latin typeface="Roboto"/>
              <a:ea typeface="Roboto"/>
              <a:cs typeface="Roboto"/>
              <a:sym typeface="Roboto"/>
            </a:endParaRPr>
          </a:p>
          <a:p>
            <a:pPr indent="0" lvl="0" marL="457200" rtl="0" algn="l">
              <a:lnSpc>
                <a:spcPct val="150000"/>
              </a:lnSpc>
              <a:spcBef>
                <a:spcPts val="0"/>
              </a:spcBef>
              <a:spcAft>
                <a:spcPts val="0"/>
              </a:spcAft>
              <a:buNone/>
            </a:pPr>
            <a:r>
              <a:t/>
            </a:r>
            <a:endParaRPr sz="1200">
              <a:solidFill>
                <a:srgbClr val="141414"/>
              </a:solidFill>
              <a:highlight>
                <a:srgbClr val="FFFFFF"/>
              </a:highlight>
              <a:latin typeface="Roboto"/>
              <a:ea typeface="Roboto"/>
              <a:cs typeface="Roboto"/>
              <a:sym typeface="Roboto"/>
            </a:endParaRPr>
          </a:p>
          <a:p>
            <a:pPr indent="-304800" lvl="0" marL="457200" rtl="0" algn="l">
              <a:lnSpc>
                <a:spcPct val="150000"/>
              </a:lnSpc>
              <a:spcBef>
                <a:spcPts val="0"/>
              </a:spcBef>
              <a:spcAft>
                <a:spcPts val="0"/>
              </a:spcAft>
              <a:buClr>
                <a:srgbClr val="141414"/>
              </a:buClr>
              <a:buSzPts val="1200"/>
              <a:buFont typeface="Roboto"/>
              <a:buChar char="●"/>
            </a:pPr>
            <a:r>
              <a:rPr lang="en" sz="1200">
                <a:solidFill>
                  <a:srgbClr val="141414"/>
                </a:solidFill>
                <a:highlight>
                  <a:srgbClr val="FFFFFF"/>
                </a:highlight>
                <a:latin typeface="Roboto"/>
                <a:ea typeface="Roboto"/>
                <a:cs typeface="Roboto"/>
                <a:sym typeface="Roboto"/>
              </a:rPr>
              <a:t>How does social media usage </a:t>
            </a:r>
            <a:r>
              <a:rPr b="1" lang="en" sz="1200">
                <a:solidFill>
                  <a:srgbClr val="141414"/>
                </a:solidFill>
                <a:highlight>
                  <a:srgbClr val="FFFFFF"/>
                </a:highlight>
                <a:latin typeface="Roboto"/>
                <a:ea typeface="Roboto"/>
                <a:cs typeface="Roboto"/>
                <a:sym typeface="Roboto"/>
              </a:rPr>
              <a:t>correlate with students' GPA</a:t>
            </a:r>
            <a:r>
              <a:rPr lang="en" sz="1200">
                <a:solidFill>
                  <a:srgbClr val="141414"/>
                </a:solidFill>
                <a:highlight>
                  <a:srgbClr val="FFFFFF"/>
                </a:highlight>
                <a:latin typeface="Roboto"/>
                <a:ea typeface="Roboto"/>
                <a:cs typeface="Roboto"/>
                <a:sym typeface="Roboto"/>
              </a:rPr>
              <a:t>? (multiple variables)</a:t>
            </a:r>
            <a:endParaRPr sz="1200">
              <a:solidFill>
                <a:srgbClr val="141414"/>
              </a:solidFill>
              <a:highlight>
                <a:srgbClr val="FFFFFF"/>
              </a:highlight>
              <a:latin typeface="Roboto"/>
              <a:ea typeface="Roboto"/>
              <a:cs typeface="Roboto"/>
              <a:sym typeface="Roboto"/>
            </a:endParaRPr>
          </a:p>
          <a:p>
            <a:pPr indent="0" lvl="0" marL="457200" rtl="0" algn="l">
              <a:lnSpc>
                <a:spcPct val="150000"/>
              </a:lnSpc>
              <a:spcBef>
                <a:spcPts val="0"/>
              </a:spcBef>
              <a:spcAft>
                <a:spcPts val="0"/>
              </a:spcAft>
              <a:buNone/>
            </a:pPr>
            <a:r>
              <a:t/>
            </a:r>
            <a:endParaRPr sz="1200">
              <a:solidFill>
                <a:srgbClr val="141414"/>
              </a:solidFill>
              <a:highlight>
                <a:srgbClr val="FFFFFF"/>
              </a:highlight>
              <a:latin typeface="Roboto"/>
              <a:ea typeface="Roboto"/>
              <a:cs typeface="Roboto"/>
              <a:sym typeface="Roboto"/>
            </a:endParaRPr>
          </a:p>
          <a:p>
            <a:pPr indent="-304800" lvl="0" marL="457200" rtl="0" algn="l">
              <a:lnSpc>
                <a:spcPct val="150000"/>
              </a:lnSpc>
              <a:spcBef>
                <a:spcPts val="0"/>
              </a:spcBef>
              <a:spcAft>
                <a:spcPts val="0"/>
              </a:spcAft>
              <a:buClr>
                <a:srgbClr val="141414"/>
              </a:buClr>
              <a:buSzPts val="1200"/>
              <a:buFont typeface="Roboto"/>
              <a:buChar char="●"/>
            </a:pPr>
            <a:r>
              <a:rPr lang="en" sz="1200">
                <a:solidFill>
                  <a:srgbClr val="141414"/>
                </a:solidFill>
                <a:highlight>
                  <a:srgbClr val="FFFFFF"/>
                </a:highlight>
                <a:latin typeface="Roboto"/>
                <a:ea typeface="Roboto"/>
                <a:cs typeface="Roboto"/>
                <a:sym typeface="Roboto"/>
              </a:rPr>
              <a:t>Are there </a:t>
            </a:r>
            <a:r>
              <a:rPr b="1" lang="en" sz="1200">
                <a:solidFill>
                  <a:srgbClr val="141414"/>
                </a:solidFill>
                <a:highlight>
                  <a:srgbClr val="FFFFFF"/>
                </a:highlight>
                <a:latin typeface="Roboto"/>
                <a:ea typeface="Roboto"/>
                <a:cs typeface="Roboto"/>
                <a:sym typeface="Roboto"/>
              </a:rPr>
              <a:t>specific subjects </a:t>
            </a:r>
            <a:r>
              <a:rPr lang="en" sz="1200">
                <a:solidFill>
                  <a:srgbClr val="141414"/>
                </a:solidFill>
                <a:highlight>
                  <a:srgbClr val="FFFFFF"/>
                </a:highlight>
                <a:latin typeface="Roboto"/>
                <a:ea typeface="Roboto"/>
                <a:cs typeface="Roboto"/>
                <a:sym typeface="Roboto"/>
              </a:rPr>
              <a:t>where social media usage has a </a:t>
            </a:r>
            <a:r>
              <a:rPr b="1" lang="en" sz="1200">
                <a:solidFill>
                  <a:srgbClr val="141414"/>
                </a:solidFill>
                <a:highlight>
                  <a:srgbClr val="FFFFFF"/>
                </a:highlight>
                <a:latin typeface="Roboto"/>
                <a:ea typeface="Roboto"/>
                <a:cs typeface="Roboto"/>
                <a:sym typeface="Roboto"/>
              </a:rPr>
              <a:t>more significant impact on performance</a:t>
            </a:r>
            <a:r>
              <a:rPr lang="en" sz="1200">
                <a:solidFill>
                  <a:srgbClr val="141414"/>
                </a:solidFill>
                <a:highlight>
                  <a:srgbClr val="FFFFFF"/>
                </a:highlight>
                <a:latin typeface="Roboto"/>
                <a:ea typeface="Roboto"/>
                <a:cs typeface="Roboto"/>
                <a:sym typeface="Roboto"/>
              </a:rPr>
              <a:t>?</a:t>
            </a:r>
            <a:endParaRPr sz="1200">
              <a:solidFill>
                <a:srgbClr val="141414"/>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Source Code Pro"/>
              <a:ea typeface="Source Code Pro"/>
              <a:cs typeface="Source Code Pro"/>
              <a:sym typeface="Source Code Pro"/>
            </a:endParaRPr>
          </a:p>
        </p:txBody>
      </p:sp>
      <p:pic>
        <p:nvPicPr>
          <p:cNvPr descr="lebron james is sitting in the stands during a basketball game and looking up . (Provided by Tenor)" id="364" name="Google Shape;364;p53"/>
          <p:cNvPicPr preferRelativeResize="0"/>
          <p:nvPr/>
        </p:nvPicPr>
        <p:blipFill>
          <a:blip r:embed="rId3">
            <a:alphaModFix/>
          </a:blip>
          <a:stretch>
            <a:fillRect/>
          </a:stretch>
        </p:blipFill>
        <p:spPr>
          <a:xfrm>
            <a:off x="871650" y="2206925"/>
            <a:ext cx="2394075" cy="1562400"/>
          </a:xfrm>
          <a:prstGeom prst="rect">
            <a:avLst/>
          </a:prstGeom>
          <a:noFill/>
          <a:ln>
            <a:noFill/>
          </a:ln>
        </p:spPr>
      </p:pic>
      <p:pic>
        <p:nvPicPr>
          <p:cNvPr id="365" name="Google Shape;365;p53"/>
          <p:cNvPicPr preferRelativeResize="0"/>
          <p:nvPr/>
        </p:nvPicPr>
        <p:blipFill>
          <a:blip r:embed="rId4">
            <a:alphaModFix/>
          </a:blip>
          <a:stretch>
            <a:fillRect/>
          </a:stretch>
        </p:blipFill>
        <p:spPr>
          <a:xfrm>
            <a:off x="97194" y="3856475"/>
            <a:ext cx="4843906" cy="760025"/>
          </a:xfrm>
          <a:prstGeom prst="rect">
            <a:avLst/>
          </a:prstGeom>
          <a:noFill/>
          <a:ln>
            <a:noFill/>
          </a:ln>
        </p:spPr>
      </p:pic>
      <p:sp>
        <p:nvSpPr>
          <p:cNvPr id="366" name="Google Shape;366;p53"/>
          <p:cNvSpPr txBox="1"/>
          <p:nvPr/>
        </p:nvSpPr>
        <p:spPr>
          <a:xfrm>
            <a:off x="263850" y="4690875"/>
            <a:ext cx="3273900" cy="28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50"/>
              <a:t>Source:  </a:t>
            </a:r>
            <a:r>
              <a:rPr lang="en" sz="650"/>
              <a:t>National Library of Medicine, Library of Biotechnology Information</a:t>
            </a:r>
            <a:endParaRPr sz="650"/>
          </a:p>
        </p:txBody>
      </p:sp>
      <p:sp>
        <p:nvSpPr>
          <p:cNvPr id="367" name="Google Shape;367;p53"/>
          <p:cNvSpPr txBox="1"/>
          <p:nvPr/>
        </p:nvSpPr>
        <p:spPr>
          <a:xfrm>
            <a:off x="767850" y="1175738"/>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accent5"/>
                </a:solidFill>
                <a:latin typeface="Source Code Pro"/>
                <a:ea typeface="Source Code Pro"/>
                <a:cs typeface="Source Code Pro"/>
                <a:sym typeface="Source Code Pro"/>
              </a:rPr>
              <a:t>Lookup questions :(</a:t>
            </a:r>
            <a:endParaRPr b="1">
              <a:solidFill>
                <a:schemeClr val="accent5"/>
              </a:solidFill>
            </a:endParaRPr>
          </a:p>
        </p:txBody>
      </p:sp>
      <p:sp>
        <p:nvSpPr>
          <p:cNvPr id="368" name="Google Shape;368;p53"/>
          <p:cNvSpPr txBox="1"/>
          <p:nvPr>
            <p:ph type="title"/>
          </p:nvPr>
        </p:nvSpPr>
        <p:spPr>
          <a:xfrm>
            <a:off x="263850" y="308800"/>
            <a:ext cx="8520600" cy="80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solidFill>
                  <a:srgbClr val="FFAB40"/>
                </a:solidFill>
                <a:latin typeface="Arial"/>
                <a:ea typeface="Arial"/>
                <a:cs typeface="Arial"/>
                <a:sym typeface="Arial"/>
              </a:rPr>
              <a:t>Investigative</a:t>
            </a:r>
            <a:r>
              <a:rPr lang="en" sz="2500">
                <a:solidFill>
                  <a:srgbClr val="4A86E8"/>
                </a:solidFill>
                <a:latin typeface="Arial"/>
                <a:ea typeface="Arial"/>
                <a:cs typeface="Arial"/>
                <a:sym typeface="Arial"/>
              </a:rPr>
              <a:t> questions require a deep dive into data</a:t>
            </a:r>
            <a:endParaRPr sz="2500" u="sng">
              <a:solidFill>
                <a:srgbClr val="4A86E8"/>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0"/>
                                        <p:tgtEl>
                                          <p:spTgt spid="365"/>
                                        </p:tgtEl>
                                      </p:cBhvr>
                                    </p:animEffect>
                                  </p:childTnLst>
                                </p:cTn>
                              </p:par>
                            </p:childTnLst>
                          </p:cTn>
                        </p:par>
                        <p:par>
                          <p:cTn fill="hold">
                            <p:stCondLst>
                              <p:cond delay="5000"/>
                            </p:stCondLst>
                            <p:childTnLst>
                              <p:par>
                                <p:cTn fill="hold" nodeType="afterEffect" presetClass="entr" presetID="1" presetSubtype="0">
                                  <p:stCondLst>
                                    <p:cond delay="0"/>
                                  </p:stCondLst>
                                  <p:childTnLst>
                                    <p:set>
                                      <p:cBhvr>
                                        <p:cTn dur="1" fill="hold">
                                          <p:stCondLst>
                                            <p:cond delay="0"/>
                                          </p:stCondLst>
                                        </p:cTn>
                                        <p:tgtEl>
                                          <p:spTgt spid="3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
                                        <p:tgtEl>
                                          <p:spTgt spid="3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descr="a bunch of sticky notes on a wall one of which says let 's do this (Provided by Tenor)" id="373" name="Google Shape;373;p54"/>
          <p:cNvPicPr preferRelativeResize="0"/>
          <p:nvPr/>
        </p:nvPicPr>
        <p:blipFill>
          <a:blip r:embed="rId3">
            <a:alphaModFix/>
          </a:blip>
          <a:stretch>
            <a:fillRect/>
          </a:stretch>
        </p:blipFill>
        <p:spPr>
          <a:xfrm>
            <a:off x="5962621" y="99850"/>
            <a:ext cx="3065875" cy="3200850"/>
          </a:xfrm>
          <a:prstGeom prst="rect">
            <a:avLst/>
          </a:prstGeom>
          <a:noFill/>
          <a:ln>
            <a:noFill/>
          </a:ln>
        </p:spPr>
      </p:pic>
      <p:sp>
        <p:nvSpPr>
          <p:cNvPr id="374" name="Google Shape;374;p54"/>
          <p:cNvSpPr txBox="1"/>
          <p:nvPr>
            <p:ph idx="1" type="body"/>
          </p:nvPr>
        </p:nvSpPr>
        <p:spPr>
          <a:xfrm>
            <a:off x="311700" y="1152475"/>
            <a:ext cx="6131400" cy="38931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Provide datasets to each group (</a:t>
            </a:r>
            <a:r>
              <a:rPr lang="en" u="sng">
                <a:solidFill>
                  <a:schemeClr val="hlink"/>
                </a:solidFill>
                <a:hlinkClick r:id="rId4"/>
              </a:rPr>
              <a:t>corgis</a:t>
            </a:r>
            <a:r>
              <a:rPr lang="en"/>
              <a:t>, </a:t>
            </a:r>
            <a:r>
              <a:rPr lang="en" u="sng">
                <a:solidFill>
                  <a:schemeClr val="hlink"/>
                </a:solidFill>
                <a:hlinkClick r:id="rId5"/>
              </a:rPr>
              <a:t>kaggle</a:t>
            </a:r>
            <a:r>
              <a:rPr lang="en"/>
              <a:t>, etc.)</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
              <a:t>Brainstorm</a:t>
            </a:r>
            <a:r>
              <a:rPr lang="en"/>
              <a:t> (individual - 2 minutes) write as MANY questions as you can, one per post-it</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
              <a:t>Refine</a:t>
            </a:r>
            <a:r>
              <a:rPr lang="en"/>
              <a:t> (group - 5 minutes) discuss each question then separate into investigative vs. lookup &amp; narrow down</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b="1" lang="en"/>
              <a:t>Share</a:t>
            </a:r>
            <a:r>
              <a:rPr lang="en"/>
              <a:t> your best questions (may analyze in future lessons)</a:t>
            </a:r>
            <a:endParaRPr/>
          </a:p>
        </p:txBody>
      </p:sp>
      <p:sp>
        <p:nvSpPr>
          <p:cNvPr id="375" name="Google Shape;375;p5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AB40"/>
                </a:solidFill>
              </a:rPr>
              <a:t>ACTIVITY:</a:t>
            </a:r>
            <a:r>
              <a:rPr b="1" lang="en">
                <a:solidFill>
                  <a:srgbClr val="3D85C6"/>
                </a:solidFill>
              </a:rPr>
              <a:t>  </a:t>
            </a:r>
            <a:r>
              <a:rPr b="1" lang="en" u="sng">
                <a:solidFill>
                  <a:schemeClr val="hlink"/>
                </a:solidFill>
                <a:hlinkClick r:id="rId6"/>
              </a:rPr>
              <a:t>Questions Wall</a:t>
            </a:r>
            <a:r>
              <a:rPr b="1" lang="en">
                <a:solidFill>
                  <a:srgbClr val="3D85C6"/>
                </a:solidFill>
              </a:rPr>
              <a:t>!</a:t>
            </a:r>
            <a:endParaRPr b="1">
              <a:solidFill>
                <a:srgbClr val="3D85C6"/>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5"/>
          <p:cNvSpPr txBox="1"/>
          <p:nvPr>
            <p:ph type="title"/>
          </p:nvPr>
        </p:nvSpPr>
        <p:spPr>
          <a:xfrm>
            <a:off x="118950" y="4182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Data Collection Activities</a:t>
            </a:r>
            <a:endParaRPr b="1">
              <a:solidFill>
                <a:schemeClr val="accent1"/>
              </a:solidFill>
            </a:endParaRPr>
          </a:p>
        </p:txBody>
      </p:sp>
      <p:grpSp>
        <p:nvGrpSpPr>
          <p:cNvPr id="381" name="Google Shape;381;p55"/>
          <p:cNvGrpSpPr/>
          <p:nvPr/>
        </p:nvGrpSpPr>
        <p:grpSpPr>
          <a:xfrm>
            <a:off x="118939" y="1655692"/>
            <a:ext cx="8906113" cy="1832115"/>
            <a:chOff x="476250" y="1333500"/>
            <a:chExt cx="8334375" cy="1714500"/>
          </a:xfrm>
        </p:grpSpPr>
        <p:sp>
          <p:nvSpPr>
            <p:cNvPr id="382" name="Google Shape;382;p55"/>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3" name="Google Shape;383;p55"/>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384" name="Google Shape;384;p55"/>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5" name="Google Shape;385;p55"/>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386" name="Google Shape;386;p55"/>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7" name="Google Shape;387;p55"/>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388" name="Google Shape;388;p55"/>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9" name="Google Shape;389;p55"/>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cxnSp>
        <p:nvCxnSpPr>
          <p:cNvPr id="390" name="Google Shape;390;p55"/>
          <p:cNvCxnSpPr/>
          <p:nvPr/>
        </p:nvCxnSpPr>
        <p:spPr>
          <a:xfrm rot="10800000">
            <a:off x="3345884" y="3558450"/>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391" name="Google Shape;391;p55"/>
          <p:cNvSpPr txBox="1"/>
          <p:nvPr/>
        </p:nvSpPr>
        <p:spPr>
          <a:xfrm>
            <a:off x="2453063" y="4089450"/>
            <a:ext cx="1886100" cy="94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Caveat"/>
                <a:ea typeface="Caveat"/>
                <a:cs typeface="Caveat"/>
                <a:sym typeface="Caveat"/>
              </a:rPr>
              <a:t>collection methods should </a:t>
            </a:r>
            <a:r>
              <a:rPr b="1" lang="en" sz="1800">
                <a:solidFill>
                  <a:srgbClr val="B50D40"/>
                </a:solidFill>
                <a:latin typeface="Caveat"/>
                <a:ea typeface="Caveat"/>
                <a:cs typeface="Caveat"/>
                <a:sym typeface="Caveat"/>
              </a:rPr>
              <a:t>avoid bias &amp; protect privacy</a:t>
            </a:r>
            <a:endParaRPr b="1" sz="1800">
              <a:solidFill>
                <a:srgbClr val="B50D40"/>
              </a:solidFill>
              <a:latin typeface="Caveat"/>
              <a:ea typeface="Caveat"/>
              <a:cs typeface="Caveat"/>
              <a:sym typeface="Cave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highlight>
                  <a:srgbClr val="FFFFFF"/>
                </a:highlight>
                <a:latin typeface="Inter"/>
                <a:ea typeface="Inter"/>
                <a:cs typeface="Inter"/>
                <a:sym typeface="Inter"/>
              </a:rPr>
              <a:t>Participants will be given a brief introduction to steps in the data science process. These include forming good statistical research questions, collecting data, cleaning data, statistics, exploratory data analysis, and interpretation of graphical data displays. Special consideration will be given to dealing with bias in data collection and presentation, and ethical use of data. This presentation will align topics with the new NJ Computer Science standards and will provide materials for use in the classroom and/or further study.</a:t>
            </a:r>
            <a:endParaRPr sz="2000">
              <a:highlight>
                <a:srgbClr val="FFFFFF"/>
              </a:highlight>
              <a:latin typeface="Inter"/>
              <a:ea typeface="Inter"/>
              <a:cs typeface="Inter"/>
              <a:sym typeface="Inter"/>
            </a:endParaRPr>
          </a:p>
          <a:p>
            <a:pPr indent="0" lvl="0" marL="0" rtl="0" algn="l">
              <a:spcBef>
                <a:spcPts val="800"/>
              </a:spcBef>
              <a:spcAft>
                <a:spcPts val="0"/>
              </a:spcAft>
              <a:buNone/>
            </a:pPr>
            <a:r>
              <a:t/>
            </a:r>
            <a:endParaRPr sz="1600"/>
          </a:p>
          <a:p>
            <a:pPr indent="0" lvl="0" marL="0" rtl="0" algn="l">
              <a:spcBef>
                <a:spcPts val="1200"/>
              </a:spcBef>
              <a:spcAft>
                <a:spcPts val="1200"/>
              </a:spcAft>
              <a:buNone/>
            </a:pPr>
            <a:r>
              <a:t/>
            </a:r>
            <a:endParaRPr sz="1600"/>
          </a:p>
        </p:txBody>
      </p:sp>
      <p:sp>
        <p:nvSpPr>
          <p:cNvPr id="140" name="Google Shape;140;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6FA8DC"/>
                </a:solidFill>
              </a:rPr>
              <a:t>Topics in Data Science </a:t>
            </a:r>
            <a:r>
              <a:rPr b="1" lang="en">
                <a:solidFill>
                  <a:srgbClr val="6FA8DC"/>
                </a:solidFill>
              </a:rPr>
              <a:t>Workshop description:</a:t>
            </a:r>
            <a:endParaRPr b="1">
              <a:solidFill>
                <a:srgbClr val="6FA8DC"/>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56"/>
          <p:cNvPicPr preferRelativeResize="0"/>
          <p:nvPr/>
        </p:nvPicPr>
        <p:blipFill>
          <a:blip r:embed="rId3">
            <a:alphaModFix/>
          </a:blip>
          <a:stretch>
            <a:fillRect/>
          </a:stretch>
        </p:blipFill>
        <p:spPr>
          <a:xfrm>
            <a:off x="1788375" y="1907925"/>
            <a:ext cx="5779250" cy="1378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descr="in this video we explore the different categories of data encountered in statistics. Quantitative data can be thought of as &quot;number&quot; data and can be broken further into discrete and continuous data. Qualitative data can be thought of as &quot;category&quot; data and can be broken further into nominal and ordinal data. Want more videos? I've mapped hundreds of my videos to the Australian senior  curriculum at my website http://mathsvideosaustralia.com/" id="401" name="Google Shape;401;p57" title="Statistics - Types of Data">
            <a:hlinkClick r:id="rId3"/>
          </p:cNvPr>
          <p:cNvPicPr preferRelativeResize="0"/>
          <p:nvPr/>
        </p:nvPicPr>
        <p:blipFill>
          <a:blip r:embed="rId4">
            <a:alphaModFix/>
          </a:blip>
          <a:stretch>
            <a:fillRect/>
          </a:stretch>
        </p:blipFill>
        <p:spPr>
          <a:xfrm>
            <a:off x="871975" y="966125"/>
            <a:ext cx="7517412" cy="4228550"/>
          </a:xfrm>
          <a:prstGeom prst="rect">
            <a:avLst/>
          </a:prstGeom>
          <a:noFill/>
          <a:ln>
            <a:noFill/>
          </a:ln>
        </p:spPr>
      </p:pic>
      <p:sp>
        <p:nvSpPr>
          <p:cNvPr id="402" name="Google Shape;402;p57"/>
          <p:cNvSpPr txBox="1"/>
          <p:nvPr>
            <p:ph type="title"/>
          </p:nvPr>
        </p:nvSpPr>
        <p:spPr>
          <a:xfrm>
            <a:off x="370375" y="2062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3D85C6"/>
                </a:solidFill>
              </a:rPr>
              <a:t>Understanding how to use different </a:t>
            </a:r>
            <a:r>
              <a:rPr b="1" lang="en">
                <a:solidFill>
                  <a:schemeClr val="accent4"/>
                </a:solidFill>
              </a:rPr>
              <a:t>Types of Data</a:t>
            </a:r>
            <a:r>
              <a:rPr lang="en">
                <a:solidFill>
                  <a:srgbClr val="3D85C6"/>
                </a:solidFill>
              </a:rPr>
              <a:t> (0:57s)</a:t>
            </a:r>
            <a:endParaRPr>
              <a:solidFill>
                <a:srgbClr val="3D85C6"/>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1000"/>
                                        <p:tgtEl>
                                          <p:spTgt spid="4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58"/>
          <p:cNvSpPr txBox="1"/>
          <p:nvPr>
            <p:ph type="ctrTitle"/>
          </p:nvPr>
        </p:nvSpPr>
        <p:spPr>
          <a:xfrm>
            <a:off x="311708" y="10601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Toss away your </a:t>
            </a:r>
            <a:endParaRPr/>
          </a:p>
          <a:p>
            <a:pPr indent="0" lvl="0" marL="0" rtl="0" algn="ctr">
              <a:spcBef>
                <a:spcPts val="0"/>
              </a:spcBef>
              <a:spcAft>
                <a:spcPts val="0"/>
              </a:spcAft>
              <a:buNone/>
            </a:pPr>
            <a:r>
              <a:rPr lang="en"/>
              <a:t>fears and worries!</a:t>
            </a:r>
            <a:endParaRPr/>
          </a:p>
        </p:txBody>
      </p:sp>
      <p:sp>
        <p:nvSpPr>
          <p:cNvPr id="408" name="Google Shape;408;p58"/>
          <p:cNvSpPr txBox="1"/>
          <p:nvPr>
            <p:ph idx="1" type="subTitle"/>
          </p:nvPr>
        </p:nvSpPr>
        <p:spPr>
          <a:xfrm>
            <a:off x="311700" y="385770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write your fears or worries on paper</a:t>
            </a:r>
            <a:endParaRPr/>
          </a:p>
        </p:txBody>
      </p:sp>
      <p:sp>
        <p:nvSpPr>
          <p:cNvPr id="409" name="Google Shape;409;p58"/>
          <p:cNvSpPr txBox="1"/>
          <p:nvPr/>
        </p:nvSpPr>
        <p:spPr>
          <a:xfrm rot="-1333688">
            <a:off x="174870" y="345559"/>
            <a:ext cx="1869967" cy="1292918"/>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800">
                <a:solidFill>
                  <a:srgbClr val="3D85C6"/>
                </a:solidFill>
              </a:rPr>
              <a:t>hands on data collection &amp; storage in google sheets</a:t>
            </a:r>
            <a:endParaRPr b="1" i="1" sz="1800">
              <a:solidFill>
                <a:srgbClr val="3D85C6"/>
              </a:solidFill>
            </a:endParaRPr>
          </a:p>
        </p:txBody>
      </p:sp>
      <p:sp>
        <p:nvSpPr>
          <p:cNvPr id="410" name="Google Shape;410;p58"/>
          <p:cNvSpPr txBox="1"/>
          <p:nvPr/>
        </p:nvSpPr>
        <p:spPr>
          <a:xfrm>
            <a:off x="2341200" y="4442333"/>
            <a:ext cx="44616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800" u="sng">
                <a:solidFill>
                  <a:srgbClr val="B50D40"/>
                </a:solidFill>
              </a:rPr>
              <a:t>always</a:t>
            </a:r>
            <a:r>
              <a:rPr b="1" i="1" lang="en" sz="1800">
                <a:solidFill>
                  <a:srgbClr val="B50D40"/>
                </a:solidFill>
              </a:rPr>
              <a:t>: be careful to protect student privacy when collecting data!</a:t>
            </a:r>
            <a:endParaRPr b="1" i="1" sz="1800">
              <a:solidFill>
                <a:srgbClr val="B50D40"/>
              </a:solidFill>
            </a:endParaRPr>
          </a:p>
        </p:txBody>
      </p:sp>
      <p:pic>
        <p:nvPicPr>
          <p:cNvPr descr="a drawing of a green trash can with a piece of paper coming out of it (Provided by Tenor)" id="411" name="Google Shape;411;p58"/>
          <p:cNvPicPr preferRelativeResize="0"/>
          <p:nvPr/>
        </p:nvPicPr>
        <p:blipFill>
          <a:blip r:embed="rId4">
            <a:alphaModFix/>
          </a:blip>
          <a:stretch>
            <a:fillRect/>
          </a:stretch>
        </p:blipFill>
        <p:spPr>
          <a:xfrm>
            <a:off x="7752600" y="3752100"/>
            <a:ext cx="1391400" cy="1391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10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9"/>
          <p:cNvSpPr txBox="1"/>
          <p:nvPr>
            <p:ph idx="1" type="body"/>
          </p:nvPr>
        </p:nvSpPr>
        <p:spPr>
          <a:xfrm>
            <a:off x="4730100" y="3323725"/>
            <a:ext cx="5339400" cy="174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u="sng">
                <a:solidFill>
                  <a:srgbClr val="434343"/>
                </a:solidFill>
              </a:rPr>
              <a:t>SECOND STEP</a:t>
            </a:r>
            <a:r>
              <a:rPr b="1" lang="en" sz="1500">
                <a:solidFill>
                  <a:srgbClr val="434343"/>
                </a:solidFill>
              </a:rPr>
              <a:t>: </a:t>
            </a:r>
            <a:r>
              <a:rPr lang="en" sz="1500">
                <a:solidFill>
                  <a:srgbClr val="434343"/>
                </a:solidFill>
              </a:rPr>
              <a:t>What data do we need to collect?</a:t>
            </a:r>
            <a:endParaRPr sz="1500">
              <a:solidFill>
                <a:srgbClr val="434343"/>
              </a:solidFill>
            </a:endParaRPr>
          </a:p>
          <a:p>
            <a:pPr indent="-323850" lvl="0" marL="457200" rtl="0" algn="l">
              <a:spcBef>
                <a:spcPts val="1200"/>
              </a:spcBef>
              <a:spcAft>
                <a:spcPts val="0"/>
              </a:spcAft>
              <a:buClr>
                <a:srgbClr val="434343"/>
              </a:buClr>
              <a:buSzPts val="1500"/>
              <a:buChar char="●"/>
            </a:pPr>
            <a:r>
              <a:rPr lang="en" sz="1500">
                <a:solidFill>
                  <a:srgbClr val="434343"/>
                </a:solidFill>
              </a:rPr>
              <a:t>name </a:t>
            </a:r>
            <a:r>
              <a:rPr b="1" lang="en" sz="1500">
                <a:solidFill>
                  <a:schemeClr val="accent4"/>
                </a:solidFill>
              </a:rPr>
              <a:t>(c</a:t>
            </a:r>
            <a:r>
              <a:rPr b="1" lang="en" sz="1500">
                <a:solidFill>
                  <a:schemeClr val="accent4"/>
                </a:solidFill>
              </a:rPr>
              <a:t>ategorical)</a:t>
            </a:r>
            <a:endParaRPr b="1" sz="1500">
              <a:solidFill>
                <a:schemeClr val="accent4"/>
              </a:solidFill>
            </a:endParaRPr>
          </a:p>
          <a:p>
            <a:pPr indent="-323850" lvl="0" marL="457200" rtl="0" algn="l">
              <a:spcBef>
                <a:spcPts val="0"/>
              </a:spcBef>
              <a:spcAft>
                <a:spcPts val="0"/>
              </a:spcAft>
              <a:buClr>
                <a:srgbClr val="434343"/>
              </a:buClr>
              <a:buSzPts val="1500"/>
              <a:buChar char="●"/>
            </a:pPr>
            <a:r>
              <a:rPr lang="en" sz="1500">
                <a:solidFill>
                  <a:srgbClr val="434343"/>
                </a:solidFill>
              </a:rPr>
              <a:t>distance in cm.</a:t>
            </a:r>
            <a:r>
              <a:rPr b="1" lang="en" sz="1500">
                <a:solidFill>
                  <a:srgbClr val="434343"/>
                </a:solidFill>
              </a:rPr>
              <a:t> </a:t>
            </a:r>
            <a:r>
              <a:rPr b="1" lang="en" sz="1500">
                <a:solidFill>
                  <a:schemeClr val="accent4"/>
                </a:solidFill>
              </a:rPr>
              <a:t>(q</a:t>
            </a:r>
            <a:r>
              <a:rPr b="1" lang="en" sz="1500">
                <a:solidFill>
                  <a:schemeClr val="accent4"/>
                </a:solidFill>
              </a:rPr>
              <a:t>uantitative - continuous)</a:t>
            </a:r>
            <a:endParaRPr sz="1500">
              <a:solidFill>
                <a:schemeClr val="accent4"/>
              </a:solidFill>
            </a:endParaRPr>
          </a:p>
          <a:p>
            <a:pPr indent="-323850" lvl="0" marL="457200" rtl="0" algn="l">
              <a:spcBef>
                <a:spcPts val="0"/>
              </a:spcBef>
              <a:spcAft>
                <a:spcPts val="0"/>
              </a:spcAft>
              <a:buClr>
                <a:srgbClr val="434343"/>
              </a:buClr>
              <a:buSzPts val="1500"/>
              <a:buChar char="●"/>
            </a:pPr>
            <a:r>
              <a:rPr lang="en" sz="1500">
                <a:solidFill>
                  <a:srgbClr val="434343"/>
                </a:solidFill>
              </a:rPr>
              <a:t>trial # </a:t>
            </a:r>
            <a:r>
              <a:rPr b="1" lang="en" sz="1500">
                <a:solidFill>
                  <a:srgbClr val="434343"/>
                </a:solidFill>
              </a:rPr>
              <a:t> </a:t>
            </a:r>
            <a:r>
              <a:rPr b="1" lang="en" sz="1500">
                <a:solidFill>
                  <a:schemeClr val="accent4"/>
                </a:solidFill>
              </a:rPr>
              <a:t>(quantitative - ordinal)</a:t>
            </a:r>
            <a:endParaRPr b="1" sz="1500">
              <a:solidFill>
                <a:srgbClr val="434343"/>
              </a:solidFill>
            </a:endParaRPr>
          </a:p>
          <a:p>
            <a:pPr indent="-323850" lvl="0" marL="457200" rtl="0" algn="l">
              <a:spcBef>
                <a:spcPts val="0"/>
              </a:spcBef>
              <a:spcAft>
                <a:spcPts val="0"/>
              </a:spcAft>
              <a:buClr>
                <a:srgbClr val="434343"/>
              </a:buClr>
              <a:buSzPts val="1500"/>
              <a:buChar char="●"/>
            </a:pPr>
            <a:r>
              <a:rPr lang="en" sz="1500">
                <a:solidFill>
                  <a:srgbClr val="434343"/>
                </a:solidFill>
              </a:rPr>
              <a:t>number_baskets </a:t>
            </a:r>
            <a:r>
              <a:rPr b="1" lang="en" sz="1500">
                <a:solidFill>
                  <a:schemeClr val="accent4"/>
                </a:solidFill>
              </a:rPr>
              <a:t>(quantitative - discrete)</a:t>
            </a:r>
            <a:endParaRPr b="1" sz="1500">
              <a:solidFill>
                <a:srgbClr val="434343"/>
              </a:solidFill>
            </a:endParaRPr>
          </a:p>
        </p:txBody>
      </p:sp>
      <p:pic>
        <p:nvPicPr>
          <p:cNvPr descr="a cartoon drawing of a trash can with basketballs in it (Provided by Tenor)" id="417" name="Google Shape;417;p59"/>
          <p:cNvPicPr preferRelativeResize="0"/>
          <p:nvPr/>
        </p:nvPicPr>
        <p:blipFill>
          <a:blip r:embed="rId3">
            <a:alphaModFix/>
          </a:blip>
          <a:stretch>
            <a:fillRect/>
          </a:stretch>
        </p:blipFill>
        <p:spPr>
          <a:xfrm>
            <a:off x="1853607" y="435024"/>
            <a:ext cx="5183493" cy="2914400"/>
          </a:xfrm>
          <a:prstGeom prst="rect">
            <a:avLst/>
          </a:prstGeom>
          <a:noFill/>
          <a:ln>
            <a:noFill/>
          </a:ln>
        </p:spPr>
      </p:pic>
      <p:sp>
        <p:nvSpPr>
          <p:cNvPr id="418" name="Google Shape;418;p59"/>
          <p:cNvSpPr txBox="1"/>
          <p:nvPr>
            <p:ph type="title"/>
          </p:nvPr>
        </p:nvSpPr>
        <p:spPr>
          <a:xfrm>
            <a:off x="311700" y="221900"/>
            <a:ext cx="6210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uFill>
                  <a:noFill/>
                </a:uFill>
                <a:hlinkClick r:id="rId4">
                  <a:extLst>
                    <a:ext uri="{A12FA001-AC4F-418D-AE19-62706E023703}">
                      <ahyp:hlinkClr val="tx"/>
                    </a:ext>
                  </a:extLst>
                </a:hlinkClick>
              </a:rPr>
              <a:t>ACTIVITY: </a:t>
            </a:r>
            <a:r>
              <a:rPr b="1" lang="en" u="sng">
                <a:solidFill>
                  <a:schemeClr val="accent1"/>
                </a:solidFill>
                <a:hlinkClick r:id="rId5">
                  <a:extLst>
                    <a:ext uri="{A12FA001-AC4F-418D-AE19-62706E023703}">
                      <ahyp:hlinkClr val="tx"/>
                    </a:ext>
                  </a:extLst>
                </a:hlinkClick>
              </a:rPr>
              <a:t>Trash Basket Challenge!</a:t>
            </a:r>
            <a:endParaRPr b="1">
              <a:solidFill>
                <a:schemeClr val="accent1"/>
              </a:solidFill>
            </a:endParaRPr>
          </a:p>
        </p:txBody>
      </p:sp>
      <p:sp>
        <p:nvSpPr>
          <p:cNvPr id="419" name="Google Shape;419;p59"/>
          <p:cNvSpPr txBox="1"/>
          <p:nvPr/>
        </p:nvSpPr>
        <p:spPr>
          <a:xfrm>
            <a:off x="167775" y="3349425"/>
            <a:ext cx="4519800" cy="163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500" u="sng">
                <a:solidFill>
                  <a:schemeClr val="dk2"/>
                </a:solidFill>
              </a:rPr>
              <a:t>FIRST STEP</a:t>
            </a:r>
            <a:r>
              <a:rPr b="1" lang="en" sz="1500">
                <a:solidFill>
                  <a:schemeClr val="dk2"/>
                </a:solidFill>
              </a:rPr>
              <a:t>: </a:t>
            </a:r>
            <a:r>
              <a:rPr lang="en" sz="1500">
                <a:solidFill>
                  <a:schemeClr val="dk2"/>
                </a:solidFill>
              </a:rPr>
              <a:t>Write good statistical questions</a:t>
            </a:r>
            <a:endParaRPr sz="1500">
              <a:solidFill>
                <a:schemeClr val="dk2"/>
              </a:solidFill>
            </a:endParaRPr>
          </a:p>
          <a:p>
            <a:pPr indent="-323850" lvl="0" marL="457200" rtl="0" algn="l">
              <a:lnSpc>
                <a:spcPct val="115000"/>
              </a:lnSpc>
              <a:spcBef>
                <a:spcPts val="1200"/>
              </a:spcBef>
              <a:spcAft>
                <a:spcPts val="0"/>
              </a:spcAft>
              <a:buClr>
                <a:srgbClr val="434343"/>
              </a:buClr>
              <a:buSzPts val="1500"/>
              <a:buChar char="●"/>
            </a:pPr>
            <a:r>
              <a:rPr lang="en" sz="1500">
                <a:solidFill>
                  <a:srgbClr val="434343"/>
                </a:solidFill>
              </a:rPr>
              <a:t>Who can make the </a:t>
            </a:r>
            <a:r>
              <a:rPr b="1" lang="en" sz="1500">
                <a:solidFill>
                  <a:srgbClr val="434343"/>
                </a:solidFill>
              </a:rPr>
              <a:t>most baskets</a:t>
            </a:r>
            <a:r>
              <a:rPr lang="en" sz="1500">
                <a:solidFill>
                  <a:srgbClr val="434343"/>
                </a:solidFill>
              </a:rPr>
              <a:t>?</a:t>
            </a:r>
            <a:endParaRPr sz="1500">
              <a:solidFill>
                <a:srgbClr val="434343"/>
              </a:solidFill>
            </a:endParaRPr>
          </a:p>
          <a:p>
            <a:pPr indent="-323850" lvl="0" marL="457200" rtl="0" algn="l">
              <a:lnSpc>
                <a:spcPct val="115000"/>
              </a:lnSpc>
              <a:spcBef>
                <a:spcPts val="0"/>
              </a:spcBef>
              <a:spcAft>
                <a:spcPts val="0"/>
              </a:spcAft>
              <a:buClr>
                <a:srgbClr val="434343"/>
              </a:buClr>
              <a:buSzPts val="1500"/>
              <a:buChar char="●"/>
            </a:pPr>
            <a:r>
              <a:rPr lang="en" sz="1500">
                <a:solidFill>
                  <a:srgbClr val="434343"/>
                </a:solidFill>
              </a:rPr>
              <a:t>What is the </a:t>
            </a:r>
            <a:r>
              <a:rPr b="1" lang="en" sz="1500">
                <a:solidFill>
                  <a:srgbClr val="434343"/>
                </a:solidFill>
              </a:rPr>
              <a:t>average</a:t>
            </a:r>
            <a:r>
              <a:rPr lang="en" sz="1500">
                <a:solidFill>
                  <a:srgbClr val="434343"/>
                </a:solidFill>
              </a:rPr>
              <a:t> number of baskets?</a:t>
            </a:r>
            <a:endParaRPr sz="1500">
              <a:solidFill>
                <a:srgbClr val="434343"/>
              </a:solidFill>
            </a:endParaRPr>
          </a:p>
          <a:p>
            <a:pPr indent="-323850" lvl="0" marL="457200" rtl="0" algn="l">
              <a:lnSpc>
                <a:spcPct val="115000"/>
              </a:lnSpc>
              <a:spcBef>
                <a:spcPts val="0"/>
              </a:spcBef>
              <a:spcAft>
                <a:spcPts val="0"/>
              </a:spcAft>
              <a:buClr>
                <a:srgbClr val="434343"/>
              </a:buClr>
              <a:buSzPts val="1500"/>
              <a:buChar char="●"/>
            </a:pPr>
            <a:r>
              <a:rPr lang="en" sz="1500">
                <a:solidFill>
                  <a:srgbClr val="434343"/>
                </a:solidFill>
              </a:rPr>
              <a:t>Do you </a:t>
            </a:r>
            <a:r>
              <a:rPr b="1" lang="en" sz="1500">
                <a:solidFill>
                  <a:srgbClr val="434343"/>
                </a:solidFill>
              </a:rPr>
              <a:t>improve </a:t>
            </a:r>
            <a:r>
              <a:rPr lang="en" sz="1500">
                <a:solidFill>
                  <a:srgbClr val="434343"/>
                </a:solidFill>
              </a:rPr>
              <a:t>with practice?</a:t>
            </a:r>
            <a:endParaRPr sz="1500">
              <a:solidFill>
                <a:srgbClr val="434343"/>
              </a:solidFill>
            </a:endParaRPr>
          </a:p>
          <a:p>
            <a:pPr indent="-323850" lvl="0" marL="457200" rtl="0" algn="l">
              <a:lnSpc>
                <a:spcPct val="115000"/>
              </a:lnSpc>
              <a:spcBef>
                <a:spcPts val="0"/>
              </a:spcBef>
              <a:spcAft>
                <a:spcPts val="0"/>
              </a:spcAft>
              <a:buClr>
                <a:srgbClr val="434343"/>
              </a:buClr>
              <a:buSzPts val="1500"/>
              <a:buChar char="●"/>
            </a:pPr>
            <a:r>
              <a:rPr lang="en" sz="1500">
                <a:solidFill>
                  <a:srgbClr val="434343"/>
                </a:solidFill>
              </a:rPr>
              <a:t>Your ideas???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6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a:solidFill>
                  <a:schemeClr val="accent1"/>
                </a:solidFill>
              </a:rPr>
              <a:t>The Stroop Test (what color do you see?)</a:t>
            </a:r>
            <a:r>
              <a:rPr b="1" lang="en">
                <a:solidFill>
                  <a:schemeClr val="accent4"/>
                </a:solidFill>
              </a:rPr>
              <a:t>		</a:t>
            </a:r>
            <a:endParaRPr b="1" i="1">
              <a:solidFill>
                <a:srgbClr val="3D85C6"/>
              </a:solidFill>
            </a:endParaRPr>
          </a:p>
        </p:txBody>
      </p:sp>
      <p:graphicFrame>
        <p:nvGraphicFramePr>
          <p:cNvPr id="425" name="Google Shape;425;p60"/>
          <p:cNvGraphicFramePr/>
          <p:nvPr/>
        </p:nvGraphicFramePr>
        <p:xfrm>
          <a:off x="855300" y="1459325"/>
          <a:ext cx="3000000" cy="3000000"/>
        </p:xfrm>
        <a:graphic>
          <a:graphicData uri="http://schemas.openxmlformats.org/drawingml/2006/table">
            <a:tbl>
              <a:tblPr>
                <a:noFill/>
                <a:tableStyleId>{587D39BF-DBBA-4574-B397-F9AC3C8939FF}</a:tableStyleId>
              </a:tblPr>
              <a:tblGrid>
                <a:gridCol w="2413000"/>
                <a:gridCol w="2413000"/>
                <a:gridCol w="2413000"/>
              </a:tblGrid>
              <a:tr h="381000">
                <a:tc>
                  <a:txBody>
                    <a:bodyPr/>
                    <a:lstStyle/>
                    <a:p>
                      <a:pPr indent="0" lvl="0" marL="0" rtl="0" algn="l">
                        <a:spcBef>
                          <a:spcPts val="0"/>
                        </a:spcBef>
                        <a:spcAft>
                          <a:spcPts val="0"/>
                        </a:spcAft>
                        <a:buNone/>
                      </a:pPr>
                      <a:r>
                        <a:rPr b="1" lang="en"/>
                        <a:t>Student</a:t>
                      </a:r>
                      <a:endParaRPr b="1"/>
                    </a:p>
                  </a:txBody>
                  <a:tcPr marT="91425" marB="91425" marR="91425" marL="91425"/>
                </a:tc>
                <a:tc>
                  <a:txBody>
                    <a:bodyPr/>
                    <a:lstStyle/>
                    <a:p>
                      <a:pPr indent="0" lvl="0" marL="0" rtl="0" algn="l">
                        <a:spcBef>
                          <a:spcPts val="0"/>
                        </a:spcBef>
                        <a:spcAft>
                          <a:spcPts val="0"/>
                        </a:spcAft>
                        <a:buNone/>
                      </a:pPr>
                      <a:r>
                        <a:rPr b="1" lang="en"/>
                        <a:t># seconds (matching) </a:t>
                      </a:r>
                      <a:endParaRPr b="1"/>
                    </a:p>
                  </a:txBody>
                  <a:tcPr marT="91425" marB="91425" marR="91425" marL="91425"/>
                </a:tc>
                <a:tc>
                  <a:txBody>
                    <a:bodyPr/>
                    <a:lstStyle/>
                    <a:p>
                      <a:pPr indent="0" lvl="0" marL="0" rtl="0" algn="l">
                        <a:spcBef>
                          <a:spcPts val="0"/>
                        </a:spcBef>
                        <a:spcAft>
                          <a:spcPts val="0"/>
                        </a:spcAft>
                        <a:buNone/>
                      </a:pPr>
                      <a:r>
                        <a:rPr b="1" lang="en"/>
                        <a:t># seconds (non-matching)</a:t>
                      </a:r>
                      <a:endParaRPr b="1"/>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
        <p:nvSpPr>
          <p:cNvPr id="426" name="Google Shape;426;p60"/>
          <p:cNvSpPr txBox="1"/>
          <p:nvPr/>
        </p:nvSpPr>
        <p:spPr>
          <a:xfrm>
            <a:off x="6878400" y="4555350"/>
            <a:ext cx="1215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000" u="sng">
                <a:solidFill>
                  <a:schemeClr val="accent5"/>
                </a:solidFill>
                <a:hlinkClick r:id="rId3">
                  <a:extLst>
                    <a:ext uri="{A12FA001-AC4F-418D-AE19-62706E023703}">
                      <ahyp:hlinkClr val="tx"/>
                    </a:ext>
                  </a:extLst>
                </a:hlinkClick>
              </a:rPr>
              <a:t>alternate version online iink</a:t>
            </a:r>
            <a:endParaRPr b="1" i="1" sz="1000">
              <a:solidFill>
                <a:srgbClr val="3D85C6"/>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61">
            <a:hlinkClick r:id="rId3"/>
          </p:cNvPr>
          <p:cNvPicPr preferRelativeResize="0"/>
          <p:nvPr/>
        </p:nvPicPr>
        <p:blipFill>
          <a:blip r:embed="rId4">
            <a:alphaModFix/>
          </a:blip>
          <a:stretch>
            <a:fillRect/>
          </a:stretch>
        </p:blipFill>
        <p:spPr>
          <a:xfrm>
            <a:off x="83925" y="194400"/>
            <a:ext cx="8976150" cy="4023825"/>
          </a:xfrm>
          <a:prstGeom prst="rect">
            <a:avLst/>
          </a:prstGeom>
          <a:noFill/>
          <a:ln>
            <a:noFill/>
          </a:ln>
        </p:spPr>
      </p:pic>
      <p:sp>
        <p:nvSpPr>
          <p:cNvPr id="432" name="Google Shape;432;p61"/>
          <p:cNvSpPr txBox="1"/>
          <p:nvPr/>
        </p:nvSpPr>
        <p:spPr>
          <a:xfrm>
            <a:off x="126350" y="4373725"/>
            <a:ext cx="6959100" cy="33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000">
                <a:solidFill>
                  <a:schemeClr val="dk2"/>
                </a:solidFill>
              </a:rPr>
              <a:t>Source:  faculty.washington.edu/chudler/ 	</a:t>
            </a:r>
            <a:r>
              <a:rPr b="1" lang="en" sz="1000">
                <a:solidFill>
                  <a:schemeClr val="dk2"/>
                </a:solidFill>
              </a:rPr>
              <a:t>click image for link to online version</a:t>
            </a:r>
            <a:endParaRPr b="1" sz="10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62">
            <a:hlinkClick r:id="rId3"/>
          </p:cNvPr>
          <p:cNvPicPr preferRelativeResize="0"/>
          <p:nvPr/>
        </p:nvPicPr>
        <p:blipFill>
          <a:blip r:embed="rId4">
            <a:alphaModFix/>
          </a:blip>
          <a:stretch>
            <a:fillRect/>
          </a:stretch>
        </p:blipFill>
        <p:spPr>
          <a:xfrm>
            <a:off x="0" y="340150"/>
            <a:ext cx="8951549" cy="39354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Stroop Test ~ google sheet</a:t>
            </a:r>
            <a:endParaRPr b="1">
              <a:solidFill>
                <a:schemeClr val="accent1"/>
              </a:solidFill>
            </a:endParaRPr>
          </a:p>
        </p:txBody>
      </p:sp>
      <p:pic>
        <p:nvPicPr>
          <p:cNvPr id="443" name="Google Shape;443;p63"/>
          <p:cNvPicPr preferRelativeResize="0"/>
          <p:nvPr/>
        </p:nvPicPr>
        <p:blipFill>
          <a:blip r:embed="rId3">
            <a:alphaModFix/>
          </a:blip>
          <a:stretch>
            <a:fillRect/>
          </a:stretch>
        </p:blipFill>
        <p:spPr>
          <a:xfrm>
            <a:off x="1275625" y="1151000"/>
            <a:ext cx="6662076" cy="37816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Share: Your Data Collection ideas?</a:t>
            </a:r>
            <a:endParaRPr b="1">
              <a:solidFill>
                <a:schemeClr val="accent1"/>
              </a:solidFill>
            </a:endParaRPr>
          </a:p>
        </p:txBody>
      </p:sp>
      <p:pic>
        <p:nvPicPr>
          <p:cNvPr descr="an illustration of a light bulb with the website sendwishonline.com in the corner (Provided by Tenor)" id="449" name="Google Shape;449;p64"/>
          <p:cNvPicPr preferRelativeResize="0"/>
          <p:nvPr/>
        </p:nvPicPr>
        <p:blipFill>
          <a:blip r:embed="rId3">
            <a:alphaModFix/>
          </a:blip>
          <a:stretch>
            <a:fillRect/>
          </a:stretch>
        </p:blipFill>
        <p:spPr>
          <a:xfrm>
            <a:off x="3000738" y="1017729"/>
            <a:ext cx="3589575" cy="35895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grpSp>
        <p:nvGrpSpPr>
          <p:cNvPr id="454" name="Google Shape;454;p65"/>
          <p:cNvGrpSpPr/>
          <p:nvPr/>
        </p:nvGrpSpPr>
        <p:grpSpPr>
          <a:xfrm>
            <a:off x="118939" y="1655692"/>
            <a:ext cx="8906113" cy="1832115"/>
            <a:chOff x="476250" y="1333500"/>
            <a:chExt cx="8334375" cy="1714500"/>
          </a:xfrm>
        </p:grpSpPr>
        <p:sp>
          <p:nvSpPr>
            <p:cNvPr id="455" name="Google Shape;455;p65"/>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56" name="Google Shape;456;p65"/>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457" name="Google Shape;457;p65"/>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58" name="Google Shape;458;p65"/>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459" name="Google Shape;459;p65"/>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0" name="Google Shape;460;p65"/>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461" name="Google Shape;461;p65"/>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2" name="Google Shape;462;p65"/>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sp>
        <p:nvSpPr>
          <p:cNvPr id="463" name="Google Shape;463;p65"/>
          <p:cNvSpPr txBox="1"/>
          <p:nvPr>
            <p:ph type="title"/>
          </p:nvPr>
        </p:nvSpPr>
        <p:spPr>
          <a:xfrm>
            <a:off x="118950" y="4813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Data Cleaning</a:t>
            </a:r>
            <a:endParaRPr b="1">
              <a:solidFill>
                <a:schemeClr val="accent1"/>
              </a:solidFill>
            </a:endParaRPr>
          </a:p>
        </p:txBody>
      </p:sp>
      <p:cxnSp>
        <p:nvCxnSpPr>
          <p:cNvPr id="464" name="Google Shape;464;p65"/>
          <p:cNvCxnSpPr/>
          <p:nvPr/>
        </p:nvCxnSpPr>
        <p:spPr>
          <a:xfrm rot="10800000">
            <a:off x="3345884" y="3558450"/>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465" name="Google Shape;465;p65"/>
          <p:cNvSpPr txBox="1"/>
          <p:nvPr/>
        </p:nvSpPr>
        <p:spPr>
          <a:xfrm>
            <a:off x="2406725" y="4089450"/>
            <a:ext cx="1886100" cy="94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Caveat"/>
                <a:ea typeface="Caveat"/>
                <a:cs typeface="Caveat"/>
                <a:sym typeface="Caveat"/>
              </a:rPr>
              <a:t>quality of data in</a:t>
            </a:r>
            <a:endParaRPr sz="1800">
              <a:solidFill>
                <a:schemeClr val="dk2"/>
              </a:solidFill>
              <a:latin typeface="Caveat"/>
              <a:ea typeface="Caveat"/>
              <a:cs typeface="Caveat"/>
              <a:sym typeface="Caveat"/>
            </a:endParaRPr>
          </a:p>
          <a:p>
            <a:pPr indent="0" lvl="0" marL="0" rtl="0" algn="ctr">
              <a:spcBef>
                <a:spcPts val="0"/>
              </a:spcBef>
              <a:spcAft>
                <a:spcPts val="0"/>
              </a:spcAft>
              <a:buNone/>
            </a:pPr>
            <a:r>
              <a:rPr lang="en" sz="1800">
                <a:solidFill>
                  <a:schemeClr val="dk2"/>
                </a:solidFill>
                <a:latin typeface="Caveat"/>
                <a:ea typeface="Caveat"/>
                <a:cs typeface="Caveat"/>
                <a:sym typeface="Caveat"/>
              </a:rPr>
              <a:t>=</a:t>
            </a:r>
            <a:endParaRPr sz="1800">
              <a:solidFill>
                <a:schemeClr val="dk2"/>
              </a:solidFill>
              <a:latin typeface="Caveat"/>
              <a:ea typeface="Caveat"/>
              <a:cs typeface="Caveat"/>
              <a:sym typeface="Caveat"/>
            </a:endParaRPr>
          </a:p>
          <a:p>
            <a:pPr indent="0" lvl="0" marL="0" rtl="0" algn="ctr">
              <a:spcBef>
                <a:spcPts val="0"/>
              </a:spcBef>
              <a:spcAft>
                <a:spcPts val="0"/>
              </a:spcAft>
              <a:buNone/>
            </a:pPr>
            <a:r>
              <a:rPr lang="en" sz="1800">
                <a:solidFill>
                  <a:schemeClr val="dk2"/>
                </a:solidFill>
                <a:latin typeface="Caveat"/>
                <a:ea typeface="Caveat"/>
                <a:cs typeface="Caveat"/>
                <a:sym typeface="Caveat"/>
              </a:rPr>
              <a:t>quality analysis</a:t>
            </a:r>
            <a:endParaRPr sz="1800">
              <a:solidFill>
                <a:schemeClr val="dk2"/>
              </a:solidFill>
              <a:latin typeface="Caveat"/>
              <a:ea typeface="Caveat"/>
              <a:cs typeface="Caveat"/>
              <a:sym typeface="Cave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You won't learn everything you need to know about Data Science.</a:t>
            </a:r>
            <a:endParaRPr sz="2000"/>
          </a:p>
          <a:p>
            <a:pPr indent="0" lvl="0" marL="457200" rtl="0" algn="l">
              <a:spcBef>
                <a:spcPts val="1200"/>
              </a:spcBef>
              <a:spcAft>
                <a:spcPts val="1200"/>
              </a:spcAft>
              <a:buNone/>
            </a:pPr>
            <a:r>
              <a:t/>
            </a:r>
            <a:endParaRPr sz="2000"/>
          </a:p>
        </p:txBody>
      </p:sp>
      <p:sp>
        <p:nvSpPr>
          <p:cNvPr id="146" name="Google Shape;146;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6FA8DC"/>
                </a:solidFill>
              </a:rPr>
              <a:t>DISCLAIMERS:</a:t>
            </a:r>
            <a:endParaRPr b="1">
              <a:solidFill>
                <a:srgbClr val="6FA8DC"/>
              </a:solidFill>
            </a:endParaRPr>
          </a:p>
        </p:txBody>
      </p:sp>
      <p:pic>
        <p:nvPicPr>
          <p:cNvPr descr="a red cross on a white background that looks like a starfish (Provided by Tenor)" id="147" name="Google Shape;147;p30"/>
          <p:cNvPicPr preferRelativeResize="0"/>
          <p:nvPr/>
        </p:nvPicPr>
        <p:blipFill>
          <a:blip r:embed="rId3">
            <a:alphaModFix/>
          </a:blip>
          <a:stretch>
            <a:fillRect/>
          </a:stretch>
        </p:blipFill>
        <p:spPr>
          <a:xfrm>
            <a:off x="7258550" y="265950"/>
            <a:ext cx="1573750" cy="1749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146"/>
                                        </p:tgtEl>
                                        <p:attrNameLst>
                                          <p:attrName>style.visibility</p:attrName>
                                        </p:attrNameLst>
                                      </p:cBhvr>
                                      <p:to>
                                        <p:strVal val="visible"/>
                                      </p:to>
                                    </p:set>
                                    <p:anim calcmode="lin" valueType="num">
                                      <p:cBhvr additive="base">
                                        <p:cTn dur="1000"/>
                                        <p:tgtEl>
                                          <p:spTgt spid="146"/>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4100"/>
                                        <p:tgtEl>
                                          <p:spTgt spid="145"/>
                                        </p:tgtEl>
                                      </p:cBhvr>
                                    </p:animEffect>
                                  </p:childTnLst>
                                </p:cTn>
                              </p:par>
                            </p:childTnLst>
                          </p:cTn>
                        </p:par>
                        <p:par>
                          <p:cTn fill="hold">
                            <p:stCondLst>
                              <p:cond delay="5100"/>
                            </p:stCondLst>
                            <p:childTnLst>
                              <p:par>
                                <p:cTn fill="hold" nodeType="afterEffect" presetClass="entr" presetID="1" presetSubtype="0">
                                  <p:stCondLst>
                                    <p:cond delay="0"/>
                                  </p:stCondLst>
                                  <p:childTnLst>
                                    <p:set>
                                      <p:cBhvr>
                                        <p:cTn dur="1" fill="hold">
                                          <p:stCondLst>
                                            <p:cond delay="0"/>
                                          </p:stCondLst>
                                        </p:cTn>
                                        <p:tgtEl>
                                          <p:spTgt spid="1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pic>
        <p:nvPicPr>
          <p:cNvPr id="470" name="Google Shape;470;p66"/>
          <p:cNvPicPr preferRelativeResize="0"/>
          <p:nvPr/>
        </p:nvPicPr>
        <p:blipFill>
          <a:blip r:embed="rId3">
            <a:alphaModFix/>
          </a:blip>
          <a:stretch>
            <a:fillRect/>
          </a:stretch>
        </p:blipFill>
        <p:spPr>
          <a:xfrm>
            <a:off x="1877750" y="2078213"/>
            <a:ext cx="5388500" cy="9870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67"/>
          <p:cNvSpPr txBox="1"/>
          <p:nvPr>
            <p:ph type="title"/>
          </p:nvPr>
        </p:nvSpPr>
        <p:spPr>
          <a:xfrm>
            <a:off x="311700" y="103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Cleaning Data ~ covered in a full Data Science course</a:t>
            </a:r>
            <a:endParaRPr b="1">
              <a:solidFill>
                <a:schemeClr val="accent1"/>
              </a:solidFill>
            </a:endParaRPr>
          </a:p>
        </p:txBody>
      </p:sp>
      <p:sp>
        <p:nvSpPr>
          <p:cNvPr id="476" name="Google Shape;476;p67"/>
          <p:cNvSpPr txBox="1"/>
          <p:nvPr>
            <p:ph idx="1" type="body"/>
          </p:nvPr>
        </p:nvSpPr>
        <p:spPr>
          <a:xfrm>
            <a:off x="311700" y="863550"/>
            <a:ext cx="8520600" cy="299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Some things to consider when cleaning data:</a:t>
            </a:r>
            <a:endParaRPr sz="2000"/>
          </a:p>
          <a:p>
            <a:pPr indent="-355600" lvl="0" marL="1371600" rtl="0" algn="l">
              <a:lnSpc>
                <a:spcPct val="150000"/>
              </a:lnSpc>
              <a:spcBef>
                <a:spcPts val="1200"/>
              </a:spcBef>
              <a:spcAft>
                <a:spcPts val="0"/>
              </a:spcAft>
              <a:buSzPts val="2000"/>
              <a:buChar char="●"/>
            </a:pPr>
            <a:r>
              <a:rPr lang="en" sz="2000"/>
              <a:t>remove </a:t>
            </a:r>
            <a:r>
              <a:rPr b="1" lang="en" sz="2000"/>
              <a:t>duplicate</a:t>
            </a:r>
            <a:r>
              <a:rPr lang="en" sz="2000"/>
              <a:t> data points</a:t>
            </a:r>
            <a:endParaRPr sz="2000"/>
          </a:p>
          <a:p>
            <a:pPr indent="-355600" lvl="0" marL="1371600" rtl="0" algn="l">
              <a:lnSpc>
                <a:spcPct val="150000"/>
              </a:lnSpc>
              <a:spcBef>
                <a:spcPts val="0"/>
              </a:spcBef>
              <a:spcAft>
                <a:spcPts val="0"/>
              </a:spcAft>
              <a:buSzPts val="2000"/>
              <a:buChar char="●"/>
            </a:pPr>
            <a:r>
              <a:rPr lang="en" sz="2000"/>
              <a:t>remove </a:t>
            </a:r>
            <a:r>
              <a:rPr b="1" lang="en" sz="2000"/>
              <a:t>zeros</a:t>
            </a:r>
            <a:endParaRPr b="1" sz="2000"/>
          </a:p>
          <a:p>
            <a:pPr indent="-355600" lvl="0" marL="1371600" rtl="0" algn="l">
              <a:lnSpc>
                <a:spcPct val="150000"/>
              </a:lnSpc>
              <a:spcBef>
                <a:spcPts val="0"/>
              </a:spcBef>
              <a:spcAft>
                <a:spcPts val="0"/>
              </a:spcAft>
              <a:buSzPts val="2000"/>
              <a:buChar char="●"/>
            </a:pPr>
            <a:r>
              <a:rPr lang="en" sz="2000"/>
              <a:t>deal with </a:t>
            </a:r>
            <a:r>
              <a:rPr b="1" lang="en" sz="2000"/>
              <a:t>missing information</a:t>
            </a:r>
            <a:endParaRPr b="1" sz="2000"/>
          </a:p>
          <a:p>
            <a:pPr indent="-355600" lvl="0" marL="1371600" rtl="0" algn="l">
              <a:lnSpc>
                <a:spcPct val="150000"/>
              </a:lnSpc>
              <a:spcBef>
                <a:spcPts val="0"/>
              </a:spcBef>
              <a:spcAft>
                <a:spcPts val="0"/>
              </a:spcAft>
              <a:buSzPts val="2000"/>
              <a:buChar char="●"/>
            </a:pPr>
            <a:r>
              <a:rPr b="1" lang="en" sz="2000"/>
              <a:t>format </a:t>
            </a:r>
            <a:r>
              <a:rPr lang="en" sz="2000"/>
              <a:t>data types correctly for use</a:t>
            </a:r>
            <a:endParaRPr sz="2000"/>
          </a:p>
          <a:p>
            <a:pPr indent="-355600" lvl="1" marL="2286000" rtl="0" algn="l">
              <a:lnSpc>
                <a:spcPct val="150000"/>
              </a:lnSpc>
              <a:spcBef>
                <a:spcPts val="0"/>
              </a:spcBef>
              <a:spcAft>
                <a:spcPts val="0"/>
              </a:spcAft>
              <a:buSzPts val="2000"/>
              <a:buChar char="○"/>
            </a:pPr>
            <a:r>
              <a:rPr lang="en" sz="2000"/>
              <a:t>text data that should be numerical etc.</a:t>
            </a:r>
            <a:endParaRPr sz="2000"/>
          </a:p>
          <a:p>
            <a:pPr indent="0" lvl="0" marL="2286000" rtl="0" algn="l">
              <a:spcBef>
                <a:spcPts val="1200"/>
              </a:spcBef>
              <a:spcAft>
                <a:spcPts val="1200"/>
              </a:spcAft>
              <a:buNone/>
            </a:pPr>
            <a:r>
              <a:t/>
            </a:r>
            <a:endParaRPr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xEl>
                                              <p:pRg end="0" st="0"/>
                                            </p:txEl>
                                          </p:spTgt>
                                        </p:tgtEl>
                                        <p:attrNameLst>
                                          <p:attrName>style.visibility</p:attrName>
                                        </p:attrNameLst>
                                      </p:cBhvr>
                                      <p:to>
                                        <p:strVal val="visible"/>
                                      </p:to>
                                    </p:set>
                                    <p:animEffect filter="fade" transition="in">
                                      <p:cBhvr>
                                        <p:cTn dur="1000"/>
                                        <p:tgtEl>
                                          <p:spTgt spid="47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xEl>
                                              <p:pRg end="1" st="1"/>
                                            </p:txEl>
                                          </p:spTgt>
                                        </p:tgtEl>
                                        <p:attrNameLst>
                                          <p:attrName>style.visibility</p:attrName>
                                        </p:attrNameLst>
                                      </p:cBhvr>
                                      <p:to>
                                        <p:strVal val="visible"/>
                                      </p:to>
                                    </p:set>
                                    <p:animEffect filter="fade" transition="in">
                                      <p:cBhvr>
                                        <p:cTn dur="1000"/>
                                        <p:tgtEl>
                                          <p:spTgt spid="47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xEl>
                                              <p:pRg end="2" st="2"/>
                                            </p:txEl>
                                          </p:spTgt>
                                        </p:tgtEl>
                                        <p:attrNameLst>
                                          <p:attrName>style.visibility</p:attrName>
                                        </p:attrNameLst>
                                      </p:cBhvr>
                                      <p:to>
                                        <p:strVal val="visible"/>
                                      </p:to>
                                    </p:set>
                                    <p:animEffect filter="fade" transition="in">
                                      <p:cBhvr>
                                        <p:cTn dur="1000"/>
                                        <p:tgtEl>
                                          <p:spTgt spid="47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xEl>
                                              <p:pRg end="3" st="3"/>
                                            </p:txEl>
                                          </p:spTgt>
                                        </p:tgtEl>
                                        <p:attrNameLst>
                                          <p:attrName>style.visibility</p:attrName>
                                        </p:attrNameLst>
                                      </p:cBhvr>
                                      <p:to>
                                        <p:strVal val="visible"/>
                                      </p:to>
                                    </p:set>
                                    <p:animEffect filter="fade" transition="in">
                                      <p:cBhvr>
                                        <p:cTn dur="1000"/>
                                        <p:tgtEl>
                                          <p:spTgt spid="47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xEl>
                                              <p:pRg end="4" st="4"/>
                                            </p:txEl>
                                          </p:spTgt>
                                        </p:tgtEl>
                                        <p:attrNameLst>
                                          <p:attrName>style.visibility</p:attrName>
                                        </p:attrNameLst>
                                      </p:cBhvr>
                                      <p:to>
                                        <p:strVal val="visible"/>
                                      </p:to>
                                    </p:set>
                                    <p:animEffect filter="fade" transition="in">
                                      <p:cBhvr>
                                        <p:cTn dur="1000"/>
                                        <p:tgtEl>
                                          <p:spTgt spid="47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xEl>
                                              <p:pRg end="5" st="5"/>
                                            </p:txEl>
                                          </p:spTgt>
                                        </p:tgtEl>
                                        <p:attrNameLst>
                                          <p:attrName>style.visibility</p:attrName>
                                        </p:attrNameLst>
                                      </p:cBhvr>
                                      <p:to>
                                        <p:strVal val="visible"/>
                                      </p:to>
                                    </p:set>
                                    <p:animEffect filter="fade" transition="in">
                                      <p:cBhvr>
                                        <p:cTn dur="1000"/>
                                        <p:tgtEl>
                                          <p:spTgt spid="47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xEl>
                                              <p:pRg end="6" st="6"/>
                                            </p:txEl>
                                          </p:spTgt>
                                        </p:tgtEl>
                                        <p:attrNameLst>
                                          <p:attrName>style.visibility</p:attrName>
                                        </p:attrNameLst>
                                      </p:cBhvr>
                                      <p:to>
                                        <p:strVal val="visible"/>
                                      </p:to>
                                    </p:set>
                                    <p:animEffect filter="fade" transition="in">
                                      <p:cBhvr>
                                        <p:cTn dur="1000"/>
                                        <p:tgtEl>
                                          <p:spTgt spid="476">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pic>
        <p:nvPicPr>
          <p:cNvPr id="481" name="Google Shape;481;p68"/>
          <p:cNvPicPr preferRelativeResize="0"/>
          <p:nvPr/>
        </p:nvPicPr>
        <p:blipFill>
          <a:blip r:embed="rId3">
            <a:alphaModFix/>
          </a:blip>
          <a:stretch>
            <a:fillRect/>
          </a:stretch>
        </p:blipFill>
        <p:spPr>
          <a:xfrm>
            <a:off x="1170500" y="139750"/>
            <a:ext cx="6803001" cy="4864001"/>
          </a:xfrm>
          <a:prstGeom prst="rect">
            <a:avLst/>
          </a:prstGeom>
          <a:noFill/>
          <a:ln>
            <a:noFill/>
          </a:ln>
        </p:spPr>
      </p:pic>
      <p:sp>
        <p:nvSpPr>
          <p:cNvPr id="482" name="Google Shape;482;p68"/>
          <p:cNvSpPr/>
          <p:nvPr/>
        </p:nvSpPr>
        <p:spPr>
          <a:xfrm>
            <a:off x="1999475" y="1034850"/>
            <a:ext cx="5718300" cy="5763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3" name="Google Shape;483;p68"/>
          <p:cNvSpPr/>
          <p:nvPr/>
        </p:nvSpPr>
        <p:spPr>
          <a:xfrm>
            <a:off x="1999475" y="2219025"/>
            <a:ext cx="5718300" cy="1968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4" name="Google Shape;484;p68"/>
          <p:cNvSpPr/>
          <p:nvPr/>
        </p:nvSpPr>
        <p:spPr>
          <a:xfrm>
            <a:off x="1999475" y="3606250"/>
            <a:ext cx="5718300" cy="1968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5" name="Google Shape;485;p68"/>
          <p:cNvSpPr/>
          <p:nvPr/>
        </p:nvSpPr>
        <p:spPr>
          <a:xfrm>
            <a:off x="1999475" y="4030950"/>
            <a:ext cx="5718300" cy="1968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6" name="Google Shape;486;p68"/>
          <p:cNvSpPr txBox="1"/>
          <p:nvPr/>
        </p:nvSpPr>
        <p:spPr>
          <a:xfrm>
            <a:off x="0" y="2219025"/>
            <a:ext cx="16134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B50D40"/>
                </a:solidFill>
                <a:latin typeface="Caveat"/>
                <a:ea typeface="Caveat"/>
                <a:cs typeface="Caveat"/>
                <a:sym typeface="Caveat"/>
              </a:rPr>
              <a:t>what do you notice?</a:t>
            </a:r>
            <a:endParaRPr b="1" sz="1800">
              <a:solidFill>
                <a:srgbClr val="B50D40"/>
              </a:solidFill>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pic>
        <p:nvPicPr>
          <p:cNvPr id="491" name="Google Shape;491;p69"/>
          <p:cNvPicPr preferRelativeResize="0"/>
          <p:nvPr/>
        </p:nvPicPr>
        <p:blipFill>
          <a:blip r:embed="rId3">
            <a:alphaModFix/>
          </a:blip>
          <a:stretch>
            <a:fillRect/>
          </a:stretch>
        </p:blipFill>
        <p:spPr>
          <a:xfrm>
            <a:off x="533275" y="152400"/>
            <a:ext cx="8077455" cy="48387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7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Stroop Test ~ visualization using google sheets</a:t>
            </a:r>
            <a:endParaRPr b="1">
              <a:solidFill>
                <a:schemeClr val="accent1"/>
              </a:solidFill>
            </a:endParaRPr>
          </a:p>
        </p:txBody>
      </p:sp>
      <p:pic>
        <p:nvPicPr>
          <p:cNvPr id="497" name="Google Shape;497;p70"/>
          <p:cNvPicPr preferRelativeResize="0"/>
          <p:nvPr/>
        </p:nvPicPr>
        <p:blipFill>
          <a:blip r:embed="rId3">
            <a:alphaModFix/>
          </a:blip>
          <a:stretch>
            <a:fillRect/>
          </a:stretch>
        </p:blipFill>
        <p:spPr>
          <a:xfrm>
            <a:off x="284713" y="1316725"/>
            <a:ext cx="8574577" cy="344572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71"/>
          <p:cNvSpPr txBox="1"/>
          <p:nvPr>
            <p:ph type="title"/>
          </p:nvPr>
        </p:nvSpPr>
        <p:spPr>
          <a:xfrm>
            <a:off x="311700" y="3575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D85C6"/>
                </a:solidFill>
              </a:rPr>
              <a:t>The Stroop Test google sheet ~ </a:t>
            </a:r>
            <a:r>
              <a:rPr b="1" lang="en">
                <a:solidFill>
                  <a:schemeClr val="accent4"/>
                </a:solidFill>
              </a:rPr>
              <a:t>what should we do?</a:t>
            </a:r>
            <a:endParaRPr b="1">
              <a:solidFill>
                <a:schemeClr val="accent4"/>
              </a:solidFill>
            </a:endParaRPr>
          </a:p>
        </p:txBody>
      </p:sp>
      <p:pic>
        <p:nvPicPr>
          <p:cNvPr id="503" name="Google Shape;503;p71"/>
          <p:cNvPicPr preferRelativeResize="0"/>
          <p:nvPr/>
        </p:nvPicPr>
        <p:blipFill>
          <a:blip r:embed="rId3">
            <a:alphaModFix/>
          </a:blip>
          <a:stretch>
            <a:fillRect/>
          </a:stretch>
        </p:blipFill>
        <p:spPr>
          <a:xfrm>
            <a:off x="1275625" y="1151000"/>
            <a:ext cx="6662076" cy="3781625"/>
          </a:xfrm>
          <a:prstGeom prst="rect">
            <a:avLst/>
          </a:prstGeom>
          <a:noFill/>
          <a:ln>
            <a:noFill/>
          </a:ln>
        </p:spPr>
      </p:pic>
      <p:sp>
        <p:nvSpPr>
          <p:cNvPr id="504" name="Google Shape;504;p71"/>
          <p:cNvSpPr/>
          <p:nvPr/>
        </p:nvSpPr>
        <p:spPr>
          <a:xfrm>
            <a:off x="5984475" y="3715300"/>
            <a:ext cx="563400" cy="2550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5" name="Google Shape;505;p71"/>
          <p:cNvSpPr/>
          <p:nvPr/>
        </p:nvSpPr>
        <p:spPr>
          <a:xfrm>
            <a:off x="7504169" y="3970300"/>
            <a:ext cx="563400" cy="2550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6" name="Google Shape;506;p71"/>
          <p:cNvSpPr/>
          <p:nvPr/>
        </p:nvSpPr>
        <p:spPr>
          <a:xfrm>
            <a:off x="4437950" y="3715300"/>
            <a:ext cx="563400" cy="2550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pic>
        <p:nvPicPr>
          <p:cNvPr id="511" name="Google Shape;511;p72"/>
          <p:cNvPicPr preferRelativeResize="0"/>
          <p:nvPr/>
        </p:nvPicPr>
        <p:blipFill>
          <a:blip r:embed="rId3">
            <a:alphaModFix/>
          </a:blip>
          <a:stretch>
            <a:fillRect/>
          </a:stretch>
        </p:blipFill>
        <p:spPr>
          <a:xfrm>
            <a:off x="5545425" y="311025"/>
            <a:ext cx="3080950" cy="4203849"/>
          </a:xfrm>
          <a:prstGeom prst="rect">
            <a:avLst/>
          </a:prstGeom>
          <a:noFill/>
          <a:ln>
            <a:noFill/>
          </a:ln>
        </p:spPr>
      </p:pic>
      <p:sp>
        <p:nvSpPr>
          <p:cNvPr id="512" name="Google Shape;512;p72"/>
          <p:cNvSpPr txBox="1"/>
          <p:nvPr/>
        </p:nvSpPr>
        <p:spPr>
          <a:xfrm>
            <a:off x="855300" y="767575"/>
            <a:ext cx="3120000" cy="315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5000">
                <a:solidFill>
                  <a:schemeClr val="dk2"/>
                </a:solidFill>
                <a:latin typeface="Amatic SC"/>
                <a:ea typeface="Amatic SC"/>
                <a:cs typeface="Amatic SC"/>
                <a:sym typeface="Amatic SC"/>
              </a:rPr>
              <a:t>What is the most common car color where you live?</a:t>
            </a:r>
            <a:endParaRPr b="1" i="1" sz="5000">
              <a:solidFill>
                <a:schemeClr val="dk2"/>
              </a:solidFill>
              <a:latin typeface="Amatic SC"/>
              <a:ea typeface="Amatic SC"/>
              <a:cs typeface="Amatic SC"/>
              <a:sym typeface="Amatic SC"/>
            </a:endParaRPr>
          </a:p>
        </p:txBody>
      </p:sp>
      <p:sp>
        <p:nvSpPr>
          <p:cNvPr id="513" name="Google Shape;513;p72"/>
          <p:cNvSpPr txBox="1"/>
          <p:nvPr/>
        </p:nvSpPr>
        <p:spPr>
          <a:xfrm>
            <a:off x="526675" y="4076475"/>
            <a:ext cx="4599000" cy="58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accent1"/>
                </a:solidFill>
              </a:rPr>
              <a:t>develop a strategy to organize this data</a:t>
            </a:r>
            <a:endParaRPr b="1" sz="1800">
              <a:solidFill>
                <a:schemeClr val="accent1"/>
              </a:solidFill>
            </a:endParaRPr>
          </a:p>
        </p:txBody>
      </p:sp>
      <p:sp>
        <p:nvSpPr>
          <p:cNvPr id="514" name="Google Shape;514;p72"/>
          <p:cNvSpPr txBox="1"/>
          <p:nvPr>
            <p:ph type="title"/>
          </p:nvPr>
        </p:nvSpPr>
        <p:spPr>
          <a:xfrm>
            <a:off x="311700" y="1340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a:t>
            </a:r>
            <a:r>
              <a:rPr b="1" lang="en">
                <a:solidFill>
                  <a:srgbClr val="3D85C6"/>
                </a:solidFill>
              </a:rPr>
              <a:t> </a:t>
            </a:r>
            <a:r>
              <a:rPr b="1" lang="en">
                <a:solidFill>
                  <a:srgbClr val="3D85C6"/>
                </a:solidFill>
              </a:rPr>
              <a:t>Data Organization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7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D85C6"/>
                </a:solidFill>
              </a:rPr>
              <a:t>Data Organization Activity </a:t>
            </a:r>
            <a:r>
              <a:rPr b="1" lang="en">
                <a:solidFill>
                  <a:srgbClr val="3D85C6"/>
                </a:solidFill>
              </a:rPr>
              <a:t>Resource</a:t>
            </a:r>
            <a:endParaRPr b="1">
              <a:solidFill>
                <a:srgbClr val="3D85C6"/>
              </a:solidFill>
            </a:endParaRPr>
          </a:p>
        </p:txBody>
      </p:sp>
      <p:pic>
        <p:nvPicPr>
          <p:cNvPr id="520" name="Google Shape;520;p73">
            <a:hlinkClick r:id="rId3"/>
          </p:cNvPr>
          <p:cNvPicPr preferRelativeResize="0"/>
          <p:nvPr/>
        </p:nvPicPr>
        <p:blipFill>
          <a:blip r:embed="rId4">
            <a:alphaModFix/>
          </a:blip>
          <a:stretch>
            <a:fillRect/>
          </a:stretch>
        </p:blipFill>
        <p:spPr>
          <a:xfrm>
            <a:off x="412176" y="1471775"/>
            <a:ext cx="8279701" cy="28664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pic>
        <p:nvPicPr>
          <p:cNvPr id="525" name="Google Shape;525;p74"/>
          <p:cNvPicPr preferRelativeResize="0"/>
          <p:nvPr/>
        </p:nvPicPr>
        <p:blipFill>
          <a:blip r:embed="rId3">
            <a:alphaModFix/>
          </a:blip>
          <a:stretch>
            <a:fillRect/>
          </a:stretch>
        </p:blipFill>
        <p:spPr>
          <a:xfrm>
            <a:off x="987775" y="84350"/>
            <a:ext cx="7168444" cy="483869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75"/>
          <p:cNvSpPr txBox="1"/>
          <p:nvPr>
            <p:ph idx="1" type="body"/>
          </p:nvPr>
        </p:nvSpPr>
        <p:spPr>
          <a:xfrm>
            <a:off x="126325" y="731275"/>
            <a:ext cx="8520600" cy="4280100"/>
          </a:xfrm>
          <a:prstGeom prst="rect">
            <a:avLst/>
          </a:prstGeom>
        </p:spPr>
        <p:txBody>
          <a:bodyPr anchorCtr="0" anchor="t" bIns="91425" lIns="91425" spcFirstLastPara="1" rIns="91425" wrap="square" tIns="91425">
            <a:noAutofit/>
          </a:bodyPr>
          <a:lstStyle/>
          <a:p>
            <a:pPr indent="-387350" lvl="0" marL="1371600" rtl="0" algn="l">
              <a:lnSpc>
                <a:spcPct val="125000"/>
              </a:lnSpc>
              <a:spcBef>
                <a:spcPts val="0"/>
              </a:spcBef>
              <a:spcAft>
                <a:spcPts val="0"/>
              </a:spcAft>
              <a:buSzPts val="2500"/>
              <a:buChar char="●"/>
            </a:pPr>
            <a:r>
              <a:rPr lang="en" sz="2500" u="sng">
                <a:solidFill>
                  <a:schemeClr val="hlink"/>
                </a:solidFill>
                <a:hlinkClick r:id="rId3"/>
              </a:rPr>
              <a:t>Corgis</a:t>
            </a:r>
            <a:endParaRPr sz="2500"/>
          </a:p>
          <a:p>
            <a:pPr indent="0" lvl="0" marL="2286000" rtl="0" algn="l">
              <a:lnSpc>
                <a:spcPct val="125000"/>
              </a:lnSpc>
              <a:spcBef>
                <a:spcPts val="0"/>
              </a:spcBef>
              <a:spcAft>
                <a:spcPts val="0"/>
              </a:spcAft>
              <a:buNone/>
            </a:pPr>
            <a:r>
              <a:t/>
            </a:r>
            <a:endParaRPr sz="2500"/>
          </a:p>
          <a:p>
            <a:pPr indent="-387350" lvl="0" marL="1371600" rtl="0" algn="l">
              <a:lnSpc>
                <a:spcPct val="125000"/>
              </a:lnSpc>
              <a:spcBef>
                <a:spcPts val="0"/>
              </a:spcBef>
              <a:spcAft>
                <a:spcPts val="0"/>
              </a:spcAft>
              <a:buSzPts val="2500"/>
              <a:buChar char="●"/>
            </a:pPr>
            <a:r>
              <a:rPr lang="en" sz="2500" u="sng">
                <a:solidFill>
                  <a:schemeClr val="hlink"/>
                </a:solidFill>
                <a:hlinkClick r:id="rId4"/>
              </a:rPr>
              <a:t>Kaggle Open Datasets</a:t>
            </a:r>
            <a:endParaRPr sz="2500"/>
          </a:p>
          <a:p>
            <a:pPr indent="0" lvl="0" marL="2286000" rtl="0" algn="l">
              <a:lnSpc>
                <a:spcPct val="125000"/>
              </a:lnSpc>
              <a:spcBef>
                <a:spcPts val="0"/>
              </a:spcBef>
              <a:spcAft>
                <a:spcPts val="0"/>
              </a:spcAft>
              <a:buNone/>
            </a:pPr>
            <a:r>
              <a:t/>
            </a:r>
            <a:endParaRPr sz="2500"/>
          </a:p>
          <a:p>
            <a:pPr indent="-387350" lvl="0" marL="1371600" rtl="0" algn="l">
              <a:lnSpc>
                <a:spcPct val="125000"/>
              </a:lnSpc>
              <a:spcBef>
                <a:spcPts val="0"/>
              </a:spcBef>
              <a:spcAft>
                <a:spcPts val="0"/>
              </a:spcAft>
              <a:buSzPts val="2500"/>
              <a:buChar char="●"/>
            </a:pPr>
            <a:r>
              <a:rPr lang="en" sz="2500" u="sng">
                <a:solidFill>
                  <a:schemeClr val="hlink"/>
                </a:solidFill>
                <a:hlinkClick r:id="rId5"/>
              </a:rPr>
              <a:t>Data.gov</a:t>
            </a:r>
            <a:endParaRPr sz="2500"/>
          </a:p>
          <a:p>
            <a:pPr indent="0" lvl="0" marL="2286000" rtl="0" algn="l">
              <a:lnSpc>
                <a:spcPct val="125000"/>
              </a:lnSpc>
              <a:spcBef>
                <a:spcPts val="0"/>
              </a:spcBef>
              <a:spcAft>
                <a:spcPts val="0"/>
              </a:spcAft>
              <a:buNone/>
            </a:pPr>
            <a:r>
              <a:t/>
            </a:r>
            <a:endParaRPr sz="2500"/>
          </a:p>
          <a:p>
            <a:pPr indent="-387350" lvl="0" marL="1371600" rtl="0" algn="l">
              <a:lnSpc>
                <a:spcPct val="125000"/>
              </a:lnSpc>
              <a:spcBef>
                <a:spcPts val="0"/>
              </a:spcBef>
              <a:spcAft>
                <a:spcPts val="0"/>
              </a:spcAft>
              <a:buSzPts val="2500"/>
              <a:buChar char="●"/>
            </a:pPr>
            <a:r>
              <a:rPr lang="en" sz="2500" u="sng">
                <a:solidFill>
                  <a:schemeClr val="hlink"/>
                </a:solidFill>
                <a:hlinkClick r:id="rId6"/>
              </a:rPr>
              <a:t>Google Dataset Search</a:t>
            </a:r>
            <a:endParaRPr sz="2500"/>
          </a:p>
          <a:p>
            <a:pPr indent="0" lvl="0" marL="2286000" rtl="0" algn="l">
              <a:lnSpc>
                <a:spcPct val="125000"/>
              </a:lnSpc>
              <a:spcBef>
                <a:spcPts val="0"/>
              </a:spcBef>
              <a:spcAft>
                <a:spcPts val="0"/>
              </a:spcAft>
              <a:buNone/>
            </a:pPr>
            <a:r>
              <a:t/>
            </a:r>
            <a:endParaRPr sz="2500"/>
          </a:p>
          <a:p>
            <a:pPr indent="0" lvl="0" marL="2286000" rtl="0" algn="l">
              <a:lnSpc>
                <a:spcPct val="125000"/>
              </a:lnSpc>
              <a:spcBef>
                <a:spcPts val="0"/>
              </a:spcBef>
              <a:spcAft>
                <a:spcPts val="0"/>
              </a:spcAft>
              <a:buNone/>
            </a:pPr>
            <a:r>
              <a:t/>
            </a:r>
            <a:endParaRPr sz="2500"/>
          </a:p>
        </p:txBody>
      </p:sp>
      <p:pic>
        <p:nvPicPr>
          <p:cNvPr descr="File:More and More.png - Wikimedia Commons" id="531" name="Google Shape;531;p75"/>
          <p:cNvPicPr preferRelativeResize="0"/>
          <p:nvPr/>
        </p:nvPicPr>
        <p:blipFill>
          <a:blip r:embed="rId7">
            <a:alphaModFix/>
          </a:blip>
          <a:stretch>
            <a:fillRect/>
          </a:stretch>
        </p:blipFill>
        <p:spPr>
          <a:xfrm>
            <a:off x="6617904" y="3834675"/>
            <a:ext cx="2474625" cy="1308825"/>
          </a:xfrm>
          <a:prstGeom prst="rect">
            <a:avLst/>
          </a:prstGeom>
          <a:noFill/>
          <a:ln>
            <a:noFill/>
          </a:ln>
        </p:spPr>
      </p:pic>
      <p:sp>
        <p:nvSpPr>
          <p:cNvPr id="532" name="Google Shape;532;p75"/>
          <p:cNvSpPr txBox="1"/>
          <p:nvPr>
            <p:ph type="title"/>
          </p:nvPr>
        </p:nvSpPr>
        <p:spPr>
          <a:xfrm>
            <a:off x="311700" y="103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Many open source datasets are already "clean"</a:t>
            </a:r>
            <a:endParaRPr b="1">
              <a:solidFill>
                <a:schemeClr val="accent1"/>
              </a:solidFill>
            </a:endParaRPr>
          </a:p>
        </p:txBody>
      </p:sp>
      <p:sp>
        <p:nvSpPr>
          <p:cNvPr id="533" name="Google Shape;533;p75"/>
          <p:cNvSpPr txBox="1"/>
          <p:nvPr/>
        </p:nvSpPr>
        <p:spPr>
          <a:xfrm>
            <a:off x="2341200" y="4442333"/>
            <a:ext cx="44616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800" u="sng">
                <a:solidFill>
                  <a:srgbClr val="B50D40"/>
                </a:solidFill>
              </a:rPr>
              <a:t>always</a:t>
            </a:r>
            <a:r>
              <a:rPr b="1" i="1" lang="en" sz="1800">
                <a:solidFill>
                  <a:srgbClr val="B50D40"/>
                </a:solidFill>
              </a:rPr>
              <a:t>: preview datasets you share with students!</a:t>
            </a:r>
            <a:endParaRPr b="1" i="1" sz="1800">
              <a:solidFill>
                <a:srgbClr val="B50D4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0" st="0"/>
                                            </p:txEl>
                                          </p:spTgt>
                                        </p:tgtEl>
                                        <p:attrNameLst>
                                          <p:attrName>style.visibility</p:attrName>
                                        </p:attrNameLst>
                                      </p:cBhvr>
                                      <p:to>
                                        <p:strVal val="visible"/>
                                      </p:to>
                                    </p:set>
                                    <p:animEffect filter="fade" transition="in">
                                      <p:cBhvr>
                                        <p:cTn dur="1000"/>
                                        <p:tgtEl>
                                          <p:spTgt spid="5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1" st="1"/>
                                            </p:txEl>
                                          </p:spTgt>
                                        </p:tgtEl>
                                        <p:attrNameLst>
                                          <p:attrName>style.visibility</p:attrName>
                                        </p:attrNameLst>
                                      </p:cBhvr>
                                      <p:to>
                                        <p:strVal val="visible"/>
                                      </p:to>
                                    </p:set>
                                    <p:animEffect filter="fade" transition="in">
                                      <p:cBhvr>
                                        <p:cTn dur="1000"/>
                                        <p:tgtEl>
                                          <p:spTgt spid="53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2" st="2"/>
                                            </p:txEl>
                                          </p:spTgt>
                                        </p:tgtEl>
                                        <p:attrNameLst>
                                          <p:attrName>style.visibility</p:attrName>
                                        </p:attrNameLst>
                                      </p:cBhvr>
                                      <p:to>
                                        <p:strVal val="visible"/>
                                      </p:to>
                                    </p:set>
                                    <p:animEffect filter="fade" transition="in">
                                      <p:cBhvr>
                                        <p:cTn dur="1000"/>
                                        <p:tgtEl>
                                          <p:spTgt spid="53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3" st="3"/>
                                            </p:txEl>
                                          </p:spTgt>
                                        </p:tgtEl>
                                        <p:attrNameLst>
                                          <p:attrName>style.visibility</p:attrName>
                                        </p:attrNameLst>
                                      </p:cBhvr>
                                      <p:to>
                                        <p:strVal val="visible"/>
                                      </p:to>
                                    </p:set>
                                    <p:animEffect filter="fade" transition="in">
                                      <p:cBhvr>
                                        <p:cTn dur="1000"/>
                                        <p:tgtEl>
                                          <p:spTgt spid="53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4" st="4"/>
                                            </p:txEl>
                                          </p:spTgt>
                                        </p:tgtEl>
                                        <p:attrNameLst>
                                          <p:attrName>style.visibility</p:attrName>
                                        </p:attrNameLst>
                                      </p:cBhvr>
                                      <p:to>
                                        <p:strVal val="visible"/>
                                      </p:to>
                                    </p:set>
                                    <p:animEffect filter="fade" transition="in">
                                      <p:cBhvr>
                                        <p:cTn dur="1000"/>
                                        <p:tgtEl>
                                          <p:spTgt spid="53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5" st="5"/>
                                            </p:txEl>
                                          </p:spTgt>
                                        </p:tgtEl>
                                        <p:attrNameLst>
                                          <p:attrName>style.visibility</p:attrName>
                                        </p:attrNameLst>
                                      </p:cBhvr>
                                      <p:to>
                                        <p:strVal val="visible"/>
                                      </p:to>
                                    </p:set>
                                    <p:animEffect filter="fade" transition="in">
                                      <p:cBhvr>
                                        <p:cTn dur="1000"/>
                                        <p:tgtEl>
                                          <p:spTgt spid="53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6" st="6"/>
                                            </p:txEl>
                                          </p:spTgt>
                                        </p:tgtEl>
                                        <p:attrNameLst>
                                          <p:attrName>style.visibility</p:attrName>
                                        </p:attrNameLst>
                                      </p:cBhvr>
                                      <p:to>
                                        <p:strVal val="visible"/>
                                      </p:to>
                                    </p:set>
                                    <p:animEffect filter="fade" transition="in">
                                      <p:cBhvr>
                                        <p:cTn dur="1000"/>
                                        <p:tgtEl>
                                          <p:spTgt spid="53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7" st="7"/>
                                            </p:txEl>
                                          </p:spTgt>
                                        </p:tgtEl>
                                        <p:attrNameLst>
                                          <p:attrName>style.visibility</p:attrName>
                                        </p:attrNameLst>
                                      </p:cBhvr>
                                      <p:to>
                                        <p:strVal val="visible"/>
                                      </p:to>
                                    </p:set>
                                    <p:animEffect filter="fade" transition="in">
                                      <p:cBhvr>
                                        <p:cTn dur="1000"/>
                                        <p:tgtEl>
                                          <p:spTgt spid="53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8" st="8"/>
                                            </p:txEl>
                                          </p:spTgt>
                                        </p:tgtEl>
                                        <p:attrNameLst>
                                          <p:attrName>style.visibility</p:attrName>
                                        </p:attrNameLst>
                                      </p:cBhvr>
                                      <p:to>
                                        <p:strVal val="visible"/>
                                      </p:to>
                                    </p:set>
                                    <p:animEffect filter="fade" transition="in">
                                      <p:cBhvr>
                                        <p:cTn dur="1000"/>
                                        <p:tgtEl>
                                          <p:spTgt spid="53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1000"/>
                                        <p:tgtEl>
                                          <p:spTgt spid="5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31"/>
          <p:cNvPicPr preferRelativeResize="0"/>
          <p:nvPr/>
        </p:nvPicPr>
        <p:blipFill>
          <a:blip r:embed="rId3">
            <a:alphaModFix/>
          </a:blip>
          <a:stretch>
            <a:fillRect/>
          </a:stretch>
        </p:blipFill>
        <p:spPr>
          <a:xfrm>
            <a:off x="747450" y="0"/>
            <a:ext cx="8396539" cy="5143500"/>
          </a:xfrm>
          <a:prstGeom prst="rect">
            <a:avLst/>
          </a:prstGeom>
          <a:noFill/>
          <a:ln>
            <a:noFill/>
          </a:ln>
        </p:spPr>
      </p:pic>
      <p:pic>
        <p:nvPicPr>
          <p:cNvPr id="153" name="Google Shape;153;p31"/>
          <p:cNvPicPr preferRelativeResize="0"/>
          <p:nvPr/>
        </p:nvPicPr>
        <p:blipFill>
          <a:blip r:embed="rId4">
            <a:alphaModFix/>
          </a:blip>
          <a:stretch>
            <a:fillRect/>
          </a:stretch>
        </p:blipFill>
        <p:spPr>
          <a:xfrm>
            <a:off x="0" y="1751375"/>
            <a:ext cx="3475300" cy="12597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76"/>
          <p:cNvSpPr txBox="1"/>
          <p:nvPr>
            <p:ph type="title"/>
          </p:nvPr>
        </p:nvSpPr>
        <p:spPr>
          <a:xfrm>
            <a:off x="11895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Using "computational tools" to transform data</a:t>
            </a:r>
            <a:endParaRPr b="1">
              <a:solidFill>
                <a:schemeClr val="accent1"/>
              </a:solidFill>
            </a:endParaRPr>
          </a:p>
        </p:txBody>
      </p:sp>
      <p:grpSp>
        <p:nvGrpSpPr>
          <p:cNvPr id="539" name="Google Shape;539;p76"/>
          <p:cNvGrpSpPr/>
          <p:nvPr/>
        </p:nvGrpSpPr>
        <p:grpSpPr>
          <a:xfrm>
            <a:off x="118939" y="1655692"/>
            <a:ext cx="8906113" cy="1832115"/>
            <a:chOff x="476250" y="1333500"/>
            <a:chExt cx="8334375" cy="1714500"/>
          </a:xfrm>
        </p:grpSpPr>
        <p:sp>
          <p:nvSpPr>
            <p:cNvPr id="540" name="Google Shape;540;p76"/>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41" name="Google Shape;541;p76"/>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542" name="Google Shape;542;p76"/>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43" name="Google Shape;543;p76"/>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544" name="Google Shape;544;p76"/>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45" name="Google Shape;545;p76"/>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546" name="Google Shape;546;p76"/>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47" name="Google Shape;547;p76"/>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cxnSp>
        <p:nvCxnSpPr>
          <p:cNvPr id="548" name="Google Shape;548;p76"/>
          <p:cNvCxnSpPr/>
          <p:nvPr/>
        </p:nvCxnSpPr>
        <p:spPr>
          <a:xfrm rot="10800000">
            <a:off x="5774084" y="3594775"/>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549" name="Google Shape;549;p76"/>
          <p:cNvSpPr txBox="1"/>
          <p:nvPr/>
        </p:nvSpPr>
        <p:spPr>
          <a:xfrm>
            <a:off x="4834925" y="4125775"/>
            <a:ext cx="1886100" cy="94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Caveat"/>
                <a:ea typeface="Caveat"/>
                <a:cs typeface="Caveat"/>
                <a:sym typeface="Caveat"/>
              </a:rPr>
              <a:t>what you </a:t>
            </a:r>
            <a:r>
              <a:rPr b="1" lang="en" sz="1800">
                <a:solidFill>
                  <a:schemeClr val="dk2"/>
                </a:solidFill>
                <a:latin typeface="Caveat"/>
                <a:ea typeface="Caveat"/>
                <a:cs typeface="Caveat"/>
                <a:sym typeface="Caveat"/>
              </a:rPr>
              <a:t>DO </a:t>
            </a:r>
            <a:r>
              <a:rPr lang="en" sz="1800">
                <a:solidFill>
                  <a:schemeClr val="dk2"/>
                </a:solidFill>
                <a:latin typeface="Caveat"/>
                <a:ea typeface="Caveat"/>
                <a:cs typeface="Caveat"/>
                <a:sym typeface="Caveat"/>
              </a:rPr>
              <a:t>with the data</a:t>
            </a:r>
            <a:endParaRPr b="1" sz="1800">
              <a:solidFill>
                <a:schemeClr val="dk2"/>
              </a:solidFill>
              <a:latin typeface="Caveat"/>
              <a:ea typeface="Caveat"/>
              <a:cs typeface="Caveat"/>
              <a:sym typeface="Caveat"/>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77"/>
          <p:cNvSpPr txBox="1"/>
          <p:nvPr>
            <p:ph type="title"/>
          </p:nvPr>
        </p:nvSpPr>
        <p:spPr>
          <a:xfrm>
            <a:off x="311700" y="264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Exploratory Data Analysis ~</a:t>
            </a:r>
            <a:r>
              <a:rPr b="1" lang="en">
                <a:solidFill>
                  <a:srgbClr val="980000"/>
                </a:solidFill>
              </a:rPr>
              <a:t> covered in a full course</a:t>
            </a:r>
            <a:endParaRPr b="1">
              <a:solidFill>
                <a:srgbClr val="980000"/>
              </a:solidFill>
            </a:endParaRPr>
          </a:p>
        </p:txBody>
      </p:sp>
      <p:grpSp>
        <p:nvGrpSpPr>
          <p:cNvPr id="555" name="Google Shape;555;p77"/>
          <p:cNvGrpSpPr/>
          <p:nvPr/>
        </p:nvGrpSpPr>
        <p:grpSpPr>
          <a:xfrm>
            <a:off x="304800" y="1428750"/>
            <a:ext cx="2571900" cy="3333900"/>
            <a:chOff x="304800" y="1428750"/>
            <a:chExt cx="2571900" cy="3333900"/>
          </a:xfrm>
        </p:grpSpPr>
        <p:sp>
          <p:nvSpPr>
            <p:cNvPr id="556" name="Google Shape;556;p77"/>
            <p:cNvSpPr/>
            <p:nvPr/>
          </p:nvSpPr>
          <p:spPr>
            <a:xfrm>
              <a:off x="304800" y="1428750"/>
              <a:ext cx="2571900" cy="3333900"/>
            </a:xfrm>
            <a:prstGeom prst="roundRect">
              <a:avLst>
                <a:gd fmla="val 4444" name="adj"/>
              </a:avLst>
            </a:prstGeom>
            <a:solidFill>
              <a:srgbClr val="F0F4F8"/>
            </a:solidFill>
            <a:ln cap="flat" cmpd="sng" w="190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57" name="Google Shape;557;p77"/>
            <p:cNvSpPr txBox="1"/>
            <p:nvPr/>
          </p:nvSpPr>
          <p:spPr>
            <a:xfrm>
              <a:off x="457200"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3D85C6"/>
                  </a:solidFill>
                  <a:latin typeface="Material Icons"/>
                  <a:ea typeface="Material Icons"/>
                  <a:cs typeface="Material Icons"/>
                  <a:sym typeface="Material Icons"/>
                </a:rPr>
                <a:t>functions</a:t>
              </a:r>
              <a:endParaRPr sz="3200">
                <a:solidFill>
                  <a:srgbClr val="3D85C6"/>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Descriptive Statistics</a:t>
              </a:r>
              <a:endParaRPr b="1" sz="1600">
                <a:solidFill>
                  <a:srgbClr val="1A2530"/>
                </a:solidFill>
                <a:latin typeface="Arial"/>
                <a:ea typeface="Arial"/>
                <a:cs typeface="Arial"/>
                <a:sym typeface="Arial"/>
              </a:endParaRPr>
            </a:p>
            <a:p>
              <a:pPr indent="0" lvl="0" marL="0" rtl="0" algn="l">
                <a:spcBef>
                  <a:spcPts val="1125"/>
                </a:spcBef>
                <a:spcAft>
                  <a:spcPts val="0"/>
                </a:spcAft>
                <a:buNone/>
              </a:pPr>
              <a:r>
                <a:rPr b="1" lang="en" sz="1100">
                  <a:solidFill>
                    <a:srgbClr val="2D3748"/>
                  </a:solidFill>
                  <a:latin typeface="Arial"/>
                  <a:ea typeface="Arial"/>
                  <a:cs typeface="Arial"/>
                  <a:sym typeface="Arial"/>
                </a:rPr>
                <a:t>Average:</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Mean, median, mode</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Variability:</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Std deviation, IQR</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Range &amp; Limits:</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Min, max, percentiles</a:t>
              </a:r>
              <a:endParaRPr sz="1100">
                <a:solidFill>
                  <a:srgbClr val="4A5568"/>
                </a:solidFill>
                <a:latin typeface="Arial"/>
                <a:ea typeface="Arial"/>
                <a:cs typeface="Arial"/>
                <a:sym typeface="Arial"/>
              </a:endParaRPr>
            </a:p>
          </p:txBody>
        </p:sp>
      </p:grpSp>
      <p:grpSp>
        <p:nvGrpSpPr>
          <p:cNvPr id="558" name="Google Shape;558;p77"/>
          <p:cNvGrpSpPr/>
          <p:nvPr/>
        </p:nvGrpSpPr>
        <p:grpSpPr>
          <a:xfrm>
            <a:off x="3286125" y="1428750"/>
            <a:ext cx="2571900" cy="3333900"/>
            <a:chOff x="3286125" y="1428750"/>
            <a:chExt cx="2571900" cy="3333900"/>
          </a:xfrm>
        </p:grpSpPr>
        <p:sp>
          <p:nvSpPr>
            <p:cNvPr id="559" name="Google Shape;559;p77"/>
            <p:cNvSpPr/>
            <p:nvPr/>
          </p:nvSpPr>
          <p:spPr>
            <a:xfrm>
              <a:off x="3286125" y="1428750"/>
              <a:ext cx="2571900" cy="3333900"/>
            </a:xfrm>
            <a:prstGeom prst="roundRect">
              <a:avLst>
                <a:gd fmla="val 4444" name="adj"/>
              </a:avLst>
            </a:prstGeom>
            <a:solidFill>
              <a:srgbClr val="EDF7F7"/>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0" name="Google Shape;560;p77"/>
            <p:cNvSpPr txBox="1"/>
            <p:nvPr/>
          </p:nvSpPr>
          <p:spPr>
            <a:xfrm>
              <a:off x="3438525"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45818E"/>
                  </a:solidFill>
                  <a:latin typeface="Material Icons"/>
                  <a:ea typeface="Material Icons"/>
                  <a:cs typeface="Material Icons"/>
                  <a:sym typeface="Material Icons"/>
                </a:rPr>
                <a:t>bar_chart</a:t>
              </a:r>
              <a:endParaRPr sz="3200">
                <a:solidFill>
                  <a:srgbClr val="45818E"/>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Visualization</a:t>
              </a:r>
              <a:endParaRPr b="1" sz="1600">
                <a:solidFill>
                  <a:srgbClr val="1A2530"/>
                </a:solidFill>
                <a:latin typeface="Arial"/>
                <a:ea typeface="Arial"/>
                <a:cs typeface="Arial"/>
                <a:sym typeface="Arial"/>
              </a:endParaRPr>
            </a:p>
            <a:p>
              <a:pPr indent="-298450" lvl="0" marL="457200" rtl="0" algn="l">
                <a:spcBef>
                  <a:spcPts val="1125"/>
                </a:spcBef>
                <a:spcAft>
                  <a:spcPts val="0"/>
                </a:spcAft>
                <a:buClr>
                  <a:srgbClr val="4A5568"/>
                </a:buClr>
                <a:buSzPts val="1100"/>
                <a:buFont typeface="Arial"/>
                <a:buChar char="●"/>
              </a:pPr>
              <a:r>
                <a:rPr lang="en" sz="1100">
                  <a:solidFill>
                    <a:srgbClr val="4A5568"/>
                  </a:solidFill>
                  <a:latin typeface="Arial"/>
                  <a:ea typeface="Arial"/>
                  <a:cs typeface="Arial"/>
                  <a:sym typeface="Arial"/>
                </a:rPr>
                <a:t>Scatterplots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Line graphs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Histograms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Bar charts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Pie charts</a:t>
              </a:r>
              <a:endParaRPr sz="1100">
                <a:solidFill>
                  <a:srgbClr val="4A5568"/>
                </a:solidFill>
                <a:latin typeface="Arial"/>
                <a:ea typeface="Arial"/>
                <a:cs typeface="Arial"/>
                <a:sym typeface="Arial"/>
              </a:endParaRPr>
            </a:p>
          </p:txBody>
        </p:sp>
      </p:grpSp>
      <p:grpSp>
        <p:nvGrpSpPr>
          <p:cNvPr id="561" name="Google Shape;561;p77"/>
          <p:cNvGrpSpPr/>
          <p:nvPr/>
        </p:nvGrpSpPr>
        <p:grpSpPr>
          <a:xfrm>
            <a:off x="6267450" y="1428750"/>
            <a:ext cx="2571900" cy="3333900"/>
            <a:chOff x="6267450" y="1428750"/>
            <a:chExt cx="2571900" cy="3333900"/>
          </a:xfrm>
        </p:grpSpPr>
        <p:sp>
          <p:nvSpPr>
            <p:cNvPr id="562" name="Google Shape;562;p77"/>
            <p:cNvSpPr/>
            <p:nvPr/>
          </p:nvSpPr>
          <p:spPr>
            <a:xfrm>
              <a:off x="6267450" y="1428750"/>
              <a:ext cx="2571900" cy="3333900"/>
            </a:xfrm>
            <a:prstGeom prst="roundRect">
              <a:avLst>
                <a:gd fmla="val 4444" name="adj"/>
              </a:avLst>
            </a:prstGeom>
            <a:solidFill>
              <a:srgbClr val="F3F8F2"/>
            </a:solidFill>
            <a:ln cap="flat" cmpd="sng" w="190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3" name="Google Shape;563;p77"/>
            <p:cNvSpPr txBox="1"/>
            <p:nvPr/>
          </p:nvSpPr>
          <p:spPr>
            <a:xfrm>
              <a:off x="6419850"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6AA84F"/>
                  </a:solidFill>
                  <a:latin typeface="Material Icons"/>
                  <a:ea typeface="Material Icons"/>
                  <a:cs typeface="Material Icons"/>
                  <a:sym typeface="Material Icons"/>
                </a:rPr>
                <a:t>analytics</a:t>
              </a:r>
              <a:endParaRPr sz="3200">
                <a:solidFill>
                  <a:srgbClr val="6AA84F"/>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Analysis</a:t>
              </a:r>
              <a:endParaRPr b="1" sz="1600">
                <a:solidFill>
                  <a:srgbClr val="1A2530"/>
                </a:solidFill>
                <a:latin typeface="Arial"/>
                <a:ea typeface="Arial"/>
                <a:cs typeface="Arial"/>
                <a:sym typeface="Arial"/>
              </a:endParaRPr>
            </a:p>
            <a:p>
              <a:pPr indent="0" lvl="0" marL="0" rtl="0" algn="l">
                <a:spcBef>
                  <a:spcPts val="1125"/>
                </a:spcBef>
                <a:spcAft>
                  <a:spcPts val="0"/>
                </a:spcAft>
                <a:buNone/>
              </a:pPr>
              <a:r>
                <a:rPr b="1" lang="en" sz="1100">
                  <a:solidFill>
                    <a:srgbClr val="2D3748"/>
                  </a:solidFill>
                  <a:latin typeface="Arial"/>
                  <a:ea typeface="Arial"/>
                  <a:cs typeface="Arial"/>
                  <a:sym typeface="Arial"/>
                </a:rPr>
                <a:t>Regression:</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Line of best fit</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Correlation:</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Strength of relations</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And more:</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Interpreting patterns</a:t>
              </a:r>
              <a:endParaRPr sz="1100">
                <a:solidFill>
                  <a:srgbClr val="4A5568"/>
                </a:solidFill>
                <a:latin typeface="Arial"/>
                <a:ea typeface="Arial"/>
                <a:cs typeface="Arial"/>
                <a:sym typeface="Arial"/>
              </a:endParaRPr>
            </a:p>
          </p:txBody>
        </p:sp>
      </p:grpSp>
      <p:sp>
        <p:nvSpPr>
          <p:cNvPr id="564" name="Google Shape;564;p77"/>
          <p:cNvSpPr/>
          <p:nvPr/>
        </p:nvSpPr>
        <p:spPr>
          <a:xfrm>
            <a:off x="58320" y="1104690"/>
            <a:ext cx="2953800" cy="39450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gtEl>
                                        <p:attrNameLst>
                                          <p:attrName>style.visibility</p:attrName>
                                        </p:attrNameLst>
                                      </p:cBhvr>
                                      <p:to>
                                        <p:strVal val="visible"/>
                                      </p:to>
                                    </p:set>
                                    <p:animEffect filter="fade" transition="in">
                                      <p:cBhvr>
                                        <p:cTn dur="2100"/>
                                        <p:tgtEl>
                                          <p:spTgt spid="5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78"/>
          <p:cNvSpPr txBox="1"/>
          <p:nvPr>
            <p:ph type="title"/>
          </p:nvPr>
        </p:nvSpPr>
        <p:spPr>
          <a:xfrm>
            <a:off x="311700" y="445025"/>
            <a:ext cx="3539700" cy="587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Python ~ pandas</a:t>
            </a:r>
            <a:endParaRPr b="1">
              <a:solidFill>
                <a:schemeClr val="accent1"/>
              </a:solidFill>
            </a:endParaRPr>
          </a:p>
        </p:txBody>
      </p:sp>
      <p:pic>
        <p:nvPicPr>
          <p:cNvPr id="570" name="Google Shape;570;p78"/>
          <p:cNvPicPr preferRelativeResize="0"/>
          <p:nvPr/>
        </p:nvPicPr>
        <p:blipFill>
          <a:blip r:embed="rId3">
            <a:alphaModFix/>
          </a:blip>
          <a:stretch>
            <a:fillRect/>
          </a:stretch>
        </p:blipFill>
        <p:spPr>
          <a:xfrm>
            <a:off x="4572000" y="294363"/>
            <a:ext cx="3927076" cy="4554774"/>
          </a:xfrm>
          <a:prstGeom prst="rect">
            <a:avLst/>
          </a:prstGeom>
          <a:noFill/>
          <a:ln>
            <a:noFill/>
          </a:ln>
        </p:spPr>
      </p:pic>
      <p:pic>
        <p:nvPicPr>
          <p:cNvPr id="571" name="Google Shape;571;p78">
            <a:hlinkClick r:id="rId4"/>
          </p:cNvPr>
          <p:cNvPicPr preferRelativeResize="0"/>
          <p:nvPr/>
        </p:nvPicPr>
        <p:blipFill>
          <a:blip r:embed="rId5">
            <a:alphaModFix/>
          </a:blip>
          <a:stretch>
            <a:fillRect/>
          </a:stretch>
        </p:blipFill>
        <p:spPr>
          <a:xfrm>
            <a:off x="1642775" y="1567825"/>
            <a:ext cx="1850775" cy="7950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79"/>
          <p:cNvSpPr txBox="1"/>
          <p:nvPr>
            <p:ph type="title"/>
          </p:nvPr>
        </p:nvSpPr>
        <p:spPr>
          <a:xfrm>
            <a:off x="311700" y="264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Exploratory Data Analysis ~</a:t>
            </a:r>
            <a:r>
              <a:rPr b="1" lang="en">
                <a:solidFill>
                  <a:srgbClr val="980000"/>
                </a:solidFill>
              </a:rPr>
              <a:t> covered in a full course</a:t>
            </a:r>
            <a:endParaRPr b="1">
              <a:solidFill>
                <a:srgbClr val="980000"/>
              </a:solidFill>
            </a:endParaRPr>
          </a:p>
        </p:txBody>
      </p:sp>
      <p:grpSp>
        <p:nvGrpSpPr>
          <p:cNvPr id="577" name="Google Shape;577;p79"/>
          <p:cNvGrpSpPr/>
          <p:nvPr/>
        </p:nvGrpSpPr>
        <p:grpSpPr>
          <a:xfrm>
            <a:off x="304800" y="1428750"/>
            <a:ext cx="2571900" cy="3333900"/>
            <a:chOff x="304800" y="1428750"/>
            <a:chExt cx="2571900" cy="3333900"/>
          </a:xfrm>
        </p:grpSpPr>
        <p:sp>
          <p:nvSpPr>
            <p:cNvPr id="578" name="Google Shape;578;p79"/>
            <p:cNvSpPr/>
            <p:nvPr/>
          </p:nvSpPr>
          <p:spPr>
            <a:xfrm>
              <a:off x="304800" y="1428750"/>
              <a:ext cx="2571900" cy="3333900"/>
            </a:xfrm>
            <a:prstGeom prst="roundRect">
              <a:avLst>
                <a:gd fmla="val 4444" name="adj"/>
              </a:avLst>
            </a:prstGeom>
            <a:solidFill>
              <a:srgbClr val="F0F4F8"/>
            </a:solidFill>
            <a:ln cap="flat" cmpd="sng" w="190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79" name="Google Shape;579;p79"/>
            <p:cNvSpPr txBox="1"/>
            <p:nvPr/>
          </p:nvSpPr>
          <p:spPr>
            <a:xfrm>
              <a:off x="457200"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3D85C6"/>
                  </a:solidFill>
                  <a:latin typeface="Material Icons"/>
                  <a:ea typeface="Material Icons"/>
                  <a:cs typeface="Material Icons"/>
                  <a:sym typeface="Material Icons"/>
                </a:rPr>
                <a:t>functions</a:t>
              </a:r>
              <a:endParaRPr sz="3200">
                <a:solidFill>
                  <a:srgbClr val="3D85C6"/>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Descriptive Statistics</a:t>
              </a:r>
              <a:endParaRPr b="1" sz="1600">
                <a:solidFill>
                  <a:srgbClr val="1A2530"/>
                </a:solidFill>
                <a:latin typeface="Arial"/>
                <a:ea typeface="Arial"/>
                <a:cs typeface="Arial"/>
                <a:sym typeface="Arial"/>
              </a:endParaRPr>
            </a:p>
            <a:p>
              <a:pPr indent="0" lvl="0" marL="0" rtl="0" algn="l">
                <a:spcBef>
                  <a:spcPts val="1125"/>
                </a:spcBef>
                <a:spcAft>
                  <a:spcPts val="0"/>
                </a:spcAft>
                <a:buNone/>
              </a:pPr>
              <a:r>
                <a:rPr b="1" lang="en" sz="1100">
                  <a:solidFill>
                    <a:srgbClr val="2D3748"/>
                  </a:solidFill>
                  <a:latin typeface="Arial"/>
                  <a:ea typeface="Arial"/>
                  <a:cs typeface="Arial"/>
                  <a:sym typeface="Arial"/>
                </a:rPr>
                <a:t>Average:</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Mean, median, mode</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Variability:</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Std deviation, IQR</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Range &amp; Limits:</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Min, max, percentiles</a:t>
              </a:r>
              <a:endParaRPr sz="1100">
                <a:solidFill>
                  <a:srgbClr val="4A5568"/>
                </a:solidFill>
                <a:latin typeface="Arial"/>
                <a:ea typeface="Arial"/>
                <a:cs typeface="Arial"/>
                <a:sym typeface="Arial"/>
              </a:endParaRPr>
            </a:p>
          </p:txBody>
        </p:sp>
      </p:grpSp>
      <p:grpSp>
        <p:nvGrpSpPr>
          <p:cNvPr id="580" name="Google Shape;580;p79"/>
          <p:cNvGrpSpPr/>
          <p:nvPr/>
        </p:nvGrpSpPr>
        <p:grpSpPr>
          <a:xfrm>
            <a:off x="3286125" y="1428750"/>
            <a:ext cx="2571900" cy="3333900"/>
            <a:chOff x="3286125" y="1428750"/>
            <a:chExt cx="2571900" cy="3333900"/>
          </a:xfrm>
        </p:grpSpPr>
        <p:sp>
          <p:nvSpPr>
            <p:cNvPr id="581" name="Google Shape;581;p79"/>
            <p:cNvSpPr/>
            <p:nvPr/>
          </p:nvSpPr>
          <p:spPr>
            <a:xfrm>
              <a:off x="3286125" y="1428750"/>
              <a:ext cx="2571900" cy="3333900"/>
            </a:xfrm>
            <a:prstGeom prst="roundRect">
              <a:avLst>
                <a:gd fmla="val 4444" name="adj"/>
              </a:avLst>
            </a:prstGeom>
            <a:solidFill>
              <a:srgbClr val="EDF7F7"/>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2" name="Google Shape;582;p79"/>
            <p:cNvSpPr txBox="1"/>
            <p:nvPr/>
          </p:nvSpPr>
          <p:spPr>
            <a:xfrm>
              <a:off x="3438525"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45818E"/>
                  </a:solidFill>
                  <a:latin typeface="Material Icons"/>
                  <a:ea typeface="Material Icons"/>
                  <a:cs typeface="Material Icons"/>
                  <a:sym typeface="Material Icons"/>
                </a:rPr>
                <a:t>bar_chart</a:t>
              </a:r>
              <a:endParaRPr sz="3200">
                <a:solidFill>
                  <a:srgbClr val="45818E"/>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Visualization</a:t>
              </a:r>
              <a:endParaRPr b="1" sz="1600">
                <a:solidFill>
                  <a:srgbClr val="1A2530"/>
                </a:solidFill>
                <a:latin typeface="Arial"/>
                <a:ea typeface="Arial"/>
                <a:cs typeface="Arial"/>
                <a:sym typeface="Arial"/>
              </a:endParaRPr>
            </a:p>
            <a:p>
              <a:pPr indent="-298450" lvl="0" marL="457200" rtl="0" algn="l">
                <a:spcBef>
                  <a:spcPts val="1125"/>
                </a:spcBef>
                <a:spcAft>
                  <a:spcPts val="0"/>
                </a:spcAft>
                <a:buClr>
                  <a:srgbClr val="4A5568"/>
                </a:buClr>
                <a:buSzPts val="1100"/>
                <a:buFont typeface="Arial"/>
                <a:buChar char="●"/>
              </a:pPr>
              <a:r>
                <a:rPr lang="en" sz="1100">
                  <a:solidFill>
                    <a:srgbClr val="4A5568"/>
                  </a:solidFill>
                  <a:latin typeface="Arial"/>
                  <a:ea typeface="Arial"/>
                  <a:cs typeface="Arial"/>
                  <a:sym typeface="Arial"/>
                </a:rPr>
                <a:t>Scatterplots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Line graphs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Histograms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Bar charts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Pie charts</a:t>
              </a:r>
              <a:endParaRPr sz="1100">
                <a:solidFill>
                  <a:srgbClr val="4A5568"/>
                </a:solidFill>
                <a:latin typeface="Arial"/>
                <a:ea typeface="Arial"/>
                <a:cs typeface="Arial"/>
                <a:sym typeface="Arial"/>
              </a:endParaRPr>
            </a:p>
          </p:txBody>
        </p:sp>
      </p:grpSp>
      <p:grpSp>
        <p:nvGrpSpPr>
          <p:cNvPr id="583" name="Google Shape;583;p79"/>
          <p:cNvGrpSpPr/>
          <p:nvPr/>
        </p:nvGrpSpPr>
        <p:grpSpPr>
          <a:xfrm>
            <a:off x="6267450" y="1428750"/>
            <a:ext cx="2571900" cy="3333900"/>
            <a:chOff x="6267450" y="1428750"/>
            <a:chExt cx="2571900" cy="3333900"/>
          </a:xfrm>
        </p:grpSpPr>
        <p:sp>
          <p:nvSpPr>
            <p:cNvPr id="584" name="Google Shape;584;p79"/>
            <p:cNvSpPr/>
            <p:nvPr/>
          </p:nvSpPr>
          <p:spPr>
            <a:xfrm>
              <a:off x="6267450" y="1428750"/>
              <a:ext cx="2571900" cy="3333900"/>
            </a:xfrm>
            <a:prstGeom prst="roundRect">
              <a:avLst>
                <a:gd fmla="val 4444" name="adj"/>
              </a:avLst>
            </a:prstGeom>
            <a:solidFill>
              <a:srgbClr val="F3F8F2"/>
            </a:solidFill>
            <a:ln cap="flat" cmpd="sng" w="190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5" name="Google Shape;585;p79"/>
            <p:cNvSpPr txBox="1"/>
            <p:nvPr/>
          </p:nvSpPr>
          <p:spPr>
            <a:xfrm>
              <a:off x="6419850"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6AA84F"/>
                  </a:solidFill>
                  <a:latin typeface="Material Icons"/>
                  <a:ea typeface="Material Icons"/>
                  <a:cs typeface="Material Icons"/>
                  <a:sym typeface="Material Icons"/>
                </a:rPr>
                <a:t>analytics</a:t>
              </a:r>
              <a:endParaRPr sz="3200">
                <a:solidFill>
                  <a:srgbClr val="6AA84F"/>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Analysis</a:t>
              </a:r>
              <a:endParaRPr b="1" sz="1600">
                <a:solidFill>
                  <a:srgbClr val="1A2530"/>
                </a:solidFill>
                <a:latin typeface="Arial"/>
                <a:ea typeface="Arial"/>
                <a:cs typeface="Arial"/>
                <a:sym typeface="Arial"/>
              </a:endParaRPr>
            </a:p>
            <a:p>
              <a:pPr indent="0" lvl="0" marL="0" rtl="0" algn="l">
                <a:spcBef>
                  <a:spcPts val="1125"/>
                </a:spcBef>
                <a:spcAft>
                  <a:spcPts val="0"/>
                </a:spcAft>
                <a:buNone/>
              </a:pPr>
              <a:r>
                <a:rPr b="1" lang="en" sz="1100">
                  <a:solidFill>
                    <a:srgbClr val="2D3748"/>
                  </a:solidFill>
                  <a:latin typeface="Arial"/>
                  <a:ea typeface="Arial"/>
                  <a:cs typeface="Arial"/>
                  <a:sym typeface="Arial"/>
                </a:rPr>
                <a:t>Regression:</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Line of best fit</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Correlation:</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Strength of relations</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And more:</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Interpreting patterns</a:t>
              </a:r>
              <a:endParaRPr sz="1100">
                <a:solidFill>
                  <a:srgbClr val="4A5568"/>
                </a:solidFill>
                <a:latin typeface="Arial"/>
                <a:ea typeface="Arial"/>
                <a:cs typeface="Arial"/>
                <a:sym typeface="Arial"/>
              </a:endParaRPr>
            </a:p>
          </p:txBody>
        </p:sp>
      </p:grpSp>
      <p:sp>
        <p:nvSpPr>
          <p:cNvPr id="586" name="Google Shape;586;p79"/>
          <p:cNvSpPr/>
          <p:nvPr/>
        </p:nvSpPr>
        <p:spPr>
          <a:xfrm>
            <a:off x="3046575" y="1099350"/>
            <a:ext cx="2953800" cy="39450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87" name="Google Shape;587;p79"/>
          <p:cNvCxnSpPr/>
          <p:nvPr/>
        </p:nvCxnSpPr>
        <p:spPr>
          <a:xfrm>
            <a:off x="6410131" y="3221977"/>
            <a:ext cx="850200" cy="4800"/>
          </a:xfrm>
          <a:prstGeom prst="straightConnector1">
            <a:avLst/>
          </a:prstGeom>
          <a:noFill/>
          <a:ln cap="flat" cmpd="sng" w="76200">
            <a:solidFill>
              <a:schemeClr val="accent4"/>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gtEl>
                                        <p:attrNameLst>
                                          <p:attrName>style.visibility</p:attrName>
                                        </p:attrNameLst>
                                      </p:cBhvr>
                                      <p:to>
                                        <p:strVal val="visible"/>
                                      </p:to>
                                    </p:set>
                                    <p:animEffect filter="fade" transition="in">
                                      <p:cBhvr>
                                        <p:cTn dur="2100"/>
                                        <p:tgtEl>
                                          <p:spTgt spid="5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gtEl>
                                        <p:attrNameLst>
                                          <p:attrName>style.visibility</p:attrName>
                                        </p:attrNameLst>
                                      </p:cBhvr>
                                      <p:to>
                                        <p:strVal val="visible"/>
                                      </p:to>
                                    </p:set>
                                    <p:animEffect filter="fade" transition="in">
                                      <p:cBhvr>
                                        <p:cTn dur="1000"/>
                                        <p:tgtEl>
                                          <p:spTgt spid="5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pic>
        <p:nvPicPr>
          <p:cNvPr id="592" name="Google Shape;592;p80"/>
          <p:cNvPicPr preferRelativeResize="0"/>
          <p:nvPr/>
        </p:nvPicPr>
        <p:blipFill>
          <a:blip r:embed="rId3">
            <a:alphaModFix/>
          </a:blip>
          <a:stretch>
            <a:fillRect/>
          </a:stretch>
        </p:blipFill>
        <p:spPr>
          <a:xfrm>
            <a:off x="1385888" y="1871663"/>
            <a:ext cx="6372225" cy="14001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8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u="sng">
                <a:solidFill>
                  <a:schemeClr val="accent4"/>
                </a:solidFill>
                <a:hlinkClick r:id="rId3">
                  <a:extLst>
                    <a:ext uri="{A12FA001-AC4F-418D-AE19-62706E023703}">
                      <ahyp:hlinkClr val="tx"/>
                    </a:ext>
                  </a:extLst>
                </a:hlinkClick>
              </a:rPr>
              <a:t>ACTIVITY</a:t>
            </a:r>
            <a:r>
              <a:rPr b="1" lang="en">
                <a:solidFill>
                  <a:schemeClr val="accent4"/>
                </a:solidFill>
                <a:uFill>
                  <a:noFill/>
                </a:uFill>
                <a:hlinkClick r:id="rId4">
                  <a:extLst>
                    <a:ext uri="{A12FA001-AC4F-418D-AE19-62706E023703}">
                      <ahyp:hlinkClr val="tx"/>
                    </a:ext>
                  </a:extLst>
                </a:hlinkClick>
              </a:rPr>
              <a:t>:</a:t>
            </a:r>
            <a:r>
              <a:rPr b="1" lang="en">
                <a:solidFill>
                  <a:schemeClr val="accent1"/>
                </a:solidFill>
                <a:uFill>
                  <a:noFill/>
                </a:uFill>
                <a:hlinkClick r:id="rId5">
                  <a:extLst>
                    <a:ext uri="{A12FA001-AC4F-418D-AE19-62706E023703}">
                      <ahyp:hlinkClr val="tx"/>
                    </a:ext>
                  </a:extLst>
                </a:hlinkClick>
              </a:rPr>
              <a:t> </a:t>
            </a:r>
            <a:r>
              <a:rPr b="1" lang="en" u="sng">
                <a:solidFill>
                  <a:schemeClr val="accent1"/>
                </a:solidFill>
                <a:hlinkClick r:id="rId6">
                  <a:extLst>
                    <a:ext uri="{A12FA001-AC4F-418D-AE19-62706E023703}">
                      <ahyp:hlinkClr val="tx"/>
                    </a:ext>
                  </a:extLst>
                </a:hlinkClick>
              </a:rPr>
              <a:t>Corgis</a:t>
            </a:r>
            <a:r>
              <a:rPr b="1" lang="en">
                <a:solidFill>
                  <a:schemeClr val="accent1"/>
                </a:solidFill>
                <a:uFill>
                  <a:noFill/>
                </a:uFill>
                <a:hlinkClick r:id="rId7">
                  <a:extLst>
                    <a:ext uri="{A12FA001-AC4F-418D-AE19-62706E023703}">
                      <ahyp:hlinkClr val="tx"/>
                    </a:ext>
                  </a:extLst>
                </a:hlinkClick>
              </a:rPr>
              <a:t> Datasets project</a:t>
            </a:r>
            <a:r>
              <a:rPr b="1" lang="en">
                <a:solidFill>
                  <a:schemeClr val="accent4"/>
                </a:solidFill>
              </a:rPr>
              <a:t>  (visualizer)</a:t>
            </a:r>
            <a:endParaRPr b="1">
              <a:solidFill>
                <a:schemeClr val="accent4"/>
              </a:solidFill>
            </a:endParaRPr>
          </a:p>
        </p:txBody>
      </p:sp>
      <p:pic>
        <p:nvPicPr>
          <p:cNvPr id="598" name="Google Shape;598;p81"/>
          <p:cNvPicPr preferRelativeResize="0"/>
          <p:nvPr/>
        </p:nvPicPr>
        <p:blipFill>
          <a:blip r:embed="rId8">
            <a:alphaModFix/>
          </a:blip>
          <a:stretch>
            <a:fillRect/>
          </a:stretch>
        </p:blipFill>
        <p:spPr>
          <a:xfrm>
            <a:off x="152400" y="1604750"/>
            <a:ext cx="8839204" cy="21623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pic>
        <p:nvPicPr>
          <p:cNvPr id="603" name="Google Shape;603;p82"/>
          <p:cNvPicPr preferRelativeResize="0"/>
          <p:nvPr/>
        </p:nvPicPr>
        <p:blipFill>
          <a:blip r:embed="rId3">
            <a:alphaModFix/>
          </a:blip>
          <a:stretch>
            <a:fillRect/>
          </a:stretch>
        </p:blipFill>
        <p:spPr>
          <a:xfrm>
            <a:off x="120350" y="477550"/>
            <a:ext cx="8903302" cy="4188401"/>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grpSp>
        <p:nvGrpSpPr>
          <p:cNvPr id="608" name="Google Shape;608;p83"/>
          <p:cNvGrpSpPr/>
          <p:nvPr/>
        </p:nvGrpSpPr>
        <p:grpSpPr>
          <a:xfrm>
            <a:off x="571500" y="1524000"/>
            <a:ext cx="2476500" cy="2476500"/>
            <a:chOff x="571500" y="1524000"/>
            <a:chExt cx="2476500" cy="2476500"/>
          </a:xfrm>
        </p:grpSpPr>
        <p:sp>
          <p:nvSpPr>
            <p:cNvPr id="609" name="Google Shape;609;p83"/>
            <p:cNvSpPr/>
            <p:nvPr/>
          </p:nvSpPr>
          <p:spPr>
            <a:xfrm>
              <a:off x="571500" y="1524000"/>
              <a:ext cx="2476500" cy="2476500"/>
            </a:xfrm>
            <a:prstGeom prst="roundRect">
              <a:avLst>
                <a:gd fmla="val 6153" name="adj"/>
              </a:avLst>
            </a:prstGeom>
            <a:solidFill>
              <a:srgbClr val="D0E0E3"/>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10" name="Google Shape;610;p83"/>
            <p:cNvSpPr txBox="1"/>
            <p:nvPr/>
          </p:nvSpPr>
          <p:spPr>
            <a:xfrm>
              <a:off x="571500" y="1524000"/>
              <a:ext cx="2476500" cy="2476500"/>
            </a:xfrm>
            <a:prstGeom prst="rect">
              <a:avLst/>
            </a:prstGeom>
            <a:noFill/>
            <a:ln>
              <a:noFill/>
            </a:ln>
          </p:spPr>
          <p:txBody>
            <a:bodyPr anchorCtr="0" anchor="ctr" bIns="190500" lIns="190500" spcFirstLastPara="1" rIns="190500" wrap="square" tIns="190500">
              <a:noAutofit/>
            </a:bodyPr>
            <a:lstStyle/>
            <a:p>
              <a:pPr indent="0" lvl="0" marL="0" rtl="0" algn="ctr">
                <a:spcBef>
                  <a:spcPts val="0"/>
                </a:spcBef>
                <a:spcAft>
                  <a:spcPts val="0"/>
                </a:spcAft>
                <a:buNone/>
              </a:pPr>
              <a:r>
                <a:rPr b="0" lang="en" sz="4200">
                  <a:solidFill>
                    <a:srgbClr val="45818E"/>
                  </a:solidFill>
                  <a:latin typeface="Material Icons"/>
                  <a:ea typeface="Material Icons"/>
                  <a:cs typeface="Material Icons"/>
                  <a:sym typeface="Material Icons"/>
                </a:rPr>
                <a:t>bar_chart</a:t>
              </a:r>
              <a:endParaRPr b="0" sz="4200">
                <a:solidFill>
                  <a:srgbClr val="45818E"/>
                </a:solidFill>
                <a:latin typeface="Material Icons"/>
                <a:ea typeface="Material Icons"/>
                <a:cs typeface="Material Icons"/>
                <a:sym typeface="Material Icons"/>
              </a:endParaRPr>
            </a:p>
            <a:p>
              <a:pPr indent="0" lvl="0" marL="0" rtl="0" algn="ctr">
                <a:spcBef>
                  <a:spcPts val="1125"/>
                </a:spcBef>
                <a:spcAft>
                  <a:spcPts val="0"/>
                </a:spcAft>
                <a:buNone/>
              </a:pPr>
              <a:r>
                <a:rPr b="1" lang="en" sz="1500">
                  <a:solidFill>
                    <a:srgbClr val="141414"/>
                  </a:solidFill>
                  <a:latin typeface="Inter"/>
                  <a:ea typeface="Inter"/>
                  <a:cs typeface="Inter"/>
                  <a:sym typeface="Inter"/>
                </a:rPr>
                <a:t>How to choose an appropriate data display</a:t>
              </a:r>
              <a:endParaRPr b="1" sz="1500">
                <a:solidFill>
                  <a:srgbClr val="141414"/>
                </a:solidFill>
                <a:latin typeface="Inter"/>
                <a:ea typeface="Inter"/>
                <a:cs typeface="Inter"/>
                <a:sym typeface="Inter"/>
              </a:endParaRPr>
            </a:p>
          </p:txBody>
        </p:sp>
      </p:grpSp>
      <p:grpSp>
        <p:nvGrpSpPr>
          <p:cNvPr id="611" name="Google Shape;611;p83"/>
          <p:cNvGrpSpPr/>
          <p:nvPr/>
        </p:nvGrpSpPr>
        <p:grpSpPr>
          <a:xfrm>
            <a:off x="3333750" y="1524000"/>
            <a:ext cx="2476500" cy="2476500"/>
            <a:chOff x="3333750" y="1524000"/>
            <a:chExt cx="2476500" cy="2476500"/>
          </a:xfrm>
        </p:grpSpPr>
        <p:sp>
          <p:nvSpPr>
            <p:cNvPr id="612" name="Google Shape;612;p83"/>
            <p:cNvSpPr/>
            <p:nvPr/>
          </p:nvSpPr>
          <p:spPr>
            <a:xfrm>
              <a:off x="3333750" y="1524000"/>
              <a:ext cx="2476500" cy="2476500"/>
            </a:xfrm>
            <a:prstGeom prst="roundRect">
              <a:avLst>
                <a:gd fmla="val 6153" name="adj"/>
              </a:avLst>
            </a:prstGeom>
            <a:solidFill>
              <a:srgbClr val="FCE5CD"/>
            </a:solidFill>
            <a:ln cap="flat" cmpd="sng" w="19050">
              <a:solidFill>
                <a:srgbClr val="E69138"/>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13" name="Google Shape;613;p83"/>
            <p:cNvSpPr txBox="1"/>
            <p:nvPr/>
          </p:nvSpPr>
          <p:spPr>
            <a:xfrm>
              <a:off x="3333750" y="1524000"/>
              <a:ext cx="2476500" cy="2476500"/>
            </a:xfrm>
            <a:prstGeom prst="rect">
              <a:avLst/>
            </a:prstGeom>
            <a:noFill/>
            <a:ln>
              <a:noFill/>
            </a:ln>
          </p:spPr>
          <p:txBody>
            <a:bodyPr anchorCtr="0" anchor="ctr" bIns="190500" lIns="190500" spcFirstLastPara="1" rIns="190500" wrap="square" tIns="190500">
              <a:noAutofit/>
            </a:bodyPr>
            <a:lstStyle/>
            <a:p>
              <a:pPr indent="0" lvl="0" marL="0" rtl="0" algn="ctr">
                <a:spcBef>
                  <a:spcPts val="0"/>
                </a:spcBef>
                <a:spcAft>
                  <a:spcPts val="0"/>
                </a:spcAft>
                <a:buNone/>
              </a:pPr>
              <a:r>
                <a:rPr b="0" lang="en" sz="4200">
                  <a:solidFill>
                    <a:srgbClr val="E69138"/>
                  </a:solidFill>
                  <a:latin typeface="Material Icons"/>
                  <a:ea typeface="Material Icons"/>
                  <a:cs typeface="Material Icons"/>
                  <a:sym typeface="Material Icons"/>
                </a:rPr>
                <a:t>report_problem</a:t>
              </a:r>
              <a:endParaRPr b="0" sz="4200">
                <a:solidFill>
                  <a:srgbClr val="E69138"/>
                </a:solidFill>
                <a:latin typeface="Material Icons"/>
                <a:ea typeface="Material Icons"/>
                <a:cs typeface="Material Icons"/>
                <a:sym typeface="Material Icons"/>
              </a:endParaRPr>
            </a:p>
            <a:p>
              <a:pPr indent="0" lvl="0" marL="0" rtl="0" algn="ctr">
                <a:spcBef>
                  <a:spcPts val="1125"/>
                </a:spcBef>
                <a:spcAft>
                  <a:spcPts val="0"/>
                </a:spcAft>
                <a:buNone/>
              </a:pPr>
              <a:r>
                <a:rPr b="1" lang="en" sz="1500">
                  <a:solidFill>
                    <a:srgbClr val="141414"/>
                  </a:solidFill>
                  <a:latin typeface="Inter"/>
                  <a:ea typeface="Inter"/>
                  <a:cs typeface="Inter"/>
                  <a:sym typeface="Inter"/>
                </a:rPr>
                <a:t>How to spot/avoid </a:t>
              </a:r>
              <a:r>
                <a:rPr b="0" lang="en" sz="1500">
                  <a:solidFill>
                    <a:srgbClr val="B45F06"/>
                  </a:solidFill>
                  <a:latin typeface="Inter Black"/>
                  <a:ea typeface="Inter Black"/>
                  <a:cs typeface="Inter Black"/>
                  <a:sym typeface="Inter Black"/>
                </a:rPr>
                <a:t>bias</a:t>
              </a:r>
              <a:r>
                <a:rPr b="1" lang="en" sz="1500">
                  <a:solidFill>
                    <a:srgbClr val="141414"/>
                  </a:solidFill>
                  <a:latin typeface="Inter"/>
                  <a:ea typeface="Inter"/>
                  <a:cs typeface="Inter"/>
                  <a:sym typeface="Inter"/>
                </a:rPr>
                <a:t> in data displays</a:t>
              </a:r>
              <a:endParaRPr b="1" sz="1500">
                <a:solidFill>
                  <a:srgbClr val="141414"/>
                </a:solidFill>
                <a:latin typeface="Inter"/>
                <a:ea typeface="Inter"/>
                <a:cs typeface="Inter"/>
                <a:sym typeface="Inter"/>
              </a:endParaRPr>
            </a:p>
          </p:txBody>
        </p:sp>
      </p:grpSp>
      <p:grpSp>
        <p:nvGrpSpPr>
          <p:cNvPr id="614" name="Google Shape;614;p83"/>
          <p:cNvGrpSpPr/>
          <p:nvPr/>
        </p:nvGrpSpPr>
        <p:grpSpPr>
          <a:xfrm>
            <a:off x="6096000" y="1524000"/>
            <a:ext cx="2476500" cy="2476500"/>
            <a:chOff x="6096000" y="1524000"/>
            <a:chExt cx="2476500" cy="2476500"/>
          </a:xfrm>
        </p:grpSpPr>
        <p:sp>
          <p:nvSpPr>
            <p:cNvPr id="615" name="Google Shape;615;p83"/>
            <p:cNvSpPr/>
            <p:nvPr/>
          </p:nvSpPr>
          <p:spPr>
            <a:xfrm>
              <a:off x="6096000" y="1524000"/>
              <a:ext cx="2476500" cy="2476500"/>
            </a:xfrm>
            <a:prstGeom prst="roundRect">
              <a:avLst>
                <a:gd fmla="val 6153" name="adj"/>
              </a:avLst>
            </a:prstGeom>
            <a:solidFill>
              <a:srgbClr val="CFE2F3"/>
            </a:solidFill>
            <a:ln cap="flat" cmpd="sng" w="190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16" name="Google Shape;616;p83"/>
            <p:cNvSpPr txBox="1"/>
            <p:nvPr/>
          </p:nvSpPr>
          <p:spPr>
            <a:xfrm>
              <a:off x="6096000" y="1524000"/>
              <a:ext cx="2476500" cy="2476500"/>
            </a:xfrm>
            <a:prstGeom prst="rect">
              <a:avLst/>
            </a:prstGeom>
            <a:noFill/>
            <a:ln>
              <a:noFill/>
            </a:ln>
          </p:spPr>
          <p:txBody>
            <a:bodyPr anchorCtr="0" anchor="ctr" bIns="190500" lIns="190500" spcFirstLastPara="1" rIns="190500" wrap="square" tIns="190500">
              <a:noAutofit/>
            </a:bodyPr>
            <a:lstStyle/>
            <a:p>
              <a:pPr indent="0" lvl="0" marL="0" rtl="0" algn="ctr">
                <a:spcBef>
                  <a:spcPts val="0"/>
                </a:spcBef>
                <a:spcAft>
                  <a:spcPts val="0"/>
                </a:spcAft>
                <a:buNone/>
              </a:pPr>
              <a:r>
                <a:rPr b="0" lang="en" sz="4200">
                  <a:solidFill>
                    <a:srgbClr val="3D85C6"/>
                  </a:solidFill>
                  <a:latin typeface="Material Icons"/>
                  <a:ea typeface="Material Icons"/>
                  <a:cs typeface="Material Icons"/>
                  <a:sym typeface="Material Icons"/>
                </a:rPr>
                <a:t>pie_chart</a:t>
              </a:r>
              <a:endParaRPr b="0" sz="4200">
                <a:solidFill>
                  <a:srgbClr val="3D85C6"/>
                </a:solidFill>
                <a:latin typeface="Material Icons"/>
                <a:ea typeface="Material Icons"/>
                <a:cs typeface="Material Icons"/>
                <a:sym typeface="Material Icons"/>
              </a:endParaRPr>
            </a:p>
            <a:p>
              <a:pPr indent="0" lvl="0" marL="0" rtl="0" algn="ctr">
                <a:spcBef>
                  <a:spcPts val="1125"/>
                </a:spcBef>
                <a:spcAft>
                  <a:spcPts val="0"/>
                </a:spcAft>
                <a:buNone/>
              </a:pPr>
              <a:r>
                <a:rPr b="1" lang="en" sz="1500">
                  <a:solidFill>
                    <a:srgbClr val="141414"/>
                  </a:solidFill>
                  <a:latin typeface="Inter"/>
                  <a:ea typeface="Inter"/>
                  <a:cs typeface="Inter"/>
                  <a:sym typeface="Inter"/>
                </a:rPr>
                <a:t>Interpreting a data display</a:t>
              </a:r>
              <a:endParaRPr b="1" sz="1500">
                <a:solidFill>
                  <a:srgbClr val="141414"/>
                </a:solidFill>
                <a:latin typeface="Inter"/>
                <a:ea typeface="Inter"/>
                <a:cs typeface="Inter"/>
                <a:sym typeface="Inter"/>
              </a:endParaRPr>
            </a:p>
          </p:txBody>
        </p:sp>
      </p:grpSp>
      <p:sp>
        <p:nvSpPr>
          <p:cNvPr id="617" name="Google Shape;617;p83"/>
          <p:cNvSpPr txBox="1"/>
          <p:nvPr>
            <p:ph type="title"/>
          </p:nvPr>
        </p:nvSpPr>
        <p:spPr>
          <a:xfrm>
            <a:off x="311700" y="445025"/>
            <a:ext cx="8520600" cy="572700"/>
          </a:xfrm>
          <a:prstGeom prst="rect">
            <a:avLst/>
          </a:prstGeom>
          <a:solidFill>
            <a:srgbClr val="000000">
              <a:alpha val="0"/>
            </a:srgbClr>
          </a:solidFill>
          <a:ln>
            <a:noFill/>
          </a:ln>
        </p:spPr>
        <p:txBody>
          <a:bodyPr anchorCtr="0" anchor="t" bIns="91400" lIns="91400" spcFirstLastPara="1" rIns="91400" wrap="square" tIns="91400">
            <a:normAutofit/>
          </a:bodyPr>
          <a:lstStyle/>
          <a:p>
            <a:pPr indent="0" lvl="0" marL="0" rtl="0" algn="l">
              <a:spcBef>
                <a:spcPts val="0"/>
              </a:spcBef>
              <a:spcAft>
                <a:spcPts val="0"/>
              </a:spcAft>
              <a:buNone/>
            </a:pPr>
            <a:r>
              <a:rPr b="1" lang="en" sz="2380">
                <a:solidFill>
                  <a:schemeClr val="accent1"/>
                </a:solidFill>
                <a:latin typeface="Arial"/>
                <a:ea typeface="Arial"/>
                <a:cs typeface="Arial"/>
                <a:sym typeface="Arial"/>
              </a:rPr>
              <a:t>What should we teach about </a:t>
            </a:r>
            <a:r>
              <a:rPr b="1" i="0" lang="en" sz="2380">
                <a:solidFill>
                  <a:schemeClr val="accent1"/>
                </a:solidFill>
                <a:latin typeface="Arial"/>
                <a:ea typeface="Arial"/>
                <a:cs typeface="Arial"/>
                <a:sym typeface="Arial"/>
              </a:rPr>
              <a:t>Graphical Data Displays?</a:t>
            </a:r>
            <a:endParaRPr b="1" i="0" sz="2380">
              <a:solidFill>
                <a:schemeClr val="accent1"/>
              </a:solidFill>
              <a:latin typeface="Arial"/>
              <a:ea typeface="Arial"/>
              <a:cs typeface="Arial"/>
              <a:sym typeface="Arial"/>
            </a:endParaRPr>
          </a:p>
        </p:txBody>
      </p:sp>
      <p:pic>
        <p:nvPicPr>
          <p:cNvPr descr="an animated pie chart shows the percentages of each color (Provided by Tenor)" id="618" name="Google Shape;618;p83"/>
          <p:cNvPicPr preferRelativeResize="0"/>
          <p:nvPr/>
        </p:nvPicPr>
        <p:blipFill>
          <a:blip r:embed="rId3">
            <a:alphaModFix/>
          </a:blip>
          <a:stretch>
            <a:fillRect/>
          </a:stretch>
        </p:blipFill>
        <p:spPr>
          <a:xfrm>
            <a:off x="876050" y="3742750"/>
            <a:ext cx="1779150" cy="1264700"/>
          </a:xfrm>
          <a:prstGeom prst="rect">
            <a:avLst/>
          </a:prstGeom>
          <a:noFill/>
          <a:ln>
            <a:noFill/>
          </a:ln>
        </p:spPr>
      </p:pic>
      <p:pic>
        <p:nvPicPr>
          <p:cNvPr id="619" name="Google Shape;619;p83"/>
          <p:cNvPicPr preferRelativeResize="0"/>
          <p:nvPr/>
        </p:nvPicPr>
        <p:blipFill>
          <a:blip r:embed="rId4">
            <a:alphaModFix/>
          </a:blip>
          <a:stretch>
            <a:fillRect/>
          </a:stretch>
        </p:blipFill>
        <p:spPr>
          <a:xfrm>
            <a:off x="3674350" y="3794000"/>
            <a:ext cx="1722175" cy="1112225"/>
          </a:xfrm>
          <a:prstGeom prst="rect">
            <a:avLst/>
          </a:prstGeom>
          <a:noFill/>
          <a:ln>
            <a:noFill/>
          </a:ln>
        </p:spPr>
      </p:pic>
      <p:pic>
        <p:nvPicPr>
          <p:cNvPr descr="an older woman wearing glasses and a red scarf says &quot; it has a kind of double meaning &quot; (Provided by Tenor)" id="620" name="Google Shape;620;p83"/>
          <p:cNvPicPr preferRelativeResize="0"/>
          <p:nvPr/>
        </p:nvPicPr>
        <p:blipFill>
          <a:blip r:embed="rId5">
            <a:alphaModFix/>
          </a:blip>
          <a:stretch>
            <a:fillRect/>
          </a:stretch>
        </p:blipFill>
        <p:spPr>
          <a:xfrm>
            <a:off x="6649300" y="3742750"/>
            <a:ext cx="1369900" cy="1214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3600"/>
                                        <p:tgtEl>
                                          <p:spTgt spid="608"/>
                                        </p:tgtEl>
                                      </p:cBhvr>
                                    </p:animEffect>
                                  </p:childTnLst>
                                </p:cTn>
                              </p:par>
                            </p:childTnLst>
                          </p:cTn>
                        </p:par>
                        <p:par>
                          <p:cTn fill="hold">
                            <p:stCondLst>
                              <p:cond delay="3600"/>
                            </p:stCondLst>
                            <p:childTnLst>
                              <p:par>
                                <p:cTn fill="hold" nodeType="afterEffect" presetClass="entr" presetID="1" presetSubtype="0">
                                  <p:stCondLst>
                                    <p:cond delay="0"/>
                                  </p:stCondLst>
                                  <p:childTnLst>
                                    <p:set>
                                      <p:cBhvr>
                                        <p:cTn dur="1" fill="hold">
                                          <p:stCondLst>
                                            <p:cond delay="0"/>
                                          </p:stCondLst>
                                        </p:cTn>
                                        <p:tgtEl>
                                          <p:spTgt spid="6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1"/>
                                        </p:tgtEl>
                                        <p:attrNameLst>
                                          <p:attrName>style.visibility</p:attrName>
                                        </p:attrNameLst>
                                      </p:cBhvr>
                                      <p:to>
                                        <p:strVal val="visible"/>
                                      </p:to>
                                    </p:set>
                                    <p:animEffect filter="fade" transition="in">
                                      <p:cBhvr>
                                        <p:cTn dur="3600"/>
                                        <p:tgtEl>
                                          <p:spTgt spid="611"/>
                                        </p:tgtEl>
                                      </p:cBhvr>
                                    </p:animEffect>
                                  </p:childTnLst>
                                </p:cTn>
                              </p:par>
                            </p:childTnLst>
                          </p:cTn>
                        </p:par>
                        <p:par>
                          <p:cTn fill="hold">
                            <p:stCondLst>
                              <p:cond delay="3600"/>
                            </p:stCondLst>
                            <p:childTnLst>
                              <p:par>
                                <p:cTn fill="hold" nodeType="afterEffect" presetClass="entr" presetID="1" presetSubtype="0">
                                  <p:stCondLst>
                                    <p:cond delay="0"/>
                                  </p:stCondLst>
                                  <p:childTnLst>
                                    <p:set>
                                      <p:cBhvr>
                                        <p:cTn dur="1" fill="hold">
                                          <p:stCondLst>
                                            <p:cond delay="0"/>
                                          </p:stCondLst>
                                        </p:cTn>
                                        <p:tgtEl>
                                          <p:spTgt spid="6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4"/>
                                        </p:tgtEl>
                                        <p:attrNameLst>
                                          <p:attrName>style.visibility</p:attrName>
                                        </p:attrNameLst>
                                      </p:cBhvr>
                                      <p:to>
                                        <p:strVal val="visible"/>
                                      </p:to>
                                    </p:set>
                                    <p:animEffect filter="fade" transition="in">
                                      <p:cBhvr>
                                        <p:cTn dur="3600"/>
                                        <p:tgtEl>
                                          <p:spTgt spid="614"/>
                                        </p:tgtEl>
                                      </p:cBhvr>
                                    </p:animEffect>
                                  </p:childTnLst>
                                </p:cTn>
                              </p:par>
                            </p:childTnLst>
                          </p:cTn>
                        </p:par>
                        <p:par>
                          <p:cTn fill="hold">
                            <p:stCondLst>
                              <p:cond delay="3600"/>
                            </p:stCondLst>
                            <p:childTnLst>
                              <p:par>
                                <p:cTn fill="hold" nodeType="afterEffect" presetClass="entr" presetID="1" presetSubtype="0">
                                  <p:stCondLst>
                                    <p:cond delay="0"/>
                                  </p:stCondLst>
                                  <p:childTnLst>
                                    <p:set>
                                      <p:cBhvr>
                                        <p:cTn dur="1" fill="hold">
                                          <p:stCondLst>
                                            <p:cond delay="0"/>
                                          </p:stCondLst>
                                        </p:cTn>
                                        <p:tgtEl>
                                          <p:spTgt spid="6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84"/>
          <p:cNvSpPr txBox="1"/>
          <p:nvPr>
            <p:ph idx="1" type="body"/>
          </p:nvPr>
        </p:nvSpPr>
        <p:spPr>
          <a:xfrm>
            <a:off x="311700" y="1152475"/>
            <a:ext cx="27597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sources not listed</a:t>
            </a:r>
            <a:endParaRPr/>
          </a:p>
          <a:p>
            <a:pPr indent="0" lvl="0" marL="0" rtl="0" algn="l">
              <a:spcBef>
                <a:spcPts val="1200"/>
              </a:spcBef>
              <a:spcAft>
                <a:spcPts val="0"/>
              </a:spcAft>
              <a:buNone/>
            </a:pPr>
            <a:r>
              <a:rPr lang="en"/>
              <a:t>truncated axes</a:t>
            </a:r>
            <a:endParaRPr/>
          </a:p>
          <a:p>
            <a:pPr indent="0" lvl="0" marL="0" rtl="0" algn="l">
              <a:spcBef>
                <a:spcPts val="1200"/>
              </a:spcBef>
              <a:spcAft>
                <a:spcPts val="0"/>
              </a:spcAft>
              <a:buNone/>
            </a:pPr>
            <a:r>
              <a:rPr lang="en"/>
              <a:t>manipulated scale</a:t>
            </a:r>
            <a:endParaRPr/>
          </a:p>
          <a:p>
            <a:pPr indent="0" lvl="0" marL="0" rtl="0" algn="l">
              <a:spcBef>
                <a:spcPts val="1200"/>
              </a:spcBef>
              <a:spcAft>
                <a:spcPts val="0"/>
              </a:spcAft>
              <a:buNone/>
            </a:pPr>
            <a:r>
              <a:rPr lang="en"/>
              <a:t>too much data</a:t>
            </a:r>
            <a:endParaRPr/>
          </a:p>
          <a:p>
            <a:pPr indent="0" lvl="0" marL="0" rtl="0" algn="l">
              <a:spcBef>
                <a:spcPts val="1200"/>
              </a:spcBef>
              <a:spcAft>
                <a:spcPts val="0"/>
              </a:spcAft>
              <a:buNone/>
            </a:pPr>
            <a:r>
              <a:rPr lang="en"/>
              <a:t>inappropriate type</a:t>
            </a:r>
            <a:endParaRPr/>
          </a:p>
          <a:p>
            <a:pPr indent="0" lvl="0" marL="0" rtl="0" algn="l">
              <a:spcBef>
                <a:spcPts val="1200"/>
              </a:spcBef>
              <a:spcAft>
                <a:spcPts val="0"/>
              </a:spcAft>
              <a:buNone/>
            </a:pPr>
            <a:r>
              <a:rPr lang="en"/>
              <a:t>intentional bias</a:t>
            </a:r>
            <a:endParaRPr/>
          </a:p>
          <a:p>
            <a:pPr indent="0" lvl="0" marL="0" rtl="0" algn="l">
              <a:spcBef>
                <a:spcPts val="1200"/>
              </a:spcBef>
              <a:spcAft>
                <a:spcPts val="1200"/>
              </a:spcAft>
              <a:buNone/>
            </a:pPr>
            <a:r>
              <a:t/>
            </a:r>
            <a:endParaRPr/>
          </a:p>
        </p:txBody>
      </p:sp>
      <p:sp>
        <p:nvSpPr>
          <p:cNvPr id="626" name="Google Shape;626;p8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4A86E8"/>
                </a:solidFill>
              </a:rPr>
              <a:t>Bias in visualizations</a:t>
            </a:r>
            <a:endParaRPr b="1">
              <a:solidFill>
                <a:srgbClr val="4A86E8"/>
              </a:solidFill>
            </a:endParaRPr>
          </a:p>
        </p:txBody>
      </p:sp>
      <p:pic>
        <p:nvPicPr>
          <p:cNvPr descr="View full lesson: http://ed.ted.com/lessons/how-to-spot-a-misleading-graph-lea-gaslowitz&#10;&#10;When they’re used well, graphs can help us intuitively grasp complex data. But as visual software has enabled more usage of graphs throughout all media, it has also made them easier to use in a careless or dishonest way — and as it turns out, there are plenty of ways graphs can mislead and outright manipulate. Lea Gaslowitz shares some things to look out for. &#10;&#10;Lesson by Lea Gaslowitz, directed by Mark Phillips." id="627" name="Google Shape;627;p84" title="How to spot a misleading graph - Lea Gaslowitz">
            <a:hlinkClick r:id="rId3"/>
          </p:cNvPr>
          <p:cNvPicPr preferRelativeResize="0"/>
          <p:nvPr/>
        </p:nvPicPr>
        <p:blipFill>
          <a:blip r:embed="rId4">
            <a:alphaModFix/>
          </a:blip>
          <a:stretch>
            <a:fillRect/>
          </a:stretch>
        </p:blipFill>
        <p:spPr>
          <a:xfrm>
            <a:off x="3242350" y="1230075"/>
            <a:ext cx="5397300" cy="3035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gtEl>
                                        <p:attrNameLst>
                                          <p:attrName>style.visibility</p:attrName>
                                        </p:attrNameLst>
                                      </p:cBhvr>
                                      <p:to>
                                        <p:strVal val="visible"/>
                                      </p:to>
                                    </p:set>
                                    <p:animEffect filter="fade" transition="in">
                                      <p:cBhvr>
                                        <p:cTn dur="1000"/>
                                        <p:tgtEl>
                                          <p:spTgt spid="6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pic>
        <p:nvPicPr>
          <p:cNvPr id="632" name="Google Shape;632;p85"/>
          <p:cNvPicPr preferRelativeResize="0"/>
          <p:nvPr/>
        </p:nvPicPr>
        <p:blipFill>
          <a:blip r:embed="rId3">
            <a:alphaModFix/>
          </a:blip>
          <a:stretch>
            <a:fillRect/>
          </a:stretch>
        </p:blipFill>
        <p:spPr>
          <a:xfrm>
            <a:off x="1843075" y="616125"/>
            <a:ext cx="5457825" cy="3600450"/>
          </a:xfrm>
          <a:prstGeom prst="rect">
            <a:avLst/>
          </a:prstGeom>
          <a:noFill/>
          <a:ln>
            <a:noFill/>
          </a:ln>
        </p:spPr>
      </p:pic>
      <p:cxnSp>
        <p:nvCxnSpPr>
          <p:cNvPr id="633" name="Google Shape;633;p85"/>
          <p:cNvCxnSpPr/>
          <p:nvPr/>
        </p:nvCxnSpPr>
        <p:spPr>
          <a:xfrm>
            <a:off x="2057900" y="3470000"/>
            <a:ext cx="4428600" cy="57600"/>
          </a:xfrm>
          <a:prstGeom prst="straightConnector1">
            <a:avLst/>
          </a:prstGeom>
          <a:noFill/>
          <a:ln cap="flat" cmpd="sng" w="38100">
            <a:solidFill>
              <a:schemeClr val="accent4"/>
            </a:solidFill>
            <a:prstDash val="dot"/>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6FA8DC"/>
                </a:solidFill>
              </a:rPr>
              <a:t>DISCLAIMERS:</a:t>
            </a:r>
            <a:endParaRPr b="1">
              <a:solidFill>
                <a:srgbClr val="6FA8DC"/>
              </a:solidFill>
            </a:endParaRPr>
          </a:p>
        </p:txBody>
      </p:sp>
      <p:sp>
        <p:nvSpPr>
          <p:cNvPr id="159" name="Google Shape;159;p32"/>
          <p:cNvSpPr txBox="1"/>
          <p:nvPr/>
        </p:nvSpPr>
        <p:spPr>
          <a:xfrm>
            <a:off x="414775" y="1017725"/>
            <a:ext cx="9144000" cy="49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2000">
                <a:solidFill>
                  <a:schemeClr val="dk2"/>
                </a:solidFill>
              </a:rPr>
              <a:t>You won't learn everything you need to know about Data Science.</a:t>
            </a:r>
            <a:endParaRPr/>
          </a:p>
        </p:txBody>
      </p:sp>
      <p:sp>
        <p:nvSpPr>
          <p:cNvPr id="160" name="Google Shape;160;p32"/>
          <p:cNvSpPr txBox="1"/>
          <p:nvPr>
            <p:ph idx="1" type="body"/>
          </p:nvPr>
        </p:nvSpPr>
        <p:spPr>
          <a:xfrm>
            <a:off x="311700" y="2058625"/>
            <a:ext cx="8520600" cy="251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FF9900"/>
                </a:solidFill>
              </a:rPr>
              <a:t>What we </a:t>
            </a:r>
            <a:r>
              <a:rPr b="1" lang="en" sz="2000" u="sng">
                <a:solidFill>
                  <a:srgbClr val="FF9900"/>
                </a:solidFill>
              </a:rPr>
              <a:t>WILL</a:t>
            </a:r>
            <a:r>
              <a:rPr b="1" lang="en" sz="2000">
                <a:solidFill>
                  <a:srgbClr val="FF9900"/>
                </a:solidFill>
              </a:rPr>
              <a:t> do today:</a:t>
            </a:r>
            <a:endParaRPr b="1" sz="2000">
              <a:solidFill>
                <a:srgbClr val="FF9900"/>
              </a:solidFill>
            </a:endParaRPr>
          </a:p>
          <a:p>
            <a:pPr indent="-355600" lvl="0" marL="457200" rtl="0" algn="l">
              <a:lnSpc>
                <a:spcPct val="150000"/>
              </a:lnSpc>
              <a:spcBef>
                <a:spcPts val="1200"/>
              </a:spcBef>
              <a:spcAft>
                <a:spcPts val="0"/>
              </a:spcAft>
              <a:buSzPts val="2000"/>
              <a:buChar char="●"/>
            </a:pPr>
            <a:r>
              <a:rPr lang="en" sz="2000"/>
              <a:t>Learn about the </a:t>
            </a:r>
            <a:r>
              <a:rPr b="1" lang="en" sz="2000"/>
              <a:t>Data Science process</a:t>
            </a:r>
            <a:endParaRPr b="1" sz="2000"/>
          </a:p>
          <a:p>
            <a:pPr indent="-355600" lvl="0" marL="457200" rtl="0" algn="l">
              <a:lnSpc>
                <a:spcPct val="150000"/>
              </a:lnSpc>
              <a:spcBef>
                <a:spcPts val="0"/>
              </a:spcBef>
              <a:spcAft>
                <a:spcPts val="0"/>
              </a:spcAft>
              <a:buSzPts val="2000"/>
              <a:buChar char="●"/>
            </a:pPr>
            <a:r>
              <a:rPr lang="en" sz="2000"/>
              <a:t>See where Data Science fits in our </a:t>
            </a:r>
            <a:r>
              <a:rPr lang="en" sz="2000"/>
              <a:t>CS curriculums &amp; </a:t>
            </a:r>
            <a:r>
              <a:rPr b="1" lang="en" sz="2000"/>
              <a:t>K-12 standards</a:t>
            </a:r>
            <a:endParaRPr b="1" sz="2000"/>
          </a:p>
          <a:p>
            <a:pPr indent="-355600" lvl="0" marL="457200" rtl="0" algn="l">
              <a:lnSpc>
                <a:spcPct val="150000"/>
              </a:lnSpc>
              <a:spcBef>
                <a:spcPts val="0"/>
              </a:spcBef>
              <a:spcAft>
                <a:spcPts val="0"/>
              </a:spcAft>
              <a:buSzPts val="2000"/>
              <a:buChar char="●"/>
            </a:pPr>
            <a:r>
              <a:rPr b="1" lang="en" sz="2000"/>
              <a:t>Get classroom ideas </a:t>
            </a:r>
            <a:r>
              <a:rPr lang="en" sz="2000"/>
              <a:t>that are fun (hopefully) and ready to adapt/use</a:t>
            </a:r>
            <a:endParaRPr sz="2000"/>
          </a:p>
          <a:p>
            <a:pPr indent="-355600" lvl="0" marL="457200" rtl="0" algn="l">
              <a:lnSpc>
                <a:spcPct val="150000"/>
              </a:lnSpc>
              <a:spcBef>
                <a:spcPts val="0"/>
              </a:spcBef>
              <a:spcAft>
                <a:spcPts val="0"/>
              </a:spcAft>
              <a:buSzPts val="2000"/>
              <a:buChar char="●"/>
            </a:pPr>
            <a:r>
              <a:rPr b="1" lang="en" sz="2000"/>
              <a:t>Share </a:t>
            </a:r>
            <a:r>
              <a:rPr lang="en" sz="2000"/>
              <a:t>ideas and resources!</a:t>
            </a:r>
            <a:endParaRPr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0" st="0"/>
                                            </p:txEl>
                                          </p:spTgt>
                                        </p:tgtEl>
                                        <p:attrNameLst>
                                          <p:attrName>style.visibility</p:attrName>
                                        </p:attrNameLst>
                                      </p:cBhvr>
                                      <p:to>
                                        <p:strVal val="visible"/>
                                      </p:to>
                                    </p:set>
                                    <p:animEffect filter="fade" transition="in">
                                      <p:cBhvr>
                                        <p:cTn dur="1000"/>
                                        <p:tgtEl>
                                          <p:spTgt spid="16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1" st="1"/>
                                            </p:txEl>
                                          </p:spTgt>
                                        </p:tgtEl>
                                        <p:attrNameLst>
                                          <p:attrName>style.visibility</p:attrName>
                                        </p:attrNameLst>
                                      </p:cBhvr>
                                      <p:to>
                                        <p:strVal val="visible"/>
                                      </p:to>
                                    </p:set>
                                    <p:animEffect filter="fade" transition="in">
                                      <p:cBhvr>
                                        <p:cTn dur="1000"/>
                                        <p:tgtEl>
                                          <p:spTgt spid="16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2" st="2"/>
                                            </p:txEl>
                                          </p:spTgt>
                                        </p:tgtEl>
                                        <p:attrNameLst>
                                          <p:attrName>style.visibility</p:attrName>
                                        </p:attrNameLst>
                                      </p:cBhvr>
                                      <p:to>
                                        <p:strVal val="visible"/>
                                      </p:to>
                                    </p:set>
                                    <p:animEffect filter="fade" transition="in">
                                      <p:cBhvr>
                                        <p:cTn dur="1000"/>
                                        <p:tgtEl>
                                          <p:spTgt spid="16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3" st="3"/>
                                            </p:txEl>
                                          </p:spTgt>
                                        </p:tgtEl>
                                        <p:attrNameLst>
                                          <p:attrName>style.visibility</p:attrName>
                                        </p:attrNameLst>
                                      </p:cBhvr>
                                      <p:to>
                                        <p:strVal val="visible"/>
                                      </p:to>
                                    </p:set>
                                    <p:animEffect filter="fade" transition="in">
                                      <p:cBhvr>
                                        <p:cTn dur="1000"/>
                                        <p:tgtEl>
                                          <p:spTgt spid="16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4" st="4"/>
                                            </p:txEl>
                                          </p:spTgt>
                                        </p:tgtEl>
                                        <p:attrNameLst>
                                          <p:attrName>style.visibility</p:attrName>
                                        </p:attrNameLst>
                                      </p:cBhvr>
                                      <p:to>
                                        <p:strVal val="visible"/>
                                      </p:to>
                                    </p:set>
                                    <p:animEffect filter="fade" transition="in">
                                      <p:cBhvr>
                                        <p:cTn dur="1000"/>
                                        <p:tgtEl>
                                          <p:spTgt spid="160">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pic>
        <p:nvPicPr>
          <p:cNvPr id="638" name="Google Shape;638;p86"/>
          <p:cNvPicPr preferRelativeResize="0"/>
          <p:nvPr/>
        </p:nvPicPr>
        <p:blipFill>
          <a:blip r:embed="rId3">
            <a:alphaModFix/>
          </a:blip>
          <a:stretch>
            <a:fillRect/>
          </a:stretch>
        </p:blipFill>
        <p:spPr>
          <a:xfrm>
            <a:off x="1681163" y="648375"/>
            <a:ext cx="5781675" cy="35814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8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accent4"/>
                </a:solidFill>
              </a:rPr>
              <a:t>Actual graph</a:t>
            </a:r>
            <a:endParaRPr>
              <a:solidFill>
                <a:schemeClr val="accent4"/>
              </a:solidFill>
            </a:endParaRPr>
          </a:p>
        </p:txBody>
      </p:sp>
      <p:pic>
        <p:nvPicPr>
          <p:cNvPr id="644" name="Google Shape;644;p87"/>
          <p:cNvPicPr preferRelativeResize="0"/>
          <p:nvPr/>
        </p:nvPicPr>
        <p:blipFill>
          <a:blip r:embed="rId3">
            <a:alphaModFix/>
          </a:blip>
          <a:stretch>
            <a:fillRect/>
          </a:stretch>
        </p:blipFill>
        <p:spPr>
          <a:xfrm>
            <a:off x="1685925" y="1017725"/>
            <a:ext cx="5772150" cy="35337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88"/>
          <p:cNvSpPr txBox="1"/>
          <p:nvPr>
            <p:ph type="title"/>
          </p:nvPr>
        </p:nvSpPr>
        <p:spPr>
          <a:xfrm>
            <a:off x="118950" y="457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Communicate Results</a:t>
            </a:r>
            <a:endParaRPr b="1">
              <a:solidFill>
                <a:schemeClr val="accent1"/>
              </a:solidFill>
            </a:endParaRPr>
          </a:p>
        </p:txBody>
      </p:sp>
      <p:grpSp>
        <p:nvGrpSpPr>
          <p:cNvPr id="650" name="Google Shape;650;p88"/>
          <p:cNvGrpSpPr/>
          <p:nvPr/>
        </p:nvGrpSpPr>
        <p:grpSpPr>
          <a:xfrm>
            <a:off x="118939" y="1655692"/>
            <a:ext cx="8906113" cy="1832115"/>
            <a:chOff x="476250" y="1333500"/>
            <a:chExt cx="8334375" cy="1714500"/>
          </a:xfrm>
        </p:grpSpPr>
        <p:sp>
          <p:nvSpPr>
            <p:cNvPr id="651" name="Google Shape;651;p88"/>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52" name="Google Shape;652;p88"/>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653" name="Google Shape;653;p88"/>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54" name="Google Shape;654;p88"/>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655" name="Google Shape;655;p88"/>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56" name="Google Shape;656;p88"/>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657" name="Google Shape;657;p88"/>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58" name="Google Shape;658;p88"/>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cxnSp>
        <p:nvCxnSpPr>
          <p:cNvPr id="659" name="Google Shape;659;p88"/>
          <p:cNvCxnSpPr/>
          <p:nvPr/>
        </p:nvCxnSpPr>
        <p:spPr>
          <a:xfrm rot="10800000">
            <a:off x="8058134" y="3633675"/>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660" name="Google Shape;660;p88"/>
          <p:cNvSpPr txBox="1"/>
          <p:nvPr/>
        </p:nvSpPr>
        <p:spPr>
          <a:xfrm>
            <a:off x="7118975" y="4164675"/>
            <a:ext cx="1886100" cy="94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Caveat"/>
                <a:ea typeface="Caveat"/>
                <a:cs typeface="Caveat"/>
                <a:sym typeface="Caveat"/>
              </a:rPr>
              <a:t>what you </a:t>
            </a:r>
            <a:r>
              <a:rPr b="1" lang="en" sz="1800">
                <a:solidFill>
                  <a:schemeClr val="dk2"/>
                </a:solidFill>
                <a:latin typeface="Caveat"/>
                <a:ea typeface="Caveat"/>
                <a:cs typeface="Caveat"/>
                <a:sym typeface="Caveat"/>
              </a:rPr>
              <a:t>DO </a:t>
            </a:r>
            <a:r>
              <a:rPr lang="en" sz="1800">
                <a:solidFill>
                  <a:schemeClr val="dk2"/>
                </a:solidFill>
                <a:latin typeface="Caveat"/>
                <a:ea typeface="Caveat"/>
                <a:cs typeface="Caveat"/>
                <a:sym typeface="Caveat"/>
              </a:rPr>
              <a:t>with the data</a:t>
            </a:r>
            <a:endParaRPr b="1" sz="1800">
              <a:solidFill>
                <a:schemeClr val="dk2"/>
              </a:solidFill>
              <a:latin typeface="Caveat"/>
              <a:ea typeface="Caveat"/>
              <a:cs typeface="Caveat"/>
              <a:sym typeface="Caveat"/>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pic>
        <p:nvPicPr>
          <p:cNvPr id="665" name="Google Shape;665;p89"/>
          <p:cNvPicPr preferRelativeResize="0"/>
          <p:nvPr/>
        </p:nvPicPr>
        <p:blipFill>
          <a:blip r:embed="rId3">
            <a:alphaModFix/>
          </a:blip>
          <a:stretch>
            <a:fillRect/>
          </a:stretch>
        </p:blipFill>
        <p:spPr>
          <a:xfrm>
            <a:off x="4538225" y="57800"/>
            <a:ext cx="4411150" cy="4964600"/>
          </a:xfrm>
          <a:prstGeom prst="rect">
            <a:avLst/>
          </a:prstGeom>
          <a:noFill/>
          <a:ln>
            <a:noFill/>
          </a:ln>
        </p:spPr>
      </p:pic>
      <p:sp>
        <p:nvSpPr>
          <p:cNvPr id="666" name="Google Shape;666;p89"/>
          <p:cNvSpPr txBox="1"/>
          <p:nvPr>
            <p:ph type="title"/>
          </p:nvPr>
        </p:nvSpPr>
        <p:spPr>
          <a:xfrm>
            <a:off x="311700" y="343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u="sng">
                <a:solidFill>
                  <a:schemeClr val="hlink"/>
                </a:solidFill>
                <a:hlinkClick r:id="rId4"/>
              </a:rPr>
              <a:t>CodeHS Visuals</a:t>
            </a:r>
            <a:endParaRPr b="1">
              <a:solidFill>
                <a:schemeClr val="accent1"/>
              </a:solidFill>
            </a:endParaRPr>
          </a:p>
          <a:p>
            <a:pPr indent="0" lvl="0" marL="0" rtl="0" algn="l">
              <a:spcBef>
                <a:spcPts val="0"/>
              </a:spcBef>
              <a:spcAft>
                <a:spcPts val="0"/>
              </a:spcAft>
              <a:buNone/>
            </a:pPr>
            <a:r>
              <a:t/>
            </a:r>
            <a:endParaRPr b="1">
              <a:solidFill>
                <a:schemeClr val="accent1"/>
              </a:solidFill>
            </a:endParaRPr>
          </a:p>
          <a:p>
            <a:pPr indent="0" lvl="0" marL="0" rtl="0" algn="l">
              <a:spcBef>
                <a:spcPts val="0"/>
              </a:spcBef>
              <a:spcAft>
                <a:spcPts val="0"/>
              </a:spcAft>
              <a:buNone/>
            </a:pPr>
            <a:r>
              <a:t/>
            </a:r>
            <a:endParaRPr b="1">
              <a:solidFill>
                <a:schemeClr val="accent1"/>
              </a:solidFill>
            </a:endParaRPr>
          </a:p>
        </p:txBody>
      </p:sp>
      <p:pic>
        <p:nvPicPr>
          <p:cNvPr id="667" name="Google Shape;667;p89"/>
          <p:cNvPicPr preferRelativeResize="0"/>
          <p:nvPr/>
        </p:nvPicPr>
        <p:blipFill>
          <a:blip r:embed="rId5">
            <a:alphaModFix/>
          </a:blip>
          <a:stretch>
            <a:fillRect/>
          </a:stretch>
        </p:blipFill>
        <p:spPr>
          <a:xfrm>
            <a:off x="555700" y="1595601"/>
            <a:ext cx="3494526" cy="2556974"/>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9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4A86E8"/>
                </a:solidFill>
              </a:rPr>
              <a:t>Spurious Correlations</a:t>
            </a:r>
            <a:endParaRPr b="1">
              <a:solidFill>
                <a:srgbClr val="4A86E8"/>
              </a:solidFill>
            </a:endParaRPr>
          </a:p>
        </p:txBody>
      </p:sp>
      <p:pic>
        <p:nvPicPr>
          <p:cNvPr id="673" name="Google Shape;673;p90"/>
          <p:cNvPicPr preferRelativeResize="0"/>
          <p:nvPr/>
        </p:nvPicPr>
        <p:blipFill>
          <a:blip r:embed="rId3">
            <a:alphaModFix/>
          </a:blip>
          <a:stretch>
            <a:fillRect/>
          </a:stretch>
        </p:blipFill>
        <p:spPr>
          <a:xfrm>
            <a:off x="1376775" y="1017725"/>
            <a:ext cx="6390450" cy="35946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91"/>
          <p:cNvSpPr txBox="1"/>
          <p:nvPr/>
        </p:nvSpPr>
        <p:spPr>
          <a:xfrm>
            <a:off x="718763" y="97556"/>
            <a:ext cx="7706400" cy="10620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3000">
                <a:solidFill>
                  <a:srgbClr val="333333"/>
                </a:solidFill>
                <a:highlight>
                  <a:srgbClr val="FFFFFF"/>
                </a:highlight>
                <a:latin typeface="Proxima Nova"/>
                <a:ea typeface="Proxima Nova"/>
                <a:cs typeface="Proxima Nova"/>
                <a:sym typeface="Proxima Nova"/>
              </a:rPr>
              <a:t>A </a:t>
            </a:r>
            <a:r>
              <a:rPr b="1" lang="en" sz="3000" u="sng">
                <a:solidFill>
                  <a:srgbClr val="333333"/>
                </a:solidFill>
                <a:highlight>
                  <a:srgbClr val="FFFFFF"/>
                </a:highlight>
                <a:latin typeface="Proxima Nova"/>
                <a:ea typeface="Proxima Nova"/>
                <a:cs typeface="Proxima Nova"/>
                <a:sym typeface="Proxima Nova"/>
              </a:rPr>
              <a:t>spurious</a:t>
            </a:r>
            <a:r>
              <a:rPr lang="en" sz="3000">
                <a:solidFill>
                  <a:srgbClr val="333333"/>
                </a:solidFill>
                <a:highlight>
                  <a:srgbClr val="FFFFFF"/>
                </a:highlight>
                <a:latin typeface="Proxima Nova"/>
                <a:ea typeface="Proxima Nova"/>
                <a:cs typeface="Proxima Nova"/>
                <a:sym typeface="Proxima Nova"/>
              </a:rPr>
              <a:t> relationship is when two variables are </a:t>
            </a:r>
            <a:r>
              <a:rPr i="1" lang="en" sz="3000">
                <a:solidFill>
                  <a:srgbClr val="333333"/>
                </a:solidFill>
                <a:highlight>
                  <a:srgbClr val="FFFFFF"/>
                </a:highlight>
                <a:latin typeface="Proxima Nova"/>
                <a:ea typeface="Proxima Nova"/>
                <a:cs typeface="Proxima Nova"/>
                <a:sym typeface="Proxima Nova"/>
              </a:rPr>
              <a:t>correlated</a:t>
            </a:r>
            <a:r>
              <a:rPr lang="en" sz="3000">
                <a:solidFill>
                  <a:srgbClr val="333333"/>
                </a:solidFill>
                <a:highlight>
                  <a:srgbClr val="FFFFFF"/>
                </a:highlight>
                <a:latin typeface="Proxima Nova"/>
                <a:ea typeface="Proxima Nova"/>
                <a:cs typeface="Proxima Nova"/>
                <a:sym typeface="Proxima Nova"/>
              </a:rPr>
              <a:t>, but clearly </a:t>
            </a:r>
            <a:r>
              <a:rPr i="1" lang="en" sz="3000">
                <a:solidFill>
                  <a:srgbClr val="333333"/>
                </a:solidFill>
                <a:highlight>
                  <a:srgbClr val="FFFFFF"/>
                </a:highlight>
                <a:latin typeface="Proxima Nova"/>
                <a:ea typeface="Proxima Nova"/>
                <a:cs typeface="Proxima Nova"/>
                <a:sym typeface="Proxima Nova"/>
              </a:rPr>
              <a:t>unrelated</a:t>
            </a:r>
            <a:endParaRPr i="1" sz="3000"/>
          </a:p>
        </p:txBody>
      </p:sp>
      <p:sp>
        <p:nvSpPr>
          <p:cNvPr id="680" name="Google Shape;680;p91"/>
          <p:cNvSpPr txBox="1"/>
          <p:nvPr/>
        </p:nvSpPr>
        <p:spPr>
          <a:xfrm>
            <a:off x="718763" y="2571744"/>
            <a:ext cx="2250000" cy="4155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800" u="sng">
                <a:solidFill>
                  <a:schemeClr val="hlink"/>
                </a:solidFill>
                <a:latin typeface="Calibri"/>
                <a:ea typeface="Calibri"/>
                <a:cs typeface="Calibri"/>
                <a:sym typeface="Calibri"/>
                <a:hlinkClick r:id="rId3"/>
              </a:rPr>
              <a:t>investigate some here</a:t>
            </a:r>
            <a:endParaRPr sz="1100"/>
          </a:p>
        </p:txBody>
      </p:sp>
      <p:pic>
        <p:nvPicPr>
          <p:cNvPr id="681" name="Google Shape;681;p91"/>
          <p:cNvPicPr preferRelativeResize="0"/>
          <p:nvPr/>
        </p:nvPicPr>
        <p:blipFill rotWithShape="1">
          <a:blip r:embed="rId4">
            <a:alphaModFix/>
          </a:blip>
          <a:srcRect b="0" l="0" r="0" t="2334"/>
          <a:stretch/>
        </p:blipFill>
        <p:spPr>
          <a:xfrm>
            <a:off x="4059100" y="1190950"/>
            <a:ext cx="4898574" cy="3952549"/>
          </a:xfrm>
          <a:prstGeom prst="rect">
            <a:avLst/>
          </a:prstGeom>
          <a:noFill/>
          <a:ln>
            <a:noFill/>
          </a:ln>
        </p:spPr>
      </p:pic>
      <p:sp>
        <p:nvSpPr>
          <p:cNvPr id="682" name="Google Shape;682;p91"/>
          <p:cNvSpPr txBox="1"/>
          <p:nvPr/>
        </p:nvSpPr>
        <p:spPr>
          <a:xfrm>
            <a:off x="0" y="4866525"/>
            <a:ext cx="22500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900">
                <a:solidFill>
                  <a:srgbClr val="0070C0"/>
                </a:solidFill>
                <a:latin typeface="Calibri"/>
                <a:ea typeface="Calibri"/>
                <a:cs typeface="Calibri"/>
                <a:sym typeface="Calibri"/>
              </a:rPr>
              <a:t>CodeHS 3.7</a:t>
            </a:r>
            <a:endParaRPr sz="900"/>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92"/>
          <p:cNvSpPr txBox="1"/>
          <p:nvPr/>
        </p:nvSpPr>
        <p:spPr>
          <a:xfrm>
            <a:off x="233039" y="4647461"/>
            <a:ext cx="5426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Courtesy of Tyler Vigen: </a:t>
            </a:r>
            <a:r>
              <a:rPr b="0" i="0" lang="en"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https://www.tylervigen.com/spurious-correlations</a:t>
            </a:r>
            <a:endParaRPr b="0" i="0" sz="1100" u="none" cap="none" strike="noStrike">
              <a:solidFill>
                <a:srgbClr val="000000"/>
              </a:solidFill>
              <a:latin typeface="Arial"/>
              <a:ea typeface="Arial"/>
              <a:cs typeface="Arial"/>
              <a:sym typeface="Arial"/>
            </a:endParaRPr>
          </a:p>
        </p:txBody>
      </p:sp>
      <p:pic>
        <p:nvPicPr>
          <p:cNvPr id="688" name="Google Shape;688;p92"/>
          <p:cNvPicPr preferRelativeResize="0"/>
          <p:nvPr/>
        </p:nvPicPr>
        <p:blipFill rotWithShape="1">
          <a:blip r:embed="rId4">
            <a:alphaModFix/>
          </a:blip>
          <a:srcRect b="0" l="0" r="0" t="0"/>
          <a:stretch/>
        </p:blipFill>
        <p:spPr>
          <a:xfrm>
            <a:off x="163911" y="339570"/>
            <a:ext cx="8816179" cy="3475609"/>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93"/>
          <p:cNvSpPr txBox="1"/>
          <p:nvPr/>
        </p:nvSpPr>
        <p:spPr>
          <a:xfrm>
            <a:off x="233039" y="4647461"/>
            <a:ext cx="5426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Courtesy of Tyler Vigen: </a:t>
            </a:r>
            <a:r>
              <a:rPr b="0" i="0" lang="en"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https://www.tylervigen.com/spurious-correlations</a:t>
            </a:r>
            <a:endParaRPr b="0" i="0" sz="1100" u="none" cap="none" strike="noStrike">
              <a:solidFill>
                <a:srgbClr val="000000"/>
              </a:solidFill>
              <a:latin typeface="Arial"/>
              <a:ea typeface="Arial"/>
              <a:cs typeface="Arial"/>
              <a:sym typeface="Arial"/>
            </a:endParaRPr>
          </a:p>
        </p:txBody>
      </p:sp>
      <p:pic>
        <p:nvPicPr>
          <p:cNvPr id="694" name="Google Shape;694;p93"/>
          <p:cNvPicPr preferRelativeResize="0"/>
          <p:nvPr/>
        </p:nvPicPr>
        <p:blipFill rotWithShape="1">
          <a:blip r:embed="rId4">
            <a:alphaModFix/>
          </a:blip>
          <a:srcRect b="0" l="0" r="0" t="0"/>
          <a:stretch/>
        </p:blipFill>
        <p:spPr>
          <a:xfrm>
            <a:off x="0" y="389806"/>
            <a:ext cx="9143997" cy="3604847"/>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94"/>
          <p:cNvSpPr txBox="1"/>
          <p:nvPr/>
        </p:nvSpPr>
        <p:spPr>
          <a:xfrm>
            <a:off x="233039" y="4647461"/>
            <a:ext cx="5426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Courtesy of Tyler Vigen: </a:t>
            </a:r>
            <a:r>
              <a:rPr b="0" i="0" lang="en"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https://www.tylervigen.com/spurious-correlations</a:t>
            </a:r>
            <a:endParaRPr b="0" i="0" sz="1100" u="none" cap="none" strike="noStrike">
              <a:solidFill>
                <a:srgbClr val="000000"/>
              </a:solidFill>
              <a:latin typeface="Arial"/>
              <a:ea typeface="Arial"/>
              <a:cs typeface="Arial"/>
              <a:sym typeface="Arial"/>
            </a:endParaRPr>
          </a:p>
        </p:txBody>
      </p:sp>
      <p:pic>
        <p:nvPicPr>
          <p:cNvPr id="700" name="Google Shape;700;p94"/>
          <p:cNvPicPr preferRelativeResize="0"/>
          <p:nvPr/>
        </p:nvPicPr>
        <p:blipFill rotWithShape="1">
          <a:blip r:embed="rId4">
            <a:alphaModFix/>
          </a:blip>
          <a:srcRect b="0" l="0" r="0" t="0"/>
          <a:stretch/>
        </p:blipFill>
        <p:spPr>
          <a:xfrm>
            <a:off x="233039" y="644653"/>
            <a:ext cx="8757819" cy="3452604"/>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95"/>
          <p:cNvSpPr txBox="1"/>
          <p:nvPr/>
        </p:nvSpPr>
        <p:spPr>
          <a:xfrm>
            <a:off x="233039" y="4647461"/>
            <a:ext cx="5426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Courtesy of Tyler Vigen: </a:t>
            </a:r>
            <a:r>
              <a:rPr b="0" i="0" lang="en"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https://www.tylervigen.com/spurious-correlations</a:t>
            </a:r>
            <a:endParaRPr b="0" i="0" sz="1100" u="none" cap="none" strike="noStrike">
              <a:solidFill>
                <a:srgbClr val="000000"/>
              </a:solidFill>
              <a:latin typeface="Arial"/>
              <a:ea typeface="Arial"/>
              <a:cs typeface="Arial"/>
              <a:sym typeface="Arial"/>
            </a:endParaRPr>
          </a:p>
        </p:txBody>
      </p:sp>
      <p:pic>
        <p:nvPicPr>
          <p:cNvPr id="706" name="Google Shape;706;p95"/>
          <p:cNvPicPr preferRelativeResize="0"/>
          <p:nvPr/>
        </p:nvPicPr>
        <p:blipFill rotWithShape="1">
          <a:blip r:embed="rId4">
            <a:alphaModFix/>
          </a:blip>
          <a:srcRect b="0" l="0" r="0" t="0"/>
          <a:stretch/>
        </p:blipFill>
        <p:spPr>
          <a:xfrm>
            <a:off x="0" y="469706"/>
            <a:ext cx="9143997" cy="360484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4" name="Shape 164"/>
        <p:cNvGrpSpPr/>
        <p:nvPr/>
      </p:nvGrpSpPr>
      <p:grpSpPr>
        <a:xfrm>
          <a:off x="0" y="0"/>
          <a:ext cx="0" cy="0"/>
          <a:chOff x="0" y="0"/>
          <a:chExt cx="0" cy="0"/>
        </a:xfrm>
      </p:grpSpPr>
      <p:grpSp>
        <p:nvGrpSpPr>
          <p:cNvPr id="165" name="Google Shape;165;p33"/>
          <p:cNvGrpSpPr/>
          <p:nvPr/>
        </p:nvGrpSpPr>
        <p:grpSpPr>
          <a:xfrm>
            <a:off x="457200" y="452438"/>
            <a:ext cx="7648725" cy="4138613"/>
            <a:chOff x="457200" y="452438"/>
            <a:chExt cx="7648725" cy="4138613"/>
          </a:xfrm>
        </p:grpSpPr>
        <p:sp>
          <p:nvSpPr>
            <p:cNvPr id="166" name="Google Shape;166;p33"/>
            <p:cNvSpPr/>
            <p:nvPr/>
          </p:nvSpPr>
          <p:spPr>
            <a:xfrm>
              <a:off x="1409700" y="933450"/>
              <a:ext cx="38100" cy="38100"/>
            </a:xfrm>
            <a:prstGeom prst="ellipse">
              <a:avLst/>
            </a:prstGeom>
            <a:solidFill>
              <a:srgbClr val="FFFFFF">
                <a:alpha val="8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7" name="Google Shape;167;p33"/>
            <p:cNvSpPr/>
            <p:nvPr/>
          </p:nvSpPr>
          <p:spPr>
            <a:xfrm>
              <a:off x="7605713" y="4271963"/>
              <a:ext cx="28500" cy="28500"/>
            </a:xfrm>
            <a:prstGeom prst="ellipse">
              <a:avLst/>
            </a:prstGeom>
            <a:solidFill>
              <a:srgbClr val="FFFFFF">
                <a:alpha val="6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8" name="Google Shape;168;p33"/>
            <p:cNvSpPr/>
            <p:nvPr/>
          </p:nvSpPr>
          <p:spPr>
            <a:xfrm>
              <a:off x="4262438" y="452438"/>
              <a:ext cx="47700" cy="47700"/>
            </a:xfrm>
            <a:prstGeom prst="ellipse">
              <a:avLst/>
            </a:prstGeom>
            <a:solidFill>
              <a:srgbClr val="6FA8DC">
                <a:alpha val="7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9" name="Google Shape;169;p33"/>
            <p:cNvSpPr/>
            <p:nvPr/>
          </p:nvSpPr>
          <p:spPr>
            <a:xfrm>
              <a:off x="8086725" y="1133475"/>
              <a:ext cx="19200" cy="19200"/>
            </a:xfrm>
            <a:prstGeom prst="ellipse">
              <a:avLst/>
            </a:prstGeom>
            <a:solidFill>
              <a:srgbClr val="FFAB40">
                <a:alpha val="9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0" name="Google Shape;170;p33"/>
            <p:cNvSpPr/>
            <p:nvPr/>
          </p:nvSpPr>
          <p:spPr>
            <a:xfrm>
              <a:off x="457200" y="4552950"/>
              <a:ext cx="38100" cy="38100"/>
            </a:xfrm>
            <a:prstGeom prst="ellipse">
              <a:avLst/>
            </a:prstGeom>
            <a:solidFill>
              <a:srgbClr val="FFFFFF">
                <a:alpha val="5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171" name="Google Shape;171;p33"/>
            <p:cNvPicPr preferRelativeResize="0"/>
            <p:nvPr/>
          </p:nvPicPr>
          <p:blipFill rotWithShape="1">
            <a:blip r:embed="rId4">
              <a:alphaModFix/>
            </a:blip>
            <a:srcRect b="0" l="0" r="0" t="0"/>
            <a:stretch/>
          </p:blipFill>
          <p:spPr>
            <a:xfrm>
              <a:off x="1809750" y="3714750"/>
              <a:ext cx="285900" cy="285900"/>
            </a:xfrm>
            <a:prstGeom prst="rect">
              <a:avLst/>
            </a:prstGeom>
            <a:noFill/>
            <a:ln>
              <a:noFill/>
            </a:ln>
          </p:spPr>
        </p:pic>
        <p:pic>
          <p:nvPicPr>
            <p:cNvPr id="172" name="Google Shape;172;p33"/>
            <p:cNvPicPr preferRelativeResize="0"/>
            <p:nvPr/>
          </p:nvPicPr>
          <p:blipFill rotWithShape="1">
            <a:blip r:embed="rId5">
              <a:alphaModFix/>
            </a:blip>
            <a:srcRect b="0" l="0" r="0" t="0"/>
            <a:stretch/>
          </p:blipFill>
          <p:spPr>
            <a:xfrm>
              <a:off x="7077075" y="695325"/>
              <a:ext cx="190500" cy="190500"/>
            </a:xfrm>
            <a:prstGeom prst="rect">
              <a:avLst/>
            </a:prstGeom>
            <a:noFill/>
            <a:ln>
              <a:noFill/>
            </a:ln>
          </p:spPr>
        </p:pic>
      </p:grpSp>
      <p:sp>
        <p:nvSpPr>
          <p:cNvPr id="173" name="Google Shape;173;p33"/>
          <p:cNvSpPr txBox="1"/>
          <p:nvPr/>
        </p:nvSpPr>
        <p:spPr>
          <a:xfrm>
            <a:off x="476250" y="835750"/>
            <a:ext cx="8191500" cy="3001500"/>
          </a:xfrm>
          <a:prstGeom prst="rect">
            <a:avLst/>
          </a:prstGeom>
          <a:solidFill>
            <a:srgbClr val="000000">
              <a:alpha val="0"/>
            </a:srgbClr>
          </a:solidFill>
          <a:ln>
            <a:noFill/>
          </a:ln>
        </p:spPr>
        <p:txBody>
          <a:bodyPr anchorCtr="0" anchor="ctr" bIns="190500" lIns="190500" spcFirstLastPara="1" rIns="190500" wrap="square" tIns="190500">
            <a:spAutoFit/>
          </a:bodyPr>
          <a:lstStyle/>
          <a:p>
            <a:pPr indent="0" lvl="0" marL="0" rtl="0" algn="ctr">
              <a:spcBef>
                <a:spcPts val="0"/>
              </a:spcBef>
              <a:spcAft>
                <a:spcPts val="0"/>
              </a:spcAft>
              <a:buNone/>
            </a:pPr>
            <a:r>
              <a:rPr b="1" lang="en" sz="8500">
                <a:solidFill>
                  <a:srgbClr val="4A86E8"/>
                </a:solidFill>
                <a:latin typeface="Caveat"/>
                <a:ea typeface="Caveat"/>
                <a:cs typeface="Caveat"/>
                <a:sym typeface="Caveat"/>
              </a:rPr>
              <a:t>Without data,</a:t>
            </a:r>
            <a:r>
              <a:rPr b="1" lang="en" sz="8500">
                <a:solidFill>
                  <a:srgbClr val="E2E8F0"/>
                </a:solidFill>
                <a:latin typeface="Caveat"/>
                <a:ea typeface="Caveat"/>
                <a:cs typeface="Caveat"/>
                <a:sym typeface="Caveat"/>
              </a:rPr>
              <a:t> all we have is an </a:t>
            </a:r>
            <a:r>
              <a:rPr b="1" lang="en" sz="8500">
                <a:solidFill>
                  <a:srgbClr val="FFAB40"/>
                </a:solidFill>
                <a:latin typeface="Caveat"/>
                <a:ea typeface="Caveat"/>
                <a:cs typeface="Caveat"/>
                <a:sym typeface="Caveat"/>
              </a:rPr>
              <a:t>opinion</a:t>
            </a:r>
            <a:endParaRPr b="1" sz="8500">
              <a:solidFill>
                <a:srgbClr val="6FA8DC"/>
              </a:solidFill>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73"/>
                                        </p:tgtEl>
                                        <p:attrNameLst>
                                          <p:attrName>style.visibility</p:attrName>
                                        </p:attrNameLst>
                                      </p:cBhvr>
                                      <p:to>
                                        <p:strVal val="visible"/>
                                      </p:to>
                                    </p:set>
                                    <p:anim calcmode="lin" valueType="num">
                                      <p:cBhvr additive="base">
                                        <p:cTn dur="3200"/>
                                        <p:tgtEl>
                                          <p:spTgt spid="173"/>
                                        </p:tgtEl>
                                        <p:attrNameLst>
                                          <p:attrName>ppt_w</p:attrName>
                                        </p:attrNameLst>
                                      </p:cBhvr>
                                      <p:tavLst>
                                        <p:tav fmla="" tm="0">
                                          <p:val>
                                            <p:strVal val="0"/>
                                          </p:val>
                                        </p:tav>
                                        <p:tav fmla="" tm="100000">
                                          <p:val>
                                            <p:strVal val="#ppt_w"/>
                                          </p:val>
                                        </p:tav>
                                      </p:tavLst>
                                    </p:anim>
                                    <p:anim calcmode="lin" valueType="num">
                                      <p:cBhvr additive="base">
                                        <p:cTn dur="3200"/>
                                        <p:tgtEl>
                                          <p:spTgt spid="17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96"/>
          <p:cNvSpPr txBox="1"/>
          <p:nvPr/>
        </p:nvSpPr>
        <p:spPr>
          <a:xfrm>
            <a:off x="510625" y="1885440"/>
            <a:ext cx="8682300" cy="1162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6400"/>
              <a:buFont typeface="Arial"/>
              <a:buNone/>
            </a:pPr>
            <a:r>
              <a:rPr b="1" i="0" lang="en" sz="6400" u="none" cap="none" strike="noStrike">
                <a:solidFill>
                  <a:srgbClr val="000000"/>
                </a:solidFill>
                <a:latin typeface="Calibri"/>
                <a:ea typeface="Calibri"/>
                <a:cs typeface="Calibri"/>
                <a:sym typeface="Calibri"/>
              </a:rPr>
              <a:t>Correlation </a:t>
            </a:r>
            <a:r>
              <a:rPr b="1" i="0" lang="en" sz="7100" u="none" cap="none" strike="noStrike">
                <a:solidFill>
                  <a:srgbClr val="0070C0"/>
                </a:solidFill>
                <a:latin typeface="Calibri"/>
                <a:ea typeface="Calibri"/>
                <a:cs typeface="Calibri"/>
                <a:sym typeface="Calibri"/>
              </a:rPr>
              <a:t>≠</a:t>
            </a:r>
            <a:r>
              <a:rPr b="1" i="0" lang="en" sz="6400" u="none" cap="none" strike="noStrike">
                <a:solidFill>
                  <a:srgbClr val="000000"/>
                </a:solidFill>
                <a:latin typeface="Calibri"/>
                <a:ea typeface="Calibri"/>
                <a:cs typeface="Calibri"/>
                <a:sym typeface="Calibri"/>
              </a:rPr>
              <a:t> Causation</a:t>
            </a:r>
            <a:endParaRPr sz="1100"/>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97"/>
          <p:cNvSpPr txBox="1"/>
          <p:nvPr/>
        </p:nvSpPr>
        <p:spPr>
          <a:xfrm>
            <a:off x="442238" y="221625"/>
            <a:ext cx="7664700" cy="4222200"/>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0"/>
              </a:spcBef>
              <a:spcAft>
                <a:spcPts val="0"/>
              </a:spcAft>
              <a:buNone/>
            </a:pPr>
            <a:r>
              <a:rPr b="1" lang="en" sz="2600">
                <a:solidFill>
                  <a:schemeClr val="accent1"/>
                </a:solidFill>
                <a:highlight>
                  <a:srgbClr val="FFFFFF"/>
                </a:highlight>
                <a:latin typeface="Proxima Nova"/>
                <a:ea typeface="Proxima Nova"/>
                <a:cs typeface="Proxima Nova"/>
                <a:sym typeface="Proxima Nova"/>
              </a:rPr>
              <a:t>To determine </a:t>
            </a:r>
            <a:r>
              <a:rPr b="1" i="1" lang="en" sz="2600" u="sng">
                <a:solidFill>
                  <a:schemeClr val="accent1"/>
                </a:solidFill>
                <a:highlight>
                  <a:srgbClr val="FFFFFF"/>
                </a:highlight>
                <a:latin typeface="Proxima Nova"/>
                <a:ea typeface="Proxima Nova"/>
                <a:cs typeface="Proxima Nova"/>
                <a:sym typeface="Proxima Nova"/>
              </a:rPr>
              <a:t>causation</a:t>
            </a:r>
            <a:r>
              <a:rPr b="1" lang="en" sz="2600">
                <a:solidFill>
                  <a:schemeClr val="accent1"/>
                </a:solidFill>
                <a:highlight>
                  <a:srgbClr val="FFFFFF"/>
                </a:highlight>
                <a:latin typeface="Proxima Nova"/>
                <a:ea typeface="Proxima Nova"/>
                <a:cs typeface="Proxima Nova"/>
                <a:sym typeface="Proxima Nova"/>
              </a:rPr>
              <a:t>, you must be able to:</a:t>
            </a:r>
            <a:endParaRPr b="1" sz="2600">
              <a:solidFill>
                <a:schemeClr val="accent1"/>
              </a:solidFill>
              <a:highlight>
                <a:srgbClr val="FFFFFF"/>
              </a:highlight>
              <a:latin typeface="Proxima Nova"/>
              <a:ea typeface="Proxima Nova"/>
              <a:cs typeface="Proxima Nova"/>
              <a:sym typeface="Proxima Nova"/>
            </a:endParaRPr>
          </a:p>
          <a:p>
            <a:pPr indent="0" lvl="0" marL="0" rtl="0" algn="l">
              <a:lnSpc>
                <a:spcPct val="115000"/>
              </a:lnSpc>
              <a:spcBef>
                <a:spcPts val="600"/>
              </a:spcBef>
              <a:spcAft>
                <a:spcPts val="0"/>
              </a:spcAft>
              <a:buNone/>
            </a:pPr>
            <a:r>
              <a:t/>
            </a:r>
            <a:endParaRPr b="1" sz="2600">
              <a:solidFill>
                <a:srgbClr val="333333"/>
              </a:solidFill>
              <a:highlight>
                <a:srgbClr val="FFFFFF"/>
              </a:highlight>
              <a:latin typeface="Proxima Nova"/>
              <a:ea typeface="Proxima Nova"/>
              <a:cs typeface="Proxima Nova"/>
              <a:sym typeface="Proxima Nova"/>
            </a:endParaRPr>
          </a:p>
          <a:p>
            <a:pPr indent="-330200" lvl="0" marL="685800" rtl="0" algn="l">
              <a:lnSpc>
                <a:spcPct val="115000"/>
              </a:lnSpc>
              <a:spcBef>
                <a:spcPts val="600"/>
              </a:spcBef>
              <a:spcAft>
                <a:spcPts val="0"/>
              </a:spcAft>
              <a:buClr>
                <a:srgbClr val="333333"/>
              </a:buClr>
              <a:buSzPts val="2600"/>
              <a:buFont typeface="Proxima Nova"/>
              <a:buChar char="●"/>
            </a:pPr>
            <a:r>
              <a:rPr lang="en" sz="2600">
                <a:solidFill>
                  <a:srgbClr val="333333"/>
                </a:solidFill>
                <a:highlight>
                  <a:srgbClr val="FFFFFF"/>
                </a:highlight>
                <a:latin typeface="Proxima Nova"/>
                <a:ea typeface="Proxima Nova"/>
                <a:cs typeface="Proxima Nova"/>
                <a:sym typeface="Proxima Nova"/>
              </a:rPr>
              <a:t>Create an </a:t>
            </a:r>
            <a:r>
              <a:rPr i="1" lang="en" sz="2600">
                <a:solidFill>
                  <a:srgbClr val="333333"/>
                </a:solidFill>
                <a:highlight>
                  <a:srgbClr val="FFFFFF"/>
                </a:highlight>
                <a:latin typeface="Proxima Nova"/>
                <a:ea typeface="Proxima Nova"/>
                <a:cs typeface="Proxima Nova"/>
                <a:sym typeface="Proxima Nova"/>
              </a:rPr>
              <a:t>observed association</a:t>
            </a:r>
            <a:r>
              <a:rPr lang="en" sz="2600">
                <a:solidFill>
                  <a:srgbClr val="333333"/>
                </a:solidFill>
                <a:highlight>
                  <a:srgbClr val="FFFFFF"/>
                </a:highlight>
                <a:latin typeface="Proxima Nova"/>
                <a:ea typeface="Proxima Nova"/>
                <a:cs typeface="Proxima Nova"/>
                <a:sym typeface="Proxima Nova"/>
              </a:rPr>
              <a:t> (</a:t>
            </a:r>
            <a:r>
              <a:rPr b="1" i="1" lang="en" sz="2600">
                <a:solidFill>
                  <a:srgbClr val="333333"/>
                </a:solidFill>
                <a:highlight>
                  <a:srgbClr val="FFFFFF"/>
                </a:highlight>
                <a:latin typeface="Proxima Nova"/>
                <a:ea typeface="Proxima Nova"/>
                <a:cs typeface="Proxima Nova"/>
                <a:sym typeface="Proxima Nova"/>
              </a:rPr>
              <a:t>correlation</a:t>
            </a:r>
            <a:r>
              <a:rPr lang="en" sz="2600">
                <a:solidFill>
                  <a:srgbClr val="333333"/>
                </a:solidFill>
                <a:highlight>
                  <a:srgbClr val="FFFFFF"/>
                </a:highlight>
                <a:latin typeface="Proxima Nova"/>
                <a:ea typeface="Proxima Nova"/>
                <a:cs typeface="Proxima Nova"/>
                <a:sym typeface="Proxima Nova"/>
              </a:rPr>
              <a:t>)</a:t>
            </a:r>
            <a:endParaRPr sz="2600">
              <a:solidFill>
                <a:srgbClr val="333333"/>
              </a:solidFill>
              <a:highlight>
                <a:srgbClr val="FFFFFF"/>
              </a:highlight>
              <a:latin typeface="Proxima Nova"/>
              <a:ea typeface="Proxima Nova"/>
              <a:cs typeface="Proxima Nova"/>
              <a:sym typeface="Proxima Nova"/>
            </a:endParaRPr>
          </a:p>
          <a:p>
            <a:pPr indent="0" lvl="0" marL="685800" rtl="0" algn="l">
              <a:lnSpc>
                <a:spcPct val="115000"/>
              </a:lnSpc>
              <a:spcBef>
                <a:spcPts val="600"/>
              </a:spcBef>
              <a:spcAft>
                <a:spcPts val="0"/>
              </a:spcAft>
              <a:buNone/>
            </a:pPr>
            <a:r>
              <a:t/>
            </a:r>
            <a:endParaRPr sz="2600">
              <a:solidFill>
                <a:srgbClr val="333333"/>
              </a:solidFill>
              <a:highlight>
                <a:srgbClr val="FFFFFF"/>
              </a:highlight>
              <a:latin typeface="Proxima Nova"/>
              <a:ea typeface="Proxima Nova"/>
              <a:cs typeface="Proxima Nova"/>
              <a:sym typeface="Proxima Nova"/>
            </a:endParaRPr>
          </a:p>
          <a:p>
            <a:pPr indent="-330200" lvl="0" marL="685800" rtl="0" algn="l">
              <a:lnSpc>
                <a:spcPct val="115000"/>
              </a:lnSpc>
              <a:spcBef>
                <a:spcPts val="600"/>
              </a:spcBef>
              <a:spcAft>
                <a:spcPts val="0"/>
              </a:spcAft>
              <a:buClr>
                <a:srgbClr val="333333"/>
              </a:buClr>
              <a:buSzPts val="2600"/>
              <a:buFont typeface="Proxima Nova"/>
              <a:buChar char="●"/>
            </a:pPr>
            <a:r>
              <a:rPr b="1" lang="en" sz="2600">
                <a:solidFill>
                  <a:srgbClr val="333333"/>
                </a:solidFill>
                <a:highlight>
                  <a:srgbClr val="FFFFFF"/>
                </a:highlight>
                <a:latin typeface="Proxima Nova"/>
                <a:ea typeface="Proxima Nova"/>
                <a:cs typeface="Proxima Nova"/>
                <a:sym typeface="Proxima Nova"/>
              </a:rPr>
              <a:t>Prove</a:t>
            </a:r>
            <a:r>
              <a:rPr lang="en" sz="2600">
                <a:solidFill>
                  <a:srgbClr val="333333"/>
                </a:solidFill>
                <a:highlight>
                  <a:srgbClr val="FFFFFF"/>
                </a:highlight>
                <a:latin typeface="Proxima Nova"/>
                <a:ea typeface="Proxima Nova"/>
                <a:cs typeface="Proxima Nova"/>
                <a:sym typeface="Proxima Nova"/>
              </a:rPr>
              <a:t> that the</a:t>
            </a:r>
            <a:r>
              <a:rPr i="1" lang="en" sz="2600">
                <a:solidFill>
                  <a:srgbClr val="333333"/>
                </a:solidFill>
                <a:highlight>
                  <a:srgbClr val="FFFFFF"/>
                </a:highlight>
                <a:latin typeface="Proxima Nova"/>
                <a:ea typeface="Proxima Nova"/>
                <a:cs typeface="Proxima Nova"/>
                <a:sym typeface="Proxima Nova"/>
              </a:rPr>
              <a:t> explanatory variable (x) </a:t>
            </a:r>
            <a:r>
              <a:rPr lang="en" sz="2600">
                <a:solidFill>
                  <a:srgbClr val="333333"/>
                </a:solidFill>
                <a:highlight>
                  <a:srgbClr val="FFFFFF"/>
                </a:highlight>
                <a:latin typeface="Proxima Nova"/>
                <a:ea typeface="Proxima Nova"/>
                <a:cs typeface="Proxima Nova"/>
                <a:sym typeface="Proxima Nova"/>
              </a:rPr>
              <a:t>occurs </a:t>
            </a:r>
            <a:r>
              <a:rPr i="1" lang="en" sz="2600" u="sng">
                <a:solidFill>
                  <a:srgbClr val="333333"/>
                </a:solidFill>
                <a:highlight>
                  <a:srgbClr val="FFFFFF"/>
                </a:highlight>
                <a:latin typeface="Proxima Nova"/>
                <a:ea typeface="Proxima Nova"/>
                <a:cs typeface="Proxima Nova"/>
                <a:sym typeface="Proxima Nova"/>
              </a:rPr>
              <a:t>before</a:t>
            </a:r>
            <a:r>
              <a:rPr lang="en" sz="2600">
                <a:solidFill>
                  <a:srgbClr val="333333"/>
                </a:solidFill>
                <a:highlight>
                  <a:srgbClr val="FFFFFF"/>
                </a:highlight>
                <a:latin typeface="Proxima Nova"/>
                <a:ea typeface="Proxima Nova"/>
                <a:cs typeface="Proxima Nova"/>
                <a:sym typeface="Proxima Nova"/>
              </a:rPr>
              <a:t> the </a:t>
            </a:r>
            <a:r>
              <a:rPr i="1" lang="en" sz="2600">
                <a:solidFill>
                  <a:srgbClr val="333333"/>
                </a:solidFill>
                <a:highlight>
                  <a:srgbClr val="FFFFFF"/>
                </a:highlight>
                <a:latin typeface="Proxima Nova"/>
                <a:ea typeface="Proxima Nova"/>
                <a:cs typeface="Proxima Nova"/>
                <a:sym typeface="Proxima Nova"/>
              </a:rPr>
              <a:t>response variable (y)</a:t>
            </a:r>
            <a:endParaRPr i="1" sz="2600">
              <a:solidFill>
                <a:srgbClr val="333333"/>
              </a:solidFill>
              <a:highlight>
                <a:srgbClr val="FFFFFF"/>
              </a:highlight>
              <a:latin typeface="Proxima Nova"/>
              <a:ea typeface="Proxima Nova"/>
              <a:cs typeface="Proxima Nova"/>
              <a:sym typeface="Proxima Nova"/>
            </a:endParaRPr>
          </a:p>
          <a:p>
            <a:pPr indent="0" lvl="0" marL="685800" rtl="0" algn="l">
              <a:lnSpc>
                <a:spcPct val="115000"/>
              </a:lnSpc>
              <a:spcBef>
                <a:spcPts val="600"/>
              </a:spcBef>
              <a:spcAft>
                <a:spcPts val="0"/>
              </a:spcAft>
              <a:buNone/>
            </a:pPr>
            <a:r>
              <a:t/>
            </a:r>
            <a:endParaRPr sz="2600">
              <a:solidFill>
                <a:srgbClr val="333333"/>
              </a:solidFill>
              <a:highlight>
                <a:srgbClr val="FFFFFF"/>
              </a:highlight>
              <a:latin typeface="Proxima Nova"/>
              <a:ea typeface="Proxima Nova"/>
              <a:cs typeface="Proxima Nova"/>
              <a:sym typeface="Proxima Nova"/>
            </a:endParaRPr>
          </a:p>
          <a:p>
            <a:pPr indent="-330200" lvl="0" marL="685800" rtl="0" algn="l">
              <a:lnSpc>
                <a:spcPct val="115000"/>
              </a:lnSpc>
              <a:spcBef>
                <a:spcPts val="600"/>
              </a:spcBef>
              <a:spcAft>
                <a:spcPts val="0"/>
              </a:spcAft>
              <a:buClr>
                <a:srgbClr val="333333"/>
              </a:buClr>
              <a:buSzPts val="2600"/>
              <a:buFont typeface="Proxima Nova"/>
              <a:buChar char="●"/>
            </a:pPr>
            <a:r>
              <a:rPr b="1" lang="en" sz="2600">
                <a:solidFill>
                  <a:srgbClr val="333333"/>
                </a:solidFill>
                <a:highlight>
                  <a:srgbClr val="FFFFFF"/>
                </a:highlight>
                <a:latin typeface="Proxima Nova"/>
                <a:ea typeface="Proxima Nova"/>
                <a:cs typeface="Proxima Nova"/>
                <a:sym typeface="Proxima Nova"/>
              </a:rPr>
              <a:t>Rule out</a:t>
            </a:r>
            <a:r>
              <a:rPr lang="en" sz="2600">
                <a:solidFill>
                  <a:srgbClr val="333333"/>
                </a:solidFill>
                <a:highlight>
                  <a:srgbClr val="FFFFFF"/>
                </a:highlight>
                <a:latin typeface="Proxima Nova"/>
                <a:ea typeface="Proxima Nova"/>
                <a:cs typeface="Proxima Nova"/>
                <a:sym typeface="Proxima Nova"/>
              </a:rPr>
              <a:t> </a:t>
            </a:r>
            <a:r>
              <a:rPr i="1" lang="en" sz="2600">
                <a:solidFill>
                  <a:srgbClr val="333333"/>
                </a:solidFill>
                <a:highlight>
                  <a:srgbClr val="FFFFFF"/>
                </a:highlight>
                <a:latin typeface="Proxima Nova"/>
                <a:ea typeface="Proxima Nova"/>
                <a:cs typeface="Proxima Nova"/>
                <a:sym typeface="Proxima Nova"/>
              </a:rPr>
              <a:t>other potential causes</a:t>
            </a:r>
            <a:endParaRPr i="1" sz="2600">
              <a:solidFill>
                <a:srgbClr val="333333"/>
              </a:solidFill>
              <a:highlight>
                <a:srgbClr val="FFFFFF"/>
              </a:highlight>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7">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9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Activities:</a:t>
            </a:r>
            <a:r>
              <a:rPr b="1" lang="en">
                <a:solidFill>
                  <a:srgbClr val="3D85C6"/>
                </a:solidFill>
              </a:rPr>
              <a:t>  </a:t>
            </a:r>
            <a:r>
              <a:rPr b="1" lang="en" u="sng">
                <a:solidFill>
                  <a:srgbClr val="B50D40"/>
                </a:solidFill>
                <a:hlinkClick r:id="rId3">
                  <a:extLst>
                    <a:ext uri="{A12FA001-AC4F-418D-AE19-62706E023703}">
                      <ahyp:hlinkClr val="tx"/>
                    </a:ext>
                  </a:extLst>
                </a:hlinkClick>
              </a:rPr>
              <a:t>C</a:t>
            </a:r>
            <a:r>
              <a:rPr b="1" lang="en" u="sng">
                <a:solidFill>
                  <a:schemeClr val="hlink"/>
                </a:solidFill>
                <a:hlinkClick r:id="rId4"/>
              </a:rPr>
              <a:t>ommon </a:t>
            </a:r>
            <a:r>
              <a:rPr b="1" lang="en" u="sng">
                <a:solidFill>
                  <a:srgbClr val="B50D40"/>
                </a:solidFill>
                <a:hlinkClick r:id="rId5">
                  <a:extLst>
                    <a:ext uri="{A12FA001-AC4F-418D-AE19-62706E023703}">
                      <ahyp:hlinkClr val="tx"/>
                    </a:ext>
                  </a:extLst>
                </a:hlinkClick>
              </a:rPr>
              <a:t>O</a:t>
            </a:r>
            <a:r>
              <a:rPr b="1" lang="en" u="sng">
                <a:solidFill>
                  <a:schemeClr val="hlink"/>
                </a:solidFill>
                <a:hlinkClick r:id="rId6"/>
              </a:rPr>
              <a:t>nline </a:t>
            </a:r>
            <a:r>
              <a:rPr b="1" lang="en" u="sng">
                <a:solidFill>
                  <a:srgbClr val="B50D40"/>
                </a:solidFill>
                <a:hlinkClick r:id="rId7">
                  <a:extLst>
                    <a:ext uri="{A12FA001-AC4F-418D-AE19-62706E023703}">
                      <ahyp:hlinkClr val="tx"/>
                    </a:ext>
                  </a:extLst>
                </a:hlinkClick>
              </a:rPr>
              <a:t>D</a:t>
            </a:r>
            <a:r>
              <a:rPr b="1" lang="en" u="sng">
                <a:solidFill>
                  <a:schemeClr val="hlink"/>
                </a:solidFill>
                <a:hlinkClick r:id="rId8"/>
              </a:rPr>
              <a:t>ata </a:t>
            </a:r>
            <a:r>
              <a:rPr b="1" lang="en" u="sng">
                <a:solidFill>
                  <a:srgbClr val="B50D40"/>
                </a:solidFill>
                <a:hlinkClick r:id="rId9">
                  <a:extLst>
                    <a:ext uri="{A12FA001-AC4F-418D-AE19-62706E023703}">
                      <ahyp:hlinkClr val="tx"/>
                    </a:ext>
                  </a:extLst>
                </a:hlinkClick>
              </a:rPr>
              <a:t>A</a:t>
            </a:r>
            <a:r>
              <a:rPr b="1" lang="en" u="sng">
                <a:solidFill>
                  <a:schemeClr val="hlink"/>
                </a:solidFill>
                <a:hlinkClick r:id="rId10"/>
              </a:rPr>
              <a:t>nalysis </a:t>
            </a:r>
            <a:r>
              <a:rPr b="1" lang="en" u="sng">
                <a:solidFill>
                  <a:srgbClr val="B50D40"/>
                </a:solidFill>
                <a:hlinkClick r:id="rId11">
                  <a:extLst>
                    <a:ext uri="{A12FA001-AC4F-418D-AE19-62706E023703}">
                      <ahyp:hlinkClr val="tx"/>
                    </a:ext>
                  </a:extLst>
                </a:hlinkClick>
              </a:rPr>
              <a:t>P</a:t>
            </a:r>
            <a:r>
              <a:rPr b="1" lang="en" u="sng">
                <a:solidFill>
                  <a:schemeClr val="hlink"/>
                </a:solidFill>
                <a:hlinkClick r:id="rId12"/>
              </a:rPr>
              <a:t>latform</a:t>
            </a:r>
            <a:endParaRPr b="1">
              <a:solidFill>
                <a:srgbClr val="3D85C6"/>
              </a:solidFill>
            </a:endParaRPr>
          </a:p>
        </p:txBody>
      </p:sp>
      <p:pic>
        <p:nvPicPr>
          <p:cNvPr id="723" name="Google Shape;723;p98"/>
          <p:cNvPicPr preferRelativeResize="0"/>
          <p:nvPr/>
        </p:nvPicPr>
        <p:blipFill>
          <a:blip r:embed="rId13">
            <a:alphaModFix/>
          </a:blip>
          <a:stretch>
            <a:fillRect/>
          </a:stretch>
        </p:blipFill>
        <p:spPr>
          <a:xfrm>
            <a:off x="2323908" y="1152475"/>
            <a:ext cx="6328440" cy="4143425"/>
          </a:xfrm>
          <a:prstGeom prst="rect">
            <a:avLst/>
          </a:prstGeom>
          <a:noFill/>
          <a:ln>
            <a:noFill/>
          </a:ln>
        </p:spPr>
      </p:pic>
      <p:sp>
        <p:nvSpPr>
          <p:cNvPr id="724" name="Google Shape;724;p98"/>
          <p:cNvSpPr txBox="1"/>
          <p:nvPr/>
        </p:nvSpPr>
        <p:spPr>
          <a:xfrm>
            <a:off x="195800" y="2963625"/>
            <a:ext cx="1295700" cy="116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14"/>
              </a:rPr>
              <a:t>intro activity</a:t>
            </a:r>
            <a:endParaRPr sz="1800">
              <a:solidFill>
                <a:schemeClr val="dk2"/>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99"/>
          <p:cNvSpPr txBox="1"/>
          <p:nvPr>
            <p:ph type="title"/>
          </p:nvPr>
        </p:nvSpPr>
        <p:spPr>
          <a:xfrm>
            <a:off x="311700" y="2512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r>
              <a:rPr b="1" lang="en">
                <a:solidFill>
                  <a:srgbClr val="0070C0"/>
                </a:solidFill>
              </a:rPr>
              <a:t> CodeHS High School Data Science courses</a:t>
            </a:r>
            <a:endParaRPr b="1">
              <a:solidFill>
                <a:srgbClr val="0070C0"/>
              </a:solidFill>
            </a:endParaRPr>
          </a:p>
        </p:txBody>
      </p:sp>
      <p:pic>
        <p:nvPicPr>
          <p:cNvPr id="730" name="Google Shape;730;p99"/>
          <p:cNvPicPr preferRelativeResize="0"/>
          <p:nvPr/>
        </p:nvPicPr>
        <p:blipFill>
          <a:blip r:embed="rId3">
            <a:alphaModFix/>
          </a:blip>
          <a:stretch>
            <a:fillRect/>
          </a:stretch>
        </p:blipFill>
        <p:spPr>
          <a:xfrm>
            <a:off x="1063163" y="1017725"/>
            <a:ext cx="7017678" cy="382097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100"/>
          <p:cNvSpPr txBox="1"/>
          <p:nvPr>
            <p:ph type="title"/>
          </p:nvPr>
        </p:nvSpPr>
        <p:spPr>
          <a:xfrm>
            <a:off x="311700" y="445025"/>
            <a:ext cx="188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a:t>
            </a:r>
            <a:endParaRPr b="1">
              <a:solidFill>
                <a:schemeClr val="accent4"/>
              </a:solidFill>
            </a:endParaRPr>
          </a:p>
          <a:p>
            <a:pPr indent="0" lvl="0" marL="0" rtl="0" algn="l">
              <a:spcBef>
                <a:spcPts val="0"/>
              </a:spcBef>
              <a:spcAft>
                <a:spcPts val="0"/>
              </a:spcAft>
              <a:buNone/>
            </a:pPr>
            <a:r>
              <a:rPr b="1" lang="en" u="sng">
                <a:solidFill>
                  <a:srgbClr val="0070C0"/>
                </a:solidFill>
                <a:hlinkClick r:id="rId3">
                  <a:extLst>
                    <a:ext uri="{A12FA001-AC4F-418D-AE19-62706E023703}">
                      <ahyp:hlinkClr val="tx"/>
                    </a:ext>
                  </a:extLst>
                </a:hlinkClick>
              </a:rPr>
              <a:t>DataTalks</a:t>
            </a:r>
            <a:endParaRPr b="1">
              <a:solidFill>
                <a:srgbClr val="0070C0"/>
              </a:solidFill>
            </a:endParaRPr>
          </a:p>
        </p:txBody>
      </p:sp>
      <p:pic>
        <p:nvPicPr>
          <p:cNvPr id="736" name="Google Shape;736;p100"/>
          <p:cNvPicPr preferRelativeResize="0"/>
          <p:nvPr/>
        </p:nvPicPr>
        <p:blipFill>
          <a:blip r:embed="rId4">
            <a:alphaModFix/>
          </a:blip>
          <a:stretch>
            <a:fillRect/>
          </a:stretch>
        </p:blipFill>
        <p:spPr>
          <a:xfrm>
            <a:off x="2125725" y="352750"/>
            <a:ext cx="6944127" cy="4642799"/>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10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 </a:t>
            </a:r>
            <a:r>
              <a:rPr b="1" lang="en" u="sng">
                <a:solidFill>
                  <a:srgbClr val="0070C0"/>
                </a:solidFill>
                <a:hlinkClick r:id="rId3">
                  <a:extLst>
                    <a:ext uri="{A12FA001-AC4F-418D-AE19-62706E023703}">
                      <ahyp:hlinkClr val="tx"/>
                    </a:ext>
                  </a:extLst>
                </a:hlinkClick>
              </a:rPr>
              <a:t>Kaggle</a:t>
            </a:r>
            <a:endParaRPr b="1">
              <a:solidFill>
                <a:srgbClr val="0070C0"/>
              </a:solidFill>
            </a:endParaRPr>
          </a:p>
        </p:txBody>
      </p:sp>
      <p:pic>
        <p:nvPicPr>
          <p:cNvPr id="742" name="Google Shape;742;p101"/>
          <p:cNvPicPr preferRelativeResize="0"/>
          <p:nvPr/>
        </p:nvPicPr>
        <p:blipFill>
          <a:blip r:embed="rId4">
            <a:alphaModFix/>
          </a:blip>
          <a:stretch>
            <a:fillRect/>
          </a:stretch>
        </p:blipFill>
        <p:spPr>
          <a:xfrm>
            <a:off x="1516463" y="1017725"/>
            <a:ext cx="6111069" cy="3820974"/>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10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u="sng">
                <a:solidFill>
                  <a:schemeClr val="accent1"/>
                </a:solidFill>
                <a:hlinkClick r:id="rId3">
                  <a:extLst>
                    <a:ext uri="{A12FA001-AC4F-418D-AE19-62706E023703}">
                      <ahyp:hlinkClr val="tx"/>
                    </a:ext>
                  </a:extLst>
                </a:hlinkClick>
              </a:rPr>
              <a:t>Infographics</a:t>
            </a:r>
            <a:r>
              <a:rPr b="1" lang="en">
                <a:solidFill>
                  <a:schemeClr val="accent1"/>
                </a:solidFill>
              </a:rPr>
              <a:t> &amp; communicating results</a:t>
            </a:r>
            <a:endParaRPr b="1">
              <a:solidFill>
                <a:schemeClr val="accent1"/>
              </a:solidFill>
            </a:endParaRPr>
          </a:p>
        </p:txBody>
      </p:sp>
      <p:pic>
        <p:nvPicPr>
          <p:cNvPr id="748" name="Google Shape;748;p102"/>
          <p:cNvPicPr preferRelativeResize="0"/>
          <p:nvPr/>
        </p:nvPicPr>
        <p:blipFill>
          <a:blip r:embed="rId4">
            <a:alphaModFix/>
          </a:blip>
          <a:stretch>
            <a:fillRect/>
          </a:stretch>
        </p:blipFill>
        <p:spPr>
          <a:xfrm>
            <a:off x="1825800" y="1146625"/>
            <a:ext cx="6695523" cy="382097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10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u="sng">
                <a:solidFill>
                  <a:schemeClr val="accent1"/>
                </a:solidFill>
                <a:hlinkClick r:id="rId3">
                  <a:extLst>
                    <a:ext uri="{A12FA001-AC4F-418D-AE19-62706E023703}">
                      <ahyp:hlinkClr val="tx"/>
                    </a:ext>
                  </a:extLst>
                </a:hlinkClick>
              </a:rPr>
              <a:t>Why Are People Left-handed</a:t>
            </a:r>
            <a:r>
              <a:rPr lang="en">
                <a:solidFill>
                  <a:schemeClr val="accent1"/>
                </a:solidFill>
              </a:rPr>
              <a:t> </a:t>
            </a:r>
            <a:r>
              <a:rPr b="1" lang="en">
                <a:solidFill>
                  <a:schemeClr val="accent1"/>
                </a:solidFill>
              </a:rPr>
              <a:t>data summary</a:t>
            </a:r>
            <a:endParaRPr b="1">
              <a:solidFill>
                <a:schemeClr val="accent1"/>
              </a:solidFill>
            </a:endParaRPr>
          </a:p>
        </p:txBody>
      </p:sp>
      <p:pic>
        <p:nvPicPr>
          <p:cNvPr id="754" name="Google Shape;754;p103"/>
          <p:cNvPicPr preferRelativeResize="0"/>
          <p:nvPr/>
        </p:nvPicPr>
        <p:blipFill>
          <a:blip r:embed="rId4">
            <a:alphaModFix/>
          </a:blip>
          <a:stretch>
            <a:fillRect/>
          </a:stretch>
        </p:blipFill>
        <p:spPr>
          <a:xfrm>
            <a:off x="1913900" y="1322775"/>
            <a:ext cx="4924425" cy="29241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104"/>
          <p:cNvSpPr txBox="1"/>
          <p:nvPr>
            <p:ph type="title"/>
          </p:nvPr>
        </p:nvSpPr>
        <p:spPr>
          <a:xfrm>
            <a:off x="311700" y="445025"/>
            <a:ext cx="8649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r>
              <a:rPr b="1" lang="en">
                <a:solidFill>
                  <a:srgbClr val="0070C0"/>
                </a:solidFill>
              </a:rPr>
              <a:t> </a:t>
            </a:r>
            <a:r>
              <a:rPr b="1" lang="en" u="sng">
                <a:solidFill>
                  <a:srgbClr val="0070C0"/>
                </a:solidFill>
                <a:hlinkClick r:id="rId3">
                  <a:extLst>
                    <a:ext uri="{A12FA001-AC4F-418D-AE19-62706E023703}">
                      <ahyp:hlinkClr val="tx"/>
                    </a:ext>
                  </a:extLst>
                </a:hlinkClick>
              </a:rPr>
              <a:t>GapMinder</a:t>
            </a:r>
            <a:r>
              <a:rPr b="1" lang="en">
                <a:solidFill>
                  <a:srgbClr val="3D85C6"/>
                </a:solidFill>
              </a:rPr>
              <a:t>	</a:t>
            </a:r>
            <a:r>
              <a:rPr b="1" lang="en" u="sng">
                <a:solidFill>
                  <a:schemeClr val="hlink"/>
                </a:solidFill>
                <a:hlinkClick r:id="rId4"/>
              </a:rPr>
              <a:t>animated population bar graph</a:t>
            </a:r>
            <a:endParaRPr b="1">
              <a:solidFill>
                <a:srgbClr val="3D85C6"/>
              </a:solidFill>
            </a:endParaRPr>
          </a:p>
        </p:txBody>
      </p:sp>
      <p:pic>
        <p:nvPicPr>
          <p:cNvPr id="760" name="Google Shape;760;p104"/>
          <p:cNvPicPr preferRelativeResize="0"/>
          <p:nvPr/>
        </p:nvPicPr>
        <p:blipFill>
          <a:blip r:embed="rId5">
            <a:alphaModFix/>
          </a:blip>
          <a:stretch>
            <a:fillRect/>
          </a:stretch>
        </p:blipFill>
        <p:spPr>
          <a:xfrm>
            <a:off x="152400" y="1170125"/>
            <a:ext cx="8839201" cy="347133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105"/>
          <p:cNvSpPr txBox="1"/>
          <p:nvPr>
            <p:ph type="title"/>
          </p:nvPr>
        </p:nvSpPr>
        <p:spPr>
          <a:xfrm>
            <a:off x="311700" y="445025"/>
            <a:ext cx="8601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r>
              <a:rPr lang="en">
                <a:solidFill>
                  <a:srgbClr val="0070C0"/>
                </a:solidFill>
              </a:rPr>
              <a:t> </a:t>
            </a:r>
            <a:r>
              <a:rPr b="1" lang="en" u="sng">
                <a:solidFill>
                  <a:srgbClr val="0070C0"/>
                </a:solidFill>
                <a:hlinkClick r:id="rId3">
                  <a:extLst>
                    <a:ext uri="{A12FA001-AC4F-418D-AE19-62706E023703}">
                      <ahyp:hlinkClr val="tx"/>
                    </a:ext>
                  </a:extLst>
                </a:hlinkClick>
              </a:rPr>
              <a:t>High School Data Science</a:t>
            </a:r>
            <a:r>
              <a:rPr b="1" lang="en">
                <a:solidFill>
                  <a:srgbClr val="0070C0"/>
                </a:solidFill>
              </a:rPr>
              <a:t> from youcubed</a:t>
            </a:r>
            <a:endParaRPr b="1">
              <a:solidFill>
                <a:srgbClr val="0070C0"/>
              </a:solidFill>
            </a:endParaRPr>
          </a:p>
        </p:txBody>
      </p:sp>
      <p:pic>
        <p:nvPicPr>
          <p:cNvPr id="766" name="Google Shape;766;p105"/>
          <p:cNvPicPr preferRelativeResize="0"/>
          <p:nvPr/>
        </p:nvPicPr>
        <p:blipFill>
          <a:blip r:embed="rId4">
            <a:alphaModFix/>
          </a:blip>
          <a:stretch>
            <a:fillRect/>
          </a:stretch>
        </p:blipFill>
        <p:spPr>
          <a:xfrm>
            <a:off x="418875" y="1222825"/>
            <a:ext cx="8306248" cy="3330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4"/>
          <p:cNvPicPr preferRelativeResize="0"/>
          <p:nvPr/>
        </p:nvPicPr>
        <p:blipFill>
          <a:blip r:embed="rId3">
            <a:alphaModFix/>
          </a:blip>
          <a:stretch>
            <a:fillRect/>
          </a:stretch>
        </p:blipFill>
        <p:spPr>
          <a:xfrm>
            <a:off x="6414377" y="152400"/>
            <a:ext cx="2577223" cy="1879046"/>
          </a:xfrm>
          <a:prstGeom prst="rect">
            <a:avLst/>
          </a:prstGeom>
          <a:noFill/>
          <a:ln>
            <a:noFill/>
          </a:ln>
        </p:spPr>
      </p:pic>
      <p:pic>
        <p:nvPicPr>
          <p:cNvPr id="179" name="Google Shape;179;p34"/>
          <p:cNvPicPr preferRelativeResize="0"/>
          <p:nvPr/>
        </p:nvPicPr>
        <p:blipFill>
          <a:blip r:embed="rId4">
            <a:alphaModFix/>
          </a:blip>
          <a:stretch>
            <a:fillRect/>
          </a:stretch>
        </p:blipFill>
        <p:spPr>
          <a:xfrm>
            <a:off x="135750" y="429825"/>
            <a:ext cx="6109576" cy="2301231"/>
          </a:xfrm>
          <a:prstGeom prst="rect">
            <a:avLst/>
          </a:prstGeom>
          <a:noFill/>
          <a:ln>
            <a:noFill/>
          </a:ln>
        </p:spPr>
      </p:pic>
      <p:sp>
        <p:nvSpPr>
          <p:cNvPr id="180" name="Google Shape;180;p34"/>
          <p:cNvSpPr txBox="1"/>
          <p:nvPr/>
        </p:nvSpPr>
        <p:spPr>
          <a:xfrm>
            <a:off x="66575" y="4835700"/>
            <a:ext cx="44832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t>Source:  </a:t>
            </a:r>
            <a:r>
              <a:rPr lang="en" sz="800"/>
              <a:t>merriam-webster.com/dictionary/</a:t>
            </a:r>
            <a:endParaRPr sz="800"/>
          </a:p>
        </p:txBody>
      </p:sp>
      <p:pic>
        <p:nvPicPr>
          <p:cNvPr id="181" name="Google Shape;181;p34"/>
          <p:cNvPicPr preferRelativeResize="0"/>
          <p:nvPr/>
        </p:nvPicPr>
        <p:blipFill>
          <a:blip r:embed="rId5">
            <a:alphaModFix/>
          </a:blip>
          <a:stretch>
            <a:fillRect/>
          </a:stretch>
        </p:blipFill>
        <p:spPr>
          <a:xfrm>
            <a:off x="2347100" y="3024756"/>
            <a:ext cx="6644505" cy="181094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106"/>
          <p:cNvSpPr txBox="1"/>
          <p:nvPr>
            <p:ph type="title"/>
          </p:nvPr>
        </p:nvSpPr>
        <p:spPr>
          <a:xfrm>
            <a:off x="185350" y="65975"/>
            <a:ext cx="7926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endParaRPr b="1">
              <a:solidFill>
                <a:schemeClr val="accent4"/>
              </a:solidFill>
            </a:endParaRPr>
          </a:p>
          <a:p>
            <a:pPr indent="0" lvl="0" marL="0" rtl="0" algn="l">
              <a:spcBef>
                <a:spcPts val="0"/>
              </a:spcBef>
              <a:spcAft>
                <a:spcPts val="0"/>
              </a:spcAft>
              <a:buNone/>
            </a:pPr>
            <a:r>
              <a:rPr b="1" lang="en" u="sng">
                <a:solidFill>
                  <a:srgbClr val="0070C0"/>
                </a:solidFill>
                <a:hlinkClick r:id="rId3">
                  <a:extLst>
                    <a:ext uri="{A12FA001-AC4F-418D-AE19-62706E023703}">
                      <ahyp:hlinkClr val="tx"/>
                    </a:ext>
                  </a:extLst>
                </a:hlinkClick>
              </a:rPr>
              <a:t>Lessons</a:t>
            </a:r>
            <a:endParaRPr b="1">
              <a:solidFill>
                <a:srgbClr val="0070C0"/>
              </a:solidFill>
            </a:endParaRPr>
          </a:p>
        </p:txBody>
      </p:sp>
      <p:pic>
        <p:nvPicPr>
          <p:cNvPr id="772" name="Google Shape;772;p106"/>
          <p:cNvPicPr preferRelativeResize="0"/>
          <p:nvPr/>
        </p:nvPicPr>
        <p:blipFill>
          <a:blip r:embed="rId4">
            <a:alphaModFix/>
          </a:blip>
          <a:stretch>
            <a:fillRect/>
          </a:stretch>
        </p:blipFill>
        <p:spPr>
          <a:xfrm>
            <a:off x="2030600" y="208875"/>
            <a:ext cx="7019500" cy="493463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10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6"/>
              <a:buFont typeface="Arial"/>
              <a:buNone/>
            </a:pPr>
            <a:r>
              <a:rPr b="1" lang="en">
                <a:solidFill>
                  <a:schemeClr val="accent4"/>
                </a:solidFill>
              </a:rPr>
              <a:t>Resource:</a:t>
            </a:r>
            <a:r>
              <a:rPr b="1" lang="en">
                <a:solidFill>
                  <a:srgbClr val="0070C0"/>
                </a:solidFill>
              </a:rPr>
              <a:t> </a:t>
            </a:r>
            <a:r>
              <a:rPr b="1" lang="en">
                <a:solidFill>
                  <a:srgbClr val="0070C0"/>
                </a:solidFill>
              </a:rPr>
              <a:t>Digital Data Nuggets in </a:t>
            </a:r>
            <a:r>
              <a:rPr b="1" lang="en" u="sng">
                <a:solidFill>
                  <a:srgbClr val="0070C0"/>
                </a:solidFill>
                <a:hlinkClick r:id="rId3">
                  <a:extLst>
                    <a:ext uri="{A12FA001-AC4F-418D-AE19-62706E023703}">
                      <ahyp:hlinkClr val="tx"/>
                    </a:ext>
                  </a:extLst>
                </a:hlinkClick>
              </a:rPr>
              <a:t>Data Classroom</a:t>
            </a:r>
            <a:endParaRPr b="1">
              <a:solidFill>
                <a:srgbClr val="0070C0"/>
              </a:solidFill>
            </a:endParaRPr>
          </a:p>
          <a:p>
            <a:pPr indent="0" lvl="0" marL="0" rtl="0" algn="l">
              <a:spcBef>
                <a:spcPts val="0"/>
              </a:spcBef>
              <a:spcAft>
                <a:spcPts val="0"/>
              </a:spcAft>
              <a:buNone/>
            </a:pPr>
            <a:r>
              <a:t/>
            </a:r>
            <a:endParaRPr/>
          </a:p>
        </p:txBody>
      </p:sp>
      <p:sp>
        <p:nvSpPr>
          <p:cNvPr id="778" name="Google Shape;778;p107"/>
          <p:cNvSpPr txBox="1"/>
          <p:nvPr/>
        </p:nvSpPr>
        <p:spPr>
          <a:xfrm>
            <a:off x="0" y="1166350"/>
            <a:ext cx="417000" cy="8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pic>
        <p:nvPicPr>
          <p:cNvPr id="779" name="Google Shape;779;p107"/>
          <p:cNvPicPr preferRelativeResize="0"/>
          <p:nvPr/>
        </p:nvPicPr>
        <p:blipFill rotWithShape="1">
          <a:blip r:embed="rId4">
            <a:alphaModFix/>
          </a:blip>
          <a:srcRect b="31276" l="0" r="0" t="0"/>
          <a:stretch/>
        </p:blipFill>
        <p:spPr>
          <a:xfrm>
            <a:off x="0" y="1395375"/>
            <a:ext cx="9144003" cy="3421364"/>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pic>
        <p:nvPicPr>
          <p:cNvPr id="784" name="Google Shape;784;p108"/>
          <p:cNvPicPr preferRelativeResize="0"/>
          <p:nvPr/>
        </p:nvPicPr>
        <p:blipFill>
          <a:blip r:embed="rId3">
            <a:alphaModFix/>
          </a:blip>
          <a:stretch>
            <a:fillRect/>
          </a:stretch>
        </p:blipFill>
        <p:spPr>
          <a:xfrm>
            <a:off x="2111075" y="0"/>
            <a:ext cx="7138753" cy="5143499"/>
          </a:xfrm>
          <a:prstGeom prst="rect">
            <a:avLst/>
          </a:prstGeom>
          <a:noFill/>
          <a:ln>
            <a:noFill/>
          </a:ln>
        </p:spPr>
      </p:pic>
      <p:sp>
        <p:nvSpPr>
          <p:cNvPr id="785" name="Google Shape;785;p108"/>
          <p:cNvSpPr txBox="1"/>
          <p:nvPr>
            <p:ph type="title"/>
          </p:nvPr>
        </p:nvSpPr>
        <p:spPr>
          <a:xfrm>
            <a:off x="271450" y="1286700"/>
            <a:ext cx="1674900" cy="25701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rgbClr val="3D85C6"/>
                </a:solidFill>
              </a:rPr>
              <a:t>Data Nuggets</a:t>
            </a:r>
            <a:endParaRPr b="1">
              <a:solidFill>
                <a:srgbClr val="3D85C6"/>
              </a:solidFill>
            </a:endParaRPr>
          </a:p>
          <a:p>
            <a:pPr indent="0" lvl="0" marL="0" rtl="0" algn="ctr">
              <a:spcBef>
                <a:spcPts val="0"/>
              </a:spcBef>
              <a:spcAft>
                <a:spcPts val="0"/>
              </a:spcAft>
              <a:buNone/>
            </a:pPr>
            <a:r>
              <a:t/>
            </a:r>
            <a:endParaRPr b="1">
              <a:solidFill>
                <a:srgbClr val="3D85C6"/>
              </a:solidFill>
            </a:endParaRPr>
          </a:p>
          <a:p>
            <a:pPr indent="0" lvl="0" marL="0" rtl="0" algn="ctr">
              <a:spcBef>
                <a:spcPts val="0"/>
              </a:spcBef>
              <a:spcAft>
                <a:spcPts val="0"/>
              </a:spcAft>
              <a:buNone/>
            </a:pPr>
            <a:r>
              <a:rPr b="1" lang="en">
                <a:solidFill>
                  <a:srgbClr val="3D85C6"/>
                </a:solidFill>
              </a:rPr>
              <a:t>available</a:t>
            </a:r>
            <a:endParaRPr b="1">
              <a:solidFill>
                <a:srgbClr val="3D85C6"/>
              </a:solidFill>
            </a:endParaRPr>
          </a:p>
          <a:p>
            <a:pPr indent="0" lvl="0" marL="0" rtl="0" algn="ctr">
              <a:spcBef>
                <a:spcPts val="0"/>
              </a:spcBef>
              <a:spcAft>
                <a:spcPts val="0"/>
              </a:spcAft>
              <a:buNone/>
            </a:pPr>
            <a:r>
              <a:rPr b="1" lang="en">
                <a:solidFill>
                  <a:srgbClr val="3D85C6"/>
                </a:solidFill>
              </a:rPr>
              <a:t>in Spanish</a:t>
            </a:r>
            <a:endParaRPr b="1">
              <a:solidFill>
                <a:srgbClr val="3D85C6"/>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10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r>
              <a:rPr b="1" lang="en">
                <a:solidFill>
                  <a:srgbClr val="0070C0"/>
                </a:solidFill>
              </a:rPr>
              <a:t> IDS ~ </a:t>
            </a:r>
            <a:r>
              <a:rPr b="1" lang="en" u="sng">
                <a:solidFill>
                  <a:srgbClr val="0070C0"/>
                </a:solidFill>
                <a:hlinkClick r:id="rId3">
                  <a:extLst>
                    <a:ext uri="{A12FA001-AC4F-418D-AE19-62706E023703}">
                      <ahyp:hlinkClr val="tx"/>
                    </a:ext>
                  </a:extLst>
                </a:hlinkClick>
              </a:rPr>
              <a:t>Introduction to Data Science</a:t>
            </a:r>
            <a:r>
              <a:rPr b="1" lang="en">
                <a:solidFill>
                  <a:srgbClr val="0070C0"/>
                </a:solidFill>
              </a:rPr>
              <a:t> (HS, CA)</a:t>
            </a:r>
            <a:endParaRPr b="1">
              <a:solidFill>
                <a:srgbClr val="0070C0"/>
              </a:solidFill>
            </a:endParaRPr>
          </a:p>
        </p:txBody>
      </p:sp>
      <p:pic>
        <p:nvPicPr>
          <p:cNvPr id="791" name="Google Shape;791;p109"/>
          <p:cNvPicPr preferRelativeResize="0"/>
          <p:nvPr/>
        </p:nvPicPr>
        <p:blipFill>
          <a:blip r:embed="rId4">
            <a:alphaModFix/>
          </a:blip>
          <a:stretch>
            <a:fillRect/>
          </a:stretch>
        </p:blipFill>
        <p:spPr>
          <a:xfrm>
            <a:off x="1099288" y="1143300"/>
            <a:ext cx="6945418" cy="3820975"/>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pic>
        <p:nvPicPr>
          <p:cNvPr id="796" name="Google Shape;796;p110"/>
          <p:cNvPicPr preferRelativeResize="0"/>
          <p:nvPr/>
        </p:nvPicPr>
        <p:blipFill>
          <a:blip r:embed="rId3">
            <a:alphaModFix/>
          </a:blip>
          <a:stretch>
            <a:fillRect/>
          </a:stretch>
        </p:blipFill>
        <p:spPr>
          <a:xfrm>
            <a:off x="0" y="178400"/>
            <a:ext cx="9143999" cy="2146700"/>
          </a:xfrm>
          <a:prstGeom prst="rect">
            <a:avLst/>
          </a:prstGeom>
          <a:noFill/>
          <a:ln>
            <a:noFill/>
          </a:ln>
        </p:spPr>
      </p:pic>
      <p:pic>
        <p:nvPicPr>
          <p:cNvPr id="797" name="Google Shape;797;p110"/>
          <p:cNvPicPr preferRelativeResize="0"/>
          <p:nvPr/>
        </p:nvPicPr>
        <p:blipFill>
          <a:blip r:embed="rId4">
            <a:alphaModFix/>
          </a:blip>
          <a:stretch>
            <a:fillRect/>
          </a:stretch>
        </p:blipFill>
        <p:spPr>
          <a:xfrm>
            <a:off x="738450" y="2527325"/>
            <a:ext cx="7667082" cy="251360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1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chemeClr val="accent4"/>
                </a:solidFill>
              </a:rPr>
              <a:t>Resource: </a:t>
            </a:r>
            <a:r>
              <a:rPr lang="en" u="sng">
                <a:solidFill>
                  <a:srgbClr val="0070C0"/>
                </a:solidFill>
                <a:hlinkClick r:id="rId3">
                  <a:extLst>
                    <a:ext uri="{A12FA001-AC4F-418D-AE19-62706E023703}">
                      <ahyp:hlinkClr val="tx"/>
                    </a:ext>
                  </a:extLst>
                </a:hlinkClick>
              </a:rPr>
              <a:t>CSTA PK-12</a:t>
            </a:r>
            <a:r>
              <a:rPr lang="en">
                <a:solidFill>
                  <a:srgbClr val="0070C0"/>
                </a:solidFill>
              </a:rPr>
              <a:t> </a:t>
            </a:r>
            <a:endParaRPr>
              <a:solidFill>
                <a:srgbClr val="0070C0"/>
              </a:solidFill>
            </a:endParaRPr>
          </a:p>
        </p:txBody>
      </p:sp>
      <p:sp>
        <p:nvSpPr>
          <p:cNvPr id="803" name="Google Shape;803;p11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a:t>new CSTA Standards</a:t>
            </a:r>
            <a:endParaRPr sz="2000"/>
          </a:p>
          <a:p>
            <a:pPr indent="0" lvl="0" marL="0" rtl="0" algn="ctr">
              <a:spcBef>
                <a:spcPts val="0"/>
              </a:spcBef>
              <a:spcAft>
                <a:spcPts val="0"/>
              </a:spcAft>
              <a:buNone/>
            </a:pPr>
            <a:r>
              <a:rPr lang="en" sz="2000"/>
              <a:t>Source: csteachers.org</a:t>
            </a:r>
            <a:endParaRPr sz="2000"/>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11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D85C6"/>
                </a:solidFill>
              </a:rPr>
              <a:t>Q&amp;A</a:t>
            </a:r>
            <a:endParaRPr b="1">
              <a:solidFill>
                <a:srgbClr val="3D85C6"/>
              </a:solidFill>
            </a:endParaRPr>
          </a:p>
        </p:txBody>
      </p:sp>
      <p:pic>
        <p:nvPicPr>
          <p:cNvPr descr="an illustration of a light bulb with the website sendwishonline.com in the corner (Provided by Tenor)" id="809" name="Google Shape;809;p112"/>
          <p:cNvPicPr preferRelativeResize="0"/>
          <p:nvPr/>
        </p:nvPicPr>
        <p:blipFill>
          <a:blip r:embed="rId3">
            <a:alphaModFix/>
          </a:blip>
          <a:stretch>
            <a:fillRect/>
          </a:stretch>
        </p:blipFill>
        <p:spPr>
          <a:xfrm>
            <a:off x="3000738" y="1017729"/>
            <a:ext cx="3589575" cy="3589575"/>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35"/>
          <p:cNvPicPr preferRelativeResize="0"/>
          <p:nvPr/>
        </p:nvPicPr>
        <p:blipFill>
          <a:blip r:embed="rId3">
            <a:alphaModFix/>
          </a:blip>
          <a:stretch>
            <a:fillRect/>
          </a:stretch>
        </p:blipFill>
        <p:spPr>
          <a:xfrm>
            <a:off x="1774862" y="0"/>
            <a:ext cx="559427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