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Gloria Hallelujah"/>
      <p:regular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GloriaHallelujah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c9ef852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c9ef852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OPTIONAL - use this slide OR the Design Your Own Object google doc (you do not need to use both):  https://docs.google.com/document/d/1zcnRmTnhsMkZr9f5P8qkmsA8TQuTmtziFafZoL2oM9o/edit?usp=sharing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Choose ONE group member to be the </a:t>
            </a:r>
            <a:r>
              <a:rPr b="1" lang="en" sz="1000"/>
              <a:t>recorder</a:t>
            </a:r>
            <a:r>
              <a:rPr lang="en" sz="1000"/>
              <a:t> (type info in the yellow boxes)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Choose ONE group member to be the </a:t>
            </a:r>
            <a:r>
              <a:rPr b="1" lang="en" sz="1000"/>
              <a:t>presenter </a:t>
            </a:r>
            <a:r>
              <a:rPr lang="en" sz="1000"/>
              <a:t>(share with the class)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Choose ONE group members to be the </a:t>
            </a:r>
            <a:r>
              <a:rPr b="1" lang="en" sz="1000"/>
              <a:t>manager</a:t>
            </a:r>
            <a:r>
              <a:rPr lang="en" sz="1000"/>
              <a:t>- keep group on task 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Choose ONE or more group member to be the </a:t>
            </a:r>
            <a:r>
              <a:rPr b="1" lang="en" sz="1000"/>
              <a:t>timer </a:t>
            </a:r>
            <a:r>
              <a:rPr lang="en" sz="1000"/>
              <a:t>- watch time</a:t>
            </a:r>
            <a:endParaRPr sz="1000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203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39286"/>
              <a:buFont typeface="Arial"/>
              <a:buNone/>
            </a:pPr>
            <a:r>
              <a:rPr b="1" lang="en">
                <a:solidFill>
                  <a:srgbClr val="FF9900"/>
                </a:solidFill>
              </a:rPr>
              <a:t>CREATE YOUR OWN Object Diagram</a:t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-1358" l="3054" r="0" t="7699"/>
          <a:stretch/>
        </p:blipFill>
        <p:spPr>
          <a:xfrm>
            <a:off x="2700575" y="836300"/>
            <a:ext cx="3742850" cy="37739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2806050" y="4559900"/>
            <a:ext cx="3531900" cy="3993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Class name:  </a:t>
            </a:r>
            <a:endParaRPr b="1">
              <a:solidFill>
                <a:schemeClr val="accent5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330475" y="1548200"/>
            <a:ext cx="1370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private data</a:t>
            </a:r>
            <a:endParaRPr i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(include types)</a:t>
            </a:r>
            <a:endParaRPr i="1"/>
          </a:p>
        </p:txBody>
      </p:sp>
      <p:sp>
        <p:nvSpPr>
          <p:cNvPr id="58" name="Google Shape;58;p13"/>
          <p:cNvSpPr txBox="1"/>
          <p:nvPr/>
        </p:nvSpPr>
        <p:spPr>
          <a:xfrm>
            <a:off x="1233725" y="3150600"/>
            <a:ext cx="1572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behaviors</a:t>
            </a:r>
            <a:endParaRPr i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(method names, etc)</a:t>
            </a:r>
            <a:endParaRPr i="1"/>
          </a:p>
        </p:txBody>
      </p:sp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2961400" y="1063287"/>
            <a:ext cx="3088200" cy="1294200"/>
          </a:xfrm>
          <a:prstGeom prst="rect">
            <a:avLst/>
          </a:prstGeom>
          <a:solidFill>
            <a:srgbClr val="FFF2CC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chemeClr val="accent5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2961400" y="2644923"/>
            <a:ext cx="3088200" cy="1515900"/>
          </a:xfrm>
          <a:prstGeom prst="rect">
            <a:avLst/>
          </a:prstGeom>
          <a:solidFill>
            <a:srgbClr val="FFF2CC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chemeClr val="accent5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