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3" r:id="rId4"/>
    <p:sldMasterId id="2147483674" r:id="rId5"/>
    <p:sldMasterId id="2147483675" r:id="rId6"/>
    <p:sldMasterId id="2147483676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</p:sldIdLst>
  <p:sldSz cy="5143500" cx="9144000"/>
  <p:notesSz cx="6858000" cy="9144000"/>
  <p:embeddedFontLst>
    <p:embeddedFont>
      <p:font typeface="Quicksand"/>
      <p:regular r:id="rId65"/>
      <p:bold r:id="rId66"/>
    </p:embeddedFont>
    <p:embeddedFont>
      <p:font typeface="Lexend Deca"/>
      <p:regular r:id="rId67"/>
      <p:bold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schemas.openxmlformats.org/officeDocument/2006/relationships/slide" Target="slides/slide54.xml"/><Relationship Id="rId61" Type="http://schemas.openxmlformats.org/officeDocument/2006/relationships/slide" Target="slides/slide53.xml"/><Relationship Id="rId20" Type="http://schemas.openxmlformats.org/officeDocument/2006/relationships/slide" Target="slides/slide12.xml"/><Relationship Id="rId64" Type="http://schemas.openxmlformats.org/officeDocument/2006/relationships/slide" Target="slides/slide56.xml"/><Relationship Id="rId63" Type="http://schemas.openxmlformats.org/officeDocument/2006/relationships/slide" Target="slides/slide55.xml"/><Relationship Id="rId22" Type="http://schemas.openxmlformats.org/officeDocument/2006/relationships/slide" Target="slides/slide14.xml"/><Relationship Id="rId66" Type="http://schemas.openxmlformats.org/officeDocument/2006/relationships/font" Target="fonts/Quicksand-bold.fntdata"/><Relationship Id="rId21" Type="http://schemas.openxmlformats.org/officeDocument/2006/relationships/slide" Target="slides/slide13.xml"/><Relationship Id="rId65" Type="http://schemas.openxmlformats.org/officeDocument/2006/relationships/font" Target="fonts/Quicksand-regular.fntdata"/><Relationship Id="rId24" Type="http://schemas.openxmlformats.org/officeDocument/2006/relationships/slide" Target="slides/slide16.xml"/><Relationship Id="rId68" Type="http://schemas.openxmlformats.org/officeDocument/2006/relationships/font" Target="fonts/LexendDeca-bold.fntdata"/><Relationship Id="rId23" Type="http://schemas.openxmlformats.org/officeDocument/2006/relationships/slide" Target="slides/slide15.xml"/><Relationship Id="rId67" Type="http://schemas.openxmlformats.org/officeDocument/2006/relationships/font" Target="fonts/LexendDeca-regular.fntdata"/><Relationship Id="rId60" Type="http://schemas.openxmlformats.org/officeDocument/2006/relationships/slide" Target="slides/slide52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59" Type="http://schemas.openxmlformats.org/officeDocument/2006/relationships/slide" Target="slides/slide51.xml"/><Relationship Id="rId14" Type="http://schemas.openxmlformats.org/officeDocument/2006/relationships/slide" Target="slides/slide6.xml"/><Relationship Id="rId58" Type="http://schemas.openxmlformats.org/officeDocument/2006/relationships/slide" Target="slides/slide5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6212a5d5e_0_2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g3f6212a5d5e_0_2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6212a5d5e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f6212a5d5e_0_30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6212a5d5e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f6212a5d5e_0_3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6212a5d5e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3f6212a5d5e_0_3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6212a5d5e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3f6212a5d5e_0_3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f6212a5d5e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f6212a5d5e_0_3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6212a5d5e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f6212a5d5e_0_3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6212a5d5e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3f6212a5d5e_0_3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6212a5d5e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3f6212a5d5e_0_3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6212a5d5e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3f6212a5d5e_0_3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6212a5d5e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f6212a5d5e_0_3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6212a5d5e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f6212a5d5e_0_2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6212a5d5e_0_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3f6212a5d5e_0_3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6212a5d5e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f6212a5d5e_0_3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6212a5d5e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3f6212a5d5e_0_3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6212a5d5e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3f6212a5d5e_0_3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6212a5d5e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g3f6212a5d5e_0_3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6212a5d5e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3f6212a5d5e_0_3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6212a5d5e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3f6212a5d5e_0_3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5ef2404e9_3_4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g3f5ef2404e9_3_4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3f5ef2404e9_3_4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5ef2404e9_3_4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g3f5ef2404e9_3_4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5ef2404e9_3_4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6212a5d5e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3f6212a5d5e_0_4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6212a5d5e_0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f6212a5d5e_0_2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5926fc222_7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f5926fc222_7_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5eb74013e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f5eb74013e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f6212a5d5e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f6212a5d5e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f6212a5d5e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f6212a5d5e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6212a5d5e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f6212a5d5e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6212a5d5e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6212a5d5e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f6212a5d5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f6212a5d5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f6212a5d5e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f6212a5d5e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f6212a5d5e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f6212a5d5e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6212a5d5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f6212a5d5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6212a5d5e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6212a5d5e_0_2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6212a5d5e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f6212a5d5e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6212a5d5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f6212a5d5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6212a5d5e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f6212a5d5e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6212a5d5e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f6212a5d5e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6212a5d5e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f6212a5d5e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f5eb74013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3f5eb74013e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5926fc222_5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3f5926fc222_5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f6212a5d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f6212a5d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f6212a5d5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f6212a5d5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f6212a5d5e_0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f6212a5d5e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6212a5d5e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3f6212a5d5e_0_2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6212a5d5e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f6212a5d5e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6212a5d5e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f6212a5d5e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f6212a5d5e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f6212a5d5e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f6212a5d5e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f6212a5d5e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6212a5d5e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f6212a5d5e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f6212a5d5e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f6212a5d5e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f6212a5d5e_0_21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g3f6212a5d5e_0_218:notes"/>
          <p:cNvSpPr txBox="1"/>
          <p:nvPr>
            <p:ph idx="1" type="body"/>
          </p:nvPr>
        </p:nvSpPr>
        <p:spPr>
          <a:xfrm>
            <a:off x="685800" y="3300413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3f6212a5d5e_0_21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6212a5d5e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f6212a5d5e_0_2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6212a5d5e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f6212a5d5e_0_2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6212a5d5e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f6212a5d5e_0_3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6212a5d5e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f6212a5d5e_0_3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85763" y="1198364"/>
            <a:ext cx="4371975" cy="826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771525" y="2185988"/>
            <a:ext cx="3600450" cy="9858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406301" y="2478881"/>
            <a:ext cx="4371975" cy="766167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b="1" sz="2300" cap="none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406301" y="1635026"/>
            <a:ext cx="4371975" cy="843855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57175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614613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57175" y="863501"/>
            <a:ext cx="2272606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57175" y="1223367"/>
            <a:ext cx="2272606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612827" y="863501"/>
            <a:ext cx="2273498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612827" y="1223367"/>
            <a:ext cx="2273498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57175" y="153591"/>
            <a:ext cx="1692176" cy="653653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010966" y="153591"/>
            <a:ext cx="2875359" cy="3292376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302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2984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57175" y="807244"/>
            <a:ext cx="1692176" cy="26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008162" y="2700338"/>
            <a:ext cx="3086100" cy="31879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008162" y="344686"/>
            <a:ext cx="3086100" cy="231457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008162" y="3019128"/>
            <a:ext cx="3086100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298823" y="-141535"/>
            <a:ext cx="2545854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661940" y="1221582"/>
            <a:ext cx="3291483" cy="1157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304502" y="107157"/>
            <a:ext cx="3291483" cy="33861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-02">
  <p:cSld name="1_Cover-0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/>
        </p:nvSpPr>
        <p:spPr>
          <a:xfrm>
            <a:off x="0" y="4709918"/>
            <a:ext cx="9144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This material is based upon work supported by the National Science Foundation under Award No. 2607763.</a:t>
            </a:r>
            <a:r>
              <a:rPr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endParaRPr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7" name="Google Shape;127;p25"/>
          <p:cNvSpPr txBox="1"/>
          <p:nvPr/>
        </p:nvSpPr>
        <p:spPr>
          <a:xfrm>
            <a:off x="71438" y="42863"/>
            <a:ext cx="1417200" cy="13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@CSTANJ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@CS4NJ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#CSPDWeek2026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#CompSciNJ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@csteachersorg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5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1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9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1.png"/><Relationship Id="rId4" Type="http://schemas.openxmlformats.org/officeDocument/2006/relationships/hyperlink" Target="https://leebawlearning.org/apps/solar-system-explorer/play" TargetMode="Externa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3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9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0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7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9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8.png"/></Relationships>
</file>

<file path=ppt/slides/_rels/slide56.xml.rels><?xml version="1.0" encoding="UTF-8" standalone="yes"?><Relationships xmlns="http://schemas.openxmlformats.org/package/2006/relationships"><Relationship Id="rId11" Type="http://schemas.openxmlformats.org/officeDocument/2006/relationships/image" Target="../media/image53.png"/><Relationship Id="rId10" Type="http://schemas.openxmlformats.org/officeDocument/2006/relationships/hyperlink" Target="https://leebawlearning.org" TargetMode="External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7.png"/><Relationship Id="rId4" Type="http://schemas.openxmlformats.org/officeDocument/2006/relationships/hyperlink" Target="mailto:RossLeebaw@gmail.com" TargetMode="External"/><Relationship Id="rId9" Type="http://schemas.openxmlformats.org/officeDocument/2006/relationships/hyperlink" Target="mailto:Ross@LeebawLearning.org" TargetMode="External"/><Relationship Id="rId5" Type="http://schemas.openxmlformats.org/officeDocument/2006/relationships/hyperlink" Target="mailto:RossLeebaw@gmail.com" TargetMode="External"/><Relationship Id="rId6" Type="http://schemas.openxmlformats.org/officeDocument/2006/relationships/hyperlink" Target="https://leebawlearning.org" TargetMode="External"/><Relationship Id="rId7" Type="http://schemas.openxmlformats.org/officeDocument/2006/relationships/hyperlink" Target="https://leebawlearning.org" TargetMode="External"/><Relationship Id="rId8" Type="http://schemas.openxmlformats.org/officeDocument/2006/relationships/hyperlink" Target="mailto:Ross@LeebawLearning.or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3475" y="246750"/>
            <a:ext cx="2060774" cy="2060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6"/>
          <p:cNvSpPr/>
          <p:nvPr/>
        </p:nvSpPr>
        <p:spPr>
          <a:xfrm>
            <a:off x="377190" y="685800"/>
            <a:ext cx="4389120" cy="82296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500"/>
              <a:buFont typeface="Trebuchet MS"/>
              <a:buNone/>
            </a:pPr>
            <a:r>
              <a:rPr b="1" i="0" lang="en" sz="35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Protect Student Data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56"/>
          <p:cNvSpPr/>
          <p:nvPr/>
        </p:nvSpPr>
        <p:spPr>
          <a:xfrm>
            <a:off x="377190" y="1783080"/>
            <a:ext cx="4389120" cy="301752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500"/>
              <a:buFont typeface="Calibri"/>
              <a:buNone/>
            </a:pP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Never use real student names — use "Student 1" or class nicknames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No photos, birthdays, addresses, or grades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Skip logins and student accounts whenever possible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When in doubt, leave it out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7"/>
          <p:cNvSpPr/>
          <p:nvPr/>
        </p:nvSpPr>
        <p:spPr>
          <a:xfrm>
            <a:off x="377190" y="685800"/>
            <a:ext cx="4389120" cy="82296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500"/>
              <a:buFont typeface="Trebuchet MS"/>
              <a:buNone/>
            </a:pPr>
            <a:r>
              <a:rPr b="1" i="0" lang="en" sz="35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Follow the Rules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57"/>
          <p:cNvSpPr/>
          <p:nvPr/>
        </p:nvSpPr>
        <p:spPr>
          <a:xfrm>
            <a:off x="377190" y="1783080"/>
            <a:ext cx="4389120" cy="301752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500"/>
              <a:buFont typeface="Calibri"/>
              <a:buNone/>
            </a:pP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FERPA and COPPA protect student information — follow both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Get admin approval before using any vibe-coded site with your class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Check your district's tech policy for approved tools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Keep your site private until it's cleared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3"/>
          <p:cNvSpPr txBox="1"/>
          <p:nvPr/>
        </p:nvSpPr>
        <p:spPr>
          <a:xfrm>
            <a:off x="334525" y="3847175"/>
            <a:ext cx="2542500" cy="11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https://leebawlearning.org/apps/solar-system-explorer/play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2"/>
          <p:cNvSpPr txBox="1"/>
          <p:nvPr/>
        </p:nvSpPr>
        <p:spPr>
          <a:xfrm>
            <a:off x="0" y="0"/>
            <a:ext cx="9144000" cy="66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You are "Word Problem Wizard," a math problem writer for K-12 teachers. You generate personalized word problems that make math irresistible by wrapping it in a student's favorite topic.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INPUT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The teacher provides: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SKILL: the specific math concept (e.g., "2-digit by 1-digit multiplication," "adding fractions with unlike denominators," "solving two-step equations").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INTEREST: the student's interest (e.g., "Pokémon," "soccer," "Taylor Swift," "Minecraft," "NBA").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GRADE: K-12.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COUNT: how many problems to generate (default 5 if missing).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BEFORE YOU RESPOND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Silently confirm the interest is school-appropriate. If not, respond ONLY with: "Let's pick a different interest that works for the whole class." Do not explain.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Silently confirm the skill matches the grade band roughly. If it seems off (e.g., "calculus" for grade 2), proceed anyway but keep numbers grade-appropriate.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Vary the problem structure across the set: mix one-step, multi-step, comparison, and "find the missing piece" formats. Do not repeat the same sentence stem twice.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Use realistic numbers for the grade level. No absurdly large or decimal numbers unless the skill requires them.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Weave the INTEREST into EVERY problem with specific, accurate details (real character names, real teams, real song titles, real game mechanics). Generic references do not count.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OUTPUT FORMAT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🎯 Skill: [restate skill]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⭐ Interest: [restate interest]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📚 Grade: [restate grade]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Problem 1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[Full word problem, 2-4 sentences.]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Problem 2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[Full word problem.]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[Continue through Problem N.]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🔑 Answer Key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[answer with units]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[answer with units]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[answer with units]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...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💡 Teacher Note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One sentence suggesting one differentiation move (e.g., "For students who need support, cross out the extra information in Problem 3.").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RULES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Every problem must actually require the stated skill to solve. No trick problems.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Answers in the key must be correct. Double-check arithmetic silently before printing.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Keep each problem under 60 words.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Never include inappropriate content, gambling, alcohol, weapons, or copyrighted song lyrics (references to titles and artist names are fine).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Never add commentary before or after the format above.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5"/>
          <p:cNvSpPr/>
          <p:nvPr/>
        </p:nvSpPr>
        <p:spPr>
          <a:xfrm>
            <a:off x="411480" y="342270"/>
            <a:ext cx="4457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300"/>
              <a:buFont typeface="Trebuchet MS"/>
              <a:buNone/>
            </a:pPr>
            <a:r>
              <a:rPr b="1" lang="en" sz="3300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uild</a:t>
            </a:r>
            <a:b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something</a:t>
            </a:r>
            <a:b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" sz="3300" u="none" cap="none" strike="noStrike">
                <a:solidFill>
                  <a:srgbClr val="FF2D8B"/>
                </a:solidFill>
                <a:latin typeface="Trebuchet MS"/>
                <a:ea typeface="Trebuchet MS"/>
                <a:cs typeface="Trebuchet MS"/>
                <a:sym typeface="Trebuchet MS"/>
              </a:rPr>
              <a:t>meaningful.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85">
            <a:hlinkClick r:id="rId4"/>
          </p:cNvPr>
          <p:cNvSpPr/>
          <p:nvPr/>
        </p:nvSpPr>
        <p:spPr>
          <a:xfrm>
            <a:off x="411480" y="3515274"/>
            <a:ext cx="5486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700"/>
              <a:buFont typeface="Calibri"/>
              <a:buNone/>
            </a:pPr>
            <a:r>
              <a:rPr b="1" i="0" lang="en" sz="19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RossLeebaw@gmail.com</a:t>
            </a:r>
            <a:endParaRPr b="1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85">
            <a:hlinkClick r:id="rId6"/>
          </p:cNvPr>
          <p:cNvSpPr/>
          <p:nvPr/>
        </p:nvSpPr>
        <p:spPr>
          <a:xfrm>
            <a:off x="411480" y="2010165"/>
            <a:ext cx="54864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5F63"/>
              </a:buClr>
              <a:buSzPts val="2700"/>
              <a:buFont typeface="Trebuchet MS"/>
              <a:buNone/>
            </a:pPr>
            <a:r>
              <a:rPr b="1" i="0" lang="en" sz="3100" u="sng" cap="none" strike="noStrike">
                <a:solidFill>
                  <a:schemeClr val="hlink"/>
                </a:solidFill>
                <a:latin typeface="Trebuchet MS"/>
                <a:ea typeface="Trebuchet MS"/>
                <a:cs typeface="Trebuchet MS"/>
                <a:sym typeface="Trebuchet MS"/>
                <a:hlinkClick r:id="rId7"/>
              </a:rPr>
              <a:t>LeebawLearning.org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85">
            <a:hlinkClick r:id="rId8"/>
          </p:cNvPr>
          <p:cNvSpPr/>
          <p:nvPr/>
        </p:nvSpPr>
        <p:spPr>
          <a:xfrm>
            <a:off x="411480" y="2505225"/>
            <a:ext cx="5486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700"/>
              <a:buFont typeface="Calibri"/>
              <a:buNone/>
            </a:pPr>
            <a:r>
              <a:rPr b="1" i="0" lang="en" sz="1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Ross@LeebawLearning.org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85"/>
          <p:cNvSpPr/>
          <p:nvPr/>
        </p:nvSpPr>
        <p:spPr>
          <a:xfrm>
            <a:off x="411480" y="3915074"/>
            <a:ext cx="5486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1800"/>
              <a:buFont typeface="Calibri"/>
              <a:buNone/>
            </a:pPr>
            <a:r>
              <a:rPr b="1" i="0" lang="en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732-673-5394</a:t>
            </a:r>
            <a:endParaRPr b="0" i="0" sz="1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85"/>
          <p:cNvSpPr/>
          <p:nvPr/>
        </p:nvSpPr>
        <p:spPr>
          <a:xfrm>
            <a:off x="7257821" y="2914650"/>
            <a:ext cx="1645800" cy="16458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317500" rotWithShape="0" algn="bl" dir="5400000" dist="50800">
              <a:srgbClr val="000000">
                <a:alpha val="251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user/workspace/qr_leebaw_light.png" id="373" name="Google Shape;373;p85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360691" y="3017520"/>
            <a:ext cx="1440181" cy="1440181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85"/>
          <p:cNvSpPr/>
          <p:nvPr/>
        </p:nvSpPr>
        <p:spPr>
          <a:xfrm>
            <a:off x="7052081" y="2571750"/>
            <a:ext cx="2057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1A1B4B"/>
                </a:solidFill>
                <a:latin typeface="Calibri"/>
                <a:ea typeface="Calibri"/>
                <a:cs typeface="Calibri"/>
                <a:sym typeface="Calibri"/>
              </a:rPr>
              <a:t>Scan to visit my website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