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</p:sldIdLst>
  <p:sldSz cy="5143500" cx="9144000"/>
  <p:notesSz cx="6858000" cy="9144000"/>
  <p:embeddedFontLst>
    <p:embeddedFont>
      <p:font typeface="Atma Light"/>
      <p:regular r:id="rId46"/>
      <p:bold r:id="rId47"/>
    </p:embeddedFont>
    <p:embeddedFont>
      <p:font typeface="Proxima Nova"/>
      <p:regular r:id="rId48"/>
      <p:bold r:id="rId49"/>
      <p:italic r:id="rId50"/>
      <p:boldItalic r:id="rId51"/>
    </p:embeddedFont>
    <p:embeddedFont>
      <p:font typeface="Inter"/>
      <p:regular r:id="rId52"/>
      <p:bold r:id="rId53"/>
      <p:italic r:id="rId54"/>
      <p:boldItalic r:id="rId55"/>
    </p:embeddedFont>
    <p:embeddedFont>
      <p:font typeface="Atma"/>
      <p:bold r:id="rId56"/>
    </p:embeddedFont>
    <p:embeddedFont>
      <p:font typeface="Quicksand"/>
      <p:regular r:id="rId57"/>
      <p:bold r:id="rId58"/>
    </p:embeddedFont>
    <p:embeddedFont>
      <p:font typeface="Lexend Deca"/>
      <p:regular r:id="rId59"/>
      <p:bold r:id="rId60"/>
    </p:embeddedFont>
    <p:embeddedFont>
      <p:font typeface="NTR"/>
      <p:regular r:id="rId61"/>
    </p:embeddedFont>
    <p:embeddedFont>
      <p:font typeface="Open Sans"/>
      <p:bold r:id="rId62"/>
      <p:boldItalic r:id="rId6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font" Target="fonts/AtmaLight-regular.fntdata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ProximaNova-regular.fntdata"/><Relationship Id="rId47" Type="http://schemas.openxmlformats.org/officeDocument/2006/relationships/font" Target="fonts/AtmaLight-bold.fntdata"/><Relationship Id="rId49" Type="http://schemas.openxmlformats.org/officeDocument/2006/relationships/font" Target="fonts/ProximaNova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font" Target="fonts/OpenSans-bold.fntdata"/><Relationship Id="rId61" Type="http://schemas.openxmlformats.org/officeDocument/2006/relationships/font" Target="fonts/NTR-regular.fntdata"/><Relationship Id="rId20" Type="http://schemas.openxmlformats.org/officeDocument/2006/relationships/slide" Target="slides/slide15.xml"/><Relationship Id="rId63" Type="http://schemas.openxmlformats.org/officeDocument/2006/relationships/font" Target="fonts/OpenSans-bold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0" Type="http://schemas.openxmlformats.org/officeDocument/2006/relationships/font" Target="fonts/LexendDeca-bold.fntdata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ProximaNova-boldItalic.fntdata"/><Relationship Id="rId50" Type="http://schemas.openxmlformats.org/officeDocument/2006/relationships/font" Target="fonts/ProximaNova-italic.fntdata"/><Relationship Id="rId53" Type="http://schemas.openxmlformats.org/officeDocument/2006/relationships/font" Target="fonts/Inter-bold.fntdata"/><Relationship Id="rId52" Type="http://schemas.openxmlformats.org/officeDocument/2006/relationships/font" Target="fonts/Inter-regular.fntdata"/><Relationship Id="rId11" Type="http://schemas.openxmlformats.org/officeDocument/2006/relationships/slide" Target="slides/slide6.xml"/><Relationship Id="rId55" Type="http://schemas.openxmlformats.org/officeDocument/2006/relationships/font" Target="fonts/Inter-boldItalic.fntdata"/><Relationship Id="rId10" Type="http://schemas.openxmlformats.org/officeDocument/2006/relationships/slide" Target="slides/slide5.xml"/><Relationship Id="rId54" Type="http://schemas.openxmlformats.org/officeDocument/2006/relationships/font" Target="fonts/Inter-italic.fntdata"/><Relationship Id="rId13" Type="http://schemas.openxmlformats.org/officeDocument/2006/relationships/slide" Target="slides/slide8.xml"/><Relationship Id="rId57" Type="http://schemas.openxmlformats.org/officeDocument/2006/relationships/font" Target="fonts/Quicksand-regular.fntdata"/><Relationship Id="rId12" Type="http://schemas.openxmlformats.org/officeDocument/2006/relationships/slide" Target="slides/slide7.xml"/><Relationship Id="rId56" Type="http://schemas.openxmlformats.org/officeDocument/2006/relationships/font" Target="fonts/Atma-bold.fntdata"/><Relationship Id="rId15" Type="http://schemas.openxmlformats.org/officeDocument/2006/relationships/slide" Target="slides/slide10.xml"/><Relationship Id="rId59" Type="http://schemas.openxmlformats.org/officeDocument/2006/relationships/font" Target="fonts/LexendDeca-regular.fntdata"/><Relationship Id="rId14" Type="http://schemas.openxmlformats.org/officeDocument/2006/relationships/slide" Target="slides/slide9.xml"/><Relationship Id="rId58" Type="http://schemas.openxmlformats.org/officeDocument/2006/relationships/font" Target="fonts/Quicksand-bold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f5c77488ca_0_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5" name="Google Shape;55;g3f5c77488ca_0_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f5c77488ca_1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g3f5c77488ca_1_1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f5c77488ca_1_4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f5c77488ca_1_4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f5e23a8137_1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g3f5e23a8137_1_1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f653aa64d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f653aa64d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f5c77488ca_1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g3f5c77488ca_1_1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f5c77488ca_1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g3f5c77488ca_1_15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f5c77488ca_1_7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f5c77488ca_1_7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f5c77488ca_1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g3f5c77488ca_1_16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f5c77488ca_1_2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g3f5c77488ca_1_20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f5c77488ca_1_7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g3f5c77488ca_1_7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f5c77488ca_1_4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g3f5c77488ca_1_4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f5c77488ca_1_2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g3f5c77488ca_1_2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f65962cc49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f65962cc49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f5c77488ca_1_7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f5c77488ca_1_7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f5c77488ca_1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g3f5c77488ca_1_2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f5c77488ca_1_2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g3f5c77488ca_1_2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f5c77488ca_1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g3f5c77488ca_1_2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f5c77488ca_1_2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g3f5c77488ca_1_24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f5e23a8137_1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g3f5e23a8137_1_17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f5c77488ca_1_2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g3f5c77488ca_1_25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f5c77488ca_1_2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g3f5c77488ca_1_26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5c77488ca_1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g3f5c77488ca_1_4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f5e23a8137_1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g3f5e23a8137_1_18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f5c77488ca_1_2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g3f5c77488ca_1_27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3f5c77488ca_1_2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g3f5c77488ca_1_28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f5e23a8137_1_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g3f5e23a8137_1_19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3f5c77488ca_1_2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g3f5c77488ca_1_29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f5c77488ca_1_3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g3f5c77488ca_1_30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3f5c77488ca_1_3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g3f5c77488ca_1_3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3f5c77488ca_1_3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g3f5c77488ca_1_3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3f5e23a8137_1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3f5e23a8137_1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3f5c77488ca_1_4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3f5c77488ca_1_4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e264f50fb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e264f50fb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3f5c77488ca_0_3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1" name="Google Shape;421;g3f5c77488ca_0_3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f5c77488ca_1_7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f5c77488ca_1_7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Source:  https://www.youtube.com/watch?v=ZqGSg4b_cZA&amp;t=14s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f5c77488ca_1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g3f5c77488ca_1_7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f5c77488ca_1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g3f5c77488ca_1_9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f5c77488ca_1_4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f5c77488ca_1_4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f5c77488ca_1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g3f5c77488ca_1_1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-02">
  <p:cSld name="1_Cover-0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/>
        </p:nvSpPr>
        <p:spPr>
          <a:xfrm>
            <a:off x="0" y="4709918"/>
            <a:ext cx="9144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rPr>
              <a:t>This material is based upon work supported by the National Science Foundation under Award No. 2607763.</a:t>
            </a:r>
            <a:r>
              <a:rPr lang="en" sz="11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rPr>
              <a:t> </a:t>
            </a:r>
            <a:endParaRPr>
              <a:solidFill>
                <a:schemeClr val="lt1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52" name="Google Shape;52;p13"/>
          <p:cNvSpPr txBox="1"/>
          <p:nvPr/>
        </p:nvSpPr>
        <p:spPr>
          <a:xfrm>
            <a:off x="71438" y="42863"/>
            <a:ext cx="1417200" cy="13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@CSTANJ</a:t>
            </a:r>
            <a:endParaRPr b="1" sz="11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@CS4NJ</a:t>
            </a:r>
            <a:endParaRPr b="1" sz="11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#CSPDWeek2026</a:t>
            </a:r>
            <a:endParaRPr b="1" sz="11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#CompSciNJ</a:t>
            </a:r>
            <a:endParaRPr b="1" sz="11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@csteachersorg</a:t>
            </a:r>
            <a:endParaRPr b="1" sz="11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5" Type="http://schemas.openxmlformats.org/officeDocument/2006/relationships/image" Target="../media/image3.png"/><Relationship Id="rId6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1" Type="http://schemas.openxmlformats.org/officeDocument/2006/relationships/hyperlink" Target="https://zerotomastery.io/blog/java-scanner/" TargetMode="External"/><Relationship Id="rId10" Type="http://schemas.openxmlformats.org/officeDocument/2006/relationships/hyperlink" Target="https://codehs.com/sandbox/id/scanner-play-OxkSRA" TargetMode="External"/><Relationship Id="rId13" Type="http://schemas.openxmlformats.org/officeDocument/2006/relationships/hyperlink" Target="https://codehs.com/sandbox/lsantucci/printing-a-check/run" TargetMode="External"/><Relationship Id="rId12" Type="http://schemas.openxmlformats.org/officeDocument/2006/relationships/hyperlink" Target="https://codehs.com/sandbox/id/restaurant-check-iQfysx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www.youtube.com/watch?v=eX7VnkcXMdM&amp;t=8s" TargetMode="External"/><Relationship Id="rId4" Type="http://schemas.openxmlformats.org/officeDocument/2006/relationships/hyperlink" Target="https://www.youtube.com/watch?v=ZqGSg4b_cZA&amp;t=14s" TargetMode="External"/><Relationship Id="rId9" Type="http://schemas.openxmlformats.org/officeDocument/2006/relationships/hyperlink" Target="https://docs.oracle.com/en/java/javase/25/docs/api/java.base/java/util/Scanner.html" TargetMode="External"/><Relationship Id="rId15" Type="http://schemas.openxmlformats.org/officeDocument/2006/relationships/hyperlink" Target="https://docs.oracle.com/en/java/javase/25/docs/api/java.base/java/lang/Math.html" TargetMode="External"/><Relationship Id="rId14" Type="http://schemas.openxmlformats.org/officeDocument/2006/relationships/hyperlink" Target="https://codehs.com/sandbox/lsantucci/printing-a-check" TargetMode="External"/><Relationship Id="rId16" Type="http://schemas.openxmlformats.org/officeDocument/2006/relationships/hyperlink" Target="https://codehs.com/sandbox/id/distance-between-two-points-0JgOXd" TargetMode="External"/><Relationship Id="rId5" Type="http://schemas.openxmlformats.org/officeDocument/2006/relationships/hyperlink" Target="https://www.youtube.com/watch?v=ZqGSg4b_cZA&amp;t=14s" TargetMode="External"/><Relationship Id="rId6" Type="http://schemas.openxmlformats.org/officeDocument/2006/relationships/hyperlink" Target="https://codehs.com/go/B5274" TargetMode="External"/><Relationship Id="rId7" Type="http://schemas.openxmlformats.org/officeDocument/2006/relationships/hyperlink" Target="https://codehs.com/textbook/apcsa_textbook/" TargetMode="External"/><Relationship Id="rId8" Type="http://schemas.openxmlformats.org/officeDocument/2006/relationships/hyperlink" Target="https://docs.oracle.com/en/java/javase/25/docs/api/java.base/java/util/Scanner.html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codehs.com/go/E53EC" TargetMode="External"/><Relationship Id="rId4" Type="http://schemas.openxmlformats.org/officeDocument/2006/relationships/hyperlink" Target="https://codehs.com/go/E53EC" TargetMode="External"/><Relationship Id="rId5" Type="http://schemas.openxmlformats.org/officeDocument/2006/relationships/hyperlink" Target="https://codehs.com/go/E53EC" TargetMode="External"/><Relationship Id="rId6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5" Type="http://schemas.openxmlformats.org/officeDocument/2006/relationships/image" Target="../media/image3.png"/><Relationship Id="rId6" Type="http://schemas.openxmlformats.org/officeDocument/2006/relationships/image" Target="../media/image5.png"/><Relationship Id="rId7" Type="http://schemas.openxmlformats.org/officeDocument/2006/relationships/hyperlink" Target="https://codehs.com/go/E53EC" TargetMode="External"/><Relationship Id="rId8" Type="http://schemas.openxmlformats.org/officeDocument/2006/relationships/hyperlink" Target="https://codehs.com/go/E53EC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5" Type="http://schemas.openxmlformats.org/officeDocument/2006/relationships/image" Target="../media/image3.png"/><Relationship Id="rId6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gif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5" Type="http://schemas.openxmlformats.org/officeDocument/2006/relationships/image" Target="../media/image3.png"/><Relationship Id="rId6" Type="http://schemas.openxmlformats.org/officeDocument/2006/relationships/image" Target="../media/image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5" Type="http://schemas.openxmlformats.org/officeDocument/2006/relationships/image" Target="../media/image3.png"/><Relationship Id="rId6" Type="http://schemas.openxmlformats.org/officeDocument/2006/relationships/image" Target="../media/image22.png"/><Relationship Id="rId7" Type="http://schemas.openxmlformats.org/officeDocument/2006/relationships/hyperlink" Target="https://codehs.com/sandbox/lsantucci/restaurant-check/run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5" Type="http://schemas.openxmlformats.org/officeDocument/2006/relationships/image" Target="../media/image3.png"/><Relationship Id="rId6" Type="http://schemas.openxmlformats.org/officeDocument/2006/relationships/image" Target="../media/image22.png"/><Relationship Id="rId7" Type="http://schemas.openxmlformats.org/officeDocument/2006/relationships/hyperlink" Target="https://codehs.com/sandbox/lsantucci/restaurant-check" TargetMode="External"/><Relationship Id="rId8" Type="http://schemas.openxmlformats.org/officeDocument/2006/relationships/hyperlink" Target="https://codehs.com/sandbox/id/restaurant-check-iQfysx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hyperlink" Target="https://docs.oracle.com/en/java/javase/25/docs/api/java.base/java/lang/Math.html" TargetMode="External"/><Relationship Id="rId6" Type="http://schemas.openxmlformats.org/officeDocument/2006/relationships/hyperlink" Target="https://docs.oracle.com/en/java/javase/25/docs/api/java.base/java/lang/Math.html" TargetMode="External"/><Relationship Id="rId7" Type="http://schemas.openxmlformats.org/officeDocument/2006/relationships/image" Target="../media/image18.png"/><Relationship Id="rId8" Type="http://schemas.openxmlformats.org/officeDocument/2006/relationships/hyperlink" Target="https://codehs.com/sandbox/id/distance-between-two-points-0JgOXd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5.gif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s://codehs.com/sandbox/id/is-the-pool-closed-NhZoix" TargetMode="External"/><Relationship Id="rId4" Type="http://schemas.openxmlformats.org/officeDocument/2006/relationships/hyperlink" Target="https://www.storyofmathematics.com/19th_boole.html/" TargetMode="External"/><Relationship Id="rId5" Type="http://schemas.openxmlformats.org/officeDocument/2006/relationships/hyperlink" Target="https://codehs.com/sandbox/lsantucci/while-example" TargetMode="External"/><Relationship Id="rId6" Type="http://schemas.openxmlformats.org/officeDocument/2006/relationships/hyperlink" Target="https://codehs.com/sandbox/id/multiplication-945Tym" TargetMode="Externa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6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5" Type="http://schemas.openxmlformats.org/officeDocument/2006/relationships/image" Target="../media/image3.png"/><Relationship Id="rId6" Type="http://schemas.openxmlformats.org/officeDocument/2006/relationships/image" Target="../media/image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storyofmathematics.com/19th_boole.html/" TargetMode="External"/><Relationship Id="rId4" Type="http://schemas.openxmlformats.org/officeDocument/2006/relationships/image" Target="../media/image2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5" Type="http://schemas.openxmlformats.org/officeDocument/2006/relationships/image" Target="../media/image3.png"/><Relationship Id="rId6" Type="http://schemas.openxmlformats.org/officeDocument/2006/relationships/image" Target="../media/image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5" Type="http://schemas.openxmlformats.org/officeDocument/2006/relationships/image" Target="../media/image3.png"/><Relationship Id="rId6" Type="http://schemas.openxmlformats.org/officeDocument/2006/relationships/image" Target="../media/image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5" Type="http://schemas.openxmlformats.org/officeDocument/2006/relationships/image" Target="../media/image3.png"/><Relationship Id="rId6" Type="http://schemas.openxmlformats.org/officeDocument/2006/relationships/image" Target="../media/image5.png"/><Relationship Id="rId7" Type="http://schemas.openxmlformats.org/officeDocument/2006/relationships/hyperlink" Target="https://praxis.ets.org/on/demandware.static/-/Library-Sites-ets-praxisLibrary/default/pdfs/5652.pdf" TargetMode="External"/><Relationship Id="rId8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5" Type="http://schemas.openxmlformats.org/officeDocument/2006/relationships/image" Target="../media/image3.png"/><Relationship Id="rId6" Type="http://schemas.openxmlformats.org/officeDocument/2006/relationships/image" Target="../media/image5.png"/><Relationship Id="rId7" Type="http://schemas.openxmlformats.org/officeDocument/2006/relationships/image" Target="../media/image7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5" Type="http://schemas.openxmlformats.org/officeDocument/2006/relationships/image" Target="../media/image3.png"/><Relationship Id="rId6" Type="http://schemas.openxmlformats.org/officeDocument/2006/relationships/image" Target="../media/image5.png"/><Relationship Id="rId7" Type="http://schemas.openxmlformats.org/officeDocument/2006/relationships/hyperlink" Target="https://praxis.ets.org/on/demandware.static/-/Library-Sites-ets-praxisLibrary/default/pdfs/5652.pdf" TargetMode="External"/><Relationship Id="rId8" Type="http://schemas.openxmlformats.org/officeDocument/2006/relationships/image" Target="../media/image17.png"/></Relationships>
</file>

<file path=ppt/slides/_rels/slide31.xml.rels><?xml version="1.0" encoding="UTF-8" standalone="yes"?><Relationships xmlns="http://schemas.openxmlformats.org/package/2006/relationships"><Relationship Id="rId10" Type="http://schemas.openxmlformats.org/officeDocument/2006/relationships/hyperlink" Target="https://codehs.com/lms/assignment/207382610" TargetMode="External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9" Type="http://schemas.openxmlformats.org/officeDocument/2006/relationships/hyperlink" Target="https://codehs.com/lms/assignment/207382607" TargetMode="External"/><Relationship Id="rId5" Type="http://schemas.openxmlformats.org/officeDocument/2006/relationships/image" Target="../media/image3.png"/><Relationship Id="rId6" Type="http://schemas.openxmlformats.org/officeDocument/2006/relationships/hyperlink" Target="https://codehs.com/sandbox/id/is-the-pool-closed-NhZoix" TargetMode="External"/><Relationship Id="rId7" Type="http://schemas.openxmlformats.org/officeDocument/2006/relationships/hyperlink" Target="https://codehs.com/sandbox/id/is-the-pool-closed-NhZoix" TargetMode="External"/><Relationship Id="rId8" Type="http://schemas.openxmlformats.org/officeDocument/2006/relationships/hyperlink" Target="https://codehs.com/lms/assignment/207382597" TargetMode="Externa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5" Type="http://schemas.openxmlformats.org/officeDocument/2006/relationships/image" Target="../media/image3.png"/><Relationship Id="rId6" Type="http://schemas.openxmlformats.org/officeDocument/2006/relationships/image" Target="../media/image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5" Type="http://schemas.openxmlformats.org/officeDocument/2006/relationships/image" Target="../media/image3.png"/><Relationship Id="rId6" Type="http://schemas.openxmlformats.org/officeDocument/2006/relationships/image" Target="../media/image5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5" Type="http://schemas.openxmlformats.org/officeDocument/2006/relationships/image" Target="../media/image3.png"/><Relationship Id="rId6" Type="http://schemas.openxmlformats.org/officeDocument/2006/relationships/image" Target="../media/image5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9" Type="http://schemas.openxmlformats.org/officeDocument/2006/relationships/hyperlink" Target="https://codehs.com/student/731505/section/830957/assignment/207382642" TargetMode="External"/><Relationship Id="rId5" Type="http://schemas.openxmlformats.org/officeDocument/2006/relationships/image" Target="../media/image3.png"/><Relationship Id="rId6" Type="http://schemas.openxmlformats.org/officeDocument/2006/relationships/hyperlink" Target="https://codehs.com/sandbox/lsantucci/while-example" TargetMode="External"/><Relationship Id="rId7" Type="http://schemas.openxmlformats.org/officeDocument/2006/relationships/hyperlink" Target="https://codehs.com/student/731505/section/830957/assignment/207382642" TargetMode="External"/><Relationship Id="rId8" Type="http://schemas.openxmlformats.org/officeDocument/2006/relationships/hyperlink" Target="https://codehs.com/student/731505/section/830957/assignment/207382642" TargetMode="Externa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5" Type="http://schemas.openxmlformats.org/officeDocument/2006/relationships/image" Target="../media/image3.png"/><Relationship Id="rId6" Type="http://schemas.openxmlformats.org/officeDocument/2006/relationships/image" Target="../media/image5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5" Type="http://schemas.openxmlformats.org/officeDocument/2006/relationships/image" Target="../media/image3.png"/><Relationship Id="rId6" Type="http://schemas.openxmlformats.org/officeDocument/2006/relationships/hyperlink" Target="https://codehs.com/sandbox/id/multiplication-945Tym" TargetMode="External"/><Relationship Id="rId7" Type="http://schemas.openxmlformats.org/officeDocument/2006/relationships/hyperlink" Target="https://codehs.com/student/731505/section/830957/assignment/207382648" TargetMode="Externa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8.xml"/><Relationship Id="rId3" Type="http://schemas.openxmlformats.org/officeDocument/2006/relationships/hyperlink" Target="http://www.youtube.com/watch?v=ZqGSg4b_cZA" TargetMode="External"/><Relationship Id="rId4" Type="http://schemas.openxmlformats.org/officeDocument/2006/relationships/image" Target="../media/image4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s://codehs.com/tutorial/" TargetMode="External"/><Relationship Id="rId4" Type="http://schemas.openxmlformats.org/officeDocument/2006/relationships/hyperlink" Target="https://www.guru99.com/best-java-ide.html" TargetMode="External"/><Relationship Id="rId5" Type="http://schemas.openxmlformats.org/officeDocument/2006/relationships/hyperlink" Target="https://www.youtube.com/watch?v=rznDZGb2pLQ" TargetMode="External"/><Relationship Id="rId6" Type="http://schemas.openxmlformats.org/officeDocument/2006/relationships/hyperlink" Target="https://praxis.ets.org/on/demandware.static/-/Library-Sites-ets-praxisLibrary/default/pdfs/5652.pdf" TargetMode="External"/><Relationship Id="rId7" Type="http://schemas.openxmlformats.org/officeDocument/2006/relationships/hyperlink" Target="https://praxis.ets.org/on/demandware.static/-/Library-Sites-ets-praxisLibrary/default/pdfs/5652.pdf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0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www.youtube.com/watch?v=ZqGSg4b_cZA" TargetMode="External"/><Relationship Id="rId4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9" Type="http://schemas.openxmlformats.org/officeDocument/2006/relationships/hyperlink" Target="https://unstop.com/blog/history-of-cpp" TargetMode="External"/><Relationship Id="rId5" Type="http://schemas.openxmlformats.org/officeDocument/2006/relationships/image" Target="../media/image3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hyperlink" Target="https://computerhistory.org/profile/james-gosling/" TargetMode="External"/></Relationships>
</file>

<file path=ppt/slides/_rels/slide7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softwaretestinghelp.com/real-world-applications-of-java/" TargetMode="External"/><Relationship Id="rId10" Type="http://schemas.openxmlformats.org/officeDocument/2006/relationships/image" Target="../media/image11.png"/><Relationship Id="rId12" Type="http://schemas.openxmlformats.org/officeDocument/2006/relationships/hyperlink" Target="https://www.softwaretestinghelp.com/real-world-applications-of-java/" TargetMode="External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9" Type="http://schemas.openxmlformats.org/officeDocument/2006/relationships/image" Target="../media/image10.png"/><Relationship Id="rId5" Type="http://schemas.openxmlformats.org/officeDocument/2006/relationships/image" Target="../media/image3.png"/><Relationship Id="rId6" Type="http://schemas.openxmlformats.org/officeDocument/2006/relationships/image" Target="../media/image9.jpg"/><Relationship Id="rId7" Type="http://schemas.openxmlformats.org/officeDocument/2006/relationships/image" Target="../media/image5.png"/><Relationship Id="rId8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www.youtube.com/watch?v=eX7VnkcXMdM" TargetMode="External"/><Relationship Id="rId4" Type="http://schemas.openxmlformats.org/officeDocument/2006/relationships/image" Target="../media/image1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5" Type="http://schemas.openxmlformats.org/officeDocument/2006/relationships/image" Target="../media/image3.png"/><Relationship Id="rId6" Type="http://schemas.openxmlformats.org/officeDocument/2006/relationships/image" Target="../media/image5.png"/><Relationship Id="rId7" Type="http://schemas.openxmlformats.org/officeDocument/2006/relationships/hyperlink" Target="https://www.geeksforgeeks.org/java-not-purely-object-oriented-languag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34E36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3"/>
          <p:cNvSpPr/>
          <p:nvPr/>
        </p:nvSpPr>
        <p:spPr>
          <a:xfrm rot="-746126">
            <a:off x="-170053" y="889124"/>
            <a:ext cx="6142914" cy="840972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1" name="Google Shape;141;p23"/>
          <p:cNvSpPr/>
          <p:nvPr/>
        </p:nvSpPr>
        <p:spPr>
          <a:xfrm rot="1432517">
            <a:off x="1961167" y="885688"/>
            <a:ext cx="6156457" cy="841908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2" name="Google Shape;142;p23"/>
          <p:cNvSpPr/>
          <p:nvPr/>
        </p:nvSpPr>
        <p:spPr>
          <a:xfrm rot="1100666">
            <a:off x="1496187" y="46550"/>
            <a:ext cx="6012669" cy="6073691"/>
          </a:xfrm>
          <a:custGeom>
            <a:rect b="b" l="l" r="r" t="t"/>
            <a:pathLst>
              <a:path extrusionOk="0" h="12136918" w="12014980">
                <a:moveTo>
                  <a:pt x="0" y="0"/>
                </a:moveTo>
                <a:lnTo>
                  <a:pt x="12014980" y="0"/>
                </a:lnTo>
                <a:lnTo>
                  <a:pt x="12014980" y="12136918"/>
                </a:lnTo>
                <a:lnTo>
                  <a:pt x="0" y="121369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980" l="-3000" r="0" t="-990"/>
            </a:stretch>
          </a:blipFill>
          <a:ln>
            <a:noFill/>
          </a:ln>
        </p:spPr>
      </p:sp>
      <p:sp>
        <p:nvSpPr>
          <p:cNvPr id="143" name="Google Shape;143;p23"/>
          <p:cNvSpPr/>
          <p:nvPr/>
        </p:nvSpPr>
        <p:spPr>
          <a:xfrm>
            <a:off x="1495693" y="319328"/>
            <a:ext cx="6152613" cy="8413829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6" y="0"/>
                </a:lnTo>
                <a:lnTo>
                  <a:pt x="12305226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4" name="Google Shape;144;p23"/>
          <p:cNvSpPr/>
          <p:nvPr/>
        </p:nvSpPr>
        <p:spPr>
          <a:xfrm rot="-779677">
            <a:off x="7438214" y="2995706"/>
            <a:ext cx="4843881" cy="9117894"/>
          </a:xfrm>
          <a:custGeom>
            <a:rect b="b" l="l" r="r" t="t"/>
            <a:pathLst>
              <a:path extrusionOk="0" h="18224401" w="9681713">
                <a:moveTo>
                  <a:pt x="0" y="0"/>
                </a:moveTo>
                <a:lnTo>
                  <a:pt x="9681713" y="0"/>
                </a:lnTo>
                <a:lnTo>
                  <a:pt x="9681713" y="18224401"/>
                </a:lnTo>
                <a:lnTo>
                  <a:pt x="0" y="182244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5" name="Google Shape;145;p23"/>
          <p:cNvSpPr txBox="1"/>
          <p:nvPr/>
        </p:nvSpPr>
        <p:spPr>
          <a:xfrm>
            <a:off x="1643808" y="738162"/>
            <a:ext cx="5348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600" u="none" cap="none" strike="noStrike">
                <a:solidFill>
                  <a:srgbClr val="723F22"/>
                </a:solidFill>
                <a:latin typeface="Atma"/>
                <a:ea typeface="Atma"/>
                <a:cs typeface="Atma"/>
                <a:sym typeface="Atma"/>
              </a:rPr>
              <a:t>today’s goals</a:t>
            </a:r>
            <a:endParaRPr sz="700"/>
          </a:p>
        </p:txBody>
      </p:sp>
      <p:sp>
        <p:nvSpPr>
          <p:cNvPr id="146" name="Google Shape;146;p23"/>
          <p:cNvSpPr txBox="1"/>
          <p:nvPr/>
        </p:nvSpPr>
        <p:spPr>
          <a:xfrm>
            <a:off x="1495693" y="1405836"/>
            <a:ext cx="6152700" cy="33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write a program using basic java syntax:</a:t>
            </a:r>
            <a:endParaRPr sz="20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41300" lvl="1" marL="5461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•"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printing to </a:t>
            </a:r>
            <a:r>
              <a:rPr b="1" i="1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output</a:t>
            </a:r>
            <a:endParaRPr sz="2000"/>
          </a:p>
          <a:p>
            <a:pPr indent="-241300" lvl="1" marL="5461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•"/>
            </a:pPr>
            <a:r>
              <a:rPr b="1" i="1" lang="en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variables &amp; </a:t>
            </a:r>
            <a:r>
              <a:rPr b="1" i="1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data types</a:t>
            </a: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(primitive vs. object)</a:t>
            </a:r>
            <a:endParaRPr sz="2000"/>
          </a:p>
          <a:p>
            <a:pPr indent="-241300" lvl="1" marL="5461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•"/>
            </a:pPr>
            <a:r>
              <a:rPr b="1" i="1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operators </a:t>
            </a: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&amp; calculations</a:t>
            </a:r>
            <a:endParaRPr sz="2000"/>
          </a:p>
          <a:p>
            <a:pPr indent="-241300" lvl="1" marL="5461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•"/>
            </a:pPr>
            <a:r>
              <a:rPr b="1" lang="en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accepting </a:t>
            </a: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user </a:t>
            </a:r>
            <a:r>
              <a:rPr b="1" i="1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input </a:t>
            </a: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(Scanner)</a:t>
            </a:r>
            <a:endParaRPr sz="2000"/>
          </a:p>
          <a:p>
            <a:pPr indent="-241300" lvl="1" marL="5461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•"/>
            </a:pPr>
            <a:r>
              <a:rPr b="1" lang="en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if time: conditionals &amp; loops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4"/>
          <p:cNvSpPr txBox="1"/>
          <p:nvPr>
            <p:ph idx="1" type="body"/>
          </p:nvPr>
        </p:nvSpPr>
        <p:spPr>
          <a:xfrm>
            <a:off x="1644450" y="76425"/>
            <a:ext cx="6651900" cy="506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The History of Java </a:t>
            </a: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(</a:t>
            </a:r>
            <a:r>
              <a:rPr lang="en" sz="1150" u="sng">
                <a:solidFill>
                  <a:srgbClr val="1155CC"/>
                </a:solidFill>
                <a:latin typeface="Proxima Nova"/>
                <a:ea typeface="Proxima Nova"/>
                <a:cs typeface="Proxima Nova"/>
                <a:sym typeface="Proxima Nov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video</a:t>
            </a: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) ~ </a:t>
            </a:r>
            <a:r>
              <a:rPr b="1" lang="en" sz="1150" u="sng">
                <a:solidFill>
                  <a:schemeClr val="accent3"/>
                </a:solidFill>
                <a:highlight>
                  <a:srgbClr val="FFFFFF"/>
                </a:highlight>
                <a:latin typeface="Proxima Nova"/>
                <a:ea typeface="Proxima Nova"/>
                <a:cs typeface="Proxima Nova"/>
                <a:sym typeface="Proxima Nova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The Java Story | The Official Documentary</a:t>
            </a:r>
            <a:r>
              <a:rPr lang="en" sz="1150">
                <a:solidFill>
                  <a:schemeClr val="accent3"/>
                </a:solidFill>
                <a:uFill>
                  <a:noFill/>
                </a:uFill>
                <a:latin typeface="Proxima Nova"/>
                <a:ea typeface="Proxima Nova"/>
                <a:cs typeface="Proxima Nova"/>
                <a:sym typeface="Proxima Nova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(July 17, 2026)</a:t>
            </a:r>
            <a:endParaRPr sz="115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5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Basic structure of a java program</a:t>
            </a:r>
            <a:endParaRPr sz="115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CodeHS IDE tour ~ </a:t>
            </a:r>
            <a:r>
              <a:rPr lang="en" sz="1150" u="sng">
                <a:solidFill>
                  <a:srgbClr val="1155CC"/>
                </a:solidFill>
                <a:latin typeface="Proxima Nova"/>
                <a:ea typeface="Proxima Nova"/>
                <a:cs typeface="Proxima Nova"/>
                <a:sym typeface="Proxima Nova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Cortado course</a:t>
            </a: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 - </a:t>
            </a:r>
            <a:r>
              <a:rPr lang="en" sz="1150" u="sng">
                <a:solidFill>
                  <a:srgbClr val="1155CC"/>
                </a:solidFill>
                <a:latin typeface="Proxima Nova"/>
                <a:ea typeface="Proxima Nova"/>
                <a:cs typeface="Proxima Nova"/>
                <a:sym typeface="Proxima Nova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online textbook</a:t>
            </a:r>
            <a:endParaRPr sz="115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	classes</a:t>
            </a:r>
            <a:endParaRPr sz="115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	main method</a:t>
            </a:r>
            <a:endParaRPr sz="115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comments</a:t>
            </a:r>
            <a:endParaRPr sz="115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	Java Documentation</a:t>
            </a:r>
            <a:endParaRPr sz="115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printing to the terminal window (print vs. println)</a:t>
            </a:r>
            <a:endParaRPr sz="115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5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Basic syntax</a:t>
            </a: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 demo in Sandbox: introduce yourself in a creative way!</a:t>
            </a:r>
            <a:endParaRPr sz="115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	</a:t>
            </a:r>
            <a:endParaRPr sz="115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Variables and data types</a:t>
            </a:r>
            <a:endParaRPr b="1" sz="115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	</a:t>
            </a:r>
            <a:r>
              <a:rPr b="1"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1.2.6 </a:t>
            </a: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Signature</a:t>
            </a:r>
            <a:endParaRPr sz="115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	</a:t>
            </a:r>
            <a:r>
              <a:rPr b="1"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1.2.11 </a:t>
            </a: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Variables about You</a:t>
            </a:r>
            <a:endParaRPr sz="115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5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Mathematical operators</a:t>
            </a: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 (</a:t>
            </a:r>
            <a:r>
              <a:rPr lang="en" sz="1150">
                <a:solidFill>
                  <a:srgbClr val="222222"/>
                </a:solidFill>
                <a:latin typeface="Courier"/>
                <a:ea typeface="Courier"/>
                <a:cs typeface="Courier"/>
                <a:sym typeface="Courier"/>
              </a:rPr>
              <a:t>+, -, *, /, %, ++, --, +=, -=, *=, /=</a:t>
            </a: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)</a:t>
            </a:r>
            <a:endParaRPr sz="115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	</a:t>
            </a:r>
            <a:r>
              <a:rPr b="1"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1.3.11 </a:t>
            </a: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Tip Calculator</a:t>
            </a:r>
            <a:endParaRPr sz="115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5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User input</a:t>
            </a: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 (using the </a:t>
            </a:r>
            <a:r>
              <a:rPr lang="en" sz="1150" u="sng">
                <a:solidFill>
                  <a:srgbClr val="1155CC"/>
                </a:solidFill>
                <a:latin typeface="Proxima Nova"/>
                <a:ea typeface="Proxima Nova"/>
                <a:cs typeface="Proxima Nova"/>
                <a:sym typeface="Proxima Nova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Scanner class</a:t>
            </a: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 .nextInt(), .nextDouble(), .nextLine()) </a:t>
            </a:r>
            <a:endParaRPr sz="115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	printing a restaurant check guided coding</a:t>
            </a:r>
            <a:endParaRPr sz="115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Some useful classes in Java</a:t>
            </a:r>
            <a:endParaRPr b="1" sz="120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01625" lvl="0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Proxima Nova"/>
              <a:buChar char="★"/>
            </a:pPr>
            <a:r>
              <a:rPr lang="en" sz="1150" u="sng">
                <a:solidFill>
                  <a:srgbClr val="1155CC"/>
                </a:solidFill>
                <a:latin typeface="Proxima Nova"/>
                <a:ea typeface="Proxima Nova"/>
                <a:cs typeface="Proxima Nova"/>
                <a:sym typeface="Proxima Nova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The Scanner class</a:t>
            </a: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 for user or file input (</a:t>
            </a:r>
            <a:r>
              <a:rPr lang="en" sz="1150" u="sng">
                <a:solidFill>
                  <a:srgbClr val="1155CC"/>
                </a:solidFill>
                <a:latin typeface="Proxima Nova"/>
                <a:ea typeface="Proxima Nova"/>
                <a:cs typeface="Proxima Nova"/>
                <a:sym typeface="Proxima Nova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scanner demo</a:t>
            </a: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) - </a:t>
            </a:r>
            <a:r>
              <a:rPr lang="en" sz="1150" u="sng">
                <a:solidFill>
                  <a:srgbClr val="1155CC"/>
                </a:solidFill>
                <a:latin typeface="Proxima Nova"/>
                <a:ea typeface="Proxima Nova"/>
                <a:cs typeface="Proxima Nova"/>
                <a:sym typeface="Proxima Nova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zero to mastery</a:t>
            </a: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 blog  </a:t>
            </a:r>
            <a:endParaRPr sz="115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45720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☕Demo:  </a:t>
            </a:r>
            <a:r>
              <a:rPr lang="en" sz="1200" u="sng">
                <a:solidFill>
                  <a:srgbClr val="1155CC"/>
                </a:solidFill>
                <a:latin typeface="Proxima Nova"/>
                <a:ea typeface="Proxima Nova"/>
                <a:cs typeface="Proxima Nova"/>
                <a:sym typeface="Proxima Nova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Restaurant check</a:t>
            </a: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 - Fork to save a copy for yourself before editing</a:t>
            </a:r>
            <a:endParaRPr sz="115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1371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                  </a:t>
            </a:r>
            <a:r>
              <a:rPr lang="en" sz="1150" u="sng">
                <a:solidFill>
                  <a:srgbClr val="1155CC"/>
                </a:solidFill>
                <a:latin typeface="Proxima Nova"/>
                <a:ea typeface="Proxima Nova"/>
                <a:cs typeface="Proxima Nova"/>
                <a:sym typeface="Proxima Nova"/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working example</a:t>
            </a: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 (</a:t>
            </a:r>
            <a:r>
              <a:rPr lang="en" sz="1150" u="sng">
                <a:solidFill>
                  <a:srgbClr val="1155CC"/>
                </a:solidFill>
                <a:latin typeface="Proxima Nova"/>
                <a:ea typeface="Proxima Nova"/>
                <a:cs typeface="Proxima Nova"/>
                <a:sym typeface="Proxima Nova"/>
                <a:hlinkClick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code</a:t>
            </a: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) </a:t>
            </a:r>
            <a:endParaRPr sz="115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01625" lvl="0" marL="13716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Proxima Nova"/>
              <a:buChar char="★"/>
            </a:pPr>
            <a:r>
              <a:rPr lang="en" sz="1150" u="sng">
                <a:solidFill>
                  <a:srgbClr val="1155CC"/>
                </a:solidFill>
                <a:latin typeface="Proxima Nova"/>
                <a:ea typeface="Proxima Nova"/>
                <a:cs typeface="Proxima Nova"/>
                <a:sym typeface="Proxima Nova"/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The Math class</a:t>
            </a: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 Math.PI, Math.pow(...), Math.sqrt(...), Math.abs(...), etc. </a:t>
            </a:r>
            <a:endParaRPr sz="115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	☕Demo:  </a:t>
            </a:r>
            <a:r>
              <a:rPr lang="en" sz="1150" u="sng">
                <a:solidFill>
                  <a:srgbClr val="1155CC"/>
                </a:solidFill>
                <a:latin typeface="Proxima Nova"/>
                <a:ea typeface="Proxima Nova"/>
                <a:cs typeface="Proxima Nova"/>
                <a:sym typeface="Proxima Nova"/>
                <a:hlinkClick r:id="rId1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Distance between two points</a:t>
            </a:r>
            <a:endParaRPr/>
          </a:p>
        </p:txBody>
      </p:sp>
      <p:sp>
        <p:nvSpPr>
          <p:cNvPr id="152" name="Google Shape;152;p24"/>
          <p:cNvSpPr txBox="1"/>
          <p:nvPr>
            <p:ph type="title"/>
          </p:nvPr>
        </p:nvSpPr>
        <p:spPr>
          <a:xfrm>
            <a:off x="224625" y="29800"/>
            <a:ext cx="1192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 u="sng">
                <a:solidFill>
                  <a:srgbClr val="980000"/>
                </a:solidFill>
                <a:latin typeface="Proxima Nova"/>
                <a:ea typeface="Proxima Nova"/>
                <a:cs typeface="Proxima Nova"/>
                <a:sym typeface="Proxima Nova"/>
              </a:rPr>
              <a:t>TOPICS</a:t>
            </a:r>
            <a:r>
              <a:rPr b="1" lang="en" sz="2000">
                <a:solidFill>
                  <a:srgbClr val="980000"/>
                </a:solidFill>
                <a:latin typeface="Proxima Nova"/>
                <a:ea typeface="Proxima Nova"/>
                <a:cs typeface="Proxima Nova"/>
                <a:sym typeface="Proxima Nova"/>
              </a:rPr>
              <a:t>:</a:t>
            </a:r>
            <a:endParaRPr sz="2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5"/>
          <p:cNvSpPr txBox="1"/>
          <p:nvPr/>
        </p:nvSpPr>
        <p:spPr>
          <a:xfrm>
            <a:off x="1897660" y="96123"/>
            <a:ext cx="5348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600" u="none" cap="none" strike="noStrike">
                <a:solidFill>
                  <a:srgbClr val="723F22"/>
                </a:solidFill>
                <a:latin typeface="Atma"/>
                <a:ea typeface="Atma"/>
                <a:cs typeface="Atma"/>
                <a:sym typeface="Atma"/>
              </a:rPr>
              <a:t>codeHS ~ Cortado</a:t>
            </a:r>
            <a:endParaRPr sz="700"/>
          </a:p>
        </p:txBody>
      </p:sp>
      <p:sp>
        <p:nvSpPr>
          <p:cNvPr id="158" name="Google Shape;158;p25"/>
          <p:cNvSpPr txBox="1"/>
          <p:nvPr/>
        </p:nvSpPr>
        <p:spPr>
          <a:xfrm>
            <a:off x="2047650" y="871500"/>
            <a:ext cx="5048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 u="sng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join Java for Teachers </a:t>
            </a:r>
            <a:r>
              <a:rPr b="1" lang="en" sz="2000" u="sng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as a student</a:t>
            </a:r>
            <a:r>
              <a:rPr b="1" lang="en" sz="2000">
                <a:solidFill>
                  <a:schemeClr val="accent5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:</a:t>
            </a: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	codehs.com/go/E53EC</a:t>
            </a:r>
            <a:endParaRPr sz="2000"/>
          </a:p>
        </p:txBody>
      </p:sp>
      <p:pic>
        <p:nvPicPr>
          <p:cNvPr id="159" name="Google Shape;159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77275" y="2723451"/>
            <a:ext cx="6104874" cy="24813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0" name="Google Shape;160;p25"/>
          <p:cNvCxnSpPr/>
          <p:nvPr/>
        </p:nvCxnSpPr>
        <p:spPr>
          <a:xfrm>
            <a:off x="1737800" y="4170475"/>
            <a:ext cx="849600" cy="540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1" name="Google Shape;161;p25"/>
          <p:cNvSpPr txBox="1"/>
          <p:nvPr/>
        </p:nvSpPr>
        <p:spPr>
          <a:xfrm>
            <a:off x="311425" y="3594700"/>
            <a:ext cx="7776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980000"/>
                </a:solidFill>
                <a:latin typeface="Atma"/>
                <a:ea typeface="Atma"/>
                <a:cs typeface="Atma"/>
                <a:sym typeface="Atma"/>
              </a:rPr>
              <a:t>OR from </a:t>
            </a:r>
            <a:endParaRPr sz="1800">
              <a:solidFill>
                <a:srgbClr val="980000"/>
              </a:solidFill>
              <a:latin typeface="Atma"/>
              <a:ea typeface="Atma"/>
              <a:cs typeface="Atma"/>
              <a:sym typeface="Atm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980000"/>
                </a:solidFill>
                <a:latin typeface="Atma"/>
                <a:ea typeface="Atma"/>
                <a:cs typeface="Atma"/>
                <a:sym typeface="Atma"/>
              </a:rPr>
              <a:t>Course Catalog</a:t>
            </a:r>
            <a:endParaRPr sz="1800">
              <a:solidFill>
                <a:srgbClr val="980000"/>
              </a:solidFill>
              <a:latin typeface="Atma"/>
              <a:ea typeface="Atma"/>
              <a:cs typeface="Atma"/>
              <a:sym typeface="At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6"/>
          <p:cNvSpPr txBox="1"/>
          <p:nvPr/>
        </p:nvSpPr>
        <p:spPr>
          <a:xfrm>
            <a:off x="0" y="0"/>
            <a:ext cx="9184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7828"/>
                </a:solidFill>
                <a:latin typeface="Open Sans"/>
                <a:ea typeface="Open Sans"/>
                <a:cs typeface="Open Sans"/>
                <a:sym typeface="Open Sans"/>
              </a:rPr>
              <a:t>Steps in writing a Java program</a:t>
            </a:r>
            <a:endParaRPr>
              <a:solidFill>
                <a:srgbClr val="FF7828"/>
              </a:solidFill>
            </a:endParaRPr>
          </a:p>
        </p:txBody>
      </p:sp>
      <p:pic>
        <p:nvPicPr>
          <p:cNvPr id="167" name="Google Shape;16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9300" y="919600"/>
            <a:ext cx="5865600" cy="374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34E36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7"/>
          <p:cNvSpPr/>
          <p:nvPr/>
        </p:nvSpPr>
        <p:spPr>
          <a:xfrm rot="-746126">
            <a:off x="-170053" y="889124"/>
            <a:ext cx="6142914" cy="840972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3" name="Google Shape;173;p27"/>
          <p:cNvSpPr/>
          <p:nvPr/>
        </p:nvSpPr>
        <p:spPr>
          <a:xfrm rot="1432517">
            <a:off x="1961167" y="885688"/>
            <a:ext cx="6156457" cy="841908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4" name="Google Shape;174;p27"/>
          <p:cNvSpPr/>
          <p:nvPr/>
        </p:nvSpPr>
        <p:spPr>
          <a:xfrm rot="1100666">
            <a:off x="1496187" y="46550"/>
            <a:ext cx="6012669" cy="6073691"/>
          </a:xfrm>
          <a:custGeom>
            <a:rect b="b" l="l" r="r" t="t"/>
            <a:pathLst>
              <a:path extrusionOk="0" h="12136918" w="12014980">
                <a:moveTo>
                  <a:pt x="0" y="0"/>
                </a:moveTo>
                <a:lnTo>
                  <a:pt x="12014980" y="0"/>
                </a:lnTo>
                <a:lnTo>
                  <a:pt x="12014980" y="12136918"/>
                </a:lnTo>
                <a:lnTo>
                  <a:pt x="0" y="121369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980" l="-3000" r="0" t="-990"/>
            </a:stretch>
          </a:blipFill>
          <a:ln>
            <a:noFill/>
          </a:ln>
        </p:spPr>
      </p:sp>
      <p:sp>
        <p:nvSpPr>
          <p:cNvPr id="175" name="Google Shape;175;p27"/>
          <p:cNvSpPr/>
          <p:nvPr/>
        </p:nvSpPr>
        <p:spPr>
          <a:xfrm>
            <a:off x="1509981" y="319328"/>
            <a:ext cx="6152613" cy="8413829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6" y="0"/>
                </a:lnTo>
                <a:lnTo>
                  <a:pt x="12305226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6" name="Google Shape;176;p27"/>
          <p:cNvSpPr/>
          <p:nvPr/>
        </p:nvSpPr>
        <p:spPr>
          <a:xfrm rot="-779677">
            <a:off x="7438214" y="2995706"/>
            <a:ext cx="4843881" cy="9117894"/>
          </a:xfrm>
          <a:custGeom>
            <a:rect b="b" l="l" r="r" t="t"/>
            <a:pathLst>
              <a:path extrusionOk="0" h="18224401" w="9681713">
                <a:moveTo>
                  <a:pt x="0" y="0"/>
                </a:moveTo>
                <a:lnTo>
                  <a:pt x="9681713" y="0"/>
                </a:lnTo>
                <a:lnTo>
                  <a:pt x="9681713" y="18224401"/>
                </a:lnTo>
                <a:lnTo>
                  <a:pt x="0" y="182244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7" name="Google Shape;177;p27"/>
          <p:cNvSpPr txBox="1"/>
          <p:nvPr/>
        </p:nvSpPr>
        <p:spPr>
          <a:xfrm>
            <a:off x="1963210" y="856548"/>
            <a:ext cx="5348700" cy="13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600" u="none" cap="none" strike="noStrike">
                <a:solidFill>
                  <a:srgbClr val="723F22"/>
                </a:solidFill>
                <a:latin typeface="Atma"/>
                <a:ea typeface="Atma"/>
                <a:cs typeface="Atma"/>
                <a:sym typeface="Atma"/>
              </a:rPr>
              <a:t>codeHS tour &amp; structure of a java program</a:t>
            </a:r>
            <a:endParaRPr sz="700"/>
          </a:p>
        </p:txBody>
      </p:sp>
      <p:sp>
        <p:nvSpPr>
          <p:cNvPr id="178" name="Google Shape;178;p27"/>
          <p:cNvSpPr txBox="1"/>
          <p:nvPr/>
        </p:nvSpPr>
        <p:spPr>
          <a:xfrm>
            <a:off x="2028751" y="2504396"/>
            <a:ext cx="5217600" cy="16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IDE  ~  edit - compile - run</a:t>
            </a:r>
            <a:endParaRPr b="1" i="0" sz="20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The main method &amp; syntax</a:t>
            </a:r>
            <a:endParaRPr sz="20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System.out.print(...)</a:t>
            </a:r>
            <a:endParaRPr sz="20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System.out.println(...)</a:t>
            </a:r>
            <a:endParaRPr sz="2000"/>
          </a:p>
        </p:txBody>
      </p:sp>
      <p:sp>
        <p:nvSpPr>
          <p:cNvPr id="179" name="Google Shape;179;p27"/>
          <p:cNvSpPr txBox="1"/>
          <p:nvPr/>
        </p:nvSpPr>
        <p:spPr>
          <a:xfrm>
            <a:off x="1696700" y="4603500"/>
            <a:ext cx="5048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 u="sng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join</a:t>
            </a:r>
            <a:r>
              <a:rPr b="1" lang="en" sz="2000">
                <a:solidFill>
                  <a:schemeClr val="accent5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:</a:t>
            </a: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	</a:t>
            </a: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codehs.com/go/E53EC</a:t>
            </a:r>
            <a:endParaRPr sz="20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34E36"/>
        </a:soli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8"/>
          <p:cNvSpPr/>
          <p:nvPr/>
        </p:nvSpPr>
        <p:spPr>
          <a:xfrm rot="-746126">
            <a:off x="-170053" y="889124"/>
            <a:ext cx="6142914" cy="840972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5" name="Google Shape;185;p28"/>
          <p:cNvSpPr/>
          <p:nvPr/>
        </p:nvSpPr>
        <p:spPr>
          <a:xfrm rot="1432517">
            <a:off x="1961167" y="885688"/>
            <a:ext cx="6156457" cy="841908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6" name="Google Shape;186;p28"/>
          <p:cNvSpPr/>
          <p:nvPr/>
        </p:nvSpPr>
        <p:spPr>
          <a:xfrm rot="1100666">
            <a:off x="1496187" y="46550"/>
            <a:ext cx="6012669" cy="6073691"/>
          </a:xfrm>
          <a:custGeom>
            <a:rect b="b" l="l" r="r" t="t"/>
            <a:pathLst>
              <a:path extrusionOk="0" h="12136918" w="12014980">
                <a:moveTo>
                  <a:pt x="0" y="0"/>
                </a:moveTo>
                <a:lnTo>
                  <a:pt x="12014980" y="0"/>
                </a:lnTo>
                <a:lnTo>
                  <a:pt x="12014980" y="12136918"/>
                </a:lnTo>
                <a:lnTo>
                  <a:pt x="0" y="121369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980" l="-3000" r="0" t="-990"/>
            </a:stretch>
          </a:blipFill>
          <a:ln>
            <a:noFill/>
          </a:ln>
        </p:spPr>
      </p:sp>
      <p:sp>
        <p:nvSpPr>
          <p:cNvPr id="187" name="Google Shape;187;p28"/>
          <p:cNvSpPr/>
          <p:nvPr/>
        </p:nvSpPr>
        <p:spPr>
          <a:xfrm>
            <a:off x="1509981" y="319328"/>
            <a:ext cx="6152613" cy="8413829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6" y="0"/>
                </a:lnTo>
                <a:lnTo>
                  <a:pt x="12305226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8" name="Google Shape;188;p28"/>
          <p:cNvSpPr/>
          <p:nvPr/>
        </p:nvSpPr>
        <p:spPr>
          <a:xfrm rot="-779677">
            <a:off x="7438214" y="2995706"/>
            <a:ext cx="4843881" cy="9117894"/>
          </a:xfrm>
          <a:custGeom>
            <a:rect b="b" l="l" r="r" t="t"/>
            <a:pathLst>
              <a:path extrusionOk="0" h="18224401" w="9681713">
                <a:moveTo>
                  <a:pt x="0" y="0"/>
                </a:moveTo>
                <a:lnTo>
                  <a:pt x="9681713" y="0"/>
                </a:lnTo>
                <a:lnTo>
                  <a:pt x="9681713" y="18224401"/>
                </a:lnTo>
                <a:lnTo>
                  <a:pt x="0" y="182244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9" name="Google Shape;189;p28"/>
          <p:cNvSpPr txBox="1"/>
          <p:nvPr/>
        </p:nvSpPr>
        <p:spPr>
          <a:xfrm>
            <a:off x="1911935" y="754798"/>
            <a:ext cx="5348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723F22"/>
                </a:solidFill>
                <a:latin typeface="Atma"/>
                <a:ea typeface="Atma"/>
                <a:cs typeface="Atma"/>
                <a:sym typeface="Atma"/>
              </a:rPr>
              <a:t>Demo &amp; P</a:t>
            </a:r>
            <a:r>
              <a:rPr b="1" i="0" lang="en" sz="3600" u="none" cap="none" strike="noStrike">
                <a:solidFill>
                  <a:srgbClr val="723F22"/>
                </a:solidFill>
                <a:latin typeface="Atma"/>
                <a:ea typeface="Atma"/>
                <a:cs typeface="Atma"/>
                <a:sym typeface="Atma"/>
              </a:rPr>
              <a:t>laytime!</a:t>
            </a:r>
            <a:endParaRPr sz="700"/>
          </a:p>
        </p:txBody>
      </p:sp>
      <p:sp>
        <p:nvSpPr>
          <p:cNvPr id="190" name="Google Shape;190;p28"/>
          <p:cNvSpPr txBox="1"/>
          <p:nvPr/>
        </p:nvSpPr>
        <p:spPr>
          <a:xfrm>
            <a:off x="1963201" y="1441339"/>
            <a:ext cx="52176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The best way to learn</a:t>
            </a:r>
            <a:endParaRPr sz="20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is by play</a:t>
            </a:r>
            <a:endParaRPr sz="20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sometimes in the </a:t>
            </a:r>
            <a:r>
              <a:rPr b="1" i="1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sandbox</a:t>
            </a: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!</a:t>
            </a:r>
            <a:endParaRPr sz="20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1" name="Google Shape;191;p28"/>
          <p:cNvSpPr txBox="1"/>
          <p:nvPr/>
        </p:nvSpPr>
        <p:spPr>
          <a:xfrm>
            <a:off x="1596602" y="3435430"/>
            <a:ext cx="6066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734E36"/>
                </a:solidFill>
                <a:latin typeface="Open Sans"/>
                <a:ea typeface="Open Sans"/>
                <a:cs typeface="Open Sans"/>
                <a:sym typeface="Open Sans"/>
              </a:rPr>
              <a:t>Write a program that tells a fun story about yourself</a:t>
            </a:r>
            <a:r>
              <a:rPr b="1" lang="en" sz="2000">
                <a:solidFill>
                  <a:srgbClr val="734E36"/>
                </a:solidFill>
                <a:latin typeface="Open Sans"/>
                <a:ea typeface="Open Sans"/>
                <a:cs typeface="Open Sans"/>
                <a:sym typeface="Open Sans"/>
              </a:rPr>
              <a:t> using print statements.</a:t>
            </a:r>
            <a:endParaRPr sz="2000">
              <a:solidFill>
                <a:srgbClr val="734E36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cup of coffee with steam coming out of it says break time (Provided by Tenor)" id="196" name="Google Shape;19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97562" y="97312"/>
            <a:ext cx="4948876" cy="4948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34E36"/>
        </a:solid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0"/>
          <p:cNvSpPr/>
          <p:nvPr/>
        </p:nvSpPr>
        <p:spPr>
          <a:xfrm rot="-746126">
            <a:off x="-170053" y="889124"/>
            <a:ext cx="6142914" cy="840972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2" name="Google Shape;202;p30"/>
          <p:cNvSpPr/>
          <p:nvPr/>
        </p:nvSpPr>
        <p:spPr>
          <a:xfrm rot="1432517">
            <a:off x="1961167" y="885688"/>
            <a:ext cx="6156457" cy="841908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3" name="Google Shape;203;p30"/>
          <p:cNvSpPr/>
          <p:nvPr/>
        </p:nvSpPr>
        <p:spPr>
          <a:xfrm rot="1100666">
            <a:off x="1496187" y="46550"/>
            <a:ext cx="6012669" cy="6073691"/>
          </a:xfrm>
          <a:custGeom>
            <a:rect b="b" l="l" r="r" t="t"/>
            <a:pathLst>
              <a:path extrusionOk="0" h="12136918" w="12014980">
                <a:moveTo>
                  <a:pt x="0" y="0"/>
                </a:moveTo>
                <a:lnTo>
                  <a:pt x="12014980" y="0"/>
                </a:lnTo>
                <a:lnTo>
                  <a:pt x="12014980" y="12136918"/>
                </a:lnTo>
                <a:lnTo>
                  <a:pt x="0" y="121369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980" l="-3000" r="0" t="-990"/>
            </a:stretch>
          </a:blipFill>
          <a:ln>
            <a:noFill/>
          </a:ln>
        </p:spPr>
      </p:sp>
      <p:sp>
        <p:nvSpPr>
          <p:cNvPr id="204" name="Google Shape;204;p30"/>
          <p:cNvSpPr/>
          <p:nvPr/>
        </p:nvSpPr>
        <p:spPr>
          <a:xfrm>
            <a:off x="1509993" y="-123947"/>
            <a:ext cx="6152613" cy="8413829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6" y="0"/>
                </a:lnTo>
                <a:lnTo>
                  <a:pt x="12305226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5" name="Google Shape;205;p30"/>
          <p:cNvSpPr/>
          <p:nvPr/>
        </p:nvSpPr>
        <p:spPr>
          <a:xfrm rot="-779677">
            <a:off x="7438214" y="2995706"/>
            <a:ext cx="4843881" cy="9117894"/>
          </a:xfrm>
          <a:custGeom>
            <a:rect b="b" l="l" r="r" t="t"/>
            <a:pathLst>
              <a:path extrusionOk="0" h="18224401" w="9681713">
                <a:moveTo>
                  <a:pt x="0" y="0"/>
                </a:moveTo>
                <a:lnTo>
                  <a:pt x="9681713" y="0"/>
                </a:lnTo>
                <a:lnTo>
                  <a:pt x="9681713" y="18224401"/>
                </a:lnTo>
                <a:lnTo>
                  <a:pt x="0" y="182244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6" name="Google Shape;206;p30"/>
          <p:cNvSpPr txBox="1"/>
          <p:nvPr/>
        </p:nvSpPr>
        <p:spPr>
          <a:xfrm>
            <a:off x="1538991" y="318304"/>
            <a:ext cx="6066000" cy="37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600" u="none" cap="none" strike="noStrike">
                <a:solidFill>
                  <a:srgbClr val="723F22"/>
                </a:solidFill>
                <a:latin typeface="Atma"/>
                <a:ea typeface="Atma"/>
                <a:cs typeface="Atma"/>
                <a:sym typeface="Atma"/>
              </a:rPr>
              <a:t>C</a:t>
            </a:r>
            <a:r>
              <a:rPr b="1" lang="en" sz="3600">
                <a:solidFill>
                  <a:srgbClr val="723F22"/>
                </a:solidFill>
                <a:latin typeface="Atma"/>
                <a:ea typeface="Atma"/>
                <a:cs typeface="Atma"/>
                <a:sym typeface="Atma"/>
              </a:rPr>
              <a:t>oding Practice!</a:t>
            </a:r>
            <a:endParaRPr b="1" sz="3600">
              <a:solidFill>
                <a:srgbClr val="723F22"/>
              </a:solidFill>
              <a:latin typeface="Atma"/>
              <a:ea typeface="Atma"/>
              <a:cs typeface="Atma"/>
              <a:sym typeface="Atma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1.2.6 Signature (semi-guided)</a:t>
            </a:r>
            <a:endParaRPr sz="20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1.2.11 Variables about You (you try!)</a:t>
            </a:r>
            <a:endParaRPr sz="20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1.3.12 Tip Calculator (guided)</a:t>
            </a:r>
            <a:endParaRPr sz="20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34E36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1"/>
          <p:cNvSpPr/>
          <p:nvPr/>
        </p:nvSpPr>
        <p:spPr>
          <a:xfrm rot="-746126">
            <a:off x="-170053" y="889124"/>
            <a:ext cx="6142914" cy="840972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2" name="Google Shape;212;p31"/>
          <p:cNvSpPr/>
          <p:nvPr/>
        </p:nvSpPr>
        <p:spPr>
          <a:xfrm rot="1432517">
            <a:off x="1961167" y="885688"/>
            <a:ext cx="6156457" cy="841908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3" name="Google Shape;213;p31"/>
          <p:cNvSpPr/>
          <p:nvPr/>
        </p:nvSpPr>
        <p:spPr>
          <a:xfrm rot="1100666">
            <a:off x="1496187" y="46550"/>
            <a:ext cx="6012669" cy="6073691"/>
          </a:xfrm>
          <a:custGeom>
            <a:rect b="b" l="l" r="r" t="t"/>
            <a:pathLst>
              <a:path extrusionOk="0" h="12136918" w="12014980">
                <a:moveTo>
                  <a:pt x="0" y="0"/>
                </a:moveTo>
                <a:lnTo>
                  <a:pt x="12014980" y="0"/>
                </a:lnTo>
                <a:lnTo>
                  <a:pt x="12014980" y="12136918"/>
                </a:lnTo>
                <a:lnTo>
                  <a:pt x="0" y="121369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980" l="-3000" r="0" t="-990"/>
            </a:stretch>
          </a:blipFill>
          <a:ln>
            <a:noFill/>
          </a:ln>
        </p:spPr>
      </p:sp>
      <p:sp>
        <p:nvSpPr>
          <p:cNvPr id="214" name="Google Shape;214;p31"/>
          <p:cNvSpPr/>
          <p:nvPr/>
        </p:nvSpPr>
        <p:spPr>
          <a:xfrm>
            <a:off x="1495693" y="319328"/>
            <a:ext cx="6152613" cy="8413829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6" y="0"/>
                </a:lnTo>
                <a:lnTo>
                  <a:pt x="12305226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5" name="Google Shape;215;p31"/>
          <p:cNvSpPr/>
          <p:nvPr/>
        </p:nvSpPr>
        <p:spPr>
          <a:xfrm>
            <a:off x="6404960" y="2144413"/>
            <a:ext cx="3341060" cy="2999087"/>
          </a:xfrm>
          <a:custGeom>
            <a:rect b="b" l="l" r="r" t="t"/>
            <a:pathLst>
              <a:path extrusionOk="0" h="5998173" w="6682119">
                <a:moveTo>
                  <a:pt x="0" y="0"/>
                </a:moveTo>
                <a:lnTo>
                  <a:pt x="6682119" y="0"/>
                </a:lnTo>
                <a:lnTo>
                  <a:pt x="6682119" y="5998173"/>
                </a:lnTo>
                <a:lnTo>
                  <a:pt x="0" y="59981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5700" l="0" r="0" t="-5700"/>
            </a:stretch>
          </a:blipFill>
          <a:ln>
            <a:noFill/>
          </a:ln>
        </p:spPr>
      </p:sp>
      <p:sp>
        <p:nvSpPr>
          <p:cNvPr id="216" name="Google Shape;216;p31"/>
          <p:cNvSpPr txBox="1"/>
          <p:nvPr/>
        </p:nvSpPr>
        <p:spPr>
          <a:xfrm>
            <a:off x="1495656" y="2680791"/>
            <a:ext cx="6152700" cy="24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Scanner reader = new Scanner(System.in)</a:t>
            </a:r>
            <a:endParaRPr b="1" i="0" sz="20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nextLine()</a:t>
            </a:r>
            <a:endParaRPr sz="20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nextInt()</a:t>
            </a:r>
            <a:endParaRPr sz="20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nextDouble()</a:t>
            </a:r>
            <a:endParaRPr b="1" i="0" sz="20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" sz="2000">
                <a:solidFill>
                  <a:srgbClr val="723F22"/>
                </a:solidFill>
                <a:latin typeface="Open Sans"/>
                <a:ea typeface="Open Sans"/>
                <a:cs typeface="Open Sans"/>
                <a:sym typeface="Open Sans"/>
              </a:rPr>
              <a:t>Guided Coding </a:t>
            </a:r>
            <a:r>
              <a:rPr b="1" lang="en" sz="2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in the Sandbox</a:t>
            </a:r>
            <a:endParaRPr b="1" sz="20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7" name="Google Shape;217;p31"/>
          <p:cNvSpPr txBox="1"/>
          <p:nvPr/>
        </p:nvSpPr>
        <p:spPr>
          <a:xfrm>
            <a:off x="1897660" y="388577"/>
            <a:ext cx="5348700" cy="306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" sz="3600">
                <a:solidFill>
                  <a:srgbClr val="723F22"/>
                </a:solidFill>
                <a:latin typeface="Atma"/>
                <a:ea typeface="Atma"/>
                <a:cs typeface="Atma"/>
                <a:sym typeface="Atma"/>
              </a:rPr>
              <a:t>A full program </a:t>
            </a:r>
            <a:r>
              <a:rPr b="1" lang="en" sz="3600" u="sng">
                <a:solidFill>
                  <a:schemeClr val="accent5"/>
                </a:solidFill>
                <a:latin typeface="Atma"/>
                <a:ea typeface="Atma"/>
                <a:cs typeface="Atma"/>
                <a:sym typeface="Atma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demo</a:t>
            </a:r>
            <a:r>
              <a:rPr b="1" lang="en" sz="3600">
                <a:solidFill>
                  <a:srgbClr val="723F22"/>
                </a:solidFill>
                <a:latin typeface="Atma"/>
                <a:ea typeface="Atma"/>
                <a:cs typeface="Atma"/>
                <a:sym typeface="Atma"/>
              </a:rPr>
              <a:t> </a:t>
            </a:r>
            <a:endParaRPr b="1" sz="3600">
              <a:solidFill>
                <a:srgbClr val="723F22"/>
              </a:solidFill>
              <a:latin typeface="Atma"/>
              <a:ea typeface="Atma"/>
              <a:cs typeface="Atma"/>
              <a:sym typeface="Atma"/>
            </a:endParaRPr>
          </a:p>
          <a:p>
            <a:pPr indent="0" lvl="0" marL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" sz="3600">
                <a:solidFill>
                  <a:srgbClr val="723F22"/>
                </a:solidFill>
                <a:latin typeface="Atma"/>
                <a:ea typeface="Atma"/>
                <a:cs typeface="Atma"/>
                <a:sym typeface="Atma"/>
              </a:rPr>
              <a:t>u</a:t>
            </a:r>
            <a:r>
              <a:rPr b="1" lang="en" sz="3600">
                <a:solidFill>
                  <a:srgbClr val="723F22"/>
                </a:solidFill>
                <a:latin typeface="Atma"/>
                <a:ea typeface="Atma"/>
                <a:cs typeface="Atma"/>
                <a:sym typeface="Atma"/>
              </a:rPr>
              <a:t>ser input &amp; the Scanner class</a:t>
            </a:r>
            <a:endParaRPr b="1" sz="3600"/>
          </a:p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723F22"/>
              </a:solidFill>
              <a:latin typeface="Atma"/>
              <a:ea typeface="Atma"/>
              <a:cs typeface="Atma"/>
              <a:sym typeface="Atm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34E36"/>
        </a:solidFill>
      </p:bgPr>
    </p:bg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2"/>
          <p:cNvSpPr/>
          <p:nvPr/>
        </p:nvSpPr>
        <p:spPr>
          <a:xfrm rot="-746126">
            <a:off x="-170053" y="889124"/>
            <a:ext cx="6142914" cy="840972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3" name="Google Shape;223;p32"/>
          <p:cNvSpPr/>
          <p:nvPr/>
        </p:nvSpPr>
        <p:spPr>
          <a:xfrm rot="1432517">
            <a:off x="1961167" y="885688"/>
            <a:ext cx="6156457" cy="841908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4" name="Google Shape;224;p32"/>
          <p:cNvSpPr/>
          <p:nvPr/>
        </p:nvSpPr>
        <p:spPr>
          <a:xfrm rot="1100666">
            <a:off x="1496187" y="46550"/>
            <a:ext cx="6012669" cy="6073691"/>
          </a:xfrm>
          <a:custGeom>
            <a:rect b="b" l="l" r="r" t="t"/>
            <a:pathLst>
              <a:path extrusionOk="0" h="12136918" w="12014980">
                <a:moveTo>
                  <a:pt x="0" y="0"/>
                </a:moveTo>
                <a:lnTo>
                  <a:pt x="12014980" y="0"/>
                </a:lnTo>
                <a:lnTo>
                  <a:pt x="12014980" y="12136918"/>
                </a:lnTo>
                <a:lnTo>
                  <a:pt x="0" y="121369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980" l="-3000" r="0" t="-990"/>
            </a:stretch>
          </a:blipFill>
          <a:ln>
            <a:noFill/>
          </a:ln>
        </p:spPr>
      </p:sp>
      <p:sp>
        <p:nvSpPr>
          <p:cNvPr id="225" name="Google Shape;225;p32"/>
          <p:cNvSpPr/>
          <p:nvPr/>
        </p:nvSpPr>
        <p:spPr>
          <a:xfrm>
            <a:off x="1495693" y="319328"/>
            <a:ext cx="6152613" cy="8413829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6" y="0"/>
                </a:lnTo>
                <a:lnTo>
                  <a:pt x="12305226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6" name="Google Shape;226;p32"/>
          <p:cNvSpPr/>
          <p:nvPr/>
        </p:nvSpPr>
        <p:spPr>
          <a:xfrm>
            <a:off x="6404960" y="2144413"/>
            <a:ext cx="3341060" cy="2999087"/>
          </a:xfrm>
          <a:custGeom>
            <a:rect b="b" l="l" r="r" t="t"/>
            <a:pathLst>
              <a:path extrusionOk="0" h="5998173" w="6682119">
                <a:moveTo>
                  <a:pt x="0" y="0"/>
                </a:moveTo>
                <a:lnTo>
                  <a:pt x="6682119" y="0"/>
                </a:lnTo>
                <a:lnTo>
                  <a:pt x="6682119" y="5998173"/>
                </a:lnTo>
                <a:lnTo>
                  <a:pt x="0" y="59981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5700" l="0" r="0" t="-5700"/>
            </a:stretch>
          </a:blipFill>
          <a:ln>
            <a:noFill/>
          </a:ln>
        </p:spPr>
      </p:sp>
      <p:sp>
        <p:nvSpPr>
          <p:cNvPr id="227" name="Google Shape;227;p32"/>
          <p:cNvSpPr txBox="1"/>
          <p:nvPr/>
        </p:nvSpPr>
        <p:spPr>
          <a:xfrm>
            <a:off x="1641456" y="512091"/>
            <a:ext cx="61527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 u="sng">
                <a:solidFill>
                  <a:schemeClr val="dk2"/>
                </a:solidFill>
                <a:latin typeface="Atma"/>
                <a:ea typeface="Atma"/>
                <a:cs typeface="Atma"/>
                <a:sym typeface="Atma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Restaurant Check </a:t>
            </a:r>
            <a:endParaRPr sz="3000"/>
          </a:p>
          <a:p>
            <a:pPr indent="0" lvl="0" marL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 u="sng">
                <a:solidFill>
                  <a:schemeClr val="dk2"/>
                </a:solidFill>
                <a:latin typeface="Atma"/>
                <a:ea typeface="Atma"/>
                <a:cs typeface="Atma"/>
                <a:sym typeface="Atma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completed code</a:t>
            </a:r>
            <a:endParaRPr b="1" sz="30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34E36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/>
          <p:nvPr/>
        </p:nvSpPr>
        <p:spPr>
          <a:xfrm rot="-1509322">
            <a:off x="-100036" y="1188973"/>
            <a:ext cx="5958988" cy="6080357"/>
          </a:xfrm>
          <a:custGeom>
            <a:rect b="b" l="l" r="r" t="t"/>
            <a:pathLst>
              <a:path extrusionOk="0" h="12136918" w="11920062">
                <a:moveTo>
                  <a:pt x="0" y="0"/>
                </a:moveTo>
                <a:lnTo>
                  <a:pt x="11920062" y="0"/>
                </a:lnTo>
                <a:lnTo>
                  <a:pt x="11920062" y="12136918"/>
                </a:lnTo>
                <a:lnTo>
                  <a:pt x="0" y="121369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80" l="-3820" r="0" t="-990"/>
            </a:stretch>
          </a:blipFill>
          <a:ln>
            <a:noFill/>
          </a:ln>
        </p:spPr>
      </p:sp>
      <p:sp>
        <p:nvSpPr>
          <p:cNvPr id="62" name="Google Shape;62;p15"/>
          <p:cNvSpPr/>
          <p:nvPr/>
        </p:nvSpPr>
        <p:spPr>
          <a:xfrm rot="-921333">
            <a:off x="-96208" y="1087887"/>
            <a:ext cx="6157072" cy="8431165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8"/>
                </a:lnTo>
                <a:lnTo>
                  <a:pt x="0" y="168276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3" name="Google Shape;63;p15"/>
          <p:cNvSpPr/>
          <p:nvPr/>
        </p:nvSpPr>
        <p:spPr>
          <a:xfrm rot="-779677">
            <a:off x="5299018" y="628542"/>
            <a:ext cx="4843881" cy="9117894"/>
          </a:xfrm>
          <a:custGeom>
            <a:rect b="b" l="l" r="r" t="t"/>
            <a:pathLst>
              <a:path extrusionOk="0" h="18224401" w="9681713">
                <a:moveTo>
                  <a:pt x="0" y="0"/>
                </a:moveTo>
                <a:lnTo>
                  <a:pt x="9681713" y="0"/>
                </a:lnTo>
                <a:lnTo>
                  <a:pt x="9681713" y="18224401"/>
                </a:lnTo>
                <a:lnTo>
                  <a:pt x="0" y="182244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" name="Google Shape;64;p15"/>
          <p:cNvSpPr txBox="1"/>
          <p:nvPr/>
        </p:nvSpPr>
        <p:spPr>
          <a:xfrm rot="-960575">
            <a:off x="1216892" y="3777864"/>
            <a:ext cx="3530842" cy="615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723F22"/>
                </a:solidFill>
                <a:latin typeface="Atma"/>
                <a:ea typeface="Atma"/>
                <a:cs typeface="Atma"/>
                <a:sym typeface="Atma"/>
              </a:rPr>
              <a:t>Java</a:t>
            </a:r>
            <a:endParaRPr sz="700"/>
          </a:p>
        </p:txBody>
      </p:sp>
      <p:sp>
        <p:nvSpPr>
          <p:cNvPr id="65" name="Google Shape;65;p15"/>
          <p:cNvSpPr txBox="1"/>
          <p:nvPr/>
        </p:nvSpPr>
        <p:spPr>
          <a:xfrm rot="-960031">
            <a:off x="458198" y="1976741"/>
            <a:ext cx="4026905" cy="15884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300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rPr>
              <a:t>a brief </a:t>
            </a:r>
            <a:r>
              <a:rPr b="1" lang="en" sz="4300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rPr>
              <a:t>introduction</a:t>
            </a:r>
            <a:r>
              <a:rPr b="1" lang="en" sz="4300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rPr>
              <a:t> to</a:t>
            </a:r>
            <a:endParaRPr sz="7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34E36"/>
        </a:soli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3"/>
          <p:cNvSpPr/>
          <p:nvPr/>
        </p:nvSpPr>
        <p:spPr>
          <a:xfrm rot="-746126">
            <a:off x="-170053" y="889124"/>
            <a:ext cx="6142914" cy="840972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3" name="Google Shape;233;p33"/>
          <p:cNvSpPr/>
          <p:nvPr/>
        </p:nvSpPr>
        <p:spPr>
          <a:xfrm rot="1432517">
            <a:off x="1961167" y="885688"/>
            <a:ext cx="6156457" cy="841908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4" name="Google Shape;234;p33"/>
          <p:cNvSpPr/>
          <p:nvPr/>
        </p:nvSpPr>
        <p:spPr>
          <a:xfrm>
            <a:off x="1495693" y="319328"/>
            <a:ext cx="6152613" cy="8413829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6" y="0"/>
                </a:lnTo>
                <a:lnTo>
                  <a:pt x="12305226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5" name="Google Shape;235;p33"/>
          <p:cNvSpPr txBox="1"/>
          <p:nvPr/>
        </p:nvSpPr>
        <p:spPr>
          <a:xfrm>
            <a:off x="1495693" y="2257517"/>
            <a:ext cx="6152700" cy="18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The </a:t>
            </a:r>
            <a:r>
              <a:rPr b="1" i="0" lang="en" sz="2300" u="sng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Math class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300" u="sng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  <a:hlinkClick r:id="rId6">
                <a:extLst>
                  <a:ext uri="{A12FA001-AC4F-418D-AE19-62706E023703}">
                    <ahyp:hlinkClr val="tx"/>
                  </a:ext>
                </a:extLst>
              </a:hlinkClick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Math.sqrt(...)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Math.pow(...)</a:t>
            </a:r>
            <a:endParaRPr sz="700"/>
          </a:p>
        </p:txBody>
      </p:sp>
      <p:sp>
        <p:nvSpPr>
          <p:cNvPr id="236" name="Google Shape;236;p33"/>
          <p:cNvSpPr/>
          <p:nvPr/>
        </p:nvSpPr>
        <p:spPr>
          <a:xfrm>
            <a:off x="0" y="4550592"/>
            <a:ext cx="3470686" cy="542689"/>
          </a:xfrm>
          <a:custGeom>
            <a:rect b="b" l="l" r="r" t="t"/>
            <a:pathLst>
              <a:path extrusionOk="0" h="1085378" w="6941372">
                <a:moveTo>
                  <a:pt x="0" y="0"/>
                </a:moveTo>
                <a:lnTo>
                  <a:pt x="6941372" y="0"/>
                </a:lnTo>
                <a:lnTo>
                  <a:pt x="6941372" y="1085379"/>
                </a:lnTo>
                <a:lnTo>
                  <a:pt x="0" y="10853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7" name="Google Shape;237;p33"/>
          <p:cNvSpPr txBox="1"/>
          <p:nvPr/>
        </p:nvSpPr>
        <p:spPr>
          <a:xfrm>
            <a:off x="1495700" y="1231500"/>
            <a:ext cx="6262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400" u="sng" cap="none" strike="noStrike">
                <a:solidFill>
                  <a:schemeClr val="dk2"/>
                </a:solidFill>
                <a:latin typeface="Atma"/>
                <a:ea typeface="Atma"/>
                <a:cs typeface="Atma"/>
                <a:sym typeface="Atma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Distance between two points</a:t>
            </a:r>
            <a:endParaRPr b="1" sz="500">
              <a:solidFill>
                <a:schemeClr val="dk2"/>
              </a:solidFill>
            </a:endParaRPr>
          </a:p>
        </p:txBody>
      </p:sp>
      <p:sp>
        <p:nvSpPr>
          <p:cNvPr id="238" name="Google Shape;238;p33"/>
          <p:cNvSpPr txBox="1"/>
          <p:nvPr/>
        </p:nvSpPr>
        <p:spPr>
          <a:xfrm>
            <a:off x="5915800" y="460115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980000"/>
                </a:solidFill>
                <a:latin typeface="Atma"/>
                <a:ea typeface="Atma"/>
                <a:cs typeface="Atma"/>
                <a:sym typeface="Atma"/>
              </a:rPr>
              <a:t>Extension: add user input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r a lot more... (Provided by Tenor)" id="243" name="Google Shape;243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1500" y="1121025"/>
            <a:ext cx="6335175" cy="3569125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34"/>
          <p:cNvSpPr txBox="1"/>
          <p:nvPr/>
        </p:nvSpPr>
        <p:spPr>
          <a:xfrm>
            <a:off x="0" y="0"/>
            <a:ext cx="3000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723F22"/>
                </a:solidFill>
                <a:latin typeface="Atma"/>
                <a:ea typeface="Atma"/>
                <a:cs typeface="Atma"/>
                <a:sym typeface="Atma"/>
              </a:rPr>
              <a:t>More Java...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5"/>
          <p:cNvSpPr txBox="1"/>
          <p:nvPr>
            <p:ph idx="1" type="body"/>
          </p:nvPr>
        </p:nvSpPr>
        <p:spPr>
          <a:xfrm>
            <a:off x="1631050" y="417975"/>
            <a:ext cx="6651900" cy="506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Conditional expressions </a:t>
            </a:r>
            <a:r>
              <a:rPr lang="en" sz="120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~ </a:t>
            </a: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☕Demo:  </a:t>
            </a:r>
            <a:r>
              <a:rPr lang="en" sz="1150" u="sng">
                <a:solidFill>
                  <a:srgbClr val="1155CC"/>
                </a:solidFill>
                <a:latin typeface="Proxima Nova"/>
                <a:ea typeface="Proxima Nova"/>
                <a:cs typeface="Proxima Nova"/>
                <a:sym typeface="Proxima Nov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Is the pool closed?</a:t>
            </a:r>
            <a:r>
              <a:rPr lang="en" sz="120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	</a:t>
            </a:r>
            <a:endParaRPr sz="120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04800" lvl="0" marL="91440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200"/>
              <a:buFont typeface="Proxima Nova"/>
              <a:buChar char="★"/>
            </a:pPr>
            <a:r>
              <a:rPr lang="en" sz="1200" u="sng">
                <a:solidFill>
                  <a:srgbClr val="1155CC"/>
                </a:solidFill>
                <a:latin typeface="Proxima Nova"/>
                <a:ea typeface="Proxima Nova"/>
                <a:cs typeface="Proxima Nova"/>
                <a:sym typeface="Proxima Nova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boolean</a:t>
            </a:r>
            <a:r>
              <a:rPr lang="en" sz="120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 expressions and relational operators (&lt;, &lt;=, &gt;, &gt;=, ==, !=, &amp;&amp;, ||)</a:t>
            </a:r>
            <a:endParaRPr sz="120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04800" lvl="0" marL="91440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200"/>
              <a:buChar char="★"/>
            </a:pPr>
            <a:r>
              <a:rPr lang="en" sz="1200">
                <a:solidFill>
                  <a:srgbClr val="222222"/>
                </a:solidFill>
                <a:latin typeface="Courier"/>
                <a:ea typeface="Courier"/>
                <a:cs typeface="Courier"/>
                <a:sym typeface="Courier"/>
              </a:rPr>
              <a:t>if </a:t>
            </a:r>
            <a:r>
              <a:rPr lang="en" sz="120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statement syntax (one branch)</a:t>
            </a:r>
            <a:endParaRPr sz="120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04800" lvl="0" marL="91440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200"/>
              <a:buChar char="★"/>
            </a:pPr>
            <a:r>
              <a:rPr lang="en" sz="1200">
                <a:solidFill>
                  <a:srgbClr val="222222"/>
                </a:solidFill>
                <a:latin typeface="Courier"/>
                <a:ea typeface="Courier"/>
                <a:cs typeface="Courier"/>
                <a:sym typeface="Courier"/>
              </a:rPr>
              <a:t>if-else </a:t>
            </a:r>
            <a:r>
              <a:rPr lang="en" sz="120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(two branch)</a:t>
            </a:r>
            <a:endParaRPr sz="1200">
              <a:solidFill>
                <a:srgbClr val="222222"/>
              </a:solidFill>
              <a:latin typeface="Courier"/>
              <a:ea typeface="Courier"/>
              <a:cs typeface="Courier"/>
              <a:sym typeface="Courier"/>
            </a:endParaRPr>
          </a:p>
          <a:p>
            <a:pPr indent="-304800" lvl="0" marL="91440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200"/>
              <a:buChar char="★"/>
            </a:pPr>
            <a:r>
              <a:rPr lang="en" sz="120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nested </a:t>
            </a:r>
            <a:r>
              <a:rPr lang="en" sz="1200">
                <a:solidFill>
                  <a:srgbClr val="222222"/>
                </a:solidFill>
                <a:latin typeface="Courier"/>
                <a:ea typeface="Courier"/>
                <a:cs typeface="Courier"/>
                <a:sym typeface="Courier"/>
              </a:rPr>
              <a:t>if-else</a:t>
            </a:r>
            <a:endParaRPr b="1" sz="120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	code together 2.3.7 Add Tip  </a:t>
            </a:r>
            <a:endParaRPr sz="120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code together 2.3.8 Sweet or Unsweet (includes Scanner input)</a:t>
            </a:r>
            <a:endParaRPr sz="120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you try   2.4.9 Roller Coaster</a:t>
            </a:r>
            <a:endParaRPr sz="120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optional 2.4.11 Theater Discounts (if-else-if)</a:t>
            </a:r>
            <a:endParaRPr sz="120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Loops</a:t>
            </a:r>
            <a:endParaRPr b="1" sz="120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845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★"/>
            </a:pPr>
            <a:r>
              <a:rPr lang="en" sz="120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the </a:t>
            </a:r>
            <a:r>
              <a:rPr lang="en" sz="1200">
                <a:solidFill>
                  <a:srgbClr val="222222"/>
                </a:solidFill>
                <a:latin typeface="Courier"/>
                <a:ea typeface="Courier"/>
                <a:cs typeface="Courier"/>
                <a:sym typeface="Courier"/>
              </a:rPr>
              <a:t>while</a:t>
            </a:r>
            <a:r>
              <a:rPr lang="en" sz="120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 loop ~ </a:t>
            </a: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☕Demo: </a:t>
            </a:r>
            <a:r>
              <a:rPr lang="en" sz="120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" sz="1200" u="sng">
                <a:solidFill>
                  <a:srgbClr val="1155CC"/>
                </a:solidFill>
                <a:latin typeface="Proxima Nova"/>
                <a:ea typeface="Proxima Nova"/>
                <a:cs typeface="Proxima Nova"/>
                <a:sym typeface="Proxima Nova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Pool closure with repeated input </a:t>
            </a:r>
            <a:endParaRPr sz="1100">
              <a:solidFill>
                <a:schemeClr val="dk1"/>
              </a:solidFill>
            </a:endParaRPr>
          </a:p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a task controlled loop</a:t>
            </a:r>
            <a:endParaRPr sz="1100">
              <a:solidFill>
                <a:schemeClr val="dk1"/>
              </a:solidFill>
            </a:endParaRPr>
          </a:p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you try   2.7.5 Making Taffy (code together option)</a:t>
            </a:r>
            <a:endParaRPr sz="120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optional 2.7.10 Guess Mt. Everest's Height (with optional advanced extension)</a:t>
            </a:r>
            <a:endParaRPr sz="120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29845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★"/>
            </a:pPr>
            <a:r>
              <a:rPr lang="en" sz="120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the </a:t>
            </a:r>
            <a:r>
              <a:rPr lang="en" sz="1200">
                <a:solidFill>
                  <a:srgbClr val="222222"/>
                </a:solidFill>
                <a:latin typeface="Courier"/>
                <a:ea typeface="Courier"/>
                <a:cs typeface="Courier"/>
                <a:sym typeface="Courier"/>
              </a:rPr>
              <a:t>for</a:t>
            </a:r>
            <a:r>
              <a:rPr lang="en" sz="120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 loop ~ </a:t>
            </a:r>
            <a:r>
              <a:rPr lang="en" sz="115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☕Demo:  </a:t>
            </a:r>
            <a:r>
              <a:rPr lang="en" sz="1150" u="sng">
                <a:solidFill>
                  <a:srgbClr val="1155CC"/>
                </a:solidFill>
                <a:latin typeface="Proxima Nova"/>
                <a:ea typeface="Proxima Nova"/>
                <a:cs typeface="Proxima Nova"/>
                <a:sym typeface="Proxima Nova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Multiplication</a:t>
            </a:r>
            <a:endParaRPr sz="120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a count controlled loop</a:t>
            </a:r>
            <a:endParaRPr b="1" sz="120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you try  2.8.5 Print the Odds (hint: a number is odd </a:t>
            </a:r>
            <a:r>
              <a:rPr lang="en" sz="1200">
                <a:solidFill>
                  <a:srgbClr val="222222"/>
                </a:solidFill>
                <a:latin typeface="Courier"/>
                <a:ea typeface="Courier"/>
                <a:cs typeface="Courier"/>
                <a:sym typeface="Courier"/>
              </a:rPr>
              <a:t>if</a:t>
            </a:r>
            <a:r>
              <a:rPr lang="en" sz="120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" sz="1200">
                <a:solidFill>
                  <a:srgbClr val="222222"/>
                </a:solidFill>
                <a:latin typeface="Courier"/>
                <a:ea typeface="Courier"/>
                <a:cs typeface="Courier"/>
                <a:sym typeface="Courier"/>
              </a:rPr>
              <a:t>n%2 == 0</a:t>
            </a:r>
            <a:r>
              <a:rPr lang="en" sz="120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)</a:t>
            </a:r>
            <a:endParaRPr i="1" sz="120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5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50" name="Google Shape;250;p35"/>
          <p:cNvSpPr txBox="1"/>
          <p:nvPr>
            <p:ph type="title"/>
          </p:nvPr>
        </p:nvSpPr>
        <p:spPr>
          <a:xfrm>
            <a:off x="224625" y="298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 u="sng">
                <a:solidFill>
                  <a:srgbClr val="980000"/>
                </a:solidFill>
                <a:latin typeface="Proxima Nova"/>
                <a:ea typeface="Proxima Nova"/>
                <a:cs typeface="Proxima Nova"/>
                <a:sym typeface="Proxima Nova"/>
              </a:rPr>
              <a:t>IF TIME</a:t>
            </a:r>
            <a:r>
              <a:rPr b="1" lang="en" sz="2000">
                <a:solidFill>
                  <a:srgbClr val="980000"/>
                </a:solidFill>
                <a:latin typeface="Proxima Nova"/>
                <a:ea typeface="Proxima Nova"/>
                <a:cs typeface="Proxima Nova"/>
                <a:sym typeface="Proxima Nova"/>
              </a:rPr>
              <a:t>:</a:t>
            </a:r>
            <a:endParaRPr sz="20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34E36"/>
        </a:solidFill>
      </p:bgPr>
    </p:bg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6"/>
          <p:cNvSpPr/>
          <p:nvPr/>
        </p:nvSpPr>
        <p:spPr>
          <a:xfrm>
            <a:off x="0" y="-744829"/>
            <a:ext cx="9144000" cy="5973454"/>
          </a:xfrm>
          <a:custGeom>
            <a:rect b="b" l="l" r="r" t="t"/>
            <a:pathLst>
              <a:path extrusionOk="0" h="11946907" w="18288000">
                <a:moveTo>
                  <a:pt x="0" y="0"/>
                </a:moveTo>
                <a:lnTo>
                  <a:pt x="18288000" y="0"/>
                </a:lnTo>
                <a:lnTo>
                  <a:pt x="18288000" y="11946907"/>
                </a:lnTo>
                <a:lnTo>
                  <a:pt x="0" y="119469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000" l="0" r="0" t="-990"/>
            </a:stretch>
          </a:blipFill>
          <a:ln>
            <a:noFill/>
          </a:ln>
        </p:spPr>
      </p:sp>
      <p:grpSp>
        <p:nvGrpSpPr>
          <p:cNvPr id="256" name="Google Shape;256;p36"/>
          <p:cNvGrpSpPr/>
          <p:nvPr/>
        </p:nvGrpSpPr>
        <p:grpSpPr>
          <a:xfrm>
            <a:off x="0" y="232333"/>
            <a:ext cx="4157663" cy="1835780"/>
            <a:chOff x="0" y="342900"/>
            <a:chExt cx="11087100" cy="4895414"/>
          </a:xfrm>
        </p:grpSpPr>
        <p:sp>
          <p:nvSpPr>
            <p:cNvPr id="257" name="Google Shape;257;p36"/>
            <p:cNvSpPr txBox="1"/>
            <p:nvPr/>
          </p:nvSpPr>
          <p:spPr>
            <a:xfrm>
              <a:off x="0" y="342900"/>
              <a:ext cx="11069400" cy="258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6999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9000" u="none" cap="none" strike="noStrike">
                  <a:solidFill>
                    <a:srgbClr val="FF7828"/>
                  </a:solidFill>
                  <a:latin typeface="NTR"/>
                  <a:ea typeface="NTR"/>
                  <a:cs typeface="NTR"/>
                  <a:sym typeface="NTR"/>
                </a:rPr>
                <a:t>adding </a:t>
              </a:r>
              <a:endParaRPr sz="700"/>
            </a:p>
          </p:txBody>
        </p:sp>
        <p:sp>
          <p:nvSpPr>
            <p:cNvPr id="258" name="Google Shape;258;p36"/>
            <p:cNvSpPr txBox="1"/>
            <p:nvPr/>
          </p:nvSpPr>
          <p:spPr>
            <a:xfrm>
              <a:off x="0" y="3186014"/>
              <a:ext cx="11087100" cy="205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5000" u="none" cap="none" strike="noStrike">
                  <a:solidFill>
                    <a:srgbClr val="000000"/>
                  </a:solidFill>
                  <a:latin typeface="NTR"/>
                  <a:ea typeface="NTR"/>
                  <a:cs typeface="NTR"/>
                  <a:sym typeface="NTR"/>
                </a:rPr>
                <a:t>CONTROL</a:t>
              </a:r>
              <a:endParaRPr sz="700"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34E36"/>
        </a:solid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7"/>
          <p:cNvSpPr/>
          <p:nvPr/>
        </p:nvSpPr>
        <p:spPr>
          <a:xfrm rot="-746126">
            <a:off x="-170053" y="889124"/>
            <a:ext cx="6142914" cy="840972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4" name="Google Shape;264;p37"/>
          <p:cNvSpPr/>
          <p:nvPr/>
        </p:nvSpPr>
        <p:spPr>
          <a:xfrm rot="1432517">
            <a:off x="1961167" y="885688"/>
            <a:ext cx="6156457" cy="841908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5" name="Google Shape;265;p37"/>
          <p:cNvSpPr/>
          <p:nvPr/>
        </p:nvSpPr>
        <p:spPr>
          <a:xfrm rot="1100666">
            <a:off x="1496187" y="46550"/>
            <a:ext cx="6012669" cy="6073691"/>
          </a:xfrm>
          <a:custGeom>
            <a:rect b="b" l="l" r="r" t="t"/>
            <a:pathLst>
              <a:path extrusionOk="0" h="12136918" w="12014980">
                <a:moveTo>
                  <a:pt x="0" y="0"/>
                </a:moveTo>
                <a:lnTo>
                  <a:pt x="12014980" y="0"/>
                </a:lnTo>
                <a:lnTo>
                  <a:pt x="12014980" y="12136918"/>
                </a:lnTo>
                <a:lnTo>
                  <a:pt x="0" y="121369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980" l="-3000" r="0" t="-990"/>
            </a:stretch>
          </a:blipFill>
          <a:ln>
            <a:noFill/>
          </a:ln>
        </p:spPr>
      </p:sp>
      <p:sp>
        <p:nvSpPr>
          <p:cNvPr id="266" name="Google Shape;266;p37"/>
          <p:cNvSpPr/>
          <p:nvPr/>
        </p:nvSpPr>
        <p:spPr>
          <a:xfrm>
            <a:off x="1495693" y="319328"/>
            <a:ext cx="6152613" cy="8413829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6" y="0"/>
                </a:lnTo>
                <a:lnTo>
                  <a:pt x="12305226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7" name="Google Shape;267;p37"/>
          <p:cNvSpPr/>
          <p:nvPr/>
        </p:nvSpPr>
        <p:spPr>
          <a:xfrm rot="-779677">
            <a:off x="7438214" y="2995706"/>
            <a:ext cx="4843881" cy="9117894"/>
          </a:xfrm>
          <a:custGeom>
            <a:rect b="b" l="l" r="r" t="t"/>
            <a:pathLst>
              <a:path extrusionOk="0" h="18224401" w="9681713">
                <a:moveTo>
                  <a:pt x="0" y="0"/>
                </a:moveTo>
                <a:lnTo>
                  <a:pt x="9681713" y="0"/>
                </a:lnTo>
                <a:lnTo>
                  <a:pt x="9681713" y="18224401"/>
                </a:lnTo>
                <a:lnTo>
                  <a:pt x="0" y="182244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8" name="Google Shape;268;p37"/>
          <p:cNvSpPr txBox="1"/>
          <p:nvPr/>
        </p:nvSpPr>
        <p:spPr>
          <a:xfrm>
            <a:off x="1897635" y="442913"/>
            <a:ext cx="5348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600" u="none" cap="none" strike="noStrike">
                <a:solidFill>
                  <a:srgbClr val="723F22"/>
                </a:solidFill>
                <a:latin typeface="Atma"/>
                <a:ea typeface="Atma"/>
                <a:cs typeface="Atma"/>
                <a:sym typeface="Atma"/>
              </a:rPr>
              <a:t>Control Structures</a:t>
            </a:r>
            <a:endParaRPr sz="700"/>
          </a:p>
        </p:txBody>
      </p:sp>
      <p:sp>
        <p:nvSpPr>
          <p:cNvPr id="269" name="Google Shape;269;p37"/>
          <p:cNvSpPr txBox="1"/>
          <p:nvPr/>
        </p:nvSpPr>
        <p:spPr>
          <a:xfrm>
            <a:off x="1897635" y="1218247"/>
            <a:ext cx="5217600" cy="28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4355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control </a:t>
            </a:r>
            <a:r>
              <a:rPr b="1" i="1" lang="en" sz="2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program flow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by making DECISIONS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8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a.k.a. </a:t>
            </a:r>
            <a:r>
              <a:rPr b="1" i="0" lang="en" sz="2800" u="none" cap="none" strike="noStrike">
                <a:solidFill>
                  <a:srgbClr val="B7684D"/>
                </a:solidFill>
                <a:latin typeface="Open Sans"/>
                <a:ea typeface="Open Sans"/>
                <a:cs typeface="Open Sans"/>
                <a:sym typeface="Open Sans"/>
              </a:rPr>
              <a:t>boolean</a:t>
            </a:r>
            <a:r>
              <a:rPr b="1" i="0" lang="en" sz="2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expressions</a:t>
            </a:r>
            <a:endParaRPr sz="7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8"/>
          <p:cNvSpPr/>
          <p:nvPr/>
        </p:nvSpPr>
        <p:spPr>
          <a:xfrm>
            <a:off x="0" y="0"/>
            <a:ext cx="9144000" cy="51435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5" name="Google Shape;275;p38"/>
          <p:cNvSpPr/>
          <p:nvPr/>
        </p:nvSpPr>
        <p:spPr>
          <a:xfrm>
            <a:off x="868526" y="-285471"/>
            <a:ext cx="7992227" cy="5714442"/>
          </a:xfrm>
          <a:custGeom>
            <a:rect b="b" l="l" r="r" t="t"/>
            <a:pathLst>
              <a:path extrusionOk="0" h="11428884" w="15984453">
                <a:moveTo>
                  <a:pt x="0" y="0"/>
                </a:moveTo>
                <a:lnTo>
                  <a:pt x="15984453" y="0"/>
                </a:lnTo>
                <a:lnTo>
                  <a:pt x="15984453" y="11428884"/>
                </a:lnTo>
                <a:lnTo>
                  <a:pt x="0" y="114288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350" r="-35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34E36"/>
        </a:solidFill>
      </p:bgPr>
    </p:bg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9">
            <a:hlinkClick r:id="rId3"/>
          </p:cNvPr>
          <p:cNvSpPr/>
          <p:nvPr/>
        </p:nvSpPr>
        <p:spPr>
          <a:xfrm>
            <a:off x="4380232" y="146588"/>
            <a:ext cx="4600753" cy="4850325"/>
          </a:xfrm>
          <a:custGeom>
            <a:rect b="b" l="l" r="r" t="t"/>
            <a:pathLst>
              <a:path extrusionOk="0" h="9700649" w="9201506">
                <a:moveTo>
                  <a:pt x="0" y="0"/>
                </a:moveTo>
                <a:lnTo>
                  <a:pt x="9201505" y="0"/>
                </a:lnTo>
                <a:lnTo>
                  <a:pt x="9201505" y="9700648"/>
                </a:lnTo>
                <a:lnTo>
                  <a:pt x="0" y="97006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450" l="0" r="0" t="0"/>
            </a:stretch>
          </a:blipFill>
          <a:ln>
            <a:noFill/>
          </a:ln>
        </p:spPr>
      </p:sp>
      <p:sp>
        <p:nvSpPr>
          <p:cNvPr id="281" name="Google Shape;281;p39"/>
          <p:cNvSpPr txBox="1"/>
          <p:nvPr/>
        </p:nvSpPr>
        <p:spPr>
          <a:xfrm>
            <a:off x="0" y="171450"/>
            <a:ext cx="4380300" cy="29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6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0" u="none" cap="none" strike="noStrike">
                <a:solidFill>
                  <a:srgbClr val="FF7828"/>
                </a:solidFill>
                <a:latin typeface="NTR"/>
                <a:ea typeface="NTR"/>
                <a:cs typeface="NTR"/>
                <a:sym typeface="NTR"/>
              </a:rPr>
              <a:t>Who is George Boole?</a:t>
            </a:r>
            <a:endParaRPr sz="700"/>
          </a:p>
        </p:txBody>
      </p:sp>
      <p:sp>
        <p:nvSpPr>
          <p:cNvPr id="282" name="Google Shape;282;p39"/>
          <p:cNvSpPr txBox="1"/>
          <p:nvPr/>
        </p:nvSpPr>
        <p:spPr>
          <a:xfrm>
            <a:off x="0" y="3109998"/>
            <a:ext cx="1244400" cy="3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F8D993"/>
                </a:solidFill>
                <a:latin typeface="NTR"/>
                <a:ea typeface="NTR"/>
                <a:cs typeface="NTR"/>
                <a:sym typeface="NTR"/>
              </a:rPr>
              <a:t>modest upbringing</a:t>
            </a:r>
            <a:endParaRPr sz="700"/>
          </a:p>
        </p:txBody>
      </p:sp>
      <p:sp>
        <p:nvSpPr>
          <p:cNvPr id="283" name="Google Shape;283;p39"/>
          <p:cNvSpPr txBox="1"/>
          <p:nvPr/>
        </p:nvSpPr>
        <p:spPr>
          <a:xfrm>
            <a:off x="289632" y="4246569"/>
            <a:ext cx="1244400" cy="3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F8D993"/>
                </a:solidFill>
                <a:latin typeface="NTR"/>
                <a:ea typeface="NTR"/>
                <a:cs typeface="NTR"/>
                <a:sym typeface="NTR"/>
              </a:rPr>
              <a:t>a calculus of reason ~ 1850s</a:t>
            </a:r>
            <a:endParaRPr sz="700"/>
          </a:p>
        </p:txBody>
      </p:sp>
      <p:sp>
        <p:nvSpPr>
          <p:cNvPr id="284" name="Google Shape;284;p39"/>
          <p:cNvSpPr txBox="1"/>
          <p:nvPr/>
        </p:nvSpPr>
        <p:spPr>
          <a:xfrm>
            <a:off x="1960177" y="4454528"/>
            <a:ext cx="21726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F8D993"/>
                </a:solidFill>
                <a:latin typeface="NTR"/>
                <a:ea typeface="NTR"/>
                <a:cs typeface="NTR"/>
                <a:sym typeface="NTR"/>
              </a:rPr>
              <a:t>70+ years later electrical switches brought Boole’s logic to life!</a:t>
            </a:r>
            <a:endParaRPr sz="700"/>
          </a:p>
        </p:txBody>
      </p:sp>
      <p:sp>
        <p:nvSpPr>
          <p:cNvPr id="285" name="Google Shape;285;p39"/>
          <p:cNvSpPr txBox="1"/>
          <p:nvPr/>
        </p:nvSpPr>
        <p:spPr>
          <a:xfrm>
            <a:off x="1960177" y="3525918"/>
            <a:ext cx="8565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F8D993"/>
                </a:solidFill>
                <a:latin typeface="NTR"/>
                <a:ea typeface="NTR"/>
                <a:cs typeface="NTR"/>
                <a:sym typeface="NTR"/>
              </a:rPr>
              <a:t>largely self taught</a:t>
            </a:r>
            <a:endParaRPr sz="7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34E36"/>
        </a:solidFill>
      </p:bgPr>
    </p:bg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0"/>
          <p:cNvSpPr/>
          <p:nvPr/>
        </p:nvSpPr>
        <p:spPr>
          <a:xfrm rot="-746126">
            <a:off x="-170053" y="889124"/>
            <a:ext cx="6142914" cy="840972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1" name="Google Shape;291;p40"/>
          <p:cNvSpPr/>
          <p:nvPr/>
        </p:nvSpPr>
        <p:spPr>
          <a:xfrm rot="1432517">
            <a:off x="1961167" y="885688"/>
            <a:ext cx="6156457" cy="841908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2" name="Google Shape;292;p40"/>
          <p:cNvSpPr/>
          <p:nvPr/>
        </p:nvSpPr>
        <p:spPr>
          <a:xfrm rot="1100666">
            <a:off x="1496187" y="46550"/>
            <a:ext cx="6012669" cy="6073691"/>
          </a:xfrm>
          <a:custGeom>
            <a:rect b="b" l="l" r="r" t="t"/>
            <a:pathLst>
              <a:path extrusionOk="0" h="12136918" w="12014980">
                <a:moveTo>
                  <a:pt x="0" y="0"/>
                </a:moveTo>
                <a:lnTo>
                  <a:pt x="12014980" y="0"/>
                </a:lnTo>
                <a:lnTo>
                  <a:pt x="12014980" y="12136918"/>
                </a:lnTo>
                <a:lnTo>
                  <a:pt x="0" y="121369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980" l="-3000" r="0" t="-990"/>
            </a:stretch>
          </a:blipFill>
          <a:ln>
            <a:noFill/>
          </a:ln>
        </p:spPr>
      </p:sp>
      <p:sp>
        <p:nvSpPr>
          <p:cNvPr id="293" name="Google Shape;293;p40"/>
          <p:cNvSpPr/>
          <p:nvPr/>
        </p:nvSpPr>
        <p:spPr>
          <a:xfrm>
            <a:off x="1495693" y="319328"/>
            <a:ext cx="6152613" cy="8413829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6" y="0"/>
                </a:lnTo>
                <a:lnTo>
                  <a:pt x="12305226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4" name="Google Shape;294;p40"/>
          <p:cNvSpPr/>
          <p:nvPr/>
        </p:nvSpPr>
        <p:spPr>
          <a:xfrm rot="-779677">
            <a:off x="7438214" y="2995706"/>
            <a:ext cx="4843881" cy="9117894"/>
          </a:xfrm>
          <a:custGeom>
            <a:rect b="b" l="l" r="r" t="t"/>
            <a:pathLst>
              <a:path extrusionOk="0" h="18224401" w="9681713">
                <a:moveTo>
                  <a:pt x="0" y="0"/>
                </a:moveTo>
                <a:lnTo>
                  <a:pt x="9681713" y="0"/>
                </a:lnTo>
                <a:lnTo>
                  <a:pt x="9681713" y="18224401"/>
                </a:lnTo>
                <a:lnTo>
                  <a:pt x="0" y="182244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5" name="Google Shape;295;p40"/>
          <p:cNvSpPr txBox="1"/>
          <p:nvPr/>
        </p:nvSpPr>
        <p:spPr>
          <a:xfrm>
            <a:off x="2010062" y="344539"/>
            <a:ext cx="5348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600" u="none" cap="none" strike="noStrike">
                <a:solidFill>
                  <a:srgbClr val="723F22"/>
                </a:solidFill>
                <a:latin typeface="Atma"/>
                <a:ea typeface="Atma"/>
                <a:cs typeface="Atma"/>
                <a:sym typeface="Atma"/>
              </a:rPr>
              <a:t>boolean ~ true</a:t>
            </a:r>
            <a:r>
              <a:rPr b="1" lang="en" sz="3600">
                <a:solidFill>
                  <a:srgbClr val="723F22"/>
                </a:solidFill>
                <a:latin typeface="Atma"/>
                <a:ea typeface="Atma"/>
                <a:cs typeface="Atma"/>
                <a:sym typeface="Atma"/>
              </a:rPr>
              <a:t> or </a:t>
            </a:r>
            <a:r>
              <a:rPr b="1" i="0" lang="en" sz="3600" u="none" cap="none" strike="noStrike">
                <a:solidFill>
                  <a:srgbClr val="723F22"/>
                </a:solidFill>
                <a:latin typeface="Atma"/>
                <a:ea typeface="Atma"/>
                <a:cs typeface="Atma"/>
                <a:sym typeface="Atma"/>
              </a:rPr>
              <a:t>false</a:t>
            </a:r>
            <a:endParaRPr sz="700"/>
          </a:p>
        </p:txBody>
      </p:sp>
      <p:sp>
        <p:nvSpPr>
          <p:cNvPr id="296" name="Google Shape;296;p40"/>
          <p:cNvSpPr txBox="1"/>
          <p:nvPr/>
        </p:nvSpPr>
        <p:spPr>
          <a:xfrm>
            <a:off x="1893706" y="1657820"/>
            <a:ext cx="5217600" cy="24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Examples:</a:t>
            </a:r>
            <a:endParaRPr b="1" sz="20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boolean isHungry = true;</a:t>
            </a:r>
            <a:endParaRPr b="1" sz="20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boolean isValid = false;</a:t>
            </a:r>
            <a:endParaRPr b="1" sz="20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34E36"/>
        </a:solidFill>
      </p:bgPr>
    </p:bg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1"/>
          <p:cNvSpPr/>
          <p:nvPr/>
        </p:nvSpPr>
        <p:spPr>
          <a:xfrm rot="-746126">
            <a:off x="-170053" y="889124"/>
            <a:ext cx="6142914" cy="840972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2" name="Google Shape;302;p41"/>
          <p:cNvSpPr/>
          <p:nvPr/>
        </p:nvSpPr>
        <p:spPr>
          <a:xfrm rot="1432517">
            <a:off x="1961167" y="885688"/>
            <a:ext cx="6156457" cy="841908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3" name="Google Shape;303;p41"/>
          <p:cNvSpPr/>
          <p:nvPr/>
        </p:nvSpPr>
        <p:spPr>
          <a:xfrm rot="1100666">
            <a:off x="1496187" y="46550"/>
            <a:ext cx="6012669" cy="6073691"/>
          </a:xfrm>
          <a:custGeom>
            <a:rect b="b" l="l" r="r" t="t"/>
            <a:pathLst>
              <a:path extrusionOk="0" h="12136918" w="12014980">
                <a:moveTo>
                  <a:pt x="0" y="0"/>
                </a:moveTo>
                <a:lnTo>
                  <a:pt x="12014980" y="0"/>
                </a:lnTo>
                <a:lnTo>
                  <a:pt x="12014980" y="12136918"/>
                </a:lnTo>
                <a:lnTo>
                  <a:pt x="0" y="121369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980" l="-3000" r="0" t="-990"/>
            </a:stretch>
          </a:blipFill>
          <a:ln>
            <a:noFill/>
          </a:ln>
        </p:spPr>
      </p:sp>
      <p:sp>
        <p:nvSpPr>
          <p:cNvPr id="304" name="Google Shape;304;p41"/>
          <p:cNvSpPr/>
          <p:nvPr/>
        </p:nvSpPr>
        <p:spPr>
          <a:xfrm>
            <a:off x="1495693" y="319328"/>
            <a:ext cx="6152613" cy="8413829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6" y="0"/>
                </a:lnTo>
                <a:lnTo>
                  <a:pt x="12305226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5" name="Google Shape;305;p41"/>
          <p:cNvSpPr/>
          <p:nvPr/>
        </p:nvSpPr>
        <p:spPr>
          <a:xfrm rot="-779677">
            <a:off x="7438214" y="2995706"/>
            <a:ext cx="4843881" cy="9117894"/>
          </a:xfrm>
          <a:custGeom>
            <a:rect b="b" l="l" r="r" t="t"/>
            <a:pathLst>
              <a:path extrusionOk="0" h="18224401" w="9681713">
                <a:moveTo>
                  <a:pt x="0" y="0"/>
                </a:moveTo>
                <a:lnTo>
                  <a:pt x="9681713" y="0"/>
                </a:lnTo>
                <a:lnTo>
                  <a:pt x="9681713" y="18224401"/>
                </a:lnTo>
                <a:lnTo>
                  <a:pt x="0" y="182244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6" name="Google Shape;306;p41"/>
          <p:cNvSpPr txBox="1"/>
          <p:nvPr/>
        </p:nvSpPr>
        <p:spPr>
          <a:xfrm>
            <a:off x="2010062" y="344539"/>
            <a:ext cx="5348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723F22"/>
                </a:solidFill>
                <a:latin typeface="Atma"/>
                <a:ea typeface="Atma"/>
                <a:cs typeface="Atma"/>
                <a:sym typeface="Atma"/>
              </a:rPr>
              <a:t>relational operators</a:t>
            </a:r>
            <a:endParaRPr sz="700"/>
          </a:p>
        </p:txBody>
      </p:sp>
      <p:sp>
        <p:nvSpPr>
          <p:cNvPr id="307" name="Google Shape;307;p41"/>
          <p:cNvSpPr txBox="1"/>
          <p:nvPr/>
        </p:nvSpPr>
        <p:spPr>
          <a:xfrm>
            <a:off x="1893725" y="1124852"/>
            <a:ext cx="52176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==</a:t>
            </a:r>
            <a:endParaRPr sz="20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&lt;, &gt;, &lt;=, &gt;=</a:t>
            </a:r>
            <a:endParaRPr sz="20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&amp;&amp;</a:t>
            </a:r>
            <a:endParaRPr sz="20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||</a:t>
            </a:r>
            <a:endParaRPr sz="20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!</a:t>
            </a:r>
            <a:endParaRPr sz="20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.equals(String)</a:t>
            </a:r>
            <a:endParaRPr sz="20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8" name="Google Shape;308;p41"/>
          <p:cNvSpPr txBox="1"/>
          <p:nvPr/>
        </p:nvSpPr>
        <p:spPr>
          <a:xfrm>
            <a:off x="1893725" y="4018650"/>
            <a:ext cx="5103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 u="sng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Example</a:t>
            </a:r>
            <a:r>
              <a:rPr b="1" lang="en" sz="2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endParaRPr b="1" sz="20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boolean isGreater = 6 &gt; 7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34E36"/>
        </a:solidFill>
      </p:bgPr>
    </p:bg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2"/>
          <p:cNvSpPr/>
          <p:nvPr/>
        </p:nvSpPr>
        <p:spPr>
          <a:xfrm rot="-746126">
            <a:off x="-170053" y="889124"/>
            <a:ext cx="6142914" cy="840972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4" name="Google Shape;314;p42"/>
          <p:cNvSpPr/>
          <p:nvPr/>
        </p:nvSpPr>
        <p:spPr>
          <a:xfrm rot="1432517">
            <a:off x="1961167" y="885688"/>
            <a:ext cx="6156457" cy="841908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5" name="Google Shape;315;p42"/>
          <p:cNvSpPr/>
          <p:nvPr/>
        </p:nvSpPr>
        <p:spPr>
          <a:xfrm rot="1100666">
            <a:off x="1496187" y="46550"/>
            <a:ext cx="6012669" cy="6073691"/>
          </a:xfrm>
          <a:custGeom>
            <a:rect b="b" l="l" r="r" t="t"/>
            <a:pathLst>
              <a:path extrusionOk="0" h="12136918" w="12014980">
                <a:moveTo>
                  <a:pt x="0" y="0"/>
                </a:moveTo>
                <a:lnTo>
                  <a:pt x="12014980" y="0"/>
                </a:lnTo>
                <a:lnTo>
                  <a:pt x="12014980" y="12136918"/>
                </a:lnTo>
                <a:lnTo>
                  <a:pt x="0" y="121369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980" l="-3000" r="0" t="-990"/>
            </a:stretch>
          </a:blipFill>
          <a:ln>
            <a:noFill/>
          </a:ln>
        </p:spPr>
      </p:sp>
      <p:sp>
        <p:nvSpPr>
          <p:cNvPr id="316" name="Google Shape;316;p42"/>
          <p:cNvSpPr/>
          <p:nvPr/>
        </p:nvSpPr>
        <p:spPr>
          <a:xfrm>
            <a:off x="1495693" y="319328"/>
            <a:ext cx="6152613" cy="8413829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6" y="0"/>
                </a:lnTo>
                <a:lnTo>
                  <a:pt x="12305226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7" name="Google Shape;317;p42"/>
          <p:cNvSpPr/>
          <p:nvPr/>
        </p:nvSpPr>
        <p:spPr>
          <a:xfrm rot="-779677">
            <a:off x="7438214" y="2995706"/>
            <a:ext cx="4843881" cy="9117894"/>
          </a:xfrm>
          <a:custGeom>
            <a:rect b="b" l="l" r="r" t="t"/>
            <a:pathLst>
              <a:path extrusionOk="0" h="18224401" w="9681713">
                <a:moveTo>
                  <a:pt x="0" y="0"/>
                </a:moveTo>
                <a:lnTo>
                  <a:pt x="9681713" y="0"/>
                </a:lnTo>
                <a:lnTo>
                  <a:pt x="9681713" y="18224401"/>
                </a:lnTo>
                <a:lnTo>
                  <a:pt x="0" y="182244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8" name="Google Shape;318;p42"/>
          <p:cNvSpPr txBox="1"/>
          <p:nvPr/>
        </p:nvSpPr>
        <p:spPr>
          <a:xfrm>
            <a:off x="1897635" y="1190414"/>
            <a:ext cx="5217600" cy="46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if(condition)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{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      //body statement(s);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}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else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{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     //body statement(s);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}      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9" name="Google Shape;319;p42">
            <a:hlinkClick r:id="rId7"/>
          </p:cNvPr>
          <p:cNvSpPr/>
          <p:nvPr/>
        </p:nvSpPr>
        <p:spPr>
          <a:xfrm>
            <a:off x="7874831" y="4121187"/>
            <a:ext cx="862901" cy="662167"/>
          </a:xfrm>
          <a:custGeom>
            <a:rect b="b" l="l" r="r" t="t"/>
            <a:pathLst>
              <a:path extrusionOk="0" h="1324333" w="1725803">
                <a:moveTo>
                  <a:pt x="0" y="0"/>
                </a:moveTo>
                <a:lnTo>
                  <a:pt x="1725804" y="0"/>
                </a:lnTo>
                <a:lnTo>
                  <a:pt x="1725804" y="1324333"/>
                </a:lnTo>
                <a:lnTo>
                  <a:pt x="0" y="13243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0" name="Google Shape;320;p42"/>
          <p:cNvSpPr txBox="1"/>
          <p:nvPr/>
        </p:nvSpPr>
        <p:spPr>
          <a:xfrm>
            <a:off x="1897635" y="362565"/>
            <a:ext cx="5348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600" u="none" cap="none" strike="noStrike">
                <a:solidFill>
                  <a:srgbClr val="723F22"/>
                </a:solidFill>
                <a:latin typeface="Atma"/>
                <a:ea typeface="Atma"/>
                <a:cs typeface="Atma"/>
                <a:sym typeface="Atma"/>
              </a:rPr>
              <a:t>conditional statements</a:t>
            </a:r>
            <a:endParaRPr sz="7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34E36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/>
          <p:nvPr/>
        </p:nvSpPr>
        <p:spPr>
          <a:xfrm rot="-746126">
            <a:off x="-170053" y="889124"/>
            <a:ext cx="6142914" cy="840972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1" name="Google Shape;71;p16"/>
          <p:cNvSpPr/>
          <p:nvPr/>
        </p:nvSpPr>
        <p:spPr>
          <a:xfrm rot="1432517">
            <a:off x="1961167" y="885688"/>
            <a:ext cx="6156457" cy="841908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2" name="Google Shape;72;p16"/>
          <p:cNvSpPr/>
          <p:nvPr/>
        </p:nvSpPr>
        <p:spPr>
          <a:xfrm rot="1100666">
            <a:off x="1496187" y="46550"/>
            <a:ext cx="6012669" cy="6073691"/>
          </a:xfrm>
          <a:custGeom>
            <a:rect b="b" l="l" r="r" t="t"/>
            <a:pathLst>
              <a:path extrusionOk="0" h="12136918" w="12014980">
                <a:moveTo>
                  <a:pt x="0" y="0"/>
                </a:moveTo>
                <a:lnTo>
                  <a:pt x="12014980" y="0"/>
                </a:lnTo>
                <a:lnTo>
                  <a:pt x="12014980" y="12136918"/>
                </a:lnTo>
                <a:lnTo>
                  <a:pt x="0" y="121369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980" l="-3000" r="0" t="-990"/>
            </a:stretch>
          </a:blipFill>
          <a:ln>
            <a:noFill/>
          </a:ln>
        </p:spPr>
      </p:sp>
      <p:sp>
        <p:nvSpPr>
          <p:cNvPr id="73" name="Google Shape;73;p16"/>
          <p:cNvSpPr/>
          <p:nvPr/>
        </p:nvSpPr>
        <p:spPr>
          <a:xfrm>
            <a:off x="1514064" y="319328"/>
            <a:ext cx="6152613" cy="8413829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4" name="Google Shape;74;p16"/>
          <p:cNvSpPr/>
          <p:nvPr/>
        </p:nvSpPr>
        <p:spPr>
          <a:xfrm rot="-779677">
            <a:off x="7438214" y="2995706"/>
            <a:ext cx="4843881" cy="9117894"/>
          </a:xfrm>
          <a:custGeom>
            <a:rect b="b" l="l" r="r" t="t"/>
            <a:pathLst>
              <a:path extrusionOk="0" h="18224401" w="9681713">
                <a:moveTo>
                  <a:pt x="0" y="0"/>
                </a:moveTo>
                <a:lnTo>
                  <a:pt x="9681713" y="0"/>
                </a:lnTo>
                <a:lnTo>
                  <a:pt x="9681713" y="18224401"/>
                </a:lnTo>
                <a:lnTo>
                  <a:pt x="0" y="182244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5" name="Google Shape;75;p16"/>
          <p:cNvSpPr/>
          <p:nvPr/>
        </p:nvSpPr>
        <p:spPr>
          <a:xfrm rot="-68746">
            <a:off x="1283373" y="2023403"/>
            <a:ext cx="3271840" cy="3297396"/>
          </a:xfrm>
          <a:custGeom>
            <a:rect b="b" l="l" r="r" t="t"/>
            <a:pathLst>
              <a:path extrusionOk="0" h="6592732" w="6542371">
                <a:moveTo>
                  <a:pt x="0" y="0"/>
                </a:moveTo>
                <a:lnTo>
                  <a:pt x="6542371" y="0"/>
                </a:lnTo>
                <a:lnTo>
                  <a:pt x="6542371" y="6592732"/>
                </a:lnTo>
                <a:lnTo>
                  <a:pt x="0" y="65927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6" name="Google Shape;76;p16"/>
          <p:cNvSpPr txBox="1"/>
          <p:nvPr/>
        </p:nvSpPr>
        <p:spPr>
          <a:xfrm>
            <a:off x="2718375" y="1014925"/>
            <a:ext cx="4326600" cy="21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100" u="none" cap="none" strike="noStrike">
                <a:solidFill>
                  <a:srgbClr val="723F22"/>
                </a:solidFill>
                <a:latin typeface="Atma"/>
                <a:ea typeface="Atma"/>
                <a:cs typeface="Atma"/>
                <a:sym typeface="Atma"/>
              </a:rPr>
              <a:t>Lora Santucci</a:t>
            </a:r>
            <a:endParaRPr sz="1000">
              <a:solidFill>
                <a:srgbClr val="723F22"/>
              </a:solidFill>
              <a:latin typeface="Atma"/>
              <a:ea typeface="Atma"/>
              <a:cs typeface="Atma"/>
              <a:sym typeface="Atma"/>
            </a:endParaRPr>
          </a:p>
          <a:p>
            <a:pPr indent="0" lvl="0" marL="0" marR="0" rtl="0" algn="ctr">
              <a:lnSpc>
                <a:spcPct val="1400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100" u="none" cap="none" strike="noStrik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rPr>
              <a:t>Math &amp; Computer Science teacher </a:t>
            </a:r>
            <a:endParaRPr sz="1000">
              <a:solidFill>
                <a:schemeClr val="dk1"/>
              </a:solidFill>
              <a:latin typeface="Atma"/>
              <a:ea typeface="Atma"/>
              <a:cs typeface="Atma"/>
              <a:sym typeface="Atma"/>
            </a:endParaRPr>
          </a:p>
          <a:p>
            <a:pPr indent="0" lvl="0" marL="0" marR="0" rtl="0" algn="ctr">
              <a:lnSpc>
                <a:spcPct val="1400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dk1"/>
              </a:solidFill>
              <a:latin typeface="Atma"/>
              <a:ea typeface="Atma"/>
              <a:cs typeface="Atma"/>
              <a:sym typeface="Atma"/>
            </a:endParaRPr>
          </a:p>
          <a:p>
            <a:pPr indent="0" lvl="0" marL="0" marR="0" rtl="0" algn="ctr">
              <a:lnSpc>
                <a:spcPct val="1400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100" u="none" cap="none" strike="noStrik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rPr>
              <a:t>Morris Hills HS </a:t>
            </a:r>
            <a:endParaRPr sz="1000">
              <a:solidFill>
                <a:schemeClr val="dk1"/>
              </a:solidFill>
              <a:latin typeface="Atma"/>
              <a:ea typeface="Atma"/>
              <a:cs typeface="Atma"/>
              <a:sym typeface="Atma"/>
            </a:endParaRPr>
          </a:p>
          <a:p>
            <a:pPr indent="0" lvl="0" marL="0" marR="0" rtl="0" algn="ctr">
              <a:lnSpc>
                <a:spcPct val="1400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100" u="none" cap="none" strike="noStrike">
                <a:solidFill>
                  <a:schemeClr val="dk1"/>
                </a:solidFill>
                <a:latin typeface="Atma"/>
                <a:ea typeface="Atma"/>
                <a:cs typeface="Atma"/>
                <a:sym typeface="Atma"/>
              </a:rPr>
              <a:t>Rockaway, NJ</a:t>
            </a:r>
            <a:endParaRPr sz="1000">
              <a:solidFill>
                <a:schemeClr val="dk1"/>
              </a:solidFill>
              <a:latin typeface="Atma"/>
              <a:ea typeface="Atma"/>
              <a:cs typeface="Atma"/>
              <a:sym typeface="Atma"/>
            </a:endParaRPr>
          </a:p>
        </p:txBody>
      </p:sp>
      <p:sp>
        <p:nvSpPr>
          <p:cNvPr id="77" name="Google Shape;77;p16"/>
          <p:cNvSpPr txBox="1"/>
          <p:nvPr/>
        </p:nvSpPr>
        <p:spPr>
          <a:xfrm>
            <a:off x="3725625" y="4241213"/>
            <a:ext cx="3000000" cy="7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b="1" lang="en" sz="1650">
                <a:solidFill>
                  <a:srgbClr val="141414"/>
                </a:solidFill>
                <a:latin typeface="Atma"/>
                <a:ea typeface="Atma"/>
                <a:cs typeface="Atma"/>
                <a:sym typeface="Atma"/>
              </a:rPr>
              <a:t>Goal:</a:t>
            </a:r>
            <a:r>
              <a:rPr lang="en" sz="1650">
                <a:solidFill>
                  <a:srgbClr val="141414"/>
                </a:solidFill>
                <a:latin typeface="Atma Light"/>
                <a:ea typeface="Atma Light"/>
                <a:cs typeface="Atma Light"/>
                <a:sym typeface="Atma Light"/>
              </a:rPr>
              <a:t> to create confident </a:t>
            </a:r>
            <a:r>
              <a:rPr i="1" lang="en" sz="1650">
                <a:solidFill>
                  <a:srgbClr val="141414"/>
                </a:solidFill>
                <a:latin typeface="Atma Light"/>
                <a:ea typeface="Atma Light"/>
                <a:cs typeface="Atma Light"/>
                <a:sym typeface="Atma Light"/>
              </a:rPr>
              <a:t>novice</a:t>
            </a:r>
            <a:r>
              <a:rPr lang="en" sz="1650">
                <a:solidFill>
                  <a:srgbClr val="141414"/>
                </a:solidFill>
                <a:latin typeface="Atma Light"/>
                <a:ea typeface="Atma Light"/>
                <a:cs typeface="Atma Light"/>
                <a:sym typeface="Atma Light"/>
              </a:rPr>
              <a:t> java programmers!</a:t>
            </a:r>
            <a:endParaRPr sz="1650">
              <a:solidFill>
                <a:srgbClr val="141414"/>
              </a:solidFill>
              <a:latin typeface="Atma Light"/>
              <a:ea typeface="Atma Light"/>
              <a:cs typeface="Atma Light"/>
              <a:sym typeface="Atma Ligh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34E36"/>
        </a:solidFill>
      </p:bgPr>
    </p:bg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3"/>
          <p:cNvSpPr/>
          <p:nvPr/>
        </p:nvSpPr>
        <p:spPr>
          <a:xfrm rot="-746126">
            <a:off x="-170053" y="889124"/>
            <a:ext cx="6142914" cy="840972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6" name="Google Shape;326;p43"/>
          <p:cNvSpPr/>
          <p:nvPr/>
        </p:nvSpPr>
        <p:spPr>
          <a:xfrm rot="1432517">
            <a:off x="1961167" y="885688"/>
            <a:ext cx="6156457" cy="841908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7" name="Google Shape;327;p43"/>
          <p:cNvSpPr/>
          <p:nvPr/>
        </p:nvSpPr>
        <p:spPr>
          <a:xfrm rot="1100666">
            <a:off x="1496187" y="46550"/>
            <a:ext cx="6012669" cy="6073691"/>
          </a:xfrm>
          <a:custGeom>
            <a:rect b="b" l="l" r="r" t="t"/>
            <a:pathLst>
              <a:path extrusionOk="0" h="12136918" w="12014980">
                <a:moveTo>
                  <a:pt x="0" y="0"/>
                </a:moveTo>
                <a:lnTo>
                  <a:pt x="12014980" y="0"/>
                </a:lnTo>
                <a:lnTo>
                  <a:pt x="12014980" y="12136918"/>
                </a:lnTo>
                <a:lnTo>
                  <a:pt x="0" y="121369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980" l="-3000" r="0" t="-990"/>
            </a:stretch>
          </a:blipFill>
          <a:ln>
            <a:noFill/>
          </a:ln>
        </p:spPr>
      </p:sp>
      <p:sp>
        <p:nvSpPr>
          <p:cNvPr id="328" name="Google Shape;328;p43"/>
          <p:cNvSpPr/>
          <p:nvPr/>
        </p:nvSpPr>
        <p:spPr>
          <a:xfrm>
            <a:off x="1495693" y="319328"/>
            <a:ext cx="6152613" cy="8413829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6" y="0"/>
                </a:lnTo>
                <a:lnTo>
                  <a:pt x="12305226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9" name="Google Shape;329;p43"/>
          <p:cNvSpPr/>
          <p:nvPr/>
        </p:nvSpPr>
        <p:spPr>
          <a:xfrm rot="-779677">
            <a:off x="7438214" y="2995706"/>
            <a:ext cx="4843881" cy="9117894"/>
          </a:xfrm>
          <a:custGeom>
            <a:rect b="b" l="l" r="r" t="t"/>
            <a:pathLst>
              <a:path extrusionOk="0" h="18224401" w="9681713">
                <a:moveTo>
                  <a:pt x="0" y="0"/>
                </a:moveTo>
                <a:lnTo>
                  <a:pt x="9681713" y="0"/>
                </a:lnTo>
                <a:lnTo>
                  <a:pt x="9681713" y="18224401"/>
                </a:lnTo>
                <a:lnTo>
                  <a:pt x="0" y="182244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0" name="Google Shape;330;p43">
            <a:hlinkClick r:id="rId7"/>
          </p:cNvPr>
          <p:cNvSpPr/>
          <p:nvPr/>
        </p:nvSpPr>
        <p:spPr>
          <a:xfrm>
            <a:off x="7874831" y="4121187"/>
            <a:ext cx="862901" cy="662167"/>
          </a:xfrm>
          <a:custGeom>
            <a:rect b="b" l="l" r="r" t="t"/>
            <a:pathLst>
              <a:path extrusionOk="0" h="1324333" w="1725803">
                <a:moveTo>
                  <a:pt x="0" y="0"/>
                </a:moveTo>
                <a:lnTo>
                  <a:pt x="1725804" y="0"/>
                </a:lnTo>
                <a:lnTo>
                  <a:pt x="1725804" y="1324333"/>
                </a:lnTo>
                <a:lnTo>
                  <a:pt x="0" y="13243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1" name="Google Shape;331;p43"/>
          <p:cNvSpPr txBox="1"/>
          <p:nvPr/>
        </p:nvSpPr>
        <p:spPr>
          <a:xfrm>
            <a:off x="1897635" y="362565"/>
            <a:ext cx="5348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723F22"/>
                </a:solidFill>
                <a:latin typeface="Atma"/>
                <a:ea typeface="Atma"/>
                <a:cs typeface="Atma"/>
                <a:sym typeface="Atma"/>
              </a:rPr>
              <a:t>Example</a:t>
            </a:r>
            <a:endParaRPr sz="700"/>
          </a:p>
        </p:txBody>
      </p:sp>
      <p:sp>
        <p:nvSpPr>
          <p:cNvPr id="332" name="Google Shape;332;p43"/>
          <p:cNvSpPr txBox="1"/>
          <p:nvPr/>
        </p:nvSpPr>
        <p:spPr>
          <a:xfrm>
            <a:off x="1897635" y="1190414"/>
            <a:ext cx="5217600" cy="46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int number = -3;</a:t>
            </a:r>
            <a:endParaRPr b="1" sz="20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if(</a:t>
            </a:r>
            <a:r>
              <a:rPr b="1" lang="en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number &gt; 0</a:t>
            </a: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  <a:r>
              <a:rPr lang="en" sz="2000"/>
              <a:t> 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      </a:t>
            </a:r>
            <a:r>
              <a:rPr b="1" lang="en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System.out.println("positive");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else if</a:t>
            </a:r>
            <a:r>
              <a:rPr b="1" lang="en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(number &lt; 0)</a:t>
            </a:r>
            <a:r>
              <a:rPr lang="en" sz="2000"/>
              <a:t> 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     </a:t>
            </a:r>
            <a:r>
              <a:rPr b="1" lang="en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System.out.println("negative");</a:t>
            </a:r>
            <a:endParaRPr b="1" i="0" sz="20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else</a:t>
            </a:r>
            <a:endParaRPr b="1" sz="20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	System.out.println("zero");</a:t>
            </a:r>
            <a:endParaRPr b="1" sz="20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34E36"/>
        </a:solid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4"/>
          <p:cNvSpPr/>
          <p:nvPr/>
        </p:nvSpPr>
        <p:spPr>
          <a:xfrm rot="-746126">
            <a:off x="-170053" y="889124"/>
            <a:ext cx="6142914" cy="840972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8" name="Google Shape;338;p44"/>
          <p:cNvSpPr/>
          <p:nvPr/>
        </p:nvSpPr>
        <p:spPr>
          <a:xfrm rot="1432517">
            <a:off x="1961167" y="885688"/>
            <a:ext cx="6156457" cy="841908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9" name="Google Shape;339;p44"/>
          <p:cNvSpPr/>
          <p:nvPr/>
        </p:nvSpPr>
        <p:spPr>
          <a:xfrm rot="1100666">
            <a:off x="1496187" y="46550"/>
            <a:ext cx="6012669" cy="6073691"/>
          </a:xfrm>
          <a:custGeom>
            <a:rect b="b" l="l" r="r" t="t"/>
            <a:pathLst>
              <a:path extrusionOk="0" h="12136918" w="12014980">
                <a:moveTo>
                  <a:pt x="0" y="0"/>
                </a:moveTo>
                <a:lnTo>
                  <a:pt x="12014980" y="0"/>
                </a:lnTo>
                <a:lnTo>
                  <a:pt x="12014980" y="12136918"/>
                </a:lnTo>
                <a:lnTo>
                  <a:pt x="0" y="121369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980" l="-3000" r="0" t="-990"/>
            </a:stretch>
          </a:blipFill>
          <a:ln>
            <a:noFill/>
          </a:ln>
        </p:spPr>
      </p:sp>
      <p:sp>
        <p:nvSpPr>
          <p:cNvPr id="340" name="Google Shape;340;p44"/>
          <p:cNvSpPr/>
          <p:nvPr/>
        </p:nvSpPr>
        <p:spPr>
          <a:xfrm>
            <a:off x="1495693" y="319328"/>
            <a:ext cx="6152613" cy="8413829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6" y="0"/>
                </a:lnTo>
                <a:lnTo>
                  <a:pt x="12305226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1" name="Google Shape;341;p44"/>
          <p:cNvSpPr txBox="1"/>
          <p:nvPr/>
        </p:nvSpPr>
        <p:spPr>
          <a:xfrm>
            <a:off x="1897635" y="922320"/>
            <a:ext cx="5348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600" u="sng" cap="none" strike="noStrike">
                <a:solidFill>
                  <a:schemeClr val="dk2"/>
                </a:solidFill>
                <a:latin typeface="Atma"/>
                <a:ea typeface="Atma"/>
                <a:cs typeface="Atma"/>
                <a:sym typeface="Atma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Is the pool closed</a:t>
            </a:r>
            <a:r>
              <a:rPr b="1" i="0" lang="en" sz="3600" cap="none" strike="noStrike">
                <a:solidFill>
                  <a:schemeClr val="dk2"/>
                </a:solidFill>
                <a:uFill>
                  <a:noFill/>
                </a:uFill>
                <a:latin typeface="Atma"/>
                <a:ea typeface="Atma"/>
                <a:cs typeface="Atma"/>
                <a:sym typeface="Atma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?</a:t>
            </a:r>
            <a:endParaRPr b="1" sz="700">
              <a:solidFill>
                <a:schemeClr val="dk2"/>
              </a:solidFill>
            </a:endParaRPr>
          </a:p>
        </p:txBody>
      </p:sp>
      <p:sp>
        <p:nvSpPr>
          <p:cNvPr id="342" name="Google Shape;342;p44"/>
          <p:cNvSpPr txBox="1"/>
          <p:nvPr/>
        </p:nvSpPr>
        <p:spPr>
          <a:xfrm>
            <a:off x="1495693" y="1909501"/>
            <a:ext cx="61527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B7684D"/>
                </a:solidFill>
                <a:latin typeface="Open Sans"/>
                <a:ea typeface="Open Sans"/>
                <a:cs typeface="Open Sans"/>
                <a:sym typeface="Open Sans"/>
              </a:rPr>
              <a:t>code together: </a:t>
            </a:r>
            <a:endParaRPr sz="20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2.3.7 Add Tip  </a:t>
            </a:r>
            <a:endParaRPr sz="20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2.3.8</a:t>
            </a:r>
            <a:r>
              <a:rPr b="1" i="0" lang="en" sz="2000" u="sng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Sweet or Unsweet</a:t>
            </a:r>
            <a:endParaRPr sz="20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20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B7684D"/>
                </a:solidFill>
                <a:latin typeface="Open Sans"/>
                <a:ea typeface="Open Sans"/>
                <a:cs typeface="Open Sans"/>
                <a:sym typeface="Open Sans"/>
              </a:rPr>
              <a:t>you try:</a:t>
            </a:r>
            <a:endParaRPr sz="20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2.4.9 </a:t>
            </a:r>
            <a:r>
              <a:rPr b="1" i="0" lang="en" sz="2000" u="sng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Roller Coaster</a:t>
            </a:r>
            <a:endParaRPr sz="20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sng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2.4.11 Theater </a:t>
            </a: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Discounts (optional)</a:t>
            </a:r>
            <a:endParaRPr sz="20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34E36"/>
        </a:solidFill>
      </p:bgPr>
    </p:bg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45"/>
          <p:cNvSpPr/>
          <p:nvPr/>
        </p:nvSpPr>
        <p:spPr>
          <a:xfrm rot="-746126">
            <a:off x="-170053" y="889124"/>
            <a:ext cx="6142914" cy="840972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8" name="Google Shape;348;p45"/>
          <p:cNvSpPr/>
          <p:nvPr/>
        </p:nvSpPr>
        <p:spPr>
          <a:xfrm rot="1432517">
            <a:off x="1961167" y="885688"/>
            <a:ext cx="6156457" cy="841908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9" name="Google Shape;349;p45"/>
          <p:cNvSpPr/>
          <p:nvPr/>
        </p:nvSpPr>
        <p:spPr>
          <a:xfrm rot="1100666">
            <a:off x="1496187" y="46550"/>
            <a:ext cx="6012669" cy="6073691"/>
          </a:xfrm>
          <a:custGeom>
            <a:rect b="b" l="l" r="r" t="t"/>
            <a:pathLst>
              <a:path extrusionOk="0" h="12136918" w="12014980">
                <a:moveTo>
                  <a:pt x="0" y="0"/>
                </a:moveTo>
                <a:lnTo>
                  <a:pt x="12014980" y="0"/>
                </a:lnTo>
                <a:lnTo>
                  <a:pt x="12014980" y="12136918"/>
                </a:lnTo>
                <a:lnTo>
                  <a:pt x="0" y="121369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980" l="-3000" r="0" t="-990"/>
            </a:stretch>
          </a:blipFill>
          <a:ln>
            <a:noFill/>
          </a:ln>
        </p:spPr>
      </p:sp>
      <p:sp>
        <p:nvSpPr>
          <p:cNvPr id="350" name="Google Shape;350;p45"/>
          <p:cNvSpPr/>
          <p:nvPr/>
        </p:nvSpPr>
        <p:spPr>
          <a:xfrm>
            <a:off x="1495693" y="319328"/>
            <a:ext cx="6152613" cy="8413829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6" y="0"/>
                </a:lnTo>
                <a:lnTo>
                  <a:pt x="12305226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1" name="Google Shape;351;p45"/>
          <p:cNvSpPr/>
          <p:nvPr/>
        </p:nvSpPr>
        <p:spPr>
          <a:xfrm rot="-779677">
            <a:off x="7438214" y="2995706"/>
            <a:ext cx="4843881" cy="9117894"/>
          </a:xfrm>
          <a:custGeom>
            <a:rect b="b" l="l" r="r" t="t"/>
            <a:pathLst>
              <a:path extrusionOk="0" h="18224401" w="9681713">
                <a:moveTo>
                  <a:pt x="0" y="0"/>
                </a:moveTo>
                <a:lnTo>
                  <a:pt x="9681713" y="0"/>
                </a:lnTo>
                <a:lnTo>
                  <a:pt x="9681713" y="18224401"/>
                </a:lnTo>
                <a:lnTo>
                  <a:pt x="0" y="182244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2" name="Google Shape;352;p45"/>
          <p:cNvSpPr txBox="1"/>
          <p:nvPr/>
        </p:nvSpPr>
        <p:spPr>
          <a:xfrm>
            <a:off x="1897635" y="362565"/>
            <a:ext cx="5348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600" u="none" cap="none" strike="noStrike">
                <a:solidFill>
                  <a:srgbClr val="723F22"/>
                </a:solidFill>
                <a:latin typeface="Atma"/>
                <a:ea typeface="Atma"/>
                <a:cs typeface="Atma"/>
                <a:sym typeface="Atma"/>
              </a:rPr>
              <a:t>task controlled loops</a:t>
            </a:r>
            <a:endParaRPr sz="700"/>
          </a:p>
        </p:txBody>
      </p:sp>
      <p:sp>
        <p:nvSpPr>
          <p:cNvPr id="353" name="Google Shape;353;p45"/>
          <p:cNvSpPr txBox="1"/>
          <p:nvPr/>
        </p:nvSpPr>
        <p:spPr>
          <a:xfrm>
            <a:off x="1963163" y="645499"/>
            <a:ext cx="5217600" cy="423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4355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while(condition)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{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     //statement(s);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}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uses a </a:t>
            </a:r>
            <a:r>
              <a:rPr b="1" i="1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loop control (variable)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0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34E36"/>
        </a:solidFill>
      </p:bgPr>
    </p:bg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6"/>
          <p:cNvSpPr/>
          <p:nvPr/>
        </p:nvSpPr>
        <p:spPr>
          <a:xfrm rot="-746126">
            <a:off x="-170053" y="889124"/>
            <a:ext cx="6142914" cy="840972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9" name="Google Shape;359;p46"/>
          <p:cNvSpPr/>
          <p:nvPr/>
        </p:nvSpPr>
        <p:spPr>
          <a:xfrm rot="1432517">
            <a:off x="1961167" y="885688"/>
            <a:ext cx="6156457" cy="841908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0" name="Google Shape;360;p46"/>
          <p:cNvSpPr/>
          <p:nvPr/>
        </p:nvSpPr>
        <p:spPr>
          <a:xfrm rot="1100666">
            <a:off x="1496187" y="46550"/>
            <a:ext cx="6012669" cy="6073691"/>
          </a:xfrm>
          <a:custGeom>
            <a:rect b="b" l="l" r="r" t="t"/>
            <a:pathLst>
              <a:path extrusionOk="0" h="12136918" w="12014980">
                <a:moveTo>
                  <a:pt x="0" y="0"/>
                </a:moveTo>
                <a:lnTo>
                  <a:pt x="12014980" y="0"/>
                </a:lnTo>
                <a:lnTo>
                  <a:pt x="12014980" y="12136918"/>
                </a:lnTo>
                <a:lnTo>
                  <a:pt x="0" y="121369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980" l="-3000" r="0" t="-990"/>
            </a:stretch>
          </a:blipFill>
          <a:ln>
            <a:noFill/>
          </a:ln>
        </p:spPr>
      </p:sp>
      <p:sp>
        <p:nvSpPr>
          <p:cNvPr id="361" name="Google Shape;361;p46"/>
          <p:cNvSpPr/>
          <p:nvPr/>
        </p:nvSpPr>
        <p:spPr>
          <a:xfrm>
            <a:off x="1495693" y="319328"/>
            <a:ext cx="6152613" cy="8413829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6" y="0"/>
                </a:lnTo>
                <a:lnTo>
                  <a:pt x="12305226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2" name="Google Shape;362;p46"/>
          <p:cNvSpPr/>
          <p:nvPr/>
        </p:nvSpPr>
        <p:spPr>
          <a:xfrm rot="-779677">
            <a:off x="7438214" y="2995706"/>
            <a:ext cx="4843881" cy="9117894"/>
          </a:xfrm>
          <a:custGeom>
            <a:rect b="b" l="l" r="r" t="t"/>
            <a:pathLst>
              <a:path extrusionOk="0" h="18224401" w="9681713">
                <a:moveTo>
                  <a:pt x="0" y="0"/>
                </a:moveTo>
                <a:lnTo>
                  <a:pt x="9681713" y="0"/>
                </a:lnTo>
                <a:lnTo>
                  <a:pt x="9681713" y="18224401"/>
                </a:lnTo>
                <a:lnTo>
                  <a:pt x="0" y="182244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3" name="Google Shape;363;p46"/>
          <p:cNvSpPr txBox="1"/>
          <p:nvPr/>
        </p:nvSpPr>
        <p:spPr>
          <a:xfrm>
            <a:off x="1897635" y="362565"/>
            <a:ext cx="5348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600" u="none" cap="none" strike="noStrike">
                <a:solidFill>
                  <a:srgbClr val="723F22"/>
                </a:solidFill>
                <a:latin typeface="Atma"/>
                <a:ea typeface="Atma"/>
                <a:cs typeface="Atma"/>
                <a:sym typeface="Atma"/>
              </a:rPr>
              <a:t>task controlled loops</a:t>
            </a:r>
            <a:endParaRPr sz="700"/>
          </a:p>
        </p:txBody>
      </p:sp>
      <p:sp>
        <p:nvSpPr>
          <p:cNvPr id="364" name="Google Shape;364;p46"/>
          <p:cNvSpPr txBox="1"/>
          <p:nvPr/>
        </p:nvSpPr>
        <p:spPr>
          <a:xfrm>
            <a:off x="1696625" y="478350"/>
            <a:ext cx="5750700" cy="46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int reps = 0;</a:t>
            </a:r>
            <a:endParaRPr b="1" i="0" sz="20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</a:t>
            </a: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hile(</a:t>
            </a:r>
            <a:r>
              <a:rPr b="1" lang="en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reps &lt; 8</a:t>
            </a: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{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     </a:t>
            </a:r>
            <a:r>
              <a:rPr b="1" lang="en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System.out.println(reps+1); </a:t>
            </a:r>
            <a:endParaRPr b="1" sz="20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	reps++;	</a:t>
            </a:r>
            <a:r>
              <a:rPr lang="en" sz="2000">
                <a:solidFill>
                  <a:srgbClr val="734E36"/>
                </a:solidFill>
                <a:latin typeface="Open Sans"/>
                <a:ea typeface="Open Sans"/>
                <a:cs typeface="Open Sans"/>
                <a:sym typeface="Open Sans"/>
              </a:rPr>
              <a:t>//update</a:t>
            </a:r>
            <a:endParaRPr sz="2000">
              <a:solidFill>
                <a:srgbClr val="734E3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}</a:t>
            </a:r>
            <a:endParaRPr b="1" i="0" sz="20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System.out.println(reps + " push ups done!");</a:t>
            </a:r>
            <a:endParaRPr b="1" sz="20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0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34E36"/>
        </a:solidFill>
      </p:bgPr>
    </p:bg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47"/>
          <p:cNvSpPr/>
          <p:nvPr/>
        </p:nvSpPr>
        <p:spPr>
          <a:xfrm rot="-746126">
            <a:off x="-170053" y="889124"/>
            <a:ext cx="6142914" cy="840972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0" name="Google Shape;370;p47"/>
          <p:cNvSpPr/>
          <p:nvPr/>
        </p:nvSpPr>
        <p:spPr>
          <a:xfrm rot="1432517">
            <a:off x="1961167" y="885688"/>
            <a:ext cx="6156457" cy="841908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1" name="Google Shape;371;p47"/>
          <p:cNvSpPr/>
          <p:nvPr/>
        </p:nvSpPr>
        <p:spPr>
          <a:xfrm rot="1100666">
            <a:off x="1496187" y="46550"/>
            <a:ext cx="6012669" cy="6073691"/>
          </a:xfrm>
          <a:custGeom>
            <a:rect b="b" l="l" r="r" t="t"/>
            <a:pathLst>
              <a:path extrusionOk="0" h="12136918" w="12014980">
                <a:moveTo>
                  <a:pt x="0" y="0"/>
                </a:moveTo>
                <a:lnTo>
                  <a:pt x="12014980" y="0"/>
                </a:lnTo>
                <a:lnTo>
                  <a:pt x="12014980" y="12136918"/>
                </a:lnTo>
                <a:lnTo>
                  <a:pt x="0" y="121369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980" l="-3000" r="0" t="-990"/>
            </a:stretch>
          </a:blipFill>
          <a:ln>
            <a:noFill/>
          </a:ln>
        </p:spPr>
      </p:sp>
      <p:sp>
        <p:nvSpPr>
          <p:cNvPr id="372" name="Google Shape;372;p47"/>
          <p:cNvSpPr/>
          <p:nvPr/>
        </p:nvSpPr>
        <p:spPr>
          <a:xfrm>
            <a:off x="1495693" y="319328"/>
            <a:ext cx="6152613" cy="8413829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6" y="0"/>
                </a:lnTo>
                <a:lnTo>
                  <a:pt x="12305226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3" name="Google Shape;373;p47"/>
          <p:cNvSpPr/>
          <p:nvPr/>
        </p:nvSpPr>
        <p:spPr>
          <a:xfrm rot="-779677">
            <a:off x="7438214" y="2995706"/>
            <a:ext cx="4843881" cy="9117894"/>
          </a:xfrm>
          <a:custGeom>
            <a:rect b="b" l="l" r="r" t="t"/>
            <a:pathLst>
              <a:path extrusionOk="0" h="18224401" w="9681713">
                <a:moveTo>
                  <a:pt x="0" y="0"/>
                </a:moveTo>
                <a:lnTo>
                  <a:pt x="9681713" y="0"/>
                </a:lnTo>
                <a:lnTo>
                  <a:pt x="9681713" y="18224401"/>
                </a:lnTo>
                <a:lnTo>
                  <a:pt x="0" y="182244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4" name="Google Shape;374;p47"/>
          <p:cNvSpPr txBox="1"/>
          <p:nvPr/>
        </p:nvSpPr>
        <p:spPr>
          <a:xfrm>
            <a:off x="1897635" y="362565"/>
            <a:ext cx="5348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600" u="none" cap="none" strike="noStrike">
                <a:solidFill>
                  <a:srgbClr val="723F22"/>
                </a:solidFill>
                <a:latin typeface="Atma"/>
                <a:ea typeface="Atma"/>
                <a:cs typeface="Atma"/>
                <a:sym typeface="Atma"/>
              </a:rPr>
              <a:t>task controlled loops</a:t>
            </a:r>
            <a:endParaRPr sz="700"/>
          </a:p>
        </p:txBody>
      </p:sp>
      <p:sp>
        <p:nvSpPr>
          <p:cNvPr id="375" name="Google Shape;375;p47"/>
          <p:cNvSpPr txBox="1"/>
          <p:nvPr/>
        </p:nvSpPr>
        <p:spPr>
          <a:xfrm>
            <a:off x="1897635" y="1190414"/>
            <a:ext cx="5217600" cy="33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do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{ 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     //statement(s);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}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while(condition);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//guarantees one iteration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//BEFORE condition check</a:t>
            </a:r>
            <a:endParaRPr sz="20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34E36"/>
        </a:solidFill>
      </p:bgPr>
    </p:bg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48"/>
          <p:cNvSpPr/>
          <p:nvPr/>
        </p:nvSpPr>
        <p:spPr>
          <a:xfrm rot="-746126">
            <a:off x="-170053" y="889124"/>
            <a:ext cx="6142914" cy="840972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1" name="Google Shape;381;p48"/>
          <p:cNvSpPr/>
          <p:nvPr/>
        </p:nvSpPr>
        <p:spPr>
          <a:xfrm rot="1432517">
            <a:off x="1961167" y="885688"/>
            <a:ext cx="6156457" cy="841908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2" name="Google Shape;382;p48"/>
          <p:cNvSpPr/>
          <p:nvPr/>
        </p:nvSpPr>
        <p:spPr>
          <a:xfrm rot="1100666">
            <a:off x="1496187" y="46550"/>
            <a:ext cx="6012669" cy="6073691"/>
          </a:xfrm>
          <a:custGeom>
            <a:rect b="b" l="l" r="r" t="t"/>
            <a:pathLst>
              <a:path extrusionOk="0" h="12136918" w="12014980">
                <a:moveTo>
                  <a:pt x="0" y="0"/>
                </a:moveTo>
                <a:lnTo>
                  <a:pt x="12014980" y="0"/>
                </a:lnTo>
                <a:lnTo>
                  <a:pt x="12014980" y="12136918"/>
                </a:lnTo>
                <a:lnTo>
                  <a:pt x="0" y="121369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980" l="-3000" r="0" t="-990"/>
            </a:stretch>
          </a:blipFill>
          <a:ln>
            <a:noFill/>
          </a:ln>
        </p:spPr>
      </p:sp>
      <p:sp>
        <p:nvSpPr>
          <p:cNvPr id="383" name="Google Shape;383;p48"/>
          <p:cNvSpPr/>
          <p:nvPr/>
        </p:nvSpPr>
        <p:spPr>
          <a:xfrm>
            <a:off x="1495693" y="319328"/>
            <a:ext cx="6152613" cy="8413829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6" y="0"/>
                </a:lnTo>
                <a:lnTo>
                  <a:pt x="12305226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4" name="Google Shape;384;p48"/>
          <p:cNvSpPr txBox="1"/>
          <p:nvPr/>
        </p:nvSpPr>
        <p:spPr>
          <a:xfrm>
            <a:off x="1897635" y="922320"/>
            <a:ext cx="5348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600" u="sng" cap="none" strike="noStrike">
                <a:solidFill>
                  <a:schemeClr val="dk2"/>
                </a:solidFill>
                <a:latin typeface="Atma"/>
                <a:ea typeface="Atma"/>
                <a:cs typeface="Atma"/>
                <a:sym typeface="Atma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Pool closure ~ while loop</a:t>
            </a:r>
            <a:endParaRPr b="1" sz="700">
              <a:solidFill>
                <a:schemeClr val="dk2"/>
              </a:solidFill>
            </a:endParaRPr>
          </a:p>
        </p:txBody>
      </p:sp>
      <p:sp>
        <p:nvSpPr>
          <p:cNvPr id="385" name="Google Shape;385;p48"/>
          <p:cNvSpPr txBox="1"/>
          <p:nvPr/>
        </p:nvSpPr>
        <p:spPr>
          <a:xfrm>
            <a:off x="1495693" y="1909501"/>
            <a:ext cx="6152700" cy="28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B7684D"/>
                </a:solidFill>
                <a:latin typeface="Open Sans"/>
                <a:ea typeface="Open Sans"/>
                <a:cs typeface="Open Sans"/>
                <a:sym typeface="Open Sans"/>
              </a:rPr>
              <a:t>you try (optional code together): 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2.7.5 Making Taffy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B7684D"/>
                </a:solidFill>
                <a:latin typeface="Open Sans"/>
                <a:ea typeface="Open Sans"/>
                <a:cs typeface="Open Sans"/>
                <a:sym typeface="Open Sans"/>
              </a:rPr>
              <a:t>optional challenge: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sng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2.7.10 </a:t>
            </a:r>
            <a:r>
              <a:rPr b="1" i="0" lang="en" sz="23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Guess</a:t>
            </a:r>
            <a:r>
              <a:rPr b="1" i="0" lang="en" sz="2300" u="sng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Mt. Everet’s Height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300" u="sng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  <a:hlinkClick r:id="rId9">
                <a:extLst>
                  <a:ext uri="{A12FA001-AC4F-418D-AE19-62706E023703}">
                    <ahyp:hlinkClr val="tx"/>
                  </a:ext>
                </a:extLst>
              </a:hlinkClick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34E36"/>
        </a:solidFill>
      </p:bgPr>
    </p:bg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49"/>
          <p:cNvSpPr/>
          <p:nvPr/>
        </p:nvSpPr>
        <p:spPr>
          <a:xfrm rot="-746126">
            <a:off x="-170053" y="889124"/>
            <a:ext cx="6142914" cy="840972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1" name="Google Shape;391;p49"/>
          <p:cNvSpPr/>
          <p:nvPr/>
        </p:nvSpPr>
        <p:spPr>
          <a:xfrm rot="1432517">
            <a:off x="1961167" y="885688"/>
            <a:ext cx="6156457" cy="841908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2" name="Google Shape;392;p49"/>
          <p:cNvSpPr/>
          <p:nvPr/>
        </p:nvSpPr>
        <p:spPr>
          <a:xfrm rot="1100666">
            <a:off x="1496187" y="46550"/>
            <a:ext cx="6012669" cy="6073691"/>
          </a:xfrm>
          <a:custGeom>
            <a:rect b="b" l="l" r="r" t="t"/>
            <a:pathLst>
              <a:path extrusionOk="0" h="12136918" w="12014980">
                <a:moveTo>
                  <a:pt x="0" y="0"/>
                </a:moveTo>
                <a:lnTo>
                  <a:pt x="12014980" y="0"/>
                </a:lnTo>
                <a:lnTo>
                  <a:pt x="12014980" y="12136918"/>
                </a:lnTo>
                <a:lnTo>
                  <a:pt x="0" y="121369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980" l="-3000" r="0" t="-990"/>
            </a:stretch>
          </a:blipFill>
          <a:ln>
            <a:noFill/>
          </a:ln>
        </p:spPr>
      </p:sp>
      <p:sp>
        <p:nvSpPr>
          <p:cNvPr id="393" name="Google Shape;393;p49"/>
          <p:cNvSpPr/>
          <p:nvPr/>
        </p:nvSpPr>
        <p:spPr>
          <a:xfrm>
            <a:off x="1495693" y="319328"/>
            <a:ext cx="6152613" cy="8413829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6" y="0"/>
                </a:lnTo>
                <a:lnTo>
                  <a:pt x="12305226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4" name="Google Shape;394;p49"/>
          <p:cNvSpPr/>
          <p:nvPr/>
        </p:nvSpPr>
        <p:spPr>
          <a:xfrm rot="-779677">
            <a:off x="7438214" y="2995706"/>
            <a:ext cx="4843881" cy="9117894"/>
          </a:xfrm>
          <a:custGeom>
            <a:rect b="b" l="l" r="r" t="t"/>
            <a:pathLst>
              <a:path extrusionOk="0" h="18224401" w="9681713">
                <a:moveTo>
                  <a:pt x="0" y="0"/>
                </a:moveTo>
                <a:lnTo>
                  <a:pt x="9681713" y="0"/>
                </a:lnTo>
                <a:lnTo>
                  <a:pt x="9681713" y="18224401"/>
                </a:lnTo>
                <a:lnTo>
                  <a:pt x="0" y="182244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5" name="Google Shape;395;p49"/>
          <p:cNvSpPr txBox="1"/>
          <p:nvPr/>
        </p:nvSpPr>
        <p:spPr>
          <a:xfrm>
            <a:off x="1897635" y="362565"/>
            <a:ext cx="5348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600" u="none" cap="none" strike="noStrike">
                <a:solidFill>
                  <a:srgbClr val="723F22"/>
                </a:solidFill>
                <a:latin typeface="Atma"/>
                <a:ea typeface="Atma"/>
                <a:cs typeface="Atma"/>
                <a:sym typeface="Atma"/>
              </a:rPr>
              <a:t>count controlled loops</a:t>
            </a:r>
            <a:endParaRPr b="1" sz="700"/>
          </a:p>
        </p:txBody>
      </p:sp>
      <p:sp>
        <p:nvSpPr>
          <p:cNvPr id="396" name="Google Shape;396;p49"/>
          <p:cNvSpPr txBox="1"/>
          <p:nvPr/>
        </p:nvSpPr>
        <p:spPr>
          <a:xfrm>
            <a:off x="1897635" y="1195177"/>
            <a:ext cx="5750700" cy="37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for(initialization, condition, update)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{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     //statement(s);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}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for(element : collection)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{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     //statmement(s);</a:t>
            </a:r>
            <a:endParaRPr sz="20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}</a:t>
            </a:r>
            <a:endParaRPr sz="20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34E36"/>
        </a:solidFill>
      </p:bgPr>
    </p:bg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50"/>
          <p:cNvSpPr/>
          <p:nvPr/>
        </p:nvSpPr>
        <p:spPr>
          <a:xfrm rot="-746126">
            <a:off x="-170053" y="889124"/>
            <a:ext cx="6142914" cy="840972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2" name="Google Shape;402;p50"/>
          <p:cNvSpPr/>
          <p:nvPr/>
        </p:nvSpPr>
        <p:spPr>
          <a:xfrm rot="1432517">
            <a:off x="1961167" y="885688"/>
            <a:ext cx="6156457" cy="841908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3" name="Google Shape;403;p50"/>
          <p:cNvSpPr/>
          <p:nvPr/>
        </p:nvSpPr>
        <p:spPr>
          <a:xfrm rot="1100666">
            <a:off x="1496187" y="46550"/>
            <a:ext cx="6012669" cy="6073691"/>
          </a:xfrm>
          <a:custGeom>
            <a:rect b="b" l="l" r="r" t="t"/>
            <a:pathLst>
              <a:path extrusionOk="0" h="12136918" w="12014980">
                <a:moveTo>
                  <a:pt x="0" y="0"/>
                </a:moveTo>
                <a:lnTo>
                  <a:pt x="12014980" y="0"/>
                </a:lnTo>
                <a:lnTo>
                  <a:pt x="12014980" y="12136918"/>
                </a:lnTo>
                <a:lnTo>
                  <a:pt x="0" y="121369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980" l="-3000" r="0" t="-990"/>
            </a:stretch>
          </a:blipFill>
          <a:ln>
            <a:noFill/>
          </a:ln>
        </p:spPr>
      </p:sp>
      <p:sp>
        <p:nvSpPr>
          <p:cNvPr id="404" name="Google Shape;404;p50"/>
          <p:cNvSpPr/>
          <p:nvPr/>
        </p:nvSpPr>
        <p:spPr>
          <a:xfrm>
            <a:off x="1495693" y="319328"/>
            <a:ext cx="6152613" cy="8413829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6" y="0"/>
                </a:lnTo>
                <a:lnTo>
                  <a:pt x="12305226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5" name="Google Shape;405;p50"/>
          <p:cNvSpPr txBox="1"/>
          <p:nvPr/>
        </p:nvSpPr>
        <p:spPr>
          <a:xfrm>
            <a:off x="1897635" y="922320"/>
            <a:ext cx="5348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600" u="sng" cap="none" strike="noStrike">
                <a:solidFill>
                  <a:schemeClr val="dk2"/>
                </a:solidFill>
                <a:latin typeface="Atma"/>
                <a:ea typeface="Atma"/>
                <a:cs typeface="Atma"/>
                <a:sym typeface="Atma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Multiplication ~ for loop</a:t>
            </a:r>
            <a:endParaRPr b="1" sz="700" u="sng">
              <a:solidFill>
                <a:schemeClr val="dk2"/>
              </a:solidFill>
            </a:endParaRPr>
          </a:p>
        </p:txBody>
      </p:sp>
      <p:sp>
        <p:nvSpPr>
          <p:cNvPr id="406" name="Google Shape;406;p50"/>
          <p:cNvSpPr txBox="1"/>
          <p:nvPr/>
        </p:nvSpPr>
        <p:spPr>
          <a:xfrm>
            <a:off x="1495693" y="2212126"/>
            <a:ext cx="6152700" cy="16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B7684D"/>
                </a:solidFill>
                <a:latin typeface="Open Sans"/>
                <a:ea typeface="Open Sans"/>
                <a:cs typeface="Open Sans"/>
                <a:sym typeface="Open Sans"/>
              </a:rPr>
              <a:t>you try (optional code together): </a:t>
            </a:r>
            <a:endParaRPr sz="20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sng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2.8.5 Print the Odds</a:t>
            </a:r>
            <a:endParaRPr sz="20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20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7" name="Google Shape;407;p50"/>
          <p:cNvSpPr txBox="1"/>
          <p:nvPr/>
        </p:nvSpPr>
        <p:spPr>
          <a:xfrm>
            <a:off x="2332397" y="4099202"/>
            <a:ext cx="4479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B7684D"/>
                </a:solidFill>
                <a:latin typeface="Atma"/>
                <a:ea typeface="Atma"/>
                <a:cs typeface="Atma"/>
                <a:sym typeface="Atma"/>
              </a:rPr>
              <a:t>hint: </a:t>
            </a:r>
            <a:r>
              <a:rPr b="0" i="0" lang="en" sz="2000" u="none" cap="none" strike="noStrike">
                <a:solidFill>
                  <a:srgbClr val="B7684D"/>
                </a:solidFill>
                <a:latin typeface="Atma"/>
                <a:ea typeface="Atma"/>
                <a:cs typeface="Atma"/>
                <a:sym typeface="Atma"/>
              </a:rPr>
              <a:t>a number is odd if n%2 == 1</a:t>
            </a:r>
            <a:endParaRPr sz="20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000" u="none" cap="none" strike="noStrike">
                <a:solidFill>
                  <a:srgbClr val="B7684D"/>
                </a:solidFill>
                <a:latin typeface="Atma"/>
                <a:ea typeface="Atma"/>
                <a:cs typeface="Atma"/>
                <a:sym typeface="Atma"/>
              </a:rPr>
              <a:t>(the remainder, when divided by 2, is 1)</a:t>
            </a:r>
            <a:endParaRPr sz="20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rom its humble beginnings as a project code-named &quot;Oak&quot; at Sun Microsystems to becoming a global standard for enterprise software and billions of devices, Java's journey is one of radical innovation, strategic pivots, and enduring community strength. &#10;&#10;&#10;# Film Patrons&#10;&#10;This film was only possible thanks to the incredible support of our sponsors: Oracle, JetBrains, IBM, and Azul. &#10; &#10;• *Oracle* : Oracle is the steward of the Java Platform. Learn more at https://dev.java and https://studio.youtube.com/channel/UCmRtPmgnQ04CMUpSUqPfhxQ&#10;• *IBM* : Develop modern applications with the open Java ecosystem and IBM Developer. https://developer.ibm.com/languages/java/&#10;• *JetBrains* : Use IntelliJ IDEA from JetBrains for pro development in Java and Kotlin: https://www.jetbrains.com/idea/&#10;• *Azul* : Azul is the trusted leader in enterprise Java for today's AI and cloud-first world, powering mission-critical systems for 36% of the Fortune 100: https://www.azul.com/&#10;• *Railway* : Railway is the all-in-one intelligent cloud provider ➡️ https://railway.com/?referralCode=cultrepo&#10;&#10;# What to Expect from the Film &#10; &#10;• *The Birth of Oak* : Discover how  a small team of top engineers at Sun Microsystems originally designed Java to solve problems in computing devices outside the traditional industry scope.&#10;• *Pivoting to the Web* : Learn how the release of the first web browser, Mosaic, inspired the team to rewrite their browser and bring interactivity to the static web using Java.&#10;• *Write Once, Run Anywhere* : Understand the goal of creating a binary platform that could run on any hardware. Revisit the high-stakes legal battles that threatened the &quot;write once, run anywhere&quot; promise.&#10;• *Community and Open Source* : Witness the transition of Java to an open-source platform through the creation of the Java Community Process (JCP) and the release of OpenJDK.&#10;• *The Modern Era* : Explore how Oracle's acquisition of Sun Microsystems impacted the language and whats in store for the future of Java.&#10;&#10;&#10;# Timestamps&#10;&#10;00:00 - INTRO&#10;00:15 - TITLE SEQUENCE&#10;01:33 - PROJECT GREEN AND EARLY YEARS&#10;04:27 - HOTJAVA BROWSER&#10;06:34 - NETSCAPE&#10;08:26 - JAVA WEB PIVOT/WORA&#10;12:22 - WOLF IN SHEEP'S CLOTHING&#10;15:31 - JAVA SHIFT TO ENTERPRISE&#10;18:20 - COMPATABILITY/MICROSOFT WARS&#10;19:45 - THE SMOKING GUN EMAIL&#10;21:08 - MICROSOFT THREAT&#10;22:45 - MICROSOFT LAWSUIT&#10;24:45 - JCP INCEPTION&#10;26:36 - OPEN SOURCING&#10;28:59 - TOMCAT&#10;31:06 - J2EE&#10;33:15 - SPRING / HIBERNATE&#10;34:49 - JAVA OPEN SOURCE ECOSYSTEM GROWTH&#10;36:07 - JAVA OPEN SOURCING ANNOUNCEMENT&#10;39:03 - THE DARK AGES&#10;42:28 - ORACLE ACQUISITION&#10;44:13 - JAMES GOSLING LEAVES ORACLE&#10;45:37 - JAVA UNDER ORACLE&#10;46:52 - IS JAVA DEAD?&#10;48:07 - JAVA 8 - A NEW ERA&#10;49:31 - JAVA 8 LAUNCH&#10;52:23 - JAVA SIX MONTH CADENCE&#10;54:53 - STEWARDSHIP&#10;58:32 - ECLIPSE FOUNDATION&#10;59:52 - JAVA PROJECT LOOM&#10;01:01:54 - THE JAVA COMMUNITY&#10;01:03:59 - THE UBIQUITY OF JAVA/JAVA'S LEGACY&#10;01:06:55 - JAVA DEVELOPMENT IN THE MODERN ERA&#10;01:11:29 - FINAL WRAP&#10;01:13:31 - CREDITS&#10;&#10;---&#10;&#10;# Featuring&#10;&#10;*Past &amp; Present Java Team Members from Sun / Oracle*&#10;&#10;- *James Gosling* — Creator of Java&#10;- *Joshua Bloch* — Creator of the Java Collections Framework, Author of Effective Java&#10;- *James Duncan Davidson* — Creator of Apache Tomcat&#10;- *Brian Goetz* — Java Language Architect, Java Platform Group, Oracle&#10;- *Tim Lindholm* — Co-author, Java Virtual Machine Specification&#10;- *Kim Polese* — Java's first Product Manager&#10;- *Mark Reinhold* — Chief Architect, Java Platform Group, Oracle&#10;- *Georges Saab* — Senior Vice President, Java Platform Group, Oracle and Chair, OpenJDK Governing Board&#10;- *Paul Sandoz* — Architect, Java Platform Group, Oracle&#10;- *Carla Schroer* — Director of Java Compatibility, Sun Microsystems&#10;- *Sharat Chander* — Senior Director, Java Product Management &amp; Developer Engagement, Oracle&#10;- *Heather VanCura* — Vice President and Java Community Process Chairperson and Director, Oracle&#10;&#10;*Java Community*&#10;&#10;- *Paul Bakker* — Staff Software Engineer at Netflix &#10;- *Lars Bergstrom* — Director of Engineering, Google Android &#10;- *Andrey Breslav* — Creator of Kotlin &#10;- *Ivar Grimstad* — Jakarta EE Developer Advocate at Eclipse Foundation &#10;- *Rod Johnson* — Creator of Spring &#10;- *Gavin King* — Creator of Hibernate &#10;- *Mark Little* — Vice President Java Runtimes and Java Integration, IBM &#10;- *Josh Long* — Spring Developer Advocate &#10;- *Venkat Subramaniam* — Java Champion, Author &amp; Educator &#10;- *Tagir Valeev* — Technical Lead, Java Team, JetBrains &#10;&#10;---&#10;&#10;# Filmmakers &#10;&#10;Directed by: Joey Bania&#10;Produced by: Emma Tracey&#10;&#10;--- &#10;&#10;# Follow Us&#10;&#10;X: https://www.x.com/CultRepo&#10;Bluesky: https://www.cultrepo.bsky.social&#10;Instagram: https://www.instagram.com/cult.repo&#10;LinkedIn: https://www.linkedin.com/company/cult-repo" id="412" name="Google Shape;412;p51" title="The Java Story  |  The Official Documentary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4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5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556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●"/>
            </a:pPr>
            <a:r>
              <a:rPr i="1" lang="en" sz="2000" u="sng">
                <a:solidFill>
                  <a:srgbClr val="1155CC"/>
                </a:solidFill>
                <a:latin typeface="Proxima Nova"/>
                <a:ea typeface="Proxima Nova"/>
                <a:cs typeface="Proxima Nova"/>
                <a:sym typeface="Proxima Nov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CodeHS Tutorials</a:t>
            </a:r>
            <a:endParaRPr i="1" sz="200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00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556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●"/>
            </a:pPr>
            <a:r>
              <a:rPr i="1" lang="en" sz="2000" u="sng">
                <a:solidFill>
                  <a:srgbClr val="1155CC"/>
                </a:solidFill>
                <a:latin typeface="Proxima Nova"/>
                <a:ea typeface="Proxima Nova"/>
                <a:cs typeface="Proxima Nova"/>
                <a:sym typeface="Proxima Nova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Other java IDEs</a:t>
            </a:r>
            <a:r>
              <a:rPr i="1" lang="en" sz="200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 (I prefer BlueJ for teaching) - others include jGrasp, DrJava, Netbeans, ...</a:t>
            </a:r>
            <a:endParaRPr i="1" sz="200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00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55600" lvl="0" marL="91440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Proxima Nova"/>
              <a:buChar char="●"/>
            </a:pPr>
            <a:r>
              <a:rPr i="1" lang="en" sz="2000" u="sng">
                <a:solidFill>
                  <a:srgbClr val="1155CC"/>
                </a:solidFill>
                <a:latin typeface="Proxima Nova"/>
                <a:ea typeface="Proxima Nova"/>
                <a:cs typeface="Proxima Nova"/>
                <a:sym typeface="Proxima Nova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Formatting a double with printf</a:t>
            </a:r>
            <a:endParaRPr i="1" sz="200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556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●"/>
            </a:pPr>
            <a:r>
              <a:rPr lang="en" sz="200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Algorithms &amp; </a:t>
            </a:r>
            <a:r>
              <a:rPr lang="en" sz="2000" u="sng">
                <a:solidFill>
                  <a:srgbClr val="1155CC"/>
                </a:solidFill>
                <a:latin typeface="Proxima Nova"/>
                <a:ea typeface="Proxima Nova"/>
                <a:cs typeface="Proxima Nova"/>
                <a:sym typeface="Proxima Nova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Pseudocode Notation</a:t>
            </a:r>
            <a:r>
              <a:rPr b="1" lang="en" sz="200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" sz="200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(p. 21 of </a:t>
            </a:r>
            <a:r>
              <a:rPr lang="en" sz="2000" u="sng">
                <a:solidFill>
                  <a:srgbClr val="1155CC"/>
                </a:solidFill>
                <a:latin typeface="Proxima Nova"/>
                <a:ea typeface="Proxima Nova"/>
                <a:cs typeface="Proxima Nova"/>
                <a:sym typeface="Proxima Nova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Praxis Computer Science Study Companion</a:t>
            </a:r>
            <a:r>
              <a:rPr lang="en" sz="2000">
                <a:solidFill>
                  <a:srgbClr val="222222"/>
                </a:solidFill>
                <a:latin typeface="Proxima Nova"/>
                <a:ea typeface="Proxima Nova"/>
                <a:cs typeface="Proxima Nova"/>
                <a:sym typeface="Proxima Nova"/>
              </a:rPr>
              <a:t>)</a:t>
            </a:r>
            <a:endParaRPr sz="200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000">
              <a:solidFill>
                <a:srgbClr val="22222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18" name="Google Shape;418;p5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50" u="sng">
                <a:solidFill>
                  <a:srgbClr val="980000"/>
                </a:solidFill>
                <a:latin typeface="Proxima Nova"/>
                <a:ea typeface="Proxima Nova"/>
                <a:cs typeface="Proxima Nova"/>
                <a:sym typeface="Proxima Nova"/>
              </a:rPr>
              <a:t>ADDITIONAL RESOURCES</a:t>
            </a:r>
            <a:r>
              <a:rPr b="1" lang="en" sz="1150">
                <a:solidFill>
                  <a:srgbClr val="980000"/>
                </a:solidFill>
                <a:latin typeface="Proxima Nova"/>
                <a:ea typeface="Proxima Nova"/>
                <a:cs typeface="Proxima Nova"/>
                <a:sym typeface="Proxima Nova"/>
              </a:rPr>
              <a:t>: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50">
                <a:solidFill>
                  <a:srgbClr val="141414"/>
                </a:solidFill>
                <a:highlight>
                  <a:srgbClr val="FFFFFF"/>
                </a:highlight>
                <a:latin typeface="Inter"/>
                <a:ea typeface="Inter"/>
                <a:cs typeface="Inter"/>
                <a:sym typeface="Inter"/>
              </a:rPr>
              <a:t>This course will introduce learners who have little to no text-based programming knowledge to java syntax and concepts via a hands-on workshop. </a:t>
            </a:r>
            <a:endParaRPr sz="1550">
              <a:solidFill>
                <a:srgbClr val="141414"/>
              </a:solidFill>
              <a:highlight>
                <a:srgbClr val="FFFFFF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550">
              <a:solidFill>
                <a:srgbClr val="141414"/>
              </a:solidFill>
              <a:highlight>
                <a:srgbClr val="FFFFFF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550">
                <a:solidFill>
                  <a:srgbClr val="141414"/>
                </a:solidFill>
                <a:highlight>
                  <a:srgbClr val="FFFFFF"/>
                </a:highlight>
                <a:latin typeface="Inter"/>
                <a:ea typeface="Inter"/>
                <a:cs typeface="Inter"/>
                <a:sym typeface="Inter"/>
              </a:rPr>
              <a:t>Topics include:</a:t>
            </a:r>
            <a:endParaRPr sz="1550">
              <a:solidFill>
                <a:srgbClr val="141414"/>
              </a:solidFill>
              <a:highlight>
                <a:srgbClr val="FFFFFF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327025" lvl="0" marL="457200" rtl="0" algn="l">
              <a:spcBef>
                <a:spcPts val="800"/>
              </a:spcBef>
              <a:spcAft>
                <a:spcPts val="0"/>
              </a:spcAft>
              <a:buClr>
                <a:srgbClr val="141414"/>
              </a:buClr>
              <a:buSzPts val="1550"/>
              <a:buFont typeface="Inter"/>
              <a:buChar char="●"/>
            </a:pPr>
            <a:r>
              <a:rPr lang="en" sz="1550">
                <a:solidFill>
                  <a:srgbClr val="141414"/>
                </a:solidFill>
                <a:highlight>
                  <a:srgbClr val="FFFFFF"/>
                </a:highlight>
                <a:latin typeface="Inter"/>
                <a:ea typeface="Inter"/>
                <a:cs typeface="Inter"/>
                <a:sym typeface="Inter"/>
              </a:rPr>
              <a:t>the history of java</a:t>
            </a:r>
            <a:endParaRPr sz="1550">
              <a:solidFill>
                <a:srgbClr val="141414"/>
              </a:solidFill>
              <a:highlight>
                <a:srgbClr val="FFFFFF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327025" lvl="0" marL="457200" rtl="0" algn="l"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550"/>
              <a:buFont typeface="Inter"/>
              <a:buChar char="●"/>
            </a:pPr>
            <a:r>
              <a:rPr lang="en" sz="1550">
                <a:solidFill>
                  <a:srgbClr val="141414"/>
                </a:solidFill>
                <a:highlight>
                  <a:srgbClr val="FFFFFF"/>
                </a:highlight>
                <a:latin typeface="Inter"/>
                <a:ea typeface="Inter"/>
                <a:cs typeface="Inter"/>
                <a:sym typeface="Inter"/>
              </a:rPr>
              <a:t>the structure of a java program</a:t>
            </a:r>
            <a:endParaRPr sz="1550">
              <a:solidFill>
                <a:srgbClr val="141414"/>
              </a:solidFill>
              <a:highlight>
                <a:srgbClr val="FFFFFF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327025" lvl="0" marL="457200" rtl="0" algn="l"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550"/>
              <a:buFont typeface="Inter"/>
              <a:buChar char="●"/>
            </a:pPr>
            <a:r>
              <a:rPr lang="en" sz="1550">
                <a:solidFill>
                  <a:srgbClr val="141414"/>
                </a:solidFill>
                <a:highlight>
                  <a:srgbClr val="FFFFFF"/>
                </a:highlight>
                <a:latin typeface="Inter"/>
                <a:ea typeface="Inter"/>
                <a:cs typeface="Inter"/>
                <a:sym typeface="Inter"/>
              </a:rPr>
              <a:t>basic syntax</a:t>
            </a:r>
            <a:endParaRPr sz="1550">
              <a:solidFill>
                <a:srgbClr val="141414"/>
              </a:solidFill>
              <a:highlight>
                <a:srgbClr val="FFFFFF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327025" lvl="0" marL="457200" rtl="0" algn="l"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550"/>
              <a:buFont typeface="Inter"/>
              <a:buChar char="●"/>
            </a:pPr>
            <a:r>
              <a:rPr lang="en" sz="1550">
                <a:solidFill>
                  <a:srgbClr val="141414"/>
                </a:solidFill>
                <a:highlight>
                  <a:srgbClr val="FFFFFF"/>
                </a:highlight>
                <a:latin typeface="Inter"/>
                <a:ea typeface="Inter"/>
                <a:cs typeface="Inter"/>
                <a:sym typeface="Inter"/>
              </a:rPr>
              <a:t>primitive data types</a:t>
            </a:r>
            <a:endParaRPr sz="1550">
              <a:solidFill>
                <a:srgbClr val="141414"/>
              </a:solidFill>
              <a:highlight>
                <a:srgbClr val="FFFFFF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-327025" lvl="0" marL="457200" rtl="0" algn="l"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550"/>
              <a:buFont typeface="Inter"/>
              <a:buChar char="●"/>
            </a:pPr>
            <a:r>
              <a:rPr lang="en" sz="1550">
                <a:solidFill>
                  <a:srgbClr val="141414"/>
                </a:solidFill>
                <a:highlight>
                  <a:srgbClr val="FFFFFF"/>
                </a:highlight>
                <a:latin typeface="Inter"/>
                <a:ea typeface="Inter"/>
                <a:cs typeface="Inter"/>
                <a:sym typeface="Inter"/>
              </a:rPr>
              <a:t>mathematical operators.</a:t>
            </a:r>
            <a:endParaRPr sz="1550">
              <a:solidFill>
                <a:srgbClr val="141414"/>
              </a:solidFill>
              <a:highlight>
                <a:srgbClr val="FFFFFF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550">
              <a:solidFill>
                <a:srgbClr val="141414"/>
              </a:solidFill>
              <a:highlight>
                <a:srgbClr val="FFFFFF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50">
                <a:solidFill>
                  <a:srgbClr val="141414"/>
                </a:solidFill>
                <a:highlight>
                  <a:srgbClr val="FFFFFF"/>
                </a:highlight>
                <a:latin typeface="Inter"/>
                <a:ea typeface="Inter"/>
                <a:cs typeface="Inter"/>
                <a:sym typeface="Inter"/>
              </a:rPr>
              <a:t>Conditional expressions and loops may be introduced as time permits.</a:t>
            </a:r>
            <a:endParaRPr sz="1550">
              <a:solidFill>
                <a:srgbClr val="141414"/>
              </a:solidFill>
              <a:highlight>
                <a:srgbClr val="FFFFFF"/>
              </a:highlight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800"/>
              </a:spcBef>
              <a:spcAft>
                <a:spcPts val="120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83" name="Google Shape;83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4"/>
                </a:solidFill>
              </a:rPr>
              <a:t>Workshop description</a:t>
            </a:r>
            <a:endParaRPr b="1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090A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rom its humble beginnings as a project code-named &quot;Oak&quot; at Sun Microsystems to becoming a global standard for enterprise software and billions of devices, Java's journey is one of radical innovation, strategic pivots, and enduring community strength. &#10;&#10;&#10;# Film Patrons&#10;&#10;This film was only possible thanks to the incredible support of our sponsors: Oracle, JetBrains, IBM, and Azul. &#10; &#10;• *Oracle* : Oracle is the steward of the Java Platform. Learn more at https://dev.java and https://studio.youtube.com/channel/UCmRtPmgnQ04CMUpSUqPfhxQ&#10;• *IBM* : Develop modern applications with the open Java ecosystem and IBM Developer. https://developer.ibm.com/languages/java/&#10;• *JetBrains* : Use IntelliJ IDEA from JetBrains for pro development in Java and Kotlin: https://www.jetbrains.com/idea/&#10;• *Azul* : Azul is the trusted leader in enterprise Java for today's AI and cloud-first world, powering mission-critical systems for 36% of the Fortune 100: https://www.azul.com/&#10;• *Railway* : Railway is the all-in-one intelligent cloud provider ➡️ https://railway.com/?referralCode=cultrepo&#10;&#10;# What to Expect from the Film &#10; &#10;• *The Birth of Oak* : Discover how  a small team of top engineers at Sun Microsystems originally designed Java to solve problems in computing devices outside the traditional industry scope.&#10;• *Pivoting to the Web* : Learn how the release of the first web browser, Mosaic, inspired the team to rewrite their browser and bring interactivity to the static web using Java.&#10;• *Write Once, Run Anywhere* : Understand the goal of creating a binary platform that could run on any hardware. Revisit the high-stakes legal battles that threatened the &quot;write once, run anywhere&quot; promise.&#10;• *Community and Open Source* : Witness the transition of Java to an open-source platform through the creation of the Java Community Process (JCP) and the release of OpenJDK.&#10;• *The Modern Era* : Explore how Oracle's acquisition of Sun Microsystems impacted the language and whats in store for the future of Java.&#10;&#10;&#10;# Timestamps&#10;&#10;00:00 - INTRO&#10;00:15 - TITLE SEQUENCE&#10;01:33 - PROJECT GREEN AND EARLY YEARS&#10;04:27 - HOTJAVA BROWSER&#10;06:34 - NETSCAPE&#10;08:26 - JAVA WEB PIVOT/WORA&#10;12:22 - WOLF IN SHEEP'S CLOTHING&#10;15:31 - JAVA SHIFT TO ENTERPRISE&#10;18:20 - COMPATABILITY/MICROSOFT WARS&#10;19:45 - THE SMOKING GUN EMAIL&#10;21:08 - MICROSOFT THREAT&#10;22:45 - MICROSOFT LAWSUIT&#10;24:45 - JCP INCEPTION&#10;26:36 - OPEN SOURCING&#10;28:59 - TOMCAT&#10;31:06 - J2EE&#10;33:15 - SPRING / HIBERNATE&#10;34:49 - JAVA OPEN SOURCE ECOSYSTEM GROWTH&#10;36:07 - JAVA OPEN SOURCING ANNOUNCEMENT&#10;39:03 - THE DARK AGES&#10;42:28 - ORACLE ACQUISITION&#10;44:13 - JAMES GOSLING LEAVES ORACLE&#10;45:37 - JAVA UNDER ORACLE&#10;46:52 - IS JAVA DEAD?&#10;48:07 - JAVA 8 - A NEW ERA&#10;49:31 - JAVA 8 LAUNCH&#10;52:23 - JAVA SIX MONTH CADENCE&#10;54:53 - STEWARDSHIP&#10;58:32 - ECLIPSE FOUNDATION&#10;59:52 - JAVA PROJECT LOOM&#10;01:01:54 - THE JAVA COMMUNITY&#10;01:03:59 - THE UBIQUITY OF JAVA/JAVA'S LEGACY&#10;01:06:55 - JAVA DEVELOPMENT IN THE MODERN ERA&#10;01:11:29 - FINAL WRAP&#10;01:13:31 - CREDITS&#10;&#10;---&#10;&#10;# Featuring&#10;&#10;*Past &amp; Present Java Team Members from Sun / Oracle*&#10;&#10;- *James Gosling* — Creator of Java&#10;- *Joshua Bloch* — Creator of the Java Collections Framework, Author of Effective Java&#10;- *James Duncan Davidson* — Creator of Apache Tomcat&#10;- *Brian Goetz* — Java Language Architect, Java Platform Group, Oracle&#10;- *Tim Lindholm* — Co-author, Java Virtual Machine Specification&#10;- *Kim Polese* — Java's first Product Manager&#10;- *Mark Reinhold* — Chief Architect, Java Platform Group, Oracle&#10;- *Georges Saab* — Senior Vice President, Java Platform Group, Oracle and Chair, OpenJDK Governing Board&#10;- *Paul Sandoz* — Architect, Java Platform Group, Oracle&#10;- *Carla Schroer* — Director of Java Compatibility, Sun Microsystems&#10;- *Sharat Chander* — Senior Director, Java Product Management &amp; Developer Engagement, Oracle&#10;- *Heather VanCura* — Vice President and Java Community Process Chairperson and Director, Oracle&#10;&#10;*Java Community*&#10;&#10;- *Paul Bakker* — Staff Software Engineer at Netflix &#10;- *Lars Bergstrom* — Director of Engineering, Google Android &#10;- *Andrey Breslav* — Creator of Kotlin &#10;- *Ivar Grimstad* — Jakarta EE Developer Advocate at Eclipse Foundation &#10;- *Rod Johnson* — Creator of Spring &#10;- *Gavin King* — Creator of Hibernate &#10;- *Mark Little* — Vice President Java Runtimes and Java Integration, IBM &#10;- *Josh Long* — Spring Developer Advocate &#10;- *Venkat Subramaniam* — Java Champion, Author &amp; Educator &#10;- *Tagir Valeev* — Technical Lead, Java Team, JetBrains &#10;&#10;---&#10;&#10;# Filmmakers &#10;&#10;Directed by: Joey Bania&#10;Produced by: Emma Tracey&#10;&#10;--- &#10;&#10;# Follow Us&#10;&#10;X: https://www.x.com/CultRepo&#10;Bluesky: https://www.cultrepo.bsky.social&#10;Instagram: https://www.instagram.com/cult.repo&#10;LinkedIn: https://www.linkedin.com/company/cult-repo" id="88" name="Google Shape;88;p18" title="The Java Story  |  The Official Documentary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613" y="16675"/>
            <a:ext cx="9084764" cy="511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34E36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/>
          <p:nvPr/>
        </p:nvSpPr>
        <p:spPr>
          <a:xfrm rot="-746126">
            <a:off x="-170053" y="889124"/>
            <a:ext cx="6142914" cy="840972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4" name="Google Shape;94;p19"/>
          <p:cNvSpPr/>
          <p:nvPr/>
        </p:nvSpPr>
        <p:spPr>
          <a:xfrm rot="1432517">
            <a:off x="1961167" y="885688"/>
            <a:ext cx="6156457" cy="841908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5" name="Google Shape;95;p19"/>
          <p:cNvSpPr/>
          <p:nvPr/>
        </p:nvSpPr>
        <p:spPr>
          <a:xfrm rot="1100666">
            <a:off x="1496187" y="46550"/>
            <a:ext cx="6012669" cy="6073691"/>
          </a:xfrm>
          <a:custGeom>
            <a:rect b="b" l="l" r="r" t="t"/>
            <a:pathLst>
              <a:path extrusionOk="0" h="12136918" w="12014980">
                <a:moveTo>
                  <a:pt x="0" y="0"/>
                </a:moveTo>
                <a:lnTo>
                  <a:pt x="12014980" y="0"/>
                </a:lnTo>
                <a:lnTo>
                  <a:pt x="12014980" y="12136918"/>
                </a:lnTo>
                <a:lnTo>
                  <a:pt x="0" y="121369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980" l="-3000" r="0" t="-990"/>
            </a:stretch>
          </a:blipFill>
          <a:ln>
            <a:noFill/>
          </a:ln>
        </p:spPr>
      </p:sp>
      <p:sp>
        <p:nvSpPr>
          <p:cNvPr id="96" name="Google Shape;96;p19"/>
          <p:cNvSpPr/>
          <p:nvPr/>
        </p:nvSpPr>
        <p:spPr>
          <a:xfrm>
            <a:off x="1500456" y="319328"/>
            <a:ext cx="6152613" cy="8413829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6" y="0"/>
                </a:lnTo>
                <a:lnTo>
                  <a:pt x="12305226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7" name="Google Shape;97;p19"/>
          <p:cNvSpPr/>
          <p:nvPr/>
        </p:nvSpPr>
        <p:spPr>
          <a:xfrm rot="-779677">
            <a:off x="7438214" y="2995706"/>
            <a:ext cx="4843881" cy="9117894"/>
          </a:xfrm>
          <a:custGeom>
            <a:rect b="b" l="l" r="r" t="t"/>
            <a:pathLst>
              <a:path extrusionOk="0" h="18224401" w="9681713">
                <a:moveTo>
                  <a:pt x="0" y="0"/>
                </a:moveTo>
                <a:lnTo>
                  <a:pt x="9681713" y="0"/>
                </a:lnTo>
                <a:lnTo>
                  <a:pt x="9681713" y="18224401"/>
                </a:lnTo>
                <a:lnTo>
                  <a:pt x="0" y="182244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8" name="Google Shape;98;p19"/>
          <p:cNvSpPr/>
          <p:nvPr/>
        </p:nvSpPr>
        <p:spPr>
          <a:xfrm>
            <a:off x="1666880" y="485434"/>
            <a:ext cx="5832189" cy="3148694"/>
          </a:xfrm>
          <a:custGeom>
            <a:rect b="b" l="l" r="r" t="t"/>
            <a:pathLst>
              <a:path extrusionOk="0" h="6297387" w="11664377">
                <a:moveTo>
                  <a:pt x="0" y="0"/>
                </a:moveTo>
                <a:lnTo>
                  <a:pt x="11664378" y="0"/>
                </a:lnTo>
                <a:lnTo>
                  <a:pt x="11664378" y="6297387"/>
                </a:lnTo>
                <a:lnTo>
                  <a:pt x="0" y="62973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2100" l="0" r="0" t="-2090"/>
            </a:stretch>
          </a:blipFill>
          <a:ln>
            <a:noFill/>
          </a:ln>
        </p:spPr>
      </p:sp>
      <p:sp>
        <p:nvSpPr>
          <p:cNvPr id="99" name="Google Shape;99;p19"/>
          <p:cNvSpPr txBox="1"/>
          <p:nvPr/>
        </p:nvSpPr>
        <p:spPr>
          <a:xfrm>
            <a:off x="1773427" y="3885960"/>
            <a:ext cx="5052900" cy="191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rgbClr val="FFFFFF"/>
                </a:solidFill>
                <a:latin typeface="Atma"/>
                <a:ea typeface="Atma"/>
                <a:cs typeface="Atma"/>
                <a:sym typeface="Atma"/>
              </a:rPr>
              <a:t>The idea:  write once, run anywhere </a:t>
            </a:r>
            <a:endParaRPr sz="10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rgbClr val="FFFFFF"/>
                </a:solidFill>
                <a:latin typeface="Atma"/>
                <a:ea typeface="Atma"/>
                <a:cs typeface="Atma"/>
                <a:sym typeface="Atma"/>
              </a:rPr>
              <a:t>a.k.a. platform independent</a:t>
            </a:r>
            <a:endParaRPr b="1" sz="2300">
              <a:solidFill>
                <a:srgbClr val="FFFFFF"/>
              </a:solidFill>
              <a:latin typeface="Atma"/>
              <a:ea typeface="Atma"/>
              <a:cs typeface="Atma"/>
              <a:sym typeface="Atm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rgbClr val="FFFFFF"/>
                </a:solidFill>
                <a:latin typeface="Atma"/>
                <a:ea typeface="Atma"/>
                <a:cs typeface="Atma"/>
                <a:sym typeface="Atma"/>
              </a:rPr>
              <a:t>JVM</a:t>
            </a:r>
            <a:endParaRPr b="1" sz="2300">
              <a:solidFill>
                <a:srgbClr val="FFFFFF"/>
              </a:solidFill>
              <a:latin typeface="Atma"/>
              <a:ea typeface="Atma"/>
              <a:cs typeface="Atma"/>
              <a:sym typeface="Atma"/>
            </a:endParaRPr>
          </a:p>
          <a:p>
            <a:pPr indent="0" lvl="0" marL="0" marR="0" rtl="0" algn="ctr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500">
              <a:solidFill>
                <a:srgbClr val="FFFFFF"/>
              </a:solidFill>
              <a:latin typeface="Atma"/>
              <a:ea typeface="Atma"/>
              <a:cs typeface="Atma"/>
              <a:sym typeface="Atma"/>
            </a:endParaRPr>
          </a:p>
          <a:p>
            <a:pPr indent="0" lvl="0" marL="0" marR="0" rtl="0" algn="ctr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sp>
        <p:nvSpPr>
          <p:cNvPr id="100" name="Google Shape;100;p19"/>
          <p:cNvSpPr txBox="1"/>
          <p:nvPr/>
        </p:nvSpPr>
        <p:spPr>
          <a:xfrm>
            <a:off x="-164135" y="53651"/>
            <a:ext cx="17229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600" u="sng" cap="none" strike="noStrike">
                <a:solidFill>
                  <a:srgbClr val="B7684D"/>
                </a:solidFill>
                <a:latin typeface="Open Sans"/>
                <a:ea typeface="Open Sans"/>
                <a:cs typeface="Open Sans"/>
                <a:sym typeface="Open Sans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early 1990s</a:t>
            </a:r>
            <a:endParaRPr sz="700"/>
          </a:p>
        </p:txBody>
      </p:sp>
      <p:sp>
        <p:nvSpPr>
          <p:cNvPr id="101" name="Google Shape;101;p19"/>
          <p:cNvSpPr txBox="1"/>
          <p:nvPr/>
        </p:nvSpPr>
        <p:spPr>
          <a:xfrm>
            <a:off x="7653066" y="84542"/>
            <a:ext cx="17229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600" u="sng" cap="none" strike="noStrike">
                <a:solidFill>
                  <a:srgbClr val="B7684D"/>
                </a:solidFill>
                <a:latin typeface="Open Sans"/>
                <a:ea typeface="Open Sans"/>
                <a:cs typeface="Open Sans"/>
                <a:sym typeface="Open Sans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about C++</a:t>
            </a:r>
            <a:endParaRPr sz="7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34E36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/>
          <p:nvPr/>
        </p:nvSpPr>
        <p:spPr>
          <a:xfrm rot="-746126">
            <a:off x="-170053" y="889124"/>
            <a:ext cx="6142914" cy="840972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7" name="Google Shape;107;p20"/>
          <p:cNvSpPr/>
          <p:nvPr/>
        </p:nvSpPr>
        <p:spPr>
          <a:xfrm rot="1432517">
            <a:off x="1961167" y="885688"/>
            <a:ext cx="6156457" cy="841908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8" name="Google Shape;108;p20"/>
          <p:cNvSpPr/>
          <p:nvPr/>
        </p:nvSpPr>
        <p:spPr>
          <a:xfrm rot="1100666">
            <a:off x="1496187" y="46550"/>
            <a:ext cx="6012669" cy="6073691"/>
          </a:xfrm>
          <a:custGeom>
            <a:rect b="b" l="l" r="r" t="t"/>
            <a:pathLst>
              <a:path extrusionOk="0" h="12136918" w="12014980">
                <a:moveTo>
                  <a:pt x="0" y="0"/>
                </a:moveTo>
                <a:lnTo>
                  <a:pt x="12014980" y="0"/>
                </a:lnTo>
                <a:lnTo>
                  <a:pt x="12014980" y="12136918"/>
                </a:lnTo>
                <a:lnTo>
                  <a:pt x="0" y="121369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980" l="-3000" r="0" t="-990"/>
            </a:stretch>
          </a:blipFill>
          <a:ln>
            <a:noFill/>
          </a:ln>
        </p:spPr>
      </p:sp>
      <p:sp>
        <p:nvSpPr>
          <p:cNvPr id="109" name="Google Shape;109;p20"/>
          <p:cNvSpPr/>
          <p:nvPr/>
        </p:nvSpPr>
        <p:spPr>
          <a:xfrm>
            <a:off x="1286650" y="459825"/>
            <a:ext cx="6152613" cy="8161414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6" y="0"/>
                </a:lnTo>
                <a:lnTo>
                  <a:pt x="12305226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0" name="Google Shape;110;p20"/>
          <p:cNvSpPr/>
          <p:nvPr/>
        </p:nvSpPr>
        <p:spPr>
          <a:xfrm>
            <a:off x="5385475" y="4418351"/>
            <a:ext cx="1440842" cy="1045171"/>
          </a:xfrm>
          <a:custGeom>
            <a:rect b="b" l="l" r="r" t="t"/>
            <a:pathLst>
              <a:path extrusionOk="0" h="1456685" w="2001169">
                <a:moveTo>
                  <a:pt x="0" y="0"/>
                </a:moveTo>
                <a:lnTo>
                  <a:pt x="2001168" y="0"/>
                </a:lnTo>
                <a:lnTo>
                  <a:pt x="2001168" y="1456685"/>
                </a:lnTo>
                <a:lnTo>
                  <a:pt x="0" y="14566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-5500" r="0" t="0"/>
            </a:stretch>
          </a:blipFill>
          <a:ln>
            <a:noFill/>
          </a:ln>
        </p:spPr>
      </p:sp>
      <p:sp>
        <p:nvSpPr>
          <p:cNvPr id="111" name="Google Shape;111;p20"/>
          <p:cNvSpPr/>
          <p:nvPr/>
        </p:nvSpPr>
        <p:spPr>
          <a:xfrm rot="-779677">
            <a:off x="7438214" y="2995706"/>
            <a:ext cx="4843881" cy="9117894"/>
          </a:xfrm>
          <a:custGeom>
            <a:rect b="b" l="l" r="r" t="t"/>
            <a:pathLst>
              <a:path extrusionOk="0" h="18224401" w="9681713">
                <a:moveTo>
                  <a:pt x="0" y="0"/>
                </a:moveTo>
                <a:lnTo>
                  <a:pt x="9681713" y="0"/>
                </a:lnTo>
                <a:lnTo>
                  <a:pt x="9681713" y="18224401"/>
                </a:lnTo>
                <a:lnTo>
                  <a:pt x="0" y="182244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2" name="Google Shape;112;p20"/>
          <p:cNvSpPr/>
          <p:nvPr/>
        </p:nvSpPr>
        <p:spPr>
          <a:xfrm>
            <a:off x="1286650" y="3247425"/>
            <a:ext cx="1438417" cy="954929"/>
          </a:xfrm>
          <a:custGeom>
            <a:rect b="b" l="l" r="r" t="t"/>
            <a:pathLst>
              <a:path extrusionOk="0" h="1435983" w="2077136">
                <a:moveTo>
                  <a:pt x="0" y="0"/>
                </a:moveTo>
                <a:lnTo>
                  <a:pt x="2077136" y="0"/>
                </a:lnTo>
                <a:lnTo>
                  <a:pt x="2077136" y="1435983"/>
                </a:lnTo>
                <a:lnTo>
                  <a:pt x="0" y="14359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-24941" l="0" r="0" t="-19710"/>
            </a:stretch>
          </a:blipFill>
          <a:ln>
            <a:noFill/>
          </a:ln>
        </p:spPr>
      </p:sp>
      <p:sp>
        <p:nvSpPr>
          <p:cNvPr id="113" name="Google Shape;113;p20"/>
          <p:cNvSpPr/>
          <p:nvPr/>
        </p:nvSpPr>
        <p:spPr>
          <a:xfrm>
            <a:off x="2517600" y="4121875"/>
            <a:ext cx="1309635" cy="1045171"/>
          </a:xfrm>
          <a:custGeom>
            <a:rect b="b" l="l" r="r" t="t"/>
            <a:pathLst>
              <a:path extrusionOk="0" h="1456685" w="1904924">
                <a:moveTo>
                  <a:pt x="0" y="0"/>
                </a:moveTo>
                <a:lnTo>
                  <a:pt x="1904925" y="0"/>
                </a:lnTo>
                <a:lnTo>
                  <a:pt x="1904925" y="1456685"/>
                </a:lnTo>
                <a:lnTo>
                  <a:pt x="0" y="14566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-9880" l="0" r="0" t="-20891"/>
            </a:stretch>
          </a:blipFill>
          <a:ln>
            <a:noFill/>
          </a:ln>
        </p:spPr>
      </p:sp>
      <p:sp>
        <p:nvSpPr>
          <p:cNvPr id="114" name="Google Shape;114;p20"/>
          <p:cNvSpPr/>
          <p:nvPr/>
        </p:nvSpPr>
        <p:spPr>
          <a:xfrm>
            <a:off x="3672174" y="3562149"/>
            <a:ext cx="2357614" cy="1342463"/>
          </a:xfrm>
          <a:custGeom>
            <a:rect b="b" l="l" r="r" t="t"/>
            <a:pathLst>
              <a:path extrusionOk="0" h="2174029" w="3864941">
                <a:moveTo>
                  <a:pt x="0" y="0"/>
                </a:moveTo>
                <a:lnTo>
                  <a:pt x="3864941" y="0"/>
                </a:lnTo>
                <a:lnTo>
                  <a:pt x="3864941" y="2174029"/>
                </a:lnTo>
                <a:lnTo>
                  <a:pt x="0" y="21740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5" name="Google Shape;115;p20"/>
          <p:cNvSpPr txBox="1"/>
          <p:nvPr/>
        </p:nvSpPr>
        <p:spPr>
          <a:xfrm>
            <a:off x="2517600" y="1037550"/>
            <a:ext cx="3876300" cy="21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600" u="none" cap="none" strike="noStrike">
                <a:solidFill>
                  <a:srgbClr val="FFFFFF"/>
                </a:solidFill>
                <a:latin typeface="Atma"/>
                <a:ea typeface="Atma"/>
                <a:cs typeface="Atma"/>
                <a:sym typeface="Atma"/>
              </a:rPr>
              <a:t>still in use</a:t>
            </a:r>
            <a:endParaRPr b="1" i="0" sz="3600" u="none" cap="none" strike="noStrike">
              <a:solidFill>
                <a:srgbClr val="FFFFFF"/>
              </a:solidFill>
              <a:latin typeface="Atma"/>
              <a:ea typeface="Atma"/>
              <a:cs typeface="Atma"/>
              <a:sym typeface="Atma"/>
            </a:endParaRPr>
          </a:p>
          <a:p>
            <a:pPr indent="0" lvl="0" marL="0" marR="0" rtl="0" algn="ctr">
              <a:lnSpc>
                <a:spcPct val="14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600" u="none" cap="none" strike="noStrike">
                <a:solidFill>
                  <a:srgbClr val="FFFFFF"/>
                </a:solidFill>
                <a:latin typeface="Atma"/>
                <a:ea typeface="Atma"/>
                <a:cs typeface="Atma"/>
                <a:sym typeface="Atma"/>
              </a:rPr>
              <a:t> </a:t>
            </a:r>
            <a:r>
              <a:rPr b="1" i="0" lang="en" sz="3600" u="sng" cap="none" strike="noStrike">
                <a:solidFill>
                  <a:srgbClr val="FFFFFF"/>
                </a:solidFill>
                <a:latin typeface="Atma"/>
                <a:ea typeface="Atma"/>
                <a:cs typeface="Atma"/>
                <a:sym typeface="Atma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today</a:t>
            </a:r>
            <a:endParaRPr sz="700"/>
          </a:p>
          <a:p>
            <a:pPr indent="0" lvl="0" marL="0" marR="0" rtl="0" algn="ctr">
              <a:lnSpc>
                <a:spcPct val="14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600" u="sng" cap="none" strike="noStrike">
                <a:solidFill>
                  <a:srgbClr val="FFFFFF"/>
                </a:solidFill>
                <a:latin typeface="Atma"/>
                <a:ea typeface="Atma"/>
                <a:cs typeface="Atma"/>
                <a:sym typeface="Atma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Java 26</a:t>
            </a:r>
            <a:endParaRPr sz="700"/>
          </a:p>
        </p:txBody>
      </p:sp>
      <p:sp>
        <p:nvSpPr>
          <p:cNvPr id="116" name="Google Shape;116;p20"/>
          <p:cNvSpPr txBox="1"/>
          <p:nvPr/>
        </p:nvSpPr>
        <p:spPr>
          <a:xfrm>
            <a:off x="133083" y="212014"/>
            <a:ext cx="12501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6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300" u="none" cap="none" strike="noStrike">
                <a:solidFill>
                  <a:srgbClr val="FADD9B"/>
                </a:solidFill>
                <a:latin typeface="NTR"/>
                <a:ea typeface="NTR"/>
                <a:cs typeface="NTR"/>
                <a:sym typeface="NTR"/>
              </a:rPr>
              <a:t>big Data</a:t>
            </a:r>
            <a:endParaRPr sz="700"/>
          </a:p>
        </p:txBody>
      </p:sp>
      <p:sp>
        <p:nvSpPr>
          <p:cNvPr id="117" name="Google Shape;117;p20"/>
          <p:cNvSpPr txBox="1"/>
          <p:nvPr/>
        </p:nvSpPr>
        <p:spPr>
          <a:xfrm>
            <a:off x="2" y="2624501"/>
            <a:ext cx="1244400" cy="4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6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300" u="none" cap="none" strike="noStrike">
                <a:solidFill>
                  <a:srgbClr val="723F22"/>
                </a:solidFill>
                <a:latin typeface="NTR"/>
                <a:ea typeface="NTR"/>
                <a:cs typeface="NTR"/>
                <a:sym typeface="NTR"/>
              </a:rPr>
              <a:t>mobile apps</a:t>
            </a:r>
            <a:endParaRPr sz="700">
              <a:solidFill>
                <a:srgbClr val="723F22"/>
              </a:solidFill>
            </a:endParaRPr>
          </a:p>
        </p:txBody>
      </p:sp>
      <p:sp>
        <p:nvSpPr>
          <p:cNvPr id="118" name="Google Shape;118;p20"/>
          <p:cNvSpPr txBox="1"/>
          <p:nvPr/>
        </p:nvSpPr>
        <p:spPr>
          <a:xfrm>
            <a:off x="7800740" y="212026"/>
            <a:ext cx="1541100" cy="4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6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300" u="none" cap="none" strike="noStrike">
                <a:solidFill>
                  <a:srgbClr val="F8D993"/>
                </a:solidFill>
                <a:latin typeface="NTR"/>
                <a:ea typeface="NTR"/>
                <a:cs typeface="NTR"/>
                <a:sym typeface="NTR"/>
              </a:rPr>
              <a:t>desktop  GUIs</a:t>
            </a:r>
            <a:endParaRPr sz="700"/>
          </a:p>
        </p:txBody>
      </p:sp>
      <p:sp>
        <p:nvSpPr>
          <p:cNvPr id="119" name="Google Shape;119;p20"/>
          <p:cNvSpPr txBox="1"/>
          <p:nvPr/>
        </p:nvSpPr>
        <p:spPr>
          <a:xfrm>
            <a:off x="7507927" y="4274714"/>
            <a:ext cx="15411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6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rgbClr val="723F22"/>
                </a:solidFill>
                <a:latin typeface="NTR"/>
                <a:ea typeface="NTR"/>
                <a:cs typeface="NTR"/>
                <a:sym typeface="NTR"/>
              </a:rPr>
              <a:t>and more!</a:t>
            </a:r>
            <a:endParaRPr b="1" sz="700">
              <a:solidFill>
                <a:srgbClr val="723F2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7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8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3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8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46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Java is one of the most popular programming languages in the world. It also seems to be one of the most frequently complained about, and numerous JVM-based languages have come to try and snatch programmers away from this verbose language. But how did the mess get started? Learn the history here!&#10;&#10;Follow @syntaxbyte on twitter: https://twitter.com/syntaxbyte&#10;&#10;The thumbnail image of James Gosling is by Peter Campbell - self-made, Nikon D80, CC BY-SA 4.0, https://commons.wikimedia.org/w/index.php?curid=3672205" id="124" name="Google Shape;124;p21" title="The History of the Java Programming Language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3994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34E36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/>
          <p:nvPr/>
        </p:nvSpPr>
        <p:spPr>
          <a:xfrm rot="-746126">
            <a:off x="-170053" y="889124"/>
            <a:ext cx="6142914" cy="840972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0" name="Google Shape;130;p22"/>
          <p:cNvSpPr/>
          <p:nvPr/>
        </p:nvSpPr>
        <p:spPr>
          <a:xfrm rot="1432517">
            <a:off x="1961167" y="885688"/>
            <a:ext cx="6156457" cy="8419086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5" y="0"/>
                </a:lnTo>
                <a:lnTo>
                  <a:pt x="12305225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1" name="Google Shape;131;p22"/>
          <p:cNvSpPr/>
          <p:nvPr/>
        </p:nvSpPr>
        <p:spPr>
          <a:xfrm rot="1100666">
            <a:off x="1496187" y="46550"/>
            <a:ext cx="6012669" cy="6073691"/>
          </a:xfrm>
          <a:custGeom>
            <a:rect b="b" l="l" r="r" t="t"/>
            <a:pathLst>
              <a:path extrusionOk="0" h="12136918" w="12014980">
                <a:moveTo>
                  <a:pt x="0" y="0"/>
                </a:moveTo>
                <a:lnTo>
                  <a:pt x="12014980" y="0"/>
                </a:lnTo>
                <a:lnTo>
                  <a:pt x="12014980" y="12136918"/>
                </a:lnTo>
                <a:lnTo>
                  <a:pt x="0" y="121369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980" l="-3000" r="0" t="-990"/>
            </a:stretch>
          </a:blipFill>
          <a:ln>
            <a:noFill/>
          </a:ln>
        </p:spPr>
      </p:sp>
      <p:sp>
        <p:nvSpPr>
          <p:cNvPr id="132" name="Google Shape;132;p22"/>
          <p:cNvSpPr/>
          <p:nvPr/>
        </p:nvSpPr>
        <p:spPr>
          <a:xfrm>
            <a:off x="1500456" y="319328"/>
            <a:ext cx="6152613" cy="8413829"/>
          </a:xfrm>
          <a:custGeom>
            <a:rect b="b" l="l" r="r" t="t"/>
            <a:pathLst>
              <a:path extrusionOk="0" h="16827658" w="12305225">
                <a:moveTo>
                  <a:pt x="0" y="0"/>
                </a:moveTo>
                <a:lnTo>
                  <a:pt x="12305226" y="0"/>
                </a:lnTo>
                <a:lnTo>
                  <a:pt x="12305226" y="16827659"/>
                </a:lnTo>
                <a:lnTo>
                  <a:pt x="0" y="168276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3" name="Google Shape;133;p22"/>
          <p:cNvSpPr/>
          <p:nvPr/>
        </p:nvSpPr>
        <p:spPr>
          <a:xfrm rot="-779677">
            <a:off x="7438214" y="2995706"/>
            <a:ext cx="4843881" cy="9117894"/>
          </a:xfrm>
          <a:custGeom>
            <a:rect b="b" l="l" r="r" t="t"/>
            <a:pathLst>
              <a:path extrusionOk="0" h="18224401" w="9681713">
                <a:moveTo>
                  <a:pt x="0" y="0"/>
                </a:moveTo>
                <a:lnTo>
                  <a:pt x="9681713" y="0"/>
                </a:lnTo>
                <a:lnTo>
                  <a:pt x="9681713" y="18224401"/>
                </a:lnTo>
                <a:lnTo>
                  <a:pt x="0" y="182244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4" name="Google Shape;134;p22"/>
          <p:cNvSpPr txBox="1"/>
          <p:nvPr/>
        </p:nvSpPr>
        <p:spPr>
          <a:xfrm>
            <a:off x="1941669" y="1005072"/>
            <a:ext cx="5348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723F22"/>
                </a:solidFill>
                <a:latin typeface="Atma"/>
                <a:ea typeface="Atma"/>
                <a:cs typeface="Atma"/>
                <a:sym typeface="Atma"/>
              </a:rPr>
              <a:t>J</a:t>
            </a:r>
            <a:r>
              <a:rPr b="1" i="0" lang="en" sz="3600" u="none" cap="none" strike="noStrike">
                <a:solidFill>
                  <a:srgbClr val="723F22"/>
                </a:solidFill>
                <a:latin typeface="Atma"/>
                <a:ea typeface="Atma"/>
                <a:cs typeface="Atma"/>
                <a:sym typeface="Atma"/>
              </a:rPr>
              <a:t>ava syntax</a:t>
            </a:r>
            <a:endParaRPr sz="700"/>
          </a:p>
        </p:txBody>
      </p:sp>
      <p:sp>
        <p:nvSpPr>
          <p:cNvPr id="135" name="Google Shape;135;p22"/>
          <p:cNvSpPr txBox="1"/>
          <p:nvPr/>
        </p:nvSpPr>
        <p:spPr>
          <a:xfrm>
            <a:off x="1963188" y="2178257"/>
            <a:ext cx="5217600" cy="224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An </a:t>
            </a:r>
            <a:r>
              <a:rPr b="1" i="0" lang="en" sz="2800" u="none" cap="none" strike="noStrike">
                <a:solidFill>
                  <a:srgbClr val="575960"/>
                </a:solidFill>
                <a:latin typeface="Open Sans"/>
                <a:ea typeface="Open Sans"/>
                <a:cs typeface="Open Sans"/>
                <a:sym typeface="Open Sans"/>
              </a:rPr>
              <a:t>object oriented </a:t>
            </a:r>
            <a:r>
              <a:rPr b="1" i="0" lang="en" sz="2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programming language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8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8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...but not </a:t>
            </a:r>
            <a:r>
              <a:rPr b="1" i="0" lang="en" sz="2800" cap="none" strike="noStrike">
                <a:solidFill>
                  <a:srgbClr val="FFFFFF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purely</a:t>
            </a:r>
            <a:endParaRPr sz="7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