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p:regular r:id="rId24"/>
      <p:bold r:id="rId25"/>
      <p:italic r:id="rId26"/>
      <p:boldItalic r:id="rId27"/>
    </p:embeddedFont>
    <p:embeddedFont>
      <p:font typeface="Amatic SC"/>
      <p:regular r:id="rId28"/>
      <p:bold r:id="rId29"/>
    </p:embeddedFont>
    <p:embeddedFont>
      <p:font typeface="Source Code Pro"/>
      <p:regular r:id="rId30"/>
      <p:bold r:id="rId31"/>
      <p:italic r:id="rId32"/>
      <p:boldItalic r:id="rId33"/>
    </p:embeddedFont>
    <p:embeddedFont>
      <p:font typeface="Quicksand"/>
      <p:regular r:id="rId34"/>
      <p:bold r:id="rId35"/>
    </p:embeddedFont>
    <p:embeddedFont>
      <p:font typeface="Lexend Deca"/>
      <p:regular r:id="rId36"/>
      <p:bold r:id="rId37"/>
    </p:embeddedFont>
    <p:embeddedFont>
      <p:font typeface="Comfortaa"/>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28" Type="http://schemas.openxmlformats.org/officeDocument/2006/relationships/font" Target="fonts/AmaticSC-regular.fnt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maticSC-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CodePro-bold.fntdata"/><Relationship Id="rId30" Type="http://schemas.openxmlformats.org/officeDocument/2006/relationships/font" Target="fonts/SourceCodePro-regular.fntdata"/><Relationship Id="rId11" Type="http://schemas.openxmlformats.org/officeDocument/2006/relationships/slide" Target="slides/slide6.xml"/><Relationship Id="rId33" Type="http://schemas.openxmlformats.org/officeDocument/2006/relationships/font" Target="fonts/SourceCodePro-boldItalic.fntdata"/><Relationship Id="rId10" Type="http://schemas.openxmlformats.org/officeDocument/2006/relationships/slide" Target="slides/slide5.xml"/><Relationship Id="rId32" Type="http://schemas.openxmlformats.org/officeDocument/2006/relationships/font" Target="fonts/SourceCodePro-italic.fntdata"/><Relationship Id="rId13" Type="http://schemas.openxmlformats.org/officeDocument/2006/relationships/slide" Target="slides/slide8.xml"/><Relationship Id="rId35" Type="http://schemas.openxmlformats.org/officeDocument/2006/relationships/font" Target="fonts/Quicksand-bold.fntdata"/><Relationship Id="rId12" Type="http://schemas.openxmlformats.org/officeDocument/2006/relationships/slide" Target="slides/slide7.xml"/><Relationship Id="rId34" Type="http://schemas.openxmlformats.org/officeDocument/2006/relationships/font" Target="fonts/Quicksand-regular.fntdata"/><Relationship Id="rId15" Type="http://schemas.openxmlformats.org/officeDocument/2006/relationships/slide" Target="slides/slide10.xml"/><Relationship Id="rId37" Type="http://schemas.openxmlformats.org/officeDocument/2006/relationships/font" Target="fonts/LexendDeca-bold.fntdata"/><Relationship Id="rId14" Type="http://schemas.openxmlformats.org/officeDocument/2006/relationships/slide" Target="slides/slide9.xml"/><Relationship Id="rId36" Type="http://schemas.openxmlformats.org/officeDocument/2006/relationships/font" Target="fonts/LexendDeca-regular.fntdata"/><Relationship Id="rId17" Type="http://schemas.openxmlformats.org/officeDocument/2006/relationships/slide" Target="slides/slide12.xml"/><Relationship Id="rId39" Type="http://schemas.openxmlformats.org/officeDocument/2006/relationships/font" Target="fonts/Comfortaa-bold.fntdata"/><Relationship Id="rId16" Type="http://schemas.openxmlformats.org/officeDocument/2006/relationships/slide" Target="slides/slide11.xml"/><Relationship Id="rId38" Type="http://schemas.openxmlformats.org/officeDocument/2006/relationships/font" Target="fonts/Comfortaa-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f5c6b2901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g3f5c6b2901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529fb3a917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529fb3a917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529fb3a917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529fb3a91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529fb3a917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529fb3a917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5f1426be1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5f1426be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5f1426be1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5f1426be1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5f1426be1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5f1426be1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5f1426be1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5f1426be1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5f1426be1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5f1426be1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5c6b2901e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3f5c6b2901e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 the lesson at:</a:t>
            </a:r>
            <a:endParaRPr/>
          </a:p>
          <a:p>
            <a:pPr indent="0" lvl="0" marL="0" rtl="0" algn="l">
              <a:spcBef>
                <a:spcPts val="0"/>
              </a:spcBef>
              <a:spcAft>
                <a:spcPts val="0"/>
              </a:spcAft>
              <a:buNone/>
            </a:pPr>
            <a:r>
              <a:rPr lang="en"/>
              <a:t>https://code.org/curriculum/course2/14/Teacher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529fb3a917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529fb3a917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529fb3a91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529fb3a91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529fb3a917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529fb3a917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529fb3a917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529fb3a917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529fb3a917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529fb3a91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c5402120e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ec5402120e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600e3fd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600e3fd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p:cSld name="1_Cover-02">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3"/>
          <p:cNvSpPr txBox="1"/>
          <p:nvPr/>
        </p:nvSpPr>
        <p:spPr>
          <a:xfrm>
            <a:off x="0" y="4709918"/>
            <a:ext cx="9144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chemeClr val="lt1"/>
                </a:solidFill>
                <a:latin typeface="Lexend Deca"/>
                <a:ea typeface="Lexend Deca"/>
                <a:cs typeface="Lexend Deca"/>
                <a:sym typeface="Lexend Deca"/>
              </a:rPr>
              <a:t>This material is based upon work supported by the National Science Foundation under Award No. 2607763.</a:t>
            </a:r>
            <a:r>
              <a:rPr lang="en" sz="1100">
                <a:solidFill>
                  <a:schemeClr val="lt1"/>
                </a:solidFill>
                <a:latin typeface="Lexend Deca"/>
                <a:ea typeface="Lexend Deca"/>
                <a:cs typeface="Lexend Deca"/>
                <a:sym typeface="Lexend Deca"/>
              </a:rPr>
              <a:t> </a:t>
            </a:r>
            <a:endParaRPr>
              <a:solidFill>
                <a:schemeClr val="lt1"/>
              </a:solidFill>
              <a:latin typeface="Lexend Deca"/>
              <a:ea typeface="Lexend Deca"/>
              <a:cs typeface="Lexend Deca"/>
              <a:sym typeface="Lexend Deca"/>
            </a:endParaRPr>
          </a:p>
        </p:txBody>
      </p:sp>
      <p:sp>
        <p:nvSpPr>
          <p:cNvPr id="54" name="Google Shape;54;p13"/>
          <p:cNvSpPr txBox="1"/>
          <p:nvPr/>
        </p:nvSpPr>
        <p:spPr>
          <a:xfrm>
            <a:off x="71438" y="42863"/>
            <a:ext cx="1417200" cy="1380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@CSTANJ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@CS4NJ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#CSPDWeek2026</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#CompSciNJ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@csteachersorg</a:t>
            </a:r>
            <a:endParaRPr b="1" sz="1100">
              <a:solidFill>
                <a:srgbClr val="FFFFFF"/>
              </a:solidFill>
              <a:latin typeface="Quicksand"/>
              <a:ea typeface="Quicksand"/>
              <a:cs typeface="Quicksand"/>
              <a:sym typeface="Quicksan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code.org/curriculum/course2/14/Activity14-BinaryBracelets.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ascii-code.com/"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asciiart.eu/" TargetMode="External"/><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tinyurl.com/cstanjBinary" TargetMode="External"/><Relationship Id="rId4" Type="http://schemas.openxmlformats.org/officeDocument/2006/relationships/image" Target="../media/image7.png"/><Relationship Id="rId5" Type="http://schemas.openxmlformats.org/officeDocument/2006/relationships/hyperlink" Target="https://code.org/curriculum/course2/14/Teacher" TargetMode="External"/><Relationship Id="rId6"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studio.code.org/courses/csp-2021/units/1/lessons/4" TargetMode="External"/><Relationship Id="rId4" Type="http://schemas.openxmlformats.org/officeDocument/2006/relationships/hyperlink" Target="http://code.org" TargetMode="External"/><Relationship Id="rId5" Type="http://schemas.openxmlformats.org/officeDocument/2006/relationships/hyperlink" Target="http://drive.google.com/file/d/1aDaMTmBfWUIC1oQu0ZwR9dMuDHEjmycr/view" TargetMode="External"/><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8HANsec7TiQ" TargetMode="Externa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hyperlink" Target="https://codebeautify.org/text-to-binary" TargetMode="External"/><Relationship Id="rId6" Type="http://schemas.openxmlformats.org/officeDocument/2006/relationships/hyperlink" Target="https://codebeautify.org/text-to-binar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ocs.google.com/document/d/1PgCt7i_WlCHOPclCJzYoM9H1DyuMyDQr8juB_EkIkD8/edit?usp=sharing" TargetMode="External"/><Relationship Id="rId4" Type="http://schemas.openxmlformats.org/officeDocument/2006/relationships/hyperlink" Target="https://docs.google.com/document/d/1NuTcTlHcZTaBEJr_sypspD7KwYl7qCtAqErAJbwESSc/edit?usp=sharing" TargetMode="External"/><Relationship Id="rId5" Type="http://schemas.openxmlformats.org/officeDocument/2006/relationships/image" Target="../media/image3.png"/><Relationship Id="rId6"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idx="1" type="body"/>
          </p:nvPr>
        </p:nvSpPr>
        <p:spPr>
          <a:xfrm>
            <a:off x="311700" y="1228675"/>
            <a:ext cx="8747400" cy="348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
                <a:solidFill>
                  <a:srgbClr val="FF9900"/>
                </a:solidFill>
              </a:rPr>
              <a:t>At each grade level, BUILD UPON the previous level...</a:t>
            </a:r>
            <a:endParaRPr b="1" i="1">
              <a:solidFill>
                <a:srgbClr val="FF9900"/>
              </a:solidFill>
            </a:endParaRPr>
          </a:p>
          <a:p>
            <a:pPr indent="0" lvl="0" marL="0" rtl="0" algn="l">
              <a:spcBef>
                <a:spcPts val="1200"/>
              </a:spcBef>
              <a:spcAft>
                <a:spcPts val="0"/>
              </a:spcAft>
              <a:buNone/>
            </a:pPr>
            <a:r>
              <a:rPr b="1" lang="en"/>
              <a:t>K-4: </a:t>
            </a:r>
            <a:r>
              <a:rPr lang="en"/>
              <a:t>Introduce binary at an introductory level (ON-OFF)</a:t>
            </a:r>
            <a:endParaRPr/>
          </a:p>
          <a:p>
            <a:pPr indent="0" lvl="0" marL="0" rtl="0" algn="l">
              <a:spcBef>
                <a:spcPts val="1200"/>
              </a:spcBef>
              <a:spcAft>
                <a:spcPts val="0"/>
              </a:spcAft>
              <a:buNone/>
            </a:pPr>
            <a:r>
              <a:rPr b="1" lang="en"/>
              <a:t>5-8: </a:t>
            </a:r>
            <a:r>
              <a:rPr lang="en"/>
              <a:t>Combine ideas about number systems and varied data types</a:t>
            </a:r>
            <a:endParaRPr/>
          </a:p>
          <a:p>
            <a:pPr indent="0" lvl="0" marL="0" rtl="0" algn="l">
              <a:spcBef>
                <a:spcPts val="1200"/>
              </a:spcBef>
              <a:spcAft>
                <a:spcPts val="1200"/>
              </a:spcAft>
              <a:buNone/>
            </a:pPr>
            <a:r>
              <a:rPr b="1" lang="en"/>
              <a:t>9-12:</a:t>
            </a:r>
            <a:r>
              <a:rPr lang="en"/>
              <a:t> Go where you can take it! Convert numbers between binary, decimal &amp; hexadecimal, write programs to convert between bases, etc!</a:t>
            </a:r>
            <a:endParaRPr/>
          </a:p>
        </p:txBody>
      </p:sp>
      <p:sp>
        <p:nvSpPr>
          <p:cNvPr id="116" name="Google Shape;116;p23"/>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Differentiation </a:t>
            </a:r>
            <a:r>
              <a:rPr b="0" lang="en"/>
              <a:t>~ from  K - 12!</a:t>
            </a:r>
            <a:endParaRPr b="0"/>
          </a:p>
        </p:txBody>
      </p:sp>
      <p:pic>
        <p:nvPicPr>
          <p:cNvPr id="117" name="Google Shape;117;p23"/>
          <p:cNvPicPr preferRelativeResize="0"/>
          <p:nvPr/>
        </p:nvPicPr>
        <p:blipFill>
          <a:blip r:embed="rId3">
            <a:alphaModFix/>
          </a:blip>
          <a:stretch>
            <a:fillRect/>
          </a:stretch>
        </p:blipFill>
        <p:spPr>
          <a:xfrm>
            <a:off x="0" y="3602260"/>
            <a:ext cx="9144001" cy="15412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Directions ~ Off &amp; On (adapted from code.org)</a:t>
            </a:r>
            <a:endParaRPr/>
          </a:p>
        </p:txBody>
      </p:sp>
      <p:sp>
        <p:nvSpPr>
          <p:cNvPr id="123" name="Google Shape;123;p24"/>
          <p:cNvSpPr txBox="1"/>
          <p:nvPr>
            <p:ph idx="1" type="body"/>
          </p:nvPr>
        </p:nvSpPr>
        <p:spPr>
          <a:xfrm>
            <a:off x="311700" y="1093850"/>
            <a:ext cx="8520600" cy="4049700"/>
          </a:xfrm>
          <a:prstGeom prst="rect">
            <a:avLst/>
          </a:prstGeom>
        </p:spPr>
        <p:txBody>
          <a:bodyPr anchorCtr="0" anchor="t" bIns="91425" lIns="91425" spcFirstLastPara="1" rIns="91425" wrap="square" tIns="91425">
            <a:normAutofit lnSpcReduction="10000"/>
          </a:bodyPr>
          <a:lstStyle/>
          <a:p>
            <a:pPr indent="-304800" lvl="0" marL="457200" rtl="0" algn="l">
              <a:spcBef>
                <a:spcPts val="0"/>
              </a:spcBef>
              <a:spcAft>
                <a:spcPts val="0"/>
              </a:spcAft>
              <a:buClr>
                <a:srgbClr val="696969"/>
              </a:buClr>
              <a:buSzPts val="1200"/>
              <a:buFont typeface="Arial"/>
              <a:buChar char="●"/>
            </a:pPr>
            <a:r>
              <a:rPr b="1" lang="en" sz="1200">
                <a:solidFill>
                  <a:srgbClr val="696969"/>
                </a:solidFill>
                <a:latin typeface="Arial"/>
                <a:ea typeface="Arial"/>
                <a:cs typeface="Arial"/>
                <a:sym typeface="Arial"/>
              </a:rPr>
              <a:t>Write a short message on the board in binary and ask if anyone knows what it is or what it means.</a:t>
            </a:r>
            <a:endParaRPr b="1" sz="1200">
              <a:solidFill>
                <a:srgbClr val="696969"/>
              </a:solidFill>
              <a:latin typeface="Arial"/>
              <a:ea typeface="Arial"/>
              <a:cs typeface="Arial"/>
              <a:sym typeface="Arial"/>
            </a:endParaRPr>
          </a:p>
          <a:p>
            <a:pPr indent="-304800" lvl="0" marL="457200" rtl="0" algn="l">
              <a:spcBef>
                <a:spcPts val="0"/>
              </a:spcBef>
              <a:spcAft>
                <a:spcPts val="0"/>
              </a:spcAft>
              <a:buClr>
                <a:srgbClr val="696969"/>
              </a:buClr>
              <a:buSzPts val="1200"/>
              <a:buFont typeface="Arial"/>
              <a:buChar char="●"/>
            </a:pPr>
            <a:r>
              <a:rPr b="1" lang="en" sz="1200">
                <a:solidFill>
                  <a:srgbClr val="696969"/>
                </a:solidFill>
                <a:latin typeface="Arial"/>
                <a:ea typeface="Arial"/>
                <a:cs typeface="Arial"/>
                <a:sym typeface="Arial"/>
              </a:rPr>
              <a:t>Ask the class if they have ever seen inside a computer.</a:t>
            </a:r>
            <a:endParaRPr b="1"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What's in there?</a:t>
            </a:r>
            <a:endParaRPr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Actually show them the inside of a computer (if you have one) or pictures of the inside of a computer.</a:t>
            </a:r>
            <a:endParaRPr sz="1200">
              <a:solidFill>
                <a:srgbClr val="696969"/>
              </a:solidFill>
              <a:latin typeface="Arial"/>
              <a:ea typeface="Arial"/>
              <a:cs typeface="Arial"/>
              <a:sym typeface="Arial"/>
            </a:endParaRPr>
          </a:p>
          <a:p>
            <a:pPr indent="-304800" lvl="0" marL="457200" rtl="0" algn="l">
              <a:spcBef>
                <a:spcPts val="0"/>
              </a:spcBef>
              <a:spcAft>
                <a:spcPts val="0"/>
              </a:spcAft>
              <a:buClr>
                <a:srgbClr val="696969"/>
              </a:buClr>
              <a:buSzPts val="1200"/>
              <a:buFont typeface="Arial"/>
              <a:buChar char="●"/>
            </a:pPr>
            <a:r>
              <a:rPr b="1" lang="en" sz="1200">
                <a:solidFill>
                  <a:srgbClr val="696969"/>
                </a:solidFill>
                <a:latin typeface="Arial"/>
                <a:ea typeface="Arial"/>
                <a:cs typeface="Arial"/>
                <a:sym typeface="Arial"/>
              </a:rPr>
              <a:t>Wires carry information through the machine in the form of electricity.</a:t>
            </a:r>
            <a:endParaRPr b="1"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The two options that a computer uses with respect to this electrical information are </a:t>
            </a:r>
            <a:r>
              <a:rPr b="1" lang="en" sz="1200" u="sng">
                <a:solidFill>
                  <a:srgbClr val="696969"/>
                </a:solidFill>
                <a:latin typeface="Arial"/>
                <a:ea typeface="Arial"/>
                <a:cs typeface="Arial"/>
                <a:sym typeface="Arial"/>
              </a:rPr>
              <a:t>"off"</a:t>
            </a:r>
            <a:r>
              <a:rPr lang="en" sz="1200">
                <a:solidFill>
                  <a:srgbClr val="696969"/>
                </a:solidFill>
                <a:latin typeface="Arial"/>
                <a:ea typeface="Arial"/>
                <a:cs typeface="Arial"/>
                <a:sym typeface="Arial"/>
              </a:rPr>
              <a:t> and </a:t>
            </a:r>
            <a:r>
              <a:rPr b="1" lang="en" sz="1200" u="sng">
                <a:solidFill>
                  <a:srgbClr val="696969"/>
                </a:solidFill>
                <a:latin typeface="Arial"/>
                <a:ea typeface="Arial"/>
                <a:cs typeface="Arial"/>
                <a:sym typeface="Arial"/>
              </a:rPr>
              <a:t>"on."</a:t>
            </a:r>
            <a:endParaRPr b="1" sz="1200" u="sng">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When computers represent information using only two options, it's called "Binary."</a:t>
            </a:r>
            <a:endParaRPr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That theme of two options doesn't stop when the information gets to its destination.</a:t>
            </a:r>
            <a:endParaRPr sz="1200">
              <a:solidFill>
                <a:srgbClr val="696969"/>
              </a:solidFill>
              <a:latin typeface="Arial"/>
              <a:ea typeface="Arial"/>
              <a:cs typeface="Arial"/>
              <a:sym typeface="Arial"/>
            </a:endParaRPr>
          </a:p>
          <a:p>
            <a:pPr indent="-304800" lvl="0" marL="457200" rtl="0" algn="l">
              <a:spcBef>
                <a:spcPts val="0"/>
              </a:spcBef>
              <a:spcAft>
                <a:spcPts val="0"/>
              </a:spcAft>
              <a:buClr>
                <a:srgbClr val="696969"/>
              </a:buClr>
              <a:buSzPts val="1200"/>
              <a:buFont typeface="Arial"/>
              <a:buChar char="●"/>
            </a:pPr>
            <a:r>
              <a:rPr b="1" lang="en" sz="1200">
                <a:solidFill>
                  <a:srgbClr val="696969"/>
                </a:solidFill>
                <a:latin typeface="Arial"/>
                <a:ea typeface="Arial"/>
                <a:cs typeface="Arial"/>
                <a:sym typeface="Arial"/>
              </a:rPr>
              <a:t>Computers also </a:t>
            </a:r>
            <a:r>
              <a:rPr b="1" i="1" lang="en" sz="1200">
                <a:solidFill>
                  <a:srgbClr val="696969"/>
                </a:solidFill>
                <a:latin typeface="Arial"/>
                <a:ea typeface="Arial"/>
                <a:cs typeface="Arial"/>
                <a:sym typeface="Arial"/>
              </a:rPr>
              <a:t>store</a:t>
            </a:r>
            <a:r>
              <a:rPr b="1" lang="en" sz="1200">
                <a:solidFill>
                  <a:srgbClr val="696969"/>
                </a:solidFill>
                <a:latin typeface="Arial"/>
                <a:ea typeface="Arial"/>
                <a:cs typeface="Arial"/>
                <a:sym typeface="Arial"/>
              </a:rPr>
              <a:t> information using binary.</a:t>
            </a:r>
            <a:endParaRPr b="1"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Binary isn't always off and on.</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Hard Disk Drives store information using magnetic positive and magnetic negative.</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DVDs store information as either reflective or non-reflective.</a:t>
            </a:r>
            <a:endParaRPr sz="1200">
              <a:solidFill>
                <a:srgbClr val="696969"/>
              </a:solidFill>
              <a:latin typeface="Arial"/>
              <a:ea typeface="Arial"/>
              <a:cs typeface="Arial"/>
              <a:sym typeface="Arial"/>
            </a:endParaRPr>
          </a:p>
          <a:p>
            <a:pPr indent="-304800" lvl="1" marL="9144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How do you suppose we can convert the things we store in a computer into binary? Let's start with letters.</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Use the </a:t>
            </a:r>
            <a:r>
              <a:rPr lang="en" sz="1200" u="sng">
                <a:solidFill>
                  <a:schemeClr val="hlink"/>
                </a:solidFill>
                <a:latin typeface="Arial"/>
                <a:ea typeface="Arial"/>
                <a:cs typeface="Arial"/>
                <a:sym typeface="Arial"/>
                <a:hlinkClick r:id="rId3"/>
              </a:rPr>
              <a:t>Binary Decoder Key</a:t>
            </a:r>
            <a:r>
              <a:rPr lang="en" sz="1200">
                <a:solidFill>
                  <a:srgbClr val="696969"/>
                </a:solidFill>
                <a:latin typeface="Arial"/>
                <a:ea typeface="Arial"/>
                <a:cs typeface="Arial"/>
                <a:sym typeface="Arial"/>
              </a:rPr>
              <a:t> to show how a computer might represent capital letters.</a:t>
            </a:r>
            <a:endParaRPr sz="1200">
              <a:solidFill>
                <a:srgbClr val="696969"/>
              </a:solidFill>
              <a:latin typeface="Arial"/>
              <a:ea typeface="Arial"/>
              <a:cs typeface="Arial"/>
              <a:sym typeface="Arial"/>
            </a:endParaRPr>
          </a:p>
          <a:p>
            <a:pPr indent="-304800" lvl="3" marL="18288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Each spot where you have a binary option is called a </a:t>
            </a:r>
            <a:r>
              <a:rPr b="1" lang="en" sz="1200">
                <a:solidFill>
                  <a:srgbClr val="696969"/>
                </a:solidFill>
                <a:latin typeface="Arial"/>
                <a:ea typeface="Arial"/>
                <a:cs typeface="Arial"/>
                <a:sym typeface="Arial"/>
              </a:rPr>
              <a:t>"binary digit" </a:t>
            </a:r>
            <a:r>
              <a:rPr lang="en" sz="1200">
                <a:solidFill>
                  <a:srgbClr val="696969"/>
                </a:solidFill>
                <a:latin typeface="Arial"/>
                <a:ea typeface="Arial"/>
                <a:cs typeface="Arial"/>
                <a:sym typeface="Arial"/>
              </a:rPr>
              <a:t>or </a:t>
            </a:r>
            <a:r>
              <a:rPr b="1" lang="en" sz="1200">
                <a:solidFill>
                  <a:srgbClr val="696969"/>
                </a:solidFill>
                <a:latin typeface="Arial"/>
                <a:ea typeface="Arial"/>
                <a:cs typeface="Arial"/>
                <a:sym typeface="Arial"/>
              </a:rPr>
              <a:t>"bit" </a:t>
            </a:r>
            <a:r>
              <a:rPr lang="en" sz="1200">
                <a:solidFill>
                  <a:srgbClr val="696969"/>
                </a:solidFill>
                <a:latin typeface="Arial"/>
                <a:ea typeface="Arial"/>
                <a:cs typeface="Arial"/>
                <a:sym typeface="Arial"/>
              </a:rPr>
              <a:t>for short.</a:t>
            </a:r>
            <a:endParaRPr sz="1200">
              <a:solidFill>
                <a:srgbClr val="696969"/>
              </a:solidFill>
              <a:latin typeface="Arial"/>
              <a:ea typeface="Arial"/>
              <a:cs typeface="Arial"/>
              <a:sym typeface="Arial"/>
            </a:endParaRPr>
          </a:p>
          <a:p>
            <a:pPr indent="-304800" lvl="3" marL="18288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Grouping of eight bits is called </a:t>
            </a:r>
            <a:r>
              <a:rPr b="1" lang="en" sz="1200">
                <a:solidFill>
                  <a:srgbClr val="696969"/>
                </a:solidFill>
                <a:latin typeface="Arial"/>
                <a:ea typeface="Arial"/>
                <a:cs typeface="Arial"/>
                <a:sym typeface="Arial"/>
              </a:rPr>
              <a:t>a byte</a:t>
            </a:r>
            <a:r>
              <a:rPr lang="en" sz="1200">
                <a:solidFill>
                  <a:srgbClr val="696969"/>
                </a:solidFill>
                <a:latin typeface="Arial"/>
                <a:ea typeface="Arial"/>
                <a:cs typeface="Arial"/>
                <a:sym typeface="Arial"/>
              </a:rPr>
              <a:t>.</a:t>
            </a:r>
            <a:endParaRPr sz="1200">
              <a:solidFill>
                <a:srgbClr val="696969"/>
              </a:solidFill>
              <a:latin typeface="Arial"/>
              <a:ea typeface="Arial"/>
              <a:cs typeface="Arial"/>
              <a:sym typeface="Arial"/>
            </a:endParaRPr>
          </a:p>
          <a:p>
            <a:pPr indent="-304800" lvl="3" marL="18288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Fun fact: A grouping of four bits is called a nibble.</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Go over a few examples of converting letters into binary, then back.</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Afterward, write an encoded letter and give the class a few seconds to figure out what it is.</a:t>
            </a:r>
            <a:endParaRPr sz="1200">
              <a:solidFill>
                <a:srgbClr val="696969"/>
              </a:solidFill>
              <a:latin typeface="Arial"/>
              <a:ea typeface="Arial"/>
              <a:cs typeface="Arial"/>
              <a:sym typeface="Arial"/>
            </a:endParaRPr>
          </a:p>
          <a:p>
            <a:pPr indent="-304800" lvl="2" marL="1371600" rtl="0" algn="l">
              <a:spcBef>
                <a:spcPts val="0"/>
              </a:spcBef>
              <a:spcAft>
                <a:spcPts val="0"/>
              </a:spcAft>
              <a:buClr>
                <a:srgbClr val="696969"/>
              </a:buClr>
              <a:buSzPts val="1200"/>
              <a:buFont typeface="Arial"/>
              <a:buChar char="■"/>
            </a:pPr>
            <a:r>
              <a:rPr lang="en" sz="1200">
                <a:solidFill>
                  <a:srgbClr val="696969"/>
                </a:solidFill>
                <a:latin typeface="Arial"/>
                <a:ea typeface="Arial"/>
                <a:cs typeface="Arial"/>
                <a:sym typeface="Arial"/>
              </a:rPr>
              <a:t>When the class can figure out your encoded letters on their own, you can move on to the activity.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311700" y="292850"/>
            <a:ext cx="2511300" cy="1610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Grades 7-12</a:t>
            </a:r>
            <a:endParaRPr/>
          </a:p>
          <a:p>
            <a:pPr indent="0" lvl="0" marL="0" rtl="0" algn="l">
              <a:spcBef>
                <a:spcPts val="0"/>
              </a:spcBef>
              <a:spcAft>
                <a:spcPts val="0"/>
              </a:spcAft>
              <a:buNone/>
            </a:pPr>
            <a:r>
              <a:rPr lang="en"/>
              <a:t>wORKSHEET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2756"/>
          </a:p>
          <a:p>
            <a:pPr indent="0" lvl="0" marL="0" rtl="0" algn="l">
              <a:spcBef>
                <a:spcPts val="0"/>
              </a:spcBef>
              <a:spcAft>
                <a:spcPts val="0"/>
              </a:spcAft>
              <a:buNone/>
            </a:pPr>
            <a:r>
              <a:rPr lang="en" sz="2978"/>
              <a:t>*</a:t>
            </a:r>
            <a:r>
              <a:rPr lang="en" sz="2978"/>
              <a:t>eNRICHMENT</a:t>
            </a:r>
            <a:r>
              <a:rPr lang="en" sz="2978"/>
              <a:t>:</a:t>
            </a:r>
            <a:endParaRPr b="0" sz="2978"/>
          </a:p>
          <a:p>
            <a:pPr indent="0" lvl="0" marL="0" rtl="0" algn="l">
              <a:spcBef>
                <a:spcPts val="0"/>
              </a:spcBef>
              <a:spcAft>
                <a:spcPts val="0"/>
              </a:spcAft>
              <a:buNone/>
            </a:pPr>
            <a:r>
              <a:rPr b="0" lang="en" sz="2978"/>
              <a:t>hAVE sTUDENTS USE AN </a:t>
            </a:r>
            <a:r>
              <a:rPr lang="en" sz="2978" u="sng">
                <a:solidFill>
                  <a:schemeClr val="hlink"/>
                </a:solidFill>
                <a:hlinkClick r:id="rId3"/>
              </a:rPr>
              <a:t>ascii tABLE</a:t>
            </a:r>
            <a:r>
              <a:rPr b="0" lang="en" sz="2978"/>
              <a:t>*</a:t>
            </a:r>
            <a:r>
              <a:rPr b="0" lang="en" sz="2978"/>
              <a:t> TO FIND LETTERS AND WRITE THEIR OWN CODE!</a:t>
            </a:r>
            <a:endParaRPr b="0" sz="2978"/>
          </a:p>
        </p:txBody>
      </p:sp>
      <p:pic>
        <p:nvPicPr>
          <p:cNvPr id="129" name="Google Shape;129;p25"/>
          <p:cNvPicPr preferRelativeResize="0"/>
          <p:nvPr/>
        </p:nvPicPr>
        <p:blipFill>
          <a:blip r:embed="rId4">
            <a:alphaModFix/>
          </a:blip>
          <a:stretch>
            <a:fillRect/>
          </a:stretch>
        </p:blipFill>
        <p:spPr>
          <a:xfrm>
            <a:off x="3238525" y="256538"/>
            <a:ext cx="5581200" cy="4630425"/>
          </a:xfrm>
          <a:prstGeom prst="rect">
            <a:avLst/>
          </a:prstGeom>
          <a:noFill/>
          <a:ln>
            <a:noFill/>
          </a:ln>
        </p:spPr>
      </p:pic>
      <p:sp>
        <p:nvSpPr>
          <p:cNvPr id="130" name="Google Shape;130;p25"/>
          <p:cNvSpPr txBox="1"/>
          <p:nvPr/>
        </p:nvSpPr>
        <p:spPr>
          <a:xfrm>
            <a:off x="2715775" y="4871800"/>
            <a:ext cx="6428100" cy="34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rgbClr val="674EA7"/>
                </a:solidFill>
                <a:latin typeface="Roboto"/>
                <a:ea typeface="Roboto"/>
                <a:cs typeface="Roboto"/>
                <a:sym typeface="Roboto"/>
              </a:rPr>
              <a:t>* ASCII</a:t>
            </a:r>
            <a:r>
              <a:rPr lang="en" sz="900">
                <a:solidFill>
                  <a:srgbClr val="674EA7"/>
                </a:solidFill>
                <a:latin typeface="Roboto"/>
                <a:ea typeface="Roboto"/>
                <a:cs typeface="Roboto"/>
                <a:sym typeface="Roboto"/>
              </a:rPr>
              <a:t>, stands for American Standard Code for Information Interchange. each individual bit represents a unique character</a:t>
            </a:r>
            <a:endParaRPr sz="900">
              <a:solidFill>
                <a:srgbClr val="674EA7"/>
              </a:solidFill>
              <a:latin typeface="Roboto"/>
              <a:ea typeface="Roboto"/>
              <a:cs typeface="Roboto"/>
              <a:sym typeface="Roboto"/>
            </a:endParaRPr>
          </a:p>
          <a:p>
            <a:pPr indent="0" lvl="0" marL="0" rtl="0" algn="l">
              <a:spcBef>
                <a:spcPts val="0"/>
              </a:spcBef>
              <a:spcAft>
                <a:spcPts val="0"/>
              </a:spcAft>
              <a:buNone/>
            </a:pPr>
            <a:r>
              <a:t/>
            </a:r>
            <a:endParaRPr sz="1200">
              <a:solidFill>
                <a:srgbClr val="674EA7"/>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12450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Extension for advanced programming classes</a:t>
            </a:r>
            <a:endParaRPr/>
          </a:p>
        </p:txBody>
      </p:sp>
      <p:pic>
        <p:nvPicPr>
          <p:cNvPr id="136" name="Google Shape;136;p26"/>
          <p:cNvPicPr preferRelativeResize="0"/>
          <p:nvPr/>
        </p:nvPicPr>
        <p:blipFill>
          <a:blip r:embed="rId3">
            <a:alphaModFix/>
          </a:blip>
          <a:stretch>
            <a:fillRect/>
          </a:stretch>
        </p:blipFill>
        <p:spPr>
          <a:xfrm>
            <a:off x="1597113" y="1093850"/>
            <a:ext cx="5949764" cy="4049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12450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Extension ~ Converting between Decimal &amp; Binary</a:t>
            </a:r>
            <a:endParaRPr/>
          </a:p>
        </p:txBody>
      </p:sp>
      <p:sp>
        <p:nvSpPr>
          <p:cNvPr id="142" name="Google Shape;142;p27"/>
          <p:cNvSpPr txBox="1"/>
          <p:nvPr/>
        </p:nvSpPr>
        <p:spPr>
          <a:xfrm>
            <a:off x="311700" y="1129700"/>
            <a:ext cx="8520600" cy="487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0">
                <a:solidFill>
                  <a:srgbClr val="0000FF"/>
                </a:solidFill>
                <a:latin typeface="Source Code Pro"/>
                <a:ea typeface="Source Code Pro"/>
                <a:cs typeface="Source Code Pro"/>
                <a:sym typeface="Source Code Pro"/>
              </a:rPr>
              <a:t>0		1		0		0			  	1		0		1		1</a:t>
            </a:r>
            <a:endParaRPr sz="5000">
              <a:solidFill>
                <a:srgbClr val="0000FF"/>
              </a:solidFill>
              <a:latin typeface="Source Code Pro"/>
              <a:ea typeface="Source Code Pro"/>
              <a:cs typeface="Source Code Pro"/>
              <a:sym typeface="Source Code Pro"/>
            </a:endParaRPr>
          </a:p>
          <a:p>
            <a:pPr indent="0" lvl="0" marL="0" rtl="0" algn="l">
              <a:spcBef>
                <a:spcPts val="0"/>
              </a:spcBef>
              <a:spcAft>
                <a:spcPts val="0"/>
              </a:spcAft>
              <a:buNone/>
            </a:pPr>
            <a:r>
              <a:t/>
            </a:r>
            <a:endParaRPr sz="2500">
              <a:latin typeface="Comfortaa"/>
              <a:ea typeface="Comfortaa"/>
              <a:cs typeface="Comfortaa"/>
              <a:sym typeface="Comfortaa"/>
            </a:endParaRPr>
          </a:p>
          <a:p>
            <a:pPr indent="0" lvl="0" marL="0" rtl="0" algn="l">
              <a:spcBef>
                <a:spcPts val="0"/>
              </a:spcBef>
              <a:spcAft>
                <a:spcPts val="0"/>
              </a:spcAft>
              <a:buNone/>
            </a:pPr>
            <a:r>
              <a:rPr b="1" lang="en" sz="2000">
                <a:solidFill>
                  <a:srgbClr val="FF0000"/>
                </a:solidFill>
                <a:latin typeface="Comfortaa"/>
                <a:ea typeface="Comfortaa"/>
                <a:cs typeface="Comfortaa"/>
                <a:sym typeface="Comfortaa"/>
              </a:rPr>
              <a:t>0*</a:t>
            </a:r>
            <a:r>
              <a:rPr b="1" lang="en" sz="2000">
                <a:solidFill>
                  <a:srgbClr val="FF0000"/>
                </a:solidFill>
                <a:latin typeface="Comfortaa"/>
                <a:ea typeface="Comfortaa"/>
                <a:cs typeface="Comfortaa"/>
                <a:sym typeface="Comfortaa"/>
              </a:rPr>
              <a:t>2</a:t>
            </a:r>
            <a:r>
              <a:rPr b="1" baseline="30000" lang="en" sz="2000">
                <a:solidFill>
                  <a:srgbClr val="FF0000"/>
                </a:solidFill>
                <a:latin typeface="Comfortaa"/>
                <a:ea typeface="Comfortaa"/>
                <a:cs typeface="Comfortaa"/>
                <a:sym typeface="Comfortaa"/>
              </a:rPr>
              <a:t>7</a:t>
            </a:r>
            <a:r>
              <a:rPr b="1" lang="en" sz="2000">
                <a:solidFill>
                  <a:srgbClr val="FF0000"/>
                </a:solidFill>
                <a:latin typeface="Comfortaa"/>
                <a:ea typeface="Comfortaa"/>
                <a:cs typeface="Comfortaa"/>
                <a:sym typeface="Comfortaa"/>
              </a:rPr>
              <a:t>  +   1*2</a:t>
            </a:r>
            <a:r>
              <a:rPr b="1" baseline="30000" lang="en" sz="2000">
                <a:solidFill>
                  <a:srgbClr val="FF0000"/>
                </a:solidFill>
                <a:latin typeface="Comfortaa"/>
                <a:ea typeface="Comfortaa"/>
                <a:cs typeface="Comfortaa"/>
                <a:sym typeface="Comfortaa"/>
              </a:rPr>
              <a:t>6</a:t>
            </a:r>
            <a:r>
              <a:rPr b="1" lang="en" sz="2000">
                <a:solidFill>
                  <a:srgbClr val="FF0000"/>
                </a:solidFill>
                <a:latin typeface="Comfortaa"/>
                <a:ea typeface="Comfortaa"/>
                <a:cs typeface="Comfortaa"/>
                <a:sym typeface="Comfortaa"/>
              </a:rPr>
              <a:t> +  0*2</a:t>
            </a:r>
            <a:r>
              <a:rPr b="1" baseline="30000" lang="en" sz="2000">
                <a:solidFill>
                  <a:srgbClr val="FF0000"/>
                </a:solidFill>
                <a:latin typeface="Comfortaa"/>
                <a:ea typeface="Comfortaa"/>
                <a:cs typeface="Comfortaa"/>
                <a:sym typeface="Comfortaa"/>
              </a:rPr>
              <a:t>5</a:t>
            </a:r>
            <a:r>
              <a:rPr b="1" lang="en" sz="2000">
                <a:solidFill>
                  <a:srgbClr val="FF0000"/>
                </a:solidFill>
                <a:latin typeface="Comfortaa"/>
                <a:ea typeface="Comfortaa"/>
                <a:cs typeface="Comfortaa"/>
                <a:sym typeface="Comfortaa"/>
              </a:rPr>
              <a:t>   +  0*2</a:t>
            </a:r>
            <a:r>
              <a:rPr b="1" baseline="30000" lang="en" sz="2000">
                <a:solidFill>
                  <a:srgbClr val="FF0000"/>
                </a:solidFill>
                <a:latin typeface="Comfortaa"/>
                <a:ea typeface="Comfortaa"/>
                <a:cs typeface="Comfortaa"/>
                <a:sym typeface="Comfortaa"/>
              </a:rPr>
              <a:t>4</a:t>
            </a:r>
            <a:r>
              <a:rPr b="1" lang="en" sz="2000">
                <a:solidFill>
                  <a:srgbClr val="FF0000"/>
                </a:solidFill>
                <a:latin typeface="Comfortaa"/>
                <a:ea typeface="Comfortaa"/>
                <a:cs typeface="Comfortaa"/>
                <a:sym typeface="Comfortaa"/>
              </a:rPr>
              <a:t> 		+ 	      1* 2</a:t>
            </a:r>
            <a:r>
              <a:rPr b="1" baseline="30000" lang="en" sz="2000">
                <a:solidFill>
                  <a:srgbClr val="FF0000"/>
                </a:solidFill>
                <a:latin typeface="Comfortaa"/>
                <a:ea typeface="Comfortaa"/>
                <a:cs typeface="Comfortaa"/>
                <a:sym typeface="Comfortaa"/>
              </a:rPr>
              <a:t>3</a:t>
            </a:r>
            <a:r>
              <a:rPr b="1" lang="en" sz="2000">
                <a:solidFill>
                  <a:srgbClr val="FF0000"/>
                </a:solidFill>
                <a:latin typeface="Comfortaa"/>
                <a:ea typeface="Comfortaa"/>
                <a:cs typeface="Comfortaa"/>
                <a:sym typeface="Comfortaa"/>
              </a:rPr>
              <a:t>   +  0* 2</a:t>
            </a:r>
            <a:r>
              <a:rPr b="1" baseline="30000" lang="en" sz="2000">
                <a:solidFill>
                  <a:srgbClr val="FF0000"/>
                </a:solidFill>
                <a:latin typeface="Comfortaa"/>
                <a:ea typeface="Comfortaa"/>
                <a:cs typeface="Comfortaa"/>
                <a:sym typeface="Comfortaa"/>
              </a:rPr>
              <a:t>2</a:t>
            </a:r>
            <a:r>
              <a:rPr b="1" lang="en" sz="2000">
                <a:solidFill>
                  <a:srgbClr val="FF0000"/>
                </a:solidFill>
                <a:latin typeface="Comfortaa"/>
                <a:ea typeface="Comfortaa"/>
                <a:cs typeface="Comfortaa"/>
                <a:sym typeface="Comfortaa"/>
              </a:rPr>
              <a:t>  + 1* 2</a:t>
            </a:r>
            <a:r>
              <a:rPr b="1" baseline="30000" lang="en" sz="2000">
                <a:solidFill>
                  <a:srgbClr val="FF0000"/>
                </a:solidFill>
                <a:latin typeface="Comfortaa"/>
                <a:ea typeface="Comfortaa"/>
                <a:cs typeface="Comfortaa"/>
                <a:sym typeface="Comfortaa"/>
              </a:rPr>
              <a:t>1</a:t>
            </a:r>
            <a:r>
              <a:rPr b="1" lang="en" sz="2000">
                <a:solidFill>
                  <a:srgbClr val="FF0000"/>
                </a:solidFill>
                <a:latin typeface="Comfortaa"/>
                <a:ea typeface="Comfortaa"/>
                <a:cs typeface="Comfortaa"/>
                <a:sym typeface="Comfortaa"/>
              </a:rPr>
              <a:t> +  1*</a:t>
            </a:r>
            <a:r>
              <a:rPr b="1" lang="en" sz="2000">
                <a:solidFill>
                  <a:srgbClr val="FF0000"/>
                </a:solidFill>
                <a:latin typeface="Comfortaa"/>
                <a:ea typeface="Comfortaa"/>
                <a:cs typeface="Comfortaa"/>
                <a:sym typeface="Comfortaa"/>
              </a:rPr>
              <a:t>2</a:t>
            </a:r>
            <a:r>
              <a:rPr b="1" baseline="30000" lang="en" sz="2000">
                <a:solidFill>
                  <a:srgbClr val="FF0000"/>
                </a:solidFill>
                <a:latin typeface="Comfortaa"/>
                <a:ea typeface="Comfortaa"/>
                <a:cs typeface="Comfortaa"/>
                <a:sym typeface="Comfortaa"/>
              </a:rPr>
              <a:t>0</a:t>
            </a:r>
            <a:endParaRPr b="1" baseline="30000" sz="2000">
              <a:solidFill>
                <a:srgbClr val="FF0000"/>
              </a:solidFill>
              <a:latin typeface="Comfortaa"/>
              <a:ea typeface="Comfortaa"/>
              <a:cs typeface="Comfortaa"/>
              <a:sym typeface="Comfortaa"/>
            </a:endParaRPr>
          </a:p>
          <a:p>
            <a:pPr indent="0" lvl="0" marL="0" rtl="0" algn="l">
              <a:spcBef>
                <a:spcPts val="0"/>
              </a:spcBef>
              <a:spcAft>
                <a:spcPts val="0"/>
              </a:spcAft>
              <a:buNone/>
            </a:pPr>
            <a:r>
              <a:t/>
            </a:r>
            <a:endParaRPr b="1" baseline="30000" sz="2000">
              <a:solidFill>
                <a:srgbClr val="FF0000"/>
              </a:solidFill>
              <a:latin typeface="Comfortaa"/>
              <a:ea typeface="Comfortaa"/>
              <a:cs typeface="Comfortaa"/>
              <a:sym typeface="Comfortaa"/>
            </a:endParaRPr>
          </a:p>
          <a:p>
            <a:pPr indent="0" lvl="0" marL="0" rtl="0" algn="l">
              <a:spcBef>
                <a:spcPts val="0"/>
              </a:spcBef>
              <a:spcAft>
                <a:spcPts val="0"/>
              </a:spcAft>
              <a:buNone/>
            </a:pPr>
            <a:r>
              <a:t/>
            </a:r>
            <a:endParaRPr b="1" sz="2000">
              <a:solidFill>
                <a:srgbClr val="FF0000"/>
              </a:solidFill>
              <a:latin typeface="Comfortaa"/>
              <a:ea typeface="Comfortaa"/>
              <a:cs typeface="Comfortaa"/>
              <a:sym typeface="Comfortaa"/>
            </a:endParaRPr>
          </a:p>
          <a:p>
            <a:pPr indent="0" lvl="0" marL="0" rtl="0" algn="l">
              <a:spcBef>
                <a:spcPts val="0"/>
              </a:spcBef>
              <a:spcAft>
                <a:spcPts val="0"/>
              </a:spcAft>
              <a:buNone/>
            </a:pPr>
            <a:r>
              <a:rPr b="1" lang="en" sz="2000">
                <a:solidFill>
                  <a:srgbClr val="FF0000"/>
                </a:solidFill>
                <a:latin typeface="Comfortaa"/>
                <a:ea typeface="Comfortaa"/>
                <a:cs typeface="Comfortaa"/>
                <a:sym typeface="Comfortaa"/>
              </a:rPr>
              <a:t>0*128 +  1*64  +  0*32  +  0*16         +           1*8     +   0*4   +  1*2    +  1*1 </a:t>
            </a:r>
            <a:endParaRPr b="1" sz="2000">
              <a:solidFill>
                <a:srgbClr val="FF0000"/>
              </a:solidFill>
              <a:latin typeface="Comfortaa"/>
              <a:ea typeface="Comfortaa"/>
              <a:cs typeface="Comfortaa"/>
              <a:sym typeface="Comfortaa"/>
            </a:endParaRPr>
          </a:p>
          <a:p>
            <a:pPr indent="0" lvl="0" marL="0" rtl="0" algn="l">
              <a:spcBef>
                <a:spcPts val="0"/>
              </a:spcBef>
              <a:spcAft>
                <a:spcPts val="0"/>
              </a:spcAft>
              <a:buNone/>
            </a:pPr>
            <a:r>
              <a:t/>
            </a:r>
            <a:endParaRPr b="1" sz="2000">
              <a:solidFill>
                <a:srgbClr val="FF0000"/>
              </a:solidFill>
              <a:latin typeface="Comfortaa"/>
              <a:ea typeface="Comfortaa"/>
              <a:cs typeface="Comfortaa"/>
              <a:sym typeface="Comfortaa"/>
            </a:endParaRPr>
          </a:p>
          <a:p>
            <a:pPr indent="0" lvl="0" marL="0" rtl="0" algn="l">
              <a:spcBef>
                <a:spcPts val="0"/>
              </a:spcBef>
              <a:spcAft>
                <a:spcPts val="0"/>
              </a:spcAft>
              <a:buNone/>
            </a:pPr>
            <a:r>
              <a:rPr b="1" lang="en" sz="2000">
                <a:solidFill>
                  <a:srgbClr val="FF0000"/>
                </a:solidFill>
                <a:latin typeface="Comfortaa"/>
                <a:ea typeface="Comfortaa"/>
                <a:cs typeface="Comfortaa"/>
                <a:sym typeface="Comfortaa"/>
              </a:rPr>
              <a:t>  0	    +   64   +    0     + 0    		+ 		 8        +   0	    +    2     +   1</a:t>
            </a:r>
            <a:endParaRPr b="1" sz="2000">
              <a:solidFill>
                <a:srgbClr val="FF0000"/>
              </a:solidFill>
              <a:latin typeface="Comfortaa"/>
              <a:ea typeface="Comfortaa"/>
              <a:cs typeface="Comfortaa"/>
              <a:sym typeface="Comfortaa"/>
            </a:endParaRPr>
          </a:p>
          <a:p>
            <a:pPr indent="0" lvl="0" marL="0" rtl="0" algn="l">
              <a:spcBef>
                <a:spcPts val="0"/>
              </a:spcBef>
              <a:spcAft>
                <a:spcPts val="0"/>
              </a:spcAft>
              <a:buNone/>
            </a:pPr>
            <a:r>
              <a:t/>
            </a:r>
            <a:endParaRPr b="1" sz="2000">
              <a:solidFill>
                <a:srgbClr val="FF0000"/>
              </a:solidFill>
              <a:latin typeface="Comfortaa"/>
              <a:ea typeface="Comfortaa"/>
              <a:cs typeface="Comfortaa"/>
              <a:sym typeface="Comfortaa"/>
            </a:endParaRPr>
          </a:p>
          <a:p>
            <a:pPr indent="0" lvl="0" marL="0" rtl="0" algn="l">
              <a:spcBef>
                <a:spcPts val="0"/>
              </a:spcBef>
              <a:spcAft>
                <a:spcPts val="0"/>
              </a:spcAft>
              <a:buNone/>
            </a:pPr>
            <a:r>
              <a:rPr lang="en" sz="2000">
                <a:solidFill>
                  <a:srgbClr val="FF0000"/>
                </a:solidFill>
                <a:latin typeface="Comfortaa"/>
                <a:ea typeface="Comfortaa"/>
                <a:cs typeface="Comfortaa"/>
                <a:sym typeface="Comfortaa"/>
              </a:rPr>
              <a:t>	   	</a:t>
            </a:r>
            <a:r>
              <a:rPr b="1" lang="en" sz="3800">
                <a:solidFill>
                  <a:srgbClr val="FF0000"/>
                </a:solidFill>
                <a:latin typeface="Comfortaa"/>
                <a:ea typeface="Comfortaa"/>
                <a:cs typeface="Comfortaa"/>
                <a:sym typeface="Comfortaa"/>
              </a:rPr>
              <a:t>						 </a:t>
            </a:r>
            <a:r>
              <a:rPr b="1" lang="en" sz="4500">
                <a:solidFill>
                  <a:srgbClr val="FF0000"/>
                </a:solidFill>
                <a:latin typeface="Comfortaa"/>
                <a:ea typeface="Comfortaa"/>
                <a:cs typeface="Comfortaa"/>
                <a:sym typeface="Comfortaa"/>
              </a:rPr>
              <a:t>75</a:t>
            </a:r>
            <a:endParaRPr b="1" sz="4500">
              <a:solidFill>
                <a:srgbClr val="FF0000"/>
              </a:solidFill>
              <a:latin typeface="Comfortaa"/>
              <a:ea typeface="Comfortaa"/>
              <a:cs typeface="Comfortaa"/>
              <a:sym typeface="Comfortaa"/>
            </a:endParaRPr>
          </a:p>
          <a:p>
            <a:pPr indent="0" lvl="0" marL="0" rtl="0" algn="l">
              <a:spcBef>
                <a:spcPts val="0"/>
              </a:spcBef>
              <a:spcAft>
                <a:spcPts val="0"/>
              </a:spcAft>
              <a:buNone/>
            </a:pPr>
            <a:r>
              <a:rPr b="1" lang="en" sz="2000">
                <a:solidFill>
                  <a:srgbClr val="FF0000"/>
                </a:solidFill>
                <a:latin typeface="Comfortaa"/>
                <a:ea typeface="Comfortaa"/>
                <a:cs typeface="Comfortaa"/>
                <a:sym typeface="Comfortaa"/>
              </a:rPr>
              <a:t>			</a:t>
            </a:r>
            <a:endParaRPr b="1" sz="2000">
              <a:solidFill>
                <a:srgbClr val="FF0000"/>
              </a:solidFill>
              <a:latin typeface="Comfortaa"/>
              <a:ea typeface="Comfortaa"/>
              <a:cs typeface="Comfortaa"/>
              <a:sym typeface="Comfortaa"/>
            </a:endParaRPr>
          </a:p>
          <a:p>
            <a:pPr indent="457200" lvl="0" marL="1828800" rtl="0" algn="l">
              <a:spcBef>
                <a:spcPts val="0"/>
              </a:spcBef>
              <a:spcAft>
                <a:spcPts val="0"/>
              </a:spcAft>
              <a:buNone/>
            </a:pPr>
            <a:r>
              <a:rPr lang="en" sz="2500">
                <a:latin typeface="Comfortaa"/>
                <a:ea typeface="Comfortaa"/>
                <a:cs typeface="Comfortaa"/>
                <a:sym typeface="Comfortaa"/>
              </a:rPr>
              <a:t> 	</a:t>
            </a:r>
            <a:endParaRPr sz="25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More extensions...</a:t>
            </a:r>
            <a:r>
              <a:rPr lang="en" u="sng">
                <a:solidFill>
                  <a:schemeClr val="hlink"/>
                </a:solidFill>
                <a:hlinkClick r:id="rId3"/>
              </a:rPr>
              <a:t>ASCII ART</a:t>
            </a:r>
            <a:r>
              <a:rPr lang="en"/>
              <a:t>!</a:t>
            </a:r>
            <a:endParaRPr/>
          </a:p>
        </p:txBody>
      </p:sp>
      <p:pic>
        <p:nvPicPr>
          <p:cNvPr id="148" name="Google Shape;148;p28"/>
          <p:cNvPicPr preferRelativeResize="0"/>
          <p:nvPr/>
        </p:nvPicPr>
        <p:blipFill>
          <a:blip r:embed="rId4">
            <a:alphaModFix/>
          </a:blip>
          <a:stretch>
            <a:fillRect/>
          </a:stretch>
        </p:blipFill>
        <p:spPr>
          <a:xfrm>
            <a:off x="1435201" y="1281250"/>
            <a:ext cx="1879075" cy="2244300"/>
          </a:xfrm>
          <a:prstGeom prst="rect">
            <a:avLst/>
          </a:prstGeom>
          <a:noFill/>
          <a:ln>
            <a:noFill/>
          </a:ln>
        </p:spPr>
      </p:pic>
      <p:pic>
        <p:nvPicPr>
          <p:cNvPr id="149" name="Google Shape;149;p28"/>
          <p:cNvPicPr preferRelativeResize="0"/>
          <p:nvPr/>
        </p:nvPicPr>
        <p:blipFill>
          <a:blip r:embed="rId5">
            <a:alphaModFix/>
          </a:blip>
          <a:stretch>
            <a:fillRect/>
          </a:stretch>
        </p:blipFill>
        <p:spPr>
          <a:xfrm>
            <a:off x="5084325" y="3177675"/>
            <a:ext cx="3747966" cy="1325500"/>
          </a:xfrm>
          <a:prstGeom prst="rect">
            <a:avLst/>
          </a:prstGeom>
          <a:noFill/>
          <a:ln>
            <a:noFill/>
          </a:ln>
        </p:spPr>
      </p:pic>
      <p:pic>
        <p:nvPicPr>
          <p:cNvPr id="150" name="Google Shape;150;p28"/>
          <p:cNvPicPr preferRelativeResize="0"/>
          <p:nvPr/>
        </p:nvPicPr>
        <p:blipFill>
          <a:blip r:embed="rId6">
            <a:alphaModFix/>
          </a:blip>
          <a:stretch>
            <a:fillRect/>
          </a:stretch>
        </p:blipFill>
        <p:spPr>
          <a:xfrm>
            <a:off x="6029076" y="464850"/>
            <a:ext cx="1670999" cy="2106912"/>
          </a:xfrm>
          <a:prstGeom prst="rect">
            <a:avLst/>
          </a:prstGeom>
          <a:noFill/>
          <a:ln>
            <a:noFill/>
          </a:ln>
        </p:spPr>
      </p:pic>
      <p:pic>
        <p:nvPicPr>
          <p:cNvPr id="151" name="Google Shape;151;p28"/>
          <p:cNvPicPr preferRelativeResize="0"/>
          <p:nvPr/>
        </p:nvPicPr>
        <p:blipFill>
          <a:blip r:embed="rId7">
            <a:alphaModFix/>
          </a:blip>
          <a:stretch>
            <a:fillRect/>
          </a:stretch>
        </p:blipFill>
        <p:spPr>
          <a:xfrm>
            <a:off x="3363801" y="2256225"/>
            <a:ext cx="1670999" cy="202250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NJSLS ~ Computer Science &amp; Design Thinking</a:t>
            </a:r>
            <a:endParaRPr/>
          </a:p>
        </p:txBody>
      </p:sp>
      <p:sp>
        <p:nvSpPr>
          <p:cNvPr id="157" name="Google Shape;157;p29"/>
          <p:cNvSpPr txBox="1"/>
          <p:nvPr>
            <p:ph idx="1" type="body"/>
          </p:nvPr>
        </p:nvSpPr>
        <p:spPr>
          <a:xfrm>
            <a:off x="311700" y="1228675"/>
            <a:ext cx="8520600" cy="3709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600">
                <a:solidFill>
                  <a:srgbClr val="212529"/>
                </a:solidFill>
                <a:highlight>
                  <a:srgbClr val="FFFFFF"/>
                </a:highlight>
                <a:latin typeface="Roboto"/>
                <a:ea typeface="Roboto"/>
                <a:cs typeface="Roboto"/>
                <a:sym typeface="Roboto"/>
              </a:rPr>
              <a:t>Computing Systems</a:t>
            </a:r>
            <a:endParaRPr b="1" sz="1600">
              <a:solidFill>
                <a:srgbClr val="212529"/>
              </a:solidFill>
              <a:highlight>
                <a:srgbClr val="FFFFFF"/>
              </a:highlight>
              <a:latin typeface="Roboto"/>
              <a:ea typeface="Roboto"/>
              <a:cs typeface="Roboto"/>
              <a:sym typeface="Roboto"/>
            </a:endParaRPr>
          </a:p>
          <a:p>
            <a:pPr indent="0" lvl="0" marL="0" rtl="0" algn="l">
              <a:lnSpc>
                <a:spcPct val="95000"/>
              </a:lnSpc>
              <a:spcBef>
                <a:spcPts val="200"/>
              </a:spcBef>
              <a:spcAft>
                <a:spcPts val="0"/>
              </a:spcAft>
              <a:buNone/>
            </a:pPr>
            <a:r>
              <a:rPr lang="en">
                <a:solidFill>
                  <a:srgbClr val="212529"/>
                </a:solidFill>
                <a:highlight>
                  <a:srgbClr val="FFFFFF"/>
                </a:highlight>
                <a:latin typeface="Roboto"/>
                <a:ea typeface="Roboto"/>
                <a:cs typeface="Roboto"/>
                <a:sym typeface="Roboto"/>
              </a:rPr>
              <a:t>People interact with a wide variety of computing devices that collect, store, analyze, and act upon information in ways that can affect human capabilities both positively and negatively. The physical components (hardware) and instructions (software) that make up a computing system communicate and process information in digital form.</a:t>
            </a:r>
            <a:endParaRPr>
              <a:solidFill>
                <a:srgbClr val="212529"/>
              </a:solidFill>
              <a:highlight>
                <a:srgbClr val="FFFFFF"/>
              </a:highlight>
              <a:latin typeface="Roboto"/>
              <a:ea typeface="Roboto"/>
              <a:cs typeface="Roboto"/>
              <a:sym typeface="Roboto"/>
            </a:endParaRPr>
          </a:p>
          <a:p>
            <a:pPr indent="0" lvl="0" marL="0" rtl="0" algn="l">
              <a:lnSpc>
                <a:spcPct val="100000"/>
              </a:lnSpc>
              <a:spcBef>
                <a:spcPts val="1200"/>
              </a:spcBef>
              <a:spcAft>
                <a:spcPts val="0"/>
              </a:spcAft>
              <a:buNone/>
            </a:pPr>
            <a:r>
              <a:t/>
            </a:r>
            <a:endParaRPr sz="1600">
              <a:solidFill>
                <a:srgbClr val="212529"/>
              </a:solidFill>
              <a:highlight>
                <a:srgbClr val="FFFFFF"/>
              </a:highlight>
              <a:latin typeface="Roboto"/>
              <a:ea typeface="Roboto"/>
              <a:cs typeface="Roboto"/>
              <a:sym typeface="Roboto"/>
            </a:endParaRPr>
          </a:p>
          <a:p>
            <a:pPr indent="0" lvl="0" marL="0" rtl="0" algn="l">
              <a:lnSpc>
                <a:spcPct val="100000"/>
              </a:lnSpc>
              <a:spcBef>
                <a:spcPts val="200"/>
              </a:spcBef>
              <a:spcAft>
                <a:spcPts val="0"/>
              </a:spcAft>
              <a:buNone/>
            </a:pPr>
            <a:r>
              <a:t/>
            </a:r>
            <a:endParaRPr sz="1600">
              <a:solidFill>
                <a:srgbClr val="212529"/>
              </a:solidFill>
              <a:highlight>
                <a:srgbClr val="FFFFFF"/>
              </a:highlight>
              <a:latin typeface="Roboto"/>
              <a:ea typeface="Roboto"/>
              <a:cs typeface="Roboto"/>
              <a:sym typeface="Roboto"/>
            </a:endParaRPr>
          </a:p>
          <a:p>
            <a:pPr indent="0" lvl="0" marL="0" rtl="0" algn="l">
              <a:lnSpc>
                <a:spcPct val="100000"/>
              </a:lnSpc>
              <a:spcBef>
                <a:spcPts val="200"/>
              </a:spcBef>
              <a:spcAft>
                <a:spcPts val="0"/>
              </a:spcAft>
              <a:buNone/>
            </a:pPr>
            <a:r>
              <a:rPr b="1" lang="en" sz="1600">
                <a:solidFill>
                  <a:srgbClr val="212529"/>
                </a:solidFill>
                <a:highlight>
                  <a:srgbClr val="FFFFFF"/>
                </a:highlight>
                <a:latin typeface="Roboto"/>
                <a:ea typeface="Roboto"/>
                <a:cs typeface="Roboto"/>
                <a:sym typeface="Roboto"/>
              </a:rPr>
              <a:t>Data &amp; Analysis</a:t>
            </a:r>
            <a:endParaRPr b="1" sz="1600">
              <a:solidFill>
                <a:srgbClr val="212529"/>
              </a:solidFill>
              <a:highlight>
                <a:srgbClr val="FFFFFF"/>
              </a:highlight>
              <a:latin typeface="Roboto"/>
              <a:ea typeface="Roboto"/>
              <a:cs typeface="Roboto"/>
              <a:sym typeface="Roboto"/>
            </a:endParaRPr>
          </a:p>
          <a:p>
            <a:pPr indent="0" lvl="0" marL="0" rtl="0" algn="l">
              <a:lnSpc>
                <a:spcPct val="95000"/>
              </a:lnSpc>
              <a:spcBef>
                <a:spcPts val="200"/>
              </a:spcBef>
              <a:spcAft>
                <a:spcPts val="0"/>
              </a:spcAft>
              <a:buNone/>
            </a:pPr>
            <a:r>
              <a:rPr lang="en">
                <a:solidFill>
                  <a:srgbClr val="212529"/>
                </a:solidFill>
                <a:highlight>
                  <a:srgbClr val="FFFFFF"/>
                </a:highlight>
                <a:latin typeface="Roboto"/>
                <a:ea typeface="Roboto"/>
                <a:cs typeface="Roboto"/>
                <a:sym typeface="Roboto"/>
              </a:rPr>
              <a:t>Computing systems exist to process data. The amount of digital data generated in the world is rapidly expanding, so the need to process data effectively is increasingly important. Data is collected and stored so that it can be analyzed to better understand the world and make more accurate predictions.</a:t>
            </a:r>
            <a:endParaRPr>
              <a:solidFill>
                <a:srgbClr val="212529"/>
              </a:solidFill>
              <a:highlight>
                <a:srgbClr val="FFFFFF"/>
              </a:highlight>
              <a:latin typeface="Roboto"/>
              <a:ea typeface="Roboto"/>
              <a:cs typeface="Roboto"/>
              <a:sym typeface="Roboto"/>
            </a:endParaRPr>
          </a:p>
          <a:p>
            <a:pPr indent="0" lvl="0" marL="0" rtl="0" algn="l">
              <a:lnSpc>
                <a:spcPct val="95000"/>
              </a:lnSpc>
              <a:spcBef>
                <a:spcPts val="1200"/>
              </a:spcBef>
              <a:spcAft>
                <a:spcPts val="0"/>
              </a:spcAft>
              <a:buNone/>
            </a:pPr>
            <a:r>
              <a:t/>
            </a:r>
            <a:endParaRPr>
              <a:solidFill>
                <a:srgbClr val="212529"/>
              </a:solidFill>
              <a:highlight>
                <a:srgbClr val="FFFFFF"/>
              </a:highlight>
              <a:latin typeface="Roboto"/>
              <a:ea typeface="Roboto"/>
              <a:cs typeface="Roboto"/>
              <a:sym typeface="Roboto"/>
            </a:endParaRPr>
          </a:p>
          <a:p>
            <a:pPr indent="0" lvl="0" marL="0" rtl="0" algn="l">
              <a:lnSpc>
                <a:spcPct val="95000"/>
              </a:lnSpc>
              <a:spcBef>
                <a:spcPts val="1200"/>
              </a:spcBef>
              <a:spcAft>
                <a:spcPts val="0"/>
              </a:spcAft>
              <a:buNone/>
            </a:pPr>
            <a:r>
              <a:t/>
            </a:r>
            <a:endParaRPr>
              <a:solidFill>
                <a:srgbClr val="212529"/>
              </a:solidFill>
              <a:highlight>
                <a:srgbClr val="FFFFFF"/>
              </a:highlight>
              <a:latin typeface="Roboto"/>
              <a:ea typeface="Roboto"/>
              <a:cs typeface="Roboto"/>
              <a:sym typeface="Roboto"/>
            </a:endParaRPr>
          </a:p>
          <a:p>
            <a:pPr indent="0" lvl="0" marL="0" rtl="0" algn="l">
              <a:lnSpc>
                <a:spcPct val="95000"/>
              </a:lnSpc>
              <a:spcBef>
                <a:spcPts val="1200"/>
              </a:spcBef>
              <a:spcAft>
                <a:spcPts val="1200"/>
              </a:spcAft>
              <a:buNone/>
            </a:pPr>
            <a:r>
              <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163" name="Google Shape;163;p30"/>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code.org</a:t>
            </a:r>
            <a:endParaRPr/>
          </a:p>
          <a:p>
            <a:pPr indent="0" lvl="0" marL="0" rtl="0" algn="l">
              <a:spcBef>
                <a:spcPts val="1200"/>
              </a:spcBef>
              <a:spcAft>
                <a:spcPts val="0"/>
              </a:spcAft>
              <a:buNone/>
            </a:pPr>
            <a:r>
              <a:rPr lang="en"/>
              <a:t>ascii-code.com</a:t>
            </a:r>
            <a:endParaRPr/>
          </a:p>
          <a:p>
            <a:pPr indent="0" lvl="0" marL="0" rtl="0" algn="l">
              <a:spcBef>
                <a:spcPts val="1200"/>
              </a:spcBef>
              <a:spcAft>
                <a:spcPts val="0"/>
              </a:spcAft>
              <a:buNone/>
            </a:pPr>
            <a:r>
              <a:rPr lang="en"/>
              <a:t>nj.gov/education/standards/compsci/</a:t>
            </a:r>
            <a:endParaRPr/>
          </a:p>
          <a:p>
            <a:pPr indent="0" lvl="0" marL="0" rtl="0" algn="l">
              <a:spcBef>
                <a:spcPts val="1200"/>
              </a:spcBef>
              <a:spcAft>
                <a:spcPts val="0"/>
              </a:spcAft>
              <a:buNone/>
            </a:pPr>
            <a:r>
              <a:rPr lang="en"/>
              <a:t>csteachers.org/k12standards/</a:t>
            </a:r>
            <a:endParaRPr/>
          </a:p>
          <a:p>
            <a:pPr indent="0" lvl="0" marL="0" rtl="0" algn="l">
              <a:spcBef>
                <a:spcPts val="1200"/>
              </a:spcBef>
              <a:spcAft>
                <a:spcPts val="0"/>
              </a:spcAft>
              <a:buNone/>
            </a:pPr>
            <a:r>
              <a:rPr lang="en"/>
              <a:t>codebeautify.org/text-to-binary</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idx="1" type="subTitle"/>
          </p:nvPr>
        </p:nvSpPr>
        <p:spPr>
          <a:xfrm>
            <a:off x="366275" y="3619200"/>
            <a:ext cx="8604900" cy="1524300"/>
          </a:xfrm>
          <a:prstGeom prst="rect">
            <a:avLst/>
          </a:prstGeom>
        </p:spPr>
        <p:txBody>
          <a:bodyPr anchorCtr="0" anchor="ctr" bIns="91425" lIns="91425" spcFirstLastPara="1" rIns="91425" wrap="square" tIns="91425">
            <a:normAutofit fontScale="77500" lnSpcReduction="20000"/>
          </a:bodyPr>
          <a:lstStyle/>
          <a:p>
            <a:pPr indent="0" lvl="0" marL="0" rtl="0" algn="ctr">
              <a:spcBef>
                <a:spcPts val="0"/>
              </a:spcBef>
              <a:spcAft>
                <a:spcPts val="0"/>
              </a:spcAft>
              <a:buNone/>
            </a:pPr>
            <a:r>
              <a:rPr lang="en" sz="3127"/>
              <a:t>Lora Santucci</a:t>
            </a:r>
            <a:endParaRPr sz="3127"/>
          </a:p>
          <a:p>
            <a:pPr indent="0" lvl="0" marL="0" rtl="0" algn="ctr">
              <a:spcBef>
                <a:spcPts val="0"/>
              </a:spcBef>
              <a:spcAft>
                <a:spcPts val="0"/>
              </a:spcAft>
              <a:buNone/>
            </a:pPr>
            <a:r>
              <a:rPr lang="en" sz="3127"/>
              <a:t>Morris Hills High School</a:t>
            </a:r>
            <a:endParaRPr sz="3127"/>
          </a:p>
          <a:p>
            <a:pPr indent="0" lvl="0" marL="0" rtl="0" algn="ctr">
              <a:spcBef>
                <a:spcPts val="0"/>
              </a:spcBef>
              <a:spcAft>
                <a:spcPts val="0"/>
              </a:spcAft>
              <a:buNone/>
            </a:pPr>
            <a:r>
              <a:rPr lang="en" sz="3127"/>
              <a:t>Rockaway, NJ</a:t>
            </a:r>
            <a:endParaRPr sz="3127"/>
          </a:p>
          <a:p>
            <a:pPr indent="0" lvl="0" marL="0" rtl="0" algn="ctr">
              <a:spcBef>
                <a:spcPts val="0"/>
              </a:spcBef>
              <a:spcAft>
                <a:spcPts val="0"/>
              </a:spcAft>
              <a:buNone/>
            </a:pPr>
            <a:r>
              <a:t/>
            </a:r>
            <a:endParaRPr sz="2300"/>
          </a:p>
          <a:p>
            <a:pPr indent="0" lvl="0" marL="0" rtl="0" algn="ctr">
              <a:spcBef>
                <a:spcPts val="0"/>
              </a:spcBef>
              <a:spcAft>
                <a:spcPts val="0"/>
              </a:spcAft>
              <a:buNone/>
            </a:pPr>
            <a:r>
              <a:rPr lang="en" sz="2300" u="sng">
                <a:solidFill>
                  <a:srgbClr val="674EA7"/>
                </a:solidFill>
                <a:hlinkClick r:id="rId3">
                  <a:extLst>
                    <a:ext uri="{A12FA001-AC4F-418D-AE19-62706E023703}">
                      <ahyp:hlinkClr val="tx"/>
                    </a:ext>
                  </a:extLst>
                </a:hlinkClick>
              </a:rPr>
              <a:t>https://tinyurl.com/cstanjBinary</a:t>
            </a:r>
            <a:endParaRPr sz="2300">
              <a:solidFill>
                <a:srgbClr val="674EA7"/>
              </a:solidFill>
            </a:endParaRPr>
          </a:p>
        </p:txBody>
      </p:sp>
      <p:pic>
        <p:nvPicPr>
          <p:cNvPr id="64" name="Google Shape;64;p15"/>
          <p:cNvPicPr preferRelativeResize="0"/>
          <p:nvPr/>
        </p:nvPicPr>
        <p:blipFill>
          <a:blip r:embed="rId4">
            <a:alphaModFix/>
          </a:blip>
          <a:stretch>
            <a:fillRect/>
          </a:stretch>
        </p:blipFill>
        <p:spPr>
          <a:xfrm>
            <a:off x="5797075" y="521777"/>
            <a:ext cx="2330925" cy="2330925"/>
          </a:xfrm>
          <a:prstGeom prst="rect">
            <a:avLst/>
          </a:prstGeom>
          <a:noFill/>
          <a:ln>
            <a:noFill/>
          </a:ln>
        </p:spPr>
      </p:pic>
      <p:pic>
        <p:nvPicPr>
          <p:cNvPr id="65" name="Google Shape;65;p15">
            <a:hlinkClick r:id="rId5"/>
          </p:cNvPr>
          <p:cNvPicPr preferRelativeResize="0"/>
          <p:nvPr/>
        </p:nvPicPr>
        <p:blipFill>
          <a:blip r:embed="rId6">
            <a:alphaModFix/>
          </a:blip>
          <a:stretch>
            <a:fillRect/>
          </a:stretch>
        </p:blipFill>
        <p:spPr>
          <a:xfrm>
            <a:off x="614725" y="235352"/>
            <a:ext cx="4235175" cy="2903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176325" y="327850"/>
            <a:ext cx="8506950" cy="432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7"/>
          <p:cNvSpPr txBox="1"/>
          <p:nvPr>
            <p:ph type="title"/>
          </p:nvPr>
        </p:nvSpPr>
        <p:spPr>
          <a:xfrm>
            <a:off x="311700" y="292850"/>
            <a:ext cx="1959300" cy="1888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Video </a:t>
            </a:r>
            <a:r>
              <a:rPr lang="en" u="sng">
                <a:solidFill>
                  <a:schemeClr val="hlink"/>
                </a:solidFill>
                <a:hlinkClick r:id="rId3"/>
              </a:rPr>
              <a:t>Lesson</a:t>
            </a:r>
            <a:r>
              <a:rPr lang="en"/>
              <a:t> </a:t>
            </a:r>
            <a:r>
              <a:rPr lang="en" sz="3533"/>
              <a:t>from </a:t>
            </a:r>
            <a:r>
              <a:rPr lang="en" sz="3533" u="sng">
                <a:solidFill>
                  <a:schemeClr val="hlink"/>
                </a:solidFill>
                <a:hlinkClick r:id="rId4"/>
              </a:rPr>
              <a:t>code.org</a:t>
            </a:r>
            <a:endParaRPr sz="3533"/>
          </a:p>
        </p:txBody>
      </p:sp>
      <p:pic>
        <p:nvPicPr>
          <p:cNvPr id="76" name="Google Shape;76;p17" title="C2-binary-bracelets.mp4">
            <a:hlinkClick r:id="rId5"/>
          </p:cNvPr>
          <p:cNvPicPr preferRelativeResize="0"/>
          <p:nvPr/>
        </p:nvPicPr>
        <p:blipFill>
          <a:blip r:embed="rId6">
            <a:alphaModFix/>
          </a:blip>
          <a:stretch>
            <a:fillRect/>
          </a:stretch>
        </p:blipFill>
        <p:spPr>
          <a:xfrm>
            <a:off x="2271000" y="80188"/>
            <a:ext cx="6644150" cy="4983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8"/>
          <p:cNvSpPr txBox="1"/>
          <p:nvPr>
            <p:ph idx="1" type="body"/>
          </p:nvPr>
        </p:nvSpPr>
        <p:spPr>
          <a:xfrm>
            <a:off x="0" y="1183800"/>
            <a:ext cx="8520600" cy="3755400"/>
          </a:xfrm>
          <a:prstGeom prst="rect">
            <a:avLst/>
          </a:prstGeom>
        </p:spPr>
        <p:txBody>
          <a:bodyPr anchorCtr="0" anchor="t" bIns="91425" lIns="91425" spcFirstLastPara="1" rIns="91425" wrap="square" tIns="91425">
            <a:normAutofit fontScale="77500" lnSpcReduction="20000"/>
          </a:bodyPr>
          <a:lstStyle/>
          <a:p>
            <a:pPr indent="-328454" lvl="0" marL="457200" rtl="0" algn="l">
              <a:spcBef>
                <a:spcPts val="1200"/>
              </a:spcBef>
              <a:spcAft>
                <a:spcPts val="0"/>
              </a:spcAft>
              <a:buClr>
                <a:srgbClr val="696969"/>
              </a:buClr>
              <a:buSzPct val="100000"/>
              <a:buFont typeface="Arial"/>
              <a:buAutoNum type="arabicPeriod"/>
            </a:pPr>
            <a:r>
              <a:rPr lang="en" sz="2029">
                <a:solidFill>
                  <a:srgbClr val="696969"/>
                </a:solidFill>
                <a:latin typeface="Arial"/>
                <a:ea typeface="Arial"/>
                <a:cs typeface="Arial"/>
                <a:sym typeface="Arial"/>
              </a:rPr>
              <a:t>Find the first letter of your first name in the Binary Decoder Key.</a:t>
            </a:r>
            <a:endParaRPr sz="2029">
              <a:solidFill>
                <a:srgbClr val="696969"/>
              </a:solidFill>
              <a:latin typeface="Arial"/>
              <a:ea typeface="Arial"/>
              <a:cs typeface="Arial"/>
              <a:sym typeface="Arial"/>
            </a:endParaRPr>
          </a:p>
          <a:p>
            <a:pPr indent="0" lvl="0" marL="457200" rtl="0" algn="l">
              <a:spcBef>
                <a:spcPts val="1200"/>
              </a:spcBef>
              <a:spcAft>
                <a:spcPts val="0"/>
              </a:spcAft>
              <a:buNone/>
            </a:pPr>
            <a:r>
              <a:t/>
            </a:r>
            <a:endParaRPr sz="2029">
              <a:solidFill>
                <a:srgbClr val="696969"/>
              </a:solidFill>
              <a:latin typeface="Arial"/>
              <a:ea typeface="Arial"/>
              <a:cs typeface="Arial"/>
              <a:sym typeface="Arial"/>
            </a:endParaRPr>
          </a:p>
          <a:p>
            <a:pPr indent="-328454" lvl="0" marL="457200" rtl="0" algn="l">
              <a:spcBef>
                <a:spcPts val="1200"/>
              </a:spcBef>
              <a:spcAft>
                <a:spcPts val="0"/>
              </a:spcAft>
              <a:buClr>
                <a:srgbClr val="696969"/>
              </a:buClr>
              <a:buSzPct val="100000"/>
              <a:buFont typeface="Arial"/>
              <a:buAutoNum type="arabicPeriod"/>
            </a:pPr>
            <a:r>
              <a:rPr lang="en" sz="2029">
                <a:solidFill>
                  <a:srgbClr val="696969"/>
                </a:solidFill>
                <a:latin typeface="Arial"/>
                <a:ea typeface="Arial"/>
                <a:cs typeface="Arial"/>
                <a:sym typeface="Arial"/>
              </a:rPr>
              <a:t>Choose one color for 0 and a different color for 1. </a:t>
            </a:r>
            <a:endParaRPr sz="2029">
              <a:solidFill>
                <a:srgbClr val="696969"/>
              </a:solidFill>
              <a:latin typeface="Arial"/>
              <a:ea typeface="Arial"/>
              <a:cs typeface="Arial"/>
              <a:sym typeface="Arial"/>
            </a:endParaRPr>
          </a:p>
          <a:p>
            <a:pPr indent="0" lvl="0" marL="457200" rtl="0" algn="l">
              <a:spcBef>
                <a:spcPts val="1200"/>
              </a:spcBef>
              <a:spcAft>
                <a:spcPts val="0"/>
              </a:spcAft>
              <a:buNone/>
            </a:pPr>
            <a:r>
              <a:t/>
            </a:r>
            <a:endParaRPr sz="2029">
              <a:solidFill>
                <a:srgbClr val="696969"/>
              </a:solidFill>
              <a:latin typeface="Arial"/>
              <a:ea typeface="Arial"/>
              <a:cs typeface="Arial"/>
              <a:sym typeface="Arial"/>
            </a:endParaRPr>
          </a:p>
          <a:p>
            <a:pPr indent="-328454" lvl="0" marL="457200" rtl="0" algn="l">
              <a:spcBef>
                <a:spcPts val="1200"/>
              </a:spcBef>
              <a:spcAft>
                <a:spcPts val="0"/>
              </a:spcAft>
              <a:buClr>
                <a:srgbClr val="696969"/>
              </a:buClr>
              <a:buSzPct val="100000"/>
              <a:buFont typeface="Arial"/>
              <a:buAutoNum type="arabicPeriod"/>
            </a:pPr>
            <a:r>
              <a:rPr lang="en" sz="2029">
                <a:solidFill>
                  <a:srgbClr val="696969"/>
                </a:solidFill>
                <a:latin typeface="Arial"/>
                <a:ea typeface="Arial"/>
                <a:cs typeface="Arial"/>
                <a:sym typeface="Arial"/>
              </a:rPr>
              <a:t>Fill in the squares of the provided bracelet to match the pattern of the squares next to the letter that you selected. Repeat for all other letters with a separator color.</a:t>
            </a:r>
            <a:endParaRPr sz="2029">
              <a:solidFill>
                <a:srgbClr val="696969"/>
              </a:solidFill>
              <a:latin typeface="Arial"/>
              <a:ea typeface="Arial"/>
              <a:cs typeface="Arial"/>
              <a:sym typeface="Arial"/>
            </a:endParaRPr>
          </a:p>
          <a:p>
            <a:pPr indent="0" lvl="0" marL="457200" rtl="0" algn="l">
              <a:spcBef>
                <a:spcPts val="1200"/>
              </a:spcBef>
              <a:spcAft>
                <a:spcPts val="0"/>
              </a:spcAft>
              <a:buNone/>
            </a:pPr>
            <a:r>
              <a:t/>
            </a:r>
            <a:endParaRPr sz="2029">
              <a:solidFill>
                <a:srgbClr val="696969"/>
              </a:solidFill>
              <a:latin typeface="Arial"/>
              <a:ea typeface="Arial"/>
              <a:cs typeface="Arial"/>
              <a:sym typeface="Arial"/>
            </a:endParaRPr>
          </a:p>
          <a:p>
            <a:pPr indent="-328454" lvl="0" marL="457200" rtl="0" algn="l">
              <a:spcBef>
                <a:spcPts val="1200"/>
              </a:spcBef>
              <a:spcAft>
                <a:spcPts val="0"/>
              </a:spcAft>
              <a:buClr>
                <a:srgbClr val="696969"/>
              </a:buClr>
              <a:buSzPct val="100000"/>
              <a:buFont typeface="Arial"/>
              <a:buAutoNum type="arabicPeriod"/>
            </a:pPr>
            <a:r>
              <a:rPr lang="en" sz="2029">
                <a:solidFill>
                  <a:srgbClr val="696969"/>
                </a:solidFill>
                <a:latin typeface="Arial"/>
                <a:ea typeface="Arial"/>
                <a:cs typeface="Arial"/>
                <a:sym typeface="Arial"/>
              </a:rPr>
              <a:t>Tie ends of the bracelet around your wrist to wear it!</a:t>
            </a:r>
            <a:endParaRPr sz="2029">
              <a:solidFill>
                <a:srgbClr val="696969"/>
              </a:solidFill>
              <a:latin typeface="Arial"/>
              <a:ea typeface="Arial"/>
              <a:cs typeface="Arial"/>
              <a:sym typeface="Arial"/>
            </a:endParaRPr>
          </a:p>
          <a:p>
            <a:pPr indent="0" lvl="0" marL="457200" rtl="0" algn="l">
              <a:spcBef>
                <a:spcPts val="1200"/>
              </a:spcBef>
              <a:spcAft>
                <a:spcPts val="0"/>
              </a:spcAft>
              <a:buNone/>
            </a:pPr>
            <a:r>
              <a:t/>
            </a:r>
            <a:endParaRPr sz="2029">
              <a:solidFill>
                <a:srgbClr val="696969"/>
              </a:solidFill>
              <a:latin typeface="Arial"/>
              <a:ea typeface="Arial"/>
              <a:cs typeface="Arial"/>
              <a:sym typeface="Arial"/>
            </a:endParaRPr>
          </a:p>
          <a:p>
            <a:pPr indent="-328454" lvl="0" marL="457200" rtl="0" algn="l">
              <a:spcBef>
                <a:spcPts val="1200"/>
              </a:spcBef>
              <a:spcAft>
                <a:spcPts val="0"/>
              </a:spcAft>
              <a:buClr>
                <a:srgbClr val="696969"/>
              </a:buClr>
              <a:buSzPct val="100000"/>
              <a:buFont typeface="Arial"/>
              <a:buAutoNum type="arabicPeriod"/>
            </a:pPr>
            <a:r>
              <a:rPr lang="en" sz="2029">
                <a:solidFill>
                  <a:srgbClr val="696969"/>
                </a:solidFill>
                <a:latin typeface="Arial"/>
                <a:ea typeface="Arial"/>
                <a:cs typeface="Arial"/>
                <a:sym typeface="Arial"/>
              </a:rPr>
              <a:t>Share your bracelet with your classmates to see if they can figure out your code.</a:t>
            </a:r>
            <a:endParaRPr sz="2629"/>
          </a:p>
        </p:txBody>
      </p:sp>
      <p:sp>
        <p:nvSpPr>
          <p:cNvPr id="82" name="Google Shape;82;p18"/>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Activity Directions:</a:t>
            </a:r>
            <a:endParaRPr/>
          </a:p>
        </p:txBody>
      </p:sp>
      <p:pic>
        <p:nvPicPr>
          <p:cNvPr id="83" name="Google Shape;83;p18"/>
          <p:cNvPicPr preferRelativeResize="0"/>
          <p:nvPr/>
        </p:nvPicPr>
        <p:blipFill rotWithShape="1">
          <a:blip r:embed="rId3">
            <a:alphaModFix/>
          </a:blip>
          <a:srcRect b="0" l="0" r="66835" t="0"/>
          <a:stretch/>
        </p:blipFill>
        <p:spPr>
          <a:xfrm>
            <a:off x="6700400" y="247975"/>
            <a:ext cx="1889550" cy="2278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ph type="title"/>
          </p:nvPr>
        </p:nvSpPr>
        <p:spPr>
          <a:xfrm>
            <a:off x="311700" y="1665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t>what is the </a:t>
            </a:r>
            <a:r>
              <a:rPr lang="en" u="sng"/>
              <a:t>OBJECTIVE</a:t>
            </a:r>
            <a:r>
              <a:rPr lang="en"/>
              <a:t>?  </a:t>
            </a:r>
            <a:r>
              <a:rPr b="0" lang="en"/>
              <a:t>(from CS Fundamentals course 2)</a:t>
            </a:r>
            <a:endParaRPr b="0"/>
          </a:p>
        </p:txBody>
      </p:sp>
      <p:pic>
        <p:nvPicPr>
          <p:cNvPr descr="Here are some helpful videos to show when teaching this lesson:&#10;1)  Switches: http://youtu.be/jiSKK5vS0uM&#10;2)  Bits and Bytes: http://youtu.be/35vkaO_SgzI&#10;&#10;Code Studio by Code.org&#10;Unplugged lesson #14 in Course 2&#10;Binary Bracelets" id="89" name="Google Shape;89;p19" title="Course 2 - Binary Bracelets">
            <a:hlinkClick r:id="rId3"/>
          </p:cNvPr>
          <p:cNvPicPr preferRelativeResize="0"/>
          <p:nvPr/>
        </p:nvPicPr>
        <p:blipFill>
          <a:blip r:embed="rId4">
            <a:alphaModFix/>
          </a:blip>
          <a:stretch>
            <a:fillRect/>
          </a:stretch>
        </p:blipFill>
        <p:spPr>
          <a:xfrm>
            <a:off x="894350" y="1165450"/>
            <a:ext cx="6529500" cy="3672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Decoding KEY</a:t>
            </a:r>
            <a:endParaRPr/>
          </a:p>
        </p:txBody>
      </p:sp>
      <p:pic>
        <p:nvPicPr>
          <p:cNvPr id="95" name="Google Shape;95;p20"/>
          <p:cNvPicPr preferRelativeResize="0"/>
          <p:nvPr/>
        </p:nvPicPr>
        <p:blipFill>
          <a:blip r:embed="rId3">
            <a:alphaModFix/>
          </a:blip>
          <a:stretch>
            <a:fillRect/>
          </a:stretch>
        </p:blipFill>
        <p:spPr>
          <a:xfrm>
            <a:off x="2698900" y="91900"/>
            <a:ext cx="6066751" cy="4707100"/>
          </a:xfrm>
          <a:prstGeom prst="rect">
            <a:avLst/>
          </a:prstGeom>
          <a:noFill/>
          <a:ln>
            <a:noFill/>
          </a:ln>
        </p:spPr>
      </p:pic>
      <p:pic>
        <p:nvPicPr>
          <p:cNvPr id="96" name="Google Shape;96;p20"/>
          <p:cNvPicPr preferRelativeResize="0"/>
          <p:nvPr/>
        </p:nvPicPr>
        <p:blipFill>
          <a:blip r:embed="rId4">
            <a:alphaModFix/>
          </a:blip>
          <a:stretch>
            <a:fillRect/>
          </a:stretch>
        </p:blipFill>
        <p:spPr>
          <a:xfrm>
            <a:off x="419400" y="1093850"/>
            <a:ext cx="2043425" cy="1596425"/>
          </a:xfrm>
          <a:prstGeom prst="rect">
            <a:avLst/>
          </a:prstGeom>
          <a:noFill/>
          <a:ln>
            <a:noFill/>
          </a:ln>
        </p:spPr>
      </p:pic>
      <p:sp>
        <p:nvSpPr>
          <p:cNvPr id="97" name="Google Shape;97;p20"/>
          <p:cNvSpPr txBox="1"/>
          <p:nvPr/>
        </p:nvSpPr>
        <p:spPr>
          <a:xfrm>
            <a:off x="0" y="3719000"/>
            <a:ext cx="2538600" cy="177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78" u="sng">
                <a:solidFill>
                  <a:srgbClr val="674EA7"/>
                </a:solidFill>
                <a:latin typeface="Amatic SC"/>
                <a:ea typeface="Amatic SC"/>
                <a:cs typeface="Amatic SC"/>
                <a:sym typeface="Amatic SC"/>
                <a:hlinkClick r:id="rId5">
                  <a:extLst>
                    <a:ext uri="{A12FA001-AC4F-418D-AE19-62706E023703}">
                      <ahyp:hlinkClr val="tx"/>
                    </a:ext>
                  </a:extLst>
                </a:hlinkClick>
              </a:rPr>
              <a:t>Modification:</a:t>
            </a:r>
            <a:endParaRPr sz="2578">
              <a:solidFill>
                <a:srgbClr val="674EA7"/>
              </a:solidFill>
              <a:latin typeface="Amatic SC"/>
              <a:ea typeface="Amatic SC"/>
              <a:cs typeface="Amatic SC"/>
              <a:sym typeface="Amatic SC"/>
            </a:endParaRPr>
          </a:p>
          <a:p>
            <a:pPr indent="0" lvl="0" marL="0" rtl="0" algn="l">
              <a:spcBef>
                <a:spcPts val="0"/>
              </a:spcBef>
              <a:spcAft>
                <a:spcPts val="0"/>
              </a:spcAft>
              <a:buNone/>
            </a:pPr>
            <a:r>
              <a:rPr lang="en" sz="2578" u="sng">
                <a:solidFill>
                  <a:srgbClr val="674EA7"/>
                </a:solidFill>
                <a:latin typeface="Amatic SC"/>
                <a:ea typeface="Amatic SC"/>
                <a:cs typeface="Amatic SC"/>
                <a:sym typeface="Amatic SC"/>
                <a:hlinkClick r:id="rId6">
                  <a:extLst>
                    <a:ext uri="{A12FA001-AC4F-418D-AE19-62706E023703}">
                      <ahyp:hlinkClr val="tx"/>
                    </a:ext>
                  </a:extLst>
                </a:hlinkClick>
              </a:rPr>
              <a:t>Use an online text to Binary converter</a:t>
            </a:r>
            <a:endParaRPr sz="2578">
              <a:solidFill>
                <a:srgbClr val="674EA7"/>
              </a:solidFill>
              <a:latin typeface="Amatic SC"/>
              <a:ea typeface="Amatic SC"/>
              <a:cs typeface="Amatic SC"/>
              <a:sym typeface="Amatic SC"/>
            </a:endParaRPr>
          </a:p>
          <a:p>
            <a:pPr indent="0" lvl="0" marL="0" rtl="0" algn="l">
              <a:spcBef>
                <a:spcPts val="0"/>
              </a:spcBef>
              <a:spcAft>
                <a:spcPts val="0"/>
              </a:spcAft>
              <a:buNone/>
            </a:pPr>
            <a:r>
              <a:t/>
            </a:r>
            <a:endParaRPr sz="2578">
              <a:solidFill>
                <a:schemeClr val="accent1"/>
              </a:solidFill>
              <a:latin typeface="Amatic SC"/>
              <a:ea typeface="Amatic SC"/>
              <a:cs typeface="Amatic SC"/>
              <a:sym typeface="Amatic S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21"/>
          <p:cNvPicPr preferRelativeResize="0"/>
          <p:nvPr/>
        </p:nvPicPr>
        <p:blipFill>
          <a:blip r:embed="rId3">
            <a:alphaModFix/>
          </a:blip>
          <a:stretch>
            <a:fillRect/>
          </a:stretch>
        </p:blipFill>
        <p:spPr>
          <a:xfrm>
            <a:off x="226013" y="1078763"/>
            <a:ext cx="8516575" cy="4064725"/>
          </a:xfrm>
          <a:prstGeom prst="rect">
            <a:avLst/>
          </a:prstGeom>
          <a:noFill/>
          <a:ln>
            <a:noFill/>
          </a:ln>
        </p:spPr>
      </p:pic>
      <p:sp>
        <p:nvSpPr>
          <p:cNvPr id="103" name="Google Shape;103;p21"/>
          <p:cNvSpPr txBox="1"/>
          <p:nvPr/>
        </p:nvSpPr>
        <p:spPr>
          <a:xfrm>
            <a:off x="353650" y="0"/>
            <a:ext cx="3000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200">
                <a:solidFill>
                  <a:schemeClr val="accent1"/>
                </a:solidFill>
                <a:latin typeface="Amatic SC"/>
                <a:ea typeface="Amatic SC"/>
                <a:cs typeface="Amatic SC"/>
                <a:sym typeface="Amatic SC"/>
              </a:rPr>
              <a:t>Assessment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Gift Tags</a:t>
            </a:r>
            <a:r>
              <a:rPr lang="en"/>
              <a:t>		~	 </a:t>
            </a:r>
            <a:r>
              <a:rPr lang="en" u="sng">
                <a:solidFill>
                  <a:schemeClr val="hlink"/>
                </a:solidFill>
                <a:hlinkClick r:id="rId3"/>
              </a:rPr>
              <a:t>Mother's Day</a:t>
            </a:r>
            <a:r>
              <a:rPr lang="en"/>
              <a:t>	</a:t>
            </a:r>
            <a:r>
              <a:rPr lang="en" u="sng">
                <a:solidFill>
                  <a:schemeClr val="hlink"/>
                </a:solidFill>
                <a:hlinkClick r:id="rId4"/>
              </a:rPr>
              <a:t>Holiday/Generic</a:t>
            </a:r>
            <a:endParaRPr/>
          </a:p>
        </p:txBody>
      </p:sp>
      <p:pic>
        <p:nvPicPr>
          <p:cNvPr id="109" name="Google Shape;109;p22"/>
          <p:cNvPicPr preferRelativeResize="0"/>
          <p:nvPr/>
        </p:nvPicPr>
        <p:blipFill>
          <a:blip r:embed="rId5">
            <a:alphaModFix/>
          </a:blip>
          <a:stretch>
            <a:fillRect/>
          </a:stretch>
        </p:blipFill>
        <p:spPr>
          <a:xfrm>
            <a:off x="756750" y="1712950"/>
            <a:ext cx="3117800" cy="2257725"/>
          </a:xfrm>
          <a:prstGeom prst="rect">
            <a:avLst/>
          </a:prstGeom>
          <a:noFill/>
          <a:ln>
            <a:noFill/>
          </a:ln>
        </p:spPr>
      </p:pic>
      <p:pic>
        <p:nvPicPr>
          <p:cNvPr id="110" name="Google Shape;110;p22"/>
          <p:cNvPicPr preferRelativeResize="0"/>
          <p:nvPr/>
        </p:nvPicPr>
        <p:blipFill>
          <a:blip r:embed="rId6">
            <a:alphaModFix/>
          </a:blip>
          <a:stretch>
            <a:fillRect/>
          </a:stretch>
        </p:blipFill>
        <p:spPr>
          <a:xfrm>
            <a:off x="5167600" y="1865050"/>
            <a:ext cx="3283175" cy="1815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