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3" r:id="rId24"/>
    <p:sldId id="258" r:id="rId4"/>
    <p:sldId id="259" r:id="rId5"/>
    <p:sldId id="260" r:id="rId6"/>
    <p:sldId id="274" r:id="rId25"/>
    <p:sldId id="261" r:id="rId7"/>
    <p:sldId id="262" r:id="rId8"/>
    <p:sldId id="275" r:id="rId26"/>
    <p:sldId id="263" r:id="rId9"/>
    <p:sldId id="276" r:id="rId27"/>
    <p:sldId id="264" r:id="rId10"/>
    <p:sldId id="265" r:id="rId11"/>
    <p:sldId id="277" r:id="rId28"/>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
  <Relationship Id="rId24" Type="http://schemas.openxmlformats.org/officeDocument/2006/relationships/slide" Target="slides/slide18.xml"/>
  <Relationship Id="rId25" Type="http://schemas.openxmlformats.org/officeDocument/2006/relationships/slide" Target="slides/slide19.xml"/>
  <Relationship Id="rId26" Type="http://schemas.openxmlformats.org/officeDocument/2006/relationships/slide" Target="slides/slide20.xml"/>
  <Relationship Id="rId27" Type="http://schemas.openxmlformats.org/officeDocument/2006/relationships/slide" Target="slides/slide21.xml"/>
  <Relationship Id="rId28" Type="http://schemas.openxmlformats.org/officeDocument/2006/relationships/slide" Target="slides/slide22.xml"/>
</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57200" y="731520"/>
            <a:ext cx="8229600" cy="914400"/>
          </a:xfrm>
          <a:prstGeom prst="rect">
            <a:avLst/>
          </a:prstGeom>
          <a:noFill/>
          <a:ln/>
        </p:spPr>
        <p:txBody>
          <a:bodyPr wrap="square" rtlCol="0" anchor="ctr"/>
          <a:lstStyle/>
          <a:p>
            <a:pPr algn="ctr" indent="0" marL="0">
              <a:buNone/>
            </a:pPr>
            <a:r>
              <a:rPr lang="en-US" sz="4200" b="1" spc="300" kern="0" dirty="0">
                <a:solidFill>
                  <a:srgbClr val="FFFFFF"/>
                </a:solidFill>
                <a:latin typeface="Calibri" pitchFamily="34" charset="0"/>
                <a:ea typeface="Calibri" pitchFamily="34" charset="-122"/>
                <a:cs typeface="Calibri" pitchFamily="34" charset="-120"/>
              </a:rPr>
              <a:t>UNPREPARED BY DESIGN</a:t>
            </a:r>
            <a:endParaRPr lang="en-US" sz="4200" dirty="0"/>
          </a:p>
        </p:txBody>
      </p:sp>
      <p:sp>
        <p:nvSpPr>
          <p:cNvPr id="3" name="Shape 1"/>
          <p:cNvSpPr/>
          <p:nvPr/>
        </p:nvSpPr>
        <p:spPr>
          <a:xfrm>
            <a:off x="2286000" y="1691640"/>
            <a:ext cx="4572000" cy="54864"/>
          </a:xfrm>
          <a:prstGeom prst="rect">
            <a:avLst/>
          </a:prstGeom>
          <a:solidFill>
            <a:srgbClr val="E8007A"/>
          </a:solidFill>
          <a:ln w="12700">
            <a:solidFill>
              <a:srgbClr val="E8007A"/>
            </a:solidFill>
            <a:prstDash val="solid"/>
          </a:ln>
        </p:spPr>
      </p:sp>
      <p:sp>
        <p:nvSpPr>
          <p:cNvPr id="4" name="Text 2"/>
          <p:cNvSpPr/>
          <p:nvPr/>
        </p:nvSpPr>
        <p:spPr>
          <a:xfrm>
            <a:off x="457200" y="1828800"/>
            <a:ext cx="8229600" cy="914400"/>
          </a:xfrm>
          <a:prstGeom prst="rect">
            <a:avLst/>
          </a:prstGeom>
          <a:noFill/>
          <a:ln/>
        </p:spPr>
        <p:txBody>
          <a:bodyPr wrap="square" rtlCol="0" anchor="ctr"/>
          <a:lstStyle/>
          <a:p>
            <a:pPr algn="ctr" indent="0" marL="0">
              <a:buNone/>
            </a:pPr>
            <a:r>
              <a:rPr lang="en-US" sz="1800" i="1" dirty="0">
                <a:solidFill>
                  <a:srgbClr val="C9920A"/>
                </a:solidFill>
                <a:latin typeface="Calibri" pitchFamily="34" charset="0"/>
                <a:ea typeface="Calibri" pitchFamily="34" charset="-122"/>
                <a:cs typeface="Calibri" pitchFamily="34" charset="-120"/>
              </a:rPr>
              <a:t>How the Absence of AI Curriculum Is Creating</a:t>
            </a:r>
            <a:endParaRPr lang="en-US" sz="1800" dirty="0"/>
          </a:p>
          <a:p>
            <a:pPr algn="ctr" indent="0" marL="0">
              <a:buNone/>
            </a:pPr>
            <a:r>
              <a:rPr lang="en-US" sz="1800" i="1" dirty="0">
                <a:solidFill>
                  <a:srgbClr val="C9920A"/>
                </a:solidFill>
                <a:latin typeface="Calibri" pitchFamily="34" charset="0"/>
                <a:ea typeface="Calibri" pitchFamily="34" charset="-122"/>
                <a:cs typeface="Calibri" pitchFamily="34" charset="-120"/>
              </a:rPr>
              <a:t>a New Generation of Left Behind Students</a:t>
            </a:r>
            <a:endParaRPr lang="en-US" sz="1800" dirty="0"/>
          </a:p>
        </p:txBody>
      </p:sp>
      <p:sp>
        <p:nvSpPr>
          <p:cNvPr id="5" name="Text 3"/>
          <p:cNvSpPr/>
          <p:nvPr/>
        </p:nvSpPr>
        <p:spPr>
          <a:xfrm>
            <a:off x="457200" y="3017520"/>
            <a:ext cx="8229600" cy="914400"/>
          </a:xfrm>
          <a:prstGeom prst="rect">
            <a:avLst/>
          </a:prstGeom>
          <a:noFill/>
          <a:ln/>
        </p:spPr>
        <p:txBody>
          <a:bodyPr wrap="square" rtlCol="0" anchor="ctr"/>
          <a:lstStyle/>
          <a:p>
            <a:pPr algn="ctr" indent="0" marL="0">
              <a:buNone/>
            </a:pPr>
            <a:r>
              <a:rPr lang="en-US" sz="1400" dirty="0">
                <a:solidFill>
                  <a:srgbClr val="FFFFFF"/>
                </a:solidFill>
                <a:latin typeface="Calibri" pitchFamily="34" charset="0"/>
                <a:ea typeface="Calibri" pitchFamily="34" charset="-122"/>
                <a:cs typeface="Calibri" pitchFamily="34" charset="-120"/>
              </a:rPr>
              <a:t>Dr. Dawne Washington, PhD</a:t>
            </a:r>
            <a:endParaRPr lang="en-US" sz="1400" dirty="0"/>
          </a:p>
          <a:p>
            <a:pPr algn="ctr" indent="0" marL="0">
              <a:buNone/>
            </a:pPr>
            <a:r>
              <a:rPr lang="en-US" sz="1400" dirty="0">
                <a:solidFill>
                  <a:srgbClr val="FFFFFF"/>
                </a:solidFill>
                <a:latin typeface="Calibri" pitchFamily="34" charset="0"/>
                <a:ea typeface="Calibri" pitchFamily="34" charset="-122"/>
                <a:cs typeface="Calibri" pitchFamily="34" charset="-120"/>
              </a:rPr>
              <a:t>Psychology Consultant | Author | Educator</a:t>
            </a:r>
            <a:endParaRPr lang="en-US" sz="1400" dirty="0"/>
          </a:p>
          <a:p>
            <a:pPr algn="ctr" indent="0" marL="0">
              <a:buNone/>
            </a:pPr>
            <a:r>
              <a:rPr lang="en-US" sz="1400" dirty="0">
                <a:solidFill>
                  <a:srgbClr val="FFFFFF"/>
                </a:solidFill>
                <a:latin typeface="Calibri" pitchFamily="34" charset="0"/>
                <a:ea typeface="Calibri" pitchFamily="34" charset="-122"/>
                <a:cs typeface="Calibri" pitchFamily="34" charset="-120"/>
              </a:rPr>
              <a:t>Brown Girl's Vision LLC</a:t>
            </a:r>
            <a:endParaRPr lang="en-US" sz="1400" dirty="0"/>
          </a:p>
        </p:txBody>
      </p:sp>
      <p:sp>
        <p:nvSpPr>
          <p:cNvPr id="6" name="Text 4"/>
          <p:cNvSpPr/>
          <p:nvPr/>
        </p:nvSpPr>
        <p:spPr>
          <a:xfrm>
            <a:off x="457200" y="4206240"/>
            <a:ext cx="8229600" cy="365760"/>
          </a:xfrm>
          <a:prstGeom prst="rect">
            <a:avLst/>
          </a:prstGeom>
          <a:noFill/>
          <a:ln/>
        </p:spPr>
        <p:txBody>
          <a:bodyPr wrap="square" rtlCol="0" anchor="ctr"/>
          <a:lstStyle/>
          <a:p>
            <a:pPr algn="ctr" indent="0" marL="0">
              <a:buNone/>
            </a:pPr>
            <a:r>
              <a:rPr lang="en-US" sz="1100" dirty="0">
                <a:solidFill>
                  <a:srgbClr val="C9920A"/>
                </a:solidFill>
                <a:latin typeface="Calibri" pitchFamily="34" charset="0"/>
                <a:ea typeface="Calibri" pitchFamily="34" charset="-122"/>
                <a:cs typeface="Calibri" pitchFamily="34" charset="-120"/>
              </a:rPr>
              <a:t>CSTANJ CSPDWeek 2026  |  TCNJ  |  August 3, 2026  |  3:00 to 4:00 PM</a:t>
            </a:r>
            <a:endParaRPr lang="en-US" sz="1100" dirty="0"/>
          </a:p>
        </p:txBody>
      </p:sp>
      <p:sp>
        <p:nvSpPr>
          <p:cNvPr id="7" name="Text 5"/>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555555"/>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57200" y="256032"/>
            <a:ext cx="8229600" cy="347472"/>
          </a:xfrm>
          <a:prstGeom prst="rect">
            <a:avLst/>
          </a:prstGeom>
          <a:noFill/>
          <a:ln/>
        </p:spPr>
        <p:txBody>
          <a:bodyPr wrap="square" rtlCol="0" anchor="ctr"/>
          <a:lstStyle/>
          <a:p>
            <a:pPr algn="ctr" indent="0" marL="0">
              <a:buNone/>
            </a:pPr>
            <a:r>
              <a:rPr lang="en-US" sz="1200" b="1" spc="500" kern="0" dirty="0">
                <a:solidFill>
                  <a:srgbClr val="E8007A"/>
                </a:solidFill>
                <a:latin typeface="Calibri" pitchFamily="34" charset="0"/>
                <a:ea typeface="Calibri" pitchFamily="34" charset="-122"/>
                <a:cs typeface="Calibri" pitchFamily="34" charset="-120"/>
              </a:rPr>
              <a:t>SCENARIO ONE</a:t>
            </a:r>
            <a:endParaRPr lang="en-US" sz="1200" dirty="0"/>
          </a:p>
        </p:txBody>
      </p:sp>
      <p:sp>
        <p:nvSpPr>
          <p:cNvPr id="3" name="Text 1"/>
          <p:cNvSpPr/>
          <p:nvPr/>
        </p:nvSpPr>
        <p:spPr>
          <a:xfrm>
            <a:off x="457200" y="621792"/>
            <a:ext cx="8229600" cy="320040"/>
          </a:xfrm>
          <a:prstGeom prst="rect">
            <a:avLst/>
          </a:prstGeom>
          <a:noFill/>
          <a:ln/>
        </p:spPr>
        <p:txBody>
          <a:bodyPr wrap="square" rtlCol="0" anchor="ctr"/>
          <a:lstStyle/>
          <a:p>
            <a:pPr algn="ctr" indent="0" marL="0">
              <a:buNone/>
            </a:pPr>
            <a:r>
              <a:rPr lang="en-US" sz="1500" b="1" dirty="0">
                <a:solidFill>
                  <a:srgbClr val="C9920A"/>
                </a:solidFill>
                <a:latin typeface="Calibri" pitchFamily="34" charset="0"/>
                <a:ea typeface="Calibri" pitchFamily="34" charset="-122"/>
                <a:cs typeface="Calibri" pitchFamily="34" charset="-120"/>
              </a:rPr>
              <a:t>A School Without Many Resources</a:t>
            </a:r>
            <a:endParaRPr lang="en-US" sz="1500" dirty="0"/>
          </a:p>
        </p:txBody>
      </p:sp>
      <p:sp>
        <p:nvSpPr>
          <p:cNvPr id="4" name="Shape 2"/>
          <p:cNvSpPr/>
          <p:nvPr/>
        </p:nvSpPr>
        <p:spPr>
          <a:xfrm>
            <a:off x="457200" y="1005840"/>
            <a:ext cx="8229600" cy="1481328"/>
          </a:xfrm>
          <a:prstGeom prst="rect">
            <a:avLst/>
          </a:prstGeom>
          <a:solidFill>
            <a:srgbClr val="1A1A1A"/>
          </a:solidFill>
          <a:ln/>
          <a:effectLst>
            <a:outerShdw sx="100000" sy="100000" kx="0" ky="0" algn="bl" rotWithShape="0" blurRad="76200" dist="25400" dir="8100000">
              <a:srgbClr val="000000">
                <a:alpha val="20000"/>
              </a:srgbClr>
            </a:outerShdw>
          </a:effectLst>
        </p:spPr>
      </p:sp>
      <p:sp>
        <p:nvSpPr>
          <p:cNvPr id="5" name="Text 3"/>
          <p:cNvSpPr/>
          <p:nvPr/>
        </p:nvSpPr>
        <p:spPr>
          <a:xfrm>
            <a:off x="566928" y="1069848"/>
            <a:ext cx="8010144" cy="1353312"/>
          </a:xfrm>
          <a:prstGeom prst="rect">
            <a:avLst/>
          </a:prstGeom>
          <a:noFill/>
          <a:ln/>
        </p:spPr>
        <p:txBody>
          <a:bodyPr wrap="square" lIns="50800" tIns="50800" rIns="50800" bIns="50800" rtlCol="0" anchor="t"/>
          <a:lstStyle/>
          <a:p>
            <a:pPr algn="l" indent="0" marL="0">
              <a:buNone/>
            </a:pPr>
            <a:r>
              <a:rPr lang="en-US" sz="1300" dirty="0">
                <a:solidFill>
                  <a:srgbClr val="FFFFFF"/>
                </a:solidFill>
                <a:latin typeface="Calibri" pitchFamily="34" charset="0"/>
                <a:ea typeface="Calibri" pitchFamily="34" charset="-122"/>
                <a:cs typeface="Calibri" pitchFamily="34" charset="-120"/>
              </a:rPr>
              <a:t>Ms. Rivera teaches 8th grade computer class at a Title I middle school. The school has 12 computers shared among 400 students. There is no AI curriculum. Ms. Rivera has heard of ChatGPT but has never used it in class. One of her students, Marcus, has been using AI tools at home to write stories and help his younger siblings with homework. He never told Ms. Rivera because he assumed it was not allowed. At the end of the year, Marcus scores below grade level on the state technology test.</a:t>
            </a:r>
            <a:endParaRPr lang="en-US" sz="1300" dirty="0"/>
          </a:p>
        </p:txBody>
      </p:sp>
      <p:sp>
        <p:nvSpPr>
          <p:cNvPr id="6" name="Text 4"/>
          <p:cNvSpPr/>
          <p:nvPr/>
        </p:nvSpPr>
        <p:spPr>
          <a:xfrm>
            <a:off x="457200" y="2578608"/>
            <a:ext cx="8229600" cy="292608"/>
          </a:xfrm>
          <a:prstGeom prst="rect">
            <a:avLst/>
          </a:prstGeom>
          <a:noFill/>
          <a:ln/>
        </p:spPr>
        <p:txBody>
          <a:bodyPr wrap="square" lIns="0" tIns="0" rIns="0" bIns="0" rtlCol="0" anchor="ctr"/>
          <a:lstStyle/>
          <a:p>
            <a:pPr algn="l" indent="0" marL="0">
              <a:buNone/>
            </a:pPr>
            <a:r>
              <a:rPr lang="en-US" sz="1400" b="1" dirty="0">
                <a:solidFill>
                  <a:srgbClr val="C9920A"/>
                </a:solidFill>
                <a:latin typeface="Calibri" pitchFamily="34" charset="0"/>
                <a:ea typeface="Calibri" pitchFamily="34" charset="-122"/>
                <a:cs typeface="Calibri" pitchFamily="34" charset="-120"/>
              </a:rPr>
              <a:t>Discuss with your group:</a:t>
            </a:r>
            <a:endParaRPr lang="en-US" sz="1400" dirty="0"/>
          </a:p>
        </p:txBody>
      </p:sp>
      <p:sp>
        <p:nvSpPr>
          <p:cNvPr id="7" name="Shape 5"/>
          <p:cNvSpPr/>
          <p:nvPr/>
        </p:nvSpPr>
        <p:spPr>
          <a:xfrm>
            <a:off x="457200" y="2944368"/>
            <a:ext cx="73152" cy="411480"/>
          </a:xfrm>
          <a:prstGeom prst="rect">
            <a:avLst/>
          </a:prstGeom>
          <a:solidFill>
            <a:srgbClr val="E8007A"/>
          </a:solidFill>
          <a:ln w="12700">
            <a:solidFill>
              <a:srgbClr val="E8007A"/>
            </a:solidFill>
            <a:prstDash val="solid"/>
          </a:ln>
        </p:spPr>
      </p:sp>
      <p:sp>
        <p:nvSpPr>
          <p:cNvPr id="8" name="Text 6"/>
          <p:cNvSpPr/>
          <p:nvPr/>
        </p:nvSpPr>
        <p:spPr>
          <a:xfrm>
            <a:off x="685800" y="2944368"/>
            <a:ext cx="7955280" cy="475488"/>
          </a:xfrm>
          <a:prstGeom prst="rect">
            <a:avLst/>
          </a:prstGeom>
          <a:noFill/>
          <a:ln/>
        </p:spPr>
        <p:txBody>
          <a:bodyPr wrap="square" lIns="50800" tIns="50800" rIns="50800" bIns="50800" rtlCol="0" anchor="t"/>
          <a:lstStyle/>
          <a:p>
            <a:pPr algn="l" indent="0" marL="0">
              <a:buNone/>
            </a:pPr>
            <a:r>
              <a:rPr lang="en-US" sz="1300" dirty="0">
                <a:solidFill>
                  <a:srgbClr val="FFFFFF"/>
                </a:solidFill>
                <a:latin typeface="Calibri" pitchFamily="34" charset="0"/>
                <a:ea typeface="Calibri" pitchFamily="34" charset="-122"/>
                <a:cs typeface="Calibri" pitchFamily="34" charset="-120"/>
              </a:rPr>
              <a:t>What went wrong for Marcus and when did it start?</a:t>
            </a:r>
            <a:endParaRPr lang="en-US" sz="1300" dirty="0"/>
          </a:p>
        </p:txBody>
      </p:sp>
      <p:sp>
        <p:nvSpPr>
          <p:cNvPr id="9" name="Shape 7"/>
          <p:cNvSpPr/>
          <p:nvPr/>
        </p:nvSpPr>
        <p:spPr>
          <a:xfrm>
            <a:off x="457200" y="3511296"/>
            <a:ext cx="73152" cy="411480"/>
          </a:xfrm>
          <a:prstGeom prst="rect">
            <a:avLst/>
          </a:prstGeom>
          <a:solidFill>
            <a:srgbClr val="E8007A"/>
          </a:solidFill>
          <a:ln w="12700">
            <a:solidFill>
              <a:srgbClr val="E8007A"/>
            </a:solidFill>
            <a:prstDash val="solid"/>
          </a:ln>
        </p:spPr>
      </p:sp>
      <p:sp>
        <p:nvSpPr>
          <p:cNvPr id="10" name="Text 8"/>
          <p:cNvSpPr/>
          <p:nvPr/>
        </p:nvSpPr>
        <p:spPr>
          <a:xfrm>
            <a:off x="685800" y="3511296"/>
            <a:ext cx="7955280" cy="475488"/>
          </a:xfrm>
          <a:prstGeom prst="rect">
            <a:avLst/>
          </a:prstGeom>
          <a:noFill/>
          <a:ln/>
        </p:spPr>
        <p:txBody>
          <a:bodyPr wrap="square" lIns="50800" tIns="50800" rIns="50800" bIns="50800" rtlCol="0" anchor="t"/>
          <a:lstStyle/>
          <a:p>
            <a:pPr algn="l" indent="0" marL="0">
              <a:buNone/>
            </a:pPr>
            <a:r>
              <a:rPr lang="en-US" sz="1300" dirty="0">
                <a:solidFill>
                  <a:srgbClr val="FFFFFF"/>
                </a:solidFill>
                <a:latin typeface="Calibri" pitchFamily="34" charset="0"/>
                <a:ea typeface="Calibri" pitchFamily="34" charset="-122"/>
                <a:cs typeface="Calibri" pitchFamily="34" charset="-120"/>
              </a:rPr>
              <a:t>What did Ms. Rivera not know, and who should have told her?</a:t>
            </a:r>
            <a:endParaRPr lang="en-US" sz="1300" dirty="0"/>
          </a:p>
        </p:txBody>
      </p:sp>
      <p:sp>
        <p:nvSpPr>
          <p:cNvPr id="11" name="Shape 9"/>
          <p:cNvSpPr/>
          <p:nvPr/>
        </p:nvSpPr>
        <p:spPr>
          <a:xfrm>
            <a:off x="457200" y="4078224"/>
            <a:ext cx="73152" cy="411480"/>
          </a:xfrm>
          <a:prstGeom prst="rect">
            <a:avLst/>
          </a:prstGeom>
          <a:solidFill>
            <a:srgbClr val="E8007A"/>
          </a:solidFill>
          <a:ln w="12700">
            <a:solidFill>
              <a:srgbClr val="E8007A"/>
            </a:solidFill>
            <a:prstDash val="solid"/>
          </a:ln>
        </p:spPr>
      </p:sp>
      <p:sp>
        <p:nvSpPr>
          <p:cNvPr id="12" name="Text 10"/>
          <p:cNvSpPr/>
          <p:nvPr/>
        </p:nvSpPr>
        <p:spPr>
          <a:xfrm>
            <a:off x="685800" y="4078224"/>
            <a:ext cx="7955280" cy="475488"/>
          </a:xfrm>
          <a:prstGeom prst="rect">
            <a:avLst/>
          </a:prstGeom>
          <a:noFill/>
          <a:ln/>
        </p:spPr>
        <p:txBody>
          <a:bodyPr wrap="square" lIns="50800" tIns="50800" rIns="50800" bIns="50800" rtlCol="0" anchor="t"/>
          <a:lstStyle/>
          <a:p>
            <a:pPr algn="l" indent="0" marL="0">
              <a:buNone/>
            </a:pPr>
            <a:r>
              <a:rPr lang="en-US" sz="1300" dirty="0">
                <a:solidFill>
                  <a:srgbClr val="FFFFFF"/>
                </a:solidFill>
                <a:latin typeface="Calibri" pitchFamily="34" charset="0"/>
                <a:ea typeface="Calibri" pitchFamily="34" charset="-122"/>
                <a:cs typeface="Calibri" pitchFamily="34" charset="-120"/>
              </a:rPr>
              <a:t>If Marcus had told his teacher he was using AI at home, what should she have done with that information?</a:t>
            </a:r>
            <a:endParaRPr lang="en-US" sz="1300" dirty="0"/>
          </a:p>
        </p:txBody>
      </p:sp>
      <p:sp>
        <p:nvSpPr>
          <p:cNvPr id="13" name="Text 11"/>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555555"/>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57200" y="256032"/>
            <a:ext cx="8229600" cy="347472"/>
          </a:xfrm>
          <a:prstGeom prst="rect">
            <a:avLst/>
          </a:prstGeom>
          <a:noFill/>
          <a:ln/>
        </p:spPr>
        <p:txBody>
          <a:bodyPr wrap="square" rtlCol="0" anchor="ctr"/>
          <a:lstStyle/>
          <a:p>
            <a:pPr algn="ctr" indent="0" marL="0">
              <a:buNone/>
            </a:pPr>
            <a:r>
              <a:rPr lang="en-US" sz="1200" b="1" spc="400" kern="0" dirty="0">
                <a:solidFill>
                  <a:srgbClr val="E8007A"/>
                </a:solidFill>
                <a:latin typeface="Calibri" pitchFamily="34" charset="0"/>
                <a:ea typeface="Calibri" pitchFamily="34" charset="-122"/>
                <a:cs typeface="Calibri" pitchFamily="34" charset="-120"/>
              </a:rPr>
              <a:t>SCENARIO ONE  |  KEY POINTS</a:t>
            </a:r>
            <a:endParaRPr lang="en-US" sz="1200" dirty="0"/>
          </a:p>
        </p:txBody>
      </p:sp>
      <p:sp>
        <p:nvSpPr>
          <p:cNvPr id="3" name="Text 1"/>
          <p:cNvSpPr/>
          <p:nvPr/>
        </p:nvSpPr>
        <p:spPr>
          <a:xfrm>
            <a:off x="457200" y="658368"/>
            <a:ext cx="8229600" cy="548640"/>
          </a:xfrm>
          <a:prstGeom prst="rect">
            <a:avLst/>
          </a:prstGeom>
          <a:noFill/>
          <a:ln/>
        </p:spPr>
        <p:txBody>
          <a:bodyPr wrap="square" lIns="0" tIns="0" rIns="0" bIns="0" rtlCol="0" anchor="ctr"/>
          <a:lstStyle/>
          <a:p>
            <a:pPr algn="l" indent="0" marL="0">
              <a:buNone/>
            </a:pPr>
            <a:r>
              <a:rPr lang="en-US" sz="2800" b="1" dirty="0">
                <a:solidFill>
                  <a:srgbClr val="C9920A"/>
                </a:solidFill>
                <a:latin typeface="Calibri" pitchFamily="34" charset="0"/>
                <a:ea typeface="Calibri" pitchFamily="34" charset="-122"/>
                <a:cs typeface="Calibri" pitchFamily="34" charset="-120"/>
              </a:rPr>
              <a:t>Here Is What This Scenario Is Really About</a:t>
            </a:r>
            <a:endParaRPr lang="en-US" sz="2800" dirty="0"/>
          </a:p>
        </p:txBody>
      </p:sp>
      <p:sp>
        <p:nvSpPr>
          <p:cNvPr id="4" name="Shape 2"/>
          <p:cNvSpPr/>
          <p:nvPr/>
        </p:nvSpPr>
        <p:spPr>
          <a:xfrm>
            <a:off x="457200" y="1234440"/>
            <a:ext cx="73152" cy="658368"/>
          </a:xfrm>
          <a:prstGeom prst="rect">
            <a:avLst/>
          </a:prstGeom>
          <a:solidFill>
            <a:srgbClr val="C9920A"/>
          </a:solidFill>
          <a:ln w="12700">
            <a:solidFill>
              <a:srgbClr val="C9920A"/>
            </a:solidFill>
            <a:prstDash val="solid"/>
          </a:ln>
        </p:spPr>
      </p:sp>
      <p:sp>
        <p:nvSpPr>
          <p:cNvPr id="5" name="Text 3"/>
          <p:cNvSpPr/>
          <p:nvPr/>
        </p:nvSpPr>
        <p:spPr>
          <a:xfrm>
            <a:off x="685800" y="1234440"/>
            <a:ext cx="7955280" cy="777240"/>
          </a:xfrm>
          <a:prstGeom prst="rect">
            <a:avLst/>
          </a:prstGeom>
          <a:noFill/>
          <a:ln/>
        </p:spPr>
        <p:txBody>
          <a:bodyPr wrap="square" lIns="50800" tIns="50800" rIns="50800" bIns="50800" rtlCol="0" anchor="ctr"/>
          <a:lstStyle/>
          <a:p>
            <a:pPr algn="l" indent="0" marL="0">
              <a:buNone/>
            </a:pPr>
            <a:r>
              <a:rPr lang="en-US" sz="1300" b="1" dirty="0">
                <a:solidFill>
                  <a:srgbClr val="C9920A"/>
                </a:solidFill>
                <a:latin typeface="Calibri" pitchFamily="34" charset="0"/>
                <a:ea typeface="Calibri" pitchFamily="34" charset="-122"/>
                <a:cs typeface="Calibri" pitchFamily="34" charset="-120"/>
              </a:rPr>
              <a:t>Marcus was not unprepared. He was untaught. </a:t>
            </a:r>
            <a:pPr algn="l" indent="0" marL="0">
              <a:buNone/>
            </a:pPr>
            <a:r>
              <a:rPr lang="en-US" sz="1300" dirty="0">
                <a:solidFill>
                  <a:srgbClr val="FFFFFF"/>
                </a:solidFill>
                <a:latin typeface="Calibri" pitchFamily="34" charset="0"/>
                <a:ea typeface="Calibri" pitchFamily="34" charset="-122"/>
                <a:cs typeface="Calibri" pitchFamily="34" charset="-120"/>
              </a:rPr>
              <a:t>He found AI on his own and used it. But no one ever showed him how to think critically about what it was doing, why it worked, or when it was wrong. He learned to rely on it, not to question it.</a:t>
            </a:r>
            <a:endParaRPr lang="en-US" sz="1300" dirty="0"/>
          </a:p>
        </p:txBody>
      </p:sp>
      <p:sp>
        <p:nvSpPr>
          <p:cNvPr id="6" name="Shape 4"/>
          <p:cNvSpPr/>
          <p:nvPr/>
        </p:nvSpPr>
        <p:spPr>
          <a:xfrm>
            <a:off x="457200" y="2130552"/>
            <a:ext cx="73152" cy="658368"/>
          </a:xfrm>
          <a:prstGeom prst="rect">
            <a:avLst/>
          </a:prstGeom>
          <a:solidFill>
            <a:srgbClr val="C9920A"/>
          </a:solidFill>
          <a:ln w="12700">
            <a:solidFill>
              <a:srgbClr val="C9920A"/>
            </a:solidFill>
            <a:prstDash val="solid"/>
          </a:ln>
        </p:spPr>
      </p:sp>
      <p:sp>
        <p:nvSpPr>
          <p:cNvPr id="7" name="Text 5"/>
          <p:cNvSpPr/>
          <p:nvPr/>
        </p:nvSpPr>
        <p:spPr>
          <a:xfrm>
            <a:off x="685800" y="2130552"/>
            <a:ext cx="7955280" cy="777240"/>
          </a:xfrm>
          <a:prstGeom prst="rect">
            <a:avLst/>
          </a:prstGeom>
          <a:noFill/>
          <a:ln/>
        </p:spPr>
        <p:txBody>
          <a:bodyPr wrap="square" lIns="50800" tIns="50800" rIns="50800" bIns="50800" rtlCol="0" anchor="ctr"/>
          <a:lstStyle/>
          <a:p>
            <a:pPr algn="l" indent="0" marL="0">
              <a:buNone/>
            </a:pPr>
            <a:r>
              <a:rPr lang="en-US" sz="1300" b="1" dirty="0">
                <a:solidFill>
                  <a:srgbClr val="C9920A"/>
                </a:solidFill>
                <a:latin typeface="Calibri" pitchFamily="34" charset="0"/>
                <a:ea typeface="Calibri" pitchFamily="34" charset="-122"/>
                <a:cs typeface="Calibri" pitchFamily="34" charset="-120"/>
              </a:rPr>
              <a:t>Ms. Rivera could not teach what she was never given. </a:t>
            </a:r>
            <a:pPr algn="l" indent="0" marL="0">
              <a:buNone/>
            </a:pPr>
            <a:r>
              <a:rPr lang="en-US" sz="1300" dirty="0">
                <a:solidFill>
                  <a:srgbClr val="FFFFFF"/>
                </a:solidFill>
                <a:latin typeface="Calibri" pitchFamily="34" charset="0"/>
                <a:ea typeface="Calibri" pitchFamily="34" charset="-122"/>
                <a:cs typeface="Calibri" pitchFamily="34" charset="-120"/>
              </a:rPr>
              <a:t>She is part of the 68% of teachers who received no AI training. She did not know what Marcus knew at home because no one built a bridge between what students experience outside school and what happens inside it.</a:t>
            </a:r>
            <a:endParaRPr lang="en-US" sz="1300" dirty="0"/>
          </a:p>
        </p:txBody>
      </p:sp>
      <p:sp>
        <p:nvSpPr>
          <p:cNvPr id="8" name="Shape 6"/>
          <p:cNvSpPr/>
          <p:nvPr/>
        </p:nvSpPr>
        <p:spPr>
          <a:xfrm>
            <a:off x="457200" y="3026664"/>
            <a:ext cx="73152" cy="658368"/>
          </a:xfrm>
          <a:prstGeom prst="rect">
            <a:avLst/>
          </a:prstGeom>
          <a:solidFill>
            <a:srgbClr val="C9920A"/>
          </a:solidFill>
          <a:ln w="12700">
            <a:solidFill>
              <a:srgbClr val="C9920A"/>
            </a:solidFill>
            <a:prstDash val="solid"/>
          </a:ln>
        </p:spPr>
      </p:sp>
      <p:sp>
        <p:nvSpPr>
          <p:cNvPr id="9" name="Text 7"/>
          <p:cNvSpPr/>
          <p:nvPr/>
        </p:nvSpPr>
        <p:spPr>
          <a:xfrm>
            <a:off x="685800" y="3026664"/>
            <a:ext cx="7955280" cy="777240"/>
          </a:xfrm>
          <a:prstGeom prst="rect">
            <a:avLst/>
          </a:prstGeom>
          <a:noFill/>
          <a:ln/>
        </p:spPr>
        <p:txBody>
          <a:bodyPr wrap="square" lIns="50800" tIns="50800" rIns="50800" bIns="50800" rtlCol="0" anchor="ctr"/>
          <a:lstStyle/>
          <a:p>
            <a:pPr algn="l" indent="0" marL="0">
              <a:buNone/>
            </a:pPr>
            <a:r>
              <a:rPr lang="en-US" sz="1300" b="1" dirty="0">
                <a:solidFill>
                  <a:srgbClr val="C9920A"/>
                </a:solidFill>
                <a:latin typeface="Calibri" pitchFamily="34" charset="0"/>
                <a:ea typeface="Calibri" pitchFamily="34" charset="-122"/>
                <a:cs typeface="Calibri" pitchFamily="34" charset="-120"/>
              </a:rPr>
              <a:t>Without guidance, AI use produces the same output for every student. </a:t>
            </a:r>
            <a:pPr algn="l" indent="0" marL="0">
              <a:buNone/>
            </a:pPr>
            <a:r>
              <a:rPr lang="en-US" sz="1300" dirty="0">
                <a:solidFill>
                  <a:srgbClr val="FFFFFF"/>
                </a:solidFill>
                <a:latin typeface="Calibri" pitchFamily="34" charset="0"/>
                <a:ea typeface="Calibri" pitchFamily="34" charset="-122"/>
                <a:cs typeface="Calibri" pitchFamily="34" charset="-120"/>
              </a:rPr>
              <a:t>Marcus was using AI at home with no instruction on how to bring his own voice and thinking to it. He was likely producing work that looked like everyone else using the same tool. That is often not intentional plagiarism. It is what unsupported AI use can produce.</a:t>
            </a:r>
            <a:endParaRPr lang="en-US" sz="1300" dirty="0"/>
          </a:p>
        </p:txBody>
      </p:sp>
      <p:sp>
        <p:nvSpPr>
          <p:cNvPr id="10" name="Shape 8"/>
          <p:cNvSpPr/>
          <p:nvPr/>
        </p:nvSpPr>
        <p:spPr>
          <a:xfrm>
            <a:off x="457200" y="3922776"/>
            <a:ext cx="73152" cy="658368"/>
          </a:xfrm>
          <a:prstGeom prst="rect">
            <a:avLst/>
          </a:prstGeom>
          <a:solidFill>
            <a:srgbClr val="C9920A"/>
          </a:solidFill>
          <a:ln w="12700">
            <a:solidFill>
              <a:srgbClr val="C9920A"/>
            </a:solidFill>
            <a:prstDash val="solid"/>
          </a:ln>
        </p:spPr>
      </p:sp>
      <p:sp>
        <p:nvSpPr>
          <p:cNvPr id="11" name="Text 9"/>
          <p:cNvSpPr/>
          <p:nvPr/>
        </p:nvSpPr>
        <p:spPr>
          <a:xfrm>
            <a:off x="685800" y="3922776"/>
            <a:ext cx="7955280" cy="777240"/>
          </a:xfrm>
          <a:prstGeom prst="rect">
            <a:avLst/>
          </a:prstGeom>
          <a:noFill/>
          <a:ln/>
        </p:spPr>
        <p:txBody>
          <a:bodyPr wrap="square" lIns="50800" tIns="50800" rIns="50800" bIns="50800" rtlCol="0" anchor="ctr"/>
          <a:lstStyle/>
          <a:p>
            <a:pPr algn="l" indent="0" marL="0">
              <a:buNone/>
            </a:pPr>
            <a:r>
              <a:rPr lang="en-US" sz="1300" b="1" dirty="0">
                <a:solidFill>
                  <a:srgbClr val="C9920A"/>
                </a:solidFill>
                <a:latin typeface="Calibri" pitchFamily="34" charset="0"/>
                <a:ea typeface="Calibri" pitchFamily="34" charset="-122"/>
                <a:cs typeface="Calibri" pitchFamily="34" charset="-120"/>
              </a:rPr>
              <a:t>When students use AI without critical thinking skills, they become dependent on it. </a:t>
            </a:r>
            <a:pPr algn="l" indent="0" marL="0">
              <a:buNone/>
            </a:pPr>
            <a:r>
              <a:rPr lang="en-US" sz="1300" dirty="0">
                <a:solidFill>
                  <a:srgbClr val="FFFFFF"/>
                </a:solidFill>
                <a:latin typeface="Calibri" pitchFamily="34" charset="0"/>
                <a:ea typeface="Calibri" pitchFamily="34" charset="-122"/>
                <a:cs typeface="Calibri" pitchFamily="34" charset="-120"/>
              </a:rPr>
              <a:t>That is the real danger. Not that students are using AI. But that no one is teaching them to think beyond it.</a:t>
            </a:r>
            <a:endParaRPr lang="en-US" sz="1300" dirty="0"/>
          </a:p>
        </p:txBody>
      </p:sp>
      <p:sp>
        <p:nvSpPr>
          <p:cNvPr id="12" name="Text 10"/>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555555"/>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57200" y="256032"/>
            <a:ext cx="8229600" cy="347472"/>
          </a:xfrm>
          <a:prstGeom prst="rect">
            <a:avLst/>
          </a:prstGeom>
          <a:noFill/>
          <a:ln/>
        </p:spPr>
        <p:txBody>
          <a:bodyPr wrap="square" rtlCol="0" anchor="ctr"/>
          <a:lstStyle/>
          <a:p>
            <a:pPr algn="ctr" indent="0" marL="0">
              <a:buNone/>
            </a:pPr>
            <a:r>
              <a:rPr lang="en-US" sz="1200" b="1" spc="500" kern="0" dirty="0">
                <a:solidFill>
                  <a:srgbClr val="C9920A"/>
                </a:solidFill>
                <a:latin typeface="Calibri" pitchFamily="34" charset="0"/>
                <a:ea typeface="Calibri" pitchFamily="34" charset="-122"/>
                <a:cs typeface="Calibri" pitchFamily="34" charset="-120"/>
              </a:rPr>
              <a:t>SCENARIO TWO</a:t>
            </a:r>
            <a:endParaRPr lang="en-US" sz="1200" dirty="0"/>
          </a:p>
        </p:txBody>
      </p:sp>
      <p:sp>
        <p:nvSpPr>
          <p:cNvPr id="3" name="Text 1"/>
          <p:cNvSpPr/>
          <p:nvPr/>
        </p:nvSpPr>
        <p:spPr>
          <a:xfrm>
            <a:off x="457200" y="621792"/>
            <a:ext cx="8229600" cy="320040"/>
          </a:xfrm>
          <a:prstGeom prst="rect">
            <a:avLst/>
          </a:prstGeom>
          <a:noFill/>
          <a:ln/>
        </p:spPr>
        <p:txBody>
          <a:bodyPr wrap="square" rtlCol="0" anchor="ctr"/>
          <a:lstStyle/>
          <a:p>
            <a:pPr algn="ctr" indent="0" marL="0">
              <a:buNone/>
            </a:pPr>
            <a:r>
              <a:rPr lang="en-US" sz="1500" b="1" dirty="0">
                <a:solidFill>
                  <a:srgbClr val="E8007A"/>
                </a:solidFill>
                <a:latin typeface="Calibri" pitchFamily="34" charset="0"/>
                <a:ea typeface="Calibri" pitchFamily="34" charset="-122"/>
                <a:cs typeface="Calibri" pitchFamily="34" charset="-120"/>
              </a:rPr>
              <a:t>A School With Plenty of Resources</a:t>
            </a:r>
            <a:endParaRPr lang="en-US" sz="1500" dirty="0"/>
          </a:p>
        </p:txBody>
      </p:sp>
      <p:sp>
        <p:nvSpPr>
          <p:cNvPr id="4" name="Shape 2"/>
          <p:cNvSpPr/>
          <p:nvPr/>
        </p:nvSpPr>
        <p:spPr>
          <a:xfrm>
            <a:off x="457200" y="1005840"/>
            <a:ext cx="8229600" cy="1481328"/>
          </a:xfrm>
          <a:prstGeom prst="rect">
            <a:avLst/>
          </a:prstGeom>
          <a:solidFill>
            <a:srgbClr val="1A1A1A"/>
          </a:solidFill>
          <a:ln/>
          <a:effectLst>
            <a:outerShdw sx="100000" sy="100000" kx="0" ky="0" algn="bl" rotWithShape="0" blurRad="76200" dist="25400" dir="8100000">
              <a:srgbClr val="000000">
                <a:alpha val="20000"/>
              </a:srgbClr>
            </a:outerShdw>
          </a:effectLst>
        </p:spPr>
      </p:sp>
      <p:sp>
        <p:nvSpPr>
          <p:cNvPr id="5" name="Text 3"/>
          <p:cNvSpPr/>
          <p:nvPr/>
        </p:nvSpPr>
        <p:spPr>
          <a:xfrm>
            <a:off x="566928" y="1069848"/>
            <a:ext cx="8010144" cy="1353312"/>
          </a:xfrm>
          <a:prstGeom prst="rect">
            <a:avLst/>
          </a:prstGeom>
          <a:noFill/>
          <a:ln/>
        </p:spPr>
        <p:txBody>
          <a:bodyPr wrap="square" lIns="50800" tIns="50800" rIns="50800" bIns="50800" rtlCol="0" anchor="t"/>
          <a:lstStyle/>
          <a:p>
            <a:pPr algn="l" indent="0" marL="0">
              <a:buNone/>
            </a:pPr>
            <a:r>
              <a:rPr lang="en-US" sz="1300" dirty="0">
                <a:solidFill>
                  <a:srgbClr val="FFFFFF"/>
                </a:solidFill>
                <a:latin typeface="Calibri" pitchFamily="34" charset="0"/>
                <a:ea typeface="Calibri" pitchFamily="34" charset="-122"/>
                <a:cs typeface="Calibri" pitchFamily="34" charset="-120"/>
              </a:rPr>
              <a:t>Westfield Academy gives every student a laptop and has fast internet throughout the building. Students regularly use AI tools for essays and research. Mr. Chen, a 10th grade English teacher, has noticed that student writing looks polished but feels empty. He suspects AI is involved but does not know how to address it. The school has no AI policy. When he asks students to explain their thinking in class, many cannot. They produced the work but do not understand it.</a:t>
            </a:r>
            <a:endParaRPr lang="en-US" sz="1300" dirty="0"/>
          </a:p>
        </p:txBody>
      </p:sp>
      <p:sp>
        <p:nvSpPr>
          <p:cNvPr id="6" name="Text 4"/>
          <p:cNvSpPr/>
          <p:nvPr/>
        </p:nvSpPr>
        <p:spPr>
          <a:xfrm>
            <a:off x="457200" y="2578608"/>
            <a:ext cx="8229600" cy="292608"/>
          </a:xfrm>
          <a:prstGeom prst="rect">
            <a:avLst/>
          </a:prstGeom>
          <a:noFill/>
          <a:ln/>
        </p:spPr>
        <p:txBody>
          <a:bodyPr wrap="square" lIns="0" tIns="0" rIns="0" bIns="0" rtlCol="0" anchor="ctr"/>
          <a:lstStyle/>
          <a:p>
            <a:pPr algn="l" indent="0" marL="0">
              <a:buNone/>
            </a:pPr>
            <a:r>
              <a:rPr lang="en-US" sz="1400" b="1" dirty="0">
                <a:solidFill>
                  <a:srgbClr val="E8007A"/>
                </a:solidFill>
                <a:latin typeface="Calibri" pitchFamily="34" charset="0"/>
                <a:ea typeface="Calibri" pitchFamily="34" charset="-122"/>
                <a:cs typeface="Calibri" pitchFamily="34" charset="-120"/>
              </a:rPr>
              <a:t>Discuss with your group:</a:t>
            </a:r>
            <a:endParaRPr lang="en-US" sz="1400" dirty="0"/>
          </a:p>
        </p:txBody>
      </p:sp>
      <p:sp>
        <p:nvSpPr>
          <p:cNvPr id="7" name="Shape 5"/>
          <p:cNvSpPr/>
          <p:nvPr/>
        </p:nvSpPr>
        <p:spPr>
          <a:xfrm>
            <a:off x="457200" y="2944368"/>
            <a:ext cx="73152" cy="411480"/>
          </a:xfrm>
          <a:prstGeom prst="rect">
            <a:avLst/>
          </a:prstGeom>
          <a:solidFill>
            <a:srgbClr val="C9920A"/>
          </a:solidFill>
          <a:ln w="12700">
            <a:solidFill>
              <a:srgbClr val="C9920A"/>
            </a:solidFill>
            <a:prstDash val="solid"/>
          </a:ln>
        </p:spPr>
      </p:sp>
      <p:sp>
        <p:nvSpPr>
          <p:cNvPr id="8" name="Text 6"/>
          <p:cNvSpPr/>
          <p:nvPr/>
        </p:nvSpPr>
        <p:spPr>
          <a:xfrm>
            <a:off x="685800" y="2944368"/>
            <a:ext cx="7955280" cy="475488"/>
          </a:xfrm>
          <a:prstGeom prst="rect">
            <a:avLst/>
          </a:prstGeom>
          <a:noFill/>
          <a:ln/>
        </p:spPr>
        <p:txBody>
          <a:bodyPr wrap="square" lIns="50800" tIns="50800" rIns="50800" bIns="50800" rtlCol="0" anchor="t"/>
          <a:lstStyle/>
          <a:p>
            <a:pPr algn="l" indent="0" marL="0">
              <a:buNone/>
            </a:pPr>
            <a:r>
              <a:rPr lang="en-US" sz="1300" dirty="0">
                <a:solidFill>
                  <a:srgbClr val="FFFFFF"/>
                </a:solidFill>
                <a:latin typeface="Calibri" pitchFamily="34" charset="0"/>
                <a:ea typeface="Calibri" pitchFamily="34" charset="-122"/>
                <a:cs typeface="Calibri" pitchFamily="34" charset="-120"/>
              </a:rPr>
              <a:t>Are these students actually being prepared for the future, or does it just look that way?</a:t>
            </a:r>
            <a:endParaRPr lang="en-US" sz="1300" dirty="0"/>
          </a:p>
        </p:txBody>
      </p:sp>
      <p:sp>
        <p:nvSpPr>
          <p:cNvPr id="9" name="Shape 7"/>
          <p:cNvSpPr/>
          <p:nvPr/>
        </p:nvSpPr>
        <p:spPr>
          <a:xfrm>
            <a:off x="457200" y="3511296"/>
            <a:ext cx="73152" cy="411480"/>
          </a:xfrm>
          <a:prstGeom prst="rect">
            <a:avLst/>
          </a:prstGeom>
          <a:solidFill>
            <a:srgbClr val="C9920A"/>
          </a:solidFill>
          <a:ln w="12700">
            <a:solidFill>
              <a:srgbClr val="C9920A"/>
            </a:solidFill>
            <a:prstDash val="solid"/>
          </a:ln>
        </p:spPr>
      </p:sp>
      <p:sp>
        <p:nvSpPr>
          <p:cNvPr id="10" name="Text 8"/>
          <p:cNvSpPr/>
          <p:nvPr/>
        </p:nvSpPr>
        <p:spPr>
          <a:xfrm>
            <a:off x="685800" y="3511296"/>
            <a:ext cx="7955280" cy="475488"/>
          </a:xfrm>
          <a:prstGeom prst="rect">
            <a:avLst/>
          </a:prstGeom>
          <a:noFill/>
          <a:ln/>
        </p:spPr>
        <p:txBody>
          <a:bodyPr wrap="square" lIns="50800" tIns="50800" rIns="50800" bIns="50800" rtlCol="0" anchor="t"/>
          <a:lstStyle/>
          <a:p>
            <a:pPr algn="l" indent="0" marL="0">
              <a:buNone/>
            </a:pPr>
            <a:r>
              <a:rPr lang="en-US" sz="1300" dirty="0">
                <a:solidFill>
                  <a:srgbClr val="FFFFFF"/>
                </a:solidFill>
                <a:latin typeface="Calibri" pitchFamily="34" charset="0"/>
                <a:ea typeface="Calibri" pitchFamily="34" charset="-122"/>
                <a:cs typeface="Calibri" pitchFamily="34" charset="-120"/>
              </a:rPr>
              <a:t>What is the difference between knowing how to use AI and knowing how to think with it?</a:t>
            </a:r>
            <a:endParaRPr lang="en-US" sz="1300" dirty="0"/>
          </a:p>
        </p:txBody>
      </p:sp>
      <p:sp>
        <p:nvSpPr>
          <p:cNvPr id="11" name="Shape 9"/>
          <p:cNvSpPr/>
          <p:nvPr/>
        </p:nvSpPr>
        <p:spPr>
          <a:xfrm>
            <a:off x="457200" y="4078224"/>
            <a:ext cx="73152" cy="411480"/>
          </a:xfrm>
          <a:prstGeom prst="rect">
            <a:avLst/>
          </a:prstGeom>
          <a:solidFill>
            <a:srgbClr val="C9920A"/>
          </a:solidFill>
          <a:ln w="12700">
            <a:solidFill>
              <a:srgbClr val="C9920A"/>
            </a:solidFill>
            <a:prstDash val="solid"/>
          </a:ln>
        </p:spPr>
      </p:sp>
      <p:sp>
        <p:nvSpPr>
          <p:cNvPr id="12" name="Text 10"/>
          <p:cNvSpPr/>
          <p:nvPr/>
        </p:nvSpPr>
        <p:spPr>
          <a:xfrm>
            <a:off x="685800" y="4078224"/>
            <a:ext cx="7955280" cy="475488"/>
          </a:xfrm>
          <a:prstGeom prst="rect">
            <a:avLst/>
          </a:prstGeom>
          <a:noFill/>
          <a:ln/>
        </p:spPr>
        <p:txBody>
          <a:bodyPr wrap="square" lIns="50800" tIns="50800" rIns="50800" bIns="50800" rtlCol="0" anchor="t"/>
          <a:lstStyle/>
          <a:p>
            <a:pPr algn="l" indent="0" marL="0">
              <a:buNone/>
            </a:pPr>
            <a:r>
              <a:rPr lang="en-US" sz="1300" dirty="0">
                <a:solidFill>
                  <a:srgbClr val="FFFFFF"/>
                </a:solidFill>
                <a:latin typeface="Calibri" pitchFamily="34" charset="0"/>
                <a:ea typeface="Calibri" pitchFamily="34" charset="-122"/>
                <a:cs typeface="Calibri" pitchFamily="34" charset="-120"/>
              </a:rPr>
              <a:t>What is missing from this school, and whose job is it to fix it?</a:t>
            </a:r>
            <a:endParaRPr lang="en-US" sz="1300" dirty="0"/>
          </a:p>
        </p:txBody>
      </p:sp>
      <p:sp>
        <p:nvSpPr>
          <p:cNvPr id="13" name="Text 11"/>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555555"/>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57200" y="256032"/>
            <a:ext cx="8229600" cy="347472"/>
          </a:xfrm>
          <a:prstGeom prst="rect">
            <a:avLst/>
          </a:prstGeom>
          <a:noFill/>
          <a:ln/>
        </p:spPr>
        <p:txBody>
          <a:bodyPr wrap="square" rtlCol="0" anchor="ctr"/>
          <a:lstStyle/>
          <a:p>
            <a:pPr algn="ctr" indent="0" marL="0">
              <a:buNone/>
            </a:pPr>
            <a:r>
              <a:rPr lang="en-US" sz="1200" b="1" spc="400" kern="0" dirty="0">
                <a:solidFill>
                  <a:srgbClr val="C9920A"/>
                </a:solidFill>
                <a:latin typeface="Calibri" pitchFamily="34" charset="0"/>
                <a:ea typeface="Calibri" pitchFamily="34" charset="-122"/>
                <a:cs typeface="Calibri" pitchFamily="34" charset="-120"/>
              </a:rPr>
              <a:t>SCENARIO TWO  |  KEY POINTS</a:t>
            </a:r>
            <a:endParaRPr lang="en-US" sz="1200" dirty="0"/>
          </a:p>
        </p:txBody>
      </p:sp>
      <p:sp>
        <p:nvSpPr>
          <p:cNvPr id="3" name="Text 1"/>
          <p:cNvSpPr/>
          <p:nvPr/>
        </p:nvSpPr>
        <p:spPr>
          <a:xfrm>
            <a:off x="457200" y="658368"/>
            <a:ext cx="8229600" cy="548640"/>
          </a:xfrm>
          <a:prstGeom prst="rect">
            <a:avLst/>
          </a:prstGeom>
          <a:noFill/>
          <a:ln/>
        </p:spPr>
        <p:txBody>
          <a:bodyPr wrap="square" lIns="0" tIns="0" rIns="0" bIns="0" rtlCol="0" anchor="ctr"/>
          <a:lstStyle/>
          <a:p>
            <a:pPr algn="l" indent="0" marL="0">
              <a:buNone/>
            </a:pPr>
            <a:r>
              <a:rPr lang="en-US" sz="2800" b="1" dirty="0">
                <a:solidFill>
                  <a:srgbClr val="E8007A"/>
                </a:solidFill>
                <a:latin typeface="Calibri" pitchFamily="34" charset="0"/>
                <a:ea typeface="Calibri" pitchFamily="34" charset="-122"/>
                <a:cs typeface="Calibri" pitchFamily="34" charset="-120"/>
              </a:rPr>
              <a:t>Here Is What This Scenario Is Really About</a:t>
            </a:r>
            <a:endParaRPr lang="en-US" sz="2800" dirty="0"/>
          </a:p>
        </p:txBody>
      </p:sp>
      <p:sp>
        <p:nvSpPr>
          <p:cNvPr id="4" name="Shape 2"/>
          <p:cNvSpPr/>
          <p:nvPr/>
        </p:nvSpPr>
        <p:spPr>
          <a:xfrm>
            <a:off x="457200" y="1234440"/>
            <a:ext cx="73152" cy="658368"/>
          </a:xfrm>
          <a:prstGeom prst="rect">
            <a:avLst/>
          </a:prstGeom>
          <a:solidFill>
            <a:srgbClr val="E8007A"/>
          </a:solidFill>
          <a:ln w="12700">
            <a:solidFill>
              <a:srgbClr val="E8007A"/>
            </a:solidFill>
            <a:prstDash val="solid"/>
          </a:ln>
        </p:spPr>
      </p:sp>
      <p:sp>
        <p:nvSpPr>
          <p:cNvPr id="5" name="Text 3"/>
          <p:cNvSpPr/>
          <p:nvPr/>
        </p:nvSpPr>
        <p:spPr>
          <a:xfrm>
            <a:off x="685800" y="1234440"/>
            <a:ext cx="7955280" cy="777240"/>
          </a:xfrm>
          <a:prstGeom prst="rect">
            <a:avLst/>
          </a:prstGeom>
          <a:noFill/>
          <a:ln/>
        </p:spPr>
        <p:txBody>
          <a:bodyPr wrap="square" lIns="50800" tIns="50800" rIns="50800" bIns="50800" rtlCol="0" anchor="ctr"/>
          <a:lstStyle/>
          <a:p>
            <a:pPr algn="l" indent="0" marL="0">
              <a:buNone/>
            </a:pPr>
            <a:r>
              <a:rPr lang="en-US" sz="1300" b="1" dirty="0">
                <a:solidFill>
                  <a:srgbClr val="E8007A"/>
                </a:solidFill>
                <a:latin typeface="Calibri" pitchFamily="34" charset="0"/>
                <a:ea typeface="Calibri" pitchFamily="34" charset="-122"/>
                <a:cs typeface="Calibri" pitchFamily="34" charset="-120"/>
              </a:rPr>
              <a:t>Westfield students had access but not understanding. </a:t>
            </a:r>
            <a:pPr algn="l" indent="0" marL="0">
              <a:buNone/>
            </a:pPr>
            <a:r>
              <a:rPr lang="en-US" sz="1300" dirty="0">
                <a:solidFill>
                  <a:srgbClr val="FFFFFF"/>
                </a:solidFill>
                <a:latin typeface="Calibri" pitchFamily="34" charset="0"/>
                <a:ea typeface="Calibri" pitchFamily="34" charset="-122"/>
                <a:cs typeface="Calibri" pitchFamily="34" charset="-120"/>
              </a:rPr>
              <a:t>They could produce polished work but could not explain their own thinking. That is not preparation for the future. That is a performance of it.</a:t>
            </a:r>
            <a:endParaRPr lang="en-US" sz="1300" dirty="0"/>
          </a:p>
        </p:txBody>
      </p:sp>
      <p:sp>
        <p:nvSpPr>
          <p:cNvPr id="6" name="Shape 4"/>
          <p:cNvSpPr/>
          <p:nvPr/>
        </p:nvSpPr>
        <p:spPr>
          <a:xfrm>
            <a:off x="457200" y="2130552"/>
            <a:ext cx="73152" cy="658368"/>
          </a:xfrm>
          <a:prstGeom prst="rect">
            <a:avLst/>
          </a:prstGeom>
          <a:solidFill>
            <a:srgbClr val="E8007A"/>
          </a:solidFill>
          <a:ln w="12700">
            <a:solidFill>
              <a:srgbClr val="E8007A"/>
            </a:solidFill>
            <a:prstDash val="solid"/>
          </a:ln>
        </p:spPr>
      </p:sp>
      <p:sp>
        <p:nvSpPr>
          <p:cNvPr id="7" name="Text 5"/>
          <p:cNvSpPr/>
          <p:nvPr/>
        </p:nvSpPr>
        <p:spPr>
          <a:xfrm>
            <a:off x="685800" y="2130552"/>
            <a:ext cx="7955280" cy="777240"/>
          </a:xfrm>
          <a:prstGeom prst="rect">
            <a:avLst/>
          </a:prstGeom>
          <a:noFill/>
          <a:ln/>
        </p:spPr>
        <p:txBody>
          <a:bodyPr wrap="square" lIns="50800" tIns="50800" rIns="50800" bIns="50800" rtlCol="0" anchor="ctr"/>
          <a:lstStyle/>
          <a:p>
            <a:pPr algn="l" indent="0" marL="0">
              <a:buNone/>
            </a:pPr>
            <a:r>
              <a:rPr lang="en-US" sz="1300" b="1" dirty="0">
                <a:solidFill>
                  <a:srgbClr val="E8007A"/>
                </a:solidFill>
                <a:latin typeface="Calibri" pitchFamily="34" charset="0"/>
                <a:ea typeface="Calibri" pitchFamily="34" charset="-122"/>
                <a:cs typeface="Calibri" pitchFamily="34" charset="-120"/>
              </a:rPr>
              <a:t>Having technology without critical thinking instruction creates dependency, not capability. </a:t>
            </a:r>
            <a:pPr algn="l" indent="0" marL="0">
              <a:buNone/>
            </a:pPr>
            <a:r>
              <a:rPr lang="en-US" sz="1300" dirty="0">
                <a:solidFill>
                  <a:srgbClr val="FFFFFF"/>
                </a:solidFill>
                <a:latin typeface="Calibri" pitchFamily="34" charset="0"/>
                <a:ea typeface="Calibri" pitchFamily="34" charset="-122"/>
                <a:cs typeface="Calibri" pitchFamily="34" charset="-120"/>
              </a:rPr>
              <a:t>When students are handed AI tools with no guidance on how to evaluate, question, or push back on them, they learn to follow the output. Not to lead the thinking.</a:t>
            </a:r>
            <a:endParaRPr lang="en-US" sz="1300" dirty="0"/>
          </a:p>
        </p:txBody>
      </p:sp>
      <p:sp>
        <p:nvSpPr>
          <p:cNvPr id="8" name="Shape 6"/>
          <p:cNvSpPr/>
          <p:nvPr/>
        </p:nvSpPr>
        <p:spPr>
          <a:xfrm>
            <a:off x="457200" y="3026664"/>
            <a:ext cx="73152" cy="658368"/>
          </a:xfrm>
          <a:prstGeom prst="rect">
            <a:avLst/>
          </a:prstGeom>
          <a:solidFill>
            <a:srgbClr val="E8007A"/>
          </a:solidFill>
          <a:ln w="12700">
            <a:solidFill>
              <a:srgbClr val="E8007A"/>
            </a:solidFill>
            <a:prstDash val="solid"/>
          </a:ln>
        </p:spPr>
      </p:sp>
      <p:sp>
        <p:nvSpPr>
          <p:cNvPr id="9" name="Text 7"/>
          <p:cNvSpPr/>
          <p:nvPr/>
        </p:nvSpPr>
        <p:spPr>
          <a:xfrm>
            <a:off x="685800" y="3026664"/>
            <a:ext cx="7955280" cy="777240"/>
          </a:xfrm>
          <a:prstGeom prst="rect">
            <a:avLst/>
          </a:prstGeom>
          <a:noFill/>
          <a:ln/>
        </p:spPr>
        <p:txBody>
          <a:bodyPr wrap="square" lIns="50800" tIns="50800" rIns="50800" bIns="50800" rtlCol="0" anchor="ctr"/>
          <a:lstStyle/>
          <a:p>
            <a:pPr algn="l" indent="0" marL="0">
              <a:buNone/>
            </a:pPr>
            <a:r>
              <a:rPr lang="en-US" sz="1300" b="1" dirty="0">
                <a:solidFill>
                  <a:srgbClr val="E8007A"/>
                </a:solidFill>
                <a:latin typeface="Calibri" pitchFamily="34" charset="0"/>
                <a:ea typeface="Calibri" pitchFamily="34" charset="-122"/>
                <a:cs typeface="Calibri" pitchFamily="34" charset="-120"/>
              </a:rPr>
              <a:t>AI detection tools are not the answer. </a:t>
            </a:r>
            <a:pPr algn="l" indent="0" marL="0">
              <a:buNone/>
            </a:pPr>
            <a:r>
              <a:rPr lang="en-US" sz="1300" dirty="0">
                <a:solidFill>
                  <a:srgbClr val="FFFFFF"/>
                </a:solidFill>
                <a:latin typeface="Calibri" pitchFamily="34" charset="0"/>
                <a:ea typeface="Calibri" pitchFamily="34" charset="-122"/>
                <a:cs typeface="Calibri" pitchFamily="34" charset="-120"/>
              </a:rPr>
              <a:t>When Mr. Chen suspects AI use he may turn to an AI checker. But those tools regularly flag real student writing as AI generated and miss work that was fully generated by AI. A student can be falsely accused. Another can submit AI work and never get caught. Neither outcome is fair and schools are making disciplinary decisions based on tools that are not reliable.</a:t>
            </a:r>
            <a:endParaRPr lang="en-US" sz="1300" dirty="0"/>
          </a:p>
        </p:txBody>
      </p:sp>
      <p:sp>
        <p:nvSpPr>
          <p:cNvPr id="10" name="Shape 8"/>
          <p:cNvSpPr/>
          <p:nvPr/>
        </p:nvSpPr>
        <p:spPr>
          <a:xfrm>
            <a:off x="457200" y="3922776"/>
            <a:ext cx="73152" cy="658368"/>
          </a:xfrm>
          <a:prstGeom prst="rect">
            <a:avLst/>
          </a:prstGeom>
          <a:solidFill>
            <a:srgbClr val="E8007A"/>
          </a:solidFill>
          <a:ln w="12700">
            <a:solidFill>
              <a:srgbClr val="E8007A"/>
            </a:solidFill>
            <a:prstDash val="solid"/>
          </a:ln>
        </p:spPr>
      </p:sp>
      <p:sp>
        <p:nvSpPr>
          <p:cNvPr id="11" name="Text 9"/>
          <p:cNvSpPr/>
          <p:nvPr/>
        </p:nvSpPr>
        <p:spPr>
          <a:xfrm>
            <a:off x="685800" y="3922776"/>
            <a:ext cx="7955280" cy="777240"/>
          </a:xfrm>
          <a:prstGeom prst="rect">
            <a:avLst/>
          </a:prstGeom>
          <a:noFill/>
          <a:ln/>
        </p:spPr>
        <p:txBody>
          <a:bodyPr wrap="square" lIns="50800" tIns="50800" rIns="50800" bIns="50800" rtlCol="0" anchor="ctr"/>
          <a:lstStyle/>
          <a:p>
            <a:pPr algn="l" indent="0" marL="0">
              <a:buNone/>
            </a:pPr>
            <a:r>
              <a:rPr lang="en-US" sz="1300" b="1" dirty="0">
                <a:solidFill>
                  <a:srgbClr val="E8007A"/>
                </a:solidFill>
                <a:latin typeface="Calibri" pitchFamily="34" charset="0"/>
                <a:ea typeface="Calibri" pitchFamily="34" charset="-122"/>
                <a:cs typeface="Calibri" pitchFamily="34" charset="-120"/>
              </a:rPr>
              <a:t>Mr. Chen saw the problem but had no support. </a:t>
            </a:r>
            <a:pPr algn="l" indent="0" marL="0">
              <a:buNone/>
            </a:pPr>
            <a:r>
              <a:rPr lang="en-US" sz="1300" dirty="0">
                <a:solidFill>
                  <a:srgbClr val="FFFFFF"/>
                </a:solidFill>
                <a:latin typeface="Calibri" pitchFamily="34" charset="0"/>
                <a:ea typeface="Calibri" pitchFamily="34" charset="-122"/>
                <a:cs typeface="Calibri" pitchFamily="34" charset="-120"/>
              </a:rPr>
              <a:t>A teacher who notices something is wrong and has no policy, no training, and no backup is in an impossible position. That is not a personal failure. That is what happens when institutions move faster than their people.</a:t>
            </a:r>
            <a:endParaRPr lang="en-US" sz="1300" dirty="0"/>
          </a:p>
        </p:txBody>
      </p:sp>
      <p:sp>
        <p:nvSpPr>
          <p:cNvPr id="12" name="Text 10"/>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555555"/>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E0A06"/>
        </a:solidFill>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E8007A"/>
          </a:solidFill>
          <a:ln w="12700">
            <a:solidFill>
              <a:srgbClr val="E8007A"/>
            </a:solidFill>
            <a:prstDash val="solid"/>
          </a:ln>
        </p:spPr>
      </p:sp>
      <p:sp>
        <p:nvSpPr>
          <p:cNvPr id="3" name="Text 1"/>
          <p:cNvSpPr/>
          <p:nvPr/>
        </p:nvSpPr>
        <p:spPr>
          <a:xfrm>
            <a:off x="457200" y="164592"/>
            <a:ext cx="8229600" cy="594360"/>
          </a:xfrm>
          <a:prstGeom prst="rect">
            <a:avLst/>
          </a:prstGeom>
          <a:noFill/>
          <a:ln/>
        </p:spPr>
        <p:txBody>
          <a:bodyPr wrap="square" lIns="0" tIns="0" rIns="0" bIns="0" rtlCol="0" anchor="ctr"/>
          <a:lstStyle/>
          <a:p>
            <a:pPr algn="ctr" indent="0" marL="0">
              <a:buNone/>
            </a:pPr>
            <a:r>
              <a:rPr lang="en-US" sz="3000" b="1" spc="200" kern="0" dirty="0">
                <a:solidFill>
                  <a:srgbClr val="FFFFFF"/>
                </a:solidFill>
                <a:latin typeface="Calibri" pitchFamily="34" charset="0"/>
                <a:ea typeface="Calibri" pitchFamily="34" charset="-122"/>
                <a:cs typeface="Calibri" pitchFamily="34" charset="-120"/>
              </a:rPr>
              <a:t>WHAT YOU CAN ACTUALLY DO</a:t>
            </a:r>
            <a:endParaRPr lang="en-US" sz="3000" dirty="0"/>
          </a:p>
        </p:txBody>
      </p:sp>
      <p:sp>
        <p:nvSpPr>
          <p:cNvPr id="4" name="Text 2"/>
          <p:cNvSpPr/>
          <p:nvPr/>
        </p:nvSpPr>
        <p:spPr>
          <a:xfrm>
            <a:off x="457200" y="658368"/>
            <a:ext cx="8229600" cy="256032"/>
          </a:xfrm>
          <a:prstGeom prst="rect">
            <a:avLst/>
          </a:prstGeom>
          <a:noFill/>
          <a:ln/>
        </p:spPr>
        <p:txBody>
          <a:bodyPr wrap="square" lIns="0" tIns="0" rIns="0" bIns="0" rtlCol="0" anchor="ctr"/>
          <a:lstStyle/>
          <a:p>
            <a:pPr algn="ctr" indent="0" marL="0">
              <a:buNone/>
            </a:pPr>
            <a:r>
              <a:rPr lang="en-US" sz="1200" i="1" dirty="0">
                <a:solidFill>
                  <a:srgbClr val="FFFFFF"/>
                </a:solidFill>
                <a:latin typeface="Calibri" pitchFamily="34" charset="0"/>
                <a:ea typeface="Calibri" pitchFamily="34" charset="-122"/>
                <a:cs typeface="Calibri" pitchFamily="34" charset="-120"/>
              </a:rPr>
              <a:t>Five strategies you can bring back to your school on Monday</a:t>
            </a:r>
            <a:endParaRPr lang="en-US" sz="1200" dirty="0"/>
          </a:p>
        </p:txBody>
      </p:sp>
      <p:sp>
        <p:nvSpPr>
          <p:cNvPr id="5" name="Shape 3"/>
          <p:cNvSpPr/>
          <p:nvPr/>
        </p:nvSpPr>
        <p:spPr>
          <a:xfrm>
            <a:off x="365760" y="1024128"/>
            <a:ext cx="8412480" cy="685800"/>
          </a:xfrm>
          <a:prstGeom prst="rect">
            <a:avLst/>
          </a:prstGeom>
          <a:solidFill>
            <a:srgbClr val="1A1A1A"/>
          </a:solidFill>
          <a:ln/>
          <a:effectLst>
            <a:outerShdw sx="100000" sy="100000" kx="0" ky="0" algn="bl" rotWithShape="0" blurRad="63500" dist="25400" dir="8100000">
              <a:srgbClr val="000000">
                <a:alpha val="20000"/>
              </a:srgbClr>
            </a:outerShdw>
          </a:effectLst>
        </p:spPr>
      </p:sp>
      <p:sp>
        <p:nvSpPr>
          <p:cNvPr id="6" name="Shape 4"/>
          <p:cNvSpPr/>
          <p:nvPr/>
        </p:nvSpPr>
        <p:spPr>
          <a:xfrm>
            <a:off x="365760" y="1024128"/>
            <a:ext cx="566928" cy="685800"/>
          </a:xfrm>
          <a:prstGeom prst="rect">
            <a:avLst/>
          </a:prstGeom>
          <a:solidFill>
            <a:srgbClr val="E8007A"/>
          </a:solidFill>
          <a:ln w="12700">
            <a:solidFill>
              <a:srgbClr val="E8007A"/>
            </a:solidFill>
            <a:prstDash val="solid"/>
          </a:ln>
        </p:spPr>
      </p:sp>
      <p:sp>
        <p:nvSpPr>
          <p:cNvPr id="7" name="Text 5"/>
          <p:cNvSpPr/>
          <p:nvPr/>
        </p:nvSpPr>
        <p:spPr>
          <a:xfrm>
            <a:off x="365760" y="1042416"/>
            <a:ext cx="566928" cy="64008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01</a:t>
            </a:r>
            <a:endParaRPr lang="en-US" sz="1800" dirty="0"/>
          </a:p>
        </p:txBody>
      </p:sp>
      <p:sp>
        <p:nvSpPr>
          <p:cNvPr id="8" name="Text 6"/>
          <p:cNvSpPr/>
          <p:nvPr/>
        </p:nvSpPr>
        <p:spPr>
          <a:xfrm>
            <a:off x="1078992" y="1042416"/>
            <a:ext cx="7498080" cy="640080"/>
          </a:xfrm>
          <a:prstGeom prst="rect">
            <a:avLst/>
          </a:prstGeom>
          <a:noFill/>
          <a:ln/>
        </p:spPr>
        <p:txBody>
          <a:bodyPr wrap="square" lIns="50800" tIns="50800" rIns="50800" bIns="50800" rtlCol="0" anchor="ctr"/>
          <a:lstStyle/>
          <a:p>
            <a:pPr algn="l" indent="0" marL="0">
              <a:buNone/>
            </a:pPr>
            <a:r>
              <a:rPr lang="en-US" sz="1300" dirty="0">
                <a:solidFill>
                  <a:srgbClr val="FFFFFF"/>
                </a:solidFill>
                <a:latin typeface="Calibri" pitchFamily="34" charset="0"/>
                <a:ea typeface="Calibri" pitchFamily="34" charset="-122"/>
                <a:cs typeface="Calibri" pitchFamily="34" charset="-120"/>
              </a:rPr>
              <a:t>Look at your curriculum and ask honestly: where does AI show up and where is it absent? Name what is missing.</a:t>
            </a:r>
            <a:endParaRPr lang="en-US" sz="1300" dirty="0"/>
          </a:p>
        </p:txBody>
      </p:sp>
      <p:sp>
        <p:nvSpPr>
          <p:cNvPr id="9" name="Shape 7"/>
          <p:cNvSpPr/>
          <p:nvPr/>
        </p:nvSpPr>
        <p:spPr>
          <a:xfrm>
            <a:off x="365760" y="1828800"/>
            <a:ext cx="8412480" cy="685800"/>
          </a:xfrm>
          <a:prstGeom prst="rect">
            <a:avLst/>
          </a:prstGeom>
          <a:solidFill>
            <a:srgbClr val="1A1A1A"/>
          </a:solidFill>
          <a:ln/>
          <a:effectLst>
            <a:outerShdw sx="100000" sy="100000" kx="0" ky="0" algn="bl" rotWithShape="0" blurRad="63500" dist="25400" dir="8100000">
              <a:srgbClr val="000000">
                <a:alpha val="20000"/>
              </a:srgbClr>
            </a:outerShdw>
          </a:effectLst>
        </p:spPr>
      </p:sp>
      <p:sp>
        <p:nvSpPr>
          <p:cNvPr id="10" name="Shape 8"/>
          <p:cNvSpPr/>
          <p:nvPr/>
        </p:nvSpPr>
        <p:spPr>
          <a:xfrm>
            <a:off x="365760" y="1828800"/>
            <a:ext cx="566928" cy="685800"/>
          </a:xfrm>
          <a:prstGeom prst="rect">
            <a:avLst/>
          </a:prstGeom>
          <a:solidFill>
            <a:srgbClr val="C9920A"/>
          </a:solidFill>
          <a:ln w="12700">
            <a:solidFill>
              <a:srgbClr val="C9920A"/>
            </a:solidFill>
            <a:prstDash val="solid"/>
          </a:ln>
        </p:spPr>
      </p:sp>
      <p:sp>
        <p:nvSpPr>
          <p:cNvPr id="11" name="Text 9"/>
          <p:cNvSpPr/>
          <p:nvPr/>
        </p:nvSpPr>
        <p:spPr>
          <a:xfrm>
            <a:off x="365760" y="1847088"/>
            <a:ext cx="566928" cy="64008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02</a:t>
            </a:r>
            <a:endParaRPr lang="en-US" sz="1800" dirty="0"/>
          </a:p>
        </p:txBody>
      </p:sp>
      <p:sp>
        <p:nvSpPr>
          <p:cNvPr id="12" name="Text 10"/>
          <p:cNvSpPr/>
          <p:nvPr/>
        </p:nvSpPr>
        <p:spPr>
          <a:xfrm>
            <a:off x="1078992" y="1847088"/>
            <a:ext cx="7498080" cy="640080"/>
          </a:xfrm>
          <a:prstGeom prst="rect">
            <a:avLst/>
          </a:prstGeom>
          <a:noFill/>
          <a:ln/>
        </p:spPr>
        <p:txBody>
          <a:bodyPr wrap="square" lIns="50800" tIns="50800" rIns="50800" bIns="50800" rtlCol="0" anchor="ctr"/>
          <a:lstStyle/>
          <a:p>
            <a:pPr algn="l" indent="0" marL="0">
              <a:buNone/>
            </a:pPr>
            <a:r>
              <a:rPr lang="en-US" sz="1300" dirty="0">
                <a:solidFill>
                  <a:srgbClr val="FFFFFF"/>
                </a:solidFill>
                <a:latin typeface="Calibri" pitchFamily="34" charset="0"/>
                <a:ea typeface="Calibri" pitchFamily="34" charset="-122"/>
                <a:cs typeface="Calibri" pitchFamily="34" charset="-120"/>
              </a:rPr>
              <a:t>Bring AI tools into your classroom. Do not require students to have anything at home. If they cannot access it there, bring it to them here.</a:t>
            </a:r>
            <a:endParaRPr lang="en-US" sz="1300" dirty="0"/>
          </a:p>
        </p:txBody>
      </p:sp>
      <p:sp>
        <p:nvSpPr>
          <p:cNvPr id="13" name="Shape 11"/>
          <p:cNvSpPr/>
          <p:nvPr/>
        </p:nvSpPr>
        <p:spPr>
          <a:xfrm>
            <a:off x="365760" y="2633472"/>
            <a:ext cx="8412480" cy="685800"/>
          </a:xfrm>
          <a:prstGeom prst="rect">
            <a:avLst/>
          </a:prstGeom>
          <a:solidFill>
            <a:srgbClr val="1A1A1A"/>
          </a:solidFill>
          <a:ln/>
          <a:effectLst>
            <a:outerShdw sx="100000" sy="100000" kx="0" ky="0" algn="bl" rotWithShape="0" blurRad="63500" dist="25400" dir="8100000">
              <a:srgbClr val="000000">
                <a:alpha val="20000"/>
              </a:srgbClr>
            </a:outerShdw>
          </a:effectLst>
        </p:spPr>
      </p:sp>
      <p:sp>
        <p:nvSpPr>
          <p:cNvPr id="14" name="Shape 12"/>
          <p:cNvSpPr/>
          <p:nvPr/>
        </p:nvSpPr>
        <p:spPr>
          <a:xfrm>
            <a:off x="365760" y="2633472"/>
            <a:ext cx="566928" cy="685800"/>
          </a:xfrm>
          <a:prstGeom prst="rect">
            <a:avLst/>
          </a:prstGeom>
          <a:solidFill>
            <a:srgbClr val="E8007A"/>
          </a:solidFill>
          <a:ln w="12700">
            <a:solidFill>
              <a:srgbClr val="E8007A"/>
            </a:solidFill>
            <a:prstDash val="solid"/>
          </a:ln>
        </p:spPr>
      </p:sp>
      <p:sp>
        <p:nvSpPr>
          <p:cNvPr id="15" name="Text 13"/>
          <p:cNvSpPr/>
          <p:nvPr/>
        </p:nvSpPr>
        <p:spPr>
          <a:xfrm>
            <a:off x="365760" y="2651760"/>
            <a:ext cx="566928" cy="64008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03</a:t>
            </a:r>
            <a:endParaRPr lang="en-US" sz="1800" dirty="0"/>
          </a:p>
        </p:txBody>
      </p:sp>
      <p:sp>
        <p:nvSpPr>
          <p:cNvPr id="16" name="Text 14"/>
          <p:cNvSpPr/>
          <p:nvPr/>
        </p:nvSpPr>
        <p:spPr>
          <a:xfrm>
            <a:off x="1078992" y="2651760"/>
            <a:ext cx="7498080" cy="640080"/>
          </a:xfrm>
          <a:prstGeom prst="rect">
            <a:avLst/>
          </a:prstGeom>
          <a:noFill/>
          <a:ln/>
        </p:spPr>
        <p:txBody>
          <a:bodyPr wrap="square" lIns="50800" tIns="50800" rIns="50800" bIns="50800" rtlCol="0" anchor="ctr"/>
          <a:lstStyle/>
          <a:p>
            <a:pPr algn="l" indent="0" marL="0">
              <a:buNone/>
            </a:pPr>
            <a:r>
              <a:rPr lang="en-US" sz="1300" dirty="0">
                <a:solidFill>
                  <a:srgbClr val="FFFFFF"/>
                </a:solidFill>
                <a:latin typeface="Calibri" pitchFamily="34" charset="0"/>
                <a:ea typeface="Calibri" pitchFamily="34" charset="-122"/>
                <a:cs typeface="Calibri" pitchFamily="34" charset="-120"/>
              </a:rPr>
              <a:t>If students are already using AI on their own, that is a strength. Start there. Ask them what they use it for and build from that.</a:t>
            </a:r>
            <a:endParaRPr lang="en-US" sz="1300" dirty="0"/>
          </a:p>
        </p:txBody>
      </p:sp>
      <p:sp>
        <p:nvSpPr>
          <p:cNvPr id="17" name="Shape 15"/>
          <p:cNvSpPr/>
          <p:nvPr/>
        </p:nvSpPr>
        <p:spPr>
          <a:xfrm>
            <a:off x="365760" y="3438144"/>
            <a:ext cx="8412480" cy="685800"/>
          </a:xfrm>
          <a:prstGeom prst="rect">
            <a:avLst/>
          </a:prstGeom>
          <a:solidFill>
            <a:srgbClr val="1A1A1A"/>
          </a:solidFill>
          <a:ln/>
          <a:effectLst>
            <a:outerShdw sx="100000" sy="100000" kx="0" ky="0" algn="bl" rotWithShape="0" blurRad="63500" dist="25400" dir="8100000">
              <a:srgbClr val="000000">
                <a:alpha val="20000"/>
              </a:srgbClr>
            </a:outerShdw>
          </a:effectLst>
        </p:spPr>
      </p:sp>
      <p:sp>
        <p:nvSpPr>
          <p:cNvPr id="18" name="Shape 16"/>
          <p:cNvSpPr/>
          <p:nvPr/>
        </p:nvSpPr>
        <p:spPr>
          <a:xfrm>
            <a:off x="365760" y="3438144"/>
            <a:ext cx="566928" cy="685800"/>
          </a:xfrm>
          <a:prstGeom prst="rect">
            <a:avLst/>
          </a:prstGeom>
          <a:solidFill>
            <a:srgbClr val="C9920A"/>
          </a:solidFill>
          <a:ln w="12700">
            <a:solidFill>
              <a:srgbClr val="C9920A"/>
            </a:solidFill>
            <a:prstDash val="solid"/>
          </a:ln>
        </p:spPr>
      </p:sp>
      <p:sp>
        <p:nvSpPr>
          <p:cNvPr id="19" name="Text 17"/>
          <p:cNvSpPr/>
          <p:nvPr/>
        </p:nvSpPr>
        <p:spPr>
          <a:xfrm>
            <a:off x="365760" y="3456432"/>
            <a:ext cx="566928" cy="64008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04</a:t>
            </a:r>
            <a:endParaRPr lang="en-US" sz="1800" dirty="0"/>
          </a:p>
        </p:txBody>
      </p:sp>
      <p:sp>
        <p:nvSpPr>
          <p:cNvPr id="20" name="Text 18"/>
          <p:cNvSpPr/>
          <p:nvPr/>
        </p:nvSpPr>
        <p:spPr>
          <a:xfrm>
            <a:off x="1078992" y="3456432"/>
            <a:ext cx="7498080" cy="640080"/>
          </a:xfrm>
          <a:prstGeom prst="rect">
            <a:avLst/>
          </a:prstGeom>
          <a:noFill/>
          <a:ln/>
        </p:spPr>
        <p:txBody>
          <a:bodyPr wrap="square" lIns="50800" tIns="50800" rIns="50800" bIns="50800" rtlCol="0" anchor="ctr"/>
          <a:lstStyle/>
          <a:p>
            <a:pPr algn="l" indent="0" marL="0">
              <a:buNone/>
            </a:pPr>
            <a:r>
              <a:rPr lang="en-US" sz="1300" dirty="0">
                <a:solidFill>
                  <a:srgbClr val="FFFFFF"/>
                </a:solidFill>
                <a:latin typeface="Calibri" pitchFamily="34" charset="0"/>
                <a:ea typeface="Calibri" pitchFamily="34" charset="-122"/>
                <a:cs typeface="Calibri" pitchFamily="34" charset="-120"/>
              </a:rPr>
              <a:t>When your curriculum does not include AI, that is not your failure. Advocate for training, resources, and a real plan from your administration.</a:t>
            </a:r>
            <a:endParaRPr lang="en-US" sz="1300" dirty="0"/>
          </a:p>
        </p:txBody>
      </p:sp>
      <p:sp>
        <p:nvSpPr>
          <p:cNvPr id="21" name="Shape 19"/>
          <p:cNvSpPr/>
          <p:nvPr/>
        </p:nvSpPr>
        <p:spPr>
          <a:xfrm>
            <a:off x="365760" y="4242816"/>
            <a:ext cx="8412480" cy="685800"/>
          </a:xfrm>
          <a:prstGeom prst="rect">
            <a:avLst/>
          </a:prstGeom>
          <a:solidFill>
            <a:srgbClr val="1A1A1A"/>
          </a:solidFill>
          <a:ln/>
          <a:effectLst>
            <a:outerShdw sx="100000" sy="100000" kx="0" ky="0" algn="bl" rotWithShape="0" blurRad="63500" dist="25400" dir="8100000">
              <a:srgbClr val="000000">
                <a:alpha val="20000"/>
              </a:srgbClr>
            </a:outerShdw>
          </a:effectLst>
        </p:spPr>
      </p:sp>
      <p:sp>
        <p:nvSpPr>
          <p:cNvPr id="22" name="Shape 20"/>
          <p:cNvSpPr/>
          <p:nvPr/>
        </p:nvSpPr>
        <p:spPr>
          <a:xfrm>
            <a:off x="365760" y="4242816"/>
            <a:ext cx="566928" cy="685800"/>
          </a:xfrm>
          <a:prstGeom prst="rect">
            <a:avLst/>
          </a:prstGeom>
          <a:solidFill>
            <a:srgbClr val="E8007A"/>
          </a:solidFill>
          <a:ln w="12700">
            <a:solidFill>
              <a:srgbClr val="E8007A"/>
            </a:solidFill>
            <a:prstDash val="solid"/>
          </a:ln>
        </p:spPr>
      </p:sp>
      <p:sp>
        <p:nvSpPr>
          <p:cNvPr id="23" name="Text 21"/>
          <p:cNvSpPr/>
          <p:nvPr/>
        </p:nvSpPr>
        <p:spPr>
          <a:xfrm>
            <a:off x="365760" y="4261104"/>
            <a:ext cx="566928" cy="64008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05</a:t>
            </a:r>
            <a:endParaRPr lang="en-US" sz="1800" dirty="0"/>
          </a:p>
        </p:txBody>
      </p:sp>
      <p:sp>
        <p:nvSpPr>
          <p:cNvPr id="24" name="Text 22"/>
          <p:cNvSpPr/>
          <p:nvPr/>
        </p:nvSpPr>
        <p:spPr>
          <a:xfrm>
            <a:off x="1078992" y="4261104"/>
            <a:ext cx="7498080" cy="640080"/>
          </a:xfrm>
          <a:prstGeom prst="rect">
            <a:avLst/>
          </a:prstGeom>
          <a:noFill/>
          <a:ln/>
        </p:spPr>
        <p:txBody>
          <a:bodyPr wrap="square" lIns="50800" tIns="50800" rIns="50800" bIns="50800" rtlCol="0" anchor="ctr"/>
          <a:lstStyle/>
          <a:p>
            <a:pPr algn="l" indent="0" marL="0">
              <a:buNone/>
            </a:pPr>
            <a:r>
              <a:rPr lang="en-US" sz="1300" dirty="0">
                <a:solidFill>
                  <a:srgbClr val="FFFFFF"/>
                </a:solidFill>
                <a:latin typeface="Calibri" pitchFamily="34" charset="0"/>
                <a:ea typeface="Calibri" pitchFamily="34" charset="-122"/>
                <a:cs typeface="Calibri" pitchFamily="34" charset="-120"/>
              </a:rPr>
              <a:t>Teach students to question AI, not just use it. Who built it? What does it get wrong? Who does it leave out? That thinking is the real skill.</a:t>
            </a:r>
            <a:endParaRPr lang="en-US" sz="1300" dirty="0"/>
          </a:p>
        </p:txBody>
      </p:sp>
      <p:sp>
        <p:nvSpPr>
          <p:cNvPr id="25" name="Text 23"/>
          <p:cNvSpPr/>
          <p:nvPr/>
        </p:nvSpPr>
        <p:spPr>
          <a:xfrm>
            <a:off x="457200" y="4919472"/>
            <a:ext cx="8229600" cy="164592"/>
          </a:xfrm>
          <a:prstGeom prst="rect">
            <a:avLst/>
          </a:prstGeom>
          <a:noFill/>
          <a:ln/>
        </p:spPr>
        <p:txBody>
          <a:bodyPr wrap="square" rtlCol="0" anchor="ctr"/>
          <a:lstStyle/>
          <a:p>
            <a:pPr algn="r" indent="0" marL="0">
              <a:buNone/>
            </a:pPr>
            <a:r>
              <a:rPr lang="en-US" sz="800" dirty="0">
                <a:solidFill>
                  <a:srgbClr val="555555"/>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lIns="0" tIns="0" rIns="0" bIns="0" rtlCol="0" anchor="ctr"/>
          <a:lstStyle/>
          <a:p>
            <a:pPr algn="l" indent="0" marL="0">
              <a:buNone/>
            </a:pPr>
            <a:r>
              <a:rPr lang="en-US" sz="2800" b="1" dirty="0">
                <a:solidFill>
                  <a:srgbClr val="0E0A06"/>
                </a:solidFill>
                <a:latin typeface="Calibri" pitchFamily="34" charset="0"/>
                <a:ea typeface="Calibri" pitchFamily="34" charset="-122"/>
                <a:cs typeface="Calibri" pitchFamily="34" charset="-120"/>
              </a:rPr>
              <a:t>Take a Moment for Yourself</a:t>
            </a:r>
            <a:endParaRPr lang="en-US" sz="2800" dirty="0"/>
          </a:p>
        </p:txBody>
      </p:sp>
      <p:sp>
        <p:nvSpPr>
          <p:cNvPr id="3" name="Shape 1"/>
          <p:cNvSpPr/>
          <p:nvPr/>
        </p:nvSpPr>
        <p:spPr>
          <a:xfrm>
            <a:off x="457200" y="914400"/>
            <a:ext cx="8229600" cy="36576"/>
          </a:xfrm>
          <a:prstGeom prst="rect">
            <a:avLst/>
          </a:prstGeom>
          <a:solidFill>
            <a:srgbClr val="E8007A"/>
          </a:solidFill>
          <a:ln w="12700">
            <a:solidFill>
              <a:srgbClr val="E8007A"/>
            </a:solidFill>
            <a:prstDash val="solid"/>
          </a:ln>
        </p:spPr>
      </p:sp>
      <p:sp>
        <p:nvSpPr>
          <p:cNvPr id="4" name="Text 2"/>
          <p:cNvSpPr/>
          <p:nvPr/>
        </p:nvSpPr>
        <p:spPr>
          <a:xfrm>
            <a:off x="457200" y="1024128"/>
            <a:ext cx="8229600" cy="365760"/>
          </a:xfrm>
          <a:prstGeom prst="rect">
            <a:avLst/>
          </a:prstGeom>
          <a:noFill/>
          <a:ln/>
        </p:spPr>
        <p:txBody>
          <a:bodyPr wrap="square" lIns="50800" tIns="50800" rIns="50800" bIns="50800" rtlCol="0" anchor="t"/>
          <a:lstStyle/>
          <a:p>
            <a:pPr algn="l" indent="0" marL="0">
              <a:buNone/>
            </a:pPr>
            <a:r>
              <a:rPr lang="en-US" sz="1300" i="1" dirty="0">
                <a:solidFill>
                  <a:srgbClr val="7A4A1E"/>
                </a:solidFill>
                <a:latin typeface="Calibri" pitchFamily="34" charset="0"/>
                <a:ea typeface="Calibri" pitchFamily="34" charset="-122"/>
                <a:cs typeface="Calibri" pitchFamily="34" charset="-120"/>
              </a:rPr>
              <a:t>Take 3 minutes. Write your answers on the index card. You will keep it.</a:t>
            </a:r>
            <a:endParaRPr lang="en-US" sz="1300" dirty="0"/>
          </a:p>
        </p:txBody>
      </p:sp>
      <p:sp>
        <p:nvSpPr>
          <p:cNvPr id="5" name="Shape 3"/>
          <p:cNvSpPr/>
          <p:nvPr/>
        </p:nvSpPr>
        <p:spPr>
          <a:xfrm>
            <a:off x="457200" y="1508760"/>
            <a:ext cx="4069080" cy="1444752"/>
          </a:xfrm>
          <a:prstGeom prst="rect">
            <a:avLst/>
          </a:prstGeom>
          <a:solidFill>
            <a:srgbClr val="F5F5F5"/>
          </a:solidFill>
          <a:ln/>
          <a:effectLst>
            <a:outerShdw sx="100000" sy="100000" kx="0" ky="0" algn="bl" rotWithShape="0" blurRad="76200" dist="25400" dir="8100000">
              <a:srgbClr val="000000">
                <a:alpha val="10000"/>
              </a:srgbClr>
            </a:outerShdw>
          </a:effectLst>
        </p:spPr>
      </p:sp>
      <p:sp>
        <p:nvSpPr>
          <p:cNvPr id="6" name="Shape 4"/>
          <p:cNvSpPr/>
          <p:nvPr/>
        </p:nvSpPr>
        <p:spPr>
          <a:xfrm>
            <a:off x="457200" y="1508760"/>
            <a:ext cx="73152" cy="1444752"/>
          </a:xfrm>
          <a:prstGeom prst="rect">
            <a:avLst/>
          </a:prstGeom>
          <a:solidFill>
            <a:srgbClr val="E8007A"/>
          </a:solidFill>
          <a:ln w="12700">
            <a:solidFill>
              <a:srgbClr val="E8007A"/>
            </a:solidFill>
            <a:prstDash val="solid"/>
          </a:ln>
        </p:spPr>
      </p:sp>
      <p:sp>
        <p:nvSpPr>
          <p:cNvPr id="7" name="Text 5"/>
          <p:cNvSpPr/>
          <p:nvPr/>
        </p:nvSpPr>
        <p:spPr>
          <a:xfrm>
            <a:off x="658368" y="1691640"/>
            <a:ext cx="3749040" cy="1115568"/>
          </a:xfrm>
          <a:prstGeom prst="rect">
            <a:avLst/>
          </a:prstGeom>
          <a:noFill/>
          <a:ln/>
        </p:spPr>
        <p:txBody>
          <a:bodyPr wrap="square" lIns="50800" tIns="50800" rIns="50800" bIns="50800" rtlCol="0" anchor="t"/>
          <a:lstStyle/>
          <a:p>
            <a:pPr algn="l" indent="0" marL="0">
              <a:buNone/>
            </a:pPr>
            <a:r>
              <a:rPr lang="en-US" sz="1300" dirty="0">
                <a:solidFill>
                  <a:srgbClr val="1A1A1A"/>
                </a:solidFill>
                <a:latin typeface="Calibri" pitchFamily="34" charset="0"/>
                <a:ea typeface="Calibri" pitchFamily="34" charset="-122"/>
                <a:cs typeface="Calibri" pitchFamily="34" charset="-120"/>
              </a:rPr>
              <a:t>One thing I am seeing differently about my students and technology after today.</a:t>
            </a:r>
            <a:endParaRPr lang="en-US" sz="1300" dirty="0"/>
          </a:p>
        </p:txBody>
      </p:sp>
      <p:sp>
        <p:nvSpPr>
          <p:cNvPr id="8" name="Shape 6"/>
          <p:cNvSpPr/>
          <p:nvPr/>
        </p:nvSpPr>
        <p:spPr>
          <a:xfrm>
            <a:off x="4754880" y="1508760"/>
            <a:ext cx="4069080" cy="1444752"/>
          </a:xfrm>
          <a:prstGeom prst="rect">
            <a:avLst/>
          </a:prstGeom>
          <a:solidFill>
            <a:srgbClr val="F5F5F5"/>
          </a:solidFill>
          <a:ln/>
          <a:effectLst>
            <a:outerShdw sx="100000" sy="100000" kx="0" ky="0" algn="bl" rotWithShape="0" blurRad="76200" dist="25400" dir="8100000">
              <a:srgbClr val="000000">
                <a:alpha val="10000"/>
              </a:srgbClr>
            </a:outerShdw>
          </a:effectLst>
        </p:spPr>
      </p:sp>
      <p:sp>
        <p:nvSpPr>
          <p:cNvPr id="9" name="Shape 7"/>
          <p:cNvSpPr/>
          <p:nvPr/>
        </p:nvSpPr>
        <p:spPr>
          <a:xfrm>
            <a:off x="4754880" y="1508760"/>
            <a:ext cx="73152" cy="1444752"/>
          </a:xfrm>
          <a:prstGeom prst="rect">
            <a:avLst/>
          </a:prstGeom>
          <a:solidFill>
            <a:srgbClr val="E8007A"/>
          </a:solidFill>
          <a:ln w="12700">
            <a:solidFill>
              <a:srgbClr val="E8007A"/>
            </a:solidFill>
            <a:prstDash val="solid"/>
          </a:ln>
        </p:spPr>
      </p:sp>
      <p:sp>
        <p:nvSpPr>
          <p:cNvPr id="10" name="Text 8"/>
          <p:cNvSpPr/>
          <p:nvPr/>
        </p:nvSpPr>
        <p:spPr>
          <a:xfrm>
            <a:off x="4956048" y="1691640"/>
            <a:ext cx="3749040" cy="1115568"/>
          </a:xfrm>
          <a:prstGeom prst="rect">
            <a:avLst/>
          </a:prstGeom>
          <a:noFill/>
          <a:ln/>
        </p:spPr>
        <p:txBody>
          <a:bodyPr wrap="square" lIns="50800" tIns="50800" rIns="50800" bIns="50800" rtlCol="0" anchor="t"/>
          <a:lstStyle/>
          <a:p>
            <a:pPr algn="l" indent="0" marL="0">
              <a:buNone/>
            </a:pPr>
            <a:r>
              <a:rPr lang="en-US" sz="1300" dirty="0">
                <a:solidFill>
                  <a:srgbClr val="1A1A1A"/>
                </a:solidFill>
                <a:latin typeface="Calibri" pitchFamily="34" charset="0"/>
                <a:ea typeface="Calibri" pitchFamily="34" charset="-122"/>
                <a:cs typeface="Calibri" pitchFamily="34" charset="-120"/>
              </a:rPr>
              <a:t>One change I can make in my classroom within the next 30 days.</a:t>
            </a:r>
            <a:endParaRPr lang="en-US" sz="1300" dirty="0"/>
          </a:p>
        </p:txBody>
      </p:sp>
      <p:sp>
        <p:nvSpPr>
          <p:cNvPr id="11" name="Shape 9"/>
          <p:cNvSpPr/>
          <p:nvPr/>
        </p:nvSpPr>
        <p:spPr>
          <a:xfrm>
            <a:off x="457200" y="3127248"/>
            <a:ext cx="4069080" cy="1444752"/>
          </a:xfrm>
          <a:prstGeom prst="rect">
            <a:avLst/>
          </a:prstGeom>
          <a:solidFill>
            <a:srgbClr val="F5F5F5"/>
          </a:solidFill>
          <a:ln/>
          <a:effectLst>
            <a:outerShdw sx="100000" sy="100000" kx="0" ky="0" algn="bl" rotWithShape="0" blurRad="76200" dist="25400" dir="8100000">
              <a:srgbClr val="000000">
                <a:alpha val="10000"/>
              </a:srgbClr>
            </a:outerShdw>
          </a:effectLst>
        </p:spPr>
      </p:sp>
      <p:sp>
        <p:nvSpPr>
          <p:cNvPr id="12" name="Shape 10"/>
          <p:cNvSpPr/>
          <p:nvPr/>
        </p:nvSpPr>
        <p:spPr>
          <a:xfrm>
            <a:off x="457200" y="3127248"/>
            <a:ext cx="73152" cy="1444752"/>
          </a:xfrm>
          <a:prstGeom prst="rect">
            <a:avLst/>
          </a:prstGeom>
          <a:solidFill>
            <a:srgbClr val="E8007A"/>
          </a:solidFill>
          <a:ln w="12700">
            <a:solidFill>
              <a:srgbClr val="E8007A"/>
            </a:solidFill>
            <a:prstDash val="solid"/>
          </a:ln>
        </p:spPr>
      </p:sp>
      <p:sp>
        <p:nvSpPr>
          <p:cNvPr id="13" name="Text 11"/>
          <p:cNvSpPr/>
          <p:nvPr/>
        </p:nvSpPr>
        <p:spPr>
          <a:xfrm>
            <a:off x="658368" y="3310128"/>
            <a:ext cx="3749040" cy="1115568"/>
          </a:xfrm>
          <a:prstGeom prst="rect">
            <a:avLst/>
          </a:prstGeom>
          <a:noFill/>
          <a:ln/>
        </p:spPr>
        <p:txBody>
          <a:bodyPr wrap="square" lIns="50800" tIns="50800" rIns="50800" bIns="50800" rtlCol="0" anchor="t"/>
          <a:lstStyle/>
          <a:p>
            <a:pPr algn="l" indent="0" marL="0">
              <a:buNone/>
            </a:pPr>
            <a:r>
              <a:rPr lang="en-US" sz="1300" dirty="0">
                <a:solidFill>
                  <a:srgbClr val="1A1A1A"/>
                </a:solidFill>
                <a:latin typeface="Calibri" pitchFamily="34" charset="0"/>
                <a:ea typeface="Calibri" pitchFamily="34" charset="-122"/>
                <a:cs typeface="Calibri" pitchFamily="34" charset="-120"/>
              </a:rPr>
              <a:t>One issue in my school or district I am now willing to speak up about.</a:t>
            </a:r>
            <a:endParaRPr lang="en-US" sz="1300" dirty="0"/>
          </a:p>
        </p:txBody>
      </p:sp>
      <p:sp>
        <p:nvSpPr>
          <p:cNvPr id="14" name="Shape 12"/>
          <p:cNvSpPr/>
          <p:nvPr/>
        </p:nvSpPr>
        <p:spPr>
          <a:xfrm>
            <a:off x="4754880" y="3127248"/>
            <a:ext cx="4069080" cy="1444752"/>
          </a:xfrm>
          <a:prstGeom prst="rect">
            <a:avLst/>
          </a:prstGeom>
          <a:solidFill>
            <a:srgbClr val="F5F5F5"/>
          </a:solidFill>
          <a:ln/>
          <a:effectLst>
            <a:outerShdw sx="100000" sy="100000" kx="0" ky="0" algn="bl" rotWithShape="0" blurRad="76200" dist="25400" dir="8100000">
              <a:srgbClr val="000000">
                <a:alpha val="10000"/>
              </a:srgbClr>
            </a:outerShdw>
          </a:effectLst>
        </p:spPr>
      </p:sp>
      <p:sp>
        <p:nvSpPr>
          <p:cNvPr id="15" name="Shape 13"/>
          <p:cNvSpPr/>
          <p:nvPr/>
        </p:nvSpPr>
        <p:spPr>
          <a:xfrm>
            <a:off x="4754880" y="3127248"/>
            <a:ext cx="73152" cy="1444752"/>
          </a:xfrm>
          <a:prstGeom prst="rect">
            <a:avLst/>
          </a:prstGeom>
          <a:solidFill>
            <a:srgbClr val="E8007A"/>
          </a:solidFill>
          <a:ln w="12700">
            <a:solidFill>
              <a:srgbClr val="E8007A"/>
            </a:solidFill>
            <a:prstDash val="solid"/>
          </a:ln>
        </p:spPr>
      </p:sp>
      <p:sp>
        <p:nvSpPr>
          <p:cNvPr id="16" name="Text 14"/>
          <p:cNvSpPr/>
          <p:nvPr/>
        </p:nvSpPr>
        <p:spPr>
          <a:xfrm>
            <a:off x="4956048" y="3310128"/>
            <a:ext cx="3749040" cy="1115568"/>
          </a:xfrm>
          <a:prstGeom prst="rect">
            <a:avLst/>
          </a:prstGeom>
          <a:noFill/>
          <a:ln/>
        </p:spPr>
        <p:txBody>
          <a:bodyPr wrap="square" lIns="50800" tIns="50800" rIns="50800" bIns="50800" rtlCol="0" anchor="t"/>
          <a:lstStyle/>
          <a:p>
            <a:pPr algn="l" indent="0" marL="0">
              <a:buNone/>
            </a:pPr>
            <a:r>
              <a:rPr lang="en-US" sz="1300" dirty="0">
                <a:solidFill>
                  <a:srgbClr val="1A1A1A"/>
                </a:solidFill>
                <a:latin typeface="Calibri" pitchFamily="34" charset="0"/>
                <a:ea typeface="Calibri" pitchFamily="34" charset="-122"/>
                <a:cs typeface="Calibri" pitchFamily="34" charset="-120"/>
              </a:rPr>
              <a:t>One student I am thinking about right now who deserves better than what they are getting.</a:t>
            </a:r>
            <a:endParaRPr lang="en-US" sz="1300" dirty="0"/>
          </a:p>
        </p:txBody>
      </p:sp>
      <p:sp>
        <p:nvSpPr>
          <p:cNvPr id="17" name="Text 15"/>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999999"/>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lIns="0" tIns="0" rIns="0" bIns="0" rtlCol="0" anchor="ctr"/>
          <a:lstStyle/>
          <a:p>
            <a:pPr algn="l" indent="0" marL="0">
              <a:buNone/>
            </a:pPr>
            <a:r>
              <a:rPr lang="en-US" sz="2800" b="1" dirty="0">
                <a:solidFill>
                  <a:srgbClr val="0E0A06"/>
                </a:solidFill>
                <a:latin typeface="Calibri" pitchFamily="34" charset="0"/>
                <a:ea typeface="Calibri" pitchFamily="34" charset="-122"/>
                <a:cs typeface="Calibri" pitchFamily="34" charset="-120"/>
              </a:rPr>
              <a:t>References</a:t>
            </a:r>
            <a:endParaRPr lang="en-US" sz="2800" dirty="0"/>
          </a:p>
        </p:txBody>
      </p:sp>
      <p:sp>
        <p:nvSpPr>
          <p:cNvPr id="3" name="Shape 1"/>
          <p:cNvSpPr/>
          <p:nvPr/>
        </p:nvSpPr>
        <p:spPr>
          <a:xfrm>
            <a:off x="457200" y="914400"/>
            <a:ext cx="8229600" cy="36576"/>
          </a:xfrm>
          <a:prstGeom prst="rect">
            <a:avLst/>
          </a:prstGeom>
          <a:solidFill>
            <a:srgbClr val="E8007A"/>
          </a:solidFill>
          <a:ln w="12700">
            <a:solidFill>
              <a:srgbClr val="E8007A"/>
            </a:solidFill>
            <a:prstDash val="solid"/>
          </a:ln>
        </p:spPr>
      </p:sp>
      <p:sp>
        <p:nvSpPr>
          <p:cNvPr id="4" name="Text 2"/>
          <p:cNvSpPr/>
          <p:nvPr/>
        </p:nvSpPr>
        <p:spPr>
          <a:xfrm>
            <a:off x="457200" y="1051560"/>
            <a:ext cx="8229600" cy="438912"/>
          </a:xfrm>
          <a:prstGeom prst="rect">
            <a:avLst/>
          </a:prstGeom>
          <a:noFill/>
          <a:ln/>
        </p:spPr>
        <p:txBody>
          <a:bodyPr wrap="square" lIns="50800" tIns="50800" rIns="50800" bIns="50800" rtlCol="0" anchor="t"/>
          <a:lstStyle/>
          <a:p>
            <a:pPr algn="l" indent="0" marL="0">
              <a:buNone/>
            </a:pPr>
            <a:r>
              <a:rPr lang="en-US" sz="1100" dirty="0">
                <a:solidFill>
                  <a:srgbClr val="1A1A1A"/>
                </a:solidFill>
                <a:latin typeface="Calibri" pitchFamily="34" charset="0"/>
                <a:ea typeface="Calibri" pitchFamily="34" charset="-122"/>
                <a:cs typeface="Calibri" pitchFamily="34" charset="-120"/>
              </a:rPr>
              <a:t>Gallup &amp; Walton Family Foundation. (2025). Six weeks a year: How AI gives teachers time back.</a:t>
            </a:r>
            <a:endParaRPr lang="en-US" sz="1100" dirty="0"/>
          </a:p>
        </p:txBody>
      </p:sp>
      <p:sp>
        <p:nvSpPr>
          <p:cNvPr id="5" name="Text 3"/>
          <p:cNvSpPr/>
          <p:nvPr/>
        </p:nvSpPr>
        <p:spPr>
          <a:xfrm>
            <a:off x="457200" y="1527048"/>
            <a:ext cx="8229600" cy="438912"/>
          </a:xfrm>
          <a:prstGeom prst="rect">
            <a:avLst/>
          </a:prstGeom>
          <a:noFill/>
          <a:ln/>
        </p:spPr>
        <p:txBody>
          <a:bodyPr wrap="square" lIns="50800" tIns="50800" rIns="50800" bIns="50800" rtlCol="0" anchor="t"/>
          <a:lstStyle/>
          <a:p>
            <a:pPr algn="l" indent="0" marL="0">
              <a:buNone/>
            </a:pPr>
            <a:r>
              <a:rPr lang="en-US" sz="1100" dirty="0">
                <a:solidFill>
                  <a:srgbClr val="1A1A1A"/>
                </a:solidFill>
                <a:latin typeface="Calibri" pitchFamily="34" charset="0"/>
                <a:ea typeface="Calibri" pitchFamily="34" charset="-122"/>
                <a:cs typeface="Calibri" pitchFamily="34" charset="-120"/>
              </a:rPr>
              <a:t>Jose, B., et al. (2025). The cognitive paradox of AI in education: Between enhancement and erosion. Frontiers in Psychology.</a:t>
            </a:r>
            <a:endParaRPr lang="en-US" sz="1100" dirty="0"/>
          </a:p>
        </p:txBody>
      </p:sp>
      <p:sp>
        <p:nvSpPr>
          <p:cNvPr id="6" name="Text 4"/>
          <p:cNvSpPr/>
          <p:nvPr/>
        </p:nvSpPr>
        <p:spPr>
          <a:xfrm>
            <a:off x="457200" y="2002536"/>
            <a:ext cx="8229600" cy="438912"/>
          </a:xfrm>
          <a:prstGeom prst="rect">
            <a:avLst/>
          </a:prstGeom>
          <a:noFill/>
          <a:ln/>
        </p:spPr>
        <p:txBody>
          <a:bodyPr wrap="square" lIns="50800" tIns="50800" rIns="50800" bIns="50800" rtlCol="0" anchor="t"/>
          <a:lstStyle/>
          <a:p>
            <a:pPr algn="l" indent="0" marL="0">
              <a:buNone/>
            </a:pPr>
            <a:r>
              <a:rPr lang="en-US" sz="1100" dirty="0">
                <a:solidFill>
                  <a:srgbClr val="1A1A1A"/>
                </a:solidFill>
                <a:latin typeface="Calibri" pitchFamily="34" charset="0"/>
                <a:ea typeface="Calibri" pitchFamily="34" charset="-122"/>
                <a:cs typeface="Calibri" pitchFamily="34" charset="-120"/>
              </a:rPr>
              <a:t>Kaufman, J. H., et al. (2025). Uneven adoption of artificial intelligence tools among U.S. teachers and principals. RAND Corporation.</a:t>
            </a:r>
            <a:endParaRPr lang="en-US" sz="1100" dirty="0"/>
          </a:p>
        </p:txBody>
      </p:sp>
      <p:sp>
        <p:nvSpPr>
          <p:cNvPr id="7" name="Text 5"/>
          <p:cNvSpPr/>
          <p:nvPr/>
        </p:nvSpPr>
        <p:spPr>
          <a:xfrm>
            <a:off x="457200" y="2478024"/>
            <a:ext cx="8229600" cy="438912"/>
          </a:xfrm>
          <a:prstGeom prst="rect">
            <a:avLst/>
          </a:prstGeom>
          <a:noFill/>
          <a:ln/>
        </p:spPr>
        <p:txBody>
          <a:bodyPr wrap="square" lIns="50800" tIns="50800" rIns="50800" bIns="50800" rtlCol="0" anchor="t"/>
          <a:lstStyle/>
          <a:p>
            <a:pPr algn="l" indent="0" marL="0">
              <a:buNone/>
            </a:pPr>
            <a:r>
              <a:rPr lang="en-US" sz="1100" dirty="0">
                <a:solidFill>
                  <a:srgbClr val="1A1A1A"/>
                </a:solidFill>
                <a:latin typeface="Calibri" pitchFamily="34" charset="0"/>
                <a:ea typeface="Calibri" pitchFamily="34" charset="-122"/>
                <a:cs typeface="Calibri" pitchFamily="34" charset="-120"/>
              </a:rPr>
              <a:t>Kohrman Jackson &amp; Krantz LLP. (2024). ChatGPT and AI detection tools: The challenge of false positives. JDSupra.</a:t>
            </a:r>
            <a:endParaRPr lang="en-US" sz="1100" dirty="0"/>
          </a:p>
        </p:txBody>
      </p:sp>
      <p:sp>
        <p:nvSpPr>
          <p:cNvPr id="8" name="Text 6"/>
          <p:cNvSpPr/>
          <p:nvPr/>
        </p:nvSpPr>
        <p:spPr>
          <a:xfrm>
            <a:off x="457200" y="2953512"/>
            <a:ext cx="8229600" cy="438912"/>
          </a:xfrm>
          <a:prstGeom prst="rect">
            <a:avLst/>
          </a:prstGeom>
          <a:noFill/>
          <a:ln/>
        </p:spPr>
        <p:txBody>
          <a:bodyPr wrap="square" lIns="50800" tIns="50800" rIns="50800" bIns="50800" rtlCol="0" anchor="t"/>
          <a:lstStyle/>
          <a:p>
            <a:pPr algn="l" indent="0" marL="0">
              <a:buNone/>
            </a:pPr>
            <a:r>
              <a:rPr lang="en-US" sz="1100" dirty="0">
                <a:solidFill>
                  <a:srgbClr val="1A1A1A"/>
                </a:solidFill>
                <a:latin typeface="Calibri" pitchFamily="34" charset="0"/>
                <a:ea typeface="Calibri" pitchFamily="34" charset="-122"/>
                <a:cs typeface="Calibri" pitchFamily="34" charset="-120"/>
              </a:rPr>
              <a:t>Pew Research Center. (2025). Internet and broadband fact sheet. pewresearch.org/internet/fact-sheet/internet-broadband/</a:t>
            </a:r>
            <a:endParaRPr lang="en-US" sz="1100" dirty="0"/>
          </a:p>
        </p:txBody>
      </p:sp>
      <p:sp>
        <p:nvSpPr>
          <p:cNvPr id="9" name="Text 7"/>
          <p:cNvSpPr/>
          <p:nvPr/>
        </p:nvSpPr>
        <p:spPr>
          <a:xfrm>
            <a:off x="457200" y="3429000"/>
            <a:ext cx="8229600" cy="438912"/>
          </a:xfrm>
          <a:prstGeom prst="rect">
            <a:avLst/>
          </a:prstGeom>
          <a:noFill/>
          <a:ln/>
        </p:spPr>
        <p:txBody>
          <a:bodyPr wrap="square" lIns="50800" tIns="50800" rIns="50800" bIns="50800" rtlCol="0" anchor="t"/>
          <a:lstStyle/>
          <a:p>
            <a:pPr algn="l" indent="0" marL="0">
              <a:buNone/>
            </a:pPr>
            <a:r>
              <a:rPr lang="en-US" sz="1100" dirty="0">
                <a:solidFill>
                  <a:srgbClr val="1A1A1A"/>
                </a:solidFill>
                <a:latin typeface="Calibri" pitchFamily="34" charset="0"/>
                <a:ea typeface="Calibri" pitchFamily="34" charset="-122"/>
                <a:cs typeface="Calibri" pitchFamily="34" charset="-120"/>
              </a:rPr>
              <a:t>Washington, D. (2026). Art as the Classroom: When Institutions Fail. Brown Girl's Vision LLC.</a:t>
            </a:r>
            <a:endParaRPr lang="en-US" sz="1100" dirty="0"/>
          </a:p>
        </p:txBody>
      </p:sp>
      <p:sp>
        <p:nvSpPr>
          <p:cNvPr id="10" name="Text 8"/>
          <p:cNvSpPr/>
          <p:nvPr/>
        </p:nvSpPr>
        <p:spPr>
          <a:xfrm>
            <a:off x="457200" y="3904488"/>
            <a:ext cx="8229600" cy="438912"/>
          </a:xfrm>
          <a:prstGeom prst="rect">
            <a:avLst/>
          </a:prstGeom>
          <a:noFill/>
          <a:ln/>
        </p:spPr>
        <p:txBody>
          <a:bodyPr wrap="square" lIns="50800" tIns="50800" rIns="50800" bIns="50800" rtlCol="0" anchor="t"/>
          <a:lstStyle/>
          <a:p>
            <a:pPr algn="l" indent="0" marL="0">
              <a:buNone/>
            </a:pPr>
            <a:r>
              <a:rPr lang="en-US" sz="1100" dirty="0">
                <a:solidFill>
                  <a:srgbClr val="1A1A1A"/>
                </a:solidFill>
                <a:latin typeface="Calibri" pitchFamily="34" charset="0"/>
                <a:ea typeface="Calibri" pitchFamily="34" charset="-122"/>
                <a:cs typeface="Calibri" pitchFamily="34" charset="-120"/>
              </a:rPr>
              <a:t>Washington, D. (2026). Glass House Conditioning: A Positional Model of Conditional Belonging. Brown Girl's Vision LLC.</a:t>
            </a:r>
            <a:endParaRPr lang="en-US" sz="1100" dirty="0"/>
          </a:p>
        </p:txBody>
      </p:sp>
      <p:sp>
        <p:nvSpPr>
          <p:cNvPr id="11" name="Text 9"/>
          <p:cNvSpPr/>
          <p:nvPr/>
        </p:nvSpPr>
        <p:spPr>
          <a:xfrm>
            <a:off x="457200" y="4379976"/>
            <a:ext cx="8229600" cy="438912"/>
          </a:xfrm>
          <a:prstGeom prst="rect">
            <a:avLst/>
          </a:prstGeom>
          <a:noFill/>
          <a:ln/>
        </p:spPr>
        <p:txBody>
          <a:bodyPr wrap="square" lIns="50800" tIns="50800" rIns="50800" bIns="50800" rtlCol="0" anchor="t"/>
          <a:lstStyle/>
          <a:p>
            <a:pPr algn="l" indent="0" marL="0">
              <a:buNone/>
            </a:pPr>
            <a:r>
              <a:rPr lang="en-US" sz="1100" dirty="0">
                <a:solidFill>
                  <a:srgbClr val="1A1A1A"/>
                </a:solidFill>
                <a:latin typeface="Calibri" pitchFamily="34" charset="0"/>
                <a:ea typeface="Calibri" pitchFamily="34" charset="-122"/>
                <a:cs typeface="Calibri" pitchFamily="34" charset="-120"/>
              </a:rPr>
              <a:t>Zhou, L., Banerjee, M., Kelley, K., &amp; Wan, G. (2025). Artificial intelligence policies in K-12 school districts in the United States. Journal of Research on Technology in Education.</a:t>
            </a:r>
            <a:endParaRPr lang="en-US" sz="1100" dirty="0"/>
          </a:p>
        </p:txBody>
      </p:sp>
      <p:sp>
        <p:nvSpPr>
          <p:cNvPr id="12" name="Text 10"/>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999999"/>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57200" y="777240"/>
            <a:ext cx="8229600" cy="530352"/>
          </a:xfrm>
          <a:prstGeom prst="rect">
            <a:avLst/>
          </a:prstGeom>
          <a:noFill/>
          <a:ln/>
        </p:spPr>
        <p:txBody>
          <a:bodyPr wrap="square" rtlCol="0" anchor="ctr"/>
          <a:lstStyle/>
          <a:p>
            <a:pPr algn="ctr" indent="0" marL="0">
              <a:buNone/>
            </a:pPr>
            <a:r>
              <a:rPr lang="en-US" sz="2600" i="1" dirty="0">
                <a:solidFill>
                  <a:srgbClr val="FFFFFF"/>
                </a:solidFill>
                <a:latin typeface="Calibri" pitchFamily="34" charset="0"/>
                <a:ea typeface="Calibri" pitchFamily="34" charset="-122"/>
                <a:cs typeface="Calibri" pitchFamily="34" charset="-120"/>
              </a:rPr>
              <a:t>The students who are left behind</a:t>
            </a:r>
            <a:endParaRPr lang="en-US" sz="2600" dirty="0"/>
          </a:p>
        </p:txBody>
      </p:sp>
      <p:sp>
        <p:nvSpPr>
          <p:cNvPr id="3" name="Text 1"/>
          <p:cNvSpPr/>
          <p:nvPr/>
        </p:nvSpPr>
        <p:spPr>
          <a:xfrm>
            <a:off x="457200" y="1353312"/>
            <a:ext cx="8229600" cy="530352"/>
          </a:xfrm>
          <a:prstGeom prst="rect">
            <a:avLst/>
          </a:prstGeom>
          <a:noFill/>
          <a:ln/>
        </p:spPr>
        <p:txBody>
          <a:bodyPr wrap="square" rtlCol="0" anchor="ctr"/>
          <a:lstStyle/>
          <a:p>
            <a:pPr algn="ctr" indent="0" marL="0">
              <a:buNone/>
            </a:pPr>
            <a:r>
              <a:rPr lang="en-US" sz="2600" b="1" dirty="0">
                <a:solidFill>
                  <a:srgbClr val="E8007A"/>
                </a:solidFill>
                <a:latin typeface="Calibri" pitchFamily="34" charset="0"/>
                <a:ea typeface="Calibri" pitchFamily="34" charset="-122"/>
                <a:cs typeface="Calibri" pitchFamily="34" charset="-120"/>
              </a:rPr>
              <a:t>are not left behind by accident.</a:t>
            </a:r>
            <a:endParaRPr lang="en-US" sz="2600" dirty="0"/>
          </a:p>
        </p:txBody>
      </p:sp>
      <p:sp>
        <p:nvSpPr>
          <p:cNvPr id="4" name="Text 2"/>
          <p:cNvSpPr/>
          <p:nvPr/>
        </p:nvSpPr>
        <p:spPr>
          <a:xfrm>
            <a:off x="457200" y="1901952"/>
            <a:ext cx="8229600" cy="530352"/>
          </a:xfrm>
          <a:prstGeom prst="rect">
            <a:avLst/>
          </a:prstGeom>
          <a:noFill/>
          <a:ln/>
        </p:spPr>
        <p:txBody>
          <a:bodyPr wrap="square" rtlCol="0" anchor="ctr"/>
          <a:lstStyle/>
          <a:p>
            <a:pPr algn="ctr" indent="0" marL="0">
              <a:buNone/>
            </a:pPr>
            <a:r>
              <a:rPr lang="en-US" sz="2600" b="1" dirty="0">
                <a:solidFill>
                  <a:srgbClr val="C9920A"/>
                </a:solidFill>
                <a:latin typeface="Calibri" pitchFamily="34" charset="0"/>
                <a:ea typeface="Calibri" pitchFamily="34" charset="-122"/>
                <a:cs typeface="Calibri" pitchFamily="34" charset="-120"/>
              </a:rPr>
              <a:t>They are left behind by design.</a:t>
            </a:r>
            <a:endParaRPr lang="en-US" sz="2600" dirty="0"/>
          </a:p>
        </p:txBody>
      </p:sp>
      <p:sp>
        <p:nvSpPr>
          <p:cNvPr id="5" name="Shape 3"/>
          <p:cNvSpPr/>
          <p:nvPr/>
        </p:nvSpPr>
        <p:spPr>
          <a:xfrm>
            <a:off x="2286000" y="2578608"/>
            <a:ext cx="4572000" cy="45720"/>
          </a:xfrm>
          <a:prstGeom prst="rect">
            <a:avLst/>
          </a:prstGeom>
          <a:solidFill>
            <a:srgbClr val="E8007A"/>
          </a:solidFill>
          <a:ln w="12700">
            <a:solidFill>
              <a:srgbClr val="E8007A"/>
            </a:solidFill>
            <a:prstDash val="solid"/>
          </a:ln>
        </p:spPr>
      </p:sp>
      <p:sp>
        <p:nvSpPr>
          <p:cNvPr id="6" name="Text 4"/>
          <p:cNvSpPr/>
          <p:nvPr/>
        </p:nvSpPr>
        <p:spPr>
          <a:xfrm>
            <a:off x="457200" y="2743200"/>
            <a:ext cx="8229600" cy="475488"/>
          </a:xfrm>
          <a:prstGeom prst="rect">
            <a:avLst/>
          </a:prstGeom>
          <a:noFill/>
          <a:ln/>
        </p:spPr>
        <p:txBody>
          <a:bodyPr wrap="square" rtlCol="0" anchor="ctr"/>
          <a:lstStyle/>
          <a:p>
            <a:pPr algn="ctr" indent="0" marL="0">
              <a:buNone/>
            </a:pPr>
            <a:r>
              <a:rPr lang="en-US" sz="1500" i="1" dirty="0">
                <a:solidFill>
                  <a:srgbClr val="C9920A"/>
                </a:solidFill>
                <a:latin typeface="Calibri" pitchFamily="34" charset="0"/>
                <a:ea typeface="Calibri" pitchFamily="34" charset="-122"/>
                <a:cs typeface="Calibri" pitchFamily="34" charset="-120"/>
              </a:rPr>
              <a:t>COVID showed us the gap. AI is widening it. You are in the room where it can change.</a:t>
            </a:r>
            <a:endParaRPr lang="en-US" sz="1500" dirty="0"/>
          </a:p>
        </p:txBody>
      </p:sp>
      <p:sp>
        <p:nvSpPr>
          <p:cNvPr id="7" name="Text 5"/>
          <p:cNvSpPr/>
          <p:nvPr/>
        </p:nvSpPr>
        <p:spPr>
          <a:xfrm>
            <a:off x="457200" y="3401568"/>
            <a:ext cx="8229600" cy="594360"/>
          </a:xfrm>
          <a:prstGeom prst="rect">
            <a:avLst/>
          </a:prstGeom>
          <a:noFill/>
          <a:ln/>
        </p:spPr>
        <p:txBody>
          <a:bodyPr wrap="square" rtlCol="0" anchor="ctr"/>
          <a:lstStyle/>
          <a:p>
            <a:pPr algn="ctr" indent="0" marL="0">
              <a:buNone/>
            </a:pPr>
            <a:r>
              <a:rPr lang="en-US" sz="1300" dirty="0">
                <a:solidFill>
                  <a:srgbClr val="FFFFFF"/>
                </a:solidFill>
                <a:latin typeface="Calibri" pitchFamily="34" charset="0"/>
                <a:ea typeface="Calibri" pitchFamily="34" charset="-122"/>
                <a:cs typeface="Calibri" pitchFamily="34" charset="-120"/>
              </a:rPr>
              <a:t>Dr. Dawne Washington, PhD</a:t>
            </a:r>
            <a:endParaRPr lang="en-US" sz="1300" dirty="0"/>
          </a:p>
          <a:p>
            <a:pPr algn="ctr" indent="0" marL="0">
              <a:buNone/>
            </a:pPr>
            <a:r>
              <a:rPr lang="en-US" sz="1300" dirty="0">
                <a:solidFill>
                  <a:srgbClr val="FFFFFF"/>
                </a:solidFill>
                <a:latin typeface="Calibri" pitchFamily="34" charset="0"/>
                <a:ea typeface="Calibri" pitchFamily="34" charset="-122"/>
                <a:cs typeface="Calibri" pitchFamily="34" charset="-120"/>
              </a:rPr>
              <a:t>www.thebrowngirlsvision.com  |  linktr.ee/Dawnewashingtonphd</a:t>
            </a:r>
            <a:endParaRPr lang="en-US" sz="1300" dirty="0"/>
          </a:p>
        </p:txBody>
      </p:sp>
      <p:sp>
        <p:nvSpPr>
          <p:cNvPr id="8" name="Text 6"/>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555555"/>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34340" y="304495"/>
            <a:ext cx="7839151" cy="523037"/>
          </a:xfrm>
          <a:prstGeom prst="rect">
            <a:avLst/>
          </a:prstGeom>
          <a:noFill/>
          <a:ln/>
        </p:spPr>
        <p:txBody>
          <a:bodyPr wrap="square" lIns="0" tIns="0" rIns="0" bIns="0" rtlCol="0" anchor="ctr"/>
          <a:lstStyle/>
          <a:p>
            <a:pPr indent="0" marL="0">
              <a:buNone/>
            </a:pPr>
            <a:r>
              <a:rPr lang="en-US" sz="2800" b="1" dirty="0">
                <a:solidFill>
                  <a:srgbClr val="E8007A"/>
                </a:solidFill>
                <a:latin typeface="Calibri" pitchFamily="34" charset="0"/>
                <a:ea typeface="Calibri" pitchFamily="34" charset="-122"/>
                <a:cs typeface="Calibri" pitchFamily="34" charset="-120"/>
              </a:rPr>
              <a:t>What Is the Digital Divide?</a:t>
            </a:r>
            <a:endParaRPr lang="en-US" sz="2800" dirty="0"/>
          </a:p>
        </p:txBody>
      </p:sp>
      <p:sp>
        <p:nvSpPr>
          <p:cNvPr id="3" name="Shape 1"/>
          <p:cNvSpPr/>
          <p:nvPr/>
        </p:nvSpPr>
        <p:spPr>
          <a:xfrm>
            <a:off x="434340" y="871423"/>
            <a:ext cx="7839151" cy="34747"/>
          </a:xfrm>
          <a:prstGeom prst="rect">
            <a:avLst/>
          </a:prstGeom>
          <a:solidFill>
            <a:srgbClr val="C9920A"/>
          </a:solidFill>
          <a:ln w="12700">
            <a:solidFill>
              <a:srgbClr val="C9920A"/>
            </a:solidFill>
            <a:prstDash val="solid"/>
          </a:ln>
        </p:spPr>
      </p:sp>
      <p:sp>
        <p:nvSpPr>
          <p:cNvPr id="4" name="Text 2"/>
          <p:cNvSpPr/>
          <p:nvPr/>
        </p:nvSpPr>
        <p:spPr>
          <a:xfrm>
            <a:off x="434340" y="960120"/>
            <a:ext cx="7839151" cy="256032"/>
          </a:xfrm>
          <a:prstGeom prst="rect">
            <a:avLst/>
          </a:prstGeom>
          <a:noFill/>
          <a:ln/>
        </p:spPr>
        <p:txBody>
          <a:bodyPr wrap="square" lIns="0" tIns="0" rIns="0" bIns="0" rtlCol="0" anchor="ctr"/>
          <a:lstStyle/>
          <a:p>
            <a:pPr indent="0" marL="0">
              <a:buNone/>
            </a:pPr>
            <a:r>
              <a:rPr lang="en-US" sz="1800" b="1" dirty="0">
                <a:solidFill>
                  <a:srgbClr val="C9920A"/>
                </a:solidFill>
                <a:latin typeface="Calibri" pitchFamily="34" charset="0"/>
                <a:ea typeface="Calibri" pitchFamily="34" charset="-122"/>
                <a:cs typeface="Calibri" pitchFamily="34" charset="-120"/>
              </a:rPr>
              <a:t>Definition</a:t>
            </a:r>
            <a:endParaRPr lang="en-US" sz="1800" dirty="0"/>
          </a:p>
        </p:txBody>
      </p:sp>
      <p:sp>
        <p:nvSpPr>
          <p:cNvPr id="5" name="Text 3"/>
          <p:cNvSpPr/>
          <p:nvPr/>
        </p:nvSpPr>
        <p:spPr>
          <a:xfrm>
            <a:off x="434340" y="1261872"/>
            <a:ext cx="7839151" cy="1920240"/>
          </a:xfrm>
          <a:prstGeom prst="rect">
            <a:avLst/>
          </a:prstGeom>
          <a:noFill/>
          <a:ln/>
        </p:spPr>
        <p:txBody>
          <a:bodyPr wrap="square" lIns="0" tIns="0" rIns="0" bIns="0" rtlCol="0" anchor="t"/>
          <a:lstStyle/>
          <a:p>
            <a:pPr indent="0" marL="0">
              <a:buNone/>
            </a:pPr>
            <a:r>
              <a:rPr lang="en-US" sz="1600" dirty="0">
                <a:solidFill>
                  <a:srgbClr val="FFFFFF"/>
                </a:solidFill>
                <a:latin typeface="Calibri" pitchFamily="34" charset="0"/>
                <a:ea typeface="Calibri" pitchFamily="34" charset="-122"/>
                <a:cs typeface="Calibri" pitchFamily="34" charset="-120"/>
              </a:rPr>
              <a:t>The digital divide refers to the unequal distribution of access to technology including devices, reliable internet, and the skills needed to use them effectively. These gaps fall along lines of income, race, geography, and institutional support.</a:t>
            </a:r>
            <a:endParaRPr lang="en-US" sz="1600" dirty="0"/>
          </a:p>
          <a:p>
            <a:pPr indent="0" marL="0">
              <a:buNone/>
            </a:pP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It is not simply about who has a device. It is about who has consistent, meaningful access to technology and the instruction to use it in ways that advance education and life outcomes.</a:t>
            </a:r>
            <a:endParaRPr lang="en-US" sz="1600" dirty="0"/>
          </a:p>
          <a:p>
            <a:pPr indent="0" marL="0">
              <a:buNone/>
            </a:pP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The divide does not create inequality. It reveals it.</a:t>
            </a:r>
            <a:endParaRPr lang="en-US" sz="1600" dirty="0"/>
          </a:p>
        </p:txBody>
      </p:sp>
      <p:sp>
        <p:nvSpPr>
          <p:cNvPr id="6" name="Text 4"/>
          <p:cNvSpPr/>
          <p:nvPr/>
        </p:nvSpPr>
        <p:spPr>
          <a:xfrm>
            <a:off x="434340" y="4754880"/>
            <a:ext cx="7839151" cy="256032"/>
          </a:xfrm>
          <a:prstGeom prst="rect">
            <a:avLst/>
          </a:prstGeom>
          <a:noFill/>
          <a:ln/>
        </p:spPr>
        <p:txBody>
          <a:bodyPr wrap="square" lIns="0" tIns="0" rIns="0" bIns="0" rtlCol="0" anchor="ctr"/>
          <a:lstStyle/>
          <a:p>
            <a:pPr indent="0" marL="0">
              <a:buNone/>
            </a:pPr>
            <a:r>
              <a:rPr lang="en-US" sz="1100" i="1" dirty="0">
                <a:solidFill>
                  <a:srgbClr val="888888"/>
                </a:solidFill>
                <a:latin typeface="Calibri" pitchFamily="34" charset="0"/>
                <a:ea typeface="Calibri" pitchFamily="34" charset="-122"/>
                <a:cs typeface="Calibri" pitchFamily="34" charset="-120"/>
              </a:rPr>
              <a:t>Pew Research Center. (2025). Internet and broadband fact sheet. https://www.pewresearch.org/internet/fact-sheet/internet-broadband/</a:t>
            </a:r>
            <a:endParaRPr lang="en-US" sz="1100" dirty="0"/>
          </a:p>
        </p:txBody>
      </p:sp>
      <p:sp>
        <p:nvSpPr>
          <p:cNvPr id="7" name="Text 5"/>
          <p:cNvSpPr/>
          <p:nvPr/>
        </p:nvSpPr>
        <p:spPr>
          <a:xfrm>
            <a:off x="5663794" y="5074920"/>
            <a:ext cx="2613355" cy="261518"/>
          </a:xfrm>
          <a:prstGeom prst="rect">
            <a:avLst/>
          </a:prstGeom>
          <a:noFill/>
          <a:ln/>
        </p:spPr>
        <p:txBody>
          <a:bodyPr wrap="square" lIns="0" tIns="0" rIns="0" bIns="0" rtlCol="0" anchor="ctr"/>
          <a:lstStyle/>
          <a:p>
            <a:pPr algn="r" indent="0" marL="0">
              <a:buNone/>
            </a:pPr>
            <a:r>
              <a:rPr lang="en-US" sz="1000" dirty="0">
                <a:solidFill>
                  <a:srgbClr val="888888"/>
                </a:solidFill>
                <a:latin typeface="Calibri" pitchFamily="34" charset="0"/>
                <a:ea typeface="Calibri" pitchFamily="34" charset="-122"/>
                <a:cs typeface="Calibri" pitchFamily="34" charset="-120"/>
              </a:rPr>
              <a:t>© 2026 Brown Girl's Vision LLC</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34340" y="304495"/>
            <a:ext cx="7839151" cy="523037"/>
          </a:xfrm>
          <a:prstGeom prst="rect">
            <a:avLst/>
          </a:prstGeom>
          <a:noFill/>
          <a:ln/>
        </p:spPr>
        <p:txBody>
          <a:bodyPr wrap="square" lIns="0" tIns="0" rIns="0" bIns="0" rtlCol="0" anchor="ctr"/>
          <a:lstStyle/>
          <a:p>
            <a:pPr indent="0" marL="0">
              <a:buNone/>
            </a:pPr>
            <a:r>
              <a:rPr lang="en-US" sz="2800" b="1" dirty="0">
                <a:solidFill>
                  <a:srgbClr val="E8007A"/>
                </a:solidFill>
                <a:latin typeface="Calibri" pitchFamily="34" charset="0"/>
                <a:ea typeface="Calibri" pitchFamily="34" charset="-122"/>
                <a:cs typeface="Calibri" pitchFamily="34" charset="-120"/>
              </a:rPr>
              <a:t>What Is AI Literacy?</a:t>
            </a:r>
            <a:endParaRPr lang="en-US" sz="2800" dirty="0"/>
          </a:p>
        </p:txBody>
      </p:sp>
      <p:sp>
        <p:nvSpPr>
          <p:cNvPr id="3" name="Shape 1"/>
          <p:cNvSpPr/>
          <p:nvPr/>
        </p:nvSpPr>
        <p:spPr>
          <a:xfrm>
            <a:off x="434340" y="871423"/>
            <a:ext cx="7839151" cy="34747"/>
          </a:xfrm>
          <a:prstGeom prst="rect">
            <a:avLst/>
          </a:prstGeom>
          <a:solidFill>
            <a:srgbClr val="C9920A"/>
          </a:solidFill>
          <a:ln w="12700">
            <a:solidFill>
              <a:srgbClr val="C9920A"/>
            </a:solidFill>
            <a:prstDash val="solid"/>
          </a:ln>
        </p:spPr>
      </p:sp>
      <p:sp>
        <p:nvSpPr>
          <p:cNvPr id="4" name="Text 2"/>
          <p:cNvSpPr/>
          <p:nvPr/>
        </p:nvSpPr>
        <p:spPr>
          <a:xfrm>
            <a:off x="434340" y="960120"/>
            <a:ext cx="7839151" cy="256032"/>
          </a:xfrm>
          <a:prstGeom prst="rect">
            <a:avLst/>
          </a:prstGeom>
          <a:noFill/>
          <a:ln/>
        </p:spPr>
        <p:txBody>
          <a:bodyPr wrap="square" lIns="0" tIns="0" rIns="0" bIns="0" rtlCol="0" anchor="ctr"/>
          <a:lstStyle/>
          <a:p>
            <a:pPr indent="0" marL="0">
              <a:buNone/>
            </a:pPr>
            <a:r>
              <a:rPr lang="en-US" sz="1800" b="1" dirty="0">
                <a:solidFill>
                  <a:srgbClr val="C9920A"/>
                </a:solidFill>
                <a:latin typeface="Calibri" pitchFamily="34" charset="0"/>
                <a:ea typeface="Calibri" pitchFamily="34" charset="-122"/>
                <a:cs typeface="Calibri" pitchFamily="34" charset="-120"/>
              </a:rPr>
              <a:t>Definition</a:t>
            </a:r>
            <a:endParaRPr lang="en-US" sz="1800" dirty="0"/>
          </a:p>
        </p:txBody>
      </p:sp>
      <p:sp>
        <p:nvSpPr>
          <p:cNvPr id="5" name="Text 3"/>
          <p:cNvSpPr/>
          <p:nvPr/>
        </p:nvSpPr>
        <p:spPr>
          <a:xfrm>
            <a:off x="434340" y="1261872"/>
            <a:ext cx="7839151" cy="1920240"/>
          </a:xfrm>
          <a:prstGeom prst="rect">
            <a:avLst/>
          </a:prstGeom>
          <a:noFill/>
          <a:ln/>
        </p:spPr>
        <p:txBody>
          <a:bodyPr wrap="square" lIns="0" tIns="0" rIns="0" bIns="0" rtlCol="0" anchor="t"/>
          <a:lstStyle/>
          <a:p>
            <a:pPr indent="0" marL="0">
              <a:buNone/>
            </a:pPr>
            <a:r>
              <a:rPr lang="en-US" sz="1600" dirty="0">
                <a:solidFill>
                  <a:srgbClr val="FFFFFF"/>
                </a:solidFill>
                <a:latin typeface="Calibri" pitchFamily="34" charset="0"/>
                <a:ea typeface="Calibri" pitchFamily="34" charset="-122"/>
                <a:cs typeface="Calibri" pitchFamily="34" charset="-120"/>
              </a:rPr>
              <a:t>AI literacy is the ability to understand, use, evaluate, and question artificial intelligence tools in ways that are responsible, critical, and informed.</a:t>
            </a:r>
            <a:endParaRPr lang="en-US" sz="1600" dirty="0"/>
          </a:p>
          <a:p>
            <a:pPr indent="0" marL="0">
              <a:buNone/>
            </a:pP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It includes three core components:</a:t>
            </a:r>
            <a:endParaRPr lang="en-US" sz="1600" dirty="0"/>
          </a:p>
          <a:p>
            <a:pPr indent="0" marL="0">
              <a:buNone/>
            </a:pP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1. Effective use: knowing how to use AI tools for learning, research, and problem solving.</a:t>
            </a: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2. Critical evaluation: understanding what AI gets wrong, who it leaves out, and why its outputs cannot be taken at face value.</a:t>
            </a: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3. Ethical application: knowing when and how to use AI appropriately, including questions of authorship, attribution, and academic integrity.</a:t>
            </a:r>
            <a:endParaRPr lang="en-US" sz="1600" dirty="0"/>
          </a:p>
        </p:txBody>
      </p:sp>
      <p:sp>
        <p:nvSpPr>
          <p:cNvPr id="6" name="Text 4"/>
          <p:cNvSpPr/>
          <p:nvPr/>
        </p:nvSpPr>
        <p:spPr>
          <a:xfrm>
            <a:off x="434340" y="4754880"/>
            <a:ext cx="7839151" cy="256032"/>
          </a:xfrm>
          <a:prstGeom prst="rect">
            <a:avLst/>
          </a:prstGeom>
          <a:noFill/>
          <a:ln/>
        </p:spPr>
        <p:txBody>
          <a:bodyPr wrap="square" lIns="0" tIns="0" rIns="0" bIns="0" rtlCol="0" anchor="ctr"/>
          <a:lstStyle/>
          <a:p>
            <a:pPr indent="0" marL="0">
              <a:buNone/>
            </a:pPr>
            <a:r>
              <a:rPr lang="en-US" sz="1100" i="1" dirty="0">
                <a:solidFill>
                  <a:srgbClr val="888888"/>
                </a:solidFill>
                <a:latin typeface="Calibri" pitchFamily="34" charset="0"/>
                <a:ea typeface="Calibri" pitchFamily="34" charset="-122"/>
                <a:cs typeface="Calibri" pitchFamily="34" charset="-120"/>
              </a:rPr>
              <a:t>Zhou, L., et al. (2025). Artificial intelligence policies in K-12 school districts. Journal of Research on Technology in Education.</a:t>
            </a:r>
            <a:endParaRPr lang="en-US" sz="1100" dirty="0"/>
          </a:p>
        </p:txBody>
      </p:sp>
      <p:sp>
        <p:nvSpPr>
          <p:cNvPr id="7" name="Text 5"/>
          <p:cNvSpPr/>
          <p:nvPr/>
        </p:nvSpPr>
        <p:spPr>
          <a:xfrm>
            <a:off x="5663794" y="5074920"/>
            <a:ext cx="2613355" cy="261518"/>
          </a:xfrm>
          <a:prstGeom prst="rect">
            <a:avLst/>
          </a:prstGeom>
          <a:noFill/>
          <a:ln/>
        </p:spPr>
        <p:txBody>
          <a:bodyPr wrap="square" lIns="0" tIns="0" rIns="0" bIns="0" rtlCol="0" anchor="ctr"/>
          <a:lstStyle/>
          <a:p>
            <a:pPr algn="r" indent="0" marL="0">
              <a:buNone/>
            </a:pPr>
            <a:r>
              <a:rPr lang="en-US" sz="1000" dirty="0">
                <a:solidFill>
                  <a:srgbClr val="888888"/>
                </a:solidFill>
                <a:latin typeface="Calibri" pitchFamily="34" charset="0"/>
                <a:ea typeface="Calibri" pitchFamily="34" charset="-122"/>
                <a:cs typeface="Calibri" pitchFamily="34" charset="-120"/>
              </a:rPr>
              <a:t>© 2026 Brown Girl's Vision LLC</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57200" y="365760"/>
            <a:ext cx="8229600" cy="365760"/>
          </a:xfrm>
          <a:prstGeom prst="rect">
            <a:avLst/>
          </a:prstGeom>
          <a:noFill/>
          <a:ln/>
        </p:spPr>
        <p:txBody>
          <a:bodyPr wrap="square" rtlCol="0" anchor="ctr"/>
          <a:lstStyle/>
          <a:p>
            <a:pPr algn="ctr" indent="0" marL="0">
              <a:buNone/>
            </a:pPr>
            <a:r>
              <a:rPr lang="en-US" sz="1200" b="1" spc="500" kern="0" dirty="0">
                <a:solidFill>
                  <a:srgbClr val="E8007A"/>
                </a:solidFill>
                <a:latin typeface="Calibri" pitchFamily="34" charset="0"/>
                <a:ea typeface="Calibri" pitchFamily="34" charset="-122"/>
                <a:cs typeface="Calibri" pitchFamily="34" charset="-120"/>
              </a:rPr>
              <a:t>OPENING DISCUSSION</a:t>
            </a:r>
            <a:endParaRPr lang="en-US" sz="1200" dirty="0"/>
          </a:p>
        </p:txBody>
      </p:sp>
      <p:sp>
        <p:nvSpPr>
          <p:cNvPr id="3" name="Text 1"/>
          <p:cNvSpPr/>
          <p:nvPr/>
        </p:nvSpPr>
        <p:spPr>
          <a:xfrm>
            <a:off x="457200" y="868680"/>
            <a:ext cx="8229600" cy="411480"/>
          </a:xfrm>
          <a:prstGeom prst="rect">
            <a:avLst/>
          </a:prstGeom>
          <a:noFill/>
          <a:ln/>
        </p:spPr>
        <p:txBody>
          <a:bodyPr wrap="square" rtlCol="0" anchor="ctr"/>
          <a:lstStyle/>
          <a:p>
            <a:pPr algn="ctr" indent="0" marL="0">
              <a:buNone/>
            </a:pPr>
            <a:r>
              <a:rPr lang="en-US" sz="1800" i="1" dirty="0">
                <a:solidFill>
                  <a:srgbClr val="C9920A"/>
                </a:solidFill>
                <a:latin typeface="Calibri" pitchFamily="34" charset="0"/>
                <a:ea typeface="Calibri" pitchFamily="34" charset="-122"/>
                <a:cs typeface="Calibri" pitchFamily="34" charset="-120"/>
              </a:rPr>
              <a:t>Before we start, talk it over at your table:</a:t>
            </a:r>
            <a:endParaRPr lang="en-US" sz="1800" dirty="0"/>
          </a:p>
        </p:txBody>
      </p:sp>
      <p:sp>
        <p:nvSpPr>
          <p:cNvPr id="4" name="Shape 2"/>
          <p:cNvSpPr/>
          <p:nvPr/>
        </p:nvSpPr>
        <p:spPr>
          <a:xfrm>
            <a:off x="914400" y="1444752"/>
            <a:ext cx="7315200" cy="804672"/>
          </a:xfrm>
          <a:prstGeom prst="rect">
            <a:avLst/>
          </a:prstGeom>
          <a:solidFill>
            <a:srgbClr val="1A1A1A"/>
          </a:solidFill>
          <a:ln/>
          <a:effectLst>
            <a:outerShdw sx="100000" sy="100000" kx="0" ky="0" algn="bl" rotWithShape="0" blurRad="76200" dist="25400" dir="8100000">
              <a:srgbClr val="000000">
                <a:alpha val="20000"/>
              </a:srgbClr>
            </a:outerShdw>
          </a:effectLst>
        </p:spPr>
      </p:sp>
      <p:sp>
        <p:nvSpPr>
          <p:cNvPr id="5" name="Text 3"/>
          <p:cNvSpPr/>
          <p:nvPr/>
        </p:nvSpPr>
        <p:spPr>
          <a:xfrm>
            <a:off x="1005840" y="1490472"/>
            <a:ext cx="7132320" cy="713232"/>
          </a:xfrm>
          <a:prstGeom prst="rect">
            <a:avLst/>
          </a:prstGeom>
          <a:noFill/>
          <a:ln/>
        </p:spPr>
        <p:txBody>
          <a:bodyPr wrap="square" lIns="50800" tIns="50800" rIns="50800" bIns="50800" rtlCol="0" anchor="ctr"/>
          <a:lstStyle/>
          <a:p>
            <a:pPr algn="ctr" indent="0" marL="0">
              <a:buNone/>
            </a:pPr>
            <a:r>
              <a:rPr lang="en-US" sz="1500" dirty="0">
                <a:solidFill>
                  <a:srgbClr val="FFFFFF"/>
                </a:solidFill>
                <a:latin typeface="Calibri" pitchFamily="34" charset="0"/>
                <a:ea typeface="Calibri" pitchFamily="34" charset="-122"/>
                <a:cs typeface="Calibri" pitchFamily="34" charset="-120"/>
              </a:rPr>
              <a:t>What does the term "digital divide" mean to you?</a:t>
            </a:r>
            <a:endParaRPr lang="en-US" sz="1500" dirty="0"/>
          </a:p>
        </p:txBody>
      </p:sp>
      <p:sp>
        <p:nvSpPr>
          <p:cNvPr id="6" name="Shape 4"/>
          <p:cNvSpPr/>
          <p:nvPr/>
        </p:nvSpPr>
        <p:spPr>
          <a:xfrm>
            <a:off x="914400" y="2450592"/>
            <a:ext cx="7315200" cy="804672"/>
          </a:xfrm>
          <a:prstGeom prst="rect">
            <a:avLst/>
          </a:prstGeom>
          <a:solidFill>
            <a:srgbClr val="1A1A1A"/>
          </a:solidFill>
          <a:ln/>
          <a:effectLst>
            <a:outerShdw sx="100000" sy="100000" kx="0" ky="0" algn="bl" rotWithShape="0" blurRad="76200" dist="25400" dir="8100000">
              <a:srgbClr val="000000">
                <a:alpha val="20000"/>
              </a:srgbClr>
            </a:outerShdw>
          </a:effectLst>
        </p:spPr>
      </p:sp>
      <p:sp>
        <p:nvSpPr>
          <p:cNvPr id="7" name="Text 5"/>
          <p:cNvSpPr/>
          <p:nvPr/>
        </p:nvSpPr>
        <p:spPr>
          <a:xfrm>
            <a:off x="1005840" y="2496312"/>
            <a:ext cx="7132320" cy="713232"/>
          </a:xfrm>
          <a:prstGeom prst="rect">
            <a:avLst/>
          </a:prstGeom>
          <a:noFill/>
          <a:ln/>
        </p:spPr>
        <p:txBody>
          <a:bodyPr wrap="square" lIns="50800" tIns="50800" rIns="50800" bIns="50800" rtlCol="0" anchor="ctr"/>
          <a:lstStyle/>
          <a:p>
            <a:pPr algn="ctr" indent="0" marL="0">
              <a:buNone/>
            </a:pPr>
            <a:r>
              <a:rPr lang="en-US" sz="1500" dirty="0">
                <a:solidFill>
                  <a:srgbClr val="FFFFFF"/>
                </a:solidFill>
                <a:latin typeface="Calibri" pitchFamily="34" charset="0"/>
                <a:ea typeface="Calibri" pitchFamily="34" charset="-122"/>
                <a:cs typeface="Calibri" pitchFamily="34" charset="-120"/>
              </a:rPr>
              <a:t>Have you ever seen students in your school struggle because they did not have access to technology at home? What happened?</a:t>
            </a:r>
            <a:endParaRPr lang="en-US" sz="1500" dirty="0"/>
          </a:p>
        </p:txBody>
      </p:sp>
      <p:sp>
        <p:nvSpPr>
          <p:cNvPr id="8" name="Shape 6"/>
          <p:cNvSpPr/>
          <p:nvPr/>
        </p:nvSpPr>
        <p:spPr>
          <a:xfrm>
            <a:off x="914400" y="3456432"/>
            <a:ext cx="7315200" cy="804672"/>
          </a:xfrm>
          <a:prstGeom prst="rect">
            <a:avLst/>
          </a:prstGeom>
          <a:solidFill>
            <a:srgbClr val="1A1A1A"/>
          </a:solidFill>
          <a:ln/>
          <a:effectLst>
            <a:outerShdw sx="100000" sy="100000" kx="0" ky="0" algn="bl" rotWithShape="0" blurRad="76200" dist="25400" dir="8100000">
              <a:srgbClr val="000000">
                <a:alpha val="20000"/>
              </a:srgbClr>
            </a:outerShdw>
          </a:effectLst>
        </p:spPr>
      </p:sp>
      <p:sp>
        <p:nvSpPr>
          <p:cNvPr id="9" name="Text 7"/>
          <p:cNvSpPr/>
          <p:nvPr/>
        </p:nvSpPr>
        <p:spPr>
          <a:xfrm>
            <a:off x="1005840" y="3502152"/>
            <a:ext cx="7132320" cy="713232"/>
          </a:xfrm>
          <a:prstGeom prst="rect">
            <a:avLst/>
          </a:prstGeom>
          <a:noFill/>
          <a:ln/>
        </p:spPr>
        <p:txBody>
          <a:bodyPr wrap="square" lIns="50800" tIns="50800" rIns="50800" bIns="50800" rtlCol="0" anchor="ctr"/>
          <a:lstStyle/>
          <a:p>
            <a:pPr algn="ctr" indent="0" marL="0">
              <a:buNone/>
            </a:pPr>
            <a:r>
              <a:rPr lang="en-US" sz="1500" dirty="0">
                <a:solidFill>
                  <a:srgbClr val="FFFFFF"/>
                </a:solidFill>
                <a:latin typeface="Calibri" pitchFamily="34" charset="0"/>
                <a:ea typeface="Calibri" pitchFamily="34" charset="-122"/>
                <a:cs typeface="Calibri" pitchFamily="34" charset="-120"/>
              </a:rPr>
              <a:t>Do you think this is only a problem in schools that do not have enough money?</a:t>
            </a:r>
            <a:endParaRPr lang="en-US" sz="1500" dirty="0"/>
          </a:p>
        </p:txBody>
      </p:sp>
      <p:sp>
        <p:nvSpPr>
          <p:cNvPr id="10" name="Text 8"/>
          <p:cNvSpPr/>
          <p:nvPr/>
        </p:nvSpPr>
        <p:spPr>
          <a:xfrm>
            <a:off x="457200" y="4572000"/>
            <a:ext cx="8229600" cy="256032"/>
          </a:xfrm>
          <a:prstGeom prst="rect">
            <a:avLst/>
          </a:prstGeom>
          <a:noFill/>
          <a:ln/>
        </p:spPr>
        <p:txBody>
          <a:bodyPr wrap="square" rtlCol="0" anchor="ctr"/>
          <a:lstStyle/>
          <a:p>
            <a:pPr algn="ctr" indent="0" marL="0">
              <a:buNone/>
            </a:pPr>
            <a:r>
              <a:rPr lang="en-US" sz="1200" i="1" dirty="0">
                <a:solidFill>
                  <a:srgbClr val="C9920A"/>
                </a:solidFill>
                <a:latin typeface="Calibri" pitchFamily="34" charset="0"/>
                <a:ea typeface="Calibri" pitchFamily="34" charset="-122"/>
                <a:cs typeface="Calibri" pitchFamily="34" charset="-120"/>
              </a:rPr>
              <a:t>10 minutes  |  We will come back together before moving on</a:t>
            </a:r>
            <a:endParaRPr lang="en-US" sz="1200" dirty="0"/>
          </a:p>
        </p:txBody>
      </p:sp>
      <p:sp>
        <p:nvSpPr>
          <p:cNvPr id="11" name="Text 9"/>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555555"/>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3">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34340" y="304495"/>
            <a:ext cx="7839151" cy="523037"/>
          </a:xfrm>
          <a:prstGeom prst="rect">
            <a:avLst/>
          </a:prstGeom>
          <a:noFill/>
          <a:ln/>
        </p:spPr>
        <p:txBody>
          <a:bodyPr wrap="square" lIns="0" tIns="0" rIns="0" bIns="0" rtlCol="0" anchor="ctr"/>
          <a:lstStyle/>
          <a:p>
            <a:pPr indent="0" marL="0">
              <a:buNone/>
            </a:pPr>
            <a:r>
              <a:rPr lang="en-US" sz="2800" b="1" dirty="0">
                <a:solidFill>
                  <a:srgbClr val="E8007A"/>
                </a:solidFill>
                <a:latin typeface="Calibri" pitchFamily="34" charset="0"/>
                <a:ea typeface="Calibri" pitchFamily="34" charset="-122"/>
                <a:cs typeface="Calibri" pitchFamily="34" charset="-120"/>
              </a:rPr>
              <a:t>What Is Glass House Conditioning?</a:t>
            </a:r>
            <a:endParaRPr lang="en-US" sz="2800" dirty="0"/>
          </a:p>
        </p:txBody>
      </p:sp>
      <p:sp>
        <p:nvSpPr>
          <p:cNvPr id="3" name="Shape 1"/>
          <p:cNvSpPr/>
          <p:nvPr/>
        </p:nvSpPr>
        <p:spPr>
          <a:xfrm>
            <a:off x="434340" y="871423"/>
            <a:ext cx="7839151" cy="34747"/>
          </a:xfrm>
          <a:prstGeom prst="rect">
            <a:avLst/>
          </a:prstGeom>
          <a:solidFill>
            <a:srgbClr val="C9920A"/>
          </a:solidFill>
          <a:ln w="12700">
            <a:solidFill>
              <a:srgbClr val="C9920A"/>
            </a:solidFill>
            <a:prstDash val="solid"/>
          </a:ln>
        </p:spPr>
      </p:sp>
      <p:sp>
        <p:nvSpPr>
          <p:cNvPr id="4" name="Text 2"/>
          <p:cNvSpPr/>
          <p:nvPr/>
        </p:nvSpPr>
        <p:spPr>
          <a:xfrm>
            <a:off x="434340" y="960120"/>
            <a:ext cx="7839151" cy="256032"/>
          </a:xfrm>
          <a:prstGeom prst="rect">
            <a:avLst/>
          </a:prstGeom>
          <a:noFill/>
          <a:ln/>
        </p:spPr>
        <p:txBody>
          <a:bodyPr wrap="square" lIns="0" tIns="0" rIns="0" bIns="0" rtlCol="0" anchor="ctr"/>
          <a:lstStyle/>
          <a:p>
            <a:pPr indent="0" marL="0">
              <a:buNone/>
            </a:pPr>
            <a:r>
              <a:rPr lang="en-US" sz="1800" b="1" dirty="0">
                <a:solidFill>
                  <a:srgbClr val="C9920A"/>
                </a:solidFill>
                <a:latin typeface="Calibri" pitchFamily="34" charset="0"/>
                <a:ea typeface="Calibri" pitchFamily="34" charset="-122"/>
                <a:cs typeface="Calibri" pitchFamily="34" charset="-120"/>
              </a:rPr>
              <a:t>Definition</a:t>
            </a:r>
            <a:endParaRPr lang="en-US" sz="1800" dirty="0"/>
          </a:p>
        </p:txBody>
      </p:sp>
      <p:sp>
        <p:nvSpPr>
          <p:cNvPr id="5" name="Text 3"/>
          <p:cNvSpPr/>
          <p:nvPr/>
        </p:nvSpPr>
        <p:spPr>
          <a:xfrm>
            <a:off x="434340" y="1261872"/>
            <a:ext cx="7839151" cy="1920240"/>
          </a:xfrm>
          <a:prstGeom prst="rect">
            <a:avLst/>
          </a:prstGeom>
          <a:noFill/>
          <a:ln/>
        </p:spPr>
        <p:txBody>
          <a:bodyPr wrap="square" lIns="0" tIns="0" rIns="0" bIns="0" rtlCol="0" anchor="t"/>
          <a:lstStyle/>
          <a:p>
            <a:pPr indent="0" marL="0">
              <a:buNone/>
            </a:pPr>
            <a:r>
              <a:rPr lang="en-US" sz="1600" dirty="0">
                <a:solidFill>
                  <a:srgbClr val="FFFFFF"/>
                </a:solidFill>
                <a:latin typeface="Calibri" pitchFamily="34" charset="0"/>
                <a:ea typeface="Calibri" pitchFamily="34" charset="-122"/>
                <a:cs typeface="Calibri" pitchFamily="34" charset="-120"/>
              </a:rPr>
              <a:t>Glass House Conditioning is a positional model of conditional belonging. It describes how institutions condition people from marginalized communities to earn their belonging in spaces not designed for them rather than to demand it as a right.</a:t>
            </a:r>
            <a:endParaRPr lang="en-US" sz="1600" dirty="0"/>
          </a:p>
          <a:p>
            <a:pPr indent="0" marL="0">
              <a:buNone/>
            </a:pP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The glass house is transparent. Everyone can see in. But the walls are real. And the people inside learn very quickly what it costs to stay there.</a:t>
            </a:r>
            <a:endParaRPr lang="en-US" sz="1600" dirty="0"/>
          </a:p>
        </p:txBody>
      </p:sp>
      <p:sp>
        <p:nvSpPr>
          <p:cNvPr id="6" name="Text 4"/>
          <p:cNvSpPr/>
          <p:nvPr/>
        </p:nvSpPr>
        <p:spPr>
          <a:xfrm>
            <a:off x="434340" y="3246120"/>
            <a:ext cx="7839151" cy="256032"/>
          </a:xfrm>
          <a:prstGeom prst="rect">
            <a:avLst/>
          </a:prstGeom>
          <a:noFill/>
          <a:ln/>
        </p:spPr>
        <p:txBody>
          <a:bodyPr wrap="square" lIns="0" tIns="0" rIns="0" bIns="0" rtlCol="0" anchor="ctr"/>
          <a:lstStyle/>
          <a:p>
            <a:pPr indent="0" marL="0">
              <a:buNone/>
            </a:pPr>
            <a:r>
              <a:rPr lang="en-US" sz="1600" b="1" dirty="0">
                <a:solidFill>
                  <a:srgbClr val="C9920A"/>
                </a:solidFill>
                <a:latin typeface="Calibri" pitchFamily="34" charset="0"/>
                <a:ea typeface="Calibri" pitchFamily="34" charset="-122"/>
                <a:cs typeface="Calibri" pitchFamily="34" charset="-120"/>
              </a:rPr>
              <a:t>In Education</a:t>
            </a:r>
            <a:endParaRPr lang="en-US" sz="1600" dirty="0"/>
          </a:p>
        </p:txBody>
      </p:sp>
      <p:sp>
        <p:nvSpPr>
          <p:cNvPr id="7" name="Text 5"/>
          <p:cNvSpPr/>
          <p:nvPr/>
        </p:nvSpPr>
        <p:spPr>
          <a:xfrm>
            <a:off x="434340" y="3547872"/>
            <a:ext cx="7839151" cy="594360"/>
          </a:xfrm>
          <a:prstGeom prst="rect">
            <a:avLst/>
          </a:prstGeom>
          <a:noFill/>
          <a:ln/>
        </p:spPr>
        <p:txBody>
          <a:bodyPr wrap="square" lIns="0" tIns="0" rIns="0" bIns="0" rtlCol="0" anchor="t"/>
          <a:lstStyle/>
          <a:p>
            <a:pPr indent="0" marL="0">
              <a:buNone/>
            </a:pPr>
            <a:r>
              <a:rPr lang="en-US" sz="1500" i="1" dirty="0">
                <a:solidFill>
                  <a:srgbClr val="C9920A"/>
                </a:solidFill>
                <a:latin typeface="Calibri" pitchFamily="34" charset="0"/>
                <a:ea typeface="Calibri" pitchFamily="34" charset="-122"/>
                <a:cs typeface="Calibri" pitchFamily="34" charset="-120"/>
              </a:rPr>
              <a:t>When students never see AI tools at school, the unspoken message is: this was not made for you. After enough time, they stop asking. That is conditioning through absence.</a:t>
            </a:r>
            <a:endParaRPr lang="en-US" sz="1500" dirty="0"/>
          </a:p>
        </p:txBody>
      </p:sp>
      <p:sp>
        <p:nvSpPr>
          <p:cNvPr id="8" name="Text 6"/>
          <p:cNvSpPr/>
          <p:nvPr/>
        </p:nvSpPr>
        <p:spPr>
          <a:xfrm>
            <a:off x="434340" y="4754880"/>
            <a:ext cx="7839151" cy="256032"/>
          </a:xfrm>
          <a:prstGeom prst="rect">
            <a:avLst/>
          </a:prstGeom>
          <a:noFill/>
          <a:ln/>
        </p:spPr>
        <p:txBody>
          <a:bodyPr wrap="square" lIns="0" tIns="0" rIns="0" bIns="0" rtlCol="0" anchor="ctr"/>
          <a:lstStyle/>
          <a:p>
            <a:pPr indent="0" marL="0">
              <a:buNone/>
            </a:pPr>
            <a:r>
              <a:rPr lang="en-US" sz="1100" i="1" dirty="0">
                <a:solidFill>
                  <a:srgbClr val="888888"/>
                </a:solidFill>
                <a:latin typeface="Calibri" pitchFamily="34" charset="0"/>
                <a:ea typeface="Calibri" pitchFamily="34" charset="-122"/>
                <a:cs typeface="Calibri" pitchFamily="34" charset="-120"/>
              </a:rPr>
              <a:t>Washington, D. (2026). Glass House Conditioning: A Positional Model of Conditional Belonging. Brown Girl's Vision LLC.</a:t>
            </a:r>
            <a:endParaRPr lang="en-US" sz="1100" dirty="0"/>
          </a:p>
        </p:txBody>
      </p:sp>
      <p:sp>
        <p:nvSpPr>
          <p:cNvPr id="9" name="Text 7"/>
          <p:cNvSpPr/>
          <p:nvPr/>
        </p:nvSpPr>
        <p:spPr>
          <a:xfrm>
            <a:off x="5663794" y="5074920"/>
            <a:ext cx="2613355" cy="261518"/>
          </a:xfrm>
          <a:prstGeom prst="rect">
            <a:avLst/>
          </a:prstGeom>
          <a:noFill/>
          <a:ln/>
        </p:spPr>
        <p:txBody>
          <a:bodyPr wrap="square" lIns="0" tIns="0" rIns="0" bIns="0" rtlCol="0" anchor="ctr"/>
          <a:lstStyle/>
          <a:p>
            <a:pPr algn="r" indent="0" marL="0">
              <a:buNone/>
            </a:pPr>
            <a:r>
              <a:rPr lang="en-US" sz="1000" dirty="0">
                <a:solidFill>
                  <a:srgbClr val="888888"/>
                </a:solidFill>
                <a:latin typeface="Calibri" pitchFamily="34" charset="0"/>
                <a:ea typeface="Calibri" pitchFamily="34" charset="-122"/>
                <a:cs typeface="Calibri" pitchFamily="34" charset="-120"/>
              </a:rPr>
              <a:t>© 2026 Brown Girl's Vision LLC</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4">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34340" y="304495"/>
            <a:ext cx="7839151" cy="523037"/>
          </a:xfrm>
          <a:prstGeom prst="rect">
            <a:avLst/>
          </a:prstGeom>
          <a:noFill/>
          <a:ln/>
        </p:spPr>
        <p:txBody>
          <a:bodyPr wrap="square" lIns="0" tIns="0" rIns="0" bIns="0" rtlCol="0" anchor="ctr"/>
          <a:lstStyle/>
          <a:p>
            <a:pPr indent="0" marL="0">
              <a:buNone/>
            </a:pPr>
            <a:r>
              <a:rPr lang="en-US" sz="2800" b="1" dirty="0">
                <a:solidFill>
                  <a:srgbClr val="E8007A"/>
                </a:solidFill>
                <a:latin typeface="Calibri" pitchFamily="34" charset="0"/>
                <a:ea typeface="Calibri" pitchFamily="34" charset="-122"/>
                <a:cs typeface="Calibri" pitchFamily="34" charset="-120"/>
              </a:rPr>
              <a:t>What Is Art as the Classroom?</a:t>
            </a:r>
            <a:endParaRPr lang="en-US" sz="2800" dirty="0"/>
          </a:p>
        </p:txBody>
      </p:sp>
      <p:sp>
        <p:nvSpPr>
          <p:cNvPr id="3" name="Shape 1"/>
          <p:cNvSpPr/>
          <p:nvPr/>
        </p:nvSpPr>
        <p:spPr>
          <a:xfrm>
            <a:off x="434340" y="871423"/>
            <a:ext cx="7839151" cy="34747"/>
          </a:xfrm>
          <a:prstGeom prst="rect">
            <a:avLst/>
          </a:prstGeom>
          <a:solidFill>
            <a:srgbClr val="C9920A"/>
          </a:solidFill>
          <a:ln w="12700">
            <a:solidFill>
              <a:srgbClr val="C9920A"/>
            </a:solidFill>
            <a:prstDash val="solid"/>
          </a:ln>
        </p:spPr>
      </p:sp>
      <p:sp>
        <p:nvSpPr>
          <p:cNvPr id="4" name="Text 2"/>
          <p:cNvSpPr/>
          <p:nvPr/>
        </p:nvSpPr>
        <p:spPr>
          <a:xfrm>
            <a:off x="434340" y="960120"/>
            <a:ext cx="7839151" cy="256032"/>
          </a:xfrm>
          <a:prstGeom prst="rect">
            <a:avLst/>
          </a:prstGeom>
          <a:noFill/>
          <a:ln/>
        </p:spPr>
        <p:txBody>
          <a:bodyPr wrap="square" lIns="0" tIns="0" rIns="0" bIns="0" rtlCol="0" anchor="ctr"/>
          <a:lstStyle/>
          <a:p>
            <a:pPr indent="0" marL="0">
              <a:buNone/>
            </a:pPr>
            <a:r>
              <a:rPr lang="en-US" sz="1800" b="1" dirty="0">
                <a:solidFill>
                  <a:srgbClr val="C9920A"/>
                </a:solidFill>
                <a:latin typeface="Calibri" pitchFamily="34" charset="0"/>
                <a:ea typeface="Calibri" pitchFamily="34" charset="-122"/>
                <a:cs typeface="Calibri" pitchFamily="34" charset="-120"/>
              </a:rPr>
              <a:t>Definition</a:t>
            </a:r>
            <a:endParaRPr lang="en-US" sz="1800" dirty="0"/>
          </a:p>
        </p:txBody>
      </p:sp>
      <p:sp>
        <p:nvSpPr>
          <p:cNvPr id="5" name="Text 3"/>
          <p:cNvSpPr/>
          <p:nvPr/>
        </p:nvSpPr>
        <p:spPr>
          <a:xfrm>
            <a:off x="434340" y="1261872"/>
            <a:ext cx="7839151" cy="1920240"/>
          </a:xfrm>
          <a:prstGeom prst="rect">
            <a:avLst/>
          </a:prstGeom>
          <a:noFill/>
          <a:ln/>
        </p:spPr>
        <p:txBody>
          <a:bodyPr wrap="square" lIns="0" tIns="0" rIns="0" bIns="0" rtlCol="0" anchor="t"/>
          <a:lstStyle/>
          <a:p>
            <a:pPr indent="0" marL="0">
              <a:buNone/>
            </a:pPr>
            <a:r>
              <a:rPr lang="en-US" sz="1600" dirty="0">
                <a:solidFill>
                  <a:srgbClr val="FFFFFF"/>
                </a:solidFill>
                <a:latin typeface="Calibri" pitchFamily="34" charset="0"/>
                <a:ea typeface="Calibri" pitchFamily="34" charset="-122"/>
                <a:cs typeface="Calibri" pitchFamily="34" charset="-120"/>
              </a:rPr>
              <a:t>Art as the Classroom is a pedagogical framework that recognizes culture, creativity, and lived experience as legitimate vehicles for learning.</a:t>
            </a:r>
            <a:endParaRPr lang="en-US" sz="1600" dirty="0"/>
          </a:p>
          <a:p>
            <a:pPr indent="0" marL="0">
              <a:buNone/>
            </a:pP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When formal curriculum fails to reach a student, the classroom expands. The music they listen to, the content they create, the games they play, and the communities they belong to all become sites of learning.</a:t>
            </a:r>
            <a:endParaRPr lang="en-US" sz="1600" dirty="0"/>
          </a:p>
          <a:p>
            <a:pPr indent="0" marL="0">
              <a:buNone/>
            </a:pP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This framework does not replace instruction. It extends it.</a:t>
            </a:r>
            <a:endParaRPr lang="en-US" sz="1600" dirty="0"/>
          </a:p>
        </p:txBody>
      </p:sp>
      <p:sp>
        <p:nvSpPr>
          <p:cNvPr id="6" name="Text 4"/>
          <p:cNvSpPr/>
          <p:nvPr/>
        </p:nvSpPr>
        <p:spPr>
          <a:xfrm>
            <a:off x="434340" y="3246120"/>
            <a:ext cx="7839151" cy="256032"/>
          </a:xfrm>
          <a:prstGeom prst="rect">
            <a:avLst/>
          </a:prstGeom>
          <a:noFill/>
          <a:ln/>
        </p:spPr>
        <p:txBody>
          <a:bodyPr wrap="square" lIns="0" tIns="0" rIns="0" bIns="0" rtlCol="0" anchor="ctr"/>
          <a:lstStyle/>
          <a:p>
            <a:pPr indent="0" marL="0">
              <a:buNone/>
            </a:pPr>
            <a:r>
              <a:rPr lang="en-US" sz="1600" b="1" dirty="0">
                <a:solidFill>
                  <a:srgbClr val="C9920A"/>
                </a:solidFill>
                <a:latin typeface="Calibri" pitchFamily="34" charset="0"/>
                <a:ea typeface="Calibri" pitchFamily="34" charset="-122"/>
                <a:cs typeface="Calibri" pitchFamily="34" charset="-120"/>
              </a:rPr>
              <a:t>Applied to AI</a:t>
            </a:r>
            <a:endParaRPr lang="en-US" sz="1600" dirty="0"/>
          </a:p>
        </p:txBody>
      </p:sp>
      <p:sp>
        <p:nvSpPr>
          <p:cNvPr id="7" name="Text 5"/>
          <p:cNvSpPr/>
          <p:nvPr/>
        </p:nvSpPr>
        <p:spPr>
          <a:xfrm>
            <a:off x="434340" y="3547872"/>
            <a:ext cx="7839151" cy="594360"/>
          </a:xfrm>
          <a:prstGeom prst="rect">
            <a:avLst/>
          </a:prstGeom>
          <a:noFill/>
          <a:ln/>
        </p:spPr>
        <p:txBody>
          <a:bodyPr wrap="square" lIns="0" tIns="0" rIns="0" bIns="0" rtlCol="0" anchor="t"/>
          <a:lstStyle/>
          <a:p>
            <a:pPr indent="0" marL="0">
              <a:buNone/>
            </a:pPr>
            <a:r>
              <a:rPr lang="en-US" sz="1500" i="1" dirty="0">
                <a:solidFill>
                  <a:srgbClr val="C9920A"/>
                </a:solidFill>
                <a:latin typeface="Calibri" pitchFamily="34" charset="0"/>
                <a:ea typeface="Calibri" pitchFamily="34" charset="-122"/>
                <a:cs typeface="Calibri" pitchFamily="34" charset="-120"/>
              </a:rPr>
              <a:t>Students are already using AI in music production, social media, and gaming. That is the entry point. Meet them where they are and build AI literacy from the culture they already know.</a:t>
            </a:r>
            <a:endParaRPr lang="en-US" sz="1500" dirty="0"/>
          </a:p>
        </p:txBody>
      </p:sp>
      <p:sp>
        <p:nvSpPr>
          <p:cNvPr id="8" name="Text 6"/>
          <p:cNvSpPr/>
          <p:nvPr/>
        </p:nvSpPr>
        <p:spPr>
          <a:xfrm>
            <a:off x="434340" y="4754880"/>
            <a:ext cx="7839151" cy="256032"/>
          </a:xfrm>
          <a:prstGeom prst="rect">
            <a:avLst/>
          </a:prstGeom>
          <a:noFill/>
          <a:ln/>
        </p:spPr>
        <p:txBody>
          <a:bodyPr wrap="square" lIns="0" tIns="0" rIns="0" bIns="0" rtlCol="0" anchor="ctr"/>
          <a:lstStyle/>
          <a:p>
            <a:pPr indent="0" marL="0">
              <a:buNone/>
            </a:pPr>
            <a:r>
              <a:rPr lang="en-US" sz="1100" i="1" dirty="0">
                <a:solidFill>
                  <a:srgbClr val="888888"/>
                </a:solidFill>
                <a:latin typeface="Calibri" pitchFamily="34" charset="0"/>
                <a:ea typeface="Calibri" pitchFamily="34" charset="-122"/>
                <a:cs typeface="Calibri" pitchFamily="34" charset="-120"/>
              </a:rPr>
              <a:t>Washington, D. (2026). Art as the Classroom: When Institutions Fail. Brown Girl's Vision LLC.</a:t>
            </a:r>
            <a:endParaRPr lang="en-US" sz="1100" dirty="0"/>
          </a:p>
        </p:txBody>
      </p:sp>
      <p:sp>
        <p:nvSpPr>
          <p:cNvPr id="9" name="Text 7"/>
          <p:cNvSpPr/>
          <p:nvPr/>
        </p:nvSpPr>
        <p:spPr>
          <a:xfrm>
            <a:off x="5663794" y="5074920"/>
            <a:ext cx="2613355" cy="261518"/>
          </a:xfrm>
          <a:prstGeom prst="rect">
            <a:avLst/>
          </a:prstGeom>
          <a:noFill/>
          <a:ln/>
        </p:spPr>
        <p:txBody>
          <a:bodyPr wrap="square" lIns="0" tIns="0" rIns="0" bIns="0" rtlCol="0" anchor="ctr"/>
          <a:lstStyle/>
          <a:p>
            <a:pPr algn="r" indent="0" marL="0">
              <a:buNone/>
            </a:pPr>
            <a:r>
              <a:rPr lang="en-US" sz="1000" dirty="0">
                <a:solidFill>
                  <a:srgbClr val="888888"/>
                </a:solidFill>
                <a:latin typeface="Calibri" pitchFamily="34" charset="0"/>
                <a:ea typeface="Calibri" pitchFamily="34" charset="-122"/>
                <a:cs typeface="Calibri" pitchFamily="34" charset="-120"/>
              </a:rPr>
              <a:t>© 2026 Brown Girl's Vision LLC</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5">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34340" y="304495"/>
            <a:ext cx="7839151" cy="523037"/>
          </a:xfrm>
          <a:prstGeom prst="rect">
            <a:avLst/>
          </a:prstGeom>
          <a:noFill/>
          <a:ln/>
        </p:spPr>
        <p:txBody>
          <a:bodyPr wrap="square" lIns="0" tIns="0" rIns="0" bIns="0" rtlCol="0" anchor="ctr"/>
          <a:lstStyle/>
          <a:p>
            <a:pPr indent="0" marL="0">
              <a:buNone/>
            </a:pPr>
            <a:r>
              <a:rPr lang="en-US" sz="2800" b="1" dirty="0">
                <a:solidFill>
                  <a:srgbClr val="E8007A"/>
                </a:solidFill>
                <a:latin typeface="Calibri" pitchFamily="34" charset="0"/>
                <a:ea typeface="Calibri" pitchFamily="34" charset="-122"/>
                <a:cs typeface="Calibri" pitchFamily="34" charset="-120"/>
              </a:rPr>
              <a:t>What Is Title I?</a:t>
            </a:r>
            <a:endParaRPr lang="en-US" sz="2800" dirty="0"/>
          </a:p>
        </p:txBody>
      </p:sp>
      <p:sp>
        <p:nvSpPr>
          <p:cNvPr id="3" name="Shape 1"/>
          <p:cNvSpPr/>
          <p:nvPr/>
        </p:nvSpPr>
        <p:spPr>
          <a:xfrm>
            <a:off x="434340" y="871423"/>
            <a:ext cx="7839151" cy="34747"/>
          </a:xfrm>
          <a:prstGeom prst="rect">
            <a:avLst/>
          </a:prstGeom>
          <a:solidFill>
            <a:srgbClr val="C9920A"/>
          </a:solidFill>
          <a:ln w="12700">
            <a:solidFill>
              <a:srgbClr val="C9920A"/>
            </a:solidFill>
            <a:prstDash val="solid"/>
          </a:ln>
        </p:spPr>
      </p:sp>
      <p:sp>
        <p:nvSpPr>
          <p:cNvPr id="4" name="Text 2"/>
          <p:cNvSpPr/>
          <p:nvPr/>
        </p:nvSpPr>
        <p:spPr>
          <a:xfrm>
            <a:off x="434340" y="960120"/>
            <a:ext cx="7839151" cy="256032"/>
          </a:xfrm>
          <a:prstGeom prst="rect">
            <a:avLst/>
          </a:prstGeom>
          <a:noFill/>
          <a:ln/>
        </p:spPr>
        <p:txBody>
          <a:bodyPr wrap="square" lIns="0" tIns="0" rIns="0" bIns="0" rtlCol="0" anchor="ctr"/>
          <a:lstStyle/>
          <a:p>
            <a:pPr indent="0" marL="0">
              <a:buNone/>
            </a:pPr>
            <a:r>
              <a:rPr lang="en-US" sz="1800" b="1" dirty="0">
                <a:solidFill>
                  <a:srgbClr val="C9920A"/>
                </a:solidFill>
                <a:latin typeface="Calibri" pitchFamily="34" charset="0"/>
                <a:ea typeface="Calibri" pitchFamily="34" charset="-122"/>
                <a:cs typeface="Calibri" pitchFamily="34" charset="-120"/>
              </a:rPr>
              <a:t>Definition</a:t>
            </a:r>
            <a:endParaRPr lang="en-US" sz="1800" dirty="0"/>
          </a:p>
        </p:txBody>
      </p:sp>
      <p:sp>
        <p:nvSpPr>
          <p:cNvPr id="5" name="Text 3"/>
          <p:cNvSpPr/>
          <p:nvPr/>
        </p:nvSpPr>
        <p:spPr>
          <a:xfrm>
            <a:off x="434340" y="1261872"/>
            <a:ext cx="7839151" cy="1920240"/>
          </a:xfrm>
          <a:prstGeom prst="rect">
            <a:avLst/>
          </a:prstGeom>
          <a:noFill/>
          <a:ln/>
        </p:spPr>
        <p:txBody>
          <a:bodyPr wrap="square" lIns="0" tIns="0" rIns="0" bIns="0" rtlCol="0" anchor="t"/>
          <a:lstStyle/>
          <a:p>
            <a:pPr indent="0" marL="0">
              <a:buNone/>
            </a:pPr>
            <a:r>
              <a:rPr lang="en-US" sz="1600" dirty="0">
                <a:solidFill>
                  <a:srgbClr val="FFFFFF"/>
                </a:solidFill>
                <a:latin typeface="Calibri" pitchFamily="34" charset="0"/>
                <a:ea typeface="Calibri" pitchFamily="34" charset="-122"/>
                <a:cs typeface="Calibri" pitchFamily="34" charset="-120"/>
              </a:rPr>
              <a:t>Title I is a federal education program under the Every Student Succeeds Act (ESSA) that provides additional funding to schools with high percentages of students from low-income families.</a:t>
            </a:r>
            <a:endParaRPr lang="en-US" sz="1600" dirty="0"/>
          </a:p>
          <a:p>
            <a:pPr indent="0" marL="0">
              <a:buNone/>
            </a:pP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Title I schools serve students who face the greatest systemic barriers to academic achievement including poverty, limited English proficiency, and under-resourced communities.</a:t>
            </a:r>
            <a:endParaRPr lang="en-US" sz="1600" dirty="0"/>
          </a:p>
          <a:p>
            <a:pPr indent="0" marL="0">
              <a:buNone/>
            </a:pPr>
            <a:endParaRPr lang="en-US" sz="1600" dirty="0"/>
          </a:p>
          <a:p>
            <a:pPr indent="0" marL="0">
              <a:buNone/>
            </a:pPr>
            <a:r>
              <a:rPr lang="en-US" sz="1600" dirty="0">
                <a:solidFill>
                  <a:srgbClr val="FFFFFF"/>
                </a:solidFill>
                <a:latin typeface="Calibri" pitchFamily="34" charset="0"/>
                <a:ea typeface="Calibri" pitchFamily="34" charset="-122"/>
                <a:cs typeface="Calibri" pitchFamily="34" charset="-120"/>
              </a:rPr>
              <a:t>A Title I designation does not mean a school is failing. It means the students it serves face barriers that require additional institutional support and resources.</a:t>
            </a:r>
            <a:endParaRPr lang="en-US" sz="1600" dirty="0"/>
          </a:p>
        </p:txBody>
      </p:sp>
      <p:sp>
        <p:nvSpPr>
          <p:cNvPr id="6" name="Text 4"/>
          <p:cNvSpPr/>
          <p:nvPr/>
        </p:nvSpPr>
        <p:spPr>
          <a:xfrm>
            <a:off x="434340" y="4754880"/>
            <a:ext cx="7839151" cy="256032"/>
          </a:xfrm>
          <a:prstGeom prst="rect">
            <a:avLst/>
          </a:prstGeom>
          <a:noFill/>
          <a:ln/>
        </p:spPr>
        <p:txBody>
          <a:bodyPr wrap="square" lIns="0" tIns="0" rIns="0" bIns="0" rtlCol="0" anchor="ctr"/>
          <a:lstStyle/>
          <a:p>
            <a:pPr indent="0" marL="0">
              <a:buNone/>
            </a:pPr>
            <a:r>
              <a:rPr lang="en-US" sz="1100" i="1" dirty="0">
                <a:solidFill>
                  <a:srgbClr val="888888"/>
                </a:solidFill>
                <a:latin typeface="Calibri" pitchFamily="34" charset="0"/>
                <a:ea typeface="Calibri" pitchFamily="34" charset="-122"/>
                <a:cs typeface="Calibri" pitchFamily="34" charset="-120"/>
              </a:rPr>
              <a:t>Every Student Succeeds Act (ESSA), 20 U.S.C. § 6301 (2015). https://www.ed.gov/essa</a:t>
            </a:r>
            <a:endParaRPr lang="en-US" sz="1100" dirty="0"/>
          </a:p>
        </p:txBody>
      </p:sp>
      <p:sp>
        <p:nvSpPr>
          <p:cNvPr id="7" name="Text 5"/>
          <p:cNvSpPr/>
          <p:nvPr/>
        </p:nvSpPr>
        <p:spPr>
          <a:xfrm>
            <a:off x="5663794" y="5074920"/>
            <a:ext cx="2613355" cy="261518"/>
          </a:xfrm>
          <a:prstGeom prst="rect">
            <a:avLst/>
          </a:prstGeom>
          <a:noFill/>
          <a:ln/>
        </p:spPr>
        <p:txBody>
          <a:bodyPr wrap="square" lIns="0" tIns="0" rIns="0" bIns="0" rtlCol="0" anchor="ctr"/>
          <a:lstStyle/>
          <a:p>
            <a:pPr algn="r" indent="0" marL="0">
              <a:buNone/>
            </a:pPr>
            <a:r>
              <a:rPr lang="en-US" sz="1000" dirty="0">
                <a:solidFill>
                  <a:srgbClr val="888888"/>
                </a:solidFill>
                <a:latin typeface="Calibri" pitchFamily="34" charset="0"/>
                <a:ea typeface="Calibri" pitchFamily="34" charset="-122"/>
                <a:cs typeface="Calibri" pitchFamily="34" charset="-120"/>
              </a:rPr>
              <a:t>© 2026 Brown Girl's Vision LLC</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E0A06"/>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lIns="0" tIns="0" rIns="0" bIns="0" rtlCol="0" anchor="ctr"/>
          <a:lstStyle/>
          <a:p>
            <a:pPr algn="l" indent="0" marL="0">
              <a:buNone/>
            </a:pPr>
            <a:r>
              <a:rPr lang="en-US" sz="2800" b="1" dirty="0">
                <a:solidFill>
                  <a:srgbClr val="E8007A"/>
                </a:solidFill>
                <a:latin typeface="Calibri" pitchFamily="34" charset="0"/>
                <a:ea typeface="Calibri" pitchFamily="34" charset="-122"/>
                <a:cs typeface="Calibri" pitchFamily="34" charset="-120"/>
              </a:rPr>
              <a:t>Let's Go Back to 2020</a:t>
            </a:r>
            <a:endParaRPr lang="en-US" sz="2800" dirty="0"/>
          </a:p>
        </p:txBody>
      </p:sp>
      <p:sp>
        <p:nvSpPr>
          <p:cNvPr id="3" name="Shape 1"/>
          <p:cNvSpPr/>
          <p:nvPr/>
        </p:nvSpPr>
        <p:spPr>
          <a:xfrm>
            <a:off x="457200" y="914400"/>
            <a:ext cx="8229600" cy="36576"/>
          </a:xfrm>
          <a:prstGeom prst="rect">
            <a:avLst/>
          </a:prstGeom>
          <a:solidFill>
            <a:srgbClr val="C9920A"/>
          </a:solidFill>
          <a:ln w="12700">
            <a:solidFill>
              <a:srgbClr val="C9920A"/>
            </a:solidFill>
            <a:prstDash val="solid"/>
          </a:ln>
        </p:spPr>
      </p:sp>
      <p:sp>
        <p:nvSpPr>
          <p:cNvPr id="4" name="Text 2"/>
          <p:cNvSpPr/>
          <p:nvPr/>
        </p:nvSpPr>
        <p:spPr>
          <a:xfrm>
            <a:off x="457200" y="1051560"/>
            <a:ext cx="8229600" cy="3657600"/>
          </a:xfrm>
          <a:prstGeom prst="rect">
            <a:avLst/>
          </a:prstGeom>
          <a:noFill/>
          <a:ln/>
        </p:spPr>
        <p:txBody>
          <a:bodyPr wrap="square" lIns="101600" tIns="101600" rIns="101600" bIns="101600" rtlCol="0" anchor="t"/>
          <a:lstStyle/>
          <a:p>
            <a:pPr algn="l" indent="0" marL="0">
              <a:buNone/>
            </a:pPr>
            <a:r>
              <a:rPr lang="en-US" sz="1800" dirty="0">
                <a:solidFill>
                  <a:srgbClr val="FFFFFF"/>
                </a:solidFill>
                <a:latin typeface="Calibri" pitchFamily="34" charset="0"/>
                <a:ea typeface="Calibri" pitchFamily="34" charset="-122"/>
                <a:cs typeface="Calibri" pitchFamily="34" charset="-120"/>
              </a:rPr>
              <a:t>When schools closed overnight, two things happened.</a:t>
            </a:r>
            <a:endParaRPr lang="en-US" sz="1800" dirty="0"/>
          </a:p>
          <a:p>
            <a:pPr algn="l" indent="0" marL="0">
              <a:buNone/>
            </a:pPr>
            <a:r>
              <a:rPr lang="en-US" sz="1800" dirty="0">
                <a:solidFill>
                  <a:srgbClr val="FFFFFF"/>
                </a:solidFill>
                <a:latin typeface="Calibri" pitchFamily="34" charset="0"/>
                <a:ea typeface="Calibri" pitchFamily="34" charset="-122"/>
                <a:cs typeface="Calibri" pitchFamily="34" charset="-120"/>
              </a:rPr>
              <a:t> </a:t>
            </a:r>
            <a:endParaRPr lang="en-US" sz="1800" dirty="0"/>
          </a:p>
          <a:p>
            <a:pPr algn="l" indent="0" marL="0">
              <a:buNone/>
            </a:pPr>
            <a:r>
              <a:rPr lang="en-US" sz="1800" dirty="0">
                <a:solidFill>
                  <a:srgbClr val="FFFFFF"/>
                </a:solidFill>
                <a:latin typeface="Calibri" pitchFamily="34" charset="0"/>
                <a:ea typeface="Calibri" pitchFamily="34" charset="-122"/>
                <a:cs typeface="Calibri" pitchFamily="34" charset="-120"/>
              </a:rPr>
              <a:t>Some students logged on.</a:t>
            </a:r>
            <a:endParaRPr lang="en-US" sz="1800" dirty="0"/>
          </a:p>
          <a:p>
            <a:pPr algn="l" indent="0" marL="0">
              <a:buNone/>
            </a:pPr>
            <a:r>
              <a:rPr lang="en-US" sz="1800" b="1" dirty="0">
                <a:solidFill>
                  <a:srgbClr val="E8007A"/>
                </a:solidFill>
                <a:latin typeface="Calibri" pitchFamily="34" charset="0"/>
                <a:ea typeface="Calibri" pitchFamily="34" charset="-122"/>
                <a:cs typeface="Calibri" pitchFamily="34" charset="-120"/>
              </a:rPr>
              <a:t>Some students disappeared.</a:t>
            </a:r>
            <a:endParaRPr lang="en-US" sz="1800" dirty="0"/>
          </a:p>
          <a:p>
            <a:pPr algn="l" indent="0" marL="0">
              <a:buNone/>
            </a:pPr>
            <a:r>
              <a:rPr lang="en-US" sz="1800" dirty="0">
                <a:solidFill>
                  <a:srgbClr val="FFFFFF"/>
                </a:solidFill>
                <a:latin typeface="Calibri" pitchFamily="34" charset="0"/>
                <a:ea typeface="Calibri" pitchFamily="34" charset="-122"/>
                <a:cs typeface="Calibri" pitchFamily="34" charset="-120"/>
              </a:rPr>
              <a:t> </a:t>
            </a:r>
            <a:endParaRPr lang="en-US" sz="1800" dirty="0"/>
          </a:p>
          <a:p>
            <a:pPr algn="l" indent="0" marL="0">
              <a:buNone/>
            </a:pPr>
            <a:r>
              <a:rPr lang="en-US" sz="1800" dirty="0">
                <a:solidFill>
                  <a:srgbClr val="FFFFFF"/>
                </a:solidFill>
                <a:latin typeface="Calibri" pitchFamily="34" charset="0"/>
                <a:ea typeface="Calibri" pitchFamily="34" charset="-122"/>
                <a:cs typeface="Calibri" pitchFamily="34" charset="-120"/>
              </a:rPr>
              <a:t>Not because they gave up. But because they had no device, no internet at home, and no one who could help them connect.</a:t>
            </a:r>
            <a:endParaRPr lang="en-US" sz="1800" dirty="0"/>
          </a:p>
          <a:p>
            <a:pPr algn="l" indent="0" marL="0">
              <a:buNone/>
            </a:pPr>
            <a:r>
              <a:rPr lang="en-US" sz="1800" dirty="0">
                <a:solidFill>
                  <a:srgbClr val="FFFFFF"/>
                </a:solidFill>
                <a:latin typeface="Calibri" pitchFamily="34" charset="0"/>
                <a:ea typeface="Calibri" pitchFamily="34" charset="-122"/>
                <a:cs typeface="Calibri" pitchFamily="34" charset="-120"/>
              </a:rPr>
              <a:t> </a:t>
            </a:r>
            <a:endParaRPr lang="en-US" sz="1800" dirty="0"/>
          </a:p>
          <a:p>
            <a:pPr algn="l" indent="0" marL="0">
              <a:buNone/>
            </a:pPr>
            <a:r>
              <a:rPr lang="en-US" sz="1800" i="1" dirty="0">
                <a:solidFill>
                  <a:srgbClr val="C9920A"/>
                </a:solidFill>
                <a:latin typeface="Calibri" pitchFamily="34" charset="0"/>
                <a:ea typeface="Calibri" pitchFamily="34" charset="-122"/>
                <a:cs typeface="Calibri" pitchFamily="34" charset="-120"/>
              </a:rPr>
              <a:t>COVID did not create that problem. It just made it impossible to ignore.</a:t>
            </a:r>
            <a:endParaRPr lang="en-US" sz="1800" dirty="0"/>
          </a:p>
        </p:txBody>
      </p:sp>
      <p:sp>
        <p:nvSpPr>
          <p:cNvPr id="5" name="Text 3"/>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555555"/>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lIns="0" tIns="0" rIns="0" bIns="0" rtlCol="0" anchor="ctr"/>
          <a:lstStyle/>
          <a:p>
            <a:pPr algn="l" indent="0" marL="0">
              <a:buNone/>
            </a:pPr>
            <a:r>
              <a:rPr lang="en-US" sz="2800" b="1" dirty="0">
                <a:solidFill>
                  <a:srgbClr val="0E0A06"/>
                </a:solidFill>
                <a:latin typeface="Calibri" pitchFamily="34" charset="0"/>
                <a:ea typeface="Calibri" pitchFamily="34" charset="-122"/>
                <a:cs typeface="Calibri" pitchFamily="34" charset="-120"/>
              </a:rPr>
              <a:t>What We Learned From That Moment</a:t>
            </a:r>
            <a:endParaRPr lang="en-US" sz="2800" dirty="0"/>
          </a:p>
        </p:txBody>
      </p:sp>
      <p:sp>
        <p:nvSpPr>
          <p:cNvPr id="3" name="Shape 1"/>
          <p:cNvSpPr/>
          <p:nvPr/>
        </p:nvSpPr>
        <p:spPr>
          <a:xfrm>
            <a:off x="457200" y="914400"/>
            <a:ext cx="8229600" cy="36576"/>
          </a:xfrm>
          <a:prstGeom prst="rect">
            <a:avLst/>
          </a:prstGeom>
          <a:solidFill>
            <a:srgbClr val="E8007A"/>
          </a:solidFill>
          <a:ln w="12700">
            <a:solidFill>
              <a:srgbClr val="E8007A"/>
            </a:solidFill>
            <a:prstDash val="solid"/>
          </a:ln>
        </p:spPr>
      </p:sp>
      <p:sp>
        <p:nvSpPr>
          <p:cNvPr id="4" name="Shape 2"/>
          <p:cNvSpPr/>
          <p:nvPr/>
        </p:nvSpPr>
        <p:spPr>
          <a:xfrm>
            <a:off x="457200" y="1097280"/>
            <a:ext cx="73152" cy="594360"/>
          </a:xfrm>
          <a:prstGeom prst="rect">
            <a:avLst/>
          </a:prstGeom>
          <a:solidFill>
            <a:srgbClr val="E8007A"/>
          </a:solidFill>
          <a:ln w="12700">
            <a:solidFill>
              <a:srgbClr val="E8007A"/>
            </a:solidFill>
            <a:prstDash val="solid"/>
          </a:ln>
        </p:spPr>
      </p:sp>
      <p:sp>
        <p:nvSpPr>
          <p:cNvPr id="5" name="Text 3"/>
          <p:cNvSpPr/>
          <p:nvPr/>
        </p:nvSpPr>
        <p:spPr>
          <a:xfrm>
            <a:off x="685800" y="1097280"/>
            <a:ext cx="7955280" cy="749808"/>
          </a:xfrm>
          <a:prstGeom prst="rect">
            <a:avLst/>
          </a:prstGeom>
          <a:noFill/>
          <a:ln/>
        </p:spPr>
        <p:txBody>
          <a:bodyPr wrap="square" lIns="50800" tIns="50800" rIns="50800" bIns="50800" rtlCol="0" anchor="ctr"/>
          <a:lstStyle/>
          <a:p>
            <a:pPr algn="l" indent="0" marL="0">
              <a:buNone/>
            </a:pPr>
            <a:r>
              <a:rPr lang="en-US" sz="1300" b="1" dirty="0">
                <a:solidFill>
                  <a:srgbClr val="1A1A1A"/>
                </a:solidFill>
                <a:latin typeface="Calibri" pitchFamily="34" charset="0"/>
                <a:ea typeface="Calibri" pitchFamily="34" charset="-122"/>
                <a:cs typeface="Calibri" pitchFamily="34" charset="-120"/>
              </a:rPr>
              <a:t>The gap was not new.</a:t>
            </a:r>
            <a:pPr algn="l" indent="0" marL="0">
              <a:buNone/>
            </a:pPr>
            <a:r>
              <a:rPr lang="en-US" sz="1300" dirty="0">
                <a:solidFill>
                  <a:srgbClr val="1A1A1A"/>
                </a:solidFill>
                <a:latin typeface="Calibri" pitchFamily="34" charset="0"/>
                <a:ea typeface="Calibri" pitchFamily="34" charset="-122"/>
                <a:cs typeface="Calibri" pitchFamily="34" charset="-120"/>
              </a:rPr>
              <a:t> Students without technology access had been struggling long before the pandemic. COVID just put it on everyone's screen.</a:t>
            </a:r>
            <a:endParaRPr lang="en-US" sz="1300" dirty="0"/>
          </a:p>
        </p:txBody>
      </p:sp>
      <p:sp>
        <p:nvSpPr>
          <p:cNvPr id="6" name="Shape 4"/>
          <p:cNvSpPr/>
          <p:nvPr/>
        </p:nvSpPr>
        <p:spPr>
          <a:xfrm>
            <a:off x="457200" y="1993392"/>
            <a:ext cx="73152" cy="594360"/>
          </a:xfrm>
          <a:prstGeom prst="rect">
            <a:avLst/>
          </a:prstGeom>
          <a:solidFill>
            <a:srgbClr val="E8007A"/>
          </a:solidFill>
          <a:ln w="12700">
            <a:solidFill>
              <a:srgbClr val="E8007A"/>
            </a:solidFill>
            <a:prstDash val="solid"/>
          </a:ln>
        </p:spPr>
      </p:sp>
      <p:sp>
        <p:nvSpPr>
          <p:cNvPr id="7" name="Text 5"/>
          <p:cNvSpPr/>
          <p:nvPr/>
        </p:nvSpPr>
        <p:spPr>
          <a:xfrm>
            <a:off x="685800" y="1993392"/>
            <a:ext cx="7955280" cy="749808"/>
          </a:xfrm>
          <a:prstGeom prst="rect">
            <a:avLst/>
          </a:prstGeom>
          <a:noFill/>
          <a:ln/>
        </p:spPr>
        <p:txBody>
          <a:bodyPr wrap="square" lIns="50800" tIns="50800" rIns="50800" bIns="50800" rtlCol="0" anchor="ctr"/>
          <a:lstStyle/>
          <a:p>
            <a:pPr algn="l" indent="0" marL="0">
              <a:buNone/>
            </a:pPr>
            <a:r>
              <a:rPr lang="en-US" sz="1300" b="1" dirty="0">
                <a:solidFill>
                  <a:srgbClr val="1A1A1A"/>
                </a:solidFill>
                <a:latin typeface="Calibri" pitchFamily="34" charset="0"/>
                <a:ea typeface="Calibri" pitchFamily="34" charset="-122"/>
                <a:cs typeface="Calibri" pitchFamily="34" charset="-120"/>
              </a:rPr>
              <a:t>Having technology did not mean being prepared.</a:t>
            </a:r>
            <a:pPr algn="l" indent="0" marL="0">
              <a:buNone/>
            </a:pPr>
            <a:r>
              <a:rPr lang="en-US" sz="1300" dirty="0">
                <a:solidFill>
                  <a:srgbClr val="1A1A1A"/>
                </a:solidFill>
                <a:latin typeface="Calibri" pitchFamily="34" charset="0"/>
                <a:ea typeface="Calibri" pitchFamily="34" charset="-122"/>
                <a:cs typeface="Calibri" pitchFamily="34" charset="-120"/>
              </a:rPr>
              <a:t> Schools with devices and Wi-Fi still struggled. Teachers were not trained to teach online. Students were not taught how to learn that way.</a:t>
            </a:r>
            <a:endParaRPr lang="en-US" sz="1300" dirty="0"/>
          </a:p>
        </p:txBody>
      </p:sp>
      <p:sp>
        <p:nvSpPr>
          <p:cNvPr id="8" name="Shape 6"/>
          <p:cNvSpPr/>
          <p:nvPr/>
        </p:nvSpPr>
        <p:spPr>
          <a:xfrm>
            <a:off x="457200" y="2889504"/>
            <a:ext cx="73152" cy="594360"/>
          </a:xfrm>
          <a:prstGeom prst="rect">
            <a:avLst/>
          </a:prstGeom>
          <a:solidFill>
            <a:srgbClr val="E8007A"/>
          </a:solidFill>
          <a:ln w="12700">
            <a:solidFill>
              <a:srgbClr val="E8007A"/>
            </a:solidFill>
            <a:prstDash val="solid"/>
          </a:ln>
        </p:spPr>
      </p:sp>
      <p:sp>
        <p:nvSpPr>
          <p:cNvPr id="9" name="Text 7"/>
          <p:cNvSpPr/>
          <p:nvPr/>
        </p:nvSpPr>
        <p:spPr>
          <a:xfrm>
            <a:off x="685800" y="2889504"/>
            <a:ext cx="7955280" cy="749808"/>
          </a:xfrm>
          <a:prstGeom prst="rect">
            <a:avLst/>
          </a:prstGeom>
          <a:noFill/>
          <a:ln/>
        </p:spPr>
        <p:txBody>
          <a:bodyPr wrap="square" lIns="50800" tIns="50800" rIns="50800" bIns="50800" rtlCol="0" anchor="ctr"/>
          <a:lstStyle/>
          <a:p>
            <a:pPr algn="l" indent="0" marL="0">
              <a:buNone/>
            </a:pPr>
            <a:r>
              <a:rPr lang="en-US" sz="1300" b="1" dirty="0">
                <a:solidFill>
                  <a:srgbClr val="1A1A1A"/>
                </a:solidFill>
                <a:latin typeface="Calibri" pitchFamily="34" charset="0"/>
                <a:ea typeface="Calibri" pitchFamily="34" charset="-122"/>
                <a:cs typeface="Calibri" pitchFamily="34" charset="-120"/>
              </a:rPr>
              <a:t>Now the same thing is happening with AI.</a:t>
            </a:r>
            <a:pPr algn="l" indent="0" marL="0">
              <a:buNone/>
            </a:pPr>
            <a:r>
              <a:rPr lang="en-US" sz="1300" dirty="0">
                <a:solidFill>
                  <a:srgbClr val="1A1A1A"/>
                </a:solidFill>
                <a:latin typeface="Calibri" pitchFamily="34" charset="0"/>
                <a:ea typeface="Calibri" pitchFamily="34" charset="-122"/>
                <a:cs typeface="Calibri" pitchFamily="34" charset="-120"/>
              </a:rPr>
              <a:t> Some students are learning AI skills. Most are not. And we are waiting for another crisis to notice.</a:t>
            </a:r>
            <a:endParaRPr lang="en-US" sz="1300" dirty="0"/>
          </a:p>
        </p:txBody>
      </p:sp>
      <p:sp>
        <p:nvSpPr>
          <p:cNvPr id="10" name="Shape 8"/>
          <p:cNvSpPr/>
          <p:nvPr/>
        </p:nvSpPr>
        <p:spPr>
          <a:xfrm>
            <a:off x="457200" y="3785616"/>
            <a:ext cx="73152" cy="594360"/>
          </a:xfrm>
          <a:prstGeom prst="rect">
            <a:avLst/>
          </a:prstGeom>
          <a:solidFill>
            <a:srgbClr val="E8007A"/>
          </a:solidFill>
          <a:ln w="12700">
            <a:solidFill>
              <a:srgbClr val="E8007A"/>
            </a:solidFill>
            <a:prstDash val="solid"/>
          </a:ln>
        </p:spPr>
      </p:sp>
      <p:sp>
        <p:nvSpPr>
          <p:cNvPr id="11" name="Text 9"/>
          <p:cNvSpPr/>
          <p:nvPr/>
        </p:nvSpPr>
        <p:spPr>
          <a:xfrm>
            <a:off x="685800" y="3785616"/>
            <a:ext cx="7955280" cy="749808"/>
          </a:xfrm>
          <a:prstGeom prst="rect">
            <a:avLst/>
          </a:prstGeom>
          <a:noFill/>
          <a:ln/>
        </p:spPr>
        <p:txBody>
          <a:bodyPr wrap="square" lIns="50800" tIns="50800" rIns="50800" bIns="50800" rtlCol="0" anchor="ctr"/>
          <a:lstStyle/>
          <a:p>
            <a:pPr algn="l" indent="0" marL="0">
              <a:buNone/>
            </a:pPr>
            <a:r>
              <a:rPr lang="en-US" sz="1300" b="1" dirty="0">
                <a:solidFill>
                  <a:srgbClr val="1A1A1A"/>
                </a:solidFill>
                <a:latin typeface="Calibri" pitchFamily="34" charset="0"/>
                <a:ea typeface="Calibri" pitchFamily="34" charset="-122"/>
                <a:cs typeface="Calibri" pitchFamily="34" charset="-120"/>
              </a:rPr>
              <a:t>When the next disruption comes</a:t>
            </a:r>
            <a:pPr algn="l" indent="0" marL="0">
              <a:buNone/>
            </a:pPr>
            <a:r>
              <a:rPr lang="en-US" sz="1300" dirty="0">
                <a:solidFill>
                  <a:srgbClr val="1A1A1A"/>
                </a:solidFill>
                <a:latin typeface="Calibri" pitchFamily="34" charset="0"/>
                <a:ea typeface="Calibri" pitchFamily="34" charset="-122"/>
                <a:cs typeface="Calibri" pitchFamily="34" charset="-120"/>
              </a:rPr>
              <a:t> and it will, we will ask again why some students were ready and others were not. The answer will be the same: because we knew and did not act.</a:t>
            </a:r>
            <a:endParaRPr lang="en-US" sz="1300" dirty="0"/>
          </a:p>
        </p:txBody>
      </p:sp>
      <p:sp>
        <p:nvSpPr>
          <p:cNvPr id="12" name="Text 10"/>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999999"/>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lIns="0" tIns="0" rIns="0" bIns="0" rtlCol="0" anchor="ctr"/>
          <a:lstStyle/>
          <a:p>
            <a:pPr algn="l" indent="0" marL="0">
              <a:buNone/>
            </a:pPr>
            <a:r>
              <a:rPr lang="en-US" sz="2800" b="1" dirty="0">
                <a:solidFill>
                  <a:srgbClr val="0E0A06"/>
                </a:solidFill>
                <a:latin typeface="Calibri" pitchFamily="34" charset="0"/>
                <a:ea typeface="Calibri" pitchFamily="34" charset="-122"/>
                <a:cs typeface="Calibri" pitchFamily="34" charset="-120"/>
              </a:rPr>
              <a:t>This Is Not Just a Low-Income School Problem</a:t>
            </a:r>
            <a:endParaRPr lang="en-US" sz="2800" dirty="0"/>
          </a:p>
        </p:txBody>
      </p:sp>
      <p:sp>
        <p:nvSpPr>
          <p:cNvPr id="3" name="Shape 1"/>
          <p:cNvSpPr/>
          <p:nvPr/>
        </p:nvSpPr>
        <p:spPr>
          <a:xfrm>
            <a:off x="457200" y="914400"/>
            <a:ext cx="8229600" cy="36576"/>
          </a:xfrm>
          <a:prstGeom prst="rect">
            <a:avLst/>
          </a:prstGeom>
          <a:solidFill>
            <a:srgbClr val="E8007A"/>
          </a:solidFill>
          <a:ln w="12700">
            <a:solidFill>
              <a:srgbClr val="E8007A"/>
            </a:solidFill>
            <a:prstDash val="solid"/>
          </a:ln>
        </p:spPr>
      </p:sp>
      <p:sp>
        <p:nvSpPr>
          <p:cNvPr id="4" name="Text 2"/>
          <p:cNvSpPr/>
          <p:nvPr/>
        </p:nvSpPr>
        <p:spPr>
          <a:xfrm>
            <a:off x="457200" y="1024128"/>
            <a:ext cx="8229600" cy="365760"/>
          </a:xfrm>
          <a:prstGeom prst="rect">
            <a:avLst/>
          </a:prstGeom>
          <a:noFill/>
          <a:ln/>
        </p:spPr>
        <p:txBody>
          <a:bodyPr wrap="square" rtlCol="0" anchor="ctr"/>
          <a:lstStyle/>
          <a:p>
            <a:pPr algn="ctr" indent="0" marL="0">
              <a:buNone/>
            </a:pPr>
            <a:r>
              <a:rPr lang="en-US" sz="1500" b="1" i="1" dirty="0">
                <a:solidFill>
                  <a:srgbClr val="7A4A1E"/>
                </a:solidFill>
                <a:latin typeface="Calibri" pitchFamily="34" charset="0"/>
                <a:ea typeface="Calibri" pitchFamily="34" charset="-122"/>
                <a:cs typeface="Calibri" pitchFamily="34" charset="-120"/>
              </a:rPr>
              <a:t>Two very different schools. The same problem.</a:t>
            </a:r>
            <a:endParaRPr lang="en-US" sz="1500" dirty="0"/>
          </a:p>
        </p:txBody>
      </p:sp>
      <p:sp>
        <p:nvSpPr>
          <p:cNvPr id="5" name="Shape 3"/>
          <p:cNvSpPr/>
          <p:nvPr/>
        </p:nvSpPr>
        <p:spPr>
          <a:xfrm>
            <a:off x="457200" y="1481328"/>
            <a:ext cx="4069080" cy="347472"/>
          </a:xfrm>
          <a:prstGeom prst="rect">
            <a:avLst/>
          </a:prstGeom>
          <a:solidFill>
            <a:srgbClr val="E8007A"/>
          </a:solidFill>
          <a:ln w="12700">
            <a:solidFill>
              <a:srgbClr val="E8007A"/>
            </a:solidFill>
            <a:prstDash val="solid"/>
          </a:ln>
        </p:spPr>
      </p:sp>
      <p:sp>
        <p:nvSpPr>
          <p:cNvPr id="6" name="Text 4"/>
          <p:cNvSpPr/>
          <p:nvPr/>
        </p:nvSpPr>
        <p:spPr>
          <a:xfrm>
            <a:off x="548640" y="1508760"/>
            <a:ext cx="3886200"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School Without Many Resources</a:t>
            </a:r>
            <a:endParaRPr lang="en-US" sz="1200" dirty="0"/>
          </a:p>
        </p:txBody>
      </p:sp>
      <p:sp>
        <p:nvSpPr>
          <p:cNvPr id="7" name="Shape 5"/>
          <p:cNvSpPr/>
          <p:nvPr/>
        </p:nvSpPr>
        <p:spPr>
          <a:xfrm>
            <a:off x="457200" y="1938528"/>
            <a:ext cx="73152" cy="457200"/>
          </a:xfrm>
          <a:prstGeom prst="rect">
            <a:avLst/>
          </a:prstGeom>
          <a:solidFill>
            <a:srgbClr val="E8007A"/>
          </a:solidFill>
          <a:ln w="12700">
            <a:solidFill>
              <a:srgbClr val="E8007A"/>
            </a:solidFill>
            <a:prstDash val="solid"/>
          </a:ln>
        </p:spPr>
      </p:sp>
      <p:sp>
        <p:nvSpPr>
          <p:cNvPr id="8" name="Text 6"/>
          <p:cNvSpPr/>
          <p:nvPr/>
        </p:nvSpPr>
        <p:spPr>
          <a:xfrm>
            <a:off x="658368" y="1938528"/>
            <a:ext cx="3749040" cy="54864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No AI tools or curriculum exists in the building</a:t>
            </a:r>
            <a:endParaRPr lang="en-US" sz="1200" dirty="0"/>
          </a:p>
        </p:txBody>
      </p:sp>
      <p:sp>
        <p:nvSpPr>
          <p:cNvPr id="9" name="Shape 7"/>
          <p:cNvSpPr/>
          <p:nvPr/>
        </p:nvSpPr>
        <p:spPr>
          <a:xfrm>
            <a:off x="457200" y="2624328"/>
            <a:ext cx="73152" cy="457200"/>
          </a:xfrm>
          <a:prstGeom prst="rect">
            <a:avLst/>
          </a:prstGeom>
          <a:solidFill>
            <a:srgbClr val="E8007A"/>
          </a:solidFill>
          <a:ln w="12700">
            <a:solidFill>
              <a:srgbClr val="E8007A"/>
            </a:solidFill>
            <a:prstDash val="solid"/>
          </a:ln>
        </p:spPr>
      </p:sp>
      <p:sp>
        <p:nvSpPr>
          <p:cNvPr id="10" name="Text 8"/>
          <p:cNvSpPr/>
          <p:nvPr/>
        </p:nvSpPr>
        <p:spPr>
          <a:xfrm>
            <a:off x="658368" y="2624328"/>
            <a:ext cx="3749040" cy="54864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Students go home to no device and no internet</a:t>
            </a:r>
            <a:endParaRPr lang="en-US" sz="1200" dirty="0"/>
          </a:p>
        </p:txBody>
      </p:sp>
      <p:sp>
        <p:nvSpPr>
          <p:cNvPr id="11" name="Shape 9"/>
          <p:cNvSpPr/>
          <p:nvPr/>
        </p:nvSpPr>
        <p:spPr>
          <a:xfrm>
            <a:off x="457200" y="3310128"/>
            <a:ext cx="73152" cy="457200"/>
          </a:xfrm>
          <a:prstGeom prst="rect">
            <a:avLst/>
          </a:prstGeom>
          <a:solidFill>
            <a:srgbClr val="E8007A"/>
          </a:solidFill>
          <a:ln w="12700">
            <a:solidFill>
              <a:srgbClr val="E8007A"/>
            </a:solidFill>
            <a:prstDash val="solid"/>
          </a:ln>
        </p:spPr>
      </p:sp>
      <p:sp>
        <p:nvSpPr>
          <p:cNvPr id="12" name="Text 10"/>
          <p:cNvSpPr/>
          <p:nvPr/>
        </p:nvSpPr>
        <p:spPr>
          <a:xfrm>
            <a:off x="658368" y="3310128"/>
            <a:ext cx="3749040" cy="54864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Teachers have not received any training on AI</a:t>
            </a:r>
            <a:endParaRPr lang="en-US" sz="1200" dirty="0"/>
          </a:p>
        </p:txBody>
      </p:sp>
      <p:sp>
        <p:nvSpPr>
          <p:cNvPr id="13" name="Shape 11"/>
          <p:cNvSpPr/>
          <p:nvPr/>
        </p:nvSpPr>
        <p:spPr>
          <a:xfrm>
            <a:off x="457200" y="3995928"/>
            <a:ext cx="73152" cy="457200"/>
          </a:xfrm>
          <a:prstGeom prst="rect">
            <a:avLst/>
          </a:prstGeom>
          <a:solidFill>
            <a:srgbClr val="E8007A"/>
          </a:solidFill>
          <a:ln w="12700">
            <a:solidFill>
              <a:srgbClr val="E8007A"/>
            </a:solidFill>
            <a:prstDash val="solid"/>
          </a:ln>
        </p:spPr>
      </p:sp>
      <p:sp>
        <p:nvSpPr>
          <p:cNvPr id="14" name="Text 12"/>
          <p:cNvSpPr/>
          <p:nvPr/>
        </p:nvSpPr>
        <p:spPr>
          <a:xfrm>
            <a:off x="658368" y="3995928"/>
            <a:ext cx="3749040" cy="54864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Technology feels like something for other schools</a:t>
            </a:r>
            <a:endParaRPr lang="en-US" sz="1200" dirty="0"/>
          </a:p>
        </p:txBody>
      </p:sp>
      <p:sp>
        <p:nvSpPr>
          <p:cNvPr id="15" name="Shape 13"/>
          <p:cNvSpPr/>
          <p:nvPr/>
        </p:nvSpPr>
        <p:spPr>
          <a:xfrm>
            <a:off x="4754880" y="1481328"/>
            <a:ext cx="4069080" cy="347472"/>
          </a:xfrm>
          <a:prstGeom prst="rect">
            <a:avLst/>
          </a:prstGeom>
          <a:solidFill>
            <a:srgbClr val="C9920A"/>
          </a:solidFill>
          <a:ln w="12700">
            <a:solidFill>
              <a:srgbClr val="C9920A"/>
            </a:solidFill>
            <a:prstDash val="solid"/>
          </a:ln>
        </p:spPr>
      </p:sp>
      <p:sp>
        <p:nvSpPr>
          <p:cNvPr id="16" name="Text 14"/>
          <p:cNvSpPr/>
          <p:nvPr/>
        </p:nvSpPr>
        <p:spPr>
          <a:xfrm>
            <a:off x="4846320" y="1508760"/>
            <a:ext cx="3886200"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School With Plenty of Resources</a:t>
            </a:r>
            <a:endParaRPr lang="en-US" sz="1200" dirty="0"/>
          </a:p>
        </p:txBody>
      </p:sp>
      <p:sp>
        <p:nvSpPr>
          <p:cNvPr id="17" name="Shape 15"/>
          <p:cNvSpPr/>
          <p:nvPr/>
        </p:nvSpPr>
        <p:spPr>
          <a:xfrm>
            <a:off x="4754880" y="1938528"/>
            <a:ext cx="73152" cy="457200"/>
          </a:xfrm>
          <a:prstGeom prst="rect">
            <a:avLst/>
          </a:prstGeom>
          <a:solidFill>
            <a:srgbClr val="C9920A"/>
          </a:solidFill>
          <a:ln w="12700">
            <a:solidFill>
              <a:srgbClr val="C9920A"/>
            </a:solidFill>
            <a:prstDash val="solid"/>
          </a:ln>
        </p:spPr>
      </p:sp>
      <p:sp>
        <p:nvSpPr>
          <p:cNvPr id="18" name="Text 16"/>
          <p:cNvSpPr/>
          <p:nvPr/>
        </p:nvSpPr>
        <p:spPr>
          <a:xfrm>
            <a:off x="4956048" y="1938528"/>
            <a:ext cx="3749040" cy="54864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AI tools exist but no one teaches how to use them well</a:t>
            </a:r>
            <a:endParaRPr lang="en-US" sz="1200" dirty="0"/>
          </a:p>
        </p:txBody>
      </p:sp>
      <p:sp>
        <p:nvSpPr>
          <p:cNvPr id="19" name="Shape 17"/>
          <p:cNvSpPr/>
          <p:nvPr/>
        </p:nvSpPr>
        <p:spPr>
          <a:xfrm>
            <a:off x="4754880" y="2624328"/>
            <a:ext cx="73152" cy="457200"/>
          </a:xfrm>
          <a:prstGeom prst="rect">
            <a:avLst/>
          </a:prstGeom>
          <a:solidFill>
            <a:srgbClr val="C9920A"/>
          </a:solidFill>
          <a:ln w="12700">
            <a:solidFill>
              <a:srgbClr val="C9920A"/>
            </a:solidFill>
            <a:prstDash val="solid"/>
          </a:ln>
        </p:spPr>
      </p:sp>
      <p:sp>
        <p:nvSpPr>
          <p:cNvPr id="20" name="Text 18"/>
          <p:cNvSpPr/>
          <p:nvPr/>
        </p:nvSpPr>
        <p:spPr>
          <a:xfrm>
            <a:off x="4956048" y="2624328"/>
            <a:ext cx="3749040" cy="54864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Students use AI to complete work but do not understand it</a:t>
            </a:r>
            <a:endParaRPr lang="en-US" sz="1200" dirty="0"/>
          </a:p>
        </p:txBody>
      </p:sp>
      <p:sp>
        <p:nvSpPr>
          <p:cNvPr id="21" name="Shape 19"/>
          <p:cNvSpPr/>
          <p:nvPr/>
        </p:nvSpPr>
        <p:spPr>
          <a:xfrm>
            <a:off x="4754880" y="3310128"/>
            <a:ext cx="73152" cy="457200"/>
          </a:xfrm>
          <a:prstGeom prst="rect">
            <a:avLst/>
          </a:prstGeom>
          <a:solidFill>
            <a:srgbClr val="C9920A"/>
          </a:solidFill>
          <a:ln w="12700">
            <a:solidFill>
              <a:srgbClr val="C9920A"/>
            </a:solidFill>
            <a:prstDash val="solid"/>
          </a:ln>
        </p:spPr>
      </p:sp>
      <p:sp>
        <p:nvSpPr>
          <p:cNvPr id="22" name="Text 20"/>
          <p:cNvSpPr/>
          <p:nvPr/>
        </p:nvSpPr>
        <p:spPr>
          <a:xfrm>
            <a:off x="4956048" y="3310128"/>
            <a:ext cx="3749040" cy="54864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Teachers feel overwhelmed and are figuring it out alone</a:t>
            </a:r>
            <a:endParaRPr lang="en-US" sz="1200" dirty="0"/>
          </a:p>
        </p:txBody>
      </p:sp>
      <p:sp>
        <p:nvSpPr>
          <p:cNvPr id="23" name="Shape 21"/>
          <p:cNvSpPr/>
          <p:nvPr/>
        </p:nvSpPr>
        <p:spPr>
          <a:xfrm>
            <a:off x="4754880" y="3995928"/>
            <a:ext cx="73152" cy="457200"/>
          </a:xfrm>
          <a:prstGeom prst="rect">
            <a:avLst/>
          </a:prstGeom>
          <a:solidFill>
            <a:srgbClr val="C9920A"/>
          </a:solidFill>
          <a:ln w="12700">
            <a:solidFill>
              <a:srgbClr val="C9920A"/>
            </a:solidFill>
            <a:prstDash val="solid"/>
          </a:ln>
        </p:spPr>
      </p:sp>
      <p:sp>
        <p:nvSpPr>
          <p:cNvPr id="24" name="Text 22"/>
          <p:cNvSpPr/>
          <p:nvPr/>
        </p:nvSpPr>
        <p:spPr>
          <a:xfrm>
            <a:off x="4956048" y="3995928"/>
            <a:ext cx="3749040" cy="54864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Having the tools is not the same as knowing what to do with them</a:t>
            </a:r>
            <a:endParaRPr lang="en-US" sz="1200" dirty="0"/>
          </a:p>
        </p:txBody>
      </p:sp>
      <p:sp>
        <p:nvSpPr>
          <p:cNvPr id="25" name="Text 23"/>
          <p:cNvSpPr/>
          <p:nvPr/>
        </p:nvSpPr>
        <p:spPr>
          <a:xfrm>
            <a:off x="457200" y="4645152"/>
            <a:ext cx="8229600" cy="256032"/>
          </a:xfrm>
          <a:prstGeom prst="rect">
            <a:avLst/>
          </a:prstGeom>
          <a:noFill/>
          <a:ln/>
        </p:spPr>
        <p:txBody>
          <a:bodyPr wrap="square" rtlCol="0" anchor="ctr"/>
          <a:lstStyle/>
          <a:p>
            <a:pPr algn="ctr" indent="0" marL="0">
              <a:buNone/>
            </a:pPr>
            <a:r>
              <a:rPr lang="en-US" sz="1200" b="1" i="1" dirty="0">
                <a:solidFill>
                  <a:srgbClr val="7A4A1E"/>
                </a:solidFill>
                <a:latin typeface="Calibri" pitchFamily="34" charset="0"/>
                <a:ea typeface="Calibri" pitchFamily="34" charset="-122"/>
                <a:cs typeface="Calibri" pitchFamily="34" charset="-120"/>
              </a:rPr>
              <a:t>The problem is not just about money. It is about whether schools have a plan.</a:t>
            </a:r>
            <a:endParaRPr lang="en-US" sz="1200" dirty="0"/>
          </a:p>
        </p:txBody>
      </p:sp>
      <p:sp>
        <p:nvSpPr>
          <p:cNvPr id="26" name="Text 24"/>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999999"/>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lIns="0" tIns="0" rIns="0" bIns="0" rtlCol="0" anchor="ctr"/>
          <a:lstStyle/>
          <a:p>
            <a:pPr algn="l" indent="0" marL="0">
              <a:buNone/>
            </a:pPr>
            <a:r>
              <a:rPr lang="en-US" sz="2800" b="1" dirty="0">
                <a:solidFill>
                  <a:srgbClr val="0E0A06"/>
                </a:solidFill>
                <a:latin typeface="Calibri" pitchFamily="34" charset="0"/>
                <a:ea typeface="Calibri" pitchFamily="34" charset="-122"/>
                <a:cs typeface="Calibri" pitchFamily="34" charset="-120"/>
              </a:rPr>
              <a:t>The Numbers Tell the Story</a:t>
            </a:r>
            <a:endParaRPr lang="en-US" sz="2800" dirty="0"/>
          </a:p>
        </p:txBody>
      </p:sp>
      <p:sp>
        <p:nvSpPr>
          <p:cNvPr id="3" name="Shape 1"/>
          <p:cNvSpPr/>
          <p:nvPr/>
        </p:nvSpPr>
        <p:spPr>
          <a:xfrm>
            <a:off x="457200" y="914400"/>
            <a:ext cx="8229600" cy="36576"/>
          </a:xfrm>
          <a:prstGeom prst="rect">
            <a:avLst/>
          </a:prstGeom>
          <a:solidFill>
            <a:srgbClr val="E8007A"/>
          </a:solidFill>
          <a:ln w="12700">
            <a:solidFill>
              <a:srgbClr val="E8007A"/>
            </a:solidFill>
            <a:prstDash val="solid"/>
          </a:ln>
        </p:spPr>
      </p:sp>
      <p:sp>
        <p:nvSpPr>
          <p:cNvPr id="4" name="Shape 2"/>
          <p:cNvSpPr/>
          <p:nvPr/>
        </p:nvSpPr>
        <p:spPr>
          <a:xfrm>
            <a:off x="365760" y="1097280"/>
            <a:ext cx="2560320" cy="1645920"/>
          </a:xfrm>
          <a:prstGeom prst="rect">
            <a:avLst/>
          </a:prstGeom>
          <a:solidFill>
            <a:srgbClr val="0E0A06"/>
          </a:solidFill>
          <a:ln/>
          <a:effectLst>
            <a:outerShdw sx="100000" sy="100000" kx="0" ky="0" algn="bl" rotWithShape="0" blurRad="101600" dist="38100" dir="8100000">
              <a:srgbClr val="000000">
                <a:alpha val="18000"/>
              </a:srgbClr>
            </a:outerShdw>
          </a:effectLst>
        </p:spPr>
      </p:sp>
      <p:sp>
        <p:nvSpPr>
          <p:cNvPr id="5" name="Text 3"/>
          <p:cNvSpPr/>
          <p:nvPr/>
        </p:nvSpPr>
        <p:spPr>
          <a:xfrm>
            <a:off x="457200" y="1188720"/>
            <a:ext cx="2377440" cy="640080"/>
          </a:xfrm>
          <a:prstGeom prst="rect">
            <a:avLst/>
          </a:prstGeom>
          <a:noFill/>
          <a:ln/>
        </p:spPr>
        <p:txBody>
          <a:bodyPr wrap="square" lIns="0" tIns="0" rIns="0" bIns="0" rtlCol="0" anchor="ctr"/>
          <a:lstStyle/>
          <a:p>
            <a:pPr algn="ctr" indent="0" marL="0">
              <a:buNone/>
            </a:pPr>
            <a:r>
              <a:rPr lang="en-US" sz="3600" b="1" dirty="0">
                <a:solidFill>
                  <a:srgbClr val="E8007A"/>
                </a:solidFill>
                <a:latin typeface="Calibri" pitchFamily="34" charset="0"/>
                <a:ea typeface="Calibri" pitchFamily="34" charset="-122"/>
                <a:cs typeface="Calibri" pitchFamily="34" charset="-120"/>
              </a:rPr>
              <a:t>68%</a:t>
            </a:r>
            <a:endParaRPr lang="en-US" sz="3600" dirty="0"/>
          </a:p>
        </p:txBody>
      </p:sp>
      <p:sp>
        <p:nvSpPr>
          <p:cNvPr id="6" name="Text 4"/>
          <p:cNvSpPr/>
          <p:nvPr/>
        </p:nvSpPr>
        <p:spPr>
          <a:xfrm>
            <a:off x="457200" y="1783080"/>
            <a:ext cx="2377440" cy="548640"/>
          </a:xfrm>
          <a:prstGeom prst="rect">
            <a:avLst/>
          </a:prstGeom>
          <a:noFill/>
          <a:ln/>
        </p:spPr>
        <p:txBody>
          <a:bodyPr wrap="square" lIns="25400" tIns="25400" rIns="25400" bIns="25400" rtlCol="0" anchor="ctr"/>
          <a:lstStyle/>
          <a:p>
            <a:pPr algn="ctr" indent="0" marL="0">
              <a:buNone/>
            </a:pPr>
            <a:r>
              <a:rPr lang="en-US" sz="1100" dirty="0">
                <a:solidFill>
                  <a:srgbClr val="FFFFFF"/>
                </a:solidFill>
                <a:latin typeface="Calibri" pitchFamily="34" charset="0"/>
                <a:ea typeface="Calibri" pitchFamily="34" charset="-122"/>
                <a:cs typeface="Calibri" pitchFamily="34" charset="-120"/>
              </a:rPr>
              <a:t>of teachers received no AI training from their school or district during the 2024 to 2025 school year</a:t>
            </a:r>
            <a:endParaRPr lang="en-US" sz="1100" dirty="0"/>
          </a:p>
        </p:txBody>
      </p:sp>
      <p:sp>
        <p:nvSpPr>
          <p:cNvPr id="7" name="Text 5"/>
          <p:cNvSpPr/>
          <p:nvPr/>
        </p:nvSpPr>
        <p:spPr>
          <a:xfrm>
            <a:off x="457200" y="2423160"/>
            <a:ext cx="2377440" cy="228600"/>
          </a:xfrm>
          <a:prstGeom prst="rect">
            <a:avLst/>
          </a:prstGeom>
          <a:noFill/>
          <a:ln/>
        </p:spPr>
        <p:txBody>
          <a:bodyPr wrap="square" lIns="0" tIns="0" rIns="0" bIns="0" rtlCol="0" anchor="ctr"/>
          <a:lstStyle/>
          <a:p>
            <a:pPr algn="ctr" indent="0" marL="0">
              <a:buNone/>
            </a:pPr>
            <a:r>
              <a:rPr lang="en-US" sz="800" i="1" dirty="0">
                <a:solidFill>
                  <a:srgbClr val="C9920A"/>
                </a:solidFill>
                <a:latin typeface="Calibri" pitchFamily="34" charset="0"/>
                <a:ea typeface="Calibri" pitchFamily="34" charset="-122"/>
                <a:cs typeface="Calibri" pitchFamily="34" charset="-120"/>
              </a:rPr>
              <a:t>Gallup &amp; Walton Family Foundation, 2025</a:t>
            </a:r>
            <a:endParaRPr lang="en-US" sz="800" dirty="0"/>
          </a:p>
        </p:txBody>
      </p:sp>
      <p:sp>
        <p:nvSpPr>
          <p:cNvPr id="8" name="Shape 6"/>
          <p:cNvSpPr/>
          <p:nvPr/>
        </p:nvSpPr>
        <p:spPr>
          <a:xfrm>
            <a:off x="3291840" y="1097280"/>
            <a:ext cx="2560320" cy="1645920"/>
          </a:xfrm>
          <a:prstGeom prst="rect">
            <a:avLst/>
          </a:prstGeom>
          <a:solidFill>
            <a:srgbClr val="0E0A06"/>
          </a:solidFill>
          <a:ln/>
          <a:effectLst>
            <a:outerShdw sx="100000" sy="100000" kx="0" ky="0" algn="bl" rotWithShape="0" blurRad="101600" dist="38100" dir="8100000">
              <a:srgbClr val="000000">
                <a:alpha val="18000"/>
              </a:srgbClr>
            </a:outerShdw>
          </a:effectLst>
        </p:spPr>
      </p:sp>
      <p:sp>
        <p:nvSpPr>
          <p:cNvPr id="9" name="Text 7"/>
          <p:cNvSpPr/>
          <p:nvPr/>
        </p:nvSpPr>
        <p:spPr>
          <a:xfrm>
            <a:off x="3383280" y="1188720"/>
            <a:ext cx="2377440" cy="640080"/>
          </a:xfrm>
          <a:prstGeom prst="rect">
            <a:avLst/>
          </a:prstGeom>
          <a:noFill/>
          <a:ln/>
        </p:spPr>
        <p:txBody>
          <a:bodyPr wrap="square" lIns="0" tIns="0" rIns="0" bIns="0" rtlCol="0" anchor="ctr"/>
          <a:lstStyle/>
          <a:p>
            <a:pPr algn="ctr" indent="0" marL="0">
              <a:buNone/>
            </a:pPr>
            <a:r>
              <a:rPr lang="en-US" sz="3600" b="1" dirty="0">
                <a:solidFill>
                  <a:srgbClr val="E8007A"/>
                </a:solidFill>
                <a:latin typeface="Calibri" pitchFamily="34" charset="0"/>
                <a:ea typeface="Calibri" pitchFamily="34" charset="-122"/>
                <a:cs typeface="Calibri" pitchFamily="34" charset="-120"/>
              </a:rPr>
              <a:t>14%</a:t>
            </a:r>
            <a:endParaRPr lang="en-US" sz="3600" dirty="0"/>
          </a:p>
        </p:txBody>
      </p:sp>
      <p:sp>
        <p:nvSpPr>
          <p:cNvPr id="10" name="Text 8"/>
          <p:cNvSpPr/>
          <p:nvPr/>
        </p:nvSpPr>
        <p:spPr>
          <a:xfrm>
            <a:off x="3383280" y="1783080"/>
            <a:ext cx="2377440" cy="548640"/>
          </a:xfrm>
          <a:prstGeom prst="rect">
            <a:avLst/>
          </a:prstGeom>
          <a:noFill/>
          <a:ln/>
        </p:spPr>
        <p:txBody>
          <a:bodyPr wrap="square" lIns="25400" tIns="25400" rIns="25400" bIns="25400" rtlCol="0" anchor="ctr"/>
          <a:lstStyle/>
          <a:p>
            <a:pPr algn="ctr" indent="0" marL="0">
              <a:buNone/>
            </a:pPr>
            <a:r>
              <a:rPr lang="en-US" sz="1100" dirty="0">
                <a:solidFill>
                  <a:srgbClr val="FFFFFF"/>
                </a:solidFill>
                <a:latin typeface="Calibri" pitchFamily="34" charset="0"/>
                <a:ea typeface="Calibri" pitchFamily="34" charset="-122"/>
                <a:cs typeface="Calibri" pitchFamily="34" charset="-120"/>
              </a:rPr>
              <a:t>of U.S. school districts had a formal AI policy as of May 2024</a:t>
            </a:r>
            <a:endParaRPr lang="en-US" sz="1100" dirty="0"/>
          </a:p>
        </p:txBody>
      </p:sp>
      <p:sp>
        <p:nvSpPr>
          <p:cNvPr id="11" name="Text 9"/>
          <p:cNvSpPr/>
          <p:nvPr/>
        </p:nvSpPr>
        <p:spPr>
          <a:xfrm>
            <a:off x="3383280" y="2423160"/>
            <a:ext cx="2377440" cy="228600"/>
          </a:xfrm>
          <a:prstGeom prst="rect">
            <a:avLst/>
          </a:prstGeom>
          <a:noFill/>
          <a:ln/>
        </p:spPr>
        <p:txBody>
          <a:bodyPr wrap="square" lIns="0" tIns="0" rIns="0" bIns="0" rtlCol="0" anchor="ctr"/>
          <a:lstStyle/>
          <a:p>
            <a:pPr algn="ctr" indent="0" marL="0">
              <a:buNone/>
            </a:pPr>
            <a:r>
              <a:rPr lang="en-US" sz="800" i="1" dirty="0">
                <a:solidFill>
                  <a:srgbClr val="C9920A"/>
                </a:solidFill>
                <a:latin typeface="Calibri" pitchFamily="34" charset="0"/>
                <a:ea typeface="Calibri" pitchFamily="34" charset="-122"/>
                <a:cs typeface="Calibri" pitchFamily="34" charset="-120"/>
              </a:rPr>
              <a:t>Zhou et al., 2025</a:t>
            </a:r>
            <a:endParaRPr lang="en-US" sz="800" dirty="0"/>
          </a:p>
        </p:txBody>
      </p:sp>
      <p:sp>
        <p:nvSpPr>
          <p:cNvPr id="12" name="Shape 10"/>
          <p:cNvSpPr/>
          <p:nvPr/>
        </p:nvSpPr>
        <p:spPr>
          <a:xfrm>
            <a:off x="6217920" y="1097280"/>
            <a:ext cx="2560320" cy="1645920"/>
          </a:xfrm>
          <a:prstGeom prst="rect">
            <a:avLst/>
          </a:prstGeom>
          <a:solidFill>
            <a:srgbClr val="0E0A06"/>
          </a:solidFill>
          <a:ln/>
          <a:effectLst>
            <a:outerShdw sx="100000" sy="100000" kx="0" ky="0" algn="bl" rotWithShape="0" blurRad="101600" dist="38100" dir="8100000">
              <a:srgbClr val="000000">
                <a:alpha val="18000"/>
              </a:srgbClr>
            </a:outerShdw>
          </a:effectLst>
        </p:spPr>
      </p:sp>
      <p:sp>
        <p:nvSpPr>
          <p:cNvPr id="13" name="Text 11"/>
          <p:cNvSpPr/>
          <p:nvPr/>
        </p:nvSpPr>
        <p:spPr>
          <a:xfrm>
            <a:off x="6309360" y="1188720"/>
            <a:ext cx="2377440" cy="640080"/>
          </a:xfrm>
          <a:prstGeom prst="rect">
            <a:avLst/>
          </a:prstGeom>
          <a:noFill/>
          <a:ln/>
        </p:spPr>
        <p:txBody>
          <a:bodyPr wrap="square" lIns="0" tIns="0" rIns="0" bIns="0" rtlCol="0" anchor="ctr"/>
          <a:lstStyle/>
          <a:p>
            <a:pPr algn="ctr" indent="0" marL="0">
              <a:buNone/>
            </a:pPr>
            <a:r>
              <a:rPr lang="en-US" sz="3600" b="1" dirty="0">
                <a:solidFill>
                  <a:srgbClr val="E8007A"/>
                </a:solidFill>
                <a:latin typeface="Calibri" pitchFamily="34" charset="0"/>
                <a:ea typeface="Calibri" pitchFamily="34" charset="-122"/>
                <a:cs typeface="Calibri" pitchFamily="34" charset="-120"/>
              </a:rPr>
              <a:t>18%</a:t>
            </a:r>
            <a:endParaRPr lang="en-US" sz="3600" dirty="0"/>
          </a:p>
        </p:txBody>
      </p:sp>
      <p:sp>
        <p:nvSpPr>
          <p:cNvPr id="14" name="Text 12"/>
          <p:cNvSpPr/>
          <p:nvPr/>
        </p:nvSpPr>
        <p:spPr>
          <a:xfrm>
            <a:off x="6309360" y="1783080"/>
            <a:ext cx="2377440" cy="548640"/>
          </a:xfrm>
          <a:prstGeom prst="rect">
            <a:avLst/>
          </a:prstGeom>
          <a:noFill/>
          <a:ln/>
        </p:spPr>
        <p:txBody>
          <a:bodyPr wrap="square" lIns="25400" tIns="25400" rIns="25400" bIns="25400" rtlCol="0" anchor="ctr"/>
          <a:lstStyle/>
          <a:p>
            <a:pPr algn="ctr" indent="0" marL="0">
              <a:buNone/>
            </a:pPr>
            <a:r>
              <a:rPr lang="en-US" sz="1100" dirty="0">
                <a:solidFill>
                  <a:srgbClr val="FFFFFF"/>
                </a:solidFill>
                <a:latin typeface="Calibri" pitchFamily="34" charset="0"/>
                <a:ea typeface="Calibri" pitchFamily="34" charset="-122"/>
                <a:cs typeface="Calibri" pitchFamily="34" charset="-120"/>
              </a:rPr>
              <a:t>of principals reported their school provided AI guidance. In the highest-poverty schools, only 13% did.</a:t>
            </a:r>
            <a:endParaRPr lang="en-US" sz="1100" dirty="0"/>
          </a:p>
        </p:txBody>
      </p:sp>
      <p:sp>
        <p:nvSpPr>
          <p:cNvPr id="15" name="Text 13"/>
          <p:cNvSpPr/>
          <p:nvPr/>
        </p:nvSpPr>
        <p:spPr>
          <a:xfrm>
            <a:off x="6309360" y="2423160"/>
            <a:ext cx="2377440" cy="228600"/>
          </a:xfrm>
          <a:prstGeom prst="rect">
            <a:avLst/>
          </a:prstGeom>
          <a:noFill/>
          <a:ln/>
        </p:spPr>
        <p:txBody>
          <a:bodyPr wrap="square" lIns="0" tIns="0" rIns="0" bIns="0" rtlCol="0" anchor="ctr"/>
          <a:lstStyle/>
          <a:p>
            <a:pPr algn="ctr" indent="0" marL="0">
              <a:buNone/>
            </a:pPr>
            <a:r>
              <a:rPr lang="en-US" sz="800" i="1" dirty="0">
                <a:solidFill>
                  <a:srgbClr val="C9920A"/>
                </a:solidFill>
                <a:latin typeface="Calibri" pitchFamily="34" charset="0"/>
                <a:ea typeface="Calibri" pitchFamily="34" charset="-122"/>
                <a:cs typeface="Calibri" pitchFamily="34" charset="-120"/>
              </a:rPr>
              <a:t>Kaufman et al., 2025 (RAND)</a:t>
            </a:r>
            <a:endParaRPr lang="en-US" sz="800" dirty="0"/>
          </a:p>
        </p:txBody>
      </p:sp>
      <p:sp>
        <p:nvSpPr>
          <p:cNvPr id="16" name="Text 14"/>
          <p:cNvSpPr/>
          <p:nvPr/>
        </p:nvSpPr>
        <p:spPr>
          <a:xfrm>
            <a:off x="457200" y="2926080"/>
            <a:ext cx="8229600" cy="347472"/>
          </a:xfrm>
          <a:prstGeom prst="rect">
            <a:avLst/>
          </a:prstGeom>
          <a:noFill/>
          <a:ln/>
        </p:spPr>
        <p:txBody>
          <a:bodyPr wrap="square" rtlCol="0" anchor="ctr"/>
          <a:lstStyle/>
          <a:p>
            <a:pPr algn="ctr" indent="0" marL="0">
              <a:buNone/>
            </a:pPr>
            <a:r>
              <a:rPr lang="en-US" sz="1300" i="1" dirty="0">
                <a:solidFill>
                  <a:srgbClr val="1A1A1A"/>
                </a:solidFill>
                <a:latin typeface="Calibri" pitchFamily="34" charset="0"/>
                <a:ea typeface="Calibri" pitchFamily="34" charset="-122"/>
                <a:cs typeface="Calibri" pitchFamily="34" charset="-120"/>
              </a:rPr>
              <a:t>57% of adults in households under $30K subscribe to home broadband, compared to 95% of those earning over $100K.</a:t>
            </a:r>
            <a:endParaRPr lang="en-US" sz="1300" dirty="0"/>
          </a:p>
        </p:txBody>
      </p:sp>
      <p:sp>
        <p:nvSpPr>
          <p:cNvPr id="17" name="Text 15"/>
          <p:cNvSpPr/>
          <p:nvPr/>
        </p:nvSpPr>
        <p:spPr>
          <a:xfrm>
            <a:off x="457200" y="3246120"/>
            <a:ext cx="8229600" cy="228600"/>
          </a:xfrm>
          <a:prstGeom prst="rect">
            <a:avLst/>
          </a:prstGeom>
          <a:noFill/>
          <a:ln/>
        </p:spPr>
        <p:txBody>
          <a:bodyPr wrap="square" rtlCol="0" anchor="ctr"/>
          <a:lstStyle/>
          <a:p>
            <a:pPr algn="ctr" indent="0" marL="0">
              <a:buNone/>
            </a:pPr>
            <a:r>
              <a:rPr lang="en-US" sz="1000" i="1" dirty="0">
                <a:solidFill>
                  <a:srgbClr val="C9920A"/>
                </a:solidFill>
                <a:latin typeface="Calibri" pitchFamily="34" charset="0"/>
                <a:ea typeface="Calibri" pitchFamily="34" charset="-122"/>
                <a:cs typeface="Calibri" pitchFamily="34" charset="-120"/>
              </a:rPr>
              <a:t>Pew Research Center, 2025</a:t>
            </a:r>
            <a:endParaRPr lang="en-US" sz="1000" dirty="0"/>
          </a:p>
        </p:txBody>
      </p:sp>
      <p:sp>
        <p:nvSpPr>
          <p:cNvPr id="18" name="Text 16"/>
          <p:cNvSpPr/>
          <p:nvPr/>
        </p:nvSpPr>
        <p:spPr>
          <a:xfrm>
            <a:off x="457200" y="3584448"/>
            <a:ext cx="8229600" cy="320040"/>
          </a:xfrm>
          <a:prstGeom prst="rect">
            <a:avLst/>
          </a:prstGeom>
          <a:noFill/>
          <a:ln/>
        </p:spPr>
        <p:txBody>
          <a:bodyPr wrap="square" rtlCol="0" anchor="ctr"/>
          <a:lstStyle/>
          <a:p>
            <a:pPr algn="ctr" indent="0" marL="0">
              <a:buNone/>
            </a:pPr>
            <a:r>
              <a:rPr lang="en-US" sz="1400" b="1" i="1" dirty="0">
                <a:solidFill>
                  <a:srgbClr val="7A4A1E"/>
                </a:solidFill>
                <a:latin typeface="Calibri" pitchFamily="34" charset="0"/>
                <a:ea typeface="Calibri" pitchFamily="34" charset="-122"/>
                <a:cs typeface="Calibri" pitchFamily="34" charset="-120"/>
              </a:rPr>
              <a:t>This is not a student problem. This is a system problem.</a:t>
            </a:r>
            <a:endParaRPr lang="en-US" sz="1400" dirty="0"/>
          </a:p>
        </p:txBody>
      </p:sp>
      <p:sp>
        <p:nvSpPr>
          <p:cNvPr id="19" name="Text 17"/>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999999"/>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lIns="0" tIns="0" rIns="0" bIns="0" rtlCol="0" anchor="ctr"/>
          <a:lstStyle/>
          <a:p>
            <a:pPr algn="l" indent="0" marL="0">
              <a:buNone/>
            </a:pPr>
            <a:r>
              <a:rPr lang="en-US" sz="2800" b="1" dirty="0">
                <a:solidFill>
                  <a:srgbClr val="0E0A06"/>
                </a:solidFill>
                <a:latin typeface="Calibri" pitchFamily="34" charset="0"/>
                <a:ea typeface="Calibri" pitchFamily="34" charset="-122"/>
                <a:cs typeface="Calibri" pitchFamily="34" charset="-120"/>
              </a:rPr>
              <a:t>Is AI in Schools Good or Bad?</a:t>
            </a:r>
            <a:endParaRPr lang="en-US" sz="2800" dirty="0"/>
          </a:p>
        </p:txBody>
      </p:sp>
      <p:sp>
        <p:nvSpPr>
          <p:cNvPr id="3" name="Shape 1"/>
          <p:cNvSpPr/>
          <p:nvPr/>
        </p:nvSpPr>
        <p:spPr>
          <a:xfrm>
            <a:off x="457200" y="914400"/>
            <a:ext cx="8229600" cy="36576"/>
          </a:xfrm>
          <a:prstGeom prst="rect">
            <a:avLst/>
          </a:prstGeom>
          <a:solidFill>
            <a:srgbClr val="E8007A"/>
          </a:solidFill>
          <a:ln w="12700">
            <a:solidFill>
              <a:srgbClr val="E8007A"/>
            </a:solidFill>
            <a:prstDash val="solid"/>
          </a:ln>
        </p:spPr>
      </p:sp>
      <p:sp>
        <p:nvSpPr>
          <p:cNvPr id="4" name="Text 2"/>
          <p:cNvSpPr/>
          <p:nvPr/>
        </p:nvSpPr>
        <p:spPr>
          <a:xfrm>
            <a:off x="457200" y="1024128"/>
            <a:ext cx="8229600" cy="365760"/>
          </a:xfrm>
          <a:prstGeom prst="rect">
            <a:avLst/>
          </a:prstGeom>
          <a:noFill/>
          <a:ln/>
        </p:spPr>
        <p:txBody>
          <a:bodyPr wrap="square" rtlCol="0" anchor="ctr"/>
          <a:lstStyle/>
          <a:p>
            <a:pPr algn="ctr" indent="0" marL="0">
              <a:buNone/>
            </a:pPr>
            <a:r>
              <a:rPr lang="en-US" sz="1300" i="1" dirty="0">
                <a:solidFill>
                  <a:srgbClr val="7A4A1E"/>
                </a:solidFill>
                <a:latin typeface="Calibri" pitchFamily="34" charset="0"/>
                <a:ea typeface="Calibri" pitchFamily="34" charset="-122"/>
                <a:cs typeface="Calibri" pitchFamily="34" charset="-120"/>
              </a:rPr>
              <a:t>It depends entirely on how it is brought in and who it is brought in for.</a:t>
            </a:r>
            <a:endParaRPr lang="en-US" sz="1300" dirty="0"/>
          </a:p>
        </p:txBody>
      </p:sp>
      <p:sp>
        <p:nvSpPr>
          <p:cNvPr id="5" name="Shape 3"/>
          <p:cNvSpPr/>
          <p:nvPr/>
        </p:nvSpPr>
        <p:spPr>
          <a:xfrm>
            <a:off x="457200" y="1508760"/>
            <a:ext cx="4069080" cy="347472"/>
          </a:xfrm>
          <a:prstGeom prst="rect">
            <a:avLst/>
          </a:prstGeom>
          <a:solidFill>
            <a:srgbClr val="C9920A"/>
          </a:solidFill>
          <a:ln w="12700">
            <a:solidFill>
              <a:srgbClr val="C9920A"/>
            </a:solidFill>
            <a:prstDash val="solid"/>
          </a:ln>
        </p:spPr>
      </p:sp>
      <p:sp>
        <p:nvSpPr>
          <p:cNvPr id="6" name="Text 4"/>
          <p:cNvSpPr/>
          <p:nvPr/>
        </p:nvSpPr>
        <p:spPr>
          <a:xfrm>
            <a:off x="548640" y="1536192"/>
            <a:ext cx="3886200" cy="29260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BENEFITS</a:t>
            </a:r>
            <a:endParaRPr lang="en-US" sz="1400" dirty="0"/>
          </a:p>
        </p:txBody>
      </p:sp>
      <p:sp>
        <p:nvSpPr>
          <p:cNvPr id="7" name="Shape 5"/>
          <p:cNvSpPr/>
          <p:nvPr/>
        </p:nvSpPr>
        <p:spPr>
          <a:xfrm>
            <a:off x="457200" y="1956816"/>
            <a:ext cx="73152" cy="502920"/>
          </a:xfrm>
          <a:prstGeom prst="rect">
            <a:avLst/>
          </a:prstGeom>
          <a:solidFill>
            <a:srgbClr val="C9920A"/>
          </a:solidFill>
          <a:ln w="12700">
            <a:solidFill>
              <a:srgbClr val="C9920A"/>
            </a:solidFill>
            <a:prstDash val="solid"/>
          </a:ln>
        </p:spPr>
      </p:sp>
      <p:sp>
        <p:nvSpPr>
          <p:cNvPr id="8" name="Text 6"/>
          <p:cNvSpPr/>
          <p:nvPr/>
        </p:nvSpPr>
        <p:spPr>
          <a:xfrm>
            <a:off x="658368" y="1956816"/>
            <a:ext cx="3749040" cy="59436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It can adjust to how fast or slow a student learns</a:t>
            </a:r>
            <a:endParaRPr lang="en-US" sz="1200" dirty="0"/>
          </a:p>
        </p:txBody>
      </p:sp>
      <p:sp>
        <p:nvSpPr>
          <p:cNvPr id="9" name="Shape 7"/>
          <p:cNvSpPr/>
          <p:nvPr/>
        </p:nvSpPr>
        <p:spPr>
          <a:xfrm>
            <a:off x="457200" y="2660904"/>
            <a:ext cx="73152" cy="502920"/>
          </a:xfrm>
          <a:prstGeom prst="rect">
            <a:avLst/>
          </a:prstGeom>
          <a:solidFill>
            <a:srgbClr val="C9920A"/>
          </a:solidFill>
          <a:ln w="12700">
            <a:solidFill>
              <a:srgbClr val="C9920A"/>
            </a:solidFill>
            <a:prstDash val="solid"/>
          </a:ln>
        </p:spPr>
      </p:sp>
      <p:sp>
        <p:nvSpPr>
          <p:cNvPr id="10" name="Text 8"/>
          <p:cNvSpPr/>
          <p:nvPr/>
        </p:nvSpPr>
        <p:spPr>
          <a:xfrm>
            <a:off x="658368" y="2660904"/>
            <a:ext cx="3749040" cy="59436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It prepares students for jobs that already use AI every day</a:t>
            </a:r>
            <a:endParaRPr lang="en-US" sz="1200" dirty="0"/>
          </a:p>
        </p:txBody>
      </p:sp>
      <p:sp>
        <p:nvSpPr>
          <p:cNvPr id="11" name="Shape 9"/>
          <p:cNvSpPr/>
          <p:nvPr/>
        </p:nvSpPr>
        <p:spPr>
          <a:xfrm>
            <a:off x="457200" y="3364992"/>
            <a:ext cx="73152" cy="502920"/>
          </a:xfrm>
          <a:prstGeom prst="rect">
            <a:avLst/>
          </a:prstGeom>
          <a:solidFill>
            <a:srgbClr val="C9920A"/>
          </a:solidFill>
          <a:ln w="12700">
            <a:solidFill>
              <a:srgbClr val="C9920A"/>
            </a:solidFill>
            <a:prstDash val="solid"/>
          </a:ln>
        </p:spPr>
      </p:sp>
      <p:sp>
        <p:nvSpPr>
          <p:cNvPr id="12" name="Text 10"/>
          <p:cNvSpPr/>
          <p:nvPr/>
        </p:nvSpPr>
        <p:spPr>
          <a:xfrm>
            <a:off x="658368" y="3364992"/>
            <a:ext cx="3749040" cy="59436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It can free up teacher time for more meaningful conversations with students</a:t>
            </a:r>
            <a:endParaRPr lang="en-US" sz="1200" dirty="0"/>
          </a:p>
        </p:txBody>
      </p:sp>
      <p:sp>
        <p:nvSpPr>
          <p:cNvPr id="13" name="Shape 11"/>
          <p:cNvSpPr/>
          <p:nvPr/>
        </p:nvSpPr>
        <p:spPr>
          <a:xfrm>
            <a:off x="457200" y="4069080"/>
            <a:ext cx="73152" cy="502920"/>
          </a:xfrm>
          <a:prstGeom prst="rect">
            <a:avLst/>
          </a:prstGeom>
          <a:solidFill>
            <a:srgbClr val="C9920A"/>
          </a:solidFill>
          <a:ln w="12700">
            <a:solidFill>
              <a:srgbClr val="C9920A"/>
            </a:solidFill>
            <a:prstDash val="solid"/>
          </a:ln>
        </p:spPr>
      </p:sp>
      <p:sp>
        <p:nvSpPr>
          <p:cNvPr id="14" name="Text 12"/>
          <p:cNvSpPr/>
          <p:nvPr/>
        </p:nvSpPr>
        <p:spPr>
          <a:xfrm>
            <a:off x="658368" y="4069080"/>
            <a:ext cx="3749040" cy="59436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It can support students with learning differences when used thoughtfully</a:t>
            </a:r>
            <a:endParaRPr lang="en-US" sz="1200" dirty="0"/>
          </a:p>
        </p:txBody>
      </p:sp>
      <p:sp>
        <p:nvSpPr>
          <p:cNvPr id="15" name="Shape 13"/>
          <p:cNvSpPr/>
          <p:nvPr/>
        </p:nvSpPr>
        <p:spPr>
          <a:xfrm>
            <a:off x="4754880" y="1508760"/>
            <a:ext cx="4069080" cy="347472"/>
          </a:xfrm>
          <a:prstGeom prst="rect">
            <a:avLst/>
          </a:prstGeom>
          <a:solidFill>
            <a:srgbClr val="E8007A"/>
          </a:solidFill>
          <a:ln w="12700">
            <a:solidFill>
              <a:srgbClr val="E8007A"/>
            </a:solidFill>
            <a:prstDash val="solid"/>
          </a:ln>
        </p:spPr>
      </p:sp>
      <p:sp>
        <p:nvSpPr>
          <p:cNvPr id="16" name="Text 14"/>
          <p:cNvSpPr/>
          <p:nvPr/>
        </p:nvSpPr>
        <p:spPr>
          <a:xfrm>
            <a:off x="4846320" y="1536192"/>
            <a:ext cx="3886200" cy="29260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CONCERNS</a:t>
            </a:r>
            <a:endParaRPr lang="en-US" sz="1400" dirty="0"/>
          </a:p>
        </p:txBody>
      </p:sp>
      <p:sp>
        <p:nvSpPr>
          <p:cNvPr id="17" name="Shape 15"/>
          <p:cNvSpPr/>
          <p:nvPr/>
        </p:nvSpPr>
        <p:spPr>
          <a:xfrm>
            <a:off x="4754880" y="1956816"/>
            <a:ext cx="73152" cy="502920"/>
          </a:xfrm>
          <a:prstGeom prst="rect">
            <a:avLst/>
          </a:prstGeom>
          <a:solidFill>
            <a:srgbClr val="E8007A"/>
          </a:solidFill>
          <a:ln w="12700">
            <a:solidFill>
              <a:srgbClr val="E8007A"/>
            </a:solidFill>
            <a:prstDash val="solid"/>
          </a:ln>
        </p:spPr>
      </p:sp>
      <p:sp>
        <p:nvSpPr>
          <p:cNvPr id="18" name="Text 16"/>
          <p:cNvSpPr/>
          <p:nvPr/>
        </p:nvSpPr>
        <p:spPr>
          <a:xfrm>
            <a:off x="4956048" y="1956816"/>
            <a:ext cx="3749040" cy="59436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Without a real plan, it widens the gap between students who are ready and those who are not</a:t>
            </a:r>
            <a:endParaRPr lang="en-US" sz="1200" dirty="0"/>
          </a:p>
        </p:txBody>
      </p:sp>
      <p:sp>
        <p:nvSpPr>
          <p:cNvPr id="19" name="Shape 17"/>
          <p:cNvSpPr/>
          <p:nvPr/>
        </p:nvSpPr>
        <p:spPr>
          <a:xfrm>
            <a:off x="4754880" y="2660904"/>
            <a:ext cx="73152" cy="502920"/>
          </a:xfrm>
          <a:prstGeom prst="rect">
            <a:avLst/>
          </a:prstGeom>
          <a:solidFill>
            <a:srgbClr val="E8007A"/>
          </a:solidFill>
          <a:ln w="12700">
            <a:solidFill>
              <a:srgbClr val="E8007A"/>
            </a:solidFill>
            <a:prstDash val="solid"/>
          </a:ln>
        </p:spPr>
      </p:sp>
      <p:sp>
        <p:nvSpPr>
          <p:cNvPr id="20" name="Text 18"/>
          <p:cNvSpPr/>
          <p:nvPr/>
        </p:nvSpPr>
        <p:spPr>
          <a:xfrm>
            <a:off x="4956048" y="2660904"/>
            <a:ext cx="3749040" cy="59436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Handing teachers a tool with no training sets everyone up to fail</a:t>
            </a:r>
            <a:endParaRPr lang="en-US" sz="1200" dirty="0"/>
          </a:p>
        </p:txBody>
      </p:sp>
      <p:sp>
        <p:nvSpPr>
          <p:cNvPr id="21" name="Shape 19"/>
          <p:cNvSpPr/>
          <p:nvPr/>
        </p:nvSpPr>
        <p:spPr>
          <a:xfrm>
            <a:off x="4754880" y="3364992"/>
            <a:ext cx="73152" cy="502920"/>
          </a:xfrm>
          <a:prstGeom prst="rect">
            <a:avLst/>
          </a:prstGeom>
          <a:solidFill>
            <a:srgbClr val="E8007A"/>
          </a:solidFill>
          <a:ln w="12700">
            <a:solidFill>
              <a:srgbClr val="E8007A"/>
            </a:solidFill>
            <a:prstDash val="solid"/>
          </a:ln>
        </p:spPr>
      </p:sp>
      <p:sp>
        <p:nvSpPr>
          <p:cNvPr id="22" name="Text 20"/>
          <p:cNvSpPr/>
          <p:nvPr/>
        </p:nvSpPr>
        <p:spPr>
          <a:xfrm>
            <a:off x="4956048" y="3364992"/>
            <a:ext cx="3749040" cy="59436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AI tools can reflect bias and unfairness if no one is teaching students to question them</a:t>
            </a:r>
            <a:endParaRPr lang="en-US" sz="1200" dirty="0"/>
          </a:p>
        </p:txBody>
      </p:sp>
      <p:sp>
        <p:nvSpPr>
          <p:cNvPr id="23" name="Shape 21"/>
          <p:cNvSpPr/>
          <p:nvPr/>
        </p:nvSpPr>
        <p:spPr>
          <a:xfrm>
            <a:off x="4754880" y="4069080"/>
            <a:ext cx="73152" cy="502920"/>
          </a:xfrm>
          <a:prstGeom prst="rect">
            <a:avLst/>
          </a:prstGeom>
          <a:solidFill>
            <a:srgbClr val="E8007A"/>
          </a:solidFill>
          <a:ln w="12700">
            <a:solidFill>
              <a:srgbClr val="E8007A"/>
            </a:solidFill>
            <a:prstDash val="solid"/>
          </a:ln>
        </p:spPr>
      </p:sp>
      <p:sp>
        <p:nvSpPr>
          <p:cNvPr id="24" name="Text 22"/>
          <p:cNvSpPr/>
          <p:nvPr/>
        </p:nvSpPr>
        <p:spPr>
          <a:xfrm>
            <a:off x="4956048" y="4069080"/>
            <a:ext cx="3749040" cy="594360"/>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Schools with lots of technology but no guidance produce students who can use AI but not think critically about it</a:t>
            </a:r>
            <a:endParaRPr lang="en-US" sz="1200" dirty="0"/>
          </a:p>
        </p:txBody>
      </p:sp>
      <p:sp>
        <p:nvSpPr>
          <p:cNvPr id="25" name="Text 23"/>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999999"/>
                </a:solidFill>
                <a:latin typeface="Calibri" pitchFamily="34" charset="0"/>
                <a:ea typeface="Calibri" pitchFamily="34" charset="-122"/>
                <a:cs typeface="Calibri" pitchFamily="34" charset="-120"/>
              </a:rPr>
              <a:t>© 2026 Brown Girl's Vision LLC</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lIns="0" tIns="0" rIns="0" bIns="0" rtlCol="0" anchor="ctr"/>
          <a:lstStyle/>
          <a:p>
            <a:pPr algn="l" indent="0" marL="0">
              <a:buNone/>
            </a:pPr>
            <a:r>
              <a:rPr lang="en-US" sz="2800" b="1" dirty="0">
                <a:solidFill>
                  <a:srgbClr val="0E0A06"/>
                </a:solidFill>
                <a:latin typeface="Calibri" pitchFamily="34" charset="0"/>
                <a:ea typeface="Calibri" pitchFamily="34" charset="-122"/>
                <a:cs typeface="Calibri" pitchFamily="34" charset="-120"/>
              </a:rPr>
              <a:t>Why Students Stop Believing Technology Is for Them</a:t>
            </a:r>
            <a:endParaRPr lang="en-US" sz="2800" dirty="0"/>
          </a:p>
        </p:txBody>
      </p:sp>
      <p:sp>
        <p:nvSpPr>
          <p:cNvPr id="3" name="Shape 1"/>
          <p:cNvSpPr/>
          <p:nvPr/>
        </p:nvSpPr>
        <p:spPr>
          <a:xfrm>
            <a:off x="457200" y="914400"/>
            <a:ext cx="8229600" cy="36576"/>
          </a:xfrm>
          <a:prstGeom prst="rect">
            <a:avLst/>
          </a:prstGeom>
          <a:solidFill>
            <a:srgbClr val="E8007A"/>
          </a:solidFill>
          <a:ln w="12700">
            <a:solidFill>
              <a:srgbClr val="E8007A"/>
            </a:solidFill>
            <a:prstDash val="solid"/>
          </a:ln>
        </p:spPr>
      </p:sp>
      <p:sp>
        <p:nvSpPr>
          <p:cNvPr id="4" name="Text 2"/>
          <p:cNvSpPr/>
          <p:nvPr/>
        </p:nvSpPr>
        <p:spPr>
          <a:xfrm>
            <a:off x="457200" y="1051560"/>
            <a:ext cx="8229600" cy="384048"/>
          </a:xfrm>
          <a:prstGeom prst="rect">
            <a:avLst/>
          </a:prstGeom>
          <a:noFill/>
          <a:ln/>
        </p:spPr>
        <p:txBody>
          <a:bodyPr wrap="square" lIns="0" tIns="0" rIns="0" bIns="0" rtlCol="0" anchor="ctr"/>
          <a:lstStyle/>
          <a:p>
            <a:pPr algn="l" indent="0" marL="0">
              <a:buNone/>
            </a:pPr>
            <a:r>
              <a:rPr lang="en-US" sz="1700" b="1" dirty="0">
                <a:solidFill>
                  <a:srgbClr val="E8007A"/>
                </a:solidFill>
                <a:latin typeface="Calibri" pitchFamily="34" charset="0"/>
                <a:ea typeface="Calibri" pitchFamily="34" charset="-122"/>
                <a:cs typeface="Calibri" pitchFamily="34" charset="-120"/>
              </a:rPr>
              <a:t>Glass House Conditioning</a:t>
            </a:r>
            <a:endParaRPr lang="en-US" sz="1700" dirty="0"/>
          </a:p>
        </p:txBody>
      </p:sp>
      <p:sp>
        <p:nvSpPr>
          <p:cNvPr id="5" name="Text 3"/>
          <p:cNvSpPr/>
          <p:nvPr/>
        </p:nvSpPr>
        <p:spPr>
          <a:xfrm>
            <a:off x="457200" y="1481328"/>
            <a:ext cx="8229600" cy="658368"/>
          </a:xfrm>
          <a:prstGeom prst="rect">
            <a:avLst/>
          </a:prstGeom>
          <a:noFill/>
          <a:ln/>
        </p:spPr>
        <p:txBody>
          <a:bodyPr wrap="square" lIns="50800" tIns="50800" rIns="50800" bIns="50800" rtlCol="0" anchor="t"/>
          <a:lstStyle/>
          <a:p>
            <a:pPr algn="l" indent="0" marL="0">
              <a:buNone/>
            </a:pPr>
            <a:r>
              <a:rPr lang="en-US" sz="1300" dirty="0">
                <a:solidFill>
                  <a:srgbClr val="1A1A1A"/>
                </a:solidFill>
                <a:latin typeface="Calibri" pitchFamily="34" charset="0"/>
                <a:ea typeface="Calibri" pitchFamily="34" charset="-122"/>
                <a:cs typeface="Calibri" pitchFamily="34" charset="-120"/>
              </a:rPr>
              <a:t>This is what happens when a system quietly teaches people that certain spaces are not for them. Not by saying it out loud. But by leaving them out long enough that they stop trying to get in.</a:t>
            </a:r>
            <a:endParaRPr lang="en-US" sz="1300" dirty="0"/>
          </a:p>
        </p:txBody>
      </p:sp>
      <p:sp>
        <p:nvSpPr>
          <p:cNvPr id="6" name="Text 4"/>
          <p:cNvSpPr/>
          <p:nvPr/>
        </p:nvSpPr>
        <p:spPr>
          <a:xfrm>
            <a:off x="457200" y="2240280"/>
            <a:ext cx="8229600" cy="320040"/>
          </a:xfrm>
          <a:prstGeom prst="rect">
            <a:avLst/>
          </a:prstGeom>
          <a:noFill/>
          <a:ln/>
        </p:spPr>
        <p:txBody>
          <a:bodyPr wrap="square" lIns="0" tIns="0" rIns="0" bIns="0" rtlCol="0" anchor="ctr"/>
          <a:lstStyle/>
          <a:p>
            <a:pPr algn="l" indent="0" marL="0">
              <a:buNone/>
            </a:pPr>
            <a:r>
              <a:rPr lang="en-US" sz="1500" b="1" dirty="0">
                <a:solidFill>
                  <a:srgbClr val="0E0A06"/>
                </a:solidFill>
                <a:latin typeface="Calibri" pitchFamily="34" charset="0"/>
                <a:ea typeface="Calibri" pitchFamily="34" charset="-122"/>
                <a:cs typeface="Calibri" pitchFamily="34" charset="-120"/>
              </a:rPr>
              <a:t>What this looks like in schools:</a:t>
            </a:r>
            <a:endParaRPr lang="en-US" sz="1500" dirty="0"/>
          </a:p>
        </p:txBody>
      </p:sp>
      <p:sp>
        <p:nvSpPr>
          <p:cNvPr id="7" name="Shape 5"/>
          <p:cNvSpPr/>
          <p:nvPr/>
        </p:nvSpPr>
        <p:spPr>
          <a:xfrm>
            <a:off x="457200" y="2670048"/>
            <a:ext cx="73152" cy="457200"/>
          </a:xfrm>
          <a:prstGeom prst="rect">
            <a:avLst/>
          </a:prstGeom>
          <a:solidFill>
            <a:srgbClr val="E8007A"/>
          </a:solidFill>
          <a:ln w="12700">
            <a:solidFill>
              <a:srgbClr val="E8007A"/>
            </a:solidFill>
            <a:prstDash val="solid"/>
          </a:ln>
        </p:spPr>
      </p:sp>
      <p:sp>
        <p:nvSpPr>
          <p:cNvPr id="8" name="Text 6"/>
          <p:cNvSpPr/>
          <p:nvPr/>
        </p:nvSpPr>
        <p:spPr>
          <a:xfrm>
            <a:off x="685800" y="2670048"/>
            <a:ext cx="7955280" cy="566928"/>
          </a:xfrm>
          <a:prstGeom prst="rect">
            <a:avLst/>
          </a:prstGeom>
          <a:noFill/>
          <a:ln/>
        </p:spPr>
        <p:txBody>
          <a:bodyPr wrap="square" lIns="50800" tIns="50800" rIns="50800" bIns="50800" rtlCol="0" anchor="t"/>
          <a:lstStyle/>
          <a:p>
            <a:pPr algn="l" indent="0" marL="0">
              <a:buNone/>
            </a:pPr>
            <a:r>
              <a:rPr lang="en-US" sz="1300" dirty="0">
                <a:solidFill>
                  <a:srgbClr val="1A1A1A"/>
                </a:solidFill>
                <a:latin typeface="Calibri" pitchFamily="34" charset="0"/>
                <a:ea typeface="Calibri" pitchFamily="34" charset="-122"/>
                <a:cs typeface="Calibri" pitchFamily="34" charset="-120"/>
              </a:rPr>
              <a:t>When a student never sees AI tools at school, the unspoken message is: this was not made for you.</a:t>
            </a:r>
            <a:endParaRPr lang="en-US" sz="1300" dirty="0"/>
          </a:p>
        </p:txBody>
      </p:sp>
      <p:sp>
        <p:nvSpPr>
          <p:cNvPr id="9" name="Shape 7"/>
          <p:cNvSpPr/>
          <p:nvPr/>
        </p:nvSpPr>
        <p:spPr>
          <a:xfrm>
            <a:off x="457200" y="3328416"/>
            <a:ext cx="73152" cy="457200"/>
          </a:xfrm>
          <a:prstGeom prst="rect">
            <a:avLst/>
          </a:prstGeom>
          <a:solidFill>
            <a:srgbClr val="E8007A"/>
          </a:solidFill>
          <a:ln w="12700">
            <a:solidFill>
              <a:srgbClr val="E8007A"/>
            </a:solidFill>
            <a:prstDash val="solid"/>
          </a:ln>
        </p:spPr>
      </p:sp>
      <p:sp>
        <p:nvSpPr>
          <p:cNvPr id="10" name="Text 8"/>
          <p:cNvSpPr/>
          <p:nvPr/>
        </p:nvSpPr>
        <p:spPr>
          <a:xfrm>
            <a:off x="685800" y="3328416"/>
            <a:ext cx="7955280" cy="566928"/>
          </a:xfrm>
          <a:prstGeom prst="rect">
            <a:avLst/>
          </a:prstGeom>
          <a:noFill/>
          <a:ln/>
        </p:spPr>
        <p:txBody>
          <a:bodyPr wrap="square" lIns="50800" tIns="50800" rIns="50800" bIns="50800" rtlCol="0" anchor="t"/>
          <a:lstStyle/>
          <a:p>
            <a:pPr algn="l" indent="0" marL="0">
              <a:buNone/>
            </a:pPr>
            <a:r>
              <a:rPr lang="en-US" sz="1300" dirty="0">
                <a:solidFill>
                  <a:srgbClr val="1A1A1A"/>
                </a:solidFill>
                <a:latin typeface="Calibri" pitchFamily="34" charset="0"/>
                <a:ea typeface="Calibri" pitchFamily="34" charset="-122"/>
                <a:cs typeface="Calibri" pitchFamily="34" charset="-120"/>
              </a:rPr>
              <a:t>After enough time, students do not even raise their hand. They have already decided the answer.</a:t>
            </a:r>
            <a:endParaRPr lang="en-US" sz="1300" dirty="0"/>
          </a:p>
        </p:txBody>
      </p:sp>
      <p:sp>
        <p:nvSpPr>
          <p:cNvPr id="11" name="Shape 9"/>
          <p:cNvSpPr/>
          <p:nvPr/>
        </p:nvSpPr>
        <p:spPr>
          <a:xfrm>
            <a:off x="457200" y="3986784"/>
            <a:ext cx="73152" cy="457200"/>
          </a:xfrm>
          <a:prstGeom prst="rect">
            <a:avLst/>
          </a:prstGeom>
          <a:solidFill>
            <a:srgbClr val="E8007A"/>
          </a:solidFill>
          <a:ln w="12700">
            <a:solidFill>
              <a:srgbClr val="E8007A"/>
            </a:solidFill>
            <a:prstDash val="solid"/>
          </a:ln>
        </p:spPr>
      </p:sp>
      <p:sp>
        <p:nvSpPr>
          <p:cNvPr id="12" name="Text 10"/>
          <p:cNvSpPr/>
          <p:nvPr/>
        </p:nvSpPr>
        <p:spPr>
          <a:xfrm>
            <a:off x="685800" y="3986784"/>
            <a:ext cx="7955280" cy="566928"/>
          </a:xfrm>
          <a:prstGeom prst="rect">
            <a:avLst/>
          </a:prstGeom>
          <a:noFill/>
          <a:ln/>
        </p:spPr>
        <p:txBody>
          <a:bodyPr wrap="square" lIns="50800" tIns="50800" rIns="50800" bIns="50800" rtlCol="0" anchor="t"/>
          <a:lstStyle/>
          <a:p>
            <a:pPr algn="l" indent="0" marL="0">
              <a:buNone/>
            </a:pPr>
            <a:r>
              <a:rPr lang="en-US" sz="1300" dirty="0">
                <a:solidFill>
                  <a:srgbClr val="1A1A1A"/>
                </a:solidFill>
                <a:latin typeface="Calibri" pitchFamily="34" charset="0"/>
                <a:ea typeface="Calibri" pitchFamily="34" charset="-122"/>
                <a:cs typeface="Calibri" pitchFamily="34" charset="-120"/>
              </a:rPr>
              <a:t>This happens in well-resourced schools too. When students have the tools but no one teaches them to think critically, they learn to follow, not to lead.</a:t>
            </a:r>
            <a:endParaRPr lang="en-US" sz="1300" dirty="0"/>
          </a:p>
        </p:txBody>
      </p:sp>
      <p:sp>
        <p:nvSpPr>
          <p:cNvPr id="13" name="Text 11"/>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999999"/>
                </a:solidFill>
                <a:latin typeface="Calibri" pitchFamily="34" charset="0"/>
                <a:ea typeface="Calibri" pitchFamily="34" charset="-122"/>
                <a:cs typeface="Calibri" pitchFamily="34" charset="-120"/>
              </a:rPr>
              <a:t>Washington, D. (2026). Glass House Conditioning. Brown Girl's Vision LLC.  |  © 2026 Brown Girl's Vision LLC</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548640"/>
          </a:xfrm>
          <a:prstGeom prst="rect">
            <a:avLst/>
          </a:prstGeom>
          <a:noFill/>
          <a:ln/>
        </p:spPr>
        <p:txBody>
          <a:bodyPr wrap="square" lIns="0" tIns="0" rIns="0" bIns="0" rtlCol="0" anchor="ctr"/>
          <a:lstStyle/>
          <a:p>
            <a:pPr algn="l" indent="0" marL="0">
              <a:buNone/>
            </a:pPr>
            <a:r>
              <a:rPr lang="en-US" sz="2800" b="1" dirty="0">
                <a:solidFill>
                  <a:srgbClr val="0E0A06"/>
                </a:solidFill>
                <a:latin typeface="Calibri" pitchFamily="34" charset="0"/>
                <a:ea typeface="Calibri" pitchFamily="34" charset="-122"/>
                <a:cs typeface="Calibri" pitchFamily="34" charset="-120"/>
              </a:rPr>
              <a:t>When School Does Not Show Up, Something Else Does</a:t>
            </a:r>
            <a:endParaRPr lang="en-US" sz="2800" dirty="0"/>
          </a:p>
        </p:txBody>
      </p:sp>
      <p:sp>
        <p:nvSpPr>
          <p:cNvPr id="3" name="Shape 1"/>
          <p:cNvSpPr/>
          <p:nvPr/>
        </p:nvSpPr>
        <p:spPr>
          <a:xfrm>
            <a:off x="457200" y="960120"/>
            <a:ext cx="8229600" cy="36576"/>
          </a:xfrm>
          <a:prstGeom prst="rect">
            <a:avLst/>
          </a:prstGeom>
          <a:solidFill>
            <a:srgbClr val="E8007A"/>
          </a:solidFill>
          <a:ln w="12700">
            <a:solidFill>
              <a:srgbClr val="E8007A"/>
            </a:solidFill>
            <a:prstDash val="solid"/>
          </a:ln>
        </p:spPr>
      </p:sp>
      <p:sp>
        <p:nvSpPr>
          <p:cNvPr id="4" name="Text 2"/>
          <p:cNvSpPr/>
          <p:nvPr/>
        </p:nvSpPr>
        <p:spPr>
          <a:xfrm>
            <a:off x="457200" y="1078992"/>
            <a:ext cx="8229600" cy="475488"/>
          </a:xfrm>
          <a:prstGeom prst="rect">
            <a:avLst/>
          </a:prstGeom>
          <a:noFill/>
          <a:ln/>
        </p:spPr>
        <p:txBody>
          <a:bodyPr wrap="square" lIns="50800" tIns="50800" rIns="50800" bIns="50800" rtlCol="0" anchor="t"/>
          <a:lstStyle/>
          <a:p>
            <a:pPr algn="l" indent="0" marL="0">
              <a:buNone/>
            </a:pPr>
            <a:r>
              <a:rPr lang="en-US" sz="1400" b="1" dirty="0">
                <a:solidFill>
                  <a:srgbClr val="1A1A1A"/>
                </a:solidFill>
                <a:latin typeface="Calibri" pitchFamily="34" charset="0"/>
                <a:ea typeface="Calibri" pitchFamily="34" charset="-122"/>
                <a:cs typeface="Calibri" pitchFamily="34" charset="-120"/>
              </a:rPr>
              <a:t>Students do not stop learning just because the school does not teach them something. They find another way.</a:t>
            </a:r>
            <a:endParaRPr lang="en-US" sz="1400" dirty="0"/>
          </a:p>
        </p:txBody>
      </p:sp>
      <p:sp>
        <p:nvSpPr>
          <p:cNvPr id="5" name="Shape 3"/>
          <p:cNvSpPr/>
          <p:nvPr/>
        </p:nvSpPr>
        <p:spPr>
          <a:xfrm>
            <a:off x="457200" y="1600200"/>
            <a:ext cx="4069080" cy="347472"/>
          </a:xfrm>
          <a:prstGeom prst="rect">
            <a:avLst/>
          </a:prstGeom>
          <a:solidFill>
            <a:srgbClr val="E8007A"/>
          </a:solidFill>
          <a:ln w="12700">
            <a:solidFill>
              <a:srgbClr val="E8007A"/>
            </a:solidFill>
            <a:prstDash val="solid"/>
          </a:ln>
        </p:spPr>
      </p:sp>
      <p:sp>
        <p:nvSpPr>
          <p:cNvPr id="6" name="Text 4"/>
          <p:cNvSpPr/>
          <p:nvPr/>
        </p:nvSpPr>
        <p:spPr>
          <a:xfrm>
            <a:off x="548640" y="1627632"/>
            <a:ext cx="3886200"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What Students Are Already Doing</a:t>
            </a:r>
            <a:endParaRPr lang="en-US" sz="1200" dirty="0"/>
          </a:p>
        </p:txBody>
      </p:sp>
      <p:sp>
        <p:nvSpPr>
          <p:cNvPr id="7" name="Shape 5"/>
          <p:cNvSpPr/>
          <p:nvPr/>
        </p:nvSpPr>
        <p:spPr>
          <a:xfrm>
            <a:off x="457200" y="2048256"/>
            <a:ext cx="73152" cy="621792"/>
          </a:xfrm>
          <a:prstGeom prst="rect">
            <a:avLst/>
          </a:prstGeom>
          <a:solidFill>
            <a:srgbClr val="C9920A"/>
          </a:solidFill>
          <a:ln w="12700">
            <a:solidFill>
              <a:srgbClr val="C9920A"/>
            </a:solidFill>
            <a:prstDash val="solid"/>
          </a:ln>
        </p:spPr>
      </p:sp>
      <p:sp>
        <p:nvSpPr>
          <p:cNvPr id="8" name="Text 6"/>
          <p:cNvSpPr/>
          <p:nvPr/>
        </p:nvSpPr>
        <p:spPr>
          <a:xfrm>
            <a:off x="658368" y="2048256"/>
            <a:ext cx="3749040" cy="713232"/>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Using ChatGPT, YouTube, and TikTok to figure out AI on their own</a:t>
            </a:r>
            <a:endParaRPr lang="en-US" sz="1200" dirty="0"/>
          </a:p>
        </p:txBody>
      </p:sp>
      <p:sp>
        <p:nvSpPr>
          <p:cNvPr id="9" name="Shape 7"/>
          <p:cNvSpPr/>
          <p:nvPr/>
        </p:nvSpPr>
        <p:spPr>
          <a:xfrm>
            <a:off x="457200" y="2889504"/>
            <a:ext cx="73152" cy="621792"/>
          </a:xfrm>
          <a:prstGeom prst="rect">
            <a:avLst/>
          </a:prstGeom>
          <a:solidFill>
            <a:srgbClr val="C9920A"/>
          </a:solidFill>
          <a:ln w="12700">
            <a:solidFill>
              <a:srgbClr val="C9920A"/>
            </a:solidFill>
            <a:prstDash val="solid"/>
          </a:ln>
        </p:spPr>
      </p:sp>
      <p:sp>
        <p:nvSpPr>
          <p:cNvPr id="10" name="Text 8"/>
          <p:cNvSpPr/>
          <p:nvPr/>
        </p:nvSpPr>
        <p:spPr>
          <a:xfrm>
            <a:off x="658368" y="2889504"/>
            <a:ext cx="3749040" cy="713232"/>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Teaching themselves and each other outside of school hours</a:t>
            </a:r>
            <a:endParaRPr lang="en-US" sz="1200" dirty="0"/>
          </a:p>
        </p:txBody>
      </p:sp>
      <p:sp>
        <p:nvSpPr>
          <p:cNvPr id="11" name="Shape 9"/>
          <p:cNvSpPr/>
          <p:nvPr/>
        </p:nvSpPr>
        <p:spPr>
          <a:xfrm>
            <a:off x="457200" y="3730752"/>
            <a:ext cx="73152" cy="621792"/>
          </a:xfrm>
          <a:prstGeom prst="rect">
            <a:avLst/>
          </a:prstGeom>
          <a:solidFill>
            <a:srgbClr val="C9920A"/>
          </a:solidFill>
          <a:ln w="12700">
            <a:solidFill>
              <a:srgbClr val="C9920A"/>
            </a:solidFill>
            <a:prstDash val="solid"/>
          </a:ln>
        </p:spPr>
      </p:sp>
      <p:sp>
        <p:nvSpPr>
          <p:cNvPr id="12" name="Text 10"/>
          <p:cNvSpPr/>
          <p:nvPr/>
        </p:nvSpPr>
        <p:spPr>
          <a:xfrm>
            <a:off x="658368" y="3730752"/>
            <a:ext cx="3749040" cy="713232"/>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Applying AI to real life situations without any formal instruction</a:t>
            </a:r>
            <a:endParaRPr lang="en-US" sz="1200" dirty="0"/>
          </a:p>
        </p:txBody>
      </p:sp>
      <p:sp>
        <p:nvSpPr>
          <p:cNvPr id="13" name="Shape 11"/>
          <p:cNvSpPr/>
          <p:nvPr/>
        </p:nvSpPr>
        <p:spPr>
          <a:xfrm>
            <a:off x="4754880" y="1600200"/>
            <a:ext cx="4069080" cy="347472"/>
          </a:xfrm>
          <a:prstGeom prst="rect">
            <a:avLst/>
          </a:prstGeom>
          <a:solidFill>
            <a:srgbClr val="E8007A"/>
          </a:solidFill>
          <a:ln w="12700">
            <a:solidFill>
              <a:srgbClr val="E8007A"/>
            </a:solidFill>
            <a:prstDash val="solid"/>
          </a:ln>
        </p:spPr>
      </p:sp>
      <p:sp>
        <p:nvSpPr>
          <p:cNvPr id="14" name="Text 12"/>
          <p:cNvSpPr/>
          <p:nvPr/>
        </p:nvSpPr>
        <p:spPr>
          <a:xfrm>
            <a:off x="4846320" y="1627632"/>
            <a:ext cx="3886200"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What Teachers Can Do With That</a:t>
            </a:r>
            <a:endParaRPr lang="en-US" sz="1200" dirty="0"/>
          </a:p>
        </p:txBody>
      </p:sp>
      <p:sp>
        <p:nvSpPr>
          <p:cNvPr id="15" name="Shape 13"/>
          <p:cNvSpPr/>
          <p:nvPr/>
        </p:nvSpPr>
        <p:spPr>
          <a:xfrm>
            <a:off x="4754880" y="2048256"/>
            <a:ext cx="73152" cy="621792"/>
          </a:xfrm>
          <a:prstGeom prst="rect">
            <a:avLst/>
          </a:prstGeom>
          <a:solidFill>
            <a:srgbClr val="C9920A"/>
          </a:solidFill>
          <a:ln w="12700">
            <a:solidFill>
              <a:srgbClr val="C9920A"/>
            </a:solidFill>
            <a:prstDash val="solid"/>
          </a:ln>
        </p:spPr>
      </p:sp>
      <p:sp>
        <p:nvSpPr>
          <p:cNvPr id="16" name="Text 14"/>
          <p:cNvSpPr/>
          <p:nvPr/>
        </p:nvSpPr>
        <p:spPr>
          <a:xfrm>
            <a:off x="4956048" y="2048256"/>
            <a:ext cx="3749040" cy="713232"/>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Acknowledge what students already know instead of acting like they come in blank</a:t>
            </a:r>
            <a:endParaRPr lang="en-US" sz="1200" dirty="0"/>
          </a:p>
        </p:txBody>
      </p:sp>
      <p:sp>
        <p:nvSpPr>
          <p:cNvPr id="17" name="Shape 15"/>
          <p:cNvSpPr/>
          <p:nvPr/>
        </p:nvSpPr>
        <p:spPr>
          <a:xfrm>
            <a:off x="4754880" y="2889504"/>
            <a:ext cx="73152" cy="621792"/>
          </a:xfrm>
          <a:prstGeom prst="rect">
            <a:avLst/>
          </a:prstGeom>
          <a:solidFill>
            <a:srgbClr val="C9920A"/>
          </a:solidFill>
          <a:ln w="12700">
            <a:solidFill>
              <a:srgbClr val="C9920A"/>
            </a:solidFill>
            <a:prstDash val="solid"/>
          </a:ln>
        </p:spPr>
      </p:sp>
      <p:sp>
        <p:nvSpPr>
          <p:cNvPr id="18" name="Text 16"/>
          <p:cNvSpPr/>
          <p:nvPr/>
        </p:nvSpPr>
        <p:spPr>
          <a:xfrm>
            <a:off x="4956048" y="2889504"/>
            <a:ext cx="3749040" cy="713232"/>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Connect what they are doing informally to what you are teaching formally</a:t>
            </a:r>
            <a:endParaRPr lang="en-US" sz="1200" dirty="0"/>
          </a:p>
        </p:txBody>
      </p:sp>
      <p:sp>
        <p:nvSpPr>
          <p:cNvPr id="19" name="Shape 17"/>
          <p:cNvSpPr/>
          <p:nvPr/>
        </p:nvSpPr>
        <p:spPr>
          <a:xfrm>
            <a:off x="4754880" y="3730752"/>
            <a:ext cx="73152" cy="621792"/>
          </a:xfrm>
          <a:prstGeom prst="rect">
            <a:avLst/>
          </a:prstGeom>
          <a:solidFill>
            <a:srgbClr val="C9920A"/>
          </a:solidFill>
          <a:ln w="12700">
            <a:solidFill>
              <a:srgbClr val="C9920A"/>
            </a:solidFill>
            <a:prstDash val="solid"/>
          </a:ln>
        </p:spPr>
      </p:sp>
      <p:sp>
        <p:nvSpPr>
          <p:cNvPr id="20" name="Text 18"/>
          <p:cNvSpPr/>
          <p:nvPr/>
        </p:nvSpPr>
        <p:spPr>
          <a:xfrm>
            <a:off x="4956048" y="3730752"/>
            <a:ext cx="3749040" cy="713232"/>
          </a:xfrm>
          <a:prstGeom prst="rect">
            <a:avLst/>
          </a:prstGeom>
          <a:noFill/>
          <a:ln/>
        </p:spPr>
        <p:txBody>
          <a:bodyPr wrap="square" lIns="50800" tIns="50800" rIns="50800" bIns="50800" rtlCol="0" anchor="t"/>
          <a:lstStyle/>
          <a:p>
            <a:pPr algn="l" indent="0" marL="0">
              <a:buNone/>
            </a:pPr>
            <a:r>
              <a:rPr lang="en-US" sz="1200" dirty="0">
                <a:solidFill>
                  <a:srgbClr val="1A1A1A"/>
                </a:solidFill>
                <a:latin typeface="Calibri" pitchFamily="34" charset="0"/>
                <a:ea typeface="Calibri" pitchFamily="34" charset="-122"/>
                <a:cs typeface="Calibri" pitchFamily="34" charset="-120"/>
              </a:rPr>
              <a:t>Treat their curiosity and self-teaching as a strength, not a problem</a:t>
            </a:r>
            <a:endParaRPr lang="en-US" sz="1200" dirty="0"/>
          </a:p>
        </p:txBody>
      </p:sp>
      <p:sp>
        <p:nvSpPr>
          <p:cNvPr id="21" name="Text 19"/>
          <p:cNvSpPr/>
          <p:nvPr/>
        </p:nvSpPr>
        <p:spPr>
          <a:xfrm>
            <a:off x="457200" y="4846320"/>
            <a:ext cx="8229600" cy="182880"/>
          </a:xfrm>
          <a:prstGeom prst="rect">
            <a:avLst/>
          </a:prstGeom>
          <a:noFill/>
          <a:ln/>
        </p:spPr>
        <p:txBody>
          <a:bodyPr wrap="square" rtlCol="0" anchor="ctr"/>
          <a:lstStyle/>
          <a:p>
            <a:pPr algn="r" indent="0" marL="0">
              <a:buNone/>
            </a:pPr>
            <a:r>
              <a:rPr lang="en-US" sz="800" dirty="0">
                <a:solidFill>
                  <a:srgbClr val="999999"/>
                </a:solidFill>
                <a:latin typeface="Calibri" pitchFamily="34" charset="0"/>
                <a:ea typeface="Calibri" pitchFamily="34" charset="-122"/>
                <a:cs typeface="Calibri" pitchFamily="34" charset="-120"/>
              </a:rPr>
              <a:t>Washington, D. (2026). Art as the Classroom. Brown Girl's Vision LLC.  |  © 2026 Brown Girl's Vision LLC</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Unprepared by Design</dc:title>
  <dc:subject>PptxGenJS Presentation</dc:subject>
  <dc:creator>Dr. Dawne Washington, PhD</dc:creator>
  <cp:lastModifiedBy>Dr. Dawne Washington, PhD</cp:lastModifiedBy>
  <cp:revision>1</cp:revision>
  <dcterms:created xsi:type="dcterms:W3CDTF">2026-05-09T02:24:53Z</dcterms:created>
  <dcterms:modified xsi:type="dcterms:W3CDTF">2026-05-09T02:24:53Z</dcterms:modified>
</cp:coreProperties>
</file>