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HK Modular" panose="020B0604020202020204" charset="0"/>
      <p:regular r:id="rId10"/>
    </p:embeddedFont>
    <p:embeddedFont>
      <p:font typeface="RQND Pro UltraWide" panose="020B0604020202020204" charset="0"/>
      <p:regular r:id="rId11"/>
    </p:embeddedFont>
    <p:embeddedFont>
      <p:font typeface="Tomorrow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83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e Tankersley" userId="737b6250-a338-4f20-8c32-7d17c6f6231c" providerId="ADAL" clId="{2796124D-57C2-4BA2-AB53-E6AC8A82A5C9}"/>
    <pc:docChg chg="modSld">
      <pc:chgData name="Natalie Tankersley" userId="737b6250-a338-4f20-8c32-7d17c6f6231c" providerId="ADAL" clId="{2796124D-57C2-4BA2-AB53-E6AC8A82A5C9}" dt="2026-07-15T12:35:09.463" v="2" actId="20577"/>
      <pc:docMkLst>
        <pc:docMk/>
      </pc:docMkLst>
      <pc:sldChg chg="modSp mod">
        <pc:chgData name="Natalie Tankersley" userId="737b6250-a338-4f20-8c32-7d17c6f6231c" providerId="ADAL" clId="{2796124D-57C2-4BA2-AB53-E6AC8A82A5C9}" dt="2026-07-15T12:35:09.463" v="2" actId="20577"/>
        <pc:sldMkLst>
          <pc:docMk/>
          <pc:sldMk cId="0" sldId="263"/>
        </pc:sldMkLst>
        <pc:spChg chg="mod">
          <ac:chgData name="Natalie Tankersley" userId="737b6250-a338-4f20-8c32-7d17c6f6231c" providerId="ADAL" clId="{2796124D-57C2-4BA2-AB53-E6AC8A82A5C9}" dt="2026-07-15T12:35:09.463" v="2" actId="20577"/>
          <ac:spMkLst>
            <pc:docMk/>
            <pc:sldMk cId="0" sldId="263"/>
            <ac:spMk id="11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D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r="21347" b="33595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 rot="3971600">
            <a:off x="-4163974" y="-11853004"/>
            <a:ext cx="15332394" cy="15332394"/>
          </a:xfrm>
          <a:custGeom>
            <a:avLst/>
            <a:gdLst/>
            <a:ahLst/>
            <a:cxnLst/>
            <a:rect l="l" t="t" r="r" b="b"/>
            <a:pathLst>
              <a:path w="15332394" h="15332394">
                <a:moveTo>
                  <a:pt x="0" y="0"/>
                </a:moveTo>
                <a:lnTo>
                  <a:pt x="15332394" y="0"/>
                </a:lnTo>
                <a:lnTo>
                  <a:pt x="15332394" y="15332394"/>
                </a:lnTo>
                <a:lnTo>
                  <a:pt x="0" y="153323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1433032" y="8811792"/>
            <a:ext cx="4010526" cy="826836"/>
            <a:chOff x="0" y="0"/>
            <a:chExt cx="1056270" cy="2177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56270" cy="217768"/>
            </a:xfrm>
            <a:custGeom>
              <a:avLst/>
              <a:gdLst/>
              <a:ahLst/>
              <a:cxnLst/>
              <a:rect l="l" t="t" r="r" b="b"/>
              <a:pathLst>
                <a:path w="1056270" h="217768">
                  <a:moveTo>
                    <a:pt x="0" y="0"/>
                  </a:moveTo>
                  <a:lnTo>
                    <a:pt x="1056270" y="0"/>
                  </a:lnTo>
                  <a:lnTo>
                    <a:pt x="1056270" y="217768"/>
                  </a:lnTo>
                  <a:lnTo>
                    <a:pt x="0" y="217768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39000"/>
                  </a:srgbClr>
                </a:gs>
                <a:gs pos="50000">
                  <a:srgbClr val="AFBDFF">
                    <a:alpha val="39000"/>
                  </a:srgbClr>
                </a:gs>
                <a:gs pos="100000">
                  <a:srgbClr val="002EFF">
                    <a:alpha val="39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1056270" cy="217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72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92956" y="9505305"/>
            <a:ext cx="5288470" cy="266646"/>
          </a:xfrm>
          <a:custGeom>
            <a:avLst/>
            <a:gdLst/>
            <a:ahLst/>
            <a:cxnLst/>
            <a:rect l="l" t="t" r="r" b="b"/>
            <a:pathLst>
              <a:path w="5288470" h="266646">
                <a:moveTo>
                  <a:pt x="0" y="0"/>
                </a:moveTo>
                <a:lnTo>
                  <a:pt x="5288470" y="0"/>
                </a:lnTo>
                <a:lnTo>
                  <a:pt x="5288470" y="266646"/>
                </a:lnTo>
                <a:lnTo>
                  <a:pt x="0" y="266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792956" y="8678469"/>
            <a:ext cx="5288470" cy="266646"/>
          </a:xfrm>
          <a:custGeom>
            <a:avLst/>
            <a:gdLst/>
            <a:ahLst/>
            <a:cxnLst/>
            <a:rect l="l" t="t" r="r" b="b"/>
            <a:pathLst>
              <a:path w="5288470" h="266646">
                <a:moveTo>
                  <a:pt x="0" y="0"/>
                </a:moveTo>
                <a:lnTo>
                  <a:pt x="5288470" y="0"/>
                </a:lnTo>
                <a:lnTo>
                  <a:pt x="5288470" y="266646"/>
                </a:lnTo>
                <a:lnTo>
                  <a:pt x="0" y="266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062529" y="3101809"/>
            <a:ext cx="8762059" cy="374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85"/>
              </a:lnSpc>
            </a:pPr>
            <a:r>
              <a:rPr lang="en-US" sz="7285">
                <a:solidFill>
                  <a:srgbClr val="FFEFF7"/>
                </a:solidFill>
                <a:latin typeface="HK Modular"/>
                <a:ea typeface="HK Modular"/>
                <a:cs typeface="HK Modular"/>
                <a:sym typeface="HK Modular"/>
              </a:rPr>
              <a:t>Welcome to the buying table: The Vr showdown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33032" y="8981370"/>
            <a:ext cx="4010526" cy="468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60"/>
              </a:lnSpc>
            </a:pPr>
            <a:r>
              <a:rPr lang="en-US" sz="3000">
                <a:solidFill>
                  <a:srgbClr val="002EFF"/>
                </a:solidFill>
                <a:latin typeface="Tomorrow"/>
                <a:ea typeface="Tomorrow"/>
                <a:cs typeface="Tomorrow"/>
                <a:sym typeface="Tomorrow"/>
              </a:rPr>
              <a:t>Let’s Start!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90607" y="1458200"/>
            <a:ext cx="6917251" cy="46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60"/>
              </a:lnSpc>
            </a:pPr>
            <a:r>
              <a:rPr lang="en-US" sz="3000" spc="-60">
                <a:solidFill>
                  <a:srgbClr val="FF35A0"/>
                </a:solidFill>
                <a:latin typeface="RQND Pro UltraWide"/>
                <a:ea typeface="RQND Pro UltraWide"/>
                <a:cs typeface="RQND Pro UltraWide"/>
                <a:sym typeface="RQND Pro UltraWide"/>
              </a:rPr>
              <a:t>NASPO PRESENTS: </a:t>
            </a:r>
          </a:p>
        </p:txBody>
      </p:sp>
      <p:sp>
        <p:nvSpPr>
          <p:cNvPr id="13" name="Freeform 13"/>
          <p:cNvSpPr/>
          <p:nvPr/>
        </p:nvSpPr>
        <p:spPr>
          <a:xfrm rot="-9179885">
            <a:off x="15829667" y="1592103"/>
            <a:ext cx="15332394" cy="15332394"/>
          </a:xfrm>
          <a:custGeom>
            <a:avLst/>
            <a:gdLst/>
            <a:ahLst/>
            <a:cxnLst/>
            <a:rect l="l" t="t" r="r" b="b"/>
            <a:pathLst>
              <a:path w="15332394" h="15332394">
                <a:moveTo>
                  <a:pt x="0" y="0"/>
                </a:moveTo>
                <a:lnTo>
                  <a:pt x="15332394" y="0"/>
                </a:lnTo>
                <a:lnTo>
                  <a:pt x="15332394" y="15332394"/>
                </a:lnTo>
                <a:lnTo>
                  <a:pt x="0" y="153323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5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2786621">
            <a:off x="10940814" y="-1418711"/>
            <a:ext cx="9810403" cy="18200515"/>
            <a:chOff x="0" y="0"/>
            <a:chExt cx="2583810" cy="47935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83810" cy="4793551"/>
            </a:xfrm>
            <a:custGeom>
              <a:avLst/>
              <a:gdLst/>
              <a:ahLst/>
              <a:cxnLst/>
              <a:rect l="l" t="t" r="r" b="b"/>
              <a:pathLst>
                <a:path w="2583810" h="4793551">
                  <a:moveTo>
                    <a:pt x="0" y="0"/>
                  </a:moveTo>
                  <a:lnTo>
                    <a:pt x="2583810" y="0"/>
                  </a:lnTo>
                  <a:lnTo>
                    <a:pt x="2583810" y="4793551"/>
                  </a:lnTo>
                  <a:lnTo>
                    <a:pt x="0" y="4793551"/>
                  </a:lnTo>
                  <a:close/>
                </a:path>
              </a:pathLst>
            </a:custGeom>
            <a:gradFill rotWithShape="1">
              <a:gsLst>
                <a:gs pos="0">
                  <a:srgbClr val="15053B">
                    <a:alpha val="0"/>
                  </a:srgbClr>
                </a:gs>
                <a:gs pos="100000">
                  <a:srgbClr val="35ED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583810" cy="48316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090240" y="2784429"/>
            <a:ext cx="8107519" cy="1671499"/>
            <a:chOff x="0" y="0"/>
            <a:chExt cx="1056270" cy="2177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56270" cy="217768"/>
            </a:xfrm>
            <a:custGeom>
              <a:avLst/>
              <a:gdLst/>
              <a:ahLst/>
              <a:cxnLst/>
              <a:rect l="l" t="t" r="r" b="b"/>
              <a:pathLst>
                <a:path w="1056270" h="217768">
                  <a:moveTo>
                    <a:pt x="45835" y="0"/>
                  </a:moveTo>
                  <a:lnTo>
                    <a:pt x="1010435" y="0"/>
                  </a:lnTo>
                  <a:cubicBezTo>
                    <a:pt x="1035749" y="0"/>
                    <a:pt x="1056270" y="20521"/>
                    <a:pt x="1056270" y="45835"/>
                  </a:cubicBezTo>
                  <a:lnTo>
                    <a:pt x="1056270" y="171932"/>
                  </a:lnTo>
                  <a:cubicBezTo>
                    <a:pt x="1056270" y="197246"/>
                    <a:pt x="1035749" y="217768"/>
                    <a:pt x="1010435" y="217768"/>
                  </a:cubicBezTo>
                  <a:lnTo>
                    <a:pt x="45835" y="217768"/>
                  </a:lnTo>
                  <a:cubicBezTo>
                    <a:pt x="20521" y="217768"/>
                    <a:pt x="0" y="197246"/>
                    <a:pt x="0" y="171932"/>
                  </a:cubicBezTo>
                  <a:lnTo>
                    <a:pt x="0" y="45835"/>
                  </a:lnTo>
                  <a:cubicBezTo>
                    <a:pt x="0" y="20521"/>
                    <a:pt x="20521" y="0"/>
                    <a:pt x="4583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35A0">
                    <a:alpha val="39000"/>
                  </a:srgbClr>
                </a:gs>
                <a:gs pos="100000">
                  <a:srgbClr val="15053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1056270" cy="217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72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3020655">
            <a:off x="14449" y="-7732804"/>
            <a:ext cx="6054038" cy="16364766"/>
            <a:chOff x="0" y="0"/>
            <a:chExt cx="1594479" cy="43100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594479" cy="4310062"/>
            </a:xfrm>
            <a:custGeom>
              <a:avLst/>
              <a:gdLst/>
              <a:ahLst/>
              <a:cxnLst/>
              <a:rect l="l" t="t" r="r" b="b"/>
              <a:pathLst>
                <a:path w="1594479" h="4310062">
                  <a:moveTo>
                    <a:pt x="0" y="0"/>
                  </a:moveTo>
                  <a:lnTo>
                    <a:pt x="1594479" y="0"/>
                  </a:lnTo>
                  <a:lnTo>
                    <a:pt x="1594479" y="4310062"/>
                  </a:lnTo>
                  <a:lnTo>
                    <a:pt x="0" y="4310062"/>
                  </a:lnTo>
                  <a:close/>
                </a:path>
              </a:pathLst>
            </a:custGeom>
            <a:gradFill rotWithShape="1">
              <a:gsLst>
                <a:gs pos="0">
                  <a:srgbClr val="FF35A0">
                    <a:alpha val="100000"/>
                  </a:srgbClr>
                </a:gs>
                <a:gs pos="100000">
                  <a:srgbClr val="15053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594479" cy="43481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3977257" y="6597191"/>
            <a:ext cx="5361504" cy="5117799"/>
          </a:xfrm>
          <a:custGeom>
            <a:avLst/>
            <a:gdLst/>
            <a:ahLst/>
            <a:cxnLst/>
            <a:rect l="l" t="t" r="r" b="b"/>
            <a:pathLst>
              <a:path w="5361504" h="5117799">
                <a:moveTo>
                  <a:pt x="0" y="0"/>
                </a:moveTo>
                <a:lnTo>
                  <a:pt x="5361504" y="0"/>
                </a:lnTo>
                <a:lnTo>
                  <a:pt x="5361504" y="5117799"/>
                </a:lnTo>
                <a:lnTo>
                  <a:pt x="0" y="51177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flipV="1">
            <a:off x="-1205713" y="-1279167"/>
            <a:ext cx="5361504" cy="5117799"/>
          </a:xfrm>
          <a:custGeom>
            <a:avLst/>
            <a:gdLst/>
            <a:ahLst/>
            <a:cxnLst/>
            <a:rect l="l" t="t" r="r" b="b"/>
            <a:pathLst>
              <a:path w="5361504" h="5117799">
                <a:moveTo>
                  <a:pt x="0" y="5117799"/>
                </a:moveTo>
                <a:lnTo>
                  <a:pt x="5361504" y="5117799"/>
                </a:lnTo>
                <a:lnTo>
                  <a:pt x="5361504" y="0"/>
                </a:lnTo>
                <a:lnTo>
                  <a:pt x="0" y="0"/>
                </a:lnTo>
                <a:lnTo>
                  <a:pt x="0" y="511779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5090240" y="2776676"/>
            <a:ext cx="8107519" cy="1671499"/>
            <a:chOff x="0" y="0"/>
            <a:chExt cx="1056270" cy="21776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056270" cy="217768"/>
            </a:xfrm>
            <a:custGeom>
              <a:avLst/>
              <a:gdLst/>
              <a:ahLst/>
              <a:cxnLst/>
              <a:rect l="l" t="t" r="r" b="b"/>
              <a:pathLst>
                <a:path w="1056270" h="217768">
                  <a:moveTo>
                    <a:pt x="45835" y="0"/>
                  </a:moveTo>
                  <a:lnTo>
                    <a:pt x="1010435" y="0"/>
                  </a:lnTo>
                  <a:cubicBezTo>
                    <a:pt x="1035749" y="0"/>
                    <a:pt x="1056270" y="20521"/>
                    <a:pt x="1056270" y="45835"/>
                  </a:cubicBezTo>
                  <a:lnTo>
                    <a:pt x="1056270" y="171932"/>
                  </a:lnTo>
                  <a:cubicBezTo>
                    <a:pt x="1056270" y="197246"/>
                    <a:pt x="1035749" y="217768"/>
                    <a:pt x="1010435" y="217768"/>
                  </a:cubicBezTo>
                  <a:lnTo>
                    <a:pt x="45835" y="217768"/>
                  </a:lnTo>
                  <a:cubicBezTo>
                    <a:pt x="20521" y="217768"/>
                    <a:pt x="0" y="197246"/>
                    <a:pt x="0" y="171932"/>
                  </a:cubicBezTo>
                  <a:lnTo>
                    <a:pt x="0" y="45835"/>
                  </a:lnTo>
                  <a:cubicBezTo>
                    <a:pt x="0" y="20521"/>
                    <a:pt x="20521" y="0"/>
                    <a:pt x="45835" y="0"/>
                  </a:cubicBezTo>
                  <a:close/>
                </a:path>
              </a:pathLst>
            </a:custGeom>
            <a:ln w="38100" cap="rnd">
              <a:solidFill>
                <a:srgbClr val="FF35A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0"/>
              <a:ext cx="1056270" cy="217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72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4706987" y="3301599"/>
            <a:ext cx="8874026" cy="965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0"/>
              </a:lnSpc>
            </a:pPr>
            <a:r>
              <a:rPr lang="en-US" sz="8000">
                <a:solidFill>
                  <a:srgbClr val="FF35A0"/>
                </a:solidFill>
                <a:latin typeface="HK Modular"/>
                <a:ea typeface="HK Modular"/>
                <a:cs typeface="HK Modular"/>
                <a:sym typeface="HK Modular"/>
              </a:rPr>
              <a:t>welcome!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515881" y="4991100"/>
            <a:ext cx="11256237" cy="2762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1"/>
              </a:lnSpc>
            </a:pPr>
            <a:r>
              <a:rPr lang="en-US" sz="3599">
                <a:solidFill>
                  <a:srgbClr val="F5F1FF"/>
                </a:solidFill>
                <a:latin typeface="Tomorrow"/>
                <a:ea typeface="Tomorrow"/>
                <a:cs typeface="Tomorrow"/>
                <a:sym typeface="Tomorrow"/>
              </a:rPr>
              <a:t>Your school district is wanting to buy 1,000 VR headsets to power new job training programs for high school students. This will allow them to get hands-on job experience with different professions without having to build job specific labs. 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7470404" y="8663320"/>
            <a:ext cx="3279830" cy="676191"/>
            <a:chOff x="0" y="0"/>
            <a:chExt cx="1056270" cy="21776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056270" cy="217768"/>
            </a:xfrm>
            <a:custGeom>
              <a:avLst/>
              <a:gdLst/>
              <a:ahLst/>
              <a:cxnLst/>
              <a:rect l="l" t="t" r="r" b="b"/>
              <a:pathLst>
                <a:path w="1056270" h="217768">
                  <a:moveTo>
                    <a:pt x="0" y="0"/>
                  </a:moveTo>
                  <a:lnTo>
                    <a:pt x="1056270" y="0"/>
                  </a:lnTo>
                  <a:lnTo>
                    <a:pt x="1056270" y="217768"/>
                  </a:lnTo>
                  <a:lnTo>
                    <a:pt x="0" y="217768"/>
                  </a:lnTo>
                  <a:close/>
                </a:path>
              </a:pathLst>
            </a:custGeom>
            <a:gradFill rotWithShape="1">
              <a:gsLst>
                <a:gs pos="0">
                  <a:srgbClr val="15053B">
                    <a:alpha val="39000"/>
                  </a:srgbClr>
                </a:gs>
                <a:gs pos="50000">
                  <a:srgbClr val="A2FAFF">
                    <a:alpha val="39000"/>
                  </a:srgbClr>
                </a:gs>
                <a:gs pos="100000">
                  <a:srgbClr val="02F1FF">
                    <a:alpha val="39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0"/>
              <a:ext cx="1056270" cy="217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72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6947849" y="9230479"/>
            <a:ext cx="4324939" cy="218064"/>
          </a:xfrm>
          <a:custGeom>
            <a:avLst/>
            <a:gdLst/>
            <a:ahLst/>
            <a:cxnLst/>
            <a:rect l="l" t="t" r="r" b="b"/>
            <a:pathLst>
              <a:path w="4324939" h="218064">
                <a:moveTo>
                  <a:pt x="0" y="0"/>
                </a:moveTo>
                <a:lnTo>
                  <a:pt x="4324939" y="0"/>
                </a:lnTo>
                <a:lnTo>
                  <a:pt x="4324939" y="218064"/>
                </a:lnTo>
                <a:lnTo>
                  <a:pt x="0" y="218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6947849" y="8554288"/>
            <a:ext cx="4324939" cy="218064"/>
          </a:xfrm>
          <a:custGeom>
            <a:avLst/>
            <a:gdLst/>
            <a:ahLst/>
            <a:cxnLst/>
            <a:rect l="l" t="t" r="r" b="b"/>
            <a:pathLst>
              <a:path w="4324939" h="218064">
                <a:moveTo>
                  <a:pt x="0" y="0"/>
                </a:moveTo>
                <a:lnTo>
                  <a:pt x="4324939" y="0"/>
                </a:lnTo>
                <a:lnTo>
                  <a:pt x="4324939" y="218064"/>
                </a:lnTo>
                <a:lnTo>
                  <a:pt x="0" y="218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7470404" y="8781208"/>
            <a:ext cx="3279830" cy="430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2"/>
              </a:lnSpc>
            </a:pPr>
            <a:r>
              <a:rPr lang="en-US" sz="2780">
                <a:solidFill>
                  <a:srgbClr val="20E5F6"/>
                </a:solidFill>
                <a:latin typeface="Tomorrow"/>
                <a:ea typeface="Tomorrow"/>
                <a:cs typeface="Tomorrow"/>
                <a:sym typeface="Tomorrow"/>
              </a:rPr>
              <a:t>Next</a:t>
            </a:r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5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527881" y="6526881"/>
            <a:ext cx="5462837" cy="5462837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38100" cap="sq">
              <a:gradFill>
                <a:gsLst>
                  <a:gs pos="0">
                    <a:srgbClr val="002EFF">
                      <a:alpha val="100000"/>
                    </a:srgbClr>
                  </a:gs>
                  <a:gs pos="50000">
                    <a:srgbClr val="AFBD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28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322561" y="5143500"/>
            <a:ext cx="7873478" cy="7873478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38100" cap="sq">
              <a:gradFill>
                <a:gsLst>
                  <a:gs pos="0">
                    <a:srgbClr val="02F1FF">
                      <a:alpha val="100000"/>
                    </a:srgbClr>
                  </a:gs>
                  <a:gs pos="50000">
                    <a:srgbClr val="A2FA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28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314475" y="4193550"/>
            <a:ext cx="9889651" cy="988965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38100" cap="sq">
              <a:gradFill>
                <a:gsLst>
                  <a:gs pos="0">
                    <a:srgbClr val="FF35A0">
                      <a:alpha val="100000"/>
                    </a:srgbClr>
                  </a:gs>
                  <a:gs pos="100000">
                    <a:srgbClr val="FFDDEF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28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2786621">
            <a:off x="10940814" y="-1418711"/>
            <a:ext cx="9810403" cy="18200515"/>
            <a:chOff x="0" y="0"/>
            <a:chExt cx="2583810" cy="479355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583810" cy="4793551"/>
            </a:xfrm>
            <a:custGeom>
              <a:avLst/>
              <a:gdLst/>
              <a:ahLst/>
              <a:cxnLst/>
              <a:rect l="l" t="t" r="r" b="b"/>
              <a:pathLst>
                <a:path w="2583810" h="4793551">
                  <a:moveTo>
                    <a:pt x="0" y="0"/>
                  </a:moveTo>
                  <a:lnTo>
                    <a:pt x="2583810" y="0"/>
                  </a:lnTo>
                  <a:lnTo>
                    <a:pt x="2583810" y="4793551"/>
                  </a:lnTo>
                  <a:lnTo>
                    <a:pt x="0" y="4793551"/>
                  </a:lnTo>
                  <a:close/>
                </a:path>
              </a:pathLst>
            </a:custGeom>
            <a:gradFill rotWithShape="1">
              <a:gsLst>
                <a:gs pos="0">
                  <a:srgbClr val="15053B">
                    <a:alpha val="0"/>
                  </a:srgbClr>
                </a:gs>
                <a:gs pos="100000">
                  <a:srgbClr val="35ED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2583810" cy="48316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 rot="3020655">
            <a:off x="14449" y="-7732804"/>
            <a:ext cx="6054038" cy="16364766"/>
            <a:chOff x="0" y="0"/>
            <a:chExt cx="1594479" cy="431006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594479" cy="4310062"/>
            </a:xfrm>
            <a:custGeom>
              <a:avLst/>
              <a:gdLst/>
              <a:ahLst/>
              <a:cxnLst/>
              <a:rect l="l" t="t" r="r" b="b"/>
              <a:pathLst>
                <a:path w="1594479" h="4310062">
                  <a:moveTo>
                    <a:pt x="0" y="0"/>
                  </a:moveTo>
                  <a:lnTo>
                    <a:pt x="1594479" y="0"/>
                  </a:lnTo>
                  <a:lnTo>
                    <a:pt x="1594479" y="4310062"/>
                  </a:lnTo>
                  <a:lnTo>
                    <a:pt x="0" y="4310062"/>
                  </a:lnTo>
                  <a:close/>
                </a:path>
              </a:pathLst>
            </a:custGeom>
            <a:gradFill rotWithShape="1">
              <a:gsLst>
                <a:gs pos="0">
                  <a:srgbClr val="FF35A0">
                    <a:alpha val="100000"/>
                  </a:srgbClr>
                </a:gs>
                <a:gs pos="100000">
                  <a:srgbClr val="15053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594479" cy="43481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925809" y="8304541"/>
            <a:ext cx="3279830" cy="676191"/>
            <a:chOff x="0" y="0"/>
            <a:chExt cx="1056270" cy="21776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56270" cy="217768"/>
            </a:xfrm>
            <a:custGeom>
              <a:avLst/>
              <a:gdLst/>
              <a:ahLst/>
              <a:cxnLst/>
              <a:rect l="l" t="t" r="r" b="b"/>
              <a:pathLst>
                <a:path w="1056270" h="217768">
                  <a:moveTo>
                    <a:pt x="0" y="0"/>
                  </a:moveTo>
                  <a:lnTo>
                    <a:pt x="1056270" y="0"/>
                  </a:lnTo>
                  <a:lnTo>
                    <a:pt x="1056270" y="217768"/>
                  </a:lnTo>
                  <a:lnTo>
                    <a:pt x="0" y="217768"/>
                  </a:lnTo>
                  <a:close/>
                </a:path>
              </a:pathLst>
            </a:custGeom>
            <a:gradFill rotWithShape="1">
              <a:gsLst>
                <a:gs pos="0">
                  <a:srgbClr val="15053B">
                    <a:alpha val="39000"/>
                  </a:srgbClr>
                </a:gs>
                <a:gs pos="50000">
                  <a:srgbClr val="A2FAFF">
                    <a:alpha val="39000"/>
                  </a:srgbClr>
                </a:gs>
                <a:gs pos="100000">
                  <a:srgbClr val="02F1FF">
                    <a:alpha val="39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1056270" cy="217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3172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403255" y="8871700"/>
            <a:ext cx="4324939" cy="218064"/>
          </a:xfrm>
          <a:custGeom>
            <a:avLst/>
            <a:gdLst/>
            <a:ahLst/>
            <a:cxnLst/>
            <a:rect l="l" t="t" r="r" b="b"/>
            <a:pathLst>
              <a:path w="4324939" h="218064">
                <a:moveTo>
                  <a:pt x="0" y="0"/>
                </a:moveTo>
                <a:lnTo>
                  <a:pt x="4324939" y="0"/>
                </a:lnTo>
                <a:lnTo>
                  <a:pt x="4324939" y="218064"/>
                </a:lnTo>
                <a:lnTo>
                  <a:pt x="0" y="218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1403255" y="8195509"/>
            <a:ext cx="4324939" cy="218064"/>
          </a:xfrm>
          <a:custGeom>
            <a:avLst/>
            <a:gdLst/>
            <a:ahLst/>
            <a:cxnLst/>
            <a:rect l="l" t="t" r="r" b="b"/>
            <a:pathLst>
              <a:path w="4324939" h="218064">
                <a:moveTo>
                  <a:pt x="0" y="0"/>
                </a:moveTo>
                <a:lnTo>
                  <a:pt x="4324939" y="0"/>
                </a:lnTo>
                <a:lnTo>
                  <a:pt x="4324939" y="218064"/>
                </a:lnTo>
                <a:lnTo>
                  <a:pt x="0" y="218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13301927" y="5331445"/>
            <a:ext cx="5088177" cy="4700203"/>
          </a:xfrm>
          <a:custGeom>
            <a:avLst/>
            <a:gdLst/>
            <a:ahLst/>
            <a:cxnLst/>
            <a:rect l="l" t="t" r="r" b="b"/>
            <a:pathLst>
              <a:path w="5088177" h="4700203">
                <a:moveTo>
                  <a:pt x="0" y="0"/>
                </a:moveTo>
                <a:lnTo>
                  <a:pt x="5088177" y="0"/>
                </a:lnTo>
                <a:lnTo>
                  <a:pt x="5088177" y="4700203"/>
                </a:lnTo>
                <a:lnTo>
                  <a:pt x="0" y="47002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1816708" y="1899725"/>
            <a:ext cx="9456079" cy="1160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27"/>
              </a:lnSpc>
            </a:pPr>
            <a:r>
              <a:rPr lang="en-US" sz="8116">
                <a:solidFill>
                  <a:srgbClr val="20E5F6"/>
                </a:solidFill>
                <a:latin typeface="HK Modular"/>
                <a:ea typeface="HK Modular"/>
                <a:cs typeface="HK Modular"/>
                <a:sym typeface="HK Modular"/>
              </a:rPr>
              <a:t>The Goal: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925809" y="3221213"/>
            <a:ext cx="8896198" cy="4201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47"/>
              </a:lnSpc>
            </a:pPr>
            <a:r>
              <a:rPr lang="en-US" sz="3399">
                <a:solidFill>
                  <a:srgbClr val="F5F1FF"/>
                </a:solidFill>
                <a:latin typeface="Tomorrow"/>
                <a:ea typeface="Tomorrow"/>
                <a:cs typeface="Tomorrow"/>
                <a:sym typeface="Tomorrow"/>
              </a:rPr>
              <a:t>The goal is to buy 1,000 headsets that are: </a:t>
            </a:r>
          </a:p>
          <a:p>
            <a:pPr algn="l">
              <a:lnSpc>
                <a:spcPts val="4147"/>
              </a:lnSpc>
            </a:pPr>
            <a:endParaRPr lang="en-US" sz="3399">
              <a:solidFill>
                <a:srgbClr val="F5F1FF"/>
              </a:solidFill>
              <a:latin typeface="Tomorrow"/>
              <a:ea typeface="Tomorrow"/>
              <a:cs typeface="Tomorrow"/>
              <a:sym typeface="Tomorrow"/>
            </a:endParaRPr>
          </a:p>
          <a:p>
            <a:pPr marL="734058" lvl="1" indent="-367029" algn="l">
              <a:lnSpc>
                <a:spcPts val="4147"/>
              </a:lnSpc>
              <a:buFont typeface="Arial"/>
              <a:buChar char="•"/>
            </a:pPr>
            <a:r>
              <a:rPr lang="en-US" sz="3399">
                <a:solidFill>
                  <a:srgbClr val="F5F1FF"/>
                </a:solidFill>
                <a:latin typeface="Tomorrow"/>
                <a:ea typeface="Tomorrow"/>
                <a:cs typeface="Tomorrow"/>
                <a:sym typeface="Tomorrow"/>
              </a:rPr>
              <a:t>Durable</a:t>
            </a:r>
          </a:p>
          <a:p>
            <a:pPr marL="734058" lvl="1" indent="-367029" algn="l">
              <a:lnSpc>
                <a:spcPts val="4147"/>
              </a:lnSpc>
              <a:buFont typeface="Arial"/>
              <a:buChar char="•"/>
            </a:pPr>
            <a:r>
              <a:rPr lang="en-US" sz="3399">
                <a:solidFill>
                  <a:srgbClr val="F5F1FF"/>
                </a:solidFill>
                <a:latin typeface="Tomorrow"/>
                <a:ea typeface="Tomorrow"/>
                <a:cs typeface="Tomorrow"/>
                <a:sym typeface="Tomorrow"/>
              </a:rPr>
              <a:t>Affordable </a:t>
            </a:r>
          </a:p>
          <a:p>
            <a:pPr marL="734058" lvl="1" indent="-367029" algn="l">
              <a:lnSpc>
                <a:spcPts val="4147"/>
              </a:lnSpc>
              <a:buFont typeface="Arial"/>
              <a:buChar char="•"/>
            </a:pPr>
            <a:r>
              <a:rPr lang="en-US" sz="3399">
                <a:solidFill>
                  <a:srgbClr val="F5F1FF"/>
                </a:solidFill>
                <a:latin typeface="Tomorrow"/>
                <a:ea typeface="Tomorrow"/>
                <a:cs typeface="Tomorrow"/>
                <a:sym typeface="Tomorrow"/>
              </a:rPr>
              <a:t>Easy to Maintain</a:t>
            </a:r>
          </a:p>
          <a:p>
            <a:pPr marL="734058" lvl="1" indent="-367029" algn="l">
              <a:lnSpc>
                <a:spcPts val="4147"/>
              </a:lnSpc>
              <a:buFont typeface="Arial"/>
              <a:buChar char="•"/>
            </a:pPr>
            <a:r>
              <a:rPr lang="en-US" sz="3399">
                <a:solidFill>
                  <a:srgbClr val="F5F1FF"/>
                </a:solidFill>
                <a:latin typeface="Tomorrow"/>
                <a:ea typeface="Tomorrow"/>
                <a:cs typeface="Tomorrow"/>
                <a:sym typeface="Tomorrow"/>
              </a:rPr>
              <a:t>Realistic </a:t>
            </a:r>
          </a:p>
          <a:p>
            <a:pPr algn="l">
              <a:lnSpc>
                <a:spcPts val="4147"/>
              </a:lnSpc>
            </a:pPr>
            <a:endParaRPr lang="en-US" sz="3399">
              <a:solidFill>
                <a:srgbClr val="F5F1FF"/>
              </a:solidFill>
              <a:latin typeface="Tomorrow"/>
              <a:ea typeface="Tomorrow"/>
              <a:cs typeface="Tomorrow"/>
              <a:sym typeface="Tomorrow"/>
            </a:endParaRPr>
          </a:p>
          <a:p>
            <a:pPr algn="l">
              <a:lnSpc>
                <a:spcPts val="4147"/>
              </a:lnSpc>
            </a:pPr>
            <a:r>
              <a:rPr lang="en-US" sz="3399">
                <a:solidFill>
                  <a:srgbClr val="F5F1FF"/>
                </a:solidFill>
                <a:latin typeface="Tomorrow"/>
                <a:ea typeface="Tomorrow"/>
                <a:cs typeface="Tomorrow"/>
                <a:sym typeface="Tomorrow"/>
              </a:rPr>
              <a:t>Budget: $600,000 (around $600 per unit)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925809" y="8422429"/>
            <a:ext cx="3279830" cy="430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2"/>
              </a:lnSpc>
            </a:pPr>
            <a:r>
              <a:rPr lang="en-US" sz="2780">
                <a:solidFill>
                  <a:srgbClr val="20E5F6"/>
                </a:solidFill>
                <a:latin typeface="Tomorrow"/>
                <a:ea typeface="Tomorrow"/>
                <a:cs typeface="Tomorrow"/>
                <a:sym typeface="Tomorrow"/>
              </a:rPr>
              <a:t>Next</a:t>
            </a:r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5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2786621">
            <a:off x="11334553" y="-235305"/>
            <a:ext cx="9810403" cy="18200515"/>
            <a:chOff x="0" y="0"/>
            <a:chExt cx="2583810" cy="47935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83810" cy="4793551"/>
            </a:xfrm>
            <a:custGeom>
              <a:avLst/>
              <a:gdLst/>
              <a:ahLst/>
              <a:cxnLst/>
              <a:rect l="l" t="t" r="r" b="b"/>
              <a:pathLst>
                <a:path w="2583810" h="4793551">
                  <a:moveTo>
                    <a:pt x="0" y="0"/>
                  </a:moveTo>
                  <a:lnTo>
                    <a:pt x="2583810" y="0"/>
                  </a:lnTo>
                  <a:lnTo>
                    <a:pt x="2583810" y="4793551"/>
                  </a:lnTo>
                  <a:lnTo>
                    <a:pt x="0" y="4793551"/>
                  </a:lnTo>
                  <a:close/>
                </a:path>
              </a:pathLst>
            </a:custGeom>
            <a:gradFill rotWithShape="1">
              <a:gsLst>
                <a:gs pos="0">
                  <a:srgbClr val="15053B">
                    <a:alpha val="0"/>
                  </a:srgbClr>
                </a:gs>
                <a:gs pos="100000">
                  <a:srgbClr val="35ED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583810" cy="48316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H="1" flipV="1">
            <a:off x="15375004" y="7667726"/>
            <a:ext cx="4806679" cy="3181147"/>
          </a:xfrm>
          <a:custGeom>
            <a:avLst/>
            <a:gdLst/>
            <a:ahLst/>
            <a:cxnLst/>
            <a:rect l="l" t="t" r="r" b="b"/>
            <a:pathLst>
              <a:path w="4806679" h="3181147">
                <a:moveTo>
                  <a:pt x="4806678" y="3181148"/>
                </a:moveTo>
                <a:lnTo>
                  <a:pt x="0" y="3181148"/>
                </a:lnTo>
                <a:lnTo>
                  <a:pt x="0" y="0"/>
                </a:lnTo>
                <a:lnTo>
                  <a:pt x="4806678" y="0"/>
                </a:lnTo>
                <a:lnTo>
                  <a:pt x="4806678" y="318114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 rot="3020655">
            <a:off x="14449" y="-7732804"/>
            <a:ext cx="6054038" cy="16364766"/>
            <a:chOff x="0" y="0"/>
            <a:chExt cx="1594479" cy="431006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94479" cy="4310062"/>
            </a:xfrm>
            <a:custGeom>
              <a:avLst/>
              <a:gdLst/>
              <a:ahLst/>
              <a:cxnLst/>
              <a:rect l="l" t="t" r="r" b="b"/>
              <a:pathLst>
                <a:path w="1594479" h="4310062">
                  <a:moveTo>
                    <a:pt x="0" y="0"/>
                  </a:moveTo>
                  <a:lnTo>
                    <a:pt x="1594479" y="0"/>
                  </a:lnTo>
                  <a:lnTo>
                    <a:pt x="1594479" y="4310062"/>
                  </a:lnTo>
                  <a:lnTo>
                    <a:pt x="0" y="4310062"/>
                  </a:lnTo>
                  <a:close/>
                </a:path>
              </a:pathLst>
            </a:custGeom>
            <a:gradFill rotWithShape="1">
              <a:gsLst>
                <a:gs pos="0">
                  <a:srgbClr val="FF35A0">
                    <a:alpha val="100000"/>
                  </a:srgbClr>
                </a:gs>
                <a:gs pos="100000">
                  <a:srgbClr val="15053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594479" cy="43481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816708" y="5305894"/>
            <a:ext cx="3395940" cy="3952406"/>
            <a:chOff x="0" y="0"/>
            <a:chExt cx="812800" cy="94598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945987"/>
            </a:xfrm>
            <a:custGeom>
              <a:avLst/>
              <a:gdLst/>
              <a:ahLst/>
              <a:cxnLst/>
              <a:rect l="l" t="t" r="r" b="b"/>
              <a:pathLst>
                <a:path w="812800" h="945987">
                  <a:moveTo>
                    <a:pt x="116268" y="0"/>
                  </a:moveTo>
                  <a:lnTo>
                    <a:pt x="696532" y="0"/>
                  </a:lnTo>
                  <a:cubicBezTo>
                    <a:pt x="760745" y="0"/>
                    <a:pt x="812800" y="52055"/>
                    <a:pt x="812800" y="116268"/>
                  </a:cubicBezTo>
                  <a:lnTo>
                    <a:pt x="812800" y="829720"/>
                  </a:lnTo>
                  <a:cubicBezTo>
                    <a:pt x="812800" y="860556"/>
                    <a:pt x="800550" y="890129"/>
                    <a:pt x="778746" y="911933"/>
                  </a:cubicBezTo>
                  <a:cubicBezTo>
                    <a:pt x="756942" y="933738"/>
                    <a:pt x="727368" y="945987"/>
                    <a:pt x="696532" y="945987"/>
                  </a:cubicBezTo>
                  <a:lnTo>
                    <a:pt x="116268" y="945987"/>
                  </a:lnTo>
                  <a:cubicBezTo>
                    <a:pt x="52055" y="945987"/>
                    <a:pt x="0" y="893932"/>
                    <a:pt x="0" y="829720"/>
                  </a:cubicBezTo>
                  <a:lnTo>
                    <a:pt x="0" y="116268"/>
                  </a:lnTo>
                  <a:cubicBezTo>
                    <a:pt x="0" y="52055"/>
                    <a:pt x="52055" y="0"/>
                    <a:pt x="116268" y="0"/>
                  </a:cubicBezTo>
                  <a:close/>
                </a:path>
              </a:pathLst>
            </a:custGeom>
            <a:solidFill>
              <a:srgbClr val="FFFFFF">
                <a:alpha val="13725"/>
              </a:srgbClr>
            </a:solidFill>
            <a:ln w="38100" cap="rnd">
              <a:solidFill>
                <a:srgbClr val="000000">
                  <a:alpha val="13725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812800" cy="9936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28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649378" y="5305894"/>
            <a:ext cx="3395940" cy="3952406"/>
            <a:chOff x="0" y="0"/>
            <a:chExt cx="812800" cy="94598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945987"/>
            </a:xfrm>
            <a:custGeom>
              <a:avLst/>
              <a:gdLst/>
              <a:ahLst/>
              <a:cxnLst/>
              <a:rect l="l" t="t" r="r" b="b"/>
              <a:pathLst>
                <a:path w="812800" h="945987">
                  <a:moveTo>
                    <a:pt x="116268" y="0"/>
                  </a:moveTo>
                  <a:lnTo>
                    <a:pt x="696532" y="0"/>
                  </a:lnTo>
                  <a:cubicBezTo>
                    <a:pt x="760745" y="0"/>
                    <a:pt x="812800" y="52055"/>
                    <a:pt x="812800" y="116268"/>
                  </a:cubicBezTo>
                  <a:lnTo>
                    <a:pt x="812800" y="829720"/>
                  </a:lnTo>
                  <a:cubicBezTo>
                    <a:pt x="812800" y="860556"/>
                    <a:pt x="800550" y="890129"/>
                    <a:pt x="778746" y="911933"/>
                  </a:cubicBezTo>
                  <a:cubicBezTo>
                    <a:pt x="756942" y="933738"/>
                    <a:pt x="727368" y="945987"/>
                    <a:pt x="696532" y="945987"/>
                  </a:cubicBezTo>
                  <a:lnTo>
                    <a:pt x="116268" y="945987"/>
                  </a:lnTo>
                  <a:cubicBezTo>
                    <a:pt x="52055" y="945987"/>
                    <a:pt x="0" y="893932"/>
                    <a:pt x="0" y="829720"/>
                  </a:cubicBezTo>
                  <a:lnTo>
                    <a:pt x="0" y="116268"/>
                  </a:lnTo>
                  <a:cubicBezTo>
                    <a:pt x="0" y="52055"/>
                    <a:pt x="52055" y="0"/>
                    <a:pt x="116268" y="0"/>
                  </a:cubicBezTo>
                  <a:close/>
                </a:path>
              </a:pathLst>
            </a:custGeom>
            <a:solidFill>
              <a:srgbClr val="FFFFFF">
                <a:alpha val="13725"/>
              </a:srgbClr>
            </a:solidFill>
            <a:ln w="38100" cap="rnd">
              <a:solidFill>
                <a:srgbClr val="000000">
                  <a:alpha val="13725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812800" cy="9936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28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0939" y="5305894"/>
            <a:ext cx="3395940" cy="3952406"/>
            <a:chOff x="0" y="0"/>
            <a:chExt cx="812800" cy="94598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945987"/>
            </a:xfrm>
            <a:custGeom>
              <a:avLst/>
              <a:gdLst/>
              <a:ahLst/>
              <a:cxnLst/>
              <a:rect l="l" t="t" r="r" b="b"/>
              <a:pathLst>
                <a:path w="812800" h="945987">
                  <a:moveTo>
                    <a:pt x="116268" y="0"/>
                  </a:moveTo>
                  <a:lnTo>
                    <a:pt x="696532" y="0"/>
                  </a:lnTo>
                  <a:cubicBezTo>
                    <a:pt x="760745" y="0"/>
                    <a:pt x="812800" y="52055"/>
                    <a:pt x="812800" y="116268"/>
                  </a:cubicBezTo>
                  <a:lnTo>
                    <a:pt x="812800" y="829720"/>
                  </a:lnTo>
                  <a:cubicBezTo>
                    <a:pt x="812800" y="860556"/>
                    <a:pt x="800550" y="890129"/>
                    <a:pt x="778746" y="911933"/>
                  </a:cubicBezTo>
                  <a:cubicBezTo>
                    <a:pt x="756942" y="933738"/>
                    <a:pt x="727368" y="945987"/>
                    <a:pt x="696532" y="945987"/>
                  </a:cubicBezTo>
                  <a:lnTo>
                    <a:pt x="116268" y="945987"/>
                  </a:lnTo>
                  <a:cubicBezTo>
                    <a:pt x="52055" y="945987"/>
                    <a:pt x="0" y="893932"/>
                    <a:pt x="0" y="829720"/>
                  </a:cubicBezTo>
                  <a:lnTo>
                    <a:pt x="0" y="116268"/>
                  </a:lnTo>
                  <a:cubicBezTo>
                    <a:pt x="0" y="52055"/>
                    <a:pt x="52055" y="0"/>
                    <a:pt x="116268" y="0"/>
                  </a:cubicBezTo>
                  <a:close/>
                </a:path>
              </a:pathLst>
            </a:custGeom>
            <a:solidFill>
              <a:srgbClr val="FFFFFF">
                <a:alpha val="13725"/>
              </a:srgbClr>
            </a:solidFill>
            <a:ln w="38100" cap="rnd">
              <a:solidFill>
                <a:srgbClr val="000000">
                  <a:alpha val="13725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812800" cy="9936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28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312499" y="5305894"/>
            <a:ext cx="3395940" cy="3952406"/>
            <a:chOff x="0" y="0"/>
            <a:chExt cx="812800" cy="94598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945987"/>
            </a:xfrm>
            <a:custGeom>
              <a:avLst/>
              <a:gdLst/>
              <a:ahLst/>
              <a:cxnLst/>
              <a:rect l="l" t="t" r="r" b="b"/>
              <a:pathLst>
                <a:path w="812800" h="945987">
                  <a:moveTo>
                    <a:pt x="116268" y="0"/>
                  </a:moveTo>
                  <a:lnTo>
                    <a:pt x="696532" y="0"/>
                  </a:lnTo>
                  <a:cubicBezTo>
                    <a:pt x="760745" y="0"/>
                    <a:pt x="812800" y="52055"/>
                    <a:pt x="812800" y="116268"/>
                  </a:cubicBezTo>
                  <a:lnTo>
                    <a:pt x="812800" y="829720"/>
                  </a:lnTo>
                  <a:cubicBezTo>
                    <a:pt x="812800" y="860556"/>
                    <a:pt x="800550" y="890129"/>
                    <a:pt x="778746" y="911933"/>
                  </a:cubicBezTo>
                  <a:cubicBezTo>
                    <a:pt x="756942" y="933738"/>
                    <a:pt x="727368" y="945987"/>
                    <a:pt x="696532" y="945987"/>
                  </a:cubicBezTo>
                  <a:lnTo>
                    <a:pt x="116268" y="945987"/>
                  </a:lnTo>
                  <a:cubicBezTo>
                    <a:pt x="52055" y="945987"/>
                    <a:pt x="0" y="893932"/>
                    <a:pt x="0" y="829720"/>
                  </a:cubicBezTo>
                  <a:lnTo>
                    <a:pt x="0" y="116268"/>
                  </a:lnTo>
                  <a:cubicBezTo>
                    <a:pt x="0" y="52055"/>
                    <a:pt x="52055" y="0"/>
                    <a:pt x="116268" y="0"/>
                  </a:cubicBezTo>
                  <a:close/>
                </a:path>
              </a:pathLst>
            </a:custGeom>
            <a:solidFill>
              <a:srgbClr val="FFFFFF">
                <a:alpha val="13725"/>
              </a:srgbClr>
            </a:solidFill>
            <a:ln w="38100" cap="rnd">
              <a:solidFill>
                <a:srgbClr val="000000">
                  <a:alpha val="13725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812800" cy="9936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28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-1292000" y="-561874"/>
            <a:ext cx="4806679" cy="3181147"/>
          </a:xfrm>
          <a:custGeom>
            <a:avLst/>
            <a:gdLst/>
            <a:ahLst/>
            <a:cxnLst/>
            <a:rect l="l" t="t" r="r" b="b"/>
            <a:pathLst>
              <a:path w="4806679" h="3181147">
                <a:moveTo>
                  <a:pt x="0" y="0"/>
                </a:moveTo>
                <a:lnTo>
                  <a:pt x="4806678" y="0"/>
                </a:lnTo>
                <a:lnTo>
                  <a:pt x="4806678" y="3181148"/>
                </a:lnTo>
                <a:lnTo>
                  <a:pt x="0" y="31811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2" name="Group 22"/>
          <p:cNvGrpSpPr/>
          <p:nvPr/>
        </p:nvGrpSpPr>
        <p:grpSpPr>
          <a:xfrm>
            <a:off x="10384312" y="3898296"/>
            <a:ext cx="3279830" cy="676191"/>
            <a:chOff x="0" y="0"/>
            <a:chExt cx="1056270" cy="21776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056270" cy="217768"/>
            </a:xfrm>
            <a:custGeom>
              <a:avLst/>
              <a:gdLst/>
              <a:ahLst/>
              <a:cxnLst/>
              <a:rect l="l" t="t" r="r" b="b"/>
              <a:pathLst>
                <a:path w="1056270" h="217768">
                  <a:moveTo>
                    <a:pt x="0" y="0"/>
                  </a:moveTo>
                  <a:lnTo>
                    <a:pt x="1056270" y="0"/>
                  </a:lnTo>
                  <a:lnTo>
                    <a:pt x="1056270" y="217768"/>
                  </a:lnTo>
                  <a:lnTo>
                    <a:pt x="0" y="217768"/>
                  </a:lnTo>
                  <a:close/>
                </a:path>
              </a:pathLst>
            </a:custGeom>
            <a:gradFill rotWithShape="1">
              <a:gsLst>
                <a:gs pos="0">
                  <a:srgbClr val="FF35A0">
                    <a:alpha val="39000"/>
                  </a:srgbClr>
                </a:gs>
                <a:gs pos="50000">
                  <a:srgbClr val="FF349F">
                    <a:alpha val="25350"/>
                  </a:srgbClr>
                </a:gs>
                <a:gs pos="100000">
                  <a:srgbClr val="15053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0"/>
              <a:ext cx="1056270" cy="217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3172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9861757" y="4465455"/>
            <a:ext cx="4324939" cy="218064"/>
          </a:xfrm>
          <a:custGeom>
            <a:avLst/>
            <a:gdLst/>
            <a:ahLst/>
            <a:cxnLst/>
            <a:rect l="l" t="t" r="r" b="b"/>
            <a:pathLst>
              <a:path w="4324939" h="218064">
                <a:moveTo>
                  <a:pt x="0" y="0"/>
                </a:moveTo>
                <a:lnTo>
                  <a:pt x="4324939" y="0"/>
                </a:lnTo>
                <a:lnTo>
                  <a:pt x="4324939" y="218064"/>
                </a:lnTo>
                <a:lnTo>
                  <a:pt x="0" y="218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>
            <a:off x="9861757" y="3789264"/>
            <a:ext cx="4324939" cy="218064"/>
          </a:xfrm>
          <a:custGeom>
            <a:avLst/>
            <a:gdLst/>
            <a:ahLst/>
            <a:cxnLst/>
            <a:rect l="l" t="t" r="r" b="b"/>
            <a:pathLst>
              <a:path w="4324939" h="218064">
                <a:moveTo>
                  <a:pt x="0" y="0"/>
                </a:moveTo>
                <a:lnTo>
                  <a:pt x="4324939" y="0"/>
                </a:lnTo>
                <a:lnTo>
                  <a:pt x="4324939" y="218064"/>
                </a:lnTo>
                <a:lnTo>
                  <a:pt x="0" y="218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/>
          <p:nvPr/>
        </p:nvSpPr>
        <p:spPr>
          <a:xfrm>
            <a:off x="2495237" y="5743611"/>
            <a:ext cx="2038883" cy="1761085"/>
          </a:xfrm>
          <a:custGeom>
            <a:avLst/>
            <a:gdLst/>
            <a:ahLst/>
            <a:cxnLst/>
            <a:rect l="l" t="t" r="r" b="b"/>
            <a:pathLst>
              <a:path w="2038883" h="1761085">
                <a:moveTo>
                  <a:pt x="0" y="0"/>
                </a:moveTo>
                <a:lnTo>
                  <a:pt x="2038883" y="0"/>
                </a:lnTo>
                <a:lnTo>
                  <a:pt x="2038883" y="1761085"/>
                </a:lnTo>
                <a:lnTo>
                  <a:pt x="0" y="17610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/>
          <p:nvPr/>
        </p:nvSpPr>
        <p:spPr>
          <a:xfrm>
            <a:off x="6187676" y="5637455"/>
            <a:ext cx="2318234" cy="1973397"/>
          </a:xfrm>
          <a:custGeom>
            <a:avLst/>
            <a:gdLst/>
            <a:ahLst/>
            <a:cxnLst/>
            <a:rect l="l" t="t" r="r" b="b"/>
            <a:pathLst>
              <a:path w="2318234" h="1973397">
                <a:moveTo>
                  <a:pt x="0" y="0"/>
                </a:moveTo>
                <a:lnTo>
                  <a:pt x="2318234" y="0"/>
                </a:lnTo>
                <a:lnTo>
                  <a:pt x="2318234" y="1973397"/>
                </a:lnTo>
                <a:lnTo>
                  <a:pt x="0" y="19733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>
            <a:off x="10471838" y="5637455"/>
            <a:ext cx="1414141" cy="2222221"/>
          </a:xfrm>
          <a:custGeom>
            <a:avLst/>
            <a:gdLst/>
            <a:ahLst/>
            <a:cxnLst/>
            <a:rect l="l" t="t" r="r" b="b"/>
            <a:pathLst>
              <a:path w="1414141" h="2222221">
                <a:moveTo>
                  <a:pt x="0" y="0"/>
                </a:moveTo>
                <a:lnTo>
                  <a:pt x="1414141" y="0"/>
                </a:lnTo>
                <a:lnTo>
                  <a:pt x="1414141" y="2222221"/>
                </a:lnTo>
                <a:lnTo>
                  <a:pt x="0" y="22222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>
            <a:off x="14159357" y="5637455"/>
            <a:ext cx="1702225" cy="2060181"/>
          </a:xfrm>
          <a:custGeom>
            <a:avLst/>
            <a:gdLst/>
            <a:ahLst/>
            <a:cxnLst/>
            <a:rect l="l" t="t" r="r" b="b"/>
            <a:pathLst>
              <a:path w="1702225" h="2060181">
                <a:moveTo>
                  <a:pt x="0" y="0"/>
                </a:moveTo>
                <a:lnTo>
                  <a:pt x="1702225" y="0"/>
                </a:lnTo>
                <a:lnTo>
                  <a:pt x="1702225" y="2060182"/>
                </a:lnTo>
                <a:lnTo>
                  <a:pt x="0" y="20601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TextBox 31"/>
          <p:cNvSpPr txBox="1"/>
          <p:nvPr/>
        </p:nvSpPr>
        <p:spPr>
          <a:xfrm>
            <a:off x="1816708" y="1890200"/>
            <a:ext cx="8045049" cy="2562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00"/>
              </a:lnSpc>
            </a:pPr>
            <a:r>
              <a:rPr lang="en-US" sz="9000">
                <a:solidFill>
                  <a:srgbClr val="20E5F6"/>
                </a:solidFill>
                <a:latin typeface="HK Modular"/>
                <a:ea typeface="HK Modular"/>
                <a:cs typeface="HK Modular"/>
                <a:sym typeface="HK Modular"/>
              </a:rPr>
              <a:t>The Bids are in!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1404211" y="4016184"/>
            <a:ext cx="1240032" cy="430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2"/>
              </a:lnSpc>
            </a:pPr>
            <a:r>
              <a:rPr lang="en-US" sz="2780">
                <a:solidFill>
                  <a:srgbClr val="FF35A0"/>
                </a:solidFill>
                <a:latin typeface="Tomorrow"/>
                <a:ea typeface="Tomorrow"/>
                <a:cs typeface="Tomorrow"/>
                <a:sym typeface="Tomorrow"/>
              </a:rPr>
              <a:t>Next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881771" y="8020888"/>
            <a:ext cx="3265815" cy="386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69"/>
              </a:lnSpc>
            </a:pPr>
            <a:r>
              <a:rPr lang="en-US" sz="2699">
                <a:solidFill>
                  <a:srgbClr val="20E5F6"/>
                </a:solidFill>
                <a:latin typeface="HK Modular"/>
                <a:ea typeface="HK Modular"/>
                <a:cs typeface="HK Modular"/>
                <a:sym typeface="HK Modular"/>
              </a:rPr>
              <a:t>VisionX Pro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714440" y="8020888"/>
            <a:ext cx="3265815" cy="386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9"/>
              </a:lnSpc>
            </a:pPr>
            <a:r>
              <a:rPr lang="en-US" sz="2699">
                <a:solidFill>
                  <a:srgbClr val="20E5F6"/>
                </a:solidFill>
                <a:latin typeface="HK Modular"/>
                <a:ea typeface="HK Modular"/>
                <a:cs typeface="HK Modular"/>
                <a:sym typeface="HK Modular"/>
              </a:rPr>
              <a:t>SimuTech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9550143" y="8020888"/>
            <a:ext cx="3265815" cy="386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9"/>
              </a:lnSpc>
            </a:pPr>
            <a:r>
              <a:rPr lang="en-US" sz="2699">
                <a:solidFill>
                  <a:srgbClr val="20E5F6"/>
                </a:solidFill>
                <a:latin typeface="HK Modular"/>
                <a:ea typeface="HK Modular"/>
                <a:cs typeface="HK Modular"/>
                <a:sym typeface="HK Modular"/>
              </a:rPr>
              <a:t>EduVR one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3377562" y="8020888"/>
            <a:ext cx="3265815" cy="386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9"/>
              </a:lnSpc>
            </a:pPr>
            <a:r>
              <a:rPr lang="en-US" sz="2699">
                <a:solidFill>
                  <a:srgbClr val="20E5F6"/>
                </a:solidFill>
                <a:latin typeface="HK Modular"/>
                <a:ea typeface="HK Modular"/>
                <a:cs typeface="HK Modular"/>
                <a:sym typeface="HK Modular"/>
              </a:rPr>
              <a:t>NextWave</a:t>
            </a:r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5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4106" y="5143500"/>
            <a:ext cx="9907724" cy="990772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38100" cap="sq">
              <a:gradFill>
                <a:gsLst>
                  <a:gs pos="0">
                    <a:srgbClr val="02F1FF">
                      <a:alpha val="100000"/>
                    </a:srgbClr>
                  </a:gs>
                  <a:gs pos="50000">
                    <a:srgbClr val="A2FA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28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1771" y="5569377"/>
            <a:ext cx="9055970" cy="905597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38100" cap="sq">
              <a:gradFill>
                <a:gsLst>
                  <a:gs pos="0">
                    <a:srgbClr val="FF35A0">
                      <a:alpha val="100000"/>
                    </a:srgbClr>
                  </a:gs>
                  <a:gs pos="100000">
                    <a:srgbClr val="FFDDEF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28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3020655">
            <a:off x="14449" y="-7732804"/>
            <a:ext cx="6054038" cy="16364766"/>
            <a:chOff x="0" y="0"/>
            <a:chExt cx="1594479" cy="43100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594479" cy="4310062"/>
            </a:xfrm>
            <a:custGeom>
              <a:avLst/>
              <a:gdLst/>
              <a:ahLst/>
              <a:cxnLst/>
              <a:rect l="l" t="t" r="r" b="b"/>
              <a:pathLst>
                <a:path w="1594479" h="4310062">
                  <a:moveTo>
                    <a:pt x="0" y="0"/>
                  </a:moveTo>
                  <a:lnTo>
                    <a:pt x="1594479" y="0"/>
                  </a:lnTo>
                  <a:lnTo>
                    <a:pt x="1594479" y="4310062"/>
                  </a:lnTo>
                  <a:lnTo>
                    <a:pt x="0" y="4310062"/>
                  </a:lnTo>
                  <a:close/>
                </a:path>
              </a:pathLst>
            </a:custGeom>
            <a:gradFill rotWithShape="1">
              <a:gsLst>
                <a:gs pos="0">
                  <a:srgbClr val="FF35A0">
                    <a:alpha val="100000"/>
                  </a:srgbClr>
                </a:gs>
                <a:gs pos="100000">
                  <a:srgbClr val="15053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594479" cy="43481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2786621">
            <a:off x="12354099" y="557662"/>
            <a:ext cx="9810403" cy="18200515"/>
            <a:chOff x="0" y="0"/>
            <a:chExt cx="2583810" cy="479355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583810" cy="4793551"/>
            </a:xfrm>
            <a:custGeom>
              <a:avLst/>
              <a:gdLst/>
              <a:ahLst/>
              <a:cxnLst/>
              <a:rect l="l" t="t" r="r" b="b"/>
              <a:pathLst>
                <a:path w="2583810" h="4793551">
                  <a:moveTo>
                    <a:pt x="0" y="0"/>
                  </a:moveTo>
                  <a:lnTo>
                    <a:pt x="2583810" y="0"/>
                  </a:lnTo>
                  <a:lnTo>
                    <a:pt x="2583810" y="4793551"/>
                  </a:lnTo>
                  <a:lnTo>
                    <a:pt x="0" y="4793551"/>
                  </a:lnTo>
                  <a:close/>
                </a:path>
              </a:pathLst>
            </a:custGeom>
            <a:gradFill rotWithShape="1">
              <a:gsLst>
                <a:gs pos="0">
                  <a:srgbClr val="15053B">
                    <a:alpha val="0"/>
                  </a:srgbClr>
                </a:gs>
                <a:gs pos="100000">
                  <a:srgbClr val="35ED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2583810" cy="48316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39436" y="6024361"/>
            <a:ext cx="8540640" cy="4270320"/>
            <a:chOff x="0" y="0"/>
            <a:chExt cx="6350000" cy="3175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350000" cy="3175000"/>
            </a:xfrm>
            <a:custGeom>
              <a:avLst/>
              <a:gdLst/>
              <a:ahLst/>
              <a:cxnLst/>
              <a:rect l="l" t="t" r="r" b="b"/>
              <a:pathLst>
                <a:path w="6350000" h="3175000">
                  <a:moveTo>
                    <a:pt x="6350000" y="3175000"/>
                  </a:moveTo>
                  <a:lnTo>
                    <a:pt x="0" y="3175000"/>
                  </a:lnTo>
                  <a:cubicBezTo>
                    <a:pt x="0" y="1421498"/>
                    <a:pt x="1421498" y="0"/>
                    <a:pt x="3175000" y="0"/>
                  </a:cubicBezTo>
                  <a:cubicBezTo>
                    <a:pt x="4928502" y="0"/>
                    <a:pt x="6350000" y="1421498"/>
                    <a:pt x="6350000" y="3175000"/>
                  </a:cubicBezTo>
                  <a:close/>
                </a:path>
              </a:pathLst>
            </a:custGeom>
            <a:blipFill>
              <a:blip r:embed="rId2"/>
              <a:stretch>
                <a:fillRect t="-16625" b="-16625"/>
              </a:stretch>
            </a:blipFill>
            <a:ln w="38100" cap="sq">
              <a:gradFill>
                <a:gsLst>
                  <a:gs pos="0">
                    <a:srgbClr val="FF35A0">
                      <a:alpha val="100000"/>
                    </a:srgbClr>
                  </a:gs>
                  <a:gs pos="100000">
                    <a:srgbClr val="FFDDEF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Freeform 16"/>
          <p:cNvSpPr/>
          <p:nvPr/>
        </p:nvSpPr>
        <p:spPr>
          <a:xfrm>
            <a:off x="13339786" y="-1530200"/>
            <a:ext cx="5361504" cy="5117799"/>
          </a:xfrm>
          <a:custGeom>
            <a:avLst/>
            <a:gdLst/>
            <a:ahLst/>
            <a:cxnLst/>
            <a:rect l="l" t="t" r="r" b="b"/>
            <a:pathLst>
              <a:path w="5361504" h="5117799">
                <a:moveTo>
                  <a:pt x="0" y="0"/>
                </a:moveTo>
                <a:lnTo>
                  <a:pt x="5361504" y="0"/>
                </a:lnTo>
                <a:lnTo>
                  <a:pt x="5361504" y="5117800"/>
                </a:lnTo>
                <a:lnTo>
                  <a:pt x="0" y="5117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flipH="1" flipV="1">
            <a:off x="-3544795" y="1449668"/>
            <a:ext cx="5361504" cy="5117799"/>
          </a:xfrm>
          <a:custGeom>
            <a:avLst/>
            <a:gdLst/>
            <a:ahLst/>
            <a:cxnLst/>
            <a:rect l="l" t="t" r="r" b="b"/>
            <a:pathLst>
              <a:path w="5361504" h="5117799">
                <a:moveTo>
                  <a:pt x="5361503" y="5117799"/>
                </a:moveTo>
                <a:lnTo>
                  <a:pt x="0" y="5117799"/>
                </a:lnTo>
                <a:lnTo>
                  <a:pt x="0" y="0"/>
                </a:lnTo>
                <a:lnTo>
                  <a:pt x="5361503" y="0"/>
                </a:lnTo>
                <a:lnTo>
                  <a:pt x="5361503" y="511779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8" name="Group 18"/>
          <p:cNvGrpSpPr/>
          <p:nvPr/>
        </p:nvGrpSpPr>
        <p:grpSpPr>
          <a:xfrm>
            <a:off x="11328355" y="8982694"/>
            <a:ext cx="3279830" cy="676191"/>
            <a:chOff x="0" y="0"/>
            <a:chExt cx="1056270" cy="21776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056270" cy="217768"/>
            </a:xfrm>
            <a:custGeom>
              <a:avLst/>
              <a:gdLst/>
              <a:ahLst/>
              <a:cxnLst/>
              <a:rect l="l" t="t" r="r" b="b"/>
              <a:pathLst>
                <a:path w="1056270" h="217768">
                  <a:moveTo>
                    <a:pt x="0" y="0"/>
                  </a:moveTo>
                  <a:lnTo>
                    <a:pt x="1056270" y="0"/>
                  </a:lnTo>
                  <a:lnTo>
                    <a:pt x="1056270" y="217768"/>
                  </a:lnTo>
                  <a:lnTo>
                    <a:pt x="0" y="217768"/>
                  </a:lnTo>
                  <a:close/>
                </a:path>
              </a:pathLst>
            </a:custGeom>
            <a:gradFill rotWithShape="1">
              <a:gsLst>
                <a:gs pos="0">
                  <a:srgbClr val="15053B">
                    <a:alpha val="39000"/>
                  </a:srgbClr>
                </a:gs>
                <a:gs pos="50000">
                  <a:srgbClr val="A2FAFF">
                    <a:alpha val="39000"/>
                  </a:srgbClr>
                </a:gs>
                <a:gs pos="100000">
                  <a:srgbClr val="02F1FF">
                    <a:alpha val="39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0"/>
              <a:ext cx="1056270" cy="217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3172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10805801" y="9549853"/>
            <a:ext cx="4324939" cy="218064"/>
          </a:xfrm>
          <a:custGeom>
            <a:avLst/>
            <a:gdLst/>
            <a:ahLst/>
            <a:cxnLst/>
            <a:rect l="l" t="t" r="r" b="b"/>
            <a:pathLst>
              <a:path w="4324939" h="218064">
                <a:moveTo>
                  <a:pt x="0" y="0"/>
                </a:moveTo>
                <a:lnTo>
                  <a:pt x="4324939" y="0"/>
                </a:lnTo>
                <a:lnTo>
                  <a:pt x="4324939" y="218064"/>
                </a:lnTo>
                <a:lnTo>
                  <a:pt x="0" y="218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10805801" y="8873662"/>
            <a:ext cx="4324939" cy="218064"/>
          </a:xfrm>
          <a:custGeom>
            <a:avLst/>
            <a:gdLst/>
            <a:ahLst/>
            <a:cxnLst/>
            <a:rect l="l" t="t" r="r" b="b"/>
            <a:pathLst>
              <a:path w="4324939" h="218064">
                <a:moveTo>
                  <a:pt x="0" y="0"/>
                </a:moveTo>
                <a:lnTo>
                  <a:pt x="4324939" y="0"/>
                </a:lnTo>
                <a:lnTo>
                  <a:pt x="4324939" y="218064"/>
                </a:lnTo>
                <a:lnTo>
                  <a:pt x="0" y="218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1816708" y="1294544"/>
            <a:ext cx="10961994" cy="1370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82"/>
              </a:lnSpc>
            </a:pPr>
            <a:r>
              <a:rPr lang="en-US" sz="9620">
                <a:solidFill>
                  <a:srgbClr val="81E2EB"/>
                </a:solidFill>
                <a:latin typeface="HK Modular"/>
                <a:ea typeface="HK Modular"/>
                <a:cs typeface="HK Modular"/>
                <a:sym typeface="HK Modular"/>
              </a:rPr>
              <a:t>Evaluation</a:t>
            </a:r>
          </a:p>
          <a:p>
            <a:pPr algn="l">
              <a:lnSpc>
                <a:spcPts val="10582"/>
              </a:lnSpc>
            </a:pPr>
            <a:r>
              <a:rPr lang="en-US" sz="9620">
                <a:solidFill>
                  <a:srgbClr val="81E2EB"/>
                </a:solidFill>
                <a:latin typeface="HK Modular"/>
                <a:ea typeface="HK Modular"/>
                <a:cs typeface="HK Modular"/>
                <a:sym typeface="HK Modular"/>
              </a:rPr>
              <a:t>Criteria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119919" y="4198589"/>
            <a:ext cx="6894576" cy="42814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40"/>
              </a:lnSpc>
            </a:pPr>
            <a:r>
              <a:rPr lang="en-US" sz="2000">
                <a:solidFill>
                  <a:srgbClr val="FFFFFF"/>
                </a:solidFill>
                <a:latin typeface="Tomorrow"/>
                <a:ea typeface="Tomorrow"/>
                <a:cs typeface="Tomorrow"/>
                <a:sym typeface="Tomorrow"/>
              </a:rPr>
              <a:t>Your evaluation criteria has to be weighted, so how do you plan to weigh the criteria? Which factors matter most for long-term success? Weigh the 5 criteria below out of 100. </a:t>
            </a:r>
          </a:p>
          <a:p>
            <a:pPr algn="l">
              <a:lnSpc>
                <a:spcPts val="2440"/>
              </a:lnSpc>
            </a:pPr>
            <a:endParaRPr lang="en-US" sz="2000">
              <a:solidFill>
                <a:srgbClr val="FFFFFF"/>
              </a:solidFill>
              <a:latin typeface="Tomorrow"/>
              <a:ea typeface="Tomorrow"/>
              <a:cs typeface="Tomorrow"/>
              <a:sym typeface="Tomorrow"/>
            </a:endParaRPr>
          </a:p>
          <a:p>
            <a:pPr algn="l">
              <a:lnSpc>
                <a:spcPts val="2440"/>
              </a:lnSpc>
            </a:pPr>
            <a:r>
              <a:rPr lang="en-US" sz="2000">
                <a:solidFill>
                  <a:srgbClr val="FFFFFF"/>
                </a:solidFill>
                <a:latin typeface="Tomorrow"/>
                <a:ea typeface="Tomorrow"/>
                <a:cs typeface="Tomorrow"/>
                <a:sym typeface="Tomorrow"/>
              </a:rPr>
              <a:t>Criteria: </a:t>
            </a:r>
          </a:p>
          <a:p>
            <a:pPr algn="l">
              <a:lnSpc>
                <a:spcPts val="2440"/>
              </a:lnSpc>
            </a:pPr>
            <a:endParaRPr lang="en-US" sz="2000">
              <a:solidFill>
                <a:srgbClr val="FFFFFF"/>
              </a:solidFill>
              <a:latin typeface="Tomorrow"/>
              <a:ea typeface="Tomorrow"/>
              <a:cs typeface="Tomorrow"/>
              <a:sym typeface="Tomorrow"/>
            </a:endParaRPr>
          </a:p>
          <a:p>
            <a:pPr marL="431805" lvl="1" indent="-215903" algn="l">
              <a:lnSpc>
                <a:spcPts val="2440"/>
              </a:lnSpc>
              <a:buAutoNum type="arabicPeriod"/>
            </a:pPr>
            <a:r>
              <a:rPr lang="en-US" sz="2000">
                <a:solidFill>
                  <a:srgbClr val="FFFFFF"/>
                </a:solidFill>
                <a:latin typeface="Tomorrow"/>
                <a:ea typeface="Tomorrow"/>
                <a:cs typeface="Tomorrow"/>
                <a:sym typeface="Tomorrow"/>
              </a:rPr>
              <a:t>Cost </a:t>
            </a:r>
          </a:p>
          <a:p>
            <a:pPr marL="431805" lvl="1" indent="-215903" algn="l">
              <a:lnSpc>
                <a:spcPts val="2440"/>
              </a:lnSpc>
              <a:buAutoNum type="arabicPeriod"/>
            </a:pPr>
            <a:r>
              <a:rPr lang="en-US" sz="2000">
                <a:solidFill>
                  <a:srgbClr val="FFFFFF"/>
                </a:solidFill>
                <a:latin typeface="Tomorrow"/>
                <a:ea typeface="Tomorrow"/>
                <a:cs typeface="Tomorrow"/>
                <a:sym typeface="Tomorrow"/>
              </a:rPr>
              <a:t>Durability/Performance</a:t>
            </a:r>
          </a:p>
          <a:p>
            <a:pPr marL="431805" lvl="1" indent="-215903" algn="l">
              <a:lnSpc>
                <a:spcPts val="2440"/>
              </a:lnSpc>
              <a:buAutoNum type="arabicPeriod"/>
            </a:pPr>
            <a:r>
              <a:rPr lang="en-US" sz="2000">
                <a:solidFill>
                  <a:srgbClr val="FFFFFF"/>
                </a:solidFill>
                <a:latin typeface="Tomorrow"/>
                <a:ea typeface="Tomorrow"/>
                <a:cs typeface="Tomorrow"/>
                <a:sym typeface="Tomorrow"/>
              </a:rPr>
              <a:t>Software &amp; Compatibility </a:t>
            </a:r>
          </a:p>
          <a:p>
            <a:pPr marL="431805" lvl="1" indent="-215903" algn="l">
              <a:lnSpc>
                <a:spcPts val="2440"/>
              </a:lnSpc>
              <a:buAutoNum type="arabicPeriod"/>
            </a:pPr>
            <a:r>
              <a:rPr lang="en-US" sz="2000">
                <a:solidFill>
                  <a:srgbClr val="FFFFFF"/>
                </a:solidFill>
                <a:latin typeface="Tomorrow"/>
                <a:ea typeface="Tomorrow"/>
                <a:cs typeface="Tomorrow"/>
                <a:sym typeface="Tomorrow"/>
              </a:rPr>
              <a:t>Ease of Use</a:t>
            </a:r>
          </a:p>
          <a:p>
            <a:pPr marL="431805" lvl="1" indent="-215903" algn="l">
              <a:lnSpc>
                <a:spcPts val="2440"/>
              </a:lnSpc>
              <a:buAutoNum type="arabicPeriod"/>
            </a:pPr>
            <a:r>
              <a:rPr lang="en-US" sz="2000">
                <a:solidFill>
                  <a:srgbClr val="FFFFFF"/>
                </a:solidFill>
                <a:latin typeface="Tomorrow"/>
                <a:ea typeface="Tomorrow"/>
                <a:cs typeface="Tomorrow"/>
                <a:sym typeface="Tomorrow"/>
              </a:rPr>
              <a:t>Support &amp; Warranty</a:t>
            </a:r>
          </a:p>
          <a:p>
            <a:pPr algn="l">
              <a:lnSpc>
                <a:spcPts val="2440"/>
              </a:lnSpc>
            </a:pPr>
            <a:endParaRPr lang="en-US" sz="2000">
              <a:solidFill>
                <a:srgbClr val="FFFFFF"/>
              </a:solidFill>
              <a:latin typeface="Tomorrow"/>
              <a:ea typeface="Tomorrow"/>
              <a:cs typeface="Tomorrow"/>
              <a:sym typeface="Tomorrow"/>
            </a:endParaRPr>
          </a:p>
          <a:p>
            <a:pPr algn="l">
              <a:lnSpc>
                <a:spcPts val="2440"/>
              </a:lnSpc>
            </a:pPr>
            <a:endParaRPr lang="en-US" sz="2000">
              <a:solidFill>
                <a:srgbClr val="FFFFFF"/>
              </a:solidFill>
              <a:latin typeface="Tomorrow"/>
              <a:ea typeface="Tomorrow"/>
              <a:cs typeface="Tomorrow"/>
              <a:sym typeface="Tomorrow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1328355" y="9100582"/>
            <a:ext cx="3279830" cy="430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2"/>
              </a:lnSpc>
            </a:pPr>
            <a:r>
              <a:rPr lang="en-US" sz="2780">
                <a:solidFill>
                  <a:srgbClr val="20E5F6"/>
                </a:solidFill>
                <a:latin typeface="Tomorrow"/>
                <a:ea typeface="Tomorrow"/>
                <a:cs typeface="Tomorrow"/>
                <a:sym typeface="Tomorrow"/>
              </a:rPr>
              <a:t>Next</a:t>
            </a:r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5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740459" y="513096"/>
            <a:ext cx="7664855" cy="2328874"/>
          </a:xfrm>
          <a:custGeom>
            <a:avLst/>
            <a:gdLst/>
            <a:ahLst/>
            <a:cxnLst/>
            <a:rect l="l" t="t" r="r" b="b"/>
            <a:pathLst>
              <a:path w="7664855" h="2328874">
                <a:moveTo>
                  <a:pt x="0" y="0"/>
                </a:moveTo>
                <a:lnTo>
                  <a:pt x="7664855" y="0"/>
                </a:lnTo>
                <a:lnTo>
                  <a:pt x="7664855" y="2328874"/>
                </a:lnTo>
                <a:lnTo>
                  <a:pt x="0" y="23288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 rot="3020655">
            <a:off x="14449" y="-8699889"/>
            <a:ext cx="6054038" cy="16364766"/>
            <a:chOff x="0" y="0"/>
            <a:chExt cx="1594479" cy="43100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94479" cy="4310062"/>
            </a:xfrm>
            <a:custGeom>
              <a:avLst/>
              <a:gdLst/>
              <a:ahLst/>
              <a:cxnLst/>
              <a:rect l="l" t="t" r="r" b="b"/>
              <a:pathLst>
                <a:path w="1594479" h="4310062">
                  <a:moveTo>
                    <a:pt x="0" y="0"/>
                  </a:moveTo>
                  <a:lnTo>
                    <a:pt x="1594479" y="0"/>
                  </a:lnTo>
                  <a:lnTo>
                    <a:pt x="1594479" y="4310062"/>
                  </a:lnTo>
                  <a:lnTo>
                    <a:pt x="0" y="4310062"/>
                  </a:lnTo>
                  <a:close/>
                </a:path>
              </a:pathLst>
            </a:custGeom>
            <a:gradFill rotWithShape="1">
              <a:gsLst>
                <a:gs pos="0">
                  <a:srgbClr val="FF35A0">
                    <a:alpha val="100000"/>
                  </a:srgbClr>
                </a:gs>
                <a:gs pos="100000">
                  <a:srgbClr val="15053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594479" cy="43481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3908371" y="7301575"/>
            <a:ext cx="7664855" cy="2328874"/>
          </a:xfrm>
          <a:custGeom>
            <a:avLst/>
            <a:gdLst/>
            <a:ahLst/>
            <a:cxnLst/>
            <a:rect l="l" t="t" r="r" b="b"/>
            <a:pathLst>
              <a:path w="7664855" h="2328874">
                <a:moveTo>
                  <a:pt x="7664855" y="0"/>
                </a:moveTo>
                <a:lnTo>
                  <a:pt x="0" y="0"/>
                </a:lnTo>
                <a:lnTo>
                  <a:pt x="0" y="2328874"/>
                </a:lnTo>
                <a:lnTo>
                  <a:pt x="7664855" y="2328874"/>
                </a:lnTo>
                <a:lnTo>
                  <a:pt x="766485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11272788" y="-772061"/>
            <a:ext cx="8221045" cy="11059061"/>
            <a:chOff x="0" y="0"/>
            <a:chExt cx="955241" cy="128500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55241" cy="1285003"/>
            </a:xfrm>
            <a:custGeom>
              <a:avLst/>
              <a:gdLst/>
              <a:ahLst/>
              <a:cxnLst/>
              <a:rect l="l" t="t" r="r" b="b"/>
              <a:pathLst>
                <a:path w="955241" h="1285003">
                  <a:moveTo>
                    <a:pt x="203200" y="0"/>
                  </a:moveTo>
                  <a:lnTo>
                    <a:pt x="955241" y="0"/>
                  </a:lnTo>
                  <a:lnTo>
                    <a:pt x="752041" y="1285003"/>
                  </a:lnTo>
                  <a:lnTo>
                    <a:pt x="0" y="1285003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4"/>
              <a:stretch>
                <a:fillRect l="-50954" r="-50954"/>
              </a:stretch>
            </a:blipFill>
            <a:ln w="66675" cap="sq">
              <a:gradFill>
                <a:gsLst>
                  <a:gs pos="0">
                    <a:srgbClr val="FF35A0">
                      <a:alpha val="100000"/>
                    </a:srgbClr>
                  </a:gs>
                  <a:gs pos="100000">
                    <a:srgbClr val="FFDDEF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 rot="2786621">
            <a:off x="11027514" y="-319979"/>
            <a:ext cx="8943098" cy="18200515"/>
            <a:chOff x="0" y="0"/>
            <a:chExt cx="2355384" cy="479355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355384" cy="4793551"/>
            </a:xfrm>
            <a:custGeom>
              <a:avLst/>
              <a:gdLst/>
              <a:ahLst/>
              <a:cxnLst/>
              <a:rect l="l" t="t" r="r" b="b"/>
              <a:pathLst>
                <a:path w="2355384" h="4793551">
                  <a:moveTo>
                    <a:pt x="0" y="0"/>
                  </a:moveTo>
                  <a:lnTo>
                    <a:pt x="2355384" y="0"/>
                  </a:lnTo>
                  <a:lnTo>
                    <a:pt x="2355384" y="4793551"/>
                  </a:lnTo>
                  <a:lnTo>
                    <a:pt x="0" y="4793551"/>
                  </a:lnTo>
                  <a:close/>
                </a:path>
              </a:pathLst>
            </a:custGeom>
            <a:gradFill rotWithShape="1">
              <a:gsLst>
                <a:gs pos="0">
                  <a:srgbClr val="15053B">
                    <a:alpha val="0"/>
                  </a:srgbClr>
                </a:gs>
                <a:gs pos="100000">
                  <a:srgbClr val="35ED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355384" cy="48316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816708" y="3579860"/>
            <a:ext cx="807430" cy="807430"/>
            <a:chOff x="0" y="0"/>
            <a:chExt cx="1076573" cy="1076573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076573" cy="1076573"/>
              <a:chOff x="0" y="0"/>
              <a:chExt cx="263472" cy="263472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63472" cy="263472"/>
              </a:xfrm>
              <a:custGeom>
                <a:avLst/>
                <a:gdLst/>
                <a:ahLst/>
                <a:cxnLst/>
                <a:rect l="l" t="t" r="r" b="b"/>
                <a:pathLst>
                  <a:path w="263472" h="263472">
                    <a:moveTo>
                      <a:pt x="131736" y="0"/>
                    </a:moveTo>
                    <a:lnTo>
                      <a:pt x="131736" y="0"/>
                    </a:lnTo>
                    <a:cubicBezTo>
                      <a:pt x="204492" y="0"/>
                      <a:pt x="263472" y="58980"/>
                      <a:pt x="263472" y="131736"/>
                    </a:cubicBezTo>
                    <a:lnTo>
                      <a:pt x="263472" y="131736"/>
                    </a:lnTo>
                    <a:cubicBezTo>
                      <a:pt x="263472" y="166675"/>
                      <a:pt x="249593" y="200182"/>
                      <a:pt x="224887" y="224887"/>
                    </a:cubicBezTo>
                    <a:cubicBezTo>
                      <a:pt x="200182" y="249593"/>
                      <a:pt x="166675" y="263472"/>
                      <a:pt x="131736" y="263472"/>
                    </a:cubicBezTo>
                    <a:lnTo>
                      <a:pt x="131736" y="263472"/>
                    </a:lnTo>
                    <a:cubicBezTo>
                      <a:pt x="96797" y="263472"/>
                      <a:pt x="63290" y="249593"/>
                      <a:pt x="38585" y="224887"/>
                    </a:cubicBezTo>
                    <a:cubicBezTo>
                      <a:pt x="13879" y="200182"/>
                      <a:pt x="0" y="166675"/>
                      <a:pt x="0" y="131736"/>
                    </a:cubicBezTo>
                    <a:lnTo>
                      <a:pt x="0" y="131736"/>
                    </a:lnTo>
                    <a:cubicBezTo>
                      <a:pt x="0" y="96797"/>
                      <a:pt x="13879" y="63290"/>
                      <a:pt x="38585" y="38585"/>
                    </a:cubicBezTo>
                    <a:cubicBezTo>
                      <a:pt x="63290" y="13879"/>
                      <a:pt x="96797" y="0"/>
                      <a:pt x="131736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27000"/>
                    </a:srgbClr>
                  </a:gs>
                  <a:gs pos="50000">
                    <a:srgbClr val="A2FAFF">
                      <a:alpha val="27000"/>
                    </a:srgbClr>
                  </a:gs>
                  <a:gs pos="100000">
                    <a:srgbClr val="02F1FF">
                      <a:alpha val="27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263472" cy="3015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0" y="0"/>
              <a:ext cx="1076573" cy="1076573"/>
              <a:chOff x="0" y="0"/>
              <a:chExt cx="263472" cy="263472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63472" cy="263472"/>
              </a:xfrm>
              <a:custGeom>
                <a:avLst/>
                <a:gdLst/>
                <a:ahLst/>
                <a:cxnLst/>
                <a:rect l="l" t="t" r="r" b="b"/>
                <a:pathLst>
                  <a:path w="263472" h="263472">
                    <a:moveTo>
                      <a:pt x="131736" y="0"/>
                    </a:moveTo>
                    <a:lnTo>
                      <a:pt x="131736" y="0"/>
                    </a:lnTo>
                    <a:cubicBezTo>
                      <a:pt x="204492" y="0"/>
                      <a:pt x="263472" y="58980"/>
                      <a:pt x="263472" y="131736"/>
                    </a:cubicBezTo>
                    <a:lnTo>
                      <a:pt x="263472" y="131736"/>
                    </a:lnTo>
                    <a:cubicBezTo>
                      <a:pt x="263472" y="166675"/>
                      <a:pt x="249593" y="200182"/>
                      <a:pt x="224887" y="224887"/>
                    </a:cubicBezTo>
                    <a:cubicBezTo>
                      <a:pt x="200182" y="249593"/>
                      <a:pt x="166675" y="263472"/>
                      <a:pt x="131736" y="263472"/>
                    </a:cubicBezTo>
                    <a:lnTo>
                      <a:pt x="131736" y="263472"/>
                    </a:lnTo>
                    <a:cubicBezTo>
                      <a:pt x="96797" y="263472"/>
                      <a:pt x="63290" y="249593"/>
                      <a:pt x="38585" y="224887"/>
                    </a:cubicBezTo>
                    <a:cubicBezTo>
                      <a:pt x="13879" y="200182"/>
                      <a:pt x="0" y="166675"/>
                      <a:pt x="0" y="131736"/>
                    </a:cubicBezTo>
                    <a:lnTo>
                      <a:pt x="0" y="131736"/>
                    </a:lnTo>
                    <a:cubicBezTo>
                      <a:pt x="0" y="96797"/>
                      <a:pt x="13879" y="63290"/>
                      <a:pt x="38585" y="38585"/>
                    </a:cubicBezTo>
                    <a:cubicBezTo>
                      <a:pt x="63290" y="13879"/>
                      <a:pt x="96797" y="0"/>
                      <a:pt x="131736" y="0"/>
                    </a:cubicBezTo>
                    <a:close/>
                  </a:path>
                </a:pathLst>
              </a:custGeom>
              <a:ln w="38100" cap="rnd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50000">
                      <a:srgbClr val="A2FAFF">
                        <a:alpha val="100000"/>
                      </a:srgbClr>
                    </a:gs>
                    <a:gs pos="100000">
                      <a:srgbClr val="02F1FF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38100"/>
                <a:ext cx="263472" cy="3015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19" name="Group 19"/>
          <p:cNvGrpSpPr/>
          <p:nvPr/>
        </p:nvGrpSpPr>
        <p:grpSpPr>
          <a:xfrm>
            <a:off x="1816708" y="4739785"/>
            <a:ext cx="807430" cy="807430"/>
            <a:chOff x="0" y="0"/>
            <a:chExt cx="1076573" cy="1076573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1076573" cy="1076573"/>
              <a:chOff x="0" y="0"/>
              <a:chExt cx="263472" cy="263472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263472" cy="263472"/>
              </a:xfrm>
              <a:custGeom>
                <a:avLst/>
                <a:gdLst/>
                <a:ahLst/>
                <a:cxnLst/>
                <a:rect l="l" t="t" r="r" b="b"/>
                <a:pathLst>
                  <a:path w="263472" h="263472">
                    <a:moveTo>
                      <a:pt x="131736" y="0"/>
                    </a:moveTo>
                    <a:lnTo>
                      <a:pt x="131736" y="0"/>
                    </a:lnTo>
                    <a:cubicBezTo>
                      <a:pt x="204492" y="0"/>
                      <a:pt x="263472" y="58980"/>
                      <a:pt x="263472" y="131736"/>
                    </a:cubicBezTo>
                    <a:lnTo>
                      <a:pt x="263472" y="131736"/>
                    </a:lnTo>
                    <a:cubicBezTo>
                      <a:pt x="263472" y="166675"/>
                      <a:pt x="249593" y="200182"/>
                      <a:pt x="224887" y="224887"/>
                    </a:cubicBezTo>
                    <a:cubicBezTo>
                      <a:pt x="200182" y="249593"/>
                      <a:pt x="166675" y="263472"/>
                      <a:pt x="131736" y="263472"/>
                    </a:cubicBezTo>
                    <a:lnTo>
                      <a:pt x="131736" y="263472"/>
                    </a:lnTo>
                    <a:cubicBezTo>
                      <a:pt x="96797" y="263472"/>
                      <a:pt x="63290" y="249593"/>
                      <a:pt x="38585" y="224887"/>
                    </a:cubicBezTo>
                    <a:cubicBezTo>
                      <a:pt x="13879" y="200182"/>
                      <a:pt x="0" y="166675"/>
                      <a:pt x="0" y="131736"/>
                    </a:cubicBezTo>
                    <a:lnTo>
                      <a:pt x="0" y="131736"/>
                    </a:lnTo>
                    <a:cubicBezTo>
                      <a:pt x="0" y="96797"/>
                      <a:pt x="13879" y="63290"/>
                      <a:pt x="38585" y="38585"/>
                    </a:cubicBezTo>
                    <a:cubicBezTo>
                      <a:pt x="63290" y="13879"/>
                      <a:pt x="96797" y="0"/>
                      <a:pt x="131736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27000"/>
                    </a:srgbClr>
                  </a:gs>
                  <a:gs pos="50000">
                    <a:srgbClr val="A2FAFF">
                      <a:alpha val="27000"/>
                    </a:srgbClr>
                  </a:gs>
                  <a:gs pos="100000">
                    <a:srgbClr val="02F1FF">
                      <a:alpha val="27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38100"/>
                <a:ext cx="263472" cy="3015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0" y="0"/>
              <a:ext cx="1076573" cy="1076573"/>
              <a:chOff x="0" y="0"/>
              <a:chExt cx="263472" cy="263472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263472" cy="263472"/>
              </a:xfrm>
              <a:custGeom>
                <a:avLst/>
                <a:gdLst/>
                <a:ahLst/>
                <a:cxnLst/>
                <a:rect l="l" t="t" r="r" b="b"/>
                <a:pathLst>
                  <a:path w="263472" h="263472">
                    <a:moveTo>
                      <a:pt x="131736" y="0"/>
                    </a:moveTo>
                    <a:lnTo>
                      <a:pt x="131736" y="0"/>
                    </a:lnTo>
                    <a:cubicBezTo>
                      <a:pt x="204492" y="0"/>
                      <a:pt x="263472" y="58980"/>
                      <a:pt x="263472" y="131736"/>
                    </a:cubicBezTo>
                    <a:lnTo>
                      <a:pt x="263472" y="131736"/>
                    </a:lnTo>
                    <a:cubicBezTo>
                      <a:pt x="263472" y="166675"/>
                      <a:pt x="249593" y="200182"/>
                      <a:pt x="224887" y="224887"/>
                    </a:cubicBezTo>
                    <a:cubicBezTo>
                      <a:pt x="200182" y="249593"/>
                      <a:pt x="166675" y="263472"/>
                      <a:pt x="131736" y="263472"/>
                    </a:cubicBezTo>
                    <a:lnTo>
                      <a:pt x="131736" y="263472"/>
                    </a:lnTo>
                    <a:cubicBezTo>
                      <a:pt x="96797" y="263472"/>
                      <a:pt x="63290" y="249593"/>
                      <a:pt x="38585" y="224887"/>
                    </a:cubicBezTo>
                    <a:cubicBezTo>
                      <a:pt x="13879" y="200182"/>
                      <a:pt x="0" y="166675"/>
                      <a:pt x="0" y="131736"/>
                    </a:cubicBezTo>
                    <a:lnTo>
                      <a:pt x="0" y="131736"/>
                    </a:lnTo>
                    <a:cubicBezTo>
                      <a:pt x="0" y="96797"/>
                      <a:pt x="13879" y="63290"/>
                      <a:pt x="38585" y="38585"/>
                    </a:cubicBezTo>
                    <a:cubicBezTo>
                      <a:pt x="63290" y="13879"/>
                      <a:pt x="96797" y="0"/>
                      <a:pt x="131736" y="0"/>
                    </a:cubicBezTo>
                    <a:close/>
                  </a:path>
                </a:pathLst>
              </a:custGeom>
              <a:ln w="38100" cap="rnd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50000">
                      <a:srgbClr val="A2FAFF">
                        <a:alpha val="100000"/>
                      </a:srgbClr>
                    </a:gs>
                    <a:gs pos="100000">
                      <a:srgbClr val="02F1FF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0" y="-38100"/>
                <a:ext cx="263472" cy="3015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26" name="TextBox 26"/>
          <p:cNvSpPr txBox="1"/>
          <p:nvPr/>
        </p:nvSpPr>
        <p:spPr>
          <a:xfrm>
            <a:off x="2459655" y="1368135"/>
            <a:ext cx="5892777" cy="163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80"/>
              </a:lnSpc>
            </a:pPr>
            <a:r>
              <a:rPr lang="en-US" sz="5800">
                <a:solidFill>
                  <a:srgbClr val="FF35A0"/>
                </a:solidFill>
                <a:latin typeface="HK Modular"/>
                <a:ea typeface="HK Modular"/>
                <a:cs typeface="HK Modular"/>
                <a:sym typeface="HK Modular"/>
              </a:rPr>
              <a:t>Make your choice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041468" y="3672887"/>
            <a:ext cx="4116313" cy="46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60"/>
              </a:lnSpc>
            </a:pPr>
            <a:r>
              <a:rPr lang="en-US" sz="3000">
                <a:solidFill>
                  <a:srgbClr val="F5F1FF"/>
                </a:solidFill>
                <a:latin typeface="Tomorrow"/>
                <a:ea typeface="Tomorrow"/>
                <a:cs typeface="Tomorrow"/>
                <a:sym typeface="Tomorrow"/>
              </a:rPr>
              <a:t>Review each bid.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816708" y="3732096"/>
            <a:ext cx="807430" cy="493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9"/>
              </a:lnSpc>
            </a:pPr>
            <a:r>
              <a:rPr lang="en-US" sz="3196">
                <a:solidFill>
                  <a:srgbClr val="F5F1FF"/>
                </a:solidFill>
                <a:latin typeface="HK Modular"/>
                <a:ea typeface="HK Modular"/>
                <a:cs typeface="HK Modular"/>
                <a:sym typeface="HK Modular"/>
              </a:rPr>
              <a:t>1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151230" y="4857628"/>
            <a:ext cx="7793007" cy="46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60"/>
              </a:lnSpc>
            </a:pPr>
            <a:r>
              <a:rPr lang="en-US" sz="3000">
                <a:solidFill>
                  <a:srgbClr val="F5F1FF"/>
                </a:solidFill>
                <a:latin typeface="Tomorrow"/>
                <a:ea typeface="Tomorrow"/>
                <a:cs typeface="Tomorrow"/>
                <a:sym typeface="Tomorrow"/>
              </a:rPr>
              <a:t>Score them on the 5 criteria (0-100 scale) 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816708" y="4892021"/>
            <a:ext cx="807430" cy="493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9"/>
              </a:lnSpc>
            </a:pPr>
            <a:r>
              <a:rPr lang="en-US" sz="3196">
                <a:solidFill>
                  <a:srgbClr val="F5F1FF"/>
                </a:solidFill>
                <a:latin typeface="HK Modular"/>
                <a:ea typeface="HK Modular"/>
                <a:cs typeface="HK Modular"/>
                <a:sym typeface="HK Modular"/>
              </a:rPr>
              <a:t>2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1816708" y="5899640"/>
            <a:ext cx="807430" cy="807430"/>
            <a:chOff x="0" y="0"/>
            <a:chExt cx="1076573" cy="1076573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0"/>
              <a:ext cx="1076573" cy="1076573"/>
              <a:chOff x="0" y="0"/>
              <a:chExt cx="263472" cy="263472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263472" cy="263472"/>
              </a:xfrm>
              <a:custGeom>
                <a:avLst/>
                <a:gdLst/>
                <a:ahLst/>
                <a:cxnLst/>
                <a:rect l="l" t="t" r="r" b="b"/>
                <a:pathLst>
                  <a:path w="263472" h="263472">
                    <a:moveTo>
                      <a:pt x="131736" y="0"/>
                    </a:moveTo>
                    <a:lnTo>
                      <a:pt x="131736" y="0"/>
                    </a:lnTo>
                    <a:cubicBezTo>
                      <a:pt x="204492" y="0"/>
                      <a:pt x="263472" y="58980"/>
                      <a:pt x="263472" y="131736"/>
                    </a:cubicBezTo>
                    <a:lnTo>
                      <a:pt x="263472" y="131736"/>
                    </a:lnTo>
                    <a:cubicBezTo>
                      <a:pt x="263472" y="166675"/>
                      <a:pt x="249593" y="200182"/>
                      <a:pt x="224887" y="224887"/>
                    </a:cubicBezTo>
                    <a:cubicBezTo>
                      <a:pt x="200182" y="249593"/>
                      <a:pt x="166675" y="263472"/>
                      <a:pt x="131736" y="263472"/>
                    </a:cubicBezTo>
                    <a:lnTo>
                      <a:pt x="131736" y="263472"/>
                    </a:lnTo>
                    <a:cubicBezTo>
                      <a:pt x="96797" y="263472"/>
                      <a:pt x="63290" y="249593"/>
                      <a:pt x="38585" y="224887"/>
                    </a:cubicBezTo>
                    <a:cubicBezTo>
                      <a:pt x="13879" y="200182"/>
                      <a:pt x="0" y="166675"/>
                      <a:pt x="0" y="131736"/>
                    </a:cubicBezTo>
                    <a:lnTo>
                      <a:pt x="0" y="131736"/>
                    </a:lnTo>
                    <a:cubicBezTo>
                      <a:pt x="0" y="96797"/>
                      <a:pt x="13879" y="63290"/>
                      <a:pt x="38585" y="38585"/>
                    </a:cubicBezTo>
                    <a:cubicBezTo>
                      <a:pt x="63290" y="13879"/>
                      <a:pt x="96797" y="0"/>
                      <a:pt x="131736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27000"/>
                    </a:srgbClr>
                  </a:gs>
                  <a:gs pos="50000">
                    <a:srgbClr val="A2FAFF">
                      <a:alpha val="27000"/>
                    </a:srgbClr>
                  </a:gs>
                  <a:gs pos="100000">
                    <a:srgbClr val="02F1FF">
                      <a:alpha val="27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0" y="-38100"/>
                <a:ext cx="263472" cy="3015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0" y="0"/>
              <a:ext cx="1076573" cy="1076573"/>
              <a:chOff x="0" y="0"/>
              <a:chExt cx="263472" cy="263472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263472" cy="263472"/>
              </a:xfrm>
              <a:custGeom>
                <a:avLst/>
                <a:gdLst/>
                <a:ahLst/>
                <a:cxnLst/>
                <a:rect l="l" t="t" r="r" b="b"/>
                <a:pathLst>
                  <a:path w="263472" h="263472">
                    <a:moveTo>
                      <a:pt x="131736" y="0"/>
                    </a:moveTo>
                    <a:lnTo>
                      <a:pt x="131736" y="0"/>
                    </a:lnTo>
                    <a:cubicBezTo>
                      <a:pt x="204492" y="0"/>
                      <a:pt x="263472" y="58980"/>
                      <a:pt x="263472" y="131736"/>
                    </a:cubicBezTo>
                    <a:lnTo>
                      <a:pt x="263472" y="131736"/>
                    </a:lnTo>
                    <a:cubicBezTo>
                      <a:pt x="263472" y="166675"/>
                      <a:pt x="249593" y="200182"/>
                      <a:pt x="224887" y="224887"/>
                    </a:cubicBezTo>
                    <a:cubicBezTo>
                      <a:pt x="200182" y="249593"/>
                      <a:pt x="166675" y="263472"/>
                      <a:pt x="131736" y="263472"/>
                    </a:cubicBezTo>
                    <a:lnTo>
                      <a:pt x="131736" y="263472"/>
                    </a:lnTo>
                    <a:cubicBezTo>
                      <a:pt x="96797" y="263472"/>
                      <a:pt x="63290" y="249593"/>
                      <a:pt x="38585" y="224887"/>
                    </a:cubicBezTo>
                    <a:cubicBezTo>
                      <a:pt x="13879" y="200182"/>
                      <a:pt x="0" y="166675"/>
                      <a:pt x="0" y="131736"/>
                    </a:cubicBezTo>
                    <a:lnTo>
                      <a:pt x="0" y="131736"/>
                    </a:lnTo>
                    <a:cubicBezTo>
                      <a:pt x="0" y="96797"/>
                      <a:pt x="13879" y="63290"/>
                      <a:pt x="38585" y="38585"/>
                    </a:cubicBezTo>
                    <a:cubicBezTo>
                      <a:pt x="63290" y="13879"/>
                      <a:pt x="96797" y="0"/>
                      <a:pt x="131736" y="0"/>
                    </a:cubicBezTo>
                    <a:close/>
                  </a:path>
                </a:pathLst>
              </a:custGeom>
              <a:ln w="38100" cap="rnd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50000">
                      <a:srgbClr val="A2FAFF">
                        <a:alpha val="100000"/>
                      </a:srgbClr>
                    </a:gs>
                    <a:gs pos="100000">
                      <a:srgbClr val="02F1FF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0" y="-38100"/>
                <a:ext cx="263472" cy="3015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38" name="TextBox 38"/>
          <p:cNvSpPr txBox="1"/>
          <p:nvPr/>
        </p:nvSpPr>
        <p:spPr>
          <a:xfrm>
            <a:off x="3151230" y="6017483"/>
            <a:ext cx="7793007" cy="46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60"/>
              </a:lnSpc>
            </a:pPr>
            <a:r>
              <a:rPr lang="en-US" sz="3000">
                <a:solidFill>
                  <a:srgbClr val="F5F1FF"/>
                </a:solidFill>
                <a:latin typeface="Tomorrow"/>
                <a:ea typeface="Tomorrow"/>
                <a:cs typeface="Tomorrow"/>
                <a:sym typeface="Tomorrow"/>
              </a:rPr>
              <a:t>Total your scores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816708" y="6051876"/>
            <a:ext cx="807430" cy="493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9"/>
              </a:lnSpc>
            </a:pPr>
            <a:r>
              <a:rPr lang="en-US" sz="3196">
                <a:solidFill>
                  <a:srgbClr val="F5F1FF"/>
                </a:solidFill>
                <a:latin typeface="HK Modular"/>
                <a:ea typeface="HK Modular"/>
                <a:cs typeface="HK Modular"/>
                <a:sym typeface="HK Modular"/>
              </a:rPr>
              <a:t>3</a:t>
            </a:r>
          </a:p>
        </p:txBody>
      </p:sp>
      <p:grpSp>
        <p:nvGrpSpPr>
          <p:cNvPr id="40" name="Group 40"/>
          <p:cNvGrpSpPr/>
          <p:nvPr/>
        </p:nvGrpSpPr>
        <p:grpSpPr>
          <a:xfrm>
            <a:off x="1816708" y="7034753"/>
            <a:ext cx="807430" cy="807430"/>
            <a:chOff x="0" y="0"/>
            <a:chExt cx="1076573" cy="1076573"/>
          </a:xfrm>
        </p:grpSpPr>
        <p:grpSp>
          <p:nvGrpSpPr>
            <p:cNvPr id="41" name="Group 41"/>
            <p:cNvGrpSpPr/>
            <p:nvPr/>
          </p:nvGrpSpPr>
          <p:grpSpPr>
            <a:xfrm>
              <a:off x="0" y="0"/>
              <a:ext cx="1076573" cy="1076573"/>
              <a:chOff x="0" y="0"/>
              <a:chExt cx="263472" cy="263472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263472" cy="263472"/>
              </a:xfrm>
              <a:custGeom>
                <a:avLst/>
                <a:gdLst/>
                <a:ahLst/>
                <a:cxnLst/>
                <a:rect l="l" t="t" r="r" b="b"/>
                <a:pathLst>
                  <a:path w="263472" h="263472">
                    <a:moveTo>
                      <a:pt x="131736" y="0"/>
                    </a:moveTo>
                    <a:lnTo>
                      <a:pt x="131736" y="0"/>
                    </a:lnTo>
                    <a:cubicBezTo>
                      <a:pt x="204492" y="0"/>
                      <a:pt x="263472" y="58980"/>
                      <a:pt x="263472" y="131736"/>
                    </a:cubicBezTo>
                    <a:lnTo>
                      <a:pt x="263472" y="131736"/>
                    </a:lnTo>
                    <a:cubicBezTo>
                      <a:pt x="263472" y="166675"/>
                      <a:pt x="249593" y="200182"/>
                      <a:pt x="224887" y="224887"/>
                    </a:cubicBezTo>
                    <a:cubicBezTo>
                      <a:pt x="200182" y="249593"/>
                      <a:pt x="166675" y="263472"/>
                      <a:pt x="131736" y="263472"/>
                    </a:cubicBezTo>
                    <a:lnTo>
                      <a:pt x="131736" y="263472"/>
                    </a:lnTo>
                    <a:cubicBezTo>
                      <a:pt x="96797" y="263472"/>
                      <a:pt x="63290" y="249593"/>
                      <a:pt x="38585" y="224887"/>
                    </a:cubicBezTo>
                    <a:cubicBezTo>
                      <a:pt x="13879" y="200182"/>
                      <a:pt x="0" y="166675"/>
                      <a:pt x="0" y="131736"/>
                    </a:cubicBezTo>
                    <a:lnTo>
                      <a:pt x="0" y="131736"/>
                    </a:lnTo>
                    <a:cubicBezTo>
                      <a:pt x="0" y="96797"/>
                      <a:pt x="13879" y="63290"/>
                      <a:pt x="38585" y="38585"/>
                    </a:cubicBezTo>
                    <a:cubicBezTo>
                      <a:pt x="63290" y="13879"/>
                      <a:pt x="96797" y="0"/>
                      <a:pt x="131736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27000"/>
                    </a:srgbClr>
                  </a:gs>
                  <a:gs pos="50000">
                    <a:srgbClr val="A2FAFF">
                      <a:alpha val="27000"/>
                    </a:srgbClr>
                  </a:gs>
                  <a:gs pos="100000">
                    <a:srgbClr val="02F1FF">
                      <a:alpha val="27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0" y="-38100"/>
                <a:ext cx="263472" cy="3015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44" name="Group 44"/>
            <p:cNvGrpSpPr/>
            <p:nvPr/>
          </p:nvGrpSpPr>
          <p:grpSpPr>
            <a:xfrm>
              <a:off x="0" y="0"/>
              <a:ext cx="1076573" cy="1076573"/>
              <a:chOff x="0" y="0"/>
              <a:chExt cx="263472" cy="263472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263472" cy="263472"/>
              </a:xfrm>
              <a:custGeom>
                <a:avLst/>
                <a:gdLst/>
                <a:ahLst/>
                <a:cxnLst/>
                <a:rect l="l" t="t" r="r" b="b"/>
                <a:pathLst>
                  <a:path w="263472" h="263472">
                    <a:moveTo>
                      <a:pt x="131736" y="0"/>
                    </a:moveTo>
                    <a:lnTo>
                      <a:pt x="131736" y="0"/>
                    </a:lnTo>
                    <a:cubicBezTo>
                      <a:pt x="204492" y="0"/>
                      <a:pt x="263472" y="58980"/>
                      <a:pt x="263472" y="131736"/>
                    </a:cubicBezTo>
                    <a:lnTo>
                      <a:pt x="263472" y="131736"/>
                    </a:lnTo>
                    <a:cubicBezTo>
                      <a:pt x="263472" y="166675"/>
                      <a:pt x="249593" y="200182"/>
                      <a:pt x="224887" y="224887"/>
                    </a:cubicBezTo>
                    <a:cubicBezTo>
                      <a:pt x="200182" y="249593"/>
                      <a:pt x="166675" y="263472"/>
                      <a:pt x="131736" y="263472"/>
                    </a:cubicBezTo>
                    <a:lnTo>
                      <a:pt x="131736" y="263472"/>
                    </a:lnTo>
                    <a:cubicBezTo>
                      <a:pt x="96797" y="263472"/>
                      <a:pt x="63290" y="249593"/>
                      <a:pt x="38585" y="224887"/>
                    </a:cubicBezTo>
                    <a:cubicBezTo>
                      <a:pt x="13879" y="200182"/>
                      <a:pt x="0" y="166675"/>
                      <a:pt x="0" y="131736"/>
                    </a:cubicBezTo>
                    <a:lnTo>
                      <a:pt x="0" y="131736"/>
                    </a:lnTo>
                    <a:cubicBezTo>
                      <a:pt x="0" y="96797"/>
                      <a:pt x="13879" y="63290"/>
                      <a:pt x="38585" y="38585"/>
                    </a:cubicBezTo>
                    <a:cubicBezTo>
                      <a:pt x="63290" y="13879"/>
                      <a:pt x="96797" y="0"/>
                      <a:pt x="131736" y="0"/>
                    </a:cubicBezTo>
                    <a:close/>
                  </a:path>
                </a:pathLst>
              </a:custGeom>
              <a:ln w="38100" cap="rnd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50000">
                      <a:srgbClr val="A2FAFF">
                        <a:alpha val="100000"/>
                      </a:srgbClr>
                    </a:gs>
                    <a:gs pos="100000">
                      <a:srgbClr val="02F1FF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0" y="-38100"/>
                <a:ext cx="263472" cy="3015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47" name="TextBox 47"/>
          <p:cNvSpPr txBox="1"/>
          <p:nvPr/>
        </p:nvSpPr>
        <p:spPr>
          <a:xfrm>
            <a:off x="3151230" y="7152596"/>
            <a:ext cx="7793007" cy="46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60"/>
              </a:lnSpc>
            </a:pPr>
            <a:r>
              <a:rPr lang="en-US" sz="3000">
                <a:solidFill>
                  <a:srgbClr val="F5F1FF"/>
                </a:solidFill>
                <a:latin typeface="Tomorrow"/>
                <a:ea typeface="Tomorrow"/>
                <a:cs typeface="Tomorrow"/>
                <a:sym typeface="Tomorrow"/>
              </a:rPr>
              <a:t>Present your decision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816708" y="7186989"/>
            <a:ext cx="807430" cy="493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9"/>
              </a:lnSpc>
            </a:pPr>
            <a:r>
              <a:rPr lang="en-US" sz="3196">
                <a:solidFill>
                  <a:srgbClr val="F5F1FF"/>
                </a:solidFill>
                <a:latin typeface="HK Modular"/>
                <a:ea typeface="HK Modular"/>
                <a:cs typeface="HK Modular"/>
                <a:sym typeface="HK Modular"/>
              </a:rPr>
              <a:t>4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816708" y="8289858"/>
            <a:ext cx="6894576" cy="1538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40"/>
              </a:lnSpc>
            </a:pPr>
            <a:r>
              <a:rPr lang="en-US" sz="2000">
                <a:solidFill>
                  <a:srgbClr val="FFFFFF"/>
                </a:solidFill>
                <a:latin typeface="Tomorrow"/>
                <a:ea typeface="Tomorrow"/>
                <a:cs typeface="Tomorrow"/>
                <a:sym typeface="Tomorrow"/>
              </a:rPr>
              <a:t>Defend your choice. Explain how you chose to weigh your criteria and why you believe your choice is the best outcome for your school district. </a:t>
            </a:r>
          </a:p>
          <a:p>
            <a:pPr algn="l">
              <a:lnSpc>
                <a:spcPts val="2440"/>
              </a:lnSpc>
            </a:pPr>
            <a:endParaRPr lang="en-US" sz="2000">
              <a:solidFill>
                <a:srgbClr val="FFFFFF"/>
              </a:solidFill>
              <a:latin typeface="Tomorrow"/>
              <a:ea typeface="Tomorrow"/>
              <a:cs typeface="Tomorrow"/>
              <a:sym typeface="Tomorrow"/>
            </a:endParaRPr>
          </a:p>
          <a:p>
            <a:pPr algn="l">
              <a:lnSpc>
                <a:spcPts val="2440"/>
              </a:lnSpc>
            </a:pPr>
            <a:endParaRPr lang="en-US" sz="2000">
              <a:solidFill>
                <a:srgbClr val="FFFFFF"/>
              </a:solidFill>
              <a:latin typeface="Tomorrow"/>
              <a:ea typeface="Tomorrow"/>
              <a:cs typeface="Tomorrow"/>
              <a:sym typeface="Tomorrow"/>
            </a:endParaRPr>
          </a:p>
        </p:txBody>
      </p: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5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391151" y="-3320842"/>
            <a:ext cx="9447245" cy="9258300"/>
          </a:xfrm>
          <a:custGeom>
            <a:avLst/>
            <a:gdLst/>
            <a:ahLst/>
            <a:cxnLst/>
            <a:rect l="l" t="t" r="r" b="b"/>
            <a:pathLst>
              <a:path w="9447245" h="9258300">
                <a:moveTo>
                  <a:pt x="0" y="0"/>
                </a:moveTo>
                <a:lnTo>
                  <a:pt x="9447245" y="0"/>
                </a:lnTo>
                <a:lnTo>
                  <a:pt x="9447245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 rot="3020655">
            <a:off x="-2834219" y="-4649059"/>
            <a:ext cx="10136031" cy="15590709"/>
            <a:chOff x="0" y="0"/>
            <a:chExt cx="2669572" cy="410619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69572" cy="4106195"/>
            </a:xfrm>
            <a:custGeom>
              <a:avLst/>
              <a:gdLst/>
              <a:ahLst/>
              <a:cxnLst/>
              <a:rect l="l" t="t" r="r" b="b"/>
              <a:pathLst>
                <a:path w="2669572" h="4106195">
                  <a:moveTo>
                    <a:pt x="0" y="0"/>
                  </a:moveTo>
                  <a:lnTo>
                    <a:pt x="2669572" y="0"/>
                  </a:lnTo>
                  <a:lnTo>
                    <a:pt x="2669572" y="4106195"/>
                  </a:lnTo>
                  <a:lnTo>
                    <a:pt x="0" y="4106195"/>
                  </a:lnTo>
                  <a:close/>
                </a:path>
              </a:pathLst>
            </a:custGeom>
            <a:gradFill rotWithShape="1">
              <a:gsLst>
                <a:gs pos="0">
                  <a:srgbClr val="FF35A0">
                    <a:alpha val="100000"/>
                  </a:srgbClr>
                </a:gs>
                <a:gs pos="100000">
                  <a:srgbClr val="15053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669572" cy="41442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1469655" y="6292506"/>
            <a:ext cx="9447245" cy="9258300"/>
          </a:xfrm>
          <a:custGeom>
            <a:avLst/>
            <a:gdLst/>
            <a:ahLst/>
            <a:cxnLst/>
            <a:rect l="l" t="t" r="r" b="b"/>
            <a:pathLst>
              <a:path w="9447245" h="9258300">
                <a:moveTo>
                  <a:pt x="0" y="0"/>
                </a:moveTo>
                <a:lnTo>
                  <a:pt x="9447245" y="0"/>
                </a:lnTo>
                <a:lnTo>
                  <a:pt x="9447245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 rot="2786621">
            <a:off x="10542424" y="-943854"/>
            <a:ext cx="8943098" cy="18200515"/>
            <a:chOff x="0" y="0"/>
            <a:chExt cx="2355384" cy="479355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355384" cy="4793551"/>
            </a:xfrm>
            <a:custGeom>
              <a:avLst/>
              <a:gdLst/>
              <a:ahLst/>
              <a:cxnLst/>
              <a:rect l="l" t="t" r="r" b="b"/>
              <a:pathLst>
                <a:path w="2355384" h="4793551">
                  <a:moveTo>
                    <a:pt x="0" y="0"/>
                  </a:moveTo>
                  <a:lnTo>
                    <a:pt x="2355384" y="0"/>
                  </a:lnTo>
                  <a:lnTo>
                    <a:pt x="2355384" y="4793551"/>
                  </a:lnTo>
                  <a:lnTo>
                    <a:pt x="0" y="4793551"/>
                  </a:lnTo>
                  <a:close/>
                </a:path>
              </a:pathLst>
            </a:custGeom>
            <a:gradFill rotWithShape="1">
              <a:gsLst>
                <a:gs pos="0">
                  <a:srgbClr val="15053B">
                    <a:alpha val="0"/>
                  </a:srgbClr>
                </a:gs>
                <a:gs pos="100000">
                  <a:srgbClr val="35ED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355384" cy="48316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274027" y="5270414"/>
            <a:ext cx="11739947" cy="1792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11" lvl="1" indent="-313055" algn="l">
              <a:lnSpc>
                <a:spcPts val="3538"/>
              </a:lnSpc>
              <a:buAutoNum type="arabicPeriod"/>
            </a:pPr>
            <a:r>
              <a:rPr lang="en-US" sz="2900">
                <a:solidFill>
                  <a:srgbClr val="F5F1FF"/>
                </a:solidFill>
                <a:latin typeface="Tomorrow"/>
                <a:ea typeface="Tomorrow"/>
                <a:cs typeface="Tomorrow"/>
                <a:sym typeface="Tomorrow"/>
              </a:rPr>
              <a:t>What surprised you about making this decision?</a:t>
            </a:r>
          </a:p>
          <a:p>
            <a:pPr marL="626111" lvl="1" indent="-313055" algn="l">
              <a:lnSpc>
                <a:spcPts val="3538"/>
              </a:lnSpc>
              <a:buAutoNum type="arabicPeriod"/>
            </a:pPr>
            <a:r>
              <a:rPr lang="en-US" sz="2900">
                <a:solidFill>
                  <a:srgbClr val="F5F1FF"/>
                </a:solidFill>
                <a:latin typeface="Tomorrow"/>
                <a:ea typeface="Tomorrow"/>
                <a:cs typeface="Tomorrow"/>
                <a:sym typeface="Tomorrow"/>
              </a:rPr>
              <a:t>What would you ask vendors if you could?</a:t>
            </a:r>
          </a:p>
          <a:p>
            <a:pPr marL="626111" lvl="1" indent="-313055" algn="l">
              <a:lnSpc>
                <a:spcPts val="3538"/>
              </a:lnSpc>
              <a:buAutoNum type="arabicPeriod"/>
            </a:pPr>
            <a:r>
              <a:rPr lang="en-US" sz="2900">
                <a:solidFill>
                  <a:srgbClr val="F5F1FF"/>
                </a:solidFill>
                <a:latin typeface="Tomorrow"/>
                <a:ea typeface="Tomorrow"/>
                <a:cs typeface="Tomorrow"/>
                <a:sym typeface="Tomorrow"/>
              </a:rPr>
              <a:t>Would you change anything about the criteria?</a:t>
            </a:r>
          </a:p>
          <a:p>
            <a:pPr marL="626111" lvl="1" indent="-313055" algn="l">
              <a:lnSpc>
                <a:spcPts val="3538"/>
              </a:lnSpc>
              <a:buAutoNum type="arabicPeriod"/>
            </a:pPr>
            <a:r>
              <a:rPr lang="en-US" sz="2900">
                <a:solidFill>
                  <a:srgbClr val="F5F1FF"/>
                </a:solidFill>
                <a:latin typeface="Tomorrow"/>
                <a:ea typeface="Tomorrow"/>
                <a:cs typeface="Tomorrow"/>
                <a:sym typeface="Tomorrow"/>
              </a:rPr>
              <a:t>How does this show that procurement impacts people’s lives? 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977358" y="1026734"/>
            <a:ext cx="7315200" cy="1444752"/>
          </a:xfrm>
          <a:custGeom>
            <a:avLst/>
            <a:gdLst/>
            <a:ahLst/>
            <a:cxnLst/>
            <a:rect l="l" t="t" r="r" b="b"/>
            <a:pathLst>
              <a:path w="7315200" h="1444752">
                <a:moveTo>
                  <a:pt x="0" y="0"/>
                </a:moveTo>
                <a:lnTo>
                  <a:pt x="7315200" y="0"/>
                </a:lnTo>
                <a:lnTo>
                  <a:pt x="7315200" y="1444752"/>
                </a:lnTo>
                <a:lnTo>
                  <a:pt x="0" y="14447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3559925" y="2547686"/>
            <a:ext cx="11168151" cy="1273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66"/>
              </a:lnSpc>
            </a:pPr>
            <a:r>
              <a:rPr lang="en-US" sz="8878">
                <a:solidFill>
                  <a:srgbClr val="FF35A0"/>
                </a:solidFill>
                <a:latin typeface="HK Modular"/>
                <a:ea typeface="HK Modular"/>
                <a:cs typeface="HK Modular"/>
                <a:sym typeface="HK Modular"/>
              </a:rPr>
              <a:t>Reflection</a:t>
            </a:r>
          </a:p>
        </p:txBody>
      </p:sp>
      <p:sp>
        <p:nvSpPr>
          <p:cNvPr id="13" name="Freeform 13"/>
          <p:cNvSpPr/>
          <p:nvPr/>
        </p:nvSpPr>
        <p:spPr>
          <a:xfrm flipH="1">
            <a:off x="12958781" y="8028991"/>
            <a:ext cx="7315200" cy="1444752"/>
          </a:xfrm>
          <a:custGeom>
            <a:avLst/>
            <a:gdLst/>
            <a:ahLst/>
            <a:cxnLst/>
            <a:rect l="l" t="t" r="r" b="b"/>
            <a:pathLst>
              <a:path w="7315200" h="1444752">
                <a:moveTo>
                  <a:pt x="7315200" y="0"/>
                </a:moveTo>
                <a:lnTo>
                  <a:pt x="0" y="0"/>
                </a:lnTo>
                <a:lnTo>
                  <a:pt x="0" y="1444752"/>
                </a:lnTo>
                <a:lnTo>
                  <a:pt x="7315200" y="1444752"/>
                </a:lnTo>
                <a:lnTo>
                  <a:pt x="731520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7667271" y="8158373"/>
            <a:ext cx="3279830" cy="676191"/>
            <a:chOff x="0" y="0"/>
            <a:chExt cx="1056270" cy="2177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56270" cy="217768"/>
            </a:xfrm>
            <a:custGeom>
              <a:avLst/>
              <a:gdLst/>
              <a:ahLst/>
              <a:cxnLst/>
              <a:rect l="l" t="t" r="r" b="b"/>
              <a:pathLst>
                <a:path w="1056270" h="217768">
                  <a:moveTo>
                    <a:pt x="0" y="0"/>
                  </a:moveTo>
                  <a:lnTo>
                    <a:pt x="1056270" y="0"/>
                  </a:lnTo>
                  <a:lnTo>
                    <a:pt x="1056270" y="217768"/>
                  </a:lnTo>
                  <a:lnTo>
                    <a:pt x="0" y="217768"/>
                  </a:lnTo>
                  <a:close/>
                </a:path>
              </a:pathLst>
            </a:custGeom>
            <a:gradFill rotWithShape="1">
              <a:gsLst>
                <a:gs pos="0">
                  <a:srgbClr val="FF35A0">
                    <a:alpha val="39000"/>
                  </a:srgbClr>
                </a:gs>
                <a:gs pos="50000">
                  <a:srgbClr val="FF349F">
                    <a:alpha val="25350"/>
                  </a:srgbClr>
                </a:gs>
                <a:gs pos="100000">
                  <a:srgbClr val="15053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0"/>
              <a:ext cx="1056270" cy="217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3172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7144716" y="8725532"/>
            <a:ext cx="4324939" cy="218064"/>
          </a:xfrm>
          <a:custGeom>
            <a:avLst/>
            <a:gdLst/>
            <a:ahLst/>
            <a:cxnLst/>
            <a:rect l="l" t="t" r="r" b="b"/>
            <a:pathLst>
              <a:path w="4324939" h="218064">
                <a:moveTo>
                  <a:pt x="0" y="0"/>
                </a:moveTo>
                <a:lnTo>
                  <a:pt x="4324939" y="0"/>
                </a:lnTo>
                <a:lnTo>
                  <a:pt x="4324939" y="218064"/>
                </a:lnTo>
                <a:lnTo>
                  <a:pt x="0" y="218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7144716" y="8049341"/>
            <a:ext cx="4324939" cy="218064"/>
          </a:xfrm>
          <a:custGeom>
            <a:avLst/>
            <a:gdLst/>
            <a:ahLst/>
            <a:cxnLst/>
            <a:rect l="l" t="t" r="r" b="b"/>
            <a:pathLst>
              <a:path w="4324939" h="218064">
                <a:moveTo>
                  <a:pt x="0" y="0"/>
                </a:moveTo>
                <a:lnTo>
                  <a:pt x="4324939" y="0"/>
                </a:lnTo>
                <a:lnTo>
                  <a:pt x="4324939" y="218064"/>
                </a:lnTo>
                <a:lnTo>
                  <a:pt x="0" y="218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8687170" y="8276261"/>
            <a:ext cx="1240032" cy="430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2"/>
              </a:lnSpc>
            </a:pPr>
            <a:r>
              <a:rPr lang="en-US" sz="2780">
                <a:solidFill>
                  <a:srgbClr val="FF35A0"/>
                </a:solidFill>
                <a:latin typeface="Tomorrow"/>
                <a:ea typeface="Tomorrow"/>
                <a:cs typeface="Tomorrow"/>
                <a:sym typeface="Tomorrow"/>
              </a:rPr>
              <a:t>Next</a:t>
            </a:r>
          </a:p>
        </p:txBody>
      </p: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5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391151" y="-3320842"/>
            <a:ext cx="9447245" cy="9258300"/>
          </a:xfrm>
          <a:custGeom>
            <a:avLst/>
            <a:gdLst/>
            <a:ahLst/>
            <a:cxnLst/>
            <a:rect l="l" t="t" r="r" b="b"/>
            <a:pathLst>
              <a:path w="9447245" h="9258300">
                <a:moveTo>
                  <a:pt x="0" y="0"/>
                </a:moveTo>
                <a:lnTo>
                  <a:pt x="9447245" y="0"/>
                </a:lnTo>
                <a:lnTo>
                  <a:pt x="9447245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 rot="3020655">
            <a:off x="-646354" y="-5424187"/>
            <a:ext cx="10136031" cy="15590709"/>
            <a:chOff x="0" y="0"/>
            <a:chExt cx="2669572" cy="410619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69572" cy="4106195"/>
            </a:xfrm>
            <a:custGeom>
              <a:avLst/>
              <a:gdLst/>
              <a:ahLst/>
              <a:cxnLst/>
              <a:rect l="l" t="t" r="r" b="b"/>
              <a:pathLst>
                <a:path w="2669572" h="4106195">
                  <a:moveTo>
                    <a:pt x="0" y="0"/>
                  </a:moveTo>
                  <a:lnTo>
                    <a:pt x="2669572" y="0"/>
                  </a:lnTo>
                  <a:lnTo>
                    <a:pt x="2669572" y="4106195"/>
                  </a:lnTo>
                  <a:lnTo>
                    <a:pt x="0" y="4106195"/>
                  </a:lnTo>
                  <a:close/>
                </a:path>
              </a:pathLst>
            </a:custGeom>
            <a:gradFill rotWithShape="1">
              <a:gsLst>
                <a:gs pos="0">
                  <a:srgbClr val="FF35A0">
                    <a:alpha val="100000"/>
                  </a:srgbClr>
                </a:gs>
                <a:gs pos="100000">
                  <a:srgbClr val="15053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669572" cy="41442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1190764" y="5657850"/>
            <a:ext cx="9447245" cy="9258300"/>
          </a:xfrm>
          <a:custGeom>
            <a:avLst/>
            <a:gdLst/>
            <a:ahLst/>
            <a:cxnLst/>
            <a:rect l="l" t="t" r="r" b="b"/>
            <a:pathLst>
              <a:path w="9447245" h="9258300">
                <a:moveTo>
                  <a:pt x="0" y="0"/>
                </a:moveTo>
                <a:lnTo>
                  <a:pt x="9447245" y="0"/>
                </a:lnTo>
                <a:lnTo>
                  <a:pt x="9447245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 rot="2786621">
            <a:off x="11442837" y="-143169"/>
            <a:ext cx="8943098" cy="18200515"/>
            <a:chOff x="0" y="0"/>
            <a:chExt cx="2355384" cy="479355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355384" cy="4793551"/>
            </a:xfrm>
            <a:custGeom>
              <a:avLst/>
              <a:gdLst/>
              <a:ahLst/>
              <a:cxnLst/>
              <a:rect l="l" t="t" r="r" b="b"/>
              <a:pathLst>
                <a:path w="2355384" h="4793551">
                  <a:moveTo>
                    <a:pt x="0" y="0"/>
                  </a:moveTo>
                  <a:lnTo>
                    <a:pt x="2355384" y="0"/>
                  </a:lnTo>
                  <a:lnTo>
                    <a:pt x="2355384" y="4793551"/>
                  </a:lnTo>
                  <a:lnTo>
                    <a:pt x="0" y="4793551"/>
                  </a:lnTo>
                  <a:close/>
                </a:path>
              </a:pathLst>
            </a:custGeom>
            <a:gradFill rotWithShape="1">
              <a:gsLst>
                <a:gs pos="0">
                  <a:srgbClr val="15053B">
                    <a:alpha val="0"/>
                  </a:srgbClr>
                </a:gs>
                <a:gs pos="100000">
                  <a:srgbClr val="35ED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355384" cy="48316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159434" y="1365458"/>
            <a:ext cx="10062660" cy="1158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>
                <a:solidFill>
                  <a:srgbClr val="81E2EB"/>
                </a:solidFill>
                <a:latin typeface="HK Modular"/>
                <a:ea typeface="HK Modular"/>
                <a:cs typeface="HK Modular"/>
                <a:sym typeface="HK Modular"/>
              </a:rPr>
              <a:t>NaSPO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759512" y="2772080"/>
            <a:ext cx="9898008" cy="2482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8"/>
              </a:lnSpc>
            </a:pPr>
            <a:r>
              <a:rPr lang="en-US" sz="2293" dirty="0">
                <a:solidFill>
                  <a:srgbClr val="F5F1FF"/>
                </a:solidFill>
                <a:latin typeface="Tomorrow"/>
                <a:ea typeface="Tomorrow"/>
                <a:cs typeface="Tomorrow"/>
                <a:sym typeface="Tomorrow"/>
              </a:rPr>
              <a:t>If the public procurement profession is something you are interested in, please reach out to: talent@naspo.org </a:t>
            </a:r>
          </a:p>
          <a:p>
            <a:pPr algn="l">
              <a:lnSpc>
                <a:spcPts val="2798"/>
              </a:lnSpc>
            </a:pPr>
            <a:endParaRPr lang="en-US" sz="2293" dirty="0">
              <a:solidFill>
                <a:srgbClr val="F5F1FF"/>
              </a:solidFill>
              <a:latin typeface="Tomorrow"/>
              <a:ea typeface="Tomorrow"/>
              <a:cs typeface="Tomorrow"/>
              <a:sym typeface="Tomorrow"/>
            </a:endParaRPr>
          </a:p>
          <a:p>
            <a:pPr algn="l">
              <a:lnSpc>
                <a:spcPts val="2798"/>
              </a:lnSpc>
            </a:pPr>
            <a:endParaRPr lang="en-US" sz="2293" dirty="0">
              <a:solidFill>
                <a:srgbClr val="F5F1FF"/>
              </a:solidFill>
              <a:latin typeface="Tomorrow"/>
              <a:ea typeface="Tomorrow"/>
              <a:cs typeface="Tomorrow"/>
              <a:sym typeface="Tomorrow"/>
            </a:endParaRPr>
          </a:p>
          <a:p>
            <a:pPr algn="l">
              <a:lnSpc>
                <a:spcPts val="2798"/>
              </a:lnSpc>
            </a:pPr>
            <a:r>
              <a:rPr lang="en-US" sz="2293" dirty="0">
                <a:solidFill>
                  <a:srgbClr val="F5F1FF"/>
                </a:solidFill>
                <a:latin typeface="Tomorrow"/>
                <a:ea typeface="Tomorrow"/>
                <a:cs typeface="Tomorrow"/>
                <a:sym typeface="Tomorrow"/>
              </a:rPr>
              <a:t>If you enjoyed the activity today, please consider submitting to the NASPO Business Challenge on the </a:t>
            </a:r>
            <a:r>
              <a:rPr lang="en-US" sz="2293">
                <a:solidFill>
                  <a:srgbClr val="F5F1FF"/>
                </a:solidFill>
                <a:latin typeface="Tomorrow"/>
                <a:ea typeface="Tomorrow"/>
                <a:cs typeface="Tomorrow"/>
                <a:sym typeface="Tomorrow"/>
              </a:rPr>
              <a:t>DECA website! </a:t>
            </a:r>
            <a:endParaRPr lang="en-US" sz="2293" dirty="0">
              <a:solidFill>
                <a:srgbClr val="F5F1FF"/>
              </a:solidFill>
              <a:latin typeface="Tomorrow"/>
              <a:ea typeface="Tomorrow"/>
              <a:cs typeface="Tomorrow"/>
              <a:sym typeface="Tomorrow"/>
            </a:endParaRPr>
          </a:p>
          <a:p>
            <a:pPr algn="l">
              <a:lnSpc>
                <a:spcPts val="2798"/>
              </a:lnSpc>
            </a:pPr>
            <a:endParaRPr lang="en-US" sz="2293" dirty="0">
              <a:solidFill>
                <a:srgbClr val="F5F1FF"/>
              </a:solidFill>
              <a:latin typeface="Tomorrow"/>
              <a:ea typeface="Tomorrow"/>
              <a:cs typeface="Tomorrow"/>
              <a:sym typeface="Tomorrow"/>
            </a:endParaRPr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289</Words>
  <Application>Microsoft Office PowerPoint</Application>
  <PresentationFormat>Custom</PresentationFormat>
  <Paragraphs>55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RQND Pro UltraWide</vt:lpstr>
      <vt:lpstr>Arial</vt:lpstr>
      <vt:lpstr>HK Modular</vt:lpstr>
      <vt:lpstr>Tomorrow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DECA Classroom Connection</dc:title>
  <cp:lastModifiedBy>Natalie Tankersley</cp:lastModifiedBy>
  <cp:revision>1</cp:revision>
  <dcterms:created xsi:type="dcterms:W3CDTF">2006-08-16T00:00:00Z</dcterms:created>
  <dcterms:modified xsi:type="dcterms:W3CDTF">2026-07-15T12:35:12Z</dcterms:modified>
  <dc:identifier>DAG3G98IDB0</dc:identifier>
</cp:coreProperties>
</file>