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Barlow Condensed"/>
      <p:bold r:id="rId35"/>
      <p:boldItalic r:id="rId36"/>
    </p:embeddedFont>
    <p:embeddedFont>
      <p:font typeface="Barlow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BarlowCondensed-bold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Barlow-regular.fntdata"/><Relationship Id="rId14" Type="http://schemas.openxmlformats.org/officeDocument/2006/relationships/slide" Target="slides/slide9.xml"/><Relationship Id="rId36" Type="http://schemas.openxmlformats.org/officeDocument/2006/relationships/font" Target="fonts/BarlowCondensed-boldItalic.fntdata"/><Relationship Id="rId17" Type="http://schemas.openxmlformats.org/officeDocument/2006/relationships/slide" Target="slides/slide12.xml"/><Relationship Id="rId39" Type="http://schemas.openxmlformats.org/officeDocument/2006/relationships/font" Target="fonts/Barlow-italic.fntdata"/><Relationship Id="rId16" Type="http://schemas.openxmlformats.org/officeDocument/2006/relationships/slide" Target="slides/slide11.xml"/><Relationship Id="rId38" Type="http://schemas.openxmlformats.org/officeDocument/2006/relationships/font" Target="fonts/Barlow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d5174c23c8_0_6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b38fcd683_0_7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b38fcd683_0_8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d5174c23c8_10_13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</a:t>
            </a:r>
            <a:r>
              <a:rPr lang="en"/>
              <a:t>through</a:t>
            </a:r>
            <a:r>
              <a:rPr lang="en"/>
              <a:t> the line.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d5174c23c8_10_297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Checkout supports both Cash or Card as well as Split Payment processing.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5174c23c8_10_33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Checkout continued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535172e8e_0_3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Checkout continued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d6cc33f2f3_0_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Split Payments supported with a dedicated </a:t>
            </a:r>
            <a:r>
              <a:rPr lang="en"/>
              <a:t>workflow for ease of operation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d5174c23c8_10_30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Transaction History for refund processing or auditing orders and sales. Can configure refunds to require unique pin number (manager or advisor controlled)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565f5d970_0_2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Offline Mode for no wi-fi. POS will continue to take orders. Cash orders no change to process. Card orders are queued up to be processed when wi-fi returns. Can set a transaction limit (ex: $10) if desired, can set an overall limit (ex: $200) if desired.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d565f5d970_0_1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supports item add-ons. </a:t>
            </a:r>
            <a:r>
              <a:rPr lang="en"/>
              <a:t>Examples</a:t>
            </a:r>
            <a:r>
              <a:rPr lang="en"/>
              <a:t> would be nachos, rice bowls w/ toppings, drinks w/ extras.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825b9c0bf_0_17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565f5d970_0_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supports clothing / apparel with size or color variations.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6cc33f2f3_0_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b1d05236e_0_2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d5174c23c8_10_32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eb1d05236e_0_3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eb1d05236e_0_3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b1d05236e_0_5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d5174c23c8_10_24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d5174c23c8_10_31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eb38fcd683_0_57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535172e8e_0_4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b38fcd683_0_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825b9c0bf_0_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eb1d05236e_0_1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35172e8e_0_18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eb38fcd683_0_4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b38fcd683_0_1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 primary screen. Large buttons for easy navigation. Categories built for school stores. Focused on speed and readability to move kids through the line.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d5174c23c8_9_0)">
  <p:cSld name="Generated (g3d5174c23c8_9_0)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4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30.png"/><Relationship Id="rId6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3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hyperlink" Target="http://rallyorder.com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18.png"/><Relationship Id="rId7" Type="http://schemas.openxmlformats.org/officeDocument/2006/relationships/image" Target="../media/image33.png"/><Relationship Id="rId8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9" Type="http://schemas.openxmlformats.org/officeDocument/2006/relationships/hyperlink" Target="http://rallyorder.com" TargetMode="External"/><Relationship Id="rId5" Type="http://schemas.openxmlformats.org/officeDocument/2006/relationships/image" Target="../media/image40.png"/><Relationship Id="rId6" Type="http://schemas.openxmlformats.org/officeDocument/2006/relationships/image" Target="../media/image18.png"/><Relationship Id="rId7" Type="http://schemas.openxmlformats.org/officeDocument/2006/relationships/image" Target="../media/image33.png"/><Relationship Id="rId8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41.png"/><Relationship Id="rId6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0.jpg"/><Relationship Id="rId6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38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/>
        </p:nvSpPr>
        <p:spPr>
          <a:xfrm>
            <a:off x="571500" y="1714500"/>
            <a:ext cx="3882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1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Platform</a:t>
            </a:r>
            <a:br>
              <a:rPr b="1" lang="en" sz="481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</a:br>
            <a:r>
              <a:rPr b="1" lang="en" sz="481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Overview</a:t>
            </a:r>
            <a:endParaRPr b="1" sz="481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  <a:p>
            <a:pPr indent="0" lvl="0" marL="0" rtl="0" algn="l">
              <a:spcBef>
                <a:spcPts val="1125"/>
              </a:spcBef>
              <a:spcAft>
                <a:spcPts val="0"/>
              </a:spcAft>
              <a:buNone/>
            </a:pPr>
            <a:r>
              <a:rPr b="0" lang="en" sz="1665">
                <a:solidFill>
                  <a:srgbClr val="E5D1AC"/>
                </a:solidFill>
                <a:latin typeface="Barlow"/>
                <a:ea typeface="Barlow"/>
                <a:cs typeface="Barlow"/>
                <a:sym typeface="Barlow"/>
              </a:rPr>
              <a:t>Smarter Stores. Stronger Schools.</a:t>
            </a:r>
            <a:endParaRPr b="0" sz="1665">
              <a:solidFill>
                <a:srgbClr val="E5D1AC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571500" y="4191000"/>
            <a:ext cx="2857500" cy="9600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4"/>
          <p:cNvSpPr txBox="1"/>
          <p:nvPr/>
        </p:nvSpPr>
        <p:spPr>
          <a:xfrm>
            <a:off x="571500" y="4333875"/>
            <a:ext cx="3810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Summer 2026 - DECA Presentation</a:t>
            </a:r>
            <a:endParaRPr sz="10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4738" y="4286250"/>
            <a:ext cx="1719300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 title="Sunmi POS App Icon-1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500" y="368800"/>
            <a:ext cx="857400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Rally-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8398" y="1934647"/>
            <a:ext cx="2113249" cy="320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63" name="Google Shape;163;p23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3"/>
          <p:cNvSpPr txBox="1"/>
          <p:nvPr/>
        </p:nvSpPr>
        <p:spPr>
          <a:xfrm>
            <a:off x="6001775" y="128550"/>
            <a:ext cx="318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Presentation Mode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66" name="Google Shape;16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883425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4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4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3" name="Google Shape;173;p24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4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/>
          <p:nvPr/>
        </p:nvSpPr>
        <p:spPr>
          <a:xfrm>
            <a:off x="5971075" y="128550"/>
            <a:ext cx="3220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Presentation Mode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914400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5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3" name="Google Shape;183;p25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 txBox="1"/>
          <p:nvPr/>
        </p:nvSpPr>
        <p:spPr>
          <a:xfrm>
            <a:off x="5510250" y="128550"/>
            <a:ext cx="3681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Point of Sale Operation 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85" name="Google Shape;185;p25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9775" y="914400"/>
            <a:ext cx="6564439" cy="369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6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6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6"/>
          <p:cNvSpPr txBox="1"/>
          <p:nvPr/>
        </p:nvSpPr>
        <p:spPr>
          <a:xfrm>
            <a:off x="7032050" y="128550"/>
            <a:ext cx="21591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Add to Cart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95" name="Google Shape;195;p26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5463" y="914400"/>
            <a:ext cx="6553068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7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7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7"/>
          <p:cNvSpPr txBox="1"/>
          <p:nvPr/>
        </p:nvSpPr>
        <p:spPr>
          <a:xfrm>
            <a:off x="6657425" y="95250"/>
            <a:ext cx="23301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Cash Payment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05" name="Google Shape;205;p27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3425" y="866775"/>
            <a:ext cx="6564439" cy="369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8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8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8"/>
          <p:cNvSpPr txBox="1"/>
          <p:nvPr/>
        </p:nvSpPr>
        <p:spPr>
          <a:xfrm>
            <a:off x="6657425" y="95250"/>
            <a:ext cx="23301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Cash Payment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15" name="Google Shape;215;p28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4075" y="914400"/>
            <a:ext cx="657584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9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9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3" name="Google Shape;223;p29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9"/>
          <p:cNvSpPr txBox="1"/>
          <p:nvPr/>
        </p:nvSpPr>
        <p:spPr>
          <a:xfrm>
            <a:off x="6705950" y="128550"/>
            <a:ext cx="2485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Card </a:t>
            </a: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Payment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25" name="Google Shape;225;p29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4075" y="962025"/>
            <a:ext cx="657584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0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0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33" name="Google Shape;233;p30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0"/>
          <p:cNvSpPr txBox="1"/>
          <p:nvPr/>
        </p:nvSpPr>
        <p:spPr>
          <a:xfrm>
            <a:off x="6010000" y="128550"/>
            <a:ext cx="3181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Transaction History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35" name="Google Shape;235;p30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5463" y="914400"/>
            <a:ext cx="6553068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1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1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43" name="Google Shape;243;p31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1"/>
          <p:cNvSpPr txBox="1"/>
          <p:nvPr/>
        </p:nvSpPr>
        <p:spPr>
          <a:xfrm>
            <a:off x="5509700" y="128550"/>
            <a:ext cx="368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Offline Mode Supported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45" name="Google Shape;245;p31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 title="Offline_Mod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5438" y="962025"/>
            <a:ext cx="5913119" cy="369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2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2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53" name="Google Shape;253;p32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2"/>
          <p:cNvSpPr txBox="1"/>
          <p:nvPr/>
        </p:nvSpPr>
        <p:spPr>
          <a:xfrm>
            <a:off x="7204625" y="137700"/>
            <a:ext cx="17253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Variations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55" name="Google Shape;255;p32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9775" y="914400"/>
            <a:ext cx="6564439" cy="369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5"/>
          <p:cNvSpPr txBox="1"/>
          <p:nvPr/>
        </p:nvSpPr>
        <p:spPr>
          <a:xfrm>
            <a:off x="5921150" y="116375"/>
            <a:ext cx="31431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Today's</a:t>
            </a: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Agenda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175" y="116372"/>
            <a:ext cx="529249" cy="52924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776375" y="1009300"/>
            <a:ext cx="7676400" cy="38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RallyOrder overview</a:t>
            </a:r>
            <a:endParaRPr sz="3600">
              <a:solidFill>
                <a:schemeClr val="dk2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Hardware</a:t>
            </a:r>
            <a:endParaRPr sz="3600">
              <a:solidFill>
                <a:schemeClr val="dk2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POS demo</a:t>
            </a:r>
            <a:endParaRPr sz="3600">
              <a:solidFill>
                <a:schemeClr val="dk2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HomeRoom demo</a:t>
            </a:r>
            <a:endParaRPr sz="3600">
              <a:solidFill>
                <a:schemeClr val="dk2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District demo</a:t>
            </a:r>
            <a:endParaRPr sz="3600">
              <a:solidFill>
                <a:schemeClr val="dk2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</a:pPr>
            <a:r>
              <a:rPr lang="en" sz="3600">
                <a:solidFill>
                  <a:schemeClr val="dk2"/>
                </a:solidFill>
              </a:rPr>
              <a:t>Q+A</a:t>
            </a:r>
            <a:endParaRPr sz="3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3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3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3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63" name="Google Shape;263;p33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3"/>
          <p:cNvSpPr txBox="1"/>
          <p:nvPr/>
        </p:nvSpPr>
        <p:spPr>
          <a:xfrm>
            <a:off x="5509700" y="128550"/>
            <a:ext cx="368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Apparel and Clothing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65" name="Google Shape;265;p33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3" title="Clothing_PO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5438" y="914400"/>
            <a:ext cx="5913119" cy="369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4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4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73" name="Google Shape;273;p34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4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4"/>
          <p:cNvSpPr txBox="1"/>
          <p:nvPr/>
        </p:nvSpPr>
        <p:spPr>
          <a:xfrm>
            <a:off x="5461125" y="128550"/>
            <a:ext cx="3730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HomeRoom Dashboard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76" name="Google Shape;27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9438" y="914400"/>
            <a:ext cx="6425124" cy="369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5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5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83" name="Google Shape;283;p35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5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5"/>
          <p:cNvSpPr txBox="1"/>
          <p:nvPr/>
        </p:nvSpPr>
        <p:spPr>
          <a:xfrm>
            <a:off x="6001775" y="128550"/>
            <a:ext cx="318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Presentation Mode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86" name="Google Shape;28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883425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6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6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93" name="Google Shape;293;p36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6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6"/>
          <p:cNvSpPr txBox="1"/>
          <p:nvPr/>
        </p:nvSpPr>
        <p:spPr>
          <a:xfrm>
            <a:off x="6421700" y="128550"/>
            <a:ext cx="276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Your inventory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296" name="Google Shape;29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914400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7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7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03" name="Google Shape;303;p37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7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7"/>
          <p:cNvSpPr txBox="1"/>
          <p:nvPr/>
        </p:nvSpPr>
        <p:spPr>
          <a:xfrm>
            <a:off x="7138625" y="128550"/>
            <a:ext cx="2052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Key Metrics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914400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8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13" name="Google Shape;313;p38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8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/>
          <p:cNvSpPr txBox="1"/>
          <p:nvPr/>
        </p:nvSpPr>
        <p:spPr>
          <a:xfrm>
            <a:off x="5848150" y="128550"/>
            <a:ext cx="3343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This weeks Question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16" name="Google Shape;31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775" y="914400"/>
            <a:ext cx="6530452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9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9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23" name="Google Shape;323;p39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9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9"/>
          <p:cNvSpPr txBox="1"/>
          <p:nvPr/>
        </p:nvSpPr>
        <p:spPr>
          <a:xfrm>
            <a:off x="6042750" y="128550"/>
            <a:ext cx="3148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Learning Outcomes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650" y="1148012"/>
            <a:ext cx="6088125" cy="313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66900" y="851925"/>
            <a:ext cx="2700201" cy="382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0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0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40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34" name="Google Shape;334;p40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0"/>
          <p:cNvSpPr txBox="1"/>
          <p:nvPr/>
        </p:nvSpPr>
        <p:spPr>
          <a:xfrm>
            <a:off x="3761925" y="128550"/>
            <a:ext cx="54294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HomeRoom Inventory Management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36" name="Google Shape;336;p40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8000" y="914400"/>
            <a:ext cx="6507991" cy="369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2334B">
              <a:alpha val="5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41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12334B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1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900">
                <a:solidFill>
                  <a:srgbClr val="12334B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b="0" sz="900">
              <a:solidFill>
                <a:srgbClr val="12334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44" name="Google Shape;344;p41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1" title="Sunmi POS App Ico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50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1"/>
          <p:cNvSpPr txBox="1"/>
          <p:nvPr/>
        </p:nvSpPr>
        <p:spPr>
          <a:xfrm>
            <a:off x="5381350" y="118308"/>
            <a:ext cx="3810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HomeRoom Stock Count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47" name="Google Shape;347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99525" y="834300"/>
            <a:ext cx="6744837" cy="382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2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42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54" name="Google Shape;354;p42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2"/>
          <p:cNvSpPr txBox="1"/>
          <p:nvPr/>
        </p:nvSpPr>
        <p:spPr>
          <a:xfrm>
            <a:off x="7055325" y="128550"/>
            <a:ext cx="2136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Thank</a:t>
            </a: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you~!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356" name="Google Shape;356;p42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2" title="Rally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200" y="3462949"/>
            <a:ext cx="799393" cy="1213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 title="Bol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6975" y="3515424"/>
            <a:ext cx="571500" cy="116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 title="Chip-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9850" y="3462950"/>
            <a:ext cx="1460175" cy="121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2" title="T_Raspberry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66350" y="3462950"/>
            <a:ext cx="1273923" cy="121390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2"/>
          <p:cNvSpPr txBox="1"/>
          <p:nvPr/>
        </p:nvSpPr>
        <p:spPr>
          <a:xfrm>
            <a:off x="5639400" y="835175"/>
            <a:ext cx="3338400" cy="13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Email us at</a:t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5D1AC"/>
                </a:solidFill>
              </a:rPr>
              <a:t>hello@rallyorder.com</a:t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Follow us at</a:t>
            </a:r>
            <a:endParaRPr b="1"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5D1AC"/>
                </a:solidFill>
              </a:rPr>
              <a:t>RallyOrder@</a:t>
            </a:r>
            <a:br>
              <a:rPr lang="en" sz="1800">
                <a:solidFill>
                  <a:srgbClr val="E5D1AC"/>
                </a:solidFill>
              </a:rPr>
            </a:b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</p:txBody>
      </p:sp>
      <p:sp>
        <p:nvSpPr>
          <p:cNvPr id="362" name="Google Shape;362;p42"/>
          <p:cNvSpPr txBox="1"/>
          <p:nvPr/>
        </p:nvSpPr>
        <p:spPr>
          <a:xfrm>
            <a:off x="600925" y="1476850"/>
            <a:ext cx="4614000" cy="10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u="sng">
                <a:solidFill>
                  <a:schemeClr val="hlink"/>
                </a:solidFill>
                <a:hlinkClick r:id="rId9"/>
              </a:rPr>
              <a:t>rallyorder.com</a:t>
            </a:r>
            <a:endParaRPr sz="5400">
              <a:solidFill>
                <a:srgbClr val="E5D1A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7055325" y="128550"/>
            <a:ext cx="2136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Thank you~!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76" name="Google Shape;76;p16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 title="Rally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200" y="3462949"/>
            <a:ext cx="799393" cy="1213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 title="Bol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6975" y="3515424"/>
            <a:ext cx="571500" cy="116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 title="Chip-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9850" y="3462950"/>
            <a:ext cx="1460175" cy="121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T_Raspberry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66350" y="3462950"/>
            <a:ext cx="1273923" cy="12139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5639400" y="835175"/>
            <a:ext cx="3338400" cy="13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Email us at</a:t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E5D1AC"/>
                </a:solidFill>
              </a:rPr>
              <a:t>hello@rallyorder.com</a:t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Follow us at</a:t>
            </a:r>
            <a:endParaRPr b="1"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5D1AC"/>
                </a:solidFill>
              </a:rPr>
              <a:t>RallyOrder@</a:t>
            </a:r>
            <a:br>
              <a:rPr lang="en" sz="1800">
                <a:solidFill>
                  <a:srgbClr val="E5D1AC"/>
                </a:solidFill>
              </a:rPr>
            </a:br>
            <a:endParaRPr sz="1800">
              <a:solidFill>
                <a:srgbClr val="E5D1AC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600925" y="1476850"/>
            <a:ext cx="4614000" cy="10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u="sng">
                <a:solidFill>
                  <a:schemeClr val="hlink"/>
                </a:solidFill>
                <a:hlinkClick r:id="rId9"/>
              </a:rPr>
              <a:t>rallyorder.com</a:t>
            </a:r>
            <a:endParaRPr sz="5400">
              <a:solidFill>
                <a:srgbClr val="E5D1A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5795000" y="128550"/>
            <a:ext cx="33963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12334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What is RallyOrder?</a:t>
            </a:r>
            <a:endParaRPr b="1" sz="3400">
              <a:solidFill>
                <a:srgbClr val="12334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592000" y="912250"/>
            <a:ext cx="81132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RallyOrder</a:t>
            </a:r>
            <a:r>
              <a:rPr lang="en" sz="1800">
                <a:solidFill>
                  <a:srgbClr val="12334B"/>
                </a:solidFill>
              </a:rPr>
              <a:t> is a </a:t>
            </a:r>
            <a:r>
              <a:rPr b="1" lang="en" sz="1800">
                <a:solidFill>
                  <a:srgbClr val="12334B"/>
                </a:solidFill>
              </a:rPr>
              <a:t>point-of-sale education platform</a:t>
            </a:r>
            <a:r>
              <a:rPr lang="en" sz="1800">
                <a:solidFill>
                  <a:srgbClr val="12334B"/>
                </a:solidFill>
              </a:rPr>
              <a:t> built specifically for DECA SBE stores, students, advisors and districts.</a:t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2334B"/>
              </a:solidFill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175" y="116372"/>
            <a:ext cx="529249" cy="52924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281450" y="3103863"/>
            <a:ext cx="1905000" cy="15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Stores</a:t>
            </a:r>
            <a:r>
              <a:rPr lang="en" sz="1800">
                <a:solidFill>
                  <a:srgbClr val="12334B"/>
                </a:solidFill>
              </a:rPr>
              <a:t> get a world-class POS, payments, and inventory platform.</a:t>
            </a:r>
            <a:endParaRPr sz="1800">
              <a:solidFill>
                <a:srgbClr val="12334B"/>
              </a:solidFill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421875" y="3103875"/>
            <a:ext cx="1905000" cy="15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Students</a:t>
            </a:r>
            <a:r>
              <a:rPr lang="en" sz="1800">
                <a:solidFill>
                  <a:srgbClr val="12334B"/>
                </a:solidFill>
              </a:rPr>
              <a:t> get an experience built for them to run, learn and grow.</a:t>
            </a:r>
            <a:endParaRPr sz="1800">
              <a:solidFill>
                <a:srgbClr val="12334B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4704675" y="3135750"/>
            <a:ext cx="2072700" cy="15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Advisors</a:t>
            </a:r>
            <a:r>
              <a:rPr lang="en" sz="1800">
                <a:solidFill>
                  <a:srgbClr val="12334B"/>
                </a:solidFill>
              </a:rPr>
              <a:t> get more engaged students and a platform built for their classes.</a:t>
            </a:r>
            <a:endParaRPr sz="1800">
              <a:solidFill>
                <a:srgbClr val="12334B"/>
              </a:solidFill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6967975" y="3135750"/>
            <a:ext cx="2223300" cy="15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Administrators</a:t>
            </a:r>
            <a:r>
              <a:rPr lang="en" sz="1800">
                <a:solidFill>
                  <a:srgbClr val="12334B"/>
                </a:solidFill>
              </a:rPr>
              <a:t> get visibility, auditability, and peace-of-mind across all stores in their District.</a:t>
            </a:r>
            <a:endParaRPr sz="1800">
              <a:solidFill>
                <a:srgbClr val="12334B"/>
              </a:solidFill>
            </a:endParaRPr>
          </a:p>
        </p:txBody>
      </p:sp>
      <p:pic>
        <p:nvPicPr>
          <p:cNvPr id="96" name="Google Shape;96;p17" title="Vect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8245" y="2021564"/>
            <a:ext cx="969825" cy="935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Distric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2250" y="1926197"/>
            <a:ext cx="1143000" cy="939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 title="Stor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2033" y="2019488"/>
            <a:ext cx="1011342" cy="9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 title="Adviso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06265" y="1988150"/>
            <a:ext cx="1097786" cy="9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5509700" y="128550"/>
            <a:ext cx="368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Point of Sale Hardware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08" name="Google Shape;108;p18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/>
        </p:nvSpPr>
        <p:spPr>
          <a:xfrm>
            <a:off x="630800" y="1310125"/>
            <a:ext cx="348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5D1AC"/>
                </a:solidFill>
              </a:rPr>
              <a:t>POS, Card Reader, and Printer</a:t>
            </a:r>
            <a:endParaRPr sz="1800">
              <a:solidFill>
                <a:srgbClr val="E5D1AC"/>
              </a:solidFill>
            </a:endParaRPr>
          </a:p>
        </p:txBody>
      </p:sp>
      <p:pic>
        <p:nvPicPr>
          <p:cNvPr id="110" name="Google Shape;110;p18" title="POS-Cashbox-ope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3594" y="1801725"/>
            <a:ext cx="3962731" cy="257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/>
          <p:nvPr/>
        </p:nvSpPr>
        <p:spPr>
          <a:xfrm>
            <a:off x="5140600" y="1310125"/>
            <a:ext cx="348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5D1AC"/>
                </a:solidFill>
              </a:rPr>
              <a:t>Cashbox</a:t>
            </a:r>
            <a:endParaRPr sz="1800">
              <a:solidFill>
                <a:srgbClr val="E5D1AC"/>
              </a:solidFill>
            </a:endParaRPr>
          </a:p>
        </p:txBody>
      </p:sp>
      <p:pic>
        <p:nvPicPr>
          <p:cNvPr id="112" name="Google Shape;112;p18" title="POS-Items-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6238" y="1801725"/>
            <a:ext cx="4253031" cy="257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9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/>
        </p:nvSpPr>
        <p:spPr>
          <a:xfrm>
            <a:off x="5509700" y="128550"/>
            <a:ext cx="368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Point of Sale Hardware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21" name="Google Shape;121;p19" title="Sunmi POS App Ico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1417038" y="1223875"/>
            <a:ext cx="2164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Cashier Facing</a:t>
            </a:r>
            <a:endParaRPr b="1" sz="1800">
              <a:solidFill>
                <a:srgbClr val="E5D1AC"/>
              </a:solidFill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5697250" y="1298650"/>
            <a:ext cx="2164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5D1AC"/>
                </a:solidFill>
              </a:rPr>
              <a:t>Customer Facing</a:t>
            </a:r>
            <a:endParaRPr b="1" sz="1800">
              <a:solidFill>
                <a:srgbClr val="E5D1AC"/>
              </a:solidFill>
            </a:endParaRPr>
          </a:p>
        </p:txBody>
      </p:sp>
      <p:pic>
        <p:nvPicPr>
          <p:cNvPr id="124" name="Google Shape;12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888" y="1795375"/>
            <a:ext cx="4022236" cy="26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02199" y="1795375"/>
            <a:ext cx="3354312" cy="268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34B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0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381000" y="4857750"/>
            <a:ext cx="38100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RallyOrder Product Walkthrough | Confidential</a:t>
            </a:r>
            <a:endParaRPr sz="900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32" name="Google Shape;132;p20"/>
          <p:cNvSpPr txBox="1"/>
          <p:nvPr/>
        </p:nvSpPr>
        <p:spPr>
          <a:xfrm>
            <a:off x="2463000" y="1902450"/>
            <a:ext cx="42180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2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Demo Time~!</a:t>
            </a:r>
            <a:endParaRPr b="1" sz="52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33" name="Google Shape;133;p20" title="Sunmi POS App Icon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875" y="9525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0" title="Chip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1913" y="2922025"/>
            <a:ext cx="1460175" cy="121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1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1"/>
          <p:cNvSpPr txBox="1"/>
          <p:nvPr/>
        </p:nvSpPr>
        <p:spPr>
          <a:xfrm>
            <a:off x="7171775" y="128550"/>
            <a:ext cx="2019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HomeRoom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175" y="116372"/>
            <a:ext cx="529249" cy="52924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1"/>
          <p:cNvSpPr txBox="1"/>
          <p:nvPr/>
        </p:nvSpPr>
        <p:spPr>
          <a:xfrm>
            <a:off x="320250" y="902525"/>
            <a:ext cx="8296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HomeRoom</a:t>
            </a:r>
            <a:r>
              <a:rPr lang="en" sz="1800">
                <a:solidFill>
                  <a:srgbClr val="12334B"/>
                </a:solidFill>
              </a:rPr>
              <a:t> is the connection that bridges the store and the classroom for both Students and Advisors. </a:t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8552" y="1664525"/>
            <a:ext cx="6245171" cy="327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>
            <a:off x="175175" y="2167513"/>
            <a:ext cx="26295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2334B"/>
                </a:solidFill>
              </a:rPr>
              <a:t>Track key KPIs</a:t>
            </a:r>
            <a:endParaRPr sz="1800">
              <a:solidFill>
                <a:srgbClr val="12334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2334B"/>
              </a:buClr>
              <a:buSzPts val="1800"/>
              <a:buChar char="●"/>
            </a:pPr>
            <a:r>
              <a:rPr lang="en" sz="1800">
                <a:solidFill>
                  <a:srgbClr val="12334B"/>
                </a:solidFill>
              </a:rPr>
              <a:t>Sales</a:t>
            </a:r>
            <a:endParaRPr sz="1800">
              <a:solidFill>
                <a:srgbClr val="12334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2334B"/>
              </a:buClr>
              <a:buSzPts val="1800"/>
              <a:buChar char="●"/>
            </a:pPr>
            <a:r>
              <a:rPr lang="en" sz="1800">
                <a:solidFill>
                  <a:srgbClr val="12334B"/>
                </a:solidFill>
              </a:rPr>
              <a:t>Profitability</a:t>
            </a:r>
            <a:endParaRPr sz="1800">
              <a:solidFill>
                <a:srgbClr val="12334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2334B"/>
              </a:buClr>
              <a:buSzPts val="1800"/>
              <a:buChar char="●"/>
            </a:pPr>
            <a:r>
              <a:rPr lang="en" sz="1800">
                <a:solidFill>
                  <a:srgbClr val="12334B"/>
                </a:solidFill>
              </a:rPr>
              <a:t>COGS</a:t>
            </a:r>
            <a:endParaRPr sz="1800">
              <a:solidFill>
                <a:srgbClr val="12334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2334B"/>
              </a:buClr>
              <a:buSzPts val="1800"/>
              <a:buChar char="●"/>
            </a:pPr>
            <a:r>
              <a:rPr lang="en" sz="1800">
                <a:solidFill>
                  <a:srgbClr val="12334B"/>
                </a:solidFill>
              </a:rPr>
              <a:t>Operations</a:t>
            </a:r>
            <a:endParaRPr sz="1800">
              <a:solidFill>
                <a:srgbClr val="12334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2334B"/>
              </a:buClr>
              <a:buSzPts val="1800"/>
              <a:buChar char="●"/>
            </a:pPr>
            <a:r>
              <a:rPr lang="en" sz="1800">
                <a:solidFill>
                  <a:srgbClr val="12334B"/>
                </a:solidFill>
              </a:rPr>
              <a:t>Inventory</a:t>
            </a:r>
            <a:endParaRPr sz="1800">
              <a:solidFill>
                <a:srgbClr val="12334B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5D1AC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D2638">
              <a:alpha val="5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2"/>
          <p:cNvSpPr/>
          <p:nvPr/>
        </p:nvSpPr>
        <p:spPr>
          <a:xfrm>
            <a:off x="381000" y="4762500"/>
            <a:ext cx="1905000" cy="96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2"/>
          <p:cNvPicPr preferRelativeResize="0"/>
          <p:nvPr/>
        </p:nvPicPr>
        <p:blipFill rotWithShape="1">
          <a:blip r:embed="rId3">
            <a:alphaModFix/>
          </a:blip>
          <a:srcRect b="0" l="140" r="140" t="0"/>
          <a:stretch/>
        </p:blipFill>
        <p:spPr>
          <a:xfrm>
            <a:off x="7620000" y="4476750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5795000" y="128550"/>
            <a:ext cx="33963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5D1A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Always-On Learning</a:t>
            </a:r>
            <a:endParaRPr b="1" sz="3400">
              <a:solidFill>
                <a:srgbClr val="E5D1A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175" y="116372"/>
            <a:ext cx="529249" cy="52924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10550" y="819875"/>
            <a:ext cx="8617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HomeRoom</a:t>
            </a:r>
            <a:r>
              <a:rPr lang="en" sz="1800">
                <a:solidFill>
                  <a:srgbClr val="12334B"/>
                </a:solidFill>
              </a:rPr>
              <a:t> improves learning outcomes for students through our always-on-learning approach</a:t>
            </a:r>
            <a:r>
              <a:rPr lang="en" sz="1800">
                <a:solidFill>
                  <a:srgbClr val="12334B"/>
                </a:solidFill>
              </a:rPr>
              <a:t>. </a:t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3702" y="1581874"/>
            <a:ext cx="5854950" cy="342204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>
            <a:off x="65075" y="1756125"/>
            <a:ext cx="2914200" cy="29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2334B"/>
                </a:solidFill>
              </a:rPr>
              <a:t>Bolt Explains </a:t>
            </a:r>
            <a:r>
              <a:rPr lang="en" sz="1800">
                <a:solidFill>
                  <a:srgbClr val="12334B"/>
                </a:solidFill>
              </a:rPr>
              <a:t>is one of our education layers. </a:t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2334B"/>
                </a:solidFill>
              </a:rPr>
              <a:t>Integrated</a:t>
            </a:r>
            <a:r>
              <a:rPr lang="en" sz="1800">
                <a:solidFill>
                  <a:srgbClr val="12334B"/>
                </a:solidFill>
              </a:rPr>
              <a:t> across HomeRoom to provide context and education opportunities for students at their own pace.</a:t>
            </a:r>
            <a:endParaRPr sz="1800">
              <a:solidFill>
                <a:srgbClr val="12334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5D1A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