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8288000" cy="10287000"/>
  <p:notesSz cx="6858000" cy="9144000"/>
  <p:embeddedFontLst>
    <p:embeddedFont>
      <p:font typeface="Barlow" panose="00000500000000000000" pitchFamily="2" charset="0"/>
      <p:regular r:id="rId17"/>
      <p:bold r:id="rId18"/>
      <p:italic r:id="rId19"/>
      <p:boldItalic r:id="rId20"/>
    </p:embeddedFont>
    <p:embeddedFont>
      <p:font typeface="Barlow Bold" panose="00000800000000000000" charset="0"/>
      <p:regular r:id="rId21"/>
    </p:embeddedFont>
    <p:embeddedFont>
      <p:font typeface="Space Mono" panose="020B0604020202020204" charset="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88983" autoAdjust="0"/>
  </p:normalViewPr>
  <p:slideViewPr>
    <p:cSldViewPr>
      <p:cViewPr varScale="1">
        <p:scale>
          <a:sx n="66" d="100"/>
          <a:sy n="66" d="100"/>
        </p:scale>
        <p:origin x="1014"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15.07.2026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Hidden because it isn't really spoken about. Take a poll of how many students have heard of public procurement before. Put up visual hour timer and just request for an hour of their time to present a new career that may be interesting to them.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 want you to look at all of these pictures and tell me what they have in common. </a:t>
            </a:r>
          </a:p>
          <a:p>
            <a:endParaRPr lang="en-US"/>
          </a:p>
          <a:p>
            <a:endParaRPr lang="en-US"/>
          </a:p>
          <a:p>
            <a:r>
              <a:rPr lang="en-US"/>
              <a:t>These are all things that have been procured by a public procurement professional. </a:t>
            </a:r>
          </a:p>
          <a:p>
            <a:r>
              <a:rPr lang="en-US"/>
              <a:t>1. Food for manatees.</a:t>
            </a:r>
          </a:p>
          <a:p>
            <a:r>
              <a:rPr lang="en-US"/>
              <a:t>2. A racetrack</a:t>
            </a:r>
          </a:p>
          <a:p>
            <a:r>
              <a:rPr lang="en-US"/>
              <a:t>3. Cowboys </a:t>
            </a:r>
          </a:p>
          <a:p>
            <a:r>
              <a:rPr lang="en-US"/>
              <a:t>4. An airplane</a:t>
            </a:r>
          </a:p>
          <a:p>
            <a:r>
              <a:rPr lang="en-US"/>
              <a:t>5. Casts of dinosaurs for the state museum</a:t>
            </a:r>
          </a:p>
          <a:p>
            <a:r>
              <a:rPr lang="en-US"/>
              <a:t>6. A robot used to detonate bombs. </a:t>
            </a:r>
          </a:p>
          <a:p>
            <a:r>
              <a:rPr lang="en-US"/>
              <a:t>7.Parts for a satellite </a:t>
            </a:r>
          </a:p>
          <a:p>
            <a:r>
              <a:rPr lang="en-US"/>
              <a:t>8. Police dogs</a:t>
            </a:r>
          </a:p>
          <a:p>
            <a:r>
              <a:rPr lang="en-US"/>
              <a:t>9. Military explosives</a:t>
            </a:r>
          </a:p>
          <a:p>
            <a:endParaRPr lang="en-US"/>
          </a:p>
          <a:p>
            <a:r>
              <a:rPr lang="en-US"/>
              <a:t>There was a need for these goods or services to be provided within their state, and the procurement professional attained it with care!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How many of you want to serve the public in some capacity? </a:t>
            </a:r>
          </a:p>
          <a:p>
            <a:endParaRPr lang="en-US"/>
          </a:p>
          <a:p>
            <a:r>
              <a:rPr lang="en-US"/>
              <a:t>We all know things are purchased, but don't really know the process. Public procurement professionals are the ones doing the buying. </a:t>
            </a:r>
          </a:p>
          <a:p>
            <a:endParaRPr lang="en-US"/>
          </a:p>
          <a:p>
            <a:r>
              <a:rPr lang="en-US"/>
              <a:t>What I mean by legal, competitive, and fair is that these professionals have to ensure they are following their state laws and giving everyone a chance to sell their goods, services, or works. </a:t>
            </a:r>
          </a:p>
          <a:p>
            <a:r>
              <a:rPr lang="en-US"/>
              <a:t>Do you think it would be fair to give your buddy the contract because he sells what your state needs? What do you think might happen if you do that?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Have students turn and talk to someone near them about something their state might need. Remind them to think of goods AND services.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Let’s delve deeper into the procurement process. At its core, procurement starts with identifying a need. </a:t>
            </a:r>
          </a:p>
          <a:p>
            <a:r>
              <a:rPr lang="en-US" dirty="0"/>
              <a:t>Once a need is recognized, the next step is to reach out to the public to find out how best to fulfill that need—whether it's acquiring a product or a service. It’s crucial to understand that public procurement isn’t a free-for-all. Procurement professionals can’t just grab a credit card and make a purchase. There's a structured process in place to ensure fairness and legality.</a:t>
            </a:r>
          </a:p>
          <a:p>
            <a:endParaRPr lang="en-US" dirty="0"/>
          </a:p>
          <a:p>
            <a:r>
              <a:rPr lang="en-US" dirty="0"/>
              <a:t>Think of it like space exploration. An astronaut doesn’t just hop into a rocket and launch into space because they feel like it. There’s a comprehensive plan that must be followed, ensuring safety and success. </a:t>
            </a:r>
          </a:p>
          <a:p>
            <a:r>
              <a:rPr lang="en-US" dirty="0"/>
              <a:t>This process ensures that every public purchase is made with integrity, maintaining public trust.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Let’s delve deeper into the procurement process. At its core, procurement starts with identifying a need. [Pause for a moment to let this idea sink in.] </a:t>
            </a:r>
          </a:p>
          <a:p>
            <a:endParaRPr lang="en-US" dirty="0"/>
          </a:p>
          <a:p>
            <a:r>
              <a:rPr lang="en-US" dirty="0"/>
              <a:t>Once a need is recognized, the next step is to reach out to the public to find out how best to fulfill that need—whether it's acquiring a product or a service. It’s crucial to understand that public procurement isn’t a free-for-all. Procurement professionals can’t just grab a credit card and make a purchase. There's a structured process in place to ensure fairness and compliance with the law.</a:t>
            </a:r>
          </a:p>
          <a:p>
            <a:endParaRPr lang="en-US" dirty="0"/>
          </a:p>
          <a:p>
            <a:r>
              <a:rPr lang="en-US" dirty="0"/>
              <a:t>Think of it like space exploration. An astronaut doesn’t just hop into a rocket and launch into space because they feel like it. There’s a comprehensive plan that must be followed to ensure safety and success. </a:t>
            </a:r>
          </a:p>
          <a:p>
            <a:r>
              <a:rPr lang="en-US" dirty="0"/>
              <a:t>This process ensures that every public purchase is made with integrity, maintaining public trust.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0.sv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1.svg"/></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2.svg"/></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sv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7.sv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9.svg"/><Relationship Id="rId4" Type="http://schemas.openxmlformats.org/officeDocument/2006/relationships/image" Target="../media/image1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rcRect t="2344" b="2344"/>
          <a:stretch>
            <a:fillRect/>
          </a:stretch>
        </p:blipFill>
        <p:spPr>
          <a:xfrm>
            <a:off x="-541421" y="0"/>
            <a:ext cx="19243102" cy="10454218"/>
          </a:xfrm>
          <a:prstGeom prst="rect">
            <a:avLst/>
          </a:prstGeom>
        </p:spPr>
      </p:pic>
      <p:sp>
        <p:nvSpPr>
          <p:cNvPr id="3" name="TextBox 3"/>
          <p:cNvSpPr txBox="1"/>
          <p:nvPr/>
        </p:nvSpPr>
        <p:spPr>
          <a:xfrm>
            <a:off x="2868294" y="3622337"/>
            <a:ext cx="12423672" cy="3104770"/>
          </a:xfrm>
          <a:prstGeom prst="rect">
            <a:avLst/>
          </a:prstGeom>
        </p:spPr>
        <p:txBody>
          <a:bodyPr lIns="0" tIns="0" rIns="0" bIns="0" rtlCol="0" anchor="t">
            <a:spAutoFit/>
          </a:bodyPr>
          <a:lstStyle/>
          <a:p>
            <a:pPr algn="ctr">
              <a:lnSpc>
                <a:spcPts val="8267"/>
              </a:lnSpc>
            </a:pPr>
            <a:r>
              <a:rPr lang="en-US" sz="5905">
                <a:solidFill>
                  <a:srgbClr val="FFFFFF"/>
                </a:solidFill>
                <a:latin typeface="Space Mono"/>
                <a:ea typeface="Space Mono"/>
                <a:cs typeface="Space Mono"/>
                <a:sym typeface="Space Mono"/>
              </a:rPr>
              <a:t>Procurement Exploration:</a:t>
            </a:r>
          </a:p>
          <a:p>
            <a:pPr algn="ctr">
              <a:lnSpc>
                <a:spcPts val="8267"/>
              </a:lnSpc>
            </a:pPr>
            <a:r>
              <a:rPr lang="en-US" sz="5905">
                <a:solidFill>
                  <a:srgbClr val="FFFFFF"/>
                </a:solidFill>
                <a:latin typeface="Space Mono"/>
                <a:ea typeface="Space Mono"/>
                <a:cs typeface="Space Mono"/>
                <a:sym typeface="Space Mono"/>
              </a:rPr>
              <a:t>The Hidden Force in Public Service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70711"/>
            <a:ext cx="18463962" cy="18463962"/>
          </a:xfrm>
          <a:custGeom>
            <a:avLst/>
            <a:gdLst/>
            <a:ahLst/>
            <a:cxnLst/>
            <a:rect l="l" t="t" r="r" b="b"/>
            <a:pathLst>
              <a:path w="18463962" h="18463962">
                <a:moveTo>
                  <a:pt x="0" y="0"/>
                </a:moveTo>
                <a:lnTo>
                  <a:pt x="18463962" y="0"/>
                </a:lnTo>
                <a:lnTo>
                  <a:pt x="18463962" y="18463962"/>
                </a:lnTo>
                <a:lnTo>
                  <a:pt x="0" y="18463962"/>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2057400" y="2171700"/>
            <a:ext cx="14884261" cy="5183958"/>
          </a:xfrm>
          <a:prstGeom prst="rect">
            <a:avLst/>
          </a:prstGeom>
        </p:spPr>
        <p:txBody>
          <a:bodyPr lIns="0" tIns="0" rIns="0" bIns="0" rtlCol="0" anchor="t">
            <a:spAutoFit/>
          </a:bodyPr>
          <a:lstStyle/>
          <a:p>
            <a:pPr algn="l">
              <a:lnSpc>
                <a:spcPts val="5921"/>
              </a:lnSpc>
            </a:pPr>
            <a:r>
              <a:rPr lang="en-US" sz="4229" dirty="0">
                <a:solidFill>
                  <a:srgbClr val="FFFFFF"/>
                </a:solidFill>
                <a:latin typeface="Barlow"/>
                <a:ea typeface="Barlow"/>
                <a:cs typeface="Barlow"/>
                <a:sym typeface="Barlow"/>
              </a:rPr>
              <a:t>You have chosen the winner of the contract. It's time to negotiate! This is a time for businesses and the state to try to get the best deal. The winning business you chose has a price double everyone else’s, but they meet all the criteria. They offer to lower their price if we give them more than two weeks to ship the parts. What are your thoughts? Would you agree, or would you give a counteroffer?</a:t>
            </a:r>
          </a:p>
        </p:txBody>
      </p:sp>
      <p:sp>
        <p:nvSpPr>
          <p:cNvPr id="4" name="Freeform 4"/>
          <p:cNvSpPr/>
          <p:nvPr/>
        </p:nvSpPr>
        <p:spPr>
          <a:xfrm>
            <a:off x="15087599" y="7355657"/>
            <a:ext cx="2363111" cy="2569275"/>
          </a:xfrm>
          <a:custGeom>
            <a:avLst/>
            <a:gdLst/>
            <a:ahLst/>
            <a:cxnLst/>
            <a:rect l="l" t="t" r="r" b="b"/>
            <a:pathLst>
              <a:path w="3176034" h="3270048">
                <a:moveTo>
                  <a:pt x="0" y="0"/>
                </a:moveTo>
                <a:lnTo>
                  <a:pt x="3176034" y="0"/>
                </a:lnTo>
                <a:lnTo>
                  <a:pt x="3176034" y="3270048"/>
                </a:lnTo>
                <a:lnTo>
                  <a:pt x="0" y="327004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TextBox 5"/>
          <p:cNvSpPr txBox="1"/>
          <p:nvPr/>
        </p:nvSpPr>
        <p:spPr>
          <a:xfrm>
            <a:off x="5444486" y="59521"/>
            <a:ext cx="7016651" cy="830581"/>
          </a:xfrm>
          <a:prstGeom prst="rect">
            <a:avLst/>
          </a:prstGeom>
        </p:spPr>
        <p:txBody>
          <a:bodyPr lIns="0" tIns="0" rIns="0" bIns="0" rtlCol="0" anchor="t">
            <a:spAutoFit/>
          </a:bodyPr>
          <a:lstStyle/>
          <a:p>
            <a:pPr algn="ctr">
              <a:lnSpc>
                <a:spcPts val="6719"/>
              </a:lnSpc>
            </a:pPr>
            <a:r>
              <a:rPr lang="en-US" sz="4799" b="1">
                <a:solidFill>
                  <a:srgbClr val="FFFFFF"/>
                </a:solidFill>
                <a:latin typeface="Barlow Bold"/>
                <a:ea typeface="Barlow Bold"/>
                <a:cs typeface="Barlow Bold"/>
                <a:sym typeface="Barlow Bold"/>
              </a:rPr>
              <a:t>The Procurement Process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70711"/>
            <a:ext cx="18463962" cy="18463962"/>
          </a:xfrm>
          <a:custGeom>
            <a:avLst/>
            <a:gdLst/>
            <a:ahLst/>
            <a:cxnLst/>
            <a:rect l="l" t="t" r="r" b="b"/>
            <a:pathLst>
              <a:path w="18463962" h="18463962">
                <a:moveTo>
                  <a:pt x="0" y="0"/>
                </a:moveTo>
                <a:lnTo>
                  <a:pt x="18463962" y="0"/>
                </a:lnTo>
                <a:lnTo>
                  <a:pt x="18463962" y="18463962"/>
                </a:lnTo>
                <a:lnTo>
                  <a:pt x="0" y="18463962"/>
                </a:lnTo>
                <a:lnTo>
                  <a:pt x="0" y="0"/>
                </a:lnTo>
                <a:close/>
              </a:path>
            </a:pathLst>
          </a:custGeom>
          <a:blipFill>
            <a:blip r:embed="rId3"/>
            <a:stretch>
              <a:fillRect/>
            </a:stretch>
          </a:blipFill>
        </p:spPr>
        <p:txBody>
          <a:bodyPr/>
          <a:lstStyle/>
          <a:p>
            <a:endParaRPr lang="en-US"/>
          </a:p>
        </p:txBody>
      </p:sp>
      <p:sp>
        <p:nvSpPr>
          <p:cNvPr id="3" name="Freeform 3"/>
          <p:cNvSpPr/>
          <p:nvPr/>
        </p:nvSpPr>
        <p:spPr>
          <a:xfrm>
            <a:off x="15087600" y="7581900"/>
            <a:ext cx="2331800" cy="1804230"/>
          </a:xfrm>
          <a:custGeom>
            <a:avLst/>
            <a:gdLst/>
            <a:ahLst/>
            <a:cxnLst/>
            <a:rect l="l" t="t" r="r" b="b"/>
            <a:pathLst>
              <a:path w="2331800" h="1804230">
                <a:moveTo>
                  <a:pt x="0" y="0"/>
                </a:moveTo>
                <a:lnTo>
                  <a:pt x="2331800" y="0"/>
                </a:lnTo>
                <a:lnTo>
                  <a:pt x="2331800" y="1804230"/>
                </a:lnTo>
                <a:lnTo>
                  <a:pt x="0" y="180423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TextBox 4"/>
          <p:cNvSpPr txBox="1"/>
          <p:nvPr/>
        </p:nvSpPr>
        <p:spPr>
          <a:xfrm>
            <a:off x="1701869" y="2270112"/>
            <a:ext cx="14884261" cy="5183958"/>
          </a:xfrm>
          <a:prstGeom prst="rect">
            <a:avLst/>
          </a:prstGeom>
        </p:spPr>
        <p:txBody>
          <a:bodyPr lIns="0" tIns="0" rIns="0" bIns="0" rtlCol="0" anchor="t">
            <a:spAutoFit/>
          </a:bodyPr>
          <a:lstStyle/>
          <a:p>
            <a:pPr algn="l">
              <a:lnSpc>
                <a:spcPts val="5921"/>
              </a:lnSpc>
            </a:pPr>
            <a:r>
              <a:rPr lang="en-US" sz="4229" dirty="0">
                <a:solidFill>
                  <a:srgbClr val="FFFFFF"/>
                </a:solidFill>
                <a:latin typeface="Barlow"/>
                <a:ea typeface="Barlow"/>
                <a:cs typeface="Barlow"/>
                <a:sym typeface="Barlow"/>
              </a:rPr>
              <a:t> Let’s say you accept their offer and move forward. It is now time to write the contract that will be signed by the procurement office and the business that won the contract.  </a:t>
            </a:r>
          </a:p>
          <a:p>
            <a:pPr algn="l">
              <a:lnSpc>
                <a:spcPts val="5921"/>
              </a:lnSpc>
            </a:pPr>
            <a:endParaRPr lang="en-US" sz="4229" dirty="0">
              <a:solidFill>
                <a:srgbClr val="FFFFFF"/>
              </a:solidFill>
              <a:latin typeface="Barlow"/>
              <a:ea typeface="Barlow"/>
              <a:cs typeface="Barlow"/>
              <a:sym typeface="Barlow"/>
            </a:endParaRPr>
          </a:p>
          <a:p>
            <a:pPr>
              <a:lnSpc>
                <a:spcPts val="5921"/>
              </a:lnSpc>
            </a:pPr>
            <a:r>
              <a:rPr lang="en-US" sz="4229" dirty="0">
                <a:solidFill>
                  <a:srgbClr val="FFFFFF"/>
                </a:solidFill>
                <a:latin typeface="Barlow"/>
                <a:ea typeface="Barlow"/>
                <a:cs typeface="Barlow"/>
                <a:sym typeface="Barlow"/>
              </a:rPr>
              <a:t>This means that both parties agree to all terms and conditions set by the state, and they agree to withhold their side of the agreement, including the criteria.  </a:t>
            </a:r>
          </a:p>
        </p:txBody>
      </p:sp>
      <p:sp>
        <p:nvSpPr>
          <p:cNvPr id="5" name="TextBox 5"/>
          <p:cNvSpPr txBox="1"/>
          <p:nvPr/>
        </p:nvSpPr>
        <p:spPr>
          <a:xfrm>
            <a:off x="5444486" y="59521"/>
            <a:ext cx="7016651" cy="830581"/>
          </a:xfrm>
          <a:prstGeom prst="rect">
            <a:avLst/>
          </a:prstGeom>
        </p:spPr>
        <p:txBody>
          <a:bodyPr lIns="0" tIns="0" rIns="0" bIns="0" rtlCol="0" anchor="t">
            <a:spAutoFit/>
          </a:bodyPr>
          <a:lstStyle/>
          <a:p>
            <a:pPr algn="ctr">
              <a:lnSpc>
                <a:spcPts val="6719"/>
              </a:lnSpc>
            </a:pPr>
            <a:r>
              <a:rPr lang="en-US" sz="4799" b="1">
                <a:solidFill>
                  <a:srgbClr val="FFFFFF"/>
                </a:solidFill>
                <a:latin typeface="Barlow Bold"/>
                <a:ea typeface="Barlow Bold"/>
                <a:cs typeface="Barlow Bold"/>
                <a:sym typeface="Barlow Bold"/>
              </a:rPr>
              <a:t>The Procurement Process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70711"/>
            <a:ext cx="18463962" cy="18463962"/>
          </a:xfrm>
          <a:custGeom>
            <a:avLst/>
            <a:gdLst/>
            <a:ahLst/>
            <a:cxnLst/>
            <a:rect l="l" t="t" r="r" b="b"/>
            <a:pathLst>
              <a:path w="18463962" h="18463962">
                <a:moveTo>
                  <a:pt x="0" y="0"/>
                </a:moveTo>
                <a:lnTo>
                  <a:pt x="18463962" y="0"/>
                </a:lnTo>
                <a:lnTo>
                  <a:pt x="18463962" y="18463962"/>
                </a:lnTo>
                <a:lnTo>
                  <a:pt x="0" y="18463962"/>
                </a:lnTo>
                <a:lnTo>
                  <a:pt x="0" y="0"/>
                </a:lnTo>
                <a:close/>
              </a:path>
            </a:pathLst>
          </a:custGeom>
          <a:blipFill>
            <a:blip r:embed="rId3"/>
            <a:stretch>
              <a:fillRect/>
            </a:stretch>
          </a:blipFill>
        </p:spPr>
        <p:txBody>
          <a:bodyPr/>
          <a:lstStyle/>
          <a:p>
            <a:endParaRPr lang="en-US"/>
          </a:p>
        </p:txBody>
      </p:sp>
      <p:sp>
        <p:nvSpPr>
          <p:cNvPr id="3" name="Freeform 3"/>
          <p:cNvSpPr/>
          <p:nvPr/>
        </p:nvSpPr>
        <p:spPr>
          <a:xfrm rot="734267">
            <a:off x="15015755" y="7544258"/>
            <a:ext cx="1646659" cy="1697587"/>
          </a:xfrm>
          <a:custGeom>
            <a:avLst/>
            <a:gdLst/>
            <a:ahLst/>
            <a:cxnLst/>
            <a:rect l="l" t="t" r="r" b="b"/>
            <a:pathLst>
              <a:path w="1646659" h="1697587">
                <a:moveTo>
                  <a:pt x="0" y="0"/>
                </a:moveTo>
                <a:lnTo>
                  <a:pt x="1646659" y="0"/>
                </a:lnTo>
                <a:lnTo>
                  <a:pt x="1646659" y="1697587"/>
                </a:lnTo>
                <a:lnTo>
                  <a:pt x="0" y="1697587"/>
                </a:lnTo>
                <a:lnTo>
                  <a:pt x="0" y="0"/>
                </a:lnTo>
                <a:close/>
              </a:path>
            </a:pathLst>
          </a:custGeom>
          <a:blipFill>
            <a:blip r:embed="rId4"/>
            <a:stretch>
              <a:fillRect/>
            </a:stretch>
          </a:blipFill>
        </p:spPr>
        <p:txBody>
          <a:bodyPr/>
          <a:lstStyle/>
          <a:p>
            <a:endParaRPr lang="en-US"/>
          </a:p>
        </p:txBody>
      </p:sp>
      <p:sp>
        <p:nvSpPr>
          <p:cNvPr id="4" name="TextBox 4"/>
          <p:cNvSpPr txBox="1"/>
          <p:nvPr/>
        </p:nvSpPr>
        <p:spPr>
          <a:xfrm>
            <a:off x="1701869" y="2210510"/>
            <a:ext cx="14884261" cy="5183958"/>
          </a:xfrm>
          <a:prstGeom prst="rect">
            <a:avLst/>
          </a:prstGeom>
        </p:spPr>
        <p:txBody>
          <a:bodyPr lIns="0" tIns="0" rIns="0" bIns="0" rtlCol="0" anchor="t">
            <a:spAutoFit/>
          </a:bodyPr>
          <a:lstStyle/>
          <a:p>
            <a:pPr algn="l">
              <a:lnSpc>
                <a:spcPts val="5921"/>
              </a:lnSpc>
            </a:pPr>
            <a:r>
              <a:rPr lang="en-US" sz="4229" dirty="0">
                <a:solidFill>
                  <a:srgbClr val="FFFFFF"/>
                </a:solidFill>
                <a:latin typeface="Barlow"/>
                <a:ea typeface="Barlow"/>
                <a:cs typeface="Barlow"/>
                <a:sym typeface="Barlow"/>
              </a:rPr>
              <a:t> Now that everything is signed, we are done right? </a:t>
            </a:r>
          </a:p>
          <a:p>
            <a:pPr algn="l">
              <a:lnSpc>
                <a:spcPts val="5921"/>
              </a:lnSpc>
            </a:pPr>
            <a:r>
              <a:rPr lang="en-US" sz="4229" dirty="0">
                <a:solidFill>
                  <a:srgbClr val="FFFFFF"/>
                </a:solidFill>
                <a:latin typeface="Barlow"/>
                <a:ea typeface="Barlow"/>
                <a:cs typeface="Barlow"/>
                <a:sym typeface="Barlow"/>
              </a:rPr>
              <a:t>Actually, it is now up to that office to ensure that the business supplying the parts is keeping its end of the deal. This means ensuring that they are still in compliance with the terms and conditions set by the contract. </a:t>
            </a:r>
          </a:p>
          <a:p>
            <a:pPr algn="l">
              <a:lnSpc>
                <a:spcPts val="5921"/>
              </a:lnSpc>
            </a:pPr>
            <a:endParaRPr lang="en-US" sz="4229" dirty="0">
              <a:solidFill>
                <a:srgbClr val="FFFFFF"/>
              </a:solidFill>
              <a:latin typeface="Barlow"/>
              <a:ea typeface="Barlow"/>
              <a:cs typeface="Barlow"/>
              <a:sym typeface="Barlow"/>
            </a:endParaRPr>
          </a:p>
          <a:p>
            <a:pPr algn="l">
              <a:lnSpc>
                <a:spcPts val="5921"/>
              </a:lnSpc>
            </a:pPr>
            <a:r>
              <a:rPr lang="en-US" sz="4229" dirty="0">
                <a:solidFill>
                  <a:srgbClr val="FFFFFF"/>
                </a:solidFill>
                <a:latin typeface="Barlow"/>
                <a:ea typeface="Barlow"/>
                <a:cs typeface="Barlow"/>
                <a:sym typeface="Barlow"/>
              </a:rPr>
              <a:t>Why do you think the offices should take this step? </a:t>
            </a:r>
          </a:p>
        </p:txBody>
      </p:sp>
      <p:sp>
        <p:nvSpPr>
          <p:cNvPr id="5" name="TextBox 5"/>
          <p:cNvSpPr txBox="1"/>
          <p:nvPr/>
        </p:nvSpPr>
        <p:spPr>
          <a:xfrm>
            <a:off x="5444486" y="59521"/>
            <a:ext cx="7016651" cy="830581"/>
          </a:xfrm>
          <a:prstGeom prst="rect">
            <a:avLst/>
          </a:prstGeom>
        </p:spPr>
        <p:txBody>
          <a:bodyPr lIns="0" tIns="0" rIns="0" bIns="0" rtlCol="0" anchor="t">
            <a:spAutoFit/>
          </a:bodyPr>
          <a:lstStyle/>
          <a:p>
            <a:pPr algn="ctr">
              <a:lnSpc>
                <a:spcPts val="6719"/>
              </a:lnSpc>
            </a:pPr>
            <a:r>
              <a:rPr lang="en-US" sz="4799" b="1">
                <a:solidFill>
                  <a:srgbClr val="FFFFFF"/>
                </a:solidFill>
                <a:latin typeface="Barlow Bold"/>
                <a:ea typeface="Barlow Bold"/>
                <a:cs typeface="Barlow Bold"/>
                <a:sym typeface="Barlow Bold"/>
              </a:rPr>
              <a:t>The Procurement Process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68205" y="-1115616"/>
            <a:ext cx="19295754" cy="12831676"/>
          </a:xfrm>
          <a:custGeom>
            <a:avLst/>
            <a:gdLst/>
            <a:ahLst/>
            <a:cxnLst/>
            <a:rect l="l" t="t" r="r" b="b"/>
            <a:pathLst>
              <a:path w="19295754" h="12831676">
                <a:moveTo>
                  <a:pt x="0" y="0"/>
                </a:moveTo>
                <a:lnTo>
                  <a:pt x="19295754" y="0"/>
                </a:lnTo>
                <a:lnTo>
                  <a:pt x="19295754" y="12831676"/>
                </a:lnTo>
                <a:lnTo>
                  <a:pt x="0" y="12831676"/>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0" y="2813052"/>
            <a:ext cx="18288000" cy="3692473"/>
          </a:xfrm>
          <a:prstGeom prst="rect">
            <a:avLst/>
          </a:prstGeom>
        </p:spPr>
        <p:txBody>
          <a:bodyPr lIns="0" tIns="0" rIns="0" bIns="0" rtlCol="0" anchor="t">
            <a:spAutoFit/>
          </a:bodyPr>
          <a:lstStyle/>
          <a:p>
            <a:pPr algn="ctr">
              <a:lnSpc>
                <a:spcPts val="4902"/>
              </a:lnSpc>
            </a:pPr>
            <a:r>
              <a:rPr lang="en-US" sz="3502" b="1">
                <a:solidFill>
                  <a:srgbClr val="FFFFFF"/>
                </a:solidFill>
                <a:latin typeface="Barlow Bold"/>
                <a:ea typeface="Barlow Bold"/>
                <a:cs typeface="Barlow Bold"/>
                <a:sym typeface="Barlow Bold"/>
              </a:rPr>
              <a:t>Now that you have walked through the procurement process, I want you to explore your state’s open bids. As you are looking, jot down some procurements that you see happening. </a:t>
            </a:r>
          </a:p>
          <a:p>
            <a:pPr algn="ctr">
              <a:lnSpc>
                <a:spcPts val="4902"/>
              </a:lnSpc>
            </a:pPr>
            <a:r>
              <a:rPr lang="en-US" sz="3502" b="1">
                <a:solidFill>
                  <a:srgbClr val="FFFFFF"/>
                </a:solidFill>
                <a:latin typeface="Barlow Bold"/>
                <a:ea typeface="Barlow Bold"/>
                <a:cs typeface="Barlow Bold"/>
                <a:sym typeface="Barlow Bold"/>
              </a:rPr>
              <a:t>The best way to find this is by searching your state procurement portal. </a:t>
            </a:r>
          </a:p>
          <a:p>
            <a:pPr algn="ctr">
              <a:lnSpc>
                <a:spcPts val="4902"/>
              </a:lnSpc>
            </a:pPr>
            <a:r>
              <a:rPr lang="en-US" sz="3502" b="1">
                <a:solidFill>
                  <a:srgbClr val="FFFFFF"/>
                </a:solidFill>
                <a:latin typeface="Barlow Bold"/>
                <a:ea typeface="Barlow Bold"/>
                <a:cs typeface="Barlow Bold"/>
                <a:sym typeface="Barlow Bold"/>
              </a:rPr>
              <a:t>Ex: California Public Procurement Portal</a:t>
            </a:r>
          </a:p>
          <a:p>
            <a:pPr algn="ctr">
              <a:lnSpc>
                <a:spcPts val="4902"/>
              </a:lnSpc>
            </a:pPr>
            <a:endParaRPr lang="en-US" sz="3502" b="1">
              <a:solidFill>
                <a:srgbClr val="FFFFFF"/>
              </a:solidFill>
              <a:latin typeface="Barlow Bold"/>
              <a:ea typeface="Barlow Bold"/>
              <a:cs typeface="Barlow Bold"/>
              <a:sym typeface="Barlow Bold"/>
            </a:endParaRPr>
          </a:p>
          <a:p>
            <a:pPr algn="ctr">
              <a:lnSpc>
                <a:spcPts val="4902"/>
              </a:lnSpc>
            </a:pPr>
            <a:r>
              <a:rPr lang="en-US" sz="3502" b="1">
                <a:solidFill>
                  <a:srgbClr val="FFFFFF"/>
                </a:solidFill>
                <a:latin typeface="Barlow Bold"/>
                <a:ea typeface="Barlow Bold"/>
                <a:cs typeface="Barlow Bold"/>
                <a:sym typeface="Barlow Bold"/>
              </a:rPr>
              <a:t>We will discuss your findings after your exploration.</a:t>
            </a:r>
          </a:p>
        </p:txBody>
      </p:sp>
      <p:sp>
        <p:nvSpPr>
          <p:cNvPr id="4" name="Freeform 4"/>
          <p:cNvSpPr/>
          <p:nvPr/>
        </p:nvSpPr>
        <p:spPr>
          <a:xfrm rot="-2328593">
            <a:off x="886732" y="6727740"/>
            <a:ext cx="2758896" cy="3091795"/>
          </a:xfrm>
          <a:custGeom>
            <a:avLst/>
            <a:gdLst/>
            <a:ahLst/>
            <a:cxnLst/>
            <a:rect l="l" t="t" r="r" b="b"/>
            <a:pathLst>
              <a:path w="2758896" h="3091795">
                <a:moveTo>
                  <a:pt x="0" y="0"/>
                </a:moveTo>
                <a:lnTo>
                  <a:pt x="2758896" y="0"/>
                </a:lnTo>
                <a:lnTo>
                  <a:pt x="2758896" y="3091795"/>
                </a:lnTo>
                <a:lnTo>
                  <a:pt x="0" y="309179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68205" y="-1115616"/>
            <a:ext cx="19295754" cy="12831676"/>
          </a:xfrm>
          <a:custGeom>
            <a:avLst/>
            <a:gdLst/>
            <a:ahLst/>
            <a:cxnLst/>
            <a:rect l="l" t="t" r="r" b="b"/>
            <a:pathLst>
              <a:path w="19295754" h="12831676">
                <a:moveTo>
                  <a:pt x="0" y="0"/>
                </a:moveTo>
                <a:lnTo>
                  <a:pt x="19295754" y="0"/>
                </a:lnTo>
                <a:lnTo>
                  <a:pt x="19295754" y="12831676"/>
                </a:lnTo>
                <a:lnTo>
                  <a:pt x="0" y="12831676"/>
                </a:lnTo>
                <a:lnTo>
                  <a:pt x="0" y="0"/>
                </a:lnTo>
                <a:close/>
              </a:path>
            </a:pathLst>
          </a:custGeom>
          <a:blipFill>
            <a:blip r:embed="rId2"/>
            <a:stretch>
              <a:fillRect/>
            </a:stretch>
          </a:blipFill>
        </p:spPr>
        <p:txBody>
          <a:bodyPr/>
          <a:lstStyle/>
          <a:p>
            <a:endParaRPr lang="en-US"/>
          </a:p>
        </p:txBody>
      </p:sp>
      <p:sp>
        <p:nvSpPr>
          <p:cNvPr id="3" name="Freeform 3"/>
          <p:cNvSpPr/>
          <p:nvPr/>
        </p:nvSpPr>
        <p:spPr>
          <a:xfrm rot="-729303">
            <a:off x="806786" y="6431342"/>
            <a:ext cx="2138025" cy="3608481"/>
          </a:xfrm>
          <a:custGeom>
            <a:avLst/>
            <a:gdLst/>
            <a:ahLst/>
            <a:cxnLst/>
            <a:rect l="l" t="t" r="r" b="b"/>
            <a:pathLst>
              <a:path w="2138025" h="3608481">
                <a:moveTo>
                  <a:pt x="0" y="0"/>
                </a:moveTo>
                <a:lnTo>
                  <a:pt x="2138025" y="0"/>
                </a:lnTo>
                <a:lnTo>
                  <a:pt x="2138025" y="3608481"/>
                </a:lnTo>
                <a:lnTo>
                  <a:pt x="0" y="3608481"/>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5943601" y="427698"/>
            <a:ext cx="5131520" cy="1007968"/>
          </a:xfrm>
          <a:prstGeom prst="rect">
            <a:avLst/>
          </a:prstGeom>
        </p:spPr>
        <p:txBody>
          <a:bodyPr wrap="square" lIns="0" tIns="0" rIns="0" bIns="0" rtlCol="0" anchor="t">
            <a:spAutoFit/>
          </a:bodyPr>
          <a:lstStyle/>
          <a:p>
            <a:pPr algn="ctr">
              <a:lnSpc>
                <a:spcPts val="8822"/>
              </a:lnSpc>
            </a:pPr>
            <a:r>
              <a:rPr lang="en-US" sz="6301" b="1" dirty="0">
                <a:solidFill>
                  <a:srgbClr val="FFFFFF"/>
                </a:solidFill>
                <a:latin typeface="Barlow Bold"/>
                <a:ea typeface="Barlow Bold"/>
                <a:cs typeface="Barlow Bold"/>
                <a:sym typeface="Barlow Bold"/>
              </a:rPr>
              <a:t>Discussion</a:t>
            </a:r>
          </a:p>
        </p:txBody>
      </p:sp>
      <p:sp>
        <p:nvSpPr>
          <p:cNvPr id="5" name="TextBox 5"/>
          <p:cNvSpPr txBox="1"/>
          <p:nvPr/>
        </p:nvSpPr>
        <p:spPr>
          <a:xfrm>
            <a:off x="2971800" y="1957797"/>
            <a:ext cx="12522762" cy="8329203"/>
          </a:xfrm>
          <a:prstGeom prst="rect">
            <a:avLst/>
          </a:prstGeom>
        </p:spPr>
        <p:txBody>
          <a:bodyPr lIns="0" tIns="0" rIns="0" bIns="0" rtlCol="0" anchor="t">
            <a:spAutoFit/>
          </a:bodyPr>
          <a:lstStyle/>
          <a:p>
            <a:pPr marL="647700" lvl="1" indent="-323850" algn="l">
              <a:buAutoNum type="arabicPeriod"/>
            </a:pPr>
            <a:r>
              <a:rPr lang="en-US" sz="4000" b="1" dirty="0">
                <a:solidFill>
                  <a:srgbClr val="FFFFFF"/>
                </a:solidFill>
                <a:latin typeface="Barlow Bold"/>
                <a:ea typeface="Barlow Bold"/>
                <a:cs typeface="Barlow Bold"/>
                <a:sym typeface="Barlow Bold"/>
              </a:rPr>
              <a:t> What are some things that you found that surprised yo</a:t>
            </a:r>
            <a:r>
              <a:rPr lang="en-US" sz="4000" dirty="0">
                <a:solidFill>
                  <a:srgbClr val="FFFFFF"/>
                </a:solidFill>
                <a:latin typeface="Barlow Bold"/>
                <a:ea typeface="Barlow Bold"/>
                <a:cs typeface="Barlow Bold"/>
                <a:sym typeface="Barlow Bold"/>
              </a:rPr>
              <a:t>u?</a:t>
            </a:r>
          </a:p>
          <a:p>
            <a:pPr marL="647700" lvl="1" indent="-323850" algn="l">
              <a:buAutoNum type="arabicPeriod"/>
            </a:pPr>
            <a:r>
              <a:rPr lang="en-US" sz="4000" dirty="0">
                <a:solidFill>
                  <a:srgbClr val="FFFFFF"/>
                </a:solidFill>
                <a:latin typeface="Barlow Bold"/>
                <a:ea typeface="Barlow Bold"/>
                <a:cs typeface="Barlow Bold"/>
                <a:sym typeface="Barlow Bold"/>
              </a:rPr>
              <a:t> </a:t>
            </a:r>
            <a:r>
              <a:rPr lang="en-US" sz="4000" b="1" dirty="0">
                <a:solidFill>
                  <a:srgbClr val="FFFFFF"/>
                </a:solidFill>
                <a:latin typeface="Barlow Bold"/>
                <a:ea typeface="Barlow Bold"/>
                <a:cs typeface="Barlow Bold"/>
                <a:sym typeface="Barlow Bold"/>
              </a:rPr>
              <a:t>What procurement would you be interested in doing?</a:t>
            </a:r>
          </a:p>
          <a:p>
            <a:pPr marL="647700" lvl="1" indent="-323850" algn="l">
              <a:buAutoNum type="arabicPeriod"/>
            </a:pPr>
            <a:r>
              <a:rPr lang="en-US" sz="4000" b="1" dirty="0">
                <a:solidFill>
                  <a:srgbClr val="FFFFFF"/>
                </a:solidFill>
                <a:latin typeface="Barlow Bold"/>
                <a:ea typeface="Barlow Bold"/>
                <a:cs typeface="Barlow Bold"/>
                <a:sym typeface="Barlow Bold"/>
              </a:rPr>
              <a:t> Are you interested in developing your negotiation skills? How would this help you in the professional or personal world?</a:t>
            </a:r>
          </a:p>
          <a:p>
            <a:pPr marL="647700" lvl="1" indent="-323850" algn="l">
              <a:buAutoNum type="arabicPeriod"/>
            </a:pPr>
            <a:r>
              <a:rPr lang="en-US" sz="4000" b="1" dirty="0">
                <a:solidFill>
                  <a:srgbClr val="FFFFFF"/>
                </a:solidFill>
                <a:latin typeface="Barlow Bold"/>
                <a:ea typeface="Barlow Bold"/>
                <a:cs typeface="Barlow Bold"/>
                <a:sym typeface="Barlow Bold"/>
              </a:rPr>
              <a:t> What types of skills do you think a procurement professional needs to do their job? </a:t>
            </a:r>
          </a:p>
          <a:p>
            <a:pPr marL="647700" lvl="1" indent="-323850" algn="l">
              <a:buAutoNum type="arabicPeriod"/>
            </a:pPr>
            <a:r>
              <a:rPr lang="en-US" sz="4000" b="1" dirty="0">
                <a:solidFill>
                  <a:srgbClr val="FFFFFF"/>
                </a:solidFill>
                <a:latin typeface="Barlow Bold"/>
                <a:ea typeface="Barlow Bold"/>
                <a:cs typeface="Barlow Bold"/>
                <a:sym typeface="Barlow Bold"/>
              </a:rPr>
              <a:t> Would you be interested in being in the procurement profession? Why or why not? </a:t>
            </a:r>
          </a:p>
          <a:p>
            <a:pPr algn="ctr">
              <a:lnSpc>
                <a:spcPts val="4200"/>
              </a:lnSpc>
            </a:pPr>
            <a:endParaRPr lang="en-US" sz="3000" b="1" dirty="0">
              <a:solidFill>
                <a:srgbClr val="FFFFFF"/>
              </a:solidFill>
              <a:latin typeface="Barlow Bold"/>
              <a:ea typeface="Barlow Bold"/>
              <a:cs typeface="Barlow Bold"/>
              <a:sym typeface="Barlow Bold"/>
            </a:endParaRPr>
          </a:p>
          <a:p>
            <a:pPr algn="ctr">
              <a:lnSpc>
                <a:spcPts val="4200"/>
              </a:lnSpc>
            </a:pPr>
            <a:endParaRPr lang="en-US" sz="3000" b="1" dirty="0">
              <a:solidFill>
                <a:srgbClr val="FFFFFF"/>
              </a:solidFill>
              <a:latin typeface="Barlow Bold"/>
              <a:ea typeface="Barlow Bold"/>
              <a:cs typeface="Barlow Bold"/>
              <a:sym typeface="Barlow Bold"/>
            </a:endParaRPr>
          </a:p>
          <a:p>
            <a:pPr algn="ctr">
              <a:lnSpc>
                <a:spcPts val="4200"/>
              </a:lnSpc>
            </a:pPr>
            <a:endParaRPr lang="en-US" sz="3000" b="1" dirty="0">
              <a:solidFill>
                <a:srgbClr val="FFFFFF"/>
              </a:solidFill>
              <a:latin typeface="Barlow Bold"/>
              <a:ea typeface="Barlow Bold"/>
              <a:cs typeface="Barlow Bold"/>
              <a:sym typeface="Barlow Bo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47878" y="-403003"/>
            <a:ext cx="18951162" cy="12649901"/>
          </a:xfrm>
          <a:custGeom>
            <a:avLst/>
            <a:gdLst/>
            <a:ahLst/>
            <a:cxnLst/>
            <a:rect l="l" t="t" r="r" b="b"/>
            <a:pathLst>
              <a:path w="18951162" h="12649901">
                <a:moveTo>
                  <a:pt x="0" y="0"/>
                </a:moveTo>
                <a:lnTo>
                  <a:pt x="18951162" y="0"/>
                </a:lnTo>
                <a:lnTo>
                  <a:pt x="18951162" y="12649901"/>
                </a:lnTo>
                <a:lnTo>
                  <a:pt x="0" y="12649901"/>
                </a:lnTo>
                <a:lnTo>
                  <a:pt x="0" y="0"/>
                </a:lnTo>
                <a:close/>
              </a:path>
            </a:pathLst>
          </a:custGeom>
          <a:blipFill>
            <a:blip r:embed="rId3"/>
            <a:stretch>
              <a:fillRect/>
            </a:stretch>
          </a:blipFill>
        </p:spPr>
        <p:txBody>
          <a:bodyPr/>
          <a:lstStyle/>
          <a:p>
            <a:endParaRPr lang="en-US"/>
          </a:p>
        </p:txBody>
      </p:sp>
      <p:sp>
        <p:nvSpPr>
          <p:cNvPr id="3" name="Freeform 3"/>
          <p:cNvSpPr/>
          <p:nvPr/>
        </p:nvSpPr>
        <p:spPr>
          <a:xfrm rot="3202364">
            <a:off x="290636" y="7336227"/>
            <a:ext cx="3457460" cy="1663903"/>
          </a:xfrm>
          <a:custGeom>
            <a:avLst/>
            <a:gdLst/>
            <a:ahLst/>
            <a:cxnLst/>
            <a:rect l="l" t="t" r="r" b="b"/>
            <a:pathLst>
              <a:path w="3457460" h="1663903">
                <a:moveTo>
                  <a:pt x="0" y="0"/>
                </a:moveTo>
                <a:lnTo>
                  <a:pt x="3457460" y="0"/>
                </a:lnTo>
                <a:lnTo>
                  <a:pt x="3457460" y="1663902"/>
                </a:lnTo>
                <a:lnTo>
                  <a:pt x="0" y="1663902"/>
                </a:lnTo>
                <a:lnTo>
                  <a:pt x="0" y="0"/>
                </a:lnTo>
                <a:close/>
              </a:path>
            </a:pathLst>
          </a:custGeom>
          <a:blipFill>
            <a:blip r:embed="rId4"/>
            <a:stretch>
              <a:fillRect/>
            </a:stretch>
          </a:blipFill>
        </p:spPr>
        <p:txBody>
          <a:bodyPr/>
          <a:lstStyle/>
          <a:p>
            <a:endParaRPr lang="en-US"/>
          </a:p>
        </p:txBody>
      </p:sp>
      <p:sp>
        <p:nvSpPr>
          <p:cNvPr id="4" name="Freeform 4"/>
          <p:cNvSpPr/>
          <p:nvPr/>
        </p:nvSpPr>
        <p:spPr>
          <a:xfrm>
            <a:off x="0" y="25279"/>
            <a:ext cx="5395633" cy="3466694"/>
          </a:xfrm>
          <a:custGeom>
            <a:avLst/>
            <a:gdLst/>
            <a:ahLst/>
            <a:cxnLst/>
            <a:rect l="l" t="t" r="r" b="b"/>
            <a:pathLst>
              <a:path w="5395633" h="3466694">
                <a:moveTo>
                  <a:pt x="0" y="0"/>
                </a:moveTo>
                <a:lnTo>
                  <a:pt x="5395633" y="0"/>
                </a:lnTo>
                <a:lnTo>
                  <a:pt x="5395633" y="3466695"/>
                </a:lnTo>
                <a:lnTo>
                  <a:pt x="0" y="3466695"/>
                </a:lnTo>
                <a:lnTo>
                  <a:pt x="0" y="0"/>
                </a:lnTo>
                <a:close/>
              </a:path>
            </a:pathLst>
          </a:custGeom>
          <a:blipFill>
            <a:blip r:embed="rId5"/>
            <a:stretch>
              <a:fillRect/>
            </a:stretch>
          </a:blipFill>
        </p:spPr>
        <p:txBody>
          <a:bodyPr/>
          <a:lstStyle/>
          <a:p>
            <a:endParaRPr lang="en-US"/>
          </a:p>
        </p:txBody>
      </p:sp>
      <p:sp>
        <p:nvSpPr>
          <p:cNvPr id="5" name="Freeform 5"/>
          <p:cNvSpPr/>
          <p:nvPr/>
        </p:nvSpPr>
        <p:spPr>
          <a:xfrm>
            <a:off x="9107163" y="1877430"/>
            <a:ext cx="5844342" cy="2600732"/>
          </a:xfrm>
          <a:custGeom>
            <a:avLst/>
            <a:gdLst/>
            <a:ahLst/>
            <a:cxnLst/>
            <a:rect l="l" t="t" r="r" b="b"/>
            <a:pathLst>
              <a:path w="5844342" h="2600732">
                <a:moveTo>
                  <a:pt x="0" y="0"/>
                </a:moveTo>
                <a:lnTo>
                  <a:pt x="5844342" y="0"/>
                </a:lnTo>
                <a:lnTo>
                  <a:pt x="5844342" y="2600732"/>
                </a:lnTo>
                <a:lnTo>
                  <a:pt x="0" y="2600732"/>
                </a:lnTo>
                <a:lnTo>
                  <a:pt x="0" y="0"/>
                </a:lnTo>
                <a:close/>
              </a:path>
            </a:pathLst>
          </a:custGeom>
          <a:blipFill>
            <a:blip r:embed="rId6"/>
            <a:stretch>
              <a:fillRect/>
            </a:stretch>
          </a:blipFill>
        </p:spPr>
        <p:txBody>
          <a:bodyPr/>
          <a:lstStyle/>
          <a:p>
            <a:endParaRPr lang="en-US"/>
          </a:p>
        </p:txBody>
      </p:sp>
      <p:sp>
        <p:nvSpPr>
          <p:cNvPr id="6" name="Freeform 6"/>
          <p:cNvSpPr/>
          <p:nvPr/>
        </p:nvSpPr>
        <p:spPr>
          <a:xfrm>
            <a:off x="14823255" y="782834"/>
            <a:ext cx="2888581" cy="3490733"/>
          </a:xfrm>
          <a:custGeom>
            <a:avLst/>
            <a:gdLst/>
            <a:ahLst/>
            <a:cxnLst/>
            <a:rect l="l" t="t" r="r" b="b"/>
            <a:pathLst>
              <a:path w="2888581" h="3490733">
                <a:moveTo>
                  <a:pt x="0" y="0"/>
                </a:moveTo>
                <a:lnTo>
                  <a:pt x="2888581" y="0"/>
                </a:lnTo>
                <a:lnTo>
                  <a:pt x="2888581" y="3490733"/>
                </a:lnTo>
                <a:lnTo>
                  <a:pt x="0" y="3490733"/>
                </a:lnTo>
                <a:lnTo>
                  <a:pt x="0" y="0"/>
                </a:lnTo>
                <a:close/>
              </a:path>
            </a:pathLst>
          </a:custGeom>
          <a:blipFill>
            <a:blip r:embed="rId7"/>
            <a:stretch>
              <a:fillRect/>
            </a:stretch>
          </a:blipFill>
        </p:spPr>
        <p:txBody>
          <a:bodyPr/>
          <a:lstStyle/>
          <a:p>
            <a:endParaRPr lang="en-US"/>
          </a:p>
        </p:txBody>
      </p:sp>
      <p:sp>
        <p:nvSpPr>
          <p:cNvPr id="7" name="Freeform 7"/>
          <p:cNvSpPr/>
          <p:nvPr/>
        </p:nvSpPr>
        <p:spPr>
          <a:xfrm>
            <a:off x="3898627" y="3745180"/>
            <a:ext cx="4627401" cy="2539287"/>
          </a:xfrm>
          <a:custGeom>
            <a:avLst/>
            <a:gdLst/>
            <a:ahLst/>
            <a:cxnLst/>
            <a:rect l="l" t="t" r="r" b="b"/>
            <a:pathLst>
              <a:path w="4627401" h="2539287">
                <a:moveTo>
                  <a:pt x="0" y="0"/>
                </a:moveTo>
                <a:lnTo>
                  <a:pt x="4627401" y="0"/>
                </a:lnTo>
                <a:lnTo>
                  <a:pt x="4627401" y="2539286"/>
                </a:lnTo>
                <a:lnTo>
                  <a:pt x="0" y="2539286"/>
                </a:lnTo>
                <a:lnTo>
                  <a:pt x="0" y="0"/>
                </a:lnTo>
                <a:close/>
              </a:path>
            </a:pathLst>
          </a:custGeom>
          <a:blipFill>
            <a:blip r:embed="rId8"/>
            <a:stretch>
              <a:fillRect/>
            </a:stretch>
          </a:blipFill>
        </p:spPr>
        <p:txBody>
          <a:bodyPr/>
          <a:lstStyle/>
          <a:p>
            <a:endParaRPr lang="en-US"/>
          </a:p>
        </p:txBody>
      </p:sp>
      <p:sp>
        <p:nvSpPr>
          <p:cNvPr id="8" name="Freeform 8"/>
          <p:cNvSpPr/>
          <p:nvPr/>
        </p:nvSpPr>
        <p:spPr>
          <a:xfrm>
            <a:off x="14558125" y="6418991"/>
            <a:ext cx="2571305" cy="3498375"/>
          </a:xfrm>
          <a:custGeom>
            <a:avLst/>
            <a:gdLst/>
            <a:ahLst/>
            <a:cxnLst/>
            <a:rect l="l" t="t" r="r" b="b"/>
            <a:pathLst>
              <a:path w="2571305" h="3498375">
                <a:moveTo>
                  <a:pt x="0" y="0"/>
                </a:moveTo>
                <a:lnTo>
                  <a:pt x="2571305" y="0"/>
                </a:lnTo>
                <a:lnTo>
                  <a:pt x="2571305" y="3498374"/>
                </a:lnTo>
                <a:lnTo>
                  <a:pt x="0" y="3498374"/>
                </a:lnTo>
                <a:lnTo>
                  <a:pt x="0" y="0"/>
                </a:lnTo>
                <a:close/>
              </a:path>
            </a:pathLst>
          </a:custGeom>
          <a:blipFill>
            <a:blip r:embed="rId9"/>
            <a:stretch>
              <a:fillRect/>
            </a:stretch>
          </a:blipFill>
        </p:spPr>
        <p:txBody>
          <a:bodyPr/>
          <a:lstStyle/>
          <a:p>
            <a:endParaRPr lang="en-US"/>
          </a:p>
        </p:txBody>
      </p:sp>
      <p:sp>
        <p:nvSpPr>
          <p:cNvPr id="9" name="Freeform 9"/>
          <p:cNvSpPr/>
          <p:nvPr/>
        </p:nvSpPr>
        <p:spPr>
          <a:xfrm>
            <a:off x="10489040" y="7048500"/>
            <a:ext cx="4069085" cy="3590943"/>
          </a:xfrm>
          <a:custGeom>
            <a:avLst/>
            <a:gdLst/>
            <a:ahLst/>
            <a:cxnLst/>
            <a:rect l="l" t="t" r="r" b="b"/>
            <a:pathLst>
              <a:path w="4069085" h="3590943">
                <a:moveTo>
                  <a:pt x="0" y="0"/>
                </a:moveTo>
                <a:lnTo>
                  <a:pt x="4069085" y="0"/>
                </a:lnTo>
                <a:lnTo>
                  <a:pt x="4069085" y="3590943"/>
                </a:lnTo>
                <a:lnTo>
                  <a:pt x="0" y="3590943"/>
                </a:lnTo>
                <a:lnTo>
                  <a:pt x="0" y="0"/>
                </a:lnTo>
                <a:close/>
              </a:path>
            </a:pathLst>
          </a:custGeom>
          <a:blipFill>
            <a:blip r:embed="rId10"/>
            <a:stretch>
              <a:fillRect t="-8862" r="-55641" b="-8862"/>
            </a:stretch>
          </a:blipFill>
        </p:spPr>
        <p:txBody>
          <a:bodyPr/>
          <a:lstStyle/>
          <a:p>
            <a:endParaRPr lang="en-US"/>
          </a:p>
        </p:txBody>
      </p:sp>
      <p:sp>
        <p:nvSpPr>
          <p:cNvPr id="10" name="Freeform 10"/>
          <p:cNvSpPr/>
          <p:nvPr/>
        </p:nvSpPr>
        <p:spPr>
          <a:xfrm>
            <a:off x="4707085" y="4222140"/>
            <a:ext cx="5491388" cy="8229600"/>
          </a:xfrm>
          <a:custGeom>
            <a:avLst/>
            <a:gdLst/>
            <a:ahLst/>
            <a:cxnLst/>
            <a:rect l="l" t="t" r="r" b="b"/>
            <a:pathLst>
              <a:path w="5491388" h="8229600">
                <a:moveTo>
                  <a:pt x="0" y="0"/>
                </a:moveTo>
                <a:lnTo>
                  <a:pt x="5491387" y="0"/>
                </a:lnTo>
                <a:lnTo>
                  <a:pt x="5491387" y="8229600"/>
                </a:lnTo>
                <a:lnTo>
                  <a:pt x="0" y="8229600"/>
                </a:lnTo>
                <a:lnTo>
                  <a:pt x="0" y="0"/>
                </a:lnTo>
                <a:close/>
              </a:path>
            </a:pathLst>
          </a:custGeom>
          <a:blipFill>
            <a:blip r:embed="rId11"/>
            <a:stretch>
              <a:fillRect/>
            </a:stretch>
          </a:blipFill>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70711"/>
            <a:ext cx="18463962" cy="18463962"/>
          </a:xfrm>
          <a:custGeom>
            <a:avLst/>
            <a:gdLst/>
            <a:ahLst/>
            <a:cxnLst/>
            <a:rect l="l" t="t" r="r" b="b"/>
            <a:pathLst>
              <a:path w="18463962" h="18463962">
                <a:moveTo>
                  <a:pt x="0" y="0"/>
                </a:moveTo>
                <a:lnTo>
                  <a:pt x="18463962" y="0"/>
                </a:lnTo>
                <a:lnTo>
                  <a:pt x="18463962" y="18463962"/>
                </a:lnTo>
                <a:lnTo>
                  <a:pt x="0" y="18463962"/>
                </a:lnTo>
                <a:lnTo>
                  <a:pt x="0" y="0"/>
                </a:lnTo>
                <a:close/>
              </a:path>
            </a:pathLst>
          </a:custGeom>
          <a:blipFill>
            <a:blip r:embed="rId3"/>
            <a:stretch>
              <a:fillRect/>
            </a:stretch>
          </a:blipFill>
        </p:spPr>
        <p:txBody>
          <a:bodyPr/>
          <a:lstStyle/>
          <a:p>
            <a:endParaRPr lang="en-US"/>
          </a:p>
        </p:txBody>
      </p:sp>
      <p:sp>
        <p:nvSpPr>
          <p:cNvPr id="3" name="Freeform 3"/>
          <p:cNvSpPr/>
          <p:nvPr/>
        </p:nvSpPr>
        <p:spPr>
          <a:xfrm>
            <a:off x="15580364" y="433961"/>
            <a:ext cx="1833658" cy="2057400"/>
          </a:xfrm>
          <a:custGeom>
            <a:avLst/>
            <a:gdLst/>
            <a:ahLst/>
            <a:cxnLst/>
            <a:rect l="l" t="t" r="r" b="b"/>
            <a:pathLst>
              <a:path w="1833658" h="2057400">
                <a:moveTo>
                  <a:pt x="0" y="0"/>
                </a:moveTo>
                <a:lnTo>
                  <a:pt x="1833657" y="0"/>
                </a:lnTo>
                <a:lnTo>
                  <a:pt x="1833657" y="2057400"/>
                </a:lnTo>
                <a:lnTo>
                  <a:pt x="0" y="20574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TextBox 4"/>
          <p:cNvSpPr txBox="1"/>
          <p:nvPr/>
        </p:nvSpPr>
        <p:spPr>
          <a:xfrm>
            <a:off x="5956705" y="224154"/>
            <a:ext cx="6374591" cy="804546"/>
          </a:xfrm>
          <a:prstGeom prst="rect">
            <a:avLst/>
          </a:prstGeom>
        </p:spPr>
        <p:txBody>
          <a:bodyPr lIns="0" tIns="0" rIns="0" bIns="0" rtlCol="0" anchor="t">
            <a:spAutoFit/>
          </a:bodyPr>
          <a:lstStyle/>
          <a:p>
            <a:pPr algn="ctr">
              <a:lnSpc>
                <a:spcPts val="6579"/>
              </a:lnSpc>
            </a:pPr>
            <a:r>
              <a:rPr lang="en-US" sz="4699" b="1">
                <a:solidFill>
                  <a:srgbClr val="FFFFFF"/>
                </a:solidFill>
                <a:latin typeface="Barlow Bold"/>
                <a:ea typeface="Barlow Bold"/>
                <a:cs typeface="Barlow Bold"/>
                <a:sym typeface="Barlow Bold"/>
              </a:rPr>
              <a:t>What is Procurement? </a:t>
            </a:r>
          </a:p>
        </p:txBody>
      </p:sp>
      <p:sp>
        <p:nvSpPr>
          <p:cNvPr id="5" name="TextBox 5"/>
          <p:cNvSpPr txBox="1"/>
          <p:nvPr/>
        </p:nvSpPr>
        <p:spPr>
          <a:xfrm>
            <a:off x="0" y="2750365"/>
            <a:ext cx="18288000" cy="5221606"/>
          </a:xfrm>
          <a:prstGeom prst="rect">
            <a:avLst/>
          </a:prstGeom>
        </p:spPr>
        <p:txBody>
          <a:bodyPr lIns="0" tIns="0" rIns="0" bIns="0" rtlCol="0" anchor="t">
            <a:spAutoFit/>
          </a:bodyPr>
          <a:lstStyle/>
          <a:p>
            <a:pPr algn="ctr">
              <a:lnSpc>
                <a:spcPts val="4619"/>
              </a:lnSpc>
            </a:pPr>
            <a:endParaRPr/>
          </a:p>
          <a:p>
            <a:pPr algn="ctr">
              <a:lnSpc>
                <a:spcPts val="4619"/>
              </a:lnSpc>
            </a:pPr>
            <a:r>
              <a:rPr lang="en-US" sz="3299">
                <a:solidFill>
                  <a:srgbClr val="FFFFFF"/>
                </a:solidFill>
                <a:latin typeface="Barlow"/>
                <a:ea typeface="Barlow"/>
                <a:cs typeface="Barlow"/>
                <a:sym typeface="Barlow"/>
              </a:rPr>
              <a:t>Procure means to attain something with care or effort.</a:t>
            </a:r>
          </a:p>
          <a:p>
            <a:pPr algn="ctr">
              <a:lnSpc>
                <a:spcPts val="4619"/>
              </a:lnSpc>
            </a:pPr>
            <a:endParaRPr lang="en-US" sz="3299">
              <a:solidFill>
                <a:srgbClr val="FFFFFF"/>
              </a:solidFill>
              <a:latin typeface="Barlow"/>
              <a:ea typeface="Barlow"/>
              <a:cs typeface="Barlow"/>
              <a:sym typeface="Barlow"/>
            </a:endParaRPr>
          </a:p>
          <a:p>
            <a:pPr algn="ctr">
              <a:lnSpc>
                <a:spcPts val="4619"/>
              </a:lnSpc>
            </a:pPr>
            <a:r>
              <a:rPr lang="en-US" sz="3299">
                <a:solidFill>
                  <a:srgbClr val="FFFFFF"/>
                </a:solidFill>
                <a:latin typeface="Barlow"/>
                <a:ea typeface="Barlow"/>
                <a:cs typeface="Barlow"/>
                <a:sym typeface="Barlow"/>
              </a:rPr>
              <a:t>Public procurement is how the government purchases goods, services, or works it needs while making it legal, competitive, and fair. </a:t>
            </a:r>
          </a:p>
          <a:p>
            <a:pPr algn="ctr">
              <a:lnSpc>
                <a:spcPts val="4619"/>
              </a:lnSpc>
            </a:pPr>
            <a:endParaRPr lang="en-US" sz="3299">
              <a:solidFill>
                <a:srgbClr val="FFFFFF"/>
              </a:solidFill>
              <a:latin typeface="Barlow"/>
              <a:ea typeface="Barlow"/>
              <a:cs typeface="Barlow"/>
              <a:sym typeface="Barlow"/>
            </a:endParaRPr>
          </a:p>
          <a:p>
            <a:pPr algn="ctr">
              <a:lnSpc>
                <a:spcPts val="4619"/>
              </a:lnSpc>
            </a:pPr>
            <a:r>
              <a:rPr lang="en-US" sz="3299">
                <a:solidFill>
                  <a:srgbClr val="FFFFFF"/>
                </a:solidFill>
                <a:latin typeface="Barlow"/>
                <a:ea typeface="Barlow"/>
                <a:cs typeface="Barlow"/>
                <a:sym typeface="Barlow"/>
              </a:rPr>
              <a:t>It is like planning prom—you have to find the best DJ, venue, and decorations on a budget. </a:t>
            </a:r>
          </a:p>
          <a:p>
            <a:pPr algn="ctr">
              <a:lnSpc>
                <a:spcPts val="4619"/>
              </a:lnSpc>
            </a:pPr>
            <a:endParaRPr lang="en-US" sz="3299">
              <a:solidFill>
                <a:srgbClr val="FFFFFF"/>
              </a:solidFill>
              <a:latin typeface="Barlow"/>
              <a:ea typeface="Barlow"/>
              <a:cs typeface="Barlow"/>
              <a:sym typeface="Barlow"/>
            </a:endParaRPr>
          </a:p>
          <a:p>
            <a:pPr algn="ctr">
              <a:lnSpc>
                <a:spcPts val="4619"/>
              </a:lnSpc>
            </a:pPr>
            <a:endParaRPr lang="en-US" sz="3299">
              <a:solidFill>
                <a:srgbClr val="FFFFFF"/>
              </a:solidFill>
              <a:latin typeface="Barlow"/>
              <a:ea typeface="Barlow"/>
              <a:cs typeface="Barlow"/>
              <a:sym typeface="Barlow"/>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68205" y="-1115616"/>
            <a:ext cx="19295754" cy="12831676"/>
          </a:xfrm>
          <a:custGeom>
            <a:avLst/>
            <a:gdLst/>
            <a:ahLst/>
            <a:cxnLst/>
            <a:rect l="l" t="t" r="r" b="b"/>
            <a:pathLst>
              <a:path w="19295754" h="12831676">
                <a:moveTo>
                  <a:pt x="0" y="0"/>
                </a:moveTo>
                <a:lnTo>
                  <a:pt x="19295754" y="0"/>
                </a:lnTo>
                <a:lnTo>
                  <a:pt x="19295754" y="12831676"/>
                </a:lnTo>
                <a:lnTo>
                  <a:pt x="0" y="12831676"/>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2725266" y="4385009"/>
            <a:ext cx="12837468" cy="1021717"/>
          </a:xfrm>
          <a:prstGeom prst="rect">
            <a:avLst/>
          </a:prstGeom>
        </p:spPr>
        <p:txBody>
          <a:bodyPr lIns="0" tIns="0" rIns="0" bIns="0" rtlCol="0" anchor="t">
            <a:spAutoFit/>
          </a:bodyPr>
          <a:lstStyle/>
          <a:p>
            <a:pPr algn="ctr">
              <a:lnSpc>
                <a:spcPts val="8259"/>
              </a:lnSpc>
            </a:pPr>
            <a:r>
              <a:rPr lang="en-US" sz="5899" b="1">
                <a:solidFill>
                  <a:srgbClr val="FFFFFF"/>
                </a:solidFill>
                <a:latin typeface="Barlow Bold"/>
                <a:ea typeface="Barlow Bold"/>
                <a:cs typeface="Barlow Bold"/>
                <a:sym typeface="Barlow Bold"/>
              </a:rPr>
              <a:t>What is something a state might need?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70711"/>
            <a:ext cx="18463962" cy="18463962"/>
          </a:xfrm>
          <a:custGeom>
            <a:avLst/>
            <a:gdLst/>
            <a:ahLst/>
            <a:cxnLst/>
            <a:rect l="l" t="t" r="r" b="b"/>
            <a:pathLst>
              <a:path w="18463962" h="18463962">
                <a:moveTo>
                  <a:pt x="0" y="0"/>
                </a:moveTo>
                <a:lnTo>
                  <a:pt x="18463962" y="0"/>
                </a:lnTo>
                <a:lnTo>
                  <a:pt x="18463962" y="18463962"/>
                </a:lnTo>
                <a:lnTo>
                  <a:pt x="0" y="18463962"/>
                </a:lnTo>
                <a:lnTo>
                  <a:pt x="0" y="0"/>
                </a:lnTo>
                <a:close/>
              </a:path>
            </a:pathLst>
          </a:custGeom>
          <a:blipFill>
            <a:blip r:embed="rId3"/>
            <a:stretch>
              <a:fillRect/>
            </a:stretch>
          </a:blipFill>
        </p:spPr>
        <p:txBody>
          <a:bodyPr/>
          <a:lstStyle/>
          <a:p>
            <a:endParaRPr lang="en-US"/>
          </a:p>
        </p:txBody>
      </p:sp>
      <p:sp>
        <p:nvSpPr>
          <p:cNvPr id="3" name="Freeform 3"/>
          <p:cNvSpPr/>
          <p:nvPr/>
        </p:nvSpPr>
        <p:spPr>
          <a:xfrm rot="1401736">
            <a:off x="1821915" y="764958"/>
            <a:ext cx="3080330" cy="3259608"/>
          </a:xfrm>
          <a:custGeom>
            <a:avLst/>
            <a:gdLst/>
            <a:ahLst/>
            <a:cxnLst/>
            <a:rect l="l" t="t" r="r" b="b"/>
            <a:pathLst>
              <a:path w="3080330" h="3259608">
                <a:moveTo>
                  <a:pt x="0" y="0"/>
                </a:moveTo>
                <a:lnTo>
                  <a:pt x="3080329" y="0"/>
                </a:lnTo>
                <a:lnTo>
                  <a:pt x="3080329" y="3259608"/>
                </a:lnTo>
                <a:lnTo>
                  <a:pt x="0" y="3259608"/>
                </a:lnTo>
                <a:lnTo>
                  <a:pt x="0" y="0"/>
                </a:lnTo>
                <a:close/>
              </a:path>
            </a:pathLst>
          </a:custGeom>
          <a:blipFill>
            <a:blip r:embed="rId4"/>
            <a:stretch>
              <a:fillRect/>
            </a:stretch>
          </a:blipFill>
        </p:spPr>
        <p:txBody>
          <a:bodyPr/>
          <a:lstStyle/>
          <a:p>
            <a:endParaRPr lang="en-US"/>
          </a:p>
        </p:txBody>
      </p:sp>
      <p:sp>
        <p:nvSpPr>
          <p:cNvPr id="4" name="TextBox 4"/>
          <p:cNvSpPr txBox="1"/>
          <p:nvPr/>
        </p:nvSpPr>
        <p:spPr>
          <a:xfrm>
            <a:off x="934741" y="3175945"/>
            <a:ext cx="16594480" cy="4828063"/>
          </a:xfrm>
          <a:prstGeom prst="rect">
            <a:avLst/>
          </a:prstGeom>
        </p:spPr>
        <p:txBody>
          <a:bodyPr lIns="0" tIns="0" rIns="0" bIns="0" rtlCol="0" anchor="t">
            <a:spAutoFit/>
          </a:bodyPr>
          <a:lstStyle/>
          <a:p>
            <a:pPr algn="ctr">
              <a:lnSpc>
                <a:spcPts val="3811"/>
              </a:lnSpc>
            </a:pPr>
            <a:r>
              <a:rPr lang="en-US" sz="2722" b="1">
                <a:solidFill>
                  <a:srgbClr val="FFFFFF"/>
                </a:solidFill>
                <a:latin typeface="Barlow Bold"/>
                <a:ea typeface="Barlow Bold"/>
                <a:cs typeface="Barlow Bold"/>
                <a:sym typeface="Barlow Bold"/>
              </a:rPr>
              <a:t>Let’s delve deeper into the procurement process. </a:t>
            </a:r>
          </a:p>
          <a:p>
            <a:pPr algn="ctr">
              <a:lnSpc>
                <a:spcPts val="3811"/>
              </a:lnSpc>
            </a:pPr>
            <a:endParaRPr lang="en-US" sz="2722" b="1">
              <a:solidFill>
                <a:srgbClr val="FFFFFF"/>
              </a:solidFill>
              <a:latin typeface="Barlow Bold"/>
              <a:ea typeface="Barlow Bold"/>
              <a:cs typeface="Barlow Bold"/>
              <a:sym typeface="Barlow Bold"/>
            </a:endParaRPr>
          </a:p>
          <a:p>
            <a:pPr algn="ctr">
              <a:lnSpc>
                <a:spcPts val="3811"/>
              </a:lnSpc>
            </a:pPr>
            <a:r>
              <a:rPr lang="en-US" sz="2722" b="1">
                <a:solidFill>
                  <a:srgbClr val="FFFFFF"/>
                </a:solidFill>
                <a:latin typeface="Barlow Bold"/>
                <a:ea typeface="Barlow Bold"/>
                <a:cs typeface="Barlow Bold"/>
                <a:sym typeface="Barlow Bold"/>
              </a:rPr>
              <a:t>At its core, procurement starts with identifying a need. </a:t>
            </a:r>
          </a:p>
          <a:p>
            <a:pPr algn="ctr">
              <a:lnSpc>
                <a:spcPts val="3811"/>
              </a:lnSpc>
            </a:pPr>
            <a:r>
              <a:rPr lang="en-US" sz="2722" b="1">
                <a:solidFill>
                  <a:srgbClr val="FFFFFF"/>
                </a:solidFill>
                <a:latin typeface="Barlow Bold"/>
                <a:ea typeface="Barlow Bold"/>
                <a:cs typeface="Barlow Bold"/>
                <a:sym typeface="Barlow Bold"/>
              </a:rPr>
              <a:t>Once a need is recognized, the next step is to reach out to the public to find out how best to fulfill that need—whether it's acquiring a product or a service. It’s crucial to understand that public procurement isn’t a free-for-all. Procurement professionals can’t just grab a credit card and make a purchase. There's a structured </a:t>
            </a:r>
          </a:p>
          <a:p>
            <a:pPr algn="ctr">
              <a:lnSpc>
                <a:spcPts val="3811"/>
              </a:lnSpc>
            </a:pPr>
            <a:r>
              <a:rPr lang="en-US" sz="2722" b="1">
                <a:solidFill>
                  <a:srgbClr val="FFFFFF"/>
                </a:solidFill>
                <a:latin typeface="Barlow Bold"/>
                <a:ea typeface="Barlow Bold"/>
                <a:cs typeface="Barlow Bold"/>
                <a:sym typeface="Barlow Bold"/>
              </a:rPr>
              <a:t>process in place to ensure fairness and legality.</a:t>
            </a:r>
          </a:p>
          <a:p>
            <a:pPr algn="ctr">
              <a:lnSpc>
                <a:spcPts val="3811"/>
              </a:lnSpc>
            </a:pPr>
            <a:endParaRPr lang="en-US" sz="2722" b="1">
              <a:solidFill>
                <a:srgbClr val="FFFFFF"/>
              </a:solidFill>
              <a:latin typeface="Barlow Bold"/>
              <a:ea typeface="Barlow Bold"/>
              <a:cs typeface="Barlow Bold"/>
              <a:sym typeface="Barlow Bold"/>
            </a:endParaRPr>
          </a:p>
          <a:p>
            <a:pPr algn="ctr">
              <a:lnSpc>
                <a:spcPts val="3811"/>
              </a:lnSpc>
            </a:pPr>
            <a:r>
              <a:rPr lang="en-US" sz="2722" b="1">
                <a:solidFill>
                  <a:srgbClr val="FFFFFF"/>
                </a:solidFill>
                <a:latin typeface="Barlow Bold"/>
                <a:ea typeface="Barlow Bold"/>
                <a:cs typeface="Barlow Bold"/>
                <a:sym typeface="Barlow Bold"/>
              </a:rPr>
              <a:t>Think of it like space exploration. An astronaut doesn’t just hop into a rocket and launch into space because they feel like it. There’s a comprehensive plan that must be followed, ensuring safety and success.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70711"/>
            <a:ext cx="18463962" cy="18463962"/>
          </a:xfrm>
          <a:custGeom>
            <a:avLst/>
            <a:gdLst/>
            <a:ahLst/>
            <a:cxnLst/>
            <a:rect l="l" t="t" r="r" b="b"/>
            <a:pathLst>
              <a:path w="18463962" h="18463962">
                <a:moveTo>
                  <a:pt x="0" y="0"/>
                </a:moveTo>
                <a:lnTo>
                  <a:pt x="18463962" y="0"/>
                </a:lnTo>
                <a:lnTo>
                  <a:pt x="18463962" y="18463962"/>
                </a:lnTo>
                <a:lnTo>
                  <a:pt x="0" y="18463962"/>
                </a:lnTo>
                <a:lnTo>
                  <a:pt x="0" y="0"/>
                </a:lnTo>
                <a:close/>
              </a:path>
            </a:pathLst>
          </a:custGeom>
          <a:blipFill>
            <a:blip r:embed="rId3"/>
            <a:stretch>
              <a:fillRect/>
            </a:stretch>
          </a:blipFill>
        </p:spPr>
        <p:txBody>
          <a:bodyPr/>
          <a:lstStyle/>
          <a:p>
            <a:endParaRPr lang="en-US"/>
          </a:p>
        </p:txBody>
      </p:sp>
      <p:sp>
        <p:nvSpPr>
          <p:cNvPr id="3" name="Freeform 3"/>
          <p:cNvSpPr/>
          <p:nvPr/>
        </p:nvSpPr>
        <p:spPr>
          <a:xfrm>
            <a:off x="1659675" y="5380672"/>
            <a:ext cx="4614842" cy="4114800"/>
          </a:xfrm>
          <a:custGeom>
            <a:avLst/>
            <a:gdLst/>
            <a:ahLst/>
            <a:cxnLst/>
            <a:rect l="l" t="t" r="r" b="b"/>
            <a:pathLst>
              <a:path w="4614842" h="4114800">
                <a:moveTo>
                  <a:pt x="0" y="0"/>
                </a:moveTo>
                <a:lnTo>
                  <a:pt x="4614842" y="0"/>
                </a:lnTo>
                <a:lnTo>
                  <a:pt x="4614842"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12945686" y="4944686"/>
            <a:ext cx="4313614" cy="4313614"/>
          </a:xfrm>
          <a:custGeom>
            <a:avLst/>
            <a:gdLst/>
            <a:ahLst/>
            <a:cxnLst/>
            <a:rect l="l" t="t" r="r" b="b"/>
            <a:pathLst>
              <a:path w="4313614" h="4313614">
                <a:moveTo>
                  <a:pt x="0" y="0"/>
                </a:moveTo>
                <a:lnTo>
                  <a:pt x="4313614" y="0"/>
                </a:lnTo>
                <a:lnTo>
                  <a:pt x="4313614" y="4313614"/>
                </a:lnTo>
                <a:lnTo>
                  <a:pt x="0" y="4313614"/>
                </a:lnTo>
                <a:lnTo>
                  <a:pt x="0" y="0"/>
                </a:lnTo>
                <a:close/>
              </a:path>
            </a:pathLst>
          </a:custGeom>
          <a:blipFill>
            <a:blip r:embed="rId5"/>
            <a:stretch>
              <a:fillRect/>
            </a:stretch>
          </a:blipFill>
        </p:spPr>
        <p:txBody>
          <a:bodyPr/>
          <a:lstStyle/>
          <a:p>
            <a:endParaRPr lang="en-US"/>
          </a:p>
        </p:txBody>
      </p:sp>
      <p:sp>
        <p:nvSpPr>
          <p:cNvPr id="5" name="TextBox 5"/>
          <p:cNvSpPr txBox="1"/>
          <p:nvPr/>
        </p:nvSpPr>
        <p:spPr>
          <a:xfrm>
            <a:off x="5259688" y="198119"/>
            <a:ext cx="7016651" cy="830581"/>
          </a:xfrm>
          <a:prstGeom prst="rect">
            <a:avLst/>
          </a:prstGeom>
        </p:spPr>
        <p:txBody>
          <a:bodyPr lIns="0" tIns="0" rIns="0" bIns="0" rtlCol="0" anchor="t">
            <a:spAutoFit/>
          </a:bodyPr>
          <a:lstStyle/>
          <a:p>
            <a:pPr algn="ctr">
              <a:lnSpc>
                <a:spcPts val="6719"/>
              </a:lnSpc>
            </a:pPr>
            <a:r>
              <a:rPr lang="en-US" sz="4799" b="1">
                <a:solidFill>
                  <a:srgbClr val="FFFFFF"/>
                </a:solidFill>
                <a:latin typeface="Barlow Bold"/>
                <a:ea typeface="Barlow Bold"/>
                <a:cs typeface="Barlow Bold"/>
                <a:sym typeface="Barlow Bold"/>
              </a:rPr>
              <a:t>The Procurement Process</a:t>
            </a:r>
          </a:p>
        </p:txBody>
      </p:sp>
      <p:sp>
        <p:nvSpPr>
          <p:cNvPr id="6" name="TextBox 6"/>
          <p:cNvSpPr txBox="1"/>
          <p:nvPr/>
        </p:nvSpPr>
        <p:spPr>
          <a:xfrm>
            <a:off x="1771892" y="2095500"/>
            <a:ext cx="14744216" cy="3617693"/>
          </a:xfrm>
          <a:prstGeom prst="rect">
            <a:avLst/>
          </a:prstGeom>
        </p:spPr>
        <p:txBody>
          <a:bodyPr lIns="0" tIns="0" rIns="0" bIns="0" rtlCol="0" anchor="t">
            <a:spAutoFit/>
          </a:bodyPr>
          <a:lstStyle/>
          <a:p>
            <a:pPr marL="932928" lvl="1" indent="-466464" algn="ctr">
              <a:lnSpc>
                <a:spcPts val="6049"/>
              </a:lnSpc>
              <a:buAutoNum type="arabicPeriod"/>
            </a:pPr>
            <a:r>
              <a:rPr lang="en-US" sz="4321" dirty="0">
                <a:solidFill>
                  <a:srgbClr val="FFFFFF"/>
                </a:solidFill>
                <a:latin typeface="Barlow"/>
                <a:ea typeface="Barlow"/>
                <a:cs typeface="Barlow"/>
                <a:sym typeface="Barlow"/>
              </a:rPr>
              <a:t>We identify a need, whether that is a good or a service. </a:t>
            </a:r>
          </a:p>
          <a:p>
            <a:pPr algn="ctr">
              <a:lnSpc>
                <a:spcPts val="6049"/>
              </a:lnSpc>
            </a:pPr>
            <a:endParaRPr lang="en-US" sz="4321" dirty="0">
              <a:solidFill>
                <a:srgbClr val="FFFFFF"/>
              </a:solidFill>
              <a:latin typeface="Barlow"/>
              <a:ea typeface="Barlow"/>
              <a:cs typeface="Barlow"/>
              <a:sym typeface="Barlow"/>
            </a:endParaRPr>
          </a:p>
          <a:p>
            <a:pPr algn="ctr">
              <a:lnSpc>
                <a:spcPts val="6049"/>
              </a:lnSpc>
            </a:pPr>
            <a:r>
              <a:rPr lang="en-US" sz="4321" dirty="0">
                <a:solidFill>
                  <a:srgbClr val="FFFFFF"/>
                </a:solidFill>
                <a:latin typeface="Barlow"/>
                <a:ea typeface="Barlow"/>
                <a:cs typeface="Barlow"/>
                <a:sym typeface="Barlow"/>
              </a:rPr>
              <a:t>Let’s say the space station in Florida needs parts for its shuttle that is going to Mars. </a:t>
            </a:r>
          </a:p>
          <a:p>
            <a:pPr algn="l">
              <a:lnSpc>
                <a:spcPts val="4649"/>
              </a:lnSpc>
            </a:pPr>
            <a:endParaRPr lang="en-US" sz="4321" dirty="0">
              <a:solidFill>
                <a:srgbClr val="FFFFFF"/>
              </a:solidFill>
              <a:latin typeface="Barlow"/>
              <a:ea typeface="Barlow"/>
              <a:cs typeface="Barlow"/>
              <a:sym typeface="Barlow"/>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70711"/>
            <a:ext cx="18463962" cy="18463962"/>
          </a:xfrm>
          <a:custGeom>
            <a:avLst/>
            <a:gdLst/>
            <a:ahLst/>
            <a:cxnLst/>
            <a:rect l="l" t="t" r="r" b="b"/>
            <a:pathLst>
              <a:path w="18463962" h="18463962">
                <a:moveTo>
                  <a:pt x="0" y="0"/>
                </a:moveTo>
                <a:lnTo>
                  <a:pt x="18463962" y="0"/>
                </a:lnTo>
                <a:lnTo>
                  <a:pt x="18463962" y="18463962"/>
                </a:lnTo>
                <a:lnTo>
                  <a:pt x="0" y="18463962"/>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860855" y="1692864"/>
            <a:ext cx="16566290" cy="7226855"/>
          </a:xfrm>
          <a:prstGeom prst="rect">
            <a:avLst/>
          </a:prstGeom>
        </p:spPr>
        <p:txBody>
          <a:bodyPr lIns="0" tIns="0" rIns="0" bIns="0" rtlCol="0" anchor="t">
            <a:spAutoFit/>
          </a:bodyPr>
          <a:lstStyle/>
          <a:p>
            <a:pPr algn="l">
              <a:lnSpc>
                <a:spcPts val="5228"/>
              </a:lnSpc>
            </a:pPr>
            <a:r>
              <a:rPr lang="en-US" sz="3734" dirty="0">
                <a:solidFill>
                  <a:srgbClr val="FFFFFF"/>
                </a:solidFill>
                <a:latin typeface="Barlow"/>
                <a:ea typeface="Barlow"/>
                <a:cs typeface="Barlow"/>
                <a:sym typeface="Barlow"/>
              </a:rPr>
              <a:t>Then, there is a decision on how to get those items. The office needs to decide whether they will take the lowest cost or they will provide the business with criteria they must meet. The lowest cost is whatever business comes in with the lowest bid for the service or item will then be the winner of the contract. This works well for small items or jobs. If the office chooses to have criteria, that means the business must meet the criteria listed. Criteria could relate to quality, durability, material, and/or delivery. This would be for more complicated jobs or items. </a:t>
            </a:r>
          </a:p>
          <a:p>
            <a:pPr algn="l">
              <a:lnSpc>
                <a:spcPts val="5228"/>
              </a:lnSpc>
            </a:pPr>
            <a:endParaRPr lang="en-US" sz="3734" dirty="0">
              <a:solidFill>
                <a:srgbClr val="FFFFFF"/>
              </a:solidFill>
              <a:latin typeface="Barlow"/>
              <a:ea typeface="Barlow"/>
              <a:cs typeface="Barlow"/>
              <a:sym typeface="Barlow"/>
            </a:endParaRPr>
          </a:p>
          <a:p>
            <a:pPr algn="l">
              <a:lnSpc>
                <a:spcPts val="5228"/>
              </a:lnSpc>
            </a:pPr>
            <a:r>
              <a:rPr lang="en-US" sz="3734" dirty="0">
                <a:solidFill>
                  <a:srgbClr val="FFFFFF"/>
                </a:solidFill>
                <a:latin typeface="Barlow"/>
                <a:ea typeface="Barlow"/>
                <a:cs typeface="Barlow"/>
                <a:sym typeface="Barlow"/>
              </a:rPr>
              <a:t>The space station has to decide on a proposal or a bid. Low-cost parts OR multiple criteria that need to be met? What are your thoughts and why? </a:t>
            </a:r>
          </a:p>
        </p:txBody>
      </p:sp>
      <p:sp>
        <p:nvSpPr>
          <p:cNvPr id="4" name="Freeform 4"/>
          <p:cNvSpPr/>
          <p:nvPr/>
        </p:nvSpPr>
        <p:spPr>
          <a:xfrm>
            <a:off x="16484765" y="8805492"/>
            <a:ext cx="1549071" cy="1403845"/>
          </a:xfrm>
          <a:custGeom>
            <a:avLst/>
            <a:gdLst/>
            <a:ahLst/>
            <a:cxnLst/>
            <a:rect l="l" t="t" r="r" b="b"/>
            <a:pathLst>
              <a:path w="1549071" h="1403845">
                <a:moveTo>
                  <a:pt x="0" y="0"/>
                </a:moveTo>
                <a:lnTo>
                  <a:pt x="1549070" y="0"/>
                </a:lnTo>
                <a:lnTo>
                  <a:pt x="1549070" y="1403845"/>
                </a:lnTo>
                <a:lnTo>
                  <a:pt x="0" y="140384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TextBox 5"/>
          <p:cNvSpPr txBox="1"/>
          <p:nvPr/>
        </p:nvSpPr>
        <p:spPr>
          <a:xfrm>
            <a:off x="5444486" y="59521"/>
            <a:ext cx="7016651" cy="830581"/>
          </a:xfrm>
          <a:prstGeom prst="rect">
            <a:avLst/>
          </a:prstGeom>
        </p:spPr>
        <p:txBody>
          <a:bodyPr lIns="0" tIns="0" rIns="0" bIns="0" rtlCol="0" anchor="t">
            <a:spAutoFit/>
          </a:bodyPr>
          <a:lstStyle/>
          <a:p>
            <a:pPr algn="ctr">
              <a:lnSpc>
                <a:spcPts val="6719"/>
              </a:lnSpc>
            </a:pPr>
            <a:r>
              <a:rPr lang="en-US" sz="4799" b="1">
                <a:solidFill>
                  <a:srgbClr val="FFFFFF"/>
                </a:solidFill>
                <a:latin typeface="Barlow Bold"/>
                <a:ea typeface="Barlow Bold"/>
                <a:cs typeface="Barlow Bold"/>
                <a:sym typeface="Barlow Bold"/>
              </a:rPr>
              <a:t>The Procurement Process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70711"/>
            <a:ext cx="18463962" cy="18463962"/>
          </a:xfrm>
          <a:custGeom>
            <a:avLst/>
            <a:gdLst/>
            <a:ahLst/>
            <a:cxnLst/>
            <a:rect l="l" t="t" r="r" b="b"/>
            <a:pathLst>
              <a:path w="18463962" h="18463962">
                <a:moveTo>
                  <a:pt x="0" y="0"/>
                </a:moveTo>
                <a:lnTo>
                  <a:pt x="18463962" y="0"/>
                </a:lnTo>
                <a:lnTo>
                  <a:pt x="18463962" y="18463962"/>
                </a:lnTo>
                <a:lnTo>
                  <a:pt x="0" y="18463962"/>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5259688" y="198119"/>
            <a:ext cx="7016651" cy="830581"/>
          </a:xfrm>
          <a:prstGeom prst="rect">
            <a:avLst/>
          </a:prstGeom>
        </p:spPr>
        <p:txBody>
          <a:bodyPr lIns="0" tIns="0" rIns="0" bIns="0" rtlCol="0" anchor="t">
            <a:spAutoFit/>
          </a:bodyPr>
          <a:lstStyle/>
          <a:p>
            <a:pPr algn="ctr">
              <a:lnSpc>
                <a:spcPts val="6719"/>
              </a:lnSpc>
            </a:pPr>
            <a:r>
              <a:rPr lang="en-US" sz="4799" b="1">
                <a:solidFill>
                  <a:srgbClr val="FFFFFF"/>
                </a:solidFill>
                <a:latin typeface="Barlow Bold"/>
                <a:ea typeface="Barlow Bold"/>
                <a:cs typeface="Barlow Bold"/>
                <a:sym typeface="Barlow Bold"/>
              </a:rPr>
              <a:t>The Procurement Process</a:t>
            </a:r>
          </a:p>
        </p:txBody>
      </p:sp>
      <p:sp>
        <p:nvSpPr>
          <p:cNvPr id="4" name="TextBox 4"/>
          <p:cNvSpPr txBox="1"/>
          <p:nvPr/>
        </p:nvSpPr>
        <p:spPr>
          <a:xfrm>
            <a:off x="139676" y="2552700"/>
            <a:ext cx="18112038" cy="6763471"/>
          </a:xfrm>
          <a:prstGeom prst="rect">
            <a:avLst/>
          </a:prstGeom>
        </p:spPr>
        <p:txBody>
          <a:bodyPr lIns="0" tIns="0" rIns="0" bIns="0" rtlCol="0" anchor="t">
            <a:spAutoFit/>
          </a:bodyPr>
          <a:lstStyle/>
          <a:p>
            <a:pPr algn="ctr">
              <a:lnSpc>
                <a:spcPts val="3810"/>
              </a:lnSpc>
            </a:pPr>
            <a:r>
              <a:rPr lang="en-US" sz="2721" b="1" dirty="0">
                <a:solidFill>
                  <a:srgbClr val="FFFFFF"/>
                </a:solidFill>
                <a:latin typeface="Barlow Bold"/>
                <a:ea typeface="Barlow Bold"/>
                <a:cs typeface="Barlow Bold"/>
                <a:sym typeface="Barlow Bold"/>
              </a:rPr>
              <a:t>Before sending this need out to businesses, the procurement professional needs to develop a scope of work. </a:t>
            </a:r>
          </a:p>
          <a:p>
            <a:pPr algn="ctr">
              <a:lnSpc>
                <a:spcPts val="3810"/>
              </a:lnSpc>
            </a:pPr>
            <a:r>
              <a:rPr lang="en-US" sz="2721" b="1" dirty="0">
                <a:solidFill>
                  <a:srgbClr val="FFFFFF"/>
                </a:solidFill>
                <a:latin typeface="Barlow Bold"/>
                <a:ea typeface="Barlow Bold"/>
                <a:cs typeface="Barlow Bold"/>
                <a:sym typeface="Barlow Bold"/>
              </a:rPr>
              <a:t>The scope of work helps define what is needed, how it should be delivered, and what standards must be met. It’s like making a very detailed shopping list!  </a:t>
            </a:r>
          </a:p>
          <a:p>
            <a:pPr algn="ctr">
              <a:lnSpc>
                <a:spcPts val="3810"/>
              </a:lnSpc>
            </a:pPr>
            <a:endParaRPr lang="en-US" sz="2721" b="1" dirty="0">
              <a:solidFill>
                <a:srgbClr val="FFFFFF"/>
              </a:solidFill>
              <a:latin typeface="Barlow Bold"/>
              <a:ea typeface="Barlow Bold"/>
              <a:cs typeface="Barlow Bold"/>
              <a:sym typeface="Barlow Bold"/>
            </a:endParaRPr>
          </a:p>
          <a:p>
            <a:pPr algn="ctr">
              <a:lnSpc>
                <a:spcPts val="3810"/>
              </a:lnSpc>
            </a:pPr>
            <a:r>
              <a:rPr lang="en-US" sz="2721" b="1" dirty="0">
                <a:solidFill>
                  <a:srgbClr val="FFFFFF"/>
                </a:solidFill>
                <a:latin typeface="Barlow Bold"/>
                <a:ea typeface="Barlow Bold"/>
                <a:cs typeface="Barlow Bold"/>
                <a:sym typeface="Barlow Bold"/>
              </a:rPr>
              <a:t>An example of a scope of work may look like this:</a:t>
            </a:r>
          </a:p>
          <a:p>
            <a:pPr algn="ctr">
              <a:lnSpc>
                <a:spcPts val="3810"/>
              </a:lnSpc>
            </a:pPr>
            <a:endParaRPr lang="en-US" sz="2721" b="1" dirty="0">
              <a:solidFill>
                <a:srgbClr val="FFFFFF"/>
              </a:solidFill>
              <a:latin typeface="Barlow Bold"/>
              <a:ea typeface="Barlow Bold"/>
              <a:cs typeface="Barlow Bold"/>
              <a:sym typeface="Barlow Bold"/>
            </a:endParaRPr>
          </a:p>
          <a:p>
            <a:pPr algn="ctr">
              <a:lnSpc>
                <a:spcPts val="3810"/>
              </a:lnSpc>
            </a:pPr>
            <a:r>
              <a:rPr lang="en-US" sz="2721" b="1" dirty="0">
                <a:solidFill>
                  <a:srgbClr val="FFFFFF"/>
                </a:solidFill>
                <a:latin typeface="Barlow Bold"/>
                <a:ea typeface="Barlow Bold"/>
                <a:cs typeface="Barlow Bold"/>
                <a:sym typeface="Barlow Bold"/>
              </a:rPr>
              <a:t> The business will provide 500 custom-made heat shield tiles for the new space shuttle. These tiles must meet the following requirements:</a:t>
            </a:r>
          </a:p>
          <a:p>
            <a:pPr algn="ctr">
              <a:lnSpc>
                <a:spcPts val="3810"/>
              </a:lnSpc>
            </a:pPr>
            <a:r>
              <a:rPr lang="en-US" sz="2721" b="1" dirty="0">
                <a:solidFill>
                  <a:srgbClr val="FFFFFF"/>
                </a:solidFill>
                <a:latin typeface="Barlow Bold"/>
                <a:ea typeface="Barlow Bold"/>
                <a:cs typeface="Barlow Bold"/>
                <a:sym typeface="Barlow Bold"/>
              </a:rPr>
              <a:t>Material: Must be made of high-temperature resistant ceramic able to withstand 3,000°F.</a:t>
            </a:r>
          </a:p>
          <a:p>
            <a:pPr algn="ctr">
              <a:lnSpc>
                <a:spcPts val="3810"/>
              </a:lnSpc>
            </a:pPr>
            <a:r>
              <a:rPr lang="en-US" sz="2721" b="1" dirty="0">
                <a:solidFill>
                  <a:srgbClr val="FFFFFF"/>
                </a:solidFill>
                <a:latin typeface="Barlow Bold"/>
                <a:ea typeface="Barlow Bold"/>
                <a:cs typeface="Barlow Bold"/>
                <a:sym typeface="Barlow Bold"/>
              </a:rPr>
              <a:t>Size &amp; Shape: Each tile must be exactly 6x6 inches and 1 inch thick, with rounded corners.</a:t>
            </a:r>
          </a:p>
          <a:p>
            <a:pPr algn="ctr">
              <a:lnSpc>
                <a:spcPts val="3810"/>
              </a:lnSpc>
            </a:pPr>
            <a:r>
              <a:rPr lang="en-US" sz="2721" b="1" dirty="0">
                <a:solidFill>
                  <a:srgbClr val="FFFFFF"/>
                </a:solidFill>
                <a:latin typeface="Barlow Bold"/>
                <a:ea typeface="Barlow Bold"/>
                <a:cs typeface="Barlow Bold"/>
                <a:sym typeface="Barlow Bold"/>
              </a:rPr>
              <a:t>Durability: Must survive repeated extreme heating and cooling cycles without cracking.</a:t>
            </a:r>
          </a:p>
          <a:p>
            <a:pPr algn="ctr">
              <a:lnSpc>
                <a:spcPts val="3810"/>
              </a:lnSpc>
            </a:pPr>
            <a:r>
              <a:rPr lang="en-US" sz="2721" b="1" dirty="0">
                <a:solidFill>
                  <a:srgbClr val="FFFFFF"/>
                </a:solidFill>
                <a:latin typeface="Barlow Bold"/>
                <a:ea typeface="Barlow Bold"/>
                <a:cs typeface="Barlow Bold"/>
                <a:sym typeface="Barlow Bold"/>
              </a:rPr>
              <a:t>Delivery: All tiles must be delivered to the NASA Kennedy Space Center by June 1, 2026.</a:t>
            </a:r>
          </a:p>
          <a:p>
            <a:pPr algn="ctr">
              <a:lnSpc>
                <a:spcPts val="3810"/>
              </a:lnSpc>
            </a:pPr>
            <a:r>
              <a:rPr lang="en-US" sz="2721" b="1" dirty="0">
                <a:solidFill>
                  <a:srgbClr val="FFFFFF"/>
                </a:solidFill>
                <a:latin typeface="Barlow Bold"/>
                <a:ea typeface="Barlow Bold"/>
                <a:cs typeface="Barlow Bold"/>
                <a:sym typeface="Barlow Bold"/>
              </a:rPr>
              <a:t>Quality Testing: The business must provide test results showing that the tiles meet NASA’s safety standards.</a:t>
            </a:r>
          </a:p>
          <a:p>
            <a:pPr algn="ctr">
              <a:lnSpc>
                <a:spcPts val="3810"/>
              </a:lnSpc>
            </a:pPr>
            <a:endParaRPr lang="en-US" sz="2721" b="1" dirty="0">
              <a:solidFill>
                <a:srgbClr val="FFFFFF"/>
              </a:solidFill>
              <a:latin typeface="Barlow Bold"/>
              <a:ea typeface="Barlow Bold"/>
              <a:cs typeface="Barlow Bold"/>
              <a:sym typeface="Barlow Bo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463962" cy="18463962"/>
          </a:xfrm>
          <a:custGeom>
            <a:avLst/>
            <a:gdLst/>
            <a:ahLst/>
            <a:cxnLst/>
            <a:rect l="l" t="t" r="r" b="b"/>
            <a:pathLst>
              <a:path w="18463962" h="18463962">
                <a:moveTo>
                  <a:pt x="0" y="0"/>
                </a:moveTo>
                <a:lnTo>
                  <a:pt x="18463962" y="0"/>
                </a:lnTo>
                <a:lnTo>
                  <a:pt x="18463962" y="18463962"/>
                </a:lnTo>
                <a:lnTo>
                  <a:pt x="0" y="18463962"/>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522578" y="2126718"/>
            <a:ext cx="16093655" cy="7414958"/>
          </a:xfrm>
          <a:prstGeom prst="rect">
            <a:avLst/>
          </a:prstGeom>
        </p:spPr>
        <p:txBody>
          <a:bodyPr lIns="0" tIns="0" rIns="0" bIns="0" rtlCol="0" anchor="t">
            <a:spAutoFit/>
          </a:bodyPr>
          <a:lstStyle/>
          <a:p>
            <a:pPr algn="l">
              <a:lnSpc>
                <a:spcPts val="5921"/>
              </a:lnSpc>
            </a:pPr>
            <a:r>
              <a:rPr lang="en-US" sz="4229" dirty="0">
                <a:solidFill>
                  <a:srgbClr val="FFFFFF"/>
                </a:solidFill>
                <a:latin typeface="Barlow"/>
                <a:ea typeface="Barlow"/>
                <a:cs typeface="Barlow"/>
                <a:sym typeface="Barlow"/>
              </a:rPr>
              <a:t>Businesses have put in their proposals. Now it is time to review and score. Let’s say you chose to do a list of criteria like this: </a:t>
            </a:r>
          </a:p>
          <a:p>
            <a:pPr algn="l">
              <a:lnSpc>
                <a:spcPts val="5921"/>
              </a:lnSpc>
            </a:pPr>
            <a:endParaRPr lang="en-US" sz="4229" dirty="0">
              <a:solidFill>
                <a:srgbClr val="FFFFFF"/>
              </a:solidFill>
              <a:latin typeface="Barlow"/>
              <a:ea typeface="Barlow"/>
              <a:cs typeface="Barlow"/>
              <a:sym typeface="Barlow"/>
            </a:endParaRPr>
          </a:p>
          <a:p>
            <a:pPr algn="l">
              <a:lnSpc>
                <a:spcPts val="5921"/>
              </a:lnSpc>
            </a:pPr>
            <a:r>
              <a:rPr lang="en-US" sz="4229" dirty="0">
                <a:solidFill>
                  <a:srgbClr val="FFFFFF"/>
                </a:solidFill>
                <a:latin typeface="Barlow"/>
                <a:ea typeface="Barlow"/>
                <a:cs typeface="Barlow"/>
                <a:sym typeface="Barlow"/>
              </a:rPr>
              <a:t>-Must provide NEW parts. No refurbished or used parts.</a:t>
            </a:r>
          </a:p>
          <a:p>
            <a:pPr algn="l">
              <a:lnSpc>
                <a:spcPts val="5921"/>
              </a:lnSpc>
            </a:pPr>
            <a:r>
              <a:rPr lang="en-US" sz="4229" dirty="0">
                <a:solidFill>
                  <a:srgbClr val="FFFFFF"/>
                </a:solidFill>
                <a:latin typeface="Barlow"/>
                <a:ea typeface="Barlow"/>
                <a:cs typeface="Barlow"/>
                <a:sym typeface="Barlow"/>
              </a:rPr>
              <a:t>-The cost of parts must stay the same throughout the contract. </a:t>
            </a:r>
          </a:p>
          <a:p>
            <a:pPr algn="l">
              <a:lnSpc>
                <a:spcPts val="5921"/>
              </a:lnSpc>
            </a:pPr>
            <a:r>
              <a:rPr lang="en-US" sz="4229" dirty="0">
                <a:solidFill>
                  <a:srgbClr val="FFFFFF"/>
                </a:solidFill>
                <a:latin typeface="Barlow"/>
                <a:ea typeface="Barlow"/>
                <a:cs typeface="Barlow"/>
                <a:sym typeface="Barlow"/>
              </a:rPr>
              <a:t>-It should take no longer than two weeks to receive the parts ordered.</a:t>
            </a:r>
          </a:p>
          <a:p>
            <a:pPr algn="l">
              <a:lnSpc>
                <a:spcPts val="5921"/>
              </a:lnSpc>
            </a:pPr>
            <a:endParaRPr lang="en-US" sz="4229" dirty="0">
              <a:solidFill>
                <a:srgbClr val="FFFFFF"/>
              </a:solidFill>
              <a:latin typeface="Barlow"/>
              <a:ea typeface="Barlow"/>
              <a:cs typeface="Barlow"/>
              <a:sym typeface="Barlow"/>
            </a:endParaRPr>
          </a:p>
          <a:p>
            <a:pPr algn="l">
              <a:lnSpc>
                <a:spcPts val="5921"/>
              </a:lnSpc>
            </a:pPr>
            <a:r>
              <a:rPr lang="en-US" sz="4229" dirty="0">
                <a:solidFill>
                  <a:srgbClr val="FFFFFF"/>
                </a:solidFill>
                <a:latin typeface="Barlow"/>
                <a:ea typeface="Barlow"/>
                <a:cs typeface="Barlow"/>
                <a:sym typeface="Barlow"/>
              </a:rPr>
              <a:t>The winner of the contract must meet all the criteria above. </a:t>
            </a:r>
          </a:p>
          <a:p>
            <a:pPr algn="l">
              <a:lnSpc>
                <a:spcPts val="5921"/>
              </a:lnSpc>
            </a:pPr>
            <a:endParaRPr lang="en-US" sz="4229" dirty="0">
              <a:solidFill>
                <a:srgbClr val="FFFFFF"/>
              </a:solidFill>
              <a:latin typeface="Barlow"/>
              <a:ea typeface="Barlow"/>
              <a:cs typeface="Barlow"/>
              <a:sym typeface="Barlow"/>
            </a:endParaRPr>
          </a:p>
          <a:p>
            <a:pPr algn="l">
              <a:lnSpc>
                <a:spcPts val="5921"/>
              </a:lnSpc>
            </a:pPr>
            <a:r>
              <a:rPr lang="en-US" sz="4229" dirty="0">
                <a:solidFill>
                  <a:srgbClr val="FFFFFF"/>
                </a:solidFill>
                <a:latin typeface="Barlow"/>
                <a:ea typeface="Barlow"/>
                <a:cs typeface="Barlow"/>
                <a:sym typeface="Barlow"/>
              </a:rPr>
              <a:t>Take a moment to consider some other criteria you could have. </a:t>
            </a:r>
          </a:p>
        </p:txBody>
      </p:sp>
      <p:sp>
        <p:nvSpPr>
          <p:cNvPr id="4" name="Freeform 4"/>
          <p:cNvSpPr/>
          <p:nvPr/>
        </p:nvSpPr>
        <p:spPr>
          <a:xfrm rot="-2238163">
            <a:off x="15084816" y="6708401"/>
            <a:ext cx="3033806" cy="3467945"/>
          </a:xfrm>
          <a:custGeom>
            <a:avLst/>
            <a:gdLst/>
            <a:ahLst/>
            <a:cxnLst/>
            <a:rect l="l" t="t" r="r" b="b"/>
            <a:pathLst>
              <a:path w="3033806" h="3467945">
                <a:moveTo>
                  <a:pt x="0" y="0"/>
                </a:moveTo>
                <a:lnTo>
                  <a:pt x="3033806" y="0"/>
                </a:lnTo>
                <a:lnTo>
                  <a:pt x="3033806" y="3467945"/>
                </a:lnTo>
                <a:lnTo>
                  <a:pt x="0" y="346794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a:off x="15614811" y="3482716"/>
            <a:ext cx="1524000" cy="1305098"/>
          </a:xfrm>
          <a:custGeom>
            <a:avLst/>
            <a:gdLst/>
            <a:ahLst/>
            <a:cxnLst/>
            <a:rect l="l" t="t" r="r" b="b"/>
            <a:pathLst>
              <a:path w="1524000" h="1305098">
                <a:moveTo>
                  <a:pt x="0" y="0"/>
                </a:moveTo>
                <a:lnTo>
                  <a:pt x="1524001" y="0"/>
                </a:lnTo>
                <a:lnTo>
                  <a:pt x="1524001" y="1305098"/>
                </a:lnTo>
                <a:lnTo>
                  <a:pt x="0" y="130509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dirty="0"/>
          </a:p>
        </p:txBody>
      </p:sp>
      <p:sp>
        <p:nvSpPr>
          <p:cNvPr id="6" name="TextBox 6"/>
          <p:cNvSpPr txBox="1"/>
          <p:nvPr/>
        </p:nvSpPr>
        <p:spPr>
          <a:xfrm>
            <a:off x="5444486" y="59521"/>
            <a:ext cx="7016651" cy="830581"/>
          </a:xfrm>
          <a:prstGeom prst="rect">
            <a:avLst/>
          </a:prstGeom>
        </p:spPr>
        <p:txBody>
          <a:bodyPr lIns="0" tIns="0" rIns="0" bIns="0" rtlCol="0" anchor="t">
            <a:spAutoFit/>
          </a:bodyPr>
          <a:lstStyle/>
          <a:p>
            <a:pPr algn="ctr">
              <a:lnSpc>
                <a:spcPts val="6719"/>
              </a:lnSpc>
            </a:pPr>
            <a:r>
              <a:rPr lang="en-US" sz="4799" b="1">
                <a:solidFill>
                  <a:srgbClr val="FFFFFF"/>
                </a:solidFill>
                <a:latin typeface="Barlow Bold"/>
                <a:ea typeface="Barlow Bold"/>
                <a:cs typeface="Barlow Bold"/>
                <a:sym typeface="Barlow Bold"/>
              </a:rPr>
              <a:t>The Procurement Process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1648</Words>
  <Application>Microsoft Office PowerPoint</Application>
  <PresentationFormat>Custom</PresentationFormat>
  <Paragraphs>128</Paragraphs>
  <Slides>14</Slides>
  <Notes>12</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Barlow</vt:lpstr>
      <vt:lpstr>Barlow Bold</vt:lpstr>
      <vt:lpstr>Arial</vt:lpstr>
      <vt:lpstr>Space Mono</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Procurement Exploration</dc:title>
  <dc:creator>Natalie Tankersley</dc:creator>
  <cp:lastModifiedBy>Natalie Tankersley</cp:lastModifiedBy>
  <cp:revision>2</cp:revision>
  <dcterms:created xsi:type="dcterms:W3CDTF">2006-08-16T00:00:00Z</dcterms:created>
  <dcterms:modified xsi:type="dcterms:W3CDTF">2026-07-15T12:22:35Z</dcterms:modified>
  <dc:identifier>DAGqzet3xnI</dc:identifier>
</cp:coreProperties>
</file>