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94" r:id="rId2"/>
    <p:sldId id="302" r:id="rId3"/>
    <p:sldId id="365" r:id="rId4"/>
    <p:sldId id="366" r:id="rId5"/>
    <p:sldId id="260" r:id="rId6"/>
    <p:sldId id="326" r:id="rId7"/>
    <p:sldId id="301" r:id="rId8"/>
    <p:sldId id="350" r:id="rId9"/>
    <p:sldId id="371" r:id="rId10"/>
    <p:sldId id="303" r:id="rId11"/>
    <p:sldId id="305" r:id="rId12"/>
    <p:sldId id="355" r:id="rId13"/>
    <p:sldId id="308" r:id="rId14"/>
    <p:sldId id="307" r:id="rId15"/>
    <p:sldId id="309" r:id="rId16"/>
    <p:sldId id="363" r:id="rId17"/>
    <p:sldId id="311" r:id="rId18"/>
    <p:sldId id="339" r:id="rId19"/>
    <p:sldId id="312" r:id="rId20"/>
    <p:sldId id="373" r:id="rId21"/>
    <p:sldId id="274" r:id="rId22"/>
    <p:sldId id="36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A0F9F-332B-EE41-A66F-6CDADDD5F2BD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C0D1B-2941-0D48-9765-C21444A2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9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5" name="Google Shape;122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226" name="Google Shape;122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Shift perspective from participant to educator.</a:t>
            </a:r>
          </a:p>
          <a:p>
            <a:r>
              <a:rPr lang="en-US" dirty="0"/>
              <a:t>Key talking point: 'When you project that values list, conversation starts immediately. Students self-sort without needing a lot of direction; the activity does the work.'</a:t>
            </a:r>
          </a:p>
          <a:p>
            <a:r>
              <a:rPr lang="en-US" dirty="0"/>
              <a:t>Connect to FBLA: students who know their values make more intentional choices about competitive events, career pathways, and post-secondary plans.</a:t>
            </a:r>
          </a:p>
          <a:p>
            <a:r>
              <a:rPr lang="en-US" dirty="0"/>
              <a:t>Plant the seed for timing: 'This works especially well right before a guest speaker or industry site visit — it gives students a lens to bring into that experience.'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58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Transition slide — announce Activity 2: Career Inventory.</a:t>
            </a:r>
          </a:p>
          <a:p>
            <a:r>
              <a:rPr lang="en-US" dirty="0"/>
              <a:t>Distribute the Career Inventory handout now if not already on tables.</a:t>
            </a:r>
          </a:p>
          <a:p>
            <a:r>
              <a:rPr lang="en-US" dirty="0"/>
              <a:t>Frame it: 'This is the opening activity from </a:t>
            </a:r>
            <a:r>
              <a:rPr lang="en-US" dirty="0" err="1"/>
              <a:t>Encourage's</a:t>
            </a:r>
            <a:r>
              <a:rPr lang="en-US" dirty="0"/>
              <a:t> Career Curiosity lesson plan — a complete 20-45 minute lesson you can run anytime.'</a:t>
            </a:r>
          </a:p>
          <a:p>
            <a:r>
              <a:rPr lang="en-US" dirty="0"/>
              <a:t>Advisers will experience the first part of that lesson right now.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589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Advisers should have the Career Inventory handout (page 1 — the blank grid).</a:t>
            </a:r>
          </a:p>
          <a:p>
            <a:r>
              <a:rPr lang="en-US" dirty="0"/>
              <a:t>Read the prompt aloud or let advisers read it from the slide.</a:t>
            </a:r>
          </a:p>
          <a:p>
            <a:r>
              <a:rPr lang="en-US" dirty="0"/>
              <a:t>Encourage genuine participation: 'Think about every person in your life. Your family, your neighbors, the people who fixed your car or checked you out at the grocery store. What are their jobs?'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644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room quietly — observe how lists develop and what careers come up most.</a:t>
            </a:r>
          </a:p>
          <a:p>
            <a:r>
              <a:rPr lang="en-US" dirty="0"/>
              <a:t>Notice: most lists skew toward visible, familiar careers. This is intentional and becomes the debrief point.</a:t>
            </a:r>
          </a:p>
          <a:p>
            <a:r>
              <a:rPr lang="en-US" dirty="0"/>
              <a:t>If advisers finish early, encourage them to keep going: 'Think about trades, service industries, healthcare roles, agricultural jobs, arts careers.'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99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Facilitate a brief debrief: 'What did you notice about your own list?'</a:t>
            </a:r>
          </a:p>
          <a:p>
            <a:r>
              <a:rPr lang="en-US" dirty="0"/>
              <a:t>Key insight to draw out: Most lists are dominated by careers people have SEEN — teacher, doctor, lawyer, manager. Less visible careers (machinist, wind turbine technician, genetic counselor) rarely appear.</a:t>
            </a:r>
          </a:p>
          <a:p>
            <a:r>
              <a:rPr lang="en-US" dirty="0"/>
              <a:t>This is the pedagogical point: students don't know what they don't know. The Career Inventory makes that gap visible — gently, without judgment.</a:t>
            </a:r>
          </a:p>
          <a:p>
            <a:r>
              <a:rPr lang="en-US" dirty="0"/>
              <a:t>Introduce the full lesson plan: Page 2 of the handout shows Activity 2 — students explore 4 new careers (one per education level) using the Encourage app or </a:t>
            </a:r>
            <a:r>
              <a:rPr lang="en-US" dirty="0" err="1"/>
              <a:t>onetonline.org</a:t>
            </a:r>
            <a:r>
              <a:rPr lang="en-US" dirty="0"/>
              <a:t>.</a:t>
            </a:r>
          </a:p>
          <a:p>
            <a:r>
              <a:rPr lang="en-US" dirty="0"/>
              <a:t>The complete Career Curiosity lesson plan also includes a pair-and-share reflection and an optional family interview assignment.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48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 to the platform overview section.</a:t>
            </a:r>
          </a:p>
          <a:p>
            <a:r>
              <a:rPr lang="en-US" dirty="0"/>
              <a:t>Frame: 'You have now experienced two of the activities. Let me take about 5 minutes to show you where all of this lives and what else is available to you and your students.'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is built for students ages 13+ in grades 8-12.</a:t>
            </a:r>
          </a:p>
          <a:p>
            <a:r>
              <a:rPr lang="en-US" dirty="0"/>
              <a:t>Core student features: career exploration, college search, scholarship discovery, self-assessments (values, interests, skills), and college and career planning tools.</a:t>
            </a:r>
          </a:p>
          <a:p>
            <a:r>
              <a:rPr lang="en-US" dirty="0"/>
              <a:t>Students can explore careers at different education levels — reinforcing the activity they just did.</a:t>
            </a:r>
          </a:p>
          <a:p>
            <a:r>
              <a:rPr lang="en-US" dirty="0"/>
              <a:t>Key message for advisers: students can use this independently, which means it works outside of scheduled class time too.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25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3047c4b81f7_1_2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25" tIns="45575" rIns="91225" bIns="45575" anchor="t" anchorCtr="0">
            <a:noAutofit/>
          </a:bodyPr>
          <a:lstStyle/>
          <a:p>
            <a:r>
              <a:rPr lang="en-US" sz="1100" dirty="0"/>
              <a:t>This question always comes up — address it proactively.</a:t>
            </a:r>
          </a:p>
          <a:p>
            <a:r>
              <a:rPr lang="en-US" sz="1100" dirty="0"/>
              <a:t>Encourage is funded by colleges and universities who participate in optional student recruitment.</a:t>
            </a:r>
          </a:p>
          <a:p>
            <a:r>
              <a:rPr lang="en-US" sz="1100" dirty="0"/>
              <a:t>Key word: OPTIONAL. Recruitment does not change the student experience unless the student chooses to engage.</a:t>
            </a:r>
          </a:p>
          <a:p>
            <a:r>
              <a:rPr lang="en-US" sz="1100" dirty="0"/>
              <a:t>Research on 5.8 million students shows that optional recruitment programs like Encourage can eliminate the enrollment gap between first-generation and continuing-generation college students.</a:t>
            </a:r>
          </a:p>
          <a:p>
            <a:r>
              <a:rPr lang="en-US" sz="1100" dirty="0"/>
              <a:t>Frame it as a win-win: free tools for advisers and students, and a meaningful pathway to college for students who might not have otherwise seen themselves as college-bound.</a:t>
            </a:r>
          </a:p>
        </p:txBody>
      </p:sp>
      <p:sp>
        <p:nvSpPr>
          <p:cNvPr id="1152" name="Google Shape;1152;g3047c4b81f7_1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what advisers get when they create their educator account.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1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 advisers to scan the QR code or visit </a:t>
            </a:r>
            <a:r>
              <a:rPr lang="en-US" dirty="0" err="1"/>
              <a:t>encourageme.com</a:t>
            </a:r>
            <a:r>
              <a:rPr lang="en-US" dirty="0"/>
              <a:t>/partners/</a:t>
            </a:r>
            <a:r>
              <a:rPr lang="en-US" dirty="0" err="1"/>
              <a:t>fbla</a:t>
            </a:r>
            <a:r>
              <a:rPr lang="en-US" dirty="0"/>
              <a:t>.</a:t>
            </a:r>
          </a:p>
          <a:p>
            <a:r>
              <a:rPr lang="en-US" dirty="0"/>
              <a:t>This is the FBLA-specific sign-up page; all they need to do is fill out the form on this page to get started.</a:t>
            </a:r>
          </a:p>
          <a:p>
            <a:r>
              <a:rPr lang="en-US" dirty="0"/>
              <a:t>Remind them: they already wrote down when they will sign up on their Action Plan handout. Hold them to it!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17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Emphasize: the goal is for advisers to leave with something DONE, not just inspired.</a:t>
            </a:r>
          </a:p>
          <a:p>
            <a:r>
              <a:rPr lang="en-US" dirty="0"/>
              <a:t>They will participate in two activities they can literally run at their next chapter meeting with zero additional prep.</a:t>
            </a:r>
          </a:p>
          <a:p>
            <a:r>
              <a:rPr lang="en-US" dirty="0"/>
              <a:t>They will complete a real action calendar before they leave the room.</a:t>
            </a:r>
          </a:p>
          <a:p>
            <a:r>
              <a:rPr lang="en-US" dirty="0"/>
              <a:t>Key message: this session is designed to be immediately useful, not just informational.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851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FBLA toolkit is a curated set of activities and resources aligned to FBLA's leadership and career development mission.</a:t>
            </a:r>
          </a:p>
          <a:p>
            <a:r>
              <a:rPr lang="en-US" dirty="0"/>
              <a:t>Everything in the toolkit is ready to implement — no lesson planning needed.</a:t>
            </a:r>
          </a:p>
          <a:p>
            <a:r>
              <a:rPr lang="en-US" dirty="0"/>
              <a:t>Direct advisers to scan the QR code or visit </a:t>
            </a:r>
            <a:r>
              <a:rPr lang="en-US" dirty="0" err="1"/>
              <a:t>encourageme.com</a:t>
            </a:r>
            <a:r>
              <a:rPr lang="en-US" dirty="0"/>
              <a:t>/toolkit/</a:t>
            </a:r>
            <a:r>
              <a:rPr lang="en-US" dirty="0" err="1"/>
              <a:t>fbla</a:t>
            </a:r>
            <a:r>
              <a:rPr lang="en-US" dirty="0"/>
              <a:t>.</a:t>
            </a:r>
          </a:p>
          <a:p>
            <a:r>
              <a:rPr lang="en-US" dirty="0"/>
              <a:t>Encourage them to bookmark this page and share it with their chapter leadership team.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489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the floor for questions.</a:t>
            </a:r>
          </a:p>
          <a:p>
            <a:r>
              <a:rPr lang="en-US" dirty="0"/>
              <a:t>Direct follow-up questions to </a:t>
            </a:r>
            <a:r>
              <a:rPr lang="en-US" dirty="0" err="1"/>
              <a:t>FBLA@encourageme.com</a:t>
            </a:r>
            <a:r>
              <a:rPr lang="en-US" dirty="0"/>
              <a:t>.</a:t>
            </a:r>
          </a:p>
          <a:p>
            <a:r>
              <a:rPr lang="en-US" dirty="0"/>
              <a:t>Remind advisers about the FBLA-specific toolkit: </a:t>
            </a:r>
            <a:r>
              <a:rPr lang="en-US" dirty="0" err="1"/>
              <a:t>encourageme.com</a:t>
            </a:r>
            <a:r>
              <a:rPr lang="en-US" dirty="0"/>
              <a:t>/toolkit/</a:t>
            </a:r>
            <a:r>
              <a:rPr lang="en-US" dirty="0" err="1"/>
              <a:t>fbla</a:t>
            </a:r>
            <a:r>
              <a:rPr lang="en-US" dirty="0"/>
              <a:t> — everything they need to get started is there.</a:t>
            </a:r>
          </a:p>
          <a:p>
            <a:r>
              <a:rPr lang="en-US" dirty="0"/>
              <a:t>Thank them for their time and their dedication to their students.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52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something like: 'We are going to do two quick activities together right now; the same ones you can bring back to your chapter this week.'</a:t>
            </a:r>
          </a:p>
          <a:p>
            <a:r>
              <a:rPr lang="en-US" dirty="0"/>
              <a:t>Make sure handouts are distributed before moving to slide 5.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80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Then say: 'This tension is real. You care deeply about your students' futures, but the practical demands of running a chapter leave little room for deep career programming.’</a:t>
            </a:r>
          </a:p>
          <a:p>
            <a:endParaRPr lang="en-US" dirty="0"/>
          </a:p>
          <a:p>
            <a:r>
              <a:rPr lang="en-US" dirty="0"/>
              <a:t>Pause briefly, then: 'That is exactly what Encourage was built to solve. But before I show you the tools, let's experience two of them together.'</a:t>
            </a:r>
          </a:p>
          <a:p>
            <a:r>
              <a:rPr lang="en-US" dirty="0"/>
              <a:t>Transition directly into Activity 1.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93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r>
              <a:rPr lang="en-US" dirty="0"/>
              <a:t>Transition slide — announce Activity 1: Work Values Sort.</a:t>
            </a:r>
          </a:p>
          <a:p>
            <a:r>
              <a:rPr lang="en-US" dirty="0"/>
              <a:t>Tell advisers: 'You are going to experience this activity exactly as your students would.'</a:t>
            </a:r>
          </a:p>
          <a:p>
            <a:r>
              <a:rPr lang="en-US" dirty="0"/>
              <a:t>Distribute the Work Values Sort handout now if not already on tables.</a:t>
            </a:r>
          </a:p>
          <a:p>
            <a:r>
              <a:rPr lang="en-US" dirty="0"/>
              <a:t>This activity typically takes 5-10 minutes in a chapter meeting and requires zero prep beyond printing the handout.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96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advisers through the instructions on screen.</a:t>
            </a:r>
          </a:p>
          <a:p>
            <a:r>
              <a:rPr lang="en-US" dirty="0"/>
              <a:t>Clarify: The value list on the NEXT slide is what they will sort. They write values into the correct column on their handout.</a:t>
            </a:r>
          </a:p>
          <a:p>
            <a:r>
              <a:rPr lang="en-US" dirty="0"/>
              <a:t>Emphasize: 'There are no right or wrong answers. This is personal—it is about what matters to YOU at work.'</a:t>
            </a:r>
          </a:p>
          <a:p>
            <a:r>
              <a:rPr lang="en-US" dirty="0"/>
              <a:t>Let them know you will give them about 2 minutes to sort and circle their top 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24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a 2-minute timer visible to the room.</a:t>
            </a:r>
          </a:p>
          <a:p>
            <a:r>
              <a:rPr lang="en-US" dirty="0"/>
              <a:t>Encourage advisers to genuinely sort the values — not just observe.</a:t>
            </a:r>
          </a:p>
          <a:p>
            <a:r>
              <a:rPr lang="en-US" dirty="0"/>
              <a:t>Walk the room during this time, observe engagement, and be ready to share your own top value when you reconvene.</a:t>
            </a:r>
          </a:p>
          <a:p>
            <a:r>
              <a:rPr lang="en-US" dirty="0"/>
              <a:t>Tip for advisers: this activity works great as a bell ringer or meeting opener. The projected value list does all the heavy lifting.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 this slide while advisers work. Leave it up for the full 2 minutes.</a:t>
            </a:r>
          </a:p>
          <a:p>
            <a:r>
              <a:rPr lang="en-US" dirty="0"/>
              <a:t>Optional: Sort your own values silently so you have a genuine answer ready to share.</a:t>
            </a:r>
          </a:p>
          <a:p>
            <a:r>
              <a:rPr lang="en-US" dirty="0"/>
              <a:t>Note for adviser use: this list can also be printed as individual cards for a card-sort version of the activity.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06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pairs 2 minutes for this conversation, then open to the full room.</a:t>
            </a:r>
          </a:p>
          <a:p>
            <a:r>
              <a:rPr lang="en-US" dirty="0"/>
              <a:t>Ask 2-3 people to share their #1 value and why.</a:t>
            </a:r>
          </a:p>
          <a:p>
            <a:r>
              <a:rPr lang="en-US" dirty="0"/>
              <a:t>Listen for variety. Values like stability, adventure, and making a difference all coming from the same room reinforces the message: there is no single right answer.</a:t>
            </a:r>
          </a:p>
          <a:p>
            <a:r>
              <a:rPr lang="en-US" dirty="0"/>
              <a:t>If time allows, ask: 'Did anyone put something in a different column than they expected?' This sparks good reflection.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A8EE-D1CA-BE45-8ED6-8ADA96CEA4C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04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FA4C1-E3B3-E3B5-4A53-401D61534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1CD9FF-30FC-731D-C6BA-0781F6749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EA6FA-F869-8BD3-DAFE-4837D8797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2318C-79A2-691E-89FA-486F50647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661B3-137C-39E7-36F9-0C2DA4BF0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1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0BCA7-E93D-9F3E-1C3B-B2073322E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62A7A8-3C10-C4EF-AF73-384DBFC45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FFD44-700E-7A28-F2B2-DDF2996FC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023F7-9012-47C0-43CB-64924289D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7B937-F6CA-BCA8-62A9-059C09CC6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2954DB-4CB7-1C4D-7EF9-509D836111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E8F1D1-C1C4-F6A3-6970-C0F2AF87A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2858F-CD96-74E7-D99B-BB8CFF17B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43E15-988B-D2F0-97FA-5B9D82F15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3746E-C47F-F61D-5912-FCE07D2F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59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Navy">
    <p:bg>
      <p:bgPr>
        <a:solidFill>
          <a:srgbClr val="002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id="{E0CBCC00-7B34-1B33-64D2-797F46B01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60970" y="0"/>
            <a:ext cx="5740860" cy="685800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4" y="1052513"/>
            <a:ext cx="7295214" cy="2893186"/>
          </a:xfrm>
        </p:spPr>
        <p:txBody>
          <a:bodyPr/>
          <a:lstStyle>
            <a:lvl1pPr>
              <a:defRPr sz="6000" b="1" i="0">
                <a:solidFill>
                  <a:srgbClr val="ADDFD2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Click to add text</a:t>
            </a:r>
            <a:endParaRPr lang="es-CL"/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0E0A731D-11F5-D2A2-D96A-F4EFD981F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00114" y="197587"/>
            <a:ext cx="2158077" cy="630345"/>
          </a:xfrm>
          <a:prstGeom prst="rect">
            <a:avLst/>
          </a:prstGeom>
        </p:spPr>
      </p:pic>
      <p:pic>
        <p:nvPicPr>
          <p:cNvPr id="12" name="Google Shape;22;p14">
            <a:extLst>
              <a:ext uri="{FF2B5EF4-FFF2-40B4-BE49-F238E27FC236}">
                <a16:creationId xmlns:a16="http://schemas.microsoft.com/office/drawing/2014/main" id="{B2C15805-B5F9-724B-C783-C404AF252F5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33099" t="50799" r="1732" b="1496"/>
          <a:stretch/>
        </p:blipFill>
        <p:spPr>
          <a:xfrm>
            <a:off x="8431481" y="3586347"/>
            <a:ext cx="3760519" cy="32716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1418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iseño personalizado">
  <p:cSld name="8_Diseño personalizado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g3047c4b81f7_1_9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7325" y="206375"/>
            <a:ext cx="1689100" cy="492124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g3047c4b81f7_1_908"/>
          <p:cNvSpPr txBox="1">
            <a:spLocks noGrp="1"/>
          </p:cNvSpPr>
          <p:nvPr>
            <p:ph type="body" idx="1"/>
          </p:nvPr>
        </p:nvSpPr>
        <p:spPr>
          <a:xfrm>
            <a:off x="695328" y="2928256"/>
            <a:ext cx="5210100" cy="3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g3047c4b81f7_1_908"/>
          <p:cNvSpPr txBox="1">
            <a:spLocks noGrp="1"/>
          </p:cNvSpPr>
          <p:nvPr>
            <p:ph type="body" idx="2"/>
          </p:nvPr>
        </p:nvSpPr>
        <p:spPr>
          <a:xfrm>
            <a:off x="6286500" y="2930862"/>
            <a:ext cx="5210100" cy="3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5" name="Google Shape;505;g3047c4b81f7_1_908"/>
          <p:cNvSpPr txBox="1">
            <a:spLocks noGrp="1"/>
          </p:cNvSpPr>
          <p:nvPr>
            <p:ph type="title"/>
          </p:nvPr>
        </p:nvSpPr>
        <p:spPr>
          <a:xfrm>
            <a:off x="658813" y="1016000"/>
            <a:ext cx="106950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g3047c4b81f7_1_908"/>
          <p:cNvSpPr txBox="1">
            <a:spLocks noGrp="1"/>
          </p:cNvSpPr>
          <p:nvPr>
            <p:ph type="body" idx="3"/>
          </p:nvPr>
        </p:nvSpPr>
        <p:spPr>
          <a:xfrm>
            <a:off x="695328" y="2129061"/>
            <a:ext cx="11054100" cy="8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40404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7" name="Google Shape;507;g3047c4b81f7_1_908"/>
          <p:cNvSpPr txBox="1">
            <a:spLocks noGrp="1"/>
          </p:cNvSpPr>
          <p:nvPr>
            <p:ph type="dt" idx="10"/>
          </p:nvPr>
        </p:nvSpPr>
        <p:spPr>
          <a:xfrm>
            <a:off x="658813" y="64008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97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g3047c4b81f7_1_908"/>
          <p:cNvSpPr txBox="1">
            <a:spLocks noGrp="1"/>
          </p:cNvSpPr>
          <p:nvPr>
            <p:ph type="ftr" idx="11"/>
          </p:nvPr>
        </p:nvSpPr>
        <p:spPr>
          <a:xfrm>
            <a:off x="4038600" y="3619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g3047c4b81f7_1_908"/>
          <p:cNvSpPr txBox="1">
            <a:spLocks noGrp="1"/>
          </p:cNvSpPr>
          <p:nvPr>
            <p:ph type="sldNum" idx="12"/>
          </p:nvPr>
        </p:nvSpPr>
        <p:spPr>
          <a:xfrm>
            <a:off x="9250363" y="354013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8186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Ne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F1458A-F5CC-76C6-40D4-D6A521854D51}"/>
              </a:ext>
            </a:extLst>
          </p:cNvPr>
          <p:cNvSpPr/>
          <p:nvPr userDrawn="1"/>
        </p:nvSpPr>
        <p:spPr>
          <a:xfrm>
            <a:off x="-9895" y="0"/>
            <a:ext cx="5676389" cy="6858000"/>
          </a:xfrm>
          <a:prstGeom prst="rect">
            <a:avLst/>
          </a:prstGeom>
          <a:solidFill>
            <a:srgbClr val="FBE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67F9B47E-4241-7DA6-D859-25249C7326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664030"/>
            <a:ext cx="5434938" cy="64126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0" i="0">
                <a:solidFill>
                  <a:srgbClr val="D66BBD"/>
                </a:solidFill>
                <a:latin typeface="Roboto Mono Medium" pitchFamily="2" charset="0"/>
                <a:ea typeface="Roboto Mono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r>
              <a:rPr lang="en-US"/>
              <a:t> Goes Here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B64866-FE70-0FA3-454B-DA8AD99FF8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567543"/>
            <a:ext cx="5434938" cy="477289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85558A45-F867-E1F9-354F-DD67AF72C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7893" b="7766"/>
          <a:stretch/>
        </p:blipFill>
        <p:spPr>
          <a:xfrm rot="5400000">
            <a:off x="427882" y="3927396"/>
            <a:ext cx="2502722" cy="3358490"/>
          </a:xfrm>
          <a:prstGeom prst="rect">
            <a:avLst/>
          </a:prstGeom>
        </p:spPr>
      </p:pic>
      <p:sp>
        <p:nvSpPr>
          <p:cNvPr id="2" name="Título 8">
            <a:extLst>
              <a:ext uri="{FF2B5EF4-FFF2-40B4-BE49-F238E27FC236}">
                <a16:creationId xmlns:a16="http://schemas.microsoft.com/office/drawing/2014/main" id="{614C9D2A-D0B1-438B-4D4B-82D0225BD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114" y="1209435"/>
            <a:ext cx="4818150" cy="2219563"/>
          </a:xfrm>
        </p:spPr>
        <p:txBody>
          <a:bodyPr>
            <a:noAutofit/>
          </a:bodyPr>
          <a:lstStyle>
            <a:lvl1pPr>
              <a:defRPr sz="42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Headline </a:t>
            </a:r>
            <a:br>
              <a:rPr lang="es-MX"/>
            </a:br>
            <a:r>
              <a:rPr lang="es-MX"/>
              <a:t>Goes Here</a:t>
            </a:r>
            <a:endParaRPr lang="es-C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BE534F8-6EEC-B238-D4F3-5BD9D26993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00114" y="198040"/>
            <a:ext cx="2158077" cy="629439"/>
          </a:xfrm>
          <a:prstGeom prst="rect">
            <a:avLst/>
          </a:prstGeom>
        </p:spPr>
      </p:pic>
      <p:pic>
        <p:nvPicPr>
          <p:cNvPr id="10" name="Google Shape;40;p16">
            <a:extLst>
              <a:ext uri="{FF2B5EF4-FFF2-40B4-BE49-F238E27FC236}">
                <a16:creationId xmlns:a16="http://schemas.microsoft.com/office/drawing/2014/main" id="{660015E7-68A9-9432-5E2E-97DEC3D011C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9895" y="4736777"/>
            <a:ext cx="3537897" cy="21212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311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enter - Navy">
    <p:bg>
      <p:bgPr>
        <a:solidFill>
          <a:srgbClr val="002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id="{E0CBCC00-7B34-1B33-64D2-797F46B01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9928"/>
          <a:stretch/>
        </p:blipFill>
        <p:spPr>
          <a:xfrm>
            <a:off x="-1" y="0"/>
            <a:ext cx="1726393" cy="685800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5967" y="1982407"/>
            <a:ext cx="8920065" cy="2893186"/>
          </a:xfrm>
        </p:spPr>
        <p:txBody>
          <a:bodyPr/>
          <a:lstStyle>
            <a:lvl1pPr algn="ctr">
              <a:defRPr sz="6000" b="1" i="0">
                <a:solidFill>
                  <a:srgbClr val="ADDFD2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Click to add text</a:t>
            </a:r>
            <a:endParaRPr lang="es-CL"/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0E0A731D-11F5-D2A2-D96A-F4EFD981F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88049" y="528337"/>
            <a:ext cx="4215902" cy="1231407"/>
          </a:xfrm>
          <a:prstGeom prst="rect">
            <a:avLst/>
          </a:prstGeom>
        </p:spPr>
      </p:pic>
      <p:pic>
        <p:nvPicPr>
          <p:cNvPr id="12" name="Google Shape;22;p14">
            <a:extLst>
              <a:ext uri="{FF2B5EF4-FFF2-40B4-BE49-F238E27FC236}">
                <a16:creationId xmlns:a16="http://schemas.microsoft.com/office/drawing/2014/main" id="{B2C15805-B5F9-724B-C783-C404AF252F5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33099" t="50799" r="1732" b="1496"/>
          <a:stretch/>
        </p:blipFill>
        <p:spPr>
          <a:xfrm>
            <a:off x="8431481" y="3586347"/>
            <a:ext cx="3760519" cy="32716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168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2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6916" y="975889"/>
            <a:ext cx="9904022" cy="716313"/>
          </a:xfrm>
        </p:spPr>
        <p:txBody>
          <a:bodyPr>
            <a:noAutofit/>
          </a:bodyPr>
          <a:lstStyle>
            <a:lvl1pPr>
              <a:defRPr sz="42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Headline Goes Here</a:t>
            </a:r>
            <a:endParaRPr lang="es-CL"/>
          </a:p>
        </p:txBody>
      </p:sp>
      <p:pic>
        <p:nvPicPr>
          <p:cNvPr id="4" name="Imagen 6">
            <a:extLst>
              <a:ext uri="{FF2B5EF4-FFF2-40B4-BE49-F238E27FC236}">
                <a16:creationId xmlns:a16="http://schemas.microsoft.com/office/drawing/2014/main" id="{65926FDC-324F-9899-D819-BC42A36E1E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22244" y="186165"/>
            <a:ext cx="2158076" cy="629439"/>
          </a:xfrm>
          <a:prstGeom prst="rect">
            <a:avLst/>
          </a:prstGeom>
        </p:spPr>
      </p:pic>
      <p:pic>
        <p:nvPicPr>
          <p:cNvPr id="6" name="Imagen 1">
            <a:extLst>
              <a:ext uri="{FF2B5EF4-FFF2-40B4-BE49-F238E27FC236}">
                <a16:creationId xmlns:a16="http://schemas.microsoft.com/office/drawing/2014/main" id="{E5CE24FA-B561-B68C-28BC-1270869B50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866" r="64129"/>
          <a:stretch/>
        </p:blipFill>
        <p:spPr>
          <a:xfrm>
            <a:off x="0" y="-310069"/>
            <a:ext cx="1377537" cy="7478137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41C07B4-F474-C5B2-7553-DB12A51BF8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7043" y="1807224"/>
            <a:ext cx="9903895" cy="42757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solidFill>
                  <a:srgbClr val="D66BBD"/>
                </a:solidFill>
                <a:latin typeface="Roboto Mono Medium" pitchFamily="2" charset="0"/>
                <a:ea typeface="Roboto Mono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r>
              <a:rPr lang="en-US"/>
              <a:t> Goes Here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06BA4F-045E-E9C9-A070-A788F2CAF9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7044" y="2660072"/>
            <a:ext cx="4761881" cy="371697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E2C0F73A-1661-D3B4-80A6-693B0210AE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9057" y="2646217"/>
            <a:ext cx="4761881" cy="371697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4849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enter - Orange">
    <p:bg>
      <p:bgPr>
        <a:solidFill>
          <a:srgbClr val="EB6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id="{E0CBCC00-7B34-1B33-64D2-797F46B01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9374" r="552"/>
          <a:stretch>
            <a:fillRect/>
          </a:stretch>
        </p:blipFill>
        <p:spPr>
          <a:xfrm>
            <a:off x="-1" y="0"/>
            <a:ext cx="1726393" cy="685800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5967" y="1982407"/>
            <a:ext cx="8920065" cy="2893186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Click to add text</a:t>
            </a:r>
            <a:endParaRPr lang="es-CL"/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0E0A731D-11F5-D2A2-D96A-F4EFD981F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88049" y="529221"/>
            <a:ext cx="4215902" cy="1229638"/>
          </a:xfrm>
          <a:prstGeom prst="rect">
            <a:avLst/>
          </a:prstGeom>
        </p:spPr>
      </p:pic>
      <p:pic>
        <p:nvPicPr>
          <p:cNvPr id="3" name="Google Shape;40;p16">
            <a:extLst>
              <a:ext uri="{FF2B5EF4-FFF2-40B4-BE49-F238E27FC236}">
                <a16:creationId xmlns:a16="http://schemas.microsoft.com/office/drawing/2014/main" id="{35E2E604-1A31-3904-893F-550C0D5CB15B}"/>
              </a:ext>
            </a:extLst>
          </p:cNvPr>
          <p:cNvPicPr preferRelativeResize="0"/>
          <p:nvPr userDrawn="1"/>
        </p:nvPicPr>
        <p:blipFill>
          <a:blip r:embed="rId4"/>
          <a:srcRect/>
          <a:stretch/>
        </p:blipFill>
        <p:spPr>
          <a:xfrm>
            <a:off x="6264080" y="3302000"/>
            <a:ext cx="5930900" cy="355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234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3 column head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C747789-0B71-17C1-4D2B-7C281FB5D98F}"/>
              </a:ext>
            </a:extLst>
          </p:cNvPr>
          <p:cNvSpPr/>
          <p:nvPr userDrawn="1"/>
        </p:nvSpPr>
        <p:spPr>
          <a:xfrm>
            <a:off x="1579415" y="2061556"/>
            <a:ext cx="3110124" cy="538480"/>
          </a:xfrm>
          <a:prstGeom prst="roundRect">
            <a:avLst>
              <a:gd name="adj" fmla="val 50000"/>
            </a:avLst>
          </a:prstGeom>
          <a:solidFill>
            <a:srgbClr val="D66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6916" y="975889"/>
            <a:ext cx="9904022" cy="716313"/>
          </a:xfrm>
        </p:spPr>
        <p:txBody>
          <a:bodyPr>
            <a:noAutofit/>
          </a:bodyPr>
          <a:lstStyle>
            <a:lvl1pPr>
              <a:defRPr sz="42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Headline Goes Here</a:t>
            </a:r>
            <a:endParaRPr lang="es-CL"/>
          </a:p>
        </p:txBody>
      </p:sp>
      <p:pic>
        <p:nvPicPr>
          <p:cNvPr id="4" name="Imagen 6">
            <a:extLst>
              <a:ext uri="{FF2B5EF4-FFF2-40B4-BE49-F238E27FC236}">
                <a16:creationId xmlns:a16="http://schemas.microsoft.com/office/drawing/2014/main" id="{65926FDC-324F-9899-D819-BC42A36E1E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22244" y="186165"/>
            <a:ext cx="2158076" cy="629439"/>
          </a:xfrm>
          <a:prstGeom prst="rect">
            <a:avLst/>
          </a:prstGeom>
        </p:spPr>
      </p:pic>
      <p:pic>
        <p:nvPicPr>
          <p:cNvPr id="6" name="Imagen 1">
            <a:extLst>
              <a:ext uri="{FF2B5EF4-FFF2-40B4-BE49-F238E27FC236}">
                <a16:creationId xmlns:a16="http://schemas.microsoft.com/office/drawing/2014/main" id="{E5CE24FA-B561-B68C-28BC-1270869B50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866" r="64129"/>
          <a:stretch/>
        </p:blipFill>
        <p:spPr>
          <a:xfrm>
            <a:off x="0" y="-310069"/>
            <a:ext cx="1377537" cy="747813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06BA4F-045E-E9C9-A070-A788F2CAF9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7045" y="2660072"/>
            <a:ext cx="3062493" cy="381030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EF2C1F-BF76-BB8A-F9B4-38DDCE57D3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6917" y="2174910"/>
            <a:ext cx="3062622" cy="3117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93A05276-CA2B-ABE6-08BC-01A74FA859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7745" y="2660071"/>
            <a:ext cx="3062493" cy="381030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0DDBC2AB-915B-3E8F-1394-17F7C936E3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68445" y="2660071"/>
            <a:ext cx="3062493" cy="381030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B070F4D-FE6C-EDE0-A15C-BB7ECD512EB3}"/>
              </a:ext>
            </a:extLst>
          </p:cNvPr>
          <p:cNvSpPr/>
          <p:nvPr userDrawn="1"/>
        </p:nvSpPr>
        <p:spPr>
          <a:xfrm>
            <a:off x="5000114" y="2061556"/>
            <a:ext cx="3110124" cy="538480"/>
          </a:xfrm>
          <a:prstGeom prst="roundRect">
            <a:avLst>
              <a:gd name="adj" fmla="val 50000"/>
            </a:avLst>
          </a:prstGeom>
          <a:solidFill>
            <a:srgbClr val="D66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22D8185-CF35-2AA8-B4A1-1983A932EB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47616" y="2174910"/>
            <a:ext cx="3062622" cy="3117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5E3EA62-955C-86DE-C99B-08DCF3B0E24C}"/>
              </a:ext>
            </a:extLst>
          </p:cNvPr>
          <p:cNvSpPr/>
          <p:nvPr userDrawn="1"/>
        </p:nvSpPr>
        <p:spPr>
          <a:xfrm>
            <a:off x="8420943" y="2061556"/>
            <a:ext cx="3110124" cy="538480"/>
          </a:xfrm>
          <a:prstGeom prst="roundRect">
            <a:avLst>
              <a:gd name="adj" fmla="val 50000"/>
            </a:avLst>
          </a:prstGeom>
          <a:solidFill>
            <a:srgbClr val="D66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4196986-551E-F259-DDF3-49AAED5FBC4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68445" y="2174910"/>
            <a:ext cx="3062622" cy="3117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481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enter - Fuchsia">
    <p:bg>
      <p:bgPr>
        <a:solidFill>
          <a:srgbClr val="D66B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id="{E0CBCC00-7B34-1B33-64D2-797F46B01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9928"/>
          <a:stretch/>
        </p:blipFill>
        <p:spPr>
          <a:xfrm>
            <a:off x="-1" y="0"/>
            <a:ext cx="1726393" cy="685800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5967" y="1982407"/>
            <a:ext cx="8920065" cy="2893186"/>
          </a:xfrm>
        </p:spPr>
        <p:txBody>
          <a:bodyPr/>
          <a:lstStyle>
            <a:lvl1pPr algn="ctr">
              <a:defRPr sz="6000" b="1" i="0">
                <a:solidFill>
                  <a:schemeClr val="bg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Click to add text</a:t>
            </a:r>
            <a:endParaRPr lang="es-CL"/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0E0A731D-11F5-D2A2-D96A-F4EFD981F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88049" y="529221"/>
            <a:ext cx="4215902" cy="1229638"/>
          </a:xfrm>
          <a:prstGeom prst="rect">
            <a:avLst/>
          </a:prstGeom>
        </p:spPr>
      </p:pic>
      <p:pic>
        <p:nvPicPr>
          <p:cNvPr id="2" name="Google Shape;31;p15">
            <a:extLst>
              <a:ext uri="{FF2B5EF4-FFF2-40B4-BE49-F238E27FC236}">
                <a16:creationId xmlns:a16="http://schemas.microsoft.com/office/drawing/2014/main" id="{B1FEC382-D970-80A7-E82A-9BA6205002B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6261100" y="3302000"/>
            <a:ext cx="5930900" cy="355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62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2E9C4-C4A2-5530-52E2-76B7D1D0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58F53-B65B-01D8-636E-EF9FC7932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304AD-1C9E-F04B-AE82-4DE9BE996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763DA-FC89-AD4C-AEFF-A050BAEC0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DDCB3-2989-F90E-61FE-4154CAF43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34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Full Widt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6916" y="975889"/>
            <a:ext cx="9904022" cy="716313"/>
          </a:xfrm>
        </p:spPr>
        <p:txBody>
          <a:bodyPr>
            <a:noAutofit/>
          </a:bodyPr>
          <a:lstStyle>
            <a:lvl1pPr>
              <a:defRPr sz="42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Headline Goes Here</a:t>
            </a:r>
            <a:endParaRPr lang="es-CL"/>
          </a:p>
        </p:txBody>
      </p:sp>
      <p:pic>
        <p:nvPicPr>
          <p:cNvPr id="4" name="Imagen 6">
            <a:extLst>
              <a:ext uri="{FF2B5EF4-FFF2-40B4-BE49-F238E27FC236}">
                <a16:creationId xmlns:a16="http://schemas.microsoft.com/office/drawing/2014/main" id="{65926FDC-324F-9899-D819-BC42A36E1E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22244" y="186165"/>
            <a:ext cx="2158076" cy="629439"/>
          </a:xfrm>
          <a:prstGeom prst="rect">
            <a:avLst/>
          </a:prstGeom>
        </p:spPr>
      </p:pic>
      <p:pic>
        <p:nvPicPr>
          <p:cNvPr id="6" name="Imagen 1">
            <a:extLst>
              <a:ext uri="{FF2B5EF4-FFF2-40B4-BE49-F238E27FC236}">
                <a16:creationId xmlns:a16="http://schemas.microsoft.com/office/drawing/2014/main" id="{E5CE24FA-B561-B68C-28BC-1270869B50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3866" r="64129"/>
          <a:stretch/>
        </p:blipFill>
        <p:spPr>
          <a:xfrm>
            <a:off x="0" y="-310069"/>
            <a:ext cx="1377537" cy="7478137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41C07B4-F474-C5B2-7553-DB12A51BF8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7043" y="1807224"/>
            <a:ext cx="9903895" cy="42757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solidFill>
                  <a:srgbClr val="D66BBD"/>
                </a:solidFill>
                <a:latin typeface="Roboto Mono Medium" pitchFamily="2" charset="0"/>
                <a:ea typeface="Roboto Mono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r>
              <a:rPr lang="en-US"/>
              <a:t> Goes Here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06BA4F-045E-E9C9-A070-A788F2CAF9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7043" y="2660072"/>
            <a:ext cx="9903895" cy="371697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10202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-Column Graphic Photo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1;p18">
            <a:extLst>
              <a:ext uri="{FF2B5EF4-FFF2-40B4-BE49-F238E27FC236}">
                <a16:creationId xmlns:a16="http://schemas.microsoft.com/office/drawing/2014/main" id="{C87C6E86-64E1-14AA-8031-2E53A241DBE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03894" y="-92077"/>
            <a:ext cx="5933194" cy="705149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975889"/>
            <a:ext cx="5434938" cy="1458553"/>
          </a:xfrm>
        </p:spPr>
        <p:txBody>
          <a:bodyPr>
            <a:noAutofit/>
          </a:bodyPr>
          <a:lstStyle>
            <a:lvl1pPr>
              <a:defRPr sz="42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Headline Goes Here</a:t>
            </a:r>
            <a:endParaRPr lang="es-CL"/>
          </a:p>
        </p:txBody>
      </p:sp>
      <p:pic>
        <p:nvPicPr>
          <p:cNvPr id="4" name="Imagen 6">
            <a:extLst>
              <a:ext uri="{FF2B5EF4-FFF2-40B4-BE49-F238E27FC236}">
                <a16:creationId xmlns:a16="http://schemas.microsoft.com/office/drawing/2014/main" id="{65926FDC-324F-9899-D819-BC42A36E1E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22244" y="186165"/>
            <a:ext cx="2158076" cy="629439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41C07B4-F474-C5B2-7553-DB12A51BF8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434442"/>
            <a:ext cx="5434938" cy="64126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0" i="0">
                <a:solidFill>
                  <a:srgbClr val="D66BBD"/>
                </a:solidFill>
                <a:latin typeface="Roboto Mono Medium" pitchFamily="2" charset="0"/>
                <a:ea typeface="Roboto Mono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r>
              <a:rPr lang="en-US"/>
              <a:t> Goes Here</a:t>
            </a:r>
          </a:p>
        </p:txBody>
      </p:sp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1660165B-04E4-580E-9042-9C0BB020E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3228108"/>
            <a:ext cx="5434938" cy="310157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Google Shape;52;p18">
            <a:extLst>
              <a:ext uri="{FF2B5EF4-FFF2-40B4-BE49-F238E27FC236}">
                <a16:creationId xmlns:a16="http://schemas.microsoft.com/office/drawing/2014/main" id="{4FE33352-D811-3E84-EBEB-19096F8E535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t="53928" r="37563"/>
          <a:stretch/>
        </p:blipFill>
        <p:spPr>
          <a:xfrm>
            <a:off x="-103894" y="3799765"/>
            <a:ext cx="3602874" cy="315964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60;p18">
            <a:extLst>
              <a:ext uri="{FF2B5EF4-FFF2-40B4-BE49-F238E27FC236}">
                <a16:creationId xmlns:a16="http://schemas.microsoft.com/office/drawing/2014/main" id="{F6926E76-224F-2A1C-72B3-3DE8566E5F84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1717040" y="13006"/>
            <a:ext cx="4002004" cy="276311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Google Shape;58;p18">
            <a:extLst>
              <a:ext uri="{FF2B5EF4-FFF2-40B4-BE49-F238E27FC236}">
                <a16:creationId xmlns:a16="http://schemas.microsoft.com/office/drawing/2014/main" id="{ADB41393-16E4-577B-E918-9BF81692EE60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795748" y="943232"/>
            <a:ext cx="4114799" cy="515752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88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enter - Neon">
    <p:bg>
      <p:bgPr>
        <a:solidFill>
          <a:srgbClr val="FBE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id="{E0CBCC00-7B34-1B33-64D2-797F46B01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9928"/>
          <a:stretch/>
        </p:blipFill>
        <p:spPr>
          <a:xfrm>
            <a:off x="-1" y="0"/>
            <a:ext cx="1726393" cy="685800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5967" y="1982407"/>
            <a:ext cx="8920065" cy="2893186"/>
          </a:xfrm>
        </p:spPr>
        <p:txBody>
          <a:bodyPr/>
          <a:lstStyle>
            <a:lvl1pPr algn="ctr">
              <a:defRPr sz="60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Click to add text</a:t>
            </a:r>
            <a:endParaRPr lang="es-CL"/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0E0A731D-11F5-D2A2-D96A-F4EFD981F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88049" y="529221"/>
            <a:ext cx="4215902" cy="1229638"/>
          </a:xfrm>
          <a:prstGeom prst="rect">
            <a:avLst/>
          </a:prstGeom>
        </p:spPr>
      </p:pic>
      <p:pic>
        <p:nvPicPr>
          <p:cNvPr id="3" name="Google Shape;40;p16">
            <a:extLst>
              <a:ext uri="{FF2B5EF4-FFF2-40B4-BE49-F238E27FC236}">
                <a16:creationId xmlns:a16="http://schemas.microsoft.com/office/drawing/2014/main" id="{35E2E604-1A31-3904-893F-550C0D5CB15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6264080" y="3302000"/>
            <a:ext cx="5930900" cy="355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156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enter - Seafoam">
    <p:bg>
      <p:bgPr>
        <a:solidFill>
          <a:srgbClr val="ADD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>
            <a:extLst>
              <a:ext uri="{FF2B5EF4-FFF2-40B4-BE49-F238E27FC236}">
                <a16:creationId xmlns:a16="http://schemas.microsoft.com/office/drawing/2014/main" id="{E0CBCC00-7B34-1B33-64D2-797F46B01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9928"/>
          <a:stretch/>
        </p:blipFill>
        <p:spPr>
          <a:xfrm>
            <a:off x="-1" y="0"/>
            <a:ext cx="1726393" cy="685800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5967" y="1982407"/>
            <a:ext cx="8920065" cy="2893186"/>
          </a:xfrm>
        </p:spPr>
        <p:txBody>
          <a:bodyPr/>
          <a:lstStyle>
            <a:lvl1pPr algn="ctr">
              <a:defRPr sz="60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Click to add text</a:t>
            </a:r>
            <a:endParaRPr lang="es-CL"/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0E0A731D-11F5-D2A2-D96A-F4EFD981F4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88049" y="529221"/>
            <a:ext cx="4215902" cy="1229638"/>
          </a:xfrm>
          <a:prstGeom prst="rect">
            <a:avLst/>
          </a:prstGeom>
        </p:spPr>
      </p:pic>
      <p:pic>
        <p:nvPicPr>
          <p:cNvPr id="2" name="Google Shape;22;p14">
            <a:extLst>
              <a:ext uri="{FF2B5EF4-FFF2-40B4-BE49-F238E27FC236}">
                <a16:creationId xmlns:a16="http://schemas.microsoft.com/office/drawing/2014/main" id="{7B706295-5D16-A62E-E64B-A315B399360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33099" t="50799" r="1732" b="1496"/>
          <a:stretch/>
        </p:blipFill>
        <p:spPr>
          <a:xfrm>
            <a:off x="8431481" y="3586347"/>
            <a:ext cx="3760519" cy="32716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3478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g3047c4b81f7_1_4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64300" y="0"/>
            <a:ext cx="5740398" cy="6858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3047c4b81f7_1_4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4625" y="92075"/>
            <a:ext cx="57705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3047c4b81f7_1_425"/>
          <p:cNvSpPr txBox="1">
            <a:spLocks noGrp="1"/>
          </p:cNvSpPr>
          <p:nvPr>
            <p:ph type="body" idx="1"/>
          </p:nvPr>
        </p:nvSpPr>
        <p:spPr>
          <a:xfrm>
            <a:off x="623885" y="3429000"/>
            <a:ext cx="5472000" cy="27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B6645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B6645"/>
              </a:buClr>
              <a:buSzPts val="16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B6645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B6645"/>
              </a:buClr>
              <a:buSzPts val="1400"/>
              <a:buChar char="•"/>
              <a:defRPr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B6645"/>
              </a:buClr>
              <a:buSzPts val="1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g3047c4b81f7_1_425"/>
          <p:cNvSpPr>
            <a:spLocks noGrp="1"/>
          </p:cNvSpPr>
          <p:nvPr>
            <p:ph type="pic" idx="2"/>
          </p:nvPr>
        </p:nvSpPr>
        <p:spPr>
          <a:xfrm>
            <a:off x="7469614" y="876150"/>
            <a:ext cx="3740700" cy="5157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2" name="Google Shape;242;g3047c4b81f7_1_425"/>
          <p:cNvSpPr txBox="1">
            <a:spLocks noGrp="1"/>
          </p:cNvSpPr>
          <p:nvPr>
            <p:ph type="title"/>
          </p:nvPr>
        </p:nvSpPr>
        <p:spPr>
          <a:xfrm>
            <a:off x="647696" y="1015998"/>
            <a:ext cx="5448300" cy="10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EB6645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g3047c4b81f7_1_425"/>
          <p:cNvSpPr txBox="1">
            <a:spLocks noGrp="1"/>
          </p:cNvSpPr>
          <p:nvPr>
            <p:ph type="body" idx="3"/>
          </p:nvPr>
        </p:nvSpPr>
        <p:spPr>
          <a:xfrm>
            <a:off x="647696" y="2059365"/>
            <a:ext cx="5448300" cy="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g3047c4b81f7_1_425"/>
          <p:cNvSpPr>
            <a:spLocks noGrp="1"/>
          </p:cNvSpPr>
          <p:nvPr>
            <p:ph type="pic" idx="4"/>
          </p:nvPr>
        </p:nvSpPr>
        <p:spPr>
          <a:xfrm>
            <a:off x="6452006" y="0"/>
            <a:ext cx="3106200" cy="21447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5" name="Google Shape;245;g3047c4b81f7_1_425"/>
          <p:cNvSpPr txBox="1">
            <a:spLocks noGrp="1"/>
          </p:cNvSpPr>
          <p:nvPr>
            <p:ph type="dt" idx="10"/>
          </p:nvPr>
        </p:nvSpPr>
        <p:spPr>
          <a:xfrm>
            <a:off x="658813" y="64008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97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g3047c4b81f7_1_425"/>
          <p:cNvSpPr txBox="1">
            <a:spLocks noGrp="1"/>
          </p:cNvSpPr>
          <p:nvPr>
            <p:ph type="ftr" idx="11"/>
          </p:nvPr>
        </p:nvSpPr>
        <p:spPr>
          <a:xfrm>
            <a:off x="4038600" y="3619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g3047c4b81f7_1_425"/>
          <p:cNvSpPr txBox="1">
            <a:spLocks noGrp="1"/>
          </p:cNvSpPr>
          <p:nvPr>
            <p:ph type="sldNum" idx="12"/>
          </p:nvPr>
        </p:nvSpPr>
        <p:spPr>
          <a:xfrm>
            <a:off x="9250363" y="354013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7739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-Column Graphic Photo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C59F5826-1BA4-96B8-D702-4E6FD0A7B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360" y="1026689"/>
            <a:ext cx="5434938" cy="1458553"/>
          </a:xfrm>
        </p:spPr>
        <p:txBody>
          <a:bodyPr>
            <a:noAutofit/>
          </a:bodyPr>
          <a:lstStyle>
            <a:lvl1pPr>
              <a:defRPr sz="4200" b="1" i="0">
                <a:solidFill>
                  <a:srgbClr val="002D61"/>
                </a:solidFill>
                <a:latin typeface="Work Sans Black" pitchFamily="2" charset="77"/>
              </a:defRPr>
            </a:lvl1pPr>
          </a:lstStyle>
          <a:p>
            <a:r>
              <a:rPr lang="es-MX"/>
              <a:t>Headline Goes Here</a:t>
            </a:r>
            <a:endParaRPr lang="es-CL"/>
          </a:p>
        </p:txBody>
      </p:sp>
      <p:pic>
        <p:nvPicPr>
          <p:cNvPr id="4" name="Imagen 6">
            <a:extLst>
              <a:ext uri="{FF2B5EF4-FFF2-40B4-BE49-F238E27FC236}">
                <a16:creationId xmlns:a16="http://schemas.microsoft.com/office/drawing/2014/main" id="{65926FDC-324F-9899-D819-BC42A36E1E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6324" y="186165"/>
            <a:ext cx="2158076" cy="629439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41C07B4-F474-C5B2-7553-DB12A51BF8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360" y="2485242"/>
            <a:ext cx="5434938" cy="64126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0" i="0">
                <a:solidFill>
                  <a:srgbClr val="D66BBD"/>
                </a:solidFill>
                <a:latin typeface="Roboto Mono Medium" pitchFamily="2" charset="0"/>
                <a:ea typeface="Roboto Mono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r>
              <a:rPr lang="en-US"/>
              <a:t> Goes Here</a:t>
            </a:r>
          </a:p>
        </p:txBody>
      </p:sp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1660165B-04E4-580E-9042-9C0BB020E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360" y="3278908"/>
            <a:ext cx="5434938" cy="311173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1pPr>
            <a:lvl2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2pPr>
            <a:lvl3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3pPr>
            <a:lvl4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4pPr>
            <a:lvl5pPr>
              <a:defRPr sz="2000" b="0" i="0">
                <a:solidFill>
                  <a:srgbClr val="595959"/>
                </a:solidFill>
                <a:latin typeface="Work Sans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Google Shape;62;p19">
            <a:extLst>
              <a:ext uri="{FF2B5EF4-FFF2-40B4-BE49-F238E27FC236}">
                <a16:creationId xmlns:a16="http://schemas.microsoft.com/office/drawing/2014/main" id="{D4DC2629-EA33-4D7B-3E7D-328181175B3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6464587" y="0"/>
            <a:ext cx="574086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65;p19">
            <a:extLst>
              <a:ext uri="{FF2B5EF4-FFF2-40B4-BE49-F238E27FC236}">
                <a16:creationId xmlns:a16="http://schemas.microsoft.com/office/drawing/2014/main" id="{3DF57945-E82D-D767-C1CD-0A2FB0A93FC3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6524327" y="92077"/>
            <a:ext cx="57703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58;p18">
            <a:extLst>
              <a:ext uri="{FF2B5EF4-FFF2-40B4-BE49-F238E27FC236}">
                <a16:creationId xmlns:a16="http://schemas.microsoft.com/office/drawing/2014/main" id="{1B073D3C-BAE6-BE06-EFBD-D59E14BE4C5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616" y="931569"/>
            <a:ext cx="4114799" cy="515752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Google Shape;70;p19">
            <a:extLst>
              <a:ext uri="{FF2B5EF4-FFF2-40B4-BE49-F238E27FC236}">
                <a16:creationId xmlns:a16="http://schemas.microsoft.com/office/drawing/2014/main" id="{92CBEE39-4107-F068-B2D3-3E175A82C236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6464586" y="0"/>
            <a:ext cx="4670773" cy="322485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48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3"/>
          <p:cNvSpPr txBox="1">
            <a:spLocks noGrp="1"/>
          </p:cNvSpPr>
          <p:nvPr>
            <p:ph type="dt" idx="10"/>
          </p:nvPr>
        </p:nvSpPr>
        <p:spPr>
          <a:xfrm>
            <a:off x="658813" y="640079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400"/>
              <a:buFont typeface="Roboto Mono"/>
              <a:buNone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3"/>
          <p:cNvSpPr txBox="1">
            <a:spLocks noGrp="1"/>
          </p:cNvSpPr>
          <p:nvPr>
            <p:ph type="ftr" idx="11"/>
          </p:nvPr>
        </p:nvSpPr>
        <p:spPr>
          <a:xfrm>
            <a:off x="658813" y="254744"/>
            <a:ext cx="403248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400"/>
              <a:buFont typeface="Roboto Mono"/>
              <a:buNone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3"/>
          <p:cNvSpPr txBox="1">
            <a:spLocks noGrp="1"/>
          </p:cNvSpPr>
          <p:nvPr>
            <p:ph type="sldNum" idx="12"/>
          </p:nvPr>
        </p:nvSpPr>
        <p:spPr>
          <a:xfrm>
            <a:off x="9250363" y="246808"/>
            <a:ext cx="264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defRPr sz="1000" b="0" i="0" u="none" strike="noStrike" cap="none">
                <a:solidFill>
                  <a:srgbClr val="003359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53"/>
          <p:cNvSpPr txBox="1">
            <a:spLocks noGrp="1"/>
          </p:cNvSpPr>
          <p:nvPr>
            <p:ph type="body" idx="1"/>
          </p:nvPr>
        </p:nvSpPr>
        <p:spPr>
          <a:xfrm>
            <a:off x="2691434" y="3894859"/>
            <a:ext cx="6835361" cy="765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 i="0">
                <a:solidFill>
                  <a:srgbClr val="003359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53"/>
          <p:cNvSpPr txBox="1">
            <a:spLocks noGrp="1"/>
          </p:cNvSpPr>
          <p:nvPr>
            <p:ph type="title"/>
          </p:nvPr>
        </p:nvSpPr>
        <p:spPr>
          <a:xfrm>
            <a:off x="761620" y="2567708"/>
            <a:ext cx="10694987" cy="133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3600"/>
              <a:buFont typeface="Work Sans"/>
              <a:buNone/>
              <a:defRPr>
                <a:solidFill>
                  <a:srgbClr val="0033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799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EE022-13BD-AAEC-43DA-FF6D9907F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0DA27-469A-ADA7-CECF-94444ADCC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9EF74-1463-EDE8-59C1-9620DB01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A589E-594B-4F8C-2F2C-84EC0D45D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C1EB9-869C-97C0-CA62-97170E4F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7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ED988-6061-D586-99D5-D8E7CBE9C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77DE5-61E9-F775-2A9E-50DAAB25C0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75A0E-0198-4344-4108-739CFB22E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75BD1-959C-055F-7939-872DEDC51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A97AC-4123-53CD-D1D9-B163ED769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D3F713-7477-CCB2-E003-F433B4762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76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238EC-7984-8C5F-6894-09019F9A4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EE29E-F23C-DA02-8C92-D6DA5A527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315DB-FC50-A281-CEF1-564E50B9C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C0C87B-3E45-5A9B-E4D7-84B7483A2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D4B9F3-BC8B-8978-6CDA-2A39D05F3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D02486-80A1-0FD2-CAF8-79560C67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6BCB0-EBCD-E8A7-19E2-1282B6CA4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319498-84CE-3BD8-7E59-D9BFC45D9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3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8154-1116-9C4D-A2AB-D490DC6C2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93799D-7FE6-C925-37AB-9933CF770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9CEAFC-172C-0E94-62ED-A147704C6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8D59A7-6A9F-774C-F94D-E1FCFE06E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6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8450E7-FCF6-A3AE-7639-A3C4F9D5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2CA37C-EA76-A8E9-2293-20AAB0E3E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C9BA2-0ADA-3394-CAC3-829DBDEF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6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E6702-7963-9507-E2A2-45511066B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71401-0956-79EF-9487-846CAE988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3A307-65C2-A311-3EC2-D80B110AB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480DA-54D5-3B6A-CA7A-3D7BEB8D1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7E16C5-3D3D-3D00-7875-509FF45F7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7D4B5-89F0-3F3F-EDEB-E11E3956B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8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A9C02-818E-2D86-45ED-527AC13A1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6CC9AE-E61E-AAB0-F276-849442EE7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459344-FBF9-D8F8-5813-AD048F58E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98682-AA39-D4D7-6DEF-260BFC9E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CB33AA-11D8-8D7A-483B-E81353717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A5D2B5-ECE0-1C49-19DB-EA73BECE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8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0D8BF5-D235-1326-884B-4AC8CD027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7E508-765D-C00D-D240-DD8832065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2EB0D-0C5A-5C0C-E675-0438328BFB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B425A1-301D-F441-A20B-CE133554D44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29297-179E-1F17-B4EC-7D91B03E4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17652-A1DE-E62C-AFBE-7C54DF6FA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75F2E4-07D8-4F4D-B3CC-CF9DFE876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1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200"/>
              <a:t>Future-Ready in 15 Minutes</a:t>
            </a:r>
          </a:p>
          <a:p>
            <a:r>
              <a:rPr lang="en-US" sz="2400" b="0">
                <a:latin typeface="Work Sans Medium" pitchFamily="2" charset="77"/>
              </a:rPr>
              <a:t>Low-Prep College &amp; Career Activities for Busy FBLA Advisers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55B4A-BC24-6A07-36DA-BB61F6AC6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29840-4267-DC5D-6B82-771E9BACF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Your Experience in the Chat: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E92AA-93DC-DF94-706F-8D5E69C3AD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6916" y="2105380"/>
            <a:ext cx="9903895" cy="106284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What is your #1 work value and why?</a:t>
            </a:r>
          </a:p>
          <a:p>
            <a:pPr marL="457200" indent="-457200">
              <a:buAutoNum type="arabicPeriod"/>
            </a:pPr>
            <a:r>
              <a:rPr lang="en-US" dirty="0"/>
              <a:t>Did anything surprise you about your own choices? </a:t>
            </a:r>
          </a:p>
        </p:txBody>
      </p:sp>
    </p:spTree>
    <p:extLst>
      <p:ext uri="{BB962C8B-B14F-4D97-AF65-F5344CB8AC3E}">
        <p14:creationId xmlns:p14="http://schemas.microsoft.com/office/powerpoint/2010/main" val="1208708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5797C-612E-B3A3-113A-662939695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241EC-D88B-B32C-19F9-EC1B536C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Reflect as an Educator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A8C057-0808-9D3A-A986-E36B467EC2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434442"/>
            <a:ext cx="5434938" cy="310157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How might a student’s top values shape their career and/or college choices?</a:t>
            </a:r>
          </a:p>
          <a:p>
            <a:pPr marL="457200" indent="-457200">
              <a:buAutoNum type="arabicPeriod"/>
            </a:pPr>
            <a:r>
              <a:rPr lang="en-US" dirty="0"/>
              <a:t>Imagine running this before a guest speaker or competition prep—what door does it open? </a:t>
            </a:r>
          </a:p>
          <a:p>
            <a:endParaRPr lang="en-US" dirty="0"/>
          </a:p>
        </p:txBody>
      </p:sp>
      <p:pic>
        <p:nvPicPr>
          <p:cNvPr id="9" name="Picture Placeholder 9" descr="A yellow and black logo&#10;&#10;AI-generated content may be incorrect.">
            <a:extLst>
              <a:ext uri="{FF2B5EF4-FFF2-40B4-BE49-F238E27FC236}">
                <a16:creationId xmlns:a16="http://schemas.microsoft.com/office/drawing/2014/main" id="{7FD3E0E4-4807-C383-3626-0438939A8ED4}"/>
              </a:ext>
            </a:extLst>
          </p:cNvPr>
          <p:cNvPicPr>
            <a:picLocks noGrp="1" noChangeAspect="1"/>
          </p:cNvPicPr>
          <p:nvPr>
            <p:ph type="pic" idx="4"/>
          </p:nvPr>
        </p:nvPicPr>
        <p:blipFill>
          <a:blip r:embed="rId3"/>
          <a:srcRect l="261" r="261"/>
          <a:stretch>
            <a:fillRect/>
          </a:stretch>
        </p:blipFill>
        <p:spPr>
          <a:xfrm>
            <a:off x="1717040" y="13006"/>
            <a:ext cx="4002004" cy="2763114"/>
          </a:xfrm>
        </p:spPr>
      </p:pic>
    </p:spTree>
    <p:extLst>
      <p:ext uri="{BB962C8B-B14F-4D97-AF65-F5344CB8AC3E}">
        <p14:creationId xmlns:p14="http://schemas.microsoft.com/office/powerpoint/2010/main" val="2523786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21BD-C09A-F076-C11C-E9BC13F93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Career Inventory</a:t>
            </a:r>
          </a:p>
        </p:txBody>
      </p:sp>
    </p:spTree>
    <p:extLst>
      <p:ext uri="{BB962C8B-B14F-4D97-AF65-F5344CB8AC3E}">
        <p14:creationId xmlns:p14="http://schemas.microsoft.com/office/powerpoint/2010/main" val="1569949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D5F5E-047A-35D1-1427-834E54122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E74FA-58B2-7478-494F-C0A9BF840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16" y="975889"/>
            <a:ext cx="10316040" cy="716313"/>
          </a:xfrm>
        </p:spPr>
        <p:txBody>
          <a:bodyPr/>
          <a:lstStyle/>
          <a:p>
            <a:r>
              <a:rPr lang="en-US"/>
              <a:t>Career Inventory: List What You Know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4A402-01B3-9D68-A6A7-3484E322B8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6916" y="1920057"/>
            <a:ext cx="9903895" cy="175119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You have 5 minutes. Here’s your prompt:</a:t>
            </a:r>
          </a:p>
          <a:p>
            <a:pPr marL="971550" lvl="1" indent="-285750"/>
            <a:r>
              <a:rPr lang="en-US" sz="1800" dirty="0"/>
              <a:t>Using some scratch paper near your desk or open a doc on your computer, list every career you can think of and note what level of education each one requires.</a:t>
            </a:r>
          </a:p>
          <a:p>
            <a:pPr marL="971550" lvl="1" indent="-285750"/>
            <a:r>
              <a:rPr lang="en-US" sz="1800" dirty="0"/>
              <a:t>Think about: your family, friends, neighbors, and community. What are their jobs?</a:t>
            </a:r>
          </a:p>
          <a:p>
            <a:pPr marL="971550" lvl="1" indent="-285750"/>
            <a:r>
              <a:rPr lang="en-US" sz="1800" dirty="0"/>
              <a:t>Keep listing until you run out of room or time.</a:t>
            </a:r>
          </a:p>
        </p:txBody>
      </p:sp>
    </p:spTree>
    <p:extLst>
      <p:ext uri="{BB962C8B-B14F-4D97-AF65-F5344CB8AC3E}">
        <p14:creationId xmlns:p14="http://schemas.microsoft.com/office/powerpoint/2010/main" val="2151647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168DE-0650-D62E-A683-A30C390DC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7C949B3-465D-33CA-DCB7-B1A47F7E8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5 Minutes</a:t>
            </a:r>
          </a:p>
          <a:p>
            <a:r>
              <a:rPr lang="en-US" sz="2000" b="0" dirty="0">
                <a:latin typeface="Work Sans Medium" pitchFamily="2" charset="77"/>
              </a:rPr>
              <a:t>List every career you know · Note the education required · Keep going until time is up</a:t>
            </a:r>
          </a:p>
        </p:txBody>
      </p:sp>
    </p:spTree>
    <p:extLst>
      <p:ext uri="{BB962C8B-B14F-4D97-AF65-F5344CB8AC3E}">
        <p14:creationId xmlns:p14="http://schemas.microsoft.com/office/powerpoint/2010/main" val="1278868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E10DC-F1FC-CE79-DC01-56E150014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CE7FF-5DF3-B489-7CE6-A4079F147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65286"/>
            <a:ext cx="5434938" cy="1458553"/>
          </a:xfrm>
        </p:spPr>
        <p:txBody>
          <a:bodyPr/>
          <a:lstStyle/>
          <a:p>
            <a:r>
              <a:rPr lang="en-US"/>
              <a:t>Reflect as an Educator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10F604-5722-733A-CA7E-FC6FBB6803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023478"/>
            <a:ext cx="5434938" cy="21710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What just happened in the room?</a:t>
            </a:r>
          </a:p>
          <a:p>
            <a:pPr marL="1143000" lvl="1" indent="-457200"/>
            <a:r>
              <a:rPr lang="en-US"/>
              <a:t>Most lists skew toward visible, familiar careers. </a:t>
            </a:r>
          </a:p>
          <a:p>
            <a:pPr marL="1143000" lvl="1" indent="-457200"/>
            <a:r>
              <a:rPr lang="en-US"/>
              <a:t>Students don’t know what they don’t know. This activity makes that gap visible without judgment.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5FC1C90-7BD5-DD1F-3B48-9BF10D44CDEE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l="3791" r="29841"/>
          <a:stretch>
            <a:fillRect/>
          </a:stretch>
        </p:blipFill>
        <p:spPr>
          <a:xfrm>
            <a:off x="812861" y="975889"/>
            <a:ext cx="4114800" cy="5157528"/>
          </a:xfrm>
        </p:spPr>
      </p:pic>
      <p:pic>
        <p:nvPicPr>
          <p:cNvPr id="9" name="Picture Placeholder 9" descr="A yellow and black logo&#10;&#10;AI-generated content may be incorrect.">
            <a:extLst>
              <a:ext uri="{FF2B5EF4-FFF2-40B4-BE49-F238E27FC236}">
                <a16:creationId xmlns:a16="http://schemas.microsoft.com/office/drawing/2014/main" id="{298BF660-377A-D14C-1929-FFF877951EBF}"/>
              </a:ext>
            </a:extLst>
          </p:cNvPr>
          <p:cNvPicPr>
            <a:picLocks noGrp="1" noChangeAspect="1"/>
          </p:cNvPicPr>
          <p:nvPr>
            <p:ph type="pic" idx="4"/>
          </p:nvPr>
        </p:nvPicPr>
        <p:blipFill>
          <a:blip r:embed="rId4"/>
          <a:srcRect l="261" r="261"/>
          <a:stretch>
            <a:fillRect/>
          </a:stretch>
        </p:blipFill>
        <p:spPr>
          <a:xfrm>
            <a:off x="1717040" y="13006"/>
            <a:ext cx="4002004" cy="2763114"/>
          </a:xfr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536E675-8684-0C55-987F-7DED9B07D611}"/>
              </a:ext>
            </a:extLst>
          </p:cNvPr>
          <p:cNvSpPr txBox="1">
            <a:spLocks/>
          </p:cNvSpPr>
          <p:nvPr/>
        </p:nvSpPr>
        <p:spPr>
          <a:xfrm>
            <a:off x="6096000" y="4467176"/>
            <a:ext cx="5434938" cy="21710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The full Career Curiosity lesson plan includes</a:t>
            </a:r>
          </a:p>
          <a:p>
            <a:pPr marL="1143000" lvl="1" indent="-457200"/>
            <a:r>
              <a:rPr lang="en-US"/>
              <a:t>This inventory activity</a:t>
            </a:r>
          </a:p>
          <a:p>
            <a:pPr marL="1143000" lvl="1" indent="-457200"/>
            <a:r>
              <a:rPr lang="en-US"/>
              <a:t>Guided exploration of 4 new careers using Encourage</a:t>
            </a:r>
          </a:p>
          <a:p>
            <a:pPr marL="1143000" lvl="1" indent="-457200"/>
            <a:r>
              <a:rPr lang="en-US"/>
              <a:t>A pair-and-share reflection</a:t>
            </a:r>
          </a:p>
          <a:p>
            <a:pPr marL="1143000" lvl="1" indent="-457200"/>
            <a:r>
              <a:rPr lang="en-US"/>
              <a:t>An optional family interview assignment</a:t>
            </a:r>
          </a:p>
        </p:txBody>
      </p:sp>
    </p:spTree>
    <p:extLst>
      <p:ext uri="{BB962C8B-B14F-4D97-AF65-F5344CB8AC3E}">
        <p14:creationId xmlns:p14="http://schemas.microsoft.com/office/powerpoint/2010/main" val="501379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D3E39-B1C8-D8AC-6D98-DCB9CDE3A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to Encourage</a:t>
            </a:r>
          </a:p>
        </p:txBody>
      </p:sp>
    </p:spTree>
    <p:extLst>
      <p:ext uri="{BB962C8B-B14F-4D97-AF65-F5344CB8AC3E}">
        <p14:creationId xmlns:p14="http://schemas.microsoft.com/office/powerpoint/2010/main" val="1302322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7AB4-8533-7400-5BE1-DACCBCD4A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DB1A7-3226-3755-E25B-F04A1ADC2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16" y="800090"/>
            <a:ext cx="9904022" cy="716313"/>
          </a:xfrm>
        </p:spPr>
        <p:txBody>
          <a:bodyPr/>
          <a:lstStyle/>
          <a:p>
            <a:r>
              <a:rPr lang="en-US"/>
              <a:t>Encourage for Students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F0F8E-513C-EAE4-E7E0-E11A538F52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7043" y="1516403"/>
            <a:ext cx="9903895" cy="427573"/>
          </a:xfrm>
        </p:spPr>
        <p:txBody>
          <a:bodyPr/>
          <a:lstStyle/>
          <a:p>
            <a:r>
              <a:rPr lang="en-US"/>
              <a:t>Where college and career exploration begins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6899D2-262C-7D97-3CCC-41E8F843B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6916" y="2099761"/>
            <a:ext cx="9300164" cy="761974"/>
          </a:xfrm>
        </p:spPr>
        <p:txBody>
          <a:bodyPr>
            <a:normAutofit/>
          </a:bodyPr>
          <a:lstStyle/>
          <a:p>
            <a:r>
              <a:rPr lang="en-US" sz="1800"/>
              <a:t>Encourage is made for </a:t>
            </a:r>
            <a:r>
              <a:rPr lang="en-US" sz="1800" b="1"/>
              <a:t>students ages 13+ in grades 8-12</a:t>
            </a:r>
            <a:r>
              <a:rPr lang="en-US" sz="1800"/>
              <a:t>. </a:t>
            </a:r>
          </a:p>
          <a:p>
            <a:r>
              <a:rPr lang="en-US" sz="1800" b="1"/>
              <a:t>What can students do: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4DD453-6CB6-EA06-3DF8-B59543350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324" y="3017520"/>
            <a:ext cx="8151352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0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3047c4b81f7_1_213"/>
          <p:cNvSpPr txBox="1">
            <a:spLocks noGrp="1"/>
          </p:cNvSpPr>
          <p:nvPr>
            <p:ph type="body" idx="1"/>
          </p:nvPr>
        </p:nvSpPr>
        <p:spPr>
          <a:xfrm>
            <a:off x="588195" y="1394084"/>
            <a:ext cx="5450700" cy="386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/>
          <a:p>
            <a:r>
              <a:rPr lang="en-US" sz="2300">
                <a:latin typeface="Work Sans Medium"/>
                <a:sym typeface="Work Sans Medium"/>
              </a:rPr>
              <a:t>Funded by our network of college and university partners participating in optional recruitment</a:t>
            </a:r>
          </a:p>
          <a:p>
            <a:r>
              <a:rPr lang="en-US" sz="2300" err="1">
                <a:latin typeface="Work Sans Medium"/>
              </a:rPr>
              <a:t>Eduventures</a:t>
            </a:r>
            <a:r>
              <a:rPr lang="en-US" sz="2300">
                <a:latin typeface="Work Sans Medium"/>
              </a:rPr>
              <a:t>® research on 5.8 million students shows that optional recruitment programs like Encourage can </a:t>
            </a:r>
            <a:r>
              <a:rPr lang="en-US" sz="2300" b="1">
                <a:solidFill>
                  <a:srgbClr val="002060"/>
                </a:solidFill>
                <a:latin typeface="Work Sans Medium"/>
              </a:rPr>
              <a:t>eliminate the enrollment gap</a:t>
            </a:r>
            <a:r>
              <a:rPr lang="en-US" sz="2300">
                <a:latin typeface="Work Sans Medium"/>
              </a:rPr>
              <a:t> between first-generation and continuing-generation college students.</a:t>
            </a:r>
            <a:endParaRPr sz="2300">
              <a:latin typeface="Work Sans Medium"/>
            </a:endParaRPr>
          </a:p>
        </p:txBody>
      </p:sp>
      <p:sp>
        <p:nvSpPr>
          <p:cNvPr id="1155" name="Google Shape;1155;g3047c4b81f7_1_213"/>
          <p:cNvSpPr txBox="1">
            <a:spLocks noGrp="1"/>
          </p:cNvSpPr>
          <p:nvPr>
            <p:ph type="title"/>
          </p:nvPr>
        </p:nvSpPr>
        <p:spPr>
          <a:xfrm>
            <a:off x="279209" y="553875"/>
            <a:ext cx="6068673" cy="1209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lvl="0"/>
            <a:r>
              <a:rPr lang="en-US" sz="4000">
                <a:solidFill>
                  <a:srgbClr val="002060"/>
                </a:solidFill>
              </a:rPr>
              <a:t>How is Encourage free?</a:t>
            </a:r>
            <a:br>
              <a:rPr lang="en-US" b="0">
                <a:solidFill>
                  <a:srgbClr val="EB6645"/>
                </a:solidFill>
                <a:latin typeface="Work Sans Black"/>
                <a:ea typeface="Work Sans Black"/>
                <a:cs typeface="Work Sans Black"/>
                <a:sym typeface="Work Sans Black"/>
              </a:rPr>
            </a:br>
            <a:endParaRPr/>
          </a:p>
        </p:txBody>
      </p:sp>
      <p:pic>
        <p:nvPicPr>
          <p:cNvPr id="1156" name="Google Shape;1156;g3047c4b81f7_1_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12391" y="476254"/>
            <a:ext cx="2642616" cy="5425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g3047c4b81f7_1_213"/>
          <p:cNvPicPr preferRelativeResize="0"/>
          <p:nvPr/>
        </p:nvPicPr>
        <p:blipFill rotWithShape="1">
          <a:blip r:embed="rId4">
            <a:alphaModFix/>
          </a:blip>
          <a:srcRect r="8408"/>
          <a:stretch/>
        </p:blipFill>
        <p:spPr>
          <a:xfrm>
            <a:off x="279209" y="5299550"/>
            <a:ext cx="5816791" cy="1204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1503-7819-5207-2CA3-857A3B1D5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C1BDF-7E4C-67C4-27FA-F86F96141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789" y="800090"/>
            <a:ext cx="9904022" cy="716313"/>
          </a:xfrm>
        </p:spPr>
        <p:txBody>
          <a:bodyPr/>
          <a:lstStyle/>
          <a:p>
            <a:r>
              <a:rPr lang="en-US"/>
              <a:t>Encourage for Educators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F7B5E-91BD-0B55-8E0A-D121BF7F48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789" y="1516403"/>
            <a:ext cx="9903895" cy="427573"/>
          </a:xfrm>
        </p:spPr>
        <p:txBody>
          <a:bodyPr/>
          <a:lstStyle/>
          <a:p>
            <a:r>
              <a:rPr lang="en-US"/>
              <a:t>Empower every student’s future with less prep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36B30-3755-64D6-C513-27029F561B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6789" y="2099761"/>
            <a:ext cx="9376364" cy="761974"/>
          </a:xfrm>
        </p:spPr>
        <p:txBody>
          <a:bodyPr>
            <a:normAutofit/>
          </a:bodyPr>
          <a:lstStyle/>
          <a:p>
            <a:r>
              <a:rPr lang="en-US" sz="1800"/>
              <a:t>Encourage for Educators puts insights, resources, and ready-to-use tools at your fingertips, so you can guide students and show the impact of our work.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A34B07-BA10-03E9-A7D5-C1E626059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916" y="3017520"/>
            <a:ext cx="7721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9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11"/>
          <p:cNvSpPr txBox="1">
            <a:spLocks noGrp="1"/>
          </p:cNvSpPr>
          <p:nvPr>
            <p:ph type="title"/>
          </p:nvPr>
        </p:nvSpPr>
        <p:spPr>
          <a:xfrm>
            <a:off x="372288" y="732822"/>
            <a:ext cx="10695000" cy="57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CA6"/>
              </a:buClr>
              <a:buSzPts val="4800"/>
              <a:buNone/>
            </a:pPr>
            <a:r>
              <a:rPr lang="en-US" sz="4400">
                <a:solidFill>
                  <a:srgbClr val="00ACA6"/>
                </a:solidFill>
                <a:latin typeface="Work Sans Medium"/>
                <a:ea typeface="Work Sans Medium"/>
                <a:cs typeface="Work Sans Medium"/>
                <a:sym typeface="Work Sans"/>
              </a:rPr>
              <a:t>Welcome</a:t>
            </a:r>
            <a:endParaRPr/>
          </a:p>
        </p:txBody>
      </p:sp>
      <p:sp>
        <p:nvSpPr>
          <p:cNvPr id="1229" name="Google Shape;1229;p11"/>
          <p:cNvSpPr txBox="1">
            <a:spLocks noGrp="1"/>
          </p:cNvSpPr>
          <p:nvPr>
            <p:ph type="sldNum" idx="12"/>
          </p:nvPr>
        </p:nvSpPr>
        <p:spPr>
          <a:xfrm>
            <a:off x="9250363" y="354013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59"/>
              </a:buClr>
              <a:buSzPts val="1000"/>
              <a:buFont typeface="Roboto Mono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59"/>
                </a:solidFill>
                <a:effectLst/>
                <a:uLnTx/>
                <a:uFillTx/>
                <a:latin typeface="Roboto Mono"/>
                <a:ea typeface="Roboto Mono"/>
                <a:sym typeface="Roboto Mon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359"/>
                </a:buClr>
                <a:buSzPts val="1000"/>
                <a:buFont typeface="Roboto Mono"/>
                <a:buNone/>
                <a:tabLst/>
                <a:defRPr/>
              </a:pPr>
              <a:t>2</a:t>
            </a:fld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003359"/>
              </a:solidFill>
              <a:effectLst/>
              <a:uLnTx/>
              <a:uFillTx/>
              <a:latin typeface="Roboto Mono"/>
              <a:ea typeface="Roboto Mono"/>
              <a:sym typeface="Roboto Mono"/>
            </a:endParaRPr>
          </a:p>
        </p:txBody>
      </p:sp>
      <p:pic>
        <p:nvPicPr>
          <p:cNvPr id="20" name="Google Shape;1231;p11">
            <a:extLst>
              <a:ext uri="{FF2B5EF4-FFF2-40B4-BE49-F238E27FC236}">
                <a16:creationId xmlns:a16="http://schemas.microsoft.com/office/drawing/2014/main" id="{3E571CD6-6EC4-CEFA-9868-35BC67D939C7}"/>
              </a:ext>
            </a:extLst>
          </p:cNvPr>
          <p:cNvPicPr preferRelativeResize="0"/>
          <p:nvPr/>
        </p:nvPicPr>
        <p:blipFill>
          <a:blip r:embed="rId3"/>
          <a:srcRect t="17666" b="17666"/>
          <a:stretch/>
        </p:blipFill>
        <p:spPr>
          <a:xfrm>
            <a:off x="4600882" y="1557475"/>
            <a:ext cx="2990236" cy="2904128"/>
          </a:xfrm>
          <a:prstGeom prst="ellipse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61DDC3C-FD86-B85B-8C6F-F32885636646}"/>
              </a:ext>
            </a:extLst>
          </p:cNvPr>
          <p:cNvSpPr txBox="1"/>
          <p:nvPr/>
        </p:nvSpPr>
        <p:spPr>
          <a:xfrm>
            <a:off x="4715660" y="4710598"/>
            <a:ext cx="276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C6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Kayla Lugo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3464DC-88C1-7AFF-6A93-85C9BCD5F1EB}"/>
              </a:ext>
            </a:extLst>
          </p:cNvPr>
          <p:cNvSpPr txBox="1"/>
          <p:nvPr/>
        </p:nvSpPr>
        <p:spPr>
          <a:xfrm>
            <a:off x="3909066" y="5172263"/>
            <a:ext cx="4373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C6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Demand Generation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C61"/>
                </a:solidFill>
                <a:latin typeface="Aptos" panose="02110004020202020204"/>
              </a:rPr>
              <a:t>Encourage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C6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69039-747F-58A8-5516-D7D26E248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6806C-893E-9E8D-E267-F9769BA18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789" y="800090"/>
            <a:ext cx="9904022" cy="716313"/>
          </a:xfrm>
        </p:spPr>
        <p:txBody>
          <a:bodyPr/>
          <a:lstStyle/>
          <a:p>
            <a:r>
              <a:rPr lang="en-US"/>
              <a:t>Get Started with Encourage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30963-163E-569A-27F2-BD5B7E3E62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789" y="1516403"/>
            <a:ext cx="9903895" cy="427573"/>
          </a:xfrm>
        </p:spPr>
        <p:txBody>
          <a:bodyPr/>
          <a:lstStyle/>
          <a:p>
            <a:r>
              <a:rPr lang="en-US" dirty="0"/>
              <a:t>Scan the QR code or visit: </a:t>
            </a:r>
            <a:r>
              <a:rPr lang="en-US" dirty="0" err="1"/>
              <a:t>encourageme.com</a:t>
            </a:r>
            <a:r>
              <a:rPr lang="en-US" dirty="0"/>
              <a:t>/partners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397632-17C7-503F-44FA-3F12DCC6F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757" y="2049504"/>
            <a:ext cx="4430486" cy="443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51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E5D41-FECF-5E57-EB04-ECC683AB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DECA-Specific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DBE76-E5F8-1B7E-8616-845C399CC2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Ready-to-use resources designed for DECA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077D5-6937-4195-451B-D301E5974C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toolkit includes bell ringers and activities aligned with DECA’s mission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 resources are ready for you to implement at your next meeting!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07B6331-05D3-0FE1-D96E-79CAED776B0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l="519" t="4922" r="-657" b="-1284"/>
          <a:stretch>
            <a:fillRect/>
          </a:stretch>
        </p:blipFill>
        <p:spPr>
          <a:xfrm>
            <a:off x="6640949" y="1879198"/>
            <a:ext cx="5434939" cy="2691311"/>
          </a:xfrm>
        </p:spPr>
      </p:pic>
      <p:pic>
        <p:nvPicPr>
          <p:cNvPr id="7" name="Picture Placeholder 9" descr="A black and orange circle&#10;&#10;AI-generated content may be incorrect.">
            <a:extLst>
              <a:ext uri="{FF2B5EF4-FFF2-40B4-BE49-F238E27FC236}">
                <a16:creationId xmlns:a16="http://schemas.microsoft.com/office/drawing/2014/main" id="{266DA0EA-9A9E-65B5-C927-744E71B67599}"/>
              </a:ext>
            </a:extLst>
          </p:cNvPr>
          <p:cNvPicPr>
            <a:picLocks noGrp="1" noChangeAspect="1"/>
          </p:cNvPicPr>
          <p:nvPr>
            <p:ph type="pic" idx="4"/>
          </p:nvPr>
        </p:nvPicPr>
        <p:blipFill>
          <a:blip r:embed="rId4"/>
          <a:srcRect t="19" b="19"/>
          <a:stretch>
            <a:fillRect/>
          </a:stretch>
        </p:blipFill>
        <p:spPr>
          <a:xfrm>
            <a:off x="6464586" y="0"/>
            <a:ext cx="4670773" cy="3224854"/>
          </a:xfr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DA8C655B-4BC4-795C-4448-F5EE032EECB6}"/>
              </a:ext>
            </a:extLst>
          </p:cNvPr>
          <p:cNvSpPr/>
          <p:nvPr/>
        </p:nvSpPr>
        <p:spPr>
          <a:xfrm>
            <a:off x="3700130" y="5495135"/>
            <a:ext cx="612856" cy="336176"/>
          </a:xfrm>
          <a:prstGeom prst="rightArrow">
            <a:avLst/>
          </a:prstGeom>
          <a:solidFill>
            <a:srgbClr val="ADDED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23DF6D-3CB4-8993-2FF3-A5841BA04087}"/>
              </a:ext>
            </a:extLst>
          </p:cNvPr>
          <p:cNvSpPr txBox="1"/>
          <p:nvPr/>
        </p:nvSpPr>
        <p:spPr>
          <a:xfrm>
            <a:off x="468795" y="5401613"/>
            <a:ext cx="3231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Scan QR code to access the toolkit or visit </a:t>
            </a:r>
            <a:r>
              <a:rPr lang="en-US" sz="1400" dirty="0" err="1"/>
              <a:t>encourageme.com</a:t>
            </a:r>
            <a:r>
              <a:rPr lang="en-US" sz="1400" dirty="0"/>
              <a:t>/toolkit/</a:t>
            </a:r>
            <a:r>
              <a:rPr lang="en-US" sz="1400" dirty="0" err="1"/>
              <a:t>deca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E979A0-5A40-ED59-8D54-83B3CBE98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2986" y="4622984"/>
            <a:ext cx="2080478" cy="208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865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1C8C24-9F59-E8EE-BDDF-A2550372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620" y="2567708"/>
            <a:ext cx="10694987" cy="2400077"/>
          </a:xfrm>
        </p:spPr>
        <p:txBody>
          <a:bodyPr/>
          <a:lstStyle/>
          <a:p>
            <a:pPr algn="l"/>
            <a:r>
              <a:rPr lang="en-US" sz="5400" dirty="0"/>
              <a:t>Questions? </a:t>
            </a:r>
            <a:br>
              <a:rPr lang="en-US" dirty="0"/>
            </a:br>
            <a:r>
              <a:rPr lang="en-US" b="0" dirty="0" err="1">
                <a:latin typeface="Work Sans Medium" pitchFamily="2" charset="0"/>
              </a:rPr>
              <a:t>DECA@encourageme.com</a:t>
            </a:r>
            <a:endParaRPr lang="en-US" b="0" dirty="0">
              <a:latin typeface="Work San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2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023006-1F60-237D-2E72-F707544549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209435"/>
            <a:ext cx="5434938" cy="51310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D61"/>
                </a:solidFill>
              </a:rPr>
              <a:t>By the end of this session, you will:</a:t>
            </a:r>
          </a:p>
          <a:p>
            <a:endParaRPr lang="en-US" dirty="0">
              <a:solidFill>
                <a:srgbClr val="002D6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D61"/>
                </a:solidFill>
              </a:rPr>
              <a:t>Explore two hands-on activities that you can integrate in your next chapter meeting with no additional preparation.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D61"/>
                </a:solidFill>
              </a:rPr>
              <a:t>Leave with a completed action calendar that maps at least three resources to upcoming meetings and events.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D61"/>
                </a:solidFill>
              </a:rPr>
              <a:t>Understand how </a:t>
            </a:r>
            <a:r>
              <a:rPr lang="en-US" dirty="0" err="1">
                <a:solidFill>
                  <a:srgbClr val="002D61"/>
                </a:solidFill>
              </a:rPr>
              <a:t>Encourage’s</a:t>
            </a:r>
            <a:r>
              <a:rPr lang="en-US" dirty="0">
                <a:solidFill>
                  <a:srgbClr val="002D61"/>
                </a:solidFill>
              </a:rPr>
              <a:t> free educator tools support DECA’s leadership development mission and saves you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2D6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1ED4110-AE5D-EEB8-ECFC-80BAE0667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74756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E9A93-BE2C-FB43-3B48-A87175C20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62661C93-2F71-B966-1D5A-8E9B0A742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/>
              <a:t>Let’s Get Started</a:t>
            </a:r>
          </a:p>
        </p:txBody>
      </p:sp>
    </p:spTree>
    <p:extLst>
      <p:ext uri="{BB962C8B-B14F-4D97-AF65-F5344CB8AC3E}">
        <p14:creationId xmlns:p14="http://schemas.microsoft.com/office/powerpoint/2010/main" val="227287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BE77D-25FF-7F72-DC82-57E58DC31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 care. But you’re stretched thin.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E7221-DEB3-F1EB-33B2-06D6AC3DCB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The Gap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Students need college and career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Competitions, meetings, and admin take priority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Most schools lack dedicated planning tools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Time for dee programming feels impossible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CBD5F7-0A0C-0E50-203E-B420248B29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The 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Ready-to-use activities: 5-15 minutes each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lesson planning and minimal prep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Free tools built for advisors like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Fits inside meetings you’re already running</a:t>
            </a:r>
          </a:p>
        </p:txBody>
      </p:sp>
    </p:spTree>
    <p:extLst>
      <p:ext uri="{BB962C8B-B14F-4D97-AF65-F5344CB8AC3E}">
        <p14:creationId xmlns:p14="http://schemas.microsoft.com/office/powerpoint/2010/main" val="419387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F38CF-4C13-69DC-5C45-8110FA41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612A7-BB48-E83B-3053-36C6FDE18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643" y="1982407"/>
            <a:ext cx="8376713" cy="2893186"/>
          </a:xfrm>
        </p:spPr>
        <p:txBody>
          <a:bodyPr/>
          <a:lstStyle/>
          <a:p>
            <a:r>
              <a:rPr lang="en-US"/>
              <a:t>Work Values Sort</a:t>
            </a:r>
          </a:p>
        </p:txBody>
      </p:sp>
    </p:spTree>
    <p:extLst>
      <p:ext uri="{BB962C8B-B14F-4D97-AF65-F5344CB8AC3E}">
        <p14:creationId xmlns:p14="http://schemas.microsoft.com/office/powerpoint/2010/main" val="698913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CEB40-D975-AE4A-7FDF-D7F8A5272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5D425-0C88-E2B0-152F-6BDEF69C8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 the values on the next slide into these categories: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5E685-2F0E-DD80-2FF2-074C7C0C4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6917" y="2174910"/>
            <a:ext cx="3062492" cy="485161"/>
          </a:xfrm>
        </p:spPr>
        <p:txBody>
          <a:bodyPr>
            <a:normAutofit fontScale="62500" lnSpcReduction="20000"/>
          </a:bodyPr>
          <a:lstStyle/>
          <a:p>
            <a:r>
              <a:rPr lang="en-US"/>
              <a:t>Most Important to 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3DBBF1-0824-8EAE-D11C-F2AF6C48EC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/>
              <a:t>Somewhat Important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ABD1323-A828-749F-B68D-840304A6809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/>
              <a:t>Less Important to Me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0046277-6ACA-61AF-564D-CF115B3E3B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26916" y="2969389"/>
            <a:ext cx="9759412" cy="482707"/>
          </a:xfrm>
        </p:spPr>
        <p:txBody>
          <a:bodyPr/>
          <a:lstStyle/>
          <a:p>
            <a:pPr algn="ctr"/>
            <a:r>
              <a:rPr lang="en-US" b="1"/>
              <a:t>Then: Circle your TOP 3 from the “Most Important to Me” column</a:t>
            </a:r>
          </a:p>
        </p:txBody>
      </p:sp>
    </p:spTree>
    <p:extLst>
      <p:ext uri="{BB962C8B-B14F-4D97-AF65-F5344CB8AC3E}">
        <p14:creationId xmlns:p14="http://schemas.microsoft.com/office/powerpoint/2010/main" val="1859964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CBAB2-CF83-A68F-5041-FED0D6C6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967" y="2150047"/>
            <a:ext cx="8920065" cy="2893186"/>
          </a:xfrm>
        </p:spPr>
        <p:txBody>
          <a:bodyPr>
            <a:normAutofit/>
          </a:bodyPr>
          <a:lstStyle/>
          <a:p>
            <a:r>
              <a:rPr lang="en-US" sz="7200"/>
              <a:t>2 Minutes</a:t>
            </a:r>
            <a:br>
              <a:rPr lang="en-US"/>
            </a:br>
            <a:r>
              <a:rPr lang="en-US" sz="3200" b="0">
                <a:latin typeface="Work Sans Medium" pitchFamily="2" charset="77"/>
              </a:rPr>
              <a:t>Sort the values · Circle your top 3 · Reflect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72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17142-FDA1-1FB2-C985-D1E68503D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26D1-E2DE-62C0-CFE4-9BF29EF5C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16" y="564409"/>
            <a:ext cx="9904022" cy="716313"/>
          </a:xfrm>
        </p:spPr>
        <p:txBody>
          <a:bodyPr/>
          <a:lstStyle/>
          <a:p>
            <a:r>
              <a:rPr lang="en-US"/>
              <a:t>Value List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B5E3E-4CAD-1F05-2A1A-FF4EE2BD31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8837" y="1389100"/>
            <a:ext cx="2533603" cy="5270780"/>
          </a:xfrm>
        </p:spPr>
        <p:txBody>
          <a:bodyPr>
            <a:normAutofit/>
          </a:bodyPr>
          <a:lstStyle/>
          <a:p>
            <a:r>
              <a:rPr lang="en-US"/>
              <a:t>Creativity</a:t>
            </a:r>
          </a:p>
          <a:p>
            <a:r>
              <a:rPr lang="en-US"/>
              <a:t>Stability</a:t>
            </a:r>
          </a:p>
          <a:p>
            <a:r>
              <a:rPr lang="en-US"/>
              <a:t>Helping Others</a:t>
            </a:r>
          </a:p>
          <a:p>
            <a:r>
              <a:rPr lang="en-US"/>
              <a:t>Leadership</a:t>
            </a:r>
          </a:p>
          <a:p>
            <a:r>
              <a:rPr lang="en-US"/>
              <a:t>Independence</a:t>
            </a:r>
          </a:p>
          <a:p>
            <a:r>
              <a:rPr lang="en-US"/>
              <a:t>Recognition</a:t>
            </a:r>
          </a:p>
          <a:p>
            <a:r>
              <a:rPr lang="en-US"/>
              <a:t>Work-Life Balance</a:t>
            </a:r>
          </a:p>
          <a:p>
            <a:r>
              <a:rPr lang="en-US"/>
              <a:t>Income</a:t>
            </a:r>
          </a:p>
          <a:p>
            <a:r>
              <a:rPr lang="en-US"/>
              <a:t>Variety</a:t>
            </a:r>
          </a:p>
          <a:p>
            <a:r>
              <a:rPr lang="en-US"/>
              <a:t>Teamwork</a:t>
            </a:r>
          </a:p>
          <a:p>
            <a:r>
              <a:rPr lang="en-US"/>
              <a:t>Problem-Solving</a:t>
            </a:r>
          </a:p>
          <a:p>
            <a:r>
              <a:rPr lang="en-US"/>
              <a:t>Adventure</a:t>
            </a:r>
          </a:p>
          <a:p>
            <a:r>
              <a:rPr lang="en-US"/>
              <a:t>Community</a:t>
            </a:r>
          </a:p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B45B094-7A15-DE6A-B98D-18253E5BDCA8}"/>
              </a:ext>
            </a:extLst>
          </p:cNvPr>
          <p:cNvSpPr txBox="1">
            <a:spLocks/>
          </p:cNvSpPr>
          <p:nvPr/>
        </p:nvSpPr>
        <p:spPr>
          <a:xfrm>
            <a:off x="4735877" y="1389100"/>
            <a:ext cx="4179523" cy="5270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595959"/>
                </a:solidFill>
                <a:latin typeface="Work Sans Med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Prestige</a:t>
            </a:r>
          </a:p>
          <a:p>
            <a:r>
              <a:rPr lang="en-US"/>
              <a:t>Learning</a:t>
            </a:r>
          </a:p>
          <a:p>
            <a:r>
              <a:rPr lang="en-US"/>
              <a:t>Entrepreneurship</a:t>
            </a:r>
          </a:p>
          <a:p>
            <a:r>
              <a:rPr lang="en-US"/>
              <a:t>Making a Difference</a:t>
            </a:r>
          </a:p>
          <a:p>
            <a:r>
              <a:rPr lang="en-US"/>
              <a:t>Structure</a:t>
            </a:r>
          </a:p>
          <a:p>
            <a:r>
              <a:rPr lang="en-US"/>
              <a:t>Flexibility</a:t>
            </a:r>
          </a:p>
          <a:p>
            <a:r>
              <a:rPr lang="en-US"/>
              <a:t>Competition</a:t>
            </a:r>
          </a:p>
          <a:p>
            <a:r>
              <a:rPr lang="en-US"/>
              <a:t>Anything else you can think of!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35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2008</Words>
  <Application>Microsoft Macintosh PowerPoint</Application>
  <PresentationFormat>Widescreen</PresentationFormat>
  <Paragraphs>189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Roboto Mono</vt:lpstr>
      <vt:lpstr>Roboto Mono Medium</vt:lpstr>
      <vt:lpstr>Work Sans</vt:lpstr>
      <vt:lpstr>Work Sans Black</vt:lpstr>
      <vt:lpstr>Work Sans Medium</vt:lpstr>
      <vt:lpstr>Office Theme</vt:lpstr>
      <vt:lpstr>Future-Ready in 15 Minutes Low-Prep College &amp; Career Activities for Busy FBLA Advisers</vt:lpstr>
      <vt:lpstr>Welcome</vt:lpstr>
      <vt:lpstr>Learning Objectives</vt:lpstr>
      <vt:lpstr>Let’s Get Started</vt:lpstr>
      <vt:lpstr>You care. But you’re stretched thin.</vt:lpstr>
      <vt:lpstr>Work Values Sort</vt:lpstr>
      <vt:lpstr>Sort the values on the next slide into these categories: </vt:lpstr>
      <vt:lpstr>2 Minutes Sort the values · Circle your top 3 · Reflect </vt:lpstr>
      <vt:lpstr>Value List</vt:lpstr>
      <vt:lpstr>Share Your Experience in the Chat:</vt:lpstr>
      <vt:lpstr>Reflect as an Educator</vt:lpstr>
      <vt:lpstr>Career Inventory</vt:lpstr>
      <vt:lpstr>Career Inventory: List What You Know</vt:lpstr>
      <vt:lpstr>5 Minutes List every career you know · Note the education required · Keep going until time is up</vt:lpstr>
      <vt:lpstr>Reflect as an Educator</vt:lpstr>
      <vt:lpstr>Introduction to Encourage</vt:lpstr>
      <vt:lpstr>Encourage for Students</vt:lpstr>
      <vt:lpstr>How is Encourage free? </vt:lpstr>
      <vt:lpstr>Encourage for Educators</vt:lpstr>
      <vt:lpstr>Get Started with Encourage</vt:lpstr>
      <vt:lpstr>DECA-Specific Resources</vt:lpstr>
      <vt:lpstr>Questions?  DECA@encourageme.com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Kayla Lugo</dc:creator>
  <cp:lastModifiedBy>Kayla Lugo</cp:lastModifiedBy>
  <cp:revision>1</cp:revision>
  <dcterms:created xsi:type="dcterms:W3CDTF">2026-07-08T00:01:47Z</dcterms:created>
  <dcterms:modified xsi:type="dcterms:W3CDTF">2026-07-08T00:02:33Z</dcterms:modified>
</cp:coreProperties>
</file>